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 autoCompressPictures="0">
  <p:sldMasterIdLst>
    <p:sldMasterId id="2147483672" r:id="rId1"/>
  </p:sldMasterIdLst>
  <p:notesMasterIdLst>
    <p:notesMasterId r:id="rId28"/>
  </p:notesMasterIdLst>
  <p:handoutMasterIdLst>
    <p:handoutMasterId r:id="rId29"/>
  </p:handoutMasterIdLst>
  <p:sldIdLst>
    <p:sldId id="279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80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81" r:id="rId22"/>
    <p:sldId id="274" r:id="rId23"/>
    <p:sldId id="275" r:id="rId24"/>
    <p:sldId id="276" r:id="rId25"/>
    <p:sldId id="277" r:id="rId26"/>
    <p:sldId id="278" r:id="rId2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5pPr>
    <a:lvl6pPr marL="2286000" algn="l" defTabSz="914400" rtl="0" eaLnBrk="1" latinLnBrk="0" hangingPunct="1"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6pPr>
    <a:lvl7pPr marL="2743200" algn="l" defTabSz="914400" rtl="0" eaLnBrk="1" latinLnBrk="0" hangingPunct="1"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7pPr>
    <a:lvl8pPr marL="3200400" algn="l" defTabSz="914400" rtl="0" eaLnBrk="1" latinLnBrk="0" hangingPunct="1"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8pPr>
    <a:lvl9pPr marL="3657600" algn="l" defTabSz="914400" rtl="0" eaLnBrk="1" latinLnBrk="0" hangingPunct="1">
      <a:defRPr sz="2800" kern="1200">
        <a:solidFill>
          <a:srgbClr val="000000"/>
        </a:solidFill>
        <a:latin typeface="Angsana New" charset="0"/>
        <a:ea typeface="ヒラギノ角ゴ Pro W3" charset="-128"/>
        <a:cs typeface="+mn-cs"/>
        <a:sym typeface="Angsana New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 clrMode="bw"/>
  <p:clrMru>
    <a:srgbClr val="4F81BD"/>
    <a:srgbClr val="AADE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04"/>
    <p:restoredTop sz="94595"/>
  </p:normalViewPr>
  <p:slideViewPr>
    <p:cSldViewPr>
      <p:cViewPr varScale="1">
        <p:scale>
          <a:sx n="84" d="100"/>
          <a:sy n="84" d="100"/>
        </p:scale>
        <p:origin x="102" y="56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F2978F6-1188-F94E-BD6D-003AE9342077}" type="datetime1">
              <a:rPr lang="en-US" altLang="en-US"/>
              <a:pPr/>
              <a:t>1/20/2021</a:t>
            </a:fld>
            <a:endParaRPr lang="en-US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527B7E5-81F2-8542-AB63-995E47B5967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924932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1" name="Rectangle 3"/>
          <p:cNvSpPr>
            <a:spLocks noGrp="1"/>
          </p:cNvSpPr>
          <p:nvPr>
            <p:ph type="dt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7653" name="Rectangle 5"/>
          <p:cNvSpPr>
            <a:spLocks noGrp="1"/>
          </p:cNvSpPr>
          <p:nvPr>
            <p:ph type="body" sz="quarter" idx="3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27654" name="Rectangle 6"/>
          <p:cNvSpPr>
            <a:spLocks noGrp="1"/>
          </p:cNvSpPr>
          <p:nvPr>
            <p:ph type="ftr" sz="quarter" idx="4"/>
          </p:nvPr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7655" name="Rectangle 7"/>
          <p:cNvSpPr>
            <a:spLocks noGrp="1"/>
          </p:cNvSpPr>
          <p:nvPr>
            <p:ph type="sldNum" sz="quarter" idx="5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F30701F7-21AE-9844-9B6A-ED2CD41FD4C4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753118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ＭＳ Ｐゴシック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1200" kern="1200">
        <a:solidFill>
          <a:schemeClr val="tx1"/>
        </a:solidFill>
        <a:latin typeface="Angsana New" charset="0"/>
        <a:ea typeface="ＭＳ Ｐゴシック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8EE81530-83D1-8746-9981-26E2A8EEE40B}" type="slidenum">
              <a:rPr lang="en-US" altLang="en-US" sz="1200"/>
              <a:pPr eaLnBrk="1" hangingPunct="1"/>
              <a:t>2</a:t>
            </a:fld>
            <a:endParaRPr lang="en-US" altLang="en-US" sz="1200"/>
          </a:p>
        </p:txBody>
      </p:sp>
      <p:sp>
        <p:nvSpPr>
          <p:cNvPr id="174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2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781492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5CDC1F72-65F1-7F4A-B3F6-1B541EE9914E}" type="slidenum">
              <a:rPr lang="en-US" altLang="en-US" sz="1200"/>
              <a:pPr eaLnBrk="1" hangingPunct="1"/>
              <a:t>3</a:t>
            </a:fld>
            <a:endParaRPr lang="en-US" altLang="en-US" sz="1200"/>
          </a:p>
        </p:txBody>
      </p:sp>
      <p:sp>
        <p:nvSpPr>
          <p:cNvPr id="194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474108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5C82CAD7-B593-4843-8A35-F01B9BB9D4E5}" type="slidenum">
              <a:rPr lang="en-US" altLang="en-US" sz="1200"/>
              <a:pPr eaLnBrk="1" hangingPunct="1"/>
              <a:t>4</a:t>
            </a:fld>
            <a:endParaRPr lang="en-US" altLang="en-US" sz="1200"/>
          </a:p>
        </p:txBody>
      </p:sp>
      <p:sp>
        <p:nvSpPr>
          <p:cNvPr id="215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8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0653530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6311C2BC-107E-1D4B-91DA-F92F89464896}" type="slidenum">
              <a:rPr lang="en-US" altLang="en-US" sz="1200"/>
              <a:pPr eaLnBrk="1" hangingPunct="1"/>
              <a:t>5</a:t>
            </a:fld>
            <a:endParaRPr lang="en-US" altLang="en-US" sz="1200"/>
          </a:p>
        </p:txBody>
      </p:sp>
      <p:sp>
        <p:nvSpPr>
          <p:cNvPr id="235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6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861417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1AEFA11D-BF1F-434E-8D14-0733E6D8C88A}" type="slidenum">
              <a:rPr lang="en-US" altLang="en-US" sz="1200"/>
              <a:pPr eaLnBrk="1" hangingPunct="1"/>
              <a:t>6</a:t>
            </a:fld>
            <a:endParaRPr lang="en-US" altLang="en-US" sz="1200"/>
          </a:p>
        </p:txBody>
      </p:sp>
      <p:sp>
        <p:nvSpPr>
          <p:cNvPr id="25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4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84841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138F2EE0-8E96-4344-B81A-99F1A9243D7F}" type="slidenum">
              <a:rPr lang="en-US" altLang="en-US" sz="1200"/>
              <a:pPr eaLnBrk="1" hangingPunct="1"/>
              <a:t>7</a:t>
            </a:fld>
            <a:endParaRPr lang="en-US" altLang="en-US" sz="1200"/>
          </a:p>
        </p:txBody>
      </p:sp>
      <p:sp>
        <p:nvSpPr>
          <p:cNvPr id="276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2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9905935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0BFB531B-3CE8-3B47-852E-8A37843859FF}" type="slidenum">
              <a:rPr lang="en-US" altLang="en-US" sz="1200"/>
              <a:pPr eaLnBrk="1" hangingPunct="1"/>
              <a:t>8</a:t>
            </a:fld>
            <a:endParaRPr lang="en-US" altLang="en-US" sz="1200"/>
          </a:p>
        </p:txBody>
      </p:sp>
      <p:sp>
        <p:nvSpPr>
          <p:cNvPr id="2969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00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180727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94EB9701-1928-3A41-9F72-6DC23BF597E3}" type="slidenum">
              <a:rPr lang="en-US" altLang="en-US" sz="1200"/>
              <a:pPr eaLnBrk="1" hangingPunct="1"/>
              <a:t>9</a:t>
            </a:fld>
            <a:endParaRPr lang="en-US" altLang="en-US" sz="1200"/>
          </a:p>
        </p:txBody>
      </p:sp>
      <p:sp>
        <p:nvSpPr>
          <p:cNvPr id="317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8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724722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93BDB703-B78E-B249-973D-38C1EF9FD4A6}" type="slidenum">
              <a:rPr lang="en-US" altLang="en-US" sz="1200"/>
              <a:pPr eaLnBrk="1" hangingPunct="1"/>
              <a:t>10</a:t>
            </a:fld>
            <a:endParaRPr lang="en-US" altLang="en-US" sz="1200"/>
          </a:p>
        </p:txBody>
      </p:sp>
      <p:sp>
        <p:nvSpPr>
          <p:cNvPr id="3379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6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668936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93C91FD9-15F0-2D40-95C1-E73CA35F699F}" type="slidenum">
              <a:rPr lang="en-US" altLang="en-US" sz="1200"/>
              <a:pPr eaLnBrk="1" hangingPunct="1"/>
              <a:t>12</a:t>
            </a:fld>
            <a:endParaRPr lang="en-US" altLang="en-US" sz="1200"/>
          </a:p>
        </p:txBody>
      </p:sp>
      <p:sp>
        <p:nvSpPr>
          <p:cNvPr id="368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6868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00325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1CAD87D1-CC97-7B40-83A8-04D440F86E41}" type="slidenum">
              <a:rPr lang="en-US" altLang="en-US" sz="1200"/>
              <a:pPr eaLnBrk="1" hangingPunct="1"/>
              <a:t>13</a:t>
            </a:fld>
            <a:endParaRPr lang="en-US" altLang="en-US" sz="1200"/>
          </a:p>
        </p:txBody>
      </p:sp>
      <p:sp>
        <p:nvSpPr>
          <p:cNvPr id="389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8916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912005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F902BA31-36F8-BD4E-98B9-3EBBF1BFE6EE}" type="slidenum">
              <a:rPr lang="en-US" altLang="en-US" sz="1200"/>
              <a:pPr eaLnBrk="1" hangingPunct="1"/>
              <a:t>14</a:t>
            </a:fld>
            <a:endParaRPr lang="en-US" altLang="en-US" sz="1200"/>
          </a:p>
        </p:txBody>
      </p:sp>
      <p:sp>
        <p:nvSpPr>
          <p:cNvPr id="4096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64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866787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FF411EC5-8227-7A4D-BFD6-D2662CCE353C}" type="slidenum">
              <a:rPr lang="en-US" altLang="en-US" sz="1200"/>
              <a:pPr eaLnBrk="1" hangingPunct="1"/>
              <a:t>15</a:t>
            </a:fld>
            <a:endParaRPr lang="en-US" altLang="en-US" sz="1200"/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0796762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DACCBFB3-B4C1-E04D-8FA2-D268B0F7973E}" type="slidenum">
              <a:rPr lang="en-US" altLang="en-US" sz="1200"/>
              <a:pPr eaLnBrk="1" hangingPunct="1"/>
              <a:t>16</a:t>
            </a:fld>
            <a:endParaRPr lang="en-US" altLang="en-US" sz="1200"/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775754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542104EF-C0A8-DE49-9CC6-B3680CC5A59C}" type="slidenum">
              <a:rPr lang="en-US" altLang="en-US" sz="1200"/>
              <a:pPr eaLnBrk="1" hangingPunct="1"/>
              <a:t>17</a:t>
            </a:fld>
            <a:endParaRPr lang="en-US" altLang="en-US" sz="1200"/>
          </a:p>
        </p:txBody>
      </p:sp>
      <p:sp>
        <p:nvSpPr>
          <p:cNvPr id="4710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8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200329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A3C4A532-A49F-7F4A-9257-6704C670ACA7}" type="slidenum">
              <a:rPr lang="en-US" altLang="en-US" sz="1200"/>
              <a:pPr eaLnBrk="1" hangingPunct="1"/>
              <a:t>18</a:t>
            </a:fld>
            <a:endParaRPr lang="en-US" altLang="en-US" sz="1200"/>
          </a:p>
        </p:txBody>
      </p:sp>
      <p:sp>
        <p:nvSpPr>
          <p:cNvPr id="4915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6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6547078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CE27AA6F-375E-F546-B3D3-894DF98FB5FE}" type="slidenum">
              <a:rPr lang="en-US" altLang="en-US" sz="1200"/>
              <a:pPr eaLnBrk="1" hangingPunct="1"/>
              <a:t>19</a:t>
            </a:fld>
            <a:endParaRPr lang="en-US" altLang="en-US" sz="1200"/>
          </a:p>
        </p:txBody>
      </p:sp>
      <p:sp>
        <p:nvSpPr>
          <p:cNvPr id="512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1204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9409993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F31116BD-4C06-AD49-B9D2-BDCEFF9D30AF}" type="slidenum">
              <a:rPr lang="en-US" altLang="en-US" sz="1200"/>
              <a:pPr eaLnBrk="1" hangingPunct="1"/>
              <a:t>20</a:t>
            </a:fld>
            <a:endParaRPr lang="en-US" altLang="en-US" sz="1200"/>
          </a:p>
        </p:txBody>
      </p:sp>
      <p:sp>
        <p:nvSpPr>
          <p:cNvPr id="5325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2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2268309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B9DC96AC-CD1F-0B47-B658-FD7299301F9A}" type="slidenum">
              <a:rPr lang="en-US" altLang="en-US" sz="1200"/>
              <a:pPr eaLnBrk="1" hangingPunct="1"/>
              <a:t>22</a:t>
            </a:fld>
            <a:endParaRPr lang="en-US" altLang="en-US" sz="1200"/>
          </a:p>
        </p:txBody>
      </p:sp>
      <p:sp>
        <p:nvSpPr>
          <p:cNvPr id="5632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3999483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895038A5-39B7-BE48-96E3-55FE52CA1148}" type="slidenum">
              <a:rPr lang="en-US" altLang="en-US" sz="1200"/>
              <a:pPr eaLnBrk="1" hangingPunct="1"/>
              <a:t>23</a:t>
            </a:fld>
            <a:endParaRPr lang="en-US" altLang="en-US" sz="1200"/>
          </a:p>
        </p:txBody>
      </p:sp>
      <p:sp>
        <p:nvSpPr>
          <p:cNvPr id="5837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2024458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B3A1DB68-A098-564C-88D3-086CBC73B0A5}" type="slidenum">
              <a:rPr lang="en-US" altLang="en-US" sz="1200"/>
              <a:pPr eaLnBrk="1" hangingPunct="1"/>
              <a:t>24</a:t>
            </a:fld>
            <a:endParaRPr lang="en-US" altLang="en-US" sz="1200"/>
          </a:p>
        </p:txBody>
      </p:sp>
      <p:sp>
        <p:nvSpPr>
          <p:cNvPr id="6041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194485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EC70CAFF-619F-A147-AC8B-756EFA206704}" type="slidenum">
              <a:rPr lang="en-US" altLang="en-US" sz="1200"/>
              <a:pPr eaLnBrk="1" hangingPunct="1"/>
              <a:t>25</a:t>
            </a:fld>
            <a:endParaRPr lang="en-US" altLang="en-US" sz="1200"/>
          </a:p>
        </p:txBody>
      </p:sp>
      <p:sp>
        <p:nvSpPr>
          <p:cNvPr id="624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0780155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/>
          </p:cNvSpPr>
          <p:nvPr>
            <p:ph type="sldNum" sz="quarter" idx="5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9BD0B121-137E-DF41-B2CB-49ECF162AE4B}" type="slidenum">
              <a:rPr lang="en-US" altLang="en-US" sz="1200"/>
              <a:pPr eaLnBrk="1" hangingPunct="1"/>
              <a:t>26</a:t>
            </a:fld>
            <a:endParaRPr lang="en-US" altLang="en-US" sz="1200"/>
          </a:p>
        </p:txBody>
      </p:sp>
      <p:sp>
        <p:nvSpPr>
          <p:cNvPr id="645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/>
          <a:lstStyle/>
          <a:p>
            <a:pPr eaLnBrk="1" hangingPunct="1"/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804951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8001000" y="-6350"/>
            <a:ext cx="1158875" cy="1758950"/>
            <a:chOff x="2346" y="9241"/>
            <a:chExt cx="1824" cy="2769"/>
          </a:xfrm>
        </p:grpSpPr>
        <p:pic>
          <p:nvPicPr>
            <p:cNvPr id="5" name="Picture 3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55" y="9241"/>
              <a:ext cx="1805" cy="24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Picture 4" descr="Econ.png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46" y="11722"/>
              <a:ext cx="182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7" name="Picture 3" descr="Econ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5" y="0"/>
            <a:ext cx="2776538" cy="180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solidFill>
            <a:srgbClr val="AADE6B"/>
          </a:solidFill>
        </p:spPr>
        <p:txBody>
          <a:bodyPr/>
          <a:lstStyle>
            <a:lvl1pPr algn="ctr">
              <a:defRPr sz="5400" b="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00800"/>
            <a:ext cx="2667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BD44F4A8-89D5-0241-9B91-CD390FCB428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22908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28600"/>
            <a:ext cx="7696200" cy="838200"/>
          </a:xfrm>
          <a:solidFill>
            <a:srgbClr val="AADE6B"/>
          </a:solidFill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3"/>
          <p:cNvSpPr>
            <a:spLocks noGrp="1" noChangeArrowheads="1"/>
          </p:cNvSpPr>
          <p:nvPr>
            <p:ph type="ftr" sz="quarter" idx="10"/>
          </p:nvPr>
        </p:nvSpPr>
        <p:spPr>
          <a:xfrm>
            <a:off x="0" y="6525344"/>
            <a:ext cx="2895600" cy="332656"/>
          </a:xfrm>
          <a:prstGeom prst="rect">
            <a:avLst/>
          </a:prstGeom>
        </p:spPr>
        <p:txBody>
          <a:bodyPr/>
          <a:lstStyle>
            <a:lvl1pPr algn="l">
              <a:defRPr sz="2000">
                <a:latin typeface="Angsana New"/>
                <a:ea typeface="ヒラギノ角ゴ Pro W3" charset="-128"/>
                <a:cs typeface="Angsana New"/>
                <a:sym typeface="Angsana New" charset="0"/>
              </a:defRPr>
            </a:lvl1pPr>
          </a:lstStyle>
          <a:p>
            <a:pPr>
              <a:defRPr/>
            </a:pPr>
            <a:r>
              <a:rPr lang="en-US"/>
              <a:t>Chayun Tantivasadakarn</a:t>
            </a:r>
            <a:endParaRPr lang="en-US" dirty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AF2FABA-BC86-D441-9408-EBC39B0635BC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129282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4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324600"/>
            <a:ext cx="3048000" cy="5334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C5E76106-AE6E-324A-AABE-F89FBB6F3BC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08208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3810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77000"/>
            <a:ext cx="25908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D5EC9CCE-E5CD-404C-ABE9-C94683C8E84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1249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772400" cy="944562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r>
              <a:rPr lang="en-US"/>
              <a:t>Chayun Tantivasadakarn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A81694-DCC7-D24C-963D-BDB3E964D21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94847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77000"/>
            <a:ext cx="28194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FAC08DD8-9137-2B42-A785-34947CA748E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732101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00800"/>
            <a:ext cx="2667000" cy="3810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fld id="{7941B6B0-B2D2-4A43-B47A-24D000AD2D90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41461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1" y="273054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r>
              <a:rPr lang="en-US"/>
              <a:t>Chayun Tantivasadakarn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C022563-F9D7-DE4C-8572-945DDD9C05F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914195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r>
              <a:rPr lang="en-US"/>
              <a:t>Chayun Tantivasadakarn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B0822B-5A7D-6141-8BF5-B2CF95D18253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1665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r>
              <a:rPr lang="en-US"/>
              <a:t>Chayun Tantivasadakarn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3BE1DC-7437-EA41-9390-047A1ECFC0F2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72603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228600"/>
            <a:ext cx="1943100" cy="5867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228600"/>
            <a:ext cx="5676900" cy="5867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0" y="6400800"/>
            <a:ext cx="19050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477000"/>
            <a:ext cx="2895600" cy="457200"/>
          </a:xfrm>
          <a:prstGeom prst="rect">
            <a:avLst/>
          </a:prstGeom>
        </p:spPr>
        <p:txBody>
          <a:bodyPr/>
          <a:lstStyle>
            <a:lvl1pPr>
              <a:defRPr>
                <a:latin typeface="Angsana New" charset="0"/>
                <a:ea typeface="ヒラギノ角ゴ Pro W3" charset="-128"/>
                <a:cs typeface="ヒラギノ角ゴ Pro W3" charset="-128"/>
                <a:sym typeface="Angsana New" charset="0"/>
              </a:defRPr>
            </a:lvl1pPr>
          </a:lstStyle>
          <a:p>
            <a:pPr>
              <a:defRPr/>
            </a:pPr>
            <a:r>
              <a:rPr lang="en-US"/>
              <a:t>Chayun Tantivasadakarn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72562C-B05E-1B4F-89B7-DFA6989DB689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648396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28600"/>
            <a:ext cx="7620000" cy="8382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th-TH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7772400" cy="472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th-TH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239000" y="64008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2600"/>
            </a:lvl1pPr>
          </a:lstStyle>
          <a:p>
            <a:fld id="{81D0A981-EEDC-B443-B8F2-DB5894D559F5}" type="slidenum">
              <a:rPr lang="en-US" altLang="en-US"/>
              <a:pPr/>
              <a:t>‹#›</a:t>
            </a:fld>
            <a:endParaRPr lang="en-US" altLang="en-US"/>
          </a:p>
        </p:txBody>
      </p:sp>
      <p:pic>
        <p:nvPicPr>
          <p:cNvPr id="1029" name="Picture 6" descr="Econ Logo Official.png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3588" y="0"/>
            <a:ext cx="760412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hf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/>
          <a:ea typeface="ＭＳ Ｐゴシック" charset="-128"/>
          <a:cs typeface="Angsana New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  <a:ea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 b="1">
          <a:solidFill>
            <a:schemeClr val="tx2"/>
          </a:solidFill>
          <a:latin typeface="Angsana New" charset="0"/>
        </a:defRPr>
      </a:lvl9pPr>
    </p:titleStyle>
    <p:bodyStyle>
      <a:lvl1pPr marL="342900" indent="-3429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•"/>
        <a:defRPr sz="4000">
          <a:solidFill>
            <a:schemeClr val="tx1"/>
          </a:solidFill>
          <a:latin typeface="Angsana New"/>
          <a:ea typeface="ＭＳ Ｐゴシック" charset="-128"/>
          <a:cs typeface="Angsana New"/>
        </a:defRPr>
      </a:lvl1pPr>
      <a:lvl2pPr marL="742950" indent="-28575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–"/>
        <a:defRPr sz="3600">
          <a:solidFill>
            <a:schemeClr val="tx1"/>
          </a:solidFill>
          <a:latin typeface="Angsana New"/>
          <a:ea typeface="ＭＳ Ｐゴシック" charset="-128"/>
          <a:cs typeface="Angsana New"/>
        </a:defRPr>
      </a:lvl2pPr>
      <a:lvl3pPr marL="11430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•"/>
        <a:defRPr sz="3200">
          <a:solidFill>
            <a:schemeClr val="tx1"/>
          </a:solidFill>
          <a:latin typeface="Angsana New"/>
          <a:ea typeface="ＭＳ Ｐゴシック" charset="-128"/>
          <a:cs typeface="Angsana New"/>
        </a:defRPr>
      </a:lvl3pPr>
      <a:lvl4pPr marL="16002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–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4pPr>
      <a:lvl5pPr marL="2057400" indent="-228600" algn="l" rtl="0" eaLnBrk="0" fontAlgn="base" hangingPunct="0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Angsana New"/>
          <a:ea typeface="ＭＳ Ｐゴシック" charset="-128"/>
          <a:cs typeface="Angsana New"/>
        </a:defRPr>
      </a:lvl5pPr>
      <a:lvl6pPr marL="25146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6pPr>
      <a:lvl7pPr marL="29718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7pPr>
      <a:lvl8pPr marL="34290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8pPr>
      <a:lvl9pPr marL="3886200" indent="-228600" algn="l" rtl="0" eaLnBrk="1" fontAlgn="base" hangingPunct="1">
        <a:lnSpc>
          <a:spcPct val="90000"/>
        </a:lnSpc>
        <a:spcBef>
          <a:spcPct val="10000"/>
        </a:spcBef>
        <a:spcAft>
          <a:spcPct val="0"/>
        </a:spcAft>
        <a:buChar char="»"/>
        <a:defRPr sz="2800">
          <a:solidFill>
            <a:schemeClr val="tx1"/>
          </a:solidFill>
          <a:latin typeface="+mn-lt"/>
          <a:ea typeface="ＭＳ Ｐゴシック" charset="-128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>
          <a:xfrm>
            <a:off x="685800" y="2286000"/>
            <a:ext cx="7772400" cy="2133600"/>
          </a:xfrm>
        </p:spPr>
        <p:txBody>
          <a:bodyPr/>
          <a:lstStyle/>
          <a:p>
            <a:pPr indent="39688" eaLnBrk="1" hangingPunct="1">
              <a:lnSpc>
                <a:spcPts val="5000"/>
              </a:lnSpc>
            </a:pPr>
            <a:r>
              <a:rPr lang="en-US" altLang="en-US" sz="7200" b="1">
                <a:effectLst>
                  <a:outerShdw blurRad="38100" dist="38100" dir="2700000" algn="tl">
                    <a:srgbClr val="FFFFFF"/>
                  </a:outerShdw>
                </a:effectLst>
                <a:latin typeface="Angsana New" charset="0"/>
              </a:rPr>
              <a:t>Applications of  Demand </a:t>
            </a:r>
            <a:br>
              <a:rPr lang="en-US" altLang="en-US" sz="7200" b="1">
                <a:effectLst>
                  <a:outerShdw blurRad="38100" dist="38100" dir="2700000" algn="tl">
                    <a:srgbClr val="FFFFFF"/>
                  </a:outerShdw>
                </a:effectLst>
                <a:latin typeface="Angsana New" charset="0"/>
              </a:rPr>
            </a:br>
            <a:r>
              <a:rPr lang="en-US" altLang="en-US" sz="7200" b="1">
                <a:effectLst>
                  <a:outerShdw blurRad="38100" dist="38100" dir="2700000" algn="tl">
                    <a:srgbClr val="FFFFFF"/>
                  </a:outerShdw>
                </a:effectLst>
                <a:latin typeface="Angsana New" charset="0"/>
              </a:rPr>
              <a:t>and Supply</a:t>
            </a:r>
            <a:br>
              <a:rPr lang="en-US" altLang="en-US" sz="7200" b="1">
                <a:effectLst>
                  <a:outerShdw blurRad="38100" dist="38100" dir="2700000" algn="tl">
                    <a:srgbClr val="FFFFFF"/>
                  </a:outerShdw>
                </a:effectLst>
                <a:latin typeface="Angsana New" charset="0"/>
              </a:rPr>
            </a:br>
            <a:r>
              <a:rPr lang="en-US" altLang="en-US" b="1">
                <a:latin typeface="Angsana New" charset="0"/>
              </a:rPr>
              <a:t>EE311</a:t>
            </a:r>
            <a:endParaRPr lang="en-US" altLang="en-US" sz="7200" b="1">
              <a:latin typeface="Angsana New" charset="0"/>
            </a:endParaRPr>
          </a:p>
        </p:txBody>
      </p:sp>
      <p:sp>
        <p:nvSpPr>
          <p:cNvPr id="15363" name="Subtitle 5"/>
          <p:cNvSpPr>
            <a:spLocks noGrp="1"/>
          </p:cNvSpPr>
          <p:nvPr>
            <p:ph type="subTitle" idx="1"/>
          </p:nvPr>
        </p:nvSpPr>
        <p:spPr>
          <a:xfrm>
            <a:off x="1371600" y="4724400"/>
            <a:ext cx="7086600" cy="1752600"/>
          </a:xfrm>
        </p:spPr>
        <p:txBody>
          <a:bodyPr/>
          <a:lstStyle/>
          <a:p>
            <a:pPr algn="r" eaLnBrk="1" hangingPunct="1"/>
            <a:r>
              <a:rPr lang="en-US" altLang="en-US" sz="4400">
                <a:latin typeface="Angsana New" charset="0"/>
              </a:rPr>
              <a:t>Chayun Tantivasadakarn</a:t>
            </a:r>
          </a:p>
          <a:p>
            <a:pPr algn="r" eaLnBrk="1" hangingPunct="1"/>
            <a:r>
              <a:rPr lang="en-US" altLang="en-US" sz="4400">
                <a:latin typeface="Angsana New" charset="0"/>
              </a:rPr>
              <a:t>Faculty of Economics Thammasat University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>
              <a:lnSpc>
                <a:spcPct val="80000"/>
              </a:lnSpc>
            </a:pPr>
            <a:r>
              <a:rPr lang="en-US" altLang="en-US" sz="5400">
                <a:latin typeface="Angsana New" charset="0"/>
              </a:rPr>
              <a:t>Apply Demand and Supply</a:t>
            </a:r>
          </a:p>
        </p:txBody>
      </p:sp>
      <p:sp>
        <p:nvSpPr>
          <p:cNvPr id="3074" name="Rectangle 2"/>
          <p:cNvSpPr>
            <a:spLocks noGrp="1" noChangeArrowheads="1"/>
          </p:cNvSpPr>
          <p:nvPr>
            <p:ph idx="1"/>
          </p:nvPr>
        </p:nvSpPr>
        <p:spPr>
          <a:xfrm>
            <a:off x="685800" y="1080864"/>
            <a:ext cx="7772400" cy="4724400"/>
          </a:xfrm>
        </p:spPr>
        <p:txBody>
          <a:bodyPr rIns="132080"/>
          <a:lstStyle/>
          <a:p>
            <a:pPr eaLnBrk="1" hangingPunct="1">
              <a:spcBef>
                <a:spcPct val="0"/>
              </a:spcBef>
            </a:pPr>
            <a:r>
              <a:rPr lang="en-US" altLang="en-US" sz="4800" dirty="0">
                <a:latin typeface="Angsana New" charset="0"/>
              </a:rPr>
              <a:t>Consumer and producer surplus</a:t>
            </a:r>
          </a:p>
          <a:p>
            <a:pPr eaLnBrk="1" hangingPunct="1">
              <a:spcBef>
                <a:spcPts val="700"/>
              </a:spcBef>
            </a:pPr>
            <a:r>
              <a:rPr lang="en-US" altLang="en-US" sz="4800" dirty="0">
                <a:latin typeface="Angsana New" charset="0"/>
              </a:rPr>
              <a:t>Sale Taxes and Subsidies</a:t>
            </a:r>
          </a:p>
          <a:p>
            <a:pPr eaLnBrk="1" hangingPunct="1">
              <a:spcBef>
                <a:spcPts val="700"/>
              </a:spcBef>
            </a:pPr>
            <a:r>
              <a:rPr lang="en-US" altLang="en-US" sz="4800" dirty="0">
                <a:latin typeface="Angsana New" charset="0"/>
              </a:rPr>
              <a:t>Price ceilings</a:t>
            </a:r>
          </a:p>
          <a:p>
            <a:pPr eaLnBrk="1" hangingPunct="1">
              <a:spcBef>
                <a:spcPts val="700"/>
              </a:spcBef>
            </a:pPr>
            <a:r>
              <a:rPr lang="en-US" altLang="en-US" sz="4800" dirty="0">
                <a:latin typeface="Angsana New" charset="0"/>
              </a:rPr>
              <a:t>Price floors</a:t>
            </a:r>
          </a:p>
          <a:p>
            <a:pPr eaLnBrk="1" hangingPunct="1">
              <a:spcBef>
                <a:spcPts val="700"/>
              </a:spcBef>
            </a:pPr>
            <a:r>
              <a:rPr lang="en-US" altLang="en-US" sz="4800" dirty="0">
                <a:latin typeface="Angsana New" charset="0"/>
              </a:rPr>
              <a:t>Price supports</a:t>
            </a:r>
          </a:p>
          <a:p>
            <a:pPr eaLnBrk="1" hangingPunct="1">
              <a:spcBef>
                <a:spcPts val="700"/>
              </a:spcBef>
            </a:pPr>
            <a:r>
              <a:rPr lang="en-US" altLang="en-US" sz="4800" dirty="0">
                <a:latin typeface="Angsana New" charset="0"/>
              </a:rPr>
              <a:t>Import Tariffs and Quotas</a:t>
            </a:r>
          </a:p>
          <a:p>
            <a:pPr eaLnBrk="1" hangingPunct="1">
              <a:spcBef>
                <a:spcPts val="700"/>
              </a:spcBef>
            </a:pPr>
            <a:r>
              <a:rPr lang="en-US" altLang="en-US" sz="4800" dirty="0">
                <a:latin typeface="Angsana New" charset="0"/>
              </a:rPr>
              <a:t>Cobweb model</a:t>
            </a:r>
          </a:p>
        </p:txBody>
      </p:sp>
      <p:sp>
        <p:nvSpPr>
          <p:cNvPr id="1638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1638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0ADA6B38-B4E3-8B49-BE7E-85285F868F19}" type="slidenum">
              <a:rPr lang="en-US" altLang="en-US" sz="2600"/>
              <a:pPr eaLnBrk="1" hangingPunct="1"/>
              <a:t>2</a:t>
            </a:fld>
            <a:endParaRPr lang="en-US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4" grpId="0" build="p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7" name="AutoShape 1"/>
          <p:cNvSpPr>
            <a:spLocks/>
          </p:cNvSpPr>
          <p:nvPr/>
        </p:nvSpPr>
        <p:spPr bwMode="auto">
          <a:xfrm>
            <a:off x="1111250" y="2209800"/>
            <a:ext cx="1746250" cy="1658938"/>
          </a:xfrm>
          <a:prstGeom prst="rtTriangl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843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Consumer surplus: CS</a:t>
            </a:r>
          </a:p>
        </p:txBody>
      </p:sp>
      <p:sp>
        <p:nvSpPr>
          <p:cNvPr id="18436" name="Slide Number Placeholder 3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757D7912-9FE8-2E4A-865B-4D8EEC6076BF}" type="slidenum">
              <a:rPr lang="en-US" altLang="en-US" sz="2600"/>
              <a:pPr eaLnBrk="1" hangingPunct="1"/>
              <a:t>3</a:t>
            </a:fld>
            <a:endParaRPr lang="en-US" altLang="en-US" sz="2600"/>
          </a:p>
        </p:txBody>
      </p:sp>
      <p:sp>
        <p:nvSpPr>
          <p:cNvPr id="18437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1752600" y="1143000"/>
            <a:ext cx="7391400" cy="47244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The difference between the maximum willingness to pay and the actual price paid or area between the demand curve and the price</a:t>
            </a:r>
          </a:p>
        </p:txBody>
      </p:sp>
      <p:sp>
        <p:nvSpPr>
          <p:cNvPr id="18438" name="Footer Placeholder 36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  <p:sp>
        <p:nvSpPr>
          <p:cNvPr id="18439" name="Rectangle 4"/>
          <p:cNvSpPr>
            <a:spLocks/>
          </p:cNvSpPr>
          <p:nvPr/>
        </p:nvSpPr>
        <p:spPr bwMode="auto">
          <a:xfrm>
            <a:off x="1036638" y="13716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P</a:t>
            </a:r>
          </a:p>
        </p:txBody>
      </p:sp>
      <p:sp>
        <p:nvSpPr>
          <p:cNvPr id="18440" name="Rectangle 5"/>
          <p:cNvSpPr>
            <a:spLocks/>
          </p:cNvSpPr>
          <p:nvPr/>
        </p:nvSpPr>
        <p:spPr bwMode="auto">
          <a:xfrm>
            <a:off x="763588" y="5365750"/>
            <a:ext cx="15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O</a:t>
            </a:r>
          </a:p>
        </p:txBody>
      </p:sp>
      <p:sp>
        <p:nvSpPr>
          <p:cNvPr id="18441" name="Rectangle 6"/>
          <p:cNvSpPr>
            <a:spLocks/>
          </p:cNvSpPr>
          <p:nvPr/>
        </p:nvSpPr>
        <p:spPr bwMode="auto">
          <a:xfrm>
            <a:off x="4348163" y="49847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006867"/>
                </a:solidFill>
                <a:latin typeface="Times New Roman" charset="0"/>
                <a:sym typeface="Times New Roman" charset="0"/>
              </a:rPr>
              <a:t>D</a:t>
            </a:r>
          </a:p>
        </p:txBody>
      </p:sp>
      <p:sp>
        <p:nvSpPr>
          <p:cNvPr id="18442" name="Line 7"/>
          <p:cNvSpPr>
            <a:spLocks noChangeShapeType="1"/>
          </p:cNvSpPr>
          <p:nvPr/>
        </p:nvSpPr>
        <p:spPr bwMode="auto">
          <a:xfrm rot="10800000" flipH="1">
            <a:off x="1090613" y="1846263"/>
            <a:ext cx="3175" cy="37814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3" name="Line 8"/>
          <p:cNvSpPr>
            <a:spLocks noChangeShapeType="1"/>
          </p:cNvSpPr>
          <p:nvPr/>
        </p:nvSpPr>
        <p:spPr bwMode="auto">
          <a:xfrm>
            <a:off x="1055688" y="5599113"/>
            <a:ext cx="3717925" cy="15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4" name="Line 9"/>
          <p:cNvSpPr>
            <a:spLocks noChangeShapeType="1"/>
          </p:cNvSpPr>
          <p:nvPr/>
        </p:nvSpPr>
        <p:spPr bwMode="auto">
          <a:xfrm>
            <a:off x="1090613" y="2132013"/>
            <a:ext cx="3186112" cy="3071812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5" name="Line 10"/>
          <p:cNvSpPr>
            <a:spLocks noChangeShapeType="1"/>
          </p:cNvSpPr>
          <p:nvPr/>
        </p:nvSpPr>
        <p:spPr bwMode="auto">
          <a:xfrm>
            <a:off x="1066800" y="3910013"/>
            <a:ext cx="2895600" cy="1587"/>
          </a:xfrm>
          <a:prstGeom prst="line">
            <a:avLst/>
          </a:prstGeom>
          <a:noFill/>
          <a:ln w="762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46" name="Rectangle 11"/>
          <p:cNvSpPr>
            <a:spLocks/>
          </p:cNvSpPr>
          <p:nvPr/>
        </p:nvSpPr>
        <p:spPr bwMode="auto">
          <a:xfrm>
            <a:off x="614363" y="37338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6</a:t>
            </a:r>
          </a:p>
        </p:txBody>
      </p:sp>
      <p:sp>
        <p:nvSpPr>
          <p:cNvPr id="18447" name="Rectangle 12"/>
          <p:cNvSpPr>
            <a:spLocks/>
          </p:cNvSpPr>
          <p:nvPr/>
        </p:nvSpPr>
        <p:spPr bwMode="auto">
          <a:xfrm>
            <a:off x="461963" y="1828800"/>
            <a:ext cx="48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14</a:t>
            </a:r>
          </a:p>
        </p:txBody>
      </p:sp>
      <p:grpSp>
        <p:nvGrpSpPr>
          <p:cNvPr id="2" name="Group 13"/>
          <p:cNvGrpSpPr>
            <a:grpSpLocks/>
          </p:cNvGrpSpPr>
          <p:nvPr/>
        </p:nvGrpSpPr>
        <p:grpSpPr bwMode="auto">
          <a:xfrm>
            <a:off x="461963" y="2286000"/>
            <a:ext cx="1138237" cy="3810000"/>
            <a:chOff x="0" y="0"/>
            <a:chExt cx="717" cy="2400"/>
          </a:xfrm>
        </p:grpSpPr>
        <p:sp>
          <p:nvSpPr>
            <p:cNvPr id="18464" name="AutoShape 14"/>
            <p:cNvSpPr>
              <a:spLocks/>
            </p:cNvSpPr>
            <p:nvPr/>
          </p:nvSpPr>
          <p:spPr bwMode="auto">
            <a:xfrm>
              <a:off x="405" y="192"/>
              <a:ext cx="268" cy="1871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8465" name="Rectangle 15"/>
            <p:cNvSpPr>
              <a:spLocks/>
            </p:cNvSpPr>
            <p:nvPr/>
          </p:nvSpPr>
          <p:spPr bwMode="auto">
            <a:xfrm>
              <a:off x="0" y="0"/>
              <a:ext cx="30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solidFill>
                    <a:schemeClr val="tx1"/>
                  </a:solidFill>
                  <a:latin typeface="Times New Roman" charset="0"/>
                  <a:sym typeface="Times New Roman" charset="0"/>
                </a:rPr>
                <a:t>12</a:t>
              </a:r>
            </a:p>
          </p:txBody>
        </p:sp>
        <p:sp>
          <p:nvSpPr>
            <p:cNvPr id="18466" name="Rectangle 16"/>
            <p:cNvSpPr>
              <a:spLocks/>
            </p:cNvSpPr>
            <p:nvPr/>
          </p:nvSpPr>
          <p:spPr bwMode="auto">
            <a:xfrm>
              <a:off x="477" y="2112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1</a:t>
              </a: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461963" y="2743200"/>
            <a:ext cx="1595437" cy="3352800"/>
            <a:chOff x="0" y="0"/>
            <a:chExt cx="1005" cy="2112"/>
          </a:xfrm>
        </p:grpSpPr>
        <p:sp>
          <p:nvSpPr>
            <p:cNvPr id="18460" name="AutoShape 18"/>
            <p:cNvSpPr>
              <a:spLocks/>
            </p:cNvSpPr>
            <p:nvPr/>
          </p:nvSpPr>
          <p:spPr bwMode="auto">
            <a:xfrm>
              <a:off x="689" y="183"/>
              <a:ext cx="268" cy="1598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8461" name="Line 19"/>
            <p:cNvSpPr>
              <a:spLocks noChangeShapeType="1"/>
            </p:cNvSpPr>
            <p:nvPr/>
          </p:nvSpPr>
          <p:spPr bwMode="auto">
            <a:xfrm flipH="1">
              <a:off x="421" y="184"/>
              <a:ext cx="240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62" name="Rectangle 20"/>
            <p:cNvSpPr>
              <a:spLocks/>
            </p:cNvSpPr>
            <p:nvPr/>
          </p:nvSpPr>
          <p:spPr bwMode="auto">
            <a:xfrm>
              <a:off x="0" y="0"/>
              <a:ext cx="304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solidFill>
                    <a:schemeClr val="tx1"/>
                  </a:solidFill>
                  <a:latin typeface="Times New Roman" charset="0"/>
                  <a:sym typeface="Times New Roman" charset="0"/>
                </a:rPr>
                <a:t>10</a:t>
              </a:r>
            </a:p>
          </p:txBody>
        </p:sp>
        <p:sp>
          <p:nvSpPr>
            <p:cNvPr id="18463" name="Rectangle 21"/>
            <p:cNvSpPr>
              <a:spLocks/>
            </p:cNvSpPr>
            <p:nvPr/>
          </p:nvSpPr>
          <p:spPr bwMode="auto">
            <a:xfrm>
              <a:off x="765" y="1824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2</a:t>
              </a:r>
            </a:p>
          </p:txBody>
        </p:sp>
      </p:grp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614363" y="3276600"/>
            <a:ext cx="1900237" cy="2819400"/>
            <a:chOff x="0" y="0"/>
            <a:chExt cx="1197" cy="1776"/>
          </a:xfrm>
        </p:grpSpPr>
        <p:sp>
          <p:nvSpPr>
            <p:cNvPr id="18456" name="AutoShape 23"/>
            <p:cNvSpPr>
              <a:spLocks/>
            </p:cNvSpPr>
            <p:nvPr/>
          </p:nvSpPr>
          <p:spPr bwMode="auto">
            <a:xfrm>
              <a:off x="881" y="144"/>
              <a:ext cx="268" cy="1323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8457" name="Line 24"/>
            <p:cNvSpPr>
              <a:spLocks noChangeShapeType="1"/>
            </p:cNvSpPr>
            <p:nvPr/>
          </p:nvSpPr>
          <p:spPr bwMode="auto">
            <a:xfrm flipH="1">
              <a:off x="332" y="144"/>
              <a:ext cx="529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8458" name="Rectangle 25"/>
            <p:cNvSpPr>
              <a:spLocks/>
            </p:cNvSpPr>
            <p:nvPr/>
          </p:nvSpPr>
          <p:spPr bwMode="auto">
            <a:xfrm>
              <a:off x="0" y="0"/>
              <a:ext cx="2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solidFill>
                    <a:schemeClr val="tx1"/>
                  </a:solidFill>
                  <a:latin typeface="Times New Roman" charset="0"/>
                  <a:sym typeface="Times New Roman" charset="0"/>
                </a:rPr>
                <a:t>8</a:t>
              </a:r>
            </a:p>
          </p:txBody>
        </p:sp>
        <p:sp>
          <p:nvSpPr>
            <p:cNvPr id="18459" name="Rectangle 26"/>
            <p:cNvSpPr>
              <a:spLocks/>
            </p:cNvSpPr>
            <p:nvPr/>
          </p:nvSpPr>
          <p:spPr bwMode="auto">
            <a:xfrm>
              <a:off x="957" y="1488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3</a:t>
              </a:r>
            </a:p>
          </p:txBody>
        </p:sp>
      </p:grpSp>
      <p:grpSp>
        <p:nvGrpSpPr>
          <p:cNvPr id="5" name="Group 27"/>
          <p:cNvGrpSpPr>
            <a:grpSpLocks/>
          </p:cNvGrpSpPr>
          <p:nvPr/>
        </p:nvGrpSpPr>
        <p:grpSpPr bwMode="auto">
          <a:xfrm>
            <a:off x="2470150" y="3919538"/>
            <a:ext cx="501650" cy="2176462"/>
            <a:chOff x="0" y="0"/>
            <a:chExt cx="316" cy="1371"/>
          </a:xfrm>
        </p:grpSpPr>
        <p:sp>
          <p:nvSpPr>
            <p:cNvPr id="18454" name="AutoShape 28"/>
            <p:cNvSpPr>
              <a:spLocks/>
            </p:cNvSpPr>
            <p:nvPr/>
          </p:nvSpPr>
          <p:spPr bwMode="auto">
            <a:xfrm>
              <a:off x="0" y="0"/>
              <a:ext cx="268" cy="1048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18455" name="Rectangle 29"/>
            <p:cNvSpPr>
              <a:spLocks/>
            </p:cNvSpPr>
            <p:nvPr/>
          </p:nvSpPr>
          <p:spPr bwMode="auto">
            <a:xfrm>
              <a:off x="76" y="1083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4</a:t>
              </a:r>
            </a:p>
          </p:txBody>
        </p:sp>
      </p:grpSp>
      <p:sp>
        <p:nvSpPr>
          <p:cNvPr id="4126" name="Rectangle 30"/>
          <p:cNvSpPr>
            <a:spLocks/>
          </p:cNvSpPr>
          <p:nvPr/>
        </p:nvSpPr>
        <p:spPr bwMode="auto">
          <a:xfrm>
            <a:off x="5292725" y="3276600"/>
            <a:ext cx="3851275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1275" bIns="0"/>
          <a:lstStyle>
            <a:lvl1pPr marL="4127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4800">
                <a:solidFill>
                  <a:schemeClr val="tx1"/>
                </a:solidFill>
              </a:rPr>
              <a:t>CS = (12-6)+(10-6)   +(8-6)+(6-6) = 12</a:t>
            </a:r>
          </a:p>
          <a:p>
            <a:pPr eaLnBrk="1" hangingPunct="1"/>
            <a:r>
              <a:rPr lang="en-US" altLang="en-US" sz="4800">
                <a:solidFill>
                  <a:schemeClr val="tx1"/>
                </a:solidFill>
              </a:rPr>
              <a:t>For continuous case   CS = .5(14-6)4 = 16</a:t>
            </a:r>
          </a:p>
        </p:txBody>
      </p:sp>
      <p:sp>
        <p:nvSpPr>
          <p:cNvPr id="18453" name="Rectangle 31"/>
          <p:cNvSpPr>
            <a:spLocks/>
          </p:cNvSpPr>
          <p:nvPr/>
        </p:nvSpPr>
        <p:spPr bwMode="auto">
          <a:xfrm>
            <a:off x="4424363" y="56705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006867"/>
                </a:solidFill>
                <a:latin typeface="Times New Roman" charset="0"/>
                <a:sym typeface="Times New Roman" charset="0"/>
              </a:rPr>
              <a:t>Q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7" grpId="0" animBg="1"/>
      <p:bldP spid="4126" grpId="0" build="p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altLang="en-US">
                <a:latin typeface="Angsana New" charset="0"/>
              </a:rPr>
              <a:t>Change in Consumer’s welfare</a:t>
            </a:r>
          </a:p>
        </p:txBody>
      </p:sp>
      <p:sp>
        <p:nvSpPr>
          <p:cNvPr id="20483" name="Slide Number Placeholder 27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1A5B38B6-FD9A-9B4B-A885-623B15C9038C}" type="slidenum">
              <a:rPr lang="en-US" altLang="en-US" sz="2600"/>
              <a:pPr eaLnBrk="1" hangingPunct="1"/>
              <a:t>4</a:t>
            </a:fld>
            <a:endParaRPr lang="en-US" altLang="en-US" sz="2600"/>
          </a:p>
        </p:txBody>
      </p:sp>
      <p:sp>
        <p:nvSpPr>
          <p:cNvPr id="20484" name="AutoShape 2"/>
          <p:cNvSpPr>
            <a:spLocks/>
          </p:cNvSpPr>
          <p:nvPr/>
        </p:nvSpPr>
        <p:spPr bwMode="auto">
          <a:xfrm>
            <a:off x="1263650" y="2133600"/>
            <a:ext cx="1746250" cy="1658938"/>
          </a:xfrm>
          <a:prstGeom prst="rtTriangl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85" name="Rectangle 3"/>
          <p:cNvSpPr>
            <a:spLocks/>
          </p:cNvSpPr>
          <p:nvPr/>
        </p:nvSpPr>
        <p:spPr bwMode="auto">
          <a:xfrm>
            <a:off x="1189038" y="12954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P</a:t>
            </a:r>
          </a:p>
        </p:txBody>
      </p:sp>
      <p:sp>
        <p:nvSpPr>
          <p:cNvPr id="20486" name="Rectangle 4"/>
          <p:cNvSpPr>
            <a:spLocks/>
          </p:cNvSpPr>
          <p:nvPr/>
        </p:nvSpPr>
        <p:spPr bwMode="auto">
          <a:xfrm>
            <a:off x="915988" y="5289550"/>
            <a:ext cx="15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O</a:t>
            </a:r>
          </a:p>
        </p:txBody>
      </p:sp>
      <p:sp>
        <p:nvSpPr>
          <p:cNvPr id="20487" name="Rectangle 5"/>
          <p:cNvSpPr>
            <a:spLocks/>
          </p:cNvSpPr>
          <p:nvPr/>
        </p:nvSpPr>
        <p:spPr bwMode="auto">
          <a:xfrm>
            <a:off x="4500563" y="48323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006867"/>
                </a:solidFill>
                <a:latin typeface="Times New Roman" charset="0"/>
                <a:sym typeface="Times New Roman" charset="0"/>
              </a:rPr>
              <a:t>D</a:t>
            </a:r>
          </a:p>
        </p:txBody>
      </p:sp>
      <p:sp>
        <p:nvSpPr>
          <p:cNvPr id="20488" name="Line 6"/>
          <p:cNvSpPr>
            <a:spLocks noChangeShapeType="1"/>
          </p:cNvSpPr>
          <p:nvPr/>
        </p:nvSpPr>
        <p:spPr bwMode="auto">
          <a:xfrm>
            <a:off x="1208088" y="5522913"/>
            <a:ext cx="3717925" cy="15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89" name="Rectangle 7"/>
          <p:cNvSpPr>
            <a:spLocks/>
          </p:cNvSpPr>
          <p:nvPr/>
        </p:nvSpPr>
        <p:spPr bwMode="auto">
          <a:xfrm>
            <a:off x="766763" y="35814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6</a:t>
            </a:r>
          </a:p>
        </p:txBody>
      </p:sp>
      <p:sp>
        <p:nvSpPr>
          <p:cNvPr id="20490" name="Rectangle 8"/>
          <p:cNvSpPr>
            <a:spLocks/>
          </p:cNvSpPr>
          <p:nvPr/>
        </p:nvSpPr>
        <p:spPr bwMode="auto">
          <a:xfrm>
            <a:off x="614363" y="1752600"/>
            <a:ext cx="48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14</a:t>
            </a:r>
          </a:p>
        </p:txBody>
      </p:sp>
      <p:sp>
        <p:nvSpPr>
          <p:cNvPr id="20491" name="AutoShape 9"/>
          <p:cNvSpPr>
            <a:spLocks/>
          </p:cNvSpPr>
          <p:nvPr/>
        </p:nvSpPr>
        <p:spPr bwMode="auto">
          <a:xfrm>
            <a:off x="1708150" y="2957513"/>
            <a:ext cx="425450" cy="2536825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21600 h 21600"/>
            </a:gdLst>
            <a:ahLst/>
            <a:cxnLst/>
            <a:rect l="T0" t="T1" r="T2" b="T3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</a:path>
            </a:pathLst>
          </a:custGeom>
          <a:noFill/>
          <a:ln w="25400">
            <a:solidFill>
              <a:srgbClr val="0068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92" name="Rectangle 10"/>
          <p:cNvSpPr>
            <a:spLocks/>
          </p:cNvSpPr>
          <p:nvPr/>
        </p:nvSpPr>
        <p:spPr bwMode="auto">
          <a:xfrm>
            <a:off x="614363" y="2667000"/>
            <a:ext cx="48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10</a:t>
            </a:r>
          </a:p>
        </p:txBody>
      </p:sp>
      <p:sp>
        <p:nvSpPr>
          <p:cNvPr id="20493" name="Rectangle 11"/>
          <p:cNvSpPr>
            <a:spLocks/>
          </p:cNvSpPr>
          <p:nvPr/>
        </p:nvSpPr>
        <p:spPr bwMode="auto">
          <a:xfrm>
            <a:off x="1828800" y="5562600"/>
            <a:ext cx="381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latin typeface="Times New Roman" charset="0"/>
                <a:sym typeface="Times New Roman" charset="0"/>
              </a:rPr>
              <a:t>2</a:t>
            </a:r>
          </a:p>
        </p:txBody>
      </p:sp>
      <p:grpSp>
        <p:nvGrpSpPr>
          <p:cNvPr id="20494" name="Group 12"/>
          <p:cNvGrpSpPr>
            <a:grpSpLocks/>
          </p:cNvGrpSpPr>
          <p:nvPr/>
        </p:nvGrpSpPr>
        <p:grpSpPr bwMode="auto">
          <a:xfrm>
            <a:off x="2622550" y="3843338"/>
            <a:ext cx="501650" cy="2176462"/>
            <a:chOff x="0" y="0"/>
            <a:chExt cx="316" cy="1371"/>
          </a:xfrm>
        </p:grpSpPr>
        <p:sp>
          <p:nvSpPr>
            <p:cNvPr id="20507" name="AutoShape 13"/>
            <p:cNvSpPr>
              <a:spLocks/>
            </p:cNvSpPr>
            <p:nvPr/>
          </p:nvSpPr>
          <p:spPr bwMode="auto">
            <a:xfrm>
              <a:off x="0" y="0"/>
              <a:ext cx="268" cy="1048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0508" name="Rectangle 14"/>
            <p:cNvSpPr>
              <a:spLocks/>
            </p:cNvSpPr>
            <p:nvPr/>
          </p:nvSpPr>
          <p:spPr bwMode="auto">
            <a:xfrm>
              <a:off x="76" y="1083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4</a:t>
              </a:r>
            </a:p>
          </p:txBody>
        </p:sp>
      </p:grpSp>
      <p:sp>
        <p:nvSpPr>
          <p:cNvPr id="5135" name="AutoShape 15"/>
          <p:cNvSpPr>
            <a:spLocks/>
          </p:cNvSpPr>
          <p:nvPr/>
        </p:nvSpPr>
        <p:spPr bwMode="auto">
          <a:xfrm>
            <a:off x="1295400" y="2971800"/>
            <a:ext cx="1778000" cy="838200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21600 h 21600"/>
            </a:gdLst>
            <a:ahLst/>
            <a:cxnLst/>
            <a:rect l="T0" t="T1" r="T2" b="T3"/>
            <a:pathLst>
              <a:path w="21600" h="21600">
                <a:moveTo>
                  <a:pt x="0" y="0"/>
                </a:moveTo>
                <a:lnTo>
                  <a:pt x="10800" y="0"/>
                </a:lnTo>
                <a:lnTo>
                  <a:pt x="21600" y="21600"/>
                </a:lnTo>
                <a:lnTo>
                  <a:pt x="0" y="21600"/>
                </a:lnTo>
              </a:path>
            </a:pathLst>
          </a:custGeom>
          <a:solidFill>
            <a:srgbClr val="FF00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136" name="AutoShape 16"/>
          <p:cNvSpPr>
            <a:spLocks/>
          </p:cNvSpPr>
          <p:nvPr/>
        </p:nvSpPr>
        <p:spPr bwMode="auto">
          <a:xfrm>
            <a:off x="1270000" y="2133600"/>
            <a:ext cx="849313" cy="792163"/>
          </a:xfrm>
          <a:prstGeom prst="rtTriangle">
            <a:avLst/>
          </a:prstGeom>
          <a:solidFill>
            <a:srgbClr val="00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0497" name="Line 17"/>
          <p:cNvSpPr>
            <a:spLocks noChangeShapeType="1"/>
          </p:cNvSpPr>
          <p:nvPr/>
        </p:nvSpPr>
        <p:spPr bwMode="auto">
          <a:xfrm>
            <a:off x="1243013" y="2055813"/>
            <a:ext cx="3186112" cy="3071812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8" name="Line 18"/>
          <p:cNvSpPr>
            <a:spLocks noChangeShapeType="1"/>
          </p:cNvSpPr>
          <p:nvPr/>
        </p:nvSpPr>
        <p:spPr bwMode="auto">
          <a:xfrm>
            <a:off x="1219200" y="3833813"/>
            <a:ext cx="2895600" cy="1587"/>
          </a:xfrm>
          <a:prstGeom prst="line">
            <a:avLst/>
          </a:prstGeom>
          <a:noFill/>
          <a:ln w="762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499" name="Line 19"/>
          <p:cNvSpPr>
            <a:spLocks noChangeShapeType="1"/>
          </p:cNvSpPr>
          <p:nvPr/>
        </p:nvSpPr>
        <p:spPr bwMode="auto">
          <a:xfrm rot="10800000" flipH="1">
            <a:off x="1243013" y="1770063"/>
            <a:ext cx="3175" cy="37814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00" name="Line 20"/>
          <p:cNvSpPr>
            <a:spLocks noChangeShapeType="1"/>
          </p:cNvSpPr>
          <p:nvPr/>
        </p:nvSpPr>
        <p:spPr bwMode="auto">
          <a:xfrm>
            <a:off x="1219200" y="2971800"/>
            <a:ext cx="2895600" cy="1588"/>
          </a:xfrm>
          <a:prstGeom prst="line">
            <a:avLst/>
          </a:prstGeom>
          <a:noFill/>
          <a:ln w="762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0501" name="Rectangle 21"/>
          <p:cNvSpPr>
            <a:spLocks/>
          </p:cNvSpPr>
          <p:nvPr/>
        </p:nvSpPr>
        <p:spPr bwMode="auto">
          <a:xfrm>
            <a:off x="1371600" y="23622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A</a:t>
            </a:r>
          </a:p>
        </p:txBody>
      </p:sp>
      <p:sp>
        <p:nvSpPr>
          <p:cNvPr id="20502" name="Rectangle 22"/>
          <p:cNvSpPr>
            <a:spLocks/>
          </p:cNvSpPr>
          <p:nvPr/>
        </p:nvSpPr>
        <p:spPr bwMode="auto">
          <a:xfrm>
            <a:off x="1798638" y="31242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B</a:t>
            </a:r>
          </a:p>
        </p:txBody>
      </p:sp>
      <p:sp>
        <p:nvSpPr>
          <p:cNvPr id="20503" name="Rectangle 23"/>
          <p:cNvSpPr>
            <a:spLocks/>
          </p:cNvSpPr>
          <p:nvPr/>
        </p:nvSpPr>
        <p:spPr bwMode="auto">
          <a:xfrm>
            <a:off x="4267200" y="1371600"/>
            <a:ext cx="464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1275" bIns="0"/>
          <a:lstStyle>
            <a:lvl1pPr marL="4127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4800">
                <a:solidFill>
                  <a:schemeClr val="tx1"/>
                </a:solidFill>
              </a:rPr>
              <a:t>When P = 6, CS = A + B</a:t>
            </a:r>
          </a:p>
        </p:txBody>
      </p:sp>
      <p:sp>
        <p:nvSpPr>
          <p:cNvPr id="20504" name="Rectangle 24"/>
          <p:cNvSpPr>
            <a:spLocks/>
          </p:cNvSpPr>
          <p:nvPr/>
        </p:nvSpPr>
        <p:spPr bwMode="auto">
          <a:xfrm>
            <a:off x="4419600" y="55943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latin typeface="Times New Roman" charset="0"/>
                <a:sym typeface="Times New Roman" charset="0"/>
              </a:rPr>
              <a:t>Q</a:t>
            </a:r>
          </a:p>
        </p:txBody>
      </p:sp>
      <p:sp>
        <p:nvSpPr>
          <p:cNvPr id="5145" name="Rectangle 25"/>
          <p:cNvSpPr>
            <a:spLocks/>
          </p:cNvSpPr>
          <p:nvPr/>
        </p:nvSpPr>
        <p:spPr bwMode="auto">
          <a:xfrm>
            <a:off x="4267200" y="2057400"/>
            <a:ext cx="464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1275" bIns="0"/>
          <a:lstStyle>
            <a:lvl1pPr marL="4127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4800">
                <a:solidFill>
                  <a:schemeClr val="tx1"/>
                </a:solidFill>
              </a:rPr>
              <a:t>When P = 10, CS = A</a:t>
            </a:r>
          </a:p>
        </p:txBody>
      </p:sp>
      <p:sp>
        <p:nvSpPr>
          <p:cNvPr id="5146" name="Rectangle 26"/>
          <p:cNvSpPr>
            <a:spLocks/>
          </p:cNvSpPr>
          <p:nvPr/>
        </p:nvSpPr>
        <p:spPr bwMode="auto">
          <a:xfrm>
            <a:off x="4267200" y="2667000"/>
            <a:ext cx="4648200" cy="298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1275" bIns="0"/>
          <a:lstStyle>
            <a:lvl1pPr marL="4127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4800">
                <a:solidFill>
                  <a:schemeClr val="tx1"/>
                </a:solidFill>
              </a:rPr>
              <a:t>Change in welfare:            </a:t>
            </a:r>
            <a:r>
              <a:rPr lang="en-US" altLang="en-US" sz="4800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 sz="4800">
                <a:solidFill>
                  <a:schemeClr val="tx1"/>
                </a:solidFill>
              </a:rPr>
              <a:t> CS =  A - (A+B) = - B</a:t>
            </a:r>
          </a:p>
          <a:p>
            <a:pPr eaLnBrk="1" hangingPunct="1"/>
            <a:r>
              <a:rPr lang="en-US" altLang="en-US" sz="4800">
                <a:solidFill>
                  <a:schemeClr val="tx1"/>
                </a:solidFill>
              </a:rPr>
              <a:t>             =   - .5(10-6)(2+4)           	    =  -12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4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35" grpId="0" animBg="1"/>
      <p:bldP spid="5136" grpId="0" animBg="1"/>
      <p:bldP spid="5145" grpId="0" build="p" autoUpdateAnimBg="0"/>
      <p:bldP spid="5146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AutoShape 1"/>
          <p:cNvSpPr>
            <a:spLocks/>
          </p:cNvSpPr>
          <p:nvPr/>
        </p:nvSpPr>
        <p:spPr bwMode="auto">
          <a:xfrm rot="10800000" flipH="1">
            <a:off x="1111250" y="3979863"/>
            <a:ext cx="1746250" cy="1658937"/>
          </a:xfrm>
          <a:prstGeom prst="rtTriangl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2531" name="Rectangle 2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altLang="en-US">
                <a:latin typeface="Angsana New" charset="0"/>
              </a:rPr>
              <a:t>Producer surplus: PS</a:t>
            </a:r>
          </a:p>
        </p:txBody>
      </p:sp>
      <p:sp>
        <p:nvSpPr>
          <p:cNvPr id="22532" name="Slide Number Placeholder 3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D41B5A96-BB50-9142-AE78-BFE49E5CC034}" type="slidenum">
              <a:rPr lang="en-US" altLang="en-US" sz="2600"/>
              <a:pPr eaLnBrk="1" hangingPunct="1"/>
              <a:t>5</a:t>
            </a:fld>
            <a:endParaRPr lang="en-US" altLang="en-US" sz="2600"/>
          </a:p>
        </p:txBody>
      </p:sp>
      <p:sp>
        <p:nvSpPr>
          <p:cNvPr id="22533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4572000" y="1295400"/>
            <a:ext cx="4572000" cy="4533900"/>
          </a:xfrm>
        </p:spPr>
        <p:txBody>
          <a:bodyPr rIns="132080"/>
          <a:lstStyle/>
          <a:p>
            <a:pPr eaLnBrk="1" hangingPunct="1">
              <a:lnSpc>
                <a:spcPct val="85000"/>
              </a:lnSpc>
            </a:pPr>
            <a:r>
              <a:rPr lang="en-US" altLang="en-US" sz="4100">
                <a:latin typeface="Angsana New" charset="0"/>
              </a:rPr>
              <a:t>The difference between the minimum acceptable price and the price actually received or area between the price and the supply curve.</a:t>
            </a:r>
          </a:p>
        </p:txBody>
      </p:sp>
      <p:sp>
        <p:nvSpPr>
          <p:cNvPr id="22534" name="Footer Placeholder 35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  <p:sp>
        <p:nvSpPr>
          <p:cNvPr id="22535" name="Rectangle 4"/>
          <p:cNvSpPr>
            <a:spLocks/>
          </p:cNvSpPr>
          <p:nvPr/>
        </p:nvSpPr>
        <p:spPr bwMode="auto">
          <a:xfrm>
            <a:off x="1036638" y="14478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P</a:t>
            </a:r>
          </a:p>
        </p:txBody>
      </p:sp>
      <p:sp>
        <p:nvSpPr>
          <p:cNvPr id="22536" name="Rectangle 5"/>
          <p:cNvSpPr>
            <a:spLocks/>
          </p:cNvSpPr>
          <p:nvPr/>
        </p:nvSpPr>
        <p:spPr bwMode="auto">
          <a:xfrm>
            <a:off x="763588" y="5441950"/>
            <a:ext cx="15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O</a:t>
            </a:r>
          </a:p>
        </p:txBody>
      </p:sp>
      <p:sp>
        <p:nvSpPr>
          <p:cNvPr id="22537" name="Rectangle 6"/>
          <p:cNvSpPr>
            <a:spLocks/>
          </p:cNvSpPr>
          <p:nvPr/>
        </p:nvSpPr>
        <p:spPr bwMode="auto">
          <a:xfrm>
            <a:off x="3967163" y="23939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006867"/>
                </a:solidFill>
                <a:latin typeface="Times New Roman" charset="0"/>
                <a:sym typeface="Times New Roman" charset="0"/>
              </a:rPr>
              <a:t>S</a:t>
            </a:r>
          </a:p>
        </p:txBody>
      </p:sp>
      <p:sp>
        <p:nvSpPr>
          <p:cNvPr id="22538" name="Line 7"/>
          <p:cNvSpPr>
            <a:spLocks noChangeShapeType="1"/>
          </p:cNvSpPr>
          <p:nvPr/>
        </p:nvSpPr>
        <p:spPr bwMode="auto">
          <a:xfrm>
            <a:off x="1055688" y="5675313"/>
            <a:ext cx="3717925" cy="15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39" name="Line 8"/>
          <p:cNvSpPr>
            <a:spLocks noChangeShapeType="1"/>
          </p:cNvSpPr>
          <p:nvPr/>
        </p:nvSpPr>
        <p:spPr bwMode="auto">
          <a:xfrm flipH="1">
            <a:off x="1079500" y="2935288"/>
            <a:ext cx="2889250" cy="27305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0" name="Line 9"/>
          <p:cNvSpPr>
            <a:spLocks noChangeShapeType="1"/>
          </p:cNvSpPr>
          <p:nvPr/>
        </p:nvSpPr>
        <p:spPr bwMode="auto">
          <a:xfrm>
            <a:off x="1066800" y="3986213"/>
            <a:ext cx="2895600" cy="1587"/>
          </a:xfrm>
          <a:prstGeom prst="line">
            <a:avLst/>
          </a:prstGeom>
          <a:noFill/>
          <a:ln w="762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41" name="Rectangle 10"/>
          <p:cNvSpPr>
            <a:spLocks/>
          </p:cNvSpPr>
          <p:nvPr/>
        </p:nvSpPr>
        <p:spPr bwMode="auto">
          <a:xfrm>
            <a:off x="614363" y="36576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6</a:t>
            </a:r>
          </a:p>
        </p:txBody>
      </p:sp>
      <p:grpSp>
        <p:nvGrpSpPr>
          <p:cNvPr id="22542" name="Group 11"/>
          <p:cNvGrpSpPr>
            <a:grpSpLocks/>
          </p:cNvGrpSpPr>
          <p:nvPr/>
        </p:nvGrpSpPr>
        <p:grpSpPr bwMode="auto">
          <a:xfrm>
            <a:off x="2470150" y="3995738"/>
            <a:ext cx="501650" cy="2176462"/>
            <a:chOff x="0" y="0"/>
            <a:chExt cx="316" cy="1371"/>
          </a:xfrm>
        </p:grpSpPr>
        <p:sp>
          <p:nvSpPr>
            <p:cNvPr id="22563" name="AutoShape 12"/>
            <p:cNvSpPr>
              <a:spLocks/>
            </p:cNvSpPr>
            <p:nvPr/>
          </p:nvSpPr>
          <p:spPr bwMode="auto">
            <a:xfrm>
              <a:off x="0" y="0"/>
              <a:ext cx="268" cy="1048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564" name="Rectangle 13"/>
            <p:cNvSpPr>
              <a:spLocks/>
            </p:cNvSpPr>
            <p:nvPr/>
          </p:nvSpPr>
          <p:spPr bwMode="auto">
            <a:xfrm>
              <a:off x="76" y="1083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4</a:t>
              </a:r>
            </a:p>
          </p:txBody>
        </p:sp>
      </p:grpSp>
      <p:sp>
        <p:nvSpPr>
          <p:cNvPr id="6158" name="Rectangle 14"/>
          <p:cNvSpPr>
            <a:spLocks/>
          </p:cNvSpPr>
          <p:nvPr/>
        </p:nvSpPr>
        <p:spPr bwMode="auto">
          <a:xfrm>
            <a:off x="4994275" y="4005263"/>
            <a:ext cx="4114800" cy="274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1275" bIns="0"/>
          <a:lstStyle>
            <a:lvl1pPr marL="331788" indent="-290513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4400">
                <a:solidFill>
                  <a:schemeClr val="tx1"/>
                </a:solidFill>
              </a:rPr>
              <a:t>PS = (6-1)+(6-2) +          (6-4)+(6-6) = 11</a:t>
            </a:r>
          </a:p>
          <a:p>
            <a:pPr eaLnBrk="1" hangingPunct="1"/>
            <a:r>
              <a:rPr lang="en-US" altLang="en-US" sz="4400">
                <a:solidFill>
                  <a:schemeClr val="tx1"/>
                </a:solidFill>
              </a:rPr>
              <a:t>For continuous case        PS = .5(6-0)4 = 12</a:t>
            </a:r>
          </a:p>
        </p:txBody>
      </p:sp>
      <p:sp>
        <p:nvSpPr>
          <p:cNvPr id="22544" name="Rectangle 15"/>
          <p:cNvSpPr>
            <a:spLocks/>
          </p:cNvSpPr>
          <p:nvPr/>
        </p:nvSpPr>
        <p:spPr bwMode="auto">
          <a:xfrm>
            <a:off x="4424363" y="57467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latin typeface="Times New Roman" charset="0"/>
                <a:sym typeface="Times New Roman" charset="0"/>
              </a:rPr>
              <a:t>Q</a:t>
            </a:r>
          </a:p>
        </p:txBody>
      </p:sp>
      <p:sp>
        <p:nvSpPr>
          <p:cNvPr id="22545" name="Line 16"/>
          <p:cNvSpPr>
            <a:spLocks noChangeShapeType="1"/>
          </p:cNvSpPr>
          <p:nvPr/>
        </p:nvSpPr>
        <p:spPr bwMode="auto">
          <a:xfrm rot="10800000" flipH="1">
            <a:off x="1090613" y="1922463"/>
            <a:ext cx="3175" cy="37814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584200" y="3952875"/>
            <a:ext cx="1016000" cy="2219325"/>
            <a:chOff x="0" y="0"/>
            <a:chExt cx="640" cy="1398"/>
          </a:xfrm>
        </p:grpSpPr>
        <p:sp>
          <p:nvSpPr>
            <p:cNvPr id="22559" name="Rectangle 18"/>
            <p:cNvSpPr>
              <a:spLocks/>
            </p:cNvSpPr>
            <p:nvPr/>
          </p:nvSpPr>
          <p:spPr bwMode="auto">
            <a:xfrm>
              <a:off x="400" y="1110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1</a:t>
              </a:r>
            </a:p>
          </p:txBody>
        </p:sp>
        <p:sp>
          <p:nvSpPr>
            <p:cNvPr id="22560" name="Rectangle 19"/>
            <p:cNvSpPr>
              <a:spLocks/>
            </p:cNvSpPr>
            <p:nvPr/>
          </p:nvSpPr>
          <p:spPr bwMode="auto">
            <a:xfrm>
              <a:off x="0" y="630"/>
              <a:ext cx="2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solidFill>
                    <a:schemeClr val="tx1"/>
                  </a:solidFill>
                  <a:latin typeface="Times New Roman" charset="0"/>
                  <a:sym typeface="Times New Roman" charset="0"/>
                </a:rPr>
                <a:t>1</a:t>
              </a:r>
            </a:p>
          </p:txBody>
        </p:sp>
        <p:sp>
          <p:nvSpPr>
            <p:cNvPr id="22561" name="AutoShape 20"/>
            <p:cNvSpPr>
              <a:spLocks/>
            </p:cNvSpPr>
            <p:nvPr/>
          </p:nvSpPr>
          <p:spPr bwMode="auto">
            <a:xfrm rot="10800000" flipH="1">
              <a:off x="328" y="0"/>
              <a:ext cx="268" cy="783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562" name="Line 21"/>
            <p:cNvSpPr>
              <a:spLocks noChangeShapeType="1"/>
            </p:cNvSpPr>
            <p:nvPr/>
          </p:nvSpPr>
          <p:spPr bwMode="auto">
            <a:xfrm>
              <a:off x="600" y="821"/>
              <a:ext cx="1" cy="240"/>
            </a:xfrm>
            <a:prstGeom prst="line">
              <a:avLst/>
            </a:prstGeom>
            <a:noFill/>
            <a:ln w="25400">
              <a:solidFill>
                <a:srgbClr val="006867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614363" y="3962400"/>
            <a:ext cx="1443037" cy="2209800"/>
            <a:chOff x="0" y="0"/>
            <a:chExt cx="909" cy="1392"/>
          </a:xfrm>
        </p:grpSpPr>
        <p:sp>
          <p:nvSpPr>
            <p:cNvPr id="22554" name="Rectangle 23"/>
            <p:cNvSpPr>
              <a:spLocks/>
            </p:cNvSpPr>
            <p:nvPr/>
          </p:nvSpPr>
          <p:spPr bwMode="auto">
            <a:xfrm>
              <a:off x="669" y="1104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2</a:t>
              </a:r>
            </a:p>
          </p:txBody>
        </p:sp>
        <p:sp>
          <p:nvSpPr>
            <p:cNvPr id="22555" name="AutoShape 24"/>
            <p:cNvSpPr>
              <a:spLocks/>
            </p:cNvSpPr>
            <p:nvPr/>
          </p:nvSpPr>
          <p:spPr bwMode="auto">
            <a:xfrm rot="10800000" flipH="1">
              <a:off x="593" y="0"/>
              <a:ext cx="268" cy="528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556" name="Line 25"/>
            <p:cNvSpPr>
              <a:spLocks noChangeShapeType="1"/>
            </p:cNvSpPr>
            <p:nvPr/>
          </p:nvSpPr>
          <p:spPr bwMode="auto">
            <a:xfrm flipH="1">
              <a:off x="325" y="528"/>
              <a:ext cx="240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7" name="Rectangle 26"/>
            <p:cNvSpPr>
              <a:spLocks/>
            </p:cNvSpPr>
            <p:nvPr/>
          </p:nvSpPr>
          <p:spPr bwMode="auto">
            <a:xfrm>
              <a:off x="0" y="336"/>
              <a:ext cx="2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solidFill>
                    <a:schemeClr val="tx1"/>
                  </a:solidFill>
                  <a:latin typeface="Times New Roman" charset="0"/>
                  <a:sym typeface="Times New Roman" charset="0"/>
                </a:rPr>
                <a:t>2</a:t>
              </a:r>
            </a:p>
          </p:txBody>
        </p:sp>
        <p:sp>
          <p:nvSpPr>
            <p:cNvPr id="22558" name="Line 27"/>
            <p:cNvSpPr>
              <a:spLocks noChangeShapeType="1"/>
            </p:cNvSpPr>
            <p:nvPr/>
          </p:nvSpPr>
          <p:spPr bwMode="auto">
            <a:xfrm>
              <a:off x="860" y="577"/>
              <a:ext cx="2" cy="477"/>
            </a:xfrm>
            <a:prstGeom prst="line">
              <a:avLst/>
            </a:prstGeom>
            <a:noFill/>
            <a:ln w="25400">
              <a:solidFill>
                <a:srgbClr val="006867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28"/>
          <p:cNvGrpSpPr>
            <a:grpSpLocks/>
          </p:cNvGrpSpPr>
          <p:nvPr/>
        </p:nvGrpSpPr>
        <p:grpSpPr bwMode="auto">
          <a:xfrm>
            <a:off x="584200" y="3962400"/>
            <a:ext cx="1930400" cy="2209800"/>
            <a:chOff x="0" y="0"/>
            <a:chExt cx="1216" cy="1392"/>
          </a:xfrm>
        </p:grpSpPr>
        <p:sp>
          <p:nvSpPr>
            <p:cNvPr id="22549" name="AutoShape 29"/>
            <p:cNvSpPr>
              <a:spLocks/>
            </p:cNvSpPr>
            <p:nvPr/>
          </p:nvSpPr>
          <p:spPr bwMode="auto">
            <a:xfrm rot="10800000" flipH="1">
              <a:off x="900" y="0"/>
              <a:ext cx="268" cy="240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2550" name="Line 30"/>
            <p:cNvSpPr>
              <a:spLocks noChangeShapeType="1"/>
            </p:cNvSpPr>
            <p:nvPr/>
          </p:nvSpPr>
          <p:spPr bwMode="auto">
            <a:xfrm flipH="1">
              <a:off x="333" y="231"/>
              <a:ext cx="529" cy="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2551" name="Rectangle 31"/>
            <p:cNvSpPr>
              <a:spLocks/>
            </p:cNvSpPr>
            <p:nvPr/>
          </p:nvSpPr>
          <p:spPr bwMode="auto">
            <a:xfrm>
              <a:off x="0" y="48"/>
              <a:ext cx="2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solidFill>
                    <a:schemeClr val="tx1"/>
                  </a:solidFill>
                  <a:latin typeface="Times New Roman" charset="0"/>
                  <a:sym typeface="Times New Roman" charset="0"/>
                </a:rPr>
                <a:t>4</a:t>
              </a:r>
            </a:p>
          </p:txBody>
        </p:sp>
        <p:sp>
          <p:nvSpPr>
            <p:cNvPr id="22552" name="Rectangle 32"/>
            <p:cNvSpPr>
              <a:spLocks/>
            </p:cNvSpPr>
            <p:nvPr/>
          </p:nvSpPr>
          <p:spPr bwMode="auto">
            <a:xfrm>
              <a:off x="976" y="1104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3</a:t>
              </a:r>
            </a:p>
          </p:txBody>
        </p:sp>
        <p:sp>
          <p:nvSpPr>
            <p:cNvPr id="22553" name="Line 33"/>
            <p:cNvSpPr>
              <a:spLocks noChangeShapeType="1"/>
            </p:cNvSpPr>
            <p:nvPr/>
          </p:nvSpPr>
          <p:spPr bwMode="auto">
            <a:xfrm flipH="1">
              <a:off x="1166" y="273"/>
              <a:ext cx="1" cy="795"/>
            </a:xfrm>
            <a:prstGeom prst="line">
              <a:avLst/>
            </a:prstGeom>
            <a:noFill/>
            <a:ln w="25400">
              <a:solidFill>
                <a:srgbClr val="006867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" grpId="0" animBg="1"/>
      <p:bldP spid="6158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altLang="en-US">
                <a:latin typeface="Angsana New" charset="0"/>
              </a:rPr>
              <a:t>Change in Producer’s welfare</a:t>
            </a:r>
          </a:p>
        </p:txBody>
      </p:sp>
      <p:sp>
        <p:nvSpPr>
          <p:cNvPr id="24579" name="Slide Number Placeholder 27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78D48ED9-F9CD-3740-AEE4-00B0221F6734}" type="slidenum">
              <a:rPr lang="en-US" altLang="en-US" sz="2600"/>
              <a:pPr eaLnBrk="1" hangingPunct="1"/>
              <a:t>6</a:t>
            </a:fld>
            <a:endParaRPr lang="en-US" altLang="en-US" sz="2600"/>
          </a:p>
        </p:txBody>
      </p:sp>
      <p:sp>
        <p:nvSpPr>
          <p:cNvPr id="24580" name="Footer Placeholder 28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  <p:sp>
        <p:nvSpPr>
          <p:cNvPr id="24581" name="Rectangle 2"/>
          <p:cNvSpPr>
            <a:spLocks/>
          </p:cNvSpPr>
          <p:nvPr/>
        </p:nvSpPr>
        <p:spPr bwMode="auto">
          <a:xfrm>
            <a:off x="808038" y="13716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P</a:t>
            </a:r>
          </a:p>
        </p:txBody>
      </p:sp>
      <p:sp>
        <p:nvSpPr>
          <p:cNvPr id="24582" name="Rectangle 3"/>
          <p:cNvSpPr>
            <a:spLocks/>
          </p:cNvSpPr>
          <p:nvPr/>
        </p:nvSpPr>
        <p:spPr bwMode="auto">
          <a:xfrm>
            <a:off x="915988" y="4984750"/>
            <a:ext cx="15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O</a:t>
            </a:r>
          </a:p>
        </p:txBody>
      </p:sp>
      <p:sp>
        <p:nvSpPr>
          <p:cNvPr id="24583" name="Rectangle 4"/>
          <p:cNvSpPr>
            <a:spLocks/>
          </p:cNvSpPr>
          <p:nvPr/>
        </p:nvSpPr>
        <p:spPr bwMode="auto">
          <a:xfrm>
            <a:off x="3967163" y="190500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006867"/>
                </a:solidFill>
                <a:latin typeface="Times New Roman" charset="0"/>
                <a:sym typeface="Times New Roman" charset="0"/>
              </a:rPr>
              <a:t>S</a:t>
            </a:r>
          </a:p>
        </p:txBody>
      </p:sp>
      <p:sp>
        <p:nvSpPr>
          <p:cNvPr id="24584" name="Line 5"/>
          <p:cNvSpPr>
            <a:spLocks noChangeShapeType="1"/>
          </p:cNvSpPr>
          <p:nvPr/>
        </p:nvSpPr>
        <p:spPr bwMode="auto">
          <a:xfrm>
            <a:off x="1208088" y="5218113"/>
            <a:ext cx="3717925" cy="15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85" name="Rectangle 6"/>
          <p:cNvSpPr>
            <a:spLocks/>
          </p:cNvSpPr>
          <p:nvPr/>
        </p:nvSpPr>
        <p:spPr bwMode="auto">
          <a:xfrm>
            <a:off x="766763" y="33528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6</a:t>
            </a:r>
          </a:p>
        </p:txBody>
      </p:sp>
      <p:grpSp>
        <p:nvGrpSpPr>
          <p:cNvPr id="24586" name="Group 7"/>
          <p:cNvGrpSpPr>
            <a:grpSpLocks/>
          </p:cNvGrpSpPr>
          <p:nvPr/>
        </p:nvGrpSpPr>
        <p:grpSpPr bwMode="auto">
          <a:xfrm>
            <a:off x="2622550" y="3538538"/>
            <a:ext cx="501650" cy="2176462"/>
            <a:chOff x="0" y="0"/>
            <a:chExt cx="316" cy="1371"/>
          </a:xfrm>
        </p:grpSpPr>
        <p:sp>
          <p:nvSpPr>
            <p:cNvPr id="24604" name="AutoShape 8"/>
            <p:cNvSpPr>
              <a:spLocks/>
            </p:cNvSpPr>
            <p:nvPr/>
          </p:nvSpPr>
          <p:spPr bwMode="auto">
            <a:xfrm>
              <a:off x="0" y="0"/>
              <a:ext cx="268" cy="1048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4605" name="Rectangle 9"/>
            <p:cNvSpPr>
              <a:spLocks/>
            </p:cNvSpPr>
            <p:nvPr/>
          </p:nvSpPr>
          <p:spPr bwMode="auto">
            <a:xfrm>
              <a:off x="76" y="1083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4</a:t>
              </a:r>
            </a:p>
          </p:txBody>
        </p:sp>
      </p:grpSp>
      <p:grpSp>
        <p:nvGrpSpPr>
          <p:cNvPr id="3" name="Group 10"/>
          <p:cNvGrpSpPr>
            <a:grpSpLocks/>
          </p:cNvGrpSpPr>
          <p:nvPr/>
        </p:nvGrpSpPr>
        <p:grpSpPr bwMode="auto">
          <a:xfrm>
            <a:off x="1263650" y="3549650"/>
            <a:ext cx="1746250" cy="1555750"/>
            <a:chOff x="0" y="0"/>
            <a:chExt cx="1100" cy="980"/>
          </a:xfrm>
        </p:grpSpPr>
        <p:sp>
          <p:nvSpPr>
            <p:cNvPr id="24602" name="AutoShape 11"/>
            <p:cNvSpPr>
              <a:spLocks/>
            </p:cNvSpPr>
            <p:nvPr/>
          </p:nvSpPr>
          <p:spPr bwMode="auto">
            <a:xfrm rot="10800000" flipH="1">
              <a:off x="0" y="0"/>
              <a:ext cx="1100" cy="98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4603" name="Rectangle 12"/>
            <p:cNvSpPr>
              <a:spLocks/>
            </p:cNvSpPr>
            <p:nvPr/>
          </p:nvSpPr>
          <p:spPr bwMode="auto">
            <a:xfrm>
              <a:off x="337" y="68"/>
              <a:ext cx="2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r>
                <a:rPr lang="en-US" altLang="en-US" sz="3200" b="1">
                  <a:solidFill>
                    <a:schemeClr val="tx1"/>
                  </a:solidFill>
                  <a:latin typeface="Times New Roman" charset="0"/>
                  <a:sym typeface="Times New Roman" charset="0"/>
                </a:rPr>
                <a:t>C</a:t>
              </a:r>
            </a:p>
          </p:txBody>
        </p:sp>
      </p:grpSp>
      <p:sp>
        <p:nvSpPr>
          <p:cNvPr id="7181" name="Rectangle 13"/>
          <p:cNvSpPr>
            <a:spLocks/>
          </p:cNvSpPr>
          <p:nvPr/>
        </p:nvSpPr>
        <p:spPr bwMode="auto">
          <a:xfrm>
            <a:off x="4495800" y="2286000"/>
            <a:ext cx="4648200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1275" bIns="0"/>
          <a:lstStyle>
            <a:lvl1pPr marL="4127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5400">
                <a:solidFill>
                  <a:schemeClr val="tx1"/>
                </a:solidFill>
              </a:rPr>
              <a:t>When P = 9, PS = C + F</a:t>
            </a:r>
          </a:p>
        </p:txBody>
      </p:sp>
      <p:sp>
        <p:nvSpPr>
          <p:cNvPr id="24589" name="Rectangle 14"/>
          <p:cNvSpPr>
            <a:spLocks/>
          </p:cNvSpPr>
          <p:nvPr/>
        </p:nvSpPr>
        <p:spPr bwMode="auto">
          <a:xfrm>
            <a:off x="4419600" y="52895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latin typeface="Times New Roman" charset="0"/>
                <a:sym typeface="Times New Roman" charset="0"/>
              </a:rPr>
              <a:t>Q</a:t>
            </a:r>
          </a:p>
        </p:txBody>
      </p:sp>
      <p:grpSp>
        <p:nvGrpSpPr>
          <p:cNvPr id="4" name="Group 15"/>
          <p:cNvGrpSpPr>
            <a:grpSpLocks/>
          </p:cNvGrpSpPr>
          <p:nvPr/>
        </p:nvGrpSpPr>
        <p:grpSpPr bwMode="auto">
          <a:xfrm>
            <a:off x="766763" y="2362200"/>
            <a:ext cx="3348037" cy="3352800"/>
            <a:chOff x="0" y="0"/>
            <a:chExt cx="2109" cy="2112"/>
          </a:xfrm>
        </p:grpSpPr>
        <p:sp>
          <p:nvSpPr>
            <p:cNvPr id="24596" name="AutoShape 16"/>
            <p:cNvSpPr>
              <a:spLocks/>
            </p:cNvSpPr>
            <p:nvPr/>
          </p:nvSpPr>
          <p:spPr bwMode="auto">
            <a:xfrm>
              <a:off x="1677" y="192"/>
              <a:ext cx="268" cy="1598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25400">
              <a:solidFill>
                <a:srgbClr val="006867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4597" name="Rectangle 17"/>
            <p:cNvSpPr>
              <a:spLocks/>
            </p:cNvSpPr>
            <p:nvPr/>
          </p:nvSpPr>
          <p:spPr bwMode="auto">
            <a:xfrm>
              <a:off x="0" y="0"/>
              <a:ext cx="2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solidFill>
                    <a:schemeClr val="tx1"/>
                  </a:solidFill>
                  <a:latin typeface="Times New Roman" charset="0"/>
                  <a:sym typeface="Times New Roman" charset="0"/>
                </a:rPr>
                <a:t>9</a:t>
              </a:r>
            </a:p>
          </p:txBody>
        </p:sp>
        <p:sp>
          <p:nvSpPr>
            <p:cNvPr id="24598" name="Rectangle 18"/>
            <p:cNvSpPr>
              <a:spLocks/>
            </p:cNvSpPr>
            <p:nvPr/>
          </p:nvSpPr>
          <p:spPr bwMode="auto">
            <a:xfrm>
              <a:off x="1773" y="1824"/>
              <a:ext cx="240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r" eaLnBrk="1" hangingPunct="1"/>
              <a:r>
                <a:rPr lang="en-US" altLang="en-US" sz="3200" b="1">
                  <a:latin typeface="Times New Roman" charset="0"/>
                  <a:sym typeface="Times New Roman" charset="0"/>
                </a:rPr>
                <a:t>6</a:t>
              </a:r>
            </a:p>
          </p:txBody>
        </p:sp>
        <p:sp>
          <p:nvSpPr>
            <p:cNvPr id="24599" name="AutoShape 19"/>
            <p:cNvSpPr>
              <a:spLocks/>
            </p:cNvSpPr>
            <p:nvPr/>
          </p:nvSpPr>
          <p:spPr bwMode="auto">
            <a:xfrm>
              <a:off x="285" y="192"/>
              <a:ext cx="1658" cy="529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21559"/>
                  </a:moveTo>
                  <a:lnTo>
                    <a:pt x="14422" y="21600"/>
                  </a:ln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solidFill>
              <a:srgbClr val="FF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4600" name="Rectangle 20"/>
            <p:cNvSpPr>
              <a:spLocks/>
            </p:cNvSpPr>
            <p:nvPr/>
          </p:nvSpPr>
          <p:spPr bwMode="auto">
            <a:xfrm>
              <a:off x="938" y="288"/>
              <a:ext cx="208" cy="2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r>
                <a:rPr lang="en-US" altLang="en-US" sz="3200" b="1">
                  <a:solidFill>
                    <a:schemeClr val="tx1"/>
                  </a:solidFill>
                  <a:latin typeface="Times New Roman" charset="0"/>
                  <a:sym typeface="Times New Roman" charset="0"/>
                </a:rPr>
                <a:t>F</a:t>
              </a:r>
            </a:p>
          </p:txBody>
        </p:sp>
        <p:sp>
          <p:nvSpPr>
            <p:cNvPr id="24601" name="Line 21"/>
            <p:cNvSpPr>
              <a:spLocks noChangeShapeType="1"/>
            </p:cNvSpPr>
            <p:nvPr/>
          </p:nvSpPr>
          <p:spPr bwMode="auto">
            <a:xfrm>
              <a:off x="285" y="192"/>
              <a:ext cx="1824" cy="0"/>
            </a:xfrm>
            <a:prstGeom prst="line">
              <a:avLst/>
            </a:prstGeom>
            <a:noFill/>
            <a:ln w="76200">
              <a:solidFill>
                <a:srgbClr val="0068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24591" name="Line 22"/>
          <p:cNvSpPr>
            <a:spLocks noChangeShapeType="1"/>
          </p:cNvSpPr>
          <p:nvPr/>
        </p:nvSpPr>
        <p:spPr bwMode="auto">
          <a:xfrm>
            <a:off x="1219200" y="3529013"/>
            <a:ext cx="2895600" cy="1587"/>
          </a:xfrm>
          <a:prstGeom prst="line">
            <a:avLst/>
          </a:prstGeom>
          <a:noFill/>
          <a:ln w="762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92" name="Line 23"/>
          <p:cNvSpPr>
            <a:spLocks noChangeShapeType="1"/>
          </p:cNvSpPr>
          <p:nvPr/>
        </p:nvSpPr>
        <p:spPr bwMode="auto">
          <a:xfrm rot="10800000" flipH="1">
            <a:off x="1243013" y="1465263"/>
            <a:ext cx="3175" cy="37814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93" name="Line 24"/>
          <p:cNvSpPr>
            <a:spLocks noChangeShapeType="1"/>
          </p:cNvSpPr>
          <p:nvPr/>
        </p:nvSpPr>
        <p:spPr bwMode="auto">
          <a:xfrm flipH="1">
            <a:off x="1219200" y="2362200"/>
            <a:ext cx="2971800" cy="28194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4594" name="Rectangle 25"/>
          <p:cNvSpPr>
            <a:spLocks/>
          </p:cNvSpPr>
          <p:nvPr/>
        </p:nvSpPr>
        <p:spPr bwMode="auto">
          <a:xfrm>
            <a:off x="4494213" y="1676400"/>
            <a:ext cx="4191000" cy="901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1275" bIns="0"/>
          <a:lstStyle>
            <a:lvl1pPr marL="4127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5400">
                <a:solidFill>
                  <a:schemeClr val="tx1"/>
                </a:solidFill>
              </a:rPr>
              <a:t>When P = 6, PS = C</a:t>
            </a:r>
          </a:p>
        </p:txBody>
      </p:sp>
      <p:sp>
        <p:nvSpPr>
          <p:cNvPr id="7194" name="Rectangle 26"/>
          <p:cNvSpPr>
            <a:spLocks/>
          </p:cNvSpPr>
          <p:nvPr/>
        </p:nvSpPr>
        <p:spPr bwMode="auto">
          <a:xfrm>
            <a:off x="4495800" y="2895600"/>
            <a:ext cx="4648200" cy="340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1275" bIns="0"/>
          <a:lstStyle>
            <a:lvl1pPr marL="4127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5400">
                <a:solidFill>
                  <a:schemeClr val="tx1"/>
                </a:solidFill>
              </a:rPr>
              <a:t>Change in welfare:         </a:t>
            </a:r>
            <a:r>
              <a:rPr lang="en-US" altLang="en-US" sz="5400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 sz="5400">
                <a:solidFill>
                  <a:schemeClr val="tx1"/>
                </a:solidFill>
              </a:rPr>
              <a:t> PS =  C + F -  C = F   	    =  .5(9-6)(4+6)        	    =  15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81" grpId="0" build="p" autoUpdateAnimBg="0"/>
      <p:bldP spid="7194" grpId="0" build="p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altLang="en-US">
                <a:latin typeface="Angsana New" charset="0"/>
              </a:rPr>
              <a:t>Social welfare</a:t>
            </a:r>
          </a:p>
        </p:txBody>
      </p:sp>
      <p:sp>
        <p:nvSpPr>
          <p:cNvPr id="8194" name="Rectangle 2"/>
          <p:cNvSpPr>
            <a:spLocks noGrp="1" noChangeArrowheads="1"/>
          </p:cNvSpPr>
          <p:nvPr>
            <p:ph idx="1"/>
          </p:nvPr>
        </p:nvSpPr>
        <p:spPr>
          <a:xfrm>
            <a:off x="4953000" y="1295400"/>
            <a:ext cx="3810000" cy="5562600"/>
          </a:xfrm>
        </p:spPr>
        <p:txBody>
          <a:bodyPr rIns="132080"/>
          <a:lstStyle/>
          <a:p>
            <a:pPr eaLnBrk="1" hangingPunct="1">
              <a:lnSpc>
                <a:spcPct val="80000"/>
              </a:lnSpc>
              <a:spcBef>
                <a:spcPct val="0"/>
              </a:spcBef>
            </a:pPr>
            <a:r>
              <a:rPr lang="en-US" altLang="en-US" sz="4400">
                <a:latin typeface="Angsana New" charset="0"/>
              </a:rPr>
              <a:t>Social welfare define by the summation of CS and PS is maximize under free market condition with perfect competition</a:t>
            </a:r>
          </a:p>
          <a:p>
            <a:pPr eaLnBrk="1" hangingPunct="1">
              <a:lnSpc>
                <a:spcPct val="80000"/>
              </a:lnSpc>
              <a:spcBef>
                <a:spcPts val="300"/>
              </a:spcBef>
            </a:pPr>
            <a:r>
              <a:rPr lang="en-US" altLang="en-US" sz="4400">
                <a:latin typeface="Angsana New" charset="0"/>
              </a:rPr>
              <a:t>Consumers and producers are given the same weight</a:t>
            </a:r>
          </a:p>
        </p:txBody>
      </p:sp>
      <p:sp>
        <p:nvSpPr>
          <p:cNvPr id="26628" name="Footer Placeholder 19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26629" name="Slide Number Placeholder 18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DF5ADB9F-C266-EE4A-9F19-8F82A74E4F3D}" type="slidenum">
              <a:rPr lang="en-US" altLang="en-US" sz="2600"/>
              <a:pPr eaLnBrk="1" hangingPunct="1"/>
              <a:t>7</a:t>
            </a:fld>
            <a:endParaRPr lang="en-US" altLang="en-US" sz="2600"/>
          </a:p>
        </p:txBody>
      </p:sp>
      <p:sp>
        <p:nvSpPr>
          <p:cNvPr id="26630" name="AutoShape 3"/>
          <p:cNvSpPr>
            <a:spLocks/>
          </p:cNvSpPr>
          <p:nvPr/>
        </p:nvSpPr>
        <p:spPr bwMode="auto">
          <a:xfrm>
            <a:off x="1111250" y="1905000"/>
            <a:ext cx="1746250" cy="1658938"/>
          </a:xfrm>
          <a:prstGeom prst="rtTriangl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31" name="Rectangle 4"/>
          <p:cNvSpPr>
            <a:spLocks/>
          </p:cNvSpPr>
          <p:nvPr/>
        </p:nvSpPr>
        <p:spPr bwMode="auto">
          <a:xfrm>
            <a:off x="1036638" y="10668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P</a:t>
            </a:r>
          </a:p>
        </p:txBody>
      </p:sp>
      <p:sp>
        <p:nvSpPr>
          <p:cNvPr id="26632" name="Rectangle 5"/>
          <p:cNvSpPr>
            <a:spLocks/>
          </p:cNvSpPr>
          <p:nvPr/>
        </p:nvSpPr>
        <p:spPr bwMode="auto">
          <a:xfrm>
            <a:off x="763588" y="5060950"/>
            <a:ext cx="152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O</a:t>
            </a:r>
          </a:p>
        </p:txBody>
      </p:sp>
      <p:sp>
        <p:nvSpPr>
          <p:cNvPr id="26633" name="Rectangle 6"/>
          <p:cNvSpPr>
            <a:spLocks/>
          </p:cNvSpPr>
          <p:nvPr/>
        </p:nvSpPr>
        <p:spPr bwMode="auto">
          <a:xfrm>
            <a:off x="4348163" y="46799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006867"/>
                </a:solidFill>
                <a:latin typeface="Times New Roman" charset="0"/>
                <a:sym typeface="Times New Roman" charset="0"/>
              </a:rPr>
              <a:t>D</a:t>
            </a:r>
          </a:p>
        </p:txBody>
      </p:sp>
      <p:sp>
        <p:nvSpPr>
          <p:cNvPr id="26634" name="Line 7"/>
          <p:cNvSpPr>
            <a:spLocks noChangeShapeType="1"/>
          </p:cNvSpPr>
          <p:nvPr/>
        </p:nvSpPr>
        <p:spPr bwMode="auto">
          <a:xfrm>
            <a:off x="1055688" y="5294313"/>
            <a:ext cx="3717925" cy="1587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35" name="Line 8"/>
          <p:cNvSpPr>
            <a:spLocks noChangeShapeType="1"/>
          </p:cNvSpPr>
          <p:nvPr/>
        </p:nvSpPr>
        <p:spPr bwMode="auto">
          <a:xfrm>
            <a:off x="1090613" y="1827213"/>
            <a:ext cx="3186112" cy="3071812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36" name="Rectangle 9"/>
          <p:cNvSpPr>
            <a:spLocks/>
          </p:cNvSpPr>
          <p:nvPr/>
        </p:nvSpPr>
        <p:spPr bwMode="auto">
          <a:xfrm>
            <a:off x="614363" y="3276600"/>
            <a:ext cx="330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6</a:t>
            </a:r>
          </a:p>
        </p:txBody>
      </p:sp>
      <p:sp>
        <p:nvSpPr>
          <p:cNvPr id="26637" name="Rectangle 10"/>
          <p:cNvSpPr>
            <a:spLocks/>
          </p:cNvSpPr>
          <p:nvPr/>
        </p:nvSpPr>
        <p:spPr bwMode="auto">
          <a:xfrm>
            <a:off x="461963" y="1524000"/>
            <a:ext cx="4826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solidFill>
                  <a:schemeClr val="tx1"/>
                </a:solidFill>
                <a:latin typeface="Times New Roman" charset="0"/>
                <a:sym typeface="Times New Roman" charset="0"/>
              </a:rPr>
              <a:t>14</a:t>
            </a:r>
          </a:p>
        </p:txBody>
      </p:sp>
      <p:sp>
        <p:nvSpPr>
          <p:cNvPr id="26638" name="AutoShape 11"/>
          <p:cNvSpPr>
            <a:spLocks/>
          </p:cNvSpPr>
          <p:nvPr/>
        </p:nvSpPr>
        <p:spPr bwMode="auto">
          <a:xfrm>
            <a:off x="1143000" y="3540125"/>
            <a:ext cx="1714500" cy="1719263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21600 h 21600"/>
            </a:gdLst>
            <a:ahLst/>
            <a:cxnLst/>
            <a:rect l="T0" t="T1" r="T2" b="T3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</a:path>
            </a:pathLst>
          </a:custGeom>
          <a:noFill/>
          <a:ln w="25400">
            <a:solidFill>
              <a:srgbClr val="006867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39" name="Rectangle 12"/>
          <p:cNvSpPr>
            <a:spLocks/>
          </p:cNvSpPr>
          <p:nvPr/>
        </p:nvSpPr>
        <p:spPr bwMode="auto">
          <a:xfrm>
            <a:off x="2667000" y="5316538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r" eaLnBrk="1" hangingPunct="1"/>
            <a:r>
              <a:rPr lang="en-US" altLang="en-US" sz="3200" b="1">
                <a:latin typeface="Times New Roman" charset="0"/>
                <a:sym typeface="Times New Roman" charset="0"/>
              </a:rPr>
              <a:t>4</a:t>
            </a:r>
          </a:p>
        </p:txBody>
      </p:sp>
      <p:sp>
        <p:nvSpPr>
          <p:cNvPr id="26640" name="Rectangle 13"/>
          <p:cNvSpPr>
            <a:spLocks/>
          </p:cNvSpPr>
          <p:nvPr/>
        </p:nvSpPr>
        <p:spPr bwMode="auto">
          <a:xfrm>
            <a:off x="4424363" y="536575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latin typeface="Times New Roman" charset="0"/>
                <a:sym typeface="Times New Roman" charset="0"/>
              </a:rPr>
              <a:t>Q</a:t>
            </a:r>
          </a:p>
        </p:txBody>
      </p:sp>
      <p:sp>
        <p:nvSpPr>
          <p:cNvPr id="26641" name="Rectangle 14"/>
          <p:cNvSpPr>
            <a:spLocks/>
          </p:cNvSpPr>
          <p:nvPr/>
        </p:nvSpPr>
        <p:spPr bwMode="auto">
          <a:xfrm>
            <a:off x="4119563" y="1600200"/>
            <a:ext cx="304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 b="1">
                <a:solidFill>
                  <a:srgbClr val="006867"/>
                </a:solidFill>
                <a:latin typeface="Times New Roman" charset="0"/>
                <a:sym typeface="Times New Roman" charset="0"/>
              </a:rPr>
              <a:t>S</a:t>
            </a:r>
          </a:p>
        </p:txBody>
      </p:sp>
      <p:sp>
        <p:nvSpPr>
          <p:cNvPr id="26642" name="AutoShape 15"/>
          <p:cNvSpPr>
            <a:spLocks/>
          </p:cNvSpPr>
          <p:nvPr/>
        </p:nvSpPr>
        <p:spPr bwMode="auto">
          <a:xfrm rot="10800000" flipH="1">
            <a:off x="1119188" y="3559175"/>
            <a:ext cx="1692275" cy="1693863"/>
          </a:xfrm>
          <a:prstGeom prst="rtTriangle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6643" name="Line 16"/>
          <p:cNvSpPr>
            <a:spLocks noChangeShapeType="1"/>
          </p:cNvSpPr>
          <p:nvPr/>
        </p:nvSpPr>
        <p:spPr bwMode="auto">
          <a:xfrm rot="10800000" flipH="1">
            <a:off x="1109663" y="2154238"/>
            <a:ext cx="3228975" cy="3113087"/>
          </a:xfrm>
          <a:prstGeom prst="line">
            <a:avLst/>
          </a:prstGeom>
          <a:noFill/>
          <a:ln w="762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6644" name="Line 17"/>
          <p:cNvSpPr>
            <a:spLocks noChangeShapeType="1"/>
          </p:cNvSpPr>
          <p:nvPr/>
        </p:nvSpPr>
        <p:spPr bwMode="auto">
          <a:xfrm rot="10800000" flipH="1">
            <a:off x="1090613" y="1541463"/>
            <a:ext cx="3175" cy="3781425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4" grpId="0" build="p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7" name="Rectangle 1"/>
          <p:cNvSpPr>
            <a:spLocks/>
          </p:cNvSpPr>
          <p:nvPr/>
        </p:nvSpPr>
        <p:spPr bwMode="auto">
          <a:xfrm>
            <a:off x="1447800" y="773113"/>
            <a:ext cx="6705600" cy="52578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241300" dir="18375234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28675" name="Line 2"/>
          <p:cNvSpPr>
            <a:spLocks noChangeShapeType="1"/>
          </p:cNvSpPr>
          <p:nvPr/>
        </p:nvSpPr>
        <p:spPr bwMode="auto">
          <a:xfrm rot="10800000" flipH="1">
            <a:off x="2395538" y="3167063"/>
            <a:ext cx="3000375" cy="2374900"/>
          </a:xfrm>
          <a:prstGeom prst="line">
            <a:avLst/>
          </a:prstGeom>
          <a:noFill/>
          <a:ln w="152400">
            <a:solidFill>
              <a:srgbClr val="50A0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76" name="Rectangle 3"/>
          <p:cNvSpPr>
            <a:spLocks/>
          </p:cNvSpPr>
          <p:nvPr/>
        </p:nvSpPr>
        <p:spPr bwMode="auto">
          <a:xfrm>
            <a:off x="304800" y="3124200"/>
            <a:ext cx="14478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$1.00</a:t>
            </a:r>
          </a:p>
        </p:txBody>
      </p:sp>
      <p:sp>
        <p:nvSpPr>
          <p:cNvPr id="28677" name="Rectangle 4"/>
          <p:cNvSpPr>
            <a:spLocks/>
          </p:cNvSpPr>
          <p:nvPr/>
        </p:nvSpPr>
        <p:spPr bwMode="auto">
          <a:xfrm>
            <a:off x="533400" y="3733800"/>
            <a:ext cx="12954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$.75</a:t>
            </a:r>
          </a:p>
        </p:txBody>
      </p:sp>
      <p:sp>
        <p:nvSpPr>
          <p:cNvPr id="28678" name="Rectangle 5"/>
          <p:cNvSpPr>
            <a:spLocks/>
          </p:cNvSpPr>
          <p:nvPr/>
        </p:nvSpPr>
        <p:spPr bwMode="auto">
          <a:xfrm>
            <a:off x="533400" y="4430713"/>
            <a:ext cx="14478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$.50</a:t>
            </a:r>
          </a:p>
        </p:txBody>
      </p:sp>
      <p:sp>
        <p:nvSpPr>
          <p:cNvPr id="28679" name="Rectangle 6"/>
          <p:cNvSpPr>
            <a:spLocks/>
          </p:cNvSpPr>
          <p:nvPr/>
        </p:nvSpPr>
        <p:spPr bwMode="auto">
          <a:xfrm>
            <a:off x="609600" y="5029200"/>
            <a:ext cx="1219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$.25</a:t>
            </a:r>
          </a:p>
        </p:txBody>
      </p:sp>
      <p:sp>
        <p:nvSpPr>
          <p:cNvPr id="28680" name="Rectangle 7"/>
          <p:cNvSpPr>
            <a:spLocks/>
          </p:cNvSpPr>
          <p:nvPr/>
        </p:nvSpPr>
        <p:spPr bwMode="auto">
          <a:xfrm>
            <a:off x="1524000" y="5954713"/>
            <a:ext cx="7620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5</a:t>
            </a:r>
          </a:p>
        </p:txBody>
      </p:sp>
      <p:sp>
        <p:nvSpPr>
          <p:cNvPr id="28681" name="Rectangle 8"/>
          <p:cNvSpPr>
            <a:spLocks/>
          </p:cNvSpPr>
          <p:nvPr/>
        </p:nvSpPr>
        <p:spPr bwMode="auto">
          <a:xfrm>
            <a:off x="2133600" y="5954713"/>
            <a:ext cx="83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10</a:t>
            </a:r>
          </a:p>
        </p:txBody>
      </p:sp>
      <p:sp>
        <p:nvSpPr>
          <p:cNvPr id="28682" name="Rectangle 9"/>
          <p:cNvSpPr>
            <a:spLocks/>
          </p:cNvSpPr>
          <p:nvPr/>
        </p:nvSpPr>
        <p:spPr bwMode="auto">
          <a:xfrm>
            <a:off x="2895600" y="5954713"/>
            <a:ext cx="83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15</a:t>
            </a:r>
          </a:p>
        </p:txBody>
      </p:sp>
      <p:sp>
        <p:nvSpPr>
          <p:cNvPr id="28683" name="Rectangle 10"/>
          <p:cNvSpPr>
            <a:spLocks/>
          </p:cNvSpPr>
          <p:nvPr/>
        </p:nvSpPr>
        <p:spPr bwMode="auto">
          <a:xfrm>
            <a:off x="3581400" y="5954713"/>
            <a:ext cx="83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20</a:t>
            </a:r>
          </a:p>
        </p:txBody>
      </p:sp>
      <p:sp>
        <p:nvSpPr>
          <p:cNvPr id="28684" name="Rectangle 11"/>
          <p:cNvSpPr>
            <a:spLocks/>
          </p:cNvSpPr>
          <p:nvPr/>
        </p:nvSpPr>
        <p:spPr bwMode="auto">
          <a:xfrm>
            <a:off x="304800" y="2514600"/>
            <a:ext cx="1473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$1.25</a:t>
            </a:r>
          </a:p>
        </p:txBody>
      </p:sp>
      <p:sp>
        <p:nvSpPr>
          <p:cNvPr id="28685" name="Rectangle 12"/>
          <p:cNvSpPr>
            <a:spLocks/>
          </p:cNvSpPr>
          <p:nvPr/>
        </p:nvSpPr>
        <p:spPr bwMode="auto">
          <a:xfrm>
            <a:off x="304800" y="1905000"/>
            <a:ext cx="1600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$1.50</a:t>
            </a:r>
          </a:p>
        </p:txBody>
      </p:sp>
      <p:sp>
        <p:nvSpPr>
          <p:cNvPr id="28686" name="Rectangle 13"/>
          <p:cNvSpPr>
            <a:spLocks/>
          </p:cNvSpPr>
          <p:nvPr/>
        </p:nvSpPr>
        <p:spPr bwMode="auto">
          <a:xfrm>
            <a:off x="304800" y="1295400"/>
            <a:ext cx="15240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$1.75</a:t>
            </a:r>
          </a:p>
        </p:txBody>
      </p:sp>
      <p:sp>
        <p:nvSpPr>
          <p:cNvPr id="28687" name="Rectangle 14"/>
          <p:cNvSpPr>
            <a:spLocks/>
          </p:cNvSpPr>
          <p:nvPr/>
        </p:nvSpPr>
        <p:spPr bwMode="auto">
          <a:xfrm>
            <a:off x="304800" y="685800"/>
            <a:ext cx="1600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$2.00</a:t>
            </a:r>
          </a:p>
        </p:txBody>
      </p:sp>
      <p:sp>
        <p:nvSpPr>
          <p:cNvPr id="28688" name="Rectangle 15"/>
          <p:cNvSpPr>
            <a:spLocks/>
          </p:cNvSpPr>
          <p:nvPr/>
        </p:nvSpPr>
        <p:spPr bwMode="auto">
          <a:xfrm>
            <a:off x="4267200" y="5954713"/>
            <a:ext cx="83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25</a:t>
            </a:r>
          </a:p>
        </p:txBody>
      </p:sp>
      <p:sp>
        <p:nvSpPr>
          <p:cNvPr id="28689" name="Rectangle 16"/>
          <p:cNvSpPr>
            <a:spLocks/>
          </p:cNvSpPr>
          <p:nvPr/>
        </p:nvSpPr>
        <p:spPr bwMode="auto">
          <a:xfrm>
            <a:off x="5029200" y="5954713"/>
            <a:ext cx="83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30</a:t>
            </a:r>
          </a:p>
        </p:txBody>
      </p:sp>
      <p:sp>
        <p:nvSpPr>
          <p:cNvPr id="28690" name="Rectangle 17"/>
          <p:cNvSpPr>
            <a:spLocks/>
          </p:cNvSpPr>
          <p:nvPr/>
        </p:nvSpPr>
        <p:spPr bwMode="auto">
          <a:xfrm>
            <a:off x="5791200" y="5954713"/>
            <a:ext cx="83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35</a:t>
            </a:r>
          </a:p>
        </p:txBody>
      </p:sp>
      <p:sp>
        <p:nvSpPr>
          <p:cNvPr id="28691" name="Rectangle 18"/>
          <p:cNvSpPr>
            <a:spLocks/>
          </p:cNvSpPr>
          <p:nvPr/>
        </p:nvSpPr>
        <p:spPr bwMode="auto">
          <a:xfrm>
            <a:off x="6553200" y="5954713"/>
            <a:ext cx="83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40</a:t>
            </a:r>
          </a:p>
        </p:txBody>
      </p:sp>
      <p:sp>
        <p:nvSpPr>
          <p:cNvPr id="28692" name="Rectangle 19"/>
          <p:cNvSpPr>
            <a:spLocks/>
          </p:cNvSpPr>
          <p:nvPr/>
        </p:nvSpPr>
        <p:spPr bwMode="auto">
          <a:xfrm>
            <a:off x="7315200" y="5954713"/>
            <a:ext cx="838200" cy="800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750"/>
              </a:spcBef>
            </a:pPr>
            <a:r>
              <a:rPr lang="en-US" altLang="en-US" sz="4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45</a:t>
            </a:r>
          </a:p>
        </p:txBody>
      </p:sp>
      <p:sp>
        <p:nvSpPr>
          <p:cNvPr id="28693" name="Line 20"/>
          <p:cNvSpPr>
            <a:spLocks noChangeShapeType="1"/>
          </p:cNvSpPr>
          <p:nvPr/>
        </p:nvSpPr>
        <p:spPr bwMode="auto">
          <a:xfrm>
            <a:off x="1600200" y="5421313"/>
            <a:ext cx="65532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4" name="Line 21"/>
          <p:cNvSpPr>
            <a:spLocks noChangeShapeType="1"/>
          </p:cNvSpPr>
          <p:nvPr/>
        </p:nvSpPr>
        <p:spPr bwMode="auto">
          <a:xfrm>
            <a:off x="1600200" y="4811713"/>
            <a:ext cx="65532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5" name="Line 22"/>
          <p:cNvSpPr>
            <a:spLocks noChangeShapeType="1"/>
          </p:cNvSpPr>
          <p:nvPr/>
        </p:nvSpPr>
        <p:spPr bwMode="auto">
          <a:xfrm>
            <a:off x="1600200" y="4202113"/>
            <a:ext cx="64770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6" name="Line 23"/>
          <p:cNvSpPr>
            <a:spLocks noChangeShapeType="1"/>
          </p:cNvSpPr>
          <p:nvPr/>
        </p:nvSpPr>
        <p:spPr bwMode="auto">
          <a:xfrm>
            <a:off x="1600200" y="3592513"/>
            <a:ext cx="64770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7" name="Line 24"/>
          <p:cNvSpPr>
            <a:spLocks noChangeShapeType="1"/>
          </p:cNvSpPr>
          <p:nvPr/>
        </p:nvSpPr>
        <p:spPr bwMode="auto">
          <a:xfrm>
            <a:off x="1600200" y="2982913"/>
            <a:ext cx="64770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8" name="Line 25"/>
          <p:cNvSpPr>
            <a:spLocks noChangeShapeType="1"/>
          </p:cNvSpPr>
          <p:nvPr/>
        </p:nvSpPr>
        <p:spPr bwMode="auto">
          <a:xfrm>
            <a:off x="1600200" y="2373313"/>
            <a:ext cx="65532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699" name="Line 26"/>
          <p:cNvSpPr>
            <a:spLocks noChangeShapeType="1"/>
          </p:cNvSpPr>
          <p:nvPr/>
        </p:nvSpPr>
        <p:spPr bwMode="auto">
          <a:xfrm>
            <a:off x="1600200" y="1763713"/>
            <a:ext cx="65532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0" name="Line 27"/>
          <p:cNvSpPr>
            <a:spLocks noChangeShapeType="1"/>
          </p:cNvSpPr>
          <p:nvPr/>
        </p:nvSpPr>
        <p:spPr bwMode="auto">
          <a:xfrm>
            <a:off x="1600200" y="1230313"/>
            <a:ext cx="6477000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1" name="Line 28"/>
          <p:cNvSpPr>
            <a:spLocks noChangeShapeType="1"/>
          </p:cNvSpPr>
          <p:nvPr/>
        </p:nvSpPr>
        <p:spPr bwMode="auto">
          <a:xfrm rot="10800000" flipH="1">
            <a:off x="4800600" y="773113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2" name="Line 29"/>
          <p:cNvSpPr>
            <a:spLocks noChangeShapeType="1"/>
          </p:cNvSpPr>
          <p:nvPr/>
        </p:nvSpPr>
        <p:spPr bwMode="auto">
          <a:xfrm rot="10800000" flipH="1">
            <a:off x="6248400" y="925513"/>
            <a:ext cx="1588" cy="5029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3" name="Line 30"/>
          <p:cNvSpPr>
            <a:spLocks noChangeShapeType="1"/>
          </p:cNvSpPr>
          <p:nvPr/>
        </p:nvSpPr>
        <p:spPr bwMode="auto">
          <a:xfrm rot="10800000" flipH="1">
            <a:off x="5486400" y="773113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4" name="Line 31"/>
          <p:cNvSpPr>
            <a:spLocks noChangeShapeType="1"/>
          </p:cNvSpPr>
          <p:nvPr/>
        </p:nvSpPr>
        <p:spPr bwMode="auto">
          <a:xfrm rot="10800000" flipH="1">
            <a:off x="6934200" y="849313"/>
            <a:ext cx="1588" cy="51054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5" name="Line 32"/>
          <p:cNvSpPr>
            <a:spLocks noChangeShapeType="1"/>
          </p:cNvSpPr>
          <p:nvPr/>
        </p:nvSpPr>
        <p:spPr bwMode="auto">
          <a:xfrm rot="10800000" flipH="1">
            <a:off x="7696200" y="849313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6" name="Rectangle 33"/>
          <p:cNvSpPr>
            <a:spLocks/>
          </p:cNvSpPr>
          <p:nvPr/>
        </p:nvSpPr>
        <p:spPr bwMode="auto">
          <a:xfrm>
            <a:off x="4724400" y="1763713"/>
            <a:ext cx="1066800" cy="161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  <a:r>
              <a:rPr lang="en-US" altLang="en-US" sz="8800" baseline="-250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1</a:t>
            </a:r>
          </a:p>
        </p:txBody>
      </p:sp>
      <p:sp>
        <p:nvSpPr>
          <p:cNvPr id="28707" name="Line 34"/>
          <p:cNvSpPr>
            <a:spLocks noChangeShapeType="1"/>
          </p:cNvSpPr>
          <p:nvPr/>
        </p:nvSpPr>
        <p:spPr bwMode="auto">
          <a:xfrm>
            <a:off x="2347913" y="1439863"/>
            <a:ext cx="3008312" cy="2719387"/>
          </a:xfrm>
          <a:prstGeom prst="line">
            <a:avLst/>
          </a:prstGeom>
          <a:noFill/>
          <a:ln w="1524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08" name="Rectangle 35"/>
          <p:cNvSpPr>
            <a:spLocks/>
          </p:cNvSpPr>
          <p:nvPr/>
        </p:nvSpPr>
        <p:spPr bwMode="auto">
          <a:xfrm>
            <a:off x="5181600" y="3886200"/>
            <a:ext cx="8382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3850"/>
              </a:spcBef>
            </a:pPr>
            <a:r>
              <a:rPr lang="en-US" altLang="en-US" sz="66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28709" name="Line 36"/>
          <p:cNvSpPr>
            <a:spLocks noChangeShapeType="1"/>
          </p:cNvSpPr>
          <p:nvPr/>
        </p:nvSpPr>
        <p:spPr bwMode="auto">
          <a:xfrm rot="10800000" flipH="1">
            <a:off x="2667000" y="773113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10" name="Line 37"/>
          <p:cNvSpPr>
            <a:spLocks noChangeShapeType="1"/>
          </p:cNvSpPr>
          <p:nvPr/>
        </p:nvSpPr>
        <p:spPr bwMode="auto">
          <a:xfrm rot="10800000" flipH="1">
            <a:off x="3352800" y="773113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11" name="Line 38"/>
          <p:cNvSpPr>
            <a:spLocks noChangeShapeType="1"/>
          </p:cNvSpPr>
          <p:nvPr/>
        </p:nvSpPr>
        <p:spPr bwMode="auto">
          <a:xfrm rot="10800000" flipH="1">
            <a:off x="4038600" y="773113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12" name="Line 39"/>
          <p:cNvSpPr>
            <a:spLocks noChangeShapeType="1"/>
          </p:cNvSpPr>
          <p:nvPr/>
        </p:nvSpPr>
        <p:spPr bwMode="auto">
          <a:xfrm rot="10800000" flipH="1">
            <a:off x="1981200" y="773113"/>
            <a:ext cx="0" cy="51816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13" name="Line 41"/>
          <p:cNvSpPr>
            <a:spLocks noChangeShapeType="1"/>
          </p:cNvSpPr>
          <p:nvPr/>
        </p:nvSpPr>
        <p:spPr bwMode="auto">
          <a:xfrm>
            <a:off x="1447800" y="914400"/>
            <a:ext cx="0" cy="50180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8714" name="Line 42"/>
          <p:cNvSpPr>
            <a:spLocks noChangeShapeType="1"/>
          </p:cNvSpPr>
          <p:nvPr/>
        </p:nvSpPr>
        <p:spPr bwMode="auto">
          <a:xfrm>
            <a:off x="1381125" y="5964238"/>
            <a:ext cx="6765925" cy="1587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9259" name="Rectangle 43"/>
          <p:cNvSpPr>
            <a:spLocks/>
          </p:cNvSpPr>
          <p:nvPr/>
        </p:nvSpPr>
        <p:spPr bwMode="auto">
          <a:xfrm>
            <a:off x="5791200" y="1763713"/>
            <a:ext cx="3124200" cy="558800"/>
          </a:xfrm>
          <a:prstGeom prst="rect">
            <a:avLst/>
          </a:prstGeom>
          <a:solidFill>
            <a:srgbClr val="FF95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=  – [A + B]</a:t>
            </a:r>
          </a:p>
        </p:txBody>
      </p:sp>
      <p:grpSp>
        <p:nvGrpSpPr>
          <p:cNvPr id="2" name="Group 44"/>
          <p:cNvGrpSpPr>
            <a:grpSpLocks/>
          </p:cNvGrpSpPr>
          <p:nvPr/>
        </p:nvGrpSpPr>
        <p:grpSpPr bwMode="auto">
          <a:xfrm>
            <a:off x="3370263" y="2449513"/>
            <a:ext cx="1284287" cy="1195387"/>
            <a:chOff x="0" y="0"/>
            <a:chExt cx="809" cy="753"/>
          </a:xfrm>
        </p:grpSpPr>
        <p:sp>
          <p:nvSpPr>
            <p:cNvPr id="28746" name="AutoShape 45"/>
            <p:cNvSpPr>
              <a:spLocks/>
            </p:cNvSpPr>
            <p:nvPr/>
          </p:nvSpPr>
          <p:spPr bwMode="auto">
            <a:xfrm>
              <a:off x="0" y="0"/>
              <a:ext cx="809" cy="753"/>
            </a:xfrm>
            <a:prstGeom prst="rtTriangle">
              <a:avLst/>
            </a:prstGeom>
            <a:solidFill>
              <a:srgbClr val="FF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8747" name="Rectangle 46"/>
            <p:cNvSpPr>
              <a:spLocks/>
            </p:cNvSpPr>
            <p:nvPr/>
          </p:nvSpPr>
          <p:spPr bwMode="auto">
            <a:xfrm>
              <a:off x="31" y="180"/>
              <a:ext cx="312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latin typeface="Angsana New Bold" charset="0"/>
                  <a:sym typeface="Angsana New Bold" charset="0"/>
                </a:rPr>
                <a:t>B</a:t>
              </a:r>
            </a:p>
          </p:txBody>
        </p:sp>
      </p:grpSp>
      <p:grpSp>
        <p:nvGrpSpPr>
          <p:cNvPr id="3" name="Group 47"/>
          <p:cNvGrpSpPr>
            <a:grpSpLocks/>
          </p:cNvGrpSpPr>
          <p:nvPr/>
        </p:nvGrpSpPr>
        <p:grpSpPr bwMode="auto">
          <a:xfrm>
            <a:off x="3357563" y="3473450"/>
            <a:ext cx="1377950" cy="1203325"/>
            <a:chOff x="0" y="0"/>
            <a:chExt cx="868" cy="758"/>
          </a:xfrm>
        </p:grpSpPr>
        <p:sp>
          <p:nvSpPr>
            <p:cNvPr id="28744" name="AutoShape 48"/>
            <p:cNvSpPr>
              <a:spLocks/>
            </p:cNvSpPr>
            <p:nvPr/>
          </p:nvSpPr>
          <p:spPr bwMode="auto">
            <a:xfrm rot="10800000" flipH="1">
              <a:off x="0" y="93"/>
              <a:ext cx="868" cy="665"/>
            </a:xfrm>
            <a:prstGeom prst="rtTriangle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8745" name="Rectangle 49"/>
            <p:cNvSpPr>
              <a:spLocks/>
            </p:cNvSpPr>
            <p:nvPr/>
          </p:nvSpPr>
          <p:spPr bwMode="auto">
            <a:xfrm>
              <a:off x="41" y="0"/>
              <a:ext cx="392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latin typeface="Angsana New Bold" charset="0"/>
                  <a:sym typeface="Angsana New Bold" charset="0"/>
                </a:rPr>
                <a:t>C</a:t>
              </a:r>
            </a:p>
          </p:txBody>
        </p:sp>
      </p:grpSp>
      <p:sp>
        <p:nvSpPr>
          <p:cNvPr id="28718" name="AutoShape 50"/>
          <p:cNvSpPr>
            <a:spLocks/>
          </p:cNvSpPr>
          <p:nvPr/>
        </p:nvSpPr>
        <p:spPr bwMode="auto">
          <a:xfrm>
            <a:off x="1524000" y="3592513"/>
            <a:ext cx="3276600" cy="2286000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21600 h 21600"/>
            </a:gdLst>
            <a:ahLst/>
            <a:cxnLst/>
            <a:rect l="T0" t="T1" r="T2" b="T3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</a:path>
            </a:pathLst>
          </a:custGeom>
          <a:noFill/>
          <a:ln w="38100">
            <a:solidFill>
              <a:schemeClr val="tx1"/>
            </a:solidFill>
            <a:prstDash val="sysDot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grpSp>
        <p:nvGrpSpPr>
          <p:cNvPr id="28719" name="Group 51"/>
          <p:cNvGrpSpPr>
            <a:grpSpLocks/>
          </p:cNvGrpSpPr>
          <p:nvPr/>
        </p:nvGrpSpPr>
        <p:grpSpPr bwMode="auto">
          <a:xfrm>
            <a:off x="4648200" y="3440113"/>
            <a:ext cx="228600" cy="304800"/>
            <a:chOff x="0" y="0"/>
            <a:chExt cx="144" cy="192"/>
          </a:xfrm>
        </p:grpSpPr>
        <p:sp>
          <p:nvSpPr>
            <p:cNvPr id="28742" name="AutoShape 52"/>
            <p:cNvSpPr>
              <a:spLocks/>
            </p:cNvSpPr>
            <p:nvPr/>
          </p:nvSpPr>
          <p:spPr bwMode="auto">
            <a:xfrm>
              <a:off x="0" y="0"/>
              <a:ext cx="144" cy="192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6326" y="0"/>
                  </a:moveTo>
                  <a:lnTo>
                    <a:pt x="0" y="4745"/>
                  </a:lnTo>
                  <a:lnTo>
                    <a:pt x="0" y="16856"/>
                  </a:lnTo>
                  <a:lnTo>
                    <a:pt x="6326" y="21600"/>
                  </a:lnTo>
                  <a:lnTo>
                    <a:pt x="15274" y="21600"/>
                  </a:lnTo>
                  <a:lnTo>
                    <a:pt x="21600" y="16856"/>
                  </a:lnTo>
                  <a:lnTo>
                    <a:pt x="21600" y="4745"/>
                  </a:lnTo>
                  <a:lnTo>
                    <a:pt x="15274" y="0"/>
                  </a:lnTo>
                  <a:close/>
                  <a:moveTo>
                    <a:pt x="6326" y="0"/>
                  </a:move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8743" name="Rectangle 53"/>
            <p:cNvSpPr>
              <a:spLocks/>
            </p:cNvSpPr>
            <p:nvPr/>
          </p:nvSpPr>
          <p:spPr bwMode="auto">
            <a:xfrm>
              <a:off x="0" y="0"/>
              <a:ext cx="144" cy="1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5" name="Group 54"/>
          <p:cNvGrpSpPr>
            <a:grpSpLocks/>
          </p:cNvGrpSpPr>
          <p:nvPr/>
        </p:nvGrpSpPr>
        <p:grpSpPr bwMode="auto">
          <a:xfrm>
            <a:off x="1524000" y="3606800"/>
            <a:ext cx="1828800" cy="1204913"/>
            <a:chOff x="0" y="0"/>
            <a:chExt cx="1152" cy="759"/>
          </a:xfrm>
        </p:grpSpPr>
        <p:sp>
          <p:nvSpPr>
            <p:cNvPr id="28740" name="Rectangle 55"/>
            <p:cNvSpPr>
              <a:spLocks/>
            </p:cNvSpPr>
            <p:nvPr/>
          </p:nvSpPr>
          <p:spPr bwMode="auto">
            <a:xfrm>
              <a:off x="0" y="0"/>
              <a:ext cx="1152" cy="759"/>
            </a:xfrm>
            <a:prstGeom prst="rect">
              <a:avLst/>
            </a:prstGeom>
            <a:solidFill>
              <a:srgbClr val="5F5F5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8741" name="Rectangle 56"/>
            <p:cNvSpPr>
              <a:spLocks/>
            </p:cNvSpPr>
            <p:nvPr/>
          </p:nvSpPr>
          <p:spPr bwMode="auto">
            <a:xfrm>
              <a:off x="501" y="112"/>
              <a:ext cx="150" cy="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0639" bIns="0" anchor="ctr">
              <a:spAutoFit/>
            </a:bodyPr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1375"/>
                </a:spcBef>
              </a:pPr>
              <a:r>
                <a:rPr lang="en-US" altLang="en-US" sz="6000">
                  <a:solidFill>
                    <a:srgbClr val="FFFFFF"/>
                  </a:solidFill>
                </a:rPr>
                <a:t>J</a:t>
              </a:r>
            </a:p>
          </p:txBody>
        </p:sp>
      </p:grpSp>
      <p:sp>
        <p:nvSpPr>
          <p:cNvPr id="9273" name="Rectangle 57"/>
          <p:cNvSpPr>
            <a:spLocks/>
          </p:cNvSpPr>
          <p:nvPr/>
        </p:nvSpPr>
        <p:spPr bwMode="auto">
          <a:xfrm>
            <a:off x="5791200" y="2209800"/>
            <a:ext cx="3124200" cy="558800"/>
          </a:xfrm>
          <a:prstGeom prst="rect">
            <a:avLst/>
          </a:prstGeom>
          <a:solidFill>
            <a:srgbClr val="FF95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 =  – [J + C]</a:t>
            </a:r>
          </a:p>
        </p:txBody>
      </p:sp>
      <p:sp>
        <p:nvSpPr>
          <p:cNvPr id="9274" name="Rectangle 58"/>
          <p:cNvSpPr>
            <a:spLocks/>
          </p:cNvSpPr>
          <p:nvPr/>
        </p:nvSpPr>
        <p:spPr bwMode="auto">
          <a:xfrm>
            <a:off x="5791200" y="2619375"/>
            <a:ext cx="3124200" cy="1435100"/>
          </a:xfrm>
          <a:prstGeom prst="rect">
            <a:avLst/>
          </a:prstGeom>
          <a:solidFill>
            <a:srgbClr val="FF95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GR =      [A + J]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Net:  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GR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         = – [ B +  C]  &lt;  0</a:t>
            </a:r>
          </a:p>
        </p:txBody>
      </p:sp>
      <p:grpSp>
        <p:nvGrpSpPr>
          <p:cNvPr id="6" name="Group 59"/>
          <p:cNvGrpSpPr>
            <a:grpSpLocks/>
          </p:cNvGrpSpPr>
          <p:nvPr/>
        </p:nvGrpSpPr>
        <p:grpSpPr bwMode="auto">
          <a:xfrm>
            <a:off x="1447800" y="2297113"/>
            <a:ext cx="1981200" cy="3616325"/>
            <a:chOff x="0" y="0"/>
            <a:chExt cx="1248" cy="2278"/>
          </a:xfrm>
        </p:grpSpPr>
        <p:sp>
          <p:nvSpPr>
            <p:cNvPr id="28738" name="AutoShape 60"/>
            <p:cNvSpPr>
              <a:spLocks/>
            </p:cNvSpPr>
            <p:nvPr/>
          </p:nvSpPr>
          <p:spPr bwMode="auto">
            <a:xfrm>
              <a:off x="1104" y="0"/>
              <a:ext cx="144" cy="192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6326" y="0"/>
                  </a:moveTo>
                  <a:lnTo>
                    <a:pt x="0" y="4745"/>
                  </a:lnTo>
                  <a:lnTo>
                    <a:pt x="0" y="16856"/>
                  </a:lnTo>
                  <a:lnTo>
                    <a:pt x="6326" y="21600"/>
                  </a:lnTo>
                  <a:lnTo>
                    <a:pt x="15274" y="21600"/>
                  </a:lnTo>
                  <a:lnTo>
                    <a:pt x="21600" y="16856"/>
                  </a:lnTo>
                  <a:lnTo>
                    <a:pt x="21600" y="4745"/>
                  </a:lnTo>
                  <a:lnTo>
                    <a:pt x="15274" y="0"/>
                  </a:lnTo>
                  <a:close/>
                  <a:moveTo>
                    <a:pt x="6326" y="0"/>
                  </a:moveTo>
                </a:path>
              </a:pathLst>
            </a:custGeom>
            <a:solidFill>
              <a:srgbClr val="0068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8739" name="AutoShape 61"/>
            <p:cNvSpPr>
              <a:spLocks/>
            </p:cNvSpPr>
            <p:nvPr/>
          </p:nvSpPr>
          <p:spPr bwMode="auto">
            <a:xfrm>
              <a:off x="0" y="41"/>
              <a:ext cx="1188" cy="2237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noFill/>
            <a:ln w="38100">
              <a:solidFill>
                <a:srgbClr val="C1001A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7" name="Group 62"/>
          <p:cNvGrpSpPr>
            <a:grpSpLocks/>
          </p:cNvGrpSpPr>
          <p:nvPr/>
        </p:nvGrpSpPr>
        <p:grpSpPr bwMode="auto">
          <a:xfrm>
            <a:off x="1485900" y="315913"/>
            <a:ext cx="4457700" cy="3549650"/>
            <a:chOff x="0" y="0"/>
            <a:chExt cx="2807" cy="2236"/>
          </a:xfrm>
        </p:grpSpPr>
        <p:sp>
          <p:nvSpPr>
            <p:cNvPr id="28734" name="Line 63"/>
            <p:cNvSpPr>
              <a:spLocks noChangeShapeType="1"/>
            </p:cNvSpPr>
            <p:nvPr/>
          </p:nvSpPr>
          <p:spPr bwMode="auto">
            <a:xfrm rot="10800000" flipH="1">
              <a:off x="0" y="495"/>
              <a:ext cx="2200" cy="1741"/>
            </a:xfrm>
            <a:prstGeom prst="line">
              <a:avLst/>
            </a:prstGeom>
            <a:noFill/>
            <a:ln w="152400">
              <a:solidFill>
                <a:srgbClr val="C1001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735" name="Rectangle 64"/>
            <p:cNvSpPr>
              <a:spLocks/>
            </p:cNvSpPr>
            <p:nvPr/>
          </p:nvSpPr>
          <p:spPr bwMode="auto">
            <a:xfrm>
              <a:off x="2135" y="0"/>
              <a:ext cx="672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5100"/>
                </a:spcBef>
              </a:pPr>
              <a:r>
                <a:rPr lang="en-US" altLang="en-US" sz="88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s</a:t>
              </a:r>
              <a:r>
                <a:rPr lang="en-US" altLang="en-US" sz="8800" baseline="-250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2</a:t>
              </a:r>
            </a:p>
          </p:txBody>
        </p:sp>
        <p:sp>
          <p:nvSpPr>
            <p:cNvPr id="28736" name="Line 65"/>
            <p:cNvSpPr>
              <a:spLocks noChangeShapeType="1"/>
            </p:cNvSpPr>
            <p:nvPr/>
          </p:nvSpPr>
          <p:spPr bwMode="auto">
            <a:xfrm rot="10800000" flipH="1">
              <a:off x="2087" y="665"/>
              <a:ext cx="1" cy="1248"/>
            </a:xfrm>
            <a:prstGeom prst="line">
              <a:avLst/>
            </a:prstGeom>
            <a:noFill/>
            <a:ln w="76200">
              <a:solidFill>
                <a:srgbClr val="C1001A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737" name="Rectangle 66"/>
            <p:cNvSpPr>
              <a:spLocks/>
            </p:cNvSpPr>
            <p:nvPr/>
          </p:nvSpPr>
          <p:spPr bwMode="auto">
            <a:xfrm>
              <a:off x="1847" y="953"/>
              <a:ext cx="240" cy="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spcBef>
                  <a:spcPts val="2350"/>
                </a:spcBef>
              </a:pPr>
              <a:r>
                <a:rPr lang="en-US" altLang="en-US" sz="4000">
                  <a:solidFill>
                    <a:schemeClr val="tx1"/>
                  </a:solidFill>
                </a:rPr>
                <a:t>T</a:t>
              </a:r>
            </a:p>
          </p:txBody>
        </p:sp>
      </p:grpSp>
      <p:grpSp>
        <p:nvGrpSpPr>
          <p:cNvPr id="8" name="Group 67"/>
          <p:cNvGrpSpPr>
            <a:grpSpLocks/>
          </p:cNvGrpSpPr>
          <p:nvPr/>
        </p:nvGrpSpPr>
        <p:grpSpPr bwMode="auto">
          <a:xfrm>
            <a:off x="1524000" y="2373313"/>
            <a:ext cx="1828800" cy="1219200"/>
            <a:chOff x="0" y="0"/>
            <a:chExt cx="1152" cy="768"/>
          </a:xfrm>
        </p:grpSpPr>
        <p:sp>
          <p:nvSpPr>
            <p:cNvPr id="28732" name="Rectangle 68"/>
            <p:cNvSpPr>
              <a:spLocks/>
            </p:cNvSpPr>
            <p:nvPr/>
          </p:nvSpPr>
          <p:spPr bwMode="auto">
            <a:xfrm>
              <a:off x="0" y="0"/>
              <a:ext cx="1152" cy="768"/>
            </a:xfrm>
            <a:prstGeom prst="rect">
              <a:avLst/>
            </a:prstGeom>
            <a:solidFill>
              <a:srgbClr val="0068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28733" name="Rectangle 69"/>
            <p:cNvSpPr>
              <a:spLocks/>
            </p:cNvSpPr>
            <p:nvPr/>
          </p:nvSpPr>
          <p:spPr bwMode="auto">
            <a:xfrm>
              <a:off x="444" y="117"/>
              <a:ext cx="265" cy="5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40639" bIns="0" anchor="ctr">
              <a:spAutoFit/>
            </a:bodyPr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1375"/>
                </a:spcBef>
              </a:pPr>
              <a:r>
                <a:rPr lang="en-US" altLang="en-US" sz="6000">
                  <a:solidFill>
                    <a:srgbClr val="FFFFFF"/>
                  </a:solidFill>
                </a:rPr>
                <a:t>A</a:t>
              </a:r>
            </a:p>
          </p:txBody>
        </p:sp>
      </p:grpSp>
      <p:grpSp>
        <p:nvGrpSpPr>
          <p:cNvPr id="9" name="Group 70"/>
          <p:cNvGrpSpPr>
            <a:grpSpLocks/>
          </p:cNvGrpSpPr>
          <p:nvPr/>
        </p:nvGrpSpPr>
        <p:grpSpPr bwMode="auto">
          <a:xfrm>
            <a:off x="1536700" y="4735513"/>
            <a:ext cx="1892300" cy="304800"/>
            <a:chOff x="0" y="0"/>
            <a:chExt cx="1192" cy="192"/>
          </a:xfrm>
        </p:grpSpPr>
        <p:sp>
          <p:nvSpPr>
            <p:cNvPr id="28730" name="Line 71"/>
            <p:cNvSpPr>
              <a:spLocks noChangeShapeType="1"/>
            </p:cNvSpPr>
            <p:nvPr/>
          </p:nvSpPr>
          <p:spPr bwMode="auto">
            <a:xfrm>
              <a:off x="0" y="57"/>
              <a:ext cx="1112" cy="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28731" name="AutoShape 72"/>
            <p:cNvSpPr>
              <a:spLocks/>
            </p:cNvSpPr>
            <p:nvPr/>
          </p:nvSpPr>
          <p:spPr bwMode="auto">
            <a:xfrm>
              <a:off x="1048" y="0"/>
              <a:ext cx="144" cy="192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6326" y="0"/>
                  </a:moveTo>
                  <a:lnTo>
                    <a:pt x="0" y="4745"/>
                  </a:lnTo>
                  <a:lnTo>
                    <a:pt x="0" y="16856"/>
                  </a:lnTo>
                  <a:lnTo>
                    <a:pt x="6326" y="21600"/>
                  </a:lnTo>
                  <a:lnTo>
                    <a:pt x="15274" y="21600"/>
                  </a:lnTo>
                  <a:lnTo>
                    <a:pt x="21600" y="16856"/>
                  </a:lnTo>
                  <a:lnTo>
                    <a:pt x="21600" y="4745"/>
                  </a:lnTo>
                  <a:lnTo>
                    <a:pt x="15274" y="0"/>
                  </a:lnTo>
                  <a:close/>
                  <a:moveTo>
                    <a:pt x="6326" y="0"/>
                  </a:moveTo>
                </a:path>
              </a:pathLst>
            </a:custGeom>
            <a:solidFill>
              <a:srgbClr val="0068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28727" name="Title 75"/>
          <p:cNvSpPr>
            <a:spLocks noGrp="1"/>
          </p:cNvSpPr>
          <p:nvPr>
            <p:ph type="title"/>
          </p:nvPr>
        </p:nvSpPr>
        <p:spPr>
          <a:xfrm>
            <a:off x="685800" y="152400"/>
            <a:ext cx="7620000" cy="6096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sym typeface="Angsana New Bold" charset="0"/>
              </a:rPr>
              <a:t>Tax incidences and inefficiency</a:t>
            </a:r>
            <a:endParaRPr lang="en-US" altLang="en-US">
              <a:latin typeface="Angsana New" charset="0"/>
            </a:endParaRPr>
          </a:p>
        </p:txBody>
      </p:sp>
      <p:sp>
        <p:nvSpPr>
          <p:cNvPr id="28728" name="Slide Number Placeholder 7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31FB8510-8F93-9842-B12F-C277F7D3116A}" type="slidenum">
              <a:rPr lang="en-US" altLang="en-US" sz="2600"/>
              <a:pPr eaLnBrk="1" hangingPunct="1"/>
              <a:t>8</a:t>
            </a:fld>
            <a:endParaRPr lang="en-US" altLang="en-US" sz="2600"/>
          </a:p>
        </p:txBody>
      </p:sp>
      <p:sp>
        <p:nvSpPr>
          <p:cNvPr id="28729" name="Footer Placeholder 74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2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59" grpId="0" build="p" animBg="1" autoUpdateAnimBg="0"/>
      <p:bldP spid="9273" grpId="0" build="p" animBg="1" autoUpdateAnimBg="0"/>
      <p:bldP spid="9274" grpId="0" build="p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7696200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Domestic taxes and subsidies</a:t>
            </a:r>
          </a:p>
        </p:txBody>
      </p:sp>
      <p:sp>
        <p:nvSpPr>
          <p:cNvPr id="10242" name="Rectangle 2"/>
          <p:cNvSpPr>
            <a:spLocks noGrp="1" noChangeArrowheads="1"/>
          </p:cNvSpPr>
          <p:nvPr>
            <p:ph idx="1"/>
          </p:nvPr>
        </p:nvSpPr>
        <p:spPr>
          <a:xfrm>
            <a:off x="685800" y="838200"/>
            <a:ext cx="7772400" cy="47244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If the tax is imposed on the producer, the S curve shifts upward by the size of the tax rate.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Depending on the relative sizes of the price elasticities of demand and supply, consumers and producers share the tax burden.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The side that has lower (absolute) price elasticity bears more tax incidence.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Domestic taxes generate tax revenue but create consumption distortion (B) and production distortion (C) which are deadweight losses.  </a:t>
            </a:r>
          </a:p>
        </p:txBody>
      </p:sp>
      <p:sp>
        <p:nvSpPr>
          <p:cNvPr id="30724" name="Footer Placeholder 5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3072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696881B0-3482-6A4E-BBF1-0BC9B3C5F7CF}" type="slidenum">
              <a:rPr lang="en-US" altLang="en-US" sz="2600"/>
              <a:pPr eaLnBrk="1" hangingPunct="1"/>
              <a:t>9</a:t>
            </a:fld>
            <a:endParaRPr lang="en-US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4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 build="p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1"/>
          <p:cNvSpPr>
            <a:spLocks noGrp="1" noChangeArrowheads="1"/>
          </p:cNvSpPr>
          <p:nvPr>
            <p:ph type="title"/>
          </p:nvPr>
        </p:nvSpPr>
        <p:spPr>
          <a:xfrm>
            <a:off x="609600" y="76200"/>
            <a:ext cx="7696200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Domestic taxes and subsidies</a:t>
            </a:r>
          </a:p>
        </p:txBody>
      </p:sp>
      <p:sp>
        <p:nvSpPr>
          <p:cNvPr id="11266" name="Rectangle 2"/>
          <p:cNvSpPr>
            <a:spLocks noGrp="1" noChangeArrowheads="1"/>
          </p:cNvSpPr>
          <p:nvPr>
            <p:ph idx="1"/>
          </p:nvPr>
        </p:nvSpPr>
        <p:spPr>
          <a:xfrm>
            <a:off x="685800" y="762000"/>
            <a:ext cx="7772400" cy="47244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If the tax is imposed on the consumer, the D curve shifts downward by the size of the tax rate.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If the tax is a unit tax, which side pay the tax first does not change neither the tax incidence borne by each side, nor the deadweight losses.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Subsidies are negative taxes, hence the impacts are the opposite of the taxes. </a:t>
            </a:r>
          </a:p>
          <a:p>
            <a:pPr eaLnBrk="1" hangingPunct="1"/>
            <a:r>
              <a:rPr lang="en-US" altLang="en-US">
                <a:latin typeface="Angsana New" charset="0"/>
              </a:rPr>
              <a:t>Exercise: Analyze the impacts of a tax imposed on the producer when the S curve is vertical and the D curve is downward sloping.  </a:t>
            </a:r>
          </a:p>
        </p:txBody>
      </p:sp>
      <p:sp>
        <p:nvSpPr>
          <p:cNvPr id="32772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32773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4B082251-85E9-0240-BAFD-6D4FDD078712}" type="slidenum">
              <a:rPr lang="en-US" altLang="en-US" sz="2600"/>
              <a:pPr eaLnBrk="1" hangingPunct="1"/>
              <a:t>10</a:t>
            </a:fld>
            <a:endParaRPr lang="en-US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Exercise</a:t>
            </a:r>
            <a:endParaRPr lang="th-TH" altLang="en-US">
              <a:latin typeface="Angsana New" charset="0"/>
            </a:endParaRPr>
          </a:p>
        </p:txBody>
      </p:sp>
      <p:sp>
        <p:nvSpPr>
          <p:cNvPr id="107523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19200"/>
            <a:ext cx="7772400" cy="47244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en-US">
                <a:latin typeface="Angsana New" charset="0"/>
              </a:rPr>
              <a:t>1. Analyze the impact of a specific sale tax imposed on the supplier with a normal downward sloping demand curve.  Which side should bear more tax burden? What kind of distortion is created? Explain.</a:t>
            </a:r>
            <a:endParaRPr lang="th-TH" altLang="en-US">
              <a:latin typeface="Angsana New" charset="0"/>
            </a:endParaRPr>
          </a:p>
          <a:p>
            <a:pPr eaLnBrk="1" hangingPunct="1">
              <a:buFontTx/>
              <a:buNone/>
            </a:pPr>
            <a:r>
              <a:rPr lang="en-US" altLang="en-US">
                <a:latin typeface="Angsana New" charset="0"/>
              </a:rPr>
              <a:t>2. Analyze the impact of a specific production subsidy  on equilibrium price and production, welfare change of the consumer, producer, and the society.  What kind of distortion</a:t>
            </a:r>
            <a:r>
              <a:rPr lang="th-TH" altLang="en-US">
                <a:latin typeface="Angsana New" charset="0"/>
              </a:rPr>
              <a:t> </a:t>
            </a:r>
            <a:r>
              <a:rPr lang="en-US" altLang="en-US">
                <a:latin typeface="Angsana New" charset="0"/>
              </a:rPr>
              <a:t>is created? Explain.</a:t>
            </a:r>
            <a:endParaRPr lang="th-TH" altLang="en-US">
              <a:latin typeface="Angsana New" charset="0"/>
            </a:endParaRPr>
          </a:p>
        </p:txBody>
      </p:sp>
      <p:sp>
        <p:nvSpPr>
          <p:cNvPr id="34820" name="Footer Placeholder 3"/>
          <p:cNvSpPr>
            <a:spLocks noGrp="1"/>
          </p:cNvSpPr>
          <p:nvPr>
            <p:ph type="ftr" sz="quarter" idx="10"/>
          </p:nvPr>
        </p:nvSpPr>
        <p:spPr bwMode="auto">
          <a:xfrm>
            <a:off x="3200400" y="6477000"/>
            <a:ext cx="2667000" cy="381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/>
            <a:r>
              <a:rPr lang="en-US" altLang="en-US" sz="2600"/>
              <a:t>Chayun Tantivasadakarn</a:t>
            </a:r>
          </a:p>
        </p:txBody>
      </p:sp>
      <p:sp>
        <p:nvSpPr>
          <p:cNvPr id="34821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38F2E0DB-B246-BB45-8AE7-EBB9A21FCD46}" type="slidenum">
              <a:rPr lang="en-US" altLang="en-US" sz="2600"/>
              <a:pPr eaLnBrk="1" hangingPunct="1"/>
              <a:t>11</a:t>
            </a:fld>
            <a:endParaRPr lang="en-US" altLang="en-US" sz="2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75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3" grpId="0" build="p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1"/>
          <p:cNvGrpSpPr>
            <a:grpSpLocks/>
          </p:cNvGrpSpPr>
          <p:nvPr/>
        </p:nvGrpSpPr>
        <p:grpSpPr bwMode="auto">
          <a:xfrm>
            <a:off x="228600" y="4241800"/>
            <a:ext cx="8572500" cy="2616200"/>
            <a:chOff x="228600" y="4241943"/>
            <a:chExt cx="8572500" cy="2616057"/>
          </a:xfrm>
        </p:grpSpPr>
        <p:pic>
          <p:nvPicPr>
            <p:cNvPr id="35847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05400" y="4241943"/>
              <a:ext cx="3695700" cy="26160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5848" name="Pictur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8600" y="4343400"/>
              <a:ext cx="4419600" cy="22606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35843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>
              <a:lnSpc>
                <a:spcPct val="80000"/>
              </a:lnSpc>
            </a:pPr>
            <a:r>
              <a:rPr lang="en-US" altLang="en-US" sz="6600">
                <a:latin typeface="Angsana New" charset="0"/>
              </a:rPr>
              <a:t>Price ceilings</a:t>
            </a:r>
          </a:p>
        </p:txBody>
      </p:sp>
      <p:sp>
        <p:nvSpPr>
          <p:cNvPr id="12290" name="Rectangle 2"/>
          <p:cNvSpPr>
            <a:spLocks noGrp="1" noChangeArrowheads="1"/>
          </p:cNvSpPr>
          <p:nvPr>
            <p:ph idx="1"/>
          </p:nvPr>
        </p:nvSpPr>
        <p:spPr>
          <a:xfrm>
            <a:off x="685800" y="1008856"/>
            <a:ext cx="7772400" cy="4724400"/>
          </a:xfrm>
        </p:spPr>
        <p:txBody>
          <a:bodyPr rIns="132080"/>
          <a:lstStyle/>
          <a:p>
            <a:pPr eaLnBrk="1" hangingPunct="1">
              <a:lnSpc>
                <a:spcPct val="80000"/>
              </a:lnSpc>
            </a:pPr>
            <a:r>
              <a:rPr lang="en-US" altLang="en-US" sz="4400" dirty="0">
                <a:latin typeface="Angsana New" charset="0"/>
              </a:rPr>
              <a:t>Legally established maximum prices sellers can charge.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4400" dirty="0">
                <a:latin typeface="Angsana New" charset="0"/>
              </a:rPr>
              <a:t>They are used to help consumers.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4400" dirty="0">
                <a:latin typeface="Angsana New" charset="0"/>
              </a:rPr>
              <a:t>A price ceiling will have  no impact when it is set above the equilibrium price. </a:t>
            </a:r>
          </a:p>
          <a:p>
            <a:pPr eaLnBrk="1" hangingPunct="1">
              <a:lnSpc>
                <a:spcPct val="80000"/>
              </a:lnSpc>
            </a:pPr>
            <a:r>
              <a:rPr lang="en-US" altLang="en-US" sz="4400" dirty="0">
                <a:latin typeface="Angsana New" charset="0"/>
              </a:rPr>
              <a:t>Examples: Tuition fees and bus fees.</a:t>
            </a:r>
          </a:p>
        </p:txBody>
      </p:sp>
      <p:sp>
        <p:nvSpPr>
          <p:cNvPr id="35845" name="Footer Placeholder 4"/>
          <p:cNvSpPr>
            <a:spLocks noGrp="1"/>
          </p:cNvSpPr>
          <p:nvPr>
            <p:ph type="ftr" sz="quarter" idx="10"/>
          </p:nvPr>
        </p:nvSpPr>
        <p:spPr bwMode="auto">
          <a:xfrm>
            <a:off x="0" y="6477000"/>
            <a:ext cx="2895600" cy="457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35846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64B99F47-D8BC-884D-B22A-3215BCF12E42}" type="slidenum">
              <a:rPr lang="en-US" altLang="en-US" sz="2600"/>
              <a:pPr eaLnBrk="1" hangingPunct="1"/>
              <a:t>12</a:t>
            </a:fld>
            <a:endParaRPr lang="en-US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0" grpId="0" build="p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1"/>
          <p:cNvSpPr>
            <a:spLocks/>
          </p:cNvSpPr>
          <p:nvPr/>
        </p:nvSpPr>
        <p:spPr bwMode="auto">
          <a:xfrm>
            <a:off x="1219200" y="990600"/>
            <a:ext cx="6858000" cy="48006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241300" dir="18375234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13314" name="Rectangle 2"/>
          <p:cNvSpPr>
            <a:spLocks/>
          </p:cNvSpPr>
          <p:nvPr/>
        </p:nvSpPr>
        <p:spPr bwMode="auto">
          <a:xfrm>
            <a:off x="1219200" y="914400"/>
            <a:ext cx="6934200" cy="47244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190499" dir="16655677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37892" name="Line 3"/>
          <p:cNvSpPr>
            <a:spLocks noChangeShapeType="1"/>
          </p:cNvSpPr>
          <p:nvPr/>
        </p:nvSpPr>
        <p:spPr bwMode="auto">
          <a:xfrm>
            <a:off x="1219200" y="1752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3" name="Line 4"/>
          <p:cNvSpPr>
            <a:spLocks noChangeShapeType="1"/>
          </p:cNvSpPr>
          <p:nvPr/>
        </p:nvSpPr>
        <p:spPr bwMode="auto">
          <a:xfrm>
            <a:off x="1295400" y="25908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4" name="Line 5"/>
          <p:cNvSpPr>
            <a:spLocks noChangeShapeType="1"/>
          </p:cNvSpPr>
          <p:nvPr/>
        </p:nvSpPr>
        <p:spPr bwMode="auto">
          <a:xfrm>
            <a:off x="25146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5" name="Line 6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6" name="Line 7"/>
          <p:cNvSpPr>
            <a:spLocks noChangeShapeType="1"/>
          </p:cNvSpPr>
          <p:nvPr/>
        </p:nvSpPr>
        <p:spPr bwMode="auto">
          <a:xfrm>
            <a:off x="3962400" y="1066800"/>
            <a:ext cx="1588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7" name="Line 8"/>
          <p:cNvSpPr>
            <a:spLocks noChangeShapeType="1"/>
          </p:cNvSpPr>
          <p:nvPr/>
        </p:nvSpPr>
        <p:spPr bwMode="auto">
          <a:xfrm flipH="1">
            <a:off x="67818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898" name="Rectangle 9"/>
          <p:cNvSpPr>
            <a:spLocks/>
          </p:cNvSpPr>
          <p:nvPr/>
        </p:nvSpPr>
        <p:spPr bwMode="auto">
          <a:xfrm>
            <a:off x="0" y="14478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$800</a:t>
            </a:r>
          </a:p>
        </p:txBody>
      </p:sp>
      <p:sp>
        <p:nvSpPr>
          <p:cNvPr id="37899" name="Rectangle 10"/>
          <p:cNvSpPr>
            <a:spLocks/>
          </p:cNvSpPr>
          <p:nvPr/>
        </p:nvSpPr>
        <p:spPr bwMode="auto">
          <a:xfrm>
            <a:off x="0" y="23622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$600</a:t>
            </a:r>
          </a:p>
        </p:txBody>
      </p:sp>
      <p:sp>
        <p:nvSpPr>
          <p:cNvPr id="37900" name="Rectangle 11"/>
          <p:cNvSpPr>
            <a:spLocks/>
          </p:cNvSpPr>
          <p:nvPr/>
        </p:nvSpPr>
        <p:spPr bwMode="auto">
          <a:xfrm>
            <a:off x="0" y="3429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$400</a:t>
            </a:r>
          </a:p>
        </p:txBody>
      </p:sp>
      <p:sp>
        <p:nvSpPr>
          <p:cNvPr id="37901" name="Rectangle 12"/>
          <p:cNvSpPr>
            <a:spLocks/>
          </p:cNvSpPr>
          <p:nvPr/>
        </p:nvSpPr>
        <p:spPr bwMode="auto">
          <a:xfrm>
            <a:off x="0" y="44196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$200</a:t>
            </a:r>
          </a:p>
        </p:txBody>
      </p:sp>
      <p:sp>
        <p:nvSpPr>
          <p:cNvPr id="37902" name="Rectangle 13"/>
          <p:cNvSpPr>
            <a:spLocks/>
          </p:cNvSpPr>
          <p:nvPr/>
        </p:nvSpPr>
        <p:spPr bwMode="auto">
          <a:xfrm>
            <a:off x="1828800" y="5715000"/>
            <a:ext cx="1371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37903" name="Rectangle 14"/>
          <p:cNvSpPr>
            <a:spLocks/>
          </p:cNvSpPr>
          <p:nvPr/>
        </p:nvSpPr>
        <p:spPr bwMode="auto">
          <a:xfrm>
            <a:off x="3657600" y="57150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4</a:t>
            </a:r>
          </a:p>
        </p:txBody>
      </p:sp>
      <p:sp>
        <p:nvSpPr>
          <p:cNvPr id="37904" name="Rectangle 15"/>
          <p:cNvSpPr>
            <a:spLocks/>
          </p:cNvSpPr>
          <p:nvPr/>
        </p:nvSpPr>
        <p:spPr bwMode="auto">
          <a:xfrm>
            <a:off x="48768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6</a:t>
            </a:r>
          </a:p>
        </p:txBody>
      </p:sp>
      <p:sp>
        <p:nvSpPr>
          <p:cNvPr id="37905" name="Rectangle 16"/>
          <p:cNvSpPr>
            <a:spLocks/>
          </p:cNvSpPr>
          <p:nvPr/>
        </p:nvSpPr>
        <p:spPr bwMode="auto">
          <a:xfrm>
            <a:off x="61722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8</a:t>
            </a:r>
          </a:p>
        </p:txBody>
      </p:sp>
      <p:sp>
        <p:nvSpPr>
          <p:cNvPr id="37906" name="Line 17"/>
          <p:cNvSpPr>
            <a:spLocks noChangeShapeType="1"/>
          </p:cNvSpPr>
          <p:nvPr/>
        </p:nvSpPr>
        <p:spPr bwMode="auto">
          <a:xfrm>
            <a:off x="5410200" y="9906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07" name="Rectangle 18"/>
          <p:cNvSpPr>
            <a:spLocks/>
          </p:cNvSpPr>
          <p:nvPr/>
        </p:nvSpPr>
        <p:spPr bwMode="auto">
          <a:xfrm>
            <a:off x="6096000" y="4567238"/>
            <a:ext cx="8382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37908" name="Rectangle 19"/>
          <p:cNvSpPr>
            <a:spLocks/>
          </p:cNvSpPr>
          <p:nvPr/>
        </p:nvSpPr>
        <p:spPr bwMode="auto">
          <a:xfrm>
            <a:off x="6858000" y="914400"/>
            <a:ext cx="7620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</a:p>
        </p:txBody>
      </p:sp>
      <p:sp>
        <p:nvSpPr>
          <p:cNvPr id="37909" name="Line 21"/>
          <p:cNvSpPr>
            <a:spLocks noChangeShapeType="1"/>
          </p:cNvSpPr>
          <p:nvPr/>
        </p:nvSpPr>
        <p:spPr bwMode="auto">
          <a:xfrm>
            <a:off x="1203325" y="3825875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0" name="Rectangle 22"/>
          <p:cNvSpPr>
            <a:spLocks/>
          </p:cNvSpPr>
          <p:nvPr/>
        </p:nvSpPr>
        <p:spPr bwMode="auto">
          <a:xfrm>
            <a:off x="381000" y="0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P</a:t>
            </a:r>
          </a:p>
        </p:txBody>
      </p:sp>
      <p:sp>
        <p:nvSpPr>
          <p:cNvPr id="37911" name="Rectangle 23"/>
          <p:cNvSpPr>
            <a:spLocks/>
          </p:cNvSpPr>
          <p:nvPr/>
        </p:nvSpPr>
        <p:spPr bwMode="auto">
          <a:xfrm>
            <a:off x="7467600" y="5329238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</a:p>
        </p:txBody>
      </p:sp>
      <p:sp>
        <p:nvSpPr>
          <p:cNvPr id="37912" name="Line 24"/>
          <p:cNvSpPr>
            <a:spLocks noChangeShapeType="1"/>
          </p:cNvSpPr>
          <p:nvPr/>
        </p:nvSpPr>
        <p:spPr bwMode="auto">
          <a:xfrm>
            <a:off x="1143000" y="5715000"/>
            <a:ext cx="6934200" cy="15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3" name="Oval 25"/>
          <p:cNvSpPr>
            <a:spLocks/>
          </p:cNvSpPr>
          <p:nvPr/>
        </p:nvSpPr>
        <p:spPr bwMode="auto">
          <a:xfrm>
            <a:off x="3810000" y="3657600"/>
            <a:ext cx="228600" cy="2286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37914" name="Line 26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5" name="Line 27"/>
          <p:cNvSpPr>
            <a:spLocks noChangeShapeType="1"/>
          </p:cNvSpPr>
          <p:nvPr/>
        </p:nvSpPr>
        <p:spPr bwMode="auto">
          <a:xfrm>
            <a:off x="1333500" y="1782763"/>
            <a:ext cx="4748213" cy="3384550"/>
          </a:xfrm>
          <a:prstGeom prst="line">
            <a:avLst/>
          </a:prstGeom>
          <a:noFill/>
          <a:ln w="1524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16" name="Line 28"/>
          <p:cNvSpPr>
            <a:spLocks noChangeShapeType="1"/>
          </p:cNvSpPr>
          <p:nvPr/>
        </p:nvSpPr>
        <p:spPr bwMode="auto">
          <a:xfrm>
            <a:off x="1219200" y="4800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29"/>
          <p:cNvGrpSpPr>
            <a:grpSpLocks/>
          </p:cNvGrpSpPr>
          <p:nvPr/>
        </p:nvGrpSpPr>
        <p:grpSpPr bwMode="auto">
          <a:xfrm>
            <a:off x="1263650" y="4083050"/>
            <a:ext cx="6661150" cy="717550"/>
            <a:chOff x="0" y="0"/>
            <a:chExt cx="4195" cy="452"/>
          </a:xfrm>
        </p:grpSpPr>
        <p:sp>
          <p:nvSpPr>
            <p:cNvPr id="37938" name="Rectangle 30"/>
            <p:cNvSpPr>
              <a:spLocks/>
            </p:cNvSpPr>
            <p:nvPr/>
          </p:nvSpPr>
          <p:spPr bwMode="auto">
            <a:xfrm>
              <a:off x="2563" y="0"/>
              <a:ext cx="1632" cy="440"/>
            </a:xfrm>
            <a:prstGeom prst="rect">
              <a:avLst/>
            </a:prstGeom>
            <a:solidFill>
              <a:srgbClr val="FDF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350"/>
                </a:spcBef>
              </a:pPr>
              <a:r>
                <a:rPr lang="en-US" altLang="en-US" sz="4000">
                  <a:latin typeface="Angsana New Bold" charset="0"/>
                  <a:sym typeface="Angsana New Bold" charset="0"/>
                </a:rPr>
                <a:t>Price ceiling</a:t>
              </a:r>
            </a:p>
          </p:txBody>
        </p:sp>
        <p:sp>
          <p:nvSpPr>
            <p:cNvPr id="37939" name="Line 31"/>
            <p:cNvSpPr>
              <a:spLocks noChangeShapeType="1"/>
            </p:cNvSpPr>
            <p:nvPr/>
          </p:nvSpPr>
          <p:spPr bwMode="auto">
            <a:xfrm>
              <a:off x="0" y="450"/>
              <a:ext cx="3524" cy="2"/>
            </a:xfrm>
            <a:prstGeom prst="line">
              <a:avLst/>
            </a:prstGeom>
            <a:noFill/>
            <a:ln w="152400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37918" name="Oval 32"/>
          <p:cNvSpPr>
            <a:spLocks/>
          </p:cNvSpPr>
          <p:nvPr/>
        </p:nvSpPr>
        <p:spPr bwMode="auto">
          <a:xfrm>
            <a:off x="5334000" y="46482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grpSp>
        <p:nvGrpSpPr>
          <p:cNvPr id="3" name="Group 33"/>
          <p:cNvGrpSpPr>
            <a:grpSpLocks/>
          </p:cNvGrpSpPr>
          <p:nvPr/>
        </p:nvGrpSpPr>
        <p:grpSpPr bwMode="auto">
          <a:xfrm>
            <a:off x="2590800" y="4876800"/>
            <a:ext cx="2743200" cy="735013"/>
            <a:chOff x="0" y="0"/>
            <a:chExt cx="1728" cy="463"/>
          </a:xfrm>
        </p:grpSpPr>
        <p:sp>
          <p:nvSpPr>
            <p:cNvPr id="37936" name="Rectangle 34"/>
            <p:cNvSpPr>
              <a:spLocks/>
            </p:cNvSpPr>
            <p:nvPr/>
          </p:nvSpPr>
          <p:spPr bwMode="auto">
            <a:xfrm>
              <a:off x="383" y="63"/>
              <a:ext cx="912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100"/>
                </a:spcBef>
              </a:pPr>
              <a:r>
                <a:rPr lang="en-US" altLang="en-US" sz="3600">
                  <a:latin typeface="Angsana New Bold" charset="0"/>
                  <a:sym typeface="Angsana New Bold" charset="0"/>
                </a:rPr>
                <a:t>Shortage</a:t>
              </a:r>
            </a:p>
          </p:txBody>
        </p:sp>
        <p:sp>
          <p:nvSpPr>
            <p:cNvPr id="37937" name="AutoShape 35"/>
            <p:cNvSpPr>
              <a:spLocks/>
            </p:cNvSpPr>
            <p:nvPr/>
          </p:nvSpPr>
          <p:spPr bwMode="auto">
            <a:xfrm rot="-5400000">
              <a:off x="780" y="-780"/>
              <a:ext cx="168" cy="1727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0"/>
                  </a:moveTo>
                  <a:cubicBezTo>
                    <a:pt x="15635" y="0"/>
                    <a:pt x="10800" y="806"/>
                    <a:pt x="10800" y="1800"/>
                  </a:cubicBezTo>
                  <a:lnTo>
                    <a:pt x="10800" y="9000"/>
                  </a:lnTo>
                  <a:cubicBezTo>
                    <a:pt x="10800" y="9994"/>
                    <a:pt x="5965" y="10800"/>
                    <a:pt x="0" y="10800"/>
                  </a:cubicBezTo>
                  <a:cubicBezTo>
                    <a:pt x="5965" y="10800"/>
                    <a:pt x="10800" y="11606"/>
                    <a:pt x="10800" y="12600"/>
                  </a:cubicBezTo>
                  <a:lnTo>
                    <a:pt x="10800" y="19800"/>
                  </a:lnTo>
                  <a:cubicBezTo>
                    <a:pt x="10800" y="20794"/>
                    <a:pt x="15635" y="21600"/>
                    <a:pt x="21600" y="2160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4" name="Group 36"/>
          <p:cNvGrpSpPr>
            <a:grpSpLocks/>
          </p:cNvGrpSpPr>
          <p:nvPr/>
        </p:nvGrpSpPr>
        <p:grpSpPr bwMode="auto">
          <a:xfrm>
            <a:off x="1257300" y="3810000"/>
            <a:ext cx="1257300" cy="914400"/>
            <a:chOff x="0" y="0"/>
            <a:chExt cx="792" cy="576"/>
          </a:xfrm>
        </p:grpSpPr>
        <p:sp>
          <p:nvSpPr>
            <p:cNvPr id="37934" name="Rectangle 37"/>
            <p:cNvSpPr>
              <a:spLocks/>
            </p:cNvSpPr>
            <p:nvPr/>
          </p:nvSpPr>
          <p:spPr bwMode="auto">
            <a:xfrm>
              <a:off x="0" y="17"/>
              <a:ext cx="792" cy="5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7935" name="Rectangle 38"/>
            <p:cNvSpPr>
              <a:spLocks/>
            </p:cNvSpPr>
            <p:nvPr/>
          </p:nvSpPr>
          <p:spPr bwMode="auto">
            <a:xfrm>
              <a:off x="216" y="0"/>
              <a:ext cx="336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latin typeface="Angsana New Bold" charset="0"/>
                  <a:sym typeface="Angsana New Bold" charset="0"/>
                </a:rPr>
                <a:t>A</a:t>
              </a:r>
            </a:p>
          </p:txBody>
        </p:sp>
      </p:grpSp>
      <p:grpSp>
        <p:nvGrpSpPr>
          <p:cNvPr id="5" name="Group 39"/>
          <p:cNvGrpSpPr>
            <a:grpSpLocks/>
          </p:cNvGrpSpPr>
          <p:nvPr/>
        </p:nvGrpSpPr>
        <p:grpSpPr bwMode="auto">
          <a:xfrm>
            <a:off x="2538413" y="2714625"/>
            <a:ext cx="1482725" cy="1082675"/>
            <a:chOff x="0" y="0"/>
            <a:chExt cx="933" cy="682"/>
          </a:xfrm>
        </p:grpSpPr>
        <p:sp>
          <p:nvSpPr>
            <p:cNvPr id="37932" name="AutoShape 40"/>
            <p:cNvSpPr>
              <a:spLocks/>
            </p:cNvSpPr>
            <p:nvPr/>
          </p:nvSpPr>
          <p:spPr bwMode="auto">
            <a:xfrm>
              <a:off x="0" y="0"/>
              <a:ext cx="933" cy="682"/>
            </a:xfrm>
            <a:prstGeom prst="rtTriangle">
              <a:avLst/>
            </a:prstGeom>
            <a:solidFill>
              <a:srgbClr val="FF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7933" name="Rectangle 41"/>
            <p:cNvSpPr>
              <a:spLocks/>
            </p:cNvSpPr>
            <p:nvPr/>
          </p:nvSpPr>
          <p:spPr bwMode="auto">
            <a:xfrm>
              <a:off x="36" y="163"/>
              <a:ext cx="360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latin typeface="Angsana New Bold" charset="0"/>
                  <a:sym typeface="Angsana New Bold" charset="0"/>
                </a:rPr>
                <a:t>B</a:t>
              </a:r>
            </a:p>
          </p:txBody>
        </p:sp>
      </p:grpSp>
      <p:grpSp>
        <p:nvGrpSpPr>
          <p:cNvPr id="6" name="Group 42"/>
          <p:cNvGrpSpPr>
            <a:grpSpLocks/>
          </p:cNvGrpSpPr>
          <p:nvPr/>
        </p:nvGrpSpPr>
        <p:grpSpPr bwMode="auto">
          <a:xfrm>
            <a:off x="2533650" y="3733800"/>
            <a:ext cx="1184275" cy="949325"/>
            <a:chOff x="0" y="0"/>
            <a:chExt cx="746" cy="598"/>
          </a:xfrm>
        </p:grpSpPr>
        <p:sp>
          <p:nvSpPr>
            <p:cNvPr id="37930" name="AutoShape 43"/>
            <p:cNvSpPr>
              <a:spLocks/>
            </p:cNvSpPr>
            <p:nvPr/>
          </p:nvSpPr>
          <p:spPr bwMode="auto">
            <a:xfrm rot="10800000" flipH="1">
              <a:off x="0" y="74"/>
              <a:ext cx="746" cy="524"/>
            </a:xfrm>
            <a:prstGeom prst="rtTriangle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37931" name="Rectangle 44"/>
            <p:cNvSpPr>
              <a:spLocks/>
            </p:cNvSpPr>
            <p:nvPr/>
          </p:nvSpPr>
          <p:spPr bwMode="auto">
            <a:xfrm>
              <a:off x="36" y="0"/>
              <a:ext cx="336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latin typeface="Angsana New Bold" charset="0"/>
                  <a:sym typeface="Angsana New Bold" charset="0"/>
                </a:rPr>
                <a:t>C</a:t>
              </a:r>
            </a:p>
          </p:txBody>
        </p:sp>
      </p:grpSp>
      <p:sp>
        <p:nvSpPr>
          <p:cNvPr id="37923" name="Line 45"/>
          <p:cNvSpPr>
            <a:spLocks noChangeShapeType="1"/>
          </p:cNvSpPr>
          <p:nvPr/>
        </p:nvSpPr>
        <p:spPr bwMode="auto">
          <a:xfrm rot="10800000" flipH="1">
            <a:off x="2014538" y="1782763"/>
            <a:ext cx="4729162" cy="3336925"/>
          </a:xfrm>
          <a:prstGeom prst="line">
            <a:avLst/>
          </a:prstGeom>
          <a:noFill/>
          <a:ln w="152400">
            <a:solidFill>
              <a:srgbClr val="00D0C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37924" name="Oval 46"/>
          <p:cNvSpPr>
            <a:spLocks/>
          </p:cNvSpPr>
          <p:nvPr/>
        </p:nvSpPr>
        <p:spPr bwMode="auto">
          <a:xfrm>
            <a:off x="3819525" y="3673475"/>
            <a:ext cx="228600" cy="2286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3359" name="Rectangle 47"/>
          <p:cNvSpPr>
            <a:spLocks/>
          </p:cNvSpPr>
          <p:nvPr/>
        </p:nvSpPr>
        <p:spPr bwMode="auto">
          <a:xfrm>
            <a:off x="5867400" y="1981200"/>
            <a:ext cx="3124200" cy="558800"/>
          </a:xfrm>
          <a:prstGeom prst="rect">
            <a:avLst/>
          </a:prstGeom>
          <a:solidFill>
            <a:srgbClr val="FF95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= [A – B]  may be &lt; 0 </a:t>
            </a:r>
          </a:p>
        </p:txBody>
      </p:sp>
      <p:sp>
        <p:nvSpPr>
          <p:cNvPr id="13360" name="Rectangle 48"/>
          <p:cNvSpPr>
            <a:spLocks/>
          </p:cNvSpPr>
          <p:nvPr/>
        </p:nvSpPr>
        <p:spPr bwMode="auto">
          <a:xfrm>
            <a:off x="5867400" y="2438400"/>
            <a:ext cx="3124200" cy="1854200"/>
          </a:xfrm>
          <a:prstGeom prst="rect">
            <a:avLst/>
          </a:prstGeom>
          <a:solidFill>
            <a:srgbClr val="FF95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=  – [A + C]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Net:       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           =   [A – B] – [A + C]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           =  – [ B +  C]  &lt;  0</a:t>
            </a:r>
          </a:p>
        </p:txBody>
      </p:sp>
      <p:sp>
        <p:nvSpPr>
          <p:cNvPr id="37927" name="Title 51"/>
          <p:cNvSpPr>
            <a:spLocks noGrp="1"/>
          </p:cNvSpPr>
          <p:nvPr>
            <p:ph type="title"/>
          </p:nvPr>
        </p:nvSpPr>
        <p:spPr>
          <a:xfrm>
            <a:off x="1295400" y="152400"/>
            <a:ext cx="6934200" cy="838200"/>
          </a:xfrm>
        </p:spPr>
        <p:txBody>
          <a:bodyPr/>
          <a:lstStyle/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Price Ceiling Set Below Equilibrium Price</a:t>
            </a:r>
            <a:endParaRPr lang="en-US" altLang="en-US">
              <a:solidFill>
                <a:schemeClr val="tx1"/>
              </a:solidFill>
              <a:latin typeface="Angsana New" charset="0"/>
            </a:endParaRPr>
          </a:p>
        </p:txBody>
      </p:sp>
      <p:sp>
        <p:nvSpPr>
          <p:cNvPr id="37928" name="Slide Number Placeholder 49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32B4CA54-3693-B249-AB95-6BF386367C99}" type="slidenum">
              <a:rPr lang="en-US" altLang="en-US" sz="2600"/>
              <a:pPr eaLnBrk="1" hangingPunct="1"/>
              <a:t>13</a:t>
            </a:fld>
            <a:endParaRPr lang="en-US" altLang="en-US" sz="2600"/>
          </a:p>
        </p:txBody>
      </p:sp>
      <p:sp>
        <p:nvSpPr>
          <p:cNvPr id="37929" name="Footer Placeholder 50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5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60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6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6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59" grpId="0" build="p" animBg="1" autoUpdateAnimBg="0"/>
      <p:bldP spid="13360" grpId="0" build="p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1"/>
          <p:cNvSpPr>
            <a:spLocks noGrp="1" noChangeArrowheads="1"/>
          </p:cNvSpPr>
          <p:nvPr>
            <p:ph type="title"/>
          </p:nvPr>
        </p:nvSpPr>
        <p:spPr>
          <a:xfrm>
            <a:off x="152400" y="228600"/>
            <a:ext cx="8229600" cy="838200"/>
          </a:xfrm>
        </p:spPr>
        <p:txBody>
          <a:bodyPr rIns="132080"/>
          <a:lstStyle/>
          <a:p>
            <a:pPr eaLnBrk="1" hangingPunct="1">
              <a:lnSpc>
                <a:spcPts val="4225"/>
              </a:lnSpc>
            </a:pPr>
            <a:r>
              <a:rPr lang="en-US" altLang="en-US" sz="6000">
                <a:latin typeface="Angsana New" charset="0"/>
              </a:rPr>
              <a:t>Price ceilings are counterproductive</a:t>
            </a:r>
          </a:p>
        </p:txBody>
      </p:sp>
      <p:sp>
        <p:nvSpPr>
          <p:cNvPr id="3993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57C05D97-B89B-2146-928F-6F41C5709B40}" type="slidenum">
              <a:rPr lang="en-US" altLang="en-US" sz="2600"/>
              <a:pPr eaLnBrk="1" hangingPunct="1"/>
              <a:t>14</a:t>
            </a:fld>
            <a:endParaRPr lang="en-US" altLang="en-US" sz="2600"/>
          </a:p>
        </p:txBody>
      </p:sp>
      <p:sp>
        <p:nvSpPr>
          <p:cNvPr id="14338" name="Rectangle 2"/>
          <p:cNvSpPr>
            <a:spLocks noGrp="1" noChangeArrowheads="1"/>
          </p:cNvSpPr>
          <p:nvPr>
            <p:ph idx="4294967295"/>
          </p:nvPr>
        </p:nvSpPr>
        <p:spPr>
          <a:xfrm>
            <a:off x="228600" y="1049338"/>
            <a:ext cx="6705600" cy="5732462"/>
          </a:xfrm>
        </p:spPr>
        <p:txBody>
          <a:bodyPr rIns="132080"/>
          <a:lstStyle/>
          <a:p>
            <a:pPr eaLnBrk="1" hangingPunct="1">
              <a:buClr>
                <a:srgbClr val="000000"/>
              </a:buClr>
            </a:pPr>
            <a:r>
              <a:rPr lang="en-US" altLang="en-US" sz="4400">
                <a:latin typeface="Angsana New" charset="0"/>
              </a:rPr>
              <a:t>If B &gt; A, consumers are worse off. </a:t>
            </a:r>
          </a:p>
          <a:p>
            <a:pPr eaLnBrk="1" hangingPunct="1">
              <a:buClr>
                <a:srgbClr val="000000"/>
              </a:buClr>
            </a:pPr>
            <a:r>
              <a:rPr lang="en-US" altLang="en-US" sz="4400">
                <a:latin typeface="Angsana New" charset="0"/>
              </a:rPr>
              <a:t>Deadweight losses: B = consumption distortion, C=production distortion</a:t>
            </a:r>
          </a:p>
          <a:p>
            <a:pPr eaLnBrk="1" hangingPunct="1">
              <a:buClr>
                <a:srgbClr val="000000"/>
              </a:buClr>
            </a:pPr>
            <a:r>
              <a:rPr lang="en-US" altLang="en-US" sz="4400">
                <a:latin typeface="Angsana New" charset="0"/>
              </a:rPr>
              <a:t>Black markets: economic rents</a:t>
            </a:r>
          </a:p>
          <a:p>
            <a:pPr eaLnBrk="1" hangingPunct="1">
              <a:buClr>
                <a:srgbClr val="000000"/>
              </a:buClr>
            </a:pPr>
            <a:r>
              <a:rPr lang="en-US" altLang="en-US" sz="4400">
                <a:latin typeface="Angsana New" charset="0"/>
              </a:rPr>
              <a:t>Less maintenance</a:t>
            </a:r>
          </a:p>
          <a:p>
            <a:pPr eaLnBrk="1" hangingPunct="1">
              <a:buClr>
                <a:srgbClr val="000000"/>
              </a:buClr>
            </a:pPr>
            <a:r>
              <a:rPr lang="en-US" altLang="en-US" sz="4400">
                <a:latin typeface="Angsana New" charset="0"/>
              </a:rPr>
              <a:t>Less investment</a:t>
            </a:r>
          </a:p>
          <a:p>
            <a:pPr eaLnBrk="1" hangingPunct="1">
              <a:buClr>
                <a:srgbClr val="000000"/>
              </a:buClr>
            </a:pPr>
            <a:r>
              <a:rPr lang="en-US" altLang="en-US" sz="4400">
                <a:latin typeface="Angsana New" charset="0"/>
              </a:rPr>
              <a:t>Discrimination</a:t>
            </a:r>
          </a:p>
        </p:txBody>
      </p:sp>
      <p:sp>
        <p:nvSpPr>
          <p:cNvPr id="39941" name="Footer Placeholder 4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  <p:grpSp>
        <p:nvGrpSpPr>
          <p:cNvPr id="2" name="Group 14"/>
          <p:cNvGrpSpPr>
            <a:grpSpLocks/>
          </p:cNvGrpSpPr>
          <p:nvPr/>
        </p:nvGrpSpPr>
        <p:grpSpPr bwMode="auto">
          <a:xfrm>
            <a:off x="5943600" y="2590800"/>
            <a:ext cx="3200400" cy="4008438"/>
            <a:chOff x="5943600" y="2774092"/>
            <a:chExt cx="3200400" cy="4007708"/>
          </a:xfrm>
        </p:grpSpPr>
        <p:pic>
          <p:nvPicPr>
            <p:cNvPr id="39943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7628"/>
            <a:stretch>
              <a:fillRect/>
            </a:stretch>
          </p:blipFill>
          <p:spPr bwMode="auto">
            <a:xfrm>
              <a:off x="5956300" y="2774092"/>
              <a:ext cx="3187700" cy="21027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944" name="Picture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43600" y="4876799"/>
              <a:ext cx="1638300" cy="19050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39945" name="Picture 13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5633" r="5211" b="25917"/>
            <a:stretch>
              <a:fillRect/>
            </a:stretch>
          </p:blipFill>
          <p:spPr bwMode="auto">
            <a:xfrm>
              <a:off x="7543800" y="4872329"/>
              <a:ext cx="1585585" cy="19094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33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 build="p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altLang="en-US" sz="6600">
                <a:latin typeface="Angsana New" charset="0"/>
              </a:rPr>
              <a:t>Exercises</a:t>
            </a:r>
          </a:p>
        </p:txBody>
      </p:sp>
      <p:sp>
        <p:nvSpPr>
          <p:cNvPr id="41987" name="Rectangle 2"/>
          <p:cNvSpPr>
            <a:spLocks noGrp="1" noChangeArrowheads="1"/>
          </p:cNvSpPr>
          <p:nvPr>
            <p:ph idx="1"/>
          </p:nvPr>
        </p:nvSpPr>
        <p:spPr>
          <a:xfrm>
            <a:off x="609600" y="1152872"/>
            <a:ext cx="7467600" cy="4724400"/>
          </a:xfrm>
        </p:spPr>
        <p:txBody>
          <a:bodyPr rIns="132080"/>
          <a:lstStyle/>
          <a:p>
            <a:pPr eaLnBrk="1" hangingPunct="1">
              <a:buFont typeface="Wingdings" charset="2"/>
              <a:buNone/>
            </a:pPr>
            <a:r>
              <a:rPr lang="en-US" altLang="en-US" sz="5400" dirty="0">
                <a:latin typeface="Angsana New" charset="0"/>
              </a:rPr>
              <a:t>1. What is the purpose of price ceilings on bus fees?</a:t>
            </a:r>
          </a:p>
          <a:p>
            <a:pPr eaLnBrk="1" hangingPunct="1">
              <a:buFont typeface="Wingdings" charset="2"/>
              <a:buNone/>
            </a:pPr>
            <a:r>
              <a:rPr lang="en-US" altLang="en-US" sz="5400" dirty="0">
                <a:latin typeface="Angsana New" charset="0"/>
              </a:rPr>
              <a:t>2. Why may bus fee controls be counterproductive?</a:t>
            </a:r>
          </a:p>
        </p:txBody>
      </p:sp>
      <p:sp>
        <p:nvSpPr>
          <p:cNvPr id="4198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4198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ABFE08C5-DAC6-6146-977C-4E960FEC2BC5}" type="slidenum">
              <a:rPr lang="en-US" altLang="en-US" sz="2600"/>
              <a:pPr eaLnBrk="1" hangingPunct="1"/>
              <a:t>15</a:t>
            </a:fld>
            <a:endParaRPr lang="en-US" altLang="en-US" sz="2600"/>
          </a:p>
        </p:txBody>
      </p:sp>
      <p:pic>
        <p:nvPicPr>
          <p:cNvPr id="4199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3505200"/>
            <a:ext cx="3200400" cy="32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>
              <a:lnSpc>
                <a:spcPct val="80000"/>
              </a:lnSpc>
            </a:pPr>
            <a:r>
              <a:rPr lang="en-US" altLang="en-US" sz="6600">
                <a:latin typeface="Angsana New" charset="0"/>
              </a:rPr>
              <a:t>Price floors</a:t>
            </a:r>
          </a:p>
        </p:txBody>
      </p:sp>
      <p:sp>
        <p:nvSpPr>
          <p:cNvPr id="44035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F81B71BE-0DF3-0343-BEEA-44D232274F9B}" type="slidenum">
              <a:rPr lang="en-US" altLang="en-US" sz="2600"/>
              <a:pPr eaLnBrk="1" hangingPunct="1"/>
              <a:t>16</a:t>
            </a:fld>
            <a:endParaRPr lang="en-US" altLang="en-US" sz="2600"/>
          </a:p>
        </p:txBody>
      </p:sp>
      <p:sp>
        <p:nvSpPr>
          <p:cNvPr id="16386" name="Rectangle 2"/>
          <p:cNvSpPr>
            <a:spLocks noGrp="1" noChangeArrowheads="1"/>
          </p:cNvSpPr>
          <p:nvPr>
            <p:ph idx="4294967295"/>
          </p:nvPr>
        </p:nvSpPr>
        <p:spPr>
          <a:xfrm>
            <a:off x="838200" y="838200"/>
            <a:ext cx="8305800" cy="4267200"/>
          </a:xfrm>
        </p:spPr>
        <p:txBody>
          <a:bodyPr rIns="132080"/>
          <a:lstStyle/>
          <a:p>
            <a:pPr marL="341313" eaLnBrk="1" hangingPunct="1">
              <a:lnSpc>
                <a:spcPts val="5763"/>
              </a:lnSpc>
              <a:spcBef>
                <a:spcPct val="0"/>
              </a:spcBef>
            </a:pPr>
            <a:r>
              <a:rPr lang="en-US" altLang="en-US" sz="4800">
                <a:latin typeface="Angsana New" charset="0"/>
              </a:rPr>
              <a:t>A legally established minimum price a seller can be paid</a:t>
            </a:r>
          </a:p>
          <a:p>
            <a:pPr marL="341313" eaLnBrk="1" hangingPunct="1">
              <a:lnSpc>
                <a:spcPts val="5763"/>
              </a:lnSpc>
              <a:spcBef>
                <a:spcPct val="0"/>
              </a:spcBef>
            </a:pPr>
            <a:r>
              <a:rPr lang="en-US" altLang="en-US" sz="4800">
                <a:latin typeface="Angsana New" charset="0"/>
              </a:rPr>
              <a:t>They are used to help producers.</a:t>
            </a:r>
          </a:p>
          <a:p>
            <a:pPr marL="341313" eaLnBrk="1" hangingPunct="1">
              <a:lnSpc>
                <a:spcPts val="5763"/>
              </a:lnSpc>
              <a:spcBef>
                <a:spcPct val="0"/>
              </a:spcBef>
            </a:pPr>
            <a:r>
              <a:rPr lang="en-US" altLang="en-US" sz="4800">
                <a:latin typeface="Angsana New" charset="0"/>
              </a:rPr>
              <a:t>Examples: Minimum wage, Agricultural price supports, Agricultural pledging program</a:t>
            </a:r>
            <a:r>
              <a:rPr lang="en-US" altLang="en-US" sz="2800">
                <a:latin typeface="AngsanaUPC" charset="0"/>
                <a:sym typeface="AngsanaUPC" charset="0"/>
              </a:rPr>
              <a:t> </a:t>
            </a:r>
          </a:p>
        </p:txBody>
      </p:sp>
      <p:sp>
        <p:nvSpPr>
          <p:cNvPr id="44037" name="Footer Placeholder 5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  <p:pic>
        <p:nvPicPr>
          <p:cNvPr id="44038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8263"/>
          <a:stretch>
            <a:fillRect/>
          </a:stretch>
        </p:blipFill>
        <p:spPr bwMode="auto">
          <a:xfrm>
            <a:off x="5257800" y="4876800"/>
            <a:ext cx="3289300" cy="2014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4039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4826000"/>
            <a:ext cx="4495800" cy="180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3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build="p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/>
          </p:cNvSpPr>
          <p:nvPr/>
        </p:nvSpPr>
        <p:spPr bwMode="auto">
          <a:xfrm>
            <a:off x="1219200" y="990600"/>
            <a:ext cx="6858000" cy="48006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241300" dir="18375234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17410" name="Rectangle 2"/>
          <p:cNvSpPr>
            <a:spLocks/>
          </p:cNvSpPr>
          <p:nvPr/>
        </p:nvSpPr>
        <p:spPr bwMode="auto">
          <a:xfrm>
            <a:off x="1219200" y="914400"/>
            <a:ext cx="6934200" cy="47244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190499" dir="16655677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46084" name="Line 3"/>
          <p:cNvSpPr>
            <a:spLocks noChangeShapeType="1"/>
          </p:cNvSpPr>
          <p:nvPr/>
        </p:nvSpPr>
        <p:spPr bwMode="auto">
          <a:xfrm>
            <a:off x="1219200" y="1752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85" name="Line 4"/>
          <p:cNvSpPr>
            <a:spLocks noChangeShapeType="1"/>
          </p:cNvSpPr>
          <p:nvPr/>
        </p:nvSpPr>
        <p:spPr bwMode="auto">
          <a:xfrm>
            <a:off x="1295400" y="25908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86" name="Line 5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87" name="Line 6"/>
          <p:cNvSpPr>
            <a:spLocks noChangeShapeType="1"/>
          </p:cNvSpPr>
          <p:nvPr/>
        </p:nvSpPr>
        <p:spPr bwMode="auto">
          <a:xfrm>
            <a:off x="3962400" y="1066800"/>
            <a:ext cx="1588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88" name="Line 7"/>
          <p:cNvSpPr>
            <a:spLocks noChangeShapeType="1"/>
          </p:cNvSpPr>
          <p:nvPr/>
        </p:nvSpPr>
        <p:spPr bwMode="auto">
          <a:xfrm flipH="1">
            <a:off x="67818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89" name="Rectangle 8"/>
          <p:cNvSpPr>
            <a:spLocks/>
          </p:cNvSpPr>
          <p:nvPr/>
        </p:nvSpPr>
        <p:spPr bwMode="auto">
          <a:xfrm>
            <a:off x="0" y="14478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$800</a:t>
            </a:r>
          </a:p>
        </p:txBody>
      </p:sp>
      <p:sp>
        <p:nvSpPr>
          <p:cNvPr id="46090" name="Rectangle 9"/>
          <p:cNvSpPr>
            <a:spLocks/>
          </p:cNvSpPr>
          <p:nvPr/>
        </p:nvSpPr>
        <p:spPr bwMode="auto">
          <a:xfrm>
            <a:off x="0" y="23622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$600</a:t>
            </a:r>
          </a:p>
        </p:txBody>
      </p:sp>
      <p:sp>
        <p:nvSpPr>
          <p:cNvPr id="46091" name="Rectangle 10"/>
          <p:cNvSpPr>
            <a:spLocks/>
          </p:cNvSpPr>
          <p:nvPr/>
        </p:nvSpPr>
        <p:spPr bwMode="auto">
          <a:xfrm>
            <a:off x="0" y="3429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$400</a:t>
            </a:r>
          </a:p>
        </p:txBody>
      </p:sp>
      <p:sp>
        <p:nvSpPr>
          <p:cNvPr id="46092" name="Rectangle 11"/>
          <p:cNvSpPr>
            <a:spLocks/>
          </p:cNvSpPr>
          <p:nvPr/>
        </p:nvSpPr>
        <p:spPr bwMode="auto">
          <a:xfrm>
            <a:off x="0" y="44196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$200</a:t>
            </a:r>
          </a:p>
        </p:txBody>
      </p:sp>
      <p:sp>
        <p:nvSpPr>
          <p:cNvPr id="46093" name="Rectangle 12"/>
          <p:cNvSpPr>
            <a:spLocks/>
          </p:cNvSpPr>
          <p:nvPr/>
        </p:nvSpPr>
        <p:spPr bwMode="auto">
          <a:xfrm>
            <a:off x="1828800" y="5715000"/>
            <a:ext cx="1371600" cy="87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  <a:r>
              <a:rPr lang="en-US" altLang="en-US" sz="4400" baseline="-250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 =2</a:t>
            </a:r>
          </a:p>
        </p:txBody>
      </p:sp>
      <p:sp>
        <p:nvSpPr>
          <p:cNvPr id="46094" name="Rectangle 13"/>
          <p:cNvSpPr>
            <a:spLocks/>
          </p:cNvSpPr>
          <p:nvPr/>
        </p:nvSpPr>
        <p:spPr bwMode="auto">
          <a:xfrm>
            <a:off x="3657600" y="57150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4</a:t>
            </a:r>
          </a:p>
        </p:txBody>
      </p:sp>
      <p:sp>
        <p:nvSpPr>
          <p:cNvPr id="46095" name="Rectangle 14"/>
          <p:cNvSpPr>
            <a:spLocks/>
          </p:cNvSpPr>
          <p:nvPr/>
        </p:nvSpPr>
        <p:spPr bwMode="auto">
          <a:xfrm>
            <a:off x="48768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6</a:t>
            </a:r>
          </a:p>
        </p:txBody>
      </p:sp>
      <p:sp>
        <p:nvSpPr>
          <p:cNvPr id="46096" name="Rectangle 15"/>
          <p:cNvSpPr>
            <a:spLocks/>
          </p:cNvSpPr>
          <p:nvPr/>
        </p:nvSpPr>
        <p:spPr bwMode="auto">
          <a:xfrm>
            <a:off x="61722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8</a:t>
            </a:r>
          </a:p>
        </p:txBody>
      </p:sp>
      <p:sp>
        <p:nvSpPr>
          <p:cNvPr id="46097" name="Line 16"/>
          <p:cNvSpPr>
            <a:spLocks noChangeShapeType="1"/>
          </p:cNvSpPr>
          <p:nvPr/>
        </p:nvSpPr>
        <p:spPr bwMode="auto">
          <a:xfrm>
            <a:off x="5410200" y="9906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098" name="Rectangle 17"/>
          <p:cNvSpPr>
            <a:spLocks/>
          </p:cNvSpPr>
          <p:nvPr/>
        </p:nvSpPr>
        <p:spPr bwMode="auto">
          <a:xfrm>
            <a:off x="6096000" y="4567238"/>
            <a:ext cx="8382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46099" name="Rectangle 18"/>
          <p:cNvSpPr>
            <a:spLocks/>
          </p:cNvSpPr>
          <p:nvPr/>
        </p:nvSpPr>
        <p:spPr bwMode="auto">
          <a:xfrm>
            <a:off x="6858000" y="914400"/>
            <a:ext cx="7620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</a:p>
        </p:txBody>
      </p:sp>
      <p:sp>
        <p:nvSpPr>
          <p:cNvPr id="46100" name="Line 20"/>
          <p:cNvSpPr>
            <a:spLocks noChangeShapeType="1"/>
          </p:cNvSpPr>
          <p:nvPr/>
        </p:nvSpPr>
        <p:spPr bwMode="auto">
          <a:xfrm>
            <a:off x="1203325" y="3825875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101" name="Rectangle 21"/>
          <p:cNvSpPr>
            <a:spLocks/>
          </p:cNvSpPr>
          <p:nvPr/>
        </p:nvSpPr>
        <p:spPr bwMode="auto">
          <a:xfrm>
            <a:off x="381000" y="0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P</a:t>
            </a:r>
          </a:p>
        </p:txBody>
      </p:sp>
      <p:sp>
        <p:nvSpPr>
          <p:cNvPr id="46102" name="Rectangle 22"/>
          <p:cNvSpPr>
            <a:spLocks/>
          </p:cNvSpPr>
          <p:nvPr/>
        </p:nvSpPr>
        <p:spPr bwMode="auto">
          <a:xfrm>
            <a:off x="7467600" y="5329238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</a:p>
        </p:txBody>
      </p:sp>
      <p:sp>
        <p:nvSpPr>
          <p:cNvPr id="46103" name="Oval 23"/>
          <p:cNvSpPr>
            <a:spLocks/>
          </p:cNvSpPr>
          <p:nvPr/>
        </p:nvSpPr>
        <p:spPr bwMode="auto">
          <a:xfrm>
            <a:off x="3810000" y="3657600"/>
            <a:ext cx="228600" cy="2286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6104" name="Line 24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105" name="Line 25"/>
          <p:cNvSpPr>
            <a:spLocks noChangeShapeType="1"/>
          </p:cNvSpPr>
          <p:nvPr/>
        </p:nvSpPr>
        <p:spPr bwMode="auto">
          <a:xfrm>
            <a:off x="1333500" y="1782763"/>
            <a:ext cx="4748213" cy="3384550"/>
          </a:xfrm>
          <a:prstGeom prst="line">
            <a:avLst/>
          </a:prstGeom>
          <a:noFill/>
          <a:ln w="1524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106" name="Line 26"/>
          <p:cNvSpPr>
            <a:spLocks noChangeShapeType="1"/>
          </p:cNvSpPr>
          <p:nvPr/>
        </p:nvSpPr>
        <p:spPr bwMode="auto">
          <a:xfrm>
            <a:off x="1219200" y="4800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2538413" y="2714625"/>
            <a:ext cx="1482725" cy="1082675"/>
            <a:chOff x="0" y="0"/>
            <a:chExt cx="933" cy="682"/>
          </a:xfrm>
        </p:grpSpPr>
        <p:sp>
          <p:nvSpPr>
            <p:cNvPr id="46129" name="AutoShape 28"/>
            <p:cNvSpPr>
              <a:spLocks/>
            </p:cNvSpPr>
            <p:nvPr/>
          </p:nvSpPr>
          <p:spPr bwMode="auto">
            <a:xfrm>
              <a:off x="0" y="0"/>
              <a:ext cx="933" cy="682"/>
            </a:xfrm>
            <a:prstGeom prst="rtTriangle">
              <a:avLst/>
            </a:prstGeom>
            <a:solidFill>
              <a:srgbClr val="FF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6130" name="Rectangle 29"/>
            <p:cNvSpPr>
              <a:spLocks/>
            </p:cNvSpPr>
            <p:nvPr/>
          </p:nvSpPr>
          <p:spPr bwMode="auto">
            <a:xfrm>
              <a:off x="36" y="163"/>
              <a:ext cx="360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latin typeface="Angsana New Bold" charset="0"/>
                  <a:sym typeface="Angsana New Bold" charset="0"/>
                </a:rPr>
                <a:t>B</a:t>
              </a:r>
            </a:p>
          </p:txBody>
        </p:sp>
      </p:grpSp>
      <p:grpSp>
        <p:nvGrpSpPr>
          <p:cNvPr id="3" name="Group 30"/>
          <p:cNvGrpSpPr>
            <a:grpSpLocks/>
          </p:cNvGrpSpPr>
          <p:nvPr/>
        </p:nvGrpSpPr>
        <p:grpSpPr bwMode="auto">
          <a:xfrm>
            <a:off x="2533650" y="3733800"/>
            <a:ext cx="1184275" cy="949325"/>
            <a:chOff x="0" y="0"/>
            <a:chExt cx="746" cy="598"/>
          </a:xfrm>
        </p:grpSpPr>
        <p:sp>
          <p:nvSpPr>
            <p:cNvPr id="46127" name="AutoShape 31"/>
            <p:cNvSpPr>
              <a:spLocks/>
            </p:cNvSpPr>
            <p:nvPr/>
          </p:nvSpPr>
          <p:spPr bwMode="auto">
            <a:xfrm rot="10800000" flipH="1">
              <a:off x="0" y="74"/>
              <a:ext cx="746" cy="524"/>
            </a:xfrm>
            <a:prstGeom prst="rtTriangle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6128" name="Rectangle 32"/>
            <p:cNvSpPr>
              <a:spLocks/>
            </p:cNvSpPr>
            <p:nvPr/>
          </p:nvSpPr>
          <p:spPr bwMode="auto">
            <a:xfrm>
              <a:off x="36" y="0"/>
              <a:ext cx="336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latin typeface="Angsana New Bold" charset="0"/>
                  <a:sym typeface="Angsana New Bold" charset="0"/>
                </a:rPr>
                <a:t>C</a:t>
              </a:r>
            </a:p>
          </p:txBody>
        </p:sp>
      </p:grpSp>
      <p:sp>
        <p:nvSpPr>
          <p:cNvPr id="46109" name="Line 33"/>
          <p:cNvSpPr>
            <a:spLocks noChangeShapeType="1"/>
          </p:cNvSpPr>
          <p:nvPr/>
        </p:nvSpPr>
        <p:spPr bwMode="auto">
          <a:xfrm rot="10800000" flipH="1">
            <a:off x="2014538" y="1782763"/>
            <a:ext cx="4729162" cy="3336925"/>
          </a:xfrm>
          <a:prstGeom prst="line">
            <a:avLst/>
          </a:prstGeom>
          <a:noFill/>
          <a:ln w="152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110" name="Oval 34"/>
          <p:cNvSpPr>
            <a:spLocks/>
          </p:cNvSpPr>
          <p:nvPr/>
        </p:nvSpPr>
        <p:spPr bwMode="auto">
          <a:xfrm>
            <a:off x="3819525" y="3673475"/>
            <a:ext cx="228600" cy="2286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7443" name="Rectangle 35"/>
          <p:cNvSpPr>
            <a:spLocks/>
          </p:cNvSpPr>
          <p:nvPr/>
        </p:nvSpPr>
        <p:spPr bwMode="auto">
          <a:xfrm>
            <a:off x="5867400" y="2924175"/>
            <a:ext cx="2895600" cy="558800"/>
          </a:xfrm>
          <a:prstGeom prst="rect">
            <a:avLst/>
          </a:prstGeom>
          <a:solidFill>
            <a:srgbClr val="FF95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=  – [A + B]</a:t>
            </a:r>
          </a:p>
        </p:txBody>
      </p:sp>
      <p:sp>
        <p:nvSpPr>
          <p:cNvPr id="46112" name="Line 36"/>
          <p:cNvSpPr>
            <a:spLocks noChangeShapeType="1"/>
          </p:cNvSpPr>
          <p:nvPr/>
        </p:nvSpPr>
        <p:spPr bwMode="auto">
          <a:xfrm>
            <a:off x="25146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6113" name="Oval 37"/>
          <p:cNvSpPr>
            <a:spLocks/>
          </p:cNvSpPr>
          <p:nvPr/>
        </p:nvSpPr>
        <p:spPr bwMode="auto">
          <a:xfrm>
            <a:off x="2438400" y="46482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6114" name="Line 38"/>
          <p:cNvSpPr>
            <a:spLocks noChangeShapeType="1"/>
          </p:cNvSpPr>
          <p:nvPr/>
        </p:nvSpPr>
        <p:spPr bwMode="auto">
          <a:xfrm>
            <a:off x="1143000" y="5715000"/>
            <a:ext cx="6934200" cy="15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" name="Group 39"/>
          <p:cNvGrpSpPr>
            <a:grpSpLocks/>
          </p:cNvGrpSpPr>
          <p:nvPr/>
        </p:nvGrpSpPr>
        <p:grpSpPr bwMode="auto">
          <a:xfrm>
            <a:off x="1295400" y="2667000"/>
            <a:ext cx="1219200" cy="1143000"/>
            <a:chOff x="0" y="0"/>
            <a:chExt cx="768" cy="720"/>
          </a:xfrm>
        </p:grpSpPr>
        <p:sp>
          <p:nvSpPr>
            <p:cNvPr id="46125" name="Rectangle 40"/>
            <p:cNvSpPr>
              <a:spLocks/>
            </p:cNvSpPr>
            <p:nvPr/>
          </p:nvSpPr>
          <p:spPr bwMode="auto">
            <a:xfrm>
              <a:off x="0" y="0"/>
              <a:ext cx="768" cy="7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6126" name="Rectangle 41"/>
            <p:cNvSpPr>
              <a:spLocks/>
            </p:cNvSpPr>
            <p:nvPr/>
          </p:nvSpPr>
          <p:spPr bwMode="auto">
            <a:xfrm>
              <a:off x="0" y="0"/>
              <a:ext cx="76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spcBef>
                  <a:spcPts val="2750"/>
                </a:spcBef>
              </a:pPr>
              <a:r>
                <a:rPr lang="en-US" altLang="en-US" sz="48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A</a:t>
              </a:r>
            </a:p>
          </p:txBody>
        </p:sp>
      </p:grpSp>
      <p:grpSp>
        <p:nvGrpSpPr>
          <p:cNvPr id="5" name="Group 42"/>
          <p:cNvGrpSpPr>
            <a:grpSpLocks/>
          </p:cNvGrpSpPr>
          <p:nvPr/>
        </p:nvGrpSpPr>
        <p:grpSpPr bwMode="auto">
          <a:xfrm>
            <a:off x="1263650" y="1949450"/>
            <a:ext cx="7346950" cy="793750"/>
            <a:chOff x="0" y="0"/>
            <a:chExt cx="4627" cy="500"/>
          </a:xfrm>
        </p:grpSpPr>
        <p:sp>
          <p:nvSpPr>
            <p:cNvPr id="46121" name="Rectangle 43"/>
            <p:cNvSpPr>
              <a:spLocks/>
            </p:cNvSpPr>
            <p:nvPr/>
          </p:nvSpPr>
          <p:spPr bwMode="auto">
            <a:xfrm>
              <a:off x="2995" y="0"/>
              <a:ext cx="1632" cy="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350"/>
                </a:spcBef>
              </a:pPr>
              <a:r>
                <a:rPr lang="en-US" altLang="en-US" sz="40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Price floor</a:t>
              </a:r>
            </a:p>
          </p:txBody>
        </p:sp>
        <p:sp>
          <p:nvSpPr>
            <p:cNvPr id="46122" name="Line 44"/>
            <p:cNvSpPr>
              <a:spLocks noChangeShapeType="1"/>
            </p:cNvSpPr>
            <p:nvPr/>
          </p:nvSpPr>
          <p:spPr bwMode="auto">
            <a:xfrm>
              <a:off x="0" y="393"/>
              <a:ext cx="3524" cy="2"/>
            </a:xfrm>
            <a:prstGeom prst="line">
              <a:avLst/>
            </a:prstGeom>
            <a:noFill/>
            <a:ln w="152400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6123" name="Oval 45"/>
            <p:cNvSpPr>
              <a:spLocks/>
            </p:cNvSpPr>
            <p:nvPr/>
          </p:nvSpPr>
          <p:spPr bwMode="auto">
            <a:xfrm>
              <a:off x="2611" y="356"/>
              <a:ext cx="144" cy="144"/>
            </a:xfrm>
            <a:prstGeom prst="ellipse">
              <a:avLst/>
            </a:prstGeom>
            <a:solidFill>
              <a:srgbClr val="0068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6124" name="Oval 46"/>
            <p:cNvSpPr>
              <a:spLocks/>
            </p:cNvSpPr>
            <p:nvPr/>
          </p:nvSpPr>
          <p:spPr bwMode="auto">
            <a:xfrm>
              <a:off x="739" y="356"/>
              <a:ext cx="144" cy="144"/>
            </a:xfrm>
            <a:prstGeom prst="ellipse">
              <a:avLst/>
            </a:prstGeom>
            <a:solidFill>
              <a:srgbClr val="0068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17455" name="Rectangle 47"/>
          <p:cNvSpPr>
            <a:spLocks/>
          </p:cNvSpPr>
          <p:nvPr/>
        </p:nvSpPr>
        <p:spPr bwMode="auto">
          <a:xfrm>
            <a:off x="5867400" y="3351213"/>
            <a:ext cx="2895600" cy="1435100"/>
          </a:xfrm>
          <a:prstGeom prst="rect">
            <a:avLst/>
          </a:prstGeom>
          <a:solidFill>
            <a:srgbClr val="FF95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 =  A – C  may be &lt; 0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Net: 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         =  – [ B +  C]  &lt;  0</a:t>
            </a:r>
          </a:p>
        </p:txBody>
      </p:sp>
      <p:sp>
        <p:nvSpPr>
          <p:cNvPr id="46118" name="Title 50"/>
          <p:cNvSpPr>
            <a:spLocks noGrp="1"/>
          </p:cNvSpPr>
          <p:nvPr>
            <p:ph type="title"/>
          </p:nvPr>
        </p:nvSpPr>
        <p:spPr>
          <a:xfrm>
            <a:off x="1143000" y="228600"/>
            <a:ext cx="7086600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sym typeface="Angsana New Bold" charset="0"/>
              </a:rPr>
              <a:t>Price Floor: produce only = Q</a:t>
            </a:r>
            <a:r>
              <a:rPr lang="en-US" altLang="en-US" baseline="-25000">
                <a:latin typeface="Angsana New" charset="0"/>
                <a:sym typeface="Angsana New Bold" charset="0"/>
              </a:rPr>
              <a:t>D</a:t>
            </a:r>
            <a:endParaRPr lang="en-US" altLang="en-US" baseline="-25000">
              <a:latin typeface="Angsana New" charset="0"/>
            </a:endParaRPr>
          </a:p>
        </p:txBody>
      </p:sp>
      <p:sp>
        <p:nvSpPr>
          <p:cNvPr id="46119" name="Slide Number Placeholder 48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DA36A5A8-F7CA-AC4E-BA66-252F32F4C700}" type="slidenum">
              <a:rPr lang="en-US" altLang="en-US" sz="2600"/>
              <a:pPr eaLnBrk="1" hangingPunct="1"/>
              <a:t>17</a:t>
            </a:fld>
            <a:endParaRPr lang="en-US" altLang="en-US" sz="2600"/>
          </a:p>
        </p:txBody>
      </p:sp>
      <p:sp>
        <p:nvSpPr>
          <p:cNvPr id="46120" name="Footer Placeholder 49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4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5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4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43" grpId="0" build="p" animBg="1" autoUpdateAnimBg="0"/>
      <p:bldP spid="17455" grpId="0" build="p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/>
          </p:cNvSpPr>
          <p:nvPr/>
        </p:nvSpPr>
        <p:spPr bwMode="auto">
          <a:xfrm>
            <a:off x="1166192" y="914400"/>
            <a:ext cx="6934200" cy="47244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190499" dir="16655677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48132" name="Line 3"/>
          <p:cNvSpPr>
            <a:spLocks noChangeShapeType="1"/>
          </p:cNvSpPr>
          <p:nvPr/>
        </p:nvSpPr>
        <p:spPr bwMode="auto">
          <a:xfrm>
            <a:off x="1219200" y="1752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33" name="Line 4"/>
          <p:cNvSpPr>
            <a:spLocks noChangeShapeType="1"/>
          </p:cNvSpPr>
          <p:nvPr/>
        </p:nvSpPr>
        <p:spPr bwMode="auto">
          <a:xfrm>
            <a:off x="1295400" y="25908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34" name="Line 5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35" name="Line 6"/>
          <p:cNvSpPr>
            <a:spLocks noChangeShapeType="1"/>
          </p:cNvSpPr>
          <p:nvPr/>
        </p:nvSpPr>
        <p:spPr bwMode="auto">
          <a:xfrm>
            <a:off x="3962400" y="1066800"/>
            <a:ext cx="1588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36" name="Line 7"/>
          <p:cNvSpPr>
            <a:spLocks noChangeShapeType="1"/>
          </p:cNvSpPr>
          <p:nvPr/>
        </p:nvSpPr>
        <p:spPr bwMode="auto">
          <a:xfrm flipH="1">
            <a:off x="67818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37" name="Rectangle 8"/>
          <p:cNvSpPr>
            <a:spLocks/>
          </p:cNvSpPr>
          <p:nvPr/>
        </p:nvSpPr>
        <p:spPr bwMode="auto">
          <a:xfrm>
            <a:off x="0" y="14478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$800</a:t>
            </a:r>
          </a:p>
        </p:txBody>
      </p:sp>
      <p:sp>
        <p:nvSpPr>
          <p:cNvPr id="48138" name="Rectangle 9"/>
          <p:cNvSpPr>
            <a:spLocks/>
          </p:cNvSpPr>
          <p:nvPr/>
        </p:nvSpPr>
        <p:spPr bwMode="auto">
          <a:xfrm>
            <a:off x="0" y="23622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$600</a:t>
            </a:r>
          </a:p>
        </p:txBody>
      </p:sp>
      <p:sp>
        <p:nvSpPr>
          <p:cNvPr id="48139" name="Rectangle 10"/>
          <p:cNvSpPr>
            <a:spLocks/>
          </p:cNvSpPr>
          <p:nvPr/>
        </p:nvSpPr>
        <p:spPr bwMode="auto">
          <a:xfrm>
            <a:off x="0" y="3429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$400</a:t>
            </a:r>
          </a:p>
        </p:txBody>
      </p:sp>
      <p:sp>
        <p:nvSpPr>
          <p:cNvPr id="48140" name="Rectangle 11"/>
          <p:cNvSpPr>
            <a:spLocks/>
          </p:cNvSpPr>
          <p:nvPr/>
        </p:nvSpPr>
        <p:spPr bwMode="auto">
          <a:xfrm>
            <a:off x="0" y="44196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$200</a:t>
            </a:r>
          </a:p>
        </p:txBody>
      </p:sp>
      <p:sp>
        <p:nvSpPr>
          <p:cNvPr id="48141" name="Rectangle 12"/>
          <p:cNvSpPr>
            <a:spLocks/>
          </p:cNvSpPr>
          <p:nvPr/>
        </p:nvSpPr>
        <p:spPr bwMode="auto">
          <a:xfrm>
            <a:off x="1828800" y="5715000"/>
            <a:ext cx="1371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48142" name="Rectangle 13"/>
          <p:cNvSpPr>
            <a:spLocks/>
          </p:cNvSpPr>
          <p:nvPr/>
        </p:nvSpPr>
        <p:spPr bwMode="auto">
          <a:xfrm>
            <a:off x="3657600" y="57150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4</a:t>
            </a:r>
          </a:p>
        </p:txBody>
      </p:sp>
      <p:sp>
        <p:nvSpPr>
          <p:cNvPr id="48143" name="Rectangle 14"/>
          <p:cNvSpPr>
            <a:spLocks/>
          </p:cNvSpPr>
          <p:nvPr/>
        </p:nvSpPr>
        <p:spPr bwMode="auto">
          <a:xfrm>
            <a:off x="4876800" y="5715000"/>
            <a:ext cx="12192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  <a:r>
              <a:rPr lang="en-US" altLang="en-US" sz="5400" baseline="-250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 = 6</a:t>
            </a:r>
          </a:p>
        </p:txBody>
      </p:sp>
      <p:sp>
        <p:nvSpPr>
          <p:cNvPr id="48144" name="Rectangle 15"/>
          <p:cNvSpPr>
            <a:spLocks/>
          </p:cNvSpPr>
          <p:nvPr/>
        </p:nvSpPr>
        <p:spPr bwMode="auto">
          <a:xfrm>
            <a:off x="61722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8</a:t>
            </a:r>
          </a:p>
        </p:txBody>
      </p:sp>
      <p:sp>
        <p:nvSpPr>
          <p:cNvPr id="48145" name="Line 16"/>
          <p:cNvSpPr>
            <a:spLocks noChangeShapeType="1"/>
          </p:cNvSpPr>
          <p:nvPr/>
        </p:nvSpPr>
        <p:spPr bwMode="auto">
          <a:xfrm>
            <a:off x="5410200" y="9906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46" name="Rectangle 17"/>
          <p:cNvSpPr>
            <a:spLocks/>
          </p:cNvSpPr>
          <p:nvPr/>
        </p:nvSpPr>
        <p:spPr bwMode="auto">
          <a:xfrm>
            <a:off x="6096000" y="4567238"/>
            <a:ext cx="8382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48147" name="Rectangle 18"/>
          <p:cNvSpPr>
            <a:spLocks/>
          </p:cNvSpPr>
          <p:nvPr/>
        </p:nvSpPr>
        <p:spPr bwMode="auto">
          <a:xfrm>
            <a:off x="6858000" y="914400"/>
            <a:ext cx="7620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</a:p>
        </p:txBody>
      </p:sp>
      <p:sp>
        <p:nvSpPr>
          <p:cNvPr id="48148" name="Rectangle 20"/>
          <p:cNvSpPr>
            <a:spLocks/>
          </p:cNvSpPr>
          <p:nvPr/>
        </p:nvSpPr>
        <p:spPr bwMode="auto">
          <a:xfrm>
            <a:off x="381000" y="0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P</a:t>
            </a:r>
          </a:p>
        </p:txBody>
      </p:sp>
      <p:sp>
        <p:nvSpPr>
          <p:cNvPr id="48149" name="Line 21"/>
          <p:cNvSpPr>
            <a:spLocks noChangeShapeType="1"/>
          </p:cNvSpPr>
          <p:nvPr/>
        </p:nvSpPr>
        <p:spPr bwMode="auto">
          <a:xfrm>
            <a:off x="1203325" y="3825875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50" name="Rectangle 22"/>
          <p:cNvSpPr>
            <a:spLocks/>
          </p:cNvSpPr>
          <p:nvPr/>
        </p:nvSpPr>
        <p:spPr bwMode="auto">
          <a:xfrm>
            <a:off x="7467600" y="5329238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</a:p>
        </p:txBody>
      </p:sp>
      <p:sp>
        <p:nvSpPr>
          <p:cNvPr id="48151" name="Oval 23"/>
          <p:cNvSpPr>
            <a:spLocks/>
          </p:cNvSpPr>
          <p:nvPr/>
        </p:nvSpPr>
        <p:spPr bwMode="auto">
          <a:xfrm>
            <a:off x="3810000" y="3657600"/>
            <a:ext cx="228600" cy="2286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8152" name="Line 24"/>
          <p:cNvSpPr>
            <a:spLocks noChangeShapeType="1"/>
          </p:cNvSpPr>
          <p:nvPr/>
        </p:nvSpPr>
        <p:spPr bwMode="auto">
          <a:xfrm>
            <a:off x="1187624" y="764704"/>
            <a:ext cx="1588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25"/>
          <p:cNvGrpSpPr>
            <a:grpSpLocks/>
          </p:cNvGrpSpPr>
          <p:nvPr/>
        </p:nvGrpSpPr>
        <p:grpSpPr bwMode="auto">
          <a:xfrm>
            <a:off x="2590800" y="1752600"/>
            <a:ext cx="2743200" cy="762000"/>
            <a:chOff x="0" y="0"/>
            <a:chExt cx="1728" cy="480"/>
          </a:xfrm>
        </p:grpSpPr>
        <p:sp>
          <p:nvSpPr>
            <p:cNvPr id="48183" name="Rectangle 26"/>
            <p:cNvSpPr>
              <a:spLocks/>
            </p:cNvSpPr>
            <p:nvPr/>
          </p:nvSpPr>
          <p:spPr bwMode="auto">
            <a:xfrm>
              <a:off x="335" y="0"/>
              <a:ext cx="912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100"/>
                </a:spcBef>
              </a:pPr>
              <a:r>
                <a:rPr lang="en-US" altLang="en-US" sz="36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Surplus</a:t>
              </a:r>
            </a:p>
          </p:txBody>
        </p:sp>
        <p:sp>
          <p:nvSpPr>
            <p:cNvPr id="48184" name="AutoShape 27"/>
            <p:cNvSpPr>
              <a:spLocks/>
            </p:cNvSpPr>
            <p:nvPr/>
          </p:nvSpPr>
          <p:spPr bwMode="auto">
            <a:xfrm rot="16200000" flipH="1">
              <a:off x="780" y="-468"/>
              <a:ext cx="168" cy="1728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0"/>
                  </a:moveTo>
                  <a:cubicBezTo>
                    <a:pt x="15635" y="0"/>
                    <a:pt x="10800" y="806"/>
                    <a:pt x="10800" y="1800"/>
                  </a:cubicBezTo>
                  <a:lnTo>
                    <a:pt x="10800" y="9000"/>
                  </a:lnTo>
                  <a:cubicBezTo>
                    <a:pt x="10800" y="9994"/>
                    <a:pt x="5965" y="10800"/>
                    <a:pt x="0" y="10800"/>
                  </a:cubicBezTo>
                  <a:cubicBezTo>
                    <a:pt x="5965" y="10800"/>
                    <a:pt x="10800" y="11606"/>
                    <a:pt x="10800" y="12600"/>
                  </a:cubicBezTo>
                  <a:lnTo>
                    <a:pt x="10800" y="19800"/>
                  </a:lnTo>
                  <a:cubicBezTo>
                    <a:pt x="10800" y="20794"/>
                    <a:pt x="15635" y="21600"/>
                    <a:pt x="21600" y="2160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3" name="Group 28"/>
          <p:cNvGrpSpPr>
            <a:grpSpLocks/>
          </p:cNvGrpSpPr>
          <p:nvPr/>
        </p:nvGrpSpPr>
        <p:grpSpPr bwMode="auto">
          <a:xfrm>
            <a:off x="2538413" y="2714625"/>
            <a:ext cx="1482725" cy="1082675"/>
            <a:chOff x="0" y="0"/>
            <a:chExt cx="933" cy="682"/>
          </a:xfrm>
        </p:grpSpPr>
        <p:sp>
          <p:nvSpPr>
            <p:cNvPr id="48181" name="AutoShape 29"/>
            <p:cNvSpPr>
              <a:spLocks/>
            </p:cNvSpPr>
            <p:nvPr/>
          </p:nvSpPr>
          <p:spPr bwMode="auto">
            <a:xfrm>
              <a:off x="0" y="0"/>
              <a:ext cx="933" cy="682"/>
            </a:xfrm>
            <a:prstGeom prst="rtTriangle">
              <a:avLst/>
            </a:prstGeom>
            <a:solidFill>
              <a:srgbClr val="FF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8182" name="Rectangle 30"/>
            <p:cNvSpPr>
              <a:spLocks/>
            </p:cNvSpPr>
            <p:nvPr/>
          </p:nvSpPr>
          <p:spPr bwMode="auto">
            <a:xfrm>
              <a:off x="36" y="163"/>
              <a:ext cx="360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B</a:t>
              </a:r>
            </a:p>
          </p:txBody>
        </p:sp>
      </p:grpSp>
      <p:grpSp>
        <p:nvGrpSpPr>
          <p:cNvPr id="4" name="Group 31"/>
          <p:cNvGrpSpPr>
            <a:grpSpLocks/>
          </p:cNvGrpSpPr>
          <p:nvPr/>
        </p:nvGrpSpPr>
        <p:grpSpPr bwMode="auto">
          <a:xfrm>
            <a:off x="2533650" y="3733800"/>
            <a:ext cx="1184275" cy="949325"/>
            <a:chOff x="0" y="0"/>
            <a:chExt cx="746" cy="598"/>
          </a:xfrm>
        </p:grpSpPr>
        <p:sp>
          <p:nvSpPr>
            <p:cNvPr id="48179" name="AutoShape 32"/>
            <p:cNvSpPr>
              <a:spLocks/>
            </p:cNvSpPr>
            <p:nvPr/>
          </p:nvSpPr>
          <p:spPr bwMode="auto">
            <a:xfrm rot="10800000" flipH="1">
              <a:off x="0" y="74"/>
              <a:ext cx="746" cy="524"/>
            </a:xfrm>
            <a:prstGeom prst="rtTriangle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8180" name="Rectangle 33"/>
            <p:cNvSpPr>
              <a:spLocks/>
            </p:cNvSpPr>
            <p:nvPr/>
          </p:nvSpPr>
          <p:spPr bwMode="auto">
            <a:xfrm>
              <a:off x="36" y="0"/>
              <a:ext cx="336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C</a:t>
              </a:r>
            </a:p>
          </p:txBody>
        </p:sp>
      </p:grpSp>
      <p:sp>
        <p:nvSpPr>
          <p:cNvPr id="48156" name="Line 34"/>
          <p:cNvSpPr>
            <a:spLocks noChangeShapeType="1"/>
          </p:cNvSpPr>
          <p:nvPr/>
        </p:nvSpPr>
        <p:spPr bwMode="auto">
          <a:xfrm rot="10800000" flipH="1">
            <a:off x="2014538" y="1782763"/>
            <a:ext cx="4729162" cy="3336925"/>
          </a:xfrm>
          <a:prstGeom prst="line">
            <a:avLst/>
          </a:prstGeom>
          <a:noFill/>
          <a:ln w="152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8467" name="Rectangle 35"/>
          <p:cNvSpPr>
            <a:spLocks/>
          </p:cNvSpPr>
          <p:nvPr/>
        </p:nvSpPr>
        <p:spPr bwMode="auto">
          <a:xfrm>
            <a:off x="5867400" y="2924175"/>
            <a:ext cx="2743200" cy="558800"/>
          </a:xfrm>
          <a:prstGeom prst="rect">
            <a:avLst/>
          </a:prstGeom>
          <a:solidFill>
            <a:srgbClr val="FF95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=  – [A + B]</a:t>
            </a:r>
          </a:p>
        </p:txBody>
      </p:sp>
      <p:sp>
        <p:nvSpPr>
          <p:cNvPr id="48158" name="Line 36"/>
          <p:cNvSpPr>
            <a:spLocks noChangeShapeType="1"/>
          </p:cNvSpPr>
          <p:nvPr/>
        </p:nvSpPr>
        <p:spPr bwMode="auto">
          <a:xfrm>
            <a:off x="25146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59" name="Oval 37"/>
          <p:cNvSpPr>
            <a:spLocks/>
          </p:cNvSpPr>
          <p:nvPr/>
        </p:nvSpPr>
        <p:spPr bwMode="auto">
          <a:xfrm>
            <a:off x="2438400" y="46482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48160" name="Line 38"/>
          <p:cNvSpPr>
            <a:spLocks noChangeShapeType="1"/>
          </p:cNvSpPr>
          <p:nvPr/>
        </p:nvSpPr>
        <p:spPr bwMode="auto">
          <a:xfrm>
            <a:off x="1143000" y="5715000"/>
            <a:ext cx="6934200" cy="15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" name="Group 39"/>
          <p:cNvGrpSpPr>
            <a:grpSpLocks/>
          </p:cNvGrpSpPr>
          <p:nvPr/>
        </p:nvGrpSpPr>
        <p:grpSpPr bwMode="auto">
          <a:xfrm>
            <a:off x="1295400" y="2667000"/>
            <a:ext cx="1219200" cy="1143000"/>
            <a:chOff x="0" y="0"/>
            <a:chExt cx="768" cy="720"/>
          </a:xfrm>
        </p:grpSpPr>
        <p:sp>
          <p:nvSpPr>
            <p:cNvPr id="48177" name="Rectangle 40"/>
            <p:cNvSpPr>
              <a:spLocks/>
            </p:cNvSpPr>
            <p:nvPr/>
          </p:nvSpPr>
          <p:spPr bwMode="auto">
            <a:xfrm>
              <a:off x="0" y="0"/>
              <a:ext cx="768" cy="7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8178" name="Rectangle 41"/>
            <p:cNvSpPr>
              <a:spLocks/>
            </p:cNvSpPr>
            <p:nvPr/>
          </p:nvSpPr>
          <p:spPr bwMode="auto">
            <a:xfrm>
              <a:off x="0" y="0"/>
              <a:ext cx="76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spcBef>
                  <a:spcPts val="2750"/>
                </a:spcBef>
              </a:pPr>
              <a:r>
                <a:rPr lang="en-US" altLang="en-US" sz="48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A</a:t>
              </a:r>
            </a:p>
          </p:txBody>
        </p:sp>
      </p:grpSp>
      <p:sp>
        <p:nvSpPr>
          <p:cNvPr id="48162" name="Line 42"/>
          <p:cNvSpPr>
            <a:spLocks noChangeShapeType="1"/>
          </p:cNvSpPr>
          <p:nvPr/>
        </p:nvSpPr>
        <p:spPr bwMode="auto">
          <a:xfrm>
            <a:off x="1219200" y="4800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48163" name="Line 43"/>
          <p:cNvSpPr>
            <a:spLocks noChangeShapeType="1"/>
          </p:cNvSpPr>
          <p:nvPr/>
        </p:nvSpPr>
        <p:spPr bwMode="auto">
          <a:xfrm>
            <a:off x="1333500" y="1782763"/>
            <a:ext cx="4748213" cy="3384550"/>
          </a:xfrm>
          <a:prstGeom prst="line">
            <a:avLst/>
          </a:prstGeom>
          <a:noFill/>
          <a:ln w="1524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" name="Group 44"/>
          <p:cNvGrpSpPr>
            <a:grpSpLocks/>
          </p:cNvGrpSpPr>
          <p:nvPr/>
        </p:nvGrpSpPr>
        <p:grpSpPr bwMode="auto">
          <a:xfrm>
            <a:off x="1263650" y="1949450"/>
            <a:ext cx="7346950" cy="793750"/>
            <a:chOff x="0" y="0"/>
            <a:chExt cx="4627" cy="500"/>
          </a:xfrm>
        </p:grpSpPr>
        <p:sp>
          <p:nvSpPr>
            <p:cNvPr id="48173" name="Rectangle 45"/>
            <p:cNvSpPr>
              <a:spLocks/>
            </p:cNvSpPr>
            <p:nvPr/>
          </p:nvSpPr>
          <p:spPr bwMode="auto">
            <a:xfrm>
              <a:off x="2995" y="0"/>
              <a:ext cx="1632" cy="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350"/>
                </a:spcBef>
              </a:pPr>
              <a:r>
                <a:rPr lang="en-US" altLang="en-US" sz="40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Price floor</a:t>
              </a:r>
            </a:p>
          </p:txBody>
        </p:sp>
        <p:sp>
          <p:nvSpPr>
            <p:cNvPr id="48174" name="Line 46"/>
            <p:cNvSpPr>
              <a:spLocks noChangeShapeType="1"/>
            </p:cNvSpPr>
            <p:nvPr/>
          </p:nvSpPr>
          <p:spPr bwMode="auto">
            <a:xfrm>
              <a:off x="0" y="393"/>
              <a:ext cx="3524" cy="2"/>
            </a:xfrm>
            <a:prstGeom prst="line">
              <a:avLst/>
            </a:prstGeom>
            <a:noFill/>
            <a:ln w="152400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48175" name="Oval 47"/>
            <p:cNvSpPr>
              <a:spLocks/>
            </p:cNvSpPr>
            <p:nvPr/>
          </p:nvSpPr>
          <p:spPr bwMode="auto">
            <a:xfrm>
              <a:off x="2611" y="356"/>
              <a:ext cx="144" cy="144"/>
            </a:xfrm>
            <a:prstGeom prst="ellipse">
              <a:avLst/>
            </a:prstGeom>
            <a:solidFill>
              <a:srgbClr val="0068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8176" name="Oval 48"/>
            <p:cNvSpPr>
              <a:spLocks/>
            </p:cNvSpPr>
            <p:nvPr/>
          </p:nvSpPr>
          <p:spPr bwMode="auto">
            <a:xfrm>
              <a:off x="739" y="356"/>
              <a:ext cx="144" cy="144"/>
            </a:xfrm>
            <a:prstGeom prst="ellipse">
              <a:avLst/>
            </a:prstGeom>
            <a:solidFill>
              <a:srgbClr val="0068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7" name="Group 49"/>
          <p:cNvGrpSpPr>
            <a:grpSpLocks/>
          </p:cNvGrpSpPr>
          <p:nvPr/>
        </p:nvGrpSpPr>
        <p:grpSpPr bwMode="auto">
          <a:xfrm>
            <a:off x="2514600" y="2819400"/>
            <a:ext cx="2895600" cy="2819400"/>
            <a:chOff x="0" y="0"/>
            <a:chExt cx="1824" cy="1776"/>
          </a:xfrm>
        </p:grpSpPr>
        <p:sp>
          <p:nvSpPr>
            <p:cNvPr id="48171" name="AutoShape 50"/>
            <p:cNvSpPr>
              <a:spLocks/>
            </p:cNvSpPr>
            <p:nvPr/>
          </p:nvSpPr>
          <p:spPr bwMode="auto">
            <a:xfrm>
              <a:off x="0" y="0"/>
              <a:ext cx="1824" cy="1776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21600"/>
                  </a:moveTo>
                  <a:lnTo>
                    <a:pt x="0" y="15762"/>
                  </a:ln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solidFill>
              <a:srgbClr val="6664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48172" name="Rectangle 51"/>
            <p:cNvSpPr>
              <a:spLocks/>
            </p:cNvSpPr>
            <p:nvPr/>
          </p:nvSpPr>
          <p:spPr bwMode="auto">
            <a:xfrm>
              <a:off x="816" y="768"/>
              <a:ext cx="480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spcBef>
                  <a:spcPts val="2750"/>
                </a:spcBef>
              </a:pPr>
              <a:r>
                <a:rPr lang="en-US" altLang="en-US" sz="48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F</a:t>
              </a:r>
            </a:p>
          </p:txBody>
        </p:sp>
      </p:grpSp>
      <p:sp>
        <p:nvSpPr>
          <p:cNvPr id="48166" name="Oval 52"/>
          <p:cNvSpPr>
            <a:spLocks/>
          </p:cNvSpPr>
          <p:nvPr/>
        </p:nvSpPr>
        <p:spPr bwMode="auto">
          <a:xfrm>
            <a:off x="3886200" y="3673475"/>
            <a:ext cx="228600" cy="2286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18485" name="Rectangle 53"/>
          <p:cNvSpPr>
            <a:spLocks/>
          </p:cNvSpPr>
          <p:nvPr/>
        </p:nvSpPr>
        <p:spPr bwMode="auto">
          <a:xfrm>
            <a:off x="5867400" y="3429000"/>
            <a:ext cx="2743200" cy="1435100"/>
          </a:xfrm>
          <a:prstGeom prst="rect">
            <a:avLst/>
          </a:prstGeom>
          <a:solidFill>
            <a:srgbClr val="FF95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 =       A – C – F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Net: 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    =  – [ B +  C + F]  &lt;  0</a:t>
            </a:r>
          </a:p>
        </p:txBody>
      </p:sp>
      <p:sp>
        <p:nvSpPr>
          <p:cNvPr id="48168" name="Title 56"/>
          <p:cNvSpPr>
            <a:spLocks noGrp="1"/>
          </p:cNvSpPr>
          <p:nvPr>
            <p:ph type="title"/>
          </p:nvPr>
        </p:nvSpPr>
        <p:spPr>
          <a:xfrm>
            <a:off x="1447800" y="228600"/>
            <a:ext cx="6553200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sym typeface="Angsana New Bold" charset="0"/>
              </a:rPr>
              <a:t>Price Floor: produce up to = Q</a:t>
            </a:r>
            <a:r>
              <a:rPr lang="en-US" altLang="en-US" baseline="-25000">
                <a:latin typeface="Angsana New" charset="0"/>
                <a:sym typeface="Angsana New Bold" charset="0"/>
              </a:rPr>
              <a:t>S</a:t>
            </a:r>
            <a:endParaRPr lang="en-US" altLang="en-US" baseline="-25000">
              <a:latin typeface="Angsana New" charset="0"/>
            </a:endParaRPr>
          </a:p>
        </p:txBody>
      </p:sp>
      <p:sp>
        <p:nvSpPr>
          <p:cNvPr id="48169" name="Slide Number Placeholder 5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1D8BBBBC-319D-E04A-B72B-6A7774A1E9A2}" type="slidenum">
              <a:rPr lang="en-US" altLang="en-US" sz="2600"/>
              <a:pPr eaLnBrk="1" hangingPunct="1"/>
              <a:t>18</a:t>
            </a:fld>
            <a:endParaRPr lang="en-US" altLang="en-US" sz="2600"/>
          </a:p>
        </p:txBody>
      </p:sp>
      <p:sp>
        <p:nvSpPr>
          <p:cNvPr id="48170" name="Footer Placeholder 55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8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8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8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67" grpId="0" build="p" animBg="1" autoUpdateAnimBg="0"/>
      <p:bldP spid="18485" grpId="0" build="p" animBg="1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1"/>
          <p:cNvSpPr>
            <a:spLocks/>
          </p:cNvSpPr>
          <p:nvPr/>
        </p:nvSpPr>
        <p:spPr bwMode="auto">
          <a:xfrm>
            <a:off x="1219200" y="990600"/>
            <a:ext cx="6858000" cy="48006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241300" dir="18375234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19458" name="Rectangle 2"/>
          <p:cNvSpPr>
            <a:spLocks/>
          </p:cNvSpPr>
          <p:nvPr/>
        </p:nvSpPr>
        <p:spPr bwMode="auto">
          <a:xfrm>
            <a:off x="1219200" y="914400"/>
            <a:ext cx="6934200" cy="47244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190499" dir="16655677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50180" name="Line 3"/>
          <p:cNvSpPr>
            <a:spLocks noChangeShapeType="1"/>
          </p:cNvSpPr>
          <p:nvPr/>
        </p:nvSpPr>
        <p:spPr bwMode="auto">
          <a:xfrm>
            <a:off x="1219200" y="1752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181" name="Line 4"/>
          <p:cNvSpPr>
            <a:spLocks noChangeShapeType="1"/>
          </p:cNvSpPr>
          <p:nvPr/>
        </p:nvSpPr>
        <p:spPr bwMode="auto">
          <a:xfrm>
            <a:off x="1295400" y="25908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182" name="Line 5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183" name="Line 6"/>
          <p:cNvSpPr>
            <a:spLocks noChangeShapeType="1"/>
          </p:cNvSpPr>
          <p:nvPr/>
        </p:nvSpPr>
        <p:spPr bwMode="auto">
          <a:xfrm>
            <a:off x="3962400" y="1066800"/>
            <a:ext cx="1588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184" name="Line 7"/>
          <p:cNvSpPr>
            <a:spLocks noChangeShapeType="1"/>
          </p:cNvSpPr>
          <p:nvPr/>
        </p:nvSpPr>
        <p:spPr bwMode="auto">
          <a:xfrm flipH="1">
            <a:off x="67818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185" name="Rectangle 8"/>
          <p:cNvSpPr>
            <a:spLocks/>
          </p:cNvSpPr>
          <p:nvPr/>
        </p:nvSpPr>
        <p:spPr bwMode="auto">
          <a:xfrm>
            <a:off x="0" y="14478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$800</a:t>
            </a:r>
          </a:p>
        </p:txBody>
      </p:sp>
      <p:sp>
        <p:nvSpPr>
          <p:cNvPr id="50186" name="Rectangle 9"/>
          <p:cNvSpPr>
            <a:spLocks/>
          </p:cNvSpPr>
          <p:nvPr/>
        </p:nvSpPr>
        <p:spPr bwMode="auto">
          <a:xfrm>
            <a:off x="0" y="23622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$600</a:t>
            </a:r>
          </a:p>
        </p:txBody>
      </p:sp>
      <p:sp>
        <p:nvSpPr>
          <p:cNvPr id="50187" name="Rectangle 10"/>
          <p:cNvSpPr>
            <a:spLocks/>
          </p:cNvSpPr>
          <p:nvPr/>
        </p:nvSpPr>
        <p:spPr bwMode="auto">
          <a:xfrm>
            <a:off x="0" y="3429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$400</a:t>
            </a:r>
          </a:p>
        </p:txBody>
      </p:sp>
      <p:sp>
        <p:nvSpPr>
          <p:cNvPr id="50188" name="Rectangle 11"/>
          <p:cNvSpPr>
            <a:spLocks/>
          </p:cNvSpPr>
          <p:nvPr/>
        </p:nvSpPr>
        <p:spPr bwMode="auto">
          <a:xfrm>
            <a:off x="0" y="44196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$200</a:t>
            </a:r>
          </a:p>
        </p:txBody>
      </p:sp>
      <p:sp>
        <p:nvSpPr>
          <p:cNvPr id="50189" name="Rectangle 12"/>
          <p:cNvSpPr>
            <a:spLocks/>
          </p:cNvSpPr>
          <p:nvPr/>
        </p:nvSpPr>
        <p:spPr bwMode="auto">
          <a:xfrm>
            <a:off x="1828800" y="5715000"/>
            <a:ext cx="1371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50190" name="Rectangle 13"/>
          <p:cNvSpPr>
            <a:spLocks/>
          </p:cNvSpPr>
          <p:nvPr/>
        </p:nvSpPr>
        <p:spPr bwMode="auto">
          <a:xfrm>
            <a:off x="3657600" y="57150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4</a:t>
            </a:r>
          </a:p>
        </p:txBody>
      </p:sp>
      <p:sp>
        <p:nvSpPr>
          <p:cNvPr id="50191" name="Rectangle 14"/>
          <p:cNvSpPr>
            <a:spLocks/>
          </p:cNvSpPr>
          <p:nvPr/>
        </p:nvSpPr>
        <p:spPr bwMode="auto">
          <a:xfrm>
            <a:off x="4876800" y="5715000"/>
            <a:ext cx="1219200" cy="104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  <a:r>
              <a:rPr lang="en-US" altLang="en-US" sz="5400" baseline="-250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 = 6</a:t>
            </a:r>
          </a:p>
        </p:txBody>
      </p:sp>
      <p:sp>
        <p:nvSpPr>
          <p:cNvPr id="50192" name="Rectangle 15"/>
          <p:cNvSpPr>
            <a:spLocks/>
          </p:cNvSpPr>
          <p:nvPr/>
        </p:nvSpPr>
        <p:spPr bwMode="auto">
          <a:xfrm>
            <a:off x="61722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8</a:t>
            </a:r>
          </a:p>
        </p:txBody>
      </p:sp>
      <p:sp>
        <p:nvSpPr>
          <p:cNvPr id="50193" name="Line 16"/>
          <p:cNvSpPr>
            <a:spLocks noChangeShapeType="1"/>
          </p:cNvSpPr>
          <p:nvPr/>
        </p:nvSpPr>
        <p:spPr bwMode="auto">
          <a:xfrm>
            <a:off x="5410200" y="9906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194" name="Rectangle 17"/>
          <p:cNvSpPr>
            <a:spLocks/>
          </p:cNvSpPr>
          <p:nvPr/>
        </p:nvSpPr>
        <p:spPr bwMode="auto">
          <a:xfrm>
            <a:off x="6096000" y="4567238"/>
            <a:ext cx="8382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50195" name="Rectangle 18"/>
          <p:cNvSpPr>
            <a:spLocks/>
          </p:cNvSpPr>
          <p:nvPr/>
        </p:nvSpPr>
        <p:spPr bwMode="auto">
          <a:xfrm>
            <a:off x="6858000" y="914400"/>
            <a:ext cx="7620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</a:p>
        </p:txBody>
      </p:sp>
      <p:sp>
        <p:nvSpPr>
          <p:cNvPr id="50196" name="Rectangle 19"/>
          <p:cNvSpPr>
            <a:spLocks/>
          </p:cNvSpPr>
          <p:nvPr/>
        </p:nvSpPr>
        <p:spPr bwMode="auto">
          <a:xfrm>
            <a:off x="381000" y="0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P</a:t>
            </a:r>
          </a:p>
        </p:txBody>
      </p:sp>
      <p:sp>
        <p:nvSpPr>
          <p:cNvPr id="50197" name="Line 20"/>
          <p:cNvSpPr>
            <a:spLocks noChangeShapeType="1"/>
          </p:cNvSpPr>
          <p:nvPr/>
        </p:nvSpPr>
        <p:spPr bwMode="auto">
          <a:xfrm>
            <a:off x="1203325" y="3825875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198" name="Rectangle 21"/>
          <p:cNvSpPr>
            <a:spLocks/>
          </p:cNvSpPr>
          <p:nvPr/>
        </p:nvSpPr>
        <p:spPr bwMode="auto">
          <a:xfrm>
            <a:off x="7467600" y="5329238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</a:p>
        </p:txBody>
      </p:sp>
      <p:sp>
        <p:nvSpPr>
          <p:cNvPr id="50199" name="Oval 22"/>
          <p:cNvSpPr>
            <a:spLocks/>
          </p:cNvSpPr>
          <p:nvPr/>
        </p:nvSpPr>
        <p:spPr bwMode="auto">
          <a:xfrm>
            <a:off x="3810000" y="3657600"/>
            <a:ext cx="228600" cy="2286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0200" name="Line 23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24"/>
          <p:cNvGrpSpPr>
            <a:grpSpLocks/>
          </p:cNvGrpSpPr>
          <p:nvPr/>
        </p:nvGrpSpPr>
        <p:grpSpPr bwMode="auto">
          <a:xfrm>
            <a:off x="2538413" y="2714625"/>
            <a:ext cx="1482725" cy="1082675"/>
            <a:chOff x="0" y="0"/>
            <a:chExt cx="933" cy="682"/>
          </a:xfrm>
        </p:grpSpPr>
        <p:sp>
          <p:nvSpPr>
            <p:cNvPr id="50234" name="AutoShape 25"/>
            <p:cNvSpPr>
              <a:spLocks/>
            </p:cNvSpPr>
            <p:nvPr/>
          </p:nvSpPr>
          <p:spPr bwMode="auto">
            <a:xfrm>
              <a:off x="0" y="0"/>
              <a:ext cx="933" cy="682"/>
            </a:xfrm>
            <a:prstGeom prst="rtTriangle">
              <a:avLst/>
            </a:prstGeom>
            <a:solidFill>
              <a:srgbClr val="FF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0235" name="Rectangle 26"/>
            <p:cNvSpPr>
              <a:spLocks/>
            </p:cNvSpPr>
            <p:nvPr/>
          </p:nvSpPr>
          <p:spPr bwMode="auto">
            <a:xfrm>
              <a:off x="36" y="163"/>
              <a:ext cx="360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B</a:t>
              </a:r>
            </a:p>
          </p:txBody>
        </p:sp>
      </p:grpSp>
      <p:grpSp>
        <p:nvGrpSpPr>
          <p:cNvPr id="3" name="Group 27"/>
          <p:cNvGrpSpPr>
            <a:grpSpLocks/>
          </p:cNvGrpSpPr>
          <p:nvPr/>
        </p:nvGrpSpPr>
        <p:grpSpPr bwMode="auto">
          <a:xfrm>
            <a:off x="2533650" y="3733800"/>
            <a:ext cx="1184275" cy="949325"/>
            <a:chOff x="0" y="0"/>
            <a:chExt cx="746" cy="598"/>
          </a:xfrm>
        </p:grpSpPr>
        <p:sp>
          <p:nvSpPr>
            <p:cNvPr id="50232" name="AutoShape 28"/>
            <p:cNvSpPr>
              <a:spLocks/>
            </p:cNvSpPr>
            <p:nvPr/>
          </p:nvSpPr>
          <p:spPr bwMode="auto">
            <a:xfrm rot="10800000" flipH="1">
              <a:off x="0" y="74"/>
              <a:ext cx="746" cy="524"/>
            </a:xfrm>
            <a:prstGeom prst="rtTriangle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0233" name="Rectangle 29"/>
            <p:cNvSpPr>
              <a:spLocks/>
            </p:cNvSpPr>
            <p:nvPr/>
          </p:nvSpPr>
          <p:spPr bwMode="auto">
            <a:xfrm>
              <a:off x="36" y="0"/>
              <a:ext cx="336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C</a:t>
              </a:r>
            </a:p>
          </p:txBody>
        </p:sp>
      </p:grpSp>
      <p:sp>
        <p:nvSpPr>
          <p:cNvPr id="50203" name="Line 30"/>
          <p:cNvSpPr>
            <a:spLocks noChangeShapeType="1"/>
          </p:cNvSpPr>
          <p:nvPr/>
        </p:nvSpPr>
        <p:spPr bwMode="auto">
          <a:xfrm rot="10800000" flipH="1">
            <a:off x="2014538" y="1782763"/>
            <a:ext cx="4729162" cy="3336925"/>
          </a:xfrm>
          <a:prstGeom prst="line">
            <a:avLst/>
          </a:prstGeom>
          <a:noFill/>
          <a:ln w="1524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204" name="Line 31"/>
          <p:cNvSpPr>
            <a:spLocks noChangeShapeType="1"/>
          </p:cNvSpPr>
          <p:nvPr/>
        </p:nvSpPr>
        <p:spPr bwMode="auto">
          <a:xfrm>
            <a:off x="25146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205" name="Oval 32"/>
          <p:cNvSpPr>
            <a:spLocks/>
          </p:cNvSpPr>
          <p:nvPr/>
        </p:nvSpPr>
        <p:spPr bwMode="auto">
          <a:xfrm>
            <a:off x="2438400" y="46482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0206" name="Line 33"/>
          <p:cNvSpPr>
            <a:spLocks noChangeShapeType="1"/>
          </p:cNvSpPr>
          <p:nvPr/>
        </p:nvSpPr>
        <p:spPr bwMode="auto">
          <a:xfrm>
            <a:off x="1143000" y="5715000"/>
            <a:ext cx="6934200" cy="15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207" name="Line 34"/>
          <p:cNvSpPr>
            <a:spLocks noChangeShapeType="1"/>
          </p:cNvSpPr>
          <p:nvPr/>
        </p:nvSpPr>
        <p:spPr bwMode="auto">
          <a:xfrm>
            <a:off x="1219200" y="4800600"/>
            <a:ext cx="6934200" cy="1588"/>
          </a:xfrm>
          <a:prstGeom prst="line">
            <a:avLst/>
          </a:prstGeom>
          <a:noFill/>
          <a:ln w="381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4" name="Group 35"/>
          <p:cNvGrpSpPr>
            <a:grpSpLocks/>
          </p:cNvGrpSpPr>
          <p:nvPr/>
        </p:nvGrpSpPr>
        <p:grpSpPr bwMode="auto">
          <a:xfrm>
            <a:off x="1295400" y="2667000"/>
            <a:ext cx="1219200" cy="1143000"/>
            <a:chOff x="0" y="0"/>
            <a:chExt cx="768" cy="720"/>
          </a:xfrm>
        </p:grpSpPr>
        <p:sp>
          <p:nvSpPr>
            <p:cNvPr id="50230" name="Rectangle 36"/>
            <p:cNvSpPr>
              <a:spLocks/>
            </p:cNvSpPr>
            <p:nvPr/>
          </p:nvSpPr>
          <p:spPr bwMode="auto">
            <a:xfrm>
              <a:off x="0" y="0"/>
              <a:ext cx="768" cy="72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0231" name="Rectangle 37"/>
            <p:cNvSpPr>
              <a:spLocks/>
            </p:cNvSpPr>
            <p:nvPr/>
          </p:nvSpPr>
          <p:spPr bwMode="auto">
            <a:xfrm>
              <a:off x="0" y="0"/>
              <a:ext cx="76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spcBef>
                  <a:spcPts val="2750"/>
                </a:spcBef>
              </a:pPr>
              <a:r>
                <a:rPr lang="en-US" altLang="en-US" sz="48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A</a:t>
              </a:r>
            </a:p>
          </p:txBody>
        </p:sp>
      </p:grpSp>
      <p:sp>
        <p:nvSpPr>
          <p:cNvPr id="50209" name="Line 38"/>
          <p:cNvSpPr>
            <a:spLocks noChangeShapeType="1"/>
          </p:cNvSpPr>
          <p:nvPr/>
        </p:nvSpPr>
        <p:spPr bwMode="auto">
          <a:xfrm>
            <a:off x="1333500" y="1782763"/>
            <a:ext cx="4748213" cy="3384550"/>
          </a:xfrm>
          <a:prstGeom prst="line">
            <a:avLst/>
          </a:prstGeom>
          <a:noFill/>
          <a:ln w="1524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" name="Group 39"/>
          <p:cNvGrpSpPr>
            <a:grpSpLocks/>
          </p:cNvGrpSpPr>
          <p:nvPr/>
        </p:nvGrpSpPr>
        <p:grpSpPr bwMode="auto">
          <a:xfrm>
            <a:off x="2514600" y="2819400"/>
            <a:ext cx="2895600" cy="2819400"/>
            <a:chOff x="0" y="0"/>
            <a:chExt cx="1824" cy="1776"/>
          </a:xfrm>
        </p:grpSpPr>
        <p:sp>
          <p:nvSpPr>
            <p:cNvPr id="50228" name="AutoShape 40"/>
            <p:cNvSpPr>
              <a:spLocks/>
            </p:cNvSpPr>
            <p:nvPr/>
          </p:nvSpPr>
          <p:spPr bwMode="auto">
            <a:xfrm>
              <a:off x="0" y="0"/>
              <a:ext cx="1824" cy="1776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21600"/>
                  </a:moveTo>
                  <a:lnTo>
                    <a:pt x="0" y="15762"/>
                  </a:lnTo>
                  <a:lnTo>
                    <a:pt x="21600" y="0"/>
                  </a:lnTo>
                  <a:lnTo>
                    <a:pt x="21600" y="21600"/>
                  </a:lnTo>
                </a:path>
              </a:pathLst>
            </a:custGeom>
            <a:solidFill>
              <a:srgbClr val="6664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0229" name="Rectangle 41"/>
            <p:cNvSpPr>
              <a:spLocks/>
            </p:cNvSpPr>
            <p:nvPr/>
          </p:nvSpPr>
          <p:spPr bwMode="auto">
            <a:xfrm>
              <a:off x="816" y="768"/>
              <a:ext cx="480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spcBef>
                  <a:spcPts val="2750"/>
                </a:spcBef>
              </a:pPr>
              <a:r>
                <a:rPr lang="en-US" altLang="en-US" sz="48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F</a:t>
              </a:r>
            </a:p>
          </p:txBody>
        </p:sp>
      </p:grpSp>
      <p:sp>
        <p:nvSpPr>
          <p:cNvPr id="50211" name="Oval 42"/>
          <p:cNvSpPr>
            <a:spLocks/>
          </p:cNvSpPr>
          <p:nvPr/>
        </p:nvSpPr>
        <p:spPr bwMode="auto">
          <a:xfrm>
            <a:off x="3886200" y="3673475"/>
            <a:ext cx="228600" cy="228600"/>
          </a:xfrm>
          <a:prstGeom prst="ellipse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grpSp>
        <p:nvGrpSpPr>
          <p:cNvPr id="6" name="Group 43"/>
          <p:cNvGrpSpPr>
            <a:grpSpLocks/>
          </p:cNvGrpSpPr>
          <p:nvPr/>
        </p:nvGrpSpPr>
        <p:grpSpPr bwMode="auto">
          <a:xfrm>
            <a:off x="3048000" y="800100"/>
            <a:ext cx="3186113" cy="2279650"/>
            <a:chOff x="0" y="80"/>
            <a:chExt cx="2006" cy="1436"/>
          </a:xfrm>
        </p:grpSpPr>
        <p:sp>
          <p:nvSpPr>
            <p:cNvPr id="50225" name="Rectangle 44"/>
            <p:cNvSpPr>
              <a:spLocks/>
            </p:cNvSpPr>
            <p:nvPr/>
          </p:nvSpPr>
          <p:spPr bwMode="auto">
            <a:xfrm>
              <a:off x="370" y="80"/>
              <a:ext cx="1440" cy="8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>
                <a:lnSpc>
                  <a:spcPct val="90000"/>
                </a:lnSpc>
                <a:spcBef>
                  <a:spcPts val="4150"/>
                </a:spcBef>
              </a:pPr>
              <a:r>
                <a:rPr lang="en-US" altLang="en-US" sz="72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D+Q</a:t>
              </a:r>
              <a:r>
                <a:rPr lang="en-US" altLang="en-US" sz="7200" baseline="-250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G</a:t>
              </a:r>
            </a:p>
          </p:txBody>
        </p:sp>
        <p:sp>
          <p:nvSpPr>
            <p:cNvPr id="50226" name="Line 45"/>
            <p:cNvSpPr>
              <a:spLocks noChangeShapeType="1"/>
            </p:cNvSpPr>
            <p:nvPr/>
          </p:nvSpPr>
          <p:spPr bwMode="auto">
            <a:xfrm>
              <a:off x="720" y="584"/>
              <a:ext cx="1286" cy="932"/>
            </a:xfrm>
            <a:prstGeom prst="line">
              <a:avLst/>
            </a:prstGeom>
            <a:noFill/>
            <a:ln w="152400">
              <a:solidFill>
                <a:srgbClr val="84CEC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227" name="Line 46"/>
            <p:cNvSpPr>
              <a:spLocks noChangeShapeType="1"/>
            </p:cNvSpPr>
            <p:nvPr/>
          </p:nvSpPr>
          <p:spPr bwMode="auto">
            <a:xfrm>
              <a:off x="0" y="1016"/>
              <a:ext cx="1152" cy="1"/>
            </a:xfrm>
            <a:prstGeom prst="line">
              <a:avLst/>
            </a:prstGeom>
            <a:noFill/>
            <a:ln w="88900">
              <a:solidFill>
                <a:srgbClr val="84CECD"/>
              </a:solidFill>
              <a:round/>
              <a:headEnd/>
              <a:tailEnd type="triangle" w="sm" len="sm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9504" name="Rectangle 48"/>
          <p:cNvSpPr>
            <a:spLocks/>
          </p:cNvSpPr>
          <p:nvPr/>
        </p:nvSpPr>
        <p:spPr bwMode="auto">
          <a:xfrm>
            <a:off x="3810000" y="2667000"/>
            <a:ext cx="457200" cy="762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G</a:t>
            </a:r>
          </a:p>
        </p:txBody>
      </p:sp>
      <p:sp>
        <p:nvSpPr>
          <p:cNvPr id="19505" name="Rectangle 49"/>
          <p:cNvSpPr>
            <a:spLocks/>
          </p:cNvSpPr>
          <p:nvPr/>
        </p:nvSpPr>
        <p:spPr bwMode="auto">
          <a:xfrm>
            <a:off x="6019800" y="2757488"/>
            <a:ext cx="3124200" cy="558800"/>
          </a:xfrm>
          <a:prstGeom prst="rect">
            <a:avLst/>
          </a:prstGeom>
          <a:solidFill>
            <a:srgbClr val="FF95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 =  – [A + B]</a:t>
            </a:r>
          </a:p>
        </p:txBody>
      </p:sp>
      <p:grpSp>
        <p:nvGrpSpPr>
          <p:cNvPr id="7" name="Group 50"/>
          <p:cNvGrpSpPr>
            <a:grpSpLocks/>
          </p:cNvGrpSpPr>
          <p:nvPr/>
        </p:nvGrpSpPr>
        <p:grpSpPr bwMode="auto">
          <a:xfrm>
            <a:off x="1263650" y="2009775"/>
            <a:ext cx="7346950" cy="733425"/>
            <a:chOff x="0" y="38"/>
            <a:chExt cx="4627" cy="462"/>
          </a:xfrm>
        </p:grpSpPr>
        <p:sp>
          <p:nvSpPr>
            <p:cNvPr id="50221" name="Rectangle 51"/>
            <p:cNvSpPr>
              <a:spLocks/>
            </p:cNvSpPr>
            <p:nvPr/>
          </p:nvSpPr>
          <p:spPr bwMode="auto">
            <a:xfrm>
              <a:off x="2995" y="38"/>
              <a:ext cx="1632" cy="44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350"/>
                </a:spcBef>
              </a:pPr>
              <a:r>
                <a:rPr lang="en-US" altLang="en-US" sz="4000" dirty="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Price Support</a:t>
              </a:r>
            </a:p>
          </p:txBody>
        </p:sp>
        <p:sp>
          <p:nvSpPr>
            <p:cNvPr id="50222" name="Line 52"/>
            <p:cNvSpPr>
              <a:spLocks noChangeShapeType="1"/>
            </p:cNvSpPr>
            <p:nvPr/>
          </p:nvSpPr>
          <p:spPr bwMode="auto">
            <a:xfrm>
              <a:off x="0" y="393"/>
              <a:ext cx="3524" cy="2"/>
            </a:xfrm>
            <a:prstGeom prst="line">
              <a:avLst/>
            </a:prstGeom>
            <a:noFill/>
            <a:ln w="152400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0223" name="Oval 53"/>
            <p:cNvSpPr>
              <a:spLocks/>
            </p:cNvSpPr>
            <p:nvPr/>
          </p:nvSpPr>
          <p:spPr bwMode="auto">
            <a:xfrm>
              <a:off x="2611" y="356"/>
              <a:ext cx="144" cy="144"/>
            </a:xfrm>
            <a:prstGeom prst="ellipse">
              <a:avLst/>
            </a:prstGeom>
            <a:solidFill>
              <a:srgbClr val="0068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0224" name="Oval 54"/>
            <p:cNvSpPr>
              <a:spLocks/>
            </p:cNvSpPr>
            <p:nvPr/>
          </p:nvSpPr>
          <p:spPr bwMode="auto">
            <a:xfrm>
              <a:off x="739" y="356"/>
              <a:ext cx="144" cy="144"/>
            </a:xfrm>
            <a:prstGeom prst="ellipse">
              <a:avLst/>
            </a:prstGeom>
            <a:solidFill>
              <a:srgbClr val="00686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19511" name="Rectangle 55"/>
          <p:cNvSpPr>
            <a:spLocks/>
          </p:cNvSpPr>
          <p:nvPr/>
        </p:nvSpPr>
        <p:spPr bwMode="auto">
          <a:xfrm>
            <a:off x="6019800" y="3487738"/>
            <a:ext cx="3124200" cy="558800"/>
          </a:xfrm>
          <a:prstGeom prst="rect">
            <a:avLst/>
          </a:prstGeom>
          <a:solidFill>
            <a:srgbClr val="FF95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  =       A + B + G</a:t>
            </a:r>
          </a:p>
        </p:txBody>
      </p:sp>
      <p:sp>
        <p:nvSpPr>
          <p:cNvPr id="19512" name="Rectangle 56"/>
          <p:cNvSpPr>
            <a:spLocks/>
          </p:cNvSpPr>
          <p:nvPr/>
        </p:nvSpPr>
        <p:spPr bwMode="auto">
          <a:xfrm>
            <a:off x="6018213" y="3275013"/>
            <a:ext cx="3124200" cy="1892300"/>
          </a:xfrm>
          <a:prstGeom prst="rect">
            <a:avLst/>
          </a:prstGeom>
          <a:solidFill>
            <a:srgbClr val="FF95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 =   A+ B +G 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GR  =  – [B + C + G + F] 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Net: 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GR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    =  – [ B +  C + F]  &lt;  0</a:t>
            </a:r>
          </a:p>
        </p:txBody>
      </p:sp>
      <p:sp>
        <p:nvSpPr>
          <p:cNvPr id="50218" name="Title 59"/>
          <p:cNvSpPr>
            <a:spLocks noGrp="1"/>
          </p:cNvSpPr>
          <p:nvPr>
            <p:ph type="title"/>
          </p:nvPr>
        </p:nvSpPr>
        <p:spPr>
          <a:xfrm>
            <a:off x="990600" y="152400"/>
            <a:ext cx="7315200" cy="8382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  <a:sym typeface="Angsana New Bold" charset="0"/>
              </a:rPr>
              <a:t>Price Support: government buys the surplus </a:t>
            </a:r>
            <a:endParaRPr lang="en-US" altLang="en-US">
              <a:latin typeface="Angsana New" charset="0"/>
            </a:endParaRPr>
          </a:p>
        </p:txBody>
      </p:sp>
      <p:sp>
        <p:nvSpPr>
          <p:cNvPr id="50219" name="Slide Number Placeholder 57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CA43B5A8-034E-984C-B691-7B89B5030BED}" type="slidenum">
              <a:rPr lang="en-US" altLang="en-US" sz="2600"/>
              <a:pPr eaLnBrk="1" hangingPunct="1"/>
              <a:t>19</a:t>
            </a:fld>
            <a:endParaRPr lang="en-US" altLang="en-US" sz="2600"/>
          </a:p>
        </p:txBody>
      </p:sp>
      <p:sp>
        <p:nvSpPr>
          <p:cNvPr id="50220" name="Footer Placeholder 58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0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0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51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504" grpId="0" animBg="1" autoUpdateAnimBg="0"/>
      <p:bldP spid="19505" grpId="0" build="p" animBg="1" autoUpdateAnimBg="0"/>
      <p:bldP spid="19511" grpId="0" build="p" animBg="1" autoUpdateAnimBg="0"/>
      <p:bldP spid="19512" grpId="0" build="p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altLang="en-US" sz="6600">
                <a:latin typeface="Angsana New" charset="0"/>
              </a:rPr>
              <a:t>Exercises</a:t>
            </a:r>
          </a:p>
        </p:txBody>
      </p:sp>
      <p:sp>
        <p:nvSpPr>
          <p:cNvPr id="52227" name="Rectangle 2"/>
          <p:cNvSpPr>
            <a:spLocks noGrp="1" noChangeArrowheads="1"/>
          </p:cNvSpPr>
          <p:nvPr>
            <p:ph idx="1"/>
          </p:nvPr>
        </p:nvSpPr>
        <p:spPr>
          <a:xfrm>
            <a:off x="609600" y="1371600"/>
            <a:ext cx="7772400" cy="2743200"/>
          </a:xfrm>
        </p:spPr>
        <p:txBody>
          <a:bodyPr rIns="132080"/>
          <a:lstStyle/>
          <a:p>
            <a:pPr marL="725488" indent="-725488" eaLnBrk="1" hangingPunct="1">
              <a:lnSpc>
                <a:spcPts val="5163"/>
              </a:lnSpc>
              <a:spcBef>
                <a:spcPct val="0"/>
              </a:spcBef>
              <a:buFont typeface="Wingdings" charset="2"/>
              <a:buAutoNum type="arabicPeriod"/>
            </a:pPr>
            <a:r>
              <a:rPr lang="en-US" altLang="en-US" sz="4800">
                <a:latin typeface="Angsana New" charset="0"/>
              </a:rPr>
              <a:t>Why may rice pledging program be inefficient?</a:t>
            </a:r>
          </a:p>
          <a:p>
            <a:pPr marL="725488" indent="-725488" eaLnBrk="1" hangingPunct="1">
              <a:lnSpc>
                <a:spcPts val="5163"/>
              </a:lnSpc>
              <a:spcBef>
                <a:spcPct val="0"/>
              </a:spcBef>
              <a:buFont typeface="Wingdings" charset="2"/>
              <a:buAutoNum type="arabicPeriod"/>
            </a:pPr>
            <a:r>
              <a:rPr lang="en-US" altLang="en-US" sz="4800">
                <a:latin typeface="Angsana New" charset="0"/>
              </a:rPr>
              <a:t>Compare its impacts with the price guarantee program. </a:t>
            </a:r>
          </a:p>
        </p:txBody>
      </p:sp>
      <p:sp>
        <p:nvSpPr>
          <p:cNvPr id="52228" name="Footer Placeholder 4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52229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2B09D9ED-0EB1-7149-B964-E3E258D8E047}" type="slidenum">
              <a:rPr lang="en-US" altLang="en-US" sz="2600"/>
              <a:pPr eaLnBrk="1" hangingPunct="1"/>
              <a:t>20</a:t>
            </a:fld>
            <a:endParaRPr lang="en-US" altLang="en-US" sz="2600"/>
          </a:p>
        </p:txBody>
      </p:sp>
      <p:pic>
        <p:nvPicPr>
          <p:cNvPr id="52230" name="Pictur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84675" y="3646488"/>
            <a:ext cx="4683125" cy="3135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580"/>
          <a:stretch>
            <a:fillRect/>
          </a:stretch>
        </p:blipFill>
        <p:spPr bwMode="auto">
          <a:xfrm>
            <a:off x="6096000" y="4343400"/>
            <a:ext cx="3046413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427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Import tariffs</a:t>
            </a:r>
            <a:endParaRPr lang="th-TH" altLang="en-US">
              <a:latin typeface="Angsana New" charset="0"/>
            </a:endParaRPr>
          </a:p>
        </p:txBody>
      </p:sp>
      <p:sp>
        <p:nvSpPr>
          <p:cNvPr id="54276" name="Rectangle 3"/>
          <p:cNvSpPr>
            <a:spLocks noGrp="1" noChangeArrowheads="1"/>
          </p:cNvSpPr>
          <p:nvPr>
            <p:ph idx="1"/>
          </p:nvPr>
        </p:nvSpPr>
        <p:spPr>
          <a:xfrm>
            <a:off x="685800" y="1219200"/>
            <a:ext cx="7772400" cy="4724400"/>
          </a:xfrm>
        </p:spPr>
        <p:txBody>
          <a:bodyPr/>
          <a:lstStyle/>
          <a:p>
            <a:pPr eaLnBrk="1" hangingPunct="1"/>
            <a:r>
              <a:rPr lang="en-US" altLang="en-US">
                <a:latin typeface="Angsana New" charset="0"/>
              </a:rPr>
              <a:t>Import tariffs are taxes imposed on imported goods to protect domestic producers</a:t>
            </a:r>
            <a:endParaRPr lang="th-TH" altLang="en-US">
              <a:latin typeface="Angsana New" charset="0"/>
            </a:endParaRPr>
          </a:p>
          <a:p>
            <a:pPr eaLnBrk="1" hangingPunct="1"/>
            <a:r>
              <a:rPr lang="en-US" altLang="en-US">
                <a:latin typeface="Angsana New" charset="0"/>
              </a:rPr>
              <a:t>An import tariff will increase the price of the imported good by the size of the tax.</a:t>
            </a:r>
            <a:endParaRPr lang="th-TH" altLang="en-US">
              <a:latin typeface="Angsana New" charset="0"/>
            </a:endParaRPr>
          </a:p>
          <a:p>
            <a:pPr eaLnBrk="1" hangingPunct="1"/>
            <a:r>
              <a:rPr lang="en-US" altLang="en-US">
                <a:latin typeface="Angsana New" charset="0"/>
              </a:rPr>
              <a:t>Domestic producers will charge their price at           the same level as the imported good and can             produce more.</a:t>
            </a:r>
            <a:endParaRPr lang="th-TH" altLang="en-US">
              <a:latin typeface="Angsana New" charset="0"/>
            </a:endParaRPr>
          </a:p>
          <a:p>
            <a:pPr eaLnBrk="1" hangingPunct="1"/>
            <a:r>
              <a:rPr lang="en-US" altLang="en-US">
                <a:latin typeface="Angsana New" charset="0"/>
              </a:rPr>
              <a:t>Consumer will consume less since the                     price is higher and imports are less.</a:t>
            </a:r>
            <a:endParaRPr lang="th-TH" altLang="en-US">
              <a:latin typeface="Angsana New" charset="0"/>
            </a:endParaRPr>
          </a:p>
        </p:txBody>
      </p:sp>
      <p:sp>
        <p:nvSpPr>
          <p:cNvPr id="54277" name="Footer Placeholder 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54278" name="Slide Number Placeholder 4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81650AA6-DD1F-294F-A75B-952B79DF9EBD}" type="slidenum">
              <a:rPr lang="en-US" altLang="en-US" sz="2600"/>
              <a:pPr eaLnBrk="1" hangingPunct="1"/>
              <a:t>21</a:t>
            </a:fld>
            <a:endParaRPr lang="en-US" altLang="en-US" sz="2600"/>
          </a:p>
        </p:txBody>
      </p:sp>
      <p:pic>
        <p:nvPicPr>
          <p:cNvPr id="54279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2286000"/>
            <a:ext cx="1879600" cy="171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1"/>
          <p:cNvSpPr>
            <a:spLocks/>
          </p:cNvSpPr>
          <p:nvPr/>
        </p:nvSpPr>
        <p:spPr bwMode="auto">
          <a:xfrm>
            <a:off x="1219200" y="990600"/>
            <a:ext cx="6858000" cy="48006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241300" dir="18375234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21506" name="Rectangle 2"/>
          <p:cNvSpPr>
            <a:spLocks/>
          </p:cNvSpPr>
          <p:nvPr/>
        </p:nvSpPr>
        <p:spPr bwMode="auto">
          <a:xfrm>
            <a:off x="1219200" y="914400"/>
            <a:ext cx="6934200" cy="47244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190499" dir="16655677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55300" name="Line 3"/>
          <p:cNvSpPr>
            <a:spLocks noChangeShapeType="1"/>
          </p:cNvSpPr>
          <p:nvPr/>
        </p:nvSpPr>
        <p:spPr bwMode="auto">
          <a:xfrm>
            <a:off x="1219200" y="1752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01" name="Line 4"/>
          <p:cNvSpPr>
            <a:spLocks noChangeShapeType="1"/>
          </p:cNvSpPr>
          <p:nvPr/>
        </p:nvSpPr>
        <p:spPr bwMode="auto">
          <a:xfrm>
            <a:off x="1295400" y="25908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02" name="Line 5"/>
          <p:cNvSpPr>
            <a:spLocks noChangeShapeType="1"/>
          </p:cNvSpPr>
          <p:nvPr/>
        </p:nvSpPr>
        <p:spPr bwMode="auto">
          <a:xfrm>
            <a:off x="25146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03" name="Line 6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04" name="Line 7"/>
          <p:cNvSpPr>
            <a:spLocks noChangeShapeType="1"/>
          </p:cNvSpPr>
          <p:nvPr/>
        </p:nvSpPr>
        <p:spPr bwMode="auto">
          <a:xfrm>
            <a:off x="3962400" y="1066800"/>
            <a:ext cx="1588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05" name="Line 8"/>
          <p:cNvSpPr>
            <a:spLocks noChangeShapeType="1"/>
          </p:cNvSpPr>
          <p:nvPr/>
        </p:nvSpPr>
        <p:spPr bwMode="auto">
          <a:xfrm flipH="1">
            <a:off x="67818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06" name="Rectangle 9"/>
          <p:cNvSpPr>
            <a:spLocks/>
          </p:cNvSpPr>
          <p:nvPr/>
        </p:nvSpPr>
        <p:spPr bwMode="auto">
          <a:xfrm>
            <a:off x="0" y="14478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$800</a:t>
            </a:r>
          </a:p>
        </p:txBody>
      </p:sp>
      <p:sp>
        <p:nvSpPr>
          <p:cNvPr id="55307" name="Rectangle 10"/>
          <p:cNvSpPr>
            <a:spLocks/>
          </p:cNvSpPr>
          <p:nvPr/>
        </p:nvSpPr>
        <p:spPr bwMode="auto">
          <a:xfrm>
            <a:off x="0" y="23622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$600</a:t>
            </a:r>
          </a:p>
        </p:txBody>
      </p:sp>
      <p:sp>
        <p:nvSpPr>
          <p:cNvPr id="55308" name="Rectangle 11"/>
          <p:cNvSpPr>
            <a:spLocks/>
          </p:cNvSpPr>
          <p:nvPr/>
        </p:nvSpPr>
        <p:spPr bwMode="auto">
          <a:xfrm>
            <a:off x="0" y="3429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$400</a:t>
            </a:r>
          </a:p>
        </p:txBody>
      </p:sp>
      <p:sp>
        <p:nvSpPr>
          <p:cNvPr id="55309" name="Rectangle 12"/>
          <p:cNvSpPr>
            <a:spLocks/>
          </p:cNvSpPr>
          <p:nvPr/>
        </p:nvSpPr>
        <p:spPr bwMode="auto">
          <a:xfrm>
            <a:off x="0" y="44196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$200</a:t>
            </a:r>
          </a:p>
        </p:txBody>
      </p:sp>
      <p:sp>
        <p:nvSpPr>
          <p:cNvPr id="55310" name="Rectangle 13"/>
          <p:cNvSpPr>
            <a:spLocks/>
          </p:cNvSpPr>
          <p:nvPr/>
        </p:nvSpPr>
        <p:spPr bwMode="auto">
          <a:xfrm>
            <a:off x="1828800" y="5715000"/>
            <a:ext cx="1371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55311" name="Rectangle 14"/>
          <p:cNvSpPr>
            <a:spLocks/>
          </p:cNvSpPr>
          <p:nvPr/>
        </p:nvSpPr>
        <p:spPr bwMode="auto">
          <a:xfrm>
            <a:off x="3657600" y="57150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4</a:t>
            </a:r>
          </a:p>
        </p:txBody>
      </p:sp>
      <p:sp>
        <p:nvSpPr>
          <p:cNvPr id="55312" name="Rectangle 15"/>
          <p:cNvSpPr>
            <a:spLocks/>
          </p:cNvSpPr>
          <p:nvPr/>
        </p:nvSpPr>
        <p:spPr bwMode="auto">
          <a:xfrm>
            <a:off x="48768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6</a:t>
            </a:r>
          </a:p>
        </p:txBody>
      </p:sp>
      <p:sp>
        <p:nvSpPr>
          <p:cNvPr id="55313" name="Rectangle 16"/>
          <p:cNvSpPr>
            <a:spLocks/>
          </p:cNvSpPr>
          <p:nvPr/>
        </p:nvSpPr>
        <p:spPr bwMode="auto">
          <a:xfrm>
            <a:off x="61722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8</a:t>
            </a:r>
          </a:p>
        </p:txBody>
      </p:sp>
      <p:sp>
        <p:nvSpPr>
          <p:cNvPr id="55314" name="Line 17"/>
          <p:cNvSpPr>
            <a:spLocks noChangeShapeType="1"/>
          </p:cNvSpPr>
          <p:nvPr/>
        </p:nvSpPr>
        <p:spPr bwMode="auto">
          <a:xfrm>
            <a:off x="5410200" y="9906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15" name="Rectangle 18"/>
          <p:cNvSpPr>
            <a:spLocks/>
          </p:cNvSpPr>
          <p:nvPr/>
        </p:nvSpPr>
        <p:spPr bwMode="auto">
          <a:xfrm>
            <a:off x="6096000" y="4567238"/>
            <a:ext cx="8382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55316" name="Rectangle 19"/>
          <p:cNvSpPr>
            <a:spLocks/>
          </p:cNvSpPr>
          <p:nvPr/>
        </p:nvSpPr>
        <p:spPr bwMode="auto">
          <a:xfrm>
            <a:off x="4876800" y="757238"/>
            <a:ext cx="7620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</a:p>
        </p:txBody>
      </p:sp>
      <p:sp>
        <p:nvSpPr>
          <p:cNvPr id="21524" name="Rectangle 20"/>
          <p:cNvSpPr>
            <a:spLocks/>
          </p:cNvSpPr>
          <p:nvPr/>
        </p:nvSpPr>
        <p:spPr bwMode="auto">
          <a:xfrm>
            <a:off x="1142999" y="277316"/>
            <a:ext cx="5029005" cy="637084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100"/>
              </a:spcBef>
            </a:pPr>
            <a:r>
              <a:rPr lang="en-US" altLang="en-US" sz="3600">
                <a:latin typeface="Angsana New Bold" charset="0"/>
                <a:sym typeface="Angsana New Bold" charset="0"/>
              </a:rPr>
              <a:t>Prohibitive import tariffs: imports = 0</a:t>
            </a:r>
          </a:p>
        </p:txBody>
      </p:sp>
      <p:sp>
        <p:nvSpPr>
          <p:cNvPr id="55318" name="Line 21"/>
          <p:cNvSpPr>
            <a:spLocks noChangeShapeType="1"/>
          </p:cNvSpPr>
          <p:nvPr/>
        </p:nvSpPr>
        <p:spPr bwMode="auto">
          <a:xfrm>
            <a:off x="1203325" y="3825875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19" name="Rectangle 22"/>
          <p:cNvSpPr>
            <a:spLocks/>
          </p:cNvSpPr>
          <p:nvPr/>
        </p:nvSpPr>
        <p:spPr bwMode="auto">
          <a:xfrm>
            <a:off x="381000" y="0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P</a:t>
            </a:r>
          </a:p>
        </p:txBody>
      </p:sp>
      <p:sp>
        <p:nvSpPr>
          <p:cNvPr id="55320" name="Rectangle 23"/>
          <p:cNvSpPr>
            <a:spLocks/>
          </p:cNvSpPr>
          <p:nvPr/>
        </p:nvSpPr>
        <p:spPr bwMode="auto">
          <a:xfrm>
            <a:off x="7467600" y="5329238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</a:p>
        </p:txBody>
      </p:sp>
      <p:sp>
        <p:nvSpPr>
          <p:cNvPr id="55321" name="Line 24"/>
          <p:cNvSpPr>
            <a:spLocks noChangeShapeType="1"/>
          </p:cNvSpPr>
          <p:nvPr/>
        </p:nvSpPr>
        <p:spPr bwMode="auto">
          <a:xfrm>
            <a:off x="1143000" y="5715000"/>
            <a:ext cx="6934200" cy="15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22" name="Line 25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23" name="Line 26"/>
          <p:cNvSpPr>
            <a:spLocks noChangeShapeType="1"/>
          </p:cNvSpPr>
          <p:nvPr/>
        </p:nvSpPr>
        <p:spPr bwMode="auto">
          <a:xfrm>
            <a:off x="1219200" y="4800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2" name="Group 27"/>
          <p:cNvGrpSpPr>
            <a:grpSpLocks/>
          </p:cNvGrpSpPr>
          <p:nvPr/>
        </p:nvGrpSpPr>
        <p:grpSpPr bwMode="auto">
          <a:xfrm>
            <a:off x="1263650" y="4387850"/>
            <a:ext cx="7651750" cy="698500"/>
            <a:chOff x="0" y="0"/>
            <a:chExt cx="4819" cy="440"/>
          </a:xfrm>
        </p:grpSpPr>
        <p:sp>
          <p:nvSpPr>
            <p:cNvPr id="55358" name="Rectangle 28"/>
            <p:cNvSpPr>
              <a:spLocks/>
            </p:cNvSpPr>
            <p:nvPr/>
          </p:nvSpPr>
          <p:spPr bwMode="auto">
            <a:xfrm>
              <a:off x="3379" y="0"/>
              <a:ext cx="1440" cy="440"/>
            </a:xfrm>
            <a:prstGeom prst="rect">
              <a:avLst/>
            </a:prstGeom>
            <a:solidFill>
              <a:srgbClr val="FDF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350"/>
                </a:spcBef>
              </a:pPr>
              <a:r>
                <a:rPr lang="en-US" altLang="en-US" sz="40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World Price</a:t>
              </a:r>
            </a:p>
          </p:txBody>
        </p:sp>
        <p:sp>
          <p:nvSpPr>
            <p:cNvPr id="55359" name="Line 29"/>
            <p:cNvSpPr>
              <a:spLocks noChangeShapeType="1"/>
            </p:cNvSpPr>
            <p:nvPr/>
          </p:nvSpPr>
          <p:spPr bwMode="auto">
            <a:xfrm>
              <a:off x="0" y="229"/>
              <a:ext cx="3524" cy="2"/>
            </a:xfrm>
            <a:prstGeom prst="line">
              <a:avLst/>
            </a:prstGeom>
            <a:noFill/>
            <a:ln w="152400">
              <a:solidFill>
                <a:srgbClr val="0068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30"/>
          <p:cNvGrpSpPr>
            <a:grpSpLocks/>
          </p:cNvGrpSpPr>
          <p:nvPr/>
        </p:nvGrpSpPr>
        <p:grpSpPr bwMode="auto">
          <a:xfrm>
            <a:off x="2590800" y="4876800"/>
            <a:ext cx="2743200" cy="735013"/>
            <a:chOff x="0" y="0"/>
            <a:chExt cx="1728" cy="463"/>
          </a:xfrm>
        </p:grpSpPr>
        <p:sp>
          <p:nvSpPr>
            <p:cNvPr id="55356" name="Rectangle 31"/>
            <p:cNvSpPr>
              <a:spLocks/>
            </p:cNvSpPr>
            <p:nvPr/>
          </p:nvSpPr>
          <p:spPr bwMode="auto">
            <a:xfrm>
              <a:off x="383" y="63"/>
              <a:ext cx="912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100"/>
                </a:spcBef>
              </a:pPr>
              <a:r>
                <a:rPr lang="en-US" altLang="en-US" sz="36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Imports</a:t>
              </a:r>
            </a:p>
          </p:txBody>
        </p:sp>
        <p:sp>
          <p:nvSpPr>
            <p:cNvPr id="55357" name="AutoShape 32"/>
            <p:cNvSpPr>
              <a:spLocks/>
            </p:cNvSpPr>
            <p:nvPr/>
          </p:nvSpPr>
          <p:spPr bwMode="auto">
            <a:xfrm rot="-5400000">
              <a:off x="780" y="-780"/>
              <a:ext cx="168" cy="1727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0"/>
                  </a:moveTo>
                  <a:cubicBezTo>
                    <a:pt x="15635" y="0"/>
                    <a:pt x="10800" y="806"/>
                    <a:pt x="10800" y="1800"/>
                  </a:cubicBezTo>
                  <a:lnTo>
                    <a:pt x="10800" y="9000"/>
                  </a:lnTo>
                  <a:cubicBezTo>
                    <a:pt x="10800" y="9994"/>
                    <a:pt x="5965" y="10800"/>
                    <a:pt x="0" y="10800"/>
                  </a:cubicBezTo>
                  <a:cubicBezTo>
                    <a:pt x="5965" y="10800"/>
                    <a:pt x="10800" y="11606"/>
                    <a:pt x="10800" y="12600"/>
                  </a:cubicBezTo>
                  <a:lnTo>
                    <a:pt x="10800" y="19800"/>
                  </a:lnTo>
                  <a:cubicBezTo>
                    <a:pt x="10800" y="20794"/>
                    <a:pt x="15635" y="21600"/>
                    <a:pt x="21600" y="2160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4" name="Group 33"/>
          <p:cNvGrpSpPr>
            <a:grpSpLocks/>
          </p:cNvGrpSpPr>
          <p:nvPr/>
        </p:nvGrpSpPr>
        <p:grpSpPr bwMode="auto">
          <a:xfrm>
            <a:off x="3962400" y="2743200"/>
            <a:ext cx="1447800" cy="1933575"/>
            <a:chOff x="0" y="0"/>
            <a:chExt cx="912" cy="1218"/>
          </a:xfrm>
        </p:grpSpPr>
        <p:sp>
          <p:nvSpPr>
            <p:cNvPr id="55354" name="AutoShape 34"/>
            <p:cNvSpPr>
              <a:spLocks/>
            </p:cNvSpPr>
            <p:nvPr/>
          </p:nvSpPr>
          <p:spPr bwMode="auto">
            <a:xfrm>
              <a:off x="0" y="0"/>
              <a:ext cx="912" cy="1218"/>
            </a:xfrm>
            <a:prstGeom prst="rtTriangle">
              <a:avLst/>
            </a:prstGeom>
            <a:solidFill>
              <a:srgbClr val="FF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5355" name="Rectangle 35"/>
            <p:cNvSpPr>
              <a:spLocks/>
            </p:cNvSpPr>
            <p:nvPr/>
          </p:nvSpPr>
          <p:spPr bwMode="auto">
            <a:xfrm>
              <a:off x="127" y="528"/>
              <a:ext cx="352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B</a:t>
              </a:r>
            </a:p>
          </p:txBody>
        </p:sp>
      </p:grpSp>
      <p:grpSp>
        <p:nvGrpSpPr>
          <p:cNvPr id="5" name="Group 36"/>
          <p:cNvGrpSpPr>
            <a:grpSpLocks/>
          </p:cNvGrpSpPr>
          <p:nvPr/>
        </p:nvGrpSpPr>
        <p:grpSpPr bwMode="auto">
          <a:xfrm>
            <a:off x="2587625" y="2709863"/>
            <a:ext cx="1371600" cy="1957387"/>
            <a:chOff x="0" y="0"/>
            <a:chExt cx="864" cy="1233"/>
          </a:xfrm>
        </p:grpSpPr>
        <p:sp>
          <p:nvSpPr>
            <p:cNvPr id="55352" name="AutoShape 37"/>
            <p:cNvSpPr>
              <a:spLocks/>
            </p:cNvSpPr>
            <p:nvPr/>
          </p:nvSpPr>
          <p:spPr bwMode="auto">
            <a:xfrm rot="-5400000">
              <a:off x="-184" y="184"/>
              <a:ext cx="1232" cy="864"/>
            </a:xfrm>
            <a:prstGeom prst="rtTriangle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5353" name="Rectangle 38"/>
            <p:cNvSpPr>
              <a:spLocks/>
            </p:cNvSpPr>
            <p:nvPr/>
          </p:nvSpPr>
          <p:spPr bwMode="auto">
            <a:xfrm>
              <a:off x="434" y="549"/>
              <a:ext cx="336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C</a:t>
              </a:r>
            </a:p>
          </p:txBody>
        </p:sp>
      </p:grpSp>
      <p:sp>
        <p:nvSpPr>
          <p:cNvPr id="55328" name="Line 39"/>
          <p:cNvSpPr>
            <a:spLocks noChangeShapeType="1"/>
          </p:cNvSpPr>
          <p:nvPr/>
        </p:nvSpPr>
        <p:spPr bwMode="auto">
          <a:xfrm rot="10800000" flipH="1">
            <a:off x="2127250" y="1335088"/>
            <a:ext cx="2701925" cy="3835400"/>
          </a:xfrm>
          <a:prstGeom prst="line">
            <a:avLst/>
          </a:prstGeom>
          <a:noFill/>
          <a:ln w="152400">
            <a:solidFill>
              <a:srgbClr val="5F5F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29" name="Oval 42"/>
          <p:cNvSpPr>
            <a:spLocks/>
          </p:cNvSpPr>
          <p:nvPr/>
        </p:nvSpPr>
        <p:spPr bwMode="auto">
          <a:xfrm>
            <a:off x="2362200" y="46482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5330" name="Line 43"/>
          <p:cNvSpPr>
            <a:spLocks noChangeShapeType="1"/>
          </p:cNvSpPr>
          <p:nvPr/>
        </p:nvSpPr>
        <p:spPr bwMode="auto">
          <a:xfrm>
            <a:off x="2924175" y="1295400"/>
            <a:ext cx="3024188" cy="4075113"/>
          </a:xfrm>
          <a:prstGeom prst="line">
            <a:avLst/>
          </a:prstGeom>
          <a:noFill/>
          <a:ln w="152400">
            <a:solidFill>
              <a:srgbClr val="00D0C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5331" name="Oval 44"/>
          <p:cNvSpPr>
            <a:spLocks/>
          </p:cNvSpPr>
          <p:nvPr/>
        </p:nvSpPr>
        <p:spPr bwMode="auto">
          <a:xfrm>
            <a:off x="5334000" y="46482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grpSp>
        <p:nvGrpSpPr>
          <p:cNvPr id="6" name="Group 45"/>
          <p:cNvGrpSpPr>
            <a:grpSpLocks/>
          </p:cNvGrpSpPr>
          <p:nvPr/>
        </p:nvGrpSpPr>
        <p:grpSpPr bwMode="auto">
          <a:xfrm>
            <a:off x="1295400" y="2667000"/>
            <a:ext cx="2514600" cy="1990725"/>
            <a:chOff x="0" y="0"/>
            <a:chExt cx="1584" cy="1254"/>
          </a:xfrm>
        </p:grpSpPr>
        <p:sp>
          <p:nvSpPr>
            <p:cNvPr id="55350" name="AutoShape 46"/>
            <p:cNvSpPr>
              <a:spLocks/>
            </p:cNvSpPr>
            <p:nvPr/>
          </p:nvSpPr>
          <p:spPr bwMode="auto">
            <a:xfrm>
              <a:off x="0" y="0"/>
              <a:ext cx="1584" cy="1254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9436" y="21600"/>
                  </a:lnTo>
                  <a:lnTo>
                    <a:pt x="0" y="21497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5351" name="Rectangle 47"/>
            <p:cNvSpPr>
              <a:spLocks/>
            </p:cNvSpPr>
            <p:nvPr/>
          </p:nvSpPr>
          <p:spPr bwMode="auto">
            <a:xfrm>
              <a:off x="432" y="336"/>
              <a:ext cx="336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A</a:t>
              </a:r>
            </a:p>
          </p:txBody>
        </p:sp>
      </p:grpSp>
      <p:grpSp>
        <p:nvGrpSpPr>
          <p:cNvPr id="7" name="Group 48"/>
          <p:cNvGrpSpPr>
            <a:grpSpLocks/>
          </p:cNvGrpSpPr>
          <p:nvPr/>
        </p:nvGrpSpPr>
        <p:grpSpPr bwMode="auto">
          <a:xfrm>
            <a:off x="1263650" y="2617788"/>
            <a:ext cx="5595938" cy="1954212"/>
            <a:chOff x="0" y="0"/>
            <a:chExt cx="3524" cy="1230"/>
          </a:xfrm>
        </p:grpSpPr>
        <p:sp>
          <p:nvSpPr>
            <p:cNvPr id="55347" name="Line 49"/>
            <p:cNvSpPr>
              <a:spLocks noChangeShapeType="1"/>
            </p:cNvSpPr>
            <p:nvPr/>
          </p:nvSpPr>
          <p:spPr bwMode="auto">
            <a:xfrm>
              <a:off x="0" y="0"/>
              <a:ext cx="3524" cy="1"/>
            </a:xfrm>
            <a:prstGeom prst="line">
              <a:avLst/>
            </a:prstGeom>
            <a:noFill/>
            <a:ln w="152400">
              <a:solidFill>
                <a:srgbClr val="7F7F7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48" name="Line 50"/>
            <p:cNvSpPr>
              <a:spLocks noChangeShapeType="1"/>
            </p:cNvSpPr>
            <p:nvPr/>
          </p:nvSpPr>
          <p:spPr bwMode="auto">
            <a:xfrm rot="10800000" flipH="1">
              <a:off x="2803" y="78"/>
              <a:ext cx="1" cy="1152"/>
            </a:xfrm>
            <a:prstGeom prst="line">
              <a:avLst/>
            </a:prstGeom>
            <a:noFill/>
            <a:ln w="76200">
              <a:solidFill>
                <a:srgbClr val="7F7F7F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49" name="Rectangle 51"/>
            <p:cNvSpPr>
              <a:spLocks/>
            </p:cNvSpPr>
            <p:nvPr/>
          </p:nvSpPr>
          <p:spPr bwMode="auto">
            <a:xfrm>
              <a:off x="2755" y="366"/>
              <a:ext cx="336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T</a:t>
              </a:r>
            </a:p>
          </p:txBody>
        </p:sp>
      </p:grpSp>
      <p:grpSp>
        <p:nvGrpSpPr>
          <p:cNvPr id="8" name="Group 52"/>
          <p:cNvGrpSpPr>
            <a:grpSpLocks/>
          </p:cNvGrpSpPr>
          <p:nvPr/>
        </p:nvGrpSpPr>
        <p:grpSpPr bwMode="auto">
          <a:xfrm>
            <a:off x="1219200" y="2514600"/>
            <a:ext cx="2819400" cy="3124200"/>
            <a:chOff x="0" y="0"/>
            <a:chExt cx="1776" cy="1968"/>
          </a:xfrm>
        </p:grpSpPr>
        <p:sp>
          <p:nvSpPr>
            <p:cNvPr id="55345" name="AutoShape 53"/>
            <p:cNvSpPr>
              <a:spLocks/>
            </p:cNvSpPr>
            <p:nvPr/>
          </p:nvSpPr>
          <p:spPr bwMode="auto">
            <a:xfrm>
              <a:off x="0" y="48"/>
              <a:ext cx="1728" cy="1920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84CEC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5346" name="Oval 54"/>
            <p:cNvSpPr>
              <a:spLocks/>
            </p:cNvSpPr>
            <p:nvPr/>
          </p:nvSpPr>
          <p:spPr bwMode="auto">
            <a:xfrm>
              <a:off x="1632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9" name="Group 55"/>
          <p:cNvGrpSpPr>
            <a:grpSpLocks/>
          </p:cNvGrpSpPr>
          <p:nvPr/>
        </p:nvGrpSpPr>
        <p:grpSpPr bwMode="auto">
          <a:xfrm>
            <a:off x="2667000" y="6096000"/>
            <a:ext cx="2590800" cy="1588"/>
            <a:chOff x="0" y="0"/>
            <a:chExt cx="1632" cy="0"/>
          </a:xfrm>
        </p:grpSpPr>
        <p:sp>
          <p:nvSpPr>
            <p:cNvPr id="55343" name="Line 56"/>
            <p:cNvSpPr>
              <a:spLocks noChangeShapeType="1"/>
            </p:cNvSpPr>
            <p:nvPr/>
          </p:nvSpPr>
          <p:spPr bwMode="auto">
            <a:xfrm flipH="1">
              <a:off x="0" y="0"/>
              <a:ext cx="720" cy="0"/>
            </a:xfrm>
            <a:prstGeom prst="line">
              <a:avLst/>
            </a:prstGeom>
            <a:noFill/>
            <a:ln w="76200">
              <a:solidFill>
                <a:srgbClr val="006867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44" name="Line 57"/>
            <p:cNvSpPr>
              <a:spLocks noChangeShapeType="1"/>
            </p:cNvSpPr>
            <p:nvPr/>
          </p:nvSpPr>
          <p:spPr bwMode="auto">
            <a:xfrm flipH="1">
              <a:off x="912" y="0"/>
              <a:ext cx="720" cy="0"/>
            </a:xfrm>
            <a:prstGeom prst="line">
              <a:avLst/>
            </a:prstGeom>
            <a:noFill/>
            <a:ln w="76200">
              <a:solidFill>
                <a:srgbClr val="006867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0" name="Group 58"/>
          <p:cNvGrpSpPr>
            <a:grpSpLocks/>
          </p:cNvGrpSpPr>
          <p:nvPr/>
        </p:nvGrpSpPr>
        <p:grpSpPr bwMode="auto">
          <a:xfrm>
            <a:off x="2743200" y="6400800"/>
            <a:ext cx="2514600" cy="1588"/>
            <a:chOff x="0" y="0"/>
            <a:chExt cx="1584" cy="0"/>
          </a:xfrm>
        </p:grpSpPr>
        <p:sp>
          <p:nvSpPr>
            <p:cNvPr id="55341" name="Line 59"/>
            <p:cNvSpPr>
              <a:spLocks noChangeShapeType="1"/>
            </p:cNvSpPr>
            <p:nvPr/>
          </p:nvSpPr>
          <p:spPr bwMode="auto">
            <a:xfrm flipH="1">
              <a:off x="864" y="0"/>
              <a:ext cx="720" cy="0"/>
            </a:xfrm>
            <a:prstGeom prst="line">
              <a:avLst/>
            </a:prstGeom>
            <a:noFill/>
            <a:ln w="76200">
              <a:solidFill>
                <a:srgbClr val="006867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5342" name="Line 60"/>
            <p:cNvSpPr>
              <a:spLocks noChangeShapeType="1"/>
            </p:cNvSpPr>
            <p:nvPr/>
          </p:nvSpPr>
          <p:spPr bwMode="auto">
            <a:xfrm flipH="1">
              <a:off x="0" y="0"/>
              <a:ext cx="720" cy="0"/>
            </a:xfrm>
            <a:prstGeom prst="line">
              <a:avLst/>
            </a:prstGeom>
            <a:noFill/>
            <a:ln w="76200">
              <a:solidFill>
                <a:srgbClr val="006867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5337" name="Footer Placeholder 62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55338" name="Slide Number Placeholder 61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78E0F0FA-BF24-E247-8B3F-C0C57B556DCC}" type="slidenum">
              <a:rPr lang="en-US" altLang="en-US" sz="2600"/>
              <a:pPr eaLnBrk="1" hangingPunct="1"/>
              <a:t>22</a:t>
            </a:fld>
            <a:endParaRPr lang="en-US" altLang="en-US" sz="2600"/>
          </a:p>
        </p:txBody>
      </p:sp>
      <p:sp>
        <p:nvSpPr>
          <p:cNvPr id="21544" name="Rectangle 40"/>
          <p:cNvSpPr>
            <a:spLocks/>
          </p:cNvSpPr>
          <p:nvPr/>
        </p:nvSpPr>
        <p:spPr bwMode="auto">
          <a:xfrm>
            <a:off x="6096000" y="1219200"/>
            <a:ext cx="3124200" cy="558800"/>
          </a:xfrm>
          <a:prstGeom prst="rect">
            <a:avLst/>
          </a:prstGeom>
          <a:solidFill>
            <a:srgbClr val="FF95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=      A</a:t>
            </a:r>
          </a:p>
        </p:txBody>
      </p:sp>
      <p:sp>
        <p:nvSpPr>
          <p:cNvPr id="21545" name="Rectangle 41"/>
          <p:cNvSpPr>
            <a:spLocks/>
          </p:cNvSpPr>
          <p:nvPr/>
        </p:nvSpPr>
        <p:spPr bwMode="auto">
          <a:xfrm>
            <a:off x="6096000" y="1676400"/>
            <a:ext cx="3124200" cy="1892300"/>
          </a:xfrm>
          <a:prstGeom prst="rect">
            <a:avLst/>
          </a:prstGeom>
          <a:solidFill>
            <a:srgbClr val="FF95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= –[A + B + C]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GR =      0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Net:   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+ </a:t>
            </a:r>
            <a:r>
              <a:rPr lang="en-US" altLang="en-US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GR</a:t>
            </a:r>
          </a:p>
          <a:p>
            <a:pPr eaLnBrk="1" hangingPunct="1"/>
            <a:r>
              <a:rPr lang="en-US" altLang="en-US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           =  – [ B +  C]  &lt;  0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21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</p:stCondLst>
                      <p:childTnLst>
                        <p:par>
                          <p:cTn id="7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5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24" grpId="0" animBg="1" autoUpdateAnimBg="0"/>
      <p:bldP spid="21544" grpId="0" build="p" animBg="1" autoUpdateAnimBg="0"/>
      <p:bldP spid="21545" grpId="0" build="p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/>
          </p:cNvSpPr>
          <p:nvPr/>
        </p:nvSpPr>
        <p:spPr bwMode="auto">
          <a:xfrm>
            <a:off x="1219200" y="990600"/>
            <a:ext cx="6858000" cy="48006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241300" dir="18375234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22530" name="Rectangle 2"/>
          <p:cNvSpPr>
            <a:spLocks/>
          </p:cNvSpPr>
          <p:nvPr/>
        </p:nvSpPr>
        <p:spPr bwMode="auto">
          <a:xfrm>
            <a:off x="1219200" y="914400"/>
            <a:ext cx="6934200" cy="47244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190499" dir="16655677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57348" name="Line 3"/>
          <p:cNvSpPr>
            <a:spLocks noChangeShapeType="1"/>
          </p:cNvSpPr>
          <p:nvPr/>
        </p:nvSpPr>
        <p:spPr bwMode="auto">
          <a:xfrm>
            <a:off x="1219200" y="1752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49" name="Line 4"/>
          <p:cNvSpPr>
            <a:spLocks noChangeShapeType="1"/>
          </p:cNvSpPr>
          <p:nvPr/>
        </p:nvSpPr>
        <p:spPr bwMode="auto">
          <a:xfrm>
            <a:off x="1295400" y="25908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50" name="Line 5"/>
          <p:cNvSpPr>
            <a:spLocks noChangeShapeType="1"/>
          </p:cNvSpPr>
          <p:nvPr/>
        </p:nvSpPr>
        <p:spPr bwMode="auto">
          <a:xfrm>
            <a:off x="25146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51" name="Line 6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52" name="Line 7"/>
          <p:cNvSpPr>
            <a:spLocks noChangeShapeType="1"/>
          </p:cNvSpPr>
          <p:nvPr/>
        </p:nvSpPr>
        <p:spPr bwMode="auto">
          <a:xfrm>
            <a:off x="3962400" y="1066800"/>
            <a:ext cx="1588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53" name="Line 8"/>
          <p:cNvSpPr>
            <a:spLocks noChangeShapeType="1"/>
          </p:cNvSpPr>
          <p:nvPr/>
        </p:nvSpPr>
        <p:spPr bwMode="auto">
          <a:xfrm flipH="1">
            <a:off x="6781800" y="914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54" name="Rectangle 9"/>
          <p:cNvSpPr>
            <a:spLocks/>
          </p:cNvSpPr>
          <p:nvPr/>
        </p:nvSpPr>
        <p:spPr bwMode="auto">
          <a:xfrm>
            <a:off x="0" y="14478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$800</a:t>
            </a:r>
          </a:p>
        </p:txBody>
      </p:sp>
      <p:sp>
        <p:nvSpPr>
          <p:cNvPr id="57355" name="Rectangle 10"/>
          <p:cNvSpPr>
            <a:spLocks/>
          </p:cNvSpPr>
          <p:nvPr/>
        </p:nvSpPr>
        <p:spPr bwMode="auto">
          <a:xfrm>
            <a:off x="0" y="23622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$600</a:t>
            </a:r>
          </a:p>
        </p:txBody>
      </p:sp>
      <p:sp>
        <p:nvSpPr>
          <p:cNvPr id="57356" name="Rectangle 11"/>
          <p:cNvSpPr>
            <a:spLocks/>
          </p:cNvSpPr>
          <p:nvPr/>
        </p:nvSpPr>
        <p:spPr bwMode="auto">
          <a:xfrm>
            <a:off x="0" y="3429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$400</a:t>
            </a:r>
          </a:p>
        </p:txBody>
      </p:sp>
      <p:sp>
        <p:nvSpPr>
          <p:cNvPr id="57357" name="Rectangle 12"/>
          <p:cNvSpPr>
            <a:spLocks/>
          </p:cNvSpPr>
          <p:nvPr/>
        </p:nvSpPr>
        <p:spPr bwMode="auto">
          <a:xfrm>
            <a:off x="0" y="44196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$200</a:t>
            </a:r>
          </a:p>
        </p:txBody>
      </p:sp>
      <p:sp>
        <p:nvSpPr>
          <p:cNvPr id="57358" name="Rectangle 13"/>
          <p:cNvSpPr>
            <a:spLocks/>
          </p:cNvSpPr>
          <p:nvPr/>
        </p:nvSpPr>
        <p:spPr bwMode="auto">
          <a:xfrm>
            <a:off x="1828800" y="5715000"/>
            <a:ext cx="1371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57359" name="Rectangle 14"/>
          <p:cNvSpPr>
            <a:spLocks/>
          </p:cNvSpPr>
          <p:nvPr/>
        </p:nvSpPr>
        <p:spPr bwMode="auto">
          <a:xfrm>
            <a:off x="48768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6</a:t>
            </a:r>
          </a:p>
        </p:txBody>
      </p:sp>
      <p:sp>
        <p:nvSpPr>
          <p:cNvPr id="57360" name="Rectangle 15"/>
          <p:cNvSpPr>
            <a:spLocks/>
          </p:cNvSpPr>
          <p:nvPr/>
        </p:nvSpPr>
        <p:spPr bwMode="auto">
          <a:xfrm>
            <a:off x="6172200" y="571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8</a:t>
            </a:r>
          </a:p>
        </p:txBody>
      </p:sp>
      <p:sp>
        <p:nvSpPr>
          <p:cNvPr id="57361" name="Line 16"/>
          <p:cNvSpPr>
            <a:spLocks noChangeShapeType="1"/>
          </p:cNvSpPr>
          <p:nvPr/>
        </p:nvSpPr>
        <p:spPr bwMode="auto">
          <a:xfrm>
            <a:off x="5410200" y="9906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62" name="Rectangle 17"/>
          <p:cNvSpPr>
            <a:spLocks/>
          </p:cNvSpPr>
          <p:nvPr/>
        </p:nvSpPr>
        <p:spPr bwMode="auto">
          <a:xfrm>
            <a:off x="6096000" y="4567238"/>
            <a:ext cx="8382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57363" name="Rectangle 18"/>
          <p:cNvSpPr>
            <a:spLocks/>
          </p:cNvSpPr>
          <p:nvPr/>
        </p:nvSpPr>
        <p:spPr bwMode="auto">
          <a:xfrm>
            <a:off x="4876800" y="757238"/>
            <a:ext cx="762000" cy="1397000"/>
          </a:xfrm>
          <a:prstGeom prst="rect">
            <a:avLst/>
          </a:prstGeom>
          <a:solidFill>
            <a:srgbClr val="FDFF9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S</a:t>
            </a:r>
          </a:p>
        </p:txBody>
      </p:sp>
      <p:sp>
        <p:nvSpPr>
          <p:cNvPr id="22547" name="Rectangle 19"/>
          <p:cNvSpPr>
            <a:spLocks/>
          </p:cNvSpPr>
          <p:nvPr/>
        </p:nvSpPr>
        <p:spPr bwMode="auto">
          <a:xfrm>
            <a:off x="1143000" y="76200"/>
            <a:ext cx="4572000" cy="11176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100"/>
              </a:spcBef>
            </a:pPr>
            <a:r>
              <a:rPr lang="en-US" altLang="en-US" sz="3600">
                <a:latin typeface="Angsana New Bold" charset="0"/>
                <a:sym typeface="Angsana New Bold" charset="0"/>
              </a:rPr>
              <a:t>Non-prohibitive import tariffs: imports &gt; 0</a:t>
            </a:r>
          </a:p>
        </p:txBody>
      </p:sp>
      <p:sp>
        <p:nvSpPr>
          <p:cNvPr id="57365" name="Line 20"/>
          <p:cNvSpPr>
            <a:spLocks noChangeShapeType="1"/>
          </p:cNvSpPr>
          <p:nvPr/>
        </p:nvSpPr>
        <p:spPr bwMode="auto">
          <a:xfrm>
            <a:off x="1203325" y="3825875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66" name="Rectangle 21"/>
          <p:cNvSpPr>
            <a:spLocks/>
          </p:cNvSpPr>
          <p:nvPr/>
        </p:nvSpPr>
        <p:spPr bwMode="auto">
          <a:xfrm>
            <a:off x="381000" y="0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P</a:t>
            </a:r>
          </a:p>
        </p:txBody>
      </p:sp>
      <p:sp>
        <p:nvSpPr>
          <p:cNvPr id="57367" name="Rectangle 22"/>
          <p:cNvSpPr>
            <a:spLocks/>
          </p:cNvSpPr>
          <p:nvPr/>
        </p:nvSpPr>
        <p:spPr bwMode="auto">
          <a:xfrm>
            <a:off x="7467600" y="5329238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Q</a:t>
            </a:r>
          </a:p>
        </p:txBody>
      </p:sp>
      <p:sp>
        <p:nvSpPr>
          <p:cNvPr id="57368" name="Line 23"/>
          <p:cNvSpPr>
            <a:spLocks noChangeShapeType="1"/>
          </p:cNvSpPr>
          <p:nvPr/>
        </p:nvSpPr>
        <p:spPr bwMode="auto">
          <a:xfrm>
            <a:off x="1143000" y="5715000"/>
            <a:ext cx="6934200" cy="15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69" name="Line 24"/>
          <p:cNvSpPr>
            <a:spLocks noChangeShapeType="1"/>
          </p:cNvSpPr>
          <p:nvPr/>
        </p:nvSpPr>
        <p:spPr bwMode="auto">
          <a:xfrm>
            <a:off x="1219200" y="838200"/>
            <a:ext cx="1588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70" name="Line 25"/>
          <p:cNvSpPr>
            <a:spLocks noChangeShapeType="1"/>
          </p:cNvSpPr>
          <p:nvPr/>
        </p:nvSpPr>
        <p:spPr bwMode="auto">
          <a:xfrm>
            <a:off x="1219200" y="4800600"/>
            <a:ext cx="6934200" cy="1588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7371" name="Group 26"/>
          <p:cNvGrpSpPr>
            <a:grpSpLocks/>
          </p:cNvGrpSpPr>
          <p:nvPr/>
        </p:nvGrpSpPr>
        <p:grpSpPr bwMode="auto">
          <a:xfrm>
            <a:off x="1263650" y="4387850"/>
            <a:ext cx="7651750" cy="698500"/>
            <a:chOff x="0" y="0"/>
            <a:chExt cx="4819" cy="440"/>
          </a:xfrm>
        </p:grpSpPr>
        <p:sp>
          <p:nvSpPr>
            <p:cNvPr id="57407" name="Rectangle 27"/>
            <p:cNvSpPr>
              <a:spLocks/>
            </p:cNvSpPr>
            <p:nvPr/>
          </p:nvSpPr>
          <p:spPr bwMode="auto">
            <a:xfrm>
              <a:off x="3379" y="0"/>
              <a:ext cx="1440" cy="440"/>
            </a:xfrm>
            <a:prstGeom prst="rect">
              <a:avLst/>
            </a:prstGeom>
            <a:solidFill>
              <a:srgbClr val="FDF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350"/>
                </a:spcBef>
              </a:pPr>
              <a:r>
                <a:rPr lang="en-US" altLang="en-US" sz="40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World Price</a:t>
              </a:r>
            </a:p>
          </p:txBody>
        </p:sp>
        <p:sp>
          <p:nvSpPr>
            <p:cNvPr id="57408" name="Line 28"/>
            <p:cNvSpPr>
              <a:spLocks noChangeShapeType="1"/>
            </p:cNvSpPr>
            <p:nvPr/>
          </p:nvSpPr>
          <p:spPr bwMode="auto">
            <a:xfrm>
              <a:off x="0" y="229"/>
              <a:ext cx="3524" cy="2"/>
            </a:xfrm>
            <a:prstGeom prst="line">
              <a:avLst/>
            </a:prstGeom>
            <a:noFill/>
            <a:ln w="152400">
              <a:solidFill>
                <a:srgbClr val="0068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3275013" y="5791200"/>
            <a:ext cx="1447800" cy="714375"/>
            <a:chOff x="0" y="0"/>
            <a:chExt cx="912" cy="450"/>
          </a:xfrm>
        </p:grpSpPr>
        <p:sp>
          <p:nvSpPr>
            <p:cNvPr id="57405" name="Rectangle 30"/>
            <p:cNvSpPr>
              <a:spLocks/>
            </p:cNvSpPr>
            <p:nvPr/>
          </p:nvSpPr>
          <p:spPr bwMode="auto">
            <a:xfrm>
              <a:off x="0" y="50"/>
              <a:ext cx="912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100"/>
                </a:spcBef>
              </a:pPr>
              <a:r>
                <a:rPr lang="en-US" altLang="en-US" sz="36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Imports</a:t>
              </a:r>
            </a:p>
          </p:txBody>
        </p:sp>
        <p:sp>
          <p:nvSpPr>
            <p:cNvPr id="57406" name="AutoShape 31"/>
            <p:cNvSpPr>
              <a:spLocks/>
            </p:cNvSpPr>
            <p:nvPr/>
          </p:nvSpPr>
          <p:spPr bwMode="auto">
            <a:xfrm rot="-5400000">
              <a:off x="400" y="-221"/>
              <a:ext cx="155" cy="597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0"/>
                  </a:moveTo>
                  <a:cubicBezTo>
                    <a:pt x="15635" y="0"/>
                    <a:pt x="10800" y="806"/>
                    <a:pt x="10800" y="1800"/>
                  </a:cubicBezTo>
                  <a:lnTo>
                    <a:pt x="10800" y="9000"/>
                  </a:lnTo>
                  <a:cubicBezTo>
                    <a:pt x="10800" y="9994"/>
                    <a:pt x="5965" y="10800"/>
                    <a:pt x="0" y="10800"/>
                  </a:cubicBezTo>
                  <a:cubicBezTo>
                    <a:pt x="5965" y="10800"/>
                    <a:pt x="10800" y="11606"/>
                    <a:pt x="10800" y="12600"/>
                  </a:cubicBezTo>
                  <a:lnTo>
                    <a:pt x="10800" y="19800"/>
                  </a:lnTo>
                  <a:cubicBezTo>
                    <a:pt x="10800" y="20794"/>
                    <a:pt x="15635" y="21600"/>
                    <a:pt x="21600" y="2160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4" name="Group 32"/>
          <p:cNvGrpSpPr>
            <a:grpSpLocks/>
          </p:cNvGrpSpPr>
          <p:nvPr/>
        </p:nvGrpSpPr>
        <p:grpSpPr bwMode="auto">
          <a:xfrm>
            <a:off x="4419600" y="3352800"/>
            <a:ext cx="990600" cy="1336675"/>
            <a:chOff x="0" y="0"/>
            <a:chExt cx="624" cy="842"/>
          </a:xfrm>
        </p:grpSpPr>
        <p:sp>
          <p:nvSpPr>
            <p:cNvPr id="57403" name="AutoShape 33"/>
            <p:cNvSpPr>
              <a:spLocks/>
            </p:cNvSpPr>
            <p:nvPr/>
          </p:nvSpPr>
          <p:spPr bwMode="auto">
            <a:xfrm>
              <a:off x="0" y="0"/>
              <a:ext cx="624" cy="834"/>
            </a:xfrm>
            <a:prstGeom prst="rtTriangle">
              <a:avLst/>
            </a:prstGeom>
            <a:solidFill>
              <a:srgbClr val="FF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7404" name="Rectangle 34"/>
            <p:cNvSpPr>
              <a:spLocks/>
            </p:cNvSpPr>
            <p:nvPr/>
          </p:nvSpPr>
          <p:spPr bwMode="auto">
            <a:xfrm>
              <a:off x="87" y="362"/>
              <a:ext cx="240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B</a:t>
              </a:r>
            </a:p>
          </p:txBody>
        </p:sp>
      </p:grpSp>
      <p:grpSp>
        <p:nvGrpSpPr>
          <p:cNvPr id="5" name="Group 35"/>
          <p:cNvGrpSpPr>
            <a:grpSpLocks/>
          </p:cNvGrpSpPr>
          <p:nvPr/>
        </p:nvGrpSpPr>
        <p:grpSpPr bwMode="auto">
          <a:xfrm>
            <a:off x="2587625" y="3352800"/>
            <a:ext cx="917575" cy="1346200"/>
            <a:chOff x="0" y="0"/>
            <a:chExt cx="578" cy="848"/>
          </a:xfrm>
        </p:grpSpPr>
        <p:sp>
          <p:nvSpPr>
            <p:cNvPr id="57401" name="AutoShape 36"/>
            <p:cNvSpPr>
              <a:spLocks/>
            </p:cNvSpPr>
            <p:nvPr/>
          </p:nvSpPr>
          <p:spPr bwMode="auto">
            <a:xfrm rot="-5400000">
              <a:off x="-125" y="125"/>
              <a:ext cx="828" cy="578"/>
            </a:xfrm>
            <a:prstGeom prst="rtTriangle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7402" name="Rectangle 37"/>
            <p:cNvSpPr>
              <a:spLocks/>
            </p:cNvSpPr>
            <p:nvPr/>
          </p:nvSpPr>
          <p:spPr bwMode="auto">
            <a:xfrm>
              <a:off x="290" y="368"/>
              <a:ext cx="224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C</a:t>
              </a:r>
            </a:p>
          </p:txBody>
        </p:sp>
      </p:grpSp>
      <p:sp>
        <p:nvSpPr>
          <p:cNvPr id="57375" name="Line 38"/>
          <p:cNvSpPr>
            <a:spLocks noChangeShapeType="1"/>
          </p:cNvSpPr>
          <p:nvPr/>
        </p:nvSpPr>
        <p:spPr bwMode="auto">
          <a:xfrm rot="10800000" flipH="1">
            <a:off x="2127250" y="1335088"/>
            <a:ext cx="2701925" cy="3835400"/>
          </a:xfrm>
          <a:prstGeom prst="line">
            <a:avLst/>
          </a:prstGeom>
          <a:noFill/>
          <a:ln w="152400">
            <a:solidFill>
              <a:srgbClr val="5F5F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22567" name="Rectangle 39"/>
          <p:cNvSpPr>
            <a:spLocks/>
          </p:cNvSpPr>
          <p:nvPr/>
        </p:nvSpPr>
        <p:spPr bwMode="auto">
          <a:xfrm>
            <a:off x="5867400" y="889000"/>
            <a:ext cx="2286000" cy="558800"/>
          </a:xfrm>
          <a:prstGeom prst="rect">
            <a:avLst/>
          </a:prstGeom>
          <a:solidFill>
            <a:srgbClr val="FF95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6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 sz="3600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 sz="36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=      A</a:t>
            </a:r>
          </a:p>
        </p:txBody>
      </p:sp>
      <p:sp>
        <p:nvSpPr>
          <p:cNvPr id="22568" name="Rectangle 40"/>
          <p:cNvSpPr>
            <a:spLocks/>
          </p:cNvSpPr>
          <p:nvPr/>
        </p:nvSpPr>
        <p:spPr bwMode="auto">
          <a:xfrm>
            <a:off x="5867400" y="1371600"/>
            <a:ext cx="3276600" cy="2286000"/>
          </a:xfrm>
          <a:prstGeom prst="rect">
            <a:avLst/>
          </a:prstGeom>
          <a:solidFill>
            <a:srgbClr val="FF95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= –[A + B + G + C]</a:t>
            </a:r>
          </a:p>
          <a:p>
            <a:pPr eaLnBrk="1" hangingPunct="1"/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</a:t>
            </a:r>
            <a:r>
              <a:rPr lang="en-US" altLang="en-US" sz="3200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GR =      G</a:t>
            </a:r>
          </a:p>
          <a:p>
            <a:pPr eaLnBrk="1" hangingPunct="1"/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Net:    </a:t>
            </a:r>
            <a:r>
              <a:rPr lang="en-US" altLang="en-US" sz="3200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CS + </a:t>
            </a:r>
            <a:r>
              <a:rPr lang="en-US" altLang="en-US" sz="3200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PS + </a:t>
            </a:r>
            <a:r>
              <a:rPr lang="en-US" altLang="en-US" sz="3200">
                <a:solidFill>
                  <a:schemeClr val="tx1"/>
                </a:solidFill>
                <a:latin typeface="Symbol" charset="2"/>
                <a:sym typeface="Symbol" charset="2"/>
              </a:rPr>
              <a:t>Δ</a:t>
            </a:r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GR</a:t>
            </a:r>
          </a:p>
          <a:p>
            <a:pPr eaLnBrk="1" hangingPunct="1"/>
            <a:r>
              <a:rPr lang="en-US" altLang="en-US" sz="3200">
                <a:solidFill>
                  <a:schemeClr val="tx1"/>
                </a:solidFill>
                <a:latin typeface="AngsanaUPC Bold" charset="0"/>
                <a:sym typeface="AngsanaUPC Bold" charset="0"/>
              </a:rPr>
              <a:t>            =  – [ B +  C]  &lt;  0</a:t>
            </a:r>
          </a:p>
        </p:txBody>
      </p:sp>
      <p:sp>
        <p:nvSpPr>
          <p:cNvPr id="57378" name="Oval 41"/>
          <p:cNvSpPr>
            <a:spLocks/>
          </p:cNvSpPr>
          <p:nvPr/>
        </p:nvSpPr>
        <p:spPr bwMode="auto">
          <a:xfrm>
            <a:off x="2362200" y="46482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7379" name="Line 42"/>
          <p:cNvSpPr>
            <a:spLocks noChangeShapeType="1"/>
          </p:cNvSpPr>
          <p:nvPr/>
        </p:nvSpPr>
        <p:spPr bwMode="auto">
          <a:xfrm>
            <a:off x="2924175" y="1295400"/>
            <a:ext cx="3024188" cy="4075113"/>
          </a:xfrm>
          <a:prstGeom prst="line">
            <a:avLst/>
          </a:prstGeom>
          <a:noFill/>
          <a:ln w="152400">
            <a:solidFill>
              <a:srgbClr val="00D0CE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7380" name="Oval 43"/>
          <p:cNvSpPr>
            <a:spLocks/>
          </p:cNvSpPr>
          <p:nvPr/>
        </p:nvSpPr>
        <p:spPr bwMode="auto">
          <a:xfrm>
            <a:off x="5334000" y="46482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grpSp>
        <p:nvGrpSpPr>
          <p:cNvPr id="6" name="Group 44"/>
          <p:cNvGrpSpPr>
            <a:grpSpLocks/>
          </p:cNvGrpSpPr>
          <p:nvPr/>
        </p:nvGrpSpPr>
        <p:grpSpPr bwMode="auto">
          <a:xfrm>
            <a:off x="1295400" y="3348038"/>
            <a:ext cx="2038350" cy="1309687"/>
            <a:chOff x="0" y="0"/>
            <a:chExt cx="1284" cy="825"/>
          </a:xfrm>
        </p:grpSpPr>
        <p:sp>
          <p:nvSpPr>
            <p:cNvPr id="57399" name="AutoShape 45"/>
            <p:cNvSpPr>
              <a:spLocks/>
            </p:cNvSpPr>
            <p:nvPr/>
          </p:nvSpPr>
          <p:spPr bwMode="auto">
            <a:xfrm>
              <a:off x="0" y="0"/>
              <a:ext cx="1284" cy="825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79"/>
                  </a:moveTo>
                  <a:lnTo>
                    <a:pt x="21600" y="0"/>
                  </a:lnTo>
                  <a:lnTo>
                    <a:pt x="11641" y="21600"/>
                  </a:lnTo>
                  <a:lnTo>
                    <a:pt x="0" y="21495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7400" name="Rectangle 46"/>
            <p:cNvSpPr>
              <a:spLocks/>
            </p:cNvSpPr>
            <p:nvPr/>
          </p:nvSpPr>
          <p:spPr bwMode="auto">
            <a:xfrm>
              <a:off x="336" y="195"/>
              <a:ext cx="336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A</a:t>
              </a:r>
            </a:p>
          </p:txBody>
        </p:sp>
      </p:grpSp>
      <p:grpSp>
        <p:nvGrpSpPr>
          <p:cNvPr id="57382" name="Group 47"/>
          <p:cNvGrpSpPr>
            <a:grpSpLocks/>
          </p:cNvGrpSpPr>
          <p:nvPr/>
        </p:nvGrpSpPr>
        <p:grpSpPr bwMode="auto">
          <a:xfrm>
            <a:off x="1219200" y="2514600"/>
            <a:ext cx="2819400" cy="3124200"/>
            <a:chOff x="0" y="0"/>
            <a:chExt cx="1776" cy="1968"/>
          </a:xfrm>
        </p:grpSpPr>
        <p:sp>
          <p:nvSpPr>
            <p:cNvPr id="57397" name="AutoShape 48"/>
            <p:cNvSpPr>
              <a:spLocks/>
            </p:cNvSpPr>
            <p:nvPr/>
          </p:nvSpPr>
          <p:spPr bwMode="auto">
            <a:xfrm>
              <a:off x="0" y="48"/>
              <a:ext cx="1728" cy="1920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38100">
              <a:solidFill>
                <a:srgbClr val="84CEC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7398" name="Oval 49"/>
            <p:cNvSpPr>
              <a:spLocks/>
            </p:cNvSpPr>
            <p:nvPr/>
          </p:nvSpPr>
          <p:spPr bwMode="auto">
            <a:xfrm>
              <a:off x="1632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8" name="Group 50"/>
          <p:cNvGrpSpPr>
            <a:grpSpLocks/>
          </p:cNvGrpSpPr>
          <p:nvPr/>
        </p:nvGrpSpPr>
        <p:grpSpPr bwMode="auto">
          <a:xfrm>
            <a:off x="2514600" y="6311900"/>
            <a:ext cx="2895600" cy="14288"/>
            <a:chOff x="0" y="0"/>
            <a:chExt cx="1824" cy="8"/>
          </a:xfrm>
        </p:grpSpPr>
        <p:sp>
          <p:nvSpPr>
            <p:cNvPr id="57395" name="Line 51"/>
            <p:cNvSpPr>
              <a:spLocks noChangeShapeType="1"/>
            </p:cNvSpPr>
            <p:nvPr/>
          </p:nvSpPr>
          <p:spPr bwMode="auto">
            <a:xfrm flipH="1">
              <a:off x="1249" y="8"/>
              <a:ext cx="575" cy="0"/>
            </a:xfrm>
            <a:prstGeom prst="line">
              <a:avLst/>
            </a:prstGeom>
            <a:noFill/>
            <a:ln w="76200">
              <a:solidFill>
                <a:srgbClr val="006867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96" name="Line 52"/>
            <p:cNvSpPr>
              <a:spLocks noChangeShapeType="1"/>
            </p:cNvSpPr>
            <p:nvPr/>
          </p:nvSpPr>
          <p:spPr bwMode="auto">
            <a:xfrm flipH="1">
              <a:off x="0" y="0"/>
              <a:ext cx="587" cy="7"/>
            </a:xfrm>
            <a:prstGeom prst="line">
              <a:avLst/>
            </a:prstGeom>
            <a:noFill/>
            <a:ln w="76200">
              <a:solidFill>
                <a:srgbClr val="006867"/>
              </a:solidFill>
              <a:round/>
              <a:headEnd type="triangle" w="med" len="med"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9" name="Group 53"/>
          <p:cNvGrpSpPr>
            <a:grpSpLocks/>
          </p:cNvGrpSpPr>
          <p:nvPr/>
        </p:nvGrpSpPr>
        <p:grpSpPr bwMode="auto">
          <a:xfrm>
            <a:off x="1263650" y="3300413"/>
            <a:ext cx="5622925" cy="2414587"/>
            <a:chOff x="0" y="0"/>
            <a:chExt cx="3542" cy="1520"/>
          </a:xfrm>
        </p:grpSpPr>
        <p:sp>
          <p:nvSpPr>
            <p:cNvPr id="57390" name="Line 54"/>
            <p:cNvSpPr>
              <a:spLocks noChangeShapeType="1"/>
            </p:cNvSpPr>
            <p:nvPr/>
          </p:nvSpPr>
          <p:spPr bwMode="auto">
            <a:xfrm rot="10800000" flipH="1">
              <a:off x="2803" y="80"/>
              <a:ext cx="1" cy="720"/>
            </a:xfrm>
            <a:prstGeom prst="line">
              <a:avLst/>
            </a:prstGeom>
            <a:noFill/>
            <a:ln w="76200">
              <a:solidFill>
                <a:srgbClr val="7F7F7F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91" name="Rectangle 55"/>
            <p:cNvSpPr>
              <a:spLocks/>
            </p:cNvSpPr>
            <p:nvPr/>
          </p:nvSpPr>
          <p:spPr bwMode="auto">
            <a:xfrm>
              <a:off x="2803" y="218"/>
              <a:ext cx="336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T</a:t>
              </a:r>
            </a:p>
          </p:txBody>
        </p:sp>
        <p:sp>
          <p:nvSpPr>
            <p:cNvPr id="57392" name="Line 56"/>
            <p:cNvSpPr>
              <a:spLocks noChangeShapeType="1"/>
            </p:cNvSpPr>
            <p:nvPr/>
          </p:nvSpPr>
          <p:spPr bwMode="auto">
            <a:xfrm>
              <a:off x="1411" y="32"/>
              <a:ext cx="1" cy="1488"/>
            </a:xfrm>
            <a:prstGeom prst="line">
              <a:avLst/>
            </a:prstGeom>
            <a:noFill/>
            <a:ln w="38100">
              <a:solidFill>
                <a:srgbClr val="4F81BD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7393" name="Line 57"/>
            <p:cNvSpPr>
              <a:spLocks noChangeShapeType="1"/>
            </p:cNvSpPr>
            <p:nvPr/>
          </p:nvSpPr>
          <p:spPr bwMode="auto">
            <a:xfrm>
              <a:off x="1987" y="32"/>
              <a:ext cx="1" cy="1488"/>
            </a:xfrm>
            <a:prstGeom prst="line">
              <a:avLst/>
            </a:prstGeom>
            <a:noFill/>
            <a:ln w="38100">
              <a:solidFill>
                <a:srgbClr val="4F81BD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7633" name="Line 58"/>
            <p:cNvSpPr>
              <a:spLocks noChangeShapeType="1"/>
            </p:cNvSpPr>
            <p:nvPr/>
          </p:nvSpPr>
          <p:spPr bwMode="auto">
            <a:xfrm>
              <a:off x="0" y="0"/>
              <a:ext cx="3542" cy="7"/>
            </a:xfrm>
            <a:prstGeom prst="line">
              <a:avLst/>
            </a:prstGeom>
            <a:noFill/>
            <a:ln w="152400">
              <a:solidFill>
                <a:schemeClr val="bg1">
                  <a:lumMod val="50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cs typeface="ヒラギノ角ゴ Pro W3" charset="-128"/>
              </a:endParaRPr>
            </a:p>
          </p:txBody>
        </p:sp>
      </p:grpSp>
      <p:grpSp>
        <p:nvGrpSpPr>
          <p:cNvPr id="10" name="Group 59"/>
          <p:cNvGrpSpPr>
            <a:grpSpLocks/>
          </p:cNvGrpSpPr>
          <p:nvPr/>
        </p:nvGrpSpPr>
        <p:grpSpPr bwMode="auto">
          <a:xfrm>
            <a:off x="3516313" y="3379788"/>
            <a:ext cx="903287" cy="1293812"/>
            <a:chOff x="0" y="0"/>
            <a:chExt cx="569" cy="815"/>
          </a:xfrm>
        </p:grpSpPr>
        <p:sp>
          <p:nvSpPr>
            <p:cNvPr id="57388" name="Rectangle 60"/>
            <p:cNvSpPr>
              <a:spLocks/>
            </p:cNvSpPr>
            <p:nvPr/>
          </p:nvSpPr>
          <p:spPr bwMode="auto">
            <a:xfrm>
              <a:off x="0" y="0"/>
              <a:ext cx="569" cy="815"/>
            </a:xfrm>
            <a:prstGeom prst="rect">
              <a:avLst/>
            </a:prstGeom>
            <a:solidFill>
              <a:srgbClr val="6664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7389" name="Rectangle 61"/>
            <p:cNvSpPr>
              <a:spLocks/>
            </p:cNvSpPr>
            <p:nvPr/>
          </p:nvSpPr>
          <p:spPr bwMode="auto">
            <a:xfrm>
              <a:off x="0" y="155"/>
              <a:ext cx="56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 anchor="ctr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spcBef>
                  <a:spcPts val="2750"/>
                </a:spcBef>
              </a:pPr>
              <a:r>
                <a:rPr lang="en-US" altLang="en-US" sz="48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G</a:t>
              </a:r>
            </a:p>
          </p:txBody>
        </p:sp>
      </p:grpSp>
      <p:sp>
        <p:nvSpPr>
          <p:cNvPr id="57386" name="Footer Placeholder 63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57387" name="Slide Number Placeholder 62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991FDEA3-488B-B14F-9219-A3038396C486}" type="slidenum">
              <a:rPr lang="en-US" altLang="en-US" sz="2600"/>
              <a:pPr eaLnBrk="1" hangingPunct="1"/>
              <a:t>23</a:t>
            </a:fld>
            <a:endParaRPr lang="en-US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6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6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5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47" grpId="0" animBg="1" autoUpdateAnimBg="0"/>
      <p:bldP spid="22567" grpId="0" build="p" animBg="1" autoUpdateAnimBg="0"/>
      <p:bldP spid="22568" grpId="0" build="p" animBg="1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1"/>
          <p:cNvSpPr>
            <a:spLocks/>
          </p:cNvSpPr>
          <p:nvPr/>
        </p:nvSpPr>
        <p:spPr bwMode="auto">
          <a:xfrm>
            <a:off x="-152400" y="17399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800</a:t>
            </a:r>
          </a:p>
        </p:txBody>
      </p:sp>
      <p:sp>
        <p:nvSpPr>
          <p:cNvPr id="59395" name="Rectangle 2"/>
          <p:cNvSpPr>
            <a:spLocks/>
          </p:cNvSpPr>
          <p:nvPr/>
        </p:nvSpPr>
        <p:spPr bwMode="auto">
          <a:xfrm>
            <a:off x="-152400" y="26543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600</a:t>
            </a:r>
          </a:p>
        </p:txBody>
      </p:sp>
      <p:sp>
        <p:nvSpPr>
          <p:cNvPr id="59396" name="Rectangle 3"/>
          <p:cNvSpPr>
            <a:spLocks/>
          </p:cNvSpPr>
          <p:nvPr/>
        </p:nvSpPr>
        <p:spPr bwMode="auto">
          <a:xfrm>
            <a:off x="-152400" y="37211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400</a:t>
            </a:r>
          </a:p>
        </p:txBody>
      </p:sp>
      <p:sp>
        <p:nvSpPr>
          <p:cNvPr id="59397" name="Rectangle 4"/>
          <p:cNvSpPr>
            <a:spLocks/>
          </p:cNvSpPr>
          <p:nvPr/>
        </p:nvSpPr>
        <p:spPr bwMode="auto">
          <a:xfrm>
            <a:off x="-152400" y="47117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200</a:t>
            </a:r>
          </a:p>
        </p:txBody>
      </p:sp>
      <p:sp>
        <p:nvSpPr>
          <p:cNvPr id="59398" name="Rectangle 5"/>
          <p:cNvSpPr>
            <a:spLocks/>
          </p:cNvSpPr>
          <p:nvPr/>
        </p:nvSpPr>
        <p:spPr bwMode="auto">
          <a:xfrm>
            <a:off x="1143000" y="6007100"/>
            <a:ext cx="1371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59399" name="Rectangle 6"/>
          <p:cNvSpPr>
            <a:spLocks/>
          </p:cNvSpPr>
          <p:nvPr/>
        </p:nvSpPr>
        <p:spPr bwMode="auto">
          <a:xfrm>
            <a:off x="3505200" y="60071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6</a:t>
            </a:r>
          </a:p>
        </p:txBody>
      </p:sp>
      <p:sp>
        <p:nvSpPr>
          <p:cNvPr id="59400" name="Rectangle 7"/>
          <p:cNvSpPr>
            <a:spLocks/>
          </p:cNvSpPr>
          <p:nvPr/>
        </p:nvSpPr>
        <p:spPr bwMode="auto">
          <a:xfrm>
            <a:off x="5867400" y="60071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59401" name="Rectangle 8"/>
          <p:cNvSpPr>
            <a:spLocks/>
          </p:cNvSpPr>
          <p:nvPr/>
        </p:nvSpPr>
        <p:spPr bwMode="auto">
          <a:xfrm>
            <a:off x="1143000" y="76200"/>
            <a:ext cx="5715000" cy="6350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100"/>
              </a:spcBef>
            </a:pPr>
            <a:r>
              <a:rPr lang="en-US" altLang="en-US" sz="4400">
                <a:latin typeface="Angsana New Bold" charset="0"/>
                <a:sym typeface="Angsana New Bold" charset="0"/>
              </a:rPr>
              <a:t>Derivation of import demand curve</a:t>
            </a:r>
          </a:p>
        </p:txBody>
      </p:sp>
      <p:sp>
        <p:nvSpPr>
          <p:cNvPr id="59402" name="Rectangle 9"/>
          <p:cNvSpPr>
            <a:spLocks/>
          </p:cNvSpPr>
          <p:nvPr/>
        </p:nvSpPr>
        <p:spPr bwMode="auto">
          <a:xfrm>
            <a:off x="76200" y="71438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P</a:t>
            </a:r>
          </a:p>
        </p:txBody>
      </p:sp>
      <p:sp>
        <p:nvSpPr>
          <p:cNvPr id="59403" name="Rectangle 10"/>
          <p:cNvSpPr>
            <a:spLocks/>
          </p:cNvSpPr>
          <p:nvPr/>
        </p:nvSpPr>
        <p:spPr bwMode="auto">
          <a:xfrm>
            <a:off x="4495800" y="5778500"/>
            <a:ext cx="6858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3850"/>
              </a:spcBef>
            </a:pPr>
            <a:r>
              <a:rPr lang="en-US" altLang="en-US" sz="66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Q</a:t>
            </a:r>
          </a:p>
        </p:txBody>
      </p:sp>
      <p:grpSp>
        <p:nvGrpSpPr>
          <p:cNvPr id="59404" name="Group 11"/>
          <p:cNvGrpSpPr>
            <a:grpSpLocks/>
          </p:cNvGrpSpPr>
          <p:nvPr/>
        </p:nvGrpSpPr>
        <p:grpSpPr bwMode="auto">
          <a:xfrm>
            <a:off x="1263650" y="4679950"/>
            <a:ext cx="7651750" cy="698500"/>
            <a:chOff x="0" y="0"/>
            <a:chExt cx="4819" cy="440"/>
          </a:xfrm>
        </p:grpSpPr>
        <p:sp>
          <p:nvSpPr>
            <p:cNvPr id="59461" name="Rectangle 12"/>
            <p:cNvSpPr>
              <a:spLocks/>
            </p:cNvSpPr>
            <p:nvPr/>
          </p:nvSpPr>
          <p:spPr bwMode="auto">
            <a:xfrm>
              <a:off x="3379" y="0"/>
              <a:ext cx="1440" cy="440"/>
            </a:xfrm>
            <a:prstGeom prst="rect">
              <a:avLst/>
            </a:prstGeom>
            <a:solidFill>
              <a:srgbClr val="FDF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350"/>
                </a:spcBef>
              </a:pPr>
              <a:r>
                <a:rPr lang="en-US" altLang="en-US" sz="40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World Price</a:t>
              </a:r>
            </a:p>
          </p:txBody>
        </p:sp>
        <p:sp>
          <p:nvSpPr>
            <p:cNvPr id="59462" name="Line 13"/>
            <p:cNvSpPr>
              <a:spLocks noChangeShapeType="1"/>
            </p:cNvSpPr>
            <p:nvPr/>
          </p:nvSpPr>
          <p:spPr bwMode="auto">
            <a:xfrm>
              <a:off x="0" y="229"/>
              <a:ext cx="3524" cy="2"/>
            </a:xfrm>
            <a:prstGeom prst="line">
              <a:avLst/>
            </a:prstGeom>
            <a:noFill/>
            <a:ln w="152400">
              <a:solidFill>
                <a:srgbClr val="0068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9405" name="Oval 14"/>
          <p:cNvSpPr>
            <a:spLocks/>
          </p:cNvSpPr>
          <p:nvPr/>
        </p:nvSpPr>
        <p:spPr bwMode="auto">
          <a:xfrm>
            <a:off x="2057400" y="49403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59406" name="Oval 15"/>
          <p:cNvSpPr>
            <a:spLocks/>
          </p:cNvSpPr>
          <p:nvPr/>
        </p:nvSpPr>
        <p:spPr bwMode="auto">
          <a:xfrm>
            <a:off x="5029200" y="49403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3568" name="Rectangle 16"/>
          <p:cNvSpPr>
            <a:spLocks/>
          </p:cNvSpPr>
          <p:nvPr/>
        </p:nvSpPr>
        <p:spPr bwMode="auto">
          <a:xfrm>
            <a:off x="984250" y="1130300"/>
            <a:ext cx="7931150" cy="48006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241300" dir="18375234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59408" name="Line 17"/>
          <p:cNvSpPr>
            <a:spLocks noChangeShapeType="1"/>
          </p:cNvSpPr>
          <p:nvPr/>
        </p:nvSpPr>
        <p:spPr bwMode="auto">
          <a:xfrm>
            <a:off x="1893888" y="1206500"/>
            <a:ext cx="1587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09" name="Line 18"/>
          <p:cNvSpPr>
            <a:spLocks noChangeShapeType="1"/>
          </p:cNvSpPr>
          <p:nvPr/>
        </p:nvSpPr>
        <p:spPr bwMode="auto">
          <a:xfrm>
            <a:off x="896938" y="1130300"/>
            <a:ext cx="1587" cy="495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10" name="Line 19"/>
          <p:cNvSpPr>
            <a:spLocks noChangeShapeType="1"/>
          </p:cNvSpPr>
          <p:nvPr/>
        </p:nvSpPr>
        <p:spPr bwMode="auto">
          <a:xfrm>
            <a:off x="3006725" y="1358900"/>
            <a:ext cx="1588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11" name="Line 20"/>
          <p:cNvSpPr>
            <a:spLocks noChangeShapeType="1"/>
          </p:cNvSpPr>
          <p:nvPr/>
        </p:nvSpPr>
        <p:spPr bwMode="auto">
          <a:xfrm flipH="1">
            <a:off x="5176838" y="1206500"/>
            <a:ext cx="1587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12" name="Line 21"/>
          <p:cNvSpPr>
            <a:spLocks noChangeShapeType="1"/>
          </p:cNvSpPr>
          <p:nvPr/>
        </p:nvSpPr>
        <p:spPr bwMode="auto">
          <a:xfrm>
            <a:off x="4121150" y="12827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13" name="Line 22"/>
          <p:cNvSpPr>
            <a:spLocks noChangeShapeType="1"/>
          </p:cNvSpPr>
          <p:nvPr/>
        </p:nvSpPr>
        <p:spPr bwMode="auto">
          <a:xfrm>
            <a:off x="838200" y="6007100"/>
            <a:ext cx="8153400" cy="15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14" name="Line 23"/>
          <p:cNvSpPr>
            <a:spLocks noChangeShapeType="1"/>
          </p:cNvSpPr>
          <p:nvPr/>
        </p:nvSpPr>
        <p:spPr bwMode="auto">
          <a:xfrm>
            <a:off x="896938" y="1130300"/>
            <a:ext cx="1587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9415" name="Group 24"/>
          <p:cNvGrpSpPr>
            <a:grpSpLocks/>
          </p:cNvGrpSpPr>
          <p:nvPr/>
        </p:nvGrpSpPr>
        <p:grpSpPr bwMode="auto">
          <a:xfrm>
            <a:off x="882650" y="2044700"/>
            <a:ext cx="8032750" cy="3048000"/>
            <a:chOff x="0" y="0"/>
            <a:chExt cx="5059" cy="1920"/>
          </a:xfrm>
        </p:grpSpPr>
        <p:sp>
          <p:nvSpPr>
            <p:cNvPr id="59457" name="Line 25"/>
            <p:cNvSpPr>
              <a:spLocks noChangeShapeType="1"/>
            </p:cNvSpPr>
            <p:nvPr/>
          </p:nvSpPr>
          <p:spPr bwMode="auto">
            <a:xfrm>
              <a:off x="11" y="0"/>
              <a:ext cx="499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458" name="Line 26"/>
            <p:cNvSpPr>
              <a:spLocks noChangeShapeType="1"/>
            </p:cNvSpPr>
            <p:nvPr/>
          </p:nvSpPr>
          <p:spPr bwMode="auto">
            <a:xfrm>
              <a:off x="66" y="528"/>
              <a:ext cx="499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459" name="Line 27"/>
            <p:cNvSpPr>
              <a:spLocks noChangeShapeType="1"/>
            </p:cNvSpPr>
            <p:nvPr/>
          </p:nvSpPr>
          <p:spPr bwMode="auto">
            <a:xfrm>
              <a:off x="0" y="1306"/>
              <a:ext cx="499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460" name="Line 28"/>
            <p:cNvSpPr>
              <a:spLocks noChangeShapeType="1"/>
            </p:cNvSpPr>
            <p:nvPr/>
          </p:nvSpPr>
          <p:spPr bwMode="auto">
            <a:xfrm>
              <a:off x="11" y="1920"/>
              <a:ext cx="499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59416" name="Line 29"/>
          <p:cNvSpPr>
            <a:spLocks noChangeShapeType="1"/>
          </p:cNvSpPr>
          <p:nvPr/>
        </p:nvSpPr>
        <p:spPr bwMode="auto">
          <a:xfrm rot="10800000" flipH="1">
            <a:off x="1652588" y="1681163"/>
            <a:ext cx="1965325" cy="3727450"/>
          </a:xfrm>
          <a:prstGeom prst="line">
            <a:avLst/>
          </a:prstGeom>
          <a:noFill/>
          <a:ln w="152400">
            <a:solidFill>
              <a:srgbClr val="5F5F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17" name="Line 30"/>
          <p:cNvSpPr>
            <a:spLocks noChangeShapeType="1"/>
          </p:cNvSpPr>
          <p:nvPr/>
        </p:nvSpPr>
        <p:spPr bwMode="auto">
          <a:xfrm>
            <a:off x="2208213" y="1587500"/>
            <a:ext cx="2327275" cy="4075113"/>
          </a:xfrm>
          <a:prstGeom prst="line">
            <a:avLst/>
          </a:prstGeom>
          <a:noFill/>
          <a:ln w="1524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18" name="Rectangle 31"/>
          <p:cNvSpPr>
            <a:spLocks/>
          </p:cNvSpPr>
          <p:nvPr/>
        </p:nvSpPr>
        <p:spPr bwMode="auto">
          <a:xfrm>
            <a:off x="4419600" y="4737100"/>
            <a:ext cx="8382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 anchor="ctr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59419" name="Line 32"/>
          <p:cNvSpPr>
            <a:spLocks noChangeShapeType="1"/>
          </p:cNvSpPr>
          <p:nvPr/>
        </p:nvSpPr>
        <p:spPr bwMode="auto">
          <a:xfrm flipH="1">
            <a:off x="6248400" y="11303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20" name="Line 33"/>
          <p:cNvSpPr>
            <a:spLocks noChangeShapeType="1"/>
          </p:cNvSpPr>
          <p:nvPr/>
        </p:nvSpPr>
        <p:spPr bwMode="auto">
          <a:xfrm flipH="1">
            <a:off x="7315200" y="11303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21" name="Line 34"/>
          <p:cNvSpPr>
            <a:spLocks noChangeShapeType="1"/>
          </p:cNvSpPr>
          <p:nvPr/>
        </p:nvSpPr>
        <p:spPr bwMode="auto">
          <a:xfrm flipH="1">
            <a:off x="8382000" y="11303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22" name="Line 35"/>
          <p:cNvSpPr>
            <a:spLocks noChangeShapeType="1"/>
          </p:cNvSpPr>
          <p:nvPr/>
        </p:nvSpPr>
        <p:spPr bwMode="auto">
          <a:xfrm>
            <a:off x="5181600" y="1130300"/>
            <a:ext cx="1588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9423" name="Rectangle 36"/>
          <p:cNvSpPr>
            <a:spLocks/>
          </p:cNvSpPr>
          <p:nvPr/>
        </p:nvSpPr>
        <p:spPr bwMode="auto">
          <a:xfrm>
            <a:off x="7010400" y="60071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4</a:t>
            </a:r>
          </a:p>
        </p:txBody>
      </p:sp>
      <p:sp>
        <p:nvSpPr>
          <p:cNvPr id="59424" name="Rectangle 37"/>
          <p:cNvSpPr>
            <a:spLocks/>
          </p:cNvSpPr>
          <p:nvPr/>
        </p:nvSpPr>
        <p:spPr bwMode="auto">
          <a:xfrm>
            <a:off x="3581400" y="1009650"/>
            <a:ext cx="762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 anchor="ctr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rgbClr val="5F5F5F"/>
                </a:solidFill>
                <a:latin typeface="Angsana New Bold" charset="0"/>
                <a:sym typeface="Angsana New Bold" charset="0"/>
              </a:rPr>
              <a:t>S</a:t>
            </a:r>
          </a:p>
        </p:txBody>
      </p:sp>
      <p:grpSp>
        <p:nvGrpSpPr>
          <p:cNvPr id="4" name="Group 38"/>
          <p:cNvGrpSpPr>
            <a:grpSpLocks/>
          </p:cNvGrpSpPr>
          <p:nvPr/>
        </p:nvGrpSpPr>
        <p:grpSpPr bwMode="auto">
          <a:xfrm>
            <a:off x="990600" y="4025900"/>
            <a:ext cx="2743200" cy="1981200"/>
            <a:chOff x="0" y="0"/>
            <a:chExt cx="1728" cy="1248"/>
          </a:xfrm>
        </p:grpSpPr>
        <p:sp>
          <p:nvSpPr>
            <p:cNvPr id="59453" name="AutoShape 39"/>
            <p:cNvSpPr>
              <a:spLocks/>
            </p:cNvSpPr>
            <p:nvPr/>
          </p:nvSpPr>
          <p:spPr bwMode="auto">
            <a:xfrm>
              <a:off x="0" y="48"/>
              <a:ext cx="1673" cy="1200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76200">
              <a:solidFill>
                <a:srgbClr val="4F81B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54" name="Oval 40"/>
            <p:cNvSpPr>
              <a:spLocks/>
            </p:cNvSpPr>
            <p:nvPr/>
          </p:nvSpPr>
          <p:spPr bwMode="auto">
            <a:xfrm>
              <a:off x="1584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55" name="Oval 41"/>
            <p:cNvSpPr>
              <a:spLocks/>
            </p:cNvSpPr>
            <p:nvPr/>
          </p:nvSpPr>
          <p:spPr bwMode="auto">
            <a:xfrm>
              <a:off x="768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56" name="Line 42"/>
            <p:cNvSpPr>
              <a:spLocks noChangeShapeType="1"/>
            </p:cNvSpPr>
            <p:nvPr/>
          </p:nvSpPr>
          <p:spPr bwMode="auto">
            <a:xfrm>
              <a:off x="864" y="144"/>
              <a:ext cx="1" cy="1056"/>
            </a:xfrm>
            <a:prstGeom prst="line">
              <a:avLst/>
            </a:prstGeom>
            <a:noFill/>
            <a:ln w="76200">
              <a:solidFill>
                <a:srgbClr val="4F81BD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5194300" y="2871788"/>
            <a:ext cx="3873500" cy="3141662"/>
            <a:chOff x="0" y="0"/>
            <a:chExt cx="2440" cy="1979"/>
          </a:xfrm>
        </p:grpSpPr>
        <p:sp>
          <p:nvSpPr>
            <p:cNvPr id="59451" name="Line 44"/>
            <p:cNvSpPr>
              <a:spLocks noChangeShapeType="1"/>
            </p:cNvSpPr>
            <p:nvPr/>
          </p:nvSpPr>
          <p:spPr bwMode="auto">
            <a:xfrm>
              <a:off x="0" y="0"/>
              <a:ext cx="1654" cy="1764"/>
            </a:xfrm>
            <a:prstGeom prst="line">
              <a:avLst/>
            </a:prstGeom>
            <a:noFill/>
            <a:ln w="152400">
              <a:solidFill>
                <a:srgbClr val="C1001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59452" name="Rectangle 45"/>
            <p:cNvSpPr>
              <a:spLocks/>
            </p:cNvSpPr>
            <p:nvPr/>
          </p:nvSpPr>
          <p:spPr bwMode="auto">
            <a:xfrm>
              <a:off x="1528" y="963"/>
              <a:ext cx="912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 anchor="ctr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5100"/>
                </a:spcBef>
              </a:pPr>
              <a:r>
                <a:rPr lang="en-US" altLang="en-US" sz="8800">
                  <a:solidFill>
                    <a:srgbClr val="B30030"/>
                  </a:solidFill>
                  <a:latin typeface="Angsana New Bold" charset="0"/>
                  <a:sym typeface="Angsana New Bold" charset="0"/>
                </a:rPr>
                <a:t>D</a:t>
              </a:r>
              <a:r>
                <a:rPr lang="en-US" altLang="en-US" sz="8800" baseline="-25000">
                  <a:solidFill>
                    <a:srgbClr val="B30030"/>
                  </a:solidFill>
                  <a:latin typeface="Angsana New Bold" charset="0"/>
                  <a:sym typeface="Angsana New Bold" charset="0"/>
                </a:rPr>
                <a:t>M</a:t>
              </a:r>
            </a:p>
          </p:txBody>
        </p:sp>
      </p:grpSp>
      <p:sp>
        <p:nvSpPr>
          <p:cNvPr id="59427" name="Rectangle 46"/>
          <p:cNvSpPr>
            <a:spLocks/>
          </p:cNvSpPr>
          <p:nvPr/>
        </p:nvSpPr>
        <p:spPr bwMode="auto">
          <a:xfrm>
            <a:off x="8458200" y="5778500"/>
            <a:ext cx="6858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3850"/>
              </a:spcBef>
            </a:pPr>
            <a:r>
              <a:rPr lang="en-US" altLang="en-US" sz="66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M</a:t>
            </a:r>
          </a:p>
        </p:txBody>
      </p:sp>
      <p:grpSp>
        <p:nvGrpSpPr>
          <p:cNvPr id="6" name="Group 47"/>
          <p:cNvGrpSpPr>
            <a:grpSpLocks/>
          </p:cNvGrpSpPr>
          <p:nvPr/>
        </p:nvGrpSpPr>
        <p:grpSpPr bwMode="auto">
          <a:xfrm>
            <a:off x="914400" y="2806700"/>
            <a:ext cx="4419600" cy="3124200"/>
            <a:chOff x="0" y="0"/>
            <a:chExt cx="2784" cy="1968"/>
          </a:xfrm>
        </p:grpSpPr>
        <p:sp>
          <p:nvSpPr>
            <p:cNvPr id="59447" name="AutoShape 48"/>
            <p:cNvSpPr>
              <a:spLocks/>
            </p:cNvSpPr>
            <p:nvPr/>
          </p:nvSpPr>
          <p:spPr bwMode="auto">
            <a:xfrm>
              <a:off x="0" y="48"/>
              <a:ext cx="1316" cy="1920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76200">
              <a:solidFill>
                <a:srgbClr val="84CEC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48" name="Oval 49"/>
            <p:cNvSpPr>
              <a:spLocks/>
            </p:cNvSpPr>
            <p:nvPr/>
          </p:nvSpPr>
          <p:spPr bwMode="auto">
            <a:xfrm>
              <a:off x="1248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49" name="Oval 50"/>
            <p:cNvSpPr>
              <a:spLocks/>
            </p:cNvSpPr>
            <p:nvPr/>
          </p:nvSpPr>
          <p:spPr bwMode="auto">
            <a:xfrm>
              <a:off x="2640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50" name="Line 51"/>
            <p:cNvSpPr>
              <a:spLocks noChangeShapeType="1"/>
            </p:cNvSpPr>
            <p:nvPr/>
          </p:nvSpPr>
          <p:spPr bwMode="auto">
            <a:xfrm rot="10800000" flipH="1">
              <a:off x="1307" y="41"/>
              <a:ext cx="1388" cy="1"/>
            </a:xfrm>
            <a:prstGeom prst="line">
              <a:avLst/>
            </a:prstGeom>
            <a:noFill/>
            <a:ln w="76200">
              <a:solidFill>
                <a:srgbClr val="4F81BD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7" name="Group 52"/>
          <p:cNvGrpSpPr>
            <a:grpSpLocks/>
          </p:cNvGrpSpPr>
          <p:nvPr/>
        </p:nvGrpSpPr>
        <p:grpSpPr bwMode="auto">
          <a:xfrm>
            <a:off x="3733800" y="4025900"/>
            <a:ext cx="2667000" cy="1981200"/>
            <a:chOff x="0" y="0"/>
            <a:chExt cx="1680" cy="1248"/>
          </a:xfrm>
        </p:grpSpPr>
        <p:sp>
          <p:nvSpPr>
            <p:cNvPr id="59445" name="AutoShape 53"/>
            <p:cNvSpPr>
              <a:spLocks/>
            </p:cNvSpPr>
            <p:nvPr/>
          </p:nvSpPr>
          <p:spPr bwMode="auto">
            <a:xfrm>
              <a:off x="0" y="48"/>
              <a:ext cx="1583" cy="1200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76200">
              <a:solidFill>
                <a:srgbClr val="4F81B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46" name="Oval 54"/>
            <p:cNvSpPr>
              <a:spLocks/>
            </p:cNvSpPr>
            <p:nvPr/>
          </p:nvSpPr>
          <p:spPr bwMode="auto">
            <a:xfrm>
              <a:off x="1536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4F81B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8" name="Group 55"/>
          <p:cNvGrpSpPr>
            <a:grpSpLocks/>
          </p:cNvGrpSpPr>
          <p:nvPr/>
        </p:nvGrpSpPr>
        <p:grpSpPr bwMode="auto">
          <a:xfrm>
            <a:off x="838200" y="5132388"/>
            <a:ext cx="7010400" cy="1801812"/>
            <a:chOff x="0" y="0"/>
            <a:chExt cx="4416" cy="1135"/>
          </a:xfrm>
        </p:grpSpPr>
        <p:sp>
          <p:nvSpPr>
            <p:cNvPr id="59441" name="Line 56"/>
            <p:cNvSpPr>
              <a:spLocks noChangeShapeType="1"/>
            </p:cNvSpPr>
            <p:nvPr/>
          </p:nvSpPr>
          <p:spPr bwMode="auto">
            <a:xfrm>
              <a:off x="0" y="0"/>
              <a:ext cx="4416" cy="0"/>
            </a:xfrm>
            <a:prstGeom prst="line">
              <a:avLst/>
            </a:prstGeom>
            <a:noFill/>
            <a:ln w="114300">
              <a:solidFill>
                <a:srgbClr val="4F81B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59442" name="Group 57"/>
            <p:cNvGrpSpPr>
              <a:grpSpLocks/>
            </p:cNvGrpSpPr>
            <p:nvPr/>
          </p:nvGrpSpPr>
          <p:grpSpPr bwMode="auto">
            <a:xfrm>
              <a:off x="672" y="671"/>
              <a:ext cx="1400" cy="464"/>
              <a:chOff x="0" y="0"/>
              <a:chExt cx="1400" cy="463"/>
            </a:xfrm>
          </p:grpSpPr>
          <p:sp>
            <p:nvSpPr>
              <p:cNvPr id="59443" name="Rectangle 58"/>
              <p:cNvSpPr>
                <a:spLocks/>
              </p:cNvSpPr>
              <p:nvPr/>
            </p:nvSpPr>
            <p:spPr bwMode="auto">
              <a:xfrm>
                <a:off x="240" y="63"/>
                <a:ext cx="808" cy="4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40639" bIns="0"/>
              <a:lstStyle>
                <a:lvl1pPr marL="39688"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1pPr>
                <a:lvl2pPr marL="37931725" indent="-37474525"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2pPr>
                <a:lvl3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3pPr>
                <a:lvl4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4pPr>
                <a:lvl5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9pPr>
              </a:lstStyle>
              <a:p>
                <a:pPr algn="ctr" eaLnBrk="1" hangingPunct="1">
                  <a:lnSpc>
                    <a:spcPct val="90000"/>
                  </a:lnSpc>
                  <a:spcBef>
                    <a:spcPts val="2100"/>
                  </a:spcBef>
                </a:pPr>
                <a:r>
                  <a:rPr lang="en-US" altLang="en-US" sz="3600">
                    <a:solidFill>
                      <a:srgbClr val="006867"/>
                    </a:solidFill>
                    <a:latin typeface="Angsana New Bold" charset="0"/>
                    <a:sym typeface="Angsana New Bold" charset="0"/>
                  </a:rPr>
                  <a:t>Imports</a:t>
                </a:r>
              </a:p>
            </p:txBody>
          </p:sp>
          <p:sp>
            <p:nvSpPr>
              <p:cNvPr id="59444" name="AutoShape 59"/>
              <p:cNvSpPr>
                <a:spLocks/>
              </p:cNvSpPr>
              <p:nvPr/>
            </p:nvSpPr>
            <p:spPr bwMode="auto">
              <a:xfrm rot="-5400000">
                <a:off x="616" y="-616"/>
                <a:ext cx="168" cy="1400"/>
              </a:xfrm>
              <a:custGeom>
                <a:avLst/>
                <a:gdLst>
                  <a:gd name="T0" fmla="*/ 0 w 21600"/>
                  <a:gd name="T1" fmla="*/ 0 h 21600"/>
                  <a:gd name="T2" fmla="*/ 21600 w 21600"/>
                  <a:gd name="T3" fmla="*/ 21600 h 21600"/>
                </a:gdLst>
                <a:ahLst/>
                <a:cxnLst/>
                <a:rect l="T0" t="T1" r="T2" b="T3"/>
                <a:pathLst>
                  <a:path w="21600" h="21600">
                    <a:moveTo>
                      <a:pt x="21600" y="0"/>
                    </a:moveTo>
                    <a:cubicBezTo>
                      <a:pt x="15635" y="0"/>
                      <a:pt x="10800" y="806"/>
                      <a:pt x="10800" y="1800"/>
                    </a:cubicBezTo>
                    <a:lnTo>
                      <a:pt x="10800" y="9000"/>
                    </a:lnTo>
                    <a:cubicBezTo>
                      <a:pt x="10800" y="9994"/>
                      <a:pt x="5965" y="10800"/>
                      <a:pt x="0" y="10800"/>
                    </a:cubicBezTo>
                    <a:cubicBezTo>
                      <a:pt x="5965" y="10800"/>
                      <a:pt x="10800" y="11606"/>
                      <a:pt x="10800" y="12600"/>
                    </a:cubicBezTo>
                    <a:lnTo>
                      <a:pt x="10800" y="19800"/>
                    </a:lnTo>
                    <a:cubicBezTo>
                      <a:pt x="10800" y="20794"/>
                      <a:pt x="15635" y="21600"/>
                      <a:pt x="21600" y="21600"/>
                    </a:cubicBezTo>
                  </a:path>
                </a:pathLst>
              </a:custGeom>
              <a:noFill/>
              <a:ln w="25400">
                <a:solidFill>
                  <a:schemeClr val="tx1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1pPr>
                <a:lvl2pPr marL="37931725" indent="-37474525"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2pPr>
                <a:lvl3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3pPr>
                <a:lvl4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4pPr>
                <a:lvl5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</p:grpSp>
      </p:grpSp>
      <p:grpSp>
        <p:nvGrpSpPr>
          <p:cNvPr id="10" name="Group 60"/>
          <p:cNvGrpSpPr>
            <a:grpSpLocks/>
          </p:cNvGrpSpPr>
          <p:nvPr/>
        </p:nvGrpSpPr>
        <p:grpSpPr bwMode="auto">
          <a:xfrm>
            <a:off x="990600" y="5016500"/>
            <a:ext cx="3276600" cy="965200"/>
            <a:chOff x="0" y="0"/>
            <a:chExt cx="2064" cy="608"/>
          </a:xfrm>
        </p:grpSpPr>
        <p:sp>
          <p:nvSpPr>
            <p:cNvPr id="59437" name="AutoShape 61"/>
            <p:cNvSpPr>
              <a:spLocks/>
            </p:cNvSpPr>
            <p:nvPr/>
          </p:nvSpPr>
          <p:spPr bwMode="auto">
            <a:xfrm>
              <a:off x="0" y="48"/>
              <a:ext cx="1986" cy="560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76200">
              <a:solidFill>
                <a:srgbClr val="84CEC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38" name="Oval 62"/>
            <p:cNvSpPr>
              <a:spLocks/>
            </p:cNvSpPr>
            <p:nvPr/>
          </p:nvSpPr>
          <p:spPr bwMode="auto">
            <a:xfrm>
              <a:off x="480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39" name="Oval 63"/>
            <p:cNvSpPr>
              <a:spLocks/>
            </p:cNvSpPr>
            <p:nvPr/>
          </p:nvSpPr>
          <p:spPr bwMode="auto">
            <a:xfrm>
              <a:off x="1920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40" name="Line 64"/>
            <p:cNvSpPr>
              <a:spLocks noChangeShapeType="1"/>
            </p:cNvSpPr>
            <p:nvPr/>
          </p:nvSpPr>
          <p:spPr bwMode="auto">
            <a:xfrm>
              <a:off x="576" y="144"/>
              <a:ext cx="1" cy="432"/>
            </a:xfrm>
            <a:prstGeom prst="line">
              <a:avLst/>
            </a:prstGeom>
            <a:noFill/>
            <a:ln w="76200">
              <a:solidFill>
                <a:srgbClr val="84CECD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11" name="Group 65"/>
          <p:cNvGrpSpPr>
            <a:grpSpLocks/>
          </p:cNvGrpSpPr>
          <p:nvPr/>
        </p:nvGrpSpPr>
        <p:grpSpPr bwMode="auto">
          <a:xfrm>
            <a:off x="3733800" y="5016500"/>
            <a:ext cx="3733800" cy="957263"/>
            <a:chOff x="0" y="0"/>
            <a:chExt cx="2352" cy="603"/>
          </a:xfrm>
        </p:grpSpPr>
        <p:sp>
          <p:nvSpPr>
            <p:cNvPr id="59435" name="AutoShape 66"/>
            <p:cNvSpPr>
              <a:spLocks/>
            </p:cNvSpPr>
            <p:nvPr/>
          </p:nvSpPr>
          <p:spPr bwMode="auto">
            <a:xfrm>
              <a:off x="0" y="48"/>
              <a:ext cx="2256" cy="555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76200">
              <a:solidFill>
                <a:srgbClr val="84CEC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59436" name="Oval 67"/>
            <p:cNvSpPr>
              <a:spLocks/>
            </p:cNvSpPr>
            <p:nvPr/>
          </p:nvSpPr>
          <p:spPr bwMode="auto">
            <a:xfrm>
              <a:off x="2208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sp>
        <p:nvSpPr>
          <p:cNvPr id="59433" name="Footer Placeholder 69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59434" name="Slide Number Placeholder 68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03D8CC72-7F59-3B46-AA33-C40BE1475A42}" type="slidenum">
              <a:rPr lang="en-US" altLang="en-US" sz="2600"/>
              <a:pPr eaLnBrk="1" hangingPunct="1"/>
              <a:t>24</a:t>
            </a:fld>
            <a:endParaRPr lang="en-US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1"/>
          <p:cNvSpPr>
            <a:spLocks/>
          </p:cNvSpPr>
          <p:nvPr/>
        </p:nvSpPr>
        <p:spPr bwMode="auto">
          <a:xfrm>
            <a:off x="-152400" y="19050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800</a:t>
            </a:r>
          </a:p>
        </p:txBody>
      </p:sp>
      <p:sp>
        <p:nvSpPr>
          <p:cNvPr id="61443" name="Rectangle 2"/>
          <p:cNvSpPr>
            <a:spLocks/>
          </p:cNvSpPr>
          <p:nvPr/>
        </p:nvSpPr>
        <p:spPr bwMode="auto">
          <a:xfrm>
            <a:off x="-152400" y="28194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600</a:t>
            </a:r>
          </a:p>
        </p:txBody>
      </p:sp>
      <p:sp>
        <p:nvSpPr>
          <p:cNvPr id="61444" name="Rectangle 3"/>
          <p:cNvSpPr>
            <a:spLocks/>
          </p:cNvSpPr>
          <p:nvPr/>
        </p:nvSpPr>
        <p:spPr bwMode="auto">
          <a:xfrm>
            <a:off x="-152400" y="38862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400</a:t>
            </a:r>
          </a:p>
        </p:txBody>
      </p:sp>
      <p:sp>
        <p:nvSpPr>
          <p:cNvPr id="61445" name="Rectangle 4"/>
          <p:cNvSpPr>
            <a:spLocks/>
          </p:cNvSpPr>
          <p:nvPr/>
        </p:nvSpPr>
        <p:spPr bwMode="auto">
          <a:xfrm>
            <a:off x="-152400" y="4876800"/>
            <a:ext cx="12954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200</a:t>
            </a:r>
          </a:p>
        </p:txBody>
      </p:sp>
      <p:sp>
        <p:nvSpPr>
          <p:cNvPr id="61446" name="Rectangle 5"/>
          <p:cNvSpPr>
            <a:spLocks/>
          </p:cNvSpPr>
          <p:nvPr/>
        </p:nvSpPr>
        <p:spPr bwMode="auto">
          <a:xfrm>
            <a:off x="1143000" y="6172200"/>
            <a:ext cx="1371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61447" name="Rectangle 6"/>
          <p:cNvSpPr>
            <a:spLocks/>
          </p:cNvSpPr>
          <p:nvPr/>
        </p:nvSpPr>
        <p:spPr bwMode="auto">
          <a:xfrm>
            <a:off x="3505200" y="6172200"/>
            <a:ext cx="12192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6</a:t>
            </a:r>
          </a:p>
        </p:txBody>
      </p:sp>
      <p:sp>
        <p:nvSpPr>
          <p:cNvPr id="61448" name="Rectangle 7"/>
          <p:cNvSpPr>
            <a:spLocks/>
          </p:cNvSpPr>
          <p:nvPr/>
        </p:nvSpPr>
        <p:spPr bwMode="auto">
          <a:xfrm>
            <a:off x="6019800" y="61722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2</a:t>
            </a:r>
          </a:p>
        </p:txBody>
      </p:sp>
      <p:sp>
        <p:nvSpPr>
          <p:cNvPr id="61449" name="Rectangle 8"/>
          <p:cNvSpPr>
            <a:spLocks/>
          </p:cNvSpPr>
          <p:nvPr/>
        </p:nvSpPr>
        <p:spPr bwMode="auto">
          <a:xfrm>
            <a:off x="1143000" y="279400"/>
            <a:ext cx="4876800" cy="635000"/>
          </a:xfrm>
          <a:prstGeom prst="rect">
            <a:avLst/>
          </a:prstGeom>
          <a:solidFill>
            <a:srgbClr val="AADE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100"/>
              </a:spcBef>
            </a:pPr>
            <a:r>
              <a:rPr lang="en-US" altLang="en-US" sz="4800">
                <a:latin typeface="Angsana New Bold" charset="0"/>
                <a:sym typeface="Angsana New Bold" charset="0"/>
              </a:rPr>
              <a:t>Impacts of an import quota</a:t>
            </a:r>
          </a:p>
        </p:txBody>
      </p:sp>
      <p:sp>
        <p:nvSpPr>
          <p:cNvPr id="61450" name="Rectangle 9"/>
          <p:cNvSpPr>
            <a:spLocks/>
          </p:cNvSpPr>
          <p:nvPr/>
        </p:nvSpPr>
        <p:spPr bwMode="auto">
          <a:xfrm>
            <a:off x="76200" y="71438"/>
            <a:ext cx="6858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P</a:t>
            </a:r>
          </a:p>
        </p:txBody>
      </p:sp>
      <p:sp>
        <p:nvSpPr>
          <p:cNvPr id="61451" name="Rectangle 10"/>
          <p:cNvSpPr>
            <a:spLocks/>
          </p:cNvSpPr>
          <p:nvPr/>
        </p:nvSpPr>
        <p:spPr bwMode="auto">
          <a:xfrm>
            <a:off x="4495800" y="5486400"/>
            <a:ext cx="6858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3850"/>
              </a:spcBef>
            </a:pPr>
            <a:r>
              <a:rPr lang="en-US" altLang="en-US" sz="66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Q</a:t>
            </a:r>
          </a:p>
        </p:txBody>
      </p:sp>
      <p:grpSp>
        <p:nvGrpSpPr>
          <p:cNvPr id="61452" name="Group 11"/>
          <p:cNvGrpSpPr>
            <a:grpSpLocks/>
          </p:cNvGrpSpPr>
          <p:nvPr/>
        </p:nvGrpSpPr>
        <p:grpSpPr bwMode="auto">
          <a:xfrm>
            <a:off x="1263650" y="4845050"/>
            <a:ext cx="7651750" cy="698500"/>
            <a:chOff x="0" y="0"/>
            <a:chExt cx="4819" cy="440"/>
          </a:xfrm>
        </p:grpSpPr>
        <p:sp>
          <p:nvSpPr>
            <p:cNvPr id="61527" name="Rectangle 12"/>
            <p:cNvSpPr>
              <a:spLocks/>
            </p:cNvSpPr>
            <p:nvPr/>
          </p:nvSpPr>
          <p:spPr bwMode="auto">
            <a:xfrm>
              <a:off x="3379" y="0"/>
              <a:ext cx="1440" cy="440"/>
            </a:xfrm>
            <a:prstGeom prst="rect">
              <a:avLst/>
            </a:prstGeom>
            <a:solidFill>
              <a:srgbClr val="FDFF9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350"/>
                </a:spcBef>
              </a:pPr>
              <a:r>
                <a:rPr lang="en-US" altLang="en-US" sz="40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World Price</a:t>
              </a:r>
            </a:p>
          </p:txBody>
        </p:sp>
        <p:sp>
          <p:nvSpPr>
            <p:cNvPr id="61528" name="Line 13"/>
            <p:cNvSpPr>
              <a:spLocks noChangeShapeType="1"/>
            </p:cNvSpPr>
            <p:nvPr/>
          </p:nvSpPr>
          <p:spPr bwMode="auto">
            <a:xfrm>
              <a:off x="0" y="229"/>
              <a:ext cx="3524" cy="2"/>
            </a:xfrm>
            <a:prstGeom prst="line">
              <a:avLst/>
            </a:prstGeom>
            <a:noFill/>
            <a:ln w="152400">
              <a:solidFill>
                <a:srgbClr val="006867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1453" name="Oval 14"/>
          <p:cNvSpPr>
            <a:spLocks/>
          </p:cNvSpPr>
          <p:nvPr/>
        </p:nvSpPr>
        <p:spPr bwMode="auto">
          <a:xfrm>
            <a:off x="2057400" y="51054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61454" name="Oval 15"/>
          <p:cNvSpPr>
            <a:spLocks/>
          </p:cNvSpPr>
          <p:nvPr/>
        </p:nvSpPr>
        <p:spPr bwMode="auto">
          <a:xfrm>
            <a:off x="5029200" y="5105400"/>
            <a:ext cx="228600" cy="228600"/>
          </a:xfrm>
          <a:prstGeom prst="ellipse">
            <a:avLst/>
          </a:prstGeom>
          <a:solidFill>
            <a:srgbClr val="00686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endParaRPr lang="en-US" altLang="en-US"/>
          </a:p>
        </p:txBody>
      </p:sp>
      <p:sp>
        <p:nvSpPr>
          <p:cNvPr id="24592" name="Rectangle 16"/>
          <p:cNvSpPr>
            <a:spLocks/>
          </p:cNvSpPr>
          <p:nvPr/>
        </p:nvSpPr>
        <p:spPr bwMode="auto">
          <a:xfrm>
            <a:off x="899592" y="1295400"/>
            <a:ext cx="7931150" cy="4800600"/>
          </a:xfrm>
          <a:prstGeom prst="rect">
            <a:avLst/>
          </a:prstGeom>
          <a:solidFill>
            <a:srgbClr val="FDFF90"/>
          </a:solidFill>
          <a:ln w="9525">
            <a:noFill/>
            <a:miter lim="800000"/>
            <a:headEnd/>
            <a:tailEnd/>
          </a:ln>
          <a:effectLst>
            <a:outerShdw blurRad="63500" dist="241300" dir="18375234" algn="ctr" rotWithShape="0">
              <a:schemeClr val="bg2">
                <a:alpha val="75000"/>
              </a:schemeClr>
            </a:outerShdw>
          </a:effectLst>
        </p:spPr>
        <p:txBody>
          <a:bodyPr/>
          <a:lstStyle/>
          <a:p>
            <a:pPr>
              <a:defRPr/>
            </a:pPr>
            <a:endParaRPr lang="en-US">
              <a:cs typeface="ヒラギノ角ゴ Pro W3" charset="-128"/>
            </a:endParaRPr>
          </a:p>
        </p:txBody>
      </p:sp>
      <p:sp>
        <p:nvSpPr>
          <p:cNvPr id="61456" name="Line 17"/>
          <p:cNvSpPr>
            <a:spLocks noChangeShapeType="1"/>
          </p:cNvSpPr>
          <p:nvPr/>
        </p:nvSpPr>
        <p:spPr bwMode="auto">
          <a:xfrm>
            <a:off x="1893888" y="1371600"/>
            <a:ext cx="1587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57" name="Line 18"/>
          <p:cNvSpPr>
            <a:spLocks noChangeShapeType="1"/>
          </p:cNvSpPr>
          <p:nvPr/>
        </p:nvSpPr>
        <p:spPr bwMode="auto">
          <a:xfrm>
            <a:off x="896938" y="1295400"/>
            <a:ext cx="1587" cy="495300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58" name="Line 19"/>
          <p:cNvSpPr>
            <a:spLocks noChangeShapeType="1"/>
          </p:cNvSpPr>
          <p:nvPr/>
        </p:nvSpPr>
        <p:spPr bwMode="auto">
          <a:xfrm>
            <a:off x="3006725" y="1524000"/>
            <a:ext cx="1588" cy="47244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59" name="Line 20"/>
          <p:cNvSpPr>
            <a:spLocks noChangeShapeType="1"/>
          </p:cNvSpPr>
          <p:nvPr/>
        </p:nvSpPr>
        <p:spPr bwMode="auto">
          <a:xfrm flipH="1">
            <a:off x="5176838" y="1371600"/>
            <a:ext cx="1587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60" name="Line 21"/>
          <p:cNvSpPr>
            <a:spLocks noChangeShapeType="1"/>
          </p:cNvSpPr>
          <p:nvPr/>
        </p:nvSpPr>
        <p:spPr bwMode="auto">
          <a:xfrm>
            <a:off x="4121150" y="1447800"/>
            <a:ext cx="0" cy="4800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61" name="Line 22"/>
          <p:cNvSpPr>
            <a:spLocks noChangeShapeType="1"/>
          </p:cNvSpPr>
          <p:nvPr/>
        </p:nvSpPr>
        <p:spPr bwMode="auto">
          <a:xfrm>
            <a:off x="838200" y="6172200"/>
            <a:ext cx="8153400" cy="1588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62" name="Line 23"/>
          <p:cNvSpPr>
            <a:spLocks noChangeShapeType="1"/>
          </p:cNvSpPr>
          <p:nvPr/>
        </p:nvSpPr>
        <p:spPr bwMode="auto">
          <a:xfrm>
            <a:off x="896938" y="1295400"/>
            <a:ext cx="1587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61463" name="Group 24"/>
          <p:cNvGrpSpPr>
            <a:grpSpLocks/>
          </p:cNvGrpSpPr>
          <p:nvPr/>
        </p:nvGrpSpPr>
        <p:grpSpPr bwMode="auto">
          <a:xfrm>
            <a:off x="882650" y="2209800"/>
            <a:ext cx="8032750" cy="3048000"/>
            <a:chOff x="0" y="0"/>
            <a:chExt cx="5059" cy="1920"/>
          </a:xfrm>
        </p:grpSpPr>
        <p:sp>
          <p:nvSpPr>
            <p:cNvPr id="61523" name="Line 25"/>
            <p:cNvSpPr>
              <a:spLocks noChangeShapeType="1"/>
            </p:cNvSpPr>
            <p:nvPr/>
          </p:nvSpPr>
          <p:spPr bwMode="auto">
            <a:xfrm>
              <a:off x="11" y="0"/>
              <a:ext cx="499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524" name="Line 26"/>
            <p:cNvSpPr>
              <a:spLocks noChangeShapeType="1"/>
            </p:cNvSpPr>
            <p:nvPr/>
          </p:nvSpPr>
          <p:spPr bwMode="auto">
            <a:xfrm>
              <a:off x="66" y="528"/>
              <a:ext cx="499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525" name="Line 27"/>
            <p:cNvSpPr>
              <a:spLocks noChangeShapeType="1"/>
            </p:cNvSpPr>
            <p:nvPr/>
          </p:nvSpPr>
          <p:spPr bwMode="auto">
            <a:xfrm>
              <a:off x="0" y="1306"/>
              <a:ext cx="499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526" name="Line 28"/>
            <p:cNvSpPr>
              <a:spLocks noChangeShapeType="1"/>
            </p:cNvSpPr>
            <p:nvPr/>
          </p:nvSpPr>
          <p:spPr bwMode="auto">
            <a:xfrm>
              <a:off x="11" y="1920"/>
              <a:ext cx="4993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61464" name="Line 29"/>
          <p:cNvSpPr>
            <a:spLocks noChangeShapeType="1"/>
          </p:cNvSpPr>
          <p:nvPr/>
        </p:nvSpPr>
        <p:spPr bwMode="auto">
          <a:xfrm rot="10800000" flipH="1">
            <a:off x="1652588" y="1846263"/>
            <a:ext cx="1965325" cy="3727450"/>
          </a:xfrm>
          <a:prstGeom prst="line">
            <a:avLst/>
          </a:prstGeom>
          <a:noFill/>
          <a:ln w="152400">
            <a:solidFill>
              <a:srgbClr val="5F5F5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65" name="Line 30"/>
          <p:cNvSpPr>
            <a:spLocks noChangeShapeType="1"/>
          </p:cNvSpPr>
          <p:nvPr/>
        </p:nvSpPr>
        <p:spPr bwMode="auto">
          <a:xfrm>
            <a:off x="2208213" y="1752600"/>
            <a:ext cx="2327275" cy="4075113"/>
          </a:xfrm>
          <a:prstGeom prst="line">
            <a:avLst/>
          </a:prstGeom>
          <a:noFill/>
          <a:ln w="1524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66" name="Rectangle 31"/>
          <p:cNvSpPr>
            <a:spLocks/>
          </p:cNvSpPr>
          <p:nvPr/>
        </p:nvSpPr>
        <p:spPr bwMode="auto">
          <a:xfrm>
            <a:off x="4419600" y="4902200"/>
            <a:ext cx="8382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 anchor="ctr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solidFill>
                  <a:schemeClr val="tx1"/>
                </a:solidFill>
                <a:latin typeface="Angsana New Bold" charset="0"/>
                <a:sym typeface="Angsana New Bold" charset="0"/>
              </a:rPr>
              <a:t>D</a:t>
            </a:r>
          </a:p>
        </p:txBody>
      </p:sp>
      <p:sp>
        <p:nvSpPr>
          <p:cNvPr id="61467" name="Line 32"/>
          <p:cNvSpPr>
            <a:spLocks noChangeShapeType="1"/>
          </p:cNvSpPr>
          <p:nvPr/>
        </p:nvSpPr>
        <p:spPr bwMode="auto">
          <a:xfrm flipH="1">
            <a:off x="6324600" y="1295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68" name="Line 33"/>
          <p:cNvSpPr>
            <a:spLocks noChangeShapeType="1"/>
          </p:cNvSpPr>
          <p:nvPr/>
        </p:nvSpPr>
        <p:spPr bwMode="auto">
          <a:xfrm flipH="1">
            <a:off x="7391400" y="1295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69" name="Line 34"/>
          <p:cNvSpPr>
            <a:spLocks noChangeShapeType="1"/>
          </p:cNvSpPr>
          <p:nvPr/>
        </p:nvSpPr>
        <p:spPr bwMode="auto">
          <a:xfrm flipH="1">
            <a:off x="8382000" y="1295400"/>
            <a:ext cx="1588" cy="48768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70" name="Line 35"/>
          <p:cNvSpPr>
            <a:spLocks noChangeShapeType="1"/>
          </p:cNvSpPr>
          <p:nvPr/>
        </p:nvSpPr>
        <p:spPr bwMode="auto">
          <a:xfrm>
            <a:off x="5181600" y="1295400"/>
            <a:ext cx="1588" cy="4953000"/>
          </a:xfrm>
          <a:prstGeom prst="line">
            <a:avLst/>
          </a:prstGeom>
          <a:noFill/>
          <a:ln w="127000">
            <a:solidFill>
              <a:srgbClr val="006867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61471" name="Rectangle 36"/>
          <p:cNvSpPr>
            <a:spLocks/>
          </p:cNvSpPr>
          <p:nvPr/>
        </p:nvSpPr>
        <p:spPr bwMode="auto">
          <a:xfrm>
            <a:off x="7010400" y="6172200"/>
            <a:ext cx="60960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2600"/>
              </a:spcBef>
            </a:pPr>
            <a:r>
              <a:rPr lang="en-US" altLang="en-US" sz="44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4</a:t>
            </a:r>
          </a:p>
        </p:txBody>
      </p:sp>
      <p:sp>
        <p:nvSpPr>
          <p:cNvPr id="61472" name="Rectangle 37"/>
          <p:cNvSpPr>
            <a:spLocks/>
          </p:cNvSpPr>
          <p:nvPr/>
        </p:nvSpPr>
        <p:spPr bwMode="auto">
          <a:xfrm>
            <a:off x="3505200" y="990600"/>
            <a:ext cx="762000" cy="139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 anchor="ctr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algn="ctr" eaLnBrk="1" hangingPunct="1">
              <a:lnSpc>
                <a:spcPct val="90000"/>
              </a:lnSpc>
              <a:spcBef>
                <a:spcPts val="5100"/>
              </a:spcBef>
            </a:pPr>
            <a:r>
              <a:rPr lang="en-US" altLang="en-US" sz="8800">
                <a:latin typeface="Angsana New Bold" charset="0"/>
                <a:sym typeface="Angsana New Bold" charset="0"/>
              </a:rPr>
              <a:t>S</a:t>
            </a:r>
          </a:p>
        </p:txBody>
      </p:sp>
      <p:grpSp>
        <p:nvGrpSpPr>
          <p:cNvPr id="61473" name="Group 38"/>
          <p:cNvGrpSpPr>
            <a:grpSpLocks/>
          </p:cNvGrpSpPr>
          <p:nvPr/>
        </p:nvGrpSpPr>
        <p:grpSpPr bwMode="auto">
          <a:xfrm>
            <a:off x="5194300" y="3036888"/>
            <a:ext cx="3873500" cy="3141662"/>
            <a:chOff x="0" y="0"/>
            <a:chExt cx="2440" cy="1979"/>
          </a:xfrm>
        </p:grpSpPr>
        <p:sp>
          <p:nvSpPr>
            <p:cNvPr id="61521" name="Line 39"/>
            <p:cNvSpPr>
              <a:spLocks noChangeShapeType="1"/>
            </p:cNvSpPr>
            <p:nvPr/>
          </p:nvSpPr>
          <p:spPr bwMode="auto">
            <a:xfrm>
              <a:off x="0" y="0"/>
              <a:ext cx="1654" cy="1764"/>
            </a:xfrm>
            <a:prstGeom prst="line">
              <a:avLst/>
            </a:prstGeom>
            <a:noFill/>
            <a:ln w="152400">
              <a:solidFill>
                <a:srgbClr val="C1001A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61522" name="Rectangle 40"/>
            <p:cNvSpPr>
              <a:spLocks/>
            </p:cNvSpPr>
            <p:nvPr/>
          </p:nvSpPr>
          <p:spPr bwMode="auto">
            <a:xfrm>
              <a:off x="1528" y="963"/>
              <a:ext cx="912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 anchor="ctr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5100"/>
                </a:spcBef>
              </a:pPr>
              <a:r>
                <a:rPr lang="en-US" altLang="en-US" sz="8800">
                  <a:solidFill>
                    <a:srgbClr val="B30030"/>
                  </a:solidFill>
                  <a:latin typeface="Angsana New Bold" charset="0"/>
                  <a:sym typeface="Angsana New Bold" charset="0"/>
                </a:rPr>
                <a:t>D</a:t>
              </a:r>
              <a:r>
                <a:rPr lang="en-US" altLang="en-US" sz="8800" baseline="-25000">
                  <a:solidFill>
                    <a:srgbClr val="B30030"/>
                  </a:solidFill>
                  <a:latin typeface="Angsana New Bold" charset="0"/>
                  <a:sym typeface="Angsana New Bold" charset="0"/>
                </a:rPr>
                <a:t>M</a:t>
              </a:r>
            </a:p>
          </p:txBody>
        </p:sp>
      </p:grpSp>
      <p:sp>
        <p:nvSpPr>
          <p:cNvPr id="61474" name="Rectangle 41"/>
          <p:cNvSpPr>
            <a:spLocks/>
          </p:cNvSpPr>
          <p:nvPr/>
        </p:nvSpPr>
        <p:spPr bwMode="auto">
          <a:xfrm>
            <a:off x="8229600" y="5930900"/>
            <a:ext cx="685800" cy="107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40639" bIns="0"/>
          <a:lstStyle>
            <a:lvl1pPr marL="39688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ts val="3850"/>
              </a:spcBef>
            </a:pPr>
            <a:r>
              <a:rPr lang="en-US" altLang="en-US" sz="6600">
                <a:solidFill>
                  <a:srgbClr val="006867"/>
                </a:solidFill>
                <a:latin typeface="Angsana New Bold" charset="0"/>
                <a:sym typeface="Angsana New Bold" charset="0"/>
              </a:rPr>
              <a:t>M</a:t>
            </a:r>
          </a:p>
        </p:txBody>
      </p:sp>
      <p:sp>
        <p:nvSpPr>
          <p:cNvPr id="61475" name="Line 42"/>
          <p:cNvSpPr>
            <a:spLocks noChangeShapeType="1"/>
          </p:cNvSpPr>
          <p:nvPr/>
        </p:nvSpPr>
        <p:spPr bwMode="auto">
          <a:xfrm>
            <a:off x="838200" y="5257800"/>
            <a:ext cx="7010400" cy="1588"/>
          </a:xfrm>
          <a:prstGeom prst="line">
            <a:avLst/>
          </a:prstGeom>
          <a:noFill/>
          <a:ln w="114300">
            <a:solidFill>
              <a:srgbClr val="4F81BD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2286000" y="6275388"/>
            <a:ext cx="1371600" cy="735012"/>
            <a:chOff x="0" y="0"/>
            <a:chExt cx="864" cy="463"/>
          </a:xfrm>
        </p:grpSpPr>
        <p:sp>
          <p:nvSpPr>
            <p:cNvPr id="61519" name="Rectangle 44"/>
            <p:cNvSpPr>
              <a:spLocks/>
            </p:cNvSpPr>
            <p:nvPr/>
          </p:nvSpPr>
          <p:spPr bwMode="auto">
            <a:xfrm>
              <a:off x="0" y="63"/>
              <a:ext cx="864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100"/>
                </a:spcBef>
              </a:pPr>
              <a:r>
                <a:rPr lang="en-US" altLang="en-US" sz="36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M</a:t>
              </a:r>
              <a:r>
                <a:rPr lang="en-US" altLang="en-US" sz="3600" baseline="300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/</a:t>
              </a:r>
            </a:p>
          </p:txBody>
        </p:sp>
        <p:sp>
          <p:nvSpPr>
            <p:cNvPr id="61520" name="AutoShape 45"/>
            <p:cNvSpPr>
              <a:spLocks/>
            </p:cNvSpPr>
            <p:nvPr/>
          </p:nvSpPr>
          <p:spPr bwMode="auto">
            <a:xfrm rot="-5400000">
              <a:off x="330" y="-298"/>
              <a:ext cx="168" cy="764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0"/>
                  </a:moveTo>
                  <a:cubicBezTo>
                    <a:pt x="15635" y="0"/>
                    <a:pt x="10800" y="806"/>
                    <a:pt x="10800" y="1800"/>
                  </a:cubicBezTo>
                  <a:lnTo>
                    <a:pt x="10800" y="9000"/>
                  </a:lnTo>
                  <a:cubicBezTo>
                    <a:pt x="10800" y="9994"/>
                    <a:pt x="5965" y="10800"/>
                    <a:pt x="0" y="10800"/>
                  </a:cubicBezTo>
                  <a:cubicBezTo>
                    <a:pt x="5965" y="10800"/>
                    <a:pt x="10800" y="11606"/>
                    <a:pt x="10800" y="12600"/>
                  </a:cubicBezTo>
                  <a:lnTo>
                    <a:pt x="10800" y="19800"/>
                  </a:lnTo>
                  <a:cubicBezTo>
                    <a:pt x="10800" y="20794"/>
                    <a:pt x="15635" y="21600"/>
                    <a:pt x="21600" y="2160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61477" name="Group 46"/>
          <p:cNvGrpSpPr>
            <a:grpSpLocks/>
          </p:cNvGrpSpPr>
          <p:nvPr/>
        </p:nvGrpSpPr>
        <p:grpSpPr bwMode="auto">
          <a:xfrm>
            <a:off x="990600" y="5181600"/>
            <a:ext cx="3276600" cy="965200"/>
            <a:chOff x="0" y="0"/>
            <a:chExt cx="2064" cy="608"/>
          </a:xfrm>
        </p:grpSpPr>
        <p:sp>
          <p:nvSpPr>
            <p:cNvPr id="61515" name="AutoShape 47"/>
            <p:cNvSpPr>
              <a:spLocks/>
            </p:cNvSpPr>
            <p:nvPr/>
          </p:nvSpPr>
          <p:spPr bwMode="auto">
            <a:xfrm>
              <a:off x="0" y="48"/>
              <a:ext cx="1986" cy="560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76200">
              <a:solidFill>
                <a:srgbClr val="84CEC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16" name="Oval 48"/>
            <p:cNvSpPr>
              <a:spLocks/>
            </p:cNvSpPr>
            <p:nvPr/>
          </p:nvSpPr>
          <p:spPr bwMode="auto">
            <a:xfrm>
              <a:off x="480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17" name="Oval 49"/>
            <p:cNvSpPr>
              <a:spLocks/>
            </p:cNvSpPr>
            <p:nvPr/>
          </p:nvSpPr>
          <p:spPr bwMode="auto">
            <a:xfrm>
              <a:off x="1920" y="0"/>
              <a:ext cx="144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18" name="Line 50"/>
            <p:cNvSpPr>
              <a:spLocks noChangeShapeType="1"/>
            </p:cNvSpPr>
            <p:nvPr/>
          </p:nvSpPr>
          <p:spPr bwMode="auto">
            <a:xfrm>
              <a:off x="576" y="144"/>
              <a:ext cx="1" cy="432"/>
            </a:xfrm>
            <a:prstGeom prst="line">
              <a:avLst/>
            </a:prstGeom>
            <a:noFill/>
            <a:ln w="76200">
              <a:solidFill>
                <a:srgbClr val="84CECD"/>
              </a:solidFill>
              <a:prstDash val="sysDot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</p:grpSp>
      <p:grpSp>
        <p:nvGrpSpPr>
          <p:cNvPr id="61478" name="Group 51"/>
          <p:cNvGrpSpPr>
            <a:grpSpLocks/>
          </p:cNvGrpSpPr>
          <p:nvPr/>
        </p:nvGrpSpPr>
        <p:grpSpPr bwMode="auto">
          <a:xfrm>
            <a:off x="3733800" y="5181600"/>
            <a:ext cx="3781425" cy="957263"/>
            <a:chOff x="0" y="0"/>
            <a:chExt cx="2382" cy="603"/>
          </a:xfrm>
        </p:grpSpPr>
        <p:sp>
          <p:nvSpPr>
            <p:cNvPr id="61513" name="AutoShape 52"/>
            <p:cNvSpPr>
              <a:spLocks/>
            </p:cNvSpPr>
            <p:nvPr/>
          </p:nvSpPr>
          <p:spPr bwMode="auto">
            <a:xfrm>
              <a:off x="0" y="48"/>
              <a:ext cx="2284" cy="555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21600"/>
                  </a:moveTo>
                  <a:lnTo>
                    <a:pt x="21600" y="0"/>
                  </a:lnTo>
                  <a:lnTo>
                    <a:pt x="0" y="0"/>
                  </a:lnTo>
                </a:path>
              </a:pathLst>
            </a:custGeom>
            <a:noFill/>
            <a:ln w="76200">
              <a:solidFill>
                <a:srgbClr val="84CECD"/>
              </a:solidFill>
              <a:prstDash val="sysDot"/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14" name="Oval 53"/>
            <p:cNvSpPr>
              <a:spLocks/>
            </p:cNvSpPr>
            <p:nvPr/>
          </p:nvSpPr>
          <p:spPr bwMode="auto">
            <a:xfrm>
              <a:off x="2236" y="0"/>
              <a:ext cx="146" cy="144"/>
            </a:xfrm>
            <a:prstGeom prst="ellipse">
              <a:avLst/>
            </a:prstGeom>
            <a:solidFill>
              <a:srgbClr val="FFFFFF"/>
            </a:solidFill>
            <a:ln w="38100">
              <a:solidFill>
                <a:srgbClr val="84CECD"/>
              </a:solidFill>
              <a:round/>
              <a:headEnd/>
              <a:tailEnd/>
            </a:ln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8" name="Group 54"/>
          <p:cNvGrpSpPr>
            <a:grpSpLocks/>
          </p:cNvGrpSpPr>
          <p:nvPr/>
        </p:nvGrpSpPr>
        <p:grpSpPr bwMode="auto">
          <a:xfrm>
            <a:off x="4876800" y="6189663"/>
            <a:ext cx="1524000" cy="820737"/>
            <a:chOff x="0" y="0"/>
            <a:chExt cx="960" cy="517"/>
          </a:xfrm>
        </p:grpSpPr>
        <p:sp>
          <p:nvSpPr>
            <p:cNvPr id="61511" name="Rectangle 55"/>
            <p:cNvSpPr>
              <a:spLocks/>
            </p:cNvSpPr>
            <p:nvPr/>
          </p:nvSpPr>
          <p:spPr bwMode="auto">
            <a:xfrm>
              <a:off x="0" y="117"/>
              <a:ext cx="960" cy="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100"/>
                </a:spcBef>
              </a:pPr>
              <a:r>
                <a:rPr lang="en-US" altLang="en-US" sz="36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M</a:t>
              </a:r>
              <a:r>
                <a:rPr lang="en-US" altLang="en-US" sz="3600" baseline="30000">
                  <a:solidFill>
                    <a:srgbClr val="006867"/>
                  </a:solidFill>
                  <a:latin typeface="Angsana New Bold" charset="0"/>
                  <a:sym typeface="Angsana New Bold" charset="0"/>
                </a:rPr>
                <a:t>/</a:t>
              </a:r>
            </a:p>
          </p:txBody>
        </p:sp>
        <p:sp>
          <p:nvSpPr>
            <p:cNvPr id="61512" name="AutoShape 56"/>
            <p:cNvSpPr>
              <a:spLocks/>
            </p:cNvSpPr>
            <p:nvPr/>
          </p:nvSpPr>
          <p:spPr bwMode="auto">
            <a:xfrm rot="-5400000">
              <a:off x="415" y="-236"/>
              <a:ext cx="222" cy="694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21600" y="0"/>
                  </a:moveTo>
                  <a:cubicBezTo>
                    <a:pt x="15635" y="0"/>
                    <a:pt x="10800" y="806"/>
                    <a:pt x="10800" y="1800"/>
                  </a:cubicBezTo>
                  <a:lnTo>
                    <a:pt x="10800" y="9000"/>
                  </a:lnTo>
                  <a:cubicBezTo>
                    <a:pt x="10800" y="9994"/>
                    <a:pt x="5965" y="10800"/>
                    <a:pt x="0" y="10800"/>
                  </a:cubicBezTo>
                  <a:cubicBezTo>
                    <a:pt x="5965" y="10800"/>
                    <a:pt x="10800" y="11606"/>
                    <a:pt x="10800" y="12600"/>
                  </a:cubicBezTo>
                  <a:lnTo>
                    <a:pt x="10800" y="19800"/>
                  </a:lnTo>
                  <a:cubicBezTo>
                    <a:pt x="10800" y="20794"/>
                    <a:pt x="15635" y="21600"/>
                    <a:pt x="21600" y="21600"/>
                  </a:cubicBezTo>
                </a:path>
              </a:pathLst>
            </a:custGeom>
            <a:noFill/>
            <a:ln w="25400">
              <a:solidFill>
                <a:schemeClr val="tx1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</p:grpSp>
      <p:grpSp>
        <p:nvGrpSpPr>
          <p:cNvPr id="9" name="Group 57"/>
          <p:cNvGrpSpPr>
            <a:grpSpLocks/>
          </p:cNvGrpSpPr>
          <p:nvPr/>
        </p:nvGrpSpPr>
        <p:grpSpPr bwMode="auto">
          <a:xfrm>
            <a:off x="6324600" y="914400"/>
            <a:ext cx="1066800" cy="5181600"/>
            <a:chOff x="0" y="0"/>
            <a:chExt cx="672" cy="3263"/>
          </a:xfrm>
        </p:grpSpPr>
        <p:sp>
          <p:nvSpPr>
            <p:cNvPr id="71748" name="Line 58"/>
            <p:cNvSpPr>
              <a:spLocks noChangeShapeType="1"/>
            </p:cNvSpPr>
            <p:nvPr/>
          </p:nvSpPr>
          <p:spPr bwMode="auto">
            <a:xfrm>
              <a:off x="0" y="527"/>
              <a:ext cx="0" cy="2736"/>
            </a:xfrm>
            <a:prstGeom prst="line">
              <a:avLst/>
            </a:prstGeom>
            <a:noFill/>
            <a:ln w="114300">
              <a:solidFill>
                <a:schemeClr val="tx1">
                  <a:lumMod val="65000"/>
                  <a:lumOff val="35000"/>
                </a:schemeClr>
              </a:solidFill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en-US">
                <a:cs typeface="ヒラギノ角ゴ Pro W3" charset="-128"/>
              </a:endParaRPr>
            </a:p>
          </p:txBody>
        </p:sp>
        <p:sp>
          <p:nvSpPr>
            <p:cNvPr id="61510" name="Rectangle 59"/>
            <p:cNvSpPr>
              <a:spLocks/>
            </p:cNvSpPr>
            <p:nvPr/>
          </p:nvSpPr>
          <p:spPr bwMode="auto">
            <a:xfrm>
              <a:off x="0" y="0"/>
              <a:ext cx="672" cy="101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 anchor="ctr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5100"/>
                </a:spcBef>
              </a:pPr>
              <a:r>
                <a:rPr lang="en-US" altLang="en-US" sz="88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S</a:t>
              </a:r>
              <a:r>
                <a:rPr lang="en-US" altLang="en-US" sz="8800" baseline="-250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Q</a:t>
              </a:r>
            </a:p>
          </p:txBody>
        </p:sp>
      </p:grpSp>
      <p:grpSp>
        <p:nvGrpSpPr>
          <p:cNvPr id="10" name="Group 60"/>
          <p:cNvGrpSpPr>
            <a:grpSpLocks/>
          </p:cNvGrpSpPr>
          <p:nvPr/>
        </p:nvGrpSpPr>
        <p:grpSpPr bwMode="auto">
          <a:xfrm>
            <a:off x="3536950" y="4249738"/>
            <a:ext cx="563563" cy="1084262"/>
            <a:chOff x="0" y="0"/>
            <a:chExt cx="355" cy="683"/>
          </a:xfrm>
        </p:grpSpPr>
        <p:sp>
          <p:nvSpPr>
            <p:cNvPr id="61507" name="AutoShape 61"/>
            <p:cNvSpPr>
              <a:spLocks/>
            </p:cNvSpPr>
            <p:nvPr/>
          </p:nvSpPr>
          <p:spPr bwMode="auto">
            <a:xfrm>
              <a:off x="0" y="0"/>
              <a:ext cx="355" cy="609"/>
            </a:xfrm>
            <a:prstGeom prst="rtTriangle">
              <a:avLst/>
            </a:prstGeom>
            <a:solidFill>
              <a:srgbClr val="FF00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08" name="Rectangle 62"/>
            <p:cNvSpPr>
              <a:spLocks/>
            </p:cNvSpPr>
            <p:nvPr/>
          </p:nvSpPr>
          <p:spPr bwMode="auto">
            <a:xfrm>
              <a:off x="61" y="203"/>
              <a:ext cx="128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B</a:t>
              </a:r>
            </a:p>
          </p:txBody>
        </p:sp>
      </p:grpSp>
      <p:grpSp>
        <p:nvGrpSpPr>
          <p:cNvPr id="11" name="Group 63"/>
          <p:cNvGrpSpPr>
            <a:grpSpLocks/>
          </p:cNvGrpSpPr>
          <p:nvPr/>
        </p:nvGrpSpPr>
        <p:grpSpPr bwMode="auto">
          <a:xfrm>
            <a:off x="1828800" y="4259263"/>
            <a:ext cx="515938" cy="1074737"/>
            <a:chOff x="0" y="0"/>
            <a:chExt cx="325" cy="677"/>
          </a:xfrm>
        </p:grpSpPr>
        <p:sp>
          <p:nvSpPr>
            <p:cNvPr id="61505" name="AutoShape 64"/>
            <p:cNvSpPr>
              <a:spLocks/>
            </p:cNvSpPr>
            <p:nvPr/>
          </p:nvSpPr>
          <p:spPr bwMode="auto">
            <a:xfrm rot="-5400000">
              <a:off x="-135" y="135"/>
              <a:ext cx="595" cy="325"/>
            </a:xfrm>
            <a:prstGeom prst="rtTriangle">
              <a:avLst/>
            </a:prstGeom>
            <a:solidFill>
              <a:srgbClr val="B2B2B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06" name="Rectangle 65"/>
            <p:cNvSpPr>
              <a:spLocks/>
            </p:cNvSpPr>
            <p:nvPr/>
          </p:nvSpPr>
          <p:spPr bwMode="auto">
            <a:xfrm>
              <a:off x="96" y="197"/>
              <a:ext cx="128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C</a:t>
              </a:r>
            </a:p>
          </p:txBody>
        </p:sp>
      </p:grpSp>
      <p:grpSp>
        <p:nvGrpSpPr>
          <p:cNvPr id="12" name="Group 66"/>
          <p:cNvGrpSpPr>
            <a:grpSpLocks/>
          </p:cNvGrpSpPr>
          <p:nvPr/>
        </p:nvGrpSpPr>
        <p:grpSpPr bwMode="auto">
          <a:xfrm>
            <a:off x="914400" y="4297363"/>
            <a:ext cx="1360488" cy="896937"/>
            <a:chOff x="0" y="0"/>
            <a:chExt cx="857" cy="565"/>
          </a:xfrm>
        </p:grpSpPr>
        <p:sp>
          <p:nvSpPr>
            <p:cNvPr id="61503" name="AutoShape 67"/>
            <p:cNvSpPr>
              <a:spLocks/>
            </p:cNvSpPr>
            <p:nvPr/>
          </p:nvSpPr>
          <p:spPr bwMode="auto">
            <a:xfrm>
              <a:off x="0" y="0"/>
              <a:ext cx="857" cy="565"/>
            </a:xfrm>
            <a:custGeom>
              <a:avLst/>
              <a:gdLst>
                <a:gd name="T0" fmla="*/ 0 w 21600"/>
                <a:gd name="T1" fmla="*/ 0 h 21600"/>
                <a:gd name="T2" fmla="*/ 21600 w 21600"/>
                <a:gd name="T3" fmla="*/ 21600 h 21600"/>
              </a:gdLst>
              <a:ahLst/>
              <a:cxnLst/>
              <a:rect l="T0" t="T1" r="T2" b="T3"/>
              <a:pathLst>
                <a:path w="21600" h="21600">
                  <a:moveTo>
                    <a:pt x="0" y="0"/>
                  </a:moveTo>
                  <a:lnTo>
                    <a:pt x="21600" y="229"/>
                  </a:lnTo>
                  <a:lnTo>
                    <a:pt x="13635" y="21600"/>
                  </a:lnTo>
                  <a:lnTo>
                    <a:pt x="0" y="21524"/>
                  </a:ln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04" name="Rectangle 68"/>
            <p:cNvSpPr>
              <a:spLocks/>
            </p:cNvSpPr>
            <p:nvPr/>
          </p:nvSpPr>
          <p:spPr bwMode="auto">
            <a:xfrm>
              <a:off x="192" y="71"/>
              <a:ext cx="240" cy="4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lnSpc>
                  <a:spcPct val="90000"/>
                </a:lnSpc>
                <a:spcBef>
                  <a:spcPts val="2600"/>
                </a:spcBef>
              </a:pPr>
              <a:r>
                <a:rPr lang="en-US" altLang="en-US" sz="44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A</a:t>
              </a:r>
            </a:p>
          </p:txBody>
        </p:sp>
      </p:grpSp>
      <p:grpSp>
        <p:nvGrpSpPr>
          <p:cNvPr id="13" name="Group 69"/>
          <p:cNvGrpSpPr>
            <a:grpSpLocks/>
          </p:cNvGrpSpPr>
          <p:nvPr/>
        </p:nvGrpSpPr>
        <p:grpSpPr bwMode="auto">
          <a:xfrm>
            <a:off x="5197475" y="4303713"/>
            <a:ext cx="1092200" cy="898525"/>
            <a:chOff x="0" y="0"/>
            <a:chExt cx="688" cy="566"/>
          </a:xfrm>
        </p:grpSpPr>
        <p:sp>
          <p:nvSpPr>
            <p:cNvPr id="61501" name="Rectangle 70"/>
            <p:cNvSpPr>
              <a:spLocks/>
            </p:cNvSpPr>
            <p:nvPr/>
          </p:nvSpPr>
          <p:spPr bwMode="auto">
            <a:xfrm>
              <a:off x="0" y="0"/>
              <a:ext cx="688" cy="566"/>
            </a:xfrm>
            <a:prstGeom prst="rect">
              <a:avLst/>
            </a:prstGeom>
            <a:solidFill>
              <a:srgbClr val="6664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02" name="Rectangle 71"/>
            <p:cNvSpPr>
              <a:spLocks/>
            </p:cNvSpPr>
            <p:nvPr/>
          </p:nvSpPr>
          <p:spPr bwMode="auto">
            <a:xfrm>
              <a:off x="0" y="31"/>
              <a:ext cx="688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 anchor="ctr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spcBef>
                  <a:spcPts val="2750"/>
                </a:spcBef>
              </a:pPr>
              <a:r>
                <a:rPr lang="en-US" altLang="en-US" sz="48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R</a:t>
              </a:r>
            </a:p>
          </p:txBody>
        </p:sp>
      </p:grpSp>
      <p:grpSp>
        <p:nvGrpSpPr>
          <p:cNvPr id="14" name="Group 72"/>
          <p:cNvGrpSpPr>
            <a:grpSpLocks/>
          </p:cNvGrpSpPr>
          <p:nvPr/>
        </p:nvGrpSpPr>
        <p:grpSpPr bwMode="auto">
          <a:xfrm>
            <a:off x="2368550" y="4313238"/>
            <a:ext cx="1131888" cy="898525"/>
            <a:chOff x="0" y="0"/>
            <a:chExt cx="713" cy="566"/>
          </a:xfrm>
        </p:grpSpPr>
        <p:sp>
          <p:nvSpPr>
            <p:cNvPr id="61499" name="Rectangle 73"/>
            <p:cNvSpPr>
              <a:spLocks/>
            </p:cNvSpPr>
            <p:nvPr/>
          </p:nvSpPr>
          <p:spPr bwMode="auto">
            <a:xfrm>
              <a:off x="0" y="0"/>
              <a:ext cx="713" cy="566"/>
            </a:xfrm>
            <a:prstGeom prst="rect">
              <a:avLst/>
            </a:prstGeom>
            <a:solidFill>
              <a:srgbClr val="66649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eaLnBrk="1" hangingPunct="1"/>
              <a:endParaRPr lang="en-US" altLang="en-US"/>
            </a:p>
          </p:txBody>
        </p:sp>
        <p:sp>
          <p:nvSpPr>
            <p:cNvPr id="61500" name="Rectangle 74"/>
            <p:cNvSpPr>
              <a:spLocks/>
            </p:cNvSpPr>
            <p:nvPr/>
          </p:nvSpPr>
          <p:spPr bwMode="auto">
            <a:xfrm>
              <a:off x="0" y="31"/>
              <a:ext cx="712" cy="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40639" bIns="0" anchor="ctr"/>
            <a:lstStyle>
              <a:lvl1pPr marL="39688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1pPr>
              <a:lvl2pPr marL="37931725" indent="-37474525"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2pPr>
              <a:lvl3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3pPr>
              <a:lvl4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4pPr>
              <a:lvl5pPr eaLnBrk="0" hangingPunct="0"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5pPr>
              <a:lvl6pPr marL="4572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6pPr>
              <a:lvl7pPr marL="9144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7pPr>
              <a:lvl8pPr marL="1371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8pPr>
              <a:lvl9pPr marL="18288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rgbClr val="000000"/>
                  </a:solidFill>
                  <a:latin typeface="Angsana New" charset="0"/>
                  <a:ea typeface="ヒラギノ角ゴ Pro W3" charset="-128"/>
                  <a:sym typeface="Angsana New" charset="0"/>
                </a:defRPr>
              </a:lvl9pPr>
            </a:lstStyle>
            <a:p>
              <a:pPr algn="ctr" eaLnBrk="1" hangingPunct="1">
                <a:spcBef>
                  <a:spcPts val="2750"/>
                </a:spcBef>
              </a:pPr>
              <a:r>
                <a:rPr lang="en-US" altLang="en-US" sz="4800">
                  <a:solidFill>
                    <a:schemeClr val="tx1"/>
                  </a:solidFill>
                  <a:latin typeface="Angsana New Bold" charset="0"/>
                  <a:sym typeface="Angsana New Bold" charset="0"/>
                </a:rPr>
                <a:t>R</a:t>
              </a:r>
            </a:p>
          </p:txBody>
        </p:sp>
      </p:grpSp>
      <p:grpSp>
        <p:nvGrpSpPr>
          <p:cNvPr id="15" name="Group 75"/>
          <p:cNvGrpSpPr>
            <a:grpSpLocks/>
          </p:cNvGrpSpPr>
          <p:nvPr/>
        </p:nvGrpSpPr>
        <p:grpSpPr bwMode="auto">
          <a:xfrm>
            <a:off x="863600" y="4191000"/>
            <a:ext cx="5537200" cy="1981200"/>
            <a:chOff x="0" y="0"/>
            <a:chExt cx="3487" cy="1248"/>
          </a:xfrm>
        </p:grpSpPr>
        <p:sp>
          <p:nvSpPr>
            <p:cNvPr id="61489" name="Line 76"/>
            <p:cNvSpPr>
              <a:spLocks noChangeShapeType="1"/>
            </p:cNvSpPr>
            <p:nvPr/>
          </p:nvSpPr>
          <p:spPr bwMode="auto">
            <a:xfrm rot="10800000">
              <a:off x="2622" y="57"/>
              <a:ext cx="1" cy="567"/>
            </a:xfrm>
            <a:prstGeom prst="line">
              <a:avLst/>
            </a:prstGeom>
            <a:noFill/>
            <a:ln w="76200">
              <a:solidFill>
                <a:srgbClr val="B2B2B2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1490" name="Group 77"/>
            <p:cNvGrpSpPr>
              <a:grpSpLocks/>
            </p:cNvGrpSpPr>
            <p:nvPr/>
          </p:nvGrpSpPr>
          <p:grpSpPr bwMode="auto">
            <a:xfrm>
              <a:off x="1807" y="0"/>
              <a:ext cx="1680" cy="1248"/>
              <a:chOff x="0" y="0"/>
              <a:chExt cx="1680" cy="1248"/>
            </a:xfrm>
          </p:grpSpPr>
          <p:sp>
            <p:nvSpPr>
              <p:cNvPr id="61497" name="AutoShape 78"/>
              <p:cNvSpPr>
                <a:spLocks/>
              </p:cNvSpPr>
              <p:nvPr/>
            </p:nvSpPr>
            <p:spPr bwMode="auto">
              <a:xfrm>
                <a:off x="0" y="48"/>
                <a:ext cx="1583" cy="1200"/>
              </a:xfrm>
              <a:custGeom>
                <a:avLst/>
                <a:gdLst>
                  <a:gd name="T0" fmla="*/ 0 w 21600"/>
                  <a:gd name="T1" fmla="*/ 0 h 21600"/>
                  <a:gd name="T2" fmla="*/ 21600 w 21600"/>
                  <a:gd name="T3" fmla="*/ 21600 h 21600"/>
                </a:gdLst>
                <a:ahLst/>
                <a:cxnLst/>
                <a:rect l="T0" t="T1" r="T2" b="T3"/>
                <a:pathLst>
                  <a:path w="21600" h="21600">
                    <a:moveTo>
                      <a:pt x="21600" y="21600"/>
                    </a:moveTo>
                    <a:lnTo>
                      <a:pt x="21600" y="0"/>
                    </a:lnTo>
                    <a:lnTo>
                      <a:pt x="0" y="0"/>
                    </a:lnTo>
                  </a:path>
                </a:pathLst>
              </a:custGeom>
              <a:noFill/>
              <a:ln w="76200">
                <a:solidFill>
                  <a:srgbClr val="84CECD"/>
                </a:solidFill>
                <a:prstDash val="sysDot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1pPr>
                <a:lvl2pPr marL="37931725" indent="-37474525"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2pPr>
                <a:lvl3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3pPr>
                <a:lvl4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4pPr>
                <a:lvl5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61498" name="Oval 79"/>
              <p:cNvSpPr>
                <a:spLocks/>
              </p:cNvSpPr>
              <p:nvPr/>
            </p:nvSpPr>
            <p:spPr bwMode="auto">
              <a:xfrm>
                <a:off x="1536" y="0"/>
                <a:ext cx="144" cy="144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84CECD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1pPr>
                <a:lvl2pPr marL="37931725" indent="-37474525"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2pPr>
                <a:lvl3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3pPr>
                <a:lvl4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4pPr>
                <a:lvl5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</p:grpSp>
        <p:sp>
          <p:nvSpPr>
            <p:cNvPr id="61491" name="Line 80"/>
            <p:cNvSpPr>
              <a:spLocks noChangeShapeType="1"/>
            </p:cNvSpPr>
            <p:nvPr/>
          </p:nvSpPr>
          <p:spPr bwMode="auto">
            <a:xfrm>
              <a:off x="0" y="38"/>
              <a:ext cx="3313" cy="7"/>
            </a:xfrm>
            <a:prstGeom prst="line">
              <a:avLst/>
            </a:prstGeom>
            <a:noFill/>
            <a:ln w="152400">
              <a:solidFill>
                <a:srgbClr val="4F81BD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grpSp>
          <p:nvGrpSpPr>
            <p:cNvPr id="61492" name="Group 81"/>
            <p:cNvGrpSpPr>
              <a:grpSpLocks/>
            </p:cNvGrpSpPr>
            <p:nvPr/>
          </p:nvGrpSpPr>
          <p:grpSpPr bwMode="auto">
            <a:xfrm>
              <a:off x="79" y="0"/>
              <a:ext cx="1680" cy="1248"/>
              <a:chOff x="0" y="0"/>
              <a:chExt cx="1680" cy="1248"/>
            </a:xfrm>
          </p:grpSpPr>
          <p:sp>
            <p:nvSpPr>
              <p:cNvPr id="61493" name="AutoShape 82"/>
              <p:cNvSpPr>
                <a:spLocks/>
              </p:cNvSpPr>
              <p:nvPr/>
            </p:nvSpPr>
            <p:spPr bwMode="auto">
              <a:xfrm>
                <a:off x="0" y="48"/>
                <a:ext cx="1626" cy="1200"/>
              </a:xfrm>
              <a:custGeom>
                <a:avLst/>
                <a:gdLst>
                  <a:gd name="T0" fmla="*/ 0 w 21600"/>
                  <a:gd name="T1" fmla="*/ 0 h 21600"/>
                  <a:gd name="T2" fmla="*/ 21600 w 21600"/>
                  <a:gd name="T3" fmla="*/ 21600 h 21600"/>
                </a:gdLst>
                <a:ahLst/>
                <a:cxnLst/>
                <a:rect l="T0" t="T1" r="T2" b="T3"/>
                <a:pathLst>
                  <a:path w="21600" h="21600">
                    <a:moveTo>
                      <a:pt x="21600" y="21600"/>
                    </a:moveTo>
                    <a:lnTo>
                      <a:pt x="21600" y="0"/>
                    </a:lnTo>
                    <a:lnTo>
                      <a:pt x="0" y="0"/>
                    </a:lnTo>
                  </a:path>
                </a:pathLst>
              </a:custGeom>
              <a:noFill/>
              <a:ln w="76200">
                <a:solidFill>
                  <a:srgbClr val="84CECD"/>
                </a:solidFill>
                <a:prstDash val="sysDot"/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/>
              <a:lstStyle>
                <a:lvl1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1pPr>
                <a:lvl2pPr marL="37931725" indent="-37474525"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2pPr>
                <a:lvl3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3pPr>
                <a:lvl4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4pPr>
                <a:lvl5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61494" name="Oval 83"/>
              <p:cNvSpPr>
                <a:spLocks/>
              </p:cNvSpPr>
              <p:nvPr/>
            </p:nvSpPr>
            <p:spPr bwMode="auto">
              <a:xfrm>
                <a:off x="1540" y="0"/>
                <a:ext cx="140" cy="144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84CECD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1pPr>
                <a:lvl2pPr marL="37931725" indent="-37474525"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2pPr>
                <a:lvl3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3pPr>
                <a:lvl4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4pPr>
                <a:lvl5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61495" name="Oval 84"/>
              <p:cNvSpPr>
                <a:spLocks/>
              </p:cNvSpPr>
              <p:nvPr/>
            </p:nvSpPr>
            <p:spPr bwMode="auto">
              <a:xfrm>
                <a:off x="746" y="0"/>
                <a:ext cx="140" cy="144"/>
              </a:xfrm>
              <a:prstGeom prst="ellipse">
                <a:avLst/>
              </a:prstGeom>
              <a:solidFill>
                <a:srgbClr val="FFFFFF"/>
              </a:solidFill>
              <a:ln w="38100">
                <a:solidFill>
                  <a:srgbClr val="84CECD"/>
                </a:solidFill>
                <a:round/>
                <a:headEnd/>
                <a:tailEnd/>
              </a:ln>
            </p:spPr>
            <p:txBody>
              <a:bodyPr/>
              <a:lstStyle>
                <a:lvl1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1pPr>
                <a:lvl2pPr marL="37931725" indent="-37474525"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2pPr>
                <a:lvl3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3pPr>
                <a:lvl4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4pPr>
                <a:lvl5pPr eaLnBrk="0" hangingPunct="0"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5pPr>
                <a:lvl6pPr marL="4572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6pPr>
                <a:lvl7pPr marL="9144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7pPr>
                <a:lvl8pPr marL="1371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8pPr>
                <a:lvl9pPr marL="1828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2800">
                    <a:solidFill>
                      <a:srgbClr val="000000"/>
                    </a:solidFill>
                    <a:latin typeface="Angsana New" charset="0"/>
                    <a:ea typeface="ヒラギノ角ゴ Pro W3" charset="-128"/>
                    <a:sym typeface="Angsana New" charset="0"/>
                  </a:defRPr>
                </a:lvl9pPr>
              </a:lstStyle>
              <a:p>
                <a:pPr eaLnBrk="1" hangingPunct="1"/>
                <a:endParaRPr lang="en-US" altLang="en-US"/>
              </a:p>
            </p:txBody>
          </p:sp>
          <p:sp>
            <p:nvSpPr>
              <p:cNvPr id="61496" name="Line 85"/>
              <p:cNvSpPr>
                <a:spLocks noChangeShapeType="1"/>
              </p:cNvSpPr>
              <p:nvPr/>
            </p:nvSpPr>
            <p:spPr bwMode="auto">
              <a:xfrm>
                <a:off x="840" y="144"/>
                <a:ext cx="1" cy="1056"/>
              </a:xfrm>
              <a:prstGeom prst="line">
                <a:avLst/>
              </a:prstGeom>
              <a:noFill/>
              <a:ln w="76200">
                <a:solidFill>
                  <a:srgbClr val="84CECD"/>
                </a:solidFill>
                <a:prstDash val="sysDot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61487" name="Footer Placeholder 87"/>
          <p:cNvSpPr>
            <a:spLocks noGrp="1"/>
          </p:cNvSpPr>
          <p:nvPr>
            <p:ph type="ftr" sz="quarter" idx="10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 sz="2000"/>
              <a:t>Chayun Tantivasadakarn</a:t>
            </a:r>
          </a:p>
        </p:txBody>
      </p:sp>
      <p:sp>
        <p:nvSpPr>
          <p:cNvPr id="61488" name="Slide Number Placeholder 86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D04691F6-FACC-9D45-955F-FCE4C2FFB163}" type="slidenum">
              <a:rPr lang="en-US" altLang="en-US" sz="2600"/>
              <a:pPr eaLnBrk="1" hangingPunct="1"/>
              <a:t>25</a:t>
            </a:fld>
            <a:endParaRPr lang="en-US" altLang="en-US" sz="26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1"/>
          <p:cNvSpPr>
            <a:spLocks noGrp="1" noChangeArrowheads="1"/>
          </p:cNvSpPr>
          <p:nvPr>
            <p:ph type="title"/>
          </p:nvPr>
        </p:nvSpPr>
        <p:spPr/>
        <p:txBody>
          <a:bodyPr rIns="132080"/>
          <a:lstStyle/>
          <a:p>
            <a:pPr eaLnBrk="1" hangingPunct="1"/>
            <a:r>
              <a:rPr lang="en-US" altLang="en-US">
                <a:latin typeface="Angsana New" charset="0"/>
              </a:rPr>
              <a:t>Impacts of import quotas</a:t>
            </a:r>
          </a:p>
        </p:txBody>
      </p:sp>
      <p:sp>
        <p:nvSpPr>
          <p:cNvPr id="63491" name="Slide Number Placeholder 3"/>
          <p:cNvSpPr>
            <a:spLocks noGrp="1"/>
          </p:cNvSpPr>
          <p:nvPr>
            <p:ph type="sldNum" sz="quarter" idx="1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fld id="{CC966422-5E60-974D-9BD6-F3F058F9348E}" type="slidenum">
              <a:rPr lang="en-US" altLang="en-US" sz="2600"/>
              <a:pPr eaLnBrk="1" hangingPunct="1"/>
              <a:t>26</a:t>
            </a:fld>
            <a:endParaRPr lang="en-US" altLang="en-US" sz="2600"/>
          </a:p>
        </p:txBody>
      </p:sp>
      <p:sp>
        <p:nvSpPr>
          <p:cNvPr id="25602" name="Rectangle 2"/>
          <p:cNvSpPr>
            <a:spLocks noGrp="1" noChangeArrowheads="1"/>
          </p:cNvSpPr>
          <p:nvPr>
            <p:ph idx="4294967295"/>
          </p:nvPr>
        </p:nvSpPr>
        <p:spPr>
          <a:xfrm>
            <a:off x="838200" y="1295400"/>
            <a:ext cx="7848600" cy="5410200"/>
          </a:xfrm>
        </p:spPr>
        <p:txBody>
          <a:bodyPr rIns="132080"/>
          <a:lstStyle/>
          <a:p>
            <a:pPr eaLnBrk="1" hangingPunct="1">
              <a:spcBef>
                <a:spcPct val="0"/>
              </a:spcBef>
            </a:pPr>
            <a:r>
              <a:rPr lang="en-US" altLang="en-US">
                <a:latin typeface="Angsana New" charset="0"/>
              </a:rPr>
              <a:t> </a:t>
            </a:r>
            <a:r>
              <a:rPr lang="en-US" altLang="en-US">
                <a:latin typeface="Symbol" charset="2"/>
                <a:sym typeface="Symbol" charset="2"/>
              </a:rPr>
              <a:t>Δ</a:t>
            </a:r>
            <a:r>
              <a:rPr lang="en-US" altLang="en-US">
                <a:latin typeface="Angsana New" charset="0"/>
              </a:rPr>
              <a:t>PS   =  A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>
                <a:latin typeface="Angsana New" charset="0"/>
              </a:rPr>
              <a:t> </a:t>
            </a:r>
            <a:r>
              <a:rPr lang="en-US" altLang="en-US">
                <a:latin typeface="Symbol" charset="2"/>
                <a:sym typeface="Symbol" charset="2"/>
              </a:rPr>
              <a:t>Δ</a:t>
            </a:r>
            <a:r>
              <a:rPr lang="en-US" altLang="en-US">
                <a:latin typeface="Angsana New" charset="0"/>
              </a:rPr>
              <a:t>CS   =  – [A + C +  R + B]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>
                <a:latin typeface="Angsana New" charset="0"/>
              </a:rPr>
              <a:t> </a:t>
            </a:r>
            <a:r>
              <a:rPr lang="en-US" altLang="en-US">
                <a:latin typeface="Symbol" charset="2"/>
                <a:sym typeface="Symbol" charset="2"/>
              </a:rPr>
              <a:t>Δ</a:t>
            </a:r>
            <a:r>
              <a:rPr lang="en-US" altLang="en-US">
                <a:latin typeface="Angsana New" charset="0"/>
              </a:rPr>
              <a:t>GR  = 0  if the quota is given freely           	      = R if the government uses open bid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>
                <a:latin typeface="Angsana New" charset="0"/>
              </a:rPr>
              <a:t>Lucky importers welfare =R or 0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>
                <a:latin typeface="Angsana New" charset="0"/>
              </a:rPr>
              <a:t>Net welfare = – [C + B]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>
                <a:latin typeface="Angsana New" charset="0"/>
              </a:rPr>
              <a:t>Rent seeking activities and corruption</a:t>
            </a:r>
          </a:p>
          <a:p>
            <a:pPr eaLnBrk="1" hangingPunct="1">
              <a:spcBef>
                <a:spcPts val="300"/>
              </a:spcBef>
            </a:pPr>
            <a:r>
              <a:rPr lang="en-US" altLang="en-US">
                <a:latin typeface="Angsana New" charset="0"/>
              </a:rPr>
              <a:t>Worsening distribution of income</a:t>
            </a:r>
          </a:p>
        </p:txBody>
      </p:sp>
      <p:sp>
        <p:nvSpPr>
          <p:cNvPr id="63493" name="Footer Placeholder 4"/>
          <p:cNvSpPr>
            <a:spLocks noGrp="1"/>
          </p:cNvSpPr>
          <p:nvPr>
            <p:ph type="ftr" sz="quarter" idx="4294967295"/>
          </p:nvPr>
        </p:nvSpPr>
        <p:spPr bwMode="auto">
          <a:xfrm>
            <a:off x="0" y="6400800"/>
            <a:ext cx="28956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1pPr>
            <a:lvl2pPr marL="37931725" indent="-37474525"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2pPr>
            <a:lvl3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3pPr>
            <a:lvl4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4pPr>
            <a:lvl5pPr eaLnBrk="0" hangingPunct="0"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rgbClr val="000000"/>
                </a:solidFill>
                <a:latin typeface="Angsana New" charset="0"/>
                <a:ea typeface="ヒラギノ角ゴ Pro W3" charset="-128"/>
                <a:sym typeface="Angsana New" charset="0"/>
              </a:defRPr>
            </a:lvl9pPr>
          </a:lstStyle>
          <a:p>
            <a:pPr eaLnBrk="1" hangingPunct="1"/>
            <a:r>
              <a:rPr lang="en-US" altLang="en-US"/>
              <a:t>Chayun Tantivasadakarn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60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 build="p" autoUpdateAnimBg="0"/>
    </p:bldLst>
  </p:timing>
</p:sld>
</file>

<file path=ppt/theme/theme1.xml><?xml version="1.0" encoding="utf-8"?>
<a:theme xmlns:a="http://schemas.openxmlformats.org/drawingml/2006/main" name="1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Angsana New"/>
        <a:ea typeface=""/>
        <a:cs typeface=""/>
      </a:majorFont>
      <a:minorFont>
        <a:latin typeface="Angsana Ne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th-TH" sz="3200" b="0" i="0" u="none" strike="noStrike" cap="none" normalizeH="0" baseline="0">
            <a:ln>
              <a:noFill/>
            </a:ln>
            <a:solidFill>
              <a:schemeClr val="tx1"/>
            </a:solidFill>
            <a:effectLst/>
            <a:latin typeface="Angsana New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3101</TotalTime>
  <Pages>0</Pages>
  <Words>1518</Words>
  <Characters>0</Characters>
  <Application>Microsoft Office PowerPoint</Application>
  <PresentationFormat>On-screen Show (4:3)</PresentationFormat>
  <Lines>0</Lines>
  <Paragraphs>418</Paragraphs>
  <Slides>26</Slides>
  <Notes>23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4" baseType="lpstr">
      <vt:lpstr>Angsana New</vt:lpstr>
      <vt:lpstr>Angsana New Bold</vt:lpstr>
      <vt:lpstr>AngsanaUPC</vt:lpstr>
      <vt:lpstr>AngsanaUPC Bold</vt:lpstr>
      <vt:lpstr>Symbol</vt:lpstr>
      <vt:lpstr>Times New Roman</vt:lpstr>
      <vt:lpstr>Wingdings</vt:lpstr>
      <vt:lpstr>1_Default Design</vt:lpstr>
      <vt:lpstr>Applications of  Demand  and Supply EE311</vt:lpstr>
      <vt:lpstr>Apply Demand and Supply</vt:lpstr>
      <vt:lpstr>Consumer surplus: CS</vt:lpstr>
      <vt:lpstr>Change in Consumer’s welfare</vt:lpstr>
      <vt:lpstr>Producer surplus: PS</vt:lpstr>
      <vt:lpstr>Change in Producer’s welfare</vt:lpstr>
      <vt:lpstr>Social welfare</vt:lpstr>
      <vt:lpstr>Tax incidences and inefficiency</vt:lpstr>
      <vt:lpstr>Domestic taxes and subsidies</vt:lpstr>
      <vt:lpstr>Domestic taxes and subsidies</vt:lpstr>
      <vt:lpstr>Exercise</vt:lpstr>
      <vt:lpstr>Price ceilings</vt:lpstr>
      <vt:lpstr>Price Ceiling Set Below Equilibrium Price</vt:lpstr>
      <vt:lpstr>Price ceilings are counterproductive</vt:lpstr>
      <vt:lpstr>Exercises</vt:lpstr>
      <vt:lpstr>Price floors</vt:lpstr>
      <vt:lpstr>Price Floor: produce only = QD</vt:lpstr>
      <vt:lpstr>Price Floor: produce up to = QS</vt:lpstr>
      <vt:lpstr>Price Support: government buys the surplus </vt:lpstr>
      <vt:lpstr>Exercises</vt:lpstr>
      <vt:lpstr>Import tariffs</vt:lpstr>
      <vt:lpstr>PowerPoint Presentation</vt:lpstr>
      <vt:lpstr>PowerPoint Presentation</vt:lpstr>
      <vt:lpstr>PowerPoint Presentation</vt:lpstr>
      <vt:lpstr>PowerPoint Presentation</vt:lpstr>
      <vt:lpstr>Impacts of import quotas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Chapter 4 Markets in Action</dc:title>
  <dc:subject/>
  <dc:creator>tu7-19</dc:creator>
  <cp:keywords/>
  <dc:description/>
  <cp:lastModifiedBy>LENOVO</cp:lastModifiedBy>
  <cp:revision>17</cp:revision>
  <cp:lastPrinted>2012-01-08T14:07:53Z</cp:lastPrinted>
  <dcterms:created xsi:type="dcterms:W3CDTF">2015-03-19T01:17:52Z</dcterms:created>
  <dcterms:modified xsi:type="dcterms:W3CDTF">2021-01-20T02:53:37Z</dcterms:modified>
</cp:coreProperties>
</file>