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9"/>
  </p:notesMasterIdLst>
  <p:sldIdLst>
    <p:sldId id="256" r:id="rId2"/>
    <p:sldId id="296" r:id="rId3"/>
    <p:sldId id="297" r:id="rId4"/>
    <p:sldId id="307" r:id="rId5"/>
    <p:sldId id="299" r:id="rId6"/>
    <p:sldId id="267" r:id="rId7"/>
    <p:sldId id="258" r:id="rId8"/>
    <p:sldId id="309" r:id="rId9"/>
    <p:sldId id="261" r:id="rId10"/>
    <p:sldId id="262" r:id="rId11"/>
    <p:sldId id="263" r:id="rId12"/>
    <p:sldId id="264" r:id="rId13"/>
    <p:sldId id="259" r:id="rId14"/>
    <p:sldId id="265" r:id="rId15"/>
    <p:sldId id="268" r:id="rId16"/>
    <p:sldId id="275" r:id="rId17"/>
    <p:sldId id="276" r:id="rId18"/>
    <p:sldId id="277" r:id="rId19"/>
    <p:sldId id="310" r:id="rId20"/>
    <p:sldId id="269" r:id="rId21"/>
    <p:sldId id="271" r:id="rId22"/>
    <p:sldId id="272" r:id="rId23"/>
    <p:sldId id="273" r:id="rId24"/>
    <p:sldId id="279" r:id="rId25"/>
    <p:sldId id="278" r:id="rId26"/>
    <p:sldId id="281" r:id="rId27"/>
    <p:sldId id="282" r:id="rId28"/>
    <p:sldId id="308" r:id="rId29"/>
    <p:sldId id="283" r:id="rId30"/>
    <p:sldId id="285" r:id="rId31"/>
    <p:sldId id="284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300" r:id="rId41"/>
    <p:sldId id="301" r:id="rId42"/>
    <p:sldId id="294" r:id="rId43"/>
    <p:sldId id="302" r:id="rId44"/>
    <p:sldId id="303" r:id="rId45"/>
    <p:sldId id="304" r:id="rId46"/>
    <p:sldId id="295" r:id="rId47"/>
    <p:sldId id="305" r:id="rId48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BC9DE5-8A3C-4E7B-AB6A-02F18A0D2CDC}" type="datetimeFigureOut">
              <a:rPr lang="en-GB" smtClean="0"/>
              <a:pPr/>
              <a:t>09/09/2015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82BF9A-7813-430F-A4DB-E08C45B0BF6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360324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82BF9A-7813-430F-A4DB-E08C45B0BF64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83002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82BF9A-7813-430F-A4DB-E08C45B0BF64}" type="slidenum">
              <a:rPr lang="en-GB" smtClean="0"/>
              <a:pPr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7250955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5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EE787-E748-4746-99C2-7ABAC5CAE730}" type="datetimeFigureOut">
              <a:rPr lang="th-TH"/>
              <a:pPr>
                <a:defRPr/>
              </a:pPr>
              <a:t>09/09/58</a:t>
            </a:fld>
            <a:endParaRPr lang="th-TH"/>
          </a:p>
        </p:txBody>
      </p:sp>
      <p:sp>
        <p:nvSpPr>
          <p:cNvPr id="16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7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5A5A33E2-BA96-49C5-8FC3-306304514A1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FF6C1-5157-46BB-9605-01E717FD4C9F}" type="datetimeFigureOut">
              <a:rPr lang="th-TH"/>
              <a:pPr>
                <a:defRPr/>
              </a:pPr>
              <a:t>09/09/58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6B099E-F6D6-43BF-B210-E762CAA5FA4F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4CFC3-B0FB-4740-A62F-85635549201F}" type="datetimeFigureOut">
              <a:rPr lang="th-TH"/>
              <a:pPr>
                <a:defRPr/>
              </a:pPr>
              <a:t>09/09/58</a:t>
            </a:fld>
            <a:endParaRPr lang="th-TH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5488BE2D-5988-4045-A297-732E90A91C15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F74C4D-93FD-4F42-8D62-32CD8BF4E57E}" type="datetimeFigureOut">
              <a:rPr lang="th-TH"/>
              <a:pPr>
                <a:defRPr/>
              </a:pPr>
              <a:t>09/09/58</a:t>
            </a:fld>
            <a:endParaRPr lang="th-TH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4CC42-6661-4CFC-B867-DACCF911899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6" name="Oval 15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E9A543-0FE4-4B80-8291-73A5EB9CE29F}" type="datetimeFigureOut">
              <a:rPr lang="th-TH"/>
              <a:pPr>
                <a:defRPr/>
              </a:pPr>
              <a:t>09/09/58</a:t>
            </a:fld>
            <a:endParaRPr lang="th-TH"/>
          </a:p>
        </p:txBody>
      </p:sp>
      <p:sp>
        <p:nvSpPr>
          <p:cNvPr id="19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0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E2321143-8FD8-43B5-9FC6-4968043BF1AC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52880-4938-4ABC-91F0-D3BD80365960}" type="datetimeFigureOut">
              <a:rPr lang="th-TH"/>
              <a:pPr>
                <a:defRPr/>
              </a:pPr>
              <a:t>09/09/58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54B4EC-5F1E-4F2D-87A8-63162BA255BC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8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06BA3-D561-4944-83DC-8D8AE3F0F955}" type="datetimeFigureOut">
              <a:rPr lang="th-TH"/>
              <a:pPr>
                <a:defRPr/>
              </a:pPr>
              <a:t>09/09/58</a:t>
            </a:fld>
            <a:endParaRPr lang="th-TH"/>
          </a:p>
        </p:txBody>
      </p:sp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AF52603-5183-48BC-A4D4-C5076C9AB856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1B517E27-A3A9-4D65-8544-1CE62541E69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075C-647A-442A-9B87-9ADD8776807C}" type="datetimeFigureOut">
              <a:rPr lang="th-TH"/>
              <a:pPr>
                <a:defRPr/>
              </a:pPr>
              <a:t>09/09/58</a:t>
            </a:fld>
            <a:endParaRPr lang="th-TH"/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AAF278-A092-4A12-8D3B-A8E643DAEC3E}" type="slidenum">
              <a:rPr lang="th-TH"/>
              <a:pPr>
                <a:defRPr/>
              </a:pPr>
              <a:t>‹#›</a:t>
            </a:fld>
            <a:endParaRPr lang="th-TH"/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8B7637-1EA9-42A9-ACDB-A50948E71927}" type="datetimeFigureOut">
              <a:rPr lang="th-TH"/>
              <a:pPr>
                <a:defRPr/>
              </a:pPr>
              <a:t>09/09/58</a:t>
            </a:fld>
            <a:endParaRPr lang="th-TH"/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F482CC-38BD-4EA5-8260-0E1F16E9A018}" type="datetimeFigureOut">
              <a:rPr lang="th-TH"/>
              <a:pPr>
                <a:defRPr/>
              </a:pPr>
              <a:t>09/09/58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CB8B5C-2724-4B6D-90BB-01F45842EA4E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117198-2E08-4B2D-B5EC-11038AAE4297}" type="slidenum">
              <a:rPr lang="th-TH"/>
              <a:pPr>
                <a:defRPr/>
              </a:pPr>
              <a:t>‹#›</a:t>
            </a:fld>
            <a:endParaRPr lang="th-TH"/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CB2C7-8897-48F1-A74C-8B8986461F20}" type="datetimeFigureOut">
              <a:rPr lang="th-TH"/>
              <a:pPr>
                <a:defRPr/>
              </a:pPr>
              <a:t>09/09/58</a:t>
            </a:fld>
            <a:endParaRPr lang="th-TH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9EA428D-AE29-4B93-9F19-0CE3F847960C}" type="datetimeFigureOut">
              <a:rPr lang="th-TH"/>
              <a:pPr>
                <a:defRPr/>
              </a:pPr>
              <a:t>09/09/58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00652111-8BD3-4650-A123-147F4F74330C}" type="slidenum">
              <a:rPr lang="th-TH"/>
              <a:pPr>
                <a:defRPr/>
              </a:pPr>
              <a:t>‹#›</a:t>
            </a:fld>
            <a:endParaRPr lang="th-TH"/>
          </a:p>
        </p:txBody>
      </p:sp>
      <p:sp>
        <p:nvSpPr>
          <p:cNvPr id="1038" name="Title Placeholder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  <a:cs typeface="Cordia New" pitchFamily="34" charset="-34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  <a:cs typeface="Cordia New" pitchFamily="34" charset="-34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  <a:cs typeface="Cordia New" pitchFamily="34" charset="-34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  <a:cs typeface="Cordia New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  <a:cs typeface="Cordia New" pitchFamily="34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  <a:cs typeface="Cordia New" pitchFamily="34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  <a:cs typeface="Cordia New" pitchFamily="34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  <a:cs typeface="Cordia New" pitchFamily="34" charset="-34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ct val="20000"/>
        </a:spcBef>
        <a:spcAft>
          <a:spcPct val="0"/>
        </a:spcAft>
        <a:buClr>
          <a:srgbClr val="8FB08C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 smtClean="0"/>
              <a:t>PY 211 General Psychology</a:t>
            </a:r>
            <a:endParaRPr lang="th-TH" dirty="0" smtClean="0"/>
          </a:p>
        </p:txBody>
      </p:sp>
      <p:sp>
        <p:nvSpPr>
          <p:cNvPr id="1331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>
                <a:cs typeface="Cordia New" pitchFamily="34" charset="-34"/>
              </a:rPr>
              <a:t>States of Consciousness</a:t>
            </a:r>
            <a:endParaRPr lang="th-TH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Nature of Consciousness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1536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en-US" dirty="0" smtClean="0">
                <a:cs typeface="Cordia New" pitchFamily="34" charset="-34"/>
              </a:rPr>
              <a:t>= a state of awareness of the sensations (external &amp; internal) , thoughts and feelings we experience at a given moment</a:t>
            </a:r>
          </a:p>
          <a:p>
            <a:endParaRPr lang="en-US" dirty="0" smtClean="0">
              <a:cs typeface="Cordia New" pitchFamily="34" charset="-34"/>
            </a:endParaRPr>
          </a:p>
          <a:p>
            <a:r>
              <a:rPr lang="en-US" dirty="0" smtClean="0">
                <a:cs typeface="Cordia New" pitchFamily="34" charset="-34"/>
              </a:rPr>
              <a:t>2 aspects of consciousness</a:t>
            </a:r>
          </a:p>
          <a:p>
            <a:pPr lvl="1"/>
            <a:r>
              <a:rPr lang="en-US" dirty="0" smtClean="0">
                <a:cs typeface="Cordia New" pitchFamily="34" charset="-34"/>
              </a:rPr>
              <a:t>Awareness: being conscious of what is going on </a:t>
            </a:r>
          </a:p>
          <a:p>
            <a:pPr lvl="2"/>
            <a:r>
              <a:rPr lang="en-US" dirty="0" smtClean="0">
                <a:cs typeface="Cordia New" pitchFamily="34" charset="-34"/>
              </a:rPr>
              <a:t>Association areas and frontal lobes</a:t>
            </a:r>
          </a:p>
          <a:p>
            <a:pPr lvl="1"/>
            <a:r>
              <a:rPr lang="en-US" dirty="0" smtClean="0">
                <a:cs typeface="Cordia New" pitchFamily="34" charset="-34"/>
              </a:rPr>
              <a:t>Arousal: a psychological state determined by the reticular activating system (RAS)</a:t>
            </a:r>
            <a:endParaRPr lang="th-TH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5 Levels of Awareness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57200" y="1484313"/>
            <a:ext cx="8229600" cy="4897437"/>
          </a:xfrm>
        </p:spPr>
        <p:txBody>
          <a:bodyPr rtlCol="0">
            <a:normAutofit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Higher-level consciousness</a:t>
            </a:r>
          </a:p>
          <a:p>
            <a:pPr marL="914400" lvl="1" indent="-51435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= controlled processes, in which individuals actively focus their efforts toward a goal (attention)</a:t>
            </a:r>
            <a:endParaRPr lang="th-TH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Lower-level consciousness</a:t>
            </a:r>
          </a:p>
          <a:p>
            <a:pPr marL="971550" lvl="1" indent="-514350" fontAlgn="auto">
              <a:spcAft>
                <a:spcPts val="0"/>
              </a:spcAft>
              <a:buFont typeface="Wingdings"/>
              <a:buChar char=""/>
              <a:defRPr/>
            </a:pPr>
            <a:r>
              <a:rPr lang="en-US" dirty="0" smtClean="0"/>
              <a:t>Automatic processes</a:t>
            </a:r>
          </a:p>
          <a:p>
            <a:pPr marL="1371600" lvl="2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"/>
              <a:defRPr/>
            </a:pPr>
            <a:r>
              <a:rPr lang="en-US" dirty="0" smtClean="0"/>
              <a:t>States of consciousness that require little attention and do not interfere with other ongoing activities</a:t>
            </a:r>
          </a:p>
          <a:p>
            <a:pPr marL="971550" lvl="1" indent="-514350" fontAlgn="auto">
              <a:spcAft>
                <a:spcPts val="0"/>
              </a:spcAft>
              <a:buFont typeface="Wingdings"/>
              <a:buChar char=""/>
              <a:defRPr/>
            </a:pPr>
            <a:r>
              <a:rPr lang="en-US" dirty="0" smtClean="0"/>
              <a:t>Daydreaming</a:t>
            </a:r>
          </a:p>
          <a:p>
            <a:pPr marL="971550" lvl="1" indent="-514350" fontAlgn="auto">
              <a:spcAft>
                <a:spcPts val="0"/>
              </a:spcAft>
              <a:buFont typeface="Wingdings"/>
              <a:buChar char=""/>
              <a:defRPr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5 Levels of Awareness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17411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57200" y="1557338"/>
            <a:ext cx="8229600" cy="5184775"/>
          </a:xfrm>
        </p:spPr>
        <p:txBody>
          <a:bodyPr/>
          <a:lstStyle/>
          <a:p>
            <a:pPr marL="971550" lvl="1" indent="-514350"/>
            <a:r>
              <a:rPr lang="en-US" dirty="0" smtClean="0">
                <a:cs typeface="Cordia New" pitchFamily="34" charset="-34"/>
              </a:rPr>
              <a:t>Daydreaming</a:t>
            </a:r>
          </a:p>
          <a:p>
            <a:pPr marL="1371600" lvl="2" indent="-514350"/>
            <a:r>
              <a:rPr lang="en-US" dirty="0" smtClean="0">
                <a:cs typeface="Cordia New" pitchFamily="34" charset="-34"/>
              </a:rPr>
              <a:t>A little like dreaming while we are awake</a:t>
            </a:r>
          </a:p>
          <a:p>
            <a:pPr marL="1371600" lvl="2" indent="-514350"/>
            <a:r>
              <a:rPr lang="en-US" dirty="0" smtClean="0">
                <a:cs typeface="Cordia New" pitchFamily="34" charset="-34"/>
              </a:rPr>
              <a:t>Begin spontaneously when we are doing something that requires less than our full attention</a:t>
            </a:r>
          </a:p>
          <a:p>
            <a:pPr marL="1371600" lvl="2" indent="-514350"/>
            <a:r>
              <a:rPr lang="en-US" dirty="0" smtClean="0">
                <a:cs typeface="Cordia New" pitchFamily="34" charset="-34"/>
              </a:rPr>
              <a:t>Daydream can remind us of important things ahead or can be about daily events</a:t>
            </a:r>
            <a:r>
              <a:rPr lang="en-US" dirty="0" smtClean="0">
                <a:cs typeface="Cordia New" pitchFamily="34" charset="-34"/>
              </a:rPr>
              <a:t>.</a:t>
            </a:r>
          </a:p>
          <a:p>
            <a:pPr marL="1371600" lvl="2" indent="-514350"/>
            <a:r>
              <a:rPr lang="en-US" dirty="0" smtClean="0">
                <a:cs typeface="Cordia New" pitchFamily="34" charset="-34"/>
              </a:rPr>
              <a:t>Daydreams create tension (in contrast to what Freud claimed).</a:t>
            </a:r>
            <a:endParaRPr lang="en-US" dirty="0" smtClean="0">
              <a:cs typeface="Cordia New" pitchFamily="34" charset="-34"/>
            </a:endParaRPr>
          </a:p>
          <a:p>
            <a:pPr marL="971550" lvl="1" indent="-514350"/>
            <a:endParaRPr lang="en-US" dirty="0" smtClean="0">
              <a:cs typeface="Cordia New" pitchFamily="34" charset="-34"/>
            </a:endParaRPr>
          </a:p>
        </p:txBody>
      </p:sp>
      <p:sp>
        <p:nvSpPr>
          <p:cNvPr id="17412" name="AutoShape 2" descr="data:image/jpeg;base64,/9j/4AAQSkZJRgABAQAAAQABAAD/2wCEAAkGBxQQEhUUEhQVFRUXFh8XFxcYFBcWGxsdGhgdGBceGBwYHCggHxomIBwaIjIhJSkuLi4uHB8zODMsNygtLisBCgoKDg0OGxAQGzImICQsLCwsLC0sLCw0LDQsLCwsLCwsNCwvLCwsLCwsLCwsLCwsLCwsLCwsLCwsLCwsLCwsLP/AABEIAJgBSwMBIgACEQEDEQH/xAAbAAABBQEBAAAAAAAAAAAAAAAGAAEDBAUHAv/EAEsQAAICAAQEBAIHBAYGCAcAAAECAxEABBIhBRMxQQYiUWEycRQjQlKBkaEHYoKSJDNyscHRFUNTY8LwFlSVoqOy0tM0RHODk6Xh/8QAGgEAAgMBAQAAAAAAAAAAAAAAAgMAAQQFBv/EAC8RAAICAQMDAQgBBAMAAAAAAAABAhEDBCExEkFRIhMUMmGBobHR8CNScZEFQlP/2gAMAwEAAhEDEQA/AOsXhXiPViHNZxIgC5q9gACzMetKqglj8hjhJN8Ggt3ihxHiTRg8qCXMOvxLFo8t9NRdgPTZbaiDVYiyExzzSJFJLAsdB25JSTURYCjMRlQtdypvtVb63h/g4yaOpmlmLyNIzylLtuoARVAX2Axsw6RvefAuU64KT8JznMDDMxaCKdDl70+hiIcEnsddjvt0x4XgOcpgc/tZ0N9Fi10armfZNG/hVdqxvPmD6YiM7euN600P7UZ3qEgZSficSIZcrFNTaJOVPUjeYqJI43UIFIpiDJYs+mL0/D8+4JSbLQmtkMLzfLU/MT8aXb376/NPriRcye+B9zgndEWpTBfhHHZZ4yPo0jZhHaOZEpY1ZGKkiSUqCpoEAW1MLGPEPjGBRWZEmVcOY2WaKQKGDaR9aFMRU7U2qjeC0ZkemGzMCTxvHIgZHUqymiCCKIOFS0UBkc6fBUvD3jFy/g6WOBI14hmw8aBVYCDT5VAFqYjqG1+Yk++PXhviEk0P16hZo5HhlC3pLxsVLLf2WFMPnjDl00satj1JM2Lw94i1YfVjPQR6klCgsxCqBZJIAAHUknoMZv8A0oyd6fpeXLfdE0bE7E7AGydjsMVuJ528zFANJqGTMMuoXaNGkVr3W3Zvmi+mBLxJxOZW3lEZN6EjRAwAs62cDYnc0B+VE42YdJ1w62xE8yjLpPfibj7iVqOY1r5gsczQBVI8iEUUaShqbUDRYLtWPXBvFUgkaOWaTlMmvmOEaSIrYdYykYDlrj06l2+sO+miO5SRS6hlL8zYHVVEkDU3et739DiJ5FZjoV1UUCHqw1eYGv8A+d/TGjph8NA3KuoKch4hR3eBp8/Nb/VFWgikRSALch110dRFjpWxN2WcM4BHPApzujMzWbkOpaIJCmIbco6a+GjZO5645LHFzXA8nWl1MNLHpRBUrd7U34G8GHBuJupWCaJom+wQraGoXW5IDUD0JFDtsMaceOL7CZ5ZRC7hvhpGiKZsnMgOwjWZhIFjDHl32Z6o62tvfbFIeGZVjmVMzICjk5L696QaQQs2/wBYuvUKfVSVW+IicLV8vywz2EaoV718i9mhxFGUKuWlWQ1rAkTk+Um2UseYlirBU2w2q8VD4mkywk+nZeVeU9NNBE8kOgqGWS/iA3ogA6SDe2NTIcYYeUhSO32a/IY0+JZxEhd23XSRXdidgoB6kmgB3JxmnpMfg1Y83VweIZVdQykMrAMpG4IIsEe1Y9YzfDmROWyuXhbrFCiH5qoB/DGjeOM1T2NI+Fhrw94osfCw14WIQfGdLxzLo4RpQCW0gkNp1fd11oDfu3eMzxTxt4om5MGYmGtUkkhQMFBdRKAA2ssFLC0U6T7g1o8ezSoohEcbJpFqyhloHYaem1X+WNuDSPIrlsJyZVBWV4nGZjSV8xLAJBqjRCq+W/KWLKSSRvfw77X1NHL5zNiMq00StFIYtckDvz1AtZF0lFHlZbK6l1Bht0xHmsyZCCaFAAACgAOlDEROOj7rjpJowvVyt0WM/lYDHQmzTTVYnEzqyt2OkER1+5p0nuDiLMKJEUSSTNNpGqaOeWEB63McanSFB7EGx1vGZxziP0aFpKBIoKCasnYf5/hgDk8SCQ/WSzg0W2d1FAEmhEQKABPTtgpRhHsFjllyK06OopPKRGWzUokWhJpiiMb+Wm0owtTe4JY7jcEbY8ThJBU6LmdqJnUMD8ox9Wp+Qv3wJcInzShJjzHyrOI2aWvLZKhlLU9a6U3Y37dcFWJjx4+YoDNPLB02SZAyRMVglEcLJ8M5kn5cgIAEXn1GMi7VmAWhV2QNThGfzHOfL5pYtaxrKksJbQ6szKbV90YEdLYURvjHxY4fFOsxcTKVlhUGSdY/qykj0kaxBNa0xNMbXYktdYTqNNGUW4rcdp9Q26kFWHxj5LNzxz/R8yY31xmSGaNWRWClQ6upZqcalIIamBOwrGvjkZMbg+mRuTsynkCgliAALJOwAHUnEXhHOCaTNuwYFJVRNcbxtyuRG48rgGjIZd63r2GM7jWbWN8qJDUT5pFkY9BSu8dnsDKsS77b13wYZp+2Olo8V+oRmn0oZsye2K2azKru5AvYep+QG5PyxUnz24SOyxbSTodlXrZJFA0RXXqceYYGEutpFYBSoFAHfSd+wog9Ot79BjotpcGSMZz54LcEyuLU2LruKI6gg7g+xxJgA4t4yhWSRcsZJGu7EqogYUCygAs3QbN5TW3W8ZvFP2kvyJCkVhtSBywVkJXSfIoYbPf2+lWdicB7xDixnuGZ7pbBRxXxzDA+nlyuoAbWoXSVP2k1MCyjfcda2vBLl5lkVXQhlZQykbggiwR7Vjm/AIzPBGpy8U8KqxRzKoKm2IjK1a/ZHyPtjzwfx+8cSqmWVghZSqynUfOTUQCEEUQF9dul7ZNPreqUlPah+bQ7JYlbV3+zp2PSOR0xT4dxGLMLqhdXHeiLU9acdVb2O+LWOjszm7xZaSUkdr7b9/fAVPJmOGteZWKTLSzEtmI9StG8r+XmxtY5dlV1BttrHfBnAyhSWoV1J2xk+OYxLkpoPtZhDCg6+ZxV/JRbn0Ck4y5oRkmmb8TdJkt4cHEV4ZxqBHqK/PHEo1FXwqt5HXmIwJG1iRwAxlAchZAeulgAwB6CuwGMDO8KWQntrYGU76mUDZQ3VRYWwO1+t4KPCmcMmQgK0WSPlSA9Q8Q5cin3DKcZMgomsehxJVRzNS2mmAeW4eirmZnjHktIhX22lYXQ7hqA77n1xVyfA55jIxJU6GZTuAzByAt9Qp81H5Hcdd3xFxkZeuxklJDUKAjVUPXa9W4/5BrcP4lIs0LAStDKdJYkslV5Xs2QdVAEUKLbHasrnBZVBrnv2NPTN4updkQQ+H75bBS0U6i2C08ZZbBdejAbA9iLsCgcFnCo5EiVZSC62pIJNgEhTZ3sirvvi3hY2xilwc6U3LkWFhYWDAPUbAEEiwD09cama4fleJLozGWSTSpVSyhigYC9DdUOw3FHYYxeeKYizp2NAncdQK6n5Yv5YyGGQohktRqh8upvay6r87avnhc0mh+CTUqF4PZ/okYeTm6S6pITqLxrIywsxHVigUn3ONq8CnhPOpzs3DypMu/NE4y8iBCqPGilk0koytKsjWpIBbfc4J9WPP5o9ORo60XsSXh9WItWH1YVQRLqxDnM2sKF2uhWw6kkhVUe5JAHucOXAFk0B1OB7xFBnJ4Emy6x6EkjnERVjNKsciyUp1BUYgGlIa7G6nDcOF5JV27gylSJMtlsxlMsYpnU3KzRlC1hGYyFZGIGpgWI1AbgWd8U2Yk2TZ9TjQ45m+a4IJ06AaIIIJF7g9G33GM7HeiqRx88rmxYWFiHMZpY+t2eigWx/AdvfpghRheNOGnMrCmoqms6yKNeQsDuf3Sv8WH/AGS+HWilzMsu4UchfL5ZAQsmsdroqCK6nri6maSXMRRToVhbcEkauZqCxElT5aYrVb6ih2AODfNZeQIvIYBkIOlvhcAVpYgWtj7QGxrYjbGXO6dHU0i9Bg8az07JMrR5ZsqyOhdJ2Z1FFWLIYwNu4B8vvWMni2dZYw0DKSQXBrWpVFLGqIvUdK2D9rG/muOMSViTRKpp+Z9ZGvcgCOUAtfuCOp9MBviDNjLgsFBCugofvynMZigP3Y1IH7wGCxWkBqOmc0uaCXEuVVSwDkhT1I7YiOFh5zkakGYvOpC6GPlZd3iJZX5qs6IWBHQrQtT/ALQemN/ATmnzKq2agOXL5eB1EDxyOzRhhI+iQOulm0rtpYDSv4mGWnEiK69GUMPkwsf3442tg1PqZ2cMk47A7msuMzLFltRXV9exHXTBJG1C9t3aMGx01YK80Dd9sBfE2khePNQLzJIQwaPoZIn08xFPZ7VGHqUrveC3h+bTNxJPEW0OtjUrKfTdWAIONujaUReoi2jPk4HlWJLZaAkmyTDGSSepPl64DfFXiHKZYvFBlYWkHkEnJi5aNXfa209+17etdBddiPbAJ4e8AxnJtHnI1MrqV3OrlgKEUpR03Y13181XtjVkUnSiZ8Dxq5ZPojmvEuINKFsfVRxjlxEKFTymtK6SA2kdavzV8o2jJfSxBVjpIob/AAhT6XTg/IEbjHTMr+zOEwRiQhJxZkaOyjFjZGk1YGwDbHb8MQzfs1y8CM7ZhhpttRRD2IIYHdttgAR261jH7tNcHVhrsKVfz+MBoEmiHLV5o1cUGAkQMq9NLggPQJ23O/cb4J/A+SMJaU5eRgW0wkL9kINToGrVtt5bJAYqCCaJcl4Nh1xMUncL8Rnm5gYU1AKGI2Ok0KWvXBPmcuzFCpC6CTupb7JXYAjsTinpIytSezBlrJOGyp/ykcy8V5uQzB7liUqAP6yGwS+gONjZ0lgG3F9MYOb43NlwGjzMqHUoYmd2CqzhSSrsRXTcjHZJOaysskUUg93IVhe3kKNRrsTXv6Nw+TLOqrEIaYB+WoT2bdR3Gx9qwUNH00oy2Qr37pg4zxpt9wN/Z9xKbiEkscxE+W0/WrNokFEWtCut9j6fLGp4Q4ckMRZBs0kvKJZmqAzMYFXUTpTl6DQ26Ys+L8q6y5QiWXlTz8uWLWQlLDJIKUVsxSmuwRjRBwnUtxXRdlqan6kkvkiW8K8R3h1bGKgjI4MkZz2aPKJ1QKUdUcK7o0iT71oaVbjXVua27NiVjv8A8nDeDsyHy7ZV+YMxliwePVWpWdjHIpPxIw79jYOIc6SI3rrpNfOtv1x3cCUYHM1NuSBvxNw36RlkHdUaf13LKx271qJA9QMU+DcZVEy4zJeP4hpWNympGKqtqu4G+29FQfQ4LmAWVB25bAfgUwG8SypMM2WiKNerlXbKQV0sNrJIRgw7l43PbZE4qozrhmqLuUsXyC8cSiMZlVxIg/2Z1kn7qherE7V1wN+CuJPNNMrvIWQeeNz8Dlrqu3fptt7YyPDvBP8AR4WBCZpZn1P5hEFVBTkEBjY1USLrVQ33BbPGY4ZAkMSgqxOlyOxNn6vzH5nfDI6uDe7F+6yjFxSu+/g2cLGNw24TIoEsgOk3qQn4AtUSo6KOgxNPx2GNgr8xCQT5onrbrvW/4XjS5xUnG90Zc2myYpNSXHc0BCLBF7CgASB+Q2vG1wTKtrDUwA6nsfbAe/ibLggAuxPYRsPx8wA/xxr5LxOGy8ixLNGa8swhVlDEhVUhjTMWIFe/UdcVN7FYVc9zS45AG4hlmHxRwS6z+67RhAfYsrEf2T74u3jN4Tl3jjBmfmTsqmaTbzMFo6aAAQbgAD9SSb2rHBzz652jrRVIlvCvEerC1YTQRBxjLGbLzRKaaSJ4wQaouhUH8zi/wPjMc+WhmsKHCqVOxWS9DRkffDWpHqMQasYnFuBgh5cuNOY1rMvncI0kZBBZL02wGgvV0euNOmzLHafcCUbNLj3DVjGsE2zbg+++MXGzlfEMOeaCJACz63ljc+eHlUrqyqbD62C+lWdxV5ebADsB8IJq/njrxdnM1GPpdooZvMEeVfiIsnrpHr8/Qf8AJpEhCBuS7UT1J8pNk/hX5YWXcsNZ6v5vkD8I/AUPwx5feVfZGJ+ZKgf8WNEVSM5meJMwyAFUVvK12a+KkA/FmXp6fjggymXk5ac+aZ5Ao1ETyqCe+yMBX4b4GOLzq+YiiZgF1qzEntGeYR+LaR81wSLxESpK8TH6tA5uJmJ1HyBFLJqumNg7acKyNXbHQU2lGJeRaAAFAbAYBPFnEljMbNuuvmsPVXlWNP8Aw4T/ADe+Cw54tlubWlmjsA2KZhSg3RHmIG++MTivh8Tx5hr1UjRwrWw5KcsE9ydSsR0+I9cA9wsNRty/wFd4WMrwrnOflIHvUeWFY/vJ5G/UHG3Bl9QLMyIgIBd2CqCTQFnuT2wViel9VIh4k3Ly9hQVmIy8kpf+p5zclSEAtiSw7jqO14K4UCKqjooCj5AUMDGayjS83KBCVEuXczhlKVHIk7JpvVr8tUAR5lJI6YJtWOTrpJySTOrp49MN0YbbgjpYrFXw74n+hQw5bOxOnL5cC5hQHhf4Y0ZiPNGSasOAAe5xPePGYhWRWR1DKwplYWCD1BBxWLK8bGyVhlLBftiBo9yAQSOoHUX0sYB8twxoQBBm83Eo6IJRIteg5yOQPkdseuHZzM5B5eXH9Kglfm6TLpmRyAHoyWJFNWAStdOlVuhqovYzS06YYZmQRgF9rYIPUsxpQB1u/wDPHjO8PWUASKSAbFFlINEbFSD3OB3jfEpc9GoijfLMkiyq8wRjqQ2o5cbkFTuCSwNXQ3sR5vxFnxExaOBStW0JkmcrqHMMcbqoD6bIBL7gCjg/eY3Vge7eDd/0NF/vP/zzf+vHo+H0/wB6PlmZx/dJgfh4wmXzCS5c5vMZZ42E9mWTS5KGJ1WXzdBIGWPpa+XFnjXEzm2hOVMsTRS8zmvGyKRpZWTlvpL6ge4AHUGxWLlmii1hflmsnAoiWAeUspAYDN5gkWLF/WbbG8UOKzQ5B4Ncc7mVmEbBpZwJBGSFOpyw1Lq3qgAxJA3xQyWezmXkl0rBmFlYNzJHMMi0AtMI4mV1AAqtPofXFhjJIweaTWwvSAoREvY6FsmyNrYk9aoEjCZaqKVoYsO+55y4mk0PmnV5FHlVE0IhYU1AsxLVa6iel0BZu3eI7wtWOdKTk7ZoSol1Ye8RasLVgaLKU/0iLMjMZdYJLhMTpK7xn49alXRH9wQR6b4pQ5vJ59ic1LHls9HMY2i5pF6Zai0o9F1cFCCBvqxt6sUuL8NTMxlGtWsMki0HRlYMjKfUMAa6GsacOocNnwLljUiLxfwEGMcyjRJjO27aWOnSdySATXtfbHO5IEa7660Apq30ynVQ6kAab7cw46DxXJZmdELZkPLE4kjLQhYrCsjCRFNsGVmU+ba7AHevA0BzC5fOw5SESRXFpQFHcNRTXIBbAaSFoXfesao6hVUVf2Ezw9UupugCThsa0QtEAgEEigTZAroCd8SHLL3vf7zE/wB+Og+IOB5HICBpY4VEk6RksoKoGuzRNAbAX0Gqzivnsvw+JooU+jgSy8qSVEiKReVnAZiCodyoQA9C110BL27tf0/ugPd5f+n5Af6GvpXvWJeGsFVkkDFJCr9tUbMilWT+yDpI76T1sglUXA8jkc42WzXLeJo1lhlkjS1LNIDHI4XTR0WhNE+Yb1izkeECyVhygXWdEvJbWUvyVG+ymuh1Ed9O9YHNlXeP1sLHikv+9/QzPDPhps04LFeSrEOwYAgqdOkqTrRiR0YWMEnD8mBNMwJaJJAmXUSOyKqxqrFUJ0h9ZkBfcnfeseH4BlmNvCjmgpLDVqptQL3szaiTZF2T6401oAAAADYAbAfLGfPqvaR6UMxYI43aJbw94jvCvGKh5JeHvEd4V4lEJbwrxHeFeKohj+J8sUX6ZC3LzGWR5FYLqDqFt45BVsjBR03BAI6YIf8AQSS05Y+cWQvSyLNXvXzxWaiCCLB2IO4I73jK4ZOvDsxGjSSLlJEMaB5NUcUoa1W2FqrKSq2dIKV3GN2ky16H9BOXGpcol4l4bZHVYbdW6XQ016npWMWXgea1zaIjqCqqk/DtZsevxfjWDvI+IcvM8yJItwMFeyAN1Dahvuu9X6q3pilH4xy7TpCOYBJqCTNGViZlGrSrtWolbYEWp0mjjpe2aMr00btAMPCGYcNyiMqWcIZZQWklJpvJRLBeo3qtyKA3o8X/AGf5yILbc4HUKgiCgahTagJI7sbXv3x0HxTm21QNlisk0MnMMWoUyFGRgzfYJDeQ/eA+zqIf/ThzTRwoJ8qZAWLuiKwMZUmNA+oFiCTYDDSrV6hMp9Tq/oOhBRWyOZf9Fs/GBS5qthpZFlVhY8rJLm2Ug9NxfpWLuQ8GZqWo5pHgXZI0kiGhtmYhY4J2QBQpssB1As46DlvEK5eV8vmZS2kjlzGIgMCPgdkXRzgb2AFgrtd4x5eCQZiaaULIkb6CgBkhdZFaQySpRDIX1qDQGrRZsHC8k1BW3+A1G3wgY45+z98lE2Z5wLBkX+jwFZWZ5FjQAmUA7sNiSK7HBhHOZss8MeXkUSDS7ZlVQLqXSxVBqLEda2U/exPlOHhCC0s01G150nM09vLsN6NWbPvi9qxlnq3xD7h+zV2zxkMokEaRRKERBpUAADb2G1nqffFi8RasPqxie4wxLw94ivD3h9FEmrD6sVsxmVjUu7BVUWWJoAe+ATjXj6QkjKKoUf6yVSS3yQEaR7kk+wwUYNkOi6sVZuIojKravM4j1BGKByLVGcDSrEEUCe49RfM5vG+dY2rRIPuiLUPxLNZ/TGh4X8UmaZoM15RPIkgCVynli06DTAuj/Vx7BirFR03BYsXNlOzo+rCvEV4e8JoslvCvEerC1YqiEt4V4j1YWrEohLeFeI7w94lEJLwrxHeHvFEIOI8Sjy66pCfZVUsxrrQG9Dueg7nGXleN5LiSmGxIHW+VLGyagOpUOBqo91JrrjE4vKxzcyyBKuMRM52opegL3bUHatviHXGFxM1KhQaJxIraVDN546II0joy0t7eVmvpstZUsnQ19R3srh1WdKynCoo10U0grT9dI8/l+6OazUmw8o22xHns3l00wSqND0gUwsYvNsqsdPLWzsASLNYHc1x/PEApFBGKFjzTt032DRir9Cx+eKMvFJC+vNxtynEfMbL/AFyHlPrRijKJI9zZKlunarwyObHN/Gv9gPHNLgO8hko8uuiFFjW7pRQxZ1YpcP4hHmEEkLrIh+0psWOoPofY4s3iO73AJNWH1YivD3iqLJdWFeIrw94lEJbw94i1YWrEohLeHvEWrC1YohLeGcBgQQCD1BFg/MHHjVh9WIQrT8Jy8jKzwQuyUEZokYrXTSSNq7V0xPnMrHMuiWNJEO+l0V126bMCMO8gUEsQABZJNAAdST6YDOJeLJZD/RiiR/fdNbN7gagFHzs/Lpg4xlLgoMsllI4V0QxpGg3Coiou/XZQBeK+bYSorNFHLAZhGSxBIcOV1KhU/C4q7BFEjYb8/k4pmyb+mTD2VIAPy5WPOU4xmoHMg5M5O7CSNYnO1EiSMUGIA6p2w6OGrb3KbOoxKEAVQFUCgAKAHsBj1eMTw34hjzyMyBkdG0yRv8SNVjpsQRuGGxGNe8ZpRadMIkvD3iO8K8VRCS8PeI7wrxKIYmrD3iLViDiOb5MUkv8As42f+VS3+GNFAgD4340Z5jEp+qiNEdmcbMT7L8I99R9MDmLee4PmMqkLZiNlEyB0c0QxI1ENXwyd9J3/ACNUWbzKoBZnYKqqLJJ9ANzjRXZBLg94jlTUCLr0I6gjoR7g4JYPBzqVbMzQI2rQIBmIw4JB/rmuo9wAdIdt6AFkivJ4OYSlOfEmWDmOTNOwiiDA6phCGcs5F6Lv4lbpWLSKcjoHhTi/0vKxyN8daJP7a7N+Z3+RGNe8CvgDImDLyKSSDmJCrH7SghFbb103gmvGeaSk6KRLeFeI7wtWAoslvCDYzOMysItCGnlYRIfQvsSP7K6m/hxT8M5BIDmBCWEAmKRIXLhdA0y6b3AMmsV08vvg+j09RV70EGrCvEd4V4CiyW8PeIrw94qiAZ4k8PzmaSZWiaItzDzJGj5dIFc2ouqQG79q2vEPAor1SNu5q9iAFKKyKASTQBF2dzZwR+KiTlZAO5RfzkUH+/A5keIxJDE7ErrjjB8rGiV0gOQKU2Cu9WRWMevUnBKK3e23+zVpmr3fBqSEjcduo9v88PlYMxMFeCDXG1FZDIsYIIsFQbNe9YxuCPNxexFE0eV1BXlcgFqNyLQ3G223ysXY6fmc2kVKbs/CiKWYgeiqOg9egwjT/wDHUv6q38fuhs9RfwgXk+HzZTNRu0fLSc6JQroyM+hnRqBB1jQVLaRd96wU3jN4zxHmKqmKWJo8xAakUUQ76AysjMp6sKux3G4xevHTUOmKRim7lZLeFeI9WFqxVAkt4V4j1Yyc74hSHMJC6tpalMv2FkbeONvRmAJ/l9cWot8Es27wrxHeHvFEJLwrxHeHvFEJLwrxHeHvEogOftBz/Ly3LAsytVUW8q+ZtgrbfCOnfHKFcDzLrWxpVwGAFbKC0pjB699W91W2Dz9ofD2nzOWjU/1y8oAml1CReho0admJo7JfbAP4i4Ucg41NrhmpddMm4AZiQehp0fewyt26DfgilACRs+H+F57NQSzwB2RSQoOlmZldAVVTuBRcm7Plrrg48N+BJmOrPOQukARxnSWJUFyzKbABOnaj5eo76/7LODHKZFQdP1jtKNN1TUFq+xAv2BA3qzZ8RcezkDVluGyZlR1fnxRgntoXzMR1skD/ABxG7dINKlbMhOEDhed+rVjls4QtklzFKgLKtsS3Lcaqu6b2OCPVjDj42c/9H5kEmXZJpHaOTc/Ury9jQtdco3Hdca5etz0HXGXMvUTbsTasLVgQ8O8WzTzRiYxvFmYmzMVAo8SgrSMNwwp0o7G9WCu8LnjcHTInZLeFeItWH1YGizEvEOeg5sUkd1rRkv8AtKV/xx6vD3jQCDvAMpDxZZZJzGIdLNmkLmOWJwAQXoeZUZDy5CdkZ0I7YLvAvgGDhlvfOmavrGAJUBaIj9AepPfb0wGR8EXK8QXOUrwOdEsRBJBlYAsg6MNVPR9DQJIro3hvNMhbKTH66D4Sf9ZCTUTj1IFI3oyn1Fsm3Wz2JH5mlPlEDrKQ1oGAClqOurtF2ZttiQas+uMUZ5eauXmy7ZWJEM0biWNU0Qstq3LPlXdbU7EWDYvGjxXiDoCsWXnmNUeWY46v0aV1BPyusc745OpQSvG8WmOcwSZjMiSUZvLurRo2o6UIaNiuliGBbpZwME2XJmpwOYPBGwI86czr98lv8cX9WMnhuTVXd0XSuqQIe7I8zSJY7KF0hV7b7C8aV4GS3KRLqwrxHeGeQKCSaAFk+gG5wNEMviee5byTdRlYSyjammm8sYH7wUEf/dGJPCUhbJZdj1aJWJ9SRZJ9yTeB3j+ZKwRqwppdWdmHcWNOXRh61X4xYJuBZYw5aCNviSJFb5hQD+uNGWPTBIGLtmneFeIJp1RSzsFUCySQAB7k4xZvGeTT/XBh3KJI4HzKrVYQot8BWEV4V4rZTNpKgeNldD0ZTYOJrxVFkHFcpz4ZI70lloN909VP4Gj+GAzK8NnzU5hOWdI2C/SVMhiQf1pd1KkawGcMpFgt1AO4Orx5yUWvNgdhl5A/yd4woPz0sf4Ti47O/Ba8GxwbhcWUhWKEUg3Hckk2ST3J9flhcV4cMwhUvIho0Y5ZI6JFAnQw1V10tY9sZfDc42TKZbNVooJBmNgrgbKkv3Jqr91u1HyjY4hnlgXU4cjvojeQitySEBNYFppjdqMPPZBcumXgVpHDTB2aWWSVjyoy13IxrzKhoUOu2LN4zc1PJm5IpBpSGOQvGfMXkUoyeYEAIpvUOpoDp2vXi38xT52JbwrxHeFqwNFCzOZWJGdzSopZj6BRZ/TGPlYWZ4o3FPf0vMCwadvLDGdtwtGj/uF9cWs9UkkcRPlvnSnsEjIIB/tPp+YV8Ap8YTxvmHRFPOmjaMyaiEjdXVAwBBv6sbWKLHGnHB9Da5YDe5068K8cxm8WZ/4hJBtvp5BAPsTrJ/LB7wTiH0nLxTVXMjVyAbokWR+BwmeJxVstSTNLVh7xFeHvC6CJNWHvFbMZlY11OwVfU/oPc+2MyTjTt/UwMf3pWEKn5bNJ+aDBwxTn8KBlOMeWTeJElZIzlwrTrOjRK1UxFllN9imsH2vEWS8Mw8QiUNJI0STxy8qVJLUIHHKk11ThWVCATsik3q3zuDcWeDPl8zTLYjJFlY1l08l1Vj5RqDxsRvvqO111E409Esa6WTG4z3RCuYTVywy6gPgBFgV6elV+Y9RiAI0LSyNJLIrG1jCBtGyikCLqO4J36WcVuMcF5zLLE/KzCUUlrUKF2jrY1RsCQRt2IIIBxSzHiCfLADM5ORjq0h8u8UiNZoUskiSA9yNJrfc1eKoY35J+McAOZWNlnlhmj1FJdMbN5x5ldWUqU6bD7q77YFs1nJZOH+ehNN9QGToTJJyg6fukHWPbGgYWzB5szTAsW+q5rKoQsdCSRo5jJC6Qetm+xrEWdOvNZdPsxh8wx7DSvLS/xkY/wYBVOSQEntY/DVDZrMMPhiWPLp/CvMev50H8ONi8AX7PeLPJNmFckiY/S47vZXamX2q0/XBzqwGdPrdlR4JbwrxHqwtWE0EYl495LItmmkAleJYyouMRksxGog8xGAAUodhfm64qzzhFLHsLrufYe56Y3+E/0dYIHB5kiPIzDprBUyD16vt7Ljo6bGpSt8B4429zG4xwCJZIBI0rJKXhJZ70OwEkLoQAEcNGVVgLt6vfHjjPGUjuLNuz5uC2y82WUpKRyi7a9X1StpXzISVfY6egBJx4RfR5OepaLT5wBZq+o9x8VjcVY3wBZXwtzOJyRZiZpiqR5jXQViyMkahq/wB2gDHvrbptjXPDF7UFlhTqKCPw74nzGcMETtEnM1BpIrD2i6ihSRaR/UbkU1AbER8byyB2y8etlVi8js2umlSpQzM2os0bUFAAAcmyaXHpUC8aQUBriEo2G5WOaNj8wCgv3xDKazGbXfy5g9f340kH6Pjn5I9EmkKkq2ZNqwrxHeFeFFEt4pcUTm6IP9u4Rtr+rHnmv5oGW/VhizeMbiOaKrmZVJDKoykJrpJNRkYX10gof4GweKNyKk9jLMwzmeuxpdy4HrFl6CAexchvkzYM9WOVZTMcnOwyadKKyKhvrExeBvw10fy9sdRvB5+SoAX44kb6TEpJMZhLBe2oOAWruaI69K26nGNjc8ep9ZlX95EP8Sqw/wDKcYeG4/hQufIUfs7f6iZPuZh6+TKjf4nBXqwGeAJKbNL++j/zR1/wnBYxJKonxu2lfbayT7KoLV3qu+M2RepjE0o2yaPKyZjUkT8sAU0ukMVJ7IDsXrffYWNjePWVT/Rsqo+loZyFEulVdZOgExG7q1qoc2QxAJ8wwR5TLLEiovQD8T3JPqSbJPqcZfifh6TpGr9Gcxk+0qNH/eVb5qp7YWpW67GCOrl7S+xk8R05t5BKNcSOY1jJOg6KDl16M2uwNV0FBFWbhhyBQaFnm5JFGFmEi16BpAZAvbSGqtsVPDeYeSIvINLtK+sfvK5jY7+pW/xxq3gntsdG73JdWFqxFeH1YGiEurCvEd4p8SJcLCpIaZuXY7LRaRtulIGo+pX1xFG3RGZHFsxeXdvtZ19C9LGXTY9OzDUwPYzj5YxeIZK+GTT1u0iSr/8ATikASvYjW38WH8ZcSDSSFSFRKykNdAb0uw+TWK9IhjW4eTmuE6T8TZZozQA8yqU6DbquNmT0pJC1uCWDf9nst5CIfcLx/wAsjAfpWALJSao0b1UH9MF/7OZfqp0+7mGP86q3+JxWdekqHIY3inmuIUSkY1OOt7Kv9o+vfSN+nQG8eM9mSKRDTt3+6vdvn2A9fYHEcUYUUBQ/z3JJ7k9bxWm03X6pcCtRqOjaPJGmX82tzrk+8R09kHRR8tz3JO+JsU+LSlYjRILMsYI6gyOIwfw1Xi5jqRSjsjmybluzJzsaNmArUVkheKQWN6p1Deh0mQj2JxoeGfGczg5dFTMNEP8A4h3aMMhJCWFjOpqFEig1WOuB/wARZVWM7szAJErUDWpmSaLTfaw4G2/TGt4J4csOWjevPKis579LVR+6LP5k98Y9XJKJv0ifZhAOJZ+z9blNJ6f0eW1+X19H5mvlhkgGoyOdcp6yMN9+oX7q/ujb5nfD3h7xzXJs3El4F+MZkiLiEwNMdGTjPvVEj+OZv5MEM04RWdtlVSx+QFnAfxi1y+ShbZ5C+alHufNR/jm2/sYdpo7tgTZZ8DQjm5hx0UJCPwBkav5k/LBheOXfs34j/TZxvUwY/jGwK1843H5Y6beAzr1lx4JbwtWI7wrwmgjL4Zl+dmUX7MQ5r+5siJT/ABAv84x642+MCpco3cTlfwaCQEfoPyxD4ThHJ5w3M55l/udIq/go/Njizx2GRkRol1vFKsgSwNQFh1BJA1FWarIF1ZAx28MOmCNMI1A9eIYS+VzCjqYXr56TWAM8QZuI5to2ppMqFharppIcryiP45LwacMyrZ6AyGfMQyFnQoOUojdHKkFQraht0LMCD1PXHH4oebOIpGK6H+juRYIaHLRrSUeokiBFdaxSzRl1V2EZsm6o7Hoj+nZZQo1pHLuFPlXSo0lum9g6Sb2vA54gzkeXz2b5jqpYxy0TuV5CRlqG9AobPQVgg4PlZ3igd1OXZIzzZJNJdmcLzWC1S3psM/Tpo9Kuc8TpkpgseXdkOh5pjqaRlkdow6qA0kgBU3qryjygisYMk+ubZUnbsy4J1dQyMGVhYYGwR7HHvVitmJOGDz5Z51eVm0prlijMhmVCsgdTyqklS9KhgHB3GBrgmWnn1y/WRHmLYcm7jcalJGz0Ayaq8ykA7rgejuBYVZrMiNGduiqWP4C8D3F4ZCYcolc2OMzynqFmzBa2Y+i29DuGAGNfiuXkkVREUBDq5EgYqQp1AHTvuQPyxLlImGtpCpkkcu5UECzQAF70qhVF+mChJRV9ymrYJ+OuGhI8vy9gFbLj8VDxf96P9cFvCc7z4Ypfvxq34kAn9cZfjOO8pIbAZKkWzW6MGAHuaI/HFfwRmhyWhsBopGUKTvpY8xNutU1fhiPeBO4/j5fqYn+5mE/Jgyf8QwOYKfGyXkpj93S/8jhv8MC2GYvhAnya/gl6zOYH3oo2/JnH+OOieGoNckkp6L9Un6NIfz0r/C3rjl/h7MiLNlm+H6M5P8DK39xOOx8CyZhy8aNWsLb13dvNIfxYscIz7Mz6mdY68kfiLNtBDzVNLG6tLtf1WqpfyUltvu48eKiRlZHW7jKTbbkiGRZSB8whH440p4RIrIwtWUqw9iKOMrw1OXgMMu8sBMEt15tIGl9uzoVf+L2whcX4MC4vwDvD6XmqDYGYlI+TyGUfo4xbvGHwFWRpowrsyycvTRLFokERq6FaEja7rzGzjczmSEaj6Qzlm3WGF9Jr1eTYgD1BUdvNh0ludZZYxil3HBx55y6tNjURYWxdCrNda3G/uMYmTWOJpedCJld9UaS50yIg0qNLiXqCwY3parqtsDuf43DOUjy0cGVEepLLrWofEVlRg2i9IshSRuPh04tY7G3tYf6sZeZz4hTMZux9WPo8BPTWzASH5a9IPpymxmcBmy0K8qDMxPMy7DmKQXFnYDoLJ2GLfD8tNUUeZWER5cEoVZm5jnYSMHA0sBrvrZkvtgoVFtsp7g7meDs2VncqwWPLsYi3xM48zPR36LsT11N8zteAZg0Eifdnf8nqQf8Anxp5/iUAVlkmiUMCp1SKOor1wG+AuKJl9STusXMjiZdZ0glVMbbna6VcE25xZWyZl8Pj0IU+47p/K5UfoBgl8Ay6Zs0pNArHJ+jqx/QYw8yAMzmlUgjnawQQRUiq+xHuTh+Hz6cwUBr6RDyR8zKgP5KznDZLqjQF07D3h7FwZT1kOoeyf6sfl5iPVmxbwgK2HTCx0IxUUkjkzk5SbZSz+7wr6yFj8kRiP+9oxdxSJ1ZkD7kRP4yMAP0jOPPGs6Io92CM50KSa3PUj1IW2rvVd8S+5KukDXiXMGRDGnxTzWLHZCIYq9i6hh60cHsCBFVR0UBR8gKGAXhOSnlnWcRCONRUYlsaVC6Y6QbmhZNlfNuDi682ZlMirLM+5EbwqkcY8q6SSwIYai9+cml6G8YdRjlN3wjo4JRiq7haeays0UXMVDTHmJHvtsusgE7juBe13deMlnBKgZQRuQVYUyspKsrDswIIOMHiniTLSZFsqY7MOguOdEut/pLQy1zQQzGnkOsbhgTXXFPw9x7JwRMPpYddbMruTzGWgFLrVqwACnbfTffGSWL07Gqzf8QDXEIR1nkSGv3WYc3/AMMOcZXGMnJm87NoIWOJEg1nejRkfSoO7fWL6DYdemJ85xP6zL5mKM5mCPWzGFlZgWXQGVb81KX26+bEmQz8eXiDZiRYnkdpWV2UMDIxYLV3YBC7emDi3CG3JT3YJ8Vyq8P4jlimyBYqv0A+ivfvpZD+eOlXjnXjOdM/y+QHJUSKXKMi0ybUXok61Qih+ONjJ+M0VVGYhniYKNTaOYl1vRjJP6YqcJSinRE0mF14V4pcP4jHmE5kLh0JqxfUdQQdwfbFm8Z6CN/KZcRRpGvRFCj5KAB/diXCwsd83lHgEnLzOahP2iuYT3Ei6HA+Txkn+2PXEvCPDUEEsk+hTPK5kZuoUt1Ed/CPfqe/oFhY5Go9ORpdzJJK2DPj/wAZNCqrlYxOCTbAFl1iiuyjzxiiTRHm0CyNQxzzPeJc/mJOa5dXKhDog07KWIHmibuzH8cLCwUEkuBLdmXOskp+t57WSfPI6LbadWyQd9CfyD0xMA1AFWIHY5vN1+XLrCwsNTBFynU6odMLj7SS5ncX0YGCiOvXGpxPi087CmWNACCiSZlSST1LLlwarahhYWKavchRjSiDpy+odHdsy5/maAn9cPmoFlNuMoT97VmQ38wy4P64WFi9ybFiCeUQvltaTrKJACGnZo1MRI3kjAKgr1v7WKOTk1Ro3qoP5gYfCxIqipFnhUJkzuVSrEjGJ/7LUW/RT+eO8nCwsZdTyjn6p7pCwLcS4mmV4lHeyTxCOVvsq+r+jFvTV9at+6e2FhYXiVuheCKlJp+C/mszl8m0rKA08h1lA1u22kbE+RNuuwuzuTvynijvnmEuZclyL5f+jc04W6OndqOnoD8z1Jt8LDYKtzfpsaUep7tlNeDR+n/6eY/3tiZMhXQyD5cIk/8AcwsLB9cvP4/RppeB8xwrmKVkOYZe1cMKkH1B5tg4lzHDDKEErZyUIgRdWRU9O5Dybse5I3oYWFinN+S9vA8PCAo8i5sf2cjl0/vfHt+GMwpvpzD0OVyn/E1YWFivaS8lUvAPZbh5y2Ylj0SIjBXTmKisRuDtGSvxWNvTF7KIPpmTY9pSPzQ/5YbCxqxu6YjJwzpeFhYWOgckzOFSaps3vuJVSvQCFCP1ZjiGI8ppJ80VU2RGK1EKPuAAtZ32Xcjr7NhYW3UbHRVz6fNGLxrNfTFKmdYomA+rOWzTMN7OopQJI2I3q9je+M08Lj2BzCuPfI5+T/zMRh8LHPk5N23+P0dSKjFUkeouHxL8M0Y+XCcziyqAf/Nn/svNf54bCwPq8v7foK14/P7II+Fxq5ePNzIzKVYx8MzKagwIN0eu9g9Qd8TwZCFL0ZiVb6kcKms/M1ZwsLA7+X9v0Xa8fksGGP8A61mv+zZf/Rhjlo/+tZ38OGt/7eHwsU3L+5/b9EteF9/2WfD8ZhzCLBJmZI5Wd5xLleSoPLpWDGMbkgCgcGV4WFhc+Sz/2Q=="/>
          <p:cNvSpPr>
            <a:spLocks noChangeAspect="1" noChangeArrowheads="1"/>
          </p:cNvSpPr>
          <p:nvPr/>
        </p:nvSpPr>
        <p:spPr bwMode="auto">
          <a:xfrm>
            <a:off x="173038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7413" name="AutoShape 4" descr="data:image/jpeg;base64,/9j/4AAQSkZJRgABAQAAAQABAAD/2wCEAAkGBxQQEhUUEhQVFRUXFh8XFxcYFBcWGxsdGhgdGBceGBwYHCggHxomIBwaIjIhJSkuLi4uHB8zODMsNygtLisBCgoKDg0OGxAQGzImICQsLCwsLC0sLCw0LDQsLCwsLCwsNCwvLCwsLCwsLCwsLCwsLCwsLCwsLCwsLCwsLCwsLP/AABEIAJgBSwMBIgACEQEDEQH/xAAbAAABBQEBAAAAAAAAAAAAAAAGAAEDBAUHAv/EAEsQAAICAAQEBAIHBAYGCAcAAAECAxEABBIhBRMxQQYiUWEycRQjQlKBkaEHYoKSJDNyscHRFUNTY8LwFlSVoqOy0tM0RHODk6Xh/8QAGgEAAgMBAQAAAAAAAAAAAAAAAgMAAQQFBv/EAC8RAAICAQMDAQgBBAMAAAAAAAABAhEDBCExEkFRIhMUMmGBobHR8CNScZEFQlP/2gAMAwEAAhEDEQA/AOsXhXiPViHNZxIgC5q9gACzMetKqglj8hjhJN8Ggt3ihxHiTRg8qCXMOvxLFo8t9NRdgPTZbaiDVYiyExzzSJFJLAsdB25JSTURYCjMRlQtdypvtVb63h/g4yaOpmlmLyNIzylLtuoARVAX2Axsw6RvefAuU64KT8JznMDDMxaCKdDl70+hiIcEnsddjvt0x4XgOcpgc/tZ0N9Fi10armfZNG/hVdqxvPmD6YiM7euN600P7UZ3qEgZSficSIZcrFNTaJOVPUjeYqJI43UIFIpiDJYs+mL0/D8+4JSbLQmtkMLzfLU/MT8aXb376/NPriRcye+B9zgndEWpTBfhHHZZ4yPo0jZhHaOZEpY1ZGKkiSUqCpoEAW1MLGPEPjGBRWZEmVcOY2WaKQKGDaR9aFMRU7U2qjeC0ZkemGzMCTxvHIgZHUqymiCCKIOFS0UBkc6fBUvD3jFy/g6WOBI14hmw8aBVYCDT5VAFqYjqG1+Yk++PXhviEk0P16hZo5HhlC3pLxsVLLf2WFMPnjDl00satj1JM2Lw94i1YfVjPQR6klCgsxCqBZJIAAHUknoMZv8A0oyd6fpeXLfdE0bE7E7AGydjsMVuJ528zFANJqGTMMuoXaNGkVr3W3Zvmi+mBLxJxOZW3lEZN6EjRAwAs62cDYnc0B+VE42YdJ1w62xE8yjLpPfibj7iVqOY1r5gsczQBVI8iEUUaShqbUDRYLtWPXBvFUgkaOWaTlMmvmOEaSIrYdYykYDlrj06l2+sO+miO5SRS6hlL8zYHVVEkDU3et739DiJ5FZjoV1UUCHqw1eYGv8A+d/TGjph8NA3KuoKch4hR3eBp8/Nb/VFWgikRSALch110dRFjpWxN2WcM4BHPApzujMzWbkOpaIJCmIbco6a+GjZO5645LHFzXA8nWl1MNLHpRBUrd7U34G8GHBuJupWCaJom+wQraGoXW5IDUD0JFDtsMaceOL7CZ5ZRC7hvhpGiKZsnMgOwjWZhIFjDHl32Z6o62tvfbFIeGZVjmVMzICjk5L696QaQQs2/wBYuvUKfVSVW+IicLV8vywz2EaoV718i9mhxFGUKuWlWQ1rAkTk+Um2UseYlirBU2w2q8VD4mkywk+nZeVeU9NNBE8kOgqGWS/iA3ogA6SDe2NTIcYYeUhSO32a/IY0+JZxEhd23XSRXdidgoB6kmgB3JxmnpMfg1Y83VweIZVdQykMrAMpG4IIsEe1Y9YzfDmROWyuXhbrFCiH5qoB/DGjeOM1T2NI+Fhrw94osfCw14WIQfGdLxzLo4RpQCW0gkNp1fd11oDfu3eMzxTxt4om5MGYmGtUkkhQMFBdRKAA2ssFLC0U6T7g1o8ezSoohEcbJpFqyhloHYaem1X+WNuDSPIrlsJyZVBWV4nGZjSV8xLAJBqjRCq+W/KWLKSSRvfw77X1NHL5zNiMq00StFIYtckDvz1AtZF0lFHlZbK6l1Bht0xHmsyZCCaFAAACgAOlDEROOj7rjpJowvVyt0WM/lYDHQmzTTVYnEzqyt2OkER1+5p0nuDiLMKJEUSSTNNpGqaOeWEB63McanSFB7EGx1vGZxziP0aFpKBIoKCasnYf5/hgDk8SCQ/WSzg0W2d1FAEmhEQKABPTtgpRhHsFjllyK06OopPKRGWzUokWhJpiiMb+Wm0owtTe4JY7jcEbY8ThJBU6LmdqJnUMD8ox9Wp+Qv3wJcInzShJjzHyrOI2aWvLZKhlLU9a6U3Y37dcFWJjx4+YoDNPLB02SZAyRMVglEcLJ8M5kn5cgIAEXn1GMi7VmAWhV2QNThGfzHOfL5pYtaxrKksJbQ6szKbV90YEdLYURvjHxY4fFOsxcTKVlhUGSdY/qykj0kaxBNa0xNMbXYktdYTqNNGUW4rcdp9Q26kFWHxj5LNzxz/R8yY31xmSGaNWRWClQ6upZqcalIIamBOwrGvjkZMbg+mRuTsynkCgliAALJOwAHUnEXhHOCaTNuwYFJVRNcbxtyuRG48rgGjIZd63r2GM7jWbWN8qJDUT5pFkY9BSu8dnsDKsS77b13wYZp+2Olo8V+oRmn0oZsye2K2azKru5AvYep+QG5PyxUnz24SOyxbSTodlXrZJFA0RXXqceYYGEutpFYBSoFAHfSd+wog9Ot79BjotpcGSMZz54LcEyuLU2LruKI6gg7g+xxJgA4t4yhWSRcsZJGu7EqogYUCygAs3QbN5TW3W8ZvFP2kvyJCkVhtSBywVkJXSfIoYbPf2+lWdicB7xDixnuGZ7pbBRxXxzDA+nlyuoAbWoXSVP2k1MCyjfcda2vBLl5lkVXQhlZQykbggiwR7Vjm/AIzPBGpy8U8KqxRzKoKm2IjK1a/ZHyPtjzwfx+8cSqmWVghZSqynUfOTUQCEEUQF9dul7ZNPreqUlPah+bQ7JYlbV3+zp2PSOR0xT4dxGLMLqhdXHeiLU9acdVb2O+LWOjszm7xZaSUkdr7b9/fAVPJmOGteZWKTLSzEtmI9StG8r+XmxtY5dlV1BttrHfBnAyhSWoV1J2xk+OYxLkpoPtZhDCg6+ZxV/JRbn0Ck4y5oRkmmb8TdJkt4cHEV4ZxqBHqK/PHEo1FXwqt5HXmIwJG1iRwAxlAchZAeulgAwB6CuwGMDO8KWQntrYGU76mUDZQ3VRYWwO1+t4KPCmcMmQgK0WSPlSA9Q8Q5cin3DKcZMgomsehxJVRzNS2mmAeW4eirmZnjHktIhX22lYXQ7hqA77n1xVyfA55jIxJU6GZTuAzByAt9Qp81H5Hcdd3xFxkZeuxklJDUKAjVUPXa9W4/5BrcP4lIs0LAStDKdJYkslV5Xs2QdVAEUKLbHasrnBZVBrnv2NPTN4updkQQ+H75bBS0U6i2C08ZZbBdejAbA9iLsCgcFnCo5EiVZSC62pIJNgEhTZ3sirvvi3hY2xilwc6U3LkWFhYWDAPUbAEEiwD09cama4fleJLozGWSTSpVSyhigYC9DdUOw3FHYYxeeKYizp2NAncdQK6n5Yv5YyGGQohktRqh8upvay6r87avnhc0mh+CTUqF4PZ/okYeTm6S6pITqLxrIywsxHVigUn3ONq8CnhPOpzs3DypMu/NE4y8iBCqPGilk0koytKsjWpIBbfc4J9WPP5o9ORo60XsSXh9WItWH1YVQRLqxDnM2sKF2uhWw6kkhVUe5JAHucOXAFk0B1OB7xFBnJ4Emy6x6EkjnERVjNKsciyUp1BUYgGlIa7G6nDcOF5JV27gylSJMtlsxlMsYpnU3KzRlC1hGYyFZGIGpgWI1AbgWd8U2Yk2TZ9TjQ45m+a4IJ06AaIIIJF7g9G33GM7HeiqRx88rmxYWFiHMZpY+t2eigWx/AdvfpghRheNOGnMrCmoqms6yKNeQsDuf3Sv8WH/AGS+HWilzMsu4UchfL5ZAQsmsdroqCK6nri6maSXMRRToVhbcEkauZqCxElT5aYrVb6ih2AODfNZeQIvIYBkIOlvhcAVpYgWtj7QGxrYjbGXO6dHU0i9Bg8az07JMrR5ZsqyOhdJ2Z1FFWLIYwNu4B8vvWMni2dZYw0DKSQXBrWpVFLGqIvUdK2D9rG/muOMSViTRKpp+Z9ZGvcgCOUAtfuCOp9MBviDNjLgsFBCugofvynMZigP3Y1IH7wGCxWkBqOmc0uaCXEuVVSwDkhT1I7YiOFh5zkakGYvOpC6GPlZd3iJZX5qs6IWBHQrQtT/ALQemN/ATmnzKq2agOXL5eB1EDxyOzRhhI+iQOulm0rtpYDSv4mGWnEiK69GUMPkwsf3442tg1PqZ2cMk47A7msuMzLFltRXV9exHXTBJG1C9t3aMGx01YK80Dd9sBfE2khePNQLzJIQwaPoZIn08xFPZ7VGHqUrveC3h+bTNxJPEW0OtjUrKfTdWAIONujaUReoi2jPk4HlWJLZaAkmyTDGSSepPl64DfFXiHKZYvFBlYWkHkEnJi5aNXfa209+17etdBddiPbAJ4e8AxnJtHnI1MrqV3OrlgKEUpR03Y13181XtjVkUnSiZ8Dxq5ZPojmvEuINKFsfVRxjlxEKFTymtK6SA2kdavzV8o2jJfSxBVjpIob/AAhT6XTg/IEbjHTMr+zOEwRiQhJxZkaOyjFjZGk1YGwDbHb8MQzfs1y8CM7ZhhpttRRD2IIYHdttgAR261jH7tNcHVhrsKVfz+MBoEmiHLV5o1cUGAkQMq9NLggPQJ23O/cb4J/A+SMJaU5eRgW0wkL9kINToGrVtt5bJAYqCCaJcl4Nh1xMUncL8Rnm5gYU1AKGI2Ok0KWvXBPmcuzFCpC6CTupb7JXYAjsTinpIytSezBlrJOGyp/ykcy8V5uQzB7liUqAP6yGwS+gONjZ0lgG3F9MYOb43NlwGjzMqHUoYmd2CqzhSSrsRXTcjHZJOaysskUUg93IVhe3kKNRrsTXv6Nw+TLOqrEIaYB+WoT2bdR3Gx9qwUNH00oy2Qr37pg4zxpt9wN/Z9xKbiEkscxE+W0/WrNokFEWtCut9j6fLGp4Q4ckMRZBs0kvKJZmqAzMYFXUTpTl6DQ26Ys+L8q6y5QiWXlTz8uWLWQlLDJIKUVsxSmuwRjRBwnUtxXRdlqan6kkvkiW8K8R3h1bGKgjI4MkZz2aPKJ1QKUdUcK7o0iT71oaVbjXVua27NiVjv8A8nDeDsyHy7ZV+YMxliwePVWpWdjHIpPxIw79jYOIc6SI3rrpNfOtv1x3cCUYHM1NuSBvxNw36RlkHdUaf13LKx271qJA9QMU+DcZVEy4zJeP4hpWNympGKqtqu4G+29FQfQ4LmAWVB25bAfgUwG8SypMM2WiKNerlXbKQV0sNrJIRgw7l43PbZE4qozrhmqLuUsXyC8cSiMZlVxIg/2Z1kn7qherE7V1wN+CuJPNNMrvIWQeeNz8Dlrqu3fptt7YyPDvBP8AR4WBCZpZn1P5hEFVBTkEBjY1USLrVQ33BbPGY4ZAkMSgqxOlyOxNn6vzH5nfDI6uDe7F+6yjFxSu+/g2cLGNw24TIoEsgOk3qQn4AtUSo6KOgxNPx2GNgr8xCQT5onrbrvW/4XjS5xUnG90Zc2myYpNSXHc0BCLBF7CgASB+Q2vG1wTKtrDUwA6nsfbAe/ibLggAuxPYRsPx8wA/xxr5LxOGy8ixLNGa8swhVlDEhVUhjTMWIFe/UdcVN7FYVc9zS45AG4hlmHxRwS6z+67RhAfYsrEf2T74u3jN4Tl3jjBmfmTsqmaTbzMFo6aAAQbgAD9SSb2rHBzz652jrRVIlvCvEerC1YTQRBxjLGbLzRKaaSJ4wQaouhUH8zi/wPjMc+WhmsKHCqVOxWS9DRkffDWpHqMQasYnFuBgh5cuNOY1rMvncI0kZBBZL02wGgvV0euNOmzLHafcCUbNLj3DVjGsE2zbg+++MXGzlfEMOeaCJACz63ljc+eHlUrqyqbD62C+lWdxV5ebADsB8IJq/njrxdnM1GPpdooZvMEeVfiIsnrpHr8/Qf8AJpEhCBuS7UT1J8pNk/hX5YWXcsNZ6v5vkD8I/AUPwx5feVfZGJ+ZKgf8WNEVSM5meJMwyAFUVvK12a+KkA/FmXp6fjggymXk5ac+aZ5Ao1ETyqCe+yMBX4b4GOLzq+YiiZgF1qzEntGeYR+LaR81wSLxESpK8TH6tA5uJmJ1HyBFLJqumNg7acKyNXbHQU2lGJeRaAAFAbAYBPFnEljMbNuuvmsPVXlWNP8Aw4T/ADe+Cw54tlubWlmjsA2KZhSg3RHmIG++MTivh8Tx5hr1UjRwrWw5KcsE9ydSsR0+I9cA9wsNRty/wFd4WMrwrnOflIHvUeWFY/vJ5G/UHG3Bl9QLMyIgIBd2CqCTQFnuT2wViel9VIh4k3Ly9hQVmIy8kpf+p5zclSEAtiSw7jqO14K4UCKqjooCj5AUMDGayjS83KBCVEuXczhlKVHIk7JpvVr8tUAR5lJI6YJtWOTrpJySTOrp49MN0YbbgjpYrFXw74n+hQw5bOxOnL5cC5hQHhf4Y0ZiPNGSasOAAe5xPePGYhWRWR1DKwplYWCD1BBxWLK8bGyVhlLBftiBo9yAQSOoHUX0sYB8twxoQBBm83Eo6IJRIteg5yOQPkdseuHZzM5B5eXH9Kglfm6TLpmRyAHoyWJFNWAStdOlVuhqovYzS06YYZmQRgF9rYIPUsxpQB1u/wDPHjO8PWUASKSAbFFlINEbFSD3OB3jfEpc9GoijfLMkiyq8wRjqQ2o5cbkFTuCSwNXQ3sR5vxFnxExaOBStW0JkmcrqHMMcbqoD6bIBL7gCjg/eY3Vge7eDd/0NF/vP/zzf+vHo+H0/wB6PlmZx/dJgfh4wmXzCS5c5vMZZ42E9mWTS5KGJ1WXzdBIGWPpa+XFnjXEzm2hOVMsTRS8zmvGyKRpZWTlvpL6ge4AHUGxWLlmii1hflmsnAoiWAeUspAYDN5gkWLF/WbbG8UOKzQ5B4Ncc7mVmEbBpZwJBGSFOpyw1Lq3qgAxJA3xQyWezmXkl0rBmFlYNzJHMMi0AtMI4mV1AAqtPofXFhjJIweaTWwvSAoREvY6FsmyNrYk9aoEjCZaqKVoYsO+55y4mk0PmnV5FHlVE0IhYU1AsxLVa6iel0BZu3eI7wtWOdKTk7ZoSol1Ye8RasLVgaLKU/0iLMjMZdYJLhMTpK7xn49alXRH9wQR6b4pQ5vJ59ic1LHls9HMY2i5pF6Zai0o9F1cFCCBvqxt6sUuL8NTMxlGtWsMki0HRlYMjKfUMAa6GsacOocNnwLljUiLxfwEGMcyjRJjO27aWOnSdySATXtfbHO5IEa7660Apq30ynVQ6kAab7cw46DxXJZmdELZkPLE4kjLQhYrCsjCRFNsGVmU+ba7AHevA0BzC5fOw5SESRXFpQFHcNRTXIBbAaSFoXfesao6hVUVf2Ezw9UupugCThsa0QtEAgEEigTZAroCd8SHLL3vf7zE/wB+Og+IOB5HICBpY4VEk6RksoKoGuzRNAbAX0Gqzivnsvw+JooU+jgSy8qSVEiKReVnAZiCodyoQA9C110BL27tf0/ugPd5f+n5Af6GvpXvWJeGsFVkkDFJCr9tUbMilWT+yDpI76T1sglUXA8jkc42WzXLeJo1lhlkjS1LNIDHI4XTR0WhNE+Yb1izkeECyVhygXWdEvJbWUvyVG+ymuh1Ed9O9YHNlXeP1sLHikv+9/QzPDPhps04LFeSrEOwYAgqdOkqTrRiR0YWMEnD8mBNMwJaJJAmXUSOyKqxqrFUJ0h9ZkBfcnfeseH4BlmNvCjmgpLDVqptQL3szaiTZF2T6401oAAAADYAbAfLGfPqvaR6UMxYI43aJbw94jvCvGKh5JeHvEd4V4lEJbwrxHeFeKohj+J8sUX6ZC3LzGWR5FYLqDqFt45BVsjBR03BAI6YIf8AQSS05Y+cWQvSyLNXvXzxWaiCCLB2IO4I73jK4ZOvDsxGjSSLlJEMaB5NUcUoa1W2FqrKSq2dIKV3GN2ky16H9BOXGpcol4l4bZHVYbdW6XQ016npWMWXgea1zaIjqCqqk/DtZsevxfjWDvI+IcvM8yJItwMFeyAN1Dahvuu9X6q3pilH4xy7TpCOYBJqCTNGViZlGrSrtWolbYEWp0mjjpe2aMr00btAMPCGYcNyiMqWcIZZQWklJpvJRLBeo3qtyKA3o8X/AGf5yILbc4HUKgiCgahTagJI7sbXv3x0HxTm21QNlisk0MnMMWoUyFGRgzfYJDeQ/eA+zqIf/ThzTRwoJ8qZAWLuiKwMZUmNA+oFiCTYDDSrV6hMp9Tq/oOhBRWyOZf9Fs/GBS5qthpZFlVhY8rJLm2Ug9NxfpWLuQ8GZqWo5pHgXZI0kiGhtmYhY4J2QBQpssB1As46DlvEK5eV8vmZS2kjlzGIgMCPgdkXRzgb2AFgrtd4x5eCQZiaaULIkb6CgBkhdZFaQySpRDIX1qDQGrRZsHC8k1BW3+A1G3wgY45+z98lE2Z5wLBkX+jwFZWZ5FjQAmUA7sNiSK7HBhHOZss8MeXkUSDS7ZlVQLqXSxVBqLEda2U/exPlOHhCC0s01G150nM09vLsN6NWbPvi9qxlnq3xD7h+zV2zxkMokEaRRKERBpUAADb2G1nqffFi8RasPqxie4wxLw94ivD3h9FEmrD6sVsxmVjUu7BVUWWJoAe+ATjXj6QkjKKoUf6yVSS3yQEaR7kk+wwUYNkOi6sVZuIojKravM4j1BGKByLVGcDSrEEUCe49RfM5vG+dY2rRIPuiLUPxLNZ/TGh4X8UmaZoM15RPIkgCVynli06DTAuj/Vx7BirFR03BYsXNlOzo+rCvEV4e8JoslvCvEerC1YqiEt4V4j1YWrEohLeFeI7w94lEJLwrxHeHvFEIOI8Sjy66pCfZVUsxrrQG9Dueg7nGXleN5LiSmGxIHW+VLGyagOpUOBqo91JrrjE4vKxzcyyBKuMRM52opegL3bUHatviHXGFxM1KhQaJxIraVDN546II0joy0t7eVmvpstZUsnQ19R3srh1WdKynCoo10U0grT9dI8/l+6OazUmw8o22xHns3l00wSqND0gUwsYvNsqsdPLWzsASLNYHc1x/PEApFBGKFjzTt032DRir9Cx+eKMvFJC+vNxtynEfMbL/AFyHlPrRijKJI9zZKlunarwyObHN/Gv9gPHNLgO8hko8uuiFFjW7pRQxZ1YpcP4hHmEEkLrIh+0psWOoPofY4s3iO73AJNWH1YivD3iqLJdWFeIrw94lEJbw94i1YWrEohLeHvEWrC1YohLeGcBgQQCD1BFg/MHHjVh9WIQrT8Jy8jKzwQuyUEZokYrXTSSNq7V0xPnMrHMuiWNJEO+l0V126bMCMO8gUEsQABZJNAAdST6YDOJeLJZD/RiiR/fdNbN7gagFHzs/Lpg4xlLgoMsllI4V0QxpGg3Coiou/XZQBeK+bYSorNFHLAZhGSxBIcOV1KhU/C4q7BFEjYb8/k4pmyb+mTD2VIAPy5WPOU4xmoHMg5M5O7CSNYnO1EiSMUGIA6p2w6OGrb3KbOoxKEAVQFUCgAKAHsBj1eMTw34hjzyMyBkdG0yRv8SNVjpsQRuGGxGNe8ZpRadMIkvD3iO8K8VRCS8PeI7wrxKIYmrD3iLViDiOb5MUkv8As42f+VS3+GNFAgD4340Z5jEp+qiNEdmcbMT7L8I99R9MDmLee4PmMqkLZiNlEyB0c0QxI1ENXwyd9J3/ACNUWbzKoBZnYKqqLJJ9ANzjRXZBLg94jlTUCLr0I6gjoR7g4JYPBzqVbMzQI2rQIBmIw4JB/rmuo9wAdIdt6AFkivJ4OYSlOfEmWDmOTNOwiiDA6phCGcs5F6Lv4lbpWLSKcjoHhTi/0vKxyN8daJP7a7N+Z3+RGNe8CvgDImDLyKSSDmJCrH7SghFbb103gmvGeaSk6KRLeFeI7wtWAoslvCDYzOMysItCGnlYRIfQvsSP7K6m/hxT8M5BIDmBCWEAmKRIXLhdA0y6b3AMmsV08vvg+j09RV70EGrCvEd4V4CiyW8PeIrw94qiAZ4k8PzmaSZWiaItzDzJGj5dIFc2ouqQG79q2vEPAor1SNu5q9iAFKKyKASTQBF2dzZwR+KiTlZAO5RfzkUH+/A5keIxJDE7ErrjjB8rGiV0gOQKU2Cu9WRWMevUnBKK3e23+zVpmr3fBqSEjcduo9v88PlYMxMFeCDXG1FZDIsYIIsFQbNe9YxuCPNxexFE0eV1BXlcgFqNyLQ3G223ysXY6fmc2kVKbs/CiKWYgeiqOg9egwjT/wDHUv6q38fuhs9RfwgXk+HzZTNRu0fLSc6JQroyM+hnRqBB1jQVLaRd96wU3jN4zxHmKqmKWJo8xAakUUQ76AysjMp6sKux3G4xevHTUOmKRim7lZLeFeI9WFqxVAkt4V4j1Yyc74hSHMJC6tpalMv2FkbeONvRmAJ/l9cWot8Es27wrxHeHvFEJLwrxHeHvFEJLwrxHeHvEogOftBz/Ly3LAsytVUW8q+ZtgrbfCOnfHKFcDzLrWxpVwGAFbKC0pjB699W91W2Dz9ofD2nzOWjU/1y8oAml1CReho0admJo7JfbAP4i4Ucg41NrhmpddMm4AZiQehp0fewyt26DfgilACRs+H+F57NQSzwB2RSQoOlmZldAVVTuBRcm7Plrrg48N+BJmOrPOQukARxnSWJUFyzKbABOnaj5eo76/7LODHKZFQdP1jtKNN1TUFq+xAv2BA3qzZ8RcezkDVluGyZlR1fnxRgntoXzMR1skD/ABxG7dINKlbMhOEDhed+rVjls4QtklzFKgLKtsS3Lcaqu6b2OCPVjDj42c/9H5kEmXZJpHaOTc/Ury9jQtdco3Hdca5etz0HXGXMvUTbsTasLVgQ8O8WzTzRiYxvFmYmzMVAo8SgrSMNwwp0o7G9WCu8LnjcHTInZLeFeItWH1YGizEvEOeg5sUkd1rRkv8AtKV/xx6vD3jQCDvAMpDxZZZJzGIdLNmkLmOWJwAQXoeZUZDy5CdkZ0I7YLvAvgGDhlvfOmavrGAJUBaIj9AepPfb0wGR8EXK8QXOUrwOdEsRBJBlYAsg6MNVPR9DQJIro3hvNMhbKTH66D4Sf9ZCTUTj1IFI3oyn1Fsm3Wz2JH5mlPlEDrKQ1oGAClqOurtF2ZttiQas+uMUZ5eauXmy7ZWJEM0biWNU0Qstq3LPlXdbU7EWDYvGjxXiDoCsWXnmNUeWY46v0aV1BPyusc745OpQSvG8WmOcwSZjMiSUZvLurRo2o6UIaNiuliGBbpZwME2XJmpwOYPBGwI86czr98lv8cX9WMnhuTVXd0XSuqQIe7I8zSJY7KF0hV7b7C8aV4GS3KRLqwrxHeGeQKCSaAFk+gG5wNEMviee5byTdRlYSyjammm8sYH7wUEf/dGJPCUhbJZdj1aJWJ9SRZJ9yTeB3j+ZKwRqwppdWdmHcWNOXRh61X4xYJuBZYw5aCNviSJFb5hQD+uNGWPTBIGLtmneFeIJp1RSzsFUCySQAB7k4xZvGeTT/XBh3KJI4HzKrVYQot8BWEV4V4rZTNpKgeNldD0ZTYOJrxVFkHFcpz4ZI70lloN909VP4Gj+GAzK8NnzU5hOWdI2C/SVMhiQf1pd1KkawGcMpFgt1AO4Orx5yUWvNgdhl5A/yd4woPz0sf4Ti47O/Ba8GxwbhcWUhWKEUg3Hckk2ST3J9flhcV4cMwhUvIho0Y5ZI6JFAnQw1V10tY9sZfDc42TKZbNVooJBmNgrgbKkv3Jqr91u1HyjY4hnlgXU4cjvojeQitySEBNYFppjdqMPPZBcumXgVpHDTB2aWWSVjyoy13IxrzKhoUOu2LN4zc1PJm5IpBpSGOQvGfMXkUoyeYEAIpvUOpoDp2vXi38xT52JbwrxHeFqwNFCzOZWJGdzSopZj6BRZ/TGPlYWZ4o3FPf0vMCwadvLDGdtwtGj/uF9cWs9UkkcRPlvnSnsEjIIB/tPp+YV8Ap8YTxvmHRFPOmjaMyaiEjdXVAwBBv6sbWKLHGnHB9Da5YDe5068K8cxm8WZ/4hJBtvp5BAPsTrJ/LB7wTiH0nLxTVXMjVyAbokWR+BwmeJxVstSTNLVh7xFeHvC6CJNWHvFbMZlY11OwVfU/oPc+2MyTjTt/UwMf3pWEKn5bNJ+aDBwxTn8KBlOMeWTeJElZIzlwrTrOjRK1UxFllN9imsH2vEWS8Mw8QiUNJI0STxy8qVJLUIHHKk11ThWVCATsik3q3zuDcWeDPl8zTLYjJFlY1l08l1Vj5RqDxsRvvqO111E409Esa6WTG4z3RCuYTVywy6gPgBFgV6elV+Y9RiAI0LSyNJLIrG1jCBtGyikCLqO4J36WcVuMcF5zLLE/KzCUUlrUKF2jrY1RsCQRt2IIIBxSzHiCfLADM5ORjq0h8u8UiNZoUskiSA9yNJrfc1eKoY35J+McAOZWNlnlhmj1FJdMbN5x5ldWUqU6bD7q77YFs1nJZOH+ehNN9QGToTJJyg6fukHWPbGgYWzB5szTAsW+q5rKoQsdCSRo5jJC6Qetm+xrEWdOvNZdPsxh8wx7DSvLS/xkY/wYBVOSQEntY/DVDZrMMPhiWPLp/CvMev50H8ONi8AX7PeLPJNmFckiY/S47vZXamX2q0/XBzqwGdPrdlR4JbwrxHqwtWE0EYl495LItmmkAleJYyouMRksxGog8xGAAUodhfm64qzzhFLHsLrufYe56Y3+E/0dYIHB5kiPIzDprBUyD16vt7Ljo6bGpSt8B4429zG4xwCJZIBI0rJKXhJZ70OwEkLoQAEcNGVVgLt6vfHjjPGUjuLNuz5uC2y82WUpKRyi7a9X1StpXzISVfY6egBJx4RfR5OepaLT5wBZq+o9x8VjcVY3wBZXwtzOJyRZiZpiqR5jXQViyMkahq/wB2gDHvrbptjXPDF7UFlhTqKCPw74nzGcMETtEnM1BpIrD2i6ihSRaR/UbkU1AbER8byyB2y8etlVi8js2umlSpQzM2os0bUFAAAcmyaXHpUC8aQUBriEo2G5WOaNj8wCgv3xDKazGbXfy5g9f340kH6Pjn5I9EmkKkq2ZNqwrxHeFeFFEt4pcUTm6IP9u4Rtr+rHnmv5oGW/VhizeMbiOaKrmZVJDKoykJrpJNRkYX10gof4GweKNyKk9jLMwzmeuxpdy4HrFl6CAexchvkzYM9WOVZTMcnOwyadKKyKhvrExeBvw10fy9sdRvB5+SoAX44kb6TEpJMZhLBe2oOAWruaI69K26nGNjc8ep9ZlX95EP8Sqw/wDKcYeG4/hQufIUfs7f6iZPuZh6+TKjf4nBXqwGeAJKbNL++j/zR1/wnBYxJKonxu2lfbayT7KoLV3qu+M2RepjE0o2yaPKyZjUkT8sAU0ukMVJ7IDsXrffYWNjePWVT/Rsqo+loZyFEulVdZOgExG7q1qoc2QxAJ8wwR5TLLEiovQD8T3JPqSbJPqcZfifh6TpGr9Gcxk+0qNH/eVb5qp7YWpW67GCOrl7S+xk8R05t5BKNcSOY1jJOg6KDl16M2uwNV0FBFWbhhyBQaFnm5JFGFmEi16BpAZAvbSGqtsVPDeYeSIvINLtK+sfvK5jY7+pW/xxq3gntsdG73JdWFqxFeH1YGiEurCvEd4p8SJcLCpIaZuXY7LRaRtulIGo+pX1xFG3RGZHFsxeXdvtZ19C9LGXTY9OzDUwPYzj5YxeIZK+GTT1u0iSr/8ATikASvYjW38WH8ZcSDSSFSFRKykNdAb0uw+TWK9IhjW4eTmuE6T8TZZozQA8yqU6DbquNmT0pJC1uCWDf9nst5CIfcLx/wAsjAfpWALJSao0b1UH9MF/7OZfqp0+7mGP86q3+JxWdekqHIY3inmuIUSkY1OOt7Kv9o+vfSN+nQG8eM9mSKRDTt3+6vdvn2A9fYHEcUYUUBQ/z3JJ7k9bxWm03X6pcCtRqOjaPJGmX82tzrk+8R09kHRR8tz3JO+JsU+LSlYjRILMsYI6gyOIwfw1Xi5jqRSjsjmybluzJzsaNmArUVkheKQWN6p1Deh0mQj2JxoeGfGczg5dFTMNEP8A4h3aMMhJCWFjOpqFEig1WOuB/wARZVWM7szAJErUDWpmSaLTfaw4G2/TGt4J4csOWjevPKis579LVR+6LP5k98Y9XJKJv0ifZhAOJZ+z9blNJ6f0eW1+X19H5mvlhkgGoyOdcp6yMN9+oX7q/ujb5nfD3h7xzXJs3El4F+MZkiLiEwNMdGTjPvVEj+OZv5MEM04RWdtlVSx+QFnAfxi1y+ShbZ5C+alHufNR/jm2/sYdpo7tgTZZ8DQjm5hx0UJCPwBkav5k/LBheOXfs34j/TZxvUwY/jGwK1843H5Y6beAzr1lx4JbwtWI7wrwmgjL4Zl+dmUX7MQ5r+5siJT/ABAv84x642+MCpco3cTlfwaCQEfoPyxD4ThHJ5w3M55l/udIq/go/Njizx2GRkRol1vFKsgSwNQFh1BJA1FWarIF1ZAx28MOmCNMI1A9eIYS+VzCjqYXr56TWAM8QZuI5to2ppMqFharppIcryiP45LwacMyrZ6AyGfMQyFnQoOUojdHKkFQraht0LMCD1PXHH4oebOIpGK6H+juRYIaHLRrSUeokiBFdaxSzRl1V2EZsm6o7Hoj+nZZQo1pHLuFPlXSo0lum9g6Sb2vA54gzkeXz2b5jqpYxy0TuV5CRlqG9AobPQVgg4PlZ3igd1OXZIzzZJNJdmcLzWC1S3psM/Tpo9Kuc8TpkpgseXdkOh5pjqaRlkdow6qA0kgBU3qryjygisYMk+ubZUnbsy4J1dQyMGVhYYGwR7HHvVitmJOGDz5Z51eVm0prlijMhmVCsgdTyqklS9KhgHB3GBrgmWnn1y/WRHmLYcm7jcalJGz0Ayaq8ykA7rgejuBYVZrMiNGduiqWP4C8D3F4ZCYcolc2OMzynqFmzBa2Y+i29DuGAGNfiuXkkVREUBDq5EgYqQp1AHTvuQPyxLlImGtpCpkkcu5UECzQAF70qhVF+mChJRV9ymrYJ+OuGhI8vy9gFbLj8VDxf96P9cFvCc7z4Ypfvxq34kAn9cZfjOO8pIbAZKkWzW6MGAHuaI/HFfwRmhyWhsBopGUKTvpY8xNutU1fhiPeBO4/j5fqYn+5mE/Jgyf8QwOYKfGyXkpj93S/8jhv8MC2GYvhAnya/gl6zOYH3oo2/JnH+OOieGoNckkp6L9Un6NIfz0r/C3rjl/h7MiLNlm+H6M5P8DK39xOOx8CyZhy8aNWsLb13dvNIfxYscIz7Mz6mdY68kfiLNtBDzVNLG6tLtf1WqpfyUltvu48eKiRlZHW7jKTbbkiGRZSB8whH440p4RIrIwtWUqw9iKOMrw1OXgMMu8sBMEt15tIGl9uzoVf+L2whcX4MC4vwDvD6XmqDYGYlI+TyGUfo4xbvGHwFWRpowrsyycvTRLFokERq6FaEja7rzGzjczmSEaj6Qzlm3WGF9Jr1eTYgD1BUdvNh0ludZZYxil3HBx55y6tNjURYWxdCrNda3G/uMYmTWOJpedCJld9UaS50yIg0qNLiXqCwY3parqtsDuf43DOUjy0cGVEepLLrWofEVlRg2i9IshSRuPh04tY7G3tYf6sZeZz4hTMZux9WPo8BPTWzASH5a9IPpymxmcBmy0K8qDMxPMy7DmKQXFnYDoLJ2GLfD8tNUUeZWER5cEoVZm5jnYSMHA0sBrvrZkvtgoVFtsp7g7meDs2VncqwWPLsYi3xM48zPR36LsT11N8zteAZg0Eifdnf8nqQf8Anxp5/iUAVlkmiUMCp1SKOor1wG+AuKJl9STusXMjiZdZ0glVMbbna6VcE25xZWyZl8Pj0IU+47p/K5UfoBgl8Ay6Zs0pNArHJ+jqx/QYw8yAMzmlUgjnawQQRUiq+xHuTh+Hz6cwUBr6RDyR8zKgP5KznDZLqjQF07D3h7FwZT1kOoeyf6sfl5iPVmxbwgK2HTCx0IxUUkjkzk5SbZSz+7wr6yFj8kRiP+9oxdxSJ1ZkD7kRP4yMAP0jOPPGs6Io92CM50KSa3PUj1IW2rvVd8S+5KukDXiXMGRDGnxTzWLHZCIYq9i6hh60cHsCBFVR0UBR8gKGAXhOSnlnWcRCONRUYlsaVC6Y6QbmhZNlfNuDi682ZlMirLM+5EbwqkcY8q6SSwIYai9+cml6G8YdRjlN3wjo4JRiq7haeays0UXMVDTHmJHvtsusgE7juBe13deMlnBKgZQRuQVYUyspKsrDswIIOMHiniTLSZFsqY7MOguOdEut/pLQy1zQQzGnkOsbhgTXXFPw9x7JwRMPpYddbMruTzGWgFLrVqwACnbfTffGSWL07Gqzf8QDXEIR1nkSGv3WYc3/AMMOcZXGMnJm87NoIWOJEg1nejRkfSoO7fWL6DYdemJ85xP6zL5mKM5mCPWzGFlZgWXQGVb81KX26+bEmQz8eXiDZiRYnkdpWV2UMDIxYLV3YBC7emDi3CG3JT3YJ8Vyq8P4jlimyBYqv0A+ivfvpZD+eOlXjnXjOdM/y+QHJUSKXKMi0ybUXok61Qih+ONjJ+M0VVGYhniYKNTaOYl1vRjJP6YqcJSinRE0mF14V4pcP4jHmE5kLh0JqxfUdQQdwfbFm8Z6CN/KZcRRpGvRFCj5KAB/diXCwsd83lHgEnLzOahP2iuYT3Ei6HA+Txkn+2PXEvCPDUEEsk+hTPK5kZuoUt1Ed/CPfqe/oFhY5Go9ORpdzJJK2DPj/wAZNCqrlYxOCTbAFl1iiuyjzxiiTRHm0CyNQxzzPeJc/mJOa5dXKhDog07KWIHmibuzH8cLCwUEkuBLdmXOskp+t57WSfPI6LbadWyQd9CfyD0xMA1AFWIHY5vN1+XLrCwsNTBFynU6odMLj7SS5ncX0YGCiOvXGpxPi087CmWNACCiSZlSST1LLlwarahhYWKavchRjSiDpy+odHdsy5/maAn9cPmoFlNuMoT97VmQ38wy4P64WFi9ybFiCeUQvltaTrKJACGnZo1MRI3kjAKgr1v7WKOTk1Ro3qoP5gYfCxIqipFnhUJkzuVSrEjGJ/7LUW/RT+eO8nCwsZdTyjn6p7pCwLcS4mmV4lHeyTxCOVvsq+r+jFvTV9at+6e2FhYXiVuheCKlJp+C/mszl8m0rKA08h1lA1u22kbE+RNuuwuzuTvynijvnmEuZclyL5f+jc04W6OndqOnoD8z1Jt8LDYKtzfpsaUep7tlNeDR+n/6eY/3tiZMhXQyD5cIk/8AcwsLB9cvP4/RppeB8xwrmKVkOYZe1cMKkH1B5tg4lzHDDKEErZyUIgRdWRU9O5Dybse5I3oYWFinN+S9vA8PCAo8i5sf2cjl0/vfHt+GMwpvpzD0OVyn/E1YWFivaS8lUvAPZbh5y2Ylj0SIjBXTmKisRuDtGSvxWNvTF7KIPpmTY9pSPzQ/5YbCxqxu6YjJwzpeFhYWOgckzOFSaps3vuJVSvQCFCP1ZjiGI8ppJ80VU2RGK1EKPuAAtZ32Xcjr7NhYW3UbHRVz6fNGLxrNfTFKmdYomA+rOWzTMN7OopQJI2I3q9je+M08Lj2BzCuPfI5+T/zMRh8LHPk5N23+P0dSKjFUkeouHxL8M0Y+XCcziyqAf/Nn/svNf54bCwPq8v7foK14/P7II+Fxq5ePNzIzKVYx8MzKagwIN0eu9g9Qd8TwZCFL0ZiVb6kcKms/M1ZwsLA7+X9v0Xa8fksGGP8A61mv+zZf/Rhjlo/+tZ38OGt/7eHwsU3L+5/b9EteF9/2WfD8ZhzCLBJmZI5Wd5xLleSoPLpWDGMbkgCgcGV4WFhc+Sz/2Q=="/>
          <p:cNvSpPr>
            <a:spLocks noChangeAspect="1" noChangeArrowheads="1"/>
          </p:cNvSpPr>
          <p:nvPr/>
        </p:nvSpPr>
        <p:spPr bwMode="auto">
          <a:xfrm>
            <a:off x="173038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7414" name="AutoShape 6" descr="data:image/jpeg;base64,/9j/4AAQSkZJRgABAQAAAQABAAD/2wCEAAkGBxQQEhUUEhQVFRUXFh8XFxcYFBcWGxsdGhgdGBceGBwYHCggHxomIBwaIjIhJSkuLi4uHB8zODMsNygtLisBCgoKDg0OGxAQGzImICQsLCwsLC0sLCw0LDQsLCwsLCwsNCwvLCwsLCwsLCwsLCwsLCwsLCwsLCwsLCwsLCwsLP/AABEIAJgBSwMBIgACEQEDEQH/xAAbAAABBQEBAAAAAAAAAAAAAAAGAAEDBAUHAv/EAEsQAAICAAQEBAIHBAYGCAcAAAECAxEABBIhBRMxQQYiUWEycRQjQlKBkaEHYoKSJDNyscHRFUNTY8LwFlSVoqOy0tM0RHODk6Xh/8QAGgEAAgMBAQAAAAAAAAAAAAAAAgMAAQQFBv/EAC8RAAICAQMDAQgBBAMAAAAAAAABAhEDBCExEkFRIhMUMmGBobHR8CNScZEFQlP/2gAMAwEAAhEDEQA/AOsXhXiPViHNZxIgC5q9gACzMetKqglj8hjhJN8Ggt3ihxHiTRg8qCXMOvxLFo8t9NRdgPTZbaiDVYiyExzzSJFJLAsdB25JSTURYCjMRlQtdypvtVb63h/g4yaOpmlmLyNIzylLtuoARVAX2Axsw6RvefAuU64KT8JznMDDMxaCKdDl70+hiIcEnsddjvt0x4XgOcpgc/tZ0N9Fi10armfZNG/hVdqxvPmD6YiM7euN600P7UZ3qEgZSficSIZcrFNTaJOVPUjeYqJI43UIFIpiDJYs+mL0/D8+4JSbLQmtkMLzfLU/MT8aXb376/NPriRcye+B9zgndEWpTBfhHHZZ4yPo0jZhHaOZEpY1ZGKkiSUqCpoEAW1MLGPEPjGBRWZEmVcOY2WaKQKGDaR9aFMRU7U2qjeC0ZkemGzMCTxvHIgZHUqymiCCKIOFS0UBkc6fBUvD3jFy/g6WOBI14hmw8aBVYCDT5VAFqYjqG1+Yk++PXhviEk0P16hZo5HhlC3pLxsVLLf2WFMPnjDl00satj1JM2Lw94i1YfVjPQR6klCgsxCqBZJIAAHUknoMZv8A0oyd6fpeXLfdE0bE7E7AGydjsMVuJ528zFANJqGTMMuoXaNGkVr3W3Zvmi+mBLxJxOZW3lEZN6EjRAwAs62cDYnc0B+VE42YdJ1w62xE8yjLpPfibj7iVqOY1r5gsczQBVI8iEUUaShqbUDRYLtWPXBvFUgkaOWaTlMmvmOEaSIrYdYykYDlrj06l2+sO+miO5SRS6hlL8zYHVVEkDU3et739DiJ5FZjoV1UUCHqw1eYGv8A+d/TGjph8NA3KuoKch4hR3eBp8/Nb/VFWgikRSALch110dRFjpWxN2WcM4BHPApzujMzWbkOpaIJCmIbco6a+GjZO5645LHFzXA8nWl1MNLHpRBUrd7U34G8GHBuJupWCaJom+wQraGoXW5IDUD0JFDtsMaceOL7CZ5ZRC7hvhpGiKZsnMgOwjWZhIFjDHl32Z6o62tvfbFIeGZVjmVMzICjk5L696QaQQs2/wBYuvUKfVSVW+IicLV8vywz2EaoV718i9mhxFGUKuWlWQ1rAkTk+Um2UseYlirBU2w2q8VD4mkywk+nZeVeU9NNBE8kOgqGWS/iA3ogA6SDe2NTIcYYeUhSO32a/IY0+JZxEhd23XSRXdidgoB6kmgB3JxmnpMfg1Y83VweIZVdQykMrAMpG4IIsEe1Y9YzfDmROWyuXhbrFCiH5qoB/DGjeOM1T2NI+Fhrw94osfCw14WIQfGdLxzLo4RpQCW0gkNp1fd11oDfu3eMzxTxt4om5MGYmGtUkkhQMFBdRKAA2ssFLC0U6T7g1o8ezSoohEcbJpFqyhloHYaem1X+WNuDSPIrlsJyZVBWV4nGZjSV8xLAJBqjRCq+W/KWLKSSRvfw77X1NHL5zNiMq00StFIYtckDvz1AtZF0lFHlZbK6l1Bht0xHmsyZCCaFAAACgAOlDEROOj7rjpJowvVyt0WM/lYDHQmzTTVYnEzqyt2OkER1+5p0nuDiLMKJEUSSTNNpGqaOeWEB63McanSFB7EGx1vGZxziP0aFpKBIoKCasnYf5/hgDk8SCQ/WSzg0W2d1FAEmhEQKABPTtgpRhHsFjllyK06OopPKRGWzUokWhJpiiMb+Wm0owtTe4JY7jcEbY8ThJBU6LmdqJnUMD8ox9Wp+Qv3wJcInzShJjzHyrOI2aWvLZKhlLU9a6U3Y37dcFWJjx4+YoDNPLB02SZAyRMVglEcLJ8M5kn5cgIAEXn1GMi7VmAWhV2QNThGfzHOfL5pYtaxrKksJbQ6szKbV90YEdLYURvjHxY4fFOsxcTKVlhUGSdY/qykj0kaxBNa0xNMbXYktdYTqNNGUW4rcdp9Q26kFWHxj5LNzxz/R8yY31xmSGaNWRWClQ6upZqcalIIamBOwrGvjkZMbg+mRuTsynkCgliAALJOwAHUnEXhHOCaTNuwYFJVRNcbxtyuRG48rgGjIZd63r2GM7jWbWN8qJDUT5pFkY9BSu8dnsDKsS77b13wYZp+2Olo8V+oRmn0oZsye2K2azKru5AvYep+QG5PyxUnz24SOyxbSTodlXrZJFA0RXXqceYYGEutpFYBSoFAHfSd+wog9Ot79BjotpcGSMZz54LcEyuLU2LruKI6gg7g+xxJgA4t4yhWSRcsZJGu7EqogYUCygAs3QbN5TW3W8ZvFP2kvyJCkVhtSBywVkJXSfIoYbPf2+lWdicB7xDixnuGZ7pbBRxXxzDA+nlyuoAbWoXSVP2k1MCyjfcda2vBLl5lkVXQhlZQykbggiwR7Vjm/AIzPBGpy8U8KqxRzKoKm2IjK1a/ZHyPtjzwfx+8cSqmWVghZSqynUfOTUQCEEUQF9dul7ZNPreqUlPah+bQ7JYlbV3+zp2PSOR0xT4dxGLMLqhdXHeiLU9acdVb2O+LWOjszm7xZaSUkdr7b9/fAVPJmOGteZWKTLSzEtmI9StG8r+XmxtY5dlV1BttrHfBnAyhSWoV1J2xk+OYxLkpoPtZhDCg6+ZxV/JRbn0Ck4y5oRkmmb8TdJkt4cHEV4ZxqBHqK/PHEo1FXwqt5HXmIwJG1iRwAxlAchZAeulgAwB6CuwGMDO8KWQntrYGU76mUDZQ3VRYWwO1+t4KPCmcMmQgK0WSPlSA9Q8Q5cin3DKcZMgomsehxJVRzNS2mmAeW4eirmZnjHktIhX22lYXQ7hqA77n1xVyfA55jIxJU6GZTuAzByAt9Qp81H5Hcdd3xFxkZeuxklJDUKAjVUPXa9W4/5BrcP4lIs0LAStDKdJYkslV5Xs2QdVAEUKLbHasrnBZVBrnv2NPTN4updkQQ+H75bBS0U6i2C08ZZbBdejAbA9iLsCgcFnCo5EiVZSC62pIJNgEhTZ3sirvvi3hY2xilwc6U3LkWFhYWDAPUbAEEiwD09cama4fleJLozGWSTSpVSyhigYC9DdUOw3FHYYxeeKYizp2NAncdQK6n5Yv5YyGGQohktRqh8upvay6r87avnhc0mh+CTUqF4PZ/okYeTm6S6pITqLxrIywsxHVigUn3ONq8CnhPOpzs3DypMu/NE4y8iBCqPGilk0koytKsjWpIBbfc4J9WPP5o9ORo60XsSXh9WItWH1YVQRLqxDnM2sKF2uhWw6kkhVUe5JAHucOXAFk0B1OB7xFBnJ4Emy6x6EkjnERVjNKsciyUp1BUYgGlIa7G6nDcOF5JV27gylSJMtlsxlMsYpnU3KzRlC1hGYyFZGIGpgWI1AbgWd8U2Yk2TZ9TjQ45m+a4IJ06AaIIIJF7g9G33GM7HeiqRx88rmxYWFiHMZpY+t2eigWx/AdvfpghRheNOGnMrCmoqms6yKNeQsDuf3Sv8WH/AGS+HWilzMsu4UchfL5ZAQsmsdroqCK6nri6maSXMRRToVhbcEkauZqCxElT5aYrVb6ih2AODfNZeQIvIYBkIOlvhcAVpYgWtj7QGxrYjbGXO6dHU0i9Bg8az07JMrR5ZsqyOhdJ2Z1FFWLIYwNu4B8vvWMni2dZYw0DKSQXBrWpVFLGqIvUdK2D9rG/muOMSViTRKpp+Z9ZGvcgCOUAtfuCOp9MBviDNjLgsFBCugofvynMZigP3Y1IH7wGCxWkBqOmc0uaCXEuVVSwDkhT1I7YiOFh5zkakGYvOpC6GPlZd3iJZX5qs6IWBHQrQtT/ALQemN/ATmnzKq2agOXL5eB1EDxyOzRhhI+iQOulm0rtpYDSv4mGWnEiK69GUMPkwsf3442tg1PqZ2cMk47A7msuMzLFltRXV9exHXTBJG1C9t3aMGx01YK80Dd9sBfE2khePNQLzJIQwaPoZIn08xFPZ7VGHqUrveC3h+bTNxJPEW0OtjUrKfTdWAIONujaUReoi2jPk4HlWJLZaAkmyTDGSSepPl64DfFXiHKZYvFBlYWkHkEnJi5aNXfa209+17etdBddiPbAJ4e8AxnJtHnI1MrqV3OrlgKEUpR03Y13181XtjVkUnSiZ8Dxq5ZPojmvEuINKFsfVRxjlxEKFTymtK6SA2kdavzV8o2jJfSxBVjpIob/AAhT6XTg/IEbjHTMr+zOEwRiQhJxZkaOyjFjZGk1YGwDbHb8MQzfs1y8CM7ZhhpttRRD2IIYHdttgAR261jH7tNcHVhrsKVfz+MBoEmiHLV5o1cUGAkQMq9NLggPQJ23O/cb4J/A+SMJaU5eRgW0wkL9kINToGrVtt5bJAYqCCaJcl4Nh1xMUncL8Rnm5gYU1AKGI2Ok0KWvXBPmcuzFCpC6CTupb7JXYAjsTinpIytSezBlrJOGyp/ykcy8V5uQzB7liUqAP6yGwS+gONjZ0lgG3F9MYOb43NlwGjzMqHUoYmd2CqzhSSrsRXTcjHZJOaysskUUg93IVhe3kKNRrsTXv6Nw+TLOqrEIaYB+WoT2bdR3Gx9qwUNH00oy2Qr37pg4zxpt9wN/Z9xKbiEkscxE+W0/WrNokFEWtCut9j6fLGp4Q4ckMRZBs0kvKJZmqAzMYFXUTpTl6DQ26Ys+L8q6y5QiWXlTz8uWLWQlLDJIKUVsxSmuwRjRBwnUtxXRdlqan6kkvkiW8K8R3h1bGKgjI4MkZz2aPKJ1QKUdUcK7o0iT71oaVbjXVua27NiVjv8A8nDeDsyHy7ZV+YMxliwePVWpWdjHIpPxIw79jYOIc6SI3rrpNfOtv1x3cCUYHM1NuSBvxNw36RlkHdUaf13LKx271qJA9QMU+DcZVEy4zJeP4hpWNympGKqtqu4G+29FQfQ4LmAWVB25bAfgUwG8SypMM2WiKNerlXbKQV0sNrJIRgw7l43PbZE4qozrhmqLuUsXyC8cSiMZlVxIg/2Z1kn7qherE7V1wN+CuJPNNMrvIWQeeNz8Dlrqu3fptt7YyPDvBP8AR4WBCZpZn1P5hEFVBTkEBjY1USLrVQ33BbPGY4ZAkMSgqxOlyOxNn6vzH5nfDI6uDe7F+6yjFxSu+/g2cLGNw24TIoEsgOk3qQn4AtUSo6KOgxNPx2GNgr8xCQT5onrbrvW/4XjS5xUnG90Zc2myYpNSXHc0BCLBF7CgASB+Q2vG1wTKtrDUwA6nsfbAe/ibLggAuxPYRsPx8wA/xxr5LxOGy8ixLNGa8swhVlDEhVUhjTMWIFe/UdcVN7FYVc9zS45AG4hlmHxRwS6z+67RhAfYsrEf2T74u3jN4Tl3jjBmfmTsqmaTbzMFo6aAAQbgAD9SSb2rHBzz652jrRVIlvCvEerC1YTQRBxjLGbLzRKaaSJ4wQaouhUH8zi/wPjMc+WhmsKHCqVOxWS9DRkffDWpHqMQasYnFuBgh5cuNOY1rMvncI0kZBBZL02wGgvV0euNOmzLHafcCUbNLj3DVjGsE2zbg+++MXGzlfEMOeaCJACz63ljc+eHlUrqyqbD62C+lWdxV5ebADsB8IJq/njrxdnM1GPpdooZvMEeVfiIsnrpHr8/Qf8AJpEhCBuS7UT1J8pNk/hX5YWXcsNZ6v5vkD8I/AUPwx5feVfZGJ+ZKgf8WNEVSM5meJMwyAFUVvK12a+KkA/FmXp6fjggymXk5ac+aZ5Ao1ETyqCe+yMBX4b4GOLzq+YiiZgF1qzEntGeYR+LaR81wSLxESpK8TH6tA5uJmJ1HyBFLJqumNg7acKyNXbHQU2lGJeRaAAFAbAYBPFnEljMbNuuvmsPVXlWNP8Aw4T/ADe+Cw54tlubWlmjsA2KZhSg3RHmIG++MTivh8Tx5hr1UjRwrWw5KcsE9ydSsR0+I9cA9wsNRty/wFd4WMrwrnOflIHvUeWFY/vJ5G/UHG3Bl9QLMyIgIBd2CqCTQFnuT2wViel9VIh4k3Ly9hQVmIy8kpf+p5zclSEAtiSw7jqO14K4UCKqjooCj5AUMDGayjS83KBCVEuXczhlKVHIk7JpvVr8tUAR5lJI6YJtWOTrpJySTOrp49MN0YbbgjpYrFXw74n+hQw5bOxOnL5cC5hQHhf4Y0ZiPNGSasOAAe5xPePGYhWRWR1DKwplYWCD1BBxWLK8bGyVhlLBftiBo9yAQSOoHUX0sYB8twxoQBBm83Eo6IJRIteg5yOQPkdseuHZzM5B5eXH9Kglfm6TLpmRyAHoyWJFNWAStdOlVuhqovYzS06YYZmQRgF9rYIPUsxpQB1u/wDPHjO8PWUASKSAbFFlINEbFSD3OB3jfEpc9GoijfLMkiyq8wRjqQ2o5cbkFTuCSwNXQ3sR5vxFnxExaOBStW0JkmcrqHMMcbqoD6bIBL7gCjg/eY3Vge7eDd/0NF/vP/zzf+vHo+H0/wB6PlmZx/dJgfh4wmXzCS5c5vMZZ42E9mWTS5KGJ1WXzdBIGWPpa+XFnjXEzm2hOVMsTRS8zmvGyKRpZWTlvpL6ge4AHUGxWLlmii1hflmsnAoiWAeUspAYDN5gkWLF/WbbG8UOKzQ5B4Ncc7mVmEbBpZwJBGSFOpyw1Lq3qgAxJA3xQyWezmXkl0rBmFlYNzJHMMi0AtMI4mV1AAqtPofXFhjJIweaTWwvSAoREvY6FsmyNrYk9aoEjCZaqKVoYsO+55y4mk0PmnV5FHlVE0IhYU1AsxLVa6iel0BZu3eI7wtWOdKTk7ZoSol1Ye8RasLVgaLKU/0iLMjMZdYJLhMTpK7xn49alXRH9wQR6b4pQ5vJ59ic1LHls9HMY2i5pF6Zai0o9F1cFCCBvqxt6sUuL8NTMxlGtWsMki0HRlYMjKfUMAa6GsacOocNnwLljUiLxfwEGMcyjRJjO27aWOnSdySATXtfbHO5IEa7660Apq30ynVQ6kAab7cw46DxXJZmdELZkPLE4kjLQhYrCsjCRFNsGVmU+ba7AHevA0BzC5fOw5SESRXFpQFHcNRTXIBbAaSFoXfesao6hVUVf2Ezw9UupugCThsa0QtEAgEEigTZAroCd8SHLL3vf7zE/wB+Og+IOB5HICBpY4VEk6RksoKoGuzRNAbAX0Gqzivnsvw+JooU+jgSy8qSVEiKReVnAZiCodyoQA9C110BL27tf0/ugPd5f+n5Af6GvpXvWJeGsFVkkDFJCr9tUbMilWT+yDpI76T1sglUXA8jkc42WzXLeJo1lhlkjS1LNIDHI4XTR0WhNE+Yb1izkeECyVhygXWdEvJbWUvyVG+ymuh1Ed9O9YHNlXeP1sLHikv+9/QzPDPhps04LFeSrEOwYAgqdOkqTrRiR0YWMEnD8mBNMwJaJJAmXUSOyKqxqrFUJ0h9ZkBfcnfeseH4BlmNvCjmgpLDVqptQL3szaiTZF2T6401oAAAADYAbAfLGfPqvaR6UMxYI43aJbw94jvCvGKh5JeHvEd4V4lEJbwrxHeFeKohj+J8sUX6ZC3LzGWR5FYLqDqFt45BVsjBR03BAI6YIf8AQSS05Y+cWQvSyLNXvXzxWaiCCLB2IO4I73jK4ZOvDsxGjSSLlJEMaB5NUcUoa1W2FqrKSq2dIKV3GN2ky16H9BOXGpcol4l4bZHVYbdW6XQ016npWMWXgea1zaIjqCqqk/DtZsevxfjWDvI+IcvM8yJItwMFeyAN1Dahvuu9X6q3pilH4xy7TpCOYBJqCTNGViZlGrSrtWolbYEWp0mjjpe2aMr00btAMPCGYcNyiMqWcIZZQWklJpvJRLBeo3qtyKA3o8X/AGf5yILbc4HUKgiCgahTagJI7sbXv3x0HxTm21QNlisk0MnMMWoUyFGRgzfYJDeQ/eA+zqIf/ThzTRwoJ8qZAWLuiKwMZUmNA+oFiCTYDDSrV6hMp9Tq/oOhBRWyOZf9Fs/GBS5qthpZFlVhY8rJLm2Ug9NxfpWLuQ8GZqWo5pHgXZI0kiGhtmYhY4J2QBQpssB1As46DlvEK5eV8vmZS2kjlzGIgMCPgdkXRzgb2AFgrtd4x5eCQZiaaULIkb6CgBkhdZFaQySpRDIX1qDQGrRZsHC8k1BW3+A1G3wgY45+z98lE2Z5wLBkX+jwFZWZ5FjQAmUA7sNiSK7HBhHOZss8MeXkUSDS7ZlVQLqXSxVBqLEda2U/exPlOHhCC0s01G150nM09vLsN6NWbPvi9qxlnq3xD7h+zV2zxkMokEaRRKERBpUAADb2G1nqffFi8RasPqxie4wxLw94ivD3h9FEmrD6sVsxmVjUu7BVUWWJoAe+ATjXj6QkjKKoUf6yVSS3yQEaR7kk+wwUYNkOi6sVZuIojKravM4j1BGKByLVGcDSrEEUCe49RfM5vG+dY2rRIPuiLUPxLNZ/TGh4X8UmaZoM15RPIkgCVynli06DTAuj/Vx7BirFR03BYsXNlOzo+rCvEV4e8JoslvCvEerC1YqiEt4V4j1YWrEohLeFeI7w94lEJLwrxHeHvFEIOI8Sjy66pCfZVUsxrrQG9Dueg7nGXleN5LiSmGxIHW+VLGyagOpUOBqo91JrrjE4vKxzcyyBKuMRM52opegL3bUHatviHXGFxM1KhQaJxIraVDN546II0joy0t7eVmvpstZUsnQ19R3srh1WdKynCoo10U0grT9dI8/l+6OazUmw8o22xHns3l00wSqND0gUwsYvNsqsdPLWzsASLNYHc1x/PEApFBGKFjzTt032DRir9Cx+eKMvFJC+vNxtynEfMbL/AFyHlPrRijKJI9zZKlunarwyObHN/Gv9gPHNLgO8hko8uuiFFjW7pRQxZ1YpcP4hHmEEkLrIh+0psWOoPofY4s3iO73AJNWH1YivD3iqLJdWFeIrw94lEJbw94i1YWrEohLeHvEWrC1YohLeGcBgQQCD1BFg/MHHjVh9WIQrT8Jy8jKzwQuyUEZokYrXTSSNq7V0xPnMrHMuiWNJEO+l0V126bMCMO8gUEsQABZJNAAdST6YDOJeLJZD/RiiR/fdNbN7gagFHzs/Lpg4xlLgoMsllI4V0QxpGg3Coiou/XZQBeK+bYSorNFHLAZhGSxBIcOV1KhU/C4q7BFEjYb8/k4pmyb+mTD2VIAPy5WPOU4xmoHMg5M5O7CSNYnO1EiSMUGIA6p2w6OGrb3KbOoxKEAVQFUCgAKAHsBj1eMTw34hjzyMyBkdG0yRv8SNVjpsQRuGGxGNe8ZpRadMIkvD3iO8K8VRCS8PeI7wrxKIYmrD3iLViDiOb5MUkv8As42f+VS3+GNFAgD4340Z5jEp+qiNEdmcbMT7L8I99R9MDmLee4PmMqkLZiNlEyB0c0QxI1ENXwyd9J3/ACNUWbzKoBZnYKqqLJJ9ANzjRXZBLg94jlTUCLr0I6gjoR7g4JYPBzqVbMzQI2rQIBmIw4JB/rmuo9wAdIdt6AFkivJ4OYSlOfEmWDmOTNOwiiDA6phCGcs5F6Lv4lbpWLSKcjoHhTi/0vKxyN8daJP7a7N+Z3+RGNe8CvgDImDLyKSSDmJCrH7SghFbb103gmvGeaSk6KRLeFeI7wtWAoslvCDYzOMysItCGnlYRIfQvsSP7K6m/hxT8M5BIDmBCWEAmKRIXLhdA0y6b3AMmsV08vvg+j09RV70EGrCvEd4V4CiyW8PeIrw94qiAZ4k8PzmaSZWiaItzDzJGj5dIFc2ouqQG79q2vEPAor1SNu5q9iAFKKyKASTQBF2dzZwR+KiTlZAO5RfzkUH+/A5keIxJDE7ErrjjB8rGiV0gOQKU2Cu9WRWMevUnBKK3e23+zVpmr3fBqSEjcduo9v88PlYMxMFeCDXG1FZDIsYIIsFQbNe9YxuCPNxexFE0eV1BXlcgFqNyLQ3G223ysXY6fmc2kVKbs/CiKWYgeiqOg9egwjT/wDHUv6q38fuhs9RfwgXk+HzZTNRu0fLSc6JQroyM+hnRqBB1jQVLaRd96wU3jN4zxHmKqmKWJo8xAakUUQ76AysjMp6sKux3G4xevHTUOmKRim7lZLeFeI9WFqxVAkt4V4j1Yyc74hSHMJC6tpalMv2FkbeONvRmAJ/l9cWot8Es27wrxHeHvFEJLwrxHeHvFEJLwrxHeHvEogOftBz/Ly3LAsytVUW8q+ZtgrbfCOnfHKFcDzLrWxpVwGAFbKC0pjB699W91W2Dz9ofD2nzOWjU/1y8oAml1CReho0admJo7JfbAP4i4Ucg41NrhmpddMm4AZiQehp0fewyt26DfgilACRs+H+F57NQSzwB2RSQoOlmZldAVVTuBRcm7Plrrg48N+BJmOrPOQukARxnSWJUFyzKbABOnaj5eo76/7LODHKZFQdP1jtKNN1TUFq+xAv2BA3qzZ8RcezkDVluGyZlR1fnxRgntoXzMR1skD/ABxG7dINKlbMhOEDhed+rVjls4QtklzFKgLKtsS3Lcaqu6b2OCPVjDj42c/9H5kEmXZJpHaOTc/Ury9jQtdco3Hdca5etz0HXGXMvUTbsTasLVgQ8O8WzTzRiYxvFmYmzMVAo8SgrSMNwwp0o7G9WCu8LnjcHTInZLeFeItWH1YGizEvEOeg5sUkd1rRkv8AtKV/xx6vD3jQCDvAMpDxZZZJzGIdLNmkLmOWJwAQXoeZUZDy5CdkZ0I7YLvAvgGDhlvfOmavrGAJUBaIj9AepPfb0wGR8EXK8QXOUrwOdEsRBJBlYAsg6MNVPR9DQJIro3hvNMhbKTH66D4Sf9ZCTUTj1IFI3oyn1Fsm3Wz2JH5mlPlEDrKQ1oGAClqOurtF2ZttiQas+uMUZ5eauXmy7ZWJEM0biWNU0Qstq3LPlXdbU7EWDYvGjxXiDoCsWXnmNUeWY46v0aV1BPyusc745OpQSvG8WmOcwSZjMiSUZvLurRo2o6UIaNiuliGBbpZwME2XJmpwOYPBGwI86czr98lv8cX9WMnhuTVXd0XSuqQIe7I8zSJY7KF0hV7b7C8aV4GS3KRLqwrxHeGeQKCSaAFk+gG5wNEMviee5byTdRlYSyjammm8sYH7wUEf/dGJPCUhbJZdj1aJWJ9SRZJ9yTeB3j+ZKwRqwppdWdmHcWNOXRh61X4xYJuBZYw5aCNviSJFb5hQD+uNGWPTBIGLtmneFeIJp1RSzsFUCySQAB7k4xZvGeTT/XBh3KJI4HzKrVYQot8BWEV4V4rZTNpKgeNldD0ZTYOJrxVFkHFcpz4ZI70lloN909VP4Gj+GAzK8NnzU5hOWdI2C/SVMhiQf1pd1KkawGcMpFgt1AO4Orx5yUWvNgdhl5A/yd4woPz0sf4Ti47O/Ba8GxwbhcWUhWKEUg3Hckk2ST3J9flhcV4cMwhUvIho0Y5ZI6JFAnQw1V10tY9sZfDc42TKZbNVooJBmNgrgbKkv3Jqr91u1HyjY4hnlgXU4cjvojeQitySEBNYFppjdqMPPZBcumXgVpHDTB2aWWSVjyoy13IxrzKhoUOu2LN4zc1PJm5IpBpSGOQvGfMXkUoyeYEAIpvUOpoDp2vXi38xT52JbwrxHeFqwNFCzOZWJGdzSopZj6BRZ/TGPlYWZ4o3FPf0vMCwadvLDGdtwtGj/uF9cWs9UkkcRPlvnSnsEjIIB/tPp+YV8Ap8YTxvmHRFPOmjaMyaiEjdXVAwBBv6sbWKLHGnHB9Da5YDe5068K8cxm8WZ/4hJBtvp5BAPsTrJ/LB7wTiH0nLxTVXMjVyAbokWR+BwmeJxVstSTNLVh7xFeHvC6CJNWHvFbMZlY11OwVfU/oPc+2MyTjTt/UwMf3pWEKn5bNJ+aDBwxTn8KBlOMeWTeJElZIzlwrTrOjRK1UxFllN9imsH2vEWS8Mw8QiUNJI0STxy8qVJLUIHHKk11ThWVCATsik3q3zuDcWeDPl8zTLYjJFlY1l08l1Vj5RqDxsRvvqO111E409Esa6WTG4z3RCuYTVywy6gPgBFgV6elV+Y9RiAI0LSyNJLIrG1jCBtGyikCLqO4J36WcVuMcF5zLLE/KzCUUlrUKF2jrY1RsCQRt2IIIBxSzHiCfLADM5ORjq0h8u8UiNZoUskiSA9yNJrfc1eKoY35J+McAOZWNlnlhmj1FJdMbN5x5ldWUqU6bD7q77YFs1nJZOH+ehNN9QGToTJJyg6fukHWPbGgYWzB5szTAsW+q5rKoQsdCSRo5jJC6Qetm+xrEWdOvNZdPsxh8wx7DSvLS/xkY/wYBVOSQEntY/DVDZrMMPhiWPLp/CvMev50H8ONi8AX7PeLPJNmFckiY/S47vZXamX2q0/XBzqwGdPrdlR4JbwrxHqwtWE0EYl495LItmmkAleJYyouMRksxGog8xGAAUodhfm64qzzhFLHsLrufYe56Y3+E/0dYIHB5kiPIzDprBUyD16vt7Ljo6bGpSt8B4429zG4xwCJZIBI0rJKXhJZ70OwEkLoQAEcNGVVgLt6vfHjjPGUjuLNuz5uC2y82WUpKRyi7a9X1StpXzISVfY6egBJx4RfR5OepaLT5wBZq+o9x8VjcVY3wBZXwtzOJyRZiZpiqR5jXQViyMkahq/wB2gDHvrbptjXPDF7UFlhTqKCPw74nzGcMETtEnM1BpIrD2i6ihSRaR/UbkU1AbER8byyB2y8etlVi8js2umlSpQzM2os0bUFAAAcmyaXHpUC8aQUBriEo2G5WOaNj8wCgv3xDKazGbXfy5g9f340kH6Pjn5I9EmkKkq2ZNqwrxHeFeFFEt4pcUTm6IP9u4Rtr+rHnmv5oGW/VhizeMbiOaKrmZVJDKoykJrpJNRkYX10gof4GweKNyKk9jLMwzmeuxpdy4HrFl6CAexchvkzYM9WOVZTMcnOwyadKKyKhvrExeBvw10fy9sdRvB5+SoAX44kb6TEpJMZhLBe2oOAWruaI69K26nGNjc8ep9ZlX95EP8Sqw/wDKcYeG4/hQufIUfs7f6iZPuZh6+TKjf4nBXqwGeAJKbNL++j/zR1/wnBYxJKonxu2lfbayT7KoLV3qu+M2RepjE0o2yaPKyZjUkT8sAU0ukMVJ7IDsXrffYWNjePWVT/Rsqo+loZyFEulVdZOgExG7q1qoc2QxAJ8wwR5TLLEiovQD8T3JPqSbJPqcZfifh6TpGr9Gcxk+0qNH/eVb5qp7YWpW67GCOrl7S+xk8R05t5BKNcSOY1jJOg6KDl16M2uwNV0FBFWbhhyBQaFnm5JFGFmEi16BpAZAvbSGqtsVPDeYeSIvINLtK+sfvK5jY7+pW/xxq3gntsdG73JdWFqxFeH1YGiEurCvEd4p8SJcLCpIaZuXY7LRaRtulIGo+pX1xFG3RGZHFsxeXdvtZ19C9LGXTY9OzDUwPYzj5YxeIZK+GTT1u0iSr/8ATikASvYjW38WH8ZcSDSSFSFRKykNdAb0uw+TWK9IhjW4eTmuE6T8TZZozQA8yqU6DbquNmT0pJC1uCWDf9nst5CIfcLx/wAsjAfpWALJSao0b1UH9MF/7OZfqp0+7mGP86q3+JxWdekqHIY3inmuIUSkY1OOt7Kv9o+vfSN+nQG8eM9mSKRDTt3+6vdvn2A9fYHEcUYUUBQ/z3JJ7k9bxWm03X6pcCtRqOjaPJGmX82tzrk+8R09kHRR8tz3JO+JsU+LSlYjRILMsYI6gyOIwfw1Xi5jqRSjsjmybluzJzsaNmArUVkheKQWN6p1Deh0mQj2JxoeGfGczg5dFTMNEP8A4h3aMMhJCWFjOpqFEig1WOuB/wARZVWM7szAJErUDWpmSaLTfaw4G2/TGt4J4csOWjevPKis579LVR+6LP5k98Y9XJKJv0ifZhAOJZ+z9blNJ6f0eW1+X19H5mvlhkgGoyOdcp6yMN9+oX7q/ujb5nfD3h7xzXJs3El4F+MZkiLiEwNMdGTjPvVEj+OZv5MEM04RWdtlVSx+QFnAfxi1y+ShbZ5C+alHufNR/jm2/sYdpo7tgTZZ8DQjm5hx0UJCPwBkav5k/LBheOXfs34j/TZxvUwY/jGwK1843H5Y6beAzr1lx4JbwtWI7wrwmgjL4Zl+dmUX7MQ5r+5siJT/ABAv84x642+MCpco3cTlfwaCQEfoPyxD4ThHJ5w3M55l/udIq/go/Njizx2GRkRol1vFKsgSwNQFh1BJA1FWarIF1ZAx28MOmCNMI1A9eIYS+VzCjqYXr56TWAM8QZuI5to2ppMqFharppIcryiP45LwacMyrZ6AyGfMQyFnQoOUojdHKkFQraht0LMCD1PXHH4oebOIpGK6H+juRYIaHLRrSUeokiBFdaxSzRl1V2EZsm6o7Hoj+nZZQo1pHLuFPlXSo0lum9g6Sb2vA54gzkeXz2b5jqpYxy0TuV5CRlqG9AobPQVgg4PlZ3igd1OXZIzzZJNJdmcLzWC1S3psM/Tpo9Kuc8TpkpgseXdkOh5pjqaRlkdow6qA0kgBU3qryjygisYMk+ubZUnbsy4J1dQyMGVhYYGwR7HHvVitmJOGDz5Z51eVm0prlijMhmVCsgdTyqklS9KhgHB3GBrgmWnn1y/WRHmLYcm7jcalJGz0Ayaq8ykA7rgejuBYVZrMiNGduiqWP4C8D3F4ZCYcolc2OMzynqFmzBa2Y+i29DuGAGNfiuXkkVREUBDq5EgYqQp1AHTvuQPyxLlImGtpCpkkcu5UECzQAF70qhVF+mChJRV9ymrYJ+OuGhI8vy9gFbLj8VDxf96P9cFvCc7z4Ypfvxq34kAn9cZfjOO8pIbAZKkWzW6MGAHuaI/HFfwRmhyWhsBopGUKTvpY8xNutU1fhiPeBO4/j5fqYn+5mE/Jgyf8QwOYKfGyXkpj93S/8jhv8MC2GYvhAnya/gl6zOYH3oo2/JnH+OOieGoNckkp6L9Un6NIfz0r/C3rjl/h7MiLNlm+H6M5P8DK39xOOx8CyZhy8aNWsLb13dvNIfxYscIz7Mz6mdY68kfiLNtBDzVNLG6tLtf1WqpfyUltvu48eKiRlZHW7jKTbbkiGRZSB8whH440p4RIrIwtWUqw9iKOMrw1OXgMMu8sBMEt15tIGl9uzoVf+L2whcX4MC4vwDvD6XmqDYGYlI+TyGUfo4xbvGHwFWRpowrsyycvTRLFokERq6FaEja7rzGzjczmSEaj6Qzlm3WGF9Jr1eTYgD1BUdvNh0ludZZYxil3HBx55y6tNjURYWxdCrNda3G/uMYmTWOJpedCJld9UaS50yIg0qNLiXqCwY3parqtsDuf43DOUjy0cGVEepLLrWofEVlRg2i9IshSRuPh04tY7G3tYf6sZeZz4hTMZux9WPo8BPTWzASH5a9IPpymxmcBmy0K8qDMxPMy7DmKQXFnYDoLJ2GLfD8tNUUeZWER5cEoVZm5jnYSMHA0sBrvrZkvtgoVFtsp7g7meDs2VncqwWPLsYi3xM48zPR36LsT11N8zteAZg0Eifdnf8nqQf8Anxp5/iUAVlkmiUMCp1SKOor1wG+AuKJl9STusXMjiZdZ0glVMbbna6VcE25xZWyZl8Pj0IU+47p/K5UfoBgl8Ay6Zs0pNArHJ+jqx/QYw8yAMzmlUgjnawQQRUiq+xHuTh+Hz6cwUBr6RDyR8zKgP5KznDZLqjQF07D3h7FwZT1kOoeyf6sfl5iPVmxbwgK2HTCx0IxUUkjkzk5SbZSz+7wr6yFj8kRiP+9oxdxSJ1ZkD7kRP4yMAP0jOPPGs6Io92CM50KSa3PUj1IW2rvVd8S+5KukDXiXMGRDGnxTzWLHZCIYq9i6hh60cHsCBFVR0UBR8gKGAXhOSnlnWcRCONRUYlsaVC6Y6QbmhZNlfNuDi682ZlMirLM+5EbwqkcY8q6SSwIYai9+cml6G8YdRjlN3wjo4JRiq7haeays0UXMVDTHmJHvtsusgE7juBe13deMlnBKgZQRuQVYUyspKsrDswIIOMHiniTLSZFsqY7MOguOdEut/pLQy1zQQzGnkOsbhgTXXFPw9x7JwRMPpYddbMruTzGWgFLrVqwACnbfTffGSWL07Gqzf8QDXEIR1nkSGv3WYc3/AMMOcZXGMnJm87NoIWOJEg1nejRkfSoO7fWL6DYdemJ85xP6zL5mKM5mCPWzGFlZgWXQGVb81KX26+bEmQz8eXiDZiRYnkdpWV2UMDIxYLV3YBC7emDi3CG3JT3YJ8Vyq8P4jlimyBYqv0A+ivfvpZD+eOlXjnXjOdM/y+QHJUSKXKMi0ybUXok61Qih+ONjJ+M0VVGYhniYKNTaOYl1vRjJP6YqcJSinRE0mF14V4pcP4jHmE5kLh0JqxfUdQQdwfbFm8Z6CN/KZcRRpGvRFCj5KAB/diXCwsd83lHgEnLzOahP2iuYT3Ei6HA+Txkn+2PXEvCPDUEEsk+hTPK5kZuoUt1Ed/CPfqe/oFhY5Go9ORpdzJJK2DPj/wAZNCqrlYxOCTbAFl1iiuyjzxiiTRHm0CyNQxzzPeJc/mJOa5dXKhDog07KWIHmibuzH8cLCwUEkuBLdmXOskp+t57WSfPI6LbadWyQd9CfyD0xMA1AFWIHY5vN1+XLrCwsNTBFynU6odMLj7SS5ncX0YGCiOvXGpxPi087CmWNACCiSZlSST1LLlwarahhYWKavchRjSiDpy+odHdsy5/maAn9cPmoFlNuMoT97VmQ38wy4P64WFi9ybFiCeUQvltaTrKJACGnZo1MRI3kjAKgr1v7WKOTk1Ro3qoP5gYfCxIqipFnhUJkzuVSrEjGJ/7LUW/RT+eO8nCwsZdTyjn6p7pCwLcS4mmV4lHeyTxCOVvsq+r+jFvTV9at+6e2FhYXiVuheCKlJp+C/mszl8m0rKA08h1lA1u22kbE+RNuuwuzuTvynijvnmEuZclyL5f+jc04W6OndqOnoD8z1Jt8LDYKtzfpsaUep7tlNeDR+n/6eY/3tiZMhXQyD5cIk/8AcwsLB9cvP4/RppeB8xwrmKVkOYZe1cMKkH1B5tg4lzHDDKEErZyUIgRdWRU9O5Dybse5I3oYWFinN+S9vA8PCAo8i5sf2cjl0/vfHt+GMwpvpzD0OVyn/E1YWFivaS8lUvAPZbh5y2Ylj0SIjBXTmKisRuDtGSvxWNvTF7KIPpmTY9pSPzQ/5YbCxqxu6YjJwzpeFhYWOgckzOFSaps3vuJVSvQCFCP1ZjiGI8ppJ80VU2RGK1EKPuAAtZ32Xcjr7NhYW3UbHRVz6fNGLxrNfTFKmdYomA+rOWzTMN7OopQJI2I3q9je+M08Lj2BzCuPfI5+T/zMRh8LHPk5N23+P0dSKjFUkeouHxL8M0Y+XCcziyqAf/Nn/svNf54bCwPq8v7foK14/P7II+Fxq5ePNzIzKVYx8MzKagwIN0eu9g9Qd8TwZCFL0ZiVb6kcKms/M1ZwsLA7+X9v0Xa8fksGGP8A61mv+zZf/Rhjlo/+tZ38OGt/7eHwsU3L+5/b9EteF9/2WfD8ZhzCLBJmZI5Wd5xLleSoPLpWDGMbkgCgcGV4WFhc+Sz/2Q=="/>
          <p:cNvSpPr>
            <a:spLocks noChangeAspect="1" noChangeArrowheads="1"/>
          </p:cNvSpPr>
          <p:nvPr/>
        </p:nvSpPr>
        <p:spPr bwMode="auto">
          <a:xfrm>
            <a:off x="173038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7415" name="AutoShape 10" descr="data:image/jpeg;base64,/9j/4AAQSkZJRgABAQAAAQABAAD/2wCEAAkGBxQQEhUUEhQVFRUXFh8XFxcYFBcWGxsdGhgdGBceGBwYHCggHxomIBwaIjIhJSkuLi4uHB8zODMsNygtLisBCgoKDg0OGxAQGzImICQsLCwsLC0sLCw0LDQsLCwsLCwsNCwvLCwsLCwsLCwsLCwsLCwsLCwsLCwsLCwsLCwsLP/AABEIAJgBSwMBIgACEQEDEQH/xAAbAAABBQEBAAAAAAAAAAAAAAAGAAEDBAUHAv/EAEsQAAICAAQEBAIHBAYGCAcAAAECAxEABBIhBRMxQQYiUWEycRQjQlKBkaEHYoKSJDNyscHRFUNTY8LwFlSVoqOy0tM0RHODk6Xh/8QAGgEAAgMBAQAAAAAAAAAAAAAAAgMAAQQFBv/EAC8RAAICAQMDAQgBBAMAAAAAAAABAhEDBCExEkFRIhMUMmGBobHR8CNScZEFQlP/2gAMAwEAAhEDEQA/AOsXhXiPViHNZxIgC5q9gACzMetKqglj8hjhJN8Ggt3ihxHiTRg8qCXMOvxLFo8t9NRdgPTZbaiDVYiyExzzSJFJLAsdB25JSTURYCjMRlQtdypvtVb63h/g4yaOpmlmLyNIzylLtuoARVAX2Axsw6RvefAuU64KT8JznMDDMxaCKdDl70+hiIcEnsddjvt0x4XgOcpgc/tZ0N9Fi10armfZNG/hVdqxvPmD6YiM7euN600P7UZ3qEgZSficSIZcrFNTaJOVPUjeYqJI43UIFIpiDJYs+mL0/D8+4JSbLQmtkMLzfLU/MT8aXb376/NPriRcye+B9zgndEWpTBfhHHZZ4yPo0jZhHaOZEpY1ZGKkiSUqCpoEAW1MLGPEPjGBRWZEmVcOY2WaKQKGDaR9aFMRU7U2qjeC0ZkemGzMCTxvHIgZHUqymiCCKIOFS0UBkc6fBUvD3jFy/g6WOBI14hmw8aBVYCDT5VAFqYjqG1+Yk++PXhviEk0P16hZo5HhlC3pLxsVLLf2WFMPnjDl00satj1JM2Lw94i1YfVjPQR6klCgsxCqBZJIAAHUknoMZv8A0oyd6fpeXLfdE0bE7E7AGydjsMVuJ528zFANJqGTMMuoXaNGkVr3W3Zvmi+mBLxJxOZW3lEZN6EjRAwAs62cDYnc0B+VE42YdJ1w62xE8yjLpPfibj7iVqOY1r5gsczQBVI8iEUUaShqbUDRYLtWPXBvFUgkaOWaTlMmvmOEaSIrYdYykYDlrj06l2+sO+miO5SRS6hlL8zYHVVEkDU3et739DiJ5FZjoV1UUCHqw1eYGv8A+d/TGjph8NA3KuoKch4hR3eBp8/Nb/VFWgikRSALch110dRFjpWxN2WcM4BHPApzujMzWbkOpaIJCmIbco6a+GjZO5645LHFzXA8nWl1MNLHpRBUrd7U34G8GHBuJupWCaJom+wQraGoXW5IDUD0JFDtsMaceOL7CZ5ZRC7hvhpGiKZsnMgOwjWZhIFjDHl32Z6o62tvfbFIeGZVjmVMzICjk5L696QaQQs2/wBYuvUKfVSVW+IicLV8vywz2EaoV718i9mhxFGUKuWlWQ1rAkTk+Um2UseYlirBU2w2q8VD4mkywk+nZeVeU9NNBE8kOgqGWS/iA3ogA6SDe2NTIcYYeUhSO32a/IY0+JZxEhd23XSRXdidgoB6kmgB3JxmnpMfg1Y83VweIZVdQykMrAMpG4IIsEe1Y9YzfDmROWyuXhbrFCiH5qoB/DGjeOM1T2NI+Fhrw94osfCw14WIQfGdLxzLo4RpQCW0gkNp1fd11oDfu3eMzxTxt4om5MGYmGtUkkhQMFBdRKAA2ssFLC0U6T7g1o8ezSoohEcbJpFqyhloHYaem1X+WNuDSPIrlsJyZVBWV4nGZjSV8xLAJBqjRCq+W/KWLKSSRvfw77X1NHL5zNiMq00StFIYtckDvz1AtZF0lFHlZbK6l1Bht0xHmsyZCCaFAAACgAOlDEROOj7rjpJowvVyt0WM/lYDHQmzTTVYnEzqyt2OkER1+5p0nuDiLMKJEUSSTNNpGqaOeWEB63McanSFB7EGx1vGZxziP0aFpKBIoKCasnYf5/hgDk8SCQ/WSzg0W2d1FAEmhEQKABPTtgpRhHsFjllyK06OopPKRGWzUokWhJpiiMb+Wm0owtTe4JY7jcEbY8ThJBU6LmdqJnUMD8ox9Wp+Qv3wJcInzShJjzHyrOI2aWvLZKhlLU9a6U3Y37dcFWJjx4+YoDNPLB02SZAyRMVglEcLJ8M5kn5cgIAEXn1GMi7VmAWhV2QNThGfzHOfL5pYtaxrKksJbQ6szKbV90YEdLYURvjHxY4fFOsxcTKVlhUGSdY/qykj0kaxBNa0xNMbXYktdYTqNNGUW4rcdp9Q26kFWHxj5LNzxz/R8yY31xmSGaNWRWClQ6upZqcalIIamBOwrGvjkZMbg+mRuTsynkCgliAALJOwAHUnEXhHOCaTNuwYFJVRNcbxtyuRG48rgGjIZd63r2GM7jWbWN8qJDUT5pFkY9BSu8dnsDKsS77b13wYZp+2Olo8V+oRmn0oZsye2K2azKru5AvYep+QG5PyxUnz24SOyxbSTodlXrZJFA0RXXqceYYGEutpFYBSoFAHfSd+wog9Ot79BjotpcGSMZz54LcEyuLU2LruKI6gg7g+xxJgA4t4yhWSRcsZJGu7EqogYUCygAs3QbN5TW3W8ZvFP2kvyJCkVhtSBywVkJXSfIoYbPf2+lWdicB7xDixnuGZ7pbBRxXxzDA+nlyuoAbWoXSVP2k1MCyjfcda2vBLl5lkVXQhlZQykbggiwR7Vjm/AIzPBGpy8U8KqxRzKoKm2IjK1a/ZHyPtjzwfx+8cSqmWVghZSqynUfOTUQCEEUQF9dul7ZNPreqUlPah+bQ7JYlbV3+zp2PSOR0xT4dxGLMLqhdXHeiLU9acdVb2O+LWOjszm7xZaSUkdr7b9/fAVPJmOGteZWKTLSzEtmI9StG8r+XmxtY5dlV1BttrHfBnAyhSWoV1J2xk+OYxLkpoPtZhDCg6+ZxV/JRbn0Ck4y5oRkmmb8TdJkt4cHEV4ZxqBHqK/PHEo1FXwqt5HXmIwJG1iRwAxlAchZAeulgAwB6CuwGMDO8KWQntrYGU76mUDZQ3VRYWwO1+t4KPCmcMmQgK0WSPlSA9Q8Q5cin3DKcZMgomsehxJVRzNS2mmAeW4eirmZnjHktIhX22lYXQ7hqA77n1xVyfA55jIxJU6GZTuAzByAt9Qp81H5Hcdd3xFxkZeuxklJDUKAjVUPXa9W4/5BrcP4lIs0LAStDKdJYkslV5Xs2QdVAEUKLbHasrnBZVBrnv2NPTN4updkQQ+H75bBS0U6i2C08ZZbBdejAbA9iLsCgcFnCo5EiVZSC62pIJNgEhTZ3sirvvi3hY2xilwc6U3LkWFhYWDAPUbAEEiwD09cama4fleJLozGWSTSpVSyhigYC9DdUOw3FHYYxeeKYizp2NAncdQK6n5Yv5YyGGQohktRqh8upvay6r87avnhc0mh+CTUqF4PZ/okYeTm6S6pITqLxrIywsxHVigUn3ONq8CnhPOpzs3DypMu/NE4y8iBCqPGilk0koytKsjWpIBbfc4J9WPP5o9ORo60XsSXh9WItWH1YVQRLqxDnM2sKF2uhWw6kkhVUe5JAHucOXAFk0B1OB7xFBnJ4Emy6x6EkjnERVjNKsciyUp1BUYgGlIa7G6nDcOF5JV27gylSJMtlsxlMsYpnU3KzRlC1hGYyFZGIGpgWI1AbgWd8U2Yk2TZ9TjQ45m+a4IJ06AaIIIJF7g9G33GM7HeiqRx88rmxYWFiHMZpY+t2eigWx/AdvfpghRheNOGnMrCmoqms6yKNeQsDuf3Sv8WH/AGS+HWilzMsu4UchfL5ZAQsmsdroqCK6nri6maSXMRRToVhbcEkauZqCxElT5aYrVb6ih2AODfNZeQIvIYBkIOlvhcAVpYgWtj7QGxrYjbGXO6dHU0i9Bg8az07JMrR5ZsqyOhdJ2Z1FFWLIYwNu4B8vvWMni2dZYw0DKSQXBrWpVFLGqIvUdK2D9rG/muOMSViTRKpp+Z9ZGvcgCOUAtfuCOp9MBviDNjLgsFBCugofvynMZigP3Y1IH7wGCxWkBqOmc0uaCXEuVVSwDkhT1I7YiOFh5zkakGYvOpC6GPlZd3iJZX5qs6IWBHQrQtT/ALQemN/ATmnzKq2agOXL5eB1EDxyOzRhhI+iQOulm0rtpYDSv4mGWnEiK69GUMPkwsf3442tg1PqZ2cMk47A7msuMzLFltRXV9exHXTBJG1C9t3aMGx01YK80Dd9sBfE2khePNQLzJIQwaPoZIn08xFPZ7VGHqUrveC3h+bTNxJPEW0OtjUrKfTdWAIONujaUReoi2jPk4HlWJLZaAkmyTDGSSepPl64DfFXiHKZYvFBlYWkHkEnJi5aNXfa209+17etdBddiPbAJ4e8AxnJtHnI1MrqV3OrlgKEUpR03Y13181XtjVkUnSiZ8Dxq5ZPojmvEuINKFsfVRxjlxEKFTymtK6SA2kdavzV8o2jJfSxBVjpIob/AAhT6XTg/IEbjHTMr+zOEwRiQhJxZkaOyjFjZGk1YGwDbHb8MQzfs1y8CM7ZhhpttRRD2IIYHdttgAR261jH7tNcHVhrsKVfz+MBoEmiHLV5o1cUGAkQMq9NLggPQJ23O/cb4J/A+SMJaU5eRgW0wkL9kINToGrVtt5bJAYqCCaJcl4Nh1xMUncL8Rnm5gYU1AKGI2Ok0KWvXBPmcuzFCpC6CTupb7JXYAjsTinpIytSezBlrJOGyp/ykcy8V5uQzB7liUqAP6yGwS+gONjZ0lgG3F9MYOb43NlwGjzMqHUoYmd2CqzhSSrsRXTcjHZJOaysskUUg93IVhe3kKNRrsTXv6Nw+TLOqrEIaYB+WoT2bdR3Gx9qwUNH00oy2Qr37pg4zxpt9wN/Z9xKbiEkscxE+W0/WrNokFEWtCut9j6fLGp4Q4ckMRZBs0kvKJZmqAzMYFXUTpTl6DQ26Ys+L8q6y5QiWXlTz8uWLWQlLDJIKUVsxSmuwRjRBwnUtxXRdlqan6kkvkiW8K8R3h1bGKgjI4MkZz2aPKJ1QKUdUcK7o0iT71oaVbjXVua27NiVjv8A8nDeDsyHy7ZV+YMxliwePVWpWdjHIpPxIw79jYOIc6SI3rrpNfOtv1x3cCUYHM1NuSBvxNw36RlkHdUaf13LKx271qJA9QMU+DcZVEy4zJeP4hpWNympGKqtqu4G+29FQfQ4LmAWVB25bAfgUwG8SypMM2WiKNerlXbKQV0sNrJIRgw7l43PbZE4qozrhmqLuUsXyC8cSiMZlVxIg/2Z1kn7qherE7V1wN+CuJPNNMrvIWQeeNz8Dlrqu3fptt7YyPDvBP8AR4WBCZpZn1P5hEFVBTkEBjY1USLrVQ33BbPGY4ZAkMSgqxOlyOxNn6vzH5nfDI6uDe7F+6yjFxSu+/g2cLGNw24TIoEsgOk3qQn4AtUSo6KOgxNPx2GNgr8xCQT5onrbrvW/4XjS5xUnG90Zc2myYpNSXHc0BCLBF7CgASB+Q2vG1wTKtrDUwA6nsfbAe/ibLggAuxPYRsPx8wA/xxr5LxOGy8ixLNGa8swhVlDEhVUhjTMWIFe/UdcVN7FYVc9zS45AG4hlmHxRwS6z+67RhAfYsrEf2T74u3jN4Tl3jjBmfmTsqmaTbzMFo6aAAQbgAD9SSb2rHBzz652jrRVIlvCvEerC1YTQRBxjLGbLzRKaaSJ4wQaouhUH8zi/wPjMc+WhmsKHCqVOxWS9DRkffDWpHqMQasYnFuBgh5cuNOY1rMvncI0kZBBZL02wGgvV0euNOmzLHafcCUbNLj3DVjGsE2zbg+++MXGzlfEMOeaCJACz63ljc+eHlUrqyqbD62C+lWdxV5ebADsB8IJq/njrxdnM1GPpdooZvMEeVfiIsnrpHr8/Qf8AJpEhCBuS7UT1J8pNk/hX5YWXcsNZ6v5vkD8I/AUPwx5feVfZGJ+ZKgf8WNEVSM5meJMwyAFUVvK12a+KkA/FmXp6fjggymXk5ac+aZ5Ao1ETyqCe+yMBX4b4GOLzq+YiiZgF1qzEntGeYR+LaR81wSLxESpK8TH6tA5uJmJ1HyBFLJqumNg7acKyNXbHQU2lGJeRaAAFAbAYBPFnEljMbNuuvmsPVXlWNP8Aw4T/ADe+Cw54tlubWlmjsA2KZhSg3RHmIG++MTivh8Tx5hr1UjRwrWw5KcsE9ydSsR0+I9cA9wsNRty/wFd4WMrwrnOflIHvUeWFY/vJ5G/UHG3Bl9QLMyIgIBd2CqCTQFnuT2wViel9VIh4k3Ly9hQVmIy8kpf+p5zclSEAtiSw7jqO14K4UCKqjooCj5AUMDGayjS83KBCVEuXczhlKVHIk7JpvVr8tUAR5lJI6YJtWOTrpJySTOrp49MN0YbbgjpYrFXw74n+hQw5bOxOnL5cC5hQHhf4Y0ZiPNGSasOAAe5xPePGYhWRWR1DKwplYWCD1BBxWLK8bGyVhlLBftiBo9yAQSOoHUX0sYB8twxoQBBm83Eo6IJRIteg5yOQPkdseuHZzM5B5eXH9Kglfm6TLpmRyAHoyWJFNWAStdOlVuhqovYzS06YYZmQRgF9rYIPUsxpQB1u/wDPHjO8PWUASKSAbFFlINEbFSD3OB3jfEpc9GoijfLMkiyq8wRjqQ2o5cbkFTuCSwNXQ3sR5vxFnxExaOBStW0JkmcrqHMMcbqoD6bIBL7gCjg/eY3Vge7eDd/0NF/vP/zzf+vHo+H0/wB6PlmZx/dJgfh4wmXzCS5c5vMZZ42E9mWTS5KGJ1WXzdBIGWPpa+XFnjXEzm2hOVMsTRS8zmvGyKRpZWTlvpL6ge4AHUGxWLlmii1hflmsnAoiWAeUspAYDN5gkWLF/WbbG8UOKzQ5B4Ncc7mVmEbBpZwJBGSFOpyw1Lq3qgAxJA3xQyWezmXkl0rBmFlYNzJHMMi0AtMI4mV1AAqtPofXFhjJIweaTWwvSAoREvY6FsmyNrYk9aoEjCZaqKVoYsO+55y4mk0PmnV5FHlVE0IhYU1AsxLVa6iel0BZu3eI7wtWOdKTk7ZoSol1Ye8RasLVgaLKU/0iLMjMZdYJLhMTpK7xn49alXRH9wQR6b4pQ5vJ59ic1LHls9HMY2i5pF6Zai0o9F1cFCCBvqxt6sUuL8NTMxlGtWsMki0HRlYMjKfUMAa6GsacOocNnwLljUiLxfwEGMcyjRJjO27aWOnSdySATXtfbHO5IEa7660Apq30ynVQ6kAab7cw46DxXJZmdELZkPLE4kjLQhYrCsjCRFNsGVmU+ba7AHevA0BzC5fOw5SESRXFpQFHcNRTXIBbAaSFoXfesao6hVUVf2Ezw9UupugCThsa0QtEAgEEigTZAroCd8SHLL3vf7zE/wB+Og+IOB5HICBpY4VEk6RksoKoGuzRNAbAX0Gqzivnsvw+JooU+jgSy8qSVEiKReVnAZiCodyoQA9C110BL27tf0/ugPd5f+n5Af6GvpXvWJeGsFVkkDFJCr9tUbMilWT+yDpI76T1sglUXA8jkc42WzXLeJo1lhlkjS1LNIDHI4XTR0WhNE+Yb1izkeECyVhygXWdEvJbWUvyVG+ymuh1Ed9O9YHNlXeP1sLHikv+9/QzPDPhps04LFeSrEOwYAgqdOkqTrRiR0YWMEnD8mBNMwJaJJAmXUSOyKqxqrFUJ0h9ZkBfcnfeseH4BlmNvCjmgpLDVqptQL3szaiTZF2T6401oAAAADYAbAfLGfPqvaR6UMxYI43aJbw94jvCvGKh5JeHvEd4V4lEJbwrxHeFeKohj+J8sUX6ZC3LzGWR5FYLqDqFt45BVsjBR03BAI6YIf8AQSS05Y+cWQvSyLNXvXzxWaiCCLB2IO4I73jK4ZOvDsxGjSSLlJEMaB5NUcUoa1W2FqrKSq2dIKV3GN2ky16H9BOXGpcol4l4bZHVYbdW6XQ016npWMWXgea1zaIjqCqqk/DtZsevxfjWDvI+IcvM8yJItwMFeyAN1Dahvuu9X6q3pilH4xy7TpCOYBJqCTNGViZlGrSrtWolbYEWp0mjjpe2aMr00btAMPCGYcNyiMqWcIZZQWklJpvJRLBeo3qtyKA3o8X/AGf5yILbc4HUKgiCgahTagJI7sbXv3x0HxTm21QNlisk0MnMMWoUyFGRgzfYJDeQ/eA+zqIf/ThzTRwoJ8qZAWLuiKwMZUmNA+oFiCTYDDSrV6hMp9Tq/oOhBRWyOZf9Fs/GBS5qthpZFlVhY8rJLm2Ug9NxfpWLuQ8GZqWo5pHgXZI0kiGhtmYhY4J2QBQpssB1As46DlvEK5eV8vmZS2kjlzGIgMCPgdkXRzgb2AFgrtd4x5eCQZiaaULIkb6CgBkhdZFaQySpRDIX1qDQGrRZsHC8k1BW3+A1G3wgY45+z98lE2Z5wLBkX+jwFZWZ5FjQAmUA7sNiSK7HBhHOZss8MeXkUSDS7ZlVQLqXSxVBqLEda2U/exPlOHhCC0s01G150nM09vLsN6NWbPvi9qxlnq3xD7h+zV2zxkMokEaRRKERBpUAADb2G1nqffFi8RasPqxie4wxLw94ivD3h9FEmrD6sVsxmVjUu7BVUWWJoAe+ATjXj6QkjKKoUf6yVSS3yQEaR7kk+wwUYNkOi6sVZuIojKravM4j1BGKByLVGcDSrEEUCe49RfM5vG+dY2rRIPuiLUPxLNZ/TGh4X8UmaZoM15RPIkgCVynli06DTAuj/Vx7BirFR03BYsXNlOzo+rCvEV4e8JoslvCvEerC1YqiEt4V4j1YWrEohLeFeI7w94lEJLwrxHeHvFEIOI8Sjy66pCfZVUsxrrQG9Dueg7nGXleN5LiSmGxIHW+VLGyagOpUOBqo91JrrjE4vKxzcyyBKuMRM52opegL3bUHatviHXGFxM1KhQaJxIraVDN546II0joy0t7eVmvpstZUsnQ19R3srh1WdKynCoo10U0grT9dI8/l+6OazUmw8o22xHns3l00wSqND0gUwsYvNsqsdPLWzsASLNYHc1x/PEApFBGKFjzTt032DRir9Cx+eKMvFJC+vNxtynEfMbL/AFyHlPrRijKJI9zZKlunarwyObHN/Gv9gPHNLgO8hko8uuiFFjW7pRQxZ1YpcP4hHmEEkLrIh+0psWOoPofY4s3iO73AJNWH1YivD3iqLJdWFeIrw94lEJbw94i1YWrEohLeHvEWrC1YohLeGcBgQQCD1BFg/MHHjVh9WIQrT8Jy8jKzwQuyUEZokYrXTSSNq7V0xPnMrHMuiWNJEO+l0V126bMCMO8gUEsQABZJNAAdST6YDOJeLJZD/RiiR/fdNbN7gagFHzs/Lpg4xlLgoMsllI4V0QxpGg3Coiou/XZQBeK+bYSorNFHLAZhGSxBIcOV1KhU/C4q7BFEjYb8/k4pmyb+mTD2VIAPy5WPOU4xmoHMg5M5O7CSNYnO1EiSMUGIA6p2w6OGrb3KbOoxKEAVQFUCgAKAHsBj1eMTw34hjzyMyBkdG0yRv8SNVjpsQRuGGxGNe8ZpRadMIkvD3iO8K8VRCS8PeI7wrxKIYmrD3iLViDiOb5MUkv8As42f+VS3+GNFAgD4340Z5jEp+qiNEdmcbMT7L8I99R9MDmLee4PmMqkLZiNlEyB0c0QxI1ENXwyd9J3/ACNUWbzKoBZnYKqqLJJ9ANzjRXZBLg94jlTUCLr0I6gjoR7g4JYPBzqVbMzQI2rQIBmIw4JB/rmuo9wAdIdt6AFkivJ4OYSlOfEmWDmOTNOwiiDA6phCGcs5F6Lv4lbpWLSKcjoHhTi/0vKxyN8daJP7a7N+Z3+RGNe8CvgDImDLyKSSDmJCrH7SghFbb103gmvGeaSk6KRLeFeI7wtWAoslvCDYzOMysItCGnlYRIfQvsSP7K6m/hxT8M5BIDmBCWEAmKRIXLhdA0y6b3AMmsV08vvg+j09RV70EGrCvEd4V4CiyW8PeIrw94qiAZ4k8PzmaSZWiaItzDzJGj5dIFc2ouqQG79q2vEPAor1SNu5q9iAFKKyKASTQBF2dzZwR+KiTlZAO5RfzkUH+/A5keIxJDE7ErrjjB8rGiV0gOQKU2Cu9WRWMevUnBKK3e23+zVpmr3fBqSEjcduo9v88PlYMxMFeCDXG1FZDIsYIIsFQbNe9YxuCPNxexFE0eV1BXlcgFqNyLQ3G223ysXY6fmc2kVKbs/CiKWYgeiqOg9egwjT/wDHUv6q38fuhs9RfwgXk+HzZTNRu0fLSc6JQroyM+hnRqBB1jQVLaRd96wU3jN4zxHmKqmKWJo8xAakUUQ76AysjMp6sKux3G4xevHTUOmKRim7lZLeFeI9WFqxVAkt4V4j1Yyc74hSHMJC6tpalMv2FkbeONvRmAJ/l9cWot8Es27wrxHeHvFEJLwrxHeHvFEJLwrxHeHvEogOftBz/Ly3LAsytVUW8q+ZtgrbfCOnfHKFcDzLrWxpVwGAFbKC0pjB699W91W2Dz9ofD2nzOWjU/1y8oAml1CReho0admJo7JfbAP4i4Ucg41NrhmpddMm4AZiQehp0fewyt26DfgilACRs+H+F57NQSzwB2RSQoOlmZldAVVTuBRcm7Plrrg48N+BJmOrPOQukARxnSWJUFyzKbABOnaj5eo76/7LODHKZFQdP1jtKNN1TUFq+xAv2BA3qzZ8RcezkDVluGyZlR1fnxRgntoXzMR1skD/ABxG7dINKlbMhOEDhed+rVjls4QtklzFKgLKtsS3Lcaqu6b2OCPVjDj42c/9H5kEmXZJpHaOTc/Ury9jQtdco3Hdca5etz0HXGXMvUTbsTasLVgQ8O8WzTzRiYxvFmYmzMVAo8SgrSMNwwp0o7G9WCu8LnjcHTInZLeFeItWH1YGizEvEOeg5sUkd1rRkv8AtKV/xx6vD3jQCDvAMpDxZZZJzGIdLNmkLmOWJwAQXoeZUZDy5CdkZ0I7YLvAvgGDhlvfOmavrGAJUBaIj9AepPfb0wGR8EXK8QXOUrwOdEsRBJBlYAsg6MNVPR9DQJIro3hvNMhbKTH66D4Sf9ZCTUTj1IFI3oyn1Fsm3Wz2JH5mlPlEDrKQ1oGAClqOurtF2ZttiQas+uMUZ5eauXmy7ZWJEM0biWNU0Qstq3LPlXdbU7EWDYvGjxXiDoCsWXnmNUeWY46v0aV1BPyusc745OpQSvG8WmOcwSZjMiSUZvLurRo2o6UIaNiuliGBbpZwME2XJmpwOYPBGwI86czr98lv8cX9WMnhuTVXd0XSuqQIe7I8zSJY7KF0hV7b7C8aV4GS3KRLqwrxHeGeQKCSaAFk+gG5wNEMviee5byTdRlYSyjammm8sYH7wUEf/dGJPCUhbJZdj1aJWJ9SRZJ9yTeB3j+ZKwRqwppdWdmHcWNOXRh61X4xYJuBZYw5aCNviSJFb5hQD+uNGWPTBIGLtmneFeIJp1RSzsFUCySQAB7k4xZvGeTT/XBh3KJI4HzKrVYQot8BWEV4V4rZTNpKgeNldD0ZTYOJrxVFkHFcpz4ZI70lloN909VP4Gj+GAzK8NnzU5hOWdI2C/SVMhiQf1pd1KkawGcMpFgt1AO4Orx5yUWvNgdhl5A/yd4woPz0sf4Ti47O/Ba8GxwbhcWUhWKEUg3Hckk2ST3J9flhcV4cMwhUvIho0Y5ZI6JFAnQw1V10tY9sZfDc42TKZbNVooJBmNgrgbKkv3Jqr91u1HyjY4hnlgXU4cjvojeQitySEBNYFppjdqMPPZBcumXgVpHDTB2aWWSVjyoy13IxrzKhoUOu2LN4zc1PJm5IpBpSGOQvGfMXkUoyeYEAIpvUOpoDp2vXi38xT52JbwrxHeFqwNFCzOZWJGdzSopZj6BRZ/TGPlYWZ4o3FPf0vMCwadvLDGdtwtGj/uF9cWs9UkkcRPlvnSnsEjIIB/tPp+YV8Ap8YTxvmHRFPOmjaMyaiEjdXVAwBBv6sbWKLHGnHB9Da5YDe5068K8cxm8WZ/4hJBtvp5BAPsTrJ/LB7wTiH0nLxTVXMjVyAbokWR+BwmeJxVstSTNLVh7xFeHvC6CJNWHvFbMZlY11OwVfU/oPc+2MyTjTt/UwMf3pWEKn5bNJ+aDBwxTn8KBlOMeWTeJElZIzlwrTrOjRK1UxFllN9imsH2vEWS8Mw8QiUNJI0STxy8qVJLUIHHKk11ThWVCATsik3q3zuDcWeDPl8zTLYjJFlY1l08l1Vj5RqDxsRvvqO111E409Esa6WTG4z3RCuYTVywy6gPgBFgV6elV+Y9RiAI0LSyNJLIrG1jCBtGyikCLqO4J36WcVuMcF5zLLE/KzCUUlrUKF2jrY1RsCQRt2IIIBxSzHiCfLADM5ORjq0h8u8UiNZoUskiSA9yNJrfc1eKoY35J+McAOZWNlnlhmj1FJdMbN5x5ldWUqU6bD7q77YFs1nJZOH+ehNN9QGToTJJyg6fukHWPbGgYWzB5szTAsW+q5rKoQsdCSRo5jJC6Qetm+xrEWdOvNZdPsxh8wx7DSvLS/xkY/wYBVOSQEntY/DVDZrMMPhiWPLp/CvMev50H8ONi8AX7PeLPJNmFckiY/S47vZXamX2q0/XBzqwGdPrdlR4JbwrxHqwtWE0EYl495LItmmkAleJYyouMRksxGog8xGAAUodhfm64qzzhFLHsLrufYe56Y3+E/0dYIHB5kiPIzDprBUyD16vt7Ljo6bGpSt8B4429zG4xwCJZIBI0rJKXhJZ70OwEkLoQAEcNGVVgLt6vfHjjPGUjuLNuz5uC2y82WUpKRyi7a9X1StpXzISVfY6egBJx4RfR5OepaLT5wBZq+o9x8VjcVY3wBZXwtzOJyRZiZpiqR5jXQViyMkahq/wB2gDHvrbptjXPDF7UFlhTqKCPw74nzGcMETtEnM1BpIrD2i6ihSRaR/UbkU1AbER8byyB2y8etlVi8js2umlSpQzM2os0bUFAAAcmyaXHpUC8aQUBriEo2G5WOaNj8wCgv3xDKazGbXfy5g9f340kH6Pjn5I9EmkKkq2ZNqwrxHeFeFFEt4pcUTm6IP9u4Rtr+rHnmv5oGW/VhizeMbiOaKrmZVJDKoykJrpJNRkYX10gof4GweKNyKk9jLMwzmeuxpdy4HrFl6CAexchvkzYM9WOVZTMcnOwyadKKyKhvrExeBvw10fy9sdRvB5+SoAX44kb6TEpJMZhLBe2oOAWruaI69K26nGNjc8ep9ZlX95EP8Sqw/wDKcYeG4/hQufIUfs7f6iZPuZh6+TKjf4nBXqwGeAJKbNL++j/zR1/wnBYxJKonxu2lfbayT7KoLV3qu+M2RepjE0o2yaPKyZjUkT8sAU0ukMVJ7IDsXrffYWNjePWVT/Rsqo+loZyFEulVdZOgExG7q1qoc2QxAJ8wwR5TLLEiovQD8T3JPqSbJPqcZfifh6TpGr9Gcxk+0qNH/eVb5qp7YWpW67GCOrl7S+xk8R05t5BKNcSOY1jJOg6KDl16M2uwNV0FBFWbhhyBQaFnm5JFGFmEi16BpAZAvbSGqtsVPDeYeSIvINLtK+sfvK5jY7+pW/xxq3gntsdG73JdWFqxFeH1YGiEurCvEd4p8SJcLCpIaZuXY7LRaRtulIGo+pX1xFG3RGZHFsxeXdvtZ19C9LGXTY9OzDUwPYzj5YxeIZK+GTT1u0iSr/8ATikASvYjW38WH8ZcSDSSFSFRKykNdAb0uw+TWK9IhjW4eTmuE6T8TZZozQA8yqU6DbquNmT0pJC1uCWDf9nst5CIfcLx/wAsjAfpWALJSao0b1UH9MF/7OZfqp0+7mGP86q3+JxWdekqHIY3inmuIUSkY1OOt7Kv9o+vfSN+nQG8eM9mSKRDTt3+6vdvn2A9fYHEcUYUUBQ/z3JJ7k9bxWm03X6pcCtRqOjaPJGmX82tzrk+8R09kHRR8tz3JO+JsU+LSlYjRILMsYI6gyOIwfw1Xi5jqRSjsjmybluzJzsaNmArUVkheKQWN6p1Deh0mQj2JxoeGfGczg5dFTMNEP8A4h3aMMhJCWFjOpqFEig1WOuB/wARZVWM7szAJErUDWpmSaLTfaw4G2/TGt4J4csOWjevPKis579LVR+6LP5k98Y9XJKJv0ifZhAOJZ+z9blNJ6f0eW1+X19H5mvlhkgGoyOdcp6yMN9+oX7q/ujb5nfD3h7xzXJs3El4F+MZkiLiEwNMdGTjPvVEj+OZv5MEM04RWdtlVSx+QFnAfxi1y+ShbZ5C+alHufNR/jm2/sYdpo7tgTZZ8DQjm5hx0UJCPwBkav5k/LBheOXfs34j/TZxvUwY/jGwK1843H5Y6beAzr1lx4JbwtWI7wrwmgjL4Zl+dmUX7MQ5r+5siJT/ABAv84x642+MCpco3cTlfwaCQEfoPyxD4ThHJ5w3M55l/udIq/go/Njizx2GRkRol1vFKsgSwNQFh1BJA1FWarIF1ZAx28MOmCNMI1A9eIYS+VzCjqYXr56TWAM8QZuI5to2ppMqFharppIcryiP45LwacMyrZ6AyGfMQyFnQoOUojdHKkFQraht0LMCD1PXHH4oebOIpGK6H+juRYIaHLRrSUeokiBFdaxSzRl1V2EZsm6o7Hoj+nZZQo1pHLuFPlXSo0lum9g6Sb2vA54gzkeXz2b5jqpYxy0TuV5CRlqG9AobPQVgg4PlZ3igd1OXZIzzZJNJdmcLzWC1S3psM/Tpo9Kuc8TpkpgseXdkOh5pjqaRlkdow6qA0kgBU3qryjygisYMk+ubZUnbsy4J1dQyMGVhYYGwR7HHvVitmJOGDz5Z51eVm0prlijMhmVCsgdTyqklS9KhgHB3GBrgmWnn1y/WRHmLYcm7jcalJGz0Ayaq8ykA7rgejuBYVZrMiNGduiqWP4C8D3F4ZCYcolc2OMzynqFmzBa2Y+i29DuGAGNfiuXkkVREUBDq5EgYqQp1AHTvuQPyxLlImGtpCpkkcu5UECzQAF70qhVF+mChJRV9ymrYJ+OuGhI8vy9gFbLj8VDxf96P9cFvCc7z4Ypfvxq34kAn9cZfjOO8pIbAZKkWzW6MGAHuaI/HFfwRmhyWhsBopGUKTvpY8xNutU1fhiPeBO4/j5fqYn+5mE/Jgyf8QwOYKfGyXkpj93S/8jhv8MC2GYvhAnya/gl6zOYH3oo2/JnH+OOieGoNckkp6L9Un6NIfz0r/C3rjl/h7MiLNlm+H6M5P8DK39xOOx8CyZhy8aNWsLb13dvNIfxYscIz7Mz6mdY68kfiLNtBDzVNLG6tLtf1WqpfyUltvu48eKiRlZHW7jKTbbkiGRZSB8whH440p4RIrIwtWUqw9iKOMrw1OXgMMu8sBMEt15tIGl9uzoVf+L2whcX4MC4vwDvD6XmqDYGYlI+TyGUfo4xbvGHwFWRpowrsyycvTRLFokERq6FaEja7rzGzjczmSEaj6Qzlm3WGF9Jr1eTYgD1BUdvNh0ludZZYxil3HBx55y6tNjURYWxdCrNda3G/uMYmTWOJpedCJld9UaS50yIg0qNLiXqCwY3parqtsDuf43DOUjy0cGVEepLLrWofEVlRg2i9IshSRuPh04tY7G3tYf6sZeZz4hTMZux9WPo8BPTWzASH5a9IPpymxmcBmy0K8qDMxPMy7DmKQXFnYDoLJ2GLfD8tNUUeZWER5cEoVZm5jnYSMHA0sBrvrZkvtgoVFtsp7g7meDs2VncqwWPLsYi3xM48zPR36LsT11N8zteAZg0Eifdnf8nqQf8Anxp5/iUAVlkmiUMCp1SKOor1wG+AuKJl9STusXMjiZdZ0glVMbbna6VcE25xZWyZl8Pj0IU+47p/K5UfoBgl8Ay6Zs0pNArHJ+jqx/QYw8yAMzmlUgjnawQQRUiq+xHuTh+Hz6cwUBr6RDyR8zKgP5KznDZLqjQF07D3h7FwZT1kOoeyf6sfl5iPVmxbwgK2HTCx0IxUUkjkzk5SbZSz+7wr6yFj8kRiP+9oxdxSJ1ZkD7kRP4yMAP0jOPPGs6Io92CM50KSa3PUj1IW2rvVd8S+5KukDXiXMGRDGnxTzWLHZCIYq9i6hh60cHsCBFVR0UBR8gKGAXhOSnlnWcRCONRUYlsaVC6Y6QbmhZNlfNuDi682ZlMirLM+5EbwqkcY8q6SSwIYai9+cml6G8YdRjlN3wjo4JRiq7haeays0UXMVDTHmJHvtsusgE7juBe13deMlnBKgZQRuQVYUyspKsrDswIIOMHiniTLSZFsqY7MOguOdEut/pLQy1zQQzGnkOsbhgTXXFPw9x7JwRMPpYddbMruTzGWgFLrVqwACnbfTffGSWL07Gqzf8QDXEIR1nkSGv3WYc3/AMMOcZXGMnJm87NoIWOJEg1nejRkfSoO7fWL6DYdemJ85xP6zL5mKM5mCPWzGFlZgWXQGVb81KX26+bEmQz8eXiDZiRYnkdpWV2UMDIxYLV3YBC7emDi3CG3JT3YJ8Vyq8P4jlimyBYqv0A+ivfvpZD+eOlXjnXjOdM/y+QHJUSKXKMi0ybUXok61Qih+ONjJ+M0VVGYhniYKNTaOYl1vRjJP6YqcJSinRE0mF14V4pcP4jHmE5kLh0JqxfUdQQdwfbFm8Z6CN/KZcRRpGvRFCj5KAB/diXCwsd83lHgEnLzOahP2iuYT3Ei6HA+Txkn+2PXEvCPDUEEsk+hTPK5kZuoUt1Ed/CPfqe/oFhY5Go9ORpdzJJK2DPj/wAZNCqrlYxOCTbAFl1iiuyjzxiiTRHm0CyNQxzzPeJc/mJOa5dXKhDog07KWIHmibuzH8cLCwUEkuBLdmXOskp+t57WSfPI6LbadWyQd9CfyD0xMA1AFWIHY5vN1+XLrCwsNTBFynU6odMLj7SS5ncX0YGCiOvXGpxPi087CmWNACCiSZlSST1LLlwarahhYWKavchRjSiDpy+odHdsy5/maAn9cPmoFlNuMoT97VmQ38wy4P64WFi9ybFiCeUQvltaTrKJACGnZo1MRI3kjAKgr1v7WKOTk1Ro3qoP5gYfCxIqipFnhUJkzuVSrEjGJ/7LUW/RT+eO8nCwsZdTyjn6p7pCwLcS4mmV4lHeyTxCOVvsq+r+jFvTV9at+6e2FhYXiVuheCKlJp+C/mszl8m0rKA08h1lA1u22kbE+RNuuwuzuTvynijvnmEuZclyL5f+jc04W6OndqOnoD8z1Jt8LDYKtzfpsaUep7tlNeDR+n/6eY/3tiZMhXQyD5cIk/8AcwsLB9cvP4/RppeB8xwrmKVkOYZe1cMKkH1B5tg4lzHDDKEErZyUIgRdWRU9O5Dybse5I3oYWFinN+S9vA8PCAo8i5sf2cjl0/vfHt+GMwpvpzD0OVyn/E1YWFivaS8lUvAPZbh5y2Ylj0SIjBXTmKisRuDtGSvxWNvTF7KIPpmTY9pSPzQ/5YbCxqxu6YjJwzpeFhYWOgckzOFSaps3vuJVSvQCFCP1ZjiGI8ppJ80VU2RGK1EKPuAAtZ32Xcjr7NhYW3UbHRVz6fNGLxrNfTFKmdYomA+rOWzTMN7OopQJI2I3q9je+M08Lj2BzCuPfI5+T/zMRh8LHPk5N23+P0dSKjFUkeouHxL8M0Y+XCcziyqAf/Nn/svNf54bCwPq8v7foK14/P7II+Fxq5ePNzIzKVYx8MzKagwIN0eu9g9Qd8TwZCFL0ZiVb6kcKms/M1ZwsLA7+X9v0Xa8fksGGP8A61mv+zZf/Rhjlo/+tZ38OGt/7eHwsU3L+5/b9EteF9/2WfD8ZhzCLBJmZI5Wd5xLleSoPLpWDGMbkgCgcGV4WFhc+Sz/2Q=="/>
          <p:cNvSpPr>
            <a:spLocks noChangeAspect="1" noChangeArrowheads="1"/>
          </p:cNvSpPr>
          <p:nvPr/>
        </p:nvSpPr>
        <p:spPr bwMode="auto">
          <a:xfrm>
            <a:off x="173038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5 Levels of Awareness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57200" y="1628775"/>
            <a:ext cx="8229600" cy="4679950"/>
          </a:xfrm>
        </p:spPr>
        <p:txBody>
          <a:bodyPr rtlCol="0">
            <a:normAutofit lnSpcReduction="10000"/>
          </a:bodyPr>
          <a:lstStyle/>
          <a:p>
            <a:pPr marL="514350" indent="-51435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3.  Altered states of consciousness</a:t>
            </a:r>
          </a:p>
          <a:p>
            <a:pPr marL="971550" lvl="1" indent="-514350" fontAlgn="auto">
              <a:spcAft>
                <a:spcPts val="0"/>
              </a:spcAft>
              <a:buFont typeface="Wingdings"/>
              <a:buChar char=""/>
              <a:defRPr/>
            </a:pPr>
            <a:r>
              <a:rPr lang="en-US" dirty="0" smtClean="0"/>
              <a:t>Drugs</a:t>
            </a:r>
          </a:p>
          <a:p>
            <a:pPr marL="971550" lvl="1" indent="-514350" fontAlgn="auto">
              <a:spcAft>
                <a:spcPts val="0"/>
              </a:spcAft>
              <a:buFont typeface="Wingdings"/>
              <a:buChar char=""/>
              <a:defRPr/>
            </a:pPr>
            <a:r>
              <a:rPr lang="en-US" dirty="0" smtClean="0"/>
              <a:t>Meditation </a:t>
            </a:r>
            <a:endParaRPr lang="en-US" dirty="0" smtClean="0"/>
          </a:p>
          <a:p>
            <a:pPr marL="971550" lvl="1" indent="-514350" fontAlgn="auto">
              <a:spcAft>
                <a:spcPts val="0"/>
              </a:spcAft>
              <a:buFont typeface="Wingdings"/>
              <a:buChar char=""/>
              <a:defRPr/>
            </a:pPr>
            <a:r>
              <a:rPr lang="en-US" dirty="0" smtClean="0"/>
              <a:t>Hypnosis</a:t>
            </a: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4.  Subconscious awareness</a:t>
            </a:r>
          </a:p>
          <a:p>
            <a:pPr marL="971550" lvl="1" indent="-514350" fontAlgn="auto">
              <a:spcAft>
                <a:spcPts val="0"/>
              </a:spcAft>
              <a:buFont typeface="Wingdings"/>
              <a:buChar char=""/>
              <a:defRPr/>
            </a:pPr>
            <a:r>
              <a:rPr lang="en-US" dirty="0" smtClean="0"/>
              <a:t>Insight</a:t>
            </a:r>
          </a:p>
          <a:p>
            <a:pPr marL="971550" lvl="1" indent="-514350" fontAlgn="auto">
              <a:spcAft>
                <a:spcPts val="0"/>
              </a:spcAft>
              <a:buFont typeface="Wingdings"/>
              <a:buChar char=""/>
              <a:defRPr/>
            </a:pPr>
            <a:r>
              <a:rPr lang="en-US" dirty="0" smtClean="0"/>
              <a:t>Visual processing in people with </a:t>
            </a:r>
            <a:r>
              <a:rPr lang="en-US" dirty="0" err="1" smtClean="0"/>
              <a:t>blindsight</a:t>
            </a:r>
            <a:endParaRPr lang="en-US" dirty="0" smtClean="0"/>
          </a:p>
          <a:p>
            <a:pPr marL="971550" lvl="1" indent="-514350" fontAlgn="auto">
              <a:spcAft>
                <a:spcPts val="0"/>
              </a:spcAft>
              <a:buFont typeface="Wingdings"/>
              <a:buChar char=""/>
              <a:defRPr/>
            </a:pPr>
            <a:r>
              <a:rPr lang="en-US" dirty="0" smtClean="0"/>
              <a:t>Sleeping </a:t>
            </a:r>
            <a:r>
              <a:rPr lang="en-US" dirty="0" smtClean="0"/>
              <a:t>and dreaming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en-US" dirty="0" smtClean="0"/>
              <a:t>5</a:t>
            </a:r>
            <a:r>
              <a:rPr lang="en-US" dirty="0" smtClean="0"/>
              <a:t>.  No awareness</a:t>
            </a:r>
          </a:p>
          <a:p>
            <a:pPr marL="914400" lvl="1" indent="-514350" fontAlgn="auto">
              <a:spcAft>
                <a:spcPts val="0"/>
              </a:spcAft>
              <a:buFont typeface="Wingdings"/>
              <a:buChar char=""/>
              <a:defRPr/>
            </a:pPr>
            <a:r>
              <a:rPr lang="en-US" dirty="0" smtClean="0"/>
              <a:t>Knocked out by a blow, anesthetized, or fallen into a deep and prolonged unconscious</a:t>
            </a:r>
          </a:p>
          <a:p>
            <a:pPr marL="914400" lvl="1" indent="-514350" fontAlgn="auto">
              <a:spcAft>
                <a:spcPts val="0"/>
              </a:spcAft>
              <a:buFont typeface="Wingdings"/>
              <a:buChar char=""/>
              <a:defRPr/>
            </a:pPr>
            <a:r>
              <a:rPr lang="en-US" dirty="0" smtClean="0"/>
              <a:t>Unconscious thought (Freud) or </a:t>
            </a:r>
            <a:r>
              <a:rPr lang="en-US" dirty="0" err="1" smtClean="0"/>
              <a:t>nonconscious</a:t>
            </a:r>
            <a:endParaRPr lang="en-US" dirty="0" smtClean="0"/>
          </a:p>
          <a:p>
            <a:pPr marL="914400" lvl="1" indent="-514350" fontAlgn="auto">
              <a:spcAft>
                <a:spcPts val="0"/>
              </a:spcAft>
              <a:buFont typeface="Wingdings"/>
              <a:buChar char=""/>
              <a:defRPr/>
            </a:pPr>
            <a:endParaRPr lang="th-TH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Sleep Cycles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57200" y="1628775"/>
            <a:ext cx="8229600" cy="4968875"/>
          </a:xfrm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Sleep claims about 1/3 of time in our lives.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Sleep is a combination of states, not a single state.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As we fall asleep, we pass from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waking consciousness</a:t>
            </a:r>
            <a:r>
              <a:rPr lang="en-US" dirty="0" smtClean="0"/>
              <a:t> to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a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</a:rPr>
              <a:t>semiwakeful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 state</a:t>
            </a:r>
            <a:r>
              <a:rPr lang="en-US" dirty="0" smtClean="0"/>
              <a:t>, then to a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deeper state </a:t>
            </a:r>
            <a:r>
              <a:rPr lang="en-US" dirty="0" smtClean="0"/>
              <a:t>and shift to a stage in which dreaming occurs. Which bring a kind of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conscious awareness</a:t>
            </a:r>
            <a:r>
              <a:rPr lang="en-US" dirty="0" smtClean="0"/>
              <a:t>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During a night, we pass through about 4-6 cycles of sleep, each last 90-100 minutes.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A normal cycle of sleep contains 5 stages.</a:t>
            </a:r>
            <a:endParaRPr lang="th-TH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Stages of Sleep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2048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395288" y="1700213"/>
            <a:ext cx="8229600" cy="4525962"/>
          </a:xfrm>
        </p:spPr>
        <p:txBody>
          <a:bodyPr/>
          <a:lstStyle/>
          <a:p>
            <a:pPr marL="514350" indent="-514350">
              <a:buFont typeface="Wingdings 2" pitchFamily="18" charset="2"/>
              <a:buNone/>
            </a:pPr>
            <a:r>
              <a:rPr lang="en-US" dirty="0" smtClean="0">
                <a:cs typeface="Cordia New" pitchFamily="34" charset="-34"/>
              </a:rPr>
              <a:t>Stages of sleep</a:t>
            </a:r>
          </a:p>
          <a:p>
            <a:pPr marL="787400" lvl="1" indent="-514350">
              <a:buFont typeface="Calibri" pitchFamily="34" charset="0"/>
              <a:buAutoNum type="arabicPeriod"/>
            </a:pPr>
            <a:r>
              <a:rPr lang="en-US" dirty="0" smtClean="0">
                <a:cs typeface="Cordia New" pitchFamily="34" charset="-34"/>
              </a:rPr>
              <a:t>Hypnagogic state</a:t>
            </a:r>
          </a:p>
          <a:p>
            <a:pPr marL="787400" lvl="1" indent="-514350">
              <a:buFont typeface="Calibri" pitchFamily="34" charset="0"/>
              <a:buAutoNum type="arabicPeriod"/>
            </a:pPr>
            <a:r>
              <a:rPr lang="en-US" dirty="0" smtClean="0">
                <a:cs typeface="Cordia New" pitchFamily="34" charset="-34"/>
              </a:rPr>
              <a:t>Stage 1-4 (non-REM sleep</a:t>
            </a:r>
            <a:r>
              <a:rPr lang="en-US" dirty="0" smtClean="0">
                <a:cs typeface="Cordia New" pitchFamily="34" charset="-34"/>
              </a:rPr>
              <a:t>)</a:t>
            </a:r>
          </a:p>
          <a:p>
            <a:pPr marL="1062037" lvl="2" indent="-514350">
              <a:buFont typeface="Calibri" pitchFamily="34" charset="0"/>
              <a:buAutoNum type="arabicPeriod"/>
            </a:pPr>
            <a:r>
              <a:rPr lang="en-US" dirty="0" smtClean="0">
                <a:cs typeface="Cordia New" pitchFamily="34" charset="-34"/>
              </a:rPr>
              <a:t>Light sleep (stage 1 and 2)</a:t>
            </a:r>
          </a:p>
          <a:p>
            <a:pPr marL="1062037" lvl="2" indent="-514350">
              <a:buFont typeface="Calibri" pitchFamily="34" charset="0"/>
              <a:buAutoNum type="arabicPeriod"/>
            </a:pPr>
            <a:r>
              <a:rPr lang="en-US" dirty="0" smtClean="0">
                <a:cs typeface="Cordia New" pitchFamily="34" charset="-34"/>
              </a:rPr>
              <a:t>Deep sleep (stage 3 and 4)</a:t>
            </a:r>
            <a:endParaRPr lang="en-US" dirty="0" smtClean="0">
              <a:cs typeface="Cordia New" pitchFamily="34" charset="-34"/>
            </a:endParaRPr>
          </a:p>
          <a:p>
            <a:pPr marL="787400" lvl="1" indent="-514350">
              <a:buFont typeface="Calibri" pitchFamily="34" charset="0"/>
              <a:buAutoNum type="arabicPeriod"/>
            </a:pPr>
            <a:r>
              <a:rPr lang="en-US" dirty="0" smtClean="0">
                <a:cs typeface="Cordia New" pitchFamily="34" charset="-34"/>
              </a:rPr>
              <a:t>REM sleep</a:t>
            </a:r>
            <a:endParaRPr lang="th-TH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Stages of Sleep</a:t>
            </a:r>
            <a:endParaRPr lang="th-TH" smtClean="0">
              <a:solidFill>
                <a:srgbClr val="7B9899"/>
              </a:solidFill>
            </a:endParaRPr>
          </a:p>
        </p:txBody>
      </p:sp>
      <p:pic>
        <p:nvPicPr>
          <p:cNvPr id="21507" name="Picture 2" descr="http://www.naturessleep.com/Portals/0/SleepCyc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1773238"/>
            <a:ext cx="5737225" cy="450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1. Hypnagogic State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22531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en-US" dirty="0" smtClean="0">
                <a:cs typeface="Cordia New" pitchFamily="34" charset="-34"/>
              </a:rPr>
              <a:t>Hypnagogic state</a:t>
            </a:r>
          </a:p>
          <a:p>
            <a:pPr lvl="1"/>
            <a:r>
              <a:rPr lang="en-US" dirty="0" smtClean="0">
                <a:cs typeface="Cordia New" pitchFamily="34" charset="-34"/>
              </a:rPr>
              <a:t>Twilight state, highly relaxed</a:t>
            </a:r>
          </a:p>
          <a:p>
            <a:pPr lvl="1"/>
            <a:r>
              <a:rPr lang="en-US" dirty="0" smtClean="0">
                <a:cs typeface="Cordia New" pitchFamily="34" charset="-34"/>
              </a:rPr>
              <a:t>We begin to lose voluntary control of body movements.</a:t>
            </a:r>
          </a:p>
          <a:p>
            <a:pPr lvl="1"/>
            <a:r>
              <a:rPr lang="en-US" dirty="0" smtClean="0">
                <a:cs typeface="Cordia New" pitchFamily="34" charset="-34"/>
              </a:rPr>
              <a:t>Sensitivity to outside stimuli diminishes.</a:t>
            </a:r>
          </a:p>
          <a:p>
            <a:pPr lvl="1"/>
            <a:r>
              <a:rPr lang="en-US" dirty="0" smtClean="0">
                <a:cs typeface="Cordia New" pitchFamily="34" charset="-34"/>
              </a:rPr>
              <a:t>Thoughts are less bound by reality.</a:t>
            </a:r>
          </a:p>
          <a:p>
            <a:pPr lvl="1"/>
            <a:r>
              <a:rPr lang="en-US" dirty="0" err="1" smtClean="0">
                <a:cs typeface="Cordia New" pitchFamily="34" charset="-34"/>
              </a:rPr>
              <a:t>Myoclonia</a:t>
            </a:r>
            <a:r>
              <a:rPr lang="en-US" dirty="0" smtClean="0">
                <a:cs typeface="Cordia New" pitchFamily="34" charset="-34"/>
              </a:rPr>
              <a:t>: A sudden jerk</a:t>
            </a:r>
          </a:p>
          <a:p>
            <a:pPr lvl="2"/>
            <a:r>
              <a:rPr lang="en-US" dirty="0" smtClean="0">
                <a:cs typeface="Cordia New" pitchFamily="34" charset="-34"/>
              </a:rPr>
              <a:t>Caused by brief and completely normal seizure-like states of the brain</a:t>
            </a:r>
          </a:p>
          <a:p>
            <a:pPr lvl="1"/>
            <a:endParaRPr lang="th-TH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2. Light Sleep &amp; Deep Sleep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23555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997450"/>
          </a:xfrm>
        </p:spPr>
        <p:txBody>
          <a:bodyPr/>
          <a:lstStyle/>
          <a:p>
            <a:r>
              <a:rPr lang="en-US" dirty="0" smtClean="0">
                <a:cs typeface="Angsana New" pitchFamily="18" charset="-34"/>
              </a:rPr>
              <a:t>Stages of sleep are characterized by brain waves, detected by electroencephalography (EEG).</a:t>
            </a:r>
          </a:p>
          <a:p>
            <a:r>
              <a:rPr lang="en-US" dirty="0" smtClean="0">
                <a:cs typeface="Angsana New" pitchFamily="18" charset="-34"/>
              </a:rPr>
              <a:t>Stage 1 &amp; 2: light sleep</a:t>
            </a:r>
          </a:p>
          <a:p>
            <a:pPr lvl="1"/>
            <a:r>
              <a:rPr lang="en-US" dirty="0" smtClean="0">
                <a:cs typeface="Angsana New" pitchFamily="18" charset="-34"/>
              </a:rPr>
              <a:t>If awakened during these stages, they report not having been asleep at all</a:t>
            </a:r>
          </a:p>
          <a:p>
            <a:r>
              <a:rPr lang="en-US" dirty="0" smtClean="0">
                <a:cs typeface="Angsana New" pitchFamily="18" charset="-34"/>
              </a:rPr>
              <a:t> Stage 3 &amp; 4: deep sleep</a:t>
            </a:r>
          </a:p>
          <a:p>
            <a:pPr lvl="1"/>
            <a:r>
              <a:rPr lang="en-US" dirty="0" smtClean="0">
                <a:cs typeface="Angsana New" pitchFamily="18" charset="-34"/>
              </a:rPr>
              <a:t>Most difficult to wake sleepers</a:t>
            </a:r>
          </a:p>
          <a:p>
            <a:pPr lvl="1"/>
            <a:r>
              <a:rPr lang="en-US" dirty="0" smtClean="0">
                <a:cs typeface="Angsana New" pitchFamily="18" charset="-34"/>
              </a:rPr>
              <a:t>If awakened, they are usually confused and disoriented</a:t>
            </a:r>
            <a:endParaRPr lang="th-TH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3. REM Sleep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24579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57200" y="1412875"/>
            <a:ext cx="8362950" cy="5184775"/>
          </a:xfrm>
        </p:spPr>
        <p:txBody>
          <a:bodyPr/>
          <a:lstStyle/>
          <a:p>
            <a:r>
              <a:rPr lang="en-US" dirty="0" smtClean="0">
                <a:cs typeface="Cordia New" pitchFamily="34" charset="-34"/>
              </a:rPr>
              <a:t>REM sleep</a:t>
            </a:r>
          </a:p>
          <a:p>
            <a:pPr lvl="1"/>
            <a:r>
              <a:rPr lang="en-US" dirty="0" smtClean="0">
                <a:cs typeface="Cordia New" pitchFamily="34" charset="-34"/>
              </a:rPr>
              <a:t>An active stage of sleep during which dreaming occurs</a:t>
            </a:r>
          </a:p>
          <a:p>
            <a:pPr lvl="1"/>
            <a:r>
              <a:rPr lang="en-US" dirty="0" smtClean="0">
                <a:cs typeface="Cordia New" pitchFamily="34" charset="-34"/>
              </a:rPr>
              <a:t>Pattern of brain waves is similar to those of relaxed wakefulness </a:t>
            </a:r>
            <a:r>
              <a:rPr lang="en-US" dirty="0" smtClean="0">
                <a:cs typeface="Cordia New" pitchFamily="34" charset="-34"/>
                <a:sym typeface="Wingdings" pitchFamily="2" charset="2"/>
              </a:rPr>
              <a:t>(=conscious awareness).</a:t>
            </a:r>
            <a:endParaRPr lang="en-US" dirty="0" smtClean="0">
              <a:cs typeface="Cordia New" pitchFamily="34" charset="-34"/>
            </a:endParaRPr>
          </a:p>
          <a:p>
            <a:pPr lvl="1"/>
            <a:r>
              <a:rPr lang="en-US" dirty="0" smtClean="0">
                <a:cs typeface="Cordia New" pitchFamily="34" charset="-34"/>
              </a:rPr>
              <a:t>The sleeper’s eyeballs rapidly move up and down and left to right.</a:t>
            </a:r>
          </a:p>
          <a:p>
            <a:pPr lvl="1"/>
            <a:r>
              <a:rPr lang="en-US" dirty="0" smtClean="0">
                <a:cs typeface="Cordia New" pitchFamily="34" charset="-34"/>
              </a:rPr>
              <a:t>If awakened, they report having dreamed.</a:t>
            </a:r>
          </a:p>
          <a:p>
            <a:pPr lvl="1"/>
            <a:r>
              <a:rPr lang="en-US" dirty="0" smtClean="0">
                <a:cs typeface="Cordia New" pitchFamily="34" charset="-34"/>
              </a:rPr>
              <a:t>1</a:t>
            </a:r>
            <a:r>
              <a:rPr lang="en-US" baseline="30000" dirty="0" smtClean="0">
                <a:cs typeface="Cordia New" pitchFamily="34" charset="-34"/>
              </a:rPr>
              <a:t>st</a:t>
            </a:r>
            <a:r>
              <a:rPr lang="en-US" dirty="0" smtClean="0">
                <a:cs typeface="Cordia New" pitchFamily="34" charset="-34"/>
              </a:rPr>
              <a:t> REM stage lasts for 10 minutes and increases toward morning, final REM stage might last an hour.</a:t>
            </a:r>
            <a:endParaRPr lang="th-TH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-26988"/>
            <a:ext cx="8229600" cy="1143001"/>
          </a:xfrm>
        </p:spPr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3. REM Sleep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2560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68313" y="1484313"/>
            <a:ext cx="8229600" cy="4525962"/>
          </a:xfrm>
        </p:spPr>
        <p:txBody>
          <a:bodyPr/>
          <a:lstStyle/>
          <a:p>
            <a:pPr lvl="1"/>
            <a:r>
              <a:rPr lang="en-US" smtClean="0">
                <a:cs typeface="Cordia New" pitchFamily="34" charset="-34"/>
              </a:rPr>
              <a:t>In addition to eyeballs, ANS and PNS also active during dreams, called </a:t>
            </a:r>
            <a:r>
              <a:rPr lang="en-US" i="1" smtClean="0">
                <a:solidFill>
                  <a:srgbClr val="FF0000"/>
                </a:solidFill>
                <a:cs typeface="Cordia New" pitchFamily="34" charset="-34"/>
              </a:rPr>
              <a:t>“autonomic storms”</a:t>
            </a:r>
          </a:p>
          <a:p>
            <a:pPr lvl="2"/>
            <a:r>
              <a:rPr lang="en-US" smtClean="0">
                <a:cs typeface="Cordia New" pitchFamily="34" charset="-34"/>
              </a:rPr>
              <a:t>Blood flow to the brain increases.</a:t>
            </a:r>
          </a:p>
          <a:p>
            <a:pPr lvl="2"/>
            <a:r>
              <a:rPr lang="en-US" smtClean="0">
                <a:cs typeface="Cordia New" pitchFamily="34" charset="-34"/>
              </a:rPr>
              <a:t>Heartbeat becomes irregular.</a:t>
            </a:r>
          </a:p>
          <a:p>
            <a:pPr lvl="2"/>
            <a:r>
              <a:rPr lang="en-US" smtClean="0">
                <a:cs typeface="Cordia New" pitchFamily="34" charset="-34"/>
              </a:rPr>
              <a:t>Muscles of face and fingers twitch.</a:t>
            </a:r>
          </a:p>
          <a:p>
            <a:pPr lvl="2"/>
            <a:r>
              <a:rPr lang="en-US" smtClean="0">
                <a:cs typeface="Cordia New" pitchFamily="34" charset="-34"/>
              </a:rPr>
              <a:t>Breathing becomes irregular.</a:t>
            </a:r>
          </a:p>
          <a:p>
            <a:pPr lvl="2"/>
            <a:r>
              <a:rPr lang="en-US" smtClean="0">
                <a:cs typeface="Cordia New" pitchFamily="34" charset="-34"/>
              </a:rPr>
              <a:t>Voluntary control of the large body muscles is lost.</a:t>
            </a:r>
          </a:p>
          <a:p>
            <a:pPr lvl="2"/>
            <a:r>
              <a:rPr lang="en-US" smtClean="0">
                <a:cs typeface="Cordia New" pitchFamily="34" charset="-34"/>
              </a:rPr>
              <a:t>Vaginal lubrication and erection of the penis.</a:t>
            </a:r>
            <a:endParaRPr lang="th-TH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7B9899"/>
                </a:solidFill>
                <a:cs typeface="Angsana New" pitchFamily="18" charset="-34"/>
              </a:rPr>
              <a:t>Stages of Sleep</a:t>
            </a:r>
            <a:endParaRPr lang="th-TH" dirty="0" smtClean="0">
              <a:solidFill>
                <a:srgbClr val="7B9899"/>
              </a:solidFill>
            </a:endParaRPr>
          </a:p>
        </p:txBody>
      </p:sp>
      <p:grpSp>
        <p:nvGrpSpPr>
          <p:cNvPr id="26627" name="กลุ่ม 22"/>
          <p:cNvGrpSpPr>
            <a:grpSpLocks/>
          </p:cNvGrpSpPr>
          <p:nvPr/>
        </p:nvGrpSpPr>
        <p:grpSpPr bwMode="auto">
          <a:xfrm>
            <a:off x="1619250" y="1484313"/>
            <a:ext cx="6408738" cy="4754562"/>
            <a:chOff x="1110208" y="1052736"/>
            <a:chExt cx="5334000" cy="4086969"/>
          </a:xfrm>
        </p:grpSpPr>
        <p:pic>
          <p:nvPicPr>
            <p:cNvPr id="26628" name="Picture 6" descr="http://academic.pgcc.edu/~mhspear/sleep/Image3.gif"/>
            <p:cNvPicPr>
              <a:picLocks noChangeAspect="1" noChangeArrowheads="1"/>
            </p:cNvPicPr>
            <p:nvPr/>
          </p:nvPicPr>
          <p:blipFill>
            <a:blip r:embed="rId2" cstate="print"/>
            <a:srcRect l="47879" t="18480" r="10541" b="68082"/>
            <a:stretch>
              <a:fillRect/>
            </a:stretch>
          </p:blipFill>
          <p:spPr bwMode="auto">
            <a:xfrm>
              <a:off x="3851920" y="1052736"/>
              <a:ext cx="2376264" cy="5760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6629" name="กลุ่ม 9"/>
            <p:cNvGrpSpPr>
              <a:grpSpLocks/>
            </p:cNvGrpSpPr>
            <p:nvPr/>
          </p:nvGrpSpPr>
          <p:grpSpPr bwMode="auto">
            <a:xfrm>
              <a:off x="1110208" y="2060848"/>
              <a:ext cx="5334000" cy="3078857"/>
              <a:chOff x="-540568" y="2060848"/>
              <a:chExt cx="5334000" cy="3078857"/>
            </a:xfrm>
          </p:grpSpPr>
          <p:pic>
            <p:nvPicPr>
              <p:cNvPr id="26634" name="Picture 2" descr="http://elements.spiritalchemy.com/img/sleepstages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t="10321"/>
              <a:stretch>
                <a:fillRect/>
              </a:stretch>
            </p:blipFill>
            <p:spPr bwMode="auto">
              <a:xfrm>
                <a:off x="-540568" y="2060848"/>
                <a:ext cx="5334000" cy="250279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6635" name="Picture 4" descr="http://www.kimeshan.com/wp-content/uploads/2013/10/sleep_cycle.jp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5333" t="77142" r="1334" b="11287"/>
              <a:stretch>
                <a:fillRect/>
              </a:stretch>
            </p:blipFill>
            <p:spPr bwMode="auto">
              <a:xfrm>
                <a:off x="-468560" y="4293096"/>
                <a:ext cx="5040560" cy="4320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6636" name="Picture 2" descr="http://elements.spiritalchemy.com/img/sleepstages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t="90306"/>
              <a:stretch>
                <a:fillRect/>
              </a:stretch>
            </p:blipFill>
            <p:spPr bwMode="auto">
              <a:xfrm>
                <a:off x="-540568" y="4869160"/>
                <a:ext cx="5334000" cy="2705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6637" name="TextBox 8"/>
              <p:cNvSpPr txBox="1">
                <a:spLocks noChangeArrowheads="1"/>
              </p:cNvSpPr>
              <p:nvPr/>
            </p:nvSpPr>
            <p:spPr bwMode="auto">
              <a:xfrm>
                <a:off x="1403648" y="4633391"/>
                <a:ext cx="1368152" cy="3077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1400" b="1">
                    <a:solidFill>
                      <a:srgbClr val="0070C0"/>
                    </a:solidFill>
                    <a:latin typeface="Calibri" pitchFamily="34" charset="0"/>
                    <a:cs typeface="Cordia New" pitchFamily="34" charset="-34"/>
                  </a:rPr>
                  <a:t>Hours of Sleep</a:t>
                </a:r>
                <a:endParaRPr lang="th-TH" sz="1400" b="1">
                  <a:solidFill>
                    <a:srgbClr val="0070C0"/>
                  </a:solidFill>
                  <a:latin typeface="Calibri" pitchFamily="34" charset="0"/>
                  <a:cs typeface="Cordia New" pitchFamily="34" charset="-34"/>
                </a:endParaRPr>
              </a:p>
            </p:txBody>
          </p:sp>
        </p:grpSp>
        <p:cxnSp>
          <p:nvCxnSpPr>
            <p:cNvPr id="12" name="ลูกศรเชื่อมต่อแบบตรง 11"/>
            <p:cNvCxnSpPr/>
            <p:nvPr/>
          </p:nvCxnSpPr>
          <p:spPr>
            <a:xfrm>
              <a:off x="5436072" y="1700919"/>
              <a:ext cx="576077" cy="79146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ลูกศรเชื่อมต่อแบบตรง 13"/>
            <p:cNvCxnSpPr/>
            <p:nvPr/>
          </p:nvCxnSpPr>
          <p:spPr>
            <a:xfrm>
              <a:off x="5075364" y="1700919"/>
              <a:ext cx="72670" cy="79146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ลูกศรเชื่อมต่อแบบตรง 15"/>
            <p:cNvCxnSpPr/>
            <p:nvPr/>
          </p:nvCxnSpPr>
          <p:spPr>
            <a:xfrm flipH="1">
              <a:off x="4427938" y="1700919"/>
              <a:ext cx="144019" cy="79146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ลูกศรเชื่อมต่อแบบตรง 17"/>
            <p:cNvCxnSpPr/>
            <p:nvPr/>
          </p:nvCxnSpPr>
          <p:spPr>
            <a:xfrm flipH="1">
              <a:off x="3707841" y="1700919"/>
              <a:ext cx="647426" cy="79146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 anchor="ctr"/>
          <a:lstStyle/>
          <a:p>
            <a:r>
              <a:rPr lang="en-US" dirty="0" smtClean="0">
                <a:solidFill>
                  <a:srgbClr val="7B9899"/>
                </a:solidFill>
                <a:cs typeface="Angsana New" pitchFamily="18" charset="-34"/>
              </a:rPr>
              <a:t>Dreams</a:t>
            </a:r>
            <a:endParaRPr lang="th-TH" dirty="0" smtClean="0">
              <a:solidFill>
                <a:srgbClr val="7B9899"/>
              </a:solidFill>
            </a:endParaRPr>
          </a:p>
        </p:txBody>
      </p:sp>
      <p:sp>
        <p:nvSpPr>
          <p:cNvPr id="27651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385763" y="1557338"/>
            <a:ext cx="8507412" cy="5040312"/>
          </a:xfrm>
        </p:spPr>
        <p:txBody>
          <a:bodyPr/>
          <a:lstStyle/>
          <a:p>
            <a:pPr marL="342900" lvl="1" indent="-342900">
              <a:buFont typeface="Arial" pitchFamily="34" charset="0"/>
              <a:buChar char="•"/>
            </a:pPr>
            <a:r>
              <a:rPr lang="en-US" smtClean="0">
                <a:cs typeface="Cordia New" pitchFamily="34" charset="-34"/>
              </a:rPr>
              <a:t>On average, we spend about 2 hours a night in REM sleep.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en-US" smtClean="0">
                <a:cs typeface="Cordia New" pitchFamily="34" charset="-34"/>
              </a:rPr>
              <a:t>We dream about 80% of REM sleep.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en-US" smtClean="0">
                <a:cs typeface="Cordia New" pitchFamily="34" charset="-34"/>
              </a:rPr>
              <a:t>Dream usually occurs during the last past of sleep cycle.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en-US" smtClean="0">
                <a:cs typeface="Cordia New" pitchFamily="34" charset="-34"/>
              </a:rPr>
              <a:t>We forget dreams quickly unless we awaken during or soon after the dream.</a:t>
            </a:r>
            <a:endParaRPr lang="th-TH" smtClean="0"/>
          </a:p>
          <a:p>
            <a:endParaRPr lang="th-TH" smtClean="0"/>
          </a:p>
        </p:txBody>
      </p:sp>
      <p:pic>
        <p:nvPicPr>
          <p:cNvPr id="27652" name="Picture 5" descr="http://elfmachines.files.wordpress.com/2013/02/sweet-dreams-dreaming-of-snow-white-and-the-seven-dwarv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4438" y="3573463"/>
            <a:ext cx="3863975" cy="261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Dreams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28675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57200" y="1700213"/>
            <a:ext cx="8229600" cy="4710112"/>
          </a:xfrm>
        </p:spPr>
        <p:txBody>
          <a:bodyPr/>
          <a:lstStyle/>
          <a:p>
            <a:pPr marL="342900" lvl="1" indent="-342900">
              <a:buFont typeface="Arial" pitchFamily="34" charset="0"/>
              <a:buChar char="•"/>
            </a:pPr>
            <a:r>
              <a:rPr lang="en-US" dirty="0" smtClean="0">
                <a:cs typeface="Cordia New" pitchFamily="34" charset="-34"/>
              </a:rPr>
              <a:t>Reports of dreaming during </a:t>
            </a:r>
            <a:r>
              <a:rPr lang="en-US" i="1" dirty="0" smtClean="0">
                <a:solidFill>
                  <a:srgbClr val="FF0000"/>
                </a:solidFill>
                <a:cs typeface="Cordia New" pitchFamily="34" charset="-34"/>
              </a:rPr>
              <a:t>REM sleep </a:t>
            </a:r>
            <a:r>
              <a:rPr lang="en-US" dirty="0" smtClean="0">
                <a:cs typeface="Cordia New" pitchFamily="34" charset="-34"/>
              </a:rPr>
              <a:t>are longer, more vivid, more emotionally, more </a:t>
            </a:r>
            <a:r>
              <a:rPr lang="en-US" dirty="0" err="1" smtClean="0">
                <a:cs typeface="Cordia New" pitchFamily="34" charset="-34"/>
              </a:rPr>
              <a:t>motorically</a:t>
            </a:r>
            <a:r>
              <a:rPr lang="en-US" dirty="0" smtClean="0">
                <a:cs typeface="Cordia New" pitchFamily="34" charset="-34"/>
              </a:rPr>
              <a:t> animated and less related to waking life than during non-REM sleep.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en-US" dirty="0" smtClean="0">
                <a:cs typeface="Cordia New" pitchFamily="34" charset="-34"/>
              </a:rPr>
              <a:t>If awakened during </a:t>
            </a:r>
            <a:r>
              <a:rPr lang="en-US" i="1" dirty="0" smtClean="0">
                <a:solidFill>
                  <a:srgbClr val="FF0000"/>
                </a:solidFill>
                <a:cs typeface="Cordia New" pitchFamily="34" charset="-34"/>
              </a:rPr>
              <a:t>non-REM sleep</a:t>
            </a:r>
            <a:r>
              <a:rPr lang="en-US" dirty="0" smtClean="0">
                <a:cs typeface="Cordia New" pitchFamily="34" charset="-34"/>
              </a:rPr>
              <a:t>, they report dreaming about half of the time.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en-US" i="1" dirty="0" smtClean="0">
                <a:solidFill>
                  <a:srgbClr val="FF0000"/>
                </a:solidFill>
                <a:cs typeface="Cordia New" pitchFamily="34" charset="-34"/>
              </a:rPr>
              <a:t>Non-REM dreams </a:t>
            </a:r>
            <a:r>
              <a:rPr lang="en-US" dirty="0" smtClean="0">
                <a:cs typeface="Cordia New" pitchFamily="34" charset="-34"/>
              </a:rPr>
              <a:t>are less bizarre and filled with less negative emotions than REM dreams.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en-US" dirty="0" smtClean="0">
                <a:cs typeface="Cordia New" pitchFamily="34" charset="-34"/>
              </a:rPr>
              <a:t>In addition to 2 hours of REM dreaming, non-REM dreaming occurs 2-3 hours per night.</a:t>
            </a:r>
          </a:p>
          <a:p>
            <a:endParaRPr lang="th-TH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Contents of Dreams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29699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57200" y="1484313"/>
            <a:ext cx="8229600" cy="5068887"/>
          </a:xfrm>
        </p:spPr>
        <p:txBody>
          <a:bodyPr/>
          <a:lstStyle/>
          <a:p>
            <a:pPr marL="514350" indent="-514350">
              <a:buFont typeface="Georgia" pitchFamily="18" charset="0"/>
              <a:buAutoNum type="arabicPeriod"/>
            </a:pPr>
            <a:r>
              <a:rPr lang="en-US" smtClean="0">
                <a:cs typeface="Angsana New" pitchFamily="18" charset="-34"/>
              </a:rPr>
              <a:t>Images and characters </a:t>
            </a:r>
          </a:p>
          <a:p>
            <a:pPr marL="914400" lvl="1" indent="-514350"/>
            <a:r>
              <a:rPr lang="en-US" smtClean="0">
                <a:cs typeface="Angsana New" pitchFamily="18" charset="-34"/>
              </a:rPr>
              <a:t>Most of the conscious experiences in dreams is visual.</a:t>
            </a:r>
          </a:p>
          <a:p>
            <a:pPr marL="1314450" lvl="2" indent="-514350"/>
            <a:r>
              <a:rPr lang="en-US" smtClean="0">
                <a:cs typeface="Angsana New" pitchFamily="18" charset="-34"/>
              </a:rPr>
              <a:t>¼ of dream images include auditory sensations.</a:t>
            </a:r>
          </a:p>
          <a:p>
            <a:pPr marL="1314450" lvl="2" indent="-514350"/>
            <a:r>
              <a:rPr lang="en-US" smtClean="0">
                <a:cs typeface="Angsana New" pitchFamily="18" charset="-34"/>
              </a:rPr>
              <a:t>20% include body sensations.</a:t>
            </a:r>
          </a:p>
          <a:p>
            <a:pPr marL="1314450" lvl="2" indent="-514350"/>
            <a:r>
              <a:rPr lang="en-US" smtClean="0">
                <a:cs typeface="Angsana New" pitchFamily="18" charset="-34"/>
              </a:rPr>
              <a:t>&lt; 1% of dreams include tastes or smells.</a:t>
            </a:r>
          </a:p>
          <a:p>
            <a:pPr marL="914400" lvl="1" indent="-514350"/>
            <a:r>
              <a:rPr lang="en-US" smtClean="0">
                <a:cs typeface="Angsana New" pitchFamily="18" charset="-34"/>
              </a:rPr>
              <a:t>Visual images are usually bright and clear, but drab in color, with blurry background.</a:t>
            </a:r>
          </a:p>
          <a:p>
            <a:pPr marL="914400" lvl="1" indent="-514350"/>
            <a:r>
              <a:rPr lang="en-US" smtClean="0">
                <a:cs typeface="Angsana New" pitchFamily="18" charset="-34"/>
              </a:rPr>
              <a:t>¾ of our dreams, we have an active role.</a:t>
            </a:r>
          </a:p>
          <a:p>
            <a:pPr marL="1314450" lvl="2" indent="-514350"/>
            <a:r>
              <a:rPr lang="en-US" smtClean="0">
                <a:cs typeface="Angsana New" pitchFamily="18" charset="-34"/>
              </a:rPr>
              <a:t>½ of other characters are people we are familiar with.</a:t>
            </a:r>
          </a:p>
          <a:p>
            <a:pPr marL="1314450" lvl="2" indent="-514350"/>
            <a:r>
              <a:rPr lang="en-US" smtClean="0">
                <a:cs typeface="Angsana New" pitchFamily="18" charset="-34"/>
              </a:rPr>
              <a:t>The other half are who we do not recognize.</a:t>
            </a:r>
            <a:endParaRPr lang="th-TH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Contents of Dreams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3072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57200" y="1484313"/>
            <a:ext cx="8229600" cy="5068887"/>
          </a:xfrm>
        </p:spPr>
        <p:txBody>
          <a:bodyPr/>
          <a:lstStyle/>
          <a:p>
            <a:pPr marL="514350" indent="-514350">
              <a:buFont typeface="Arial" pitchFamily="34" charset="0"/>
              <a:buAutoNum type="arabicPeriod" startAt="2"/>
            </a:pPr>
            <a:r>
              <a:rPr lang="en-US" smtClean="0">
                <a:cs typeface="Angsana New" pitchFamily="18" charset="-34"/>
              </a:rPr>
              <a:t>Emotional content of dreams</a:t>
            </a:r>
          </a:p>
          <a:p>
            <a:pPr marL="914400" lvl="1" indent="-514350"/>
            <a:r>
              <a:rPr lang="en-US" smtClean="0">
                <a:cs typeface="Angsana New" pitchFamily="18" charset="-34"/>
              </a:rPr>
              <a:t>Most dreams contain positive emotions.</a:t>
            </a:r>
          </a:p>
          <a:p>
            <a:pPr marL="914400" lvl="1" indent="-514350"/>
            <a:r>
              <a:rPr lang="en-US" smtClean="0">
                <a:cs typeface="Angsana New" pitchFamily="18" charset="-34"/>
              </a:rPr>
              <a:t>But negative dreams are more likely to wake us up.</a:t>
            </a:r>
          </a:p>
          <a:p>
            <a:pPr marL="914400" lvl="1" indent="-514350"/>
            <a:r>
              <a:rPr lang="en-US" smtClean="0">
                <a:cs typeface="Angsana New" pitchFamily="18" charset="-34"/>
              </a:rPr>
              <a:t>Therefore we are more likely to be aware of the negative dreams that awaken us.</a:t>
            </a:r>
          </a:p>
          <a:p>
            <a:pPr marL="514350" indent="-514350">
              <a:buFont typeface="Arial" pitchFamily="34" charset="0"/>
              <a:buAutoNum type="arabicPeriod" startAt="3"/>
            </a:pPr>
            <a:r>
              <a:rPr lang="en-US" smtClean="0">
                <a:cs typeface="Angsana New" pitchFamily="18" charset="-34"/>
              </a:rPr>
              <a:t>Creative and bizarre aspects of dreams</a:t>
            </a:r>
          </a:p>
          <a:p>
            <a:pPr marL="914400" lvl="1" indent="-514350"/>
            <a:r>
              <a:rPr lang="en-US" smtClean="0">
                <a:cs typeface="Angsana New" pitchFamily="18" charset="-34"/>
              </a:rPr>
              <a:t>¾ of dreams contain at least one bizarre and unrealistic element, or mixed into realistic dream.</a:t>
            </a:r>
          </a:p>
          <a:p>
            <a:pPr marL="914400" lvl="1" indent="-514350"/>
            <a:r>
              <a:rPr lang="en-US" smtClean="0">
                <a:cs typeface="Angsana New" pitchFamily="18" charset="-34"/>
              </a:rPr>
              <a:t>10% of dreams </a:t>
            </a:r>
            <a:r>
              <a:rPr lang="en-US" smtClean="0">
                <a:cs typeface="Angsana New" pitchFamily="18" charset="-34"/>
                <a:sym typeface="Wingdings" pitchFamily="2" charset="2"/>
              </a:rPr>
              <a:t> nonsensical story lines</a:t>
            </a:r>
          </a:p>
          <a:p>
            <a:pPr marL="914400" lvl="1" indent="-514350"/>
            <a:r>
              <a:rPr lang="en-US" smtClean="0">
                <a:cs typeface="Angsana New" pitchFamily="18" charset="-34"/>
                <a:sym typeface="Wingdings" pitchFamily="2" charset="2"/>
              </a:rPr>
              <a:t>Another 10% are completely fantastic and bizarre.</a:t>
            </a:r>
            <a:endParaRPr lang="en-US" smtClean="0"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Meaning of Dreams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31747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781550"/>
          </a:xfrm>
        </p:spPr>
        <p:txBody>
          <a:bodyPr/>
          <a:lstStyle/>
          <a:p>
            <a:r>
              <a:rPr lang="en-US" dirty="0" smtClean="0">
                <a:cs typeface="Cordia New" pitchFamily="34" charset="-34"/>
              </a:rPr>
              <a:t>The majority of content of dreams is related to </a:t>
            </a:r>
            <a:r>
              <a:rPr lang="en-US" u="sng" dirty="0" smtClean="0">
                <a:cs typeface="Cordia New" pitchFamily="34" charset="-34"/>
              </a:rPr>
              <a:t>day residue</a:t>
            </a:r>
            <a:r>
              <a:rPr lang="en-US" i="1" dirty="0" smtClean="0">
                <a:cs typeface="Cordia New" pitchFamily="34" charset="-34"/>
              </a:rPr>
              <a:t> </a:t>
            </a:r>
            <a:r>
              <a:rPr lang="en-US" dirty="0" smtClean="0">
                <a:cs typeface="Cordia New" pitchFamily="34" charset="-34"/>
              </a:rPr>
              <a:t>- things going on in our lives during the day.</a:t>
            </a:r>
          </a:p>
          <a:p>
            <a:r>
              <a:rPr lang="en-US" dirty="0" smtClean="0">
                <a:cs typeface="Cordia New" pitchFamily="34" charset="-34"/>
              </a:rPr>
              <a:t>A study compared the content of dreams of college student in San Francisco (earthquake happened) with in Arizona.</a:t>
            </a:r>
          </a:p>
          <a:p>
            <a:pPr lvl="1"/>
            <a:r>
              <a:rPr lang="en-US" dirty="0" smtClean="0">
                <a:cs typeface="Cordia New" pitchFamily="34" charset="-34"/>
              </a:rPr>
              <a:t>40% of first group report at least one dream about earthquake, compared with 5% of students in </a:t>
            </a:r>
            <a:r>
              <a:rPr lang="en-US" dirty="0" smtClean="0">
                <a:cs typeface="Cordia New" pitchFamily="34" charset="-34"/>
              </a:rPr>
              <a:t>Arizona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Meaning of Dreams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31747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781550"/>
          </a:xfrm>
        </p:spPr>
        <p:txBody>
          <a:bodyPr/>
          <a:lstStyle/>
          <a:p>
            <a:r>
              <a:rPr lang="en-US" dirty="0" smtClean="0">
                <a:cs typeface="Cordia New" pitchFamily="34" charset="-34"/>
              </a:rPr>
              <a:t>Functions of dreams</a:t>
            </a:r>
          </a:p>
          <a:p>
            <a:pPr lvl="1"/>
            <a:r>
              <a:rPr lang="en-US" dirty="0" smtClean="0">
                <a:cs typeface="Cordia New" pitchFamily="34" charset="-34"/>
              </a:rPr>
              <a:t>Symbolizing and fulfilling wishes</a:t>
            </a:r>
          </a:p>
          <a:p>
            <a:pPr lvl="1"/>
            <a:r>
              <a:rPr lang="en-US" dirty="0" smtClean="0">
                <a:cs typeface="Cordia New" pitchFamily="34" charset="-34"/>
              </a:rPr>
              <a:t>Solving problems and creative thinking</a:t>
            </a:r>
          </a:p>
          <a:p>
            <a:pPr lvl="1"/>
            <a:r>
              <a:rPr lang="en-US" dirty="0" smtClean="0">
                <a:cs typeface="Cordia New" pitchFamily="34" charset="-34"/>
              </a:rPr>
              <a:t>Making sense of neural activity during sleep (Activation-synthesis theory)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 anchor="ctr"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Circadian Rhythm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32771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57200" y="1557338"/>
            <a:ext cx="8435975" cy="4824412"/>
          </a:xfrm>
        </p:spPr>
        <p:txBody>
          <a:bodyPr/>
          <a:lstStyle/>
          <a:p>
            <a:r>
              <a:rPr lang="en-US" sz="2400" dirty="0" smtClean="0">
                <a:cs typeface="Angsana New" pitchFamily="18" charset="-34"/>
              </a:rPr>
              <a:t>A daily behavioral/psychological cycle, regulate the sleep and wakefulness cycle, secretion of some hormone, body temperature etc.</a:t>
            </a:r>
          </a:p>
          <a:p>
            <a:r>
              <a:rPr lang="en-US" sz="2400" dirty="0" smtClean="0">
                <a:cs typeface="Angsana New" pitchFamily="18" charset="-34"/>
              </a:rPr>
              <a:t>Parts of the brain stem and hypothalamus = internal clock</a:t>
            </a:r>
            <a:r>
              <a:rPr lang="en-US" sz="2400" i="1" dirty="0" smtClean="0">
                <a:cs typeface="Angsana New" pitchFamily="18" charset="-34"/>
              </a:rPr>
              <a:t>.</a:t>
            </a:r>
          </a:p>
          <a:p>
            <a:r>
              <a:rPr lang="en-US" sz="2400" dirty="0" smtClean="0">
                <a:cs typeface="Angsana New" pitchFamily="18" charset="-34"/>
              </a:rPr>
              <a:t>Light (through the retina) allows the hypothalamus to regulate daily rhythms.</a:t>
            </a:r>
          </a:p>
          <a:p>
            <a:r>
              <a:rPr lang="en-US" sz="2400" dirty="0" smtClean="0">
                <a:cs typeface="Angsana New" pitchFamily="18" charset="-34"/>
              </a:rPr>
              <a:t>In addition to brain, melatonin is a key factor in regulating sleepiness (high at night</a:t>
            </a:r>
            <a:r>
              <a:rPr lang="en-US" sz="2400" dirty="0" smtClean="0">
                <a:cs typeface="Angsana New" pitchFamily="18" charset="-34"/>
              </a:rPr>
              <a:t>).</a:t>
            </a:r>
          </a:p>
          <a:p>
            <a:r>
              <a:rPr lang="en-US" sz="2400" dirty="0" smtClean="0">
                <a:cs typeface="Angsana New" pitchFamily="18" charset="-34"/>
              </a:rPr>
              <a:t>The rhythm (without the influence of light) is a cycle of approximately 25 hours.</a:t>
            </a:r>
            <a:endParaRPr lang="en-US" sz="2400" dirty="0" smtClean="0">
              <a:cs typeface="Angsana New" pitchFamily="18" charset="-34"/>
            </a:endParaRPr>
          </a:p>
          <a:p>
            <a:pPr lvl="1">
              <a:buFont typeface="Arial" pitchFamily="34" charset="0"/>
              <a:buNone/>
            </a:pPr>
            <a:endParaRPr lang="th-TH" dirty="0" smtClean="0"/>
          </a:p>
          <a:p>
            <a:endParaRPr lang="en-US" i="1" dirty="0" smtClean="0">
              <a:solidFill>
                <a:srgbClr val="FF0000"/>
              </a:solidFill>
              <a:cs typeface="Angsana New" pitchFamily="18" charset="-34"/>
            </a:endParaRPr>
          </a:p>
          <a:p>
            <a:endParaRPr lang="th-TH" i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Circadian Rhythms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33795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250825" y="1557338"/>
            <a:ext cx="8507413" cy="4924425"/>
          </a:xfrm>
        </p:spPr>
        <p:txBody>
          <a:bodyPr/>
          <a:lstStyle/>
          <a:p>
            <a:r>
              <a:rPr lang="en-US" sz="2400" dirty="0" smtClean="0">
                <a:cs typeface="Angsana New" pitchFamily="18" charset="-34"/>
              </a:rPr>
              <a:t>Some hormones secreted follow the pattern of the sleep-wake cycle.</a:t>
            </a:r>
          </a:p>
          <a:p>
            <a:pPr lvl="1"/>
            <a:r>
              <a:rPr lang="en-US" sz="2000" dirty="0" smtClean="0">
                <a:solidFill>
                  <a:srgbClr val="C00000"/>
                </a:solidFill>
                <a:cs typeface="Angsana New" pitchFamily="18" charset="-34"/>
              </a:rPr>
              <a:t>Growth</a:t>
            </a:r>
            <a:r>
              <a:rPr lang="en-US" sz="2000" dirty="0" smtClean="0">
                <a:solidFill>
                  <a:srgbClr val="FF3399"/>
                </a:solidFill>
                <a:cs typeface="Angsana New" pitchFamily="18" charset="-34"/>
              </a:rPr>
              <a:t> </a:t>
            </a:r>
            <a:r>
              <a:rPr lang="en-US" sz="2000" dirty="0" smtClean="0">
                <a:solidFill>
                  <a:srgbClr val="C00000"/>
                </a:solidFill>
                <a:cs typeface="Angsana New" pitchFamily="18" charset="-34"/>
              </a:rPr>
              <a:t>hormone</a:t>
            </a:r>
            <a:r>
              <a:rPr lang="en-US" sz="2000" dirty="0" smtClean="0">
                <a:cs typeface="Angsana New" pitchFamily="18" charset="-34"/>
              </a:rPr>
              <a:t>; released the first 2 hours of sleep =&gt; sleeps play in normal growth and health maintenance</a:t>
            </a:r>
          </a:p>
          <a:p>
            <a:pPr lvl="1"/>
            <a:r>
              <a:rPr lang="en-US" sz="2000" dirty="0" smtClean="0">
                <a:solidFill>
                  <a:srgbClr val="C00000"/>
                </a:solidFill>
                <a:cs typeface="Angsana New" pitchFamily="18" charset="-34"/>
              </a:rPr>
              <a:t>Cortisol</a:t>
            </a:r>
            <a:r>
              <a:rPr lang="en-US" sz="2000" dirty="0" smtClean="0">
                <a:cs typeface="Angsana New" pitchFamily="18" charset="-34"/>
              </a:rPr>
              <a:t>; rise after fall asleep and throughout the night, peak before the awakening (longest REM sleep)</a:t>
            </a:r>
          </a:p>
          <a:p>
            <a:r>
              <a:rPr lang="en-US" sz="2400" dirty="0" smtClean="0">
                <a:cs typeface="Angsana New" pitchFamily="18" charset="-34"/>
              </a:rPr>
              <a:t>Body temperature falls when beginning to feel sleepy and continues to fall until the mid of the sleep period.</a:t>
            </a:r>
            <a:endParaRPr lang="th-TH" sz="2400" dirty="0" smtClean="0"/>
          </a:p>
        </p:txBody>
      </p:sp>
      <p:grpSp>
        <p:nvGrpSpPr>
          <p:cNvPr id="33796" name="กลุ่ม 9"/>
          <p:cNvGrpSpPr>
            <a:grpSpLocks/>
          </p:cNvGrpSpPr>
          <p:nvPr/>
        </p:nvGrpSpPr>
        <p:grpSpPr bwMode="auto">
          <a:xfrm>
            <a:off x="2915816" y="4630538"/>
            <a:ext cx="2952750" cy="1846263"/>
            <a:chOff x="539750" y="476672"/>
            <a:chExt cx="8183563" cy="5764213"/>
          </a:xfrm>
        </p:grpSpPr>
        <p:pic>
          <p:nvPicPr>
            <p:cNvPr id="33797" name="Picture 2" descr="http://learn.genetics.utah.edu/content/begin/dna/clockgenes/images/body_functions.gi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39750" y="476672"/>
              <a:ext cx="8183563" cy="5764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สี่เหลี่ยมผืนผ้า 7"/>
            <p:cNvSpPr/>
            <p:nvPr/>
          </p:nvSpPr>
          <p:spPr>
            <a:xfrm>
              <a:off x="5221100" y="3286912"/>
              <a:ext cx="1077941" cy="356856"/>
            </a:xfrm>
            <a:prstGeom prst="rect">
              <a:avLst/>
            </a:prstGeom>
            <a:solidFill>
              <a:srgbClr val="66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h-TH"/>
            </a:p>
          </p:txBody>
        </p:sp>
        <p:sp>
          <p:nvSpPr>
            <p:cNvPr id="7" name="สี่เหลี่ยมผืนผ้า 8"/>
            <p:cNvSpPr/>
            <p:nvPr/>
          </p:nvSpPr>
          <p:spPr>
            <a:xfrm>
              <a:off x="2339253" y="3643768"/>
              <a:ext cx="1438725" cy="361811"/>
            </a:xfrm>
            <a:prstGeom prst="rect">
              <a:avLst/>
            </a:prstGeom>
            <a:solidFill>
              <a:srgbClr val="66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h-TH"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Desynchronisation of the Clock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997450"/>
          </a:xfrm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The </a:t>
            </a:r>
            <a:r>
              <a:rPr lang="en-US" i="1" u="sng" dirty="0" smtClean="0">
                <a:solidFill>
                  <a:srgbClr val="FF0000"/>
                </a:solidFill>
              </a:rPr>
              <a:t>jet lag</a:t>
            </a:r>
            <a:r>
              <a:rPr lang="en-US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smtClean="0"/>
              <a:t>occurs because the body time is desynchronized with clock time.</a:t>
            </a:r>
          </a:p>
          <a:p>
            <a:pPr marL="548640" lvl="1" indent="-274320" fontAlgn="auto">
              <a:spcAft>
                <a:spcPts val="0"/>
              </a:spcAft>
              <a:buFont typeface="Wingdings"/>
              <a:buChar char=""/>
              <a:defRPr/>
            </a:pPr>
            <a:r>
              <a:rPr lang="en-US" dirty="0" smtClean="0"/>
              <a:t>Fly to west (BKK</a:t>
            </a:r>
            <a:r>
              <a:rPr lang="en-US" dirty="0" smtClean="0">
                <a:sym typeface="Wingdings" pitchFamily="2" charset="2"/>
              </a:rPr>
              <a:t>LDN)  longer period of daylight  stay awake longer</a:t>
            </a:r>
          </a:p>
          <a:p>
            <a:pPr marL="548640" lvl="1" indent="-274320" fontAlgn="auto">
              <a:spcAft>
                <a:spcPts val="0"/>
              </a:spcAft>
              <a:buFont typeface="Wingdings"/>
              <a:buChar char=""/>
              <a:defRPr/>
            </a:pPr>
            <a:r>
              <a:rPr lang="en-US" dirty="0" smtClean="0">
                <a:sym typeface="Wingdings" pitchFamily="2" charset="2"/>
              </a:rPr>
              <a:t>Fly to east (LDN BKK)  very short first </a:t>
            </a:r>
            <a:r>
              <a:rPr lang="en-US" dirty="0" smtClean="0">
                <a:sym typeface="Wingdings" pitchFamily="2" charset="2"/>
              </a:rPr>
              <a:t>night </a:t>
            </a:r>
            <a:r>
              <a:rPr lang="en-US" dirty="0" smtClean="0">
                <a:sym typeface="Wingdings" pitchFamily="2" charset="2"/>
              </a:rPr>
              <a:t>not enough sleep</a:t>
            </a:r>
            <a:endParaRPr lang="en-US" dirty="0" smtClean="0">
              <a:sym typeface="Wingdings" pitchFamily="2" charset="2"/>
            </a:endParaRPr>
          </a:p>
          <a:p>
            <a:pPr marL="548640" lvl="1" indent="-274320" fontAlgn="auto">
              <a:spcAft>
                <a:spcPts val="0"/>
              </a:spcAft>
              <a:buFont typeface="Wingdings"/>
              <a:buChar char=""/>
              <a:defRPr/>
            </a:pPr>
            <a:r>
              <a:rPr lang="en-US" dirty="0" smtClean="0">
                <a:sym typeface="Wingdings" pitchFamily="2" charset="2"/>
              </a:rPr>
              <a:t>Travelling from west to east requires longer time to readjust to local time (harder to adjust).</a:t>
            </a:r>
            <a:endParaRPr lang="th-TH" dirty="0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Desynchronisation of the Clock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Work-shift rotation</a:t>
            </a:r>
          </a:p>
          <a:p>
            <a:pPr marL="548640" lvl="1" indent="-274320" fontAlgn="auto">
              <a:spcAft>
                <a:spcPts val="0"/>
              </a:spcAft>
              <a:buFont typeface="Wingdings"/>
              <a:buChar char=""/>
              <a:defRPr/>
            </a:pPr>
            <a:r>
              <a:rPr lang="en-US" dirty="0" smtClean="0"/>
              <a:t>It is less disruptive to rotate from the night shift to the day </a:t>
            </a:r>
            <a:r>
              <a:rPr lang="en-US" dirty="0" smtClean="0"/>
              <a:t>shift and from the day shift to the swing shift than to rotate </a:t>
            </a:r>
            <a:r>
              <a:rPr lang="en-US" dirty="0" smtClean="0"/>
              <a:t>in opposite direction.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endParaRPr lang="th-TH" dirty="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Resetting the Biological Clock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36867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en-US" dirty="0" smtClean="0">
                <a:cs typeface="Cordia New" pitchFamily="34" charset="-34"/>
              </a:rPr>
              <a:t>Spend as much time as possible outside in the daylight.</a:t>
            </a:r>
          </a:p>
          <a:p>
            <a:r>
              <a:rPr lang="en-US" dirty="0" smtClean="0">
                <a:cs typeface="Cordia New" pitchFamily="34" charset="-34"/>
              </a:rPr>
              <a:t>Small dosage of melatonin can reduce jet lag.</a:t>
            </a:r>
            <a:endParaRPr lang="th-TH" dirty="0" smtClean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Functions of Sleep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37891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57200" y="1412875"/>
            <a:ext cx="8229600" cy="5140325"/>
          </a:xfrm>
        </p:spPr>
        <p:txBody>
          <a:bodyPr/>
          <a:lstStyle/>
          <a:p>
            <a:pPr marL="514350" indent="-514350">
              <a:buFont typeface="Calibri" pitchFamily="34" charset="0"/>
              <a:buAutoNum type="arabicPeriod"/>
            </a:pPr>
            <a:r>
              <a:rPr lang="en-US" smtClean="0">
                <a:cs typeface="Cordia New" pitchFamily="34" charset="-34"/>
              </a:rPr>
              <a:t>Restorative function</a:t>
            </a:r>
          </a:p>
          <a:p>
            <a:pPr marL="914400" lvl="1" indent="-514350"/>
            <a:r>
              <a:rPr lang="en-US" smtClean="0">
                <a:cs typeface="Cordia New" pitchFamily="34" charset="-34"/>
              </a:rPr>
              <a:t>During deep sleep many body’s cells show increased production and reduced breakdown of </a:t>
            </a:r>
            <a:r>
              <a:rPr lang="en-US" i="1" smtClean="0">
                <a:cs typeface="Cordia New" pitchFamily="34" charset="-34"/>
              </a:rPr>
              <a:t>protein</a:t>
            </a:r>
            <a:r>
              <a:rPr lang="en-US" smtClean="0">
                <a:cs typeface="Cordia New" pitchFamily="34" charset="-34"/>
              </a:rPr>
              <a:t>, needed for cell growth and for repair of damages.</a:t>
            </a:r>
          </a:p>
          <a:p>
            <a:pPr marL="914400" lvl="1" indent="-514350"/>
            <a:r>
              <a:rPr lang="en-US" smtClean="0">
                <a:cs typeface="Cordia New" pitchFamily="34" charset="-34"/>
              </a:rPr>
              <a:t>Deep sleep is beneficial to physical growth and increased brain development in infants and children by releasing </a:t>
            </a:r>
            <a:r>
              <a:rPr lang="en-US" i="1" smtClean="0">
                <a:cs typeface="Cordia New" pitchFamily="34" charset="-34"/>
              </a:rPr>
              <a:t>growth hormone.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en-US" smtClean="0">
                <a:cs typeface="Cordia New" pitchFamily="34" charset="-34"/>
              </a:rPr>
              <a:t>Adaptive evolutionary function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Effects of Sleep Deprivation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29699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57200" y="1412875"/>
            <a:ext cx="8362950" cy="5300663"/>
          </a:xfrm>
        </p:spPr>
        <p:txBody>
          <a:bodyPr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400" dirty="0" smtClean="0">
                <a:cs typeface="Cordia New" pitchFamily="34" charset="-34"/>
              </a:rPr>
              <a:t>2 hours after usual bedtime: irritable, fatigued, inattentive, inefficient and fall asleep quicker and sleep longer at the next night.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400" dirty="0" smtClean="0">
                <a:cs typeface="Cordia New" pitchFamily="34" charset="-34"/>
              </a:rPr>
              <a:t>After 53 hours of wakefulness: Subjects had more difficulty making moral decision and were more likely to agree with decisions that violated their personal standard.</a:t>
            </a:r>
            <a:endParaRPr lang="th-TH" sz="24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400" dirty="0" smtClean="0">
                <a:cs typeface="Cordia New" pitchFamily="34" charset="-34"/>
              </a:rPr>
              <a:t>After 11 days without sleep: Some hallucination, and speech and movement problems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400" dirty="0" smtClean="0">
                <a:cs typeface="Cordia New" pitchFamily="34" charset="-34"/>
              </a:rPr>
              <a:t>Sleep deprivation affects decision making esp. the unexpected, innovation, revising plans and effective communication.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400" dirty="0" smtClean="0">
                <a:cs typeface="Cordia New" pitchFamily="34" charset="-34"/>
              </a:rPr>
              <a:t>60-90 </a:t>
            </a:r>
            <a:r>
              <a:rPr lang="en-US" sz="2400" dirty="0" err="1" smtClean="0">
                <a:cs typeface="Cordia New" pitchFamily="34" charset="-34"/>
              </a:rPr>
              <a:t>mins</a:t>
            </a:r>
            <a:r>
              <a:rPr lang="en-US" sz="2400" dirty="0" smtClean="0">
                <a:cs typeface="Cordia New" pitchFamily="34" charset="-34"/>
              </a:rPr>
              <a:t> less sleep than you need can harm your ability to perform optimally the next day.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400" dirty="0" smtClean="0">
                <a:cs typeface="Cordia New" pitchFamily="34" charset="-34"/>
              </a:rPr>
              <a:t>Optimal performance is enhanced by sleeping &gt; 8 hours a night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Effects of Sleep Deprivation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57200" y="1484313"/>
            <a:ext cx="8229600" cy="4897437"/>
          </a:xfrm>
        </p:spPr>
        <p:txBody>
          <a:bodyPr rtlCol="0">
            <a:normAutofit fontScale="92500"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Pattern of hormone secretion by the adrenal gland and thyroid is altered.</a:t>
            </a:r>
          </a:p>
          <a:p>
            <a:pPr marL="548640" lvl="1" indent="-274320" fontAlgn="auto">
              <a:spcAft>
                <a:spcPts val="0"/>
              </a:spcAft>
              <a:buFont typeface="Wingdings"/>
              <a:buChar char=""/>
              <a:defRPr/>
            </a:pPr>
            <a:r>
              <a:rPr lang="en-US" dirty="0" smtClean="0"/>
              <a:t>Metabolism of sugar less efficient</a:t>
            </a:r>
          </a:p>
          <a:p>
            <a:pPr marL="548640" lvl="1" indent="-274320" fontAlgn="auto">
              <a:spcAft>
                <a:spcPts val="0"/>
              </a:spcAft>
              <a:buFont typeface="Wingdings"/>
              <a:buChar char=""/>
              <a:defRPr/>
            </a:pPr>
            <a:r>
              <a:rPr lang="en-US" dirty="0" smtClean="0"/>
              <a:t>Slow down the body’s immune system</a:t>
            </a:r>
          </a:p>
          <a:p>
            <a:pPr marL="514350" indent="-51435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Stress hormones (from lack of sleep) may interfere the creation of neurons in the hippocampus.</a:t>
            </a:r>
          </a:p>
          <a:p>
            <a:pPr marL="914400" lvl="1" indent="-51435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ym typeface="Wingdings" pitchFamily="2" charset="2"/>
              </a:rPr>
              <a:t>	</a:t>
            </a:r>
            <a:r>
              <a:rPr lang="en-US" dirty="0" smtClean="0"/>
              <a:t>Sleep is important in the consolidation, storage and maintenance of LTM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Increase rate of accidental death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Depriving of 2 hours of REM sleep had the same affect as the deprivation of sleep in general.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REM sleep plays an essential role in the consolidation of newly learned information from the day before.</a:t>
            </a:r>
            <a:endParaRPr lang="th-TH" dirty="0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4096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endParaRPr lang="th-TH" smtClean="0"/>
          </a:p>
        </p:txBody>
      </p:sp>
      <p:pic>
        <p:nvPicPr>
          <p:cNvPr id="40964" name="Picture 2" descr="http://www.a1healthnews.net/wp-content/uploads/2011/06/effects-of-sleep-deprivat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813" y="93663"/>
            <a:ext cx="8885237" cy="671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Sleep Phenomena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41987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en-US" smtClean="0">
                <a:cs typeface="Cordia New" pitchFamily="34" charset="-34"/>
              </a:rPr>
              <a:t>Nightmares</a:t>
            </a:r>
          </a:p>
          <a:p>
            <a:pPr lvl="1"/>
            <a:r>
              <a:rPr lang="en-US" smtClean="0">
                <a:cs typeface="Cordia New" pitchFamily="34" charset="-34"/>
              </a:rPr>
              <a:t>Occur during REM sleep</a:t>
            </a:r>
          </a:p>
          <a:p>
            <a:pPr lvl="1"/>
            <a:r>
              <a:rPr lang="en-US" smtClean="0">
                <a:cs typeface="Cordia New" pitchFamily="34" charset="-34"/>
              </a:rPr>
              <a:t>Often upsetting or frightening enough to wake us up during the dream, so vividly remember the nightmares</a:t>
            </a:r>
          </a:p>
          <a:p>
            <a:pPr lvl="1"/>
            <a:r>
              <a:rPr lang="en-US" smtClean="0">
                <a:cs typeface="Cordia New" pitchFamily="34" charset="-34"/>
              </a:rPr>
              <a:t>More common in people with psychological stress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Sleep Phenomena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43011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en-US" smtClean="0">
                <a:cs typeface="Cordia New" pitchFamily="34" charset="-34"/>
              </a:rPr>
              <a:t>Night terrors</a:t>
            </a:r>
          </a:p>
          <a:p>
            <a:pPr lvl="1"/>
            <a:r>
              <a:rPr lang="en-US" smtClean="0">
                <a:cs typeface="Cordia New" pitchFamily="34" charset="-34"/>
              </a:rPr>
              <a:t>Occur during the deepest phase of non-REM sleep</a:t>
            </a:r>
          </a:p>
          <a:p>
            <a:pPr lvl="1"/>
            <a:r>
              <a:rPr lang="en-US" smtClean="0">
                <a:cs typeface="Cordia New" pitchFamily="34" charset="-34"/>
              </a:rPr>
              <a:t>Awaken suddenly in a state of panic and fear, sometimes screaming</a:t>
            </a:r>
          </a:p>
          <a:p>
            <a:pPr lvl="1"/>
            <a:r>
              <a:rPr lang="en-US" smtClean="0">
                <a:cs typeface="Cordia New" pitchFamily="34" charset="-34"/>
              </a:rPr>
              <a:t>Rapid heart rate and breathing, heavy sweating and movements</a:t>
            </a:r>
          </a:p>
          <a:p>
            <a:pPr lvl="1"/>
            <a:r>
              <a:rPr lang="en-US" smtClean="0">
                <a:cs typeface="Cordia New" pitchFamily="34" charset="-34"/>
              </a:rPr>
              <a:t>No clear recollection of an accompanying dream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Sleep Phenomena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44035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en-US" smtClean="0">
                <a:cs typeface="Cordia New" pitchFamily="34" charset="-34"/>
              </a:rPr>
              <a:t>Sleep walking</a:t>
            </a:r>
          </a:p>
          <a:p>
            <a:pPr lvl="1"/>
            <a:r>
              <a:rPr lang="en-US" smtClean="0">
                <a:cs typeface="Cordia New" pitchFamily="34" charset="-34"/>
              </a:rPr>
              <a:t>Occur during the deepest part of non-REM sleep</a:t>
            </a:r>
          </a:p>
          <a:p>
            <a:pPr lvl="1"/>
            <a:r>
              <a:rPr lang="en-US" smtClean="0">
                <a:cs typeface="Cordia New" pitchFamily="34" charset="-34"/>
              </a:rPr>
              <a:t>Most common in children</a:t>
            </a:r>
          </a:p>
          <a:p>
            <a:pPr lvl="1"/>
            <a:r>
              <a:rPr lang="en-US" smtClean="0">
                <a:cs typeface="Cordia New" pitchFamily="34" charset="-34"/>
              </a:rPr>
              <a:t>In adults only during period of stress</a:t>
            </a:r>
          </a:p>
          <a:p>
            <a:endParaRPr lang="en-US" smtClean="0">
              <a:cs typeface="Cordia New" pitchFamily="34" charset="-34"/>
            </a:endParaRPr>
          </a:p>
          <a:p>
            <a:r>
              <a:rPr lang="en-US" smtClean="0">
                <a:cs typeface="Cordia New" pitchFamily="34" charset="-34"/>
              </a:rPr>
              <a:t>Sleep talking and eating</a:t>
            </a:r>
            <a:endParaRPr lang="th-TH" smtClean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Sleep Disorders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45059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en-US" smtClean="0">
                <a:cs typeface="Cordia New" pitchFamily="34" charset="-34"/>
              </a:rPr>
              <a:t>Insomnia </a:t>
            </a:r>
          </a:p>
          <a:p>
            <a:pPr lvl="1"/>
            <a:r>
              <a:rPr lang="en-US" smtClean="0">
                <a:cs typeface="Cordia New" pitchFamily="34" charset="-34"/>
              </a:rPr>
              <a:t>A problem in falling asleep or waking up during the night or waking up too early</a:t>
            </a:r>
          </a:p>
          <a:p>
            <a:pPr lvl="1"/>
            <a:r>
              <a:rPr lang="en-US" smtClean="0">
                <a:cs typeface="Cordia New" pitchFamily="34" charset="-34"/>
              </a:rPr>
              <a:t>Common in individuals undergoing periods of stress, anxiety or depression</a:t>
            </a:r>
          </a:p>
          <a:p>
            <a:pPr lvl="1"/>
            <a:r>
              <a:rPr lang="en-US" smtClean="0">
                <a:cs typeface="Cordia New" pitchFamily="34" charset="-34"/>
              </a:rPr>
              <a:t>Solution: Get out of bed in the morning, stay awake during the day and not taking a nap</a:t>
            </a:r>
            <a:endParaRPr lang="th-TH" smtClean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Sleep Disorders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4608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57200" y="1412875"/>
            <a:ext cx="8229600" cy="5184775"/>
          </a:xfrm>
        </p:spPr>
        <p:txBody>
          <a:bodyPr/>
          <a:lstStyle/>
          <a:p>
            <a:r>
              <a:rPr lang="en-US" smtClean="0">
                <a:cs typeface="Cordia New" pitchFamily="34" charset="-34"/>
              </a:rPr>
              <a:t>Sleep apnea</a:t>
            </a:r>
          </a:p>
          <a:p>
            <a:pPr lvl="1"/>
            <a:r>
              <a:rPr lang="en-US" smtClean="0">
                <a:cs typeface="Cordia New" pitchFamily="34" charset="-34"/>
              </a:rPr>
              <a:t>Sudden and temporary interruption of breathing during sleep (&gt;20s)</a:t>
            </a:r>
          </a:p>
          <a:p>
            <a:pPr lvl="1"/>
            <a:r>
              <a:rPr lang="en-US" smtClean="0">
                <a:cs typeface="Cordia New" pitchFamily="34" charset="-34"/>
              </a:rPr>
              <a:t>Common sign is loud snoring , paused by silence</a:t>
            </a:r>
          </a:p>
          <a:p>
            <a:pPr lvl="1"/>
            <a:r>
              <a:rPr lang="en-US" smtClean="0">
                <a:cs typeface="Cordia New" pitchFamily="34" charset="-34"/>
              </a:rPr>
              <a:t>Common in adults who snore and overweight</a:t>
            </a:r>
          </a:p>
          <a:p>
            <a:r>
              <a:rPr lang="en-US" smtClean="0">
                <a:cs typeface="Cordia New" pitchFamily="34" charset="-34"/>
              </a:rPr>
              <a:t>Narcolepsy</a:t>
            </a:r>
          </a:p>
          <a:p>
            <a:pPr lvl="1"/>
            <a:r>
              <a:rPr lang="en-US" smtClean="0">
                <a:cs typeface="Cordia New" pitchFamily="34" charset="-34"/>
              </a:rPr>
              <a:t>Immediately enter REM sleep while talking or standing-up esp. when upset or stress</a:t>
            </a:r>
          </a:p>
          <a:p>
            <a:pPr lvl="1"/>
            <a:r>
              <a:rPr lang="en-US" smtClean="0">
                <a:cs typeface="Cordia New" pitchFamily="34" charset="-34"/>
              </a:rPr>
              <a:t>Loss of muscle tone and lack of body movement</a:t>
            </a:r>
            <a:endParaRPr lang="th-TH" smtClean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Altered States of Consciousness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 rtlCol="0">
            <a:normAutofit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Meditation</a:t>
            </a:r>
          </a:p>
          <a:p>
            <a:pPr marL="548640" lvl="1" indent="-274320" fontAlgn="auto">
              <a:spcAft>
                <a:spcPts val="0"/>
              </a:spcAft>
              <a:buFont typeface="Wingdings"/>
              <a:buChar char=""/>
              <a:defRPr/>
            </a:pPr>
            <a:r>
              <a:rPr lang="en-US" dirty="0" smtClean="0"/>
              <a:t>Produce a deep relaxation</a:t>
            </a:r>
          </a:p>
          <a:p>
            <a:pPr marL="548640" lvl="1" indent="-274320" fontAlgn="auto">
              <a:spcAft>
                <a:spcPts val="0"/>
              </a:spcAft>
              <a:buFont typeface="Wingdings"/>
              <a:buChar char=""/>
              <a:defRPr/>
            </a:pPr>
            <a:r>
              <a:rPr lang="en-US" dirty="0" smtClean="0"/>
              <a:t>Involve a reduction in the arousal of some brain system and sympathetic ANS</a:t>
            </a:r>
          </a:p>
          <a:p>
            <a:pPr marL="548640" lvl="1" indent="-274320" fontAlgn="auto">
              <a:spcAft>
                <a:spcPts val="0"/>
              </a:spcAft>
              <a:buFont typeface="Wingdings"/>
              <a:buChar char=""/>
              <a:defRPr/>
            </a:pPr>
            <a:r>
              <a:rPr lang="en-US" dirty="0" smtClean="0"/>
              <a:t>Natural remedy for stress-related medical problems e.g. high BP, insomnia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th-TH" dirty="0" smtClean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Altered States of Consciousness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48131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57200" y="1484313"/>
            <a:ext cx="8291513" cy="5113337"/>
          </a:xfrm>
        </p:spPr>
        <p:txBody>
          <a:bodyPr/>
          <a:lstStyle/>
          <a:p>
            <a:pPr marL="514350" indent="-514350">
              <a:buFont typeface="Arial" pitchFamily="34" charset="0"/>
              <a:buAutoNum type="arabicPeriod" startAt="2"/>
            </a:pPr>
            <a:r>
              <a:rPr lang="en-US" dirty="0" smtClean="0">
                <a:cs typeface="Angsana New" pitchFamily="18" charset="-34"/>
              </a:rPr>
              <a:t>Hypnosis</a:t>
            </a:r>
          </a:p>
          <a:p>
            <a:pPr marL="914400" lvl="1" indent="-514350">
              <a:buFont typeface="Arial" pitchFamily="34" charset="0"/>
              <a:buNone/>
            </a:pPr>
            <a:r>
              <a:rPr lang="en-US" dirty="0" smtClean="0">
                <a:cs typeface="Angsana New" pitchFamily="18" charset="-34"/>
              </a:rPr>
              <a:t>= a psychological state of altered attention and expectation, which the individual is unusually receptive to suggestions</a:t>
            </a:r>
          </a:p>
          <a:p>
            <a:pPr marL="914400" lvl="1" indent="-514350"/>
            <a:r>
              <a:rPr lang="en-US" dirty="0" smtClean="0">
                <a:cs typeface="Angsana New" pitchFamily="18" charset="-34"/>
              </a:rPr>
              <a:t>The Austrian physician Franz Anton Mesmer cures his patient with what he called </a:t>
            </a:r>
            <a:r>
              <a:rPr lang="en-US" i="1" dirty="0" smtClean="0">
                <a:cs typeface="Angsana New" pitchFamily="18" charset="-34"/>
              </a:rPr>
              <a:t>“animal magnetism”.</a:t>
            </a:r>
          </a:p>
          <a:p>
            <a:pPr marL="914400" lvl="1" indent="-514350"/>
            <a:r>
              <a:rPr lang="en-US" dirty="0" smtClean="0">
                <a:cs typeface="Angsana New" pitchFamily="18" charset="-34"/>
              </a:rPr>
              <a:t>His treatment was to rebalance the magnetic forces by passing his hand, which become magnetized over the patients.</a:t>
            </a:r>
          </a:p>
          <a:p>
            <a:pPr marL="914400" lvl="1" indent="-514350"/>
            <a:r>
              <a:rPr lang="en-US" dirty="0" smtClean="0">
                <a:cs typeface="Angsana New" pitchFamily="18" charset="-34"/>
              </a:rPr>
              <a:t>In reality, the cures were due to hypnotic suggestion that their problem would go away.</a:t>
            </a:r>
            <a:endParaRPr lang="th-TH" dirty="0" smtClean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1143000"/>
          </a:xfrm>
        </p:spPr>
        <p:txBody>
          <a:bodyPr anchor="ctr"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4 Steps in Hypnosis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49155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57200" y="1412875"/>
            <a:ext cx="8229600" cy="5184775"/>
          </a:xfrm>
        </p:spPr>
        <p:txBody>
          <a:bodyPr/>
          <a:lstStyle/>
          <a:p>
            <a:pPr marL="514350" indent="-514350">
              <a:buFont typeface="Georgia" pitchFamily="18" charset="0"/>
              <a:buAutoNum type="arabicPeriod"/>
            </a:pPr>
            <a:r>
              <a:rPr lang="en-US" sz="2400" smtClean="0">
                <a:cs typeface="Angsana New" pitchFamily="18" charset="-34"/>
              </a:rPr>
              <a:t>Distractions are minimized, made the person comfortable.</a:t>
            </a:r>
          </a:p>
          <a:p>
            <a:pPr marL="514350" indent="-514350">
              <a:buFont typeface="Georgia" pitchFamily="18" charset="0"/>
              <a:buAutoNum type="arabicPeriod"/>
            </a:pPr>
            <a:r>
              <a:rPr lang="en-US" sz="2400" smtClean="0">
                <a:cs typeface="Angsana New" pitchFamily="18" charset="-34"/>
              </a:rPr>
              <a:t>The hypnotist tells the person to concentrate on something specific.</a:t>
            </a:r>
          </a:p>
          <a:p>
            <a:pPr marL="514350" indent="-514350">
              <a:buFont typeface="Georgia" pitchFamily="18" charset="0"/>
              <a:buAutoNum type="arabicPeriod"/>
            </a:pPr>
            <a:r>
              <a:rPr lang="en-US" sz="2400" smtClean="0">
                <a:cs typeface="Angsana New" pitchFamily="18" charset="-34"/>
              </a:rPr>
              <a:t>The hypnotist tells the person what to expect in the hypnotic state e.g. relaxation.</a:t>
            </a:r>
          </a:p>
          <a:p>
            <a:pPr marL="514350" indent="-514350">
              <a:buFont typeface="Georgia" pitchFamily="18" charset="0"/>
              <a:buAutoNum type="arabicPeriod"/>
            </a:pPr>
            <a:r>
              <a:rPr lang="en-US" sz="2400" smtClean="0">
                <a:cs typeface="Angsana New" pitchFamily="18" charset="-34"/>
              </a:rPr>
              <a:t>The hypnotist suggests certain events or feelings he/she knows will occur or observes occurring e.g. your eyes are getting tired </a:t>
            </a:r>
            <a:r>
              <a:rPr lang="en-US" sz="2400" smtClean="0">
                <a:cs typeface="Angsana New" pitchFamily="18" charset="-34"/>
                <a:sym typeface="Wingdings" pitchFamily="2" charset="2"/>
              </a:rPr>
              <a:t> the person interpret this caused by the hypnosis  make him/her more suggestible.</a:t>
            </a:r>
            <a:endParaRPr lang="en-US" sz="2400" smtClean="0"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Individual Variations in Hypnosis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50179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57200" y="1484313"/>
            <a:ext cx="8229600" cy="5257800"/>
          </a:xfrm>
        </p:spPr>
        <p:txBody>
          <a:bodyPr/>
          <a:lstStyle/>
          <a:p>
            <a:r>
              <a:rPr lang="en-US" smtClean="0">
                <a:cs typeface="Angsana New" pitchFamily="18" charset="-34"/>
              </a:rPr>
              <a:t>65% of individuals are moderately hypnotizable.</a:t>
            </a:r>
          </a:p>
          <a:p>
            <a:r>
              <a:rPr lang="en-US" smtClean="0">
                <a:cs typeface="Angsana New" pitchFamily="18" charset="-34"/>
              </a:rPr>
              <a:t>15% are highly susceptible to hypnosis.</a:t>
            </a:r>
          </a:p>
          <a:p>
            <a:r>
              <a:rPr lang="en-US" smtClean="0">
                <a:cs typeface="Angsana New" pitchFamily="18" charset="-34"/>
              </a:rPr>
              <a:t>10% can not be hypnotized at all.</a:t>
            </a:r>
          </a:p>
          <a:p>
            <a:r>
              <a:rPr lang="en-US" smtClean="0">
                <a:cs typeface="Angsana New" pitchFamily="18" charset="-34"/>
              </a:rPr>
              <a:t>Individuals with capacity to absorb themselves in imaginative activities e.g. listen to favorite songs, reading a novel are likely to be hypnotizable.</a:t>
            </a:r>
          </a:p>
          <a:p>
            <a:endParaRPr lang="en-US" smtClean="0">
              <a:cs typeface="Angsana New" pitchFamily="18" charset="-34"/>
            </a:endParaRPr>
          </a:p>
          <a:p>
            <a:r>
              <a:rPr lang="en-US" smtClean="0">
                <a:cs typeface="Angsana New" pitchFamily="18" charset="-34"/>
              </a:rPr>
              <a:t>Though in a state of hypnotic people follow the suggestion, they are unlikely to do anything against their moral or dangerous.</a:t>
            </a:r>
            <a:endParaRPr lang="th-TH" smtClean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Psychoactive Drugs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5120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57200" y="1484313"/>
            <a:ext cx="8229600" cy="5184775"/>
          </a:xfrm>
        </p:spPr>
        <p:txBody>
          <a:bodyPr/>
          <a:lstStyle/>
          <a:p>
            <a:pPr marL="514350" indent="-514350"/>
            <a:r>
              <a:rPr lang="en-US" smtClean="0">
                <a:cs typeface="Cordia New" pitchFamily="34" charset="-34"/>
              </a:rPr>
              <a:t>Substances that act on the NS to alter consciousness, modify perception and change moods</a:t>
            </a:r>
          </a:p>
          <a:p>
            <a:pPr marL="514350" indent="-514350"/>
            <a:endParaRPr lang="en-US" smtClean="0">
              <a:cs typeface="Cordia New" pitchFamily="34" charset="-34"/>
            </a:endParaRPr>
          </a:p>
          <a:p>
            <a:pPr marL="514350" indent="-514350">
              <a:buFont typeface="Calibri" pitchFamily="34" charset="0"/>
              <a:buAutoNum type="arabicPeriod"/>
            </a:pPr>
            <a:r>
              <a:rPr lang="en-US" smtClean="0">
                <a:cs typeface="Cordia New" pitchFamily="34" charset="-34"/>
              </a:rPr>
              <a:t>Depressants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en-US" smtClean="0">
                <a:cs typeface="Cordia New" pitchFamily="34" charset="-34"/>
              </a:rPr>
              <a:t>Stimulants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en-US" smtClean="0">
                <a:cs typeface="Cordia New" pitchFamily="34" charset="-34"/>
              </a:rPr>
              <a:t>Hallucinogens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Depressants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 rtlCol="0">
            <a:normAutofit/>
          </a:bodyPr>
          <a:lstStyle/>
          <a:p>
            <a:pPr marL="514350" indent="-51435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Reduce the activity of inhibitory centers of CNS</a:t>
            </a:r>
          </a:p>
          <a:p>
            <a:pPr marL="914400" lvl="1" indent="-514350" fontAlgn="auto">
              <a:spcAft>
                <a:spcPts val="0"/>
              </a:spcAft>
              <a:buFont typeface="Wingdings" pitchFamily="2" charset="2"/>
              <a:buChar char="à"/>
              <a:defRPr/>
            </a:pPr>
            <a:r>
              <a:rPr lang="en-US" dirty="0" smtClean="0">
                <a:sym typeface="Wingdings" pitchFamily="2" charset="2"/>
              </a:rPr>
              <a:t>Leading to a sense of relaxation and lowered inhibition</a:t>
            </a:r>
          </a:p>
          <a:p>
            <a:pPr marL="914400" lvl="1" indent="-514350" fontAlgn="auto">
              <a:spcAft>
                <a:spcPts val="0"/>
              </a:spcAft>
              <a:buFont typeface="Wingdings" pitchFamily="2" charset="2"/>
              <a:buChar char="à"/>
              <a:defRPr/>
            </a:pPr>
            <a:r>
              <a:rPr lang="en-US" dirty="0" smtClean="0">
                <a:sym typeface="Wingdings" pitchFamily="2" charset="2"/>
              </a:rPr>
              <a:t>Slow down mental and physical activities</a:t>
            </a:r>
            <a:endParaRPr lang="en-US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Alcohol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Barbiturates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Tranquilizers e.g. valium</a:t>
            </a:r>
            <a:endParaRPr lang="th-TH" dirty="0" smtClean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 anchor="ctr"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Effects of Depressants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53251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67544" y="1628800"/>
            <a:ext cx="8229600" cy="4784725"/>
          </a:xfrm>
        </p:spPr>
        <p:txBody>
          <a:bodyPr/>
          <a:lstStyle/>
          <a:p>
            <a:r>
              <a:rPr lang="en-US" dirty="0" smtClean="0">
                <a:cs typeface="Cordia New" pitchFamily="34" charset="-34"/>
              </a:rPr>
              <a:t>Alcohol</a:t>
            </a:r>
          </a:p>
          <a:p>
            <a:pPr lvl="1"/>
            <a:r>
              <a:rPr lang="en-US" dirty="0" smtClean="0">
                <a:cs typeface="Cordia New" pitchFamily="34" charset="-34"/>
              </a:rPr>
              <a:t>Drinkers become “loosen up” and judgment impaired</a:t>
            </a:r>
          </a:p>
          <a:p>
            <a:pPr lvl="1"/>
            <a:r>
              <a:rPr lang="en-US" dirty="0" smtClean="0">
                <a:cs typeface="Cordia New" pitchFamily="34" charset="-34"/>
              </a:rPr>
              <a:t>Activities requiring intellectual function and motor skills are harder to perform e.g. driving</a:t>
            </a:r>
          </a:p>
          <a:p>
            <a:pPr lvl="1"/>
            <a:r>
              <a:rPr lang="en-US" dirty="0" smtClean="0">
                <a:cs typeface="Cordia New" pitchFamily="34" charset="-34"/>
              </a:rPr>
              <a:t>Extreme intoxication may cause coma and die</a:t>
            </a:r>
          </a:p>
          <a:p>
            <a:pPr lvl="1"/>
            <a:r>
              <a:rPr lang="en-US" dirty="0" smtClean="0">
                <a:cs typeface="Cordia New" pitchFamily="34" charset="-34"/>
              </a:rPr>
              <a:t>Alcoholics may have a genetic predisposition</a:t>
            </a:r>
            <a:endParaRPr lang="th-TH" dirty="0" smtClean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 anchor="ctr"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Effects of Depressants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54275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67544" y="1484784"/>
            <a:ext cx="8229600" cy="4784725"/>
          </a:xfrm>
        </p:spPr>
        <p:txBody>
          <a:bodyPr/>
          <a:lstStyle/>
          <a:p>
            <a:r>
              <a:rPr lang="en-US" dirty="0" smtClean="0">
                <a:cs typeface="Cordia New" pitchFamily="34" charset="-34"/>
              </a:rPr>
              <a:t>Barbiturates</a:t>
            </a:r>
          </a:p>
          <a:p>
            <a:pPr lvl="1"/>
            <a:r>
              <a:rPr lang="en-US" dirty="0" smtClean="0">
                <a:cs typeface="Cordia New" pitchFamily="34" charset="-34"/>
              </a:rPr>
              <a:t>Decrease CNS activity and impair memory and decision making</a:t>
            </a:r>
          </a:p>
          <a:p>
            <a:pPr lvl="1"/>
            <a:r>
              <a:rPr lang="en-US" dirty="0" smtClean="0">
                <a:cs typeface="Cordia New" pitchFamily="34" charset="-34"/>
              </a:rPr>
              <a:t>Heavy dose can cause death </a:t>
            </a:r>
            <a:r>
              <a:rPr lang="en-US" dirty="0" smtClean="0">
                <a:cs typeface="Cordia New" pitchFamily="34" charset="-34"/>
                <a:sym typeface="Wingdings" pitchFamily="2" charset="2"/>
              </a:rPr>
              <a:t> used in suicide attempts</a:t>
            </a:r>
          </a:p>
          <a:p>
            <a:r>
              <a:rPr lang="en-US" dirty="0" smtClean="0">
                <a:cs typeface="Cordia New" pitchFamily="34" charset="-34"/>
              </a:rPr>
              <a:t>Tranquilizers</a:t>
            </a:r>
          </a:p>
          <a:p>
            <a:pPr lvl="1"/>
            <a:r>
              <a:rPr lang="en-US" dirty="0" smtClean="0">
                <a:cs typeface="Cordia New" pitchFamily="34" charset="-34"/>
              </a:rPr>
              <a:t>e.g. valium</a:t>
            </a:r>
          </a:p>
          <a:p>
            <a:pPr lvl="1"/>
            <a:r>
              <a:rPr lang="en-US" dirty="0" smtClean="0">
                <a:cs typeface="Cordia New" pitchFamily="34" charset="-34"/>
              </a:rPr>
              <a:t>Reduce anxiety and induce relaxation</a:t>
            </a:r>
          </a:p>
          <a:p>
            <a:pPr lvl="1"/>
            <a:endParaRPr lang="th-TH" dirty="0" smtClean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Stimulants 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 rtlCol="0">
            <a:normAutofit/>
          </a:bodyPr>
          <a:lstStyle/>
          <a:p>
            <a:pPr marL="514350" indent="-51435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Increase the activity of the motivational centers and of CNS</a:t>
            </a:r>
          </a:p>
          <a:p>
            <a:pPr marL="914400" lvl="1" indent="-514350" fontAlgn="auto">
              <a:spcAft>
                <a:spcPts val="0"/>
              </a:spcAft>
              <a:buFont typeface="Wingdings"/>
              <a:buChar char="à"/>
              <a:defRPr/>
            </a:pPr>
            <a:r>
              <a:rPr lang="en-US" dirty="0" smtClean="0">
                <a:sym typeface="Wingdings" pitchFamily="2" charset="2"/>
              </a:rPr>
              <a:t>Providing a sense of energy and well-beings</a:t>
            </a:r>
            <a:endParaRPr lang="en-US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à"/>
              <a:defRPr/>
            </a:pPr>
            <a:endParaRPr lang="en-US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Caffeine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Nicotine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Amphetamines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cocaine</a:t>
            </a:r>
            <a:endParaRPr lang="th-TH" dirty="0" smtClean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 anchor="ctr"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Effects of Stimulants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5632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68313" y="1484313"/>
            <a:ext cx="8229600" cy="4857750"/>
          </a:xfrm>
        </p:spPr>
        <p:txBody>
          <a:bodyPr/>
          <a:lstStyle/>
          <a:p>
            <a:r>
              <a:rPr lang="en-US" smtClean="0">
                <a:cs typeface="Cordia New" pitchFamily="34" charset="-34"/>
              </a:rPr>
              <a:t>Caffeine</a:t>
            </a:r>
          </a:p>
          <a:p>
            <a:pPr lvl="1"/>
            <a:r>
              <a:rPr lang="en-US" smtClean="0">
                <a:cs typeface="Cordia New" pitchFamily="34" charset="-34"/>
              </a:rPr>
              <a:t>Boost energy and alertness</a:t>
            </a:r>
          </a:p>
          <a:p>
            <a:pPr lvl="1"/>
            <a:r>
              <a:rPr lang="en-US" smtClean="0">
                <a:cs typeface="Cordia New" pitchFamily="34" charset="-34"/>
              </a:rPr>
              <a:t>Caffeinism: mood changes, anxiety, insomnia, dry mouth</a:t>
            </a:r>
          </a:p>
          <a:p>
            <a:pPr lvl="1"/>
            <a:r>
              <a:rPr lang="en-US" smtClean="0">
                <a:cs typeface="Cordia New" pitchFamily="34" charset="-34"/>
              </a:rPr>
              <a:t>Withdrawal symptoms: headaches, concentration difficulties</a:t>
            </a:r>
          </a:p>
        </p:txBody>
      </p:sp>
      <p:pic>
        <p:nvPicPr>
          <p:cNvPr id="56324" name="Picture 2" descr="http://blog.shopsanctuaryt.com/wp-content/uploads/2013/04/SanctuaryT_KNOW_caffeinelevel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3429000"/>
            <a:ext cx="4392612" cy="281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Effects of Stimulants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57347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en-US" smtClean="0">
                <a:cs typeface="Cordia New" pitchFamily="34" charset="-34"/>
              </a:rPr>
              <a:t>Nicotine</a:t>
            </a:r>
          </a:p>
          <a:p>
            <a:pPr lvl="1"/>
            <a:r>
              <a:rPr lang="en-US" smtClean="0">
                <a:cs typeface="Cordia New" pitchFamily="34" charset="-34"/>
              </a:rPr>
              <a:t>Raising dopamine level (reward center)</a:t>
            </a:r>
          </a:p>
          <a:p>
            <a:pPr lvl="1"/>
            <a:r>
              <a:rPr lang="en-US" smtClean="0">
                <a:cs typeface="Cordia New" pitchFamily="34" charset="-34"/>
              </a:rPr>
              <a:t>Improve attention and alertness, reduce anger and anxiety, pain relief</a:t>
            </a:r>
          </a:p>
          <a:p>
            <a:pPr lvl="1"/>
            <a:r>
              <a:rPr lang="en-US" smtClean="0">
                <a:cs typeface="Cordia New" pitchFamily="34" charset="-34"/>
              </a:rPr>
              <a:t>Withdrawal symptoms: craving, irritability, inability to focus, sleep disturbance</a:t>
            </a:r>
          </a:p>
          <a:p>
            <a:pPr lvl="1"/>
            <a:r>
              <a:rPr lang="en-US" smtClean="0">
                <a:cs typeface="Cordia New" pitchFamily="34" charset="-34"/>
              </a:rPr>
              <a:t>Forever increase the risk of lung cancer, even quit</a:t>
            </a:r>
            <a:endParaRPr lang="th-TH" smtClean="0"/>
          </a:p>
          <a:p>
            <a:endParaRPr lang="th-TH" smtClean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 anchor="ctr"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Effects of Stimulants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58371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57200" y="1484313"/>
            <a:ext cx="8229600" cy="4641850"/>
          </a:xfrm>
        </p:spPr>
        <p:txBody>
          <a:bodyPr/>
          <a:lstStyle/>
          <a:p>
            <a:r>
              <a:rPr lang="en-US" smtClean="0">
                <a:cs typeface="Cordia New" pitchFamily="34" charset="-34"/>
              </a:rPr>
              <a:t>Amphetamine</a:t>
            </a:r>
          </a:p>
          <a:p>
            <a:pPr lvl="1"/>
            <a:r>
              <a:rPr lang="en-US" smtClean="0">
                <a:cs typeface="Cordia New" pitchFamily="34" charset="-34"/>
              </a:rPr>
              <a:t>Used to boost energy, stay awake or lose weight (diet pills)</a:t>
            </a:r>
          </a:p>
          <a:p>
            <a:pPr lvl="1"/>
            <a:r>
              <a:rPr lang="en-US" smtClean="0">
                <a:cs typeface="Cordia New" pitchFamily="34" charset="-34"/>
              </a:rPr>
              <a:t>Increase the release of dopamine </a:t>
            </a:r>
            <a:r>
              <a:rPr lang="en-US" smtClean="0">
                <a:cs typeface="Cordia New" pitchFamily="34" charset="-34"/>
                <a:sym typeface="Wingdings" pitchFamily="2" charset="2"/>
              </a:rPr>
              <a:t> pleasurable feeling or even feeling euphoria</a:t>
            </a:r>
          </a:p>
          <a:p>
            <a:r>
              <a:rPr lang="en-US" smtClean="0">
                <a:cs typeface="Cordia New" pitchFamily="34" charset="-34"/>
              </a:rPr>
              <a:t>Cocaine</a:t>
            </a:r>
          </a:p>
          <a:p>
            <a:pPr lvl="1"/>
            <a:r>
              <a:rPr lang="en-US" smtClean="0">
                <a:cs typeface="Cordia New" pitchFamily="34" charset="-34"/>
              </a:rPr>
              <a:t>The most addictive substance</a:t>
            </a:r>
          </a:p>
          <a:p>
            <a:pPr lvl="1"/>
            <a:r>
              <a:rPr lang="en-US" smtClean="0">
                <a:cs typeface="Cordia New" pitchFamily="34" charset="-34"/>
              </a:rPr>
              <a:t>Rush of euphoria feeling for 15-30 mins</a:t>
            </a:r>
          </a:p>
          <a:p>
            <a:pPr lvl="1"/>
            <a:r>
              <a:rPr lang="en-US" smtClean="0">
                <a:cs typeface="Cordia New" pitchFamily="34" charset="-34"/>
              </a:rPr>
              <a:t>The treatment has not been successful</a:t>
            </a:r>
          </a:p>
          <a:p>
            <a:pPr lvl="1"/>
            <a:endParaRPr lang="th-TH" smtClean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Hallucinogens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 rtlCol="0">
            <a:normAutofit/>
          </a:bodyPr>
          <a:lstStyle/>
          <a:p>
            <a:pPr marL="342900" lvl="1" indent="-3429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Produce dreamlike alternations in perceptual experience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Marijuana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Ecstasy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LSD</a:t>
            </a:r>
            <a:endParaRPr lang="th-TH" dirty="0" smtClean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1143000"/>
          </a:xfrm>
        </p:spPr>
        <p:txBody>
          <a:bodyPr anchor="ctr"/>
          <a:lstStyle/>
          <a:p>
            <a:r>
              <a:rPr lang="en-US" smtClean="0">
                <a:solidFill>
                  <a:srgbClr val="7B9899"/>
                </a:solidFill>
                <a:cs typeface="Angsana New" pitchFamily="18" charset="-34"/>
              </a:rPr>
              <a:t>Effects of Hallucinogens</a:t>
            </a:r>
            <a:endParaRPr lang="th-TH" smtClean="0">
              <a:solidFill>
                <a:srgbClr val="7B9899"/>
              </a:solidFill>
            </a:endParaRPr>
          </a:p>
        </p:txBody>
      </p:sp>
      <p:sp>
        <p:nvSpPr>
          <p:cNvPr id="60419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457200" y="1341438"/>
            <a:ext cx="8229600" cy="5516562"/>
          </a:xfrm>
        </p:spPr>
        <p:txBody>
          <a:bodyPr/>
          <a:lstStyle/>
          <a:p>
            <a:r>
              <a:rPr lang="en-US" sz="2400" smtClean="0">
                <a:cs typeface="Cordia New" pitchFamily="34" charset="-34"/>
              </a:rPr>
              <a:t>Marijuana</a:t>
            </a:r>
          </a:p>
          <a:p>
            <a:pPr lvl="1"/>
            <a:r>
              <a:rPr lang="en-US" sz="2000" smtClean="0">
                <a:cs typeface="Cordia New" pitchFamily="34" charset="-34"/>
              </a:rPr>
              <a:t>Mixture of excitatory, depressive and mild hallucination, distorted perception of time and place</a:t>
            </a:r>
            <a:endParaRPr lang="en-US" sz="2400" smtClean="0">
              <a:cs typeface="Cordia New" pitchFamily="34" charset="-34"/>
            </a:endParaRPr>
          </a:p>
          <a:p>
            <a:r>
              <a:rPr lang="en-US" sz="2400" smtClean="0">
                <a:cs typeface="Cordia New" pitchFamily="34" charset="-34"/>
              </a:rPr>
              <a:t>Ecstasy</a:t>
            </a:r>
          </a:p>
          <a:p>
            <a:pPr lvl="1"/>
            <a:r>
              <a:rPr lang="en-US" sz="2000" smtClean="0">
                <a:cs typeface="Cordia New" pitchFamily="34" charset="-34"/>
              </a:rPr>
              <a:t>Cognitive deficit persist up to 2 years after the 1</a:t>
            </a:r>
            <a:r>
              <a:rPr lang="en-US" sz="2000" baseline="30000" smtClean="0">
                <a:cs typeface="Cordia New" pitchFamily="34" charset="-34"/>
              </a:rPr>
              <a:t>st</a:t>
            </a:r>
            <a:r>
              <a:rPr lang="en-US" sz="2000" smtClean="0">
                <a:cs typeface="Cordia New" pitchFamily="34" charset="-34"/>
              </a:rPr>
              <a:t> use</a:t>
            </a:r>
          </a:p>
          <a:p>
            <a:r>
              <a:rPr lang="en-US" sz="2400" smtClean="0">
                <a:cs typeface="Cordia New" pitchFamily="34" charset="-34"/>
              </a:rPr>
              <a:t>LSD</a:t>
            </a:r>
          </a:p>
          <a:p>
            <a:pPr lvl="1"/>
            <a:r>
              <a:rPr lang="en-US" sz="2000" smtClean="0">
                <a:cs typeface="Cordia New" pitchFamily="34" charset="-34"/>
              </a:rPr>
              <a:t>Perceptual changes</a:t>
            </a:r>
          </a:p>
          <a:p>
            <a:pPr lvl="2"/>
            <a:r>
              <a:rPr lang="en-US" sz="1800" smtClean="0">
                <a:cs typeface="Cordia New" pitchFamily="34" charset="-34"/>
              </a:rPr>
              <a:t>Object change their shapes and glow.</a:t>
            </a:r>
          </a:p>
          <a:p>
            <a:pPr lvl="2"/>
            <a:r>
              <a:rPr lang="en-US" sz="1800" smtClean="0">
                <a:cs typeface="Cordia New" pitchFamily="34" charset="-34"/>
              </a:rPr>
              <a:t>Colors become kaleidoscopic.</a:t>
            </a:r>
          </a:p>
          <a:p>
            <a:pPr lvl="2"/>
            <a:r>
              <a:rPr lang="en-US" sz="1800" smtClean="0">
                <a:cs typeface="Cordia New" pitchFamily="34" charset="-34"/>
              </a:rPr>
              <a:t>Perceived time is slower.</a:t>
            </a:r>
          </a:p>
          <a:p>
            <a:pPr lvl="1"/>
            <a:r>
              <a:rPr lang="en-US" sz="2000" smtClean="0">
                <a:cs typeface="Cordia New" pitchFamily="34" charset="-34"/>
              </a:rPr>
              <a:t>Even trigger extreme anxiety, paranoia, suicidal impulses</a:t>
            </a:r>
          </a:p>
          <a:p>
            <a:pPr lvl="1"/>
            <a:r>
              <a:rPr lang="en-US" sz="2000" smtClean="0">
                <a:cs typeface="Cordia New" pitchFamily="34" charset="-34"/>
              </a:rPr>
              <a:t>Rapid mood swing, impaired attention and memory</a:t>
            </a:r>
          </a:p>
          <a:p>
            <a:pPr lvl="1"/>
            <a:endParaRPr lang="th-TH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2021</TotalTime>
  <Words>2295</Words>
  <Application>Microsoft Office PowerPoint</Application>
  <PresentationFormat>On-screen Show (4:3)</PresentationFormat>
  <Paragraphs>290</Paragraphs>
  <Slides>47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48" baseType="lpstr">
      <vt:lpstr>Civic</vt:lpstr>
      <vt:lpstr>States of Consciousness</vt:lpstr>
      <vt:lpstr>Nature of Consciousness</vt:lpstr>
      <vt:lpstr>5 Levels of Awareness</vt:lpstr>
      <vt:lpstr>5 Levels of Awareness</vt:lpstr>
      <vt:lpstr>5 Levels of Awareness</vt:lpstr>
      <vt:lpstr>Sleep Cycles</vt:lpstr>
      <vt:lpstr>Stages of Sleep</vt:lpstr>
      <vt:lpstr>Stages of Sleep</vt:lpstr>
      <vt:lpstr>1. Hypnagogic State</vt:lpstr>
      <vt:lpstr>2. Light Sleep &amp; Deep Sleep</vt:lpstr>
      <vt:lpstr>3. REM Sleep</vt:lpstr>
      <vt:lpstr>3. REM Sleep</vt:lpstr>
      <vt:lpstr>Stages of Sleep</vt:lpstr>
      <vt:lpstr>Dreams</vt:lpstr>
      <vt:lpstr>Dreams</vt:lpstr>
      <vt:lpstr>Contents of Dreams</vt:lpstr>
      <vt:lpstr>Contents of Dreams</vt:lpstr>
      <vt:lpstr>Meaning of Dreams</vt:lpstr>
      <vt:lpstr>Meaning of Dreams</vt:lpstr>
      <vt:lpstr>Circadian Rhythm</vt:lpstr>
      <vt:lpstr>Circadian Rhythms</vt:lpstr>
      <vt:lpstr>Desynchronisation of the Clock</vt:lpstr>
      <vt:lpstr>Desynchronisation of the Clock</vt:lpstr>
      <vt:lpstr>Resetting the Biological Clock</vt:lpstr>
      <vt:lpstr>Functions of Sleep</vt:lpstr>
      <vt:lpstr>Effects of Sleep Deprivation</vt:lpstr>
      <vt:lpstr>Effects of Sleep Deprivation</vt:lpstr>
      <vt:lpstr>Slide 28</vt:lpstr>
      <vt:lpstr>Sleep Phenomena</vt:lpstr>
      <vt:lpstr>Sleep Phenomena</vt:lpstr>
      <vt:lpstr>Sleep Phenomena</vt:lpstr>
      <vt:lpstr>Sleep Disorders</vt:lpstr>
      <vt:lpstr>Sleep Disorders</vt:lpstr>
      <vt:lpstr>Altered States of Consciousness</vt:lpstr>
      <vt:lpstr>Altered States of Consciousness</vt:lpstr>
      <vt:lpstr>4 Steps in Hypnosis</vt:lpstr>
      <vt:lpstr>Individual Variations in Hypnosis</vt:lpstr>
      <vt:lpstr>Psychoactive Drugs</vt:lpstr>
      <vt:lpstr>Depressants</vt:lpstr>
      <vt:lpstr>Effects of Depressants</vt:lpstr>
      <vt:lpstr>Effects of Depressants</vt:lpstr>
      <vt:lpstr>Stimulants </vt:lpstr>
      <vt:lpstr>Effects of Stimulants</vt:lpstr>
      <vt:lpstr>Effects of Stimulants</vt:lpstr>
      <vt:lpstr>Effects of Stimulants</vt:lpstr>
      <vt:lpstr>Hallucinogens</vt:lpstr>
      <vt:lpstr>Effects of Hallucinogens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States of Consciousness</dc:title>
  <dc:creator>Asus</dc:creator>
  <cp:lastModifiedBy>CasperX</cp:lastModifiedBy>
  <cp:revision>123</cp:revision>
  <dcterms:created xsi:type="dcterms:W3CDTF">2013-11-21T07:45:57Z</dcterms:created>
  <dcterms:modified xsi:type="dcterms:W3CDTF">2015-09-09T04:56:08Z</dcterms:modified>
</cp:coreProperties>
</file>