
<file path=[Content_Types].xml><?xml version="1.0" encoding="utf-8"?>
<Types xmlns="http://schemas.openxmlformats.org/package/2006/content-types">
  <Default Extension="png" ContentType="image/png"/>
  <Default Extension="emf" ContentType="image/x-emf"/>
  <Default Extension="xls" ContentType="application/vnd.ms-excel"/>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7" d="100"/>
          <a:sy n="87" d="100"/>
        </p:scale>
        <p:origin x="-1464"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5.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h-TH"/>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B91975B-A6F5-4B36-B06E-00F43135770D}" type="datetimeFigureOut">
              <a:rPr lang="th-TH" smtClean="0"/>
              <a:t>21/08/55</a:t>
            </a:fld>
            <a:endParaRPr lang="th-TH"/>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h-TH"/>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h-TH"/>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57DF779-DDA8-4227-B6C6-1BD7E1AF2F3F}" type="slidenum">
              <a:rPr lang="th-TH" smtClean="0"/>
              <a:t>‹#›</a:t>
            </a:fld>
            <a:endParaRPr lang="th-TH"/>
          </a:p>
        </p:txBody>
      </p:sp>
    </p:spTree>
    <p:extLst>
      <p:ext uri="{BB962C8B-B14F-4D97-AF65-F5344CB8AC3E}">
        <p14:creationId xmlns:p14="http://schemas.microsoft.com/office/powerpoint/2010/main" val="3300925254"/>
      </p:ext>
    </p:extLst>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7"/>
          <p:cNvSpPr>
            <a:spLocks noGrp="1" noChangeArrowheads="1"/>
          </p:cNvSpPr>
          <p:nvPr>
            <p:ph type="sldNum" sz="quarter" idx="5"/>
          </p:nvPr>
        </p:nvSpPr>
        <p:spPr>
          <a:noFill/>
        </p:spPr>
        <p:txBody>
          <a:bodyPr/>
          <a:lstStyle/>
          <a:p>
            <a:fld id="{04F28258-5B26-4F32-AAC5-487C7704B3F3}" type="slidenum">
              <a:rPr lang="en-US" smtClean="0"/>
              <a:pPr/>
              <a:t>2</a:t>
            </a:fld>
            <a:endParaRPr lang="en-US" smtClean="0"/>
          </a:p>
        </p:txBody>
      </p:sp>
      <p:sp>
        <p:nvSpPr>
          <p:cNvPr id="80899" name="Rectangle 7"/>
          <p:cNvSpPr txBox="1">
            <a:spLocks noGrp="1" noChangeArrowheads="1"/>
          </p:cNvSpPr>
          <p:nvPr/>
        </p:nvSpPr>
        <p:spPr bwMode="auto">
          <a:xfrm>
            <a:off x="3884613" y="8685214"/>
            <a:ext cx="2971800" cy="457200"/>
          </a:xfrm>
          <a:prstGeom prst="rect">
            <a:avLst/>
          </a:prstGeom>
          <a:noFill/>
          <a:ln w="9525">
            <a:noFill/>
            <a:miter lim="800000"/>
            <a:headEnd/>
            <a:tailEnd/>
          </a:ln>
        </p:spPr>
        <p:txBody>
          <a:bodyPr lIns="91431" tIns="45716" rIns="91431" bIns="45716" anchor="b"/>
          <a:lstStyle/>
          <a:p>
            <a:pPr algn="r"/>
            <a:fld id="{85DC7E77-57D3-44C1-BC0F-735B184BD7B0}" type="slidenum">
              <a:rPr lang="en-US" sz="1200">
                <a:cs typeface="Arial" charset="0"/>
              </a:rPr>
              <a:pPr algn="r"/>
              <a:t>2</a:t>
            </a:fld>
            <a:endParaRPr lang="en-US" sz="1200">
              <a:cs typeface="Arial" charset="0"/>
            </a:endParaRPr>
          </a:p>
        </p:txBody>
      </p:sp>
      <p:sp>
        <p:nvSpPr>
          <p:cNvPr id="80900" name="Rectangle 2"/>
          <p:cNvSpPr>
            <a:spLocks noGrp="1" noRot="1" noChangeAspect="1" noChangeArrowheads="1" noTextEdit="1"/>
          </p:cNvSpPr>
          <p:nvPr>
            <p:ph type="sldImg"/>
          </p:nvPr>
        </p:nvSpPr>
        <p:spPr>
          <a:xfrm>
            <a:off x="956930" y="534713"/>
            <a:ext cx="4944140" cy="3429532"/>
          </a:xfrm>
          <a:ln/>
        </p:spPr>
      </p:sp>
      <p:sp>
        <p:nvSpPr>
          <p:cNvPr id="80901" name="Rectangle 3"/>
          <p:cNvSpPr>
            <a:spLocks noGrp="1" noChangeArrowheads="1"/>
          </p:cNvSpPr>
          <p:nvPr>
            <p:ph type="body" idx="1"/>
          </p:nvPr>
        </p:nvSpPr>
        <p:spPr>
          <a:xfrm>
            <a:off x="685800" y="4248150"/>
            <a:ext cx="5486400" cy="4210050"/>
          </a:xfrm>
          <a:noFill/>
          <a:ln/>
        </p:spPr>
        <p:txBody>
          <a:bodyPr/>
          <a:lstStyle/>
          <a:p>
            <a:pPr eaLnBrk="1" hangingPunct="1"/>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7"/>
          <p:cNvSpPr>
            <a:spLocks noGrp="1" noChangeArrowheads="1"/>
          </p:cNvSpPr>
          <p:nvPr>
            <p:ph type="sldNum" sz="quarter" idx="5"/>
          </p:nvPr>
        </p:nvSpPr>
        <p:spPr>
          <a:noFill/>
        </p:spPr>
        <p:txBody>
          <a:bodyPr/>
          <a:lstStyle/>
          <a:p>
            <a:fld id="{902B9D26-8345-4600-8522-69387AE62ED1}" type="slidenum">
              <a:rPr lang="en-US" smtClean="0"/>
              <a:pPr/>
              <a:t>3</a:t>
            </a:fld>
            <a:endParaRPr lang="en-US" smtClean="0"/>
          </a:p>
        </p:txBody>
      </p:sp>
      <p:sp>
        <p:nvSpPr>
          <p:cNvPr id="81923" name="Rectangle 7"/>
          <p:cNvSpPr txBox="1">
            <a:spLocks noGrp="1" noChangeArrowheads="1"/>
          </p:cNvSpPr>
          <p:nvPr/>
        </p:nvSpPr>
        <p:spPr bwMode="auto">
          <a:xfrm>
            <a:off x="3884613" y="8685214"/>
            <a:ext cx="2971800" cy="457200"/>
          </a:xfrm>
          <a:prstGeom prst="rect">
            <a:avLst/>
          </a:prstGeom>
          <a:noFill/>
          <a:ln w="9525">
            <a:noFill/>
            <a:miter lim="800000"/>
            <a:headEnd/>
            <a:tailEnd/>
          </a:ln>
        </p:spPr>
        <p:txBody>
          <a:bodyPr lIns="91431" tIns="45716" rIns="91431" bIns="45716" anchor="b"/>
          <a:lstStyle/>
          <a:p>
            <a:pPr algn="r"/>
            <a:fld id="{3161927A-C5BB-4987-B2F7-6E298FDB0638}" type="slidenum">
              <a:rPr lang="en-US" sz="1200">
                <a:cs typeface="Arial" charset="0"/>
              </a:rPr>
              <a:pPr algn="r"/>
              <a:t>3</a:t>
            </a:fld>
            <a:endParaRPr lang="en-US" sz="1200">
              <a:cs typeface="Arial" charset="0"/>
            </a:endParaRPr>
          </a:p>
        </p:txBody>
      </p:sp>
      <p:sp>
        <p:nvSpPr>
          <p:cNvPr id="81924" name="Rectangle 2"/>
          <p:cNvSpPr>
            <a:spLocks noGrp="1" noRot="1" noChangeAspect="1" noChangeArrowheads="1" noTextEdit="1"/>
          </p:cNvSpPr>
          <p:nvPr>
            <p:ph type="sldImg"/>
          </p:nvPr>
        </p:nvSpPr>
        <p:spPr>
          <a:xfrm>
            <a:off x="956930" y="534713"/>
            <a:ext cx="4944140" cy="3429532"/>
          </a:xfrm>
          <a:ln/>
        </p:spPr>
      </p:sp>
      <p:sp>
        <p:nvSpPr>
          <p:cNvPr id="81925" name="Rectangle 3"/>
          <p:cNvSpPr>
            <a:spLocks noGrp="1" noChangeArrowheads="1"/>
          </p:cNvSpPr>
          <p:nvPr>
            <p:ph type="body" idx="1"/>
          </p:nvPr>
        </p:nvSpPr>
        <p:spPr>
          <a:xfrm>
            <a:off x="685800" y="4248150"/>
            <a:ext cx="5486400" cy="4210050"/>
          </a:xfrm>
          <a:noFill/>
          <a:ln/>
        </p:spPr>
        <p:txBody>
          <a:bodyPr/>
          <a:lstStyle/>
          <a:p>
            <a:pPr eaLnBrk="1" hangingPunct="1"/>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7"/>
          <p:cNvSpPr>
            <a:spLocks noGrp="1" noChangeArrowheads="1"/>
          </p:cNvSpPr>
          <p:nvPr>
            <p:ph type="sldNum" sz="quarter" idx="5"/>
          </p:nvPr>
        </p:nvSpPr>
        <p:spPr>
          <a:noFill/>
        </p:spPr>
        <p:txBody>
          <a:bodyPr/>
          <a:lstStyle/>
          <a:p>
            <a:fld id="{8C79CAA9-AA0F-4F3A-AE0E-A15BB1F63059}" type="slidenum">
              <a:rPr lang="en-US" smtClean="0"/>
              <a:pPr/>
              <a:t>4</a:t>
            </a:fld>
            <a:endParaRPr lang="en-US" smtClean="0"/>
          </a:p>
        </p:txBody>
      </p:sp>
      <p:sp>
        <p:nvSpPr>
          <p:cNvPr id="82947" name="Rectangle 7"/>
          <p:cNvSpPr txBox="1">
            <a:spLocks noGrp="1" noChangeArrowheads="1"/>
          </p:cNvSpPr>
          <p:nvPr/>
        </p:nvSpPr>
        <p:spPr bwMode="auto">
          <a:xfrm>
            <a:off x="3884613" y="8685214"/>
            <a:ext cx="2971800" cy="457200"/>
          </a:xfrm>
          <a:prstGeom prst="rect">
            <a:avLst/>
          </a:prstGeom>
          <a:noFill/>
          <a:ln w="9525">
            <a:noFill/>
            <a:miter lim="800000"/>
            <a:headEnd/>
            <a:tailEnd/>
          </a:ln>
        </p:spPr>
        <p:txBody>
          <a:bodyPr lIns="91431" tIns="45716" rIns="91431" bIns="45716" anchor="b"/>
          <a:lstStyle/>
          <a:p>
            <a:pPr algn="r"/>
            <a:fld id="{BD8684E3-9B78-4AEA-AF5B-6BFE0106560B}" type="slidenum">
              <a:rPr lang="en-US" sz="1200">
                <a:cs typeface="Arial" charset="0"/>
              </a:rPr>
              <a:pPr algn="r"/>
              <a:t>4</a:t>
            </a:fld>
            <a:endParaRPr lang="en-US" sz="1200">
              <a:cs typeface="Arial" charset="0"/>
            </a:endParaRPr>
          </a:p>
        </p:txBody>
      </p:sp>
      <p:sp>
        <p:nvSpPr>
          <p:cNvPr id="82948" name="Rectangle 2"/>
          <p:cNvSpPr>
            <a:spLocks noGrp="1" noRot="1" noChangeAspect="1" noChangeArrowheads="1" noTextEdit="1"/>
          </p:cNvSpPr>
          <p:nvPr>
            <p:ph type="sldImg"/>
          </p:nvPr>
        </p:nvSpPr>
        <p:spPr>
          <a:xfrm>
            <a:off x="956930" y="534713"/>
            <a:ext cx="4944140" cy="3429532"/>
          </a:xfrm>
          <a:ln/>
        </p:spPr>
      </p:sp>
      <p:sp>
        <p:nvSpPr>
          <p:cNvPr id="82949" name="Rectangle 3"/>
          <p:cNvSpPr>
            <a:spLocks noGrp="1" noChangeArrowheads="1"/>
          </p:cNvSpPr>
          <p:nvPr>
            <p:ph type="body" idx="1"/>
          </p:nvPr>
        </p:nvSpPr>
        <p:spPr>
          <a:xfrm>
            <a:off x="685800" y="4248150"/>
            <a:ext cx="5486400" cy="4210050"/>
          </a:xfrm>
          <a:noFill/>
          <a:ln/>
        </p:spPr>
        <p:txBody>
          <a:bodyPr/>
          <a:lstStyle/>
          <a:p>
            <a:pPr eaLnBrk="1" hangingPunct="1"/>
            <a:r>
              <a:rPr lang="en-US" smtClean="0"/>
              <a:t>This example violates the “many buyers” condition of perfect competition.  Yet, we are merely trying to show here that, at each price, the quantity demanded in the market is the sum of the quantity demanded by each buyer in the market.  This holds whether there are two buyers or two million buyers.  But it would be harder to fit data for two million buyers on this slide, so we settle for two.  </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7"/>
          <p:cNvSpPr>
            <a:spLocks noGrp="1" noChangeArrowheads="1"/>
          </p:cNvSpPr>
          <p:nvPr>
            <p:ph type="sldNum" sz="quarter" idx="5"/>
          </p:nvPr>
        </p:nvSpPr>
        <p:spPr>
          <a:noFill/>
        </p:spPr>
        <p:txBody>
          <a:bodyPr/>
          <a:lstStyle/>
          <a:p>
            <a:fld id="{68B9A358-1CC4-4ED4-B683-B115612E6EFC}" type="slidenum">
              <a:rPr lang="en-US" smtClean="0"/>
              <a:pPr/>
              <a:t>5</a:t>
            </a:fld>
            <a:endParaRPr lang="en-US" smtClean="0"/>
          </a:p>
        </p:txBody>
      </p:sp>
      <p:sp>
        <p:nvSpPr>
          <p:cNvPr id="83971" name="Rectangle 7"/>
          <p:cNvSpPr txBox="1">
            <a:spLocks noGrp="1" noChangeArrowheads="1"/>
          </p:cNvSpPr>
          <p:nvPr/>
        </p:nvSpPr>
        <p:spPr bwMode="auto">
          <a:xfrm>
            <a:off x="3884613" y="8685214"/>
            <a:ext cx="2971800" cy="457200"/>
          </a:xfrm>
          <a:prstGeom prst="rect">
            <a:avLst/>
          </a:prstGeom>
          <a:noFill/>
          <a:ln w="9525">
            <a:noFill/>
            <a:miter lim="800000"/>
            <a:headEnd/>
            <a:tailEnd/>
          </a:ln>
        </p:spPr>
        <p:txBody>
          <a:bodyPr lIns="91431" tIns="45716" rIns="91431" bIns="45716" anchor="b"/>
          <a:lstStyle/>
          <a:p>
            <a:pPr algn="r"/>
            <a:fld id="{48E37452-2EFE-412C-AC9A-A98F4C672117}" type="slidenum">
              <a:rPr lang="en-US" sz="1200">
                <a:cs typeface="Arial" charset="0"/>
              </a:rPr>
              <a:pPr algn="r"/>
              <a:t>5</a:t>
            </a:fld>
            <a:endParaRPr lang="en-US" sz="1200">
              <a:cs typeface="Arial" charset="0"/>
            </a:endParaRPr>
          </a:p>
        </p:txBody>
      </p:sp>
      <p:sp>
        <p:nvSpPr>
          <p:cNvPr id="83972" name="Rectangle 2"/>
          <p:cNvSpPr>
            <a:spLocks noGrp="1" noRot="1" noChangeAspect="1" noChangeArrowheads="1" noTextEdit="1"/>
          </p:cNvSpPr>
          <p:nvPr>
            <p:ph type="sldImg"/>
          </p:nvPr>
        </p:nvSpPr>
        <p:spPr>
          <a:xfrm>
            <a:off x="956930" y="534713"/>
            <a:ext cx="4944140" cy="3429532"/>
          </a:xfrm>
          <a:ln/>
        </p:spPr>
      </p:sp>
      <p:sp>
        <p:nvSpPr>
          <p:cNvPr id="83973" name="Rectangle 3"/>
          <p:cNvSpPr>
            <a:spLocks noGrp="1" noChangeArrowheads="1"/>
          </p:cNvSpPr>
          <p:nvPr>
            <p:ph type="body" idx="1"/>
          </p:nvPr>
        </p:nvSpPr>
        <p:spPr>
          <a:xfrm>
            <a:off x="685800" y="4248150"/>
            <a:ext cx="5486400" cy="4210050"/>
          </a:xfrm>
          <a:noFill/>
          <a:ln/>
        </p:spPr>
        <p:txBody>
          <a:bodyPr/>
          <a:lstStyle/>
          <a:p>
            <a:pPr eaLnBrk="1" hangingPunct="1"/>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p:spPr>
        <p:txBody>
          <a:bodyPr/>
          <a:lstStyle/>
          <a:p>
            <a:fld id="{67A3F6BA-F70D-469C-A304-42B3B2F7B24F}" type="slidenum">
              <a:rPr lang="en-US">
                <a:solidFill>
                  <a:prstClr val="black"/>
                </a:solidFill>
              </a:rPr>
              <a:pPr/>
              <a:t>6</a:t>
            </a:fld>
            <a:endParaRPr lang="en-US">
              <a:solidFill>
                <a:prstClr val="black"/>
              </a:solidFill>
            </a:endParaRPr>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a:ln/>
        </p:spPr>
        <p:txBody>
          <a:bodyPr/>
          <a:lstStyle/>
          <a:p>
            <a:pPr eaLnBrk="1" hangingPunct="1"/>
            <a:r>
              <a:rPr lang="en-US" dirty="0" smtClean="0"/>
              <a:t>In each case, there are only three possible answers:</a:t>
            </a:r>
          </a:p>
          <a:p>
            <a:pPr eaLnBrk="1" hangingPunct="1"/>
            <a:r>
              <a:rPr lang="en-US" dirty="0" smtClean="0"/>
              <a:t>- The curve shifts to the right</a:t>
            </a:r>
          </a:p>
          <a:p>
            <a:pPr eaLnBrk="1" hangingPunct="1"/>
            <a:r>
              <a:rPr lang="en-US" dirty="0" smtClean="0"/>
              <a:t>- The curve shifts to the left</a:t>
            </a:r>
          </a:p>
          <a:p>
            <a:pPr eaLnBrk="1" hangingPunct="1"/>
            <a:r>
              <a:rPr lang="en-US" dirty="0" smtClean="0"/>
              <a:t>- The curve does not shift (though there may be a movement along the curve)</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7"/>
          <p:cNvSpPr>
            <a:spLocks noGrp="1" noChangeArrowheads="1"/>
          </p:cNvSpPr>
          <p:nvPr>
            <p:ph type="sldNum" sz="quarter" idx="5"/>
          </p:nvPr>
        </p:nvSpPr>
        <p:spPr>
          <a:noFill/>
        </p:spPr>
        <p:txBody>
          <a:bodyPr/>
          <a:lstStyle/>
          <a:p>
            <a:fld id="{0004C564-1E49-4DB8-B911-39C48332AD63}" type="slidenum">
              <a:rPr lang="en-US" smtClean="0"/>
              <a:pPr/>
              <a:t>7</a:t>
            </a:fld>
            <a:endParaRPr lang="en-US" smtClean="0"/>
          </a:p>
        </p:txBody>
      </p:sp>
      <p:sp>
        <p:nvSpPr>
          <p:cNvPr id="95235" name="Rectangle 2"/>
          <p:cNvSpPr>
            <a:spLocks noGrp="1" noRot="1" noChangeAspect="1" noChangeArrowheads="1" noTextEdit="1"/>
          </p:cNvSpPr>
          <p:nvPr>
            <p:ph type="sldImg"/>
          </p:nvPr>
        </p:nvSpPr>
        <p:spPr>
          <a:ln/>
        </p:spPr>
      </p:sp>
      <p:sp>
        <p:nvSpPr>
          <p:cNvPr id="95236" name="Rectangle 3"/>
          <p:cNvSpPr>
            <a:spLocks noGrp="1" noChangeArrowheads="1"/>
          </p:cNvSpPr>
          <p:nvPr>
            <p:ph type="body" idx="1"/>
          </p:nvPr>
        </p:nvSpPr>
        <p:spPr>
          <a:noFill/>
          <a:ln/>
        </p:spPr>
        <p:txBody>
          <a:bodyPr/>
          <a:lstStyle/>
          <a:p>
            <a:pPr eaLnBrk="1" hangingPunct="1"/>
            <a:r>
              <a:rPr lang="en-US" dirty="0" smtClean="0"/>
              <a:t>Point out to your students that there are no numbers or units on either axis, and we are using “P</a:t>
            </a:r>
            <a:r>
              <a:rPr lang="en-US" baseline="-25000" dirty="0" smtClean="0"/>
              <a:t>1</a:t>
            </a:r>
            <a:r>
              <a:rPr lang="en-US" dirty="0" smtClean="0"/>
              <a:t>” and “Q</a:t>
            </a:r>
            <a:r>
              <a:rPr lang="en-US" baseline="-25000" dirty="0" smtClean="0"/>
              <a:t>1</a:t>
            </a:r>
            <a:r>
              <a:rPr lang="en-US" dirty="0" smtClean="0"/>
              <a:t>” to represent the initial price and quantity, rather than specific numerical values.  Tell them that this is common, because in much economic analysis, the goal is only to see the direction of changes, not specific amounts.  (Besides, if we put numbers on this graph, they’d just have been made up, so why bother?)</a:t>
            </a:r>
          </a:p>
          <a:p>
            <a:pPr eaLnBrk="1" hangingPunct="1"/>
            <a:endParaRPr lang="en-US" dirty="0" smtClean="0"/>
          </a:p>
          <a:p>
            <a:pPr eaLnBrk="1" hangingPunct="1"/>
            <a:r>
              <a:rPr lang="en-US" dirty="0" smtClean="0"/>
              <a:t>Also point out the following:  </a:t>
            </a:r>
          </a:p>
          <a:p>
            <a:pPr eaLnBrk="1" hangingPunct="1"/>
            <a:r>
              <a:rPr lang="en-US" dirty="0" smtClean="0"/>
              <a:t>The price of music downloads is the same, but the quantity demanded is now higher.  In fact, this is the nature of a shift in a curve:  at any given price, the quantity is different than before.</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7"/>
          <p:cNvSpPr>
            <a:spLocks noGrp="1" noChangeArrowheads="1"/>
          </p:cNvSpPr>
          <p:nvPr>
            <p:ph type="sldNum" sz="quarter" idx="5"/>
          </p:nvPr>
        </p:nvSpPr>
        <p:spPr>
          <a:noFill/>
        </p:spPr>
        <p:txBody>
          <a:bodyPr/>
          <a:lstStyle/>
          <a:p>
            <a:fld id="{4510B974-CA21-4A65-823B-D57BA86F9D81}" type="slidenum">
              <a:rPr lang="en-US" smtClean="0"/>
              <a:pPr/>
              <a:t>8</a:t>
            </a:fld>
            <a:endParaRPr lang="en-US" smtClean="0"/>
          </a:p>
        </p:txBody>
      </p:sp>
      <p:sp>
        <p:nvSpPr>
          <p:cNvPr id="96259" name="Rectangle 2"/>
          <p:cNvSpPr>
            <a:spLocks noGrp="1" noRot="1" noChangeAspect="1" noChangeArrowheads="1" noTextEdit="1"/>
          </p:cNvSpPr>
          <p:nvPr>
            <p:ph type="sldImg"/>
          </p:nvPr>
        </p:nvSpPr>
        <p:spPr>
          <a:ln/>
        </p:spPr>
      </p:sp>
      <p:sp>
        <p:nvSpPr>
          <p:cNvPr id="9626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7"/>
          <p:cNvSpPr>
            <a:spLocks noGrp="1" noChangeArrowheads="1"/>
          </p:cNvSpPr>
          <p:nvPr>
            <p:ph type="sldNum" sz="quarter" idx="5"/>
          </p:nvPr>
        </p:nvSpPr>
        <p:spPr>
          <a:noFill/>
        </p:spPr>
        <p:txBody>
          <a:bodyPr/>
          <a:lstStyle/>
          <a:p>
            <a:fld id="{F1D933B2-2A1E-4C57-8B25-8B8A35642757}" type="slidenum">
              <a:rPr lang="en-US" smtClean="0"/>
              <a:pPr/>
              <a:t>9</a:t>
            </a:fld>
            <a:endParaRPr lang="en-US" smtClean="0"/>
          </a:p>
        </p:txBody>
      </p:sp>
      <p:sp>
        <p:nvSpPr>
          <p:cNvPr id="97283" name="Rectangle 2"/>
          <p:cNvSpPr>
            <a:spLocks noGrp="1" noRot="1" noChangeAspect="1" noChangeArrowheads="1" noTextEdit="1"/>
          </p:cNvSpPr>
          <p:nvPr>
            <p:ph type="sldImg"/>
          </p:nvPr>
        </p:nvSpPr>
        <p:spPr>
          <a:ln/>
        </p:spPr>
      </p:sp>
      <p:sp>
        <p:nvSpPr>
          <p:cNvPr id="9728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7"/>
          <p:cNvSpPr>
            <a:spLocks noGrp="1" noChangeArrowheads="1"/>
          </p:cNvSpPr>
          <p:nvPr>
            <p:ph type="sldNum" sz="quarter" idx="5"/>
          </p:nvPr>
        </p:nvSpPr>
        <p:spPr>
          <a:noFill/>
        </p:spPr>
        <p:txBody>
          <a:bodyPr/>
          <a:lstStyle/>
          <a:p>
            <a:fld id="{7BE44B8A-7336-487D-A996-98AE87F47E23}" type="slidenum">
              <a:rPr lang="en-US" smtClean="0"/>
              <a:pPr/>
              <a:t>10</a:t>
            </a:fld>
            <a:endParaRPr lang="en-US" smtClean="0"/>
          </a:p>
        </p:txBody>
      </p:sp>
      <p:sp>
        <p:nvSpPr>
          <p:cNvPr id="99331" name="Rectangle 7"/>
          <p:cNvSpPr txBox="1">
            <a:spLocks noGrp="1" noChangeArrowheads="1"/>
          </p:cNvSpPr>
          <p:nvPr/>
        </p:nvSpPr>
        <p:spPr bwMode="auto">
          <a:xfrm>
            <a:off x="3884613" y="8685214"/>
            <a:ext cx="2971800" cy="457200"/>
          </a:xfrm>
          <a:prstGeom prst="rect">
            <a:avLst/>
          </a:prstGeom>
          <a:noFill/>
          <a:ln w="9525">
            <a:noFill/>
            <a:miter lim="800000"/>
            <a:headEnd/>
            <a:tailEnd/>
          </a:ln>
        </p:spPr>
        <p:txBody>
          <a:bodyPr lIns="91431" tIns="45716" rIns="91431" bIns="45716" anchor="b"/>
          <a:lstStyle/>
          <a:p>
            <a:pPr algn="r"/>
            <a:fld id="{D3706328-906B-46A4-956C-113F7F45253B}" type="slidenum">
              <a:rPr lang="en-US" sz="1200">
                <a:cs typeface="Arial" charset="0"/>
              </a:rPr>
              <a:pPr algn="r"/>
              <a:t>10</a:t>
            </a:fld>
            <a:endParaRPr lang="en-US" sz="1200">
              <a:cs typeface="Arial" charset="0"/>
            </a:endParaRPr>
          </a:p>
        </p:txBody>
      </p:sp>
      <p:sp>
        <p:nvSpPr>
          <p:cNvPr id="99332" name="Rectangle 2"/>
          <p:cNvSpPr>
            <a:spLocks noGrp="1" noRot="1" noChangeAspect="1" noChangeArrowheads="1" noTextEdit="1"/>
          </p:cNvSpPr>
          <p:nvPr>
            <p:ph type="sldImg"/>
          </p:nvPr>
        </p:nvSpPr>
        <p:spPr>
          <a:xfrm>
            <a:off x="956930" y="534713"/>
            <a:ext cx="4944140" cy="3429532"/>
          </a:xfrm>
          <a:ln/>
        </p:spPr>
      </p:sp>
      <p:sp>
        <p:nvSpPr>
          <p:cNvPr id="99333" name="Rectangle 3"/>
          <p:cNvSpPr>
            <a:spLocks noGrp="1" noChangeArrowheads="1"/>
          </p:cNvSpPr>
          <p:nvPr>
            <p:ph type="body" idx="1"/>
          </p:nvPr>
        </p:nvSpPr>
        <p:spPr>
          <a:xfrm>
            <a:off x="685800" y="4248150"/>
            <a:ext cx="5486400" cy="4210050"/>
          </a:xfrm>
          <a:noFill/>
          <a:ln/>
        </p:spPr>
        <p:txBody>
          <a:bodyPr/>
          <a:lstStyle/>
          <a:p>
            <a:pPr eaLnBrk="1" hangingPunct="1"/>
            <a:endParaRPr 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7"/>
          <p:cNvSpPr>
            <a:spLocks noGrp="1" noChangeArrowheads="1"/>
          </p:cNvSpPr>
          <p:nvPr>
            <p:ph type="sldNum" sz="quarter" idx="5"/>
          </p:nvPr>
        </p:nvSpPr>
        <p:spPr>
          <a:noFill/>
        </p:spPr>
        <p:txBody>
          <a:bodyPr/>
          <a:lstStyle/>
          <a:p>
            <a:fld id="{02158443-1C51-4148-969C-84CE6F3434F7}" type="slidenum">
              <a:rPr lang="en-US" smtClean="0"/>
              <a:pPr/>
              <a:t>11</a:t>
            </a:fld>
            <a:endParaRPr lang="en-US" smtClean="0"/>
          </a:p>
        </p:txBody>
      </p:sp>
      <p:sp>
        <p:nvSpPr>
          <p:cNvPr id="100355" name="Rectangle 7"/>
          <p:cNvSpPr txBox="1">
            <a:spLocks noGrp="1" noChangeArrowheads="1"/>
          </p:cNvSpPr>
          <p:nvPr/>
        </p:nvSpPr>
        <p:spPr bwMode="auto">
          <a:xfrm>
            <a:off x="3884613" y="8685214"/>
            <a:ext cx="2971800" cy="457200"/>
          </a:xfrm>
          <a:prstGeom prst="rect">
            <a:avLst/>
          </a:prstGeom>
          <a:noFill/>
          <a:ln w="9525">
            <a:noFill/>
            <a:miter lim="800000"/>
            <a:headEnd/>
            <a:tailEnd/>
          </a:ln>
        </p:spPr>
        <p:txBody>
          <a:bodyPr lIns="91431" tIns="45716" rIns="91431" bIns="45716" anchor="b"/>
          <a:lstStyle/>
          <a:p>
            <a:pPr algn="r"/>
            <a:fld id="{7F0EE070-BE04-46BE-A171-0C408877A5D7}" type="slidenum">
              <a:rPr lang="en-US" sz="1200">
                <a:cs typeface="Arial" charset="0"/>
              </a:rPr>
              <a:pPr algn="r"/>
              <a:t>11</a:t>
            </a:fld>
            <a:endParaRPr lang="en-US" sz="1200">
              <a:cs typeface="Arial" charset="0"/>
            </a:endParaRPr>
          </a:p>
        </p:txBody>
      </p:sp>
      <p:sp>
        <p:nvSpPr>
          <p:cNvPr id="100356" name="Rectangle 2"/>
          <p:cNvSpPr>
            <a:spLocks noGrp="1" noRot="1" noChangeAspect="1" noChangeArrowheads="1" noTextEdit="1"/>
          </p:cNvSpPr>
          <p:nvPr>
            <p:ph type="sldImg"/>
          </p:nvPr>
        </p:nvSpPr>
        <p:spPr>
          <a:xfrm>
            <a:off x="956930" y="534713"/>
            <a:ext cx="4944140" cy="3429532"/>
          </a:xfrm>
          <a:ln/>
        </p:spPr>
      </p:sp>
      <p:sp>
        <p:nvSpPr>
          <p:cNvPr id="100357" name="Rectangle 3"/>
          <p:cNvSpPr>
            <a:spLocks noGrp="1" noChangeArrowheads="1"/>
          </p:cNvSpPr>
          <p:nvPr>
            <p:ph type="body" idx="1"/>
          </p:nvPr>
        </p:nvSpPr>
        <p:spPr>
          <a:xfrm>
            <a:off x="685800" y="4248150"/>
            <a:ext cx="5486400" cy="4210050"/>
          </a:xfrm>
          <a:noFill/>
          <a:ln/>
        </p:spPr>
        <p:txBody>
          <a:bodyPr/>
          <a:lstStyle/>
          <a:p>
            <a:pPr eaLnBrk="1" hangingPunct="1"/>
            <a:endParaRPr 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7"/>
          <p:cNvSpPr>
            <a:spLocks noGrp="1" noChangeArrowheads="1"/>
          </p:cNvSpPr>
          <p:nvPr>
            <p:ph type="sldNum" sz="quarter" idx="5"/>
          </p:nvPr>
        </p:nvSpPr>
        <p:spPr>
          <a:noFill/>
        </p:spPr>
        <p:txBody>
          <a:bodyPr/>
          <a:lstStyle/>
          <a:p>
            <a:fld id="{CEA37BFD-7300-42E8-B5BC-AF15363A1860}" type="slidenum">
              <a:rPr lang="en-US" smtClean="0"/>
              <a:pPr/>
              <a:t>12</a:t>
            </a:fld>
            <a:endParaRPr lang="en-US" smtClean="0"/>
          </a:p>
        </p:txBody>
      </p:sp>
      <p:sp>
        <p:nvSpPr>
          <p:cNvPr id="101379" name="Rectangle 7"/>
          <p:cNvSpPr txBox="1">
            <a:spLocks noGrp="1" noChangeArrowheads="1"/>
          </p:cNvSpPr>
          <p:nvPr/>
        </p:nvSpPr>
        <p:spPr bwMode="auto">
          <a:xfrm>
            <a:off x="3884613" y="8685214"/>
            <a:ext cx="2971800" cy="457200"/>
          </a:xfrm>
          <a:prstGeom prst="rect">
            <a:avLst/>
          </a:prstGeom>
          <a:noFill/>
          <a:ln w="9525">
            <a:noFill/>
            <a:miter lim="800000"/>
            <a:headEnd/>
            <a:tailEnd/>
          </a:ln>
        </p:spPr>
        <p:txBody>
          <a:bodyPr lIns="91431" tIns="45716" rIns="91431" bIns="45716" anchor="b"/>
          <a:lstStyle/>
          <a:p>
            <a:pPr algn="r"/>
            <a:fld id="{86BFCFD7-41EE-4014-B336-F190BB36FF21}" type="slidenum">
              <a:rPr lang="en-US" sz="1200">
                <a:cs typeface="Arial" charset="0"/>
              </a:rPr>
              <a:pPr algn="r"/>
              <a:t>12</a:t>
            </a:fld>
            <a:endParaRPr lang="en-US" sz="1200">
              <a:cs typeface="Arial" charset="0"/>
            </a:endParaRPr>
          </a:p>
        </p:txBody>
      </p:sp>
      <p:sp>
        <p:nvSpPr>
          <p:cNvPr id="101380" name="Rectangle 2"/>
          <p:cNvSpPr>
            <a:spLocks noGrp="1" noRot="1" noChangeAspect="1" noChangeArrowheads="1" noTextEdit="1"/>
          </p:cNvSpPr>
          <p:nvPr>
            <p:ph type="sldImg"/>
          </p:nvPr>
        </p:nvSpPr>
        <p:spPr>
          <a:ln/>
        </p:spPr>
      </p:sp>
      <p:sp>
        <p:nvSpPr>
          <p:cNvPr id="101381" name="Rectangle 3"/>
          <p:cNvSpPr>
            <a:spLocks noGrp="1" noChangeArrowheads="1"/>
          </p:cNvSpPr>
          <p:nvPr>
            <p:ph type="body" idx="1"/>
          </p:nvPr>
        </p:nvSpPr>
        <p:spPr>
          <a:noFill/>
          <a:ln/>
        </p:spPr>
        <p:txBody>
          <a:bodyPr/>
          <a:lstStyle/>
          <a:p>
            <a:pPr eaLnBrk="1" hangingPunct="1"/>
            <a:r>
              <a:rPr lang="en-US" smtClean="0"/>
              <a:t>Again, the assumption of only two sellers is a clear violation of perfect competition.  However, it’s much easier for students to learn how the market supply curve relates to individual supplies in the two-seller case.  </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7"/>
          <p:cNvSpPr>
            <a:spLocks noGrp="1" noChangeArrowheads="1"/>
          </p:cNvSpPr>
          <p:nvPr>
            <p:ph type="sldNum" sz="quarter" idx="5"/>
          </p:nvPr>
        </p:nvSpPr>
        <p:spPr>
          <a:noFill/>
        </p:spPr>
        <p:txBody>
          <a:bodyPr/>
          <a:lstStyle/>
          <a:p>
            <a:fld id="{5FA245A0-7640-4B5D-BC87-D453E48691E4}" type="slidenum">
              <a:rPr lang="en-US" smtClean="0"/>
              <a:pPr/>
              <a:t>13</a:t>
            </a:fld>
            <a:endParaRPr lang="en-US" smtClean="0"/>
          </a:p>
        </p:txBody>
      </p:sp>
      <p:sp>
        <p:nvSpPr>
          <p:cNvPr id="102403" name="Rectangle 7"/>
          <p:cNvSpPr txBox="1">
            <a:spLocks noGrp="1" noChangeArrowheads="1"/>
          </p:cNvSpPr>
          <p:nvPr/>
        </p:nvSpPr>
        <p:spPr bwMode="auto">
          <a:xfrm>
            <a:off x="3884613" y="8685214"/>
            <a:ext cx="2971800" cy="457200"/>
          </a:xfrm>
          <a:prstGeom prst="rect">
            <a:avLst/>
          </a:prstGeom>
          <a:noFill/>
          <a:ln w="9525">
            <a:noFill/>
            <a:miter lim="800000"/>
            <a:headEnd/>
            <a:tailEnd/>
          </a:ln>
        </p:spPr>
        <p:txBody>
          <a:bodyPr lIns="91431" tIns="45716" rIns="91431" bIns="45716" anchor="b"/>
          <a:lstStyle/>
          <a:p>
            <a:pPr algn="r"/>
            <a:fld id="{D6B6184B-4F25-414B-AF2A-AB0299BAEB4D}" type="slidenum">
              <a:rPr lang="en-US" sz="1200">
                <a:cs typeface="Arial" charset="0"/>
              </a:rPr>
              <a:pPr algn="r"/>
              <a:t>13</a:t>
            </a:fld>
            <a:endParaRPr lang="en-US" sz="1200">
              <a:cs typeface="Arial" charset="0"/>
            </a:endParaRPr>
          </a:p>
        </p:txBody>
      </p:sp>
      <p:sp>
        <p:nvSpPr>
          <p:cNvPr id="102404" name="Rectangle 2"/>
          <p:cNvSpPr>
            <a:spLocks noGrp="1" noRot="1" noChangeAspect="1" noChangeArrowheads="1" noTextEdit="1"/>
          </p:cNvSpPr>
          <p:nvPr>
            <p:ph type="sldImg"/>
          </p:nvPr>
        </p:nvSpPr>
        <p:spPr>
          <a:ln/>
        </p:spPr>
      </p:sp>
      <p:sp>
        <p:nvSpPr>
          <p:cNvPr id="102405" name="Rectangle 3"/>
          <p:cNvSpPr>
            <a:spLocks noGrp="1" noChangeArrowheads="1"/>
          </p:cNvSpPr>
          <p:nvPr>
            <p:ph type="body" idx="1"/>
          </p:nvPr>
        </p:nvSpPr>
        <p:spPr>
          <a:noFill/>
          <a:ln/>
        </p:spPr>
        <p:txBody>
          <a:bodyPr/>
          <a:lstStyle/>
          <a:p>
            <a:pPr eaLnBrk="1" hangingPunct="1">
              <a:lnSpc>
                <a:spcPct val="90000"/>
              </a:lnSpc>
            </a:pPr>
            <a:endParaRPr 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7"/>
          <p:cNvSpPr>
            <a:spLocks noGrp="1" noChangeArrowheads="1"/>
          </p:cNvSpPr>
          <p:nvPr>
            <p:ph type="sldNum" sz="quarter" idx="5"/>
          </p:nvPr>
        </p:nvSpPr>
        <p:spPr>
          <a:noFill/>
        </p:spPr>
        <p:txBody>
          <a:bodyPr/>
          <a:lstStyle/>
          <a:p>
            <a:fld id="{E8E5304F-3778-41A2-9DDC-2993BE9CB262}" type="slidenum">
              <a:rPr lang="en-US" smtClean="0"/>
              <a:pPr/>
              <a:t>14</a:t>
            </a:fld>
            <a:endParaRPr lang="en-US" smtClean="0"/>
          </a:p>
        </p:txBody>
      </p:sp>
      <p:sp>
        <p:nvSpPr>
          <p:cNvPr id="110595" name="Rectangle 2"/>
          <p:cNvSpPr>
            <a:spLocks noGrp="1" noRot="1" noChangeAspect="1" noChangeArrowheads="1" noTextEdit="1"/>
          </p:cNvSpPr>
          <p:nvPr>
            <p:ph type="sldImg"/>
          </p:nvPr>
        </p:nvSpPr>
        <p:spPr>
          <a:ln/>
        </p:spPr>
      </p:sp>
      <p:sp>
        <p:nvSpPr>
          <p:cNvPr id="110596" name="Rectangle 3"/>
          <p:cNvSpPr>
            <a:spLocks noGrp="1" noChangeArrowheads="1"/>
          </p:cNvSpPr>
          <p:nvPr>
            <p:ph type="body" idx="1"/>
          </p:nvPr>
        </p:nvSpPr>
        <p:spPr>
          <a:noFill/>
          <a:ln/>
        </p:spPr>
        <p:txBody>
          <a:bodyPr/>
          <a:lstStyle/>
          <a:p>
            <a:pPr eaLnBrk="1" hangingPunct="1"/>
            <a:r>
              <a:rPr lang="en-US" smtClean="0"/>
              <a:t>“Tax return preparation software” means programs like TurboTax by Quicken and TaxCut by H&amp;R Block.</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7"/>
          <p:cNvSpPr>
            <a:spLocks noGrp="1" noChangeArrowheads="1"/>
          </p:cNvSpPr>
          <p:nvPr>
            <p:ph type="sldNum" sz="quarter" idx="5"/>
          </p:nvPr>
        </p:nvSpPr>
        <p:spPr>
          <a:noFill/>
        </p:spPr>
        <p:txBody>
          <a:bodyPr/>
          <a:lstStyle/>
          <a:p>
            <a:fld id="{F393327B-3030-457F-9BCA-87D8B210115B}" type="slidenum">
              <a:rPr lang="en-US" smtClean="0"/>
              <a:pPr/>
              <a:t>15</a:t>
            </a:fld>
            <a:endParaRPr lang="en-US" smtClean="0"/>
          </a:p>
        </p:txBody>
      </p:sp>
      <p:sp>
        <p:nvSpPr>
          <p:cNvPr id="111619" name="Rectangle 2"/>
          <p:cNvSpPr>
            <a:spLocks noGrp="1" noRot="1" noChangeAspect="1" noChangeArrowheads="1" noTextEdit="1"/>
          </p:cNvSpPr>
          <p:nvPr>
            <p:ph type="sldImg"/>
          </p:nvPr>
        </p:nvSpPr>
        <p:spPr>
          <a:ln/>
        </p:spPr>
      </p:sp>
      <p:sp>
        <p:nvSpPr>
          <p:cNvPr id="11162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7"/>
          <p:cNvSpPr>
            <a:spLocks noGrp="1" noChangeArrowheads="1"/>
          </p:cNvSpPr>
          <p:nvPr>
            <p:ph type="sldNum" sz="quarter" idx="5"/>
          </p:nvPr>
        </p:nvSpPr>
        <p:spPr>
          <a:noFill/>
        </p:spPr>
        <p:txBody>
          <a:bodyPr/>
          <a:lstStyle/>
          <a:p>
            <a:fld id="{76CA6B86-A17F-45BC-8CF9-6A905735A6E7}" type="slidenum">
              <a:rPr lang="en-US" smtClean="0"/>
              <a:pPr/>
              <a:t>16</a:t>
            </a:fld>
            <a:endParaRPr lang="en-US" smtClean="0"/>
          </a:p>
        </p:txBody>
      </p:sp>
      <p:sp>
        <p:nvSpPr>
          <p:cNvPr id="112643" name="Rectangle 2"/>
          <p:cNvSpPr>
            <a:spLocks noGrp="1" noRot="1" noChangeAspect="1" noChangeArrowheads="1" noTextEdit="1"/>
          </p:cNvSpPr>
          <p:nvPr>
            <p:ph type="sldImg"/>
          </p:nvPr>
        </p:nvSpPr>
        <p:spPr>
          <a:ln/>
        </p:spPr>
      </p:sp>
      <p:sp>
        <p:nvSpPr>
          <p:cNvPr id="11264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7"/>
          <p:cNvSpPr>
            <a:spLocks noGrp="1" noChangeArrowheads="1"/>
          </p:cNvSpPr>
          <p:nvPr>
            <p:ph type="sldNum" sz="quarter" idx="5"/>
          </p:nvPr>
        </p:nvSpPr>
        <p:spPr>
          <a:noFill/>
        </p:spPr>
        <p:txBody>
          <a:bodyPr/>
          <a:lstStyle/>
          <a:p>
            <a:fld id="{5583B39B-D264-4545-8EC3-D68CF49A0E73}" type="slidenum">
              <a:rPr lang="en-US" smtClean="0"/>
              <a:pPr/>
              <a:t>17</a:t>
            </a:fld>
            <a:endParaRPr lang="en-US" smtClean="0"/>
          </a:p>
        </p:txBody>
      </p:sp>
      <p:sp>
        <p:nvSpPr>
          <p:cNvPr id="113667" name="Rectangle 2"/>
          <p:cNvSpPr>
            <a:spLocks noGrp="1" noRot="1" noChangeAspect="1" noChangeArrowheads="1" noTextEdit="1"/>
          </p:cNvSpPr>
          <p:nvPr>
            <p:ph type="sldImg"/>
          </p:nvPr>
        </p:nvSpPr>
        <p:spPr>
          <a:ln/>
        </p:spPr>
      </p:sp>
      <p:sp>
        <p:nvSpPr>
          <p:cNvPr id="11366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7"/>
          <p:cNvSpPr>
            <a:spLocks noGrp="1" noChangeArrowheads="1"/>
          </p:cNvSpPr>
          <p:nvPr>
            <p:ph type="sldNum" sz="quarter" idx="5"/>
          </p:nvPr>
        </p:nvSpPr>
        <p:spPr>
          <a:noFill/>
        </p:spPr>
        <p:txBody>
          <a:bodyPr/>
          <a:lstStyle/>
          <a:p>
            <a:fld id="{385FD634-0764-4885-9BA0-A771EF89203A}" type="slidenum">
              <a:rPr lang="en-US" smtClean="0"/>
              <a:pPr/>
              <a:t>18</a:t>
            </a:fld>
            <a:endParaRPr lang="en-US" smtClean="0"/>
          </a:p>
        </p:txBody>
      </p:sp>
      <p:sp>
        <p:nvSpPr>
          <p:cNvPr id="132099" name="Rectangle 2"/>
          <p:cNvSpPr>
            <a:spLocks noGrp="1" noRot="1" noChangeAspect="1" noChangeArrowheads="1" noTextEdit="1"/>
          </p:cNvSpPr>
          <p:nvPr>
            <p:ph type="sldImg"/>
          </p:nvPr>
        </p:nvSpPr>
        <p:spPr>
          <a:ln/>
        </p:spPr>
      </p:sp>
      <p:sp>
        <p:nvSpPr>
          <p:cNvPr id="132100" name="Rectangle 3"/>
          <p:cNvSpPr>
            <a:spLocks noGrp="1" noChangeArrowheads="1"/>
          </p:cNvSpPr>
          <p:nvPr>
            <p:ph type="body" idx="1"/>
          </p:nvPr>
        </p:nvSpPr>
        <p:spPr>
          <a:noFill/>
          <a:ln/>
        </p:spPr>
        <p:txBody>
          <a:bodyPr/>
          <a:lstStyle/>
          <a:p>
            <a:pPr eaLnBrk="1" hangingPunct="1"/>
            <a:r>
              <a:rPr lang="en-US" smtClean="0"/>
              <a:t>Important note about Event B:</a:t>
            </a:r>
          </a:p>
          <a:p>
            <a:pPr eaLnBrk="1" hangingPunct="1"/>
            <a:endParaRPr lang="en-US" smtClean="0"/>
          </a:p>
          <a:p>
            <a:pPr eaLnBrk="1" hangingPunct="1"/>
            <a:r>
              <a:rPr lang="en-US" smtClean="0"/>
              <a:t>The royalties that sellers must pay the artists are part of sellers’ “costs of production.”  Typically, this royalty is a fixed amount each time one of the artist’s songs is downloaded.  Event B, therefore, describes a reduction in sellers’ “costs of production.”  </a:t>
            </a: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7"/>
          <p:cNvSpPr>
            <a:spLocks noGrp="1" noChangeArrowheads="1"/>
          </p:cNvSpPr>
          <p:nvPr>
            <p:ph type="sldNum" sz="quarter" idx="5"/>
          </p:nvPr>
        </p:nvSpPr>
        <p:spPr>
          <a:noFill/>
        </p:spPr>
        <p:txBody>
          <a:bodyPr/>
          <a:lstStyle/>
          <a:p>
            <a:fld id="{FA645A87-1804-4123-A8D9-7C4F976E771A}" type="slidenum">
              <a:rPr lang="en-US" smtClean="0"/>
              <a:pPr/>
              <a:t>19</a:t>
            </a:fld>
            <a:endParaRPr lang="en-US" smtClean="0"/>
          </a:p>
        </p:txBody>
      </p:sp>
      <p:sp>
        <p:nvSpPr>
          <p:cNvPr id="133123" name="Rectangle 2"/>
          <p:cNvSpPr>
            <a:spLocks noGrp="1" noRot="1" noChangeAspect="1" noChangeArrowheads="1" noTextEdit="1"/>
          </p:cNvSpPr>
          <p:nvPr>
            <p:ph type="sldImg"/>
          </p:nvPr>
        </p:nvSpPr>
        <p:spPr>
          <a:ln/>
        </p:spPr>
      </p:sp>
      <p:sp>
        <p:nvSpPr>
          <p:cNvPr id="133124" name="Rectangle 3"/>
          <p:cNvSpPr>
            <a:spLocks noGrp="1" noChangeArrowheads="1"/>
          </p:cNvSpPr>
          <p:nvPr>
            <p:ph type="body" idx="1"/>
          </p:nvPr>
        </p:nvSpPr>
        <p:spPr>
          <a:noFill/>
          <a:ln/>
        </p:spPr>
        <p:txBody>
          <a:bodyPr/>
          <a:lstStyle/>
          <a:p>
            <a:pPr eaLnBrk="1" hangingPunct="1"/>
            <a:r>
              <a:rPr lang="en-US" smtClean="0"/>
              <a:t>This is an extension of Active Learning exercise 1C, where we saw that a fall in the price of compact discs would cause a fall in demand for music downloads, because the two goods are substitutes.</a:t>
            </a: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7"/>
          <p:cNvSpPr>
            <a:spLocks noGrp="1" noChangeArrowheads="1"/>
          </p:cNvSpPr>
          <p:nvPr>
            <p:ph type="sldNum" sz="quarter" idx="5"/>
          </p:nvPr>
        </p:nvSpPr>
        <p:spPr>
          <a:noFill/>
        </p:spPr>
        <p:txBody>
          <a:bodyPr/>
          <a:lstStyle/>
          <a:p>
            <a:fld id="{FE175DE1-9BD9-4A3A-A109-E0EDE1108043}" type="slidenum">
              <a:rPr lang="en-US" smtClean="0"/>
              <a:pPr/>
              <a:t>20</a:t>
            </a:fld>
            <a:endParaRPr lang="en-US" smtClean="0"/>
          </a:p>
        </p:txBody>
      </p:sp>
      <p:sp>
        <p:nvSpPr>
          <p:cNvPr id="134147" name="Rectangle 2"/>
          <p:cNvSpPr>
            <a:spLocks noGrp="1" noRot="1" noChangeAspect="1" noChangeArrowheads="1" noTextEdit="1"/>
          </p:cNvSpPr>
          <p:nvPr>
            <p:ph type="sldImg"/>
          </p:nvPr>
        </p:nvSpPr>
        <p:spPr>
          <a:ln/>
        </p:spPr>
      </p:sp>
      <p:sp>
        <p:nvSpPr>
          <p:cNvPr id="134148" name="Rectangle 3"/>
          <p:cNvSpPr>
            <a:spLocks noGrp="1" noChangeArrowheads="1"/>
          </p:cNvSpPr>
          <p:nvPr>
            <p:ph type="body" idx="1"/>
          </p:nvPr>
        </p:nvSpPr>
        <p:spPr>
          <a:noFill/>
          <a:ln/>
        </p:spPr>
        <p:txBody>
          <a:bodyPr/>
          <a:lstStyle/>
          <a:p>
            <a:pPr eaLnBrk="1" hangingPunct="1"/>
            <a:r>
              <a:rPr lang="en-US" smtClean="0"/>
              <a:t>NOTE:  Don’t worry that the text on this slide looks garbled in “Normal view” (i.e., edit mode).  It works fine in “Slide Show” (i.e., presentation mode).  </a:t>
            </a:r>
          </a:p>
          <a:p>
            <a:pPr eaLnBrk="1" hangingPunct="1"/>
            <a:endParaRPr lang="en-US" smtClean="0"/>
          </a:p>
          <a:p>
            <a:pPr eaLnBrk="1" hangingPunct="1"/>
            <a:r>
              <a:rPr lang="en-US" smtClean="0"/>
              <a:t>Event B:  Sellers of music downloads negotiate a reduction in the royalties they must pay for each song they sell.  This event causes a fall in “costs of production” for sellers of music downloads.   Hence, the S curve shifts to the right.</a:t>
            </a: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Rectangle 7"/>
          <p:cNvSpPr>
            <a:spLocks noGrp="1" noChangeArrowheads="1"/>
          </p:cNvSpPr>
          <p:nvPr>
            <p:ph type="sldNum" sz="quarter" idx="5"/>
          </p:nvPr>
        </p:nvSpPr>
        <p:spPr>
          <a:noFill/>
        </p:spPr>
        <p:txBody>
          <a:bodyPr/>
          <a:lstStyle/>
          <a:p>
            <a:fld id="{7270713A-A5D3-466F-B81A-501119798DDC}" type="slidenum">
              <a:rPr lang="en-US" smtClean="0"/>
              <a:pPr/>
              <a:t>21</a:t>
            </a:fld>
            <a:endParaRPr lang="en-US" smtClean="0"/>
          </a:p>
        </p:txBody>
      </p:sp>
      <p:sp>
        <p:nvSpPr>
          <p:cNvPr id="135171" name="Rectangle 2"/>
          <p:cNvSpPr>
            <a:spLocks noGrp="1" noRot="1" noChangeAspect="1" noChangeArrowheads="1" noTextEdit="1"/>
          </p:cNvSpPr>
          <p:nvPr>
            <p:ph type="sldImg"/>
          </p:nvPr>
        </p:nvSpPr>
        <p:spPr>
          <a:ln/>
        </p:spPr>
      </p:sp>
      <p:sp>
        <p:nvSpPr>
          <p:cNvPr id="135172" name="Rectangle 3"/>
          <p:cNvSpPr>
            <a:spLocks noGrp="1" noChangeArrowheads="1"/>
          </p:cNvSpPr>
          <p:nvPr>
            <p:ph type="body" idx="1"/>
          </p:nvPr>
        </p:nvSpPr>
        <p:spPr>
          <a:noFill/>
          <a:ln/>
        </p:spPr>
        <p:txBody>
          <a:bodyPr/>
          <a:lstStyle/>
          <a:p>
            <a:pPr eaLnBrk="1" hangingPunct="1"/>
            <a:r>
              <a:rPr lang="en-US" smtClean="0"/>
              <a:t>It’s not necessary to draw a graph here.   The answers to steps 1 and 2 should be clear from parts A and B.  The answer to step 3 is a combination of the results from A and B.</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th-TH"/>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th-TH"/>
          </a:p>
        </p:txBody>
      </p:sp>
      <p:sp>
        <p:nvSpPr>
          <p:cNvPr id="4" name="Date Placeholder 3"/>
          <p:cNvSpPr>
            <a:spLocks noGrp="1"/>
          </p:cNvSpPr>
          <p:nvPr>
            <p:ph type="dt" sz="half" idx="10"/>
          </p:nvPr>
        </p:nvSpPr>
        <p:spPr/>
        <p:txBody>
          <a:bodyPr/>
          <a:lstStyle/>
          <a:p>
            <a:fld id="{76B8BD40-9B63-4193-8595-7010C5F6E067}" type="datetimeFigureOut">
              <a:rPr lang="th-TH" smtClean="0"/>
              <a:t>21/08/55</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E9895A18-3F36-4E98-8C6F-C452947447B6}" type="slidenum">
              <a:rPr lang="th-TH" smtClean="0"/>
              <a:t>‹#›</a:t>
            </a:fld>
            <a:endParaRPr lang="th-TH"/>
          </a:p>
        </p:txBody>
      </p:sp>
    </p:spTree>
    <p:extLst>
      <p:ext uri="{BB962C8B-B14F-4D97-AF65-F5344CB8AC3E}">
        <p14:creationId xmlns:p14="http://schemas.microsoft.com/office/powerpoint/2010/main" val="4337046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76B8BD40-9B63-4193-8595-7010C5F6E067}" type="datetimeFigureOut">
              <a:rPr lang="th-TH" smtClean="0"/>
              <a:t>21/08/55</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E9895A18-3F36-4E98-8C6F-C452947447B6}" type="slidenum">
              <a:rPr lang="th-TH" smtClean="0"/>
              <a:t>‹#›</a:t>
            </a:fld>
            <a:endParaRPr lang="th-TH"/>
          </a:p>
        </p:txBody>
      </p:sp>
    </p:spTree>
    <p:extLst>
      <p:ext uri="{BB962C8B-B14F-4D97-AF65-F5344CB8AC3E}">
        <p14:creationId xmlns:p14="http://schemas.microsoft.com/office/powerpoint/2010/main" val="7609600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th-TH"/>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6B8BD40-9B63-4193-8595-7010C5F6E067}" type="datetimeFigureOut">
              <a:rPr lang="th-TH" smtClean="0"/>
              <a:t>21/08/55</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E9895A18-3F36-4E98-8C6F-C452947447B6}" type="slidenum">
              <a:rPr lang="th-TH" smtClean="0"/>
              <a:t>‹#›</a:t>
            </a:fld>
            <a:endParaRPr lang="th-TH"/>
          </a:p>
        </p:txBody>
      </p:sp>
    </p:spTree>
    <p:extLst>
      <p:ext uri="{BB962C8B-B14F-4D97-AF65-F5344CB8AC3E}">
        <p14:creationId xmlns:p14="http://schemas.microsoft.com/office/powerpoint/2010/main" val="34295113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Date Placeholder 4"/>
          <p:cNvSpPr>
            <a:spLocks noGrp="1"/>
          </p:cNvSpPr>
          <p:nvPr>
            <p:ph type="dt" sz="half" idx="10"/>
          </p:nvPr>
        </p:nvSpPr>
        <p:spPr/>
        <p:txBody>
          <a:bodyPr/>
          <a:lstStyle/>
          <a:p>
            <a:fld id="{76B8BD40-9B63-4193-8595-7010C5F6E067}" type="datetimeFigureOut">
              <a:rPr lang="th-TH" smtClean="0"/>
              <a:t>21/08/55</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E9895A18-3F36-4E98-8C6F-C452947447B6}" type="slidenum">
              <a:rPr lang="th-TH" smtClean="0"/>
              <a:t>‹#›</a:t>
            </a:fld>
            <a:endParaRPr lang="th-TH"/>
          </a:p>
        </p:txBody>
      </p:sp>
    </p:spTree>
    <p:extLst>
      <p:ext uri="{BB962C8B-B14F-4D97-AF65-F5344CB8AC3E}">
        <p14:creationId xmlns:p14="http://schemas.microsoft.com/office/powerpoint/2010/main" val="33637864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th-TH"/>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7" name="Date Placeholder 6"/>
          <p:cNvSpPr>
            <a:spLocks noGrp="1"/>
          </p:cNvSpPr>
          <p:nvPr>
            <p:ph type="dt" sz="half" idx="10"/>
          </p:nvPr>
        </p:nvSpPr>
        <p:spPr/>
        <p:txBody>
          <a:bodyPr/>
          <a:lstStyle/>
          <a:p>
            <a:fld id="{76B8BD40-9B63-4193-8595-7010C5F6E067}" type="datetimeFigureOut">
              <a:rPr lang="th-TH" smtClean="0"/>
              <a:t>21/08/55</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E9895A18-3F36-4E98-8C6F-C452947447B6}" type="slidenum">
              <a:rPr lang="th-TH" smtClean="0"/>
              <a:t>‹#›</a:t>
            </a:fld>
            <a:endParaRPr lang="th-TH"/>
          </a:p>
        </p:txBody>
      </p:sp>
    </p:spTree>
    <p:extLst>
      <p:ext uri="{BB962C8B-B14F-4D97-AF65-F5344CB8AC3E}">
        <p14:creationId xmlns:p14="http://schemas.microsoft.com/office/powerpoint/2010/main" val="16728256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Date Placeholder 2"/>
          <p:cNvSpPr>
            <a:spLocks noGrp="1"/>
          </p:cNvSpPr>
          <p:nvPr>
            <p:ph type="dt" sz="half" idx="10"/>
          </p:nvPr>
        </p:nvSpPr>
        <p:spPr/>
        <p:txBody>
          <a:bodyPr/>
          <a:lstStyle/>
          <a:p>
            <a:fld id="{76B8BD40-9B63-4193-8595-7010C5F6E067}" type="datetimeFigureOut">
              <a:rPr lang="th-TH" smtClean="0"/>
              <a:t>21/08/55</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E9895A18-3F36-4E98-8C6F-C452947447B6}" type="slidenum">
              <a:rPr lang="th-TH" smtClean="0"/>
              <a:t>‹#›</a:t>
            </a:fld>
            <a:endParaRPr lang="th-TH"/>
          </a:p>
        </p:txBody>
      </p:sp>
    </p:spTree>
    <p:extLst>
      <p:ext uri="{BB962C8B-B14F-4D97-AF65-F5344CB8AC3E}">
        <p14:creationId xmlns:p14="http://schemas.microsoft.com/office/powerpoint/2010/main" val="10727593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6B8BD40-9B63-4193-8595-7010C5F6E067}" type="datetimeFigureOut">
              <a:rPr lang="th-TH" smtClean="0"/>
              <a:t>21/08/55</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E9895A18-3F36-4E98-8C6F-C452947447B6}" type="slidenum">
              <a:rPr lang="th-TH" smtClean="0"/>
              <a:t>‹#›</a:t>
            </a:fld>
            <a:endParaRPr lang="th-TH"/>
          </a:p>
        </p:txBody>
      </p:sp>
    </p:spTree>
    <p:extLst>
      <p:ext uri="{BB962C8B-B14F-4D97-AF65-F5344CB8AC3E}">
        <p14:creationId xmlns:p14="http://schemas.microsoft.com/office/powerpoint/2010/main" val="31339554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th-TH"/>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6B8BD40-9B63-4193-8595-7010C5F6E067}" type="datetimeFigureOut">
              <a:rPr lang="th-TH" smtClean="0"/>
              <a:t>21/08/55</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E9895A18-3F36-4E98-8C6F-C452947447B6}" type="slidenum">
              <a:rPr lang="th-TH" smtClean="0"/>
              <a:t>‹#›</a:t>
            </a:fld>
            <a:endParaRPr lang="th-TH"/>
          </a:p>
        </p:txBody>
      </p:sp>
    </p:spTree>
    <p:extLst>
      <p:ext uri="{BB962C8B-B14F-4D97-AF65-F5344CB8AC3E}">
        <p14:creationId xmlns:p14="http://schemas.microsoft.com/office/powerpoint/2010/main" val="9978112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th-TH"/>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6B8BD40-9B63-4193-8595-7010C5F6E067}" type="datetimeFigureOut">
              <a:rPr lang="th-TH" smtClean="0"/>
              <a:t>21/08/55</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E9895A18-3F36-4E98-8C6F-C452947447B6}" type="slidenum">
              <a:rPr lang="th-TH" smtClean="0"/>
              <a:t>‹#›</a:t>
            </a:fld>
            <a:endParaRPr lang="th-TH"/>
          </a:p>
        </p:txBody>
      </p:sp>
    </p:spTree>
    <p:extLst>
      <p:ext uri="{BB962C8B-B14F-4D97-AF65-F5344CB8AC3E}">
        <p14:creationId xmlns:p14="http://schemas.microsoft.com/office/powerpoint/2010/main" val="42365981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76B8BD40-9B63-4193-8595-7010C5F6E067}" type="datetimeFigureOut">
              <a:rPr lang="th-TH" smtClean="0"/>
              <a:t>21/08/55</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E9895A18-3F36-4E98-8C6F-C452947447B6}" type="slidenum">
              <a:rPr lang="th-TH" smtClean="0"/>
              <a:t>‹#›</a:t>
            </a:fld>
            <a:endParaRPr lang="th-TH"/>
          </a:p>
        </p:txBody>
      </p:sp>
    </p:spTree>
    <p:extLst>
      <p:ext uri="{BB962C8B-B14F-4D97-AF65-F5344CB8AC3E}">
        <p14:creationId xmlns:p14="http://schemas.microsoft.com/office/powerpoint/2010/main" val="23407180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th-TH"/>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76B8BD40-9B63-4193-8595-7010C5F6E067}" type="datetimeFigureOut">
              <a:rPr lang="th-TH" smtClean="0"/>
              <a:t>21/08/55</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E9895A18-3F36-4E98-8C6F-C452947447B6}" type="slidenum">
              <a:rPr lang="th-TH" smtClean="0"/>
              <a:t>‹#›</a:t>
            </a:fld>
            <a:endParaRPr lang="th-TH"/>
          </a:p>
        </p:txBody>
      </p:sp>
    </p:spTree>
    <p:extLst>
      <p:ext uri="{BB962C8B-B14F-4D97-AF65-F5344CB8AC3E}">
        <p14:creationId xmlns:p14="http://schemas.microsoft.com/office/powerpoint/2010/main" val="13034585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th-TH"/>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6B8BD40-9B63-4193-8595-7010C5F6E067}" type="datetimeFigureOut">
              <a:rPr lang="th-TH" smtClean="0"/>
              <a:t>21/08/55</a:t>
            </a:fld>
            <a:endParaRPr lang="th-TH"/>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9895A18-3F36-4E98-8C6F-C452947447B6}" type="slidenum">
              <a:rPr lang="th-TH" smtClean="0"/>
              <a:t>‹#›</a:t>
            </a:fld>
            <a:endParaRPr lang="th-TH"/>
          </a:p>
        </p:txBody>
      </p:sp>
    </p:spTree>
    <p:extLst>
      <p:ext uri="{BB962C8B-B14F-4D97-AF65-F5344CB8AC3E}">
        <p14:creationId xmlns:p14="http://schemas.microsoft.com/office/powerpoint/2010/main" val="356918337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Program%20Files/TurningPoint/2003/Questions.html" TargetMode="External"/><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hyperlink" Target="../../../../Program%20Files/TurningPoint/2003/Questions.html"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Program%20Files/TurningPoint/2003/Questions.html" TargetMode="External"/><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hyperlink" Target="../../../../Program%20Files/TurningPoint/2003/Questions.html" TargetMode="External"/><Relationship Id="rId5" Type="http://schemas.openxmlformats.org/officeDocument/2006/relationships/image" Target="../media/image2.emf"/><Relationship Id="rId4" Type="http://schemas.openxmlformats.org/officeDocument/2006/relationships/oleObject" Target="../embeddings/Microsoft_Excel_97-2003_Worksheet1.xls"/></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Program%20Files/TurningPoint/2003/Questions.html" TargetMode="External"/><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vmlDrawing" Target="../drawings/vmlDrawing2.vml"/><Relationship Id="rId6" Type="http://schemas.openxmlformats.org/officeDocument/2006/relationships/hyperlink" Target="../../../../Program%20Files/TurningPoint/2003/Questions.html" TargetMode="External"/><Relationship Id="rId5" Type="http://schemas.openxmlformats.org/officeDocument/2006/relationships/image" Target="../media/image4.emf"/><Relationship Id="rId4" Type="http://schemas.openxmlformats.org/officeDocument/2006/relationships/oleObject" Target="../embeddings/Microsoft_Excel_97-2003_Worksheet2.xls"/></Relationships>
</file>

<file path=ppt/slides/_rels/slide12.xml.rels><?xml version="1.0" encoding="UTF-8" standalone="yes"?>
<Relationships xmlns="http://schemas.openxmlformats.org/package/2006/relationships"><Relationship Id="rId3" Type="http://schemas.openxmlformats.org/officeDocument/2006/relationships/hyperlink" Target="../../../../Program%20Files/TurningPoint/2003/Questions.html" TargetMode="External"/><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6.xml"/><Relationship Id="rId1" Type="http://schemas.openxmlformats.org/officeDocument/2006/relationships/vmlDrawing" Target="../drawings/vmlDrawing3.vml"/><Relationship Id="rId6" Type="http://schemas.openxmlformats.org/officeDocument/2006/relationships/hyperlink" Target="../../../../Program%20Files/TurningPoint/2003/Questions.html" TargetMode="External"/><Relationship Id="rId5" Type="http://schemas.openxmlformats.org/officeDocument/2006/relationships/image" Target="../media/image5.emf"/><Relationship Id="rId4" Type="http://schemas.openxmlformats.org/officeDocument/2006/relationships/oleObject" Target="../embeddings/Microsoft_Excel_97-2003_Worksheet3.xls"/></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Supply and Demand </a:t>
            </a:r>
            <a:endParaRPr lang="th-TH" dirty="0"/>
          </a:p>
        </p:txBody>
      </p:sp>
      <p:sp>
        <p:nvSpPr>
          <p:cNvPr id="3" name="Subtitle 2"/>
          <p:cNvSpPr>
            <a:spLocks noGrp="1"/>
          </p:cNvSpPr>
          <p:nvPr>
            <p:ph type="subTitle" idx="1"/>
          </p:nvPr>
        </p:nvSpPr>
        <p:spPr/>
        <p:txBody>
          <a:bodyPr/>
          <a:lstStyle/>
          <a:p>
            <a:r>
              <a:rPr lang="en-US" dirty="0" smtClean="0"/>
              <a:t>Practice </a:t>
            </a:r>
            <a:r>
              <a:rPr lang="en-US" smtClean="0"/>
              <a:t>(Answers)</a:t>
            </a:r>
            <a:endParaRPr lang="th-TH" dirty="0"/>
          </a:p>
        </p:txBody>
      </p:sp>
    </p:spTree>
    <p:extLst>
      <p:ext uri="{BB962C8B-B14F-4D97-AF65-F5344CB8AC3E}">
        <p14:creationId xmlns:p14="http://schemas.microsoft.com/office/powerpoint/2010/main" val="314444624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5604" name="Rectangle 2"/>
          <p:cNvSpPr>
            <a:spLocks noGrp="1" noChangeArrowheads="1"/>
          </p:cNvSpPr>
          <p:nvPr>
            <p:ph type="title" idx="4294967295"/>
          </p:nvPr>
        </p:nvSpPr>
        <p:spPr>
          <a:xfrm>
            <a:off x="222250" y="0"/>
            <a:ext cx="8686800" cy="901700"/>
          </a:xfrm>
        </p:spPr>
        <p:txBody>
          <a:bodyPr/>
          <a:lstStyle/>
          <a:p>
            <a:pPr eaLnBrk="1" hangingPunct="1"/>
            <a:r>
              <a:rPr lang="en-US" sz="3400" dirty="0" smtClean="0">
                <a:effectLst/>
                <a:latin typeface="Times New Roman" pitchFamily="18" charset="0"/>
                <a:cs typeface="Times New Roman" pitchFamily="18" charset="0"/>
              </a:rPr>
              <a:t>The Demand Schedule</a:t>
            </a:r>
          </a:p>
        </p:txBody>
      </p:sp>
      <p:sp>
        <p:nvSpPr>
          <p:cNvPr id="25605" name="Rectangle 3"/>
          <p:cNvSpPr>
            <a:spLocks noGrp="1" noChangeArrowheads="1"/>
          </p:cNvSpPr>
          <p:nvPr>
            <p:ph type="body" idx="4294967295"/>
          </p:nvPr>
        </p:nvSpPr>
        <p:spPr>
          <a:xfrm>
            <a:off x="531813" y="1016000"/>
            <a:ext cx="5099050" cy="5308600"/>
          </a:xfrm>
        </p:spPr>
        <p:txBody>
          <a:bodyPr>
            <a:normAutofit/>
          </a:bodyPr>
          <a:lstStyle/>
          <a:p>
            <a:pPr eaLnBrk="1" hangingPunct="1"/>
            <a:r>
              <a:rPr lang="en-US" sz="2800" b="1" dirty="0" smtClean="0">
                <a:solidFill>
                  <a:srgbClr val="FF0000"/>
                </a:solidFill>
                <a:latin typeface="Times New Roman" pitchFamily="18" charset="0"/>
                <a:cs typeface="Times New Roman" pitchFamily="18" charset="0"/>
              </a:rPr>
              <a:t>Demand schedule</a:t>
            </a:r>
            <a:r>
              <a:rPr lang="en-US" sz="2800" dirty="0" smtClean="0">
                <a:latin typeface="Times New Roman" pitchFamily="18" charset="0"/>
                <a:cs typeface="Times New Roman" pitchFamily="18" charset="0"/>
              </a:rPr>
              <a:t>:   </a:t>
            </a:r>
            <a:br>
              <a:rPr lang="en-US" sz="2800" dirty="0" smtClean="0">
                <a:latin typeface="Times New Roman" pitchFamily="18" charset="0"/>
                <a:cs typeface="Times New Roman" pitchFamily="18" charset="0"/>
              </a:rPr>
            </a:br>
            <a:r>
              <a:rPr lang="en-US" sz="2800" dirty="0" smtClean="0">
                <a:latin typeface="Times New Roman" pitchFamily="18" charset="0"/>
                <a:cs typeface="Times New Roman" pitchFamily="18" charset="0"/>
              </a:rPr>
              <a:t>a table that shows the relationship between the price of a good and the quantity demanded </a:t>
            </a:r>
          </a:p>
          <a:p>
            <a:pPr eaLnBrk="1" hangingPunct="1">
              <a:spcBef>
                <a:spcPct val="60000"/>
              </a:spcBef>
            </a:pPr>
            <a:r>
              <a:rPr lang="en-US" sz="2800" dirty="0" smtClean="0">
                <a:latin typeface="Times New Roman" pitchFamily="18" charset="0"/>
                <a:cs typeface="Times New Roman" pitchFamily="18" charset="0"/>
              </a:rPr>
              <a:t>Example:  </a:t>
            </a:r>
            <a:br>
              <a:rPr lang="en-US" sz="2800" dirty="0" smtClean="0">
                <a:latin typeface="Times New Roman" pitchFamily="18" charset="0"/>
                <a:cs typeface="Times New Roman" pitchFamily="18" charset="0"/>
              </a:rPr>
            </a:br>
            <a:r>
              <a:rPr lang="en-US" sz="2800" dirty="0" smtClean="0">
                <a:latin typeface="Times New Roman" pitchFamily="18" charset="0"/>
                <a:cs typeface="Times New Roman" pitchFamily="18" charset="0"/>
              </a:rPr>
              <a:t>Helen’s demand for lattes.</a:t>
            </a:r>
          </a:p>
          <a:p>
            <a:pPr>
              <a:spcBef>
                <a:spcPct val="60000"/>
              </a:spcBef>
            </a:pPr>
            <a:r>
              <a:rPr lang="en-US" sz="2800" dirty="0" smtClean="0">
                <a:latin typeface="Times New Roman" pitchFamily="18" charset="0"/>
                <a:cs typeface="Times New Roman" pitchFamily="18" charset="0"/>
              </a:rPr>
              <a:t>Notice that Helen’s preferences obey the </a:t>
            </a:r>
            <a:br>
              <a:rPr lang="en-US" sz="2800" dirty="0" smtClean="0">
                <a:latin typeface="Times New Roman" pitchFamily="18" charset="0"/>
                <a:cs typeface="Times New Roman" pitchFamily="18" charset="0"/>
              </a:rPr>
            </a:br>
            <a:r>
              <a:rPr lang="en-US" sz="2800" dirty="0" smtClean="0">
                <a:latin typeface="Times New Roman" pitchFamily="18" charset="0"/>
                <a:cs typeface="Times New Roman" pitchFamily="18" charset="0"/>
              </a:rPr>
              <a:t>law of demand.  </a:t>
            </a:r>
          </a:p>
        </p:txBody>
      </p:sp>
      <p:graphicFrame>
        <p:nvGraphicFramePr>
          <p:cNvPr id="71684" name="Group 4"/>
          <p:cNvGraphicFramePr>
            <a:graphicFrameLocks noGrp="1"/>
          </p:cNvGraphicFramePr>
          <p:nvPr>
            <p:extLst>
              <p:ext uri="{D42A27DB-BD31-4B8C-83A1-F6EECF244321}">
                <p14:modId xmlns:p14="http://schemas.microsoft.com/office/powerpoint/2010/main" val="388316551"/>
              </p:ext>
            </p:extLst>
          </p:nvPr>
        </p:nvGraphicFramePr>
        <p:xfrm>
          <a:off x="6191250" y="841375"/>
          <a:ext cx="2668588" cy="4572000"/>
        </p:xfrm>
        <a:graphic>
          <a:graphicData uri="http://schemas.openxmlformats.org/drawingml/2006/table">
            <a:tbl>
              <a:tblPr/>
              <a:tblGrid>
                <a:gridCol w="998538"/>
                <a:gridCol w="1670050"/>
              </a:tblGrid>
              <a:tr h="508000">
                <a:tc>
                  <a:txBody>
                    <a:bodyPr/>
                    <a:lstStyle/>
                    <a:p>
                      <a:pPr marL="0" marR="0" lvl="0" indent="0" algn="ctr"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400" b="0" i="0" u="none" strike="noStrike" cap="none" normalizeH="0" baseline="0" dirty="0" smtClean="0">
                          <a:ln>
                            <a:noFill/>
                          </a:ln>
                          <a:solidFill>
                            <a:schemeClr val="tx1"/>
                          </a:solidFill>
                          <a:effectLst/>
                          <a:latin typeface="Times New Roman" pitchFamily="18" charset="0"/>
                          <a:cs typeface="Times New Roman" pitchFamily="18" charset="0"/>
                        </a:rPr>
                        <a:t>Price </a:t>
                      </a:r>
                      <a:br>
                        <a:rPr kumimoji="0" lang="en-US" sz="2400" b="0" i="0" u="none" strike="noStrike" cap="none" normalizeH="0" baseline="0" dirty="0" smtClean="0">
                          <a:ln>
                            <a:noFill/>
                          </a:ln>
                          <a:solidFill>
                            <a:schemeClr val="tx1"/>
                          </a:solidFill>
                          <a:effectLst/>
                          <a:latin typeface="Times New Roman" pitchFamily="18" charset="0"/>
                          <a:cs typeface="Times New Roman" pitchFamily="18" charset="0"/>
                        </a:rPr>
                      </a:br>
                      <a:r>
                        <a:rPr kumimoji="0" lang="en-US" sz="2400" b="0" i="0" u="none" strike="noStrike" cap="none" normalizeH="0" baseline="0" dirty="0" smtClean="0">
                          <a:ln>
                            <a:noFill/>
                          </a:ln>
                          <a:solidFill>
                            <a:schemeClr val="tx1"/>
                          </a:solidFill>
                          <a:effectLst/>
                          <a:latin typeface="Times New Roman" pitchFamily="18" charset="0"/>
                          <a:cs typeface="Times New Roman" pitchFamily="18" charset="0"/>
                        </a:rPr>
                        <a:t>of lattes</a:t>
                      </a:r>
                    </a:p>
                  </a:txBody>
                  <a:tcPr anchor="ctr" anchorCtr="1" horzOverflow="overflow">
                    <a:lnL>
                      <a:noFill/>
                    </a:lnL>
                    <a:lnR w="12700" cap="flat" cmpd="sng" algn="ctr">
                      <a:solidFill>
                        <a:schemeClr val="tx1"/>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p>
                      <a:pPr marL="0" marR="0" lvl="0" indent="0" algn="ctr"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400" b="0" i="0" u="none" strike="noStrike" cap="none" normalizeH="0" baseline="0" dirty="0" smtClean="0">
                          <a:ln>
                            <a:noFill/>
                          </a:ln>
                          <a:solidFill>
                            <a:schemeClr val="tx1"/>
                          </a:solidFill>
                          <a:effectLst/>
                          <a:latin typeface="Times New Roman" pitchFamily="18" charset="0"/>
                          <a:cs typeface="Times New Roman" pitchFamily="18" charset="0"/>
                        </a:rPr>
                        <a:t>Quantity </a:t>
                      </a:r>
                      <a:br>
                        <a:rPr kumimoji="0" lang="en-US" sz="2400" b="0" i="0" u="none" strike="noStrike" cap="none" normalizeH="0" baseline="0" dirty="0" smtClean="0">
                          <a:ln>
                            <a:noFill/>
                          </a:ln>
                          <a:solidFill>
                            <a:schemeClr val="tx1"/>
                          </a:solidFill>
                          <a:effectLst/>
                          <a:latin typeface="Times New Roman" pitchFamily="18" charset="0"/>
                          <a:cs typeface="Times New Roman" pitchFamily="18" charset="0"/>
                        </a:rPr>
                      </a:br>
                      <a:r>
                        <a:rPr kumimoji="0" lang="en-US" sz="2400" b="0" i="0" u="none" strike="noStrike" cap="none" normalizeH="0" baseline="0" dirty="0" smtClean="0">
                          <a:ln>
                            <a:noFill/>
                          </a:ln>
                          <a:solidFill>
                            <a:schemeClr val="tx1"/>
                          </a:solidFill>
                          <a:effectLst/>
                          <a:latin typeface="Times New Roman" pitchFamily="18" charset="0"/>
                          <a:cs typeface="Times New Roman" pitchFamily="18" charset="0"/>
                        </a:rPr>
                        <a:t>of lattes demanded</a:t>
                      </a:r>
                    </a:p>
                  </a:txBody>
                  <a:tcPr anchor="ctr" anchorCtr="1" horzOverflow="overflow">
                    <a:lnL w="12700" cap="flat" cmpd="sng" algn="ctr">
                      <a:solidFill>
                        <a:schemeClr val="tx1"/>
                      </a:solidFill>
                      <a:prstDash val="solid"/>
                      <a:round/>
                      <a:headEnd type="none" w="med" len="med"/>
                      <a:tailEnd type="none" w="med" len="med"/>
                    </a:lnL>
                    <a:lnR>
                      <a:noFill/>
                    </a:lnR>
                    <a:lnT>
                      <a:noFill/>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r>
              <a:tr h="450850">
                <a:tc>
                  <a:txBody>
                    <a:bodyPr/>
                    <a:lstStyle/>
                    <a:p>
                      <a:pPr marL="0" marR="0" lvl="0" indent="0" algn="r"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400" b="0" i="0" u="none" strike="noStrike" cap="none" normalizeH="0" baseline="0" smtClean="0">
                          <a:ln>
                            <a:noFill/>
                          </a:ln>
                          <a:solidFill>
                            <a:schemeClr val="tx1"/>
                          </a:solidFill>
                          <a:effectLst/>
                          <a:latin typeface="Times New Roman" pitchFamily="18" charset="0"/>
                          <a:cs typeface="Times New Roman" pitchFamily="18" charset="0"/>
                        </a:rPr>
                        <a:t>$0.00</a:t>
                      </a:r>
                    </a:p>
                  </a:txBody>
                  <a:tcPr anchor="ctr" anchorCtr="1"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400" b="0" i="0" u="none" strike="noStrike" cap="none" normalizeH="0" baseline="0" dirty="0" smtClean="0">
                          <a:ln>
                            <a:noFill/>
                          </a:ln>
                          <a:solidFill>
                            <a:schemeClr val="tx1"/>
                          </a:solidFill>
                          <a:effectLst/>
                          <a:latin typeface="Times New Roman" pitchFamily="18" charset="0"/>
                          <a:cs typeface="Times New Roman" pitchFamily="18" charset="0"/>
                        </a:rPr>
                        <a:t>16</a:t>
                      </a:r>
                    </a:p>
                  </a:txBody>
                  <a:tcPr anchor="ctr" anchorCtr="1"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r>
              <a:tr h="449263">
                <a:tc>
                  <a:txBody>
                    <a:bodyPr/>
                    <a:lstStyle/>
                    <a:p>
                      <a:pPr marL="0" marR="0" lvl="0" indent="0" algn="r"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400" b="0" i="0" u="none" strike="noStrike" cap="none" normalizeH="0" baseline="0" smtClean="0">
                          <a:ln>
                            <a:noFill/>
                          </a:ln>
                          <a:solidFill>
                            <a:schemeClr val="tx1"/>
                          </a:solidFill>
                          <a:effectLst/>
                          <a:latin typeface="Times New Roman" pitchFamily="18" charset="0"/>
                          <a:cs typeface="Times New Roman" pitchFamily="18" charset="0"/>
                        </a:rPr>
                        <a:t>1.00</a:t>
                      </a:r>
                    </a:p>
                  </a:txBody>
                  <a:tcPr anchor="ctr" anchorCtr="1"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400" b="0" i="0" u="none" strike="noStrike" cap="none" normalizeH="0" baseline="0" dirty="0" smtClean="0">
                          <a:ln>
                            <a:noFill/>
                          </a:ln>
                          <a:solidFill>
                            <a:schemeClr val="tx1"/>
                          </a:solidFill>
                          <a:effectLst/>
                          <a:latin typeface="Times New Roman" pitchFamily="18" charset="0"/>
                          <a:cs typeface="Times New Roman" pitchFamily="18" charset="0"/>
                        </a:rPr>
                        <a:t>14</a:t>
                      </a:r>
                    </a:p>
                  </a:txBody>
                  <a:tcPr anchor="ctr" anchorCtr="1"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r>
              <a:tr h="450850">
                <a:tc>
                  <a:txBody>
                    <a:bodyPr/>
                    <a:lstStyle/>
                    <a:p>
                      <a:pPr marL="0" marR="0" lvl="0" indent="0" algn="r"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400" b="0" i="0" u="none" strike="noStrike" cap="none" normalizeH="0" baseline="0" smtClean="0">
                          <a:ln>
                            <a:noFill/>
                          </a:ln>
                          <a:solidFill>
                            <a:schemeClr val="tx1"/>
                          </a:solidFill>
                          <a:effectLst/>
                          <a:latin typeface="Times New Roman" pitchFamily="18" charset="0"/>
                          <a:cs typeface="Times New Roman" pitchFamily="18" charset="0"/>
                        </a:rPr>
                        <a:t>2.00</a:t>
                      </a:r>
                    </a:p>
                  </a:txBody>
                  <a:tcPr anchor="ctr" anchorCtr="1"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400" b="0" i="0" u="none" strike="noStrike" cap="none" normalizeH="0" baseline="0" dirty="0" smtClean="0">
                          <a:ln>
                            <a:noFill/>
                          </a:ln>
                          <a:solidFill>
                            <a:schemeClr val="tx1"/>
                          </a:solidFill>
                          <a:effectLst/>
                          <a:latin typeface="Times New Roman" pitchFamily="18" charset="0"/>
                          <a:cs typeface="Times New Roman" pitchFamily="18" charset="0"/>
                        </a:rPr>
                        <a:t>12</a:t>
                      </a:r>
                    </a:p>
                  </a:txBody>
                  <a:tcPr anchor="ctr" anchorCtr="1"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r>
              <a:tr h="449263">
                <a:tc>
                  <a:txBody>
                    <a:bodyPr/>
                    <a:lstStyle/>
                    <a:p>
                      <a:pPr marL="0" marR="0" lvl="0" indent="0" algn="r"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400" b="0" i="0" u="none" strike="noStrike" cap="none" normalizeH="0" baseline="0" smtClean="0">
                          <a:ln>
                            <a:noFill/>
                          </a:ln>
                          <a:solidFill>
                            <a:schemeClr val="tx1"/>
                          </a:solidFill>
                          <a:effectLst/>
                          <a:latin typeface="Times New Roman" pitchFamily="18" charset="0"/>
                          <a:cs typeface="Times New Roman" pitchFamily="18" charset="0"/>
                        </a:rPr>
                        <a:t>3.00</a:t>
                      </a:r>
                    </a:p>
                  </a:txBody>
                  <a:tcPr anchor="ctr" anchorCtr="1"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400" b="0" i="0" u="none" strike="noStrike" cap="none" normalizeH="0" baseline="0" dirty="0" smtClean="0">
                          <a:ln>
                            <a:noFill/>
                          </a:ln>
                          <a:solidFill>
                            <a:schemeClr val="tx1"/>
                          </a:solidFill>
                          <a:effectLst/>
                          <a:latin typeface="Times New Roman" pitchFamily="18" charset="0"/>
                          <a:cs typeface="Times New Roman" pitchFamily="18" charset="0"/>
                        </a:rPr>
                        <a:t>10</a:t>
                      </a:r>
                    </a:p>
                  </a:txBody>
                  <a:tcPr anchor="ctr" anchorCtr="1"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r>
              <a:tr h="450850">
                <a:tc>
                  <a:txBody>
                    <a:bodyPr/>
                    <a:lstStyle/>
                    <a:p>
                      <a:pPr marL="0" marR="0" lvl="0" indent="0" algn="r"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400" b="0" i="0" u="none" strike="noStrike" cap="none" normalizeH="0" baseline="0" dirty="0" smtClean="0">
                          <a:ln>
                            <a:noFill/>
                          </a:ln>
                          <a:solidFill>
                            <a:schemeClr val="tx1"/>
                          </a:solidFill>
                          <a:effectLst/>
                          <a:latin typeface="Times New Roman" pitchFamily="18" charset="0"/>
                          <a:cs typeface="Times New Roman" pitchFamily="18" charset="0"/>
                        </a:rPr>
                        <a:t>4.00</a:t>
                      </a:r>
                    </a:p>
                  </a:txBody>
                  <a:tcPr anchor="ctr" anchorCtr="1"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400" b="0" i="0" u="none" strike="noStrike" cap="none" normalizeH="0" baseline="0" dirty="0" smtClean="0">
                          <a:ln>
                            <a:noFill/>
                          </a:ln>
                          <a:solidFill>
                            <a:schemeClr val="tx1"/>
                          </a:solidFill>
                          <a:effectLst/>
                          <a:latin typeface="Times New Roman" pitchFamily="18" charset="0"/>
                          <a:cs typeface="Times New Roman" pitchFamily="18" charset="0"/>
                        </a:rPr>
                        <a:t>8</a:t>
                      </a:r>
                    </a:p>
                  </a:txBody>
                  <a:tcPr anchor="ctr" anchorCtr="1"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r>
              <a:tr h="449263">
                <a:tc>
                  <a:txBody>
                    <a:bodyPr/>
                    <a:lstStyle/>
                    <a:p>
                      <a:pPr marL="0" marR="0" lvl="0" indent="0" algn="r"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400" b="0" i="0" u="none" strike="noStrike" cap="none" normalizeH="0" baseline="0" smtClean="0">
                          <a:ln>
                            <a:noFill/>
                          </a:ln>
                          <a:solidFill>
                            <a:schemeClr val="tx1"/>
                          </a:solidFill>
                          <a:effectLst/>
                          <a:latin typeface="Times New Roman" pitchFamily="18" charset="0"/>
                          <a:cs typeface="Times New Roman" pitchFamily="18" charset="0"/>
                        </a:rPr>
                        <a:t>5.00</a:t>
                      </a:r>
                    </a:p>
                  </a:txBody>
                  <a:tcPr anchor="ctr" anchorCtr="1"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400" b="0" i="0" u="none" strike="noStrike" cap="none" normalizeH="0" baseline="0" dirty="0" smtClean="0">
                          <a:ln>
                            <a:noFill/>
                          </a:ln>
                          <a:solidFill>
                            <a:schemeClr val="tx1"/>
                          </a:solidFill>
                          <a:effectLst/>
                          <a:latin typeface="Times New Roman" pitchFamily="18" charset="0"/>
                          <a:cs typeface="Times New Roman" pitchFamily="18" charset="0"/>
                        </a:rPr>
                        <a:t>6</a:t>
                      </a:r>
                    </a:p>
                  </a:txBody>
                  <a:tcPr anchor="ctr" anchorCtr="1"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r>
              <a:tr h="450850">
                <a:tc>
                  <a:txBody>
                    <a:bodyPr/>
                    <a:lstStyle/>
                    <a:p>
                      <a:pPr marL="0" marR="0" lvl="0" indent="0" algn="r"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400" b="0" i="0" u="none" strike="noStrike" cap="none" normalizeH="0" baseline="0" smtClean="0">
                          <a:ln>
                            <a:noFill/>
                          </a:ln>
                          <a:solidFill>
                            <a:schemeClr val="tx1"/>
                          </a:solidFill>
                          <a:effectLst/>
                          <a:latin typeface="Times New Roman" pitchFamily="18" charset="0"/>
                          <a:cs typeface="Times New Roman" pitchFamily="18" charset="0"/>
                        </a:rPr>
                        <a:t>6.00</a:t>
                      </a:r>
                    </a:p>
                  </a:txBody>
                  <a:tcPr anchor="ctr" anchorCtr="1"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lnTlToBr>
                      <a:noFill/>
                    </a:lnTlToBr>
                    <a:lnBlToTr>
                      <a:noFill/>
                    </a:lnBlToTr>
                    <a:solidFill>
                      <a:srgbClr val="FFFFCC"/>
                    </a:solidFill>
                  </a:tcPr>
                </a:tc>
                <a:tc>
                  <a:txBody>
                    <a:body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400" b="0" i="0" u="none" strike="noStrike" cap="none" normalizeH="0" baseline="0" dirty="0" smtClean="0">
                          <a:ln>
                            <a:noFill/>
                          </a:ln>
                          <a:solidFill>
                            <a:schemeClr val="tx1"/>
                          </a:solidFill>
                          <a:effectLst/>
                          <a:latin typeface="Times New Roman" pitchFamily="18" charset="0"/>
                          <a:cs typeface="Times New Roman" pitchFamily="18" charset="0"/>
                        </a:rPr>
                        <a:t>4</a:t>
                      </a:r>
                    </a:p>
                  </a:txBody>
                  <a:tcPr anchor="ctr" anchorCtr="1"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a:noFill/>
                    </a:lnB>
                    <a:lnTlToBr>
                      <a:noFill/>
                    </a:lnTlToBr>
                    <a:lnBlToTr>
                      <a:noFill/>
                    </a:lnBlToTr>
                    <a:solidFill>
                      <a:srgbClr val="FFFFCC"/>
                    </a:solidFill>
                  </a:tcPr>
                </a:tc>
              </a:tr>
            </a:tbl>
          </a:graphicData>
        </a:graphic>
      </p:graphicFrame>
      <p:sp>
        <p:nvSpPr>
          <p:cNvPr id="25632" name="FlagCount" hidden="1">
            <a:hlinkClick r:id="rId3" action="ppaction://hlinkfile"/>
          </p:cNvPr>
          <p:cNvSpPr>
            <a:spLocks noChangeArrowheads="1"/>
          </p:cNvSpPr>
          <p:nvPr/>
        </p:nvSpPr>
        <p:spPr bwMode="auto">
          <a:xfrm>
            <a:off x="8255000" y="254000"/>
            <a:ext cx="381000" cy="317500"/>
          </a:xfrm>
          <a:prstGeom prst="wedgeRoundRectCallout">
            <a:avLst>
              <a:gd name="adj1" fmla="val -43750"/>
              <a:gd name="adj2" fmla="val 70000"/>
              <a:gd name="adj3" fmla="val 16667"/>
            </a:avLst>
          </a:prstGeom>
          <a:solidFill>
            <a:schemeClr val="accent1">
              <a:alpha val="25098"/>
            </a:schemeClr>
          </a:solidFill>
          <a:ln w="19050">
            <a:solidFill>
              <a:schemeClr val="tx1"/>
            </a:solidFill>
            <a:miter lim="800000"/>
            <a:headEnd/>
            <a:tailEnd/>
          </a:ln>
        </p:spPr>
        <p:txBody>
          <a:bodyPr wrap="none" anchor="ctr"/>
          <a:lstStyle/>
          <a:p>
            <a:pPr algn="ctr"/>
            <a:r>
              <a:rPr lang="en-US" sz="1400" b="1">
                <a:latin typeface="Tahoma" pitchFamily="34" charset="0"/>
                <a:cs typeface="Arial" charset="0"/>
              </a:rPr>
              <a:t>0</a:t>
            </a:r>
          </a:p>
        </p:txBody>
      </p:sp>
    </p:spTree>
    <p:extLst>
      <p:ext uri="{BB962C8B-B14F-4D97-AF65-F5344CB8AC3E}">
        <p14:creationId xmlns:p14="http://schemas.microsoft.com/office/powerpoint/2010/main" val="1406464042"/>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5605">
                                            <p:txEl>
                                              <p:pRg st="0" end="0"/>
                                            </p:txEl>
                                          </p:spTgt>
                                        </p:tgtEl>
                                        <p:attrNameLst>
                                          <p:attrName>style.visibility</p:attrName>
                                        </p:attrNameLst>
                                      </p:cBhvr>
                                      <p:to>
                                        <p:strVal val="visible"/>
                                      </p:to>
                                    </p:set>
                                    <p:animEffect transition="in" filter="wipe(left)">
                                      <p:cBhvr>
                                        <p:cTn id="7" dur="500"/>
                                        <p:tgtEl>
                                          <p:spTgt spid="2560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5605">
                                            <p:txEl>
                                              <p:pRg st="1" end="1"/>
                                            </p:txEl>
                                          </p:spTgt>
                                        </p:tgtEl>
                                        <p:attrNameLst>
                                          <p:attrName>style.visibility</p:attrName>
                                        </p:attrNameLst>
                                      </p:cBhvr>
                                      <p:to>
                                        <p:strVal val="visible"/>
                                      </p:to>
                                    </p:set>
                                    <p:animEffect transition="in" filter="wipe(left)">
                                      <p:cBhvr>
                                        <p:cTn id="12" dur="500"/>
                                        <p:tgtEl>
                                          <p:spTgt spid="25605">
                                            <p:txEl>
                                              <p:pRg st="1" end="1"/>
                                            </p:txEl>
                                          </p:spTgt>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71684"/>
                                        </p:tgtEl>
                                        <p:attrNameLst>
                                          <p:attrName>style.visibility</p:attrName>
                                        </p:attrNameLst>
                                      </p:cBhvr>
                                      <p:to>
                                        <p:strVal val="visible"/>
                                      </p:to>
                                    </p:set>
                                    <p:animEffect transition="in" filter="fade">
                                      <p:cBhvr>
                                        <p:cTn id="16" dur="500"/>
                                        <p:tgtEl>
                                          <p:spTgt spid="71684"/>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25605">
                                            <p:txEl>
                                              <p:pRg st="2" end="2"/>
                                            </p:txEl>
                                          </p:spTgt>
                                        </p:tgtEl>
                                        <p:attrNameLst>
                                          <p:attrName>style.visibility</p:attrName>
                                        </p:attrNameLst>
                                      </p:cBhvr>
                                      <p:to>
                                        <p:strVal val="visible"/>
                                      </p:to>
                                    </p:set>
                                    <p:animEffect transition="in" filter="wipe(left)">
                                      <p:cBhvr>
                                        <p:cTn id="21" dur="500"/>
                                        <p:tgtEl>
                                          <p:spTgt spid="2560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5" grpId="0" build="p" bldLvl="4"/>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p:cNvGrpSpPr>
          <p:nvPr/>
        </p:nvGrpSpPr>
        <p:grpSpPr bwMode="auto">
          <a:xfrm>
            <a:off x="133350" y="876300"/>
            <a:ext cx="6445250" cy="5456238"/>
            <a:chOff x="84" y="552"/>
            <a:chExt cx="4060" cy="3437"/>
          </a:xfrm>
        </p:grpSpPr>
        <p:pic>
          <p:nvPicPr>
            <p:cNvPr id="26695" name="Picture 3" descr="chap4 graph1"/>
            <p:cNvPicPr>
              <a:picLocks noChangeAspect="1" noChangeArrowheads="1"/>
            </p:cNvPicPr>
            <p:nvPr/>
          </p:nvPicPr>
          <p:blipFill>
            <a:blip r:embed="rId3" cstate="print"/>
            <a:srcRect/>
            <a:stretch>
              <a:fillRect/>
            </a:stretch>
          </p:blipFill>
          <p:spPr bwMode="auto">
            <a:xfrm>
              <a:off x="137" y="631"/>
              <a:ext cx="3646" cy="3358"/>
            </a:xfrm>
            <a:prstGeom prst="rect">
              <a:avLst/>
            </a:prstGeom>
            <a:noFill/>
            <a:ln w="9525">
              <a:noFill/>
              <a:miter lim="800000"/>
              <a:headEnd/>
              <a:tailEnd/>
            </a:ln>
          </p:spPr>
        </p:pic>
        <p:sp>
          <p:nvSpPr>
            <p:cNvPr id="26696" name="Text Box 4"/>
            <p:cNvSpPr txBox="1">
              <a:spLocks noChangeArrowheads="1"/>
            </p:cNvSpPr>
            <p:nvPr/>
          </p:nvSpPr>
          <p:spPr bwMode="auto">
            <a:xfrm>
              <a:off x="84" y="552"/>
              <a:ext cx="857" cy="518"/>
            </a:xfrm>
            <a:prstGeom prst="rect">
              <a:avLst/>
            </a:prstGeom>
            <a:solidFill>
              <a:schemeClr val="bg1"/>
            </a:solidFill>
            <a:ln w="9525">
              <a:noFill/>
              <a:miter lim="800000"/>
              <a:headEnd/>
              <a:tailEnd/>
            </a:ln>
          </p:spPr>
          <p:txBody>
            <a:bodyPr>
              <a:spAutoFit/>
            </a:bodyPr>
            <a:lstStyle/>
            <a:p>
              <a:pPr algn="r">
                <a:spcBef>
                  <a:spcPct val="50000"/>
                </a:spcBef>
              </a:pPr>
              <a:r>
                <a:rPr lang="en-US" sz="2400" b="1">
                  <a:cs typeface="Arial" charset="0"/>
                </a:rPr>
                <a:t>Price of Lattes</a:t>
              </a:r>
            </a:p>
          </p:txBody>
        </p:sp>
        <p:sp>
          <p:nvSpPr>
            <p:cNvPr id="26697" name="Text Box 5"/>
            <p:cNvSpPr txBox="1">
              <a:spLocks noChangeArrowheads="1"/>
            </p:cNvSpPr>
            <p:nvPr/>
          </p:nvSpPr>
          <p:spPr bwMode="auto">
            <a:xfrm>
              <a:off x="3277" y="3489"/>
              <a:ext cx="867" cy="460"/>
            </a:xfrm>
            <a:prstGeom prst="rect">
              <a:avLst/>
            </a:prstGeom>
            <a:solidFill>
              <a:schemeClr val="bg1"/>
            </a:solidFill>
            <a:ln w="9525">
              <a:noFill/>
              <a:miter lim="800000"/>
              <a:headEnd/>
              <a:tailEnd/>
            </a:ln>
          </p:spPr>
          <p:txBody>
            <a:bodyPr lIns="0" tIns="0" rIns="0" bIns="0">
              <a:spAutoFit/>
            </a:bodyPr>
            <a:lstStyle/>
            <a:p>
              <a:pPr algn="ctr">
                <a:spcBef>
                  <a:spcPct val="50000"/>
                </a:spcBef>
              </a:pPr>
              <a:r>
                <a:rPr lang="en-US" sz="2400" b="1">
                  <a:cs typeface="Arial" charset="0"/>
                </a:rPr>
                <a:t>Quantity of Lattes</a:t>
              </a:r>
            </a:p>
          </p:txBody>
        </p:sp>
      </p:grpSp>
      <p:sp>
        <p:nvSpPr>
          <p:cNvPr id="72710" name="Line 6"/>
          <p:cNvSpPr>
            <a:spLocks noChangeShapeType="1"/>
          </p:cNvSpPr>
          <p:nvPr/>
        </p:nvSpPr>
        <p:spPr bwMode="auto">
          <a:xfrm>
            <a:off x="1960563" y="1585913"/>
            <a:ext cx="3052762" cy="3889375"/>
          </a:xfrm>
          <a:prstGeom prst="line">
            <a:avLst/>
          </a:prstGeom>
          <a:noFill/>
          <a:ln w="50800">
            <a:solidFill>
              <a:srgbClr val="FF0000"/>
            </a:solidFill>
            <a:round/>
            <a:headEnd/>
            <a:tailEnd/>
          </a:ln>
        </p:spPr>
        <p:txBody>
          <a:bodyPr/>
          <a:lstStyle/>
          <a:p>
            <a:endParaRPr lang="en-US"/>
          </a:p>
        </p:txBody>
      </p:sp>
      <p:sp>
        <p:nvSpPr>
          <p:cNvPr id="72711" name="Oval 7"/>
          <p:cNvSpPr>
            <a:spLocks noChangeArrowheads="1"/>
          </p:cNvSpPr>
          <p:nvPr/>
        </p:nvSpPr>
        <p:spPr bwMode="auto">
          <a:xfrm>
            <a:off x="4943475" y="5414963"/>
            <a:ext cx="139700" cy="138112"/>
          </a:xfrm>
          <a:prstGeom prst="ellipse">
            <a:avLst/>
          </a:prstGeom>
          <a:solidFill>
            <a:srgbClr val="FF0000"/>
          </a:solidFill>
          <a:ln w="9525">
            <a:noFill/>
            <a:round/>
            <a:headEnd/>
            <a:tailEnd/>
          </a:ln>
        </p:spPr>
        <p:txBody>
          <a:bodyPr wrap="none" anchor="ctr"/>
          <a:lstStyle/>
          <a:p>
            <a:endParaRPr lang="en-US">
              <a:cs typeface="Arial" charset="0"/>
            </a:endParaRPr>
          </a:p>
        </p:txBody>
      </p:sp>
      <p:sp>
        <p:nvSpPr>
          <p:cNvPr id="26631" name="Rectangle 8"/>
          <p:cNvSpPr>
            <a:spLocks noGrp="1" noChangeArrowheads="1"/>
          </p:cNvSpPr>
          <p:nvPr>
            <p:ph type="title" idx="4294967295"/>
          </p:nvPr>
        </p:nvSpPr>
        <p:spPr>
          <a:xfrm>
            <a:off x="896938" y="109538"/>
            <a:ext cx="7491412" cy="677862"/>
          </a:xfrm>
        </p:spPr>
        <p:txBody>
          <a:bodyPr/>
          <a:lstStyle/>
          <a:p>
            <a:pPr eaLnBrk="1" hangingPunct="1"/>
            <a:r>
              <a:rPr lang="en-US" sz="3200" dirty="0" smtClean="0">
                <a:effectLst/>
                <a:latin typeface="Times New Roman" pitchFamily="18" charset="0"/>
                <a:cs typeface="Times New Roman" pitchFamily="18" charset="0"/>
              </a:rPr>
              <a:t>Helen’s Demand Schedule &amp; Curve</a:t>
            </a:r>
          </a:p>
        </p:txBody>
      </p:sp>
      <p:graphicFrame>
        <p:nvGraphicFramePr>
          <p:cNvPr id="72713" name="Group 9"/>
          <p:cNvGraphicFramePr>
            <a:graphicFrameLocks noGrp="1"/>
          </p:cNvGraphicFramePr>
          <p:nvPr>
            <p:extLst>
              <p:ext uri="{D42A27DB-BD31-4B8C-83A1-F6EECF244321}">
                <p14:modId xmlns:p14="http://schemas.microsoft.com/office/powerpoint/2010/main" val="2364530683"/>
              </p:ext>
            </p:extLst>
          </p:nvPr>
        </p:nvGraphicFramePr>
        <p:xfrm>
          <a:off x="6191250" y="841375"/>
          <a:ext cx="2668588" cy="4572000"/>
        </p:xfrm>
        <a:graphic>
          <a:graphicData uri="http://schemas.openxmlformats.org/drawingml/2006/table">
            <a:tbl>
              <a:tblPr/>
              <a:tblGrid>
                <a:gridCol w="998538"/>
                <a:gridCol w="1670050"/>
              </a:tblGrid>
              <a:tr h="508000">
                <a:tc>
                  <a:txBody>
                    <a:bodyPr/>
                    <a:lstStyle/>
                    <a:p>
                      <a:pPr marL="0" marR="0" lvl="0" indent="0" algn="ctr"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400" b="0" i="0" u="none" strike="noStrike" cap="none" normalizeH="0" baseline="0" dirty="0" smtClean="0">
                          <a:ln>
                            <a:noFill/>
                          </a:ln>
                          <a:solidFill>
                            <a:schemeClr val="tx1"/>
                          </a:solidFill>
                          <a:effectLst/>
                          <a:latin typeface="Times New Roman" pitchFamily="18" charset="0"/>
                          <a:cs typeface="Times New Roman" pitchFamily="18" charset="0"/>
                        </a:rPr>
                        <a:t>Price </a:t>
                      </a:r>
                      <a:br>
                        <a:rPr kumimoji="0" lang="en-US" sz="2400" b="0" i="0" u="none" strike="noStrike" cap="none" normalizeH="0" baseline="0" dirty="0" smtClean="0">
                          <a:ln>
                            <a:noFill/>
                          </a:ln>
                          <a:solidFill>
                            <a:schemeClr val="tx1"/>
                          </a:solidFill>
                          <a:effectLst/>
                          <a:latin typeface="Times New Roman" pitchFamily="18" charset="0"/>
                          <a:cs typeface="Times New Roman" pitchFamily="18" charset="0"/>
                        </a:rPr>
                      </a:br>
                      <a:r>
                        <a:rPr kumimoji="0" lang="en-US" sz="2400" b="0" i="0" u="none" strike="noStrike" cap="none" normalizeH="0" baseline="0" dirty="0" smtClean="0">
                          <a:ln>
                            <a:noFill/>
                          </a:ln>
                          <a:solidFill>
                            <a:schemeClr val="tx1"/>
                          </a:solidFill>
                          <a:effectLst/>
                          <a:latin typeface="Times New Roman" pitchFamily="18" charset="0"/>
                          <a:cs typeface="Times New Roman" pitchFamily="18" charset="0"/>
                        </a:rPr>
                        <a:t>of lattes</a:t>
                      </a:r>
                    </a:p>
                  </a:txBody>
                  <a:tcPr anchor="ctr" anchorCtr="1" horzOverflow="overflow">
                    <a:lnL>
                      <a:noFill/>
                    </a:lnL>
                    <a:lnR w="12700" cap="flat" cmpd="sng" algn="ctr">
                      <a:solidFill>
                        <a:schemeClr val="tx1"/>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p>
                      <a:pPr marL="0" marR="0" lvl="0" indent="0" algn="ctr"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400" b="0" i="0" u="none" strike="noStrike" cap="none" normalizeH="0" baseline="0" dirty="0" smtClean="0">
                          <a:ln>
                            <a:noFill/>
                          </a:ln>
                          <a:solidFill>
                            <a:schemeClr val="tx1"/>
                          </a:solidFill>
                          <a:effectLst/>
                          <a:latin typeface="Times New Roman" pitchFamily="18" charset="0"/>
                          <a:cs typeface="Times New Roman" pitchFamily="18" charset="0"/>
                        </a:rPr>
                        <a:t>Quantity </a:t>
                      </a:r>
                      <a:br>
                        <a:rPr kumimoji="0" lang="en-US" sz="2400" b="0" i="0" u="none" strike="noStrike" cap="none" normalizeH="0" baseline="0" dirty="0" smtClean="0">
                          <a:ln>
                            <a:noFill/>
                          </a:ln>
                          <a:solidFill>
                            <a:schemeClr val="tx1"/>
                          </a:solidFill>
                          <a:effectLst/>
                          <a:latin typeface="Times New Roman" pitchFamily="18" charset="0"/>
                          <a:cs typeface="Times New Roman" pitchFamily="18" charset="0"/>
                        </a:rPr>
                      </a:br>
                      <a:r>
                        <a:rPr kumimoji="0" lang="en-US" sz="2400" b="0" i="0" u="none" strike="noStrike" cap="none" normalizeH="0" baseline="0" dirty="0" smtClean="0">
                          <a:ln>
                            <a:noFill/>
                          </a:ln>
                          <a:solidFill>
                            <a:schemeClr val="tx1"/>
                          </a:solidFill>
                          <a:effectLst/>
                          <a:latin typeface="Times New Roman" pitchFamily="18" charset="0"/>
                          <a:cs typeface="Times New Roman" pitchFamily="18" charset="0"/>
                        </a:rPr>
                        <a:t>of lattes demanded</a:t>
                      </a:r>
                    </a:p>
                  </a:txBody>
                  <a:tcPr anchor="ctr" anchorCtr="1" horzOverflow="overflow">
                    <a:lnL w="12700" cap="flat" cmpd="sng" algn="ctr">
                      <a:solidFill>
                        <a:schemeClr val="tx1"/>
                      </a:solidFill>
                      <a:prstDash val="solid"/>
                      <a:round/>
                      <a:headEnd type="none" w="med" len="med"/>
                      <a:tailEnd type="none" w="med" len="med"/>
                    </a:lnL>
                    <a:lnR>
                      <a:noFill/>
                    </a:lnR>
                    <a:lnT>
                      <a:noFill/>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r>
              <a:tr h="450850">
                <a:tc>
                  <a:txBody>
                    <a:bodyPr/>
                    <a:lstStyle/>
                    <a:p>
                      <a:pPr marL="0" marR="0" lvl="0" indent="0" algn="r"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400" b="0" i="0" u="none" strike="noStrike" cap="none" normalizeH="0" baseline="0" smtClean="0">
                          <a:ln>
                            <a:noFill/>
                          </a:ln>
                          <a:solidFill>
                            <a:schemeClr val="tx1"/>
                          </a:solidFill>
                          <a:effectLst/>
                          <a:latin typeface="Times New Roman" pitchFamily="18" charset="0"/>
                          <a:cs typeface="Times New Roman" pitchFamily="18" charset="0"/>
                        </a:rPr>
                        <a:t>$0.00</a:t>
                      </a:r>
                    </a:p>
                  </a:txBody>
                  <a:tcPr anchor="ctr" anchorCtr="1"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400" b="0" i="0" u="none" strike="noStrike" cap="none" normalizeH="0" baseline="0" dirty="0" smtClean="0">
                          <a:ln>
                            <a:noFill/>
                          </a:ln>
                          <a:solidFill>
                            <a:schemeClr val="tx1"/>
                          </a:solidFill>
                          <a:effectLst/>
                          <a:latin typeface="Times New Roman" pitchFamily="18" charset="0"/>
                          <a:cs typeface="Times New Roman" pitchFamily="18" charset="0"/>
                        </a:rPr>
                        <a:t>16</a:t>
                      </a:r>
                    </a:p>
                  </a:txBody>
                  <a:tcPr anchor="ctr" anchorCtr="1"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r>
              <a:tr h="449263">
                <a:tc>
                  <a:txBody>
                    <a:bodyPr/>
                    <a:lstStyle/>
                    <a:p>
                      <a:pPr marL="0" marR="0" lvl="0" indent="0" algn="r"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400" b="0" i="0" u="none" strike="noStrike" cap="none" normalizeH="0" baseline="0" smtClean="0">
                          <a:ln>
                            <a:noFill/>
                          </a:ln>
                          <a:solidFill>
                            <a:schemeClr val="tx1"/>
                          </a:solidFill>
                          <a:effectLst/>
                          <a:latin typeface="Times New Roman" pitchFamily="18" charset="0"/>
                          <a:cs typeface="Times New Roman" pitchFamily="18" charset="0"/>
                        </a:rPr>
                        <a:t>1.00</a:t>
                      </a:r>
                    </a:p>
                  </a:txBody>
                  <a:tcPr anchor="ctr" anchorCtr="1"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400" b="0" i="0" u="none" strike="noStrike" cap="none" normalizeH="0" baseline="0" dirty="0" smtClean="0">
                          <a:ln>
                            <a:noFill/>
                          </a:ln>
                          <a:solidFill>
                            <a:schemeClr val="tx1"/>
                          </a:solidFill>
                          <a:effectLst/>
                          <a:latin typeface="Times New Roman" pitchFamily="18" charset="0"/>
                          <a:cs typeface="Times New Roman" pitchFamily="18" charset="0"/>
                        </a:rPr>
                        <a:t>14</a:t>
                      </a:r>
                    </a:p>
                  </a:txBody>
                  <a:tcPr anchor="ctr" anchorCtr="1"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r>
              <a:tr h="450850">
                <a:tc>
                  <a:txBody>
                    <a:bodyPr/>
                    <a:lstStyle/>
                    <a:p>
                      <a:pPr marL="0" marR="0" lvl="0" indent="0" algn="r"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400" b="0" i="0" u="none" strike="noStrike" cap="none" normalizeH="0" baseline="0" smtClean="0">
                          <a:ln>
                            <a:noFill/>
                          </a:ln>
                          <a:solidFill>
                            <a:schemeClr val="tx1"/>
                          </a:solidFill>
                          <a:effectLst/>
                          <a:latin typeface="Times New Roman" pitchFamily="18" charset="0"/>
                          <a:cs typeface="Times New Roman" pitchFamily="18" charset="0"/>
                        </a:rPr>
                        <a:t>2.00</a:t>
                      </a:r>
                    </a:p>
                  </a:txBody>
                  <a:tcPr anchor="ctr" anchorCtr="1"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400" b="0" i="0" u="none" strike="noStrike" cap="none" normalizeH="0" baseline="0" dirty="0" smtClean="0">
                          <a:ln>
                            <a:noFill/>
                          </a:ln>
                          <a:solidFill>
                            <a:schemeClr val="tx1"/>
                          </a:solidFill>
                          <a:effectLst/>
                          <a:latin typeface="Times New Roman" pitchFamily="18" charset="0"/>
                          <a:cs typeface="Times New Roman" pitchFamily="18" charset="0"/>
                        </a:rPr>
                        <a:t>12</a:t>
                      </a:r>
                    </a:p>
                  </a:txBody>
                  <a:tcPr anchor="ctr" anchorCtr="1"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r>
              <a:tr h="449263">
                <a:tc>
                  <a:txBody>
                    <a:bodyPr/>
                    <a:lstStyle/>
                    <a:p>
                      <a:pPr marL="0" marR="0" lvl="0" indent="0" algn="r"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400" b="0" i="0" u="none" strike="noStrike" cap="none" normalizeH="0" baseline="0" smtClean="0">
                          <a:ln>
                            <a:noFill/>
                          </a:ln>
                          <a:solidFill>
                            <a:schemeClr val="tx1"/>
                          </a:solidFill>
                          <a:effectLst/>
                          <a:latin typeface="Times New Roman" pitchFamily="18" charset="0"/>
                          <a:cs typeface="Times New Roman" pitchFamily="18" charset="0"/>
                        </a:rPr>
                        <a:t>3.00</a:t>
                      </a:r>
                    </a:p>
                  </a:txBody>
                  <a:tcPr anchor="ctr" anchorCtr="1"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400" b="0" i="0" u="none" strike="noStrike" cap="none" normalizeH="0" baseline="0" dirty="0" smtClean="0">
                          <a:ln>
                            <a:noFill/>
                          </a:ln>
                          <a:solidFill>
                            <a:schemeClr val="tx1"/>
                          </a:solidFill>
                          <a:effectLst/>
                          <a:latin typeface="Times New Roman" pitchFamily="18" charset="0"/>
                          <a:cs typeface="Times New Roman" pitchFamily="18" charset="0"/>
                        </a:rPr>
                        <a:t>10</a:t>
                      </a:r>
                    </a:p>
                  </a:txBody>
                  <a:tcPr anchor="ctr" anchorCtr="1"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r>
              <a:tr h="450850">
                <a:tc>
                  <a:txBody>
                    <a:bodyPr/>
                    <a:lstStyle/>
                    <a:p>
                      <a:pPr marL="0" marR="0" lvl="0" indent="0" algn="r"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400" b="0" i="0" u="none" strike="noStrike" cap="none" normalizeH="0" baseline="0" smtClean="0">
                          <a:ln>
                            <a:noFill/>
                          </a:ln>
                          <a:solidFill>
                            <a:schemeClr val="tx1"/>
                          </a:solidFill>
                          <a:effectLst/>
                          <a:latin typeface="Times New Roman" pitchFamily="18" charset="0"/>
                          <a:cs typeface="Times New Roman" pitchFamily="18" charset="0"/>
                        </a:rPr>
                        <a:t>4.00</a:t>
                      </a:r>
                    </a:p>
                  </a:txBody>
                  <a:tcPr anchor="ctr" anchorCtr="1"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400" b="0" i="0" u="none" strike="noStrike" cap="none" normalizeH="0" baseline="0" dirty="0" smtClean="0">
                          <a:ln>
                            <a:noFill/>
                          </a:ln>
                          <a:solidFill>
                            <a:schemeClr val="tx1"/>
                          </a:solidFill>
                          <a:effectLst/>
                          <a:latin typeface="Times New Roman" pitchFamily="18" charset="0"/>
                          <a:cs typeface="Times New Roman" pitchFamily="18" charset="0"/>
                        </a:rPr>
                        <a:t>8</a:t>
                      </a:r>
                    </a:p>
                  </a:txBody>
                  <a:tcPr anchor="ctr" anchorCtr="1"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r>
              <a:tr h="449263">
                <a:tc>
                  <a:txBody>
                    <a:bodyPr/>
                    <a:lstStyle/>
                    <a:p>
                      <a:pPr marL="0" marR="0" lvl="0" indent="0" algn="r"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400" b="0" i="0" u="none" strike="noStrike" cap="none" normalizeH="0" baseline="0" smtClean="0">
                          <a:ln>
                            <a:noFill/>
                          </a:ln>
                          <a:solidFill>
                            <a:schemeClr val="tx1"/>
                          </a:solidFill>
                          <a:effectLst/>
                          <a:latin typeface="Times New Roman" pitchFamily="18" charset="0"/>
                          <a:cs typeface="Times New Roman" pitchFamily="18" charset="0"/>
                        </a:rPr>
                        <a:t>5.00</a:t>
                      </a:r>
                    </a:p>
                  </a:txBody>
                  <a:tcPr anchor="ctr" anchorCtr="1"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400" b="0" i="0" u="none" strike="noStrike" cap="none" normalizeH="0" baseline="0" dirty="0" smtClean="0">
                          <a:ln>
                            <a:noFill/>
                          </a:ln>
                          <a:solidFill>
                            <a:schemeClr val="tx1"/>
                          </a:solidFill>
                          <a:effectLst/>
                          <a:latin typeface="Times New Roman" pitchFamily="18" charset="0"/>
                          <a:cs typeface="Times New Roman" pitchFamily="18" charset="0"/>
                        </a:rPr>
                        <a:t>6</a:t>
                      </a:r>
                    </a:p>
                  </a:txBody>
                  <a:tcPr anchor="ctr" anchorCtr="1"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r>
              <a:tr h="450850">
                <a:tc>
                  <a:txBody>
                    <a:bodyPr/>
                    <a:lstStyle/>
                    <a:p>
                      <a:pPr marL="0" marR="0" lvl="0" indent="0" algn="r"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400" b="0" i="0" u="none" strike="noStrike" cap="none" normalizeH="0" baseline="0" smtClean="0">
                          <a:ln>
                            <a:noFill/>
                          </a:ln>
                          <a:solidFill>
                            <a:schemeClr val="tx1"/>
                          </a:solidFill>
                          <a:effectLst/>
                          <a:latin typeface="Times New Roman" pitchFamily="18" charset="0"/>
                          <a:cs typeface="Times New Roman" pitchFamily="18" charset="0"/>
                        </a:rPr>
                        <a:t>6.00</a:t>
                      </a:r>
                    </a:p>
                  </a:txBody>
                  <a:tcPr anchor="ctr" anchorCtr="1"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lnTlToBr>
                      <a:noFill/>
                    </a:lnTlToBr>
                    <a:lnBlToTr>
                      <a:noFill/>
                    </a:lnBlToTr>
                    <a:solidFill>
                      <a:srgbClr val="FFFFCC"/>
                    </a:solidFill>
                  </a:tcPr>
                </a:tc>
                <a:tc>
                  <a:txBody>
                    <a:body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400" b="0" i="0" u="none" strike="noStrike" cap="none" normalizeH="0" baseline="0" dirty="0" smtClean="0">
                          <a:ln>
                            <a:noFill/>
                          </a:ln>
                          <a:solidFill>
                            <a:schemeClr val="tx1"/>
                          </a:solidFill>
                          <a:effectLst/>
                          <a:latin typeface="Times New Roman" pitchFamily="18" charset="0"/>
                          <a:cs typeface="Times New Roman" pitchFamily="18" charset="0"/>
                        </a:rPr>
                        <a:t>4</a:t>
                      </a:r>
                    </a:p>
                  </a:txBody>
                  <a:tcPr anchor="ctr" anchorCtr="1"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a:noFill/>
                    </a:lnB>
                    <a:lnTlToBr>
                      <a:noFill/>
                    </a:lnTlToBr>
                    <a:lnBlToTr>
                      <a:noFill/>
                    </a:lnBlToTr>
                    <a:solidFill>
                      <a:srgbClr val="FFFFCC"/>
                    </a:solidFill>
                  </a:tcPr>
                </a:tc>
              </a:tr>
            </a:tbl>
          </a:graphicData>
        </a:graphic>
      </p:graphicFrame>
      <p:grpSp>
        <p:nvGrpSpPr>
          <p:cNvPr id="3" name="Group 54"/>
          <p:cNvGrpSpPr>
            <a:grpSpLocks/>
          </p:cNvGrpSpPr>
          <p:nvPr/>
        </p:nvGrpSpPr>
        <p:grpSpPr bwMode="auto">
          <a:xfrm>
            <a:off x="1335088" y="4235450"/>
            <a:ext cx="2832100" cy="1250950"/>
            <a:chOff x="841" y="2668"/>
            <a:chExt cx="1784" cy="788"/>
          </a:xfrm>
        </p:grpSpPr>
        <p:grpSp>
          <p:nvGrpSpPr>
            <p:cNvPr id="4" name="Group 55"/>
            <p:cNvGrpSpPr>
              <a:grpSpLocks/>
            </p:cNvGrpSpPr>
            <p:nvPr/>
          </p:nvGrpSpPr>
          <p:grpSpPr bwMode="auto">
            <a:xfrm>
              <a:off x="841" y="2712"/>
              <a:ext cx="1747" cy="744"/>
              <a:chOff x="357" y="2450"/>
              <a:chExt cx="795" cy="646"/>
            </a:xfrm>
          </p:grpSpPr>
          <p:sp>
            <p:nvSpPr>
              <p:cNvPr id="26693" name="Line 56"/>
              <p:cNvSpPr>
                <a:spLocks noChangeShapeType="1"/>
              </p:cNvSpPr>
              <p:nvPr/>
            </p:nvSpPr>
            <p:spPr bwMode="auto">
              <a:xfrm>
                <a:off x="357" y="2450"/>
                <a:ext cx="795" cy="0"/>
              </a:xfrm>
              <a:prstGeom prst="line">
                <a:avLst/>
              </a:prstGeom>
              <a:noFill/>
              <a:ln w="9525">
                <a:solidFill>
                  <a:srgbClr val="969696"/>
                </a:solidFill>
                <a:prstDash val="lgDash"/>
                <a:round/>
                <a:headEnd/>
                <a:tailEnd/>
              </a:ln>
            </p:spPr>
            <p:txBody>
              <a:bodyPr/>
              <a:lstStyle/>
              <a:p>
                <a:endParaRPr lang="en-US"/>
              </a:p>
            </p:txBody>
          </p:sp>
          <p:sp>
            <p:nvSpPr>
              <p:cNvPr id="26694" name="Line 57"/>
              <p:cNvSpPr>
                <a:spLocks noChangeShapeType="1"/>
              </p:cNvSpPr>
              <p:nvPr/>
            </p:nvSpPr>
            <p:spPr bwMode="auto">
              <a:xfrm>
                <a:off x="1152" y="2451"/>
                <a:ext cx="0" cy="645"/>
              </a:xfrm>
              <a:prstGeom prst="line">
                <a:avLst/>
              </a:prstGeom>
              <a:noFill/>
              <a:ln w="9525">
                <a:solidFill>
                  <a:srgbClr val="969696"/>
                </a:solidFill>
                <a:prstDash val="lgDash"/>
                <a:round/>
                <a:headEnd/>
                <a:tailEnd/>
              </a:ln>
            </p:spPr>
            <p:txBody>
              <a:bodyPr/>
              <a:lstStyle/>
              <a:p>
                <a:endParaRPr lang="en-US"/>
              </a:p>
            </p:txBody>
          </p:sp>
        </p:grpSp>
        <p:sp>
          <p:nvSpPr>
            <p:cNvPr id="26692" name="Oval 58"/>
            <p:cNvSpPr>
              <a:spLocks noChangeArrowheads="1"/>
            </p:cNvSpPr>
            <p:nvPr/>
          </p:nvSpPr>
          <p:spPr bwMode="auto">
            <a:xfrm>
              <a:off x="2537" y="2668"/>
              <a:ext cx="88" cy="87"/>
            </a:xfrm>
            <a:prstGeom prst="ellipse">
              <a:avLst/>
            </a:prstGeom>
            <a:solidFill>
              <a:srgbClr val="FF0000"/>
            </a:solidFill>
            <a:ln w="9525">
              <a:noFill/>
              <a:round/>
              <a:headEnd/>
              <a:tailEnd/>
            </a:ln>
          </p:spPr>
          <p:txBody>
            <a:bodyPr wrap="none" anchor="ctr"/>
            <a:lstStyle/>
            <a:p>
              <a:endParaRPr lang="en-US">
                <a:cs typeface="Arial" charset="0"/>
              </a:endParaRPr>
            </a:p>
          </p:txBody>
        </p:sp>
      </p:grpSp>
      <p:grpSp>
        <p:nvGrpSpPr>
          <p:cNvPr id="5" name="Group 59"/>
          <p:cNvGrpSpPr>
            <a:grpSpLocks/>
          </p:cNvGrpSpPr>
          <p:nvPr/>
        </p:nvGrpSpPr>
        <p:grpSpPr bwMode="auto">
          <a:xfrm>
            <a:off x="1335088" y="4837113"/>
            <a:ext cx="3300412" cy="655637"/>
            <a:chOff x="841" y="3047"/>
            <a:chExt cx="2079" cy="413"/>
          </a:xfrm>
        </p:grpSpPr>
        <p:grpSp>
          <p:nvGrpSpPr>
            <p:cNvPr id="6" name="Group 60"/>
            <p:cNvGrpSpPr>
              <a:grpSpLocks/>
            </p:cNvGrpSpPr>
            <p:nvPr/>
          </p:nvGrpSpPr>
          <p:grpSpPr bwMode="auto">
            <a:xfrm>
              <a:off x="841" y="3092"/>
              <a:ext cx="2032" cy="368"/>
              <a:chOff x="357" y="2450"/>
              <a:chExt cx="795" cy="646"/>
            </a:xfrm>
          </p:grpSpPr>
          <p:sp>
            <p:nvSpPr>
              <p:cNvPr id="26689" name="Line 61"/>
              <p:cNvSpPr>
                <a:spLocks noChangeShapeType="1"/>
              </p:cNvSpPr>
              <p:nvPr/>
            </p:nvSpPr>
            <p:spPr bwMode="auto">
              <a:xfrm>
                <a:off x="357" y="2450"/>
                <a:ext cx="795" cy="0"/>
              </a:xfrm>
              <a:prstGeom prst="line">
                <a:avLst/>
              </a:prstGeom>
              <a:noFill/>
              <a:ln w="9525">
                <a:solidFill>
                  <a:srgbClr val="969696"/>
                </a:solidFill>
                <a:prstDash val="lgDash"/>
                <a:round/>
                <a:headEnd/>
                <a:tailEnd/>
              </a:ln>
            </p:spPr>
            <p:txBody>
              <a:bodyPr/>
              <a:lstStyle/>
              <a:p>
                <a:endParaRPr lang="en-US"/>
              </a:p>
            </p:txBody>
          </p:sp>
          <p:sp>
            <p:nvSpPr>
              <p:cNvPr id="26690" name="Line 62"/>
              <p:cNvSpPr>
                <a:spLocks noChangeShapeType="1"/>
              </p:cNvSpPr>
              <p:nvPr/>
            </p:nvSpPr>
            <p:spPr bwMode="auto">
              <a:xfrm>
                <a:off x="1152" y="2451"/>
                <a:ext cx="0" cy="645"/>
              </a:xfrm>
              <a:prstGeom prst="line">
                <a:avLst/>
              </a:prstGeom>
              <a:noFill/>
              <a:ln w="9525">
                <a:solidFill>
                  <a:srgbClr val="969696"/>
                </a:solidFill>
                <a:prstDash val="lgDash"/>
                <a:round/>
                <a:headEnd/>
                <a:tailEnd/>
              </a:ln>
            </p:spPr>
            <p:txBody>
              <a:bodyPr/>
              <a:lstStyle/>
              <a:p>
                <a:endParaRPr lang="en-US"/>
              </a:p>
            </p:txBody>
          </p:sp>
        </p:grpSp>
        <p:sp>
          <p:nvSpPr>
            <p:cNvPr id="26688" name="Oval 63"/>
            <p:cNvSpPr>
              <a:spLocks noChangeArrowheads="1"/>
            </p:cNvSpPr>
            <p:nvPr/>
          </p:nvSpPr>
          <p:spPr bwMode="auto">
            <a:xfrm>
              <a:off x="2832" y="3047"/>
              <a:ext cx="88" cy="87"/>
            </a:xfrm>
            <a:prstGeom prst="ellipse">
              <a:avLst/>
            </a:prstGeom>
            <a:solidFill>
              <a:srgbClr val="FF0000"/>
            </a:solidFill>
            <a:ln w="9525">
              <a:noFill/>
              <a:round/>
              <a:headEnd/>
              <a:tailEnd/>
            </a:ln>
          </p:spPr>
          <p:txBody>
            <a:bodyPr wrap="none" anchor="ctr"/>
            <a:lstStyle/>
            <a:p>
              <a:endParaRPr lang="en-US">
                <a:cs typeface="Arial" charset="0"/>
              </a:endParaRPr>
            </a:p>
          </p:txBody>
        </p:sp>
      </p:grpSp>
      <p:grpSp>
        <p:nvGrpSpPr>
          <p:cNvPr id="7" name="Group 64"/>
          <p:cNvGrpSpPr>
            <a:grpSpLocks/>
          </p:cNvGrpSpPr>
          <p:nvPr/>
        </p:nvGrpSpPr>
        <p:grpSpPr bwMode="auto">
          <a:xfrm>
            <a:off x="1338263" y="3652838"/>
            <a:ext cx="2374900" cy="1835150"/>
            <a:chOff x="843" y="2301"/>
            <a:chExt cx="1496" cy="1156"/>
          </a:xfrm>
        </p:grpSpPr>
        <p:grpSp>
          <p:nvGrpSpPr>
            <p:cNvPr id="8" name="Group 66"/>
            <p:cNvGrpSpPr>
              <a:grpSpLocks/>
            </p:cNvGrpSpPr>
            <p:nvPr/>
          </p:nvGrpSpPr>
          <p:grpSpPr bwMode="auto">
            <a:xfrm>
              <a:off x="843" y="2343"/>
              <a:ext cx="1452" cy="1114"/>
              <a:chOff x="357" y="2450"/>
              <a:chExt cx="795" cy="646"/>
            </a:xfrm>
          </p:grpSpPr>
          <p:sp>
            <p:nvSpPr>
              <p:cNvPr id="26685" name="Line 67"/>
              <p:cNvSpPr>
                <a:spLocks noChangeShapeType="1"/>
              </p:cNvSpPr>
              <p:nvPr/>
            </p:nvSpPr>
            <p:spPr bwMode="auto">
              <a:xfrm>
                <a:off x="357" y="2450"/>
                <a:ext cx="795" cy="0"/>
              </a:xfrm>
              <a:prstGeom prst="line">
                <a:avLst/>
              </a:prstGeom>
              <a:noFill/>
              <a:ln w="9525">
                <a:solidFill>
                  <a:srgbClr val="969696"/>
                </a:solidFill>
                <a:prstDash val="lgDash"/>
                <a:round/>
                <a:headEnd/>
                <a:tailEnd/>
              </a:ln>
            </p:spPr>
            <p:txBody>
              <a:bodyPr/>
              <a:lstStyle/>
              <a:p>
                <a:endParaRPr lang="en-US"/>
              </a:p>
            </p:txBody>
          </p:sp>
          <p:sp>
            <p:nvSpPr>
              <p:cNvPr id="26686" name="Line 68"/>
              <p:cNvSpPr>
                <a:spLocks noChangeShapeType="1"/>
              </p:cNvSpPr>
              <p:nvPr/>
            </p:nvSpPr>
            <p:spPr bwMode="auto">
              <a:xfrm>
                <a:off x="1152" y="2451"/>
                <a:ext cx="0" cy="645"/>
              </a:xfrm>
              <a:prstGeom prst="line">
                <a:avLst/>
              </a:prstGeom>
              <a:noFill/>
              <a:ln w="9525">
                <a:solidFill>
                  <a:srgbClr val="969696"/>
                </a:solidFill>
                <a:prstDash val="lgDash"/>
                <a:round/>
                <a:headEnd/>
                <a:tailEnd/>
              </a:ln>
            </p:spPr>
            <p:txBody>
              <a:bodyPr/>
              <a:lstStyle/>
              <a:p>
                <a:endParaRPr lang="en-US"/>
              </a:p>
            </p:txBody>
          </p:sp>
        </p:grpSp>
        <p:sp>
          <p:nvSpPr>
            <p:cNvPr id="26683" name="Oval 65"/>
            <p:cNvSpPr>
              <a:spLocks noChangeArrowheads="1"/>
            </p:cNvSpPr>
            <p:nvPr/>
          </p:nvSpPr>
          <p:spPr bwMode="auto">
            <a:xfrm>
              <a:off x="2251" y="2301"/>
              <a:ext cx="88" cy="87"/>
            </a:xfrm>
            <a:prstGeom prst="ellipse">
              <a:avLst/>
            </a:prstGeom>
            <a:solidFill>
              <a:srgbClr val="FF0000"/>
            </a:solidFill>
            <a:ln w="9525">
              <a:noFill/>
              <a:round/>
              <a:headEnd/>
              <a:tailEnd/>
            </a:ln>
          </p:spPr>
          <p:txBody>
            <a:bodyPr wrap="none" anchor="ctr"/>
            <a:lstStyle/>
            <a:p>
              <a:endParaRPr lang="en-US">
                <a:cs typeface="Arial" charset="0"/>
              </a:endParaRPr>
            </a:p>
          </p:txBody>
        </p:sp>
      </p:grpSp>
      <p:grpSp>
        <p:nvGrpSpPr>
          <p:cNvPr id="9" name="Group 69"/>
          <p:cNvGrpSpPr>
            <a:grpSpLocks/>
          </p:cNvGrpSpPr>
          <p:nvPr/>
        </p:nvGrpSpPr>
        <p:grpSpPr bwMode="auto">
          <a:xfrm>
            <a:off x="1333500" y="3063875"/>
            <a:ext cx="1917700" cy="2420938"/>
            <a:chOff x="840" y="1930"/>
            <a:chExt cx="1208" cy="1525"/>
          </a:xfrm>
        </p:grpSpPr>
        <p:grpSp>
          <p:nvGrpSpPr>
            <p:cNvPr id="10" name="Group 71"/>
            <p:cNvGrpSpPr>
              <a:grpSpLocks/>
            </p:cNvGrpSpPr>
            <p:nvPr/>
          </p:nvGrpSpPr>
          <p:grpSpPr bwMode="auto">
            <a:xfrm>
              <a:off x="840" y="1971"/>
              <a:ext cx="1172" cy="1484"/>
              <a:chOff x="357" y="2450"/>
              <a:chExt cx="795" cy="646"/>
            </a:xfrm>
          </p:grpSpPr>
          <p:sp>
            <p:nvSpPr>
              <p:cNvPr id="26681" name="Line 72"/>
              <p:cNvSpPr>
                <a:spLocks noChangeShapeType="1"/>
              </p:cNvSpPr>
              <p:nvPr/>
            </p:nvSpPr>
            <p:spPr bwMode="auto">
              <a:xfrm>
                <a:off x="357" y="2450"/>
                <a:ext cx="795" cy="0"/>
              </a:xfrm>
              <a:prstGeom prst="line">
                <a:avLst/>
              </a:prstGeom>
              <a:noFill/>
              <a:ln w="9525">
                <a:solidFill>
                  <a:srgbClr val="969696"/>
                </a:solidFill>
                <a:prstDash val="lgDash"/>
                <a:round/>
                <a:headEnd/>
                <a:tailEnd/>
              </a:ln>
            </p:spPr>
            <p:txBody>
              <a:bodyPr/>
              <a:lstStyle/>
              <a:p>
                <a:endParaRPr lang="en-US"/>
              </a:p>
            </p:txBody>
          </p:sp>
          <p:sp>
            <p:nvSpPr>
              <p:cNvPr id="26682" name="Line 73"/>
              <p:cNvSpPr>
                <a:spLocks noChangeShapeType="1"/>
              </p:cNvSpPr>
              <p:nvPr/>
            </p:nvSpPr>
            <p:spPr bwMode="auto">
              <a:xfrm>
                <a:off x="1152" y="2451"/>
                <a:ext cx="0" cy="645"/>
              </a:xfrm>
              <a:prstGeom prst="line">
                <a:avLst/>
              </a:prstGeom>
              <a:noFill/>
              <a:ln w="9525">
                <a:solidFill>
                  <a:srgbClr val="969696"/>
                </a:solidFill>
                <a:prstDash val="lgDash"/>
                <a:round/>
                <a:headEnd/>
                <a:tailEnd/>
              </a:ln>
            </p:spPr>
            <p:txBody>
              <a:bodyPr/>
              <a:lstStyle/>
              <a:p>
                <a:endParaRPr lang="en-US"/>
              </a:p>
            </p:txBody>
          </p:sp>
        </p:grpSp>
        <p:sp>
          <p:nvSpPr>
            <p:cNvPr id="26679" name="Oval 70"/>
            <p:cNvSpPr>
              <a:spLocks noChangeArrowheads="1"/>
            </p:cNvSpPr>
            <p:nvPr/>
          </p:nvSpPr>
          <p:spPr bwMode="auto">
            <a:xfrm>
              <a:off x="1960" y="1930"/>
              <a:ext cx="88" cy="87"/>
            </a:xfrm>
            <a:prstGeom prst="ellipse">
              <a:avLst/>
            </a:prstGeom>
            <a:solidFill>
              <a:srgbClr val="FF0000"/>
            </a:solidFill>
            <a:ln w="9525">
              <a:noFill/>
              <a:round/>
              <a:headEnd/>
              <a:tailEnd/>
            </a:ln>
          </p:spPr>
          <p:txBody>
            <a:bodyPr wrap="none" anchor="ctr"/>
            <a:lstStyle/>
            <a:p>
              <a:endParaRPr lang="en-US">
                <a:cs typeface="Arial" charset="0"/>
              </a:endParaRPr>
            </a:p>
          </p:txBody>
        </p:sp>
      </p:grpSp>
      <p:grpSp>
        <p:nvGrpSpPr>
          <p:cNvPr id="11" name="Group 74"/>
          <p:cNvGrpSpPr>
            <a:grpSpLocks/>
          </p:cNvGrpSpPr>
          <p:nvPr/>
        </p:nvGrpSpPr>
        <p:grpSpPr bwMode="auto">
          <a:xfrm>
            <a:off x="1336675" y="2466975"/>
            <a:ext cx="1452563" cy="3027363"/>
            <a:chOff x="842" y="1554"/>
            <a:chExt cx="915" cy="1907"/>
          </a:xfrm>
        </p:grpSpPr>
        <p:grpSp>
          <p:nvGrpSpPr>
            <p:cNvPr id="12" name="Group 76"/>
            <p:cNvGrpSpPr>
              <a:grpSpLocks/>
            </p:cNvGrpSpPr>
            <p:nvPr/>
          </p:nvGrpSpPr>
          <p:grpSpPr bwMode="auto">
            <a:xfrm>
              <a:off x="842" y="1590"/>
              <a:ext cx="873" cy="1871"/>
              <a:chOff x="357" y="2450"/>
              <a:chExt cx="795" cy="646"/>
            </a:xfrm>
          </p:grpSpPr>
          <p:sp>
            <p:nvSpPr>
              <p:cNvPr id="26677" name="Line 77"/>
              <p:cNvSpPr>
                <a:spLocks noChangeShapeType="1"/>
              </p:cNvSpPr>
              <p:nvPr/>
            </p:nvSpPr>
            <p:spPr bwMode="auto">
              <a:xfrm>
                <a:off x="357" y="2450"/>
                <a:ext cx="795" cy="0"/>
              </a:xfrm>
              <a:prstGeom prst="line">
                <a:avLst/>
              </a:prstGeom>
              <a:noFill/>
              <a:ln w="9525">
                <a:solidFill>
                  <a:srgbClr val="969696"/>
                </a:solidFill>
                <a:prstDash val="lgDash"/>
                <a:round/>
                <a:headEnd/>
                <a:tailEnd/>
              </a:ln>
            </p:spPr>
            <p:txBody>
              <a:bodyPr/>
              <a:lstStyle/>
              <a:p>
                <a:endParaRPr lang="en-US"/>
              </a:p>
            </p:txBody>
          </p:sp>
          <p:sp>
            <p:nvSpPr>
              <p:cNvPr id="26678" name="Line 78"/>
              <p:cNvSpPr>
                <a:spLocks noChangeShapeType="1"/>
              </p:cNvSpPr>
              <p:nvPr/>
            </p:nvSpPr>
            <p:spPr bwMode="auto">
              <a:xfrm>
                <a:off x="1152" y="2451"/>
                <a:ext cx="0" cy="645"/>
              </a:xfrm>
              <a:prstGeom prst="line">
                <a:avLst/>
              </a:prstGeom>
              <a:noFill/>
              <a:ln w="9525">
                <a:solidFill>
                  <a:srgbClr val="969696"/>
                </a:solidFill>
                <a:prstDash val="lgDash"/>
                <a:round/>
                <a:headEnd/>
                <a:tailEnd/>
              </a:ln>
            </p:spPr>
            <p:txBody>
              <a:bodyPr/>
              <a:lstStyle/>
              <a:p>
                <a:endParaRPr lang="en-US"/>
              </a:p>
            </p:txBody>
          </p:sp>
        </p:grpSp>
        <p:sp>
          <p:nvSpPr>
            <p:cNvPr id="26675" name="Oval 75"/>
            <p:cNvSpPr>
              <a:spLocks noChangeArrowheads="1"/>
            </p:cNvSpPr>
            <p:nvPr/>
          </p:nvSpPr>
          <p:spPr bwMode="auto">
            <a:xfrm>
              <a:off x="1669" y="1554"/>
              <a:ext cx="88" cy="87"/>
            </a:xfrm>
            <a:prstGeom prst="ellipse">
              <a:avLst/>
            </a:prstGeom>
            <a:solidFill>
              <a:srgbClr val="FF0000"/>
            </a:solidFill>
            <a:ln w="9525">
              <a:noFill/>
              <a:round/>
              <a:headEnd/>
              <a:tailEnd/>
            </a:ln>
          </p:spPr>
          <p:txBody>
            <a:bodyPr wrap="none" anchor="ctr"/>
            <a:lstStyle/>
            <a:p>
              <a:endParaRPr lang="en-US">
                <a:cs typeface="Arial" charset="0"/>
              </a:endParaRPr>
            </a:p>
          </p:txBody>
        </p:sp>
      </p:grpSp>
      <p:grpSp>
        <p:nvGrpSpPr>
          <p:cNvPr id="13" name="Group 79"/>
          <p:cNvGrpSpPr>
            <a:grpSpLocks/>
          </p:cNvGrpSpPr>
          <p:nvPr/>
        </p:nvGrpSpPr>
        <p:grpSpPr bwMode="auto">
          <a:xfrm>
            <a:off x="1333500" y="1876425"/>
            <a:ext cx="984250" cy="3619500"/>
            <a:chOff x="840" y="1182"/>
            <a:chExt cx="620" cy="2280"/>
          </a:xfrm>
        </p:grpSpPr>
        <p:grpSp>
          <p:nvGrpSpPr>
            <p:cNvPr id="14" name="Group 81"/>
            <p:cNvGrpSpPr>
              <a:grpSpLocks/>
            </p:cNvGrpSpPr>
            <p:nvPr/>
          </p:nvGrpSpPr>
          <p:grpSpPr bwMode="auto">
            <a:xfrm>
              <a:off x="840" y="1221"/>
              <a:ext cx="579" cy="2241"/>
              <a:chOff x="357" y="2450"/>
              <a:chExt cx="795" cy="646"/>
            </a:xfrm>
          </p:grpSpPr>
          <p:sp>
            <p:nvSpPr>
              <p:cNvPr id="26673" name="Line 82"/>
              <p:cNvSpPr>
                <a:spLocks noChangeShapeType="1"/>
              </p:cNvSpPr>
              <p:nvPr/>
            </p:nvSpPr>
            <p:spPr bwMode="auto">
              <a:xfrm>
                <a:off x="357" y="2450"/>
                <a:ext cx="795" cy="0"/>
              </a:xfrm>
              <a:prstGeom prst="line">
                <a:avLst/>
              </a:prstGeom>
              <a:noFill/>
              <a:ln w="9525">
                <a:solidFill>
                  <a:srgbClr val="969696"/>
                </a:solidFill>
                <a:prstDash val="lgDash"/>
                <a:round/>
                <a:headEnd/>
                <a:tailEnd/>
              </a:ln>
            </p:spPr>
            <p:txBody>
              <a:bodyPr/>
              <a:lstStyle/>
              <a:p>
                <a:endParaRPr lang="en-US"/>
              </a:p>
            </p:txBody>
          </p:sp>
          <p:sp>
            <p:nvSpPr>
              <p:cNvPr id="26674" name="Line 83"/>
              <p:cNvSpPr>
                <a:spLocks noChangeShapeType="1"/>
              </p:cNvSpPr>
              <p:nvPr/>
            </p:nvSpPr>
            <p:spPr bwMode="auto">
              <a:xfrm>
                <a:off x="1152" y="2451"/>
                <a:ext cx="0" cy="645"/>
              </a:xfrm>
              <a:prstGeom prst="line">
                <a:avLst/>
              </a:prstGeom>
              <a:noFill/>
              <a:ln w="9525">
                <a:solidFill>
                  <a:srgbClr val="969696"/>
                </a:solidFill>
                <a:prstDash val="lgDash"/>
                <a:round/>
                <a:headEnd/>
                <a:tailEnd/>
              </a:ln>
            </p:spPr>
            <p:txBody>
              <a:bodyPr/>
              <a:lstStyle/>
              <a:p>
                <a:endParaRPr lang="en-US"/>
              </a:p>
            </p:txBody>
          </p:sp>
        </p:grpSp>
        <p:sp>
          <p:nvSpPr>
            <p:cNvPr id="26671" name="Oval 80"/>
            <p:cNvSpPr>
              <a:spLocks noChangeArrowheads="1"/>
            </p:cNvSpPr>
            <p:nvPr/>
          </p:nvSpPr>
          <p:spPr bwMode="auto">
            <a:xfrm>
              <a:off x="1372" y="1182"/>
              <a:ext cx="88" cy="87"/>
            </a:xfrm>
            <a:prstGeom prst="ellipse">
              <a:avLst/>
            </a:prstGeom>
            <a:solidFill>
              <a:srgbClr val="FF0000"/>
            </a:solidFill>
            <a:ln w="9525">
              <a:noFill/>
              <a:round/>
              <a:headEnd/>
              <a:tailEnd/>
            </a:ln>
          </p:spPr>
          <p:txBody>
            <a:bodyPr wrap="none" anchor="ctr"/>
            <a:lstStyle/>
            <a:p>
              <a:endParaRPr lang="en-US">
                <a:cs typeface="Arial" charset="0"/>
              </a:endParaRPr>
            </a:p>
          </p:txBody>
        </p:sp>
      </p:grpSp>
      <p:sp>
        <p:nvSpPr>
          <p:cNvPr id="72788" name="Line 84"/>
          <p:cNvSpPr>
            <a:spLocks noChangeShapeType="1"/>
          </p:cNvSpPr>
          <p:nvPr/>
        </p:nvSpPr>
        <p:spPr bwMode="auto">
          <a:xfrm>
            <a:off x="5645150" y="2338388"/>
            <a:ext cx="552450" cy="0"/>
          </a:xfrm>
          <a:prstGeom prst="line">
            <a:avLst/>
          </a:prstGeom>
          <a:noFill/>
          <a:ln w="76200">
            <a:solidFill>
              <a:srgbClr val="FF0000"/>
            </a:solidFill>
            <a:round/>
            <a:headEnd/>
            <a:tailEnd type="triangle" w="lg" len="med"/>
          </a:ln>
        </p:spPr>
        <p:txBody>
          <a:bodyPr/>
          <a:lstStyle/>
          <a:p>
            <a:endParaRPr lang="en-US"/>
          </a:p>
        </p:txBody>
      </p:sp>
      <p:sp>
        <p:nvSpPr>
          <p:cNvPr id="72789" name="Line 85"/>
          <p:cNvSpPr>
            <a:spLocks noChangeShapeType="1"/>
          </p:cNvSpPr>
          <p:nvPr/>
        </p:nvSpPr>
        <p:spPr bwMode="auto">
          <a:xfrm>
            <a:off x="5637213" y="2809875"/>
            <a:ext cx="552450" cy="0"/>
          </a:xfrm>
          <a:prstGeom prst="line">
            <a:avLst/>
          </a:prstGeom>
          <a:noFill/>
          <a:ln w="76200">
            <a:solidFill>
              <a:srgbClr val="FF0000"/>
            </a:solidFill>
            <a:round/>
            <a:headEnd/>
            <a:tailEnd type="triangle" w="lg" len="med"/>
          </a:ln>
        </p:spPr>
        <p:txBody>
          <a:bodyPr/>
          <a:lstStyle/>
          <a:p>
            <a:endParaRPr lang="en-US"/>
          </a:p>
        </p:txBody>
      </p:sp>
      <p:sp>
        <p:nvSpPr>
          <p:cNvPr id="72790" name="Line 86"/>
          <p:cNvSpPr>
            <a:spLocks noChangeShapeType="1"/>
          </p:cNvSpPr>
          <p:nvPr/>
        </p:nvSpPr>
        <p:spPr bwMode="auto">
          <a:xfrm>
            <a:off x="5646738" y="3279775"/>
            <a:ext cx="552450" cy="0"/>
          </a:xfrm>
          <a:prstGeom prst="line">
            <a:avLst/>
          </a:prstGeom>
          <a:noFill/>
          <a:ln w="76200">
            <a:solidFill>
              <a:srgbClr val="FF0000"/>
            </a:solidFill>
            <a:round/>
            <a:headEnd/>
            <a:tailEnd type="triangle" w="lg" len="med"/>
          </a:ln>
        </p:spPr>
        <p:txBody>
          <a:bodyPr/>
          <a:lstStyle/>
          <a:p>
            <a:endParaRPr lang="en-US"/>
          </a:p>
        </p:txBody>
      </p:sp>
      <p:sp>
        <p:nvSpPr>
          <p:cNvPr id="72791" name="Line 87"/>
          <p:cNvSpPr>
            <a:spLocks noChangeShapeType="1"/>
          </p:cNvSpPr>
          <p:nvPr/>
        </p:nvSpPr>
        <p:spPr bwMode="auto">
          <a:xfrm>
            <a:off x="5637213" y="3752850"/>
            <a:ext cx="552450" cy="0"/>
          </a:xfrm>
          <a:prstGeom prst="line">
            <a:avLst/>
          </a:prstGeom>
          <a:noFill/>
          <a:ln w="76200">
            <a:solidFill>
              <a:srgbClr val="FF0000"/>
            </a:solidFill>
            <a:round/>
            <a:headEnd/>
            <a:tailEnd type="triangle" w="lg" len="med"/>
          </a:ln>
        </p:spPr>
        <p:txBody>
          <a:bodyPr/>
          <a:lstStyle/>
          <a:p>
            <a:endParaRPr lang="en-US"/>
          </a:p>
        </p:txBody>
      </p:sp>
      <p:sp>
        <p:nvSpPr>
          <p:cNvPr id="72792" name="Line 88"/>
          <p:cNvSpPr>
            <a:spLocks noChangeShapeType="1"/>
          </p:cNvSpPr>
          <p:nvPr/>
        </p:nvSpPr>
        <p:spPr bwMode="auto">
          <a:xfrm>
            <a:off x="5645150" y="4238625"/>
            <a:ext cx="552450" cy="0"/>
          </a:xfrm>
          <a:prstGeom prst="line">
            <a:avLst/>
          </a:prstGeom>
          <a:noFill/>
          <a:ln w="76200">
            <a:solidFill>
              <a:srgbClr val="FF0000"/>
            </a:solidFill>
            <a:round/>
            <a:headEnd/>
            <a:tailEnd type="triangle" w="lg" len="med"/>
          </a:ln>
        </p:spPr>
        <p:txBody>
          <a:bodyPr/>
          <a:lstStyle/>
          <a:p>
            <a:endParaRPr lang="en-US"/>
          </a:p>
        </p:txBody>
      </p:sp>
      <p:sp>
        <p:nvSpPr>
          <p:cNvPr id="72793" name="Line 89"/>
          <p:cNvSpPr>
            <a:spLocks noChangeShapeType="1"/>
          </p:cNvSpPr>
          <p:nvPr/>
        </p:nvSpPr>
        <p:spPr bwMode="auto">
          <a:xfrm>
            <a:off x="5638800" y="4710113"/>
            <a:ext cx="552450" cy="0"/>
          </a:xfrm>
          <a:prstGeom prst="line">
            <a:avLst/>
          </a:prstGeom>
          <a:noFill/>
          <a:ln w="76200">
            <a:solidFill>
              <a:srgbClr val="FF0000"/>
            </a:solidFill>
            <a:round/>
            <a:headEnd/>
            <a:tailEnd type="triangle" w="lg" len="med"/>
          </a:ln>
        </p:spPr>
        <p:txBody>
          <a:bodyPr/>
          <a:lstStyle/>
          <a:p>
            <a:endParaRPr lang="en-US"/>
          </a:p>
        </p:txBody>
      </p:sp>
      <p:sp>
        <p:nvSpPr>
          <p:cNvPr id="72794" name="Line 90"/>
          <p:cNvSpPr>
            <a:spLocks noChangeShapeType="1"/>
          </p:cNvSpPr>
          <p:nvPr/>
        </p:nvSpPr>
        <p:spPr bwMode="auto">
          <a:xfrm>
            <a:off x="5629275" y="5181600"/>
            <a:ext cx="552450" cy="0"/>
          </a:xfrm>
          <a:prstGeom prst="line">
            <a:avLst/>
          </a:prstGeom>
          <a:noFill/>
          <a:ln w="76200">
            <a:solidFill>
              <a:srgbClr val="FF0000"/>
            </a:solidFill>
            <a:round/>
            <a:headEnd/>
            <a:tailEnd type="triangle" w="lg" len="med"/>
          </a:ln>
        </p:spPr>
        <p:txBody>
          <a:bodyPr/>
          <a:lstStyle/>
          <a:p>
            <a:endParaRPr lang="en-US"/>
          </a:p>
        </p:txBody>
      </p:sp>
      <p:sp>
        <p:nvSpPr>
          <p:cNvPr id="26670" name="FlagCount" hidden="1">
            <a:hlinkClick r:id="rId4" action="ppaction://hlinkfile"/>
          </p:cNvPr>
          <p:cNvSpPr>
            <a:spLocks noChangeArrowheads="1"/>
          </p:cNvSpPr>
          <p:nvPr/>
        </p:nvSpPr>
        <p:spPr bwMode="auto">
          <a:xfrm>
            <a:off x="8255000" y="254000"/>
            <a:ext cx="381000" cy="317500"/>
          </a:xfrm>
          <a:prstGeom prst="wedgeRoundRectCallout">
            <a:avLst>
              <a:gd name="adj1" fmla="val -43750"/>
              <a:gd name="adj2" fmla="val 70000"/>
              <a:gd name="adj3" fmla="val 16667"/>
            </a:avLst>
          </a:prstGeom>
          <a:solidFill>
            <a:schemeClr val="accent1">
              <a:alpha val="25098"/>
            </a:schemeClr>
          </a:solidFill>
          <a:ln w="19050">
            <a:solidFill>
              <a:schemeClr val="tx1"/>
            </a:solidFill>
            <a:miter lim="800000"/>
            <a:headEnd/>
            <a:tailEnd/>
          </a:ln>
        </p:spPr>
        <p:txBody>
          <a:bodyPr wrap="none" anchor="ctr"/>
          <a:lstStyle/>
          <a:p>
            <a:pPr algn="ctr"/>
            <a:r>
              <a:rPr lang="en-US" sz="1400" b="1">
                <a:latin typeface="Tahoma" pitchFamily="34" charset="0"/>
                <a:cs typeface="Arial" charset="0"/>
              </a:rPr>
              <a:t>0</a:t>
            </a:r>
          </a:p>
        </p:txBody>
      </p:sp>
    </p:spTree>
    <p:extLst>
      <p:ext uri="{BB962C8B-B14F-4D97-AF65-F5344CB8AC3E}">
        <p14:creationId xmlns:p14="http://schemas.microsoft.com/office/powerpoint/2010/main" val="3258143095"/>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Right)">
                                      <p:cBhvr>
                                        <p:cTn id="7" dur="1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2711"/>
                                        </p:tgtEl>
                                        <p:attrNameLst>
                                          <p:attrName>style.visibility</p:attrName>
                                        </p:attrNameLst>
                                      </p:cBhvr>
                                      <p:to>
                                        <p:strVal val="visible"/>
                                      </p:to>
                                    </p:set>
                                    <p:animEffect transition="in" filter="fade">
                                      <p:cBhvr>
                                        <p:cTn id="12" dur="500"/>
                                        <p:tgtEl>
                                          <p:spTgt spid="72711"/>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72788"/>
                                        </p:tgtEl>
                                        <p:attrNameLst>
                                          <p:attrName>style.visibility</p:attrName>
                                        </p:attrNameLst>
                                      </p:cBhvr>
                                      <p:to>
                                        <p:strVal val="visible"/>
                                      </p:to>
                                    </p:set>
                                    <p:animEffect transition="in" filter="fade">
                                      <p:cBhvr>
                                        <p:cTn id="15" dur="500"/>
                                        <p:tgtEl>
                                          <p:spTgt spid="72788"/>
                                        </p:tgtEl>
                                      </p:cBhvr>
                                    </p:animEffect>
                                  </p:childTnLst>
                                  <p:subTnLst>
                                    <p:animClr clrSpc="rgb" dir="cw">
                                      <p:cBhvr override="childStyle">
                                        <p:cTn dur="1" fill="hold" display="0" masterRel="nextClick" afterEffect="1"/>
                                        <p:tgtEl>
                                          <p:spTgt spid="72788"/>
                                        </p:tgtEl>
                                        <p:attrNameLst>
                                          <p:attrName>ppt_c</p:attrName>
                                        </p:attrNameLst>
                                      </p:cBhvr>
                                      <p:to>
                                        <a:schemeClr val="bg1"/>
                                      </p:to>
                                    </p:animClr>
                                  </p:subTnLst>
                                </p:cTn>
                              </p:par>
                            </p:childTnLst>
                          </p:cTn>
                        </p:par>
                      </p:childTnLst>
                    </p:cTn>
                  </p:par>
                  <p:par>
                    <p:cTn id="16" fill="hold">
                      <p:stCondLst>
                        <p:cond delay="indefinite"/>
                      </p:stCondLst>
                      <p:childTnLst>
                        <p:par>
                          <p:cTn id="17" fill="hold">
                            <p:stCondLst>
                              <p:cond delay="0"/>
                            </p:stCondLst>
                            <p:childTnLst>
                              <p:par>
                                <p:cTn id="18" presetID="18" presetClass="entr" presetSubtype="3" fill="hold"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strips(upRight)">
                                      <p:cBhvr>
                                        <p:cTn id="20" dur="1000"/>
                                        <p:tgtEl>
                                          <p:spTgt spid="5"/>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72789"/>
                                        </p:tgtEl>
                                        <p:attrNameLst>
                                          <p:attrName>style.visibility</p:attrName>
                                        </p:attrNameLst>
                                      </p:cBhvr>
                                      <p:to>
                                        <p:strVal val="visible"/>
                                      </p:to>
                                    </p:set>
                                    <p:animEffect transition="in" filter="fade">
                                      <p:cBhvr>
                                        <p:cTn id="23" dur="500"/>
                                        <p:tgtEl>
                                          <p:spTgt spid="72789"/>
                                        </p:tgtEl>
                                      </p:cBhvr>
                                    </p:animEffect>
                                  </p:childTnLst>
                                  <p:subTnLst>
                                    <p:animClr clrSpc="rgb" dir="cw">
                                      <p:cBhvr override="childStyle">
                                        <p:cTn dur="1" fill="hold" display="0" masterRel="nextClick" afterEffect="1"/>
                                        <p:tgtEl>
                                          <p:spTgt spid="72789"/>
                                        </p:tgtEl>
                                        <p:attrNameLst>
                                          <p:attrName>ppt_c</p:attrName>
                                        </p:attrNameLst>
                                      </p:cBhvr>
                                      <p:to>
                                        <a:schemeClr val="bg1"/>
                                      </p:to>
                                    </p:animClr>
                                  </p:subTnLst>
                                </p:cTn>
                              </p:par>
                            </p:childTnLst>
                          </p:cTn>
                        </p:par>
                      </p:childTnLst>
                    </p:cTn>
                  </p:par>
                  <p:par>
                    <p:cTn id="24" fill="hold">
                      <p:stCondLst>
                        <p:cond delay="indefinite"/>
                      </p:stCondLst>
                      <p:childTnLst>
                        <p:par>
                          <p:cTn id="25" fill="hold">
                            <p:stCondLst>
                              <p:cond delay="0"/>
                            </p:stCondLst>
                            <p:childTnLst>
                              <p:par>
                                <p:cTn id="26" presetID="18" presetClass="entr" presetSubtype="3" fill="hold" nodeType="click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strips(upRight)">
                                      <p:cBhvr>
                                        <p:cTn id="28" dur="1000"/>
                                        <p:tgtEl>
                                          <p:spTgt spid="3"/>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72790"/>
                                        </p:tgtEl>
                                        <p:attrNameLst>
                                          <p:attrName>style.visibility</p:attrName>
                                        </p:attrNameLst>
                                      </p:cBhvr>
                                      <p:to>
                                        <p:strVal val="visible"/>
                                      </p:to>
                                    </p:set>
                                    <p:animEffect transition="in" filter="fade">
                                      <p:cBhvr>
                                        <p:cTn id="31" dur="500"/>
                                        <p:tgtEl>
                                          <p:spTgt spid="72790"/>
                                        </p:tgtEl>
                                      </p:cBhvr>
                                    </p:animEffect>
                                  </p:childTnLst>
                                  <p:subTnLst>
                                    <p:animClr clrSpc="rgb" dir="cw">
                                      <p:cBhvr override="childStyle">
                                        <p:cTn dur="1" fill="hold" display="0" masterRel="nextClick" afterEffect="1"/>
                                        <p:tgtEl>
                                          <p:spTgt spid="72790"/>
                                        </p:tgtEl>
                                        <p:attrNameLst>
                                          <p:attrName>ppt_c</p:attrName>
                                        </p:attrNameLst>
                                      </p:cBhvr>
                                      <p:to>
                                        <a:schemeClr val="bg1"/>
                                      </p:to>
                                    </p:animClr>
                                  </p:subTnLst>
                                </p:cTn>
                              </p:par>
                            </p:childTnLst>
                          </p:cTn>
                        </p:par>
                      </p:childTnLst>
                    </p:cTn>
                  </p:par>
                  <p:par>
                    <p:cTn id="32" fill="hold">
                      <p:stCondLst>
                        <p:cond delay="indefinite"/>
                      </p:stCondLst>
                      <p:childTnLst>
                        <p:par>
                          <p:cTn id="33" fill="hold">
                            <p:stCondLst>
                              <p:cond delay="0"/>
                            </p:stCondLst>
                            <p:childTnLst>
                              <p:par>
                                <p:cTn id="34" presetID="18" presetClass="entr" presetSubtype="3" fill="hold" nodeType="click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strips(upRight)">
                                      <p:cBhvr>
                                        <p:cTn id="36" dur="1000"/>
                                        <p:tgtEl>
                                          <p:spTgt spid="7"/>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72791"/>
                                        </p:tgtEl>
                                        <p:attrNameLst>
                                          <p:attrName>style.visibility</p:attrName>
                                        </p:attrNameLst>
                                      </p:cBhvr>
                                      <p:to>
                                        <p:strVal val="visible"/>
                                      </p:to>
                                    </p:set>
                                    <p:animEffect transition="in" filter="fade">
                                      <p:cBhvr>
                                        <p:cTn id="39" dur="500"/>
                                        <p:tgtEl>
                                          <p:spTgt spid="72791"/>
                                        </p:tgtEl>
                                      </p:cBhvr>
                                    </p:animEffect>
                                  </p:childTnLst>
                                  <p:subTnLst>
                                    <p:animClr clrSpc="rgb" dir="cw">
                                      <p:cBhvr override="childStyle">
                                        <p:cTn dur="1" fill="hold" display="0" masterRel="nextClick" afterEffect="1"/>
                                        <p:tgtEl>
                                          <p:spTgt spid="72791"/>
                                        </p:tgtEl>
                                        <p:attrNameLst>
                                          <p:attrName>ppt_c</p:attrName>
                                        </p:attrNameLst>
                                      </p:cBhvr>
                                      <p:to>
                                        <a:schemeClr val="bg1"/>
                                      </p:to>
                                    </p:animClr>
                                  </p:subTnLst>
                                </p:cTn>
                              </p:par>
                            </p:childTnLst>
                          </p:cTn>
                        </p:par>
                      </p:childTnLst>
                    </p:cTn>
                  </p:par>
                  <p:par>
                    <p:cTn id="40" fill="hold">
                      <p:stCondLst>
                        <p:cond delay="indefinite"/>
                      </p:stCondLst>
                      <p:childTnLst>
                        <p:par>
                          <p:cTn id="41" fill="hold">
                            <p:stCondLst>
                              <p:cond delay="0"/>
                            </p:stCondLst>
                            <p:childTnLst>
                              <p:par>
                                <p:cTn id="42" presetID="18" presetClass="entr" presetSubtype="3" fill="hold" nodeType="clickEffect">
                                  <p:stCondLst>
                                    <p:cond delay="0"/>
                                  </p:stCondLst>
                                  <p:childTnLst>
                                    <p:set>
                                      <p:cBhvr>
                                        <p:cTn id="43" dur="1" fill="hold">
                                          <p:stCondLst>
                                            <p:cond delay="0"/>
                                          </p:stCondLst>
                                        </p:cTn>
                                        <p:tgtEl>
                                          <p:spTgt spid="9"/>
                                        </p:tgtEl>
                                        <p:attrNameLst>
                                          <p:attrName>style.visibility</p:attrName>
                                        </p:attrNameLst>
                                      </p:cBhvr>
                                      <p:to>
                                        <p:strVal val="visible"/>
                                      </p:to>
                                    </p:set>
                                    <p:animEffect transition="in" filter="strips(upRight)">
                                      <p:cBhvr>
                                        <p:cTn id="44" dur="1000"/>
                                        <p:tgtEl>
                                          <p:spTgt spid="9"/>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72792"/>
                                        </p:tgtEl>
                                        <p:attrNameLst>
                                          <p:attrName>style.visibility</p:attrName>
                                        </p:attrNameLst>
                                      </p:cBhvr>
                                      <p:to>
                                        <p:strVal val="visible"/>
                                      </p:to>
                                    </p:set>
                                    <p:animEffect transition="in" filter="fade">
                                      <p:cBhvr>
                                        <p:cTn id="47" dur="500"/>
                                        <p:tgtEl>
                                          <p:spTgt spid="72792"/>
                                        </p:tgtEl>
                                      </p:cBhvr>
                                    </p:animEffect>
                                  </p:childTnLst>
                                  <p:subTnLst>
                                    <p:animClr clrSpc="rgb" dir="cw">
                                      <p:cBhvr override="childStyle">
                                        <p:cTn dur="1" fill="hold" display="0" masterRel="nextClick" afterEffect="1"/>
                                        <p:tgtEl>
                                          <p:spTgt spid="72792"/>
                                        </p:tgtEl>
                                        <p:attrNameLst>
                                          <p:attrName>ppt_c</p:attrName>
                                        </p:attrNameLst>
                                      </p:cBhvr>
                                      <p:to>
                                        <a:schemeClr val="bg1"/>
                                      </p:to>
                                    </p:animClr>
                                  </p:subTnLst>
                                </p:cTn>
                              </p:par>
                            </p:childTnLst>
                          </p:cTn>
                        </p:par>
                      </p:childTnLst>
                    </p:cTn>
                  </p:par>
                  <p:par>
                    <p:cTn id="48" fill="hold">
                      <p:stCondLst>
                        <p:cond delay="indefinite"/>
                      </p:stCondLst>
                      <p:childTnLst>
                        <p:par>
                          <p:cTn id="49" fill="hold">
                            <p:stCondLst>
                              <p:cond delay="0"/>
                            </p:stCondLst>
                            <p:childTnLst>
                              <p:par>
                                <p:cTn id="50" presetID="18" presetClass="entr" presetSubtype="3" fill="hold" nodeType="click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strips(upRight)">
                                      <p:cBhvr>
                                        <p:cTn id="52" dur="1000"/>
                                        <p:tgtEl>
                                          <p:spTgt spid="11"/>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72793"/>
                                        </p:tgtEl>
                                        <p:attrNameLst>
                                          <p:attrName>style.visibility</p:attrName>
                                        </p:attrNameLst>
                                      </p:cBhvr>
                                      <p:to>
                                        <p:strVal val="visible"/>
                                      </p:to>
                                    </p:set>
                                    <p:animEffect transition="in" filter="fade">
                                      <p:cBhvr>
                                        <p:cTn id="55" dur="500"/>
                                        <p:tgtEl>
                                          <p:spTgt spid="72793"/>
                                        </p:tgtEl>
                                      </p:cBhvr>
                                    </p:animEffect>
                                  </p:childTnLst>
                                  <p:subTnLst>
                                    <p:animClr clrSpc="rgb" dir="cw">
                                      <p:cBhvr override="childStyle">
                                        <p:cTn dur="1" fill="hold" display="0" masterRel="nextClick" afterEffect="1"/>
                                        <p:tgtEl>
                                          <p:spTgt spid="72793"/>
                                        </p:tgtEl>
                                        <p:attrNameLst>
                                          <p:attrName>ppt_c</p:attrName>
                                        </p:attrNameLst>
                                      </p:cBhvr>
                                      <p:to>
                                        <a:schemeClr val="bg1"/>
                                      </p:to>
                                    </p:animClr>
                                  </p:subTnLst>
                                </p:cTn>
                              </p:par>
                            </p:childTnLst>
                          </p:cTn>
                        </p:par>
                      </p:childTnLst>
                    </p:cTn>
                  </p:par>
                  <p:par>
                    <p:cTn id="56" fill="hold">
                      <p:stCondLst>
                        <p:cond delay="indefinite"/>
                      </p:stCondLst>
                      <p:childTnLst>
                        <p:par>
                          <p:cTn id="57" fill="hold">
                            <p:stCondLst>
                              <p:cond delay="0"/>
                            </p:stCondLst>
                            <p:childTnLst>
                              <p:par>
                                <p:cTn id="58" presetID="18" presetClass="entr" presetSubtype="3" fill="hold" nodeType="clickEffect">
                                  <p:stCondLst>
                                    <p:cond delay="0"/>
                                  </p:stCondLst>
                                  <p:childTnLst>
                                    <p:set>
                                      <p:cBhvr>
                                        <p:cTn id="59" dur="1" fill="hold">
                                          <p:stCondLst>
                                            <p:cond delay="0"/>
                                          </p:stCondLst>
                                        </p:cTn>
                                        <p:tgtEl>
                                          <p:spTgt spid="13"/>
                                        </p:tgtEl>
                                        <p:attrNameLst>
                                          <p:attrName>style.visibility</p:attrName>
                                        </p:attrNameLst>
                                      </p:cBhvr>
                                      <p:to>
                                        <p:strVal val="visible"/>
                                      </p:to>
                                    </p:set>
                                    <p:animEffect transition="in" filter="strips(upRight)">
                                      <p:cBhvr>
                                        <p:cTn id="60" dur="1000"/>
                                        <p:tgtEl>
                                          <p:spTgt spid="13"/>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72794"/>
                                        </p:tgtEl>
                                        <p:attrNameLst>
                                          <p:attrName>style.visibility</p:attrName>
                                        </p:attrNameLst>
                                      </p:cBhvr>
                                      <p:to>
                                        <p:strVal val="visible"/>
                                      </p:to>
                                    </p:set>
                                    <p:animEffect transition="in" filter="fade">
                                      <p:cBhvr>
                                        <p:cTn id="63" dur="500"/>
                                        <p:tgtEl>
                                          <p:spTgt spid="72794"/>
                                        </p:tgtEl>
                                      </p:cBhvr>
                                    </p:animEffect>
                                  </p:childTnLst>
                                  <p:subTnLst>
                                    <p:animClr clrSpc="rgb" dir="cw">
                                      <p:cBhvr override="childStyle">
                                        <p:cTn dur="1" fill="hold" display="0" masterRel="nextClick" afterEffect="1"/>
                                        <p:tgtEl>
                                          <p:spTgt spid="72794"/>
                                        </p:tgtEl>
                                        <p:attrNameLst>
                                          <p:attrName>ppt_c</p:attrName>
                                        </p:attrNameLst>
                                      </p:cBhvr>
                                      <p:to>
                                        <a:schemeClr val="bg1"/>
                                      </p:to>
                                    </p:animClr>
                                  </p:subTnLst>
                                </p:cTn>
                              </p:par>
                            </p:childTnLst>
                          </p:cTn>
                        </p:par>
                      </p:childTnLst>
                    </p:cTn>
                  </p:par>
                  <p:par>
                    <p:cTn id="64" fill="hold">
                      <p:stCondLst>
                        <p:cond delay="indefinite"/>
                      </p:stCondLst>
                      <p:childTnLst>
                        <p:par>
                          <p:cTn id="65" fill="hold">
                            <p:stCondLst>
                              <p:cond delay="0"/>
                            </p:stCondLst>
                            <p:childTnLst>
                              <p:par>
                                <p:cTn id="66" presetID="18" presetClass="entr" presetSubtype="6" fill="hold" grpId="0" nodeType="clickEffect">
                                  <p:stCondLst>
                                    <p:cond delay="0"/>
                                  </p:stCondLst>
                                  <p:childTnLst>
                                    <p:set>
                                      <p:cBhvr>
                                        <p:cTn id="67" dur="1" fill="hold">
                                          <p:stCondLst>
                                            <p:cond delay="0"/>
                                          </p:stCondLst>
                                        </p:cTn>
                                        <p:tgtEl>
                                          <p:spTgt spid="72710"/>
                                        </p:tgtEl>
                                        <p:attrNameLst>
                                          <p:attrName>style.visibility</p:attrName>
                                        </p:attrNameLst>
                                      </p:cBhvr>
                                      <p:to>
                                        <p:strVal val="visible"/>
                                      </p:to>
                                    </p:set>
                                    <p:animEffect transition="in" filter="strips(downRight)">
                                      <p:cBhvr>
                                        <p:cTn id="68" dur="1000"/>
                                        <p:tgtEl>
                                          <p:spTgt spid="727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710" grpId="0" animBg="1"/>
      <p:bldP spid="72711" grpId="0" animBg="1"/>
      <p:bldP spid="72788" grpId="0" animBg="1"/>
      <p:bldP spid="72789" grpId="0" animBg="1"/>
      <p:bldP spid="72790" grpId="0" animBg="1"/>
      <p:bldP spid="72791" grpId="0" animBg="1"/>
      <p:bldP spid="72792" grpId="0" animBg="1"/>
      <p:bldP spid="72793" grpId="0" animBg="1"/>
      <p:bldP spid="72794" grpId="0" animBg="1"/>
    </p:bld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2" name="Group 2"/>
          <p:cNvGrpSpPr>
            <a:grpSpLocks/>
          </p:cNvGrpSpPr>
          <p:nvPr/>
        </p:nvGrpSpPr>
        <p:grpSpPr bwMode="auto">
          <a:xfrm>
            <a:off x="841375" y="2801938"/>
            <a:ext cx="7491413" cy="3863975"/>
            <a:chOff x="530" y="1765"/>
            <a:chExt cx="4719" cy="2434"/>
          </a:xfrm>
        </p:grpSpPr>
        <p:sp>
          <p:nvSpPr>
            <p:cNvPr id="27736" name="Rectangle 3"/>
            <p:cNvSpPr>
              <a:spLocks noChangeArrowheads="1"/>
            </p:cNvSpPr>
            <p:nvPr/>
          </p:nvSpPr>
          <p:spPr bwMode="auto">
            <a:xfrm>
              <a:off x="530" y="1765"/>
              <a:ext cx="4719" cy="2434"/>
            </a:xfrm>
            <a:prstGeom prst="rect">
              <a:avLst/>
            </a:prstGeom>
            <a:solidFill>
              <a:srgbClr val="FFFFCC"/>
            </a:solidFill>
            <a:ln w="9525">
              <a:noFill/>
              <a:miter lim="800000"/>
              <a:headEnd/>
              <a:tailEnd/>
            </a:ln>
          </p:spPr>
          <p:txBody>
            <a:bodyPr wrap="none" anchor="ctr"/>
            <a:lstStyle/>
            <a:p>
              <a:endParaRPr lang="en-US">
                <a:cs typeface="Arial" charset="0"/>
              </a:endParaRPr>
            </a:p>
          </p:txBody>
        </p:sp>
        <p:sp>
          <p:nvSpPr>
            <p:cNvPr id="27737" name="Line 4"/>
            <p:cNvSpPr>
              <a:spLocks noChangeShapeType="1"/>
            </p:cNvSpPr>
            <p:nvPr/>
          </p:nvSpPr>
          <p:spPr bwMode="auto">
            <a:xfrm>
              <a:off x="582" y="2095"/>
              <a:ext cx="4588" cy="0"/>
            </a:xfrm>
            <a:prstGeom prst="line">
              <a:avLst/>
            </a:prstGeom>
            <a:noFill/>
            <a:ln w="12700">
              <a:solidFill>
                <a:schemeClr val="tx1"/>
              </a:solidFill>
              <a:round/>
              <a:headEnd/>
              <a:tailEnd/>
            </a:ln>
          </p:spPr>
          <p:txBody>
            <a:bodyPr/>
            <a:lstStyle/>
            <a:p>
              <a:endParaRPr lang="en-US"/>
            </a:p>
          </p:txBody>
        </p:sp>
      </p:grpSp>
      <p:sp>
        <p:nvSpPr>
          <p:cNvPr id="27651" name="Rectangle 5"/>
          <p:cNvSpPr>
            <a:spLocks noGrp="1" noChangeArrowheads="1"/>
          </p:cNvSpPr>
          <p:nvPr>
            <p:ph type="title" idx="4294967295"/>
          </p:nvPr>
        </p:nvSpPr>
        <p:spPr>
          <a:xfrm>
            <a:off x="0" y="238125"/>
            <a:ext cx="9143999" cy="588963"/>
          </a:xfrm>
        </p:spPr>
        <p:txBody>
          <a:bodyPr>
            <a:normAutofit/>
          </a:bodyPr>
          <a:lstStyle/>
          <a:p>
            <a:pPr algn="ctr" eaLnBrk="1" hangingPunct="1"/>
            <a:r>
              <a:rPr lang="en-US" sz="3100" dirty="0" smtClean="0">
                <a:effectLst/>
                <a:latin typeface="Times New Roman" pitchFamily="18" charset="0"/>
                <a:cs typeface="Times New Roman" pitchFamily="18" charset="0"/>
              </a:rPr>
              <a:t>Market Demand versus Individual Demand</a:t>
            </a:r>
          </a:p>
        </p:txBody>
      </p:sp>
      <p:sp>
        <p:nvSpPr>
          <p:cNvPr id="27652" name="Rectangle 6"/>
          <p:cNvSpPr>
            <a:spLocks noGrp="1" noChangeArrowheads="1"/>
          </p:cNvSpPr>
          <p:nvPr>
            <p:ph type="body" idx="4294967295"/>
          </p:nvPr>
        </p:nvSpPr>
        <p:spPr>
          <a:xfrm>
            <a:off x="323850" y="846138"/>
            <a:ext cx="8526463" cy="1984375"/>
          </a:xfrm>
        </p:spPr>
        <p:txBody>
          <a:bodyPr>
            <a:normAutofit/>
          </a:bodyPr>
          <a:lstStyle/>
          <a:p>
            <a:pPr eaLnBrk="1" hangingPunct="1">
              <a:lnSpc>
                <a:spcPct val="100000"/>
              </a:lnSpc>
              <a:spcBef>
                <a:spcPct val="35000"/>
              </a:spcBef>
            </a:pPr>
            <a:r>
              <a:rPr lang="en-US" sz="2600" dirty="0" smtClean="0">
                <a:latin typeface="Times New Roman" pitchFamily="18" charset="0"/>
                <a:cs typeface="Times New Roman" pitchFamily="18" charset="0"/>
              </a:rPr>
              <a:t>The quantity demanded in the market is the sum of the quantities demanded by all buyers at each price. </a:t>
            </a:r>
          </a:p>
          <a:p>
            <a:pPr eaLnBrk="1" hangingPunct="1">
              <a:lnSpc>
                <a:spcPct val="100000"/>
              </a:lnSpc>
              <a:spcBef>
                <a:spcPct val="35000"/>
              </a:spcBef>
            </a:pPr>
            <a:r>
              <a:rPr lang="en-US" sz="2600" dirty="0" smtClean="0">
                <a:latin typeface="Times New Roman" pitchFamily="18" charset="0"/>
                <a:cs typeface="Times New Roman" pitchFamily="18" charset="0"/>
              </a:rPr>
              <a:t>Suppose Helen and Ken are the only two buyers in the Latte market.     (</a:t>
            </a:r>
            <a:r>
              <a:rPr lang="en-US" sz="2600" b="1" i="1" dirty="0" err="1" smtClean="0">
                <a:latin typeface="Times New Roman" pitchFamily="18" charset="0"/>
                <a:cs typeface="Times New Roman" pitchFamily="18" charset="0"/>
              </a:rPr>
              <a:t>Q</a:t>
            </a:r>
            <a:r>
              <a:rPr lang="en-US" sz="2600" b="1" i="1" baseline="30000" dirty="0" err="1" smtClean="0">
                <a:latin typeface="Times New Roman" pitchFamily="18" charset="0"/>
                <a:cs typeface="Times New Roman" pitchFamily="18" charset="0"/>
              </a:rPr>
              <a:t>d</a:t>
            </a:r>
            <a:r>
              <a:rPr lang="en-US" sz="2600" dirty="0" smtClean="0">
                <a:latin typeface="Times New Roman" pitchFamily="18" charset="0"/>
                <a:cs typeface="Times New Roman" pitchFamily="18" charset="0"/>
              </a:rPr>
              <a:t> = quantity demanded)</a:t>
            </a:r>
          </a:p>
        </p:txBody>
      </p:sp>
      <p:grpSp>
        <p:nvGrpSpPr>
          <p:cNvPr id="3" name="Group 7"/>
          <p:cNvGrpSpPr>
            <a:grpSpLocks/>
          </p:cNvGrpSpPr>
          <p:nvPr/>
        </p:nvGrpSpPr>
        <p:grpSpPr bwMode="auto">
          <a:xfrm>
            <a:off x="2116138" y="2832100"/>
            <a:ext cx="1873250" cy="3816350"/>
            <a:chOff x="1333" y="1784"/>
            <a:chExt cx="1180" cy="2404"/>
          </a:xfrm>
        </p:grpSpPr>
        <p:sp>
          <p:nvSpPr>
            <p:cNvPr id="27728" name="Rectangle 8"/>
            <p:cNvSpPr>
              <a:spLocks noChangeArrowheads="1"/>
            </p:cNvSpPr>
            <p:nvPr/>
          </p:nvSpPr>
          <p:spPr bwMode="auto">
            <a:xfrm>
              <a:off x="1333" y="3889"/>
              <a:ext cx="1180" cy="299"/>
            </a:xfrm>
            <a:prstGeom prst="rect">
              <a:avLst/>
            </a:prstGeom>
            <a:noFill/>
            <a:ln w="9525">
              <a:noFill/>
              <a:miter lim="800000"/>
              <a:headEnd/>
              <a:tailEnd/>
            </a:ln>
          </p:spPr>
          <p:txBody>
            <a:bodyPr anchor="ctr" anchorCtr="1"/>
            <a:lstStyle/>
            <a:p>
              <a:pPr>
                <a:lnSpc>
                  <a:spcPct val="105000"/>
                </a:lnSpc>
                <a:spcBef>
                  <a:spcPct val="45000"/>
                </a:spcBef>
                <a:buClr>
                  <a:srgbClr val="00B85C"/>
                </a:buClr>
                <a:buSzPct val="120000"/>
                <a:buFont typeface="Wingdings" pitchFamily="2" charset="2"/>
                <a:buNone/>
              </a:pPr>
              <a:r>
                <a:rPr lang="en-US" sz="2400">
                  <a:cs typeface="Arial" charset="0"/>
                </a:rPr>
                <a:t>4</a:t>
              </a:r>
            </a:p>
          </p:txBody>
        </p:sp>
        <p:sp>
          <p:nvSpPr>
            <p:cNvPr id="27729" name="Rectangle 9"/>
            <p:cNvSpPr>
              <a:spLocks noChangeArrowheads="1"/>
            </p:cNvSpPr>
            <p:nvPr/>
          </p:nvSpPr>
          <p:spPr bwMode="auto">
            <a:xfrm>
              <a:off x="1333" y="3590"/>
              <a:ext cx="1180" cy="299"/>
            </a:xfrm>
            <a:prstGeom prst="rect">
              <a:avLst/>
            </a:prstGeom>
            <a:noFill/>
            <a:ln w="9525">
              <a:noFill/>
              <a:miter lim="800000"/>
              <a:headEnd/>
              <a:tailEnd/>
            </a:ln>
          </p:spPr>
          <p:txBody>
            <a:bodyPr anchor="ctr" anchorCtr="1"/>
            <a:lstStyle/>
            <a:p>
              <a:pPr>
                <a:lnSpc>
                  <a:spcPct val="105000"/>
                </a:lnSpc>
                <a:spcBef>
                  <a:spcPct val="45000"/>
                </a:spcBef>
                <a:buClr>
                  <a:srgbClr val="00B85C"/>
                </a:buClr>
                <a:buSzPct val="120000"/>
                <a:buFont typeface="Wingdings" pitchFamily="2" charset="2"/>
                <a:buNone/>
              </a:pPr>
              <a:r>
                <a:rPr lang="en-US" sz="2400">
                  <a:cs typeface="Arial" charset="0"/>
                </a:rPr>
                <a:t>6</a:t>
              </a:r>
            </a:p>
          </p:txBody>
        </p:sp>
        <p:sp>
          <p:nvSpPr>
            <p:cNvPr id="27730" name="Rectangle 10"/>
            <p:cNvSpPr>
              <a:spLocks noChangeArrowheads="1"/>
            </p:cNvSpPr>
            <p:nvPr/>
          </p:nvSpPr>
          <p:spPr bwMode="auto">
            <a:xfrm>
              <a:off x="1333" y="3291"/>
              <a:ext cx="1180" cy="299"/>
            </a:xfrm>
            <a:prstGeom prst="rect">
              <a:avLst/>
            </a:prstGeom>
            <a:noFill/>
            <a:ln w="9525">
              <a:noFill/>
              <a:miter lim="800000"/>
              <a:headEnd/>
              <a:tailEnd/>
            </a:ln>
          </p:spPr>
          <p:txBody>
            <a:bodyPr anchor="ctr" anchorCtr="1"/>
            <a:lstStyle/>
            <a:p>
              <a:pPr>
                <a:lnSpc>
                  <a:spcPct val="105000"/>
                </a:lnSpc>
                <a:spcBef>
                  <a:spcPct val="45000"/>
                </a:spcBef>
                <a:buClr>
                  <a:srgbClr val="00B85C"/>
                </a:buClr>
                <a:buSzPct val="120000"/>
                <a:buFont typeface="Wingdings" pitchFamily="2" charset="2"/>
                <a:buNone/>
              </a:pPr>
              <a:r>
                <a:rPr lang="en-US" sz="2400">
                  <a:cs typeface="Arial" charset="0"/>
                </a:rPr>
                <a:t>8</a:t>
              </a:r>
            </a:p>
          </p:txBody>
        </p:sp>
        <p:sp>
          <p:nvSpPr>
            <p:cNvPr id="27731" name="Rectangle 11"/>
            <p:cNvSpPr>
              <a:spLocks noChangeArrowheads="1"/>
            </p:cNvSpPr>
            <p:nvPr/>
          </p:nvSpPr>
          <p:spPr bwMode="auto">
            <a:xfrm>
              <a:off x="1333" y="2992"/>
              <a:ext cx="1180" cy="299"/>
            </a:xfrm>
            <a:prstGeom prst="rect">
              <a:avLst/>
            </a:prstGeom>
            <a:noFill/>
            <a:ln w="9525">
              <a:noFill/>
              <a:miter lim="800000"/>
              <a:headEnd/>
              <a:tailEnd/>
            </a:ln>
          </p:spPr>
          <p:txBody>
            <a:bodyPr anchor="ctr" anchorCtr="1"/>
            <a:lstStyle/>
            <a:p>
              <a:pPr>
                <a:lnSpc>
                  <a:spcPct val="105000"/>
                </a:lnSpc>
                <a:spcBef>
                  <a:spcPct val="45000"/>
                </a:spcBef>
                <a:buClr>
                  <a:srgbClr val="00B85C"/>
                </a:buClr>
                <a:buSzPct val="120000"/>
                <a:buFont typeface="Wingdings" pitchFamily="2" charset="2"/>
                <a:buNone/>
              </a:pPr>
              <a:r>
                <a:rPr lang="en-US" sz="2400">
                  <a:cs typeface="Arial" charset="0"/>
                </a:rPr>
                <a:t>10</a:t>
              </a:r>
            </a:p>
          </p:txBody>
        </p:sp>
        <p:sp>
          <p:nvSpPr>
            <p:cNvPr id="27732" name="Rectangle 12"/>
            <p:cNvSpPr>
              <a:spLocks noChangeArrowheads="1"/>
            </p:cNvSpPr>
            <p:nvPr/>
          </p:nvSpPr>
          <p:spPr bwMode="auto">
            <a:xfrm>
              <a:off x="1333" y="2693"/>
              <a:ext cx="1180" cy="299"/>
            </a:xfrm>
            <a:prstGeom prst="rect">
              <a:avLst/>
            </a:prstGeom>
            <a:noFill/>
            <a:ln w="9525">
              <a:noFill/>
              <a:miter lim="800000"/>
              <a:headEnd/>
              <a:tailEnd/>
            </a:ln>
          </p:spPr>
          <p:txBody>
            <a:bodyPr anchor="ctr" anchorCtr="1"/>
            <a:lstStyle/>
            <a:p>
              <a:pPr>
                <a:lnSpc>
                  <a:spcPct val="105000"/>
                </a:lnSpc>
                <a:spcBef>
                  <a:spcPct val="45000"/>
                </a:spcBef>
                <a:buClr>
                  <a:srgbClr val="00B85C"/>
                </a:buClr>
                <a:buSzPct val="120000"/>
                <a:buFont typeface="Wingdings" pitchFamily="2" charset="2"/>
                <a:buNone/>
              </a:pPr>
              <a:r>
                <a:rPr lang="en-US" sz="2400">
                  <a:cs typeface="Arial" charset="0"/>
                </a:rPr>
                <a:t>12</a:t>
              </a:r>
            </a:p>
          </p:txBody>
        </p:sp>
        <p:sp>
          <p:nvSpPr>
            <p:cNvPr id="27733" name="Rectangle 13"/>
            <p:cNvSpPr>
              <a:spLocks noChangeArrowheads="1"/>
            </p:cNvSpPr>
            <p:nvPr/>
          </p:nvSpPr>
          <p:spPr bwMode="auto">
            <a:xfrm>
              <a:off x="1333" y="2394"/>
              <a:ext cx="1180" cy="299"/>
            </a:xfrm>
            <a:prstGeom prst="rect">
              <a:avLst/>
            </a:prstGeom>
            <a:noFill/>
            <a:ln w="9525">
              <a:noFill/>
              <a:miter lim="800000"/>
              <a:headEnd/>
              <a:tailEnd/>
            </a:ln>
          </p:spPr>
          <p:txBody>
            <a:bodyPr anchor="ctr" anchorCtr="1"/>
            <a:lstStyle/>
            <a:p>
              <a:pPr>
                <a:lnSpc>
                  <a:spcPct val="105000"/>
                </a:lnSpc>
                <a:spcBef>
                  <a:spcPct val="45000"/>
                </a:spcBef>
                <a:buClr>
                  <a:srgbClr val="00B85C"/>
                </a:buClr>
                <a:buSzPct val="120000"/>
                <a:buFont typeface="Wingdings" pitchFamily="2" charset="2"/>
                <a:buNone/>
              </a:pPr>
              <a:r>
                <a:rPr lang="en-US" sz="2400">
                  <a:cs typeface="Arial" charset="0"/>
                </a:rPr>
                <a:t>14</a:t>
              </a:r>
            </a:p>
          </p:txBody>
        </p:sp>
        <p:sp>
          <p:nvSpPr>
            <p:cNvPr id="27734" name="Rectangle 14"/>
            <p:cNvSpPr>
              <a:spLocks noChangeArrowheads="1"/>
            </p:cNvSpPr>
            <p:nvPr/>
          </p:nvSpPr>
          <p:spPr bwMode="auto">
            <a:xfrm>
              <a:off x="1333" y="2095"/>
              <a:ext cx="1180" cy="299"/>
            </a:xfrm>
            <a:prstGeom prst="rect">
              <a:avLst/>
            </a:prstGeom>
            <a:noFill/>
            <a:ln w="9525">
              <a:noFill/>
              <a:miter lim="800000"/>
              <a:headEnd/>
              <a:tailEnd/>
            </a:ln>
          </p:spPr>
          <p:txBody>
            <a:bodyPr anchor="ctr" anchorCtr="1"/>
            <a:lstStyle/>
            <a:p>
              <a:pPr>
                <a:lnSpc>
                  <a:spcPct val="105000"/>
                </a:lnSpc>
                <a:spcBef>
                  <a:spcPct val="45000"/>
                </a:spcBef>
                <a:buClr>
                  <a:srgbClr val="00B85C"/>
                </a:buClr>
                <a:buSzPct val="120000"/>
                <a:buFont typeface="Wingdings" pitchFamily="2" charset="2"/>
                <a:buNone/>
              </a:pPr>
              <a:r>
                <a:rPr lang="en-US" sz="2400">
                  <a:cs typeface="Arial" charset="0"/>
                </a:rPr>
                <a:t>16</a:t>
              </a:r>
            </a:p>
          </p:txBody>
        </p:sp>
        <p:sp>
          <p:nvSpPr>
            <p:cNvPr id="27735" name="Rectangle 15"/>
            <p:cNvSpPr>
              <a:spLocks noChangeArrowheads="1"/>
            </p:cNvSpPr>
            <p:nvPr/>
          </p:nvSpPr>
          <p:spPr bwMode="auto">
            <a:xfrm>
              <a:off x="1333" y="1784"/>
              <a:ext cx="1180" cy="311"/>
            </a:xfrm>
            <a:prstGeom prst="rect">
              <a:avLst/>
            </a:prstGeom>
            <a:noFill/>
            <a:ln w="9525">
              <a:noFill/>
              <a:miter lim="800000"/>
              <a:headEnd/>
              <a:tailEnd/>
            </a:ln>
          </p:spPr>
          <p:txBody>
            <a:bodyPr anchor="ctr" anchorCtr="1"/>
            <a:lstStyle/>
            <a:p>
              <a:pPr algn="ctr">
                <a:lnSpc>
                  <a:spcPct val="105000"/>
                </a:lnSpc>
                <a:spcBef>
                  <a:spcPct val="45000"/>
                </a:spcBef>
                <a:buClr>
                  <a:srgbClr val="00B85C"/>
                </a:buClr>
                <a:buSzPct val="120000"/>
                <a:buFont typeface="Wingdings" pitchFamily="2" charset="2"/>
                <a:buNone/>
              </a:pPr>
              <a:r>
                <a:rPr lang="en-US" sz="2400">
                  <a:cs typeface="Arial" charset="0"/>
                </a:rPr>
                <a:t>Helen’s </a:t>
              </a:r>
              <a:r>
                <a:rPr lang="en-US" sz="2400" b="1" i="1">
                  <a:cs typeface="Arial" charset="0"/>
                </a:rPr>
                <a:t>Q</a:t>
              </a:r>
              <a:r>
                <a:rPr lang="en-US" sz="2400" b="1" i="1" baseline="30000">
                  <a:cs typeface="Arial" charset="0"/>
                </a:rPr>
                <a:t>d</a:t>
              </a:r>
              <a:r>
                <a:rPr lang="en-US" sz="2400">
                  <a:cs typeface="Arial" charset="0"/>
                </a:rPr>
                <a:t> </a:t>
              </a:r>
            </a:p>
          </p:txBody>
        </p:sp>
      </p:grpSp>
      <p:grpSp>
        <p:nvGrpSpPr>
          <p:cNvPr id="4" name="Group 16"/>
          <p:cNvGrpSpPr>
            <a:grpSpLocks/>
          </p:cNvGrpSpPr>
          <p:nvPr/>
        </p:nvGrpSpPr>
        <p:grpSpPr bwMode="auto">
          <a:xfrm>
            <a:off x="4256088" y="2832100"/>
            <a:ext cx="1598612" cy="3816350"/>
            <a:chOff x="2681" y="1784"/>
            <a:chExt cx="1007" cy="2404"/>
          </a:xfrm>
        </p:grpSpPr>
        <p:sp>
          <p:nvSpPr>
            <p:cNvPr id="27720" name="Rectangle 17"/>
            <p:cNvSpPr>
              <a:spLocks noChangeArrowheads="1"/>
            </p:cNvSpPr>
            <p:nvPr/>
          </p:nvSpPr>
          <p:spPr bwMode="auto">
            <a:xfrm>
              <a:off x="2681" y="3889"/>
              <a:ext cx="1007" cy="299"/>
            </a:xfrm>
            <a:prstGeom prst="rect">
              <a:avLst/>
            </a:prstGeom>
            <a:noFill/>
            <a:ln w="9525">
              <a:noFill/>
              <a:miter lim="800000"/>
              <a:headEnd/>
              <a:tailEnd/>
            </a:ln>
          </p:spPr>
          <p:txBody>
            <a:bodyPr anchor="ctr" anchorCtr="1"/>
            <a:lstStyle/>
            <a:p>
              <a:pPr>
                <a:lnSpc>
                  <a:spcPct val="105000"/>
                </a:lnSpc>
                <a:spcBef>
                  <a:spcPct val="45000"/>
                </a:spcBef>
                <a:buClr>
                  <a:srgbClr val="00B85C"/>
                </a:buClr>
                <a:buSzPct val="120000"/>
                <a:buFont typeface="Wingdings" pitchFamily="2" charset="2"/>
                <a:buNone/>
              </a:pPr>
              <a:r>
                <a:rPr lang="en-US" sz="2400">
                  <a:cs typeface="Arial" charset="0"/>
                </a:rPr>
                <a:t>2</a:t>
              </a:r>
            </a:p>
          </p:txBody>
        </p:sp>
        <p:sp>
          <p:nvSpPr>
            <p:cNvPr id="27721" name="Rectangle 18"/>
            <p:cNvSpPr>
              <a:spLocks noChangeArrowheads="1"/>
            </p:cNvSpPr>
            <p:nvPr/>
          </p:nvSpPr>
          <p:spPr bwMode="auto">
            <a:xfrm>
              <a:off x="2681" y="3590"/>
              <a:ext cx="1007" cy="299"/>
            </a:xfrm>
            <a:prstGeom prst="rect">
              <a:avLst/>
            </a:prstGeom>
            <a:noFill/>
            <a:ln w="9525">
              <a:noFill/>
              <a:miter lim="800000"/>
              <a:headEnd/>
              <a:tailEnd/>
            </a:ln>
          </p:spPr>
          <p:txBody>
            <a:bodyPr anchor="ctr" anchorCtr="1"/>
            <a:lstStyle/>
            <a:p>
              <a:pPr>
                <a:lnSpc>
                  <a:spcPct val="105000"/>
                </a:lnSpc>
                <a:spcBef>
                  <a:spcPct val="45000"/>
                </a:spcBef>
                <a:buClr>
                  <a:srgbClr val="00B85C"/>
                </a:buClr>
                <a:buSzPct val="120000"/>
                <a:buFont typeface="Wingdings" pitchFamily="2" charset="2"/>
                <a:buNone/>
              </a:pPr>
              <a:r>
                <a:rPr lang="en-US" sz="2400">
                  <a:cs typeface="Arial" charset="0"/>
                </a:rPr>
                <a:t>3</a:t>
              </a:r>
            </a:p>
          </p:txBody>
        </p:sp>
        <p:sp>
          <p:nvSpPr>
            <p:cNvPr id="27722" name="Rectangle 19"/>
            <p:cNvSpPr>
              <a:spLocks noChangeArrowheads="1"/>
            </p:cNvSpPr>
            <p:nvPr/>
          </p:nvSpPr>
          <p:spPr bwMode="auto">
            <a:xfrm>
              <a:off x="2681" y="3291"/>
              <a:ext cx="1007" cy="299"/>
            </a:xfrm>
            <a:prstGeom prst="rect">
              <a:avLst/>
            </a:prstGeom>
            <a:noFill/>
            <a:ln w="9525">
              <a:noFill/>
              <a:miter lim="800000"/>
              <a:headEnd/>
              <a:tailEnd/>
            </a:ln>
          </p:spPr>
          <p:txBody>
            <a:bodyPr anchor="ctr" anchorCtr="1"/>
            <a:lstStyle/>
            <a:p>
              <a:pPr>
                <a:lnSpc>
                  <a:spcPct val="105000"/>
                </a:lnSpc>
                <a:spcBef>
                  <a:spcPct val="45000"/>
                </a:spcBef>
                <a:buClr>
                  <a:srgbClr val="00B85C"/>
                </a:buClr>
                <a:buSzPct val="120000"/>
                <a:buFont typeface="Wingdings" pitchFamily="2" charset="2"/>
                <a:buNone/>
              </a:pPr>
              <a:r>
                <a:rPr lang="en-US" sz="2400">
                  <a:cs typeface="Arial" charset="0"/>
                </a:rPr>
                <a:t>4</a:t>
              </a:r>
            </a:p>
          </p:txBody>
        </p:sp>
        <p:sp>
          <p:nvSpPr>
            <p:cNvPr id="27723" name="Rectangle 20"/>
            <p:cNvSpPr>
              <a:spLocks noChangeArrowheads="1"/>
            </p:cNvSpPr>
            <p:nvPr/>
          </p:nvSpPr>
          <p:spPr bwMode="auto">
            <a:xfrm>
              <a:off x="2681" y="2992"/>
              <a:ext cx="1007" cy="299"/>
            </a:xfrm>
            <a:prstGeom prst="rect">
              <a:avLst/>
            </a:prstGeom>
            <a:noFill/>
            <a:ln w="9525">
              <a:noFill/>
              <a:miter lim="800000"/>
              <a:headEnd/>
              <a:tailEnd/>
            </a:ln>
          </p:spPr>
          <p:txBody>
            <a:bodyPr anchor="ctr" anchorCtr="1"/>
            <a:lstStyle/>
            <a:p>
              <a:pPr>
                <a:lnSpc>
                  <a:spcPct val="105000"/>
                </a:lnSpc>
                <a:spcBef>
                  <a:spcPct val="45000"/>
                </a:spcBef>
                <a:buClr>
                  <a:srgbClr val="00B85C"/>
                </a:buClr>
                <a:buSzPct val="120000"/>
                <a:buFont typeface="Wingdings" pitchFamily="2" charset="2"/>
                <a:buNone/>
              </a:pPr>
              <a:r>
                <a:rPr lang="en-US" sz="2400">
                  <a:cs typeface="Arial" charset="0"/>
                </a:rPr>
                <a:t>5</a:t>
              </a:r>
            </a:p>
          </p:txBody>
        </p:sp>
        <p:sp>
          <p:nvSpPr>
            <p:cNvPr id="27724" name="Rectangle 21"/>
            <p:cNvSpPr>
              <a:spLocks noChangeArrowheads="1"/>
            </p:cNvSpPr>
            <p:nvPr/>
          </p:nvSpPr>
          <p:spPr bwMode="auto">
            <a:xfrm>
              <a:off x="2681" y="2693"/>
              <a:ext cx="1007" cy="299"/>
            </a:xfrm>
            <a:prstGeom prst="rect">
              <a:avLst/>
            </a:prstGeom>
            <a:noFill/>
            <a:ln w="9525">
              <a:noFill/>
              <a:miter lim="800000"/>
              <a:headEnd/>
              <a:tailEnd/>
            </a:ln>
          </p:spPr>
          <p:txBody>
            <a:bodyPr anchor="ctr" anchorCtr="1"/>
            <a:lstStyle/>
            <a:p>
              <a:pPr>
                <a:lnSpc>
                  <a:spcPct val="105000"/>
                </a:lnSpc>
                <a:spcBef>
                  <a:spcPct val="45000"/>
                </a:spcBef>
                <a:buClr>
                  <a:srgbClr val="00B85C"/>
                </a:buClr>
                <a:buSzPct val="120000"/>
                <a:buFont typeface="Wingdings" pitchFamily="2" charset="2"/>
                <a:buNone/>
              </a:pPr>
              <a:r>
                <a:rPr lang="en-US" sz="2400">
                  <a:cs typeface="Arial" charset="0"/>
                </a:rPr>
                <a:t>6</a:t>
              </a:r>
            </a:p>
          </p:txBody>
        </p:sp>
        <p:sp>
          <p:nvSpPr>
            <p:cNvPr id="27725" name="Rectangle 22"/>
            <p:cNvSpPr>
              <a:spLocks noChangeArrowheads="1"/>
            </p:cNvSpPr>
            <p:nvPr/>
          </p:nvSpPr>
          <p:spPr bwMode="auto">
            <a:xfrm>
              <a:off x="2681" y="2394"/>
              <a:ext cx="1007" cy="299"/>
            </a:xfrm>
            <a:prstGeom prst="rect">
              <a:avLst/>
            </a:prstGeom>
            <a:noFill/>
            <a:ln w="9525">
              <a:noFill/>
              <a:miter lim="800000"/>
              <a:headEnd/>
              <a:tailEnd/>
            </a:ln>
          </p:spPr>
          <p:txBody>
            <a:bodyPr anchor="ctr" anchorCtr="1"/>
            <a:lstStyle/>
            <a:p>
              <a:pPr>
                <a:lnSpc>
                  <a:spcPct val="105000"/>
                </a:lnSpc>
                <a:spcBef>
                  <a:spcPct val="45000"/>
                </a:spcBef>
                <a:buClr>
                  <a:srgbClr val="00B85C"/>
                </a:buClr>
                <a:buSzPct val="120000"/>
                <a:buFont typeface="Wingdings" pitchFamily="2" charset="2"/>
                <a:buNone/>
              </a:pPr>
              <a:r>
                <a:rPr lang="en-US" sz="2400">
                  <a:cs typeface="Arial" charset="0"/>
                </a:rPr>
                <a:t>7</a:t>
              </a:r>
            </a:p>
          </p:txBody>
        </p:sp>
        <p:sp>
          <p:nvSpPr>
            <p:cNvPr id="27726" name="Rectangle 23"/>
            <p:cNvSpPr>
              <a:spLocks noChangeArrowheads="1"/>
            </p:cNvSpPr>
            <p:nvPr/>
          </p:nvSpPr>
          <p:spPr bwMode="auto">
            <a:xfrm>
              <a:off x="2681" y="2095"/>
              <a:ext cx="1007" cy="299"/>
            </a:xfrm>
            <a:prstGeom prst="rect">
              <a:avLst/>
            </a:prstGeom>
            <a:noFill/>
            <a:ln w="9525">
              <a:noFill/>
              <a:miter lim="800000"/>
              <a:headEnd/>
              <a:tailEnd/>
            </a:ln>
          </p:spPr>
          <p:txBody>
            <a:bodyPr anchor="ctr" anchorCtr="1"/>
            <a:lstStyle/>
            <a:p>
              <a:pPr>
                <a:lnSpc>
                  <a:spcPct val="105000"/>
                </a:lnSpc>
                <a:spcBef>
                  <a:spcPct val="45000"/>
                </a:spcBef>
                <a:buClr>
                  <a:srgbClr val="00B85C"/>
                </a:buClr>
                <a:buSzPct val="120000"/>
                <a:buFont typeface="Wingdings" pitchFamily="2" charset="2"/>
                <a:buNone/>
              </a:pPr>
              <a:r>
                <a:rPr lang="en-US" sz="2400">
                  <a:cs typeface="Arial" charset="0"/>
                </a:rPr>
                <a:t>8</a:t>
              </a:r>
            </a:p>
          </p:txBody>
        </p:sp>
        <p:sp>
          <p:nvSpPr>
            <p:cNvPr id="27727" name="Rectangle 24"/>
            <p:cNvSpPr>
              <a:spLocks noChangeArrowheads="1"/>
            </p:cNvSpPr>
            <p:nvPr/>
          </p:nvSpPr>
          <p:spPr bwMode="auto">
            <a:xfrm>
              <a:off x="2681" y="1784"/>
              <a:ext cx="1007" cy="311"/>
            </a:xfrm>
            <a:prstGeom prst="rect">
              <a:avLst/>
            </a:prstGeom>
            <a:noFill/>
            <a:ln w="9525">
              <a:noFill/>
              <a:miter lim="800000"/>
              <a:headEnd/>
              <a:tailEnd/>
            </a:ln>
          </p:spPr>
          <p:txBody>
            <a:bodyPr anchor="ctr" anchorCtr="1"/>
            <a:lstStyle/>
            <a:p>
              <a:pPr algn="ctr">
                <a:lnSpc>
                  <a:spcPct val="105000"/>
                </a:lnSpc>
                <a:spcBef>
                  <a:spcPct val="45000"/>
                </a:spcBef>
                <a:buClr>
                  <a:srgbClr val="00B85C"/>
                </a:buClr>
                <a:buSzPct val="120000"/>
                <a:buFont typeface="Wingdings" pitchFamily="2" charset="2"/>
                <a:buNone/>
              </a:pPr>
              <a:r>
                <a:rPr lang="en-US" sz="2400">
                  <a:cs typeface="Arial" charset="0"/>
                </a:rPr>
                <a:t>Ken’s </a:t>
              </a:r>
              <a:r>
                <a:rPr lang="en-US" sz="2400" b="1" i="1">
                  <a:cs typeface="Arial" charset="0"/>
                </a:rPr>
                <a:t>Q</a:t>
              </a:r>
              <a:r>
                <a:rPr lang="en-US" sz="2400" b="1" i="1" baseline="30000">
                  <a:cs typeface="Arial" charset="0"/>
                </a:rPr>
                <a:t>d</a:t>
              </a:r>
              <a:r>
                <a:rPr lang="en-US" sz="2400">
                  <a:cs typeface="Arial" charset="0"/>
                </a:rPr>
                <a:t> </a:t>
              </a:r>
            </a:p>
          </p:txBody>
        </p:sp>
      </p:grpSp>
      <p:grpSp>
        <p:nvGrpSpPr>
          <p:cNvPr id="5" name="Group 25"/>
          <p:cNvGrpSpPr>
            <a:grpSpLocks/>
          </p:cNvGrpSpPr>
          <p:nvPr/>
        </p:nvGrpSpPr>
        <p:grpSpPr bwMode="auto">
          <a:xfrm>
            <a:off x="3989388" y="4749800"/>
            <a:ext cx="4217987" cy="1898650"/>
            <a:chOff x="2513" y="2992"/>
            <a:chExt cx="2657" cy="1196"/>
          </a:xfrm>
        </p:grpSpPr>
        <p:sp>
          <p:nvSpPr>
            <p:cNvPr id="27708" name="Rectangle 26"/>
            <p:cNvSpPr>
              <a:spLocks noChangeArrowheads="1"/>
            </p:cNvSpPr>
            <p:nvPr/>
          </p:nvSpPr>
          <p:spPr bwMode="auto">
            <a:xfrm>
              <a:off x="2513" y="3889"/>
              <a:ext cx="168" cy="299"/>
            </a:xfrm>
            <a:prstGeom prst="rect">
              <a:avLst/>
            </a:prstGeom>
            <a:noFill/>
            <a:ln w="9525">
              <a:noFill/>
              <a:miter lim="800000"/>
              <a:headEnd/>
              <a:tailEnd/>
            </a:ln>
          </p:spPr>
          <p:txBody>
            <a:bodyPr anchor="ctr" anchorCtr="1"/>
            <a:lstStyle/>
            <a:p>
              <a:pPr>
                <a:lnSpc>
                  <a:spcPct val="105000"/>
                </a:lnSpc>
                <a:spcBef>
                  <a:spcPct val="45000"/>
                </a:spcBef>
                <a:buClr>
                  <a:srgbClr val="00B85C"/>
                </a:buClr>
                <a:buSzPct val="120000"/>
                <a:buFont typeface="Wingdings" pitchFamily="2" charset="2"/>
                <a:buNone/>
              </a:pPr>
              <a:r>
                <a:rPr lang="en-US" sz="2400">
                  <a:cs typeface="Arial" charset="0"/>
                </a:rPr>
                <a:t>+</a:t>
              </a:r>
            </a:p>
          </p:txBody>
        </p:sp>
        <p:sp>
          <p:nvSpPr>
            <p:cNvPr id="27709" name="Rectangle 27"/>
            <p:cNvSpPr>
              <a:spLocks noChangeArrowheads="1"/>
            </p:cNvSpPr>
            <p:nvPr/>
          </p:nvSpPr>
          <p:spPr bwMode="auto">
            <a:xfrm>
              <a:off x="2513" y="3590"/>
              <a:ext cx="168" cy="299"/>
            </a:xfrm>
            <a:prstGeom prst="rect">
              <a:avLst/>
            </a:prstGeom>
            <a:noFill/>
            <a:ln w="9525">
              <a:noFill/>
              <a:miter lim="800000"/>
              <a:headEnd/>
              <a:tailEnd/>
            </a:ln>
          </p:spPr>
          <p:txBody>
            <a:bodyPr anchor="ctr" anchorCtr="1"/>
            <a:lstStyle/>
            <a:p>
              <a:pPr>
                <a:lnSpc>
                  <a:spcPct val="105000"/>
                </a:lnSpc>
                <a:spcBef>
                  <a:spcPct val="45000"/>
                </a:spcBef>
                <a:buClr>
                  <a:srgbClr val="00B85C"/>
                </a:buClr>
                <a:buSzPct val="120000"/>
                <a:buFont typeface="Wingdings" pitchFamily="2" charset="2"/>
                <a:buNone/>
              </a:pPr>
              <a:r>
                <a:rPr lang="en-US" sz="2400">
                  <a:cs typeface="Arial" charset="0"/>
                </a:rPr>
                <a:t>+</a:t>
              </a:r>
            </a:p>
          </p:txBody>
        </p:sp>
        <p:sp>
          <p:nvSpPr>
            <p:cNvPr id="27710" name="Rectangle 28"/>
            <p:cNvSpPr>
              <a:spLocks noChangeArrowheads="1"/>
            </p:cNvSpPr>
            <p:nvPr/>
          </p:nvSpPr>
          <p:spPr bwMode="auto">
            <a:xfrm>
              <a:off x="2513" y="3291"/>
              <a:ext cx="168" cy="299"/>
            </a:xfrm>
            <a:prstGeom prst="rect">
              <a:avLst/>
            </a:prstGeom>
            <a:noFill/>
            <a:ln w="9525">
              <a:noFill/>
              <a:miter lim="800000"/>
              <a:headEnd/>
              <a:tailEnd/>
            </a:ln>
          </p:spPr>
          <p:txBody>
            <a:bodyPr anchor="ctr" anchorCtr="1"/>
            <a:lstStyle/>
            <a:p>
              <a:pPr>
                <a:lnSpc>
                  <a:spcPct val="105000"/>
                </a:lnSpc>
                <a:spcBef>
                  <a:spcPct val="45000"/>
                </a:spcBef>
                <a:buClr>
                  <a:srgbClr val="00B85C"/>
                </a:buClr>
                <a:buSzPct val="120000"/>
                <a:buFont typeface="Wingdings" pitchFamily="2" charset="2"/>
                <a:buNone/>
              </a:pPr>
              <a:r>
                <a:rPr lang="en-US" sz="2400">
                  <a:cs typeface="Arial" charset="0"/>
                </a:rPr>
                <a:t>+</a:t>
              </a:r>
            </a:p>
          </p:txBody>
        </p:sp>
        <p:sp>
          <p:nvSpPr>
            <p:cNvPr id="27711" name="Rectangle 29"/>
            <p:cNvSpPr>
              <a:spLocks noChangeArrowheads="1"/>
            </p:cNvSpPr>
            <p:nvPr/>
          </p:nvSpPr>
          <p:spPr bwMode="auto">
            <a:xfrm>
              <a:off x="2513" y="2992"/>
              <a:ext cx="168" cy="299"/>
            </a:xfrm>
            <a:prstGeom prst="rect">
              <a:avLst/>
            </a:prstGeom>
            <a:noFill/>
            <a:ln w="9525">
              <a:noFill/>
              <a:miter lim="800000"/>
              <a:headEnd/>
              <a:tailEnd/>
            </a:ln>
          </p:spPr>
          <p:txBody>
            <a:bodyPr anchor="ctr" anchorCtr="1"/>
            <a:lstStyle/>
            <a:p>
              <a:pPr>
                <a:lnSpc>
                  <a:spcPct val="105000"/>
                </a:lnSpc>
                <a:spcBef>
                  <a:spcPct val="45000"/>
                </a:spcBef>
                <a:buClr>
                  <a:srgbClr val="00B85C"/>
                </a:buClr>
                <a:buSzPct val="120000"/>
                <a:buFont typeface="Wingdings" pitchFamily="2" charset="2"/>
                <a:buNone/>
              </a:pPr>
              <a:r>
                <a:rPr lang="en-US" sz="2400">
                  <a:cs typeface="Arial" charset="0"/>
                </a:rPr>
                <a:t>+</a:t>
              </a:r>
            </a:p>
          </p:txBody>
        </p:sp>
        <p:sp>
          <p:nvSpPr>
            <p:cNvPr id="27712" name="Rectangle 30"/>
            <p:cNvSpPr>
              <a:spLocks noChangeArrowheads="1"/>
            </p:cNvSpPr>
            <p:nvPr/>
          </p:nvSpPr>
          <p:spPr bwMode="auto">
            <a:xfrm>
              <a:off x="3688" y="3889"/>
              <a:ext cx="285" cy="299"/>
            </a:xfrm>
            <a:prstGeom prst="rect">
              <a:avLst/>
            </a:prstGeom>
            <a:noFill/>
            <a:ln w="9525">
              <a:noFill/>
              <a:miter lim="800000"/>
              <a:headEnd/>
              <a:tailEnd/>
            </a:ln>
          </p:spPr>
          <p:txBody>
            <a:bodyPr anchor="ctr" anchorCtr="1"/>
            <a:lstStyle/>
            <a:p>
              <a:pPr>
                <a:lnSpc>
                  <a:spcPct val="105000"/>
                </a:lnSpc>
                <a:spcBef>
                  <a:spcPct val="45000"/>
                </a:spcBef>
                <a:buClr>
                  <a:srgbClr val="00B85C"/>
                </a:buClr>
                <a:buSzPct val="120000"/>
                <a:buFont typeface="Wingdings" pitchFamily="2" charset="2"/>
                <a:buNone/>
              </a:pPr>
              <a:r>
                <a:rPr lang="en-US" sz="2400">
                  <a:cs typeface="Arial" charset="0"/>
                </a:rPr>
                <a:t>=</a:t>
              </a:r>
            </a:p>
          </p:txBody>
        </p:sp>
        <p:sp>
          <p:nvSpPr>
            <p:cNvPr id="27713" name="Rectangle 31"/>
            <p:cNvSpPr>
              <a:spLocks noChangeArrowheads="1"/>
            </p:cNvSpPr>
            <p:nvPr/>
          </p:nvSpPr>
          <p:spPr bwMode="auto">
            <a:xfrm>
              <a:off x="3688" y="3590"/>
              <a:ext cx="285" cy="299"/>
            </a:xfrm>
            <a:prstGeom prst="rect">
              <a:avLst/>
            </a:prstGeom>
            <a:noFill/>
            <a:ln w="9525">
              <a:noFill/>
              <a:miter lim="800000"/>
              <a:headEnd/>
              <a:tailEnd/>
            </a:ln>
          </p:spPr>
          <p:txBody>
            <a:bodyPr anchor="ctr" anchorCtr="1"/>
            <a:lstStyle/>
            <a:p>
              <a:pPr>
                <a:lnSpc>
                  <a:spcPct val="105000"/>
                </a:lnSpc>
                <a:spcBef>
                  <a:spcPct val="45000"/>
                </a:spcBef>
                <a:buClr>
                  <a:srgbClr val="00B85C"/>
                </a:buClr>
                <a:buSzPct val="120000"/>
                <a:buFont typeface="Wingdings" pitchFamily="2" charset="2"/>
                <a:buNone/>
              </a:pPr>
              <a:r>
                <a:rPr lang="en-US" sz="2400">
                  <a:cs typeface="Arial" charset="0"/>
                </a:rPr>
                <a:t>=</a:t>
              </a:r>
            </a:p>
          </p:txBody>
        </p:sp>
        <p:sp>
          <p:nvSpPr>
            <p:cNvPr id="27714" name="Rectangle 32"/>
            <p:cNvSpPr>
              <a:spLocks noChangeArrowheads="1"/>
            </p:cNvSpPr>
            <p:nvPr/>
          </p:nvSpPr>
          <p:spPr bwMode="auto">
            <a:xfrm>
              <a:off x="3688" y="3291"/>
              <a:ext cx="285" cy="299"/>
            </a:xfrm>
            <a:prstGeom prst="rect">
              <a:avLst/>
            </a:prstGeom>
            <a:noFill/>
            <a:ln w="9525">
              <a:noFill/>
              <a:miter lim="800000"/>
              <a:headEnd/>
              <a:tailEnd/>
            </a:ln>
          </p:spPr>
          <p:txBody>
            <a:bodyPr anchor="ctr" anchorCtr="1"/>
            <a:lstStyle/>
            <a:p>
              <a:pPr>
                <a:lnSpc>
                  <a:spcPct val="105000"/>
                </a:lnSpc>
                <a:spcBef>
                  <a:spcPct val="45000"/>
                </a:spcBef>
                <a:buClr>
                  <a:srgbClr val="00B85C"/>
                </a:buClr>
                <a:buSzPct val="120000"/>
                <a:buFont typeface="Wingdings" pitchFamily="2" charset="2"/>
                <a:buNone/>
              </a:pPr>
              <a:r>
                <a:rPr lang="en-US" sz="2400">
                  <a:cs typeface="Arial" charset="0"/>
                </a:rPr>
                <a:t>=</a:t>
              </a:r>
            </a:p>
          </p:txBody>
        </p:sp>
        <p:sp>
          <p:nvSpPr>
            <p:cNvPr id="27715" name="Rectangle 33"/>
            <p:cNvSpPr>
              <a:spLocks noChangeArrowheads="1"/>
            </p:cNvSpPr>
            <p:nvPr/>
          </p:nvSpPr>
          <p:spPr bwMode="auto">
            <a:xfrm>
              <a:off x="3688" y="2992"/>
              <a:ext cx="285" cy="299"/>
            </a:xfrm>
            <a:prstGeom prst="rect">
              <a:avLst/>
            </a:prstGeom>
            <a:noFill/>
            <a:ln w="9525">
              <a:noFill/>
              <a:miter lim="800000"/>
              <a:headEnd/>
              <a:tailEnd/>
            </a:ln>
          </p:spPr>
          <p:txBody>
            <a:bodyPr anchor="ctr" anchorCtr="1"/>
            <a:lstStyle/>
            <a:p>
              <a:pPr>
                <a:lnSpc>
                  <a:spcPct val="105000"/>
                </a:lnSpc>
                <a:spcBef>
                  <a:spcPct val="45000"/>
                </a:spcBef>
                <a:buClr>
                  <a:srgbClr val="00B85C"/>
                </a:buClr>
                <a:buSzPct val="120000"/>
                <a:buFont typeface="Wingdings" pitchFamily="2" charset="2"/>
                <a:buNone/>
              </a:pPr>
              <a:r>
                <a:rPr lang="en-US" sz="2400">
                  <a:cs typeface="Arial" charset="0"/>
                </a:rPr>
                <a:t>=</a:t>
              </a:r>
            </a:p>
          </p:txBody>
        </p:sp>
        <p:sp>
          <p:nvSpPr>
            <p:cNvPr id="27716" name="Rectangle 34"/>
            <p:cNvSpPr>
              <a:spLocks noChangeArrowheads="1"/>
            </p:cNvSpPr>
            <p:nvPr/>
          </p:nvSpPr>
          <p:spPr bwMode="auto">
            <a:xfrm>
              <a:off x="3973" y="3889"/>
              <a:ext cx="1197" cy="299"/>
            </a:xfrm>
            <a:prstGeom prst="rect">
              <a:avLst/>
            </a:prstGeom>
            <a:noFill/>
            <a:ln w="9525">
              <a:noFill/>
              <a:miter lim="800000"/>
              <a:headEnd/>
              <a:tailEnd/>
            </a:ln>
          </p:spPr>
          <p:txBody>
            <a:bodyPr anchor="ctr" anchorCtr="1"/>
            <a:lstStyle/>
            <a:p>
              <a:pPr>
                <a:lnSpc>
                  <a:spcPct val="105000"/>
                </a:lnSpc>
                <a:spcBef>
                  <a:spcPct val="45000"/>
                </a:spcBef>
                <a:buClr>
                  <a:srgbClr val="00B85C"/>
                </a:buClr>
                <a:buSzPct val="120000"/>
                <a:buFont typeface="Wingdings" pitchFamily="2" charset="2"/>
                <a:buNone/>
              </a:pPr>
              <a:r>
                <a:rPr lang="en-US" sz="2400">
                  <a:solidFill>
                    <a:srgbClr val="FF0000"/>
                  </a:solidFill>
                  <a:cs typeface="Arial" charset="0"/>
                </a:rPr>
                <a:t>6</a:t>
              </a:r>
            </a:p>
          </p:txBody>
        </p:sp>
        <p:sp>
          <p:nvSpPr>
            <p:cNvPr id="27717" name="Rectangle 35"/>
            <p:cNvSpPr>
              <a:spLocks noChangeArrowheads="1"/>
            </p:cNvSpPr>
            <p:nvPr/>
          </p:nvSpPr>
          <p:spPr bwMode="auto">
            <a:xfrm>
              <a:off x="3973" y="3590"/>
              <a:ext cx="1197" cy="299"/>
            </a:xfrm>
            <a:prstGeom prst="rect">
              <a:avLst/>
            </a:prstGeom>
            <a:noFill/>
            <a:ln w="9525">
              <a:noFill/>
              <a:miter lim="800000"/>
              <a:headEnd/>
              <a:tailEnd/>
            </a:ln>
          </p:spPr>
          <p:txBody>
            <a:bodyPr anchor="ctr" anchorCtr="1"/>
            <a:lstStyle/>
            <a:p>
              <a:pPr>
                <a:lnSpc>
                  <a:spcPct val="105000"/>
                </a:lnSpc>
                <a:spcBef>
                  <a:spcPct val="45000"/>
                </a:spcBef>
                <a:buClr>
                  <a:srgbClr val="00B85C"/>
                </a:buClr>
                <a:buSzPct val="120000"/>
                <a:buFont typeface="Wingdings" pitchFamily="2" charset="2"/>
                <a:buNone/>
              </a:pPr>
              <a:r>
                <a:rPr lang="en-US" sz="2400">
                  <a:solidFill>
                    <a:srgbClr val="FF0000"/>
                  </a:solidFill>
                  <a:cs typeface="Arial" charset="0"/>
                </a:rPr>
                <a:t>9</a:t>
              </a:r>
            </a:p>
          </p:txBody>
        </p:sp>
        <p:sp>
          <p:nvSpPr>
            <p:cNvPr id="27718" name="Rectangle 36"/>
            <p:cNvSpPr>
              <a:spLocks noChangeArrowheads="1"/>
            </p:cNvSpPr>
            <p:nvPr/>
          </p:nvSpPr>
          <p:spPr bwMode="auto">
            <a:xfrm>
              <a:off x="3973" y="3291"/>
              <a:ext cx="1197" cy="299"/>
            </a:xfrm>
            <a:prstGeom prst="rect">
              <a:avLst/>
            </a:prstGeom>
            <a:noFill/>
            <a:ln w="9525">
              <a:noFill/>
              <a:miter lim="800000"/>
              <a:headEnd/>
              <a:tailEnd/>
            </a:ln>
          </p:spPr>
          <p:txBody>
            <a:bodyPr anchor="ctr" anchorCtr="1"/>
            <a:lstStyle/>
            <a:p>
              <a:pPr>
                <a:lnSpc>
                  <a:spcPct val="105000"/>
                </a:lnSpc>
                <a:spcBef>
                  <a:spcPct val="45000"/>
                </a:spcBef>
                <a:buClr>
                  <a:srgbClr val="00B85C"/>
                </a:buClr>
                <a:buSzPct val="120000"/>
                <a:buFont typeface="Wingdings" pitchFamily="2" charset="2"/>
                <a:buNone/>
              </a:pPr>
              <a:r>
                <a:rPr lang="en-US" sz="2400">
                  <a:solidFill>
                    <a:srgbClr val="FF0000"/>
                  </a:solidFill>
                  <a:cs typeface="Arial" charset="0"/>
                </a:rPr>
                <a:t>12</a:t>
              </a:r>
            </a:p>
          </p:txBody>
        </p:sp>
        <p:sp>
          <p:nvSpPr>
            <p:cNvPr id="27719" name="Rectangle 37"/>
            <p:cNvSpPr>
              <a:spLocks noChangeArrowheads="1"/>
            </p:cNvSpPr>
            <p:nvPr/>
          </p:nvSpPr>
          <p:spPr bwMode="auto">
            <a:xfrm>
              <a:off x="3973" y="2992"/>
              <a:ext cx="1197" cy="299"/>
            </a:xfrm>
            <a:prstGeom prst="rect">
              <a:avLst/>
            </a:prstGeom>
            <a:noFill/>
            <a:ln w="9525">
              <a:noFill/>
              <a:miter lim="800000"/>
              <a:headEnd/>
              <a:tailEnd/>
            </a:ln>
          </p:spPr>
          <p:txBody>
            <a:bodyPr anchor="ctr" anchorCtr="1"/>
            <a:lstStyle/>
            <a:p>
              <a:pPr>
                <a:lnSpc>
                  <a:spcPct val="105000"/>
                </a:lnSpc>
                <a:spcBef>
                  <a:spcPct val="45000"/>
                </a:spcBef>
                <a:buClr>
                  <a:srgbClr val="00B85C"/>
                </a:buClr>
                <a:buSzPct val="120000"/>
                <a:buFont typeface="Wingdings" pitchFamily="2" charset="2"/>
                <a:buNone/>
              </a:pPr>
              <a:r>
                <a:rPr lang="en-US" sz="2400">
                  <a:solidFill>
                    <a:srgbClr val="FF0000"/>
                  </a:solidFill>
                  <a:cs typeface="Arial" charset="0"/>
                </a:rPr>
                <a:t>15</a:t>
              </a:r>
            </a:p>
          </p:txBody>
        </p:sp>
      </p:grpSp>
      <p:grpSp>
        <p:nvGrpSpPr>
          <p:cNvPr id="6" name="Group 38"/>
          <p:cNvGrpSpPr>
            <a:grpSpLocks/>
          </p:cNvGrpSpPr>
          <p:nvPr/>
        </p:nvGrpSpPr>
        <p:grpSpPr bwMode="auto">
          <a:xfrm>
            <a:off x="3989388" y="4275138"/>
            <a:ext cx="4217987" cy="474662"/>
            <a:chOff x="2513" y="2693"/>
            <a:chExt cx="2657" cy="299"/>
          </a:xfrm>
        </p:grpSpPr>
        <p:sp>
          <p:nvSpPr>
            <p:cNvPr id="27705" name="Rectangle 39"/>
            <p:cNvSpPr>
              <a:spLocks noChangeArrowheads="1"/>
            </p:cNvSpPr>
            <p:nvPr/>
          </p:nvSpPr>
          <p:spPr bwMode="auto">
            <a:xfrm>
              <a:off x="2513" y="2693"/>
              <a:ext cx="168" cy="299"/>
            </a:xfrm>
            <a:prstGeom prst="rect">
              <a:avLst/>
            </a:prstGeom>
            <a:noFill/>
            <a:ln w="9525">
              <a:noFill/>
              <a:miter lim="800000"/>
              <a:headEnd/>
              <a:tailEnd/>
            </a:ln>
          </p:spPr>
          <p:txBody>
            <a:bodyPr anchor="ctr" anchorCtr="1"/>
            <a:lstStyle/>
            <a:p>
              <a:pPr>
                <a:lnSpc>
                  <a:spcPct val="105000"/>
                </a:lnSpc>
                <a:spcBef>
                  <a:spcPct val="45000"/>
                </a:spcBef>
                <a:buClr>
                  <a:srgbClr val="00B85C"/>
                </a:buClr>
                <a:buSzPct val="120000"/>
                <a:buFont typeface="Wingdings" pitchFamily="2" charset="2"/>
                <a:buNone/>
              </a:pPr>
              <a:r>
                <a:rPr lang="en-US" sz="2400">
                  <a:cs typeface="Arial" charset="0"/>
                </a:rPr>
                <a:t>+</a:t>
              </a:r>
            </a:p>
          </p:txBody>
        </p:sp>
        <p:sp>
          <p:nvSpPr>
            <p:cNvPr id="27706" name="Rectangle 40"/>
            <p:cNvSpPr>
              <a:spLocks noChangeArrowheads="1"/>
            </p:cNvSpPr>
            <p:nvPr/>
          </p:nvSpPr>
          <p:spPr bwMode="auto">
            <a:xfrm>
              <a:off x="3688" y="2693"/>
              <a:ext cx="285" cy="299"/>
            </a:xfrm>
            <a:prstGeom prst="rect">
              <a:avLst/>
            </a:prstGeom>
            <a:noFill/>
            <a:ln w="9525">
              <a:noFill/>
              <a:miter lim="800000"/>
              <a:headEnd/>
              <a:tailEnd/>
            </a:ln>
          </p:spPr>
          <p:txBody>
            <a:bodyPr anchor="ctr" anchorCtr="1"/>
            <a:lstStyle/>
            <a:p>
              <a:pPr>
                <a:lnSpc>
                  <a:spcPct val="105000"/>
                </a:lnSpc>
                <a:spcBef>
                  <a:spcPct val="45000"/>
                </a:spcBef>
                <a:buClr>
                  <a:srgbClr val="00B85C"/>
                </a:buClr>
                <a:buSzPct val="120000"/>
                <a:buFont typeface="Wingdings" pitchFamily="2" charset="2"/>
                <a:buNone/>
              </a:pPr>
              <a:r>
                <a:rPr lang="en-US" sz="2400">
                  <a:cs typeface="Arial" charset="0"/>
                </a:rPr>
                <a:t>=</a:t>
              </a:r>
            </a:p>
          </p:txBody>
        </p:sp>
        <p:sp>
          <p:nvSpPr>
            <p:cNvPr id="27707" name="Rectangle 41"/>
            <p:cNvSpPr>
              <a:spLocks noChangeArrowheads="1"/>
            </p:cNvSpPr>
            <p:nvPr/>
          </p:nvSpPr>
          <p:spPr bwMode="auto">
            <a:xfrm>
              <a:off x="3973" y="2693"/>
              <a:ext cx="1197" cy="299"/>
            </a:xfrm>
            <a:prstGeom prst="rect">
              <a:avLst/>
            </a:prstGeom>
            <a:noFill/>
            <a:ln w="9525">
              <a:noFill/>
              <a:miter lim="800000"/>
              <a:headEnd/>
              <a:tailEnd/>
            </a:ln>
          </p:spPr>
          <p:txBody>
            <a:bodyPr anchor="ctr" anchorCtr="1"/>
            <a:lstStyle/>
            <a:p>
              <a:pPr>
                <a:lnSpc>
                  <a:spcPct val="105000"/>
                </a:lnSpc>
                <a:spcBef>
                  <a:spcPct val="45000"/>
                </a:spcBef>
                <a:buClr>
                  <a:srgbClr val="00B85C"/>
                </a:buClr>
                <a:buSzPct val="120000"/>
                <a:buFont typeface="Wingdings" pitchFamily="2" charset="2"/>
                <a:buNone/>
              </a:pPr>
              <a:r>
                <a:rPr lang="en-US" sz="2400">
                  <a:solidFill>
                    <a:srgbClr val="FF0000"/>
                  </a:solidFill>
                  <a:cs typeface="Arial" charset="0"/>
                </a:rPr>
                <a:t>18</a:t>
              </a:r>
            </a:p>
          </p:txBody>
        </p:sp>
      </p:grpSp>
      <p:grpSp>
        <p:nvGrpSpPr>
          <p:cNvPr id="7" name="Group 42"/>
          <p:cNvGrpSpPr>
            <a:grpSpLocks/>
          </p:cNvGrpSpPr>
          <p:nvPr/>
        </p:nvGrpSpPr>
        <p:grpSpPr bwMode="auto">
          <a:xfrm>
            <a:off x="3989388" y="3800475"/>
            <a:ext cx="4217987" cy="474663"/>
            <a:chOff x="2513" y="2394"/>
            <a:chExt cx="2657" cy="299"/>
          </a:xfrm>
        </p:grpSpPr>
        <p:sp>
          <p:nvSpPr>
            <p:cNvPr id="27702" name="Rectangle 43"/>
            <p:cNvSpPr>
              <a:spLocks noChangeArrowheads="1"/>
            </p:cNvSpPr>
            <p:nvPr/>
          </p:nvSpPr>
          <p:spPr bwMode="auto">
            <a:xfrm>
              <a:off x="2513" y="2394"/>
              <a:ext cx="168" cy="299"/>
            </a:xfrm>
            <a:prstGeom prst="rect">
              <a:avLst/>
            </a:prstGeom>
            <a:noFill/>
            <a:ln w="9525">
              <a:noFill/>
              <a:miter lim="800000"/>
              <a:headEnd/>
              <a:tailEnd/>
            </a:ln>
          </p:spPr>
          <p:txBody>
            <a:bodyPr anchor="ctr" anchorCtr="1"/>
            <a:lstStyle/>
            <a:p>
              <a:pPr>
                <a:lnSpc>
                  <a:spcPct val="105000"/>
                </a:lnSpc>
                <a:spcBef>
                  <a:spcPct val="45000"/>
                </a:spcBef>
                <a:buClr>
                  <a:srgbClr val="00B85C"/>
                </a:buClr>
                <a:buSzPct val="120000"/>
                <a:buFont typeface="Wingdings" pitchFamily="2" charset="2"/>
                <a:buNone/>
              </a:pPr>
              <a:r>
                <a:rPr lang="en-US" sz="2400">
                  <a:cs typeface="Arial" charset="0"/>
                </a:rPr>
                <a:t>+</a:t>
              </a:r>
            </a:p>
          </p:txBody>
        </p:sp>
        <p:sp>
          <p:nvSpPr>
            <p:cNvPr id="27703" name="Rectangle 44"/>
            <p:cNvSpPr>
              <a:spLocks noChangeArrowheads="1"/>
            </p:cNvSpPr>
            <p:nvPr/>
          </p:nvSpPr>
          <p:spPr bwMode="auto">
            <a:xfrm>
              <a:off x="3688" y="2394"/>
              <a:ext cx="285" cy="299"/>
            </a:xfrm>
            <a:prstGeom prst="rect">
              <a:avLst/>
            </a:prstGeom>
            <a:noFill/>
            <a:ln w="9525">
              <a:noFill/>
              <a:miter lim="800000"/>
              <a:headEnd/>
              <a:tailEnd/>
            </a:ln>
          </p:spPr>
          <p:txBody>
            <a:bodyPr anchor="ctr" anchorCtr="1"/>
            <a:lstStyle/>
            <a:p>
              <a:pPr>
                <a:lnSpc>
                  <a:spcPct val="105000"/>
                </a:lnSpc>
                <a:spcBef>
                  <a:spcPct val="45000"/>
                </a:spcBef>
                <a:buClr>
                  <a:srgbClr val="00B85C"/>
                </a:buClr>
                <a:buSzPct val="120000"/>
                <a:buFont typeface="Wingdings" pitchFamily="2" charset="2"/>
                <a:buNone/>
              </a:pPr>
              <a:r>
                <a:rPr lang="en-US" sz="2400">
                  <a:cs typeface="Arial" charset="0"/>
                </a:rPr>
                <a:t>=</a:t>
              </a:r>
            </a:p>
          </p:txBody>
        </p:sp>
        <p:sp>
          <p:nvSpPr>
            <p:cNvPr id="27704" name="Rectangle 45"/>
            <p:cNvSpPr>
              <a:spLocks noChangeArrowheads="1"/>
            </p:cNvSpPr>
            <p:nvPr/>
          </p:nvSpPr>
          <p:spPr bwMode="auto">
            <a:xfrm>
              <a:off x="3973" y="2394"/>
              <a:ext cx="1197" cy="299"/>
            </a:xfrm>
            <a:prstGeom prst="rect">
              <a:avLst/>
            </a:prstGeom>
            <a:noFill/>
            <a:ln w="9525">
              <a:noFill/>
              <a:miter lim="800000"/>
              <a:headEnd/>
              <a:tailEnd/>
            </a:ln>
          </p:spPr>
          <p:txBody>
            <a:bodyPr anchor="ctr" anchorCtr="1"/>
            <a:lstStyle/>
            <a:p>
              <a:pPr>
                <a:lnSpc>
                  <a:spcPct val="105000"/>
                </a:lnSpc>
                <a:spcBef>
                  <a:spcPct val="45000"/>
                </a:spcBef>
                <a:buClr>
                  <a:srgbClr val="00B85C"/>
                </a:buClr>
                <a:buSzPct val="120000"/>
                <a:buFont typeface="Wingdings" pitchFamily="2" charset="2"/>
                <a:buNone/>
              </a:pPr>
              <a:r>
                <a:rPr lang="en-US" sz="2400">
                  <a:solidFill>
                    <a:srgbClr val="FF0000"/>
                  </a:solidFill>
                  <a:cs typeface="Arial" charset="0"/>
                </a:rPr>
                <a:t>21</a:t>
              </a:r>
            </a:p>
          </p:txBody>
        </p:sp>
      </p:grpSp>
      <p:grpSp>
        <p:nvGrpSpPr>
          <p:cNvPr id="8" name="Group 46"/>
          <p:cNvGrpSpPr>
            <a:grpSpLocks/>
          </p:cNvGrpSpPr>
          <p:nvPr/>
        </p:nvGrpSpPr>
        <p:grpSpPr bwMode="auto">
          <a:xfrm>
            <a:off x="3989388" y="3325813"/>
            <a:ext cx="4217987" cy="474662"/>
            <a:chOff x="2513" y="2095"/>
            <a:chExt cx="2657" cy="299"/>
          </a:xfrm>
        </p:grpSpPr>
        <p:sp>
          <p:nvSpPr>
            <p:cNvPr id="27699" name="Rectangle 47"/>
            <p:cNvSpPr>
              <a:spLocks noChangeArrowheads="1"/>
            </p:cNvSpPr>
            <p:nvPr/>
          </p:nvSpPr>
          <p:spPr bwMode="auto">
            <a:xfrm>
              <a:off x="2513" y="2095"/>
              <a:ext cx="168" cy="299"/>
            </a:xfrm>
            <a:prstGeom prst="rect">
              <a:avLst/>
            </a:prstGeom>
            <a:noFill/>
            <a:ln w="9525">
              <a:noFill/>
              <a:miter lim="800000"/>
              <a:headEnd/>
              <a:tailEnd/>
            </a:ln>
          </p:spPr>
          <p:txBody>
            <a:bodyPr anchor="ctr" anchorCtr="1"/>
            <a:lstStyle/>
            <a:p>
              <a:pPr>
                <a:lnSpc>
                  <a:spcPct val="105000"/>
                </a:lnSpc>
                <a:spcBef>
                  <a:spcPct val="45000"/>
                </a:spcBef>
                <a:buClr>
                  <a:srgbClr val="00B85C"/>
                </a:buClr>
                <a:buSzPct val="120000"/>
                <a:buFont typeface="Wingdings" pitchFamily="2" charset="2"/>
                <a:buNone/>
              </a:pPr>
              <a:r>
                <a:rPr lang="en-US" sz="2400">
                  <a:cs typeface="Arial" charset="0"/>
                </a:rPr>
                <a:t>+</a:t>
              </a:r>
            </a:p>
          </p:txBody>
        </p:sp>
        <p:sp>
          <p:nvSpPr>
            <p:cNvPr id="27700" name="Rectangle 48"/>
            <p:cNvSpPr>
              <a:spLocks noChangeArrowheads="1"/>
            </p:cNvSpPr>
            <p:nvPr/>
          </p:nvSpPr>
          <p:spPr bwMode="auto">
            <a:xfrm>
              <a:off x="3688" y="2095"/>
              <a:ext cx="285" cy="299"/>
            </a:xfrm>
            <a:prstGeom prst="rect">
              <a:avLst/>
            </a:prstGeom>
            <a:noFill/>
            <a:ln w="9525">
              <a:noFill/>
              <a:miter lim="800000"/>
              <a:headEnd/>
              <a:tailEnd/>
            </a:ln>
          </p:spPr>
          <p:txBody>
            <a:bodyPr anchor="ctr" anchorCtr="1"/>
            <a:lstStyle/>
            <a:p>
              <a:pPr>
                <a:lnSpc>
                  <a:spcPct val="105000"/>
                </a:lnSpc>
                <a:spcBef>
                  <a:spcPct val="45000"/>
                </a:spcBef>
                <a:buClr>
                  <a:srgbClr val="00B85C"/>
                </a:buClr>
                <a:buSzPct val="120000"/>
                <a:buFont typeface="Wingdings" pitchFamily="2" charset="2"/>
                <a:buNone/>
              </a:pPr>
              <a:r>
                <a:rPr lang="en-US" sz="2400">
                  <a:cs typeface="Arial" charset="0"/>
                </a:rPr>
                <a:t>=</a:t>
              </a:r>
            </a:p>
          </p:txBody>
        </p:sp>
        <p:sp>
          <p:nvSpPr>
            <p:cNvPr id="27701" name="Rectangle 49"/>
            <p:cNvSpPr>
              <a:spLocks noChangeArrowheads="1"/>
            </p:cNvSpPr>
            <p:nvPr/>
          </p:nvSpPr>
          <p:spPr bwMode="auto">
            <a:xfrm>
              <a:off x="3973" y="2095"/>
              <a:ext cx="1197" cy="299"/>
            </a:xfrm>
            <a:prstGeom prst="rect">
              <a:avLst/>
            </a:prstGeom>
            <a:noFill/>
            <a:ln w="9525">
              <a:noFill/>
              <a:miter lim="800000"/>
              <a:headEnd/>
              <a:tailEnd/>
            </a:ln>
          </p:spPr>
          <p:txBody>
            <a:bodyPr anchor="ctr" anchorCtr="1"/>
            <a:lstStyle/>
            <a:p>
              <a:pPr>
                <a:lnSpc>
                  <a:spcPct val="105000"/>
                </a:lnSpc>
                <a:spcBef>
                  <a:spcPct val="45000"/>
                </a:spcBef>
                <a:buClr>
                  <a:srgbClr val="00B85C"/>
                </a:buClr>
                <a:buSzPct val="120000"/>
                <a:buFont typeface="Wingdings" pitchFamily="2" charset="2"/>
                <a:buNone/>
              </a:pPr>
              <a:r>
                <a:rPr lang="en-US" sz="2400">
                  <a:solidFill>
                    <a:srgbClr val="FF0000"/>
                  </a:solidFill>
                  <a:cs typeface="Arial" charset="0"/>
                </a:rPr>
                <a:t>24</a:t>
              </a:r>
            </a:p>
          </p:txBody>
        </p:sp>
      </p:grpSp>
      <p:sp>
        <p:nvSpPr>
          <p:cNvPr id="73778" name="Rectangle 50"/>
          <p:cNvSpPr>
            <a:spLocks noChangeArrowheads="1"/>
          </p:cNvSpPr>
          <p:nvPr/>
        </p:nvSpPr>
        <p:spPr bwMode="auto">
          <a:xfrm>
            <a:off x="6307138" y="2832100"/>
            <a:ext cx="1900237" cy="493713"/>
          </a:xfrm>
          <a:prstGeom prst="rect">
            <a:avLst/>
          </a:prstGeom>
          <a:noFill/>
          <a:ln w="9525">
            <a:noFill/>
            <a:miter lim="800000"/>
            <a:headEnd/>
            <a:tailEnd/>
          </a:ln>
        </p:spPr>
        <p:txBody>
          <a:bodyPr anchor="ctr" anchorCtr="1"/>
          <a:lstStyle/>
          <a:p>
            <a:pPr algn="ctr">
              <a:lnSpc>
                <a:spcPct val="105000"/>
              </a:lnSpc>
              <a:spcBef>
                <a:spcPct val="45000"/>
              </a:spcBef>
              <a:buClr>
                <a:srgbClr val="00B85C"/>
              </a:buClr>
              <a:buSzPct val="120000"/>
              <a:buFont typeface="Wingdings" pitchFamily="2" charset="2"/>
              <a:buNone/>
            </a:pPr>
            <a:r>
              <a:rPr lang="en-US" sz="2400">
                <a:solidFill>
                  <a:srgbClr val="FF0000"/>
                </a:solidFill>
                <a:cs typeface="Arial" charset="0"/>
              </a:rPr>
              <a:t>Market </a:t>
            </a:r>
            <a:r>
              <a:rPr lang="en-US" sz="2400" b="1" i="1">
                <a:solidFill>
                  <a:srgbClr val="FF0000"/>
                </a:solidFill>
                <a:cs typeface="Arial" charset="0"/>
              </a:rPr>
              <a:t>Q</a:t>
            </a:r>
            <a:r>
              <a:rPr lang="en-US" sz="2400" b="1" i="1" baseline="30000">
                <a:solidFill>
                  <a:srgbClr val="FF0000"/>
                </a:solidFill>
                <a:cs typeface="Arial" charset="0"/>
              </a:rPr>
              <a:t>d</a:t>
            </a:r>
            <a:r>
              <a:rPr lang="en-US" sz="2400">
                <a:solidFill>
                  <a:srgbClr val="FF0000"/>
                </a:solidFill>
                <a:cs typeface="Arial" charset="0"/>
              </a:rPr>
              <a:t> </a:t>
            </a:r>
          </a:p>
        </p:txBody>
      </p:sp>
      <p:grpSp>
        <p:nvGrpSpPr>
          <p:cNvPr id="9" name="Group 51"/>
          <p:cNvGrpSpPr>
            <a:grpSpLocks/>
          </p:cNvGrpSpPr>
          <p:nvPr/>
        </p:nvGrpSpPr>
        <p:grpSpPr bwMode="auto">
          <a:xfrm>
            <a:off x="923925" y="2832100"/>
            <a:ext cx="1192213" cy="3816350"/>
            <a:chOff x="582" y="1784"/>
            <a:chExt cx="751" cy="2404"/>
          </a:xfrm>
        </p:grpSpPr>
        <p:sp>
          <p:nvSpPr>
            <p:cNvPr id="27691" name="Rectangle 52"/>
            <p:cNvSpPr>
              <a:spLocks noChangeArrowheads="1"/>
            </p:cNvSpPr>
            <p:nvPr/>
          </p:nvSpPr>
          <p:spPr bwMode="auto">
            <a:xfrm>
              <a:off x="582" y="2095"/>
              <a:ext cx="751" cy="299"/>
            </a:xfrm>
            <a:prstGeom prst="rect">
              <a:avLst/>
            </a:prstGeom>
            <a:noFill/>
            <a:ln w="9525">
              <a:noFill/>
              <a:miter lim="800000"/>
              <a:headEnd/>
              <a:tailEnd/>
            </a:ln>
          </p:spPr>
          <p:txBody>
            <a:bodyPr anchor="ctr" anchorCtr="1"/>
            <a:lstStyle/>
            <a:p>
              <a:pPr algn="r">
                <a:lnSpc>
                  <a:spcPct val="105000"/>
                </a:lnSpc>
                <a:spcBef>
                  <a:spcPct val="45000"/>
                </a:spcBef>
                <a:buClr>
                  <a:srgbClr val="00B85C"/>
                </a:buClr>
                <a:buSzPct val="120000"/>
                <a:buFont typeface="Wingdings" pitchFamily="2" charset="2"/>
                <a:buNone/>
              </a:pPr>
              <a:r>
                <a:rPr lang="en-US" sz="2400">
                  <a:cs typeface="Arial" charset="0"/>
                </a:rPr>
                <a:t>$0.00</a:t>
              </a:r>
            </a:p>
          </p:txBody>
        </p:sp>
        <p:sp>
          <p:nvSpPr>
            <p:cNvPr id="27692" name="Rectangle 53"/>
            <p:cNvSpPr>
              <a:spLocks noChangeArrowheads="1"/>
            </p:cNvSpPr>
            <p:nvPr/>
          </p:nvSpPr>
          <p:spPr bwMode="auto">
            <a:xfrm>
              <a:off x="582" y="3889"/>
              <a:ext cx="751" cy="299"/>
            </a:xfrm>
            <a:prstGeom prst="rect">
              <a:avLst/>
            </a:prstGeom>
            <a:noFill/>
            <a:ln w="9525">
              <a:noFill/>
              <a:miter lim="800000"/>
              <a:headEnd/>
              <a:tailEnd/>
            </a:ln>
          </p:spPr>
          <p:txBody>
            <a:bodyPr anchor="ctr" anchorCtr="1"/>
            <a:lstStyle/>
            <a:p>
              <a:pPr algn="r">
                <a:lnSpc>
                  <a:spcPct val="105000"/>
                </a:lnSpc>
                <a:spcBef>
                  <a:spcPct val="45000"/>
                </a:spcBef>
                <a:buClr>
                  <a:srgbClr val="00B85C"/>
                </a:buClr>
                <a:buSzPct val="120000"/>
                <a:buFont typeface="Wingdings" pitchFamily="2" charset="2"/>
                <a:buNone/>
              </a:pPr>
              <a:r>
                <a:rPr lang="en-US" sz="2400">
                  <a:cs typeface="Arial" charset="0"/>
                </a:rPr>
                <a:t>6.00</a:t>
              </a:r>
            </a:p>
          </p:txBody>
        </p:sp>
        <p:sp>
          <p:nvSpPr>
            <p:cNvPr id="27693" name="Rectangle 54"/>
            <p:cNvSpPr>
              <a:spLocks noChangeArrowheads="1"/>
            </p:cNvSpPr>
            <p:nvPr/>
          </p:nvSpPr>
          <p:spPr bwMode="auto">
            <a:xfrm>
              <a:off x="582" y="3590"/>
              <a:ext cx="751" cy="299"/>
            </a:xfrm>
            <a:prstGeom prst="rect">
              <a:avLst/>
            </a:prstGeom>
            <a:noFill/>
            <a:ln w="9525">
              <a:noFill/>
              <a:miter lim="800000"/>
              <a:headEnd/>
              <a:tailEnd/>
            </a:ln>
          </p:spPr>
          <p:txBody>
            <a:bodyPr anchor="ctr" anchorCtr="1"/>
            <a:lstStyle/>
            <a:p>
              <a:pPr algn="r">
                <a:lnSpc>
                  <a:spcPct val="105000"/>
                </a:lnSpc>
                <a:spcBef>
                  <a:spcPct val="45000"/>
                </a:spcBef>
                <a:buClr>
                  <a:srgbClr val="00B85C"/>
                </a:buClr>
                <a:buSzPct val="120000"/>
                <a:buFont typeface="Wingdings" pitchFamily="2" charset="2"/>
                <a:buNone/>
              </a:pPr>
              <a:r>
                <a:rPr lang="en-US" sz="2400">
                  <a:cs typeface="Arial" charset="0"/>
                </a:rPr>
                <a:t>5.00</a:t>
              </a:r>
            </a:p>
          </p:txBody>
        </p:sp>
        <p:sp>
          <p:nvSpPr>
            <p:cNvPr id="27694" name="Rectangle 55"/>
            <p:cNvSpPr>
              <a:spLocks noChangeArrowheads="1"/>
            </p:cNvSpPr>
            <p:nvPr/>
          </p:nvSpPr>
          <p:spPr bwMode="auto">
            <a:xfrm>
              <a:off x="582" y="3291"/>
              <a:ext cx="751" cy="299"/>
            </a:xfrm>
            <a:prstGeom prst="rect">
              <a:avLst/>
            </a:prstGeom>
            <a:noFill/>
            <a:ln w="9525">
              <a:noFill/>
              <a:miter lim="800000"/>
              <a:headEnd/>
              <a:tailEnd/>
            </a:ln>
          </p:spPr>
          <p:txBody>
            <a:bodyPr anchor="ctr" anchorCtr="1"/>
            <a:lstStyle/>
            <a:p>
              <a:pPr algn="r">
                <a:lnSpc>
                  <a:spcPct val="105000"/>
                </a:lnSpc>
                <a:spcBef>
                  <a:spcPct val="45000"/>
                </a:spcBef>
                <a:buClr>
                  <a:srgbClr val="00B85C"/>
                </a:buClr>
                <a:buSzPct val="120000"/>
                <a:buFont typeface="Wingdings" pitchFamily="2" charset="2"/>
                <a:buNone/>
              </a:pPr>
              <a:r>
                <a:rPr lang="en-US" sz="2400">
                  <a:cs typeface="Arial" charset="0"/>
                </a:rPr>
                <a:t>4.00</a:t>
              </a:r>
            </a:p>
          </p:txBody>
        </p:sp>
        <p:sp>
          <p:nvSpPr>
            <p:cNvPr id="27695" name="Rectangle 56"/>
            <p:cNvSpPr>
              <a:spLocks noChangeArrowheads="1"/>
            </p:cNvSpPr>
            <p:nvPr/>
          </p:nvSpPr>
          <p:spPr bwMode="auto">
            <a:xfrm>
              <a:off x="582" y="2992"/>
              <a:ext cx="751" cy="299"/>
            </a:xfrm>
            <a:prstGeom prst="rect">
              <a:avLst/>
            </a:prstGeom>
            <a:noFill/>
            <a:ln w="9525">
              <a:noFill/>
              <a:miter lim="800000"/>
              <a:headEnd/>
              <a:tailEnd/>
            </a:ln>
          </p:spPr>
          <p:txBody>
            <a:bodyPr anchor="ctr" anchorCtr="1"/>
            <a:lstStyle/>
            <a:p>
              <a:pPr algn="r">
                <a:lnSpc>
                  <a:spcPct val="105000"/>
                </a:lnSpc>
                <a:spcBef>
                  <a:spcPct val="45000"/>
                </a:spcBef>
                <a:buClr>
                  <a:srgbClr val="00B85C"/>
                </a:buClr>
                <a:buSzPct val="120000"/>
                <a:buFont typeface="Wingdings" pitchFamily="2" charset="2"/>
                <a:buNone/>
              </a:pPr>
              <a:r>
                <a:rPr lang="en-US" sz="2400">
                  <a:cs typeface="Arial" charset="0"/>
                </a:rPr>
                <a:t>3.00</a:t>
              </a:r>
            </a:p>
          </p:txBody>
        </p:sp>
        <p:sp>
          <p:nvSpPr>
            <p:cNvPr id="27696" name="Rectangle 57"/>
            <p:cNvSpPr>
              <a:spLocks noChangeArrowheads="1"/>
            </p:cNvSpPr>
            <p:nvPr/>
          </p:nvSpPr>
          <p:spPr bwMode="auto">
            <a:xfrm>
              <a:off x="582" y="2693"/>
              <a:ext cx="751" cy="299"/>
            </a:xfrm>
            <a:prstGeom prst="rect">
              <a:avLst/>
            </a:prstGeom>
            <a:noFill/>
            <a:ln w="9525">
              <a:noFill/>
              <a:miter lim="800000"/>
              <a:headEnd/>
              <a:tailEnd/>
            </a:ln>
          </p:spPr>
          <p:txBody>
            <a:bodyPr anchor="ctr" anchorCtr="1"/>
            <a:lstStyle/>
            <a:p>
              <a:pPr algn="r">
                <a:lnSpc>
                  <a:spcPct val="105000"/>
                </a:lnSpc>
                <a:spcBef>
                  <a:spcPct val="45000"/>
                </a:spcBef>
                <a:buClr>
                  <a:srgbClr val="00B85C"/>
                </a:buClr>
                <a:buSzPct val="120000"/>
                <a:buFont typeface="Wingdings" pitchFamily="2" charset="2"/>
                <a:buNone/>
              </a:pPr>
              <a:r>
                <a:rPr lang="en-US" sz="2400">
                  <a:cs typeface="Arial" charset="0"/>
                </a:rPr>
                <a:t>2.00</a:t>
              </a:r>
            </a:p>
          </p:txBody>
        </p:sp>
        <p:sp>
          <p:nvSpPr>
            <p:cNvPr id="27697" name="Rectangle 58"/>
            <p:cNvSpPr>
              <a:spLocks noChangeArrowheads="1"/>
            </p:cNvSpPr>
            <p:nvPr/>
          </p:nvSpPr>
          <p:spPr bwMode="auto">
            <a:xfrm>
              <a:off x="582" y="2394"/>
              <a:ext cx="751" cy="299"/>
            </a:xfrm>
            <a:prstGeom prst="rect">
              <a:avLst/>
            </a:prstGeom>
            <a:noFill/>
            <a:ln w="9525">
              <a:noFill/>
              <a:miter lim="800000"/>
              <a:headEnd/>
              <a:tailEnd/>
            </a:ln>
          </p:spPr>
          <p:txBody>
            <a:bodyPr anchor="ctr" anchorCtr="1"/>
            <a:lstStyle/>
            <a:p>
              <a:pPr algn="r">
                <a:lnSpc>
                  <a:spcPct val="105000"/>
                </a:lnSpc>
                <a:spcBef>
                  <a:spcPct val="45000"/>
                </a:spcBef>
                <a:buClr>
                  <a:srgbClr val="00B85C"/>
                </a:buClr>
                <a:buSzPct val="120000"/>
                <a:buFont typeface="Wingdings" pitchFamily="2" charset="2"/>
                <a:buNone/>
              </a:pPr>
              <a:r>
                <a:rPr lang="en-US" sz="2400">
                  <a:cs typeface="Arial" charset="0"/>
                </a:rPr>
                <a:t>1.00</a:t>
              </a:r>
            </a:p>
          </p:txBody>
        </p:sp>
        <p:sp>
          <p:nvSpPr>
            <p:cNvPr id="27698" name="Rectangle 59"/>
            <p:cNvSpPr>
              <a:spLocks noChangeArrowheads="1"/>
            </p:cNvSpPr>
            <p:nvPr/>
          </p:nvSpPr>
          <p:spPr bwMode="auto">
            <a:xfrm>
              <a:off x="582" y="1784"/>
              <a:ext cx="751" cy="311"/>
            </a:xfrm>
            <a:prstGeom prst="rect">
              <a:avLst/>
            </a:prstGeom>
            <a:noFill/>
            <a:ln w="9525">
              <a:noFill/>
              <a:miter lim="800000"/>
              <a:headEnd/>
              <a:tailEnd/>
            </a:ln>
          </p:spPr>
          <p:txBody>
            <a:bodyPr anchor="ctr" anchorCtr="1"/>
            <a:lstStyle/>
            <a:p>
              <a:pPr algn="ctr">
                <a:lnSpc>
                  <a:spcPct val="105000"/>
                </a:lnSpc>
                <a:spcBef>
                  <a:spcPct val="45000"/>
                </a:spcBef>
                <a:buClr>
                  <a:srgbClr val="00B85C"/>
                </a:buClr>
                <a:buSzPct val="120000"/>
                <a:buFont typeface="Wingdings" pitchFamily="2" charset="2"/>
                <a:buNone/>
              </a:pPr>
              <a:r>
                <a:rPr lang="en-US" sz="2400" dirty="0">
                  <a:cs typeface="Arial" charset="0"/>
                </a:rPr>
                <a:t>Price </a:t>
              </a:r>
            </a:p>
          </p:txBody>
        </p:sp>
      </p:grpSp>
      <p:sp>
        <p:nvSpPr>
          <p:cNvPr id="27661" name="Line 60"/>
          <p:cNvSpPr>
            <a:spLocks noChangeShapeType="1"/>
          </p:cNvSpPr>
          <p:nvPr/>
        </p:nvSpPr>
        <p:spPr bwMode="auto">
          <a:xfrm>
            <a:off x="923925" y="2832100"/>
            <a:ext cx="1192213" cy="0"/>
          </a:xfrm>
          <a:prstGeom prst="line">
            <a:avLst/>
          </a:prstGeom>
          <a:noFill/>
          <a:ln w="28575" cap="sq">
            <a:noFill/>
            <a:round/>
            <a:headEnd/>
            <a:tailEnd/>
          </a:ln>
        </p:spPr>
        <p:txBody>
          <a:bodyPr/>
          <a:lstStyle/>
          <a:p>
            <a:endParaRPr lang="en-US"/>
          </a:p>
        </p:txBody>
      </p:sp>
      <p:sp>
        <p:nvSpPr>
          <p:cNvPr id="27662" name="Line 61"/>
          <p:cNvSpPr>
            <a:spLocks noChangeShapeType="1"/>
          </p:cNvSpPr>
          <p:nvPr/>
        </p:nvSpPr>
        <p:spPr bwMode="auto">
          <a:xfrm>
            <a:off x="923925" y="6648450"/>
            <a:ext cx="1192213" cy="0"/>
          </a:xfrm>
          <a:prstGeom prst="line">
            <a:avLst/>
          </a:prstGeom>
          <a:noFill/>
          <a:ln w="28575" cap="sq">
            <a:noFill/>
            <a:round/>
            <a:headEnd/>
            <a:tailEnd/>
          </a:ln>
        </p:spPr>
        <p:txBody>
          <a:bodyPr/>
          <a:lstStyle/>
          <a:p>
            <a:endParaRPr lang="en-US"/>
          </a:p>
        </p:txBody>
      </p:sp>
      <p:sp>
        <p:nvSpPr>
          <p:cNvPr id="27663" name="Line 62"/>
          <p:cNvSpPr>
            <a:spLocks noChangeShapeType="1"/>
          </p:cNvSpPr>
          <p:nvPr/>
        </p:nvSpPr>
        <p:spPr bwMode="auto">
          <a:xfrm>
            <a:off x="923925" y="2832100"/>
            <a:ext cx="0" cy="493713"/>
          </a:xfrm>
          <a:prstGeom prst="line">
            <a:avLst/>
          </a:prstGeom>
          <a:noFill/>
          <a:ln w="28575" cap="sq">
            <a:noFill/>
            <a:round/>
            <a:headEnd/>
            <a:tailEnd/>
          </a:ln>
        </p:spPr>
        <p:txBody>
          <a:bodyPr/>
          <a:lstStyle/>
          <a:p>
            <a:endParaRPr lang="en-US"/>
          </a:p>
        </p:txBody>
      </p:sp>
      <p:sp>
        <p:nvSpPr>
          <p:cNvPr id="27664" name="Line 63"/>
          <p:cNvSpPr>
            <a:spLocks noChangeShapeType="1"/>
          </p:cNvSpPr>
          <p:nvPr/>
        </p:nvSpPr>
        <p:spPr bwMode="auto">
          <a:xfrm>
            <a:off x="8207375" y="2832100"/>
            <a:ext cx="0" cy="493713"/>
          </a:xfrm>
          <a:prstGeom prst="line">
            <a:avLst/>
          </a:prstGeom>
          <a:noFill/>
          <a:ln w="28575" cap="sq">
            <a:noFill/>
            <a:round/>
            <a:headEnd/>
            <a:tailEnd/>
          </a:ln>
        </p:spPr>
        <p:txBody>
          <a:bodyPr/>
          <a:lstStyle/>
          <a:p>
            <a:endParaRPr lang="en-US"/>
          </a:p>
        </p:txBody>
      </p:sp>
      <p:sp>
        <p:nvSpPr>
          <p:cNvPr id="27665" name="Line 64"/>
          <p:cNvSpPr>
            <a:spLocks noChangeShapeType="1"/>
          </p:cNvSpPr>
          <p:nvPr/>
        </p:nvSpPr>
        <p:spPr bwMode="auto">
          <a:xfrm>
            <a:off x="2116138" y="2832100"/>
            <a:ext cx="1873250" cy="0"/>
          </a:xfrm>
          <a:prstGeom prst="line">
            <a:avLst/>
          </a:prstGeom>
          <a:noFill/>
          <a:ln w="28575" cap="sq">
            <a:noFill/>
            <a:round/>
            <a:headEnd/>
            <a:tailEnd/>
          </a:ln>
        </p:spPr>
        <p:txBody>
          <a:bodyPr/>
          <a:lstStyle/>
          <a:p>
            <a:endParaRPr lang="en-US"/>
          </a:p>
        </p:txBody>
      </p:sp>
      <p:sp>
        <p:nvSpPr>
          <p:cNvPr id="27666" name="Line 65"/>
          <p:cNvSpPr>
            <a:spLocks noChangeShapeType="1"/>
          </p:cNvSpPr>
          <p:nvPr/>
        </p:nvSpPr>
        <p:spPr bwMode="auto">
          <a:xfrm>
            <a:off x="923925" y="3325813"/>
            <a:ext cx="0" cy="474662"/>
          </a:xfrm>
          <a:prstGeom prst="line">
            <a:avLst/>
          </a:prstGeom>
          <a:noFill/>
          <a:ln w="28575" cap="sq">
            <a:noFill/>
            <a:round/>
            <a:headEnd/>
            <a:tailEnd/>
          </a:ln>
        </p:spPr>
        <p:txBody>
          <a:bodyPr/>
          <a:lstStyle/>
          <a:p>
            <a:endParaRPr lang="en-US"/>
          </a:p>
        </p:txBody>
      </p:sp>
      <p:sp>
        <p:nvSpPr>
          <p:cNvPr id="27667" name="Line 66"/>
          <p:cNvSpPr>
            <a:spLocks noChangeShapeType="1"/>
          </p:cNvSpPr>
          <p:nvPr/>
        </p:nvSpPr>
        <p:spPr bwMode="auto">
          <a:xfrm>
            <a:off x="8207375" y="3325813"/>
            <a:ext cx="0" cy="474662"/>
          </a:xfrm>
          <a:prstGeom prst="line">
            <a:avLst/>
          </a:prstGeom>
          <a:noFill/>
          <a:ln w="28575" cap="sq">
            <a:noFill/>
            <a:round/>
            <a:headEnd/>
            <a:tailEnd/>
          </a:ln>
        </p:spPr>
        <p:txBody>
          <a:bodyPr/>
          <a:lstStyle/>
          <a:p>
            <a:endParaRPr lang="en-US"/>
          </a:p>
        </p:txBody>
      </p:sp>
      <p:sp>
        <p:nvSpPr>
          <p:cNvPr id="27668" name="Line 67"/>
          <p:cNvSpPr>
            <a:spLocks noChangeShapeType="1"/>
          </p:cNvSpPr>
          <p:nvPr/>
        </p:nvSpPr>
        <p:spPr bwMode="auto">
          <a:xfrm>
            <a:off x="923925" y="3800475"/>
            <a:ext cx="0" cy="474663"/>
          </a:xfrm>
          <a:prstGeom prst="line">
            <a:avLst/>
          </a:prstGeom>
          <a:noFill/>
          <a:ln w="28575" cap="sq">
            <a:noFill/>
            <a:round/>
            <a:headEnd/>
            <a:tailEnd/>
          </a:ln>
        </p:spPr>
        <p:txBody>
          <a:bodyPr/>
          <a:lstStyle/>
          <a:p>
            <a:endParaRPr lang="en-US"/>
          </a:p>
        </p:txBody>
      </p:sp>
      <p:sp>
        <p:nvSpPr>
          <p:cNvPr id="27669" name="Line 68"/>
          <p:cNvSpPr>
            <a:spLocks noChangeShapeType="1"/>
          </p:cNvSpPr>
          <p:nvPr/>
        </p:nvSpPr>
        <p:spPr bwMode="auto">
          <a:xfrm>
            <a:off x="8207375" y="3800475"/>
            <a:ext cx="0" cy="474663"/>
          </a:xfrm>
          <a:prstGeom prst="line">
            <a:avLst/>
          </a:prstGeom>
          <a:noFill/>
          <a:ln w="28575" cap="sq">
            <a:noFill/>
            <a:round/>
            <a:headEnd/>
            <a:tailEnd/>
          </a:ln>
        </p:spPr>
        <p:txBody>
          <a:bodyPr/>
          <a:lstStyle/>
          <a:p>
            <a:endParaRPr lang="en-US"/>
          </a:p>
        </p:txBody>
      </p:sp>
      <p:sp>
        <p:nvSpPr>
          <p:cNvPr id="27670" name="Line 69"/>
          <p:cNvSpPr>
            <a:spLocks noChangeShapeType="1"/>
          </p:cNvSpPr>
          <p:nvPr/>
        </p:nvSpPr>
        <p:spPr bwMode="auto">
          <a:xfrm>
            <a:off x="923925" y="4275138"/>
            <a:ext cx="0" cy="474662"/>
          </a:xfrm>
          <a:prstGeom prst="line">
            <a:avLst/>
          </a:prstGeom>
          <a:noFill/>
          <a:ln w="28575" cap="sq">
            <a:noFill/>
            <a:round/>
            <a:headEnd/>
            <a:tailEnd/>
          </a:ln>
        </p:spPr>
        <p:txBody>
          <a:bodyPr/>
          <a:lstStyle/>
          <a:p>
            <a:endParaRPr lang="en-US"/>
          </a:p>
        </p:txBody>
      </p:sp>
      <p:sp>
        <p:nvSpPr>
          <p:cNvPr id="27671" name="Line 70"/>
          <p:cNvSpPr>
            <a:spLocks noChangeShapeType="1"/>
          </p:cNvSpPr>
          <p:nvPr/>
        </p:nvSpPr>
        <p:spPr bwMode="auto">
          <a:xfrm>
            <a:off x="8207375" y="4275138"/>
            <a:ext cx="0" cy="474662"/>
          </a:xfrm>
          <a:prstGeom prst="line">
            <a:avLst/>
          </a:prstGeom>
          <a:noFill/>
          <a:ln w="28575" cap="sq">
            <a:noFill/>
            <a:round/>
            <a:headEnd/>
            <a:tailEnd/>
          </a:ln>
        </p:spPr>
        <p:txBody>
          <a:bodyPr/>
          <a:lstStyle/>
          <a:p>
            <a:endParaRPr lang="en-US"/>
          </a:p>
        </p:txBody>
      </p:sp>
      <p:sp>
        <p:nvSpPr>
          <p:cNvPr id="27672" name="Line 71"/>
          <p:cNvSpPr>
            <a:spLocks noChangeShapeType="1"/>
          </p:cNvSpPr>
          <p:nvPr/>
        </p:nvSpPr>
        <p:spPr bwMode="auto">
          <a:xfrm>
            <a:off x="923925" y="4749800"/>
            <a:ext cx="0" cy="474663"/>
          </a:xfrm>
          <a:prstGeom prst="line">
            <a:avLst/>
          </a:prstGeom>
          <a:noFill/>
          <a:ln w="28575" cap="sq">
            <a:noFill/>
            <a:round/>
            <a:headEnd/>
            <a:tailEnd/>
          </a:ln>
        </p:spPr>
        <p:txBody>
          <a:bodyPr/>
          <a:lstStyle/>
          <a:p>
            <a:endParaRPr lang="en-US"/>
          </a:p>
        </p:txBody>
      </p:sp>
      <p:sp>
        <p:nvSpPr>
          <p:cNvPr id="27673" name="Line 72"/>
          <p:cNvSpPr>
            <a:spLocks noChangeShapeType="1"/>
          </p:cNvSpPr>
          <p:nvPr/>
        </p:nvSpPr>
        <p:spPr bwMode="auto">
          <a:xfrm>
            <a:off x="8207375" y="4749800"/>
            <a:ext cx="0" cy="474663"/>
          </a:xfrm>
          <a:prstGeom prst="line">
            <a:avLst/>
          </a:prstGeom>
          <a:noFill/>
          <a:ln w="28575" cap="sq">
            <a:noFill/>
            <a:round/>
            <a:headEnd/>
            <a:tailEnd/>
          </a:ln>
        </p:spPr>
        <p:txBody>
          <a:bodyPr/>
          <a:lstStyle/>
          <a:p>
            <a:endParaRPr lang="en-US"/>
          </a:p>
        </p:txBody>
      </p:sp>
      <p:sp>
        <p:nvSpPr>
          <p:cNvPr id="27674" name="Line 73"/>
          <p:cNvSpPr>
            <a:spLocks noChangeShapeType="1"/>
          </p:cNvSpPr>
          <p:nvPr/>
        </p:nvSpPr>
        <p:spPr bwMode="auto">
          <a:xfrm>
            <a:off x="923925" y="5224463"/>
            <a:ext cx="0" cy="474662"/>
          </a:xfrm>
          <a:prstGeom prst="line">
            <a:avLst/>
          </a:prstGeom>
          <a:noFill/>
          <a:ln w="28575" cap="sq">
            <a:noFill/>
            <a:round/>
            <a:headEnd/>
            <a:tailEnd/>
          </a:ln>
        </p:spPr>
        <p:txBody>
          <a:bodyPr/>
          <a:lstStyle/>
          <a:p>
            <a:endParaRPr lang="en-US"/>
          </a:p>
        </p:txBody>
      </p:sp>
      <p:sp>
        <p:nvSpPr>
          <p:cNvPr id="27675" name="Line 74"/>
          <p:cNvSpPr>
            <a:spLocks noChangeShapeType="1"/>
          </p:cNvSpPr>
          <p:nvPr/>
        </p:nvSpPr>
        <p:spPr bwMode="auto">
          <a:xfrm>
            <a:off x="8207375" y="5224463"/>
            <a:ext cx="0" cy="474662"/>
          </a:xfrm>
          <a:prstGeom prst="line">
            <a:avLst/>
          </a:prstGeom>
          <a:noFill/>
          <a:ln w="28575" cap="sq">
            <a:noFill/>
            <a:round/>
            <a:headEnd/>
            <a:tailEnd/>
          </a:ln>
        </p:spPr>
        <p:txBody>
          <a:bodyPr/>
          <a:lstStyle/>
          <a:p>
            <a:endParaRPr lang="en-US"/>
          </a:p>
        </p:txBody>
      </p:sp>
      <p:sp>
        <p:nvSpPr>
          <p:cNvPr id="27676" name="Line 75"/>
          <p:cNvSpPr>
            <a:spLocks noChangeShapeType="1"/>
          </p:cNvSpPr>
          <p:nvPr/>
        </p:nvSpPr>
        <p:spPr bwMode="auto">
          <a:xfrm>
            <a:off x="923925" y="5699125"/>
            <a:ext cx="0" cy="474663"/>
          </a:xfrm>
          <a:prstGeom prst="line">
            <a:avLst/>
          </a:prstGeom>
          <a:noFill/>
          <a:ln w="28575" cap="sq">
            <a:noFill/>
            <a:round/>
            <a:headEnd/>
            <a:tailEnd/>
          </a:ln>
        </p:spPr>
        <p:txBody>
          <a:bodyPr/>
          <a:lstStyle/>
          <a:p>
            <a:endParaRPr lang="en-US"/>
          </a:p>
        </p:txBody>
      </p:sp>
      <p:sp>
        <p:nvSpPr>
          <p:cNvPr id="27677" name="Line 76"/>
          <p:cNvSpPr>
            <a:spLocks noChangeShapeType="1"/>
          </p:cNvSpPr>
          <p:nvPr/>
        </p:nvSpPr>
        <p:spPr bwMode="auto">
          <a:xfrm>
            <a:off x="8207375" y="5699125"/>
            <a:ext cx="0" cy="474663"/>
          </a:xfrm>
          <a:prstGeom prst="line">
            <a:avLst/>
          </a:prstGeom>
          <a:noFill/>
          <a:ln w="28575" cap="sq">
            <a:noFill/>
            <a:round/>
            <a:headEnd/>
            <a:tailEnd/>
          </a:ln>
        </p:spPr>
        <p:txBody>
          <a:bodyPr/>
          <a:lstStyle/>
          <a:p>
            <a:endParaRPr lang="en-US"/>
          </a:p>
        </p:txBody>
      </p:sp>
      <p:sp>
        <p:nvSpPr>
          <p:cNvPr id="27678" name="Line 77"/>
          <p:cNvSpPr>
            <a:spLocks noChangeShapeType="1"/>
          </p:cNvSpPr>
          <p:nvPr/>
        </p:nvSpPr>
        <p:spPr bwMode="auto">
          <a:xfrm>
            <a:off x="923925" y="6173788"/>
            <a:ext cx="0" cy="474662"/>
          </a:xfrm>
          <a:prstGeom prst="line">
            <a:avLst/>
          </a:prstGeom>
          <a:noFill/>
          <a:ln w="28575" cap="sq">
            <a:noFill/>
            <a:round/>
            <a:headEnd/>
            <a:tailEnd/>
          </a:ln>
        </p:spPr>
        <p:txBody>
          <a:bodyPr/>
          <a:lstStyle/>
          <a:p>
            <a:endParaRPr lang="en-US"/>
          </a:p>
        </p:txBody>
      </p:sp>
      <p:sp>
        <p:nvSpPr>
          <p:cNvPr id="27679" name="Line 78"/>
          <p:cNvSpPr>
            <a:spLocks noChangeShapeType="1"/>
          </p:cNvSpPr>
          <p:nvPr/>
        </p:nvSpPr>
        <p:spPr bwMode="auto">
          <a:xfrm>
            <a:off x="8207375" y="6173788"/>
            <a:ext cx="0" cy="474662"/>
          </a:xfrm>
          <a:prstGeom prst="line">
            <a:avLst/>
          </a:prstGeom>
          <a:noFill/>
          <a:ln w="28575" cap="sq">
            <a:noFill/>
            <a:round/>
            <a:headEnd/>
            <a:tailEnd/>
          </a:ln>
        </p:spPr>
        <p:txBody>
          <a:bodyPr/>
          <a:lstStyle/>
          <a:p>
            <a:endParaRPr lang="en-US"/>
          </a:p>
        </p:txBody>
      </p:sp>
      <p:sp>
        <p:nvSpPr>
          <p:cNvPr id="27680" name="Line 79"/>
          <p:cNvSpPr>
            <a:spLocks noChangeShapeType="1"/>
          </p:cNvSpPr>
          <p:nvPr/>
        </p:nvSpPr>
        <p:spPr bwMode="auto">
          <a:xfrm>
            <a:off x="2116138" y="6648450"/>
            <a:ext cx="1873250" cy="0"/>
          </a:xfrm>
          <a:prstGeom prst="line">
            <a:avLst/>
          </a:prstGeom>
          <a:noFill/>
          <a:ln w="28575" cap="sq">
            <a:noFill/>
            <a:round/>
            <a:headEnd/>
            <a:tailEnd/>
          </a:ln>
        </p:spPr>
        <p:txBody>
          <a:bodyPr/>
          <a:lstStyle/>
          <a:p>
            <a:endParaRPr lang="en-US"/>
          </a:p>
        </p:txBody>
      </p:sp>
      <p:sp>
        <p:nvSpPr>
          <p:cNvPr id="27681" name="Line 80"/>
          <p:cNvSpPr>
            <a:spLocks noChangeShapeType="1"/>
          </p:cNvSpPr>
          <p:nvPr/>
        </p:nvSpPr>
        <p:spPr bwMode="auto">
          <a:xfrm>
            <a:off x="3989388" y="2832100"/>
            <a:ext cx="266700" cy="0"/>
          </a:xfrm>
          <a:prstGeom prst="line">
            <a:avLst/>
          </a:prstGeom>
          <a:noFill/>
          <a:ln w="28575" cap="sq">
            <a:noFill/>
            <a:round/>
            <a:headEnd/>
            <a:tailEnd/>
          </a:ln>
        </p:spPr>
        <p:txBody>
          <a:bodyPr/>
          <a:lstStyle/>
          <a:p>
            <a:endParaRPr lang="en-US"/>
          </a:p>
        </p:txBody>
      </p:sp>
      <p:sp>
        <p:nvSpPr>
          <p:cNvPr id="27682" name="Line 81"/>
          <p:cNvSpPr>
            <a:spLocks noChangeShapeType="1"/>
          </p:cNvSpPr>
          <p:nvPr/>
        </p:nvSpPr>
        <p:spPr bwMode="auto">
          <a:xfrm>
            <a:off x="4256088" y="2832100"/>
            <a:ext cx="1598612" cy="0"/>
          </a:xfrm>
          <a:prstGeom prst="line">
            <a:avLst/>
          </a:prstGeom>
          <a:noFill/>
          <a:ln w="28575" cap="sq">
            <a:noFill/>
            <a:round/>
            <a:headEnd/>
            <a:tailEnd/>
          </a:ln>
        </p:spPr>
        <p:txBody>
          <a:bodyPr/>
          <a:lstStyle/>
          <a:p>
            <a:endParaRPr lang="en-US"/>
          </a:p>
        </p:txBody>
      </p:sp>
      <p:sp>
        <p:nvSpPr>
          <p:cNvPr id="27683" name="Line 82"/>
          <p:cNvSpPr>
            <a:spLocks noChangeShapeType="1"/>
          </p:cNvSpPr>
          <p:nvPr/>
        </p:nvSpPr>
        <p:spPr bwMode="auto">
          <a:xfrm>
            <a:off x="5854700" y="2832100"/>
            <a:ext cx="452438" cy="0"/>
          </a:xfrm>
          <a:prstGeom prst="line">
            <a:avLst/>
          </a:prstGeom>
          <a:noFill/>
          <a:ln w="28575" cap="sq">
            <a:noFill/>
            <a:round/>
            <a:headEnd/>
            <a:tailEnd/>
          </a:ln>
        </p:spPr>
        <p:txBody>
          <a:bodyPr/>
          <a:lstStyle/>
          <a:p>
            <a:endParaRPr lang="en-US"/>
          </a:p>
        </p:txBody>
      </p:sp>
      <p:sp>
        <p:nvSpPr>
          <p:cNvPr id="27684" name="Line 83"/>
          <p:cNvSpPr>
            <a:spLocks noChangeShapeType="1"/>
          </p:cNvSpPr>
          <p:nvPr/>
        </p:nvSpPr>
        <p:spPr bwMode="auto">
          <a:xfrm>
            <a:off x="6307138" y="2832100"/>
            <a:ext cx="1900237" cy="0"/>
          </a:xfrm>
          <a:prstGeom prst="line">
            <a:avLst/>
          </a:prstGeom>
          <a:noFill/>
          <a:ln w="28575" cap="sq">
            <a:noFill/>
            <a:round/>
            <a:headEnd/>
            <a:tailEnd/>
          </a:ln>
        </p:spPr>
        <p:txBody>
          <a:bodyPr/>
          <a:lstStyle/>
          <a:p>
            <a:endParaRPr lang="en-US"/>
          </a:p>
        </p:txBody>
      </p:sp>
      <p:sp>
        <p:nvSpPr>
          <p:cNvPr id="27685" name="Line 84"/>
          <p:cNvSpPr>
            <a:spLocks noChangeShapeType="1"/>
          </p:cNvSpPr>
          <p:nvPr/>
        </p:nvSpPr>
        <p:spPr bwMode="auto">
          <a:xfrm>
            <a:off x="3989388" y="6648450"/>
            <a:ext cx="266700" cy="0"/>
          </a:xfrm>
          <a:prstGeom prst="line">
            <a:avLst/>
          </a:prstGeom>
          <a:noFill/>
          <a:ln w="28575" cap="sq">
            <a:noFill/>
            <a:round/>
            <a:headEnd/>
            <a:tailEnd/>
          </a:ln>
        </p:spPr>
        <p:txBody>
          <a:bodyPr/>
          <a:lstStyle/>
          <a:p>
            <a:endParaRPr lang="en-US"/>
          </a:p>
        </p:txBody>
      </p:sp>
      <p:sp>
        <p:nvSpPr>
          <p:cNvPr id="27686" name="Line 85"/>
          <p:cNvSpPr>
            <a:spLocks noChangeShapeType="1"/>
          </p:cNvSpPr>
          <p:nvPr/>
        </p:nvSpPr>
        <p:spPr bwMode="auto">
          <a:xfrm>
            <a:off x="4256088" y="6648450"/>
            <a:ext cx="1598612" cy="0"/>
          </a:xfrm>
          <a:prstGeom prst="line">
            <a:avLst/>
          </a:prstGeom>
          <a:noFill/>
          <a:ln w="28575" cap="sq">
            <a:noFill/>
            <a:round/>
            <a:headEnd/>
            <a:tailEnd/>
          </a:ln>
        </p:spPr>
        <p:txBody>
          <a:bodyPr/>
          <a:lstStyle/>
          <a:p>
            <a:endParaRPr lang="en-US"/>
          </a:p>
        </p:txBody>
      </p:sp>
      <p:sp>
        <p:nvSpPr>
          <p:cNvPr id="27687" name="Line 86"/>
          <p:cNvSpPr>
            <a:spLocks noChangeShapeType="1"/>
          </p:cNvSpPr>
          <p:nvPr/>
        </p:nvSpPr>
        <p:spPr bwMode="auto">
          <a:xfrm>
            <a:off x="5854700" y="6648450"/>
            <a:ext cx="452438" cy="0"/>
          </a:xfrm>
          <a:prstGeom prst="line">
            <a:avLst/>
          </a:prstGeom>
          <a:noFill/>
          <a:ln w="28575" cap="sq">
            <a:noFill/>
            <a:round/>
            <a:headEnd/>
            <a:tailEnd/>
          </a:ln>
        </p:spPr>
        <p:txBody>
          <a:bodyPr/>
          <a:lstStyle/>
          <a:p>
            <a:endParaRPr lang="en-US"/>
          </a:p>
        </p:txBody>
      </p:sp>
      <p:sp>
        <p:nvSpPr>
          <p:cNvPr id="27688" name="Line 87"/>
          <p:cNvSpPr>
            <a:spLocks noChangeShapeType="1"/>
          </p:cNvSpPr>
          <p:nvPr/>
        </p:nvSpPr>
        <p:spPr bwMode="auto">
          <a:xfrm>
            <a:off x="6307138" y="6648450"/>
            <a:ext cx="1900237" cy="0"/>
          </a:xfrm>
          <a:prstGeom prst="line">
            <a:avLst/>
          </a:prstGeom>
          <a:noFill/>
          <a:ln w="28575" cap="sq">
            <a:noFill/>
            <a:round/>
            <a:headEnd/>
            <a:tailEnd/>
          </a:ln>
        </p:spPr>
        <p:txBody>
          <a:bodyPr/>
          <a:lstStyle/>
          <a:p>
            <a:endParaRPr lang="en-US"/>
          </a:p>
        </p:txBody>
      </p:sp>
      <p:sp>
        <p:nvSpPr>
          <p:cNvPr id="27689" name="FlagCount" hidden="1">
            <a:hlinkClick r:id="rId3" action="ppaction://hlinkfile"/>
          </p:cNvPr>
          <p:cNvSpPr>
            <a:spLocks noChangeArrowheads="1"/>
          </p:cNvSpPr>
          <p:nvPr/>
        </p:nvSpPr>
        <p:spPr bwMode="auto">
          <a:xfrm>
            <a:off x="8255000" y="254000"/>
            <a:ext cx="381000" cy="317500"/>
          </a:xfrm>
          <a:prstGeom prst="wedgeRoundRectCallout">
            <a:avLst>
              <a:gd name="adj1" fmla="val -43750"/>
              <a:gd name="adj2" fmla="val 70000"/>
              <a:gd name="adj3" fmla="val 16667"/>
            </a:avLst>
          </a:prstGeom>
          <a:solidFill>
            <a:schemeClr val="accent1">
              <a:alpha val="25098"/>
            </a:schemeClr>
          </a:solidFill>
          <a:ln w="19050">
            <a:solidFill>
              <a:schemeClr val="tx1"/>
            </a:solidFill>
            <a:miter lim="800000"/>
            <a:headEnd/>
            <a:tailEnd/>
          </a:ln>
        </p:spPr>
        <p:txBody>
          <a:bodyPr wrap="none" anchor="ctr"/>
          <a:lstStyle/>
          <a:p>
            <a:pPr algn="ctr"/>
            <a:r>
              <a:rPr lang="en-US" sz="1400" b="1">
                <a:latin typeface="Tahoma" pitchFamily="34" charset="0"/>
                <a:cs typeface="Arial" charset="0"/>
              </a:rPr>
              <a:t>0</a:t>
            </a:r>
          </a:p>
        </p:txBody>
      </p:sp>
    </p:spTree>
    <p:extLst>
      <p:ext uri="{BB962C8B-B14F-4D97-AF65-F5344CB8AC3E}">
        <p14:creationId xmlns:p14="http://schemas.microsoft.com/office/powerpoint/2010/main" val="2357733741"/>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7652">
                                            <p:txEl>
                                              <p:pRg st="0" end="0"/>
                                            </p:txEl>
                                          </p:spTgt>
                                        </p:tgtEl>
                                        <p:attrNameLst>
                                          <p:attrName>style.visibility</p:attrName>
                                        </p:attrNameLst>
                                      </p:cBhvr>
                                      <p:to>
                                        <p:strVal val="visible"/>
                                      </p:to>
                                    </p:set>
                                    <p:animEffect transition="in" filter="wipe(left)">
                                      <p:cBhvr>
                                        <p:cTn id="7" dur="500"/>
                                        <p:tgtEl>
                                          <p:spTgt spid="2765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7652">
                                            <p:txEl>
                                              <p:pRg st="1" end="1"/>
                                            </p:txEl>
                                          </p:spTgt>
                                        </p:tgtEl>
                                        <p:attrNameLst>
                                          <p:attrName>style.visibility</p:attrName>
                                        </p:attrNameLst>
                                      </p:cBhvr>
                                      <p:to>
                                        <p:strVal val="visible"/>
                                      </p:to>
                                    </p:set>
                                    <p:animEffect transition="in" filter="wipe(left)">
                                      <p:cBhvr>
                                        <p:cTn id="12" dur="500"/>
                                        <p:tgtEl>
                                          <p:spTgt spid="2765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childTnLst>
                          </p:cTn>
                        </p:par>
                        <p:par>
                          <p:cTn id="18" fill="hold">
                            <p:stCondLst>
                              <p:cond delay="500"/>
                            </p:stCondLst>
                            <p:childTnLst>
                              <p:par>
                                <p:cTn id="19" presetID="22" presetClass="entr" presetSubtype="1" fill="hold"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ipe(up)">
                                      <p:cBhvr>
                                        <p:cTn id="21" dur="500"/>
                                        <p:tgtEl>
                                          <p:spTgt spid="9"/>
                                        </p:tgtEl>
                                      </p:cBhvr>
                                    </p:animEffect>
                                  </p:childTnLst>
                                </p:cTn>
                              </p:par>
                            </p:childTnLst>
                          </p:cTn>
                        </p:par>
                        <p:par>
                          <p:cTn id="22" fill="hold">
                            <p:stCondLst>
                              <p:cond delay="1000"/>
                            </p:stCondLst>
                            <p:childTnLst>
                              <p:par>
                                <p:cTn id="23" presetID="22" presetClass="entr" presetSubtype="1" fill="hold" nodeType="after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wipe(up)">
                                      <p:cBhvr>
                                        <p:cTn id="25" dur="500"/>
                                        <p:tgtEl>
                                          <p:spTgt spid="3"/>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1" fill="hold" nodeType="click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wipe(up)">
                                      <p:cBhvr>
                                        <p:cTn id="30" dur="500"/>
                                        <p:tgtEl>
                                          <p:spTgt spid="4"/>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8" fill="hold" grpId="0" nodeType="clickEffect">
                                  <p:stCondLst>
                                    <p:cond delay="0"/>
                                  </p:stCondLst>
                                  <p:childTnLst>
                                    <p:set>
                                      <p:cBhvr>
                                        <p:cTn id="34" dur="1" fill="hold">
                                          <p:stCondLst>
                                            <p:cond delay="0"/>
                                          </p:stCondLst>
                                        </p:cTn>
                                        <p:tgtEl>
                                          <p:spTgt spid="73778"/>
                                        </p:tgtEl>
                                        <p:attrNameLst>
                                          <p:attrName>style.visibility</p:attrName>
                                        </p:attrNameLst>
                                      </p:cBhvr>
                                      <p:to>
                                        <p:strVal val="visible"/>
                                      </p:to>
                                    </p:set>
                                    <p:animEffect transition="in" filter="wipe(left)">
                                      <p:cBhvr>
                                        <p:cTn id="35" dur="500"/>
                                        <p:tgtEl>
                                          <p:spTgt spid="73778"/>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8" fill="hold" nodeType="clickEffect">
                                  <p:stCondLst>
                                    <p:cond delay="0"/>
                                  </p:stCondLst>
                                  <p:childTnLst>
                                    <p:set>
                                      <p:cBhvr>
                                        <p:cTn id="39" dur="1" fill="hold">
                                          <p:stCondLst>
                                            <p:cond delay="0"/>
                                          </p:stCondLst>
                                        </p:cTn>
                                        <p:tgtEl>
                                          <p:spTgt spid="8"/>
                                        </p:tgtEl>
                                        <p:attrNameLst>
                                          <p:attrName>style.visibility</p:attrName>
                                        </p:attrNameLst>
                                      </p:cBhvr>
                                      <p:to>
                                        <p:strVal val="visible"/>
                                      </p:to>
                                    </p:set>
                                    <p:animEffect transition="in" filter="wipe(left)">
                                      <p:cBhvr>
                                        <p:cTn id="40" dur="500"/>
                                        <p:tgtEl>
                                          <p:spTgt spid="8"/>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8" fill="hold" nodeType="click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wipe(left)">
                                      <p:cBhvr>
                                        <p:cTn id="45" dur="500"/>
                                        <p:tgtEl>
                                          <p:spTgt spid="7"/>
                                        </p:tgtEl>
                                      </p:cBhvr>
                                    </p:animEffect>
                                  </p:childTnLst>
                                </p:cTn>
                              </p:par>
                            </p:childTnLst>
                          </p:cTn>
                        </p:par>
                      </p:childTnLst>
                    </p:cTn>
                  </p:par>
                  <p:par>
                    <p:cTn id="46" fill="hold">
                      <p:stCondLst>
                        <p:cond delay="indefinite"/>
                      </p:stCondLst>
                      <p:childTnLst>
                        <p:par>
                          <p:cTn id="47" fill="hold">
                            <p:stCondLst>
                              <p:cond delay="0"/>
                            </p:stCondLst>
                            <p:childTnLst>
                              <p:par>
                                <p:cTn id="48" presetID="22" presetClass="entr" presetSubtype="8" fill="hold" nodeType="clickEffect">
                                  <p:stCondLst>
                                    <p:cond delay="0"/>
                                  </p:stCondLst>
                                  <p:childTnLst>
                                    <p:set>
                                      <p:cBhvr>
                                        <p:cTn id="49" dur="1" fill="hold">
                                          <p:stCondLst>
                                            <p:cond delay="0"/>
                                          </p:stCondLst>
                                        </p:cTn>
                                        <p:tgtEl>
                                          <p:spTgt spid="6"/>
                                        </p:tgtEl>
                                        <p:attrNameLst>
                                          <p:attrName>style.visibility</p:attrName>
                                        </p:attrNameLst>
                                      </p:cBhvr>
                                      <p:to>
                                        <p:strVal val="visible"/>
                                      </p:to>
                                    </p:set>
                                    <p:animEffect transition="in" filter="wipe(left)">
                                      <p:cBhvr>
                                        <p:cTn id="50" dur="500"/>
                                        <p:tgtEl>
                                          <p:spTgt spid="6"/>
                                        </p:tgtEl>
                                      </p:cBhvr>
                                    </p:animEffect>
                                  </p:childTnLst>
                                </p:cTn>
                              </p:par>
                            </p:childTnLst>
                          </p:cTn>
                        </p:par>
                      </p:childTnLst>
                    </p:cTn>
                  </p:par>
                  <p:par>
                    <p:cTn id="51" fill="hold">
                      <p:stCondLst>
                        <p:cond delay="indefinite"/>
                      </p:stCondLst>
                      <p:childTnLst>
                        <p:par>
                          <p:cTn id="52" fill="hold">
                            <p:stCondLst>
                              <p:cond delay="0"/>
                            </p:stCondLst>
                            <p:childTnLst>
                              <p:par>
                                <p:cTn id="53" presetID="22" presetClass="entr" presetSubtype="8" fill="hold" nodeType="click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wipe(left)">
                                      <p:cBhvr>
                                        <p:cTn id="5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2" grpId="0" build="p" bldLvl="4"/>
      <p:bldP spid="7377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26" name="Object 2"/>
          <p:cNvGraphicFramePr>
            <a:graphicFrameLocks noChangeAspect="1"/>
          </p:cNvGraphicFramePr>
          <p:nvPr/>
        </p:nvGraphicFramePr>
        <p:xfrm>
          <a:off x="293688" y="1147763"/>
          <a:ext cx="5619750" cy="5091112"/>
        </p:xfrm>
        <a:graphic>
          <a:graphicData uri="http://schemas.openxmlformats.org/presentationml/2006/ole">
            <mc:AlternateContent xmlns:mc="http://schemas.openxmlformats.org/markup-compatibility/2006">
              <mc:Choice xmlns:v="urn:schemas-microsoft-com:vml" Requires="v">
                <p:oleObj spid="_x0000_s1036" name="Chart" r:id="rId4" imgW="4095902" imgH="3724351" progId="">
                  <p:embed/>
                </p:oleObj>
              </mc:Choice>
              <mc:Fallback>
                <p:oleObj name="Chart" r:id="rId4" imgW="4095902" imgH="3724351" progId="">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3688" y="1147763"/>
                        <a:ext cx="5619750" cy="5091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029" name="Line 3"/>
          <p:cNvSpPr>
            <a:spLocks noChangeShapeType="1"/>
          </p:cNvSpPr>
          <p:nvPr/>
        </p:nvSpPr>
        <p:spPr bwMode="auto">
          <a:xfrm>
            <a:off x="1960563" y="1585913"/>
            <a:ext cx="3052762" cy="3889375"/>
          </a:xfrm>
          <a:prstGeom prst="line">
            <a:avLst/>
          </a:prstGeom>
          <a:noFill/>
          <a:ln w="50800">
            <a:solidFill>
              <a:srgbClr val="0000FF"/>
            </a:solidFill>
            <a:round/>
            <a:headEnd/>
            <a:tailEnd/>
          </a:ln>
        </p:spPr>
        <p:txBody>
          <a:bodyPr/>
          <a:lstStyle/>
          <a:p>
            <a:endParaRPr lang="en-US"/>
          </a:p>
        </p:txBody>
      </p:sp>
      <p:grpSp>
        <p:nvGrpSpPr>
          <p:cNvPr id="2" name="Group 4"/>
          <p:cNvGrpSpPr>
            <a:grpSpLocks/>
          </p:cNvGrpSpPr>
          <p:nvPr/>
        </p:nvGrpSpPr>
        <p:grpSpPr bwMode="auto">
          <a:xfrm>
            <a:off x="1336675" y="2466975"/>
            <a:ext cx="1452563" cy="3027363"/>
            <a:chOff x="842" y="1554"/>
            <a:chExt cx="915" cy="1907"/>
          </a:xfrm>
        </p:grpSpPr>
        <p:grpSp>
          <p:nvGrpSpPr>
            <p:cNvPr id="3" name="Group 6"/>
            <p:cNvGrpSpPr>
              <a:grpSpLocks/>
            </p:cNvGrpSpPr>
            <p:nvPr/>
          </p:nvGrpSpPr>
          <p:grpSpPr bwMode="auto">
            <a:xfrm>
              <a:off x="842" y="1590"/>
              <a:ext cx="873" cy="1871"/>
              <a:chOff x="357" y="2450"/>
              <a:chExt cx="795" cy="646"/>
            </a:xfrm>
          </p:grpSpPr>
          <p:sp>
            <p:nvSpPr>
              <p:cNvPr id="1088" name="Line 7"/>
              <p:cNvSpPr>
                <a:spLocks noChangeShapeType="1"/>
              </p:cNvSpPr>
              <p:nvPr/>
            </p:nvSpPr>
            <p:spPr bwMode="auto">
              <a:xfrm>
                <a:off x="357" y="2450"/>
                <a:ext cx="795" cy="0"/>
              </a:xfrm>
              <a:prstGeom prst="line">
                <a:avLst/>
              </a:prstGeom>
              <a:noFill/>
              <a:ln w="9525">
                <a:solidFill>
                  <a:srgbClr val="969696"/>
                </a:solidFill>
                <a:prstDash val="lgDash"/>
                <a:round/>
                <a:headEnd/>
                <a:tailEnd/>
              </a:ln>
            </p:spPr>
            <p:txBody>
              <a:bodyPr/>
              <a:lstStyle/>
              <a:p>
                <a:endParaRPr lang="en-US"/>
              </a:p>
            </p:txBody>
          </p:sp>
          <p:sp>
            <p:nvSpPr>
              <p:cNvPr id="1089" name="Line 8"/>
              <p:cNvSpPr>
                <a:spLocks noChangeShapeType="1"/>
              </p:cNvSpPr>
              <p:nvPr/>
            </p:nvSpPr>
            <p:spPr bwMode="auto">
              <a:xfrm>
                <a:off x="1152" y="2451"/>
                <a:ext cx="0" cy="645"/>
              </a:xfrm>
              <a:prstGeom prst="line">
                <a:avLst/>
              </a:prstGeom>
              <a:noFill/>
              <a:ln w="9525">
                <a:solidFill>
                  <a:srgbClr val="969696"/>
                </a:solidFill>
                <a:prstDash val="lgDash"/>
                <a:round/>
                <a:headEnd/>
                <a:tailEnd/>
              </a:ln>
            </p:spPr>
            <p:txBody>
              <a:bodyPr/>
              <a:lstStyle/>
              <a:p>
                <a:endParaRPr lang="en-US"/>
              </a:p>
            </p:txBody>
          </p:sp>
        </p:grpSp>
        <p:sp>
          <p:nvSpPr>
            <p:cNvPr id="1086" name="Oval 5"/>
            <p:cNvSpPr>
              <a:spLocks noChangeArrowheads="1"/>
            </p:cNvSpPr>
            <p:nvPr/>
          </p:nvSpPr>
          <p:spPr bwMode="auto">
            <a:xfrm>
              <a:off x="1669" y="1554"/>
              <a:ext cx="88" cy="87"/>
            </a:xfrm>
            <a:prstGeom prst="ellipse">
              <a:avLst/>
            </a:prstGeom>
            <a:solidFill>
              <a:srgbClr val="0000FF"/>
            </a:solidFill>
            <a:ln w="9525">
              <a:noFill/>
              <a:round/>
              <a:headEnd/>
              <a:tailEnd/>
            </a:ln>
          </p:spPr>
          <p:txBody>
            <a:bodyPr wrap="none" anchor="ctr"/>
            <a:lstStyle/>
            <a:p>
              <a:endParaRPr lang="en-US">
                <a:cs typeface="Arial" charset="0"/>
              </a:endParaRPr>
            </a:p>
          </p:txBody>
        </p:sp>
      </p:grpSp>
      <p:sp>
        <p:nvSpPr>
          <p:cNvPr id="1031" name="Text Box 9"/>
          <p:cNvSpPr txBox="1">
            <a:spLocks noChangeArrowheads="1"/>
          </p:cNvSpPr>
          <p:nvPr/>
        </p:nvSpPr>
        <p:spPr bwMode="auto">
          <a:xfrm>
            <a:off x="1104900" y="1301750"/>
            <a:ext cx="415925" cy="488950"/>
          </a:xfrm>
          <a:prstGeom prst="rect">
            <a:avLst/>
          </a:prstGeom>
          <a:solidFill>
            <a:schemeClr val="bg1"/>
          </a:solidFill>
          <a:ln w="9525">
            <a:noFill/>
            <a:miter lim="800000"/>
            <a:headEnd/>
            <a:tailEnd/>
          </a:ln>
        </p:spPr>
        <p:txBody>
          <a:bodyPr>
            <a:spAutoFit/>
          </a:bodyPr>
          <a:lstStyle/>
          <a:p>
            <a:pPr algn="r">
              <a:spcBef>
                <a:spcPct val="50000"/>
              </a:spcBef>
            </a:pPr>
            <a:r>
              <a:rPr lang="en-US" sz="2600" b="1" i="1">
                <a:cs typeface="Arial" charset="0"/>
              </a:rPr>
              <a:t>P</a:t>
            </a:r>
          </a:p>
        </p:txBody>
      </p:sp>
      <p:sp>
        <p:nvSpPr>
          <p:cNvPr id="1032" name="Text Box 10"/>
          <p:cNvSpPr txBox="1">
            <a:spLocks noChangeArrowheads="1"/>
          </p:cNvSpPr>
          <p:nvPr/>
        </p:nvSpPr>
        <p:spPr bwMode="auto">
          <a:xfrm>
            <a:off x="5305425" y="5311775"/>
            <a:ext cx="433388" cy="396875"/>
          </a:xfrm>
          <a:prstGeom prst="rect">
            <a:avLst/>
          </a:prstGeom>
          <a:solidFill>
            <a:schemeClr val="bg1"/>
          </a:solidFill>
          <a:ln w="9525">
            <a:noFill/>
            <a:miter lim="800000"/>
            <a:headEnd/>
            <a:tailEnd/>
          </a:ln>
        </p:spPr>
        <p:txBody>
          <a:bodyPr lIns="0" tIns="0" rIns="0" bIns="0">
            <a:spAutoFit/>
          </a:bodyPr>
          <a:lstStyle/>
          <a:p>
            <a:pPr algn="ctr">
              <a:spcBef>
                <a:spcPct val="50000"/>
              </a:spcBef>
            </a:pPr>
            <a:r>
              <a:rPr lang="en-US" sz="2600" b="1" i="1">
                <a:cs typeface="Arial" charset="0"/>
              </a:rPr>
              <a:t>Q</a:t>
            </a:r>
          </a:p>
        </p:txBody>
      </p:sp>
      <p:sp>
        <p:nvSpPr>
          <p:cNvPr id="1033" name="Oval 11"/>
          <p:cNvSpPr>
            <a:spLocks noChangeArrowheads="1"/>
          </p:cNvSpPr>
          <p:nvPr/>
        </p:nvSpPr>
        <p:spPr bwMode="auto">
          <a:xfrm>
            <a:off x="4943475" y="5414963"/>
            <a:ext cx="139700" cy="138112"/>
          </a:xfrm>
          <a:prstGeom prst="ellipse">
            <a:avLst/>
          </a:prstGeom>
          <a:solidFill>
            <a:srgbClr val="0000FF"/>
          </a:solidFill>
          <a:ln w="9525">
            <a:noFill/>
            <a:round/>
            <a:headEnd/>
            <a:tailEnd/>
          </a:ln>
        </p:spPr>
        <p:txBody>
          <a:bodyPr wrap="none" anchor="ctr"/>
          <a:lstStyle/>
          <a:p>
            <a:endParaRPr lang="en-US">
              <a:cs typeface="Arial" charset="0"/>
            </a:endParaRPr>
          </a:p>
        </p:txBody>
      </p:sp>
      <p:sp>
        <p:nvSpPr>
          <p:cNvPr id="1034" name="Rectangle 12"/>
          <p:cNvSpPr>
            <a:spLocks noGrp="1" noChangeArrowheads="1"/>
          </p:cNvSpPr>
          <p:nvPr>
            <p:ph type="title" idx="4294967295"/>
          </p:nvPr>
        </p:nvSpPr>
        <p:spPr>
          <a:xfrm>
            <a:off x="896938" y="109538"/>
            <a:ext cx="7491412" cy="677862"/>
          </a:xfrm>
        </p:spPr>
        <p:txBody>
          <a:bodyPr>
            <a:normAutofit/>
          </a:bodyPr>
          <a:lstStyle/>
          <a:p>
            <a:pPr eaLnBrk="1" hangingPunct="1"/>
            <a:r>
              <a:rPr lang="en-US" sz="3200" dirty="0" smtClean="0">
                <a:effectLst/>
                <a:latin typeface="Times New Roman" pitchFamily="18" charset="0"/>
                <a:cs typeface="Times New Roman" pitchFamily="18" charset="0"/>
              </a:rPr>
              <a:t>The Market Demand Curve for Lattes</a:t>
            </a:r>
          </a:p>
        </p:txBody>
      </p:sp>
      <p:graphicFrame>
        <p:nvGraphicFramePr>
          <p:cNvPr id="74765" name="Group 13"/>
          <p:cNvGraphicFramePr>
            <a:graphicFrameLocks noGrp="1"/>
          </p:cNvGraphicFramePr>
          <p:nvPr>
            <p:extLst>
              <p:ext uri="{D42A27DB-BD31-4B8C-83A1-F6EECF244321}">
                <p14:modId xmlns:p14="http://schemas.microsoft.com/office/powerpoint/2010/main" val="1153508199"/>
              </p:ext>
            </p:extLst>
          </p:nvPr>
        </p:nvGraphicFramePr>
        <p:xfrm>
          <a:off x="6089650" y="1035050"/>
          <a:ext cx="2532063" cy="4187952"/>
        </p:xfrm>
        <a:graphic>
          <a:graphicData uri="http://schemas.openxmlformats.org/drawingml/2006/table">
            <a:tbl>
              <a:tblPr/>
              <a:tblGrid>
                <a:gridCol w="998538"/>
                <a:gridCol w="1533525"/>
              </a:tblGrid>
              <a:tr h="844550">
                <a:tc>
                  <a:txBody>
                    <a:bodyPr/>
                    <a:lstStyle/>
                    <a:p>
                      <a:pPr marL="0" marR="0" lvl="0" indent="0" algn="ctr"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400" b="1" i="1" u="none" strike="noStrike" cap="none" normalizeH="0" baseline="0" dirty="0" smtClean="0">
                          <a:ln>
                            <a:noFill/>
                          </a:ln>
                          <a:solidFill>
                            <a:schemeClr val="tx1"/>
                          </a:solidFill>
                          <a:effectLst/>
                          <a:latin typeface="Times New Roman" pitchFamily="18" charset="0"/>
                          <a:cs typeface="Times New Roman" pitchFamily="18" charset="0"/>
                        </a:rPr>
                        <a:t>P</a:t>
                      </a:r>
                    </a:p>
                  </a:txBody>
                  <a:tcPr anchor="ctr" anchorCtr="1" horzOverflow="overflow">
                    <a:lnL>
                      <a:noFill/>
                    </a:lnL>
                    <a:lnR w="12700" cap="flat" cmpd="sng" algn="ctr">
                      <a:solidFill>
                        <a:schemeClr val="tx1"/>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400" b="1" i="1" u="none" strike="noStrike" cap="none" normalizeH="0" baseline="0" dirty="0" err="1" smtClean="0">
                          <a:ln>
                            <a:noFill/>
                          </a:ln>
                          <a:solidFill>
                            <a:schemeClr val="tx1"/>
                          </a:solidFill>
                          <a:effectLst/>
                          <a:latin typeface="Times New Roman" pitchFamily="18" charset="0"/>
                          <a:cs typeface="Times New Roman" pitchFamily="18" charset="0"/>
                        </a:rPr>
                        <a:t>Q</a:t>
                      </a:r>
                      <a:r>
                        <a:rPr kumimoji="0" lang="en-US" sz="2400" b="1" i="1" u="none" strike="noStrike" cap="none" normalizeH="0" baseline="30000" dirty="0" err="1" smtClean="0">
                          <a:ln>
                            <a:noFill/>
                          </a:ln>
                          <a:solidFill>
                            <a:schemeClr val="tx1"/>
                          </a:solidFill>
                          <a:effectLst/>
                          <a:latin typeface="Times New Roman" pitchFamily="18" charset="0"/>
                          <a:cs typeface="Times New Roman" pitchFamily="18" charset="0"/>
                        </a:rPr>
                        <a:t>d</a:t>
                      </a:r>
                      <a:r>
                        <a:rPr kumimoji="0" lang="en-US" sz="2400" b="0" i="0" u="none" strike="noStrike" cap="none" normalizeH="0" baseline="0" dirty="0" smtClean="0">
                          <a:ln>
                            <a:noFill/>
                          </a:ln>
                          <a:solidFill>
                            <a:schemeClr val="tx1"/>
                          </a:solidFill>
                          <a:effectLst/>
                          <a:latin typeface="Times New Roman" pitchFamily="18" charset="0"/>
                          <a:cs typeface="Times New Roman" pitchFamily="18" charset="0"/>
                        </a:rPr>
                        <a:t> (Market)</a:t>
                      </a:r>
                      <a:endParaRPr kumimoji="0" lang="en-US" sz="2400" b="1" i="1" u="none" strike="noStrike" cap="none" normalizeH="0" baseline="30000" dirty="0" smtClean="0">
                        <a:ln>
                          <a:noFill/>
                        </a:ln>
                        <a:solidFill>
                          <a:schemeClr val="tx1"/>
                        </a:solidFill>
                        <a:effectLst/>
                        <a:latin typeface="Times New Roman" pitchFamily="18" charset="0"/>
                        <a:cs typeface="Times New Roman" pitchFamily="18" charset="0"/>
                      </a:endParaRPr>
                    </a:p>
                  </a:txBody>
                  <a:tcPr anchor="ctr" anchorCtr="1" horzOverflow="overflow">
                    <a:lnL w="12700" cap="flat" cmpd="sng" algn="ctr">
                      <a:solidFill>
                        <a:schemeClr val="tx1"/>
                      </a:solidFill>
                      <a:prstDash val="solid"/>
                      <a:round/>
                      <a:headEnd type="none" w="med" len="med"/>
                      <a:tailEnd type="none" w="med" len="med"/>
                    </a:lnL>
                    <a:lnR>
                      <a:noFill/>
                    </a:lnR>
                    <a:lnT>
                      <a:noFill/>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r>
              <a:tr h="466725">
                <a:tc>
                  <a:txBody>
                    <a:bodyPr/>
                    <a:lstStyle/>
                    <a:p>
                      <a:pPr marL="0" marR="0" lvl="0" indent="0" algn="r"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400" b="0" i="0" u="none" strike="noStrike" cap="none" normalizeH="0" baseline="0" smtClean="0">
                          <a:ln>
                            <a:noFill/>
                          </a:ln>
                          <a:solidFill>
                            <a:schemeClr val="tx1"/>
                          </a:solidFill>
                          <a:effectLst/>
                          <a:latin typeface="Times New Roman" pitchFamily="18" charset="0"/>
                          <a:cs typeface="Times New Roman" pitchFamily="18" charset="0"/>
                        </a:rPr>
                        <a:t>$0.00</a:t>
                      </a:r>
                    </a:p>
                  </a:txBody>
                  <a:tcPr anchor="ctr" anchorCtr="1"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c>
                  <a:txBody>
                    <a:body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400" b="0" i="0" u="none" strike="noStrike" cap="none" normalizeH="0" baseline="0" dirty="0" smtClean="0">
                          <a:ln>
                            <a:noFill/>
                          </a:ln>
                          <a:solidFill>
                            <a:schemeClr val="tx1"/>
                          </a:solidFill>
                          <a:effectLst/>
                          <a:latin typeface="Times New Roman" pitchFamily="18" charset="0"/>
                          <a:cs typeface="Times New Roman" pitchFamily="18" charset="0"/>
                        </a:rPr>
                        <a:t>24</a:t>
                      </a:r>
                    </a:p>
                  </a:txBody>
                  <a:tcPr anchor="ctr" anchorCtr="1"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r>
              <a:tr h="466725">
                <a:tc>
                  <a:txBody>
                    <a:bodyPr/>
                    <a:lstStyle/>
                    <a:p>
                      <a:pPr marL="0" marR="0" lvl="0" indent="0" algn="r"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400" b="0" i="0" u="none" strike="noStrike" cap="none" normalizeH="0" baseline="0" smtClean="0">
                          <a:ln>
                            <a:noFill/>
                          </a:ln>
                          <a:solidFill>
                            <a:schemeClr val="tx1"/>
                          </a:solidFill>
                          <a:effectLst/>
                          <a:latin typeface="Times New Roman" pitchFamily="18" charset="0"/>
                          <a:cs typeface="Times New Roman" pitchFamily="18" charset="0"/>
                        </a:rPr>
                        <a:t>1.00</a:t>
                      </a:r>
                    </a:p>
                  </a:txBody>
                  <a:tcPr anchor="ctr" anchorCtr="1"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c>
                  <a:txBody>
                    <a:body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400" b="0" i="0" u="none" strike="noStrike" cap="none" normalizeH="0" baseline="0" dirty="0" smtClean="0">
                          <a:ln>
                            <a:noFill/>
                          </a:ln>
                          <a:solidFill>
                            <a:schemeClr val="tx1"/>
                          </a:solidFill>
                          <a:effectLst/>
                          <a:latin typeface="Times New Roman" pitchFamily="18" charset="0"/>
                          <a:cs typeface="Times New Roman" pitchFamily="18" charset="0"/>
                        </a:rPr>
                        <a:t>21</a:t>
                      </a:r>
                    </a:p>
                  </a:txBody>
                  <a:tcPr anchor="ctr" anchorCtr="1"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r>
              <a:tr h="466725">
                <a:tc>
                  <a:txBody>
                    <a:bodyPr/>
                    <a:lstStyle/>
                    <a:p>
                      <a:pPr marL="0" marR="0" lvl="0" indent="0" algn="r"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400" b="0" i="0" u="none" strike="noStrike" cap="none" normalizeH="0" baseline="0" smtClean="0">
                          <a:ln>
                            <a:noFill/>
                          </a:ln>
                          <a:solidFill>
                            <a:schemeClr val="tx1"/>
                          </a:solidFill>
                          <a:effectLst/>
                          <a:latin typeface="Times New Roman" pitchFamily="18" charset="0"/>
                          <a:cs typeface="Times New Roman" pitchFamily="18" charset="0"/>
                        </a:rPr>
                        <a:t>2.00</a:t>
                      </a:r>
                    </a:p>
                  </a:txBody>
                  <a:tcPr anchor="ctr" anchorCtr="1"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c>
                  <a:txBody>
                    <a:body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400" b="0" i="0" u="none" strike="noStrike" cap="none" normalizeH="0" baseline="0" dirty="0" smtClean="0">
                          <a:ln>
                            <a:noFill/>
                          </a:ln>
                          <a:solidFill>
                            <a:schemeClr val="tx1"/>
                          </a:solidFill>
                          <a:effectLst/>
                          <a:latin typeface="Times New Roman" pitchFamily="18" charset="0"/>
                          <a:cs typeface="Times New Roman" pitchFamily="18" charset="0"/>
                        </a:rPr>
                        <a:t>18</a:t>
                      </a:r>
                    </a:p>
                  </a:txBody>
                  <a:tcPr anchor="ctr" anchorCtr="1"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r>
              <a:tr h="466725">
                <a:tc>
                  <a:txBody>
                    <a:bodyPr/>
                    <a:lstStyle/>
                    <a:p>
                      <a:pPr marL="0" marR="0" lvl="0" indent="0" algn="r"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400" b="0" i="0" u="none" strike="noStrike" cap="none" normalizeH="0" baseline="0" smtClean="0">
                          <a:ln>
                            <a:noFill/>
                          </a:ln>
                          <a:solidFill>
                            <a:schemeClr val="tx1"/>
                          </a:solidFill>
                          <a:effectLst/>
                          <a:latin typeface="Times New Roman" pitchFamily="18" charset="0"/>
                          <a:cs typeface="Times New Roman" pitchFamily="18" charset="0"/>
                        </a:rPr>
                        <a:t>3.00</a:t>
                      </a:r>
                    </a:p>
                  </a:txBody>
                  <a:tcPr anchor="ctr" anchorCtr="1"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c>
                  <a:txBody>
                    <a:body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400" b="0" i="0" u="none" strike="noStrike" cap="none" normalizeH="0" baseline="0" dirty="0" smtClean="0">
                          <a:ln>
                            <a:noFill/>
                          </a:ln>
                          <a:solidFill>
                            <a:schemeClr val="tx1"/>
                          </a:solidFill>
                          <a:effectLst/>
                          <a:latin typeface="Times New Roman" pitchFamily="18" charset="0"/>
                          <a:cs typeface="Times New Roman" pitchFamily="18" charset="0"/>
                        </a:rPr>
                        <a:t>15</a:t>
                      </a:r>
                    </a:p>
                  </a:txBody>
                  <a:tcPr anchor="ctr" anchorCtr="1"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r>
              <a:tr h="466725">
                <a:tc>
                  <a:txBody>
                    <a:bodyPr/>
                    <a:lstStyle/>
                    <a:p>
                      <a:pPr marL="0" marR="0" lvl="0" indent="0" algn="r"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400" b="0" i="0" u="none" strike="noStrike" cap="none" normalizeH="0" baseline="0" smtClean="0">
                          <a:ln>
                            <a:noFill/>
                          </a:ln>
                          <a:solidFill>
                            <a:schemeClr val="tx1"/>
                          </a:solidFill>
                          <a:effectLst/>
                          <a:latin typeface="Times New Roman" pitchFamily="18" charset="0"/>
                          <a:cs typeface="Times New Roman" pitchFamily="18" charset="0"/>
                        </a:rPr>
                        <a:t>4.00</a:t>
                      </a:r>
                    </a:p>
                  </a:txBody>
                  <a:tcPr anchor="ctr" anchorCtr="1"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c>
                  <a:txBody>
                    <a:body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400" b="0" i="0" u="none" strike="noStrike" cap="none" normalizeH="0" baseline="0" dirty="0" smtClean="0">
                          <a:ln>
                            <a:noFill/>
                          </a:ln>
                          <a:solidFill>
                            <a:schemeClr val="tx1"/>
                          </a:solidFill>
                          <a:effectLst/>
                          <a:latin typeface="Times New Roman" pitchFamily="18" charset="0"/>
                          <a:cs typeface="Times New Roman" pitchFamily="18" charset="0"/>
                        </a:rPr>
                        <a:t>12</a:t>
                      </a:r>
                    </a:p>
                  </a:txBody>
                  <a:tcPr anchor="ctr" anchorCtr="1"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r>
              <a:tr h="466725">
                <a:tc>
                  <a:txBody>
                    <a:bodyPr/>
                    <a:lstStyle/>
                    <a:p>
                      <a:pPr marL="0" marR="0" lvl="0" indent="0" algn="r"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400" b="0" i="0" u="none" strike="noStrike" cap="none" normalizeH="0" baseline="0" smtClean="0">
                          <a:ln>
                            <a:noFill/>
                          </a:ln>
                          <a:solidFill>
                            <a:schemeClr val="tx1"/>
                          </a:solidFill>
                          <a:effectLst/>
                          <a:latin typeface="Times New Roman" pitchFamily="18" charset="0"/>
                          <a:cs typeface="Times New Roman" pitchFamily="18" charset="0"/>
                        </a:rPr>
                        <a:t>5.00</a:t>
                      </a:r>
                    </a:p>
                  </a:txBody>
                  <a:tcPr anchor="ctr" anchorCtr="1"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c>
                  <a:txBody>
                    <a:body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400" b="0" i="0" u="none" strike="noStrike" cap="none" normalizeH="0" baseline="0" dirty="0" smtClean="0">
                          <a:ln>
                            <a:noFill/>
                          </a:ln>
                          <a:solidFill>
                            <a:schemeClr val="tx1"/>
                          </a:solidFill>
                          <a:effectLst/>
                          <a:latin typeface="Times New Roman" pitchFamily="18" charset="0"/>
                          <a:cs typeface="Times New Roman" pitchFamily="18" charset="0"/>
                        </a:rPr>
                        <a:t>9</a:t>
                      </a:r>
                    </a:p>
                  </a:txBody>
                  <a:tcPr anchor="ctr" anchorCtr="1"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r>
              <a:tr h="466725">
                <a:tc>
                  <a:txBody>
                    <a:bodyPr/>
                    <a:lstStyle/>
                    <a:p>
                      <a:pPr marL="0" marR="0" lvl="0" indent="0" algn="r"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400" b="0" i="0" u="none" strike="noStrike" cap="none" normalizeH="0" baseline="0" smtClean="0">
                          <a:ln>
                            <a:noFill/>
                          </a:ln>
                          <a:solidFill>
                            <a:schemeClr val="tx1"/>
                          </a:solidFill>
                          <a:effectLst/>
                          <a:latin typeface="Times New Roman" pitchFamily="18" charset="0"/>
                          <a:cs typeface="Times New Roman" pitchFamily="18" charset="0"/>
                        </a:rPr>
                        <a:t>6.00</a:t>
                      </a:r>
                    </a:p>
                  </a:txBody>
                  <a:tcPr anchor="ctr" anchorCtr="1"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lnTlToBr>
                      <a:noFill/>
                    </a:lnTlToBr>
                    <a:lnBlToTr>
                      <a:noFill/>
                    </a:lnBlToTr>
                    <a:solidFill>
                      <a:srgbClr val="CCFFCC"/>
                    </a:solidFill>
                  </a:tcPr>
                </a:tc>
                <a:tc>
                  <a:txBody>
                    <a:body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400" b="0" i="0" u="none" strike="noStrike" cap="none" normalizeH="0" baseline="0" dirty="0" smtClean="0">
                          <a:ln>
                            <a:noFill/>
                          </a:ln>
                          <a:solidFill>
                            <a:schemeClr val="tx1"/>
                          </a:solidFill>
                          <a:effectLst/>
                          <a:latin typeface="Times New Roman" pitchFamily="18" charset="0"/>
                          <a:cs typeface="Times New Roman" pitchFamily="18" charset="0"/>
                        </a:rPr>
                        <a:t>6</a:t>
                      </a:r>
                    </a:p>
                  </a:txBody>
                  <a:tcPr anchor="ctr" anchorCtr="1"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a:noFill/>
                    </a:lnB>
                    <a:lnTlToBr>
                      <a:noFill/>
                    </a:lnTlToBr>
                    <a:lnBlToTr>
                      <a:noFill/>
                    </a:lnBlToTr>
                    <a:solidFill>
                      <a:srgbClr val="CCFFCC"/>
                    </a:solidFill>
                  </a:tcPr>
                </a:tc>
              </a:tr>
            </a:tbl>
          </a:graphicData>
        </a:graphic>
      </p:graphicFrame>
      <p:grpSp>
        <p:nvGrpSpPr>
          <p:cNvPr id="4" name="Group 58"/>
          <p:cNvGrpSpPr>
            <a:grpSpLocks/>
          </p:cNvGrpSpPr>
          <p:nvPr/>
        </p:nvGrpSpPr>
        <p:grpSpPr bwMode="auto">
          <a:xfrm>
            <a:off x="1335088" y="4235450"/>
            <a:ext cx="2832100" cy="1250950"/>
            <a:chOff x="841" y="2668"/>
            <a:chExt cx="1784" cy="788"/>
          </a:xfrm>
        </p:grpSpPr>
        <p:grpSp>
          <p:nvGrpSpPr>
            <p:cNvPr id="5" name="Group 59"/>
            <p:cNvGrpSpPr>
              <a:grpSpLocks/>
            </p:cNvGrpSpPr>
            <p:nvPr/>
          </p:nvGrpSpPr>
          <p:grpSpPr bwMode="auto">
            <a:xfrm>
              <a:off x="841" y="2712"/>
              <a:ext cx="1747" cy="744"/>
              <a:chOff x="357" y="2450"/>
              <a:chExt cx="795" cy="646"/>
            </a:xfrm>
          </p:grpSpPr>
          <p:sp>
            <p:nvSpPr>
              <p:cNvPr id="1084" name="Line 60"/>
              <p:cNvSpPr>
                <a:spLocks noChangeShapeType="1"/>
              </p:cNvSpPr>
              <p:nvPr/>
            </p:nvSpPr>
            <p:spPr bwMode="auto">
              <a:xfrm>
                <a:off x="357" y="2450"/>
                <a:ext cx="795" cy="0"/>
              </a:xfrm>
              <a:prstGeom prst="line">
                <a:avLst/>
              </a:prstGeom>
              <a:noFill/>
              <a:ln w="9525">
                <a:solidFill>
                  <a:srgbClr val="969696"/>
                </a:solidFill>
                <a:prstDash val="lgDash"/>
                <a:round/>
                <a:headEnd/>
                <a:tailEnd/>
              </a:ln>
            </p:spPr>
            <p:txBody>
              <a:bodyPr/>
              <a:lstStyle/>
              <a:p>
                <a:endParaRPr lang="en-US"/>
              </a:p>
            </p:txBody>
          </p:sp>
          <p:sp>
            <p:nvSpPr>
              <p:cNvPr id="1085" name="Line 61"/>
              <p:cNvSpPr>
                <a:spLocks noChangeShapeType="1"/>
              </p:cNvSpPr>
              <p:nvPr/>
            </p:nvSpPr>
            <p:spPr bwMode="auto">
              <a:xfrm>
                <a:off x="1152" y="2451"/>
                <a:ext cx="0" cy="645"/>
              </a:xfrm>
              <a:prstGeom prst="line">
                <a:avLst/>
              </a:prstGeom>
              <a:noFill/>
              <a:ln w="9525">
                <a:solidFill>
                  <a:srgbClr val="969696"/>
                </a:solidFill>
                <a:prstDash val="lgDash"/>
                <a:round/>
                <a:headEnd/>
                <a:tailEnd/>
              </a:ln>
            </p:spPr>
            <p:txBody>
              <a:bodyPr/>
              <a:lstStyle/>
              <a:p>
                <a:endParaRPr lang="en-US"/>
              </a:p>
            </p:txBody>
          </p:sp>
        </p:grpSp>
        <p:sp>
          <p:nvSpPr>
            <p:cNvPr id="1083" name="Oval 62"/>
            <p:cNvSpPr>
              <a:spLocks noChangeArrowheads="1"/>
            </p:cNvSpPr>
            <p:nvPr/>
          </p:nvSpPr>
          <p:spPr bwMode="auto">
            <a:xfrm>
              <a:off x="2537" y="2668"/>
              <a:ext cx="88" cy="87"/>
            </a:xfrm>
            <a:prstGeom prst="ellipse">
              <a:avLst/>
            </a:prstGeom>
            <a:solidFill>
              <a:srgbClr val="0000FF"/>
            </a:solidFill>
            <a:ln w="9525">
              <a:noFill/>
              <a:round/>
              <a:headEnd/>
              <a:tailEnd/>
            </a:ln>
          </p:spPr>
          <p:txBody>
            <a:bodyPr wrap="none" anchor="ctr"/>
            <a:lstStyle/>
            <a:p>
              <a:endParaRPr lang="en-US">
                <a:cs typeface="Arial" charset="0"/>
              </a:endParaRPr>
            </a:p>
          </p:txBody>
        </p:sp>
      </p:grpSp>
      <p:grpSp>
        <p:nvGrpSpPr>
          <p:cNvPr id="6" name="Group 63"/>
          <p:cNvGrpSpPr>
            <a:grpSpLocks/>
          </p:cNvGrpSpPr>
          <p:nvPr/>
        </p:nvGrpSpPr>
        <p:grpSpPr bwMode="auto">
          <a:xfrm>
            <a:off x="1335088" y="4837113"/>
            <a:ext cx="3300412" cy="655637"/>
            <a:chOff x="841" y="3047"/>
            <a:chExt cx="2079" cy="413"/>
          </a:xfrm>
        </p:grpSpPr>
        <p:grpSp>
          <p:nvGrpSpPr>
            <p:cNvPr id="7" name="Group 64"/>
            <p:cNvGrpSpPr>
              <a:grpSpLocks/>
            </p:cNvGrpSpPr>
            <p:nvPr/>
          </p:nvGrpSpPr>
          <p:grpSpPr bwMode="auto">
            <a:xfrm>
              <a:off x="841" y="3092"/>
              <a:ext cx="2032" cy="368"/>
              <a:chOff x="357" y="2450"/>
              <a:chExt cx="795" cy="646"/>
            </a:xfrm>
          </p:grpSpPr>
          <p:sp>
            <p:nvSpPr>
              <p:cNvPr id="1080" name="Line 65"/>
              <p:cNvSpPr>
                <a:spLocks noChangeShapeType="1"/>
              </p:cNvSpPr>
              <p:nvPr/>
            </p:nvSpPr>
            <p:spPr bwMode="auto">
              <a:xfrm>
                <a:off x="357" y="2450"/>
                <a:ext cx="795" cy="0"/>
              </a:xfrm>
              <a:prstGeom prst="line">
                <a:avLst/>
              </a:prstGeom>
              <a:noFill/>
              <a:ln w="9525">
                <a:solidFill>
                  <a:srgbClr val="969696"/>
                </a:solidFill>
                <a:prstDash val="lgDash"/>
                <a:round/>
                <a:headEnd/>
                <a:tailEnd/>
              </a:ln>
            </p:spPr>
            <p:txBody>
              <a:bodyPr/>
              <a:lstStyle/>
              <a:p>
                <a:endParaRPr lang="en-US"/>
              </a:p>
            </p:txBody>
          </p:sp>
          <p:sp>
            <p:nvSpPr>
              <p:cNvPr id="1081" name="Line 66"/>
              <p:cNvSpPr>
                <a:spLocks noChangeShapeType="1"/>
              </p:cNvSpPr>
              <p:nvPr/>
            </p:nvSpPr>
            <p:spPr bwMode="auto">
              <a:xfrm>
                <a:off x="1152" y="2451"/>
                <a:ext cx="0" cy="645"/>
              </a:xfrm>
              <a:prstGeom prst="line">
                <a:avLst/>
              </a:prstGeom>
              <a:noFill/>
              <a:ln w="9525">
                <a:solidFill>
                  <a:srgbClr val="969696"/>
                </a:solidFill>
                <a:prstDash val="lgDash"/>
                <a:round/>
                <a:headEnd/>
                <a:tailEnd/>
              </a:ln>
            </p:spPr>
            <p:txBody>
              <a:bodyPr/>
              <a:lstStyle/>
              <a:p>
                <a:endParaRPr lang="en-US"/>
              </a:p>
            </p:txBody>
          </p:sp>
        </p:grpSp>
        <p:sp>
          <p:nvSpPr>
            <p:cNvPr id="1079" name="Oval 67"/>
            <p:cNvSpPr>
              <a:spLocks noChangeArrowheads="1"/>
            </p:cNvSpPr>
            <p:nvPr/>
          </p:nvSpPr>
          <p:spPr bwMode="auto">
            <a:xfrm>
              <a:off x="2832" y="3047"/>
              <a:ext cx="88" cy="87"/>
            </a:xfrm>
            <a:prstGeom prst="ellipse">
              <a:avLst/>
            </a:prstGeom>
            <a:solidFill>
              <a:srgbClr val="0000FF"/>
            </a:solidFill>
            <a:ln w="9525">
              <a:noFill/>
              <a:round/>
              <a:headEnd/>
              <a:tailEnd/>
            </a:ln>
          </p:spPr>
          <p:txBody>
            <a:bodyPr wrap="none" anchor="ctr"/>
            <a:lstStyle/>
            <a:p>
              <a:endParaRPr lang="en-US">
                <a:cs typeface="Arial" charset="0"/>
              </a:endParaRPr>
            </a:p>
          </p:txBody>
        </p:sp>
      </p:grpSp>
      <p:grpSp>
        <p:nvGrpSpPr>
          <p:cNvPr id="8" name="Group 68"/>
          <p:cNvGrpSpPr>
            <a:grpSpLocks/>
          </p:cNvGrpSpPr>
          <p:nvPr/>
        </p:nvGrpSpPr>
        <p:grpSpPr bwMode="auto">
          <a:xfrm>
            <a:off x="1338263" y="3652838"/>
            <a:ext cx="2374900" cy="1835150"/>
            <a:chOff x="843" y="2301"/>
            <a:chExt cx="1496" cy="1156"/>
          </a:xfrm>
        </p:grpSpPr>
        <p:grpSp>
          <p:nvGrpSpPr>
            <p:cNvPr id="9" name="Group 70"/>
            <p:cNvGrpSpPr>
              <a:grpSpLocks/>
            </p:cNvGrpSpPr>
            <p:nvPr/>
          </p:nvGrpSpPr>
          <p:grpSpPr bwMode="auto">
            <a:xfrm>
              <a:off x="843" y="2343"/>
              <a:ext cx="1452" cy="1114"/>
              <a:chOff x="357" y="2450"/>
              <a:chExt cx="795" cy="646"/>
            </a:xfrm>
          </p:grpSpPr>
          <p:sp>
            <p:nvSpPr>
              <p:cNvPr id="1076" name="Line 71"/>
              <p:cNvSpPr>
                <a:spLocks noChangeShapeType="1"/>
              </p:cNvSpPr>
              <p:nvPr/>
            </p:nvSpPr>
            <p:spPr bwMode="auto">
              <a:xfrm>
                <a:off x="357" y="2450"/>
                <a:ext cx="795" cy="0"/>
              </a:xfrm>
              <a:prstGeom prst="line">
                <a:avLst/>
              </a:prstGeom>
              <a:noFill/>
              <a:ln w="9525">
                <a:solidFill>
                  <a:srgbClr val="969696"/>
                </a:solidFill>
                <a:prstDash val="lgDash"/>
                <a:round/>
                <a:headEnd/>
                <a:tailEnd/>
              </a:ln>
            </p:spPr>
            <p:txBody>
              <a:bodyPr/>
              <a:lstStyle/>
              <a:p>
                <a:endParaRPr lang="en-US"/>
              </a:p>
            </p:txBody>
          </p:sp>
          <p:sp>
            <p:nvSpPr>
              <p:cNvPr id="1077" name="Line 72"/>
              <p:cNvSpPr>
                <a:spLocks noChangeShapeType="1"/>
              </p:cNvSpPr>
              <p:nvPr/>
            </p:nvSpPr>
            <p:spPr bwMode="auto">
              <a:xfrm>
                <a:off x="1152" y="2451"/>
                <a:ext cx="0" cy="645"/>
              </a:xfrm>
              <a:prstGeom prst="line">
                <a:avLst/>
              </a:prstGeom>
              <a:noFill/>
              <a:ln w="9525">
                <a:solidFill>
                  <a:srgbClr val="969696"/>
                </a:solidFill>
                <a:prstDash val="lgDash"/>
                <a:round/>
                <a:headEnd/>
                <a:tailEnd/>
              </a:ln>
            </p:spPr>
            <p:txBody>
              <a:bodyPr/>
              <a:lstStyle/>
              <a:p>
                <a:endParaRPr lang="en-US"/>
              </a:p>
            </p:txBody>
          </p:sp>
        </p:grpSp>
        <p:sp>
          <p:nvSpPr>
            <p:cNvPr id="1074" name="Oval 69"/>
            <p:cNvSpPr>
              <a:spLocks noChangeArrowheads="1"/>
            </p:cNvSpPr>
            <p:nvPr/>
          </p:nvSpPr>
          <p:spPr bwMode="auto">
            <a:xfrm>
              <a:off x="2251" y="2301"/>
              <a:ext cx="88" cy="87"/>
            </a:xfrm>
            <a:prstGeom prst="ellipse">
              <a:avLst/>
            </a:prstGeom>
            <a:solidFill>
              <a:srgbClr val="0000FF"/>
            </a:solidFill>
            <a:ln w="9525">
              <a:noFill/>
              <a:round/>
              <a:headEnd/>
              <a:tailEnd/>
            </a:ln>
          </p:spPr>
          <p:txBody>
            <a:bodyPr wrap="none" anchor="ctr"/>
            <a:lstStyle/>
            <a:p>
              <a:endParaRPr lang="en-US">
                <a:cs typeface="Arial" charset="0"/>
              </a:endParaRPr>
            </a:p>
          </p:txBody>
        </p:sp>
      </p:grpSp>
      <p:grpSp>
        <p:nvGrpSpPr>
          <p:cNvPr id="10" name="Group 73"/>
          <p:cNvGrpSpPr>
            <a:grpSpLocks/>
          </p:cNvGrpSpPr>
          <p:nvPr/>
        </p:nvGrpSpPr>
        <p:grpSpPr bwMode="auto">
          <a:xfrm>
            <a:off x="1333500" y="3063875"/>
            <a:ext cx="1917700" cy="2420938"/>
            <a:chOff x="840" y="1930"/>
            <a:chExt cx="1208" cy="1525"/>
          </a:xfrm>
        </p:grpSpPr>
        <p:grpSp>
          <p:nvGrpSpPr>
            <p:cNvPr id="11" name="Group 75"/>
            <p:cNvGrpSpPr>
              <a:grpSpLocks/>
            </p:cNvGrpSpPr>
            <p:nvPr/>
          </p:nvGrpSpPr>
          <p:grpSpPr bwMode="auto">
            <a:xfrm>
              <a:off x="840" y="1971"/>
              <a:ext cx="1172" cy="1484"/>
              <a:chOff x="357" y="2450"/>
              <a:chExt cx="795" cy="646"/>
            </a:xfrm>
          </p:grpSpPr>
          <p:sp>
            <p:nvSpPr>
              <p:cNvPr id="1072" name="Line 76"/>
              <p:cNvSpPr>
                <a:spLocks noChangeShapeType="1"/>
              </p:cNvSpPr>
              <p:nvPr/>
            </p:nvSpPr>
            <p:spPr bwMode="auto">
              <a:xfrm>
                <a:off x="357" y="2450"/>
                <a:ext cx="795" cy="0"/>
              </a:xfrm>
              <a:prstGeom prst="line">
                <a:avLst/>
              </a:prstGeom>
              <a:noFill/>
              <a:ln w="9525">
                <a:solidFill>
                  <a:srgbClr val="969696"/>
                </a:solidFill>
                <a:prstDash val="lgDash"/>
                <a:round/>
                <a:headEnd/>
                <a:tailEnd/>
              </a:ln>
            </p:spPr>
            <p:txBody>
              <a:bodyPr/>
              <a:lstStyle/>
              <a:p>
                <a:endParaRPr lang="en-US"/>
              </a:p>
            </p:txBody>
          </p:sp>
          <p:sp>
            <p:nvSpPr>
              <p:cNvPr id="1073" name="Line 77"/>
              <p:cNvSpPr>
                <a:spLocks noChangeShapeType="1"/>
              </p:cNvSpPr>
              <p:nvPr/>
            </p:nvSpPr>
            <p:spPr bwMode="auto">
              <a:xfrm>
                <a:off x="1152" y="2451"/>
                <a:ext cx="0" cy="645"/>
              </a:xfrm>
              <a:prstGeom prst="line">
                <a:avLst/>
              </a:prstGeom>
              <a:noFill/>
              <a:ln w="9525">
                <a:solidFill>
                  <a:srgbClr val="969696"/>
                </a:solidFill>
                <a:prstDash val="lgDash"/>
                <a:round/>
                <a:headEnd/>
                <a:tailEnd/>
              </a:ln>
            </p:spPr>
            <p:txBody>
              <a:bodyPr/>
              <a:lstStyle/>
              <a:p>
                <a:endParaRPr lang="en-US"/>
              </a:p>
            </p:txBody>
          </p:sp>
        </p:grpSp>
        <p:sp>
          <p:nvSpPr>
            <p:cNvPr id="1070" name="Oval 74"/>
            <p:cNvSpPr>
              <a:spLocks noChangeArrowheads="1"/>
            </p:cNvSpPr>
            <p:nvPr/>
          </p:nvSpPr>
          <p:spPr bwMode="auto">
            <a:xfrm>
              <a:off x="1960" y="1930"/>
              <a:ext cx="88" cy="87"/>
            </a:xfrm>
            <a:prstGeom prst="ellipse">
              <a:avLst/>
            </a:prstGeom>
            <a:solidFill>
              <a:srgbClr val="0000FF"/>
            </a:solidFill>
            <a:ln w="9525">
              <a:noFill/>
              <a:round/>
              <a:headEnd/>
              <a:tailEnd/>
            </a:ln>
          </p:spPr>
          <p:txBody>
            <a:bodyPr wrap="none" anchor="ctr"/>
            <a:lstStyle/>
            <a:p>
              <a:endParaRPr lang="en-US">
                <a:cs typeface="Arial" charset="0"/>
              </a:endParaRPr>
            </a:p>
          </p:txBody>
        </p:sp>
      </p:grpSp>
      <p:grpSp>
        <p:nvGrpSpPr>
          <p:cNvPr id="12" name="Group 78"/>
          <p:cNvGrpSpPr>
            <a:grpSpLocks/>
          </p:cNvGrpSpPr>
          <p:nvPr/>
        </p:nvGrpSpPr>
        <p:grpSpPr bwMode="auto">
          <a:xfrm>
            <a:off x="1333500" y="1876425"/>
            <a:ext cx="984250" cy="3619500"/>
            <a:chOff x="840" y="1182"/>
            <a:chExt cx="620" cy="2280"/>
          </a:xfrm>
        </p:grpSpPr>
        <p:grpSp>
          <p:nvGrpSpPr>
            <p:cNvPr id="13" name="Group 80"/>
            <p:cNvGrpSpPr>
              <a:grpSpLocks/>
            </p:cNvGrpSpPr>
            <p:nvPr/>
          </p:nvGrpSpPr>
          <p:grpSpPr bwMode="auto">
            <a:xfrm>
              <a:off x="840" y="1221"/>
              <a:ext cx="579" cy="2241"/>
              <a:chOff x="357" y="2450"/>
              <a:chExt cx="795" cy="646"/>
            </a:xfrm>
          </p:grpSpPr>
          <p:sp>
            <p:nvSpPr>
              <p:cNvPr id="1068" name="Line 81"/>
              <p:cNvSpPr>
                <a:spLocks noChangeShapeType="1"/>
              </p:cNvSpPr>
              <p:nvPr/>
            </p:nvSpPr>
            <p:spPr bwMode="auto">
              <a:xfrm>
                <a:off x="357" y="2450"/>
                <a:ext cx="795" cy="0"/>
              </a:xfrm>
              <a:prstGeom prst="line">
                <a:avLst/>
              </a:prstGeom>
              <a:noFill/>
              <a:ln w="9525">
                <a:solidFill>
                  <a:srgbClr val="969696"/>
                </a:solidFill>
                <a:prstDash val="lgDash"/>
                <a:round/>
                <a:headEnd/>
                <a:tailEnd/>
              </a:ln>
            </p:spPr>
            <p:txBody>
              <a:bodyPr/>
              <a:lstStyle/>
              <a:p>
                <a:endParaRPr lang="en-US"/>
              </a:p>
            </p:txBody>
          </p:sp>
          <p:sp>
            <p:nvSpPr>
              <p:cNvPr id="1069" name="Line 82"/>
              <p:cNvSpPr>
                <a:spLocks noChangeShapeType="1"/>
              </p:cNvSpPr>
              <p:nvPr/>
            </p:nvSpPr>
            <p:spPr bwMode="auto">
              <a:xfrm>
                <a:off x="1152" y="2451"/>
                <a:ext cx="0" cy="645"/>
              </a:xfrm>
              <a:prstGeom prst="line">
                <a:avLst/>
              </a:prstGeom>
              <a:noFill/>
              <a:ln w="9525">
                <a:solidFill>
                  <a:srgbClr val="969696"/>
                </a:solidFill>
                <a:prstDash val="lgDash"/>
                <a:round/>
                <a:headEnd/>
                <a:tailEnd/>
              </a:ln>
            </p:spPr>
            <p:txBody>
              <a:bodyPr/>
              <a:lstStyle/>
              <a:p>
                <a:endParaRPr lang="en-US"/>
              </a:p>
            </p:txBody>
          </p:sp>
        </p:grpSp>
        <p:sp>
          <p:nvSpPr>
            <p:cNvPr id="1066" name="Oval 79"/>
            <p:cNvSpPr>
              <a:spLocks noChangeArrowheads="1"/>
            </p:cNvSpPr>
            <p:nvPr/>
          </p:nvSpPr>
          <p:spPr bwMode="auto">
            <a:xfrm>
              <a:off x="1372" y="1182"/>
              <a:ext cx="88" cy="87"/>
            </a:xfrm>
            <a:prstGeom prst="ellipse">
              <a:avLst/>
            </a:prstGeom>
            <a:solidFill>
              <a:srgbClr val="0000FF"/>
            </a:solidFill>
            <a:ln w="9525">
              <a:noFill/>
              <a:round/>
              <a:headEnd/>
              <a:tailEnd/>
            </a:ln>
          </p:spPr>
          <p:txBody>
            <a:bodyPr wrap="none" anchor="ctr"/>
            <a:lstStyle/>
            <a:p>
              <a:endParaRPr lang="en-US">
                <a:cs typeface="Arial" charset="0"/>
              </a:endParaRPr>
            </a:p>
          </p:txBody>
        </p:sp>
      </p:grpSp>
      <p:sp>
        <p:nvSpPr>
          <p:cNvPr id="1065" name="FlagCount" hidden="1">
            <a:hlinkClick r:id="rId6" action="ppaction://hlinkfile"/>
          </p:cNvPr>
          <p:cNvSpPr>
            <a:spLocks noChangeArrowheads="1"/>
          </p:cNvSpPr>
          <p:nvPr/>
        </p:nvSpPr>
        <p:spPr bwMode="auto">
          <a:xfrm>
            <a:off x="8255000" y="254000"/>
            <a:ext cx="381000" cy="317500"/>
          </a:xfrm>
          <a:prstGeom prst="wedgeRoundRectCallout">
            <a:avLst>
              <a:gd name="adj1" fmla="val -43750"/>
              <a:gd name="adj2" fmla="val 70000"/>
              <a:gd name="adj3" fmla="val 16667"/>
            </a:avLst>
          </a:prstGeom>
          <a:solidFill>
            <a:schemeClr val="accent1">
              <a:alpha val="25098"/>
            </a:schemeClr>
          </a:solidFill>
          <a:ln w="19050">
            <a:solidFill>
              <a:schemeClr val="tx1"/>
            </a:solidFill>
            <a:miter lim="800000"/>
            <a:headEnd/>
            <a:tailEnd/>
          </a:ln>
        </p:spPr>
        <p:txBody>
          <a:bodyPr wrap="none" anchor="ctr"/>
          <a:lstStyle/>
          <a:p>
            <a:pPr algn="ctr"/>
            <a:r>
              <a:rPr lang="en-US" sz="1400" b="1">
                <a:latin typeface="Tahoma" pitchFamily="34" charset="0"/>
                <a:cs typeface="Arial" charset="0"/>
              </a:rPr>
              <a:t>0</a:t>
            </a:r>
          </a:p>
        </p:txBody>
      </p:sp>
    </p:spTree>
    <p:extLst>
      <p:ext uri="{BB962C8B-B14F-4D97-AF65-F5344CB8AC3E}">
        <p14:creationId xmlns:p14="http://schemas.microsoft.com/office/powerpoint/2010/main" val="848787635"/>
      </p:ext>
    </p:extLst>
  </p:cSld>
  <p:clrMapOvr>
    <a:masterClrMapping/>
  </p:clrMapOvr>
  <p:transition>
    <p:wipe dir="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8"/>
          <p:cNvSpPr>
            <a:spLocks noChangeArrowheads="1"/>
          </p:cNvSpPr>
          <p:nvPr/>
        </p:nvSpPr>
        <p:spPr bwMode="auto">
          <a:xfrm>
            <a:off x="0" y="0"/>
            <a:ext cx="304800" cy="6858000"/>
          </a:xfrm>
          <a:prstGeom prst="rect">
            <a:avLst/>
          </a:prstGeom>
          <a:solidFill>
            <a:srgbClr val="D6B128"/>
          </a:solidFill>
          <a:ln w="9525">
            <a:noFill/>
            <a:miter lim="800000"/>
            <a:headEnd/>
            <a:tailEnd/>
          </a:ln>
        </p:spPr>
        <p:txBody>
          <a:bodyPr wrap="none" anchor="ctr"/>
          <a:lstStyle/>
          <a:p>
            <a:pPr fontAlgn="base">
              <a:spcBef>
                <a:spcPct val="0"/>
              </a:spcBef>
              <a:spcAft>
                <a:spcPct val="0"/>
              </a:spcAft>
            </a:pPr>
            <a:endParaRPr lang="en-US" smtClean="0">
              <a:solidFill>
                <a:srgbClr val="000000"/>
              </a:solidFill>
              <a:cs typeface="Arial" charset="0"/>
            </a:endParaRPr>
          </a:p>
        </p:txBody>
      </p:sp>
      <p:sp>
        <p:nvSpPr>
          <p:cNvPr id="73732" name="Rectangle 4"/>
          <p:cNvSpPr>
            <a:spLocks noGrp="1" noChangeArrowheads="1"/>
          </p:cNvSpPr>
          <p:nvPr>
            <p:ph type="title"/>
          </p:nvPr>
        </p:nvSpPr>
        <p:spPr>
          <a:xfrm>
            <a:off x="533400" y="152400"/>
            <a:ext cx="8208963" cy="954088"/>
          </a:xfrm>
        </p:spPr>
        <p:txBody>
          <a:bodyPr>
            <a:normAutofit fontScale="90000"/>
          </a:bodyPr>
          <a:lstStyle/>
          <a:p>
            <a:pPr algn="l" eaLnBrk="1" hangingPunct="1">
              <a:defRPr/>
            </a:pPr>
            <a:r>
              <a:rPr lang="en-US" sz="2400" b="0" spc="400" dirty="0" smtClean="0">
                <a:solidFill>
                  <a:srgbClr val="996633"/>
                </a:solidFill>
                <a:effectLst>
                  <a:outerShdw blurRad="38100" dist="38100" dir="2700000" algn="tl">
                    <a:srgbClr val="C0C0C0"/>
                  </a:outerShdw>
                </a:effectLst>
                <a:latin typeface="Times New Roman" pitchFamily="18" charset="0"/>
                <a:cs typeface="Times New Roman" pitchFamily="18" charset="0"/>
              </a:rPr>
              <a:t>ACTIVE LEARNING</a:t>
            </a:r>
            <a:r>
              <a:rPr lang="en-US" sz="2400" b="0" dirty="0" smtClean="0">
                <a:solidFill>
                  <a:srgbClr val="996633"/>
                </a:solidFill>
                <a:effectLst>
                  <a:outerShdw blurRad="38100" dist="38100" dir="2700000" algn="tl">
                    <a:srgbClr val="C0C0C0"/>
                  </a:outerShdw>
                </a:effectLst>
                <a:latin typeface="Times New Roman" pitchFamily="18" charset="0"/>
                <a:cs typeface="Times New Roman" pitchFamily="18" charset="0"/>
              </a:rPr>
              <a:t>   </a:t>
            </a:r>
            <a:r>
              <a:rPr lang="en-US" sz="7100" baseline="-10000" dirty="0" smtClean="0">
                <a:solidFill>
                  <a:srgbClr val="C00000"/>
                </a:solidFill>
                <a:latin typeface="Times New Roman" pitchFamily="18" charset="0"/>
                <a:cs typeface="Times New Roman" pitchFamily="18" charset="0"/>
              </a:rPr>
              <a:t>1</a:t>
            </a:r>
            <a:r>
              <a:rPr lang="en-US" sz="2400" b="0" dirty="0" smtClean="0">
                <a:solidFill>
                  <a:srgbClr val="996633"/>
                </a:solidFill>
                <a:effectLst>
                  <a:outerShdw blurRad="38100" dist="38100" dir="2700000" algn="tl">
                    <a:srgbClr val="C0C0C0"/>
                  </a:outerShdw>
                </a:effectLst>
                <a:latin typeface="Times New Roman" pitchFamily="18" charset="0"/>
                <a:cs typeface="Times New Roman" pitchFamily="18" charset="0"/>
              </a:rPr>
              <a:t>   </a:t>
            </a:r>
            <a:br>
              <a:rPr lang="en-US" sz="2400" b="0" dirty="0" smtClean="0">
                <a:solidFill>
                  <a:srgbClr val="996633"/>
                </a:solidFill>
                <a:effectLst>
                  <a:outerShdw blurRad="38100" dist="38100" dir="2700000" algn="tl">
                    <a:srgbClr val="C0C0C0"/>
                  </a:outerShdw>
                </a:effectLst>
                <a:latin typeface="Times New Roman" pitchFamily="18" charset="0"/>
                <a:cs typeface="Times New Roman" pitchFamily="18" charset="0"/>
              </a:rPr>
            </a:br>
            <a:r>
              <a:rPr lang="en-US" sz="3600" dirty="0" smtClean="0">
                <a:solidFill>
                  <a:srgbClr val="CC9900"/>
                </a:solidFill>
                <a:effectLst>
                  <a:outerShdw blurRad="38100" dist="38100" dir="2700000" algn="tl">
                    <a:srgbClr val="C0C0C0"/>
                  </a:outerShdw>
                </a:effectLst>
                <a:latin typeface="Times New Roman" pitchFamily="18" charset="0"/>
                <a:cs typeface="Times New Roman" pitchFamily="18" charset="0"/>
              </a:rPr>
              <a:t>Demand Curve</a:t>
            </a:r>
          </a:p>
        </p:txBody>
      </p:sp>
      <p:sp>
        <p:nvSpPr>
          <p:cNvPr id="7" name="TextBox 6"/>
          <p:cNvSpPr txBox="1"/>
          <p:nvPr/>
        </p:nvSpPr>
        <p:spPr>
          <a:xfrm>
            <a:off x="304800" y="6500422"/>
            <a:ext cx="5649433" cy="338554"/>
          </a:xfrm>
          <a:prstGeom prst="rect">
            <a:avLst/>
          </a:prstGeom>
          <a:noFill/>
        </p:spPr>
        <p:txBody>
          <a:bodyPr wrap="square" rtlCol="0">
            <a:spAutoFit/>
          </a:bodyPr>
          <a:lstStyle/>
          <a:p>
            <a:r>
              <a:rPr lang="en-US" sz="800" b="0" i="1" dirty="0" smtClean="0">
                <a:solidFill>
                  <a:srgbClr val="777777"/>
                </a:solidFill>
                <a:latin typeface="Times New Roman" pitchFamily="18" charset="0"/>
                <a:cs typeface="Times New Roman" pitchFamily="18" charset="0"/>
              </a:rPr>
              <a:t>© 2012 </a:t>
            </a:r>
            <a:r>
              <a:rPr lang="en-US" sz="800" b="0" i="1" dirty="0" err="1" smtClean="0">
                <a:solidFill>
                  <a:srgbClr val="777777"/>
                </a:solidFill>
                <a:latin typeface="Times New Roman" pitchFamily="18" charset="0"/>
                <a:cs typeface="Times New Roman" pitchFamily="18" charset="0"/>
              </a:rPr>
              <a:t>Cengage</a:t>
            </a:r>
            <a:r>
              <a:rPr lang="en-US" sz="800" b="0" i="1" dirty="0" smtClean="0">
                <a:solidFill>
                  <a:srgbClr val="777777"/>
                </a:solidFill>
                <a:latin typeface="Times New Roman" pitchFamily="18" charset="0"/>
                <a:cs typeface="Times New Roman" pitchFamily="18" charset="0"/>
              </a:rPr>
              <a:t> Learning. All Rights Reserved. May not be copied, scanned, or duplicated, in whole or in part, except for use as permitted in a license distributed with a certain product or service or otherwise on a password-protected website for classroom use.</a:t>
            </a:r>
            <a:endParaRPr lang="en-US" sz="800" b="0" i="1" dirty="0">
              <a:solidFill>
                <a:srgbClr val="777777"/>
              </a:solidFill>
              <a:latin typeface="Times New Roman" pitchFamily="18" charset="0"/>
              <a:ea typeface="Verdana" pitchFamily="34" charset="0"/>
              <a:cs typeface="Times New Roman" pitchFamily="18" charset="0"/>
            </a:endParaRPr>
          </a:p>
        </p:txBody>
      </p:sp>
      <p:sp>
        <p:nvSpPr>
          <p:cNvPr id="8" name="Rectangle 2"/>
          <p:cNvSpPr txBox="1">
            <a:spLocks noChangeArrowheads="1"/>
          </p:cNvSpPr>
          <p:nvPr/>
        </p:nvSpPr>
        <p:spPr>
          <a:xfrm>
            <a:off x="625475" y="2933700"/>
            <a:ext cx="4005263" cy="3157538"/>
          </a:xfrm>
          <a:prstGeom prst="rect">
            <a:avLst/>
          </a:prstGeom>
        </p:spPr>
        <p:txBody>
          <a:bodyPr vert="horz" lIns="91440" tIns="45720" rIns="91440" bIns="45720" rtlCol="0">
            <a:normAutofit/>
          </a:bodyPr>
          <a:lstStyle/>
          <a:p>
            <a:pPr marL="517525" marR="0" lvl="0" indent="-517525" algn="l" defTabSz="914400" rtl="0" eaLnBrk="1" fontAlgn="auto" latinLnBrk="0" hangingPunct="1">
              <a:lnSpc>
                <a:spcPct val="105000"/>
              </a:lnSpc>
              <a:spcBef>
                <a:spcPts val="1200"/>
              </a:spcBef>
              <a:spcAft>
                <a:spcPts val="0"/>
              </a:spcAft>
              <a:buClr>
                <a:srgbClr val="A3C167"/>
              </a:buClr>
              <a:buSzPct val="115000"/>
              <a:buFont typeface="Wingdings" pitchFamily="2" charset="2"/>
              <a:buNone/>
              <a:tabLst/>
              <a:defRPr/>
            </a:pPr>
            <a:r>
              <a:rPr kumimoji="0" lang="en-US" sz="2600" b="1" i="0" u="none" strike="noStrike" kern="1200" cap="none" spc="0" normalizeH="0" baseline="0" noProof="0" dirty="0" smtClean="0">
                <a:ln>
                  <a:noFill/>
                </a:ln>
                <a:solidFill>
                  <a:srgbClr val="C00000"/>
                </a:solidFill>
                <a:effectLst/>
                <a:uLnTx/>
                <a:uFillTx/>
                <a:latin typeface="Times New Roman" pitchFamily="18" charset="0"/>
                <a:cs typeface="Times New Roman" pitchFamily="18" charset="0"/>
              </a:rPr>
              <a:t>A.	</a:t>
            </a:r>
            <a:r>
              <a:rPr kumimoji="0" lang="en-US" sz="2700" b="0" i="0" u="none" strike="noStrike" kern="1200" cap="none" spc="0" normalizeH="0" baseline="0" noProof="0" dirty="0" smtClean="0">
                <a:ln>
                  <a:noFill/>
                </a:ln>
                <a:solidFill>
                  <a:schemeClr val="tx1"/>
                </a:solidFill>
                <a:effectLst/>
                <a:uLnTx/>
                <a:uFillTx/>
                <a:latin typeface="Times New Roman" pitchFamily="18" charset="0"/>
                <a:cs typeface="Times New Roman" pitchFamily="18" charset="0"/>
              </a:rPr>
              <a:t>The price of iPods falls</a:t>
            </a:r>
          </a:p>
          <a:p>
            <a:pPr marL="517525" marR="0" lvl="0" indent="-517525" algn="l" defTabSz="914400" rtl="0" eaLnBrk="1" fontAlgn="auto" latinLnBrk="0" hangingPunct="1">
              <a:lnSpc>
                <a:spcPct val="105000"/>
              </a:lnSpc>
              <a:spcBef>
                <a:spcPts val="1200"/>
              </a:spcBef>
              <a:spcAft>
                <a:spcPts val="0"/>
              </a:spcAft>
              <a:buClr>
                <a:srgbClr val="A3C167"/>
              </a:buClr>
              <a:buSzPct val="115000"/>
              <a:buFont typeface="Wingdings" pitchFamily="2" charset="2"/>
              <a:buNone/>
              <a:tabLst/>
              <a:defRPr/>
            </a:pPr>
            <a:r>
              <a:rPr kumimoji="0" lang="en-US" sz="2600" b="1" i="0" u="none" strike="noStrike" kern="1200" cap="none" spc="0" normalizeH="0" baseline="0" noProof="0" dirty="0" smtClean="0">
                <a:ln>
                  <a:noFill/>
                </a:ln>
                <a:solidFill>
                  <a:srgbClr val="C00000"/>
                </a:solidFill>
                <a:effectLst/>
                <a:uLnTx/>
                <a:uFillTx/>
                <a:latin typeface="Times New Roman" pitchFamily="18" charset="0"/>
                <a:cs typeface="Times New Roman" pitchFamily="18" charset="0"/>
              </a:rPr>
              <a:t>B.	</a:t>
            </a:r>
            <a:r>
              <a:rPr kumimoji="0" lang="en-US" sz="2700" b="0" i="0" u="none" strike="noStrike" kern="1200" cap="none" spc="0" normalizeH="0" baseline="0" noProof="0" dirty="0" smtClean="0">
                <a:ln>
                  <a:noFill/>
                </a:ln>
                <a:solidFill>
                  <a:schemeClr val="tx1"/>
                </a:solidFill>
                <a:effectLst/>
                <a:uLnTx/>
                <a:uFillTx/>
                <a:latin typeface="Times New Roman" pitchFamily="18" charset="0"/>
                <a:cs typeface="Times New Roman" pitchFamily="18" charset="0"/>
              </a:rPr>
              <a:t>The price of music downloads falls</a:t>
            </a:r>
          </a:p>
          <a:p>
            <a:pPr marL="517525" marR="0" lvl="0" indent="-517525" algn="l" defTabSz="914400" rtl="0" eaLnBrk="1" fontAlgn="auto" latinLnBrk="0" hangingPunct="1">
              <a:lnSpc>
                <a:spcPct val="105000"/>
              </a:lnSpc>
              <a:spcBef>
                <a:spcPts val="1200"/>
              </a:spcBef>
              <a:spcAft>
                <a:spcPts val="0"/>
              </a:spcAft>
              <a:buClr>
                <a:srgbClr val="A3C167"/>
              </a:buClr>
              <a:buSzPct val="115000"/>
              <a:buFont typeface="Wingdings" pitchFamily="2" charset="2"/>
              <a:buNone/>
              <a:tabLst/>
              <a:defRPr/>
            </a:pPr>
            <a:r>
              <a:rPr kumimoji="0" lang="en-US" sz="2600" b="1" i="0" u="none" strike="noStrike" kern="1200" cap="none" spc="0" normalizeH="0" baseline="0" noProof="0" dirty="0" smtClean="0">
                <a:ln>
                  <a:noFill/>
                </a:ln>
                <a:solidFill>
                  <a:srgbClr val="C00000"/>
                </a:solidFill>
                <a:effectLst/>
                <a:uLnTx/>
                <a:uFillTx/>
                <a:latin typeface="Times New Roman" pitchFamily="18" charset="0"/>
                <a:cs typeface="Times New Roman" pitchFamily="18" charset="0"/>
              </a:rPr>
              <a:t>C.	</a:t>
            </a:r>
            <a:r>
              <a:rPr kumimoji="0" lang="en-US" sz="2700" b="0" i="0" u="none" strike="noStrike" kern="1200" cap="none" spc="0" normalizeH="0" baseline="0" noProof="0" dirty="0" smtClean="0">
                <a:ln>
                  <a:noFill/>
                </a:ln>
                <a:solidFill>
                  <a:schemeClr val="tx1"/>
                </a:solidFill>
                <a:effectLst/>
                <a:uLnTx/>
                <a:uFillTx/>
                <a:latin typeface="Times New Roman" pitchFamily="18" charset="0"/>
                <a:cs typeface="Times New Roman" pitchFamily="18" charset="0"/>
              </a:rPr>
              <a:t>The price of CDs falls</a:t>
            </a:r>
          </a:p>
        </p:txBody>
      </p:sp>
      <p:sp>
        <p:nvSpPr>
          <p:cNvPr id="9" name="Rectangle 7"/>
          <p:cNvSpPr>
            <a:spLocks noChangeArrowheads="1"/>
          </p:cNvSpPr>
          <p:nvPr/>
        </p:nvSpPr>
        <p:spPr bwMode="auto">
          <a:xfrm>
            <a:off x="617538" y="1381125"/>
            <a:ext cx="7646987" cy="1481138"/>
          </a:xfrm>
          <a:prstGeom prst="rect">
            <a:avLst/>
          </a:prstGeom>
          <a:noFill/>
          <a:ln w="9525">
            <a:noFill/>
            <a:miter lim="800000"/>
            <a:headEnd/>
            <a:tailEnd/>
          </a:ln>
        </p:spPr>
        <p:txBody>
          <a:bodyPr/>
          <a:lstStyle/>
          <a:p>
            <a:pPr>
              <a:lnSpc>
                <a:spcPct val="105000"/>
              </a:lnSpc>
              <a:spcBef>
                <a:spcPct val="60000"/>
              </a:spcBef>
              <a:buClr>
                <a:srgbClr val="00B85C"/>
              </a:buClr>
              <a:buSzPct val="120000"/>
              <a:buFont typeface="Wingdings" pitchFamily="2" charset="2"/>
              <a:buNone/>
            </a:pPr>
            <a:r>
              <a:rPr lang="en-US" sz="2700" dirty="0">
                <a:latin typeface="Times New Roman" pitchFamily="18" charset="0"/>
                <a:cs typeface="Times New Roman" pitchFamily="18" charset="0"/>
              </a:rPr>
              <a:t>Draw a demand curve for music downloads.  What happens to it in each of </a:t>
            </a:r>
            <a:br>
              <a:rPr lang="en-US" sz="2700" dirty="0">
                <a:latin typeface="Times New Roman" pitchFamily="18" charset="0"/>
                <a:cs typeface="Times New Roman" pitchFamily="18" charset="0"/>
              </a:rPr>
            </a:br>
            <a:r>
              <a:rPr lang="en-US" sz="2700" dirty="0">
                <a:latin typeface="Times New Roman" pitchFamily="18" charset="0"/>
                <a:cs typeface="Times New Roman" pitchFamily="18" charset="0"/>
              </a:rPr>
              <a:t>the following scenarios?  Why?</a:t>
            </a:r>
          </a:p>
        </p:txBody>
      </p:sp>
      <p:pic>
        <p:nvPicPr>
          <p:cNvPr id="10" name="Picture 12"/>
          <p:cNvPicPr>
            <a:picLocks noChangeAspect="1" noChangeArrowheads="1"/>
          </p:cNvPicPr>
          <p:nvPr/>
        </p:nvPicPr>
        <p:blipFill>
          <a:blip r:embed="rId3" cstate="print"/>
          <a:srcRect t="3795" r="11397"/>
          <a:stretch>
            <a:fillRect/>
          </a:stretch>
        </p:blipFill>
        <p:spPr bwMode="auto">
          <a:xfrm>
            <a:off x="5913438" y="2058988"/>
            <a:ext cx="2584450" cy="4211637"/>
          </a:xfrm>
          <a:prstGeom prst="rect">
            <a:avLst/>
          </a:prstGeom>
          <a:noFill/>
          <a:ln w="9525">
            <a:solidFill>
              <a:schemeClr val="tx1"/>
            </a:solidFill>
            <a:miter lim="800000"/>
            <a:headEnd/>
            <a:tailEnd/>
          </a:ln>
        </p:spPr>
      </p:pic>
    </p:spTree>
    <p:extLst>
      <p:ext uri="{BB962C8B-B14F-4D97-AF65-F5344CB8AC3E}">
        <p14:creationId xmlns:p14="http://schemas.microsoft.com/office/powerpoint/2010/main" val="460063985"/>
      </p:ext>
    </p:extLst>
  </p:cSld>
  <p:clrMapOvr>
    <a:masterClrMapping/>
  </p:clrMapOvr>
  <p:transition>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8"/>
          <p:cNvGrpSpPr>
            <a:grpSpLocks/>
          </p:cNvGrpSpPr>
          <p:nvPr/>
        </p:nvGrpSpPr>
        <p:grpSpPr bwMode="auto">
          <a:xfrm>
            <a:off x="2951163" y="3543300"/>
            <a:ext cx="1254125" cy="2365375"/>
            <a:chOff x="1859" y="2232"/>
            <a:chExt cx="790" cy="1490"/>
          </a:xfrm>
        </p:grpSpPr>
        <p:grpSp>
          <p:nvGrpSpPr>
            <p:cNvPr id="4" name="Group 9"/>
            <p:cNvGrpSpPr>
              <a:grpSpLocks/>
            </p:cNvGrpSpPr>
            <p:nvPr/>
          </p:nvGrpSpPr>
          <p:grpSpPr bwMode="auto">
            <a:xfrm>
              <a:off x="1859" y="2232"/>
              <a:ext cx="599" cy="1243"/>
              <a:chOff x="357" y="2450"/>
              <a:chExt cx="795" cy="646"/>
            </a:xfrm>
          </p:grpSpPr>
          <p:sp>
            <p:nvSpPr>
              <p:cNvPr id="37920" name="Line 10"/>
              <p:cNvSpPr>
                <a:spLocks noChangeShapeType="1"/>
              </p:cNvSpPr>
              <p:nvPr/>
            </p:nvSpPr>
            <p:spPr bwMode="auto">
              <a:xfrm>
                <a:off x="357" y="2450"/>
                <a:ext cx="795" cy="0"/>
              </a:xfrm>
              <a:prstGeom prst="line">
                <a:avLst/>
              </a:prstGeom>
              <a:noFill/>
              <a:ln w="9525">
                <a:solidFill>
                  <a:schemeClr val="tx1"/>
                </a:solidFill>
                <a:prstDash val="lgDash"/>
                <a:round/>
                <a:headEnd/>
                <a:tailEnd/>
              </a:ln>
            </p:spPr>
            <p:txBody>
              <a:bodyPr/>
              <a:lstStyle/>
              <a:p>
                <a:endParaRPr lang="en-US"/>
              </a:p>
            </p:txBody>
          </p:sp>
          <p:sp>
            <p:nvSpPr>
              <p:cNvPr id="37921" name="Line 11"/>
              <p:cNvSpPr>
                <a:spLocks noChangeShapeType="1"/>
              </p:cNvSpPr>
              <p:nvPr/>
            </p:nvSpPr>
            <p:spPr bwMode="auto">
              <a:xfrm>
                <a:off x="1152" y="2451"/>
                <a:ext cx="0" cy="645"/>
              </a:xfrm>
              <a:prstGeom prst="line">
                <a:avLst/>
              </a:prstGeom>
              <a:noFill/>
              <a:ln w="9525">
                <a:solidFill>
                  <a:schemeClr val="tx1"/>
                </a:solidFill>
                <a:prstDash val="lgDash"/>
                <a:round/>
                <a:headEnd/>
                <a:tailEnd/>
              </a:ln>
            </p:spPr>
            <p:txBody>
              <a:bodyPr/>
              <a:lstStyle/>
              <a:p>
                <a:endParaRPr lang="en-US"/>
              </a:p>
            </p:txBody>
          </p:sp>
        </p:grpSp>
        <p:sp>
          <p:nvSpPr>
            <p:cNvPr id="37919" name="Text Box 12"/>
            <p:cNvSpPr txBox="1">
              <a:spLocks noChangeArrowheads="1"/>
            </p:cNvSpPr>
            <p:nvPr/>
          </p:nvSpPr>
          <p:spPr bwMode="auto">
            <a:xfrm>
              <a:off x="2269" y="3453"/>
              <a:ext cx="380" cy="269"/>
            </a:xfrm>
            <a:prstGeom prst="rect">
              <a:avLst/>
            </a:prstGeom>
            <a:noFill/>
            <a:ln w="9525">
              <a:noFill/>
              <a:miter lim="800000"/>
              <a:headEnd/>
              <a:tailEnd/>
            </a:ln>
          </p:spPr>
          <p:txBody>
            <a:bodyPr>
              <a:spAutoFit/>
            </a:bodyPr>
            <a:lstStyle/>
            <a:p>
              <a:pPr algn="ctr">
                <a:spcBef>
                  <a:spcPct val="50000"/>
                </a:spcBef>
              </a:pPr>
              <a:r>
                <a:rPr lang="en-US" sz="2200" b="1" i="1">
                  <a:latin typeface="Tahoma" pitchFamily="34" charset="0"/>
                  <a:cs typeface="Arial" charset="0"/>
                </a:rPr>
                <a:t>Q</a:t>
              </a:r>
              <a:r>
                <a:rPr lang="en-US" sz="2200" b="1" baseline="-25000">
                  <a:latin typeface="Tahoma" pitchFamily="34" charset="0"/>
                  <a:cs typeface="Arial" charset="0"/>
                </a:rPr>
                <a:t>2</a:t>
              </a:r>
            </a:p>
          </p:txBody>
        </p:sp>
      </p:grpSp>
      <p:grpSp>
        <p:nvGrpSpPr>
          <p:cNvPr id="5" name="Group 13"/>
          <p:cNvGrpSpPr>
            <a:grpSpLocks/>
          </p:cNvGrpSpPr>
          <p:nvPr/>
        </p:nvGrpSpPr>
        <p:grpSpPr bwMode="auto">
          <a:xfrm>
            <a:off x="142875" y="1546225"/>
            <a:ext cx="6386513" cy="4718050"/>
            <a:chOff x="90" y="974"/>
            <a:chExt cx="4023" cy="2972"/>
          </a:xfrm>
        </p:grpSpPr>
        <p:grpSp>
          <p:nvGrpSpPr>
            <p:cNvPr id="6" name="Group 14"/>
            <p:cNvGrpSpPr>
              <a:grpSpLocks/>
            </p:cNvGrpSpPr>
            <p:nvPr/>
          </p:nvGrpSpPr>
          <p:grpSpPr bwMode="auto">
            <a:xfrm>
              <a:off x="1023" y="1097"/>
              <a:ext cx="2970" cy="2378"/>
              <a:chOff x="2602" y="1083"/>
              <a:chExt cx="3055" cy="2115"/>
            </a:xfrm>
          </p:grpSpPr>
          <p:sp>
            <p:nvSpPr>
              <p:cNvPr id="37916" name="Line 15"/>
              <p:cNvSpPr>
                <a:spLocks noChangeShapeType="1"/>
              </p:cNvSpPr>
              <p:nvPr/>
            </p:nvSpPr>
            <p:spPr bwMode="auto">
              <a:xfrm>
                <a:off x="2603" y="1083"/>
                <a:ext cx="0" cy="2115"/>
              </a:xfrm>
              <a:prstGeom prst="line">
                <a:avLst/>
              </a:prstGeom>
              <a:noFill/>
              <a:ln w="12700">
                <a:solidFill>
                  <a:schemeClr val="tx1"/>
                </a:solidFill>
                <a:round/>
                <a:headEnd/>
                <a:tailEnd/>
              </a:ln>
            </p:spPr>
            <p:txBody>
              <a:bodyPr/>
              <a:lstStyle/>
              <a:p>
                <a:endParaRPr lang="en-US"/>
              </a:p>
            </p:txBody>
          </p:sp>
          <p:sp>
            <p:nvSpPr>
              <p:cNvPr id="37917" name="Line 16"/>
              <p:cNvSpPr>
                <a:spLocks noChangeShapeType="1"/>
              </p:cNvSpPr>
              <p:nvPr/>
            </p:nvSpPr>
            <p:spPr bwMode="auto">
              <a:xfrm>
                <a:off x="2602" y="3197"/>
                <a:ext cx="3055" cy="0"/>
              </a:xfrm>
              <a:prstGeom prst="line">
                <a:avLst/>
              </a:prstGeom>
              <a:noFill/>
              <a:ln w="12700">
                <a:solidFill>
                  <a:schemeClr val="tx1"/>
                </a:solidFill>
                <a:round/>
                <a:headEnd/>
                <a:tailEnd/>
              </a:ln>
            </p:spPr>
            <p:txBody>
              <a:bodyPr/>
              <a:lstStyle/>
              <a:p>
                <a:endParaRPr lang="en-US"/>
              </a:p>
            </p:txBody>
          </p:sp>
        </p:grpSp>
        <p:sp>
          <p:nvSpPr>
            <p:cNvPr id="37914" name="Text Box 17"/>
            <p:cNvSpPr txBox="1">
              <a:spLocks noChangeArrowheads="1"/>
            </p:cNvSpPr>
            <p:nvPr/>
          </p:nvSpPr>
          <p:spPr bwMode="auto">
            <a:xfrm>
              <a:off x="90" y="974"/>
              <a:ext cx="893" cy="902"/>
            </a:xfrm>
            <a:prstGeom prst="rect">
              <a:avLst/>
            </a:prstGeom>
            <a:noFill/>
            <a:ln w="9525">
              <a:noFill/>
              <a:miter lim="800000"/>
              <a:headEnd/>
              <a:tailEnd/>
            </a:ln>
          </p:spPr>
          <p:txBody>
            <a:bodyPr>
              <a:spAutoFit/>
            </a:bodyPr>
            <a:lstStyle/>
            <a:p>
              <a:pPr algn="r">
                <a:spcBef>
                  <a:spcPct val="50000"/>
                </a:spcBef>
              </a:pPr>
              <a:r>
                <a:rPr lang="en-US" sz="2200" dirty="0">
                  <a:cs typeface="Arial" charset="0"/>
                </a:rPr>
                <a:t>Price of music down-loads</a:t>
              </a:r>
            </a:p>
          </p:txBody>
        </p:sp>
        <p:sp>
          <p:nvSpPr>
            <p:cNvPr id="37915" name="Text Box 18"/>
            <p:cNvSpPr txBox="1">
              <a:spLocks noChangeArrowheads="1"/>
            </p:cNvSpPr>
            <p:nvPr/>
          </p:nvSpPr>
          <p:spPr bwMode="auto">
            <a:xfrm>
              <a:off x="2453" y="3466"/>
              <a:ext cx="1660" cy="480"/>
            </a:xfrm>
            <a:prstGeom prst="rect">
              <a:avLst/>
            </a:prstGeom>
            <a:noFill/>
            <a:ln w="9525">
              <a:noFill/>
              <a:miter lim="800000"/>
              <a:headEnd/>
              <a:tailEnd/>
            </a:ln>
          </p:spPr>
          <p:txBody>
            <a:bodyPr>
              <a:spAutoFit/>
            </a:bodyPr>
            <a:lstStyle/>
            <a:p>
              <a:pPr algn="r">
                <a:spcBef>
                  <a:spcPct val="50000"/>
                </a:spcBef>
              </a:pPr>
              <a:r>
                <a:rPr lang="en-US" sz="2200">
                  <a:cs typeface="Arial" charset="0"/>
                </a:rPr>
                <a:t>Quantity of </a:t>
              </a:r>
              <a:br>
                <a:rPr lang="en-US" sz="2200">
                  <a:cs typeface="Arial" charset="0"/>
                </a:rPr>
              </a:br>
              <a:r>
                <a:rPr lang="en-US" sz="2200">
                  <a:cs typeface="Arial" charset="0"/>
                </a:rPr>
                <a:t>music downloads</a:t>
              </a:r>
            </a:p>
          </p:txBody>
        </p:sp>
      </p:grpSp>
      <p:grpSp>
        <p:nvGrpSpPr>
          <p:cNvPr id="7" name="Group 19"/>
          <p:cNvGrpSpPr>
            <a:grpSpLocks/>
          </p:cNvGrpSpPr>
          <p:nvPr/>
        </p:nvGrpSpPr>
        <p:grpSpPr bwMode="auto">
          <a:xfrm>
            <a:off x="1806575" y="2136775"/>
            <a:ext cx="2732088" cy="3149600"/>
            <a:chOff x="1138" y="1346"/>
            <a:chExt cx="1721" cy="1984"/>
          </a:xfrm>
        </p:grpSpPr>
        <p:sp>
          <p:nvSpPr>
            <p:cNvPr id="37911" name="Line 20"/>
            <p:cNvSpPr>
              <a:spLocks noChangeShapeType="1"/>
            </p:cNvSpPr>
            <p:nvPr/>
          </p:nvSpPr>
          <p:spPr bwMode="auto">
            <a:xfrm>
              <a:off x="1138" y="1346"/>
              <a:ext cx="1412" cy="1756"/>
            </a:xfrm>
            <a:prstGeom prst="line">
              <a:avLst/>
            </a:prstGeom>
            <a:noFill/>
            <a:ln w="38100">
              <a:solidFill>
                <a:schemeClr val="tx1"/>
              </a:solidFill>
              <a:round/>
              <a:headEnd/>
              <a:tailEnd/>
            </a:ln>
          </p:spPr>
          <p:txBody>
            <a:bodyPr/>
            <a:lstStyle/>
            <a:p>
              <a:endParaRPr lang="en-US"/>
            </a:p>
          </p:txBody>
        </p:sp>
        <p:sp>
          <p:nvSpPr>
            <p:cNvPr id="37912" name="Text Box 21"/>
            <p:cNvSpPr txBox="1">
              <a:spLocks noChangeArrowheads="1"/>
            </p:cNvSpPr>
            <p:nvPr/>
          </p:nvSpPr>
          <p:spPr bwMode="auto">
            <a:xfrm>
              <a:off x="2479" y="3061"/>
              <a:ext cx="380" cy="269"/>
            </a:xfrm>
            <a:prstGeom prst="rect">
              <a:avLst/>
            </a:prstGeom>
            <a:noFill/>
            <a:ln w="9525">
              <a:noFill/>
              <a:miter lim="800000"/>
              <a:headEnd/>
              <a:tailEnd/>
            </a:ln>
          </p:spPr>
          <p:txBody>
            <a:bodyPr>
              <a:spAutoFit/>
            </a:bodyPr>
            <a:lstStyle/>
            <a:p>
              <a:pPr>
                <a:spcBef>
                  <a:spcPct val="50000"/>
                </a:spcBef>
              </a:pPr>
              <a:r>
                <a:rPr lang="en-US" sz="2200" b="1" i="1">
                  <a:latin typeface="Tahoma" pitchFamily="34" charset="0"/>
                  <a:cs typeface="Arial" charset="0"/>
                </a:rPr>
                <a:t>D</a:t>
              </a:r>
              <a:r>
                <a:rPr lang="en-US" sz="2200" b="1" baseline="-25000">
                  <a:latin typeface="Tahoma" pitchFamily="34" charset="0"/>
                  <a:cs typeface="Arial" charset="0"/>
                </a:rPr>
                <a:t>1</a:t>
              </a:r>
            </a:p>
          </p:txBody>
        </p:sp>
      </p:grpSp>
      <p:grpSp>
        <p:nvGrpSpPr>
          <p:cNvPr id="8" name="Group 22"/>
          <p:cNvGrpSpPr>
            <a:grpSpLocks/>
          </p:cNvGrpSpPr>
          <p:nvPr/>
        </p:nvGrpSpPr>
        <p:grpSpPr bwMode="auto">
          <a:xfrm>
            <a:off x="2759075" y="2138363"/>
            <a:ext cx="2732088" cy="3092450"/>
            <a:chOff x="1738" y="1347"/>
            <a:chExt cx="1721" cy="1948"/>
          </a:xfrm>
        </p:grpSpPr>
        <p:sp>
          <p:nvSpPr>
            <p:cNvPr id="37909" name="Line 23"/>
            <p:cNvSpPr>
              <a:spLocks noChangeShapeType="1"/>
            </p:cNvSpPr>
            <p:nvPr/>
          </p:nvSpPr>
          <p:spPr bwMode="auto">
            <a:xfrm>
              <a:off x="1738" y="1347"/>
              <a:ext cx="1412" cy="1756"/>
            </a:xfrm>
            <a:prstGeom prst="line">
              <a:avLst/>
            </a:prstGeom>
            <a:noFill/>
            <a:ln w="38100">
              <a:solidFill>
                <a:srgbClr val="339966"/>
              </a:solidFill>
              <a:round/>
              <a:headEnd/>
              <a:tailEnd/>
            </a:ln>
          </p:spPr>
          <p:txBody>
            <a:bodyPr/>
            <a:lstStyle/>
            <a:p>
              <a:endParaRPr lang="en-US"/>
            </a:p>
          </p:txBody>
        </p:sp>
        <p:sp>
          <p:nvSpPr>
            <p:cNvPr id="37910" name="Text Box 24"/>
            <p:cNvSpPr txBox="1">
              <a:spLocks noChangeArrowheads="1"/>
            </p:cNvSpPr>
            <p:nvPr/>
          </p:nvSpPr>
          <p:spPr bwMode="auto">
            <a:xfrm>
              <a:off x="3079" y="3026"/>
              <a:ext cx="380" cy="269"/>
            </a:xfrm>
            <a:prstGeom prst="rect">
              <a:avLst/>
            </a:prstGeom>
            <a:noFill/>
            <a:ln w="9525">
              <a:noFill/>
              <a:miter lim="800000"/>
              <a:headEnd/>
              <a:tailEnd/>
            </a:ln>
          </p:spPr>
          <p:txBody>
            <a:bodyPr>
              <a:spAutoFit/>
            </a:bodyPr>
            <a:lstStyle/>
            <a:p>
              <a:pPr>
                <a:spcBef>
                  <a:spcPct val="50000"/>
                </a:spcBef>
              </a:pPr>
              <a:r>
                <a:rPr lang="en-US" sz="2200" b="1" i="1">
                  <a:solidFill>
                    <a:srgbClr val="006600"/>
                  </a:solidFill>
                  <a:latin typeface="Tahoma" pitchFamily="34" charset="0"/>
                  <a:cs typeface="Arial" charset="0"/>
                </a:rPr>
                <a:t>D</a:t>
              </a:r>
              <a:r>
                <a:rPr lang="en-US" sz="2200" b="1" baseline="-25000">
                  <a:solidFill>
                    <a:srgbClr val="006600"/>
                  </a:solidFill>
                  <a:latin typeface="Tahoma" pitchFamily="34" charset="0"/>
                  <a:cs typeface="Arial" charset="0"/>
                </a:rPr>
                <a:t>2</a:t>
              </a:r>
            </a:p>
          </p:txBody>
        </p:sp>
      </p:grpSp>
      <p:grpSp>
        <p:nvGrpSpPr>
          <p:cNvPr id="9" name="Group 25"/>
          <p:cNvGrpSpPr>
            <a:grpSpLocks/>
          </p:cNvGrpSpPr>
          <p:nvPr/>
        </p:nvGrpSpPr>
        <p:grpSpPr bwMode="auto">
          <a:xfrm>
            <a:off x="3005138" y="3473450"/>
            <a:ext cx="960437" cy="138113"/>
            <a:chOff x="1893" y="2188"/>
            <a:chExt cx="605" cy="87"/>
          </a:xfrm>
        </p:grpSpPr>
        <p:sp>
          <p:nvSpPr>
            <p:cNvPr id="37907" name="Line 26"/>
            <p:cNvSpPr>
              <a:spLocks noChangeShapeType="1"/>
            </p:cNvSpPr>
            <p:nvPr/>
          </p:nvSpPr>
          <p:spPr bwMode="auto">
            <a:xfrm>
              <a:off x="1893" y="2231"/>
              <a:ext cx="519" cy="0"/>
            </a:xfrm>
            <a:prstGeom prst="line">
              <a:avLst/>
            </a:prstGeom>
            <a:noFill/>
            <a:ln w="44450">
              <a:solidFill>
                <a:srgbClr val="00CC00"/>
              </a:solidFill>
              <a:round/>
              <a:headEnd/>
              <a:tailEnd type="triangle" w="lg" len="lg"/>
            </a:ln>
          </p:spPr>
          <p:txBody>
            <a:bodyPr/>
            <a:lstStyle/>
            <a:p>
              <a:endParaRPr lang="en-US"/>
            </a:p>
          </p:txBody>
        </p:sp>
        <p:sp>
          <p:nvSpPr>
            <p:cNvPr id="37908" name="Oval 27"/>
            <p:cNvSpPr>
              <a:spLocks noChangeArrowheads="1"/>
            </p:cNvSpPr>
            <p:nvPr/>
          </p:nvSpPr>
          <p:spPr bwMode="auto">
            <a:xfrm>
              <a:off x="2410" y="2188"/>
              <a:ext cx="88" cy="87"/>
            </a:xfrm>
            <a:prstGeom prst="ellipse">
              <a:avLst/>
            </a:prstGeom>
            <a:solidFill>
              <a:srgbClr val="00CC00"/>
            </a:solidFill>
            <a:ln w="9525">
              <a:noFill/>
              <a:prstDash val="dash"/>
              <a:round/>
              <a:headEnd/>
              <a:tailEnd/>
            </a:ln>
          </p:spPr>
          <p:txBody>
            <a:bodyPr wrap="none" anchor="ctr"/>
            <a:lstStyle/>
            <a:p>
              <a:endParaRPr lang="en-US">
                <a:cs typeface="Arial" charset="0"/>
              </a:endParaRPr>
            </a:p>
          </p:txBody>
        </p:sp>
      </p:grpSp>
      <p:grpSp>
        <p:nvGrpSpPr>
          <p:cNvPr id="10" name="Group 28"/>
          <p:cNvGrpSpPr>
            <a:grpSpLocks/>
          </p:cNvGrpSpPr>
          <p:nvPr/>
        </p:nvGrpSpPr>
        <p:grpSpPr bwMode="auto">
          <a:xfrm>
            <a:off x="1050925" y="3317875"/>
            <a:ext cx="2176463" cy="2606675"/>
            <a:chOff x="662" y="2090"/>
            <a:chExt cx="1371" cy="1642"/>
          </a:xfrm>
        </p:grpSpPr>
        <p:grpSp>
          <p:nvGrpSpPr>
            <p:cNvPr id="11" name="Group 29"/>
            <p:cNvGrpSpPr>
              <a:grpSpLocks/>
            </p:cNvGrpSpPr>
            <p:nvPr/>
          </p:nvGrpSpPr>
          <p:grpSpPr bwMode="auto">
            <a:xfrm>
              <a:off x="1026" y="2228"/>
              <a:ext cx="819" cy="1243"/>
              <a:chOff x="357" y="2450"/>
              <a:chExt cx="795" cy="646"/>
            </a:xfrm>
          </p:grpSpPr>
          <p:sp>
            <p:nvSpPr>
              <p:cNvPr id="37905" name="Line 30"/>
              <p:cNvSpPr>
                <a:spLocks noChangeShapeType="1"/>
              </p:cNvSpPr>
              <p:nvPr/>
            </p:nvSpPr>
            <p:spPr bwMode="auto">
              <a:xfrm>
                <a:off x="357" y="2450"/>
                <a:ext cx="795" cy="0"/>
              </a:xfrm>
              <a:prstGeom prst="line">
                <a:avLst/>
              </a:prstGeom>
              <a:noFill/>
              <a:ln w="9525">
                <a:solidFill>
                  <a:schemeClr val="tx1"/>
                </a:solidFill>
                <a:prstDash val="lgDash"/>
                <a:round/>
                <a:headEnd/>
                <a:tailEnd/>
              </a:ln>
            </p:spPr>
            <p:txBody>
              <a:bodyPr/>
              <a:lstStyle/>
              <a:p>
                <a:endParaRPr lang="en-US"/>
              </a:p>
            </p:txBody>
          </p:sp>
          <p:sp>
            <p:nvSpPr>
              <p:cNvPr id="37906" name="Line 31"/>
              <p:cNvSpPr>
                <a:spLocks noChangeShapeType="1"/>
              </p:cNvSpPr>
              <p:nvPr/>
            </p:nvSpPr>
            <p:spPr bwMode="auto">
              <a:xfrm>
                <a:off x="1152" y="2451"/>
                <a:ext cx="0" cy="645"/>
              </a:xfrm>
              <a:prstGeom prst="line">
                <a:avLst/>
              </a:prstGeom>
              <a:noFill/>
              <a:ln w="9525">
                <a:solidFill>
                  <a:schemeClr val="tx1"/>
                </a:solidFill>
                <a:prstDash val="lgDash"/>
                <a:round/>
                <a:headEnd/>
                <a:tailEnd/>
              </a:ln>
            </p:spPr>
            <p:txBody>
              <a:bodyPr/>
              <a:lstStyle/>
              <a:p>
                <a:endParaRPr lang="en-US"/>
              </a:p>
            </p:txBody>
          </p:sp>
        </p:grpSp>
        <p:sp>
          <p:nvSpPr>
            <p:cNvPr id="37902" name="Oval 32"/>
            <p:cNvSpPr>
              <a:spLocks noChangeArrowheads="1"/>
            </p:cNvSpPr>
            <p:nvPr/>
          </p:nvSpPr>
          <p:spPr bwMode="auto">
            <a:xfrm>
              <a:off x="1802" y="2190"/>
              <a:ext cx="88" cy="87"/>
            </a:xfrm>
            <a:prstGeom prst="ellipse">
              <a:avLst/>
            </a:prstGeom>
            <a:solidFill>
              <a:srgbClr val="000000"/>
            </a:solidFill>
            <a:ln w="9525">
              <a:noFill/>
              <a:prstDash val="dash"/>
              <a:round/>
              <a:headEnd/>
              <a:tailEnd/>
            </a:ln>
          </p:spPr>
          <p:txBody>
            <a:bodyPr wrap="none" anchor="ctr"/>
            <a:lstStyle/>
            <a:p>
              <a:endParaRPr lang="en-US">
                <a:cs typeface="Arial" charset="0"/>
              </a:endParaRPr>
            </a:p>
          </p:txBody>
        </p:sp>
        <p:sp>
          <p:nvSpPr>
            <p:cNvPr id="37903" name="Text Box 33"/>
            <p:cNvSpPr txBox="1">
              <a:spLocks noChangeArrowheads="1"/>
            </p:cNvSpPr>
            <p:nvPr/>
          </p:nvSpPr>
          <p:spPr bwMode="auto">
            <a:xfrm>
              <a:off x="662" y="2090"/>
              <a:ext cx="380" cy="269"/>
            </a:xfrm>
            <a:prstGeom prst="rect">
              <a:avLst/>
            </a:prstGeom>
            <a:noFill/>
            <a:ln w="9525">
              <a:noFill/>
              <a:miter lim="800000"/>
              <a:headEnd/>
              <a:tailEnd/>
            </a:ln>
          </p:spPr>
          <p:txBody>
            <a:bodyPr>
              <a:spAutoFit/>
            </a:bodyPr>
            <a:lstStyle/>
            <a:p>
              <a:pPr algn="ctr">
                <a:spcBef>
                  <a:spcPct val="50000"/>
                </a:spcBef>
              </a:pPr>
              <a:r>
                <a:rPr lang="en-US" sz="2200" b="1" i="1">
                  <a:latin typeface="Tahoma" pitchFamily="34" charset="0"/>
                  <a:cs typeface="Arial" charset="0"/>
                </a:rPr>
                <a:t>P</a:t>
              </a:r>
              <a:r>
                <a:rPr lang="en-US" sz="2200" b="1" baseline="-25000">
                  <a:latin typeface="Tahoma" pitchFamily="34" charset="0"/>
                  <a:cs typeface="Arial" charset="0"/>
                </a:rPr>
                <a:t>1</a:t>
              </a:r>
            </a:p>
          </p:txBody>
        </p:sp>
        <p:sp>
          <p:nvSpPr>
            <p:cNvPr id="37904" name="Text Box 34"/>
            <p:cNvSpPr txBox="1">
              <a:spLocks noChangeArrowheads="1"/>
            </p:cNvSpPr>
            <p:nvPr/>
          </p:nvSpPr>
          <p:spPr bwMode="auto">
            <a:xfrm>
              <a:off x="1653" y="3463"/>
              <a:ext cx="380" cy="269"/>
            </a:xfrm>
            <a:prstGeom prst="rect">
              <a:avLst/>
            </a:prstGeom>
            <a:noFill/>
            <a:ln w="9525">
              <a:noFill/>
              <a:miter lim="800000"/>
              <a:headEnd/>
              <a:tailEnd/>
            </a:ln>
          </p:spPr>
          <p:txBody>
            <a:bodyPr>
              <a:spAutoFit/>
            </a:bodyPr>
            <a:lstStyle/>
            <a:p>
              <a:pPr algn="ctr">
                <a:spcBef>
                  <a:spcPct val="50000"/>
                </a:spcBef>
              </a:pPr>
              <a:r>
                <a:rPr lang="en-US" sz="2200" b="1" i="1">
                  <a:latin typeface="Tahoma" pitchFamily="34" charset="0"/>
                  <a:cs typeface="Arial" charset="0"/>
                </a:rPr>
                <a:t>Q</a:t>
              </a:r>
              <a:r>
                <a:rPr lang="en-US" sz="2200" b="1" baseline="-25000">
                  <a:latin typeface="Tahoma" pitchFamily="34" charset="0"/>
                  <a:cs typeface="Arial" charset="0"/>
                </a:rPr>
                <a:t>1</a:t>
              </a:r>
            </a:p>
          </p:txBody>
        </p:sp>
      </p:grpSp>
      <p:sp>
        <p:nvSpPr>
          <p:cNvPr id="252963" name="Text Box 35"/>
          <p:cNvSpPr txBox="1">
            <a:spLocks noChangeArrowheads="1"/>
          </p:cNvSpPr>
          <p:nvPr/>
        </p:nvSpPr>
        <p:spPr bwMode="auto">
          <a:xfrm>
            <a:off x="5794375" y="1219200"/>
            <a:ext cx="2962275" cy="3659188"/>
          </a:xfrm>
          <a:prstGeom prst="rect">
            <a:avLst/>
          </a:prstGeom>
          <a:solidFill>
            <a:schemeClr val="bg1"/>
          </a:solidFill>
          <a:ln w="9525">
            <a:noFill/>
            <a:miter lim="800000"/>
            <a:headEnd/>
            <a:tailEnd/>
          </a:ln>
          <a:effectLst>
            <a:outerShdw blurRad="50800" dist="38100" dir="2700000" algn="tl" rotWithShape="0">
              <a:prstClr val="black">
                <a:alpha val="40000"/>
              </a:prstClr>
            </a:outerShdw>
          </a:effectLst>
        </p:spPr>
        <p:txBody>
          <a:bodyPr/>
          <a:lstStyle/>
          <a:p>
            <a:pPr>
              <a:lnSpc>
                <a:spcPct val="105000"/>
              </a:lnSpc>
              <a:spcBef>
                <a:spcPct val="30000"/>
              </a:spcBef>
              <a:defRPr/>
            </a:pPr>
            <a:r>
              <a:rPr lang="en-US" sz="2600" dirty="0">
                <a:latin typeface="Times New Roman" pitchFamily="18" charset="0"/>
                <a:cs typeface="Times New Roman" pitchFamily="18" charset="0"/>
              </a:rPr>
              <a:t>Music downloads and iPods are complements. </a:t>
            </a:r>
          </a:p>
          <a:p>
            <a:pPr>
              <a:lnSpc>
                <a:spcPct val="105000"/>
              </a:lnSpc>
              <a:spcBef>
                <a:spcPct val="30000"/>
              </a:spcBef>
              <a:defRPr/>
            </a:pPr>
            <a:r>
              <a:rPr lang="en-US" sz="2600" dirty="0">
                <a:latin typeface="Times New Roman" pitchFamily="18" charset="0"/>
                <a:cs typeface="Times New Roman" pitchFamily="18" charset="0"/>
              </a:rPr>
              <a:t>A fall in price of iPods shifts the demand curve for music downloads </a:t>
            </a:r>
            <a:br>
              <a:rPr lang="en-US" sz="2600" dirty="0">
                <a:latin typeface="Times New Roman" pitchFamily="18" charset="0"/>
                <a:cs typeface="Times New Roman" pitchFamily="18" charset="0"/>
              </a:rPr>
            </a:br>
            <a:r>
              <a:rPr lang="en-US" sz="2600" dirty="0">
                <a:latin typeface="Times New Roman" pitchFamily="18" charset="0"/>
                <a:cs typeface="Times New Roman" pitchFamily="18" charset="0"/>
              </a:rPr>
              <a:t>to the right.</a:t>
            </a:r>
          </a:p>
        </p:txBody>
      </p:sp>
      <p:sp>
        <p:nvSpPr>
          <p:cNvPr id="37" name="Rectangle 4"/>
          <p:cNvSpPr>
            <a:spLocks noGrp="1" noChangeArrowheads="1"/>
          </p:cNvSpPr>
          <p:nvPr>
            <p:ph type="title"/>
          </p:nvPr>
        </p:nvSpPr>
        <p:spPr>
          <a:xfrm>
            <a:off x="533400" y="152400"/>
            <a:ext cx="8208963" cy="954088"/>
          </a:xfrm>
        </p:spPr>
        <p:txBody>
          <a:bodyPr>
            <a:normAutofit fontScale="90000"/>
          </a:bodyPr>
          <a:lstStyle/>
          <a:p>
            <a:pPr algn="l" eaLnBrk="1" hangingPunct="1">
              <a:defRPr/>
            </a:pPr>
            <a:r>
              <a:rPr lang="en-US" sz="2400" b="0" spc="400" dirty="0" smtClean="0">
                <a:solidFill>
                  <a:srgbClr val="996633"/>
                </a:solidFill>
                <a:effectLst>
                  <a:outerShdw blurRad="38100" dist="38100" dir="2700000" algn="tl">
                    <a:srgbClr val="C0C0C0"/>
                  </a:outerShdw>
                </a:effectLst>
                <a:latin typeface="Times New Roman" pitchFamily="18" charset="0"/>
                <a:cs typeface="Times New Roman" pitchFamily="18" charset="0"/>
              </a:rPr>
              <a:t>ACTIVE LEARNING</a:t>
            </a:r>
            <a:r>
              <a:rPr lang="en-US" sz="2400" b="0" dirty="0" smtClean="0">
                <a:solidFill>
                  <a:srgbClr val="996633"/>
                </a:solidFill>
                <a:effectLst>
                  <a:outerShdw blurRad="38100" dist="38100" dir="2700000" algn="tl">
                    <a:srgbClr val="C0C0C0"/>
                  </a:outerShdw>
                </a:effectLst>
                <a:latin typeface="Times New Roman" pitchFamily="18" charset="0"/>
                <a:cs typeface="Times New Roman" pitchFamily="18" charset="0"/>
              </a:rPr>
              <a:t>   </a:t>
            </a:r>
            <a:r>
              <a:rPr lang="en-US" sz="7100" baseline="-10000" dirty="0" smtClean="0">
                <a:solidFill>
                  <a:srgbClr val="C00000"/>
                </a:solidFill>
                <a:latin typeface="Times New Roman" pitchFamily="18" charset="0"/>
                <a:cs typeface="Times New Roman" pitchFamily="18" charset="0"/>
              </a:rPr>
              <a:t>1</a:t>
            </a:r>
            <a:r>
              <a:rPr lang="en-US" sz="2400" b="0" dirty="0" smtClean="0">
                <a:solidFill>
                  <a:srgbClr val="996633"/>
                </a:solidFill>
                <a:effectLst>
                  <a:outerShdw blurRad="38100" dist="38100" dir="2700000" algn="tl">
                    <a:srgbClr val="C0C0C0"/>
                  </a:outerShdw>
                </a:effectLst>
                <a:latin typeface="Times New Roman" pitchFamily="18" charset="0"/>
                <a:cs typeface="Times New Roman" pitchFamily="18" charset="0"/>
              </a:rPr>
              <a:t>   </a:t>
            </a:r>
            <a:br>
              <a:rPr lang="en-US" sz="2400" b="0" dirty="0" smtClean="0">
                <a:solidFill>
                  <a:srgbClr val="996633"/>
                </a:solidFill>
                <a:effectLst>
                  <a:outerShdw blurRad="38100" dist="38100" dir="2700000" algn="tl">
                    <a:srgbClr val="C0C0C0"/>
                  </a:outerShdw>
                </a:effectLst>
                <a:latin typeface="Times New Roman" pitchFamily="18" charset="0"/>
                <a:cs typeface="Times New Roman" pitchFamily="18" charset="0"/>
              </a:rPr>
            </a:br>
            <a:r>
              <a:rPr lang="en-US" sz="3600" dirty="0" smtClean="0">
                <a:solidFill>
                  <a:srgbClr val="CC9900"/>
                </a:solidFill>
                <a:effectLst>
                  <a:outerShdw blurRad="38100" dist="38100" dir="2700000" algn="tl">
                    <a:srgbClr val="C0C0C0"/>
                  </a:outerShdw>
                </a:effectLst>
                <a:latin typeface="Times New Roman" pitchFamily="18" charset="0"/>
                <a:cs typeface="Times New Roman" pitchFamily="18" charset="0"/>
              </a:rPr>
              <a:t>A.  Price of iPods falls</a:t>
            </a:r>
          </a:p>
        </p:txBody>
      </p:sp>
      <p:sp>
        <p:nvSpPr>
          <p:cNvPr id="38" name="Rectangle 8"/>
          <p:cNvSpPr>
            <a:spLocks noChangeArrowheads="1"/>
          </p:cNvSpPr>
          <p:nvPr/>
        </p:nvSpPr>
        <p:spPr bwMode="auto">
          <a:xfrm>
            <a:off x="0" y="0"/>
            <a:ext cx="304800" cy="6858000"/>
          </a:xfrm>
          <a:prstGeom prst="rect">
            <a:avLst/>
          </a:prstGeom>
          <a:solidFill>
            <a:srgbClr val="D6B128"/>
          </a:solidFill>
          <a:ln w="9525">
            <a:noFill/>
            <a:miter lim="800000"/>
            <a:headEnd/>
            <a:tailEnd/>
          </a:ln>
        </p:spPr>
        <p:txBody>
          <a:bodyPr wrap="none" anchor="ctr"/>
          <a:lstStyle/>
          <a:p>
            <a:pPr fontAlgn="base">
              <a:spcBef>
                <a:spcPct val="0"/>
              </a:spcBef>
              <a:spcAft>
                <a:spcPct val="0"/>
              </a:spcAft>
            </a:pPr>
            <a:endParaRPr lang="en-US" smtClean="0">
              <a:solidFill>
                <a:srgbClr val="000000"/>
              </a:solidFill>
              <a:cs typeface="Arial" charset="0"/>
            </a:endParaRPr>
          </a:p>
        </p:txBody>
      </p:sp>
      <p:sp>
        <p:nvSpPr>
          <p:cNvPr id="39" name="TextBox 38"/>
          <p:cNvSpPr txBox="1"/>
          <p:nvPr/>
        </p:nvSpPr>
        <p:spPr>
          <a:xfrm>
            <a:off x="304800" y="6500422"/>
            <a:ext cx="5649433" cy="338554"/>
          </a:xfrm>
          <a:prstGeom prst="rect">
            <a:avLst/>
          </a:prstGeom>
          <a:noFill/>
        </p:spPr>
        <p:txBody>
          <a:bodyPr wrap="square" rtlCol="0">
            <a:spAutoFit/>
          </a:bodyPr>
          <a:lstStyle/>
          <a:p>
            <a:r>
              <a:rPr lang="en-US" sz="800" b="0" i="1" dirty="0" smtClean="0">
                <a:solidFill>
                  <a:srgbClr val="777777"/>
                </a:solidFill>
                <a:latin typeface="Times New Roman" pitchFamily="18" charset="0"/>
                <a:cs typeface="Times New Roman" pitchFamily="18" charset="0"/>
              </a:rPr>
              <a:t>© 2012 </a:t>
            </a:r>
            <a:r>
              <a:rPr lang="en-US" sz="800" b="0" i="1" dirty="0" err="1" smtClean="0">
                <a:solidFill>
                  <a:srgbClr val="777777"/>
                </a:solidFill>
                <a:latin typeface="Times New Roman" pitchFamily="18" charset="0"/>
                <a:cs typeface="Times New Roman" pitchFamily="18" charset="0"/>
              </a:rPr>
              <a:t>Cengage</a:t>
            </a:r>
            <a:r>
              <a:rPr lang="en-US" sz="800" b="0" i="1" dirty="0" smtClean="0">
                <a:solidFill>
                  <a:srgbClr val="777777"/>
                </a:solidFill>
                <a:latin typeface="Times New Roman" pitchFamily="18" charset="0"/>
                <a:cs typeface="Times New Roman" pitchFamily="18" charset="0"/>
              </a:rPr>
              <a:t> Learning. All Rights Reserved. May not be copied, scanned, or duplicated, in whole or in part, except for use as permitted in a license distributed with a certain product or service or otherwise on a password-protected website for classroom use.</a:t>
            </a:r>
            <a:endParaRPr lang="en-US" sz="800" b="0" i="1" dirty="0">
              <a:solidFill>
                <a:srgbClr val="777777"/>
              </a:solidFill>
              <a:latin typeface="Times New Roman" pitchFamily="18" charset="0"/>
              <a:ea typeface="Verdana" pitchFamily="34" charset="0"/>
              <a:cs typeface="Times New Roman" pitchFamily="18" charset="0"/>
            </a:endParaRPr>
          </a:p>
        </p:txBody>
      </p:sp>
    </p:spTree>
    <p:extLst>
      <p:ext uri="{BB962C8B-B14F-4D97-AF65-F5344CB8AC3E}">
        <p14:creationId xmlns:p14="http://schemas.microsoft.com/office/powerpoint/2010/main" val="2699698010"/>
      </p:ext>
    </p:extLst>
  </p:cSld>
  <p:clrMapOvr>
    <a:masterClrMapping/>
  </p:clrMapOvr>
  <p:transition spd="med">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Right)">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6"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strips(downRight)">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6"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strips(downRight)">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52963"/>
                                        </p:tgtEl>
                                        <p:attrNameLst>
                                          <p:attrName>style.visibility</p:attrName>
                                        </p:attrNameLst>
                                      </p:cBhvr>
                                      <p:to>
                                        <p:strVal val="visible"/>
                                      </p:to>
                                    </p:set>
                                    <p:animEffect transition="in" filter="fade">
                                      <p:cBhvr>
                                        <p:cTn id="22" dur="500"/>
                                        <p:tgtEl>
                                          <p:spTgt spid="252963"/>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ipe(left)">
                                      <p:cBhvr>
                                        <p:cTn id="27" dur="500"/>
                                        <p:tgtEl>
                                          <p:spTgt spid="9"/>
                                        </p:tgtEl>
                                      </p:cBhvr>
                                    </p:animEffect>
                                  </p:childTnLst>
                                </p:cTn>
                              </p:par>
                            </p:childTnLst>
                          </p:cTn>
                        </p:par>
                        <p:par>
                          <p:cTn id="28" fill="hold">
                            <p:stCondLst>
                              <p:cond delay="500"/>
                            </p:stCondLst>
                            <p:childTnLst>
                              <p:par>
                                <p:cTn id="29" presetID="18" presetClass="entr" presetSubtype="6" fill="hold"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strips(downRight)">
                                      <p:cBhvr>
                                        <p:cTn id="31" dur="500"/>
                                        <p:tgtEl>
                                          <p:spTgt spid="8"/>
                                        </p:tgtEl>
                                      </p:cBhvr>
                                    </p:animEffect>
                                  </p:childTnLst>
                                </p:cTn>
                              </p:par>
                            </p:childTnLst>
                          </p:cTn>
                        </p:par>
                        <p:par>
                          <p:cTn id="32" fill="hold">
                            <p:stCondLst>
                              <p:cond delay="1000"/>
                            </p:stCondLst>
                            <p:childTnLst>
                              <p:par>
                                <p:cTn id="33" presetID="18" presetClass="entr" presetSubtype="6" fill="hold" nodeType="afterEffect">
                                  <p:stCondLst>
                                    <p:cond delay="0"/>
                                  </p:stCondLst>
                                  <p:childTnLst>
                                    <p:set>
                                      <p:cBhvr>
                                        <p:cTn id="34" dur="1" fill="hold">
                                          <p:stCondLst>
                                            <p:cond delay="0"/>
                                          </p:stCondLst>
                                        </p:cTn>
                                        <p:tgtEl>
                                          <p:spTgt spid="3"/>
                                        </p:tgtEl>
                                        <p:attrNameLst>
                                          <p:attrName>style.visibility</p:attrName>
                                        </p:attrNameLst>
                                      </p:cBhvr>
                                      <p:to>
                                        <p:strVal val="visible"/>
                                      </p:to>
                                    </p:set>
                                    <p:animEffect transition="in" filter="strips(downRight)">
                                      <p:cBhvr>
                                        <p:cTn id="3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296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4984" name="Text Box 8"/>
          <p:cNvSpPr txBox="1">
            <a:spLocks noChangeArrowheads="1"/>
          </p:cNvSpPr>
          <p:nvPr/>
        </p:nvSpPr>
        <p:spPr bwMode="auto">
          <a:xfrm>
            <a:off x="4857750" y="1814513"/>
            <a:ext cx="3408363" cy="2351087"/>
          </a:xfrm>
          <a:prstGeom prst="rect">
            <a:avLst/>
          </a:prstGeom>
          <a:solidFill>
            <a:schemeClr val="bg1"/>
          </a:solidFill>
          <a:ln w="9525">
            <a:noFill/>
            <a:miter lim="800000"/>
            <a:headEnd/>
            <a:tailEnd/>
          </a:ln>
          <a:effectLst>
            <a:outerShdw blurRad="50800" dist="38100" dir="2700000" algn="tl" rotWithShape="0">
              <a:prstClr val="black">
                <a:alpha val="40000"/>
              </a:prstClr>
            </a:outerShdw>
          </a:effectLst>
        </p:spPr>
        <p:txBody>
          <a:bodyPr/>
          <a:lstStyle/>
          <a:p>
            <a:pPr>
              <a:lnSpc>
                <a:spcPct val="105000"/>
              </a:lnSpc>
              <a:spcBef>
                <a:spcPct val="30000"/>
              </a:spcBef>
              <a:defRPr/>
            </a:pPr>
            <a:r>
              <a:rPr lang="en-US" sz="2600" dirty="0">
                <a:latin typeface="Times New Roman" pitchFamily="18" charset="0"/>
                <a:cs typeface="Times New Roman" pitchFamily="18" charset="0"/>
              </a:rPr>
              <a:t>The </a:t>
            </a:r>
            <a:r>
              <a:rPr lang="en-US" sz="2600" b="1" i="1" dirty="0">
                <a:latin typeface="Times New Roman" pitchFamily="18" charset="0"/>
                <a:cs typeface="Times New Roman" pitchFamily="18" charset="0"/>
              </a:rPr>
              <a:t>D</a:t>
            </a:r>
            <a:r>
              <a:rPr lang="en-US" sz="2600" dirty="0">
                <a:latin typeface="Times New Roman" pitchFamily="18" charset="0"/>
                <a:cs typeface="Times New Roman" pitchFamily="18" charset="0"/>
              </a:rPr>
              <a:t> curve </a:t>
            </a:r>
            <a:br>
              <a:rPr lang="en-US" sz="2600" dirty="0">
                <a:latin typeface="Times New Roman" pitchFamily="18" charset="0"/>
                <a:cs typeface="Times New Roman" pitchFamily="18" charset="0"/>
              </a:rPr>
            </a:br>
            <a:r>
              <a:rPr lang="en-US" sz="2600" dirty="0">
                <a:latin typeface="Times New Roman" pitchFamily="18" charset="0"/>
                <a:cs typeface="Times New Roman" pitchFamily="18" charset="0"/>
              </a:rPr>
              <a:t>does not shift.  </a:t>
            </a:r>
          </a:p>
          <a:p>
            <a:pPr>
              <a:lnSpc>
                <a:spcPct val="105000"/>
              </a:lnSpc>
              <a:spcBef>
                <a:spcPct val="25000"/>
              </a:spcBef>
              <a:defRPr/>
            </a:pPr>
            <a:r>
              <a:rPr lang="en-US" sz="2600" dirty="0">
                <a:latin typeface="Times New Roman" pitchFamily="18" charset="0"/>
                <a:cs typeface="Times New Roman" pitchFamily="18" charset="0"/>
              </a:rPr>
              <a:t>Move down along curve to a point with lower </a:t>
            </a:r>
            <a:r>
              <a:rPr lang="en-US" sz="2600" b="1" i="1" dirty="0">
                <a:latin typeface="Times New Roman" pitchFamily="18" charset="0"/>
                <a:cs typeface="Times New Roman" pitchFamily="18" charset="0"/>
              </a:rPr>
              <a:t>P</a:t>
            </a:r>
            <a:r>
              <a:rPr lang="en-US" sz="2600" dirty="0">
                <a:latin typeface="Times New Roman" pitchFamily="18" charset="0"/>
                <a:cs typeface="Times New Roman" pitchFamily="18" charset="0"/>
              </a:rPr>
              <a:t>, higher </a:t>
            </a:r>
            <a:r>
              <a:rPr lang="en-US" sz="2600" b="1" i="1" dirty="0">
                <a:latin typeface="Times New Roman" pitchFamily="18" charset="0"/>
                <a:cs typeface="Times New Roman" pitchFamily="18" charset="0"/>
              </a:rPr>
              <a:t>Q</a:t>
            </a:r>
            <a:r>
              <a:rPr lang="en-US" sz="2600" dirty="0">
                <a:latin typeface="Times New Roman" pitchFamily="18" charset="0"/>
                <a:cs typeface="Times New Roman" pitchFamily="18" charset="0"/>
              </a:rPr>
              <a:t>. </a:t>
            </a:r>
          </a:p>
        </p:txBody>
      </p:sp>
      <p:grpSp>
        <p:nvGrpSpPr>
          <p:cNvPr id="3" name="Group 9"/>
          <p:cNvGrpSpPr>
            <a:grpSpLocks/>
          </p:cNvGrpSpPr>
          <p:nvPr/>
        </p:nvGrpSpPr>
        <p:grpSpPr bwMode="auto">
          <a:xfrm>
            <a:off x="1624013" y="1741488"/>
            <a:ext cx="4714875" cy="3775075"/>
            <a:chOff x="2602" y="1083"/>
            <a:chExt cx="3055" cy="2115"/>
          </a:xfrm>
        </p:grpSpPr>
        <p:sp>
          <p:nvSpPr>
            <p:cNvPr id="38941" name="Line 10"/>
            <p:cNvSpPr>
              <a:spLocks noChangeShapeType="1"/>
            </p:cNvSpPr>
            <p:nvPr/>
          </p:nvSpPr>
          <p:spPr bwMode="auto">
            <a:xfrm>
              <a:off x="2603" y="1083"/>
              <a:ext cx="0" cy="2115"/>
            </a:xfrm>
            <a:prstGeom prst="line">
              <a:avLst/>
            </a:prstGeom>
            <a:noFill/>
            <a:ln w="12700">
              <a:solidFill>
                <a:schemeClr val="tx1"/>
              </a:solidFill>
              <a:round/>
              <a:headEnd/>
              <a:tailEnd/>
            </a:ln>
          </p:spPr>
          <p:txBody>
            <a:bodyPr/>
            <a:lstStyle/>
            <a:p>
              <a:endParaRPr lang="en-US"/>
            </a:p>
          </p:txBody>
        </p:sp>
        <p:sp>
          <p:nvSpPr>
            <p:cNvPr id="38942" name="Line 11"/>
            <p:cNvSpPr>
              <a:spLocks noChangeShapeType="1"/>
            </p:cNvSpPr>
            <p:nvPr/>
          </p:nvSpPr>
          <p:spPr bwMode="auto">
            <a:xfrm>
              <a:off x="2602" y="3197"/>
              <a:ext cx="3055" cy="0"/>
            </a:xfrm>
            <a:prstGeom prst="line">
              <a:avLst/>
            </a:prstGeom>
            <a:noFill/>
            <a:ln w="12700">
              <a:solidFill>
                <a:schemeClr val="tx1"/>
              </a:solidFill>
              <a:round/>
              <a:headEnd/>
              <a:tailEnd/>
            </a:ln>
          </p:spPr>
          <p:txBody>
            <a:bodyPr/>
            <a:lstStyle/>
            <a:p>
              <a:endParaRPr lang="en-US"/>
            </a:p>
          </p:txBody>
        </p:sp>
      </p:grpSp>
      <p:sp>
        <p:nvSpPr>
          <p:cNvPr id="38920" name="Text Box 12"/>
          <p:cNvSpPr txBox="1">
            <a:spLocks noChangeArrowheads="1"/>
          </p:cNvSpPr>
          <p:nvPr/>
        </p:nvSpPr>
        <p:spPr bwMode="auto">
          <a:xfrm>
            <a:off x="260350" y="1546225"/>
            <a:ext cx="1300163" cy="1431925"/>
          </a:xfrm>
          <a:prstGeom prst="rect">
            <a:avLst/>
          </a:prstGeom>
          <a:noFill/>
          <a:ln w="9525">
            <a:noFill/>
            <a:miter lim="800000"/>
            <a:headEnd/>
            <a:tailEnd/>
          </a:ln>
        </p:spPr>
        <p:txBody>
          <a:bodyPr>
            <a:spAutoFit/>
          </a:bodyPr>
          <a:lstStyle/>
          <a:p>
            <a:pPr algn="r">
              <a:spcBef>
                <a:spcPct val="50000"/>
              </a:spcBef>
            </a:pPr>
            <a:r>
              <a:rPr lang="en-US" sz="2200">
                <a:cs typeface="Arial" charset="0"/>
              </a:rPr>
              <a:t>Price of music down-loads</a:t>
            </a:r>
          </a:p>
        </p:txBody>
      </p:sp>
      <p:sp>
        <p:nvSpPr>
          <p:cNvPr id="38921" name="Text Box 13"/>
          <p:cNvSpPr txBox="1">
            <a:spLocks noChangeArrowheads="1"/>
          </p:cNvSpPr>
          <p:nvPr/>
        </p:nvSpPr>
        <p:spPr bwMode="auto">
          <a:xfrm>
            <a:off x="3894138" y="5502275"/>
            <a:ext cx="2635250" cy="762000"/>
          </a:xfrm>
          <a:prstGeom prst="rect">
            <a:avLst/>
          </a:prstGeom>
          <a:noFill/>
          <a:ln w="9525">
            <a:noFill/>
            <a:miter lim="800000"/>
            <a:headEnd/>
            <a:tailEnd/>
          </a:ln>
        </p:spPr>
        <p:txBody>
          <a:bodyPr>
            <a:spAutoFit/>
          </a:bodyPr>
          <a:lstStyle/>
          <a:p>
            <a:pPr algn="r">
              <a:spcBef>
                <a:spcPct val="50000"/>
              </a:spcBef>
            </a:pPr>
            <a:r>
              <a:rPr lang="en-US" sz="2200">
                <a:cs typeface="Arial" charset="0"/>
              </a:rPr>
              <a:t>Quantity of </a:t>
            </a:r>
            <a:br>
              <a:rPr lang="en-US" sz="2200">
                <a:cs typeface="Arial" charset="0"/>
              </a:rPr>
            </a:br>
            <a:r>
              <a:rPr lang="en-US" sz="2200">
                <a:cs typeface="Arial" charset="0"/>
              </a:rPr>
              <a:t>music downloads</a:t>
            </a:r>
          </a:p>
        </p:txBody>
      </p:sp>
      <p:sp>
        <p:nvSpPr>
          <p:cNvPr id="38922" name="Line 14"/>
          <p:cNvSpPr>
            <a:spLocks noChangeShapeType="1"/>
          </p:cNvSpPr>
          <p:nvPr/>
        </p:nvSpPr>
        <p:spPr bwMode="auto">
          <a:xfrm>
            <a:off x="1806575" y="2136775"/>
            <a:ext cx="2241550" cy="2787650"/>
          </a:xfrm>
          <a:prstGeom prst="line">
            <a:avLst/>
          </a:prstGeom>
          <a:noFill/>
          <a:ln w="38100">
            <a:solidFill>
              <a:schemeClr val="tx1"/>
            </a:solidFill>
            <a:round/>
            <a:headEnd/>
            <a:tailEnd/>
          </a:ln>
        </p:spPr>
        <p:txBody>
          <a:bodyPr/>
          <a:lstStyle/>
          <a:p>
            <a:endParaRPr lang="en-US"/>
          </a:p>
        </p:txBody>
      </p:sp>
      <p:sp>
        <p:nvSpPr>
          <p:cNvPr id="38923" name="Text Box 15"/>
          <p:cNvSpPr txBox="1">
            <a:spLocks noChangeArrowheads="1"/>
          </p:cNvSpPr>
          <p:nvPr/>
        </p:nvSpPr>
        <p:spPr bwMode="auto">
          <a:xfrm>
            <a:off x="3935413" y="4859338"/>
            <a:ext cx="603250" cy="427037"/>
          </a:xfrm>
          <a:prstGeom prst="rect">
            <a:avLst/>
          </a:prstGeom>
          <a:noFill/>
          <a:ln w="9525">
            <a:noFill/>
            <a:miter lim="800000"/>
            <a:headEnd/>
            <a:tailEnd/>
          </a:ln>
        </p:spPr>
        <p:txBody>
          <a:bodyPr>
            <a:spAutoFit/>
          </a:bodyPr>
          <a:lstStyle/>
          <a:p>
            <a:pPr>
              <a:spcBef>
                <a:spcPct val="50000"/>
              </a:spcBef>
            </a:pPr>
            <a:r>
              <a:rPr lang="en-US" sz="2200" b="1" i="1">
                <a:latin typeface="Tahoma" pitchFamily="34" charset="0"/>
                <a:cs typeface="Arial" charset="0"/>
              </a:rPr>
              <a:t>D</a:t>
            </a:r>
            <a:r>
              <a:rPr lang="en-US" sz="2200" b="1" baseline="-25000">
                <a:latin typeface="Tahoma" pitchFamily="34" charset="0"/>
                <a:cs typeface="Arial" charset="0"/>
              </a:rPr>
              <a:t>1</a:t>
            </a:r>
          </a:p>
        </p:txBody>
      </p:sp>
      <p:grpSp>
        <p:nvGrpSpPr>
          <p:cNvPr id="4" name="Group 16"/>
          <p:cNvGrpSpPr>
            <a:grpSpLocks/>
          </p:cNvGrpSpPr>
          <p:nvPr/>
        </p:nvGrpSpPr>
        <p:grpSpPr bwMode="auto">
          <a:xfrm>
            <a:off x="1628775" y="3536950"/>
            <a:ext cx="1300163" cy="1973263"/>
            <a:chOff x="357" y="2450"/>
            <a:chExt cx="795" cy="646"/>
          </a:xfrm>
        </p:grpSpPr>
        <p:sp>
          <p:nvSpPr>
            <p:cNvPr id="38939" name="Line 17"/>
            <p:cNvSpPr>
              <a:spLocks noChangeShapeType="1"/>
            </p:cNvSpPr>
            <p:nvPr/>
          </p:nvSpPr>
          <p:spPr bwMode="auto">
            <a:xfrm>
              <a:off x="357" y="2450"/>
              <a:ext cx="795" cy="0"/>
            </a:xfrm>
            <a:prstGeom prst="line">
              <a:avLst/>
            </a:prstGeom>
            <a:noFill/>
            <a:ln w="9525">
              <a:solidFill>
                <a:schemeClr val="tx1"/>
              </a:solidFill>
              <a:prstDash val="lgDash"/>
              <a:round/>
              <a:headEnd/>
              <a:tailEnd/>
            </a:ln>
          </p:spPr>
          <p:txBody>
            <a:bodyPr/>
            <a:lstStyle/>
            <a:p>
              <a:endParaRPr lang="en-US"/>
            </a:p>
          </p:txBody>
        </p:sp>
        <p:sp>
          <p:nvSpPr>
            <p:cNvPr id="38940" name="Line 18"/>
            <p:cNvSpPr>
              <a:spLocks noChangeShapeType="1"/>
            </p:cNvSpPr>
            <p:nvPr/>
          </p:nvSpPr>
          <p:spPr bwMode="auto">
            <a:xfrm>
              <a:off x="1152" y="2451"/>
              <a:ext cx="0" cy="645"/>
            </a:xfrm>
            <a:prstGeom prst="line">
              <a:avLst/>
            </a:prstGeom>
            <a:noFill/>
            <a:ln w="9525">
              <a:solidFill>
                <a:schemeClr val="tx1"/>
              </a:solidFill>
              <a:prstDash val="lgDash"/>
              <a:round/>
              <a:headEnd/>
              <a:tailEnd/>
            </a:ln>
          </p:spPr>
          <p:txBody>
            <a:bodyPr/>
            <a:lstStyle/>
            <a:p>
              <a:endParaRPr lang="en-US"/>
            </a:p>
          </p:txBody>
        </p:sp>
      </p:grpSp>
      <p:sp>
        <p:nvSpPr>
          <p:cNvPr id="38925" name="Oval 19"/>
          <p:cNvSpPr>
            <a:spLocks noChangeArrowheads="1"/>
          </p:cNvSpPr>
          <p:nvPr/>
        </p:nvSpPr>
        <p:spPr bwMode="auto">
          <a:xfrm>
            <a:off x="2860675" y="3476625"/>
            <a:ext cx="139700" cy="138113"/>
          </a:xfrm>
          <a:prstGeom prst="ellipse">
            <a:avLst/>
          </a:prstGeom>
          <a:solidFill>
            <a:srgbClr val="000000"/>
          </a:solidFill>
          <a:ln w="9525">
            <a:noFill/>
            <a:prstDash val="dash"/>
            <a:round/>
            <a:headEnd/>
            <a:tailEnd/>
          </a:ln>
        </p:spPr>
        <p:txBody>
          <a:bodyPr wrap="none" anchor="ctr"/>
          <a:lstStyle/>
          <a:p>
            <a:endParaRPr lang="en-US">
              <a:cs typeface="Arial" charset="0"/>
            </a:endParaRPr>
          </a:p>
        </p:txBody>
      </p:sp>
      <p:sp>
        <p:nvSpPr>
          <p:cNvPr id="254996" name="Line 20"/>
          <p:cNvSpPr>
            <a:spLocks noChangeShapeType="1"/>
          </p:cNvSpPr>
          <p:nvPr/>
        </p:nvSpPr>
        <p:spPr bwMode="auto">
          <a:xfrm rot="5400000">
            <a:off x="1416050" y="3897313"/>
            <a:ext cx="704850" cy="0"/>
          </a:xfrm>
          <a:prstGeom prst="line">
            <a:avLst/>
          </a:prstGeom>
          <a:noFill/>
          <a:ln w="38100">
            <a:solidFill>
              <a:srgbClr val="003399"/>
            </a:solidFill>
            <a:round/>
            <a:headEnd/>
            <a:tailEnd type="triangle" w="lg" len="lg"/>
          </a:ln>
        </p:spPr>
        <p:txBody>
          <a:bodyPr/>
          <a:lstStyle/>
          <a:p>
            <a:endParaRPr lang="en-US"/>
          </a:p>
        </p:txBody>
      </p:sp>
      <p:sp>
        <p:nvSpPr>
          <p:cNvPr id="38927" name="Text Box 21"/>
          <p:cNvSpPr txBox="1">
            <a:spLocks noChangeArrowheads="1"/>
          </p:cNvSpPr>
          <p:nvPr/>
        </p:nvSpPr>
        <p:spPr bwMode="auto">
          <a:xfrm>
            <a:off x="1050925" y="3317875"/>
            <a:ext cx="603250" cy="427038"/>
          </a:xfrm>
          <a:prstGeom prst="rect">
            <a:avLst/>
          </a:prstGeom>
          <a:noFill/>
          <a:ln w="9525">
            <a:noFill/>
            <a:miter lim="800000"/>
            <a:headEnd/>
            <a:tailEnd/>
          </a:ln>
        </p:spPr>
        <p:txBody>
          <a:bodyPr>
            <a:spAutoFit/>
          </a:bodyPr>
          <a:lstStyle/>
          <a:p>
            <a:pPr algn="ctr">
              <a:spcBef>
                <a:spcPct val="50000"/>
              </a:spcBef>
            </a:pPr>
            <a:r>
              <a:rPr lang="en-US" sz="2200" b="1" i="1">
                <a:latin typeface="Tahoma" pitchFamily="34" charset="0"/>
                <a:cs typeface="Arial" charset="0"/>
              </a:rPr>
              <a:t>P</a:t>
            </a:r>
            <a:r>
              <a:rPr lang="en-US" sz="2200" b="1" baseline="-25000">
                <a:latin typeface="Tahoma" pitchFamily="34" charset="0"/>
                <a:cs typeface="Arial" charset="0"/>
              </a:rPr>
              <a:t>1</a:t>
            </a:r>
          </a:p>
        </p:txBody>
      </p:sp>
      <p:sp>
        <p:nvSpPr>
          <p:cNvPr id="38928" name="Text Box 22"/>
          <p:cNvSpPr txBox="1">
            <a:spLocks noChangeArrowheads="1"/>
          </p:cNvSpPr>
          <p:nvPr/>
        </p:nvSpPr>
        <p:spPr bwMode="auto">
          <a:xfrm>
            <a:off x="2590800" y="5497513"/>
            <a:ext cx="603250" cy="427037"/>
          </a:xfrm>
          <a:prstGeom prst="rect">
            <a:avLst/>
          </a:prstGeom>
          <a:noFill/>
          <a:ln w="9525">
            <a:noFill/>
            <a:miter lim="800000"/>
            <a:headEnd/>
            <a:tailEnd/>
          </a:ln>
        </p:spPr>
        <p:txBody>
          <a:bodyPr>
            <a:spAutoFit/>
          </a:bodyPr>
          <a:lstStyle/>
          <a:p>
            <a:pPr algn="ctr">
              <a:spcBef>
                <a:spcPct val="50000"/>
              </a:spcBef>
            </a:pPr>
            <a:r>
              <a:rPr lang="en-US" sz="2200" b="1" i="1">
                <a:latin typeface="Tahoma" pitchFamily="34" charset="0"/>
                <a:cs typeface="Arial" charset="0"/>
              </a:rPr>
              <a:t>Q</a:t>
            </a:r>
            <a:r>
              <a:rPr lang="en-US" sz="2200" b="1" baseline="-25000">
                <a:latin typeface="Tahoma" pitchFamily="34" charset="0"/>
                <a:cs typeface="Arial" charset="0"/>
              </a:rPr>
              <a:t>1</a:t>
            </a:r>
          </a:p>
        </p:txBody>
      </p:sp>
      <p:grpSp>
        <p:nvGrpSpPr>
          <p:cNvPr id="5" name="Group 23"/>
          <p:cNvGrpSpPr>
            <a:grpSpLocks/>
          </p:cNvGrpSpPr>
          <p:nvPr/>
        </p:nvGrpSpPr>
        <p:grpSpPr bwMode="auto">
          <a:xfrm>
            <a:off x="1058863" y="4025900"/>
            <a:ext cx="2790825" cy="1882775"/>
            <a:chOff x="667" y="2536"/>
            <a:chExt cx="1758" cy="1186"/>
          </a:xfrm>
        </p:grpSpPr>
        <p:sp>
          <p:nvSpPr>
            <p:cNvPr id="38930" name="Oval 24"/>
            <p:cNvSpPr>
              <a:spLocks noChangeArrowheads="1"/>
            </p:cNvSpPr>
            <p:nvPr/>
          </p:nvSpPr>
          <p:spPr bwMode="auto">
            <a:xfrm>
              <a:off x="2162" y="2637"/>
              <a:ext cx="88" cy="87"/>
            </a:xfrm>
            <a:prstGeom prst="ellipse">
              <a:avLst/>
            </a:prstGeom>
            <a:solidFill>
              <a:srgbClr val="0000FF"/>
            </a:solidFill>
            <a:ln w="9525">
              <a:noFill/>
              <a:prstDash val="dash"/>
              <a:round/>
              <a:headEnd/>
              <a:tailEnd/>
            </a:ln>
          </p:spPr>
          <p:txBody>
            <a:bodyPr wrap="none" anchor="ctr"/>
            <a:lstStyle/>
            <a:p>
              <a:endParaRPr lang="en-US">
                <a:cs typeface="Arial" charset="0"/>
              </a:endParaRPr>
            </a:p>
          </p:txBody>
        </p:sp>
        <p:grpSp>
          <p:nvGrpSpPr>
            <p:cNvPr id="6" name="Group 25"/>
            <p:cNvGrpSpPr>
              <a:grpSpLocks/>
            </p:cNvGrpSpPr>
            <p:nvPr/>
          </p:nvGrpSpPr>
          <p:grpSpPr bwMode="auto">
            <a:xfrm>
              <a:off x="667" y="2536"/>
              <a:ext cx="1758" cy="1186"/>
              <a:chOff x="667" y="2536"/>
              <a:chExt cx="1758" cy="1186"/>
            </a:xfrm>
          </p:grpSpPr>
          <p:sp>
            <p:nvSpPr>
              <p:cNvPr id="38932" name="Line 26"/>
              <p:cNvSpPr>
                <a:spLocks noChangeShapeType="1"/>
              </p:cNvSpPr>
              <p:nvPr/>
            </p:nvSpPr>
            <p:spPr bwMode="auto">
              <a:xfrm>
                <a:off x="1844" y="3393"/>
                <a:ext cx="361" cy="0"/>
              </a:xfrm>
              <a:prstGeom prst="line">
                <a:avLst/>
              </a:prstGeom>
              <a:noFill/>
              <a:ln w="38100">
                <a:solidFill>
                  <a:srgbClr val="003399"/>
                </a:solidFill>
                <a:round/>
                <a:headEnd/>
                <a:tailEnd type="triangle" w="lg" len="lg"/>
              </a:ln>
            </p:spPr>
            <p:txBody>
              <a:bodyPr/>
              <a:lstStyle/>
              <a:p>
                <a:endParaRPr lang="en-US"/>
              </a:p>
            </p:txBody>
          </p:sp>
          <p:grpSp>
            <p:nvGrpSpPr>
              <p:cNvPr id="7" name="Group 27"/>
              <p:cNvGrpSpPr>
                <a:grpSpLocks/>
              </p:cNvGrpSpPr>
              <p:nvPr/>
            </p:nvGrpSpPr>
            <p:grpSpPr bwMode="auto">
              <a:xfrm>
                <a:off x="667" y="2536"/>
                <a:ext cx="1758" cy="1186"/>
                <a:chOff x="667" y="2536"/>
                <a:chExt cx="1758" cy="1186"/>
              </a:xfrm>
            </p:grpSpPr>
            <p:grpSp>
              <p:nvGrpSpPr>
                <p:cNvPr id="8" name="Group 28"/>
                <p:cNvGrpSpPr>
                  <a:grpSpLocks/>
                </p:cNvGrpSpPr>
                <p:nvPr/>
              </p:nvGrpSpPr>
              <p:grpSpPr bwMode="auto">
                <a:xfrm>
                  <a:off x="1023" y="2678"/>
                  <a:ext cx="1182" cy="796"/>
                  <a:chOff x="357" y="2450"/>
                  <a:chExt cx="795" cy="646"/>
                </a:xfrm>
              </p:grpSpPr>
              <p:sp>
                <p:nvSpPr>
                  <p:cNvPr id="38937" name="Line 29"/>
                  <p:cNvSpPr>
                    <a:spLocks noChangeShapeType="1"/>
                  </p:cNvSpPr>
                  <p:nvPr/>
                </p:nvSpPr>
                <p:spPr bwMode="auto">
                  <a:xfrm>
                    <a:off x="357" y="2450"/>
                    <a:ext cx="795" cy="0"/>
                  </a:xfrm>
                  <a:prstGeom prst="line">
                    <a:avLst/>
                  </a:prstGeom>
                  <a:noFill/>
                  <a:ln w="9525">
                    <a:solidFill>
                      <a:srgbClr val="0000FF"/>
                    </a:solidFill>
                    <a:prstDash val="lgDash"/>
                    <a:round/>
                    <a:headEnd/>
                    <a:tailEnd/>
                  </a:ln>
                </p:spPr>
                <p:txBody>
                  <a:bodyPr/>
                  <a:lstStyle/>
                  <a:p>
                    <a:endParaRPr lang="en-US"/>
                  </a:p>
                </p:txBody>
              </p:sp>
              <p:sp>
                <p:nvSpPr>
                  <p:cNvPr id="38938" name="Line 30"/>
                  <p:cNvSpPr>
                    <a:spLocks noChangeShapeType="1"/>
                  </p:cNvSpPr>
                  <p:nvPr/>
                </p:nvSpPr>
                <p:spPr bwMode="auto">
                  <a:xfrm>
                    <a:off x="1152" y="2451"/>
                    <a:ext cx="0" cy="645"/>
                  </a:xfrm>
                  <a:prstGeom prst="line">
                    <a:avLst/>
                  </a:prstGeom>
                  <a:noFill/>
                  <a:ln w="9525">
                    <a:solidFill>
                      <a:srgbClr val="0000FF"/>
                    </a:solidFill>
                    <a:prstDash val="lgDash"/>
                    <a:round/>
                    <a:headEnd/>
                    <a:tailEnd/>
                  </a:ln>
                </p:spPr>
                <p:txBody>
                  <a:bodyPr/>
                  <a:lstStyle/>
                  <a:p>
                    <a:endParaRPr lang="en-US"/>
                  </a:p>
                </p:txBody>
              </p:sp>
            </p:grpSp>
            <p:sp>
              <p:nvSpPr>
                <p:cNvPr id="38935" name="Text Box 31"/>
                <p:cNvSpPr txBox="1">
                  <a:spLocks noChangeArrowheads="1"/>
                </p:cNvSpPr>
                <p:nvPr/>
              </p:nvSpPr>
              <p:spPr bwMode="auto">
                <a:xfrm>
                  <a:off x="2045" y="3453"/>
                  <a:ext cx="380" cy="269"/>
                </a:xfrm>
                <a:prstGeom prst="rect">
                  <a:avLst/>
                </a:prstGeom>
                <a:noFill/>
                <a:ln w="9525">
                  <a:noFill/>
                  <a:miter lim="800000"/>
                  <a:headEnd/>
                  <a:tailEnd/>
                </a:ln>
              </p:spPr>
              <p:txBody>
                <a:bodyPr>
                  <a:spAutoFit/>
                </a:bodyPr>
                <a:lstStyle/>
                <a:p>
                  <a:pPr algn="ctr">
                    <a:spcBef>
                      <a:spcPct val="50000"/>
                    </a:spcBef>
                  </a:pPr>
                  <a:r>
                    <a:rPr lang="en-US" sz="2200" b="1" i="1">
                      <a:latin typeface="Tahoma" pitchFamily="34" charset="0"/>
                      <a:cs typeface="Arial" charset="0"/>
                    </a:rPr>
                    <a:t>Q</a:t>
                  </a:r>
                  <a:r>
                    <a:rPr lang="en-US" sz="2200" b="1" baseline="-25000">
                      <a:latin typeface="Tahoma" pitchFamily="34" charset="0"/>
                      <a:cs typeface="Arial" charset="0"/>
                    </a:rPr>
                    <a:t>2</a:t>
                  </a:r>
                </a:p>
              </p:txBody>
            </p:sp>
            <p:sp>
              <p:nvSpPr>
                <p:cNvPr id="38936" name="Text Box 32"/>
                <p:cNvSpPr txBox="1">
                  <a:spLocks noChangeArrowheads="1"/>
                </p:cNvSpPr>
                <p:nvPr/>
              </p:nvSpPr>
              <p:spPr bwMode="auto">
                <a:xfrm>
                  <a:off x="667" y="2536"/>
                  <a:ext cx="380" cy="269"/>
                </a:xfrm>
                <a:prstGeom prst="rect">
                  <a:avLst/>
                </a:prstGeom>
                <a:noFill/>
                <a:ln w="9525">
                  <a:noFill/>
                  <a:miter lim="800000"/>
                  <a:headEnd/>
                  <a:tailEnd/>
                </a:ln>
              </p:spPr>
              <p:txBody>
                <a:bodyPr>
                  <a:spAutoFit/>
                </a:bodyPr>
                <a:lstStyle/>
                <a:p>
                  <a:pPr algn="ctr">
                    <a:spcBef>
                      <a:spcPct val="50000"/>
                    </a:spcBef>
                  </a:pPr>
                  <a:r>
                    <a:rPr lang="en-US" sz="2200" b="1" i="1">
                      <a:latin typeface="Tahoma" pitchFamily="34" charset="0"/>
                      <a:cs typeface="Arial" charset="0"/>
                    </a:rPr>
                    <a:t>P</a:t>
                  </a:r>
                  <a:r>
                    <a:rPr lang="en-US" sz="2200" b="1" baseline="-25000">
                      <a:latin typeface="Tahoma" pitchFamily="34" charset="0"/>
                      <a:cs typeface="Arial" charset="0"/>
                    </a:rPr>
                    <a:t>2</a:t>
                  </a:r>
                </a:p>
              </p:txBody>
            </p:sp>
          </p:grpSp>
        </p:grpSp>
      </p:grpSp>
      <p:sp>
        <p:nvSpPr>
          <p:cNvPr id="34" name="Rectangle 4"/>
          <p:cNvSpPr>
            <a:spLocks noGrp="1" noChangeArrowheads="1"/>
          </p:cNvSpPr>
          <p:nvPr>
            <p:ph type="title"/>
          </p:nvPr>
        </p:nvSpPr>
        <p:spPr>
          <a:xfrm>
            <a:off x="533400" y="152400"/>
            <a:ext cx="8208963" cy="954088"/>
          </a:xfrm>
        </p:spPr>
        <p:txBody>
          <a:bodyPr>
            <a:normAutofit fontScale="90000"/>
          </a:bodyPr>
          <a:lstStyle/>
          <a:p>
            <a:pPr algn="l" eaLnBrk="1" hangingPunct="1">
              <a:defRPr/>
            </a:pPr>
            <a:r>
              <a:rPr lang="en-US" sz="2400" b="0" spc="400" dirty="0" smtClean="0">
                <a:solidFill>
                  <a:srgbClr val="996633"/>
                </a:solidFill>
                <a:effectLst>
                  <a:outerShdw blurRad="38100" dist="38100" dir="2700000" algn="tl">
                    <a:srgbClr val="C0C0C0"/>
                  </a:outerShdw>
                </a:effectLst>
                <a:latin typeface="Times New Roman" pitchFamily="18" charset="0"/>
                <a:cs typeface="Times New Roman" pitchFamily="18" charset="0"/>
              </a:rPr>
              <a:t>ACTIVE LEARNING</a:t>
            </a:r>
            <a:r>
              <a:rPr lang="en-US" sz="2400" b="0" dirty="0" smtClean="0">
                <a:solidFill>
                  <a:srgbClr val="996633"/>
                </a:solidFill>
                <a:effectLst>
                  <a:outerShdw blurRad="38100" dist="38100" dir="2700000" algn="tl">
                    <a:srgbClr val="C0C0C0"/>
                  </a:outerShdw>
                </a:effectLst>
                <a:latin typeface="Times New Roman" pitchFamily="18" charset="0"/>
                <a:cs typeface="Times New Roman" pitchFamily="18" charset="0"/>
              </a:rPr>
              <a:t>   </a:t>
            </a:r>
            <a:r>
              <a:rPr lang="en-US" sz="7100" baseline="-10000" dirty="0" smtClean="0">
                <a:solidFill>
                  <a:srgbClr val="C00000"/>
                </a:solidFill>
                <a:latin typeface="Times New Roman" pitchFamily="18" charset="0"/>
                <a:cs typeface="Times New Roman" pitchFamily="18" charset="0"/>
              </a:rPr>
              <a:t>1</a:t>
            </a:r>
            <a:r>
              <a:rPr lang="en-US" sz="2400" b="0" dirty="0" smtClean="0">
                <a:solidFill>
                  <a:srgbClr val="996633"/>
                </a:solidFill>
                <a:effectLst>
                  <a:outerShdw blurRad="38100" dist="38100" dir="2700000" algn="tl">
                    <a:srgbClr val="C0C0C0"/>
                  </a:outerShdw>
                </a:effectLst>
                <a:latin typeface="Times New Roman" pitchFamily="18" charset="0"/>
                <a:cs typeface="Times New Roman" pitchFamily="18" charset="0"/>
              </a:rPr>
              <a:t>   </a:t>
            </a:r>
            <a:br>
              <a:rPr lang="en-US" sz="2400" b="0" dirty="0" smtClean="0">
                <a:solidFill>
                  <a:srgbClr val="996633"/>
                </a:solidFill>
                <a:effectLst>
                  <a:outerShdw blurRad="38100" dist="38100" dir="2700000" algn="tl">
                    <a:srgbClr val="C0C0C0"/>
                  </a:outerShdw>
                </a:effectLst>
                <a:latin typeface="Times New Roman" pitchFamily="18" charset="0"/>
                <a:cs typeface="Times New Roman" pitchFamily="18" charset="0"/>
              </a:rPr>
            </a:br>
            <a:r>
              <a:rPr lang="en-US" sz="3600" dirty="0" smtClean="0">
                <a:solidFill>
                  <a:srgbClr val="CC9900"/>
                </a:solidFill>
                <a:effectLst>
                  <a:outerShdw blurRad="38100" dist="38100" dir="2700000" algn="tl">
                    <a:srgbClr val="C0C0C0"/>
                  </a:outerShdw>
                </a:effectLst>
                <a:latin typeface="Times New Roman" pitchFamily="18" charset="0"/>
                <a:cs typeface="Times New Roman" pitchFamily="18" charset="0"/>
              </a:rPr>
              <a:t>B.  Price of music downloads falls</a:t>
            </a:r>
          </a:p>
        </p:txBody>
      </p:sp>
      <p:sp>
        <p:nvSpPr>
          <p:cNvPr id="35" name="Rectangle 8"/>
          <p:cNvSpPr>
            <a:spLocks noChangeArrowheads="1"/>
          </p:cNvSpPr>
          <p:nvPr/>
        </p:nvSpPr>
        <p:spPr bwMode="auto">
          <a:xfrm>
            <a:off x="0" y="0"/>
            <a:ext cx="304800" cy="6858000"/>
          </a:xfrm>
          <a:prstGeom prst="rect">
            <a:avLst/>
          </a:prstGeom>
          <a:solidFill>
            <a:srgbClr val="D6B128"/>
          </a:solidFill>
          <a:ln w="9525">
            <a:noFill/>
            <a:miter lim="800000"/>
            <a:headEnd/>
            <a:tailEnd/>
          </a:ln>
        </p:spPr>
        <p:txBody>
          <a:bodyPr wrap="none" anchor="ctr"/>
          <a:lstStyle/>
          <a:p>
            <a:pPr fontAlgn="base">
              <a:spcBef>
                <a:spcPct val="0"/>
              </a:spcBef>
              <a:spcAft>
                <a:spcPct val="0"/>
              </a:spcAft>
            </a:pPr>
            <a:endParaRPr lang="en-US" smtClean="0">
              <a:solidFill>
                <a:srgbClr val="000000"/>
              </a:solidFill>
              <a:cs typeface="Arial" charset="0"/>
            </a:endParaRPr>
          </a:p>
        </p:txBody>
      </p:sp>
      <p:sp>
        <p:nvSpPr>
          <p:cNvPr id="36" name="TextBox 35"/>
          <p:cNvSpPr txBox="1"/>
          <p:nvPr/>
        </p:nvSpPr>
        <p:spPr>
          <a:xfrm>
            <a:off x="304800" y="6500422"/>
            <a:ext cx="5649433" cy="338554"/>
          </a:xfrm>
          <a:prstGeom prst="rect">
            <a:avLst/>
          </a:prstGeom>
          <a:noFill/>
        </p:spPr>
        <p:txBody>
          <a:bodyPr wrap="square" rtlCol="0">
            <a:spAutoFit/>
          </a:bodyPr>
          <a:lstStyle/>
          <a:p>
            <a:r>
              <a:rPr lang="en-US" sz="800" b="0" i="1" dirty="0" smtClean="0">
                <a:solidFill>
                  <a:srgbClr val="777777"/>
                </a:solidFill>
                <a:latin typeface="Times New Roman" pitchFamily="18" charset="0"/>
                <a:cs typeface="Times New Roman" pitchFamily="18" charset="0"/>
              </a:rPr>
              <a:t>© 2012 </a:t>
            </a:r>
            <a:r>
              <a:rPr lang="en-US" sz="800" b="0" i="1" dirty="0" err="1" smtClean="0">
                <a:solidFill>
                  <a:srgbClr val="777777"/>
                </a:solidFill>
                <a:latin typeface="Times New Roman" pitchFamily="18" charset="0"/>
                <a:cs typeface="Times New Roman" pitchFamily="18" charset="0"/>
              </a:rPr>
              <a:t>Cengage</a:t>
            </a:r>
            <a:r>
              <a:rPr lang="en-US" sz="800" b="0" i="1" dirty="0" smtClean="0">
                <a:solidFill>
                  <a:srgbClr val="777777"/>
                </a:solidFill>
                <a:latin typeface="Times New Roman" pitchFamily="18" charset="0"/>
                <a:cs typeface="Times New Roman" pitchFamily="18" charset="0"/>
              </a:rPr>
              <a:t> Learning. All Rights Reserved. May not be copied, scanned, or duplicated, in whole or in part, except for use as permitted in a license distributed with a certain product or service or otherwise on a password-protected website for classroom use.</a:t>
            </a:r>
            <a:endParaRPr lang="en-US" sz="800" b="0" i="1" dirty="0">
              <a:solidFill>
                <a:srgbClr val="777777"/>
              </a:solidFill>
              <a:latin typeface="Times New Roman" pitchFamily="18" charset="0"/>
              <a:ea typeface="Verdana" pitchFamily="34" charset="0"/>
              <a:cs typeface="Times New Roman" pitchFamily="18" charset="0"/>
            </a:endParaRPr>
          </a:p>
        </p:txBody>
      </p:sp>
    </p:spTree>
    <p:extLst>
      <p:ext uri="{BB962C8B-B14F-4D97-AF65-F5344CB8AC3E}">
        <p14:creationId xmlns:p14="http://schemas.microsoft.com/office/powerpoint/2010/main" val="1752337588"/>
      </p:ext>
    </p:extLst>
  </p:cSld>
  <p:clrMapOvr>
    <a:masterClrMapping/>
  </p:clrMapOvr>
  <p:transition spd="med">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54984"/>
                                        </p:tgtEl>
                                        <p:attrNameLst>
                                          <p:attrName>style.visibility</p:attrName>
                                        </p:attrNameLst>
                                      </p:cBhvr>
                                      <p:to>
                                        <p:strVal val="visible"/>
                                      </p:to>
                                    </p:set>
                                    <p:animEffect transition="in" filter="fade">
                                      <p:cBhvr>
                                        <p:cTn id="7" dur="500"/>
                                        <p:tgtEl>
                                          <p:spTgt spid="25498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254996"/>
                                        </p:tgtEl>
                                        <p:attrNameLst>
                                          <p:attrName>style.visibility</p:attrName>
                                        </p:attrNameLst>
                                      </p:cBhvr>
                                      <p:to>
                                        <p:strVal val="visible"/>
                                      </p:to>
                                    </p:set>
                                    <p:animEffect transition="in" filter="wipe(up)">
                                      <p:cBhvr>
                                        <p:cTn id="12" dur="500"/>
                                        <p:tgtEl>
                                          <p:spTgt spid="254996"/>
                                        </p:tgtEl>
                                      </p:cBhvr>
                                    </p:animEffect>
                                  </p:childTnLst>
                                </p:cTn>
                              </p:par>
                            </p:childTnLst>
                          </p:cTn>
                        </p:par>
                        <p:par>
                          <p:cTn id="13" fill="hold">
                            <p:stCondLst>
                              <p:cond delay="500"/>
                            </p:stCondLst>
                            <p:childTnLst>
                              <p:par>
                                <p:cTn id="14" presetID="18" presetClass="entr" presetSubtype="6" fill="hold" nodeType="after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strips(downRight)">
                                      <p:cBhvr>
                                        <p:cTn id="1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4984" grpId="0" animBg="1"/>
      <p:bldP spid="25499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8"/>
          <p:cNvGrpSpPr>
            <a:grpSpLocks/>
          </p:cNvGrpSpPr>
          <p:nvPr/>
        </p:nvGrpSpPr>
        <p:grpSpPr bwMode="auto">
          <a:xfrm>
            <a:off x="1050925" y="3317875"/>
            <a:ext cx="2754313" cy="2606675"/>
            <a:chOff x="662" y="2090"/>
            <a:chExt cx="1735" cy="1642"/>
          </a:xfrm>
        </p:grpSpPr>
        <p:grpSp>
          <p:nvGrpSpPr>
            <p:cNvPr id="4" name="Group 9"/>
            <p:cNvGrpSpPr>
              <a:grpSpLocks/>
            </p:cNvGrpSpPr>
            <p:nvPr/>
          </p:nvGrpSpPr>
          <p:grpSpPr bwMode="auto">
            <a:xfrm>
              <a:off x="1026" y="2228"/>
              <a:ext cx="1181" cy="1243"/>
              <a:chOff x="357" y="2450"/>
              <a:chExt cx="795" cy="646"/>
            </a:xfrm>
          </p:grpSpPr>
          <p:sp>
            <p:nvSpPr>
              <p:cNvPr id="39966" name="Line 10"/>
              <p:cNvSpPr>
                <a:spLocks noChangeShapeType="1"/>
              </p:cNvSpPr>
              <p:nvPr/>
            </p:nvSpPr>
            <p:spPr bwMode="auto">
              <a:xfrm>
                <a:off x="357" y="2450"/>
                <a:ext cx="795" cy="0"/>
              </a:xfrm>
              <a:prstGeom prst="line">
                <a:avLst/>
              </a:prstGeom>
              <a:noFill/>
              <a:ln w="9525">
                <a:solidFill>
                  <a:schemeClr val="tx1"/>
                </a:solidFill>
                <a:prstDash val="lgDash"/>
                <a:round/>
                <a:headEnd/>
                <a:tailEnd/>
              </a:ln>
            </p:spPr>
            <p:txBody>
              <a:bodyPr/>
              <a:lstStyle/>
              <a:p>
                <a:endParaRPr lang="en-US"/>
              </a:p>
            </p:txBody>
          </p:sp>
          <p:sp>
            <p:nvSpPr>
              <p:cNvPr id="39967" name="Line 11"/>
              <p:cNvSpPr>
                <a:spLocks noChangeShapeType="1"/>
              </p:cNvSpPr>
              <p:nvPr/>
            </p:nvSpPr>
            <p:spPr bwMode="auto">
              <a:xfrm>
                <a:off x="1152" y="2451"/>
                <a:ext cx="0" cy="645"/>
              </a:xfrm>
              <a:prstGeom prst="line">
                <a:avLst/>
              </a:prstGeom>
              <a:noFill/>
              <a:ln w="9525">
                <a:solidFill>
                  <a:schemeClr val="tx1"/>
                </a:solidFill>
                <a:prstDash val="lgDash"/>
                <a:round/>
                <a:headEnd/>
                <a:tailEnd/>
              </a:ln>
            </p:spPr>
            <p:txBody>
              <a:bodyPr/>
              <a:lstStyle/>
              <a:p>
                <a:endParaRPr lang="en-US"/>
              </a:p>
            </p:txBody>
          </p:sp>
        </p:grpSp>
        <p:sp>
          <p:nvSpPr>
            <p:cNvPr id="39963" name="Oval 12"/>
            <p:cNvSpPr>
              <a:spLocks noChangeArrowheads="1"/>
            </p:cNvSpPr>
            <p:nvPr/>
          </p:nvSpPr>
          <p:spPr bwMode="auto">
            <a:xfrm>
              <a:off x="2166" y="2190"/>
              <a:ext cx="88" cy="87"/>
            </a:xfrm>
            <a:prstGeom prst="ellipse">
              <a:avLst/>
            </a:prstGeom>
            <a:solidFill>
              <a:srgbClr val="000000"/>
            </a:solidFill>
            <a:ln w="9525">
              <a:noFill/>
              <a:prstDash val="dash"/>
              <a:round/>
              <a:headEnd/>
              <a:tailEnd/>
            </a:ln>
          </p:spPr>
          <p:txBody>
            <a:bodyPr wrap="none" anchor="ctr"/>
            <a:lstStyle/>
            <a:p>
              <a:endParaRPr lang="en-US">
                <a:cs typeface="Arial" charset="0"/>
              </a:endParaRPr>
            </a:p>
          </p:txBody>
        </p:sp>
        <p:sp>
          <p:nvSpPr>
            <p:cNvPr id="39964" name="Text Box 13"/>
            <p:cNvSpPr txBox="1">
              <a:spLocks noChangeArrowheads="1"/>
            </p:cNvSpPr>
            <p:nvPr/>
          </p:nvSpPr>
          <p:spPr bwMode="auto">
            <a:xfrm>
              <a:off x="662" y="2090"/>
              <a:ext cx="380" cy="269"/>
            </a:xfrm>
            <a:prstGeom prst="rect">
              <a:avLst/>
            </a:prstGeom>
            <a:noFill/>
            <a:ln w="9525">
              <a:noFill/>
              <a:miter lim="800000"/>
              <a:headEnd/>
              <a:tailEnd/>
            </a:ln>
          </p:spPr>
          <p:txBody>
            <a:bodyPr>
              <a:spAutoFit/>
            </a:bodyPr>
            <a:lstStyle/>
            <a:p>
              <a:pPr algn="ctr">
                <a:spcBef>
                  <a:spcPct val="50000"/>
                </a:spcBef>
              </a:pPr>
              <a:r>
                <a:rPr lang="en-US" sz="2200" b="1" i="1">
                  <a:latin typeface="Tahoma" pitchFamily="34" charset="0"/>
                  <a:cs typeface="Arial" charset="0"/>
                </a:rPr>
                <a:t>P</a:t>
              </a:r>
              <a:r>
                <a:rPr lang="en-US" sz="2200" b="1" baseline="-25000">
                  <a:latin typeface="Tahoma" pitchFamily="34" charset="0"/>
                  <a:cs typeface="Arial" charset="0"/>
                </a:rPr>
                <a:t>1</a:t>
              </a:r>
            </a:p>
          </p:txBody>
        </p:sp>
        <p:sp>
          <p:nvSpPr>
            <p:cNvPr id="39965" name="Text Box 14"/>
            <p:cNvSpPr txBox="1">
              <a:spLocks noChangeArrowheads="1"/>
            </p:cNvSpPr>
            <p:nvPr/>
          </p:nvSpPr>
          <p:spPr bwMode="auto">
            <a:xfrm>
              <a:off x="2017" y="3463"/>
              <a:ext cx="380" cy="269"/>
            </a:xfrm>
            <a:prstGeom prst="rect">
              <a:avLst/>
            </a:prstGeom>
            <a:noFill/>
            <a:ln w="9525">
              <a:noFill/>
              <a:miter lim="800000"/>
              <a:headEnd/>
              <a:tailEnd/>
            </a:ln>
          </p:spPr>
          <p:txBody>
            <a:bodyPr>
              <a:spAutoFit/>
            </a:bodyPr>
            <a:lstStyle/>
            <a:p>
              <a:pPr algn="ctr">
                <a:spcBef>
                  <a:spcPct val="50000"/>
                </a:spcBef>
              </a:pPr>
              <a:r>
                <a:rPr lang="en-US" sz="2200" b="1" i="1">
                  <a:latin typeface="Tahoma" pitchFamily="34" charset="0"/>
                  <a:cs typeface="Arial" charset="0"/>
                </a:rPr>
                <a:t>Q</a:t>
              </a:r>
              <a:r>
                <a:rPr lang="en-US" sz="2200" b="1" baseline="-25000">
                  <a:latin typeface="Tahoma" pitchFamily="34" charset="0"/>
                  <a:cs typeface="Arial" charset="0"/>
                </a:rPr>
                <a:t>1</a:t>
              </a:r>
            </a:p>
          </p:txBody>
        </p:sp>
      </p:grpSp>
      <p:sp>
        <p:nvSpPr>
          <p:cNvPr id="257039" name="Text Box 15"/>
          <p:cNvSpPr txBox="1">
            <a:spLocks noChangeArrowheads="1"/>
          </p:cNvSpPr>
          <p:nvPr/>
        </p:nvSpPr>
        <p:spPr bwMode="auto">
          <a:xfrm>
            <a:off x="5248275" y="1460500"/>
            <a:ext cx="3255963" cy="3165475"/>
          </a:xfrm>
          <a:prstGeom prst="rect">
            <a:avLst/>
          </a:prstGeom>
          <a:solidFill>
            <a:schemeClr val="bg1"/>
          </a:solidFill>
          <a:ln w="9525">
            <a:noFill/>
            <a:miter lim="800000"/>
            <a:headEnd/>
            <a:tailEnd/>
          </a:ln>
          <a:effectLst>
            <a:outerShdw blurRad="50800" dist="38100" dir="2700000" algn="tl" rotWithShape="0">
              <a:prstClr val="black">
                <a:alpha val="40000"/>
              </a:prstClr>
            </a:outerShdw>
          </a:effectLst>
        </p:spPr>
        <p:txBody>
          <a:bodyPr/>
          <a:lstStyle/>
          <a:p>
            <a:pPr>
              <a:lnSpc>
                <a:spcPct val="105000"/>
              </a:lnSpc>
              <a:spcBef>
                <a:spcPct val="30000"/>
              </a:spcBef>
              <a:defRPr/>
            </a:pPr>
            <a:r>
              <a:rPr lang="en-US" sz="2600" dirty="0">
                <a:latin typeface="Times New Roman" pitchFamily="18" charset="0"/>
                <a:cs typeface="Times New Roman" pitchFamily="18" charset="0"/>
              </a:rPr>
              <a:t>CDs and </a:t>
            </a:r>
            <a:br>
              <a:rPr lang="en-US" sz="2600" dirty="0">
                <a:latin typeface="Times New Roman" pitchFamily="18" charset="0"/>
                <a:cs typeface="Times New Roman" pitchFamily="18" charset="0"/>
              </a:rPr>
            </a:br>
            <a:r>
              <a:rPr lang="en-US" sz="2600" dirty="0">
                <a:latin typeface="Times New Roman" pitchFamily="18" charset="0"/>
                <a:cs typeface="Times New Roman" pitchFamily="18" charset="0"/>
              </a:rPr>
              <a:t>music downloads are substitutes.  </a:t>
            </a:r>
          </a:p>
          <a:p>
            <a:pPr>
              <a:lnSpc>
                <a:spcPct val="105000"/>
              </a:lnSpc>
              <a:spcBef>
                <a:spcPct val="30000"/>
              </a:spcBef>
              <a:defRPr/>
            </a:pPr>
            <a:r>
              <a:rPr lang="en-US" sz="2600" dirty="0">
                <a:latin typeface="Times New Roman" pitchFamily="18" charset="0"/>
                <a:cs typeface="Times New Roman" pitchFamily="18" charset="0"/>
              </a:rPr>
              <a:t>A fall in price of CDs shifts demand for music downloads </a:t>
            </a:r>
            <a:br>
              <a:rPr lang="en-US" sz="2600" dirty="0">
                <a:latin typeface="Times New Roman" pitchFamily="18" charset="0"/>
                <a:cs typeface="Times New Roman" pitchFamily="18" charset="0"/>
              </a:rPr>
            </a:br>
            <a:r>
              <a:rPr lang="en-US" sz="2600" dirty="0">
                <a:latin typeface="Times New Roman" pitchFamily="18" charset="0"/>
                <a:cs typeface="Times New Roman" pitchFamily="18" charset="0"/>
              </a:rPr>
              <a:t>to the left. </a:t>
            </a:r>
          </a:p>
        </p:txBody>
      </p:sp>
      <p:grpSp>
        <p:nvGrpSpPr>
          <p:cNvPr id="5" name="Group 16"/>
          <p:cNvGrpSpPr>
            <a:grpSpLocks/>
          </p:cNvGrpSpPr>
          <p:nvPr/>
        </p:nvGrpSpPr>
        <p:grpSpPr bwMode="auto">
          <a:xfrm>
            <a:off x="1624013" y="1741488"/>
            <a:ext cx="4714875" cy="3775075"/>
            <a:chOff x="2602" y="1083"/>
            <a:chExt cx="3055" cy="2115"/>
          </a:xfrm>
        </p:grpSpPr>
        <p:sp>
          <p:nvSpPr>
            <p:cNvPr id="39960" name="Line 17"/>
            <p:cNvSpPr>
              <a:spLocks noChangeShapeType="1"/>
            </p:cNvSpPr>
            <p:nvPr/>
          </p:nvSpPr>
          <p:spPr bwMode="auto">
            <a:xfrm>
              <a:off x="2603" y="1083"/>
              <a:ext cx="0" cy="2115"/>
            </a:xfrm>
            <a:prstGeom prst="line">
              <a:avLst/>
            </a:prstGeom>
            <a:noFill/>
            <a:ln w="12700">
              <a:solidFill>
                <a:schemeClr val="tx1"/>
              </a:solidFill>
              <a:round/>
              <a:headEnd/>
              <a:tailEnd/>
            </a:ln>
          </p:spPr>
          <p:txBody>
            <a:bodyPr/>
            <a:lstStyle/>
            <a:p>
              <a:endParaRPr lang="en-US"/>
            </a:p>
          </p:txBody>
        </p:sp>
        <p:sp>
          <p:nvSpPr>
            <p:cNvPr id="39961" name="Line 18"/>
            <p:cNvSpPr>
              <a:spLocks noChangeShapeType="1"/>
            </p:cNvSpPr>
            <p:nvPr/>
          </p:nvSpPr>
          <p:spPr bwMode="auto">
            <a:xfrm>
              <a:off x="2602" y="3197"/>
              <a:ext cx="3055" cy="0"/>
            </a:xfrm>
            <a:prstGeom prst="line">
              <a:avLst/>
            </a:prstGeom>
            <a:noFill/>
            <a:ln w="12700">
              <a:solidFill>
                <a:schemeClr val="tx1"/>
              </a:solidFill>
              <a:round/>
              <a:headEnd/>
              <a:tailEnd/>
            </a:ln>
          </p:spPr>
          <p:txBody>
            <a:bodyPr/>
            <a:lstStyle/>
            <a:p>
              <a:endParaRPr lang="en-US"/>
            </a:p>
          </p:txBody>
        </p:sp>
      </p:grpSp>
      <p:sp>
        <p:nvSpPr>
          <p:cNvPr id="39945" name="Text Box 19"/>
          <p:cNvSpPr txBox="1">
            <a:spLocks noChangeArrowheads="1"/>
          </p:cNvSpPr>
          <p:nvPr/>
        </p:nvSpPr>
        <p:spPr bwMode="auto">
          <a:xfrm>
            <a:off x="260350" y="1546225"/>
            <a:ext cx="1300163" cy="1431925"/>
          </a:xfrm>
          <a:prstGeom prst="rect">
            <a:avLst/>
          </a:prstGeom>
          <a:noFill/>
          <a:ln w="9525">
            <a:noFill/>
            <a:miter lim="800000"/>
            <a:headEnd/>
            <a:tailEnd/>
          </a:ln>
        </p:spPr>
        <p:txBody>
          <a:bodyPr>
            <a:spAutoFit/>
          </a:bodyPr>
          <a:lstStyle/>
          <a:p>
            <a:pPr algn="r">
              <a:spcBef>
                <a:spcPct val="50000"/>
              </a:spcBef>
            </a:pPr>
            <a:r>
              <a:rPr lang="en-US" sz="2200">
                <a:cs typeface="Arial" charset="0"/>
              </a:rPr>
              <a:t>Price of music down-loads</a:t>
            </a:r>
          </a:p>
        </p:txBody>
      </p:sp>
      <p:sp>
        <p:nvSpPr>
          <p:cNvPr id="39946" name="Text Box 20"/>
          <p:cNvSpPr txBox="1">
            <a:spLocks noChangeArrowheads="1"/>
          </p:cNvSpPr>
          <p:nvPr/>
        </p:nvSpPr>
        <p:spPr bwMode="auto">
          <a:xfrm>
            <a:off x="3894138" y="5502275"/>
            <a:ext cx="2635250" cy="762000"/>
          </a:xfrm>
          <a:prstGeom prst="rect">
            <a:avLst/>
          </a:prstGeom>
          <a:noFill/>
          <a:ln w="9525">
            <a:noFill/>
            <a:miter lim="800000"/>
            <a:headEnd/>
            <a:tailEnd/>
          </a:ln>
        </p:spPr>
        <p:txBody>
          <a:bodyPr>
            <a:spAutoFit/>
          </a:bodyPr>
          <a:lstStyle/>
          <a:p>
            <a:pPr algn="r">
              <a:spcBef>
                <a:spcPct val="50000"/>
              </a:spcBef>
            </a:pPr>
            <a:r>
              <a:rPr lang="en-US" sz="2200">
                <a:cs typeface="Arial" charset="0"/>
              </a:rPr>
              <a:t>Quantity of </a:t>
            </a:r>
            <a:br>
              <a:rPr lang="en-US" sz="2200">
                <a:cs typeface="Arial" charset="0"/>
              </a:rPr>
            </a:br>
            <a:r>
              <a:rPr lang="en-US" sz="2200">
                <a:cs typeface="Arial" charset="0"/>
              </a:rPr>
              <a:t>music downloads</a:t>
            </a:r>
          </a:p>
        </p:txBody>
      </p:sp>
      <p:grpSp>
        <p:nvGrpSpPr>
          <p:cNvPr id="6" name="Group 21"/>
          <p:cNvGrpSpPr>
            <a:grpSpLocks/>
          </p:cNvGrpSpPr>
          <p:nvPr/>
        </p:nvGrpSpPr>
        <p:grpSpPr bwMode="auto">
          <a:xfrm>
            <a:off x="2384425" y="2136775"/>
            <a:ext cx="2732088" cy="3149600"/>
            <a:chOff x="1502" y="1346"/>
            <a:chExt cx="1721" cy="1984"/>
          </a:xfrm>
        </p:grpSpPr>
        <p:sp>
          <p:nvSpPr>
            <p:cNvPr id="39958" name="Line 22"/>
            <p:cNvSpPr>
              <a:spLocks noChangeShapeType="1"/>
            </p:cNvSpPr>
            <p:nvPr/>
          </p:nvSpPr>
          <p:spPr bwMode="auto">
            <a:xfrm>
              <a:off x="1502" y="1346"/>
              <a:ext cx="1412" cy="1756"/>
            </a:xfrm>
            <a:prstGeom prst="line">
              <a:avLst/>
            </a:prstGeom>
            <a:noFill/>
            <a:ln w="38100">
              <a:solidFill>
                <a:schemeClr val="tx1"/>
              </a:solidFill>
              <a:round/>
              <a:headEnd/>
              <a:tailEnd/>
            </a:ln>
          </p:spPr>
          <p:txBody>
            <a:bodyPr/>
            <a:lstStyle/>
            <a:p>
              <a:endParaRPr lang="en-US"/>
            </a:p>
          </p:txBody>
        </p:sp>
        <p:sp>
          <p:nvSpPr>
            <p:cNvPr id="39959" name="Text Box 23"/>
            <p:cNvSpPr txBox="1">
              <a:spLocks noChangeArrowheads="1"/>
            </p:cNvSpPr>
            <p:nvPr/>
          </p:nvSpPr>
          <p:spPr bwMode="auto">
            <a:xfrm>
              <a:off x="2843" y="3061"/>
              <a:ext cx="380" cy="269"/>
            </a:xfrm>
            <a:prstGeom prst="rect">
              <a:avLst/>
            </a:prstGeom>
            <a:noFill/>
            <a:ln w="9525">
              <a:noFill/>
              <a:miter lim="800000"/>
              <a:headEnd/>
              <a:tailEnd/>
            </a:ln>
          </p:spPr>
          <p:txBody>
            <a:bodyPr>
              <a:spAutoFit/>
            </a:bodyPr>
            <a:lstStyle/>
            <a:p>
              <a:pPr>
                <a:spcBef>
                  <a:spcPct val="50000"/>
                </a:spcBef>
              </a:pPr>
              <a:r>
                <a:rPr lang="en-US" sz="2200" b="1" i="1">
                  <a:latin typeface="Tahoma" pitchFamily="34" charset="0"/>
                  <a:cs typeface="Arial" charset="0"/>
                </a:rPr>
                <a:t>D</a:t>
              </a:r>
              <a:r>
                <a:rPr lang="en-US" sz="2200" b="1" baseline="-25000">
                  <a:latin typeface="Tahoma" pitchFamily="34" charset="0"/>
                  <a:cs typeface="Arial" charset="0"/>
                </a:rPr>
                <a:t>1</a:t>
              </a:r>
            </a:p>
          </p:txBody>
        </p:sp>
      </p:grpSp>
      <p:grpSp>
        <p:nvGrpSpPr>
          <p:cNvPr id="7" name="Group 24"/>
          <p:cNvGrpSpPr>
            <a:grpSpLocks/>
          </p:cNvGrpSpPr>
          <p:nvPr/>
        </p:nvGrpSpPr>
        <p:grpSpPr bwMode="auto">
          <a:xfrm>
            <a:off x="1866900" y="2670175"/>
            <a:ext cx="2482850" cy="2705100"/>
            <a:chOff x="1176" y="1682"/>
            <a:chExt cx="1564" cy="1704"/>
          </a:xfrm>
        </p:grpSpPr>
        <p:sp>
          <p:nvSpPr>
            <p:cNvPr id="39956" name="Line 25"/>
            <p:cNvSpPr>
              <a:spLocks noChangeShapeType="1"/>
            </p:cNvSpPr>
            <p:nvPr/>
          </p:nvSpPr>
          <p:spPr bwMode="auto">
            <a:xfrm>
              <a:off x="1176" y="1682"/>
              <a:ext cx="1238" cy="1555"/>
            </a:xfrm>
            <a:prstGeom prst="line">
              <a:avLst/>
            </a:prstGeom>
            <a:noFill/>
            <a:ln w="38100">
              <a:solidFill>
                <a:srgbClr val="CC0000"/>
              </a:solidFill>
              <a:round/>
              <a:headEnd/>
              <a:tailEnd/>
            </a:ln>
          </p:spPr>
          <p:txBody>
            <a:bodyPr/>
            <a:lstStyle/>
            <a:p>
              <a:endParaRPr lang="en-US"/>
            </a:p>
          </p:txBody>
        </p:sp>
        <p:sp>
          <p:nvSpPr>
            <p:cNvPr id="39957" name="Text Box 26"/>
            <p:cNvSpPr txBox="1">
              <a:spLocks noChangeArrowheads="1"/>
            </p:cNvSpPr>
            <p:nvPr/>
          </p:nvSpPr>
          <p:spPr bwMode="auto">
            <a:xfrm>
              <a:off x="2360" y="3117"/>
              <a:ext cx="380" cy="269"/>
            </a:xfrm>
            <a:prstGeom prst="rect">
              <a:avLst/>
            </a:prstGeom>
            <a:noFill/>
            <a:ln w="9525">
              <a:noFill/>
              <a:miter lim="800000"/>
              <a:headEnd/>
              <a:tailEnd/>
            </a:ln>
          </p:spPr>
          <p:txBody>
            <a:bodyPr>
              <a:spAutoFit/>
            </a:bodyPr>
            <a:lstStyle/>
            <a:p>
              <a:pPr>
                <a:spcBef>
                  <a:spcPct val="50000"/>
                </a:spcBef>
              </a:pPr>
              <a:r>
                <a:rPr lang="en-US" sz="2200" b="1" i="1">
                  <a:solidFill>
                    <a:srgbClr val="A50021"/>
                  </a:solidFill>
                  <a:latin typeface="Tahoma" pitchFamily="34" charset="0"/>
                  <a:cs typeface="Arial" charset="0"/>
                </a:rPr>
                <a:t>D</a:t>
              </a:r>
              <a:r>
                <a:rPr lang="en-US" sz="2200" b="1" baseline="-25000">
                  <a:solidFill>
                    <a:srgbClr val="A50021"/>
                  </a:solidFill>
                  <a:latin typeface="Tahoma" pitchFamily="34" charset="0"/>
                  <a:cs typeface="Arial" charset="0"/>
                </a:rPr>
                <a:t>2</a:t>
              </a:r>
            </a:p>
          </p:txBody>
        </p:sp>
      </p:grpSp>
      <p:sp>
        <p:nvSpPr>
          <p:cNvPr id="257051" name="Line 27"/>
          <p:cNvSpPr>
            <a:spLocks noChangeShapeType="1"/>
          </p:cNvSpPr>
          <p:nvPr/>
        </p:nvSpPr>
        <p:spPr bwMode="auto">
          <a:xfrm rot="10800000">
            <a:off x="2620963" y="3538538"/>
            <a:ext cx="823912" cy="0"/>
          </a:xfrm>
          <a:prstGeom prst="line">
            <a:avLst/>
          </a:prstGeom>
          <a:noFill/>
          <a:ln w="44450">
            <a:solidFill>
              <a:srgbClr val="CC0000"/>
            </a:solidFill>
            <a:round/>
            <a:headEnd/>
            <a:tailEnd type="triangle" w="lg" len="lg"/>
          </a:ln>
        </p:spPr>
        <p:txBody>
          <a:bodyPr/>
          <a:lstStyle/>
          <a:p>
            <a:endParaRPr lang="en-US"/>
          </a:p>
        </p:txBody>
      </p:sp>
      <p:grpSp>
        <p:nvGrpSpPr>
          <p:cNvPr id="8" name="Group 28"/>
          <p:cNvGrpSpPr>
            <a:grpSpLocks/>
          </p:cNvGrpSpPr>
          <p:nvPr/>
        </p:nvGrpSpPr>
        <p:grpSpPr bwMode="auto">
          <a:xfrm>
            <a:off x="1620838" y="3470275"/>
            <a:ext cx="1247775" cy="2457450"/>
            <a:chOff x="1021" y="2186"/>
            <a:chExt cx="786" cy="1548"/>
          </a:xfrm>
        </p:grpSpPr>
        <p:grpSp>
          <p:nvGrpSpPr>
            <p:cNvPr id="9" name="Group 29"/>
            <p:cNvGrpSpPr>
              <a:grpSpLocks/>
            </p:cNvGrpSpPr>
            <p:nvPr/>
          </p:nvGrpSpPr>
          <p:grpSpPr bwMode="auto">
            <a:xfrm>
              <a:off x="1021" y="2229"/>
              <a:ext cx="587" cy="1243"/>
              <a:chOff x="357" y="2450"/>
              <a:chExt cx="795" cy="646"/>
            </a:xfrm>
          </p:grpSpPr>
          <p:sp>
            <p:nvSpPr>
              <p:cNvPr id="39954" name="Line 30"/>
              <p:cNvSpPr>
                <a:spLocks noChangeShapeType="1"/>
              </p:cNvSpPr>
              <p:nvPr/>
            </p:nvSpPr>
            <p:spPr bwMode="auto">
              <a:xfrm>
                <a:off x="357" y="2450"/>
                <a:ext cx="795" cy="0"/>
              </a:xfrm>
              <a:prstGeom prst="line">
                <a:avLst/>
              </a:prstGeom>
              <a:noFill/>
              <a:ln w="9525">
                <a:solidFill>
                  <a:schemeClr val="tx1"/>
                </a:solidFill>
                <a:prstDash val="lgDash"/>
                <a:round/>
                <a:headEnd/>
                <a:tailEnd/>
              </a:ln>
            </p:spPr>
            <p:txBody>
              <a:bodyPr/>
              <a:lstStyle/>
              <a:p>
                <a:endParaRPr lang="en-US"/>
              </a:p>
            </p:txBody>
          </p:sp>
          <p:sp>
            <p:nvSpPr>
              <p:cNvPr id="39955" name="Line 31"/>
              <p:cNvSpPr>
                <a:spLocks noChangeShapeType="1"/>
              </p:cNvSpPr>
              <p:nvPr/>
            </p:nvSpPr>
            <p:spPr bwMode="auto">
              <a:xfrm>
                <a:off x="1152" y="2451"/>
                <a:ext cx="0" cy="645"/>
              </a:xfrm>
              <a:prstGeom prst="line">
                <a:avLst/>
              </a:prstGeom>
              <a:noFill/>
              <a:ln w="9525">
                <a:solidFill>
                  <a:schemeClr val="tx1"/>
                </a:solidFill>
                <a:prstDash val="lgDash"/>
                <a:round/>
                <a:headEnd/>
                <a:tailEnd/>
              </a:ln>
            </p:spPr>
            <p:txBody>
              <a:bodyPr/>
              <a:lstStyle/>
              <a:p>
                <a:endParaRPr lang="en-US"/>
              </a:p>
            </p:txBody>
          </p:sp>
        </p:grpSp>
        <p:sp>
          <p:nvSpPr>
            <p:cNvPr id="39952" name="Oval 32"/>
            <p:cNvSpPr>
              <a:spLocks noChangeArrowheads="1"/>
            </p:cNvSpPr>
            <p:nvPr/>
          </p:nvSpPr>
          <p:spPr bwMode="auto">
            <a:xfrm>
              <a:off x="1561" y="2186"/>
              <a:ext cx="88" cy="87"/>
            </a:xfrm>
            <a:prstGeom prst="ellipse">
              <a:avLst/>
            </a:prstGeom>
            <a:solidFill>
              <a:srgbClr val="FF0000"/>
            </a:solidFill>
            <a:ln w="9525">
              <a:noFill/>
              <a:prstDash val="dash"/>
              <a:round/>
              <a:headEnd/>
              <a:tailEnd/>
            </a:ln>
          </p:spPr>
          <p:txBody>
            <a:bodyPr wrap="none" anchor="ctr"/>
            <a:lstStyle/>
            <a:p>
              <a:endParaRPr lang="en-US">
                <a:cs typeface="Arial" charset="0"/>
              </a:endParaRPr>
            </a:p>
          </p:txBody>
        </p:sp>
        <p:sp>
          <p:nvSpPr>
            <p:cNvPr id="39953" name="Text Box 33"/>
            <p:cNvSpPr txBox="1">
              <a:spLocks noChangeArrowheads="1"/>
            </p:cNvSpPr>
            <p:nvPr/>
          </p:nvSpPr>
          <p:spPr bwMode="auto">
            <a:xfrm>
              <a:off x="1427" y="3465"/>
              <a:ext cx="380" cy="269"/>
            </a:xfrm>
            <a:prstGeom prst="rect">
              <a:avLst/>
            </a:prstGeom>
            <a:noFill/>
            <a:ln w="9525">
              <a:noFill/>
              <a:miter lim="800000"/>
              <a:headEnd/>
              <a:tailEnd/>
            </a:ln>
          </p:spPr>
          <p:txBody>
            <a:bodyPr>
              <a:spAutoFit/>
            </a:bodyPr>
            <a:lstStyle/>
            <a:p>
              <a:pPr algn="ctr">
                <a:spcBef>
                  <a:spcPct val="50000"/>
                </a:spcBef>
              </a:pPr>
              <a:r>
                <a:rPr lang="en-US" sz="2200" b="1" i="1">
                  <a:latin typeface="Tahoma" pitchFamily="34" charset="0"/>
                  <a:cs typeface="Arial" charset="0"/>
                </a:rPr>
                <a:t>Q</a:t>
              </a:r>
              <a:r>
                <a:rPr lang="en-US" sz="2200" b="1" baseline="-25000">
                  <a:latin typeface="Tahoma" pitchFamily="34" charset="0"/>
                  <a:cs typeface="Arial" charset="0"/>
                </a:rPr>
                <a:t>2</a:t>
              </a:r>
            </a:p>
          </p:txBody>
        </p:sp>
      </p:grpSp>
      <p:sp>
        <p:nvSpPr>
          <p:cNvPr id="35" name="Rectangle 4"/>
          <p:cNvSpPr>
            <a:spLocks noGrp="1" noChangeArrowheads="1"/>
          </p:cNvSpPr>
          <p:nvPr>
            <p:ph type="title"/>
          </p:nvPr>
        </p:nvSpPr>
        <p:spPr>
          <a:xfrm>
            <a:off x="533400" y="152400"/>
            <a:ext cx="8208963" cy="954088"/>
          </a:xfrm>
        </p:spPr>
        <p:txBody>
          <a:bodyPr>
            <a:normAutofit fontScale="90000"/>
          </a:bodyPr>
          <a:lstStyle/>
          <a:p>
            <a:pPr algn="l" eaLnBrk="1" hangingPunct="1">
              <a:defRPr/>
            </a:pPr>
            <a:r>
              <a:rPr lang="en-US" sz="2400" b="0" spc="400" dirty="0" smtClean="0">
                <a:solidFill>
                  <a:srgbClr val="996633"/>
                </a:solidFill>
                <a:effectLst>
                  <a:outerShdw blurRad="38100" dist="38100" dir="2700000" algn="tl">
                    <a:srgbClr val="C0C0C0"/>
                  </a:outerShdw>
                </a:effectLst>
                <a:latin typeface="Times New Roman" pitchFamily="18" charset="0"/>
                <a:cs typeface="Times New Roman" pitchFamily="18" charset="0"/>
              </a:rPr>
              <a:t>ACTIVE LEARNING</a:t>
            </a:r>
            <a:r>
              <a:rPr lang="en-US" sz="2400" b="0" dirty="0" smtClean="0">
                <a:solidFill>
                  <a:srgbClr val="996633"/>
                </a:solidFill>
                <a:effectLst>
                  <a:outerShdw blurRad="38100" dist="38100" dir="2700000" algn="tl">
                    <a:srgbClr val="C0C0C0"/>
                  </a:outerShdw>
                </a:effectLst>
                <a:latin typeface="Times New Roman" pitchFamily="18" charset="0"/>
                <a:cs typeface="Times New Roman" pitchFamily="18" charset="0"/>
              </a:rPr>
              <a:t>   </a:t>
            </a:r>
            <a:r>
              <a:rPr lang="en-US" sz="7100" baseline="-10000" dirty="0" smtClean="0">
                <a:solidFill>
                  <a:srgbClr val="C00000"/>
                </a:solidFill>
                <a:latin typeface="Times New Roman" pitchFamily="18" charset="0"/>
                <a:cs typeface="Times New Roman" pitchFamily="18" charset="0"/>
              </a:rPr>
              <a:t>1</a:t>
            </a:r>
            <a:r>
              <a:rPr lang="en-US" sz="2400" b="0" dirty="0" smtClean="0">
                <a:solidFill>
                  <a:srgbClr val="996633"/>
                </a:solidFill>
                <a:effectLst>
                  <a:outerShdw blurRad="38100" dist="38100" dir="2700000" algn="tl">
                    <a:srgbClr val="C0C0C0"/>
                  </a:outerShdw>
                </a:effectLst>
                <a:latin typeface="Times New Roman" pitchFamily="18" charset="0"/>
                <a:cs typeface="Times New Roman" pitchFamily="18" charset="0"/>
              </a:rPr>
              <a:t>   </a:t>
            </a:r>
            <a:br>
              <a:rPr lang="en-US" sz="2400" b="0" dirty="0" smtClean="0">
                <a:solidFill>
                  <a:srgbClr val="996633"/>
                </a:solidFill>
                <a:effectLst>
                  <a:outerShdw blurRad="38100" dist="38100" dir="2700000" algn="tl">
                    <a:srgbClr val="C0C0C0"/>
                  </a:outerShdw>
                </a:effectLst>
                <a:latin typeface="Times New Roman" pitchFamily="18" charset="0"/>
                <a:cs typeface="Times New Roman" pitchFamily="18" charset="0"/>
              </a:rPr>
            </a:br>
            <a:r>
              <a:rPr lang="en-US" sz="3600" dirty="0" smtClean="0">
                <a:solidFill>
                  <a:srgbClr val="CC9900"/>
                </a:solidFill>
                <a:effectLst>
                  <a:outerShdw blurRad="38100" dist="38100" dir="2700000" algn="tl">
                    <a:srgbClr val="C0C0C0"/>
                  </a:outerShdw>
                </a:effectLst>
                <a:latin typeface="Times New Roman" pitchFamily="18" charset="0"/>
                <a:cs typeface="Times New Roman" pitchFamily="18" charset="0"/>
              </a:rPr>
              <a:t>C.  Price of CDs falls</a:t>
            </a:r>
          </a:p>
        </p:txBody>
      </p:sp>
      <p:sp>
        <p:nvSpPr>
          <p:cNvPr id="36" name="Rectangle 8"/>
          <p:cNvSpPr>
            <a:spLocks noChangeArrowheads="1"/>
          </p:cNvSpPr>
          <p:nvPr/>
        </p:nvSpPr>
        <p:spPr bwMode="auto">
          <a:xfrm>
            <a:off x="0" y="0"/>
            <a:ext cx="304800" cy="6858000"/>
          </a:xfrm>
          <a:prstGeom prst="rect">
            <a:avLst/>
          </a:prstGeom>
          <a:solidFill>
            <a:srgbClr val="D6B128"/>
          </a:solidFill>
          <a:ln w="9525">
            <a:noFill/>
            <a:miter lim="800000"/>
            <a:headEnd/>
            <a:tailEnd/>
          </a:ln>
        </p:spPr>
        <p:txBody>
          <a:bodyPr wrap="none" anchor="ctr"/>
          <a:lstStyle/>
          <a:p>
            <a:pPr fontAlgn="base">
              <a:spcBef>
                <a:spcPct val="0"/>
              </a:spcBef>
              <a:spcAft>
                <a:spcPct val="0"/>
              </a:spcAft>
            </a:pPr>
            <a:endParaRPr lang="en-US" smtClean="0">
              <a:solidFill>
                <a:srgbClr val="000000"/>
              </a:solidFill>
              <a:cs typeface="Arial" charset="0"/>
            </a:endParaRPr>
          </a:p>
        </p:txBody>
      </p:sp>
      <p:sp>
        <p:nvSpPr>
          <p:cNvPr id="37" name="TextBox 36"/>
          <p:cNvSpPr txBox="1"/>
          <p:nvPr/>
        </p:nvSpPr>
        <p:spPr>
          <a:xfrm>
            <a:off x="304800" y="6500422"/>
            <a:ext cx="5649433" cy="338554"/>
          </a:xfrm>
          <a:prstGeom prst="rect">
            <a:avLst/>
          </a:prstGeom>
          <a:noFill/>
        </p:spPr>
        <p:txBody>
          <a:bodyPr wrap="square" rtlCol="0">
            <a:spAutoFit/>
          </a:bodyPr>
          <a:lstStyle/>
          <a:p>
            <a:r>
              <a:rPr lang="en-US" sz="800" i="1" dirty="0" smtClean="0">
                <a:solidFill>
                  <a:srgbClr val="777777"/>
                </a:solidFill>
                <a:latin typeface="Times New Roman" pitchFamily="18" charset="0"/>
                <a:cs typeface="Times New Roman" pitchFamily="18" charset="0"/>
              </a:rPr>
              <a:t>© 2012 </a:t>
            </a:r>
            <a:r>
              <a:rPr lang="en-US" sz="800" i="1" dirty="0" err="1" smtClean="0">
                <a:solidFill>
                  <a:srgbClr val="777777"/>
                </a:solidFill>
                <a:latin typeface="Times New Roman" pitchFamily="18" charset="0"/>
                <a:cs typeface="Times New Roman" pitchFamily="18" charset="0"/>
              </a:rPr>
              <a:t>Cengage</a:t>
            </a:r>
            <a:r>
              <a:rPr lang="en-US" sz="800" i="1" dirty="0" smtClean="0">
                <a:solidFill>
                  <a:srgbClr val="777777"/>
                </a:solidFill>
                <a:latin typeface="Times New Roman" pitchFamily="18" charset="0"/>
                <a:cs typeface="Times New Roman" pitchFamily="18" charset="0"/>
              </a:rPr>
              <a:t> Learning. All Rights Reserved. May not be copied, scanned, or duplicated, in whole or in part, except for use as permitted in a license distributed with a certain product or service or otherwise on a password-protected website for classroom use.</a:t>
            </a:r>
            <a:endParaRPr lang="en-US" sz="800" i="1" dirty="0">
              <a:solidFill>
                <a:srgbClr val="777777"/>
              </a:solidFill>
              <a:latin typeface="Times New Roman" pitchFamily="18" charset="0"/>
              <a:ea typeface="Verdana" pitchFamily="34" charset="0"/>
              <a:cs typeface="Times New Roman" pitchFamily="18" charset="0"/>
            </a:endParaRPr>
          </a:p>
        </p:txBody>
      </p:sp>
    </p:spTree>
    <p:extLst>
      <p:ext uri="{BB962C8B-B14F-4D97-AF65-F5344CB8AC3E}">
        <p14:creationId xmlns:p14="http://schemas.microsoft.com/office/powerpoint/2010/main" val="1337627432"/>
      </p:ext>
    </p:extLst>
  </p:cSld>
  <p:clrMapOvr>
    <a:masterClrMapping/>
  </p:clrMapOvr>
  <p:transition spd="med">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57039"/>
                                        </p:tgtEl>
                                        <p:attrNameLst>
                                          <p:attrName>style.visibility</p:attrName>
                                        </p:attrNameLst>
                                      </p:cBhvr>
                                      <p:to>
                                        <p:strVal val="visible"/>
                                      </p:to>
                                    </p:set>
                                    <p:animEffect transition="in" filter="fade">
                                      <p:cBhvr>
                                        <p:cTn id="7" dur="500"/>
                                        <p:tgtEl>
                                          <p:spTgt spid="25703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grpId="0" nodeType="clickEffect">
                                  <p:stCondLst>
                                    <p:cond delay="0"/>
                                  </p:stCondLst>
                                  <p:childTnLst>
                                    <p:set>
                                      <p:cBhvr>
                                        <p:cTn id="11" dur="1" fill="hold">
                                          <p:stCondLst>
                                            <p:cond delay="0"/>
                                          </p:stCondLst>
                                        </p:cTn>
                                        <p:tgtEl>
                                          <p:spTgt spid="257051"/>
                                        </p:tgtEl>
                                        <p:attrNameLst>
                                          <p:attrName>style.visibility</p:attrName>
                                        </p:attrNameLst>
                                      </p:cBhvr>
                                      <p:to>
                                        <p:strVal val="visible"/>
                                      </p:to>
                                    </p:set>
                                    <p:animEffect transition="in" filter="wipe(right)">
                                      <p:cBhvr>
                                        <p:cTn id="12" dur="500"/>
                                        <p:tgtEl>
                                          <p:spTgt spid="257051"/>
                                        </p:tgtEl>
                                      </p:cBhvr>
                                    </p:animEffect>
                                  </p:childTnLst>
                                </p:cTn>
                              </p:par>
                            </p:childTnLst>
                          </p:cTn>
                        </p:par>
                        <p:par>
                          <p:cTn id="13" fill="hold">
                            <p:stCondLst>
                              <p:cond delay="500"/>
                            </p:stCondLst>
                            <p:childTnLst>
                              <p:par>
                                <p:cTn id="14" presetID="18" presetClass="entr" presetSubtype="6" fill="hold"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strips(downRight)">
                                      <p:cBhvr>
                                        <p:cTn id="16" dur="500"/>
                                        <p:tgtEl>
                                          <p:spTgt spid="7"/>
                                        </p:tgtEl>
                                      </p:cBhvr>
                                    </p:animEffect>
                                  </p:childTnLst>
                                </p:cTn>
                              </p:par>
                            </p:childTnLst>
                          </p:cTn>
                        </p:par>
                        <p:par>
                          <p:cTn id="17" fill="hold">
                            <p:stCondLst>
                              <p:cond delay="1000"/>
                            </p:stCondLst>
                            <p:childTnLst>
                              <p:par>
                                <p:cTn id="18" presetID="18" presetClass="entr" presetSubtype="12" fill="hold" nodeType="after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strips(downLeft)">
                                      <p:cBhvr>
                                        <p:cTn id="2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7039" grpId="0" animBg="1"/>
      <p:bldP spid="257051" grpId="0" animBg="1"/>
    </p:bld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989" name="Rectangle 3"/>
          <p:cNvSpPr>
            <a:spLocks noGrp="1" noChangeArrowheads="1"/>
          </p:cNvSpPr>
          <p:nvPr>
            <p:ph type="body" idx="4294967295"/>
          </p:nvPr>
        </p:nvSpPr>
        <p:spPr>
          <a:xfrm>
            <a:off x="609600" y="1003300"/>
            <a:ext cx="5099050" cy="3527425"/>
          </a:xfrm>
        </p:spPr>
        <p:txBody>
          <a:bodyPr>
            <a:normAutofit lnSpcReduction="10000"/>
          </a:bodyPr>
          <a:lstStyle/>
          <a:p>
            <a:pPr eaLnBrk="1" hangingPunct="1">
              <a:buClr>
                <a:schemeClr val="accent3">
                  <a:lumMod val="75000"/>
                </a:schemeClr>
              </a:buClr>
            </a:pPr>
            <a:r>
              <a:rPr lang="en-US" b="1" dirty="0" smtClean="0">
                <a:solidFill>
                  <a:srgbClr val="CC0000"/>
                </a:solidFill>
                <a:latin typeface="Times New Roman" pitchFamily="18" charset="0"/>
                <a:cs typeface="Times New Roman" pitchFamily="18" charset="0"/>
              </a:rPr>
              <a:t>Supply schedule</a:t>
            </a:r>
            <a:r>
              <a:rPr lang="en-US" dirty="0" smtClean="0">
                <a:latin typeface="Times New Roman" pitchFamily="18" charset="0"/>
                <a:cs typeface="Times New Roman" pitchFamily="18" charset="0"/>
              </a:rPr>
              <a:t>:   </a:t>
            </a:r>
            <a:br>
              <a:rPr lang="en-US" dirty="0" smtClean="0">
                <a:latin typeface="Times New Roman" pitchFamily="18" charset="0"/>
                <a:cs typeface="Times New Roman" pitchFamily="18" charset="0"/>
              </a:rPr>
            </a:br>
            <a:r>
              <a:rPr lang="en-US" dirty="0" smtClean="0">
                <a:latin typeface="Times New Roman" pitchFamily="18" charset="0"/>
                <a:cs typeface="Times New Roman" pitchFamily="18" charset="0"/>
              </a:rPr>
              <a:t>A table that shows the relationship between the price of a good and the quantity supplied. </a:t>
            </a:r>
          </a:p>
          <a:p>
            <a:pPr eaLnBrk="1" hangingPunct="1">
              <a:spcBef>
                <a:spcPct val="60000"/>
              </a:spcBef>
              <a:buClr>
                <a:schemeClr val="accent3">
                  <a:lumMod val="75000"/>
                </a:schemeClr>
              </a:buClr>
            </a:pPr>
            <a:r>
              <a:rPr lang="en-US" dirty="0" smtClean="0">
                <a:latin typeface="Times New Roman" pitchFamily="18" charset="0"/>
                <a:cs typeface="Times New Roman" pitchFamily="18" charset="0"/>
              </a:rPr>
              <a:t>Example:  </a:t>
            </a:r>
            <a:br>
              <a:rPr lang="en-US" dirty="0" smtClean="0">
                <a:latin typeface="Times New Roman" pitchFamily="18" charset="0"/>
                <a:cs typeface="Times New Roman" pitchFamily="18" charset="0"/>
              </a:rPr>
            </a:br>
            <a:r>
              <a:rPr lang="en-US" dirty="0" smtClean="0">
                <a:latin typeface="Times New Roman" pitchFamily="18" charset="0"/>
                <a:cs typeface="Times New Roman" pitchFamily="18" charset="0"/>
              </a:rPr>
              <a:t>Starbucks’ supply of lattes.</a:t>
            </a:r>
          </a:p>
        </p:txBody>
      </p:sp>
      <p:sp>
        <p:nvSpPr>
          <p:cNvPr id="41988" name="Rectangle 2"/>
          <p:cNvSpPr>
            <a:spLocks noGrp="1" noChangeArrowheads="1"/>
          </p:cNvSpPr>
          <p:nvPr>
            <p:ph type="title" idx="4294967295"/>
          </p:nvPr>
        </p:nvSpPr>
        <p:spPr>
          <a:xfrm>
            <a:off x="304800" y="152400"/>
            <a:ext cx="8686800" cy="901700"/>
          </a:xfrm>
        </p:spPr>
        <p:txBody>
          <a:bodyPr/>
          <a:lstStyle/>
          <a:p>
            <a:pPr eaLnBrk="1" hangingPunct="1"/>
            <a:r>
              <a:rPr lang="en-US" sz="3400" dirty="0" smtClean="0">
                <a:effectLst/>
                <a:latin typeface="Times New Roman" pitchFamily="18" charset="0"/>
                <a:cs typeface="Times New Roman" pitchFamily="18" charset="0"/>
              </a:rPr>
              <a:t>The Supply Schedule</a:t>
            </a:r>
          </a:p>
        </p:txBody>
      </p:sp>
      <p:sp>
        <p:nvSpPr>
          <p:cNvPr id="94212" name="Rectangle 4"/>
          <p:cNvSpPr>
            <a:spLocks noChangeArrowheads="1"/>
          </p:cNvSpPr>
          <p:nvPr/>
        </p:nvSpPr>
        <p:spPr bwMode="auto">
          <a:xfrm>
            <a:off x="554038" y="4679950"/>
            <a:ext cx="4840287" cy="1555750"/>
          </a:xfrm>
          <a:prstGeom prst="rect">
            <a:avLst/>
          </a:prstGeom>
          <a:noFill/>
          <a:ln w="9525">
            <a:noFill/>
            <a:miter lim="800000"/>
            <a:headEnd/>
            <a:tailEnd/>
          </a:ln>
        </p:spPr>
        <p:txBody>
          <a:bodyPr/>
          <a:lstStyle/>
          <a:p>
            <a:pPr marL="342900" indent="-342900">
              <a:lnSpc>
                <a:spcPct val="105000"/>
              </a:lnSpc>
              <a:spcBef>
                <a:spcPct val="45000"/>
              </a:spcBef>
              <a:buClr>
                <a:schemeClr val="accent3">
                  <a:lumMod val="75000"/>
                </a:schemeClr>
              </a:buClr>
              <a:buSzPct val="100000"/>
              <a:buFont typeface="Wingdings" pitchFamily="2" charset="2"/>
              <a:buChar char="§"/>
            </a:pPr>
            <a:r>
              <a:rPr lang="en-US" sz="2800" dirty="0">
                <a:latin typeface="Times New Roman" pitchFamily="18" charset="0"/>
                <a:cs typeface="Times New Roman" pitchFamily="18" charset="0"/>
              </a:rPr>
              <a:t>Notice that Starbucks’ supply schedule obeys the </a:t>
            </a:r>
            <a:br>
              <a:rPr lang="en-US" sz="2800" dirty="0">
                <a:latin typeface="Times New Roman" pitchFamily="18" charset="0"/>
                <a:cs typeface="Times New Roman" pitchFamily="18" charset="0"/>
              </a:rPr>
            </a:br>
            <a:r>
              <a:rPr lang="en-US" sz="2800" dirty="0" smtClean="0">
                <a:latin typeface="Times New Roman" pitchFamily="18" charset="0"/>
                <a:cs typeface="Times New Roman" pitchFamily="18" charset="0"/>
              </a:rPr>
              <a:t>law </a:t>
            </a:r>
            <a:r>
              <a:rPr lang="en-US" sz="2800" dirty="0">
                <a:latin typeface="Times New Roman" pitchFamily="18" charset="0"/>
                <a:cs typeface="Times New Roman" pitchFamily="18" charset="0"/>
              </a:rPr>
              <a:t>of </a:t>
            </a:r>
            <a:r>
              <a:rPr lang="en-US" sz="2800" dirty="0" smtClean="0">
                <a:latin typeface="Times New Roman" pitchFamily="18" charset="0"/>
                <a:cs typeface="Times New Roman" pitchFamily="18" charset="0"/>
              </a:rPr>
              <a:t>supply</a:t>
            </a:r>
            <a:r>
              <a:rPr lang="en-US" sz="2800" dirty="0">
                <a:latin typeface="Times New Roman" pitchFamily="18" charset="0"/>
                <a:cs typeface="Times New Roman" pitchFamily="18" charset="0"/>
              </a:rPr>
              <a:t>.  </a:t>
            </a:r>
          </a:p>
        </p:txBody>
      </p:sp>
      <p:graphicFrame>
        <p:nvGraphicFramePr>
          <p:cNvPr id="94213" name="Group 5"/>
          <p:cNvGraphicFramePr>
            <a:graphicFrameLocks noGrp="1"/>
          </p:cNvGraphicFramePr>
          <p:nvPr>
            <p:extLst>
              <p:ext uri="{D42A27DB-BD31-4B8C-83A1-F6EECF244321}">
                <p14:modId xmlns:p14="http://schemas.microsoft.com/office/powerpoint/2010/main" val="2441380050"/>
              </p:ext>
            </p:extLst>
          </p:nvPr>
        </p:nvGraphicFramePr>
        <p:xfrm>
          <a:off x="6048375" y="889000"/>
          <a:ext cx="2651125" cy="4572000"/>
        </p:xfrm>
        <a:graphic>
          <a:graphicData uri="http://schemas.openxmlformats.org/drawingml/2006/table">
            <a:tbl>
              <a:tblPr/>
              <a:tblGrid>
                <a:gridCol w="1084263"/>
                <a:gridCol w="1566862"/>
              </a:tblGrid>
              <a:tr h="508000">
                <a:tc>
                  <a:txBody>
                    <a:bodyPr/>
                    <a:lstStyle/>
                    <a:p>
                      <a:pPr marL="0" marR="0" lvl="0" indent="0" algn="ctr"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400" b="0" i="0" u="none" strike="noStrike" cap="none" normalizeH="0" baseline="0" dirty="0" smtClean="0">
                          <a:ln>
                            <a:noFill/>
                          </a:ln>
                          <a:solidFill>
                            <a:schemeClr val="tx1"/>
                          </a:solidFill>
                          <a:effectLst/>
                          <a:latin typeface="Times New Roman" pitchFamily="18" charset="0"/>
                          <a:cs typeface="Times New Roman" pitchFamily="18" charset="0"/>
                        </a:rPr>
                        <a:t>Price </a:t>
                      </a:r>
                      <a:br>
                        <a:rPr kumimoji="0" lang="en-US" sz="2400" b="0" i="0" u="none" strike="noStrike" cap="none" normalizeH="0" baseline="0" dirty="0" smtClean="0">
                          <a:ln>
                            <a:noFill/>
                          </a:ln>
                          <a:solidFill>
                            <a:schemeClr val="tx1"/>
                          </a:solidFill>
                          <a:effectLst/>
                          <a:latin typeface="Times New Roman" pitchFamily="18" charset="0"/>
                          <a:cs typeface="Times New Roman" pitchFamily="18" charset="0"/>
                        </a:rPr>
                      </a:br>
                      <a:r>
                        <a:rPr kumimoji="0" lang="en-US" sz="2400" b="0" i="0" u="none" strike="noStrike" cap="none" normalizeH="0" baseline="0" dirty="0" smtClean="0">
                          <a:ln>
                            <a:noFill/>
                          </a:ln>
                          <a:solidFill>
                            <a:schemeClr val="tx1"/>
                          </a:solidFill>
                          <a:effectLst/>
                          <a:latin typeface="Times New Roman" pitchFamily="18" charset="0"/>
                          <a:cs typeface="Times New Roman" pitchFamily="18" charset="0"/>
                        </a:rPr>
                        <a:t>of lattes</a:t>
                      </a:r>
                    </a:p>
                  </a:txBody>
                  <a:tcPr anchor="ctr" anchorCtr="1" horzOverflow="overflow">
                    <a:lnL>
                      <a:noFill/>
                    </a:lnL>
                    <a:lnR w="12700" cap="flat" cmpd="sng" algn="ctr">
                      <a:solidFill>
                        <a:schemeClr val="tx1"/>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400" b="0" i="0" u="none" strike="noStrike" cap="none" normalizeH="0" baseline="0" dirty="0" smtClean="0">
                          <a:ln>
                            <a:noFill/>
                          </a:ln>
                          <a:solidFill>
                            <a:schemeClr val="tx1"/>
                          </a:solidFill>
                          <a:effectLst/>
                          <a:latin typeface="Times New Roman" pitchFamily="18" charset="0"/>
                          <a:cs typeface="Times New Roman" pitchFamily="18" charset="0"/>
                        </a:rPr>
                        <a:t>Quantity </a:t>
                      </a:r>
                      <a:br>
                        <a:rPr kumimoji="0" lang="en-US" sz="2400" b="0" i="0" u="none" strike="noStrike" cap="none" normalizeH="0" baseline="0" dirty="0" smtClean="0">
                          <a:ln>
                            <a:noFill/>
                          </a:ln>
                          <a:solidFill>
                            <a:schemeClr val="tx1"/>
                          </a:solidFill>
                          <a:effectLst/>
                          <a:latin typeface="Times New Roman" pitchFamily="18" charset="0"/>
                          <a:cs typeface="Times New Roman" pitchFamily="18" charset="0"/>
                        </a:rPr>
                      </a:br>
                      <a:r>
                        <a:rPr kumimoji="0" lang="en-US" sz="2400" b="0" i="0" u="none" strike="noStrike" cap="none" normalizeH="0" baseline="0" dirty="0" smtClean="0">
                          <a:ln>
                            <a:noFill/>
                          </a:ln>
                          <a:solidFill>
                            <a:schemeClr val="tx1"/>
                          </a:solidFill>
                          <a:effectLst/>
                          <a:latin typeface="Times New Roman" pitchFamily="18" charset="0"/>
                          <a:cs typeface="Times New Roman" pitchFamily="18" charset="0"/>
                        </a:rPr>
                        <a:t>of lattes supplied</a:t>
                      </a:r>
                    </a:p>
                  </a:txBody>
                  <a:tcPr anchor="ctr" anchorCtr="1" horzOverflow="overflow">
                    <a:lnL w="12700" cap="flat" cmpd="sng" algn="ctr">
                      <a:solidFill>
                        <a:schemeClr val="tx1"/>
                      </a:solidFill>
                      <a:prstDash val="solid"/>
                      <a:round/>
                      <a:headEnd type="none" w="med" len="med"/>
                      <a:tailEnd type="none" w="med" len="med"/>
                    </a:lnL>
                    <a:lnR>
                      <a:noFill/>
                    </a:lnR>
                    <a:lnT>
                      <a:noFill/>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r>
              <a:tr h="450850">
                <a:tc>
                  <a:txBody>
                    <a:bodyPr/>
                    <a:lstStyle/>
                    <a:p>
                      <a:pPr marL="0" marR="0" lvl="0" indent="0" algn="r"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400" b="0" i="0" u="none" strike="noStrike" cap="none" normalizeH="0" baseline="0" smtClean="0">
                          <a:ln>
                            <a:noFill/>
                          </a:ln>
                          <a:solidFill>
                            <a:schemeClr val="tx1"/>
                          </a:solidFill>
                          <a:effectLst/>
                          <a:latin typeface="Times New Roman" pitchFamily="18" charset="0"/>
                          <a:cs typeface="Times New Roman" pitchFamily="18" charset="0"/>
                        </a:rPr>
                        <a:t>$0.00</a:t>
                      </a:r>
                    </a:p>
                  </a:txBody>
                  <a:tcPr anchor="ctr" anchorCtr="1"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c>
                  <a:txBody>
                    <a:body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400" b="0" i="0" u="none" strike="noStrike" cap="none" normalizeH="0" baseline="0" dirty="0" smtClean="0">
                          <a:ln>
                            <a:noFill/>
                          </a:ln>
                          <a:solidFill>
                            <a:schemeClr val="tx1"/>
                          </a:solidFill>
                          <a:effectLst/>
                          <a:latin typeface="Times New Roman" pitchFamily="18" charset="0"/>
                          <a:cs typeface="Times New Roman" pitchFamily="18" charset="0"/>
                        </a:rPr>
                        <a:t>0</a:t>
                      </a:r>
                    </a:p>
                  </a:txBody>
                  <a:tcPr anchor="ctr" anchorCtr="1"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r>
              <a:tr h="449263">
                <a:tc>
                  <a:txBody>
                    <a:bodyPr/>
                    <a:lstStyle/>
                    <a:p>
                      <a:pPr marL="0" marR="0" lvl="0" indent="0" algn="r"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400" b="0" i="0" u="none" strike="noStrike" cap="none" normalizeH="0" baseline="0" smtClean="0">
                          <a:ln>
                            <a:noFill/>
                          </a:ln>
                          <a:solidFill>
                            <a:schemeClr val="tx1"/>
                          </a:solidFill>
                          <a:effectLst/>
                          <a:latin typeface="Times New Roman" pitchFamily="18" charset="0"/>
                          <a:cs typeface="Times New Roman" pitchFamily="18" charset="0"/>
                        </a:rPr>
                        <a:t>1.00</a:t>
                      </a:r>
                    </a:p>
                  </a:txBody>
                  <a:tcPr anchor="ctr" anchorCtr="1"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c>
                  <a:txBody>
                    <a:body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400" b="0" i="0" u="none" strike="noStrike" cap="none" normalizeH="0" baseline="0" dirty="0" smtClean="0">
                          <a:ln>
                            <a:noFill/>
                          </a:ln>
                          <a:solidFill>
                            <a:schemeClr val="tx1"/>
                          </a:solidFill>
                          <a:effectLst/>
                          <a:latin typeface="Times New Roman" pitchFamily="18" charset="0"/>
                          <a:cs typeface="Times New Roman" pitchFamily="18" charset="0"/>
                        </a:rPr>
                        <a:t>3</a:t>
                      </a:r>
                    </a:p>
                  </a:txBody>
                  <a:tcPr anchor="ctr" anchorCtr="1"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r>
              <a:tr h="450850">
                <a:tc>
                  <a:txBody>
                    <a:bodyPr/>
                    <a:lstStyle/>
                    <a:p>
                      <a:pPr marL="0" marR="0" lvl="0" indent="0" algn="r"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400" b="0" i="0" u="none" strike="noStrike" cap="none" normalizeH="0" baseline="0" smtClean="0">
                          <a:ln>
                            <a:noFill/>
                          </a:ln>
                          <a:solidFill>
                            <a:schemeClr val="tx1"/>
                          </a:solidFill>
                          <a:effectLst/>
                          <a:latin typeface="Times New Roman" pitchFamily="18" charset="0"/>
                          <a:cs typeface="Times New Roman" pitchFamily="18" charset="0"/>
                        </a:rPr>
                        <a:t>2.00</a:t>
                      </a:r>
                    </a:p>
                  </a:txBody>
                  <a:tcPr anchor="ctr" anchorCtr="1"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c>
                  <a:txBody>
                    <a:body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400" b="0" i="0" u="none" strike="noStrike" cap="none" normalizeH="0" baseline="0" dirty="0" smtClean="0">
                          <a:ln>
                            <a:noFill/>
                          </a:ln>
                          <a:solidFill>
                            <a:schemeClr val="tx1"/>
                          </a:solidFill>
                          <a:effectLst/>
                          <a:latin typeface="Times New Roman" pitchFamily="18" charset="0"/>
                          <a:cs typeface="Times New Roman" pitchFamily="18" charset="0"/>
                        </a:rPr>
                        <a:t>6</a:t>
                      </a:r>
                    </a:p>
                  </a:txBody>
                  <a:tcPr anchor="ctr" anchorCtr="1"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r>
              <a:tr h="449263">
                <a:tc>
                  <a:txBody>
                    <a:bodyPr/>
                    <a:lstStyle/>
                    <a:p>
                      <a:pPr marL="0" marR="0" lvl="0" indent="0" algn="r"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400" b="0" i="0" u="none" strike="noStrike" cap="none" normalizeH="0" baseline="0" smtClean="0">
                          <a:ln>
                            <a:noFill/>
                          </a:ln>
                          <a:solidFill>
                            <a:schemeClr val="tx1"/>
                          </a:solidFill>
                          <a:effectLst/>
                          <a:latin typeface="Times New Roman" pitchFamily="18" charset="0"/>
                          <a:cs typeface="Times New Roman" pitchFamily="18" charset="0"/>
                        </a:rPr>
                        <a:t>3.00</a:t>
                      </a:r>
                    </a:p>
                  </a:txBody>
                  <a:tcPr anchor="ctr" anchorCtr="1"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c>
                  <a:txBody>
                    <a:body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400" b="0" i="0" u="none" strike="noStrike" cap="none" normalizeH="0" baseline="0" dirty="0" smtClean="0">
                          <a:ln>
                            <a:noFill/>
                          </a:ln>
                          <a:solidFill>
                            <a:schemeClr val="tx1"/>
                          </a:solidFill>
                          <a:effectLst/>
                          <a:latin typeface="Times New Roman" pitchFamily="18" charset="0"/>
                          <a:cs typeface="Times New Roman" pitchFamily="18" charset="0"/>
                        </a:rPr>
                        <a:t>9</a:t>
                      </a:r>
                    </a:p>
                  </a:txBody>
                  <a:tcPr anchor="ctr" anchorCtr="1"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r>
              <a:tr h="450850">
                <a:tc>
                  <a:txBody>
                    <a:bodyPr/>
                    <a:lstStyle/>
                    <a:p>
                      <a:pPr marL="0" marR="0" lvl="0" indent="0" algn="r"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400" b="0" i="0" u="none" strike="noStrike" cap="none" normalizeH="0" baseline="0" smtClean="0">
                          <a:ln>
                            <a:noFill/>
                          </a:ln>
                          <a:solidFill>
                            <a:schemeClr val="tx1"/>
                          </a:solidFill>
                          <a:effectLst/>
                          <a:latin typeface="Times New Roman" pitchFamily="18" charset="0"/>
                          <a:cs typeface="Times New Roman" pitchFamily="18" charset="0"/>
                        </a:rPr>
                        <a:t>4.00</a:t>
                      </a:r>
                    </a:p>
                  </a:txBody>
                  <a:tcPr anchor="ctr" anchorCtr="1"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c>
                  <a:txBody>
                    <a:body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400" b="0" i="0" u="none" strike="noStrike" cap="none" normalizeH="0" baseline="0" dirty="0" smtClean="0">
                          <a:ln>
                            <a:noFill/>
                          </a:ln>
                          <a:solidFill>
                            <a:schemeClr val="tx1"/>
                          </a:solidFill>
                          <a:effectLst/>
                          <a:latin typeface="Times New Roman" pitchFamily="18" charset="0"/>
                          <a:cs typeface="Times New Roman" pitchFamily="18" charset="0"/>
                        </a:rPr>
                        <a:t>12</a:t>
                      </a:r>
                    </a:p>
                  </a:txBody>
                  <a:tcPr anchor="ctr" anchorCtr="1"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r>
              <a:tr h="449263">
                <a:tc>
                  <a:txBody>
                    <a:bodyPr/>
                    <a:lstStyle/>
                    <a:p>
                      <a:pPr marL="0" marR="0" lvl="0" indent="0" algn="r"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400" b="0" i="0" u="none" strike="noStrike" cap="none" normalizeH="0" baseline="0" smtClean="0">
                          <a:ln>
                            <a:noFill/>
                          </a:ln>
                          <a:solidFill>
                            <a:schemeClr val="tx1"/>
                          </a:solidFill>
                          <a:effectLst/>
                          <a:latin typeface="Times New Roman" pitchFamily="18" charset="0"/>
                          <a:cs typeface="Times New Roman" pitchFamily="18" charset="0"/>
                        </a:rPr>
                        <a:t>5.00</a:t>
                      </a:r>
                    </a:p>
                  </a:txBody>
                  <a:tcPr anchor="ctr" anchorCtr="1"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c>
                  <a:txBody>
                    <a:body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400" b="0" i="0" u="none" strike="noStrike" cap="none" normalizeH="0" baseline="0" dirty="0" smtClean="0">
                          <a:ln>
                            <a:noFill/>
                          </a:ln>
                          <a:solidFill>
                            <a:schemeClr val="tx1"/>
                          </a:solidFill>
                          <a:effectLst/>
                          <a:latin typeface="Times New Roman" pitchFamily="18" charset="0"/>
                          <a:cs typeface="Times New Roman" pitchFamily="18" charset="0"/>
                        </a:rPr>
                        <a:t>15</a:t>
                      </a:r>
                    </a:p>
                  </a:txBody>
                  <a:tcPr anchor="ctr" anchorCtr="1"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r>
              <a:tr h="450850">
                <a:tc>
                  <a:txBody>
                    <a:bodyPr/>
                    <a:lstStyle/>
                    <a:p>
                      <a:pPr marL="0" marR="0" lvl="0" indent="0" algn="r"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400" b="0" i="0" u="none" strike="noStrike" cap="none" normalizeH="0" baseline="0" smtClean="0">
                          <a:ln>
                            <a:noFill/>
                          </a:ln>
                          <a:solidFill>
                            <a:schemeClr val="tx1"/>
                          </a:solidFill>
                          <a:effectLst/>
                          <a:latin typeface="Times New Roman" pitchFamily="18" charset="0"/>
                          <a:cs typeface="Times New Roman" pitchFamily="18" charset="0"/>
                        </a:rPr>
                        <a:t>6.00</a:t>
                      </a:r>
                    </a:p>
                  </a:txBody>
                  <a:tcPr anchor="ctr" anchorCtr="1"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lnTlToBr>
                      <a:noFill/>
                    </a:lnTlToBr>
                    <a:lnBlToTr>
                      <a:noFill/>
                    </a:lnBlToTr>
                    <a:solidFill>
                      <a:srgbClr val="CCFFCC"/>
                    </a:solidFill>
                  </a:tcPr>
                </a:tc>
                <a:tc>
                  <a:txBody>
                    <a:body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400" b="0" i="0" u="none" strike="noStrike" cap="none" normalizeH="0" baseline="0" dirty="0" smtClean="0">
                          <a:ln>
                            <a:noFill/>
                          </a:ln>
                          <a:solidFill>
                            <a:schemeClr val="tx1"/>
                          </a:solidFill>
                          <a:effectLst/>
                          <a:latin typeface="Times New Roman" pitchFamily="18" charset="0"/>
                          <a:cs typeface="Times New Roman" pitchFamily="18" charset="0"/>
                        </a:rPr>
                        <a:t>18</a:t>
                      </a:r>
                    </a:p>
                  </a:txBody>
                  <a:tcPr anchor="ctr" anchorCtr="1"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a:noFill/>
                    </a:lnB>
                    <a:lnTlToBr>
                      <a:noFill/>
                    </a:lnTlToBr>
                    <a:lnBlToTr>
                      <a:noFill/>
                    </a:lnBlToTr>
                    <a:solidFill>
                      <a:srgbClr val="CCFFCC"/>
                    </a:solidFill>
                  </a:tcPr>
                </a:tc>
              </a:tr>
            </a:tbl>
          </a:graphicData>
        </a:graphic>
      </p:graphicFrame>
      <p:sp>
        <p:nvSpPr>
          <p:cNvPr id="42016" name="FlagCount" hidden="1">
            <a:hlinkClick r:id="rId3" action="ppaction://hlinkfile"/>
          </p:cNvPr>
          <p:cNvSpPr>
            <a:spLocks noChangeArrowheads="1"/>
          </p:cNvSpPr>
          <p:nvPr/>
        </p:nvSpPr>
        <p:spPr bwMode="auto">
          <a:xfrm>
            <a:off x="8255000" y="254000"/>
            <a:ext cx="381000" cy="317500"/>
          </a:xfrm>
          <a:prstGeom prst="wedgeRoundRectCallout">
            <a:avLst>
              <a:gd name="adj1" fmla="val -43750"/>
              <a:gd name="adj2" fmla="val 70000"/>
              <a:gd name="adj3" fmla="val 16667"/>
            </a:avLst>
          </a:prstGeom>
          <a:solidFill>
            <a:schemeClr val="accent1">
              <a:alpha val="25098"/>
            </a:schemeClr>
          </a:solidFill>
          <a:ln w="19050">
            <a:solidFill>
              <a:schemeClr val="tx1"/>
            </a:solidFill>
            <a:miter lim="800000"/>
            <a:headEnd/>
            <a:tailEnd/>
          </a:ln>
        </p:spPr>
        <p:txBody>
          <a:bodyPr wrap="none" anchor="ctr"/>
          <a:lstStyle/>
          <a:p>
            <a:pPr algn="ctr"/>
            <a:r>
              <a:rPr lang="en-US" sz="1400" b="1">
                <a:latin typeface="Tahoma" pitchFamily="34" charset="0"/>
                <a:cs typeface="Arial" charset="0"/>
              </a:rPr>
              <a:t>0</a:t>
            </a:r>
          </a:p>
        </p:txBody>
      </p:sp>
    </p:spTree>
    <p:extLst>
      <p:ext uri="{BB962C8B-B14F-4D97-AF65-F5344CB8AC3E}">
        <p14:creationId xmlns:p14="http://schemas.microsoft.com/office/powerpoint/2010/main" val="3239006942"/>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1989">
                                            <p:txEl>
                                              <p:pRg st="0" end="0"/>
                                            </p:txEl>
                                          </p:spTgt>
                                        </p:tgtEl>
                                        <p:attrNameLst>
                                          <p:attrName>style.visibility</p:attrName>
                                        </p:attrNameLst>
                                      </p:cBhvr>
                                      <p:to>
                                        <p:strVal val="visible"/>
                                      </p:to>
                                    </p:set>
                                    <p:animEffect transition="in" filter="wipe(left)">
                                      <p:cBhvr>
                                        <p:cTn id="7" dur="500"/>
                                        <p:tgtEl>
                                          <p:spTgt spid="4198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1989">
                                            <p:txEl>
                                              <p:pRg st="1" end="1"/>
                                            </p:txEl>
                                          </p:spTgt>
                                        </p:tgtEl>
                                        <p:attrNameLst>
                                          <p:attrName>style.visibility</p:attrName>
                                        </p:attrNameLst>
                                      </p:cBhvr>
                                      <p:to>
                                        <p:strVal val="visible"/>
                                      </p:to>
                                    </p:set>
                                    <p:animEffect transition="in" filter="wipe(left)">
                                      <p:cBhvr>
                                        <p:cTn id="12" dur="500"/>
                                        <p:tgtEl>
                                          <p:spTgt spid="41989">
                                            <p:txEl>
                                              <p:pRg st="1" end="1"/>
                                            </p:txEl>
                                          </p:spTgt>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94213"/>
                                        </p:tgtEl>
                                        <p:attrNameLst>
                                          <p:attrName>style.visibility</p:attrName>
                                        </p:attrNameLst>
                                      </p:cBhvr>
                                      <p:to>
                                        <p:strVal val="visible"/>
                                      </p:to>
                                    </p:set>
                                    <p:animEffect transition="in" filter="fade">
                                      <p:cBhvr>
                                        <p:cTn id="16" dur="500"/>
                                        <p:tgtEl>
                                          <p:spTgt spid="94213"/>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94212"/>
                                        </p:tgtEl>
                                        <p:attrNameLst>
                                          <p:attrName>style.visibility</p:attrName>
                                        </p:attrNameLst>
                                      </p:cBhvr>
                                      <p:to>
                                        <p:strVal val="visible"/>
                                      </p:to>
                                    </p:set>
                                    <p:animEffect transition="in" filter="wipe(left)">
                                      <p:cBhvr>
                                        <p:cTn id="21" dur="500"/>
                                        <p:tgtEl>
                                          <p:spTgt spid="942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9" grpId="0" build="p" bldLvl="4"/>
      <p:bldP spid="9421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74" name="Object 2"/>
          <p:cNvGraphicFramePr>
            <a:graphicFrameLocks noChangeAspect="1"/>
          </p:cNvGraphicFramePr>
          <p:nvPr/>
        </p:nvGraphicFramePr>
        <p:xfrm>
          <a:off x="277813" y="1157288"/>
          <a:ext cx="5151437" cy="5121275"/>
        </p:xfrm>
        <a:graphic>
          <a:graphicData uri="http://schemas.openxmlformats.org/presentationml/2006/ole">
            <mc:AlternateContent xmlns:mc="http://schemas.openxmlformats.org/markup-compatibility/2006">
              <mc:Choice xmlns:v="urn:schemas-microsoft-com:vml" Requires="v">
                <p:oleObj spid="_x0000_s2060" name="Chart" r:id="rId4" imgW="3733800" imgH="3724351" progId="">
                  <p:embed/>
                </p:oleObj>
              </mc:Choice>
              <mc:Fallback>
                <p:oleObj name="Chart" r:id="rId4" imgW="3733800" imgH="3724351" progId="">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7813" y="1157288"/>
                        <a:ext cx="5151437" cy="5121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nvGrpSpPr>
          <p:cNvPr id="2" name="Group 3"/>
          <p:cNvGrpSpPr>
            <a:grpSpLocks/>
          </p:cNvGrpSpPr>
          <p:nvPr/>
        </p:nvGrpSpPr>
        <p:grpSpPr bwMode="auto">
          <a:xfrm>
            <a:off x="1312863" y="4256088"/>
            <a:ext cx="1157287" cy="1262062"/>
            <a:chOff x="827" y="2681"/>
            <a:chExt cx="729" cy="795"/>
          </a:xfrm>
        </p:grpSpPr>
        <p:grpSp>
          <p:nvGrpSpPr>
            <p:cNvPr id="3" name="Group 4"/>
            <p:cNvGrpSpPr>
              <a:grpSpLocks/>
            </p:cNvGrpSpPr>
            <p:nvPr/>
          </p:nvGrpSpPr>
          <p:grpSpPr bwMode="auto">
            <a:xfrm>
              <a:off x="827" y="2724"/>
              <a:ext cx="685" cy="752"/>
              <a:chOff x="357" y="2450"/>
              <a:chExt cx="795" cy="646"/>
            </a:xfrm>
          </p:grpSpPr>
          <p:sp>
            <p:nvSpPr>
              <p:cNvPr id="3143" name="Line 5"/>
              <p:cNvSpPr>
                <a:spLocks noChangeShapeType="1"/>
              </p:cNvSpPr>
              <p:nvPr/>
            </p:nvSpPr>
            <p:spPr bwMode="auto">
              <a:xfrm>
                <a:off x="357" y="2450"/>
                <a:ext cx="795" cy="0"/>
              </a:xfrm>
              <a:prstGeom prst="line">
                <a:avLst/>
              </a:prstGeom>
              <a:noFill/>
              <a:ln w="9525">
                <a:solidFill>
                  <a:srgbClr val="969696"/>
                </a:solidFill>
                <a:prstDash val="lgDash"/>
                <a:round/>
                <a:headEnd/>
                <a:tailEnd/>
              </a:ln>
            </p:spPr>
            <p:txBody>
              <a:bodyPr/>
              <a:lstStyle/>
              <a:p>
                <a:endParaRPr lang="en-US"/>
              </a:p>
            </p:txBody>
          </p:sp>
          <p:sp>
            <p:nvSpPr>
              <p:cNvPr id="3144" name="Line 6"/>
              <p:cNvSpPr>
                <a:spLocks noChangeShapeType="1"/>
              </p:cNvSpPr>
              <p:nvPr/>
            </p:nvSpPr>
            <p:spPr bwMode="auto">
              <a:xfrm>
                <a:off x="1152" y="2451"/>
                <a:ext cx="0" cy="645"/>
              </a:xfrm>
              <a:prstGeom prst="line">
                <a:avLst/>
              </a:prstGeom>
              <a:noFill/>
              <a:ln w="9525">
                <a:solidFill>
                  <a:srgbClr val="969696"/>
                </a:solidFill>
                <a:prstDash val="lgDash"/>
                <a:round/>
                <a:headEnd/>
                <a:tailEnd/>
              </a:ln>
            </p:spPr>
            <p:txBody>
              <a:bodyPr/>
              <a:lstStyle/>
              <a:p>
                <a:endParaRPr lang="en-US"/>
              </a:p>
            </p:txBody>
          </p:sp>
        </p:grpSp>
        <p:sp>
          <p:nvSpPr>
            <p:cNvPr id="3142" name="Oval 7"/>
            <p:cNvSpPr>
              <a:spLocks noChangeArrowheads="1"/>
            </p:cNvSpPr>
            <p:nvPr/>
          </p:nvSpPr>
          <p:spPr bwMode="auto">
            <a:xfrm>
              <a:off x="1468" y="2681"/>
              <a:ext cx="88" cy="87"/>
            </a:xfrm>
            <a:prstGeom prst="ellipse">
              <a:avLst/>
            </a:prstGeom>
            <a:solidFill>
              <a:srgbClr val="008000"/>
            </a:solidFill>
            <a:ln w="9525">
              <a:noFill/>
              <a:round/>
              <a:headEnd/>
              <a:tailEnd/>
            </a:ln>
          </p:spPr>
          <p:txBody>
            <a:bodyPr wrap="none" anchor="ctr"/>
            <a:lstStyle/>
            <a:p>
              <a:endParaRPr lang="en-US">
                <a:cs typeface="Arial" charset="0"/>
              </a:endParaRPr>
            </a:p>
          </p:txBody>
        </p:sp>
      </p:grpSp>
      <p:grpSp>
        <p:nvGrpSpPr>
          <p:cNvPr id="4" name="Group 8"/>
          <p:cNvGrpSpPr>
            <a:grpSpLocks/>
          </p:cNvGrpSpPr>
          <p:nvPr/>
        </p:nvGrpSpPr>
        <p:grpSpPr bwMode="auto">
          <a:xfrm>
            <a:off x="1316038" y="3671888"/>
            <a:ext cx="1689100" cy="1852612"/>
            <a:chOff x="829" y="2313"/>
            <a:chExt cx="1064" cy="1167"/>
          </a:xfrm>
        </p:grpSpPr>
        <p:grpSp>
          <p:nvGrpSpPr>
            <p:cNvPr id="5" name="Group 9"/>
            <p:cNvGrpSpPr>
              <a:grpSpLocks/>
            </p:cNvGrpSpPr>
            <p:nvPr/>
          </p:nvGrpSpPr>
          <p:grpSpPr bwMode="auto">
            <a:xfrm>
              <a:off x="829" y="2355"/>
              <a:ext cx="1022" cy="1125"/>
              <a:chOff x="357" y="2450"/>
              <a:chExt cx="795" cy="646"/>
            </a:xfrm>
          </p:grpSpPr>
          <p:sp>
            <p:nvSpPr>
              <p:cNvPr id="3139" name="Line 10"/>
              <p:cNvSpPr>
                <a:spLocks noChangeShapeType="1"/>
              </p:cNvSpPr>
              <p:nvPr/>
            </p:nvSpPr>
            <p:spPr bwMode="auto">
              <a:xfrm>
                <a:off x="357" y="2450"/>
                <a:ext cx="795" cy="0"/>
              </a:xfrm>
              <a:prstGeom prst="line">
                <a:avLst/>
              </a:prstGeom>
              <a:noFill/>
              <a:ln w="9525">
                <a:solidFill>
                  <a:srgbClr val="969696"/>
                </a:solidFill>
                <a:prstDash val="lgDash"/>
                <a:round/>
                <a:headEnd/>
                <a:tailEnd/>
              </a:ln>
            </p:spPr>
            <p:txBody>
              <a:bodyPr/>
              <a:lstStyle/>
              <a:p>
                <a:endParaRPr lang="en-US"/>
              </a:p>
            </p:txBody>
          </p:sp>
          <p:sp>
            <p:nvSpPr>
              <p:cNvPr id="3140" name="Line 11"/>
              <p:cNvSpPr>
                <a:spLocks noChangeShapeType="1"/>
              </p:cNvSpPr>
              <p:nvPr/>
            </p:nvSpPr>
            <p:spPr bwMode="auto">
              <a:xfrm>
                <a:off x="1152" y="2451"/>
                <a:ext cx="0" cy="645"/>
              </a:xfrm>
              <a:prstGeom prst="line">
                <a:avLst/>
              </a:prstGeom>
              <a:noFill/>
              <a:ln w="9525">
                <a:solidFill>
                  <a:srgbClr val="969696"/>
                </a:solidFill>
                <a:prstDash val="lgDash"/>
                <a:round/>
                <a:headEnd/>
                <a:tailEnd/>
              </a:ln>
            </p:spPr>
            <p:txBody>
              <a:bodyPr/>
              <a:lstStyle/>
              <a:p>
                <a:endParaRPr lang="en-US"/>
              </a:p>
            </p:txBody>
          </p:sp>
        </p:grpSp>
        <p:sp>
          <p:nvSpPr>
            <p:cNvPr id="3138" name="Oval 12"/>
            <p:cNvSpPr>
              <a:spLocks noChangeArrowheads="1"/>
            </p:cNvSpPr>
            <p:nvPr/>
          </p:nvSpPr>
          <p:spPr bwMode="auto">
            <a:xfrm>
              <a:off x="1805" y="2313"/>
              <a:ext cx="88" cy="87"/>
            </a:xfrm>
            <a:prstGeom prst="ellipse">
              <a:avLst/>
            </a:prstGeom>
            <a:solidFill>
              <a:srgbClr val="008000"/>
            </a:solidFill>
            <a:ln w="9525">
              <a:noFill/>
              <a:round/>
              <a:headEnd/>
              <a:tailEnd/>
            </a:ln>
          </p:spPr>
          <p:txBody>
            <a:bodyPr wrap="none" anchor="ctr"/>
            <a:lstStyle/>
            <a:p>
              <a:endParaRPr lang="en-US">
                <a:cs typeface="Arial" charset="0"/>
              </a:endParaRPr>
            </a:p>
          </p:txBody>
        </p:sp>
      </p:grpSp>
      <p:sp>
        <p:nvSpPr>
          <p:cNvPr id="95245" name="Line 13"/>
          <p:cNvSpPr>
            <a:spLocks noChangeShapeType="1"/>
          </p:cNvSpPr>
          <p:nvPr/>
        </p:nvSpPr>
        <p:spPr bwMode="auto">
          <a:xfrm flipV="1">
            <a:off x="1323975" y="1766888"/>
            <a:ext cx="3390900" cy="3733800"/>
          </a:xfrm>
          <a:prstGeom prst="line">
            <a:avLst/>
          </a:prstGeom>
          <a:noFill/>
          <a:ln w="50800">
            <a:solidFill>
              <a:srgbClr val="006600"/>
            </a:solidFill>
            <a:round/>
            <a:headEnd/>
            <a:tailEnd/>
          </a:ln>
        </p:spPr>
        <p:txBody>
          <a:bodyPr/>
          <a:lstStyle/>
          <a:p>
            <a:endParaRPr lang="en-US"/>
          </a:p>
        </p:txBody>
      </p:sp>
      <p:sp>
        <p:nvSpPr>
          <p:cNvPr id="95246" name="Oval 14"/>
          <p:cNvSpPr>
            <a:spLocks noChangeArrowheads="1"/>
          </p:cNvSpPr>
          <p:nvPr/>
        </p:nvSpPr>
        <p:spPr bwMode="auto">
          <a:xfrm>
            <a:off x="1247775" y="5438775"/>
            <a:ext cx="139700" cy="138113"/>
          </a:xfrm>
          <a:prstGeom prst="ellipse">
            <a:avLst/>
          </a:prstGeom>
          <a:solidFill>
            <a:srgbClr val="008000"/>
          </a:solidFill>
          <a:ln w="9525">
            <a:noFill/>
            <a:round/>
            <a:headEnd/>
            <a:tailEnd/>
          </a:ln>
        </p:spPr>
        <p:txBody>
          <a:bodyPr wrap="none" anchor="ctr"/>
          <a:lstStyle/>
          <a:p>
            <a:endParaRPr lang="en-US">
              <a:cs typeface="Arial" charset="0"/>
            </a:endParaRPr>
          </a:p>
        </p:txBody>
      </p:sp>
      <p:sp>
        <p:nvSpPr>
          <p:cNvPr id="3081" name="Rectangle 15"/>
          <p:cNvSpPr>
            <a:spLocks noGrp="1" noChangeArrowheads="1"/>
          </p:cNvSpPr>
          <p:nvPr>
            <p:ph type="title" idx="4294967295"/>
          </p:nvPr>
        </p:nvSpPr>
        <p:spPr>
          <a:xfrm>
            <a:off x="404812" y="109538"/>
            <a:ext cx="8129588" cy="677862"/>
          </a:xfrm>
        </p:spPr>
        <p:txBody>
          <a:bodyPr/>
          <a:lstStyle/>
          <a:p>
            <a:pPr eaLnBrk="1" hangingPunct="1"/>
            <a:r>
              <a:rPr lang="en-US" sz="3200" dirty="0" smtClean="0">
                <a:effectLst/>
                <a:latin typeface="Times New Roman" pitchFamily="18" charset="0"/>
                <a:cs typeface="Times New Roman" pitchFamily="18" charset="0"/>
              </a:rPr>
              <a:t>Starbucks’ Supply Schedule &amp; Curve</a:t>
            </a:r>
          </a:p>
        </p:txBody>
      </p:sp>
      <p:graphicFrame>
        <p:nvGraphicFramePr>
          <p:cNvPr id="95248" name="Group 16"/>
          <p:cNvGraphicFramePr>
            <a:graphicFrameLocks noGrp="1"/>
          </p:cNvGraphicFramePr>
          <p:nvPr>
            <p:extLst>
              <p:ext uri="{D42A27DB-BD31-4B8C-83A1-F6EECF244321}">
                <p14:modId xmlns:p14="http://schemas.microsoft.com/office/powerpoint/2010/main" val="1898192484"/>
              </p:ext>
            </p:extLst>
          </p:nvPr>
        </p:nvGraphicFramePr>
        <p:xfrm>
          <a:off x="6048375" y="889000"/>
          <a:ext cx="2651125" cy="4572000"/>
        </p:xfrm>
        <a:graphic>
          <a:graphicData uri="http://schemas.openxmlformats.org/drawingml/2006/table">
            <a:tbl>
              <a:tblPr/>
              <a:tblGrid>
                <a:gridCol w="1084263"/>
                <a:gridCol w="1566862"/>
              </a:tblGrid>
              <a:tr h="508000">
                <a:tc>
                  <a:txBody>
                    <a:bodyPr/>
                    <a:lstStyle/>
                    <a:p>
                      <a:pPr marL="0" marR="0" lvl="0" indent="0" algn="ctr"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400" b="0" i="0" u="none" strike="noStrike" cap="none" normalizeH="0" baseline="0" dirty="0" smtClean="0">
                          <a:ln>
                            <a:noFill/>
                          </a:ln>
                          <a:solidFill>
                            <a:schemeClr val="tx1"/>
                          </a:solidFill>
                          <a:effectLst/>
                          <a:latin typeface="Times New Roman" pitchFamily="18" charset="0"/>
                          <a:cs typeface="Times New Roman" pitchFamily="18" charset="0"/>
                        </a:rPr>
                        <a:t>Price </a:t>
                      </a:r>
                      <a:br>
                        <a:rPr kumimoji="0" lang="en-US" sz="2400" b="0" i="0" u="none" strike="noStrike" cap="none" normalizeH="0" baseline="0" dirty="0" smtClean="0">
                          <a:ln>
                            <a:noFill/>
                          </a:ln>
                          <a:solidFill>
                            <a:schemeClr val="tx1"/>
                          </a:solidFill>
                          <a:effectLst/>
                          <a:latin typeface="Times New Roman" pitchFamily="18" charset="0"/>
                          <a:cs typeface="Times New Roman" pitchFamily="18" charset="0"/>
                        </a:rPr>
                      </a:br>
                      <a:r>
                        <a:rPr kumimoji="0" lang="en-US" sz="2400" b="0" i="0" u="none" strike="noStrike" cap="none" normalizeH="0" baseline="0" dirty="0" smtClean="0">
                          <a:ln>
                            <a:noFill/>
                          </a:ln>
                          <a:solidFill>
                            <a:schemeClr val="tx1"/>
                          </a:solidFill>
                          <a:effectLst/>
                          <a:latin typeface="Times New Roman" pitchFamily="18" charset="0"/>
                          <a:cs typeface="Times New Roman" pitchFamily="18" charset="0"/>
                        </a:rPr>
                        <a:t>of lattes</a:t>
                      </a:r>
                    </a:p>
                  </a:txBody>
                  <a:tcPr anchor="ctr" anchorCtr="1" horzOverflow="overflow">
                    <a:lnL>
                      <a:noFill/>
                    </a:lnL>
                    <a:lnR w="12700" cap="flat" cmpd="sng" algn="ctr">
                      <a:solidFill>
                        <a:schemeClr val="tx1"/>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400" b="0" i="0" u="none" strike="noStrike" cap="none" normalizeH="0" baseline="0" dirty="0" smtClean="0">
                          <a:ln>
                            <a:noFill/>
                          </a:ln>
                          <a:solidFill>
                            <a:schemeClr val="tx1"/>
                          </a:solidFill>
                          <a:effectLst/>
                          <a:latin typeface="Times New Roman" pitchFamily="18" charset="0"/>
                          <a:cs typeface="Times New Roman" pitchFamily="18" charset="0"/>
                        </a:rPr>
                        <a:t>Quantity </a:t>
                      </a:r>
                      <a:br>
                        <a:rPr kumimoji="0" lang="en-US" sz="2400" b="0" i="0" u="none" strike="noStrike" cap="none" normalizeH="0" baseline="0" dirty="0" smtClean="0">
                          <a:ln>
                            <a:noFill/>
                          </a:ln>
                          <a:solidFill>
                            <a:schemeClr val="tx1"/>
                          </a:solidFill>
                          <a:effectLst/>
                          <a:latin typeface="Times New Roman" pitchFamily="18" charset="0"/>
                          <a:cs typeface="Times New Roman" pitchFamily="18" charset="0"/>
                        </a:rPr>
                      </a:br>
                      <a:r>
                        <a:rPr kumimoji="0" lang="en-US" sz="2400" b="0" i="0" u="none" strike="noStrike" cap="none" normalizeH="0" baseline="0" dirty="0" smtClean="0">
                          <a:ln>
                            <a:noFill/>
                          </a:ln>
                          <a:solidFill>
                            <a:schemeClr val="tx1"/>
                          </a:solidFill>
                          <a:effectLst/>
                          <a:latin typeface="Times New Roman" pitchFamily="18" charset="0"/>
                          <a:cs typeface="Times New Roman" pitchFamily="18" charset="0"/>
                        </a:rPr>
                        <a:t>of lattes supplied</a:t>
                      </a:r>
                    </a:p>
                  </a:txBody>
                  <a:tcPr anchor="ctr" anchorCtr="1" horzOverflow="overflow">
                    <a:lnL w="12700" cap="flat" cmpd="sng" algn="ctr">
                      <a:solidFill>
                        <a:schemeClr val="tx1"/>
                      </a:solidFill>
                      <a:prstDash val="solid"/>
                      <a:round/>
                      <a:headEnd type="none" w="med" len="med"/>
                      <a:tailEnd type="none" w="med" len="med"/>
                    </a:lnL>
                    <a:lnR>
                      <a:noFill/>
                    </a:lnR>
                    <a:lnT>
                      <a:noFill/>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r>
              <a:tr h="450850">
                <a:tc>
                  <a:txBody>
                    <a:bodyPr/>
                    <a:lstStyle/>
                    <a:p>
                      <a:pPr marL="0" marR="0" lvl="0" indent="0" algn="r"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400" b="0" i="0" u="none" strike="noStrike" cap="none" normalizeH="0" baseline="0" smtClean="0">
                          <a:ln>
                            <a:noFill/>
                          </a:ln>
                          <a:solidFill>
                            <a:schemeClr val="tx1"/>
                          </a:solidFill>
                          <a:effectLst/>
                          <a:latin typeface="Times New Roman" pitchFamily="18" charset="0"/>
                          <a:cs typeface="Times New Roman" pitchFamily="18" charset="0"/>
                        </a:rPr>
                        <a:t>$0.00</a:t>
                      </a:r>
                    </a:p>
                  </a:txBody>
                  <a:tcPr anchor="ctr" anchorCtr="1"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c>
                  <a:txBody>
                    <a:body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400" b="0" i="0" u="none" strike="noStrike" cap="none" normalizeH="0" baseline="0" dirty="0" smtClean="0">
                          <a:ln>
                            <a:noFill/>
                          </a:ln>
                          <a:solidFill>
                            <a:schemeClr val="tx1"/>
                          </a:solidFill>
                          <a:effectLst/>
                          <a:latin typeface="Times New Roman" pitchFamily="18" charset="0"/>
                          <a:cs typeface="Times New Roman" pitchFamily="18" charset="0"/>
                        </a:rPr>
                        <a:t>0</a:t>
                      </a:r>
                    </a:p>
                  </a:txBody>
                  <a:tcPr anchor="ctr" anchorCtr="1"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r>
              <a:tr h="449263">
                <a:tc>
                  <a:txBody>
                    <a:bodyPr/>
                    <a:lstStyle/>
                    <a:p>
                      <a:pPr marL="0" marR="0" lvl="0" indent="0" algn="r"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400" b="0" i="0" u="none" strike="noStrike" cap="none" normalizeH="0" baseline="0" smtClean="0">
                          <a:ln>
                            <a:noFill/>
                          </a:ln>
                          <a:solidFill>
                            <a:schemeClr val="tx1"/>
                          </a:solidFill>
                          <a:effectLst/>
                          <a:latin typeface="Times New Roman" pitchFamily="18" charset="0"/>
                          <a:cs typeface="Times New Roman" pitchFamily="18" charset="0"/>
                        </a:rPr>
                        <a:t>1.00</a:t>
                      </a:r>
                    </a:p>
                  </a:txBody>
                  <a:tcPr anchor="ctr" anchorCtr="1"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c>
                  <a:txBody>
                    <a:body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400" b="0" i="0" u="none" strike="noStrike" cap="none" normalizeH="0" baseline="0" dirty="0" smtClean="0">
                          <a:ln>
                            <a:noFill/>
                          </a:ln>
                          <a:solidFill>
                            <a:schemeClr val="tx1"/>
                          </a:solidFill>
                          <a:effectLst/>
                          <a:latin typeface="Times New Roman" pitchFamily="18" charset="0"/>
                          <a:cs typeface="Times New Roman" pitchFamily="18" charset="0"/>
                        </a:rPr>
                        <a:t>3</a:t>
                      </a:r>
                    </a:p>
                  </a:txBody>
                  <a:tcPr anchor="ctr" anchorCtr="1"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r>
              <a:tr h="450850">
                <a:tc>
                  <a:txBody>
                    <a:bodyPr/>
                    <a:lstStyle/>
                    <a:p>
                      <a:pPr marL="0" marR="0" lvl="0" indent="0" algn="r"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400" b="0" i="0" u="none" strike="noStrike" cap="none" normalizeH="0" baseline="0" smtClean="0">
                          <a:ln>
                            <a:noFill/>
                          </a:ln>
                          <a:solidFill>
                            <a:schemeClr val="tx1"/>
                          </a:solidFill>
                          <a:effectLst/>
                          <a:latin typeface="Times New Roman" pitchFamily="18" charset="0"/>
                          <a:cs typeface="Times New Roman" pitchFamily="18" charset="0"/>
                        </a:rPr>
                        <a:t>2.00</a:t>
                      </a:r>
                    </a:p>
                  </a:txBody>
                  <a:tcPr anchor="ctr" anchorCtr="1"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c>
                  <a:txBody>
                    <a:body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400" b="0" i="0" u="none" strike="noStrike" cap="none" normalizeH="0" baseline="0" dirty="0" smtClean="0">
                          <a:ln>
                            <a:noFill/>
                          </a:ln>
                          <a:solidFill>
                            <a:schemeClr val="tx1"/>
                          </a:solidFill>
                          <a:effectLst/>
                          <a:latin typeface="Times New Roman" pitchFamily="18" charset="0"/>
                          <a:cs typeface="Times New Roman" pitchFamily="18" charset="0"/>
                        </a:rPr>
                        <a:t>6</a:t>
                      </a:r>
                    </a:p>
                  </a:txBody>
                  <a:tcPr anchor="ctr" anchorCtr="1"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r>
              <a:tr h="449263">
                <a:tc>
                  <a:txBody>
                    <a:bodyPr/>
                    <a:lstStyle/>
                    <a:p>
                      <a:pPr marL="0" marR="0" lvl="0" indent="0" algn="r"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400" b="0" i="0" u="none" strike="noStrike" cap="none" normalizeH="0" baseline="0" smtClean="0">
                          <a:ln>
                            <a:noFill/>
                          </a:ln>
                          <a:solidFill>
                            <a:schemeClr val="tx1"/>
                          </a:solidFill>
                          <a:effectLst/>
                          <a:latin typeface="Times New Roman" pitchFamily="18" charset="0"/>
                          <a:cs typeface="Times New Roman" pitchFamily="18" charset="0"/>
                        </a:rPr>
                        <a:t>3.00</a:t>
                      </a:r>
                    </a:p>
                  </a:txBody>
                  <a:tcPr anchor="ctr" anchorCtr="1"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c>
                  <a:txBody>
                    <a:body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400" b="0" i="0" u="none" strike="noStrike" cap="none" normalizeH="0" baseline="0" dirty="0" smtClean="0">
                          <a:ln>
                            <a:noFill/>
                          </a:ln>
                          <a:solidFill>
                            <a:schemeClr val="tx1"/>
                          </a:solidFill>
                          <a:effectLst/>
                          <a:latin typeface="Times New Roman" pitchFamily="18" charset="0"/>
                          <a:cs typeface="Times New Roman" pitchFamily="18" charset="0"/>
                        </a:rPr>
                        <a:t>9</a:t>
                      </a:r>
                    </a:p>
                  </a:txBody>
                  <a:tcPr anchor="ctr" anchorCtr="1"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r>
              <a:tr h="450850">
                <a:tc>
                  <a:txBody>
                    <a:bodyPr/>
                    <a:lstStyle/>
                    <a:p>
                      <a:pPr marL="0" marR="0" lvl="0" indent="0" algn="r"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400" b="0" i="0" u="none" strike="noStrike" cap="none" normalizeH="0" baseline="0" smtClean="0">
                          <a:ln>
                            <a:noFill/>
                          </a:ln>
                          <a:solidFill>
                            <a:schemeClr val="tx1"/>
                          </a:solidFill>
                          <a:effectLst/>
                          <a:latin typeface="Times New Roman" pitchFamily="18" charset="0"/>
                          <a:cs typeface="Times New Roman" pitchFamily="18" charset="0"/>
                        </a:rPr>
                        <a:t>4.00</a:t>
                      </a:r>
                    </a:p>
                  </a:txBody>
                  <a:tcPr anchor="ctr" anchorCtr="1"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c>
                  <a:txBody>
                    <a:body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400" b="0" i="0" u="none" strike="noStrike" cap="none" normalizeH="0" baseline="0" dirty="0" smtClean="0">
                          <a:ln>
                            <a:noFill/>
                          </a:ln>
                          <a:solidFill>
                            <a:schemeClr val="tx1"/>
                          </a:solidFill>
                          <a:effectLst/>
                          <a:latin typeface="Times New Roman" pitchFamily="18" charset="0"/>
                          <a:cs typeface="Times New Roman" pitchFamily="18" charset="0"/>
                        </a:rPr>
                        <a:t>12</a:t>
                      </a:r>
                    </a:p>
                  </a:txBody>
                  <a:tcPr anchor="ctr" anchorCtr="1"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r>
              <a:tr h="449263">
                <a:tc>
                  <a:txBody>
                    <a:bodyPr/>
                    <a:lstStyle/>
                    <a:p>
                      <a:pPr marL="0" marR="0" lvl="0" indent="0" algn="r"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400" b="0" i="0" u="none" strike="noStrike" cap="none" normalizeH="0" baseline="0" smtClean="0">
                          <a:ln>
                            <a:noFill/>
                          </a:ln>
                          <a:solidFill>
                            <a:schemeClr val="tx1"/>
                          </a:solidFill>
                          <a:effectLst/>
                          <a:latin typeface="Times New Roman" pitchFamily="18" charset="0"/>
                          <a:cs typeface="Times New Roman" pitchFamily="18" charset="0"/>
                        </a:rPr>
                        <a:t>5.00</a:t>
                      </a:r>
                    </a:p>
                  </a:txBody>
                  <a:tcPr anchor="ctr" anchorCtr="1"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c>
                  <a:txBody>
                    <a:body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400" b="0" i="0" u="none" strike="noStrike" cap="none" normalizeH="0" baseline="0" dirty="0" smtClean="0">
                          <a:ln>
                            <a:noFill/>
                          </a:ln>
                          <a:solidFill>
                            <a:schemeClr val="tx1"/>
                          </a:solidFill>
                          <a:effectLst/>
                          <a:latin typeface="Times New Roman" pitchFamily="18" charset="0"/>
                          <a:cs typeface="Times New Roman" pitchFamily="18" charset="0"/>
                        </a:rPr>
                        <a:t>15</a:t>
                      </a:r>
                    </a:p>
                  </a:txBody>
                  <a:tcPr anchor="ctr" anchorCtr="1"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r>
              <a:tr h="450850">
                <a:tc>
                  <a:txBody>
                    <a:bodyPr/>
                    <a:lstStyle/>
                    <a:p>
                      <a:pPr marL="0" marR="0" lvl="0" indent="0" algn="r"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400" b="0" i="0" u="none" strike="noStrike" cap="none" normalizeH="0" baseline="0" smtClean="0">
                          <a:ln>
                            <a:noFill/>
                          </a:ln>
                          <a:solidFill>
                            <a:schemeClr val="tx1"/>
                          </a:solidFill>
                          <a:effectLst/>
                          <a:latin typeface="Times New Roman" pitchFamily="18" charset="0"/>
                          <a:cs typeface="Times New Roman" pitchFamily="18" charset="0"/>
                        </a:rPr>
                        <a:t>6.00</a:t>
                      </a:r>
                    </a:p>
                  </a:txBody>
                  <a:tcPr anchor="ctr" anchorCtr="1"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lnTlToBr>
                      <a:noFill/>
                    </a:lnTlToBr>
                    <a:lnBlToTr>
                      <a:noFill/>
                    </a:lnBlToTr>
                    <a:solidFill>
                      <a:srgbClr val="CCFFCC"/>
                    </a:solidFill>
                  </a:tcPr>
                </a:tc>
                <a:tc>
                  <a:txBody>
                    <a:body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400" b="0" i="0" u="none" strike="noStrike" cap="none" normalizeH="0" baseline="0" dirty="0" smtClean="0">
                          <a:ln>
                            <a:noFill/>
                          </a:ln>
                          <a:solidFill>
                            <a:schemeClr val="tx1"/>
                          </a:solidFill>
                          <a:effectLst/>
                          <a:latin typeface="Times New Roman" pitchFamily="18" charset="0"/>
                          <a:cs typeface="Times New Roman" pitchFamily="18" charset="0"/>
                        </a:rPr>
                        <a:t>18</a:t>
                      </a:r>
                    </a:p>
                  </a:txBody>
                  <a:tcPr anchor="ctr" anchorCtr="1"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a:noFill/>
                    </a:lnB>
                    <a:lnTlToBr>
                      <a:noFill/>
                    </a:lnTlToBr>
                    <a:lnBlToTr>
                      <a:noFill/>
                    </a:lnBlToTr>
                    <a:solidFill>
                      <a:srgbClr val="CCFFCC"/>
                    </a:solidFill>
                  </a:tcPr>
                </a:tc>
              </a:tr>
            </a:tbl>
          </a:graphicData>
        </a:graphic>
      </p:graphicFrame>
      <p:grpSp>
        <p:nvGrpSpPr>
          <p:cNvPr id="6" name="Group 61"/>
          <p:cNvGrpSpPr>
            <a:grpSpLocks/>
          </p:cNvGrpSpPr>
          <p:nvPr/>
        </p:nvGrpSpPr>
        <p:grpSpPr bwMode="auto">
          <a:xfrm>
            <a:off x="1311275" y="4860925"/>
            <a:ext cx="601663" cy="655638"/>
            <a:chOff x="826" y="3062"/>
            <a:chExt cx="379" cy="413"/>
          </a:xfrm>
        </p:grpSpPr>
        <p:grpSp>
          <p:nvGrpSpPr>
            <p:cNvPr id="7" name="Group 62"/>
            <p:cNvGrpSpPr>
              <a:grpSpLocks/>
            </p:cNvGrpSpPr>
            <p:nvPr/>
          </p:nvGrpSpPr>
          <p:grpSpPr bwMode="auto">
            <a:xfrm>
              <a:off x="826" y="3103"/>
              <a:ext cx="341" cy="372"/>
              <a:chOff x="357" y="2450"/>
              <a:chExt cx="795" cy="646"/>
            </a:xfrm>
          </p:grpSpPr>
          <p:sp>
            <p:nvSpPr>
              <p:cNvPr id="3135" name="Line 63"/>
              <p:cNvSpPr>
                <a:spLocks noChangeShapeType="1"/>
              </p:cNvSpPr>
              <p:nvPr/>
            </p:nvSpPr>
            <p:spPr bwMode="auto">
              <a:xfrm>
                <a:off x="357" y="2450"/>
                <a:ext cx="795" cy="0"/>
              </a:xfrm>
              <a:prstGeom prst="line">
                <a:avLst/>
              </a:prstGeom>
              <a:noFill/>
              <a:ln w="9525">
                <a:solidFill>
                  <a:srgbClr val="969696"/>
                </a:solidFill>
                <a:prstDash val="lgDash"/>
                <a:round/>
                <a:headEnd/>
                <a:tailEnd/>
              </a:ln>
            </p:spPr>
            <p:txBody>
              <a:bodyPr/>
              <a:lstStyle/>
              <a:p>
                <a:endParaRPr lang="en-US"/>
              </a:p>
            </p:txBody>
          </p:sp>
          <p:sp>
            <p:nvSpPr>
              <p:cNvPr id="3136" name="Line 64"/>
              <p:cNvSpPr>
                <a:spLocks noChangeShapeType="1"/>
              </p:cNvSpPr>
              <p:nvPr/>
            </p:nvSpPr>
            <p:spPr bwMode="auto">
              <a:xfrm>
                <a:off x="1152" y="2451"/>
                <a:ext cx="0" cy="645"/>
              </a:xfrm>
              <a:prstGeom prst="line">
                <a:avLst/>
              </a:prstGeom>
              <a:noFill/>
              <a:ln w="9525">
                <a:solidFill>
                  <a:srgbClr val="969696"/>
                </a:solidFill>
                <a:prstDash val="lgDash"/>
                <a:round/>
                <a:headEnd/>
                <a:tailEnd/>
              </a:ln>
            </p:spPr>
            <p:txBody>
              <a:bodyPr/>
              <a:lstStyle/>
              <a:p>
                <a:endParaRPr lang="en-US"/>
              </a:p>
            </p:txBody>
          </p:sp>
        </p:grpSp>
        <p:sp>
          <p:nvSpPr>
            <p:cNvPr id="3134" name="Oval 65"/>
            <p:cNvSpPr>
              <a:spLocks noChangeArrowheads="1"/>
            </p:cNvSpPr>
            <p:nvPr/>
          </p:nvSpPr>
          <p:spPr bwMode="auto">
            <a:xfrm>
              <a:off x="1117" y="3062"/>
              <a:ext cx="88" cy="87"/>
            </a:xfrm>
            <a:prstGeom prst="ellipse">
              <a:avLst/>
            </a:prstGeom>
            <a:solidFill>
              <a:srgbClr val="008000"/>
            </a:solidFill>
            <a:ln w="9525">
              <a:noFill/>
              <a:round/>
              <a:headEnd/>
              <a:tailEnd/>
            </a:ln>
          </p:spPr>
          <p:txBody>
            <a:bodyPr wrap="none" anchor="ctr"/>
            <a:lstStyle/>
            <a:p>
              <a:endParaRPr lang="en-US">
                <a:cs typeface="Arial" charset="0"/>
              </a:endParaRPr>
            </a:p>
          </p:txBody>
        </p:sp>
      </p:grpSp>
      <p:grpSp>
        <p:nvGrpSpPr>
          <p:cNvPr id="8" name="Group 66"/>
          <p:cNvGrpSpPr>
            <a:grpSpLocks/>
          </p:cNvGrpSpPr>
          <p:nvPr/>
        </p:nvGrpSpPr>
        <p:grpSpPr bwMode="auto">
          <a:xfrm>
            <a:off x="1314450" y="3071813"/>
            <a:ext cx="2219325" cy="2444750"/>
            <a:chOff x="828" y="1935"/>
            <a:chExt cx="1398" cy="1540"/>
          </a:xfrm>
        </p:grpSpPr>
        <p:grpSp>
          <p:nvGrpSpPr>
            <p:cNvPr id="9" name="Group 67"/>
            <p:cNvGrpSpPr>
              <a:grpSpLocks/>
            </p:cNvGrpSpPr>
            <p:nvPr/>
          </p:nvGrpSpPr>
          <p:grpSpPr bwMode="auto">
            <a:xfrm>
              <a:off x="828" y="1975"/>
              <a:ext cx="1358" cy="1500"/>
              <a:chOff x="357" y="2450"/>
              <a:chExt cx="795" cy="646"/>
            </a:xfrm>
          </p:grpSpPr>
          <p:sp>
            <p:nvSpPr>
              <p:cNvPr id="3131" name="Line 68"/>
              <p:cNvSpPr>
                <a:spLocks noChangeShapeType="1"/>
              </p:cNvSpPr>
              <p:nvPr/>
            </p:nvSpPr>
            <p:spPr bwMode="auto">
              <a:xfrm>
                <a:off x="357" y="2450"/>
                <a:ext cx="795" cy="0"/>
              </a:xfrm>
              <a:prstGeom prst="line">
                <a:avLst/>
              </a:prstGeom>
              <a:noFill/>
              <a:ln w="9525">
                <a:solidFill>
                  <a:srgbClr val="969696"/>
                </a:solidFill>
                <a:prstDash val="lgDash"/>
                <a:round/>
                <a:headEnd/>
                <a:tailEnd/>
              </a:ln>
            </p:spPr>
            <p:txBody>
              <a:bodyPr/>
              <a:lstStyle/>
              <a:p>
                <a:endParaRPr lang="en-US"/>
              </a:p>
            </p:txBody>
          </p:sp>
          <p:sp>
            <p:nvSpPr>
              <p:cNvPr id="3132" name="Line 69"/>
              <p:cNvSpPr>
                <a:spLocks noChangeShapeType="1"/>
              </p:cNvSpPr>
              <p:nvPr/>
            </p:nvSpPr>
            <p:spPr bwMode="auto">
              <a:xfrm>
                <a:off x="1152" y="2451"/>
                <a:ext cx="0" cy="645"/>
              </a:xfrm>
              <a:prstGeom prst="line">
                <a:avLst/>
              </a:prstGeom>
              <a:noFill/>
              <a:ln w="9525">
                <a:solidFill>
                  <a:srgbClr val="969696"/>
                </a:solidFill>
                <a:prstDash val="lgDash"/>
                <a:round/>
                <a:headEnd/>
                <a:tailEnd/>
              </a:ln>
            </p:spPr>
            <p:txBody>
              <a:bodyPr/>
              <a:lstStyle/>
              <a:p>
                <a:endParaRPr lang="en-US"/>
              </a:p>
            </p:txBody>
          </p:sp>
        </p:grpSp>
        <p:sp>
          <p:nvSpPr>
            <p:cNvPr id="3130" name="Oval 70"/>
            <p:cNvSpPr>
              <a:spLocks noChangeArrowheads="1"/>
            </p:cNvSpPr>
            <p:nvPr/>
          </p:nvSpPr>
          <p:spPr bwMode="auto">
            <a:xfrm>
              <a:off x="2138" y="1935"/>
              <a:ext cx="88" cy="87"/>
            </a:xfrm>
            <a:prstGeom prst="ellipse">
              <a:avLst/>
            </a:prstGeom>
            <a:solidFill>
              <a:srgbClr val="008000"/>
            </a:solidFill>
            <a:ln w="9525">
              <a:noFill/>
              <a:round/>
              <a:headEnd/>
              <a:tailEnd/>
            </a:ln>
          </p:spPr>
          <p:txBody>
            <a:bodyPr wrap="none" anchor="ctr"/>
            <a:lstStyle/>
            <a:p>
              <a:endParaRPr lang="en-US">
                <a:cs typeface="Arial" charset="0"/>
              </a:endParaRPr>
            </a:p>
          </p:txBody>
        </p:sp>
      </p:grpSp>
      <p:grpSp>
        <p:nvGrpSpPr>
          <p:cNvPr id="10" name="Group 71"/>
          <p:cNvGrpSpPr>
            <a:grpSpLocks/>
          </p:cNvGrpSpPr>
          <p:nvPr/>
        </p:nvGrpSpPr>
        <p:grpSpPr bwMode="auto">
          <a:xfrm>
            <a:off x="1316038" y="2479675"/>
            <a:ext cx="2759075" cy="3048000"/>
            <a:chOff x="829" y="1562"/>
            <a:chExt cx="1738" cy="1920"/>
          </a:xfrm>
        </p:grpSpPr>
        <p:grpSp>
          <p:nvGrpSpPr>
            <p:cNvPr id="11" name="Group 72"/>
            <p:cNvGrpSpPr>
              <a:grpSpLocks/>
            </p:cNvGrpSpPr>
            <p:nvPr/>
          </p:nvGrpSpPr>
          <p:grpSpPr bwMode="auto">
            <a:xfrm>
              <a:off x="829" y="1602"/>
              <a:ext cx="1695" cy="1880"/>
              <a:chOff x="357" y="2450"/>
              <a:chExt cx="795" cy="646"/>
            </a:xfrm>
          </p:grpSpPr>
          <p:sp>
            <p:nvSpPr>
              <p:cNvPr id="3127" name="Line 73"/>
              <p:cNvSpPr>
                <a:spLocks noChangeShapeType="1"/>
              </p:cNvSpPr>
              <p:nvPr/>
            </p:nvSpPr>
            <p:spPr bwMode="auto">
              <a:xfrm>
                <a:off x="357" y="2450"/>
                <a:ext cx="795" cy="0"/>
              </a:xfrm>
              <a:prstGeom prst="line">
                <a:avLst/>
              </a:prstGeom>
              <a:noFill/>
              <a:ln w="9525">
                <a:solidFill>
                  <a:srgbClr val="969696"/>
                </a:solidFill>
                <a:prstDash val="lgDash"/>
                <a:round/>
                <a:headEnd/>
                <a:tailEnd/>
              </a:ln>
            </p:spPr>
            <p:txBody>
              <a:bodyPr/>
              <a:lstStyle/>
              <a:p>
                <a:endParaRPr lang="en-US"/>
              </a:p>
            </p:txBody>
          </p:sp>
          <p:sp>
            <p:nvSpPr>
              <p:cNvPr id="3128" name="Line 74"/>
              <p:cNvSpPr>
                <a:spLocks noChangeShapeType="1"/>
              </p:cNvSpPr>
              <p:nvPr/>
            </p:nvSpPr>
            <p:spPr bwMode="auto">
              <a:xfrm>
                <a:off x="1152" y="2451"/>
                <a:ext cx="0" cy="645"/>
              </a:xfrm>
              <a:prstGeom prst="line">
                <a:avLst/>
              </a:prstGeom>
              <a:noFill/>
              <a:ln w="9525">
                <a:solidFill>
                  <a:srgbClr val="969696"/>
                </a:solidFill>
                <a:prstDash val="lgDash"/>
                <a:round/>
                <a:headEnd/>
                <a:tailEnd/>
              </a:ln>
            </p:spPr>
            <p:txBody>
              <a:bodyPr/>
              <a:lstStyle/>
              <a:p>
                <a:endParaRPr lang="en-US"/>
              </a:p>
            </p:txBody>
          </p:sp>
        </p:grpSp>
        <p:sp>
          <p:nvSpPr>
            <p:cNvPr id="3126" name="Oval 75"/>
            <p:cNvSpPr>
              <a:spLocks noChangeArrowheads="1"/>
            </p:cNvSpPr>
            <p:nvPr/>
          </p:nvSpPr>
          <p:spPr bwMode="auto">
            <a:xfrm>
              <a:off x="2479" y="1562"/>
              <a:ext cx="88" cy="87"/>
            </a:xfrm>
            <a:prstGeom prst="ellipse">
              <a:avLst/>
            </a:prstGeom>
            <a:solidFill>
              <a:srgbClr val="008000"/>
            </a:solidFill>
            <a:ln w="9525">
              <a:noFill/>
              <a:round/>
              <a:headEnd/>
              <a:tailEnd/>
            </a:ln>
          </p:spPr>
          <p:txBody>
            <a:bodyPr wrap="none" anchor="ctr"/>
            <a:lstStyle/>
            <a:p>
              <a:endParaRPr lang="en-US">
                <a:cs typeface="Arial" charset="0"/>
              </a:endParaRPr>
            </a:p>
          </p:txBody>
        </p:sp>
      </p:grpSp>
      <p:grpSp>
        <p:nvGrpSpPr>
          <p:cNvPr id="12" name="Group 76"/>
          <p:cNvGrpSpPr>
            <a:grpSpLocks/>
          </p:cNvGrpSpPr>
          <p:nvPr/>
        </p:nvGrpSpPr>
        <p:grpSpPr bwMode="auto">
          <a:xfrm>
            <a:off x="1314450" y="1873250"/>
            <a:ext cx="3316288" cy="3640138"/>
            <a:chOff x="828" y="1180"/>
            <a:chExt cx="2089" cy="2293"/>
          </a:xfrm>
        </p:grpSpPr>
        <p:grpSp>
          <p:nvGrpSpPr>
            <p:cNvPr id="13" name="Group 77"/>
            <p:cNvGrpSpPr>
              <a:grpSpLocks/>
            </p:cNvGrpSpPr>
            <p:nvPr/>
          </p:nvGrpSpPr>
          <p:grpSpPr bwMode="auto">
            <a:xfrm>
              <a:off x="828" y="1224"/>
              <a:ext cx="2043" cy="2249"/>
              <a:chOff x="357" y="2450"/>
              <a:chExt cx="795" cy="646"/>
            </a:xfrm>
          </p:grpSpPr>
          <p:sp>
            <p:nvSpPr>
              <p:cNvPr id="3123" name="Line 78"/>
              <p:cNvSpPr>
                <a:spLocks noChangeShapeType="1"/>
              </p:cNvSpPr>
              <p:nvPr/>
            </p:nvSpPr>
            <p:spPr bwMode="auto">
              <a:xfrm>
                <a:off x="357" y="2450"/>
                <a:ext cx="795" cy="0"/>
              </a:xfrm>
              <a:prstGeom prst="line">
                <a:avLst/>
              </a:prstGeom>
              <a:noFill/>
              <a:ln w="9525">
                <a:solidFill>
                  <a:srgbClr val="969696"/>
                </a:solidFill>
                <a:prstDash val="lgDash"/>
                <a:round/>
                <a:headEnd/>
                <a:tailEnd/>
              </a:ln>
            </p:spPr>
            <p:txBody>
              <a:bodyPr/>
              <a:lstStyle/>
              <a:p>
                <a:endParaRPr lang="en-US"/>
              </a:p>
            </p:txBody>
          </p:sp>
          <p:sp>
            <p:nvSpPr>
              <p:cNvPr id="3124" name="Line 79"/>
              <p:cNvSpPr>
                <a:spLocks noChangeShapeType="1"/>
              </p:cNvSpPr>
              <p:nvPr/>
            </p:nvSpPr>
            <p:spPr bwMode="auto">
              <a:xfrm>
                <a:off x="1152" y="2451"/>
                <a:ext cx="0" cy="645"/>
              </a:xfrm>
              <a:prstGeom prst="line">
                <a:avLst/>
              </a:prstGeom>
              <a:noFill/>
              <a:ln w="9525">
                <a:solidFill>
                  <a:srgbClr val="969696"/>
                </a:solidFill>
                <a:prstDash val="lgDash"/>
                <a:round/>
                <a:headEnd/>
                <a:tailEnd/>
              </a:ln>
            </p:spPr>
            <p:txBody>
              <a:bodyPr/>
              <a:lstStyle/>
              <a:p>
                <a:endParaRPr lang="en-US"/>
              </a:p>
            </p:txBody>
          </p:sp>
        </p:grpSp>
        <p:sp>
          <p:nvSpPr>
            <p:cNvPr id="3122" name="Oval 80"/>
            <p:cNvSpPr>
              <a:spLocks noChangeArrowheads="1"/>
            </p:cNvSpPr>
            <p:nvPr/>
          </p:nvSpPr>
          <p:spPr bwMode="auto">
            <a:xfrm>
              <a:off x="2829" y="1180"/>
              <a:ext cx="88" cy="87"/>
            </a:xfrm>
            <a:prstGeom prst="ellipse">
              <a:avLst/>
            </a:prstGeom>
            <a:solidFill>
              <a:srgbClr val="008000"/>
            </a:solidFill>
            <a:ln w="9525">
              <a:noFill/>
              <a:round/>
              <a:headEnd/>
              <a:tailEnd/>
            </a:ln>
          </p:spPr>
          <p:txBody>
            <a:bodyPr wrap="none" anchor="ctr"/>
            <a:lstStyle/>
            <a:p>
              <a:endParaRPr lang="en-US">
                <a:cs typeface="Arial" charset="0"/>
              </a:endParaRPr>
            </a:p>
          </p:txBody>
        </p:sp>
      </p:grpSp>
      <p:sp>
        <p:nvSpPr>
          <p:cNvPr id="95313" name="Line 81"/>
          <p:cNvSpPr>
            <a:spLocks noChangeShapeType="1"/>
          </p:cNvSpPr>
          <p:nvPr/>
        </p:nvSpPr>
        <p:spPr bwMode="auto">
          <a:xfrm>
            <a:off x="5502275" y="2386013"/>
            <a:ext cx="552450" cy="0"/>
          </a:xfrm>
          <a:prstGeom prst="line">
            <a:avLst/>
          </a:prstGeom>
          <a:noFill/>
          <a:ln w="57150">
            <a:solidFill>
              <a:srgbClr val="006600"/>
            </a:solidFill>
            <a:round/>
            <a:headEnd/>
            <a:tailEnd type="triangle" w="lg" len="med"/>
          </a:ln>
        </p:spPr>
        <p:txBody>
          <a:bodyPr/>
          <a:lstStyle/>
          <a:p>
            <a:endParaRPr lang="en-US"/>
          </a:p>
        </p:txBody>
      </p:sp>
      <p:sp>
        <p:nvSpPr>
          <p:cNvPr id="95314" name="Line 82"/>
          <p:cNvSpPr>
            <a:spLocks noChangeShapeType="1"/>
          </p:cNvSpPr>
          <p:nvPr/>
        </p:nvSpPr>
        <p:spPr bwMode="auto">
          <a:xfrm>
            <a:off x="5494338" y="2857500"/>
            <a:ext cx="552450" cy="0"/>
          </a:xfrm>
          <a:prstGeom prst="line">
            <a:avLst/>
          </a:prstGeom>
          <a:noFill/>
          <a:ln w="57150">
            <a:solidFill>
              <a:srgbClr val="006600"/>
            </a:solidFill>
            <a:round/>
            <a:headEnd/>
            <a:tailEnd type="triangle" w="lg" len="med"/>
          </a:ln>
        </p:spPr>
        <p:txBody>
          <a:bodyPr/>
          <a:lstStyle/>
          <a:p>
            <a:endParaRPr lang="en-US"/>
          </a:p>
        </p:txBody>
      </p:sp>
      <p:sp>
        <p:nvSpPr>
          <p:cNvPr id="95315" name="Line 83"/>
          <p:cNvSpPr>
            <a:spLocks noChangeShapeType="1"/>
          </p:cNvSpPr>
          <p:nvPr/>
        </p:nvSpPr>
        <p:spPr bwMode="auto">
          <a:xfrm>
            <a:off x="5503863" y="3327400"/>
            <a:ext cx="552450" cy="0"/>
          </a:xfrm>
          <a:prstGeom prst="line">
            <a:avLst/>
          </a:prstGeom>
          <a:noFill/>
          <a:ln w="57150">
            <a:solidFill>
              <a:srgbClr val="006600"/>
            </a:solidFill>
            <a:round/>
            <a:headEnd/>
            <a:tailEnd type="triangle" w="lg" len="med"/>
          </a:ln>
        </p:spPr>
        <p:txBody>
          <a:bodyPr/>
          <a:lstStyle/>
          <a:p>
            <a:endParaRPr lang="en-US"/>
          </a:p>
        </p:txBody>
      </p:sp>
      <p:sp>
        <p:nvSpPr>
          <p:cNvPr id="95316" name="Line 84"/>
          <p:cNvSpPr>
            <a:spLocks noChangeShapeType="1"/>
          </p:cNvSpPr>
          <p:nvPr/>
        </p:nvSpPr>
        <p:spPr bwMode="auto">
          <a:xfrm>
            <a:off x="5494338" y="3800475"/>
            <a:ext cx="552450" cy="0"/>
          </a:xfrm>
          <a:prstGeom prst="line">
            <a:avLst/>
          </a:prstGeom>
          <a:noFill/>
          <a:ln w="57150">
            <a:solidFill>
              <a:srgbClr val="006600"/>
            </a:solidFill>
            <a:round/>
            <a:headEnd/>
            <a:tailEnd type="triangle" w="lg" len="med"/>
          </a:ln>
        </p:spPr>
        <p:txBody>
          <a:bodyPr/>
          <a:lstStyle/>
          <a:p>
            <a:endParaRPr lang="en-US"/>
          </a:p>
        </p:txBody>
      </p:sp>
      <p:sp>
        <p:nvSpPr>
          <p:cNvPr id="95317" name="Line 85"/>
          <p:cNvSpPr>
            <a:spLocks noChangeShapeType="1"/>
          </p:cNvSpPr>
          <p:nvPr/>
        </p:nvSpPr>
        <p:spPr bwMode="auto">
          <a:xfrm>
            <a:off x="5502275" y="4286250"/>
            <a:ext cx="552450" cy="0"/>
          </a:xfrm>
          <a:prstGeom prst="line">
            <a:avLst/>
          </a:prstGeom>
          <a:noFill/>
          <a:ln w="57150">
            <a:solidFill>
              <a:srgbClr val="006600"/>
            </a:solidFill>
            <a:round/>
            <a:headEnd/>
            <a:tailEnd type="triangle" w="lg" len="med"/>
          </a:ln>
        </p:spPr>
        <p:txBody>
          <a:bodyPr/>
          <a:lstStyle/>
          <a:p>
            <a:endParaRPr lang="en-US"/>
          </a:p>
        </p:txBody>
      </p:sp>
      <p:sp>
        <p:nvSpPr>
          <p:cNvPr id="95318" name="Line 86"/>
          <p:cNvSpPr>
            <a:spLocks noChangeShapeType="1"/>
          </p:cNvSpPr>
          <p:nvPr/>
        </p:nvSpPr>
        <p:spPr bwMode="auto">
          <a:xfrm>
            <a:off x="5495925" y="4757738"/>
            <a:ext cx="552450" cy="0"/>
          </a:xfrm>
          <a:prstGeom prst="line">
            <a:avLst/>
          </a:prstGeom>
          <a:noFill/>
          <a:ln w="57150">
            <a:solidFill>
              <a:srgbClr val="006600"/>
            </a:solidFill>
            <a:round/>
            <a:headEnd/>
            <a:tailEnd type="triangle" w="lg" len="med"/>
          </a:ln>
        </p:spPr>
        <p:txBody>
          <a:bodyPr/>
          <a:lstStyle/>
          <a:p>
            <a:endParaRPr lang="en-US"/>
          </a:p>
        </p:txBody>
      </p:sp>
      <p:sp>
        <p:nvSpPr>
          <p:cNvPr id="95319" name="Line 87"/>
          <p:cNvSpPr>
            <a:spLocks noChangeShapeType="1"/>
          </p:cNvSpPr>
          <p:nvPr/>
        </p:nvSpPr>
        <p:spPr bwMode="auto">
          <a:xfrm>
            <a:off x="5486400" y="5229225"/>
            <a:ext cx="552450" cy="0"/>
          </a:xfrm>
          <a:prstGeom prst="line">
            <a:avLst/>
          </a:prstGeom>
          <a:noFill/>
          <a:ln w="57150">
            <a:solidFill>
              <a:srgbClr val="006600"/>
            </a:solidFill>
            <a:round/>
            <a:headEnd/>
            <a:tailEnd type="triangle" w="lg" len="med"/>
          </a:ln>
        </p:spPr>
        <p:txBody>
          <a:bodyPr/>
          <a:lstStyle/>
          <a:p>
            <a:endParaRPr lang="en-US"/>
          </a:p>
        </p:txBody>
      </p:sp>
      <p:sp>
        <p:nvSpPr>
          <p:cNvPr id="3118" name="Text Box 88"/>
          <p:cNvSpPr txBox="1">
            <a:spLocks noChangeArrowheads="1"/>
          </p:cNvSpPr>
          <p:nvPr/>
        </p:nvSpPr>
        <p:spPr bwMode="auto">
          <a:xfrm>
            <a:off x="1089025" y="1301750"/>
            <a:ext cx="415925" cy="488950"/>
          </a:xfrm>
          <a:prstGeom prst="rect">
            <a:avLst/>
          </a:prstGeom>
          <a:solidFill>
            <a:schemeClr val="bg1"/>
          </a:solidFill>
          <a:ln w="9525">
            <a:noFill/>
            <a:miter lim="800000"/>
            <a:headEnd/>
            <a:tailEnd/>
          </a:ln>
        </p:spPr>
        <p:txBody>
          <a:bodyPr>
            <a:spAutoFit/>
          </a:bodyPr>
          <a:lstStyle/>
          <a:p>
            <a:pPr algn="r">
              <a:spcBef>
                <a:spcPct val="50000"/>
              </a:spcBef>
            </a:pPr>
            <a:r>
              <a:rPr lang="en-US" sz="2600" b="1" i="1">
                <a:cs typeface="Arial" charset="0"/>
              </a:rPr>
              <a:t>P</a:t>
            </a:r>
          </a:p>
        </p:txBody>
      </p:sp>
      <p:sp>
        <p:nvSpPr>
          <p:cNvPr id="3119" name="Text Box 89"/>
          <p:cNvSpPr txBox="1">
            <a:spLocks noChangeArrowheads="1"/>
          </p:cNvSpPr>
          <p:nvPr/>
        </p:nvSpPr>
        <p:spPr bwMode="auto">
          <a:xfrm>
            <a:off x="4852988" y="5373688"/>
            <a:ext cx="433387" cy="396875"/>
          </a:xfrm>
          <a:prstGeom prst="rect">
            <a:avLst/>
          </a:prstGeom>
          <a:solidFill>
            <a:schemeClr val="bg1"/>
          </a:solidFill>
          <a:ln w="9525">
            <a:noFill/>
            <a:miter lim="800000"/>
            <a:headEnd/>
            <a:tailEnd/>
          </a:ln>
        </p:spPr>
        <p:txBody>
          <a:bodyPr lIns="0" tIns="0" rIns="0" bIns="0">
            <a:spAutoFit/>
          </a:bodyPr>
          <a:lstStyle/>
          <a:p>
            <a:pPr algn="ctr">
              <a:spcBef>
                <a:spcPct val="50000"/>
              </a:spcBef>
            </a:pPr>
            <a:r>
              <a:rPr lang="en-US" sz="2600" b="1" i="1">
                <a:cs typeface="Arial" charset="0"/>
              </a:rPr>
              <a:t>Q</a:t>
            </a:r>
          </a:p>
        </p:txBody>
      </p:sp>
      <p:sp>
        <p:nvSpPr>
          <p:cNvPr id="3120" name="FlagCount" hidden="1">
            <a:hlinkClick r:id="rId6" action="ppaction://hlinkfile"/>
          </p:cNvPr>
          <p:cNvSpPr>
            <a:spLocks noChangeArrowheads="1"/>
          </p:cNvSpPr>
          <p:nvPr/>
        </p:nvSpPr>
        <p:spPr bwMode="auto">
          <a:xfrm>
            <a:off x="8255000" y="254000"/>
            <a:ext cx="381000" cy="317500"/>
          </a:xfrm>
          <a:prstGeom prst="wedgeRoundRectCallout">
            <a:avLst>
              <a:gd name="adj1" fmla="val -43750"/>
              <a:gd name="adj2" fmla="val 70000"/>
              <a:gd name="adj3" fmla="val 16667"/>
            </a:avLst>
          </a:prstGeom>
          <a:solidFill>
            <a:schemeClr val="accent1">
              <a:alpha val="25098"/>
            </a:schemeClr>
          </a:solidFill>
          <a:ln w="19050">
            <a:solidFill>
              <a:schemeClr val="tx1"/>
            </a:solidFill>
            <a:miter lim="800000"/>
            <a:headEnd/>
            <a:tailEnd/>
          </a:ln>
        </p:spPr>
        <p:txBody>
          <a:bodyPr wrap="none" anchor="ctr"/>
          <a:lstStyle/>
          <a:p>
            <a:pPr algn="ctr"/>
            <a:r>
              <a:rPr lang="en-US" sz="1400" b="1">
                <a:latin typeface="Tahoma" pitchFamily="34" charset="0"/>
                <a:cs typeface="Arial" charset="0"/>
              </a:rPr>
              <a:t>0</a:t>
            </a:r>
          </a:p>
        </p:txBody>
      </p:sp>
    </p:spTree>
    <p:extLst>
      <p:ext uri="{BB962C8B-B14F-4D97-AF65-F5344CB8AC3E}">
        <p14:creationId xmlns:p14="http://schemas.microsoft.com/office/powerpoint/2010/main" val="4068624901"/>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95246"/>
                                        </p:tgtEl>
                                        <p:attrNameLst>
                                          <p:attrName>style.visibility</p:attrName>
                                        </p:attrNameLst>
                                      </p:cBhvr>
                                      <p:to>
                                        <p:strVal val="visible"/>
                                      </p:to>
                                    </p:set>
                                    <p:animEffect transition="in" filter="dissolve">
                                      <p:cBhvr>
                                        <p:cTn id="7" dur="500"/>
                                        <p:tgtEl>
                                          <p:spTgt spid="9524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5313"/>
                                        </p:tgtEl>
                                        <p:attrNameLst>
                                          <p:attrName>style.visibility</p:attrName>
                                        </p:attrNameLst>
                                      </p:cBhvr>
                                      <p:to>
                                        <p:strVal val="visible"/>
                                      </p:to>
                                    </p:set>
                                    <p:animEffect transition="in" filter="fade">
                                      <p:cBhvr>
                                        <p:cTn id="10" dur="500"/>
                                        <p:tgtEl>
                                          <p:spTgt spid="95313"/>
                                        </p:tgtEl>
                                      </p:cBhvr>
                                    </p:animEffect>
                                  </p:childTnLst>
                                  <p:subTnLst>
                                    <p:animClr clrSpc="rgb" dir="cw">
                                      <p:cBhvr override="childStyle">
                                        <p:cTn dur="1" fill="hold" display="0" masterRel="nextClick" afterEffect="1"/>
                                        <p:tgtEl>
                                          <p:spTgt spid="95313"/>
                                        </p:tgtEl>
                                        <p:attrNameLst>
                                          <p:attrName>ppt_c</p:attrName>
                                        </p:attrNameLst>
                                      </p:cBhvr>
                                      <p:to>
                                        <a:schemeClr val="bg1"/>
                                      </p:to>
                                    </p:animClr>
                                  </p:subTnLst>
                                </p:cTn>
                              </p:par>
                            </p:childTnLst>
                          </p:cTn>
                        </p:par>
                      </p:childTnLst>
                    </p:cTn>
                  </p:par>
                  <p:par>
                    <p:cTn id="11" fill="hold">
                      <p:stCondLst>
                        <p:cond delay="indefinite"/>
                      </p:stCondLst>
                      <p:childTnLst>
                        <p:par>
                          <p:cTn id="12" fill="hold">
                            <p:stCondLst>
                              <p:cond delay="0"/>
                            </p:stCondLst>
                            <p:childTnLst>
                              <p:par>
                                <p:cTn id="13" presetID="18" presetClass="entr" presetSubtype="3"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strips(upRight)">
                                      <p:cBhvr>
                                        <p:cTn id="15" dur="500"/>
                                        <p:tgtEl>
                                          <p:spTgt spid="6"/>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95314"/>
                                        </p:tgtEl>
                                        <p:attrNameLst>
                                          <p:attrName>style.visibility</p:attrName>
                                        </p:attrNameLst>
                                      </p:cBhvr>
                                      <p:to>
                                        <p:strVal val="visible"/>
                                      </p:to>
                                    </p:set>
                                    <p:animEffect transition="in" filter="fade">
                                      <p:cBhvr>
                                        <p:cTn id="18" dur="500"/>
                                        <p:tgtEl>
                                          <p:spTgt spid="95314"/>
                                        </p:tgtEl>
                                      </p:cBhvr>
                                    </p:animEffect>
                                  </p:childTnLst>
                                  <p:subTnLst>
                                    <p:animClr clrSpc="rgb" dir="cw">
                                      <p:cBhvr override="childStyle">
                                        <p:cTn dur="1" fill="hold" display="0" masterRel="nextClick" afterEffect="1"/>
                                        <p:tgtEl>
                                          <p:spTgt spid="95314"/>
                                        </p:tgtEl>
                                        <p:attrNameLst>
                                          <p:attrName>ppt_c</p:attrName>
                                        </p:attrNameLst>
                                      </p:cBhvr>
                                      <p:to>
                                        <a:schemeClr val="bg1"/>
                                      </p:to>
                                    </p:animClr>
                                  </p:subTnLst>
                                </p:cTn>
                              </p:par>
                            </p:childTnLst>
                          </p:cTn>
                        </p:par>
                      </p:childTnLst>
                    </p:cTn>
                  </p:par>
                  <p:par>
                    <p:cTn id="19" fill="hold">
                      <p:stCondLst>
                        <p:cond delay="indefinite"/>
                      </p:stCondLst>
                      <p:childTnLst>
                        <p:par>
                          <p:cTn id="20" fill="hold">
                            <p:stCondLst>
                              <p:cond delay="0"/>
                            </p:stCondLst>
                            <p:childTnLst>
                              <p:par>
                                <p:cTn id="21" presetID="18" presetClass="entr" presetSubtype="3" fill="hold" nodeType="click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strips(upRight)">
                                      <p:cBhvr>
                                        <p:cTn id="23" dur="500"/>
                                        <p:tgtEl>
                                          <p:spTgt spid="2"/>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95315"/>
                                        </p:tgtEl>
                                        <p:attrNameLst>
                                          <p:attrName>style.visibility</p:attrName>
                                        </p:attrNameLst>
                                      </p:cBhvr>
                                      <p:to>
                                        <p:strVal val="visible"/>
                                      </p:to>
                                    </p:set>
                                    <p:animEffect transition="in" filter="fade">
                                      <p:cBhvr>
                                        <p:cTn id="26" dur="500"/>
                                        <p:tgtEl>
                                          <p:spTgt spid="95315"/>
                                        </p:tgtEl>
                                      </p:cBhvr>
                                    </p:animEffect>
                                  </p:childTnLst>
                                  <p:subTnLst>
                                    <p:animClr clrSpc="rgb" dir="cw">
                                      <p:cBhvr override="childStyle">
                                        <p:cTn dur="1" fill="hold" display="0" masterRel="nextClick" afterEffect="1"/>
                                        <p:tgtEl>
                                          <p:spTgt spid="95315"/>
                                        </p:tgtEl>
                                        <p:attrNameLst>
                                          <p:attrName>ppt_c</p:attrName>
                                        </p:attrNameLst>
                                      </p:cBhvr>
                                      <p:to>
                                        <a:schemeClr val="bg1"/>
                                      </p:to>
                                    </p:animClr>
                                  </p:subTnLst>
                                </p:cTn>
                              </p:par>
                            </p:childTnLst>
                          </p:cTn>
                        </p:par>
                      </p:childTnLst>
                    </p:cTn>
                  </p:par>
                  <p:par>
                    <p:cTn id="27" fill="hold">
                      <p:stCondLst>
                        <p:cond delay="indefinite"/>
                      </p:stCondLst>
                      <p:childTnLst>
                        <p:par>
                          <p:cTn id="28" fill="hold">
                            <p:stCondLst>
                              <p:cond delay="0"/>
                            </p:stCondLst>
                            <p:childTnLst>
                              <p:par>
                                <p:cTn id="29" presetID="18" presetClass="entr" presetSubtype="3" fill="hold" nodeType="click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strips(upRight)">
                                      <p:cBhvr>
                                        <p:cTn id="31" dur="500"/>
                                        <p:tgtEl>
                                          <p:spTgt spid="4"/>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95316"/>
                                        </p:tgtEl>
                                        <p:attrNameLst>
                                          <p:attrName>style.visibility</p:attrName>
                                        </p:attrNameLst>
                                      </p:cBhvr>
                                      <p:to>
                                        <p:strVal val="visible"/>
                                      </p:to>
                                    </p:set>
                                    <p:animEffect transition="in" filter="fade">
                                      <p:cBhvr>
                                        <p:cTn id="34" dur="500"/>
                                        <p:tgtEl>
                                          <p:spTgt spid="95316"/>
                                        </p:tgtEl>
                                      </p:cBhvr>
                                    </p:animEffect>
                                  </p:childTnLst>
                                  <p:subTnLst>
                                    <p:animClr clrSpc="rgb" dir="cw">
                                      <p:cBhvr override="childStyle">
                                        <p:cTn dur="1" fill="hold" display="0" masterRel="nextClick" afterEffect="1"/>
                                        <p:tgtEl>
                                          <p:spTgt spid="95316"/>
                                        </p:tgtEl>
                                        <p:attrNameLst>
                                          <p:attrName>ppt_c</p:attrName>
                                        </p:attrNameLst>
                                      </p:cBhvr>
                                      <p:to>
                                        <a:schemeClr val="bg1"/>
                                      </p:to>
                                    </p:animClr>
                                  </p:subTnLst>
                                </p:cTn>
                              </p:par>
                            </p:childTnLst>
                          </p:cTn>
                        </p:par>
                      </p:childTnLst>
                    </p:cTn>
                  </p:par>
                  <p:par>
                    <p:cTn id="35" fill="hold">
                      <p:stCondLst>
                        <p:cond delay="indefinite"/>
                      </p:stCondLst>
                      <p:childTnLst>
                        <p:par>
                          <p:cTn id="36" fill="hold">
                            <p:stCondLst>
                              <p:cond delay="0"/>
                            </p:stCondLst>
                            <p:childTnLst>
                              <p:par>
                                <p:cTn id="37" presetID="18" presetClass="entr" presetSubtype="3" fill="hold" nodeType="click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strips(upRight)">
                                      <p:cBhvr>
                                        <p:cTn id="39" dur="500"/>
                                        <p:tgtEl>
                                          <p:spTgt spid="8"/>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95317"/>
                                        </p:tgtEl>
                                        <p:attrNameLst>
                                          <p:attrName>style.visibility</p:attrName>
                                        </p:attrNameLst>
                                      </p:cBhvr>
                                      <p:to>
                                        <p:strVal val="visible"/>
                                      </p:to>
                                    </p:set>
                                    <p:animEffect transition="in" filter="fade">
                                      <p:cBhvr>
                                        <p:cTn id="42" dur="500"/>
                                        <p:tgtEl>
                                          <p:spTgt spid="95317"/>
                                        </p:tgtEl>
                                      </p:cBhvr>
                                    </p:animEffect>
                                  </p:childTnLst>
                                  <p:subTnLst>
                                    <p:animClr clrSpc="rgb" dir="cw">
                                      <p:cBhvr override="childStyle">
                                        <p:cTn dur="1" fill="hold" display="0" masterRel="nextClick" afterEffect="1"/>
                                        <p:tgtEl>
                                          <p:spTgt spid="95317"/>
                                        </p:tgtEl>
                                        <p:attrNameLst>
                                          <p:attrName>ppt_c</p:attrName>
                                        </p:attrNameLst>
                                      </p:cBhvr>
                                      <p:to>
                                        <a:schemeClr val="bg1"/>
                                      </p:to>
                                    </p:animClr>
                                  </p:subTnLst>
                                </p:cTn>
                              </p:par>
                            </p:childTnLst>
                          </p:cTn>
                        </p:par>
                      </p:childTnLst>
                    </p:cTn>
                  </p:par>
                  <p:par>
                    <p:cTn id="43" fill="hold">
                      <p:stCondLst>
                        <p:cond delay="indefinite"/>
                      </p:stCondLst>
                      <p:childTnLst>
                        <p:par>
                          <p:cTn id="44" fill="hold">
                            <p:stCondLst>
                              <p:cond delay="0"/>
                            </p:stCondLst>
                            <p:childTnLst>
                              <p:par>
                                <p:cTn id="45" presetID="18" presetClass="entr" presetSubtype="3" fill="hold" nodeType="click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strips(upRight)">
                                      <p:cBhvr>
                                        <p:cTn id="47" dur="500"/>
                                        <p:tgtEl>
                                          <p:spTgt spid="10"/>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95318"/>
                                        </p:tgtEl>
                                        <p:attrNameLst>
                                          <p:attrName>style.visibility</p:attrName>
                                        </p:attrNameLst>
                                      </p:cBhvr>
                                      <p:to>
                                        <p:strVal val="visible"/>
                                      </p:to>
                                    </p:set>
                                    <p:animEffect transition="in" filter="fade">
                                      <p:cBhvr>
                                        <p:cTn id="50" dur="500"/>
                                        <p:tgtEl>
                                          <p:spTgt spid="95318"/>
                                        </p:tgtEl>
                                      </p:cBhvr>
                                    </p:animEffect>
                                  </p:childTnLst>
                                  <p:subTnLst>
                                    <p:animClr clrSpc="rgb" dir="cw">
                                      <p:cBhvr override="childStyle">
                                        <p:cTn dur="1" fill="hold" display="0" masterRel="nextClick" afterEffect="1"/>
                                        <p:tgtEl>
                                          <p:spTgt spid="95318"/>
                                        </p:tgtEl>
                                        <p:attrNameLst>
                                          <p:attrName>ppt_c</p:attrName>
                                        </p:attrNameLst>
                                      </p:cBhvr>
                                      <p:to>
                                        <a:schemeClr val="bg1"/>
                                      </p:to>
                                    </p:animClr>
                                  </p:subTnLst>
                                </p:cTn>
                              </p:par>
                            </p:childTnLst>
                          </p:cTn>
                        </p:par>
                      </p:childTnLst>
                    </p:cTn>
                  </p:par>
                  <p:par>
                    <p:cTn id="51" fill="hold">
                      <p:stCondLst>
                        <p:cond delay="indefinite"/>
                      </p:stCondLst>
                      <p:childTnLst>
                        <p:par>
                          <p:cTn id="52" fill="hold">
                            <p:stCondLst>
                              <p:cond delay="0"/>
                            </p:stCondLst>
                            <p:childTnLst>
                              <p:par>
                                <p:cTn id="53" presetID="18" presetClass="entr" presetSubtype="3" fill="hold" nodeType="click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strips(upRight)">
                                      <p:cBhvr>
                                        <p:cTn id="55" dur="500"/>
                                        <p:tgtEl>
                                          <p:spTgt spid="12"/>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95319"/>
                                        </p:tgtEl>
                                        <p:attrNameLst>
                                          <p:attrName>style.visibility</p:attrName>
                                        </p:attrNameLst>
                                      </p:cBhvr>
                                      <p:to>
                                        <p:strVal val="visible"/>
                                      </p:to>
                                    </p:set>
                                    <p:animEffect transition="in" filter="fade">
                                      <p:cBhvr>
                                        <p:cTn id="58" dur="500"/>
                                        <p:tgtEl>
                                          <p:spTgt spid="95319"/>
                                        </p:tgtEl>
                                      </p:cBhvr>
                                    </p:animEffect>
                                  </p:childTnLst>
                                  <p:subTnLst>
                                    <p:animClr clrSpc="rgb" dir="cw">
                                      <p:cBhvr override="childStyle">
                                        <p:cTn dur="1" fill="hold" display="0" masterRel="nextClick" afterEffect="1"/>
                                        <p:tgtEl>
                                          <p:spTgt spid="95319"/>
                                        </p:tgtEl>
                                        <p:attrNameLst>
                                          <p:attrName>ppt_c</p:attrName>
                                        </p:attrNameLst>
                                      </p:cBhvr>
                                      <p:to>
                                        <a:schemeClr val="bg1"/>
                                      </p:to>
                                    </p:animClr>
                                  </p:subTnLst>
                                </p:cTn>
                              </p:par>
                            </p:childTnLst>
                          </p:cTn>
                        </p:par>
                      </p:childTnLst>
                    </p:cTn>
                  </p:par>
                  <p:par>
                    <p:cTn id="59" fill="hold">
                      <p:stCondLst>
                        <p:cond delay="indefinite"/>
                      </p:stCondLst>
                      <p:childTnLst>
                        <p:par>
                          <p:cTn id="60" fill="hold">
                            <p:stCondLst>
                              <p:cond delay="0"/>
                            </p:stCondLst>
                            <p:childTnLst>
                              <p:par>
                                <p:cTn id="61" presetID="18" presetClass="entr" presetSubtype="3" fill="hold" grpId="0" nodeType="clickEffect">
                                  <p:stCondLst>
                                    <p:cond delay="0"/>
                                  </p:stCondLst>
                                  <p:childTnLst>
                                    <p:set>
                                      <p:cBhvr>
                                        <p:cTn id="62" dur="1" fill="hold">
                                          <p:stCondLst>
                                            <p:cond delay="0"/>
                                          </p:stCondLst>
                                        </p:cTn>
                                        <p:tgtEl>
                                          <p:spTgt spid="95245"/>
                                        </p:tgtEl>
                                        <p:attrNameLst>
                                          <p:attrName>style.visibility</p:attrName>
                                        </p:attrNameLst>
                                      </p:cBhvr>
                                      <p:to>
                                        <p:strVal val="visible"/>
                                      </p:to>
                                    </p:set>
                                    <p:animEffect transition="in" filter="strips(upRight)">
                                      <p:cBhvr>
                                        <p:cTn id="63" dur="500"/>
                                        <p:tgtEl>
                                          <p:spTgt spid="952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5245" grpId="0" animBg="1"/>
      <p:bldP spid="95246" grpId="0" animBg="1"/>
      <p:bldP spid="95313" grpId="0" animBg="1"/>
      <p:bldP spid="95314" grpId="0" animBg="1"/>
      <p:bldP spid="95315" grpId="0" animBg="1"/>
      <p:bldP spid="95316" grpId="0" animBg="1"/>
      <p:bldP spid="95317" grpId="0" animBg="1"/>
      <p:bldP spid="95318" grpId="0" animBg="1"/>
      <p:bldP spid="95319" grpId="0" animBg="1"/>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2" name="Group 2"/>
          <p:cNvGrpSpPr>
            <a:grpSpLocks/>
          </p:cNvGrpSpPr>
          <p:nvPr/>
        </p:nvGrpSpPr>
        <p:grpSpPr bwMode="auto">
          <a:xfrm>
            <a:off x="841375" y="2801938"/>
            <a:ext cx="7491413" cy="3863975"/>
            <a:chOff x="530" y="1765"/>
            <a:chExt cx="4719" cy="2434"/>
          </a:xfrm>
        </p:grpSpPr>
        <p:sp>
          <p:nvSpPr>
            <p:cNvPr id="43096" name="Rectangle 3"/>
            <p:cNvSpPr>
              <a:spLocks noChangeArrowheads="1"/>
            </p:cNvSpPr>
            <p:nvPr/>
          </p:nvSpPr>
          <p:spPr bwMode="auto">
            <a:xfrm>
              <a:off x="530" y="1765"/>
              <a:ext cx="4719" cy="2434"/>
            </a:xfrm>
            <a:prstGeom prst="rect">
              <a:avLst/>
            </a:prstGeom>
            <a:solidFill>
              <a:srgbClr val="FFFFCC"/>
            </a:solidFill>
            <a:ln w="9525">
              <a:noFill/>
              <a:miter lim="800000"/>
              <a:headEnd/>
              <a:tailEnd/>
            </a:ln>
          </p:spPr>
          <p:txBody>
            <a:bodyPr wrap="none" anchor="ctr"/>
            <a:lstStyle/>
            <a:p>
              <a:endParaRPr lang="en-US">
                <a:cs typeface="Arial" charset="0"/>
              </a:endParaRPr>
            </a:p>
          </p:txBody>
        </p:sp>
        <p:sp>
          <p:nvSpPr>
            <p:cNvPr id="43097" name="Line 4"/>
            <p:cNvSpPr>
              <a:spLocks noChangeShapeType="1"/>
            </p:cNvSpPr>
            <p:nvPr/>
          </p:nvSpPr>
          <p:spPr bwMode="auto">
            <a:xfrm>
              <a:off x="582" y="2095"/>
              <a:ext cx="4588" cy="0"/>
            </a:xfrm>
            <a:prstGeom prst="line">
              <a:avLst/>
            </a:prstGeom>
            <a:noFill/>
            <a:ln w="12700">
              <a:solidFill>
                <a:schemeClr val="tx1"/>
              </a:solidFill>
              <a:round/>
              <a:headEnd/>
              <a:tailEnd/>
            </a:ln>
          </p:spPr>
          <p:txBody>
            <a:bodyPr/>
            <a:lstStyle/>
            <a:p>
              <a:endParaRPr lang="en-US"/>
            </a:p>
          </p:txBody>
        </p:sp>
      </p:grpSp>
      <p:sp>
        <p:nvSpPr>
          <p:cNvPr id="43011" name="Rectangle 5"/>
          <p:cNvSpPr>
            <a:spLocks noGrp="1" noChangeArrowheads="1"/>
          </p:cNvSpPr>
          <p:nvPr>
            <p:ph type="title" idx="4294967295"/>
          </p:nvPr>
        </p:nvSpPr>
        <p:spPr>
          <a:xfrm>
            <a:off x="1" y="206375"/>
            <a:ext cx="9144000" cy="588963"/>
          </a:xfrm>
        </p:spPr>
        <p:txBody>
          <a:bodyPr>
            <a:normAutofit/>
          </a:bodyPr>
          <a:lstStyle/>
          <a:p>
            <a:pPr algn="ctr" eaLnBrk="1" hangingPunct="1"/>
            <a:r>
              <a:rPr lang="en-US" sz="3100" dirty="0" smtClean="0">
                <a:effectLst/>
                <a:latin typeface="Times New Roman" pitchFamily="18" charset="0"/>
                <a:cs typeface="Times New Roman" pitchFamily="18" charset="0"/>
              </a:rPr>
              <a:t>Market Supply versus Individual Supply</a:t>
            </a:r>
          </a:p>
        </p:txBody>
      </p:sp>
      <p:sp>
        <p:nvSpPr>
          <p:cNvPr id="43012" name="Rectangle 6"/>
          <p:cNvSpPr>
            <a:spLocks noGrp="1" noChangeArrowheads="1"/>
          </p:cNvSpPr>
          <p:nvPr>
            <p:ph type="body" idx="4294967295"/>
          </p:nvPr>
        </p:nvSpPr>
        <p:spPr>
          <a:xfrm>
            <a:off x="617538" y="803275"/>
            <a:ext cx="8526462" cy="1984375"/>
          </a:xfrm>
        </p:spPr>
        <p:txBody>
          <a:bodyPr>
            <a:normAutofit/>
          </a:bodyPr>
          <a:lstStyle/>
          <a:p>
            <a:pPr eaLnBrk="1" hangingPunct="1">
              <a:lnSpc>
                <a:spcPct val="100000"/>
              </a:lnSpc>
              <a:spcBef>
                <a:spcPct val="35000"/>
              </a:spcBef>
            </a:pPr>
            <a:r>
              <a:rPr lang="en-US" sz="2700" dirty="0" smtClean="0">
                <a:latin typeface="Times New Roman" pitchFamily="18" charset="0"/>
                <a:cs typeface="Times New Roman" pitchFamily="18" charset="0"/>
              </a:rPr>
              <a:t>The quantity supplied in the market is the sum of </a:t>
            </a:r>
            <a:br>
              <a:rPr lang="en-US" sz="2700" dirty="0" smtClean="0">
                <a:latin typeface="Times New Roman" pitchFamily="18" charset="0"/>
                <a:cs typeface="Times New Roman" pitchFamily="18" charset="0"/>
              </a:rPr>
            </a:br>
            <a:r>
              <a:rPr lang="en-US" sz="2700" dirty="0" smtClean="0">
                <a:latin typeface="Times New Roman" pitchFamily="18" charset="0"/>
                <a:cs typeface="Times New Roman" pitchFamily="18" charset="0"/>
              </a:rPr>
              <a:t>the quantities supplied by all sellers at each price. </a:t>
            </a:r>
          </a:p>
          <a:p>
            <a:pPr eaLnBrk="1" hangingPunct="1">
              <a:lnSpc>
                <a:spcPct val="100000"/>
              </a:lnSpc>
              <a:spcBef>
                <a:spcPct val="35000"/>
              </a:spcBef>
            </a:pPr>
            <a:r>
              <a:rPr lang="en-US" sz="2700" dirty="0" smtClean="0">
                <a:latin typeface="Times New Roman" pitchFamily="18" charset="0"/>
                <a:cs typeface="Times New Roman" pitchFamily="18" charset="0"/>
              </a:rPr>
              <a:t>Suppose Starbucks and Jitters are the only two sellers in this market.     (</a:t>
            </a:r>
            <a:r>
              <a:rPr lang="en-US" sz="2700" b="1" i="1" dirty="0" smtClean="0">
                <a:latin typeface="Times New Roman" pitchFamily="18" charset="0"/>
                <a:cs typeface="Times New Roman" pitchFamily="18" charset="0"/>
              </a:rPr>
              <a:t>Q</a:t>
            </a:r>
            <a:r>
              <a:rPr lang="en-US" sz="2700" b="1" i="1" baseline="30000" dirty="0" smtClean="0">
                <a:latin typeface="Times New Roman" pitchFamily="18" charset="0"/>
                <a:cs typeface="Times New Roman" pitchFamily="18" charset="0"/>
              </a:rPr>
              <a:t>s</a:t>
            </a:r>
            <a:r>
              <a:rPr lang="en-US" sz="2700" dirty="0" smtClean="0">
                <a:latin typeface="Times New Roman" pitchFamily="18" charset="0"/>
                <a:cs typeface="Times New Roman" pitchFamily="18" charset="0"/>
              </a:rPr>
              <a:t> = quantity supplied)</a:t>
            </a:r>
          </a:p>
        </p:txBody>
      </p:sp>
      <p:grpSp>
        <p:nvGrpSpPr>
          <p:cNvPr id="3" name="Group 7"/>
          <p:cNvGrpSpPr>
            <a:grpSpLocks/>
          </p:cNvGrpSpPr>
          <p:nvPr/>
        </p:nvGrpSpPr>
        <p:grpSpPr bwMode="auto">
          <a:xfrm>
            <a:off x="2116138" y="2832100"/>
            <a:ext cx="1873250" cy="3816350"/>
            <a:chOff x="1333" y="1784"/>
            <a:chExt cx="1180" cy="2404"/>
          </a:xfrm>
        </p:grpSpPr>
        <p:sp>
          <p:nvSpPr>
            <p:cNvPr id="43088" name="Rectangle 8"/>
            <p:cNvSpPr>
              <a:spLocks noChangeArrowheads="1"/>
            </p:cNvSpPr>
            <p:nvPr/>
          </p:nvSpPr>
          <p:spPr bwMode="auto">
            <a:xfrm>
              <a:off x="1333" y="3889"/>
              <a:ext cx="1180" cy="299"/>
            </a:xfrm>
            <a:prstGeom prst="rect">
              <a:avLst/>
            </a:prstGeom>
            <a:noFill/>
            <a:ln w="9525">
              <a:noFill/>
              <a:miter lim="800000"/>
              <a:headEnd/>
              <a:tailEnd/>
            </a:ln>
          </p:spPr>
          <p:txBody>
            <a:bodyPr anchor="ctr" anchorCtr="1"/>
            <a:lstStyle/>
            <a:p>
              <a:pPr>
                <a:lnSpc>
                  <a:spcPct val="105000"/>
                </a:lnSpc>
                <a:spcBef>
                  <a:spcPct val="45000"/>
                </a:spcBef>
                <a:buClr>
                  <a:srgbClr val="00B85C"/>
                </a:buClr>
                <a:buSzPct val="120000"/>
                <a:buFont typeface="Wingdings" pitchFamily="2" charset="2"/>
                <a:buNone/>
              </a:pPr>
              <a:r>
                <a:rPr lang="en-US" sz="2400">
                  <a:cs typeface="Arial" charset="0"/>
                </a:rPr>
                <a:t>18</a:t>
              </a:r>
            </a:p>
          </p:txBody>
        </p:sp>
        <p:sp>
          <p:nvSpPr>
            <p:cNvPr id="43089" name="Rectangle 9"/>
            <p:cNvSpPr>
              <a:spLocks noChangeArrowheads="1"/>
            </p:cNvSpPr>
            <p:nvPr/>
          </p:nvSpPr>
          <p:spPr bwMode="auto">
            <a:xfrm>
              <a:off x="1333" y="3590"/>
              <a:ext cx="1180" cy="299"/>
            </a:xfrm>
            <a:prstGeom prst="rect">
              <a:avLst/>
            </a:prstGeom>
            <a:noFill/>
            <a:ln w="9525">
              <a:noFill/>
              <a:miter lim="800000"/>
              <a:headEnd/>
              <a:tailEnd/>
            </a:ln>
          </p:spPr>
          <p:txBody>
            <a:bodyPr anchor="ctr" anchorCtr="1"/>
            <a:lstStyle/>
            <a:p>
              <a:pPr>
                <a:lnSpc>
                  <a:spcPct val="105000"/>
                </a:lnSpc>
                <a:spcBef>
                  <a:spcPct val="45000"/>
                </a:spcBef>
                <a:buClr>
                  <a:srgbClr val="00B85C"/>
                </a:buClr>
                <a:buSzPct val="120000"/>
                <a:buFont typeface="Wingdings" pitchFamily="2" charset="2"/>
                <a:buNone/>
              </a:pPr>
              <a:r>
                <a:rPr lang="en-US" sz="2400">
                  <a:cs typeface="Arial" charset="0"/>
                </a:rPr>
                <a:t>15</a:t>
              </a:r>
            </a:p>
          </p:txBody>
        </p:sp>
        <p:sp>
          <p:nvSpPr>
            <p:cNvPr id="43090" name="Rectangle 10"/>
            <p:cNvSpPr>
              <a:spLocks noChangeArrowheads="1"/>
            </p:cNvSpPr>
            <p:nvPr/>
          </p:nvSpPr>
          <p:spPr bwMode="auto">
            <a:xfrm>
              <a:off x="1333" y="3291"/>
              <a:ext cx="1180" cy="299"/>
            </a:xfrm>
            <a:prstGeom prst="rect">
              <a:avLst/>
            </a:prstGeom>
            <a:noFill/>
            <a:ln w="9525">
              <a:noFill/>
              <a:miter lim="800000"/>
              <a:headEnd/>
              <a:tailEnd/>
            </a:ln>
          </p:spPr>
          <p:txBody>
            <a:bodyPr anchor="ctr" anchorCtr="1"/>
            <a:lstStyle/>
            <a:p>
              <a:pPr>
                <a:lnSpc>
                  <a:spcPct val="105000"/>
                </a:lnSpc>
                <a:spcBef>
                  <a:spcPct val="45000"/>
                </a:spcBef>
                <a:buClr>
                  <a:srgbClr val="00B85C"/>
                </a:buClr>
                <a:buSzPct val="120000"/>
                <a:buFont typeface="Wingdings" pitchFamily="2" charset="2"/>
                <a:buNone/>
              </a:pPr>
              <a:r>
                <a:rPr lang="en-US" sz="2400">
                  <a:cs typeface="Arial" charset="0"/>
                </a:rPr>
                <a:t>12</a:t>
              </a:r>
            </a:p>
          </p:txBody>
        </p:sp>
        <p:sp>
          <p:nvSpPr>
            <p:cNvPr id="43091" name="Rectangle 11"/>
            <p:cNvSpPr>
              <a:spLocks noChangeArrowheads="1"/>
            </p:cNvSpPr>
            <p:nvPr/>
          </p:nvSpPr>
          <p:spPr bwMode="auto">
            <a:xfrm>
              <a:off x="1333" y="2992"/>
              <a:ext cx="1180" cy="299"/>
            </a:xfrm>
            <a:prstGeom prst="rect">
              <a:avLst/>
            </a:prstGeom>
            <a:noFill/>
            <a:ln w="9525">
              <a:noFill/>
              <a:miter lim="800000"/>
              <a:headEnd/>
              <a:tailEnd/>
            </a:ln>
          </p:spPr>
          <p:txBody>
            <a:bodyPr anchor="ctr" anchorCtr="1"/>
            <a:lstStyle/>
            <a:p>
              <a:pPr>
                <a:lnSpc>
                  <a:spcPct val="105000"/>
                </a:lnSpc>
                <a:spcBef>
                  <a:spcPct val="45000"/>
                </a:spcBef>
                <a:buClr>
                  <a:srgbClr val="00B85C"/>
                </a:buClr>
                <a:buSzPct val="120000"/>
                <a:buFont typeface="Wingdings" pitchFamily="2" charset="2"/>
                <a:buNone/>
              </a:pPr>
              <a:r>
                <a:rPr lang="en-US" sz="2400">
                  <a:cs typeface="Arial" charset="0"/>
                </a:rPr>
                <a:t>9</a:t>
              </a:r>
            </a:p>
          </p:txBody>
        </p:sp>
        <p:sp>
          <p:nvSpPr>
            <p:cNvPr id="43092" name="Rectangle 12"/>
            <p:cNvSpPr>
              <a:spLocks noChangeArrowheads="1"/>
            </p:cNvSpPr>
            <p:nvPr/>
          </p:nvSpPr>
          <p:spPr bwMode="auto">
            <a:xfrm>
              <a:off x="1333" y="2693"/>
              <a:ext cx="1180" cy="299"/>
            </a:xfrm>
            <a:prstGeom prst="rect">
              <a:avLst/>
            </a:prstGeom>
            <a:noFill/>
            <a:ln w="9525">
              <a:noFill/>
              <a:miter lim="800000"/>
              <a:headEnd/>
              <a:tailEnd/>
            </a:ln>
          </p:spPr>
          <p:txBody>
            <a:bodyPr anchor="ctr" anchorCtr="1"/>
            <a:lstStyle/>
            <a:p>
              <a:pPr>
                <a:lnSpc>
                  <a:spcPct val="105000"/>
                </a:lnSpc>
                <a:spcBef>
                  <a:spcPct val="45000"/>
                </a:spcBef>
                <a:buClr>
                  <a:srgbClr val="00B85C"/>
                </a:buClr>
                <a:buSzPct val="120000"/>
                <a:buFont typeface="Wingdings" pitchFamily="2" charset="2"/>
                <a:buNone/>
              </a:pPr>
              <a:r>
                <a:rPr lang="en-US" sz="2400">
                  <a:cs typeface="Arial" charset="0"/>
                </a:rPr>
                <a:t>6</a:t>
              </a:r>
            </a:p>
          </p:txBody>
        </p:sp>
        <p:sp>
          <p:nvSpPr>
            <p:cNvPr id="43093" name="Rectangle 13"/>
            <p:cNvSpPr>
              <a:spLocks noChangeArrowheads="1"/>
            </p:cNvSpPr>
            <p:nvPr/>
          </p:nvSpPr>
          <p:spPr bwMode="auto">
            <a:xfrm>
              <a:off x="1333" y="2394"/>
              <a:ext cx="1180" cy="299"/>
            </a:xfrm>
            <a:prstGeom prst="rect">
              <a:avLst/>
            </a:prstGeom>
            <a:noFill/>
            <a:ln w="9525">
              <a:noFill/>
              <a:miter lim="800000"/>
              <a:headEnd/>
              <a:tailEnd/>
            </a:ln>
          </p:spPr>
          <p:txBody>
            <a:bodyPr anchor="ctr" anchorCtr="1"/>
            <a:lstStyle/>
            <a:p>
              <a:pPr>
                <a:lnSpc>
                  <a:spcPct val="105000"/>
                </a:lnSpc>
                <a:spcBef>
                  <a:spcPct val="45000"/>
                </a:spcBef>
                <a:buClr>
                  <a:srgbClr val="00B85C"/>
                </a:buClr>
                <a:buSzPct val="120000"/>
                <a:buFont typeface="Wingdings" pitchFamily="2" charset="2"/>
                <a:buNone/>
              </a:pPr>
              <a:r>
                <a:rPr lang="en-US" sz="2400">
                  <a:cs typeface="Arial" charset="0"/>
                </a:rPr>
                <a:t>3</a:t>
              </a:r>
            </a:p>
          </p:txBody>
        </p:sp>
        <p:sp>
          <p:nvSpPr>
            <p:cNvPr id="43094" name="Rectangle 14"/>
            <p:cNvSpPr>
              <a:spLocks noChangeArrowheads="1"/>
            </p:cNvSpPr>
            <p:nvPr/>
          </p:nvSpPr>
          <p:spPr bwMode="auto">
            <a:xfrm>
              <a:off x="1333" y="2095"/>
              <a:ext cx="1180" cy="299"/>
            </a:xfrm>
            <a:prstGeom prst="rect">
              <a:avLst/>
            </a:prstGeom>
            <a:noFill/>
            <a:ln w="9525">
              <a:noFill/>
              <a:miter lim="800000"/>
              <a:headEnd/>
              <a:tailEnd/>
            </a:ln>
          </p:spPr>
          <p:txBody>
            <a:bodyPr anchor="ctr" anchorCtr="1"/>
            <a:lstStyle/>
            <a:p>
              <a:pPr>
                <a:lnSpc>
                  <a:spcPct val="105000"/>
                </a:lnSpc>
                <a:spcBef>
                  <a:spcPct val="45000"/>
                </a:spcBef>
                <a:buClr>
                  <a:srgbClr val="00B85C"/>
                </a:buClr>
                <a:buSzPct val="120000"/>
                <a:buFont typeface="Wingdings" pitchFamily="2" charset="2"/>
                <a:buNone/>
              </a:pPr>
              <a:r>
                <a:rPr lang="en-US" sz="2400">
                  <a:cs typeface="Arial" charset="0"/>
                </a:rPr>
                <a:t>0</a:t>
              </a:r>
            </a:p>
          </p:txBody>
        </p:sp>
        <p:sp>
          <p:nvSpPr>
            <p:cNvPr id="43095" name="Rectangle 15"/>
            <p:cNvSpPr>
              <a:spLocks noChangeArrowheads="1"/>
            </p:cNvSpPr>
            <p:nvPr/>
          </p:nvSpPr>
          <p:spPr bwMode="auto">
            <a:xfrm>
              <a:off x="1333" y="1784"/>
              <a:ext cx="1180" cy="311"/>
            </a:xfrm>
            <a:prstGeom prst="rect">
              <a:avLst/>
            </a:prstGeom>
            <a:noFill/>
            <a:ln w="9525">
              <a:noFill/>
              <a:miter lim="800000"/>
              <a:headEnd/>
              <a:tailEnd/>
            </a:ln>
          </p:spPr>
          <p:txBody>
            <a:bodyPr anchor="ctr" anchorCtr="1"/>
            <a:lstStyle/>
            <a:p>
              <a:pPr algn="ctr">
                <a:lnSpc>
                  <a:spcPct val="105000"/>
                </a:lnSpc>
                <a:spcBef>
                  <a:spcPct val="45000"/>
                </a:spcBef>
                <a:buClr>
                  <a:srgbClr val="00B85C"/>
                </a:buClr>
                <a:buSzPct val="120000"/>
                <a:buFont typeface="Wingdings" pitchFamily="2" charset="2"/>
                <a:buNone/>
              </a:pPr>
              <a:r>
                <a:rPr lang="en-US" sz="2400">
                  <a:cs typeface="Arial" charset="0"/>
                </a:rPr>
                <a:t>Starbucks</a:t>
              </a:r>
            </a:p>
          </p:txBody>
        </p:sp>
      </p:grpSp>
      <p:grpSp>
        <p:nvGrpSpPr>
          <p:cNvPr id="4" name="Group 16"/>
          <p:cNvGrpSpPr>
            <a:grpSpLocks/>
          </p:cNvGrpSpPr>
          <p:nvPr/>
        </p:nvGrpSpPr>
        <p:grpSpPr bwMode="auto">
          <a:xfrm>
            <a:off x="4256088" y="2832100"/>
            <a:ext cx="1598612" cy="3816350"/>
            <a:chOff x="2681" y="1784"/>
            <a:chExt cx="1007" cy="2404"/>
          </a:xfrm>
        </p:grpSpPr>
        <p:sp>
          <p:nvSpPr>
            <p:cNvPr id="43080" name="Rectangle 17"/>
            <p:cNvSpPr>
              <a:spLocks noChangeArrowheads="1"/>
            </p:cNvSpPr>
            <p:nvPr/>
          </p:nvSpPr>
          <p:spPr bwMode="auto">
            <a:xfrm>
              <a:off x="2681" y="3889"/>
              <a:ext cx="1007" cy="299"/>
            </a:xfrm>
            <a:prstGeom prst="rect">
              <a:avLst/>
            </a:prstGeom>
            <a:noFill/>
            <a:ln w="9525">
              <a:noFill/>
              <a:miter lim="800000"/>
              <a:headEnd/>
              <a:tailEnd/>
            </a:ln>
          </p:spPr>
          <p:txBody>
            <a:bodyPr anchor="ctr" anchorCtr="1"/>
            <a:lstStyle/>
            <a:p>
              <a:pPr>
                <a:lnSpc>
                  <a:spcPct val="105000"/>
                </a:lnSpc>
                <a:spcBef>
                  <a:spcPct val="45000"/>
                </a:spcBef>
                <a:buClr>
                  <a:srgbClr val="00B85C"/>
                </a:buClr>
                <a:buSzPct val="120000"/>
                <a:buFont typeface="Wingdings" pitchFamily="2" charset="2"/>
                <a:buNone/>
              </a:pPr>
              <a:r>
                <a:rPr lang="en-US" sz="2400">
                  <a:cs typeface="Arial" charset="0"/>
                </a:rPr>
                <a:t>12</a:t>
              </a:r>
            </a:p>
          </p:txBody>
        </p:sp>
        <p:sp>
          <p:nvSpPr>
            <p:cNvPr id="43081" name="Rectangle 18"/>
            <p:cNvSpPr>
              <a:spLocks noChangeArrowheads="1"/>
            </p:cNvSpPr>
            <p:nvPr/>
          </p:nvSpPr>
          <p:spPr bwMode="auto">
            <a:xfrm>
              <a:off x="2681" y="3590"/>
              <a:ext cx="1007" cy="299"/>
            </a:xfrm>
            <a:prstGeom prst="rect">
              <a:avLst/>
            </a:prstGeom>
            <a:noFill/>
            <a:ln w="9525">
              <a:noFill/>
              <a:miter lim="800000"/>
              <a:headEnd/>
              <a:tailEnd/>
            </a:ln>
          </p:spPr>
          <p:txBody>
            <a:bodyPr anchor="ctr" anchorCtr="1"/>
            <a:lstStyle/>
            <a:p>
              <a:pPr>
                <a:lnSpc>
                  <a:spcPct val="105000"/>
                </a:lnSpc>
                <a:spcBef>
                  <a:spcPct val="45000"/>
                </a:spcBef>
                <a:buClr>
                  <a:srgbClr val="00B85C"/>
                </a:buClr>
                <a:buSzPct val="120000"/>
                <a:buFont typeface="Wingdings" pitchFamily="2" charset="2"/>
                <a:buNone/>
              </a:pPr>
              <a:r>
                <a:rPr lang="en-US" sz="2400">
                  <a:cs typeface="Arial" charset="0"/>
                </a:rPr>
                <a:t>10</a:t>
              </a:r>
            </a:p>
          </p:txBody>
        </p:sp>
        <p:sp>
          <p:nvSpPr>
            <p:cNvPr id="43082" name="Rectangle 19"/>
            <p:cNvSpPr>
              <a:spLocks noChangeArrowheads="1"/>
            </p:cNvSpPr>
            <p:nvPr/>
          </p:nvSpPr>
          <p:spPr bwMode="auto">
            <a:xfrm>
              <a:off x="2681" y="3291"/>
              <a:ext cx="1007" cy="299"/>
            </a:xfrm>
            <a:prstGeom prst="rect">
              <a:avLst/>
            </a:prstGeom>
            <a:noFill/>
            <a:ln w="9525">
              <a:noFill/>
              <a:miter lim="800000"/>
              <a:headEnd/>
              <a:tailEnd/>
            </a:ln>
          </p:spPr>
          <p:txBody>
            <a:bodyPr anchor="ctr" anchorCtr="1"/>
            <a:lstStyle/>
            <a:p>
              <a:pPr>
                <a:lnSpc>
                  <a:spcPct val="105000"/>
                </a:lnSpc>
                <a:spcBef>
                  <a:spcPct val="45000"/>
                </a:spcBef>
                <a:buClr>
                  <a:srgbClr val="00B85C"/>
                </a:buClr>
                <a:buSzPct val="120000"/>
                <a:buFont typeface="Wingdings" pitchFamily="2" charset="2"/>
                <a:buNone/>
              </a:pPr>
              <a:r>
                <a:rPr lang="en-US" sz="2400">
                  <a:cs typeface="Arial" charset="0"/>
                </a:rPr>
                <a:t>8</a:t>
              </a:r>
            </a:p>
          </p:txBody>
        </p:sp>
        <p:sp>
          <p:nvSpPr>
            <p:cNvPr id="43083" name="Rectangle 20"/>
            <p:cNvSpPr>
              <a:spLocks noChangeArrowheads="1"/>
            </p:cNvSpPr>
            <p:nvPr/>
          </p:nvSpPr>
          <p:spPr bwMode="auto">
            <a:xfrm>
              <a:off x="2681" y="2992"/>
              <a:ext cx="1007" cy="299"/>
            </a:xfrm>
            <a:prstGeom prst="rect">
              <a:avLst/>
            </a:prstGeom>
            <a:noFill/>
            <a:ln w="9525">
              <a:noFill/>
              <a:miter lim="800000"/>
              <a:headEnd/>
              <a:tailEnd/>
            </a:ln>
          </p:spPr>
          <p:txBody>
            <a:bodyPr anchor="ctr" anchorCtr="1"/>
            <a:lstStyle/>
            <a:p>
              <a:pPr>
                <a:lnSpc>
                  <a:spcPct val="105000"/>
                </a:lnSpc>
                <a:spcBef>
                  <a:spcPct val="45000"/>
                </a:spcBef>
                <a:buClr>
                  <a:srgbClr val="00B85C"/>
                </a:buClr>
                <a:buSzPct val="120000"/>
                <a:buFont typeface="Wingdings" pitchFamily="2" charset="2"/>
                <a:buNone/>
              </a:pPr>
              <a:r>
                <a:rPr lang="en-US" sz="2400">
                  <a:cs typeface="Arial" charset="0"/>
                </a:rPr>
                <a:t>6</a:t>
              </a:r>
            </a:p>
          </p:txBody>
        </p:sp>
        <p:sp>
          <p:nvSpPr>
            <p:cNvPr id="43084" name="Rectangle 21"/>
            <p:cNvSpPr>
              <a:spLocks noChangeArrowheads="1"/>
            </p:cNvSpPr>
            <p:nvPr/>
          </p:nvSpPr>
          <p:spPr bwMode="auto">
            <a:xfrm>
              <a:off x="2681" y="2693"/>
              <a:ext cx="1007" cy="299"/>
            </a:xfrm>
            <a:prstGeom prst="rect">
              <a:avLst/>
            </a:prstGeom>
            <a:noFill/>
            <a:ln w="9525">
              <a:noFill/>
              <a:miter lim="800000"/>
              <a:headEnd/>
              <a:tailEnd/>
            </a:ln>
          </p:spPr>
          <p:txBody>
            <a:bodyPr anchor="ctr" anchorCtr="1"/>
            <a:lstStyle/>
            <a:p>
              <a:pPr>
                <a:lnSpc>
                  <a:spcPct val="105000"/>
                </a:lnSpc>
                <a:spcBef>
                  <a:spcPct val="45000"/>
                </a:spcBef>
                <a:buClr>
                  <a:srgbClr val="00B85C"/>
                </a:buClr>
                <a:buSzPct val="120000"/>
                <a:buFont typeface="Wingdings" pitchFamily="2" charset="2"/>
                <a:buNone/>
              </a:pPr>
              <a:r>
                <a:rPr lang="en-US" sz="2400">
                  <a:cs typeface="Arial" charset="0"/>
                </a:rPr>
                <a:t>4</a:t>
              </a:r>
            </a:p>
          </p:txBody>
        </p:sp>
        <p:sp>
          <p:nvSpPr>
            <p:cNvPr id="43085" name="Rectangle 22"/>
            <p:cNvSpPr>
              <a:spLocks noChangeArrowheads="1"/>
            </p:cNvSpPr>
            <p:nvPr/>
          </p:nvSpPr>
          <p:spPr bwMode="auto">
            <a:xfrm>
              <a:off x="2681" y="2394"/>
              <a:ext cx="1007" cy="299"/>
            </a:xfrm>
            <a:prstGeom prst="rect">
              <a:avLst/>
            </a:prstGeom>
            <a:noFill/>
            <a:ln w="9525">
              <a:noFill/>
              <a:miter lim="800000"/>
              <a:headEnd/>
              <a:tailEnd/>
            </a:ln>
          </p:spPr>
          <p:txBody>
            <a:bodyPr anchor="ctr" anchorCtr="1"/>
            <a:lstStyle/>
            <a:p>
              <a:pPr>
                <a:lnSpc>
                  <a:spcPct val="105000"/>
                </a:lnSpc>
                <a:spcBef>
                  <a:spcPct val="45000"/>
                </a:spcBef>
                <a:buClr>
                  <a:srgbClr val="00B85C"/>
                </a:buClr>
                <a:buSzPct val="120000"/>
                <a:buFont typeface="Wingdings" pitchFamily="2" charset="2"/>
                <a:buNone/>
              </a:pPr>
              <a:r>
                <a:rPr lang="en-US" sz="2400">
                  <a:cs typeface="Arial" charset="0"/>
                </a:rPr>
                <a:t>2</a:t>
              </a:r>
            </a:p>
          </p:txBody>
        </p:sp>
        <p:sp>
          <p:nvSpPr>
            <p:cNvPr id="43086" name="Rectangle 23"/>
            <p:cNvSpPr>
              <a:spLocks noChangeArrowheads="1"/>
            </p:cNvSpPr>
            <p:nvPr/>
          </p:nvSpPr>
          <p:spPr bwMode="auto">
            <a:xfrm>
              <a:off x="2681" y="2095"/>
              <a:ext cx="1007" cy="299"/>
            </a:xfrm>
            <a:prstGeom prst="rect">
              <a:avLst/>
            </a:prstGeom>
            <a:noFill/>
            <a:ln w="9525">
              <a:noFill/>
              <a:miter lim="800000"/>
              <a:headEnd/>
              <a:tailEnd/>
            </a:ln>
          </p:spPr>
          <p:txBody>
            <a:bodyPr anchor="ctr" anchorCtr="1"/>
            <a:lstStyle/>
            <a:p>
              <a:pPr>
                <a:lnSpc>
                  <a:spcPct val="105000"/>
                </a:lnSpc>
                <a:spcBef>
                  <a:spcPct val="45000"/>
                </a:spcBef>
                <a:buClr>
                  <a:srgbClr val="00B85C"/>
                </a:buClr>
                <a:buSzPct val="120000"/>
                <a:buFont typeface="Wingdings" pitchFamily="2" charset="2"/>
                <a:buNone/>
              </a:pPr>
              <a:r>
                <a:rPr lang="en-US" sz="2400">
                  <a:cs typeface="Arial" charset="0"/>
                </a:rPr>
                <a:t>0</a:t>
              </a:r>
            </a:p>
          </p:txBody>
        </p:sp>
        <p:sp>
          <p:nvSpPr>
            <p:cNvPr id="43087" name="Rectangle 24"/>
            <p:cNvSpPr>
              <a:spLocks noChangeArrowheads="1"/>
            </p:cNvSpPr>
            <p:nvPr/>
          </p:nvSpPr>
          <p:spPr bwMode="auto">
            <a:xfrm>
              <a:off x="2681" y="1784"/>
              <a:ext cx="1007" cy="311"/>
            </a:xfrm>
            <a:prstGeom prst="rect">
              <a:avLst/>
            </a:prstGeom>
            <a:noFill/>
            <a:ln w="9525">
              <a:noFill/>
              <a:miter lim="800000"/>
              <a:headEnd/>
              <a:tailEnd/>
            </a:ln>
          </p:spPr>
          <p:txBody>
            <a:bodyPr anchor="ctr" anchorCtr="1"/>
            <a:lstStyle/>
            <a:p>
              <a:pPr algn="ctr">
                <a:lnSpc>
                  <a:spcPct val="105000"/>
                </a:lnSpc>
                <a:spcBef>
                  <a:spcPct val="45000"/>
                </a:spcBef>
                <a:buClr>
                  <a:srgbClr val="00B85C"/>
                </a:buClr>
                <a:buSzPct val="120000"/>
                <a:buFont typeface="Wingdings" pitchFamily="2" charset="2"/>
                <a:buNone/>
              </a:pPr>
              <a:r>
                <a:rPr lang="en-US" sz="2400">
                  <a:cs typeface="Arial" charset="0"/>
                </a:rPr>
                <a:t>Jitters</a:t>
              </a:r>
            </a:p>
          </p:txBody>
        </p:sp>
      </p:grpSp>
      <p:grpSp>
        <p:nvGrpSpPr>
          <p:cNvPr id="5" name="Group 25"/>
          <p:cNvGrpSpPr>
            <a:grpSpLocks/>
          </p:cNvGrpSpPr>
          <p:nvPr/>
        </p:nvGrpSpPr>
        <p:grpSpPr bwMode="auto">
          <a:xfrm>
            <a:off x="3989388" y="4749800"/>
            <a:ext cx="4217987" cy="1898650"/>
            <a:chOff x="2513" y="2992"/>
            <a:chExt cx="2657" cy="1196"/>
          </a:xfrm>
        </p:grpSpPr>
        <p:sp>
          <p:nvSpPr>
            <p:cNvPr id="43068" name="Rectangle 26"/>
            <p:cNvSpPr>
              <a:spLocks noChangeArrowheads="1"/>
            </p:cNvSpPr>
            <p:nvPr/>
          </p:nvSpPr>
          <p:spPr bwMode="auto">
            <a:xfrm>
              <a:off x="2513" y="3889"/>
              <a:ext cx="168" cy="299"/>
            </a:xfrm>
            <a:prstGeom prst="rect">
              <a:avLst/>
            </a:prstGeom>
            <a:noFill/>
            <a:ln w="9525">
              <a:noFill/>
              <a:miter lim="800000"/>
              <a:headEnd/>
              <a:tailEnd/>
            </a:ln>
          </p:spPr>
          <p:txBody>
            <a:bodyPr anchor="ctr" anchorCtr="1"/>
            <a:lstStyle/>
            <a:p>
              <a:pPr>
                <a:lnSpc>
                  <a:spcPct val="105000"/>
                </a:lnSpc>
                <a:spcBef>
                  <a:spcPct val="45000"/>
                </a:spcBef>
                <a:buClr>
                  <a:srgbClr val="00B85C"/>
                </a:buClr>
                <a:buSzPct val="120000"/>
                <a:buFont typeface="Wingdings" pitchFamily="2" charset="2"/>
                <a:buNone/>
              </a:pPr>
              <a:r>
                <a:rPr lang="en-US" sz="2400">
                  <a:cs typeface="Arial" charset="0"/>
                </a:rPr>
                <a:t>+</a:t>
              </a:r>
            </a:p>
          </p:txBody>
        </p:sp>
        <p:sp>
          <p:nvSpPr>
            <p:cNvPr id="43069" name="Rectangle 27"/>
            <p:cNvSpPr>
              <a:spLocks noChangeArrowheads="1"/>
            </p:cNvSpPr>
            <p:nvPr/>
          </p:nvSpPr>
          <p:spPr bwMode="auto">
            <a:xfrm>
              <a:off x="2513" y="3590"/>
              <a:ext cx="168" cy="299"/>
            </a:xfrm>
            <a:prstGeom prst="rect">
              <a:avLst/>
            </a:prstGeom>
            <a:noFill/>
            <a:ln w="9525">
              <a:noFill/>
              <a:miter lim="800000"/>
              <a:headEnd/>
              <a:tailEnd/>
            </a:ln>
          </p:spPr>
          <p:txBody>
            <a:bodyPr anchor="ctr" anchorCtr="1"/>
            <a:lstStyle/>
            <a:p>
              <a:pPr>
                <a:lnSpc>
                  <a:spcPct val="105000"/>
                </a:lnSpc>
                <a:spcBef>
                  <a:spcPct val="45000"/>
                </a:spcBef>
                <a:buClr>
                  <a:srgbClr val="00B85C"/>
                </a:buClr>
                <a:buSzPct val="120000"/>
                <a:buFont typeface="Wingdings" pitchFamily="2" charset="2"/>
                <a:buNone/>
              </a:pPr>
              <a:r>
                <a:rPr lang="en-US" sz="2400">
                  <a:cs typeface="Arial" charset="0"/>
                </a:rPr>
                <a:t>+</a:t>
              </a:r>
            </a:p>
          </p:txBody>
        </p:sp>
        <p:sp>
          <p:nvSpPr>
            <p:cNvPr id="43070" name="Rectangle 28"/>
            <p:cNvSpPr>
              <a:spLocks noChangeArrowheads="1"/>
            </p:cNvSpPr>
            <p:nvPr/>
          </p:nvSpPr>
          <p:spPr bwMode="auto">
            <a:xfrm>
              <a:off x="2513" y="3291"/>
              <a:ext cx="168" cy="299"/>
            </a:xfrm>
            <a:prstGeom prst="rect">
              <a:avLst/>
            </a:prstGeom>
            <a:noFill/>
            <a:ln w="9525">
              <a:noFill/>
              <a:miter lim="800000"/>
              <a:headEnd/>
              <a:tailEnd/>
            </a:ln>
          </p:spPr>
          <p:txBody>
            <a:bodyPr anchor="ctr" anchorCtr="1"/>
            <a:lstStyle/>
            <a:p>
              <a:pPr>
                <a:lnSpc>
                  <a:spcPct val="105000"/>
                </a:lnSpc>
                <a:spcBef>
                  <a:spcPct val="45000"/>
                </a:spcBef>
                <a:buClr>
                  <a:srgbClr val="00B85C"/>
                </a:buClr>
                <a:buSzPct val="120000"/>
                <a:buFont typeface="Wingdings" pitchFamily="2" charset="2"/>
                <a:buNone/>
              </a:pPr>
              <a:r>
                <a:rPr lang="en-US" sz="2400">
                  <a:cs typeface="Arial" charset="0"/>
                </a:rPr>
                <a:t>+</a:t>
              </a:r>
            </a:p>
          </p:txBody>
        </p:sp>
        <p:sp>
          <p:nvSpPr>
            <p:cNvPr id="43071" name="Rectangle 29"/>
            <p:cNvSpPr>
              <a:spLocks noChangeArrowheads="1"/>
            </p:cNvSpPr>
            <p:nvPr/>
          </p:nvSpPr>
          <p:spPr bwMode="auto">
            <a:xfrm>
              <a:off x="2513" y="2992"/>
              <a:ext cx="168" cy="299"/>
            </a:xfrm>
            <a:prstGeom prst="rect">
              <a:avLst/>
            </a:prstGeom>
            <a:noFill/>
            <a:ln w="9525">
              <a:noFill/>
              <a:miter lim="800000"/>
              <a:headEnd/>
              <a:tailEnd/>
            </a:ln>
          </p:spPr>
          <p:txBody>
            <a:bodyPr anchor="ctr" anchorCtr="1"/>
            <a:lstStyle/>
            <a:p>
              <a:pPr>
                <a:lnSpc>
                  <a:spcPct val="105000"/>
                </a:lnSpc>
                <a:spcBef>
                  <a:spcPct val="45000"/>
                </a:spcBef>
                <a:buClr>
                  <a:srgbClr val="00B85C"/>
                </a:buClr>
                <a:buSzPct val="120000"/>
                <a:buFont typeface="Wingdings" pitchFamily="2" charset="2"/>
                <a:buNone/>
              </a:pPr>
              <a:r>
                <a:rPr lang="en-US" sz="2400">
                  <a:cs typeface="Arial" charset="0"/>
                </a:rPr>
                <a:t>+</a:t>
              </a:r>
            </a:p>
          </p:txBody>
        </p:sp>
        <p:sp>
          <p:nvSpPr>
            <p:cNvPr id="43072" name="Rectangle 30"/>
            <p:cNvSpPr>
              <a:spLocks noChangeArrowheads="1"/>
            </p:cNvSpPr>
            <p:nvPr/>
          </p:nvSpPr>
          <p:spPr bwMode="auto">
            <a:xfrm>
              <a:off x="3688" y="3889"/>
              <a:ext cx="285" cy="299"/>
            </a:xfrm>
            <a:prstGeom prst="rect">
              <a:avLst/>
            </a:prstGeom>
            <a:noFill/>
            <a:ln w="9525">
              <a:noFill/>
              <a:miter lim="800000"/>
              <a:headEnd/>
              <a:tailEnd/>
            </a:ln>
          </p:spPr>
          <p:txBody>
            <a:bodyPr anchor="ctr" anchorCtr="1"/>
            <a:lstStyle/>
            <a:p>
              <a:pPr>
                <a:lnSpc>
                  <a:spcPct val="105000"/>
                </a:lnSpc>
                <a:spcBef>
                  <a:spcPct val="45000"/>
                </a:spcBef>
                <a:buClr>
                  <a:srgbClr val="00B85C"/>
                </a:buClr>
                <a:buSzPct val="120000"/>
                <a:buFont typeface="Wingdings" pitchFamily="2" charset="2"/>
                <a:buNone/>
              </a:pPr>
              <a:r>
                <a:rPr lang="en-US" sz="2400">
                  <a:cs typeface="Arial" charset="0"/>
                </a:rPr>
                <a:t>=</a:t>
              </a:r>
            </a:p>
          </p:txBody>
        </p:sp>
        <p:sp>
          <p:nvSpPr>
            <p:cNvPr id="43073" name="Rectangle 31"/>
            <p:cNvSpPr>
              <a:spLocks noChangeArrowheads="1"/>
            </p:cNvSpPr>
            <p:nvPr/>
          </p:nvSpPr>
          <p:spPr bwMode="auto">
            <a:xfrm>
              <a:off x="3688" y="3590"/>
              <a:ext cx="285" cy="299"/>
            </a:xfrm>
            <a:prstGeom prst="rect">
              <a:avLst/>
            </a:prstGeom>
            <a:noFill/>
            <a:ln w="9525">
              <a:noFill/>
              <a:miter lim="800000"/>
              <a:headEnd/>
              <a:tailEnd/>
            </a:ln>
          </p:spPr>
          <p:txBody>
            <a:bodyPr anchor="ctr" anchorCtr="1"/>
            <a:lstStyle/>
            <a:p>
              <a:pPr>
                <a:lnSpc>
                  <a:spcPct val="105000"/>
                </a:lnSpc>
                <a:spcBef>
                  <a:spcPct val="45000"/>
                </a:spcBef>
                <a:buClr>
                  <a:srgbClr val="00B85C"/>
                </a:buClr>
                <a:buSzPct val="120000"/>
                <a:buFont typeface="Wingdings" pitchFamily="2" charset="2"/>
                <a:buNone/>
              </a:pPr>
              <a:r>
                <a:rPr lang="en-US" sz="2400">
                  <a:cs typeface="Arial" charset="0"/>
                </a:rPr>
                <a:t>=</a:t>
              </a:r>
            </a:p>
          </p:txBody>
        </p:sp>
        <p:sp>
          <p:nvSpPr>
            <p:cNvPr id="43074" name="Rectangle 32"/>
            <p:cNvSpPr>
              <a:spLocks noChangeArrowheads="1"/>
            </p:cNvSpPr>
            <p:nvPr/>
          </p:nvSpPr>
          <p:spPr bwMode="auto">
            <a:xfrm>
              <a:off x="3688" y="3291"/>
              <a:ext cx="285" cy="299"/>
            </a:xfrm>
            <a:prstGeom prst="rect">
              <a:avLst/>
            </a:prstGeom>
            <a:noFill/>
            <a:ln w="9525">
              <a:noFill/>
              <a:miter lim="800000"/>
              <a:headEnd/>
              <a:tailEnd/>
            </a:ln>
          </p:spPr>
          <p:txBody>
            <a:bodyPr anchor="ctr" anchorCtr="1"/>
            <a:lstStyle/>
            <a:p>
              <a:pPr>
                <a:lnSpc>
                  <a:spcPct val="105000"/>
                </a:lnSpc>
                <a:spcBef>
                  <a:spcPct val="45000"/>
                </a:spcBef>
                <a:buClr>
                  <a:srgbClr val="00B85C"/>
                </a:buClr>
                <a:buSzPct val="120000"/>
                <a:buFont typeface="Wingdings" pitchFamily="2" charset="2"/>
                <a:buNone/>
              </a:pPr>
              <a:r>
                <a:rPr lang="en-US" sz="2400">
                  <a:cs typeface="Arial" charset="0"/>
                </a:rPr>
                <a:t>=</a:t>
              </a:r>
            </a:p>
          </p:txBody>
        </p:sp>
        <p:sp>
          <p:nvSpPr>
            <p:cNvPr id="43075" name="Rectangle 33"/>
            <p:cNvSpPr>
              <a:spLocks noChangeArrowheads="1"/>
            </p:cNvSpPr>
            <p:nvPr/>
          </p:nvSpPr>
          <p:spPr bwMode="auto">
            <a:xfrm>
              <a:off x="3688" y="2992"/>
              <a:ext cx="285" cy="299"/>
            </a:xfrm>
            <a:prstGeom prst="rect">
              <a:avLst/>
            </a:prstGeom>
            <a:noFill/>
            <a:ln w="9525">
              <a:noFill/>
              <a:miter lim="800000"/>
              <a:headEnd/>
              <a:tailEnd/>
            </a:ln>
          </p:spPr>
          <p:txBody>
            <a:bodyPr anchor="ctr" anchorCtr="1"/>
            <a:lstStyle/>
            <a:p>
              <a:pPr>
                <a:lnSpc>
                  <a:spcPct val="105000"/>
                </a:lnSpc>
                <a:spcBef>
                  <a:spcPct val="45000"/>
                </a:spcBef>
                <a:buClr>
                  <a:srgbClr val="00B85C"/>
                </a:buClr>
                <a:buSzPct val="120000"/>
                <a:buFont typeface="Wingdings" pitchFamily="2" charset="2"/>
                <a:buNone/>
              </a:pPr>
              <a:r>
                <a:rPr lang="en-US" sz="2400">
                  <a:cs typeface="Arial" charset="0"/>
                </a:rPr>
                <a:t>=</a:t>
              </a:r>
            </a:p>
          </p:txBody>
        </p:sp>
        <p:sp>
          <p:nvSpPr>
            <p:cNvPr id="43076" name="Rectangle 34"/>
            <p:cNvSpPr>
              <a:spLocks noChangeArrowheads="1"/>
            </p:cNvSpPr>
            <p:nvPr/>
          </p:nvSpPr>
          <p:spPr bwMode="auto">
            <a:xfrm>
              <a:off x="3973" y="3889"/>
              <a:ext cx="1197" cy="299"/>
            </a:xfrm>
            <a:prstGeom prst="rect">
              <a:avLst/>
            </a:prstGeom>
            <a:noFill/>
            <a:ln w="9525">
              <a:noFill/>
              <a:miter lim="800000"/>
              <a:headEnd/>
              <a:tailEnd/>
            </a:ln>
          </p:spPr>
          <p:txBody>
            <a:bodyPr anchor="ctr" anchorCtr="1"/>
            <a:lstStyle/>
            <a:p>
              <a:pPr>
                <a:lnSpc>
                  <a:spcPct val="105000"/>
                </a:lnSpc>
                <a:spcBef>
                  <a:spcPct val="45000"/>
                </a:spcBef>
                <a:buClr>
                  <a:srgbClr val="00B85C"/>
                </a:buClr>
                <a:buSzPct val="120000"/>
                <a:buFont typeface="Wingdings" pitchFamily="2" charset="2"/>
                <a:buNone/>
              </a:pPr>
              <a:r>
                <a:rPr lang="en-US" sz="2400">
                  <a:solidFill>
                    <a:srgbClr val="FF0000"/>
                  </a:solidFill>
                  <a:cs typeface="Arial" charset="0"/>
                </a:rPr>
                <a:t>30</a:t>
              </a:r>
            </a:p>
          </p:txBody>
        </p:sp>
        <p:sp>
          <p:nvSpPr>
            <p:cNvPr id="43077" name="Rectangle 35"/>
            <p:cNvSpPr>
              <a:spLocks noChangeArrowheads="1"/>
            </p:cNvSpPr>
            <p:nvPr/>
          </p:nvSpPr>
          <p:spPr bwMode="auto">
            <a:xfrm>
              <a:off x="3973" y="3590"/>
              <a:ext cx="1197" cy="299"/>
            </a:xfrm>
            <a:prstGeom prst="rect">
              <a:avLst/>
            </a:prstGeom>
            <a:noFill/>
            <a:ln w="9525">
              <a:noFill/>
              <a:miter lim="800000"/>
              <a:headEnd/>
              <a:tailEnd/>
            </a:ln>
          </p:spPr>
          <p:txBody>
            <a:bodyPr anchor="ctr" anchorCtr="1"/>
            <a:lstStyle/>
            <a:p>
              <a:pPr>
                <a:lnSpc>
                  <a:spcPct val="105000"/>
                </a:lnSpc>
                <a:spcBef>
                  <a:spcPct val="45000"/>
                </a:spcBef>
                <a:buClr>
                  <a:srgbClr val="00B85C"/>
                </a:buClr>
                <a:buSzPct val="120000"/>
                <a:buFont typeface="Wingdings" pitchFamily="2" charset="2"/>
                <a:buNone/>
              </a:pPr>
              <a:r>
                <a:rPr lang="en-US" sz="2400">
                  <a:solidFill>
                    <a:srgbClr val="FF0000"/>
                  </a:solidFill>
                  <a:cs typeface="Arial" charset="0"/>
                </a:rPr>
                <a:t>25</a:t>
              </a:r>
            </a:p>
          </p:txBody>
        </p:sp>
        <p:sp>
          <p:nvSpPr>
            <p:cNvPr id="43078" name="Rectangle 36"/>
            <p:cNvSpPr>
              <a:spLocks noChangeArrowheads="1"/>
            </p:cNvSpPr>
            <p:nvPr/>
          </p:nvSpPr>
          <p:spPr bwMode="auto">
            <a:xfrm>
              <a:off x="3973" y="3291"/>
              <a:ext cx="1197" cy="299"/>
            </a:xfrm>
            <a:prstGeom prst="rect">
              <a:avLst/>
            </a:prstGeom>
            <a:noFill/>
            <a:ln w="9525">
              <a:noFill/>
              <a:miter lim="800000"/>
              <a:headEnd/>
              <a:tailEnd/>
            </a:ln>
          </p:spPr>
          <p:txBody>
            <a:bodyPr anchor="ctr" anchorCtr="1"/>
            <a:lstStyle/>
            <a:p>
              <a:pPr>
                <a:lnSpc>
                  <a:spcPct val="105000"/>
                </a:lnSpc>
                <a:spcBef>
                  <a:spcPct val="45000"/>
                </a:spcBef>
                <a:buClr>
                  <a:srgbClr val="00B85C"/>
                </a:buClr>
                <a:buSzPct val="120000"/>
                <a:buFont typeface="Wingdings" pitchFamily="2" charset="2"/>
                <a:buNone/>
              </a:pPr>
              <a:r>
                <a:rPr lang="en-US" sz="2400">
                  <a:solidFill>
                    <a:srgbClr val="FF0000"/>
                  </a:solidFill>
                  <a:cs typeface="Arial" charset="0"/>
                </a:rPr>
                <a:t>20</a:t>
              </a:r>
            </a:p>
          </p:txBody>
        </p:sp>
        <p:sp>
          <p:nvSpPr>
            <p:cNvPr id="43079" name="Rectangle 37"/>
            <p:cNvSpPr>
              <a:spLocks noChangeArrowheads="1"/>
            </p:cNvSpPr>
            <p:nvPr/>
          </p:nvSpPr>
          <p:spPr bwMode="auto">
            <a:xfrm>
              <a:off x="3973" y="2992"/>
              <a:ext cx="1197" cy="299"/>
            </a:xfrm>
            <a:prstGeom prst="rect">
              <a:avLst/>
            </a:prstGeom>
            <a:noFill/>
            <a:ln w="9525">
              <a:noFill/>
              <a:miter lim="800000"/>
              <a:headEnd/>
              <a:tailEnd/>
            </a:ln>
          </p:spPr>
          <p:txBody>
            <a:bodyPr anchor="ctr" anchorCtr="1"/>
            <a:lstStyle/>
            <a:p>
              <a:pPr>
                <a:lnSpc>
                  <a:spcPct val="105000"/>
                </a:lnSpc>
                <a:spcBef>
                  <a:spcPct val="45000"/>
                </a:spcBef>
                <a:buClr>
                  <a:srgbClr val="00B85C"/>
                </a:buClr>
                <a:buSzPct val="120000"/>
                <a:buFont typeface="Wingdings" pitchFamily="2" charset="2"/>
                <a:buNone/>
              </a:pPr>
              <a:r>
                <a:rPr lang="en-US" sz="2400">
                  <a:solidFill>
                    <a:srgbClr val="FF0000"/>
                  </a:solidFill>
                  <a:cs typeface="Arial" charset="0"/>
                </a:rPr>
                <a:t>15</a:t>
              </a:r>
            </a:p>
          </p:txBody>
        </p:sp>
      </p:grpSp>
      <p:grpSp>
        <p:nvGrpSpPr>
          <p:cNvPr id="6" name="Group 38"/>
          <p:cNvGrpSpPr>
            <a:grpSpLocks/>
          </p:cNvGrpSpPr>
          <p:nvPr/>
        </p:nvGrpSpPr>
        <p:grpSpPr bwMode="auto">
          <a:xfrm>
            <a:off x="3989388" y="4275138"/>
            <a:ext cx="4217987" cy="474662"/>
            <a:chOff x="2513" y="2693"/>
            <a:chExt cx="2657" cy="299"/>
          </a:xfrm>
        </p:grpSpPr>
        <p:sp>
          <p:nvSpPr>
            <p:cNvPr id="43065" name="Rectangle 39"/>
            <p:cNvSpPr>
              <a:spLocks noChangeArrowheads="1"/>
            </p:cNvSpPr>
            <p:nvPr/>
          </p:nvSpPr>
          <p:spPr bwMode="auto">
            <a:xfrm>
              <a:off x="2513" y="2693"/>
              <a:ext cx="168" cy="299"/>
            </a:xfrm>
            <a:prstGeom prst="rect">
              <a:avLst/>
            </a:prstGeom>
            <a:noFill/>
            <a:ln w="9525">
              <a:noFill/>
              <a:miter lim="800000"/>
              <a:headEnd/>
              <a:tailEnd/>
            </a:ln>
          </p:spPr>
          <p:txBody>
            <a:bodyPr anchor="ctr" anchorCtr="1"/>
            <a:lstStyle/>
            <a:p>
              <a:pPr>
                <a:lnSpc>
                  <a:spcPct val="105000"/>
                </a:lnSpc>
                <a:spcBef>
                  <a:spcPct val="45000"/>
                </a:spcBef>
                <a:buClr>
                  <a:srgbClr val="00B85C"/>
                </a:buClr>
                <a:buSzPct val="120000"/>
                <a:buFont typeface="Wingdings" pitchFamily="2" charset="2"/>
                <a:buNone/>
              </a:pPr>
              <a:r>
                <a:rPr lang="en-US" sz="2400">
                  <a:cs typeface="Arial" charset="0"/>
                </a:rPr>
                <a:t>+</a:t>
              </a:r>
            </a:p>
          </p:txBody>
        </p:sp>
        <p:sp>
          <p:nvSpPr>
            <p:cNvPr id="43066" name="Rectangle 40"/>
            <p:cNvSpPr>
              <a:spLocks noChangeArrowheads="1"/>
            </p:cNvSpPr>
            <p:nvPr/>
          </p:nvSpPr>
          <p:spPr bwMode="auto">
            <a:xfrm>
              <a:off x="3688" y="2693"/>
              <a:ext cx="285" cy="299"/>
            </a:xfrm>
            <a:prstGeom prst="rect">
              <a:avLst/>
            </a:prstGeom>
            <a:noFill/>
            <a:ln w="9525">
              <a:noFill/>
              <a:miter lim="800000"/>
              <a:headEnd/>
              <a:tailEnd/>
            </a:ln>
          </p:spPr>
          <p:txBody>
            <a:bodyPr anchor="ctr" anchorCtr="1"/>
            <a:lstStyle/>
            <a:p>
              <a:pPr>
                <a:lnSpc>
                  <a:spcPct val="105000"/>
                </a:lnSpc>
                <a:spcBef>
                  <a:spcPct val="45000"/>
                </a:spcBef>
                <a:buClr>
                  <a:srgbClr val="00B85C"/>
                </a:buClr>
                <a:buSzPct val="120000"/>
                <a:buFont typeface="Wingdings" pitchFamily="2" charset="2"/>
                <a:buNone/>
              </a:pPr>
              <a:r>
                <a:rPr lang="en-US" sz="2400">
                  <a:cs typeface="Arial" charset="0"/>
                </a:rPr>
                <a:t>=</a:t>
              </a:r>
            </a:p>
          </p:txBody>
        </p:sp>
        <p:sp>
          <p:nvSpPr>
            <p:cNvPr id="43067" name="Rectangle 41"/>
            <p:cNvSpPr>
              <a:spLocks noChangeArrowheads="1"/>
            </p:cNvSpPr>
            <p:nvPr/>
          </p:nvSpPr>
          <p:spPr bwMode="auto">
            <a:xfrm>
              <a:off x="3973" y="2693"/>
              <a:ext cx="1197" cy="299"/>
            </a:xfrm>
            <a:prstGeom prst="rect">
              <a:avLst/>
            </a:prstGeom>
            <a:noFill/>
            <a:ln w="9525">
              <a:noFill/>
              <a:miter lim="800000"/>
              <a:headEnd/>
              <a:tailEnd/>
            </a:ln>
          </p:spPr>
          <p:txBody>
            <a:bodyPr anchor="ctr" anchorCtr="1"/>
            <a:lstStyle/>
            <a:p>
              <a:pPr>
                <a:lnSpc>
                  <a:spcPct val="105000"/>
                </a:lnSpc>
                <a:spcBef>
                  <a:spcPct val="45000"/>
                </a:spcBef>
                <a:buClr>
                  <a:srgbClr val="00B85C"/>
                </a:buClr>
                <a:buSzPct val="120000"/>
                <a:buFont typeface="Wingdings" pitchFamily="2" charset="2"/>
                <a:buNone/>
              </a:pPr>
              <a:r>
                <a:rPr lang="en-US" sz="2400">
                  <a:solidFill>
                    <a:srgbClr val="FF0000"/>
                  </a:solidFill>
                  <a:cs typeface="Arial" charset="0"/>
                </a:rPr>
                <a:t>10</a:t>
              </a:r>
            </a:p>
          </p:txBody>
        </p:sp>
      </p:grpSp>
      <p:grpSp>
        <p:nvGrpSpPr>
          <p:cNvPr id="7" name="Group 42"/>
          <p:cNvGrpSpPr>
            <a:grpSpLocks/>
          </p:cNvGrpSpPr>
          <p:nvPr/>
        </p:nvGrpSpPr>
        <p:grpSpPr bwMode="auto">
          <a:xfrm>
            <a:off x="3989388" y="3800475"/>
            <a:ext cx="4217987" cy="474663"/>
            <a:chOff x="2513" y="2394"/>
            <a:chExt cx="2657" cy="299"/>
          </a:xfrm>
        </p:grpSpPr>
        <p:sp>
          <p:nvSpPr>
            <p:cNvPr id="43062" name="Rectangle 43"/>
            <p:cNvSpPr>
              <a:spLocks noChangeArrowheads="1"/>
            </p:cNvSpPr>
            <p:nvPr/>
          </p:nvSpPr>
          <p:spPr bwMode="auto">
            <a:xfrm>
              <a:off x="2513" y="2394"/>
              <a:ext cx="168" cy="299"/>
            </a:xfrm>
            <a:prstGeom prst="rect">
              <a:avLst/>
            </a:prstGeom>
            <a:noFill/>
            <a:ln w="9525">
              <a:noFill/>
              <a:miter lim="800000"/>
              <a:headEnd/>
              <a:tailEnd/>
            </a:ln>
          </p:spPr>
          <p:txBody>
            <a:bodyPr anchor="ctr" anchorCtr="1"/>
            <a:lstStyle/>
            <a:p>
              <a:pPr>
                <a:lnSpc>
                  <a:spcPct val="105000"/>
                </a:lnSpc>
                <a:spcBef>
                  <a:spcPct val="45000"/>
                </a:spcBef>
                <a:buClr>
                  <a:srgbClr val="00B85C"/>
                </a:buClr>
                <a:buSzPct val="120000"/>
                <a:buFont typeface="Wingdings" pitchFamily="2" charset="2"/>
                <a:buNone/>
              </a:pPr>
              <a:r>
                <a:rPr lang="en-US" sz="2400">
                  <a:cs typeface="Arial" charset="0"/>
                </a:rPr>
                <a:t>+</a:t>
              </a:r>
            </a:p>
          </p:txBody>
        </p:sp>
        <p:sp>
          <p:nvSpPr>
            <p:cNvPr id="43063" name="Rectangle 44"/>
            <p:cNvSpPr>
              <a:spLocks noChangeArrowheads="1"/>
            </p:cNvSpPr>
            <p:nvPr/>
          </p:nvSpPr>
          <p:spPr bwMode="auto">
            <a:xfrm>
              <a:off x="3688" y="2394"/>
              <a:ext cx="285" cy="299"/>
            </a:xfrm>
            <a:prstGeom prst="rect">
              <a:avLst/>
            </a:prstGeom>
            <a:noFill/>
            <a:ln w="9525">
              <a:noFill/>
              <a:miter lim="800000"/>
              <a:headEnd/>
              <a:tailEnd/>
            </a:ln>
          </p:spPr>
          <p:txBody>
            <a:bodyPr anchor="ctr" anchorCtr="1"/>
            <a:lstStyle/>
            <a:p>
              <a:pPr>
                <a:lnSpc>
                  <a:spcPct val="105000"/>
                </a:lnSpc>
                <a:spcBef>
                  <a:spcPct val="45000"/>
                </a:spcBef>
                <a:buClr>
                  <a:srgbClr val="00B85C"/>
                </a:buClr>
                <a:buSzPct val="120000"/>
                <a:buFont typeface="Wingdings" pitchFamily="2" charset="2"/>
                <a:buNone/>
              </a:pPr>
              <a:r>
                <a:rPr lang="en-US" sz="2400">
                  <a:cs typeface="Arial" charset="0"/>
                </a:rPr>
                <a:t>=</a:t>
              </a:r>
            </a:p>
          </p:txBody>
        </p:sp>
        <p:sp>
          <p:nvSpPr>
            <p:cNvPr id="43064" name="Rectangle 45"/>
            <p:cNvSpPr>
              <a:spLocks noChangeArrowheads="1"/>
            </p:cNvSpPr>
            <p:nvPr/>
          </p:nvSpPr>
          <p:spPr bwMode="auto">
            <a:xfrm>
              <a:off x="3973" y="2394"/>
              <a:ext cx="1197" cy="299"/>
            </a:xfrm>
            <a:prstGeom prst="rect">
              <a:avLst/>
            </a:prstGeom>
            <a:noFill/>
            <a:ln w="9525">
              <a:noFill/>
              <a:miter lim="800000"/>
              <a:headEnd/>
              <a:tailEnd/>
            </a:ln>
          </p:spPr>
          <p:txBody>
            <a:bodyPr anchor="ctr" anchorCtr="1"/>
            <a:lstStyle/>
            <a:p>
              <a:pPr>
                <a:lnSpc>
                  <a:spcPct val="105000"/>
                </a:lnSpc>
                <a:spcBef>
                  <a:spcPct val="45000"/>
                </a:spcBef>
                <a:buClr>
                  <a:srgbClr val="00B85C"/>
                </a:buClr>
                <a:buSzPct val="120000"/>
                <a:buFont typeface="Wingdings" pitchFamily="2" charset="2"/>
                <a:buNone/>
              </a:pPr>
              <a:r>
                <a:rPr lang="en-US" sz="2400">
                  <a:solidFill>
                    <a:srgbClr val="FF0000"/>
                  </a:solidFill>
                  <a:cs typeface="Arial" charset="0"/>
                </a:rPr>
                <a:t>5</a:t>
              </a:r>
            </a:p>
          </p:txBody>
        </p:sp>
      </p:grpSp>
      <p:grpSp>
        <p:nvGrpSpPr>
          <p:cNvPr id="8" name="Group 46"/>
          <p:cNvGrpSpPr>
            <a:grpSpLocks/>
          </p:cNvGrpSpPr>
          <p:nvPr/>
        </p:nvGrpSpPr>
        <p:grpSpPr bwMode="auto">
          <a:xfrm>
            <a:off x="3989388" y="3325813"/>
            <a:ext cx="4217987" cy="474662"/>
            <a:chOff x="2513" y="2095"/>
            <a:chExt cx="2657" cy="299"/>
          </a:xfrm>
        </p:grpSpPr>
        <p:sp>
          <p:nvSpPr>
            <p:cNvPr id="43059" name="Rectangle 47"/>
            <p:cNvSpPr>
              <a:spLocks noChangeArrowheads="1"/>
            </p:cNvSpPr>
            <p:nvPr/>
          </p:nvSpPr>
          <p:spPr bwMode="auto">
            <a:xfrm>
              <a:off x="2513" y="2095"/>
              <a:ext cx="168" cy="299"/>
            </a:xfrm>
            <a:prstGeom prst="rect">
              <a:avLst/>
            </a:prstGeom>
            <a:noFill/>
            <a:ln w="9525">
              <a:noFill/>
              <a:miter lim="800000"/>
              <a:headEnd/>
              <a:tailEnd/>
            </a:ln>
          </p:spPr>
          <p:txBody>
            <a:bodyPr anchor="ctr" anchorCtr="1"/>
            <a:lstStyle/>
            <a:p>
              <a:pPr>
                <a:lnSpc>
                  <a:spcPct val="105000"/>
                </a:lnSpc>
                <a:spcBef>
                  <a:spcPct val="45000"/>
                </a:spcBef>
                <a:buClr>
                  <a:srgbClr val="00B85C"/>
                </a:buClr>
                <a:buSzPct val="120000"/>
                <a:buFont typeface="Wingdings" pitchFamily="2" charset="2"/>
                <a:buNone/>
              </a:pPr>
              <a:r>
                <a:rPr lang="en-US" sz="2400">
                  <a:cs typeface="Arial" charset="0"/>
                </a:rPr>
                <a:t>+</a:t>
              </a:r>
            </a:p>
          </p:txBody>
        </p:sp>
        <p:sp>
          <p:nvSpPr>
            <p:cNvPr id="43060" name="Rectangle 48"/>
            <p:cNvSpPr>
              <a:spLocks noChangeArrowheads="1"/>
            </p:cNvSpPr>
            <p:nvPr/>
          </p:nvSpPr>
          <p:spPr bwMode="auto">
            <a:xfrm>
              <a:off x="3688" y="2095"/>
              <a:ext cx="285" cy="299"/>
            </a:xfrm>
            <a:prstGeom prst="rect">
              <a:avLst/>
            </a:prstGeom>
            <a:noFill/>
            <a:ln w="9525">
              <a:noFill/>
              <a:miter lim="800000"/>
              <a:headEnd/>
              <a:tailEnd/>
            </a:ln>
          </p:spPr>
          <p:txBody>
            <a:bodyPr anchor="ctr" anchorCtr="1"/>
            <a:lstStyle/>
            <a:p>
              <a:pPr>
                <a:lnSpc>
                  <a:spcPct val="105000"/>
                </a:lnSpc>
                <a:spcBef>
                  <a:spcPct val="45000"/>
                </a:spcBef>
                <a:buClr>
                  <a:srgbClr val="00B85C"/>
                </a:buClr>
                <a:buSzPct val="120000"/>
                <a:buFont typeface="Wingdings" pitchFamily="2" charset="2"/>
                <a:buNone/>
              </a:pPr>
              <a:r>
                <a:rPr lang="en-US" sz="2400">
                  <a:cs typeface="Arial" charset="0"/>
                </a:rPr>
                <a:t>=</a:t>
              </a:r>
            </a:p>
          </p:txBody>
        </p:sp>
        <p:sp>
          <p:nvSpPr>
            <p:cNvPr id="43061" name="Rectangle 49"/>
            <p:cNvSpPr>
              <a:spLocks noChangeArrowheads="1"/>
            </p:cNvSpPr>
            <p:nvPr/>
          </p:nvSpPr>
          <p:spPr bwMode="auto">
            <a:xfrm>
              <a:off x="3973" y="2095"/>
              <a:ext cx="1197" cy="299"/>
            </a:xfrm>
            <a:prstGeom prst="rect">
              <a:avLst/>
            </a:prstGeom>
            <a:noFill/>
            <a:ln w="9525">
              <a:noFill/>
              <a:miter lim="800000"/>
              <a:headEnd/>
              <a:tailEnd/>
            </a:ln>
          </p:spPr>
          <p:txBody>
            <a:bodyPr anchor="ctr" anchorCtr="1"/>
            <a:lstStyle/>
            <a:p>
              <a:pPr>
                <a:lnSpc>
                  <a:spcPct val="105000"/>
                </a:lnSpc>
                <a:spcBef>
                  <a:spcPct val="45000"/>
                </a:spcBef>
                <a:buClr>
                  <a:srgbClr val="00B85C"/>
                </a:buClr>
                <a:buSzPct val="120000"/>
                <a:buFont typeface="Wingdings" pitchFamily="2" charset="2"/>
                <a:buNone/>
              </a:pPr>
              <a:r>
                <a:rPr lang="en-US" sz="2400">
                  <a:solidFill>
                    <a:srgbClr val="FF0000"/>
                  </a:solidFill>
                  <a:cs typeface="Arial" charset="0"/>
                </a:rPr>
                <a:t>0</a:t>
              </a:r>
            </a:p>
          </p:txBody>
        </p:sp>
      </p:grpSp>
      <p:sp>
        <p:nvSpPr>
          <p:cNvPr id="96306" name="Rectangle 50"/>
          <p:cNvSpPr>
            <a:spLocks noChangeArrowheads="1"/>
          </p:cNvSpPr>
          <p:nvPr/>
        </p:nvSpPr>
        <p:spPr bwMode="auto">
          <a:xfrm>
            <a:off x="6307138" y="2832100"/>
            <a:ext cx="1900237" cy="493713"/>
          </a:xfrm>
          <a:prstGeom prst="rect">
            <a:avLst/>
          </a:prstGeom>
          <a:noFill/>
          <a:ln w="9525">
            <a:noFill/>
            <a:miter lim="800000"/>
            <a:headEnd/>
            <a:tailEnd/>
          </a:ln>
        </p:spPr>
        <p:txBody>
          <a:bodyPr anchor="ctr" anchorCtr="1"/>
          <a:lstStyle/>
          <a:p>
            <a:pPr algn="ctr">
              <a:lnSpc>
                <a:spcPct val="105000"/>
              </a:lnSpc>
              <a:spcBef>
                <a:spcPct val="45000"/>
              </a:spcBef>
              <a:buClr>
                <a:srgbClr val="00B85C"/>
              </a:buClr>
              <a:buSzPct val="120000"/>
              <a:buFont typeface="Wingdings" pitchFamily="2" charset="2"/>
              <a:buNone/>
            </a:pPr>
            <a:r>
              <a:rPr lang="en-US" sz="2400">
                <a:solidFill>
                  <a:srgbClr val="FF0000"/>
                </a:solidFill>
                <a:cs typeface="Arial" charset="0"/>
              </a:rPr>
              <a:t>Market </a:t>
            </a:r>
            <a:r>
              <a:rPr lang="en-US" sz="2400" b="1" i="1">
                <a:solidFill>
                  <a:srgbClr val="FF0000"/>
                </a:solidFill>
                <a:cs typeface="Arial" charset="0"/>
              </a:rPr>
              <a:t>Q</a:t>
            </a:r>
            <a:r>
              <a:rPr lang="en-US" sz="2400" b="1" i="1" baseline="30000">
                <a:solidFill>
                  <a:srgbClr val="FF0000"/>
                </a:solidFill>
                <a:cs typeface="Arial" charset="0"/>
              </a:rPr>
              <a:t>s</a:t>
            </a:r>
            <a:r>
              <a:rPr lang="en-US" sz="2400">
                <a:solidFill>
                  <a:srgbClr val="FF0000"/>
                </a:solidFill>
                <a:cs typeface="Arial" charset="0"/>
              </a:rPr>
              <a:t> </a:t>
            </a:r>
          </a:p>
        </p:txBody>
      </p:sp>
      <p:grpSp>
        <p:nvGrpSpPr>
          <p:cNvPr id="9" name="Group 51"/>
          <p:cNvGrpSpPr>
            <a:grpSpLocks/>
          </p:cNvGrpSpPr>
          <p:nvPr/>
        </p:nvGrpSpPr>
        <p:grpSpPr bwMode="auto">
          <a:xfrm>
            <a:off x="923925" y="2832100"/>
            <a:ext cx="1192213" cy="3816350"/>
            <a:chOff x="582" y="1784"/>
            <a:chExt cx="751" cy="2404"/>
          </a:xfrm>
        </p:grpSpPr>
        <p:sp>
          <p:nvSpPr>
            <p:cNvPr id="43051" name="Rectangle 52"/>
            <p:cNvSpPr>
              <a:spLocks noChangeArrowheads="1"/>
            </p:cNvSpPr>
            <p:nvPr/>
          </p:nvSpPr>
          <p:spPr bwMode="auto">
            <a:xfrm>
              <a:off x="582" y="2095"/>
              <a:ext cx="751" cy="299"/>
            </a:xfrm>
            <a:prstGeom prst="rect">
              <a:avLst/>
            </a:prstGeom>
            <a:noFill/>
            <a:ln w="9525">
              <a:noFill/>
              <a:miter lim="800000"/>
              <a:headEnd/>
              <a:tailEnd/>
            </a:ln>
          </p:spPr>
          <p:txBody>
            <a:bodyPr anchor="ctr" anchorCtr="1"/>
            <a:lstStyle/>
            <a:p>
              <a:pPr algn="r">
                <a:lnSpc>
                  <a:spcPct val="105000"/>
                </a:lnSpc>
                <a:spcBef>
                  <a:spcPct val="45000"/>
                </a:spcBef>
                <a:buClr>
                  <a:srgbClr val="00B85C"/>
                </a:buClr>
                <a:buSzPct val="120000"/>
                <a:buFont typeface="Wingdings" pitchFamily="2" charset="2"/>
                <a:buNone/>
              </a:pPr>
              <a:r>
                <a:rPr lang="en-US" sz="2400">
                  <a:cs typeface="Arial" charset="0"/>
                </a:rPr>
                <a:t>$0.00</a:t>
              </a:r>
            </a:p>
          </p:txBody>
        </p:sp>
        <p:sp>
          <p:nvSpPr>
            <p:cNvPr id="43052" name="Rectangle 53"/>
            <p:cNvSpPr>
              <a:spLocks noChangeArrowheads="1"/>
            </p:cNvSpPr>
            <p:nvPr/>
          </p:nvSpPr>
          <p:spPr bwMode="auto">
            <a:xfrm>
              <a:off x="582" y="3889"/>
              <a:ext cx="751" cy="299"/>
            </a:xfrm>
            <a:prstGeom prst="rect">
              <a:avLst/>
            </a:prstGeom>
            <a:noFill/>
            <a:ln w="9525">
              <a:noFill/>
              <a:miter lim="800000"/>
              <a:headEnd/>
              <a:tailEnd/>
            </a:ln>
          </p:spPr>
          <p:txBody>
            <a:bodyPr anchor="ctr" anchorCtr="1"/>
            <a:lstStyle/>
            <a:p>
              <a:pPr algn="r">
                <a:lnSpc>
                  <a:spcPct val="105000"/>
                </a:lnSpc>
                <a:spcBef>
                  <a:spcPct val="45000"/>
                </a:spcBef>
                <a:buClr>
                  <a:srgbClr val="00B85C"/>
                </a:buClr>
                <a:buSzPct val="120000"/>
                <a:buFont typeface="Wingdings" pitchFamily="2" charset="2"/>
                <a:buNone/>
              </a:pPr>
              <a:r>
                <a:rPr lang="en-US" sz="2400">
                  <a:cs typeface="Arial" charset="0"/>
                </a:rPr>
                <a:t>6.00</a:t>
              </a:r>
            </a:p>
          </p:txBody>
        </p:sp>
        <p:sp>
          <p:nvSpPr>
            <p:cNvPr id="43053" name="Rectangle 54"/>
            <p:cNvSpPr>
              <a:spLocks noChangeArrowheads="1"/>
            </p:cNvSpPr>
            <p:nvPr/>
          </p:nvSpPr>
          <p:spPr bwMode="auto">
            <a:xfrm>
              <a:off x="582" y="3590"/>
              <a:ext cx="751" cy="299"/>
            </a:xfrm>
            <a:prstGeom prst="rect">
              <a:avLst/>
            </a:prstGeom>
            <a:noFill/>
            <a:ln w="9525">
              <a:noFill/>
              <a:miter lim="800000"/>
              <a:headEnd/>
              <a:tailEnd/>
            </a:ln>
          </p:spPr>
          <p:txBody>
            <a:bodyPr anchor="ctr" anchorCtr="1"/>
            <a:lstStyle/>
            <a:p>
              <a:pPr algn="r">
                <a:lnSpc>
                  <a:spcPct val="105000"/>
                </a:lnSpc>
                <a:spcBef>
                  <a:spcPct val="45000"/>
                </a:spcBef>
                <a:buClr>
                  <a:srgbClr val="00B85C"/>
                </a:buClr>
                <a:buSzPct val="120000"/>
                <a:buFont typeface="Wingdings" pitchFamily="2" charset="2"/>
                <a:buNone/>
              </a:pPr>
              <a:r>
                <a:rPr lang="en-US" sz="2400">
                  <a:cs typeface="Arial" charset="0"/>
                </a:rPr>
                <a:t>5.00</a:t>
              </a:r>
            </a:p>
          </p:txBody>
        </p:sp>
        <p:sp>
          <p:nvSpPr>
            <p:cNvPr id="43054" name="Rectangle 55"/>
            <p:cNvSpPr>
              <a:spLocks noChangeArrowheads="1"/>
            </p:cNvSpPr>
            <p:nvPr/>
          </p:nvSpPr>
          <p:spPr bwMode="auto">
            <a:xfrm>
              <a:off x="582" y="3291"/>
              <a:ext cx="751" cy="299"/>
            </a:xfrm>
            <a:prstGeom prst="rect">
              <a:avLst/>
            </a:prstGeom>
            <a:noFill/>
            <a:ln w="9525">
              <a:noFill/>
              <a:miter lim="800000"/>
              <a:headEnd/>
              <a:tailEnd/>
            </a:ln>
          </p:spPr>
          <p:txBody>
            <a:bodyPr anchor="ctr" anchorCtr="1"/>
            <a:lstStyle/>
            <a:p>
              <a:pPr algn="r">
                <a:lnSpc>
                  <a:spcPct val="105000"/>
                </a:lnSpc>
                <a:spcBef>
                  <a:spcPct val="45000"/>
                </a:spcBef>
                <a:buClr>
                  <a:srgbClr val="00B85C"/>
                </a:buClr>
                <a:buSzPct val="120000"/>
                <a:buFont typeface="Wingdings" pitchFamily="2" charset="2"/>
                <a:buNone/>
              </a:pPr>
              <a:r>
                <a:rPr lang="en-US" sz="2400">
                  <a:cs typeface="Arial" charset="0"/>
                </a:rPr>
                <a:t>4.00</a:t>
              </a:r>
            </a:p>
          </p:txBody>
        </p:sp>
        <p:sp>
          <p:nvSpPr>
            <p:cNvPr id="43055" name="Rectangle 56"/>
            <p:cNvSpPr>
              <a:spLocks noChangeArrowheads="1"/>
            </p:cNvSpPr>
            <p:nvPr/>
          </p:nvSpPr>
          <p:spPr bwMode="auto">
            <a:xfrm>
              <a:off x="582" y="2992"/>
              <a:ext cx="751" cy="299"/>
            </a:xfrm>
            <a:prstGeom prst="rect">
              <a:avLst/>
            </a:prstGeom>
            <a:noFill/>
            <a:ln w="9525">
              <a:noFill/>
              <a:miter lim="800000"/>
              <a:headEnd/>
              <a:tailEnd/>
            </a:ln>
          </p:spPr>
          <p:txBody>
            <a:bodyPr anchor="ctr" anchorCtr="1"/>
            <a:lstStyle/>
            <a:p>
              <a:pPr algn="r">
                <a:lnSpc>
                  <a:spcPct val="105000"/>
                </a:lnSpc>
                <a:spcBef>
                  <a:spcPct val="45000"/>
                </a:spcBef>
                <a:buClr>
                  <a:srgbClr val="00B85C"/>
                </a:buClr>
                <a:buSzPct val="120000"/>
                <a:buFont typeface="Wingdings" pitchFamily="2" charset="2"/>
                <a:buNone/>
              </a:pPr>
              <a:r>
                <a:rPr lang="en-US" sz="2400">
                  <a:cs typeface="Arial" charset="0"/>
                </a:rPr>
                <a:t>3.00</a:t>
              </a:r>
            </a:p>
          </p:txBody>
        </p:sp>
        <p:sp>
          <p:nvSpPr>
            <p:cNvPr id="43056" name="Rectangle 57"/>
            <p:cNvSpPr>
              <a:spLocks noChangeArrowheads="1"/>
            </p:cNvSpPr>
            <p:nvPr/>
          </p:nvSpPr>
          <p:spPr bwMode="auto">
            <a:xfrm>
              <a:off x="582" y="2693"/>
              <a:ext cx="751" cy="299"/>
            </a:xfrm>
            <a:prstGeom prst="rect">
              <a:avLst/>
            </a:prstGeom>
            <a:noFill/>
            <a:ln w="9525">
              <a:noFill/>
              <a:miter lim="800000"/>
              <a:headEnd/>
              <a:tailEnd/>
            </a:ln>
          </p:spPr>
          <p:txBody>
            <a:bodyPr anchor="ctr" anchorCtr="1"/>
            <a:lstStyle/>
            <a:p>
              <a:pPr algn="r">
                <a:lnSpc>
                  <a:spcPct val="105000"/>
                </a:lnSpc>
                <a:spcBef>
                  <a:spcPct val="45000"/>
                </a:spcBef>
                <a:buClr>
                  <a:srgbClr val="00B85C"/>
                </a:buClr>
                <a:buSzPct val="120000"/>
                <a:buFont typeface="Wingdings" pitchFamily="2" charset="2"/>
                <a:buNone/>
              </a:pPr>
              <a:r>
                <a:rPr lang="en-US" sz="2400">
                  <a:cs typeface="Arial" charset="0"/>
                </a:rPr>
                <a:t>2.00</a:t>
              </a:r>
            </a:p>
          </p:txBody>
        </p:sp>
        <p:sp>
          <p:nvSpPr>
            <p:cNvPr id="43057" name="Rectangle 58"/>
            <p:cNvSpPr>
              <a:spLocks noChangeArrowheads="1"/>
            </p:cNvSpPr>
            <p:nvPr/>
          </p:nvSpPr>
          <p:spPr bwMode="auto">
            <a:xfrm>
              <a:off x="582" y="2394"/>
              <a:ext cx="751" cy="299"/>
            </a:xfrm>
            <a:prstGeom prst="rect">
              <a:avLst/>
            </a:prstGeom>
            <a:noFill/>
            <a:ln w="9525">
              <a:noFill/>
              <a:miter lim="800000"/>
              <a:headEnd/>
              <a:tailEnd/>
            </a:ln>
          </p:spPr>
          <p:txBody>
            <a:bodyPr anchor="ctr" anchorCtr="1"/>
            <a:lstStyle/>
            <a:p>
              <a:pPr algn="r">
                <a:lnSpc>
                  <a:spcPct val="105000"/>
                </a:lnSpc>
                <a:spcBef>
                  <a:spcPct val="45000"/>
                </a:spcBef>
                <a:buClr>
                  <a:srgbClr val="00B85C"/>
                </a:buClr>
                <a:buSzPct val="120000"/>
                <a:buFont typeface="Wingdings" pitchFamily="2" charset="2"/>
                <a:buNone/>
              </a:pPr>
              <a:r>
                <a:rPr lang="en-US" sz="2400">
                  <a:cs typeface="Arial" charset="0"/>
                </a:rPr>
                <a:t>1.00</a:t>
              </a:r>
            </a:p>
          </p:txBody>
        </p:sp>
        <p:sp>
          <p:nvSpPr>
            <p:cNvPr id="43058" name="Rectangle 59"/>
            <p:cNvSpPr>
              <a:spLocks noChangeArrowheads="1"/>
            </p:cNvSpPr>
            <p:nvPr/>
          </p:nvSpPr>
          <p:spPr bwMode="auto">
            <a:xfrm>
              <a:off x="582" y="1784"/>
              <a:ext cx="751" cy="311"/>
            </a:xfrm>
            <a:prstGeom prst="rect">
              <a:avLst/>
            </a:prstGeom>
            <a:noFill/>
            <a:ln w="9525">
              <a:noFill/>
              <a:miter lim="800000"/>
              <a:headEnd/>
              <a:tailEnd/>
            </a:ln>
          </p:spPr>
          <p:txBody>
            <a:bodyPr anchor="ctr" anchorCtr="1"/>
            <a:lstStyle/>
            <a:p>
              <a:pPr algn="ctr">
                <a:lnSpc>
                  <a:spcPct val="105000"/>
                </a:lnSpc>
                <a:spcBef>
                  <a:spcPct val="45000"/>
                </a:spcBef>
                <a:buClr>
                  <a:srgbClr val="00B85C"/>
                </a:buClr>
                <a:buSzPct val="120000"/>
                <a:buFont typeface="Wingdings" pitchFamily="2" charset="2"/>
                <a:buNone/>
              </a:pPr>
              <a:r>
                <a:rPr lang="en-US" sz="2400" dirty="0">
                  <a:cs typeface="Arial" charset="0"/>
                </a:rPr>
                <a:t>Price </a:t>
              </a:r>
            </a:p>
          </p:txBody>
        </p:sp>
      </p:grpSp>
      <p:sp>
        <p:nvSpPr>
          <p:cNvPr id="43021" name="Line 60"/>
          <p:cNvSpPr>
            <a:spLocks noChangeShapeType="1"/>
          </p:cNvSpPr>
          <p:nvPr/>
        </p:nvSpPr>
        <p:spPr bwMode="auto">
          <a:xfrm>
            <a:off x="923925" y="2832100"/>
            <a:ext cx="1192213" cy="0"/>
          </a:xfrm>
          <a:prstGeom prst="line">
            <a:avLst/>
          </a:prstGeom>
          <a:noFill/>
          <a:ln w="28575" cap="sq">
            <a:noFill/>
            <a:round/>
            <a:headEnd/>
            <a:tailEnd/>
          </a:ln>
        </p:spPr>
        <p:txBody>
          <a:bodyPr/>
          <a:lstStyle/>
          <a:p>
            <a:endParaRPr lang="en-US"/>
          </a:p>
        </p:txBody>
      </p:sp>
      <p:sp>
        <p:nvSpPr>
          <p:cNvPr id="43022" name="Line 61"/>
          <p:cNvSpPr>
            <a:spLocks noChangeShapeType="1"/>
          </p:cNvSpPr>
          <p:nvPr/>
        </p:nvSpPr>
        <p:spPr bwMode="auto">
          <a:xfrm>
            <a:off x="923925" y="6648450"/>
            <a:ext cx="1192213" cy="0"/>
          </a:xfrm>
          <a:prstGeom prst="line">
            <a:avLst/>
          </a:prstGeom>
          <a:noFill/>
          <a:ln w="28575" cap="sq">
            <a:noFill/>
            <a:round/>
            <a:headEnd/>
            <a:tailEnd/>
          </a:ln>
        </p:spPr>
        <p:txBody>
          <a:bodyPr/>
          <a:lstStyle/>
          <a:p>
            <a:endParaRPr lang="en-US"/>
          </a:p>
        </p:txBody>
      </p:sp>
      <p:sp>
        <p:nvSpPr>
          <p:cNvPr id="43023" name="Line 62"/>
          <p:cNvSpPr>
            <a:spLocks noChangeShapeType="1"/>
          </p:cNvSpPr>
          <p:nvPr/>
        </p:nvSpPr>
        <p:spPr bwMode="auto">
          <a:xfrm>
            <a:off x="923925" y="2832100"/>
            <a:ext cx="0" cy="493713"/>
          </a:xfrm>
          <a:prstGeom prst="line">
            <a:avLst/>
          </a:prstGeom>
          <a:noFill/>
          <a:ln w="28575" cap="sq">
            <a:noFill/>
            <a:round/>
            <a:headEnd/>
            <a:tailEnd/>
          </a:ln>
        </p:spPr>
        <p:txBody>
          <a:bodyPr/>
          <a:lstStyle/>
          <a:p>
            <a:endParaRPr lang="en-US"/>
          </a:p>
        </p:txBody>
      </p:sp>
      <p:sp>
        <p:nvSpPr>
          <p:cNvPr id="43024" name="Line 63"/>
          <p:cNvSpPr>
            <a:spLocks noChangeShapeType="1"/>
          </p:cNvSpPr>
          <p:nvPr/>
        </p:nvSpPr>
        <p:spPr bwMode="auto">
          <a:xfrm>
            <a:off x="8207375" y="2832100"/>
            <a:ext cx="0" cy="493713"/>
          </a:xfrm>
          <a:prstGeom prst="line">
            <a:avLst/>
          </a:prstGeom>
          <a:noFill/>
          <a:ln w="28575" cap="sq">
            <a:noFill/>
            <a:round/>
            <a:headEnd/>
            <a:tailEnd/>
          </a:ln>
        </p:spPr>
        <p:txBody>
          <a:bodyPr/>
          <a:lstStyle/>
          <a:p>
            <a:endParaRPr lang="en-US"/>
          </a:p>
        </p:txBody>
      </p:sp>
      <p:sp>
        <p:nvSpPr>
          <p:cNvPr id="43025" name="Line 64"/>
          <p:cNvSpPr>
            <a:spLocks noChangeShapeType="1"/>
          </p:cNvSpPr>
          <p:nvPr/>
        </p:nvSpPr>
        <p:spPr bwMode="auto">
          <a:xfrm>
            <a:off x="2116138" y="2832100"/>
            <a:ext cx="1873250" cy="0"/>
          </a:xfrm>
          <a:prstGeom prst="line">
            <a:avLst/>
          </a:prstGeom>
          <a:noFill/>
          <a:ln w="28575" cap="sq">
            <a:noFill/>
            <a:round/>
            <a:headEnd/>
            <a:tailEnd/>
          </a:ln>
        </p:spPr>
        <p:txBody>
          <a:bodyPr/>
          <a:lstStyle/>
          <a:p>
            <a:endParaRPr lang="en-US"/>
          </a:p>
        </p:txBody>
      </p:sp>
      <p:sp>
        <p:nvSpPr>
          <p:cNvPr id="43026" name="Line 65"/>
          <p:cNvSpPr>
            <a:spLocks noChangeShapeType="1"/>
          </p:cNvSpPr>
          <p:nvPr/>
        </p:nvSpPr>
        <p:spPr bwMode="auto">
          <a:xfrm>
            <a:off x="923925" y="3325813"/>
            <a:ext cx="0" cy="474662"/>
          </a:xfrm>
          <a:prstGeom prst="line">
            <a:avLst/>
          </a:prstGeom>
          <a:noFill/>
          <a:ln w="28575" cap="sq">
            <a:noFill/>
            <a:round/>
            <a:headEnd/>
            <a:tailEnd/>
          </a:ln>
        </p:spPr>
        <p:txBody>
          <a:bodyPr/>
          <a:lstStyle/>
          <a:p>
            <a:endParaRPr lang="en-US"/>
          </a:p>
        </p:txBody>
      </p:sp>
      <p:sp>
        <p:nvSpPr>
          <p:cNvPr id="43027" name="Line 66"/>
          <p:cNvSpPr>
            <a:spLocks noChangeShapeType="1"/>
          </p:cNvSpPr>
          <p:nvPr/>
        </p:nvSpPr>
        <p:spPr bwMode="auto">
          <a:xfrm>
            <a:off x="8207375" y="3325813"/>
            <a:ext cx="0" cy="474662"/>
          </a:xfrm>
          <a:prstGeom prst="line">
            <a:avLst/>
          </a:prstGeom>
          <a:noFill/>
          <a:ln w="28575" cap="sq">
            <a:noFill/>
            <a:round/>
            <a:headEnd/>
            <a:tailEnd/>
          </a:ln>
        </p:spPr>
        <p:txBody>
          <a:bodyPr/>
          <a:lstStyle/>
          <a:p>
            <a:endParaRPr lang="en-US"/>
          </a:p>
        </p:txBody>
      </p:sp>
      <p:sp>
        <p:nvSpPr>
          <p:cNvPr id="43028" name="Line 67"/>
          <p:cNvSpPr>
            <a:spLocks noChangeShapeType="1"/>
          </p:cNvSpPr>
          <p:nvPr/>
        </p:nvSpPr>
        <p:spPr bwMode="auto">
          <a:xfrm>
            <a:off x="923925" y="3800475"/>
            <a:ext cx="0" cy="474663"/>
          </a:xfrm>
          <a:prstGeom prst="line">
            <a:avLst/>
          </a:prstGeom>
          <a:noFill/>
          <a:ln w="28575" cap="sq">
            <a:noFill/>
            <a:round/>
            <a:headEnd/>
            <a:tailEnd/>
          </a:ln>
        </p:spPr>
        <p:txBody>
          <a:bodyPr/>
          <a:lstStyle/>
          <a:p>
            <a:endParaRPr lang="en-US"/>
          </a:p>
        </p:txBody>
      </p:sp>
      <p:sp>
        <p:nvSpPr>
          <p:cNvPr id="43029" name="Line 68"/>
          <p:cNvSpPr>
            <a:spLocks noChangeShapeType="1"/>
          </p:cNvSpPr>
          <p:nvPr/>
        </p:nvSpPr>
        <p:spPr bwMode="auto">
          <a:xfrm>
            <a:off x="8207375" y="3800475"/>
            <a:ext cx="0" cy="474663"/>
          </a:xfrm>
          <a:prstGeom prst="line">
            <a:avLst/>
          </a:prstGeom>
          <a:noFill/>
          <a:ln w="28575" cap="sq">
            <a:noFill/>
            <a:round/>
            <a:headEnd/>
            <a:tailEnd/>
          </a:ln>
        </p:spPr>
        <p:txBody>
          <a:bodyPr/>
          <a:lstStyle/>
          <a:p>
            <a:endParaRPr lang="en-US"/>
          </a:p>
        </p:txBody>
      </p:sp>
      <p:sp>
        <p:nvSpPr>
          <p:cNvPr id="43030" name="Line 69"/>
          <p:cNvSpPr>
            <a:spLocks noChangeShapeType="1"/>
          </p:cNvSpPr>
          <p:nvPr/>
        </p:nvSpPr>
        <p:spPr bwMode="auto">
          <a:xfrm>
            <a:off x="923925" y="4275138"/>
            <a:ext cx="0" cy="474662"/>
          </a:xfrm>
          <a:prstGeom prst="line">
            <a:avLst/>
          </a:prstGeom>
          <a:noFill/>
          <a:ln w="28575" cap="sq">
            <a:noFill/>
            <a:round/>
            <a:headEnd/>
            <a:tailEnd/>
          </a:ln>
        </p:spPr>
        <p:txBody>
          <a:bodyPr/>
          <a:lstStyle/>
          <a:p>
            <a:endParaRPr lang="en-US"/>
          </a:p>
        </p:txBody>
      </p:sp>
      <p:sp>
        <p:nvSpPr>
          <p:cNvPr id="43031" name="Line 70"/>
          <p:cNvSpPr>
            <a:spLocks noChangeShapeType="1"/>
          </p:cNvSpPr>
          <p:nvPr/>
        </p:nvSpPr>
        <p:spPr bwMode="auto">
          <a:xfrm>
            <a:off x="8207375" y="4275138"/>
            <a:ext cx="0" cy="474662"/>
          </a:xfrm>
          <a:prstGeom prst="line">
            <a:avLst/>
          </a:prstGeom>
          <a:noFill/>
          <a:ln w="28575" cap="sq">
            <a:noFill/>
            <a:round/>
            <a:headEnd/>
            <a:tailEnd/>
          </a:ln>
        </p:spPr>
        <p:txBody>
          <a:bodyPr/>
          <a:lstStyle/>
          <a:p>
            <a:endParaRPr lang="en-US"/>
          </a:p>
        </p:txBody>
      </p:sp>
      <p:sp>
        <p:nvSpPr>
          <p:cNvPr id="43032" name="Line 71"/>
          <p:cNvSpPr>
            <a:spLocks noChangeShapeType="1"/>
          </p:cNvSpPr>
          <p:nvPr/>
        </p:nvSpPr>
        <p:spPr bwMode="auto">
          <a:xfrm>
            <a:off x="923925" y="4749800"/>
            <a:ext cx="0" cy="474663"/>
          </a:xfrm>
          <a:prstGeom prst="line">
            <a:avLst/>
          </a:prstGeom>
          <a:noFill/>
          <a:ln w="28575" cap="sq">
            <a:noFill/>
            <a:round/>
            <a:headEnd/>
            <a:tailEnd/>
          </a:ln>
        </p:spPr>
        <p:txBody>
          <a:bodyPr/>
          <a:lstStyle/>
          <a:p>
            <a:endParaRPr lang="en-US"/>
          </a:p>
        </p:txBody>
      </p:sp>
      <p:sp>
        <p:nvSpPr>
          <p:cNvPr id="43033" name="Line 72"/>
          <p:cNvSpPr>
            <a:spLocks noChangeShapeType="1"/>
          </p:cNvSpPr>
          <p:nvPr/>
        </p:nvSpPr>
        <p:spPr bwMode="auto">
          <a:xfrm>
            <a:off x="8207375" y="4749800"/>
            <a:ext cx="0" cy="474663"/>
          </a:xfrm>
          <a:prstGeom prst="line">
            <a:avLst/>
          </a:prstGeom>
          <a:noFill/>
          <a:ln w="28575" cap="sq">
            <a:noFill/>
            <a:round/>
            <a:headEnd/>
            <a:tailEnd/>
          </a:ln>
        </p:spPr>
        <p:txBody>
          <a:bodyPr/>
          <a:lstStyle/>
          <a:p>
            <a:endParaRPr lang="en-US"/>
          </a:p>
        </p:txBody>
      </p:sp>
      <p:sp>
        <p:nvSpPr>
          <p:cNvPr id="43034" name="Line 73"/>
          <p:cNvSpPr>
            <a:spLocks noChangeShapeType="1"/>
          </p:cNvSpPr>
          <p:nvPr/>
        </p:nvSpPr>
        <p:spPr bwMode="auto">
          <a:xfrm>
            <a:off x="923925" y="5224463"/>
            <a:ext cx="0" cy="474662"/>
          </a:xfrm>
          <a:prstGeom prst="line">
            <a:avLst/>
          </a:prstGeom>
          <a:noFill/>
          <a:ln w="28575" cap="sq">
            <a:noFill/>
            <a:round/>
            <a:headEnd/>
            <a:tailEnd/>
          </a:ln>
        </p:spPr>
        <p:txBody>
          <a:bodyPr/>
          <a:lstStyle/>
          <a:p>
            <a:endParaRPr lang="en-US"/>
          </a:p>
        </p:txBody>
      </p:sp>
      <p:sp>
        <p:nvSpPr>
          <p:cNvPr id="43035" name="Line 74"/>
          <p:cNvSpPr>
            <a:spLocks noChangeShapeType="1"/>
          </p:cNvSpPr>
          <p:nvPr/>
        </p:nvSpPr>
        <p:spPr bwMode="auto">
          <a:xfrm>
            <a:off x="8207375" y="5224463"/>
            <a:ext cx="0" cy="474662"/>
          </a:xfrm>
          <a:prstGeom prst="line">
            <a:avLst/>
          </a:prstGeom>
          <a:noFill/>
          <a:ln w="28575" cap="sq">
            <a:noFill/>
            <a:round/>
            <a:headEnd/>
            <a:tailEnd/>
          </a:ln>
        </p:spPr>
        <p:txBody>
          <a:bodyPr/>
          <a:lstStyle/>
          <a:p>
            <a:endParaRPr lang="en-US"/>
          </a:p>
        </p:txBody>
      </p:sp>
      <p:sp>
        <p:nvSpPr>
          <p:cNvPr id="43036" name="Line 75"/>
          <p:cNvSpPr>
            <a:spLocks noChangeShapeType="1"/>
          </p:cNvSpPr>
          <p:nvPr/>
        </p:nvSpPr>
        <p:spPr bwMode="auto">
          <a:xfrm>
            <a:off x="923925" y="5699125"/>
            <a:ext cx="0" cy="474663"/>
          </a:xfrm>
          <a:prstGeom prst="line">
            <a:avLst/>
          </a:prstGeom>
          <a:noFill/>
          <a:ln w="28575" cap="sq">
            <a:noFill/>
            <a:round/>
            <a:headEnd/>
            <a:tailEnd/>
          </a:ln>
        </p:spPr>
        <p:txBody>
          <a:bodyPr/>
          <a:lstStyle/>
          <a:p>
            <a:endParaRPr lang="en-US"/>
          </a:p>
        </p:txBody>
      </p:sp>
      <p:sp>
        <p:nvSpPr>
          <p:cNvPr id="43037" name="Line 76"/>
          <p:cNvSpPr>
            <a:spLocks noChangeShapeType="1"/>
          </p:cNvSpPr>
          <p:nvPr/>
        </p:nvSpPr>
        <p:spPr bwMode="auto">
          <a:xfrm>
            <a:off x="8207375" y="5699125"/>
            <a:ext cx="0" cy="474663"/>
          </a:xfrm>
          <a:prstGeom prst="line">
            <a:avLst/>
          </a:prstGeom>
          <a:noFill/>
          <a:ln w="28575" cap="sq">
            <a:noFill/>
            <a:round/>
            <a:headEnd/>
            <a:tailEnd/>
          </a:ln>
        </p:spPr>
        <p:txBody>
          <a:bodyPr/>
          <a:lstStyle/>
          <a:p>
            <a:endParaRPr lang="en-US"/>
          </a:p>
        </p:txBody>
      </p:sp>
      <p:sp>
        <p:nvSpPr>
          <p:cNvPr id="43038" name="Line 77"/>
          <p:cNvSpPr>
            <a:spLocks noChangeShapeType="1"/>
          </p:cNvSpPr>
          <p:nvPr/>
        </p:nvSpPr>
        <p:spPr bwMode="auto">
          <a:xfrm>
            <a:off x="923925" y="6173788"/>
            <a:ext cx="0" cy="474662"/>
          </a:xfrm>
          <a:prstGeom prst="line">
            <a:avLst/>
          </a:prstGeom>
          <a:noFill/>
          <a:ln w="28575" cap="sq">
            <a:noFill/>
            <a:round/>
            <a:headEnd/>
            <a:tailEnd/>
          </a:ln>
        </p:spPr>
        <p:txBody>
          <a:bodyPr/>
          <a:lstStyle/>
          <a:p>
            <a:endParaRPr lang="en-US"/>
          </a:p>
        </p:txBody>
      </p:sp>
      <p:sp>
        <p:nvSpPr>
          <p:cNvPr id="43039" name="Line 78"/>
          <p:cNvSpPr>
            <a:spLocks noChangeShapeType="1"/>
          </p:cNvSpPr>
          <p:nvPr/>
        </p:nvSpPr>
        <p:spPr bwMode="auto">
          <a:xfrm>
            <a:off x="8207375" y="6173788"/>
            <a:ext cx="0" cy="474662"/>
          </a:xfrm>
          <a:prstGeom prst="line">
            <a:avLst/>
          </a:prstGeom>
          <a:noFill/>
          <a:ln w="28575" cap="sq">
            <a:noFill/>
            <a:round/>
            <a:headEnd/>
            <a:tailEnd/>
          </a:ln>
        </p:spPr>
        <p:txBody>
          <a:bodyPr/>
          <a:lstStyle/>
          <a:p>
            <a:endParaRPr lang="en-US"/>
          </a:p>
        </p:txBody>
      </p:sp>
      <p:sp>
        <p:nvSpPr>
          <p:cNvPr id="43040" name="Line 79"/>
          <p:cNvSpPr>
            <a:spLocks noChangeShapeType="1"/>
          </p:cNvSpPr>
          <p:nvPr/>
        </p:nvSpPr>
        <p:spPr bwMode="auto">
          <a:xfrm>
            <a:off x="2116138" y="6648450"/>
            <a:ext cx="1873250" cy="0"/>
          </a:xfrm>
          <a:prstGeom prst="line">
            <a:avLst/>
          </a:prstGeom>
          <a:noFill/>
          <a:ln w="28575" cap="sq">
            <a:noFill/>
            <a:round/>
            <a:headEnd/>
            <a:tailEnd/>
          </a:ln>
        </p:spPr>
        <p:txBody>
          <a:bodyPr/>
          <a:lstStyle/>
          <a:p>
            <a:endParaRPr lang="en-US"/>
          </a:p>
        </p:txBody>
      </p:sp>
      <p:sp>
        <p:nvSpPr>
          <p:cNvPr id="43041" name="Line 80"/>
          <p:cNvSpPr>
            <a:spLocks noChangeShapeType="1"/>
          </p:cNvSpPr>
          <p:nvPr/>
        </p:nvSpPr>
        <p:spPr bwMode="auto">
          <a:xfrm>
            <a:off x="3989388" y="2832100"/>
            <a:ext cx="266700" cy="0"/>
          </a:xfrm>
          <a:prstGeom prst="line">
            <a:avLst/>
          </a:prstGeom>
          <a:noFill/>
          <a:ln w="28575" cap="sq">
            <a:noFill/>
            <a:round/>
            <a:headEnd/>
            <a:tailEnd/>
          </a:ln>
        </p:spPr>
        <p:txBody>
          <a:bodyPr/>
          <a:lstStyle/>
          <a:p>
            <a:endParaRPr lang="en-US"/>
          </a:p>
        </p:txBody>
      </p:sp>
      <p:sp>
        <p:nvSpPr>
          <p:cNvPr id="43042" name="Line 81"/>
          <p:cNvSpPr>
            <a:spLocks noChangeShapeType="1"/>
          </p:cNvSpPr>
          <p:nvPr/>
        </p:nvSpPr>
        <p:spPr bwMode="auto">
          <a:xfrm>
            <a:off x="4256088" y="2832100"/>
            <a:ext cx="1598612" cy="0"/>
          </a:xfrm>
          <a:prstGeom prst="line">
            <a:avLst/>
          </a:prstGeom>
          <a:noFill/>
          <a:ln w="28575" cap="sq">
            <a:noFill/>
            <a:round/>
            <a:headEnd/>
            <a:tailEnd/>
          </a:ln>
        </p:spPr>
        <p:txBody>
          <a:bodyPr/>
          <a:lstStyle/>
          <a:p>
            <a:endParaRPr lang="en-US"/>
          </a:p>
        </p:txBody>
      </p:sp>
      <p:sp>
        <p:nvSpPr>
          <p:cNvPr id="43043" name="Line 82"/>
          <p:cNvSpPr>
            <a:spLocks noChangeShapeType="1"/>
          </p:cNvSpPr>
          <p:nvPr/>
        </p:nvSpPr>
        <p:spPr bwMode="auto">
          <a:xfrm>
            <a:off x="5854700" y="2832100"/>
            <a:ext cx="452438" cy="0"/>
          </a:xfrm>
          <a:prstGeom prst="line">
            <a:avLst/>
          </a:prstGeom>
          <a:noFill/>
          <a:ln w="28575" cap="sq">
            <a:noFill/>
            <a:round/>
            <a:headEnd/>
            <a:tailEnd/>
          </a:ln>
        </p:spPr>
        <p:txBody>
          <a:bodyPr/>
          <a:lstStyle/>
          <a:p>
            <a:endParaRPr lang="en-US"/>
          </a:p>
        </p:txBody>
      </p:sp>
      <p:sp>
        <p:nvSpPr>
          <p:cNvPr id="43044" name="Line 83"/>
          <p:cNvSpPr>
            <a:spLocks noChangeShapeType="1"/>
          </p:cNvSpPr>
          <p:nvPr/>
        </p:nvSpPr>
        <p:spPr bwMode="auto">
          <a:xfrm>
            <a:off x="6307138" y="2832100"/>
            <a:ext cx="1900237" cy="0"/>
          </a:xfrm>
          <a:prstGeom prst="line">
            <a:avLst/>
          </a:prstGeom>
          <a:noFill/>
          <a:ln w="28575" cap="sq">
            <a:noFill/>
            <a:round/>
            <a:headEnd/>
            <a:tailEnd/>
          </a:ln>
        </p:spPr>
        <p:txBody>
          <a:bodyPr/>
          <a:lstStyle/>
          <a:p>
            <a:endParaRPr lang="en-US"/>
          </a:p>
        </p:txBody>
      </p:sp>
      <p:sp>
        <p:nvSpPr>
          <p:cNvPr id="43045" name="Line 84"/>
          <p:cNvSpPr>
            <a:spLocks noChangeShapeType="1"/>
          </p:cNvSpPr>
          <p:nvPr/>
        </p:nvSpPr>
        <p:spPr bwMode="auto">
          <a:xfrm>
            <a:off x="3989388" y="6648450"/>
            <a:ext cx="266700" cy="0"/>
          </a:xfrm>
          <a:prstGeom prst="line">
            <a:avLst/>
          </a:prstGeom>
          <a:noFill/>
          <a:ln w="28575" cap="sq">
            <a:noFill/>
            <a:round/>
            <a:headEnd/>
            <a:tailEnd/>
          </a:ln>
        </p:spPr>
        <p:txBody>
          <a:bodyPr/>
          <a:lstStyle/>
          <a:p>
            <a:endParaRPr lang="en-US"/>
          </a:p>
        </p:txBody>
      </p:sp>
      <p:sp>
        <p:nvSpPr>
          <p:cNvPr id="43046" name="Line 85"/>
          <p:cNvSpPr>
            <a:spLocks noChangeShapeType="1"/>
          </p:cNvSpPr>
          <p:nvPr/>
        </p:nvSpPr>
        <p:spPr bwMode="auto">
          <a:xfrm>
            <a:off x="4256088" y="6648450"/>
            <a:ext cx="1598612" cy="0"/>
          </a:xfrm>
          <a:prstGeom prst="line">
            <a:avLst/>
          </a:prstGeom>
          <a:noFill/>
          <a:ln w="28575" cap="sq">
            <a:noFill/>
            <a:round/>
            <a:headEnd/>
            <a:tailEnd/>
          </a:ln>
        </p:spPr>
        <p:txBody>
          <a:bodyPr/>
          <a:lstStyle/>
          <a:p>
            <a:endParaRPr lang="en-US"/>
          </a:p>
        </p:txBody>
      </p:sp>
      <p:sp>
        <p:nvSpPr>
          <p:cNvPr id="43047" name="Line 86"/>
          <p:cNvSpPr>
            <a:spLocks noChangeShapeType="1"/>
          </p:cNvSpPr>
          <p:nvPr/>
        </p:nvSpPr>
        <p:spPr bwMode="auto">
          <a:xfrm>
            <a:off x="5854700" y="6648450"/>
            <a:ext cx="452438" cy="0"/>
          </a:xfrm>
          <a:prstGeom prst="line">
            <a:avLst/>
          </a:prstGeom>
          <a:noFill/>
          <a:ln w="28575" cap="sq">
            <a:noFill/>
            <a:round/>
            <a:headEnd/>
            <a:tailEnd/>
          </a:ln>
        </p:spPr>
        <p:txBody>
          <a:bodyPr/>
          <a:lstStyle/>
          <a:p>
            <a:endParaRPr lang="en-US"/>
          </a:p>
        </p:txBody>
      </p:sp>
      <p:sp>
        <p:nvSpPr>
          <p:cNvPr id="43048" name="Line 87"/>
          <p:cNvSpPr>
            <a:spLocks noChangeShapeType="1"/>
          </p:cNvSpPr>
          <p:nvPr/>
        </p:nvSpPr>
        <p:spPr bwMode="auto">
          <a:xfrm>
            <a:off x="6307138" y="6648450"/>
            <a:ext cx="1900237" cy="0"/>
          </a:xfrm>
          <a:prstGeom prst="line">
            <a:avLst/>
          </a:prstGeom>
          <a:noFill/>
          <a:ln w="28575" cap="sq">
            <a:noFill/>
            <a:round/>
            <a:headEnd/>
            <a:tailEnd/>
          </a:ln>
        </p:spPr>
        <p:txBody>
          <a:bodyPr/>
          <a:lstStyle/>
          <a:p>
            <a:endParaRPr lang="en-US"/>
          </a:p>
        </p:txBody>
      </p:sp>
      <p:sp>
        <p:nvSpPr>
          <p:cNvPr id="43049" name="FlagCount" hidden="1">
            <a:hlinkClick r:id="rId3" action="ppaction://hlinkfile"/>
          </p:cNvPr>
          <p:cNvSpPr>
            <a:spLocks noChangeArrowheads="1"/>
          </p:cNvSpPr>
          <p:nvPr/>
        </p:nvSpPr>
        <p:spPr bwMode="auto">
          <a:xfrm>
            <a:off x="8255000" y="254000"/>
            <a:ext cx="381000" cy="317500"/>
          </a:xfrm>
          <a:prstGeom prst="wedgeRoundRectCallout">
            <a:avLst>
              <a:gd name="adj1" fmla="val -43750"/>
              <a:gd name="adj2" fmla="val 70000"/>
              <a:gd name="adj3" fmla="val 16667"/>
            </a:avLst>
          </a:prstGeom>
          <a:solidFill>
            <a:schemeClr val="accent1">
              <a:alpha val="25098"/>
            </a:schemeClr>
          </a:solidFill>
          <a:ln w="19050">
            <a:solidFill>
              <a:schemeClr val="tx1"/>
            </a:solidFill>
            <a:miter lim="800000"/>
            <a:headEnd/>
            <a:tailEnd/>
          </a:ln>
        </p:spPr>
        <p:txBody>
          <a:bodyPr wrap="none" anchor="ctr"/>
          <a:lstStyle/>
          <a:p>
            <a:pPr algn="ctr"/>
            <a:r>
              <a:rPr lang="en-US" sz="1400" b="1">
                <a:latin typeface="Tahoma" pitchFamily="34" charset="0"/>
                <a:cs typeface="Arial" charset="0"/>
              </a:rPr>
              <a:t>0</a:t>
            </a:r>
          </a:p>
        </p:txBody>
      </p:sp>
    </p:spTree>
    <p:extLst>
      <p:ext uri="{BB962C8B-B14F-4D97-AF65-F5344CB8AC3E}">
        <p14:creationId xmlns:p14="http://schemas.microsoft.com/office/powerpoint/2010/main" val="1089497847"/>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3012">
                                            <p:txEl>
                                              <p:pRg st="0" end="0"/>
                                            </p:txEl>
                                          </p:spTgt>
                                        </p:tgtEl>
                                        <p:attrNameLst>
                                          <p:attrName>style.visibility</p:attrName>
                                        </p:attrNameLst>
                                      </p:cBhvr>
                                      <p:to>
                                        <p:strVal val="visible"/>
                                      </p:to>
                                    </p:set>
                                    <p:animEffect transition="in" filter="wipe(left)">
                                      <p:cBhvr>
                                        <p:cTn id="7" dur="500"/>
                                        <p:tgtEl>
                                          <p:spTgt spid="430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3012">
                                            <p:txEl>
                                              <p:pRg st="1" end="1"/>
                                            </p:txEl>
                                          </p:spTgt>
                                        </p:tgtEl>
                                        <p:attrNameLst>
                                          <p:attrName>style.visibility</p:attrName>
                                        </p:attrNameLst>
                                      </p:cBhvr>
                                      <p:to>
                                        <p:strVal val="visible"/>
                                      </p:to>
                                    </p:set>
                                    <p:animEffect transition="in" filter="wipe(left)">
                                      <p:cBhvr>
                                        <p:cTn id="12" dur="500"/>
                                        <p:tgtEl>
                                          <p:spTgt spid="430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childTnLst>
                          </p:cTn>
                        </p:par>
                        <p:par>
                          <p:cTn id="18" fill="hold">
                            <p:stCondLst>
                              <p:cond delay="500"/>
                            </p:stCondLst>
                            <p:childTnLst>
                              <p:par>
                                <p:cTn id="19" presetID="22" presetClass="entr" presetSubtype="1" fill="hold"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ipe(up)">
                                      <p:cBhvr>
                                        <p:cTn id="21" dur="500"/>
                                        <p:tgtEl>
                                          <p:spTgt spid="9"/>
                                        </p:tgtEl>
                                      </p:cBhvr>
                                    </p:animEffect>
                                  </p:childTnLst>
                                </p:cTn>
                              </p:par>
                            </p:childTnLst>
                          </p:cTn>
                        </p:par>
                        <p:par>
                          <p:cTn id="22" fill="hold">
                            <p:stCondLst>
                              <p:cond delay="1000"/>
                            </p:stCondLst>
                            <p:childTnLst>
                              <p:par>
                                <p:cTn id="23" presetID="22" presetClass="entr" presetSubtype="1" fill="hold" nodeType="after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wipe(up)">
                                      <p:cBhvr>
                                        <p:cTn id="25" dur="500"/>
                                        <p:tgtEl>
                                          <p:spTgt spid="3"/>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1" fill="hold" nodeType="click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wipe(up)">
                                      <p:cBhvr>
                                        <p:cTn id="30" dur="500"/>
                                        <p:tgtEl>
                                          <p:spTgt spid="4"/>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8" fill="hold" grpId="0" nodeType="clickEffect">
                                  <p:stCondLst>
                                    <p:cond delay="0"/>
                                  </p:stCondLst>
                                  <p:childTnLst>
                                    <p:set>
                                      <p:cBhvr>
                                        <p:cTn id="34" dur="1" fill="hold">
                                          <p:stCondLst>
                                            <p:cond delay="0"/>
                                          </p:stCondLst>
                                        </p:cTn>
                                        <p:tgtEl>
                                          <p:spTgt spid="96306"/>
                                        </p:tgtEl>
                                        <p:attrNameLst>
                                          <p:attrName>style.visibility</p:attrName>
                                        </p:attrNameLst>
                                      </p:cBhvr>
                                      <p:to>
                                        <p:strVal val="visible"/>
                                      </p:to>
                                    </p:set>
                                    <p:animEffect transition="in" filter="wipe(left)">
                                      <p:cBhvr>
                                        <p:cTn id="35" dur="500"/>
                                        <p:tgtEl>
                                          <p:spTgt spid="96306"/>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8" fill="hold" nodeType="clickEffect">
                                  <p:stCondLst>
                                    <p:cond delay="0"/>
                                  </p:stCondLst>
                                  <p:childTnLst>
                                    <p:set>
                                      <p:cBhvr>
                                        <p:cTn id="39" dur="1" fill="hold">
                                          <p:stCondLst>
                                            <p:cond delay="0"/>
                                          </p:stCondLst>
                                        </p:cTn>
                                        <p:tgtEl>
                                          <p:spTgt spid="8"/>
                                        </p:tgtEl>
                                        <p:attrNameLst>
                                          <p:attrName>style.visibility</p:attrName>
                                        </p:attrNameLst>
                                      </p:cBhvr>
                                      <p:to>
                                        <p:strVal val="visible"/>
                                      </p:to>
                                    </p:set>
                                    <p:animEffect transition="in" filter="wipe(left)">
                                      <p:cBhvr>
                                        <p:cTn id="40" dur="500"/>
                                        <p:tgtEl>
                                          <p:spTgt spid="8"/>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8" fill="hold" nodeType="click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wipe(left)">
                                      <p:cBhvr>
                                        <p:cTn id="45" dur="500"/>
                                        <p:tgtEl>
                                          <p:spTgt spid="7"/>
                                        </p:tgtEl>
                                      </p:cBhvr>
                                    </p:animEffect>
                                  </p:childTnLst>
                                </p:cTn>
                              </p:par>
                            </p:childTnLst>
                          </p:cTn>
                        </p:par>
                      </p:childTnLst>
                    </p:cTn>
                  </p:par>
                  <p:par>
                    <p:cTn id="46" fill="hold">
                      <p:stCondLst>
                        <p:cond delay="indefinite"/>
                      </p:stCondLst>
                      <p:childTnLst>
                        <p:par>
                          <p:cTn id="47" fill="hold">
                            <p:stCondLst>
                              <p:cond delay="0"/>
                            </p:stCondLst>
                            <p:childTnLst>
                              <p:par>
                                <p:cTn id="48" presetID="22" presetClass="entr" presetSubtype="8" fill="hold" nodeType="clickEffect">
                                  <p:stCondLst>
                                    <p:cond delay="0"/>
                                  </p:stCondLst>
                                  <p:childTnLst>
                                    <p:set>
                                      <p:cBhvr>
                                        <p:cTn id="49" dur="1" fill="hold">
                                          <p:stCondLst>
                                            <p:cond delay="0"/>
                                          </p:stCondLst>
                                        </p:cTn>
                                        <p:tgtEl>
                                          <p:spTgt spid="6"/>
                                        </p:tgtEl>
                                        <p:attrNameLst>
                                          <p:attrName>style.visibility</p:attrName>
                                        </p:attrNameLst>
                                      </p:cBhvr>
                                      <p:to>
                                        <p:strVal val="visible"/>
                                      </p:to>
                                    </p:set>
                                    <p:animEffect transition="in" filter="wipe(left)">
                                      <p:cBhvr>
                                        <p:cTn id="50" dur="500"/>
                                        <p:tgtEl>
                                          <p:spTgt spid="6"/>
                                        </p:tgtEl>
                                      </p:cBhvr>
                                    </p:animEffect>
                                  </p:childTnLst>
                                </p:cTn>
                              </p:par>
                            </p:childTnLst>
                          </p:cTn>
                        </p:par>
                      </p:childTnLst>
                    </p:cTn>
                  </p:par>
                  <p:par>
                    <p:cTn id="51" fill="hold">
                      <p:stCondLst>
                        <p:cond delay="indefinite"/>
                      </p:stCondLst>
                      <p:childTnLst>
                        <p:par>
                          <p:cTn id="52" fill="hold">
                            <p:stCondLst>
                              <p:cond delay="0"/>
                            </p:stCondLst>
                            <p:childTnLst>
                              <p:par>
                                <p:cTn id="53" presetID="22" presetClass="entr" presetSubtype="8" fill="hold" nodeType="click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wipe(left)">
                                      <p:cBhvr>
                                        <p:cTn id="5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2" grpId="0" build="p" bldLvl="4"/>
      <p:bldP spid="9630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p:cNvGrpSpPr>
          <p:nvPr/>
        </p:nvGrpSpPr>
        <p:grpSpPr bwMode="auto">
          <a:xfrm>
            <a:off x="288925" y="1228725"/>
            <a:ext cx="6221413" cy="5111750"/>
            <a:chOff x="182" y="774"/>
            <a:chExt cx="3919" cy="3220"/>
          </a:xfrm>
        </p:grpSpPr>
        <p:graphicFrame>
          <p:nvGraphicFramePr>
            <p:cNvPr id="4098" name="Object 3"/>
            <p:cNvGraphicFramePr>
              <a:graphicFrameLocks noChangeAspect="1"/>
            </p:cNvGraphicFramePr>
            <p:nvPr/>
          </p:nvGraphicFramePr>
          <p:xfrm>
            <a:off x="182" y="774"/>
            <a:ext cx="3919" cy="3220"/>
          </p:xfrm>
          <a:graphic>
            <a:graphicData uri="http://schemas.openxmlformats.org/presentationml/2006/ole">
              <mc:AlternateContent xmlns:mc="http://schemas.openxmlformats.org/markup-compatibility/2006">
                <mc:Choice xmlns:v="urn:schemas-microsoft-com:vml" Requires="v">
                  <p:oleObj spid="_x0000_s3085" name="Chart" r:id="rId4" imgW="4390949" imgH="3610051" progId="">
                    <p:embed/>
                  </p:oleObj>
                </mc:Choice>
                <mc:Fallback>
                  <p:oleObj name="Chart" r:id="rId4" imgW="4390949" imgH="3610051" progId="">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2" y="774"/>
                          <a:ext cx="3919" cy="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155" name="Text Box 4"/>
            <p:cNvSpPr txBox="1">
              <a:spLocks noChangeArrowheads="1"/>
            </p:cNvSpPr>
            <p:nvPr/>
          </p:nvSpPr>
          <p:spPr bwMode="auto">
            <a:xfrm>
              <a:off x="696" y="870"/>
              <a:ext cx="262" cy="308"/>
            </a:xfrm>
            <a:prstGeom prst="rect">
              <a:avLst/>
            </a:prstGeom>
            <a:solidFill>
              <a:schemeClr val="bg1"/>
            </a:solidFill>
            <a:ln w="9525">
              <a:noFill/>
              <a:miter lim="800000"/>
              <a:headEnd/>
              <a:tailEnd/>
            </a:ln>
          </p:spPr>
          <p:txBody>
            <a:bodyPr>
              <a:spAutoFit/>
            </a:bodyPr>
            <a:lstStyle/>
            <a:p>
              <a:pPr algn="r">
                <a:spcBef>
                  <a:spcPct val="50000"/>
                </a:spcBef>
              </a:pPr>
              <a:r>
                <a:rPr lang="en-US" sz="2600" b="1" i="1">
                  <a:cs typeface="Arial" charset="0"/>
                </a:rPr>
                <a:t>P</a:t>
              </a:r>
            </a:p>
          </p:txBody>
        </p:sp>
        <p:sp>
          <p:nvSpPr>
            <p:cNvPr id="4156" name="Text Box 5"/>
            <p:cNvSpPr txBox="1">
              <a:spLocks noChangeArrowheads="1"/>
            </p:cNvSpPr>
            <p:nvPr/>
          </p:nvSpPr>
          <p:spPr bwMode="auto">
            <a:xfrm>
              <a:off x="3759" y="3375"/>
              <a:ext cx="273" cy="250"/>
            </a:xfrm>
            <a:prstGeom prst="rect">
              <a:avLst/>
            </a:prstGeom>
            <a:solidFill>
              <a:schemeClr val="bg1"/>
            </a:solidFill>
            <a:ln w="9525">
              <a:noFill/>
              <a:miter lim="800000"/>
              <a:headEnd/>
              <a:tailEnd/>
            </a:ln>
          </p:spPr>
          <p:txBody>
            <a:bodyPr lIns="0" tIns="0" rIns="0" bIns="0">
              <a:spAutoFit/>
            </a:bodyPr>
            <a:lstStyle/>
            <a:p>
              <a:pPr algn="ctr">
                <a:spcBef>
                  <a:spcPct val="50000"/>
                </a:spcBef>
              </a:pPr>
              <a:r>
                <a:rPr lang="en-US" sz="2600" b="1" i="1">
                  <a:cs typeface="Arial" charset="0"/>
                </a:rPr>
                <a:t>Q</a:t>
              </a:r>
            </a:p>
          </p:txBody>
        </p:sp>
      </p:grpSp>
      <p:grpSp>
        <p:nvGrpSpPr>
          <p:cNvPr id="3" name="Group 6"/>
          <p:cNvGrpSpPr>
            <a:grpSpLocks/>
          </p:cNvGrpSpPr>
          <p:nvPr/>
        </p:nvGrpSpPr>
        <p:grpSpPr bwMode="auto">
          <a:xfrm>
            <a:off x="1355725" y="2022475"/>
            <a:ext cx="3740150" cy="3546475"/>
            <a:chOff x="854" y="1274"/>
            <a:chExt cx="2356" cy="2234"/>
          </a:xfrm>
        </p:grpSpPr>
        <p:grpSp>
          <p:nvGrpSpPr>
            <p:cNvPr id="4" name="Group 7"/>
            <p:cNvGrpSpPr>
              <a:grpSpLocks/>
            </p:cNvGrpSpPr>
            <p:nvPr/>
          </p:nvGrpSpPr>
          <p:grpSpPr bwMode="auto">
            <a:xfrm>
              <a:off x="860" y="1648"/>
              <a:ext cx="1964" cy="1855"/>
              <a:chOff x="357" y="2450"/>
              <a:chExt cx="795" cy="646"/>
            </a:xfrm>
          </p:grpSpPr>
          <p:sp>
            <p:nvSpPr>
              <p:cNvPr id="4153" name="Line 8"/>
              <p:cNvSpPr>
                <a:spLocks noChangeShapeType="1"/>
              </p:cNvSpPr>
              <p:nvPr/>
            </p:nvSpPr>
            <p:spPr bwMode="auto">
              <a:xfrm>
                <a:off x="357" y="2450"/>
                <a:ext cx="795" cy="0"/>
              </a:xfrm>
              <a:prstGeom prst="line">
                <a:avLst/>
              </a:prstGeom>
              <a:noFill/>
              <a:ln w="9525">
                <a:solidFill>
                  <a:srgbClr val="969696"/>
                </a:solidFill>
                <a:prstDash val="lgDash"/>
                <a:round/>
                <a:headEnd/>
                <a:tailEnd/>
              </a:ln>
            </p:spPr>
            <p:txBody>
              <a:bodyPr/>
              <a:lstStyle/>
              <a:p>
                <a:endParaRPr lang="en-US"/>
              </a:p>
            </p:txBody>
          </p:sp>
          <p:sp>
            <p:nvSpPr>
              <p:cNvPr id="4154" name="Line 9"/>
              <p:cNvSpPr>
                <a:spLocks noChangeShapeType="1"/>
              </p:cNvSpPr>
              <p:nvPr/>
            </p:nvSpPr>
            <p:spPr bwMode="auto">
              <a:xfrm>
                <a:off x="1152" y="2451"/>
                <a:ext cx="0" cy="645"/>
              </a:xfrm>
              <a:prstGeom prst="line">
                <a:avLst/>
              </a:prstGeom>
              <a:noFill/>
              <a:ln w="9525">
                <a:solidFill>
                  <a:srgbClr val="969696"/>
                </a:solidFill>
                <a:prstDash val="lgDash"/>
                <a:round/>
                <a:headEnd/>
                <a:tailEnd/>
              </a:ln>
            </p:spPr>
            <p:txBody>
              <a:bodyPr/>
              <a:lstStyle/>
              <a:p>
                <a:endParaRPr lang="en-US"/>
              </a:p>
            </p:txBody>
          </p:sp>
        </p:grpSp>
        <p:grpSp>
          <p:nvGrpSpPr>
            <p:cNvPr id="5" name="Group 10"/>
            <p:cNvGrpSpPr>
              <a:grpSpLocks/>
            </p:cNvGrpSpPr>
            <p:nvPr/>
          </p:nvGrpSpPr>
          <p:grpSpPr bwMode="auto">
            <a:xfrm>
              <a:off x="854" y="2760"/>
              <a:ext cx="791" cy="747"/>
              <a:chOff x="357" y="2450"/>
              <a:chExt cx="795" cy="646"/>
            </a:xfrm>
          </p:grpSpPr>
          <p:sp>
            <p:nvSpPr>
              <p:cNvPr id="4151" name="Line 11"/>
              <p:cNvSpPr>
                <a:spLocks noChangeShapeType="1"/>
              </p:cNvSpPr>
              <p:nvPr/>
            </p:nvSpPr>
            <p:spPr bwMode="auto">
              <a:xfrm>
                <a:off x="357" y="2450"/>
                <a:ext cx="795" cy="0"/>
              </a:xfrm>
              <a:prstGeom prst="line">
                <a:avLst/>
              </a:prstGeom>
              <a:noFill/>
              <a:ln w="9525">
                <a:solidFill>
                  <a:srgbClr val="969696"/>
                </a:solidFill>
                <a:prstDash val="lgDash"/>
                <a:round/>
                <a:headEnd/>
                <a:tailEnd/>
              </a:ln>
            </p:spPr>
            <p:txBody>
              <a:bodyPr/>
              <a:lstStyle/>
              <a:p>
                <a:endParaRPr lang="en-US"/>
              </a:p>
            </p:txBody>
          </p:sp>
          <p:sp>
            <p:nvSpPr>
              <p:cNvPr id="4152" name="Line 12"/>
              <p:cNvSpPr>
                <a:spLocks noChangeShapeType="1"/>
              </p:cNvSpPr>
              <p:nvPr/>
            </p:nvSpPr>
            <p:spPr bwMode="auto">
              <a:xfrm>
                <a:off x="1152" y="2451"/>
                <a:ext cx="0" cy="645"/>
              </a:xfrm>
              <a:prstGeom prst="line">
                <a:avLst/>
              </a:prstGeom>
              <a:noFill/>
              <a:ln w="9525">
                <a:solidFill>
                  <a:srgbClr val="969696"/>
                </a:solidFill>
                <a:prstDash val="lgDash"/>
                <a:round/>
                <a:headEnd/>
                <a:tailEnd/>
              </a:ln>
            </p:spPr>
            <p:txBody>
              <a:bodyPr/>
              <a:lstStyle/>
              <a:p>
                <a:endParaRPr lang="en-US"/>
              </a:p>
            </p:txBody>
          </p:sp>
        </p:grpSp>
        <p:grpSp>
          <p:nvGrpSpPr>
            <p:cNvPr id="6" name="Group 13"/>
            <p:cNvGrpSpPr>
              <a:grpSpLocks/>
            </p:cNvGrpSpPr>
            <p:nvPr/>
          </p:nvGrpSpPr>
          <p:grpSpPr bwMode="auto">
            <a:xfrm>
              <a:off x="856" y="3135"/>
              <a:ext cx="388" cy="371"/>
              <a:chOff x="357" y="2450"/>
              <a:chExt cx="795" cy="646"/>
            </a:xfrm>
          </p:grpSpPr>
          <p:sp>
            <p:nvSpPr>
              <p:cNvPr id="4149" name="Line 14"/>
              <p:cNvSpPr>
                <a:spLocks noChangeShapeType="1"/>
              </p:cNvSpPr>
              <p:nvPr/>
            </p:nvSpPr>
            <p:spPr bwMode="auto">
              <a:xfrm>
                <a:off x="357" y="2450"/>
                <a:ext cx="795" cy="0"/>
              </a:xfrm>
              <a:prstGeom prst="line">
                <a:avLst/>
              </a:prstGeom>
              <a:noFill/>
              <a:ln w="9525">
                <a:solidFill>
                  <a:srgbClr val="969696"/>
                </a:solidFill>
                <a:prstDash val="lgDash"/>
                <a:round/>
                <a:headEnd/>
                <a:tailEnd/>
              </a:ln>
            </p:spPr>
            <p:txBody>
              <a:bodyPr/>
              <a:lstStyle/>
              <a:p>
                <a:endParaRPr lang="en-US"/>
              </a:p>
            </p:txBody>
          </p:sp>
          <p:sp>
            <p:nvSpPr>
              <p:cNvPr id="4150" name="Line 15"/>
              <p:cNvSpPr>
                <a:spLocks noChangeShapeType="1"/>
              </p:cNvSpPr>
              <p:nvPr/>
            </p:nvSpPr>
            <p:spPr bwMode="auto">
              <a:xfrm>
                <a:off x="1152" y="2451"/>
                <a:ext cx="0" cy="645"/>
              </a:xfrm>
              <a:prstGeom prst="line">
                <a:avLst/>
              </a:prstGeom>
              <a:noFill/>
              <a:ln w="9525">
                <a:solidFill>
                  <a:srgbClr val="969696"/>
                </a:solidFill>
                <a:prstDash val="lgDash"/>
                <a:round/>
                <a:headEnd/>
                <a:tailEnd/>
              </a:ln>
            </p:spPr>
            <p:txBody>
              <a:bodyPr/>
              <a:lstStyle/>
              <a:p>
                <a:endParaRPr lang="en-US"/>
              </a:p>
            </p:txBody>
          </p:sp>
        </p:grpSp>
        <p:grpSp>
          <p:nvGrpSpPr>
            <p:cNvPr id="7" name="Group 16"/>
            <p:cNvGrpSpPr>
              <a:grpSpLocks/>
            </p:cNvGrpSpPr>
            <p:nvPr/>
          </p:nvGrpSpPr>
          <p:grpSpPr bwMode="auto">
            <a:xfrm>
              <a:off x="857" y="2397"/>
              <a:ext cx="1179" cy="1109"/>
              <a:chOff x="357" y="2450"/>
              <a:chExt cx="795" cy="646"/>
            </a:xfrm>
          </p:grpSpPr>
          <p:sp>
            <p:nvSpPr>
              <p:cNvPr id="4147" name="Line 17"/>
              <p:cNvSpPr>
                <a:spLocks noChangeShapeType="1"/>
              </p:cNvSpPr>
              <p:nvPr/>
            </p:nvSpPr>
            <p:spPr bwMode="auto">
              <a:xfrm>
                <a:off x="357" y="2450"/>
                <a:ext cx="795" cy="0"/>
              </a:xfrm>
              <a:prstGeom prst="line">
                <a:avLst/>
              </a:prstGeom>
              <a:noFill/>
              <a:ln w="9525">
                <a:solidFill>
                  <a:srgbClr val="969696"/>
                </a:solidFill>
                <a:prstDash val="lgDash"/>
                <a:round/>
                <a:headEnd/>
                <a:tailEnd/>
              </a:ln>
            </p:spPr>
            <p:txBody>
              <a:bodyPr/>
              <a:lstStyle/>
              <a:p>
                <a:endParaRPr lang="en-US"/>
              </a:p>
            </p:txBody>
          </p:sp>
          <p:sp>
            <p:nvSpPr>
              <p:cNvPr id="4148" name="Line 18"/>
              <p:cNvSpPr>
                <a:spLocks noChangeShapeType="1"/>
              </p:cNvSpPr>
              <p:nvPr/>
            </p:nvSpPr>
            <p:spPr bwMode="auto">
              <a:xfrm>
                <a:off x="1152" y="2451"/>
                <a:ext cx="0" cy="645"/>
              </a:xfrm>
              <a:prstGeom prst="line">
                <a:avLst/>
              </a:prstGeom>
              <a:noFill/>
              <a:ln w="9525">
                <a:solidFill>
                  <a:srgbClr val="969696"/>
                </a:solidFill>
                <a:prstDash val="lgDash"/>
                <a:round/>
                <a:headEnd/>
                <a:tailEnd/>
              </a:ln>
            </p:spPr>
            <p:txBody>
              <a:bodyPr/>
              <a:lstStyle/>
              <a:p>
                <a:endParaRPr lang="en-US"/>
              </a:p>
            </p:txBody>
          </p:sp>
        </p:grpSp>
        <p:grpSp>
          <p:nvGrpSpPr>
            <p:cNvPr id="8" name="Group 19"/>
            <p:cNvGrpSpPr>
              <a:grpSpLocks/>
            </p:cNvGrpSpPr>
            <p:nvPr/>
          </p:nvGrpSpPr>
          <p:grpSpPr bwMode="auto">
            <a:xfrm>
              <a:off x="858" y="2022"/>
              <a:ext cx="1577" cy="1479"/>
              <a:chOff x="357" y="2450"/>
              <a:chExt cx="795" cy="646"/>
            </a:xfrm>
          </p:grpSpPr>
          <p:sp>
            <p:nvSpPr>
              <p:cNvPr id="4145" name="Line 20"/>
              <p:cNvSpPr>
                <a:spLocks noChangeShapeType="1"/>
              </p:cNvSpPr>
              <p:nvPr/>
            </p:nvSpPr>
            <p:spPr bwMode="auto">
              <a:xfrm>
                <a:off x="357" y="2450"/>
                <a:ext cx="795" cy="0"/>
              </a:xfrm>
              <a:prstGeom prst="line">
                <a:avLst/>
              </a:prstGeom>
              <a:noFill/>
              <a:ln w="9525">
                <a:solidFill>
                  <a:srgbClr val="969696"/>
                </a:solidFill>
                <a:prstDash val="lgDash"/>
                <a:round/>
                <a:headEnd/>
                <a:tailEnd/>
              </a:ln>
            </p:spPr>
            <p:txBody>
              <a:bodyPr/>
              <a:lstStyle/>
              <a:p>
                <a:endParaRPr lang="en-US"/>
              </a:p>
            </p:txBody>
          </p:sp>
          <p:sp>
            <p:nvSpPr>
              <p:cNvPr id="4146" name="Line 21"/>
              <p:cNvSpPr>
                <a:spLocks noChangeShapeType="1"/>
              </p:cNvSpPr>
              <p:nvPr/>
            </p:nvSpPr>
            <p:spPr bwMode="auto">
              <a:xfrm>
                <a:off x="1152" y="2451"/>
                <a:ext cx="0" cy="645"/>
              </a:xfrm>
              <a:prstGeom prst="line">
                <a:avLst/>
              </a:prstGeom>
              <a:noFill/>
              <a:ln w="9525">
                <a:solidFill>
                  <a:srgbClr val="969696"/>
                </a:solidFill>
                <a:prstDash val="lgDash"/>
                <a:round/>
                <a:headEnd/>
                <a:tailEnd/>
              </a:ln>
            </p:spPr>
            <p:txBody>
              <a:bodyPr/>
              <a:lstStyle/>
              <a:p>
                <a:endParaRPr lang="en-US"/>
              </a:p>
            </p:txBody>
          </p:sp>
        </p:grpSp>
        <p:grpSp>
          <p:nvGrpSpPr>
            <p:cNvPr id="9" name="Group 22"/>
            <p:cNvGrpSpPr>
              <a:grpSpLocks/>
            </p:cNvGrpSpPr>
            <p:nvPr/>
          </p:nvGrpSpPr>
          <p:grpSpPr bwMode="auto">
            <a:xfrm>
              <a:off x="864" y="1274"/>
              <a:ext cx="2346" cy="2234"/>
              <a:chOff x="357" y="2450"/>
              <a:chExt cx="795" cy="646"/>
            </a:xfrm>
          </p:grpSpPr>
          <p:sp>
            <p:nvSpPr>
              <p:cNvPr id="4143" name="Line 23"/>
              <p:cNvSpPr>
                <a:spLocks noChangeShapeType="1"/>
              </p:cNvSpPr>
              <p:nvPr/>
            </p:nvSpPr>
            <p:spPr bwMode="auto">
              <a:xfrm>
                <a:off x="357" y="2450"/>
                <a:ext cx="795" cy="0"/>
              </a:xfrm>
              <a:prstGeom prst="line">
                <a:avLst/>
              </a:prstGeom>
              <a:noFill/>
              <a:ln w="9525">
                <a:solidFill>
                  <a:srgbClr val="969696"/>
                </a:solidFill>
                <a:prstDash val="lgDash"/>
                <a:round/>
                <a:headEnd/>
                <a:tailEnd/>
              </a:ln>
            </p:spPr>
            <p:txBody>
              <a:bodyPr/>
              <a:lstStyle/>
              <a:p>
                <a:endParaRPr lang="en-US"/>
              </a:p>
            </p:txBody>
          </p:sp>
          <p:sp>
            <p:nvSpPr>
              <p:cNvPr id="4144" name="Line 24"/>
              <p:cNvSpPr>
                <a:spLocks noChangeShapeType="1"/>
              </p:cNvSpPr>
              <p:nvPr/>
            </p:nvSpPr>
            <p:spPr bwMode="auto">
              <a:xfrm>
                <a:off x="1152" y="2451"/>
                <a:ext cx="0" cy="645"/>
              </a:xfrm>
              <a:prstGeom prst="line">
                <a:avLst/>
              </a:prstGeom>
              <a:noFill/>
              <a:ln w="9525">
                <a:solidFill>
                  <a:srgbClr val="969696"/>
                </a:solidFill>
                <a:prstDash val="lgDash"/>
                <a:round/>
                <a:headEnd/>
                <a:tailEnd/>
              </a:ln>
            </p:spPr>
            <p:txBody>
              <a:bodyPr/>
              <a:lstStyle/>
              <a:p>
                <a:endParaRPr lang="en-US"/>
              </a:p>
            </p:txBody>
          </p:sp>
        </p:grpSp>
      </p:grpSp>
      <p:sp>
        <p:nvSpPr>
          <p:cNvPr id="4103" name="Line 25"/>
          <p:cNvSpPr>
            <a:spLocks noChangeShapeType="1"/>
          </p:cNvSpPr>
          <p:nvPr/>
        </p:nvSpPr>
        <p:spPr bwMode="auto">
          <a:xfrm flipH="1">
            <a:off x="1712913" y="1804988"/>
            <a:ext cx="3611562" cy="3416300"/>
          </a:xfrm>
          <a:prstGeom prst="line">
            <a:avLst/>
          </a:prstGeom>
          <a:noFill/>
          <a:ln w="50800">
            <a:solidFill>
              <a:srgbClr val="FF0000"/>
            </a:solidFill>
            <a:round/>
            <a:headEnd/>
            <a:tailEnd/>
          </a:ln>
        </p:spPr>
        <p:txBody>
          <a:bodyPr/>
          <a:lstStyle/>
          <a:p>
            <a:endParaRPr lang="en-US"/>
          </a:p>
        </p:txBody>
      </p:sp>
      <p:sp>
        <p:nvSpPr>
          <p:cNvPr id="4104" name="Oval 26"/>
          <p:cNvSpPr>
            <a:spLocks noChangeArrowheads="1"/>
          </p:cNvSpPr>
          <p:nvPr/>
        </p:nvSpPr>
        <p:spPr bwMode="auto">
          <a:xfrm>
            <a:off x="5022850" y="1954213"/>
            <a:ext cx="139700" cy="138112"/>
          </a:xfrm>
          <a:prstGeom prst="ellipse">
            <a:avLst/>
          </a:prstGeom>
          <a:solidFill>
            <a:srgbClr val="FF3300"/>
          </a:solidFill>
          <a:ln w="9525">
            <a:solidFill>
              <a:srgbClr val="FF0000"/>
            </a:solidFill>
            <a:round/>
            <a:headEnd/>
            <a:tailEnd/>
          </a:ln>
        </p:spPr>
        <p:txBody>
          <a:bodyPr wrap="none" anchor="ctr"/>
          <a:lstStyle/>
          <a:p>
            <a:endParaRPr lang="en-US">
              <a:cs typeface="Arial" charset="0"/>
            </a:endParaRPr>
          </a:p>
        </p:txBody>
      </p:sp>
      <p:sp>
        <p:nvSpPr>
          <p:cNvPr id="4105" name="Oval 27"/>
          <p:cNvSpPr>
            <a:spLocks noChangeArrowheads="1"/>
          </p:cNvSpPr>
          <p:nvPr/>
        </p:nvSpPr>
        <p:spPr bwMode="auto">
          <a:xfrm>
            <a:off x="4406900" y="2546350"/>
            <a:ext cx="139700" cy="138113"/>
          </a:xfrm>
          <a:prstGeom prst="ellipse">
            <a:avLst/>
          </a:prstGeom>
          <a:solidFill>
            <a:srgbClr val="FF3300"/>
          </a:solidFill>
          <a:ln w="9525">
            <a:solidFill>
              <a:srgbClr val="FF0000"/>
            </a:solidFill>
            <a:round/>
            <a:headEnd/>
            <a:tailEnd/>
          </a:ln>
        </p:spPr>
        <p:txBody>
          <a:bodyPr wrap="none" anchor="ctr"/>
          <a:lstStyle/>
          <a:p>
            <a:endParaRPr lang="en-US">
              <a:cs typeface="Arial" charset="0"/>
            </a:endParaRPr>
          </a:p>
        </p:txBody>
      </p:sp>
      <p:sp>
        <p:nvSpPr>
          <p:cNvPr id="4106" name="Oval 28"/>
          <p:cNvSpPr>
            <a:spLocks noChangeArrowheads="1"/>
          </p:cNvSpPr>
          <p:nvPr/>
        </p:nvSpPr>
        <p:spPr bwMode="auto">
          <a:xfrm>
            <a:off x="3784600" y="3132138"/>
            <a:ext cx="139700" cy="138112"/>
          </a:xfrm>
          <a:prstGeom prst="ellipse">
            <a:avLst/>
          </a:prstGeom>
          <a:solidFill>
            <a:srgbClr val="FF3300"/>
          </a:solidFill>
          <a:ln w="9525">
            <a:solidFill>
              <a:srgbClr val="FF0000"/>
            </a:solidFill>
            <a:round/>
            <a:headEnd/>
            <a:tailEnd/>
          </a:ln>
        </p:spPr>
        <p:txBody>
          <a:bodyPr wrap="none" anchor="ctr"/>
          <a:lstStyle/>
          <a:p>
            <a:endParaRPr lang="en-US">
              <a:cs typeface="Arial" charset="0"/>
            </a:endParaRPr>
          </a:p>
        </p:txBody>
      </p:sp>
      <p:sp>
        <p:nvSpPr>
          <p:cNvPr id="4107" name="Oval 29"/>
          <p:cNvSpPr>
            <a:spLocks noChangeArrowheads="1"/>
          </p:cNvSpPr>
          <p:nvPr/>
        </p:nvSpPr>
        <p:spPr bwMode="auto">
          <a:xfrm>
            <a:off x="3148013" y="3733800"/>
            <a:ext cx="139700" cy="138113"/>
          </a:xfrm>
          <a:prstGeom prst="ellipse">
            <a:avLst/>
          </a:prstGeom>
          <a:solidFill>
            <a:srgbClr val="FF3300"/>
          </a:solidFill>
          <a:ln w="9525">
            <a:solidFill>
              <a:srgbClr val="FF0000"/>
            </a:solidFill>
            <a:round/>
            <a:headEnd/>
            <a:tailEnd/>
          </a:ln>
        </p:spPr>
        <p:txBody>
          <a:bodyPr wrap="none" anchor="ctr"/>
          <a:lstStyle/>
          <a:p>
            <a:endParaRPr lang="en-US">
              <a:cs typeface="Arial" charset="0"/>
            </a:endParaRPr>
          </a:p>
        </p:txBody>
      </p:sp>
      <p:sp>
        <p:nvSpPr>
          <p:cNvPr id="4108" name="Oval 30"/>
          <p:cNvSpPr>
            <a:spLocks noChangeArrowheads="1"/>
          </p:cNvSpPr>
          <p:nvPr/>
        </p:nvSpPr>
        <p:spPr bwMode="auto">
          <a:xfrm>
            <a:off x="2536825" y="4308475"/>
            <a:ext cx="139700" cy="138113"/>
          </a:xfrm>
          <a:prstGeom prst="ellipse">
            <a:avLst/>
          </a:prstGeom>
          <a:solidFill>
            <a:srgbClr val="FF3300"/>
          </a:solidFill>
          <a:ln w="9525">
            <a:solidFill>
              <a:srgbClr val="FF0000"/>
            </a:solidFill>
            <a:round/>
            <a:headEnd/>
            <a:tailEnd/>
          </a:ln>
        </p:spPr>
        <p:txBody>
          <a:bodyPr wrap="none" anchor="ctr"/>
          <a:lstStyle/>
          <a:p>
            <a:endParaRPr lang="en-US">
              <a:cs typeface="Arial" charset="0"/>
            </a:endParaRPr>
          </a:p>
        </p:txBody>
      </p:sp>
      <p:sp>
        <p:nvSpPr>
          <p:cNvPr id="4109" name="Oval 31"/>
          <p:cNvSpPr>
            <a:spLocks noChangeArrowheads="1"/>
          </p:cNvSpPr>
          <p:nvPr/>
        </p:nvSpPr>
        <p:spPr bwMode="auto">
          <a:xfrm>
            <a:off x="1901825" y="4905375"/>
            <a:ext cx="139700" cy="138113"/>
          </a:xfrm>
          <a:prstGeom prst="ellipse">
            <a:avLst/>
          </a:prstGeom>
          <a:solidFill>
            <a:srgbClr val="FF3300"/>
          </a:solidFill>
          <a:ln w="9525">
            <a:solidFill>
              <a:srgbClr val="FF0000"/>
            </a:solidFill>
            <a:round/>
            <a:headEnd/>
            <a:tailEnd/>
          </a:ln>
        </p:spPr>
        <p:txBody>
          <a:bodyPr wrap="none" anchor="ctr"/>
          <a:lstStyle/>
          <a:p>
            <a:endParaRPr lang="en-US">
              <a:cs typeface="Arial" charset="0"/>
            </a:endParaRPr>
          </a:p>
        </p:txBody>
      </p:sp>
      <p:graphicFrame>
        <p:nvGraphicFramePr>
          <p:cNvPr id="98337" name="Group 33"/>
          <p:cNvGraphicFramePr>
            <a:graphicFrameLocks noGrp="1"/>
          </p:cNvGraphicFramePr>
          <p:nvPr>
            <p:extLst>
              <p:ext uri="{D42A27DB-BD31-4B8C-83A1-F6EECF244321}">
                <p14:modId xmlns:p14="http://schemas.microsoft.com/office/powerpoint/2010/main" val="2434190762"/>
              </p:ext>
            </p:extLst>
          </p:nvPr>
        </p:nvGraphicFramePr>
        <p:xfrm>
          <a:off x="6176400" y="1898649"/>
          <a:ext cx="2651125" cy="3659189"/>
        </p:xfrm>
        <a:graphic>
          <a:graphicData uri="http://schemas.openxmlformats.org/drawingml/2006/table">
            <a:tbl>
              <a:tblPr/>
              <a:tblGrid>
                <a:gridCol w="1084263"/>
                <a:gridCol w="1566862"/>
              </a:tblGrid>
              <a:tr h="508000">
                <a:tc>
                  <a:txBody>
                    <a:bodyPr/>
                    <a:lstStyle/>
                    <a:p>
                      <a:pPr marL="0" marR="0" lvl="0" indent="0" algn="ctr"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000" b="1" i="1" u="none" strike="noStrike" cap="none" normalizeH="0" baseline="0" dirty="0" smtClean="0">
                          <a:ln>
                            <a:noFill/>
                          </a:ln>
                          <a:solidFill>
                            <a:schemeClr val="tx1"/>
                          </a:solidFill>
                          <a:effectLst/>
                          <a:latin typeface="Times New Roman" pitchFamily="18" charset="0"/>
                          <a:cs typeface="Times New Roman" pitchFamily="18" charset="0"/>
                        </a:rPr>
                        <a:t>P</a:t>
                      </a:r>
                    </a:p>
                  </a:txBody>
                  <a:tcPr anchor="ctr" anchorCtr="1" horzOverflow="overflow">
                    <a:lnL>
                      <a:noFill/>
                    </a:lnL>
                    <a:lnR w="12700" cap="flat" cmpd="sng" algn="ctr">
                      <a:solidFill>
                        <a:schemeClr val="tx1"/>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p>
                      <a:pPr marL="0" marR="0" lvl="0" indent="0" algn="ctr"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000" b="1" i="1" u="none" strike="noStrike" cap="none" normalizeH="0" baseline="0" dirty="0" smtClean="0">
                          <a:ln>
                            <a:noFill/>
                          </a:ln>
                          <a:solidFill>
                            <a:schemeClr val="tx1"/>
                          </a:solidFill>
                          <a:effectLst/>
                          <a:latin typeface="Times New Roman" pitchFamily="18" charset="0"/>
                          <a:cs typeface="Times New Roman" pitchFamily="18" charset="0"/>
                        </a:rPr>
                        <a:t>Q</a:t>
                      </a:r>
                      <a:r>
                        <a:rPr kumimoji="0" lang="en-US" sz="2000" b="1" i="1" u="none" strike="noStrike" cap="none" normalizeH="0" baseline="30000" dirty="0" smtClean="0">
                          <a:ln>
                            <a:noFill/>
                          </a:ln>
                          <a:solidFill>
                            <a:schemeClr val="tx1"/>
                          </a:solidFill>
                          <a:effectLst/>
                          <a:latin typeface="Times New Roman" pitchFamily="18" charset="0"/>
                          <a:cs typeface="Times New Roman" pitchFamily="18" charset="0"/>
                        </a:rPr>
                        <a:t>S</a:t>
                      </a:r>
                      <a:r>
                        <a:rPr kumimoji="0" lang="en-US" sz="2000" b="0" i="0" u="none" strike="noStrike" cap="none" normalizeH="0" baseline="0" dirty="0" smtClean="0">
                          <a:ln>
                            <a:noFill/>
                          </a:ln>
                          <a:solidFill>
                            <a:schemeClr val="tx1"/>
                          </a:solidFill>
                          <a:effectLst/>
                          <a:latin typeface="Times New Roman" pitchFamily="18" charset="0"/>
                          <a:cs typeface="Times New Roman" pitchFamily="18" charset="0"/>
                        </a:rPr>
                        <a:t> (Market)</a:t>
                      </a:r>
                      <a:endParaRPr kumimoji="0" lang="en-US" sz="2000" b="1" i="1" u="none" strike="noStrike" cap="none" normalizeH="0" baseline="30000" dirty="0" smtClean="0">
                        <a:ln>
                          <a:noFill/>
                        </a:ln>
                        <a:solidFill>
                          <a:schemeClr val="tx1"/>
                        </a:solidFill>
                        <a:effectLst/>
                        <a:latin typeface="Times New Roman" pitchFamily="18" charset="0"/>
                        <a:cs typeface="Times New Roman" pitchFamily="18" charset="0"/>
                      </a:endParaRPr>
                    </a:p>
                  </a:txBody>
                  <a:tcPr anchor="ctr" anchorCtr="1" horzOverflow="overflow">
                    <a:lnL w="12700" cap="flat" cmpd="sng" algn="ctr">
                      <a:solidFill>
                        <a:schemeClr val="tx1"/>
                      </a:solidFill>
                      <a:prstDash val="solid"/>
                      <a:round/>
                      <a:headEnd type="none" w="med" len="med"/>
                      <a:tailEnd type="none" w="med" len="med"/>
                    </a:lnL>
                    <a:lnR>
                      <a:noFill/>
                    </a:lnR>
                    <a:lnT>
                      <a:noFill/>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r>
              <a:tr h="450850">
                <a:tc>
                  <a:txBody>
                    <a:bodyPr/>
                    <a:lstStyle/>
                    <a:p>
                      <a:pPr marL="0" marR="0" lvl="0" indent="0" algn="r"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000" b="0" i="0" u="none" strike="noStrike" cap="none" normalizeH="0" baseline="0" smtClean="0">
                          <a:ln>
                            <a:noFill/>
                          </a:ln>
                          <a:solidFill>
                            <a:schemeClr val="tx1"/>
                          </a:solidFill>
                          <a:effectLst/>
                          <a:latin typeface="Times New Roman" pitchFamily="18" charset="0"/>
                          <a:cs typeface="Times New Roman" pitchFamily="18" charset="0"/>
                        </a:rPr>
                        <a:t>$0.00</a:t>
                      </a:r>
                    </a:p>
                  </a:txBody>
                  <a:tcPr anchor="ctr" anchorCtr="1"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000" b="0" i="0" u="none" strike="noStrike" cap="none" normalizeH="0" baseline="0" dirty="0" smtClean="0">
                          <a:ln>
                            <a:noFill/>
                          </a:ln>
                          <a:solidFill>
                            <a:schemeClr val="tx1"/>
                          </a:solidFill>
                          <a:effectLst/>
                          <a:latin typeface="Times New Roman" pitchFamily="18" charset="0"/>
                          <a:cs typeface="Times New Roman" pitchFamily="18" charset="0"/>
                        </a:rPr>
                        <a:t>0</a:t>
                      </a:r>
                    </a:p>
                  </a:txBody>
                  <a:tcPr anchor="ctr" anchorCtr="1"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r>
              <a:tr h="449263">
                <a:tc>
                  <a:txBody>
                    <a:bodyPr/>
                    <a:lstStyle/>
                    <a:p>
                      <a:pPr marL="0" marR="0" lvl="0" indent="0" algn="r"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000" b="0" i="0" u="none" strike="noStrike" cap="none" normalizeH="0" baseline="0" smtClean="0">
                          <a:ln>
                            <a:noFill/>
                          </a:ln>
                          <a:solidFill>
                            <a:schemeClr val="tx1"/>
                          </a:solidFill>
                          <a:effectLst/>
                          <a:latin typeface="Times New Roman" pitchFamily="18" charset="0"/>
                          <a:cs typeface="Times New Roman" pitchFamily="18" charset="0"/>
                        </a:rPr>
                        <a:t>1.00</a:t>
                      </a:r>
                    </a:p>
                  </a:txBody>
                  <a:tcPr anchor="ctr" anchorCtr="1"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000" b="0" i="0" u="none" strike="noStrike" cap="none" normalizeH="0" baseline="0" dirty="0" smtClean="0">
                          <a:ln>
                            <a:noFill/>
                          </a:ln>
                          <a:solidFill>
                            <a:schemeClr val="tx1"/>
                          </a:solidFill>
                          <a:effectLst/>
                          <a:latin typeface="Times New Roman" pitchFamily="18" charset="0"/>
                          <a:cs typeface="Times New Roman" pitchFamily="18" charset="0"/>
                        </a:rPr>
                        <a:t>5</a:t>
                      </a:r>
                    </a:p>
                  </a:txBody>
                  <a:tcPr anchor="ctr" anchorCtr="1"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r>
              <a:tr h="450850">
                <a:tc>
                  <a:txBody>
                    <a:bodyPr/>
                    <a:lstStyle/>
                    <a:p>
                      <a:pPr marL="0" marR="0" lvl="0" indent="0" algn="r"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000" b="0" i="0" u="none" strike="noStrike" cap="none" normalizeH="0" baseline="0" smtClean="0">
                          <a:ln>
                            <a:noFill/>
                          </a:ln>
                          <a:solidFill>
                            <a:schemeClr val="tx1"/>
                          </a:solidFill>
                          <a:effectLst/>
                          <a:latin typeface="Times New Roman" pitchFamily="18" charset="0"/>
                          <a:cs typeface="Times New Roman" pitchFamily="18" charset="0"/>
                        </a:rPr>
                        <a:t>2.00</a:t>
                      </a:r>
                    </a:p>
                  </a:txBody>
                  <a:tcPr anchor="ctr" anchorCtr="1"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000" b="0" i="0" u="none" strike="noStrike" cap="none" normalizeH="0" baseline="0" dirty="0" smtClean="0">
                          <a:ln>
                            <a:noFill/>
                          </a:ln>
                          <a:solidFill>
                            <a:schemeClr val="tx1"/>
                          </a:solidFill>
                          <a:effectLst/>
                          <a:latin typeface="Times New Roman" pitchFamily="18" charset="0"/>
                          <a:cs typeface="Times New Roman" pitchFamily="18" charset="0"/>
                        </a:rPr>
                        <a:t>10</a:t>
                      </a:r>
                    </a:p>
                  </a:txBody>
                  <a:tcPr anchor="ctr" anchorCtr="1"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r>
              <a:tr h="449263">
                <a:tc>
                  <a:txBody>
                    <a:bodyPr/>
                    <a:lstStyle/>
                    <a:p>
                      <a:pPr marL="0" marR="0" lvl="0" indent="0" algn="r"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000" b="0" i="0" u="none" strike="noStrike" cap="none" normalizeH="0" baseline="0" smtClean="0">
                          <a:ln>
                            <a:noFill/>
                          </a:ln>
                          <a:solidFill>
                            <a:schemeClr val="tx1"/>
                          </a:solidFill>
                          <a:effectLst/>
                          <a:latin typeface="Times New Roman" pitchFamily="18" charset="0"/>
                          <a:cs typeface="Times New Roman" pitchFamily="18" charset="0"/>
                        </a:rPr>
                        <a:t>3.00</a:t>
                      </a:r>
                    </a:p>
                  </a:txBody>
                  <a:tcPr anchor="ctr" anchorCtr="1"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000" b="0" i="0" u="none" strike="noStrike" cap="none" normalizeH="0" baseline="0" dirty="0" smtClean="0">
                          <a:ln>
                            <a:noFill/>
                          </a:ln>
                          <a:solidFill>
                            <a:schemeClr val="tx1"/>
                          </a:solidFill>
                          <a:effectLst/>
                          <a:latin typeface="Times New Roman" pitchFamily="18" charset="0"/>
                          <a:cs typeface="Times New Roman" pitchFamily="18" charset="0"/>
                        </a:rPr>
                        <a:t>15</a:t>
                      </a:r>
                    </a:p>
                  </a:txBody>
                  <a:tcPr anchor="ctr" anchorCtr="1"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r>
              <a:tr h="450850">
                <a:tc>
                  <a:txBody>
                    <a:bodyPr/>
                    <a:lstStyle/>
                    <a:p>
                      <a:pPr marL="0" marR="0" lvl="0" indent="0" algn="r"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000" b="0" i="0" u="none" strike="noStrike" cap="none" normalizeH="0" baseline="0" smtClean="0">
                          <a:ln>
                            <a:noFill/>
                          </a:ln>
                          <a:solidFill>
                            <a:schemeClr val="tx1"/>
                          </a:solidFill>
                          <a:effectLst/>
                          <a:latin typeface="Times New Roman" pitchFamily="18" charset="0"/>
                          <a:cs typeface="Times New Roman" pitchFamily="18" charset="0"/>
                        </a:rPr>
                        <a:t>4.00</a:t>
                      </a:r>
                    </a:p>
                  </a:txBody>
                  <a:tcPr anchor="ctr" anchorCtr="1"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000" b="0" i="0" u="none" strike="noStrike" cap="none" normalizeH="0" baseline="0" dirty="0" smtClean="0">
                          <a:ln>
                            <a:noFill/>
                          </a:ln>
                          <a:solidFill>
                            <a:schemeClr val="tx1"/>
                          </a:solidFill>
                          <a:effectLst/>
                          <a:latin typeface="Times New Roman" pitchFamily="18" charset="0"/>
                          <a:cs typeface="Times New Roman" pitchFamily="18" charset="0"/>
                        </a:rPr>
                        <a:t>20</a:t>
                      </a:r>
                    </a:p>
                  </a:txBody>
                  <a:tcPr anchor="ctr" anchorCtr="1"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r>
              <a:tr h="449263">
                <a:tc>
                  <a:txBody>
                    <a:bodyPr/>
                    <a:lstStyle/>
                    <a:p>
                      <a:pPr marL="0" marR="0" lvl="0" indent="0" algn="r"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000" b="0" i="0" u="none" strike="noStrike" cap="none" normalizeH="0" baseline="0" smtClean="0">
                          <a:ln>
                            <a:noFill/>
                          </a:ln>
                          <a:solidFill>
                            <a:schemeClr val="tx1"/>
                          </a:solidFill>
                          <a:effectLst/>
                          <a:latin typeface="Times New Roman" pitchFamily="18" charset="0"/>
                          <a:cs typeface="Times New Roman" pitchFamily="18" charset="0"/>
                        </a:rPr>
                        <a:t>5.00</a:t>
                      </a:r>
                    </a:p>
                  </a:txBody>
                  <a:tcPr anchor="ctr" anchorCtr="1"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000" b="0" i="0" u="none" strike="noStrike" cap="none" normalizeH="0" baseline="0" dirty="0" smtClean="0">
                          <a:ln>
                            <a:noFill/>
                          </a:ln>
                          <a:solidFill>
                            <a:schemeClr val="tx1"/>
                          </a:solidFill>
                          <a:effectLst/>
                          <a:latin typeface="Times New Roman" pitchFamily="18" charset="0"/>
                          <a:cs typeface="Times New Roman" pitchFamily="18" charset="0"/>
                        </a:rPr>
                        <a:t>25</a:t>
                      </a:r>
                    </a:p>
                  </a:txBody>
                  <a:tcPr anchor="ctr" anchorCtr="1"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r>
              <a:tr h="450850">
                <a:tc>
                  <a:txBody>
                    <a:bodyPr/>
                    <a:lstStyle/>
                    <a:p>
                      <a:pPr marL="0" marR="0" lvl="0" indent="0" algn="r"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000" b="0" i="0" u="none" strike="noStrike" cap="none" normalizeH="0" baseline="0" dirty="0" smtClean="0">
                          <a:ln>
                            <a:noFill/>
                          </a:ln>
                          <a:solidFill>
                            <a:schemeClr val="tx1"/>
                          </a:solidFill>
                          <a:effectLst/>
                          <a:latin typeface="Times New Roman" pitchFamily="18" charset="0"/>
                          <a:cs typeface="Times New Roman" pitchFamily="18" charset="0"/>
                        </a:rPr>
                        <a:t>6.00</a:t>
                      </a:r>
                    </a:p>
                  </a:txBody>
                  <a:tcPr anchor="ctr" anchorCtr="1"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lnTlToBr>
                      <a:noFill/>
                    </a:lnTlToBr>
                    <a:lnBlToTr>
                      <a:noFill/>
                    </a:lnBlToTr>
                    <a:solidFill>
                      <a:srgbClr val="FFFFCC"/>
                    </a:solidFill>
                  </a:tcPr>
                </a:tc>
                <a:tc>
                  <a:txBody>
                    <a:body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000" b="0" i="0" u="none" strike="noStrike" cap="none" normalizeH="0" baseline="0" dirty="0" smtClean="0">
                          <a:ln>
                            <a:noFill/>
                          </a:ln>
                          <a:solidFill>
                            <a:schemeClr val="tx1"/>
                          </a:solidFill>
                          <a:effectLst/>
                          <a:latin typeface="Times New Roman" pitchFamily="18" charset="0"/>
                          <a:cs typeface="Times New Roman" pitchFamily="18" charset="0"/>
                        </a:rPr>
                        <a:t>30</a:t>
                      </a:r>
                    </a:p>
                  </a:txBody>
                  <a:tcPr anchor="ctr" anchorCtr="1"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a:noFill/>
                    </a:lnB>
                    <a:lnTlToBr>
                      <a:noFill/>
                    </a:lnTlToBr>
                    <a:lnBlToTr>
                      <a:noFill/>
                    </a:lnBlToTr>
                    <a:solidFill>
                      <a:srgbClr val="FFFFCC"/>
                    </a:solidFill>
                  </a:tcPr>
                </a:tc>
              </a:tr>
            </a:tbl>
          </a:graphicData>
        </a:graphic>
      </p:graphicFrame>
      <p:sp>
        <p:nvSpPr>
          <p:cNvPr id="4136" name="FlagCount" hidden="1">
            <a:hlinkClick r:id="rId6" action="ppaction://hlinkfile"/>
          </p:cNvPr>
          <p:cNvSpPr>
            <a:spLocks noChangeArrowheads="1"/>
          </p:cNvSpPr>
          <p:nvPr/>
        </p:nvSpPr>
        <p:spPr bwMode="auto">
          <a:xfrm>
            <a:off x="8255000" y="254000"/>
            <a:ext cx="381000" cy="317500"/>
          </a:xfrm>
          <a:prstGeom prst="wedgeRoundRectCallout">
            <a:avLst>
              <a:gd name="adj1" fmla="val -43750"/>
              <a:gd name="adj2" fmla="val 70000"/>
              <a:gd name="adj3" fmla="val 16667"/>
            </a:avLst>
          </a:prstGeom>
          <a:solidFill>
            <a:schemeClr val="accent1">
              <a:alpha val="25098"/>
            </a:schemeClr>
          </a:solidFill>
          <a:ln w="19050">
            <a:solidFill>
              <a:schemeClr val="tx1"/>
            </a:solidFill>
            <a:miter lim="800000"/>
            <a:headEnd/>
            <a:tailEnd/>
          </a:ln>
        </p:spPr>
        <p:txBody>
          <a:bodyPr wrap="none" anchor="ctr"/>
          <a:lstStyle/>
          <a:p>
            <a:pPr algn="ctr"/>
            <a:r>
              <a:rPr lang="en-US" sz="1400" b="1">
                <a:latin typeface="Tahoma" pitchFamily="34" charset="0"/>
                <a:cs typeface="Arial" charset="0"/>
              </a:rPr>
              <a:t>0</a:t>
            </a:r>
          </a:p>
        </p:txBody>
      </p:sp>
      <p:sp>
        <p:nvSpPr>
          <p:cNvPr id="36" name="Title 35"/>
          <p:cNvSpPr>
            <a:spLocks noGrp="1"/>
          </p:cNvSpPr>
          <p:nvPr>
            <p:ph type="title"/>
          </p:nvPr>
        </p:nvSpPr>
        <p:spPr>
          <a:xfrm>
            <a:off x="152400" y="205468"/>
            <a:ext cx="8229600" cy="1143000"/>
          </a:xfrm>
        </p:spPr>
        <p:txBody>
          <a:bodyPr/>
          <a:lstStyle/>
          <a:p>
            <a:r>
              <a:rPr lang="en-US" dirty="0" smtClean="0">
                <a:effectLst/>
                <a:latin typeface="Times New Roman" pitchFamily="18" charset="0"/>
                <a:cs typeface="Times New Roman" pitchFamily="18" charset="0"/>
              </a:rPr>
              <a:t>The Market Supply Curve</a:t>
            </a:r>
            <a:endParaRPr lang="en-US" dirty="0">
              <a:effectLst/>
              <a:latin typeface="Times New Roman" pitchFamily="18" charset="0"/>
              <a:cs typeface="Times New Roman" pitchFamily="18" charset="0"/>
            </a:endParaRPr>
          </a:p>
        </p:txBody>
      </p:sp>
    </p:spTree>
    <p:extLst>
      <p:ext uri="{BB962C8B-B14F-4D97-AF65-F5344CB8AC3E}">
        <p14:creationId xmlns:p14="http://schemas.microsoft.com/office/powerpoint/2010/main" val="821812497"/>
      </p:ext>
    </p:extLst>
  </p:cSld>
  <p:clrMapOvr>
    <a:masterClrMapping/>
  </p:clrMapOvr>
  <p:transition>
    <p:wipe dir="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82" name="Rectangle 12"/>
          <p:cNvSpPr>
            <a:spLocks noChangeArrowheads="1"/>
          </p:cNvSpPr>
          <p:nvPr/>
        </p:nvSpPr>
        <p:spPr bwMode="auto">
          <a:xfrm>
            <a:off x="581025" y="1371600"/>
            <a:ext cx="4629150" cy="1987550"/>
          </a:xfrm>
          <a:prstGeom prst="rect">
            <a:avLst/>
          </a:prstGeom>
          <a:noFill/>
          <a:ln w="9525">
            <a:noFill/>
            <a:miter lim="800000"/>
            <a:headEnd/>
            <a:tailEnd/>
          </a:ln>
        </p:spPr>
        <p:txBody>
          <a:bodyPr/>
          <a:lstStyle/>
          <a:p>
            <a:pPr>
              <a:lnSpc>
                <a:spcPct val="105000"/>
              </a:lnSpc>
              <a:spcBef>
                <a:spcPct val="60000"/>
              </a:spcBef>
              <a:buClr>
                <a:srgbClr val="339966"/>
              </a:buClr>
              <a:buSzPct val="120000"/>
              <a:buFont typeface="Wingdings" pitchFamily="2" charset="2"/>
              <a:buNone/>
            </a:pPr>
            <a:r>
              <a:rPr lang="en-US" sz="2700" dirty="0">
                <a:latin typeface="Times New Roman" pitchFamily="18" charset="0"/>
                <a:cs typeface="Times New Roman" pitchFamily="18" charset="0"/>
              </a:rPr>
              <a:t>Draw a supply curve for tax </a:t>
            </a:r>
            <a:br>
              <a:rPr lang="en-US" sz="2700" dirty="0">
                <a:latin typeface="Times New Roman" pitchFamily="18" charset="0"/>
                <a:cs typeface="Times New Roman" pitchFamily="18" charset="0"/>
              </a:rPr>
            </a:br>
            <a:r>
              <a:rPr lang="en-US" sz="2700" dirty="0">
                <a:latin typeface="Times New Roman" pitchFamily="18" charset="0"/>
                <a:cs typeface="Times New Roman" pitchFamily="18" charset="0"/>
              </a:rPr>
              <a:t>return preparation software.  </a:t>
            </a:r>
            <a:br>
              <a:rPr lang="en-US" sz="2700" dirty="0">
                <a:latin typeface="Times New Roman" pitchFamily="18" charset="0"/>
                <a:cs typeface="Times New Roman" pitchFamily="18" charset="0"/>
              </a:rPr>
            </a:br>
            <a:r>
              <a:rPr lang="en-US" sz="2700" dirty="0">
                <a:latin typeface="Times New Roman" pitchFamily="18" charset="0"/>
                <a:cs typeface="Times New Roman" pitchFamily="18" charset="0"/>
              </a:rPr>
              <a:t>What happens to it in each </a:t>
            </a:r>
            <a:br>
              <a:rPr lang="en-US" sz="2700" dirty="0">
                <a:latin typeface="Times New Roman" pitchFamily="18" charset="0"/>
                <a:cs typeface="Times New Roman" pitchFamily="18" charset="0"/>
              </a:rPr>
            </a:br>
            <a:r>
              <a:rPr lang="en-US" sz="2700" dirty="0">
                <a:latin typeface="Times New Roman" pitchFamily="18" charset="0"/>
                <a:cs typeface="Times New Roman" pitchFamily="18" charset="0"/>
              </a:rPr>
              <a:t>of the following scenarios? </a:t>
            </a:r>
          </a:p>
        </p:txBody>
      </p:sp>
      <p:sp>
        <p:nvSpPr>
          <p:cNvPr id="263182" name="Rectangle 14"/>
          <p:cNvSpPr>
            <a:spLocks noChangeArrowheads="1"/>
          </p:cNvSpPr>
          <p:nvPr/>
        </p:nvSpPr>
        <p:spPr bwMode="auto">
          <a:xfrm>
            <a:off x="542925" y="3237872"/>
            <a:ext cx="7591425" cy="3287712"/>
          </a:xfrm>
          <a:prstGeom prst="rect">
            <a:avLst/>
          </a:prstGeom>
          <a:noFill/>
          <a:ln w="9525">
            <a:noFill/>
            <a:miter lim="800000"/>
            <a:headEnd/>
            <a:tailEnd/>
          </a:ln>
        </p:spPr>
        <p:txBody>
          <a:bodyPr/>
          <a:lstStyle/>
          <a:p>
            <a:pPr marL="628650" lvl="1" indent="-514350">
              <a:spcBef>
                <a:spcPct val="25000"/>
              </a:spcBef>
              <a:buClr>
                <a:srgbClr val="0066CC"/>
              </a:buClr>
              <a:buSzPct val="130000"/>
              <a:buFont typeface="Wingdings" pitchFamily="2" charset="2"/>
              <a:buNone/>
            </a:pPr>
            <a:r>
              <a:rPr lang="en-US" sz="2600" b="1" dirty="0">
                <a:solidFill>
                  <a:srgbClr val="C00000"/>
                </a:solidFill>
                <a:latin typeface="Times New Roman" pitchFamily="18" charset="0"/>
                <a:cs typeface="Times New Roman" pitchFamily="18" charset="0"/>
              </a:rPr>
              <a:t>A.</a:t>
            </a:r>
            <a:r>
              <a:rPr lang="en-US" sz="2700" b="1" dirty="0">
                <a:solidFill>
                  <a:srgbClr val="C00000"/>
                </a:solidFill>
                <a:latin typeface="Times New Roman" pitchFamily="18" charset="0"/>
                <a:cs typeface="Times New Roman" pitchFamily="18" charset="0"/>
              </a:rPr>
              <a:t>	</a:t>
            </a:r>
            <a:r>
              <a:rPr lang="en-US" sz="2700" dirty="0">
                <a:latin typeface="Times New Roman" pitchFamily="18" charset="0"/>
                <a:cs typeface="Times New Roman" pitchFamily="18" charset="0"/>
              </a:rPr>
              <a:t>Retailers cut the price of </a:t>
            </a:r>
            <a:br>
              <a:rPr lang="en-US" sz="2700" dirty="0">
                <a:latin typeface="Times New Roman" pitchFamily="18" charset="0"/>
                <a:cs typeface="Times New Roman" pitchFamily="18" charset="0"/>
              </a:rPr>
            </a:br>
            <a:r>
              <a:rPr lang="en-US" sz="2700" dirty="0">
                <a:latin typeface="Times New Roman" pitchFamily="18" charset="0"/>
                <a:cs typeface="Times New Roman" pitchFamily="18" charset="0"/>
              </a:rPr>
              <a:t>the software. </a:t>
            </a:r>
          </a:p>
          <a:p>
            <a:pPr marL="628650" lvl="1" indent="-514350">
              <a:spcBef>
                <a:spcPct val="25000"/>
              </a:spcBef>
              <a:buClr>
                <a:srgbClr val="0066CC"/>
              </a:buClr>
              <a:buSzPct val="130000"/>
              <a:buFont typeface="Wingdings" pitchFamily="2" charset="2"/>
              <a:buNone/>
            </a:pPr>
            <a:r>
              <a:rPr lang="en-US" sz="2600" b="1" dirty="0">
                <a:solidFill>
                  <a:srgbClr val="C00000"/>
                </a:solidFill>
                <a:latin typeface="Times New Roman" pitchFamily="18" charset="0"/>
                <a:cs typeface="Times New Roman" pitchFamily="18" charset="0"/>
              </a:rPr>
              <a:t>B.</a:t>
            </a:r>
            <a:r>
              <a:rPr lang="en-US" sz="2700" b="1" dirty="0">
                <a:solidFill>
                  <a:srgbClr val="C00000"/>
                </a:solidFill>
                <a:latin typeface="Times New Roman" pitchFamily="18" charset="0"/>
                <a:cs typeface="Times New Roman" pitchFamily="18" charset="0"/>
              </a:rPr>
              <a:t>	</a:t>
            </a:r>
            <a:r>
              <a:rPr lang="en-US" sz="2700" dirty="0">
                <a:latin typeface="Times New Roman" pitchFamily="18" charset="0"/>
                <a:cs typeface="Times New Roman" pitchFamily="18" charset="0"/>
              </a:rPr>
              <a:t>A technological advance </a:t>
            </a:r>
            <a:br>
              <a:rPr lang="en-US" sz="2700" dirty="0">
                <a:latin typeface="Times New Roman" pitchFamily="18" charset="0"/>
                <a:cs typeface="Times New Roman" pitchFamily="18" charset="0"/>
              </a:rPr>
            </a:br>
            <a:r>
              <a:rPr lang="en-US" sz="2700" dirty="0">
                <a:latin typeface="Times New Roman" pitchFamily="18" charset="0"/>
                <a:cs typeface="Times New Roman" pitchFamily="18" charset="0"/>
              </a:rPr>
              <a:t>allows the software to be </a:t>
            </a:r>
            <a:br>
              <a:rPr lang="en-US" sz="2700" dirty="0">
                <a:latin typeface="Times New Roman" pitchFamily="18" charset="0"/>
                <a:cs typeface="Times New Roman" pitchFamily="18" charset="0"/>
              </a:rPr>
            </a:br>
            <a:r>
              <a:rPr lang="en-US" sz="2700" dirty="0">
                <a:latin typeface="Times New Roman" pitchFamily="18" charset="0"/>
                <a:cs typeface="Times New Roman" pitchFamily="18" charset="0"/>
              </a:rPr>
              <a:t>produced at lower cost.</a:t>
            </a:r>
          </a:p>
          <a:p>
            <a:pPr marL="628650" lvl="1" indent="-514350">
              <a:spcBef>
                <a:spcPct val="25000"/>
              </a:spcBef>
              <a:buClr>
                <a:srgbClr val="0066CC"/>
              </a:buClr>
              <a:buSzPct val="130000"/>
              <a:buFont typeface="Wingdings" pitchFamily="2" charset="2"/>
              <a:buNone/>
            </a:pPr>
            <a:r>
              <a:rPr lang="en-US" sz="2600" b="1" dirty="0">
                <a:solidFill>
                  <a:srgbClr val="C00000"/>
                </a:solidFill>
                <a:latin typeface="Times New Roman" pitchFamily="18" charset="0"/>
                <a:cs typeface="Times New Roman" pitchFamily="18" charset="0"/>
              </a:rPr>
              <a:t>C.</a:t>
            </a:r>
            <a:r>
              <a:rPr lang="en-US" sz="2700" b="1" dirty="0">
                <a:solidFill>
                  <a:srgbClr val="C00000"/>
                </a:solidFill>
                <a:latin typeface="Times New Roman" pitchFamily="18" charset="0"/>
                <a:cs typeface="Times New Roman" pitchFamily="18" charset="0"/>
              </a:rPr>
              <a:t>	</a:t>
            </a:r>
            <a:r>
              <a:rPr lang="en-US" sz="2700" dirty="0">
                <a:latin typeface="Times New Roman" pitchFamily="18" charset="0"/>
                <a:cs typeface="Times New Roman" pitchFamily="18" charset="0"/>
              </a:rPr>
              <a:t>Professional tax return preparers raise the price of the services they provide. </a:t>
            </a:r>
          </a:p>
        </p:txBody>
      </p:sp>
      <p:pic>
        <p:nvPicPr>
          <p:cNvPr id="50184" name="Picture 15" descr="comks78144  tax form and computer keys"/>
          <p:cNvPicPr>
            <a:picLocks noChangeAspect="1" noChangeArrowheads="1"/>
          </p:cNvPicPr>
          <p:nvPr/>
        </p:nvPicPr>
        <p:blipFill>
          <a:blip r:embed="rId3" cstate="print"/>
          <a:srcRect t="7574" b="30296"/>
          <a:stretch>
            <a:fillRect/>
          </a:stretch>
        </p:blipFill>
        <p:spPr bwMode="auto">
          <a:xfrm>
            <a:off x="5535613" y="1674813"/>
            <a:ext cx="3219450" cy="2998787"/>
          </a:xfrm>
          <a:prstGeom prst="rect">
            <a:avLst/>
          </a:prstGeom>
          <a:noFill/>
          <a:ln w="9525">
            <a:solidFill>
              <a:srgbClr val="000000"/>
            </a:solidFill>
            <a:miter lim="800000"/>
            <a:headEnd/>
            <a:tailEnd/>
          </a:ln>
        </p:spPr>
      </p:pic>
      <p:sp>
        <p:nvSpPr>
          <p:cNvPr id="11" name="Rectangle 8"/>
          <p:cNvSpPr>
            <a:spLocks noChangeArrowheads="1"/>
          </p:cNvSpPr>
          <p:nvPr/>
        </p:nvSpPr>
        <p:spPr bwMode="auto">
          <a:xfrm>
            <a:off x="0" y="0"/>
            <a:ext cx="304800" cy="6858000"/>
          </a:xfrm>
          <a:prstGeom prst="rect">
            <a:avLst/>
          </a:prstGeom>
          <a:solidFill>
            <a:srgbClr val="D6B128"/>
          </a:solidFill>
          <a:ln w="9525">
            <a:noFill/>
            <a:miter lim="800000"/>
            <a:headEnd/>
            <a:tailEnd/>
          </a:ln>
        </p:spPr>
        <p:txBody>
          <a:bodyPr wrap="none" anchor="ctr"/>
          <a:lstStyle/>
          <a:p>
            <a:pPr fontAlgn="base">
              <a:spcBef>
                <a:spcPct val="0"/>
              </a:spcBef>
              <a:spcAft>
                <a:spcPct val="0"/>
              </a:spcAft>
            </a:pPr>
            <a:endParaRPr lang="en-US" smtClean="0">
              <a:solidFill>
                <a:srgbClr val="000000"/>
              </a:solidFill>
              <a:cs typeface="Arial" charset="0"/>
            </a:endParaRPr>
          </a:p>
        </p:txBody>
      </p:sp>
      <p:sp>
        <p:nvSpPr>
          <p:cNvPr id="12" name="TextBox 11"/>
          <p:cNvSpPr txBox="1"/>
          <p:nvPr/>
        </p:nvSpPr>
        <p:spPr>
          <a:xfrm>
            <a:off x="304800" y="6500422"/>
            <a:ext cx="5649433" cy="338554"/>
          </a:xfrm>
          <a:prstGeom prst="rect">
            <a:avLst/>
          </a:prstGeom>
          <a:noFill/>
        </p:spPr>
        <p:txBody>
          <a:bodyPr wrap="square" rtlCol="0">
            <a:spAutoFit/>
          </a:bodyPr>
          <a:lstStyle/>
          <a:p>
            <a:r>
              <a:rPr lang="en-US" sz="800" b="0" i="1" dirty="0" smtClean="0">
                <a:solidFill>
                  <a:srgbClr val="777777"/>
                </a:solidFill>
                <a:latin typeface="Times New Roman" pitchFamily="18" charset="0"/>
                <a:cs typeface="Times New Roman" pitchFamily="18" charset="0"/>
              </a:rPr>
              <a:t>© 2012 </a:t>
            </a:r>
            <a:r>
              <a:rPr lang="en-US" sz="800" b="0" i="1" dirty="0" err="1" smtClean="0">
                <a:solidFill>
                  <a:srgbClr val="777777"/>
                </a:solidFill>
                <a:latin typeface="Times New Roman" pitchFamily="18" charset="0"/>
                <a:cs typeface="Times New Roman" pitchFamily="18" charset="0"/>
              </a:rPr>
              <a:t>Cengage</a:t>
            </a:r>
            <a:r>
              <a:rPr lang="en-US" sz="800" b="0" i="1" dirty="0" smtClean="0">
                <a:solidFill>
                  <a:srgbClr val="777777"/>
                </a:solidFill>
                <a:latin typeface="Times New Roman" pitchFamily="18" charset="0"/>
                <a:cs typeface="Times New Roman" pitchFamily="18" charset="0"/>
              </a:rPr>
              <a:t> Learning. All Rights Reserved. May not be copied, scanned, or duplicated, in whole or in part, except for use as permitted in a license distributed with a certain product or service or otherwise on a password-protected website for classroom use.</a:t>
            </a:r>
            <a:endParaRPr lang="en-US" sz="800" b="0" i="1" dirty="0">
              <a:solidFill>
                <a:srgbClr val="777777"/>
              </a:solidFill>
              <a:latin typeface="Times New Roman" pitchFamily="18" charset="0"/>
              <a:ea typeface="Verdana" pitchFamily="34" charset="0"/>
              <a:cs typeface="Times New Roman" pitchFamily="18" charset="0"/>
            </a:endParaRPr>
          </a:p>
        </p:txBody>
      </p:sp>
      <p:sp>
        <p:nvSpPr>
          <p:cNvPr id="14" name="Rectangle 4"/>
          <p:cNvSpPr>
            <a:spLocks noGrp="1" noChangeArrowheads="1"/>
          </p:cNvSpPr>
          <p:nvPr>
            <p:ph type="title"/>
          </p:nvPr>
        </p:nvSpPr>
        <p:spPr>
          <a:xfrm>
            <a:off x="533400" y="152400"/>
            <a:ext cx="8208963" cy="954088"/>
          </a:xfrm>
        </p:spPr>
        <p:txBody>
          <a:bodyPr>
            <a:normAutofit fontScale="90000"/>
          </a:bodyPr>
          <a:lstStyle/>
          <a:p>
            <a:pPr algn="l" eaLnBrk="1" hangingPunct="1">
              <a:defRPr/>
            </a:pPr>
            <a:r>
              <a:rPr lang="en-US" sz="2400" b="0" spc="400" dirty="0" smtClean="0">
                <a:solidFill>
                  <a:srgbClr val="996633"/>
                </a:solidFill>
                <a:effectLst>
                  <a:outerShdw blurRad="38100" dist="38100" dir="2700000" algn="tl">
                    <a:srgbClr val="C0C0C0"/>
                  </a:outerShdw>
                </a:effectLst>
                <a:latin typeface="Times New Roman" pitchFamily="18" charset="0"/>
                <a:cs typeface="Times New Roman" pitchFamily="18" charset="0"/>
              </a:rPr>
              <a:t>ACTIVE LEARNING</a:t>
            </a:r>
            <a:r>
              <a:rPr lang="en-US" sz="2400" b="0" dirty="0" smtClean="0">
                <a:solidFill>
                  <a:srgbClr val="996633"/>
                </a:solidFill>
                <a:effectLst>
                  <a:outerShdw blurRad="38100" dist="38100" dir="2700000" algn="tl">
                    <a:srgbClr val="C0C0C0"/>
                  </a:outerShdw>
                </a:effectLst>
                <a:latin typeface="Times New Roman" pitchFamily="18" charset="0"/>
                <a:cs typeface="Times New Roman" pitchFamily="18" charset="0"/>
              </a:rPr>
              <a:t>   </a:t>
            </a:r>
            <a:r>
              <a:rPr lang="en-US" sz="7100" baseline="-10000" dirty="0" smtClean="0">
                <a:solidFill>
                  <a:srgbClr val="C00000"/>
                </a:solidFill>
                <a:latin typeface="Times New Roman" pitchFamily="18" charset="0"/>
                <a:cs typeface="Times New Roman" pitchFamily="18" charset="0"/>
              </a:rPr>
              <a:t>2</a:t>
            </a:r>
            <a:r>
              <a:rPr lang="en-US" sz="2400" b="0" dirty="0" smtClean="0">
                <a:solidFill>
                  <a:srgbClr val="996633"/>
                </a:solidFill>
                <a:effectLst>
                  <a:outerShdw blurRad="38100" dist="38100" dir="2700000" algn="tl">
                    <a:srgbClr val="C0C0C0"/>
                  </a:outerShdw>
                </a:effectLst>
                <a:latin typeface="Times New Roman" pitchFamily="18" charset="0"/>
                <a:cs typeface="Times New Roman" pitchFamily="18" charset="0"/>
              </a:rPr>
              <a:t>   </a:t>
            </a:r>
            <a:br>
              <a:rPr lang="en-US" sz="2400" b="0" dirty="0" smtClean="0">
                <a:solidFill>
                  <a:srgbClr val="996633"/>
                </a:solidFill>
                <a:effectLst>
                  <a:outerShdw blurRad="38100" dist="38100" dir="2700000" algn="tl">
                    <a:srgbClr val="C0C0C0"/>
                  </a:outerShdw>
                </a:effectLst>
                <a:latin typeface="Times New Roman" pitchFamily="18" charset="0"/>
                <a:cs typeface="Times New Roman" pitchFamily="18" charset="0"/>
              </a:rPr>
            </a:br>
            <a:r>
              <a:rPr lang="en-US" sz="3600" dirty="0" smtClean="0">
                <a:solidFill>
                  <a:srgbClr val="CC9900"/>
                </a:solidFill>
                <a:effectLst>
                  <a:outerShdw blurRad="38100" dist="38100" dir="2700000" algn="tl">
                    <a:srgbClr val="C0C0C0"/>
                  </a:outerShdw>
                </a:effectLst>
                <a:latin typeface="Times New Roman" pitchFamily="18" charset="0"/>
                <a:cs typeface="Times New Roman" pitchFamily="18" charset="0"/>
              </a:rPr>
              <a:t>Supply Curve</a:t>
            </a:r>
          </a:p>
        </p:txBody>
      </p:sp>
    </p:spTree>
    <p:extLst>
      <p:ext uri="{BB962C8B-B14F-4D97-AF65-F5344CB8AC3E}">
        <p14:creationId xmlns:p14="http://schemas.microsoft.com/office/powerpoint/2010/main" val="4042095315"/>
      </p:ext>
    </p:extLst>
  </p:cSld>
  <p:clrMapOvr>
    <a:masterClrMapping/>
  </p:clrMapOvr>
  <p:transition spd="med">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63182">
                                            <p:txEl>
                                              <p:pRg st="0" end="0"/>
                                            </p:txEl>
                                          </p:spTgt>
                                        </p:tgtEl>
                                        <p:attrNameLst>
                                          <p:attrName>style.visibility</p:attrName>
                                        </p:attrNameLst>
                                      </p:cBhvr>
                                      <p:to>
                                        <p:strVal val="visible"/>
                                      </p:to>
                                    </p:set>
                                    <p:animEffect transition="in" filter="wipe(left)">
                                      <p:cBhvr>
                                        <p:cTn id="7" dur="500"/>
                                        <p:tgtEl>
                                          <p:spTgt spid="26318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63182">
                                            <p:txEl>
                                              <p:pRg st="1" end="1"/>
                                            </p:txEl>
                                          </p:spTgt>
                                        </p:tgtEl>
                                        <p:attrNameLst>
                                          <p:attrName>style.visibility</p:attrName>
                                        </p:attrNameLst>
                                      </p:cBhvr>
                                      <p:to>
                                        <p:strVal val="visible"/>
                                      </p:to>
                                    </p:set>
                                    <p:animEffect transition="in" filter="wipe(left)">
                                      <p:cBhvr>
                                        <p:cTn id="12" dur="500"/>
                                        <p:tgtEl>
                                          <p:spTgt spid="26318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63182">
                                            <p:txEl>
                                              <p:pRg st="2" end="2"/>
                                            </p:txEl>
                                          </p:spTgt>
                                        </p:tgtEl>
                                        <p:attrNameLst>
                                          <p:attrName>style.visibility</p:attrName>
                                        </p:attrNameLst>
                                      </p:cBhvr>
                                      <p:to>
                                        <p:strVal val="visible"/>
                                      </p:to>
                                    </p:set>
                                    <p:animEffect transition="in" filter="wipe(left)">
                                      <p:cBhvr>
                                        <p:cTn id="17" dur="500"/>
                                        <p:tgtEl>
                                          <p:spTgt spid="26318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3182" grpId="0" build="p" bldLvl="2"/>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5225" name="Text Box 9"/>
          <p:cNvSpPr txBox="1">
            <a:spLocks noChangeArrowheads="1"/>
          </p:cNvSpPr>
          <p:nvPr/>
        </p:nvSpPr>
        <p:spPr bwMode="auto">
          <a:xfrm>
            <a:off x="5324475" y="1866900"/>
            <a:ext cx="2949575" cy="2781300"/>
          </a:xfrm>
          <a:prstGeom prst="rect">
            <a:avLst/>
          </a:prstGeom>
          <a:solidFill>
            <a:schemeClr val="bg1"/>
          </a:solidFill>
          <a:ln w="9525">
            <a:noFill/>
            <a:miter lim="800000"/>
            <a:headEnd/>
            <a:tailEnd/>
          </a:ln>
          <a:effectLst>
            <a:outerShdw blurRad="50800" dist="38100" dir="2700000" algn="tl" rotWithShape="0">
              <a:prstClr val="black">
                <a:alpha val="40000"/>
              </a:prstClr>
            </a:outerShdw>
          </a:effectLst>
        </p:spPr>
        <p:txBody>
          <a:bodyPr/>
          <a:lstStyle/>
          <a:p>
            <a:pPr>
              <a:lnSpc>
                <a:spcPct val="105000"/>
              </a:lnSpc>
              <a:spcBef>
                <a:spcPct val="30000"/>
              </a:spcBef>
              <a:defRPr/>
            </a:pPr>
            <a:r>
              <a:rPr lang="en-US" sz="2600" b="1" i="1" dirty="0">
                <a:latin typeface="Times New Roman" pitchFamily="18" charset="0"/>
                <a:cs typeface="Times New Roman" pitchFamily="18" charset="0"/>
              </a:rPr>
              <a:t>S</a:t>
            </a:r>
            <a:r>
              <a:rPr lang="en-US" sz="2600" dirty="0">
                <a:latin typeface="Times New Roman" pitchFamily="18" charset="0"/>
                <a:cs typeface="Times New Roman" pitchFamily="18" charset="0"/>
              </a:rPr>
              <a:t> curve does </a:t>
            </a:r>
            <a:br>
              <a:rPr lang="en-US" sz="2600" dirty="0">
                <a:latin typeface="Times New Roman" pitchFamily="18" charset="0"/>
                <a:cs typeface="Times New Roman" pitchFamily="18" charset="0"/>
              </a:rPr>
            </a:br>
            <a:r>
              <a:rPr lang="en-US" sz="2600" dirty="0">
                <a:latin typeface="Times New Roman" pitchFamily="18" charset="0"/>
                <a:cs typeface="Times New Roman" pitchFamily="18" charset="0"/>
              </a:rPr>
              <a:t>not shift. </a:t>
            </a:r>
          </a:p>
          <a:p>
            <a:pPr>
              <a:lnSpc>
                <a:spcPct val="105000"/>
              </a:lnSpc>
              <a:spcBef>
                <a:spcPct val="30000"/>
              </a:spcBef>
              <a:defRPr/>
            </a:pPr>
            <a:r>
              <a:rPr lang="en-US" sz="2600" dirty="0">
                <a:latin typeface="Times New Roman" pitchFamily="18" charset="0"/>
                <a:cs typeface="Times New Roman" pitchFamily="18" charset="0"/>
              </a:rPr>
              <a:t>Move down </a:t>
            </a:r>
            <a:br>
              <a:rPr lang="en-US" sz="2600" dirty="0">
                <a:latin typeface="Times New Roman" pitchFamily="18" charset="0"/>
                <a:cs typeface="Times New Roman" pitchFamily="18" charset="0"/>
              </a:rPr>
            </a:br>
            <a:r>
              <a:rPr lang="en-US" sz="2600" dirty="0">
                <a:latin typeface="Times New Roman" pitchFamily="18" charset="0"/>
                <a:cs typeface="Times New Roman" pitchFamily="18" charset="0"/>
              </a:rPr>
              <a:t>along the curve </a:t>
            </a:r>
            <a:br>
              <a:rPr lang="en-US" sz="2600" dirty="0">
                <a:latin typeface="Times New Roman" pitchFamily="18" charset="0"/>
                <a:cs typeface="Times New Roman" pitchFamily="18" charset="0"/>
              </a:rPr>
            </a:br>
            <a:r>
              <a:rPr lang="en-US" sz="2600" dirty="0">
                <a:latin typeface="Times New Roman" pitchFamily="18" charset="0"/>
                <a:cs typeface="Times New Roman" pitchFamily="18" charset="0"/>
              </a:rPr>
              <a:t>to a lower </a:t>
            </a:r>
            <a:r>
              <a:rPr lang="en-US" sz="2600" b="1" i="1" dirty="0">
                <a:latin typeface="Times New Roman" pitchFamily="18" charset="0"/>
                <a:cs typeface="Times New Roman" pitchFamily="18" charset="0"/>
              </a:rPr>
              <a:t>P</a:t>
            </a:r>
            <a:r>
              <a:rPr lang="en-US" sz="2600" dirty="0">
                <a:latin typeface="Times New Roman" pitchFamily="18" charset="0"/>
                <a:cs typeface="Times New Roman" pitchFamily="18" charset="0"/>
              </a:rPr>
              <a:t> </a:t>
            </a:r>
            <a:br>
              <a:rPr lang="en-US" sz="2600" dirty="0">
                <a:latin typeface="Times New Roman" pitchFamily="18" charset="0"/>
                <a:cs typeface="Times New Roman" pitchFamily="18" charset="0"/>
              </a:rPr>
            </a:br>
            <a:r>
              <a:rPr lang="en-US" sz="2600" dirty="0">
                <a:latin typeface="Times New Roman" pitchFamily="18" charset="0"/>
                <a:cs typeface="Times New Roman" pitchFamily="18" charset="0"/>
              </a:rPr>
              <a:t>and lower </a:t>
            </a:r>
            <a:r>
              <a:rPr lang="en-US" sz="2600" b="1" i="1" dirty="0">
                <a:latin typeface="Times New Roman" pitchFamily="18" charset="0"/>
                <a:cs typeface="Times New Roman" pitchFamily="18" charset="0"/>
              </a:rPr>
              <a:t>Q</a:t>
            </a:r>
            <a:r>
              <a:rPr lang="en-US" sz="2600" dirty="0">
                <a:latin typeface="Times New Roman" pitchFamily="18" charset="0"/>
                <a:cs typeface="Times New Roman" pitchFamily="18" charset="0"/>
              </a:rPr>
              <a:t>.</a:t>
            </a:r>
          </a:p>
        </p:txBody>
      </p:sp>
      <p:grpSp>
        <p:nvGrpSpPr>
          <p:cNvPr id="3" name="Group 10"/>
          <p:cNvGrpSpPr>
            <a:grpSpLocks/>
          </p:cNvGrpSpPr>
          <p:nvPr/>
        </p:nvGrpSpPr>
        <p:grpSpPr bwMode="auto">
          <a:xfrm>
            <a:off x="398463" y="1524000"/>
            <a:ext cx="6364287" cy="4751388"/>
            <a:chOff x="111" y="960"/>
            <a:chExt cx="4009" cy="2993"/>
          </a:xfrm>
        </p:grpSpPr>
        <p:grpSp>
          <p:nvGrpSpPr>
            <p:cNvPr id="4" name="Group 11"/>
            <p:cNvGrpSpPr>
              <a:grpSpLocks/>
            </p:cNvGrpSpPr>
            <p:nvPr/>
          </p:nvGrpSpPr>
          <p:grpSpPr bwMode="auto">
            <a:xfrm>
              <a:off x="1023" y="1097"/>
              <a:ext cx="2970" cy="2378"/>
              <a:chOff x="2602" y="1083"/>
              <a:chExt cx="3055" cy="2115"/>
            </a:xfrm>
          </p:grpSpPr>
          <p:sp>
            <p:nvSpPr>
              <p:cNvPr id="51231" name="Line 12"/>
              <p:cNvSpPr>
                <a:spLocks noChangeShapeType="1"/>
              </p:cNvSpPr>
              <p:nvPr/>
            </p:nvSpPr>
            <p:spPr bwMode="auto">
              <a:xfrm>
                <a:off x="2603" y="1083"/>
                <a:ext cx="0" cy="2115"/>
              </a:xfrm>
              <a:prstGeom prst="line">
                <a:avLst/>
              </a:prstGeom>
              <a:noFill/>
              <a:ln w="12700">
                <a:solidFill>
                  <a:schemeClr val="tx1"/>
                </a:solidFill>
                <a:round/>
                <a:headEnd/>
                <a:tailEnd/>
              </a:ln>
            </p:spPr>
            <p:txBody>
              <a:bodyPr/>
              <a:lstStyle/>
              <a:p>
                <a:endParaRPr lang="en-US"/>
              </a:p>
            </p:txBody>
          </p:sp>
          <p:sp>
            <p:nvSpPr>
              <p:cNvPr id="51232" name="Line 13"/>
              <p:cNvSpPr>
                <a:spLocks noChangeShapeType="1"/>
              </p:cNvSpPr>
              <p:nvPr/>
            </p:nvSpPr>
            <p:spPr bwMode="auto">
              <a:xfrm>
                <a:off x="2602" y="3197"/>
                <a:ext cx="3055" cy="0"/>
              </a:xfrm>
              <a:prstGeom prst="line">
                <a:avLst/>
              </a:prstGeom>
              <a:noFill/>
              <a:ln w="12700">
                <a:solidFill>
                  <a:schemeClr val="tx1"/>
                </a:solidFill>
                <a:round/>
                <a:headEnd/>
                <a:tailEnd/>
              </a:ln>
            </p:spPr>
            <p:txBody>
              <a:bodyPr/>
              <a:lstStyle/>
              <a:p>
                <a:endParaRPr lang="en-US"/>
              </a:p>
            </p:txBody>
          </p:sp>
        </p:grpSp>
        <p:sp>
          <p:nvSpPr>
            <p:cNvPr id="51229" name="Text Box 14"/>
            <p:cNvSpPr txBox="1">
              <a:spLocks noChangeArrowheads="1"/>
            </p:cNvSpPr>
            <p:nvPr/>
          </p:nvSpPr>
          <p:spPr bwMode="auto">
            <a:xfrm>
              <a:off x="111" y="960"/>
              <a:ext cx="886" cy="691"/>
            </a:xfrm>
            <a:prstGeom prst="rect">
              <a:avLst/>
            </a:prstGeom>
            <a:noFill/>
            <a:ln w="9525">
              <a:noFill/>
              <a:miter lim="800000"/>
              <a:headEnd/>
              <a:tailEnd/>
            </a:ln>
          </p:spPr>
          <p:txBody>
            <a:bodyPr>
              <a:spAutoFit/>
            </a:bodyPr>
            <a:lstStyle/>
            <a:p>
              <a:pPr algn="r">
                <a:spcBef>
                  <a:spcPct val="50000"/>
                </a:spcBef>
              </a:pPr>
              <a:r>
                <a:rPr lang="en-US" sz="2200">
                  <a:cs typeface="Arial" charset="0"/>
                </a:rPr>
                <a:t>Price of tax return software</a:t>
              </a:r>
            </a:p>
          </p:txBody>
        </p:sp>
        <p:sp>
          <p:nvSpPr>
            <p:cNvPr id="51230" name="Text Box 15"/>
            <p:cNvSpPr txBox="1">
              <a:spLocks noChangeArrowheads="1"/>
            </p:cNvSpPr>
            <p:nvPr/>
          </p:nvSpPr>
          <p:spPr bwMode="auto">
            <a:xfrm>
              <a:off x="2728" y="3473"/>
              <a:ext cx="1392" cy="480"/>
            </a:xfrm>
            <a:prstGeom prst="rect">
              <a:avLst/>
            </a:prstGeom>
            <a:noFill/>
            <a:ln w="9525">
              <a:noFill/>
              <a:miter lim="800000"/>
              <a:headEnd/>
              <a:tailEnd/>
            </a:ln>
          </p:spPr>
          <p:txBody>
            <a:bodyPr>
              <a:spAutoFit/>
            </a:bodyPr>
            <a:lstStyle/>
            <a:p>
              <a:pPr algn="r">
                <a:spcBef>
                  <a:spcPct val="50000"/>
                </a:spcBef>
              </a:pPr>
              <a:r>
                <a:rPr lang="en-US" sz="2200">
                  <a:cs typeface="Arial" charset="0"/>
                </a:rPr>
                <a:t>Quantity of tax return software</a:t>
              </a:r>
            </a:p>
          </p:txBody>
        </p:sp>
      </p:grpSp>
      <p:grpSp>
        <p:nvGrpSpPr>
          <p:cNvPr id="5" name="Group 16"/>
          <p:cNvGrpSpPr>
            <a:grpSpLocks/>
          </p:cNvGrpSpPr>
          <p:nvPr/>
        </p:nvGrpSpPr>
        <p:grpSpPr bwMode="auto">
          <a:xfrm>
            <a:off x="1665288" y="2009775"/>
            <a:ext cx="2787650" cy="2970213"/>
            <a:chOff x="909" y="1266"/>
            <a:chExt cx="1756" cy="1871"/>
          </a:xfrm>
        </p:grpSpPr>
        <p:sp>
          <p:nvSpPr>
            <p:cNvPr id="51226" name="Line 17"/>
            <p:cNvSpPr>
              <a:spLocks noChangeShapeType="1"/>
            </p:cNvSpPr>
            <p:nvPr/>
          </p:nvSpPr>
          <p:spPr bwMode="auto">
            <a:xfrm rot="4500000">
              <a:off x="1081" y="1553"/>
              <a:ext cx="1412" cy="1756"/>
            </a:xfrm>
            <a:prstGeom prst="line">
              <a:avLst/>
            </a:prstGeom>
            <a:noFill/>
            <a:ln w="38100">
              <a:solidFill>
                <a:schemeClr val="tx1"/>
              </a:solidFill>
              <a:round/>
              <a:headEnd/>
              <a:tailEnd/>
            </a:ln>
          </p:spPr>
          <p:txBody>
            <a:bodyPr/>
            <a:lstStyle/>
            <a:p>
              <a:endParaRPr lang="en-US"/>
            </a:p>
          </p:txBody>
        </p:sp>
        <p:sp>
          <p:nvSpPr>
            <p:cNvPr id="51227" name="Text Box 18"/>
            <p:cNvSpPr txBox="1">
              <a:spLocks noChangeArrowheads="1"/>
            </p:cNvSpPr>
            <p:nvPr/>
          </p:nvSpPr>
          <p:spPr bwMode="auto">
            <a:xfrm>
              <a:off x="2315" y="1266"/>
              <a:ext cx="326" cy="269"/>
            </a:xfrm>
            <a:prstGeom prst="rect">
              <a:avLst/>
            </a:prstGeom>
            <a:noFill/>
            <a:ln w="9525">
              <a:noFill/>
              <a:miter lim="800000"/>
              <a:headEnd/>
              <a:tailEnd/>
            </a:ln>
          </p:spPr>
          <p:txBody>
            <a:bodyPr>
              <a:spAutoFit/>
            </a:bodyPr>
            <a:lstStyle/>
            <a:p>
              <a:pPr algn="ctr">
                <a:spcBef>
                  <a:spcPct val="50000"/>
                </a:spcBef>
              </a:pPr>
              <a:r>
                <a:rPr lang="en-US" sz="2200" b="1" i="1">
                  <a:latin typeface="Tahoma" pitchFamily="34" charset="0"/>
                  <a:cs typeface="Arial" charset="0"/>
                </a:rPr>
                <a:t>S</a:t>
              </a:r>
              <a:r>
                <a:rPr lang="en-US" sz="2200" b="1" baseline="-25000">
                  <a:latin typeface="Tahoma" pitchFamily="34" charset="0"/>
                  <a:cs typeface="Arial" charset="0"/>
                </a:rPr>
                <a:t>1</a:t>
              </a:r>
            </a:p>
          </p:txBody>
        </p:sp>
      </p:grpSp>
      <p:grpSp>
        <p:nvGrpSpPr>
          <p:cNvPr id="6" name="Group 19"/>
          <p:cNvGrpSpPr>
            <a:grpSpLocks/>
          </p:cNvGrpSpPr>
          <p:nvPr/>
        </p:nvGrpSpPr>
        <p:grpSpPr bwMode="auto">
          <a:xfrm>
            <a:off x="1273175" y="2957513"/>
            <a:ext cx="2589213" cy="2962275"/>
            <a:chOff x="662" y="1863"/>
            <a:chExt cx="1631" cy="1866"/>
          </a:xfrm>
        </p:grpSpPr>
        <p:grpSp>
          <p:nvGrpSpPr>
            <p:cNvPr id="7" name="Group 20"/>
            <p:cNvGrpSpPr>
              <a:grpSpLocks/>
            </p:cNvGrpSpPr>
            <p:nvPr/>
          </p:nvGrpSpPr>
          <p:grpSpPr bwMode="auto">
            <a:xfrm>
              <a:off x="1026" y="2000"/>
              <a:ext cx="1078" cy="1471"/>
              <a:chOff x="357" y="2450"/>
              <a:chExt cx="795" cy="646"/>
            </a:xfrm>
          </p:grpSpPr>
          <p:sp>
            <p:nvSpPr>
              <p:cNvPr id="51224" name="Line 21"/>
              <p:cNvSpPr>
                <a:spLocks noChangeShapeType="1"/>
              </p:cNvSpPr>
              <p:nvPr/>
            </p:nvSpPr>
            <p:spPr bwMode="auto">
              <a:xfrm>
                <a:off x="357" y="2450"/>
                <a:ext cx="795" cy="0"/>
              </a:xfrm>
              <a:prstGeom prst="line">
                <a:avLst/>
              </a:prstGeom>
              <a:noFill/>
              <a:ln w="9525">
                <a:solidFill>
                  <a:schemeClr val="tx1"/>
                </a:solidFill>
                <a:prstDash val="lgDash"/>
                <a:round/>
                <a:headEnd/>
                <a:tailEnd/>
              </a:ln>
            </p:spPr>
            <p:txBody>
              <a:bodyPr/>
              <a:lstStyle/>
              <a:p>
                <a:endParaRPr lang="en-US"/>
              </a:p>
            </p:txBody>
          </p:sp>
          <p:sp>
            <p:nvSpPr>
              <p:cNvPr id="51225" name="Line 22"/>
              <p:cNvSpPr>
                <a:spLocks noChangeShapeType="1"/>
              </p:cNvSpPr>
              <p:nvPr/>
            </p:nvSpPr>
            <p:spPr bwMode="auto">
              <a:xfrm>
                <a:off x="1152" y="2451"/>
                <a:ext cx="0" cy="645"/>
              </a:xfrm>
              <a:prstGeom prst="line">
                <a:avLst/>
              </a:prstGeom>
              <a:noFill/>
              <a:ln w="9525">
                <a:solidFill>
                  <a:schemeClr val="tx1"/>
                </a:solidFill>
                <a:prstDash val="lgDash"/>
                <a:round/>
                <a:headEnd/>
                <a:tailEnd/>
              </a:ln>
            </p:spPr>
            <p:txBody>
              <a:bodyPr/>
              <a:lstStyle/>
              <a:p>
                <a:endParaRPr lang="en-US"/>
              </a:p>
            </p:txBody>
          </p:sp>
        </p:grpSp>
        <p:sp>
          <p:nvSpPr>
            <p:cNvPr id="51221" name="Oval 23"/>
            <p:cNvSpPr>
              <a:spLocks noChangeArrowheads="1"/>
            </p:cNvSpPr>
            <p:nvPr/>
          </p:nvSpPr>
          <p:spPr bwMode="auto">
            <a:xfrm>
              <a:off x="2052" y="1960"/>
              <a:ext cx="88" cy="87"/>
            </a:xfrm>
            <a:prstGeom prst="ellipse">
              <a:avLst/>
            </a:prstGeom>
            <a:solidFill>
              <a:srgbClr val="000000"/>
            </a:solidFill>
            <a:ln w="9525">
              <a:noFill/>
              <a:prstDash val="dash"/>
              <a:round/>
              <a:headEnd/>
              <a:tailEnd/>
            </a:ln>
          </p:spPr>
          <p:txBody>
            <a:bodyPr wrap="none" anchor="ctr"/>
            <a:lstStyle/>
            <a:p>
              <a:endParaRPr lang="en-US">
                <a:cs typeface="Arial" charset="0"/>
              </a:endParaRPr>
            </a:p>
          </p:txBody>
        </p:sp>
        <p:sp>
          <p:nvSpPr>
            <p:cNvPr id="51222" name="Text Box 24"/>
            <p:cNvSpPr txBox="1">
              <a:spLocks noChangeArrowheads="1"/>
            </p:cNvSpPr>
            <p:nvPr/>
          </p:nvSpPr>
          <p:spPr bwMode="auto">
            <a:xfrm>
              <a:off x="662" y="1863"/>
              <a:ext cx="380" cy="269"/>
            </a:xfrm>
            <a:prstGeom prst="rect">
              <a:avLst/>
            </a:prstGeom>
            <a:noFill/>
            <a:ln w="9525">
              <a:noFill/>
              <a:miter lim="800000"/>
              <a:headEnd/>
              <a:tailEnd/>
            </a:ln>
          </p:spPr>
          <p:txBody>
            <a:bodyPr>
              <a:spAutoFit/>
            </a:bodyPr>
            <a:lstStyle/>
            <a:p>
              <a:pPr algn="ctr">
                <a:spcBef>
                  <a:spcPct val="50000"/>
                </a:spcBef>
              </a:pPr>
              <a:r>
                <a:rPr lang="en-US" sz="2200" b="1" i="1">
                  <a:latin typeface="Tahoma" pitchFamily="34" charset="0"/>
                  <a:cs typeface="Arial" charset="0"/>
                </a:rPr>
                <a:t>P</a:t>
              </a:r>
              <a:r>
                <a:rPr lang="en-US" sz="2200" b="1" baseline="-25000">
                  <a:latin typeface="Tahoma" pitchFamily="34" charset="0"/>
                  <a:cs typeface="Arial" charset="0"/>
                </a:rPr>
                <a:t>1</a:t>
              </a:r>
            </a:p>
          </p:txBody>
        </p:sp>
        <p:sp>
          <p:nvSpPr>
            <p:cNvPr id="51223" name="Text Box 25"/>
            <p:cNvSpPr txBox="1">
              <a:spLocks noChangeArrowheads="1"/>
            </p:cNvSpPr>
            <p:nvPr/>
          </p:nvSpPr>
          <p:spPr bwMode="auto">
            <a:xfrm>
              <a:off x="1913" y="3460"/>
              <a:ext cx="380" cy="269"/>
            </a:xfrm>
            <a:prstGeom prst="rect">
              <a:avLst/>
            </a:prstGeom>
            <a:noFill/>
            <a:ln w="9525">
              <a:noFill/>
              <a:miter lim="800000"/>
              <a:headEnd/>
              <a:tailEnd/>
            </a:ln>
          </p:spPr>
          <p:txBody>
            <a:bodyPr>
              <a:spAutoFit/>
            </a:bodyPr>
            <a:lstStyle/>
            <a:p>
              <a:pPr algn="ctr">
                <a:spcBef>
                  <a:spcPct val="50000"/>
                </a:spcBef>
              </a:pPr>
              <a:r>
                <a:rPr lang="en-US" sz="2200" b="1" i="1">
                  <a:latin typeface="Tahoma" pitchFamily="34" charset="0"/>
                  <a:cs typeface="Arial" charset="0"/>
                </a:rPr>
                <a:t>Q</a:t>
              </a:r>
              <a:r>
                <a:rPr lang="en-US" sz="2200" b="1" baseline="-25000">
                  <a:latin typeface="Tahoma" pitchFamily="34" charset="0"/>
                  <a:cs typeface="Arial" charset="0"/>
                </a:rPr>
                <a:t>1</a:t>
              </a:r>
            </a:p>
          </p:txBody>
        </p:sp>
      </p:grpSp>
      <p:sp>
        <p:nvSpPr>
          <p:cNvPr id="265242" name="Line 26"/>
          <p:cNvSpPr>
            <a:spLocks noChangeShapeType="1"/>
          </p:cNvSpPr>
          <p:nvPr/>
        </p:nvSpPr>
        <p:spPr bwMode="auto">
          <a:xfrm rot="10800000">
            <a:off x="2952750" y="5351463"/>
            <a:ext cx="596900" cy="0"/>
          </a:xfrm>
          <a:prstGeom prst="line">
            <a:avLst/>
          </a:prstGeom>
          <a:noFill/>
          <a:ln w="38100">
            <a:solidFill>
              <a:srgbClr val="003399"/>
            </a:solidFill>
            <a:round/>
            <a:headEnd/>
            <a:tailEnd type="triangle" w="lg" len="lg"/>
          </a:ln>
        </p:spPr>
        <p:txBody>
          <a:bodyPr/>
          <a:lstStyle/>
          <a:p>
            <a:endParaRPr lang="en-US"/>
          </a:p>
        </p:txBody>
      </p:sp>
      <p:sp>
        <p:nvSpPr>
          <p:cNvPr id="265243" name="Line 27"/>
          <p:cNvSpPr>
            <a:spLocks noChangeShapeType="1"/>
          </p:cNvSpPr>
          <p:nvPr/>
        </p:nvSpPr>
        <p:spPr bwMode="auto">
          <a:xfrm rot="5400000">
            <a:off x="1539875" y="3597276"/>
            <a:ext cx="852487" cy="4762"/>
          </a:xfrm>
          <a:prstGeom prst="line">
            <a:avLst/>
          </a:prstGeom>
          <a:noFill/>
          <a:ln w="38100">
            <a:solidFill>
              <a:srgbClr val="003399"/>
            </a:solidFill>
            <a:round/>
            <a:headEnd/>
            <a:tailEnd type="triangle" w="lg" len="lg"/>
          </a:ln>
        </p:spPr>
        <p:txBody>
          <a:bodyPr/>
          <a:lstStyle/>
          <a:p>
            <a:endParaRPr lang="en-US"/>
          </a:p>
        </p:txBody>
      </p:sp>
      <p:sp>
        <p:nvSpPr>
          <p:cNvPr id="265244" name="Line 28"/>
          <p:cNvSpPr>
            <a:spLocks noChangeShapeType="1"/>
          </p:cNvSpPr>
          <p:nvPr/>
        </p:nvSpPr>
        <p:spPr bwMode="auto">
          <a:xfrm flipH="1">
            <a:off x="2968625" y="3243263"/>
            <a:ext cx="538163" cy="735012"/>
          </a:xfrm>
          <a:prstGeom prst="line">
            <a:avLst/>
          </a:prstGeom>
          <a:noFill/>
          <a:ln w="38100">
            <a:solidFill>
              <a:srgbClr val="003399"/>
            </a:solidFill>
            <a:round/>
            <a:headEnd/>
            <a:tailEnd type="triangle" w="lg" len="lg"/>
          </a:ln>
        </p:spPr>
        <p:txBody>
          <a:bodyPr/>
          <a:lstStyle/>
          <a:p>
            <a:endParaRPr lang="en-US"/>
          </a:p>
        </p:txBody>
      </p:sp>
      <p:grpSp>
        <p:nvGrpSpPr>
          <p:cNvPr id="8" name="Group 29"/>
          <p:cNvGrpSpPr>
            <a:grpSpLocks/>
          </p:cNvGrpSpPr>
          <p:nvPr/>
        </p:nvGrpSpPr>
        <p:grpSpPr bwMode="auto">
          <a:xfrm>
            <a:off x="1276350" y="3811588"/>
            <a:ext cx="1963738" cy="2103437"/>
            <a:chOff x="664" y="2401"/>
            <a:chExt cx="1237" cy="1325"/>
          </a:xfrm>
        </p:grpSpPr>
        <p:grpSp>
          <p:nvGrpSpPr>
            <p:cNvPr id="9" name="Group 30"/>
            <p:cNvGrpSpPr>
              <a:grpSpLocks/>
            </p:cNvGrpSpPr>
            <p:nvPr/>
          </p:nvGrpSpPr>
          <p:grpSpPr bwMode="auto">
            <a:xfrm>
              <a:off x="1024" y="2535"/>
              <a:ext cx="687" cy="940"/>
              <a:chOff x="357" y="2450"/>
              <a:chExt cx="795" cy="646"/>
            </a:xfrm>
          </p:grpSpPr>
          <p:sp>
            <p:nvSpPr>
              <p:cNvPr id="51218" name="Line 31"/>
              <p:cNvSpPr>
                <a:spLocks noChangeShapeType="1"/>
              </p:cNvSpPr>
              <p:nvPr/>
            </p:nvSpPr>
            <p:spPr bwMode="auto">
              <a:xfrm>
                <a:off x="357" y="2450"/>
                <a:ext cx="795" cy="0"/>
              </a:xfrm>
              <a:prstGeom prst="line">
                <a:avLst/>
              </a:prstGeom>
              <a:noFill/>
              <a:ln w="9525">
                <a:solidFill>
                  <a:schemeClr val="tx1"/>
                </a:solidFill>
                <a:prstDash val="lgDash"/>
                <a:round/>
                <a:headEnd/>
                <a:tailEnd/>
              </a:ln>
            </p:spPr>
            <p:txBody>
              <a:bodyPr/>
              <a:lstStyle/>
              <a:p>
                <a:endParaRPr lang="en-US"/>
              </a:p>
            </p:txBody>
          </p:sp>
          <p:sp>
            <p:nvSpPr>
              <p:cNvPr id="51219" name="Line 32"/>
              <p:cNvSpPr>
                <a:spLocks noChangeShapeType="1"/>
              </p:cNvSpPr>
              <p:nvPr/>
            </p:nvSpPr>
            <p:spPr bwMode="auto">
              <a:xfrm>
                <a:off x="1152" y="2451"/>
                <a:ext cx="0" cy="645"/>
              </a:xfrm>
              <a:prstGeom prst="line">
                <a:avLst/>
              </a:prstGeom>
              <a:noFill/>
              <a:ln w="9525">
                <a:solidFill>
                  <a:schemeClr val="tx1"/>
                </a:solidFill>
                <a:prstDash val="lgDash"/>
                <a:round/>
                <a:headEnd/>
                <a:tailEnd/>
              </a:ln>
            </p:spPr>
            <p:txBody>
              <a:bodyPr/>
              <a:lstStyle/>
              <a:p>
                <a:endParaRPr lang="en-US"/>
              </a:p>
            </p:txBody>
          </p:sp>
        </p:grpSp>
        <p:sp>
          <p:nvSpPr>
            <p:cNvPr id="51215" name="Oval 33"/>
            <p:cNvSpPr>
              <a:spLocks noChangeArrowheads="1"/>
            </p:cNvSpPr>
            <p:nvPr/>
          </p:nvSpPr>
          <p:spPr bwMode="auto">
            <a:xfrm>
              <a:off x="1665" y="2493"/>
              <a:ext cx="88" cy="87"/>
            </a:xfrm>
            <a:prstGeom prst="ellipse">
              <a:avLst/>
            </a:prstGeom>
            <a:solidFill>
              <a:srgbClr val="0000FF"/>
            </a:solidFill>
            <a:ln w="9525">
              <a:noFill/>
              <a:prstDash val="dash"/>
              <a:round/>
              <a:headEnd/>
              <a:tailEnd/>
            </a:ln>
          </p:spPr>
          <p:txBody>
            <a:bodyPr wrap="none" anchor="ctr"/>
            <a:lstStyle/>
            <a:p>
              <a:endParaRPr lang="en-US">
                <a:cs typeface="Arial" charset="0"/>
              </a:endParaRPr>
            </a:p>
          </p:txBody>
        </p:sp>
        <p:sp>
          <p:nvSpPr>
            <p:cNvPr id="51216" name="Text Box 34"/>
            <p:cNvSpPr txBox="1">
              <a:spLocks noChangeArrowheads="1"/>
            </p:cNvSpPr>
            <p:nvPr/>
          </p:nvSpPr>
          <p:spPr bwMode="auto">
            <a:xfrm>
              <a:off x="1521" y="3457"/>
              <a:ext cx="380" cy="269"/>
            </a:xfrm>
            <a:prstGeom prst="rect">
              <a:avLst/>
            </a:prstGeom>
            <a:noFill/>
            <a:ln w="9525">
              <a:noFill/>
              <a:miter lim="800000"/>
              <a:headEnd/>
              <a:tailEnd/>
            </a:ln>
          </p:spPr>
          <p:txBody>
            <a:bodyPr>
              <a:spAutoFit/>
            </a:bodyPr>
            <a:lstStyle/>
            <a:p>
              <a:pPr algn="ctr">
                <a:spcBef>
                  <a:spcPct val="50000"/>
                </a:spcBef>
              </a:pPr>
              <a:r>
                <a:rPr lang="en-US" sz="2200" b="1" i="1">
                  <a:latin typeface="Tahoma" pitchFamily="34" charset="0"/>
                  <a:cs typeface="Arial" charset="0"/>
                </a:rPr>
                <a:t>Q</a:t>
              </a:r>
              <a:r>
                <a:rPr lang="en-US" sz="2200" b="1" baseline="-25000">
                  <a:latin typeface="Tahoma" pitchFamily="34" charset="0"/>
                  <a:cs typeface="Arial" charset="0"/>
                </a:rPr>
                <a:t>2</a:t>
              </a:r>
            </a:p>
          </p:txBody>
        </p:sp>
        <p:sp>
          <p:nvSpPr>
            <p:cNvPr id="51217" name="Text Box 35"/>
            <p:cNvSpPr txBox="1">
              <a:spLocks noChangeArrowheads="1"/>
            </p:cNvSpPr>
            <p:nvPr/>
          </p:nvSpPr>
          <p:spPr bwMode="auto">
            <a:xfrm>
              <a:off x="664" y="2401"/>
              <a:ext cx="380" cy="269"/>
            </a:xfrm>
            <a:prstGeom prst="rect">
              <a:avLst/>
            </a:prstGeom>
            <a:noFill/>
            <a:ln w="9525">
              <a:noFill/>
              <a:miter lim="800000"/>
              <a:headEnd/>
              <a:tailEnd/>
            </a:ln>
          </p:spPr>
          <p:txBody>
            <a:bodyPr>
              <a:spAutoFit/>
            </a:bodyPr>
            <a:lstStyle/>
            <a:p>
              <a:pPr algn="ctr">
                <a:spcBef>
                  <a:spcPct val="50000"/>
                </a:spcBef>
              </a:pPr>
              <a:r>
                <a:rPr lang="en-US" sz="2200" b="1" i="1">
                  <a:latin typeface="Tahoma" pitchFamily="34" charset="0"/>
                  <a:cs typeface="Arial" charset="0"/>
                </a:rPr>
                <a:t>P</a:t>
              </a:r>
              <a:r>
                <a:rPr lang="en-US" sz="2200" b="1" baseline="-25000">
                  <a:latin typeface="Tahoma" pitchFamily="34" charset="0"/>
                  <a:cs typeface="Arial" charset="0"/>
                </a:rPr>
                <a:t>2</a:t>
              </a:r>
            </a:p>
          </p:txBody>
        </p:sp>
      </p:grpSp>
      <p:sp>
        <p:nvSpPr>
          <p:cNvPr id="35" name="Rectangle 8"/>
          <p:cNvSpPr>
            <a:spLocks noChangeArrowheads="1"/>
          </p:cNvSpPr>
          <p:nvPr/>
        </p:nvSpPr>
        <p:spPr bwMode="auto">
          <a:xfrm>
            <a:off x="0" y="0"/>
            <a:ext cx="304800" cy="6858000"/>
          </a:xfrm>
          <a:prstGeom prst="rect">
            <a:avLst/>
          </a:prstGeom>
          <a:solidFill>
            <a:srgbClr val="D6B128"/>
          </a:solidFill>
          <a:ln w="9525">
            <a:noFill/>
            <a:miter lim="800000"/>
            <a:headEnd/>
            <a:tailEnd/>
          </a:ln>
        </p:spPr>
        <p:txBody>
          <a:bodyPr wrap="none" anchor="ctr"/>
          <a:lstStyle/>
          <a:p>
            <a:pPr fontAlgn="base">
              <a:spcBef>
                <a:spcPct val="0"/>
              </a:spcBef>
              <a:spcAft>
                <a:spcPct val="0"/>
              </a:spcAft>
            </a:pPr>
            <a:endParaRPr lang="en-US" smtClean="0">
              <a:solidFill>
                <a:srgbClr val="000000"/>
              </a:solidFill>
              <a:cs typeface="Arial" charset="0"/>
            </a:endParaRPr>
          </a:p>
        </p:txBody>
      </p:sp>
      <p:sp>
        <p:nvSpPr>
          <p:cNvPr id="36" name="TextBox 35"/>
          <p:cNvSpPr txBox="1"/>
          <p:nvPr/>
        </p:nvSpPr>
        <p:spPr>
          <a:xfrm>
            <a:off x="304800" y="6500422"/>
            <a:ext cx="5649433" cy="338554"/>
          </a:xfrm>
          <a:prstGeom prst="rect">
            <a:avLst/>
          </a:prstGeom>
          <a:noFill/>
        </p:spPr>
        <p:txBody>
          <a:bodyPr wrap="square" rtlCol="0">
            <a:spAutoFit/>
          </a:bodyPr>
          <a:lstStyle/>
          <a:p>
            <a:r>
              <a:rPr lang="en-US" sz="800" b="0" i="1" dirty="0" smtClean="0">
                <a:solidFill>
                  <a:srgbClr val="777777"/>
                </a:solidFill>
                <a:latin typeface="Times New Roman" pitchFamily="18" charset="0"/>
                <a:cs typeface="Times New Roman" pitchFamily="18" charset="0"/>
              </a:rPr>
              <a:t>© 2012 </a:t>
            </a:r>
            <a:r>
              <a:rPr lang="en-US" sz="800" b="0" i="1" dirty="0" err="1" smtClean="0">
                <a:solidFill>
                  <a:srgbClr val="777777"/>
                </a:solidFill>
                <a:latin typeface="Times New Roman" pitchFamily="18" charset="0"/>
                <a:cs typeface="Times New Roman" pitchFamily="18" charset="0"/>
              </a:rPr>
              <a:t>Cengage</a:t>
            </a:r>
            <a:r>
              <a:rPr lang="en-US" sz="800" b="0" i="1" dirty="0" smtClean="0">
                <a:solidFill>
                  <a:srgbClr val="777777"/>
                </a:solidFill>
                <a:latin typeface="Times New Roman" pitchFamily="18" charset="0"/>
                <a:cs typeface="Times New Roman" pitchFamily="18" charset="0"/>
              </a:rPr>
              <a:t> Learning. All Rights Reserved. May not be copied, scanned, or duplicated, in whole or in part, except for use as permitted in a license distributed with a certain product or service or otherwise on a password-protected website for classroom use.</a:t>
            </a:r>
            <a:endParaRPr lang="en-US" sz="800" b="0" i="1" dirty="0">
              <a:solidFill>
                <a:srgbClr val="777777"/>
              </a:solidFill>
              <a:latin typeface="Times New Roman" pitchFamily="18" charset="0"/>
              <a:ea typeface="Verdana" pitchFamily="34" charset="0"/>
              <a:cs typeface="Times New Roman" pitchFamily="18" charset="0"/>
            </a:endParaRPr>
          </a:p>
        </p:txBody>
      </p:sp>
      <p:sp>
        <p:nvSpPr>
          <p:cNvPr id="38" name="Rectangle 4"/>
          <p:cNvSpPr>
            <a:spLocks noGrp="1" noChangeArrowheads="1"/>
          </p:cNvSpPr>
          <p:nvPr>
            <p:ph type="title"/>
          </p:nvPr>
        </p:nvSpPr>
        <p:spPr>
          <a:xfrm>
            <a:off x="533400" y="152400"/>
            <a:ext cx="8208963" cy="954088"/>
          </a:xfrm>
        </p:spPr>
        <p:txBody>
          <a:bodyPr>
            <a:normAutofit fontScale="90000"/>
          </a:bodyPr>
          <a:lstStyle/>
          <a:p>
            <a:pPr algn="l" eaLnBrk="1" hangingPunct="1">
              <a:defRPr/>
            </a:pPr>
            <a:r>
              <a:rPr lang="en-US" sz="2400" b="0" spc="400" dirty="0" smtClean="0">
                <a:solidFill>
                  <a:srgbClr val="996633"/>
                </a:solidFill>
                <a:effectLst>
                  <a:outerShdw blurRad="38100" dist="38100" dir="2700000" algn="tl">
                    <a:srgbClr val="C0C0C0"/>
                  </a:outerShdw>
                </a:effectLst>
                <a:latin typeface="Times New Roman" pitchFamily="18" charset="0"/>
                <a:cs typeface="Times New Roman" pitchFamily="18" charset="0"/>
              </a:rPr>
              <a:t>ACTIVE LEARNING</a:t>
            </a:r>
            <a:r>
              <a:rPr lang="en-US" sz="2400" b="0" dirty="0" smtClean="0">
                <a:solidFill>
                  <a:srgbClr val="996633"/>
                </a:solidFill>
                <a:effectLst>
                  <a:outerShdw blurRad="38100" dist="38100" dir="2700000" algn="tl">
                    <a:srgbClr val="C0C0C0"/>
                  </a:outerShdw>
                </a:effectLst>
                <a:latin typeface="Times New Roman" pitchFamily="18" charset="0"/>
                <a:cs typeface="Times New Roman" pitchFamily="18" charset="0"/>
              </a:rPr>
              <a:t>   </a:t>
            </a:r>
            <a:r>
              <a:rPr lang="en-US" sz="7100" baseline="-10000" dirty="0" smtClean="0">
                <a:solidFill>
                  <a:srgbClr val="C00000"/>
                </a:solidFill>
                <a:latin typeface="Times New Roman" pitchFamily="18" charset="0"/>
                <a:cs typeface="Times New Roman" pitchFamily="18" charset="0"/>
              </a:rPr>
              <a:t>2</a:t>
            </a:r>
            <a:r>
              <a:rPr lang="en-US" sz="2400" b="0" dirty="0" smtClean="0">
                <a:solidFill>
                  <a:srgbClr val="996633"/>
                </a:solidFill>
                <a:effectLst>
                  <a:outerShdw blurRad="38100" dist="38100" dir="2700000" algn="tl">
                    <a:srgbClr val="C0C0C0"/>
                  </a:outerShdw>
                </a:effectLst>
                <a:latin typeface="Times New Roman" pitchFamily="18" charset="0"/>
                <a:cs typeface="Times New Roman" pitchFamily="18" charset="0"/>
              </a:rPr>
              <a:t>   </a:t>
            </a:r>
            <a:br>
              <a:rPr lang="en-US" sz="2400" b="0" dirty="0" smtClean="0">
                <a:solidFill>
                  <a:srgbClr val="996633"/>
                </a:solidFill>
                <a:effectLst>
                  <a:outerShdw blurRad="38100" dist="38100" dir="2700000" algn="tl">
                    <a:srgbClr val="C0C0C0"/>
                  </a:outerShdw>
                </a:effectLst>
                <a:latin typeface="Times New Roman" pitchFamily="18" charset="0"/>
                <a:cs typeface="Times New Roman" pitchFamily="18" charset="0"/>
              </a:rPr>
            </a:br>
            <a:r>
              <a:rPr lang="en-US" sz="3600" dirty="0" smtClean="0">
                <a:solidFill>
                  <a:srgbClr val="CC9900"/>
                </a:solidFill>
                <a:effectLst>
                  <a:outerShdw blurRad="38100" dist="38100" dir="2700000" algn="tl">
                    <a:srgbClr val="C0C0C0"/>
                  </a:outerShdw>
                </a:effectLst>
                <a:latin typeface="Times New Roman" pitchFamily="18" charset="0"/>
                <a:cs typeface="Times New Roman" pitchFamily="18" charset="0"/>
              </a:rPr>
              <a:t>A.  Fall in price of tax return software</a:t>
            </a:r>
          </a:p>
        </p:txBody>
      </p:sp>
    </p:spTree>
    <p:extLst>
      <p:ext uri="{BB962C8B-B14F-4D97-AF65-F5344CB8AC3E}">
        <p14:creationId xmlns:p14="http://schemas.microsoft.com/office/powerpoint/2010/main" val="931491369"/>
      </p:ext>
    </p:extLst>
  </p:cSld>
  <p:clrMapOvr>
    <a:masterClrMapping/>
  </p:clrMapOvr>
  <p:transition spd="med">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trips(downRight)">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3"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strips(upRight)">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6"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strips(downRight)">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65225"/>
                                        </p:tgtEl>
                                        <p:attrNameLst>
                                          <p:attrName>style.visibility</p:attrName>
                                        </p:attrNameLst>
                                      </p:cBhvr>
                                      <p:to>
                                        <p:strVal val="visible"/>
                                      </p:to>
                                    </p:set>
                                    <p:animEffect transition="in" filter="fade">
                                      <p:cBhvr>
                                        <p:cTn id="22" dur="500"/>
                                        <p:tgtEl>
                                          <p:spTgt spid="265225"/>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1" fill="hold" grpId="0" nodeType="clickEffect">
                                  <p:stCondLst>
                                    <p:cond delay="0"/>
                                  </p:stCondLst>
                                  <p:childTnLst>
                                    <p:set>
                                      <p:cBhvr>
                                        <p:cTn id="26" dur="1" fill="hold">
                                          <p:stCondLst>
                                            <p:cond delay="0"/>
                                          </p:stCondLst>
                                        </p:cTn>
                                        <p:tgtEl>
                                          <p:spTgt spid="265243"/>
                                        </p:tgtEl>
                                        <p:attrNameLst>
                                          <p:attrName>style.visibility</p:attrName>
                                        </p:attrNameLst>
                                      </p:cBhvr>
                                      <p:to>
                                        <p:strVal val="visible"/>
                                      </p:to>
                                    </p:set>
                                    <p:animEffect transition="in" filter="wipe(up)">
                                      <p:cBhvr>
                                        <p:cTn id="27" dur="500"/>
                                        <p:tgtEl>
                                          <p:spTgt spid="265243"/>
                                        </p:tgtEl>
                                      </p:cBhvr>
                                    </p:animEffect>
                                  </p:childTnLst>
                                </p:cTn>
                              </p:par>
                              <p:par>
                                <p:cTn id="28" presetID="18" presetClass="entr" presetSubtype="12" fill="hold" grpId="0" nodeType="withEffect">
                                  <p:stCondLst>
                                    <p:cond delay="0"/>
                                  </p:stCondLst>
                                  <p:childTnLst>
                                    <p:set>
                                      <p:cBhvr>
                                        <p:cTn id="29" dur="1" fill="hold">
                                          <p:stCondLst>
                                            <p:cond delay="0"/>
                                          </p:stCondLst>
                                        </p:cTn>
                                        <p:tgtEl>
                                          <p:spTgt spid="265244"/>
                                        </p:tgtEl>
                                        <p:attrNameLst>
                                          <p:attrName>style.visibility</p:attrName>
                                        </p:attrNameLst>
                                      </p:cBhvr>
                                      <p:to>
                                        <p:strVal val="visible"/>
                                      </p:to>
                                    </p:set>
                                    <p:animEffect transition="in" filter="strips(downLeft)">
                                      <p:cBhvr>
                                        <p:cTn id="30" dur="500"/>
                                        <p:tgtEl>
                                          <p:spTgt spid="265244"/>
                                        </p:tgtEl>
                                      </p:cBhvr>
                                    </p:animEffect>
                                  </p:childTnLst>
                                </p:cTn>
                              </p:par>
                              <p:par>
                                <p:cTn id="31" presetID="22" presetClass="entr" presetSubtype="2" fill="hold" grpId="0" nodeType="withEffect">
                                  <p:stCondLst>
                                    <p:cond delay="0"/>
                                  </p:stCondLst>
                                  <p:childTnLst>
                                    <p:set>
                                      <p:cBhvr>
                                        <p:cTn id="32" dur="1" fill="hold">
                                          <p:stCondLst>
                                            <p:cond delay="0"/>
                                          </p:stCondLst>
                                        </p:cTn>
                                        <p:tgtEl>
                                          <p:spTgt spid="265242"/>
                                        </p:tgtEl>
                                        <p:attrNameLst>
                                          <p:attrName>style.visibility</p:attrName>
                                        </p:attrNameLst>
                                      </p:cBhvr>
                                      <p:to>
                                        <p:strVal val="visible"/>
                                      </p:to>
                                    </p:set>
                                    <p:animEffect transition="in" filter="wipe(right)">
                                      <p:cBhvr>
                                        <p:cTn id="33" dur="500"/>
                                        <p:tgtEl>
                                          <p:spTgt spid="265242"/>
                                        </p:tgtEl>
                                      </p:cBhvr>
                                    </p:animEffect>
                                  </p:childTnLst>
                                </p:cTn>
                              </p:par>
                            </p:childTnLst>
                          </p:cTn>
                        </p:par>
                        <p:par>
                          <p:cTn id="34" fill="hold">
                            <p:stCondLst>
                              <p:cond delay="500"/>
                            </p:stCondLst>
                            <p:childTnLst>
                              <p:par>
                                <p:cTn id="35" presetID="18" presetClass="entr" presetSubtype="12" fill="hold" nodeType="after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strips(downLeft)">
                                      <p:cBhvr>
                                        <p:cTn id="3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5225" grpId="0" animBg="1"/>
      <p:bldP spid="265242" grpId="0" animBg="1"/>
      <p:bldP spid="265243" grpId="0" animBg="1"/>
      <p:bldP spid="26524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7273" name="Text Box 9"/>
          <p:cNvSpPr txBox="1">
            <a:spLocks noChangeArrowheads="1"/>
          </p:cNvSpPr>
          <p:nvPr/>
        </p:nvSpPr>
        <p:spPr bwMode="auto">
          <a:xfrm>
            <a:off x="5995988" y="1779588"/>
            <a:ext cx="2292350" cy="2352675"/>
          </a:xfrm>
          <a:prstGeom prst="rect">
            <a:avLst/>
          </a:prstGeom>
          <a:solidFill>
            <a:schemeClr val="bg1"/>
          </a:solidFill>
          <a:ln w="9525">
            <a:noFill/>
            <a:miter lim="800000"/>
            <a:headEnd/>
            <a:tailEnd/>
          </a:ln>
          <a:effectLst>
            <a:outerShdw blurRad="50800" dist="38100" dir="2700000" algn="tl" rotWithShape="0">
              <a:prstClr val="black">
                <a:alpha val="40000"/>
              </a:prstClr>
            </a:outerShdw>
          </a:effectLst>
        </p:spPr>
        <p:txBody>
          <a:bodyPr/>
          <a:lstStyle/>
          <a:p>
            <a:pPr>
              <a:lnSpc>
                <a:spcPct val="105000"/>
              </a:lnSpc>
              <a:spcBef>
                <a:spcPct val="30000"/>
              </a:spcBef>
              <a:defRPr/>
            </a:pPr>
            <a:r>
              <a:rPr lang="en-US" sz="2600" b="1" i="1" dirty="0">
                <a:latin typeface="Times New Roman" pitchFamily="18" charset="0"/>
                <a:cs typeface="Times New Roman" pitchFamily="18" charset="0"/>
              </a:rPr>
              <a:t>S</a:t>
            </a:r>
            <a:r>
              <a:rPr lang="en-US" sz="2600" dirty="0">
                <a:latin typeface="Times New Roman" pitchFamily="18" charset="0"/>
                <a:cs typeface="Times New Roman" pitchFamily="18" charset="0"/>
              </a:rPr>
              <a:t> curve shifts to the right: </a:t>
            </a:r>
          </a:p>
          <a:p>
            <a:pPr>
              <a:lnSpc>
                <a:spcPct val="105000"/>
              </a:lnSpc>
              <a:spcBef>
                <a:spcPct val="30000"/>
              </a:spcBef>
              <a:defRPr/>
            </a:pPr>
            <a:r>
              <a:rPr lang="en-US" sz="2600" dirty="0">
                <a:latin typeface="Times New Roman" pitchFamily="18" charset="0"/>
                <a:cs typeface="Times New Roman" pitchFamily="18" charset="0"/>
              </a:rPr>
              <a:t>at each price, </a:t>
            </a:r>
            <a:br>
              <a:rPr lang="en-US" sz="2600" dirty="0">
                <a:latin typeface="Times New Roman" pitchFamily="18" charset="0"/>
                <a:cs typeface="Times New Roman" pitchFamily="18" charset="0"/>
              </a:rPr>
            </a:br>
            <a:r>
              <a:rPr lang="en-US" sz="2600" b="1" i="1" dirty="0">
                <a:latin typeface="Times New Roman" pitchFamily="18" charset="0"/>
                <a:cs typeface="Times New Roman" pitchFamily="18" charset="0"/>
              </a:rPr>
              <a:t>Q</a:t>
            </a:r>
            <a:r>
              <a:rPr lang="en-US" sz="2600" dirty="0">
                <a:latin typeface="Times New Roman" pitchFamily="18" charset="0"/>
                <a:cs typeface="Times New Roman" pitchFamily="18" charset="0"/>
              </a:rPr>
              <a:t> increases.</a:t>
            </a:r>
          </a:p>
        </p:txBody>
      </p:sp>
      <p:grpSp>
        <p:nvGrpSpPr>
          <p:cNvPr id="3" name="Group 10"/>
          <p:cNvGrpSpPr>
            <a:grpSpLocks/>
          </p:cNvGrpSpPr>
          <p:nvPr/>
        </p:nvGrpSpPr>
        <p:grpSpPr bwMode="auto">
          <a:xfrm>
            <a:off x="1846263" y="1741488"/>
            <a:ext cx="4714875" cy="3775075"/>
            <a:chOff x="2602" y="1083"/>
            <a:chExt cx="3055" cy="2115"/>
          </a:xfrm>
        </p:grpSpPr>
        <p:sp>
          <p:nvSpPr>
            <p:cNvPr id="52252" name="Line 11"/>
            <p:cNvSpPr>
              <a:spLocks noChangeShapeType="1"/>
            </p:cNvSpPr>
            <p:nvPr/>
          </p:nvSpPr>
          <p:spPr bwMode="auto">
            <a:xfrm>
              <a:off x="2603" y="1083"/>
              <a:ext cx="0" cy="2115"/>
            </a:xfrm>
            <a:prstGeom prst="line">
              <a:avLst/>
            </a:prstGeom>
            <a:noFill/>
            <a:ln w="12700">
              <a:solidFill>
                <a:schemeClr val="tx1"/>
              </a:solidFill>
              <a:round/>
              <a:headEnd/>
              <a:tailEnd/>
            </a:ln>
          </p:spPr>
          <p:txBody>
            <a:bodyPr/>
            <a:lstStyle/>
            <a:p>
              <a:endParaRPr lang="en-US"/>
            </a:p>
          </p:txBody>
        </p:sp>
        <p:sp>
          <p:nvSpPr>
            <p:cNvPr id="52253" name="Line 12"/>
            <p:cNvSpPr>
              <a:spLocks noChangeShapeType="1"/>
            </p:cNvSpPr>
            <p:nvPr/>
          </p:nvSpPr>
          <p:spPr bwMode="auto">
            <a:xfrm>
              <a:off x="2602" y="3197"/>
              <a:ext cx="3055" cy="0"/>
            </a:xfrm>
            <a:prstGeom prst="line">
              <a:avLst/>
            </a:prstGeom>
            <a:noFill/>
            <a:ln w="12700">
              <a:solidFill>
                <a:schemeClr val="tx1"/>
              </a:solidFill>
              <a:round/>
              <a:headEnd/>
              <a:tailEnd/>
            </a:ln>
          </p:spPr>
          <p:txBody>
            <a:bodyPr/>
            <a:lstStyle/>
            <a:p>
              <a:endParaRPr lang="en-US"/>
            </a:p>
          </p:txBody>
        </p:sp>
      </p:grpSp>
      <p:sp>
        <p:nvSpPr>
          <p:cNvPr id="52232" name="Text Box 13"/>
          <p:cNvSpPr txBox="1">
            <a:spLocks noChangeArrowheads="1"/>
          </p:cNvSpPr>
          <p:nvPr/>
        </p:nvSpPr>
        <p:spPr bwMode="auto">
          <a:xfrm>
            <a:off x="398463" y="1524000"/>
            <a:ext cx="1406525" cy="1096963"/>
          </a:xfrm>
          <a:prstGeom prst="rect">
            <a:avLst/>
          </a:prstGeom>
          <a:noFill/>
          <a:ln w="9525">
            <a:noFill/>
            <a:miter lim="800000"/>
            <a:headEnd/>
            <a:tailEnd/>
          </a:ln>
        </p:spPr>
        <p:txBody>
          <a:bodyPr>
            <a:spAutoFit/>
          </a:bodyPr>
          <a:lstStyle/>
          <a:p>
            <a:pPr algn="r">
              <a:spcBef>
                <a:spcPct val="50000"/>
              </a:spcBef>
            </a:pPr>
            <a:r>
              <a:rPr lang="en-US" sz="2200">
                <a:cs typeface="Arial" charset="0"/>
              </a:rPr>
              <a:t>Price of tax return software</a:t>
            </a:r>
          </a:p>
        </p:txBody>
      </p:sp>
      <p:sp>
        <p:nvSpPr>
          <p:cNvPr id="52233" name="Text Box 14"/>
          <p:cNvSpPr txBox="1">
            <a:spLocks noChangeArrowheads="1"/>
          </p:cNvSpPr>
          <p:nvPr/>
        </p:nvSpPr>
        <p:spPr bwMode="auto">
          <a:xfrm>
            <a:off x="4552950" y="5513388"/>
            <a:ext cx="2209800" cy="762000"/>
          </a:xfrm>
          <a:prstGeom prst="rect">
            <a:avLst/>
          </a:prstGeom>
          <a:noFill/>
          <a:ln w="9525">
            <a:noFill/>
            <a:miter lim="800000"/>
            <a:headEnd/>
            <a:tailEnd/>
          </a:ln>
        </p:spPr>
        <p:txBody>
          <a:bodyPr>
            <a:spAutoFit/>
          </a:bodyPr>
          <a:lstStyle/>
          <a:p>
            <a:pPr algn="r">
              <a:spcBef>
                <a:spcPct val="50000"/>
              </a:spcBef>
            </a:pPr>
            <a:r>
              <a:rPr lang="en-US" sz="2200">
                <a:cs typeface="Arial" charset="0"/>
              </a:rPr>
              <a:t>Quantity of tax return software</a:t>
            </a:r>
          </a:p>
        </p:txBody>
      </p:sp>
      <p:sp>
        <p:nvSpPr>
          <p:cNvPr id="52234" name="Line 15"/>
          <p:cNvSpPr>
            <a:spLocks noChangeShapeType="1"/>
          </p:cNvSpPr>
          <p:nvPr/>
        </p:nvSpPr>
        <p:spPr bwMode="auto">
          <a:xfrm rot="4500000">
            <a:off x="1938338" y="2465388"/>
            <a:ext cx="2241550" cy="2787650"/>
          </a:xfrm>
          <a:prstGeom prst="line">
            <a:avLst/>
          </a:prstGeom>
          <a:noFill/>
          <a:ln w="38100">
            <a:solidFill>
              <a:schemeClr val="tx1"/>
            </a:solidFill>
            <a:round/>
            <a:headEnd/>
            <a:tailEnd/>
          </a:ln>
        </p:spPr>
        <p:txBody>
          <a:bodyPr/>
          <a:lstStyle/>
          <a:p>
            <a:endParaRPr lang="en-US"/>
          </a:p>
        </p:txBody>
      </p:sp>
      <p:sp>
        <p:nvSpPr>
          <p:cNvPr id="52235" name="Text Box 16"/>
          <p:cNvSpPr txBox="1">
            <a:spLocks noChangeArrowheads="1"/>
          </p:cNvSpPr>
          <p:nvPr/>
        </p:nvSpPr>
        <p:spPr bwMode="auto">
          <a:xfrm>
            <a:off x="3897313" y="2009775"/>
            <a:ext cx="517525" cy="427038"/>
          </a:xfrm>
          <a:prstGeom prst="rect">
            <a:avLst/>
          </a:prstGeom>
          <a:noFill/>
          <a:ln w="9525">
            <a:noFill/>
            <a:miter lim="800000"/>
            <a:headEnd/>
            <a:tailEnd/>
          </a:ln>
        </p:spPr>
        <p:txBody>
          <a:bodyPr>
            <a:spAutoFit/>
          </a:bodyPr>
          <a:lstStyle/>
          <a:p>
            <a:pPr algn="ctr">
              <a:spcBef>
                <a:spcPct val="50000"/>
              </a:spcBef>
            </a:pPr>
            <a:r>
              <a:rPr lang="en-US" sz="2200" b="1" i="1">
                <a:latin typeface="Tahoma" pitchFamily="34" charset="0"/>
                <a:cs typeface="Arial" charset="0"/>
              </a:rPr>
              <a:t>S</a:t>
            </a:r>
            <a:r>
              <a:rPr lang="en-US" sz="2200" b="1" baseline="-25000">
                <a:latin typeface="Tahoma" pitchFamily="34" charset="0"/>
                <a:cs typeface="Arial" charset="0"/>
              </a:rPr>
              <a:t>1</a:t>
            </a:r>
          </a:p>
        </p:txBody>
      </p:sp>
      <p:grpSp>
        <p:nvGrpSpPr>
          <p:cNvPr id="4" name="Group 17"/>
          <p:cNvGrpSpPr>
            <a:grpSpLocks/>
          </p:cNvGrpSpPr>
          <p:nvPr/>
        </p:nvGrpSpPr>
        <p:grpSpPr bwMode="auto">
          <a:xfrm>
            <a:off x="1851025" y="3175000"/>
            <a:ext cx="1711325" cy="2335213"/>
            <a:chOff x="357" y="2450"/>
            <a:chExt cx="795" cy="646"/>
          </a:xfrm>
        </p:grpSpPr>
        <p:sp>
          <p:nvSpPr>
            <p:cNvPr id="52250" name="Line 18"/>
            <p:cNvSpPr>
              <a:spLocks noChangeShapeType="1"/>
            </p:cNvSpPr>
            <p:nvPr/>
          </p:nvSpPr>
          <p:spPr bwMode="auto">
            <a:xfrm>
              <a:off x="357" y="2450"/>
              <a:ext cx="795" cy="0"/>
            </a:xfrm>
            <a:prstGeom prst="line">
              <a:avLst/>
            </a:prstGeom>
            <a:noFill/>
            <a:ln w="9525">
              <a:solidFill>
                <a:schemeClr val="tx1"/>
              </a:solidFill>
              <a:prstDash val="lgDash"/>
              <a:round/>
              <a:headEnd/>
              <a:tailEnd/>
            </a:ln>
          </p:spPr>
          <p:txBody>
            <a:bodyPr/>
            <a:lstStyle/>
            <a:p>
              <a:endParaRPr lang="en-US"/>
            </a:p>
          </p:txBody>
        </p:sp>
        <p:sp>
          <p:nvSpPr>
            <p:cNvPr id="52251" name="Line 19"/>
            <p:cNvSpPr>
              <a:spLocks noChangeShapeType="1"/>
            </p:cNvSpPr>
            <p:nvPr/>
          </p:nvSpPr>
          <p:spPr bwMode="auto">
            <a:xfrm>
              <a:off x="1152" y="2451"/>
              <a:ext cx="0" cy="645"/>
            </a:xfrm>
            <a:prstGeom prst="line">
              <a:avLst/>
            </a:prstGeom>
            <a:noFill/>
            <a:ln w="9525">
              <a:solidFill>
                <a:schemeClr val="tx1"/>
              </a:solidFill>
              <a:prstDash val="lgDash"/>
              <a:round/>
              <a:headEnd/>
              <a:tailEnd/>
            </a:ln>
          </p:spPr>
          <p:txBody>
            <a:bodyPr/>
            <a:lstStyle/>
            <a:p>
              <a:endParaRPr lang="en-US"/>
            </a:p>
          </p:txBody>
        </p:sp>
      </p:grpSp>
      <p:sp>
        <p:nvSpPr>
          <p:cNvPr id="52237" name="Oval 20"/>
          <p:cNvSpPr>
            <a:spLocks noChangeArrowheads="1"/>
          </p:cNvSpPr>
          <p:nvPr/>
        </p:nvSpPr>
        <p:spPr bwMode="auto">
          <a:xfrm>
            <a:off x="3479800" y="3111500"/>
            <a:ext cx="139700" cy="138113"/>
          </a:xfrm>
          <a:prstGeom prst="ellipse">
            <a:avLst/>
          </a:prstGeom>
          <a:solidFill>
            <a:srgbClr val="000000"/>
          </a:solidFill>
          <a:ln w="9525">
            <a:noFill/>
            <a:prstDash val="dash"/>
            <a:round/>
            <a:headEnd/>
            <a:tailEnd/>
          </a:ln>
        </p:spPr>
        <p:txBody>
          <a:bodyPr wrap="none" anchor="ctr"/>
          <a:lstStyle/>
          <a:p>
            <a:endParaRPr lang="en-US">
              <a:cs typeface="Arial" charset="0"/>
            </a:endParaRPr>
          </a:p>
        </p:txBody>
      </p:sp>
      <p:sp>
        <p:nvSpPr>
          <p:cNvPr id="52238" name="Text Box 21"/>
          <p:cNvSpPr txBox="1">
            <a:spLocks noChangeArrowheads="1"/>
          </p:cNvSpPr>
          <p:nvPr/>
        </p:nvSpPr>
        <p:spPr bwMode="auto">
          <a:xfrm>
            <a:off x="1273175" y="2957513"/>
            <a:ext cx="603250" cy="427037"/>
          </a:xfrm>
          <a:prstGeom prst="rect">
            <a:avLst/>
          </a:prstGeom>
          <a:noFill/>
          <a:ln w="9525">
            <a:noFill/>
            <a:miter lim="800000"/>
            <a:headEnd/>
            <a:tailEnd/>
          </a:ln>
        </p:spPr>
        <p:txBody>
          <a:bodyPr>
            <a:spAutoFit/>
          </a:bodyPr>
          <a:lstStyle/>
          <a:p>
            <a:pPr algn="ctr">
              <a:spcBef>
                <a:spcPct val="50000"/>
              </a:spcBef>
            </a:pPr>
            <a:r>
              <a:rPr lang="en-US" sz="2200" b="1" i="1">
                <a:latin typeface="Tahoma" pitchFamily="34" charset="0"/>
                <a:cs typeface="Arial" charset="0"/>
              </a:rPr>
              <a:t>P</a:t>
            </a:r>
            <a:r>
              <a:rPr lang="en-US" sz="2200" b="1" baseline="-25000">
                <a:latin typeface="Tahoma" pitchFamily="34" charset="0"/>
                <a:cs typeface="Arial" charset="0"/>
              </a:rPr>
              <a:t>1</a:t>
            </a:r>
          </a:p>
        </p:txBody>
      </p:sp>
      <p:sp>
        <p:nvSpPr>
          <p:cNvPr id="52239" name="Text Box 22"/>
          <p:cNvSpPr txBox="1">
            <a:spLocks noChangeArrowheads="1"/>
          </p:cNvSpPr>
          <p:nvPr/>
        </p:nvSpPr>
        <p:spPr bwMode="auto">
          <a:xfrm>
            <a:off x="3259138" y="5480050"/>
            <a:ext cx="603250" cy="427038"/>
          </a:xfrm>
          <a:prstGeom prst="rect">
            <a:avLst/>
          </a:prstGeom>
          <a:noFill/>
          <a:ln w="9525">
            <a:noFill/>
            <a:miter lim="800000"/>
            <a:headEnd/>
            <a:tailEnd/>
          </a:ln>
        </p:spPr>
        <p:txBody>
          <a:bodyPr>
            <a:spAutoFit/>
          </a:bodyPr>
          <a:lstStyle/>
          <a:p>
            <a:pPr algn="ctr">
              <a:spcBef>
                <a:spcPct val="50000"/>
              </a:spcBef>
            </a:pPr>
            <a:r>
              <a:rPr lang="en-US" sz="2200" b="1" i="1">
                <a:latin typeface="Tahoma" pitchFamily="34" charset="0"/>
                <a:cs typeface="Arial" charset="0"/>
              </a:rPr>
              <a:t>Q</a:t>
            </a:r>
            <a:r>
              <a:rPr lang="en-US" sz="2200" b="1" baseline="-25000">
                <a:latin typeface="Tahoma" pitchFamily="34" charset="0"/>
                <a:cs typeface="Arial" charset="0"/>
              </a:rPr>
              <a:t>1</a:t>
            </a:r>
          </a:p>
        </p:txBody>
      </p:sp>
      <p:grpSp>
        <p:nvGrpSpPr>
          <p:cNvPr id="5" name="Group 23"/>
          <p:cNvGrpSpPr>
            <a:grpSpLocks/>
          </p:cNvGrpSpPr>
          <p:nvPr/>
        </p:nvGrpSpPr>
        <p:grpSpPr bwMode="auto">
          <a:xfrm>
            <a:off x="2573338" y="2058988"/>
            <a:ext cx="2787650" cy="2968625"/>
            <a:chOff x="1481" y="1297"/>
            <a:chExt cx="1756" cy="1870"/>
          </a:xfrm>
        </p:grpSpPr>
        <p:sp>
          <p:nvSpPr>
            <p:cNvPr id="52248" name="Text Box 24"/>
            <p:cNvSpPr txBox="1">
              <a:spLocks noChangeArrowheads="1"/>
            </p:cNvSpPr>
            <p:nvPr/>
          </p:nvSpPr>
          <p:spPr bwMode="auto">
            <a:xfrm>
              <a:off x="2855" y="1297"/>
              <a:ext cx="380" cy="269"/>
            </a:xfrm>
            <a:prstGeom prst="rect">
              <a:avLst/>
            </a:prstGeom>
            <a:noFill/>
            <a:ln w="9525">
              <a:noFill/>
              <a:miter lim="800000"/>
              <a:headEnd/>
              <a:tailEnd/>
            </a:ln>
          </p:spPr>
          <p:txBody>
            <a:bodyPr>
              <a:spAutoFit/>
            </a:bodyPr>
            <a:lstStyle/>
            <a:p>
              <a:pPr algn="ctr">
                <a:spcBef>
                  <a:spcPct val="50000"/>
                </a:spcBef>
              </a:pPr>
              <a:r>
                <a:rPr lang="en-US" sz="2200" b="1" i="1">
                  <a:solidFill>
                    <a:srgbClr val="A50021"/>
                  </a:solidFill>
                  <a:latin typeface="Tahoma" pitchFamily="34" charset="0"/>
                  <a:cs typeface="Arial" charset="0"/>
                </a:rPr>
                <a:t>S</a:t>
              </a:r>
              <a:r>
                <a:rPr lang="en-US" sz="2200" b="1" baseline="-25000">
                  <a:solidFill>
                    <a:srgbClr val="A50021"/>
                  </a:solidFill>
                  <a:latin typeface="Tahoma" pitchFamily="34" charset="0"/>
                  <a:cs typeface="Arial" charset="0"/>
                </a:rPr>
                <a:t>2</a:t>
              </a:r>
            </a:p>
          </p:txBody>
        </p:sp>
        <p:sp>
          <p:nvSpPr>
            <p:cNvPr id="52249" name="Line 25"/>
            <p:cNvSpPr>
              <a:spLocks noChangeShapeType="1"/>
            </p:cNvSpPr>
            <p:nvPr/>
          </p:nvSpPr>
          <p:spPr bwMode="auto">
            <a:xfrm rot="4500000">
              <a:off x="1653" y="1583"/>
              <a:ext cx="1412" cy="1756"/>
            </a:xfrm>
            <a:prstGeom prst="line">
              <a:avLst/>
            </a:prstGeom>
            <a:noFill/>
            <a:ln w="38100">
              <a:solidFill>
                <a:srgbClr val="CC0000"/>
              </a:solidFill>
              <a:round/>
              <a:headEnd/>
              <a:tailEnd/>
            </a:ln>
          </p:spPr>
          <p:txBody>
            <a:bodyPr/>
            <a:lstStyle/>
            <a:p>
              <a:endParaRPr lang="en-US"/>
            </a:p>
          </p:txBody>
        </p:sp>
      </p:grpSp>
      <p:grpSp>
        <p:nvGrpSpPr>
          <p:cNvPr id="6" name="Group 26"/>
          <p:cNvGrpSpPr>
            <a:grpSpLocks/>
          </p:cNvGrpSpPr>
          <p:nvPr/>
        </p:nvGrpSpPr>
        <p:grpSpPr bwMode="auto">
          <a:xfrm>
            <a:off x="3557588" y="3109913"/>
            <a:ext cx="1220787" cy="2781300"/>
            <a:chOff x="2101" y="1959"/>
            <a:chExt cx="769" cy="1752"/>
          </a:xfrm>
        </p:grpSpPr>
        <p:sp>
          <p:nvSpPr>
            <p:cNvPr id="52243" name="Text Box 27"/>
            <p:cNvSpPr txBox="1">
              <a:spLocks noChangeArrowheads="1"/>
            </p:cNvSpPr>
            <p:nvPr/>
          </p:nvSpPr>
          <p:spPr bwMode="auto">
            <a:xfrm>
              <a:off x="2490" y="3442"/>
              <a:ext cx="380" cy="269"/>
            </a:xfrm>
            <a:prstGeom prst="rect">
              <a:avLst/>
            </a:prstGeom>
            <a:noFill/>
            <a:ln w="9525">
              <a:noFill/>
              <a:miter lim="800000"/>
              <a:headEnd/>
              <a:tailEnd/>
            </a:ln>
          </p:spPr>
          <p:txBody>
            <a:bodyPr>
              <a:spAutoFit/>
            </a:bodyPr>
            <a:lstStyle/>
            <a:p>
              <a:pPr algn="ctr">
                <a:spcBef>
                  <a:spcPct val="50000"/>
                </a:spcBef>
              </a:pPr>
              <a:r>
                <a:rPr lang="en-US" sz="2200" b="1" i="1">
                  <a:latin typeface="Tahoma" pitchFamily="34" charset="0"/>
                  <a:cs typeface="Arial" charset="0"/>
                </a:rPr>
                <a:t>Q</a:t>
              </a:r>
              <a:r>
                <a:rPr lang="en-US" sz="2200" b="1" baseline="-25000">
                  <a:latin typeface="Tahoma" pitchFamily="34" charset="0"/>
                  <a:cs typeface="Arial" charset="0"/>
                </a:rPr>
                <a:t>2</a:t>
              </a:r>
            </a:p>
          </p:txBody>
        </p:sp>
        <p:grpSp>
          <p:nvGrpSpPr>
            <p:cNvPr id="7" name="Group 28"/>
            <p:cNvGrpSpPr>
              <a:grpSpLocks/>
            </p:cNvGrpSpPr>
            <p:nvPr/>
          </p:nvGrpSpPr>
          <p:grpSpPr bwMode="auto">
            <a:xfrm>
              <a:off x="2101" y="1998"/>
              <a:ext cx="598" cy="1471"/>
              <a:chOff x="357" y="2450"/>
              <a:chExt cx="795" cy="646"/>
            </a:xfrm>
          </p:grpSpPr>
          <p:sp>
            <p:nvSpPr>
              <p:cNvPr id="52246" name="Line 29"/>
              <p:cNvSpPr>
                <a:spLocks noChangeShapeType="1"/>
              </p:cNvSpPr>
              <p:nvPr/>
            </p:nvSpPr>
            <p:spPr bwMode="auto">
              <a:xfrm>
                <a:off x="357" y="2450"/>
                <a:ext cx="795" cy="0"/>
              </a:xfrm>
              <a:prstGeom prst="line">
                <a:avLst/>
              </a:prstGeom>
              <a:noFill/>
              <a:ln w="9525">
                <a:solidFill>
                  <a:schemeClr val="tx1"/>
                </a:solidFill>
                <a:prstDash val="lgDash"/>
                <a:round/>
                <a:headEnd/>
                <a:tailEnd/>
              </a:ln>
            </p:spPr>
            <p:txBody>
              <a:bodyPr/>
              <a:lstStyle/>
              <a:p>
                <a:endParaRPr lang="en-US"/>
              </a:p>
            </p:txBody>
          </p:sp>
          <p:sp>
            <p:nvSpPr>
              <p:cNvPr id="52247" name="Line 30"/>
              <p:cNvSpPr>
                <a:spLocks noChangeShapeType="1"/>
              </p:cNvSpPr>
              <p:nvPr/>
            </p:nvSpPr>
            <p:spPr bwMode="auto">
              <a:xfrm>
                <a:off x="1152" y="2451"/>
                <a:ext cx="0" cy="645"/>
              </a:xfrm>
              <a:prstGeom prst="line">
                <a:avLst/>
              </a:prstGeom>
              <a:noFill/>
              <a:ln w="9525">
                <a:solidFill>
                  <a:schemeClr val="tx1"/>
                </a:solidFill>
                <a:prstDash val="lgDash"/>
                <a:round/>
                <a:headEnd/>
                <a:tailEnd/>
              </a:ln>
            </p:spPr>
            <p:txBody>
              <a:bodyPr/>
              <a:lstStyle/>
              <a:p>
                <a:endParaRPr lang="en-US"/>
              </a:p>
            </p:txBody>
          </p:sp>
        </p:grpSp>
        <p:sp>
          <p:nvSpPr>
            <p:cNvPr id="52245" name="Oval 31"/>
            <p:cNvSpPr>
              <a:spLocks noChangeArrowheads="1"/>
            </p:cNvSpPr>
            <p:nvPr/>
          </p:nvSpPr>
          <p:spPr bwMode="auto">
            <a:xfrm>
              <a:off x="2649" y="1959"/>
              <a:ext cx="88" cy="87"/>
            </a:xfrm>
            <a:prstGeom prst="ellipse">
              <a:avLst/>
            </a:prstGeom>
            <a:solidFill>
              <a:srgbClr val="FF0000"/>
            </a:solidFill>
            <a:ln w="9525">
              <a:noFill/>
              <a:prstDash val="dash"/>
              <a:round/>
              <a:headEnd/>
              <a:tailEnd/>
            </a:ln>
          </p:spPr>
          <p:txBody>
            <a:bodyPr wrap="none" anchor="ctr"/>
            <a:lstStyle/>
            <a:p>
              <a:endParaRPr lang="en-US">
                <a:cs typeface="Arial" charset="0"/>
              </a:endParaRPr>
            </a:p>
          </p:txBody>
        </p:sp>
      </p:grpSp>
      <p:sp>
        <p:nvSpPr>
          <p:cNvPr id="267296" name="Line 32"/>
          <p:cNvSpPr>
            <a:spLocks noChangeShapeType="1"/>
          </p:cNvSpPr>
          <p:nvPr/>
        </p:nvSpPr>
        <p:spPr bwMode="auto">
          <a:xfrm>
            <a:off x="3621088" y="3167063"/>
            <a:ext cx="823912" cy="0"/>
          </a:xfrm>
          <a:prstGeom prst="line">
            <a:avLst/>
          </a:prstGeom>
          <a:noFill/>
          <a:ln w="44450">
            <a:solidFill>
              <a:srgbClr val="CC0000"/>
            </a:solidFill>
            <a:round/>
            <a:headEnd/>
            <a:tailEnd type="triangle" w="lg" len="lg"/>
          </a:ln>
        </p:spPr>
        <p:txBody>
          <a:bodyPr/>
          <a:lstStyle/>
          <a:p>
            <a:endParaRPr lang="en-US"/>
          </a:p>
        </p:txBody>
      </p:sp>
      <p:sp>
        <p:nvSpPr>
          <p:cNvPr id="32" name="Rectangle 8"/>
          <p:cNvSpPr>
            <a:spLocks noChangeArrowheads="1"/>
          </p:cNvSpPr>
          <p:nvPr/>
        </p:nvSpPr>
        <p:spPr bwMode="auto">
          <a:xfrm>
            <a:off x="0" y="0"/>
            <a:ext cx="304800" cy="6858000"/>
          </a:xfrm>
          <a:prstGeom prst="rect">
            <a:avLst/>
          </a:prstGeom>
          <a:solidFill>
            <a:srgbClr val="D6B128"/>
          </a:solidFill>
          <a:ln w="9525">
            <a:noFill/>
            <a:miter lim="800000"/>
            <a:headEnd/>
            <a:tailEnd/>
          </a:ln>
        </p:spPr>
        <p:txBody>
          <a:bodyPr wrap="none" anchor="ctr"/>
          <a:lstStyle/>
          <a:p>
            <a:pPr fontAlgn="base">
              <a:spcBef>
                <a:spcPct val="0"/>
              </a:spcBef>
              <a:spcAft>
                <a:spcPct val="0"/>
              </a:spcAft>
            </a:pPr>
            <a:endParaRPr lang="en-US" smtClean="0">
              <a:solidFill>
                <a:srgbClr val="000000"/>
              </a:solidFill>
              <a:cs typeface="Arial" charset="0"/>
            </a:endParaRPr>
          </a:p>
        </p:txBody>
      </p:sp>
      <p:sp>
        <p:nvSpPr>
          <p:cNvPr id="33" name="TextBox 32"/>
          <p:cNvSpPr txBox="1"/>
          <p:nvPr/>
        </p:nvSpPr>
        <p:spPr>
          <a:xfrm>
            <a:off x="304800" y="6500422"/>
            <a:ext cx="5649433" cy="338554"/>
          </a:xfrm>
          <a:prstGeom prst="rect">
            <a:avLst/>
          </a:prstGeom>
          <a:noFill/>
        </p:spPr>
        <p:txBody>
          <a:bodyPr wrap="square" rtlCol="0">
            <a:spAutoFit/>
          </a:bodyPr>
          <a:lstStyle/>
          <a:p>
            <a:r>
              <a:rPr lang="en-US" sz="800" b="0" i="1" dirty="0" smtClean="0">
                <a:solidFill>
                  <a:srgbClr val="777777"/>
                </a:solidFill>
                <a:latin typeface="Times New Roman" pitchFamily="18" charset="0"/>
                <a:cs typeface="Times New Roman" pitchFamily="18" charset="0"/>
              </a:rPr>
              <a:t>© 2012 </a:t>
            </a:r>
            <a:r>
              <a:rPr lang="en-US" sz="800" b="0" i="1" dirty="0" err="1" smtClean="0">
                <a:solidFill>
                  <a:srgbClr val="777777"/>
                </a:solidFill>
                <a:latin typeface="Times New Roman" pitchFamily="18" charset="0"/>
                <a:cs typeface="Times New Roman" pitchFamily="18" charset="0"/>
              </a:rPr>
              <a:t>Cengage</a:t>
            </a:r>
            <a:r>
              <a:rPr lang="en-US" sz="800" b="0" i="1" dirty="0" smtClean="0">
                <a:solidFill>
                  <a:srgbClr val="777777"/>
                </a:solidFill>
                <a:latin typeface="Times New Roman" pitchFamily="18" charset="0"/>
                <a:cs typeface="Times New Roman" pitchFamily="18" charset="0"/>
              </a:rPr>
              <a:t> Learning. All Rights Reserved. May not be copied, scanned, or duplicated, in whole or in part, except for use as permitted in a license distributed with a certain product or service or otherwise on a password-protected website for classroom use.</a:t>
            </a:r>
            <a:endParaRPr lang="en-US" sz="800" b="0" i="1" dirty="0">
              <a:solidFill>
                <a:srgbClr val="777777"/>
              </a:solidFill>
              <a:latin typeface="Times New Roman" pitchFamily="18" charset="0"/>
              <a:ea typeface="Verdana" pitchFamily="34" charset="0"/>
              <a:cs typeface="Times New Roman" pitchFamily="18" charset="0"/>
            </a:endParaRPr>
          </a:p>
        </p:txBody>
      </p:sp>
      <p:sp>
        <p:nvSpPr>
          <p:cNvPr id="35" name="Rectangle 4"/>
          <p:cNvSpPr>
            <a:spLocks noGrp="1" noChangeArrowheads="1"/>
          </p:cNvSpPr>
          <p:nvPr>
            <p:ph type="title"/>
          </p:nvPr>
        </p:nvSpPr>
        <p:spPr>
          <a:xfrm>
            <a:off x="533400" y="152400"/>
            <a:ext cx="8458200" cy="954088"/>
          </a:xfrm>
        </p:spPr>
        <p:txBody>
          <a:bodyPr>
            <a:normAutofit fontScale="90000"/>
          </a:bodyPr>
          <a:lstStyle/>
          <a:p>
            <a:pPr algn="l" eaLnBrk="1" hangingPunct="1">
              <a:defRPr/>
            </a:pPr>
            <a:r>
              <a:rPr lang="en-US" sz="2400" b="0" spc="400" dirty="0" smtClean="0">
                <a:solidFill>
                  <a:srgbClr val="996633"/>
                </a:solidFill>
                <a:effectLst>
                  <a:outerShdw blurRad="38100" dist="38100" dir="2700000" algn="tl">
                    <a:srgbClr val="C0C0C0"/>
                  </a:outerShdw>
                </a:effectLst>
                <a:latin typeface="Times New Roman" pitchFamily="18" charset="0"/>
                <a:cs typeface="Times New Roman" pitchFamily="18" charset="0"/>
              </a:rPr>
              <a:t>ACTIVE LEARNING</a:t>
            </a:r>
            <a:r>
              <a:rPr lang="en-US" sz="2400" b="0" dirty="0" smtClean="0">
                <a:solidFill>
                  <a:srgbClr val="996633"/>
                </a:solidFill>
                <a:effectLst>
                  <a:outerShdw blurRad="38100" dist="38100" dir="2700000" algn="tl">
                    <a:srgbClr val="C0C0C0"/>
                  </a:outerShdw>
                </a:effectLst>
                <a:latin typeface="Times New Roman" pitchFamily="18" charset="0"/>
                <a:cs typeface="Times New Roman" pitchFamily="18" charset="0"/>
              </a:rPr>
              <a:t>   </a:t>
            </a:r>
            <a:r>
              <a:rPr lang="en-US" sz="7100" baseline="-10000" dirty="0" smtClean="0">
                <a:solidFill>
                  <a:srgbClr val="C00000"/>
                </a:solidFill>
                <a:latin typeface="Times New Roman" pitchFamily="18" charset="0"/>
                <a:cs typeface="Times New Roman" pitchFamily="18" charset="0"/>
              </a:rPr>
              <a:t>2</a:t>
            </a:r>
            <a:r>
              <a:rPr lang="en-US" sz="2400" b="0" dirty="0" smtClean="0">
                <a:solidFill>
                  <a:srgbClr val="996633"/>
                </a:solidFill>
                <a:effectLst>
                  <a:outerShdw blurRad="38100" dist="38100" dir="2700000" algn="tl">
                    <a:srgbClr val="C0C0C0"/>
                  </a:outerShdw>
                </a:effectLst>
                <a:latin typeface="Times New Roman" pitchFamily="18" charset="0"/>
                <a:cs typeface="Times New Roman" pitchFamily="18" charset="0"/>
              </a:rPr>
              <a:t>   </a:t>
            </a:r>
            <a:br>
              <a:rPr lang="en-US" sz="2400" b="0" dirty="0" smtClean="0">
                <a:solidFill>
                  <a:srgbClr val="996633"/>
                </a:solidFill>
                <a:effectLst>
                  <a:outerShdw blurRad="38100" dist="38100" dir="2700000" algn="tl">
                    <a:srgbClr val="C0C0C0"/>
                  </a:outerShdw>
                </a:effectLst>
                <a:latin typeface="Times New Roman" pitchFamily="18" charset="0"/>
                <a:cs typeface="Times New Roman" pitchFamily="18" charset="0"/>
              </a:rPr>
            </a:br>
            <a:r>
              <a:rPr lang="en-US" sz="3600" dirty="0" smtClean="0">
                <a:solidFill>
                  <a:srgbClr val="CC9900"/>
                </a:solidFill>
                <a:effectLst>
                  <a:outerShdw blurRad="38100" dist="38100" dir="2700000" algn="tl">
                    <a:srgbClr val="C0C0C0"/>
                  </a:outerShdw>
                </a:effectLst>
                <a:latin typeface="Times New Roman" pitchFamily="18" charset="0"/>
                <a:cs typeface="Times New Roman" pitchFamily="18" charset="0"/>
              </a:rPr>
              <a:t>B.  Fall in cost of producing the software</a:t>
            </a:r>
          </a:p>
        </p:txBody>
      </p:sp>
    </p:spTree>
    <p:extLst>
      <p:ext uri="{BB962C8B-B14F-4D97-AF65-F5344CB8AC3E}">
        <p14:creationId xmlns:p14="http://schemas.microsoft.com/office/powerpoint/2010/main" val="3146680808"/>
      </p:ext>
    </p:extLst>
  </p:cSld>
  <p:clrMapOvr>
    <a:masterClrMapping/>
  </p:clrMapOvr>
  <p:transition spd="med">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67273"/>
                                        </p:tgtEl>
                                        <p:attrNameLst>
                                          <p:attrName>style.visibility</p:attrName>
                                        </p:attrNameLst>
                                      </p:cBhvr>
                                      <p:to>
                                        <p:strVal val="visible"/>
                                      </p:to>
                                    </p:set>
                                    <p:animEffect transition="in" filter="fade">
                                      <p:cBhvr>
                                        <p:cTn id="7" dur="500"/>
                                        <p:tgtEl>
                                          <p:spTgt spid="26727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67296"/>
                                        </p:tgtEl>
                                        <p:attrNameLst>
                                          <p:attrName>style.visibility</p:attrName>
                                        </p:attrNameLst>
                                      </p:cBhvr>
                                      <p:to>
                                        <p:strVal val="visible"/>
                                      </p:to>
                                    </p:set>
                                    <p:animEffect transition="in" filter="wipe(left)">
                                      <p:cBhvr>
                                        <p:cTn id="12" dur="500"/>
                                        <p:tgtEl>
                                          <p:spTgt spid="267296"/>
                                        </p:tgtEl>
                                      </p:cBhvr>
                                    </p:animEffect>
                                  </p:childTnLst>
                                </p:cTn>
                              </p:par>
                            </p:childTnLst>
                          </p:cTn>
                        </p:par>
                        <p:par>
                          <p:cTn id="13" fill="hold">
                            <p:stCondLst>
                              <p:cond delay="500"/>
                            </p:stCondLst>
                            <p:childTnLst>
                              <p:par>
                                <p:cTn id="14" presetID="18" presetClass="entr" presetSubtype="3" fill="hold" nodeType="after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strips(upRight)">
                                      <p:cBhvr>
                                        <p:cTn id="16" dur="500"/>
                                        <p:tgtEl>
                                          <p:spTgt spid="5"/>
                                        </p:tgtEl>
                                      </p:cBhvr>
                                    </p:animEffect>
                                  </p:childTnLst>
                                </p:cTn>
                              </p:par>
                            </p:childTnLst>
                          </p:cTn>
                        </p:par>
                        <p:par>
                          <p:cTn id="17" fill="hold">
                            <p:stCondLst>
                              <p:cond delay="1000"/>
                            </p:stCondLst>
                            <p:childTnLst>
                              <p:par>
                                <p:cTn id="18" presetID="18" presetClass="entr" presetSubtype="6" fill="hold" nodeType="after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strips(downRight)">
                                      <p:cBhvr>
                                        <p:cTn id="2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7273" grpId="0" animBg="1"/>
      <p:bldP spid="267296" grpId="0" animBg="1"/>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9321" name="Text Box 9"/>
          <p:cNvSpPr txBox="1">
            <a:spLocks noChangeArrowheads="1"/>
          </p:cNvSpPr>
          <p:nvPr/>
        </p:nvSpPr>
        <p:spPr bwMode="auto">
          <a:xfrm>
            <a:off x="5226050" y="1984375"/>
            <a:ext cx="2962275" cy="2246313"/>
          </a:xfrm>
          <a:prstGeom prst="rect">
            <a:avLst/>
          </a:prstGeom>
          <a:solidFill>
            <a:schemeClr val="bg1"/>
          </a:solidFill>
          <a:ln w="9525">
            <a:noFill/>
            <a:miter lim="800000"/>
            <a:headEnd/>
            <a:tailEnd/>
          </a:ln>
          <a:effectLst>
            <a:outerShdw blurRad="50800" dist="38100" dir="2700000" algn="tl" rotWithShape="0">
              <a:prstClr val="black">
                <a:alpha val="40000"/>
              </a:prstClr>
            </a:outerShdw>
          </a:effectLst>
        </p:spPr>
        <p:txBody>
          <a:bodyPr/>
          <a:lstStyle/>
          <a:p>
            <a:pPr>
              <a:lnSpc>
                <a:spcPct val="105000"/>
              </a:lnSpc>
              <a:spcBef>
                <a:spcPct val="30000"/>
              </a:spcBef>
              <a:defRPr/>
            </a:pPr>
            <a:r>
              <a:rPr lang="en-US" sz="2600" dirty="0">
                <a:latin typeface="Times New Roman" pitchFamily="18" charset="0"/>
                <a:cs typeface="Times New Roman" pitchFamily="18" charset="0"/>
              </a:rPr>
              <a:t>This shifts the </a:t>
            </a:r>
            <a:r>
              <a:rPr lang="en-US" sz="2600" u="sng" dirty="0">
                <a:latin typeface="Times New Roman" pitchFamily="18" charset="0"/>
                <a:cs typeface="Times New Roman" pitchFamily="18" charset="0"/>
              </a:rPr>
              <a:t>demand</a:t>
            </a:r>
            <a:r>
              <a:rPr lang="en-US" sz="2600" dirty="0">
                <a:latin typeface="Times New Roman" pitchFamily="18" charset="0"/>
                <a:cs typeface="Times New Roman" pitchFamily="18" charset="0"/>
              </a:rPr>
              <a:t> curve for tax preparation software, not the supply curve. </a:t>
            </a:r>
          </a:p>
        </p:txBody>
      </p:sp>
      <p:grpSp>
        <p:nvGrpSpPr>
          <p:cNvPr id="3" name="Group 10"/>
          <p:cNvGrpSpPr>
            <a:grpSpLocks/>
          </p:cNvGrpSpPr>
          <p:nvPr/>
        </p:nvGrpSpPr>
        <p:grpSpPr bwMode="auto">
          <a:xfrm>
            <a:off x="398463" y="1524000"/>
            <a:ext cx="6364287" cy="4751388"/>
            <a:chOff x="111" y="960"/>
            <a:chExt cx="4009" cy="2993"/>
          </a:xfrm>
        </p:grpSpPr>
        <p:grpSp>
          <p:nvGrpSpPr>
            <p:cNvPr id="4" name="Group 11"/>
            <p:cNvGrpSpPr>
              <a:grpSpLocks/>
            </p:cNvGrpSpPr>
            <p:nvPr/>
          </p:nvGrpSpPr>
          <p:grpSpPr bwMode="auto">
            <a:xfrm>
              <a:off x="1023" y="1097"/>
              <a:ext cx="2970" cy="2378"/>
              <a:chOff x="2602" y="1083"/>
              <a:chExt cx="3055" cy="2115"/>
            </a:xfrm>
          </p:grpSpPr>
          <p:sp>
            <p:nvSpPr>
              <p:cNvPr id="53261" name="Line 12"/>
              <p:cNvSpPr>
                <a:spLocks noChangeShapeType="1"/>
              </p:cNvSpPr>
              <p:nvPr/>
            </p:nvSpPr>
            <p:spPr bwMode="auto">
              <a:xfrm>
                <a:off x="2603" y="1083"/>
                <a:ext cx="0" cy="2115"/>
              </a:xfrm>
              <a:prstGeom prst="line">
                <a:avLst/>
              </a:prstGeom>
              <a:noFill/>
              <a:ln w="12700">
                <a:solidFill>
                  <a:schemeClr val="tx1"/>
                </a:solidFill>
                <a:round/>
                <a:headEnd/>
                <a:tailEnd/>
              </a:ln>
            </p:spPr>
            <p:txBody>
              <a:bodyPr/>
              <a:lstStyle/>
              <a:p>
                <a:endParaRPr lang="en-US"/>
              </a:p>
            </p:txBody>
          </p:sp>
          <p:sp>
            <p:nvSpPr>
              <p:cNvPr id="53262" name="Line 13"/>
              <p:cNvSpPr>
                <a:spLocks noChangeShapeType="1"/>
              </p:cNvSpPr>
              <p:nvPr/>
            </p:nvSpPr>
            <p:spPr bwMode="auto">
              <a:xfrm>
                <a:off x="2602" y="3197"/>
                <a:ext cx="3055" cy="0"/>
              </a:xfrm>
              <a:prstGeom prst="line">
                <a:avLst/>
              </a:prstGeom>
              <a:noFill/>
              <a:ln w="12700">
                <a:solidFill>
                  <a:schemeClr val="tx1"/>
                </a:solidFill>
                <a:round/>
                <a:headEnd/>
                <a:tailEnd/>
              </a:ln>
            </p:spPr>
            <p:txBody>
              <a:bodyPr/>
              <a:lstStyle/>
              <a:p>
                <a:endParaRPr lang="en-US"/>
              </a:p>
            </p:txBody>
          </p:sp>
        </p:grpSp>
        <p:sp>
          <p:nvSpPr>
            <p:cNvPr id="53257" name="Text Box 14"/>
            <p:cNvSpPr txBox="1">
              <a:spLocks noChangeArrowheads="1"/>
            </p:cNvSpPr>
            <p:nvPr/>
          </p:nvSpPr>
          <p:spPr bwMode="auto">
            <a:xfrm>
              <a:off x="111" y="960"/>
              <a:ext cx="886" cy="691"/>
            </a:xfrm>
            <a:prstGeom prst="rect">
              <a:avLst/>
            </a:prstGeom>
            <a:noFill/>
            <a:ln w="9525">
              <a:noFill/>
              <a:miter lim="800000"/>
              <a:headEnd/>
              <a:tailEnd/>
            </a:ln>
          </p:spPr>
          <p:txBody>
            <a:bodyPr>
              <a:spAutoFit/>
            </a:bodyPr>
            <a:lstStyle/>
            <a:p>
              <a:pPr algn="r">
                <a:spcBef>
                  <a:spcPct val="50000"/>
                </a:spcBef>
              </a:pPr>
              <a:r>
                <a:rPr lang="en-US" sz="2200">
                  <a:cs typeface="Arial" charset="0"/>
                </a:rPr>
                <a:t>Price of tax return software</a:t>
              </a:r>
            </a:p>
          </p:txBody>
        </p:sp>
        <p:sp>
          <p:nvSpPr>
            <p:cNvPr id="53258" name="Text Box 15"/>
            <p:cNvSpPr txBox="1">
              <a:spLocks noChangeArrowheads="1"/>
            </p:cNvSpPr>
            <p:nvPr/>
          </p:nvSpPr>
          <p:spPr bwMode="auto">
            <a:xfrm>
              <a:off x="2728" y="3473"/>
              <a:ext cx="1392" cy="480"/>
            </a:xfrm>
            <a:prstGeom prst="rect">
              <a:avLst/>
            </a:prstGeom>
            <a:noFill/>
            <a:ln w="9525">
              <a:noFill/>
              <a:miter lim="800000"/>
              <a:headEnd/>
              <a:tailEnd/>
            </a:ln>
          </p:spPr>
          <p:txBody>
            <a:bodyPr>
              <a:spAutoFit/>
            </a:bodyPr>
            <a:lstStyle/>
            <a:p>
              <a:pPr algn="r">
                <a:spcBef>
                  <a:spcPct val="50000"/>
                </a:spcBef>
              </a:pPr>
              <a:r>
                <a:rPr lang="en-US" sz="2200">
                  <a:cs typeface="Arial" charset="0"/>
                </a:rPr>
                <a:t>Quantity of tax return software</a:t>
              </a:r>
            </a:p>
          </p:txBody>
        </p:sp>
        <p:sp>
          <p:nvSpPr>
            <p:cNvPr id="53259" name="Line 16"/>
            <p:cNvSpPr>
              <a:spLocks noChangeShapeType="1"/>
            </p:cNvSpPr>
            <p:nvPr/>
          </p:nvSpPr>
          <p:spPr bwMode="auto">
            <a:xfrm rot="4500000">
              <a:off x="1081" y="1553"/>
              <a:ext cx="1412" cy="1756"/>
            </a:xfrm>
            <a:prstGeom prst="line">
              <a:avLst/>
            </a:prstGeom>
            <a:noFill/>
            <a:ln w="38100">
              <a:solidFill>
                <a:schemeClr val="tx1"/>
              </a:solidFill>
              <a:round/>
              <a:headEnd/>
              <a:tailEnd/>
            </a:ln>
          </p:spPr>
          <p:txBody>
            <a:bodyPr/>
            <a:lstStyle/>
            <a:p>
              <a:endParaRPr lang="en-US"/>
            </a:p>
          </p:txBody>
        </p:sp>
        <p:sp>
          <p:nvSpPr>
            <p:cNvPr id="53260" name="Text Box 17"/>
            <p:cNvSpPr txBox="1">
              <a:spLocks noChangeArrowheads="1"/>
            </p:cNvSpPr>
            <p:nvPr/>
          </p:nvSpPr>
          <p:spPr bwMode="auto">
            <a:xfrm>
              <a:off x="2315" y="1266"/>
              <a:ext cx="326" cy="269"/>
            </a:xfrm>
            <a:prstGeom prst="rect">
              <a:avLst/>
            </a:prstGeom>
            <a:noFill/>
            <a:ln w="9525">
              <a:noFill/>
              <a:miter lim="800000"/>
              <a:headEnd/>
              <a:tailEnd/>
            </a:ln>
          </p:spPr>
          <p:txBody>
            <a:bodyPr>
              <a:spAutoFit/>
            </a:bodyPr>
            <a:lstStyle/>
            <a:p>
              <a:pPr algn="ctr">
                <a:spcBef>
                  <a:spcPct val="50000"/>
                </a:spcBef>
              </a:pPr>
              <a:r>
                <a:rPr lang="en-US" sz="2200" b="1" i="1">
                  <a:latin typeface="Tahoma" pitchFamily="34" charset="0"/>
                  <a:cs typeface="Arial" charset="0"/>
                </a:rPr>
                <a:t>S</a:t>
              </a:r>
              <a:r>
                <a:rPr lang="en-US" sz="2200" b="1" baseline="-25000">
                  <a:latin typeface="Tahoma" pitchFamily="34" charset="0"/>
                  <a:cs typeface="Arial" charset="0"/>
                </a:rPr>
                <a:t>1</a:t>
              </a:r>
            </a:p>
          </p:txBody>
        </p:sp>
      </p:grpSp>
      <p:sp>
        <p:nvSpPr>
          <p:cNvPr id="17" name="Rectangle 8"/>
          <p:cNvSpPr>
            <a:spLocks noChangeArrowheads="1"/>
          </p:cNvSpPr>
          <p:nvPr/>
        </p:nvSpPr>
        <p:spPr bwMode="auto">
          <a:xfrm>
            <a:off x="0" y="0"/>
            <a:ext cx="304800" cy="6858000"/>
          </a:xfrm>
          <a:prstGeom prst="rect">
            <a:avLst/>
          </a:prstGeom>
          <a:solidFill>
            <a:srgbClr val="D6B128"/>
          </a:solidFill>
          <a:ln w="9525">
            <a:noFill/>
            <a:miter lim="800000"/>
            <a:headEnd/>
            <a:tailEnd/>
          </a:ln>
        </p:spPr>
        <p:txBody>
          <a:bodyPr wrap="none" anchor="ctr"/>
          <a:lstStyle/>
          <a:p>
            <a:pPr fontAlgn="base">
              <a:spcBef>
                <a:spcPct val="0"/>
              </a:spcBef>
              <a:spcAft>
                <a:spcPct val="0"/>
              </a:spcAft>
            </a:pPr>
            <a:endParaRPr lang="en-US" smtClean="0">
              <a:solidFill>
                <a:srgbClr val="000000"/>
              </a:solidFill>
              <a:cs typeface="Arial" charset="0"/>
            </a:endParaRPr>
          </a:p>
        </p:txBody>
      </p:sp>
      <p:sp>
        <p:nvSpPr>
          <p:cNvPr id="18" name="TextBox 17"/>
          <p:cNvSpPr txBox="1"/>
          <p:nvPr/>
        </p:nvSpPr>
        <p:spPr>
          <a:xfrm>
            <a:off x="304800" y="6500422"/>
            <a:ext cx="5649433" cy="338554"/>
          </a:xfrm>
          <a:prstGeom prst="rect">
            <a:avLst/>
          </a:prstGeom>
          <a:noFill/>
        </p:spPr>
        <p:txBody>
          <a:bodyPr wrap="square" rtlCol="0">
            <a:spAutoFit/>
          </a:bodyPr>
          <a:lstStyle/>
          <a:p>
            <a:r>
              <a:rPr lang="en-US" sz="800" b="0" i="1" dirty="0" smtClean="0">
                <a:solidFill>
                  <a:srgbClr val="777777"/>
                </a:solidFill>
                <a:latin typeface="Times New Roman" pitchFamily="18" charset="0"/>
                <a:cs typeface="Times New Roman" pitchFamily="18" charset="0"/>
              </a:rPr>
              <a:t>© 2012 </a:t>
            </a:r>
            <a:r>
              <a:rPr lang="en-US" sz="800" b="0" i="1" dirty="0" err="1" smtClean="0">
                <a:solidFill>
                  <a:srgbClr val="777777"/>
                </a:solidFill>
                <a:latin typeface="Times New Roman" pitchFamily="18" charset="0"/>
                <a:cs typeface="Times New Roman" pitchFamily="18" charset="0"/>
              </a:rPr>
              <a:t>Cengage</a:t>
            </a:r>
            <a:r>
              <a:rPr lang="en-US" sz="800" b="0" i="1" dirty="0" smtClean="0">
                <a:solidFill>
                  <a:srgbClr val="777777"/>
                </a:solidFill>
                <a:latin typeface="Times New Roman" pitchFamily="18" charset="0"/>
                <a:cs typeface="Times New Roman" pitchFamily="18" charset="0"/>
              </a:rPr>
              <a:t> Learning. All Rights Reserved. May not be copied, scanned, or duplicated, in whole or in part, except for use as permitted in a license distributed with a certain product or service or otherwise on a password-protected website for classroom use.</a:t>
            </a:r>
            <a:endParaRPr lang="en-US" sz="800" b="0" i="1" dirty="0">
              <a:solidFill>
                <a:srgbClr val="777777"/>
              </a:solidFill>
              <a:latin typeface="Times New Roman" pitchFamily="18" charset="0"/>
              <a:ea typeface="Verdana" pitchFamily="34" charset="0"/>
              <a:cs typeface="Times New Roman" pitchFamily="18" charset="0"/>
            </a:endParaRPr>
          </a:p>
        </p:txBody>
      </p:sp>
      <p:sp>
        <p:nvSpPr>
          <p:cNvPr id="20" name="Rectangle 4"/>
          <p:cNvSpPr>
            <a:spLocks noGrp="1" noChangeArrowheads="1"/>
          </p:cNvSpPr>
          <p:nvPr>
            <p:ph type="title"/>
          </p:nvPr>
        </p:nvSpPr>
        <p:spPr>
          <a:xfrm>
            <a:off x="533400" y="152400"/>
            <a:ext cx="8458200" cy="954088"/>
          </a:xfrm>
        </p:spPr>
        <p:txBody>
          <a:bodyPr>
            <a:normAutofit fontScale="90000"/>
          </a:bodyPr>
          <a:lstStyle/>
          <a:p>
            <a:pPr algn="l" eaLnBrk="1" hangingPunct="1">
              <a:defRPr/>
            </a:pPr>
            <a:r>
              <a:rPr lang="en-US" sz="2400" b="0" spc="400" dirty="0" smtClean="0">
                <a:solidFill>
                  <a:srgbClr val="996633"/>
                </a:solidFill>
                <a:effectLst>
                  <a:outerShdw blurRad="38100" dist="38100" dir="2700000" algn="tl">
                    <a:srgbClr val="C0C0C0"/>
                  </a:outerShdw>
                </a:effectLst>
                <a:latin typeface="Times New Roman" pitchFamily="18" charset="0"/>
                <a:cs typeface="Times New Roman" pitchFamily="18" charset="0"/>
              </a:rPr>
              <a:t>ACTIVE LEARNING</a:t>
            </a:r>
            <a:r>
              <a:rPr lang="en-US" sz="2400" b="0" dirty="0" smtClean="0">
                <a:solidFill>
                  <a:srgbClr val="996633"/>
                </a:solidFill>
                <a:effectLst>
                  <a:outerShdw blurRad="38100" dist="38100" dir="2700000" algn="tl">
                    <a:srgbClr val="C0C0C0"/>
                  </a:outerShdw>
                </a:effectLst>
                <a:latin typeface="Times New Roman" pitchFamily="18" charset="0"/>
                <a:cs typeface="Times New Roman" pitchFamily="18" charset="0"/>
              </a:rPr>
              <a:t>   </a:t>
            </a:r>
            <a:r>
              <a:rPr lang="en-US" sz="7100" baseline="-10000" dirty="0" smtClean="0">
                <a:solidFill>
                  <a:srgbClr val="C00000"/>
                </a:solidFill>
                <a:latin typeface="Times New Roman" pitchFamily="18" charset="0"/>
                <a:cs typeface="Times New Roman" pitchFamily="18" charset="0"/>
              </a:rPr>
              <a:t>2</a:t>
            </a:r>
            <a:r>
              <a:rPr lang="en-US" sz="2400" b="0" dirty="0" smtClean="0">
                <a:solidFill>
                  <a:srgbClr val="996633"/>
                </a:solidFill>
                <a:effectLst>
                  <a:outerShdw blurRad="38100" dist="38100" dir="2700000" algn="tl">
                    <a:srgbClr val="C0C0C0"/>
                  </a:outerShdw>
                </a:effectLst>
                <a:latin typeface="Times New Roman" pitchFamily="18" charset="0"/>
                <a:cs typeface="Times New Roman" pitchFamily="18" charset="0"/>
              </a:rPr>
              <a:t>   </a:t>
            </a:r>
            <a:br>
              <a:rPr lang="en-US" sz="2400" b="0" dirty="0" smtClean="0">
                <a:solidFill>
                  <a:srgbClr val="996633"/>
                </a:solidFill>
                <a:effectLst>
                  <a:outerShdw blurRad="38100" dist="38100" dir="2700000" algn="tl">
                    <a:srgbClr val="C0C0C0"/>
                  </a:outerShdw>
                </a:effectLst>
                <a:latin typeface="Times New Roman" pitchFamily="18" charset="0"/>
                <a:cs typeface="Times New Roman" pitchFamily="18" charset="0"/>
              </a:rPr>
            </a:br>
            <a:r>
              <a:rPr lang="en-US" sz="3300" dirty="0" smtClean="0">
                <a:solidFill>
                  <a:srgbClr val="CC9900"/>
                </a:solidFill>
                <a:effectLst>
                  <a:outerShdw blurRad="38100" dist="38100" dir="2700000" algn="tl">
                    <a:srgbClr val="C0C0C0"/>
                  </a:outerShdw>
                </a:effectLst>
                <a:latin typeface="Times New Roman" pitchFamily="18" charset="0"/>
                <a:cs typeface="Times New Roman" pitchFamily="18" charset="0"/>
              </a:rPr>
              <a:t>C.  Professional preparers raise their price</a:t>
            </a:r>
          </a:p>
        </p:txBody>
      </p:sp>
    </p:spTree>
    <p:extLst>
      <p:ext uri="{BB962C8B-B14F-4D97-AF65-F5344CB8AC3E}">
        <p14:creationId xmlns:p14="http://schemas.microsoft.com/office/powerpoint/2010/main" val="1329564400"/>
      </p:ext>
    </p:extLst>
  </p:cSld>
  <p:clrMapOvr>
    <a:masterClrMapping/>
  </p:clrMapOvr>
  <p:transition spd="med">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69321"/>
                                        </p:tgtEl>
                                        <p:attrNameLst>
                                          <p:attrName>style.visibility</p:attrName>
                                        </p:attrNameLst>
                                      </p:cBhvr>
                                      <p:to>
                                        <p:strVal val="visible"/>
                                      </p:to>
                                    </p:set>
                                    <p:animEffect transition="in" filter="fade">
                                      <p:cBhvr>
                                        <p:cTn id="7" dur="500"/>
                                        <p:tgtEl>
                                          <p:spTgt spid="2693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932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2394" name="Rectangle 10"/>
          <p:cNvSpPr>
            <a:spLocks noChangeArrowheads="1"/>
          </p:cNvSpPr>
          <p:nvPr/>
        </p:nvSpPr>
        <p:spPr bwMode="auto">
          <a:xfrm>
            <a:off x="633413" y="1462088"/>
            <a:ext cx="8229600" cy="4532312"/>
          </a:xfrm>
          <a:prstGeom prst="rect">
            <a:avLst/>
          </a:prstGeom>
          <a:noFill/>
          <a:ln w="9525">
            <a:noFill/>
            <a:miter lim="800000"/>
            <a:headEnd/>
            <a:tailEnd/>
          </a:ln>
        </p:spPr>
        <p:txBody>
          <a:bodyPr/>
          <a:lstStyle/>
          <a:p>
            <a:pPr>
              <a:lnSpc>
                <a:spcPct val="105000"/>
              </a:lnSpc>
              <a:spcBef>
                <a:spcPct val="50000"/>
              </a:spcBef>
              <a:buClr>
                <a:srgbClr val="003399"/>
              </a:buClr>
              <a:buSzPct val="120000"/>
              <a:buFont typeface="Wingdings" pitchFamily="2" charset="2"/>
              <a:buNone/>
            </a:pPr>
            <a:r>
              <a:rPr lang="en-US" sz="2700" dirty="0">
                <a:latin typeface="Times New Roman" pitchFamily="18" charset="0"/>
                <a:cs typeface="Times New Roman" pitchFamily="18" charset="0"/>
              </a:rPr>
              <a:t>Use the three-step method to analyze the effects of each event on the equilibrium price and quantity of music downloads.  </a:t>
            </a:r>
          </a:p>
          <a:p>
            <a:pPr marL="1720850" lvl="1" indent="-1606550">
              <a:lnSpc>
                <a:spcPct val="105000"/>
              </a:lnSpc>
              <a:spcBef>
                <a:spcPct val="50000"/>
              </a:spcBef>
              <a:buClr>
                <a:srgbClr val="003399"/>
              </a:buClr>
              <a:buSzPct val="120000"/>
              <a:buFont typeface="Wingdings" pitchFamily="2" charset="2"/>
              <a:buNone/>
            </a:pPr>
            <a:r>
              <a:rPr lang="en-US" sz="2700" dirty="0">
                <a:latin typeface="Times New Roman" pitchFamily="18" charset="0"/>
                <a:cs typeface="Times New Roman" pitchFamily="18" charset="0"/>
              </a:rPr>
              <a:t>Event A:  	A fall in the price of CDs</a:t>
            </a:r>
          </a:p>
          <a:p>
            <a:pPr marL="1720850" lvl="1" indent="-1606550">
              <a:lnSpc>
                <a:spcPct val="105000"/>
              </a:lnSpc>
              <a:spcBef>
                <a:spcPct val="50000"/>
              </a:spcBef>
              <a:buClr>
                <a:srgbClr val="003399"/>
              </a:buClr>
              <a:buSzPct val="120000"/>
              <a:buFont typeface="Wingdings" pitchFamily="2" charset="2"/>
              <a:buNone/>
            </a:pPr>
            <a:r>
              <a:rPr lang="en-US" sz="2700" dirty="0">
                <a:latin typeface="Times New Roman" pitchFamily="18" charset="0"/>
                <a:cs typeface="Times New Roman" pitchFamily="18" charset="0"/>
              </a:rPr>
              <a:t>Event B:  	Sellers of music downloads negotiate a reduction in the royalties they must pay for each song they sell.  </a:t>
            </a:r>
          </a:p>
          <a:p>
            <a:pPr marL="1720850" lvl="1" indent="-1606550">
              <a:lnSpc>
                <a:spcPct val="105000"/>
              </a:lnSpc>
              <a:spcBef>
                <a:spcPct val="50000"/>
              </a:spcBef>
              <a:buClr>
                <a:srgbClr val="003399"/>
              </a:buClr>
              <a:buSzPct val="120000"/>
              <a:buFont typeface="Wingdings" pitchFamily="2" charset="2"/>
              <a:buNone/>
            </a:pPr>
            <a:r>
              <a:rPr lang="en-US" sz="2700" dirty="0">
                <a:latin typeface="Times New Roman" pitchFamily="18" charset="0"/>
                <a:cs typeface="Times New Roman" pitchFamily="18" charset="0"/>
              </a:rPr>
              <a:t>Event C:  	Events A and B both occur. </a:t>
            </a:r>
          </a:p>
        </p:txBody>
      </p:sp>
      <p:sp>
        <p:nvSpPr>
          <p:cNvPr id="9" name="Rectangle 8"/>
          <p:cNvSpPr>
            <a:spLocks noChangeArrowheads="1"/>
          </p:cNvSpPr>
          <p:nvPr/>
        </p:nvSpPr>
        <p:spPr bwMode="auto">
          <a:xfrm>
            <a:off x="0" y="0"/>
            <a:ext cx="304800" cy="6858000"/>
          </a:xfrm>
          <a:prstGeom prst="rect">
            <a:avLst/>
          </a:prstGeom>
          <a:solidFill>
            <a:srgbClr val="D6B128"/>
          </a:solidFill>
          <a:ln w="9525">
            <a:noFill/>
            <a:miter lim="800000"/>
            <a:headEnd/>
            <a:tailEnd/>
          </a:ln>
        </p:spPr>
        <p:txBody>
          <a:bodyPr wrap="none" anchor="ctr"/>
          <a:lstStyle/>
          <a:p>
            <a:pPr fontAlgn="base">
              <a:spcBef>
                <a:spcPct val="0"/>
              </a:spcBef>
              <a:spcAft>
                <a:spcPct val="0"/>
              </a:spcAft>
            </a:pPr>
            <a:endParaRPr lang="en-US" smtClean="0">
              <a:solidFill>
                <a:srgbClr val="000000"/>
              </a:solidFill>
              <a:cs typeface="Arial" charset="0"/>
            </a:endParaRPr>
          </a:p>
        </p:txBody>
      </p:sp>
      <p:sp>
        <p:nvSpPr>
          <p:cNvPr id="11" name="Rectangle 4"/>
          <p:cNvSpPr>
            <a:spLocks noGrp="1" noChangeArrowheads="1"/>
          </p:cNvSpPr>
          <p:nvPr>
            <p:ph type="title"/>
          </p:nvPr>
        </p:nvSpPr>
        <p:spPr>
          <a:xfrm>
            <a:off x="533400" y="152400"/>
            <a:ext cx="8208963" cy="954088"/>
          </a:xfrm>
        </p:spPr>
        <p:txBody>
          <a:bodyPr>
            <a:normAutofit fontScale="90000"/>
          </a:bodyPr>
          <a:lstStyle/>
          <a:p>
            <a:pPr algn="l" eaLnBrk="1" hangingPunct="1">
              <a:defRPr/>
            </a:pPr>
            <a:r>
              <a:rPr lang="en-US" sz="2400" b="0" spc="400" dirty="0" smtClean="0">
                <a:solidFill>
                  <a:srgbClr val="996633"/>
                </a:solidFill>
                <a:effectLst>
                  <a:outerShdw blurRad="38100" dist="38100" dir="2700000" algn="tl">
                    <a:srgbClr val="C0C0C0"/>
                  </a:outerShdw>
                </a:effectLst>
                <a:latin typeface="Times New Roman" pitchFamily="18" charset="0"/>
                <a:cs typeface="Times New Roman" pitchFamily="18" charset="0"/>
              </a:rPr>
              <a:t>ACTIVE LEARNING</a:t>
            </a:r>
            <a:r>
              <a:rPr lang="en-US" sz="2400" b="0" dirty="0" smtClean="0">
                <a:solidFill>
                  <a:srgbClr val="996633"/>
                </a:solidFill>
                <a:effectLst>
                  <a:outerShdw blurRad="38100" dist="38100" dir="2700000" algn="tl">
                    <a:srgbClr val="C0C0C0"/>
                  </a:outerShdw>
                </a:effectLst>
                <a:latin typeface="Times New Roman" pitchFamily="18" charset="0"/>
                <a:cs typeface="Times New Roman" pitchFamily="18" charset="0"/>
              </a:rPr>
              <a:t>   </a:t>
            </a:r>
            <a:r>
              <a:rPr lang="en-US" sz="7100" baseline="-10000" dirty="0" smtClean="0">
                <a:solidFill>
                  <a:srgbClr val="C00000"/>
                </a:solidFill>
                <a:latin typeface="Times New Roman" pitchFamily="18" charset="0"/>
                <a:cs typeface="Times New Roman" pitchFamily="18" charset="0"/>
              </a:rPr>
              <a:t>3</a:t>
            </a:r>
            <a:r>
              <a:rPr lang="en-US" sz="2400" b="0" dirty="0" smtClean="0">
                <a:solidFill>
                  <a:srgbClr val="996633"/>
                </a:solidFill>
                <a:effectLst>
                  <a:outerShdw blurRad="38100" dist="38100" dir="2700000" algn="tl">
                    <a:srgbClr val="C0C0C0"/>
                  </a:outerShdw>
                </a:effectLst>
                <a:latin typeface="Times New Roman" pitchFamily="18" charset="0"/>
                <a:cs typeface="Times New Roman" pitchFamily="18" charset="0"/>
              </a:rPr>
              <a:t>   </a:t>
            </a:r>
            <a:br>
              <a:rPr lang="en-US" sz="2400" b="0" dirty="0" smtClean="0">
                <a:solidFill>
                  <a:srgbClr val="996633"/>
                </a:solidFill>
                <a:effectLst>
                  <a:outerShdw blurRad="38100" dist="38100" dir="2700000" algn="tl">
                    <a:srgbClr val="C0C0C0"/>
                  </a:outerShdw>
                </a:effectLst>
                <a:latin typeface="Times New Roman" pitchFamily="18" charset="0"/>
                <a:cs typeface="Times New Roman" pitchFamily="18" charset="0"/>
              </a:rPr>
            </a:br>
            <a:r>
              <a:rPr lang="en-US" sz="3600" dirty="0" smtClean="0">
                <a:solidFill>
                  <a:srgbClr val="CC9900"/>
                </a:solidFill>
                <a:effectLst>
                  <a:outerShdw blurRad="38100" dist="38100" dir="2700000" algn="tl">
                    <a:srgbClr val="C0C0C0"/>
                  </a:outerShdw>
                </a:effectLst>
                <a:latin typeface="Times New Roman" pitchFamily="18" charset="0"/>
                <a:cs typeface="Times New Roman" pitchFamily="18" charset="0"/>
              </a:rPr>
              <a:t>Shifts in supply and demand</a:t>
            </a:r>
          </a:p>
        </p:txBody>
      </p:sp>
      <p:sp>
        <p:nvSpPr>
          <p:cNvPr id="5" name="TextBox 4"/>
          <p:cNvSpPr txBox="1"/>
          <p:nvPr/>
        </p:nvSpPr>
        <p:spPr>
          <a:xfrm>
            <a:off x="304800" y="6500422"/>
            <a:ext cx="5649433" cy="338554"/>
          </a:xfrm>
          <a:prstGeom prst="rect">
            <a:avLst/>
          </a:prstGeom>
          <a:noFill/>
        </p:spPr>
        <p:txBody>
          <a:bodyPr wrap="square" rtlCol="0">
            <a:spAutoFit/>
          </a:bodyPr>
          <a:lstStyle/>
          <a:p>
            <a:r>
              <a:rPr lang="en-US" sz="800" b="0" i="1" dirty="0" smtClean="0">
                <a:solidFill>
                  <a:srgbClr val="777777"/>
                </a:solidFill>
                <a:latin typeface="Times New Roman" pitchFamily="18" charset="0"/>
                <a:cs typeface="Times New Roman" pitchFamily="18" charset="0"/>
              </a:rPr>
              <a:t>© 2012 </a:t>
            </a:r>
            <a:r>
              <a:rPr lang="en-US" sz="800" b="0" i="1" dirty="0" err="1" smtClean="0">
                <a:solidFill>
                  <a:srgbClr val="777777"/>
                </a:solidFill>
                <a:latin typeface="Times New Roman" pitchFamily="18" charset="0"/>
                <a:cs typeface="Times New Roman" pitchFamily="18" charset="0"/>
              </a:rPr>
              <a:t>Cengage</a:t>
            </a:r>
            <a:r>
              <a:rPr lang="en-US" sz="800" b="0" i="1" dirty="0" smtClean="0">
                <a:solidFill>
                  <a:srgbClr val="777777"/>
                </a:solidFill>
                <a:latin typeface="Times New Roman" pitchFamily="18" charset="0"/>
                <a:cs typeface="Times New Roman" pitchFamily="18" charset="0"/>
              </a:rPr>
              <a:t> Learning. All Rights Reserved. May not be copied, scanned, or duplicated, in whole or in part, except for use as permitted in a license distributed with a certain product or service or otherwise on a password-protected website for classroom use.</a:t>
            </a:r>
            <a:endParaRPr lang="en-US" sz="800" b="0" i="1" dirty="0">
              <a:solidFill>
                <a:srgbClr val="777777"/>
              </a:solidFill>
              <a:latin typeface="Times New Roman" pitchFamily="18" charset="0"/>
              <a:ea typeface="Verdana" pitchFamily="34" charset="0"/>
              <a:cs typeface="Times New Roman" pitchFamily="18" charset="0"/>
            </a:endParaRPr>
          </a:p>
        </p:txBody>
      </p:sp>
    </p:spTree>
    <p:extLst>
      <p:ext uri="{BB962C8B-B14F-4D97-AF65-F5344CB8AC3E}">
        <p14:creationId xmlns:p14="http://schemas.microsoft.com/office/powerpoint/2010/main" val="364493607"/>
      </p:ext>
    </p:extLst>
  </p:cSld>
  <p:clrMapOvr>
    <a:masterClrMapping/>
  </p:clrMapOvr>
  <p:transition spd="med">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72394">
                                            <p:txEl>
                                              <p:pRg st="1" end="1"/>
                                            </p:txEl>
                                          </p:spTgt>
                                        </p:tgtEl>
                                        <p:attrNameLst>
                                          <p:attrName>style.visibility</p:attrName>
                                        </p:attrNameLst>
                                      </p:cBhvr>
                                      <p:to>
                                        <p:strVal val="visible"/>
                                      </p:to>
                                    </p:set>
                                    <p:animEffect transition="in" filter="wipe(left)">
                                      <p:cBhvr>
                                        <p:cTn id="7" dur="500"/>
                                        <p:tgtEl>
                                          <p:spTgt spid="272394">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72394">
                                            <p:txEl>
                                              <p:pRg st="2" end="2"/>
                                            </p:txEl>
                                          </p:spTgt>
                                        </p:tgtEl>
                                        <p:attrNameLst>
                                          <p:attrName>style.visibility</p:attrName>
                                        </p:attrNameLst>
                                      </p:cBhvr>
                                      <p:to>
                                        <p:strVal val="visible"/>
                                      </p:to>
                                    </p:set>
                                    <p:animEffect transition="in" filter="wipe(left)">
                                      <p:cBhvr>
                                        <p:cTn id="12" dur="500"/>
                                        <p:tgtEl>
                                          <p:spTgt spid="27239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72394">
                                            <p:txEl>
                                              <p:pRg st="3" end="3"/>
                                            </p:txEl>
                                          </p:spTgt>
                                        </p:tgtEl>
                                        <p:attrNameLst>
                                          <p:attrName>style.visibility</p:attrName>
                                        </p:attrNameLst>
                                      </p:cBhvr>
                                      <p:to>
                                        <p:strVal val="visible"/>
                                      </p:to>
                                    </p:set>
                                    <p:animEffect transition="in" filter="wipe(left)">
                                      <p:cBhvr>
                                        <p:cTn id="17" dur="500"/>
                                        <p:tgtEl>
                                          <p:spTgt spid="27239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2394" grpId="0" build="p" bldLvl="5"/>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4474" name="Rectangle 42"/>
          <p:cNvSpPr>
            <a:spLocks noChangeArrowheads="1"/>
          </p:cNvSpPr>
          <p:nvPr/>
        </p:nvSpPr>
        <p:spPr bwMode="auto">
          <a:xfrm>
            <a:off x="636588" y="2973388"/>
            <a:ext cx="2516187" cy="546100"/>
          </a:xfrm>
          <a:prstGeom prst="rect">
            <a:avLst/>
          </a:prstGeom>
          <a:noFill/>
          <a:ln w="9525">
            <a:noFill/>
            <a:miter lim="800000"/>
            <a:headEnd/>
            <a:tailEnd/>
          </a:ln>
        </p:spPr>
        <p:txBody>
          <a:bodyPr/>
          <a:lstStyle/>
          <a:p>
            <a:pPr marL="457200" indent="-457200">
              <a:lnSpc>
                <a:spcPct val="105000"/>
              </a:lnSpc>
              <a:spcBef>
                <a:spcPct val="45000"/>
              </a:spcBef>
              <a:buClr>
                <a:srgbClr val="003399"/>
              </a:buClr>
              <a:buSzPct val="120000"/>
              <a:buFont typeface="Wingdings" pitchFamily="2" charset="2"/>
              <a:buNone/>
            </a:pPr>
            <a:r>
              <a:rPr lang="en-US" sz="2600" dirty="0">
                <a:latin typeface="Times New Roman" pitchFamily="18" charset="0"/>
                <a:cs typeface="Times New Roman" pitchFamily="18" charset="0"/>
              </a:rPr>
              <a:t>2.	</a:t>
            </a:r>
            <a:r>
              <a:rPr lang="en-US" sz="2600" b="1" i="1" dirty="0">
                <a:latin typeface="Times New Roman" pitchFamily="18" charset="0"/>
                <a:cs typeface="Times New Roman" pitchFamily="18" charset="0"/>
              </a:rPr>
              <a:t>D</a:t>
            </a:r>
            <a:r>
              <a:rPr lang="en-US" sz="2600" dirty="0">
                <a:latin typeface="Times New Roman" pitchFamily="18" charset="0"/>
                <a:cs typeface="Times New Roman" pitchFamily="18" charset="0"/>
              </a:rPr>
              <a:t> shifts </a:t>
            </a:r>
            <a:r>
              <a:rPr lang="en-US" sz="2600" u="sng" dirty="0">
                <a:latin typeface="Times New Roman" pitchFamily="18" charset="0"/>
                <a:cs typeface="Times New Roman" pitchFamily="18" charset="0"/>
              </a:rPr>
              <a:t>left</a:t>
            </a:r>
          </a:p>
        </p:txBody>
      </p:sp>
      <p:grpSp>
        <p:nvGrpSpPr>
          <p:cNvPr id="3" name="Group 9"/>
          <p:cNvGrpSpPr>
            <a:grpSpLocks/>
          </p:cNvGrpSpPr>
          <p:nvPr/>
        </p:nvGrpSpPr>
        <p:grpSpPr bwMode="auto">
          <a:xfrm>
            <a:off x="4110038" y="2073275"/>
            <a:ext cx="4422775" cy="4106863"/>
            <a:chOff x="2579" y="785"/>
            <a:chExt cx="2786" cy="2420"/>
          </a:xfrm>
        </p:grpSpPr>
        <p:grpSp>
          <p:nvGrpSpPr>
            <p:cNvPr id="4" name="Group 10"/>
            <p:cNvGrpSpPr>
              <a:grpSpLocks/>
            </p:cNvGrpSpPr>
            <p:nvPr/>
          </p:nvGrpSpPr>
          <p:grpSpPr bwMode="auto">
            <a:xfrm>
              <a:off x="2697" y="1037"/>
              <a:ext cx="2409" cy="2049"/>
              <a:chOff x="1098" y="1361"/>
              <a:chExt cx="2116" cy="2027"/>
            </a:xfrm>
          </p:grpSpPr>
          <p:sp>
            <p:nvSpPr>
              <p:cNvPr id="63527" name="Line 11"/>
              <p:cNvSpPr>
                <a:spLocks noChangeShapeType="1"/>
              </p:cNvSpPr>
              <p:nvPr/>
            </p:nvSpPr>
            <p:spPr bwMode="auto">
              <a:xfrm>
                <a:off x="1102" y="1361"/>
                <a:ext cx="0" cy="2025"/>
              </a:xfrm>
              <a:prstGeom prst="line">
                <a:avLst/>
              </a:prstGeom>
              <a:noFill/>
              <a:ln w="12700">
                <a:solidFill>
                  <a:schemeClr val="tx1"/>
                </a:solidFill>
                <a:round/>
                <a:headEnd/>
                <a:tailEnd/>
              </a:ln>
            </p:spPr>
            <p:txBody>
              <a:bodyPr/>
              <a:lstStyle/>
              <a:p>
                <a:endParaRPr lang="en-US"/>
              </a:p>
            </p:txBody>
          </p:sp>
          <p:sp>
            <p:nvSpPr>
              <p:cNvPr id="63528" name="Line 12"/>
              <p:cNvSpPr>
                <a:spLocks noChangeShapeType="1"/>
              </p:cNvSpPr>
              <p:nvPr/>
            </p:nvSpPr>
            <p:spPr bwMode="auto">
              <a:xfrm>
                <a:off x="1098" y="3388"/>
                <a:ext cx="2116" cy="0"/>
              </a:xfrm>
              <a:prstGeom prst="line">
                <a:avLst/>
              </a:prstGeom>
              <a:noFill/>
              <a:ln w="12700">
                <a:solidFill>
                  <a:schemeClr val="tx1"/>
                </a:solidFill>
                <a:round/>
                <a:headEnd/>
                <a:tailEnd/>
              </a:ln>
            </p:spPr>
            <p:txBody>
              <a:bodyPr/>
              <a:lstStyle/>
              <a:p>
                <a:endParaRPr lang="en-US"/>
              </a:p>
            </p:txBody>
          </p:sp>
        </p:grpSp>
        <p:sp>
          <p:nvSpPr>
            <p:cNvPr id="63525" name="Text Box 13"/>
            <p:cNvSpPr txBox="1">
              <a:spLocks noChangeArrowheads="1"/>
            </p:cNvSpPr>
            <p:nvPr/>
          </p:nvSpPr>
          <p:spPr bwMode="auto">
            <a:xfrm>
              <a:off x="2579" y="785"/>
              <a:ext cx="267" cy="269"/>
            </a:xfrm>
            <a:prstGeom prst="rect">
              <a:avLst/>
            </a:prstGeom>
            <a:noFill/>
            <a:ln w="9525">
              <a:noFill/>
              <a:miter lim="800000"/>
              <a:headEnd/>
              <a:tailEnd/>
            </a:ln>
          </p:spPr>
          <p:txBody>
            <a:bodyPr>
              <a:spAutoFit/>
            </a:bodyPr>
            <a:lstStyle/>
            <a:p>
              <a:pPr algn="ctr">
                <a:spcBef>
                  <a:spcPct val="50000"/>
                </a:spcBef>
              </a:pPr>
              <a:r>
                <a:rPr lang="en-US" sz="2400" b="1" i="1">
                  <a:cs typeface="Arial" charset="0"/>
                </a:rPr>
                <a:t>P</a:t>
              </a:r>
            </a:p>
          </p:txBody>
        </p:sp>
        <p:sp>
          <p:nvSpPr>
            <p:cNvPr id="63526" name="Text Box 14"/>
            <p:cNvSpPr txBox="1">
              <a:spLocks noChangeArrowheads="1"/>
            </p:cNvSpPr>
            <p:nvPr/>
          </p:nvSpPr>
          <p:spPr bwMode="auto">
            <a:xfrm>
              <a:off x="5075" y="2936"/>
              <a:ext cx="290" cy="269"/>
            </a:xfrm>
            <a:prstGeom prst="rect">
              <a:avLst/>
            </a:prstGeom>
            <a:noFill/>
            <a:ln w="9525">
              <a:noFill/>
              <a:miter lim="800000"/>
              <a:headEnd/>
              <a:tailEnd/>
            </a:ln>
          </p:spPr>
          <p:txBody>
            <a:bodyPr>
              <a:spAutoFit/>
            </a:bodyPr>
            <a:lstStyle/>
            <a:p>
              <a:pPr algn="ctr">
                <a:spcBef>
                  <a:spcPct val="50000"/>
                </a:spcBef>
              </a:pPr>
              <a:r>
                <a:rPr lang="en-US" sz="2400" b="1" i="1">
                  <a:cs typeface="Arial" charset="0"/>
                </a:rPr>
                <a:t>Q</a:t>
              </a:r>
            </a:p>
          </p:txBody>
        </p:sp>
      </p:grpSp>
      <p:grpSp>
        <p:nvGrpSpPr>
          <p:cNvPr id="5" name="Group 15"/>
          <p:cNvGrpSpPr>
            <a:grpSpLocks/>
          </p:cNvGrpSpPr>
          <p:nvPr/>
        </p:nvGrpSpPr>
        <p:grpSpPr bwMode="auto">
          <a:xfrm>
            <a:off x="5565775" y="2906713"/>
            <a:ext cx="2486025" cy="2901950"/>
            <a:chOff x="2850" y="1233"/>
            <a:chExt cx="1566" cy="1828"/>
          </a:xfrm>
        </p:grpSpPr>
        <p:sp>
          <p:nvSpPr>
            <p:cNvPr id="63522" name="Line 16"/>
            <p:cNvSpPr>
              <a:spLocks noChangeShapeType="1"/>
            </p:cNvSpPr>
            <p:nvPr/>
          </p:nvSpPr>
          <p:spPr bwMode="auto">
            <a:xfrm>
              <a:off x="2850" y="1233"/>
              <a:ext cx="1263" cy="1587"/>
            </a:xfrm>
            <a:prstGeom prst="line">
              <a:avLst/>
            </a:prstGeom>
            <a:noFill/>
            <a:ln w="38100">
              <a:solidFill>
                <a:srgbClr val="003399"/>
              </a:solidFill>
              <a:round/>
              <a:headEnd/>
              <a:tailEnd/>
            </a:ln>
          </p:spPr>
          <p:txBody>
            <a:bodyPr/>
            <a:lstStyle/>
            <a:p>
              <a:endParaRPr lang="en-US"/>
            </a:p>
          </p:txBody>
        </p:sp>
        <p:sp>
          <p:nvSpPr>
            <p:cNvPr id="63523" name="Text Box 17"/>
            <p:cNvSpPr txBox="1">
              <a:spLocks noChangeArrowheads="1"/>
            </p:cNvSpPr>
            <p:nvPr/>
          </p:nvSpPr>
          <p:spPr bwMode="auto">
            <a:xfrm>
              <a:off x="4072" y="2773"/>
              <a:ext cx="344" cy="288"/>
            </a:xfrm>
            <a:prstGeom prst="rect">
              <a:avLst/>
            </a:prstGeom>
            <a:noFill/>
            <a:ln w="9525">
              <a:noFill/>
              <a:miter lim="800000"/>
              <a:headEnd/>
              <a:tailEnd/>
            </a:ln>
          </p:spPr>
          <p:txBody>
            <a:bodyPr>
              <a:spAutoFit/>
            </a:bodyPr>
            <a:lstStyle/>
            <a:p>
              <a:pPr algn="ctr">
                <a:spcBef>
                  <a:spcPct val="50000"/>
                </a:spcBef>
              </a:pPr>
              <a:r>
                <a:rPr lang="en-US" sz="2400">
                  <a:cs typeface="Arial" charset="0"/>
                </a:rPr>
                <a:t>D</a:t>
              </a:r>
              <a:r>
                <a:rPr lang="en-US" sz="2400" baseline="-25000">
                  <a:cs typeface="Arial" charset="0"/>
                </a:rPr>
                <a:t>1</a:t>
              </a:r>
            </a:p>
          </p:txBody>
        </p:sp>
      </p:grpSp>
      <p:grpSp>
        <p:nvGrpSpPr>
          <p:cNvPr id="6" name="Group 18"/>
          <p:cNvGrpSpPr>
            <a:grpSpLocks/>
          </p:cNvGrpSpPr>
          <p:nvPr/>
        </p:nvGrpSpPr>
        <p:grpSpPr bwMode="auto">
          <a:xfrm>
            <a:off x="4884738" y="2519363"/>
            <a:ext cx="1933575" cy="2901950"/>
            <a:chOff x="3067" y="1024"/>
            <a:chExt cx="1218" cy="1828"/>
          </a:xfrm>
        </p:grpSpPr>
        <p:sp>
          <p:nvSpPr>
            <p:cNvPr id="63520" name="Line 19"/>
            <p:cNvSpPr>
              <a:spLocks noChangeShapeType="1"/>
            </p:cNvSpPr>
            <p:nvPr/>
          </p:nvSpPr>
          <p:spPr bwMode="auto">
            <a:xfrm flipV="1">
              <a:off x="3067" y="1278"/>
              <a:ext cx="949" cy="1574"/>
            </a:xfrm>
            <a:prstGeom prst="line">
              <a:avLst/>
            </a:prstGeom>
            <a:noFill/>
            <a:ln w="38100">
              <a:solidFill>
                <a:srgbClr val="003399"/>
              </a:solidFill>
              <a:round/>
              <a:headEnd/>
              <a:tailEnd/>
            </a:ln>
          </p:spPr>
          <p:txBody>
            <a:bodyPr/>
            <a:lstStyle/>
            <a:p>
              <a:endParaRPr lang="en-US"/>
            </a:p>
          </p:txBody>
        </p:sp>
        <p:sp>
          <p:nvSpPr>
            <p:cNvPr id="63521" name="Text Box 20"/>
            <p:cNvSpPr txBox="1">
              <a:spLocks noChangeArrowheads="1"/>
            </p:cNvSpPr>
            <p:nvPr/>
          </p:nvSpPr>
          <p:spPr bwMode="auto">
            <a:xfrm>
              <a:off x="3920" y="1024"/>
              <a:ext cx="365" cy="288"/>
            </a:xfrm>
            <a:prstGeom prst="rect">
              <a:avLst/>
            </a:prstGeom>
            <a:noFill/>
            <a:ln w="9525">
              <a:noFill/>
              <a:miter lim="800000"/>
              <a:headEnd/>
              <a:tailEnd/>
            </a:ln>
          </p:spPr>
          <p:txBody>
            <a:bodyPr>
              <a:spAutoFit/>
            </a:bodyPr>
            <a:lstStyle/>
            <a:p>
              <a:pPr algn="ctr">
                <a:spcBef>
                  <a:spcPct val="50000"/>
                </a:spcBef>
              </a:pPr>
              <a:r>
                <a:rPr lang="en-US" sz="2400">
                  <a:cs typeface="Arial" charset="0"/>
                </a:rPr>
                <a:t>S</a:t>
              </a:r>
              <a:r>
                <a:rPr lang="en-US" sz="2400" baseline="-25000">
                  <a:cs typeface="Arial" charset="0"/>
                </a:rPr>
                <a:t>1</a:t>
              </a:r>
            </a:p>
          </p:txBody>
        </p:sp>
      </p:grpSp>
      <p:grpSp>
        <p:nvGrpSpPr>
          <p:cNvPr id="7" name="Group 21"/>
          <p:cNvGrpSpPr>
            <a:grpSpLocks/>
          </p:cNvGrpSpPr>
          <p:nvPr/>
        </p:nvGrpSpPr>
        <p:grpSpPr bwMode="auto">
          <a:xfrm>
            <a:off x="3800475" y="3321050"/>
            <a:ext cx="2489200" cy="3036888"/>
            <a:chOff x="2480" y="1625"/>
            <a:chExt cx="1568" cy="1913"/>
          </a:xfrm>
        </p:grpSpPr>
        <p:sp>
          <p:nvSpPr>
            <p:cNvPr id="63514" name="Text Box 22"/>
            <p:cNvSpPr txBox="1">
              <a:spLocks noChangeArrowheads="1"/>
            </p:cNvSpPr>
            <p:nvPr/>
          </p:nvSpPr>
          <p:spPr bwMode="auto">
            <a:xfrm>
              <a:off x="2480" y="1625"/>
              <a:ext cx="308" cy="230"/>
            </a:xfrm>
            <a:prstGeom prst="rect">
              <a:avLst/>
            </a:prstGeom>
            <a:noFill/>
            <a:ln w="9525">
              <a:noFill/>
              <a:miter lim="800000"/>
              <a:headEnd/>
              <a:tailEnd/>
            </a:ln>
          </p:spPr>
          <p:txBody>
            <a:bodyPr lIns="0" tIns="0" rIns="0" bIns="0">
              <a:spAutoFit/>
            </a:bodyPr>
            <a:lstStyle/>
            <a:p>
              <a:pPr algn="ctr">
                <a:spcBef>
                  <a:spcPct val="50000"/>
                </a:spcBef>
              </a:pPr>
              <a:r>
                <a:rPr lang="en-US" sz="2400" b="1" i="1">
                  <a:cs typeface="Arial" charset="0"/>
                </a:rPr>
                <a:t>P</a:t>
              </a:r>
              <a:r>
                <a:rPr lang="en-US" sz="2400" b="1" baseline="-25000">
                  <a:cs typeface="Arial" charset="0"/>
                </a:rPr>
                <a:t>1</a:t>
              </a:r>
            </a:p>
          </p:txBody>
        </p:sp>
        <p:sp>
          <p:nvSpPr>
            <p:cNvPr id="63515" name="Oval 23"/>
            <p:cNvSpPr>
              <a:spLocks noChangeArrowheads="1"/>
            </p:cNvSpPr>
            <p:nvPr/>
          </p:nvSpPr>
          <p:spPr bwMode="auto">
            <a:xfrm>
              <a:off x="3848" y="1692"/>
              <a:ext cx="88" cy="87"/>
            </a:xfrm>
            <a:prstGeom prst="ellipse">
              <a:avLst/>
            </a:prstGeom>
            <a:solidFill>
              <a:srgbClr val="000000"/>
            </a:solidFill>
            <a:ln w="9525">
              <a:noFill/>
              <a:prstDash val="dash"/>
              <a:round/>
              <a:headEnd/>
              <a:tailEnd/>
            </a:ln>
          </p:spPr>
          <p:txBody>
            <a:bodyPr wrap="none" anchor="ctr"/>
            <a:lstStyle/>
            <a:p>
              <a:endParaRPr lang="en-US">
                <a:cs typeface="Arial" charset="0"/>
              </a:endParaRPr>
            </a:p>
          </p:txBody>
        </p:sp>
        <p:grpSp>
          <p:nvGrpSpPr>
            <p:cNvPr id="8" name="Group 24"/>
            <p:cNvGrpSpPr>
              <a:grpSpLocks/>
            </p:cNvGrpSpPr>
            <p:nvPr/>
          </p:nvGrpSpPr>
          <p:grpSpPr bwMode="auto">
            <a:xfrm>
              <a:off x="2796" y="1737"/>
              <a:ext cx="1098" cy="1562"/>
              <a:chOff x="3068" y="1737"/>
              <a:chExt cx="826" cy="1117"/>
            </a:xfrm>
          </p:grpSpPr>
          <p:sp>
            <p:nvSpPr>
              <p:cNvPr id="63518" name="Line 25"/>
              <p:cNvSpPr>
                <a:spLocks noChangeShapeType="1"/>
              </p:cNvSpPr>
              <p:nvPr/>
            </p:nvSpPr>
            <p:spPr bwMode="auto">
              <a:xfrm>
                <a:off x="3068" y="1739"/>
                <a:ext cx="823" cy="0"/>
              </a:xfrm>
              <a:prstGeom prst="line">
                <a:avLst/>
              </a:prstGeom>
              <a:noFill/>
              <a:ln w="9525">
                <a:solidFill>
                  <a:schemeClr val="tx1"/>
                </a:solidFill>
                <a:prstDash val="lgDash"/>
                <a:round/>
                <a:headEnd/>
                <a:tailEnd/>
              </a:ln>
            </p:spPr>
            <p:txBody>
              <a:bodyPr/>
              <a:lstStyle/>
              <a:p>
                <a:endParaRPr lang="en-US"/>
              </a:p>
            </p:txBody>
          </p:sp>
          <p:sp>
            <p:nvSpPr>
              <p:cNvPr id="63519" name="Line 26"/>
              <p:cNvSpPr>
                <a:spLocks noChangeShapeType="1"/>
              </p:cNvSpPr>
              <p:nvPr/>
            </p:nvSpPr>
            <p:spPr bwMode="auto">
              <a:xfrm>
                <a:off x="3894" y="1737"/>
                <a:ext cx="0" cy="1117"/>
              </a:xfrm>
              <a:prstGeom prst="line">
                <a:avLst/>
              </a:prstGeom>
              <a:noFill/>
              <a:ln w="9525">
                <a:solidFill>
                  <a:schemeClr val="tx1"/>
                </a:solidFill>
                <a:prstDash val="lgDash"/>
                <a:round/>
                <a:headEnd/>
                <a:tailEnd/>
              </a:ln>
            </p:spPr>
            <p:txBody>
              <a:bodyPr/>
              <a:lstStyle/>
              <a:p>
                <a:endParaRPr lang="en-US"/>
              </a:p>
            </p:txBody>
          </p:sp>
        </p:grpSp>
        <p:sp>
          <p:nvSpPr>
            <p:cNvPr id="63517" name="Text Box 27"/>
            <p:cNvSpPr txBox="1">
              <a:spLocks noChangeArrowheads="1"/>
            </p:cNvSpPr>
            <p:nvPr/>
          </p:nvSpPr>
          <p:spPr bwMode="auto">
            <a:xfrm>
              <a:off x="3740" y="3308"/>
              <a:ext cx="308" cy="230"/>
            </a:xfrm>
            <a:prstGeom prst="rect">
              <a:avLst/>
            </a:prstGeom>
            <a:noFill/>
            <a:ln w="9525">
              <a:noFill/>
              <a:miter lim="800000"/>
              <a:headEnd/>
              <a:tailEnd/>
            </a:ln>
          </p:spPr>
          <p:txBody>
            <a:bodyPr lIns="0" tIns="0" rIns="0" bIns="0">
              <a:spAutoFit/>
            </a:bodyPr>
            <a:lstStyle/>
            <a:p>
              <a:pPr algn="ctr">
                <a:spcBef>
                  <a:spcPct val="50000"/>
                </a:spcBef>
              </a:pPr>
              <a:r>
                <a:rPr lang="en-US" sz="2400" b="1" i="1">
                  <a:cs typeface="Arial" charset="0"/>
                </a:rPr>
                <a:t>Q</a:t>
              </a:r>
              <a:r>
                <a:rPr lang="en-US" sz="2400" b="1" baseline="-25000">
                  <a:cs typeface="Arial" charset="0"/>
                </a:rPr>
                <a:t>1</a:t>
              </a:r>
            </a:p>
          </p:txBody>
        </p:sp>
      </p:grpSp>
      <p:grpSp>
        <p:nvGrpSpPr>
          <p:cNvPr id="9" name="Group 28"/>
          <p:cNvGrpSpPr>
            <a:grpSpLocks/>
          </p:cNvGrpSpPr>
          <p:nvPr/>
        </p:nvGrpSpPr>
        <p:grpSpPr bwMode="auto">
          <a:xfrm>
            <a:off x="4722813" y="2959100"/>
            <a:ext cx="2486025" cy="2901950"/>
            <a:chOff x="3569" y="1168"/>
            <a:chExt cx="1566" cy="1828"/>
          </a:xfrm>
        </p:grpSpPr>
        <p:sp>
          <p:nvSpPr>
            <p:cNvPr id="63512" name="Line 29"/>
            <p:cNvSpPr>
              <a:spLocks noChangeShapeType="1"/>
            </p:cNvSpPr>
            <p:nvPr/>
          </p:nvSpPr>
          <p:spPr bwMode="auto">
            <a:xfrm>
              <a:off x="3569" y="1168"/>
              <a:ext cx="1263" cy="1587"/>
            </a:xfrm>
            <a:prstGeom prst="line">
              <a:avLst/>
            </a:prstGeom>
            <a:noFill/>
            <a:ln w="38100">
              <a:solidFill>
                <a:srgbClr val="FF0000"/>
              </a:solidFill>
              <a:round/>
              <a:headEnd/>
              <a:tailEnd/>
            </a:ln>
          </p:spPr>
          <p:txBody>
            <a:bodyPr/>
            <a:lstStyle/>
            <a:p>
              <a:endParaRPr lang="en-US"/>
            </a:p>
          </p:txBody>
        </p:sp>
        <p:sp>
          <p:nvSpPr>
            <p:cNvPr id="63513" name="Text Box 30"/>
            <p:cNvSpPr txBox="1">
              <a:spLocks noChangeArrowheads="1"/>
            </p:cNvSpPr>
            <p:nvPr/>
          </p:nvSpPr>
          <p:spPr bwMode="auto">
            <a:xfrm>
              <a:off x="4791" y="2708"/>
              <a:ext cx="344" cy="288"/>
            </a:xfrm>
            <a:prstGeom prst="rect">
              <a:avLst/>
            </a:prstGeom>
            <a:noFill/>
            <a:ln w="9525">
              <a:noFill/>
              <a:miter lim="800000"/>
              <a:headEnd/>
              <a:tailEnd/>
            </a:ln>
          </p:spPr>
          <p:txBody>
            <a:bodyPr>
              <a:spAutoFit/>
            </a:bodyPr>
            <a:lstStyle/>
            <a:p>
              <a:pPr algn="ctr">
                <a:spcBef>
                  <a:spcPct val="50000"/>
                </a:spcBef>
              </a:pPr>
              <a:r>
                <a:rPr lang="en-US" sz="2400">
                  <a:cs typeface="Arial" charset="0"/>
                </a:rPr>
                <a:t>D</a:t>
              </a:r>
              <a:r>
                <a:rPr lang="en-US" sz="2400" baseline="-25000">
                  <a:cs typeface="Arial" charset="0"/>
                </a:rPr>
                <a:t>2</a:t>
              </a:r>
            </a:p>
          </p:txBody>
        </p:sp>
      </p:grpSp>
      <p:sp>
        <p:nvSpPr>
          <p:cNvPr id="274463" name="Line 31"/>
          <p:cNvSpPr>
            <a:spLocks noChangeShapeType="1"/>
          </p:cNvSpPr>
          <p:nvPr/>
        </p:nvSpPr>
        <p:spPr bwMode="auto">
          <a:xfrm rot="10800000">
            <a:off x="5008563" y="3259138"/>
            <a:ext cx="782637" cy="0"/>
          </a:xfrm>
          <a:prstGeom prst="line">
            <a:avLst/>
          </a:prstGeom>
          <a:noFill/>
          <a:ln w="57150">
            <a:solidFill>
              <a:srgbClr val="A50021"/>
            </a:solidFill>
            <a:round/>
            <a:headEnd/>
            <a:tailEnd type="triangle" w="lg" len="med"/>
          </a:ln>
        </p:spPr>
        <p:txBody>
          <a:bodyPr/>
          <a:lstStyle/>
          <a:p>
            <a:endParaRPr lang="en-US"/>
          </a:p>
        </p:txBody>
      </p:sp>
      <p:sp>
        <p:nvSpPr>
          <p:cNvPr id="63501" name="Text Box 32"/>
          <p:cNvSpPr txBox="1">
            <a:spLocks noChangeArrowheads="1"/>
          </p:cNvSpPr>
          <p:nvPr/>
        </p:nvSpPr>
        <p:spPr bwMode="auto">
          <a:xfrm>
            <a:off x="4905375" y="1530350"/>
            <a:ext cx="2754313" cy="863600"/>
          </a:xfrm>
          <a:prstGeom prst="rect">
            <a:avLst/>
          </a:prstGeom>
          <a:solidFill>
            <a:schemeClr val="bg1"/>
          </a:solidFill>
          <a:ln w="9525">
            <a:solidFill>
              <a:schemeClr val="tx1"/>
            </a:solidFill>
            <a:miter lim="800000"/>
            <a:headEnd/>
            <a:tailEnd/>
          </a:ln>
        </p:spPr>
        <p:txBody>
          <a:bodyPr>
            <a:spAutoFit/>
          </a:bodyPr>
          <a:lstStyle/>
          <a:p>
            <a:pPr algn="ctr">
              <a:spcBef>
                <a:spcPct val="50000"/>
              </a:spcBef>
            </a:pPr>
            <a:r>
              <a:rPr lang="en-US" sz="2500">
                <a:cs typeface="Arial" charset="0"/>
              </a:rPr>
              <a:t>The market for music downloads</a:t>
            </a:r>
          </a:p>
        </p:txBody>
      </p:sp>
      <p:grpSp>
        <p:nvGrpSpPr>
          <p:cNvPr id="10" name="Group 33"/>
          <p:cNvGrpSpPr>
            <a:grpSpLocks/>
          </p:cNvGrpSpPr>
          <p:nvPr/>
        </p:nvGrpSpPr>
        <p:grpSpPr bwMode="auto">
          <a:xfrm>
            <a:off x="3789363" y="3949700"/>
            <a:ext cx="2089150" cy="2414588"/>
            <a:chOff x="2473" y="2021"/>
            <a:chExt cx="1316" cy="1521"/>
          </a:xfrm>
        </p:grpSpPr>
        <p:grpSp>
          <p:nvGrpSpPr>
            <p:cNvPr id="11" name="Group 34"/>
            <p:cNvGrpSpPr>
              <a:grpSpLocks/>
            </p:cNvGrpSpPr>
            <p:nvPr/>
          </p:nvGrpSpPr>
          <p:grpSpPr bwMode="auto">
            <a:xfrm>
              <a:off x="2793" y="2135"/>
              <a:ext cx="862" cy="1166"/>
              <a:chOff x="3068" y="1737"/>
              <a:chExt cx="826" cy="1117"/>
            </a:xfrm>
          </p:grpSpPr>
          <p:sp>
            <p:nvSpPr>
              <p:cNvPr id="63510" name="Line 35"/>
              <p:cNvSpPr>
                <a:spLocks noChangeShapeType="1"/>
              </p:cNvSpPr>
              <p:nvPr/>
            </p:nvSpPr>
            <p:spPr bwMode="auto">
              <a:xfrm>
                <a:off x="3068" y="1739"/>
                <a:ext cx="823" cy="0"/>
              </a:xfrm>
              <a:prstGeom prst="line">
                <a:avLst/>
              </a:prstGeom>
              <a:noFill/>
              <a:ln w="9525">
                <a:solidFill>
                  <a:schemeClr val="tx1"/>
                </a:solidFill>
                <a:prstDash val="lgDash"/>
                <a:round/>
                <a:headEnd/>
                <a:tailEnd/>
              </a:ln>
            </p:spPr>
            <p:txBody>
              <a:bodyPr/>
              <a:lstStyle/>
              <a:p>
                <a:endParaRPr lang="en-US"/>
              </a:p>
            </p:txBody>
          </p:sp>
          <p:sp>
            <p:nvSpPr>
              <p:cNvPr id="63511" name="Line 36"/>
              <p:cNvSpPr>
                <a:spLocks noChangeShapeType="1"/>
              </p:cNvSpPr>
              <p:nvPr/>
            </p:nvSpPr>
            <p:spPr bwMode="auto">
              <a:xfrm>
                <a:off x="3894" y="1737"/>
                <a:ext cx="0" cy="1117"/>
              </a:xfrm>
              <a:prstGeom prst="line">
                <a:avLst/>
              </a:prstGeom>
              <a:noFill/>
              <a:ln w="9525">
                <a:solidFill>
                  <a:schemeClr val="tx1"/>
                </a:solidFill>
                <a:prstDash val="lgDash"/>
                <a:round/>
                <a:headEnd/>
                <a:tailEnd/>
              </a:ln>
            </p:spPr>
            <p:txBody>
              <a:bodyPr/>
              <a:lstStyle/>
              <a:p>
                <a:endParaRPr lang="en-US"/>
              </a:p>
            </p:txBody>
          </p:sp>
        </p:grpSp>
        <p:sp>
          <p:nvSpPr>
            <p:cNvPr id="63507" name="Oval 37"/>
            <p:cNvSpPr>
              <a:spLocks noChangeArrowheads="1"/>
            </p:cNvSpPr>
            <p:nvPr/>
          </p:nvSpPr>
          <p:spPr bwMode="auto">
            <a:xfrm>
              <a:off x="3605" y="2097"/>
              <a:ext cx="88" cy="87"/>
            </a:xfrm>
            <a:prstGeom prst="ellipse">
              <a:avLst/>
            </a:prstGeom>
            <a:solidFill>
              <a:srgbClr val="000000"/>
            </a:solidFill>
            <a:ln w="9525">
              <a:noFill/>
              <a:prstDash val="dash"/>
              <a:round/>
              <a:headEnd/>
              <a:tailEnd/>
            </a:ln>
          </p:spPr>
          <p:txBody>
            <a:bodyPr wrap="none" anchor="ctr"/>
            <a:lstStyle/>
            <a:p>
              <a:endParaRPr lang="en-US">
                <a:cs typeface="Arial" charset="0"/>
              </a:endParaRPr>
            </a:p>
          </p:txBody>
        </p:sp>
        <p:sp>
          <p:nvSpPr>
            <p:cNvPr id="63508" name="Text Box 38"/>
            <p:cNvSpPr txBox="1">
              <a:spLocks noChangeArrowheads="1"/>
            </p:cNvSpPr>
            <p:nvPr/>
          </p:nvSpPr>
          <p:spPr bwMode="auto">
            <a:xfrm>
              <a:off x="2473" y="2021"/>
              <a:ext cx="308" cy="230"/>
            </a:xfrm>
            <a:prstGeom prst="rect">
              <a:avLst/>
            </a:prstGeom>
            <a:noFill/>
            <a:ln w="9525">
              <a:noFill/>
              <a:miter lim="800000"/>
              <a:headEnd/>
              <a:tailEnd/>
            </a:ln>
          </p:spPr>
          <p:txBody>
            <a:bodyPr lIns="0" tIns="0" rIns="0" bIns="0">
              <a:spAutoFit/>
            </a:bodyPr>
            <a:lstStyle/>
            <a:p>
              <a:pPr algn="ctr">
                <a:spcBef>
                  <a:spcPct val="50000"/>
                </a:spcBef>
              </a:pPr>
              <a:r>
                <a:rPr lang="en-US" sz="2400" b="1" i="1">
                  <a:cs typeface="Arial" charset="0"/>
                </a:rPr>
                <a:t>P</a:t>
              </a:r>
              <a:r>
                <a:rPr lang="en-US" sz="2400" b="1" baseline="-25000">
                  <a:cs typeface="Arial" charset="0"/>
                </a:rPr>
                <a:t>2</a:t>
              </a:r>
            </a:p>
          </p:txBody>
        </p:sp>
        <p:sp>
          <p:nvSpPr>
            <p:cNvPr id="63509" name="Text Box 39"/>
            <p:cNvSpPr txBox="1">
              <a:spLocks noChangeArrowheads="1"/>
            </p:cNvSpPr>
            <p:nvPr/>
          </p:nvSpPr>
          <p:spPr bwMode="auto">
            <a:xfrm>
              <a:off x="3481" y="3312"/>
              <a:ext cx="308" cy="230"/>
            </a:xfrm>
            <a:prstGeom prst="rect">
              <a:avLst/>
            </a:prstGeom>
            <a:noFill/>
            <a:ln w="9525">
              <a:noFill/>
              <a:miter lim="800000"/>
              <a:headEnd/>
              <a:tailEnd/>
            </a:ln>
          </p:spPr>
          <p:txBody>
            <a:bodyPr lIns="0" tIns="0" rIns="0" bIns="0">
              <a:spAutoFit/>
            </a:bodyPr>
            <a:lstStyle/>
            <a:p>
              <a:pPr algn="ctr">
                <a:spcBef>
                  <a:spcPct val="50000"/>
                </a:spcBef>
              </a:pPr>
              <a:r>
                <a:rPr lang="en-US" sz="2400" b="1" i="1">
                  <a:cs typeface="Arial" charset="0"/>
                </a:rPr>
                <a:t>Q</a:t>
              </a:r>
              <a:r>
                <a:rPr lang="en-US" sz="2400" b="1" baseline="-25000">
                  <a:cs typeface="Arial" charset="0"/>
                </a:rPr>
                <a:t>2</a:t>
              </a:r>
            </a:p>
          </p:txBody>
        </p:sp>
      </p:grpSp>
      <p:sp>
        <p:nvSpPr>
          <p:cNvPr id="274472" name="Rectangle 40"/>
          <p:cNvSpPr>
            <a:spLocks noChangeArrowheads="1"/>
          </p:cNvSpPr>
          <p:nvPr/>
        </p:nvSpPr>
        <p:spPr bwMode="auto">
          <a:xfrm>
            <a:off x="639763" y="2309813"/>
            <a:ext cx="3084512" cy="546100"/>
          </a:xfrm>
          <a:prstGeom prst="rect">
            <a:avLst/>
          </a:prstGeom>
          <a:noFill/>
          <a:ln w="9525">
            <a:noFill/>
            <a:miter lim="800000"/>
            <a:headEnd/>
            <a:tailEnd/>
          </a:ln>
        </p:spPr>
        <p:txBody>
          <a:bodyPr/>
          <a:lstStyle/>
          <a:p>
            <a:pPr marL="457200" indent="-457200">
              <a:lnSpc>
                <a:spcPct val="105000"/>
              </a:lnSpc>
              <a:spcBef>
                <a:spcPct val="45000"/>
              </a:spcBef>
              <a:buClr>
                <a:srgbClr val="003399"/>
              </a:buClr>
              <a:buSzPct val="120000"/>
              <a:buFont typeface="Wingdings" pitchFamily="2" charset="2"/>
              <a:buNone/>
            </a:pPr>
            <a:r>
              <a:rPr lang="en-US" sz="2600" dirty="0">
                <a:latin typeface="Times New Roman" pitchFamily="18" charset="0"/>
                <a:cs typeface="Times New Roman" pitchFamily="18" charset="0"/>
              </a:rPr>
              <a:t>1.	</a:t>
            </a:r>
            <a:r>
              <a:rPr lang="en-US" sz="2600" b="1" i="1" dirty="0">
                <a:latin typeface="Times New Roman" pitchFamily="18" charset="0"/>
                <a:cs typeface="Times New Roman" pitchFamily="18" charset="0"/>
              </a:rPr>
              <a:t>D</a:t>
            </a:r>
            <a:r>
              <a:rPr lang="en-US" sz="2600" dirty="0">
                <a:latin typeface="Times New Roman" pitchFamily="18" charset="0"/>
                <a:cs typeface="Times New Roman" pitchFamily="18" charset="0"/>
              </a:rPr>
              <a:t> curve shifts</a:t>
            </a:r>
          </a:p>
        </p:txBody>
      </p:sp>
      <p:sp>
        <p:nvSpPr>
          <p:cNvPr id="274476" name="Rectangle 44"/>
          <p:cNvSpPr>
            <a:spLocks noChangeArrowheads="1"/>
          </p:cNvSpPr>
          <p:nvPr/>
        </p:nvSpPr>
        <p:spPr bwMode="auto">
          <a:xfrm>
            <a:off x="642938" y="3616325"/>
            <a:ext cx="3084512" cy="960438"/>
          </a:xfrm>
          <a:prstGeom prst="rect">
            <a:avLst/>
          </a:prstGeom>
          <a:noFill/>
          <a:ln w="9525">
            <a:noFill/>
            <a:miter lim="800000"/>
            <a:headEnd/>
            <a:tailEnd/>
          </a:ln>
        </p:spPr>
        <p:txBody>
          <a:bodyPr/>
          <a:lstStyle/>
          <a:p>
            <a:pPr marL="457200" indent="-457200">
              <a:lnSpc>
                <a:spcPct val="105000"/>
              </a:lnSpc>
              <a:spcBef>
                <a:spcPct val="45000"/>
              </a:spcBef>
              <a:buClr>
                <a:srgbClr val="003399"/>
              </a:buClr>
              <a:buSzPct val="120000"/>
              <a:buFont typeface="Wingdings" pitchFamily="2" charset="2"/>
              <a:buNone/>
            </a:pPr>
            <a:r>
              <a:rPr lang="en-US" sz="2600" dirty="0">
                <a:latin typeface="Times New Roman" pitchFamily="18" charset="0"/>
                <a:cs typeface="Times New Roman" pitchFamily="18" charset="0"/>
              </a:rPr>
              <a:t>3.	</a:t>
            </a:r>
            <a:r>
              <a:rPr lang="en-US" sz="2600" b="1" i="1" dirty="0">
                <a:latin typeface="Times New Roman" pitchFamily="18" charset="0"/>
                <a:cs typeface="Times New Roman" pitchFamily="18" charset="0"/>
              </a:rPr>
              <a:t>P</a:t>
            </a:r>
            <a:r>
              <a:rPr lang="en-US" sz="2600" dirty="0">
                <a:latin typeface="Times New Roman" pitchFamily="18" charset="0"/>
                <a:cs typeface="Times New Roman" pitchFamily="18" charset="0"/>
              </a:rPr>
              <a:t> and </a:t>
            </a:r>
            <a:r>
              <a:rPr lang="en-US" sz="2600" b="1" i="1" dirty="0">
                <a:latin typeface="Times New Roman" pitchFamily="18" charset="0"/>
                <a:cs typeface="Times New Roman" pitchFamily="18" charset="0"/>
              </a:rPr>
              <a:t>Q</a:t>
            </a:r>
            <a:r>
              <a:rPr lang="en-US" sz="2600" dirty="0">
                <a:latin typeface="Times New Roman" pitchFamily="18" charset="0"/>
                <a:cs typeface="Times New Roman" pitchFamily="18" charset="0"/>
              </a:rPr>
              <a:t> both fall.</a:t>
            </a:r>
            <a:endParaRPr lang="en-US" sz="2600" u="sng" dirty="0">
              <a:latin typeface="Times New Roman" pitchFamily="18" charset="0"/>
              <a:cs typeface="Times New Roman" pitchFamily="18" charset="0"/>
            </a:endParaRPr>
          </a:p>
        </p:txBody>
      </p:sp>
      <p:sp>
        <p:nvSpPr>
          <p:cNvPr id="63505" name="Rectangle 45"/>
          <p:cNvSpPr>
            <a:spLocks noChangeArrowheads="1"/>
          </p:cNvSpPr>
          <p:nvPr/>
        </p:nvSpPr>
        <p:spPr bwMode="auto">
          <a:xfrm>
            <a:off x="661988" y="1711325"/>
            <a:ext cx="1376362" cy="544513"/>
          </a:xfrm>
          <a:prstGeom prst="rect">
            <a:avLst/>
          </a:prstGeom>
          <a:noFill/>
          <a:ln w="9525">
            <a:noFill/>
            <a:miter lim="800000"/>
            <a:headEnd/>
            <a:tailEnd/>
          </a:ln>
        </p:spPr>
        <p:txBody>
          <a:bodyPr/>
          <a:lstStyle/>
          <a:p>
            <a:pPr marL="457200" indent="-457200">
              <a:lnSpc>
                <a:spcPct val="105000"/>
              </a:lnSpc>
              <a:spcBef>
                <a:spcPct val="45000"/>
              </a:spcBef>
              <a:buClr>
                <a:srgbClr val="003399"/>
              </a:buClr>
              <a:buSzPct val="120000"/>
              <a:buFont typeface="Wingdings" pitchFamily="2" charset="2"/>
              <a:buNone/>
            </a:pPr>
            <a:r>
              <a:rPr lang="en-US" sz="2500" b="1" dirty="0">
                <a:latin typeface="Times New Roman" pitchFamily="18" charset="0"/>
                <a:cs typeface="Times New Roman" pitchFamily="18" charset="0"/>
              </a:rPr>
              <a:t>STEPS</a:t>
            </a:r>
          </a:p>
        </p:txBody>
      </p:sp>
      <p:sp>
        <p:nvSpPr>
          <p:cNvPr id="43" name="Rectangle 8"/>
          <p:cNvSpPr>
            <a:spLocks noChangeArrowheads="1"/>
          </p:cNvSpPr>
          <p:nvPr/>
        </p:nvSpPr>
        <p:spPr bwMode="auto">
          <a:xfrm>
            <a:off x="0" y="0"/>
            <a:ext cx="304800" cy="6858000"/>
          </a:xfrm>
          <a:prstGeom prst="rect">
            <a:avLst/>
          </a:prstGeom>
          <a:solidFill>
            <a:srgbClr val="D6B128"/>
          </a:solidFill>
          <a:ln w="9525">
            <a:noFill/>
            <a:miter lim="800000"/>
            <a:headEnd/>
            <a:tailEnd/>
          </a:ln>
        </p:spPr>
        <p:txBody>
          <a:bodyPr wrap="none" anchor="ctr"/>
          <a:lstStyle/>
          <a:p>
            <a:pPr fontAlgn="base">
              <a:spcBef>
                <a:spcPct val="0"/>
              </a:spcBef>
              <a:spcAft>
                <a:spcPct val="0"/>
              </a:spcAft>
            </a:pPr>
            <a:endParaRPr lang="en-US" smtClean="0">
              <a:solidFill>
                <a:srgbClr val="000000"/>
              </a:solidFill>
              <a:cs typeface="Arial" charset="0"/>
            </a:endParaRPr>
          </a:p>
        </p:txBody>
      </p:sp>
      <p:sp>
        <p:nvSpPr>
          <p:cNvPr id="44" name="TextBox 43"/>
          <p:cNvSpPr txBox="1"/>
          <p:nvPr/>
        </p:nvSpPr>
        <p:spPr>
          <a:xfrm>
            <a:off x="304800" y="6500422"/>
            <a:ext cx="5649433" cy="338554"/>
          </a:xfrm>
          <a:prstGeom prst="rect">
            <a:avLst/>
          </a:prstGeom>
          <a:noFill/>
        </p:spPr>
        <p:txBody>
          <a:bodyPr wrap="square" rtlCol="0">
            <a:spAutoFit/>
          </a:bodyPr>
          <a:lstStyle/>
          <a:p>
            <a:r>
              <a:rPr lang="en-US" sz="800" b="0" i="1" dirty="0" smtClean="0">
                <a:solidFill>
                  <a:srgbClr val="777777"/>
                </a:solidFill>
                <a:latin typeface="Times New Roman" pitchFamily="18" charset="0"/>
                <a:cs typeface="Times New Roman" pitchFamily="18" charset="0"/>
              </a:rPr>
              <a:t>© 2012 </a:t>
            </a:r>
            <a:r>
              <a:rPr lang="en-US" sz="800" b="0" i="1" dirty="0" err="1" smtClean="0">
                <a:solidFill>
                  <a:srgbClr val="777777"/>
                </a:solidFill>
                <a:latin typeface="Times New Roman" pitchFamily="18" charset="0"/>
                <a:cs typeface="Times New Roman" pitchFamily="18" charset="0"/>
              </a:rPr>
              <a:t>Cengage</a:t>
            </a:r>
            <a:r>
              <a:rPr lang="en-US" sz="800" b="0" i="1" dirty="0" smtClean="0">
                <a:solidFill>
                  <a:srgbClr val="777777"/>
                </a:solidFill>
                <a:latin typeface="Times New Roman" pitchFamily="18" charset="0"/>
                <a:cs typeface="Times New Roman" pitchFamily="18" charset="0"/>
              </a:rPr>
              <a:t> Learning. All Rights Reserved. May not be copied, scanned, or duplicated, in whole or in part, except for use as permitted in a license distributed with a certain product or service or otherwise on a password-protected website for classroom use.</a:t>
            </a:r>
            <a:endParaRPr lang="en-US" sz="800" b="0" i="1" dirty="0">
              <a:solidFill>
                <a:srgbClr val="777777"/>
              </a:solidFill>
              <a:latin typeface="Times New Roman" pitchFamily="18" charset="0"/>
              <a:ea typeface="Verdana" pitchFamily="34" charset="0"/>
              <a:cs typeface="Times New Roman" pitchFamily="18" charset="0"/>
            </a:endParaRPr>
          </a:p>
        </p:txBody>
      </p:sp>
      <p:sp>
        <p:nvSpPr>
          <p:cNvPr id="46" name="Rectangle 4"/>
          <p:cNvSpPr>
            <a:spLocks noGrp="1" noChangeArrowheads="1"/>
          </p:cNvSpPr>
          <p:nvPr>
            <p:ph type="title"/>
          </p:nvPr>
        </p:nvSpPr>
        <p:spPr>
          <a:xfrm>
            <a:off x="533400" y="152400"/>
            <a:ext cx="8208963" cy="954088"/>
          </a:xfrm>
        </p:spPr>
        <p:txBody>
          <a:bodyPr>
            <a:normAutofit fontScale="90000"/>
          </a:bodyPr>
          <a:lstStyle/>
          <a:p>
            <a:pPr algn="l" eaLnBrk="1" hangingPunct="1">
              <a:defRPr/>
            </a:pPr>
            <a:r>
              <a:rPr lang="en-US" sz="2400" b="0" spc="400" dirty="0" smtClean="0">
                <a:solidFill>
                  <a:srgbClr val="996633"/>
                </a:solidFill>
                <a:effectLst>
                  <a:outerShdw blurRad="38100" dist="38100" dir="2700000" algn="tl">
                    <a:srgbClr val="C0C0C0"/>
                  </a:outerShdw>
                </a:effectLst>
                <a:latin typeface="Times New Roman" pitchFamily="18" charset="0"/>
                <a:cs typeface="Times New Roman" pitchFamily="18" charset="0"/>
              </a:rPr>
              <a:t>ACTIVE LEARNING</a:t>
            </a:r>
            <a:r>
              <a:rPr lang="en-US" sz="2400" b="0" dirty="0" smtClean="0">
                <a:solidFill>
                  <a:srgbClr val="996633"/>
                </a:solidFill>
                <a:effectLst>
                  <a:outerShdw blurRad="38100" dist="38100" dir="2700000" algn="tl">
                    <a:srgbClr val="C0C0C0"/>
                  </a:outerShdw>
                </a:effectLst>
                <a:latin typeface="Times New Roman" pitchFamily="18" charset="0"/>
                <a:cs typeface="Times New Roman" pitchFamily="18" charset="0"/>
              </a:rPr>
              <a:t>   </a:t>
            </a:r>
            <a:r>
              <a:rPr lang="en-US" sz="7100" baseline="-10000" dirty="0" smtClean="0">
                <a:solidFill>
                  <a:srgbClr val="C00000"/>
                </a:solidFill>
                <a:latin typeface="Times New Roman" pitchFamily="18" charset="0"/>
                <a:cs typeface="Times New Roman" pitchFamily="18" charset="0"/>
              </a:rPr>
              <a:t>3</a:t>
            </a:r>
            <a:r>
              <a:rPr lang="en-US" sz="2400" b="0" dirty="0" smtClean="0">
                <a:solidFill>
                  <a:srgbClr val="996633"/>
                </a:solidFill>
                <a:effectLst>
                  <a:outerShdw blurRad="38100" dist="38100" dir="2700000" algn="tl">
                    <a:srgbClr val="C0C0C0"/>
                  </a:outerShdw>
                </a:effectLst>
                <a:latin typeface="Times New Roman" pitchFamily="18" charset="0"/>
                <a:cs typeface="Times New Roman" pitchFamily="18" charset="0"/>
              </a:rPr>
              <a:t>   </a:t>
            </a:r>
            <a:br>
              <a:rPr lang="en-US" sz="2400" b="0" dirty="0" smtClean="0">
                <a:solidFill>
                  <a:srgbClr val="996633"/>
                </a:solidFill>
                <a:effectLst>
                  <a:outerShdw blurRad="38100" dist="38100" dir="2700000" algn="tl">
                    <a:srgbClr val="C0C0C0"/>
                  </a:outerShdw>
                </a:effectLst>
                <a:latin typeface="Times New Roman" pitchFamily="18" charset="0"/>
                <a:cs typeface="Times New Roman" pitchFamily="18" charset="0"/>
              </a:rPr>
            </a:br>
            <a:r>
              <a:rPr lang="en-US" sz="3600" dirty="0" smtClean="0">
                <a:solidFill>
                  <a:srgbClr val="CC9900"/>
                </a:solidFill>
                <a:effectLst>
                  <a:outerShdw blurRad="38100" dist="38100" dir="2700000" algn="tl">
                    <a:srgbClr val="C0C0C0"/>
                  </a:outerShdw>
                </a:effectLst>
                <a:latin typeface="Times New Roman" pitchFamily="18" charset="0"/>
                <a:cs typeface="Times New Roman" pitchFamily="18" charset="0"/>
              </a:rPr>
              <a:t>A.  Fall in price of CDs</a:t>
            </a:r>
          </a:p>
        </p:txBody>
      </p:sp>
    </p:spTree>
    <p:extLst>
      <p:ext uri="{BB962C8B-B14F-4D97-AF65-F5344CB8AC3E}">
        <p14:creationId xmlns:p14="http://schemas.microsoft.com/office/powerpoint/2010/main" val="2330836840"/>
      </p:ext>
    </p:extLst>
  </p:cSld>
  <p:clrMapOvr>
    <a:masterClrMapping/>
  </p:clrMapOvr>
  <p:transition spd="med">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74472"/>
                                        </p:tgtEl>
                                        <p:attrNameLst>
                                          <p:attrName>style.visibility</p:attrName>
                                        </p:attrNameLst>
                                      </p:cBhvr>
                                      <p:to>
                                        <p:strVal val="visible"/>
                                      </p:to>
                                    </p:set>
                                    <p:animEffect transition="in" filter="wipe(left)">
                                      <p:cBhvr>
                                        <p:cTn id="7" dur="500"/>
                                        <p:tgtEl>
                                          <p:spTgt spid="27447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74474"/>
                                        </p:tgtEl>
                                        <p:attrNameLst>
                                          <p:attrName>style.visibility</p:attrName>
                                        </p:attrNameLst>
                                      </p:cBhvr>
                                      <p:to>
                                        <p:strVal val="visible"/>
                                      </p:to>
                                    </p:set>
                                    <p:animEffect transition="in" filter="wipe(left)">
                                      <p:cBhvr>
                                        <p:cTn id="12" dur="500"/>
                                        <p:tgtEl>
                                          <p:spTgt spid="274474"/>
                                        </p:tgtEl>
                                      </p:cBhvr>
                                    </p:animEffect>
                                  </p:childTnLst>
                                </p:cTn>
                              </p:par>
                            </p:childTnLst>
                          </p:cTn>
                        </p:par>
                        <p:par>
                          <p:cTn id="13" fill="hold">
                            <p:stCondLst>
                              <p:cond delay="500"/>
                            </p:stCondLst>
                            <p:childTnLst>
                              <p:par>
                                <p:cTn id="14" presetID="17" presetClass="entr" presetSubtype="2" fill="hold" grpId="0" nodeType="afterEffect">
                                  <p:stCondLst>
                                    <p:cond delay="0"/>
                                  </p:stCondLst>
                                  <p:childTnLst>
                                    <p:set>
                                      <p:cBhvr>
                                        <p:cTn id="15" dur="1" fill="hold">
                                          <p:stCondLst>
                                            <p:cond delay="0"/>
                                          </p:stCondLst>
                                        </p:cTn>
                                        <p:tgtEl>
                                          <p:spTgt spid="274463"/>
                                        </p:tgtEl>
                                        <p:attrNameLst>
                                          <p:attrName>style.visibility</p:attrName>
                                        </p:attrNameLst>
                                      </p:cBhvr>
                                      <p:to>
                                        <p:strVal val="visible"/>
                                      </p:to>
                                    </p:set>
                                    <p:anim calcmode="lin" valueType="num">
                                      <p:cBhvr>
                                        <p:cTn id="16" dur="500" fill="hold"/>
                                        <p:tgtEl>
                                          <p:spTgt spid="274463"/>
                                        </p:tgtEl>
                                        <p:attrNameLst>
                                          <p:attrName>ppt_x</p:attrName>
                                        </p:attrNameLst>
                                      </p:cBhvr>
                                      <p:tavLst>
                                        <p:tav tm="0">
                                          <p:val>
                                            <p:strVal val="#ppt_x+#ppt_w/2"/>
                                          </p:val>
                                        </p:tav>
                                        <p:tav tm="100000">
                                          <p:val>
                                            <p:strVal val="#ppt_x"/>
                                          </p:val>
                                        </p:tav>
                                      </p:tavLst>
                                    </p:anim>
                                    <p:anim calcmode="lin" valueType="num">
                                      <p:cBhvr>
                                        <p:cTn id="17" dur="500" fill="hold"/>
                                        <p:tgtEl>
                                          <p:spTgt spid="274463"/>
                                        </p:tgtEl>
                                        <p:attrNameLst>
                                          <p:attrName>ppt_y</p:attrName>
                                        </p:attrNameLst>
                                      </p:cBhvr>
                                      <p:tavLst>
                                        <p:tav tm="0">
                                          <p:val>
                                            <p:strVal val="#ppt_y"/>
                                          </p:val>
                                        </p:tav>
                                        <p:tav tm="100000">
                                          <p:val>
                                            <p:strVal val="#ppt_y"/>
                                          </p:val>
                                        </p:tav>
                                      </p:tavLst>
                                    </p:anim>
                                    <p:anim calcmode="lin" valueType="num">
                                      <p:cBhvr>
                                        <p:cTn id="18" dur="500" fill="hold"/>
                                        <p:tgtEl>
                                          <p:spTgt spid="274463"/>
                                        </p:tgtEl>
                                        <p:attrNameLst>
                                          <p:attrName>ppt_w</p:attrName>
                                        </p:attrNameLst>
                                      </p:cBhvr>
                                      <p:tavLst>
                                        <p:tav tm="0">
                                          <p:val>
                                            <p:fltVal val="0"/>
                                          </p:val>
                                        </p:tav>
                                        <p:tav tm="100000">
                                          <p:val>
                                            <p:strVal val="#ppt_w"/>
                                          </p:val>
                                        </p:tav>
                                      </p:tavLst>
                                    </p:anim>
                                    <p:anim calcmode="lin" valueType="num">
                                      <p:cBhvr>
                                        <p:cTn id="19" dur="500" fill="hold"/>
                                        <p:tgtEl>
                                          <p:spTgt spid="274463"/>
                                        </p:tgtEl>
                                        <p:attrNameLst>
                                          <p:attrName>ppt_h</p:attrName>
                                        </p:attrNameLst>
                                      </p:cBhvr>
                                      <p:tavLst>
                                        <p:tav tm="0">
                                          <p:val>
                                            <p:strVal val="#ppt_h"/>
                                          </p:val>
                                        </p:tav>
                                        <p:tav tm="100000">
                                          <p:val>
                                            <p:strVal val="#ppt_h"/>
                                          </p:val>
                                        </p:tav>
                                      </p:tavLst>
                                    </p:anim>
                                  </p:childTnLst>
                                </p:cTn>
                              </p:par>
                            </p:childTnLst>
                          </p:cTn>
                        </p:par>
                        <p:par>
                          <p:cTn id="20" fill="hold">
                            <p:stCondLst>
                              <p:cond delay="1000"/>
                            </p:stCondLst>
                            <p:childTnLst>
                              <p:par>
                                <p:cTn id="21" presetID="18" presetClass="entr" presetSubtype="6" fill="hold"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strips(downRight)">
                                      <p:cBhvr>
                                        <p:cTn id="23" dur="500"/>
                                        <p:tgtEl>
                                          <p:spTgt spid="9"/>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274476"/>
                                        </p:tgtEl>
                                        <p:attrNameLst>
                                          <p:attrName>style.visibility</p:attrName>
                                        </p:attrNameLst>
                                      </p:cBhvr>
                                      <p:to>
                                        <p:strVal val="visible"/>
                                      </p:to>
                                    </p:set>
                                    <p:animEffect transition="in" filter="wipe(left)">
                                      <p:cBhvr>
                                        <p:cTn id="28" dur="500"/>
                                        <p:tgtEl>
                                          <p:spTgt spid="274476"/>
                                        </p:tgtEl>
                                      </p:cBhvr>
                                    </p:animEffect>
                                  </p:childTnLst>
                                </p:cTn>
                              </p:par>
                            </p:childTnLst>
                          </p:cTn>
                        </p:par>
                        <p:par>
                          <p:cTn id="29" fill="hold">
                            <p:stCondLst>
                              <p:cond delay="500"/>
                            </p:stCondLst>
                            <p:childTnLst>
                              <p:par>
                                <p:cTn id="30" presetID="18" presetClass="entr" presetSubtype="12" fill="hold" nodeType="after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strips(downLeft)">
                                      <p:cBhvr>
                                        <p:cTn id="3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4474" grpId="0"/>
      <p:bldP spid="274463" grpId="0" animBg="1"/>
      <p:bldP spid="274472" grpId="0"/>
      <p:bldP spid="27447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9"/>
          <p:cNvGrpSpPr>
            <a:grpSpLocks/>
          </p:cNvGrpSpPr>
          <p:nvPr/>
        </p:nvGrpSpPr>
        <p:grpSpPr bwMode="auto">
          <a:xfrm>
            <a:off x="4318000" y="2114550"/>
            <a:ext cx="4422775" cy="4106863"/>
            <a:chOff x="2579" y="785"/>
            <a:chExt cx="2786" cy="2420"/>
          </a:xfrm>
        </p:grpSpPr>
        <p:grpSp>
          <p:nvGrpSpPr>
            <p:cNvPr id="4" name="Group 10"/>
            <p:cNvGrpSpPr>
              <a:grpSpLocks/>
            </p:cNvGrpSpPr>
            <p:nvPr/>
          </p:nvGrpSpPr>
          <p:grpSpPr bwMode="auto">
            <a:xfrm>
              <a:off x="2697" y="1037"/>
              <a:ext cx="2409" cy="2049"/>
              <a:chOff x="1098" y="1361"/>
              <a:chExt cx="2116" cy="2027"/>
            </a:xfrm>
          </p:grpSpPr>
          <p:sp>
            <p:nvSpPr>
              <p:cNvPr id="64552" name="Line 11"/>
              <p:cNvSpPr>
                <a:spLocks noChangeShapeType="1"/>
              </p:cNvSpPr>
              <p:nvPr/>
            </p:nvSpPr>
            <p:spPr bwMode="auto">
              <a:xfrm>
                <a:off x="1102" y="1361"/>
                <a:ext cx="0" cy="2025"/>
              </a:xfrm>
              <a:prstGeom prst="line">
                <a:avLst/>
              </a:prstGeom>
              <a:noFill/>
              <a:ln w="12700">
                <a:solidFill>
                  <a:schemeClr val="tx1"/>
                </a:solidFill>
                <a:round/>
                <a:headEnd/>
                <a:tailEnd/>
              </a:ln>
            </p:spPr>
            <p:txBody>
              <a:bodyPr/>
              <a:lstStyle/>
              <a:p>
                <a:endParaRPr lang="en-US"/>
              </a:p>
            </p:txBody>
          </p:sp>
          <p:sp>
            <p:nvSpPr>
              <p:cNvPr id="64553" name="Line 12"/>
              <p:cNvSpPr>
                <a:spLocks noChangeShapeType="1"/>
              </p:cNvSpPr>
              <p:nvPr/>
            </p:nvSpPr>
            <p:spPr bwMode="auto">
              <a:xfrm>
                <a:off x="1098" y="3388"/>
                <a:ext cx="2116" cy="0"/>
              </a:xfrm>
              <a:prstGeom prst="line">
                <a:avLst/>
              </a:prstGeom>
              <a:noFill/>
              <a:ln w="12700">
                <a:solidFill>
                  <a:schemeClr val="tx1"/>
                </a:solidFill>
                <a:round/>
                <a:headEnd/>
                <a:tailEnd/>
              </a:ln>
            </p:spPr>
            <p:txBody>
              <a:bodyPr/>
              <a:lstStyle/>
              <a:p>
                <a:endParaRPr lang="en-US"/>
              </a:p>
            </p:txBody>
          </p:sp>
        </p:grpSp>
        <p:sp>
          <p:nvSpPr>
            <p:cNvPr id="64550" name="Text Box 13"/>
            <p:cNvSpPr txBox="1">
              <a:spLocks noChangeArrowheads="1"/>
            </p:cNvSpPr>
            <p:nvPr/>
          </p:nvSpPr>
          <p:spPr bwMode="auto">
            <a:xfrm>
              <a:off x="2579" y="785"/>
              <a:ext cx="267" cy="269"/>
            </a:xfrm>
            <a:prstGeom prst="rect">
              <a:avLst/>
            </a:prstGeom>
            <a:noFill/>
            <a:ln w="9525">
              <a:noFill/>
              <a:miter lim="800000"/>
              <a:headEnd/>
              <a:tailEnd/>
            </a:ln>
          </p:spPr>
          <p:txBody>
            <a:bodyPr>
              <a:spAutoFit/>
            </a:bodyPr>
            <a:lstStyle/>
            <a:p>
              <a:pPr algn="ctr">
                <a:spcBef>
                  <a:spcPct val="50000"/>
                </a:spcBef>
              </a:pPr>
              <a:r>
                <a:rPr lang="en-US" sz="2400" b="1" i="1">
                  <a:cs typeface="Arial" charset="0"/>
                </a:rPr>
                <a:t>P</a:t>
              </a:r>
            </a:p>
          </p:txBody>
        </p:sp>
        <p:sp>
          <p:nvSpPr>
            <p:cNvPr id="64551" name="Text Box 14"/>
            <p:cNvSpPr txBox="1">
              <a:spLocks noChangeArrowheads="1"/>
            </p:cNvSpPr>
            <p:nvPr/>
          </p:nvSpPr>
          <p:spPr bwMode="auto">
            <a:xfrm>
              <a:off x="5075" y="2936"/>
              <a:ext cx="290" cy="269"/>
            </a:xfrm>
            <a:prstGeom prst="rect">
              <a:avLst/>
            </a:prstGeom>
            <a:noFill/>
            <a:ln w="9525">
              <a:noFill/>
              <a:miter lim="800000"/>
              <a:headEnd/>
              <a:tailEnd/>
            </a:ln>
          </p:spPr>
          <p:txBody>
            <a:bodyPr>
              <a:spAutoFit/>
            </a:bodyPr>
            <a:lstStyle/>
            <a:p>
              <a:pPr algn="ctr">
                <a:spcBef>
                  <a:spcPct val="50000"/>
                </a:spcBef>
              </a:pPr>
              <a:r>
                <a:rPr lang="en-US" sz="2400" b="1" i="1">
                  <a:cs typeface="Arial" charset="0"/>
                </a:rPr>
                <a:t>Q</a:t>
              </a:r>
            </a:p>
          </p:txBody>
        </p:sp>
      </p:grpSp>
      <p:grpSp>
        <p:nvGrpSpPr>
          <p:cNvPr id="5" name="Group 15"/>
          <p:cNvGrpSpPr>
            <a:grpSpLocks/>
          </p:cNvGrpSpPr>
          <p:nvPr/>
        </p:nvGrpSpPr>
        <p:grpSpPr bwMode="auto">
          <a:xfrm>
            <a:off x="5773738" y="2947988"/>
            <a:ext cx="2486025" cy="2901950"/>
            <a:chOff x="2850" y="1233"/>
            <a:chExt cx="1566" cy="1828"/>
          </a:xfrm>
        </p:grpSpPr>
        <p:sp>
          <p:nvSpPr>
            <p:cNvPr id="64547" name="Line 16"/>
            <p:cNvSpPr>
              <a:spLocks noChangeShapeType="1"/>
            </p:cNvSpPr>
            <p:nvPr/>
          </p:nvSpPr>
          <p:spPr bwMode="auto">
            <a:xfrm>
              <a:off x="2850" y="1233"/>
              <a:ext cx="1263" cy="1587"/>
            </a:xfrm>
            <a:prstGeom prst="line">
              <a:avLst/>
            </a:prstGeom>
            <a:noFill/>
            <a:ln w="38100">
              <a:solidFill>
                <a:srgbClr val="003399"/>
              </a:solidFill>
              <a:round/>
              <a:headEnd/>
              <a:tailEnd/>
            </a:ln>
          </p:spPr>
          <p:txBody>
            <a:bodyPr/>
            <a:lstStyle/>
            <a:p>
              <a:endParaRPr lang="en-US"/>
            </a:p>
          </p:txBody>
        </p:sp>
        <p:sp>
          <p:nvSpPr>
            <p:cNvPr id="64548" name="Text Box 17"/>
            <p:cNvSpPr txBox="1">
              <a:spLocks noChangeArrowheads="1"/>
            </p:cNvSpPr>
            <p:nvPr/>
          </p:nvSpPr>
          <p:spPr bwMode="auto">
            <a:xfrm>
              <a:off x="4072" y="2773"/>
              <a:ext cx="344" cy="288"/>
            </a:xfrm>
            <a:prstGeom prst="rect">
              <a:avLst/>
            </a:prstGeom>
            <a:noFill/>
            <a:ln w="9525">
              <a:noFill/>
              <a:miter lim="800000"/>
              <a:headEnd/>
              <a:tailEnd/>
            </a:ln>
          </p:spPr>
          <p:txBody>
            <a:bodyPr>
              <a:spAutoFit/>
            </a:bodyPr>
            <a:lstStyle/>
            <a:p>
              <a:pPr algn="ctr">
                <a:spcBef>
                  <a:spcPct val="50000"/>
                </a:spcBef>
              </a:pPr>
              <a:r>
                <a:rPr lang="en-US" sz="2400">
                  <a:cs typeface="Arial" charset="0"/>
                </a:rPr>
                <a:t>D</a:t>
              </a:r>
              <a:r>
                <a:rPr lang="en-US" sz="2400" baseline="-25000">
                  <a:cs typeface="Arial" charset="0"/>
                </a:rPr>
                <a:t>1</a:t>
              </a:r>
            </a:p>
          </p:txBody>
        </p:sp>
      </p:grpSp>
      <p:grpSp>
        <p:nvGrpSpPr>
          <p:cNvPr id="6" name="Group 18"/>
          <p:cNvGrpSpPr>
            <a:grpSpLocks/>
          </p:cNvGrpSpPr>
          <p:nvPr/>
        </p:nvGrpSpPr>
        <p:grpSpPr bwMode="auto">
          <a:xfrm>
            <a:off x="5092700" y="2560638"/>
            <a:ext cx="1933575" cy="2901950"/>
            <a:chOff x="3067" y="1024"/>
            <a:chExt cx="1218" cy="1828"/>
          </a:xfrm>
        </p:grpSpPr>
        <p:sp>
          <p:nvSpPr>
            <p:cNvPr id="64545" name="Line 19"/>
            <p:cNvSpPr>
              <a:spLocks noChangeShapeType="1"/>
            </p:cNvSpPr>
            <p:nvPr/>
          </p:nvSpPr>
          <p:spPr bwMode="auto">
            <a:xfrm flipV="1">
              <a:off x="3067" y="1278"/>
              <a:ext cx="949" cy="1574"/>
            </a:xfrm>
            <a:prstGeom prst="line">
              <a:avLst/>
            </a:prstGeom>
            <a:noFill/>
            <a:ln w="38100">
              <a:solidFill>
                <a:srgbClr val="003399"/>
              </a:solidFill>
              <a:round/>
              <a:headEnd/>
              <a:tailEnd/>
            </a:ln>
          </p:spPr>
          <p:txBody>
            <a:bodyPr/>
            <a:lstStyle/>
            <a:p>
              <a:endParaRPr lang="en-US"/>
            </a:p>
          </p:txBody>
        </p:sp>
        <p:sp>
          <p:nvSpPr>
            <p:cNvPr id="64546" name="Text Box 20"/>
            <p:cNvSpPr txBox="1">
              <a:spLocks noChangeArrowheads="1"/>
            </p:cNvSpPr>
            <p:nvPr/>
          </p:nvSpPr>
          <p:spPr bwMode="auto">
            <a:xfrm>
              <a:off x="3920" y="1024"/>
              <a:ext cx="365" cy="288"/>
            </a:xfrm>
            <a:prstGeom prst="rect">
              <a:avLst/>
            </a:prstGeom>
            <a:noFill/>
            <a:ln w="9525">
              <a:noFill/>
              <a:miter lim="800000"/>
              <a:headEnd/>
              <a:tailEnd/>
            </a:ln>
          </p:spPr>
          <p:txBody>
            <a:bodyPr>
              <a:spAutoFit/>
            </a:bodyPr>
            <a:lstStyle/>
            <a:p>
              <a:pPr algn="ctr">
                <a:spcBef>
                  <a:spcPct val="50000"/>
                </a:spcBef>
              </a:pPr>
              <a:r>
                <a:rPr lang="en-US" sz="2400">
                  <a:cs typeface="Arial" charset="0"/>
                </a:rPr>
                <a:t>S</a:t>
              </a:r>
              <a:r>
                <a:rPr lang="en-US" sz="2400" baseline="-25000">
                  <a:cs typeface="Arial" charset="0"/>
                </a:rPr>
                <a:t>1</a:t>
              </a:r>
            </a:p>
          </p:txBody>
        </p:sp>
      </p:grpSp>
      <p:grpSp>
        <p:nvGrpSpPr>
          <p:cNvPr id="7" name="Group 21"/>
          <p:cNvGrpSpPr>
            <a:grpSpLocks/>
          </p:cNvGrpSpPr>
          <p:nvPr/>
        </p:nvGrpSpPr>
        <p:grpSpPr bwMode="auto">
          <a:xfrm>
            <a:off x="4008438" y="3362325"/>
            <a:ext cx="2489200" cy="3036888"/>
            <a:chOff x="2480" y="1625"/>
            <a:chExt cx="1568" cy="1913"/>
          </a:xfrm>
        </p:grpSpPr>
        <p:sp>
          <p:nvSpPr>
            <p:cNvPr id="64539" name="Text Box 22"/>
            <p:cNvSpPr txBox="1">
              <a:spLocks noChangeArrowheads="1"/>
            </p:cNvSpPr>
            <p:nvPr/>
          </p:nvSpPr>
          <p:spPr bwMode="auto">
            <a:xfrm>
              <a:off x="2480" y="1625"/>
              <a:ext cx="308" cy="230"/>
            </a:xfrm>
            <a:prstGeom prst="rect">
              <a:avLst/>
            </a:prstGeom>
            <a:noFill/>
            <a:ln w="9525">
              <a:noFill/>
              <a:miter lim="800000"/>
              <a:headEnd/>
              <a:tailEnd/>
            </a:ln>
          </p:spPr>
          <p:txBody>
            <a:bodyPr lIns="0" tIns="0" rIns="0" bIns="0">
              <a:spAutoFit/>
            </a:bodyPr>
            <a:lstStyle/>
            <a:p>
              <a:pPr algn="ctr">
                <a:spcBef>
                  <a:spcPct val="50000"/>
                </a:spcBef>
              </a:pPr>
              <a:r>
                <a:rPr lang="en-US" sz="2400" b="1" i="1">
                  <a:cs typeface="Arial" charset="0"/>
                </a:rPr>
                <a:t>P</a:t>
              </a:r>
              <a:r>
                <a:rPr lang="en-US" sz="2400" b="1" baseline="-25000">
                  <a:cs typeface="Arial" charset="0"/>
                </a:rPr>
                <a:t>1</a:t>
              </a:r>
            </a:p>
          </p:txBody>
        </p:sp>
        <p:sp>
          <p:nvSpPr>
            <p:cNvPr id="64540" name="Oval 23"/>
            <p:cNvSpPr>
              <a:spLocks noChangeArrowheads="1"/>
            </p:cNvSpPr>
            <p:nvPr/>
          </p:nvSpPr>
          <p:spPr bwMode="auto">
            <a:xfrm>
              <a:off x="3848" y="1692"/>
              <a:ext cx="88" cy="87"/>
            </a:xfrm>
            <a:prstGeom prst="ellipse">
              <a:avLst/>
            </a:prstGeom>
            <a:solidFill>
              <a:srgbClr val="000000"/>
            </a:solidFill>
            <a:ln w="9525">
              <a:noFill/>
              <a:prstDash val="dash"/>
              <a:round/>
              <a:headEnd/>
              <a:tailEnd/>
            </a:ln>
          </p:spPr>
          <p:txBody>
            <a:bodyPr wrap="none" anchor="ctr"/>
            <a:lstStyle/>
            <a:p>
              <a:endParaRPr lang="en-US">
                <a:cs typeface="Arial" charset="0"/>
              </a:endParaRPr>
            </a:p>
          </p:txBody>
        </p:sp>
        <p:grpSp>
          <p:nvGrpSpPr>
            <p:cNvPr id="8" name="Group 24"/>
            <p:cNvGrpSpPr>
              <a:grpSpLocks/>
            </p:cNvGrpSpPr>
            <p:nvPr/>
          </p:nvGrpSpPr>
          <p:grpSpPr bwMode="auto">
            <a:xfrm>
              <a:off x="2796" y="1737"/>
              <a:ext cx="1098" cy="1562"/>
              <a:chOff x="3068" y="1737"/>
              <a:chExt cx="826" cy="1117"/>
            </a:xfrm>
          </p:grpSpPr>
          <p:sp>
            <p:nvSpPr>
              <p:cNvPr id="64543" name="Line 25"/>
              <p:cNvSpPr>
                <a:spLocks noChangeShapeType="1"/>
              </p:cNvSpPr>
              <p:nvPr/>
            </p:nvSpPr>
            <p:spPr bwMode="auto">
              <a:xfrm>
                <a:off x="3068" y="1739"/>
                <a:ext cx="823" cy="0"/>
              </a:xfrm>
              <a:prstGeom prst="line">
                <a:avLst/>
              </a:prstGeom>
              <a:noFill/>
              <a:ln w="9525">
                <a:solidFill>
                  <a:schemeClr val="tx1"/>
                </a:solidFill>
                <a:prstDash val="lgDash"/>
                <a:round/>
                <a:headEnd/>
                <a:tailEnd/>
              </a:ln>
            </p:spPr>
            <p:txBody>
              <a:bodyPr/>
              <a:lstStyle/>
              <a:p>
                <a:endParaRPr lang="en-US"/>
              </a:p>
            </p:txBody>
          </p:sp>
          <p:sp>
            <p:nvSpPr>
              <p:cNvPr id="64544" name="Line 26"/>
              <p:cNvSpPr>
                <a:spLocks noChangeShapeType="1"/>
              </p:cNvSpPr>
              <p:nvPr/>
            </p:nvSpPr>
            <p:spPr bwMode="auto">
              <a:xfrm>
                <a:off x="3894" y="1737"/>
                <a:ext cx="0" cy="1117"/>
              </a:xfrm>
              <a:prstGeom prst="line">
                <a:avLst/>
              </a:prstGeom>
              <a:noFill/>
              <a:ln w="9525">
                <a:solidFill>
                  <a:schemeClr val="tx1"/>
                </a:solidFill>
                <a:prstDash val="lgDash"/>
                <a:round/>
                <a:headEnd/>
                <a:tailEnd/>
              </a:ln>
            </p:spPr>
            <p:txBody>
              <a:bodyPr/>
              <a:lstStyle/>
              <a:p>
                <a:endParaRPr lang="en-US"/>
              </a:p>
            </p:txBody>
          </p:sp>
        </p:grpSp>
        <p:sp>
          <p:nvSpPr>
            <p:cNvPr id="64542" name="Text Box 27"/>
            <p:cNvSpPr txBox="1">
              <a:spLocks noChangeArrowheads="1"/>
            </p:cNvSpPr>
            <p:nvPr/>
          </p:nvSpPr>
          <p:spPr bwMode="auto">
            <a:xfrm>
              <a:off x="3740" y="3308"/>
              <a:ext cx="308" cy="230"/>
            </a:xfrm>
            <a:prstGeom prst="rect">
              <a:avLst/>
            </a:prstGeom>
            <a:noFill/>
            <a:ln w="9525">
              <a:noFill/>
              <a:miter lim="800000"/>
              <a:headEnd/>
              <a:tailEnd/>
            </a:ln>
          </p:spPr>
          <p:txBody>
            <a:bodyPr lIns="0" tIns="0" rIns="0" bIns="0">
              <a:spAutoFit/>
            </a:bodyPr>
            <a:lstStyle/>
            <a:p>
              <a:pPr algn="ctr">
                <a:spcBef>
                  <a:spcPct val="50000"/>
                </a:spcBef>
              </a:pPr>
              <a:r>
                <a:rPr lang="en-US" sz="2400" b="1" i="1">
                  <a:cs typeface="Arial" charset="0"/>
                </a:rPr>
                <a:t>Q</a:t>
              </a:r>
              <a:r>
                <a:rPr lang="en-US" sz="2400" b="1" baseline="-25000">
                  <a:cs typeface="Arial" charset="0"/>
                </a:rPr>
                <a:t>1</a:t>
              </a:r>
            </a:p>
          </p:txBody>
        </p:sp>
      </p:grpSp>
      <p:grpSp>
        <p:nvGrpSpPr>
          <p:cNvPr id="9" name="Group 28"/>
          <p:cNvGrpSpPr>
            <a:grpSpLocks/>
          </p:cNvGrpSpPr>
          <p:nvPr/>
        </p:nvGrpSpPr>
        <p:grpSpPr bwMode="auto">
          <a:xfrm>
            <a:off x="5989638" y="2568575"/>
            <a:ext cx="1933575" cy="2901950"/>
            <a:chOff x="3520" y="1029"/>
            <a:chExt cx="1218" cy="1828"/>
          </a:xfrm>
        </p:grpSpPr>
        <p:sp>
          <p:nvSpPr>
            <p:cNvPr id="64537" name="Line 29"/>
            <p:cNvSpPr>
              <a:spLocks noChangeShapeType="1"/>
            </p:cNvSpPr>
            <p:nvPr/>
          </p:nvSpPr>
          <p:spPr bwMode="auto">
            <a:xfrm flipV="1">
              <a:off x="3520" y="1283"/>
              <a:ext cx="949" cy="1574"/>
            </a:xfrm>
            <a:prstGeom prst="line">
              <a:avLst/>
            </a:prstGeom>
            <a:noFill/>
            <a:ln w="38100">
              <a:solidFill>
                <a:srgbClr val="FF0000"/>
              </a:solidFill>
              <a:round/>
              <a:headEnd/>
              <a:tailEnd/>
            </a:ln>
          </p:spPr>
          <p:txBody>
            <a:bodyPr/>
            <a:lstStyle/>
            <a:p>
              <a:endParaRPr lang="en-US"/>
            </a:p>
          </p:txBody>
        </p:sp>
        <p:sp>
          <p:nvSpPr>
            <p:cNvPr id="64538" name="Text Box 30"/>
            <p:cNvSpPr txBox="1">
              <a:spLocks noChangeArrowheads="1"/>
            </p:cNvSpPr>
            <p:nvPr/>
          </p:nvSpPr>
          <p:spPr bwMode="auto">
            <a:xfrm>
              <a:off x="4373" y="1029"/>
              <a:ext cx="365" cy="288"/>
            </a:xfrm>
            <a:prstGeom prst="rect">
              <a:avLst/>
            </a:prstGeom>
            <a:noFill/>
            <a:ln w="9525">
              <a:noFill/>
              <a:miter lim="800000"/>
              <a:headEnd/>
              <a:tailEnd/>
            </a:ln>
          </p:spPr>
          <p:txBody>
            <a:bodyPr>
              <a:spAutoFit/>
            </a:bodyPr>
            <a:lstStyle/>
            <a:p>
              <a:pPr algn="ctr">
                <a:spcBef>
                  <a:spcPct val="50000"/>
                </a:spcBef>
              </a:pPr>
              <a:r>
                <a:rPr lang="en-US" sz="2400">
                  <a:cs typeface="Arial" charset="0"/>
                </a:rPr>
                <a:t>S</a:t>
              </a:r>
              <a:r>
                <a:rPr lang="en-US" sz="2400" baseline="-25000">
                  <a:cs typeface="Arial" charset="0"/>
                </a:rPr>
                <a:t>2</a:t>
              </a:r>
            </a:p>
          </p:txBody>
        </p:sp>
      </p:grpSp>
      <p:sp>
        <p:nvSpPr>
          <p:cNvPr id="276511" name="Line 31"/>
          <p:cNvSpPr>
            <a:spLocks noChangeShapeType="1"/>
          </p:cNvSpPr>
          <p:nvPr/>
        </p:nvSpPr>
        <p:spPr bwMode="auto">
          <a:xfrm>
            <a:off x="6453188" y="3305175"/>
            <a:ext cx="790575" cy="0"/>
          </a:xfrm>
          <a:prstGeom prst="line">
            <a:avLst/>
          </a:prstGeom>
          <a:noFill/>
          <a:ln w="57150">
            <a:solidFill>
              <a:srgbClr val="A50021"/>
            </a:solidFill>
            <a:round/>
            <a:headEnd/>
            <a:tailEnd type="triangle" w="lg" len="med"/>
          </a:ln>
        </p:spPr>
        <p:txBody>
          <a:bodyPr/>
          <a:lstStyle/>
          <a:p>
            <a:endParaRPr lang="en-US"/>
          </a:p>
        </p:txBody>
      </p:sp>
      <p:sp>
        <p:nvSpPr>
          <p:cNvPr id="64524" name="Text Box 32"/>
          <p:cNvSpPr txBox="1">
            <a:spLocks noChangeArrowheads="1"/>
          </p:cNvSpPr>
          <p:nvPr/>
        </p:nvSpPr>
        <p:spPr bwMode="auto">
          <a:xfrm>
            <a:off x="5113338" y="1571625"/>
            <a:ext cx="2754312" cy="863600"/>
          </a:xfrm>
          <a:prstGeom prst="rect">
            <a:avLst/>
          </a:prstGeom>
          <a:solidFill>
            <a:schemeClr val="bg1"/>
          </a:solidFill>
          <a:ln w="9525">
            <a:solidFill>
              <a:schemeClr val="tx1"/>
            </a:solidFill>
            <a:miter lim="800000"/>
            <a:headEnd/>
            <a:tailEnd/>
          </a:ln>
        </p:spPr>
        <p:txBody>
          <a:bodyPr>
            <a:spAutoFit/>
          </a:bodyPr>
          <a:lstStyle/>
          <a:p>
            <a:pPr algn="ctr">
              <a:spcBef>
                <a:spcPct val="50000"/>
              </a:spcBef>
            </a:pPr>
            <a:r>
              <a:rPr lang="en-US" sz="2500">
                <a:cs typeface="Arial" charset="0"/>
              </a:rPr>
              <a:t>The market for music downloads</a:t>
            </a:r>
          </a:p>
        </p:txBody>
      </p:sp>
      <p:grpSp>
        <p:nvGrpSpPr>
          <p:cNvPr id="10" name="Group 33"/>
          <p:cNvGrpSpPr>
            <a:grpSpLocks/>
          </p:cNvGrpSpPr>
          <p:nvPr/>
        </p:nvGrpSpPr>
        <p:grpSpPr bwMode="auto">
          <a:xfrm>
            <a:off x="3998913" y="4003675"/>
            <a:ext cx="3022600" cy="2403475"/>
            <a:chOff x="2474" y="2029"/>
            <a:chExt cx="1904" cy="1514"/>
          </a:xfrm>
        </p:grpSpPr>
        <p:grpSp>
          <p:nvGrpSpPr>
            <p:cNvPr id="11" name="Group 34"/>
            <p:cNvGrpSpPr>
              <a:grpSpLocks/>
            </p:cNvGrpSpPr>
            <p:nvPr/>
          </p:nvGrpSpPr>
          <p:grpSpPr bwMode="auto">
            <a:xfrm>
              <a:off x="2796" y="2147"/>
              <a:ext cx="1417" cy="1150"/>
              <a:chOff x="3068" y="1737"/>
              <a:chExt cx="826" cy="1117"/>
            </a:xfrm>
          </p:grpSpPr>
          <p:sp>
            <p:nvSpPr>
              <p:cNvPr id="64535" name="Line 35"/>
              <p:cNvSpPr>
                <a:spLocks noChangeShapeType="1"/>
              </p:cNvSpPr>
              <p:nvPr/>
            </p:nvSpPr>
            <p:spPr bwMode="auto">
              <a:xfrm>
                <a:off x="3068" y="1739"/>
                <a:ext cx="823" cy="0"/>
              </a:xfrm>
              <a:prstGeom prst="line">
                <a:avLst/>
              </a:prstGeom>
              <a:noFill/>
              <a:ln w="9525">
                <a:solidFill>
                  <a:schemeClr val="tx1"/>
                </a:solidFill>
                <a:prstDash val="lgDash"/>
                <a:round/>
                <a:headEnd/>
                <a:tailEnd/>
              </a:ln>
            </p:spPr>
            <p:txBody>
              <a:bodyPr/>
              <a:lstStyle/>
              <a:p>
                <a:endParaRPr lang="en-US"/>
              </a:p>
            </p:txBody>
          </p:sp>
          <p:sp>
            <p:nvSpPr>
              <p:cNvPr id="64536" name="Line 36"/>
              <p:cNvSpPr>
                <a:spLocks noChangeShapeType="1"/>
              </p:cNvSpPr>
              <p:nvPr/>
            </p:nvSpPr>
            <p:spPr bwMode="auto">
              <a:xfrm>
                <a:off x="3894" y="1737"/>
                <a:ext cx="0" cy="1117"/>
              </a:xfrm>
              <a:prstGeom prst="line">
                <a:avLst/>
              </a:prstGeom>
              <a:noFill/>
              <a:ln w="9525">
                <a:solidFill>
                  <a:schemeClr val="tx1"/>
                </a:solidFill>
                <a:prstDash val="lgDash"/>
                <a:round/>
                <a:headEnd/>
                <a:tailEnd/>
              </a:ln>
            </p:spPr>
            <p:txBody>
              <a:bodyPr/>
              <a:lstStyle/>
              <a:p>
                <a:endParaRPr lang="en-US"/>
              </a:p>
            </p:txBody>
          </p:sp>
        </p:grpSp>
        <p:sp>
          <p:nvSpPr>
            <p:cNvPr id="64532" name="Text Box 37"/>
            <p:cNvSpPr txBox="1">
              <a:spLocks noChangeArrowheads="1"/>
            </p:cNvSpPr>
            <p:nvPr/>
          </p:nvSpPr>
          <p:spPr bwMode="auto">
            <a:xfrm>
              <a:off x="4070" y="3313"/>
              <a:ext cx="308" cy="230"/>
            </a:xfrm>
            <a:prstGeom prst="rect">
              <a:avLst/>
            </a:prstGeom>
            <a:noFill/>
            <a:ln w="9525">
              <a:noFill/>
              <a:miter lim="800000"/>
              <a:headEnd/>
              <a:tailEnd/>
            </a:ln>
          </p:spPr>
          <p:txBody>
            <a:bodyPr lIns="0" tIns="0" rIns="0" bIns="0">
              <a:spAutoFit/>
            </a:bodyPr>
            <a:lstStyle/>
            <a:p>
              <a:pPr algn="ctr">
                <a:spcBef>
                  <a:spcPct val="50000"/>
                </a:spcBef>
              </a:pPr>
              <a:r>
                <a:rPr lang="en-US" sz="2400" b="1" i="1">
                  <a:cs typeface="Arial" charset="0"/>
                </a:rPr>
                <a:t>Q</a:t>
              </a:r>
              <a:r>
                <a:rPr lang="en-US" sz="2400" b="1" baseline="-25000">
                  <a:cs typeface="Arial" charset="0"/>
                </a:rPr>
                <a:t>2</a:t>
              </a:r>
            </a:p>
          </p:txBody>
        </p:sp>
        <p:sp>
          <p:nvSpPr>
            <p:cNvPr id="64533" name="Text Box 38"/>
            <p:cNvSpPr txBox="1">
              <a:spLocks noChangeArrowheads="1"/>
            </p:cNvSpPr>
            <p:nvPr/>
          </p:nvSpPr>
          <p:spPr bwMode="auto">
            <a:xfrm>
              <a:off x="2474" y="2029"/>
              <a:ext cx="308" cy="230"/>
            </a:xfrm>
            <a:prstGeom prst="rect">
              <a:avLst/>
            </a:prstGeom>
            <a:noFill/>
            <a:ln w="9525">
              <a:noFill/>
              <a:miter lim="800000"/>
              <a:headEnd/>
              <a:tailEnd/>
            </a:ln>
          </p:spPr>
          <p:txBody>
            <a:bodyPr lIns="0" tIns="0" rIns="0" bIns="0">
              <a:spAutoFit/>
            </a:bodyPr>
            <a:lstStyle/>
            <a:p>
              <a:pPr algn="ctr">
                <a:spcBef>
                  <a:spcPct val="50000"/>
                </a:spcBef>
              </a:pPr>
              <a:r>
                <a:rPr lang="en-US" sz="2400" b="1" i="1">
                  <a:cs typeface="Arial" charset="0"/>
                </a:rPr>
                <a:t>P</a:t>
              </a:r>
              <a:r>
                <a:rPr lang="en-US" sz="2400" b="1" baseline="-25000">
                  <a:cs typeface="Arial" charset="0"/>
                </a:rPr>
                <a:t>2</a:t>
              </a:r>
            </a:p>
          </p:txBody>
        </p:sp>
        <p:sp>
          <p:nvSpPr>
            <p:cNvPr id="64534" name="Oval 39"/>
            <p:cNvSpPr>
              <a:spLocks noChangeArrowheads="1"/>
            </p:cNvSpPr>
            <p:nvPr/>
          </p:nvSpPr>
          <p:spPr bwMode="auto">
            <a:xfrm>
              <a:off x="4168" y="2105"/>
              <a:ext cx="88" cy="87"/>
            </a:xfrm>
            <a:prstGeom prst="ellipse">
              <a:avLst/>
            </a:prstGeom>
            <a:solidFill>
              <a:srgbClr val="000000"/>
            </a:solidFill>
            <a:ln w="9525">
              <a:noFill/>
              <a:prstDash val="dash"/>
              <a:round/>
              <a:headEnd/>
              <a:tailEnd/>
            </a:ln>
          </p:spPr>
          <p:txBody>
            <a:bodyPr wrap="none" anchor="ctr"/>
            <a:lstStyle/>
            <a:p>
              <a:endParaRPr lang="en-US">
                <a:cs typeface="Arial" charset="0"/>
              </a:endParaRPr>
            </a:p>
          </p:txBody>
        </p:sp>
      </p:grpSp>
      <p:sp>
        <p:nvSpPr>
          <p:cNvPr id="276520" name="Rectangle 40"/>
          <p:cNvSpPr>
            <a:spLocks noChangeArrowheads="1"/>
          </p:cNvSpPr>
          <p:nvPr/>
        </p:nvSpPr>
        <p:spPr bwMode="auto">
          <a:xfrm>
            <a:off x="681038" y="2295525"/>
            <a:ext cx="3084512" cy="546100"/>
          </a:xfrm>
          <a:prstGeom prst="rect">
            <a:avLst/>
          </a:prstGeom>
          <a:noFill/>
          <a:ln w="9525">
            <a:noFill/>
            <a:miter lim="800000"/>
            <a:headEnd/>
            <a:tailEnd/>
          </a:ln>
        </p:spPr>
        <p:txBody>
          <a:bodyPr/>
          <a:lstStyle/>
          <a:p>
            <a:pPr marL="457200" indent="-457200">
              <a:lnSpc>
                <a:spcPct val="105000"/>
              </a:lnSpc>
              <a:spcBef>
                <a:spcPct val="45000"/>
              </a:spcBef>
              <a:buClr>
                <a:srgbClr val="003399"/>
              </a:buClr>
              <a:buSzPct val="120000"/>
              <a:buFont typeface="Wingdings" pitchFamily="2" charset="2"/>
              <a:buNone/>
            </a:pPr>
            <a:r>
              <a:rPr lang="en-US" sz="2600" dirty="0">
                <a:latin typeface="Times New Roman" pitchFamily="18" charset="0"/>
                <a:cs typeface="Times New Roman" pitchFamily="18" charset="0"/>
              </a:rPr>
              <a:t>1.	</a:t>
            </a:r>
            <a:r>
              <a:rPr lang="en-US" sz="2600" b="1" i="1" dirty="0">
                <a:latin typeface="Times New Roman" pitchFamily="18" charset="0"/>
                <a:cs typeface="Times New Roman" pitchFamily="18" charset="0"/>
              </a:rPr>
              <a:t>S</a:t>
            </a:r>
            <a:r>
              <a:rPr lang="en-US" sz="2600" dirty="0">
                <a:latin typeface="Times New Roman" pitchFamily="18" charset="0"/>
                <a:cs typeface="Times New Roman" pitchFamily="18" charset="0"/>
              </a:rPr>
              <a:t> curve shifts</a:t>
            </a:r>
          </a:p>
        </p:txBody>
      </p:sp>
      <p:sp>
        <p:nvSpPr>
          <p:cNvPr id="276521" name="Rectangle 41"/>
          <p:cNvSpPr>
            <a:spLocks noChangeArrowheads="1"/>
          </p:cNvSpPr>
          <p:nvPr/>
        </p:nvSpPr>
        <p:spPr bwMode="auto">
          <a:xfrm>
            <a:off x="677863" y="2959100"/>
            <a:ext cx="2516187" cy="546100"/>
          </a:xfrm>
          <a:prstGeom prst="rect">
            <a:avLst/>
          </a:prstGeom>
          <a:noFill/>
          <a:ln w="9525">
            <a:noFill/>
            <a:miter lim="800000"/>
            <a:headEnd/>
            <a:tailEnd/>
          </a:ln>
        </p:spPr>
        <p:txBody>
          <a:bodyPr/>
          <a:lstStyle/>
          <a:p>
            <a:pPr marL="457200" indent="-457200">
              <a:lnSpc>
                <a:spcPct val="105000"/>
              </a:lnSpc>
              <a:spcBef>
                <a:spcPct val="45000"/>
              </a:spcBef>
              <a:buClr>
                <a:srgbClr val="003399"/>
              </a:buClr>
              <a:buSzPct val="120000"/>
              <a:buFont typeface="Wingdings" pitchFamily="2" charset="2"/>
              <a:buNone/>
            </a:pPr>
            <a:r>
              <a:rPr lang="en-US" sz="2600" dirty="0">
                <a:latin typeface="Times New Roman" pitchFamily="18" charset="0"/>
                <a:cs typeface="Times New Roman" pitchFamily="18" charset="0"/>
              </a:rPr>
              <a:t>2.	</a:t>
            </a:r>
            <a:r>
              <a:rPr lang="en-US" sz="2600" b="1" i="1" dirty="0">
                <a:latin typeface="Times New Roman" pitchFamily="18" charset="0"/>
                <a:cs typeface="Times New Roman" pitchFamily="18" charset="0"/>
              </a:rPr>
              <a:t>S</a:t>
            </a:r>
            <a:r>
              <a:rPr lang="en-US" sz="2600" dirty="0">
                <a:latin typeface="Times New Roman" pitchFamily="18" charset="0"/>
                <a:cs typeface="Times New Roman" pitchFamily="18" charset="0"/>
              </a:rPr>
              <a:t> shifts </a:t>
            </a:r>
            <a:r>
              <a:rPr lang="en-US" sz="2600" u="sng" dirty="0">
                <a:latin typeface="Times New Roman" pitchFamily="18" charset="0"/>
                <a:cs typeface="Times New Roman" pitchFamily="18" charset="0"/>
              </a:rPr>
              <a:t>right</a:t>
            </a:r>
          </a:p>
        </p:txBody>
      </p:sp>
      <p:sp>
        <p:nvSpPr>
          <p:cNvPr id="276522" name="Rectangle 42"/>
          <p:cNvSpPr>
            <a:spLocks noChangeArrowheads="1"/>
          </p:cNvSpPr>
          <p:nvPr/>
        </p:nvSpPr>
        <p:spPr bwMode="auto">
          <a:xfrm>
            <a:off x="684213" y="3602038"/>
            <a:ext cx="3084512" cy="960437"/>
          </a:xfrm>
          <a:prstGeom prst="rect">
            <a:avLst/>
          </a:prstGeom>
          <a:noFill/>
          <a:ln w="9525">
            <a:noFill/>
            <a:miter lim="800000"/>
            <a:headEnd/>
            <a:tailEnd/>
          </a:ln>
        </p:spPr>
        <p:txBody>
          <a:bodyPr/>
          <a:lstStyle/>
          <a:p>
            <a:pPr marL="457200" indent="-457200">
              <a:lnSpc>
                <a:spcPct val="105000"/>
              </a:lnSpc>
              <a:spcBef>
                <a:spcPct val="45000"/>
              </a:spcBef>
              <a:buClr>
                <a:srgbClr val="003399"/>
              </a:buClr>
              <a:buSzPct val="120000"/>
              <a:buFont typeface="Wingdings" pitchFamily="2" charset="2"/>
              <a:buNone/>
            </a:pPr>
            <a:r>
              <a:rPr lang="en-US" sz="2600" dirty="0">
                <a:latin typeface="Times New Roman" pitchFamily="18" charset="0"/>
                <a:cs typeface="Times New Roman" pitchFamily="18" charset="0"/>
              </a:rPr>
              <a:t>3.	</a:t>
            </a:r>
            <a:r>
              <a:rPr lang="en-US" sz="2600" b="1" i="1" dirty="0">
                <a:latin typeface="Times New Roman" pitchFamily="18" charset="0"/>
                <a:cs typeface="Times New Roman" pitchFamily="18" charset="0"/>
              </a:rPr>
              <a:t>P</a:t>
            </a:r>
            <a:r>
              <a:rPr lang="en-US" sz="2600" dirty="0">
                <a:latin typeface="Times New Roman" pitchFamily="18" charset="0"/>
                <a:cs typeface="Times New Roman" pitchFamily="18" charset="0"/>
              </a:rPr>
              <a:t> falls, </a:t>
            </a:r>
            <a:br>
              <a:rPr lang="en-US" sz="2600" dirty="0">
                <a:latin typeface="Times New Roman" pitchFamily="18" charset="0"/>
                <a:cs typeface="Times New Roman" pitchFamily="18" charset="0"/>
              </a:rPr>
            </a:br>
            <a:r>
              <a:rPr lang="en-US" sz="2600" b="1" i="1" dirty="0">
                <a:latin typeface="Times New Roman" pitchFamily="18" charset="0"/>
                <a:cs typeface="Times New Roman" pitchFamily="18" charset="0"/>
              </a:rPr>
              <a:t>Q</a:t>
            </a:r>
            <a:r>
              <a:rPr lang="en-US" sz="2600" dirty="0">
                <a:latin typeface="Times New Roman" pitchFamily="18" charset="0"/>
                <a:cs typeface="Times New Roman" pitchFamily="18" charset="0"/>
              </a:rPr>
              <a:t> rises.</a:t>
            </a:r>
            <a:endParaRPr lang="en-US" sz="2600" u="sng" dirty="0">
              <a:latin typeface="Times New Roman" pitchFamily="18" charset="0"/>
              <a:cs typeface="Times New Roman" pitchFamily="18" charset="0"/>
            </a:endParaRPr>
          </a:p>
        </p:txBody>
      </p:sp>
      <p:sp>
        <p:nvSpPr>
          <p:cNvPr id="64529" name="Rectangle 43"/>
          <p:cNvSpPr>
            <a:spLocks noChangeArrowheads="1"/>
          </p:cNvSpPr>
          <p:nvPr/>
        </p:nvSpPr>
        <p:spPr bwMode="auto">
          <a:xfrm>
            <a:off x="703263" y="1697038"/>
            <a:ext cx="1376362" cy="544512"/>
          </a:xfrm>
          <a:prstGeom prst="rect">
            <a:avLst/>
          </a:prstGeom>
          <a:noFill/>
          <a:ln w="9525">
            <a:noFill/>
            <a:miter lim="800000"/>
            <a:headEnd/>
            <a:tailEnd/>
          </a:ln>
        </p:spPr>
        <p:txBody>
          <a:bodyPr/>
          <a:lstStyle/>
          <a:p>
            <a:pPr marL="457200" indent="-457200">
              <a:lnSpc>
                <a:spcPct val="105000"/>
              </a:lnSpc>
              <a:spcBef>
                <a:spcPct val="45000"/>
              </a:spcBef>
              <a:buClr>
                <a:srgbClr val="003399"/>
              </a:buClr>
              <a:buSzPct val="120000"/>
              <a:buFont typeface="Wingdings" pitchFamily="2" charset="2"/>
              <a:buNone/>
            </a:pPr>
            <a:r>
              <a:rPr lang="en-US" sz="2500" b="1" dirty="0">
                <a:latin typeface="Times New Roman" pitchFamily="18" charset="0"/>
                <a:cs typeface="Times New Roman" pitchFamily="18" charset="0"/>
              </a:rPr>
              <a:t>STEPS</a:t>
            </a:r>
          </a:p>
        </p:txBody>
      </p:sp>
      <p:sp>
        <p:nvSpPr>
          <p:cNvPr id="44" name="Rectangle 8"/>
          <p:cNvSpPr>
            <a:spLocks noChangeArrowheads="1"/>
          </p:cNvSpPr>
          <p:nvPr/>
        </p:nvSpPr>
        <p:spPr bwMode="auto">
          <a:xfrm>
            <a:off x="0" y="0"/>
            <a:ext cx="304800" cy="6858000"/>
          </a:xfrm>
          <a:prstGeom prst="rect">
            <a:avLst/>
          </a:prstGeom>
          <a:solidFill>
            <a:srgbClr val="D6B128"/>
          </a:solidFill>
          <a:ln w="9525">
            <a:noFill/>
            <a:miter lim="800000"/>
            <a:headEnd/>
            <a:tailEnd/>
          </a:ln>
        </p:spPr>
        <p:txBody>
          <a:bodyPr wrap="none" anchor="ctr"/>
          <a:lstStyle/>
          <a:p>
            <a:pPr fontAlgn="base">
              <a:spcBef>
                <a:spcPct val="0"/>
              </a:spcBef>
              <a:spcAft>
                <a:spcPct val="0"/>
              </a:spcAft>
            </a:pPr>
            <a:endParaRPr lang="en-US" smtClean="0">
              <a:solidFill>
                <a:srgbClr val="000000"/>
              </a:solidFill>
              <a:cs typeface="Arial" charset="0"/>
            </a:endParaRPr>
          </a:p>
        </p:txBody>
      </p:sp>
      <p:sp>
        <p:nvSpPr>
          <p:cNvPr id="45" name="TextBox 44"/>
          <p:cNvSpPr txBox="1"/>
          <p:nvPr/>
        </p:nvSpPr>
        <p:spPr>
          <a:xfrm>
            <a:off x="304800" y="6500422"/>
            <a:ext cx="5649433" cy="338554"/>
          </a:xfrm>
          <a:prstGeom prst="rect">
            <a:avLst/>
          </a:prstGeom>
          <a:noFill/>
        </p:spPr>
        <p:txBody>
          <a:bodyPr wrap="square" rtlCol="0">
            <a:spAutoFit/>
          </a:bodyPr>
          <a:lstStyle/>
          <a:p>
            <a:r>
              <a:rPr lang="en-US" sz="800" b="0" i="1" dirty="0" smtClean="0">
                <a:solidFill>
                  <a:srgbClr val="777777"/>
                </a:solidFill>
                <a:latin typeface="Times New Roman" pitchFamily="18" charset="0"/>
                <a:cs typeface="Times New Roman" pitchFamily="18" charset="0"/>
              </a:rPr>
              <a:t>© 2012 </a:t>
            </a:r>
            <a:r>
              <a:rPr lang="en-US" sz="800" b="0" i="1" dirty="0" err="1" smtClean="0">
                <a:solidFill>
                  <a:srgbClr val="777777"/>
                </a:solidFill>
                <a:latin typeface="Times New Roman" pitchFamily="18" charset="0"/>
                <a:cs typeface="Times New Roman" pitchFamily="18" charset="0"/>
              </a:rPr>
              <a:t>Cengage</a:t>
            </a:r>
            <a:r>
              <a:rPr lang="en-US" sz="800" b="0" i="1" dirty="0" smtClean="0">
                <a:solidFill>
                  <a:srgbClr val="777777"/>
                </a:solidFill>
                <a:latin typeface="Times New Roman" pitchFamily="18" charset="0"/>
                <a:cs typeface="Times New Roman" pitchFamily="18" charset="0"/>
              </a:rPr>
              <a:t> Learning. All Rights Reserved. May not be copied, scanned, or duplicated, in whole or in part, except for use as permitted in a license distributed with a certain product or service or otherwise on a password-protected website for classroom use.</a:t>
            </a:r>
            <a:endParaRPr lang="en-US" sz="800" b="0" i="1" dirty="0">
              <a:solidFill>
                <a:srgbClr val="777777"/>
              </a:solidFill>
              <a:latin typeface="Times New Roman" pitchFamily="18" charset="0"/>
              <a:ea typeface="Verdana" pitchFamily="34" charset="0"/>
              <a:cs typeface="Times New Roman" pitchFamily="18" charset="0"/>
            </a:endParaRPr>
          </a:p>
        </p:txBody>
      </p:sp>
      <p:sp>
        <p:nvSpPr>
          <p:cNvPr id="47" name="Rectangle 4"/>
          <p:cNvSpPr>
            <a:spLocks noGrp="1" noChangeArrowheads="1"/>
          </p:cNvSpPr>
          <p:nvPr>
            <p:ph type="title"/>
          </p:nvPr>
        </p:nvSpPr>
        <p:spPr>
          <a:xfrm>
            <a:off x="533400" y="152400"/>
            <a:ext cx="8208963" cy="954088"/>
          </a:xfrm>
        </p:spPr>
        <p:txBody>
          <a:bodyPr>
            <a:normAutofit fontScale="90000"/>
          </a:bodyPr>
          <a:lstStyle/>
          <a:p>
            <a:pPr algn="l" eaLnBrk="1" hangingPunct="1">
              <a:defRPr/>
            </a:pPr>
            <a:r>
              <a:rPr lang="en-US" sz="2400" b="0" spc="400" dirty="0" smtClean="0">
                <a:solidFill>
                  <a:srgbClr val="996633"/>
                </a:solidFill>
                <a:effectLst>
                  <a:outerShdw blurRad="38100" dist="38100" dir="2700000" algn="tl">
                    <a:srgbClr val="C0C0C0"/>
                  </a:outerShdw>
                </a:effectLst>
                <a:latin typeface="Times New Roman" pitchFamily="18" charset="0"/>
                <a:cs typeface="Times New Roman" pitchFamily="18" charset="0"/>
              </a:rPr>
              <a:t>ACTIVE LEARNING</a:t>
            </a:r>
            <a:r>
              <a:rPr lang="en-US" sz="2400" b="0" dirty="0" smtClean="0">
                <a:solidFill>
                  <a:srgbClr val="996633"/>
                </a:solidFill>
                <a:effectLst>
                  <a:outerShdw blurRad="38100" dist="38100" dir="2700000" algn="tl">
                    <a:srgbClr val="C0C0C0"/>
                  </a:outerShdw>
                </a:effectLst>
                <a:latin typeface="Times New Roman" pitchFamily="18" charset="0"/>
                <a:cs typeface="Times New Roman" pitchFamily="18" charset="0"/>
              </a:rPr>
              <a:t>   </a:t>
            </a:r>
            <a:r>
              <a:rPr lang="en-US" sz="7100" baseline="-10000" dirty="0" smtClean="0">
                <a:solidFill>
                  <a:srgbClr val="C00000"/>
                </a:solidFill>
                <a:latin typeface="Times New Roman" pitchFamily="18" charset="0"/>
                <a:cs typeface="Times New Roman" pitchFamily="18" charset="0"/>
              </a:rPr>
              <a:t>3</a:t>
            </a:r>
            <a:r>
              <a:rPr lang="en-US" sz="2400" b="0" dirty="0" smtClean="0">
                <a:solidFill>
                  <a:srgbClr val="996633"/>
                </a:solidFill>
                <a:effectLst>
                  <a:outerShdw blurRad="38100" dist="38100" dir="2700000" algn="tl">
                    <a:srgbClr val="C0C0C0"/>
                  </a:outerShdw>
                </a:effectLst>
                <a:latin typeface="Times New Roman" pitchFamily="18" charset="0"/>
                <a:cs typeface="Times New Roman" pitchFamily="18" charset="0"/>
              </a:rPr>
              <a:t>   </a:t>
            </a:r>
            <a:br>
              <a:rPr lang="en-US" sz="2400" b="0" dirty="0" smtClean="0">
                <a:solidFill>
                  <a:srgbClr val="996633"/>
                </a:solidFill>
                <a:effectLst>
                  <a:outerShdw blurRad="38100" dist="38100" dir="2700000" algn="tl">
                    <a:srgbClr val="C0C0C0"/>
                  </a:outerShdw>
                </a:effectLst>
                <a:latin typeface="Times New Roman" pitchFamily="18" charset="0"/>
                <a:cs typeface="Times New Roman" pitchFamily="18" charset="0"/>
              </a:rPr>
            </a:br>
            <a:r>
              <a:rPr lang="en-US" sz="3600" dirty="0" smtClean="0">
                <a:solidFill>
                  <a:srgbClr val="CC9900"/>
                </a:solidFill>
                <a:effectLst>
                  <a:outerShdw blurRad="38100" dist="38100" dir="2700000" algn="tl">
                    <a:srgbClr val="C0C0C0"/>
                  </a:outerShdw>
                </a:effectLst>
                <a:latin typeface="Times New Roman" pitchFamily="18" charset="0"/>
                <a:cs typeface="Times New Roman" pitchFamily="18" charset="0"/>
              </a:rPr>
              <a:t>B.  Fall in cost of royalties</a:t>
            </a:r>
          </a:p>
        </p:txBody>
      </p:sp>
    </p:spTree>
    <p:extLst>
      <p:ext uri="{BB962C8B-B14F-4D97-AF65-F5344CB8AC3E}">
        <p14:creationId xmlns:p14="http://schemas.microsoft.com/office/powerpoint/2010/main" val="1775746013"/>
      </p:ext>
    </p:extLst>
  </p:cSld>
  <p:clrMapOvr>
    <a:masterClrMapping/>
  </p:clrMapOvr>
  <p:transition spd="med">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76520"/>
                                        </p:tgtEl>
                                        <p:attrNameLst>
                                          <p:attrName>style.visibility</p:attrName>
                                        </p:attrNameLst>
                                      </p:cBhvr>
                                      <p:to>
                                        <p:strVal val="visible"/>
                                      </p:to>
                                    </p:set>
                                    <p:animEffect transition="in" filter="wipe(left)">
                                      <p:cBhvr>
                                        <p:cTn id="7" dur="500"/>
                                        <p:tgtEl>
                                          <p:spTgt spid="276520"/>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76521"/>
                                        </p:tgtEl>
                                        <p:attrNameLst>
                                          <p:attrName>style.visibility</p:attrName>
                                        </p:attrNameLst>
                                      </p:cBhvr>
                                      <p:to>
                                        <p:strVal val="visible"/>
                                      </p:to>
                                    </p:set>
                                    <p:animEffect transition="in" filter="wipe(left)">
                                      <p:cBhvr>
                                        <p:cTn id="11" dur="500"/>
                                        <p:tgtEl>
                                          <p:spTgt spid="276521"/>
                                        </p:tgtEl>
                                      </p:cBhvr>
                                    </p:animEffect>
                                  </p:childTnLst>
                                </p:cTn>
                              </p:par>
                            </p:childTnLst>
                          </p:cTn>
                        </p:par>
                        <p:par>
                          <p:cTn id="12" fill="hold">
                            <p:stCondLst>
                              <p:cond delay="1000"/>
                            </p:stCondLst>
                            <p:childTnLst>
                              <p:par>
                                <p:cTn id="13" presetID="17" presetClass="entr" presetSubtype="8" fill="hold" grpId="0" nodeType="afterEffect">
                                  <p:stCondLst>
                                    <p:cond delay="0"/>
                                  </p:stCondLst>
                                  <p:childTnLst>
                                    <p:set>
                                      <p:cBhvr>
                                        <p:cTn id="14" dur="1" fill="hold">
                                          <p:stCondLst>
                                            <p:cond delay="0"/>
                                          </p:stCondLst>
                                        </p:cTn>
                                        <p:tgtEl>
                                          <p:spTgt spid="276511"/>
                                        </p:tgtEl>
                                        <p:attrNameLst>
                                          <p:attrName>style.visibility</p:attrName>
                                        </p:attrNameLst>
                                      </p:cBhvr>
                                      <p:to>
                                        <p:strVal val="visible"/>
                                      </p:to>
                                    </p:set>
                                    <p:anim calcmode="lin" valueType="num">
                                      <p:cBhvr>
                                        <p:cTn id="15" dur="500" fill="hold"/>
                                        <p:tgtEl>
                                          <p:spTgt spid="276511"/>
                                        </p:tgtEl>
                                        <p:attrNameLst>
                                          <p:attrName>ppt_x</p:attrName>
                                        </p:attrNameLst>
                                      </p:cBhvr>
                                      <p:tavLst>
                                        <p:tav tm="0">
                                          <p:val>
                                            <p:strVal val="#ppt_x-#ppt_w/2"/>
                                          </p:val>
                                        </p:tav>
                                        <p:tav tm="100000">
                                          <p:val>
                                            <p:strVal val="#ppt_x"/>
                                          </p:val>
                                        </p:tav>
                                      </p:tavLst>
                                    </p:anim>
                                    <p:anim calcmode="lin" valueType="num">
                                      <p:cBhvr>
                                        <p:cTn id="16" dur="500" fill="hold"/>
                                        <p:tgtEl>
                                          <p:spTgt spid="276511"/>
                                        </p:tgtEl>
                                        <p:attrNameLst>
                                          <p:attrName>ppt_y</p:attrName>
                                        </p:attrNameLst>
                                      </p:cBhvr>
                                      <p:tavLst>
                                        <p:tav tm="0">
                                          <p:val>
                                            <p:strVal val="#ppt_y"/>
                                          </p:val>
                                        </p:tav>
                                        <p:tav tm="100000">
                                          <p:val>
                                            <p:strVal val="#ppt_y"/>
                                          </p:val>
                                        </p:tav>
                                      </p:tavLst>
                                    </p:anim>
                                    <p:anim calcmode="lin" valueType="num">
                                      <p:cBhvr>
                                        <p:cTn id="17" dur="500" fill="hold"/>
                                        <p:tgtEl>
                                          <p:spTgt spid="276511"/>
                                        </p:tgtEl>
                                        <p:attrNameLst>
                                          <p:attrName>ppt_w</p:attrName>
                                        </p:attrNameLst>
                                      </p:cBhvr>
                                      <p:tavLst>
                                        <p:tav tm="0">
                                          <p:val>
                                            <p:fltVal val="0"/>
                                          </p:val>
                                        </p:tav>
                                        <p:tav tm="100000">
                                          <p:val>
                                            <p:strVal val="#ppt_w"/>
                                          </p:val>
                                        </p:tav>
                                      </p:tavLst>
                                    </p:anim>
                                    <p:anim calcmode="lin" valueType="num">
                                      <p:cBhvr>
                                        <p:cTn id="18" dur="500" fill="hold"/>
                                        <p:tgtEl>
                                          <p:spTgt spid="276511"/>
                                        </p:tgtEl>
                                        <p:attrNameLst>
                                          <p:attrName>ppt_h</p:attrName>
                                        </p:attrNameLst>
                                      </p:cBhvr>
                                      <p:tavLst>
                                        <p:tav tm="0">
                                          <p:val>
                                            <p:strVal val="#ppt_h"/>
                                          </p:val>
                                        </p:tav>
                                        <p:tav tm="100000">
                                          <p:val>
                                            <p:strVal val="#ppt_h"/>
                                          </p:val>
                                        </p:tav>
                                      </p:tavLst>
                                    </p:anim>
                                  </p:childTnLst>
                                </p:cTn>
                              </p:par>
                            </p:childTnLst>
                          </p:cTn>
                        </p:par>
                        <p:par>
                          <p:cTn id="19" fill="hold">
                            <p:stCondLst>
                              <p:cond delay="1500"/>
                            </p:stCondLst>
                            <p:childTnLst>
                              <p:par>
                                <p:cTn id="20" presetID="18" presetClass="entr" presetSubtype="12" fill="hold" nodeType="after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strips(downLeft)">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276522"/>
                                        </p:tgtEl>
                                        <p:attrNameLst>
                                          <p:attrName>style.visibility</p:attrName>
                                        </p:attrNameLst>
                                      </p:cBhvr>
                                      <p:to>
                                        <p:strVal val="visible"/>
                                      </p:to>
                                    </p:set>
                                    <p:animEffect transition="in" filter="wipe(left)">
                                      <p:cBhvr>
                                        <p:cTn id="27" dur="500"/>
                                        <p:tgtEl>
                                          <p:spTgt spid="276522"/>
                                        </p:tgtEl>
                                      </p:cBhvr>
                                    </p:animEffect>
                                  </p:childTnLst>
                                </p:cTn>
                              </p:par>
                            </p:childTnLst>
                          </p:cTn>
                        </p:par>
                        <p:par>
                          <p:cTn id="28" fill="hold">
                            <p:stCondLst>
                              <p:cond delay="500"/>
                            </p:stCondLst>
                            <p:childTnLst>
                              <p:par>
                                <p:cTn id="29" presetID="18" presetClass="entr" presetSubtype="12" fill="hold"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strips(downLeft)">
                                      <p:cBhvr>
                                        <p:cTn id="3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11" grpId="0" animBg="1"/>
      <p:bldP spid="276520" grpId="0"/>
      <p:bldP spid="276521" grpId="0"/>
      <p:bldP spid="27652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8537" name="Text Box 9"/>
          <p:cNvSpPr txBox="1">
            <a:spLocks noChangeArrowheads="1"/>
          </p:cNvSpPr>
          <p:nvPr/>
        </p:nvSpPr>
        <p:spPr bwMode="auto">
          <a:xfrm>
            <a:off x="1017588" y="2236788"/>
            <a:ext cx="7497762" cy="3925887"/>
          </a:xfrm>
          <a:prstGeom prst="rect">
            <a:avLst/>
          </a:prstGeom>
          <a:solidFill>
            <a:schemeClr val="bg1"/>
          </a:solidFill>
          <a:ln w="9525">
            <a:solidFill>
              <a:schemeClr val="tx1"/>
            </a:solidFill>
            <a:miter lim="800000"/>
            <a:headEnd/>
            <a:tailEnd/>
          </a:ln>
          <a:effectLst>
            <a:outerShdw dist="89803" dir="2700000" algn="ctr" rotWithShape="0">
              <a:schemeClr val="bg2"/>
            </a:outerShdw>
          </a:effectLst>
        </p:spPr>
        <p:txBody>
          <a:bodyPr lIns="137160" tIns="91440"/>
          <a:lstStyle/>
          <a:p>
            <a:pPr marL="568325" indent="-568325">
              <a:lnSpc>
                <a:spcPct val="105000"/>
              </a:lnSpc>
              <a:spcBef>
                <a:spcPct val="50000"/>
              </a:spcBef>
              <a:defRPr/>
            </a:pPr>
            <a:r>
              <a:rPr lang="en-US" sz="2600" b="1" u="sng" dirty="0">
                <a:latin typeface="Times New Roman" pitchFamily="18" charset="0"/>
                <a:cs typeface="Times New Roman" pitchFamily="18" charset="0"/>
              </a:rPr>
              <a:t>STEPS</a:t>
            </a:r>
            <a:endParaRPr lang="en-US" sz="2600" b="1" dirty="0">
              <a:latin typeface="Times New Roman" pitchFamily="18" charset="0"/>
              <a:cs typeface="Times New Roman" pitchFamily="18" charset="0"/>
            </a:endParaRPr>
          </a:p>
          <a:p>
            <a:pPr marL="568325" indent="-568325">
              <a:lnSpc>
                <a:spcPct val="105000"/>
              </a:lnSpc>
              <a:spcBef>
                <a:spcPct val="50000"/>
              </a:spcBef>
              <a:defRPr/>
            </a:pPr>
            <a:r>
              <a:rPr lang="en-US" sz="2600" dirty="0">
                <a:latin typeface="Times New Roman" pitchFamily="18" charset="0"/>
                <a:cs typeface="Times New Roman" pitchFamily="18" charset="0"/>
              </a:rPr>
              <a:t>1.	Both curves shift (see parts A &amp; B).</a:t>
            </a:r>
          </a:p>
          <a:p>
            <a:pPr marL="568325" indent="-568325">
              <a:lnSpc>
                <a:spcPct val="105000"/>
              </a:lnSpc>
              <a:spcBef>
                <a:spcPct val="50000"/>
              </a:spcBef>
              <a:defRPr/>
            </a:pPr>
            <a:r>
              <a:rPr lang="en-US" sz="2600" dirty="0">
                <a:latin typeface="Times New Roman" pitchFamily="18" charset="0"/>
                <a:cs typeface="Times New Roman" pitchFamily="18" charset="0"/>
              </a:rPr>
              <a:t>2.	</a:t>
            </a:r>
            <a:r>
              <a:rPr lang="en-US" sz="2600" b="1" i="1" dirty="0">
                <a:latin typeface="Times New Roman" pitchFamily="18" charset="0"/>
                <a:cs typeface="Times New Roman" pitchFamily="18" charset="0"/>
              </a:rPr>
              <a:t>D</a:t>
            </a:r>
            <a:r>
              <a:rPr lang="en-US" sz="2600" dirty="0">
                <a:latin typeface="Times New Roman" pitchFamily="18" charset="0"/>
                <a:cs typeface="Times New Roman" pitchFamily="18" charset="0"/>
              </a:rPr>
              <a:t> shifts left, </a:t>
            </a:r>
            <a:r>
              <a:rPr lang="en-US" sz="2600" b="1" i="1" dirty="0">
                <a:latin typeface="Times New Roman" pitchFamily="18" charset="0"/>
                <a:cs typeface="Times New Roman" pitchFamily="18" charset="0"/>
              </a:rPr>
              <a:t>S</a:t>
            </a:r>
            <a:r>
              <a:rPr lang="en-US" sz="2600" dirty="0">
                <a:latin typeface="Times New Roman" pitchFamily="18" charset="0"/>
                <a:cs typeface="Times New Roman" pitchFamily="18" charset="0"/>
              </a:rPr>
              <a:t> shifts right. </a:t>
            </a:r>
          </a:p>
          <a:p>
            <a:pPr marL="568325" indent="-568325">
              <a:lnSpc>
                <a:spcPct val="105000"/>
              </a:lnSpc>
              <a:spcBef>
                <a:spcPct val="50000"/>
              </a:spcBef>
              <a:defRPr/>
            </a:pPr>
            <a:r>
              <a:rPr lang="en-US" sz="2600" dirty="0">
                <a:latin typeface="Times New Roman" pitchFamily="18" charset="0"/>
                <a:cs typeface="Times New Roman" pitchFamily="18" charset="0"/>
              </a:rPr>
              <a:t>3.	</a:t>
            </a:r>
            <a:r>
              <a:rPr lang="en-US" sz="2600" b="1" i="1" dirty="0">
                <a:latin typeface="Times New Roman" pitchFamily="18" charset="0"/>
                <a:cs typeface="Times New Roman" pitchFamily="18" charset="0"/>
              </a:rPr>
              <a:t>P</a:t>
            </a:r>
            <a:r>
              <a:rPr lang="en-US" sz="2600" dirty="0">
                <a:latin typeface="Times New Roman" pitchFamily="18" charset="0"/>
                <a:cs typeface="Times New Roman" pitchFamily="18" charset="0"/>
              </a:rPr>
              <a:t> unambiguously falls.</a:t>
            </a:r>
          </a:p>
          <a:p>
            <a:pPr marL="568325" indent="-568325">
              <a:lnSpc>
                <a:spcPct val="105000"/>
              </a:lnSpc>
              <a:spcBef>
                <a:spcPct val="20000"/>
              </a:spcBef>
              <a:defRPr/>
            </a:pPr>
            <a:r>
              <a:rPr lang="en-US" sz="2600" dirty="0">
                <a:latin typeface="Times New Roman" pitchFamily="18" charset="0"/>
                <a:cs typeface="Times New Roman" pitchFamily="18" charset="0"/>
              </a:rPr>
              <a:t>	Effect on </a:t>
            </a:r>
            <a:r>
              <a:rPr lang="en-US" sz="2600" b="1" i="1" dirty="0">
                <a:latin typeface="Times New Roman" pitchFamily="18" charset="0"/>
                <a:cs typeface="Times New Roman" pitchFamily="18" charset="0"/>
              </a:rPr>
              <a:t>Q</a:t>
            </a:r>
            <a:r>
              <a:rPr lang="en-US" sz="2600" dirty="0">
                <a:latin typeface="Times New Roman" pitchFamily="18" charset="0"/>
                <a:cs typeface="Times New Roman" pitchFamily="18" charset="0"/>
              </a:rPr>
              <a:t> is ambiguous:  </a:t>
            </a:r>
            <a:br>
              <a:rPr lang="en-US" sz="2600" dirty="0">
                <a:latin typeface="Times New Roman" pitchFamily="18" charset="0"/>
                <a:cs typeface="Times New Roman" pitchFamily="18" charset="0"/>
              </a:rPr>
            </a:br>
            <a:r>
              <a:rPr lang="en-US" sz="2600" dirty="0">
                <a:latin typeface="Times New Roman" pitchFamily="18" charset="0"/>
                <a:cs typeface="Times New Roman" pitchFamily="18" charset="0"/>
              </a:rPr>
              <a:t>The fall in demand reduces </a:t>
            </a:r>
            <a:r>
              <a:rPr lang="en-US" sz="2600" b="1" i="1" dirty="0">
                <a:latin typeface="Times New Roman" pitchFamily="18" charset="0"/>
                <a:cs typeface="Times New Roman" pitchFamily="18" charset="0"/>
              </a:rPr>
              <a:t>Q</a:t>
            </a:r>
            <a:r>
              <a:rPr lang="en-US" sz="2600" dirty="0">
                <a:latin typeface="Times New Roman" pitchFamily="18" charset="0"/>
                <a:cs typeface="Times New Roman" pitchFamily="18" charset="0"/>
              </a:rPr>
              <a:t>, </a:t>
            </a:r>
            <a:br>
              <a:rPr lang="en-US" sz="2600" dirty="0">
                <a:latin typeface="Times New Roman" pitchFamily="18" charset="0"/>
                <a:cs typeface="Times New Roman" pitchFamily="18" charset="0"/>
              </a:rPr>
            </a:br>
            <a:r>
              <a:rPr lang="en-US" sz="2600" dirty="0">
                <a:latin typeface="Times New Roman" pitchFamily="18" charset="0"/>
                <a:cs typeface="Times New Roman" pitchFamily="18" charset="0"/>
              </a:rPr>
              <a:t>the increase in supply increases </a:t>
            </a:r>
            <a:r>
              <a:rPr lang="en-US" sz="2600" b="1" i="1" dirty="0">
                <a:latin typeface="Times New Roman" pitchFamily="18" charset="0"/>
                <a:cs typeface="Times New Roman" pitchFamily="18" charset="0"/>
              </a:rPr>
              <a:t>Q</a:t>
            </a:r>
            <a:r>
              <a:rPr lang="en-US" sz="2600" dirty="0">
                <a:latin typeface="Times New Roman" pitchFamily="18" charset="0"/>
                <a:cs typeface="Times New Roman" pitchFamily="18" charset="0"/>
              </a:rPr>
              <a:t>.  </a:t>
            </a:r>
            <a:endParaRPr lang="en-US" sz="2600" u="sng" dirty="0">
              <a:latin typeface="Times New Roman" pitchFamily="18" charset="0"/>
              <a:cs typeface="Times New Roman" pitchFamily="18" charset="0"/>
            </a:endParaRPr>
          </a:p>
        </p:txBody>
      </p:sp>
      <p:sp>
        <p:nvSpPr>
          <p:cNvPr id="7" name="Rectangle 8"/>
          <p:cNvSpPr>
            <a:spLocks noChangeArrowheads="1"/>
          </p:cNvSpPr>
          <p:nvPr/>
        </p:nvSpPr>
        <p:spPr bwMode="auto">
          <a:xfrm>
            <a:off x="0" y="0"/>
            <a:ext cx="304800" cy="6858000"/>
          </a:xfrm>
          <a:prstGeom prst="rect">
            <a:avLst/>
          </a:prstGeom>
          <a:solidFill>
            <a:srgbClr val="D6B128"/>
          </a:solidFill>
          <a:ln w="9525">
            <a:noFill/>
            <a:miter lim="800000"/>
            <a:headEnd/>
            <a:tailEnd/>
          </a:ln>
        </p:spPr>
        <p:txBody>
          <a:bodyPr wrap="none" anchor="ctr"/>
          <a:lstStyle/>
          <a:p>
            <a:pPr fontAlgn="base">
              <a:spcBef>
                <a:spcPct val="0"/>
              </a:spcBef>
              <a:spcAft>
                <a:spcPct val="0"/>
              </a:spcAft>
            </a:pPr>
            <a:endParaRPr lang="en-US" smtClean="0">
              <a:solidFill>
                <a:srgbClr val="000000"/>
              </a:solidFill>
              <a:cs typeface="Arial" charset="0"/>
            </a:endParaRPr>
          </a:p>
        </p:txBody>
      </p:sp>
      <p:sp>
        <p:nvSpPr>
          <p:cNvPr id="8" name="TextBox 7"/>
          <p:cNvSpPr txBox="1"/>
          <p:nvPr/>
        </p:nvSpPr>
        <p:spPr>
          <a:xfrm>
            <a:off x="304800" y="6500422"/>
            <a:ext cx="5649433" cy="338554"/>
          </a:xfrm>
          <a:prstGeom prst="rect">
            <a:avLst/>
          </a:prstGeom>
          <a:noFill/>
        </p:spPr>
        <p:txBody>
          <a:bodyPr wrap="square" rtlCol="0">
            <a:spAutoFit/>
          </a:bodyPr>
          <a:lstStyle/>
          <a:p>
            <a:r>
              <a:rPr lang="en-US" sz="800" b="0" i="1" dirty="0" smtClean="0">
                <a:solidFill>
                  <a:srgbClr val="777777"/>
                </a:solidFill>
                <a:latin typeface="Times New Roman" pitchFamily="18" charset="0"/>
                <a:cs typeface="Times New Roman" pitchFamily="18" charset="0"/>
              </a:rPr>
              <a:t>© 2012 </a:t>
            </a:r>
            <a:r>
              <a:rPr lang="en-US" sz="800" b="0" i="1" dirty="0" err="1" smtClean="0">
                <a:solidFill>
                  <a:srgbClr val="777777"/>
                </a:solidFill>
                <a:latin typeface="Times New Roman" pitchFamily="18" charset="0"/>
                <a:cs typeface="Times New Roman" pitchFamily="18" charset="0"/>
              </a:rPr>
              <a:t>Cengage</a:t>
            </a:r>
            <a:r>
              <a:rPr lang="en-US" sz="800" b="0" i="1" dirty="0" smtClean="0">
                <a:solidFill>
                  <a:srgbClr val="777777"/>
                </a:solidFill>
                <a:latin typeface="Times New Roman" pitchFamily="18" charset="0"/>
                <a:cs typeface="Times New Roman" pitchFamily="18" charset="0"/>
              </a:rPr>
              <a:t> Learning. All Rights Reserved. May not be copied, scanned, or duplicated, in whole or in part, except for use as permitted in a license distributed with a certain product or service or otherwise on a password-protected website for classroom use.</a:t>
            </a:r>
            <a:endParaRPr lang="en-US" sz="800" b="0" i="1" dirty="0">
              <a:solidFill>
                <a:srgbClr val="777777"/>
              </a:solidFill>
              <a:latin typeface="Times New Roman" pitchFamily="18" charset="0"/>
              <a:ea typeface="Verdana" pitchFamily="34" charset="0"/>
              <a:cs typeface="Times New Roman" pitchFamily="18" charset="0"/>
            </a:endParaRPr>
          </a:p>
        </p:txBody>
      </p:sp>
      <p:sp>
        <p:nvSpPr>
          <p:cNvPr id="10" name="Rectangle 4"/>
          <p:cNvSpPr>
            <a:spLocks noGrp="1" noChangeArrowheads="1"/>
          </p:cNvSpPr>
          <p:nvPr>
            <p:ph type="title"/>
          </p:nvPr>
        </p:nvSpPr>
        <p:spPr>
          <a:xfrm>
            <a:off x="533400" y="104900"/>
            <a:ext cx="8208963" cy="1524000"/>
          </a:xfrm>
        </p:spPr>
        <p:txBody>
          <a:bodyPr>
            <a:normAutofit fontScale="90000"/>
          </a:bodyPr>
          <a:lstStyle/>
          <a:p>
            <a:pPr algn="l" eaLnBrk="1" hangingPunct="1">
              <a:defRPr/>
            </a:pPr>
            <a:r>
              <a:rPr lang="en-US" sz="2400" b="0" spc="400" dirty="0" smtClean="0">
                <a:solidFill>
                  <a:srgbClr val="996633"/>
                </a:solidFill>
                <a:effectLst>
                  <a:outerShdw blurRad="38100" dist="38100" dir="2700000" algn="tl">
                    <a:srgbClr val="C0C0C0"/>
                  </a:outerShdw>
                </a:effectLst>
                <a:latin typeface="Times New Roman" pitchFamily="18" charset="0"/>
                <a:cs typeface="Times New Roman" pitchFamily="18" charset="0"/>
              </a:rPr>
              <a:t>ACTIVE LEARNING</a:t>
            </a:r>
            <a:r>
              <a:rPr lang="en-US" sz="2400" b="0" dirty="0" smtClean="0">
                <a:solidFill>
                  <a:srgbClr val="996633"/>
                </a:solidFill>
                <a:effectLst>
                  <a:outerShdw blurRad="38100" dist="38100" dir="2700000" algn="tl">
                    <a:srgbClr val="C0C0C0"/>
                  </a:outerShdw>
                </a:effectLst>
                <a:latin typeface="Times New Roman" pitchFamily="18" charset="0"/>
                <a:cs typeface="Times New Roman" pitchFamily="18" charset="0"/>
              </a:rPr>
              <a:t>   </a:t>
            </a:r>
            <a:r>
              <a:rPr lang="en-US" sz="7100" baseline="-10000" dirty="0" smtClean="0">
                <a:solidFill>
                  <a:srgbClr val="C00000"/>
                </a:solidFill>
                <a:latin typeface="Times New Roman" pitchFamily="18" charset="0"/>
                <a:cs typeface="Times New Roman" pitchFamily="18" charset="0"/>
              </a:rPr>
              <a:t>3</a:t>
            </a:r>
            <a:r>
              <a:rPr lang="en-US" sz="2400" b="0" dirty="0" smtClean="0">
                <a:solidFill>
                  <a:srgbClr val="996633"/>
                </a:solidFill>
                <a:effectLst>
                  <a:outerShdw blurRad="38100" dist="38100" dir="2700000" algn="tl">
                    <a:srgbClr val="C0C0C0"/>
                  </a:outerShdw>
                </a:effectLst>
                <a:latin typeface="Times New Roman" pitchFamily="18" charset="0"/>
                <a:cs typeface="Times New Roman" pitchFamily="18" charset="0"/>
              </a:rPr>
              <a:t>   </a:t>
            </a:r>
            <a:br>
              <a:rPr lang="en-US" sz="2400" b="0" dirty="0" smtClean="0">
                <a:solidFill>
                  <a:srgbClr val="996633"/>
                </a:solidFill>
                <a:effectLst>
                  <a:outerShdw blurRad="38100" dist="38100" dir="2700000" algn="tl">
                    <a:srgbClr val="C0C0C0"/>
                  </a:outerShdw>
                </a:effectLst>
                <a:latin typeface="Times New Roman" pitchFamily="18" charset="0"/>
                <a:cs typeface="Times New Roman" pitchFamily="18" charset="0"/>
              </a:rPr>
            </a:br>
            <a:r>
              <a:rPr lang="en-US" sz="3600" dirty="0" smtClean="0">
                <a:solidFill>
                  <a:srgbClr val="CC9900"/>
                </a:solidFill>
                <a:effectLst>
                  <a:outerShdw blurRad="38100" dist="38100" dir="2700000" algn="tl">
                    <a:srgbClr val="C0C0C0"/>
                  </a:outerShdw>
                </a:effectLst>
                <a:latin typeface="Times New Roman" pitchFamily="18" charset="0"/>
                <a:cs typeface="Times New Roman" pitchFamily="18" charset="0"/>
              </a:rPr>
              <a:t>C.  Fall in price of CDs </a:t>
            </a:r>
            <a:r>
              <a:rPr lang="en-US" sz="3600" u="sng" dirty="0" smtClean="0">
                <a:solidFill>
                  <a:srgbClr val="CC9900"/>
                </a:solidFill>
                <a:effectLst>
                  <a:outerShdw blurRad="38100" dist="38100" dir="2700000" algn="tl">
                    <a:srgbClr val="C0C0C0"/>
                  </a:outerShdw>
                </a:effectLst>
                <a:latin typeface="Times New Roman" pitchFamily="18" charset="0"/>
                <a:cs typeface="Times New Roman" pitchFamily="18" charset="0"/>
              </a:rPr>
              <a:t>and</a:t>
            </a:r>
            <a:r>
              <a:rPr lang="en-US" sz="3600" dirty="0" smtClean="0">
                <a:solidFill>
                  <a:srgbClr val="CC9900"/>
                </a:solidFill>
                <a:effectLst>
                  <a:outerShdw blurRad="38100" dist="38100" dir="2700000" algn="tl">
                    <a:srgbClr val="C0C0C0"/>
                  </a:outerShdw>
                </a:effectLst>
                <a:latin typeface="Times New Roman" pitchFamily="18" charset="0"/>
                <a:cs typeface="Times New Roman" pitchFamily="18" charset="0"/>
              </a:rPr>
              <a:t> </a:t>
            </a:r>
            <a:br>
              <a:rPr lang="en-US" sz="3600" dirty="0" smtClean="0">
                <a:solidFill>
                  <a:srgbClr val="CC9900"/>
                </a:solidFill>
                <a:effectLst>
                  <a:outerShdw blurRad="38100" dist="38100" dir="2700000" algn="tl">
                    <a:srgbClr val="C0C0C0"/>
                  </a:outerShdw>
                </a:effectLst>
                <a:latin typeface="Times New Roman" pitchFamily="18" charset="0"/>
                <a:cs typeface="Times New Roman" pitchFamily="18" charset="0"/>
              </a:rPr>
            </a:br>
            <a:r>
              <a:rPr lang="en-US" sz="3600" dirty="0" smtClean="0">
                <a:solidFill>
                  <a:srgbClr val="CC9900"/>
                </a:solidFill>
                <a:effectLst>
                  <a:outerShdw blurRad="38100" dist="38100" dir="2700000" algn="tl">
                    <a:srgbClr val="C0C0C0"/>
                  </a:outerShdw>
                </a:effectLst>
                <a:latin typeface="Times New Roman" pitchFamily="18" charset="0"/>
                <a:cs typeface="Times New Roman" pitchFamily="18" charset="0"/>
              </a:rPr>
              <a:t>      fall in cost of royalties</a:t>
            </a:r>
          </a:p>
        </p:txBody>
      </p:sp>
    </p:spTree>
    <p:extLst>
      <p:ext uri="{BB962C8B-B14F-4D97-AF65-F5344CB8AC3E}">
        <p14:creationId xmlns:p14="http://schemas.microsoft.com/office/powerpoint/2010/main" val="340294841"/>
      </p:ext>
    </p:extLst>
  </p:cSld>
  <p:clrMapOvr>
    <a:masterClrMapping/>
  </p:clrMapOvr>
  <p:transition spd="med">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78537">
                                            <p:txEl>
                                              <p:pRg st="1" end="1"/>
                                            </p:txEl>
                                          </p:spTgt>
                                        </p:tgtEl>
                                        <p:attrNameLst>
                                          <p:attrName>style.visibility</p:attrName>
                                        </p:attrNameLst>
                                      </p:cBhvr>
                                      <p:to>
                                        <p:strVal val="visible"/>
                                      </p:to>
                                    </p:set>
                                    <p:animEffect transition="in" filter="wipe(left)">
                                      <p:cBhvr>
                                        <p:cTn id="7" dur="500"/>
                                        <p:tgtEl>
                                          <p:spTgt spid="278537">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78537">
                                            <p:txEl>
                                              <p:pRg st="2" end="2"/>
                                            </p:txEl>
                                          </p:spTgt>
                                        </p:tgtEl>
                                        <p:attrNameLst>
                                          <p:attrName>style.visibility</p:attrName>
                                        </p:attrNameLst>
                                      </p:cBhvr>
                                      <p:to>
                                        <p:strVal val="visible"/>
                                      </p:to>
                                    </p:set>
                                    <p:animEffect transition="in" filter="wipe(left)">
                                      <p:cBhvr>
                                        <p:cTn id="12" dur="500"/>
                                        <p:tgtEl>
                                          <p:spTgt spid="278537">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78537">
                                            <p:txEl>
                                              <p:pRg st="3" end="3"/>
                                            </p:txEl>
                                          </p:spTgt>
                                        </p:tgtEl>
                                        <p:attrNameLst>
                                          <p:attrName>style.visibility</p:attrName>
                                        </p:attrNameLst>
                                      </p:cBhvr>
                                      <p:to>
                                        <p:strVal val="visible"/>
                                      </p:to>
                                    </p:set>
                                    <p:animEffect transition="in" filter="wipe(left)">
                                      <p:cBhvr>
                                        <p:cTn id="17" dur="500"/>
                                        <p:tgtEl>
                                          <p:spTgt spid="278537">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278537">
                                            <p:txEl>
                                              <p:pRg st="4" end="4"/>
                                            </p:txEl>
                                          </p:spTgt>
                                        </p:tgtEl>
                                        <p:attrNameLst>
                                          <p:attrName>style.visibility</p:attrName>
                                        </p:attrNameLst>
                                      </p:cBhvr>
                                      <p:to>
                                        <p:strVal val="visible"/>
                                      </p:to>
                                    </p:set>
                                    <p:animEffect transition="in" filter="wipe(left)">
                                      <p:cBhvr>
                                        <p:cTn id="22" dur="500"/>
                                        <p:tgtEl>
                                          <p:spTgt spid="27853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8537" grpId="0" build="p"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l"/>
            <a:r>
              <a:rPr lang="en-US" sz="3200" b="1" dirty="0" smtClean="0"/>
              <a:t>Practice I</a:t>
            </a:r>
            <a:r>
              <a:rPr lang="en-US" sz="3200" dirty="0" smtClean="0"/>
              <a:t/>
            </a:r>
            <a:br>
              <a:rPr lang="en-US" sz="3200" dirty="0" smtClean="0"/>
            </a:br>
            <a:r>
              <a:rPr lang="en-US" sz="3200" dirty="0" smtClean="0"/>
              <a:t>Suppose that the supply schedule of Maine lobsters is as follows</a:t>
            </a:r>
            <a:endParaRPr lang="th-TH" sz="32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222868891"/>
              </p:ext>
            </p:extLst>
          </p:nvPr>
        </p:nvGraphicFramePr>
        <p:xfrm>
          <a:off x="457200" y="1600200"/>
          <a:ext cx="8229600" cy="3535680"/>
        </p:xfrm>
        <a:graphic>
          <a:graphicData uri="http://schemas.openxmlformats.org/drawingml/2006/table">
            <a:tbl>
              <a:tblPr firstRow="1" bandRow="1">
                <a:tableStyleId>{5C22544A-7EE6-4342-B048-85BDC9FD1C3A}</a:tableStyleId>
              </a:tblPr>
              <a:tblGrid>
                <a:gridCol w="4114800"/>
                <a:gridCol w="4114800"/>
              </a:tblGrid>
              <a:tr h="370840">
                <a:tc>
                  <a:txBody>
                    <a:bodyPr/>
                    <a:lstStyle/>
                    <a:p>
                      <a:pPr algn="ctr"/>
                      <a:r>
                        <a:rPr lang="en-US" b="0" dirty="0" smtClean="0">
                          <a:solidFill>
                            <a:schemeClr val="tx1"/>
                          </a:solidFill>
                        </a:rPr>
                        <a:t>Price of lobster </a:t>
                      </a:r>
                    </a:p>
                    <a:p>
                      <a:pPr algn="ctr"/>
                      <a:r>
                        <a:rPr lang="en-US" b="0" dirty="0" smtClean="0">
                          <a:solidFill>
                            <a:schemeClr val="tx1"/>
                          </a:solidFill>
                        </a:rPr>
                        <a:t>(per pound)</a:t>
                      </a:r>
                      <a:endParaRPr lang="th-TH" b="0" dirty="0">
                        <a:solidFill>
                          <a:schemeClr val="tx1"/>
                        </a:solidFill>
                      </a:endParaRPr>
                    </a:p>
                  </a:txBody>
                  <a:tcPr/>
                </a:tc>
                <a:tc>
                  <a:txBody>
                    <a:bodyPr/>
                    <a:lstStyle/>
                    <a:p>
                      <a:pPr algn="ctr"/>
                      <a:r>
                        <a:rPr lang="en-US" b="0" dirty="0" smtClean="0">
                          <a:solidFill>
                            <a:schemeClr val="tx1"/>
                          </a:solidFill>
                        </a:rPr>
                        <a:t>Quantity</a:t>
                      </a:r>
                      <a:r>
                        <a:rPr lang="en-US" b="0" baseline="0" dirty="0" smtClean="0">
                          <a:solidFill>
                            <a:schemeClr val="tx1"/>
                          </a:solidFill>
                        </a:rPr>
                        <a:t> of lobster supplied (pounds)</a:t>
                      </a:r>
                      <a:endParaRPr lang="th-TH" b="0" dirty="0">
                        <a:solidFill>
                          <a:schemeClr val="tx1"/>
                        </a:solidFill>
                      </a:endParaRPr>
                    </a:p>
                  </a:txBody>
                  <a:tcPr/>
                </a:tc>
              </a:tr>
              <a:tr h="370840">
                <a:tc>
                  <a:txBody>
                    <a:bodyPr/>
                    <a:lstStyle/>
                    <a:p>
                      <a:pPr algn="ctr"/>
                      <a:r>
                        <a:rPr lang="en-US" b="0" dirty="0" smtClean="0">
                          <a:solidFill>
                            <a:schemeClr val="tx1"/>
                          </a:solidFill>
                        </a:rPr>
                        <a:t>$25</a:t>
                      </a:r>
                      <a:endParaRPr lang="th-TH" b="0" dirty="0">
                        <a:solidFill>
                          <a:schemeClr val="tx1"/>
                        </a:solidFill>
                      </a:endParaRPr>
                    </a:p>
                  </a:txBody>
                  <a:tcPr/>
                </a:tc>
                <a:tc>
                  <a:txBody>
                    <a:bodyPr/>
                    <a:lstStyle/>
                    <a:p>
                      <a:pPr algn="ctr"/>
                      <a:r>
                        <a:rPr lang="en-US" b="0" dirty="0" smtClean="0">
                          <a:solidFill>
                            <a:schemeClr val="tx1"/>
                          </a:solidFill>
                        </a:rPr>
                        <a:t>800</a:t>
                      </a:r>
                      <a:endParaRPr lang="th-TH" b="0" dirty="0">
                        <a:solidFill>
                          <a:schemeClr val="tx1"/>
                        </a:solidFill>
                      </a:endParaRPr>
                    </a:p>
                  </a:txBody>
                  <a:tcPr/>
                </a:tc>
              </a:tr>
              <a:tr h="370840">
                <a:tc>
                  <a:txBody>
                    <a:bodyPr/>
                    <a:lstStyle/>
                    <a:p>
                      <a:pPr algn="ctr"/>
                      <a:r>
                        <a:rPr lang="en-US" b="0" dirty="0" smtClean="0">
                          <a:solidFill>
                            <a:schemeClr val="tx1"/>
                          </a:solidFill>
                        </a:rPr>
                        <a:t>20</a:t>
                      </a:r>
                      <a:endParaRPr lang="th-TH" b="0" dirty="0">
                        <a:solidFill>
                          <a:schemeClr val="tx1"/>
                        </a:solidFill>
                      </a:endParaRPr>
                    </a:p>
                  </a:txBody>
                  <a:tcPr/>
                </a:tc>
                <a:tc>
                  <a:txBody>
                    <a:bodyPr/>
                    <a:lstStyle/>
                    <a:p>
                      <a:pPr algn="ctr"/>
                      <a:r>
                        <a:rPr lang="en-US" b="0" dirty="0" smtClean="0">
                          <a:solidFill>
                            <a:schemeClr val="tx1"/>
                          </a:solidFill>
                        </a:rPr>
                        <a:t>700</a:t>
                      </a:r>
                      <a:endParaRPr lang="th-TH" b="0" dirty="0">
                        <a:solidFill>
                          <a:schemeClr val="tx1"/>
                        </a:solidFill>
                      </a:endParaRPr>
                    </a:p>
                  </a:txBody>
                  <a:tcPr/>
                </a:tc>
              </a:tr>
              <a:tr h="370840">
                <a:tc>
                  <a:txBody>
                    <a:bodyPr/>
                    <a:lstStyle/>
                    <a:p>
                      <a:pPr algn="ctr"/>
                      <a:r>
                        <a:rPr lang="en-US" b="0" dirty="0" smtClean="0">
                          <a:solidFill>
                            <a:schemeClr val="tx1"/>
                          </a:solidFill>
                        </a:rPr>
                        <a:t>15</a:t>
                      </a:r>
                      <a:endParaRPr lang="th-TH" b="0" dirty="0">
                        <a:solidFill>
                          <a:schemeClr val="tx1"/>
                        </a:solidFill>
                      </a:endParaRPr>
                    </a:p>
                  </a:txBody>
                  <a:tcPr/>
                </a:tc>
                <a:tc>
                  <a:txBody>
                    <a:bodyPr/>
                    <a:lstStyle/>
                    <a:p>
                      <a:pPr algn="ctr"/>
                      <a:r>
                        <a:rPr lang="en-US" b="0" dirty="0" smtClean="0">
                          <a:solidFill>
                            <a:schemeClr val="tx1"/>
                          </a:solidFill>
                        </a:rPr>
                        <a:t>600</a:t>
                      </a:r>
                      <a:endParaRPr lang="th-TH" b="0" dirty="0">
                        <a:solidFill>
                          <a:schemeClr val="tx1"/>
                        </a:solidFill>
                      </a:endParaRPr>
                    </a:p>
                  </a:txBody>
                  <a:tcPr/>
                </a:tc>
              </a:tr>
              <a:tr h="370840">
                <a:tc>
                  <a:txBody>
                    <a:bodyPr/>
                    <a:lstStyle/>
                    <a:p>
                      <a:pPr algn="ctr"/>
                      <a:r>
                        <a:rPr lang="en-US" b="0" dirty="0" smtClean="0">
                          <a:solidFill>
                            <a:schemeClr val="tx1"/>
                          </a:solidFill>
                        </a:rPr>
                        <a:t>10</a:t>
                      </a:r>
                      <a:endParaRPr lang="th-TH" b="0" dirty="0">
                        <a:solidFill>
                          <a:schemeClr val="tx1"/>
                        </a:solidFill>
                      </a:endParaRPr>
                    </a:p>
                  </a:txBody>
                  <a:tcPr/>
                </a:tc>
                <a:tc>
                  <a:txBody>
                    <a:bodyPr/>
                    <a:lstStyle/>
                    <a:p>
                      <a:pPr algn="ctr"/>
                      <a:r>
                        <a:rPr lang="en-US" b="0" dirty="0" smtClean="0">
                          <a:solidFill>
                            <a:schemeClr val="tx1"/>
                          </a:solidFill>
                        </a:rPr>
                        <a:t>500</a:t>
                      </a:r>
                      <a:endParaRPr lang="th-TH" b="0" dirty="0">
                        <a:solidFill>
                          <a:schemeClr val="tx1"/>
                        </a:solidFill>
                      </a:endParaRPr>
                    </a:p>
                  </a:txBody>
                  <a:tcPr/>
                </a:tc>
              </a:tr>
              <a:tr h="370840">
                <a:tc>
                  <a:txBody>
                    <a:bodyPr/>
                    <a:lstStyle/>
                    <a:p>
                      <a:pPr algn="ctr"/>
                      <a:r>
                        <a:rPr lang="en-US" b="0" dirty="0" smtClean="0">
                          <a:solidFill>
                            <a:schemeClr val="tx1"/>
                          </a:solidFill>
                        </a:rPr>
                        <a:t>5</a:t>
                      </a:r>
                      <a:endParaRPr lang="th-TH" b="0" dirty="0">
                        <a:solidFill>
                          <a:schemeClr val="tx1"/>
                        </a:solidFill>
                      </a:endParaRPr>
                    </a:p>
                  </a:txBody>
                  <a:tcPr/>
                </a:tc>
                <a:tc>
                  <a:txBody>
                    <a:bodyPr/>
                    <a:lstStyle/>
                    <a:p>
                      <a:pPr algn="ctr"/>
                      <a:r>
                        <a:rPr lang="en-US" b="0" dirty="0" smtClean="0">
                          <a:solidFill>
                            <a:schemeClr val="tx1"/>
                          </a:solidFill>
                        </a:rPr>
                        <a:t>400</a:t>
                      </a:r>
                      <a:endParaRPr lang="th-TH" b="0" dirty="0">
                        <a:solidFill>
                          <a:schemeClr val="tx1"/>
                        </a:solidFill>
                      </a:endParaRPr>
                    </a:p>
                  </a:txBody>
                  <a:tcPr/>
                </a:tc>
              </a:tr>
            </a:tbl>
          </a:graphicData>
        </a:graphic>
      </p:graphicFrame>
    </p:spTree>
    <p:extLst>
      <p:ext uri="{BB962C8B-B14F-4D97-AF65-F5344CB8AC3E}">
        <p14:creationId xmlns:p14="http://schemas.microsoft.com/office/powerpoint/2010/main" val="410267036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l"/>
            <a:r>
              <a:rPr lang="en-US" sz="3200" dirty="0" smtClean="0"/>
              <a:t>Suppose that Maine lobsters can be sold only in the United States. The U.S. demand schedule for Maine lobsters is as follows:</a:t>
            </a:r>
            <a:endParaRPr lang="th-TH" sz="32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142721155"/>
              </p:ext>
            </p:extLst>
          </p:nvPr>
        </p:nvGraphicFramePr>
        <p:xfrm>
          <a:off x="457200" y="1600200"/>
          <a:ext cx="8229600" cy="3535680"/>
        </p:xfrm>
        <a:graphic>
          <a:graphicData uri="http://schemas.openxmlformats.org/drawingml/2006/table">
            <a:tbl>
              <a:tblPr firstRow="1" bandRow="1">
                <a:tableStyleId>{5C22544A-7EE6-4342-B048-85BDC9FD1C3A}</a:tableStyleId>
              </a:tblPr>
              <a:tblGrid>
                <a:gridCol w="4114800"/>
                <a:gridCol w="4114800"/>
              </a:tblGrid>
              <a:tr h="370840">
                <a:tc>
                  <a:txBody>
                    <a:bodyPr/>
                    <a:lstStyle/>
                    <a:p>
                      <a:pPr algn="ctr"/>
                      <a:r>
                        <a:rPr lang="en-US" b="0" dirty="0" smtClean="0">
                          <a:solidFill>
                            <a:schemeClr val="tx1"/>
                          </a:solidFill>
                        </a:rPr>
                        <a:t>Price of lobster </a:t>
                      </a:r>
                    </a:p>
                    <a:p>
                      <a:pPr algn="ctr"/>
                      <a:r>
                        <a:rPr lang="en-US" b="0" dirty="0" smtClean="0">
                          <a:solidFill>
                            <a:schemeClr val="tx1"/>
                          </a:solidFill>
                        </a:rPr>
                        <a:t>(per pound)</a:t>
                      </a:r>
                      <a:endParaRPr lang="th-TH" b="0" dirty="0">
                        <a:solidFill>
                          <a:schemeClr val="tx1"/>
                        </a:solidFill>
                      </a:endParaRPr>
                    </a:p>
                  </a:txBody>
                  <a:tcPr/>
                </a:tc>
                <a:tc>
                  <a:txBody>
                    <a:bodyPr/>
                    <a:lstStyle/>
                    <a:p>
                      <a:pPr algn="ctr"/>
                      <a:r>
                        <a:rPr lang="en-US" b="0" dirty="0" smtClean="0">
                          <a:solidFill>
                            <a:schemeClr val="tx1"/>
                          </a:solidFill>
                        </a:rPr>
                        <a:t>Quantity</a:t>
                      </a:r>
                      <a:r>
                        <a:rPr lang="en-US" b="0" baseline="0" dirty="0" smtClean="0">
                          <a:solidFill>
                            <a:schemeClr val="tx1"/>
                          </a:solidFill>
                        </a:rPr>
                        <a:t> of lobster demanded (pounds)</a:t>
                      </a:r>
                      <a:endParaRPr lang="th-TH" b="0" dirty="0">
                        <a:solidFill>
                          <a:schemeClr val="tx1"/>
                        </a:solidFill>
                      </a:endParaRPr>
                    </a:p>
                  </a:txBody>
                  <a:tcPr/>
                </a:tc>
              </a:tr>
              <a:tr h="370840">
                <a:tc>
                  <a:txBody>
                    <a:bodyPr/>
                    <a:lstStyle/>
                    <a:p>
                      <a:pPr algn="ctr"/>
                      <a:r>
                        <a:rPr lang="en-US" b="0" dirty="0" smtClean="0">
                          <a:solidFill>
                            <a:schemeClr val="tx1"/>
                          </a:solidFill>
                        </a:rPr>
                        <a:t>$25</a:t>
                      </a:r>
                      <a:endParaRPr lang="th-TH" b="0" dirty="0">
                        <a:solidFill>
                          <a:schemeClr val="tx1"/>
                        </a:solidFill>
                      </a:endParaRPr>
                    </a:p>
                  </a:txBody>
                  <a:tcPr/>
                </a:tc>
                <a:tc>
                  <a:txBody>
                    <a:bodyPr/>
                    <a:lstStyle/>
                    <a:p>
                      <a:pPr algn="ctr"/>
                      <a:r>
                        <a:rPr lang="en-US" b="0" dirty="0" smtClean="0">
                          <a:solidFill>
                            <a:schemeClr val="tx1"/>
                          </a:solidFill>
                        </a:rPr>
                        <a:t>200</a:t>
                      </a:r>
                      <a:endParaRPr lang="th-TH" b="0" dirty="0">
                        <a:solidFill>
                          <a:schemeClr val="tx1"/>
                        </a:solidFill>
                      </a:endParaRPr>
                    </a:p>
                  </a:txBody>
                  <a:tcPr/>
                </a:tc>
              </a:tr>
              <a:tr h="370840">
                <a:tc>
                  <a:txBody>
                    <a:bodyPr/>
                    <a:lstStyle/>
                    <a:p>
                      <a:pPr algn="ctr"/>
                      <a:r>
                        <a:rPr lang="en-US" b="0" dirty="0" smtClean="0">
                          <a:solidFill>
                            <a:schemeClr val="tx1"/>
                          </a:solidFill>
                        </a:rPr>
                        <a:t>20</a:t>
                      </a:r>
                      <a:endParaRPr lang="th-TH" b="0" dirty="0">
                        <a:solidFill>
                          <a:schemeClr val="tx1"/>
                        </a:solidFill>
                      </a:endParaRPr>
                    </a:p>
                  </a:txBody>
                  <a:tcPr/>
                </a:tc>
                <a:tc>
                  <a:txBody>
                    <a:bodyPr/>
                    <a:lstStyle/>
                    <a:p>
                      <a:pPr algn="ctr"/>
                      <a:r>
                        <a:rPr lang="en-US" b="0" dirty="0" smtClean="0">
                          <a:solidFill>
                            <a:schemeClr val="tx1"/>
                          </a:solidFill>
                        </a:rPr>
                        <a:t>400</a:t>
                      </a:r>
                      <a:endParaRPr lang="th-TH" b="0" dirty="0">
                        <a:solidFill>
                          <a:schemeClr val="tx1"/>
                        </a:solidFill>
                      </a:endParaRPr>
                    </a:p>
                  </a:txBody>
                  <a:tcPr/>
                </a:tc>
              </a:tr>
              <a:tr h="370840">
                <a:tc>
                  <a:txBody>
                    <a:bodyPr/>
                    <a:lstStyle/>
                    <a:p>
                      <a:pPr algn="ctr"/>
                      <a:r>
                        <a:rPr lang="en-US" b="0" dirty="0" smtClean="0">
                          <a:solidFill>
                            <a:schemeClr val="tx1"/>
                          </a:solidFill>
                        </a:rPr>
                        <a:t>15</a:t>
                      </a:r>
                      <a:endParaRPr lang="th-TH" b="0" dirty="0">
                        <a:solidFill>
                          <a:schemeClr val="tx1"/>
                        </a:solidFill>
                      </a:endParaRPr>
                    </a:p>
                  </a:txBody>
                  <a:tcPr/>
                </a:tc>
                <a:tc>
                  <a:txBody>
                    <a:bodyPr/>
                    <a:lstStyle/>
                    <a:p>
                      <a:pPr algn="ctr"/>
                      <a:r>
                        <a:rPr lang="en-US" b="0" dirty="0" smtClean="0">
                          <a:solidFill>
                            <a:schemeClr val="tx1"/>
                          </a:solidFill>
                        </a:rPr>
                        <a:t>600</a:t>
                      </a:r>
                      <a:endParaRPr lang="th-TH" b="0" dirty="0">
                        <a:solidFill>
                          <a:schemeClr val="tx1"/>
                        </a:solidFill>
                      </a:endParaRPr>
                    </a:p>
                  </a:txBody>
                  <a:tcPr/>
                </a:tc>
              </a:tr>
              <a:tr h="370840">
                <a:tc>
                  <a:txBody>
                    <a:bodyPr/>
                    <a:lstStyle/>
                    <a:p>
                      <a:pPr algn="ctr"/>
                      <a:r>
                        <a:rPr lang="en-US" b="0" dirty="0" smtClean="0">
                          <a:solidFill>
                            <a:schemeClr val="tx1"/>
                          </a:solidFill>
                        </a:rPr>
                        <a:t>10</a:t>
                      </a:r>
                      <a:endParaRPr lang="th-TH" b="0" dirty="0">
                        <a:solidFill>
                          <a:schemeClr val="tx1"/>
                        </a:solidFill>
                      </a:endParaRPr>
                    </a:p>
                  </a:txBody>
                  <a:tcPr/>
                </a:tc>
                <a:tc>
                  <a:txBody>
                    <a:bodyPr/>
                    <a:lstStyle/>
                    <a:p>
                      <a:pPr algn="ctr"/>
                      <a:r>
                        <a:rPr lang="en-US" b="0" dirty="0" smtClean="0">
                          <a:solidFill>
                            <a:schemeClr val="tx1"/>
                          </a:solidFill>
                        </a:rPr>
                        <a:t>800</a:t>
                      </a:r>
                      <a:endParaRPr lang="th-TH" b="0" dirty="0">
                        <a:solidFill>
                          <a:schemeClr val="tx1"/>
                        </a:solidFill>
                      </a:endParaRPr>
                    </a:p>
                  </a:txBody>
                  <a:tcPr/>
                </a:tc>
              </a:tr>
              <a:tr h="370840">
                <a:tc>
                  <a:txBody>
                    <a:bodyPr/>
                    <a:lstStyle/>
                    <a:p>
                      <a:pPr algn="ctr"/>
                      <a:r>
                        <a:rPr lang="en-US" b="0" dirty="0" smtClean="0">
                          <a:solidFill>
                            <a:schemeClr val="tx1"/>
                          </a:solidFill>
                        </a:rPr>
                        <a:t>5</a:t>
                      </a:r>
                      <a:endParaRPr lang="th-TH" b="0" dirty="0">
                        <a:solidFill>
                          <a:schemeClr val="tx1"/>
                        </a:solidFill>
                      </a:endParaRPr>
                    </a:p>
                  </a:txBody>
                  <a:tcPr/>
                </a:tc>
                <a:tc>
                  <a:txBody>
                    <a:bodyPr/>
                    <a:lstStyle/>
                    <a:p>
                      <a:pPr algn="ctr"/>
                      <a:r>
                        <a:rPr lang="en-US" b="0" dirty="0" smtClean="0">
                          <a:solidFill>
                            <a:schemeClr val="tx1"/>
                          </a:solidFill>
                        </a:rPr>
                        <a:t>1000</a:t>
                      </a:r>
                      <a:endParaRPr lang="th-TH" b="0" dirty="0">
                        <a:solidFill>
                          <a:schemeClr val="tx1"/>
                        </a:solidFill>
                      </a:endParaRPr>
                    </a:p>
                  </a:txBody>
                  <a:tcPr/>
                </a:tc>
              </a:tr>
            </a:tbl>
          </a:graphicData>
        </a:graphic>
      </p:graphicFrame>
    </p:spTree>
    <p:extLst>
      <p:ext uri="{BB962C8B-B14F-4D97-AF65-F5344CB8AC3E}">
        <p14:creationId xmlns:p14="http://schemas.microsoft.com/office/powerpoint/2010/main" val="106835258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lstStyle/>
          <a:p>
            <a:r>
              <a:rPr lang="en-US" dirty="0" smtClean="0"/>
              <a:t>Draw the demand curve and the supply curve for Maine lobsters. What are the equilibrium price and quantity of lobsters?</a:t>
            </a:r>
          </a:p>
          <a:p>
            <a:endParaRPr lang="en-US" dirty="0"/>
          </a:p>
        </p:txBody>
      </p:sp>
    </p:spTree>
    <p:extLst>
      <p:ext uri="{BB962C8B-B14F-4D97-AF65-F5344CB8AC3E}">
        <p14:creationId xmlns:p14="http://schemas.microsoft.com/office/powerpoint/2010/main" val="133859352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400" dirty="0" smtClean="0"/>
              <a:t>Now suppose that Maine lobsters can be sold in France. The French demand schedule for Maine lobsters is as follows:</a:t>
            </a:r>
            <a:endParaRPr lang="th-TH" sz="2400" dirty="0"/>
          </a:p>
        </p:txBody>
      </p:sp>
      <p:graphicFrame>
        <p:nvGraphicFramePr>
          <p:cNvPr id="5" name="Content Placeholder 3"/>
          <p:cNvGraphicFramePr>
            <a:graphicFrameLocks noGrp="1"/>
          </p:cNvGraphicFramePr>
          <p:nvPr>
            <p:ph idx="1"/>
            <p:extLst>
              <p:ext uri="{D42A27DB-BD31-4B8C-83A1-F6EECF244321}">
                <p14:modId xmlns:p14="http://schemas.microsoft.com/office/powerpoint/2010/main" val="1305363379"/>
              </p:ext>
            </p:extLst>
          </p:nvPr>
        </p:nvGraphicFramePr>
        <p:xfrm>
          <a:off x="457200" y="1600200"/>
          <a:ext cx="8229600" cy="3535680"/>
        </p:xfrm>
        <a:graphic>
          <a:graphicData uri="http://schemas.openxmlformats.org/drawingml/2006/table">
            <a:tbl>
              <a:tblPr firstRow="1" bandRow="1">
                <a:tableStyleId>{5C22544A-7EE6-4342-B048-85BDC9FD1C3A}</a:tableStyleId>
              </a:tblPr>
              <a:tblGrid>
                <a:gridCol w="4114800"/>
                <a:gridCol w="4114800"/>
              </a:tblGrid>
              <a:tr h="370840">
                <a:tc>
                  <a:txBody>
                    <a:bodyPr/>
                    <a:lstStyle/>
                    <a:p>
                      <a:pPr algn="ctr"/>
                      <a:r>
                        <a:rPr lang="en-US" b="0" dirty="0" smtClean="0">
                          <a:solidFill>
                            <a:schemeClr val="tx1"/>
                          </a:solidFill>
                        </a:rPr>
                        <a:t>Price of lobster </a:t>
                      </a:r>
                    </a:p>
                    <a:p>
                      <a:pPr algn="ctr"/>
                      <a:r>
                        <a:rPr lang="en-US" b="0" dirty="0" smtClean="0">
                          <a:solidFill>
                            <a:schemeClr val="tx1"/>
                          </a:solidFill>
                        </a:rPr>
                        <a:t>(per pound)</a:t>
                      </a:r>
                      <a:endParaRPr lang="th-TH" b="0" dirty="0">
                        <a:solidFill>
                          <a:schemeClr val="tx1"/>
                        </a:solidFill>
                      </a:endParaRPr>
                    </a:p>
                  </a:txBody>
                  <a:tcPr/>
                </a:tc>
                <a:tc>
                  <a:txBody>
                    <a:bodyPr/>
                    <a:lstStyle/>
                    <a:p>
                      <a:pPr algn="ctr"/>
                      <a:r>
                        <a:rPr lang="en-US" b="0" dirty="0" smtClean="0">
                          <a:solidFill>
                            <a:schemeClr val="tx1"/>
                          </a:solidFill>
                        </a:rPr>
                        <a:t>Quantity</a:t>
                      </a:r>
                      <a:r>
                        <a:rPr lang="en-US" b="0" baseline="0" dirty="0" smtClean="0">
                          <a:solidFill>
                            <a:schemeClr val="tx1"/>
                          </a:solidFill>
                        </a:rPr>
                        <a:t> of lobster demanded (pounds)</a:t>
                      </a:r>
                      <a:endParaRPr lang="th-TH" b="0" dirty="0">
                        <a:solidFill>
                          <a:schemeClr val="tx1"/>
                        </a:solidFill>
                      </a:endParaRPr>
                    </a:p>
                  </a:txBody>
                  <a:tcPr/>
                </a:tc>
              </a:tr>
              <a:tr h="370840">
                <a:tc>
                  <a:txBody>
                    <a:bodyPr/>
                    <a:lstStyle/>
                    <a:p>
                      <a:pPr algn="ctr"/>
                      <a:r>
                        <a:rPr lang="en-US" b="0" dirty="0" smtClean="0">
                          <a:solidFill>
                            <a:schemeClr val="tx1"/>
                          </a:solidFill>
                        </a:rPr>
                        <a:t>$25</a:t>
                      </a:r>
                      <a:endParaRPr lang="th-TH" b="0" dirty="0">
                        <a:solidFill>
                          <a:schemeClr val="tx1"/>
                        </a:solidFill>
                      </a:endParaRPr>
                    </a:p>
                  </a:txBody>
                  <a:tcPr/>
                </a:tc>
                <a:tc>
                  <a:txBody>
                    <a:bodyPr/>
                    <a:lstStyle/>
                    <a:p>
                      <a:pPr algn="ctr"/>
                      <a:r>
                        <a:rPr lang="en-US" b="0" dirty="0" smtClean="0">
                          <a:solidFill>
                            <a:schemeClr val="tx1"/>
                          </a:solidFill>
                        </a:rPr>
                        <a:t>100</a:t>
                      </a:r>
                      <a:endParaRPr lang="th-TH" b="0" dirty="0">
                        <a:solidFill>
                          <a:schemeClr val="tx1"/>
                        </a:solidFill>
                      </a:endParaRPr>
                    </a:p>
                  </a:txBody>
                  <a:tcPr/>
                </a:tc>
              </a:tr>
              <a:tr h="370840">
                <a:tc>
                  <a:txBody>
                    <a:bodyPr/>
                    <a:lstStyle/>
                    <a:p>
                      <a:pPr algn="ctr"/>
                      <a:r>
                        <a:rPr lang="en-US" b="0" dirty="0" smtClean="0">
                          <a:solidFill>
                            <a:schemeClr val="tx1"/>
                          </a:solidFill>
                        </a:rPr>
                        <a:t>20</a:t>
                      </a:r>
                      <a:endParaRPr lang="th-TH" b="0" dirty="0">
                        <a:solidFill>
                          <a:schemeClr val="tx1"/>
                        </a:solidFill>
                      </a:endParaRPr>
                    </a:p>
                  </a:txBody>
                  <a:tcPr/>
                </a:tc>
                <a:tc>
                  <a:txBody>
                    <a:bodyPr/>
                    <a:lstStyle/>
                    <a:p>
                      <a:pPr algn="ctr"/>
                      <a:r>
                        <a:rPr lang="en-US" b="0" dirty="0" smtClean="0">
                          <a:solidFill>
                            <a:schemeClr val="tx1"/>
                          </a:solidFill>
                        </a:rPr>
                        <a:t>300</a:t>
                      </a:r>
                      <a:endParaRPr lang="th-TH" b="0" dirty="0">
                        <a:solidFill>
                          <a:schemeClr val="tx1"/>
                        </a:solidFill>
                      </a:endParaRPr>
                    </a:p>
                  </a:txBody>
                  <a:tcPr/>
                </a:tc>
              </a:tr>
              <a:tr h="370840">
                <a:tc>
                  <a:txBody>
                    <a:bodyPr/>
                    <a:lstStyle/>
                    <a:p>
                      <a:pPr algn="ctr"/>
                      <a:r>
                        <a:rPr lang="en-US" b="0" dirty="0" smtClean="0">
                          <a:solidFill>
                            <a:schemeClr val="tx1"/>
                          </a:solidFill>
                        </a:rPr>
                        <a:t>15</a:t>
                      </a:r>
                      <a:endParaRPr lang="th-TH" b="0" dirty="0">
                        <a:solidFill>
                          <a:schemeClr val="tx1"/>
                        </a:solidFill>
                      </a:endParaRPr>
                    </a:p>
                  </a:txBody>
                  <a:tcPr/>
                </a:tc>
                <a:tc>
                  <a:txBody>
                    <a:bodyPr/>
                    <a:lstStyle/>
                    <a:p>
                      <a:pPr algn="ctr"/>
                      <a:r>
                        <a:rPr lang="en-US" b="0" dirty="0" smtClean="0">
                          <a:solidFill>
                            <a:schemeClr val="tx1"/>
                          </a:solidFill>
                        </a:rPr>
                        <a:t>500</a:t>
                      </a:r>
                      <a:endParaRPr lang="th-TH" b="0" dirty="0">
                        <a:solidFill>
                          <a:schemeClr val="tx1"/>
                        </a:solidFill>
                      </a:endParaRPr>
                    </a:p>
                  </a:txBody>
                  <a:tcPr/>
                </a:tc>
              </a:tr>
              <a:tr h="370840">
                <a:tc>
                  <a:txBody>
                    <a:bodyPr/>
                    <a:lstStyle/>
                    <a:p>
                      <a:pPr algn="ctr"/>
                      <a:r>
                        <a:rPr lang="en-US" b="0" dirty="0" smtClean="0">
                          <a:solidFill>
                            <a:schemeClr val="tx1"/>
                          </a:solidFill>
                        </a:rPr>
                        <a:t>10</a:t>
                      </a:r>
                      <a:endParaRPr lang="th-TH" b="0" dirty="0">
                        <a:solidFill>
                          <a:schemeClr val="tx1"/>
                        </a:solidFill>
                      </a:endParaRPr>
                    </a:p>
                  </a:txBody>
                  <a:tcPr/>
                </a:tc>
                <a:tc>
                  <a:txBody>
                    <a:bodyPr/>
                    <a:lstStyle/>
                    <a:p>
                      <a:pPr algn="ctr"/>
                      <a:r>
                        <a:rPr lang="en-US" b="0" dirty="0" smtClean="0">
                          <a:solidFill>
                            <a:schemeClr val="tx1"/>
                          </a:solidFill>
                        </a:rPr>
                        <a:t>700</a:t>
                      </a:r>
                      <a:endParaRPr lang="th-TH" b="0" dirty="0">
                        <a:solidFill>
                          <a:schemeClr val="tx1"/>
                        </a:solidFill>
                      </a:endParaRPr>
                    </a:p>
                  </a:txBody>
                  <a:tcPr/>
                </a:tc>
              </a:tr>
              <a:tr h="370840">
                <a:tc>
                  <a:txBody>
                    <a:bodyPr/>
                    <a:lstStyle/>
                    <a:p>
                      <a:pPr algn="ctr"/>
                      <a:r>
                        <a:rPr lang="en-US" b="0" dirty="0" smtClean="0">
                          <a:solidFill>
                            <a:schemeClr val="tx1"/>
                          </a:solidFill>
                        </a:rPr>
                        <a:t>5</a:t>
                      </a:r>
                      <a:endParaRPr lang="th-TH" b="0" dirty="0">
                        <a:solidFill>
                          <a:schemeClr val="tx1"/>
                        </a:solidFill>
                      </a:endParaRPr>
                    </a:p>
                  </a:txBody>
                  <a:tcPr/>
                </a:tc>
                <a:tc>
                  <a:txBody>
                    <a:bodyPr/>
                    <a:lstStyle/>
                    <a:p>
                      <a:pPr algn="ctr"/>
                      <a:r>
                        <a:rPr lang="en-US" b="0" dirty="0" smtClean="0">
                          <a:solidFill>
                            <a:schemeClr val="tx1"/>
                          </a:solidFill>
                        </a:rPr>
                        <a:t>900</a:t>
                      </a:r>
                      <a:endParaRPr lang="th-TH" b="0" dirty="0">
                        <a:solidFill>
                          <a:schemeClr val="tx1"/>
                        </a:solidFill>
                      </a:endParaRPr>
                    </a:p>
                  </a:txBody>
                  <a:tcPr/>
                </a:tc>
              </a:tr>
            </a:tbl>
          </a:graphicData>
        </a:graphic>
      </p:graphicFrame>
    </p:spTree>
    <p:extLst>
      <p:ext uri="{BB962C8B-B14F-4D97-AF65-F5344CB8AC3E}">
        <p14:creationId xmlns:p14="http://schemas.microsoft.com/office/powerpoint/2010/main" val="92238710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lstStyle/>
          <a:p>
            <a:r>
              <a:rPr lang="en-US" dirty="0" smtClean="0"/>
              <a:t>What is the demand schedule for Maine lobsters now that French consumers can also buy them? Draw a supply and demand diagram that illustrates the new equilibrium price and quantity of lobsters. What will happen to the price at which fishermen can sell lobster? What will happen to the price paid by U.S. consumers? What will happen to the quantity consumed by U.S. consumers?</a:t>
            </a:r>
            <a:endParaRPr lang="th-TH" dirty="0"/>
          </a:p>
        </p:txBody>
      </p:sp>
    </p:spTree>
    <p:extLst>
      <p:ext uri="{BB962C8B-B14F-4D97-AF65-F5344CB8AC3E}">
        <p14:creationId xmlns:p14="http://schemas.microsoft.com/office/powerpoint/2010/main" val="301057406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l"/>
            <a:r>
              <a:rPr lang="en-US" sz="3200" dirty="0" smtClean="0"/>
              <a:t>Practice II</a:t>
            </a:r>
            <a:br>
              <a:rPr lang="en-US" sz="3200" dirty="0" smtClean="0"/>
            </a:br>
            <a:r>
              <a:rPr lang="en-US" sz="3200" dirty="0" smtClean="0"/>
              <a:t>The accompany table gives the annual U.S. demand and supply schedules for pickup trucks</a:t>
            </a:r>
            <a:endParaRPr lang="th-TH" sz="32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994146331"/>
              </p:ext>
            </p:extLst>
          </p:nvPr>
        </p:nvGraphicFramePr>
        <p:xfrm>
          <a:off x="467544" y="2060848"/>
          <a:ext cx="8229600" cy="3108960"/>
        </p:xfrm>
        <a:graphic>
          <a:graphicData uri="http://schemas.openxmlformats.org/drawingml/2006/table">
            <a:tbl>
              <a:tblPr firstRow="1" bandRow="1">
                <a:tableStyleId>{5C22544A-7EE6-4342-B048-85BDC9FD1C3A}</a:tableStyleId>
              </a:tblPr>
              <a:tblGrid>
                <a:gridCol w="2743200"/>
                <a:gridCol w="2743200"/>
                <a:gridCol w="2743200"/>
              </a:tblGrid>
              <a:tr h="370840">
                <a:tc>
                  <a:txBody>
                    <a:bodyPr/>
                    <a:lstStyle/>
                    <a:p>
                      <a:pPr algn="ctr"/>
                      <a:r>
                        <a:rPr lang="en-US" sz="2400" b="0" dirty="0" smtClean="0">
                          <a:solidFill>
                            <a:schemeClr val="tx1"/>
                          </a:solidFill>
                        </a:rPr>
                        <a:t>Price of truck</a:t>
                      </a:r>
                      <a:endParaRPr lang="th-TH" sz="2400" b="0" dirty="0">
                        <a:solidFill>
                          <a:schemeClr val="tx1"/>
                        </a:solidFill>
                      </a:endParaRPr>
                    </a:p>
                  </a:txBody>
                  <a:tcPr/>
                </a:tc>
                <a:tc>
                  <a:txBody>
                    <a:bodyPr/>
                    <a:lstStyle/>
                    <a:p>
                      <a:pPr algn="ctr"/>
                      <a:r>
                        <a:rPr lang="en-US" sz="2400" b="0" dirty="0" smtClean="0">
                          <a:solidFill>
                            <a:schemeClr val="tx1"/>
                          </a:solidFill>
                        </a:rPr>
                        <a:t>Quantity of trucks demanded (millions)</a:t>
                      </a:r>
                      <a:endParaRPr lang="th-TH" sz="2400" b="0" dirty="0">
                        <a:solidFill>
                          <a:schemeClr val="tx1"/>
                        </a:solidFill>
                      </a:endParaRPr>
                    </a:p>
                  </a:txBody>
                  <a:tcPr/>
                </a:tc>
                <a:tc>
                  <a:txBody>
                    <a:bodyPr/>
                    <a:lstStyle/>
                    <a:p>
                      <a:pPr algn="ctr"/>
                      <a:r>
                        <a:rPr lang="en-US" sz="2400" b="0" dirty="0" smtClean="0">
                          <a:solidFill>
                            <a:schemeClr val="tx1"/>
                          </a:solidFill>
                        </a:rPr>
                        <a:t>Quantity</a:t>
                      </a:r>
                      <a:r>
                        <a:rPr lang="en-US" sz="2400" b="0" baseline="0" dirty="0" smtClean="0">
                          <a:solidFill>
                            <a:schemeClr val="tx1"/>
                          </a:solidFill>
                        </a:rPr>
                        <a:t> of trucks supplied (millions)</a:t>
                      </a:r>
                      <a:endParaRPr lang="th-TH" sz="2400" b="0" dirty="0">
                        <a:solidFill>
                          <a:schemeClr val="tx1"/>
                        </a:solidFill>
                      </a:endParaRPr>
                    </a:p>
                  </a:txBody>
                  <a:tcPr/>
                </a:tc>
              </a:tr>
              <a:tr h="370840">
                <a:tc>
                  <a:txBody>
                    <a:bodyPr/>
                    <a:lstStyle/>
                    <a:p>
                      <a:pPr algn="ctr"/>
                      <a:r>
                        <a:rPr lang="en-US" sz="2400" b="0" dirty="0" smtClean="0">
                          <a:solidFill>
                            <a:schemeClr val="tx1"/>
                          </a:solidFill>
                        </a:rPr>
                        <a:t>$20,000</a:t>
                      </a:r>
                      <a:endParaRPr lang="th-TH" sz="2400" b="0" dirty="0">
                        <a:solidFill>
                          <a:schemeClr val="tx1"/>
                        </a:solidFill>
                      </a:endParaRPr>
                    </a:p>
                  </a:txBody>
                  <a:tcPr/>
                </a:tc>
                <a:tc>
                  <a:txBody>
                    <a:bodyPr/>
                    <a:lstStyle/>
                    <a:p>
                      <a:pPr algn="ctr"/>
                      <a:r>
                        <a:rPr lang="en-US" sz="2400" b="0" dirty="0" smtClean="0">
                          <a:solidFill>
                            <a:schemeClr val="tx1"/>
                          </a:solidFill>
                        </a:rPr>
                        <a:t>20</a:t>
                      </a:r>
                      <a:endParaRPr lang="th-TH" sz="2400" b="0" dirty="0">
                        <a:solidFill>
                          <a:schemeClr val="tx1"/>
                        </a:solidFill>
                      </a:endParaRPr>
                    </a:p>
                  </a:txBody>
                  <a:tcPr/>
                </a:tc>
                <a:tc>
                  <a:txBody>
                    <a:bodyPr/>
                    <a:lstStyle/>
                    <a:p>
                      <a:pPr algn="ctr"/>
                      <a:r>
                        <a:rPr lang="en-US" sz="2400" b="0" dirty="0" smtClean="0">
                          <a:solidFill>
                            <a:schemeClr val="tx1"/>
                          </a:solidFill>
                        </a:rPr>
                        <a:t>14</a:t>
                      </a:r>
                      <a:endParaRPr lang="th-TH" sz="2400" b="0" dirty="0">
                        <a:solidFill>
                          <a:schemeClr val="tx1"/>
                        </a:solidFill>
                      </a:endParaRPr>
                    </a:p>
                  </a:txBody>
                  <a:tcPr/>
                </a:tc>
              </a:tr>
              <a:tr h="370840">
                <a:tc>
                  <a:txBody>
                    <a:bodyPr/>
                    <a:lstStyle/>
                    <a:p>
                      <a:pPr algn="ctr"/>
                      <a:r>
                        <a:rPr lang="en-US" sz="2400" b="0" dirty="0" smtClean="0">
                          <a:solidFill>
                            <a:schemeClr val="tx1"/>
                          </a:solidFill>
                        </a:rPr>
                        <a:t>25,000</a:t>
                      </a:r>
                      <a:endParaRPr lang="th-TH" sz="2400" b="0" dirty="0">
                        <a:solidFill>
                          <a:schemeClr val="tx1"/>
                        </a:solidFill>
                      </a:endParaRPr>
                    </a:p>
                  </a:txBody>
                  <a:tcPr/>
                </a:tc>
                <a:tc>
                  <a:txBody>
                    <a:bodyPr/>
                    <a:lstStyle/>
                    <a:p>
                      <a:pPr algn="ctr"/>
                      <a:r>
                        <a:rPr lang="en-US" sz="2400" b="0" dirty="0" smtClean="0">
                          <a:solidFill>
                            <a:schemeClr val="tx1"/>
                          </a:solidFill>
                        </a:rPr>
                        <a:t>18</a:t>
                      </a:r>
                      <a:endParaRPr lang="th-TH" sz="2400" b="0" dirty="0">
                        <a:solidFill>
                          <a:schemeClr val="tx1"/>
                        </a:solidFill>
                      </a:endParaRPr>
                    </a:p>
                  </a:txBody>
                  <a:tcPr/>
                </a:tc>
                <a:tc>
                  <a:txBody>
                    <a:bodyPr/>
                    <a:lstStyle/>
                    <a:p>
                      <a:pPr algn="ctr"/>
                      <a:r>
                        <a:rPr lang="en-US" sz="2400" b="0" dirty="0" smtClean="0">
                          <a:solidFill>
                            <a:schemeClr val="tx1"/>
                          </a:solidFill>
                        </a:rPr>
                        <a:t>15</a:t>
                      </a:r>
                      <a:endParaRPr lang="th-TH" sz="2400" b="0" dirty="0">
                        <a:solidFill>
                          <a:schemeClr val="tx1"/>
                        </a:solidFill>
                      </a:endParaRPr>
                    </a:p>
                  </a:txBody>
                  <a:tcPr/>
                </a:tc>
              </a:tr>
              <a:tr h="370840">
                <a:tc>
                  <a:txBody>
                    <a:bodyPr/>
                    <a:lstStyle/>
                    <a:p>
                      <a:pPr algn="ctr"/>
                      <a:r>
                        <a:rPr lang="en-US" sz="2400" b="0" dirty="0" smtClean="0">
                          <a:solidFill>
                            <a:schemeClr val="tx1"/>
                          </a:solidFill>
                        </a:rPr>
                        <a:t>30,000</a:t>
                      </a:r>
                      <a:endParaRPr lang="th-TH" sz="2400" b="0" dirty="0">
                        <a:solidFill>
                          <a:schemeClr val="tx1"/>
                        </a:solidFill>
                      </a:endParaRPr>
                    </a:p>
                  </a:txBody>
                  <a:tcPr/>
                </a:tc>
                <a:tc>
                  <a:txBody>
                    <a:bodyPr/>
                    <a:lstStyle/>
                    <a:p>
                      <a:pPr algn="ctr"/>
                      <a:r>
                        <a:rPr lang="en-US" sz="2400" b="0" dirty="0" smtClean="0">
                          <a:solidFill>
                            <a:schemeClr val="tx1"/>
                          </a:solidFill>
                        </a:rPr>
                        <a:t>16</a:t>
                      </a:r>
                      <a:endParaRPr lang="th-TH" sz="2400" b="0" dirty="0">
                        <a:solidFill>
                          <a:schemeClr val="tx1"/>
                        </a:solidFill>
                      </a:endParaRPr>
                    </a:p>
                  </a:txBody>
                  <a:tcPr/>
                </a:tc>
                <a:tc>
                  <a:txBody>
                    <a:bodyPr/>
                    <a:lstStyle/>
                    <a:p>
                      <a:pPr algn="ctr"/>
                      <a:r>
                        <a:rPr lang="en-US" sz="2400" b="0" dirty="0" smtClean="0">
                          <a:solidFill>
                            <a:schemeClr val="tx1"/>
                          </a:solidFill>
                        </a:rPr>
                        <a:t>16</a:t>
                      </a:r>
                      <a:endParaRPr lang="th-TH" sz="2400" b="0" dirty="0">
                        <a:solidFill>
                          <a:schemeClr val="tx1"/>
                        </a:solidFill>
                      </a:endParaRPr>
                    </a:p>
                  </a:txBody>
                  <a:tcPr/>
                </a:tc>
              </a:tr>
              <a:tr h="370840">
                <a:tc>
                  <a:txBody>
                    <a:bodyPr/>
                    <a:lstStyle/>
                    <a:p>
                      <a:pPr algn="ctr"/>
                      <a:r>
                        <a:rPr lang="en-US" sz="2400" b="0" dirty="0" smtClean="0">
                          <a:solidFill>
                            <a:schemeClr val="tx1"/>
                          </a:solidFill>
                        </a:rPr>
                        <a:t>35,000</a:t>
                      </a:r>
                      <a:endParaRPr lang="th-TH" sz="2400" b="0" dirty="0">
                        <a:solidFill>
                          <a:schemeClr val="tx1"/>
                        </a:solidFill>
                      </a:endParaRPr>
                    </a:p>
                  </a:txBody>
                  <a:tcPr/>
                </a:tc>
                <a:tc>
                  <a:txBody>
                    <a:bodyPr/>
                    <a:lstStyle/>
                    <a:p>
                      <a:pPr algn="ctr"/>
                      <a:r>
                        <a:rPr lang="en-US" sz="2400" b="0" dirty="0" smtClean="0">
                          <a:solidFill>
                            <a:schemeClr val="tx1"/>
                          </a:solidFill>
                        </a:rPr>
                        <a:t>14</a:t>
                      </a:r>
                      <a:endParaRPr lang="th-TH" sz="2400" b="0" dirty="0">
                        <a:solidFill>
                          <a:schemeClr val="tx1"/>
                        </a:solidFill>
                      </a:endParaRPr>
                    </a:p>
                  </a:txBody>
                  <a:tcPr/>
                </a:tc>
                <a:tc>
                  <a:txBody>
                    <a:bodyPr/>
                    <a:lstStyle/>
                    <a:p>
                      <a:pPr algn="ctr"/>
                      <a:r>
                        <a:rPr lang="en-US" sz="2400" b="0" dirty="0" smtClean="0">
                          <a:solidFill>
                            <a:schemeClr val="tx1"/>
                          </a:solidFill>
                        </a:rPr>
                        <a:t>17</a:t>
                      </a:r>
                      <a:endParaRPr lang="th-TH" sz="2400" b="0" dirty="0">
                        <a:solidFill>
                          <a:schemeClr val="tx1"/>
                        </a:solidFill>
                      </a:endParaRPr>
                    </a:p>
                  </a:txBody>
                  <a:tcPr/>
                </a:tc>
              </a:tr>
              <a:tr h="370840">
                <a:tc>
                  <a:txBody>
                    <a:bodyPr/>
                    <a:lstStyle/>
                    <a:p>
                      <a:pPr algn="ctr"/>
                      <a:r>
                        <a:rPr lang="en-US" sz="2400" b="0" dirty="0" smtClean="0">
                          <a:solidFill>
                            <a:schemeClr val="tx1"/>
                          </a:solidFill>
                        </a:rPr>
                        <a:t>40,000</a:t>
                      </a:r>
                      <a:endParaRPr lang="th-TH" sz="2400" b="0" dirty="0">
                        <a:solidFill>
                          <a:schemeClr val="tx1"/>
                        </a:solidFill>
                      </a:endParaRPr>
                    </a:p>
                  </a:txBody>
                  <a:tcPr/>
                </a:tc>
                <a:tc>
                  <a:txBody>
                    <a:bodyPr/>
                    <a:lstStyle/>
                    <a:p>
                      <a:pPr algn="ctr"/>
                      <a:r>
                        <a:rPr lang="en-US" sz="2400" b="0" dirty="0" smtClean="0">
                          <a:solidFill>
                            <a:schemeClr val="tx1"/>
                          </a:solidFill>
                        </a:rPr>
                        <a:t>12</a:t>
                      </a:r>
                      <a:endParaRPr lang="th-TH" sz="2400" b="0" dirty="0">
                        <a:solidFill>
                          <a:schemeClr val="tx1"/>
                        </a:solidFill>
                      </a:endParaRPr>
                    </a:p>
                  </a:txBody>
                  <a:tcPr/>
                </a:tc>
                <a:tc>
                  <a:txBody>
                    <a:bodyPr/>
                    <a:lstStyle/>
                    <a:p>
                      <a:pPr algn="ctr"/>
                      <a:r>
                        <a:rPr lang="en-US" sz="2400" b="0" dirty="0" smtClean="0">
                          <a:solidFill>
                            <a:schemeClr val="tx1"/>
                          </a:solidFill>
                        </a:rPr>
                        <a:t>18</a:t>
                      </a:r>
                      <a:endParaRPr lang="th-TH" sz="2400" b="0" dirty="0">
                        <a:solidFill>
                          <a:schemeClr val="tx1"/>
                        </a:solidFill>
                      </a:endParaRPr>
                    </a:p>
                  </a:txBody>
                  <a:tcPr/>
                </a:tc>
              </a:tr>
            </a:tbl>
          </a:graphicData>
        </a:graphic>
      </p:graphicFrame>
    </p:spTree>
    <p:extLst>
      <p:ext uri="{BB962C8B-B14F-4D97-AF65-F5344CB8AC3E}">
        <p14:creationId xmlns:p14="http://schemas.microsoft.com/office/powerpoint/2010/main" val="311995272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76672"/>
            <a:ext cx="8229600" cy="5649491"/>
          </a:xfrm>
        </p:spPr>
        <p:txBody>
          <a:bodyPr>
            <a:normAutofit fontScale="92500" lnSpcReduction="10000"/>
          </a:bodyPr>
          <a:lstStyle/>
          <a:p>
            <a:r>
              <a:rPr lang="en-US" dirty="0" smtClean="0"/>
              <a:t>Plot the demand and supply curves using these schedules. Indicate the equilibrium price and quantity on your diagram.</a:t>
            </a:r>
          </a:p>
          <a:p>
            <a:r>
              <a:rPr lang="en-US" dirty="0" smtClean="0"/>
              <a:t>Suppose the tires used on pick up trucks are found to be defective. What would you expect to happen in the market for pickup trucks? Show this on your diagram.</a:t>
            </a:r>
          </a:p>
          <a:p>
            <a:r>
              <a:rPr lang="en-US" dirty="0" smtClean="0"/>
              <a:t>Suppose that the U.S. Department of Transportation imposes costly regulations on manufacturers that cause them to reduce supply by one-third at any given price. Calculate and plot the new supply schedule and indicate the new equilibrium price and quantity on your diagram.</a:t>
            </a:r>
            <a:endParaRPr lang="th-TH" dirty="0"/>
          </a:p>
        </p:txBody>
      </p:sp>
    </p:spTree>
    <p:extLst>
      <p:ext uri="{BB962C8B-B14F-4D97-AF65-F5344CB8AC3E}">
        <p14:creationId xmlns:p14="http://schemas.microsoft.com/office/powerpoint/2010/main" val="356835887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52</TotalTime>
  <Words>2115</Words>
  <Application>Microsoft Office PowerPoint</Application>
  <PresentationFormat>On-screen Show (4:3)</PresentationFormat>
  <Paragraphs>455</Paragraphs>
  <Slides>28</Slides>
  <Notes>20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28</vt:i4>
      </vt:variant>
    </vt:vector>
  </HeadingPairs>
  <TitlesOfParts>
    <vt:vector size="30" baseType="lpstr">
      <vt:lpstr>Office Theme</vt:lpstr>
      <vt:lpstr>Chart</vt:lpstr>
      <vt:lpstr>Supply and Demand </vt:lpstr>
      <vt:lpstr>The Demand Schedule</vt:lpstr>
      <vt:lpstr>Helen’s Demand Schedule &amp; Curve</vt:lpstr>
      <vt:lpstr>Market Demand versus Individual Demand</vt:lpstr>
      <vt:lpstr>The Market Demand Curve for Lattes</vt:lpstr>
      <vt:lpstr>ACTIVE LEARNING   1    Demand Curve</vt:lpstr>
      <vt:lpstr>ACTIVE LEARNING   1    A.  Price of iPods falls</vt:lpstr>
      <vt:lpstr>ACTIVE LEARNING   1    B.  Price of music downloads falls</vt:lpstr>
      <vt:lpstr>ACTIVE LEARNING   1    C.  Price of CDs falls</vt:lpstr>
      <vt:lpstr>The Supply Schedule</vt:lpstr>
      <vt:lpstr>Starbucks’ Supply Schedule &amp; Curve</vt:lpstr>
      <vt:lpstr>Market Supply versus Individual Supply</vt:lpstr>
      <vt:lpstr>The Market Supply Curve</vt:lpstr>
      <vt:lpstr>ACTIVE LEARNING   2    Supply Curve</vt:lpstr>
      <vt:lpstr>ACTIVE LEARNING   2    A.  Fall in price of tax return software</vt:lpstr>
      <vt:lpstr>ACTIVE LEARNING   2    B.  Fall in cost of producing the software</vt:lpstr>
      <vt:lpstr>ACTIVE LEARNING   2    C.  Professional preparers raise their price</vt:lpstr>
      <vt:lpstr>ACTIVE LEARNING   3    Shifts in supply and demand</vt:lpstr>
      <vt:lpstr>ACTIVE LEARNING   3    A.  Fall in price of CDs</vt:lpstr>
      <vt:lpstr>ACTIVE LEARNING   3    B.  Fall in cost of royalties</vt:lpstr>
      <vt:lpstr>ACTIVE LEARNING   3    C.  Fall in price of CDs and        fall in cost of royalties</vt:lpstr>
      <vt:lpstr>Practice I Suppose that the supply schedule of Maine lobsters is as follows</vt:lpstr>
      <vt:lpstr>Suppose that Maine lobsters can be sold only in the United States. The U.S. demand schedule for Maine lobsters is as follows:</vt:lpstr>
      <vt:lpstr>PowerPoint Presentation</vt:lpstr>
      <vt:lpstr>Now suppose that Maine lobsters can be sold in France. The French demand schedule for Maine lobsters is as follows:</vt:lpstr>
      <vt:lpstr>PowerPoint Presentation</vt:lpstr>
      <vt:lpstr>Practice II The accompany table gives the annual U.S. demand and supply schedules for pickup trucks</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Supply and Demand</dc:title>
  <dc:creator>Sony</dc:creator>
  <cp:lastModifiedBy>Sony</cp:lastModifiedBy>
  <cp:revision>8</cp:revision>
  <dcterms:created xsi:type="dcterms:W3CDTF">2012-08-19T23:41:11Z</dcterms:created>
  <dcterms:modified xsi:type="dcterms:W3CDTF">2012-08-21T01:14:09Z</dcterms:modified>
</cp:coreProperties>
</file>