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62" r:id="rId2"/>
    <p:sldId id="257" r:id="rId3"/>
    <p:sldId id="258" r:id="rId4"/>
    <p:sldId id="272" r:id="rId5"/>
    <p:sldId id="271" r:id="rId6"/>
    <p:sldId id="263" r:id="rId7"/>
    <p:sldId id="259" r:id="rId8"/>
    <p:sldId id="279" r:id="rId9"/>
    <p:sldId id="278" r:id="rId10"/>
    <p:sldId id="275" r:id="rId11"/>
    <p:sldId id="274" r:id="rId12"/>
    <p:sldId id="280" r:id="rId13"/>
    <p:sldId id="288" r:id="rId14"/>
    <p:sldId id="276" r:id="rId15"/>
    <p:sldId id="277" r:id="rId16"/>
    <p:sldId id="264" r:id="rId17"/>
    <p:sldId id="282" r:id="rId18"/>
    <p:sldId id="285" r:id="rId19"/>
    <p:sldId id="281" r:id="rId20"/>
    <p:sldId id="284" r:id="rId21"/>
    <p:sldId id="286" r:id="rId22"/>
    <p:sldId id="265" r:id="rId23"/>
    <p:sldId id="260" r:id="rId24"/>
    <p:sldId id="261" r:id="rId25"/>
    <p:sldId id="287" r:id="rId26"/>
    <p:sldId id="266" r:id="rId27"/>
    <p:sldId id="267" r:id="rId28"/>
    <p:sldId id="268" r:id="rId29"/>
    <p:sldId id="269" r:id="rId30"/>
    <p:sldId id="270"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31" d="100"/>
          <a:sy n="131" d="100"/>
        </p:scale>
        <p:origin x="-1032" y="-11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66E705-B782-4168-9FF0-F555BE48E77B}" type="datetimeFigureOut">
              <a:rPr lang="en-US" smtClean="0"/>
              <a:t>17/9/19 </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5F4C5B-74AB-48A2-A6C0-C7721832BE08}" type="slidenum">
              <a:rPr lang="en-US" smtClean="0"/>
              <a:t>‹#›</a:t>
            </a:fld>
            <a:endParaRPr lang="en-US"/>
          </a:p>
        </p:txBody>
      </p:sp>
    </p:spTree>
    <p:extLst>
      <p:ext uri="{BB962C8B-B14F-4D97-AF65-F5344CB8AC3E}">
        <p14:creationId xmlns:p14="http://schemas.microsoft.com/office/powerpoint/2010/main" val="3369522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564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17/9/19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8703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17/9/19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53887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17/9/19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282641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17/9/19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443366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17/9/19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429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17/9/19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98497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17/9/19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151400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17/9/19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884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17/9/19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814791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17/9/19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1550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17/9/19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07238776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9484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smtClean="0">
                <a:solidFill>
                  <a:prstClr val="black"/>
                </a:solidFill>
                <a:latin typeface="Bookman Old Style"/>
                <a:cs typeface="Bookman Old Style"/>
              </a:rPr>
              <a:t>Pananya</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2076467" y="3238854"/>
            <a:ext cx="4990557" cy="240065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uLnTx/>
                <a:uFillTx/>
                <a:latin typeface="Bookman Old Style"/>
                <a:ea typeface="+mn-ea"/>
                <a:cs typeface="Bookman Old Style"/>
              </a:rPr>
              <a:t>Contract Law </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800" b="1" dirty="0" smtClean="0">
                <a:solidFill>
                  <a:prstClr val="black"/>
                </a:solidFill>
                <a:latin typeface="Bookman Old Style"/>
                <a:cs typeface="Bookman Old Style"/>
              </a:rPr>
              <a:t>Validity of a Contract</a:t>
            </a: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77501" y="335111"/>
            <a:ext cx="6896440"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Basic Principles of Contract</a:t>
            </a:r>
          </a:p>
        </p:txBody>
      </p:sp>
      <p:sp>
        <p:nvSpPr>
          <p:cNvPr id="6" name="TextBox 5"/>
          <p:cNvSpPr txBox="1"/>
          <p:nvPr/>
        </p:nvSpPr>
        <p:spPr>
          <a:xfrm>
            <a:off x="355678" y="1626235"/>
            <a:ext cx="8331122" cy="36009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VALIDITY OF A CONTRACT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smtClean="0">
                <a:ln>
                  <a:noFill/>
                </a:ln>
                <a:solidFill>
                  <a:prstClr val="black"/>
                </a:solidFill>
                <a:effectLst/>
                <a:uLnTx/>
                <a:uFillTx/>
                <a:latin typeface="Bookman Old Style"/>
                <a:ea typeface="+mn-ea"/>
                <a:cs typeface="Bookman Old Style"/>
              </a:rPr>
              <a:t>Objects </a:t>
            </a:r>
            <a:r>
              <a:rPr kumimoji="0" lang="th-TH" sz="2800" b="0" i="0" u="none" strike="noStrike" kern="1200" cap="none" spc="0" normalizeH="0" baseline="0" noProof="0" dirty="0" smtClean="0">
                <a:ln>
                  <a:noFill/>
                </a:ln>
                <a:solidFill>
                  <a:prstClr val="black"/>
                </a:solidFill>
                <a:effectLst/>
                <a:uLnTx/>
                <a:uFillTx/>
                <a:latin typeface="Bookman Old Style"/>
                <a:ea typeface="+mn-ea"/>
                <a:cs typeface="Bookman Old Style"/>
              </a:rPr>
              <a:t>(วัตถุประสงค์)</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smtClean="0">
                <a:ln>
                  <a:noFill/>
                </a:ln>
                <a:solidFill>
                  <a:prstClr val="black"/>
                </a:solidFill>
                <a:effectLst/>
                <a:uLnTx/>
                <a:uFillTx/>
                <a:latin typeface="Bookman Old Style"/>
                <a:ea typeface="+mn-ea"/>
                <a:cs typeface="Bookman Old Style"/>
              </a:rPr>
              <a:t>Intention</a:t>
            </a:r>
            <a:r>
              <a:rPr kumimoji="0" lang="th-TH" sz="2800" b="0" i="0" u="none" strike="noStrike" kern="1200" cap="none" spc="0" normalizeH="0" baseline="0" noProof="0" dirty="0" smtClean="0">
                <a:ln>
                  <a:noFill/>
                </a:ln>
                <a:solidFill>
                  <a:prstClr val="black"/>
                </a:solidFill>
                <a:effectLst/>
                <a:uLnTx/>
                <a:uFillTx/>
                <a:latin typeface="Bookman Old Style"/>
                <a:ea typeface="+mn-ea"/>
                <a:cs typeface="Bookman Old Style"/>
              </a:rPr>
              <a:t> (เจตนา)</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smtClean="0">
                <a:ln>
                  <a:noFill/>
                </a:ln>
                <a:solidFill>
                  <a:prstClr val="black"/>
                </a:solidFill>
                <a:effectLst/>
                <a:uLnTx/>
                <a:uFillTx/>
                <a:latin typeface="Bookman Old Style"/>
                <a:ea typeface="+mn-ea"/>
                <a:cs typeface="Bookman Old Style"/>
              </a:rPr>
              <a:t>Forms</a:t>
            </a:r>
            <a:r>
              <a:rPr kumimoji="0" lang="th-TH" sz="2800" b="0" i="0" u="none" strike="noStrike" kern="1200" cap="none" spc="0" normalizeH="0" baseline="0" noProof="0" dirty="0" smtClean="0">
                <a:ln>
                  <a:noFill/>
                </a:ln>
                <a:solidFill>
                  <a:prstClr val="black"/>
                </a:solidFill>
                <a:effectLst/>
                <a:uLnTx/>
                <a:uFillTx/>
                <a:latin typeface="Bookman Old Style"/>
                <a:ea typeface="+mn-ea"/>
                <a:cs typeface="Bookman Old Style"/>
              </a:rPr>
              <a:t> (แบบ)</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smtClean="0">
                <a:ln>
                  <a:noFill/>
                </a:ln>
                <a:solidFill>
                  <a:prstClr val="black"/>
                </a:solidFill>
                <a:effectLst/>
                <a:uLnTx/>
                <a:uFillTx/>
                <a:latin typeface="Bookman Old Style"/>
                <a:ea typeface="+mn-ea"/>
                <a:cs typeface="Bookman Old Style"/>
              </a:rPr>
              <a:t>Capacity</a:t>
            </a:r>
            <a:r>
              <a:rPr kumimoji="0" lang="th-TH" sz="2800" b="0" i="0" u="none" strike="noStrike" kern="1200" cap="none" spc="0" normalizeH="0" baseline="0" noProof="0" dirty="0" smtClean="0">
                <a:ln>
                  <a:noFill/>
                </a:ln>
                <a:solidFill>
                  <a:prstClr val="black"/>
                </a:solidFill>
                <a:effectLst/>
                <a:uLnTx/>
                <a:uFillTx/>
                <a:latin typeface="Bookman Old Style"/>
                <a:ea typeface="+mn-ea"/>
                <a:cs typeface="Bookman Old Style"/>
              </a:rPr>
              <a:t> (ความสามารถของบุคคล)</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6240557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6" name="TextBox 5"/>
          <p:cNvSpPr txBox="1"/>
          <p:nvPr/>
        </p:nvSpPr>
        <p:spPr>
          <a:xfrm>
            <a:off x="355678" y="1626235"/>
            <a:ext cx="8331122" cy="48320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1. OBJECTS</a:t>
            </a:r>
          </a:p>
          <a:p>
            <a:pPr marR="0" lvl="1" algn="l" defTabSz="457200" rtl="0" eaLnBrk="1" fontAlgn="auto" latinLnBrk="0" hangingPunct="1">
              <a:lnSpc>
                <a:spcPct val="100000"/>
              </a:lnSpc>
              <a:spcBef>
                <a:spcPts val="0"/>
              </a:spcBef>
              <a:spcAft>
                <a:spcPts val="0"/>
              </a:spcAft>
              <a:buClrTx/>
              <a:buSzTx/>
              <a:buFontTx/>
              <a:buNone/>
              <a:tabLst/>
              <a:defRPr/>
            </a:pPr>
            <a:endParaRPr kumimoji="0" lang="en-GB" sz="3200" b="1" i="1" u="none" strike="noStrike" kern="1200" cap="none" spc="0" normalizeH="0" baseline="0" noProof="0" dirty="0">
              <a:ln>
                <a:noFill/>
              </a:ln>
              <a:solidFill>
                <a:prstClr val="black"/>
              </a:solidFill>
              <a:effectLst/>
              <a:uLnTx/>
              <a:uFillTx/>
              <a:latin typeface="Bookman Old Style"/>
              <a:ea typeface="+mn-ea"/>
              <a:cs typeface="Bookman Old Style"/>
            </a:endParaRPr>
          </a:p>
          <a:p>
            <a:pPr marR="0" lvl="1" algn="l" defTabSz="457200" rtl="0" eaLnBrk="1" fontAlgn="auto" latinLnBrk="0" hangingPunct="1">
              <a:lnSpc>
                <a:spcPct val="100000"/>
              </a:lnSpc>
              <a:spcBef>
                <a:spcPts val="0"/>
              </a:spcBef>
              <a:spcAft>
                <a:spcPts val="0"/>
              </a:spcAft>
              <a:buClrTx/>
              <a:buSzTx/>
              <a:buFontTx/>
              <a:buNone/>
              <a:tabLst/>
              <a:defRPr/>
            </a:pPr>
            <a:r>
              <a:rPr kumimoji="0" lang="en-GB" sz="3200" b="1" i="1" u="none" strike="noStrike" kern="1200" cap="none" spc="0" normalizeH="0" baseline="0" noProof="0" dirty="0">
                <a:ln>
                  <a:noFill/>
                </a:ln>
                <a:solidFill>
                  <a:prstClr val="black"/>
                </a:solidFill>
                <a:effectLst/>
                <a:uLnTx/>
                <a:uFillTx/>
                <a:latin typeface="Bookman Old Style"/>
                <a:ea typeface="+mn-ea"/>
                <a:cs typeface="Bookman Old Style"/>
              </a:rPr>
              <a:t>Section 150 of TCCC</a:t>
            </a:r>
          </a:p>
          <a:p>
            <a:pPr marR="0" lvl="1"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rPr>
              <a:t>“</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An act is void if its object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expressly</a:t>
            </a:r>
            <a:r>
              <a:rPr kumimoji="0" lang="en-GB" sz="3200" b="0" i="0" u="sng"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prohibited by law</a:t>
            </a:r>
            <a:r>
              <a:rPr kumimoji="0" lang="en-GB" sz="3200" b="0" i="1"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or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impossible</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 or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contrary to public order or good morals</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smtClean="0">
                <a:solidFill>
                  <a:prstClr val="black"/>
                </a:solidFill>
                <a:latin typeface="Bookman Old Style"/>
                <a:cs typeface="Bookman Old Style"/>
              </a:rPr>
              <a:t>Void </a:t>
            </a:r>
            <a:r>
              <a:rPr lang="th-TH" sz="2800" dirty="0" smtClean="0">
                <a:solidFill>
                  <a:prstClr val="black"/>
                </a:solidFill>
                <a:latin typeface="Bookman Old Style"/>
                <a:cs typeface="Bookman Old Style"/>
              </a:rPr>
              <a:t>(โมฆะ) </a:t>
            </a:r>
            <a:r>
              <a:rPr lang="en-US" sz="2800" dirty="0" smtClean="0">
                <a:solidFill>
                  <a:prstClr val="black"/>
                </a:solidFill>
                <a:latin typeface="Bookman Old Style"/>
                <a:cs typeface="Bookman Old Style"/>
              </a:rPr>
              <a:t>= of no legal effect; null</a:t>
            </a:r>
            <a:endParaRPr kumimoji="0" lang="en-US" sz="2800" b="0" i="0" u="none" strike="noStrike" kern="1200" cap="none" spc="0" normalizeH="0" baseline="0" noProof="0" dirty="0">
              <a:ln>
                <a:noFill/>
              </a:ln>
              <a:solidFill>
                <a:prstClr val="black"/>
              </a:solidFill>
              <a:effectLst/>
              <a:uLnTx/>
              <a:uFillTx/>
              <a:latin typeface="Bookman Old Style"/>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821106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6" name="TextBox 5"/>
          <p:cNvSpPr txBox="1"/>
          <p:nvPr/>
        </p:nvSpPr>
        <p:spPr>
          <a:xfrm>
            <a:off x="355677" y="1626235"/>
            <a:ext cx="8407827" cy="62478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smtClean="0">
                <a:ln>
                  <a:noFill/>
                </a:ln>
                <a:solidFill>
                  <a:prstClr val="black"/>
                </a:solidFill>
                <a:effectLst/>
                <a:uLnTx/>
                <a:uFillTx/>
                <a:latin typeface="Bookman Old Style"/>
                <a:ea typeface="+mn-ea"/>
                <a:cs typeface="+mn-cs"/>
              </a:rPr>
              <a:t>OBJECTS = something sought to be attained or accomplished; an end, goal, or purpose</a:t>
            </a:r>
          </a:p>
          <a:p>
            <a:pPr marL="0" marR="0" lvl="0" indent="0" algn="l" defTabSz="457200" rtl="0" eaLnBrk="1" fontAlgn="auto" latinLnBrk="0" hangingPunct="1">
              <a:lnSpc>
                <a:spcPct val="100000"/>
              </a:lnSpc>
              <a:spcBef>
                <a:spcPts val="0"/>
              </a:spcBef>
              <a:spcAft>
                <a:spcPts val="0"/>
              </a:spcAft>
              <a:buClrTx/>
              <a:buSzTx/>
              <a:buFontTx/>
              <a:buNone/>
              <a:tabLst/>
              <a:defRPr/>
            </a:pPr>
            <a:r>
              <a:rPr lang="th-TH" sz="2800" dirty="0" smtClean="0">
                <a:solidFill>
                  <a:prstClr val="black"/>
                </a:solidFill>
                <a:latin typeface="Bookman Old Style"/>
              </a:rPr>
              <a:t>(ความมุ่งหมาย, เป้าหมาย)</a:t>
            </a:r>
            <a:endParaRPr kumimoji="0" lang="en-US" sz="2800" i="0" u="none" strike="noStrike" kern="1200" cap="none" spc="0" normalizeH="0" baseline="0" noProof="0" dirty="0" smtClean="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smtClean="0">
                <a:solidFill>
                  <a:prstClr val="black"/>
                </a:solidFill>
                <a:latin typeface="Bookman Old Style"/>
              </a:rPr>
              <a:t>An object, which is expressly prohibited by law or contrary to public order or good morals, renders a contract void only when such object is known by both contract parties.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smtClean="0">
                <a:solidFill>
                  <a:prstClr val="black"/>
                </a:solidFill>
                <a:latin typeface="Bookman Old Style"/>
              </a:rPr>
              <a:t>How about an impossible object?</a:t>
            </a: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R="0" lvl="1" algn="l" defTabSz="457200" rtl="0" eaLnBrk="1" fontAlgn="auto" latinLnBrk="0" hangingPunct="1">
              <a:lnSpc>
                <a:spcPct val="100000"/>
              </a:lnSpc>
              <a:spcBef>
                <a:spcPts val="0"/>
              </a:spcBef>
              <a:spcAft>
                <a:spcPts val="0"/>
              </a:spcAft>
              <a:buClrTx/>
              <a:buSzTx/>
              <a:buFontTx/>
              <a:buNone/>
              <a:tabLst/>
              <a:defRPr/>
            </a:pPr>
            <a:endParaRPr lang="en-GB" sz="3200" b="1" i="1" dirty="0">
              <a:solidFill>
                <a:prstClr val="black"/>
              </a:solidFill>
              <a:latin typeface="Bookman Old Style"/>
              <a:cs typeface="Bookman Old Style"/>
            </a:endParaRPr>
          </a:p>
          <a:p>
            <a:pPr marR="0" lvl="1" algn="l" defTabSz="457200" rtl="0" eaLnBrk="1" fontAlgn="auto" latinLnBrk="0" hangingPunct="1">
              <a:lnSpc>
                <a:spcPct val="100000"/>
              </a:lnSpc>
              <a:spcBef>
                <a:spcPts val="0"/>
              </a:spcBef>
              <a:spcAft>
                <a:spcPts val="0"/>
              </a:spcAft>
              <a:buClrTx/>
              <a:buSzTx/>
              <a:buFontTx/>
              <a:buNone/>
              <a:tabLst/>
              <a:defRPr/>
            </a:pPr>
            <a:endParaRPr kumimoji="0" lang="en-GB" sz="3200" b="1" i="1"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53865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spcBef>
                <a:spcPts val="0"/>
              </a:spcBef>
              <a:defRPr/>
            </a:pPr>
            <a:r>
              <a:rPr lang="en-US" sz="3600" b="1" dirty="0">
                <a:solidFill>
                  <a:prstClr val="black"/>
                </a:solidFill>
                <a:latin typeface="Bookman Old Style"/>
                <a:cs typeface="Bookman Old Style"/>
              </a:rPr>
              <a:t>Validity </a:t>
            </a:r>
            <a:r>
              <a:rPr lang="en-US" sz="3600" b="1" dirty="0">
                <a:solidFill>
                  <a:prstClr val="black"/>
                </a:solidFill>
                <a:latin typeface="Bookman Old Style"/>
                <a:cs typeface="Bookman Old Style"/>
              </a:rPr>
              <a:t>of a Contract</a:t>
            </a:r>
          </a:p>
        </p:txBody>
      </p:sp>
      <p:sp>
        <p:nvSpPr>
          <p:cNvPr id="3" name="Content Placeholder 2"/>
          <p:cNvSpPr>
            <a:spLocks noGrp="1"/>
          </p:cNvSpPr>
          <p:nvPr>
            <p:ph idx="1"/>
          </p:nvPr>
        </p:nvSpPr>
        <p:spPr>
          <a:xfrm>
            <a:off x="457200" y="1600200"/>
            <a:ext cx="8229600" cy="4846973"/>
          </a:xfrm>
        </p:spPr>
        <p:txBody>
          <a:bodyPr/>
          <a:lstStyle/>
          <a:p>
            <a:pPr algn="just"/>
            <a:r>
              <a:rPr lang="en-US" dirty="0" smtClean="0">
                <a:latin typeface="Bookman Old Style"/>
                <a:cs typeface="Bookman Old Style"/>
              </a:rPr>
              <a:t>For example, </a:t>
            </a:r>
            <a:r>
              <a:rPr lang="en-US" b="1" dirty="0" smtClean="0">
                <a:latin typeface="Bookman Old Style"/>
                <a:cs typeface="Bookman Old Style"/>
              </a:rPr>
              <a:t>A</a:t>
            </a:r>
            <a:r>
              <a:rPr lang="en-US" dirty="0" smtClean="0">
                <a:latin typeface="Bookman Old Style"/>
                <a:cs typeface="Bookman Old Style"/>
              </a:rPr>
              <a:t> told </a:t>
            </a:r>
            <a:r>
              <a:rPr lang="en-US" b="1" dirty="0" smtClean="0">
                <a:latin typeface="Bookman Old Style"/>
                <a:cs typeface="Bookman Old Style"/>
              </a:rPr>
              <a:t>B</a:t>
            </a:r>
            <a:r>
              <a:rPr lang="en-US" dirty="0" smtClean="0">
                <a:latin typeface="Bookman Old Style"/>
                <a:cs typeface="Bookman Old Style"/>
              </a:rPr>
              <a:t>, the owner of a knife shop, that she needed an extremely sharp knife to kill someone. </a:t>
            </a:r>
            <a:r>
              <a:rPr lang="en-US" b="1" dirty="0" smtClean="0">
                <a:latin typeface="Bookman Old Style"/>
                <a:cs typeface="Bookman Old Style"/>
              </a:rPr>
              <a:t>B</a:t>
            </a:r>
            <a:r>
              <a:rPr lang="en-US" dirty="0" smtClean="0">
                <a:latin typeface="Bookman Old Style"/>
                <a:cs typeface="Bookman Old Style"/>
              </a:rPr>
              <a:t> got the best knife for her and sold it to </a:t>
            </a:r>
            <a:r>
              <a:rPr lang="en-US" b="1" dirty="0" smtClean="0">
                <a:latin typeface="Bookman Old Style"/>
                <a:cs typeface="Bookman Old Style"/>
              </a:rPr>
              <a:t>A</a:t>
            </a:r>
            <a:r>
              <a:rPr lang="en-US" dirty="0" smtClean="0">
                <a:latin typeface="Bookman Old Style"/>
                <a:cs typeface="Bookman Old Style"/>
              </a:rPr>
              <a:t>. Is the contract void?</a:t>
            </a:r>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357848781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50865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2. INTENTION</a:t>
            </a:r>
          </a:p>
          <a:p>
            <a:pPr marL="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457200" indent="-457200">
              <a:buFont typeface="Wingdings" panose="05000000000000000000" pitchFamily="2" charset="2"/>
              <a:buChar char="§"/>
              <a:defRPr/>
            </a:pPr>
            <a:r>
              <a:rPr lang="en-US" sz="2800" dirty="0">
                <a:solidFill>
                  <a:prstClr val="black"/>
                </a:solidFill>
                <a:latin typeface="Bookman Old Style"/>
              </a:rPr>
              <a:t>Mistake (Sections 156 and 157) - </a:t>
            </a:r>
            <a:r>
              <a:rPr lang="en-US" sz="2800" b="1" i="1" dirty="0">
                <a:solidFill>
                  <a:prstClr val="black"/>
                </a:solidFill>
                <a:latin typeface="Bookman Old Style"/>
              </a:rPr>
              <a:t>Void</a:t>
            </a:r>
            <a:r>
              <a:rPr lang="en-US" sz="2800" dirty="0">
                <a:solidFill>
                  <a:prstClr val="black"/>
                </a:solidFill>
                <a:latin typeface="Bookman Old Style"/>
              </a:rPr>
              <a:t> / </a:t>
            </a:r>
            <a:r>
              <a:rPr lang="en-US" sz="2800" b="1" i="1" dirty="0">
                <a:solidFill>
                  <a:prstClr val="black"/>
                </a:solidFill>
                <a:latin typeface="Bookman Old Style"/>
              </a:rPr>
              <a:t>Voidable</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Fraud/deception (Section 159) - </a:t>
            </a:r>
            <a:r>
              <a:rPr kumimoji="0" lang="en-US" sz="2800" b="1" i="1" u="none" strike="noStrike" kern="1200" cap="none" spc="0" normalizeH="0" baseline="0" noProof="0" dirty="0">
                <a:ln>
                  <a:noFill/>
                </a:ln>
                <a:solidFill>
                  <a:prstClr val="black"/>
                </a:solidFill>
                <a:effectLst/>
                <a:uLnTx/>
                <a:uFillTx/>
                <a:latin typeface="Bookman Old Style"/>
                <a:ea typeface="+mn-ea"/>
                <a:cs typeface="+mn-cs"/>
              </a:rPr>
              <a:t>Voidable</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Duress (Section 164) - </a:t>
            </a:r>
            <a:r>
              <a:rPr kumimoji="0" lang="en-US" sz="2800" b="1" i="1" u="none" strike="noStrike" kern="1200" cap="none" spc="0" normalizeH="0" baseline="0" noProof="0" dirty="0">
                <a:ln>
                  <a:noFill/>
                </a:ln>
                <a:solidFill>
                  <a:prstClr val="black"/>
                </a:solidFill>
                <a:effectLst/>
                <a:uLnTx/>
                <a:uFillTx/>
                <a:latin typeface="Bookman Old Style"/>
                <a:ea typeface="+mn-ea"/>
                <a:cs typeface="+mn-cs"/>
              </a:rPr>
              <a:t>Voidable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xmlns="" id="{93C742D5-862A-4247-896C-26666E099EB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273115343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9"/>
            <a:ext cx="8524157" cy="2246769"/>
          </a:xfrm>
          <a:prstGeom prst="rect">
            <a:avLst/>
          </a:prstGeom>
          <a:noFill/>
        </p:spPr>
        <p:txBody>
          <a:bodyPr wrap="square" rtlCol="0">
            <a:spAutoFit/>
          </a:bodyPr>
          <a:lstStyle/>
          <a:p>
            <a:pPr marL="457200" indent="-457200">
              <a:buFont typeface="Wingdings" panose="05000000000000000000" pitchFamily="2" charset="2"/>
              <a:buChar char="§"/>
              <a:defRPr/>
            </a:pPr>
            <a:r>
              <a:rPr lang="en-US" sz="2800" b="1" dirty="0">
                <a:solidFill>
                  <a:prstClr val="black"/>
                </a:solidFill>
                <a:latin typeface="Bookman Old Style"/>
              </a:rPr>
              <a:t>Mistake</a:t>
            </a:r>
            <a:endParaRPr lang="en-US" sz="2800" b="1" i="1" dirty="0">
              <a:solidFill>
                <a:prstClr val="black"/>
              </a:solidFill>
              <a:latin typeface="Bookman Old Style"/>
            </a:endParaRPr>
          </a:p>
          <a:p>
            <a:pPr marL="457200" lvl="0" indent="-457200">
              <a:buFontTx/>
              <a:buChar char="-"/>
              <a:defRPr/>
            </a:pPr>
            <a:r>
              <a:rPr lang="en-US" sz="2800" dirty="0">
                <a:solidFill>
                  <a:prstClr val="black"/>
                </a:solidFill>
                <a:latin typeface="Bookman Old Style"/>
                <a:cs typeface="Bookman Old Style"/>
              </a:rPr>
              <a:t>A mistake as to an </a:t>
            </a:r>
            <a:r>
              <a:rPr lang="en-US" sz="2800" u="sng" dirty="0">
                <a:solidFill>
                  <a:prstClr val="black"/>
                </a:solidFill>
                <a:latin typeface="Bookman Old Style"/>
                <a:cs typeface="Bookman Old Style"/>
              </a:rPr>
              <a:t>essential element </a:t>
            </a:r>
            <a:r>
              <a:rPr lang="en-US" sz="2800" dirty="0">
                <a:solidFill>
                  <a:prstClr val="black"/>
                </a:solidFill>
                <a:latin typeface="Bookman Old Style"/>
                <a:cs typeface="Bookman Old Style"/>
              </a:rPr>
              <a:t>of the contract      </a:t>
            </a:r>
            <a:r>
              <a:rPr lang="en-US" sz="2800" b="1" dirty="0">
                <a:solidFill>
                  <a:prstClr val="black"/>
                </a:solidFill>
                <a:latin typeface="Bookman Old Style"/>
                <a:cs typeface="Bookman Old Style"/>
              </a:rPr>
              <a:t>void</a:t>
            </a:r>
            <a:r>
              <a:rPr lang="en-US" sz="2800" dirty="0">
                <a:solidFill>
                  <a:prstClr val="black"/>
                </a:solidFill>
                <a:latin typeface="Bookman Old Style"/>
                <a:cs typeface="Bookman Old Style"/>
              </a:rPr>
              <a:t> (Section 156 TCCC</a:t>
            </a:r>
            <a:r>
              <a:rPr lang="en-US" sz="2800" dirty="0" smtClean="0">
                <a:solidFill>
                  <a:prstClr val="black"/>
                </a:solidFill>
                <a:latin typeface="Bookman Old Style"/>
                <a:cs typeface="Bookman Old Style"/>
              </a:rPr>
              <a:t>) </a:t>
            </a:r>
            <a:r>
              <a:rPr lang="th-TH" sz="2800" dirty="0" smtClean="0">
                <a:solidFill>
                  <a:prstClr val="black"/>
                </a:solidFill>
                <a:latin typeface="Bookman Old Style"/>
                <a:cs typeface="Bookman Old Style"/>
              </a:rPr>
              <a:t>(การแสดงเจตนาโดยสำคัญผิดในสาระสำคัญของนิติกรรม)</a:t>
            </a:r>
            <a:endParaRPr lang="en-US" sz="2800" dirty="0" smtClean="0">
              <a:solidFill>
                <a:prstClr val="black"/>
              </a:solidFill>
              <a:latin typeface="Bookman Old Style"/>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E562AA09-EC09-4DD8-8649-82B845D311B3}"/>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3" name="Arrow: Right 2">
            <a:extLst>
              <a:ext uri="{FF2B5EF4-FFF2-40B4-BE49-F238E27FC236}">
                <a16:creationId xmlns:a16="http://schemas.microsoft.com/office/drawing/2014/main" xmlns="" id="{5E6C3218-F010-42E6-BF3A-FB6CF6A713C6}"/>
              </a:ext>
            </a:extLst>
          </p:cNvPr>
          <p:cNvSpPr/>
          <p:nvPr/>
        </p:nvSpPr>
        <p:spPr>
          <a:xfrm>
            <a:off x="2494727" y="266368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367712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prstClr val="black"/>
                </a:solidFill>
                <a:latin typeface="Bookman Old Style"/>
                <a:cs typeface="Bookman Old Style"/>
              </a:rPr>
              <a:t>Section 156 TCCC</a:t>
            </a:r>
            <a:endParaRPr lang="en-US" dirty="0"/>
          </a:p>
        </p:txBody>
      </p:sp>
      <p:sp>
        <p:nvSpPr>
          <p:cNvPr id="3" name="Content Placeholder 2"/>
          <p:cNvSpPr>
            <a:spLocks noGrp="1"/>
          </p:cNvSpPr>
          <p:nvPr>
            <p:ph idx="1"/>
          </p:nvPr>
        </p:nvSpPr>
        <p:spPr>
          <a:xfrm>
            <a:off x="457200" y="1600201"/>
            <a:ext cx="8229600" cy="4677648"/>
          </a:xfrm>
        </p:spPr>
        <p:txBody>
          <a:bodyPr>
            <a:normAutofit fontScale="92500" lnSpcReduction="10000"/>
          </a:bodyPr>
          <a:lstStyle/>
          <a:p>
            <a:pPr lvl="0" algn="just">
              <a:defRPr/>
            </a:pPr>
            <a:r>
              <a:rPr lang="en-US" dirty="0" smtClean="0">
                <a:solidFill>
                  <a:prstClr val="black"/>
                </a:solidFill>
                <a:latin typeface="Bookman Old Style"/>
                <a:cs typeface="Bookman Old Style"/>
              </a:rPr>
              <a:t>A </a:t>
            </a:r>
            <a:r>
              <a:rPr lang="en-US" dirty="0">
                <a:solidFill>
                  <a:prstClr val="black"/>
                </a:solidFill>
                <a:latin typeface="Bookman Old Style"/>
                <a:cs typeface="Bookman Old Style"/>
              </a:rPr>
              <a:t>declaration of intention is </a:t>
            </a:r>
            <a:r>
              <a:rPr lang="en-US" u="sng" dirty="0">
                <a:solidFill>
                  <a:prstClr val="black"/>
                </a:solidFill>
                <a:latin typeface="Bookman Old Style"/>
                <a:cs typeface="Bookman Old Style"/>
              </a:rPr>
              <a:t>void</a:t>
            </a:r>
            <a:r>
              <a:rPr lang="en-US" dirty="0">
                <a:solidFill>
                  <a:prstClr val="black"/>
                </a:solidFill>
                <a:latin typeface="Bookman Old Style"/>
                <a:cs typeface="Bookman Old Style"/>
              </a:rPr>
              <a:t> if made under a </a:t>
            </a:r>
            <a:r>
              <a:rPr lang="en-US" u="sng" dirty="0">
                <a:solidFill>
                  <a:prstClr val="black"/>
                </a:solidFill>
                <a:latin typeface="Bookman Old Style"/>
                <a:cs typeface="Bookman Old Style"/>
              </a:rPr>
              <a:t>mistake as to an essential element of the juristic act</a:t>
            </a:r>
            <a:r>
              <a:rPr lang="en-US" dirty="0">
                <a:solidFill>
                  <a:prstClr val="black"/>
                </a:solidFill>
                <a:latin typeface="Bookman Old Style"/>
                <a:cs typeface="Bookman Old Style"/>
              </a:rPr>
              <a:t>.</a:t>
            </a:r>
          </a:p>
          <a:p>
            <a:pPr lvl="0" algn="just">
              <a:defRPr/>
            </a:pPr>
            <a:r>
              <a:rPr lang="en-US" dirty="0" smtClean="0">
                <a:solidFill>
                  <a:prstClr val="black"/>
                </a:solidFill>
                <a:latin typeface="Bookman Old Style"/>
                <a:cs typeface="Bookman Old Style"/>
              </a:rPr>
              <a:t>The </a:t>
            </a:r>
            <a:r>
              <a:rPr lang="en-US" dirty="0">
                <a:solidFill>
                  <a:prstClr val="black"/>
                </a:solidFill>
                <a:latin typeface="Bookman Old Style"/>
                <a:cs typeface="Bookman Old Style"/>
              </a:rPr>
              <a:t>mistake as to an </a:t>
            </a:r>
            <a:r>
              <a:rPr lang="en-US" dirty="0" smtClean="0">
                <a:solidFill>
                  <a:prstClr val="black"/>
                </a:solidFill>
                <a:latin typeface="Bookman Old Style"/>
                <a:cs typeface="Bookman Old Style"/>
              </a:rPr>
              <a:t>essential element of the juristic act under paragraph one are for instance a mistake as to a </a:t>
            </a:r>
            <a:r>
              <a:rPr lang="en-US" u="sng" dirty="0" smtClean="0">
                <a:solidFill>
                  <a:prstClr val="black"/>
                </a:solidFill>
                <a:latin typeface="Bookman Old Style"/>
                <a:cs typeface="Bookman Old Style"/>
              </a:rPr>
              <a:t>character of the juristic act</a:t>
            </a:r>
            <a:r>
              <a:rPr lang="en-US" dirty="0" smtClean="0">
                <a:solidFill>
                  <a:prstClr val="black"/>
                </a:solidFill>
                <a:latin typeface="Bookman Old Style"/>
                <a:cs typeface="Bookman Old Style"/>
              </a:rPr>
              <a:t>, a mistake as to </a:t>
            </a:r>
            <a:r>
              <a:rPr lang="en-US" u="sng" dirty="0" smtClean="0">
                <a:solidFill>
                  <a:prstClr val="black"/>
                </a:solidFill>
                <a:latin typeface="Bookman Old Style"/>
                <a:cs typeface="Bookman Old Style"/>
              </a:rPr>
              <a:t>a person to be a partner of the juristic ac</a:t>
            </a:r>
            <a:r>
              <a:rPr lang="en-US" dirty="0" smtClean="0">
                <a:solidFill>
                  <a:prstClr val="black"/>
                </a:solidFill>
                <a:latin typeface="Bookman Old Style"/>
                <a:cs typeface="Bookman Old Style"/>
              </a:rPr>
              <a:t>t and a mistake as to </a:t>
            </a:r>
            <a:r>
              <a:rPr lang="en-US" u="sng" dirty="0" smtClean="0">
                <a:solidFill>
                  <a:prstClr val="black"/>
                </a:solidFill>
                <a:latin typeface="Bookman Old Style"/>
                <a:cs typeface="Bookman Old Style"/>
              </a:rPr>
              <a:t>a property being an object of the juristic act</a:t>
            </a:r>
            <a:r>
              <a:rPr lang="en-US" dirty="0" smtClean="0">
                <a:solidFill>
                  <a:prstClr val="black"/>
                </a:solidFill>
                <a:latin typeface="Bookman Old Style"/>
                <a:cs typeface="Bookman Old Style"/>
              </a:rPr>
              <a:t>.   </a:t>
            </a:r>
            <a:endParaRPr lang="en-US" dirty="0">
              <a:solidFill>
                <a:prstClr val="black"/>
              </a:solidFill>
              <a:latin typeface="Bookman Old Style"/>
              <a:cs typeface="Bookman Old Style"/>
            </a:endParaRP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8</a:t>
            </a:fld>
            <a:endParaRPr lang="en-US"/>
          </a:p>
        </p:txBody>
      </p:sp>
    </p:spTree>
    <p:extLst>
      <p:ext uri="{BB962C8B-B14F-4D97-AF65-F5344CB8AC3E}">
        <p14:creationId xmlns:p14="http://schemas.microsoft.com/office/powerpoint/2010/main" val="338662773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3600" b="1" dirty="0">
                <a:solidFill>
                  <a:prstClr val="black"/>
                </a:solidFill>
                <a:latin typeface="Bookman Old Style"/>
                <a:cs typeface="Bookman Old Style"/>
              </a:rPr>
              <a:t>Validity </a:t>
            </a:r>
            <a:r>
              <a:rPr lang="en-US" sz="3600" b="1" dirty="0">
                <a:solidFill>
                  <a:prstClr val="black"/>
                </a:solidFill>
                <a:latin typeface="Bookman Old Style"/>
                <a:cs typeface="Bookman Old Style"/>
              </a:rPr>
              <a:t>of a Contract</a:t>
            </a:r>
            <a:br>
              <a:rPr lang="en-US" sz="3600" b="1" dirty="0">
                <a:solidFill>
                  <a:prstClr val="black"/>
                </a:solidFill>
                <a:latin typeface="Bookman Old Style"/>
                <a:cs typeface="Bookman Old Style"/>
              </a:rPr>
            </a:br>
            <a:endParaRPr lang="en-US" sz="3600" dirty="0"/>
          </a:p>
        </p:txBody>
      </p:sp>
      <p:sp>
        <p:nvSpPr>
          <p:cNvPr id="3" name="Content Placeholder 2"/>
          <p:cNvSpPr>
            <a:spLocks noGrp="1"/>
          </p:cNvSpPr>
          <p:nvPr>
            <p:ph idx="1"/>
          </p:nvPr>
        </p:nvSpPr>
        <p:spPr>
          <a:xfrm>
            <a:off x="457200" y="1600200"/>
            <a:ext cx="8229600" cy="4216799"/>
          </a:xfrm>
        </p:spPr>
        <p:txBody>
          <a:bodyPr>
            <a:normAutofit fontScale="92500" lnSpcReduction="20000"/>
          </a:bodyPr>
          <a:lstStyle/>
          <a:p>
            <a:pPr algn="just">
              <a:defRPr/>
            </a:pPr>
            <a:r>
              <a:rPr lang="en-US" sz="3300" b="1" dirty="0"/>
              <a:t>Mistake as to an essential element  </a:t>
            </a:r>
            <a:endParaRPr lang="en-US" sz="3300" dirty="0" smtClean="0">
              <a:solidFill>
                <a:prstClr val="black"/>
              </a:solidFill>
              <a:latin typeface="Bookman Old Style"/>
              <a:cs typeface="Bookman Old Style"/>
            </a:endParaRPr>
          </a:p>
          <a:p>
            <a:pPr marL="457200" lvl="0" indent="-457200" algn="just">
              <a:buFontTx/>
              <a:buChar char="-"/>
              <a:defRPr/>
            </a:pPr>
            <a:r>
              <a:rPr lang="en-US" sz="3300" dirty="0" smtClean="0">
                <a:solidFill>
                  <a:prstClr val="black"/>
                </a:solidFill>
                <a:latin typeface="Bookman Old Style"/>
                <a:cs typeface="Bookman Old Style"/>
              </a:rPr>
              <a:t>Essential </a:t>
            </a:r>
            <a:r>
              <a:rPr lang="en-US" sz="3300" dirty="0">
                <a:solidFill>
                  <a:prstClr val="black"/>
                </a:solidFill>
                <a:latin typeface="Bookman Old Style"/>
                <a:cs typeface="Bookman Old Style"/>
              </a:rPr>
              <a:t>elements, such as </a:t>
            </a:r>
          </a:p>
          <a:p>
            <a:pPr marL="914400" lvl="1" indent="-457200">
              <a:buFontTx/>
              <a:buChar char="-"/>
              <a:defRPr/>
            </a:pPr>
            <a:r>
              <a:rPr lang="en-US" sz="3300" dirty="0" smtClean="0">
                <a:solidFill>
                  <a:prstClr val="black"/>
                </a:solidFill>
                <a:latin typeface="Bookman Old Style"/>
                <a:cs typeface="Bookman Old Style"/>
              </a:rPr>
              <a:t>Character </a:t>
            </a:r>
            <a:r>
              <a:rPr lang="en-US" sz="3300" dirty="0">
                <a:solidFill>
                  <a:prstClr val="black"/>
                </a:solidFill>
                <a:latin typeface="Bookman Old Style"/>
                <a:cs typeface="Bookman Old Style"/>
              </a:rPr>
              <a:t>of the juristic act (e.g. renting &gt; sales contract);</a:t>
            </a:r>
          </a:p>
          <a:p>
            <a:pPr marL="914400" lvl="1" indent="-457200">
              <a:buFontTx/>
              <a:buChar char="-"/>
              <a:defRPr/>
            </a:pPr>
            <a:r>
              <a:rPr lang="en-US" sz="3300" dirty="0">
                <a:solidFill>
                  <a:prstClr val="black"/>
                </a:solidFill>
                <a:latin typeface="Bookman Old Style"/>
                <a:cs typeface="Bookman Old Style"/>
              </a:rPr>
              <a:t>Person to be a partner of the juristic act;</a:t>
            </a:r>
          </a:p>
          <a:p>
            <a:pPr marL="914400" lvl="1" indent="-457200">
              <a:buFontTx/>
              <a:buChar char="-"/>
              <a:defRPr/>
            </a:pPr>
            <a:r>
              <a:rPr lang="en-US" sz="3300" dirty="0">
                <a:solidFill>
                  <a:prstClr val="black"/>
                </a:solidFill>
                <a:latin typeface="Bookman Old Style"/>
                <a:cs typeface="Bookman Old Style"/>
              </a:rPr>
              <a:t>Property to be an object of the juristic act </a:t>
            </a:r>
          </a:p>
          <a:p>
            <a:pPr lvl="0">
              <a:defRPr/>
            </a:pPr>
            <a:r>
              <a:rPr lang="en-US" sz="3300" dirty="0">
                <a:solidFill>
                  <a:prstClr val="black"/>
                </a:solidFill>
                <a:latin typeface="Bookman Old Style"/>
                <a:cs typeface="Bookman Old Style"/>
              </a:rPr>
              <a:t> * Only when such element is essential!</a:t>
            </a:r>
            <a:r>
              <a:rPr lang="en-US" sz="4000" dirty="0">
                <a:solidFill>
                  <a:prstClr val="black"/>
                </a:solidFill>
                <a:latin typeface="Bookman Old Style"/>
                <a:cs typeface="Bookman Old Style"/>
              </a:rPr>
              <a:t> </a:t>
            </a: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9</a:t>
            </a:fld>
            <a:endParaRPr lang="en-US"/>
          </a:p>
        </p:txBody>
      </p:sp>
    </p:spTree>
    <p:extLst>
      <p:ext uri="{BB962C8B-B14F-4D97-AF65-F5344CB8AC3E}">
        <p14:creationId xmlns:p14="http://schemas.microsoft.com/office/powerpoint/2010/main" val="219200013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spcBef>
                <a:spcPts val="0"/>
              </a:spcBef>
              <a:defRPr/>
            </a:pPr>
            <a:r>
              <a:rPr lang="en-US" sz="3600" b="1" dirty="0">
                <a:solidFill>
                  <a:prstClr val="black"/>
                </a:solidFill>
                <a:latin typeface="Bookman Old Style"/>
                <a:cs typeface="Bookman Old Style"/>
              </a:rPr>
              <a:t>Validity </a:t>
            </a:r>
            <a:r>
              <a:rPr lang="en-US" sz="3600" b="1" dirty="0">
                <a:solidFill>
                  <a:prstClr val="black"/>
                </a:solidFill>
                <a:latin typeface="Bookman Old Style"/>
                <a:cs typeface="Bookman Old Style"/>
              </a:rPr>
              <a:t>of a Contract</a:t>
            </a:r>
          </a:p>
        </p:txBody>
      </p:sp>
      <p:sp>
        <p:nvSpPr>
          <p:cNvPr id="3" name="Content Placeholder 2"/>
          <p:cNvSpPr>
            <a:spLocks noGrp="1"/>
          </p:cNvSpPr>
          <p:nvPr>
            <p:ph idx="1"/>
          </p:nvPr>
        </p:nvSpPr>
        <p:spPr>
          <a:xfrm>
            <a:off x="457200" y="1600201"/>
            <a:ext cx="8229600" cy="4701548"/>
          </a:xfrm>
        </p:spPr>
        <p:txBody>
          <a:bodyPr>
            <a:normAutofit/>
          </a:bodyPr>
          <a:lstStyle/>
          <a:p>
            <a:pPr algn="just"/>
            <a:r>
              <a:rPr lang="en-US" sz="2800" b="1" dirty="0" smtClean="0">
                <a:latin typeface="Bookman Old Style"/>
                <a:cs typeface="Bookman Old Style"/>
              </a:rPr>
              <a:t>Mistake as to an essential element  </a:t>
            </a:r>
          </a:p>
          <a:p>
            <a:pPr algn="just"/>
            <a:r>
              <a:rPr lang="en-US" sz="2800" dirty="0" smtClean="0">
                <a:latin typeface="Bookman Old Style"/>
                <a:cs typeface="Bookman Old Style"/>
              </a:rPr>
              <a:t>Are these contracts void?</a:t>
            </a:r>
          </a:p>
          <a:p>
            <a:pPr algn="just"/>
            <a:r>
              <a:rPr lang="en-US" sz="2800" dirty="0" smtClean="0">
                <a:latin typeface="Bookman Old Style"/>
                <a:cs typeface="Bookman Old Style"/>
              </a:rPr>
              <a:t>E.g. Golf agreed to rent his apartment to </a:t>
            </a:r>
            <a:r>
              <a:rPr lang="en-US" sz="2800" dirty="0" err="1" smtClean="0">
                <a:latin typeface="Bookman Old Style"/>
                <a:cs typeface="Bookman Old Style"/>
              </a:rPr>
              <a:t>Tinn</a:t>
            </a:r>
            <a:r>
              <a:rPr lang="en-US" sz="2800" dirty="0" smtClean="0">
                <a:latin typeface="Bookman Old Style"/>
                <a:cs typeface="Bookman Old Style"/>
              </a:rPr>
              <a:t>. When signing a contract, Golf was mistaken that </a:t>
            </a:r>
            <a:r>
              <a:rPr lang="en-US" sz="2800" dirty="0" err="1" smtClean="0">
                <a:latin typeface="Bookman Old Style"/>
                <a:cs typeface="Bookman Old Style"/>
              </a:rPr>
              <a:t>Tarm</a:t>
            </a:r>
            <a:r>
              <a:rPr lang="en-US" sz="2800" dirty="0" smtClean="0">
                <a:latin typeface="Bookman Old Style"/>
                <a:cs typeface="Bookman Old Style"/>
              </a:rPr>
              <a:t> were </a:t>
            </a:r>
            <a:r>
              <a:rPr lang="en-US" sz="2800" dirty="0" err="1" smtClean="0">
                <a:latin typeface="Bookman Old Style"/>
                <a:cs typeface="Bookman Old Style"/>
              </a:rPr>
              <a:t>Tinn</a:t>
            </a:r>
            <a:r>
              <a:rPr lang="en-US" sz="2800" dirty="0" smtClean="0">
                <a:latin typeface="Bookman Old Style"/>
                <a:cs typeface="Bookman Old Style"/>
              </a:rPr>
              <a:t>. Golf and </a:t>
            </a:r>
            <a:r>
              <a:rPr lang="en-US" sz="2800" dirty="0" err="1" smtClean="0">
                <a:latin typeface="Bookman Old Style"/>
                <a:cs typeface="Bookman Old Style"/>
              </a:rPr>
              <a:t>Tarm</a:t>
            </a:r>
            <a:r>
              <a:rPr lang="en-US" sz="2800" dirty="0" smtClean="0">
                <a:latin typeface="Bookman Old Style"/>
                <a:cs typeface="Bookman Old Style"/>
              </a:rPr>
              <a:t> signed a contract.</a:t>
            </a:r>
          </a:p>
          <a:p>
            <a:pPr algn="just"/>
            <a:r>
              <a:rPr lang="en-US" sz="2800" dirty="0" smtClean="0">
                <a:latin typeface="Bookman Old Style"/>
                <a:cs typeface="Bookman Old Style"/>
              </a:rPr>
              <a:t>E.g. Princess works part-time at a café. She was mistaken that she was selling caramel macchiato to Film. Actually, the buyer was Film’s twin brother.  </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10</a:t>
            </a:fld>
            <a:endParaRPr lang="en-US"/>
          </a:p>
        </p:txBody>
      </p:sp>
    </p:spTree>
    <p:extLst>
      <p:ext uri="{BB962C8B-B14F-4D97-AF65-F5344CB8AC3E}">
        <p14:creationId xmlns:p14="http://schemas.microsoft.com/office/powerpoint/2010/main" val="1691670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2739211"/>
          </a:xfrm>
          <a:prstGeom prst="rect">
            <a:avLst/>
          </a:prstGeom>
          <a:noFill/>
        </p:spPr>
        <p:txBody>
          <a:bodyPr wrap="square" rtlCol="0">
            <a:spAutoFit/>
          </a:bodyPr>
          <a:lstStyle/>
          <a:p>
            <a:pPr marL="457200" indent="-457200">
              <a:buFont typeface="Wingdings" panose="05000000000000000000" pitchFamily="2" charset="2"/>
              <a:buChar char="§"/>
              <a:defRPr/>
            </a:pPr>
            <a:r>
              <a:rPr lang="en-US" sz="2800" b="1" dirty="0" smtClean="0">
                <a:solidFill>
                  <a:prstClr val="black"/>
                </a:solidFill>
                <a:latin typeface="Bookman Old Style"/>
              </a:rPr>
              <a:t>Mistake</a:t>
            </a:r>
            <a:r>
              <a:rPr lang="en-US" sz="2800" dirty="0" smtClean="0">
                <a:solidFill>
                  <a:prstClr val="black"/>
                </a:solidFill>
                <a:latin typeface="Bookman Old Style"/>
                <a:cs typeface="Bookman Old Style"/>
              </a:rPr>
              <a:t> </a:t>
            </a:r>
            <a:endParaRPr lang="en-US" sz="2800" dirty="0">
              <a:solidFill>
                <a:prstClr val="black"/>
              </a:solidFill>
              <a:latin typeface="Bookman Old Style"/>
              <a:cs typeface="Bookman Old Style"/>
            </a:endParaRPr>
          </a:p>
          <a:p>
            <a:pPr marL="457200" lvl="0" indent="-457200">
              <a:buFontTx/>
              <a:buChar char="-"/>
              <a:defRPr/>
            </a:pPr>
            <a:r>
              <a:rPr lang="en-US" sz="2800" dirty="0">
                <a:solidFill>
                  <a:prstClr val="black"/>
                </a:solidFill>
                <a:latin typeface="Bookman Old Style"/>
                <a:cs typeface="Bookman Old Style"/>
              </a:rPr>
              <a:t>A </a:t>
            </a:r>
            <a:r>
              <a:rPr lang="en-US" sz="2800" u="sng" dirty="0">
                <a:solidFill>
                  <a:prstClr val="black"/>
                </a:solidFill>
                <a:latin typeface="Bookman Old Style"/>
                <a:cs typeface="Bookman Old Style"/>
              </a:rPr>
              <a:t>mistake as to a quality of the person or property</a:t>
            </a:r>
            <a:r>
              <a:rPr lang="en-US" sz="2800" dirty="0">
                <a:solidFill>
                  <a:prstClr val="black"/>
                </a:solidFill>
                <a:latin typeface="Bookman Old Style"/>
                <a:cs typeface="Bookman Old Style"/>
              </a:rPr>
              <a:t>      </a:t>
            </a:r>
            <a:r>
              <a:rPr lang="en-US" sz="2800" b="1" dirty="0">
                <a:solidFill>
                  <a:prstClr val="black"/>
                </a:solidFill>
                <a:latin typeface="Bookman Old Style"/>
                <a:cs typeface="Bookman Old Style"/>
              </a:rPr>
              <a:t>voidable</a:t>
            </a:r>
            <a:r>
              <a:rPr lang="en-US" sz="2800" dirty="0">
                <a:solidFill>
                  <a:prstClr val="black"/>
                </a:solidFill>
                <a:latin typeface="Bookman Old Style"/>
                <a:cs typeface="Bookman Old Style"/>
              </a:rPr>
              <a:t> (Section 157 TCCC</a:t>
            </a:r>
            <a:r>
              <a:rPr lang="en-US" sz="2800" dirty="0" smtClean="0">
                <a:solidFill>
                  <a:prstClr val="black"/>
                </a:solidFill>
                <a:latin typeface="Bookman Old Style"/>
                <a:cs typeface="Bookman Old Style"/>
              </a:rPr>
              <a:t>)</a:t>
            </a:r>
            <a:r>
              <a:rPr lang="th-TH" sz="2800" dirty="0" smtClean="0">
                <a:solidFill>
                  <a:prstClr val="black"/>
                </a:solidFill>
                <a:latin typeface="Bookman Old Style"/>
                <a:cs typeface="Bookman Old Style"/>
              </a:rPr>
              <a:t> (การแสดงเจตนาโดยสำคัญผิดในคุณสมบัติของบุคคลหรือทรัพย์สิน)</a:t>
            </a:r>
            <a:endParaRPr lang="en-US" sz="2800" dirty="0" smtClean="0">
              <a:solidFill>
                <a:prstClr val="black"/>
              </a:solidFill>
              <a:latin typeface="Bookman Old Style"/>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E562AA09-EC09-4DD8-8649-82B845D311B3}"/>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3" name="Arrow: Right 2">
            <a:extLst>
              <a:ext uri="{FF2B5EF4-FFF2-40B4-BE49-F238E27FC236}">
                <a16:creationId xmlns:a16="http://schemas.microsoft.com/office/drawing/2014/main" xmlns="" id="{5E6C3218-F010-42E6-BF3A-FB6CF6A713C6}"/>
              </a:ext>
            </a:extLst>
          </p:cNvPr>
          <p:cNvSpPr/>
          <p:nvPr/>
        </p:nvSpPr>
        <p:spPr>
          <a:xfrm>
            <a:off x="2494727" y="266368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852209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Bookman Old Style"/>
                <a:cs typeface="Bookman Old Style"/>
              </a:rPr>
              <a:t>Section 157 TCCC</a:t>
            </a:r>
            <a:endParaRPr lang="en-US" dirty="0">
              <a:latin typeface="Bookman Old Style"/>
              <a:cs typeface="Bookman Old Style"/>
            </a:endParaRPr>
          </a:p>
        </p:txBody>
      </p:sp>
      <p:sp>
        <p:nvSpPr>
          <p:cNvPr id="3" name="Content Placeholder 2"/>
          <p:cNvSpPr>
            <a:spLocks noGrp="1"/>
          </p:cNvSpPr>
          <p:nvPr>
            <p:ph idx="1"/>
          </p:nvPr>
        </p:nvSpPr>
        <p:spPr>
          <a:xfrm>
            <a:off x="457200" y="1600200"/>
            <a:ext cx="8229600" cy="4384519"/>
          </a:xfrm>
        </p:spPr>
        <p:txBody>
          <a:bodyPr>
            <a:normAutofit/>
          </a:bodyPr>
          <a:lstStyle/>
          <a:p>
            <a:pPr algn="just"/>
            <a:r>
              <a:rPr lang="en-US" sz="2800" dirty="0" smtClean="0">
                <a:latin typeface="Bookman Old Style"/>
                <a:cs typeface="Bookman Old Style"/>
              </a:rPr>
              <a:t>A declaration of intention is </a:t>
            </a:r>
            <a:r>
              <a:rPr lang="en-US" sz="2800" u="sng" dirty="0" smtClean="0">
                <a:latin typeface="Bookman Old Style"/>
                <a:cs typeface="Bookman Old Style"/>
              </a:rPr>
              <a:t>voidable</a:t>
            </a:r>
            <a:r>
              <a:rPr lang="en-US" sz="2800" dirty="0" smtClean="0">
                <a:latin typeface="Bookman Old Style"/>
                <a:cs typeface="Bookman Old Style"/>
              </a:rPr>
              <a:t> if made under a </a:t>
            </a:r>
            <a:r>
              <a:rPr lang="en-US" sz="2800" u="sng" dirty="0" smtClean="0">
                <a:latin typeface="Bookman Old Style"/>
                <a:cs typeface="Bookman Old Style"/>
              </a:rPr>
              <a:t>mistake as to a quality of the person or property</a:t>
            </a:r>
            <a:r>
              <a:rPr lang="en-US" sz="2800" dirty="0" smtClean="0">
                <a:latin typeface="Bookman Old Style"/>
                <a:cs typeface="Bookman Old Style"/>
              </a:rPr>
              <a:t>.</a:t>
            </a:r>
          </a:p>
          <a:p>
            <a:pPr algn="just"/>
            <a:r>
              <a:rPr lang="en-US" sz="2800" dirty="0" smtClean="0">
                <a:latin typeface="Bookman Old Style"/>
                <a:cs typeface="Bookman Old Style"/>
              </a:rPr>
              <a:t>Mistake under paragraph one must be a mistake as to the quality of the person or property which is </a:t>
            </a:r>
            <a:r>
              <a:rPr lang="en-US" sz="2800" u="sng" dirty="0" smtClean="0">
                <a:latin typeface="Bookman Old Style"/>
                <a:cs typeface="Bookman Old Style"/>
              </a:rPr>
              <a:t>considered as essential in the ordinary dealings</a:t>
            </a:r>
            <a:r>
              <a:rPr lang="en-US" sz="2800" dirty="0" smtClean="0">
                <a:latin typeface="Bookman Old Style"/>
                <a:cs typeface="Bookman Old Style"/>
              </a:rPr>
              <a:t>, and without which such juristic act would have not been made.</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280493749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4000" b="1" dirty="0">
                <a:solidFill>
                  <a:prstClr val="black"/>
                </a:solidFill>
                <a:latin typeface="Bookman Old Style"/>
                <a:cs typeface="Bookman Old Style"/>
              </a:rPr>
              <a:t>Validity </a:t>
            </a:r>
            <a:r>
              <a:rPr lang="en-US" sz="4000" b="1" dirty="0">
                <a:solidFill>
                  <a:prstClr val="black"/>
                </a:solidFill>
                <a:latin typeface="Bookman Old Style"/>
                <a:cs typeface="Bookman Old Style"/>
              </a:rPr>
              <a:t>of a Contract</a:t>
            </a:r>
            <a:br>
              <a:rPr lang="en-US" sz="4000" b="1" dirty="0">
                <a:solidFill>
                  <a:prstClr val="black"/>
                </a:solidFill>
                <a:latin typeface="Bookman Old Style"/>
                <a:cs typeface="Bookman Old Style"/>
              </a:rPr>
            </a:br>
            <a:endParaRPr lang="en-US" sz="4000" dirty="0"/>
          </a:p>
        </p:txBody>
      </p:sp>
      <p:sp>
        <p:nvSpPr>
          <p:cNvPr id="3" name="Content Placeholder 2"/>
          <p:cNvSpPr>
            <a:spLocks noGrp="1"/>
          </p:cNvSpPr>
          <p:nvPr>
            <p:ph idx="1"/>
          </p:nvPr>
        </p:nvSpPr>
        <p:spPr/>
        <p:txBody>
          <a:bodyPr>
            <a:normAutofit fontScale="85000" lnSpcReduction="10000"/>
          </a:bodyPr>
          <a:lstStyle/>
          <a:p>
            <a:pPr marL="457200" lvl="0" indent="-457200" algn="just">
              <a:buFontTx/>
              <a:buChar char="-"/>
              <a:defRPr/>
            </a:pPr>
            <a:r>
              <a:rPr lang="en-US" dirty="0">
                <a:solidFill>
                  <a:prstClr val="black"/>
                </a:solidFill>
                <a:latin typeface="Bookman Old Style"/>
                <a:cs typeface="Bookman Old Style"/>
              </a:rPr>
              <a:t>Such quality must be </a:t>
            </a:r>
            <a:r>
              <a:rPr lang="en-US" u="sng" dirty="0">
                <a:solidFill>
                  <a:prstClr val="black"/>
                </a:solidFill>
                <a:latin typeface="Bookman Old Style"/>
                <a:cs typeface="Bookman Old Style"/>
              </a:rPr>
              <a:t>essential</a:t>
            </a:r>
            <a:r>
              <a:rPr lang="en-US" dirty="0">
                <a:solidFill>
                  <a:prstClr val="black"/>
                </a:solidFill>
                <a:latin typeface="Bookman Old Style"/>
                <a:cs typeface="Bookman Old Style"/>
              </a:rPr>
              <a:t>. If not mistaken, the party would not have entered into such juristic act.</a:t>
            </a:r>
          </a:p>
          <a:p>
            <a:pPr marL="457200" lvl="0" indent="-457200" algn="just">
              <a:buFontTx/>
              <a:buChar char="-"/>
              <a:defRPr/>
            </a:pPr>
            <a:r>
              <a:rPr lang="en-US" dirty="0">
                <a:solidFill>
                  <a:prstClr val="black"/>
                </a:solidFill>
                <a:latin typeface="Bookman Old Style"/>
                <a:cs typeface="Bookman Old Style"/>
              </a:rPr>
              <a:t>But such mistake must not come from gross negligence. </a:t>
            </a:r>
            <a:r>
              <a:rPr lang="th-TH" dirty="0">
                <a:solidFill>
                  <a:prstClr val="black"/>
                </a:solidFill>
                <a:latin typeface="Bookman Old Style"/>
                <a:cs typeface="Bookman Old Style"/>
              </a:rPr>
              <a:t>(ประมาทเลินเล่ออย่างร้ายแรง)</a:t>
            </a:r>
            <a:endParaRPr lang="en-US" dirty="0">
              <a:solidFill>
                <a:prstClr val="black"/>
              </a:solidFill>
              <a:latin typeface="Bookman Old Style"/>
              <a:cs typeface="Bookman Old Style"/>
            </a:endParaRPr>
          </a:p>
          <a:p>
            <a:pPr algn="just"/>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13</a:t>
            </a:fld>
            <a:endParaRPr lang="en-US"/>
          </a:p>
        </p:txBody>
      </p:sp>
    </p:spTree>
    <p:extLst>
      <p:ext uri="{BB962C8B-B14F-4D97-AF65-F5344CB8AC3E}">
        <p14:creationId xmlns:p14="http://schemas.microsoft.com/office/powerpoint/2010/main" val="2573261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Validity of a Contract</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614293"/>
          </a:xfrm>
        </p:spPr>
        <p:txBody>
          <a:bodyPr>
            <a:normAutofit fontScale="92500"/>
          </a:bodyPr>
          <a:lstStyle/>
          <a:p>
            <a:pPr algn="just"/>
            <a:r>
              <a:rPr lang="en-US" sz="2800" b="1" dirty="0" smtClean="0">
                <a:latin typeface="Bookman Old Style"/>
                <a:cs typeface="Bookman Old Style"/>
              </a:rPr>
              <a:t>Mistake as to the quality of the person or property</a:t>
            </a:r>
          </a:p>
          <a:p>
            <a:pPr algn="just"/>
            <a:r>
              <a:rPr lang="en-US" sz="2800" dirty="0" smtClean="0">
                <a:latin typeface="Bookman Old Style"/>
                <a:cs typeface="Bookman Old Style"/>
              </a:rPr>
              <a:t>E.g. Mickey plans to open a Japanese restaurant. He hires </a:t>
            </a:r>
            <a:r>
              <a:rPr lang="en-US" sz="2800" dirty="0" err="1" smtClean="0">
                <a:latin typeface="Bookman Old Style"/>
                <a:cs typeface="Bookman Old Style"/>
              </a:rPr>
              <a:t>Purich</a:t>
            </a:r>
            <a:r>
              <a:rPr lang="en-US" sz="2800" dirty="0" smtClean="0">
                <a:latin typeface="Bookman Old Style"/>
                <a:cs typeface="Bookman Old Style"/>
              </a:rPr>
              <a:t> as a cook, believing that </a:t>
            </a:r>
            <a:r>
              <a:rPr lang="en-US" sz="2800" dirty="0" err="1" smtClean="0">
                <a:latin typeface="Bookman Old Style"/>
                <a:cs typeface="Bookman Old Style"/>
              </a:rPr>
              <a:t>Purich</a:t>
            </a:r>
            <a:r>
              <a:rPr lang="en-US" sz="2800" dirty="0" smtClean="0">
                <a:latin typeface="Bookman Old Style"/>
                <a:cs typeface="Bookman Old Style"/>
              </a:rPr>
              <a:t> can cook Japanese food. Actually, </a:t>
            </a:r>
            <a:r>
              <a:rPr lang="en-US" sz="2800" dirty="0" err="1" smtClean="0">
                <a:latin typeface="Bookman Old Style"/>
                <a:cs typeface="Bookman Old Style"/>
              </a:rPr>
              <a:t>Purich</a:t>
            </a:r>
            <a:r>
              <a:rPr lang="en-US" sz="2800" dirty="0" smtClean="0">
                <a:latin typeface="Bookman Old Style"/>
                <a:cs typeface="Bookman Old Style"/>
              </a:rPr>
              <a:t> can only bake French bakery.</a:t>
            </a:r>
          </a:p>
          <a:p>
            <a:pPr algn="just"/>
            <a:r>
              <a:rPr lang="en-US" sz="2800" dirty="0" smtClean="0">
                <a:latin typeface="Bookman Old Style"/>
                <a:cs typeface="Bookman Old Style"/>
              </a:rPr>
              <a:t>E.g. </a:t>
            </a:r>
            <a:r>
              <a:rPr lang="en-US" sz="2800" dirty="0" err="1" smtClean="0">
                <a:latin typeface="Bookman Old Style"/>
                <a:cs typeface="Bookman Old Style"/>
              </a:rPr>
              <a:t>Krittin</a:t>
            </a:r>
            <a:r>
              <a:rPr lang="en-US" sz="2800" dirty="0" smtClean="0">
                <a:latin typeface="Bookman Old Style"/>
                <a:cs typeface="Bookman Old Style"/>
              </a:rPr>
              <a:t> visited </a:t>
            </a:r>
            <a:r>
              <a:rPr lang="en-US" sz="2800" dirty="0" err="1" smtClean="0">
                <a:latin typeface="Bookman Old Style"/>
                <a:cs typeface="Bookman Old Style"/>
              </a:rPr>
              <a:t>Pinpetch’s</a:t>
            </a:r>
            <a:r>
              <a:rPr lang="en-US" sz="2800" dirty="0" smtClean="0">
                <a:latin typeface="Bookman Old Style"/>
                <a:cs typeface="Bookman Old Style"/>
              </a:rPr>
              <a:t> home. He saw a classic car parking in her garage. </a:t>
            </a:r>
            <a:r>
              <a:rPr lang="en-US" sz="2800" dirty="0" err="1" smtClean="0">
                <a:latin typeface="Bookman Old Style"/>
                <a:cs typeface="Bookman Old Style"/>
              </a:rPr>
              <a:t>Krittin</a:t>
            </a:r>
            <a:r>
              <a:rPr lang="en-US" sz="2800" dirty="0" smtClean="0">
                <a:latin typeface="Bookman Old Style"/>
                <a:cs typeface="Bookman Old Style"/>
              </a:rPr>
              <a:t> believed the car engine still worked, so he bought the car. In fact, the engine did not work anymore.</a:t>
            </a:r>
          </a:p>
        </p:txBody>
      </p:sp>
      <p:sp>
        <p:nvSpPr>
          <p:cNvPr id="4" name="Slide Number Placeholder 3"/>
          <p:cNvSpPr>
            <a:spLocks noGrp="1"/>
          </p:cNvSpPr>
          <p:nvPr>
            <p:ph type="sldNum" sz="quarter" idx="12"/>
          </p:nvPr>
        </p:nvSpPr>
        <p:spPr/>
        <p:txBody>
          <a:bodyPr/>
          <a:lstStyle/>
          <a:p>
            <a:fld id="{AEDAE4D7-47EC-4444-8F74-101BA9C3A3F0}" type="slidenum">
              <a:rPr lang="en-US" smtClean="0"/>
              <a:pPr/>
              <a:t>14</a:t>
            </a:fld>
            <a:endParaRPr lang="en-US"/>
          </a:p>
        </p:txBody>
      </p:sp>
    </p:spTree>
    <p:extLst>
      <p:ext uri="{BB962C8B-B14F-4D97-AF65-F5344CB8AC3E}">
        <p14:creationId xmlns:p14="http://schemas.microsoft.com/office/powerpoint/2010/main" val="75325957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Validity</a:t>
            </a:r>
            <a:r>
              <a:rPr lang="en-US" sz="3600" b="1" dirty="0" smtClean="0"/>
              <a:t> </a:t>
            </a:r>
            <a:r>
              <a:rPr lang="en-US" sz="3600" b="1" dirty="0" smtClean="0">
                <a:latin typeface="Bookman Old Style"/>
                <a:cs typeface="Bookman Old Style"/>
              </a:rPr>
              <a:t>of a Contract</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614293"/>
          </a:xfrm>
        </p:spPr>
        <p:txBody>
          <a:bodyPr>
            <a:normAutofit/>
          </a:bodyPr>
          <a:lstStyle/>
          <a:p>
            <a:pPr algn="just"/>
            <a:r>
              <a:rPr lang="en-US" sz="2800" b="1" dirty="0" smtClean="0">
                <a:latin typeface="Bookman Old Style"/>
                <a:cs typeface="Bookman Old Style"/>
              </a:rPr>
              <a:t>Mistake as to the quality of the person or property</a:t>
            </a:r>
          </a:p>
          <a:p>
            <a:pPr algn="just"/>
            <a:r>
              <a:rPr lang="en-US" sz="2800" dirty="0">
                <a:latin typeface="Bookman Old Style"/>
                <a:cs typeface="Bookman Old Style"/>
              </a:rPr>
              <a:t>*Essential quality of the person or property can be agreed by </a:t>
            </a:r>
            <a:r>
              <a:rPr lang="en-US" sz="2800" dirty="0" smtClean="0">
                <a:latin typeface="Bookman Old Style"/>
                <a:cs typeface="Bookman Old Style"/>
              </a:rPr>
              <a:t>the contracting </a:t>
            </a:r>
            <a:r>
              <a:rPr lang="en-US" sz="2800" dirty="0">
                <a:latin typeface="Bookman Old Style"/>
                <a:cs typeface="Bookman Old Style"/>
              </a:rPr>
              <a:t>parties. </a:t>
            </a:r>
            <a:endParaRPr lang="en-US" sz="2800" dirty="0" smtClean="0">
              <a:latin typeface="Bookman Old Style"/>
              <a:cs typeface="Bookman Old Style"/>
            </a:endParaRPr>
          </a:p>
          <a:p>
            <a:pPr algn="just"/>
            <a:r>
              <a:rPr lang="en-US" sz="2800" dirty="0" smtClean="0">
                <a:latin typeface="Bookman Old Style"/>
                <a:cs typeface="Bookman Old Style"/>
              </a:rPr>
              <a:t>E.g. Bow told a car dealer she wanted an environmental-friendly car such as a hybrid or plug-in model. Bow bought a car believing that it was plug-in. Actually, it was only with a diesel engine and emitted a lot of PM 2.5.</a:t>
            </a:r>
            <a:endParaRPr lang="en-US" sz="2800" dirty="0">
              <a:latin typeface="Bookman Old Style"/>
              <a:cs typeface="Bookman Old Style"/>
            </a:endParaRPr>
          </a:p>
          <a:p>
            <a:pPr algn="just"/>
            <a:endParaRPr lang="en-US" sz="2800" b="1" dirty="0" smtClean="0"/>
          </a:p>
        </p:txBody>
      </p:sp>
      <p:sp>
        <p:nvSpPr>
          <p:cNvPr id="4" name="Slide Number Placeholder 3"/>
          <p:cNvSpPr>
            <a:spLocks noGrp="1"/>
          </p:cNvSpPr>
          <p:nvPr>
            <p:ph type="sldNum" sz="quarter" idx="12"/>
          </p:nvPr>
        </p:nvSpPr>
        <p:spPr/>
        <p:txBody>
          <a:bodyPr/>
          <a:lstStyle/>
          <a:p>
            <a:fld id="{AEDAE4D7-47EC-4444-8F74-101BA9C3A3F0}" type="slidenum">
              <a:rPr lang="en-US" smtClean="0"/>
              <a:pPr/>
              <a:t>15</a:t>
            </a:fld>
            <a:endParaRPr lang="en-US"/>
          </a:p>
        </p:txBody>
      </p:sp>
    </p:spTree>
    <p:extLst>
      <p:ext uri="{BB962C8B-B14F-4D97-AF65-F5344CB8AC3E}">
        <p14:creationId xmlns:p14="http://schemas.microsoft.com/office/powerpoint/2010/main" val="2725461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600986"/>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Fraud/</a:t>
            </a:r>
            <a:r>
              <a:rPr kumimoji="0" lang="en-US" sz="2800" b="1" i="0" u="none" strike="noStrike" kern="1200" cap="none" spc="0" normalizeH="0" baseline="0" noProof="0" dirty="0" smtClean="0">
                <a:ln>
                  <a:noFill/>
                </a:ln>
                <a:solidFill>
                  <a:prstClr val="black"/>
                </a:solidFill>
                <a:effectLst/>
                <a:uLnTx/>
                <a:uFillTx/>
                <a:latin typeface="Bookman Old Style"/>
                <a:ea typeface="+mn-ea"/>
                <a:cs typeface="+mn-cs"/>
              </a:rPr>
              <a:t>deception</a:t>
            </a:r>
            <a:r>
              <a:rPr kumimoji="0" lang="th-TH" sz="2800" b="1" i="0" u="none" strike="noStrike" kern="1200" cap="none" spc="0" normalizeH="0" baseline="0" noProof="0" dirty="0" smtClean="0">
                <a:ln>
                  <a:noFill/>
                </a:ln>
                <a:solidFill>
                  <a:prstClr val="black"/>
                </a:solidFill>
                <a:effectLst/>
                <a:uLnTx/>
                <a:uFillTx/>
                <a:latin typeface="Bookman Old Style"/>
                <a:ea typeface="+mn-ea"/>
                <a:cs typeface="+mn-cs"/>
              </a:rPr>
              <a:t> (กลฉ้อฉล)</a:t>
            </a:r>
            <a:endParaRPr kumimoji="0" lang="en-US" sz="2800" b="0" i="0" u="none" strike="noStrike" kern="1200" cap="none" spc="0" normalizeH="0" baseline="0" noProof="0" dirty="0">
              <a:ln>
                <a:noFill/>
              </a:ln>
              <a:solidFill>
                <a:prstClr val="black"/>
              </a:solidFill>
              <a:effectLst/>
              <a:uLnTx/>
              <a:uFillTx/>
              <a:latin typeface="Bookman Old Style"/>
              <a:ea typeface="+mn-ea"/>
              <a:cs typeface="+mn-cs"/>
            </a:endParaRPr>
          </a:p>
          <a:p>
            <a:pPr marL="457200" lvl="0" indent="-457200">
              <a:buFontTx/>
              <a:buChar char="-"/>
              <a:defRPr/>
            </a:pPr>
            <a:r>
              <a:rPr kumimoji="0" lang="en-US" sz="2800" u="none" strike="noStrike" kern="1200" cap="none" spc="0" normalizeH="0" baseline="0" noProof="0" dirty="0">
                <a:ln>
                  <a:noFill/>
                </a:ln>
                <a:solidFill>
                  <a:prstClr val="black"/>
                </a:solidFill>
                <a:effectLst/>
                <a:uLnTx/>
                <a:uFillTx/>
                <a:latin typeface="Bookman Old Style"/>
                <a:ea typeface="+mn-ea"/>
                <a:cs typeface="+mn-cs"/>
              </a:rPr>
              <a:t>Casual Fraud: A contract </a:t>
            </a:r>
            <a:r>
              <a:rPr lang="en-US" sz="2800" dirty="0">
                <a:solidFill>
                  <a:prstClr val="black"/>
                </a:solidFill>
                <a:latin typeface="Bookman Old Style"/>
              </a:rPr>
              <a:t>is voidable only when it is such that without the fraud such contract would not have been made. (Section 159 TCCC)</a:t>
            </a:r>
          </a:p>
          <a:p>
            <a:pPr lvl="0">
              <a:defRPr/>
            </a:pPr>
            <a:endParaRPr lang="en-US" sz="280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xmlns="" id="{93C742D5-862A-4247-896C-26666E099EB0}"/>
              </a:ext>
            </a:extLst>
          </p:cNvPr>
          <p:cNvSpPr txBox="1"/>
          <p:nvPr/>
        </p:nvSpPr>
        <p:spPr>
          <a:xfrm>
            <a:off x="2405841" y="325416"/>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963527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Section 159 TCCC</a:t>
            </a:r>
            <a:endParaRPr lang="en-US" sz="4000" dirty="0">
              <a:latin typeface="Bookman Old Style"/>
              <a:cs typeface="Bookman Old Style"/>
            </a:endParaRPr>
          </a:p>
        </p:txBody>
      </p:sp>
      <p:sp>
        <p:nvSpPr>
          <p:cNvPr id="3" name="Content Placeholder 2"/>
          <p:cNvSpPr>
            <a:spLocks noGrp="1"/>
          </p:cNvSpPr>
          <p:nvPr>
            <p:ph idx="1"/>
          </p:nvPr>
        </p:nvSpPr>
        <p:spPr>
          <a:xfrm>
            <a:off x="457200" y="1600201"/>
            <a:ext cx="8229600" cy="4726502"/>
          </a:xfrm>
        </p:spPr>
        <p:txBody>
          <a:bodyPr>
            <a:normAutofit lnSpcReduction="10000"/>
          </a:bodyPr>
          <a:lstStyle/>
          <a:p>
            <a:pPr algn="just"/>
            <a:r>
              <a:rPr lang="en-US" sz="2800" dirty="0" smtClean="0">
                <a:latin typeface="Bookman Old Style"/>
                <a:cs typeface="Bookman Old Style"/>
              </a:rPr>
              <a:t>A declaration of intention produced by </a:t>
            </a:r>
            <a:r>
              <a:rPr lang="en-US" sz="2800" u="sng" dirty="0" smtClean="0">
                <a:latin typeface="Bookman Old Style"/>
                <a:cs typeface="Bookman Old Style"/>
              </a:rPr>
              <a:t>fraud is voidable</a:t>
            </a:r>
            <a:r>
              <a:rPr lang="en-US" sz="2800" dirty="0" smtClean="0">
                <a:latin typeface="Bookman Old Style"/>
                <a:cs typeface="Bookman Old Style"/>
              </a:rPr>
              <a:t>.</a:t>
            </a:r>
          </a:p>
          <a:p>
            <a:pPr algn="just"/>
            <a:r>
              <a:rPr lang="en-US" sz="2800" dirty="0" smtClean="0">
                <a:latin typeface="Bookman Old Style"/>
                <a:cs typeface="Bookman Old Style"/>
              </a:rPr>
              <a:t>An act under paragraph one is voidable on account of fraud only when it is such that </a:t>
            </a:r>
            <a:r>
              <a:rPr lang="en-US" sz="2800" u="sng" dirty="0" smtClean="0">
                <a:latin typeface="Bookman Old Style"/>
                <a:cs typeface="Bookman Old Style"/>
              </a:rPr>
              <a:t>without which such juristic act would not have been made</a:t>
            </a:r>
            <a:r>
              <a:rPr lang="en-US" sz="2800" dirty="0" smtClean="0">
                <a:latin typeface="Bookman Old Style"/>
                <a:cs typeface="Bookman Old Style"/>
              </a:rPr>
              <a:t>.</a:t>
            </a:r>
          </a:p>
          <a:p>
            <a:pPr algn="just"/>
            <a:r>
              <a:rPr lang="en-US" sz="2800" dirty="0" smtClean="0">
                <a:latin typeface="Bookman Old Style"/>
                <a:cs typeface="Bookman Old Style"/>
              </a:rPr>
              <a:t>When a party has made a declaration of intention owing to a fraud committed by a third person, the act is voidable only if the other party knew or ought to have known of the fraud.</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17</a:t>
            </a:fld>
            <a:endParaRPr lang="en-US"/>
          </a:p>
        </p:txBody>
      </p:sp>
    </p:spTree>
    <p:extLst>
      <p:ext uri="{BB962C8B-B14F-4D97-AF65-F5344CB8AC3E}">
        <p14:creationId xmlns:p14="http://schemas.microsoft.com/office/powerpoint/2010/main" val="1117361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Validity of Contract</a:t>
            </a:r>
            <a:endParaRPr lang="en-US" sz="4000" dirty="0">
              <a:latin typeface="Bookman Old Style"/>
              <a:cs typeface="Bookman Old Style"/>
            </a:endParaRPr>
          </a:p>
        </p:txBody>
      </p:sp>
      <p:sp>
        <p:nvSpPr>
          <p:cNvPr id="3" name="Content Placeholder 2"/>
          <p:cNvSpPr>
            <a:spLocks noGrp="1"/>
          </p:cNvSpPr>
          <p:nvPr>
            <p:ph idx="1"/>
          </p:nvPr>
        </p:nvSpPr>
        <p:spPr>
          <a:xfrm>
            <a:off x="457200" y="1600201"/>
            <a:ext cx="8229600" cy="4579938"/>
          </a:xfrm>
        </p:spPr>
        <p:txBody>
          <a:bodyPr>
            <a:normAutofit/>
          </a:bodyPr>
          <a:lstStyle/>
          <a:p>
            <a:pPr algn="just"/>
            <a:r>
              <a:rPr lang="en-US" sz="2800" dirty="0" smtClean="0">
                <a:latin typeface="Bookman Old Style"/>
                <a:cs typeface="Bookman Old Style"/>
              </a:rPr>
              <a:t>For example, </a:t>
            </a:r>
            <a:r>
              <a:rPr lang="en-US" sz="2800" dirty="0" err="1" smtClean="0">
                <a:latin typeface="Bookman Old Style"/>
                <a:cs typeface="Bookman Old Style"/>
              </a:rPr>
              <a:t>Torfun</a:t>
            </a:r>
            <a:r>
              <a:rPr lang="en-US" sz="2800" dirty="0" smtClean="0">
                <a:latin typeface="Bookman Old Style"/>
                <a:cs typeface="Bookman Old Style"/>
              </a:rPr>
              <a:t> was looking for a real wooden chair for her new apartment. </a:t>
            </a:r>
            <a:r>
              <a:rPr lang="en-US" sz="2800" dirty="0" err="1" smtClean="0">
                <a:latin typeface="Bookman Old Style"/>
                <a:cs typeface="Bookman Old Style"/>
              </a:rPr>
              <a:t>Ramita</a:t>
            </a:r>
            <a:r>
              <a:rPr lang="en-US" sz="2800" dirty="0" smtClean="0">
                <a:latin typeface="Bookman Old Style"/>
                <a:cs typeface="Bookman Old Style"/>
              </a:rPr>
              <a:t> tried to sell a chair, lying that it was made of real Oak. Actually, it was made of plywood </a:t>
            </a:r>
            <a:r>
              <a:rPr lang="th-TH" sz="2800" dirty="0" smtClean="0">
                <a:latin typeface="Bookman Old Style"/>
                <a:cs typeface="Bookman Old Style"/>
              </a:rPr>
              <a:t>(ไม้อัด)</a:t>
            </a:r>
            <a:r>
              <a:rPr lang="en-US" sz="2800" dirty="0" smtClean="0">
                <a:latin typeface="Bookman Old Style"/>
                <a:cs typeface="Bookman Old Style"/>
              </a:rPr>
              <a:t>.</a:t>
            </a:r>
          </a:p>
          <a:p>
            <a:pPr algn="just"/>
            <a:endParaRPr lang="en-US" sz="2800" dirty="0">
              <a:latin typeface="Bookman Old Style"/>
              <a:cs typeface="Bookman Old Style"/>
            </a:endParaRPr>
          </a:p>
          <a:p>
            <a:pPr algn="just"/>
            <a:r>
              <a:rPr lang="en-US" sz="2800" dirty="0" smtClean="0">
                <a:latin typeface="Bookman Old Style"/>
                <a:cs typeface="Bookman Old Style"/>
              </a:rPr>
              <a:t>If </a:t>
            </a:r>
            <a:r>
              <a:rPr lang="en-US" sz="2800" dirty="0" err="1" smtClean="0">
                <a:latin typeface="Bookman Old Style"/>
                <a:cs typeface="Bookman Old Style"/>
              </a:rPr>
              <a:t>Torfun</a:t>
            </a:r>
            <a:r>
              <a:rPr lang="en-US" sz="2800" dirty="0" smtClean="0">
                <a:latin typeface="Bookman Old Style"/>
                <a:cs typeface="Bookman Old Style"/>
              </a:rPr>
              <a:t> knew the truth, but bought the chair anyway. Was the contract voidable?</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18</a:t>
            </a:fld>
            <a:endParaRPr lang="en-US"/>
          </a:p>
        </p:txBody>
      </p:sp>
    </p:spTree>
    <p:extLst>
      <p:ext uri="{BB962C8B-B14F-4D97-AF65-F5344CB8AC3E}">
        <p14:creationId xmlns:p14="http://schemas.microsoft.com/office/powerpoint/2010/main" val="1148736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Validity of Contract</a:t>
            </a:r>
            <a:endParaRPr lang="en-US" sz="4000" dirty="0">
              <a:latin typeface="Bookman Old Style"/>
              <a:cs typeface="Bookman Old Style"/>
            </a:endParaRPr>
          </a:p>
        </p:txBody>
      </p:sp>
      <p:sp>
        <p:nvSpPr>
          <p:cNvPr id="3" name="Content Placeholder 2"/>
          <p:cNvSpPr>
            <a:spLocks noGrp="1"/>
          </p:cNvSpPr>
          <p:nvPr>
            <p:ph idx="1"/>
          </p:nvPr>
        </p:nvSpPr>
        <p:spPr>
          <a:xfrm>
            <a:off x="457200" y="1600201"/>
            <a:ext cx="8229600" cy="4677648"/>
          </a:xfrm>
        </p:spPr>
        <p:txBody>
          <a:bodyPr/>
          <a:lstStyle/>
          <a:p>
            <a:pPr lvl="0" algn="just"/>
            <a:r>
              <a:rPr lang="en-US" dirty="0">
                <a:solidFill>
                  <a:prstClr val="black"/>
                </a:solidFill>
                <a:latin typeface="Bookman Old Style"/>
              </a:rPr>
              <a:t>Incidental Fraud: </a:t>
            </a:r>
            <a:endParaRPr lang="en-US" dirty="0" smtClean="0">
              <a:solidFill>
                <a:prstClr val="black"/>
              </a:solidFill>
              <a:latin typeface="Bookman Old Style"/>
            </a:endParaRPr>
          </a:p>
          <a:p>
            <a:pPr lvl="0" algn="just"/>
            <a:r>
              <a:rPr lang="en-US" dirty="0" smtClean="0">
                <a:solidFill>
                  <a:prstClr val="black"/>
                </a:solidFill>
                <a:latin typeface="Bookman Old Style"/>
              </a:rPr>
              <a:t>Section </a:t>
            </a:r>
            <a:r>
              <a:rPr lang="en-US" dirty="0">
                <a:solidFill>
                  <a:prstClr val="black"/>
                </a:solidFill>
                <a:latin typeface="Bookman Old Style"/>
              </a:rPr>
              <a:t>161 </a:t>
            </a:r>
            <a:r>
              <a:rPr lang="en-US" dirty="0" smtClean="0">
                <a:solidFill>
                  <a:prstClr val="black"/>
                </a:solidFill>
                <a:latin typeface="Bookman Old Style"/>
              </a:rPr>
              <a:t>TCCC. If the fraud is only incidental that is to say it has merely induced a party to accept more onerous terms than would otherwise have done, such party can only claim compensation for damage resulting from such fraud.</a:t>
            </a:r>
            <a:endParaRPr lang="en-US" dirty="0">
              <a:solidFill>
                <a:prstClr val="black"/>
              </a:solidFill>
              <a:latin typeface="Bookman Old Style"/>
            </a:endParaRP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19</a:t>
            </a:fld>
            <a:endParaRPr lang="en-US"/>
          </a:p>
        </p:txBody>
      </p:sp>
    </p:spTree>
    <p:extLst>
      <p:ext uri="{BB962C8B-B14F-4D97-AF65-F5344CB8AC3E}">
        <p14:creationId xmlns:p14="http://schemas.microsoft.com/office/powerpoint/2010/main" val="372435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Validity of Contract</a:t>
            </a:r>
            <a:endParaRPr lang="en-US" sz="4000" dirty="0">
              <a:latin typeface="Bookman Old Style"/>
              <a:cs typeface="Bookman Old Style"/>
            </a:endParaRPr>
          </a:p>
        </p:txBody>
      </p:sp>
      <p:sp>
        <p:nvSpPr>
          <p:cNvPr id="3" name="Content Placeholder 2"/>
          <p:cNvSpPr>
            <a:spLocks noGrp="1"/>
          </p:cNvSpPr>
          <p:nvPr>
            <p:ph idx="1"/>
          </p:nvPr>
        </p:nvSpPr>
        <p:spPr>
          <a:xfrm>
            <a:off x="457200" y="1600200"/>
            <a:ext cx="8229600" cy="4702075"/>
          </a:xfrm>
        </p:spPr>
        <p:txBody>
          <a:bodyPr>
            <a:normAutofit/>
          </a:bodyPr>
          <a:lstStyle/>
          <a:p>
            <a:pPr lvl="0" algn="just"/>
            <a:r>
              <a:rPr lang="en-US" sz="2800" dirty="0">
                <a:solidFill>
                  <a:prstClr val="black"/>
                </a:solidFill>
                <a:latin typeface="Bookman Old Style"/>
                <a:cs typeface="Bookman Old Style"/>
              </a:rPr>
              <a:t>Incidental Fraud: </a:t>
            </a:r>
            <a:endParaRPr lang="en-US" sz="2800" dirty="0" smtClean="0">
              <a:solidFill>
                <a:prstClr val="black"/>
              </a:solidFill>
              <a:latin typeface="Bookman Old Style"/>
              <a:cs typeface="Bookman Old Style"/>
            </a:endParaRPr>
          </a:p>
          <a:p>
            <a:pPr lvl="0" algn="just"/>
            <a:r>
              <a:rPr lang="en-US" sz="2800" dirty="0" smtClean="0">
                <a:solidFill>
                  <a:prstClr val="black"/>
                </a:solidFill>
                <a:latin typeface="Bookman Old Style"/>
                <a:cs typeface="Bookman Old Style"/>
              </a:rPr>
              <a:t>-Fraud only causes a party to accept more burdensome terms of contract. </a:t>
            </a:r>
            <a:r>
              <a:rPr lang="th-TH" sz="2800" dirty="0" smtClean="0">
                <a:solidFill>
                  <a:prstClr val="black"/>
                </a:solidFill>
                <a:latin typeface="Bookman Old Style"/>
                <a:cs typeface="Bookman Old Style"/>
              </a:rPr>
              <a:t>(ยอมรับข้อกำหนดอันหนักยิ่ง)</a:t>
            </a:r>
            <a:endParaRPr lang="en-US" sz="2800" dirty="0" smtClean="0">
              <a:solidFill>
                <a:prstClr val="black"/>
              </a:solidFill>
              <a:latin typeface="Bookman Old Style"/>
              <a:cs typeface="Bookman Old Style"/>
            </a:endParaRPr>
          </a:p>
          <a:p>
            <a:pPr lvl="0" algn="just"/>
            <a:r>
              <a:rPr lang="en-US" sz="2800" dirty="0" smtClean="0">
                <a:solidFill>
                  <a:prstClr val="black"/>
                </a:solidFill>
                <a:latin typeface="Bookman Old Style"/>
                <a:cs typeface="Bookman Old Style"/>
              </a:rPr>
              <a:t>-The contract is valid/ not voidable</a:t>
            </a:r>
          </a:p>
          <a:p>
            <a:pPr lvl="0" algn="just"/>
            <a:r>
              <a:rPr lang="en-US" sz="2800" dirty="0" smtClean="0">
                <a:solidFill>
                  <a:prstClr val="black"/>
                </a:solidFill>
                <a:latin typeface="Bookman Old Style"/>
                <a:cs typeface="Bookman Old Style"/>
              </a:rPr>
              <a:t>-A party can only claim compensation for damage resulting from such fraud. </a:t>
            </a:r>
          </a:p>
          <a:p>
            <a:pPr lvl="0" algn="just"/>
            <a:endParaRPr lang="en-US" dirty="0">
              <a:solidFill>
                <a:prstClr val="black"/>
              </a:solidFill>
              <a:latin typeface="Bookman Old Style"/>
            </a:endParaRP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20</a:t>
            </a:fld>
            <a:endParaRPr lang="en-US"/>
          </a:p>
        </p:txBody>
      </p:sp>
    </p:spTree>
    <p:extLst>
      <p:ext uri="{BB962C8B-B14F-4D97-AF65-F5344CB8AC3E}">
        <p14:creationId xmlns:p14="http://schemas.microsoft.com/office/powerpoint/2010/main" val="326762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Validity of Contract</a:t>
            </a:r>
            <a:endParaRPr lang="en-US" sz="4000" dirty="0">
              <a:latin typeface="Bookman Old Style"/>
              <a:cs typeface="Bookman Old Style"/>
            </a:endParaRPr>
          </a:p>
        </p:txBody>
      </p:sp>
      <p:sp>
        <p:nvSpPr>
          <p:cNvPr id="3" name="Content Placeholder 2"/>
          <p:cNvSpPr>
            <a:spLocks noGrp="1"/>
          </p:cNvSpPr>
          <p:nvPr>
            <p:ph idx="1"/>
          </p:nvPr>
        </p:nvSpPr>
        <p:spPr>
          <a:xfrm>
            <a:off x="457200" y="1600201"/>
            <a:ext cx="8229600" cy="4506656"/>
          </a:xfrm>
        </p:spPr>
        <p:txBody>
          <a:bodyPr>
            <a:normAutofit/>
          </a:bodyPr>
          <a:lstStyle/>
          <a:p>
            <a:pPr algn="just"/>
            <a:r>
              <a:rPr lang="en-US" sz="2800" dirty="0" smtClean="0">
                <a:latin typeface="Bookman Old Style"/>
                <a:cs typeface="Bookman Old Style"/>
              </a:rPr>
              <a:t>For example, </a:t>
            </a:r>
            <a:r>
              <a:rPr lang="en-US" sz="2800" dirty="0" err="1" smtClean="0">
                <a:latin typeface="Bookman Old Style"/>
                <a:cs typeface="Bookman Old Style"/>
              </a:rPr>
              <a:t>Ramita</a:t>
            </a:r>
            <a:r>
              <a:rPr lang="en-US" sz="2800" dirty="0" smtClean="0">
                <a:latin typeface="Bookman Old Style"/>
                <a:cs typeface="Bookman Old Style"/>
              </a:rPr>
              <a:t> wanted to sell her used </a:t>
            </a:r>
            <a:r>
              <a:rPr lang="en-US" sz="2800" dirty="0" err="1" smtClean="0">
                <a:latin typeface="Bookman Old Style"/>
                <a:cs typeface="Bookman Old Style"/>
              </a:rPr>
              <a:t>iPad</a:t>
            </a:r>
            <a:r>
              <a:rPr lang="en-US" sz="2800" dirty="0" smtClean="0">
                <a:latin typeface="Bookman Old Style"/>
                <a:cs typeface="Bookman Old Style"/>
              </a:rPr>
              <a:t> Air to </a:t>
            </a:r>
            <a:r>
              <a:rPr lang="en-US" sz="2800" dirty="0" err="1" smtClean="0">
                <a:latin typeface="Bookman Old Style"/>
                <a:cs typeface="Bookman Old Style"/>
              </a:rPr>
              <a:t>Pimchanok</a:t>
            </a:r>
            <a:r>
              <a:rPr lang="en-US" sz="2800" dirty="0" smtClean="0">
                <a:latin typeface="Bookman Old Style"/>
                <a:cs typeface="Bookman Old Style"/>
              </a:rPr>
              <a:t>. Although the </a:t>
            </a:r>
            <a:r>
              <a:rPr lang="en-US" sz="2800" dirty="0" err="1" smtClean="0">
                <a:latin typeface="Bookman Old Style"/>
                <a:cs typeface="Bookman Old Style"/>
              </a:rPr>
              <a:t>iPad</a:t>
            </a:r>
            <a:r>
              <a:rPr lang="en-US" sz="2800" dirty="0" smtClean="0">
                <a:latin typeface="Bookman Old Style"/>
                <a:cs typeface="Bookman Old Style"/>
              </a:rPr>
              <a:t> functions very well, </a:t>
            </a:r>
            <a:r>
              <a:rPr lang="en-US" sz="2800" dirty="0" err="1" smtClean="0">
                <a:latin typeface="Bookman Old Style"/>
                <a:cs typeface="Bookman Old Style"/>
              </a:rPr>
              <a:t>Pimchanok</a:t>
            </a:r>
            <a:r>
              <a:rPr lang="en-US" sz="2800" dirty="0" smtClean="0">
                <a:latin typeface="Bookman Old Style"/>
                <a:cs typeface="Bookman Old Style"/>
              </a:rPr>
              <a:t> asked if the </a:t>
            </a:r>
            <a:r>
              <a:rPr lang="en-US" sz="2800" dirty="0" err="1" smtClean="0">
                <a:latin typeface="Bookman Old Style"/>
                <a:cs typeface="Bookman Old Style"/>
              </a:rPr>
              <a:t>iPad</a:t>
            </a:r>
            <a:r>
              <a:rPr lang="en-US" sz="2800" dirty="0" smtClean="0">
                <a:latin typeface="Bookman Old Style"/>
                <a:cs typeface="Bookman Old Style"/>
              </a:rPr>
              <a:t> has ever fallen on the ground or not. </a:t>
            </a:r>
            <a:r>
              <a:rPr lang="en-US" sz="2800" dirty="0" err="1" smtClean="0">
                <a:latin typeface="Bookman Old Style"/>
                <a:cs typeface="Bookman Old Style"/>
              </a:rPr>
              <a:t>Ramita</a:t>
            </a:r>
            <a:r>
              <a:rPr lang="en-US" sz="2800" dirty="0" smtClean="0">
                <a:latin typeface="Bookman Old Style"/>
                <a:cs typeface="Bookman Old Style"/>
              </a:rPr>
              <a:t> lied that it has not. As a result, </a:t>
            </a:r>
            <a:r>
              <a:rPr lang="en-US" sz="2800" dirty="0" err="1" smtClean="0">
                <a:latin typeface="Bookman Old Style"/>
                <a:cs typeface="Bookman Old Style"/>
              </a:rPr>
              <a:t>Pimchanok</a:t>
            </a:r>
            <a:r>
              <a:rPr lang="en-US" sz="2800" dirty="0" smtClean="0">
                <a:latin typeface="Bookman Old Style"/>
                <a:cs typeface="Bookman Old Style"/>
              </a:rPr>
              <a:t> bought it for THB 10,000. If she had known that it has actually fallen on the ground, she would have bought it at a lower price.  </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21</a:t>
            </a:fld>
            <a:endParaRPr lang="en-US"/>
          </a:p>
        </p:txBody>
      </p:sp>
    </p:spTree>
    <p:extLst>
      <p:ext uri="{BB962C8B-B14F-4D97-AF65-F5344CB8AC3E}">
        <p14:creationId xmlns:p14="http://schemas.microsoft.com/office/powerpoint/2010/main" val="960018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70099"/>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Duress </a:t>
            </a:r>
          </a:p>
          <a:p>
            <a:pPr marL="457200" lvl="0" indent="-457200">
              <a:defRPr/>
            </a:pPr>
            <a:r>
              <a:rPr lang="en-US" sz="2800" dirty="0">
                <a:solidFill>
                  <a:prstClr val="black"/>
                </a:solidFill>
                <a:latin typeface="Bookman Old Style"/>
                <a:cs typeface="Bookman Old Style"/>
              </a:rPr>
              <a:t>-	In order to make an act voidable, duress must be </a:t>
            </a:r>
            <a:r>
              <a:rPr lang="en-US" sz="2800" i="1" u="sng" dirty="0">
                <a:solidFill>
                  <a:prstClr val="black"/>
                </a:solidFill>
                <a:latin typeface="Bookman Old Style"/>
                <a:cs typeface="Bookman Old Style"/>
              </a:rPr>
              <a:t>imminent</a:t>
            </a:r>
            <a:r>
              <a:rPr lang="en-US" sz="2800" dirty="0">
                <a:solidFill>
                  <a:prstClr val="black"/>
                </a:solidFill>
                <a:latin typeface="Bookman Old Style"/>
                <a:cs typeface="Bookman Old Style"/>
              </a:rPr>
              <a:t> and </a:t>
            </a:r>
            <a:r>
              <a:rPr lang="en-US" sz="2800" i="1" u="sng" dirty="0">
                <a:solidFill>
                  <a:prstClr val="black"/>
                </a:solidFill>
                <a:latin typeface="Bookman Old Style"/>
                <a:cs typeface="Bookman Old Style"/>
              </a:rPr>
              <a:t>so severe</a:t>
            </a:r>
            <a:r>
              <a:rPr lang="en-US" sz="2800" dirty="0">
                <a:solidFill>
                  <a:prstClr val="black"/>
                </a:solidFill>
                <a:latin typeface="Bookman Old Style"/>
                <a:cs typeface="Bookman Old Style"/>
              </a:rPr>
              <a:t> that makes him fear and without it, the act would not have been made.</a:t>
            </a:r>
            <a:r>
              <a:rPr lang="en-US" sz="2800" dirty="0">
                <a:solidFill>
                  <a:prstClr val="black"/>
                </a:solidFill>
                <a:latin typeface="Bookman Old Style"/>
              </a:rPr>
              <a:t> (Section 164 TCCC) </a:t>
            </a:r>
          </a:p>
          <a:p>
            <a:pPr marR="0" lvl="0" algn="l" defTabSz="4572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xmlns="" id="{93C742D5-862A-4247-896C-26666E099EB0}"/>
              </a:ext>
            </a:extLst>
          </p:cNvPr>
          <p:cNvSpPr txBox="1"/>
          <p:nvPr/>
        </p:nvSpPr>
        <p:spPr>
          <a:xfrm>
            <a:off x="2145481" y="335111"/>
            <a:ext cx="5960486" cy="707886"/>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4000" b="1" dirty="0">
                <a:solidFill>
                  <a:prstClr val="black"/>
                </a:solidFill>
                <a:latin typeface="Bookman Old Style"/>
                <a:cs typeface="Bookman Old Style"/>
              </a:rPr>
              <a:t>Validity </a:t>
            </a:r>
            <a:r>
              <a:rPr kumimoji="0" lang="en-US" sz="4000" b="1" i="0" u="none" strike="noStrike" kern="1200" cap="none" spc="0" normalizeH="0" baseline="0" noProof="0" dirty="0">
                <a:ln>
                  <a:noFill/>
                </a:ln>
                <a:solidFill>
                  <a:prstClr val="black"/>
                </a:solidFill>
                <a:effectLst/>
                <a:uLnTx/>
                <a:uFillTx/>
                <a:latin typeface="Bookman Old Style"/>
                <a:cs typeface="Bookman Old Style"/>
              </a:rPr>
              <a:t>of a Contract</a:t>
            </a:r>
          </a:p>
        </p:txBody>
      </p:sp>
    </p:spTree>
    <p:extLst>
      <p:ext uri="{BB962C8B-B14F-4D97-AF65-F5344CB8AC3E}">
        <p14:creationId xmlns:p14="http://schemas.microsoft.com/office/powerpoint/2010/main" val="3048506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44627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3. FORM</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prstClr val="black"/>
                </a:solidFill>
                <a:effectLst/>
                <a:uLnTx/>
                <a:uFillTx/>
                <a:latin typeface="Bookman Old Style"/>
                <a:ea typeface="+mn-ea"/>
                <a:cs typeface="Bookman Old Style"/>
              </a:rPr>
              <a:t>Section 152 of TCCC</a:t>
            </a:r>
          </a:p>
          <a:p>
            <a:pPr marL="457200" marR="0" lvl="0" algn="l" defTabSz="457200" rtl="0" eaLnBrk="1" fontAlgn="auto" latinLnBrk="0" hangingPunct="1">
              <a:lnSpc>
                <a:spcPct val="100000"/>
              </a:lnSpc>
              <a:spcBef>
                <a:spcPts val="0"/>
              </a:spcBef>
              <a:spcAft>
                <a:spcPts val="0"/>
              </a:spcAft>
              <a:buClrTx/>
              <a:buSzTx/>
              <a:buFontTx/>
              <a:buNone/>
              <a:tabLst/>
              <a:defRPr/>
            </a:pPr>
            <a:r>
              <a:rPr lang="en-GB" sz="2800" dirty="0">
                <a:solidFill>
                  <a:prstClr val="black"/>
                </a:solidFill>
                <a:latin typeface="Bookman Old Style"/>
                <a:cs typeface="Bookman Old Style"/>
              </a:rPr>
              <a:t>“</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An act which is not in the form prescribed by law is void.”</a:t>
            </a:r>
          </a:p>
          <a:p>
            <a:pPr marL="457200" marR="0" lvl="0" algn="l" defTabSz="457200" rtl="0" eaLnBrk="1" fontAlgn="auto" latinLnBrk="0" hangingPunct="1">
              <a:lnSpc>
                <a:spcPct val="10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endParaRPr>
          </a:p>
          <a:p>
            <a:pPr marL="457200" lvl="0">
              <a:defRPr/>
            </a:pPr>
            <a:r>
              <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rPr>
              <a:t>Example</a:t>
            </a: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 sale of immovable property is void unless it is made in writing and registered by the competent official</a:t>
            </a:r>
            <a:r>
              <a:rPr lang="en-GB" sz="2800" dirty="0">
                <a:solidFill>
                  <a:prstClr val="black"/>
                </a:solidFill>
                <a:latin typeface="Bookman Old Style"/>
                <a:cs typeface="Bookman Old Style"/>
              </a:rPr>
              <a:t>.” (Section 456 TCCC)</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0B84FB71-79FC-4355-8F03-5DC69E6BA21F}"/>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718804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489364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4. CAPACITY</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prstClr val="black"/>
                </a:solidFill>
                <a:effectLst/>
                <a:uLnTx/>
                <a:uFillTx/>
                <a:latin typeface="Bookman Old Style"/>
                <a:ea typeface="+mn-ea"/>
                <a:cs typeface="Bookman Old Style"/>
              </a:rPr>
              <a:t>Section 153 of TCCC </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“An act which does not comply with the requirements concerning capacity of person is voidable.”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endParaRPr>
          </a:p>
          <a:p>
            <a:pPr marL="457200" lvl="0">
              <a:defRPr/>
            </a:pPr>
            <a:r>
              <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rPr>
              <a:t>Example</a:t>
            </a: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“For the doing of a juristic act, a minor must obtain the consent of his legal representative. All acts done by him without such consent are voidable unless otherwise provided.”</a:t>
            </a:r>
            <a:r>
              <a:rPr lang="en-GB" sz="3200" dirty="0">
                <a:solidFill>
                  <a:prstClr val="black"/>
                </a:solidFill>
                <a:latin typeface="Bookman Old Style"/>
                <a:cs typeface="Bookman Old Style"/>
              </a:rPr>
              <a:t> (Section 21 TCCC) </a:t>
            </a: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4210923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Bookman Old Style"/>
                <a:cs typeface="Bookman Old Style"/>
              </a:rPr>
              <a:t>Section 24 TCCC </a:t>
            </a:r>
            <a:endParaRPr lang="en-US" sz="4000" dirty="0">
              <a:latin typeface="Bookman Old Style"/>
              <a:cs typeface="Bookman Old Style"/>
            </a:endParaRPr>
          </a:p>
        </p:txBody>
      </p:sp>
      <p:sp>
        <p:nvSpPr>
          <p:cNvPr id="3" name="Content Placeholder 2"/>
          <p:cNvSpPr>
            <a:spLocks noGrp="1"/>
          </p:cNvSpPr>
          <p:nvPr>
            <p:ph idx="1"/>
          </p:nvPr>
        </p:nvSpPr>
        <p:spPr/>
        <p:txBody>
          <a:bodyPr>
            <a:normAutofit/>
          </a:bodyPr>
          <a:lstStyle/>
          <a:p>
            <a:pPr algn="just"/>
            <a:r>
              <a:rPr lang="en-US" sz="2800" dirty="0" smtClean="0">
                <a:latin typeface="Bookman Old Style"/>
                <a:cs typeface="Bookman Old Style"/>
              </a:rPr>
              <a:t>A minor can do all acts which are </a:t>
            </a:r>
            <a:r>
              <a:rPr lang="en-US" sz="2800" u="sng" dirty="0" smtClean="0">
                <a:latin typeface="Bookman Old Style"/>
                <a:cs typeface="Bookman Old Style"/>
              </a:rPr>
              <a:t>suitable to his condition in life</a:t>
            </a:r>
            <a:r>
              <a:rPr lang="en-US" sz="2800" dirty="0" smtClean="0">
                <a:latin typeface="Bookman Old Style"/>
                <a:cs typeface="Bookman Old Style"/>
              </a:rPr>
              <a:t>, and </a:t>
            </a:r>
            <a:r>
              <a:rPr lang="en-US" sz="2800" u="sng" dirty="0" smtClean="0">
                <a:latin typeface="Bookman Old Style"/>
                <a:cs typeface="Bookman Old Style"/>
              </a:rPr>
              <a:t>actually required for his reasonable needs</a:t>
            </a:r>
            <a:r>
              <a:rPr lang="en-US" sz="2800" dirty="0" smtClean="0">
                <a:latin typeface="Bookman Old Style"/>
                <a:cs typeface="Bookman Old Style"/>
              </a:rPr>
              <a:t>.</a:t>
            </a:r>
            <a:endParaRPr lang="en-US" sz="2800"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25</a:t>
            </a:fld>
            <a:endParaRPr lang="en-US"/>
          </a:p>
        </p:txBody>
      </p:sp>
    </p:spTree>
    <p:extLst>
      <p:ext uri="{BB962C8B-B14F-4D97-AF65-F5344CB8AC3E}">
        <p14:creationId xmlns:p14="http://schemas.microsoft.com/office/powerpoint/2010/main" val="27420100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Chip, an elementary school student, bought a notebook and a pencil from Dale for THB 25, without having received consents from his parents.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between Chip and Dale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pic>
        <p:nvPicPr>
          <p:cNvPr id="4" name="Picture 3">
            <a:extLst>
              <a:ext uri="{FF2B5EF4-FFF2-40B4-BE49-F238E27FC236}">
                <a16:creationId xmlns:a16="http://schemas.microsoft.com/office/drawing/2014/main" xmlns="" id="{668C9F46-29AF-4911-A8FB-DA358048FF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968236" y="4815075"/>
            <a:ext cx="1106006" cy="1460978"/>
          </a:xfrm>
          <a:prstGeom prst="rect">
            <a:avLst/>
          </a:prstGeom>
        </p:spPr>
      </p:pic>
    </p:spTree>
    <p:extLst>
      <p:ext uri="{BB962C8B-B14F-4D97-AF65-F5344CB8AC3E}">
        <p14:creationId xmlns:p14="http://schemas.microsoft.com/office/powerpoint/2010/main" val="2442483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Goofy lent Donald money in an amount of THB 100,000, without knowing the fact that Donald intended to spend this money on buying narcotics.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loan contract between Goofy and Donald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667794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A 20-year-old girl, Wendy, sold a plot of land to Peter, without having received consents from her parents. The sales contract was made in writing.</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between Wendy and Peter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567277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970318"/>
          </a:xfrm>
          <a:prstGeom prst="rect">
            <a:avLst/>
          </a:prstGeom>
          <a:noFill/>
        </p:spPr>
        <p:txBody>
          <a:bodyPr wrap="square" rtlCol="0">
            <a:spAutoFit/>
          </a:bodyPr>
          <a:lstStyle/>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Pinocchio lied to Alice that the doll Alice wanted to buy from him </a:t>
            </a:r>
            <a:r>
              <a:rPr lang="en-US" sz="2800" dirty="0">
                <a:solidFill>
                  <a:prstClr val="black"/>
                </a:solidFill>
                <a:latin typeface="Bookman Old Style"/>
              </a:rPr>
              <a:t>is</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 made of hardwood. Alice knew that Pinocchio was telling her a lie. The doll is actually made of softwood. </a:t>
            </a:r>
            <a:r>
              <a:rPr lang="en-US" sz="2800" dirty="0">
                <a:solidFill>
                  <a:prstClr val="black"/>
                </a:solidFill>
                <a:latin typeface="Bookman Old Style"/>
              </a:rPr>
              <a:t>However, she still bought it from Pinocchio because of a bargain price.</a:t>
            </a: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a:t>
            </a:r>
            <a:r>
              <a:rPr lang="en-US" sz="2800" dirty="0">
                <a:solidFill>
                  <a:prstClr val="black"/>
                </a:solidFill>
                <a:latin typeface="Bookman Old Style"/>
              </a:rPr>
              <a:t>between Pinocchio and Alice </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1887264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539430"/>
          </a:xfrm>
          <a:prstGeom prst="rect">
            <a:avLst/>
          </a:prstGeom>
          <a:noFill/>
        </p:spPr>
        <p:txBody>
          <a:bodyPr wrap="square" rtlCol="0">
            <a:spAutoFit/>
          </a:bodyPr>
          <a:lstStyle/>
          <a:p>
            <a:pPr lvl="0">
              <a:defRPr/>
            </a:pPr>
            <a:r>
              <a:rPr lang="en-US" sz="2800" dirty="0">
                <a:solidFill>
                  <a:prstClr val="black"/>
                </a:solidFill>
                <a:latin typeface="Bookman Old Style"/>
              </a:rPr>
              <a:t>Flynn bought a silver necklace from a jewelry shop as a gift for his girlfriend, because he understood that it is made of white gold. If he had known that the necklace is made of silver, he would not have bought it because his girlfriend is allergic to silver.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a:t>
            </a:r>
            <a:r>
              <a:rPr lang="en-US" sz="2800" dirty="0">
                <a:solidFill>
                  <a:prstClr val="black"/>
                </a:solidFill>
                <a:latin typeface="Bookman Old Style"/>
              </a:rPr>
              <a:t> </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xmlns=""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1571688930"/>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2456</TotalTime>
  <Words>1599</Words>
  <Application>Microsoft Macintosh PowerPoint</Application>
  <PresentationFormat>On-screen Show (4:3)</PresentationFormat>
  <Paragraphs>161</Paragraphs>
  <Slides>30</Slides>
  <Notes>1</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Munin_Specific Performance</vt:lpstr>
      <vt:lpstr>TU 122 LAW IN EVERYDAY LIFE</vt:lpstr>
      <vt:lpstr>PowerPoint Presentation</vt:lpstr>
      <vt:lpstr>PowerPoint Presentation</vt:lpstr>
      <vt:lpstr>PowerPoint Presentation</vt:lpstr>
      <vt:lpstr>Validity of a Contract</vt:lpstr>
      <vt:lpstr>PowerPoint Presentation</vt:lpstr>
      <vt:lpstr>PowerPoint Presentation</vt:lpstr>
      <vt:lpstr>Section 156 TCCC</vt:lpstr>
      <vt:lpstr>Validity of a Contract </vt:lpstr>
      <vt:lpstr>Validity of a Contract</vt:lpstr>
      <vt:lpstr>PowerPoint Presentation</vt:lpstr>
      <vt:lpstr>Section 157 TCCC</vt:lpstr>
      <vt:lpstr>Validity of a Contract </vt:lpstr>
      <vt:lpstr>Validity of a Contract</vt:lpstr>
      <vt:lpstr>Validity of a Contract</vt:lpstr>
      <vt:lpstr>PowerPoint Presentation</vt:lpstr>
      <vt:lpstr>Section 159 TCCC</vt:lpstr>
      <vt:lpstr>Validity of Contract</vt:lpstr>
      <vt:lpstr>Validity of Contract</vt:lpstr>
      <vt:lpstr>Validity of Contract</vt:lpstr>
      <vt:lpstr>Validity of Contract</vt:lpstr>
      <vt:lpstr>PowerPoint Presentation</vt:lpstr>
      <vt:lpstr>PowerPoint Presentation</vt:lpstr>
      <vt:lpstr>PowerPoint Presentation</vt:lpstr>
      <vt:lpstr>Section 24 TCCC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 122 LAW IN EVERYDAY LIFE</dc:title>
  <dc:creator>Nadnaphas Leakpech</dc:creator>
  <cp:lastModifiedBy>Pananya Larbprasertporn</cp:lastModifiedBy>
  <cp:revision>118</cp:revision>
  <dcterms:created xsi:type="dcterms:W3CDTF">2018-01-23T14:56:14Z</dcterms:created>
  <dcterms:modified xsi:type="dcterms:W3CDTF">2019-09-17T13:30:02Z</dcterms:modified>
</cp:coreProperties>
</file>