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handoutMasterIdLst>
    <p:handoutMasterId r:id="rId34"/>
  </p:handoutMasterIdLst>
  <p:sldIdLst>
    <p:sldId id="271" r:id="rId2"/>
    <p:sldId id="302" r:id="rId3"/>
    <p:sldId id="318" r:id="rId4"/>
    <p:sldId id="319" r:id="rId5"/>
    <p:sldId id="303" r:id="rId6"/>
    <p:sldId id="304" r:id="rId7"/>
    <p:sldId id="305" r:id="rId8"/>
    <p:sldId id="306" r:id="rId9"/>
    <p:sldId id="307" r:id="rId10"/>
    <p:sldId id="308" r:id="rId11"/>
    <p:sldId id="309" r:id="rId12"/>
    <p:sldId id="310" r:id="rId13"/>
    <p:sldId id="311" r:id="rId14"/>
    <p:sldId id="314" r:id="rId15"/>
    <p:sldId id="313" r:id="rId16"/>
    <p:sldId id="312" r:id="rId17"/>
    <p:sldId id="315" r:id="rId18"/>
    <p:sldId id="317" r:id="rId19"/>
    <p:sldId id="320" r:id="rId20"/>
    <p:sldId id="321" r:id="rId21"/>
    <p:sldId id="326" r:id="rId22"/>
    <p:sldId id="327" r:id="rId23"/>
    <p:sldId id="328" r:id="rId24"/>
    <p:sldId id="329" r:id="rId25"/>
    <p:sldId id="322" r:id="rId26"/>
    <p:sldId id="323" r:id="rId27"/>
    <p:sldId id="324" r:id="rId28"/>
    <p:sldId id="325" r:id="rId29"/>
    <p:sldId id="292" r:id="rId30"/>
    <p:sldId id="269" r:id="rId31"/>
    <p:sldId id="270" r:id="rId32"/>
  </p:sldIdLst>
  <p:sldSz cx="12192000" cy="68580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2954"/>
  </p:normalViewPr>
  <p:slideViewPr>
    <p:cSldViewPr snapToGrid="0" snapToObjects="1">
      <p:cViewPr varScale="1">
        <p:scale>
          <a:sx n="63" d="100"/>
          <a:sy n="63" d="100"/>
        </p:scale>
        <p:origin x="11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ADDFA03C-2000-6345-A224-7C48596CD8BE}" type="datetimeFigureOut">
              <a:rPr lang="en-US" smtClean="0"/>
              <a:t>11/20/2017</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955BCEDF-43AC-1F49-A95E-7B49057A1871}" type="slidenum">
              <a:rPr lang="en-US" smtClean="0"/>
              <a:t>‹#›</a:t>
            </a:fld>
            <a:endParaRPr lang="en-US"/>
          </a:p>
        </p:txBody>
      </p:sp>
    </p:spTree>
    <p:extLst>
      <p:ext uri="{BB962C8B-B14F-4D97-AF65-F5344CB8AC3E}">
        <p14:creationId xmlns:p14="http://schemas.microsoft.com/office/powerpoint/2010/main" val="19137857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ตัวแทนวันที่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F904741C-76F8-4EE0-9EF3-DE3D13AA3248}" type="datetimeFigureOut">
              <a:rPr lang="en-US" smtClean="0"/>
              <a:t>11/20/2017</a:t>
            </a:fld>
            <a:endParaRPr lang="en-US"/>
          </a:p>
        </p:txBody>
      </p:sp>
      <p:sp>
        <p:nvSpPr>
          <p:cNvPr id="4" name="ตัวแทนรูปบนสไลด์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ตัวแทนบันทึกย่อ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6" name="ตัวแทนท้ายกระดาษ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ตัวแทนหมายเลขสไลด์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4D3CEF7A-B3EB-4B03-9319-B74F11E93C20}" type="slidenum">
              <a:rPr lang="en-US" smtClean="0"/>
              <a:t>‹#›</a:t>
            </a:fld>
            <a:endParaRPr lang="en-US"/>
          </a:p>
        </p:txBody>
      </p:sp>
    </p:spTree>
    <p:extLst>
      <p:ext uri="{BB962C8B-B14F-4D97-AF65-F5344CB8AC3E}">
        <p14:creationId xmlns:p14="http://schemas.microsoft.com/office/powerpoint/2010/main" val="2128583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10"/>
          </p:nvPr>
        </p:nvSpPr>
        <p:spPr/>
        <p:txBody>
          <a:bodyPr/>
          <a:lstStyle/>
          <a:p>
            <a:fld id="{4D3CEF7A-B3EB-4B03-9319-B74F11E93C20}" type="slidenum">
              <a:rPr lang="en-US" smtClean="0"/>
              <a:t>3</a:t>
            </a:fld>
            <a:endParaRPr lang="en-US"/>
          </a:p>
        </p:txBody>
      </p:sp>
    </p:spTree>
    <p:extLst>
      <p:ext uri="{BB962C8B-B14F-4D97-AF65-F5344CB8AC3E}">
        <p14:creationId xmlns:p14="http://schemas.microsoft.com/office/powerpoint/2010/main" val="4166257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a:t>GDP per capita ratio between destination and origin is more than 1</a:t>
            </a:r>
          </a:p>
        </p:txBody>
      </p:sp>
      <p:sp>
        <p:nvSpPr>
          <p:cNvPr id="4" name="ตัวแทนหมายเลขสไลด์ 3"/>
          <p:cNvSpPr>
            <a:spLocks noGrp="1"/>
          </p:cNvSpPr>
          <p:nvPr>
            <p:ph type="sldNum" sz="quarter" idx="10"/>
          </p:nvPr>
        </p:nvSpPr>
        <p:spPr/>
        <p:txBody>
          <a:bodyPr/>
          <a:lstStyle/>
          <a:p>
            <a:fld id="{4D3CEF7A-B3EB-4B03-9319-B74F11E93C20}" type="slidenum">
              <a:rPr lang="en-US" smtClean="0"/>
              <a:t>14</a:t>
            </a:fld>
            <a:endParaRPr lang="en-US"/>
          </a:p>
        </p:txBody>
      </p:sp>
    </p:spTree>
    <p:extLst>
      <p:ext uri="{BB962C8B-B14F-4D97-AF65-F5344CB8AC3E}">
        <p14:creationId xmlns:p14="http://schemas.microsoft.com/office/powerpoint/2010/main" val="2410394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dirty="0"/>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dirty="0"/>
              <a:t>11/20/2017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dirty="0"/>
              <a:t>11/20/2017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EF4D4C-5367-4C26-9E2B-D8088D7FCA81}" type="datetimeFigureOut">
              <a:rPr lang="en-US" dirty="0"/>
              <a:t>11/20/2017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11/20/2017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11/20/2017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11/20/2017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dirty="0"/>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dirty="0"/>
              <a:t>11/20/2017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11/20/2017</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8" r:id="rId10"/>
    <p:sldLayoutId id="2147483659"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Migrating to opportunity</a:t>
            </a:r>
            <a:br>
              <a:rPr lang="en-US" dirty="0"/>
            </a:br>
            <a:r>
              <a:rPr lang="en-US" sz="2400" dirty="0"/>
              <a:t>overcoming barriers to labor mobility in southeast </a:t>
            </a:r>
            <a:r>
              <a:rPr lang="en-US" sz="2400" dirty="0" err="1"/>
              <a:t>asia</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5883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Change in share of intraregional migration, 1995-2015</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4128" y="1923612"/>
            <a:ext cx="9922217" cy="4934388"/>
          </a:xfrm>
        </p:spPr>
      </p:pic>
    </p:spTree>
    <p:extLst>
      <p:ext uri="{BB962C8B-B14F-4D97-AF65-F5344CB8AC3E}">
        <p14:creationId xmlns:p14="http://schemas.microsoft.com/office/powerpoint/2010/main" val="10151705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INTRA-ASEAN MIGRATION SHARE, 1990-2013 (PER CENT OF TOTAL)</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2281" y="2076533"/>
            <a:ext cx="9291919" cy="4781467"/>
          </a:xfrm>
        </p:spPr>
      </p:pic>
    </p:spTree>
    <p:extLst>
      <p:ext uri="{BB962C8B-B14F-4D97-AF65-F5344CB8AC3E}">
        <p14:creationId xmlns:p14="http://schemas.microsoft.com/office/powerpoint/2010/main" val="1592019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516445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62629"/>
            <a:ext cx="9720072" cy="1499616"/>
          </a:xfrm>
        </p:spPr>
        <p:txBody>
          <a:bodyPr/>
          <a:lstStyle/>
          <a:p>
            <a:r>
              <a:rPr lang="en-US" dirty="0"/>
              <a:t>Intra-</a:t>
            </a:r>
            <a:r>
              <a:rPr lang="en-US" dirty="0" err="1"/>
              <a:t>Asean</a:t>
            </a:r>
            <a:r>
              <a:rPr lang="en-US" dirty="0"/>
              <a:t> migration Stock, 2015</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20317" y="1272313"/>
            <a:ext cx="9063954" cy="5585687"/>
          </a:xfrm>
        </p:spPr>
      </p:pic>
    </p:spTree>
    <p:extLst>
      <p:ext uri="{BB962C8B-B14F-4D97-AF65-F5344CB8AC3E}">
        <p14:creationId xmlns:p14="http://schemas.microsoft.com/office/powerpoint/2010/main" val="1152849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Overarching themes of this report</a:t>
            </a:r>
          </a:p>
        </p:txBody>
      </p:sp>
      <p:sp>
        <p:nvSpPr>
          <p:cNvPr id="3" name="Content Placeholder 2"/>
          <p:cNvSpPr>
            <a:spLocks noGrp="1"/>
          </p:cNvSpPr>
          <p:nvPr>
            <p:ph idx="1"/>
          </p:nvPr>
        </p:nvSpPr>
        <p:spPr>
          <a:xfrm>
            <a:off x="1024128" y="2286000"/>
            <a:ext cx="10669434" cy="4023360"/>
          </a:xfrm>
        </p:spPr>
        <p:txBody>
          <a:bodyPr>
            <a:normAutofit lnSpcReduction="10000"/>
          </a:bodyPr>
          <a:lstStyle/>
          <a:p>
            <a:pPr marL="457200" indent="-457200">
              <a:buFont typeface="+mj-lt"/>
              <a:buAutoNum type="arabicPeriod"/>
            </a:pPr>
            <a:r>
              <a:rPr lang="en-US" sz="2800" dirty="0"/>
              <a:t>ASEAN countries are significant senders of migrants globally, but also important destinations for migrants from the region</a:t>
            </a:r>
          </a:p>
          <a:p>
            <a:pPr marL="457200" indent="-457200">
              <a:buFont typeface="+mj-lt"/>
              <a:buAutoNum type="arabicPeriod"/>
            </a:pPr>
            <a:r>
              <a:rPr lang="en-US" sz="2800" dirty="0"/>
              <a:t>Large intra-ASEAN migration flows are the result of significant diversity in economic development within the region</a:t>
            </a:r>
          </a:p>
          <a:p>
            <a:pPr marL="457200" indent="-457200">
              <a:buFont typeface="+mj-lt"/>
              <a:buAutoNum type="arabicPeriod"/>
            </a:pPr>
            <a:r>
              <a:rPr lang="en-US" sz="2800" dirty="0"/>
              <a:t>Significant costs of international and domestic labor mobility in ASEAN limit the ability of workers to change firms, sectors, and locations</a:t>
            </a:r>
          </a:p>
          <a:p>
            <a:pPr marL="457200" indent="-457200">
              <a:buFont typeface="+mj-lt"/>
              <a:buAutoNum type="arabicPeriod"/>
            </a:pPr>
            <a:r>
              <a:rPr lang="en-US" sz="2800" dirty="0"/>
              <a:t>The impacts of migration in the region are generally positive, although some groups lose out, and domestic policies play an important role in shaping these impacts</a:t>
            </a:r>
          </a:p>
        </p:txBody>
      </p:sp>
    </p:spTree>
    <p:extLst>
      <p:ext uri="{BB962C8B-B14F-4D97-AF65-F5344CB8AC3E}">
        <p14:creationId xmlns:p14="http://schemas.microsoft.com/office/powerpoint/2010/main" val="1416556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startAt="5"/>
            </a:pPr>
            <a:r>
              <a:rPr lang="en-US" sz="2800" dirty="0"/>
              <a:t>Making movement between and within ASEAN countries less costly would improve the welfare of ASEAN workers</a:t>
            </a:r>
          </a:p>
          <a:p>
            <a:pPr marL="514350" indent="-514350">
              <a:buFont typeface="+mj-lt"/>
              <a:buAutoNum type="arabicPeriod" startAt="5"/>
            </a:pPr>
            <a:r>
              <a:rPr lang="en-US" sz="2800" dirty="0"/>
              <a:t>Weaknesses in migration systems increase the costs of international labor mobility, but policy reforms can help to resolve these problems</a:t>
            </a:r>
          </a:p>
          <a:p>
            <a:pPr marL="514350" indent="-514350">
              <a:buFont typeface="+mj-lt"/>
              <a:buAutoNum type="arabicPeriod" startAt="5"/>
            </a:pPr>
            <a:endParaRPr lang="en-US" sz="2800" dirty="0"/>
          </a:p>
        </p:txBody>
      </p:sp>
    </p:spTree>
    <p:extLst>
      <p:ext uri="{BB962C8B-B14F-4D97-AF65-F5344CB8AC3E}">
        <p14:creationId xmlns:p14="http://schemas.microsoft.com/office/powerpoint/2010/main" val="2090662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ASEAN actions to facilitate labor mobility, 1995-2015</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62209" y="1936376"/>
            <a:ext cx="9807410" cy="5009922"/>
          </a:xfrm>
        </p:spPr>
      </p:pic>
    </p:spTree>
    <p:extLst>
      <p:ext uri="{BB962C8B-B14F-4D97-AF65-F5344CB8AC3E}">
        <p14:creationId xmlns:p14="http://schemas.microsoft.com/office/powerpoint/2010/main" val="395960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Lower barriers to mobility would make the region’s workers better off</a:t>
            </a:r>
          </a:p>
        </p:txBody>
      </p:sp>
      <p:sp>
        <p:nvSpPr>
          <p:cNvPr id="3" name="Content Placeholder 2"/>
          <p:cNvSpPr>
            <a:spLocks noGrp="1"/>
          </p:cNvSpPr>
          <p:nvPr>
            <p:ph idx="1"/>
          </p:nvPr>
        </p:nvSpPr>
        <p:spPr/>
        <p:txBody>
          <a:bodyPr>
            <a:normAutofit/>
          </a:bodyPr>
          <a:lstStyle/>
          <a:p>
            <a:pPr>
              <a:buFont typeface="Wingdings" charset="2"/>
              <a:buChar char="v"/>
            </a:pPr>
            <a:r>
              <a:rPr lang="en-US" sz="2800" dirty="0"/>
              <a:t> Increase the welfare gains workers receive from economic integration</a:t>
            </a:r>
          </a:p>
          <a:p>
            <a:pPr>
              <a:buFont typeface="Wingdings" charset="2"/>
              <a:buChar char="v"/>
            </a:pPr>
            <a:r>
              <a:rPr lang="en-US" sz="2800" dirty="0"/>
              <a:t>Model of trade integration traditionally assume that workers are able to move seamlessly, between jobs as integration creates new economic opportunities</a:t>
            </a:r>
          </a:p>
          <a:p>
            <a:pPr>
              <a:buFont typeface="Wingdings" charset="2"/>
              <a:buChar char="v"/>
            </a:pPr>
            <a:r>
              <a:rPr lang="en-US" sz="2800" dirty="0"/>
              <a:t>The economic modeling in this report shows that trade integration has a substantially larger positive effect across all ASEAN countries when barriers to mobility are lowered for skilled workers, as AEC currently envisions</a:t>
            </a:r>
          </a:p>
        </p:txBody>
      </p:sp>
    </p:spTree>
    <p:extLst>
      <p:ext uri="{BB962C8B-B14F-4D97-AF65-F5344CB8AC3E}">
        <p14:creationId xmlns:p14="http://schemas.microsoft.com/office/powerpoint/2010/main" val="1879453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Estimated change in welfare under </a:t>
            </a:r>
            <a:r>
              <a:rPr lang="en-US" dirty="0" err="1"/>
              <a:t>asean</a:t>
            </a:r>
            <a:r>
              <a:rPr lang="en-US" dirty="0"/>
              <a:t> trade integration, by country</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61291" y="1882588"/>
            <a:ext cx="7681955" cy="4982890"/>
          </a:xfrm>
        </p:spPr>
      </p:pic>
    </p:spTree>
    <p:extLst>
      <p:ext uri="{BB962C8B-B14F-4D97-AF65-F5344CB8AC3E}">
        <p14:creationId xmlns:p14="http://schemas.microsoft.com/office/powerpoint/2010/main" val="1142214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How labor mobility affects the welfare of workers in migrant destination countries, of workers in migrant origin countries, and of migrant workers themselves</a:t>
            </a:r>
          </a:p>
        </p:txBody>
      </p:sp>
      <p:sp>
        <p:nvSpPr>
          <p:cNvPr id="3" name="Content Placeholder 2"/>
          <p:cNvSpPr>
            <a:spLocks noGrp="1"/>
          </p:cNvSpPr>
          <p:nvPr>
            <p:ph sz="half" idx="1"/>
          </p:nvPr>
        </p:nvSpPr>
        <p:spPr>
          <a:xfrm>
            <a:off x="204395" y="2286000"/>
            <a:ext cx="5574612" cy="4023360"/>
          </a:xfrm>
        </p:spPr>
        <p:txBody>
          <a:bodyPr>
            <a:normAutofit lnSpcReduction="10000"/>
          </a:bodyPr>
          <a:lstStyle/>
          <a:p>
            <a:pPr>
              <a:buFont typeface="Wingdings" charset="2"/>
              <a:buChar char="v"/>
            </a:pPr>
            <a:r>
              <a:rPr lang="en-US" sz="2800" dirty="0"/>
              <a:t>Migrants can have positive impacts on the employment and wages of workers in destination countries, although these effects are generally small</a:t>
            </a:r>
          </a:p>
          <a:p>
            <a:pPr>
              <a:buFont typeface="Wingdings" charset="2"/>
              <a:buChar char="v"/>
            </a:pPr>
            <a:r>
              <a:rPr lang="en-US" sz="2800" dirty="0"/>
              <a:t>Certain groups of local workers in destination countries, particularly low-skilled ones, can be negatively affected by immigration</a:t>
            </a:r>
          </a:p>
          <a:p>
            <a:pPr marL="0" indent="0">
              <a:buNone/>
            </a:pPr>
            <a:r>
              <a:rPr lang="en-US" sz="2800" dirty="0"/>
              <a:t>	</a:t>
            </a:r>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79007" y="3593055"/>
            <a:ext cx="6279838" cy="3072150"/>
          </a:xfrm>
        </p:spPr>
      </p:pic>
      <p:sp>
        <p:nvSpPr>
          <p:cNvPr id="7" name="TextBox 6"/>
          <p:cNvSpPr txBox="1"/>
          <p:nvPr/>
        </p:nvSpPr>
        <p:spPr>
          <a:xfrm>
            <a:off x="5779007" y="2577392"/>
            <a:ext cx="6097435" cy="1015663"/>
          </a:xfrm>
          <a:prstGeom prst="rect">
            <a:avLst/>
          </a:prstGeom>
          <a:noFill/>
        </p:spPr>
        <p:txBody>
          <a:bodyPr wrap="square" rtlCol="0">
            <a:spAutoFit/>
          </a:bodyPr>
          <a:lstStyle/>
          <a:p>
            <a:r>
              <a:rPr lang="en-US" sz="2000" dirty="0"/>
              <a:t>Change in the wages of Thai workers due to the doubling of the size of the immigration workforce in five immigration-intensive provinces</a:t>
            </a:r>
          </a:p>
        </p:txBody>
      </p:sp>
    </p:spTree>
    <p:extLst>
      <p:ext uri="{BB962C8B-B14F-4D97-AF65-F5344CB8AC3E}">
        <p14:creationId xmlns:p14="http://schemas.microsoft.com/office/powerpoint/2010/main" val="495869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4294967295"/>
          </p:nvPr>
        </p:nvSpPr>
        <p:spPr>
          <a:xfrm>
            <a:off x="258183" y="2092176"/>
            <a:ext cx="4754563" cy="4024313"/>
          </a:xfrm>
        </p:spPr>
        <p:txBody>
          <a:bodyPr>
            <a:normAutofit/>
          </a:bodyPr>
          <a:lstStyle/>
          <a:p>
            <a:pPr>
              <a:buFont typeface="Wingdings" charset="2"/>
              <a:buChar char="v"/>
            </a:pPr>
            <a:r>
              <a:rPr lang="en-US" sz="2800" dirty="0"/>
              <a:t>Migrant workers themselves benefit from migration because of significant differences in wage across ASEAN countries, which create opportunities for workers in countries with lower wages to gain significantly by moving across borders</a:t>
            </a:r>
          </a:p>
        </p:txBody>
      </p:sp>
      <p:pic>
        <p:nvPicPr>
          <p:cNvPr id="9" name="Content Placeholder 8"/>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5148637" y="2092176"/>
            <a:ext cx="6935787" cy="4024313"/>
          </a:xfrm>
        </p:spPr>
      </p:pic>
      <p:sp>
        <p:nvSpPr>
          <p:cNvPr id="10" name="TextBox 9"/>
          <p:cNvSpPr txBox="1"/>
          <p:nvPr/>
        </p:nvSpPr>
        <p:spPr>
          <a:xfrm>
            <a:off x="5148637" y="1415566"/>
            <a:ext cx="6097435" cy="400110"/>
          </a:xfrm>
          <a:prstGeom prst="rect">
            <a:avLst/>
          </a:prstGeom>
          <a:noFill/>
        </p:spPr>
        <p:txBody>
          <a:bodyPr wrap="square" rtlCol="0">
            <a:spAutoFit/>
          </a:bodyPr>
          <a:lstStyle/>
          <a:p>
            <a:r>
              <a:rPr lang="en-US" sz="2000" dirty="0"/>
              <a:t>Average </a:t>
            </a:r>
            <a:r>
              <a:rPr lang="en-US" sz="2000"/>
              <a:t>monthly wages in ASEAN countries</a:t>
            </a:r>
            <a:endParaRPr lang="en-US" sz="2000" dirty="0"/>
          </a:p>
        </p:txBody>
      </p:sp>
    </p:spTree>
    <p:extLst>
      <p:ext uri="{BB962C8B-B14F-4D97-AF65-F5344CB8AC3E}">
        <p14:creationId xmlns:p14="http://schemas.microsoft.com/office/powerpoint/2010/main" val="1528531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Remittances received as a percentage of </a:t>
            </a:r>
            <a:r>
              <a:rPr lang="en-US" dirty="0" err="1"/>
              <a:t>gdp</a:t>
            </a:r>
            <a:r>
              <a:rPr lang="en-US" dirty="0"/>
              <a:t> in </a:t>
            </a:r>
            <a:r>
              <a:rPr lang="en-US" dirty="0" err="1"/>
              <a:t>asean</a:t>
            </a:r>
            <a:r>
              <a:rPr lang="en-US" dirty="0"/>
              <a:t> countries in 2015</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2101" y="1869678"/>
            <a:ext cx="9182099" cy="4873415"/>
          </a:xfrm>
        </p:spPr>
      </p:pic>
    </p:spTree>
    <p:extLst>
      <p:ext uri="{BB962C8B-B14F-4D97-AF65-F5344CB8AC3E}">
        <p14:creationId xmlns:p14="http://schemas.microsoft.com/office/powerpoint/2010/main" val="1100421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Ratio of destination-to-origin </a:t>
            </a:r>
            <a:r>
              <a:rPr lang="en-US" dirty="0" err="1"/>
              <a:t>gdp</a:t>
            </a:r>
            <a:r>
              <a:rPr lang="en-US" dirty="0"/>
              <a:t> per capita in </a:t>
            </a:r>
            <a:r>
              <a:rPr lang="en-US" dirty="0" err="1"/>
              <a:t>asean’s</a:t>
            </a:r>
            <a:r>
              <a:rPr lang="en-US" dirty="0"/>
              <a:t> 10 largest migration corridors in 2015</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2324" y="1694101"/>
            <a:ext cx="6583680" cy="5079854"/>
          </a:xfrm>
        </p:spPr>
      </p:pic>
    </p:spTree>
    <p:extLst>
      <p:ext uri="{BB962C8B-B14F-4D97-AF65-F5344CB8AC3E}">
        <p14:creationId xmlns:p14="http://schemas.microsoft.com/office/powerpoint/2010/main" val="286924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Median age in </a:t>
            </a:r>
            <a:r>
              <a:rPr lang="en-US" dirty="0" err="1"/>
              <a:t>asean’s</a:t>
            </a:r>
            <a:r>
              <a:rPr lang="en-US" dirty="0"/>
              <a:t> major migration corridors in 2015</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58609" y="1844935"/>
            <a:ext cx="8350397" cy="4953372"/>
          </a:xfrm>
        </p:spPr>
      </p:pic>
    </p:spTree>
    <p:extLst>
      <p:ext uri="{BB962C8B-B14F-4D97-AF65-F5344CB8AC3E}">
        <p14:creationId xmlns:p14="http://schemas.microsoft.com/office/powerpoint/2010/main" val="246923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Workers still face significant costs to move</a:t>
            </a:r>
          </a:p>
        </p:txBody>
      </p:sp>
      <p:sp>
        <p:nvSpPr>
          <p:cNvPr id="3" name="Content Placeholder 2"/>
          <p:cNvSpPr>
            <a:spLocks noGrp="1"/>
          </p:cNvSpPr>
          <p:nvPr>
            <p:ph idx="1"/>
          </p:nvPr>
        </p:nvSpPr>
        <p:spPr/>
        <p:txBody>
          <a:bodyPr>
            <a:normAutofit/>
          </a:bodyPr>
          <a:lstStyle/>
          <a:p>
            <a:pPr>
              <a:buFont typeface="Wingdings" charset="2"/>
              <a:buChar char="v"/>
            </a:pPr>
            <a:r>
              <a:rPr lang="en-US" sz="2800" dirty="0"/>
              <a:t>The costliness of international migration can mean that the poorest households are unable to afford migration</a:t>
            </a:r>
          </a:p>
          <a:p>
            <a:pPr>
              <a:buFont typeface="Wingdings" charset="2"/>
              <a:buChar char="v"/>
            </a:pPr>
            <a:r>
              <a:rPr lang="en-US" sz="2800" dirty="0"/>
              <a:t>Migration processes that are overly procedural and require significant time and resources can lead migrants to seek out informal channels</a:t>
            </a:r>
          </a:p>
          <a:p>
            <a:pPr>
              <a:buFont typeface="Wingdings" charset="2"/>
              <a:buChar char="v"/>
            </a:pPr>
            <a:r>
              <a:rPr lang="en-US" sz="2800" dirty="0"/>
              <a:t>Migrants avoid excessive time and monetary costs by crossing borders unofficially, entering countries to work with </a:t>
            </a:r>
            <a:r>
              <a:rPr lang="en-US" sz="2800" dirty="0" err="1"/>
              <a:t>nonwork</a:t>
            </a:r>
            <a:r>
              <a:rPr lang="en-US" sz="2800" dirty="0"/>
              <a:t> visas, and overstaying work passes</a:t>
            </a:r>
          </a:p>
        </p:txBody>
      </p:sp>
    </p:spTree>
    <p:extLst>
      <p:ext uri="{BB962C8B-B14F-4D97-AF65-F5344CB8AC3E}">
        <p14:creationId xmlns:p14="http://schemas.microsoft.com/office/powerpoint/2010/main" val="458330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Average monetary migration costs for male </a:t>
            </a:r>
            <a:r>
              <a:rPr lang="en-US" dirty="0" err="1"/>
              <a:t>indonesian</a:t>
            </a:r>
            <a:r>
              <a:rPr lang="en-US" dirty="0"/>
              <a:t> migrants in </a:t>
            </a:r>
            <a:r>
              <a:rPr lang="en-US" dirty="0" err="1"/>
              <a:t>malaysia</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30766" y="1876917"/>
            <a:ext cx="9111727" cy="4952378"/>
          </a:xfrm>
        </p:spPr>
      </p:pic>
    </p:spTree>
    <p:extLst>
      <p:ext uri="{BB962C8B-B14F-4D97-AF65-F5344CB8AC3E}">
        <p14:creationId xmlns:p14="http://schemas.microsoft.com/office/powerpoint/2010/main" val="2038388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International labor mobility costs in </a:t>
            </a:r>
            <a:r>
              <a:rPr lang="en-US" dirty="0" err="1"/>
              <a:t>asean</a:t>
            </a:r>
            <a:r>
              <a:rPr lang="en-US" dirty="0"/>
              <a:t> in the 2000s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65343" y="1952513"/>
            <a:ext cx="8264711" cy="4824805"/>
          </a:xfrm>
        </p:spPr>
      </p:pic>
    </p:spTree>
    <p:extLst>
      <p:ext uri="{BB962C8B-B14F-4D97-AF65-F5344CB8AC3E}">
        <p14:creationId xmlns:p14="http://schemas.microsoft.com/office/powerpoint/2010/main" val="21070090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Weaknesses in migration systems increase migration costs</a:t>
            </a:r>
          </a:p>
        </p:txBody>
      </p:sp>
      <p:sp>
        <p:nvSpPr>
          <p:cNvPr id="3" name="Content Placeholder 2"/>
          <p:cNvSpPr>
            <a:spLocks noGrp="1"/>
          </p:cNvSpPr>
          <p:nvPr>
            <p:ph idx="1"/>
          </p:nvPr>
        </p:nvSpPr>
        <p:spPr/>
        <p:txBody>
          <a:bodyPr>
            <a:normAutofit/>
          </a:bodyPr>
          <a:lstStyle/>
          <a:p>
            <a:pPr>
              <a:buFont typeface="Wingdings" charset="2"/>
              <a:buChar char="v"/>
            </a:pPr>
            <a:r>
              <a:rPr lang="en-US" sz="2800" dirty="0"/>
              <a:t>Governance</a:t>
            </a:r>
          </a:p>
          <a:p>
            <a:pPr>
              <a:buFont typeface="Wingdings" charset="2"/>
              <a:buChar char="v"/>
            </a:pPr>
            <a:r>
              <a:rPr lang="en-US" sz="2800" dirty="0"/>
              <a:t>Admission component</a:t>
            </a:r>
          </a:p>
          <a:p>
            <a:pPr>
              <a:buFont typeface="Wingdings" charset="2"/>
              <a:buChar char="v"/>
            </a:pPr>
            <a:r>
              <a:rPr lang="en-US" sz="2800" dirty="0"/>
              <a:t>Employment component</a:t>
            </a:r>
          </a:p>
          <a:p>
            <a:pPr>
              <a:buFont typeface="Wingdings" charset="2"/>
              <a:buChar char="v"/>
            </a:pPr>
            <a:r>
              <a:rPr lang="en-US" sz="2800" dirty="0"/>
              <a:t>Exit component</a:t>
            </a:r>
          </a:p>
          <a:p>
            <a:pPr>
              <a:buFont typeface="Wingdings" charset="2"/>
              <a:buChar char="v"/>
            </a:pPr>
            <a:r>
              <a:rPr lang="en-US" sz="2800" dirty="0"/>
              <a:t>Enforcement component</a:t>
            </a:r>
          </a:p>
        </p:txBody>
      </p:sp>
    </p:spTree>
    <p:extLst>
      <p:ext uri="{BB962C8B-B14F-4D97-AF65-F5344CB8AC3E}">
        <p14:creationId xmlns:p14="http://schemas.microsoft.com/office/powerpoint/2010/main" val="1312445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migration system and costs arising in each of its components</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01553" y="0"/>
            <a:ext cx="5895191" cy="6862056"/>
          </a:xfrm>
        </p:spPr>
      </p:pic>
      <p:sp>
        <p:nvSpPr>
          <p:cNvPr id="5" name="Text Placeholder 4"/>
          <p:cNvSpPr>
            <a:spLocks noGrp="1"/>
          </p:cNvSpPr>
          <p:nvPr>
            <p:ph type="body" sz="half" idx="2"/>
          </p:nvPr>
        </p:nvSpPr>
        <p:spPr/>
        <p:txBody>
          <a:bodyPr/>
          <a:lstStyle/>
          <a:p>
            <a:endParaRPr lang="en-US"/>
          </a:p>
        </p:txBody>
      </p:sp>
    </p:spTree>
    <p:extLst>
      <p:ext uri="{BB962C8B-B14F-4D97-AF65-F5344CB8AC3E}">
        <p14:creationId xmlns:p14="http://schemas.microsoft.com/office/powerpoint/2010/main" val="1472492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Breakdowns and weaknesses in the migration system </a:t>
            </a:r>
          </a:p>
        </p:txBody>
      </p:sp>
      <p:sp>
        <p:nvSpPr>
          <p:cNvPr id="6" name="Content Placeholder 5"/>
          <p:cNvSpPr>
            <a:spLocks noGrp="1"/>
          </p:cNvSpPr>
          <p:nvPr>
            <p:ph idx="1"/>
          </p:nvPr>
        </p:nvSpPr>
        <p:spPr/>
        <p:txBody>
          <a:bodyPr>
            <a:normAutofit fontScale="92500"/>
          </a:bodyPr>
          <a:lstStyle/>
          <a:p>
            <a:pPr marL="514350" indent="-514350">
              <a:buFont typeface="+mj-lt"/>
              <a:buAutoNum type="arabicPeriod"/>
            </a:pPr>
            <a:r>
              <a:rPr lang="en-US" sz="2800" dirty="0"/>
              <a:t>Migration systems often have difficulty responding to economic needs</a:t>
            </a:r>
          </a:p>
          <a:p>
            <a:pPr marL="514350" indent="-514350">
              <a:buFont typeface="+mj-lt"/>
              <a:buAutoNum type="arabicPeriod"/>
            </a:pPr>
            <a:r>
              <a:rPr lang="en-US" sz="2800" dirty="0"/>
              <a:t>Information asymmetries arise among migrants and employers</a:t>
            </a:r>
          </a:p>
          <a:p>
            <a:pPr marL="514350" indent="-514350">
              <a:buFont typeface="+mj-lt"/>
              <a:buAutoNum type="arabicPeriod"/>
            </a:pPr>
            <a:r>
              <a:rPr lang="en-US" sz="2800" dirty="0"/>
              <a:t>Employers are recruitment agencies are able to exploit these information asymmetries to extract rents from the migration system</a:t>
            </a:r>
          </a:p>
          <a:p>
            <a:pPr marL="514350" indent="-514350">
              <a:buFont typeface="+mj-lt"/>
              <a:buAutoNum type="arabicPeriod"/>
            </a:pPr>
            <a:r>
              <a:rPr lang="en-US" sz="2800" dirty="0"/>
              <a:t>There is a lack of coordination within sending and receiving countries as well as among these countries, employers, trade unions, workers, and migrants</a:t>
            </a:r>
          </a:p>
          <a:p>
            <a:pPr marL="514350" indent="-514350">
              <a:buFont typeface="+mj-lt"/>
              <a:buAutoNum type="arabicPeriod"/>
            </a:pPr>
            <a:r>
              <a:rPr lang="en-US" sz="2800" dirty="0"/>
              <a:t>Both sending and receiving countries tend to focus on the short-term benefits and costs of migration</a:t>
            </a:r>
          </a:p>
        </p:txBody>
      </p:sp>
    </p:spTree>
    <p:extLst>
      <p:ext uri="{BB962C8B-B14F-4D97-AF65-F5344CB8AC3E}">
        <p14:creationId xmlns:p14="http://schemas.microsoft.com/office/powerpoint/2010/main" val="1106990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Better policies can lower the barriers to labor mobility</a:t>
            </a:r>
          </a:p>
        </p:txBody>
      </p:sp>
      <p:sp>
        <p:nvSpPr>
          <p:cNvPr id="3" name="Content Placeholder 2"/>
          <p:cNvSpPr>
            <a:spLocks noGrp="1"/>
          </p:cNvSpPr>
          <p:nvPr>
            <p:ph idx="1"/>
          </p:nvPr>
        </p:nvSpPr>
        <p:spPr/>
        <p:txBody>
          <a:bodyPr>
            <a:normAutofit/>
          </a:bodyPr>
          <a:lstStyle/>
          <a:p>
            <a:pPr>
              <a:lnSpc>
                <a:spcPct val="100000"/>
              </a:lnSpc>
            </a:pPr>
            <a:r>
              <a:rPr lang="en-US" sz="2800" b="1" dirty="0"/>
              <a:t>Governance</a:t>
            </a:r>
          </a:p>
          <a:p>
            <a:pPr>
              <a:lnSpc>
                <a:spcPct val="200000"/>
              </a:lnSpc>
              <a:buFont typeface="Wingdings" charset="2"/>
              <a:buChar char="v"/>
            </a:pPr>
            <a:r>
              <a:rPr lang="en-US" sz="2800" dirty="0"/>
              <a:t>National migration strategies</a:t>
            </a:r>
          </a:p>
          <a:p>
            <a:pPr>
              <a:lnSpc>
                <a:spcPct val="200000"/>
              </a:lnSpc>
              <a:buFont typeface="Wingdings" charset="2"/>
              <a:buChar char="v"/>
            </a:pPr>
            <a:r>
              <a:rPr lang="en-US" sz="2800" dirty="0"/>
              <a:t>Institutional framework</a:t>
            </a:r>
          </a:p>
          <a:p>
            <a:pPr>
              <a:lnSpc>
                <a:spcPct val="200000"/>
              </a:lnSpc>
              <a:buFont typeface="Wingdings" charset="2"/>
              <a:buChar char="v"/>
            </a:pPr>
            <a:r>
              <a:rPr lang="en-US" sz="2800" dirty="0"/>
              <a:t>Bilateral agreements</a:t>
            </a:r>
          </a:p>
        </p:txBody>
      </p:sp>
    </p:spTree>
    <p:extLst>
      <p:ext uri="{BB962C8B-B14F-4D97-AF65-F5344CB8AC3E}">
        <p14:creationId xmlns:p14="http://schemas.microsoft.com/office/powerpoint/2010/main" val="338506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Better policies can lower the barriers to labor mobility</a:t>
            </a:r>
          </a:p>
        </p:txBody>
      </p:sp>
      <p:sp>
        <p:nvSpPr>
          <p:cNvPr id="3" name="Content Placeholder 2"/>
          <p:cNvSpPr>
            <a:spLocks noGrp="1"/>
          </p:cNvSpPr>
          <p:nvPr>
            <p:ph sz="half" idx="1"/>
          </p:nvPr>
        </p:nvSpPr>
        <p:spPr/>
        <p:txBody>
          <a:bodyPr>
            <a:normAutofit/>
          </a:bodyPr>
          <a:lstStyle/>
          <a:p>
            <a:r>
              <a:rPr lang="en-US" sz="2800" b="1" dirty="0"/>
              <a:t>Admissions</a:t>
            </a:r>
          </a:p>
          <a:p>
            <a:pPr>
              <a:lnSpc>
                <a:spcPct val="200000"/>
              </a:lnSpc>
              <a:buFont typeface="Wingdings" charset="2"/>
              <a:buChar char="v"/>
            </a:pPr>
            <a:r>
              <a:rPr lang="en-US" sz="2800" dirty="0"/>
              <a:t>Entry paths</a:t>
            </a:r>
          </a:p>
          <a:p>
            <a:pPr>
              <a:lnSpc>
                <a:spcPct val="200000"/>
              </a:lnSpc>
              <a:buFont typeface="Wingdings" charset="2"/>
              <a:buChar char="v"/>
            </a:pPr>
            <a:r>
              <a:rPr lang="en-US" sz="2800" dirty="0"/>
              <a:t>Quantity restrictions</a:t>
            </a:r>
          </a:p>
          <a:p>
            <a:pPr>
              <a:lnSpc>
                <a:spcPct val="200000"/>
              </a:lnSpc>
              <a:buFont typeface="Wingdings" charset="2"/>
              <a:buChar char="v"/>
            </a:pPr>
            <a:r>
              <a:rPr lang="en-US" sz="2800" dirty="0"/>
              <a:t>Recruitment</a:t>
            </a:r>
          </a:p>
        </p:txBody>
      </p:sp>
      <p:sp>
        <p:nvSpPr>
          <p:cNvPr id="5" name="Content Placeholder 4"/>
          <p:cNvSpPr>
            <a:spLocks noGrp="1"/>
          </p:cNvSpPr>
          <p:nvPr>
            <p:ph sz="half" idx="2"/>
          </p:nvPr>
        </p:nvSpPr>
        <p:spPr/>
        <p:txBody>
          <a:bodyPr>
            <a:normAutofit/>
          </a:bodyPr>
          <a:lstStyle/>
          <a:p>
            <a:r>
              <a:rPr lang="en-US" sz="2800" b="1" dirty="0"/>
              <a:t>Employment</a:t>
            </a:r>
          </a:p>
          <a:p>
            <a:pPr>
              <a:lnSpc>
                <a:spcPct val="200000"/>
              </a:lnSpc>
              <a:buFont typeface="Wingdings" charset="2"/>
              <a:buChar char="v"/>
            </a:pPr>
            <a:r>
              <a:rPr lang="en-US" sz="2800" dirty="0"/>
              <a:t>Employment terms</a:t>
            </a:r>
          </a:p>
          <a:p>
            <a:pPr>
              <a:lnSpc>
                <a:spcPct val="200000"/>
              </a:lnSpc>
              <a:buFont typeface="Wingdings" charset="2"/>
              <a:buChar char="v"/>
            </a:pPr>
            <a:r>
              <a:rPr lang="en-US" sz="2800" dirty="0"/>
              <a:t>Protections for migrant workers</a:t>
            </a:r>
          </a:p>
        </p:txBody>
      </p:sp>
    </p:spTree>
    <p:extLst>
      <p:ext uri="{BB962C8B-B14F-4D97-AF65-F5344CB8AC3E}">
        <p14:creationId xmlns:p14="http://schemas.microsoft.com/office/powerpoint/2010/main" val="21256846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Better policies can lower the barriers to labor mobility</a:t>
            </a:r>
          </a:p>
        </p:txBody>
      </p:sp>
      <p:sp>
        <p:nvSpPr>
          <p:cNvPr id="6" name="Content Placeholder 5"/>
          <p:cNvSpPr>
            <a:spLocks noGrp="1"/>
          </p:cNvSpPr>
          <p:nvPr>
            <p:ph sz="half" idx="1"/>
          </p:nvPr>
        </p:nvSpPr>
        <p:spPr/>
        <p:txBody>
          <a:bodyPr>
            <a:normAutofit/>
          </a:bodyPr>
          <a:lstStyle/>
          <a:p>
            <a:pPr marL="0" indent="0">
              <a:buNone/>
            </a:pPr>
            <a:r>
              <a:rPr lang="en-US" sz="2800" b="1" dirty="0"/>
              <a:t>Exit</a:t>
            </a:r>
          </a:p>
          <a:p>
            <a:pPr>
              <a:lnSpc>
                <a:spcPct val="200000"/>
              </a:lnSpc>
              <a:buFont typeface="Wingdings" charset="2"/>
              <a:buChar char="v"/>
            </a:pPr>
            <a:r>
              <a:rPr lang="en-US" sz="2800" dirty="0"/>
              <a:t>Sanctions and incentives</a:t>
            </a:r>
          </a:p>
          <a:p>
            <a:pPr>
              <a:lnSpc>
                <a:spcPct val="200000"/>
              </a:lnSpc>
              <a:buFont typeface="Wingdings" charset="2"/>
              <a:buChar char="v"/>
            </a:pPr>
            <a:r>
              <a:rPr lang="en-US" sz="2800" dirty="0"/>
              <a:t>Diaspora engagement</a:t>
            </a:r>
          </a:p>
          <a:p>
            <a:pPr>
              <a:lnSpc>
                <a:spcPct val="200000"/>
              </a:lnSpc>
              <a:buFont typeface="Wingdings" charset="2"/>
              <a:buChar char="v"/>
            </a:pPr>
            <a:r>
              <a:rPr lang="en-US" sz="2800" dirty="0"/>
              <a:t>Reintegration</a:t>
            </a:r>
          </a:p>
        </p:txBody>
      </p:sp>
      <p:sp>
        <p:nvSpPr>
          <p:cNvPr id="8" name="Content Placeholder 7"/>
          <p:cNvSpPr>
            <a:spLocks noGrp="1"/>
          </p:cNvSpPr>
          <p:nvPr>
            <p:ph sz="half" idx="2"/>
          </p:nvPr>
        </p:nvSpPr>
        <p:spPr/>
        <p:txBody>
          <a:bodyPr>
            <a:normAutofit/>
          </a:bodyPr>
          <a:lstStyle/>
          <a:p>
            <a:r>
              <a:rPr lang="en-US" sz="2800" b="1" dirty="0"/>
              <a:t>Enforcement</a:t>
            </a:r>
          </a:p>
          <a:p>
            <a:pPr>
              <a:lnSpc>
                <a:spcPct val="200000"/>
              </a:lnSpc>
              <a:buFont typeface="Wingdings" charset="2"/>
              <a:buChar char="v"/>
            </a:pPr>
            <a:r>
              <a:rPr lang="en-US" sz="2800" dirty="0"/>
              <a:t>Coordination of enforcement</a:t>
            </a:r>
          </a:p>
          <a:p>
            <a:pPr>
              <a:lnSpc>
                <a:spcPct val="200000"/>
              </a:lnSpc>
              <a:buFont typeface="Wingdings" charset="2"/>
              <a:buChar char="v"/>
            </a:pPr>
            <a:r>
              <a:rPr lang="en-US" sz="2800" dirty="0"/>
              <a:t>Targeting of enforcement</a:t>
            </a:r>
          </a:p>
        </p:txBody>
      </p:sp>
    </p:spTree>
    <p:extLst>
      <p:ext uri="{BB962C8B-B14F-4D97-AF65-F5344CB8AC3E}">
        <p14:creationId xmlns:p14="http://schemas.microsoft.com/office/powerpoint/2010/main" val="928161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Country-specific priorities: Destination countries</a:t>
            </a:r>
          </a:p>
        </p:txBody>
      </p:sp>
      <p:sp>
        <p:nvSpPr>
          <p:cNvPr id="6" name="Content Placeholder 5"/>
          <p:cNvSpPr>
            <a:spLocks noGrp="1"/>
          </p:cNvSpPr>
          <p:nvPr>
            <p:ph idx="1"/>
          </p:nvPr>
        </p:nvSpPr>
        <p:spPr/>
        <p:txBody>
          <a:bodyPr>
            <a:normAutofit/>
          </a:bodyPr>
          <a:lstStyle/>
          <a:p>
            <a:pPr>
              <a:buFont typeface="Wingdings" charset="2"/>
              <a:buChar char="v"/>
            </a:pPr>
            <a:r>
              <a:rPr lang="en-US" sz="2800" dirty="0"/>
              <a:t>With very low levels of informal migration and a sophisticated system of productivity-linked entry paths, </a:t>
            </a:r>
            <a:r>
              <a:rPr lang="en-US" sz="2800" b="1" dirty="0"/>
              <a:t>Singapore</a:t>
            </a:r>
            <a:r>
              <a:rPr lang="en-US" sz="2800" dirty="0"/>
              <a:t> will need to continue working to build public trust in the migration system and to improve protections for migrant workers</a:t>
            </a:r>
          </a:p>
          <a:p>
            <a:pPr>
              <a:buFont typeface="Wingdings" charset="2"/>
              <a:buChar char="v"/>
            </a:pPr>
            <a:r>
              <a:rPr lang="en-US" sz="2800" dirty="0"/>
              <a:t>With high levels of informal migration but a less sophisticated admissions system than Singapore, </a:t>
            </a:r>
            <a:r>
              <a:rPr lang="en-US" sz="2800" b="1" dirty="0"/>
              <a:t>Malaysia</a:t>
            </a:r>
            <a:r>
              <a:rPr lang="en-US" sz="2800" dirty="0"/>
              <a:t> will need to work to make its immigration system more responsive to economic needs and to collaborate more closely with both employers and sending countries</a:t>
            </a:r>
          </a:p>
        </p:txBody>
      </p:sp>
    </p:spTree>
    <p:extLst>
      <p:ext uri="{BB962C8B-B14F-4D97-AF65-F5344CB8AC3E}">
        <p14:creationId xmlns:p14="http://schemas.microsoft.com/office/powerpoint/2010/main" val="585933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45459" y="833718"/>
            <a:ext cx="11037346" cy="5502536"/>
          </a:xfrm>
        </p:spPr>
        <p:txBody>
          <a:bodyPr>
            <a:normAutofit/>
          </a:bodyPr>
          <a:lstStyle/>
          <a:p>
            <a:pPr>
              <a:buFont typeface="Wingdings" charset="2"/>
              <a:buChar char="v"/>
            </a:pPr>
            <a:r>
              <a:rPr lang="en-US" sz="2800" dirty="0"/>
              <a:t>With high levels of informal migration, </a:t>
            </a:r>
            <a:r>
              <a:rPr lang="en-US" sz="2800" b="1" dirty="0"/>
              <a:t>Thailand </a:t>
            </a:r>
            <a:r>
              <a:rPr lang="en-US" sz="2800" dirty="0"/>
              <a:t>will need to work to formalize its large population of undocumented migrants, rationalize entry procedures that are costly and time-consuming, and rethink immigration policies such as levies and a repatriation fund, which exist in law but not in practice, undermining the credibility of the migration system</a:t>
            </a:r>
          </a:p>
          <a:p>
            <a:pPr>
              <a:buFont typeface="Wingdings" charset="2"/>
              <a:buChar char="v"/>
            </a:pPr>
            <a:endParaRPr lang="en-US" sz="2800" dirty="0"/>
          </a:p>
          <a:p>
            <a:pPr>
              <a:buFont typeface="Wingdings" charset="2"/>
              <a:buChar char="v"/>
            </a:pPr>
            <a:r>
              <a:rPr lang="en-US" sz="2800" dirty="0"/>
              <a:t>As the sultanate seeks to encourage private sector employment among locals, </a:t>
            </a:r>
            <a:r>
              <a:rPr lang="en-US" sz="2800" b="1" dirty="0"/>
              <a:t>Brunei Darussalam </a:t>
            </a:r>
            <a:r>
              <a:rPr lang="en-US" sz="2800" dirty="0"/>
              <a:t>will need to ensure that a relatively complex system of quotas and levies based on geography, sector, and employer supports this goal, while also meeting economic needs.</a:t>
            </a:r>
          </a:p>
        </p:txBody>
      </p:sp>
    </p:spTree>
    <p:extLst>
      <p:ext uri="{BB962C8B-B14F-4D97-AF65-F5344CB8AC3E}">
        <p14:creationId xmlns:p14="http://schemas.microsoft.com/office/powerpoint/2010/main" val="15665188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Country-specific priorities: Sending countries</a:t>
            </a:r>
          </a:p>
        </p:txBody>
      </p:sp>
      <p:sp>
        <p:nvSpPr>
          <p:cNvPr id="3" name="Content Placeholder 2"/>
          <p:cNvSpPr>
            <a:spLocks noGrp="1"/>
          </p:cNvSpPr>
          <p:nvPr>
            <p:ph idx="1"/>
          </p:nvPr>
        </p:nvSpPr>
        <p:spPr>
          <a:xfrm>
            <a:off x="1024128" y="2286000"/>
            <a:ext cx="10906103" cy="4023360"/>
          </a:xfrm>
        </p:spPr>
        <p:txBody>
          <a:bodyPr>
            <a:noAutofit/>
          </a:bodyPr>
          <a:lstStyle/>
          <a:p>
            <a:pPr>
              <a:buFont typeface="Wingdings" charset="2"/>
              <a:buChar char="v"/>
            </a:pPr>
            <a:r>
              <a:rPr lang="en-US" sz="2800" dirty="0"/>
              <a:t> </a:t>
            </a:r>
            <a:r>
              <a:rPr lang="en-US" sz="2800" b="1" dirty="0"/>
              <a:t>The Philippines </a:t>
            </a:r>
            <a:r>
              <a:rPr lang="en-US" sz="2800" dirty="0"/>
              <a:t>has a highly developed support system for migrant workers that is a model for other sending countries. To build on this status, the country should continue to evaluate and improve its migration management system, including oversight of recruitment agencies, programs for returned migrants, and data sharing and interoperability.</a:t>
            </a:r>
          </a:p>
          <a:p>
            <a:pPr>
              <a:buFont typeface="Wingdings" charset="2"/>
              <a:buChar char="v"/>
            </a:pPr>
            <a:r>
              <a:rPr lang="en-US" sz="2800" b="1" dirty="0"/>
              <a:t>Indonesia</a:t>
            </a:r>
            <a:r>
              <a:rPr lang="en-US" sz="2800" dirty="0"/>
              <a:t> should work to improve coordination among the agencies responsible for managing labor migration and to streamline exit procedures for migrants to encourage documented migration.</a:t>
            </a:r>
          </a:p>
        </p:txBody>
      </p:sp>
    </p:spTree>
    <p:extLst>
      <p:ext uri="{BB962C8B-B14F-4D97-AF65-F5344CB8AC3E}">
        <p14:creationId xmlns:p14="http://schemas.microsoft.com/office/powerpoint/2010/main" val="3319593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290456" y="242047"/>
            <a:ext cx="11629017" cy="6330875"/>
          </a:xfrm>
        </p:spPr>
        <p:txBody>
          <a:bodyPr>
            <a:normAutofit/>
          </a:bodyPr>
          <a:lstStyle/>
          <a:p>
            <a:pPr lvl="0">
              <a:lnSpc>
                <a:spcPct val="100000"/>
              </a:lnSpc>
              <a:spcBef>
                <a:spcPts val="0"/>
              </a:spcBef>
              <a:spcAft>
                <a:spcPts val="0"/>
              </a:spcAft>
              <a:buClrTx/>
              <a:buSzTx/>
              <a:buFont typeface="Wingdings" charset="2"/>
              <a:buChar char="v"/>
            </a:pPr>
            <a:r>
              <a:rPr lang="en-US" sz="2800" b="1" dirty="0"/>
              <a:t>Vietnam</a:t>
            </a:r>
            <a:r>
              <a:rPr lang="en-US" sz="2800" dirty="0"/>
              <a:t> will need to evaluate its current policies for incentivizing out-migration to determine whether they are meeting the country’s needs. While the intention of these policies is laudable, other reforms are also necessary, including review of recruitment agencies’ frequent and at least tacitly sanctioned practice of requiring migrant workers to pay a security deposit to guarantee their return, which is frequently not repaid</a:t>
            </a:r>
          </a:p>
          <a:p>
            <a:pPr lvl="0">
              <a:lnSpc>
                <a:spcPct val="100000"/>
              </a:lnSpc>
              <a:spcBef>
                <a:spcPts val="0"/>
              </a:spcBef>
              <a:spcAft>
                <a:spcPts val="0"/>
              </a:spcAft>
              <a:buClrTx/>
              <a:buSzTx/>
              <a:buFont typeface="Wingdings" charset="2"/>
              <a:buChar char="v"/>
            </a:pPr>
            <a:endParaRPr lang="en-US" sz="2800" dirty="0"/>
          </a:p>
          <a:p>
            <a:pPr lvl="0">
              <a:lnSpc>
                <a:spcPct val="100000"/>
              </a:lnSpc>
              <a:spcBef>
                <a:spcPts val="0"/>
              </a:spcBef>
              <a:spcAft>
                <a:spcPts val="0"/>
              </a:spcAft>
              <a:buClrTx/>
              <a:buSzTx/>
              <a:buFont typeface="Wingdings" charset="2"/>
              <a:buChar char="v"/>
            </a:pPr>
            <a:endParaRPr lang="en-US" sz="2800" dirty="0"/>
          </a:p>
          <a:p>
            <a:pPr lvl="0">
              <a:lnSpc>
                <a:spcPct val="100000"/>
              </a:lnSpc>
              <a:spcBef>
                <a:spcPts val="0"/>
              </a:spcBef>
              <a:spcAft>
                <a:spcPts val="0"/>
              </a:spcAft>
              <a:buClrTx/>
              <a:buSzTx/>
              <a:buFont typeface="Wingdings" charset="2"/>
              <a:buChar char="v"/>
            </a:pPr>
            <a:r>
              <a:rPr lang="en-US" sz="2800" dirty="0"/>
              <a:t>Lower-capacity </a:t>
            </a:r>
            <a:r>
              <a:rPr lang="en-US" sz="2800" b="1" dirty="0"/>
              <a:t>Cambodia, Lao PDR, and Myanmar </a:t>
            </a:r>
            <a:r>
              <a:rPr lang="en-US" sz="2800" dirty="0"/>
              <a:t>should continue considering how migration can fit into their economic development strategies, shaping programs to make out-migration less costly and more formal, and creating connections with diaspora to facilitate the transfer of knowledge and capital accordingly</a:t>
            </a:r>
          </a:p>
        </p:txBody>
      </p:sp>
    </p:spTree>
    <p:extLst>
      <p:ext uri="{BB962C8B-B14F-4D97-AF65-F5344CB8AC3E}">
        <p14:creationId xmlns:p14="http://schemas.microsoft.com/office/powerpoint/2010/main" val="78784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Extending the coverage and portability of social security</a:t>
            </a:r>
          </a:p>
        </p:txBody>
      </p:sp>
      <p:sp>
        <p:nvSpPr>
          <p:cNvPr id="3" name="Content Placeholder 2"/>
          <p:cNvSpPr>
            <a:spLocks noGrp="1"/>
          </p:cNvSpPr>
          <p:nvPr>
            <p:ph idx="1"/>
          </p:nvPr>
        </p:nvSpPr>
        <p:spPr/>
        <p:txBody>
          <a:bodyPr>
            <a:normAutofit/>
          </a:bodyPr>
          <a:lstStyle/>
          <a:p>
            <a:pPr>
              <a:buFont typeface="Wingdings" charset="2"/>
              <a:buChar char="v"/>
            </a:pPr>
            <a:r>
              <a:rPr lang="en-US" sz="2800" dirty="0"/>
              <a:t>The right to social security is included in the Universal Declaration of Human Rights (1948), Article 22, and was recalled in the Cebu Declaration on Migrant Workers</a:t>
            </a:r>
          </a:p>
          <a:p>
            <a:pPr>
              <a:buFont typeface="Wingdings" charset="2"/>
              <a:buChar char="v"/>
            </a:pPr>
            <a:endParaRPr lang="en-US" sz="2800" dirty="0"/>
          </a:p>
          <a:p>
            <a:pPr>
              <a:buFont typeface="Wingdings" charset="2"/>
              <a:buChar char="v"/>
            </a:pPr>
            <a:r>
              <a:rPr lang="en-US" sz="2800" dirty="0"/>
              <a:t>Ensuring that migrant workers </a:t>
            </a:r>
            <a:r>
              <a:rPr lang="mr-IN" sz="2800" dirty="0"/>
              <a:t>–</a:t>
            </a:r>
            <a:r>
              <a:rPr lang="en-US" sz="2800" dirty="0"/>
              <a:t> in both formal and informal employment- enjoy equal access to social security benefits under contributory and non-contributory scheme is important</a:t>
            </a:r>
          </a:p>
          <a:p>
            <a:pPr>
              <a:buFont typeface="Wingdings" charset="2"/>
              <a:buChar char="v"/>
            </a:pPr>
            <a:endParaRPr lang="en-US" sz="2800" dirty="0"/>
          </a:p>
        </p:txBody>
      </p:sp>
    </p:spTree>
    <p:extLst>
      <p:ext uri="{BB962C8B-B14F-4D97-AF65-F5344CB8AC3E}">
        <p14:creationId xmlns:p14="http://schemas.microsoft.com/office/powerpoint/2010/main" val="3457390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024128" y="38421"/>
            <a:ext cx="9720072" cy="1499616"/>
          </a:xfrm>
        </p:spPr>
        <p:txBody>
          <a:bodyPr/>
          <a:lstStyle/>
          <a:p>
            <a:r>
              <a:rPr lang="en-US" sz="3600" dirty="0"/>
              <a:t>coverage OF MIGRANT WORKERS UNDER SOCIAL SECURITY BY COUNTRY AND BRANCH, 2014</a:t>
            </a: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82549" y="1290612"/>
            <a:ext cx="7003229" cy="5428974"/>
          </a:xfrm>
        </p:spPr>
      </p:pic>
    </p:spTree>
    <p:extLst>
      <p:ext uri="{BB962C8B-B14F-4D97-AF65-F5344CB8AC3E}">
        <p14:creationId xmlns:p14="http://schemas.microsoft.com/office/powerpoint/2010/main" val="285735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Source</a:t>
            </a:r>
          </a:p>
        </p:txBody>
      </p:sp>
      <p:sp>
        <p:nvSpPr>
          <p:cNvPr id="6" name="Content Placeholder 5"/>
          <p:cNvSpPr>
            <a:spLocks noGrp="1"/>
          </p:cNvSpPr>
          <p:nvPr>
            <p:ph idx="1"/>
          </p:nvPr>
        </p:nvSpPr>
        <p:spPr/>
        <p:txBody>
          <a:bodyPr>
            <a:normAutofit/>
          </a:bodyPr>
          <a:lstStyle/>
          <a:p>
            <a:pPr marL="0" indent="0">
              <a:buNone/>
            </a:pPr>
            <a:r>
              <a:rPr lang="en-US" sz="2800" dirty="0"/>
              <a:t>Migrating to Opportunity </a:t>
            </a:r>
          </a:p>
          <a:p>
            <a:pPr marL="0" indent="0">
              <a:buNone/>
            </a:pPr>
            <a:r>
              <a:rPr lang="en-US" sz="2800" dirty="0"/>
              <a:t>Overcoming Barriers to Labor Mobility in Southeast Asia</a:t>
            </a:r>
          </a:p>
          <a:p>
            <a:pPr marL="0" indent="0">
              <a:buNone/>
            </a:pPr>
            <a:r>
              <a:rPr lang="en-US" sz="2800" dirty="0"/>
              <a:t>2017 International Bank for Reconstruction and Development/ The World Bank</a:t>
            </a:r>
          </a:p>
          <a:p>
            <a:endParaRPr lang="en-US" sz="2800" dirty="0"/>
          </a:p>
          <a:p>
            <a:endParaRPr lang="en-US" sz="2800" dirty="0"/>
          </a:p>
        </p:txBody>
      </p:sp>
    </p:spTree>
    <p:extLst>
      <p:ext uri="{BB962C8B-B14F-4D97-AF65-F5344CB8AC3E}">
        <p14:creationId xmlns:p14="http://schemas.microsoft.com/office/powerpoint/2010/main" val="7615411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290</TotalTime>
  <Words>1172</Words>
  <Application>Microsoft Office PowerPoint</Application>
  <PresentationFormat>แบบจอกว้าง</PresentationFormat>
  <Paragraphs>92</Paragraphs>
  <Slides>31</Slides>
  <Notes>2</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31</vt:i4>
      </vt:variant>
    </vt:vector>
  </HeadingPairs>
  <TitlesOfParts>
    <vt:vector size="39" baseType="lpstr">
      <vt:lpstr>Calibri</vt:lpstr>
      <vt:lpstr>Cordia New</vt:lpstr>
      <vt:lpstr>Mangal</vt:lpstr>
      <vt:lpstr>Tw Cen MT</vt:lpstr>
      <vt:lpstr>Tw Cen MT Condensed</vt:lpstr>
      <vt:lpstr>Wingdings</vt:lpstr>
      <vt:lpstr>Wingdings 3</vt:lpstr>
      <vt:lpstr>Integral</vt:lpstr>
      <vt:lpstr>Migrating to opportunity overcoming barriers to labor mobility in southeast asia</vt:lpstr>
      <vt:lpstr>Change in share of intraregional migration, 1995-2015</vt:lpstr>
      <vt:lpstr>INTRA-ASEAN MIGRATION SHARE, 1990-2013 (PER CENT OF TOTAL)</vt:lpstr>
      <vt:lpstr>งานนำเสนอ PowerPoint</vt:lpstr>
      <vt:lpstr>Intra-Asean migration Stock, 2015</vt:lpstr>
      <vt:lpstr>Overarching themes of this report</vt:lpstr>
      <vt:lpstr>งานนำเสนอ PowerPoint</vt:lpstr>
      <vt:lpstr>ASEAN actions to facilitate labor mobility, 1995-2015</vt:lpstr>
      <vt:lpstr>Lower barriers to mobility would make the region’s workers better off</vt:lpstr>
      <vt:lpstr>Estimated change in welfare under asean trade integration, by country</vt:lpstr>
      <vt:lpstr>How labor mobility affects the welfare of workers in migrant destination countries, of workers in migrant origin countries, and of migrant workers themselves</vt:lpstr>
      <vt:lpstr>งานนำเสนอ PowerPoint</vt:lpstr>
      <vt:lpstr>Remittances received as a percentage of gdp in asean countries in 2015</vt:lpstr>
      <vt:lpstr>Ratio of destination-to-origin gdp per capita in asean’s 10 largest migration corridors in 2015</vt:lpstr>
      <vt:lpstr>Median age in asean’s major migration corridors in 2015</vt:lpstr>
      <vt:lpstr>Workers still face significant costs to move</vt:lpstr>
      <vt:lpstr>Average monetary migration costs for male indonesian migrants in malaysia</vt:lpstr>
      <vt:lpstr>International labor mobility costs in asean in the 2000s</vt:lpstr>
      <vt:lpstr>Weaknesses in migration systems increase migration costs</vt:lpstr>
      <vt:lpstr>The migration system and costs arising in each of its components</vt:lpstr>
      <vt:lpstr>Breakdowns and weaknesses in the migration system </vt:lpstr>
      <vt:lpstr>Better policies can lower the barriers to labor mobility</vt:lpstr>
      <vt:lpstr>Better policies can lower the barriers to labor mobility</vt:lpstr>
      <vt:lpstr>Better policies can lower the barriers to labor mobility</vt:lpstr>
      <vt:lpstr>Country-specific priorities: Destination countries</vt:lpstr>
      <vt:lpstr>งานนำเสนอ PowerPoint</vt:lpstr>
      <vt:lpstr>Country-specific priorities: Sending countries</vt:lpstr>
      <vt:lpstr>งานนำเสนอ PowerPoint</vt:lpstr>
      <vt:lpstr>Extending the coverage and portability of social security</vt:lpstr>
      <vt:lpstr>coverage OF MIGRANT WORKERS UNDER SOCIAL SECURITY BY COUNTRY AND BRANCH, 2014</vt:lpstr>
      <vt:lpstr>Source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Reaping the benefits of labour mobility</dc:title>
  <dc:creator>Microsoft Office User</dc:creator>
  <cp:lastModifiedBy>chanin Mephokee</cp:lastModifiedBy>
  <cp:revision>68</cp:revision>
  <cp:lastPrinted>2017-11-15T10:33:30Z</cp:lastPrinted>
  <dcterms:created xsi:type="dcterms:W3CDTF">2016-10-31T11:08:08Z</dcterms:created>
  <dcterms:modified xsi:type="dcterms:W3CDTF">2017-11-20T12:34:42Z</dcterms:modified>
</cp:coreProperties>
</file>