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1" r:id="rId5"/>
    <p:sldId id="264" r:id="rId6"/>
    <p:sldId id="265" r:id="rId7"/>
    <p:sldId id="270" r:id="rId8"/>
    <p:sldId id="267" r:id="rId9"/>
    <p:sldId id="269" r:id="rId10"/>
    <p:sldId id="268" r:id="rId11"/>
    <p:sldId id="277" r:id="rId12"/>
    <p:sldId id="266" r:id="rId13"/>
    <p:sldId id="271" r:id="rId14"/>
    <p:sldId id="259" r:id="rId15"/>
    <p:sldId id="262" r:id="rId16"/>
    <p:sldId id="260" r:id="rId17"/>
    <p:sldId id="263" r:id="rId18"/>
    <p:sldId id="273" r:id="rId19"/>
    <p:sldId id="278" r:id="rId20"/>
    <p:sldId id="279" r:id="rId21"/>
    <p:sldId id="274" r:id="rId22"/>
    <p:sldId id="272" r:id="rId23"/>
    <p:sldId id="275" r:id="rId24"/>
    <p:sldId id="276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9030C31-71BA-804A-B3C7-4957DAE6596A}">
          <p14:sldIdLst>
            <p14:sldId id="256"/>
            <p14:sldId id="257"/>
            <p14:sldId id="258"/>
            <p14:sldId id="261"/>
            <p14:sldId id="264"/>
            <p14:sldId id="265"/>
            <p14:sldId id="270"/>
            <p14:sldId id="267"/>
            <p14:sldId id="269"/>
            <p14:sldId id="268"/>
            <p14:sldId id="277"/>
            <p14:sldId id="266"/>
            <p14:sldId id="271"/>
            <p14:sldId id="259"/>
            <p14:sldId id="262"/>
            <p14:sldId id="260"/>
            <p14:sldId id="263"/>
            <p14:sldId id="273"/>
            <p14:sldId id="278"/>
            <p14:sldId id="279"/>
            <p14:sldId id="274"/>
            <p14:sldId id="272"/>
            <p14:sldId id="275"/>
            <p14:sldId id="27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6" d="100"/>
          <a:sy n="126" d="100"/>
        </p:scale>
        <p:origin x="-173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printerSettings" Target="printerSettings/printerSettings1.bin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588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34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198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10/11/17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289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10/11/17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955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10/11/17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85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10/11/17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303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10/11/17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719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10/11/17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602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005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217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A4CE1F-EA69-9F44-BB69-A5FAE3172C0B}" type="datetimeFigureOut">
              <a:rPr lang="en-US" smtClean="0"/>
              <a:t>10/11/17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551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Fiscal Issues and Policy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Week 9</a:t>
            </a:r>
          </a:p>
          <a:p>
            <a:r>
              <a:rPr lang="en-US" dirty="0" smtClean="0"/>
              <a:t>Development Macroeconomics</a:t>
            </a:r>
          </a:p>
          <a:p>
            <a:r>
              <a:rPr lang="en-US" dirty="0" smtClean="0"/>
              <a:t>Semester 1 – 2017 </a:t>
            </a:r>
          </a:p>
          <a:p>
            <a:r>
              <a:rPr lang="en-US" dirty="0" smtClean="0"/>
              <a:t>Paul Vandenberg</a:t>
            </a:r>
          </a:p>
          <a:p>
            <a:r>
              <a:rPr lang="en-US" dirty="0" smtClean="0"/>
              <a:t>Faculty of Economics</a:t>
            </a:r>
          </a:p>
          <a:p>
            <a:r>
              <a:rPr lang="en-US" dirty="0" smtClean="0"/>
              <a:t>Thammasat University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12003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Fiscal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Fiscal issues and fiscal policy = Government money</a:t>
            </a:r>
          </a:p>
          <a:p>
            <a:pPr lvl="1"/>
            <a:r>
              <a:rPr lang="en-US" dirty="0" smtClean="0"/>
              <a:t>(Not money supply: that is monetary policy)</a:t>
            </a:r>
          </a:p>
          <a:p>
            <a:endParaRPr lang="en-US" dirty="0"/>
          </a:p>
          <a:p>
            <a:pPr lvl="1"/>
            <a:r>
              <a:rPr lang="en-US" dirty="0" smtClean="0"/>
              <a:t>How it gets the money</a:t>
            </a:r>
          </a:p>
          <a:p>
            <a:pPr lvl="2"/>
            <a:r>
              <a:rPr lang="en-US" dirty="0" smtClean="0"/>
              <a:t>Taxation</a:t>
            </a:r>
          </a:p>
          <a:p>
            <a:pPr lvl="2"/>
            <a:r>
              <a:rPr lang="en-US" dirty="0" smtClean="0"/>
              <a:t>Borrowing</a:t>
            </a:r>
          </a:p>
          <a:p>
            <a:endParaRPr lang="en-US" dirty="0"/>
          </a:p>
          <a:p>
            <a:pPr lvl="1"/>
            <a:r>
              <a:rPr lang="en-US" dirty="0" smtClean="0"/>
              <a:t>How it spends the money</a:t>
            </a:r>
          </a:p>
          <a:p>
            <a:pPr lvl="2"/>
            <a:r>
              <a:rPr lang="en-US" dirty="0" smtClean="0"/>
              <a:t>Consumption or recurrent spending</a:t>
            </a:r>
          </a:p>
          <a:p>
            <a:pPr lvl="2"/>
            <a:r>
              <a:rPr lang="en-US" dirty="0" smtClean="0"/>
              <a:t>Investment</a:t>
            </a:r>
          </a:p>
          <a:p>
            <a:pPr lvl="2"/>
            <a:endParaRPr lang="en-US" dirty="0"/>
          </a:p>
          <a:p>
            <a:pPr lvl="1"/>
            <a:r>
              <a:rPr lang="en-US" dirty="0" smtClean="0"/>
              <a:t>Impact of both activities on the economy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84201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Revenues and borrowing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Getting the money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18200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Taxation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Key source of government finance</a:t>
            </a:r>
          </a:p>
          <a:p>
            <a:endParaRPr lang="en-US" dirty="0"/>
          </a:p>
          <a:p>
            <a:r>
              <a:rPr lang="en-US" dirty="0" smtClean="0"/>
              <a:t>Variety of </a:t>
            </a:r>
            <a:r>
              <a:rPr lang="en-US" dirty="0" smtClean="0"/>
              <a:t>taxes</a:t>
            </a:r>
            <a:endParaRPr lang="en-US" dirty="0" smtClean="0"/>
          </a:p>
          <a:p>
            <a:pPr lvl="1"/>
            <a:r>
              <a:rPr lang="en-US" dirty="0" smtClean="0"/>
              <a:t>Personal income tax</a:t>
            </a:r>
          </a:p>
          <a:p>
            <a:pPr lvl="1"/>
            <a:r>
              <a:rPr lang="en-US" dirty="0" smtClean="0"/>
              <a:t>Corporate income tax</a:t>
            </a:r>
          </a:p>
          <a:p>
            <a:pPr lvl="1"/>
            <a:r>
              <a:rPr lang="en-US" dirty="0" smtClean="0"/>
              <a:t>Sales </a:t>
            </a:r>
            <a:r>
              <a:rPr lang="en-US" dirty="0" smtClean="0"/>
              <a:t>tax, Value </a:t>
            </a:r>
            <a:r>
              <a:rPr lang="en-US" dirty="0" smtClean="0"/>
              <a:t>added </a:t>
            </a:r>
            <a:r>
              <a:rPr lang="en-US" dirty="0" smtClean="0"/>
              <a:t>tax, Excise tax</a:t>
            </a:r>
            <a:endParaRPr lang="en-US" dirty="0" smtClean="0"/>
          </a:p>
          <a:p>
            <a:pPr lvl="1"/>
            <a:r>
              <a:rPr lang="en-US" dirty="0" smtClean="0"/>
              <a:t>Trade taxes</a:t>
            </a:r>
          </a:p>
          <a:p>
            <a:pPr lvl="2"/>
            <a:r>
              <a:rPr lang="en-US" dirty="0" smtClean="0"/>
              <a:t>Tariffs (imports) </a:t>
            </a:r>
          </a:p>
          <a:p>
            <a:pPr lvl="2"/>
            <a:r>
              <a:rPr lang="en-US" dirty="0" smtClean="0"/>
              <a:t>Export taxes (raw materials)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54493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Tax administration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Ability to collect</a:t>
            </a:r>
          </a:p>
          <a:p>
            <a:pPr lvl="1"/>
            <a:r>
              <a:rPr lang="en-US" dirty="0" smtClean="0"/>
              <a:t>Based on capacity of tax administration</a:t>
            </a:r>
          </a:p>
          <a:p>
            <a:pPr lvl="2"/>
            <a:r>
              <a:rPr lang="en-US" dirty="0" smtClean="0"/>
              <a:t>Personnel</a:t>
            </a:r>
          </a:p>
          <a:p>
            <a:pPr lvl="1"/>
            <a:r>
              <a:rPr lang="en-US" dirty="0" smtClean="0"/>
              <a:t>Law and systems</a:t>
            </a:r>
          </a:p>
          <a:p>
            <a:pPr lvl="2"/>
            <a:r>
              <a:rPr lang="en-US" dirty="0" smtClean="0"/>
              <a:t>Tax code and tax rules</a:t>
            </a:r>
          </a:p>
          <a:p>
            <a:pPr lvl="1"/>
            <a:r>
              <a:rPr lang="en-US" dirty="0" smtClean="0"/>
              <a:t>Culture</a:t>
            </a:r>
          </a:p>
          <a:p>
            <a:pPr lvl="2"/>
            <a:r>
              <a:rPr lang="en-US" dirty="0" smtClean="0"/>
              <a:t>Has it been a custom to pay taxes?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47529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Differences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Developing </a:t>
            </a:r>
            <a:r>
              <a:rPr lang="en-US" dirty="0"/>
              <a:t>countries</a:t>
            </a:r>
          </a:p>
          <a:p>
            <a:pPr lvl="2"/>
            <a:r>
              <a:rPr lang="en-US" dirty="0"/>
              <a:t>Systems not so well developed</a:t>
            </a:r>
          </a:p>
          <a:p>
            <a:pPr lvl="3"/>
            <a:r>
              <a:rPr lang="en-US" dirty="0"/>
              <a:t>Doesn’t cover the whole country, all businesses and households</a:t>
            </a:r>
          </a:p>
          <a:p>
            <a:pPr lvl="2"/>
            <a:r>
              <a:rPr lang="en-US" dirty="0"/>
              <a:t>Weak tax paying culture</a:t>
            </a:r>
          </a:p>
          <a:p>
            <a:pPr lvl="3"/>
            <a:r>
              <a:rPr lang="en-US" dirty="0"/>
              <a:t>Haven’t paid in the past, don’t want to pay in the future</a:t>
            </a:r>
          </a:p>
          <a:p>
            <a:pPr lvl="3"/>
            <a:r>
              <a:rPr lang="en-US" dirty="0"/>
              <a:t>Lack of enforcement </a:t>
            </a:r>
            <a:r>
              <a:rPr lang="en-US" dirty="0" smtClean="0"/>
              <a:t>mechanism</a:t>
            </a:r>
            <a:endParaRPr lang="en-US" dirty="0"/>
          </a:p>
          <a:p>
            <a:r>
              <a:rPr lang="en-US" dirty="0"/>
              <a:t> Developed countries</a:t>
            </a:r>
          </a:p>
          <a:p>
            <a:pPr lvl="2"/>
            <a:r>
              <a:rPr lang="en-US" dirty="0" smtClean="0"/>
              <a:t>Nearly all employment </a:t>
            </a:r>
            <a:r>
              <a:rPr lang="en-US" dirty="0"/>
              <a:t>in formal sector</a:t>
            </a:r>
          </a:p>
          <a:p>
            <a:pPr lvl="2"/>
            <a:r>
              <a:rPr lang="en-US" dirty="0"/>
              <a:t>Income tax paid at source (payroll deduction</a:t>
            </a:r>
            <a:r>
              <a:rPr lang="en-US" dirty="0" smtClean="0"/>
              <a:t>)</a:t>
            </a:r>
          </a:p>
          <a:p>
            <a:pPr lvl="2"/>
            <a:r>
              <a:rPr lang="en-US" dirty="0" smtClean="0"/>
              <a:t>All businesses are formal</a:t>
            </a:r>
            <a:endParaRPr lang="en-US" dirty="0"/>
          </a:p>
          <a:p>
            <a:pPr lvl="2"/>
            <a:r>
              <a:rPr lang="en-US" dirty="0"/>
              <a:t>Must file a tax return: </a:t>
            </a:r>
          </a:p>
          <a:p>
            <a:pPr lvl="3"/>
            <a:r>
              <a:rPr lang="en-US" dirty="0"/>
              <a:t>If </a:t>
            </a:r>
            <a:r>
              <a:rPr lang="en-US" dirty="0" smtClean="0"/>
              <a:t>don’t</a:t>
            </a:r>
            <a:r>
              <a:rPr lang="en-US" dirty="0"/>
              <a:t>, there are penalties, fines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13829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5462679"/>
              </p:ext>
            </p:extLst>
          </p:nvPr>
        </p:nvGraphicFramePr>
        <p:xfrm>
          <a:off x="457200" y="887016"/>
          <a:ext cx="8229600" cy="5417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7380"/>
                <a:gridCol w="1335820"/>
                <a:gridCol w="1371600"/>
                <a:gridCol w="1434971"/>
                <a:gridCol w="1308229"/>
                <a:gridCol w="1371600"/>
              </a:tblGrid>
              <a:tr h="200076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Tax revenues</a:t>
                      </a:r>
                      <a:r>
                        <a:rPr lang="en-US" baseline="0" dirty="0" smtClean="0"/>
                        <a:t> </a:t>
                      </a:r>
                    </a:p>
                    <a:p>
                      <a:pPr algn="ctr"/>
                      <a:endParaRPr lang="en-US" baseline="0" dirty="0" smtClean="0"/>
                    </a:p>
                    <a:p>
                      <a:pPr algn="ctr"/>
                      <a:r>
                        <a:rPr lang="en-US" baseline="0" dirty="0" smtClean="0"/>
                        <a:t>% of </a:t>
                      </a:r>
                    </a:p>
                    <a:p>
                      <a:pPr algn="ctr"/>
                      <a:r>
                        <a:rPr lang="en-US" baseline="0" dirty="0" smtClean="0"/>
                        <a:t>GDP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Income</a:t>
                      </a:r>
                      <a:r>
                        <a:rPr lang="en-US" baseline="0" dirty="0" smtClean="0"/>
                        <a:t> taxes</a:t>
                      </a:r>
                    </a:p>
                    <a:p>
                      <a:pPr algn="ctr"/>
                      <a:endParaRPr lang="en-US" baseline="0" dirty="0" smtClean="0"/>
                    </a:p>
                    <a:p>
                      <a:pPr algn="ctr"/>
                      <a:r>
                        <a:rPr lang="en-US" baseline="0" dirty="0" smtClean="0"/>
                        <a:t>% of revenues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Goods and services taxes</a:t>
                      </a:r>
                    </a:p>
                    <a:p>
                      <a:pPr algn="ctr"/>
                      <a:r>
                        <a:rPr lang="en-US" dirty="0" smtClean="0"/>
                        <a:t>% of revenues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aseline="0" dirty="0" smtClean="0"/>
                        <a:t>T</a:t>
                      </a:r>
                      <a:r>
                        <a:rPr lang="en-US" dirty="0" smtClean="0"/>
                        <a:t>rade taxes</a:t>
                      </a:r>
                    </a:p>
                    <a:p>
                      <a:pPr algn="ctr"/>
                      <a:endParaRPr lang="en-US" dirty="0" smtClean="0"/>
                    </a:p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smtClean="0"/>
                        <a:t>% of revenues</a:t>
                      </a:r>
                    </a:p>
                    <a:p>
                      <a:pPr algn="ctr"/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Other</a:t>
                      </a:r>
                      <a:r>
                        <a:rPr lang="en-US" baseline="0" dirty="0" smtClean="0"/>
                        <a:t> sources</a:t>
                      </a:r>
                      <a:endParaRPr lang="en-US" dirty="0" smtClean="0"/>
                    </a:p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smtClean="0"/>
                        <a:t>% of revenues</a:t>
                      </a:r>
                      <a:endParaRPr lang="en-US" dirty="0"/>
                    </a:p>
                  </a:txBody>
                  <a:tcPr/>
                </a:tc>
              </a:tr>
              <a:tr h="427063"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17.3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35.9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43.0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17.0</a:t>
                      </a:r>
                      <a:endParaRPr lang="en-US" dirty="0"/>
                    </a:p>
                  </a:txBody>
                  <a:tcPr/>
                </a:tc>
              </a:tr>
              <a:tr h="427063">
                <a:tc>
                  <a:txBody>
                    <a:bodyPr/>
                    <a:lstStyle/>
                    <a:p>
                      <a:r>
                        <a:rPr lang="en-US" dirty="0" smtClean="0"/>
                        <a:t>Malaysia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15.3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52.0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14.5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2.1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31.4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27063">
                <a:tc>
                  <a:txBody>
                    <a:bodyPr/>
                    <a:lstStyle/>
                    <a:p>
                      <a:r>
                        <a:rPr lang="en-US" dirty="0" smtClean="0"/>
                        <a:t>Singapore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13.5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33.1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..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29.7</a:t>
                      </a:r>
                      <a:endParaRPr lang="en-US" dirty="0"/>
                    </a:p>
                  </a:txBody>
                  <a:tcPr/>
                </a:tc>
              </a:tr>
              <a:tr h="427063">
                <a:tc>
                  <a:txBody>
                    <a:bodyPr/>
                    <a:lstStyle/>
                    <a:p>
                      <a:r>
                        <a:rPr lang="en-US" dirty="0" smtClean="0"/>
                        <a:t>Cambodia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11.9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14.2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38.0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15.2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32.6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</a:tr>
              <a:tr h="427063">
                <a:tc>
                  <a:txBody>
                    <a:bodyPr/>
                    <a:lstStyle/>
                    <a:p>
                      <a:r>
                        <a:rPr lang="en-US" dirty="0" smtClean="0"/>
                        <a:t>India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11.0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46.6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27.3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13.2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12.9</a:t>
                      </a:r>
                      <a:endParaRPr lang="en-US" dirty="0"/>
                    </a:p>
                  </a:txBody>
                  <a:tcPr/>
                </a:tc>
              </a:tr>
              <a:tr h="427063">
                <a:tc>
                  <a:txBody>
                    <a:bodyPr/>
                    <a:lstStyle/>
                    <a:p>
                      <a:r>
                        <a:rPr lang="en-US" dirty="0" smtClean="0"/>
                        <a:t>China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9.9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28.3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58.0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4.1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9.6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27063">
                <a:tc>
                  <a:txBody>
                    <a:bodyPr/>
                    <a:lstStyle/>
                    <a:p>
                      <a:r>
                        <a:rPr lang="en-US" dirty="0" smtClean="0"/>
                        <a:t>Japan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10.4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51.0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32.7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14.6</a:t>
                      </a:r>
                      <a:endParaRPr lang="en-US" dirty="0"/>
                    </a:p>
                  </a:txBody>
                  <a:tcPr/>
                </a:tc>
              </a:tr>
              <a:tr h="427063">
                <a:tc gridSpan="6">
                  <a:txBody>
                    <a:bodyPr/>
                    <a:lstStyle/>
                    <a:p>
                      <a:r>
                        <a:rPr lang="en-US" sz="1200" dirty="0" smtClean="0"/>
                        <a:t>Source: World Bank, </a:t>
                      </a:r>
                      <a:r>
                        <a:rPr lang="en-US" sz="1200" i="1" dirty="0" smtClean="0"/>
                        <a:t>World Development Indicators</a:t>
                      </a:r>
                      <a:endParaRPr lang="en-US" sz="1200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20305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Personal income </a:t>
            </a:r>
            <a:r>
              <a:rPr lang="en-US" dirty="0" smtClean="0"/>
              <a:t>tax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Need a full tax administration</a:t>
            </a:r>
          </a:p>
          <a:p>
            <a:pPr lvl="1"/>
            <a:r>
              <a:rPr lang="en-US" dirty="0" smtClean="0"/>
              <a:t>Costly to set up and monitor</a:t>
            </a:r>
          </a:p>
          <a:p>
            <a:r>
              <a:rPr lang="en-US" dirty="0" smtClean="0"/>
              <a:t>Tends to cover only urban middle and upper classes</a:t>
            </a:r>
            <a:endParaRPr lang="en-US" dirty="0" smtClean="0"/>
          </a:p>
          <a:p>
            <a:pPr lvl="1"/>
            <a:r>
              <a:rPr lang="en-US" dirty="0" smtClean="0"/>
              <a:t>Hard to administer in rural areas</a:t>
            </a:r>
          </a:p>
          <a:p>
            <a:r>
              <a:rPr lang="en-US" dirty="0" smtClean="0"/>
              <a:t>But expanding in MI countries</a:t>
            </a:r>
          </a:p>
          <a:p>
            <a:pPr lvl="1"/>
            <a:r>
              <a:rPr lang="en-US" dirty="0"/>
              <a:t>L</a:t>
            </a:r>
            <a:r>
              <a:rPr lang="en-US" dirty="0" smtClean="0"/>
              <a:t>arger portion coming from this source</a:t>
            </a:r>
          </a:p>
          <a:p>
            <a:pPr lvl="1"/>
            <a:r>
              <a:rPr lang="en-US" dirty="0" smtClean="0"/>
              <a:t>Part of reform is reduce high marginal </a:t>
            </a:r>
            <a:r>
              <a:rPr lang="en-US" dirty="0" smtClean="0"/>
              <a:t>rates</a:t>
            </a:r>
          </a:p>
          <a:p>
            <a:r>
              <a:rPr lang="en-US" dirty="0" smtClean="0"/>
              <a:t>Thailand</a:t>
            </a:r>
          </a:p>
          <a:p>
            <a:pPr lvl="1"/>
            <a:r>
              <a:rPr lang="en-US" dirty="0" smtClean="0"/>
              <a:t>Up to 150,000			  0%</a:t>
            </a:r>
          </a:p>
          <a:p>
            <a:pPr lvl="1"/>
            <a:r>
              <a:rPr lang="en-US" dirty="0" smtClean="0"/>
              <a:t>150,000 to 500,000	10%</a:t>
            </a:r>
          </a:p>
          <a:p>
            <a:pPr lvl="1"/>
            <a:r>
              <a:rPr lang="en-US" dirty="0" smtClean="0"/>
              <a:t>500,000 to 1 million	20%</a:t>
            </a:r>
          </a:p>
          <a:p>
            <a:pPr lvl="1"/>
            <a:r>
              <a:rPr lang="en-US" dirty="0" smtClean="0"/>
              <a:t>1 million to 4 million	30%</a:t>
            </a:r>
          </a:p>
          <a:p>
            <a:pPr lvl="1"/>
            <a:r>
              <a:rPr lang="en-US" dirty="0" smtClean="0"/>
              <a:t>&gt; 4 million				37%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09868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</a:t>
            </a:r>
            <a:r>
              <a:rPr lang="en-US" dirty="0" smtClean="0"/>
              <a:t>ncome tax rates</a:t>
            </a:r>
            <a:br>
              <a:rPr lang="en-US" dirty="0" smtClean="0"/>
            </a:br>
            <a:r>
              <a:rPr lang="en-US" sz="2700" dirty="0" smtClean="0"/>
              <a:t>(Highest income bracket)</a:t>
            </a:r>
            <a:endParaRPr lang="en-US" sz="27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3350377"/>
              </p:ext>
            </p:extLst>
          </p:nvPr>
        </p:nvGraphicFramePr>
        <p:xfrm>
          <a:off x="457200" y="1455479"/>
          <a:ext cx="8229600" cy="515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1984-85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2009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Low</a:t>
                      </a:r>
                      <a:r>
                        <a:rPr lang="en-US" sz="2000" b="1" baseline="0" dirty="0" smtClean="0"/>
                        <a:t> income</a:t>
                      </a:r>
                      <a:endParaRPr lang="en-US" sz="2000" b="1" dirty="0"/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0" dirty="0"/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0" dirty="0"/>
                    </a:p>
                  </a:txBody>
                  <a:tcPr>
                    <a:solidFill>
                      <a:srgbClr val="C3D69B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Ghana</a:t>
                      </a:r>
                      <a:endParaRPr lang="en-US" sz="20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65</a:t>
                      </a:r>
                      <a:endParaRPr lang="en-US" sz="20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25</a:t>
                      </a:r>
                      <a:endParaRPr lang="en-US" sz="20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India</a:t>
                      </a:r>
                      <a:endParaRPr lang="en-US" sz="20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62</a:t>
                      </a:r>
                      <a:endParaRPr lang="en-US" sz="20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30</a:t>
                      </a:r>
                      <a:endParaRPr lang="en-US" sz="20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Lower-middle income</a:t>
                      </a:r>
                      <a:endParaRPr lang="en-US" sz="2000" b="1" dirty="0"/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>
                    <a:solidFill>
                      <a:srgbClr val="C3D69B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Philippines</a:t>
                      </a:r>
                      <a:endParaRPr lang="en-US" sz="20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60</a:t>
                      </a:r>
                      <a:endParaRPr lang="en-US" sz="20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32</a:t>
                      </a:r>
                      <a:endParaRPr lang="en-US" sz="20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Sri</a:t>
                      </a:r>
                      <a:r>
                        <a:rPr lang="en-US" sz="2000" baseline="0" dirty="0" smtClean="0"/>
                        <a:t> Lanka</a:t>
                      </a:r>
                      <a:endParaRPr lang="en-US" sz="20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55</a:t>
                      </a:r>
                      <a:endParaRPr lang="en-US" sz="20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35</a:t>
                      </a:r>
                      <a:endParaRPr lang="en-US" sz="20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Indonesia</a:t>
                      </a:r>
                      <a:endParaRPr lang="en-US" sz="2000" dirty="0"/>
                    </a:p>
                  </a:txBody>
                  <a:tcPr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45</a:t>
                      </a:r>
                      <a:endParaRPr lang="en-US" sz="2000" dirty="0"/>
                    </a:p>
                  </a:txBody>
                  <a:tcPr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35</a:t>
                      </a:r>
                      <a:endParaRPr lang="en-US" sz="2000" dirty="0"/>
                    </a:p>
                  </a:txBody>
                  <a:tcPr>
                    <a:solidFill>
                      <a:srgbClr val="B7DEE8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Upper-middle</a:t>
                      </a:r>
                      <a:r>
                        <a:rPr lang="en-US" sz="2000" b="1" baseline="0" dirty="0" smtClean="0"/>
                        <a:t> income</a:t>
                      </a:r>
                      <a:endParaRPr lang="en-US" sz="2000" b="1" dirty="0"/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>
                    <a:solidFill>
                      <a:srgbClr val="C3D69B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Thailand</a:t>
                      </a:r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65</a:t>
                      </a:r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37</a:t>
                      </a:r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Mexico</a:t>
                      </a:r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55</a:t>
                      </a:r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28</a:t>
                      </a:r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Malaysia</a:t>
                      </a:r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55</a:t>
                      </a:r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27</a:t>
                      </a:r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US" sz="2000" dirty="0" smtClean="0"/>
                        <a:t>Source:</a:t>
                      </a:r>
                      <a:r>
                        <a:rPr lang="en-US" sz="2000" baseline="0" dirty="0" smtClean="0"/>
                        <a:t> Perkins et al, 2013, p. 409</a:t>
                      </a:r>
                      <a:endParaRPr lang="en-US" sz="2000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15801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Corporate income tax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Taxes on business income (profit)</a:t>
            </a:r>
          </a:p>
          <a:p>
            <a:r>
              <a:rPr lang="en-US" dirty="0" smtClean="0"/>
              <a:t>Micro and many small businesses exempted</a:t>
            </a:r>
          </a:p>
          <a:p>
            <a:pPr lvl="1"/>
            <a:r>
              <a:rPr lang="en-US" dirty="0" smtClean="0"/>
              <a:t>Must have income below certain threshold</a:t>
            </a:r>
          </a:p>
          <a:p>
            <a:r>
              <a:rPr lang="en-US" dirty="0" smtClean="0"/>
              <a:t>Thailand</a:t>
            </a:r>
          </a:p>
          <a:p>
            <a:pPr lvl="1"/>
            <a:r>
              <a:rPr lang="en-US" dirty="0" smtClean="0"/>
              <a:t>20% for large firms</a:t>
            </a:r>
          </a:p>
          <a:p>
            <a:pPr lvl="1"/>
            <a:r>
              <a:rPr lang="en-US" dirty="0" smtClean="0"/>
              <a:t>SMEs			</a:t>
            </a:r>
          </a:p>
          <a:p>
            <a:pPr lvl="2"/>
            <a:r>
              <a:rPr lang="en-US" dirty="0" smtClean="0"/>
              <a:t>&lt; 300,000 baht						  0%</a:t>
            </a:r>
          </a:p>
          <a:p>
            <a:pPr lvl="2"/>
            <a:r>
              <a:rPr lang="en-US" dirty="0" smtClean="0"/>
              <a:t>300,000 to 3 million	baht			15%</a:t>
            </a:r>
          </a:p>
          <a:p>
            <a:pPr lvl="2"/>
            <a:r>
              <a:rPr lang="en-US" dirty="0" smtClean="0"/>
              <a:t>&gt; 3 million baht						20%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83953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Goods and Services Tax</a:t>
            </a:r>
            <a:br>
              <a:rPr lang="en-US" dirty="0" smtClean="0"/>
            </a:br>
            <a:r>
              <a:rPr lang="en-US" sz="2700" dirty="0" smtClean="0"/>
              <a:t>Retail Sales, VAT and Excise</a:t>
            </a:r>
            <a:br>
              <a:rPr lang="en-US" sz="2700" dirty="0" smtClean="0"/>
            </a:br>
            <a:r>
              <a:rPr lang="en-US" sz="2700" dirty="0"/>
              <a:t/>
            </a:r>
            <a:br>
              <a:rPr lang="en-US" sz="2700" dirty="0"/>
            </a:b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Taxes on goods and services</a:t>
            </a:r>
          </a:p>
          <a:p>
            <a:pPr lvl="1"/>
            <a:r>
              <a:rPr lang="en-US" dirty="0" smtClean="0"/>
              <a:t>Retail sales: final sale of goods and services</a:t>
            </a:r>
          </a:p>
          <a:p>
            <a:pPr lvl="2"/>
            <a:r>
              <a:rPr lang="en-US" dirty="0" smtClean="0"/>
              <a:t>Need a broad base of tax administration to collect</a:t>
            </a:r>
          </a:p>
          <a:p>
            <a:pPr lvl="1"/>
            <a:r>
              <a:rPr lang="en-US" dirty="0" smtClean="0"/>
              <a:t>Value added tax (VAT)</a:t>
            </a:r>
          </a:p>
          <a:p>
            <a:pPr lvl="2"/>
            <a:r>
              <a:rPr lang="en-US" dirty="0" smtClean="0"/>
              <a:t>Tax at each point of value along value chain</a:t>
            </a:r>
          </a:p>
          <a:p>
            <a:pPr lvl="3"/>
            <a:r>
              <a:rPr lang="en-US" dirty="0" smtClean="0"/>
              <a:t>Business to business (steel producer to chair maker)</a:t>
            </a:r>
          </a:p>
          <a:p>
            <a:pPr lvl="3"/>
            <a:r>
              <a:rPr lang="en-US" dirty="0" smtClean="0"/>
              <a:t>Business to consumer (household buys chair) </a:t>
            </a:r>
          </a:p>
          <a:p>
            <a:pPr lvl="2"/>
            <a:r>
              <a:rPr lang="en-US" dirty="0" smtClean="0"/>
              <a:t>Business subtracts VAT paid (buying inputs) against VAT it has collected (when it sells) when sending to gov’t	</a:t>
            </a:r>
          </a:p>
          <a:p>
            <a:pPr lvl="2"/>
            <a:r>
              <a:rPr lang="en-US" dirty="0" smtClean="0"/>
              <a:t>Developed in Europe and has spread worldwide</a:t>
            </a:r>
          </a:p>
          <a:p>
            <a:pPr lvl="2"/>
            <a:r>
              <a:rPr lang="en-US" dirty="0" smtClean="0"/>
              <a:t>Reduces tax evasion</a:t>
            </a:r>
          </a:p>
          <a:p>
            <a:pPr lvl="1"/>
            <a:r>
              <a:rPr lang="en-US" dirty="0" smtClean="0"/>
              <a:t>	Excise tax</a:t>
            </a:r>
          </a:p>
          <a:p>
            <a:pPr lvl="2"/>
            <a:r>
              <a:rPr lang="en-US" dirty="0" smtClean="0"/>
              <a:t>Specific goods: usually tobacco, alcohol, fuel, gambling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64584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taxes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Good source (originally)</a:t>
            </a:r>
          </a:p>
          <a:p>
            <a:pPr lvl="1"/>
            <a:r>
              <a:rPr lang="en-US" dirty="0" smtClean="0"/>
              <a:t>Some countries a main source</a:t>
            </a:r>
            <a:endParaRPr lang="en-US" dirty="0"/>
          </a:p>
          <a:p>
            <a:pPr lvl="1"/>
            <a:r>
              <a:rPr lang="en-US" dirty="0" smtClean="0"/>
              <a:t>Limited </a:t>
            </a:r>
            <a:r>
              <a:rPr lang="en-US" dirty="0"/>
              <a:t>number of key access </a:t>
            </a:r>
            <a:r>
              <a:rPr lang="en-US" dirty="0" smtClean="0"/>
              <a:t>points</a:t>
            </a:r>
          </a:p>
          <a:p>
            <a:pPr lvl="2"/>
            <a:r>
              <a:rPr lang="en-US" dirty="0" smtClean="0"/>
              <a:t>Sea ports, airport, border crossing (rail, road), highway</a:t>
            </a:r>
          </a:p>
          <a:p>
            <a:pPr lvl="2"/>
            <a:endParaRPr lang="en-US" dirty="0"/>
          </a:p>
          <a:p>
            <a:r>
              <a:rPr lang="en-US" dirty="0" smtClean="0"/>
              <a:t>Now not important: why?</a:t>
            </a:r>
          </a:p>
          <a:p>
            <a:pPr lvl="1"/>
            <a:r>
              <a:rPr lang="en-US" dirty="0" smtClean="0"/>
              <a:t>Tariff rates have fallen generally (WTO, agreements)</a:t>
            </a:r>
          </a:p>
          <a:p>
            <a:pPr lvl="1"/>
            <a:r>
              <a:rPr lang="en-US" dirty="0" smtClean="0"/>
              <a:t>Exports taxes  frowned upon and not effective</a:t>
            </a:r>
          </a:p>
          <a:p>
            <a:pPr lvl="2"/>
            <a:r>
              <a:rPr lang="en-US" dirty="0" smtClean="0"/>
              <a:t>Purpose to encourage raw material processing</a:t>
            </a:r>
          </a:p>
          <a:p>
            <a:pPr lvl="2"/>
            <a:r>
              <a:rPr lang="en-US" dirty="0" smtClean="0"/>
              <a:t>Not generally effective</a:t>
            </a:r>
          </a:p>
          <a:p>
            <a:pPr lvl="2"/>
            <a:r>
              <a:rPr lang="en-US" dirty="0" smtClean="0"/>
              <a:t>Benefits (more processed goods) not likely</a:t>
            </a:r>
          </a:p>
          <a:p>
            <a:pPr lvl="1"/>
            <a:r>
              <a:rPr lang="en-US" dirty="0" smtClean="0"/>
              <a:t>Encouraged smuggling</a:t>
            </a:r>
          </a:p>
          <a:p>
            <a:pPr marL="457200" lvl="1" indent="0">
              <a:buNone/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097659" y="3244334"/>
            <a:ext cx="29486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dirty="0"/>
              <a:t>Normally covered by taxation</a:t>
            </a:r>
          </a:p>
        </p:txBody>
      </p:sp>
    </p:spTree>
    <p:extLst>
      <p:ext uri="{BB962C8B-B14F-4D97-AF65-F5344CB8AC3E}">
        <p14:creationId xmlns:p14="http://schemas.microsoft.com/office/powerpoint/2010/main" val="22090787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</a:t>
            </a:r>
            <a:r>
              <a:rPr lang="en-US" dirty="0" smtClean="0"/>
              <a:t>orrowing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Government also borrows to finance activities</a:t>
            </a:r>
          </a:p>
          <a:p>
            <a:pPr lvl="1"/>
            <a:r>
              <a:rPr lang="en-US" dirty="0" smtClean="0"/>
              <a:t>When run a budget deficit over revenues</a:t>
            </a:r>
          </a:p>
          <a:p>
            <a:pPr lvl="1"/>
            <a:r>
              <a:rPr lang="en-US" dirty="0" smtClean="0"/>
              <a:t>Especially used to finance public investment</a:t>
            </a:r>
          </a:p>
          <a:p>
            <a:pPr lvl="2"/>
            <a:r>
              <a:rPr lang="en-US" dirty="0" smtClean="0"/>
              <a:t>Things like infrastructure (see below)</a:t>
            </a:r>
          </a:p>
          <a:p>
            <a:pPr lvl="2"/>
            <a:endParaRPr lang="en-US" dirty="0"/>
          </a:p>
          <a:p>
            <a:pPr lvl="1"/>
            <a:r>
              <a:rPr lang="en-US" dirty="0" smtClean="0"/>
              <a:t>Borrow</a:t>
            </a:r>
          </a:p>
          <a:p>
            <a:pPr lvl="2"/>
            <a:r>
              <a:rPr lang="en-US" dirty="0" smtClean="0"/>
              <a:t>Borrow domestically</a:t>
            </a:r>
          </a:p>
          <a:p>
            <a:pPr lvl="2"/>
            <a:r>
              <a:rPr lang="en-US" dirty="0" smtClean="0"/>
              <a:t>Borrow from central bank (creates inflation)</a:t>
            </a:r>
          </a:p>
          <a:p>
            <a:pPr lvl="2"/>
            <a:r>
              <a:rPr lang="en-US" dirty="0" smtClean="0"/>
              <a:t>Borrow internationally</a:t>
            </a:r>
          </a:p>
          <a:p>
            <a:pPr lvl="3"/>
            <a:r>
              <a:rPr lang="en-US" dirty="0" smtClean="0"/>
              <a:t>Private markets (float bonds)</a:t>
            </a:r>
          </a:p>
          <a:p>
            <a:pPr lvl="3"/>
            <a:r>
              <a:rPr lang="en-US" dirty="0" smtClean="0"/>
              <a:t>Multilateral financial institutions (World Bank, ADB)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1284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2. Government expenditure and investment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Spending the money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71022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Spending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Two types of spending</a:t>
            </a:r>
          </a:p>
          <a:p>
            <a:pPr lvl="1"/>
            <a:r>
              <a:rPr lang="en-US" dirty="0" smtClean="0"/>
              <a:t>Not all countries classify spending in the same way</a:t>
            </a:r>
          </a:p>
          <a:p>
            <a:pPr lvl="1"/>
            <a:r>
              <a:rPr lang="en-US" dirty="0"/>
              <a:t>E</a:t>
            </a:r>
            <a:r>
              <a:rPr lang="en-US" dirty="0" smtClean="0"/>
              <a:t>ducation and health may be recurrent or investment</a:t>
            </a:r>
          </a:p>
          <a:p>
            <a:r>
              <a:rPr lang="en-US" dirty="0" smtClean="0"/>
              <a:t>Recurrent expenditures</a:t>
            </a:r>
          </a:p>
          <a:p>
            <a:pPr lvl="1"/>
            <a:r>
              <a:rPr lang="en-US" dirty="0"/>
              <a:t>Normally covered by </a:t>
            </a:r>
            <a:r>
              <a:rPr lang="en-US" dirty="0" smtClean="0"/>
              <a:t>taxation and other revenues</a:t>
            </a:r>
          </a:p>
          <a:p>
            <a:pPr lvl="2"/>
            <a:r>
              <a:rPr lang="en-US" dirty="0" smtClean="0"/>
              <a:t>Annual expenditures</a:t>
            </a:r>
            <a:endParaRPr lang="en-US" dirty="0"/>
          </a:p>
          <a:p>
            <a:pPr lvl="2"/>
            <a:r>
              <a:rPr lang="en-US" dirty="0" smtClean="0"/>
              <a:t>To pay salaries of civil servants</a:t>
            </a:r>
          </a:p>
          <a:p>
            <a:pPr lvl="2"/>
            <a:r>
              <a:rPr lang="en-US" dirty="0" smtClean="0"/>
              <a:t>Run the government offices and programs</a:t>
            </a:r>
          </a:p>
          <a:p>
            <a:pPr lvl="2"/>
            <a:r>
              <a:rPr lang="en-US" dirty="0" smtClean="0"/>
              <a:t>Education and health operations</a:t>
            </a:r>
          </a:p>
          <a:p>
            <a:pPr lvl="2"/>
            <a:r>
              <a:rPr lang="en-US" dirty="0" smtClean="0"/>
              <a:t>Maintenance of capital investments</a:t>
            </a:r>
          </a:p>
          <a:p>
            <a:pPr lvl="2"/>
            <a:r>
              <a:rPr lang="en-US" dirty="0" smtClean="0"/>
              <a:t>Payments on debt</a:t>
            </a:r>
          </a:p>
          <a:p>
            <a:pPr lvl="2"/>
            <a:r>
              <a:rPr lang="en-US" dirty="0" smtClean="0"/>
              <a:t>Subsidies</a:t>
            </a:r>
          </a:p>
          <a:p>
            <a:pPr lvl="2"/>
            <a:r>
              <a:rPr lang="en-US" dirty="0" smtClean="0"/>
              <a:t>Payments to loss making government firms</a:t>
            </a:r>
            <a:endParaRPr lang="en-US" dirty="0"/>
          </a:p>
          <a:p>
            <a:r>
              <a:rPr lang="en-US" dirty="0" smtClean="0"/>
              <a:t>Public investment</a:t>
            </a:r>
          </a:p>
          <a:p>
            <a:pPr lvl="1"/>
            <a:r>
              <a:rPr lang="en-US" dirty="0" smtClean="0"/>
              <a:t>Also called development expenditures</a:t>
            </a:r>
          </a:p>
          <a:p>
            <a:pPr lvl="1"/>
            <a:r>
              <a:rPr lang="en-US" dirty="0" smtClean="0"/>
              <a:t>Transport infrastructure, energy, building schools and </a:t>
            </a:r>
            <a:r>
              <a:rPr lang="en-US" dirty="0" smtClean="0"/>
              <a:t>hospitals</a:t>
            </a:r>
          </a:p>
          <a:p>
            <a:pPr lvl="1"/>
            <a:r>
              <a:rPr lang="en-US" dirty="0" smtClean="0"/>
              <a:t>Can be covered by borrowing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350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Fiscal Policy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60317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Fiscal boost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Fiscal stimulus</a:t>
            </a:r>
          </a:p>
          <a:p>
            <a:pPr lvl="1"/>
            <a:r>
              <a:rPr lang="en-US" dirty="0" smtClean="0"/>
              <a:t>When economy slows</a:t>
            </a:r>
          </a:p>
          <a:p>
            <a:pPr lvl="1"/>
            <a:r>
              <a:rPr lang="en-US" dirty="0" smtClean="0"/>
              <a:t>Spending to boost aggregate demand</a:t>
            </a:r>
          </a:p>
          <a:p>
            <a:pPr lvl="1"/>
            <a:r>
              <a:rPr lang="en-US" dirty="0" smtClean="0"/>
              <a:t>Short-term, Keynesian measure</a:t>
            </a:r>
          </a:p>
          <a:p>
            <a:pPr lvl="1"/>
            <a:r>
              <a:rPr lang="en-US" dirty="0" smtClean="0"/>
              <a:t>Must be financed</a:t>
            </a:r>
          </a:p>
          <a:p>
            <a:pPr lvl="2"/>
            <a:r>
              <a:rPr lang="en-US" dirty="0" smtClean="0"/>
              <a:t>Lower surplus, creating deficit, or raising deficit</a:t>
            </a:r>
          </a:p>
          <a:p>
            <a:pPr lvl="2"/>
            <a:r>
              <a:rPr lang="en-US" dirty="0" smtClean="0"/>
              <a:t>Borrow to finance the latter two</a:t>
            </a:r>
          </a:p>
          <a:p>
            <a:pPr lvl="1"/>
            <a:r>
              <a:rPr lang="en-US" dirty="0" smtClean="0"/>
              <a:t>Spending in a slump, repay in the upswing</a:t>
            </a:r>
          </a:p>
          <a:p>
            <a:pPr lvl="2"/>
            <a:r>
              <a:rPr lang="en-US" dirty="0" smtClean="0"/>
              <a:t>Careful not to continue overspending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41574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GFC and Thailand fiscal stimulus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Global financial crisis (GFC)</a:t>
            </a:r>
          </a:p>
          <a:p>
            <a:pPr lvl="1"/>
            <a:r>
              <a:rPr lang="en-US" dirty="0" smtClean="0"/>
              <a:t>No financial crisis in Thailand but demand slowdown</a:t>
            </a:r>
          </a:p>
          <a:p>
            <a:pPr lvl="1"/>
            <a:r>
              <a:rPr lang="en-US" dirty="0" smtClean="0"/>
              <a:t>Exports fell by 12.5% in 2009</a:t>
            </a:r>
          </a:p>
          <a:p>
            <a:r>
              <a:rPr lang="en-US" dirty="0" smtClean="0"/>
              <a:t>Stimulus Package 1 (SP1)</a:t>
            </a:r>
          </a:p>
          <a:p>
            <a:pPr lvl="1"/>
            <a:r>
              <a:rPr lang="en-US" dirty="0" smtClean="0"/>
              <a:t>Short-term demand boost</a:t>
            </a:r>
          </a:p>
          <a:p>
            <a:pPr lvl="1"/>
            <a:r>
              <a:rPr lang="en-US" dirty="0" smtClean="0"/>
              <a:t>17 programs, 116.7 billion baht</a:t>
            </a:r>
          </a:p>
          <a:p>
            <a:pPr lvl="1"/>
            <a:r>
              <a:rPr lang="en-US" dirty="0" smtClean="0"/>
              <a:t>Main components</a:t>
            </a:r>
          </a:p>
          <a:p>
            <a:pPr lvl="2"/>
            <a:r>
              <a:rPr lang="en-US" dirty="0" smtClean="0"/>
              <a:t>Free preprimary education</a:t>
            </a:r>
          </a:p>
          <a:p>
            <a:pPr lvl="2"/>
            <a:r>
              <a:rPr lang="en-US" dirty="0" smtClean="0"/>
              <a:t>Cash to 9.45 million low-income earners</a:t>
            </a:r>
          </a:p>
          <a:p>
            <a:pPr lvl="1"/>
            <a:r>
              <a:rPr lang="en-US" dirty="0"/>
              <a:t>Also cut taxes and used monetary </a:t>
            </a:r>
            <a:r>
              <a:rPr lang="en-US" dirty="0" smtClean="0"/>
              <a:t>policy</a:t>
            </a:r>
          </a:p>
          <a:p>
            <a:r>
              <a:rPr lang="en-US" dirty="0" smtClean="0"/>
              <a:t>SP2 for infrastructure and longer term THB 1.43 trillion</a:t>
            </a:r>
          </a:p>
          <a:p>
            <a:endParaRPr lang="en-US" dirty="0" smtClean="0"/>
          </a:p>
          <a:p>
            <a:r>
              <a:rPr lang="en-US" dirty="0" smtClean="0"/>
              <a:t>Did it work?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58110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GFC – lower demand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261881" cy="4525963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Fall in Thailand exports, due to GFC (</a:t>
            </a:r>
            <a:r>
              <a:rPr lang="en-US" dirty="0" err="1" smtClean="0"/>
              <a:t>ie</a:t>
            </a:r>
            <a:r>
              <a:rPr lang="en-US" dirty="0" smtClean="0"/>
              <a:t>. weak demand in other countries).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Reduces Thai aggregate demand and shifts AD</a:t>
            </a:r>
            <a:r>
              <a:rPr lang="en-US" baseline="-25000" dirty="0" smtClean="0"/>
              <a:t>1</a:t>
            </a:r>
            <a:r>
              <a:rPr lang="en-US" dirty="0" smtClean="0"/>
              <a:t> to AD</a:t>
            </a:r>
            <a:r>
              <a:rPr lang="en-US" baseline="-25000" dirty="0" smtClean="0"/>
              <a:t>2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Output is lower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4545543" y="1995788"/>
            <a:ext cx="50394" cy="329607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4595937" y="5291861"/>
            <a:ext cx="353766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938617" y="2610651"/>
            <a:ext cx="2822066" cy="213690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5190587" y="2610651"/>
            <a:ext cx="2408835" cy="223770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35824" y="3316234"/>
            <a:ext cx="2560018" cy="1874831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888460" y="4562889"/>
            <a:ext cx="573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AD</a:t>
            </a:r>
            <a:r>
              <a:rPr lang="en-US" baseline="-25000" dirty="0" smtClean="0"/>
              <a:t> 1</a:t>
            </a:r>
            <a:endParaRPr lang="en-US" baseline="-25000" dirty="0"/>
          </a:p>
        </p:txBody>
      </p:sp>
      <p:sp>
        <p:nvSpPr>
          <p:cNvPr id="16" name="TextBox 15"/>
          <p:cNvSpPr txBox="1"/>
          <p:nvPr/>
        </p:nvSpPr>
        <p:spPr>
          <a:xfrm>
            <a:off x="7293425" y="4932221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AD 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sp>
        <p:nvSpPr>
          <p:cNvPr id="17" name="TextBox 16"/>
          <p:cNvSpPr txBox="1"/>
          <p:nvPr/>
        </p:nvSpPr>
        <p:spPr>
          <a:xfrm>
            <a:off x="7760683" y="2419137"/>
            <a:ext cx="59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AS</a:t>
            </a:r>
            <a:endParaRPr lang="en-US" dirty="0"/>
          </a:p>
        </p:txBody>
      </p:sp>
      <p:cxnSp>
        <p:nvCxnSpPr>
          <p:cNvPr id="19" name="Straight Arrow Connector 18"/>
          <p:cNvCxnSpPr/>
          <p:nvPr/>
        </p:nvCxnSpPr>
        <p:spPr>
          <a:xfrm flipH="1">
            <a:off x="5422400" y="3316234"/>
            <a:ext cx="312442" cy="3830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895718" y="2338499"/>
            <a:ext cx="7401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Prices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7579265" y="5600714"/>
            <a:ext cx="8559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Output</a:t>
            </a:r>
            <a:endParaRPr lang="en-US" dirty="0"/>
          </a:p>
        </p:txBody>
      </p:sp>
      <p:cxnSp>
        <p:nvCxnSpPr>
          <p:cNvPr id="23" name="Straight Connector 22"/>
          <p:cNvCxnSpPr/>
          <p:nvPr/>
        </p:nvCxnSpPr>
        <p:spPr>
          <a:xfrm>
            <a:off x="6420202" y="3779901"/>
            <a:ext cx="20157" cy="151196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5886025" y="4290350"/>
            <a:ext cx="10079" cy="1048292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>
            <a:off x="5896104" y="5600714"/>
            <a:ext cx="544255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60158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Fiscal stimulus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261881" cy="4525963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Increase in government spending increase demand</a:t>
            </a:r>
          </a:p>
          <a:p>
            <a:endParaRPr lang="en-US" dirty="0" smtClean="0"/>
          </a:p>
          <a:p>
            <a:r>
              <a:rPr lang="en-US" dirty="0" smtClean="0"/>
              <a:t>Shift AD back from AD</a:t>
            </a:r>
            <a:r>
              <a:rPr lang="en-US" baseline="-25000" dirty="0" smtClean="0"/>
              <a:t>2</a:t>
            </a:r>
            <a:r>
              <a:rPr lang="en-US" dirty="0" smtClean="0"/>
              <a:t> to AD</a:t>
            </a:r>
            <a:r>
              <a:rPr lang="en-US" baseline="-25000" dirty="0" smtClean="0"/>
              <a:t>3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smtClean="0"/>
              <a:t>Output increases. </a:t>
            </a:r>
          </a:p>
          <a:p>
            <a:endParaRPr lang="en-US" dirty="0"/>
          </a:p>
          <a:p>
            <a:r>
              <a:rPr lang="en-US" dirty="0" smtClean="0"/>
              <a:t>Extent of the shift depends on the amount and affect of the stimulus.  </a:t>
            </a:r>
          </a:p>
          <a:p>
            <a:pPr marL="0" indent="0">
              <a:buNone/>
            </a:pPr>
            <a:endParaRPr lang="en-US" dirty="0" smtClean="0"/>
          </a:p>
        </p:txBody>
      </p:sp>
      <p:cxnSp>
        <p:nvCxnSpPr>
          <p:cNvPr id="5" name="Straight Connector 4"/>
          <p:cNvCxnSpPr/>
          <p:nvPr/>
        </p:nvCxnSpPr>
        <p:spPr>
          <a:xfrm>
            <a:off x="4545543" y="1995788"/>
            <a:ext cx="50394" cy="329607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4595937" y="5291861"/>
            <a:ext cx="353766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938617" y="2610651"/>
            <a:ext cx="2822066" cy="213690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5190587" y="2610651"/>
            <a:ext cx="2408835" cy="223770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37041" y="3588386"/>
            <a:ext cx="2247574" cy="161275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888460" y="4562889"/>
            <a:ext cx="573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AD</a:t>
            </a:r>
            <a:r>
              <a:rPr lang="en-US" baseline="-25000" dirty="0" smtClean="0"/>
              <a:t> 1</a:t>
            </a:r>
            <a:endParaRPr lang="en-US" baseline="-25000" dirty="0"/>
          </a:p>
        </p:txBody>
      </p:sp>
      <p:sp>
        <p:nvSpPr>
          <p:cNvPr id="16" name="TextBox 15"/>
          <p:cNvSpPr txBox="1"/>
          <p:nvPr/>
        </p:nvSpPr>
        <p:spPr>
          <a:xfrm>
            <a:off x="7051533" y="5016477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AD 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sp>
        <p:nvSpPr>
          <p:cNvPr id="17" name="TextBox 16"/>
          <p:cNvSpPr txBox="1"/>
          <p:nvPr/>
        </p:nvSpPr>
        <p:spPr>
          <a:xfrm>
            <a:off x="7760683" y="2419137"/>
            <a:ext cx="59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AS</a:t>
            </a:r>
            <a:endParaRPr lang="en-US" dirty="0"/>
          </a:p>
        </p:txBody>
      </p:sp>
      <p:cxnSp>
        <p:nvCxnSpPr>
          <p:cNvPr id="19" name="Straight Arrow Connector 18"/>
          <p:cNvCxnSpPr/>
          <p:nvPr/>
        </p:nvCxnSpPr>
        <p:spPr>
          <a:xfrm flipH="1">
            <a:off x="5382084" y="3363013"/>
            <a:ext cx="393074" cy="50760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895718" y="2338499"/>
            <a:ext cx="7401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Prices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7579265" y="5600714"/>
            <a:ext cx="8559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Output</a:t>
            </a:r>
            <a:endParaRPr lang="en-US" dirty="0"/>
          </a:p>
        </p:txBody>
      </p:sp>
      <p:cxnSp>
        <p:nvCxnSpPr>
          <p:cNvPr id="23" name="Straight Connector 22"/>
          <p:cNvCxnSpPr/>
          <p:nvPr/>
        </p:nvCxnSpPr>
        <p:spPr>
          <a:xfrm>
            <a:off x="6420202" y="3779901"/>
            <a:ext cx="20157" cy="151196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5775158" y="4383069"/>
            <a:ext cx="0" cy="930567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5775158" y="5600714"/>
            <a:ext cx="372916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039405" y="3124718"/>
            <a:ext cx="2388678" cy="1807503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6742724" y="4747555"/>
            <a:ext cx="241891" cy="18466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7428083" y="4831811"/>
            <a:ext cx="538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AD</a:t>
            </a:r>
            <a:r>
              <a:rPr lang="en-US" baseline="-25000" dirty="0" smtClean="0"/>
              <a:t>3</a:t>
            </a:r>
            <a:endParaRPr lang="en-US" baseline="-25000" dirty="0"/>
          </a:p>
        </p:txBody>
      </p:sp>
      <p:cxnSp>
        <p:nvCxnSpPr>
          <p:cNvPr id="30" name="Straight Connector 29"/>
          <p:cNvCxnSpPr/>
          <p:nvPr/>
        </p:nvCxnSpPr>
        <p:spPr>
          <a:xfrm>
            <a:off x="6148074" y="3991575"/>
            <a:ext cx="20157" cy="1300286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83539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Impact of SP1 (and SP2)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Many measures not started until mid 1992</a:t>
            </a:r>
          </a:p>
          <a:p>
            <a:pPr lvl="1"/>
            <a:r>
              <a:rPr lang="en-US" dirty="0" smtClean="0"/>
              <a:t>So impact most likely in 2009 and 2010</a:t>
            </a:r>
          </a:p>
          <a:p>
            <a:pPr lvl="1"/>
            <a:r>
              <a:rPr lang="en-US" dirty="0" smtClean="0"/>
              <a:t>Likely raised GDP by 2% overall </a:t>
            </a:r>
          </a:p>
          <a:p>
            <a:r>
              <a:rPr lang="en-US" dirty="0" smtClean="0"/>
              <a:t>GDP was 1% in 2009 and 7.5% in 2010</a:t>
            </a:r>
          </a:p>
          <a:p>
            <a:pPr lvl="1"/>
            <a:r>
              <a:rPr lang="en-US" dirty="0" smtClean="0"/>
              <a:t>Due in part to stimulus</a:t>
            </a:r>
          </a:p>
          <a:p>
            <a:pPr lvl="1"/>
            <a:r>
              <a:rPr lang="en-US" dirty="0" smtClean="0"/>
              <a:t>Also large rebound in exports</a:t>
            </a:r>
          </a:p>
          <a:p>
            <a:pPr lvl="2"/>
            <a:r>
              <a:rPr lang="en-US" dirty="0" smtClean="0"/>
              <a:t>Grew 14% in 2010 and higher than pre GFC</a:t>
            </a:r>
          </a:p>
          <a:p>
            <a:pPr lvl="1"/>
            <a:r>
              <a:rPr lang="en-US" dirty="0" smtClean="0"/>
              <a:t>GDP grew:</a:t>
            </a:r>
          </a:p>
          <a:p>
            <a:pPr lvl="2"/>
            <a:r>
              <a:rPr lang="en-US" dirty="0" smtClean="0"/>
              <a:t>&lt; 1% in 2011 (floods)</a:t>
            </a:r>
          </a:p>
          <a:p>
            <a:pPr lvl="2"/>
            <a:r>
              <a:rPr lang="en-US" dirty="0" smtClean="0"/>
              <a:t>7.2% in 2012 </a:t>
            </a:r>
          </a:p>
          <a:p>
            <a:pPr lvl="2"/>
            <a:r>
              <a:rPr lang="en-US" dirty="0" smtClean="0"/>
              <a:t>2.7% in 2013 (political unrest)</a:t>
            </a:r>
          </a:p>
          <a:p>
            <a:pPr lvl="2"/>
            <a:r>
              <a:rPr lang="en-US" dirty="0" smtClean="0"/>
              <a:t>0.8% in 2014 (coup)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69681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Tax </a:t>
            </a:r>
            <a:r>
              <a:rPr lang="en-US" dirty="0" smtClean="0"/>
              <a:t>and subsidy </a:t>
            </a:r>
            <a:r>
              <a:rPr lang="en-US" dirty="0" smtClean="0"/>
              <a:t>incentives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Can provide a fiscal boost by encouraging others to spend</a:t>
            </a:r>
          </a:p>
          <a:p>
            <a:r>
              <a:rPr lang="en-US" dirty="0" smtClean="0"/>
              <a:t>Reduce taxes</a:t>
            </a:r>
          </a:p>
          <a:p>
            <a:pPr lvl="1"/>
            <a:r>
              <a:rPr lang="en-US" dirty="0" smtClean="0"/>
              <a:t>Will reduce revenues so will impact deficit/debt</a:t>
            </a:r>
          </a:p>
          <a:p>
            <a:r>
              <a:rPr lang="en-US" dirty="0" smtClean="0"/>
              <a:t>Give subsidies</a:t>
            </a:r>
          </a:p>
          <a:p>
            <a:pPr lvl="1"/>
            <a:r>
              <a:rPr lang="en-US" dirty="0" smtClean="0"/>
              <a:t>Spending in the form of transfer 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1980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Incentives to buy new cars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Used in many countries to counter GFC</a:t>
            </a:r>
          </a:p>
          <a:p>
            <a:pPr lvl="1"/>
            <a:r>
              <a:rPr lang="en-US" dirty="0" smtClean="0"/>
              <a:t>US, Canada, 14 Euro. countries, China, Japan, Thailand</a:t>
            </a:r>
          </a:p>
          <a:p>
            <a:r>
              <a:rPr lang="en-US" dirty="0" smtClean="0"/>
              <a:t>Variety of forms: </a:t>
            </a:r>
          </a:p>
          <a:p>
            <a:pPr lvl="1"/>
            <a:r>
              <a:rPr lang="en-US" dirty="0"/>
              <a:t>N</a:t>
            </a:r>
            <a:r>
              <a:rPr lang="en-US" dirty="0" smtClean="0"/>
              <a:t>ew buyer</a:t>
            </a:r>
          </a:p>
          <a:p>
            <a:pPr lvl="1"/>
            <a:r>
              <a:rPr lang="en-US" dirty="0" smtClean="0"/>
              <a:t>Trade in old, polluting car</a:t>
            </a:r>
          </a:p>
          <a:p>
            <a:pPr lvl="1"/>
            <a:r>
              <a:rPr lang="en-US" dirty="0" smtClean="0"/>
              <a:t>Buy more fuel-efficient car</a:t>
            </a:r>
          </a:p>
          <a:p>
            <a:r>
              <a:rPr lang="en-US" dirty="0" smtClean="0"/>
              <a:t>Trying to get consumers to spend money</a:t>
            </a:r>
          </a:p>
          <a:p>
            <a:pPr lvl="1"/>
            <a:r>
              <a:rPr lang="en-US" dirty="0" smtClean="0"/>
              <a:t>May </a:t>
            </a:r>
            <a:r>
              <a:rPr lang="en-US" smtClean="0"/>
              <a:t>likely only </a:t>
            </a:r>
            <a:r>
              <a:rPr lang="en-US" dirty="0" smtClean="0"/>
              <a:t>move demand forward (earlier)</a:t>
            </a:r>
          </a:p>
          <a:p>
            <a:pPr lvl="1"/>
            <a:r>
              <a:rPr lang="en-US" dirty="0" smtClean="0"/>
              <a:t>Not necessarily create new demand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561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US: Cash for Clunkers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342900" lvl="1" indent="-342900">
              <a:buFont typeface="Arial"/>
              <a:buChar char="•"/>
            </a:pPr>
            <a:r>
              <a:rPr lang="en-US" dirty="0" smtClean="0"/>
              <a:t>Allowance </a:t>
            </a:r>
            <a:r>
              <a:rPr lang="en-US" dirty="0"/>
              <a:t>Rebate System (CARS</a:t>
            </a:r>
            <a:r>
              <a:rPr lang="en-US" dirty="0" smtClean="0"/>
              <a:t>)</a:t>
            </a:r>
          </a:p>
          <a:p>
            <a:pPr marL="742950" lvl="2" indent="-342900"/>
            <a:r>
              <a:rPr lang="en-US" dirty="0" smtClean="0"/>
              <a:t>$ 3 billion over 8 week period</a:t>
            </a:r>
          </a:p>
          <a:p>
            <a:pPr marL="342900" lvl="1" indent="-342900">
              <a:buFont typeface="Arial"/>
              <a:buChar char="•"/>
            </a:pPr>
            <a:r>
              <a:rPr lang="en-US" dirty="0" smtClean="0"/>
              <a:t>Government gives you $3,500 or $4,500 if you:</a:t>
            </a:r>
          </a:p>
          <a:p>
            <a:pPr marL="742950" lvl="2" indent="-342900"/>
            <a:r>
              <a:rPr lang="en-US" dirty="0" smtClean="0"/>
              <a:t>Trade in old fuel-inefficient car</a:t>
            </a:r>
          </a:p>
          <a:p>
            <a:pPr marL="742950" lvl="2" indent="-342900"/>
            <a:r>
              <a:rPr lang="en-US" dirty="0" smtClean="0"/>
              <a:t> Buy new fuel efficient car for under $45,000</a:t>
            </a:r>
          </a:p>
          <a:p>
            <a:pPr marL="342900" lvl="1" indent="-342900">
              <a:buFont typeface="Arial"/>
              <a:buChar char="•"/>
            </a:pPr>
            <a:r>
              <a:rPr lang="en-US" dirty="0" smtClean="0"/>
              <a:t>Did it work?</a:t>
            </a:r>
          </a:p>
          <a:p>
            <a:pPr marL="742950" lvl="2" indent="-342900"/>
            <a:r>
              <a:rPr lang="en-US" dirty="0" smtClean="0"/>
              <a:t>677,000 cars bought under the program</a:t>
            </a:r>
          </a:p>
          <a:p>
            <a:pPr marL="742950" lvl="2" indent="-342900"/>
            <a:r>
              <a:rPr lang="en-US" dirty="0" smtClean="0"/>
              <a:t>60% of people would have bought anyways in program period</a:t>
            </a:r>
          </a:p>
          <a:p>
            <a:pPr marL="742950" lvl="2" indent="-342900"/>
            <a:r>
              <a:rPr lang="en-US" dirty="0" smtClean="0"/>
              <a:t>40% would have bought in the following 7-9 months</a:t>
            </a:r>
          </a:p>
          <a:p>
            <a:pPr marL="1200150" lvl="3" indent="-342900"/>
            <a:r>
              <a:rPr lang="en-US" dirty="0" smtClean="0"/>
              <a:t>So it merely brought demand forward (earlier)</a:t>
            </a:r>
          </a:p>
          <a:p>
            <a:pPr marL="742950" lvl="2" indent="-342900"/>
            <a:r>
              <a:rPr lang="en-US" dirty="0" smtClean="0"/>
              <a:t>However, spent $5,000 less per can than they would have without the program</a:t>
            </a:r>
          </a:p>
          <a:p>
            <a:pPr marL="1200150" lvl="3" indent="-342900"/>
            <a:r>
              <a:rPr lang="en-US" dirty="0" smtClean="0"/>
              <a:t>So program actually reduced demand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70205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1459</TotalTime>
  <Words>1235</Words>
  <Application>Microsoft Macintosh PowerPoint</Application>
  <PresentationFormat>On-screen Show (4:3)</PresentationFormat>
  <Paragraphs>319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Fiscal Issues and Policy</vt:lpstr>
      <vt:lpstr>Fiscal </vt:lpstr>
      <vt:lpstr>1. Revenues and borrowing</vt:lpstr>
      <vt:lpstr>Taxation</vt:lpstr>
      <vt:lpstr>Tax administration</vt:lpstr>
      <vt:lpstr>Differences</vt:lpstr>
      <vt:lpstr>PowerPoint Presentation</vt:lpstr>
      <vt:lpstr>Personal income tax</vt:lpstr>
      <vt:lpstr>Income tax rates (Highest income bracket)</vt:lpstr>
      <vt:lpstr>Corporate income tax</vt:lpstr>
      <vt:lpstr> Goods and Services Tax Retail Sales, VAT and Excise  </vt:lpstr>
      <vt:lpstr>Trade taxes</vt:lpstr>
      <vt:lpstr>Borrowing</vt:lpstr>
      <vt:lpstr>2. Government expenditure and investment</vt:lpstr>
      <vt:lpstr>Spending </vt:lpstr>
      <vt:lpstr>3. Fiscal Policy</vt:lpstr>
      <vt:lpstr>Fiscal boost</vt:lpstr>
      <vt:lpstr>GFC and Thailand fiscal stimulus</vt:lpstr>
      <vt:lpstr>GFC – lower demand</vt:lpstr>
      <vt:lpstr>Fiscal stimulus</vt:lpstr>
      <vt:lpstr>Impact of SP1 (and SP2)</vt:lpstr>
      <vt:lpstr>Tax and subsidy incentives</vt:lpstr>
      <vt:lpstr>Incentives to buy new cars</vt:lpstr>
      <vt:lpstr>US: Cash for Clunkers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Investment and Savings</dc:title>
  <dc:creator>Akiko Vandenberg</dc:creator>
  <cp:lastModifiedBy>Akiko Vandenberg</cp:lastModifiedBy>
  <cp:revision>60</cp:revision>
  <cp:lastPrinted>2017-09-24T23:33:24Z</cp:lastPrinted>
  <dcterms:created xsi:type="dcterms:W3CDTF">2016-10-25T23:14:12Z</dcterms:created>
  <dcterms:modified xsi:type="dcterms:W3CDTF">2017-10-11T01:36:29Z</dcterms:modified>
</cp:coreProperties>
</file>