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0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311" r:id="rId29"/>
    <p:sldId id="285" r:id="rId30"/>
    <p:sldId id="288" r:id="rId31"/>
    <p:sldId id="287" r:id="rId32"/>
    <p:sldId id="289" r:id="rId33"/>
    <p:sldId id="290" r:id="rId34"/>
    <p:sldId id="291" r:id="rId35"/>
    <p:sldId id="292" r:id="rId36"/>
    <p:sldId id="320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12" r:id="rId53"/>
    <p:sldId id="313" r:id="rId54"/>
    <p:sldId id="310" r:id="rId55"/>
    <p:sldId id="316" r:id="rId56"/>
    <p:sldId id="318" r:id="rId57"/>
    <p:sldId id="317" r:id="rId58"/>
    <p:sldId id="319" r:id="rId59"/>
  </p:sldIdLst>
  <p:sldSz cx="9144000" cy="6858000" type="screen4x3"/>
  <p:notesSz cx="6858000" cy="9144000"/>
  <p:custDataLst>
    <p:tags r:id="rId61"/>
  </p:custDataLst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CC66"/>
    <a:srgbClr val="FF9966"/>
    <a:srgbClr val="FFCCCC"/>
    <a:srgbClr val="CCFFFF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CAECDD"/>
          </a:solidFill>
        </a:fill>
      </a:tcStyle>
    </a:wholeTbl>
    <a:band2H>
      <a:tcTxStyle/>
      <a:tcStyle>
        <a:tcBdr/>
        <a:fill>
          <a:solidFill>
            <a:srgbClr val="E6F6EF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wholeTbl>
    <a:band2H>
      <a:tcTxStyle/>
      <a:tcStyle>
        <a:tcBdr/>
        <a:fill>
          <a:solidFill>
            <a:schemeClr val="accent3">
              <a:lumOff val="44000"/>
            </a:schemeClr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CCCCE6"/>
          </a:solidFill>
        </a:fill>
      </a:tcStyle>
    </a:wholeTbl>
    <a:band2H>
      <a:tcTxStyle/>
      <a:tcStyle>
        <a:tcBdr/>
        <a:fill>
          <a:solidFill>
            <a:srgbClr val="E7E7F3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chemeClr val="accent3">
              <a:lumOff val="44000"/>
            </a:schemeClr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chemeClr val="accent3">
              <a:lumOff val="44000"/>
            </a:schemeClr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4" autoAdjust="0"/>
    <p:restoredTop sz="94660"/>
  </p:normalViewPr>
  <p:slideViewPr>
    <p:cSldViewPr snapToGrid="0">
      <p:cViewPr varScale="1">
        <p:scale>
          <a:sx n="79" d="100"/>
          <a:sy n="79" d="100"/>
        </p:scale>
        <p:origin x="903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tags" Target="tags/tag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GDP at Current Market Prices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Sheet1!$B$1:$AC$1</c:f>
              <c:strCache>
                <c:ptCount val="28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2014r</c:v>
                </c:pt>
                <c:pt idx="22">
                  <c:v>2015r</c:v>
                </c:pt>
                <c:pt idx="23">
                  <c:v>2016r</c:v>
                </c:pt>
                <c:pt idx="24">
                  <c:v>2017r</c:v>
                </c:pt>
                <c:pt idx="25">
                  <c:v>2018r</c:v>
                </c:pt>
                <c:pt idx="26">
                  <c:v>2019p</c:v>
                </c:pt>
                <c:pt idx="27">
                  <c:v>2020p</c:v>
                </c:pt>
              </c:strCache>
            </c:strRef>
          </c:cat>
          <c:val>
            <c:numRef>
              <c:f>Sheet1!$B$2:$AC$2</c:f>
              <c:numCache>
                <c:formatCode>#,##0</c:formatCode>
                <c:ptCount val="28"/>
                <c:pt idx="0">
                  <c:v>3263426</c:v>
                </c:pt>
                <c:pt idx="1">
                  <c:v>3689090</c:v>
                </c:pt>
                <c:pt idx="2">
                  <c:v>4217614</c:v>
                </c:pt>
                <c:pt idx="3">
                  <c:v>4638604</c:v>
                </c:pt>
                <c:pt idx="4">
                  <c:v>4710310</c:v>
                </c:pt>
                <c:pt idx="5">
                  <c:v>4701553</c:v>
                </c:pt>
                <c:pt idx="6">
                  <c:v>4789826</c:v>
                </c:pt>
                <c:pt idx="7">
                  <c:v>5069820</c:v>
                </c:pt>
                <c:pt idx="8">
                  <c:v>5345001</c:v>
                </c:pt>
                <c:pt idx="9" formatCode="General">
                  <c:v>5769578</c:v>
                </c:pt>
                <c:pt idx="10">
                  <c:v>6317303</c:v>
                </c:pt>
                <c:pt idx="11">
                  <c:v>6954282</c:v>
                </c:pt>
                <c:pt idx="12">
                  <c:v>7614411</c:v>
                </c:pt>
                <c:pt idx="13">
                  <c:v>8400644</c:v>
                </c:pt>
                <c:pt idx="14">
                  <c:v>9076301</c:v>
                </c:pt>
                <c:pt idx="15">
                  <c:v>9706929</c:v>
                </c:pt>
                <c:pt idx="16">
                  <c:v>9658667</c:v>
                </c:pt>
                <c:pt idx="17">
                  <c:v>10808145</c:v>
                </c:pt>
                <c:pt idx="18">
                  <c:v>11306906</c:v>
                </c:pt>
                <c:pt idx="19">
                  <c:v>12357342</c:v>
                </c:pt>
                <c:pt idx="20">
                  <c:v>12915158</c:v>
                </c:pt>
                <c:pt idx="21">
                  <c:v>13230304</c:v>
                </c:pt>
                <c:pt idx="22">
                  <c:v>13743480</c:v>
                </c:pt>
                <c:pt idx="23">
                  <c:v>14590337</c:v>
                </c:pt>
                <c:pt idx="24">
                  <c:v>15488664</c:v>
                </c:pt>
                <c:pt idx="25">
                  <c:v>16368705</c:v>
                </c:pt>
                <c:pt idx="26">
                  <c:v>16898086</c:v>
                </c:pt>
                <c:pt idx="27">
                  <c:v>15698286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F7C-4420-8F34-1F88F62EF163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GDP at 2002 base price</c:v>
                </c:pt>
              </c:strCache>
            </c:strRef>
          </c:tx>
          <c:spPr>
            <a:ln w="28575" cap="rnd">
              <a:solidFill>
                <a:schemeClr val="accent2"/>
              </a:solidFill>
              <a:prstDash val="sysDash"/>
              <a:round/>
            </a:ln>
            <a:effectLst/>
          </c:spPr>
          <c:marker>
            <c:symbol val="none"/>
          </c:marker>
          <c:cat>
            <c:strRef>
              <c:f>Sheet1!$B$1:$AC$1</c:f>
              <c:strCache>
                <c:ptCount val="28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2014r</c:v>
                </c:pt>
                <c:pt idx="22">
                  <c:v>2015r</c:v>
                </c:pt>
                <c:pt idx="23">
                  <c:v>2016r</c:v>
                </c:pt>
                <c:pt idx="24">
                  <c:v>2017r</c:v>
                </c:pt>
                <c:pt idx="25">
                  <c:v>2018r</c:v>
                </c:pt>
                <c:pt idx="26">
                  <c:v>2019p</c:v>
                </c:pt>
                <c:pt idx="27">
                  <c:v>2020p</c:v>
                </c:pt>
              </c:strCache>
            </c:strRef>
          </c:cat>
          <c:val>
            <c:numRef>
              <c:f>Sheet1!$B$3:$AC$3</c:f>
              <c:numCache>
                <c:formatCode>#,##0</c:formatCode>
                <c:ptCount val="28"/>
                <c:pt idx="0">
                  <c:v>4341027</c:v>
                </c:pt>
                <c:pt idx="1">
                  <c:v>4688180</c:v>
                </c:pt>
                <c:pt idx="2">
                  <c:v>5068875</c:v>
                </c:pt>
                <c:pt idx="3">
                  <c:v>5355365</c:v>
                </c:pt>
                <c:pt idx="4">
                  <c:v>5207901</c:v>
                </c:pt>
                <c:pt idx="5">
                  <c:v>4810328</c:v>
                </c:pt>
                <c:pt idx="6">
                  <c:v>5030271</c:v>
                </c:pt>
                <c:pt idx="7">
                  <c:v>5254382</c:v>
                </c:pt>
                <c:pt idx="8">
                  <c:v>5435356</c:v>
                </c:pt>
                <c:pt idx="9">
                  <c:v>5769577</c:v>
                </c:pt>
                <c:pt idx="10">
                  <c:v>6184367</c:v>
                </c:pt>
                <c:pt idx="11">
                  <c:v>6573323</c:v>
                </c:pt>
                <c:pt idx="12">
                  <c:v>6848590</c:v>
                </c:pt>
                <c:pt idx="13">
                  <c:v>7188815</c:v>
                </c:pt>
                <c:pt idx="14">
                  <c:v>7579538</c:v>
                </c:pt>
                <c:pt idx="15">
                  <c:v>7710338</c:v>
                </c:pt>
                <c:pt idx="16">
                  <c:v>7657089</c:v>
                </c:pt>
                <c:pt idx="17">
                  <c:v>8232396</c:v>
                </c:pt>
                <c:pt idx="18">
                  <c:v>8301559</c:v>
                </c:pt>
                <c:pt idx="19">
                  <c:v>8902824</c:v>
                </c:pt>
                <c:pt idx="20">
                  <c:v>9142087</c:v>
                </c:pt>
                <c:pt idx="21">
                  <c:v>9321544</c:v>
                </c:pt>
                <c:pt idx="22">
                  <c:v>9663113</c:v>
                </c:pt>
                <c:pt idx="23">
                  <c:v>10018752</c:v>
                </c:pt>
                <c:pt idx="24">
                  <c:v>10451118</c:v>
                </c:pt>
                <c:pt idx="25">
                  <c:v>10907009</c:v>
                </c:pt>
                <c:pt idx="26">
                  <c:v>11198585</c:v>
                </c:pt>
                <c:pt idx="27">
                  <c:v>10508680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F7C-4420-8F34-1F88F62EF16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620367775"/>
        <c:axId val="546007615"/>
      </c:lineChart>
      <c:catAx>
        <c:axId val="62036777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546007615"/>
        <c:crosses val="autoZero"/>
        <c:auto val="1"/>
        <c:lblAlgn val="ctr"/>
        <c:lblOffset val="100"/>
        <c:noMultiLvlLbl val="0"/>
      </c:catAx>
      <c:valAx>
        <c:axId val="54600761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62036777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000"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3.9272171968439379E-2"/>
          <c:y val="1.3903452290514137E-2"/>
          <c:w val="0.95721900000000004"/>
          <c:h val="0.8196677489274159"/>
        </c:manualLayout>
      </c:layout>
      <c:lineChart>
        <c:grouping val="standar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GDP growth at current market price</c:v>
                </c:pt>
              </c:strCache>
            </c:strRef>
          </c:tx>
          <c:spPr>
            <a:ln w="28575" cap="rnd">
              <a:solidFill>
                <a:srgbClr val="009973"/>
              </a:solidFill>
              <a:prstDash val="solid"/>
              <a:round/>
            </a:ln>
            <a:effectLst/>
          </c:spPr>
          <c:marker>
            <c:symbol val="none"/>
          </c:marker>
          <c:cat>
            <c:strRef>
              <c:f>Sheet1!$B$1:$AC$1</c:f>
              <c:strCache>
                <c:ptCount val="28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2014r</c:v>
                </c:pt>
                <c:pt idx="22">
                  <c:v>2015r</c:v>
                </c:pt>
                <c:pt idx="23">
                  <c:v>2016r</c:v>
                </c:pt>
                <c:pt idx="24">
                  <c:v>2017r</c:v>
                </c:pt>
                <c:pt idx="25">
                  <c:v>2018r</c:v>
                </c:pt>
                <c:pt idx="26">
                  <c:v>2019p</c:v>
                </c:pt>
                <c:pt idx="27">
                  <c:v>2020p</c:v>
                </c:pt>
              </c:strCache>
            </c:strRef>
          </c:cat>
          <c:val>
            <c:numRef>
              <c:f>Sheet1!$B$2:$AC$2</c:f>
              <c:numCache>
                <c:formatCode>0.0</c:formatCode>
                <c:ptCount val="28"/>
                <c:pt idx="1">
                  <c:v>13.04347026713644</c:v>
                </c:pt>
                <c:pt idx="2">
                  <c:v>14.326676768525569</c:v>
                </c:pt>
                <c:pt idx="3">
                  <c:v>9.9817100379503678</c:v>
                </c:pt>
                <c:pt idx="4">
                  <c:v>1.545853019572268</c:v>
                </c:pt>
                <c:pt idx="5">
                  <c:v>-0.18591133067674953</c:v>
                </c:pt>
                <c:pt idx="6">
                  <c:v>1.8775285527994685</c:v>
                </c:pt>
                <c:pt idx="7">
                  <c:v>5.8455985666285164</c:v>
                </c:pt>
                <c:pt idx="8">
                  <c:v>5.4278258399706498</c:v>
                </c:pt>
                <c:pt idx="9">
                  <c:v>7.9434409834535105</c:v>
                </c:pt>
                <c:pt idx="10">
                  <c:v>9.4933286281942983</c:v>
                </c:pt>
                <c:pt idx="11">
                  <c:v>10.083084506157137</c:v>
                </c:pt>
                <c:pt idx="12">
                  <c:v>9.4924105752398305</c:v>
                </c:pt>
                <c:pt idx="13">
                  <c:v>10.325591828442148</c:v>
                </c:pt>
                <c:pt idx="14">
                  <c:v>8.0429190904887768</c:v>
                </c:pt>
                <c:pt idx="15">
                  <c:v>6.9480727886834073</c:v>
                </c:pt>
                <c:pt idx="16">
                  <c:v>-0.4971912331902294</c:v>
                </c:pt>
                <c:pt idx="17">
                  <c:v>11.901000417552442</c:v>
                </c:pt>
                <c:pt idx="18">
                  <c:v>4.6146771717070783</c:v>
                </c:pt>
                <c:pt idx="19">
                  <c:v>9.2902160856382814</c:v>
                </c:pt>
                <c:pt idx="20">
                  <c:v>4.5140451724974513</c:v>
                </c:pt>
                <c:pt idx="21">
                  <c:v>2.4401017780812282</c:v>
                </c:pt>
                <c:pt idx="22">
                  <c:v>3.8786872649382658</c:v>
                </c:pt>
                <c:pt idx="23">
                  <c:v>6.178442798587227</c:v>
                </c:pt>
                <c:pt idx="24">
                  <c:v>6.2</c:v>
                </c:pt>
                <c:pt idx="25">
                  <c:v>5.6760281872961897</c:v>
                </c:pt>
                <c:pt idx="26">
                  <c:v>3.2</c:v>
                </c:pt>
                <c:pt idx="27">
                  <c:v>-7.1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D25-469C-8405-95DF8176E31E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GDP growth at 2002 base price</c:v>
                </c:pt>
              </c:strCache>
            </c:strRef>
          </c:tx>
          <c:spPr>
            <a:ln w="28575" cap="rnd">
              <a:solidFill>
                <a:srgbClr val="0000CC"/>
              </a:solidFill>
              <a:prstDash val="sysDash"/>
              <a:round/>
            </a:ln>
            <a:effectLst/>
          </c:spPr>
          <c:marker>
            <c:symbol val="none"/>
          </c:marker>
          <c:cat>
            <c:strRef>
              <c:f>Sheet1!$B$1:$AC$1</c:f>
              <c:strCache>
                <c:ptCount val="28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2014r</c:v>
                </c:pt>
                <c:pt idx="22">
                  <c:v>2015r</c:v>
                </c:pt>
                <c:pt idx="23">
                  <c:v>2016r</c:v>
                </c:pt>
                <c:pt idx="24">
                  <c:v>2017r</c:v>
                </c:pt>
                <c:pt idx="25">
                  <c:v>2018r</c:v>
                </c:pt>
                <c:pt idx="26">
                  <c:v>2019p</c:v>
                </c:pt>
                <c:pt idx="27">
                  <c:v>2020p</c:v>
                </c:pt>
              </c:strCache>
            </c:strRef>
          </c:cat>
          <c:val>
            <c:numRef>
              <c:f>Sheet1!$B$3:$AC$3</c:f>
              <c:numCache>
                <c:formatCode>#,##0.0</c:formatCode>
                <c:ptCount val="28"/>
                <c:pt idx="1">
                  <c:v>8</c:v>
                </c:pt>
                <c:pt idx="2">
                  <c:v>8.1</c:v>
                </c:pt>
                <c:pt idx="3">
                  <c:v>5.7</c:v>
                </c:pt>
                <c:pt idx="4">
                  <c:v>-2.8</c:v>
                </c:pt>
                <c:pt idx="5">
                  <c:v>-7.6</c:v>
                </c:pt>
                <c:pt idx="6">
                  <c:v>4.5999999999999996</c:v>
                </c:pt>
                <c:pt idx="7">
                  <c:v>4.5</c:v>
                </c:pt>
                <c:pt idx="8">
                  <c:v>3.4</c:v>
                </c:pt>
                <c:pt idx="9">
                  <c:v>6.1</c:v>
                </c:pt>
                <c:pt idx="10">
                  <c:v>7.2</c:v>
                </c:pt>
                <c:pt idx="11">
                  <c:v>6.3</c:v>
                </c:pt>
                <c:pt idx="12" formatCode="General">
                  <c:v>4.2</c:v>
                </c:pt>
                <c:pt idx="13" formatCode="General">
                  <c:v>5</c:v>
                </c:pt>
                <c:pt idx="14" formatCode="General">
                  <c:v>5.4</c:v>
                </c:pt>
                <c:pt idx="15" formatCode="General">
                  <c:v>1.7</c:v>
                </c:pt>
                <c:pt idx="16">
                  <c:v>-0.7</c:v>
                </c:pt>
                <c:pt idx="17">
                  <c:v>7.5</c:v>
                </c:pt>
                <c:pt idx="18">
                  <c:v>0.8</c:v>
                </c:pt>
                <c:pt idx="19">
                  <c:v>7.2</c:v>
                </c:pt>
                <c:pt idx="20">
                  <c:v>2.7</c:v>
                </c:pt>
                <c:pt idx="21">
                  <c:v>1</c:v>
                </c:pt>
                <c:pt idx="22">
                  <c:v>3.1</c:v>
                </c:pt>
                <c:pt idx="23">
                  <c:v>3.4</c:v>
                </c:pt>
                <c:pt idx="24">
                  <c:v>4.2</c:v>
                </c:pt>
                <c:pt idx="25">
                  <c:v>4.2</c:v>
                </c:pt>
                <c:pt idx="26">
                  <c:v>2.2999999999999998</c:v>
                </c:pt>
                <c:pt idx="27">
                  <c:v>-6.1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D25-469C-8405-95DF8176E3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94734552"/>
        <c:axId val="2094734553"/>
      </c:lineChart>
      <c:catAx>
        <c:axId val="20947345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ln w="12700" cap="flat">
            <a:solidFill>
              <a:srgbClr val="D9D9D9"/>
            </a:solidFill>
            <a:prstDash val="solid"/>
            <a:round/>
          </a:ln>
        </c:spPr>
        <c:txPr>
          <a:bodyPr rot="-2700000"/>
          <a:lstStyle/>
          <a:p>
            <a:pPr>
              <a:defRPr sz="900" b="0" i="0" u="none" strike="noStrike">
                <a:solidFill>
                  <a:srgbClr val="595959"/>
                </a:solidFill>
                <a:latin typeface="Arial"/>
              </a:defRPr>
            </a:pPr>
            <a:endParaRPr lang="en-US"/>
          </a:p>
        </c:txPr>
        <c:crossAx val="2094734553"/>
        <c:crosses val="autoZero"/>
        <c:auto val="1"/>
        <c:lblAlgn val="ctr"/>
        <c:lblOffset val="100"/>
        <c:tickLblSkip val="1"/>
        <c:noMultiLvlLbl val="1"/>
      </c:catAx>
      <c:valAx>
        <c:axId val="2094734553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D9D9D9"/>
              </a:solidFill>
              <a:prstDash val="solid"/>
              <a:round/>
            </a:ln>
          </c:spPr>
        </c:majorGridlines>
        <c:numFmt formatCode="0.####" sourceLinked="0"/>
        <c:majorTickMark val="none"/>
        <c:minorTickMark val="none"/>
        <c:tickLblPos val="nextTo"/>
        <c:spPr>
          <a:ln w="12700" cap="flat">
            <a:noFill/>
            <a:prstDash val="solid"/>
            <a:round/>
          </a:ln>
        </c:spPr>
        <c:txPr>
          <a:bodyPr rot="0"/>
          <a:lstStyle/>
          <a:p>
            <a:pPr>
              <a:defRPr sz="900" b="0" i="0" u="none" strike="noStrike">
                <a:solidFill>
                  <a:srgbClr val="595959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crossBetween val="between"/>
        <c:majorUnit val="7"/>
        <c:minorUnit val="3.5"/>
      </c:valAx>
      <c:spPr>
        <a:noFill/>
        <a:ln w="12700" cap="flat">
          <a:noFill/>
          <a:miter lim="400000"/>
        </a:ln>
        <a:effectLst/>
      </c:spPr>
    </c:plotArea>
    <c:legend>
      <c:legendPos val="b"/>
      <c:layout>
        <c:manualLayout>
          <c:xMode val="edge"/>
          <c:yMode val="edge"/>
          <c:x val="0.18867925929483195"/>
          <c:y val="0.94556132734458698"/>
          <c:w val="0.62264148141033604"/>
          <c:h val="4.5820198265628165E-2"/>
        </c:manualLayout>
      </c:layout>
      <c:overlay val="1"/>
      <c:spPr>
        <a:noFill/>
        <a:ln w="12700" cap="flat">
          <a:noFill/>
          <a:miter lim="400000"/>
        </a:ln>
        <a:effectLst/>
      </c:spPr>
      <c:txPr>
        <a:bodyPr rot="0"/>
        <a:lstStyle/>
        <a:p>
          <a:pPr>
            <a:defRPr sz="900" b="0" i="0" u="none" strike="noStrike">
              <a:solidFill>
                <a:srgbClr val="595959"/>
              </a:solidFill>
              <a:latin typeface="Arial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Oil Price in January,</a:t>
            </a:r>
            <a:r>
              <a:rPr lang="en-US" baseline="0" dirty="0"/>
              <a:t> </a:t>
            </a:r>
            <a:r>
              <a:rPr lang="en-US" dirty="0"/>
              <a:t>2009-20</a:t>
            </a:r>
            <a:r>
              <a:rPr lang="th-TH" dirty="0"/>
              <a:t>2</a:t>
            </a:r>
            <a:r>
              <a:rPr lang="en-US" dirty="0"/>
              <a:t>1</a:t>
            </a:r>
            <a:endParaRPr lang="th-TH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5.258548770772118E-2"/>
          <c:y val="0.10663928085891416"/>
          <c:w val="0.92722639721048516"/>
          <c:h val="0.68949922438167743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Benzene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dPt>
            <c:idx val="0"/>
            <c:marker>
              <c:symbol val="none"/>
            </c:marker>
            <c:bubble3D val="0"/>
            <c:spPr>
              <a:ln w="28575" cap="rnd">
                <a:noFill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15-9D4C-4889-9A8E-8EE0ADD04E86}"/>
              </c:ext>
            </c:extLst>
          </c:dPt>
          <c:dPt>
            <c:idx val="1"/>
            <c:marker>
              <c:symbol val="none"/>
            </c:marker>
            <c:bubble3D val="0"/>
            <c:spPr>
              <a:ln w="28575" cap="rnd">
                <a:noFill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16-9D4C-4889-9A8E-8EE0ADD04E86}"/>
              </c:ext>
            </c:extLst>
          </c:dPt>
          <c:dPt>
            <c:idx val="2"/>
            <c:marker>
              <c:symbol val="none"/>
            </c:marker>
            <c:bubble3D val="0"/>
            <c:spPr>
              <a:ln w="28575" cap="rnd">
                <a:noFill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19-9D4C-4889-9A8E-8EE0ADD04E86}"/>
              </c:ext>
            </c:extLst>
          </c:dPt>
          <c:dPt>
            <c:idx val="3"/>
            <c:marker>
              <c:symbol val="none"/>
            </c:marker>
            <c:bubble3D val="0"/>
            <c:spPr>
              <a:ln w="28575" cap="rnd">
                <a:noFill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18-9D4C-4889-9A8E-8EE0ADD04E86}"/>
              </c:ext>
            </c:extLst>
          </c:dPt>
          <c:dPt>
            <c:idx val="4"/>
            <c:marker>
              <c:symbol val="none"/>
            </c:marker>
            <c:bubble3D val="0"/>
            <c:spPr>
              <a:ln w="28575" cap="rnd">
                <a:noFill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17-9D4C-4889-9A8E-8EE0ADD04E86}"/>
              </c:ext>
            </c:extLst>
          </c:dPt>
          <c:cat>
            <c:numRef>
              <c:f>Sheet1!$A$2:$A$14</c:f>
              <c:numCache>
                <c:formatCode>d\-mmm\-yy</c:formatCode>
                <c:ptCount val="13"/>
                <c:pt idx="0">
                  <c:v>39821</c:v>
                </c:pt>
                <c:pt idx="1">
                  <c:v>40183</c:v>
                </c:pt>
                <c:pt idx="2">
                  <c:v>40549</c:v>
                </c:pt>
                <c:pt idx="3">
                  <c:v>40913</c:v>
                </c:pt>
                <c:pt idx="4">
                  <c:v>41275</c:v>
                </c:pt>
                <c:pt idx="5">
                  <c:v>41643</c:v>
                </c:pt>
                <c:pt idx="6">
                  <c:v>42007</c:v>
                </c:pt>
                <c:pt idx="7">
                  <c:v>42377</c:v>
                </c:pt>
                <c:pt idx="8">
                  <c:v>42740</c:v>
                </c:pt>
                <c:pt idx="9">
                  <c:v>43109</c:v>
                </c:pt>
                <c:pt idx="10">
                  <c:v>43474</c:v>
                </c:pt>
                <c:pt idx="11">
                  <c:v>43834</c:v>
                </c:pt>
                <c:pt idx="12">
                  <c:v>44202</c:v>
                </c:pt>
              </c:numCache>
            </c:numRef>
          </c:cat>
          <c:val>
            <c:numRef>
              <c:f>Sheet1!$B$2:$B$14</c:f>
              <c:numCache>
                <c:formatCode>General</c:formatCode>
                <c:ptCount val="13"/>
                <c:pt idx="0" formatCode="0;\-0;;@">
                  <c:v>0</c:v>
                </c:pt>
                <c:pt idx="4">
                  <c:v>46.25</c:v>
                </c:pt>
                <c:pt idx="5">
                  <c:v>48.45</c:v>
                </c:pt>
                <c:pt idx="6">
                  <c:v>36.56</c:v>
                </c:pt>
                <c:pt idx="7">
                  <c:v>30.76</c:v>
                </c:pt>
                <c:pt idx="8">
                  <c:v>35.06</c:v>
                </c:pt>
                <c:pt idx="9">
                  <c:v>35.06</c:v>
                </c:pt>
                <c:pt idx="10">
                  <c:v>33.659999999999997</c:v>
                </c:pt>
                <c:pt idx="11">
                  <c:v>33.36</c:v>
                </c:pt>
                <c:pt idx="12" formatCode="0.00">
                  <c:v>30.66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D4C-4889-9A8E-8EE0ADD04E8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Gasohol 91</c:v>
                </c:pt>
              </c:strCache>
            </c:strRef>
          </c:tx>
          <c:spPr>
            <a:ln w="28575" cap="rnd">
              <a:solidFill>
                <a:srgbClr val="FFFF00"/>
              </a:solidFill>
              <a:round/>
            </a:ln>
            <a:effectLst/>
          </c:spPr>
          <c:marker>
            <c:symbol val="none"/>
          </c:marker>
          <c:cat>
            <c:numRef>
              <c:f>Sheet1!$A$2:$A$14</c:f>
              <c:numCache>
                <c:formatCode>d\-mmm\-yy</c:formatCode>
                <c:ptCount val="13"/>
                <c:pt idx="0">
                  <c:v>39821</c:v>
                </c:pt>
                <c:pt idx="1">
                  <c:v>40183</c:v>
                </c:pt>
                <c:pt idx="2">
                  <c:v>40549</c:v>
                </c:pt>
                <c:pt idx="3">
                  <c:v>40913</c:v>
                </c:pt>
                <c:pt idx="4">
                  <c:v>41275</c:v>
                </c:pt>
                <c:pt idx="5">
                  <c:v>41643</c:v>
                </c:pt>
                <c:pt idx="6">
                  <c:v>42007</c:v>
                </c:pt>
                <c:pt idx="7">
                  <c:v>42377</c:v>
                </c:pt>
                <c:pt idx="8">
                  <c:v>42740</c:v>
                </c:pt>
                <c:pt idx="9">
                  <c:v>43109</c:v>
                </c:pt>
                <c:pt idx="10">
                  <c:v>43474</c:v>
                </c:pt>
                <c:pt idx="11">
                  <c:v>43834</c:v>
                </c:pt>
                <c:pt idx="12">
                  <c:v>44202</c:v>
                </c:pt>
              </c:numCache>
            </c:numRef>
          </c:cat>
          <c:val>
            <c:numRef>
              <c:f>Sheet1!$C$2:$C$14</c:f>
              <c:numCache>
                <c:formatCode>General</c:formatCode>
                <c:ptCount val="13"/>
                <c:pt idx="0">
                  <c:v>16.09</c:v>
                </c:pt>
                <c:pt idx="1">
                  <c:v>31.24</c:v>
                </c:pt>
                <c:pt idx="2">
                  <c:v>31.84</c:v>
                </c:pt>
                <c:pt idx="3">
                  <c:v>32.74</c:v>
                </c:pt>
                <c:pt idx="4">
                  <c:v>35.380000000000003</c:v>
                </c:pt>
                <c:pt idx="5">
                  <c:v>38.479999999999997</c:v>
                </c:pt>
                <c:pt idx="6">
                  <c:v>27.78</c:v>
                </c:pt>
                <c:pt idx="7">
                  <c:v>23.38</c:v>
                </c:pt>
                <c:pt idx="8">
                  <c:v>27.68</c:v>
                </c:pt>
                <c:pt idx="9">
                  <c:v>27.68</c:v>
                </c:pt>
                <c:pt idx="10">
                  <c:v>25.98</c:v>
                </c:pt>
                <c:pt idx="11">
                  <c:v>25.68</c:v>
                </c:pt>
                <c:pt idx="12">
                  <c:v>22.98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D4C-4889-9A8E-8EE0ADD04E86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Gasohol 95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numRef>
              <c:f>Sheet1!$A$2:$A$14</c:f>
              <c:numCache>
                <c:formatCode>d\-mmm\-yy</c:formatCode>
                <c:ptCount val="13"/>
                <c:pt idx="0">
                  <c:v>39821</c:v>
                </c:pt>
                <c:pt idx="1">
                  <c:v>40183</c:v>
                </c:pt>
                <c:pt idx="2">
                  <c:v>40549</c:v>
                </c:pt>
                <c:pt idx="3">
                  <c:v>40913</c:v>
                </c:pt>
                <c:pt idx="4">
                  <c:v>41275</c:v>
                </c:pt>
                <c:pt idx="5">
                  <c:v>41643</c:v>
                </c:pt>
                <c:pt idx="6">
                  <c:v>42007</c:v>
                </c:pt>
                <c:pt idx="7">
                  <c:v>42377</c:v>
                </c:pt>
                <c:pt idx="8">
                  <c:v>42740</c:v>
                </c:pt>
                <c:pt idx="9">
                  <c:v>43109</c:v>
                </c:pt>
                <c:pt idx="10">
                  <c:v>43474</c:v>
                </c:pt>
                <c:pt idx="11">
                  <c:v>43834</c:v>
                </c:pt>
                <c:pt idx="12">
                  <c:v>44202</c:v>
                </c:pt>
              </c:numCache>
            </c:numRef>
          </c:cat>
          <c:val>
            <c:numRef>
              <c:f>Sheet1!$D$2:$D$14</c:f>
              <c:numCache>
                <c:formatCode>General</c:formatCode>
                <c:ptCount val="13"/>
                <c:pt idx="0">
                  <c:v>16.59</c:v>
                </c:pt>
                <c:pt idx="1">
                  <c:v>32.04</c:v>
                </c:pt>
                <c:pt idx="2">
                  <c:v>34.340000000000003</c:v>
                </c:pt>
                <c:pt idx="3">
                  <c:v>34.49</c:v>
                </c:pt>
                <c:pt idx="4">
                  <c:v>37.83</c:v>
                </c:pt>
                <c:pt idx="5">
                  <c:v>40.93</c:v>
                </c:pt>
                <c:pt idx="6">
                  <c:v>29.5</c:v>
                </c:pt>
                <c:pt idx="7">
                  <c:v>23.8</c:v>
                </c:pt>
                <c:pt idx="8">
                  <c:v>27.95</c:v>
                </c:pt>
                <c:pt idx="9">
                  <c:v>27.95</c:v>
                </c:pt>
                <c:pt idx="10">
                  <c:v>26.25</c:v>
                </c:pt>
                <c:pt idx="11">
                  <c:v>25.95</c:v>
                </c:pt>
                <c:pt idx="12">
                  <c:v>23.25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9D4C-4889-9A8E-8EE0ADD04E86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Gasohol E20</c:v>
                </c:pt>
              </c:strCache>
            </c:strRef>
          </c:tx>
          <c:spPr>
            <a:ln w="28575" cap="rnd">
              <a:solidFill>
                <a:srgbClr val="92D050"/>
              </a:solidFill>
              <a:round/>
            </a:ln>
            <a:effectLst/>
          </c:spPr>
          <c:marker>
            <c:symbol val="none"/>
          </c:marker>
          <c:cat>
            <c:numRef>
              <c:f>Sheet1!$A$2:$A$14</c:f>
              <c:numCache>
                <c:formatCode>d\-mmm\-yy</c:formatCode>
                <c:ptCount val="13"/>
                <c:pt idx="0">
                  <c:v>39821</c:v>
                </c:pt>
                <c:pt idx="1">
                  <c:v>40183</c:v>
                </c:pt>
                <c:pt idx="2">
                  <c:v>40549</c:v>
                </c:pt>
                <c:pt idx="3">
                  <c:v>40913</c:v>
                </c:pt>
                <c:pt idx="4">
                  <c:v>41275</c:v>
                </c:pt>
                <c:pt idx="5">
                  <c:v>41643</c:v>
                </c:pt>
                <c:pt idx="6">
                  <c:v>42007</c:v>
                </c:pt>
                <c:pt idx="7">
                  <c:v>42377</c:v>
                </c:pt>
                <c:pt idx="8">
                  <c:v>42740</c:v>
                </c:pt>
                <c:pt idx="9">
                  <c:v>43109</c:v>
                </c:pt>
                <c:pt idx="10">
                  <c:v>43474</c:v>
                </c:pt>
                <c:pt idx="11">
                  <c:v>43834</c:v>
                </c:pt>
                <c:pt idx="12">
                  <c:v>44202</c:v>
                </c:pt>
              </c:numCache>
            </c:numRef>
          </c:cat>
          <c:val>
            <c:numRef>
              <c:f>Sheet1!$E$2:$E$14</c:f>
              <c:numCache>
                <c:formatCode>General</c:formatCode>
                <c:ptCount val="13"/>
                <c:pt idx="0">
                  <c:v>15.59</c:v>
                </c:pt>
                <c:pt idx="1">
                  <c:v>29.74</c:v>
                </c:pt>
                <c:pt idx="2">
                  <c:v>30.94</c:v>
                </c:pt>
                <c:pt idx="3">
                  <c:v>31.74</c:v>
                </c:pt>
                <c:pt idx="4">
                  <c:v>32.380000000000003</c:v>
                </c:pt>
                <c:pt idx="5">
                  <c:v>35.979999999999997</c:v>
                </c:pt>
                <c:pt idx="6">
                  <c:v>26.18</c:v>
                </c:pt>
                <c:pt idx="7">
                  <c:v>21.44</c:v>
                </c:pt>
                <c:pt idx="8">
                  <c:v>25.44</c:v>
                </c:pt>
                <c:pt idx="9">
                  <c:v>25.44</c:v>
                </c:pt>
                <c:pt idx="10">
                  <c:v>23.24</c:v>
                </c:pt>
                <c:pt idx="11">
                  <c:v>22.94</c:v>
                </c:pt>
                <c:pt idx="12">
                  <c:v>21.74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9D4C-4889-9A8E-8EE0ADD04E86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Gasohol E85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cat>
            <c:numRef>
              <c:f>Sheet1!$A$2:$A$14</c:f>
              <c:numCache>
                <c:formatCode>d\-mmm\-yy</c:formatCode>
                <c:ptCount val="13"/>
                <c:pt idx="0">
                  <c:v>39821</c:v>
                </c:pt>
                <c:pt idx="1">
                  <c:v>40183</c:v>
                </c:pt>
                <c:pt idx="2">
                  <c:v>40549</c:v>
                </c:pt>
                <c:pt idx="3">
                  <c:v>40913</c:v>
                </c:pt>
                <c:pt idx="4">
                  <c:v>41275</c:v>
                </c:pt>
                <c:pt idx="5">
                  <c:v>41643</c:v>
                </c:pt>
                <c:pt idx="6">
                  <c:v>42007</c:v>
                </c:pt>
                <c:pt idx="7">
                  <c:v>42377</c:v>
                </c:pt>
                <c:pt idx="8">
                  <c:v>42740</c:v>
                </c:pt>
                <c:pt idx="9">
                  <c:v>43109</c:v>
                </c:pt>
                <c:pt idx="10">
                  <c:v>43474</c:v>
                </c:pt>
                <c:pt idx="11">
                  <c:v>43834</c:v>
                </c:pt>
                <c:pt idx="12">
                  <c:v>44202</c:v>
                </c:pt>
              </c:numCache>
            </c:numRef>
          </c:cat>
          <c:val>
            <c:numRef>
              <c:f>Sheet1!$F$2:$F$14</c:f>
              <c:numCache>
                <c:formatCode>General</c:formatCode>
                <c:ptCount val="13"/>
                <c:pt idx="0">
                  <c:v>18.29</c:v>
                </c:pt>
                <c:pt idx="1">
                  <c:v>18.72</c:v>
                </c:pt>
                <c:pt idx="2">
                  <c:v>20.12</c:v>
                </c:pt>
                <c:pt idx="3">
                  <c:v>21.42</c:v>
                </c:pt>
                <c:pt idx="4">
                  <c:v>21.68</c:v>
                </c:pt>
                <c:pt idx="5">
                  <c:v>24.58</c:v>
                </c:pt>
                <c:pt idx="6">
                  <c:v>22.28</c:v>
                </c:pt>
                <c:pt idx="7">
                  <c:v>18.09</c:v>
                </c:pt>
                <c:pt idx="8">
                  <c:v>20.29</c:v>
                </c:pt>
                <c:pt idx="9">
                  <c:v>20.64</c:v>
                </c:pt>
                <c:pt idx="10">
                  <c:v>19.239999999999998</c:v>
                </c:pt>
                <c:pt idx="11">
                  <c:v>18.739999999999998</c:v>
                </c:pt>
                <c:pt idx="12">
                  <c:v>18.84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9D4C-4889-9A8E-8EE0ADD04E86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Diesel B7</c:v>
                </c:pt>
              </c:strCache>
            </c:strRef>
          </c:tx>
          <c:spPr>
            <a:ln w="28575" cap="rnd">
              <a:solidFill>
                <a:schemeClr val="accent1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Sheet1!$A$2:$A$14</c:f>
              <c:numCache>
                <c:formatCode>d\-mmm\-yy</c:formatCode>
                <c:ptCount val="13"/>
                <c:pt idx="0">
                  <c:v>39821</c:v>
                </c:pt>
                <c:pt idx="1">
                  <c:v>40183</c:v>
                </c:pt>
                <c:pt idx="2">
                  <c:v>40549</c:v>
                </c:pt>
                <c:pt idx="3">
                  <c:v>40913</c:v>
                </c:pt>
                <c:pt idx="4">
                  <c:v>41275</c:v>
                </c:pt>
                <c:pt idx="5">
                  <c:v>41643</c:v>
                </c:pt>
                <c:pt idx="6">
                  <c:v>42007</c:v>
                </c:pt>
                <c:pt idx="7">
                  <c:v>42377</c:v>
                </c:pt>
                <c:pt idx="8">
                  <c:v>42740</c:v>
                </c:pt>
                <c:pt idx="9">
                  <c:v>43109</c:v>
                </c:pt>
                <c:pt idx="10">
                  <c:v>43474</c:v>
                </c:pt>
                <c:pt idx="11">
                  <c:v>43834</c:v>
                </c:pt>
                <c:pt idx="12">
                  <c:v>44202</c:v>
                </c:pt>
              </c:numCache>
            </c:numRef>
          </c:cat>
          <c:val>
            <c:numRef>
              <c:f>Sheet1!$G$2:$G$14</c:f>
              <c:numCache>
                <c:formatCode>General</c:formatCode>
                <c:ptCount val="13"/>
                <c:pt idx="0">
                  <c:v>18.940000000000001</c:v>
                </c:pt>
                <c:pt idx="1">
                  <c:v>27.99</c:v>
                </c:pt>
                <c:pt idx="2">
                  <c:v>29.99</c:v>
                </c:pt>
                <c:pt idx="3">
                  <c:v>29.39</c:v>
                </c:pt>
                <c:pt idx="4">
                  <c:v>29.79</c:v>
                </c:pt>
                <c:pt idx="5">
                  <c:v>29.99</c:v>
                </c:pt>
                <c:pt idx="6">
                  <c:v>26.39</c:v>
                </c:pt>
                <c:pt idx="7">
                  <c:v>20.59</c:v>
                </c:pt>
                <c:pt idx="8">
                  <c:v>26.69</c:v>
                </c:pt>
                <c:pt idx="9">
                  <c:v>27.59</c:v>
                </c:pt>
                <c:pt idx="10">
                  <c:v>25.19</c:v>
                </c:pt>
                <c:pt idx="11">
                  <c:v>26.89</c:v>
                </c:pt>
                <c:pt idx="12">
                  <c:v>24.19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C-9D4C-4889-9A8E-8EE0ADD04E8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40623400"/>
        <c:axId val="340624384"/>
      </c:lineChart>
      <c:catAx>
        <c:axId val="340623400"/>
        <c:scaling>
          <c:orientation val="minMax"/>
        </c:scaling>
        <c:delete val="0"/>
        <c:axPos val="b"/>
        <c:numFmt formatCode="d\-mmm\-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40624384"/>
        <c:crosses val="autoZero"/>
        <c:auto val="0"/>
        <c:lblAlgn val="ctr"/>
        <c:lblOffset val="100"/>
        <c:noMultiLvlLbl val="1"/>
      </c:catAx>
      <c:valAx>
        <c:axId val="3406243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;\-0;;@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406234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9.83275367768352E-2"/>
          <c:y val="0.89157920364260002"/>
          <c:w val="0.742139291726575"/>
          <c:h val="8.6970442610708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Oil Price in 20</a:t>
            </a:r>
            <a:r>
              <a:rPr lang="th-TH" dirty="0"/>
              <a:t>2</a:t>
            </a:r>
            <a:r>
              <a:rPr lang="en-US" dirty="0"/>
              <a:t>1</a:t>
            </a:r>
            <a:endParaRPr lang="th-TH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7.5124739100445204E-2"/>
          <c:y val="0.10241543447437715"/>
          <c:w val="0.89543796786493834"/>
          <c:h val="0.59742183328116083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Benzene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cat>
            <c:numRef>
              <c:f>Sheet1!$A$2:$A$8</c:f>
              <c:numCache>
                <c:formatCode>yyyy\-mm\-dd;@</c:formatCode>
                <c:ptCount val="7"/>
                <c:pt idx="0">
                  <c:v>44202</c:v>
                </c:pt>
                <c:pt idx="1">
                  <c:v>44231</c:v>
                </c:pt>
                <c:pt idx="2">
                  <c:v>44258</c:v>
                </c:pt>
                <c:pt idx="3">
                  <c:v>44302</c:v>
                </c:pt>
                <c:pt idx="4">
                  <c:v>44323</c:v>
                </c:pt>
                <c:pt idx="5">
                  <c:v>44358</c:v>
                </c:pt>
                <c:pt idx="6">
                  <c:v>44380</c:v>
                </c:pt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30.66</c:v>
                </c:pt>
                <c:pt idx="1">
                  <c:v>32.06</c:v>
                </c:pt>
                <c:pt idx="2">
                  <c:v>33.159999999999997</c:v>
                </c:pt>
                <c:pt idx="3">
                  <c:v>34.06</c:v>
                </c:pt>
                <c:pt idx="4">
                  <c:v>35.159999999999997</c:v>
                </c:pt>
                <c:pt idx="5">
                  <c:v>35.659999999999997</c:v>
                </c:pt>
                <c:pt idx="6">
                  <c:v>36.86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4F5-48E4-9F9E-4A611D775E0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Gasohol 91</c:v>
                </c:pt>
              </c:strCache>
            </c:strRef>
          </c:tx>
          <c:spPr>
            <a:ln w="28575" cap="rnd">
              <a:solidFill>
                <a:srgbClr val="FFFF00"/>
              </a:solidFill>
              <a:round/>
            </a:ln>
            <a:effectLst/>
          </c:spPr>
          <c:marker>
            <c:symbol val="none"/>
          </c:marker>
          <c:cat>
            <c:numRef>
              <c:f>Sheet1!$A$2:$A$8</c:f>
              <c:numCache>
                <c:formatCode>yyyy\-mm\-dd;@</c:formatCode>
                <c:ptCount val="7"/>
                <c:pt idx="0">
                  <c:v>44202</c:v>
                </c:pt>
                <c:pt idx="1">
                  <c:v>44231</c:v>
                </c:pt>
                <c:pt idx="2">
                  <c:v>44258</c:v>
                </c:pt>
                <c:pt idx="3">
                  <c:v>44302</c:v>
                </c:pt>
                <c:pt idx="4">
                  <c:v>44323</c:v>
                </c:pt>
                <c:pt idx="5">
                  <c:v>44358</c:v>
                </c:pt>
                <c:pt idx="6">
                  <c:v>44380</c:v>
                </c:pt>
              </c:numCache>
            </c:numRef>
          </c:cat>
          <c:val>
            <c:numRef>
              <c:f>Sheet1!$C$2:$C$8</c:f>
              <c:numCache>
                <c:formatCode>General</c:formatCode>
                <c:ptCount val="7"/>
                <c:pt idx="0">
                  <c:v>22.98</c:v>
                </c:pt>
                <c:pt idx="1">
                  <c:v>24.38</c:v>
                </c:pt>
                <c:pt idx="2">
                  <c:v>25.48</c:v>
                </c:pt>
                <c:pt idx="3">
                  <c:v>26.38</c:v>
                </c:pt>
                <c:pt idx="4">
                  <c:v>27.48</c:v>
                </c:pt>
                <c:pt idx="5">
                  <c:v>27.98</c:v>
                </c:pt>
                <c:pt idx="6">
                  <c:v>29.18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4F5-48E4-9F9E-4A611D775E0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Gasohol 95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dPt>
            <c:idx val="10"/>
            <c:marker>
              <c:symbol val="none"/>
            </c:marker>
            <c:bubble3D val="0"/>
            <c:spPr>
              <a:ln w="28575" cap="rnd">
                <a:solidFill>
                  <a:srgbClr val="FFFF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A-34F5-48E4-9F9E-4A611D775E07}"/>
              </c:ext>
            </c:extLst>
          </c:dPt>
          <c:cat>
            <c:numRef>
              <c:f>Sheet1!$A$2:$A$8</c:f>
              <c:numCache>
                <c:formatCode>yyyy\-mm\-dd;@</c:formatCode>
                <c:ptCount val="7"/>
                <c:pt idx="0">
                  <c:v>44202</c:v>
                </c:pt>
                <c:pt idx="1">
                  <c:v>44231</c:v>
                </c:pt>
                <c:pt idx="2">
                  <c:v>44258</c:v>
                </c:pt>
                <c:pt idx="3">
                  <c:v>44302</c:v>
                </c:pt>
                <c:pt idx="4">
                  <c:v>44323</c:v>
                </c:pt>
                <c:pt idx="5">
                  <c:v>44358</c:v>
                </c:pt>
                <c:pt idx="6">
                  <c:v>44380</c:v>
                </c:pt>
              </c:numCache>
            </c:numRef>
          </c:cat>
          <c:val>
            <c:numRef>
              <c:f>Sheet1!$D$2:$D$8</c:f>
              <c:numCache>
                <c:formatCode>General</c:formatCode>
                <c:ptCount val="7"/>
                <c:pt idx="0">
                  <c:v>23.25</c:v>
                </c:pt>
                <c:pt idx="1">
                  <c:v>24.65</c:v>
                </c:pt>
                <c:pt idx="2">
                  <c:v>25.75</c:v>
                </c:pt>
                <c:pt idx="3">
                  <c:v>26.65</c:v>
                </c:pt>
                <c:pt idx="4">
                  <c:v>27.75</c:v>
                </c:pt>
                <c:pt idx="5">
                  <c:v>28.25</c:v>
                </c:pt>
                <c:pt idx="6">
                  <c:v>29.45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4F5-48E4-9F9E-4A611D775E07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Gasohol E20</c:v>
                </c:pt>
              </c:strCache>
            </c:strRef>
          </c:tx>
          <c:spPr>
            <a:ln w="28575" cap="rnd">
              <a:solidFill>
                <a:srgbClr val="92D050"/>
              </a:solidFill>
              <a:round/>
            </a:ln>
            <a:effectLst/>
          </c:spPr>
          <c:marker>
            <c:symbol val="none"/>
          </c:marker>
          <c:cat>
            <c:numRef>
              <c:f>Sheet1!$A$2:$A$8</c:f>
              <c:numCache>
                <c:formatCode>yyyy\-mm\-dd;@</c:formatCode>
                <c:ptCount val="7"/>
                <c:pt idx="0">
                  <c:v>44202</c:v>
                </c:pt>
                <c:pt idx="1">
                  <c:v>44231</c:v>
                </c:pt>
                <c:pt idx="2">
                  <c:v>44258</c:v>
                </c:pt>
                <c:pt idx="3">
                  <c:v>44302</c:v>
                </c:pt>
                <c:pt idx="4">
                  <c:v>44323</c:v>
                </c:pt>
                <c:pt idx="5">
                  <c:v>44358</c:v>
                </c:pt>
                <c:pt idx="6">
                  <c:v>44380</c:v>
                </c:pt>
              </c:numCache>
            </c:numRef>
          </c:cat>
          <c:val>
            <c:numRef>
              <c:f>Sheet1!$E$2:$E$8</c:f>
              <c:numCache>
                <c:formatCode>General</c:formatCode>
                <c:ptCount val="7"/>
                <c:pt idx="0">
                  <c:v>21.74</c:v>
                </c:pt>
                <c:pt idx="1">
                  <c:v>23.14</c:v>
                </c:pt>
                <c:pt idx="2">
                  <c:v>24.24</c:v>
                </c:pt>
                <c:pt idx="3">
                  <c:v>25.14</c:v>
                </c:pt>
                <c:pt idx="4">
                  <c:v>26.24</c:v>
                </c:pt>
                <c:pt idx="5">
                  <c:v>26.74</c:v>
                </c:pt>
                <c:pt idx="6">
                  <c:v>27.94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34F5-48E4-9F9E-4A611D775E07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Gasohol E85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cat>
            <c:numRef>
              <c:f>Sheet1!$A$2:$A$8</c:f>
              <c:numCache>
                <c:formatCode>yyyy\-mm\-dd;@</c:formatCode>
                <c:ptCount val="7"/>
                <c:pt idx="0">
                  <c:v>44202</c:v>
                </c:pt>
                <c:pt idx="1">
                  <c:v>44231</c:v>
                </c:pt>
                <c:pt idx="2">
                  <c:v>44258</c:v>
                </c:pt>
                <c:pt idx="3">
                  <c:v>44302</c:v>
                </c:pt>
                <c:pt idx="4">
                  <c:v>44323</c:v>
                </c:pt>
                <c:pt idx="5">
                  <c:v>44358</c:v>
                </c:pt>
                <c:pt idx="6">
                  <c:v>44380</c:v>
                </c:pt>
              </c:numCache>
            </c:numRef>
          </c:cat>
          <c:val>
            <c:numRef>
              <c:f>Sheet1!$F$2:$F$8</c:f>
              <c:numCache>
                <c:formatCode>General</c:formatCode>
                <c:ptCount val="7"/>
                <c:pt idx="0">
                  <c:v>18.84</c:v>
                </c:pt>
                <c:pt idx="1">
                  <c:v>19.690000000000001</c:v>
                </c:pt>
                <c:pt idx="2">
                  <c:v>20.39</c:v>
                </c:pt>
                <c:pt idx="3">
                  <c:v>21.09</c:v>
                </c:pt>
                <c:pt idx="4">
                  <c:v>21.79</c:v>
                </c:pt>
                <c:pt idx="5">
                  <c:v>22.14</c:v>
                </c:pt>
                <c:pt idx="6">
                  <c:v>22.79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34F5-48E4-9F9E-4A611D775E07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Diesel B7</c:v>
                </c:pt>
              </c:strCache>
            </c:strRef>
          </c:tx>
          <c:spPr>
            <a:ln w="28575" cap="rnd">
              <a:solidFill>
                <a:schemeClr val="accent1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Sheet1!$A$2:$A$8</c:f>
              <c:numCache>
                <c:formatCode>yyyy\-mm\-dd;@</c:formatCode>
                <c:ptCount val="7"/>
                <c:pt idx="0">
                  <c:v>44202</c:v>
                </c:pt>
                <c:pt idx="1">
                  <c:v>44231</c:v>
                </c:pt>
                <c:pt idx="2">
                  <c:v>44258</c:v>
                </c:pt>
                <c:pt idx="3">
                  <c:v>44302</c:v>
                </c:pt>
                <c:pt idx="4">
                  <c:v>44323</c:v>
                </c:pt>
                <c:pt idx="5">
                  <c:v>44358</c:v>
                </c:pt>
                <c:pt idx="6">
                  <c:v>44380</c:v>
                </c:pt>
              </c:numCache>
            </c:numRef>
          </c:cat>
          <c:val>
            <c:numRef>
              <c:f>Sheet1!$G$2:$G$8</c:f>
              <c:numCache>
                <c:formatCode>General</c:formatCode>
                <c:ptCount val="7"/>
                <c:pt idx="0">
                  <c:v>24.19</c:v>
                </c:pt>
                <c:pt idx="1">
                  <c:v>25.49</c:v>
                </c:pt>
                <c:pt idx="2">
                  <c:v>26.59</c:v>
                </c:pt>
                <c:pt idx="3">
                  <c:v>26.49</c:v>
                </c:pt>
                <c:pt idx="4">
                  <c:v>27.59</c:v>
                </c:pt>
                <c:pt idx="5">
                  <c:v>28.59</c:v>
                </c:pt>
                <c:pt idx="6">
                  <c:v>29.29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34F5-48E4-9F9E-4A611D775E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40623400"/>
        <c:axId val="340624384"/>
      </c:lineChart>
      <c:catAx>
        <c:axId val="340623400"/>
        <c:scaling>
          <c:orientation val="minMax"/>
        </c:scaling>
        <c:delete val="0"/>
        <c:axPos val="b"/>
        <c:numFmt formatCode="yyyy\-mm\-dd;@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40624384"/>
        <c:crosses val="autoZero"/>
        <c:auto val="0"/>
        <c:lblAlgn val="ctr"/>
        <c:lblOffset val="100"/>
        <c:noMultiLvlLbl val="1"/>
      </c:catAx>
      <c:valAx>
        <c:axId val="3406243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406234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0350195133458146"/>
          <c:y val="0.84536734828536531"/>
          <c:w val="0.61726598168403013"/>
          <c:h val="0.1546326517146346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Exchange Rates of US Dollar</a:t>
            </a:r>
          </a:p>
          <a:p>
            <a:pPr>
              <a:defRPr/>
            </a:pPr>
            <a:r>
              <a:rPr lang="en-US" dirty="0"/>
              <a:t>(Baht/1 US Dollar)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Average Selling Rate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Sheet1!$A$2:$A$672</c:f>
              <c:strCache>
                <c:ptCount val="671"/>
                <c:pt idx="0">
                  <c:v>18 Oct 2018</c:v>
                </c:pt>
                <c:pt idx="1">
                  <c:v>19 Oct 2018</c:v>
                </c:pt>
                <c:pt idx="2">
                  <c:v>22 Oct 2018</c:v>
                </c:pt>
                <c:pt idx="3">
                  <c:v>24 Oct 2018</c:v>
                </c:pt>
                <c:pt idx="4">
                  <c:v>25 Oct 2018</c:v>
                </c:pt>
                <c:pt idx="5">
                  <c:v>26 Oct 2018</c:v>
                </c:pt>
                <c:pt idx="6">
                  <c:v>29 Oct 2018</c:v>
                </c:pt>
                <c:pt idx="7">
                  <c:v>30 Oct 2018</c:v>
                </c:pt>
                <c:pt idx="8">
                  <c:v>31 Oct 2018</c:v>
                </c:pt>
                <c:pt idx="9">
                  <c:v>01 Nov 2018</c:v>
                </c:pt>
                <c:pt idx="10">
                  <c:v>02 Nov 2018</c:v>
                </c:pt>
                <c:pt idx="11">
                  <c:v>05 Nov 2018</c:v>
                </c:pt>
                <c:pt idx="12">
                  <c:v>06 Nov 2018</c:v>
                </c:pt>
                <c:pt idx="13">
                  <c:v>07 Nov 2018</c:v>
                </c:pt>
                <c:pt idx="14">
                  <c:v>08 Nov 2018</c:v>
                </c:pt>
                <c:pt idx="15">
                  <c:v>09 Nov 2018</c:v>
                </c:pt>
                <c:pt idx="16">
                  <c:v>12 Nov 2018</c:v>
                </c:pt>
                <c:pt idx="17">
                  <c:v>13 Nov 2018</c:v>
                </c:pt>
                <c:pt idx="18">
                  <c:v>14 Nov 2018</c:v>
                </c:pt>
                <c:pt idx="19">
                  <c:v>15 Nov 2018</c:v>
                </c:pt>
                <c:pt idx="20">
                  <c:v>16 Nov 2018</c:v>
                </c:pt>
                <c:pt idx="21">
                  <c:v>19 Nov 2018</c:v>
                </c:pt>
                <c:pt idx="22">
                  <c:v>20 Nov 2018</c:v>
                </c:pt>
                <c:pt idx="23">
                  <c:v>21 Nov 2018</c:v>
                </c:pt>
                <c:pt idx="24">
                  <c:v>22 Nov 2018</c:v>
                </c:pt>
                <c:pt idx="25">
                  <c:v>23 Nov 2018</c:v>
                </c:pt>
                <c:pt idx="26">
                  <c:v>26 Nov 2018</c:v>
                </c:pt>
                <c:pt idx="27">
                  <c:v>27 Nov 2018</c:v>
                </c:pt>
                <c:pt idx="28">
                  <c:v>28 Nov 2018</c:v>
                </c:pt>
                <c:pt idx="29">
                  <c:v>29 Nov 2018</c:v>
                </c:pt>
                <c:pt idx="30">
                  <c:v>30 Nov 2018</c:v>
                </c:pt>
                <c:pt idx="31">
                  <c:v>03 Dec 2018</c:v>
                </c:pt>
                <c:pt idx="32">
                  <c:v>04 Dec 2018</c:v>
                </c:pt>
                <c:pt idx="33">
                  <c:v>06 Dec 2018</c:v>
                </c:pt>
                <c:pt idx="34">
                  <c:v>07 Dec 2018</c:v>
                </c:pt>
                <c:pt idx="35">
                  <c:v>11 Dec 2018</c:v>
                </c:pt>
                <c:pt idx="36">
                  <c:v>12 Dec 2018</c:v>
                </c:pt>
                <c:pt idx="37">
                  <c:v>13 Dec 2018</c:v>
                </c:pt>
                <c:pt idx="38">
                  <c:v>14 Dec 2018</c:v>
                </c:pt>
                <c:pt idx="39">
                  <c:v>17 Dec 2018</c:v>
                </c:pt>
                <c:pt idx="40">
                  <c:v>18 Dec 2018</c:v>
                </c:pt>
                <c:pt idx="41">
                  <c:v>19 Dec 2018</c:v>
                </c:pt>
                <c:pt idx="42">
                  <c:v>20 Dec 2018</c:v>
                </c:pt>
                <c:pt idx="43">
                  <c:v>21 Dec 2018</c:v>
                </c:pt>
                <c:pt idx="44">
                  <c:v>24 Dec 2018</c:v>
                </c:pt>
                <c:pt idx="45">
                  <c:v>25 Dec 2018</c:v>
                </c:pt>
                <c:pt idx="46">
                  <c:v>26 Dec 2018</c:v>
                </c:pt>
                <c:pt idx="47">
                  <c:v>27 Dec 2018</c:v>
                </c:pt>
                <c:pt idx="48">
                  <c:v>28 Dec 2018</c:v>
                </c:pt>
                <c:pt idx="49">
                  <c:v>02 Jan 2019</c:v>
                </c:pt>
                <c:pt idx="50">
                  <c:v>03 Jan 2019</c:v>
                </c:pt>
                <c:pt idx="51">
                  <c:v>04 Jan 2019</c:v>
                </c:pt>
                <c:pt idx="52">
                  <c:v>07 Jan 2019</c:v>
                </c:pt>
                <c:pt idx="53">
                  <c:v>08 Jan 2019</c:v>
                </c:pt>
                <c:pt idx="54">
                  <c:v>09 Jan 2019</c:v>
                </c:pt>
                <c:pt idx="55">
                  <c:v>10 Jan 2019</c:v>
                </c:pt>
                <c:pt idx="56">
                  <c:v>11 Jan 2019</c:v>
                </c:pt>
                <c:pt idx="57">
                  <c:v>14 Jan 2019</c:v>
                </c:pt>
                <c:pt idx="58">
                  <c:v>15 Jan 2019</c:v>
                </c:pt>
                <c:pt idx="59">
                  <c:v>16 Jan 2019</c:v>
                </c:pt>
                <c:pt idx="60">
                  <c:v>17 Jan 2019</c:v>
                </c:pt>
                <c:pt idx="61">
                  <c:v>18 Jan 2019</c:v>
                </c:pt>
                <c:pt idx="62">
                  <c:v>21 Jan 2019</c:v>
                </c:pt>
                <c:pt idx="63">
                  <c:v>22 Jan 2019</c:v>
                </c:pt>
                <c:pt idx="64">
                  <c:v>23 Jan 2019</c:v>
                </c:pt>
                <c:pt idx="65">
                  <c:v>24 Jan 2019</c:v>
                </c:pt>
                <c:pt idx="66">
                  <c:v>25 Jan 2019</c:v>
                </c:pt>
                <c:pt idx="67">
                  <c:v>28 Jan 2019</c:v>
                </c:pt>
                <c:pt idx="68">
                  <c:v>29 Jan 2019</c:v>
                </c:pt>
                <c:pt idx="69">
                  <c:v>30 Jan 2019</c:v>
                </c:pt>
                <c:pt idx="70">
                  <c:v>31 Jan 2019</c:v>
                </c:pt>
                <c:pt idx="71">
                  <c:v>01 Feb 2019</c:v>
                </c:pt>
                <c:pt idx="72">
                  <c:v>04 Feb 2019</c:v>
                </c:pt>
                <c:pt idx="73">
                  <c:v>05 Feb 2019</c:v>
                </c:pt>
                <c:pt idx="74">
                  <c:v>06 Feb 2019</c:v>
                </c:pt>
                <c:pt idx="75">
                  <c:v>07 Feb 2019</c:v>
                </c:pt>
                <c:pt idx="76">
                  <c:v>08 Feb 2019</c:v>
                </c:pt>
                <c:pt idx="77">
                  <c:v>11 Feb 2019</c:v>
                </c:pt>
                <c:pt idx="78">
                  <c:v>12 Feb 2019</c:v>
                </c:pt>
                <c:pt idx="79">
                  <c:v>13 Feb 2019</c:v>
                </c:pt>
                <c:pt idx="80">
                  <c:v>14 Feb 2019</c:v>
                </c:pt>
                <c:pt idx="81">
                  <c:v>15 Feb 2019</c:v>
                </c:pt>
                <c:pt idx="82">
                  <c:v>18 Feb 2019</c:v>
                </c:pt>
                <c:pt idx="83">
                  <c:v>20 Feb 2019</c:v>
                </c:pt>
                <c:pt idx="84">
                  <c:v>21 Feb 2019</c:v>
                </c:pt>
                <c:pt idx="85">
                  <c:v>22 Feb 2019</c:v>
                </c:pt>
                <c:pt idx="86">
                  <c:v>25 Feb 2019</c:v>
                </c:pt>
                <c:pt idx="87">
                  <c:v>26 Feb 2019</c:v>
                </c:pt>
                <c:pt idx="88">
                  <c:v>27 Feb 2019</c:v>
                </c:pt>
                <c:pt idx="89">
                  <c:v>28 Feb 2019</c:v>
                </c:pt>
                <c:pt idx="90">
                  <c:v>01 Mar 2019</c:v>
                </c:pt>
                <c:pt idx="91">
                  <c:v>04 Mar 2019</c:v>
                </c:pt>
                <c:pt idx="92">
                  <c:v>05 Mar 2019</c:v>
                </c:pt>
                <c:pt idx="93">
                  <c:v>06 Mar 2019</c:v>
                </c:pt>
                <c:pt idx="94">
                  <c:v>07 Mar 2019</c:v>
                </c:pt>
                <c:pt idx="95">
                  <c:v>08 Mar 2019</c:v>
                </c:pt>
                <c:pt idx="96">
                  <c:v>11 Mar 2019</c:v>
                </c:pt>
                <c:pt idx="97">
                  <c:v>12 Mar 2019</c:v>
                </c:pt>
                <c:pt idx="98">
                  <c:v>13 Mar 2019</c:v>
                </c:pt>
                <c:pt idx="99">
                  <c:v>14 Mar 2019</c:v>
                </c:pt>
                <c:pt idx="100">
                  <c:v>15 Mar 2019</c:v>
                </c:pt>
                <c:pt idx="101">
                  <c:v>18 Mar 2019</c:v>
                </c:pt>
                <c:pt idx="102">
                  <c:v>19 Mar 2019</c:v>
                </c:pt>
                <c:pt idx="103">
                  <c:v>20 Mar 2019</c:v>
                </c:pt>
                <c:pt idx="104">
                  <c:v>21 Mar 2019</c:v>
                </c:pt>
                <c:pt idx="105">
                  <c:v>22 Mar 2019</c:v>
                </c:pt>
                <c:pt idx="106">
                  <c:v>25 Mar 2019</c:v>
                </c:pt>
                <c:pt idx="107">
                  <c:v>26 Mar 2019</c:v>
                </c:pt>
                <c:pt idx="108">
                  <c:v>27 Mar 2019</c:v>
                </c:pt>
                <c:pt idx="109">
                  <c:v>28 Mar 2019</c:v>
                </c:pt>
                <c:pt idx="110">
                  <c:v>29 Mar 2019</c:v>
                </c:pt>
                <c:pt idx="111">
                  <c:v>01 Apr 2019</c:v>
                </c:pt>
                <c:pt idx="112">
                  <c:v>02 Apr 2019</c:v>
                </c:pt>
                <c:pt idx="113">
                  <c:v>03 Apr 2019</c:v>
                </c:pt>
                <c:pt idx="114">
                  <c:v>04 Apr 2019</c:v>
                </c:pt>
                <c:pt idx="115">
                  <c:v>05 Apr 2019</c:v>
                </c:pt>
                <c:pt idx="116">
                  <c:v>09 Apr 2019</c:v>
                </c:pt>
                <c:pt idx="117">
                  <c:v>10 Apr 2019</c:v>
                </c:pt>
                <c:pt idx="118">
                  <c:v>11 Apr 2019</c:v>
                </c:pt>
                <c:pt idx="119">
                  <c:v>12 Apr 2019</c:v>
                </c:pt>
                <c:pt idx="120">
                  <c:v>17 Apr 2019</c:v>
                </c:pt>
                <c:pt idx="121">
                  <c:v>18 Apr 2019</c:v>
                </c:pt>
                <c:pt idx="122">
                  <c:v>19 Apr 2019</c:v>
                </c:pt>
                <c:pt idx="123">
                  <c:v>22 Apr 2019</c:v>
                </c:pt>
                <c:pt idx="124">
                  <c:v>23 Apr 2019</c:v>
                </c:pt>
                <c:pt idx="125">
                  <c:v>24 Apr 2019</c:v>
                </c:pt>
                <c:pt idx="126">
                  <c:v>25 Apr 2019</c:v>
                </c:pt>
                <c:pt idx="127">
                  <c:v>26 Apr 2019</c:v>
                </c:pt>
                <c:pt idx="128">
                  <c:v>29 Apr 2019</c:v>
                </c:pt>
                <c:pt idx="129">
                  <c:v>30 Apr 2019</c:v>
                </c:pt>
                <c:pt idx="130">
                  <c:v>02 May 2019</c:v>
                </c:pt>
                <c:pt idx="131">
                  <c:v>03 May 2019</c:v>
                </c:pt>
                <c:pt idx="132">
                  <c:v>07 May 2019</c:v>
                </c:pt>
                <c:pt idx="133">
                  <c:v>08 May 2019</c:v>
                </c:pt>
                <c:pt idx="134">
                  <c:v>09 May 2019</c:v>
                </c:pt>
                <c:pt idx="135">
                  <c:v>10 May 2019</c:v>
                </c:pt>
                <c:pt idx="136">
                  <c:v>13 May 2019</c:v>
                </c:pt>
                <c:pt idx="137">
                  <c:v>14 May 2019</c:v>
                </c:pt>
                <c:pt idx="138">
                  <c:v>15 May 2019</c:v>
                </c:pt>
                <c:pt idx="139">
                  <c:v>16 May 2019</c:v>
                </c:pt>
                <c:pt idx="140">
                  <c:v>17 May 2019</c:v>
                </c:pt>
                <c:pt idx="141">
                  <c:v>21 May 2019</c:v>
                </c:pt>
                <c:pt idx="142">
                  <c:v>22 May 2019</c:v>
                </c:pt>
                <c:pt idx="143">
                  <c:v>23 May 2019</c:v>
                </c:pt>
                <c:pt idx="144">
                  <c:v>24 May 2019</c:v>
                </c:pt>
                <c:pt idx="145">
                  <c:v>27 May 2019</c:v>
                </c:pt>
                <c:pt idx="146">
                  <c:v>28 May 2019</c:v>
                </c:pt>
                <c:pt idx="147">
                  <c:v>29 May 2019</c:v>
                </c:pt>
                <c:pt idx="148">
                  <c:v>30 May 2019</c:v>
                </c:pt>
                <c:pt idx="149">
                  <c:v>31 May 2019</c:v>
                </c:pt>
                <c:pt idx="150">
                  <c:v>04 Jun 2019</c:v>
                </c:pt>
                <c:pt idx="151">
                  <c:v>05 Jun 2019</c:v>
                </c:pt>
                <c:pt idx="152">
                  <c:v>06 Jun 2019</c:v>
                </c:pt>
                <c:pt idx="153">
                  <c:v>07 Jun 2019</c:v>
                </c:pt>
                <c:pt idx="154">
                  <c:v>10 Jun 2019</c:v>
                </c:pt>
                <c:pt idx="155">
                  <c:v>11 Jun 2019</c:v>
                </c:pt>
                <c:pt idx="156">
                  <c:v>12 Jun 2019</c:v>
                </c:pt>
                <c:pt idx="157">
                  <c:v>13 Jun 2019</c:v>
                </c:pt>
                <c:pt idx="158">
                  <c:v>14 Jun 2019</c:v>
                </c:pt>
                <c:pt idx="159">
                  <c:v>17 Jun 2019</c:v>
                </c:pt>
                <c:pt idx="160">
                  <c:v>18 Jun 2019</c:v>
                </c:pt>
                <c:pt idx="161">
                  <c:v>19 Jun 2019</c:v>
                </c:pt>
                <c:pt idx="162">
                  <c:v>20 Jun 2019</c:v>
                </c:pt>
                <c:pt idx="163">
                  <c:v>21 Jun 2019</c:v>
                </c:pt>
                <c:pt idx="164">
                  <c:v>24 Jun 2019</c:v>
                </c:pt>
                <c:pt idx="165">
                  <c:v>25 Jun 2019</c:v>
                </c:pt>
                <c:pt idx="166">
                  <c:v>26 Jun 2019</c:v>
                </c:pt>
                <c:pt idx="167">
                  <c:v>27 Jun 2019</c:v>
                </c:pt>
                <c:pt idx="168">
                  <c:v>28 Jun 2019</c:v>
                </c:pt>
                <c:pt idx="169">
                  <c:v>01 Jul 2019</c:v>
                </c:pt>
                <c:pt idx="170">
                  <c:v>02 Jul 2019</c:v>
                </c:pt>
                <c:pt idx="171">
                  <c:v>03 Jul 2019</c:v>
                </c:pt>
                <c:pt idx="172">
                  <c:v>04 Jul 2019</c:v>
                </c:pt>
                <c:pt idx="173">
                  <c:v>05 Jul 2019</c:v>
                </c:pt>
                <c:pt idx="174">
                  <c:v>08 Jul 2019</c:v>
                </c:pt>
                <c:pt idx="175">
                  <c:v>09 Jul 2019</c:v>
                </c:pt>
                <c:pt idx="176">
                  <c:v>10 Jul 2019</c:v>
                </c:pt>
                <c:pt idx="177">
                  <c:v>11 Jul 2019</c:v>
                </c:pt>
                <c:pt idx="178">
                  <c:v>12 Jul 2019</c:v>
                </c:pt>
                <c:pt idx="179">
                  <c:v>15 Jul 2019</c:v>
                </c:pt>
                <c:pt idx="180">
                  <c:v>17 Jul 2019</c:v>
                </c:pt>
                <c:pt idx="181">
                  <c:v>18 Jul 2019</c:v>
                </c:pt>
                <c:pt idx="182">
                  <c:v>19 Jul 2019</c:v>
                </c:pt>
                <c:pt idx="183">
                  <c:v>22 Jul 2019</c:v>
                </c:pt>
                <c:pt idx="184">
                  <c:v>23 Jul 2019</c:v>
                </c:pt>
                <c:pt idx="185">
                  <c:v>24 Jul 2019</c:v>
                </c:pt>
                <c:pt idx="186">
                  <c:v>25 Jul 2019</c:v>
                </c:pt>
                <c:pt idx="187">
                  <c:v>26 Jul 2019</c:v>
                </c:pt>
                <c:pt idx="188">
                  <c:v>30 Jul 2019</c:v>
                </c:pt>
                <c:pt idx="189">
                  <c:v>31 Jul 2019</c:v>
                </c:pt>
                <c:pt idx="190">
                  <c:v>01 Aug 2019</c:v>
                </c:pt>
                <c:pt idx="191">
                  <c:v>02 Aug 2019</c:v>
                </c:pt>
                <c:pt idx="192">
                  <c:v>05 Aug 2019</c:v>
                </c:pt>
                <c:pt idx="193">
                  <c:v>06 Aug 2019</c:v>
                </c:pt>
                <c:pt idx="194">
                  <c:v>07 Aug 2019</c:v>
                </c:pt>
                <c:pt idx="195">
                  <c:v>08 Aug 2019</c:v>
                </c:pt>
                <c:pt idx="196">
                  <c:v>09 Aug 2019</c:v>
                </c:pt>
                <c:pt idx="197">
                  <c:v>13 Aug 2019</c:v>
                </c:pt>
                <c:pt idx="198">
                  <c:v>14 Aug 2019</c:v>
                </c:pt>
                <c:pt idx="199">
                  <c:v>15 Aug 2019</c:v>
                </c:pt>
                <c:pt idx="200">
                  <c:v>16 Aug 2019</c:v>
                </c:pt>
                <c:pt idx="201">
                  <c:v>19 Aug 2019</c:v>
                </c:pt>
                <c:pt idx="202">
                  <c:v>20 Aug 2019</c:v>
                </c:pt>
                <c:pt idx="203">
                  <c:v>21 Aug 2019</c:v>
                </c:pt>
                <c:pt idx="204">
                  <c:v>22 Aug 2019</c:v>
                </c:pt>
                <c:pt idx="205">
                  <c:v>23 Aug 2019</c:v>
                </c:pt>
                <c:pt idx="206">
                  <c:v>26 Aug 2019</c:v>
                </c:pt>
                <c:pt idx="207">
                  <c:v>27 Aug 2019</c:v>
                </c:pt>
                <c:pt idx="208">
                  <c:v>28 Aug 2019</c:v>
                </c:pt>
                <c:pt idx="209">
                  <c:v>29 Aug 2019</c:v>
                </c:pt>
                <c:pt idx="210">
                  <c:v>30 Aug 2019</c:v>
                </c:pt>
                <c:pt idx="211">
                  <c:v>02 Sep 2019</c:v>
                </c:pt>
                <c:pt idx="212">
                  <c:v>03 Sep 2019</c:v>
                </c:pt>
                <c:pt idx="213">
                  <c:v>04 Sep 2019</c:v>
                </c:pt>
                <c:pt idx="214">
                  <c:v>05 Sep 2019</c:v>
                </c:pt>
                <c:pt idx="215">
                  <c:v>06 Sep 2019</c:v>
                </c:pt>
                <c:pt idx="216">
                  <c:v>09 Sep 2019</c:v>
                </c:pt>
                <c:pt idx="217">
                  <c:v>10 Sep 2019</c:v>
                </c:pt>
                <c:pt idx="218">
                  <c:v>11 Sep 2019</c:v>
                </c:pt>
                <c:pt idx="219">
                  <c:v>12 Sep 2019</c:v>
                </c:pt>
                <c:pt idx="220">
                  <c:v>13 Sep 2019</c:v>
                </c:pt>
                <c:pt idx="221">
                  <c:v>16 Sep 2019</c:v>
                </c:pt>
                <c:pt idx="222">
                  <c:v>17 Sep 2019</c:v>
                </c:pt>
                <c:pt idx="223">
                  <c:v>18 Sep 2019</c:v>
                </c:pt>
                <c:pt idx="224">
                  <c:v>19 Sep 2019</c:v>
                </c:pt>
                <c:pt idx="225">
                  <c:v>20 Sep 2019</c:v>
                </c:pt>
                <c:pt idx="226">
                  <c:v>23 Sep 2019</c:v>
                </c:pt>
                <c:pt idx="227">
                  <c:v>24 Sep 2019</c:v>
                </c:pt>
                <c:pt idx="228">
                  <c:v>25 Sep 2019</c:v>
                </c:pt>
                <c:pt idx="229">
                  <c:v>26 Sep 2019</c:v>
                </c:pt>
                <c:pt idx="230">
                  <c:v>27 Sep 2019</c:v>
                </c:pt>
                <c:pt idx="231">
                  <c:v>30 Sep 2019</c:v>
                </c:pt>
                <c:pt idx="232">
                  <c:v>01 Oct 2019</c:v>
                </c:pt>
                <c:pt idx="233">
                  <c:v>02 Oct 2019</c:v>
                </c:pt>
                <c:pt idx="234">
                  <c:v>03 Oct 2019</c:v>
                </c:pt>
                <c:pt idx="235">
                  <c:v>04 Oct 2019</c:v>
                </c:pt>
                <c:pt idx="236">
                  <c:v>07 Oct 2019</c:v>
                </c:pt>
                <c:pt idx="237">
                  <c:v>08 Oct 2019</c:v>
                </c:pt>
                <c:pt idx="238">
                  <c:v>09 Oct 2019</c:v>
                </c:pt>
                <c:pt idx="239">
                  <c:v>10 Oct 2019</c:v>
                </c:pt>
                <c:pt idx="240">
                  <c:v>11 Oct 2019</c:v>
                </c:pt>
                <c:pt idx="241">
                  <c:v>15 Oct 2019</c:v>
                </c:pt>
                <c:pt idx="242">
                  <c:v>16 Oct 2019</c:v>
                </c:pt>
                <c:pt idx="243">
                  <c:v>17 Oct 2019</c:v>
                </c:pt>
                <c:pt idx="244">
                  <c:v>18 Oct 2019</c:v>
                </c:pt>
                <c:pt idx="245">
                  <c:v>21 Oct 2019</c:v>
                </c:pt>
                <c:pt idx="246">
                  <c:v>22 Oct 2019</c:v>
                </c:pt>
                <c:pt idx="247">
                  <c:v>24 Oct 2019</c:v>
                </c:pt>
                <c:pt idx="248">
                  <c:v>25 Oct 2019</c:v>
                </c:pt>
                <c:pt idx="249">
                  <c:v>28 Oct 2019</c:v>
                </c:pt>
                <c:pt idx="250">
                  <c:v>29 Oct 2019</c:v>
                </c:pt>
                <c:pt idx="251">
                  <c:v>30 Oct 2019</c:v>
                </c:pt>
                <c:pt idx="252">
                  <c:v>31 Oct 2019</c:v>
                </c:pt>
                <c:pt idx="253">
                  <c:v>01 Nov 2019</c:v>
                </c:pt>
                <c:pt idx="254">
                  <c:v>4-Nov-19</c:v>
                </c:pt>
                <c:pt idx="255">
                  <c:v>05 Nov 2019</c:v>
                </c:pt>
                <c:pt idx="256">
                  <c:v>06 Nov 2019</c:v>
                </c:pt>
                <c:pt idx="257">
                  <c:v>07 Nov 2019</c:v>
                </c:pt>
                <c:pt idx="258">
                  <c:v>08 Nov 2019</c:v>
                </c:pt>
                <c:pt idx="259">
                  <c:v>11 Nov 2019</c:v>
                </c:pt>
                <c:pt idx="260">
                  <c:v>12 Nov 2019</c:v>
                </c:pt>
                <c:pt idx="261">
                  <c:v>13 Nov 2019</c:v>
                </c:pt>
                <c:pt idx="262">
                  <c:v>14 Nov 2019</c:v>
                </c:pt>
                <c:pt idx="263">
                  <c:v>15 Nov 2019</c:v>
                </c:pt>
                <c:pt idx="264">
                  <c:v>18 Nov 2019</c:v>
                </c:pt>
                <c:pt idx="265">
                  <c:v>19 Nov 2019</c:v>
                </c:pt>
                <c:pt idx="266">
                  <c:v>20 Nov 2019</c:v>
                </c:pt>
                <c:pt idx="267">
                  <c:v>21 Nov 2019</c:v>
                </c:pt>
                <c:pt idx="268">
                  <c:v>22 Nov 2019</c:v>
                </c:pt>
                <c:pt idx="269">
                  <c:v>25 Nov 2019</c:v>
                </c:pt>
                <c:pt idx="270">
                  <c:v>26 Nov 2019</c:v>
                </c:pt>
                <c:pt idx="271">
                  <c:v>27 Nov 2019</c:v>
                </c:pt>
                <c:pt idx="272">
                  <c:v>28 Nov 2019</c:v>
                </c:pt>
                <c:pt idx="273">
                  <c:v>29 Nov 2019</c:v>
                </c:pt>
                <c:pt idx="274">
                  <c:v>02 Dec 2019</c:v>
                </c:pt>
                <c:pt idx="275">
                  <c:v>3-Dec-19</c:v>
                </c:pt>
                <c:pt idx="276">
                  <c:v>04 Dec 2019</c:v>
                </c:pt>
                <c:pt idx="277">
                  <c:v>06 Dec 2019</c:v>
                </c:pt>
                <c:pt idx="278">
                  <c:v>09 Dec 2019</c:v>
                </c:pt>
                <c:pt idx="279">
                  <c:v>11 Dec 2019</c:v>
                </c:pt>
                <c:pt idx="280">
                  <c:v>12 Dec 2019</c:v>
                </c:pt>
                <c:pt idx="281">
                  <c:v>13 Dec 2019</c:v>
                </c:pt>
                <c:pt idx="282">
                  <c:v>16 Dec 2019</c:v>
                </c:pt>
                <c:pt idx="283">
                  <c:v>17 Dec 2019</c:v>
                </c:pt>
                <c:pt idx="284">
                  <c:v>18 Dec 2019</c:v>
                </c:pt>
                <c:pt idx="285">
                  <c:v>19 Dec 2019</c:v>
                </c:pt>
                <c:pt idx="286">
                  <c:v>20 Dec 2019</c:v>
                </c:pt>
                <c:pt idx="287">
                  <c:v>23 Dec 2019</c:v>
                </c:pt>
                <c:pt idx="288">
                  <c:v>24 Dec 2019</c:v>
                </c:pt>
                <c:pt idx="289">
                  <c:v>25 Dec 2019</c:v>
                </c:pt>
                <c:pt idx="290">
                  <c:v>26 Dec 2019</c:v>
                </c:pt>
                <c:pt idx="291">
                  <c:v>27 Dec 2019</c:v>
                </c:pt>
                <c:pt idx="292">
                  <c:v>30 Dec 2019</c:v>
                </c:pt>
                <c:pt idx="293">
                  <c:v>02 Jan 2020</c:v>
                </c:pt>
                <c:pt idx="294">
                  <c:v>03 Jan 2020</c:v>
                </c:pt>
                <c:pt idx="295">
                  <c:v>06 Jan 2020</c:v>
                </c:pt>
                <c:pt idx="296">
                  <c:v>7-Jan-20</c:v>
                </c:pt>
                <c:pt idx="297">
                  <c:v>08 Jan 2020</c:v>
                </c:pt>
                <c:pt idx="298">
                  <c:v>09 Jan 2020</c:v>
                </c:pt>
                <c:pt idx="299">
                  <c:v>10 Jan 2020</c:v>
                </c:pt>
                <c:pt idx="300">
                  <c:v>13 Jan 2020</c:v>
                </c:pt>
                <c:pt idx="301">
                  <c:v>14 Jan 2020</c:v>
                </c:pt>
                <c:pt idx="302">
                  <c:v>15 Jan 2020</c:v>
                </c:pt>
                <c:pt idx="303">
                  <c:v>16 Jan 2020</c:v>
                </c:pt>
                <c:pt idx="304">
                  <c:v>17 Jan 2020</c:v>
                </c:pt>
                <c:pt idx="305">
                  <c:v>20 Jan 2020</c:v>
                </c:pt>
                <c:pt idx="306">
                  <c:v>21 Jan 2020</c:v>
                </c:pt>
                <c:pt idx="307">
                  <c:v>22 Jan 2020</c:v>
                </c:pt>
                <c:pt idx="308">
                  <c:v>23 Jan 2020</c:v>
                </c:pt>
                <c:pt idx="309">
                  <c:v>24 Jan 2020</c:v>
                </c:pt>
                <c:pt idx="310">
                  <c:v>27 Jan 2020</c:v>
                </c:pt>
                <c:pt idx="311">
                  <c:v>28 Jan 2020</c:v>
                </c:pt>
                <c:pt idx="312">
                  <c:v>29 Jan 2020</c:v>
                </c:pt>
                <c:pt idx="313">
                  <c:v>30 Jan 2020</c:v>
                </c:pt>
                <c:pt idx="314">
                  <c:v>31 Jan 2020</c:v>
                </c:pt>
                <c:pt idx="315">
                  <c:v>03 Feb 2020</c:v>
                </c:pt>
                <c:pt idx="316">
                  <c:v>04 Feb 2020</c:v>
                </c:pt>
                <c:pt idx="317">
                  <c:v>5-Feb-20</c:v>
                </c:pt>
                <c:pt idx="318">
                  <c:v>06 Feb 2020</c:v>
                </c:pt>
                <c:pt idx="319">
                  <c:v>07 Feb 2020</c:v>
                </c:pt>
                <c:pt idx="320">
                  <c:v>11 Feb 2020</c:v>
                </c:pt>
                <c:pt idx="321">
                  <c:v>12 Feb 2020</c:v>
                </c:pt>
                <c:pt idx="322">
                  <c:v>13 Feb 2020</c:v>
                </c:pt>
                <c:pt idx="323">
                  <c:v>14 Feb 2020</c:v>
                </c:pt>
                <c:pt idx="324">
                  <c:v>17 Feb 2020</c:v>
                </c:pt>
                <c:pt idx="325">
                  <c:v>18 Feb 2020</c:v>
                </c:pt>
                <c:pt idx="326">
                  <c:v>19 Feb 2020</c:v>
                </c:pt>
                <c:pt idx="327">
                  <c:v>20 Feb 2020</c:v>
                </c:pt>
                <c:pt idx="328">
                  <c:v>21 Feb 2020</c:v>
                </c:pt>
                <c:pt idx="329">
                  <c:v>24 Feb 2020</c:v>
                </c:pt>
                <c:pt idx="330">
                  <c:v>25 Feb 2020</c:v>
                </c:pt>
                <c:pt idx="331">
                  <c:v>26 Feb 2020</c:v>
                </c:pt>
                <c:pt idx="332">
                  <c:v>27 Feb 2020</c:v>
                </c:pt>
                <c:pt idx="333">
                  <c:v>28 Feb 2020</c:v>
                </c:pt>
                <c:pt idx="334">
                  <c:v>02 Mar 2020</c:v>
                </c:pt>
                <c:pt idx="335">
                  <c:v>03 Mar 2020</c:v>
                </c:pt>
                <c:pt idx="336">
                  <c:v>04 Mar 2020</c:v>
                </c:pt>
                <c:pt idx="337">
                  <c:v>05 Mar 2020</c:v>
                </c:pt>
                <c:pt idx="338">
                  <c:v>6-Mar-20</c:v>
                </c:pt>
                <c:pt idx="339">
                  <c:v>09 Mar 2020</c:v>
                </c:pt>
                <c:pt idx="340">
                  <c:v>10 Mar 2020</c:v>
                </c:pt>
                <c:pt idx="341">
                  <c:v>11 Mar 2020</c:v>
                </c:pt>
                <c:pt idx="342">
                  <c:v>12 Mar 2020</c:v>
                </c:pt>
                <c:pt idx="343">
                  <c:v>13 Mar 2020</c:v>
                </c:pt>
                <c:pt idx="344">
                  <c:v>16 Mar 2020</c:v>
                </c:pt>
                <c:pt idx="345">
                  <c:v>17 Mar 2020</c:v>
                </c:pt>
                <c:pt idx="346">
                  <c:v>18 Mar 2020</c:v>
                </c:pt>
                <c:pt idx="347">
                  <c:v>19 Mar 2020</c:v>
                </c:pt>
                <c:pt idx="348">
                  <c:v>20 Mar 2020</c:v>
                </c:pt>
                <c:pt idx="349">
                  <c:v>23 Mar 2020</c:v>
                </c:pt>
                <c:pt idx="350">
                  <c:v>24 Mar 2020</c:v>
                </c:pt>
                <c:pt idx="351">
                  <c:v>25 Mar 2020</c:v>
                </c:pt>
                <c:pt idx="352">
                  <c:v>26 Mar 2020</c:v>
                </c:pt>
                <c:pt idx="353">
                  <c:v>27 Mar 2020</c:v>
                </c:pt>
                <c:pt idx="354">
                  <c:v>30 Mar 2020</c:v>
                </c:pt>
                <c:pt idx="355">
                  <c:v>31 Mar 2020</c:v>
                </c:pt>
                <c:pt idx="356">
                  <c:v>01 Apr 2020</c:v>
                </c:pt>
                <c:pt idx="357">
                  <c:v>02 Apr 2020</c:v>
                </c:pt>
                <c:pt idx="358">
                  <c:v>03 Apr 2020</c:v>
                </c:pt>
                <c:pt idx="359">
                  <c:v>7-Apr-20</c:v>
                </c:pt>
                <c:pt idx="360">
                  <c:v>08 Apr 2020</c:v>
                </c:pt>
                <c:pt idx="361">
                  <c:v>09 Apr 2020</c:v>
                </c:pt>
                <c:pt idx="362">
                  <c:v>10 Apr 2020</c:v>
                </c:pt>
                <c:pt idx="363">
                  <c:v>13 Apr 2020</c:v>
                </c:pt>
                <c:pt idx="364">
                  <c:v>14 Apr 2020</c:v>
                </c:pt>
                <c:pt idx="365">
                  <c:v>15 Apr 2020</c:v>
                </c:pt>
                <c:pt idx="366">
                  <c:v>16 Apr 2020</c:v>
                </c:pt>
                <c:pt idx="367">
                  <c:v>17 Apr 2020</c:v>
                </c:pt>
                <c:pt idx="368">
                  <c:v>20 Apr 2020</c:v>
                </c:pt>
                <c:pt idx="369">
                  <c:v>21 Apr 2020</c:v>
                </c:pt>
                <c:pt idx="370">
                  <c:v>22 Apr 2020</c:v>
                </c:pt>
                <c:pt idx="371">
                  <c:v>23 Apr 2020</c:v>
                </c:pt>
                <c:pt idx="372">
                  <c:v>24 Apr 2020</c:v>
                </c:pt>
                <c:pt idx="373">
                  <c:v>27 Apr 2020</c:v>
                </c:pt>
                <c:pt idx="374">
                  <c:v>28 Apr 2020</c:v>
                </c:pt>
                <c:pt idx="375">
                  <c:v>29 Apr 2020</c:v>
                </c:pt>
                <c:pt idx="376">
                  <c:v>30 Apr 2020</c:v>
                </c:pt>
                <c:pt idx="377">
                  <c:v>05 May 2020</c:v>
                </c:pt>
                <c:pt idx="378">
                  <c:v>07 May 2020</c:v>
                </c:pt>
                <c:pt idx="379">
                  <c:v>08 May 2020</c:v>
                </c:pt>
                <c:pt idx="380">
                  <c:v>11-May-20</c:v>
                </c:pt>
                <c:pt idx="381">
                  <c:v>12 May 2020</c:v>
                </c:pt>
                <c:pt idx="382">
                  <c:v>13 May 2020</c:v>
                </c:pt>
                <c:pt idx="383">
                  <c:v>14 May 2020</c:v>
                </c:pt>
                <c:pt idx="384">
                  <c:v>15 May 2020</c:v>
                </c:pt>
                <c:pt idx="385">
                  <c:v>18 May 2020</c:v>
                </c:pt>
                <c:pt idx="386">
                  <c:v>19 May 2020</c:v>
                </c:pt>
                <c:pt idx="387">
                  <c:v>20 May 2020</c:v>
                </c:pt>
                <c:pt idx="388">
                  <c:v>21 May 2020</c:v>
                </c:pt>
                <c:pt idx="389">
                  <c:v>22 May 2020</c:v>
                </c:pt>
                <c:pt idx="390">
                  <c:v>25 May 2020</c:v>
                </c:pt>
                <c:pt idx="391">
                  <c:v>26 May 2020</c:v>
                </c:pt>
                <c:pt idx="392">
                  <c:v>27 May 2020</c:v>
                </c:pt>
                <c:pt idx="393">
                  <c:v>28 May 2020</c:v>
                </c:pt>
                <c:pt idx="394">
                  <c:v>29 May 2020</c:v>
                </c:pt>
                <c:pt idx="395">
                  <c:v>01 Jun 2020</c:v>
                </c:pt>
                <c:pt idx="396">
                  <c:v>02 Jun 2020</c:v>
                </c:pt>
                <c:pt idx="397">
                  <c:v>04 Jun 2020</c:v>
                </c:pt>
                <c:pt idx="398">
                  <c:v>05 Jun 2020</c:v>
                </c:pt>
                <c:pt idx="399">
                  <c:v>08 Jun 2020</c:v>
                </c:pt>
                <c:pt idx="400">
                  <c:v>09 Jun 2020</c:v>
                </c:pt>
                <c:pt idx="401">
                  <c:v>10-Jun-20</c:v>
                </c:pt>
                <c:pt idx="402">
                  <c:v>11 Jun 2020</c:v>
                </c:pt>
                <c:pt idx="403">
                  <c:v>12 Jun 2020</c:v>
                </c:pt>
                <c:pt idx="404">
                  <c:v>15 Jun 2020</c:v>
                </c:pt>
                <c:pt idx="405">
                  <c:v>16 Jun 2020</c:v>
                </c:pt>
                <c:pt idx="406">
                  <c:v>17 Jun 2020</c:v>
                </c:pt>
                <c:pt idx="407">
                  <c:v>18 Jun 2020</c:v>
                </c:pt>
                <c:pt idx="408">
                  <c:v>19 Jun 2020</c:v>
                </c:pt>
                <c:pt idx="409">
                  <c:v>22 Jun 2020</c:v>
                </c:pt>
                <c:pt idx="410">
                  <c:v>23 Jun 2020</c:v>
                </c:pt>
                <c:pt idx="411">
                  <c:v>24 Jun 2020</c:v>
                </c:pt>
                <c:pt idx="412">
                  <c:v>25 Jun 2020</c:v>
                </c:pt>
                <c:pt idx="413">
                  <c:v>26 Jun 2020</c:v>
                </c:pt>
                <c:pt idx="414">
                  <c:v>29 Jun 2020</c:v>
                </c:pt>
                <c:pt idx="415">
                  <c:v>30 Jun 2020</c:v>
                </c:pt>
                <c:pt idx="416">
                  <c:v>01 Jul 2020</c:v>
                </c:pt>
                <c:pt idx="417">
                  <c:v>02 Jul 2020</c:v>
                </c:pt>
                <c:pt idx="418">
                  <c:v>03 Jul 2020</c:v>
                </c:pt>
                <c:pt idx="419">
                  <c:v>07 Jul 2020</c:v>
                </c:pt>
                <c:pt idx="420">
                  <c:v>08 Jul 2020</c:v>
                </c:pt>
                <c:pt idx="421">
                  <c:v>09 Jul 2020</c:v>
                </c:pt>
                <c:pt idx="422">
                  <c:v>10-Jul-20</c:v>
                </c:pt>
                <c:pt idx="423">
                  <c:v>13 Jul 2020</c:v>
                </c:pt>
                <c:pt idx="424">
                  <c:v>14 Jul 2020</c:v>
                </c:pt>
                <c:pt idx="425">
                  <c:v>15 Jul 2020</c:v>
                </c:pt>
                <c:pt idx="426">
                  <c:v>16 Jul 2020</c:v>
                </c:pt>
                <c:pt idx="427">
                  <c:v>17 Jul 2020</c:v>
                </c:pt>
                <c:pt idx="428">
                  <c:v>20 Jul 2020</c:v>
                </c:pt>
                <c:pt idx="429">
                  <c:v>21 Jul 2020</c:v>
                </c:pt>
                <c:pt idx="430">
                  <c:v>22 Jul 2020</c:v>
                </c:pt>
                <c:pt idx="431">
                  <c:v>23 Jul 2020</c:v>
                </c:pt>
                <c:pt idx="432">
                  <c:v>24 Jul 2020</c:v>
                </c:pt>
                <c:pt idx="433">
                  <c:v>29 Jul 2020</c:v>
                </c:pt>
                <c:pt idx="434">
                  <c:v>30 Jul 2020</c:v>
                </c:pt>
                <c:pt idx="435">
                  <c:v>31 Jul 2020</c:v>
                </c:pt>
                <c:pt idx="436">
                  <c:v>03 Aug 2020</c:v>
                </c:pt>
                <c:pt idx="437">
                  <c:v>04 Aug 2020</c:v>
                </c:pt>
                <c:pt idx="438">
                  <c:v>05 Aug 2020</c:v>
                </c:pt>
                <c:pt idx="439">
                  <c:v>06 Aug 2020</c:v>
                </c:pt>
                <c:pt idx="440">
                  <c:v>07 Aug 2020</c:v>
                </c:pt>
                <c:pt idx="441">
                  <c:v>10 Aug 2020</c:v>
                </c:pt>
                <c:pt idx="442">
                  <c:v>11 Aug 2020</c:v>
                </c:pt>
                <c:pt idx="443">
                  <c:v>13 Aug 2020</c:v>
                </c:pt>
                <c:pt idx="444">
                  <c:v>14 Aug 2020</c:v>
                </c:pt>
                <c:pt idx="445">
                  <c:v>17 Aug 2020</c:v>
                </c:pt>
                <c:pt idx="446">
                  <c:v>18 Aug 2020</c:v>
                </c:pt>
                <c:pt idx="447">
                  <c:v>19 Aug 2020</c:v>
                </c:pt>
                <c:pt idx="448">
                  <c:v>20 Aug 2020</c:v>
                </c:pt>
                <c:pt idx="449">
                  <c:v>21 Aug 2020</c:v>
                </c:pt>
                <c:pt idx="450">
                  <c:v>24 Aug 2020</c:v>
                </c:pt>
                <c:pt idx="451">
                  <c:v>25 Aug 2020</c:v>
                </c:pt>
                <c:pt idx="452">
                  <c:v>26 Aug 2020</c:v>
                </c:pt>
                <c:pt idx="453">
                  <c:v>27 Aug 2020</c:v>
                </c:pt>
                <c:pt idx="454">
                  <c:v>28 Aug 2020</c:v>
                </c:pt>
                <c:pt idx="455">
                  <c:v>31 Aug 2020</c:v>
                </c:pt>
                <c:pt idx="456">
                  <c:v>01 Sep 2020</c:v>
                </c:pt>
                <c:pt idx="457">
                  <c:v>02 Sep 2020</c:v>
                </c:pt>
                <c:pt idx="458">
                  <c:v>03 Sep 2020</c:v>
                </c:pt>
                <c:pt idx="459">
                  <c:v>08 Sep 2020</c:v>
                </c:pt>
                <c:pt idx="460">
                  <c:v>09 Sep 2020</c:v>
                </c:pt>
                <c:pt idx="461">
                  <c:v>10 Sep 2020</c:v>
                </c:pt>
                <c:pt idx="462">
                  <c:v>11 Sep 2020</c:v>
                </c:pt>
                <c:pt idx="463">
                  <c:v>14 Sep 2020</c:v>
                </c:pt>
                <c:pt idx="464">
                  <c:v>15 Sep 2020</c:v>
                </c:pt>
                <c:pt idx="465">
                  <c:v>16 Sep 2020</c:v>
                </c:pt>
                <c:pt idx="466">
                  <c:v>17 Sep 2020</c:v>
                </c:pt>
                <c:pt idx="467">
                  <c:v>18 Sep 2020</c:v>
                </c:pt>
                <c:pt idx="468">
                  <c:v>21 Sep 2020</c:v>
                </c:pt>
                <c:pt idx="469">
                  <c:v>22 Sep 2020</c:v>
                </c:pt>
                <c:pt idx="470">
                  <c:v>23 Sep 2020</c:v>
                </c:pt>
                <c:pt idx="471">
                  <c:v>24 Sep 2020</c:v>
                </c:pt>
                <c:pt idx="472">
                  <c:v>25 Sep 2020</c:v>
                </c:pt>
                <c:pt idx="473">
                  <c:v>28 Sep 2020</c:v>
                </c:pt>
                <c:pt idx="474">
                  <c:v>29 Sep 2020</c:v>
                </c:pt>
                <c:pt idx="475">
                  <c:v>30 Sep 2020</c:v>
                </c:pt>
                <c:pt idx="476">
                  <c:v>01 Oct 2020</c:v>
                </c:pt>
                <c:pt idx="477">
                  <c:v>02 Oct 2020</c:v>
                </c:pt>
                <c:pt idx="478">
                  <c:v>05 Oct 2020</c:v>
                </c:pt>
                <c:pt idx="479">
                  <c:v>06 Oct 2020</c:v>
                </c:pt>
                <c:pt idx="480">
                  <c:v>07 Oct 2020</c:v>
                </c:pt>
                <c:pt idx="481">
                  <c:v>08 Oct 2020</c:v>
                </c:pt>
                <c:pt idx="482">
                  <c:v>09 Oct 2020</c:v>
                </c:pt>
                <c:pt idx="483">
                  <c:v>12 Oct 2020</c:v>
                </c:pt>
                <c:pt idx="484">
                  <c:v>14 Oct 2020</c:v>
                </c:pt>
                <c:pt idx="485">
                  <c:v>15 Oct 2020</c:v>
                </c:pt>
                <c:pt idx="486">
                  <c:v>16 Oct 2020</c:v>
                </c:pt>
                <c:pt idx="487">
                  <c:v>19 Oct 2020</c:v>
                </c:pt>
                <c:pt idx="488">
                  <c:v>20 Oct 2020</c:v>
                </c:pt>
                <c:pt idx="489">
                  <c:v>21 Oct 2020</c:v>
                </c:pt>
                <c:pt idx="490">
                  <c:v>22 Oct 2020</c:v>
                </c:pt>
                <c:pt idx="491">
                  <c:v>26 Oct 2020</c:v>
                </c:pt>
                <c:pt idx="492">
                  <c:v>27 Oct 2020</c:v>
                </c:pt>
                <c:pt idx="493">
                  <c:v>28 Oct 2020</c:v>
                </c:pt>
                <c:pt idx="494">
                  <c:v>29 Oct 2020</c:v>
                </c:pt>
                <c:pt idx="495">
                  <c:v>30 Oct 2020</c:v>
                </c:pt>
                <c:pt idx="496">
                  <c:v>02 Nov 2020</c:v>
                </c:pt>
                <c:pt idx="497">
                  <c:v>03 Nov 2020</c:v>
                </c:pt>
                <c:pt idx="498">
                  <c:v>04 Nov 2020</c:v>
                </c:pt>
                <c:pt idx="499">
                  <c:v>05 Nov 2020</c:v>
                </c:pt>
                <c:pt idx="500">
                  <c:v>06 Nov 2020</c:v>
                </c:pt>
                <c:pt idx="501">
                  <c:v>09 Nov 2020</c:v>
                </c:pt>
                <c:pt idx="502">
                  <c:v>10 Nov 2020</c:v>
                </c:pt>
                <c:pt idx="503">
                  <c:v>11 Nov 2020</c:v>
                </c:pt>
                <c:pt idx="504">
                  <c:v>12 Nov 2020</c:v>
                </c:pt>
                <c:pt idx="505">
                  <c:v>13 Nov 2020</c:v>
                </c:pt>
                <c:pt idx="506">
                  <c:v>16 Nov 2020</c:v>
                </c:pt>
                <c:pt idx="507">
                  <c:v>17 Nov 2020</c:v>
                </c:pt>
                <c:pt idx="508">
                  <c:v>18 Nov 2020</c:v>
                </c:pt>
                <c:pt idx="509">
                  <c:v>19 Nov 2020</c:v>
                </c:pt>
                <c:pt idx="510">
                  <c:v>20 Nov 2020</c:v>
                </c:pt>
                <c:pt idx="511">
                  <c:v>23 Nov 2020</c:v>
                </c:pt>
                <c:pt idx="512">
                  <c:v>24 Nov 2020</c:v>
                </c:pt>
                <c:pt idx="513">
                  <c:v>25 Nov 2020</c:v>
                </c:pt>
                <c:pt idx="514">
                  <c:v>26 Nov 2020</c:v>
                </c:pt>
                <c:pt idx="515">
                  <c:v>27 Nov 2020</c:v>
                </c:pt>
                <c:pt idx="516">
                  <c:v>30 Nov 2020</c:v>
                </c:pt>
                <c:pt idx="517">
                  <c:v>01 Dec 2020</c:v>
                </c:pt>
                <c:pt idx="518">
                  <c:v>02 Dec 2020</c:v>
                </c:pt>
                <c:pt idx="519">
                  <c:v>03 Dec 2020</c:v>
                </c:pt>
                <c:pt idx="520">
                  <c:v>04 Dec 2020</c:v>
                </c:pt>
                <c:pt idx="521">
                  <c:v>08 Dec 2020</c:v>
                </c:pt>
                <c:pt idx="522">
                  <c:v>09 Dec 2020</c:v>
                </c:pt>
                <c:pt idx="523">
                  <c:v>14 Dec 2020</c:v>
                </c:pt>
                <c:pt idx="524">
                  <c:v>15 Dec 2020</c:v>
                </c:pt>
                <c:pt idx="525">
                  <c:v>16 Dec 2020</c:v>
                </c:pt>
                <c:pt idx="526">
                  <c:v>17 Dec 2020</c:v>
                </c:pt>
                <c:pt idx="527">
                  <c:v>18 Dec 2020</c:v>
                </c:pt>
                <c:pt idx="528">
                  <c:v>21 Dec 2020</c:v>
                </c:pt>
                <c:pt idx="529">
                  <c:v>22 Dec 2020</c:v>
                </c:pt>
                <c:pt idx="530">
                  <c:v>23 Dec 2020</c:v>
                </c:pt>
                <c:pt idx="531">
                  <c:v>24 Dec 2020</c:v>
                </c:pt>
                <c:pt idx="532">
                  <c:v>25 Dec 2020</c:v>
                </c:pt>
                <c:pt idx="533">
                  <c:v>28 Dec 2020</c:v>
                </c:pt>
                <c:pt idx="534">
                  <c:v>29 Dec 2020</c:v>
                </c:pt>
                <c:pt idx="535">
                  <c:v>30 Dec 2020</c:v>
                </c:pt>
                <c:pt idx="536">
                  <c:v>04 Jan 2021</c:v>
                </c:pt>
                <c:pt idx="537">
                  <c:v>05 Jan 2021</c:v>
                </c:pt>
                <c:pt idx="538">
                  <c:v>06 Jan 2021</c:v>
                </c:pt>
                <c:pt idx="539">
                  <c:v>07 Jan 2021</c:v>
                </c:pt>
                <c:pt idx="540">
                  <c:v>08 Jan 2021</c:v>
                </c:pt>
                <c:pt idx="541">
                  <c:v>11 Jan 2021</c:v>
                </c:pt>
                <c:pt idx="542">
                  <c:v>12 Jan 2021</c:v>
                </c:pt>
                <c:pt idx="543">
                  <c:v>13 Jan 2021</c:v>
                </c:pt>
                <c:pt idx="544">
                  <c:v>14 Jan 2021</c:v>
                </c:pt>
                <c:pt idx="545">
                  <c:v>15 Jan 2021</c:v>
                </c:pt>
                <c:pt idx="546">
                  <c:v>18 Jan 2021</c:v>
                </c:pt>
                <c:pt idx="547">
                  <c:v>19 Jan 2021</c:v>
                </c:pt>
                <c:pt idx="548">
                  <c:v>20 Jan 2021</c:v>
                </c:pt>
                <c:pt idx="549">
                  <c:v>21 Jan 2021</c:v>
                </c:pt>
                <c:pt idx="550">
                  <c:v>22 Jan 2021</c:v>
                </c:pt>
                <c:pt idx="551">
                  <c:v>25 Jan 2021</c:v>
                </c:pt>
                <c:pt idx="552">
                  <c:v>26 Jan 2021</c:v>
                </c:pt>
                <c:pt idx="553">
                  <c:v>27 Jan 2021</c:v>
                </c:pt>
                <c:pt idx="554">
                  <c:v>28 Jan 2021</c:v>
                </c:pt>
                <c:pt idx="555">
                  <c:v>29 Jan 2021</c:v>
                </c:pt>
                <c:pt idx="556">
                  <c:v>01 Feb 2021</c:v>
                </c:pt>
                <c:pt idx="557">
                  <c:v>02 Feb 2021</c:v>
                </c:pt>
                <c:pt idx="558">
                  <c:v>03 Feb 2021</c:v>
                </c:pt>
                <c:pt idx="559">
                  <c:v>04 Feb 2021</c:v>
                </c:pt>
                <c:pt idx="560">
                  <c:v>05 Feb 2021</c:v>
                </c:pt>
                <c:pt idx="561">
                  <c:v>08 Feb 2021</c:v>
                </c:pt>
                <c:pt idx="562">
                  <c:v>09 Feb 2021</c:v>
                </c:pt>
                <c:pt idx="563">
                  <c:v>10 Feb 2021</c:v>
                </c:pt>
                <c:pt idx="564">
                  <c:v>11 Feb 2021</c:v>
                </c:pt>
                <c:pt idx="565">
                  <c:v>15 Feb 2021</c:v>
                </c:pt>
                <c:pt idx="566">
                  <c:v>16 Feb 2021</c:v>
                </c:pt>
                <c:pt idx="567">
                  <c:v>17 Feb 2021</c:v>
                </c:pt>
                <c:pt idx="568">
                  <c:v>18 Feb 2021</c:v>
                </c:pt>
                <c:pt idx="569">
                  <c:v>19 Feb 2021</c:v>
                </c:pt>
                <c:pt idx="570">
                  <c:v>22 Feb 2021</c:v>
                </c:pt>
                <c:pt idx="571">
                  <c:v>23 Feb 2021</c:v>
                </c:pt>
                <c:pt idx="572">
                  <c:v>24 Feb 2021</c:v>
                </c:pt>
                <c:pt idx="573">
                  <c:v>25 Feb 2021</c:v>
                </c:pt>
                <c:pt idx="574">
                  <c:v>01 Mar 2021</c:v>
                </c:pt>
                <c:pt idx="575">
                  <c:v>02 Mar 2021</c:v>
                </c:pt>
                <c:pt idx="576">
                  <c:v>03 Mar 2021</c:v>
                </c:pt>
                <c:pt idx="577">
                  <c:v>04 Mar 2021</c:v>
                </c:pt>
                <c:pt idx="578">
                  <c:v>05 Mar 2021</c:v>
                </c:pt>
                <c:pt idx="579">
                  <c:v>08 Mar 2021</c:v>
                </c:pt>
                <c:pt idx="580">
                  <c:v>09 Mar 2021</c:v>
                </c:pt>
                <c:pt idx="581">
                  <c:v>10 Mar 2021</c:v>
                </c:pt>
                <c:pt idx="582">
                  <c:v>11 Mar 2021</c:v>
                </c:pt>
                <c:pt idx="583">
                  <c:v>12 Mar 2021</c:v>
                </c:pt>
                <c:pt idx="584">
                  <c:v>15 Mar 2021</c:v>
                </c:pt>
                <c:pt idx="585">
                  <c:v>16 Mar 2021</c:v>
                </c:pt>
                <c:pt idx="586">
                  <c:v>17 Mar 2021</c:v>
                </c:pt>
                <c:pt idx="587">
                  <c:v>18 Mar 2021</c:v>
                </c:pt>
                <c:pt idx="588">
                  <c:v>19 Mar 2021</c:v>
                </c:pt>
                <c:pt idx="589">
                  <c:v>22 Mar 2021</c:v>
                </c:pt>
                <c:pt idx="590">
                  <c:v>23 Mar 2021</c:v>
                </c:pt>
                <c:pt idx="591">
                  <c:v>24 Mar 2021</c:v>
                </c:pt>
                <c:pt idx="592">
                  <c:v>25 Mar 2021</c:v>
                </c:pt>
                <c:pt idx="593">
                  <c:v>26 Mar 2021</c:v>
                </c:pt>
                <c:pt idx="594">
                  <c:v>29 Mar 2021</c:v>
                </c:pt>
                <c:pt idx="595">
                  <c:v>30 Mar 2021</c:v>
                </c:pt>
                <c:pt idx="596">
                  <c:v>31 Mar 2021</c:v>
                </c:pt>
                <c:pt idx="597">
                  <c:v>01 Apr 2021</c:v>
                </c:pt>
                <c:pt idx="598">
                  <c:v>02 Apr 2021</c:v>
                </c:pt>
                <c:pt idx="599">
                  <c:v>05 Apr 2021</c:v>
                </c:pt>
                <c:pt idx="600">
                  <c:v>07 Apr 2021</c:v>
                </c:pt>
                <c:pt idx="601">
                  <c:v>08 Apr 2021</c:v>
                </c:pt>
                <c:pt idx="602">
                  <c:v>09 Apr 2021</c:v>
                </c:pt>
                <c:pt idx="603">
                  <c:v>12 Apr 2021</c:v>
                </c:pt>
                <c:pt idx="604">
                  <c:v>16 Apr 2021</c:v>
                </c:pt>
                <c:pt idx="605">
                  <c:v>19 Apr 2021</c:v>
                </c:pt>
                <c:pt idx="606">
                  <c:v>20 Apr 2021</c:v>
                </c:pt>
                <c:pt idx="607">
                  <c:v>21 Apr 2021</c:v>
                </c:pt>
                <c:pt idx="608">
                  <c:v>22 Apr 2021</c:v>
                </c:pt>
                <c:pt idx="609">
                  <c:v>23 Apr 2021</c:v>
                </c:pt>
                <c:pt idx="610">
                  <c:v>26 Apr 2021</c:v>
                </c:pt>
                <c:pt idx="611">
                  <c:v>27 Apr 2021</c:v>
                </c:pt>
                <c:pt idx="612">
                  <c:v>28 Apr 2021</c:v>
                </c:pt>
                <c:pt idx="613">
                  <c:v>29 Apr 2021</c:v>
                </c:pt>
                <c:pt idx="614">
                  <c:v>30 Apr 2021</c:v>
                </c:pt>
                <c:pt idx="615">
                  <c:v>05 May 2021</c:v>
                </c:pt>
                <c:pt idx="616">
                  <c:v>06 May 2021</c:v>
                </c:pt>
                <c:pt idx="617">
                  <c:v>07 May 2021</c:v>
                </c:pt>
                <c:pt idx="618">
                  <c:v>10 May 2021</c:v>
                </c:pt>
                <c:pt idx="619">
                  <c:v>11 May 2021</c:v>
                </c:pt>
                <c:pt idx="620">
                  <c:v>12 May 2021</c:v>
                </c:pt>
                <c:pt idx="621">
                  <c:v>13 May 2021</c:v>
                </c:pt>
                <c:pt idx="622">
                  <c:v>14 May 2021</c:v>
                </c:pt>
                <c:pt idx="623">
                  <c:v>17 May 2021</c:v>
                </c:pt>
                <c:pt idx="624">
                  <c:v>18 May 2021</c:v>
                </c:pt>
                <c:pt idx="625">
                  <c:v>19 May 2021</c:v>
                </c:pt>
                <c:pt idx="626">
                  <c:v>20 May 2021</c:v>
                </c:pt>
                <c:pt idx="627">
                  <c:v>21 May 2021</c:v>
                </c:pt>
                <c:pt idx="628">
                  <c:v>24 May 2021</c:v>
                </c:pt>
                <c:pt idx="629">
                  <c:v>25 May 2021</c:v>
                </c:pt>
                <c:pt idx="630">
                  <c:v>27 May 2021</c:v>
                </c:pt>
                <c:pt idx="631">
                  <c:v>28 May 2021</c:v>
                </c:pt>
                <c:pt idx="632">
                  <c:v>31 May 2021</c:v>
                </c:pt>
                <c:pt idx="633">
                  <c:v>01 Jun 2021</c:v>
                </c:pt>
                <c:pt idx="634">
                  <c:v>02 Jun 2021</c:v>
                </c:pt>
                <c:pt idx="635">
                  <c:v>04 Jun 2021</c:v>
                </c:pt>
                <c:pt idx="636">
                  <c:v>07 Jun 2021</c:v>
                </c:pt>
                <c:pt idx="637">
                  <c:v>08 Jun 2021</c:v>
                </c:pt>
                <c:pt idx="638">
                  <c:v>09 Jun 2021</c:v>
                </c:pt>
                <c:pt idx="639">
                  <c:v>10 Jun 2021</c:v>
                </c:pt>
                <c:pt idx="640">
                  <c:v>11 Jun 2021</c:v>
                </c:pt>
                <c:pt idx="641">
                  <c:v>14 Jun 2021</c:v>
                </c:pt>
                <c:pt idx="642">
                  <c:v>15 Jun 2021</c:v>
                </c:pt>
                <c:pt idx="643">
                  <c:v>16 Jun 2021</c:v>
                </c:pt>
                <c:pt idx="644">
                  <c:v>17 Jun 2021</c:v>
                </c:pt>
                <c:pt idx="645">
                  <c:v>18 Jun 2021</c:v>
                </c:pt>
                <c:pt idx="646">
                  <c:v>21 Jun 2021</c:v>
                </c:pt>
                <c:pt idx="647">
                  <c:v>22 Jun 2021</c:v>
                </c:pt>
                <c:pt idx="648">
                  <c:v>23 Jun 2021</c:v>
                </c:pt>
                <c:pt idx="649">
                  <c:v>24 Jun 2021</c:v>
                </c:pt>
                <c:pt idx="650">
                  <c:v>25 Jun 2021</c:v>
                </c:pt>
                <c:pt idx="651">
                  <c:v>28 Jun 2021</c:v>
                </c:pt>
                <c:pt idx="652">
                  <c:v>29 Jun 2021</c:v>
                </c:pt>
                <c:pt idx="653">
                  <c:v>30 Jun 2021</c:v>
                </c:pt>
                <c:pt idx="654">
                  <c:v>01 Jul 2021</c:v>
                </c:pt>
                <c:pt idx="655">
                  <c:v>02 Jul 2021</c:v>
                </c:pt>
                <c:pt idx="656">
                  <c:v>05 Jul 2021</c:v>
                </c:pt>
                <c:pt idx="657">
                  <c:v>06 Jul 2021</c:v>
                </c:pt>
                <c:pt idx="658">
                  <c:v>07 Jul 2021</c:v>
                </c:pt>
                <c:pt idx="659">
                  <c:v>08 Jul 2021</c:v>
                </c:pt>
                <c:pt idx="660">
                  <c:v>09 Jul 2021</c:v>
                </c:pt>
                <c:pt idx="661">
                  <c:v>12 Jul 2021</c:v>
                </c:pt>
                <c:pt idx="662">
                  <c:v>13 Jul 2021</c:v>
                </c:pt>
                <c:pt idx="663">
                  <c:v>14 Jul 2021</c:v>
                </c:pt>
                <c:pt idx="664">
                  <c:v>15 Jul 2021</c:v>
                </c:pt>
                <c:pt idx="665">
                  <c:v>16 Jul 2021</c:v>
                </c:pt>
                <c:pt idx="666">
                  <c:v>19 Jul 2021</c:v>
                </c:pt>
                <c:pt idx="667">
                  <c:v>20 Jul 2021</c:v>
                </c:pt>
                <c:pt idx="668">
                  <c:v>21 Jul 2021</c:v>
                </c:pt>
                <c:pt idx="669">
                  <c:v>22 Jul 2021</c:v>
                </c:pt>
                <c:pt idx="670">
                  <c:v>23 Jul 2021</c:v>
                </c:pt>
              </c:strCache>
            </c:strRef>
          </c:cat>
          <c:val>
            <c:numRef>
              <c:f>Sheet1!$B$2:$B$672</c:f>
              <c:numCache>
                <c:formatCode>0.0000</c:formatCode>
                <c:ptCount val="671"/>
                <c:pt idx="0">
                  <c:v>32.764899999999997</c:v>
                </c:pt>
                <c:pt idx="1">
                  <c:v>32.789499999999997</c:v>
                </c:pt>
                <c:pt idx="2">
                  <c:v>32.787199999999999</c:v>
                </c:pt>
                <c:pt idx="3">
                  <c:v>32.981000000000002</c:v>
                </c:pt>
                <c:pt idx="4">
                  <c:v>33.096899999999998</c:v>
                </c:pt>
                <c:pt idx="5">
                  <c:v>33.184100000000001</c:v>
                </c:pt>
                <c:pt idx="6">
                  <c:v>33.289400000000001</c:v>
                </c:pt>
                <c:pt idx="7">
                  <c:v>33.453099999999999</c:v>
                </c:pt>
                <c:pt idx="8">
                  <c:v>33.444200000000002</c:v>
                </c:pt>
                <c:pt idx="9">
                  <c:v>33.202800000000003</c:v>
                </c:pt>
                <c:pt idx="10">
                  <c:v>33.075400000000002</c:v>
                </c:pt>
                <c:pt idx="11">
                  <c:v>33.061</c:v>
                </c:pt>
                <c:pt idx="12">
                  <c:v>33.1325</c:v>
                </c:pt>
                <c:pt idx="13">
                  <c:v>33.0779</c:v>
                </c:pt>
                <c:pt idx="14">
                  <c:v>33.0124</c:v>
                </c:pt>
                <c:pt idx="15">
                  <c:v>33.185299999999998</c:v>
                </c:pt>
                <c:pt idx="16">
                  <c:v>33.264699999999998</c:v>
                </c:pt>
                <c:pt idx="17">
                  <c:v>33.198700000000002</c:v>
                </c:pt>
                <c:pt idx="18">
                  <c:v>33.073999999999998</c:v>
                </c:pt>
                <c:pt idx="19">
                  <c:v>33.0625</c:v>
                </c:pt>
                <c:pt idx="20">
                  <c:v>33.146799999999999</c:v>
                </c:pt>
                <c:pt idx="21">
                  <c:v>33.092199999999998</c:v>
                </c:pt>
                <c:pt idx="22">
                  <c:v>33.133600000000001</c:v>
                </c:pt>
                <c:pt idx="23">
                  <c:v>33.173400000000001</c:v>
                </c:pt>
                <c:pt idx="24">
                  <c:v>33.1098</c:v>
                </c:pt>
                <c:pt idx="25">
                  <c:v>33.163400000000003</c:v>
                </c:pt>
                <c:pt idx="26">
                  <c:v>33.239899999999999</c:v>
                </c:pt>
                <c:pt idx="27">
                  <c:v>33.203899999999997</c:v>
                </c:pt>
                <c:pt idx="28">
                  <c:v>33.216700000000003</c:v>
                </c:pt>
                <c:pt idx="29">
                  <c:v>33.064900000000002</c:v>
                </c:pt>
                <c:pt idx="30">
                  <c:v>33.081800000000001</c:v>
                </c:pt>
                <c:pt idx="31">
                  <c:v>32.998600000000003</c:v>
                </c:pt>
                <c:pt idx="32">
                  <c:v>32.906100000000002</c:v>
                </c:pt>
                <c:pt idx="33">
                  <c:v>32.960099999999997</c:v>
                </c:pt>
                <c:pt idx="34">
                  <c:v>32.9754</c:v>
                </c:pt>
                <c:pt idx="35">
                  <c:v>33.002299999999998</c:v>
                </c:pt>
                <c:pt idx="36">
                  <c:v>32.9298</c:v>
                </c:pt>
                <c:pt idx="37">
                  <c:v>32.890700000000002</c:v>
                </c:pt>
                <c:pt idx="38">
                  <c:v>32.920299999999997</c:v>
                </c:pt>
                <c:pt idx="39">
                  <c:v>32.966299999999997</c:v>
                </c:pt>
                <c:pt idx="40">
                  <c:v>32.904400000000003</c:v>
                </c:pt>
                <c:pt idx="41">
                  <c:v>32.8626</c:v>
                </c:pt>
                <c:pt idx="42">
                  <c:v>32.932699999999997</c:v>
                </c:pt>
                <c:pt idx="43">
                  <c:v>32.804699999999997</c:v>
                </c:pt>
                <c:pt idx="44">
                  <c:v>32.8001</c:v>
                </c:pt>
                <c:pt idx="45">
                  <c:v>32.762</c:v>
                </c:pt>
                <c:pt idx="46">
                  <c:v>32.746200000000002</c:v>
                </c:pt>
                <c:pt idx="47">
                  <c:v>32.758600000000001</c:v>
                </c:pt>
                <c:pt idx="48">
                  <c:v>32.614800000000002</c:v>
                </c:pt>
                <c:pt idx="49">
                  <c:v>32.534500000000001</c:v>
                </c:pt>
                <c:pt idx="50">
                  <c:v>32.393900000000002</c:v>
                </c:pt>
                <c:pt idx="51">
                  <c:v>32.229799999999997</c:v>
                </c:pt>
                <c:pt idx="52">
                  <c:v>32.122399999999999</c:v>
                </c:pt>
                <c:pt idx="53">
                  <c:v>32.177500000000002</c:v>
                </c:pt>
                <c:pt idx="54">
                  <c:v>32.186999999999998</c:v>
                </c:pt>
                <c:pt idx="55">
                  <c:v>32.0974</c:v>
                </c:pt>
                <c:pt idx="56">
                  <c:v>32.078699999999998</c:v>
                </c:pt>
                <c:pt idx="57">
                  <c:v>32.108199999999997</c:v>
                </c:pt>
                <c:pt idx="58">
                  <c:v>32.047600000000003</c:v>
                </c:pt>
                <c:pt idx="59">
                  <c:v>31.9879</c:v>
                </c:pt>
                <c:pt idx="60">
                  <c:v>31.794499999999999</c:v>
                </c:pt>
                <c:pt idx="61">
                  <c:v>31.852699999999999</c:v>
                </c:pt>
                <c:pt idx="62">
                  <c:v>31.907599999999999</c:v>
                </c:pt>
                <c:pt idx="63">
                  <c:v>31.962700000000002</c:v>
                </c:pt>
                <c:pt idx="64">
                  <c:v>31.899699999999999</c:v>
                </c:pt>
                <c:pt idx="65">
                  <c:v>31.853000000000002</c:v>
                </c:pt>
                <c:pt idx="66">
                  <c:v>31.852699999999999</c:v>
                </c:pt>
                <c:pt idx="67">
                  <c:v>31.6586</c:v>
                </c:pt>
                <c:pt idx="68">
                  <c:v>31.7288</c:v>
                </c:pt>
                <c:pt idx="69">
                  <c:v>31.623999999999999</c:v>
                </c:pt>
                <c:pt idx="70">
                  <c:v>31.412800000000001</c:v>
                </c:pt>
                <c:pt idx="71">
                  <c:v>31.479700000000001</c:v>
                </c:pt>
                <c:pt idx="72">
                  <c:v>31.484000000000002</c:v>
                </c:pt>
                <c:pt idx="73">
                  <c:v>31.475100000000001</c:v>
                </c:pt>
                <c:pt idx="74">
                  <c:v>31.4085</c:v>
                </c:pt>
                <c:pt idx="75">
                  <c:v>31.4331</c:v>
                </c:pt>
                <c:pt idx="76">
                  <c:v>31.496400000000001</c:v>
                </c:pt>
                <c:pt idx="77">
                  <c:v>31.577000000000002</c:v>
                </c:pt>
                <c:pt idx="78">
                  <c:v>31.5535</c:v>
                </c:pt>
                <c:pt idx="79">
                  <c:v>31.4221</c:v>
                </c:pt>
                <c:pt idx="80">
                  <c:v>31.544899999999998</c:v>
                </c:pt>
                <c:pt idx="81">
                  <c:v>31.479500000000002</c:v>
                </c:pt>
                <c:pt idx="82">
                  <c:v>31.3949</c:v>
                </c:pt>
                <c:pt idx="83">
                  <c:v>31.275400000000001</c:v>
                </c:pt>
                <c:pt idx="84">
                  <c:v>31.293099999999999</c:v>
                </c:pt>
                <c:pt idx="85">
                  <c:v>31.4236</c:v>
                </c:pt>
                <c:pt idx="86">
                  <c:v>31.472000000000001</c:v>
                </c:pt>
                <c:pt idx="87">
                  <c:v>31.4482</c:v>
                </c:pt>
                <c:pt idx="88">
                  <c:v>31.547599999999999</c:v>
                </c:pt>
                <c:pt idx="89">
                  <c:v>31.6416</c:v>
                </c:pt>
                <c:pt idx="90">
                  <c:v>31.787400000000002</c:v>
                </c:pt>
                <c:pt idx="91">
                  <c:v>31.9512</c:v>
                </c:pt>
                <c:pt idx="92">
                  <c:v>32.0563</c:v>
                </c:pt>
                <c:pt idx="93">
                  <c:v>31.9754</c:v>
                </c:pt>
                <c:pt idx="94">
                  <c:v>32.037999999999997</c:v>
                </c:pt>
                <c:pt idx="95">
                  <c:v>31.992799999999999</c:v>
                </c:pt>
                <c:pt idx="96">
                  <c:v>31.8857</c:v>
                </c:pt>
                <c:pt idx="97">
                  <c:v>31.836400000000001</c:v>
                </c:pt>
                <c:pt idx="98">
                  <c:v>31.818300000000001</c:v>
                </c:pt>
                <c:pt idx="99">
                  <c:v>31.822800000000001</c:v>
                </c:pt>
                <c:pt idx="100">
                  <c:v>31.9115</c:v>
                </c:pt>
                <c:pt idx="101">
                  <c:v>31.840599999999998</c:v>
                </c:pt>
                <c:pt idx="102">
                  <c:v>31.830200000000001</c:v>
                </c:pt>
                <c:pt idx="103">
                  <c:v>31.870699999999999</c:v>
                </c:pt>
                <c:pt idx="104">
                  <c:v>31.8139</c:v>
                </c:pt>
                <c:pt idx="105">
                  <c:v>31.887799999999999</c:v>
                </c:pt>
                <c:pt idx="106">
                  <c:v>31.769600000000001</c:v>
                </c:pt>
                <c:pt idx="107">
                  <c:v>31.7301</c:v>
                </c:pt>
                <c:pt idx="108">
                  <c:v>31.870799999999999</c:v>
                </c:pt>
                <c:pt idx="109">
                  <c:v>32.0366</c:v>
                </c:pt>
                <c:pt idx="110">
                  <c:v>31.9785</c:v>
                </c:pt>
                <c:pt idx="111">
                  <c:v>31.860199999999999</c:v>
                </c:pt>
                <c:pt idx="112">
                  <c:v>31.904299999999999</c:v>
                </c:pt>
                <c:pt idx="113">
                  <c:v>31.927099999999999</c:v>
                </c:pt>
                <c:pt idx="114">
                  <c:v>31.913699999999999</c:v>
                </c:pt>
                <c:pt idx="115">
                  <c:v>32.005899999999997</c:v>
                </c:pt>
                <c:pt idx="116">
                  <c:v>32.026800000000001</c:v>
                </c:pt>
                <c:pt idx="117">
                  <c:v>31.987200000000001</c:v>
                </c:pt>
                <c:pt idx="118">
                  <c:v>31.9483</c:v>
                </c:pt>
                <c:pt idx="119">
                  <c:v>32.006100000000004</c:v>
                </c:pt>
                <c:pt idx="120">
                  <c:v>31.967400000000001</c:v>
                </c:pt>
                <c:pt idx="121">
                  <c:v>31.964200000000002</c:v>
                </c:pt>
                <c:pt idx="122">
                  <c:v>31.9834</c:v>
                </c:pt>
                <c:pt idx="123">
                  <c:v>32.029600000000002</c:v>
                </c:pt>
                <c:pt idx="124">
                  <c:v>32.066600000000001</c:v>
                </c:pt>
                <c:pt idx="125">
                  <c:v>32.163400000000003</c:v>
                </c:pt>
                <c:pt idx="126">
                  <c:v>32.231999999999999</c:v>
                </c:pt>
                <c:pt idx="127">
                  <c:v>32.178400000000003</c:v>
                </c:pt>
                <c:pt idx="128">
                  <c:v>32.0732</c:v>
                </c:pt>
                <c:pt idx="129">
                  <c:v>32.098799999999997</c:v>
                </c:pt>
                <c:pt idx="130">
                  <c:v>32.131</c:v>
                </c:pt>
                <c:pt idx="131">
                  <c:v>32.2042</c:v>
                </c:pt>
                <c:pt idx="132">
                  <c:v>32.082999999999998</c:v>
                </c:pt>
                <c:pt idx="133">
                  <c:v>32.003500000000003</c:v>
                </c:pt>
                <c:pt idx="134">
                  <c:v>31.9696</c:v>
                </c:pt>
                <c:pt idx="135">
                  <c:v>31.829599999999999</c:v>
                </c:pt>
                <c:pt idx="136">
                  <c:v>31.794799999999999</c:v>
                </c:pt>
                <c:pt idx="137">
                  <c:v>31.731999999999999</c:v>
                </c:pt>
                <c:pt idx="138">
                  <c:v>31.702999999999999</c:v>
                </c:pt>
                <c:pt idx="139">
                  <c:v>31.7165</c:v>
                </c:pt>
                <c:pt idx="140">
                  <c:v>31.868200000000002</c:v>
                </c:pt>
                <c:pt idx="141">
                  <c:v>32.020299999999999</c:v>
                </c:pt>
                <c:pt idx="142">
                  <c:v>32.146599999999999</c:v>
                </c:pt>
                <c:pt idx="143">
                  <c:v>32.137700000000002</c:v>
                </c:pt>
                <c:pt idx="144">
                  <c:v>32.0488</c:v>
                </c:pt>
                <c:pt idx="145">
                  <c:v>31.952999999999999</c:v>
                </c:pt>
                <c:pt idx="146">
                  <c:v>31.9833</c:v>
                </c:pt>
                <c:pt idx="147">
                  <c:v>32.011699999999998</c:v>
                </c:pt>
                <c:pt idx="148">
                  <c:v>31.971499999999999</c:v>
                </c:pt>
                <c:pt idx="149">
                  <c:v>31.9223</c:v>
                </c:pt>
                <c:pt idx="150">
                  <c:v>31.517900000000001</c:v>
                </c:pt>
                <c:pt idx="151">
                  <c:v>31.5564</c:v>
                </c:pt>
                <c:pt idx="152">
                  <c:v>31.571000000000002</c:v>
                </c:pt>
                <c:pt idx="153">
                  <c:v>31.5059</c:v>
                </c:pt>
                <c:pt idx="154">
                  <c:v>31.5046</c:v>
                </c:pt>
                <c:pt idx="155">
                  <c:v>31.501000000000001</c:v>
                </c:pt>
                <c:pt idx="156">
                  <c:v>31.422999999999998</c:v>
                </c:pt>
                <c:pt idx="157">
                  <c:v>31.4117</c:v>
                </c:pt>
                <c:pt idx="158">
                  <c:v>31.3752</c:v>
                </c:pt>
                <c:pt idx="159">
                  <c:v>31.4222</c:v>
                </c:pt>
                <c:pt idx="160">
                  <c:v>31.516300000000001</c:v>
                </c:pt>
                <c:pt idx="161">
                  <c:v>31.4236</c:v>
                </c:pt>
                <c:pt idx="162">
                  <c:v>31.221599999999999</c:v>
                </c:pt>
                <c:pt idx="163">
                  <c:v>31.006399999999999</c:v>
                </c:pt>
                <c:pt idx="164">
                  <c:v>30.9604</c:v>
                </c:pt>
                <c:pt idx="165">
                  <c:v>30.848199999999999</c:v>
                </c:pt>
                <c:pt idx="166">
                  <c:v>30.988099999999999</c:v>
                </c:pt>
                <c:pt idx="167">
                  <c:v>30.919599999999999</c:v>
                </c:pt>
                <c:pt idx="168">
                  <c:v>30.915199999999999</c:v>
                </c:pt>
                <c:pt idx="169">
                  <c:v>30.779499999999999</c:v>
                </c:pt>
                <c:pt idx="170">
                  <c:v>30.889700000000001</c:v>
                </c:pt>
                <c:pt idx="171">
                  <c:v>30.750299999999999</c:v>
                </c:pt>
                <c:pt idx="172">
                  <c:v>30.778300000000002</c:v>
                </c:pt>
                <c:pt idx="173">
                  <c:v>30.8569</c:v>
                </c:pt>
                <c:pt idx="174">
                  <c:v>30.952999999999999</c:v>
                </c:pt>
                <c:pt idx="175">
                  <c:v>30.993200000000002</c:v>
                </c:pt>
                <c:pt idx="176">
                  <c:v>31.013300000000001</c:v>
                </c:pt>
                <c:pt idx="177">
                  <c:v>30.784300000000002</c:v>
                </c:pt>
                <c:pt idx="178">
                  <c:v>30.9452</c:v>
                </c:pt>
                <c:pt idx="179">
                  <c:v>31.075600000000001</c:v>
                </c:pt>
                <c:pt idx="180">
                  <c:v>31.074400000000001</c:v>
                </c:pt>
                <c:pt idx="181">
                  <c:v>31.047000000000001</c:v>
                </c:pt>
                <c:pt idx="182">
                  <c:v>30.9496</c:v>
                </c:pt>
                <c:pt idx="183">
                  <c:v>31.023299999999999</c:v>
                </c:pt>
                <c:pt idx="184">
                  <c:v>31.052</c:v>
                </c:pt>
                <c:pt idx="185">
                  <c:v>31.090399999999999</c:v>
                </c:pt>
                <c:pt idx="186">
                  <c:v>31.082999999999998</c:v>
                </c:pt>
                <c:pt idx="187">
                  <c:v>31.1462</c:v>
                </c:pt>
                <c:pt idx="188">
                  <c:v>31.008099999999999</c:v>
                </c:pt>
                <c:pt idx="189">
                  <c:v>30.9679</c:v>
                </c:pt>
                <c:pt idx="190">
                  <c:v>31.0379</c:v>
                </c:pt>
                <c:pt idx="191">
                  <c:v>31.038</c:v>
                </c:pt>
                <c:pt idx="192">
                  <c:v>30.999099999999999</c:v>
                </c:pt>
                <c:pt idx="193">
                  <c:v>30.9772</c:v>
                </c:pt>
                <c:pt idx="194">
                  <c:v>30.930099999999999</c:v>
                </c:pt>
                <c:pt idx="195">
                  <c:v>30.943200000000001</c:v>
                </c:pt>
                <c:pt idx="196">
                  <c:v>30.8932</c:v>
                </c:pt>
                <c:pt idx="197">
                  <c:v>30.970099999999999</c:v>
                </c:pt>
                <c:pt idx="198">
                  <c:v>30.9847</c:v>
                </c:pt>
                <c:pt idx="199">
                  <c:v>31.022500000000001</c:v>
                </c:pt>
                <c:pt idx="200">
                  <c:v>31.047899999999998</c:v>
                </c:pt>
                <c:pt idx="201">
                  <c:v>31.043500000000002</c:v>
                </c:pt>
                <c:pt idx="202">
                  <c:v>31.009799999999998</c:v>
                </c:pt>
                <c:pt idx="203">
                  <c:v>30.959800000000001</c:v>
                </c:pt>
                <c:pt idx="204">
                  <c:v>30.9619</c:v>
                </c:pt>
                <c:pt idx="205">
                  <c:v>30.946200000000001</c:v>
                </c:pt>
                <c:pt idx="206">
                  <c:v>30.8111</c:v>
                </c:pt>
                <c:pt idx="207">
                  <c:v>30.755700000000001</c:v>
                </c:pt>
                <c:pt idx="208">
                  <c:v>30.811299999999999</c:v>
                </c:pt>
                <c:pt idx="209">
                  <c:v>30.8065</c:v>
                </c:pt>
                <c:pt idx="210">
                  <c:v>30.815899999999999</c:v>
                </c:pt>
                <c:pt idx="211">
                  <c:v>30.8004</c:v>
                </c:pt>
                <c:pt idx="212">
                  <c:v>30.8245</c:v>
                </c:pt>
                <c:pt idx="213">
                  <c:v>30.774999999999999</c:v>
                </c:pt>
                <c:pt idx="214">
                  <c:v>30.729800000000001</c:v>
                </c:pt>
                <c:pt idx="215">
                  <c:v>30.828900000000001</c:v>
                </c:pt>
                <c:pt idx="216">
                  <c:v>30.826799999999999</c:v>
                </c:pt>
                <c:pt idx="217">
                  <c:v>30.825099999999999</c:v>
                </c:pt>
                <c:pt idx="218">
                  <c:v>30.794499999999999</c:v>
                </c:pt>
                <c:pt idx="219">
                  <c:v>30.671500000000002</c:v>
                </c:pt>
                <c:pt idx="220">
                  <c:v>30.604800000000001</c:v>
                </c:pt>
                <c:pt idx="221">
                  <c:v>30.682300000000001</c:v>
                </c:pt>
                <c:pt idx="222">
                  <c:v>30.739599999999999</c:v>
                </c:pt>
                <c:pt idx="223">
                  <c:v>30.700700000000001</c:v>
                </c:pt>
                <c:pt idx="224">
                  <c:v>30.748699999999999</c:v>
                </c:pt>
                <c:pt idx="225">
                  <c:v>30.667300000000001</c:v>
                </c:pt>
                <c:pt idx="226">
                  <c:v>30.65</c:v>
                </c:pt>
                <c:pt idx="227">
                  <c:v>30.676200000000001</c:v>
                </c:pt>
                <c:pt idx="228">
                  <c:v>30.736000000000001</c:v>
                </c:pt>
                <c:pt idx="229">
                  <c:v>30.781199999999998</c:v>
                </c:pt>
                <c:pt idx="230">
                  <c:v>30.8156</c:v>
                </c:pt>
                <c:pt idx="231">
                  <c:v>30.766100000000002</c:v>
                </c:pt>
                <c:pt idx="232">
                  <c:v>30.775300000000001</c:v>
                </c:pt>
                <c:pt idx="233">
                  <c:v>30.806699999999999</c:v>
                </c:pt>
                <c:pt idx="234">
                  <c:v>30.787199999999999</c:v>
                </c:pt>
                <c:pt idx="235">
                  <c:v>30.665400000000002</c:v>
                </c:pt>
                <c:pt idx="236">
                  <c:v>30.617000000000001</c:v>
                </c:pt>
                <c:pt idx="237">
                  <c:v>30.650500000000001</c:v>
                </c:pt>
                <c:pt idx="238">
                  <c:v>30.521799999999999</c:v>
                </c:pt>
                <c:pt idx="239">
                  <c:v>30.476600000000001</c:v>
                </c:pt>
                <c:pt idx="240">
                  <c:v>30.5916</c:v>
                </c:pt>
                <c:pt idx="241">
                  <c:v>30.561900000000001</c:v>
                </c:pt>
                <c:pt idx="242">
                  <c:v>30.578700000000001</c:v>
                </c:pt>
                <c:pt idx="243">
                  <c:v>30.534400000000002</c:v>
                </c:pt>
                <c:pt idx="244">
                  <c:v>30.473099999999999</c:v>
                </c:pt>
                <c:pt idx="245">
                  <c:v>30.452500000000001</c:v>
                </c:pt>
                <c:pt idx="246">
                  <c:v>30.454499999999999</c:v>
                </c:pt>
                <c:pt idx="247">
                  <c:v>30.459299999999999</c:v>
                </c:pt>
                <c:pt idx="248">
                  <c:v>30.405200000000001</c:v>
                </c:pt>
                <c:pt idx="249">
                  <c:v>30.3932</c:v>
                </c:pt>
                <c:pt idx="250">
                  <c:v>30.404</c:v>
                </c:pt>
                <c:pt idx="251">
                  <c:v>30.403099999999998</c:v>
                </c:pt>
                <c:pt idx="252">
                  <c:v>30.356400000000001</c:v>
                </c:pt>
                <c:pt idx="253">
                  <c:v>30.340599999999998</c:v>
                </c:pt>
                <c:pt idx="254">
                  <c:v>30.343699999999998</c:v>
                </c:pt>
                <c:pt idx="255">
                  <c:v>30.385000000000002</c:v>
                </c:pt>
                <c:pt idx="256">
                  <c:v>30.430299999999999</c:v>
                </c:pt>
                <c:pt idx="257">
                  <c:v>30.483699999999999</c:v>
                </c:pt>
                <c:pt idx="258">
                  <c:v>30.581700000000001</c:v>
                </c:pt>
                <c:pt idx="259">
                  <c:v>30.5291</c:v>
                </c:pt>
                <c:pt idx="260">
                  <c:v>30.516100000000002</c:v>
                </c:pt>
                <c:pt idx="261">
                  <c:v>30.483599999999999</c:v>
                </c:pt>
                <c:pt idx="262">
                  <c:v>30.401800000000001</c:v>
                </c:pt>
                <c:pt idx="263">
                  <c:v>30.370200000000001</c:v>
                </c:pt>
                <c:pt idx="264">
                  <c:v>30.4236</c:v>
                </c:pt>
                <c:pt idx="265">
                  <c:v>30.3719</c:v>
                </c:pt>
                <c:pt idx="266">
                  <c:v>30.3599</c:v>
                </c:pt>
                <c:pt idx="267">
                  <c:v>30.372599999999998</c:v>
                </c:pt>
                <c:pt idx="268">
                  <c:v>30.385899999999999</c:v>
                </c:pt>
                <c:pt idx="269">
                  <c:v>30.382899999999999</c:v>
                </c:pt>
                <c:pt idx="270">
                  <c:v>30.414200000000001</c:v>
                </c:pt>
                <c:pt idx="271">
                  <c:v>30.4054</c:v>
                </c:pt>
                <c:pt idx="272">
                  <c:v>30.4193</c:v>
                </c:pt>
                <c:pt idx="273">
                  <c:v>30.4071</c:v>
                </c:pt>
                <c:pt idx="274">
                  <c:v>30.397300000000001</c:v>
                </c:pt>
                <c:pt idx="275">
                  <c:v>30.451899999999998</c:v>
                </c:pt>
                <c:pt idx="276">
                  <c:v>30.458200000000001</c:v>
                </c:pt>
                <c:pt idx="277">
                  <c:v>30.526</c:v>
                </c:pt>
                <c:pt idx="278">
                  <c:v>30.527000000000001</c:v>
                </c:pt>
                <c:pt idx="279">
                  <c:v>30.480399999999999</c:v>
                </c:pt>
                <c:pt idx="280">
                  <c:v>30.372</c:v>
                </c:pt>
                <c:pt idx="281">
                  <c:v>30.3414</c:v>
                </c:pt>
                <c:pt idx="282">
                  <c:v>30.372299999999999</c:v>
                </c:pt>
                <c:pt idx="283">
                  <c:v>30.401800000000001</c:v>
                </c:pt>
                <c:pt idx="284">
                  <c:v>30.4133</c:v>
                </c:pt>
                <c:pt idx="285">
                  <c:v>30.398</c:v>
                </c:pt>
                <c:pt idx="286">
                  <c:v>30.371400000000001</c:v>
                </c:pt>
                <c:pt idx="287">
                  <c:v>30.364599999999999</c:v>
                </c:pt>
                <c:pt idx="288">
                  <c:v>30.357500000000002</c:v>
                </c:pt>
                <c:pt idx="289">
                  <c:v>30.3383</c:v>
                </c:pt>
                <c:pt idx="290">
                  <c:v>30.344799999999999</c:v>
                </c:pt>
                <c:pt idx="291">
                  <c:v>30.3443</c:v>
                </c:pt>
                <c:pt idx="292">
                  <c:v>30.331299999999999</c:v>
                </c:pt>
                <c:pt idx="293">
                  <c:v>30.282599999999999</c:v>
                </c:pt>
                <c:pt idx="294">
                  <c:v>30.314800000000002</c:v>
                </c:pt>
                <c:pt idx="295">
                  <c:v>30.331600000000002</c:v>
                </c:pt>
                <c:pt idx="296">
                  <c:v>30.3215</c:v>
                </c:pt>
                <c:pt idx="297">
                  <c:v>30.454799999999999</c:v>
                </c:pt>
                <c:pt idx="298">
                  <c:v>30.477</c:v>
                </c:pt>
                <c:pt idx="299">
                  <c:v>30.446000000000002</c:v>
                </c:pt>
                <c:pt idx="300">
                  <c:v>30.366</c:v>
                </c:pt>
                <c:pt idx="301">
                  <c:v>30.426100000000002</c:v>
                </c:pt>
                <c:pt idx="302">
                  <c:v>30.4331</c:v>
                </c:pt>
                <c:pt idx="303">
                  <c:v>30.4544</c:v>
                </c:pt>
                <c:pt idx="304">
                  <c:v>30.6145</c:v>
                </c:pt>
                <c:pt idx="305">
                  <c:v>30.574000000000002</c:v>
                </c:pt>
                <c:pt idx="306">
                  <c:v>30.534800000000001</c:v>
                </c:pt>
                <c:pt idx="307">
                  <c:v>30.574100000000001</c:v>
                </c:pt>
                <c:pt idx="308">
                  <c:v>30.613900000000001</c:v>
                </c:pt>
                <c:pt idx="309">
                  <c:v>30.676300000000001</c:v>
                </c:pt>
                <c:pt idx="310">
                  <c:v>30.8276</c:v>
                </c:pt>
                <c:pt idx="311">
                  <c:v>30.9438</c:v>
                </c:pt>
                <c:pt idx="312">
                  <c:v>31.0306</c:v>
                </c:pt>
                <c:pt idx="313">
                  <c:v>31.321899999999999</c:v>
                </c:pt>
                <c:pt idx="314">
                  <c:v>31.2959</c:v>
                </c:pt>
                <c:pt idx="315">
                  <c:v>31.354099999999999</c:v>
                </c:pt>
                <c:pt idx="316">
                  <c:v>31.189499999999999</c:v>
                </c:pt>
                <c:pt idx="317">
                  <c:v>31.261199999999999</c:v>
                </c:pt>
                <c:pt idx="318">
                  <c:v>31.245699999999999</c:v>
                </c:pt>
                <c:pt idx="319">
                  <c:v>31.3462</c:v>
                </c:pt>
                <c:pt idx="320">
                  <c:v>31.382100000000001</c:v>
                </c:pt>
                <c:pt idx="321">
                  <c:v>31.329899999999999</c:v>
                </c:pt>
                <c:pt idx="322">
                  <c:v>31.319400000000002</c:v>
                </c:pt>
                <c:pt idx="323">
                  <c:v>31.3263</c:v>
                </c:pt>
                <c:pt idx="324">
                  <c:v>31.348099999999999</c:v>
                </c:pt>
                <c:pt idx="325">
                  <c:v>31.389900000000001</c:v>
                </c:pt>
                <c:pt idx="326">
                  <c:v>31.361799999999999</c:v>
                </c:pt>
                <c:pt idx="327">
                  <c:v>31.4741</c:v>
                </c:pt>
                <c:pt idx="328">
                  <c:v>31.7577</c:v>
                </c:pt>
                <c:pt idx="329">
                  <c:v>31.8995</c:v>
                </c:pt>
                <c:pt idx="330">
                  <c:v>31.813500000000001</c:v>
                </c:pt>
                <c:pt idx="331">
                  <c:v>32.017400000000002</c:v>
                </c:pt>
                <c:pt idx="332">
                  <c:v>31.989000000000001</c:v>
                </c:pt>
                <c:pt idx="333">
                  <c:v>31.7804</c:v>
                </c:pt>
                <c:pt idx="334">
                  <c:v>31.558700000000002</c:v>
                </c:pt>
                <c:pt idx="335">
                  <c:v>31.668700000000001</c:v>
                </c:pt>
                <c:pt idx="336">
                  <c:v>31.542300000000001</c:v>
                </c:pt>
                <c:pt idx="337">
                  <c:v>31.601700000000001</c:v>
                </c:pt>
                <c:pt idx="338">
                  <c:v>31.751300000000001</c:v>
                </c:pt>
                <c:pt idx="339">
                  <c:v>31.650500000000001</c:v>
                </c:pt>
                <c:pt idx="340">
                  <c:v>31.585899999999999</c:v>
                </c:pt>
                <c:pt idx="341">
                  <c:v>31.647099999999998</c:v>
                </c:pt>
                <c:pt idx="342">
                  <c:v>31.706299999999999</c:v>
                </c:pt>
                <c:pt idx="343">
                  <c:v>32.101399999999998</c:v>
                </c:pt>
                <c:pt idx="344">
                  <c:v>32.124899999999997</c:v>
                </c:pt>
                <c:pt idx="345">
                  <c:v>32.293599999999998</c:v>
                </c:pt>
                <c:pt idx="346">
                  <c:v>32.4788</c:v>
                </c:pt>
                <c:pt idx="347">
                  <c:v>32.800600000000003</c:v>
                </c:pt>
                <c:pt idx="348">
                  <c:v>32.680100000000003</c:v>
                </c:pt>
                <c:pt idx="349">
                  <c:v>33.096299999999999</c:v>
                </c:pt>
                <c:pt idx="350">
                  <c:v>33.029899999999998</c:v>
                </c:pt>
                <c:pt idx="351">
                  <c:v>32.994399999999999</c:v>
                </c:pt>
                <c:pt idx="352">
                  <c:v>32.947099999999999</c:v>
                </c:pt>
                <c:pt idx="353">
                  <c:v>32.613900000000001</c:v>
                </c:pt>
                <c:pt idx="354">
                  <c:v>32.810299999999998</c:v>
                </c:pt>
                <c:pt idx="355">
                  <c:v>32.829799999999999</c:v>
                </c:pt>
                <c:pt idx="356">
                  <c:v>33.047600000000003</c:v>
                </c:pt>
                <c:pt idx="357">
                  <c:v>33.260300000000001</c:v>
                </c:pt>
                <c:pt idx="358">
                  <c:v>33.058500000000002</c:v>
                </c:pt>
                <c:pt idx="359">
                  <c:v>32.985900000000001</c:v>
                </c:pt>
                <c:pt idx="360">
                  <c:v>32.983699999999999</c:v>
                </c:pt>
                <c:pt idx="361">
                  <c:v>32.947099999999999</c:v>
                </c:pt>
                <c:pt idx="362">
                  <c:v>32.857900000000001</c:v>
                </c:pt>
                <c:pt idx="363">
                  <c:v>32.915300000000002</c:v>
                </c:pt>
                <c:pt idx="364">
                  <c:v>32.922600000000003</c:v>
                </c:pt>
                <c:pt idx="365">
                  <c:v>32.791699999999999</c:v>
                </c:pt>
                <c:pt idx="366">
                  <c:v>32.871200000000002</c:v>
                </c:pt>
                <c:pt idx="367">
                  <c:v>32.684100000000001</c:v>
                </c:pt>
                <c:pt idx="368">
                  <c:v>32.656300000000002</c:v>
                </c:pt>
                <c:pt idx="369">
                  <c:v>32.723500000000001</c:v>
                </c:pt>
                <c:pt idx="370">
                  <c:v>32.669400000000003</c:v>
                </c:pt>
                <c:pt idx="371">
                  <c:v>32.504899999999999</c:v>
                </c:pt>
                <c:pt idx="372">
                  <c:v>32.6036</c:v>
                </c:pt>
                <c:pt idx="373">
                  <c:v>32.620399999999997</c:v>
                </c:pt>
                <c:pt idx="374">
                  <c:v>32.658999999999999</c:v>
                </c:pt>
                <c:pt idx="375">
                  <c:v>32.600200000000001</c:v>
                </c:pt>
                <c:pt idx="376">
                  <c:v>32.5458</c:v>
                </c:pt>
                <c:pt idx="377">
                  <c:v>32.553199999999997</c:v>
                </c:pt>
                <c:pt idx="378">
                  <c:v>32.618200000000002</c:v>
                </c:pt>
                <c:pt idx="379">
                  <c:v>32.448500000000003</c:v>
                </c:pt>
                <c:pt idx="380">
                  <c:v>32.330599999999997</c:v>
                </c:pt>
                <c:pt idx="381">
                  <c:v>32.335299999999997</c:v>
                </c:pt>
                <c:pt idx="382">
                  <c:v>32.246600000000001</c:v>
                </c:pt>
                <c:pt idx="383">
                  <c:v>32.258899999999997</c:v>
                </c:pt>
                <c:pt idx="384">
                  <c:v>32.246099999999998</c:v>
                </c:pt>
                <c:pt idx="385">
                  <c:v>32.209400000000002</c:v>
                </c:pt>
                <c:pt idx="386">
                  <c:v>32.113399999999999</c:v>
                </c:pt>
                <c:pt idx="387">
                  <c:v>32.053100000000001</c:v>
                </c:pt>
                <c:pt idx="388">
                  <c:v>32.029499999999999</c:v>
                </c:pt>
                <c:pt idx="389">
                  <c:v>32.033999999999999</c:v>
                </c:pt>
                <c:pt idx="390">
                  <c:v>32.118000000000002</c:v>
                </c:pt>
                <c:pt idx="391">
                  <c:v>32.095300000000002</c:v>
                </c:pt>
                <c:pt idx="392">
                  <c:v>32.0535</c:v>
                </c:pt>
                <c:pt idx="393">
                  <c:v>32.055599999999998</c:v>
                </c:pt>
                <c:pt idx="394">
                  <c:v>32.017800000000001</c:v>
                </c:pt>
                <c:pt idx="395">
                  <c:v>31.917899999999999</c:v>
                </c:pt>
                <c:pt idx="396">
                  <c:v>31.770499999999998</c:v>
                </c:pt>
                <c:pt idx="397">
                  <c:v>31.779599999999999</c:v>
                </c:pt>
                <c:pt idx="398">
                  <c:v>31.6782</c:v>
                </c:pt>
                <c:pt idx="399">
                  <c:v>31.654399999999999</c:v>
                </c:pt>
                <c:pt idx="400">
                  <c:v>31.5412</c:v>
                </c:pt>
                <c:pt idx="401">
                  <c:v>31.392700000000001</c:v>
                </c:pt>
                <c:pt idx="402">
                  <c:v>31.119900000000001</c:v>
                </c:pt>
                <c:pt idx="403">
                  <c:v>31.2408</c:v>
                </c:pt>
                <c:pt idx="404">
                  <c:v>31.1798</c:v>
                </c:pt>
                <c:pt idx="405">
                  <c:v>31.2256</c:v>
                </c:pt>
                <c:pt idx="406">
                  <c:v>31.3187</c:v>
                </c:pt>
                <c:pt idx="407">
                  <c:v>31.3047</c:v>
                </c:pt>
                <c:pt idx="408">
                  <c:v>31.194900000000001</c:v>
                </c:pt>
                <c:pt idx="409">
                  <c:v>31.1708</c:v>
                </c:pt>
                <c:pt idx="410">
                  <c:v>31.157</c:v>
                </c:pt>
                <c:pt idx="411">
                  <c:v>31.033899999999999</c:v>
                </c:pt>
                <c:pt idx="412">
                  <c:v>31.0549</c:v>
                </c:pt>
                <c:pt idx="413">
                  <c:v>31.070799999999998</c:v>
                </c:pt>
                <c:pt idx="414">
                  <c:v>31.079000000000001</c:v>
                </c:pt>
                <c:pt idx="415">
                  <c:v>31.065799999999999</c:v>
                </c:pt>
                <c:pt idx="416">
                  <c:v>31.131900000000002</c:v>
                </c:pt>
                <c:pt idx="417">
                  <c:v>31.217300000000002</c:v>
                </c:pt>
                <c:pt idx="418">
                  <c:v>31.284199999999998</c:v>
                </c:pt>
                <c:pt idx="419">
                  <c:v>31.245799999999999</c:v>
                </c:pt>
                <c:pt idx="420">
                  <c:v>31.452999999999999</c:v>
                </c:pt>
                <c:pt idx="421">
                  <c:v>31.3307</c:v>
                </c:pt>
                <c:pt idx="422">
                  <c:v>31.4603</c:v>
                </c:pt>
                <c:pt idx="423">
                  <c:v>31.462399999999999</c:v>
                </c:pt>
                <c:pt idx="424">
                  <c:v>31.665199999999999</c:v>
                </c:pt>
                <c:pt idx="425">
                  <c:v>31.6737</c:v>
                </c:pt>
                <c:pt idx="426">
                  <c:v>31.834499999999998</c:v>
                </c:pt>
                <c:pt idx="427">
                  <c:v>31.877700000000001</c:v>
                </c:pt>
                <c:pt idx="428">
                  <c:v>31.958600000000001</c:v>
                </c:pt>
                <c:pt idx="429">
                  <c:v>31.909099999999999</c:v>
                </c:pt>
                <c:pt idx="430">
                  <c:v>31.745000000000001</c:v>
                </c:pt>
                <c:pt idx="431">
                  <c:v>31.8064</c:v>
                </c:pt>
                <c:pt idx="432">
                  <c:v>31.891200000000001</c:v>
                </c:pt>
                <c:pt idx="433">
                  <c:v>31.672699999999999</c:v>
                </c:pt>
                <c:pt idx="434">
                  <c:v>31.583100000000002</c:v>
                </c:pt>
                <c:pt idx="435">
                  <c:v>31.433700000000002</c:v>
                </c:pt>
                <c:pt idx="436">
                  <c:v>31.4008</c:v>
                </c:pt>
                <c:pt idx="437">
                  <c:v>31.308199999999999</c:v>
                </c:pt>
                <c:pt idx="438">
                  <c:v>31.1982</c:v>
                </c:pt>
                <c:pt idx="439">
                  <c:v>31.210999999999999</c:v>
                </c:pt>
                <c:pt idx="440">
                  <c:v>31.323799999999999</c:v>
                </c:pt>
                <c:pt idx="441">
                  <c:v>31.344899999999999</c:v>
                </c:pt>
                <c:pt idx="442">
                  <c:v>31.282800000000002</c:v>
                </c:pt>
                <c:pt idx="443">
                  <c:v>31.225899999999999</c:v>
                </c:pt>
                <c:pt idx="444">
                  <c:v>31.2287</c:v>
                </c:pt>
                <c:pt idx="445">
                  <c:v>31.3032</c:v>
                </c:pt>
                <c:pt idx="446">
                  <c:v>31.3264</c:v>
                </c:pt>
                <c:pt idx="447">
                  <c:v>31.355599999999999</c:v>
                </c:pt>
                <c:pt idx="448">
                  <c:v>31.5427</c:v>
                </c:pt>
                <c:pt idx="449">
                  <c:v>31.610199999999999</c:v>
                </c:pt>
                <c:pt idx="450">
                  <c:v>31.721699999999998</c:v>
                </c:pt>
                <c:pt idx="451">
                  <c:v>31.652000000000001</c:v>
                </c:pt>
                <c:pt idx="452">
                  <c:v>31.558700000000002</c:v>
                </c:pt>
                <c:pt idx="453">
                  <c:v>31.4346</c:v>
                </c:pt>
                <c:pt idx="454">
                  <c:v>31.415800000000001</c:v>
                </c:pt>
                <c:pt idx="455">
                  <c:v>31.250599999999999</c:v>
                </c:pt>
                <c:pt idx="456">
                  <c:v>31.185700000000001</c:v>
                </c:pt>
                <c:pt idx="457">
                  <c:v>31.3902</c:v>
                </c:pt>
                <c:pt idx="458">
                  <c:v>31.505800000000001</c:v>
                </c:pt>
                <c:pt idx="459">
                  <c:v>31.576499999999999</c:v>
                </c:pt>
                <c:pt idx="460">
                  <c:v>31.565000000000001</c:v>
                </c:pt>
                <c:pt idx="461">
                  <c:v>31.4529</c:v>
                </c:pt>
                <c:pt idx="462">
                  <c:v>31.4832</c:v>
                </c:pt>
                <c:pt idx="463">
                  <c:v>31.457100000000001</c:v>
                </c:pt>
                <c:pt idx="464">
                  <c:v>31.411100000000001</c:v>
                </c:pt>
                <c:pt idx="465">
                  <c:v>31.346</c:v>
                </c:pt>
                <c:pt idx="466">
                  <c:v>31.340299999999999</c:v>
                </c:pt>
                <c:pt idx="467">
                  <c:v>31.297499999999999</c:v>
                </c:pt>
                <c:pt idx="468">
                  <c:v>31.209700000000002</c:v>
                </c:pt>
                <c:pt idx="469">
                  <c:v>31.5383</c:v>
                </c:pt>
                <c:pt idx="470">
                  <c:v>31.6233</c:v>
                </c:pt>
                <c:pt idx="471">
                  <c:v>31.763000000000002</c:v>
                </c:pt>
                <c:pt idx="472">
                  <c:v>31.694800000000001</c:v>
                </c:pt>
                <c:pt idx="473">
                  <c:v>31.834599999999998</c:v>
                </c:pt>
                <c:pt idx="474">
                  <c:v>31.855799999999999</c:v>
                </c:pt>
                <c:pt idx="475">
                  <c:v>31.825800000000001</c:v>
                </c:pt>
                <c:pt idx="476">
                  <c:v>31.767299999999999</c:v>
                </c:pt>
                <c:pt idx="477">
                  <c:v>31.771100000000001</c:v>
                </c:pt>
                <c:pt idx="478">
                  <c:v>31.6814</c:v>
                </c:pt>
                <c:pt idx="479">
                  <c:v>31.425899999999999</c:v>
                </c:pt>
                <c:pt idx="480">
                  <c:v>31.472100000000001</c:v>
                </c:pt>
                <c:pt idx="481">
                  <c:v>31.3888</c:v>
                </c:pt>
                <c:pt idx="482">
                  <c:v>31.296600000000002</c:v>
                </c:pt>
                <c:pt idx="483">
                  <c:v>31.263400000000001</c:v>
                </c:pt>
                <c:pt idx="484">
                  <c:v>31.3735</c:v>
                </c:pt>
                <c:pt idx="485">
                  <c:v>31.335100000000001</c:v>
                </c:pt>
                <c:pt idx="486">
                  <c:v>31.3688</c:v>
                </c:pt>
                <c:pt idx="487">
                  <c:v>31.374300000000002</c:v>
                </c:pt>
                <c:pt idx="488">
                  <c:v>31.4056</c:v>
                </c:pt>
                <c:pt idx="489">
                  <c:v>31.3933</c:v>
                </c:pt>
                <c:pt idx="490">
                  <c:v>31.4221</c:v>
                </c:pt>
                <c:pt idx="491">
                  <c:v>31.474900000000002</c:v>
                </c:pt>
                <c:pt idx="492">
                  <c:v>31.4208</c:v>
                </c:pt>
                <c:pt idx="493">
                  <c:v>31.3399</c:v>
                </c:pt>
                <c:pt idx="494">
                  <c:v>31.424199999999999</c:v>
                </c:pt>
                <c:pt idx="495">
                  <c:v>31.3706</c:v>
                </c:pt>
                <c:pt idx="496">
                  <c:v>31.3353</c:v>
                </c:pt>
                <c:pt idx="497">
                  <c:v>31.262799999999999</c:v>
                </c:pt>
                <c:pt idx="498">
                  <c:v>31.291</c:v>
                </c:pt>
                <c:pt idx="499">
                  <c:v>31.202999999999999</c:v>
                </c:pt>
                <c:pt idx="500">
                  <c:v>30.865400000000001</c:v>
                </c:pt>
                <c:pt idx="501">
                  <c:v>30.677299999999999</c:v>
                </c:pt>
                <c:pt idx="502">
                  <c:v>30.640499999999999</c:v>
                </c:pt>
                <c:pt idx="503">
                  <c:v>30.428999999999998</c:v>
                </c:pt>
                <c:pt idx="504">
                  <c:v>30.432500000000001</c:v>
                </c:pt>
                <c:pt idx="505">
                  <c:v>30.385100000000001</c:v>
                </c:pt>
                <c:pt idx="506">
                  <c:v>30.337299999999999</c:v>
                </c:pt>
                <c:pt idx="507">
                  <c:v>30.347300000000001</c:v>
                </c:pt>
                <c:pt idx="508">
                  <c:v>30.4071</c:v>
                </c:pt>
                <c:pt idx="509">
                  <c:v>30.535</c:v>
                </c:pt>
                <c:pt idx="510">
                  <c:v>30.495899999999999</c:v>
                </c:pt>
                <c:pt idx="511">
                  <c:v>30.444600000000001</c:v>
                </c:pt>
                <c:pt idx="512">
                  <c:v>30.529599999999999</c:v>
                </c:pt>
                <c:pt idx="513">
                  <c:v>30.509599999999999</c:v>
                </c:pt>
                <c:pt idx="514">
                  <c:v>30.4924</c:v>
                </c:pt>
                <c:pt idx="515">
                  <c:v>30.459800000000001</c:v>
                </c:pt>
                <c:pt idx="516">
                  <c:v>30.452000000000002</c:v>
                </c:pt>
                <c:pt idx="517">
                  <c:v>30.441299999999998</c:v>
                </c:pt>
                <c:pt idx="518">
                  <c:v>30.4054</c:v>
                </c:pt>
                <c:pt idx="519">
                  <c:v>30.386600000000001</c:v>
                </c:pt>
                <c:pt idx="520">
                  <c:v>30.348099999999999</c:v>
                </c:pt>
                <c:pt idx="521">
                  <c:v>30.318899999999999</c:v>
                </c:pt>
                <c:pt idx="522">
                  <c:v>30.186399999999999</c:v>
                </c:pt>
                <c:pt idx="523">
                  <c:v>30.261399999999998</c:v>
                </c:pt>
                <c:pt idx="524">
                  <c:v>30.2546</c:v>
                </c:pt>
                <c:pt idx="525">
                  <c:v>30.218</c:v>
                </c:pt>
                <c:pt idx="526">
                  <c:v>30.082000000000001</c:v>
                </c:pt>
                <c:pt idx="527">
                  <c:v>29.965299999999999</c:v>
                </c:pt>
                <c:pt idx="528">
                  <c:v>30.168500000000002</c:v>
                </c:pt>
                <c:pt idx="529">
                  <c:v>30.305900000000001</c:v>
                </c:pt>
                <c:pt idx="530">
                  <c:v>30.3704</c:v>
                </c:pt>
                <c:pt idx="531">
                  <c:v>30.352399999999999</c:v>
                </c:pt>
                <c:pt idx="532">
                  <c:v>30.244199999999999</c:v>
                </c:pt>
                <c:pt idx="533">
                  <c:v>30.272300000000001</c:v>
                </c:pt>
                <c:pt idx="534">
                  <c:v>30.2606</c:v>
                </c:pt>
                <c:pt idx="535">
                  <c:v>30.206800000000001</c:v>
                </c:pt>
                <c:pt idx="536">
                  <c:v>30.101400000000002</c:v>
                </c:pt>
                <c:pt idx="537">
                  <c:v>30.057200000000002</c:v>
                </c:pt>
                <c:pt idx="538">
                  <c:v>30.090699999999998</c:v>
                </c:pt>
                <c:pt idx="539">
                  <c:v>30.093299999999999</c:v>
                </c:pt>
                <c:pt idx="540">
                  <c:v>30.263300000000001</c:v>
                </c:pt>
                <c:pt idx="541">
                  <c:v>30.3156</c:v>
                </c:pt>
                <c:pt idx="542">
                  <c:v>30.328399999999998</c:v>
                </c:pt>
                <c:pt idx="543">
                  <c:v>30.1846</c:v>
                </c:pt>
                <c:pt idx="544">
                  <c:v>30.178699999999999</c:v>
                </c:pt>
                <c:pt idx="545">
                  <c:v>30.153300000000002</c:v>
                </c:pt>
                <c:pt idx="546">
                  <c:v>30.268699999999999</c:v>
                </c:pt>
                <c:pt idx="547">
                  <c:v>30.228400000000001</c:v>
                </c:pt>
                <c:pt idx="548">
                  <c:v>30.1568</c:v>
                </c:pt>
                <c:pt idx="549">
                  <c:v>30.116199999999999</c:v>
                </c:pt>
                <c:pt idx="550">
                  <c:v>30.141200000000001</c:v>
                </c:pt>
                <c:pt idx="551">
                  <c:v>30.156099999999999</c:v>
                </c:pt>
                <c:pt idx="552">
                  <c:v>30.151499999999999</c:v>
                </c:pt>
                <c:pt idx="553">
                  <c:v>30.151</c:v>
                </c:pt>
                <c:pt idx="554">
                  <c:v>30.2011</c:v>
                </c:pt>
                <c:pt idx="555">
                  <c:v>30.170999999999999</c:v>
                </c:pt>
                <c:pt idx="556">
                  <c:v>30.084800000000001</c:v>
                </c:pt>
                <c:pt idx="557">
                  <c:v>30.155999999999999</c:v>
                </c:pt>
                <c:pt idx="558">
                  <c:v>30.181100000000001</c:v>
                </c:pt>
                <c:pt idx="559">
                  <c:v>30.1937</c:v>
                </c:pt>
                <c:pt idx="560">
                  <c:v>30.281099999999999</c:v>
                </c:pt>
                <c:pt idx="561">
                  <c:v>30.2166</c:v>
                </c:pt>
                <c:pt idx="562">
                  <c:v>30.145199999999999</c:v>
                </c:pt>
                <c:pt idx="563">
                  <c:v>30.102900000000002</c:v>
                </c:pt>
                <c:pt idx="564">
                  <c:v>30.089700000000001</c:v>
                </c:pt>
                <c:pt idx="565">
                  <c:v>30.033200000000001</c:v>
                </c:pt>
                <c:pt idx="566">
                  <c:v>30.044499999999999</c:v>
                </c:pt>
                <c:pt idx="567">
                  <c:v>30.145099999999999</c:v>
                </c:pt>
                <c:pt idx="568">
                  <c:v>30.174199999999999</c:v>
                </c:pt>
                <c:pt idx="569">
                  <c:v>30.187000000000001</c:v>
                </c:pt>
                <c:pt idx="570">
                  <c:v>30.165199999999999</c:v>
                </c:pt>
                <c:pt idx="571">
                  <c:v>30.1767</c:v>
                </c:pt>
                <c:pt idx="572">
                  <c:v>30.209399999999999</c:v>
                </c:pt>
                <c:pt idx="573">
                  <c:v>30.213200000000001</c:v>
                </c:pt>
                <c:pt idx="574">
                  <c:v>30.522500000000001</c:v>
                </c:pt>
                <c:pt idx="575">
                  <c:v>30.468499999999999</c:v>
                </c:pt>
                <c:pt idx="576">
                  <c:v>30.4604</c:v>
                </c:pt>
                <c:pt idx="577">
                  <c:v>30.538900000000002</c:v>
                </c:pt>
                <c:pt idx="578">
                  <c:v>30.6129</c:v>
                </c:pt>
                <c:pt idx="579">
                  <c:v>30.791699999999999</c:v>
                </c:pt>
                <c:pt idx="580">
                  <c:v>31.028400000000001</c:v>
                </c:pt>
                <c:pt idx="581">
                  <c:v>30.933199999999999</c:v>
                </c:pt>
                <c:pt idx="582">
                  <c:v>30.811599999999999</c:v>
                </c:pt>
                <c:pt idx="583">
                  <c:v>30.796700000000001</c:v>
                </c:pt>
                <c:pt idx="584">
                  <c:v>30.891200000000001</c:v>
                </c:pt>
                <c:pt idx="585">
                  <c:v>30.8995</c:v>
                </c:pt>
                <c:pt idx="586">
                  <c:v>30.960100000000001</c:v>
                </c:pt>
                <c:pt idx="587">
                  <c:v>30.904199999999999</c:v>
                </c:pt>
                <c:pt idx="588">
                  <c:v>31.062000000000001</c:v>
                </c:pt>
                <c:pt idx="589">
                  <c:v>31.0687</c:v>
                </c:pt>
                <c:pt idx="590">
                  <c:v>31.1158</c:v>
                </c:pt>
                <c:pt idx="591">
                  <c:v>31.181799999999999</c:v>
                </c:pt>
                <c:pt idx="592">
                  <c:v>31.2532</c:v>
                </c:pt>
                <c:pt idx="593">
                  <c:v>31.332100000000001</c:v>
                </c:pt>
                <c:pt idx="594">
                  <c:v>31.352</c:v>
                </c:pt>
                <c:pt idx="595">
                  <c:v>31.400300000000001</c:v>
                </c:pt>
                <c:pt idx="596">
                  <c:v>31.505199999999999</c:v>
                </c:pt>
                <c:pt idx="597">
                  <c:v>31.433299999999999</c:v>
                </c:pt>
                <c:pt idx="598">
                  <c:v>31.411200000000001</c:v>
                </c:pt>
                <c:pt idx="599">
                  <c:v>31.5091</c:v>
                </c:pt>
                <c:pt idx="600">
                  <c:v>31.472799999999999</c:v>
                </c:pt>
                <c:pt idx="601">
                  <c:v>31.6112</c:v>
                </c:pt>
                <c:pt idx="602">
                  <c:v>31.584499999999998</c:v>
                </c:pt>
                <c:pt idx="603">
                  <c:v>31.704000000000001</c:v>
                </c:pt>
                <c:pt idx="604">
                  <c:v>31.424900000000001</c:v>
                </c:pt>
                <c:pt idx="605">
                  <c:v>31.403300000000002</c:v>
                </c:pt>
                <c:pt idx="606">
                  <c:v>31.396100000000001</c:v>
                </c:pt>
                <c:pt idx="607">
                  <c:v>31.4802</c:v>
                </c:pt>
                <c:pt idx="608">
                  <c:v>31.496400000000001</c:v>
                </c:pt>
                <c:pt idx="609">
                  <c:v>31.571400000000001</c:v>
                </c:pt>
                <c:pt idx="610">
                  <c:v>31.581299999999999</c:v>
                </c:pt>
                <c:pt idx="611">
                  <c:v>31.590299999999999</c:v>
                </c:pt>
                <c:pt idx="612">
                  <c:v>31.5853</c:v>
                </c:pt>
                <c:pt idx="613">
                  <c:v>31.410799999999998</c:v>
                </c:pt>
                <c:pt idx="614">
                  <c:v>31.369199999999999</c:v>
                </c:pt>
                <c:pt idx="615">
                  <c:v>31.3553</c:v>
                </c:pt>
                <c:pt idx="616">
                  <c:v>31.363099999999999</c:v>
                </c:pt>
                <c:pt idx="617">
                  <c:v>31.3828</c:v>
                </c:pt>
                <c:pt idx="618">
                  <c:v>31.273800000000001</c:v>
                </c:pt>
                <c:pt idx="619">
                  <c:v>31.278099999999998</c:v>
                </c:pt>
                <c:pt idx="620">
                  <c:v>31.3748</c:v>
                </c:pt>
                <c:pt idx="621">
                  <c:v>31.4863</c:v>
                </c:pt>
                <c:pt idx="622">
                  <c:v>31.509699999999999</c:v>
                </c:pt>
                <c:pt idx="623">
                  <c:v>31.5779</c:v>
                </c:pt>
                <c:pt idx="624">
                  <c:v>31.6282</c:v>
                </c:pt>
                <c:pt idx="625">
                  <c:v>31.603100000000001</c:v>
                </c:pt>
                <c:pt idx="626">
                  <c:v>31.569700000000001</c:v>
                </c:pt>
                <c:pt idx="627">
                  <c:v>31.556899999999999</c:v>
                </c:pt>
                <c:pt idx="628">
                  <c:v>31.557400000000001</c:v>
                </c:pt>
                <c:pt idx="629">
                  <c:v>31.501200000000001</c:v>
                </c:pt>
                <c:pt idx="630">
                  <c:v>31.460799999999999</c:v>
                </c:pt>
                <c:pt idx="631">
                  <c:v>31.471900000000002</c:v>
                </c:pt>
                <c:pt idx="632">
                  <c:v>31.438400000000001</c:v>
                </c:pt>
                <c:pt idx="633">
                  <c:v>31.356300000000001</c:v>
                </c:pt>
                <c:pt idx="634">
                  <c:v>31.343</c:v>
                </c:pt>
                <c:pt idx="635">
                  <c:v>31.414100000000001</c:v>
                </c:pt>
                <c:pt idx="636">
                  <c:v>31.366599999999998</c:v>
                </c:pt>
                <c:pt idx="637">
                  <c:v>31.373799999999999</c:v>
                </c:pt>
                <c:pt idx="638">
                  <c:v>31.3233</c:v>
                </c:pt>
                <c:pt idx="639">
                  <c:v>31.315999999999999</c:v>
                </c:pt>
                <c:pt idx="640">
                  <c:v>31.269300000000001</c:v>
                </c:pt>
                <c:pt idx="641">
                  <c:v>31.298500000000001</c:v>
                </c:pt>
                <c:pt idx="642">
                  <c:v>31.2974</c:v>
                </c:pt>
                <c:pt idx="643">
                  <c:v>31.355499999999999</c:v>
                </c:pt>
                <c:pt idx="644">
                  <c:v>31.4984</c:v>
                </c:pt>
                <c:pt idx="645">
                  <c:v>31.5625</c:v>
                </c:pt>
                <c:pt idx="646">
                  <c:v>31.7286</c:v>
                </c:pt>
                <c:pt idx="647">
                  <c:v>31.8354</c:v>
                </c:pt>
                <c:pt idx="648">
                  <c:v>31.9636</c:v>
                </c:pt>
                <c:pt idx="649">
                  <c:v>32.055399999999999</c:v>
                </c:pt>
                <c:pt idx="650">
                  <c:v>31.959099999999999</c:v>
                </c:pt>
                <c:pt idx="651">
                  <c:v>32.056199999999997</c:v>
                </c:pt>
                <c:pt idx="652">
                  <c:v>32.192799999999998</c:v>
                </c:pt>
                <c:pt idx="653">
                  <c:v>32.221899999999998</c:v>
                </c:pt>
                <c:pt idx="654">
                  <c:v>32.192999999999998</c:v>
                </c:pt>
                <c:pt idx="655">
                  <c:v>32.339100000000002</c:v>
                </c:pt>
                <c:pt idx="656">
                  <c:v>32.333599999999997</c:v>
                </c:pt>
                <c:pt idx="657">
                  <c:v>32.295299999999997</c:v>
                </c:pt>
                <c:pt idx="658">
                  <c:v>32.477899999999998</c:v>
                </c:pt>
                <c:pt idx="659">
                  <c:v>32.599699999999999</c:v>
                </c:pt>
                <c:pt idx="660">
                  <c:v>32.8155</c:v>
                </c:pt>
                <c:pt idx="661">
                  <c:v>32.7851</c:v>
                </c:pt>
                <c:pt idx="662">
                  <c:v>32.805399999999999</c:v>
                </c:pt>
                <c:pt idx="663">
                  <c:v>32.827199999999998</c:v>
                </c:pt>
                <c:pt idx="664">
                  <c:v>32.807600000000001</c:v>
                </c:pt>
                <c:pt idx="665">
                  <c:v>32.908999999999999</c:v>
                </c:pt>
                <c:pt idx="666">
                  <c:v>33.036000000000001</c:v>
                </c:pt>
                <c:pt idx="667">
                  <c:v>32.995399999999997</c:v>
                </c:pt>
                <c:pt idx="668">
                  <c:v>33.024799999999999</c:v>
                </c:pt>
                <c:pt idx="669">
                  <c:v>33.0169</c:v>
                </c:pt>
                <c:pt idx="670">
                  <c:v>33.110700000000001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AEC-4D5C-9325-B150E0A8DAC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66074600"/>
        <c:axId val="466079520"/>
      </c:lineChart>
      <c:catAx>
        <c:axId val="4660746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66079520"/>
        <c:crosses val="autoZero"/>
        <c:auto val="1"/>
        <c:lblAlgn val="ctr"/>
        <c:lblOffset val="100"/>
        <c:noMultiLvlLbl val="1"/>
      </c:catAx>
      <c:valAx>
        <c:axId val="4660795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660746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hape 165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6" name="Shape 166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1pPr>
    <a:lvl2pPr indent="228600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2pPr>
    <a:lvl3pPr indent="457200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3pPr>
    <a:lvl4pPr indent="685800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4pPr>
    <a:lvl5pPr indent="914400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5pPr>
    <a:lvl6pPr indent="1143000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6pPr>
    <a:lvl7pPr indent="1371600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7pPr>
    <a:lvl8pPr indent="1600200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8pPr>
    <a:lvl9pPr indent="1828800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Rectangle 21"/>
          <p:cNvGrpSpPr/>
          <p:nvPr/>
        </p:nvGrpSpPr>
        <p:grpSpPr>
          <a:xfrm>
            <a:off x="0" y="6553199"/>
            <a:ext cx="9144000" cy="304801"/>
            <a:chOff x="0" y="0"/>
            <a:chExt cx="9144000" cy="304800"/>
          </a:xfrm>
        </p:grpSpPr>
        <p:sp>
          <p:nvSpPr>
            <p:cNvPr id="15" name="Rectangle"/>
            <p:cNvSpPr/>
            <p:nvPr/>
          </p:nvSpPr>
          <p:spPr>
            <a:xfrm>
              <a:off x="0" y="0"/>
              <a:ext cx="9144000" cy="304800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16" name="© 2002 Prentice Hall Business Publishing Principles of Economics, 6/e Karl Case, Ray Fair"/>
            <p:cNvSpPr txBox="1"/>
            <p:nvPr/>
          </p:nvSpPr>
          <p:spPr>
            <a:xfrm>
              <a:off x="0" y="0"/>
              <a:ext cx="9144000" cy="26425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1200">
                  <a:solidFill>
                    <a:srgbClr val="000099"/>
                  </a:solidFill>
                  <a:effectLst>
                    <a:outerShdw blurRad="38100" dist="38100" dir="2700000" rotWithShape="0">
                      <a:srgbClr val="C0C0C0"/>
                    </a:outerShdw>
                  </a:effectLst>
                </a:defRPr>
              </a:lvl1pPr>
            </a:lstStyle>
            <a:p>
              <a:r>
                <a:t>© 2002 Prentice Hall Business Publishing	Principles of Economics, 6/e	Karl Case, Ray Fair</a:t>
              </a:r>
            </a:p>
          </p:txBody>
        </p:sp>
      </p:grpSp>
      <p:sp>
        <p:nvSpPr>
          <p:cNvPr id="18" name="Text Box 22"/>
          <p:cNvSpPr txBox="1"/>
          <p:nvPr/>
        </p:nvSpPr>
        <p:spPr>
          <a:xfrm rot="16200000">
            <a:off x="191769" y="1637030"/>
            <a:ext cx="2514601" cy="459740"/>
          </a:xfrm>
          <a:prstGeom prst="rect">
            <a:avLst/>
          </a:prstGeom>
          <a:solidFill>
            <a:srgbClr val="33339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spcBef>
                <a:spcPts val="1400"/>
              </a:spcBef>
              <a:defRPr>
                <a:solidFill>
                  <a:schemeClr val="accent3">
                    <a:lumOff val="44000"/>
                  </a:schemeClr>
                </a:solidFill>
                <a:latin typeface="CopprplGoth Bd BT"/>
                <a:ea typeface="CopprplGoth Bd BT"/>
                <a:cs typeface="CopprplGoth Bd BT"/>
                <a:sym typeface="CopprplGoth Bd BT"/>
              </a:defRPr>
            </a:pPr>
            <a:r>
              <a:t>  </a:t>
            </a:r>
            <a:r>
              <a:rPr>
                <a:solidFill>
                  <a:srgbClr val="333399"/>
                </a:solidFill>
              </a:rPr>
              <a:t>C H A P T E R</a:t>
            </a:r>
          </a:p>
        </p:txBody>
      </p:sp>
      <p:grpSp>
        <p:nvGrpSpPr>
          <p:cNvPr id="21" name="Text Box 23"/>
          <p:cNvGrpSpPr/>
          <p:nvPr/>
        </p:nvGrpSpPr>
        <p:grpSpPr>
          <a:xfrm>
            <a:off x="1752600" y="609600"/>
            <a:ext cx="1219200" cy="1447800"/>
            <a:chOff x="0" y="0"/>
            <a:chExt cx="1219200" cy="1447800"/>
          </a:xfrm>
        </p:grpSpPr>
        <p:sp>
          <p:nvSpPr>
            <p:cNvPr id="19" name="Rectangle"/>
            <p:cNvSpPr/>
            <p:nvPr/>
          </p:nvSpPr>
          <p:spPr>
            <a:xfrm>
              <a:off x="0" y="0"/>
              <a:ext cx="1219200" cy="1447800"/>
            </a:xfrm>
            <a:prstGeom prst="rect">
              <a:avLst/>
            </a:prstGeom>
            <a:solidFill>
              <a:srgbClr val="33339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spcBef>
                  <a:spcPts val="1400"/>
                </a:spcBef>
                <a:defRPr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20" name="1"/>
            <p:cNvSpPr txBox="1"/>
            <p:nvPr/>
          </p:nvSpPr>
          <p:spPr>
            <a:xfrm>
              <a:off x="0" y="252494"/>
              <a:ext cx="1219200" cy="94281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spcBef>
                  <a:spcPts val="3600"/>
                </a:spcBef>
                <a:defRPr sz="6000">
                  <a:solidFill>
                    <a:schemeClr val="accent3">
                      <a:lumOff val="44000"/>
                    </a:schemeClr>
                  </a:solidFill>
                  <a:effectLst>
                    <a:outerShdw blurRad="38100" dist="38100" dir="2700000" rotWithShape="0">
                      <a:srgbClr val="000000"/>
                    </a:outerShdw>
                  </a:effectLst>
                </a:defRPr>
              </a:lvl1pPr>
            </a:lstStyle>
            <a:p>
              <a:r>
                <a:t>1</a:t>
              </a:r>
            </a:p>
          </p:txBody>
        </p:sp>
      </p:grpSp>
      <p:sp>
        <p:nvSpPr>
          <p:cNvPr id="22" name="Line 24"/>
          <p:cNvSpPr/>
          <p:nvPr/>
        </p:nvSpPr>
        <p:spPr>
          <a:xfrm>
            <a:off x="1752600" y="1828800"/>
            <a:ext cx="6629400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txBody>
          <a:bodyPr lIns="45719" rIns="45719"/>
          <a:lstStyle/>
          <a:p>
            <a:endParaRPr/>
          </a:p>
        </p:txBody>
      </p:sp>
      <p:grpSp>
        <p:nvGrpSpPr>
          <p:cNvPr id="25" name="Text Box 25"/>
          <p:cNvGrpSpPr/>
          <p:nvPr/>
        </p:nvGrpSpPr>
        <p:grpSpPr>
          <a:xfrm>
            <a:off x="5943600" y="5638800"/>
            <a:ext cx="2438400" cy="609600"/>
            <a:chOff x="0" y="0"/>
            <a:chExt cx="2438400" cy="609600"/>
          </a:xfrm>
        </p:grpSpPr>
        <p:sp>
          <p:nvSpPr>
            <p:cNvPr id="23" name="Rectangle"/>
            <p:cNvSpPr/>
            <p:nvPr/>
          </p:nvSpPr>
          <p:spPr>
            <a:xfrm>
              <a:off x="0" y="0"/>
              <a:ext cx="2438400" cy="609600"/>
            </a:xfrm>
            <a:prstGeom prst="rect">
              <a:avLst/>
            </a:prstGeom>
            <a:solidFill>
              <a:srgbClr val="33339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spcBef>
                  <a:spcPts val="1400"/>
                </a:spcBef>
                <a:defRPr sz="6000">
                  <a:solidFill>
                    <a:schemeClr val="accent3">
                      <a:lumOff val="44000"/>
                    </a:schemeClr>
                  </a:solidFill>
                  <a:effectLst>
                    <a:outerShdw blurRad="38100" dist="38100" dir="2700000" rotWithShape="0">
                      <a:srgbClr val="000000"/>
                    </a:outerShdw>
                  </a:effectLst>
                </a:defRPr>
              </a:pPr>
              <a:endParaRPr/>
            </a:p>
          </p:txBody>
        </p:sp>
        <p:sp>
          <p:nvSpPr>
            <p:cNvPr id="24" name="Prepared by:  Fernando Quijano and Yvonn Quijano"/>
            <p:cNvSpPr txBox="1"/>
            <p:nvPr/>
          </p:nvSpPr>
          <p:spPr>
            <a:xfrm>
              <a:off x="0" y="81279"/>
              <a:ext cx="2438400" cy="4470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spcBef>
                  <a:spcPts val="700"/>
                </a:spcBef>
                <a:defRPr sz="1200">
                  <a:solidFill>
                    <a:schemeClr val="accent3">
                      <a:lumOff val="44000"/>
                    </a:schemeClr>
                  </a:solidFill>
                  <a:effectLst>
                    <a:outerShdw blurRad="38100" dist="38100" dir="2700000" rotWithShape="0">
                      <a:srgbClr val="000000"/>
                    </a:outerShdw>
                  </a:effectLst>
                  <a:latin typeface="CopprplGoth Bd BT"/>
                  <a:ea typeface="CopprplGoth Bd BT"/>
                  <a:cs typeface="CopprplGoth Bd BT"/>
                  <a:sym typeface="CopprplGoth Bd BT"/>
                </a:defRPr>
              </a:lvl1pPr>
            </a:lstStyle>
            <a:p>
              <a:r>
                <a:t>Prepared by:  Fernando Quijano and Yvonn Quijano</a:t>
              </a:r>
            </a:p>
          </p:txBody>
        </p:sp>
      </p:grpSp>
      <p:sp>
        <p:nvSpPr>
          <p:cNvPr id="26" name="Title Text"/>
          <p:cNvSpPr txBox="1">
            <a:spLocks noGrp="1"/>
          </p:cNvSpPr>
          <p:nvPr>
            <p:ph type="title"/>
          </p:nvPr>
        </p:nvSpPr>
        <p:spPr>
          <a:xfrm>
            <a:off x="1981200" y="2209800"/>
            <a:ext cx="5943600" cy="2895600"/>
          </a:xfrm>
          <a:prstGeom prst="rect">
            <a:avLst/>
          </a:prstGeom>
          <a:solidFill>
            <a:srgbClr val="666699"/>
          </a:solidFill>
        </p:spPr>
        <p:txBody>
          <a:bodyPr/>
          <a:lstStyle>
            <a:lvl1pPr>
              <a:defRPr>
                <a:solidFill>
                  <a:schemeClr val="accent3">
                    <a:lumOff val="44000"/>
                  </a:schemeClr>
                </a:solidFill>
                <a:effectLst>
                  <a:outerShdw blurRad="38100" dist="38100" dir="2700000" rotWithShape="0">
                    <a:srgbClr val="000000"/>
                  </a:outerShdw>
                </a:effectLst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Title Text</a:t>
            </a:r>
          </a:p>
        </p:txBody>
      </p:sp>
      <p:sp>
        <p:nvSpPr>
          <p:cNvPr id="2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862059" y="0"/>
            <a:ext cx="281941" cy="287087"/>
          </a:xfrm>
          <a:prstGeom prst="rect">
            <a:avLst/>
          </a:prstGeom>
          <a:noFill/>
        </p:spPr>
        <p:txBody>
          <a:bodyPr wrap="none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5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and Content 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4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itle Text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t>Title Text</a:t>
            </a:r>
          </a:p>
        </p:txBody>
      </p:sp>
      <p:sp>
        <p:nvSpPr>
          <p:cNvPr id="53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1000"/>
              </a:spcBef>
              <a:buSzTx/>
              <a:buNone/>
              <a:defRPr sz="2000"/>
            </a:lvl1pPr>
            <a:lvl2pPr marL="0" indent="457200">
              <a:spcBef>
                <a:spcPts val="1000"/>
              </a:spcBef>
              <a:buSzTx/>
              <a:buNone/>
              <a:defRPr sz="2000"/>
            </a:lvl2pPr>
            <a:lvl3pPr marL="0" indent="914400">
              <a:spcBef>
                <a:spcPts val="1000"/>
              </a:spcBef>
              <a:buSzTx/>
              <a:buNone/>
              <a:defRPr sz="2000"/>
            </a:lvl3pPr>
            <a:lvl4pPr marL="0" indent="1371600">
              <a:spcBef>
                <a:spcPts val="1000"/>
              </a:spcBef>
              <a:buSzTx/>
              <a:buNone/>
              <a:defRPr sz="2000"/>
            </a:lvl4pPr>
            <a:lvl5pPr marL="0" indent="1828800">
              <a:spcBef>
                <a:spcPts val="1000"/>
              </a:spcBef>
              <a:buSzTx/>
              <a:buNone/>
              <a:defRPr sz="2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2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685800" y="1447800"/>
            <a:ext cx="4000500" cy="4953000"/>
          </a:xfrm>
          <a:prstGeom prst="rect">
            <a:avLst/>
          </a:prstGeom>
        </p:spPr>
        <p:txBody>
          <a:bodyPr/>
          <a:lstStyle>
            <a:lvl4pPr marL="1727200" indent="-355600"/>
            <a:lvl5pPr marL="2184400" indent="-355600"/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Title Text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71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1200"/>
              </a:spcBef>
              <a:buSzTx/>
              <a:buNone/>
              <a:defRPr sz="2400" b="1"/>
            </a:lvl1pPr>
            <a:lvl2pPr marL="0" indent="457200">
              <a:spcBef>
                <a:spcPts val="1200"/>
              </a:spcBef>
              <a:buSzTx/>
              <a:buNone/>
              <a:defRPr sz="2400" b="1"/>
            </a:lvl2pPr>
            <a:lvl3pPr marL="0" indent="914400">
              <a:spcBef>
                <a:spcPts val="1200"/>
              </a:spcBef>
              <a:buSzTx/>
              <a:buNone/>
              <a:defRPr sz="2400" b="1"/>
            </a:lvl3pPr>
            <a:lvl4pPr marL="0" indent="1371600">
              <a:spcBef>
                <a:spcPts val="1200"/>
              </a:spcBef>
              <a:buSzTx/>
              <a:buNone/>
              <a:defRPr sz="2400" b="1"/>
            </a:lvl4pPr>
            <a:lvl5pPr marL="0" indent="1828800">
              <a:spcBef>
                <a:spcPts val="1200"/>
              </a:spcBef>
              <a:buSz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645025" y="1535112"/>
            <a:ext cx="4041775" cy="639763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1200"/>
              </a:spcBef>
              <a:buSzTx/>
              <a:buNone/>
              <a:defRPr sz="2400" b="1"/>
            </a:pPr>
            <a:endParaRPr/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8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Title Text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96" name="Body Level One…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spcBef>
                <a:spcPts val="1700"/>
              </a:spcBef>
              <a:defRPr sz="3200"/>
            </a:lvl1pPr>
            <a:lvl2pPr marL="783771" indent="-326571">
              <a:spcBef>
                <a:spcPts val="1700"/>
              </a:spcBef>
              <a:defRPr sz="3200"/>
            </a:lvl2pPr>
            <a:lvl3pPr marL="1219200" indent="-304800">
              <a:spcBef>
                <a:spcPts val="1700"/>
              </a:spcBef>
              <a:defRPr sz="3200"/>
            </a:lvl3pPr>
            <a:lvl4pPr marL="1737360" indent="-365760">
              <a:spcBef>
                <a:spcPts val="1700"/>
              </a:spcBef>
              <a:defRPr sz="3200"/>
            </a:lvl4pPr>
            <a:lvl5pPr marL="2194560" indent="-365760">
              <a:spcBef>
                <a:spcPts val="1700"/>
              </a:spcBef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7" name="Text Placeholder 3"/>
          <p:cNvSpPr>
            <a:spLocks noGrp="1"/>
          </p:cNvSpPr>
          <p:nvPr>
            <p:ph type="body" sz="half" idx="13"/>
          </p:nvPr>
        </p:nvSpPr>
        <p:spPr>
          <a:xfrm>
            <a:off x="457199" y="1435100"/>
            <a:ext cx="3008315" cy="4691063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700"/>
              </a:spcBef>
              <a:buSzTx/>
              <a:buNone/>
              <a:defRPr sz="1400"/>
            </a:pPr>
            <a:endParaRPr/>
          </a:p>
        </p:txBody>
      </p:sp>
      <p:sp>
        <p:nvSpPr>
          <p:cNvPr id="9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Title Text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106" name="Picture Placeholder 2"/>
          <p:cNvSpPr>
            <a:spLocks noGrp="1"/>
          </p:cNvSpPr>
          <p:nvPr>
            <p:ph type="pic" sz="half" idx="13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107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700"/>
              </a:spcBef>
              <a:buSzTx/>
              <a:buNone/>
              <a:defRPr sz="1400"/>
            </a:lvl1pPr>
            <a:lvl2pPr marL="0" indent="457200">
              <a:spcBef>
                <a:spcPts val="700"/>
              </a:spcBef>
              <a:buSzTx/>
              <a:buNone/>
              <a:defRPr sz="1400"/>
            </a:lvl2pPr>
            <a:lvl3pPr marL="0" indent="914400">
              <a:spcBef>
                <a:spcPts val="700"/>
              </a:spcBef>
              <a:buSzTx/>
              <a:buNone/>
              <a:defRPr sz="1400"/>
            </a:lvl3pPr>
            <a:lvl4pPr marL="0" indent="1371600">
              <a:spcBef>
                <a:spcPts val="700"/>
              </a:spcBef>
              <a:buSzTx/>
              <a:buNone/>
              <a:defRPr sz="1400"/>
            </a:lvl4pPr>
            <a:lvl5pPr marL="0" indent="1828800">
              <a:spcBef>
                <a:spcPts val="700"/>
              </a:spcBef>
              <a:buSzTx/>
              <a:buNone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16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Title Text"/>
          <p:cNvSpPr txBox="1">
            <a:spLocks noGrp="1"/>
          </p:cNvSpPr>
          <p:nvPr>
            <p:ph type="title"/>
          </p:nvPr>
        </p:nvSpPr>
        <p:spPr>
          <a:xfrm>
            <a:off x="6781800" y="76200"/>
            <a:ext cx="2057400" cy="63246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5" name="Body Level One…"/>
          <p:cNvSpPr txBox="1">
            <a:spLocks noGrp="1"/>
          </p:cNvSpPr>
          <p:nvPr>
            <p:ph type="body" idx="1"/>
          </p:nvPr>
        </p:nvSpPr>
        <p:spPr>
          <a:xfrm>
            <a:off x="609600" y="76200"/>
            <a:ext cx="6019800" cy="6324600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34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685800" y="1447800"/>
            <a:ext cx="4000500" cy="4953000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43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685800" y="1447800"/>
            <a:ext cx="4000500" cy="4953000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4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757237" y="44450"/>
            <a:ext cx="8382001" cy="1860550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386763" y="6630988"/>
            <a:ext cx="762001" cy="287088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 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386761" y="6630986"/>
            <a:ext cx="762002" cy="421393"/>
          </a:xfrm>
          <a:prstGeom prst="rect">
            <a:avLst/>
          </a:prstGeom>
        </p:spPr>
        <p:txBody>
          <a:bodyPr/>
          <a:lstStyle>
            <a:lvl1pPr algn="l">
              <a:defRPr sz="24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8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8"/>
          <p:cNvSpPr/>
          <p:nvPr/>
        </p:nvSpPr>
        <p:spPr>
          <a:xfrm>
            <a:off x="609600" y="1295400"/>
            <a:ext cx="8229600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txBody>
          <a:bodyPr lIns="45719" rIns="45719"/>
          <a:lstStyle/>
          <a:p>
            <a:endParaRPr/>
          </a:p>
        </p:txBody>
      </p:sp>
      <p:grpSp>
        <p:nvGrpSpPr>
          <p:cNvPr id="5" name="Rectangle 9"/>
          <p:cNvGrpSpPr/>
          <p:nvPr/>
        </p:nvGrpSpPr>
        <p:grpSpPr>
          <a:xfrm>
            <a:off x="0" y="6553199"/>
            <a:ext cx="8686800" cy="295276"/>
            <a:chOff x="0" y="0"/>
            <a:chExt cx="8686800" cy="295275"/>
          </a:xfrm>
        </p:grpSpPr>
        <p:sp>
          <p:nvSpPr>
            <p:cNvPr id="3" name="Rectangle"/>
            <p:cNvSpPr/>
            <p:nvPr/>
          </p:nvSpPr>
          <p:spPr>
            <a:xfrm>
              <a:off x="0" y="0"/>
              <a:ext cx="8686800" cy="295275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4" name="© 2002 Prentice Hall Business Publishing Principles of Economics, 6/e Karl Case, Ray Fair"/>
            <p:cNvSpPr txBox="1"/>
            <p:nvPr/>
          </p:nvSpPr>
          <p:spPr>
            <a:xfrm>
              <a:off x="0" y="0"/>
              <a:ext cx="8686800" cy="26425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1200">
                  <a:effectLst>
                    <a:outerShdw blurRad="38100" dist="38100" dir="2700000" rotWithShape="0">
                      <a:srgbClr val="C0C0C0"/>
                    </a:outerShdw>
                  </a:effectLst>
                </a:defRPr>
              </a:lvl1pPr>
            </a:lstStyle>
            <a:p>
              <a:r>
                <a:t>© 2002 Prentice Hall Business Publishing	Principles of Economics, 6/e	Karl Case, Ray Fair</a:t>
              </a:r>
            </a:p>
          </p:txBody>
        </p:sp>
      </p:grpSp>
      <p:sp>
        <p:nvSpPr>
          <p:cNvPr id="6" name="Title Text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7" name="Body Level One…"/>
          <p:cNvSpPr txBox="1">
            <a:spLocks noGrp="1"/>
          </p:cNvSpPr>
          <p:nvPr>
            <p:ph type="body" idx="1"/>
          </p:nvPr>
        </p:nvSpPr>
        <p:spPr>
          <a:xfrm>
            <a:off x="685800" y="1447800"/>
            <a:ext cx="8153400" cy="4953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86800" y="6553200"/>
            <a:ext cx="457200" cy="287087"/>
          </a:xfrm>
          <a:prstGeom prst="rect">
            <a:avLst/>
          </a:prstGeom>
          <a:solidFill>
            <a:schemeClr val="accent3">
              <a:lumOff val="44000"/>
            </a:schemeClr>
          </a:solidFill>
          <a:ln w="12700">
            <a:miter lim="400000"/>
          </a:ln>
        </p:spPr>
        <p:txBody>
          <a:bodyPr lIns="45719" rIns="45719">
            <a:spAutoFit/>
          </a:bodyPr>
          <a:lstStyle>
            <a:lvl1pPr algn="r">
              <a:defRPr sz="1400"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ransition spd="med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000066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000066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000066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000066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000066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5pPr>
      <a:lvl6pPr marL="0" marR="0" indent="4572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000066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6pPr>
      <a:lvl7pPr marL="0" marR="0" indent="9144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000066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7pPr>
      <a:lvl8pPr marL="0" marR="0" indent="13716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000066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8pPr>
      <a:lvl9pPr marL="0" marR="0" indent="18288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000066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1pPr>
      <a:lvl2pPr marL="790575" marR="0" indent="-333375" algn="l" defTabSz="9144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90000"/>
        <a:buFontTx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2pPr>
      <a:lvl3pPr marL="1234439" marR="0" indent="-320039" algn="l" defTabSz="9144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90000"/>
        <a:buFontTx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3pPr>
      <a:lvl4pPr marL="1691639" marR="0" indent="-320039" algn="l" defTabSz="9144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–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4pPr>
      <a:lvl5pPr marL="2148839" marR="0" indent="-320039" algn="l" defTabSz="9144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»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5pPr>
      <a:lvl6pPr marL="2606039" marR="0" indent="-320039" algn="l" defTabSz="9144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»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6pPr>
      <a:lvl7pPr marL="3063239" marR="0" indent="-320039" algn="l" defTabSz="9144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»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7pPr>
      <a:lvl8pPr marL="3520440" marR="0" indent="-320040" algn="l" defTabSz="9144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»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8pPr>
      <a:lvl9pPr marL="3977640" marR="0" indent="-320040" algn="l" defTabSz="9144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»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nessara@econ.tu.ac.th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en.wikipedia.org/wiki/File:Lorenz-curve1.png" TargetMode="External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blipFill>
            <a:blip r:embed="rId2"/>
          </a:blip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grpSp>
        <p:nvGrpSpPr>
          <p:cNvPr id="171" name="Rectangle 5"/>
          <p:cNvGrpSpPr/>
          <p:nvPr/>
        </p:nvGrpSpPr>
        <p:grpSpPr>
          <a:xfrm>
            <a:off x="928687" y="642937"/>
            <a:ext cx="7429501" cy="5357814"/>
            <a:chOff x="0" y="364280"/>
            <a:chExt cx="7429500" cy="5357813"/>
          </a:xfrm>
        </p:grpSpPr>
        <p:sp>
          <p:nvSpPr>
            <p:cNvPr id="169" name="Rectangle"/>
            <p:cNvSpPr/>
            <p:nvPr/>
          </p:nvSpPr>
          <p:spPr>
            <a:xfrm>
              <a:off x="0" y="364280"/>
              <a:ext cx="7429500" cy="5357813"/>
            </a:xfrm>
            <a:prstGeom prst="rect">
              <a:avLst/>
            </a:prstGeom>
            <a:solidFill>
              <a:srgbClr val="66669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>
                <a:defRPr sz="3600" b="1">
                  <a:solidFill>
                    <a:schemeClr val="accent3">
                      <a:lumOff val="44000"/>
                    </a:schemeClr>
                  </a:solidFill>
                  <a:effectLst>
                    <a:outerShdw blurRad="38100" dist="38100" dir="2700000" rotWithShape="0">
                      <a:srgbClr val="000000"/>
                    </a:outerShdw>
                  </a:effectLst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170" name="EE212…"/>
            <p:cNvSpPr txBox="1"/>
            <p:nvPr/>
          </p:nvSpPr>
          <p:spPr>
            <a:xfrm>
              <a:off x="0" y="487360"/>
              <a:ext cx="7429500" cy="51116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>
                <a:defRPr sz="4400" b="1">
                  <a:solidFill>
                    <a:srgbClr val="000066"/>
                  </a:solidFill>
                </a:defRPr>
              </a:pPr>
              <a:r>
                <a:rPr dirty="0"/>
                <a:t>EE212 </a:t>
              </a:r>
              <a:endParaRPr dirty="0">
                <a:latin typeface="+mn-lt"/>
                <a:ea typeface="+mn-ea"/>
                <a:cs typeface="+mn-cs"/>
                <a:sym typeface="Times New Roman"/>
              </a:endParaRPr>
            </a:p>
            <a:p>
              <a:pPr>
                <a:defRPr sz="4400" b="1">
                  <a:solidFill>
                    <a:srgbClr val="FFFF99"/>
                  </a:solidFill>
                </a:defRPr>
              </a:pPr>
              <a:r>
                <a:rPr dirty="0"/>
                <a:t>Principles of Macroeconomic</a:t>
              </a:r>
              <a:endParaRPr dirty="0">
                <a:latin typeface="+mn-lt"/>
                <a:ea typeface="+mn-ea"/>
                <a:cs typeface="+mn-cs"/>
                <a:sym typeface="Times New Roman"/>
              </a:endParaRPr>
            </a:p>
            <a:p>
              <a:pPr>
                <a:defRPr sz="4400">
                  <a:latin typeface="+mn-lt"/>
                  <a:ea typeface="+mn-ea"/>
                  <a:cs typeface="+mn-cs"/>
                  <a:sym typeface="Times New Roman"/>
                </a:defRPr>
              </a:pPr>
              <a:r>
                <a:rPr dirty="0"/>
                <a:t> </a:t>
              </a:r>
              <a:endParaRPr sz="3600" b="1" dirty="0">
                <a:solidFill>
                  <a:srgbClr val="85FFE0"/>
                </a:solidFill>
                <a:effectLst>
                  <a:outerShdw blurRad="38100" dist="38100" dir="2700000" rotWithShape="0">
                    <a:srgbClr val="000000"/>
                  </a:outerShdw>
                </a:effectLst>
              </a:endParaRPr>
            </a:p>
            <a:p>
              <a:pPr>
                <a:defRPr sz="3600" b="1">
                  <a:solidFill>
                    <a:srgbClr val="85FFE0"/>
                  </a:solidFill>
                </a:defRPr>
              </a:pPr>
              <a:r>
                <a:rPr dirty="0"/>
                <a:t>Dr. </a:t>
              </a:r>
              <a:r>
                <a:rPr dirty="0" err="1"/>
                <a:t>Nessara</a:t>
              </a:r>
              <a:r>
                <a:rPr dirty="0"/>
                <a:t> </a:t>
              </a:r>
              <a:r>
                <a:rPr dirty="0" err="1"/>
                <a:t>Sukpanich</a:t>
              </a:r>
              <a:endParaRPr dirty="0"/>
            </a:p>
            <a:p>
              <a:pPr>
                <a:defRPr sz="3200" b="1">
                  <a:solidFill>
                    <a:srgbClr val="92D050"/>
                  </a:solidFill>
                </a:defRPr>
              </a:pPr>
              <a:endParaRPr dirty="0"/>
            </a:p>
            <a:p>
              <a:pPr>
                <a:lnSpc>
                  <a:spcPct val="70000"/>
                </a:lnSpc>
                <a:defRPr sz="3200" b="1">
                  <a:solidFill>
                    <a:srgbClr val="92D050"/>
                  </a:solidFill>
                </a:defRPr>
              </a:pPr>
              <a:r>
                <a:rPr dirty="0"/>
                <a:t>E-mail: </a:t>
              </a:r>
              <a:r>
                <a:rPr u="sng" dirty="0">
                  <a:solidFill>
                    <a:srgbClr val="CCCCFF"/>
                  </a:solidFill>
                  <a:uFill>
                    <a:solidFill>
                      <a:srgbClr val="CCCCFF"/>
                    </a:solidFill>
                  </a:uFill>
                  <a:hlinkClick r:id="rId3"/>
                </a:rPr>
                <a:t>nessara@econ.tu.ac.th</a:t>
              </a:r>
              <a:endParaRPr dirty="0">
                <a:solidFill>
                  <a:schemeClr val="accent3">
                    <a:lumOff val="44000"/>
                  </a:schemeClr>
                </a:solidFill>
              </a:endParaRPr>
            </a:p>
            <a:p>
              <a:pPr>
                <a:lnSpc>
                  <a:spcPct val="70000"/>
                </a:lnSpc>
                <a:defRPr sz="2000" b="1">
                  <a:solidFill>
                    <a:schemeClr val="accent3">
                      <a:lumOff val="44000"/>
                    </a:schemeClr>
                  </a:solidFill>
                </a:defRPr>
              </a:pPr>
              <a:endParaRPr dirty="0">
                <a:solidFill>
                  <a:schemeClr val="accent3">
                    <a:lumOff val="44000"/>
                  </a:schemeClr>
                </a:solidFill>
              </a:endParaRPr>
            </a:p>
            <a:p>
              <a:pPr>
                <a:lnSpc>
                  <a:spcPct val="70000"/>
                </a:lnSpc>
                <a:defRPr sz="3200" b="1">
                  <a:solidFill>
                    <a:srgbClr val="92D050"/>
                  </a:solidFill>
                </a:defRPr>
              </a:pPr>
              <a:endParaRPr dirty="0">
                <a:solidFill>
                  <a:schemeClr val="accent3">
                    <a:lumOff val="44000"/>
                  </a:schemeClr>
                </a:solidFill>
              </a:endParaRPr>
            </a:p>
            <a:p>
              <a:pPr>
                <a:lnSpc>
                  <a:spcPct val="70000"/>
                </a:lnSpc>
                <a:defRPr sz="3200" b="1">
                  <a:solidFill>
                    <a:srgbClr val="92D050"/>
                  </a:solidFill>
                </a:defRPr>
              </a:pPr>
              <a:r>
                <a:rPr dirty="0"/>
                <a:t>Office: </a:t>
              </a:r>
              <a:r>
                <a:rPr dirty="0">
                  <a:solidFill>
                    <a:schemeClr val="accent3">
                      <a:lumOff val="44000"/>
                    </a:schemeClr>
                  </a:solidFill>
                </a:rPr>
                <a:t>ECON Building 463</a:t>
              </a:r>
              <a:r>
                <a:rPr dirty="0">
                  <a:solidFill>
                    <a:schemeClr val="accent3">
                      <a:lumOff val="44000"/>
                    </a:schemeClr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                         </a:t>
              </a:r>
              <a:endParaRPr dirty="0">
                <a:latin typeface="+mn-lt"/>
                <a:ea typeface="+mn-ea"/>
                <a:cs typeface="+mn-cs"/>
                <a:sym typeface="Times New Roman"/>
              </a:endParaRPr>
            </a:p>
          </p:txBody>
        </p:sp>
      </p:grpSp>
      <p:sp>
        <p:nvSpPr>
          <p:cNvPr id="172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</a:t>
            </a:fld>
            <a:endParaRPr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Rectangle 2"/>
          <p:cNvSpPr txBox="1">
            <a:spLocks noGrp="1"/>
          </p:cNvSpPr>
          <p:nvPr>
            <p:ph type="title"/>
          </p:nvPr>
        </p:nvSpPr>
        <p:spPr>
          <a:xfrm>
            <a:off x="1905000" y="2133600"/>
            <a:ext cx="6843713" cy="2895600"/>
          </a:xfrm>
          <a:prstGeom prst="rect">
            <a:avLst/>
          </a:prstGeom>
        </p:spPr>
        <p:txBody>
          <a:bodyPr/>
          <a:lstStyle/>
          <a:p>
            <a:pPr>
              <a:defRPr sz="4000" b="1"/>
            </a:pPr>
            <a:br/>
            <a:r>
              <a:rPr sz="3600"/>
              <a:t>Introduction to Macroeconomics</a:t>
            </a:r>
            <a:br>
              <a:rPr sz="3600"/>
            </a:br>
            <a:endParaRPr sz="3600"/>
          </a:p>
        </p:txBody>
      </p:sp>
      <p:sp>
        <p:nvSpPr>
          <p:cNvPr id="184" name="Rectangle 3"/>
          <p:cNvSpPr/>
          <p:nvPr/>
        </p:nvSpPr>
        <p:spPr>
          <a:xfrm>
            <a:off x="5940425" y="5516562"/>
            <a:ext cx="2447925" cy="792163"/>
          </a:xfrm>
          <a:prstGeom prst="rect">
            <a:avLst/>
          </a:prstGeom>
          <a:blipFill>
            <a:blip r:embed="rId2"/>
          </a:blip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185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blipFill>
            <a:blip r:embed="rId2"/>
          </a:blip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186" name="Rectangle 5"/>
          <p:cNvSpPr/>
          <p:nvPr/>
        </p:nvSpPr>
        <p:spPr>
          <a:xfrm>
            <a:off x="1835150" y="836612"/>
            <a:ext cx="1008063" cy="935038"/>
          </a:xfrm>
          <a:prstGeom prst="rect">
            <a:avLst/>
          </a:prstGeom>
          <a:solidFill>
            <a:srgbClr val="00339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grpSp>
        <p:nvGrpSpPr>
          <p:cNvPr id="189" name="Rectangle 6"/>
          <p:cNvGrpSpPr/>
          <p:nvPr/>
        </p:nvGrpSpPr>
        <p:grpSpPr>
          <a:xfrm>
            <a:off x="1831975" y="875817"/>
            <a:ext cx="1011238" cy="801066"/>
            <a:chOff x="0" y="0"/>
            <a:chExt cx="1011237" cy="801064"/>
          </a:xfrm>
        </p:grpSpPr>
        <p:sp>
          <p:nvSpPr>
            <p:cNvPr id="187" name="Rectangle"/>
            <p:cNvSpPr/>
            <p:nvPr/>
          </p:nvSpPr>
          <p:spPr>
            <a:xfrm>
              <a:off x="0" y="32232"/>
              <a:ext cx="1011238" cy="736601"/>
            </a:xfrm>
            <a:prstGeom prst="rect">
              <a:avLst/>
            </a:prstGeom>
            <a:solidFill>
              <a:srgbClr val="00339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188" name="1"/>
            <p:cNvSpPr txBox="1"/>
            <p:nvPr/>
          </p:nvSpPr>
          <p:spPr>
            <a:xfrm>
              <a:off x="0" y="0"/>
              <a:ext cx="1011238" cy="80106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5000">
                  <a:solidFill>
                    <a:schemeClr val="accent3">
                      <a:lumOff val="44000"/>
                    </a:schemeClr>
                  </a:solidFill>
                  <a:effectLst>
                    <a:outerShdw blurRad="38100" dist="38100" dir="2700000" rotWithShape="0">
                      <a:srgbClr val="000000"/>
                    </a:outerShdw>
                  </a:effectLst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1</a:t>
              </a:r>
            </a:p>
          </p:txBody>
        </p:sp>
      </p:grpSp>
      <p:sp>
        <p:nvSpPr>
          <p:cNvPr id="190" name="Slide Number Placeholder 6"/>
          <p:cNvSpPr txBox="1">
            <a:spLocks noGrp="1"/>
          </p:cNvSpPr>
          <p:nvPr>
            <p:ph type="sldNum" sz="quarter" idx="2"/>
          </p:nvPr>
        </p:nvSpPr>
        <p:spPr>
          <a:xfrm>
            <a:off x="8950959" y="0"/>
            <a:ext cx="193041" cy="28708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2</a:t>
            </a:fld>
            <a:endParaRPr/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l"/>
          </a:lstStyle>
          <a:p>
            <a:r>
              <a:t>Materials covered in this chapter</a:t>
            </a:r>
          </a:p>
        </p:txBody>
      </p:sp>
      <p:sp>
        <p:nvSpPr>
          <p:cNvPr id="193" name="Conten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514350" indent="-514350">
              <a:buAutoNum type="arabicPeriod"/>
            </a:pPr>
            <a:r>
              <a:t>Introduction to Economics</a:t>
            </a:r>
          </a:p>
          <a:p>
            <a:pPr marL="514350" indent="-514350">
              <a:buAutoNum type="arabicPeriod"/>
            </a:pPr>
            <a:r>
              <a:t>Macroeconomics objectives and policies</a:t>
            </a:r>
          </a:p>
          <a:p>
            <a:pPr marL="514350" indent="-514350">
              <a:buAutoNum type="arabicPeriod"/>
            </a:pPr>
            <a:r>
              <a:t>Types of macroeconomics variables</a:t>
            </a:r>
          </a:p>
          <a:p>
            <a:pPr marL="514350" indent="-514350">
              <a:buAutoNum type="arabicPeriod"/>
            </a:pPr>
            <a:r>
              <a:t>Key macroeconomics variables (indicators)</a:t>
            </a:r>
          </a:p>
          <a:p>
            <a:pPr marL="514350" indent="-514350">
              <a:buAutoNum type="arabicPeriod"/>
            </a:pPr>
            <a:r>
              <a:t>Brief history of macroeconomics</a:t>
            </a:r>
          </a:p>
        </p:txBody>
      </p:sp>
      <p:sp>
        <p:nvSpPr>
          <p:cNvPr id="194" name="Slide Number Placeholder 3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3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1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1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1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" grpId="1" build="p" bldLvl="5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l"/>
          </a:lstStyle>
          <a:p>
            <a:r>
              <a:t>1.1 Introduction to Economics</a:t>
            </a:r>
          </a:p>
        </p:txBody>
      </p:sp>
      <p:sp>
        <p:nvSpPr>
          <p:cNvPr id="197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685800" y="1447800"/>
            <a:ext cx="8153400" cy="5149850"/>
          </a:xfrm>
          <a:prstGeom prst="rect">
            <a:avLst/>
          </a:prstGeom>
        </p:spPr>
        <p:txBody>
          <a:bodyPr/>
          <a:lstStyle/>
          <a:p>
            <a:pPr>
              <a:buFont typeface="Courier New"/>
              <a:buChar char="o"/>
            </a:pPr>
            <a:r>
              <a:t>What is Economics?</a:t>
            </a:r>
          </a:p>
          <a:p>
            <a:pPr>
              <a:buFont typeface="Courier New"/>
              <a:buChar char="o"/>
            </a:pPr>
            <a:r>
              <a:t>Relevant concepts</a:t>
            </a:r>
          </a:p>
          <a:p>
            <a:pPr marL="742950" lvl="1" indent="-285750">
              <a:spcBef>
                <a:spcPts val="700"/>
              </a:spcBef>
              <a:buChar char="✓"/>
              <a:defRPr sz="2400"/>
            </a:pPr>
            <a:r>
              <a:t>Limits, alternatives and choices</a:t>
            </a:r>
          </a:p>
          <a:p>
            <a:pPr marL="742950" lvl="1" indent="-285750">
              <a:spcBef>
                <a:spcPts val="700"/>
              </a:spcBef>
              <a:buChar char="✓"/>
              <a:defRPr sz="2400"/>
            </a:pPr>
            <a:r>
              <a:t>Three basic economic questions</a:t>
            </a:r>
          </a:p>
          <a:p>
            <a:pPr>
              <a:buFont typeface="Courier New"/>
              <a:buChar char="o"/>
            </a:pPr>
            <a:r>
              <a:t>Scope of economics Microeconomics vs. Macroeconomics</a:t>
            </a:r>
          </a:p>
          <a:p>
            <a:pPr>
              <a:buFont typeface="Courier New"/>
              <a:buChar char="o"/>
            </a:pPr>
            <a:r>
              <a:t>Positive Economics vs. Normative Economics</a:t>
            </a:r>
          </a:p>
        </p:txBody>
      </p:sp>
      <p:sp>
        <p:nvSpPr>
          <p:cNvPr id="198" name="Slide Number Placeholder 3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4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1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" grpId="1" build="p" bldLvl="5" animBg="1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Rectang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4400" b="1"/>
            </a:lvl1pPr>
          </a:lstStyle>
          <a:p>
            <a:r>
              <a:t>What is Economics</a:t>
            </a:r>
          </a:p>
        </p:txBody>
      </p:sp>
      <p:sp>
        <p:nvSpPr>
          <p:cNvPr id="201" name="Rectangle 3"/>
          <p:cNvSpPr txBox="1">
            <a:spLocks noGrp="1"/>
          </p:cNvSpPr>
          <p:nvPr>
            <p:ph type="body" idx="1"/>
          </p:nvPr>
        </p:nvSpPr>
        <p:spPr>
          <a:xfrm>
            <a:off x="1320800" y="1773238"/>
            <a:ext cx="7092950" cy="3376612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1900"/>
              </a:spcBef>
              <a:buSzTx/>
              <a:buNone/>
              <a:defRPr sz="3500" b="1" i="1">
                <a:solidFill>
                  <a:srgbClr val="006600"/>
                </a:solidFill>
              </a:defRPr>
            </a:pPr>
            <a:r>
              <a:rPr dirty="0"/>
              <a:t>	</a:t>
            </a:r>
            <a:r>
              <a:rPr b="0" dirty="0">
                <a:solidFill>
                  <a:srgbClr val="FF0000"/>
                </a:solidFill>
              </a:rPr>
              <a:t>Economics</a:t>
            </a:r>
            <a:r>
              <a:rPr b="0" i="0" dirty="0">
                <a:solidFill>
                  <a:srgbClr val="FF0000"/>
                </a:solidFill>
              </a:rPr>
              <a:t>: </a:t>
            </a:r>
            <a:r>
              <a:rPr sz="3600" b="0" i="0" dirty="0">
                <a:solidFill>
                  <a:srgbClr val="000000"/>
                </a:solidFill>
              </a:rPr>
              <a:t>The study of how individuals and societies choose to use the scarce resources that nature and previous generations have provided.</a:t>
            </a:r>
          </a:p>
        </p:txBody>
      </p:sp>
      <p:sp>
        <p:nvSpPr>
          <p:cNvPr id="202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blipFill>
            <a:blip r:embed="rId2"/>
          </a:blip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03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5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" grpId="1" build="p" bldLvl="5" animBg="1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Rectang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pPr>
              <a:defRPr b="1"/>
            </a:pPr>
            <a:r>
              <a:t>Relevant concepts </a:t>
            </a:r>
            <a:br/>
            <a:r>
              <a:t>(Limits, alternatives and choices)</a:t>
            </a:r>
          </a:p>
        </p:txBody>
      </p:sp>
      <p:sp>
        <p:nvSpPr>
          <p:cNvPr id="206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07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6</a:t>
            </a:fld>
            <a:endParaRPr/>
          </a:p>
        </p:txBody>
      </p:sp>
      <p:sp>
        <p:nvSpPr>
          <p:cNvPr id="208" name="Rectangle 4"/>
          <p:cNvSpPr txBox="1"/>
          <p:nvPr/>
        </p:nvSpPr>
        <p:spPr>
          <a:xfrm>
            <a:off x="357188" y="1484312"/>
            <a:ext cx="1766886" cy="4370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marL="342900" indent="-342900">
              <a:buSzPct val="100000"/>
              <a:buFont typeface="Courier New"/>
              <a:buChar char="o"/>
              <a:tabLst>
                <a:tab pos="457200" algn="l"/>
              </a:tabLst>
              <a:defRPr b="1">
                <a:solidFill>
                  <a:schemeClr val="accent6"/>
                </a:solidFill>
              </a:defRPr>
            </a:lvl1pPr>
          </a:lstStyle>
          <a:p>
            <a:r>
              <a:t>Scarcity </a:t>
            </a:r>
          </a:p>
        </p:txBody>
      </p:sp>
      <p:sp>
        <p:nvSpPr>
          <p:cNvPr id="209" name="Right Arrow 1"/>
          <p:cNvSpPr/>
          <p:nvPr/>
        </p:nvSpPr>
        <p:spPr>
          <a:xfrm>
            <a:off x="2178050" y="1665288"/>
            <a:ext cx="574675" cy="215901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>
            <a:solidFill>
              <a:srgbClr val="00957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210" name="Rectangle 4"/>
          <p:cNvSpPr/>
          <p:nvPr/>
        </p:nvSpPr>
        <p:spPr>
          <a:xfrm>
            <a:off x="2982913" y="1465262"/>
            <a:ext cx="5765801" cy="437070"/>
          </a:xfrm>
          <a:prstGeom prst="rect">
            <a:avLst/>
          </a:prstGeom>
          <a:solidFill>
            <a:srgbClr val="FFFF9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tabLst>
                <a:tab pos="457200" algn="l"/>
              </a:tabLst>
            </a:lvl1pPr>
          </a:lstStyle>
          <a:p>
            <a:r>
              <a:t>Restricts options and demand choices </a:t>
            </a:r>
          </a:p>
        </p:txBody>
      </p:sp>
      <p:sp>
        <p:nvSpPr>
          <p:cNvPr id="211" name="Right Arrow 8"/>
          <p:cNvSpPr/>
          <p:nvPr/>
        </p:nvSpPr>
        <p:spPr>
          <a:xfrm>
            <a:off x="2176462" y="2189164"/>
            <a:ext cx="576263" cy="215901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>
            <a:solidFill>
              <a:srgbClr val="00957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212" name="Rectangle 4"/>
          <p:cNvSpPr/>
          <p:nvPr/>
        </p:nvSpPr>
        <p:spPr>
          <a:xfrm>
            <a:off x="2982913" y="2110617"/>
            <a:ext cx="5765801" cy="1148269"/>
          </a:xfrm>
          <a:prstGeom prst="rect">
            <a:avLst/>
          </a:prstGeom>
          <a:solidFill>
            <a:srgbClr val="FFFF9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tabLst>
                <a:tab pos="457200" algn="l"/>
              </a:tabLst>
            </a:pPr>
            <a:r>
              <a:rPr dirty="0"/>
              <a:t>Because we “</a:t>
            </a:r>
            <a:r>
              <a:rPr b="1" dirty="0">
                <a:solidFill>
                  <a:srgbClr val="FF0000"/>
                </a:solidFill>
              </a:rPr>
              <a:t>cannot have it all</a:t>
            </a:r>
            <a:r>
              <a:rPr dirty="0"/>
              <a:t>”,</a:t>
            </a: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</a:tabLst>
            </a:pPr>
            <a:r>
              <a:rPr dirty="0"/>
              <a:t>We must decide what we will have and what we must forgo</a:t>
            </a:r>
          </a:p>
        </p:txBody>
      </p:sp>
      <p:sp>
        <p:nvSpPr>
          <p:cNvPr id="213" name="Rectangle 4"/>
          <p:cNvSpPr txBox="1"/>
          <p:nvPr/>
        </p:nvSpPr>
        <p:spPr>
          <a:xfrm>
            <a:off x="342898" y="3312603"/>
            <a:ext cx="8405815" cy="7926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marL="342900" indent="-342900">
              <a:buSzPct val="100000"/>
              <a:buFont typeface="Courier New"/>
              <a:buChar char="o"/>
              <a:tabLst>
                <a:tab pos="457200" algn="l"/>
              </a:tabLst>
              <a:defRPr b="1">
                <a:solidFill>
                  <a:schemeClr val="accent6"/>
                </a:solidFill>
              </a:defRPr>
            </a:pPr>
            <a:r>
              <a:rPr dirty="0"/>
              <a:t>Trade off</a:t>
            </a:r>
            <a:r>
              <a:rPr dirty="0">
                <a:solidFill>
                  <a:srgbClr val="006600"/>
                </a:solidFill>
              </a:rPr>
              <a:t>: </a:t>
            </a:r>
            <a:r>
              <a:rPr b="0" dirty="0">
                <a:solidFill>
                  <a:srgbClr val="000000"/>
                </a:solidFill>
              </a:rPr>
              <a:t>to obtain something you may have to loose something else</a:t>
            </a:r>
          </a:p>
        </p:txBody>
      </p:sp>
      <p:sp>
        <p:nvSpPr>
          <p:cNvPr id="214" name="Rectangle 4"/>
          <p:cNvSpPr txBox="1"/>
          <p:nvPr/>
        </p:nvSpPr>
        <p:spPr>
          <a:xfrm>
            <a:off x="342898" y="4166424"/>
            <a:ext cx="8572502" cy="13542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marL="342900" indent="-342900">
              <a:buSzPct val="100000"/>
              <a:buFont typeface="Courier New"/>
              <a:buChar char="o"/>
              <a:tabLst>
                <a:tab pos="457200" algn="l"/>
              </a:tabLst>
              <a:defRPr b="1">
                <a:solidFill>
                  <a:schemeClr val="accent6"/>
                </a:solidFill>
              </a:defRPr>
            </a:pPr>
            <a:r>
              <a:rPr dirty="0"/>
              <a:t>Opportunity cost</a:t>
            </a:r>
            <a:r>
              <a:rPr dirty="0">
                <a:solidFill>
                  <a:srgbClr val="006600"/>
                </a:solidFill>
              </a:rPr>
              <a:t>: </a:t>
            </a:r>
            <a:r>
              <a:rPr dirty="0">
                <a:solidFill>
                  <a:srgbClr val="FF0000"/>
                </a:solidFill>
              </a:rPr>
              <a:t>“The next best use”</a:t>
            </a: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 marL="342900" indent="-342900">
              <a:buSzPct val="100000"/>
              <a:buFont typeface="Courier New"/>
              <a:buChar char="o"/>
              <a:tabLst>
                <a:tab pos="457200" algn="l"/>
              </a:tabLst>
              <a:defRPr sz="1000" b="1">
                <a:solidFill>
                  <a:srgbClr val="006600"/>
                </a:solidFill>
              </a:defRPr>
            </a:pP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</a:tabLst>
              <a:defRPr b="1">
                <a:solidFill>
                  <a:srgbClr val="006600"/>
                </a:solidFill>
              </a:defRPr>
            </a:pPr>
            <a:r>
              <a:rPr lang="en-US" b="1" dirty="0">
                <a:solidFill>
                  <a:srgbClr val="006600"/>
                </a:solidFill>
              </a:rPr>
              <a:t>    </a:t>
            </a:r>
            <a:r>
              <a:rPr b="0" dirty="0">
                <a:solidFill>
                  <a:srgbClr val="000000"/>
                </a:solidFill>
              </a:rPr>
              <a:t>To obtain more of one thing, you or the society forgoes the </a:t>
            </a:r>
            <a:r>
              <a:rPr lang="en-US" b="0" dirty="0">
                <a:solidFill>
                  <a:srgbClr val="000000"/>
                </a:solidFill>
              </a:rPr>
              <a:t>  </a:t>
            </a:r>
          </a:p>
          <a:p>
            <a:pPr>
              <a:tabLst>
                <a:tab pos="457200" algn="l"/>
              </a:tabLst>
              <a:defRPr b="1">
                <a:solidFill>
                  <a:srgbClr val="006600"/>
                </a:solidFill>
              </a:defRPr>
            </a:pPr>
            <a:r>
              <a:rPr lang="en-US" dirty="0"/>
              <a:t>    </a:t>
            </a:r>
            <a:r>
              <a:rPr b="0" dirty="0">
                <a:solidFill>
                  <a:srgbClr val="000000"/>
                </a:solidFill>
              </a:rPr>
              <a:t>opportunity of getting the next best thing</a:t>
            </a: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C2D04128-A411-46E9-8AFD-03F3A037D4F3}"/>
              </a:ext>
            </a:extLst>
          </p:cNvPr>
          <p:cNvSpPr txBox="1"/>
          <p:nvPr/>
        </p:nvSpPr>
        <p:spPr>
          <a:xfrm>
            <a:off x="287335" y="5846415"/>
            <a:ext cx="8628065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marL="342900" indent="-342900">
              <a:buSzPct val="100000"/>
              <a:buFont typeface="Courier New"/>
              <a:buChar char="o"/>
              <a:tabLst>
                <a:tab pos="457200" algn="l"/>
              </a:tabLst>
              <a:defRPr b="1">
                <a:solidFill>
                  <a:schemeClr val="accent6"/>
                </a:solidFill>
              </a:defRPr>
            </a:pPr>
            <a:r>
              <a:rPr lang="en-US" dirty="0"/>
              <a:t>Famous quote: </a:t>
            </a:r>
            <a:r>
              <a:rPr lang="en-US" dirty="0">
                <a:solidFill>
                  <a:srgbClr val="FF0000"/>
                </a:solidFill>
              </a:rPr>
              <a:t>“There is no such thing as a free lunch”</a:t>
            </a:r>
            <a:endParaRPr b="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fill="hold"/>
                                        <p:tgtEl>
                                          <p:spTgt spid="2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7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2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0" fill="hold"/>
                                        <p:tgtEl>
                                          <p:spTgt spid="2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5" fill="hold"/>
                                        <p:tgtEl>
                                          <p:spTgt spid="2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" grpId="1" animBg="1" advAuto="0"/>
      <p:bldP spid="209" grpId="2" animBg="1" advAuto="0"/>
      <p:bldP spid="210" grpId="3" animBg="1" advAuto="0"/>
      <p:bldP spid="211" grpId="4" animBg="1" advAuto="0"/>
      <p:bldP spid="212" grpId="5" animBg="1" advAuto="0"/>
      <p:bldP spid="213" grpId="6" animBg="1" advAuto="0"/>
      <p:bldP spid="214" grpId="7" build="p" bldLvl="5" animBg="1" advAuto="0"/>
      <p:bldP spid="12" grpId="0" animBg="1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Three basic questions in economics</a:t>
            </a:r>
          </a:p>
        </p:txBody>
      </p:sp>
      <p:sp>
        <p:nvSpPr>
          <p:cNvPr id="217" name="Conten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>
              <a:spcBef>
                <a:spcPts val="1700"/>
              </a:spcBef>
              <a:buSzTx/>
              <a:buNone/>
              <a:defRPr sz="3200" b="1">
                <a:solidFill>
                  <a:srgbClr val="0000CC"/>
                </a:solidFill>
              </a:defRPr>
            </a:pPr>
            <a:r>
              <a:rPr dirty="0"/>
              <a:t>The society faces three </a:t>
            </a:r>
            <a:r>
              <a:rPr lang="en-US" dirty="0"/>
              <a:t>questions</a:t>
            </a:r>
            <a:endParaRPr dirty="0"/>
          </a:p>
          <a:p>
            <a:pPr>
              <a:spcBef>
                <a:spcPts val="1700"/>
              </a:spcBef>
              <a:buFont typeface="Courier New"/>
              <a:buChar char="o"/>
              <a:defRPr sz="3200"/>
            </a:pPr>
            <a:r>
              <a:rPr dirty="0"/>
              <a:t>Which goods and services to produce?</a:t>
            </a:r>
          </a:p>
          <a:p>
            <a:pPr>
              <a:spcBef>
                <a:spcPts val="1700"/>
              </a:spcBef>
              <a:buFont typeface="Courier New"/>
              <a:buChar char="o"/>
              <a:defRPr sz="3200"/>
            </a:pPr>
            <a:r>
              <a:rPr dirty="0"/>
              <a:t>How to produce?</a:t>
            </a:r>
          </a:p>
          <a:p>
            <a:pPr>
              <a:spcBef>
                <a:spcPts val="1700"/>
              </a:spcBef>
              <a:buFont typeface="Courier New"/>
              <a:buChar char="o"/>
              <a:defRPr sz="3200"/>
            </a:pPr>
            <a:r>
              <a:rPr dirty="0"/>
              <a:t>Who gets the goods and services?</a:t>
            </a:r>
          </a:p>
        </p:txBody>
      </p:sp>
      <p:sp>
        <p:nvSpPr>
          <p:cNvPr id="218" name="Slide Number Placeholder 3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7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1" build="p" bldLvl="5" animBg="1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Rectang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algn="l">
              <a:defRPr sz="3200" b="1"/>
            </a:pPr>
            <a:r>
              <a:t>Scope of economics</a:t>
            </a:r>
            <a:br/>
            <a:r>
              <a:t>Microeconomics vs. Macroeconomics</a:t>
            </a:r>
          </a:p>
        </p:txBody>
      </p:sp>
      <p:sp>
        <p:nvSpPr>
          <p:cNvPr id="221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22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8</a:t>
            </a:fld>
            <a:endParaRPr/>
          </a:p>
        </p:txBody>
      </p:sp>
      <p:grpSp>
        <p:nvGrpSpPr>
          <p:cNvPr id="225" name="Rectangle 3"/>
          <p:cNvGrpSpPr/>
          <p:nvPr/>
        </p:nvGrpSpPr>
        <p:grpSpPr>
          <a:xfrm>
            <a:off x="642937" y="1500188"/>
            <a:ext cx="7572376" cy="2357437"/>
            <a:chOff x="0" y="0"/>
            <a:chExt cx="7572375" cy="2357436"/>
          </a:xfrm>
        </p:grpSpPr>
        <p:sp>
          <p:nvSpPr>
            <p:cNvPr id="223" name="Rectangle"/>
            <p:cNvSpPr/>
            <p:nvPr/>
          </p:nvSpPr>
          <p:spPr>
            <a:xfrm>
              <a:off x="0" y="0"/>
              <a:ext cx="7572375" cy="2357437"/>
            </a:xfrm>
            <a:prstGeom prst="rect">
              <a:avLst/>
            </a:prstGeom>
            <a:solidFill>
              <a:srgbClr val="FFFF9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224" name="Microeconomics: The branch of economics that examines the functioning of individual industries and the behavior of individual decision-making units—that is, business firms and households."/>
            <p:cNvSpPr txBox="1"/>
            <p:nvPr/>
          </p:nvSpPr>
          <p:spPr>
            <a:xfrm>
              <a:off x="0" y="0"/>
              <a:ext cx="7572375" cy="211180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>
                <a:defRPr sz="2800" b="1" i="1">
                  <a:solidFill>
                    <a:srgbClr val="FF0000"/>
                  </a:solidFill>
                  <a:effectLst>
                    <a:outerShdw blurRad="38100" dist="38100" dir="2700000" rotWithShape="0">
                      <a:srgbClr val="C0C0C0"/>
                    </a:outerShdw>
                  </a:effectLst>
                </a:defRPr>
              </a:pPr>
              <a:r>
                <a:t>Microeconomics: </a:t>
              </a:r>
              <a:r>
                <a:rPr b="0" i="0">
                  <a:solidFill>
                    <a:srgbClr val="000000"/>
                  </a:solidFill>
                </a:rPr>
                <a:t>The branch of economics that examines the functioning of individual industries and the behavior of individual decision-making units—that is, business firms and households.</a:t>
              </a:r>
            </a:p>
          </p:txBody>
        </p:sp>
      </p:grpSp>
      <p:grpSp>
        <p:nvGrpSpPr>
          <p:cNvPr id="228" name="Rectangle 7"/>
          <p:cNvGrpSpPr/>
          <p:nvPr/>
        </p:nvGrpSpPr>
        <p:grpSpPr>
          <a:xfrm>
            <a:off x="642937" y="4000500"/>
            <a:ext cx="7572376" cy="2143125"/>
            <a:chOff x="0" y="0"/>
            <a:chExt cx="7572375" cy="2143125"/>
          </a:xfrm>
        </p:grpSpPr>
        <p:sp>
          <p:nvSpPr>
            <p:cNvPr id="226" name="Rectangle"/>
            <p:cNvSpPr/>
            <p:nvPr/>
          </p:nvSpPr>
          <p:spPr>
            <a:xfrm>
              <a:off x="0" y="0"/>
              <a:ext cx="7572375" cy="2143125"/>
            </a:xfrm>
            <a:prstGeom prst="rect">
              <a:avLst/>
            </a:prstGeom>
            <a:solidFill>
              <a:srgbClr val="C2FFF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227" name="Macroeconomics: The branch of economics that examines the economic behavior of aggregates—income, employment, output, and so on—on a national scale."/>
            <p:cNvSpPr txBox="1"/>
            <p:nvPr/>
          </p:nvSpPr>
          <p:spPr>
            <a:xfrm>
              <a:off x="0" y="0"/>
              <a:ext cx="7572375" cy="170540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>
                <a:defRPr sz="2800" b="1" i="1">
                  <a:solidFill>
                    <a:srgbClr val="FF0000"/>
                  </a:solidFill>
                </a:defRPr>
              </a:pPr>
              <a:r>
                <a:t>Macroeconomics: </a:t>
              </a:r>
              <a:r>
                <a:rPr b="0" i="0">
                  <a:solidFill>
                    <a:srgbClr val="000000"/>
                  </a:solidFill>
                </a:rPr>
                <a:t>The branch of economics that examines the economic behavior of aggregates—income, employment, output, and so on—on a national scale.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" grpId="1" animBg="1" advAuto="0"/>
      <p:bldP spid="228" grpId="2" animBg="1" advAuto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Rectangle 2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688975"/>
          </a:xfrm>
          <a:prstGeom prst="rect">
            <a:avLst/>
          </a:prstGeom>
        </p:spPr>
        <p:txBody>
          <a:bodyPr/>
          <a:lstStyle>
            <a:lvl1pPr algn="l">
              <a:defRPr sz="2800" b="1"/>
            </a:lvl1pPr>
          </a:lstStyle>
          <a:p>
            <a:r>
              <a:rPr dirty="0"/>
              <a:t>Positive Economics vs. </a:t>
            </a:r>
            <a:r>
              <a:t>N</a:t>
            </a:r>
            <a:r>
              <a:rPr lang="en-US"/>
              <a:t>orma</a:t>
            </a:r>
            <a:r>
              <a:t>tive </a:t>
            </a:r>
            <a:r>
              <a:rPr dirty="0"/>
              <a:t>Economics</a:t>
            </a:r>
          </a:p>
        </p:txBody>
      </p:sp>
      <p:sp>
        <p:nvSpPr>
          <p:cNvPr id="231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32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9</a:t>
            </a:fld>
            <a:endParaRPr/>
          </a:p>
        </p:txBody>
      </p:sp>
      <p:grpSp>
        <p:nvGrpSpPr>
          <p:cNvPr id="235" name="Rectangle 3"/>
          <p:cNvGrpSpPr/>
          <p:nvPr/>
        </p:nvGrpSpPr>
        <p:grpSpPr>
          <a:xfrm>
            <a:off x="642937" y="692149"/>
            <a:ext cx="7572376" cy="2592390"/>
            <a:chOff x="0" y="0"/>
            <a:chExt cx="7572375" cy="2592388"/>
          </a:xfrm>
        </p:grpSpPr>
        <p:sp>
          <p:nvSpPr>
            <p:cNvPr id="233" name="Rectangle"/>
            <p:cNvSpPr/>
            <p:nvPr/>
          </p:nvSpPr>
          <p:spPr>
            <a:xfrm>
              <a:off x="0" y="-1"/>
              <a:ext cx="7572375" cy="2592390"/>
            </a:xfrm>
            <a:prstGeom prst="rect">
              <a:avLst/>
            </a:prstGeom>
            <a:solidFill>
              <a:srgbClr val="FFFF9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234" name="Positive Economics:…"/>
            <p:cNvSpPr txBox="1"/>
            <p:nvPr/>
          </p:nvSpPr>
          <p:spPr>
            <a:xfrm>
              <a:off x="0" y="-1"/>
              <a:ext cx="7572375" cy="25842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>
                <a:defRPr sz="2800" b="1" i="1">
                  <a:solidFill>
                    <a:srgbClr val="FF0000"/>
                  </a:solidFill>
                  <a:effectLst>
                    <a:outerShdw blurRad="38100" dist="38100" dir="2700000" rotWithShape="0">
                      <a:srgbClr val="C0C0C0"/>
                    </a:outerShdw>
                  </a:effectLst>
                </a:defRPr>
              </a:pPr>
              <a:r>
                <a:t>Positive Economics: </a:t>
              </a:r>
              <a:endParaRPr>
                <a:latin typeface="+mn-lt"/>
                <a:ea typeface="+mn-ea"/>
                <a:cs typeface="+mn-cs"/>
                <a:sym typeface="Times New Roman"/>
              </a:endParaRPr>
            </a:p>
            <a:p>
              <a:pPr>
                <a:defRPr sz="800" b="1" i="1">
                  <a:solidFill>
                    <a:srgbClr val="FF0000"/>
                  </a:solidFill>
                  <a:effectLst>
                    <a:outerShdw blurRad="38100" dist="38100" dir="2700000" rotWithShape="0">
                      <a:srgbClr val="C0C0C0"/>
                    </a:outerShdw>
                  </a:effectLst>
                </a:defRPr>
              </a:pPr>
              <a:endParaRPr>
                <a:latin typeface="+mn-lt"/>
                <a:ea typeface="+mn-ea"/>
                <a:cs typeface="+mn-cs"/>
                <a:sym typeface="Times New Roman"/>
              </a:endParaRPr>
            </a:p>
            <a:p>
              <a:pPr marL="342900" indent="-342900">
                <a:buSzPct val="100000"/>
                <a:buFont typeface="Courier New"/>
                <a:buChar char="o"/>
                <a:defRPr sz="2200">
                  <a:effectLst>
                    <a:outerShdw blurRad="38100" dist="38100" dir="2700000" rotWithShape="0">
                      <a:srgbClr val="C0C0C0"/>
                    </a:outerShdw>
                  </a:effectLst>
                </a:defRPr>
              </a:pPr>
              <a:r>
                <a:t>Focuses on facts and cause-and-effect relationships.</a:t>
              </a:r>
              <a:endParaRPr>
                <a:latin typeface="+mn-lt"/>
                <a:ea typeface="+mn-ea"/>
                <a:cs typeface="+mn-cs"/>
                <a:sym typeface="Times New Roman"/>
              </a:endParaRPr>
            </a:p>
            <a:p>
              <a:pPr marL="342900" indent="-342900">
                <a:buSzPct val="100000"/>
                <a:buFont typeface="Courier New"/>
                <a:buChar char="o"/>
                <a:defRPr sz="2200">
                  <a:effectLst>
                    <a:outerShdw blurRad="38100" dist="38100" dir="2700000" rotWithShape="0">
                      <a:srgbClr val="C0C0C0"/>
                    </a:outerShdw>
                  </a:effectLst>
                </a:defRPr>
              </a:pPr>
              <a:r>
                <a:t>Includes description, theory development, and theory testing. </a:t>
              </a:r>
              <a:endParaRPr>
                <a:latin typeface="+mn-lt"/>
                <a:ea typeface="+mn-ea"/>
                <a:cs typeface="+mn-cs"/>
                <a:sym typeface="Times New Roman"/>
              </a:endParaRPr>
            </a:p>
            <a:p>
              <a:pPr marL="342900" indent="-342900">
                <a:buSzPct val="100000"/>
                <a:buFont typeface="Courier New"/>
                <a:buChar char="o"/>
                <a:defRPr sz="2200">
                  <a:effectLst>
                    <a:outerShdw blurRad="38100" dist="38100" dir="2700000" rotWithShape="0">
                      <a:srgbClr val="C0C0C0"/>
                    </a:outerShdw>
                  </a:effectLst>
                </a:defRPr>
              </a:pPr>
              <a:r>
                <a:t>Avoids value judgments.</a:t>
              </a:r>
              <a:endParaRPr>
                <a:latin typeface="+mn-lt"/>
                <a:ea typeface="+mn-ea"/>
                <a:cs typeface="+mn-cs"/>
                <a:sym typeface="Times New Roman"/>
              </a:endParaRPr>
            </a:p>
            <a:p>
              <a:pPr marL="342900" indent="-342900">
                <a:buSzPct val="100000"/>
                <a:buFont typeface="Courier New"/>
                <a:buChar char="o"/>
                <a:defRPr sz="2200">
                  <a:effectLst>
                    <a:outerShdw blurRad="38100" dist="38100" dir="2700000" rotWithShape="0">
                      <a:srgbClr val="C0C0C0"/>
                    </a:outerShdw>
                  </a:effectLst>
                </a:defRPr>
              </a:pPr>
              <a:r>
                <a:t>Tries to establish scientific statements about economic behavior and deals with what economy actually like</a:t>
              </a:r>
            </a:p>
          </p:txBody>
        </p:sp>
      </p:grpSp>
      <p:grpSp>
        <p:nvGrpSpPr>
          <p:cNvPr id="238" name="Rectangle 7"/>
          <p:cNvGrpSpPr/>
          <p:nvPr/>
        </p:nvGrpSpPr>
        <p:grpSpPr>
          <a:xfrm>
            <a:off x="627062" y="3500437"/>
            <a:ext cx="7572376" cy="2284413"/>
            <a:chOff x="0" y="0"/>
            <a:chExt cx="7572375" cy="2736850"/>
          </a:xfrm>
        </p:grpSpPr>
        <p:sp>
          <p:nvSpPr>
            <p:cNvPr id="236" name="Rectangle"/>
            <p:cNvSpPr/>
            <p:nvPr/>
          </p:nvSpPr>
          <p:spPr>
            <a:xfrm>
              <a:off x="0" y="0"/>
              <a:ext cx="7572375" cy="2736850"/>
            </a:xfrm>
            <a:prstGeom prst="rect">
              <a:avLst/>
            </a:prstGeom>
            <a:solidFill>
              <a:srgbClr val="C2FFF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2200"/>
              </a:pPr>
              <a:endParaRPr/>
            </a:p>
          </p:txBody>
        </p:sp>
        <p:sp>
          <p:nvSpPr>
            <p:cNvPr id="237" name="Normative Economics:…"/>
            <p:cNvSpPr txBox="1"/>
            <p:nvPr/>
          </p:nvSpPr>
          <p:spPr>
            <a:xfrm>
              <a:off x="0" y="0"/>
              <a:ext cx="7572375" cy="225127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>
                <a:defRPr sz="2800" b="1" i="1">
                  <a:solidFill>
                    <a:srgbClr val="FF0000"/>
                  </a:solidFill>
                </a:defRPr>
              </a:pPr>
              <a:r>
                <a:rPr dirty="0"/>
                <a:t>Normative Economics: </a:t>
              </a:r>
              <a:endParaRPr dirty="0">
                <a:latin typeface="+mn-lt"/>
                <a:ea typeface="+mn-ea"/>
                <a:cs typeface="+mn-cs"/>
                <a:sym typeface="Times New Roman"/>
              </a:endParaRPr>
            </a:p>
            <a:p>
              <a:pPr>
                <a:defRPr sz="800" b="1" i="1">
                  <a:solidFill>
                    <a:srgbClr val="FF0000"/>
                  </a:solidFill>
                </a:defRPr>
              </a:pPr>
              <a:endParaRPr dirty="0">
                <a:latin typeface="+mn-lt"/>
                <a:ea typeface="+mn-ea"/>
                <a:cs typeface="+mn-cs"/>
                <a:sym typeface="Times New Roman"/>
              </a:endParaRPr>
            </a:p>
            <a:p>
              <a:pPr marL="457200" indent="-457200">
                <a:buSzPct val="100000"/>
                <a:buFont typeface="Courier New"/>
                <a:buChar char="o"/>
                <a:defRPr sz="2200"/>
              </a:pPr>
              <a:r>
                <a:rPr dirty="0"/>
                <a:t>Incorporate value judgments about what the economy should be like</a:t>
              </a:r>
              <a:endParaRPr dirty="0">
                <a:latin typeface="+mn-lt"/>
                <a:ea typeface="+mn-ea"/>
                <a:cs typeface="+mn-cs"/>
                <a:sym typeface="Times New Roman"/>
              </a:endParaRPr>
            </a:p>
            <a:p>
              <a:pPr marL="457200" indent="-457200">
                <a:buSzPct val="100000"/>
                <a:buFont typeface="Courier New"/>
                <a:buChar char="o"/>
                <a:defRPr sz="2200"/>
              </a:pPr>
              <a:r>
                <a:rPr dirty="0"/>
                <a:t>Looks at the desirable of certain aspects of the economy</a:t>
              </a:r>
              <a:endParaRPr dirty="0">
                <a:latin typeface="+mn-lt"/>
                <a:ea typeface="+mn-ea"/>
                <a:cs typeface="+mn-cs"/>
                <a:sym typeface="Times New Roman"/>
              </a:endParaRPr>
            </a:p>
            <a:p>
              <a:pPr marL="457200" indent="-457200">
                <a:buSzPct val="100000"/>
                <a:buFont typeface="Courier New"/>
                <a:buChar char="o"/>
                <a:defRPr sz="2200"/>
              </a:pPr>
              <a:r>
                <a:rPr dirty="0"/>
                <a:t>Economic policy normally involves normative economics</a:t>
              </a:r>
              <a:endParaRPr dirty="0">
                <a:latin typeface="+mn-lt"/>
                <a:ea typeface="+mn-ea"/>
                <a:cs typeface="+mn-cs"/>
                <a:sym typeface="Times New Roman"/>
              </a:endParaRP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" grpId="1" animBg="1" advAuto="0"/>
      <p:bldP spid="238" grpId="2" animBg="1" advAuto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Rectangle 2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41" name="Rectangle 3"/>
          <p:cNvSpPr txBox="1">
            <a:spLocks noGrp="1"/>
          </p:cNvSpPr>
          <p:nvPr>
            <p:ph type="title"/>
          </p:nvPr>
        </p:nvSpPr>
        <p:spPr>
          <a:xfrm>
            <a:off x="36512" y="0"/>
            <a:ext cx="9144001" cy="1143000"/>
          </a:xfrm>
          <a:prstGeom prst="rect">
            <a:avLst/>
          </a:prstGeom>
        </p:spPr>
        <p:txBody>
          <a:bodyPr/>
          <a:lstStyle/>
          <a:p>
            <a:pPr algn="l">
              <a:defRPr sz="3200" b="1"/>
            </a:pPr>
            <a:r>
              <a:t>1.2 Macroeconomics</a:t>
            </a:r>
            <a:r>
              <a:rPr b="0"/>
              <a:t> </a:t>
            </a:r>
            <a:r>
              <a:t>objectives and policies</a:t>
            </a:r>
          </a:p>
        </p:txBody>
      </p:sp>
      <p:sp>
        <p:nvSpPr>
          <p:cNvPr id="242" name="Rectangle 4"/>
          <p:cNvSpPr txBox="1"/>
          <p:nvPr/>
        </p:nvSpPr>
        <p:spPr>
          <a:xfrm>
            <a:off x="357188" y="1484312"/>
            <a:ext cx="8501062" cy="41549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tabLst>
                <a:tab pos="457200" algn="l"/>
              </a:tabLst>
              <a:defRPr b="1">
                <a:solidFill>
                  <a:srgbClr val="006600"/>
                </a:solidFill>
              </a:defRPr>
            </a:pPr>
            <a:r>
              <a:rPr dirty="0"/>
              <a:t>Criteria for judging economic outcomes:</a:t>
            </a: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</a:tabLst>
            </a:pP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r>
              <a:rPr dirty="0"/>
              <a:t>      1. </a:t>
            </a:r>
            <a:r>
              <a:rPr b="1" i="1" dirty="0">
                <a:solidFill>
                  <a:srgbClr val="FF0000"/>
                </a:solidFill>
              </a:rPr>
              <a:t>Efficiency</a:t>
            </a:r>
            <a:r>
              <a:rPr b="1" dirty="0">
                <a:solidFill>
                  <a:srgbClr val="FF0000"/>
                </a:solidFill>
              </a:rPr>
              <a:t>:</a:t>
            </a:r>
            <a:r>
              <a:rPr b="1" dirty="0"/>
              <a:t> </a:t>
            </a:r>
            <a:r>
              <a:rPr dirty="0"/>
              <a:t>In economics, allocative efficiency. An 	efficient economy is one that produces what people 	want at the least possible cost</a:t>
            </a:r>
            <a:r>
              <a:rPr lang="en-US" dirty="0"/>
              <a:t>.</a:t>
            </a: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</a:tabLst>
            </a:pPr>
            <a:r>
              <a:rPr dirty="0"/>
              <a:t>	2.  </a:t>
            </a:r>
            <a:r>
              <a:rPr b="1" i="1" dirty="0">
                <a:solidFill>
                  <a:srgbClr val="FF0000"/>
                </a:solidFill>
              </a:rPr>
              <a:t>Equity:</a:t>
            </a:r>
            <a:r>
              <a:rPr dirty="0"/>
              <a:t> Fairness</a:t>
            </a:r>
            <a:r>
              <a:rPr lang="en-US" dirty="0"/>
              <a:t>. </a:t>
            </a: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</a:tabLst>
            </a:pPr>
            <a:r>
              <a:rPr dirty="0"/>
              <a:t>	3.  </a:t>
            </a:r>
            <a:r>
              <a:rPr b="1" i="1" dirty="0">
                <a:solidFill>
                  <a:srgbClr val="FF0000"/>
                </a:solidFill>
              </a:rPr>
              <a:t>Growth:</a:t>
            </a:r>
            <a:r>
              <a:rPr dirty="0"/>
              <a:t> An increase in the total output of an economy.</a:t>
            </a: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</a:tabLst>
            </a:pPr>
            <a:r>
              <a:rPr dirty="0"/>
              <a:t>	4.  </a:t>
            </a:r>
            <a:r>
              <a:rPr b="1" dirty="0">
                <a:solidFill>
                  <a:srgbClr val="FF0000"/>
                </a:solidFill>
              </a:rPr>
              <a:t>Stability:</a:t>
            </a:r>
            <a:r>
              <a:rPr dirty="0"/>
              <a:t> A condition in which national output is 			growing steadily, with low inflation and full employment 		of resources.</a:t>
            </a: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</a:tabLst>
              <a:defRPr>
                <a:latin typeface="+mj-lt"/>
                <a:ea typeface="+mj-ea"/>
                <a:cs typeface="+mj-cs"/>
                <a:sym typeface="Helvetica"/>
              </a:defRPr>
            </a:pPr>
            <a:endParaRPr dirty="0">
              <a:latin typeface="+mn-lt"/>
              <a:ea typeface="+mn-ea"/>
              <a:cs typeface="+mn-cs"/>
              <a:sym typeface="Times New Roman"/>
            </a:endParaRPr>
          </a:p>
        </p:txBody>
      </p:sp>
      <p:sp>
        <p:nvSpPr>
          <p:cNvPr id="243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10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fill="hold"/>
                                        <p:tgtEl>
                                          <p:spTgt spid="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2" grpId="1" build="p" bldLvl="5" animBg="1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Rectangle 2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46" name="Rectangle 3"/>
          <p:cNvSpPr txBox="1">
            <a:spLocks noGrp="1"/>
          </p:cNvSpPr>
          <p:nvPr>
            <p:ph type="title"/>
          </p:nvPr>
        </p:nvSpPr>
        <p:spPr>
          <a:xfrm>
            <a:off x="214312" y="0"/>
            <a:ext cx="8929689" cy="1143000"/>
          </a:xfrm>
          <a:prstGeom prst="rect">
            <a:avLst/>
          </a:prstGeom>
        </p:spPr>
        <p:txBody>
          <a:bodyPr/>
          <a:lstStyle/>
          <a:p>
            <a:pPr algn="l">
              <a:defRPr sz="3200" b="1"/>
            </a:pPr>
            <a:r>
              <a:t>1.2 Macroeconomics</a:t>
            </a:r>
            <a:r>
              <a:rPr b="0"/>
              <a:t> </a:t>
            </a:r>
            <a:r>
              <a:t>objectives and policies</a:t>
            </a:r>
          </a:p>
        </p:txBody>
      </p:sp>
      <p:sp>
        <p:nvSpPr>
          <p:cNvPr id="247" name="Rectangle 4"/>
          <p:cNvSpPr txBox="1"/>
          <p:nvPr/>
        </p:nvSpPr>
        <p:spPr>
          <a:xfrm>
            <a:off x="685799" y="1484312"/>
            <a:ext cx="8058151" cy="42780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>
              <a:tabLst>
                <a:tab pos="457200" algn="l"/>
              </a:tabLst>
              <a:defRPr sz="2800" b="1">
                <a:solidFill>
                  <a:srgbClr val="006600"/>
                </a:solidFill>
              </a:defRPr>
            </a:pPr>
            <a:r>
              <a:rPr dirty="0"/>
              <a:t>Policy: </a:t>
            </a: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</a:tabLst>
              <a:defRPr sz="2800"/>
            </a:pP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 marL="457200" indent="-457200">
              <a:buSzPct val="100000"/>
              <a:buAutoNum type="arabicPeriod"/>
              <a:defRPr sz="2800" b="1">
                <a:solidFill>
                  <a:srgbClr val="FF0000"/>
                </a:solidFill>
              </a:defRPr>
            </a:pPr>
            <a:r>
              <a:rPr dirty="0"/>
              <a:t>Fiscal Policy: </a:t>
            </a:r>
            <a:r>
              <a:rPr b="0" dirty="0">
                <a:solidFill>
                  <a:srgbClr val="000000"/>
                </a:solidFill>
              </a:rPr>
              <a:t>Government policies concerning taxes and expenditures (spending).</a:t>
            </a: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 marL="457200" indent="-457200">
              <a:defRPr sz="2800"/>
            </a:pP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 marL="457200" indent="-457200">
              <a:defRPr sz="2800" b="1">
                <a:solidFill>
                  <a:srgbClr val="FF0000"/>
                </a:solidFill>
              </a:defRPr>
            </a:pPr>
            <a:r>
              <a:rPr dirty="0"/>
              <a:t>2. 	Monetary Policy:  </a:t>
            </a:r>
            <a:r>
              <a:rPr b="0" dirty="0">
                <a:solidFill>
                  <a:srgbClr val="000000"/>
                </a:solidFill>
              </a:rPr>
              <a:t>The tools used by the Central Bank to control the quantity of money in the economy.</a:t>
            </a: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 marL="457200" indent="-457200">
              <a:buSzPct val="100000"/>
              <a:buAutoNum type="arabicPeriod"/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>
              <a:defRPr>
                <a:latin typeface="+mj-lt"/>
                <a:ea typeface="+mj-ea"/>
                <a:cs typeface="+mj-cs"/>
                <a:sym typeface="Helvetica"/>
              </a:defRPr>
            </a:pPr>
            <a:endParaRPr dirty="0">
              <a:latin typeface="+mn-lt"/>
              <a:ea typeface="+mn-ea"/>
              <a:cs typeface="+mn-cs"/>
              <a:sym typeface="Times New Roman"/>
            </a:endParaRPr>
          </a:p>
        </p:txBody>
      </p:sp>
      <p:sp>
        <p:nvSpPr>
          <p:cNvPr id="248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11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2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fill="hold"/>
                                        <p:tgtEl>
                                          <p:spTgt spid="2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7" fill="hold"/>
                                        <p:tgtEl>
                                          <p:spTgt spid="2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2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7" grpId="1" build="p" bldLvl="5" animBg="1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Rectang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l">
              <a:defRPr sz="3200" b="1"/>
            </a:lvl1pPr>
          </a:lstStyle>
          <a:p>
            <a:r>
              <a:t>1.3 Types of Macroeconomics variables</a:t>
            </a:r>
          </a:p>
        </p:txBody>
      </p:sp>
      <p:sp>
        <p:nvSpPr>
          <p:cNvPr id="251" name="Rectangle 3"/>
          <p:cNvSpPr txBox="1">
            <a:spLocks noGrp="1"/>
          </p:cNvSpPr>
          <p:nvPr>
            <p:ph type="body" idx="1"/>
          </p:nvPr>
        </p:nvSpPr>
        <p:spPr>
          <a:xfrm>
            <a:off x="647700" y="1797051"/>
            <a:ext cx="8153400" cy="2590800"/>
          </a:xfrm>
          <a:prstGeom prst="rect">
            <a:avLst/>
          </a:prstGeom>
        </p:spPr>
        <p:txBody>
          <a:bodyPr/>
          <a:lstStyle/>
          <a:p>
            <a:pPr>
              <a:buFont typeface="Courier New"/>
              <a:buChar char="o"/>
              <a:defRPr b="1">
                <a:solidFill>
                  <a:srgbClr val="0000CC"/>
                </a:solidFill>
              </a:defRPr>
            </a:pPr>
            <a:r>
              <a:rPr dirty="0"/>
              <a:t>Stock variables </a:t>
            </a:r>
            <a:r>
              <a:rPr b="0" dirty="0">
                <a:solidFill>
                  <a:srgbClr val="FF0000"/>
                </a:solidFill>
              </a:rPr>
              <a:t>VS </a:t>
            </a:r>
            <a:r>
              <a:rPr dirty="0"/>
              <a:t>Flow variables</a:t>
            </a:r>
          </a:p>
          <a:p>
            <a:pPr marL="0" indent="0">
              <a:buSzTx/>
              <a:buNone/>
              <a:defRPr b="1">
                <a:solidFill>
                  <a:srgbClr val="0000CC"/>
                </a:solidFill>
              </a:defRPr>
            </a:pPr>
            <a:endParaRPr dirty="0"/>
          </a:p>
          <a:p>
            <a:pPr>
              <a:buFont typeface="Courier New"/>
              <a:buChar char="o"/>
              <a:defRPr b="1">
                <a:solidFill>
                  <a:srgbClr val="0000CC"/>
                </a:solidFill>
              </a:defRPr>
            </a:pPr>
            <a:r>
              <a:rPr dirty="0"/>
              <a:t>Nominal variables </a:t>
            </a:r>
            <a:r>
              <a:rPr b="0" dirty="0">
                <a:solidFill>
                  <a:srgbClr val="FF0000"/>
                </a:solidFill>
              </a:rPr>
              <a:t>VS</a:t>
            </a:r>
            <a:r>
              <a:rPr b="0" dirty="0">
                <a:solidFill>
                  <a:srgbClr val="000000"/>
                </a:solidFill>
              </a:rPr>
              <a:t> </a:t>
            </a:r>
            <a:r>
              <a:rPr dirty="0"/>
              <a:t>Real variables</a:t>
            </a:r>
          </a:p>
        </p:txBody>
      </p:sp>
      <p:sp>
        <p:nvSpPr>
          <p:cNvPr id="252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53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12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1" grpId="1" build="p" bldLvl="5" animBg="1" advAuto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Rectang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algn="l">
              <a:defRPr sz="3200" b="1"/>
            </a:pPr>
            <a:r>
              <a:t>Stock variable </a:t>
            </a:r>
            <a:r>
              <a:rPr>
                <a:solidFill>
                  <a:srgbClr val="800000"/>
                </a:solidFill>
              </a:rPr>
              <a:t>vs. </a:t>
            </a:r>
            <a:r>
              <a:t>Flow variable</a:t>
            </a:r>
          </a:p>
        </p:txBody>
      </p:sp>
      <p:sp>
        <p:nvSpPr>
          <p:cNvPr id="256" name="Rectangle 3"/>
          <p:cNvSpPr txBox="1">
            <a:spLocks noGrp="1"/>
          </p:cNvSpPr>
          <p:nvPr>
            <p:ph type="body" idx="1"/>
          </p:nvPr>
        </p:nvSpPr>
        <p:spPr>
          <a:xfrm>
            <a:off x="685800" y="1447800"/>
            <a:ext cx="8153400" cy="4645025"/>
          </a:xfrm>
          <a:prstGeom prst="rect">
            <a:avLst/>
          </a:prstGeom>
        </p:spPr>
        <p:txBody>
          <a:bodyPr/>
          <a:lstStyle/>
          <a:p>
            <a:pPr>
              <a:buSzTx/>
              <a:buNone/>
              <a:defRPr b="1">
                <a:solidFill>
                  <a:srgbClr val="FF0000"/>
                </a:solidFill>
              </a:defRPr>
            </a:pPr>
            <a:r>
              <a:t>Stock variable: </a:t>
            </a:r>
            <a:r>
              <a:rPr b="0">
                <a:solidFill>
                  <a:srgbClr val="000000"/>
                </a:solidFill>
              </a:rPr>
              <a:t>A variable whose value depends on an </a:t>
            </a:r>
            <a:r>
              <a:rPr b="0" u="sng">
                <a:solidFill>
                  <a:srgbClr val="00B050"/>
                </a:solidFill>
              </a:rPr>
              <a:t>instant</a:t>
            </a:r>
            <a:r>
              <a:rPr b="0">
                <a:solidFill>
                  <a:srgbClr val="000000"/>
                </a:solidFill>
              </a:rPr>
              <a:t> rather than on a period of time. </a:t>
            </a:r>
          </a:p>
          <a:p>
            <a:pPr>
              <a:buSzTx/>
              <a:buNone/>
            </a:pPr>
            <a:endParaRPr b="0">
              <a:solidFill>
                <a:srgbClr val="000000"/>
              </a:solidFill>
            </a:endParaRPr>
          </a:p>
          <a:p>
            <a:pPr>
              <a:buSzTx/>
              <a:buNone/>
              <a:defRPr b="1">
                <a:solidFill>
                  <a:srgbClr val="FF0000"/>
                </a:solidFill>
              </a:defRPr>
            </a:pPr>
            <a:r>
              <a:t>Flow variable: </a:t>
            </a:r>
            <a:r>
              <a:rPr b="0">
                <a:solidFill>
                  <a:srgbClr val="000000"/>
                </a:solidFill>
              </a:rPr>
              <a:t>A variable whose value depends on </a:t>
            </a:r>
            <a:r>
              <a:rPr b="0" u="sng">
                <a:solidFill>
                  <a:srgbClr val="00B050"/>
                </a:solidFill>
              </a:rPr>
              <a:t>a period of time </a:t>
            </a:r>
            <a:r>
              <a:rPr b="0">
                <a:solidFill>
                  <a:srgbClr val="000000"/>
                </a:solidFill>
              </a:rPr>
              <a:t>rather than an instant.</a:t>
            </a:r>
          </a:p>
        </p:txBody>
      </p:sp>
      <p:sp>
        <p:nvSpPr>
          <p:cNvPr id="257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58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13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" grpId="1" build="p" bldLvl="5" animBg="1" advAuto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Rectangle 2"/>
          <p:cNvSpPr txBox="1">
            <a:spLocks noGrp="1"/>
          </p:cNvSpPr>
          <p:nvPr>
            <p:ph type="title"/>
          </p:nvPr>
        </p:nvSpPr>
        <p:spPr>
          <a:xfrm>
            <a:off x="571500" y="0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 sz="3200" b="1">
                <a:solidFill>
                  <a:srgbClr val="006600"/>
                </a:solidFill>
              </a:defRPr>
            </a:lvl1pPr>
          </a:lstStyle>
          <a:p>
            <a:r>
              <a:t>Example of Stock and Flow variables</a:t>
            </a:r>
          </a:p>
        </p:txBody>
      </p:sp>
      <p:sp>
        <p:nvSpPr>
          <p:cNvPr id="261" name="Rectangle 3"/>
          <p:cNvSpPr txBox="1">
            <a:spLocks noGrp="1"/>
          </p:cNvSpPr>
          <p:nvPr>
            <p:ph type="body" idx="1"/>
          </p:nvPr>
        </p:nvSpPr>
        <p:spPr>
          <a:xfrm>
            <a:off x="684213" y="1628775"/>
            <a:ext cx="8243886" cy="4321175"/>
          </a:xfrm>
          <a:prstGeom prst="rect">
            <a:avLst/>
          </a:prstGeom>
        </p:spPr>
        <p:txBody>
          <a:bodyPr/>
          <a:lstStyle/>
          <a:p>
            <a:pPr>
              <a:buChar char="❑"/>
            </a:pPr>
            <a:r>
              <a:rPr dirty="0"/>
              <a:t>Flow of inward foreign direct investment (FDI) value </a:t>
            </a:r>
            <a:r>
              <a:rPr lang="en-US" dirty="0"/>
              <a:t>in 2016, 2017, 2018, 2019 and 2020 </a:t>
            </a:r>
            <a:endParaRPr dirty="0"/>
          </a:p>
          <a:p>
            <a:pPr>
              <a:buChar char="❑"/>
            </a:pPr>
            <a:r>
              <a:rPr dirty="0"/>
              <a:t>Stock of inward foreign direct investment (FDI) value on Dec 31, 20</a:t>
            </a:r>
            <a:r>
              <a:rPr lang="en-US" dirty="0"/>
              <a:t>20</a:t>
            </a:r>
            <a:r>
              <a:rPr dirty="0"/>
              <a:t> </a:t>
            </a:r>
            <a:r>
              <a:rPr lang="en-US" dirty="0"/>
              <a:t>(from January 1</a:t>
            </a:r>
            <a:r>
              <a:rPr lang="en-US" baseline="30000" dirty="0"/>
              <a:t>st</a:t>
            </a:r>
            <a:r>
              <a:rPr lang="en-US" dirty="0"/>
              <a:t> 2016)</a:t>
            </a:r>
            <a:endParaRPr dirty="0"/>
          </a:p>
        </p:txBody>
      </p:sp>
      <p:sp>
        <p:nvSpPr>
          <p:cNvPr id="262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63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14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1" grpId="1" build="p" bldLvl="5" animBg="1" advAuto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Rectangle 2"/>
          <p:cNvSpPr txBox="1">
            <a:spLocks noGrp="1"/>
          </p:cNvSpPr>
          <p:nvPr>
            <p:ph type="title"/>
          </p:nvPr>
        </p:nvSpPr>
        <p:spPr>
          <a:xfrm>
            <a:off x="609600" y="404813"/>
            <a:ext cx="8229600" cy="814388"/>
          </a:xfrm>
          <a:prstGeom prst="rect">
            <a:avLst/>
          </a:prstGeom>
        </p:spPr>
        <p:txBody>
          <a:bodyPr/>
          <a:lstStyle/>
          <a:p>
            <a:pPr algn="l">
              <a:defRPr sz="3200" b="1"/>
            </a:pPr>
            <a:r>
              <a:t>Nominal </a:t>
            </a:r>
            <a:r>
              <a:rPr>
                <a:solidFill>
                  <a:srgbClr val="800000"/>
                </a:solidFill>
              </a:rPr>
              <a:t>vs.</a:t>
            </a:r>
            <a:r>
              <a:t> Real Variables </a:t>
            </a:r>
          </a:p>
        </p:txBody>
      </p:sp>
      <p:sp>
        <p:nvSpPr>
          <p:cNvPr id="266" name="Rectangle 3"/>
          <p:cNvSpPr txBox="1">
            <a:spLocks noGrp="1"/>
          </p:cNvSpPr>
          <p:nvPr>
            <p:ph type="body" idx="1"/>
          </p:nvPr>
        </p:nvSpPr>
        <p:spPr>
          <a:xfrm>
            <a:off x="395288" y="1412875"/>
            <a:ext cx="8353426" cy="5113338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1200"/>
              </a:spcBef>
              <a:buSzTx/>
              <a:buNone/>
              <a:defRPr sz="2400" b="1">
                <a:solidFill>
                  <a:srgbClr val="800000"/>
                </a:solidFill>
              </a:defRPr>
            </a:pPr>
            <a:r>
              <a:rPr dirty="0"/>
              <a:t>Nominal Variable</a:t>
            </a:r>
            <a:r>
              <a:rPr b="0" dirty="0"/>
              <a:t>:</a:t>
            </a:r>
            <a:r>
              <a:rPr b="0" dirty="0">
                <a:solidFill>
                  <a:srgbClr val="000000"/>
                </a:solidFill>
              </a:rPr>
              <a:t> Variables that do not adjust for change in price, </a:t>
            </a:r>
            <a:r>
              <a:rPr b="0" dirty="0" err="1">
                <a:solidFill>
                  <a:srgbClr val="000000"/>
                </a:solidFill>
              </a:rPr>
              <a:t>eg.</a:t>
            </a:r>
            <a:endParaRPr b="0" dirty="0">
              <a:solidFill>
                <a:srgbClr val="000000"/>
              </a:solidFill>
            </a:endParaRPr>
          </a:p>
          <a:p>
            <a:pPr>
              <a:spcBef>
                <a:spcPts val="1200"/>
              </a:spcBef>
              <a:buChar char="❖"/>
              <a:defRPr sz="2400">
                <a:solidFill>
                  <a:srgbClr val="006600"/>
                </a:solidFill>
              </a:defRPr>
            </a:pPr>
            <a:r>
              <a:rPr dirty="0"/>
              <a:t>Nominal income    </a:t>
            </a:r>
            <a:r>
              <a:rPr lang="en-US" dirty="0"/>
              <a:t>(Y)</a:t>
            </a:r>
            <a:r>
              <a:rPr dirty="0"/>
              <a:t>                                                                                      </a:t>
            </a:r>
          </a:p>
          <a:p>
            <a:pPr>
              <a:spcBef>
                <a:spcPts val="1200"/>
              </a:spcBef>
              <a:buChar char="❖"/>
              <a:defRPr sz="2400">
                <a:solidFill>
                  <a:srgbClr val="006600"/>
                </a:solidFill>
              </a:defRPr>
            </a:pPr>
            <a:r>
              <a:rPr dirty="0"/>
              <a:t>Nominal Interest Rate</a:t>
            </a:r>
            <a:r>
              <a:rPr lang="en-US" dirty="0"/>
              <a:t> (</a:t>
            </a:r>
            <a:r>
              <a:rPr lang="en-US" dirty="0" err="1"/>
              <a:t>i</a:t>
            </a:r>
            <a:r>
              <a:rPr lang="en-US" dirty="0"/>
              <a:t>)</a:t>
            </a:r>
            <a:endParaRPr dirty="0"/>
          </a:p>
          <a:p>
            <a:pPr>
              <a:spcBef>
                <a:spcPts val="1200"/>
              </a:spcBef>
              <a:buChar char="❖"/>
              <a:defRPr sz="2400">
                <a:solidFill>
                  <a:srgbClr val="006600"/>
                </a:solidFill>
              </a:defRPr>
            </a:pPr>
            <a:r>
              <a:rPr dirty="0"/>
              <a:t>Nominal GDP</a:t>
            </a:r>
          </a:p>
          <a:p>
            <a:pPr>
              <a:spcBef>
                <a:spcPts val="1200"/>
              </a:spcBef>
              <a:buSzTx/>
              <a:buNone/>
              <a:defRPr sz="2400" b="1">
                <a:solidFill>
                  <a:srgbClr val="800000"/>
                </a:solidFill>
              </a:defRPr>
            </a:pPr>
            <a:r>
              <a:rPr dirty="0"/>
              <a:t>Real Variable</a:t>
            </a:r>
            <a:r>
              <a:rPr b="0" dirty="0"/>
              <a:t>:</a:t>
            </a:r>
            <a:r>
              <a:rPr b="0" dirty="0">
                <a:solidFill>
                  <a:srgbClr val="000000"/>
                </a:solidFill>
              </a:rPr>
              <a:t> Variables that adjust for change in price, </a:t>
            </a:r>
            <a:r>
              <a:rPr b="0" dirty="0" err="1">
                <a:solidFill>
                  <a:srgbClr val="000000"/>
                </a:solidFill>
              </a:rPr>
              <a:t>eg.</a:t>
            </a:r>
            <a:endParaRPr b="0" dirty="0">
              <a:solidFill>
                <a:srgbClr val="000000"/>
              </a:solidFill>
            </a:endParaRPr>
          </a:p>
          <a:p>
            <a:pPr>
              <a:spcBef>
                <a:spcPts val="1200"/>
              </a:spcBef>
              <a:buChar char="❖"/>
              <a:defRPr sz="2400">
                <a:solidFill>
                  <a:srgbClr val="006600"/>
                </a:solidFill>
              </a:defRPr>
            </a:pPr>
            <a:r>
              <a:rPr dirty="0"/>
              <a:t> Real income        </a:t>
            </a:r>
            <a:r>
              <a:rPr lang="en-US" dirty="0"/>
              <a:t>(Y/P)</a:t>
            </a:r>
            <a:r>
              <a:rPr dirty="0"/>
              <a:t>                                                                                  </a:t>
            </a:r>
          </a:p>
          <a:p>
            <a:pPr>
              <a:spcBef>
                <a:spcPts val="1200"/>
              </a:spcBef>
              <a:buChar char="❖"/>
              <a:defRPr sz="2400">
                <a:solidFill>
                  <a:srgbClr val="006600"/>
                </a:solidFill>
              </a:defRPr>
            </a:pPr>
            <a:r>
              <a:rPr dirty="0"/>
              <a:t> Real Interest Rate</a:t>
            </a:r>
            <a:r>
              <a:rPr lang="en-US" dirty="0"/>
              <a:t> (r = </a:t>
            </a:r>
            <a:r>
              <a:rPr lang="en-US" dirty="0" err="1"/>
              <a:t>i</a:t>
            </a:r>
            <a:r>
              <a:rPr lang="en-US" dirty="0"/>
              <a:t> – inflation rate)</a:t>
            </a:r>
            <a:endParaRPr dirty="0"/>
          </a:p>
          <a:p>
            <a:pPr>
              <a:spcBef>
                <a:spcPts val="1200"/>
              </a:spcBef>
              <a:buChar char="❖"/>
              <a:defRPr sz="2400">
                <a:solidFill>
                  <a:srgbClr val="006600"/>
                </a:solidFill>
              </a:defRPr>
            </a:pPr>
            <a:r>
              <a:rPr dirty="0"/>
              <a:t> Real GDP</a:t>
            </a:r>
          </a:p>
        </p:txBody>
      </p:sp>
      <p:sp>
        <p:nvSpPr>
          <p:cNvPr id="267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68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15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2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2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" grpId="1" build="p" bldLvl="5" animBg="1" advAuto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Slide Number Placeholder 2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16</a:t>
            </a:fld>
            <a:endParaRPr/>
          </a:p>
        </p:txBody>
      </p:sp>
      <p:sp>
        <p:nvSpPr>
          <p:cNvPr id="271" name="Rectangle 4"/>
          <p:cNvSpPr txBox="1"/>
          <p:nvPr/>
        </p:nvSpPr>
        <p:spPr>
          <a:xfrm>
            <a:off x="642937" y="1500187"/>
            <a:ext cx="8001001" cy="43329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tabLst>
                <a:tab pos="457200" algn="l"/>
                <a:tab pos="850900" algn="l"/>
              </a:tabLst>
              <a:defRPr sz="2800" b="1">
                <a:solidFill>
                  <a:srgbClr val="006600"/>
                </a:solidFill>
              </a:defRPr>
            </a:pPr>
            <a:r>
              <a:t>Five major concerns of macroeconomics are:</a:t>
            </a: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  <a:tab pos="850900" algn="l"/>
              </a:tabLst>
              <a:defRPr sz="2800"/>
            </a:pP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buSzPct val="100000"/>
              <a:buChar char="❑"/>
              <a:tabLst>
                <a:tab pos="457200" algn="l"/>
                <a:tab pos="850900" algn="l"/>
              </a:tabLst>
              <a:defRPr sz="2800" b="1">
                <a:solidFill>
                  <a:srgbClr val="660066"/>
                </a:solidFill>
              </a:defRPr>
            </a:pPr>
            <a:r>
              <a:t> Level and growth of output </a:t>
            </a: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  <a:tab pos="850900" algn="l"/>
              </a:tabLst>
              <a:defRPr sz="1200" b="1">
                <a:solidFill>
                  <a:srgbClr val="660066"/>
                </a:solidFill>
              </a:defRPr>
            </a:pP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buSzPct val="100000"/>
              <a:buChar char="❑"/>
              <a:tabLst>
                <a:tab pos="457200" algn="l"/>
                <a:tab pos="850900" algn="l"/>
              </a:tabLst>
              <a:defRPr sz="2800" b="1">
                <a:solidFill>
                  <a:srgbClr val="660066"/>
                </a:solidFill>
              </a:defRPr>
            </a:pPr>
            <a:r>
              <a:t> Unemployment</a:t>
            </a: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  <a:tab pos="850900" algn="l"/>
              </a:tabLst>
              <a:defRPr sz="1200" b="1">
                <a:solidFill>
                  <a:srgbClr val="660066"/>
                </a:solidFill>
              </a:defRPr>
            </a:pP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buSzPct val="100000"/>
              <a:buChar char="❑"/>
              <a:tabLst>
                <a:tab pos="457200" algn="l"/>
                <a:tab pos="850900" algn="l"/>
              </a:tabLst>
              <a:defRPr sz="2800" b="1">
                <a:solidFill>
                  <a:srgbClr val="660066"/>
                </a:solidFill>
              </a:defRPr>
            </a:pPr>
            <a:r>
              <a:t> Price level</a:t>
            </a: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  <a:tab pos="850900" algn="l"/>
              </a:tabLst>
              <a:defRPr sz="1200" b="1">
                <a:solidFill>
                  <a:srgbClr val="660066"/>
                </a:solidFill>
              </a:defRPr>
            </a:pP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buSzPct val="100000"/>
              <a:buChar char="❑"/>
              <a:tabLst>
                <a:tab pos="457200" algn="l"/>
                <a:tab pos="850900" algn="l"/>
              </a:tabLst>
              <a:defRPr sz="2800" b="1">
                <a:solidFill>
                  <a:srgbClr val="660066"/>
                </a:solidFill>
              </a:defRPr>
            </a:pPr>
            <a:r>
              <a:t> Interest rate</a:t>
            </a: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  <a:tab pos="850900" algn="l"/>
              </a:tabLst>
              <a:defRPr sz="1200" b="1">
                <a:solidFill>
                  <a:srgbClr val="660066"/>
                </a:solidFill>
              </a:defRPr>
            </a:pP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buSzPct val="100000"/>
              <a:buChar char="❑"/>
              <a:tabLst>
                <a:tab pos="457200" algn="l"/>
                <a:tab pos="850900" algn="l"/>
              </a:tabLst>
              <a:defRPr sz="2800" b="1">
                <a:solidFill>
                  <a:srgbClr val="660066"/>
                </a:solidFill>
              </a:defRPr>
            </a:pPr>
            <a:r>
              <a:t> Exchange rate</a:t>
            </a: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buSzPct val="100000"/>
              <a:buChar char="❑"/>
              <a:tabLst>
                <a:tab pos="457200" algn="l"/>
                <a:tab pos="850900" algn="l"/>
              </a:tabLst>
            </a:pPr>
            <a:endParaRPr>
              <a:latin typeface="+mn-lt"/>
              <a:ea typeface="+mn-ea"/>
              <a:cs typeface="+mn-cs"/>
              <a:sym typeface="Times New Roman"/>
            </a:endParaRPr>
          </a:p>
        </p:txBody>
      </p:sp>
      <p:sp>
        <p:nvSpPr>
          <p:cNvPr id="272" name="Rectangle 2"/>
          <p:cNvSpPr txBox="1"/>
          <p:nvPr/>
        </p:nvSpPr>
        <p:spPr>
          <a:xfrm>
            <a:off x="609600" y="404813"/>
            <a:ext cx="8229600" cy="5480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marL="342900" indent="-342900">
              <a:spcBef>
                <a:spcPts val="1700"/>
              </a:spcBef>
              <a:defRPr sz="3200" b="1">
                <a:solidFill>
                  <a:srgbClr val="000066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</a:defRPr>
            </a:lvl1pPr>
          </a:lstStyle>
          <a:p>
            <a:r>
              <a:t>1.4 Key macroeconomics variables </a:t>
            </a:r>
          </a:p>
        </p:txBody>
      </p:sp>
      <p:sp>
        <p:nvSpPr>
          <p:cNvPr id="273" name="Rectangle 2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7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2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2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2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fill="hold"/>
                                        <p:tgtEl>
                                          <p:spTgt spid="2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fill="hold"/>
                                        <p:tgtEl>
                                          <p:spTgt spid="2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fill="hold"/>
                                        <p:tgtEl>
                                          <p:spTgt spid="2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7" fill="hold"/>
                                        <p:tgtEl>
                                          <p:spTgt spid="2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2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5" fill="hold"/>
                                        <p:tgtEl>
                                          <p:spTgt spid="2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9" fill="hold"/>
                                        <p:tgtEl>
                                          <p:spTgt spid="2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3" fill="hold"/>
                                        <p:tgtEl>
                                          <p:spTgt spid="2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7" fill="hold"/>
                                        <p:tgtEl>
                                          <p:spTgt spid="2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1" grpId="1" build="p" bldLvl="5" animBg="1" advAuto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Slide Number Placeholder 2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17</a:t>
            </a:fld>
            <a:endParaRPr/>
          </a:p>
        </p:txBody>
      </p:sp>
      <p:sp>
        <p:nvSpPr>
          <p:cNvPr id="276" name="Rectangle 3"/>
          <p:cNvSpPr txBox="1"/>
          <p:nvPr/>
        </p:nvSpPr>
        <p:spPr>
          <a:xfrm>
            <a:off x="785812" y="571500"/>
            <a:ext cx="7572376" cy="54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spcBef>
                <a:spcPts val="300"/>
              </a:spcBef>
              <a:defRPr sz="3200" b="1">
                <a:solidFill>
                  <a:srgbClr val="1469B2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1.4.1 Level and growth of output</a:t>
            </a:r>
          </a:p>
        </p:txBody>
      </p:sp>
      <p:sp>
        <p:nvSpPr>
          <p:cNvPr id="277" name="Rectangle 4"/>
          <p:cNvSpPr txBox="1"/>
          <p:nvPr/>
        </p:nvSpPr>
        <p:spPr>
          <a:xfrm>
            <a:off x="1357312" y="1785938"/>
            <a:ext cx="6715126" cy="8891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Business cycle:  </a:t>
            </a:r>
            <a:r>
              <a:rPr b="0">
                <a:solidFill>
                  <a:srgbClr val="000000"/>
                </a:solidFill>
              </a:rPr>
              <a:t>The cycle of short-term ups and downs in the economy.</a:t>
            </a:r>
          </a:p>
        </p:txBody>
      </p:sp>
      <p:sp>
        <p:nvSpPr>
          <p:cNvPr id="278" name="Rectangle 5"/>
          <p:cNvSpPr txBox="1"/>
          <p:nvPr/>
        </p:nvSpPr>
        <p:spPr>
          <a:xfrm>
            <a:off x="1357312" y="3286125"/>
            <a:ext cx="6500813" cy="12955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Aggregate output:  </a:t>
            </a:r>
            <a:r>
              <a:rPr b="0">
                <a:solidFill>
                  <a:srgbClr val="000000"/>
                </a:solidFill>
              </a:rPr>
              <a:t>The total quantity of goods and services produced in an economy in a given period.</a:t>
            </a:r>
          </a:p>
        </p:txBody>
      </p:sp>
      <p:sp>
        <p:nvSpPr>
          <p:cNvPr id="279" name="Rectangle 2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7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" grpId="1" build="p" bldLvl="5" animBg="1" advAuto="0"/>
      <p:bldP spid="277" grpId="2" animBg="1" advAuto="0"/>
      <p:bldP spid="278" grpId="3" animBg="1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Slide Number Placeholder 2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18</a:t>
            </a:fld>
            <a:endParaRPr/>
          </a:p>
        </p:txBody>
      </p:sp>
      <p:sp>
        <p:nvSpPr>
          <p:cNvPr id="282" name="Rectangle 5"/>
          <p:cNvSpPr txBox="1"/>
          <p:nvPr/>
        </p:nvSpPr>
        <p:spPr>
          <a:xfrm>
            <a:off x="1214437" y="3929062"/>
            <a:ext cx="6786562" cy="4827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Depression: </a:t>
            </a:r>
            <a:r>
              <a:rPr b="0">
                <a:solidFill>
                  <a:srgbClr val="000000"/>
                </a:solidFill>
              </a:rPr>
              <a:t>A prolonged and deep recession.</a:t>
            </a:r>
          </a:p>
        </p:txBody>
      </p:sp>
      <p:sp>
        <p:nvSpPr>
          <p:cNvPr id="283" name="Rectangle 6"/>
          <p:cNvSpPr txBox="1"/>
          <p:nvPr/>
        </p:nvSpPr>
        <p:spPr>
          <a:xfrm>
            <a:off x="1214437" y="1643063"/>
            <a:ext cx="6715126" cy="17019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Recession: </a:t>
            </a:r>
            <a:r>
              <a:rPr b="0">
                <a:solidFill>
                  <a:srgbClr val="000000"/>
                </a:solidFill>
              </a:rPr>
              <a:t>A period during which aggregate output declines.  Conventionally, a period in which aggregate output declines for two</a:t>
            </a:r>
          </a:p>
          <a:p>
            <a:pPr>
              <a:defRPr sz="2800">
                <a:latin typeface="+mn-lt"/>
                <a:ea typeface="+mn-ea"/>
                <a:cs typeface="+mn-cs"/>
                <a:sym typeface="Times New Roman"/>
              </a:defRPr>
            </a:pPr>
            <a:r>
              <a:t>consecutive quarters.</a:t>
            </a:r>
          </a:p>
        </p:txBody>
      </p:sp>
      <p:sp>
        <p:nvSpPr>
          <p:cNvPr id="284" name="Rectangle 3"/>
          <p:cNvSpPr txBox="1"/>
          <p:nvPr/>
        </p:nvSpPr>
        <p:spPr>
          <a:xfrm>
            <a:off x="785812" y="428625"/>
            <a:ext cx="7572376" cy="54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spcBef>
                <a:spcPts val="300"/>
              </a:spcBef>
              <a:defRPr sz="3200" b="1">
                <a:solidFill>
                  <a:srgbClr val="1469B2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1.5.1 Level and growth of output</a:t>
            </a:r>
          </a:p>
        </p:txBody>
      </p:sp>
      <p:sp>
        <p:nvSpPr>
          <p:cNvPr id="285" name="Rectangle 2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8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8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3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2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2" grpId="2" animBg="1" advAuto="0"/>
      <p:bldP spid="283" grpId="1" animBg="1" advAuto="0"/>
      <p:bldP spid="284" grpId="3" build="p" bldLvl="5" animBg="1" advAuto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9" name="Group 190"/>
          <p:cNvGrpSpPr/>
          <p:nvPr/>
        </p:nvGrpSpPr>
        <p:grpSpPr>
          <a:xfrm>
            <a:off x="8386761" y="6630986"/>
            <a:ext cx="762002" cy="287086"/>
            <a:chOff x="0" y="0"/>
            <a:chExt cx="762001" cy="287084"/>
          </a:xfrm>
        </p:grpSpPr>
        <p:sp>
          <p:nvSpPr>
            <p:cNvPr id="287" name="Shape 188"/>
            <p:cNvSpPr/>
            <p:nvPr/>
          </p:nvSpPr>
          <p:spPr>
            <a:xfrm>
              <a:off x="-1" y="0"/>
              <a:ext cx="762003" cy="2286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288" name="Shape 189"/>
            <p:cNvSpPr txBox="1"/>
            <p:nvPr/>
          </p:nvSpPr>
          <p:spPr>
            <a:xfrm>
              <a:off x="-1" y="0"/>
              <a:ext cx="762003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21 of 38</a:t>
              </a:r>
            </a:p>
          </p:txBody>
        </p:sp>
      </p:grpSp>
      <p:sp>
        <p:nvSpPr>
          <p:cNvPr id="290" name="Shape 191"/>
          <p:cNvSpPr txBox="1"/>
          <p:nvPr/>
        </p:nvSpPr>
        <p:spPr>
          <a:xfrm>
            <a:off x="523874" y="247403"/>
            <a:ext cx="8096250" cy="4308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b">
            <a:spAutoFit/>
          </a:bodyPr>
          <a:lstStyle/>
          <a:p>
            <a:pPr algn="ctr">
              <a:defRPr sz="2800" b="1">
                <a:solidFill>
                  <a:srgbClr val="8C1B54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rPr dirty="0"/>
              <a:t>Level of GDP 1993 – 20</a:t>
            </a:r>
            <a:r>
              <a:rPr lang="en-US" dirty="0"/>
              <a:t>20</a:t>
            </a:r>
            <a:r>
              <a:rPr dirty="0"/>
              <a:t> (</a:t>
            </a:r>
            <a:r>
              <a:rPr lang="en-US" dirty="0"/>
              <a:t>Unit: M</a:t>
            </a:r>
            <a:r>
              <a:rPr dirty="0"/>
              <a:t>illions of Baht) </a:t>
            </a:r>
          </a:p>
        </p:txBody>
      </p:sp>
      <p:sp>
        <p:nvSpPr>
          <p:cNvPr id="8" name="Shape 199">
            <a:extLst>
              <a:ext uri="{FF2B5EF4-FFF2-40B4-BE49-F238E27FC236}">
                <a16:creationId xmlns:a16="http://schemas.microsoft.com/office/drawing/2014/main" id="{3C803EF7-E8E8-493A-B829-627D52D911D8}"/>
              </a:ext>
            </a:extLst>
          </p:cNvPr>
          <p:cNvSpPr txBox="1"/>
          <p:nvPr/>
        </p:nvSpPr>
        <p:spPr>
          <a:xfrm>
            <a:off x="261937" y="6209595"/>
            <a:ext cx="6985001" cy="421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rPr dirty="0"/>
              <a:t>Source: Draw using data from www.nesdb.go.th</a:t>
            </a:r>
          </a:p>
        </p:txBody>
      </p:sp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99EC106F-F43B-486B-8460-40987E45C37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30515747"/>
              </p:ext>
            </p:extLst>
          </p:nvPr>
        </p:nvGraphicFramePr>
        <p:xfrm>
          <a:off x="523874" y="1019600"/>
          <a:ext cx="8096249" cy="48486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" name="Group 197"/>
          <p:cNvGrpSpPr/>
          <p:nvPr/>
        </p:nvGrpSpPr>
        <p:grpSpPr>
          <a:xfrm>
            <a:off x="8386761" y="6630986"/>
            <a:ext cx="762002" cy="287086"/>
            <a:chOff x="0" y="0"/>
            <a:chExt cx="762001" cy="287084"/>
          </a:xfrm>
        </p:grpSpPr>
        <p:sp>
          <p:nvSpPr>
            <p:cNvPr id="294" name="Shape 195"/>
            <p:cNvSpPr/>
            <p:nvPr/>
          </p:nvSpPr>
          <p:spPr>
            <a:xfrm>
              <a:off x="-1" y="0"/>
              <a:ext cx="762003" cy="2286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295" name="Shape 196"/>
            <p:cNvSpPr txBox="1"/>
            <p:nvPr/>
          </p:nvSpPr>
          <p:spPr>
            <a:xfrm>
              <a:off x="-1" y="0"/>
              <a:ext cx="762003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22 of 38</a:t>
              </a:r>
            </a:p>
          </p:txBody>
        </p:sp>
      </p:grpSp>
      <p:sp>
        <p:nvSpPr>
          <p:cNvPr id="297" name="Shape 198"/>
          <p:cNvSpPr txBox="1"/>
          <p:nvPr/>
        </p:nvSpPr>
        <p:spPr>
          <a:xfrm>
            <a:off x="523875" y="285503"/>
            <a:ext cx="8096250" cy="4308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b">
            <a:spAutoFit/>
          </a:bodyPr>
          <a:lstStyle/>
          <a:p>
            <a:pPr algn="ctr">
              <a:defRPr sz="2800" b="1">
                <a:solidFill>
                  <a:srgbClr val="8C1B54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rPr dirty="0"/>
              <a:t>Level of growth GDP 1993  – 20</a:t>
            </a:r>
            <a:r>
              <a:rPr lang="en-US" dirty="0"/>
              <a:t>20</a:t>
            </a:r>
            <a:r>
              <a:rPr dirty="0"/>
              <a:t> (</a:t>
            </a:r>
            <a:r>
              <a:rPr lang="en-US" dirty="0"/>
              <a:t>Unit: P</a:t>
            </a:r>
            <a:r>
              <a:rPr dirty="0"/>
              <a:t>ercent) </a:t>
            </a:r>
          </a:p>
        </p:txBody>
      </p:sp>
      <p:sp>
        <p:nvSpPr>
          <p:cNvPr id="298" name="Shape 199"/>
          <p:cNvSpPr txBox="1"/>
          <p:nvPr/>
        </p:nvSpPr>
        <p:spPr>
          <a:xfrm>
            <a:off x="261937" y="6209595"/>
            <a:ext cx="6985001" cy="421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rPr dirty="0"/>
              <a:t>Source: Draw using data from www.nesdb.go.th</a:t>
            </a:r>
          </a:p>
        </p:txBody>
      </p:sp>
      <p:graphicFrame>
        <p:nvGraphicFramePr>
          <p:cNvPr id="299" name="Chart 7"/>
          <p:cNvGraphicFramePr/>
          <p:nvPr>
            <p:extLst>
              <p:ext uri="{D42A27DB-BD31-4B8C-83A1-F6EECF244321}">
                <p14:modId xmlns:p14="http://schemas.microsoft.com/office/powerpoint/2010/main" val="1421730284"/>
              </p:ext>
            </p:extLst>
          </p:nvPr>
        </p:nvGraphicFramePr>
        <p:xfrm>
          <a:off x="532282" y="971550"/>
          <a:ext cx="8079436" cy="45900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Picture 5" descr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1808163"/>
            <a:ext cx="7375525" cy="2628901"/>
          </a:xfrm>
          <a:prstGeom prst="rect">
            <a:avLst/>
          </a:prstGeom>
          <a:ln w="12700">
            <a:miter lim="400000"/>
          </a:ln>
        </p:spPr>
      </p:pic>
      <p:sp>
        <p:nvSpPr>
          <p:cNvPr id="302" name="Rectang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0070C0"/>
                </a:solidFill>
              </a:defRPr>
            </a:lvl1pPr>
          </a:lstStyle>
          <a:p>
            <a:r>
              <a:t>1.4.2 Unemployment Rate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3" name="Rectangle 3"/>
              <p:cNvSpPr txBox="1">
                <a:spLocks noGrp="1"/>
              </p:cNvSpPr>
              <p:nvPr>
                <p:ph type="body" idx="1"/>
              </p:nvPr>
            </p:nvSpPr>
            <p:spPr>
              <a:xfrm>
                <a:off x="684212" y="1412875"/>
                <a:ext cx="8459787" cy="4953000"/>
              </a:xfrm>
              <a:prstGeom prst="rect">
                <a:avLst/>
              </a:prstGeom>
              <a:ln w="9525">
                <a:solidFill>
                  <a:srgbClr val="000000"/>
                </a:solidFill>
                <a:miter lim="800000"/>
              </a:ln>
            </p:spPr>
            <p:txBody>
              <a:bodyPr/>
              <a:lstStyle/>
              <a:p>
                <a:pPr>
                  <a:lnSpc>
                    <a:spcPct val="80000"/>
                  </a:lnSpc>
                  <a:spcBef>
                    <a:spcPts val="1200"/>
                  </a:spcBef>
                  <a:defRPr sz="2400" b="1">
                    <a:solidFill>
                      <a:srgbClr val="FF0000"/>
                    </a:solidFill>
                    <a:latin typeface="+mj-lt"/>
                    <a:ea typeface="+mj-ea"/>
                    <a:cs typeface="+mj-cs"/>
                    <a:sym typeface="Helvetica"/>
                  </a:defRPr>
                </a:pPr>
                <a:r>
                  <a:rPr dirty="0"/>
                  <a:t>Labor Force: </a:t>
                </a:r>
                <a:r>
                  <a:rPr b="0" dirty="0">
                    <a:solidFill>
                      <a:srgbClr val="000000"/>
                    </a:solidFill>
                  </a:rPr>
                  <a:t>People who are at the working age level, be able to work, and want to work.</a:t>
                </a:r>
              </a:p>
              <a:p>
                <a:pPr>
                  <a:lnSpc>
                    <a:spcPct val="80000"/>
                  </a:lnSpc>
                  <a:spcBef>
                    <a:spcPts val="1200"/>
                  </a:spcBef>
                  <a:defRPr sz="2400" b="1">
                    <a:solidFill>
                      <a:srgbClr val="FF0000"/>
                    </a:solidFill>
                    <a:latin typeface="+mj-lt"/>
                    <a:ea typeface="+mj-ea"/>
                    <a:cs typeface="+mj-cs"/>
                    <a:sym typeface="Helvetica"/>
                  </a:defRPr>
                </a:pPr>
                <a:r>
                  <a:rPr dirty="0"/>
                  <a:t>Unemployed labor: </a:t>
                </a:r>
                <a:r>
                  <a:rPr b="0" dirty="0">
                    <a:solidFill>
                      <a:srgbClr val="000000"/>
                    </a:solidFill>
                  </a:rPr>
                  <a:t>People who are in the labor force but cannot find job.</a:t>
                </a:r>
              </a:p>
              <a:p>
                <a:pPr>
                  <a:lnSpc>
                    <a:spcPct val="80000"/>
                  </a:lnSpc>
                  <a:spcBef>
                    <a:spcPts val="1200"/>
                  </a:spcBef>
                  <a:defRPr sz="2400" b="1">
                    <a:solidFill>
                      <a:srgbClr val="262699"/>
                    </a:solidFill>
                    <a:latin typeface="+mj-lt"/>
                    <a:ea typeface="+mj-ea"/>
                    <a:cs typeface="+mj-cs"/>
                    <a:sym typeface="Helvetica"/>
                  </a:defRPr>
                </a:pPr>
                <a:r>
                  <a:rPr dirty="0"/>
                  <a:t>Population = Labor force + Non-labor force</a:t>
                </a:r>
                <a:endParaRPr lang="en-US" dirty="0"/>
              </a:p>
              <a:p>
                <a:pPr>
                  <a:lnSpc>
                    <a:spcPct val="80000"/>
                  </a:lnSpc>
                  <a:spcBef>
                    <a:spcPts val="1200"/>
                  </a:spcBef>
                  <a:defRPr sz="2400" b="1">
                    <a:solidFill>
                      <a:srgbClr val="262699"/>
                    </a:solidFill>
                    <a:latin typeface="+mj-lt"/>
                    <a:ea typeface="+mj-ea"/>
                    <a:cs typeface="+mj-cs"/>
                    <a:sym typeface="Helvetica"/>
                  </a:defRPr>
                </a:pPr>
                <a:r>
                  <a:rPr lang="en-US" dirty="0"/>
                  <a:t>Labor force participation rate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sym typeface="Helvetica"/>
                          </a:rPr>
                        </m:ctrlPr>
                      </m:fPr>
                      <m:num>
                        <m:r>
                          <a:rPr lang="en-GB" sz="2400" b="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sym typeface="Helvetica"/>
                          </a:rPr>
                          <m:t>𝐿𝑎𝑏𝑜𝑟</m:t>
                        </m:r>
                        <m:r>
                          <a:rPr lang="en-GB" sz="2400" b="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sym typeface="Helvetica"/>
                          </a:rPr>
                          <m:t> </m:t>
                        </m:r>
                        <m:r>
                          <a:rPr lang="en-GB" sz="2400" b="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sym typeface="Helvetica"/>
                          </a:rPr>
                          <m:t>𝐹𝑜𝑟𝑐𝑒</m:t>
                        </m:r>
                      </m:num>
                      <m:den>
                        <m:r>
                          <a:rPr lang="en-GB" sz="2400" b="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sym typeface="Helvetica"/>
                          </a:rPr>
                          <m:t>𝑊𝑜𝑟𝑘𝑖𝑛𝑔</m:t>
                        </m:r>
                        <m:r>
                          <a:rPr lang="en-GB" sz="2400" b="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sym typeface="Helvetica"/>
                          </a:rPr>
                          <m:t> </m:t>
                        </m:r>
                        <m:r>
                          <a:rPr lang="en-GB" sz="2400" b="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sym typeface="Helvetica"/>
                          </a:rPr>
                          <m:t>𝑎𝑔𝑒</m:t>
                        </m:r>
                        <m:r>
                          <a:rPr lang="en-GB" sz="2400" b="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sym typeface="Helvetica"/>
                          </a:rPr>
                          <m:t> </m:t>
                        </m:r>
                        <m:r>
                          <a:rPr lang="en-GB" sz="2400" b="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sym typeface="Helvetica"/>
                          </a:rPr>
                          <m:t>𝑝𝑜𝑝𝑢𝑙𝑎𝑡𝑖𝑜𝑛</m:t>
                        </m:r>
                      </m:den>
                    </m:f>
                    <m:r>
                      <a:rPr lang="en-GB" sz="2400" b="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sym typeface="Helvetica"/>
                      </a:rPr>
                      <m:t>×100</m:t>
                    </m:r>
                  </m:oMath>
                </a14:m>
                <a:endParaRPr lang="en-US" sz="2400" dirty="0">
                  <a:solidFill>
                    <a:schemeClr val="tx1"/>
                  </a:solidFill>
                  <a:effectLst/>
                  <a:sym typeface="Helvetica"/>
                </a:endParaRPr>
              </a:p>
              <a:p>
                <a:pPr marL="0" indent="0">
                  <a:lnSpc>
                    <a:spcPct val="80000"/>
                  </a:lnSpc>
                  <a:spcBef>
                    <a:spcPts val="1200"/>
                  </a:spcBef>
                  <a:buNone/>
                  <a:defRPr sz="2400" b="1">
                    <a:solidFill>
                      <a:srgbClr val="262699"/>
                    </a:solidFill>
                    <a:latin typeface="+mj-lt"/>
                    <a:ea typeface="+mj-ea"/>
                    <a:cs typeface="+mj-cs"/>
                    <a:sym typeface="Helvetica"/>
                  </a:defRPr>
                </a:pPr>
                <a:endParaRPr lang="en-US" sz="2200" dirty="0">
                  <a:solidFill>
                    <a:schemeClr val="tx1"/>
                  </a:solidFill>
                </a:endParaRPr>
              </a:p>
              <a:p>
                <a:pPr marL="0" indent="0">
                  <a:lnSpc>
                    <a:spcPct val="80000"/>
                  </a:lnSpc>
                  <a:spcBef>
                    <a:spcPts val="1200"/>
                  </a:spcBef>
                  <a:buNone/>
                  <a:defRPr sz="2400" b="1">
                    <a:solidFill>
                      <a:srgbClr val="262699"/>
                    </a:solidFill>
                    <a:latin typeface="+mj-lt"/>
                    <a:ea typeface="+mj-ea"/>
                    <a:cs typeface="+mj-cs"/>
                    <a:sym typeface="Helvetica"/>
                  </a:defRPr>
                </a:pPr>
                <a:endParaRPr lang="en-US" sz="2200" dirty="0">
                  <a:solidFill>
                    <a:schemeClr val="tx1"/>
                  </a:solidFill>
                </a:endParaRPr>
              </a:p>
              <a:p>
                <a:pPr>
                  <a:lnSpc>
                    <a:spcPct val="80000"/>
                  </a:lnSpc>
                  <a:spcBef>
                    <a:spcPts val="1200"/>
                  </a:spcBef>
                  <a:defRPr sz="2400" b="1">
                    <a:solidFill>
                      <a:srgbClr val="262699"/>
                    </a:solidFill>
                    <a:latin typeface="+mj-lt"/>
                    <a:ea typeface="+mj-ea"/>
                    <a:cs typeface="+mj-cs"/>
                    <a:sym typeface="Helvetica"/>
                  </a:defRPr>
                </a:pPr>
                <a:r>
                  <a:rPr dirty="0"/>
                  <a:t>Unemployment rate </a:t>
                </a:r>
                <a:r>
                  <a:rPr b="0" dirty="0"/>
                  <a:t>= </a:t>
                </a:r>
              </a:p>
            </p:txBody>
          </p:sp>
        </mc:Choice>
        <mc:Fallback xmlns="">
          <p:sp>
            <p:nvSpPr>
              <p:cNvPr id="303" name="Rectangle 3"/>
              <p:cNvSpPr txBox="1"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684212" y="1412875"/>
                <a:ext cx="8459787" cy="4953000"/>
              </a:xfrm>
              <a:prstGeom prst="rect">
                <a:avLst/>
              </a:prstGeom>
              <a:blipFill>
                <a:blip r:embed="rId3"/>
                <a:stretch>
                  <a:fillRect l="-1511" t="-2334" r="-1007"/>
                </a:stretch>
              </a:blipFill>
              <a:ln w="9525">
                <a:solidFill>
                  <a:srgbClr val="000000"/>
                </a:solidFill>
                <a:miter lim="800000"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4" name="Object 2" descr="Object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1800" y="2540000"/>
            <a:ext cx="114300" cy="215900"/>
          </a:xfrm>
          <a:prstGeom prst="rect">
            <a:avLst/>
          </a:prstGeom>
          <a:ln w="12700">
            <a:miter lim="400000"/>
          </a:ln>
        </p:spPr>
      </p:pic>
      <p:sp>
        <p:nvSpPr>
          <p:cNvPr id="305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pic>
        <p:nvPicPr>
          <p:cNvPr id="306" name="Object 3" descr="Object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7054" y="4630739"/>
            <a:ext cx="2903539" cy="857250"/>
          </a:xfrm>
          <a:prstGeom prst="rect">
            <a:avLst/>
          </a:prstGeom>
          <a:ln w="12700">
            <a:miter lim="400000"/>
          </a:ln>
        </p:spPr>
      </p:pic>
      <p:sp>
        <p:nvSpPr>
          <p:cNvPr id="307" name="Slide Number Placeholder 8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21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0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3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3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3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3" grpId="1" build="p" bldLvl="5" animBg="1" advAuto="0"/>
      <p:bldP spid="306" grpId="2" animBg="1" advAuto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Shape 212"/>
          <p:cNvSpPr txBox="1"/>
          <p:nvPr/>
        </p:nvSpPr>
        <p:spPr>
          <a:xfrm>
            <a:off x="285750" y="357186"/>
            <a:ext cx="8572500" cy="4616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>
              <a:defRPr b="1">
                <a:solidFill>
                  <a:srgbClr val="99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rPr dirty="0"/>
              <a:t>Labor Force, Employment, Unemployment 201</a:t>
            </a:r>
            <a:r>
              <a:rPr lang="en-US" dirty="0"/>
              <a:t>2</a:t>
            </a:r>
            <a:r>
              <a:rPr dirty="0"/>
              <a:t>-20</a:t>
            </a:r>
            <a:r>
              <a:rPr lang="en-US" dirty="0"/>
              <a:t>20</a:t>
            </a:r>
            <a:endParaRPr dirty="0"/>
          </a:p>
        </p:txBody>
      </p:sp>
      <p:grpSp>
        <p:nvGrpSpPr>
          <p:cNvPr id="312" name="Group 215"/>
          <p:cNvGrpSpPr/>
          <p:nvPr/>
        </p:nvGrpSpPr>
        <p:grpSpPr>
          <a:xfrm>
            <a:off x="8686800" y="6553199"/>
            <a:ext cx="457200" cy="304802"/>
            <a:chOff x="0" y="0"/>
            <a:chExt cx="457200" cy="304800"/>
          </a:xfrm>
        </p:grpSpPr>
        <p:sp>
          <p:nvSpPr>
            <p:cNvPr id="310" name="Shape 213"/>
            <p:cNvSpPr/>
            <p:nvPr/>
          </p:nvSpPr>
          <p:spPr>
            <a:xfrm>
              <a:off x="0" y="0"/>
              <a:ext cx="457200" cy="3048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311" name="Shape 214"/>
            <p:cNvSpPr txBox="1"/>
            <p:nvPr/>
          </p:nvSpPr>
          <p:spPr>
            <a:xfrm>
              <a:off x="0" y="0"/>
              <a:ext cx="457200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24</a:t>
              </a:r>
            </a:p>
          </p:txBody>
        </p:sp>
      </p:grpSp>
      <p:sp>
        <p:nvSpPr>
          <p:cNvPr id="313" name="Shape 217"/>
          <p:cNvSpPr txBox="1"/>
          <p:nvPr/>
        </p:nvSpPr>
        <p:spPr>
          <a:xfrm>
            <a:off x="5134428" y="818847"/>
            <a:ext cx="3429000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2000"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pPr algn="r"/>
            <a:r>
              <a:rPr lang="en-US" dirty="0"/>
              <a:t>Unit: Thousand person</a:t>
            </a:r>
            <a:endParaRPr dirty="0"/>
          </a:p>
        </p:txBody>
      </p:sp>
      <p:sp>
        <p:nvSpPr>
          <p:cNvPr id="314" name="Shape 218"/>
          <p:cNvSpPr txBox="1"/>
          <p:nvPr/>
        </p:nvSpPr>
        <p:spPr>
          <a:xfrm>
            <a:off x="285750" y="6131809"/>
            <a:ext cx="6985000" cy="4213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rPr dirty="0"/>
              <a:t>Source: Data from www.nesdb.go.th</a:t>
            </a:r>
          </a:p>
        </p:txBody>
      </p:sp>
      <p:graphicFrame>
        <p:nvGraphicFramePr>
          <p:cNvPr id="315" name="Table"/>
          <p:cNvGraphicFramePr/>
          <p:nvPr>
            <p:extLst>
              <p:ext uri="{D42A27DB-BD31-4B8C-83A1-F6EECF244321}">
                <p14:modId xmlns:p14="http://schemas.microsoft.com/office/powerpoint/2010/main" val="2357772783"/>
              </p:ext>
            </p:extLst>
          </p:nvPr>
        </p:nvGraphicFramePr>
        <p:xfrm>
          <a:off x="361950" y="1563769"/>
          <a:ext cx="8496299" cy="3710687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12651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3832">
                  <a:extLst>
                    <a:ext uri="{9D8B030D-6E8A-4147-A177-3AD203B41FA5}">
                      <a16:colId xmlns:a16="http://schemas.microsoft.com/office/drawing/2014/main" val="2046272592"/>
                    </a:ext>
                  </a:extLst>
                </a:gridCol>
                <a:gridCol w="948063">
                  <a:extLst>
                    <a:ext uri="{9D8B030D-6E8A-4147-A177-3AD203B41FA5}">
                      <a16:colId xmlns:a16="http://schemas.microsoft.com/office/drawing/2014/main" val="857452489"/>
                    </a:ext>
                  </a:extLst>
                </a:gridCol>
                <a:gridCol w="1013771">
                  <a:extLst>
                    <a:ext uri="{9D8B030D-6E8A-4147-A177-3AD203B41FA5}">
                      <a16:colId xmlns:a16="http://schemas.microsoft.com/office/drawing/2014/main" val="4207631574"/>
                    </a:ext>
                  </a:extLst>
                </a:gridCol>
                <a:gridCol w="1023158">
                  <a:extLst>
                    <a:ext uri="{9D8B030D-6E8A-4147-A177-3AD203B41FA5}">
                      <a16:colId xmlns:a16="http://schemas.microsoft.com/office/drawing/2014/main" val="1049401556"/>
                    </a:ext>
                  </a:extLst>
                </a:gridCol>
                <a:gridCol w="854195">
                  <a:extLst>
                    <a:ext uri="{9D8B030D-6E8A-4147-A177-3AD203B41FA5}">
                      <a16:colId xmlns:a16="http://schemas.microsoft.com/office/drawing/2014/main" val="3521565211"/>
                    </a:ext>
                  </a:extLst>
                </a:gridCol>
                <a:gridCol w="826033">
                  <a:extLst>
                    <a:ext uri="{9D8B030D-6E8A-4147-A177-3AD203B41FA5}">
                      <a16:colId xmlns:a16="http://schemas.microsoft.com/office/drawing/2014/main" val="393914737"/>
                    </a:ext>
                  </a:extLst>
                </a:gridCol>
                <a:gridCol w="826033">
                  <a:extLst>
                    <a:ext uri="{9D8B030D-6E8A-4147-A177-3AD203B41FA5}">
                      <a16:colId xmlns:a16="http://schemas.microsoft.com/office/drawing/2014/main" val="2120762863"/>
                    </a:ext>
                  </a:extLst>
                </a:gridCol>
                <a:gridCol w="826033">
                  <a:extLst>
                    <a:ext uri="{9D8B030D-6E8A-4147-A177-3AD203B41FA5}">
                      <a16:colId xmlns:a16="http://schemas.microsoft.com/office/drawing/2014/main" val="2824222886"/>
                    </a:ext>
                  </a:extLst>
                </a:gridCol>
              </a:tblGrid>
              <a:tr h="305382">
                <a:tc>
                  <a:txBody>
                    <a:bodyPr/>
                    <a:lstStyle/>
                    <a:p>
                      <a:pPr algn="l">
                        <a:defRPr>
                          <a:sym typeface="Arial"/>
                        </a:defRPr>
                      </a:pPr>
                      <a:endParaRPr dirty="0"/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  <a:miter lim="400000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FEFDFF"/>
                      </a:solidFill>
                      <a:miter lim="400000"/>
                    </a:lnT>
                    <a:lnB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2013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FEFDFF"/>
                      </a:solidFill>
                      <a:miter lim="400000"/>
                    </a:lnT>
                    <a:lnB w="12700" cap="flat" cmpd="sng" algn="ctr">
                      <a:solidFill>
                        <a:schemeClr val="accent3">
                          <a:lumOff val="44000"/>
                        </a:schemeClr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2014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FEFDFF"/>
                      </a:solidFill>
                      <a:miter lim="400000"/>
                    </a:lnT>
                    <a:lnB w="12700" cap="flat" cmpd="sng" algn="ctr">
                      <a:solidFill>
                        <a:schemeClr val="accent3">
                          <a:lumOff val="44000"/>
                        </a:schemeClr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2015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FEFDFF"/>
                      </a:solidFill>
                      <a:miter lim="400000"/>
                    </a:lnT>
                    <a:lnB w="12700" cap="flat" cmpd="sng" algn="ctr">
                      <a:solidFill>
                        <a:schemeClr val="accent3">
                          <a:lumOff val="44000"/>
                        </a:schemeClr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2016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FEFDFF"/>
                      </a:solidFill>
                      <a:miter lim="400000"/>
                    </a:lnT>
                    <a:lnB w="12700" cap="flat" cmpd="sng" algn="ctr">
                      <a:solidFill>
                        <a:schemeClr val="accent3">
                          <a:lumOff val="44000"/>
                        </a:schemeClr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2017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EFDFF"/>
                      </a:solidFill>
                    </a:lnR>
                    <a:lnT w="12700">
                      <a:solidFill>
                        <a:srgbClr val="FEFDFF"/>
                      </a:solidFill>
                      <a:miter lim="400000"/>
                    </a:lnT>
                    <a:lnB w="12700" cap="flat" cmpd="sng" algn="ctr">
                      <a:solidFill>
                        <a:schemeClr val="accent3">
                          <a:lumOff val="44000"/>
                        </a:schemeClr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>
                          <a:sym typeface="Arial"/>
                        </a:defRPr>
                      </a:pPr>
                      <a:r>
                        <a:rPr lang="th-TH" dirty="0"/>
                        <a:t>2018</a:t>
                      </a:r>
                      <a:endParaRPr dirty="0"/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FEFDFF"/>
                      </a:solidFill>
                      <a:miter lim="400000"/>
                    </a:lnT>
                    <a:lnB w="12700" cap="flat" cmpd="sng" algn="ctr">
                      <a:solidFill>
                        <a:schemeClr val="accent3">
                          <a:lumOff val="44000"/>
                        </a:schemeClr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>
                          <a:sym typeface="Arial"/>
                        </a:defRPr>
                      </a:pPr>
                      <a:r>
                        <a:rPr lang="en-US" dirty="0"/>
                        <a:t>2019</a:t>
                      </a:r>
                      <a:endParaRPr dirty="0"/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FEFDFF"/>
                      </a:solidFill>
                      <a:miter lim="400000"/>
                    </a:lnT>
                    <a:lnB w="12700" cap="flat" cmpd="sng" algn="ctr">
                      <a:solidFill>
                        <a:schemeClr val="accent3">
                          <a:lumOff val="44000"/>
                        </a:schemeClr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>
                          <a:sym typeface="Arial"/>
                        </a:defRPr>
                      </a:pPr>
                      <a:r>
                        <a:rPr lang="en-US" b="0" dirty="0"/>
                        <a:t>2020</a:t>
                      </a:r>
                      <a:endParaRPr b="0" dirty="0"/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EFDFF"/>
                      </a:solidFill>
                    </a:lnR>
                    <a:lnT w="12700">
                      <a:solidFill>
                        <a:srgbClr val="FEFDFF"/>
                      </a:solidFill>
                      <a:miter lim="400000"/>
                    </a:lnT>
                    <a:lnB w="12700" cap="flat" cmpd="sng" algn="ctr">
                      <a:solidFill>
                        <a:schemeClr val="accent3">
                          <a:lumOff val="44000"/>
                        </a:schemeClr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DDDD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6423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400" dirty="0">
                          <a:sym typeface="Arial"/>
                        </a:rPr>
                        <a:t>Population 15 years and over 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55,024.</a:t>
                      </a:r>
                      <a:r>
                        <a:rPr lang="en-US" sz="1400" dirty="0">
                          <a:sym typeface="Arial"/>
                        </a:rPr>
                        <a:t>2</a:t>
                      </a: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Off val="44000"/>
                        </a:schemeClr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54,843.</a:t>
                      </a:r>
                      <a:r>
                        <a:rPr lang="en-US" sz="1400" dirty="0">
                          <a:sym typeface="Arial"/>
                        </a:rPr>
                        <a:t>1</a:t>
                      </a: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Off val="44000"/>
                        </a:schemeClr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55,238.</a:t>
                      </a:r>
                      <a:r>
                        <a:rPr lang="en-US" sz="1400" dirty="0">
                          <a:sym typeface="Arial"/>
                        </a:rPr>
                        <a:t>5</a:t>
                      </a: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Off val="44000"/>
                        </a:schemeClr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55,610.1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Off val="44000"/>
                        </a:schemeClr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55,957</a:t>
                      </a:r>
                      <a:r>
                        <a:rPr lang="en-US" sz="1400" dirty="0">
                          <a:sym typeface="Arial"/>
                        </a:rPr>
                        <a:t>.</a:t>
                      </a:r>
                      <a:r>
                        <a:rPr sz="1400" dirty="0">
                          <a:sym typeface="Arial"/>
                        </a:rPr>
                        <a:t>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EFDFF"/>
                      </a:solidFill>
                    </a:lnR>
                    <a:lnT w="12700" cap="flat" cmpd="sng" algn="ctr">
                      <a:solidFill>
                        <a:schemeClr val="accent3">
                          <a:lumOff val="44000"/>
                        </a:schemeClr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US" sz="1400" dirty="0">
                          <a:sym typeface="Arial"/>
                        </a:rPr>
                        <a:t>56,279.1‬</a:t>
                      </a: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Off val="44000"/>
                        </a:schemeClr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US" sz="1400" dirty="0">
                          <a:sym typeface="Arial"/>
                        </a:rPr>
                        <a:t>56,575.</a:t>
                      </a:r>
                      <a:r>
                        <a:rPr lang="th-TH" sz="1400" dirty="0">
                          <a:sym typeface="Arial"/>
                        </a:rPr>
                        <a:t>3</a:t>
                      </a:r>
                      <a:endParaRPr lang="en-US" sz="1400" dirty="0">
                        <a:sym typeface="Arial"/>
                      </a:endParaRPr>
                    </a:p>
                    <a:p>
                      <a:pPr algn="ctr">
                        <a:defRPr sz="1800"/>
                      </a:pP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Off val="44000"/>
                        </a:schemeClr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US" sz="1400" dirty="0">
                          <a:sym typeface="Arial"/>
                        </a:rPr>
                        <a:t>56846.6</a:t>
                      </a: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EFDFF"/>
                      </a:solidFill>
                    </a:lnR>
                    <a:lnT w="12700" cap="flat" cmpd="sng" algn="ctr">
                      <a:solidFill>
                        <a:schemeClr val="accent3">
                          <a:lumOff val="44000"/>
                        </a:schemeClr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6423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400" dirty="0">
                          <a:sym typeface="Arial"/>
                        </a:rPr>
                        <a:t>Labor Force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39,383.8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38,576.2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38,548.23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38,266.</a:t>
                      </a:r>
                      <a:r>
                        <a:rPr lang="en-US" sz="1400" dirty="0">
                          <a:sym typeface="Arial"/>
                        </a:rPr>
                        <a:t>6</a:t>
                      </a: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38,099.8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EFDFF"/>
                      </a:solidFill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th-TH" sz="1400" dirty="0">
                          <a:sym typeface="Arial"/>
                        </a:rPr>
                        <a:t>38</a:t>
                      </a:r>
                      <a:r>
                        <a:rPr lang="en-US" sz="1400" dirty="0">
                          <a:sym typeface="Arial"/>
                        </a:rPr>
                        <a:t>,</a:t>
                      </a:r>
                      <a:r>
                        <a:rPr lang="th-TH" sz="1400" dirty="0">
                          <a:sym typeface="Arial"/>
                        </a:rPr>
                        <a:t>433.6</a:t>
                      </a: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US" sz="1400" dirty="0">
                          <a:sym typeface="Arial"/>
                        </a:rPr>
                        <a:t> 38,178</a:t>
                      </a:r>
                    </a:p>
                    <a:p>
                      <a:pPr algn="ctr">
                        <a:defRPr sz="1800"/>
                      </a:pP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US" sz="1400" dirty="0">
                          <a:sym typeface="Arial"/>
                        </a:rPr>
                        <a:t>38544.4</a:t>
                      </a: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EFDFF"/>
                      </a:solidFill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6767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400" dirty="0">
                          <a:sym typeface="Arial"/>
                        </a:rPr>
                        <a:t>  Employment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38,906.</a:t>
                      </a:r>
                      <a:r>
                        <a:rPr lang="en-US" sz="1400" dirty="0">
                          <a:sym typeface="Arial"/>
                        </a:rPr>
                        <a:t>9</a:t>
                      </a: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38,077.4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38,061.</a:t>
                      </a:r>
                      <a:r>
                        <a:rPr lang="en-US" sz="1400" dirty="0">
                          <a:sym typeface="Arial"/>
                        </a:rPr>
                        <a:t>2</a:t>
                      </a: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37,692.</a:t>
                      </a:r>
                      <a:r>
                        <a:rPr lang="en-US" sz="1400" dirty="0">
                          <a:sym typeface="Arial"/>
                        </a:rPr>
                        <a:t>7</a:t>
                      </a: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37,458.3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EFDFF"/>
                      </a:solidFill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US" sz="1400" dirty="0">
                          <a:sym typeface="Arial"/>
                        </a:rPr>
                        <a:t>37864.5</a:t>
                      </a: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US" sz="1400" dirty="0">
                          <a:sym typeface="Arial"/>
                        </a:rPr>
                        <a:t>37,613.4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US" sz="1400" dirty="0">
                          <a:sym typeface="Arial"/>
                        </a:rPr>
                        <a:t>37680.2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EFDFF"/>
                      </a:solidFill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6423"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  <a:defRPr sz="1800"/>
                      </a:pPr>
                      <a:r>
                        <a:rPr sz="1400" dirty="0">
                          <a:sym typeface="Arial"/>
                        </a:rPr>
                        <a:t>Agriculture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15</a:t>
                      </a:r>
                      <a:r>
                        <a:rPr lang="en-US" sz="1400" dirty="0">
                          <a:sym typeface="Arial"/>
                        </a:rPr>
                        <a:t>913</a:t>
                      </a:r>
                      <a:r>
                        <a:rPr sz="1400" dirty="0">
                          <a:sym typeface="Arial"/>
                        </a:rPr>
                        <a:t>.9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12,732.7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12,271.9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11,746.6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11,783.3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EFDFF"/>
                      </a:solidFill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US" sz="1400" dirty="0">
                          <a:sym typeface="Arial"/>
                        </a:rPr>
                        <a:t>12,168.3</a:t>
                      </a: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US" sz="1400" dirty="0">
                          <a:sym typeface="Arial"/>
                        </a:rPr>
                        <a:t>11,820.</a:t>
                      </a:r>
                      <a:r>
                        <a:rPr lang="th-TH" sz="1400" dirty="0">
                          <a:sym typeface="Arial"/>
                        </a:rPr>
                        <a:t>9</a:t>
                      </a:r>
                      <a:endParaRPr lang="en-US" sz="1400" dirty="0">
                        <a:sym typeface="Arial"/>
                      </a:endParaRPr>
                    </a:p>
                    <a:p>
                      <a:pPr algn="ctr">
                        <a:defRPr sz="1800"/>
                      </a:pP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US" sz="1400" dirty="0">
                          <a:sym typeface="Arial"/>
                        </a:rPr>
                        <a:t>-</a:t>
                      </a: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EFDFF"/>
                      </a:solidFill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6423"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  <a:defRPr sz="1800"/>
                      </a:pPr>
                      <a:r>
                        <a:rPr sz="1400" dirty="0">
                          <a:sym typeface="Arial"/>
                        </a:rPr>
                        <a:t>Non-Agriculture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23,499.9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25,344.7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25,744.</a:t>
                      </a:r>
                      <a:r>
                        <a:rPr lang="en-US" sz="1400" dirty="0">
                          <a:sym typeface="Arial"/>
                        </a:rPr>
                        <a:t>3</a:t>
                      </a: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25,964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25,675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EFDFF"/>
                      </a:solidFill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US" sz="1400">
                          <a:sym typeface="Arial"/>
                        </a:rPr>
                        <a:t>25,696.3</a:t>
                      </a: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US" sz="1400" dirty="0">
                          <a:sym typeface="Arial"/>
                        </a:rPr>
                        <a:t>25,792.5</a:t>
                      </a:r>
                    </a:p>
                    <a:p>
                      <a:pPr algn="ctr">
                        <a:defRPr sz="1800"/>
                      </a:pP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US" sz="1400" dirty="0">
                          <a:sym typeface="Arial"/>
                        </a:rPr>
                        <a:t>-</a:t>
                      </a: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EFDFF"/>
                      </a:solidFill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6423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400">
                          <a:sym typeface="Arial"/>
                        </a:rPr>
                        <a:t>Unemployed Persons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283.5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322.</a:t>
                      </a:r>
                      <a:r>
                        <a:rPr lang="en-US" sz="1400" dirty="0">
                          <a:sym typeface="Arial"/>
                        </a:rPr>
                        <a:t>7</a:t>
                      </a: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340.</a:t>
                      </a:r>
                      <a:r>
                        <a:rPr lang="en-US" sz="1400" dirty="0">
                          <a:sym typeface="Arial"/>
                        </a:rPr>
                        <a:t>6</a:t>
                      </a: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377.</a:t>
                      </a:r>
                      <a:r>
                        <a:rPr lang="en-US" sz="1400" dirty="0">
                          <a:sym typeface="Arial"/>
                        </a:rPr>
                        <a:t>5</a:t>
                      </a: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450.7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EFDFF"/>
                      </a:solidFill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US" sz="1400" dirty="0">
                          <a:sym typeface="Arial"/>
                        </a:rPr>
                        <a:t>404.3</a:t>
                      </a: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US" sz="1400" dirty="0">
                          <a:sym typeface="Arial"/>
                        </a:rPr>
                        <a:t>373.4</a:t>
                      </a: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US" sz="1400" b="0" dirty="0">
                          <a:sym typeface="Arial"/>
                        </a:rPr>
                        <a:t>651.1</a:t>
                      </a:r>
                      <a:endParaRPr sz="1400" b="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EFDFF"/>
                      </a:solidFill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6423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400">
                          <a:sym typeface="Arial"/>
                        </a:rPr>
                        <a:t>Rate of unemployed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>
                      <a:solidFill>
                        <a:srgbClr val="FEFDFF"/>
                      </a:solidFill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0.72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>
                      <a:solidFill>
                        <a:srgbClr val="FEFDFF"/>
                      </a:solidFill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0.84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>
                      <a:solidFill>
                        <a:srgbClr val="FEFDFF"/>
                      </a:solidFill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0.88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>
                      <a:solidFill>
                        <a:srgbClr val="FEFDFF"/>
                      </a:solidFill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0.99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>
                      <a:solidFill>
                        <a:srgbClr val="FEFDFF"/>
                      </a:solidFill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1.</a:t>
                      </a:r>
                      <a:r>
                        <a:rPr lang="en-US" sz="1400" dirty="0">
                          <a:sym typeface="Arial"/>
                        </a:rPr>
                        <a:t>19</a:t>
                      </a: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EFDFF"/>
                      </a:solidFill>
                    </a:lnR>
                    <a:lnB w="12700">
                      <a:solidFill>
                        <a:srgbClr val="FEFDFF"/>
                      </a:solidFill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US" sz="1400" dirty="0">
                          <a:sym typeface="Arial"/>
                        </a:rPr>
                        <a:t>1.05</a:t>
                      </a: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>
                      <a:solidFill>
                        <a:srgbClr val="FEFDFF"/>
                      </a:solidFill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US" sz="1400" dirty="0">
                          <a:sym typeface="Arial"/>
                        </a:rPr>
                        <a:t>0.98</a:t>
                      </a:r>
                      <a:endParaRPr sz="140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>
                      <a:solidFill>
                        <a:srgbClr val="FEFDFF"/>
                      </a:solidFill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US" sz="1400" b="0" dirty="0">
                          <a:sym typeface="Arial"/>
                        </a:rPr>
                        <a:t>1.69</a:t>
                      </a:r>
                      <a:endParaRPr sz="1400" b="0" dirty="0">
                        <a:sym typeface="Arial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EFD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EFDFF"/>
                      </a:solidFill>
                    </a:lnR>
                    <a:lnB w="12700">
                      <a:solidFill>
                        <a:srgbClr val="FEFDFF"/>
                      </a:solidFill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" name="Picture 5" descr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1808163"/>
            <a:ext cx="7375525" cy="2628901"/>
          </a:xfrm>
          <a:prstGeom prst="rect">
            <a:avLst/>
          </a:prstGeom>
          <a:ln w="12700">
            <a:miter lim="400000"/>
          </a:ln>
        </p:spPr>
      </p:pic>
      <p:sp>
        <p:nvSpPr>
          <p:cNvPr id="318" name="Rectang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l">
              <a:lnSpc>
                <a:spcPct val="80000"/>
              </a:lnSpc>
              <a:defRPr b="1">
                <a:solidFill>
                  <a:srgbClr val="006600"/>
                </a:solidFill>
              </a:defRPr>
            </a:lvl1pPr>
          </a:lstStyle>
          <a:p>
            <a:r>
              <a:t>Types of unemployment</a:t>
            </a:r>
          </a:p>
        </p:txBody>
      </p:sp>
      <p:sp>
        <p:nvSpPr>
          <p:cNvPr id="319" name="Rectangle 3"/>
          <p:cNvSpPr txBox="1">
            <a:spLocks noGrp="1"/>
          </p:cNvSpPr>
          <p:nvPr>
            <p:ph type="body" idx="1"/>
          </p:nvPr>
        </p:nvSpPr>
        <p:spPr>
          <a:xfrm>
            <a:off x="684213" y="1412875"/>
            <a:ext cx="8174036" cy="4953000"/>
          </a:xfrm>
          <a:prstGeom prst="rect">
            <a:avLst/>
          </a:prstGeom>
          <a:ln w="9525">
            <a:solidFill>
              <a:srgbClr val="000000"/>
            </a:solidFill>
            <a:miter lim="800000"/>
          </a:ln>
        </p:spPr>
        <p:txBody>
          <a:bodyPr/>
          <a:lstStyle/>
          <a:p>
            <a:pPr marL="350838" indent="-350838">
              <a:buSzTx/>
              <a:buNone/>
              <a:defRPr sz="3200">
                <a:latin typeface="+mj-lt"/>
                <a:ea typeface="+mj-ea"/>
                <a:cs typeface="+mj-cs"/>
                <a:sym typeface="Helvetica"/>
              </a:defRPr>
            </a:pPr>
            <a:endParaRPr/>
          </a:p>
          <a:p>
            <a:pPr marL="350838" indent="-350838">
              <a:spcBef>
                <a:spcPts val="1700"/>
              </a:spcBef>
              <a:buChar char="❑"/>
              <a:defRPr sz="3200">
                <a:latin typeface="+mj-lt"/>
                <a:ea typeface="+mj-ea"/>
                <a:cs typeface="+mj-cs"/>
                <a:sym typeface="Helvetica"/>
              </a:defRPr>
            </a:pPr>
            <a:r>
              <a:t> </a:t>
            </a:r>
            <a:r>
              <a:rPr>
                <a:latin typeface="Arial"/>
                <a:ea typeface="Arial"/>
                <a:cs typeface="Arial"/>
                <a:sym typeface="Arial"/>
              </a:rPr>
              <a:t>Frictional unemployment</a:t>
            </a:r>
          </a:p>
          <a:p>
            <a:pPr marL="350838" indent="-350838">
              <a:buSzTx/>
              <a:buNone/>
              <a:defRPr sz="3200"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350838" indent="-350838">
              <a:spcBef>
                <a:spcPts val="1700"/>
              </a:spcBef>
              <a:buChar char="❑"/>
              <a:defRPr sz="3200"/>
            </a:pPr>
            <a:r>
              <a:t> Structural unemployment</a:t>
            </a:r>
          </a:p>
          <a:p>
            <a:pPr marL="350838" indent="-350838">
              <a:buSzTx/>
              <a:buNone/>
              <a:defRPr sz="3200"/>
            </a:pPr>
            <a:endParaRPr/>
          </a:p>
          <a:p>
            <a:pPr marL="350838" indent="-350838">
              <a:spcBef>
                <a:spcPts val="1700"/>
              </a:spcBef>
              <a:buChar char="❑"/>
              <a:defRPr sz="3200"/>
            </a:pPr>
            <a:r>
              <a:t> Cyclical unemployment</a:t>
            </a:r>
          </a:p>
        </p:txBody>
      </p:sp>
      <p:pic>
        <p:nvPicPr>
          <p:cNvPr id="320" name="Object 2" descr="Object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1800" y="2540000"/>
            <a:ext cx="114300" cy="215900"/>
          </a:xfrm>
          <a:prstGeom prst="rect">
            <a:avLst/>
          </a:prstGeom>
          <a:ln w="12700">
            <a:miter lim="400000"/>
          </a:ln>
        </p:spPr>
      </p:pic>
      <p:sp>
        <p:nvSpPr>
          <p:cNvPr id="321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322" name="Slide Number Placeholder 8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23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3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3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9" grpId="1" build="p" bldLvl="5" animBg="1" advAuto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Slide Number Placeholder 2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24</a:t>
            </a:fld>
            <a:endParaRPr/>
          </a:p>
        </p:txBody>
      </p:sp>
      <p:sp>
        <p:nvSpPr>
          <p:cNvPr id="325" name="Rectangle 2"/>
          <p:cNvSpPr txBox="1"/>
          <p:nvPr/>
        </p:nvSpPr>
        <p:spPr>
          <a:xfrm>
            <a:off x="762000" y="594732"/>
            <a:ext cx="8382000" cy="6054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spAutoFit/>
          </a:bodyPr>
          <a:lstStyle>
            <a:lvl1pPr>
              <a:defRPr sz="3600" b="1">
                <a:solidFill>
                  <a:srgbClr val="006600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Types of unemployment</a:t>
            </a:r>
          </a:p>
        </p:txBody>
      </p:sp>
      <p:sp>
        <p:nvSpPr>
          <p:cNvPr id="326" name="Rectangle 7"/>
          <p:cNvSpPr txBox="1"/>
          <p:nvPr/>
        </p:nvSpPr>
        <p:spPr>
          <a:xfrm>
            <a:off x="714375" y="1714500"/>
            <a:ext cx="7715250" cy="17019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Frictional unemployment : </a:t>
            </a:r>
            <a:r>
              <a:rPr b="0">
                <a:solidFill>
                  <a:srgbClr val="000000"/>
                </a:solidFill>
              </a:rPr>
              <a:t>The portion of unemployment that is due to the normal working of the labor market; used to denote short-run job/skill matching problems.</a:t>
            </a:r>
          </a:p>
        </p:txBody>
      </p:sp>
      <p:sp>
        <p:nvSpPr>
          <p:cNvPr id="327" name="Rectangle 8"/>
          <p:cNvSpPr txBox="1"/>
          <p:nvPr/>
        </p:nvSpPr>
        <p:spPr>
          <a:xfrm>
            <a:off x="785813" y="3786187"/>
            <a:ext cx="8072436" cy="17019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Structural unemployment : </a:t>
            </a:r>
            <a:r>
              <a:rPr b="0">
                <a:solidFill>
                  <a:srgbClr val="000000"/>
                </a:solidFill>
              </a:rPr>
              <a:t>The portion of unemployment that is due to changes in the structure of the economy that result in a significant loss of jobs in certain industries.</a:t>
            </a:r>
          </a:p>
        </p:txBody>
      </p:sp>
      <p:sp>
        <p:nvSpPr>
          <p:cNvPr id="328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6" grpId="1" animBg="1" advAuto="0"/>
      <p:bldP spid="327" grpId="2" animBg="1" advAuto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Slide Number Placeholder 2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25</a:t>
            </a:fld>
            <a:endParaRPr/>
          </a:p>
        </p:txBody>
      </p:sp>
      <p:sp>
        <p:nvSpPr>
          <p:cNvPr id="331" name="Rectangle 2"/>
          <p:cNvSpPr txBox="1"/>
          <p:nvPr/>
        </p:nvSpPr>
        <p:spPr>
          <a:xfrm>
            <a:off x="762000" y="594732"/>
            <a:ext cx="8382000" cy="6054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spAutoFit/>
          </a:bodyPr>
          <a:lstStyle>
            <a:lvl1pPr>
              <a:defRPr sz="3600" b="1">
                <a:solidFill>
                  <a:srgbClr val="006600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Types of unemployment</a:t>
            </a:r>
          </a:p>
        </p:txBody>
      </p:sp>
      <p:sp>
        <p:nvSpPr>
          <p:cNvPr id="332" name="Rectangle 7"/>
          <p:cNvSpPr txBox="1"/>
          <p:nvPr/>
        </p:nvSpPr>
        <p:spPr>
          <a:xfrm>
            <a:off x="714375" y="1714500"/>
            <a:ext cx="7715250" cy="21083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Natural rate of unemployment : </a:t>
            </a:r>
            <a:r>
              <a:rPr b="0">
                <a:solidFill>
                  <a:srgbClr val="000000"/>
                </a:solidFill>
              </a:rPr>
              <a:t>The</a:t>
            </a:r>
          </a:p>
          <a:p>
            <a:pPr>
              <a:defRPr sz="2800">
                <a:latin typeface="+mn-lt"/>
                <a:ea typeface="+mn-ea"/>
                <a:cs typeface="+mn-cs"/>
                <a:sym typeface="Times New Roman"/>
              </a:defRPr>
            </a:pPr>
            <a:r>
              <a:t>unemployment that occurs as a normal part of the functioning of the economy. Sometimes taken as the sum of frictional unemployment and structural unemployment.</a:t>
            </a:r>
          </a:p>
        </p:txBody>
      </p:sp>
      <p:sp>
        <p:nvSpPr>
          <p:cNvPr id="333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1" animBg="1" advAuto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Slide Number Placeholder 2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26</a:t>
            </a:fld>
            <a:endParaRPr/>
          </a:p>
        </p:txBody>
      </p:sp>
      <p:sp>
        <p:nvSpPr>
          <p:cNvPr id="336" name="Rectangle 2"/>
          <p:cNvSpPr txBox="1"/>
          <p:nvPr/>
        </p:nvSpPr>
        <p:spPr>
          <a:xfrm>
            <a:off x="762000" y="523295"/>
            <a:ext cx="8382000" cy="6054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spAutoFit/>
          </a:bodyPr>
          <a:lstStyle>
            <a:lvl1pPr>
              <a:defRPr sz="3600" b="1">
                <a:solidFill>
                  <a:srgbClr val="006600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Types of unemployment</a:t>
            </a:r>
          </a:p>
        </p:txBody>
      </p:sp>
      <p:sp>
        <p:nvSpPr>
          <p:cNvPr id="337" name="Rectangle 7"/>
          <p:cNvSpPr txBox="1"/>
          <p:nvPr/>
        </p:nvSpPr>
        <p:spPr>
          <a:xfrm>
            <a:off x="785812" y="1928813"/>
            <a:ext cx="7715251" cy="12955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rPr dirty="0"/>
              <a:t>Cyclical unemployment : </a:t>
            </a:r>
            <a:r>
              <a:rPr b="0" dirty="0">
                <a:solidFill>
                  <a:srgbClr val="000000"/>
                </a:solidFill>
              </a:rPr>
              <a:t>The increase in unemployment that occurs during recessions and depressions.</a:t>
            </a:r>
          </a:p>
        </p:txBody>
      </p:sp>
      <p:sp>
        <p:nvSpPr>
          <p:cNvPr id="338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" grpId="1" animBg="1" advAuto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Slide Number Placeholder 2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27</a:t>
            </a:fld>
            <a:endParaRPr/>
          </a:p>
        </p:txBody>
      </p:sp>
      <p:sp>
        <p:nvSpPr>
          <p:cNvPr id="341" name="Rectangle 4"/>
          <p:cNvSpPr txBox="1"/>
          <p:nvPr/>
        </p:nvSpPr>
        <p:spPr>
          <a:xfrm>
            <a:off x="642937" y="428625"/>
            <a:ext cx="7391401" cy="5480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spcBef>
                <a:spcPts val="300"/>
              </a:spcBef>
              <a:defRPr sz="3200" b="1">
                <a:solidFill>
                  <a:srgbClr val="1469B2"/>
                </a:solidFill>
              </a:defRPr>
            </a:lvl1pPr>
          </a:lstStyle>
          <a:p>
            <a:r>
              <a:t>1.4.3 Price level</a:t>
            </a:r>
          </a:p>
        </p:txBody>
      </p:sp>
      <p:sp>
        <p:nvSpPr>
          <p:cNvPr id="342" name="Rectangle 5"/>
          <p:cNvSpPr txBox="1"/>
          <p:nvPr/>
        </p:nvSpPr>
        <p:spPr>
          <a:xfrm>
            <a:off x="1000125" y="1714500"/>
            <a:ext cx="7429500" cy="4827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rPr dirty="0"/>
              <a:t>Inflation:  </a:t>
            </a:r>
            <a:r>
              <a:rPr b="0" dirty="0">
                <a:solidFill>
                  <a:srgbClr val="000000"/>
                </a:solidFill>
              </a:rPr>
              <a:t>An increase in the overall price level.</a:t>
            </a:r>
          </a:p>
        </p:txBody>
      </p:sp>
      <p:sp>
        <p:nvSpPr>
          <p:cNvPr id="343" name="Rectangle 6"/>
          <p:cNvSpPr txBox="1"/>
          <p:nvPr/>
        </p:nvSpPr>
        <p:spPr>
          <a:xfrm>
            <a:off x="1000124" y="3000375"/>
            <a:ext cx="7358065" cy="8891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rPr dirty="0"/>
              <a:t>Hyperinflation:</a:t>
            </a:r>
            <a:r>
              <a:rPr b="0" dirty="0">
                <a:solidFill>
                  <a:srgbClr val="006668"/>
                </a:solidFill>
              </a:rPr>
              <a:t>  </a:t>
            </a:r>
            <a:r>
              <a:rPr b="0" dirty="0">
                <a:solidFill>
                  <a:srgbClr val="000000"/>
                </a:solidFill>
              </a:rPr>
              <a:t>A period of very rapid increases in the overall price level.</a:t>
            </a:r>
          </a:p>
        </p:txBody>
      </p:sp>
      <p:sp>
        <p:nvSpPr>
          <p:cNvPr id="344" name="Rectangle 7"/>
          <p:cNvSpPr txBox="1"/>
          <p:nvPr/>
        </p:nvSpPr>
        <p:spPr>
          <a:xfrm>
            <a:off x="1000125" y="4500562"/>
            <a:ext cx="7072313" cy="4827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Deflation:  </a:t>
            </a:r>
            <a:r>
              <a:rPr b="0">
                <a:solidFill>
                  <a:srgbClr val="000000"/>
                </a:solidFill>
              </a:rPr>
              <a:t>A decrease in the overall price level.</a:t>
            </a:r>
          </a:p>
        </p:txBody>
      </p:sp>
      <p:sp>
        <p:nvSpPr>
          <p:cNvPr id="345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4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1" grpId="1" build="p" bldLvl="5" animBg="1" advAuto="0"/>
      <p:bldP spid="342" grpId="2" animBg="1" advAuto="0"/>
      <p:bldP spid="343" grpId="3" animBg="1" advAuto="0"/>
      <p:bldP spid="344" grpId="4" animBg="1" advAuto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CD22A92-E09F-4798-81A7-11F4798C0EBC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380999" y="88900"/>
            <a:ext cx="8382001" cy="6096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Consumer Price Index (CPI) calculation, fix basket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E56CAE0-FAFF-4662-A3CD-71ED9D35A9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245918"/>
              </p:ext>
            </p:extLst>
          </p:nvPr>
        </p:nvGraphicFramePr>
        <p:xfrm>
          <a:off x="380999" y="698500"/>
          <a:ext cx="6673850" cy="298662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631609">
                  <a:extLst>
                    <a:ext uri="{9D8B030D-6E8A-4147-A177-3AD203B41FA5}">
                      <a16:colId xmlns:a16="http://schemas.microsoft.com/office/drawing/2014/main" val="647953252"/>
                    </a:ext>
                  </a:extLst>
                </a:gridCol>
                <a:gridCol w="1033542">
                  <a:extLst>
                    <a:ext uri="{9D8B030D-6E8A-4147-A177-3AD203B41FA5}">
                      <a16:colId xmlns:a16="http://schemas.microsoft.com/office/drawing/2014/main" val="3955251946"/>
                    </a:ext>
                  </a:extLst>
                </a:gridCol>
                <a:gridCol w="961988">
                  <a:extLst>
                    <a:ext uri="{9D8B030D-6E8A-4147-A177-3AD203B41FA5}">
                      <a16:colId xmlns:a16="http://schemas.microsoft.com/office/drawing/2014/main" val="3906873380"/>
                    </a:ext>
                  </a:extLst>
                </a:gridCol>
                <a:gridCol w="1025591">
                  <a:extLst>
                    <a:ext uri="{9D8B030D-6E8A-4147-A177-3AD203B41FA5}">
                      <a16:colId xmlns:a16="http://schemas.microsoft.com/office/drawing/2014/main" val="761867221"/>
                    </a:ext>
                  </a:extLst>
                </a:gridCol>
                <a:gridCol w="954038">
                  <a:extLst>
                    <a:ext uri="{9D8B030D-6E8A-4147-A177-3AD203B41FA5}">
                      <a16:colId xmlns:a16="http://schemas.microsoft.com/office/drawing/2014/main" val="986473467"/>
                    </a:ext>
                  </a:extLst>
                </a:gridCol>
                <a:gridCol w="1113044">
                  <a:extLst>
                    <a:ext uri="{9D8B030D-6E8A-4147-A177-3AD203B41FA5}">
                      <a16:colId xmlns:a16="http://schemas.microsoft.com/office/drawing/2014/main" val="2200523348"/>
                    </a:ext>
                  </a:extLst>
                </a:gridCol>
                <a:gridCol w="954038">
                  <a:extLst>
                    <a:ext uri="{9D8B030D-6E8A-4147-A177-3AD203B41FA5}">
                      <a16:colId xmlns:a16="http://schemas.microsoft.com/office/drawing/2014/main" val="1688806376"/>
                    </a:ext>
                  </a:extLst>
                </a:gridCol>
              </a:tblGrid>
              <a:tr h="136873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81025" algn="l"/>
                        </a:tabLst>
                      </a:pPr>
                      <a:r>
                        <a:rPr lang="en-US" sz="1600" dirty="0">
                          <a:effectLst/>
                        </a:rPr>
                        <a:t>Quantity of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81025" algn="l"/>
                        </a:tabLst>
                      </a:pPr>
                      <a:r>
                        <a:rPr lang="en-US" sz="1600" dirty="0">
                          <a:effectLst/>
                        </a:rPr>
                        <a:t>Good 1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81025" algn="l"/>
                        </a:tabLst>
                      </a:pPr>
                      <a:r>
                        <a:rPr lang="en-US" sz="1600">
                          <a:effectLst/>
                        </a:rPr>
                        <a:t>Quantity of</a:t>
                      </a:r>
                      <a:endParaRPr lang="en-US" sz="110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Good 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Price of good 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Price of good 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Value of goods in the basket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CPI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14316901"/>
                  </a:ext>
                </a:extLst>
              </a:tr>
              <a:tr h="53929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201</a:t>
                      </a:r>
                      <a:r>
                        <a:rPr lang="th-TH" sz="1600" dirty="0">
                          <a:effectLst/>
                        </a:rPr>
                        <a:t>7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40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68813647"/>
                  </a:ext>
                </a:extLst>
              </a:tr>
              <a:tr h="53929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201</a:t>
                      </a:r>
                      <a:r>
                        <a:rPr lang="th-TH" sz="1600" dirty="0">
                          <a:effectLst/>
                        </a:rPr>
                        <a:t>8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40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8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06124563"/>
                  </a:ext>
                </a:extLst>
              </a:tr>
              <a:tr h="53929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201</a:t>
                      </a:r>
                      <a:r>
                        <a:rPr lang="th-TH" sz="1600" dirty="0">
                          <a:effectLst/>
                        </a:rPr>
                        <a:t>9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7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4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3568543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95279FFF-D9F3-40FA-83FC-69E7F5AC3F8F}"/>
              </a:ext>
            </a:extLst>
          </p:cNvPr>
          <p:cNvSpPr/>
          <p:nvPr/>
        </p:nvSpPr>
        <p:spPr>
          <a:xfrm>
            <a:off x="133250" y="3825409"/>
            <a:ext cx="3746538" cy="4050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Browallia New" panose="020B0604020202020204" pitchFamily="34" charset="-34"/>
              </a:rPr>
              <a:t>The </a:t>
            </a:r>
            <a:r>
              <a:rPr lang="en-GB" sz="2000" dirty="0">
                <a:latin typeface="Arial" panose="020B060402020202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  <a:t>rule of three in arithmetic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9342EF-8344-4F50-9E35-431B69652214}"/>
              </a:ext>
            </a:extLst>
          </p:cNvPr>
          <p:cNvSpPr txBox="1"/>
          <p:nvPr/>
        </p:nvSpPr>
        <p:spPr>
          <a:xfrm>
            <a:off x="5238669" y="2120900"/>
            <a:ext cx="584200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spc="0" normalizeH="0" baseline="0" dirty="0">
                <a:ln>
                  <a:noFill/>
                </a:ln>
                <a:solidFill>
                  <a:schemeClr val="accent2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rPr>
              <a:t>200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CAC92D-4774-458E-80B1-88E0FAD4131B}"/>
              </a:ext>
            </a:extLst>
          </p:cNvPr>
          <p:cNvSpPr txBox="1"/>
          <p:nvPr/>
        </p:nvSpPr>
        <p:spPr>
          <a:xfrm>
            <a:off x="6305469" y="2120900"/>
            <a:ext cx="584200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2000" b="1" dirty="0">
                <a:solidFill>
                  <a:srgbClr val="C00000"/>
                </a:solidFill>
              </a:rPr>
              <a:t>1</a:t>
            </a:r>
            <a:r>
              <a:rPr kumimoji="0" lang="en-US" sz="2000" b="1" i="0" u="none" strike="noStrike" cap="none" spc="0" normalizeH="0" baseline="0" dirty="0">
                <a:ln>
                  <a:noFill/>
                </a:ln>
                <a:solidFill>
                  <a:srgbClr val="C00000"/>
                </a:solidFill>
                <a:effectLst/>
                <a:uFillTx/>
                <a:sym typeface="Arial"/>
              </a:rPr>
              <a:t>00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B4E6F2C-CD67-40DB-9F87-6200F4BAB53F}"/>
              </a:ext>
            </a:extLst>
          </p:cNvPr>
          <p:cNvSpPr txBox="1"/>
          <p:nvPr/>
        </p:nvSpPr>
        <p:spPr>
          <a:xfrm>
            <a:off x="1431853" y="4245845"/>
            <a:ext cx="2559132" cy="3693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1800" i="0" u="none" strike="noStrike" cap="none" spc="0" normalizeH="0" baseline="0" dirty="0">
                <a:ln>
                  <a:noFill/>
                </a:ln>
                <a:solidFill>
                  <a:schemeClr val="accent2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rPr>
              <a:t>(20*6) + (40*2) = 200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ADF337B-F398-400A-ABED-0EA378864401}"/>
              </a:ext>
            </a:extLst>
          </p:cNvPr>
          <p:cNvSpPr txBox="1"/>
          <p:nvPr/>
        </p:nvSpPr>
        <p:spPr>
          <a:xfrm>
            <a:off x="3956059" y="4215067"/>
            <a:ext cx="584200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2000" b="1" dirty="0">
                <a:solidFill>
                  <a:srgbClr val="C00000"/>
                </a:solidFill>
              </a:rPr>
              <a:t>1</a:t>
            </a:r>
            <a:r>
              <a:rPr kumimoji="0" lang="en-US" sz="2000" b="1" i="0" u="none" strike="noStrike" cap="none" spc="0" normalizeH="0" baseline="0" dirty="0">
                <a:ln>
                  <a:noFill/>
                </a:ln>
                <a:solidFill>
                  <a:srgbClr val="C00000"/>
                </a:solidFill>
                <a:effectLst/>
                <a:uFillTx/>
                <a:sym typeface="Arial"/>
              </a:rPr>
              <a:t>00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0C0BCD8-8531-4B26-ABE7-EC89A3DFF122}"/>
              </a:ext>
            </a:extLst>
          </p:cNvPr>
          <p:cNvSpPr txBox="1"/>
          <p:nvPr/>
        </p:nvSpPr>
        <p:spPr>
          <a:xfrm>
            <a:off x="450768" y="4230456"/>
            <a:ext cx="1092281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2000" b="1" dirty="0">
                <a:solidFill>
                  <a:schemeClr val="accent2"/>
                </a:solidFill>
              </a:rPr>
              <a:t>In 201</a:t>
            </a:r>
            <a:r>
              <a:rPr lang="th-TH" sz="2000" b="1" dirty="0">
                <a:solidFill>
                  <a:schemeClr val="accent2"/>
                </a:solidFill>
              </a:rPr>
              <a:t>7</a:t>
            </a:r>
            <a:r>
              <a:rPr lang="en-US" sz="2000" b="1" dirty="0">
                <a:solidFill>
                  <a:schemeClr val="accent2"/>
                </a:solidFill>
              </a:rPr>
              <a:t>,</a:t>
            </a:r>
            <a:endParaRPr kumimoji="0" lang="en-US" sz="2000" b="1" i="0" u="none" strike="noStrike" cap="none" spc="0" normalizeH="0" baseline="0" dirty="0">
              <a:ln>
                <a:noFill/>
              </a:ln>
              <a:solidFill>
                <a:schemeClr val="accent2"/>
              </a:solidFill>
              <a:effectLst/>
              <a:uFillTx/>
              <a:sym typeface="Arial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2D675B8-035A-4FA4-805D-68A3A8FCD4E9}"/>
              </a:ext>
            </a:extLst>
          </p:cNvPr>
          <p:cNvSpPr txBox="1"/>
          <p:nvPr/>
        </p:nvSpPr>
        <p:spPr>
          <a:xfrm>
            <a:off x="450768" y="4685749"/>
            <a:ext cx="1092281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2000" b="1" dirty="0">
                <a:solidFill>
                  <a:schemeClr val="accent2"/>
                </a:solidFill>
              </a:rPr>
              <a:t>In 201</a:t>
            </a:r>
            <a:r>
              <a:rPr lang="th-TH" sz="2000" b="1" dirty="0">
                <a:solidFill>
                  <a:schemeClr val="accent2"/>
                </a:solidFill>
              </a:rPr>
              <a:t>8</a:t>
            </a:r>
            <a:r>
              <a:rPr lang="en-US" sz="2000" b="1" dirty="0">
                <a:solidFill>
                  <a:schemeClr val="accent2"/>
                </a:solidFill>
              </a:rPr>
              <a:t>,</a:t>
            </a:r>
            <a:endParaRPr kumimoji="0" lang="en-US" sz="2000" b="1" i="0" u="none" strike="noStrike" cap="none" spc="0" normalizeH="0" baseline="0" dirty="0">
              <a:ln>
                <a:noFill/>
              </a:ln>
              <a:solidFill>
                <a:schemeClr val="accent2"/>
              </a:solidFill>
              <a:effectLst/>
              <a:uFillTx/>
              <a:sym typeface="Arial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6ABA8D6-A917-42B1-8907-1C06EB848B14}"/>
              </a:ext>
            </a:extLst>
          </p:cNvPr>
          <p:cNvSpPr txBox="1"/>
          <p:nvPr/>
        </p:nvSpPr>
        <p:spPr>
          <a:xfrm>
            <a:off x="1431853" y="4701138"/>
            <a:ext cx="2559132" cy="3693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1800" i="0" u="none" strike="noStrike" cap="none" spc="0" normalizeH="0" baseline="0" dirty="0">
                <a:ln>
                  <a:noFill/>
                </a:ln>
                <a:solidFill>
                  <a:schemeClr val="accent2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rPr>
              <a:t>(20*8) + (40*3) = 280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99D1BFB-D3DF-4CEA-BEB6-2F1E70898330}"/>
              </a:ext>
            </a:extLst>
          </p:cNvPr>
          <p:cNvSpPr txBox="1"/>
          <p:nvPr/>
        </p:nvSpPr>
        <p:spPr>
          <a:xfrm>
            <a:off x="3908377" y="4665869"/>
            <a:ext cx="2559132" cy="3693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1800" i="0" u="none" strike="noStrike" cap="none" spc="0" normalizeH="0" baseline="0" dirty="0">
                <a:ln>
                  <a:noFill/>
                </a:ln>
                <a:solidFill>
                  <a:schemeClr val="accent2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rPr>
              <a:t>(100*280)/200 = </a:t>
            </a:r>
            <a:r>
              <a:rPr kumimoji="0" lang="en-US" sz="1800" b="1" i="0" u="none" strike="noStrike" cap="none" spc="0" normalizeH="0" baseline="0" dirty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rPr>
              <a:t>140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B8F4F5F-9D03-4179-BB16-300B3F13E33A}"/>
              </a:ext>
            </a:extLst>
          </p:cNvPr>
          <p:cNvSpPr txBox="1"/>
          <p:nvPr/>
        </p:nvSpPr>
        <p:spPr>
          <a:xfrm>
            <a:off x="5238669" y="2702959"/>
            <a:ext cx="584200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spc="0" normalizeH="0" baseline="0" dirty="0">
                <a:ln>
                  <a:noFill/>
                </a:ln>
                <a:solidFill>
                  <a:schemeClr val="accent2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rPr>
              <a:t>280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23FC29-21E8-4EF1-8B66-8CDC84545DBF}"/>
              </a:ext>
            </a:extLst>
          </p:cNvPr>
          <p:cNvSpPr txBox="1"/>
          <p:nvPr/>
        </p:nvSpPr>
        <p:spPr>
          <a:xfrm>
            <a:off x="6305469" y="2702959"/>
            <a:ext cx="584200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2000" b="1" dirty="0">
                <a:solidFill>
                  <a:srgbClr val="C00000"/>
                </a:solidFill>
              </a:rPr>
              <a:t>14</a:t>
            </a:r>
            <a:r>
              <a:rPr kumimoji="0" lang="en-US" sz="2000" b="1" i="0" u="none" strike="noStrike" cap="none" spc="0" normalizeH="0" baseline="0" dirty="0">
                <a:ln>
                  <a:noFill/>
                </a:ln>
                <a:solidFill>
                  <a:srgbClr val="C00000"/>
                </a:solidFill>
                <a:effectLst/>
                <a:uFillTx/>
                <a:sym typeface="Arial"/>
              </a:rPr>
              <a:t>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D1E116B-648D-499C-9291-E109C5BBA3A0}"/>
              </a:ext>
            </a:extLst>
          </p:cNvPr>
          <p:cNvSpPr txBox="1"/>
          <p:nvPr/>
        </p:nvSpPr>
        <p:spPr>
          <a:xfrm>
            <a:off x="450768" y="5160504"/>
            <a:ext cx="1092281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2000" b="1" dirty="0">
                <a:solidFill>
                  <a:schemeClr val="accent2"/>
                </a:solidFill>
              </a:rPr>
              <a:t>In 201</a:t>
            </a:r>
            <a:r>
              <a:rPr lang="th-TH" sz="2000" b="1" dirty="0">
                <a:solidFill>
                  <a:schemeClr val="accent2"/>
                </a:solidFill>
              </a:rPr>
              <a:t>9</a:t>
            </a:r>
            <a:r>
              <a:rPr lang="en-US" sz="2000" b="1" dirty="0">
                <a:solidFill>
                  <a:schemeClr val="accent2"/>
                </a:solidFill>
              </a:rPr>
              <a:t>,</a:t>
            </a:r>
            <a:endParaRPr kumimoji="0" lang="en-US" sz="2000" b="1" i="0" u="none" strike="noStrike" cap="none" spc="0" normalizeH="0" baseline="0" dirty="0">
              <a:ln>
                <a:noFill/>
              </a:ln>
              <a:solidFill>
                <a:schemeClr val="accent2"/>
              </a:solidFill>
              <a:effectLst/>
              <a:uFillTx/>
              <a:sym typeface="Arial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665D026-A8E7-4DB8-BA18-261535B52087}"/>
              </a:ext>
            </a:extLst>
          </p:cNvPr>
          <p:cNvSpPr txBox="1"/>
          <p:nvPr/>
        </p:nvSpPr>
        <p:spPr>
          <a:xfrm>
            <a:off x="1431853" y="5171820"/>
            <a:ext cx="2559132" cy="3693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1800" i="0" u="none" strike="noStrike" cap="none" spc="0" normalizeH="0" baseline="0" dirty="0">
                <a:ln>
                  <a:noFill/>
                </a:ln>
                <a:solidFill>
                  <a:schemeClr val="accent2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rPr>
              <a:t>(20*7) + (40*4) = 300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DFB060C-D158-4E18-8F67-3FC496AD96D4}"/>
              </a:ext>
            </a:extLst>
          </p:cNvPr>
          <p:cNvSpPr txBox="1"/>
          <p:nvPr/>
        </p:nvSpPr>
        <p:spPr>
          <a:xfrm>
            <a:off x="3908377" y="5126771"/>
            <a:ext cx="2559132" cy="3693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1800" i="0" u="none" strike="noStrike" cap="none" spc="0" normalizeH="0" baseline="0" dirty="0">
                <a:ln>
                  <a:noFill/>
                </a:ln>
                <a:solidFill>
                  <a:schemeClr val="accent2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rPr>
              <a:t>(100*300)/200 = </a:t>
            </a:r>
            <a:r>
              <a:rPr kumimoji="0" lang="en-US" sz="1800" b="1" i="0" u="none" strike="noStrike" cap="none" spc="0" normalizeH="0" baseline="0" dirty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rPr>
              <a:t>150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A52EE5E-8D56-4848-A92F-1A7E99AC02E9}"/>
              </a:ext>
            </a:extLst>
          </p:cNvPr>
          <p:cNvSpPr txBox="1"/>
          <p:nvPr/>
        </p:nvSpPr>
        <p:spPr>
          <a:xfrm>
            <a:off x="5238669" y="3194043"/>
            <a:ext cx="584200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2000" b="1" dirty="0">
                <a:solidFill>
                  <a:schemeClr val="accent2"/>
                </a:solidFill>
              </a:rPr>
              <a:t>30</a:t>
            </a:r>
            <a:r>
              <a:rPr kumimoji="0" lang="en-US" sz="2000" b="1" i="0" u="none" strike="noStrike" cap="none" spc="0" normalizeH="0" baseline="0" dirty="0">
                <a:ln>
                  <a:noFill/>
                </a:ln>
                <a:solidFill>
                  <a:schemeClr val="accent2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rPr>
              <a:t>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EDDE688-BE25-4309-B21F-219965596257}"/>
              </a:ext>
            </a:extLst>
          </p:cNvPr>
          <p:cNvSpPr txBox="1"/>
          <p:nvPr/>
        </p:nvSpPr>
        <p:spPr>
          <a:xfrm>
            <a:off x="6305469" y="3193330"/>
            <a:ext cx="584200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2000" b="1" dirty="0">
                <a:solidFill>
                  <a:srgbClr val="C00000"/>
                </a:solidFill>
              </a:rPr>
              <a:t>15</a:t>
            </a:r>
            <a:r>
              <a:rPr kumimoji="0" lang="en-US" sz="2000" b="1" i="0" u="none" strike="noStrike" cap="none" spc="0" normalizeH="0" baseline="0" dirty="0">
                <a:ln>
                  <a:noFill/>
                </a:ln>
                <a:solidFill>
                  <a:srgbClr val="C00000"/>
                </a:solidFill>
                <a:effectLst/>
                <a:uFillTx/>
                <a:sym typeface="Arial"/>
              </a:rPr>
              <a:t>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EA9C41D-3CA0-4BF4-96B3-D83CB4633B2C}"/>
              </a:ext>
            </a:extLst>
          </p:cNvPr>
          <p:cNvSpPr txBox="1"/>
          <p:nvPr/>
        </p:nvSpPr>
        <p:spPr>
          <a:xfrm>
            <a:off x="450767" y="5652100"/>
            <a:ext cx="4908633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2000" b="1" dirty="0">
                <a:solidFill>
                  <a:schemeClr val="accent2"/>
                </a:solidFill>
              </a:rPr>
              <a:t>Inflation rate in 201</a:t>
            </a:r>
            <a:r>
              <a:rPr lang="th-TH" sz="2000" b="1" dirty="0">
                <a:solidFill>
                  <a:schemeClr val="accent2"/>
                </a:solidFill>
              </a:rPr>
              <a:t>8</a:t>
            </a:r>
            <a:r>
              <a:rPr lang="en-US" sz="2000" b="1" dirty="0">
                <a:solidFill>
                  <a:schemeClr val="accent2"/>
                </a:solidFill>
              </a:rPr>
              <a:t> compared to 201</a:t>
            </a:r>
            <a:r>
              <a:rPr lang="th-TH" sz="2000" b="1" dirty="0">
                <a:solidFill>
                  <a:schemeClr val="accent2"/>
                </a:solidFill>
              </a:rPr>
              <a:t>7</a:t>
            </a:r>
            <a:r>
              <a:rPr lang="en-US" sz="2000" b="1" dirty="0">
                <a:solidFill>
                  <a:schemeClr val="accent2"/>
                </a:solidFill>
              </a:rPr>
              <a:t>  </a:t>
            </a:r>
            <a:endParaRPr kumimoji="0" lang="en-US" sz="2000" b="1" i="0" u="none" strike="noStrike" cap="none" spc="0" normalizeH="0" baseline="0" dirty="0">
              <a:ln>
                <a:noFill/>
              </a:ln>
              <a:solidFill>
                <a:schemeClr val="accent2"/>
              </a:solidFill>
              <a:effectLst/>
              <a:uFillTx/>
              <a:sym typeface="Arial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83E78B3-5528-4129-BF3B-7B652D7B62BB}"/>
              </a:ext>
            </a:extLst>
          </p:cNvPr>
          <p:cNvSpPr txBox="1"/>
          <p:nvPr/>
        </p:nvSpPr>
        <p:spPr>
          <a:xfrm>
            <a:off x="5284725" y="5660767"/>
            <a:ext cx="3540247" cy="3693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1800" i="0" u="none" strike="noStrike" cap="none" spc="0" normalizeH="0" baseline="0" dirty="0">
                <a:ln>
                  <a:noFill/>
                </a:ln>
                <a:solidFill>
                  <a:schemeClr val="accent2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rPr>
              <a:t>=  [(140</a:t>
            </a:r>
            <a:r>
              <a:rPr kumimoji="0" lang="en-US" sz="1800" i="0" u="none" strike="noStrike" cap="none" spc="0" normalizeH="0" dirty="0">
                <a:ln>
                  <a:noFill/>
                </a:ln>
                <a:solidFill>
                  <a:schemeClr val="accent2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rPr>
              <a:t> - 100</a:t>
            </a:r>
            <a:r>
              <a:rPr kumimoji="0" lang="en-US" sz="1800" i="0" u="none" strike="noStrike" cap="none" spc="0" normalizeH="0" baseline="0" dirty="0">
                <a:ln>
                  <a:noFill/>
                </a:ln>
                <a:solidFill>
                  <a:schemeClr val="accent2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rPr>
              <a:t>)/100] * 100 = </a:t>
            </a:r>
            <a:r>
              <a:rPr kumimoji="0" lang="en-US" sz="1800" b="1" i="0" u="none" strike="noStrike" cap="none" spc="0" normalizeH="0" baseline="0" dirty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rPr>
              <a:t>40%</a:t>
            </a:r>
            <a:r>
              <a:rPr kumimoji="0" lang="en-US" sz="1800" i="0" u="none" strike="noStrike" cap="none" spc="0" normalizeH="0" baseline="0" dirty="0">
                <a:ln>
                  <a:noFill/>
                </a:ln>
                <a:solidFill>
                  <a:schemeClr val="accent2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rPr>
              <a:t> </a:t>
            </a:r>
            <a:r>
              <a:rPr kumimoji="0" lang="en-US" sz="1800" i="0" u="none" strike="noStrike" cap="none" spc="0" normalizeH="0" dirty="0">
                <a:ln>
                  <a:noFill/>
                </a:ln>
                <a:solidFill>
                  <a:schemeClr val="accent2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rPr>
              <a:t> </a:t>
            </a:r>
            <a:endParaRPr kumimoji="0" lang="en-US" sz="1800" i="0" u="none" strike="noStrike" cap="none" spc="0" normalizeH="0" baseline="0" dirty="0">
              <a:ln>
                <a:noFill/>
              </a:ln>
              <a:solidFill>
                <a:schemeClr val="accent2"/>
              </a:solidFill>
              <a:effectLst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AA2338D-F70B-4B30-958C-5F4BA193C463}"/>
              </a:ext>
            </a:extLst>
          </p:cNvPr>
          <p:cNvSpPr txBox="1"/>
          <p:nvPr/>
        </p:nvSpPr>
        <p:spPr>
          <a:xfrm>
            <a:off x="450767" y="6076707"/>
            <a:ext cx="4908633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2000" b="1" dirty="0">
                <a:solidFill>
                  <a:schemeClr val="accent2"/>
                </a:solidFill>
              </a:rPr>
              <a:t>Inflation rate in 201</a:t>
            </a:r>
            <a:r>
              <a:rPr lang="th-TH" sz="2000" b="1" dirty="0">
                <a:solidFill>
                  <a:schemeClr val="accent2"/>
                </a:solidFill>
              </a:rPr>
              <a:t>9</a:t>
            </a:r>
            <a:r>
              <a:rPr lang="en-US" sz="2000" b="1" dirty="0">
                <a:solidFill>
                  <a:schemeClr val="accent2"/>
                </a:solidFill>
              </a:rPr>
              <a:t> compared to 201</a:t>
            </a:r>
            <a:r>
              <a:rPr lang="th-TH" sz="2000" b="1" dirty="0">
                <a:solidFill>
                  <a:schemeClr val="accent2"/>
                </a:solidFill>
              </a:rPr>
              <a:t>8</a:t>
            </a:r>
            <a:r>
              <a:rPr lang="en-US" sz="2000" b="1" dirty="0">
                <a:solidFill>
                  <a:schemeClr val="accent2"/>
                </a:solidFill>
              </a:rPr>
              <a:t>  </a:t>
            </a:r>
            <a:endParaRPr kumimoji="0" lang="en-US" sz="2000" b="1" i="0" u="none" strike="noStrike" cap="none" spc="0" normalizeH="0" baseline="0" dirty="0">
              <a:ln>
                <a:noFill/>
              </a:ln>
              <a:solidFill>
                <a:schemeClr val="accent2"/>
              </a:solidFill>
              <a:effectLst/>
              <a:uFillTx/>
              <a:sym typeface="Arial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EC503A2-2AC3-4E44-8CF1-7D2F63EDE24E}"/>
              </a:ext>
            </a:extLst>
          </p:cNvPr>
          <p:cNvSpPr txBox="1"/>
          <p:nvPr/>
        </p:nvSpPr>
        <p:spPr>
          <a:xfrm>
            <a:off x="5284725" y="6086489"/>
            <a:ext cx="3719575" cy="3693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1800" i="0" u="none" strike="noStrike" cap="none" spc="0" normalizeH="0" baseline="0" dirty="0">
                <a:ln>
                  <a:noFill/>
                </a:ln>
                <a:solidFill>
                  <a:schemeClr val="accent2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rPr>
              <a:t>=  [(150</a:t>
            </a:r>
            <a:r>
              <a:rPr kumimoji="0" lang="en-US" sz="1800" i="0" u="none" strike="noStrike" cap="none" spc="0" normalizeH="0" dirty="0">
                <a:ln>
                  <a:noFill/>
                </a:ln>
                <a:solidFill>
                  <a:schemeClr val="accent2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rPr>
              <a:t> - 140</a:t>
            </a:r>
            <a:r>
              <a:rPr kumimoji="0" lang="en-US" sz="1800" i="0" u="none" strike="noStrike" cap="none" spc="0" normalizeH="0" baseline="0" dirty="0">
                <a:ln>
                  <a:noFill/>
                </a:ln>
                <a:solidFill>
                  <a:schemeClr val="accent2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rPr>
              <a:t>)/140] * 100 </a:t>
            </a:r>
            <a:r>
              <a:rPr kumimoji="0" lang="en-US" sz="1800" i="0" u="none" strike="noStrike" cap="none" spc="0" normalizeH="0" baseline="0">
                <a:ln>
                  <a:noFill/>
                </a:ln>
                <a:solidFill>
                  <a:schemeClr val="accent2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rPr>
              <a:t>= </a:t>
            </a:r>
            <a:r>
              <a:rPr lang="en-US" sz="1800" b="1">
                <a:solidFill>
                  <a:srgbClr val="C00000"/>
                </a:solidFill>
              </a:rPr>
              <a:t>7.14</a:t>
            </a:r>
            <a:r>
              <a:rPr kumimoji="0" lang="en-US" sz="1800" b="1" i="0" u="none" strike="noStrike" cap="none" spc="0" normalizeH="0" baseline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rPr>
              <a:t>%</a:t>
            </a:r>
            <a:r>
              <a:rPr kumimoji="0" lang="en-US" sz="1800" i="0" u="none" strike="noStrike" cap="none" spc="0" normalizeH="0" baseline="0">
                <a:ln>
                  <a:noFill/>
                </a:ln>
                <a:solidFill>
                  <a:schemeClr val="accent2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rPr>
              <a:t> </a:t>
            </a:r>
            <a:r>
              <a:rPr kumimoji="0" lang="en-US" sz="1800" i="0" u="none" strike="noStrike" cap="none" spc="0" normalizeH="0">
                <a:ln>
                  <a:noFill/>
                </a:ln>
                <a:solidFill>
                  <a:schemeClr val="accent2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rPr>
              <a:t> </a:t>
            </a:r>
            <a:endParaRPr kumimoji="0" lang="en-US" sz="1800" i="0" u="none" strike="noStrike" cap="none" spc="0" normalizeH="0" baseline="0" dirty="0">
              <a:ln>
                <a:noFill/>
              </a:ln>
              <a:solidFill>
                <a:schemeClr val="accent2"/>
              </a:solidFill>
              <a:effectLst/>
              <a:uFillTx/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2402021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1" grpId="0"/>
      <p:bldP spid="13" grpId="0"/>
      <p:bldP spid="14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5" grpId="0"/>
      <p:bldP spid="26" grpId="0"/>
      <p:bldP spid="27" grpId="0"/>
      <p:bldP spid="2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Shape 260"/>
          <p:cNvSpPr txBox="1"/>
          <p:nvPr/>
        </p:nvSpPr>
        <p:spPr>
          <a:xfrm>
            <a:off x="250825" y="537268"/>
            <a:ext cx="8572500" cy="4827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800" b="1">
                <a:solidFill>
                  <a:srgbClr val="800000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Consumer Price Index (CPI) and Inflation</a:t>
            </a:r>
          </a:p>
        </p:txBody>
      </p:sp>
      <p:grpSp>
        <p:nvGrpSpPr>
          <p:cNvPr id="350" name="Group 263"/>
          <p:cNvGrpSpPr/>
          <p:nvPr/>
        </p:nvGrpSpPr>
        <p:grpSpPr>
          <a:xfrm>
            <a:off x="8686800" y="6553199"/>
            <a:ext cx="457200" cy="304802"/>
            <a:chOff x="0" y="0"/>
            <a:chExt cx="457200" cy="304800"/>
          </a:xfrm>
        </p:grpSpPr>
        <p:sp>
          <p:nvSpPr>
            <p:cNvPr id="348" name="Shape 261"/>
            <p:cNvSpPr/>
            <p:nvPr/>
          </p:nvSpPr>
          <p:spPr>
            <a:xfrm>
              <a:off x="0" y="0"/>
              <a:ext cx="457200" cy="3048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349" name="Shape 262"/>
            <p:cNvSpPr txBox="1"/>
            <p:nvPr/>
          </p:nvSpPr>
          <p:spPr>
            <a:xfrm>
              <a:off x="0" y="0"/>
              <a:ext cx="457200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30</a:t>
              </a:r>
            </a:p>
          </p:txBody>
        </p:sp>
      </p:grpSp>
      <p:pic>
        <p:nvPicPr>
          <p:cNvPr id="351" name="image.pdf" descr="image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016" y="3896297"/>
            <a:ext cx="2643189" cy="1000127"/>
          </a:xfrm>
          <a:prstGeom prst="rect">
            <a:avLst/>
          </a:prstGeom>
          <a:ln w="12700">
            <a:miter lim="400000"/>
          </a:ln>
        </p:spPr>
      </p:pic>
      <p:sp>
        <p:nvSpPr>
          <p:cNvPr id="352" name="Shape 265"/>
          <p:cNvSpPr txBox="1"/>
          <p:nvPr/>
        </p:nvSpPr>
        <p:spPr>
          <a:xfrm>
            <a:off x="2051719" y="4109108"/>
            <a:ext cx="2928940" cy="544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3200"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Inflation rate = </a:t>
            </a:r>
          </a:p>
        </p:txBody>
      </p:sp>
      <p:sp>
        <p:nvSpPr>
          <p:cNvPr id="353" name="Shape 266"/>
          <p:cNvSpPr txBox="1"/>
          <p:nvPr/>
        </p:nvSpPr>
        <p:spPr>
          <a:xfrm>
            <a:off x="280541" y="3030193"/>
            <a:ext cx="7097714" cy="3385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b="1">
                <a:solidFill>
                  <a:srgbClr val="006600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rPr sz="1600" dirty="0"/>
              <a:t>Source: Data from www.bot.or.th</a:t>
            </a:r>
          </a:p>
        </p:txBody>
      </p:sp>
      <p:sp>
        <p:nvSpPr>
          <p:cNvPr id="354" name="Shape 268"/>
          <p:cNvSpPr/>
          <p:nvPr/>
        </p:nvSpPr>
        <p:spPr>
          <a:xfrm>
            <a:off x="454024" y="5531020"/>
            <a:ext cx="8369301" cy="615553"/>
          </a:xfrm>
          <a:prstGeom prst="rect">
            <a:avLst/>
          </a:prstGeom>
          <a:solidFill>
            <a:srgbClr val="85FFE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/>
          <a:p>
            <a:pPr>
              <a:defRPr sz="1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rPr sz="2000" dirty="0"/>
              <a:t>Core inflation </a:t>
            </a:r>
            <a:r>
              <a:rPr sz="2000" b="0" dirty="0">
                <a:solidFill>
                  <a:srgbClr val="000000"/>
                </a:solidFill>
              </a:rPr>
              <a:t>eliminates products that can have temporary price shocks (i.e. energy, food products)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F39366F-24B6-4DFD-B28E-E37F43F108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7872397"/>
              </p:ext>
            </p:extLst>
          </p:nvPr>
        </p:nvGraphicFramePr>
        <p:xfrm>
          <a:off x="342900" y="1153351"/>
          <a:ext cx="8277222" cy="1762540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3654862">
                  <a:extLst>
                    <a:ext uri="{9D8B030D-6E8A-4147-A177-3AD203B41FA5}">
                      <a16:colId xmlns:a16="http://schemas.microsoft.com/office/drawing/2014/main" val="2689675153"/>
                    </a:ext>
                  </a:extLst>
                </a:gridCol>
                <a:gridCol w="577795">
                  <a:extLst>
                    <a:ext uri="{9D8B030D-6E8A-4147-A177-3AD203B41FA5}">
                      <a16:colId xmlns:a16="http://schemas.microsoft.com/office/drawing/2014/main" val="593925542"/>
                    </a:ext>
                  </a:extLst>
                </a:gridCol>
                <a:gridCol w="577795">
                  <a:extLst>
                    <a:ext uri="{9D8B030D-6E8A-4147-A177-3AD203B41FA5}">
                      <a16:colId xmlns:a16="http://schemas.microsoft.com/office/drawing/2014/main" val="1512726260"/>
                    </a:ext>
                  </a:extLst>
                </a:gridCol>
                <a:gridCol w="577795">
                  <a:extLst>
                    <a:ext uri="{9D8B030D-6E8A-4147-A177-3AD203B41FA5}">
                      <a16:colId xmlns:a16="http://schemas.microsoft.com/office/drawing/2014/main" val="1772183488"/>
                    </a:ext>
                  </a:extLst>
                </a:gridCol>
                <a:gridCol w="577795">
                  <a:extLst>
                    <a:ext uri="{9D8B030D-6E8A-4147-A177-3AD203B41FA5}">
                      <a16:colId xmlns:a16="http://schemas.microsoft.com/office/drawing/2014/main" val="1358402216"/>
                    </a:ext>
                  </a:extLst>
                </a:gridCol>
                <a:gridCol w="577795">
                  <a:extLst>
                    <a:ext uri="{9D8B030D-6E8A-4147-A177-3AD203B41FA5}">
                      <a16:colId xmlns:a16="http://schemas.microsoft.com/office/drawing/2014/main" val="3054209957"/>
                    </a:ext>
                  </a:extLst>
                </a:gridCol>
                <a:gridCol w="577795">
                  <a:extLst>
                    <a:ext uri="{9D8B030D-6E8A-4147-A177-3AD203B41FA5}">
                      <a16:colId xmlns:a16="http://schemas.microsoft.com/office/drawing/2014/main" val="1375462240"/>
                    </a:ext>
                  </a:extLst>
                </a:gridCol>
                <a:gridCol w="577795">
                  <a:extLst>
                    <a:ext uri="{9D8B030D-6E8A-4147-A177-3AD203B41FA5}">
                      <a16:colId xmlns:a16="http://schemas.microsoft.com/office/drawing/2014/main" val="2455921352"/>
                    </a:ext>
                  </a:extLst>
                </a:gridCol>
                <a:gridCol w="577795">
                  <a:extLst>
                    <a:ext uri="{9D8B030D-6E8A-4147-A177-3AD203B41FA5}">
                      <a16:colId xmlns:a16="http://schemas.microsoft.com/office/drawing/2014/main" val="3730599769"/>
                    </a:ext>
                  </a:extLst>
                </a:gridCol>
              </a:tblGrid>
              <a:tr h="35250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Inflation</a:t>
                      </a:r>
                      <a:endParaRPr lang="en-US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6154" marR="6154" marT="6154" marB="0" anchor="b"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  <a:latin typeface="+mn-lt"/>
                        </a:rPr>
                        <a:t>2020 p</a:t>
                      </a:r>
                      <a:endParaRPr lang="en-US" sz="12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  <a:latin typeface="+mn-lt"/>
                        </a:rPr>
                        <a:t>2019 p</a:t>
                      </a:r>
                      <a:endParaRPr lang="en-US" sz="12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  <a:latin typeface="+mn-lt"/>
                        </a:rPr>
                        <a:t>2018 p </a:t>
                      </a:r>
                      <a:endParaRPr lang="en-US" sz="12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  <a:latin typeface="+mn-lt"/>
                        </a:rPr>
                        <a:t>2017 </a:t>
                      </a:r>
                      <a:endParaRPr lang="en-US" sz="12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  <a:latin typeface="+mn-lt"/>
                        </a:rPr>
                        <a:t>2016 </a:t>
                      </a:r>
                      <a:endParaRPr lang="en-US" sz="12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  <a:latin typeface="+mn-lt"/>
                        </a:rPr>
                        <a:t>2015 </a:t>
                      </a:r>
                      <a:endParaRPr lang="en-US" sz="12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  <a:latin typeface="+mn-lt"/>
                        </a:rPr>
                        <a:t>2014 </a:t>
                      </a:r>
                      <a:endParaRPr lang="en-US" sz="12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  <a:latin typeface="+mn-lt"/>
                        </a:rPr>
                        <a:t>2013 </a:t>
                      </a:r>
                      <a:endParaRPr lang="en-US" sz="12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3269985"/>
                  </a:ext>
                </a:extLst>
              </a:tr>
              <a:tr h="35250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   1 Headline Consumer Price Index  (2019=100)</a:t>
                      </a:r>
                      <a:endParaRPr lang="en-US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6154" marR="6154" marT="6154" marB="0" anchor="b"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99.15</a:t>
                      </a: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100.00</a:t>
                      </a:r>
                      <a:endParaRPr lang="en-U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+mn-lt"/>
                        </a:rPr>
                        <a:t>99.30</a:t>
                      </a: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+mn-lt"/>
                        </a:rPr>
                        <a:t>98.25</a:t>
                      </a: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+mn-lt"/>
                        </a:rPr>
                        <a:t>97.60</a:t>
                      </a: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+mn-lt"/>
                        </a:rPr>
                        <a:t>97.42</a:t>
                      </a: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+mn-lt"/>
                        </a:rPr>
                        <a:t>98.30</a:t>
                      </a: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+mn-lt"/>
                        </a:rPr>
                        <a:t>96.47</a:t>
                      </a: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2817317"/>
                  </a:ext>
                </a:extLst>
              </a:tr>
              <a:tr h="35250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      (% change)</a:t>
                      </a:r>
                      <a:endParaRPr lang="en-US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6154" marR="6154" marT="6154" marB="0" anchor="b"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-0.85</a:t>
                      </a:r>
                      <a:endParaRPr lang="en-U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0.70</a:t>
                      </a:r>
                      <a:endParaRPr lang="en-U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1.07</a:t>
                      </a:r>
                      <a:endParaRPr lang="en-U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0.67</a:t>
                      </a:r>
                      <a:endParaRPr lang="en-U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0.18</a:t>
                      </a:r>
                      <a:endParaRPr lang="en-U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-0.90</a:t>
                      </a:r>
                      <a:endParaRPr lang="en-U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1.90</a:t>
                      </a:r>
                      <a:endParaRPr lang="en-U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2.18</a:t>
                      </a:r>
                      <a:endParaRPr lang="en-U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1188284"/>
                  </a:ext>
                </a:extLst>
              </a:tr>
              <a:tr h="35250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   2 Core Consumer Price Index  (2019=100) 3/</a:t>
                      </a:r>
                      <a:endParaRPr lang="en-US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6154" marR="6154" marT="6154" marB="0" anchor="b"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100.29</a:t>
                      </a:r>
                      <a:endParaRPr lang="en-U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100.00</a:t>
                      </a:r>
                      <a:endParaRPr lang="en-U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+mn-lt"/>
                        </a:rPr>
                        <a:t>99.48</a:t>
                      </a: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+mn-lt"/>
                        </a:rPr>
                        <a:t>98.78</a:t>
                      </a: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+mn-lt"/>
                        </a:rPr>
                        <a:t>98.23</a:t>
                      </a: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+mn-lt"/>
                        </a:rPr>
                        <a:t>97.52</a:t>
                      </a: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96.50</a:t>
                      </a:r>
                      <a:endParaRPr lang="en-U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94.99</a:t>
                      </a:r>
                      <a:endParaRPr lang="en-U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6105824"/>
                  </a:ext>
                </a:extLst>
              </a:tr>
              <a:tr h="35250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     (% change)</a:t>
                      </a:r>
                      <a:endParaRPr lang="en-US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6154" marR="6154" marT="6154" marB="0" anchor="b"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0.29</a:t>
                      </a:r>
                      <a:endParaRPr lang="en-U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0.52</a:t>
                      </a:r>
                      <a:endParaRPr lang="en-U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0.71</a:t>
                      </a:r>
                      <a:endParaRPr lang="en-U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0.56</a:t>
                      </a:r>
                      <a:endParaRPr lang="en-U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0.73</a:t>
                      </a:r>
                      <a:endParaRPr lang="en-U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1.06</a:t>
                      </a:r>
                      <a:endParaRPr lang="en-U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1.59</a:t>
                      </a:r>
                      <a:endParaRPr lang="en-U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1.00</a:t>
                      </a:r>
                      <a:endParaRPr lang="en-U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154" marR="6154" marT="6154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2092910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30</a:t>
            </a:fld>
            <a:endParaRPr/>
          </a:p>
        </p:txBody>
      </p:sp>
      <p:sp>
        <p:nvSpPr>
          <p:cNvPr id="372" name="Oil price"/>
          <p:cNvSpPr txBox="1">
            <a:spLocks noGrp="1"/>
          </p:cNvSpPr>
          <p:nvPr>
            <p:ph type="title" idx="4294967295"/>
          </p:nvPr>
        </p:nvSpPr>
        <p:spPr>
          <a:xfrm>
            <a:off x="457200" y="79373"/>
            <a:ext cx="8229600" cy="1143004"/>
          </a:xfrm>
          <a:prstGeom prst="rect">
            <a:avLst/>
          </a:prstGeom>
        </p:spPr>
        <p:txBody>
          <a:bodyPr lIns="0" tIns="0" rIns="0" bIns="0"/>
          <a:lstStyle>
            <a:lvl1pPr>
              <a:defRPr b="1">
                <a:solidFill>
                  <a:srgbClr val="C0000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lvl1pPr>
          </a:lstStyle>
          <a:p>
            <a:r>
              <a:rPr dirty="0"/>
              <a:t>Oil price</a:t>
            </a:r>
          </a:p>
        </p:txBody>
      </p:sp>
      <p:sp>
        <p:nvSpPr>
          <p:cNvPr id="6" name="Shape 278">
            <a:extLst>
              <a:ext uri="{FF2B5EF4-FFF2-40B4-BE49-F238E27FC236}">
                <a16:creationId xmlns:a16="http://schemas.microsoft.com/office/drawing/2014/main" id="{73885F92-5DB9-4652-8079-76665105DEFB}"/>
              </a:ext>
            </a:extLst>
          </p:cNvPr>
          <p:cNvSpPr txBox="1"/>
          <p:nvPr/>
        </p:nvSpPr>
        <p:spPr>
          <a:xfrm>
            <a:off x="111125" y="6521002"/>
            <a:ext cx="6286500" cy="2462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rPr dirty="0"/>
              <a:t>Source: http://www.ptt</a:t>
            </a:r>
            <a:r>
              <a:rPr lang="en-US" dirty="0"/>
              <a:t>or</a:t>
            </a:r>
            <a:r>
              <a:rPr dirty="0"/>
              <a:t>.com</a:t>
            </a:r>
          </a:p>
        </p:txBody>
      </p:sp>
      <p:graphicFrame>
        <p:nvGraphicFramePr>
          <p:cNvPr id="7" name="แผนภูมิ 6">
            <a:extLst>
              <a:ext uri="{FF2B5EF4-FFF2-40B4-BE49-F238E27FC236}">
                <a16:creationId xmlns:a16="http://schemas.microsoft.com/office/drawing/2014/main" id="{A08AD98E-FBFB-48D9-8892-C15B95D9A9B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89382215"/>
              </p:ext>
            </p:extLst>
          </p:nvPr>
        </p:nvGraphicFramePr>
        <p:xfrm>
          <a:off x="896151" y="958869"/>
          <a:ext cx="7490610" cy="53657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Shape 277"/>
          <p:cNvSpPr txBox="1">
            <a:spLocks noGrp="1"/>
          </p:cNvSpPr>
          <p:nvPr>
            <p:ph type="sldNum" sz="quarter" idx="2"/>
          </p:nvPr>
        </p:nvSpPr>
        <p:spPr>
          <a:xfrm>
            <a:off x="8386761" y="6630986"/>
            <a:ext cx="762002" cy="28708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>
              <a:defRPr sz="1400"/>
            </a:lvl1pPr>
          </a:lstStyle>
          <a:p>
            <a:fld id="{86CB4B4D-7CA3-9044-876B-883B54F8677D}" type="slidenum">
              <a:rPr/>
              <a:t>31</a:t>
            </a:fld>
            <a:endParaRPr/>
          </a:p>
        </p:txBody>
      </p:sp>
      <p:sp>
        <p:nvSpPr>
          <p:cNvPr id="366" name="Shape 278"/>
          <p:cNvSpPr txBox="1"/>
          <p:nvPr/>
        </p:nvSpPr>
        <p:spPr>
          <a:xfrm>
            <a:off x="111125" y="6521002"/>
            <a:ext cx="6286500" cy="2462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rPr dirty="0"/>
              <a:t>Source: http://www.ptt</a:t>
            </a:r>
            <a:r>
              <a:rPr lang="en-US" dirty="0"/>
              <a:t>or</a:t>
            </a:r>
            <a:r>
              <a:rPr dirty="0"/>
              <a:t>.com</a:t>
            </a:r>
          </a:p>
        </p:txBody>
      </p:sp>
      <p:sp>
        <p:nvSpPr>
          <p:cNvPr id="7" name="Oil price">
            <a:extLst>
              <a:ext uri="{FF2B5EF4-FFF2-40B4-BE49-F238E27FC236}">
                <a16:creationId xmlns:a16="http://schemas.microsoft.com/office/drawing/2014/main" id="{F846995B-D53D-4841-9898-C8C2C34D2BC2}"/>
              </a:ext>
            </a:extLst>
          </p:cNvPr>
          <p:cNvSpPr txBox="1">
            <a:spLocks/>
          </p:cNvSpPr>
          <p:nvPr/>
        </p:nvSpPr>
        <p:spPr>
          <a:xfrm>
            <a:off x="457200" y="184148"/>
            <a:ext cx="8229600" cy="114300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normAutofit/>
          </a:bodyPr>
          <a:lstStyle>
            <a:lvl1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 u="none" strike="noStrike" cap="none" spc="0" baseline="0">
                <a:ln>
                  <a:noFill/>
                </a:ln>
                <a:solidFill>
                  <a:srgbClr val="C0000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  <a:uFillTx/>
                <a:latin typeface="Arial"/>
                <a:ea typeface="Arial"/>
                <a:cs typeface="Arial"/>
                <a:sym typeface="Arial"/>
              </a:defRPr>
            </a:lvl1pPr>
            <a:lvl2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  <a:uFillTx/>
                <a:latin typeface="Arial"/>
                <a:ea typeface="Arial"/>
                <a:cs typeface="Arial"/>
                <a:sym typeface="Arial"/>
              </a:defRPr>
            </a:lvl2pPr>
            <a:lvl3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  <a:uFillTx/>
                <a:latin typeface="Arial"/>
                <a:ea typeface="Arial"/>
                <a:cs typeface="Arial"/>
                <a:sym typeface="Arial"/>
              </a:defRPr>
            </a:lvl3pPr>
            <a:lvl4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  <a:uFillTx/>
                <a:latin typeface="Arial"/>
                <a:ea typeface="Arial"/>
                <a:cs typeface="Arial"/>
                <a:sym typeface="Arial"/>
              </a:defRPr>
            </a:lvl4pPr>
            <a:lvl5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  <a:uFillTx/>
                <a:latin typeface="Arial"/>
                <a:ea typeface="Arial"/>
                <a:cs typeface="Arial"/>
                <a:sym typeface="Arial"/>
              </a:defRPr>
            </a:lvl5pPr>
            <a:lvl6pPr marL="0" marR="0" indent="45720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  <a:uFillTx/>
                <a:latin typeface="Arial"/>
                <a:ea typeface="Arial"/>
                <a:cs typeface="Arial"/>
                <a:sym typeface="Arial"/>
              </a:defRPr>
            </a:lvl6pPr>
            <a:lvl7pPr marL="0" marR="0" indent="91440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  <a:uFillTx/>
                <a:latin typeface="Arial"/>
                <a:ea typeface="Arial"/>
                <a:cs typeface="Arial"/>
                <a:sym typeface="Arial"/>
              </a:defRPr>
            </a:lvl7pPr>
            <a:lvl8pPr marL="0" marR="0" indent="137160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  <a:uFillTx/>
                <a:latin typeface="Arial"/>
                <a:ea typeface="Arial"/>
                <a:cs typeface="Arial"/>
                <a:sym typeface="Arial"/>
              </a:defRPr>
            </a:lvl8pPr>
            <a:lvl9pPr marL="0" marR="0" indent="182880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  <a:uFillTx/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hangingPunct="1"/>
            <a:r>
              <a:rPr lang="en-US"/>
              <a:t>Oil price</a:t>
            </a:r>
            <a:endParaRPr lang="en-US" dirty="0"/>
          </a:p>
        </p:txBody>
      </p:sp>
      <p:graphicFrame>
        <p:nvGraphicFramePr>
          <p:cNvPr id="12" name="แผนภูมิ 11">
            <a:extLst>
              <a:ext uri="{FF2B5EF4-FFF2-40B4-BE49-F238E27FC236}">
                <a16:creationId xmlns:a16="http://schemas.microsoft.com/office/drawing/2014/main" id="{06C54408-B477-4DF0-940E-39564BA953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7501305"/>
              </p:ext>
            </p:extLst>
          </p:nvPr>
        </p:nvGraphicFramePr>
        <p:xfrm>
          <a:off x="395287" y="1065408"/>
          <a:ext cx="8372475" cy="5213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Shape 282"/>
          <p:cNvSpPr txBox="1"/>
          <p:nvPr/>
        </p:nvSpPr>
        <p:spPr>
          <a:xfrm>
            <a:off x="285750" y="318486"/>
            <a:ext cx="8572500" cy="6054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3600" b="1">
                <a:solidFill>
                  <a:srgbClr val="C00000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rPr dirty="0"/>
              <a:t>Gold Price</a:t>
            </a:r>
          </a:p>
        </p:txBody>
      </p:sp>
      <p:grpSp>
        <p:nvGrpSpPr>
          <p:cNvPr id="379" name="Group 285"/>
          <p:cNvGrpSpPr/>
          <p:nvPr/>
        </p:nvGrpSpPr>
        <p:grpSpPr>
          <a:xfrm>
            <a:off x="8686800" y="6553199"/>
            <a:ext cx="457200" cy="304802"/>
            <a:chOff x="0" y="0"/>
            <a:chExt cx="457200" cy="304800"/>
          </a:xfrm>
        </p:grpSpPr>
        <p:sp>
          <p:nvSpPr>
            <p:cNvPr id="377" name="Shape 283"/>
            <p:cNvSpPr/>
            <p:nvPr/>
          </p:nvSpPr>
          <p:spPr>
            <a:xfrm>
              <a:off x="0" y="0"/>
              <a:ext cx="457200" cy="3048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378" name="Shape 284"/>
            <p:cNvSpPr txBox="1"/>
            <p:nvPr/>
          </p:nvSpPr>
          <p:spPr>
            <a:xfrm>
              <a:off x="0" y="0"/>
              <a:ext cx="457200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32</a:t>
              </a:r>
            </a:p>
          </p:txBody>
        </p:sp>
      </p:grpSp>
      <p:sp>
        <p:nvSpPr>
          <p:cNvPr id="380" name="Shape 286"/>
          <p:cNvSpPr txBox="1"/>
          <p:nvPr/>
        </p:nvSpPr>
        <p:spPr>
          <a:xfrm>
            <a:off x="158428" y="6358192"/>
            <a:ext cx="8001000" cy="3385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rPr sz="1600" dirty="0"/>
              <a:t>Source: http://www.goldprice.org/gold-price-history.html </a:t>
            </a:r>
          </a:p>
        </p:txBody>
      </p:sp>
      <p:pic>
        <p:nvPicPr>
          <p:cNvPr id="1026" name="Picture 2" descr="Price of Gold">
            <a:extLst>
              <a:ext uri="{FF2B5EF4-FFF2-40B4-BE49-F238E27FC236}">
                <a16:creationId xmlns:a16="http://schemas.microsoft.com/office/drawing/2014/main" id="{90CD4703-1D36-478E-9CFB-A95711466A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858" y="1078303"/>
            <a:ext cx="8466283" cy="4508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Rectang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0070C0"/>
                </a:solidFill>
              </a:defRPr>
            </a:lvl1pPr>
          </a:lstStyle>
          <a:p>
            <a:r>
              <a:t>1.4.4 Interest Rate</a:t>
            </a:r>
          </a:p>
        </p:txBody>
      </p:sp>
      <p:sp>
        <p:nvSpPr>
          <p:cNvPr id="384" name="Rectangle 3"/>
          <p:cNvSpPr txBox="1">
            <a:spLocks noGrp="1"/>
          </p:cNvSpPr>
          <p:nvPr>
            <p:ph type="body" idx="1"/>
          </p:nvPr>
        </p:nvSpPr>
        <p:spPr>
          <a:xfrm>
            <a:off x="214313" y="1905000"/>
            <a:ext cx="9144001" cy="3848100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1700"/>
              </a:spcBef>
              <a:defRPr sz="3200" b="1">
                <a:solidFill>
                  <a:srgbClr val="800000"/>
                </a:solidFill>
              </a:defRPr>
            </a:pPr>
            <a:r>
              <a:rPr dirty="0"/>
              <a:t>Loan rate </a:t>
            </a:r>
            <a:r>
              <a:rPr dirty="0">
                <a:solidFill>
                  <a:srgbClr val="00B050"/>
                </a:solidFill>
              </a:rPr>
              <a:t>vs. </a:t>
            </a:r>
            <a:r>
              <a:rPr dirty="0"/>
              <a:t>Deposit rate</a:t>
            </a:r>
          </a:p>
          <a:p>
            <a:pPr>
              <a:defRPr b="1">
                <a:solidFill>
                  <a:srgbClr val="262699"/>
                </a:solidFill>
              </a:defRPr>
            </a:pPr>
            <a:r>
              <a:rPr dirty="0"/>
              <a:t>Real interest rate </a:t>
            </a:r>
            <a:endParaRPr lang="en-US" dirty="0"/>
          </a:p>
          <a:p>
            <a:pPr marL="0" indent="0">
              <a:buNone/>
              <a:defRPr b="1">
                <a:solidFill>
                  <a:srgbClr val="262699"/>
                </a:solidFill>
              </a:defRPr>
            </a:pPr>
            <a:r>
              <a:rPr lang="en-GB" dirty="0"/>
              <a:t>      = Nominal interest rate – Inflation rate</a:t>
            </a:r>
            <a:endParaRPr lang="en-US" dirty="0"/>
          </a:p>
          <a:p>
            <a:pPr>
              <a:defRPr b="1">
                <a:solidFill>
                  <a:srgbClr val="262699"/>
                </a:solidFill>
              </a:defRPr>
            </a:pPr>
            <a:r>
              <a:rPr lang="en-US" dirty="0">
                <a:solidFill>
                  <a:schemeClr val="tx1"/>
                </a:solidFill>
              </a:rPr>
              <a:t>Creditors want real interest rate to be high</a:t>
            </a:r>
          </a:p>
          <a:p>
            <a:pPr>
              <a:defRPr b="1">
                <a:solidFill>
                  <a:srgbClr val="262699"/>
                </a:solidFill>
              </a:defRPr>
            </a:pPr>
            <a:r>
              <a:rPr lang="en-US" dirty="0">
                <a:solidFill>
                  <a:schemeClr val="tx1"/>
                </a:solidFill>
              </a:rPr>
              <a:t>Debtors want real interest rate to be low</a:t>
            </a:r>
            <a:endParaRPr dirty="0">
              <a:solidFill>
                <a:schemeClr val="tx1"/>
              </a:solidFill>
            </a:endParaRPr>
          </a:p>
          <a:p>
            <a:pPr>
              <a:buSzTx/>
              <a:buNone/>
              <a:defRPr b="1">
                <a:solidFill>
                  <a:srgbClr val="262699"/>
                </a:solidFill>
              </a:defRPr>
            </a:pPr>
            <a:r>
              <a:rPr dirty="0"/>
              <a:t>	</a:t>
            </a:r>
          </a:p>
        </p:txBody>
      </p:sp>
      <p:sp>
        <p:nvSpPr>
          <p:cNvPr id="385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386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33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8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3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3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3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3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4" grpId="1" build="p" bldLvl="5" animBg="1" advAuto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Slide Number Placeholder 3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34</a:t>
            </a:fld>
            <a:endParaRPr/>
          </a:p>
        </p:txBody>
      </p:sp>
      <p:sp>
        <p:nvSpPr>
          <p:cNvPr id="389" name="Rectang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0070C0"/>
                </a:solidFill>
              </a:defRPr>
            </a:lvl1pPr>
          </a:lstStyle>
          <a:p>
            <a:r>
              <a:t>1.4.4 Interest Rate</a:t>
            </a:r>
          </a:p>
        </p:txBody>
      </p:sp>
      <p:sp>
        <p:nvSpPr>
          <p:cNvPr id="390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391" name="TextBox 6"/>
          <p:cNvSpPr txBox="1"/>
          <p:nvPr/>
        </p:nvSpPr>
        <p:spPr>
          <a:xfrm>
            <a:off x="451366" y="4096979"/>
            <a:ext cx="7634286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rPr sz="2000" dirty="0"/>
              <a:t>Source: Data from www.bot.or.th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FE563F6-8B6C-45D1-97C4-7D6BDB0C4F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9766229"/>
              </p:ext>
            </p:extLst>
          </p:nvPr>
        </p:nvGraphicFramePr>
        <p:xfrm>
          <a:off x="301925" y="1653241"/>
          <a:ext cx="8537278" cy="2336760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3302544">
                  <a:extLst>
                    <a:ext uri="{9D8B030D-6E8A-4147-A177-3AD203B41FA5}">
                      <a16:colId xmlns:a16="http://schemas.microsoft.com/office/drawing/2014/main" val="1411790905"/>
                    </a:ext>
                  </a:extLst>
                </a:gridCol>
                <a:gridCol w="616904">
                  <a:extLst>
                    <a:ext uri="{9D8B030D-6E8A-4147-A177-3AD203B41FA5}">
                      <a16:colId xmlns:a16="http://schemas.microsoft.com/office/drawing/2014/main" val="3223752548"/>
                    </a:ext>
                  </a:extLst>
                </a:gridCol>
                <a:gridCol w="616904">
                  <a:extLst>
                    <a:ext uri="{9D8B030D-6E8A-4147-A177-3AD203B41FA5}">
                      <a16:colId xmlns:a16="http://schemas.microsoft.com/office/drawing/2014/main" val="934074250"/>
                    </a:ext>
                  </a:extLst>
                </a:gridCol>
                <a:gridCol w="660048">
                  <a:extLst>
                    <a:ext uri="{9D8B030D-6E8A-4147-A177-3AD203B41FA5}">
                      <a16:colId xmlns:a16="http://schemas.microsoft.com/office/drawing/2014/main" val="1067405651"/>
                    </a:ext>
                  </a:extLst>
                </a:gridCol>
                <a:gridCol w="556813">
                  <a:extLst>
                    <a:ext uri="{9D8B030D-6E8A-4147-A177-3AD203B41FA5}">
                      <a16:colId xmlns:a16="http://schemas.microsoft.com/office/drawing/2014/main" val="1882175921"/>
                    </a:ext>
                  </a:extLst>
                </a:gridCol>
                <a:gridCol w="556813">
                  <a:extLst>
                    <a:ext uri="{9D8B030D-6E8A-4147-A177-3AD203B41FA5}">
                      <a16:colId xmlns:a16="http://schemas.microsoft.com/office/drawing/2014/main" val="1207543836"/>
                    </a:ext>
                  </a:extLst>
                </a:gridCol>
                <a:gridCol w="556813">
                  <a:extLst>
                    <a:ext uri="{9D8B030D-6E8A-4147-A177-3AD203B41FA5}">
                      <a16:colId xmlns:a16="http://schemas.microsoft.com/office/drawing/2014/main" val="1917429039"/>
                    </a:ext>
                  </a:extLst>
                </a:gridCol>
                <a:gridCol w="556813">
                  <a:extLst>
                    <a:ext uri="{9D8B030D-6E8A-4147-A177-3AD203B41FA5}">
                      <a16:colId xmlns:a16="http://schemas.microsoft.com/office/drawing/2014/main" val="2492008847"/>
                    </a:ext>
                  </a:extLst>
                </a:gridCol>
                <a:gridCol w="556813">
                  <a:extLst>
                    <a:ext uri="{9D8B030D-6E8A-4147-A177-3AD203B41FA5}">
                      <a16:colId xmlns:a16="http://schemas.microsoft.com/office/drawing/2014/main" val="4124088058"/>
                    </a:ext>
                  </a:extLst>
                </a:gridCol>
                <a:gridCol w="556813">
                  <a:extLst>
                    <a:ext uri="{9D8B030D-6E8A-4147-A177-3AD203B41FA5}">
                      <a16:colId xmlns:a16="http://schemas.microsoft.com/office/drawing/2014/main" val="934141335"/>
                    </a:ext>
                  </a:extLst>
                </a:gridCol>
              </a:tblGrid>
              <a:tr h="368292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effectLst/>
                          <a:latin typeface="+mn-lt"/>
                        </a:rPr>
                        <a:t>JUNE2021 p</a:t>
                      </a:r>
                    </a:p>
                  </a:txBody>
                  <a:tcPr marL="7620" marR="7620" marT="7620" marB="0" anchor="b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2020 p</a:t>
                      </a:r>
                      <a:endParaRPr lang="en-US" sz="16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2019 p</a:t>
                      </a:r>
                      <a:endParaRPr lang="en-US" sz="16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2018 </a:t>
                      </a:r>
                      <a:endParaRPr lang="en-US" sz="16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2017 </a:t>
                      </a:r>
                      <a:endParaRPr lang="en-US" sz="16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2016 </a:t>
                      </a:r>
                      <a:endParaRPr lang="en-US" sz="16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2015 </a:t>
                      </a:r>
                      <a:endParaRPr lang="en-US" sz="16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2014 </a:t>
                      </a:r>
                      <a:endParaRPr lang="en-US" sz="16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2013 </a:t>
                      </a:r>
                      <a:endParaRPr lang="en-US" sz="16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FFCC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1270417"/>
                  </a:ext>
                </a:extLst>
              </a:tr>
              <a:tr h="368292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  Interest rate (year end) 10/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975726"/>
                  </a:ext>
                </a:extLst>
              </a:tr>
              <a:tr h="368292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     Prime rate : Min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effectLst/>
                          <a:latin typeface="+mn-lt"/>
                        </a:rPr>
                        <a:t>5.25</a:t>
                      </a: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5.25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6.00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6.03</a:t>
                      </a:r>
                      <a:endParaRPr lang="en-US" sz="1600" b="0" i="0" u="none" strike="noStrike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6.03</a:t>
                      </a:r>
                      <a:endParaRPr lang="en-US" sz="1600" b="0" i="0" u="none" strike="noStrike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6.25</a:t>
                      </a:r>
                      <a:endParaRPr lang="en-US" sz="1600" b="0" i="0" u="none" strike="noStrike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6.50</a:t>
                      </a:r>
                      <a:endParaRPr lang="en-US" sz="1600" b="0" i="0" u="none" strike="noStrike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6.75</a:t>
                      </a:r>
                      <a:endParaRPr lang="en-US" sz="1600" b="0" i="0" u="none" strike="noStrike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6.75</a:t>
                      </a:r>
                      <a:endParaRPr lang="en-US" sz="1600" b="0" i="0" u="none" strike="noStrike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0461038"/>
                  </a:ext>
                </a:extLst>
              </a:tr>
              <a:tr h="368292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     Prime rate : Max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effectLst/>
                          <a:latin typeface="+mn-lt"/>
                        </a:rPr>
                        <a:t>5.58</a:t>
                      </a: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5.58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6.35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6.60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6.60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6.60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6.85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7.13</a:t>
                      </a:r>
                      <a:endParaRPr lang="en-US" sz="1600" b="0" i="0" u="none" strike="noStrike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7.25</a:t>
                      </a:r>
                      <a:endParaRPr lang="en-US" sz="1600" b="0" i="0" u="none" strike="noStrike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0393199"/>
                  </a:ext>
                </a:extLst>
              </a:tr>
              <a:tr h="368292">
                <a:tc>
                  <a:txBody>
                    <a:bodyPr/>
                    <a:lstStyle/>
                    <a:p>
                      <a:pPr algn="l" fontAlgn="b"/>
                      <a:r>
                        <a:rPr lang="sv-SE" sz="1600" u="none" strike="noStrike" dirty="0">
                          <a:effectLst/>
                        </a:rPr>
                        <a:t>      Fixed deposits (1 yr.) : Min</a:t>
                      </a:r>
                      <a:endParaRPr lang="sv-SE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effectLst/>
                          <a:latin typeface="+mn-lt"/>
                        </a:rPr>
                        <a:t>0.40</a:t>
                      </a: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0.45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1.05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1.30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1.30</a:t>
                      </a:r>
                      <a:endParaRPr lang="en-US" sz="1600" b="0" i="0" u="none" strike="noStrike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1.30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1.30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1.70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2.15</a:t>
                      </a:r>
                      <a:endParaRPr lang="en-US" sz="1600" b="0" i="0" u="none" strike="noStrike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828646"/>
                  </a:ext>
                </a:extLst>
              </a:tr>
              <a:tr h="368292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     Fixed deposits (1 yr.) : Max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effectLst/>
                          <a:latin typeface="+mn-lt"/>
                        </a:rPr>
                        <a:t>0.50</a:t>
                      </a: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0.50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1.55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1.50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1.50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1.50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1.50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1.75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2.35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019" marR="7019" marT="7019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6063586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Slide Number Placeholder 3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35</a:t>
            </a:fld>
            <a:endParaRPr/>
          </a:p>
        </p:txBody>
      </p:sp>
      <p:sp>
        <p:nvSpPr>
          <p:cNvPr id="395" name="Rectangle 2"/>
          <p:cNvSpPr txBox="1">
            <a:spLocks noGrp="1"/>
          </p:cNvSpPr>
          <p:nvPr>
            <p:ph type="title"/>
          </p:nvPr>
        </p:nvSpPr>
        <p:spPr>
          <a:xfrm>
            <a:off x="182562" y="0"/>
            <a:ext cx="8229601" cy="688975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0070C0"/>
                </a:solidFill>
              </a:defRPr>
            </a:lvl1pPr>
          </a:lstStyle>
          <a:p>
            <a:r>
              <a:t>1.4.4 Interest Rate</a:t>
            </a:r>
          </a:p>
        </p:txBody>
      </p:sp>
      <p:sp>
        <p:nvSpPr>
          <p:cNvPr id="396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397" name="TextBox 6"/>
          <p:cNvSpPr txBox="1"/>
          <p:nvPr/>
        </p:nvSpPr>
        <p:spPr>
          <a:xfrm>
            <a:off x="251519" y="688975"/>
            <a:ext cx="9217026" cy="574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3200" b="1">
                <a:solidFill>
                  <a:srgbClr val="191966"/>
                </a:solidFill>
                <a:latin typeface="Cordia New"/>
                <a:ea typeface="Cordia New"/>
                <a:cs typeface="Cordia New"/>
                <a:sym typeface="Cordia New"/>
              </a:defRPr>
            </a:lvl1pPr>
          </a:lstStyle>
          <a:p>
            <a:r>
              <a:rPr dirty="0"/>
              <a:t>Thammasat University Savings and Credit Cooperative Limited Rate</a:t>
            </a:r>
          </a:p>
        </p:txBody>
      </p:sp>
      <p:sp>
        <p:nvSpPr>
          <p:cNvPr id="398" name="TextBox 8"/>
          <p:cNvSpPr txBox="1"/>
          <p:nvPr/>
        </p:nvSpPr>
        <p:spPr>
          <a:xfrm>
            <a:off x="755649" y="5949950"/>
            <a:ext cx="7634290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rPr dirty="0"/>
              <a:t>Source: </a:t>
            </a:r>
            <a:r>
              <a:rPr lang="en-US" dirty="0"/>
              <a:t>https://www.tucoop.or.th/</a:t>
            </a:r>
            <a:endParaRPr dirty="0"/>
          </a:p>
        </p:txBody>
      </p:sp>
      <p:graphicFrame>
        <p:nvGraphicFramePr>
          <p:cNvPr id="399" name="Table 310"/>
          <p:cNvGraphicFramePr/>
          <p:nvPr>
            <p:extLst>
              <p:ext uri="{D42A27DB-BD31-4B8C-83A1-F6EECF244321}">
                <p14:modId xmlns:p14="http://schemas.microsoft.com/office/powerpoint/2010/main" val="523647283"/>
              </p:ext>
            </p:extLst>
          </p:nvPr>
        </p:nvGraphicFramePr>
        <p:xfrm>
          <a:off x="611560" y="1319864"/>
          <a:ext cx="7174970" cy="455612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50143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05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defRPr>
                      </a:pPr>
                      <a:r>
                        <a:rPr dirty="0"/>
                        <a:t>Deposit rate (</a:t>
                      </a:r>
                      <a:r>
                        <a:rPr lang="en-US" dirty="0"/>
                        <a:t>31 August </a:t>
                      </a:r>
                      <a:r>
                        <a:rPr dirty="0"/>
                        <a:t>20</a:t>
                      </a:r>
                      <a:r>
                        <a:rPr lang="en-US" dirty="0"/>
                        <a:t>20</a:t>
                      </a:r>
                      <a:r>
                        <a:rPr dirty="0"/>
                        <a:t>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Rate</a:t>
                      </a:r>
                      <a:r>
                        <a:rPr lang="en-US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(%)</a:t>
                      </a:r>
                      <a:endParaRPr sz="20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Saving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lang="en-US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0.75</a:t>
                      </a:r>
                      <a:endParaRPr sz="20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Saving (</a:t>
                      </a:r>
                      <a:r>
                        <a:rPr sz="2000" b="1" dirty="0" err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Sintawee</a:t>
                      </a:r>
                      <a:r>
                        <a:rPr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</a:t>
                      </a:r>
                      <a:r>
                        <a:rPr lang="en-US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00</a:t>
                      </a:r>
                      <a:endParaRPr sz="20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(3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2.</a:t>
                      </a:r>
                      <a:r>
                        <a:rPr lang="en-US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00</a:t>
                      </a:r>
                      <a:endParaRPr sz="20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(6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2.</a:t>
                      </a:r>
                      <a:r>
                        <a:rPr lang="en-US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25</a:t>
                      </a:r>
                      <a:endParaRPr sz="20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(9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defRPr>
                      </a:pPr>
                      <a:r>
                        <a:rPr lang="en-US" dirty="0"/>
                        <a:t>2.25</a:t>
                      </a:r>
                      <a:endParaRPr dirty="0"/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(12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defRPr>
                      </a:pPr>
                      <a:r>
                        <a:rPr lang="en-US" dirty="0"/>
                        <a:t>2.50</a:t>
                      </a:r>
                      <a:endParaRPr dirty="0"/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(24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lang="en-US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2.75</a:t>
                      </a:r>
                      <a:endParaRPr sz="20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(36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3.</a:t>
                      </a:r>
                      <a:r>
                        <a:rPr lang="en-US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00</a:t>
                      </a:r>
                      <a:endParaRPr sz="20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(48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3.</a:t>
                      </a:r>
                      <a:r>
                        <a:rPr lang="en-US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15</a:t>
                      </a:r>
                      <a:endParaRPr sz="20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(60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3.</a:t>
                      </a:r>
                      <a:r>
                        <a:rPr lang="en-US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25</a:t>
                      </a:r>
                      <a:endParaRPr sz="20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 dirty="0">
                          <a:solidFill>
                            <a:srgbClr val="191966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Loan rate</a:t>
                      </a:r>
                      <a:r>
                        <a:rPr lang="en-US" sz="2000" b="1" dirty="0">
                          <a:solidFill>
                            <a:srgbClr val="191966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(1 October 2020)</a:t>
                      </a:r>
                      <a:endParaRPr sz="2000" b="1" dirty="0">
                        <a:solidFill>
                          <a:srgbClr val="191966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>
                          <a:sym typeface="Arial"/>
                        </a:defRPr>
                      </a:pPr>
                      <a:endParaRPr/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2000" b="1">
                          <a:solidFill>
                            <a:srgbClr val="191966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defRPr>
                      </a:pPr>
                      <a:r>
                        <a:rPr dirty="0"/>
                        <a:t>Member loan rate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2000" b="1">
                          <a:solidFill>
                            <a:srgbClr val="191966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defRPr>
                      </a:pPr>
                      <a:r>
                        <a:rPr lang="en-US" dirty="0"/>
                        <a:t>4.75</a:t>
                      </a:r>
                      <a:endParaRPr dirty="0"/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Shape 313"/>
          <p:cNvSpPr txBox="1">
            <a:spLocks noGrp="1"/>
          </p:cNvSpPr>
          <p:nvPr>
            <p:ph type="sldNum" sz="quarter" idx="2"/>
          </p:nvPr>
        </p:nvSpPr>
        <p:spPr>
          <a:xfrm>
            <a:off x="8386761" y="6630986"/>
            <a:ext cx="762002" cy="19564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/>
          <a:lstStyle>
            <a:lvl1pPr>
              <a:defRPr sz="1400"/>
            </a:lvl1pPr>
          </a:lstStyle>
          <a:p>
            <a:fld id="{86CB4B4D-7CA3-9044-876B-883B54F8677D}" type="slidenum">
              <a:t>36</a:t>
            </a:fld>
            <a:endParaRPr/>
          </a:p>
        </p:txBody>
      </p:sp>
      <p:sp>
        <p:nvSpPr>
          <p:cNvPr id="402" name="Shape 315"/>
          <p:cNvSpPr txBox="1">
            <a:spLocks noGrp="1"/>
          </p:cNvSpPr>
          <p:nvPr>
            <p:ph type="title" idx="4294967295"/>
          </p:nvPr>
        </p:nvSpPr>
        <p:spPr>
          <a:xfrm>
            <a:off x="642937" y="500062"/>
            <a:ext cx="8229601" cy="584202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3200" b="1">
                <a:solidFill>
                  <a:srgbClr val="0070C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lvl1pPr>
          </a:lstStyle>
          <a:p>
            <a:r>
              <a:t>1.4.5 Exchange Rate</a:t>
            </a:r>
          </a:p>
        </p:txBody>
      </p:sp>
      <p:sp>
        <p:nvSpPr>
          <p:cNvPr id="403" name="Shape 316"/>
          <p:cNvSpPr txBox="1"/>
          <p:nvPr/>
        </p:nvSpPr>
        <p:spPr>
          <a:xfrm>
            <a:off x="705935" y="6301033"/>
            <a:ext cx="7634290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rPr sz="2000" dirty="0"/>
              <a:t>Source: Draw using data from www.bot.or.th</a:t>
            </a:r>
          </a:p>
        </p:txBody>
      </p:sp>
      <p:graphicFrame>
        <p:nvGraphicFramePr>
          <p:cNvPr id="4" name="แผนภูมิ 3">
            <a:extLst>
              <a:ext uri="{FF2B5EF4-FFF2-40B4-BE49-F238E27FC236}">
                <a16:creationId xmlns:a16="http://schemas.microsoft.com/office/drawing/2014/main" id="{2043FA1B-4CF9-40F3-AC4E-BD01FF3D56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01372575"/>
              </p:ext>
            </p:extLst>
          </p:nvPr>
        </p:nvGraphicFramePr>
        <p:xfrm>
          <a:off x="466726" y="1200272"/>
          <a:ext cx="8153400" cy="49578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51165775"/>
      </p:ext>
    </p:extLst>
  </p:cSld>
  <p:clrMapOvr>
    <a:masterClrMapping/>
  </p:clrMapOvr>
  <p:transition spd="med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8" name="Group 321"/>
          <p:cNvGrpSpPr/>
          <p:nvPr/>
        </p:nvGrpSpPr>
        <p:grpSpPr>
          <a:xfrm>
            <a:off x="8686800" y="6553199"/>
            <a:ext cx="457200" cy="304802"/>
            <a:chOff x="0" y="0"/>
            <a:chExt cx="457200" cy="304800"/>
          </a:xfrm>
        </p:grpSpPr>
        <p:sp>
          <p:nvSpPr>
            <p:cNvPr id="406" name="Shape 319"/>
            <p:cNvSpPr/>
            <p:nvPr/>
          </p:nvSpPr>
          <p:spPr>
            <a:xfrm>
              <a:off x="0" y="0"/>
              <a:ext cx="457200" cy="3048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407" name="Shape 320"/>
            <p:cNvSpPr txBox="1"/>
            <p:nvPr/>
          </p:nvSpPr>
          <p:spPr>
            <a:xfrm>
              <a:off x="0" y="0"/>
              <a:ext cx="457200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38</a:t>
              </a:r>
            </a:p>
          </p:txBody>
        </p:sp>
      </p:grpSp>
      <p:sp>
        <p:nvSpPr>
          <p:cNvPr id="409" name="Shape 322"/>
          <p:cNvSpPr txBox="1">
            <a:spLocks noGrp="1"/>
          </p:cNvSpPr>
          <p:nvPr>
            <p:ph type="title" idx="4294967295"/>
          </p:nvPr>
        </p:nvSpPr>
        <p:spPr>
          <a:xfrm>
            <a:off x="642937" y="500062"/>
            <a:ext cx="8229601" cy="584202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3200" b="1">
                <a:solidFill>
                  <a:srgbClr val="0070C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lvl1pPr>
          </a:lstStyle>
          <a:p>
            <a:r>
              <a:t>1.4.5 Exchange Rate</a:t>
            </a:r>
          </a:p>
        </p:txBody>
      </p:sp>
      <p:sp>
        <p:nvSpPr>
          <p:cNvPr id="410" name="Shape 323"/>
          <p:cNvSpPr/>
          <p:nvPr/>
        </p:nvSpPr>
        <p:spPr>
          <a:xfrm>
            <a:off x="-2" y="6477000"/>
            <a:ext cx="9144004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411" name="Shape 325"/>
          <p:cNvSpPr txBox="1"/>
          <p:nvPr/>
        </p:nvSpPr>
        <p:spPr>
          <a:xfrm>
            <a:off x="827086" y="5805487"/>
            <a:ext cx="7634290" cy="421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Source: Data from www.bot.or.th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26B88AE-F34A-4004-8A58-72F1EF9485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802737"/>
              </p:ext>
            </p:extLst>
          </p:nvPr>
        </p:nvGraphicFramePr>
        <p:xfrm>
          <a:off x="419100" y="1188878"/>
          <a:ext cx="8453437" cy="2374806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4294617">
                  <a:extLst>
                    <a:ext uri="{9D8B030D-6E8A-4147-A177-3AD203B41FA5}">
                      <a16:colId xmlns:a16="http://schemas.microsoft.com/office/drawing/2014/main" val="962002736"/>
                    </a:ext>
                  </a:extLst>
                </a:gridCol>
                <a:gridCol w="831764">
                  <a:extLst>
                    <a:ext uri="{9D8B030D-6E8A-4147-A177-3AD203B41FA5}">
                      <a16:colId xmlns:a16="http://schemas.microsoft.com/office/drawing/2014/main" val="1384404713"/>
                    </a:ext>
                  </a:extLst>
                </a:gridCol>
                <a:gridCol w="831764">
                  <a:extLst>
                    <a:ext uri="{9D8B030D-6E8A-4147-A177-3AD203B41FA5}">
                      <a16:colId xmlns:a16="http://schemas.microsoft.com/office/drawing/2014/main" val="2553668536"/>
                    </a:ext>
                  </a:extLst>
                </a:gridCol>
                <a:gridCol w="831764">
                  <a:extLst>
                    <a:ext uri="{9D8B030D-6E8A-4147-A177-3AD203B41FA5}">
                      <a16:colId xmlns:a16="http://schemas.microsoft.com/office/drawing/2014/main" val="1081337555"/>
                    </a:ext>
                  </a:extLst>
                </a:gridCol>
                <a:gridCol w="831764">
                  <a:extLst>
                    <a:ext uri="{9D8B030D-6E8A-4147-A177-3AD203B41FA5}">
                      <a16:colId xmlns:a16="http://schemas.microsoft.com/office/drawing/2014/main" val="2426574451"/>
                    </a:ext>
                  </a:extLst>
                </a:gridCol>
                <a:gridCol w="831764">
                  <a:extLst>
                    <a:ext uri="{9D8B030D-6E8A-4147-A177-3AD203B41FA5}">
                      <a16:colId xmlns:a16="http://schemas.microsoft.com/office/drawing/2014/main" val="4178255706"/>
                    </a:ext>
                  </a:extLst>
                </a:gridCol>
              </a:tblGrid>
              <a:tr h="33925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 </a:t>
                      </a:r>
                      <a:endParaRPr lang="en-US" sz="16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effectLst/>
                          <a:latin typeface="+mn-lt"/>
                        </a:rPr>
                        <a:t>2020</a:t>
                      </a: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 dirty="0">
                          <a:effectLst/>
                        </a:rPr>
                        <a:t>2019</a:t>
                      </a:r>
                      <a:endParaRPr lang="en-US" sz="16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 dirty="0">
                          <a:effectLst/>
                        </a:rPr>
                        <a:t>2018</a:t>
                      </a:r>
                      <a:endParaRPr lang="en-US" sz="16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 dirty="0">
                          <a:effectLst/>
                        </a:rPr>
                        <a:t>2017</a:t>
                      </a:r>
                      <a:endParaRPr lang="en-US" sz="16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 dirty="0">
                          <a:effectLst/>
                        </a:rPr>
                        <a:t>2016</a:t>
                      </a:r>
                      <a:endParaRPr lang="en-US" sz="16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6801604"/>
                  </a:ext>
                </a:extLst>
              </a:tr>
              <a:tr h="33925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REFERENCE RATE : US DOLLAR  (USD) 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effectLst/>
                          <a:latin typeface="+mn-lt"/>
                        </a:rPr>
                        <a:t>31.2955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31.0470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32.3104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33.9385</a:t>
                      </a:r>
                      <a:endParaRPr lang="en-US" sz="1600" b="0" i="0" u="none" strike="noStrike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35.2980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18548"/>
                  </a:ext>
                </a:extLst>
              </a:tr>
              <a:tr h="33925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USA : DOLLAR (USD) 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en-U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en-U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en-U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7321724"/>
                  </a:ext>
                </a:extLst>
              </a:tr>
              <a:tr h="33925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     BUYING SIGHT 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effectLst/>
                          <a:latin typeface="+mn-lt"/>
                          <a:cs typeface="+mn-cs"/>
                        </a:rPr>
                        <a:t>31.0333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30.7867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32.0555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33.6876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35.0373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9487696"/>
                  </a:ext>
                </a:extLst>
              </a:tr>
              <a:tr h="33925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     BUYING TRANSFER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effectLst/>
                          <a:latin typeface="+mn-lt"/>
                          <a:cs typeface="+mn-cs"/>
                        </a:rPr>
                        <a:t>31.1255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30.8769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32.1397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33.7707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35.1268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3696684"/>
                  </a:ext>
                </a:extLst>
              </a:tr>
              <a:tr h="33925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     SELLING 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effectLst/>
                          <a:latin typeface="+mn-lt"/>
                          <a:cs typeface="+mn-cs"/>
                        </a:rPr>
                        <a:t>31.4618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31.2183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32.4817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34.1053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35.4659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214428"/>
                  </a:ext>
                </a:extLst>
              </a:tr>
              <a:tr h="33925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     MID RATE 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effectLst/>
                          <a:latin typeface="+mn-lt"/>
                          <a:cs typeface="+mn-cs"/>
                        </a:rPr>
                        <a:t>31.2937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31.0476</a:t>
                      </a:r>
                      <a:endParaRPr lang="en-US" sz="1600" b="0" i="0" u="none" strike="noStrike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32.3107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33.9380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35.2964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367464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F4AD6E1-83B8-426A-96F9-B3988066F3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963932"/>
              </p:ext>
            </p:extLst>
          </p:nvPr>
        </p:nvGraphicFramePr>
        <p:xfrm>
          <a:off x="419100" y="3705223"/>
          <a:ext cx="8453437" cy="1905000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4294617">
                  <a:extLst>
                    <a:ext uri="{9D8B030D-6E8A-4147-A177-3AD203B41FA5}">
                      <a16:colId xmlns:a16="http://schemas.microsoft.com/office/drawing/2014/main" val="2306386664"/>
                    </a:ext>
                  </a:extLst>
                </a:gridCol>
                <a:gridCol w="831764">
                  <a:extLst>
                    <a:ext uri="{9D8B030D-6E8A-4147-A177-3AD203B41FA5}">
                      <a16:colId xmlns:a16="http://schemas.microsoft.com/office/drawing/2014/main" val="4180422359"/>
                    </a:ext>
                  </a:extLst>
                </a:gridCol>
                <a:gridCol w="831764">
                  <a:extLst>
                    <a:ext uri="{9D8B030D-6E8A-4147-A177-3AD203B41FA5}">
                      <a16:colId xmlns:a16="http://schemas.microsoft.com/office/drawing/2014/main" val="1653916379"/>
                    </a:ext>
                  </a:extLst>
                </a:gridCol>
                <a:gridCol w="831764">
                  <a:extLst>
                    <a:ext uri="{9D8B030D-6E8A-4147-A177-3AD203B41FA5}">
                      <a16:colId xmlns:a16="http://schemas.microsoft.com/office/drawing/2014/main" val="1067485187"/>
                    </a:ext>
                  </a:extLst>
                </a:gridCol>
                <a:gridCol w="831764">
                  <a:extLst>
                    <a:ext uri="{9D8B030D-6E8A-4147-A177-3AD203B41FA5}">
                      <a16:colId xmlns:a16="http://schemas.microsoft.com/office/drawing/2014/main" val="3054457247"/>
                    </a:ext>
                  </a:extLst>
                </a:gridCol>
                <a:gridCol w="831764">
                  <a:extLst>
                    <a:ext uri="{9D8B030D-6E8A-4147-A177-3AD203B41FA5}">
                      <a16:colId xmlns:a16="http://schemas.microsoft.com/office/drawing/2014/main" val="3192152959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EURO ZONE : EURO (EUR)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en-U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en-U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en-U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991826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     BUYING SIGHT 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effectLst/>
                          <a:latin typeface="+mn-lt"/>
                          <a:cs typeface="+mn-cs"/>
                        </a:rPr>
                        <a:t>35.2009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34.2909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37.6762</a:t>
                      </a:r>
                      <a:endParaRPr lang="en-US" sz="1600" b="0" i="0" u="none" strike="noStrike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37.8059</a:t>
                      </a:r>
                      <a:endParaRPr lang="en-US" sz="1600" b="0" i="0" u="none" strike="noStrike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38.5791</a:t>
                      </a:r>
                      <a:endParaRPr lang="en-US" sz="1600" b="0" i="0" u="none" strike="noStrike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7377068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     BUYING TRANSFER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effectLst/>
                          <a:latin typeface="+mn-lt"/>
                          <a:cs typeface="+mn-cs"/>
                        </a:rPr>
                        <a:t>35.3093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34.4013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37.7829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37.9105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38.6822</a:t>
                      </a:r>
                      <a:endParaRPr lang="en-US" sz="1600" b="0" i="0" u="none" strike="noStrike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0991358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     SELLING 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effectLst/>
                          <a:latin typeface="+mn-lt"/>
                          <a:cs typeface="+mn-cs"/>
                        </a:rPr>
                        <a:t>36.0445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35.1083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38.5198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38.6450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39.4243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115106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     MID RATE 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effectLst/>
                          <a:latin typeface="+mn-lt"/>
                          <a:cs typeface="+mn-cs"/>
                        </a:rPr>
                        <a:t>35.6769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34.7548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38.1514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38.2778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39.0533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340565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6" name="Group 329"/>
          <p:cNvGrpSpPr/>
          <p:nvPr/>
        </p:nvGrpSpPr>
        <p:grpSpPr>
          <a:xfrm>
            <a:off x="8686800" y="6553199"/>
            <a:ext cx="457200" cy="304802"/>
            <a:chOff x="0" y="0"/>
            <a:chExt cx="457200" cy="304800"/>
          </a:xfrm>
        </p:grpSpPr>
        <p:sp>
          <p:nvSpPr>
            <p:cNvPr id="414" name="Shape 327"/>
            <p:cNvSpPr/>
            <p:nvPr/>
          </p:nvSpPr>
          <p:spPr>
            <a:xfrm>
              <a:off x="0" y="0"/>
              <a:ext cx="457200" cy="3048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415" name="Shape 328"/>
            <p:cNvSpPr txBox="1"/>
            <p:nvPr/>
          </p:nvSpPr>
          <p:spPr>
            <a:xfrm>
              <a:off x="0" y="0"/>
              <a:ext cx="457200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39</a:t>
              </a:r>
            </a:p>
          </p:txBody>
        </p:sp>
      </p:grpSp>
      <p:sp>
        <p:nvSpPr>
          <p:cNvPr id="417" name="Shape 330"/>
          <p:cNvSpPr txBox="1">
            <a:spLocks noGrp="1"/>
          </p:cNvSpPr>
          <p:nvPr>
            <p:ph type="title" idx="4294967295"/>
          </p:nvPr>
        </p:nvSpPr>
        <p:spPr>
          <a:xfrm>
            <a:off x="642937" y="500062"/>
            <a:ext cx="8229601" cy="584202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3200" b="1">
                <a:solidFill>
                  <a:srgbClr val="0070C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lvl1pPr>
          </a:lstStyle>
          <a:p>
            <a:r>
              <a:t>1.4.5 Exchange Rate</a:t>
            </a:r>
          </a:p>
        </p:txBody>
      </p:sp>
      <p:sp>
        <p:nvSpPr>
          <p:cNvPr id="418" name="Shape 331"/>
          <p:cNvSpPr/>
          <p:nvPr/>
        </p:nvSpPr>
        <p:spPr>
          <a:xfrm>
            <a:off x="-2" y="6477000"/>
            <a:ext cx="9144004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419" name="Shape 332"/>
          <p:cNvSpPr txBox="1"/>
          <p:nvPr/>
        </p:nvSpPr>
        <p:spPr>
          <a:xfrm>
            <a:off x="827086" y="5805487"/>
            <a:ext cx="7634290" cy="421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Source: Data from www.bot.or.th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5AF0F64-3F7D-4A36-9762-3DC8A4FB2A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5282848"/>
              </p:ext>
            </p:extLst>
          </p:nvPr>
        </p:nvGraphicFramePr>
        <p:xfrm>
          <a:off x="412748" y="1244301"/>
          <a:ext cx="8274054" cy="2107290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4203484">
                  <a:extLst>
                    <a:ext uri="{9D8B030D-6E8A-4147-A177-3AD203B41FA5}">
                      <a16:colId xmlns:a16="http://schemas.microsoft.com/office/drawing/2014/main" val="677701097"/>
                    </a:ext>
                  </a:extLst>
                </a:gridCol>
                <a:gridCol w="814114">
                  <a:extLst>
                    <a:ext uri="{9D8B030D-6E8A-4147-A177-3AD203B41FA5}">
                      <a16:colId xmlns:a16="http://schemas.microsoft.com/office/drawing/2014/main" val="1595673887"/>
                    </a:ext>
                  </a:extLst>
                </a:gridCol>
                <a:gridCol w="814114">
                  <a:extLst>
                    <a:ext uri="{9D8B030D-6E8A-4147-A177-3AD203B41FA5}">
                      <a16:colId xmlns:a16="http://schemas.microsoft.com/office/drawing/2014/main" val="1622824776"/>
                    </a:ext>
                  </a:extLst>
                </a:gridCol>
                <a:gridCol w="814114">
                  <a:extLst>
                    <a:ext uri="{9D8B030D-6E8A-4147-A177-3AD203B41FA5}">
                      <a16:colId xmlns:a16="http://schemas.microsoft.com/office/drawing/2014/main" val="1601104732"/>
                    </a:ext>
                  </a:extLst>
                </a:gridCol>
                <a:gridCol w="814114">
                  <a:extLst>
                    <a:ext uri="{9D8B030D-6E8A-4147-A177-3AD203B41FA5}">
                      <a16:colId xmlns:a16="http://schemas.microsoft.com/office/drawing/2014/main" val="1681189215"/>
                    </a:ext>
                  </a:extLst>
                </a:gridCol>
                <a:gridCol w="814114">
                  <a:extLst>
                    <a:ext uri="{9D8B030D-6E8A-4147-A177-3AD203B41FA5}">
                      <a16:colId xmlns:a16="http://schemas.microsoft.com/office/drawing/2014/main" val="2145899916"/>
                    </a:ext>
                  </a:extLst>
                </a:gridCol>
              </a:tblGrid>
              <a:tr h="351215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effectLst/>
                          <a:latin typeface="+mn-lt"/>
                        </a:rPr>
                        <a:t>2020</a:t>
                      </a: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 dirty="0">
                          <a:effectLst/>
                        </a:rPr>
                        <a:t>2019</a:t>
                      </a:r>
                      <a:endParaRPr lang="en-US" sz="16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 dirty="0">
                          <a:effectLst/>
                        </a:rPr>
                        <a:t>2018</a:t>
                      </a:r>
                      <a:endParaRPr lang="en-US" sz="16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 dirty="0">
                          <a:effectLst/>
                        </a:rPr>
                        <a:t>2017</a:t>
                      </a:r>
                      <a:endParaRPr lang="en-US" sz="16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 dirty="0">
                          <a:effectLst/>
                        </a:rPr>
                        <a:t>2016</a:t>
                      </a:r>
                      <a:endParaRPr lang="en-US" sz="16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207687"/>
                  </a:ext>
                </a:extLst>
              </a:tr>
              <a:tr h="35121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JAPAN : YEN (100 YEN) (JPY) 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en-US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en-US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en-US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3487106"/>
                  </a:ext>
                </a:extLst>
              </a:tr>
              <a:tr h="35121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     BUYING SIGHT 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Times New Roman"/>
                        </a:rPr>
                        <a:t>28.8452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28.0024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28.7928</a:t>
                      </a:r>
                      <a:endParaRPr lang="en-US" sz="1600" b="0" i="0" u="none" strike="noStrike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29.8240</a:t>
                      </a:r>
                      <a:endParaRPr lang="en-US" sz="1600" b="0" i="0" u="none" strike="noStrike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32.0844</a:t>
                      </a:r>
                      <a:endParaRPr lang="en-US" sz="1600" b="0" i="0" u="none" strike="noStrike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2590414"/>
                  </a:ext>
                </a:extLst>
              </a:tr>
              <a:tr h="35121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     BUYING TRANSFER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Times New Roman"/>
                        </a:rPr>
                        <a:t>28.9470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28.1079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28.8766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29.9051</a:t>
                      </a:r>
                      <a:endParaRPr lang="en-US" sz="1600" b="0" i="0" u="none" strike="noStrike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32.1715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0310984"/>
                  </a:ext>
                </a:extLst>
              </a:tr>
              <a:tr h="35121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     SELLING 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Times New Roman"/>
                        </a:rPr>
                        <a:t>29.7045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28.8533</a:t>
                      </a:r>
                      <a:endParaRPr lang="en-US" sz="1600" b="0" i="0" u="none" strike="noStrike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29.6377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30.6341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32.8815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696990"/>
                  </a:ext>
                </a:extLst>
              </a:tr>
              <a:tr h="35121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     MID RATE 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Times New Roman"/>
                        </a:rPr>
                        <a:t>29.3258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28.4806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29.2572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30.2696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32.5265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7097062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7961950-DA5D-49A5-87D6-31BE8E9C0D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8670769"/>
              </p:ext>
            </p:extLst>
          </p:nvPr>
        </p:nvGraphicFramePr>
        <p:xfrm>
          <a:off x="422276" y="3538160"/>
          <a:ext cx="8264524" cy="1886950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4198644">
                  <a:extLst>
                    <a:ext uri="{9D8B030D-6E8A-4147-A177-3AD203B41FA5}">
                      <a16:colId xmlns:a16="http://schemas.microsoft.com/office/drawing/2014/main" val="754326679"/>
                    </a:ext>
                  </a:extLst>
                </a:gridCol>
                <a:gridCol w="813176">
                  <a:extLst>
                    <a:ext uri="{9D8B030D-6E8A-4147-A177-3AD203B41FA5}">
                      <a16:colId xmlns:a16="http://schemas.microsoft.com/office/drawing/2014/main" val="530419318"/>
                    </a:ext>
                  </a:extLst>
                </a:gridCol>
                <a:gridCol w="813176">
                  <a:extLst>
                    <a:ext uri="{9D8B030D-6E8A-4147-A177-3AD203B41FA5}">
                      <a16:colId xmlns:a16="http://schemas.microsoft.com/office/drawing/2014/main" val="598367622"/>
                    </a:ext>
                  </a:extLst>
                </a:gridCol>
                <a:gridCol w="813176">
                  <a:extLst>
                    <a:ext uri="{9D8B030D-6E8A-4147-A177-3AD203B41FA5}">
                      <a16:colId xmlns:a16="http://schemas.microsoft.com/office/drawing/2014/main" val="2874512587"/>
                    </a:ext>
                  </a:extLst>
                </a:gridCol>
                <a:gridCol w="813176">
                  <a:extLst>
                    <a:ext uri="{9D8B030D-6E8A-4147-A177-3AD203B41FA5}">
                      <a16:colId xmlns:a16="http://schemas.microsoft.com/office/drawing/2014/main" val="3834901885"/>
                    </a:ext>
                  </a:extLst>
                </a:gridCol>
                <a:gridCol w="813176">
                  <a:extLst>
                    <a:ext uri="{9D8B030D-6E8A-4147-A177-3AD203B41FA5}">
                      <a16:colId xmlns:a16="http://schemas.microsoft.com/office/drawing/2014/main" val="2357679565"/>
                    </a:ext>
                  </a:extLst>
                </a:gridCol>
              </a:tblGrid>
              <a:tr h="37739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CHINA : YUAN RENMINBI (CNY)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en-US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en-US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en-US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971337"/>
                  </a:ext>
                </a:extLst>
              </a:tr>
              <a:tr h="37739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     BUYING SIGHT 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Times New Roman"/>
                        </a:rPr>
                        <a:t>4.4415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4.4070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4.8028</a:t>
                      </a:r>
                      <a:endParaRPr lang="en-US" sz="1600" b="0" i="0" u="none" strike="noStrike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4.9449</a:t>
                      </a:r>
                      <a:endParaRPr lang="en-US" sz="1600" b="0" i="0" u="none" strike="noStrike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5.2177</a:t>
                      </a:r>
                      <a:endParaRPr lang="en-US" sz="1600" b="0" i="0" u="none" strike="noStrike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6609754"/>
                  </a:ext>
                </a:extLst>
              </a:tr>
              <a:tr h="37739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     BUYING TRANSFER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Times New Roman"/>
                        </a:rPr>
                        <a:t>4.4730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4.4373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4.8297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4.9696</a:t>
                      </a:r>
                      <a:endParaRPr lang="en-US" sz="1600" b="0" i="0" u="none" strike="noStrike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5.2468</a:t>
                      </a:r>
                      <a:endParaRPr lang="en-US" sz="1600" b="0" i="0" u="none" strike="noStrike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4964367"/>
                  </a:ext>
                </a:extLst>
              </a:tr>
              <a:tr h="37739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     SELLING 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Times New Roman"/>
                        </a:rPr>
                        <a:t>4.6039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4.5524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4.9529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5.0870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5.3800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1798001"/>
                  </a:ext>
                </a:extLst>
              </a:tr>
              <a:tr h="37739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     MID RATE 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Times New Roman"/>
                        </a:rPr>
                        <a:t>4.5385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4.4949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4.8913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5.0283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5.3134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8701444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4" name="Group 337"/>
          <p:cNvGrpSpPr/>
          <p:nvPr/>
        </p:nvGrpSpPr>
        <p:grpSpPr>
          <a:xfrm>
            <a:off x="8686800" y="6553199"/>
            <a:ext cx="457200" cy="304802"/>
            <a:chOff x="0" y="0"/>
            <a:chExt cx="457200" cy="304800"/>
          </a:xfrm>
        </p:grpSpPr>
        <p:sp>
          <p:nvSpPr>
            <p:cNvPr id="422" name="Shape 335"/>
            <p:cNvSpPr/>
            <p:nvPr/>
          </p:nvSpPr>
          <p:spPr>
            <a:xfrm>
              <a:off x="0" y="0"/>
              <a:ext cx="457200" cy="3048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423" name="Shape 336"/>
            <p:cNvSpPr txBox="1"/>
            <p:nvPr/>
          </p:nvSpPr>
          <p:spPr>
            <a:xfrm>
              <a:off x="0" y="0"/>
              <a:ext cx="457200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40</a:t>
              </a:r>
            </a:p>
          </p:txBody>
        </p:sp>
      </p:grpSp>
      <p:sp>
        <p:nvSpPr>
          <p:cNvPr id="425" name="Shape 338"/>
          <p:cNvSpPr txBox="1">
            <a:spLocks noGrp="1"/>
          </p:cNvSpPr>
          <p:nvPr>
            <p:ph type="title" idx="4294967295"/>
          </p:nvPr>
        </p:nvSpPr>
        <p:spPr>
          <a:xfrm>
            <a:off x="684212" y="404811"/>
            <a:ext cx="8229601" cy="584203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3200" b="1">
                <a:solidFill>
                  <a:srgbClr val="0070C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lvl1pPr>
          </a:lstStyle>
          <a:p>
            <a:r>
              <a:t>1.4.5 Exchange Rate</a:t>
            </a:r>
          </a:p>
        </p:txBody>
      </p:sp>
      <p:sp>
        <p:nvSpPr>
          <p:cNvPr id="426" name="Shape 340"/>
          <p:cNvSpPr txBox="1"/>
          <p:nvPr/>
        </p:nvSpPr>
        <p:spPr>
          <a:xfrm>
            <a:off x="827086" y="1125537"/>
            <a:ext cx="7345365" cy="4213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Baht per/1 unit of foreign currency</a:t>
            </a:r>
          </a:p>
        </p:txBody>
      </p:sp>
      <p:sp>
        <p:nvSpPr>
          <p:cNvPr id="427" name="Shape 341"/>
          <p:cNvSpPr txBox="1"/>
          <p:nvPr/>
        </p:nvSpPr>
        <p:spPr>
          <a:xfrm>
            <a:off x="604836" y="4713287"/>
            <a:ext cx="7634290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rPr sz="2000" dirty="0"/>
              <a:t>Source: Data from www.bot.or.th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7A5C02B-24B1-49B1-82BB-6E903EBA9C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4500513"/>
              </p:ext>
            </p:extLst>
          </p:nvPr>
        </p:nvGraphicFramePr>
        <p:xfrm>
          <a:off x="307180" y="1663747"/>
          <a:ext cx="8379619" cy="2640396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4257114">
                  <a:extLst>
                    <a:ext uri="{9D8B030D-6E8A-4147-A177-3AD203B41FA5}">
                      <a16:colId xmlns:a16="http://schemas.microsoft.com/office/drawing/2014/main" val="962002736"/>
                    </a:ext>
                  </a:extLst>
                </a:gridCol>
                <a:gridCol w="824501">
                  <a:extLst>
                    <a:ext uri="{9D8B030D-6E8A-4147-A177-3AD203B41FA5}">
                      <a16:colId xmlns:a16="http://schemas.microsoft.com/office/drawing/2014/main" val="865546064"/>
                    </a:ext>
                  </a:extLst>
                </a:gridCol>
                <a:gridCol w="824501">
                  <a:extLst>
                    <a:ext uri="{9D8B030D-6E8A-4147-A177-3AD203B41FA5}">
                      <a16:colId xmlns:a16="http://schemas.microsoft.com/office/drawing/2014/main" val="2553668536"/>
                    </a:ext>
                  </a:extLst>
                </a:gridCol>
                <a:gridCol w="824501">
                  <a:extLst>
                    <a:ext uri="{9D8B030D-6E8A-4147-A177-3AD203B41FA5}">
                      <a16:colId xmlns:a16="http://schemas.microsoft.com/office/drawing/2014/main" val="1081337555"/>
                    </a:ext>
                  </a:extLst>
                </a:gridCol>
                <a:gridCol w="824501">
                  <a:extLst>
                    <a:ext uri="{9D8B030D-6E8A-4147-A177-3AD203B41FA5}">
                      <a16:colId xmlns:a16="http://schemas.microsoft.com/office/drawing/2014/main" val="2426574451"/>
                    </a:ext>
                  </a:extLst>
                </a:gridCol>
                <a:gridCol w="824501">
                  <a:extLst>
                    <a:ext uri="{9D8B030D-6E8A-4147-A177-3AD203B41FA5}">
                      <a16:colId xmlns:a16="http://schemas.microsoft.com/office/drawing/2014/main" val="4178255706"/>
                    </a:ext>
                  </a:extLst>
                </a:gridCol>
              </a:tblGrid>
              <a:tr h="440066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+mn-lt"/>
                        </a:rPr>
                        <a:t>Buying Sight</a:t>
                      </a:r>
                      <a:endParaRPr lang="en-US" sz="16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effectLst/>
                          <a:latin typeface="+mn-lt"/>
                        </a:rPr>
                        <a:t>2020</a:t>
                      </a: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 dirty="0">
                          <a:effectLst/>
                          <a:latin typeface="+mn-lt"/>
                        </a:rPr>
                        <a:t>2019</a:t>
                      </a:r>
                      <a:endParaRPr lang="en-US" sz="16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 dirty="0">
                          <a:effectLst/>
                          <a:latin typeface="+mn-lt"/>
                        </a:rPr>
                        <a:t>2018</a:t>
                      </a:r>
                      <a:endParaRPr lang="en-US" sz="16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 dirty="0">
                          <a:effectLst/>
                          <a:latin typeface="+mn-lt"/>
                        </a:rPr>
                        <a:t>2017</a:t>
                      </a:r>
                      <a:endParaRPr lang="en-US" sz="16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 dirty="0">
                          <a:effectLst/>
                          <a:latin typeface="+mn-lt"/>
                        </a:rPr>
                        <a:t>2016</a:t>
                      </a:r>
                      <a:endParaRPr lang="en-US" sz="1600" b="1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6801604"/>
                  </a:ext>
                </a:extLst>
              </a:tr>
              <a:tr h="440066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+mn-lt"/>
                        </a:rPr>
                        <a:t>USA : DOLLAR (USD) </a:t>
                      </a:r>
                      <a:endParaRPr lang="en-US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Times New Roman"/>
                        </a:rPr>
                        <a:t>31.0333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effectLst/>
                          <a:latin typeface="+mn-lt"/>
                        </a:rPr>
                        <a:t>30.7867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effectLst/>
                          <a:latin typeface="+mn-lt"/>
                        </a:rPr>
                        <a:t>32.0555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effectLst/>
                          <a:latin typeface="+mn-lt"/>
                        </a:rPr>
                        <a:t>33.6876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effectLst/>
                          <a:latin typeface="+mn-lt"/>
                        </a:rPr>
                        <a:t>35.0373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7321724"/>
                  </a:ext>
                </a:extLst>
              </a:tr>
              <a:tr h="440066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effectLst/>
                          <a:latin typeface="+mn-lt"/>
                        </a:rPr>
                        <a:t>UNITED KINGDOM : POUND STERING (GBP)</a:t>
                      </a: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Times New Roman"/>
                        </a:rPr>
                        <a:t>39.5631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effectLst/>
                          <a:latin typeface="+mn-lt"/>
                        </a:rPr>
                        <a:t>39.0805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effectLst/>
                          <a:latin typeface="+mn-lt"/>
                        </a:rPr>
                        <a:t>42.5541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effectLst/>
                          <a:latin typeface="+mn-lt"/>
                        </a:rPr>
                        <a:t>43.1245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effectLst/>
                          <a:latin typeface="+mn-lt"/>
                        </a:rPr>
                        <a:t>47.2801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9487696"/>
                  </a:ext>
                </a:extLst>
              </a:tr>
              <a:tr h="440066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effectLst/>
                          <a:latin typeface="+mn-lt"/>
                        </a:rPr>
                        <a:t>EURO ZONE : EURO (EUR)</a:t>
                      </a: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Times New Roman"/>
                        </a:rPr>
                        <a:t>35.2009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effectLst/>
                          <a:latin typeface="+mn-lt"/>
                        </a:rPr>
                        <a:t>34.2909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effectLst/>
                          <a:latin typeface="+mn-lt"/>
                        </a:rPr>
                        <a:t>37.6762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effectLst/>
                          <a:latin typeface="+mn-lt"/>
                        </a:rPr>
                        <a:t>37.8059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effectLst/>
                          <a:latin typeface="+mn-lt"/>
                        </a:rPr>
                        <a:t>38.5791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3696684"/>
                  </a:ext>
                </a:extLst>
              </a:tr>
              <a:tr h="440066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effectLst/>
                          <a:latin typeface="+mn-lt"/>
                        </a:rPr>
                        <a:t>JAPAN : YEN (100 YEN) (JPY) </a:t>
                      </a: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Times New Roman"/>
                        </a:rPr>
                        <a:t>28.8452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effectLst/>
                          <a:latin typeface="+mn-lt"/>
                        </a:rPr>
                        <a:t>28.0024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effectLst/>
                          <a:latin typeface="+mn-lt"/>
                        </a:rPr>
                        <a:t>28.7928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effectLst/>
                          <a:latin typeface="+mn-lt"/>
                        </a:rPr>
                        <a:t>29.8240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effectLst/>
                          <a:latin typeface="+mn-lt"/>
                        </a:rPr>
                        <a:t>32.0844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214428"/>
                  </a:ext>
                </a:extLst>
              </a:tr>
              <a:tr h="440066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effectLst/>
                          <a:latin typeface="+mn-lt"/>
                        </a:rPr>
                        <a:t>CHINA : YUAN RENMINBI (CNY)</a:t>
                      </a:r>
                    </a:p>
                  </a:txBody>
                  <a:tcPr marL="7620" marR="7620" marT="7620" marB="0" anchor="b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Times New Roman"/>
                        </a:rPr>
                        <a:t>4.4415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effectLst/>
                          <a:latin typeface="+mn-lt"/>
                        </a:rPr>
                        <a:t>4.4070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effectLst/>
                          <a:latin typeface="+mn-lt"/>
                        </a:rPr>
                        <a:t>4.8028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effectLst/>
                          <a:latin typeface="+mn-lt"/>
                        </a:rPr>
                        <a:t>4.9449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effectLst/>
                          <a:latin typeface="+mn-lt"/>
                        </a:rPr>
                        <a:t>5.2177</a:t>
                      </a:r>
                    </a:p>
                  </a:txBody>
                  <a:tcPr marL="7620" marR="7620" marT="762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367464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Title 1"/>
          <p:cNvSpPr txBox="1">
            <a:spLocks noGrp="1"/>
          </p:cNvSpPr>
          <p:nvPr>
            <p:ph type="title"/>
          </p:nvPr>
        </p:nvSpPr>
        <p:spPr>
          <a:xfrm>
            <a:off x="428624" y="-1"/>
            <a:ext cx="8501065" cy="709615"/>
          </a:xfrm>
          <a:prstGeom prst="rect">
            <a:avLst/>
          </a:prstGeom>
        </p:spPr>
        <p:txBody>
          <a:bodyPr/>
          <a:lstStyle>
            <a:lvl1pPr algn="l">
              <a:defRPr sz="2400"/>
            </a:lvl1pPr>
          </a:lstStyle>
          <a:p>
            <a:r>
              <a:t>1.4.6 Income distribution (Lorenz Curve and Gini-coefficient)</a:t>
            </a:r>
          </a:p>
        </p:txBody>
      </p:sp>
      <p:sp>
        <p:nvSpPr>
          <p:cNvPr id="431" name="Slide Number Placeholder 3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40</a:t>
            </a:fld>
            <a:endParaRPr/>
          </a:p>
        </p:txBody>
      </p:sp>
      <p:pic>
        <p:nvPicPr>
          <p:cNvPr id="432" name="Picture 4" descr="Picture 4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785812"/>
            <a:ext cx="8643939" cy="5572126"/>
          </a:xfrm>
          <a:prstGeom prst="rect">
            <a:avLst/>
          </a:prstGeom>
          <a:ln w="12700">
            <a:miter lim="400000"/>
          </a:ln>
        </p:spPr>
      </p:pic>
      <p:sp>
        <p:nvSpPr>
          <p:cNvPr id="433" name="TextBox 4"/>
          <p:cNvSpPr txBox="1"/>
          <p:nvPr/>
        </p:nvSpPr>
        <p:spPr>
          <a:xfrm>
            <a:off x="5292725" y="3213100"/>
            <a:ext cx="431800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A</a:t>
            </a:r>
          </a:p>
        </p:txBody>
      </p:sp>
      <p:sp>
        <p:nvSpPr>
          <p:cNvPr id="434" name="TextBox 4"/>
          <p:cNvSpPr txBox="1"/>
          <p:nvPr/>
        </p:nvSpPr>
        <p:spPr>
          <a:xfrm>
            <a:off x="6227762" y="3933825"/>
            <a:ext cx="431801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B</a:t>
            </a:r>
          </a:p>
        </p:txBody>
      </p:sp>
      <p:sp>
        <p:nvSpPr>
          <p:cNvPr id="435" name="Oval 6"/>
          <p:cNvSpPr/>
          <p:nvPr/>
        </p:nvSpPr>
        <p:spPr>
          <a:xfrm>
            <a:off x="2555875" y="4292600"/>
            <a:ext cx="144465" cy="144465"/>
          </a:xfrm>
          <a:prstGeom prst="ellipse">
            <a:avLst/>
          </a:prstGeom>
          <a:solidFill>
            <a:srgbClr val="FFFF99"/>
          </a:solidFill>
          <a:ln w="25400">
            <a:solidFill>
              <a:srgbClr val="00000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436" name="TextBox 4"/>
          <p:cNvSpPr txBox="1"/>
          <p:nvPr/>
        </p:nvSpPr>
        <p:spPr>
          <a:xfrm>
            <a:off x="2339975" y="3860800"/>
            <a:ext cx="431800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solidFill>
                  <a:schemeClr val="accent2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X</a:t>
            </a:r>
          </a:p>
        </p:txBody>
      </p:sp>
      <p:sp>
        <p:nvSpPr>
          <p:cNvPr id="437" name="Oval 8"/>
          <p:cNvSpPr/>
          <p:nvPr/>
        </p:nvSpPr>
        <p:spPr>
          <a:xfrm>
            <a:off x="2555875" y="4581525"/>
            <a:ext cx="144465" cy="142877"/>
          </a:xfrm>
          <a:prstGeom prst="ellipse">
            <a:avLst/>
          </a:prstGeom>
          <a:solidFill>
            <a:srgbClr val="FFFF99"/>
          </a:solidFill>
          <a:ln w="25400">
            <a:solidFill>
              <a:srgbClr val="00000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438" name="TextBox 4"/>
          <p:cNvSpPr txBox="1"/>
          <p:nvPr/>
        </p:nvSpPr>
        <p:spPr>
          <a:xfrm>
            <a:off x="2124075" y="4365625"/>
            <a:ext cx="431800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solidFill>
                  <a:schemeClr val="accent2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Y</a:t>
            </a:r>
          </a:p>
        </p:txBody>
      </p:sp>
      <p:sp>
        <p:nvSpPr>
          <p:cNvPr id="439" name="Oval 10"/>
          <p:cNvSpPr/>
          <p:nvPr/>
        </p:nvSpPr>
        <p:spPr>
          <a:xfrm>
            <a:off x="2555875" y="4941887"/>
            <a:ext cx="144465" cy="142877"/>
          </a:xfrm>
          <a:prstGeom prst="ellipse">
            <a:avLst/>
          </a:prstGeom>
          <a:solidFill>
            <a:srgbClr val="FFFF99"/>
          </a:solidFill>
          <a:ln w="25400">
            <a:solidFill>
              <a:srgbClr val="00000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440" name="TextBox 4"/>
          <p:cNvSpPr txBox="1"/>
          <p:nvPr/>
        </p:nvSpPr>
        <p:spPr>
          <a:xfrm>
            <a:off x="2195513" y="4941887"/>
            <a:ext cx="431801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solidFill>
                  <a:schemeClr val="accent2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Z</a:t>
            </a:r>
          </a:p>
        </p:txBody>
      </p:sp>
    </p:spTree>
  </p:cSld>
  <p:clrMapOvr>
    <a:masterClrMapping/>
  </p:clrMapOvr>
  <p:transition spd="med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Slide Number Placeholder 3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41</a:t>
            </a:fld>
            <a:endParaRPr/>
          </a:p>
        </p:txBody>
      </p:sp>
      <p:sp>
        <p:nvSpPr>
          <p:cNvPr id="443" name="TextBox 5"/>
          <p:cNvSpPr txBox="1"/>
          <p:nvPr/>
        </p:nvSpPr>
        <p:spPr>
          <a:xfrm>
            <a:off x="0" y="928687"/>
            <a:ext cx="1571625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At point X</a:t>
            </a:r>
          </a:p>
        </p:txBody>
      </p:sp>
      <p:sp>
        <p:nvSpPr>
          <p:cNvPr id="444" name="Right Arrow 10"/>
          <p:cNvSpPr/>
          <p:nvPr/>
        </p:nvSpPr>
        <p:spPr>
          <a:xfrm>
            <a:off x="1714500" y="1071562"/>
            <a:ext cx="285750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>
            <a:solidFill>
              <a:srgbClr val="00957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445" name="TextBox 11"/>
          <p:cNvSpPr txBox="1"/>
          <p:nvPr/>
        </p:nvSpPr>
        <p:spPr>
          <a:xfrm>
            <a:off x="2214563" y="928687"/>
            <a:ext cx="3643313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20% of household receives </a:t>
            </a:r>
          </a:p>
        </p:txBody>
      </p:sp>
      <p:sp>
        <p:nvSpPr>
          <p:cNvPr id="446" name="TextBox 12"/>
          <p:cNvSpPr txBox="1"/>
          <p:nvPr/>
        </p:nvSpPr>
        <p:spPr>
          <a:xfrm>
            <a:off x="5643562" y="928687"/>
            <a:ext cx="2857501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20% of income</a:t>
            </a:r>
          </a:p>
        </p:txBody>
      </p:sp>
      <p:sp>
        <p:nvSpPr>
          <p:cNvPr id="447" name="TextBox 13"/>
          <p:cNvSpPr txBox="1"/>
          <p:nvPr/>
        </p:nvSpPr>
        <p:spPr>
          <a:xfrm>
            <a:off x="0" y="1500187"/>
            <a:ext cx="1571625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At point Y</a:t>
            </a:r>
          </a:p>
        </p:txBody>
      </p:sp>
      <p:sp>
        <p:nvSpPr>
          <p:cNvPr id="448" name="Right Arrow 14"/>
          <p:cNvSpPr/>
          <p:nvPr/>
        </p:nvSpPr>
        <p:spPr>
          <a:xfrm>
            <a:off x="1714500" y="1643063"/>
            <a:ext cx="285750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>
            <a:solidFill>
              <a:srgbClr val="00957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449" name="TextBox 15"/>
          <p:cNvSpPr txBox="1"/>
          <p:nvPr/>
        </p:nvSpPr>
        <p:spPr>
          <a:xfrm>
            <a:off x="2214563" y="1500187"/>
            <a:ext cx="3643313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20% of household receives </a:t>
            </a:r>
          </a:p>
        </p:txBody>
      </p:sp>
      <p:sp>
        <p:nvSpPr>
          <p:cNvPr id="450" name="TextBox 16"/>
          <p:cNvSpPr txBox="1"/>
          <p:nvPr/>
        </p:nvSpPr>
        <p:spPr>
          <a:xfrm>
            <a:off x="5643562" y="1500187"/>
            <a:ext cx="2857501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10% of income</a:t>
            </a:r>
          </a:p>
        </p:txBody>
      </p:sp>
      <p:sp>
        <p:nvSpPr>
          <p:cNvPr id="451" name="TextBox 17"/>
          <p:cNvSpPr txBox="1"/>
          <p:nvPr/>
        </p:nvSpPr>
        <p:spPr>
          <a:xfrm>
            <a:off x="0" y="2071688"/>
            <a:ext cx="1571625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At point Z</a:t>
            </a:r>
          </a:p>
        </p:txBody>
      </p:sp>
      <p:sp>
        <p:nvSpPr>
          <p:cNvPr id="452" name="Right Arrow 18"/>
          <p:cNvSpPr/>
          <p:nvPr/>
        </p:nvSpPr>
        <p:spPr>
          <a:xfrm>
            <a:off x="1714500" y="2214563"/>
            <a:ext cx="285750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>
            <a:solidFill>
              <a:srgbClr val="00957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453" name="TextBox 19"/>
          <p:cNvSpPr txBox="1"/>
          <p:nvPr/>
        </p:nvSpPr>
        <p:spPr>
          <a:xfrm>
            <a:off x="2214563" y="2071688"/>
            <a:ext cx="3643313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20% of household receives </a:t>
            </a:r>
          </a:p>
        </p:txBody>
      </p:sp>
      <p:sp>
        <p:nvSpPr>
          <p:cNvPr id="454" name="TextBox 20"/>
          <p:cNvSpPr txBox="1"/>
          <p:nvPr/>
        </p:nvSpPr>
        <p:spPr>
          <a:xfrm>
            <a:off x="5643562" y="2071688"/>
            <a:ext cx="2857501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  0% of income</a:t>
            </a:r>
          </a:p>
        </p:txBody>
      </p:sp>
      <p:sp>
        <p:nvSpPr>
          <p:cNvPr id="455" name="Title 1"/>
          <p:cNvSpPr txBox="1">
            <a:spLocks noGrp="1"/>
          </p:cNvSpPr>
          <p:nvPr>
            <p:ph type="title"/>
          </p:nvPr>
        </p:nvSpPr>
        <p:spPr>
          <a:xfrm>
            <a:off x="357188" y="214313"/>
            <a:ext cx="8501062" cy="709613"/>
          </a:xfrm>
          <a:prstGeom prst="rect">
            <a:avLst/>
          </a:prstGeom>
        </p:spPr>
        <p:txBody>
          <a:bodyPr/>
          <a:lstStyle>
            <a:lvl1pPr algn="l">
              <a:defRPr sz="2400"/>
            </a:lvl1pPr>
          </a:lstStyle>
          <a:p>
            <a:r>
              <a:t>1.4.6 Income distribution (Lorenz Curve and Gini-coefficient)</a:t>
            </a:r>
          </a:p>
        </p:txBody>
      </p:sp>
      <p:sp>
        <p:nvSpPr>
          <p:cNvPr id="456" name="TextBox 23"/>
          <p:cNvSpPr txBox="1"/>
          <p:nvPr/>
        </p:nvSpPr>
        <p:spPr>
          <a:xfrm>
            <a:off x="441325" y="2754313"/>
            <a:ext cx="6273800" cy="421393"/>
          </a:xfrm>
          <a:prstGeom prst="rect">
            <a:avLst/>
          </a:prstGeom>
          <a:solidFill>
            <a:srgbClr val="85FFE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b="1">
                <a:solidFill>
                  <a:srgbClr val="006600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Point X is on the “Perfect Equality Line”</a:t>
            </a:r>
          </a:p>
        </p:txBody>
      </p:sp>
      <p:sp>
        <p:nvSpPr>
          <p:cNvPr id="457" name="TextBox 24"/>
          <p:cNvSpPr txBox="1"/>
          <p:nvPr/>
        </p:nvSpPr>
        <p:spPr>
          <a:xfrm>
            <a:off x="428625" y="3357562"/>
            <a:ext cx="6286500" cy="421393"/>
          </a:xfrm>
          <a:prstGeom prst="rect">
            <a:avLst/>
          </a:prstGeom>
          <a:solidFill>
            <a:srgbClr val="FFCCCC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Point Y is on the “Lorenz Curve”</a:t>
            </a:r>
          </a:p>
        </p:txBody>
      </p:sp>
      <p:sp>
        <p:nvSpPr>
          <p:cNvPr id="458" name="TextBox 25"/>
          <p:cNvSpPr txBox="1"/>
          <p:nvPr/>
        </p:nvSpPr>
        <p:spPr>
          <a:xfrm>
            <a:off x="428624" y="4000500"/>
            <a:ext cx="7786690" cy="421392"/>
          </a:xfrm>
          <a:prstGeom prst="rect">
            <a:avLst/>
          </a:prstGeom>
          <a:solidFill>
            <a:srgbClr val="D2D2F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b="1">
                <a:solidFill>
                  <a:srgbClr val="000066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Point Z is on the “Perfect Inequality Line”</a:t>
            </a:r>
          </a:p>
        </p:txBody>
      </p:sp>
      <p:grpSp>
        <p:nvGrpSpPr>
          <p:cNvPr id="464" name="Group 39"/>
          <p:cNvGrpSpPr/>
          <p:nvPr/>
        </p:nvGrpSpPr>
        <p:grpSpPr>
          <a:xfrm>
            <a:off x="928687" y="4643437"/>
            <a:ext cx="5286376" cy="993059"/>
            <a:chOff x="0" y="0"/>
            <a:chExt cx="5286375" cy="993058"/>
          </a:xfrm>
        </p:grpSpPr>
        <p:sp>
          <p:nvSpPr>
            <p:cNvPr id="459" name="TextBox 22"/>
            <p:cNvSpPr txBox="1"/>
            <p:nvPr/>
          </p:nvSpPr>
          <p:spPr>
            <a:xfrm>
              <a:off x="0" y="71458"/>
              <a:ext cx="2286000" cy="42139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Gini-coefficient</a:t>
              </a:r>
            </a:p>
          </p:txBody>
        </p:sp>
        <p:sp>
          <p:nvSpPr>
            <p:cNvPr id="460" name="TextBox 27"/>
            <p:cNvSpPr txBox="1"/>
            <p:nvPr/>
          </p:nvSpPr>
          <p:spPr>
            <a:xfrm>
              <a:off x="2214562" y="71458"/>
              <a:ext cx="428626" cy="42139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=</a:t>
              </a:r>
            </a:p>
          </p:txBody>
        </p:sp>
        <p:sp>
          <p:nvSpPr>
            <p:cNvPr id="461" name="TextBox 28"/>
            <p:cNvSpPr txBox="1"/>
            <p:nvPr/>
          </p:nvSpPr>
          <p:spPr>
            <a:xfrm>
              <a:off x="3357562" y="0"/>
              <a:ext cx="1357313" cy="4213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area A</a:t>
              </a:r>
            </a:p>
          </p:txBody>
        </p:sp>
        <p:sp>
          <p:nvSpPr>
            <p:cNvPr id="462" name="Straight Connector 30"/>
            <p:cNvSpPr/>
            <p:nvPr/>
          </p:nvSpPr>
          <p:spPr>
            <a:xfrm>
              <a:off x="2786061" y="500061"/>
              <a:ext cx="2286001" cy="1"/>
            </a:xfrm>
            <a:prstGeom prst="line">
              <a:avLst/>
            </a:prstGeom>
            <a:noFill/>
            <a:ln w="254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463" name="TextBox 31"/>
            <p:cNvSpPr txBox="1"/>
            <p:nvPr/>
          </p:nvSpPr>
          <p:spPr>
            <a:xfrm>
              <a:off x="2857500" y="571666"/>
              <a:ext cx="2428875" cy="42139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area A + area B</a:t>
              </a:r>
            </a:p>
          </p:txBody>
        </p:sp>
      </p:grpSp>
      <p:sp>
        <p:nvSpPr>
          <p:cNvPr id="465" name="TextBox 32"/>
          <p:cNvSpPr txBox="1"/>
          <p:nvPr/>
        </p:nvSpPr>
        <p:spPr>
          <a:xfrm>
            <a:off x="395288" y="5805487"/>
            <a:ext cx="2500312" cy="421393"/>
          </a:xfrm>
          <a:prstGeom prst="rect">
            <a:avLst/>
          </a:prstGeom>
          <a:solidFill>
            <a:srgbClr val="FFFF9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b="1">
                <a:solidFill>
                  <a:srgbClr val="000066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Gini-coefficient </a:t>
            </a:r>
          </a:p>
        </p:txBody>
      </p:sp>
      <p:sp>
        <p:nvSpPr>
          <p:cNvPr id="466" name="Straight Arrow Connector 34"/>
          <p:cNvSpPr/>
          <p:nvPr/>
        </p:nvSpPr>
        <p:spPr>
          <a:xfrm flipV="1">
            <a:off x="2627313" y="5805487"/>
            <a:ext cx="1588" cy="357188"/>
          </a:xfrm>
          <a:prstGeom prst="line">
            <a:avLst/>
          </a:prstGeom>
          <a:ln w="25400">
            <a:solidFill>
              <a:srgbClr val="FF0000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67" name="Right Arrow 37"/>
          <p:cNvSpPr/>
          <p:nvPr/>
        </p:nvSpPr>
        <p:spPr>
          <a:xfrm>
            <a:off x="3059113" y="5949950"/>
            <a:ext cx="357188" cy="214314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>
            <a:solidFill>
              <a:srgbClr val="00957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468" name="TextBox 41"/>
          <p:cNvSpPr txBox="1"/>
          <p:nvPr/>
        </p:nvSpPr>
        <p:spPr>
          <a:xfrm>
            <a:off x="3635375" y="5805487"/>
            <a:ext cx="4786313" cy="421393"/>
          </a:xfrm>
          <a:prstGeom prst="rect">
            <a:avLst/>
          </a:prstGeom>
          <a:solidFill>
            <a:srgbClr val="FFFF9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b="1">
                <a:solidFill>
                  <a:srgbClr val="000066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Unequal income distribution </a:t>
            </a:r>
          </a:p>
        </p:txBody>
      </p:sp>
      <p:sp>
        <p:nvSpPr>
          <p:cNvPr id="469" name="Straight Arrow Connector 42"/>
          <p:cNvSpPr/>
          <p:nvPr/>
        </p:nvSpPr>
        <p:spPr>
          <a:xfrm flipV="1">
            <a:off x="7740650" y="5876925"/>
            <a:ext cx="1589" cy="357189"/>
          </a:xfrm>
          <a:prstGeom prst="line">
            <a:avLst/>
          </a:prstGeom>
          <a:ln w="25400">
            <a:solidFill>
              <a:srgbClr val="FF0000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8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9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1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1" fill="hold"/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1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6" fill="hold"/>
                                        <p:tgtEl>
                                          <p:spTgt spid="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1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1" fill="hold"/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1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6" fill="hold"/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1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1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6" fill="hold"/>
                                        <p:tgtEl>
                                          <p:spTgt spid="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16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1" fill="hold"/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17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6" fill="hold"/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18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1" fill="hold"/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19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6" fill="hold"/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2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1" fill="hold"/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2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6" fill="hold"/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3" grpId="1" animBg="1" advAuto="0"/>
      <p:bldP spid="444" grpId="2" animBg="1" advAuto="0"/>
      <p:bldP spid="445" grpId="3" animBg="1" advAuto="0"/>
      <p:bldP spid="446" grpId="4" animBg="1" advAuto="0"/>
      <p:bldP spid="447" grpId="5" animBg="1" advAuto="0"/>
      <p:bldP spid="448" grpId="6" animBg="1" advAuto="0"/>
      <p:bldP spid="449" grpId="7" animBg="1" advAuto="0"/>
      <p:bldP spid="450" grpId="8" animBg="1" advAuto="0"/>
      <p:bldP spid="451" grpId="9" animBg="1" advAuto="0"/>
      <p:bldP spid="452" grpId="10" animBg="1" advAuto="0"/>
      <p:bldP spid="453" grpId="11" animBg="1" advAuto="0"/>
      <p:bldP spid="454" grpId="12" animBg="1" advAuto="0"/>
      <p:bldP spid="456" grpId="13" animBg="1" advAuto="0"/>
      <p:bldP spid="457" grpId="14" animBg="1" advAuto="0"/>
      <p:bldP spid="458" grpId="15" animBg="1" advAuto="0"/>
      <p:bldP spid="464" grpId="16" animBg="1" advAuto="0"/>
      <p:bldP spid="465" grpId="17" animBg="1" advAuto="0"/>
      <p:bldP spid="466" grpId="18" animBg="1" advAuto="0"/>
      <p:bldP spid="467" grpId="19" animBg="1" advAuto="0"/>
      <p:bldP spid="468" grpId="20" animBg="1" advAuto="0"/>
      <p:bldP spid="469" grpId="21" animBg="1" advAuto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1.5 The History of Macroeconomics</a:t>
            </a:r>
          </a:p>
        </p:txBody>
      </p:sp>
      <p:sp>
        <p:nvSpPr>
          <p:cNvPr id="472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611187" y="1341437"/>
            <a:ext cx="8153401" cy="4953001"/>
          </a:xfrm>
          <a:prstGeom prst="rect">
            <a:avLst/>
          </a:prstGeom>
        </p:spPr>
        <p:txBody>
          <a:bodyPr/>
          <a:lstStyle/>
          <a:p>
            <a:pPr>
              <a:buFont typeface="Courier New"/>
              <a:buChar char="o"/>
            </a:pPr>
            <a:r>
              <a:t>Different historical periods brought about different concerns that underpinned development in macroeconomic ideas</a:t>
            </a:r>
          </a:p>
          <a:p>
            <a:pPr>
              <a:buFont typeface="Courier New"/>
              <a:buChar char="o"/>
            </a:pPr>
            <a:r>
              <a:t>From </a:t>
            </a:r>
            <a:r>
              <a:rPr>
                <a:solidFill>
                  <a:srgbClr val="0000CC"/>
                </a:solidFill>
              </a:rPr>
              <a:t>Classical</a:t>
            </a:r>
            <a:r>
              <a:t> to </a:t>
            </a:r>
            <a:r>
              <a:rPr>
                <a:solidFill>
                  <a:srgbClr val="0000CC"/>
                </a:solidFill>
              </a:rPr>
              <a:t>Keynesian</a:t>
            </a:r>
            <a:r>
              <a:t> (through </a:t>
            </a:r>
            <a:r>
              <a:rPr>
                <a:solidFill>
                  <a:srgbClr val="0000CC"/>
                </a:solidFill>
              </a:rPr>
              <a:t>Marx</a:t>
            </a:r>
            <a:r>
              <a:t>)</a:t>
            </a:r>
          </a:p>
          <a:p>
            <a:pPr>
              <a:buFont typeface="Courier New"/>
              <a:buChar char="o"/>
            </a:pPr>
            <a:r>
              <a:t>And from </a:t>
            </a:r>
            <a:r>
              <a:rPr>
                <a:solidFill>
                  <a:srgbClr val="0000CC"/>
                </a:solidFill>
              </a:rPr>
              <a:t>Keynesian</a:t>
            </a:r>
            <a:r>
              <a:t> to </a:t>
            </a:r>
            <a:r>
              <a:rPr>
                <a:solidFill>
                  <a:srgbClr val="0000CC"/>
                </a:solidFill>
              </a:rPr>
              <a:t>Monetarism</a:t>
            </a:r>
            <a:r>
              <a:t>, and finally to </a:t>
            </a:r>
            <a:r>
              <a:rPr>
                <a:solidFill>
                  <a:srgbClr val="0000CC"/>
                </a:solidFill>
              </a:rPr>
              <a:t>Neo-classical economics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7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4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4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2" grpId="1" build="p" bldLvl="5" animBg="1" advAuto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Title 1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61595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t>The History of Macroeconomics</a:t>
            </a:r>
          </a:p>
        </p:txBody>
      </p:sp>
      <p:pic>
        <p:nvPicPr>
          <p:cNvPr id="475" name="Picture 9" descr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0300" y="765175"/>
            <a:ext cx="2028825" cy="2247900"/>
          </a:xfrm>
          <a:prstGeom prst="rect">
            <a:avLst/>
          </a:prstGeom>
          <a:ln w="12700">
            <a:miter lim="400000"/>
          </a:ln>
        </p:spPr>
      </p:pic>
      <p:pic>
        <p:nvPicPr>
          <p:cNvPr id="476" name="Picture 10" descr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400" y="777875"/>
            <a:ext cx="2047875" cy="2238375"/>
          </a:xfrm>
          <a:prstGeom prst="rect">
            <a:avLst/>
          </a:prstGeom>
          <a:ln w="12700">
            <a:miter lim="400000"/>
          </a:ln>
        </p:spPr>
      </p:pic>
      <p:pic>
        <p:nvPicPr>
          <p:cNvPr id="477" name="Picture 11" descr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7600" y="3886200"/>
            <a:ext cx="1905000" cy="2286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478" name="Picture 12" descr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9800" y="3886200"/>
            <a:ext cx="1922464" cy="2209800"/>
          </a:xfrm>
          <a:prstGeom prst="rect">
            <a:avLst/>
          </a:prstGeom>
          <a:ln w="12700">
            <a:miter lim="400000"/>
          </a:ln>
        </p:spPr>
      </p:pic>
      <p:pic>
        <p:nvPicPr>
          <p:cNvPr id="479" name="Picture 2" descr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71600" y="3810000"/>
            <a:ext cx="1720850" cy="2424114"/>
          </a:xfrm>
          <a:prstGeom prst="rect">
            <a:avLst/>
          </a:prstGeom>
          <a:ln w="12700">
            <a:miter lim="400000"/>
          </a:ln>
        </p:spPr>
      </p:pic>
      <p:sp>
        <p:nvSpPr>
          <p:cNvPr id="480" name="TextBox 11"/>
          <p:cNvSpPr txBox="1"/>
          <p:nvPr/>
        </p:nvSpPr>
        <p:spPr>
          <a:xfrm>
            <a:off x="2597150" y="3036888"/>
            <a:ext cx="1635125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1723-1790</a:t>
            </a:r>
          </a:p>
        </p:txBody>
      </p:sp>
      <p:sp>
        <p:nvSpPr>
          <p:cNvPr id="481" name="TextBox 12"/>
          <p:cNvSpPr txBox="1"/>
          <p:nvPr/>
        </p:nvSpPr>
        <p:spPr>
          <a:xfrm>
            <a:off x="5060950" y="3036888"/>
            <a:ext cx="1711325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1818-1883</a:t>
            </a:r>
          </a:p>
        </p:txBody>
      </p:sp>
      <p:sp>
        <p:nvSpPr>
          <p:cNvPr id="482" name="TextBox 13"/>
          <p:cNvSpPr txBox="1"/>
          <p:nvPr/>
        </p:nvSpPr>
        <p:spPr>
          <a:xfrm>
            <a:off x="1447800" y="6324600"/>
            <a:ext cx="1905000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1842-1924</a:t>
            </a:r>
          </a:p>
        </p:txBody>
      </p:sp>
      <p:sp>
        <p:nvSpPr>
          <p:cNvPr id="483" name="TextBox 14"/>
          <p:cNvSpPr txBox="1"/>
          <p:nvPr/>
        </p:nvSpPr>
        <p:spPr>
          <a:xfrm>
            <a:off x="3886200" y="6302375"/>
            <a:ext cx="1676400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1883-1946</a:t>
            </a:r>
          </a:p>
        </p:txBody>
      </p:sp>
      <p:sp>
        <p:nvSpPr>
          <p:cNvPr id="484" name="TextBox 15"/>
          <p:cNvSpPr txBox="1"/>
          <p:nvPr/>
        </p:nvSpPr>
        <p:spPr>
          <a:xfrm>
            <a:off x="6265862" y="6296025"/>
            <a:ext cx="1676401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1912-2006</a:t>
            </a:r>
          </a:p>
        </p:txBody>
      </p:sp>
    </p:spTree>
  </p:cSld>
  <p:clrMapOvr>
    <a:masterClrMapping/>
  </p:clrMapOvr>
  <p:transition spd="med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History of Macroeconomics</a:t>
            </a:r>
          </a:p>
        </p:txBody>
      </p:sp>
      <p:sp>
        <p:nvSpPr>
          <p:cNvPr id="487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68312" y="1196975"/>
            <a:ext cx="8229601" cy="53340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90000"/>
              </a:lnSpc>
              <a:buSzTx/>
              <a:buNone/>
              <a:defRPr b="1">
                <a:solidFill>
                  <a:srgbClr val="C00000"/>
                </a:solidFill>
              </a:defRPr>
            </a:pPr>
            <a:r>
              <a:rPr dirty="0"/>
              <a:t>Classical period</a:t>
            </a:r>
          </a:p>
          <a:p>
            <a:pPr marL="742950" lvl="1" indent="-285750">
              <a:lnSpc>
                <a:spcPct val="90000"/>
              </a:lnSpc>
              <a:spcBef>
                <a:spcPts val="700"/>
              </a:spcBef>
              <a:buFont typeface="Courier New"/>
              <a:buChar char="o"/>
              <a:defRPr sz="2400" b="1">
                <a:solidFill>
                  <a:srgbClr val="0000CC"/>
                </a:solidFill>
              </a:defRPr>
            </a:pPr>
            <a:r>
              <a:rPr dirty="0"/>
              <a:t>Adam Smith </a:t>
            </a:r>
            <a:r>
              <a:rPr b="0" dirty="0">
                <a:solidFill>
                  <a:srgbClr val="000000"/>
                </a:solidFill>
              </a:rPr>
              <a:t>and "An Inquiry into the Nature and Causes of the Wealth of Nations”</a:t>
            </a:r>
          </a:p>
          <a:p>
            <a:pPr marL="742950" lvl="1" indent="-285750">
              <a:lnSpc>
                <a:spcPct val="90000"/>
              </a:lnSpc>
              <a:spcBef>
                <a:spcPts val="700"/>
              </a:spcBef>
              <a:buFont typeface="Courier New"/>
              <a:buChar char="o"/>
              <a:defRPr sz="2400"/>
            </a:pPr>
            <a:r>
              <a:rPr dirty="0"/>
              <a:t>In the context of the beginning of </a:t>
            </a:r>
            <a:r>
              <a:rPr b="1" dirty="0" err="1">
                <a:solidFill>
                  <a:srgbClr val="0000CC"/>
                </a:solidFill>
              </a:rPr>
              <a:t>industrialisation</a:t>
            </a:r>
            <a:endParaRPr b="1" dirty="0">
              <a:solidFill>
                <a:srgbClr val="0000CC"/>
              </a:solidFill>
            </a:endParaRPr>
          </a:p>
          <a:p>
            <a:pPr marL="1143000" lvl="2" indent="-228600">
              <a:lnSpc>
                <a:spcPct val="90000"/>
              </a:lnSpc>
              <a:spcBef>
                <a:spcPts val="400"/>
              </a:spcBef>
              <a:buChar char="✓"/>
              <a:defRPr sz="2000" b="1">
                <a:solidFill>
                  <a:srgbClr val="0000CC"/>
                </a:solidFill>
              </a:defRPr>
            </a:pPr>
            <a:r>
              <a:rPr dirty="0"/>
              <a:t>Division of </a:t>
            </a:r>
            <a:r>
              <a:rPr dirty="0" err="1"/>
              <a:t>labour</a:t>
            </a:r>
            <a:r>
              <a:rPr dirty="0"/>
              <a:t> </a:t>
            </a:r>
            <a:r>
              <a:rPr b="0" dirty="0">
                <a:solidFill>
                  <a:srgbClr val="000000"/>
                </a:solidFill>
              </a:rPr>
              <a:t>(</a:t>
            </a:r>
            <a:r>
              <a:rPr dirty="0" err="1"/>
              <a:t>specialisation</a:t>
            </a:r>
            <a:r>
              <a:rPr b="0" dirty="0">
                <a:solidFill>
                  <a:srgbClr val="000000"/>
                </a:solidFill>
              </a:rPr>
              <a:t>) is crucial to raising production</a:t>
            </a:r>
          </a:p>
          <a:p>
            <a:pPr marL="1143000" lvl="2" indent="-228600">
              <a:lnSpc>
                <a:spcPct val="90000"/>
              </a:lnSpc>
              <a:spcBef>
                <a:spcPts val="400"/>
              </a:spcBef>
              <a:buChar char="✓"/>
              <a:defRPr sz="2000" b="1">
                <a:solidFill>
                  <a:srgbClr val="0000CC"/>
                </a:solidFill>
              </a:defRPr>
            </a:pPr>
            <a:r>
              <a:rPr dirty="0"/>
              <a:t>Market</a:t>
            </a:r>
            <a:r>
              <a:rPr b="0" dirty="0">
                <a:solidFill>
                  <a:srgbClr val="000000"/>
                </a:solidFill>
              </a:rPr>
              <a:t> can help coordinate self-interested actions of individuals so that they would ultimately serve the social good.</a:t>
            </a:r>
          </a:p>
          <a:p>
            <a:pPr marL="742950" lvl="1" indent="-285750">
              <a:lnSpc>
                <a:spcPct val="90000"/>
              </a:lnSpc>
              <a:spcBef>
                <a:spcPts val="700"/>
              </a:spcBef>
              <a:buFont typeface="Courier New"/>
              <a:buChar char="o"/>
              <a:defRPr sz="2400"/>
            </a:pPr>
            <a:r>
              <a:rPr dirty="0"/>
              <a:t>Through the </a:t>
            </a:r>
            <a:r>
              <a:rPr b="1" dirty="0">
                <a:solidFill>
                  <a:srgbClr val="0000CC"/>
                </a:solidFill>
              </a:rPr>
              <a:t>market system</a:t>
            </a:r>
            <a:r>
              <a:rPr dirty="0"/>
              <a:t>, “</a:t>
            </a:r>
            <a:r>
              <a:rPr b="1" dirty="0">
                <a:solidFill>
                  <a:srgbClr val="C00000"/>
                </a:solidFill>
              </a:rPr>
              <a:t>the invisible hand</a:t>
            </a:r>
            <a:r>
              <a:rPr dirty="0"/>
              <a:t>” bring the benefits to everyone. </a:t>
            </a:r>
          </a:p>
          <a:p>
            <a:pPr marL="1143000" lvl="2" indent="-228600">
              <a:lnSpc>
                <a:spcPct val="90000"/>
              </a:lnSpc>
              <a:spcBef>
                <a:spcPts val="400"/>
              </a:spcBef>
              <a:buChar char="✓"/>
              <a:defRPr sz="2000"/>
            </a:pPr>
            <a:r>
              <a:rPr dirty="0"/>
              <a:t>Note: Smith was a reaction to the prior “mercantilism” (controlled economy).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8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4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4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4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4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4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4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7" grpId="1" build="p" bldLvl="5" animBg="1" advAuto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History of Macroeconomics</a:t>
            </a:r>
          </a:p>
        </p:txBody>
      </p:sp>
      <p:sp>
        <p:nvSpPr>
          <p:cNvPr id="490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68312" y="1341437"/>
            <a:ext cx="8229601" cy="4724401"/>
          </a:xfrm>
          <a:prstGeom prst="rect">
            <a:avLst/>
          </a:prstGeom>
        </p:spPr>
        <p:txBody>
          <a:bodyPr/>
          <a:lstStyle/>
          <a:p>
            <a:pPr marL="0" lvl="1" indent="0">
              <a:spcBef>
                <a:spcPts val="700"/>
              </a:spcBef>
              <a:buSzTx/>
              <a:buNone/>
              <a:defRPr sz="2400" b="1">
                <a:solidFill>
                  <a:srgbClr val="C00000"/>
                </a:solidFill>
              </a:defRPr>
            </a:pPr>
            <a:r>
              <a:t>Marxist Economics</a:t>
            </a:r>
          </a:p>
          <a:p>
            <a:pPr marL="742950" lvl="2" indent="-342900">
              <a:spcBef>
                <a:spcPts val="500"/>
              </a:spcBef>
              <a:buFont typeface="Courier New"/>
              <a:buChar char="o"/>
              <a:defRPr sz="2400"/>
            </a:pPr>
            <a:r>
              <a:t>In contrast to the pro-market view, </a:t>
            </a:r>
            <a:r>
              <a:rPr b="1">
                <a:solidFill>
                  <a:srgbClr val="0000CC"/>
                </a:solidFill>
              </a:rPr>
              <a:t>Karl Marx </a:t>
            </a:r>
            <a:r>
              <a:t>raised a crucial observation on the (</a:t>
            </a:r>
            <a:r>
              <a:rPr>
                <a:solidFill>
                  <a:srgbClr val="C00000"/>
                </a:solidFill>
              </a:rPr>
              <a:t>unfair</a:t>
            </a:r>
            <a:r>
              <a:t>) </a:t>
            </a:r>
            <a:r>
              <a:rPr>
                <a:solidFill>
                  <a:srgbClr val="0000CC"/>
                </a:solidFill>
              </a:rPr>
              <a:t>distributions of benefits</a:t>
            </a:r>
            <a:r>
              <a:t> from industrialisation</a:t>
            </a:r>
          </a:p>
          <a:p>
            <a:pPr marL="742950" lvl="1" indent="-285750">
              <a:spcBef>
                <a:spcPts val="700"/>
              </a:spcBef>
              <a:buFont typeface="Courier New"/>
              <a:buChar char="o"/>
              <a:defRPr sz="2400"/>
            </a:pPr>
            <a:r>
              <a:t>The concern for Marx on the exploitation that occurred from “</a:t>
            </a:r>
            <a:r>
              <a:rPr>
                <a:solidFill>
                  <a:srgbClr val="0000CC"/>
                </a:solidFill>
              </a:rPr>
              <a:t>capitalism</a:t>
            </a:r>
            <a:r>
              <a:t>”</a:t>
            </a:r>
          </a:p>
          <a:p>
            <a:pPr marL="742950" lvl="1" indent="-285750">
              <a:spcBef>
                <a:spcPts val="700"/>
              </a:spcBef>
              <a:buFont typeface="Courier New"/>
              <a:buChar char="o"/>
              <a:defRPr sz="2400"/>
            </a:pPr>
            <a:r>
              <a:t>And the way Marx sees the world is not just bounded to the working of the markets. He sees the whole society as proceeding through the systematic plot of history.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9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4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4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4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0" grpId="1" build="p" bldLvl="5" animBg="1" advAuto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History of Macroeconomics</a:t>
            </a:r>
          </a:p>
        </p:txBody>
      </p:sp>
      <p:sp>
        <p:nvSpPr>
          <p:cNvPr id="493" name="Content Placeholder 2"/>
          <p:cNvSpPr txBox="1">
            <a:spLocks noGrp="1"/>
          </p:cNvSpPr>
          <p:nvPr>
            <p:ph type="body" sz="half" idx="1"/>
          </p:nvPr>
        </p:nvSpPr>
        <p:spPr>
          <a:xfrm>
            <a:off x="381000" y="1295400"/>
            <a:ext cx="8382000" cy="2362200"/>
          </a:xfrm>
          <a:prstGeom prst="rect">
            <a:avLst/>
          </a:prstGeom>
        </p:spPr>
        <p:txBody>
          <a:bodyPr/>
          <a:lstStyle/>
          <a:p>
            <a:pPr marL="0" lvl="1" indent="0">
              <a:lnSpc>
                <a:spcPct val="90000"/>
              </a:lnSpc>
              <a:spcBef>
                <a:spcPts val="700"/>
              </a:spcBef>
              <a:buSzTx/>
              <a:buNone/>
              <a:defRPr sz="2400" b="1">
                <a:solidFill>
                  <a:srgbClr val="C00000"/>
                </a:solidFill>
              </a:defRPr>
            </a:pPr>
            <a:r>
              <a:t>Marxist Economics</a:t>
            </a:r>
          </a:p>
          <a:p>
            <a:pPr marL="742950" lvl="1" indent="-285750">
              <a:lnSpc>
                <a:spcPct val="90000"/>
              </a:lnSpc>
              <a:spcBef>
                <a:spcPts val="700"/>
              </a:spcBef>
              <a:buFont typeface="Courier New"/>
              <a:buChar char="o"/>
              <a:defRPr sz="2400"/>
            </a:pPr>
            <a:r>
              <a:t>History is the history of “</a:t>
            </a:r>
            <a:r>
              <a:rPr>
                <a:solidFill>
                  <a:srgbClr val="0000CC"/>
                </a:solidFill>
              </a:rPr>
              <a:t>class struggle</a:t>
            </a:r>
            <a:r>
              <a:t>”, i.e. conflicts between </a:t>
            </a:r>
            <a:r>
              <a:rPr>
                <a:solidFill>
                  <a:srgbClr val="990000"/>
                </a:solidFill>
              </a:rPr>
              <a:t>ownership class </a:t>
            </a:r>
            <a:r>
              <a:t>that controls means of production, and </a:t>
            </a:r>
            <a:r>
              <a:rPr>
                <a:solidFill>
                  <a:srgbClr val="990000"/>
                </a:solidFill>
              </a:rPr>
              <a:t>labour</a:t>
            </a:r>
            <a:r>
              <a:t>. In the modern context, this conflict arises between the capitalists and the working class. </a:t>
            </a:r>
          </a:p>
        </p:txBody>
      </p:sp>
      <p:pic>
        <p:nvPicPr>
          <p:cNvPr id="494" name="Picture 3" descr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3790950"/>
            <a:ext cx="2762250" cy="276225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9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4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3" grpId="1" build="p" bldLvl="5" animBg="1" advAuto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History of Macroeconomics</a:t>
            </a:r>
          </a:p>
        </p:txBody>
      </p:sp>
      <p:sp>
        <p:nvSpPr>
          <p:cNvPr id="497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395288" y="1196975"/>
            <a:ext cx="8153401" cy="4953000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None/>
              <a:defRPr b="1">
                <a:solidFill>
                  <a:srgbClr val="C00000"/>
                </a:solidFill>
              </a:defRPr>
            </a:pPr>
            <a:r>
              <a:t>Neo-classical economists</a:t>
            </a:r>
          </a:p>
          <a:p>
            <a:pPr marL="742950" lvl="1" indent="-285750">
              <a:spcBef>
                <a:spcPts val="700"/>
              </a:spcBef>
              <a:buFont typeface="Courier New"/>
              <a:buChar char="o"/>
              <a:defRPr sz="2400"/>
            </a:pPr>
            <a:r>
              <a:t>The revived belief in “</a:t>
            </a:r>
            <a:r>
              <a:rPr>
                <a:solidFill>
                  <a:srgbClr val="0000CC"/>
                </a:solidFill>
              </a:rPr>
              <a:t>markets</a:t>
            </a:r>
            <a:r>
              <a:t>” 	</a:t>
            </a:r>
          </a:p>
          <a:p>
            <a:pPr marL="1143000" lvl="2" indent="-228600">
              <a:spcBef>
                <a:spcPts val="400"/>
              </a:spcBef>
              <a:buChar char="✓"/>
              <a:defRPr sz="2000"/>
            </a:pPr>
            <a:r>
              <a:t>Market as the most efficient, and also self-regulating</a:t>
            </a:r>
          </a:p>
          <a:p>
            <a:pPr marL="0" lvl="2" indent="914400">
              <a:spcBef>
                <a:spcPts val="400"/>
              </a:spcBef>
              <a:buSzTx/>
              <a:buNone/>
              <a:defRPr sz="2000"/>
            </a:pPr>
            <a:endParaRPr/>
          </a:p>
          <a:p>
            <a:pPr marL="742950" lvl="1" indent="-285750">
              <a:spcBef>
                <a:spcPts val="700"/>
              </a:spcBef>
              <a:buFont typeface="Courier New"/>
              <a:buChar char="o"/>
              <a:defRPr sz="2400">
                <a:solidFill>
                  <a:srgbClr val="0000CC"/>
                </a:solidFill>
              </a:defRPr>
            </a:pPr>
            <a:r>
              <a:t>Alfred Marshall</a:t>
            </a:r>
          </a:p>
          <a:p>
            <a:pPr marL="1143000" lvl="2" indent="-228600">
              <a:spcBef>
                <a:spcPts val="400"/>
              </a:spcBef>
              <a:buChar char="✓"/>
              <a:defRPr sz="2000"/>
            </a:pPr>
            <a:r>
              <a:t>The “</a:t>
            </a:r>
            <a:r>
              <a:rPr>
                <a:solidFill>
                  <a:srgbClr val="C00000"/>
                </a:solidFill>
              </a:rPr>
              <a:t>father</a:t>
            </a:r>
            <a:r>
              <a:t>” of </a:t>
            </a:r>
            <a:r>
              <a:rPr>
                <a:solidFill>
                  <a:srgbClr val="C00000"/>
                </a:solidFill>
              </a:rPr>
              <a:t>modern economics</a:t>
            </a:r>
          </a:p>
          <a:p>
            <a:pPr marL="1143000" lvl="2" indent="-228600">
              <a:spcBef>
                <a:spcPts val="400"/>
              </a:spcBef>
              <a:buChar char="✓"/>
              <a:defRPr sz="2000"/>
            </a:pPr>
            <a:r>
              <a:t>Founded theories explaining “</a:t>
            </a:r>
            <a:r>
              <a:rPr>
                <a:solidFill>
                  <a:srgbClr val="0000CC"/>
                </a:solidFill>
              </a:rPr>
              <a:t>demand</a:t>
            </a:r>
            <a:r>
              <a:t>”, which underpins the modern microeconomic understanding of “markets”</a:t>
            </a:r>
          </a:p>
          <a:p>
            <a:pPr marL="1143000" lvl="2" indent="-228600">
              <a:spcBef>
                <a:spcPts val="400"/>
              </a:spcBef>
              <a:buChar char="✓"/>
              <a:defRPr sz="2000"/>
            </a:pPr>
            <a:r>
              <a:t>More importantly, Marshall also introduced the concept of “</a:t>
            </a:r>
            <a:r>
              <a:rPr>
                <a:solidFill>
                  <a:srgbClr val="0000CC"/>
                </a:solidFill>
              </a:rPr>
              <a:t>homo-economicus</a:t>
            </a:r>
            <a:r>
              <a:t>”(</a:t>
            </a:r>
            <a:r>
              <a:rPr>
                <a:solidFill>
                  <a:srgbClr val="C00000"/>
                </a:solidFill>
              </a:rPr>
              <a:t>economic human</a:t>
            </a:r>
            <a:r>
              <a:t>), posing the understanding of economic agents as individuals seeking to fulfill “</a:t>
            </a:r>
            <a:r>
              <a:rPr>
                <a:solidFill>
                  <a:srgbClr val="0000CC"/>
                </a:solidFill>
              </a:rPr>
              <a:t>self-interests</a:t>
            </a:r>
            <a:r>
              <a:t>”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9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4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4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4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4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4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4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7" grpId="1" build="p" bldLvl="5" animBg="1" advAuto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>
            <a:lvl1pPr defTabSz="841247">
              <a:defRPr sz="3680" b="1">
                <a:effectLst>
                  <a:outerShdw blurRad="35052" dist="35052" dir="2700000" rotWithShape="0">
                    <a:srgbClr val="C0C0C0"/>
                  </a:outerShdw>
                </a:effectLst>
              </a:defRPr>
            </a:lvl1pPr>
          </a:lstStyle>
          <a:p>
            <a:r>
              <a:t>Markets: the core of neo-classical economics</a:t>
            </a:r>
          </a:p>
        </p:txBody>
      </p:sp>
      <p:sp>
        <p:nvSpPr>
          <p:cNvPr id="500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  <a:prstGeom prst="rect">
            <a:avLst/>
          </a:prstGeom>
        </p:spPr>
        <p:txBody>
          <a:bodyPr/>
          <a:lstStyle/>
          <a:p>
            <a:pPr>
              <a:buFont typeface="Courier New"/>
              <a:buChar char="o"/>
              <a:defRPr>
                <a:solidFill>
                  <a:srgbClr val="C00000"/>
                </a:solidFill>
              </a:defRPr>
            </a:pPr>
            <a:r>
              <a:t>Neo-classical economists </a:t>
            </a:r>
            <a:r>
              <a:rPr>
                <a:solidFill>
                  <a:srgbClr val="000000"/>
                </a:solidFill>
              </a:rPr>
              <a:t>tend to see the </a:t>
            </a:r>
            <a:r>
              <a:rPr>
                <a:solidFill>
                  <a:srgbClr val="0000CC"/>
                </a:solidFill>
              </a:rPr>
              <a:t>market system as the most efficient in allocating resources</a:t>
            </a:r>
            <a:r>
              <a:rPr>
                <a:solidFill>
                  <a:srgbClr val="000000"/>
                </a:solidFill>
              </a:rPr>
              <a:t>. </a:t>
            </a:r>
          </a:p>
          <a:p>
            <a:pPr marL="742950" lvl="1" indent="-285750">
              <a:spcBef>
                <a:spcPts val="700"/>
              </a:spcBef>
              <a:buChar char="✓"/>
              <a:defRPr sz="2400"/>
            </a:pPr>
            <a:r>
              <a:t>Nonetheless, we should keep in mind that, even though most economists accept the advantages of the market, there can be different views on the degree of regulations needed for markets to work, </a:t>
            </a:r>
          </a:p>
          <a:p>
            <a:pPr marL="742950" lvl="1" indent="-285750">
              <a:spcBef>
                <a:spcPts val="700"/>
              </a:spcBef>
              <a:buChar char="✓"/>
              <a:defRPr sz="2400"/>
            </a:pPr>
            <a:r>
              <a:t>In addition, we may also place different values to other economics-related objectives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0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5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0" grpId="1" build="p" bldLvl="5" animBg="1" advAuto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History of macroeconomics</a:t>
            </a:r>
          </a:p>
        </p:txBody>
      </p:sp>
      <p:sp>
        <p:nvSpPr>
          <p:cNvPr id="503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395288" y="1268412"/>
            <a:ext cx="8229601" cy="4953001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None/>
              <a:defRPr b="1">
                <a:solidFill>
                  <a:srgbClr val="C00000"/>
                </a:solidFill>
              </a:defRPr>
            </a:pPr>
            <a:r>
              <a:t>Keynesian economics</a:t>
            </a:r>
          </a:p>
          <a:p>
            <a:pPr marL="742950" lvl="1" indent="-285750">
              <a:spcBef>
                <a:spcPts val="700"/>
              </a:spcBef>
              <a:defRPr sz="2400"/>
            </a:pPr>
            <a:r>
              <a:t>In the context of “</a:t>
            </a:r>
            <a:r>
              <a:rPr>
                <a:solidFill>
                  <a:srgbClr val="0000CC"/>
                </a:solidFill>
              </a:rPr>
              <a:t>the great depression</a:t>
            </a:r>
            <a:r>
              <a:t>”</a:t>
            </a:r>
          </a:p>
          <a:p>
            <a:pPr marL="742950" lvl="1" indent="-285750">
              <a:spcBef>
                <a:spcPts val="700"/>
              </a:spcBef>
              <a:defRPr sz="2400"/>
            </a:pPr>
            <a:r>
              <a:t>Recognize that classical economics, which sees the market as self-regulating, is not adequate in dealing with </a:t>
            </a:r>
            <a:r>
              <a:rPr>
                <a:solidFill>
                  <a:srgbClr val="0000CC"/>
                </a:solidFill>
              </a:rPr>
              <a:t>economic fluctuations</a:t>
            </a:r>
          </a:p>
          <a:p>
            <a:pPr marL="742950" lvl="1" indent="-285750">
              <a:spcBef>
                <a:spcPts val="700"/>
              </a:spcBef>
              <a:defRPr sz="2400"/>
            </a:pPr>
            <a:r>
              <a:t>Keynes offer solutions: </a:t>
            </a:r>
            <a:r>
              <a:rPr>
                <a:solidFill>
                  <a:srgbClr val="0000CC"/>
                </a:solidFill>
              </a:rPr>
              <a:t>boosting aggregate demand</a:t>
            </a:r>
          </a:p>
          <a:p>
            <a:pPr marL="1143000" lvl="2" indent="-228600">
              <a:spcBef>
                <a:spcPts val="400"/>
              </a:spcBef>
              <a:defRPr sz="2000"/>
            </a:pPr>
            <a:r>
              <a:t>Through encouraging domestic consumptions, raising government spendings, and lowering interest rates</a:t>
            </a:r>
          </a:p>
          <a:p>
            <a:pPr marL="1143000" lvl="2" indent="-228600">
              <a:spcBef>
                <a:spcPts val="400"/>
              </a:spcBef>
              <a:defRPr sz="2000"/>
            </a:pPr>
            <a:r>
              <a:t>Particularly through government investment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0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5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5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5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5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3" grpId="1" build="p" bldLvl="5" animBg="1" advAuto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History of Macroeconomics</a:t>
            </a:r>
          </a:p>
        </p:txBody>
      </p:sp>
      <p:sp>
        <p:nvSpPr>
          <p:cNvPr id="506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68312" y="1196975"/>
            <a:ext cx="8229601" cy="49530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90000"/>
              </a:lnSpc>
              <a:spcBef>
                <a:spcPts val="1300"/>
              </a:spcBef>
              <a:buSzTx/>
              <a:buNone/>
              <a:defRPr sz="2500" b="1">
                <a:solidFill>
                  <a:srgbClr val="C00000"/>
                </a:solidFill>
              </a:defRPr>
            </a:pPr>
            <a:r>
              <a:rPr dirty="0"/>
              <a:t>The Monetarists</a:t>
            </a:r>
          </a:p>
          <a:p>
            <a:pPr marL="742950" lvl="1" indent="-285750">
              <a:lnSpc>
                <a:spcPct val="90000"/>
              </a:lnSpc>
              <a:spcBef>
                <a:spcPts val="600"/>
              </a:spcBef>
              <a:buFont typeface="Courier New"/>
              <a:buChar char="o"/>
              <a:defRPr sz="2200"/>
            </a:pPr>
            <a:r>
              <a:rPr dirty="0"/>
              <a:t>Led by </a:t>
            </a:r>
            <a:r>
              <a:rPr b="1" dirty="0">
                <a:solidFill>
                  <a:srgbClr val="0000CC"/>
                </a:solidFill>
              </a:rPr>
              <a:t>Milton Friedman</a:t>
            </a:r>
            <a:r>
              <a:rPr dirty="0"/>
              <a:t>	</a:t>
            </a:r>
          </a:p>
          <a:p>
            <a:pPr marL="1143000" lvl="2" indent="-228600">
              <a:lnSpc>
                <a:spcPct val="90000"/>
              </a:lnSpc>
              <a:spcBef>
                <a:spcPts val="400"/>
              </a:spcBef>
              <a:buChar char="✓"/>
              <a:defRPr sz="1800"/>
            </a:pPr>
            <a:r>
              <a:rPr dirty="0"/>
              <a:t>Put the emphasis rather on the roles of bad monetary policies as the major factor behind economic crisis</a:t>
            </a:r>
          </a:p>
          <a:p>
            <a:pPr marL="1143000" lvl="2" indent="-228600">
              <a:lnSpc>
                <a:spcPct val="90000"/>
              </a:lnSpc>
              <a:spcBef>
                <a:spcPts val="400"/>
              </a:spcBef>
              <a:buChar char="✓"/>
              <a:defRPr sz="1800"/>
            </a:pPr>
            <a:r>
              <a:rPr dirty="0"/>
              <a:t>Government should leave the goods market alone, acting rather through controlling the money supply</a:t>
            </a:r>
          </a:p>
          <a:p>
            <a:pPr marL="1143000" lvl="2" indent="-228600">
              <a:lnSpc>
                <a:spcPct val="90000"/>
              </a:lnSpc>
              <a:spcBef>
                <a:spcPts val="400"/>
              </a:spcBef>
              <a:defRPr sz="1800"/>
            </a:pPr>
            <a:endParaRPr dirty="0"/>
          </a:p>
          <a:p>
            <a:pPr marL="0" indent="0">
              <a:lnSpc>
                <a:spcPct val="90000"/>
              </a:lnSpc>
              <a:spcBef>
                <a:spcPts val="1300"/>
              </a:spcBef>
              <a:buSzTx/>
              <a:buNone/>
              <a:defRPr sz="2500" b="1">
                <a:solidFill>
                  <a:srgbClr val="C00000"/>
                </a:solidFill>
              </a:defRPr>
            </a:pPr>
            <a:r>
              <a:rPr dirty="0"/>
              <a:t>Neo-liberalism (following Friedman)</a:t>
            </a:r>
          </a:p>
          <a:p>
            <a:pPr marL="742950" lvl="1" indent="-285750">
              <a:lnSpc>
                <a:spcPct val="90000"/>
              </a:lnSpc>
              <a:spcBef>
                <a:spcPts val="600"/>
              </a:spcBef>
              <a:buFont typeface="Courier New"/>
              <a:buChar char="o"/>
              <a:defRPr sz="2200"/>
            </a:pPr>
            <a:r>
              <a:rPr dirty="0"/>
              <a:t>Keeping the trend </a:t>
            </a:r>
            <a:r>
              <a:t>of the</a:t>
            </a:r>
            <a:r>
              <a:rPr lang="en-US"/>
              <a:t> </a:t>
            </a:r>
            <a:r>
              <a:t>“</a:t>
            </a:r>
            <a:r>
              <a:rPr dirty="0" err="1"/>
              <a:t>neo</a:t>
            </a:r>
            <a:r>
              <a:rPr dirty="0"/>
              <a:t>-classics”</a:t>
            </a:r>
          </a:p>
          <a:p>
            <a:pPr marL="742950" lvl="1" indent="-285750">
              <a:lnSpc>
                <a:spcPct val="90000"/>
              </a:lnSpc>
              <a:spcBef>
                <a:spcPts val="600"/>
              </a:spcBef>
              <a:buFont typeface="Courier New"/>
              <a:buChar char="o"/>
              <a:defRPr sz="2200"/>
            </a:pPr>
            <a:r>
              <a:rPr dirty="0"/>
              <a:t>Arguing for reducing the government roles and </a:t>
            </a:r>
            <a:r>
              <a:rPr dirty="0" err="1"/>
              <a:t>privatising</a:t>
            </a:r>
            <a:r>
              <a:rPr dirty="0"/>
              <a:t> public services</a:t>
            </a:r>
          </a:p>
          <a:p>
            <a:pPr marL="742950" lvl="1" indent="-285750">
              <a:lnSpc>
                <a:spcPct val="90000"/>
              </a:lnSpc>
              <a:spcBef>
                <a:spcPts val="600"/>
              </a:spcBef>
              <a:buFont typeface="Courier New"/>
              <a:buChar char="o"/>
              <a:defRPr sz="2200"/>
            </a:pPr>
            <a:r>
              <a:rPr dirty="0"/>
              <a:t>Pro “free-trade”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0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fill="hold"/>
                                        <p:tgtEl>
                                          <p:spTgt spid="5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7" fill="hold"/>
                                        <p:tgtEl>
                                          <p:spTgt spid="5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5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6" grpId="1" build="p" bldLvl="5" animBg="1" advAuto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History of Macroeconomics</a:t>
            </a:r>
          </a:p>
        </p:txBody>
      </p:sp>
      <p:sp>
        <p:nvSpPr>
          <p:cNvPr id="509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250825" y="1196975"/>
            <a:ext cx="8435975" cy="5029200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None/>
              <a:defRPr>
                <a:solidFill>
                  <a:srgbClr val="C00000"/>
                </a:solidFill>
              </a:defRPr>
            </a:pPr>
            <a:r>
              <a:t>Synthesising Classical and Keynesian perspectives</a:t>
            </a:r>
          </a:p>
          <a:p>
            <a:pPr marL="742950" lvl="1" indent="-285750">
              <a:spcBef>
                <a:spcPts val="700"/>
              </a:spcBef>
              <a:buFont typeface="Courier New"/>
              <a:buChar char="o"/>
              <a:defRPr sz="2400" b="1">
                <a:solidFill>
                  <a:srgbClr val="0000CC"/>
                </a:solidFill>
              </a:defRPr>
            </a:pPr>
            <a:r>
              <a:t>Classical view</a:t>
            </a:r>
            <a:r>
              <a:rPr>
                <a:solidFill>
                  <a:srgbClr val="000000"/>
                </a:solidFill>
              </a:rPr>
              <a:t>: </a:t>
            </a:r>
            <a:r>
              <a:rPr b="0">
                <a:solidFill>
                  <a:srgbClr val="000000"/>
                </a:solidFill>
              </a:rPr>
              <a:t>economics will naturally settle at full-employment, as wages and price manage to adjust to changes in money supply or unemployment</a:t>
            </a:r>
          </a:p>
          <a:p>
            <a:pPr marL="742950" lvl="1" indent="-285750">
              <a:spcBef>
                <a:spcPts val="700"/>
              </a:spcBef>
              <a:buFont typeface="Courier New"/>
              <a:buChar char="o"/>
              <a:defRPr sz="2400" b="1">
                <a:solidFill>
                  <a:srgbClr val="0000CC"/>
                </a:solidFill>
              </a:defRPr>
            </a:pPr>
            <a:r>
              <a:t>Keynesian view</a:t>
            </a:r>
            <a:r>
              <a:rPr>
                <a:solidFill>
                  <a:srgbClr val="000000"/>
                </a:solidFill>
              </a:rPr>
              <a:t>: </a:t>
            </a:r>
            <a:r>
              <a:rPr b="0">
                <a:solidFill>
                  <a:srgbClr val="000000"/>
                </a:solidFill>
              </a:rPr>
              <a:t>unemployment arises from failure of the labour market to adjust fast enough, leaving room for fiscal and monetary policies to be effective means in coping with fluctuations</a:t>
            </a:r>
          </a:p>
          <a:p>
            <a:pPr marL="742950" lvl="1" indent="-285750">
              <a:spcBef>
                <a:spcPts val="700"/>
              </a:spcBef>
              <a:buFont typeface="Courier New"/>
              <a:buChar char="o"/>
              <a:defRPr sz="2400" b="1">
                <a:solidFill>
                  <a:srgbClr val="006600"/>
                </a:solidFill>
              </a:defRPr>
            </a:pPr>
            <a:r>
              <a:t>Classical</a:t>
            </a:r>
            <a:r>
              <a:rPr b="0">
                <a:solidFill>
                  <a:srgbClr val="000000"/>
                </a:solidFill>
              </a:rPr>
              <a:t> is often seen as “</a:t>
            </a:r>
            <a:r>
              <a:rPr b="0"/>
              <a:t>long-run</a:t>
            </a:r>
            <a:r>
              <a:rPr b="0">
                <a:solidFill>
                  <a:srgbClr val="000000"/>
                </a:solidFill>
              </a:rPr>
              <a:t>” perspective, while </a:t>
            </a:r>
            <a:r>
              <a:rPr b="0">
                <a:solidFill>
                  <a:srgbClr val="660066"/>
                </a:solidFill>
              </a:rPr>
              <a:t>Keynesian</a:t>
            </a:r>
            <a:r>
              <a:rPr b="0">
                <a:solidFill>
                  <a:srgbClr val="000000"/>
                </a:solidFill>
              </a:rPr>
              <a:t> is seen as the “</a:t>
            </a:r>
            <a:r>
              <a:rPr b="0">
                <a:solidFill>
                  <a:srgbClr val="660066"/>
                </a:solidFill>
              </a:rPr>
              <a:t>short run</a:t>
            </a:r>
            <a:r>
              <a:rPr b="0">
                <a:solidFill>
                  <a:srgbClr val="000000"/>
                </a:solidFill>
              </a:rPr>
              <a:t>” perspective.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0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9" grpId="1" build="p" bldLvl="5" animBg="1" advAuto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History of Macroeconomics</a:t>
            </a:r>
          </a:p>
        </p:txBody>
      </p:sp>
      <p:sp>
        <p:nvSpPr>
          <p:cNvPr id="512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57200" y="1524000"/>
            <a:ext cx="8229600" cy="50292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90000"/>
              </a:lnSpc>
              <a:spcBef>
                <a:spcPts val="1300"/>
              </a:spcBef>
              <a:buSzTx/>
              <a:buNone/>
              <a:defRPr sz="2500" b="1">
                <a:solidFill>
                  <a:srgbClr val="FF0000"/>
                </a:solidFill>
              </a:defRPr>
            </a:pPr>
            <a:r>
              <a:rPr dirty="0"/>
              <a:t>Debates remain</a:t>
            </a:r>
            <a:r>
              <a:rPr b="0" dirty="0">
                <a:solidFill>
                  <a:srgbClr val="000000"/>
                </a:solidFill>
              </a:rPr>
              <a:t>:</a:t>
            </a:r>
          </a:p>
          <a:p>
            <a:pPr marL="742950" lvl="1" indent="-285750">
              <a:lnSpc>
                <a:spcPct val="90000"/>
              </a:lnSpc>
              <a:spcBef>
                <a:spcPts val="600"/>
              </a:spcBef>
              <a:buFont typeface="Courier New"/>
              <a:buChar char="o"/>
              <a:defRPr sz="2200"/>
            </a:pPr>
            <a:r>
              <a:rPr dirty="0"/>
              <a:t>Macroeconomists toward </a:t>
            </a:r>
            <a:r>
              <a:rPr dirty="0">
                <a:solidFill>
                  <a:srgbClr val="0000CC"/>
                </a:solidFill>
              </a:rPr>
              <a:t>classical </a:t>
            </a:r>
            <a:r>
              <a:rPr dirty="0"/>
              <a:t>(or neo-classical) tend to emphasize </a:t>
            </a:r>
            <a:r>
              <a:rPr dirty="0">
                <a:solidFill>
                  <a:srgbClr val="006600"/>
                </a:solidFill>
              </a:rPr>
              <a:t>market efficiency </a:t>
            </a:r>
            <a:r>
              <a:rPr dirty="0"/>
              <a:t>and argue for the </a:t>
            </a:r>
            <a:r>
              <a:rPr dirty="0">
                <a:solidFill>
                  <a:srgbClr val="006600"/>
                </a:solidFill>
              </a:rPr>
              <a:t>small role of the government</a:t>
            </a:r>
            <a:r>
              <a:rPr dirty="0"/>
              <a:t>.</a:t>
            </a:r>
          </a:p>
          <a:p>
            <a:pPr marL="742950" lvl="1" indent="-285750">
              <a:lnSpc>
                <a:spcPct val="90000"/>
              </a:lnSpc>
              <a:spcBef>
                <a:spcPts val="600"/>
              </a:spcBef>
              <a:buFont typeface="Courier New"/>
              <a:buChar char="o"/>
              <a:defRPr sz="2200"/>
            </a:pPr>
            <a:r>
              <a:rPr dirty="0"/>
              <a:t>Macroeconomists toward </a:t>
            </a:r>
            <a:r>
              <a:rPr dirty="0">
                <a:solidFill>
                  <a:srgbClr val="0000CC"/>
                </a:solidFill>
              </a:rPr>
              <a:t>Keynesian</a:t>
            </a:r>
            <a:r>
              <a:rPr dirty="0"/>
              <a:t> spectrum  emphasize way in which unemployment can cause severe human suffering and persistent effects. They argue for a </a:t>
            </a:r>
            <a:r>
              <a:rPr dirty="0">
                <a:solidFill>
                  <a:srgbClr val="006600"/>
                </a:solidFill>
              </a:rPr>
              <a:t>more active role of the government</a:t>
            </a:r>
            <a:r>
              <a:rPr dirty="0"/>
              <a:t>. </a:t>
            </a:r>
          </a:p>
          <a:p>
            <a:pPr marL="0" lvl="1" indent="457200">
              <a:lnSpc>
                <a:spcPct val="90000"/>
              </a:lnSpc>
              <a:spcBef>
                <a:spcPts val="600"/>
              </a:spcBef>
              <a:buSzTx/>
              <a:buNone/>
              <a:defRPr sz="2200"/>
            </a:pPr>
            <a:endParaRPr dirty="0"/>
          </a:p>
          <a:p>
            <a:pPr marL="0" lvl="2" indent="914400">
              <a:lnSpc>
                <a:spcPct val="90000"/>
              </a:lnSpc>
              <a:spcBef>
                <a:spcPts val="600"/>
              </a:spcBef>
              <a:buSzTx/>
              <a:buNone/>
              <a:defRPr sz="2500"/>
            </a:pPr>
            <a:r>
              <a:rPr dirty="0"/>
              <a:t>Famous Keynes’s quote: </a:t>
            </a:r>
            <a:endParaRPr sz="1800" dirty="0"/>
          </a:p>
          <a:p>
            <a:pPr marL="0" lvl="2" indent="914400">
              <a:lnSpc>
                <a:spcPct val="90000"/>
              </a:lnSpc>
              <a:spcBef>
                <a:spcPts val="400"/>
              </a:spcBef>
              <a:buSzTx/>
              <a:buNone/>
            </a:pPr>
            <a:endParaRPr sz="1800" dirty="0"/>
          </a:p>
          <a:p>
            <a:pPr marL="0" lvl="2" indent="914400">
              <a:lnSpc>
                <a:spcPct val="90000"/>
              </a:lnSpc>
              <a:spcBef>
                <a:spcPts val="600"/>
              </a:spcBef>
              <a:buSzTx/>
              <a:buNone/>
              <a:defRPr sz="2500"/>
            </a:pPr>
            <a:r>
              <a:rPr dirty="0"/>
              <a:t>“</a:t>
            </a:r>
            <a:r>
              <a:rPr dirty="0">
                <a:solidFill>
                  <a:srgbClr val="0000CC"/>
                </a:solidFill>
              </a:rPr>
              <a:t>In the long run we are all dead.”</a:t>
            </a:r>
          </a:p>
        </p:txBody>
      </p:sp>
    </p:spTree>
    <p:extLst>
      <p:ext uri="{BB962C8B-B14F-4D97-AF65-F5344CB8AC3E}">
        <p14:creationId xmlns:p14="http://schemas.microsoft.com/office/powerpoint/2010/main" val="1586618260"/>
      </p:ext>
    </p:ext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5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5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5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" grpId="0" build="p" bldLvl="5" animBg="1" advAuto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History of Macroeconomics</a:t>
            </a:r>
          </a:p>
        </p:txBody>
      </p:sp>
      <p:sp>
        <p:nvSpPr>
          <p:cNvPr id="512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57199" y="1524000"/>
            <a:ext cx="8499075" cy="50292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90000"/>
              </a:lnSpc>
              <a:spcBef>
                <a:spcPts val="1300"/>
              </a:spcBef>
              <a:buSzTx/>
              <a:buNone/>
              <a:defRPr sz="2500" b="1">
                <a:solidFill>
                  <a:srgbClr val="FF0000"/>
                </a:solidFill>
              </a:defRPr>
            </a:pPr>
            <a:r>
              <a:rPr lang="en-US" dirty="0"/>
              <a:t>Note</a:t>
            </a:r>
            <a:r>
              <a:rPr b="0" dirty="0">
                <a:solidFill>
                  <a:srgbClr val="000000"/>
                </a:solidFill>
              </a:rPr>
              <a:t>:</a:t>
            </a:r>
          </a:p>
          <a:p>
            <a:pPr lvl="0"/>
            <a:r>
              <a:rPr lang="en-US" b="1" dirty="0">
                <a:solidFill>
                  <a:srgbClr val="0000FF"/>
                </a:solidFill>
                <a:effectLst/>
              </a:rPr>
              <a:t>Classic</a:t>
            </a:r>
            <a:r>
              <a:rPr lang="en-US" b="1" dirty="0">
                <a:effectLst/>
              </a:rPr>
              <a:t> believes that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b="1" dirty="0">
                <a:effectLst/>
              </a:rPr>
              <a:t>economies operate </a:t>
            </a:r>
            <a:r>
              <a:rPr lang="en-US" b="1" dirty="0">
                <a:solidFill>
                  <a:srgbClr val="C00000"/>
                </a:solidFill>
                <a:effectLst/>
              </a:rPr>
              <a:t>at</a:t>
            </a:r>
            <a:r>
              <a:rPr lang="en-US" b="1" dirty="0">
                <a:effectLst/>
              </a:rPr>
              <a:t> </a:t>
            </a:r>
            <a:r>
              <a:rPr lang="en-US" b="1" dirty="0">
                <a:solidFill>
                  <a:srgbClr val="C00000"/>
                </a:solidFill>
                <a:effectLst/>
              </a:rPr>
              <a:t>full employment level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rgbClr val="C00000"/>
                </a:solidFill>
                <a:effectLst/>
              </a:rPr>
              <a:t>price of goods and wages are flexible</a:t>
            </a:r>
            <a:r>
              <a:rPr lang="en-US" b="1" dirty="0">
                <a:effectLst/>
              </a:rPr>
              <a:t>.</a:t>
            </a:r>
            <a:endParaRPr lang="en-US" sz="2000" dirty="0">
              <a:effectLst/>
            </a:endParaRPr>
          </a:p>
          <a:p>
            <a:r>
              <a:rPr lang="en-US" b="1" dirty="0">
                <a:solidFill>
                  <a:srgbClr val="0000FF"/>
                </a:solidFill>
                <a:effectLst/>
              </a:rPr>
              <a:t>Keynes</a:t>
            </a:r>
            <a:r>
              <a:rPr lang="en-US" b="1" dirty="0">
                <a:effectLst/>
              </a:rPr>
              <a:t> believes that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b="1" dirty="0">
                <a:effectLst/>
              </a:rPr>
              <a:t>economies operate </a:t>
            </a:r>
            <a:r>
              <a:rPr lang="en-US" b="1" dirty="0">
                <a:solidFill>
                  <a:srgbClr val="C00000"/>
                </a:solidFill>
                <a:effectLst/>
              </a:rPr>
              <a:t>lower than full employment level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rgbClr val="C00000"/>
                </a:solidFill>
                <a:effectLst/>
              </a:rPr>
              <a:t>price of goods and wages are sticky</a:t>
            </a:r>
            <a:r>
              <a:rPr lang="en-US" dirty="0">
                <a:effectLst/>
              </a:rPr>
              <a:t>.</a:t>
            </a:r>
            <a:endParaRPr lang="en-US" sz="20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77475243"/>
      </p:ext>
    </p:ext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5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" grpId="0" build="p" bldLvl="5" animBg="1" advAuto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Present challenges</a:t>
            </a:r>
          </a:p>
        </p:txBody>
      </p:sp>
      <p:sp>
        <p:nvSpPr>
          <p:cNvPr id="515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57200" y="1371600"/>
            <a:ext cx="8229600" cy="5105400"/>
          </a:xfrm>
          <a:prstGeom prst="rect">
            <a:avLst/>
          </a:prstGeom>
        </p:spPr>
        <p:txBody>
          <a:bodyPr/>
          <a:lstStyle/>
          <a:p>
            <a:pPr>
              <a:buFont typeface="Courier New"/>
              <a:buChar char="o"/>
            </a:pPr>
            <a:r>
              <a:t>The integration between national economy and the creation of "</a:t>
            </a:r>
            <a:r>
              <a:rPr>
                <a:solidFill>
                  <a:srgbClr val="0000CC"/>
                </a:solidFill>
              </a:rPr>
              <a:t>globalised economy</a:t>
            </a:r>
            <a:r>
              <a:t>"</a:t>
            </a:r>
          </a:p>
          <a:p>
            <a:pPr>
              <a:buFont typeface="Courier New"/>
              <a:buChar char="o"/>
            </a:pPr>
            <a:r>
              <a:t>The fuel-based economy is reaching a critical juncture. </a:t>
            </a:r>
            <a:r>
              <a:rPr>
                <a:solidFill>
                  <a:srgbClr val="0000CC"/>
                </a:solidFill>
              </a:rPr>
              <a:t>Climate change </a:t>
            </a:r>
            <a:r>
              <a:t>has got nearer. </a:t>
            </a:r>
          </a:p>
          <a:p>
            <a:pPr>
              <a:buFont typeface="Courier New"/>
              <a:buChar char="o"/>
            </a:pPr>
            <a:r>
              <a:t>The persistency of </a:t>
            </a:r>
            <a:r>
              <a:rPr>
                <a:solidFill>
                  <a:srgbClr val="0000CC"/>
                </a:solidFill>
              </a:rPr>
              <a:t>global poverty </a:t>
            </a:r>
            <a:r>
              <a:t>and </a:t>
            </a:r>
            <a:r>
              <a:rPr>
                <a:solidFill>
                  <a:srgbClr val="0000CC"/>
                </a:solidFill>
              </a:rPr>
              <a:t>inequality</a:t>
            </a:r>
            <a:r>
              <a:t>. Is a more inclusive growth possible?</a:t>
            </a:r>
          </a:p>
          <a:p>
            <a:pPr>
              <a:buFont typeface="Courier New"/>
              <a:buChar char="o"/>
              <a:defRPr>
                <a:solidFill>
                  <a:srgbClr val="0000CC"/>
                </a:solidFill>
              </a:defRPr>
            </a:pPr>
            <a:r>
              <a:t>What about Thailand? What do you think is our current challenges?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5" grpId="1" build="p" bldLvl="5" animBg="1" advAuto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E7DAA-5AE2-4A41-84BA-D61E4E8AE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1.6 Other issues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5DFF1B-1EE9-4EDD-B908-77DF84A1A2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000FF"/>
                </a:solidFill>
                <a:effectLst/>
              </a:rPr>
              <a:t>Per capita output   </a:t>
            </a:r>
            <a:r>
              <a:rPr lang="en-US" b="1" dirty="0">
                <a:solidFill>
                  <a:schemeClr val="tx1"/>
                </a:solidFill>
                <a:effectLst/>
              </a:rPr>
              <a:t>vs.</a:t>
            </a:r>
            <a:r>
              <a:rPr lang="en-US" b="1" dirty="0">
                <a:effectLst/>
              </a:rPr>
              <a:t>  </a:t>
            </a:r>
            <a:r>
              <a:rPr lang="en-US" b="1" dirty="0">
                <a:solidFill>
                  <a:srgbClr val="0000FF"/>
                </a:solidFill>
                <a:effectLst/>
              </a:rPr>
              <a:t>labor productivity</a:t>
            </a:r>
            <a:endParaRPr lang="en-US" dirty="0">
              <a:solidFill>
                <a:srgbClr val="0000FF"/>
              </a:solidFill>
              <a:effectLst/>
            </a:endParaRPr>
          </a:p>
          <a:p>
            <a:pPr lvl="1"/>
            <a:r>
              <a:rPr lang="en-US" dirty="0">
                <a:effectLst/>
              </a:rPr>
              <a:t>Per capita output = Total output the economy can produce/total population</a:t>
            </a:r>
          </a:p>
          <a:p>
            <a:pPr lvl="1"/>
            <a:r>
              <a:rPr lang="en-US" dirty="0">
                <a:effectLst/>
              </a:rPr>
              <a:t>Labor productivity = Total output the economy can produce/Labors used in production</a:t>
            </a:r>
          </a:p>
          <a:p>
            <a:pPr marL="0" indent="0">
              <a:buNone/>
            </a:pPr>
            <a:endParaRPr lang="en-US" dirty="0">
              <a:effectLst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995723"/>
      </p:ext>
    </p:extLst>
  </p:cSld>
  <p:clrMapOvr>
    <a:masterClrMapping/>
  </p:clrMapOvr>
  <p:transition spd="med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E7DAA-5AE2-4A41-84BA-D61E4E8AE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1.6 Other issues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5DFF1B-1EE9-4EDD-B908-77DF84A1A2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Ø"/>
            </a:pPr>
            <a:r>
              <a:rPr lang="en-US" dirty="0">
                <a:effectLst/>
              </a:rPr>
              <a:t>Economy with the situation of </a:t>
            </a:r>
            <a:r>
              <a:rPr lang="en-US" b="1" dirty="0">
                <a:solidFill>
                  <a:srgbClr val="0000FF"/>
                </a:solidFill>
                <a:effectLst/>
              </a:rPr>
              <a:t>stagnation</a:t>
            </a:r>
            <a:r>
              <a:rPr lang="en-US" dirty="0">
                <a:effectLst/>
              </a:rPr>
              <a:t> (output not increase, still or decline) and </a:t>
            </a:r>
            <a:r>
              <a:rPr lang="en-US" b="1" dirty="0">
                <a:solidFill>
                  <a:srgbClr val="0000FF"/>
                </a:solidFill>
                <a:effectLst/>
              </a:rPr>
              <a:t>high inflation</a:t>
            </a:r>
            <a:r>
              <a:rPr lang="en-US" dirty="0">
                <a:effectLst/>
              </a:rPr>
              <a:t> is called …………………………….</a:t>
            </a:r>
          </a:p>
          <a:p>
            <a:pPr marL="0" indent="0">
              <a:buNone/>
            </a:pPr>
            <a:endParaRPr lang="en-US" b="1" dirty="0">
              <a:effectLst/>
            </a:endParaRPr>
          </a:p>
          <a:p>
            <a:pPr marL="0" indent="0">
              <a:buNone/>
            </a:pPr>
            <a:r>
              <a:rPr lang="en-US" b="1" dirty="0">
                <a:effectLst/>
              </a:rPr>
              <a:t>               “</a:t>
            </a:r>
            <a:r>
              <a:rPr lang="en-US" b="1" dirty="0">
                <a:solidFill>
                  <a:srgbClr val="C00000"/>
                </a:solidFill>
                <a:effectLst/>
              </a:rPr>
              <a:t>Stagflation Economy</a:t>
            </a:r>
            <a:r>
              <a:rPr lang="en-US" b="1" dirty="0">
                <a:effectLst/>
              </a:rPr>
              <a:t>”</a:t>
            </a:r>
            <a:endParaRPr lang="en-US" dirty="0">
              <a:effectLst/>
            </a:endParaRPr>
          </a:p>
          <a:p>
            <a:pPr marL="0" indent="0">
              <a:buNone/>
            </a:pPr>
            <a:endParaRPr lang="en-US" dirty="0">
              <a:effectLst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581708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E7DAA-5AE2-4A41-84BA-D61E4E8AE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1.6 Other issues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5DFF1B-1EE9-4EDD-B908-77DF84A1A2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000FF"/>
                </a:solidFill>
                <a:effectLst/>
              </a:rPr>
              <a:t>Determinant of capacity in the long run</a:t>
            </a:r>
            <a:endParaRPr lang="en-US" dirty="0">
              <a:solidFill>
                <a:srgbClr val="0000FF"/>
              </a:solidFill>
              <a:effectLst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>
                <a:effectLst/>
              </a:rPr>
              <a:t>Natural resource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>
                <a:effectLst/>
              </a:rPr>
              <a:t>Factors of production = Land, Labor, Capital and Entrepreneur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>
                <a:effectLst/>
              </a:rPr>
              <a:t>Productivity of the factor of production</a:t>
            </a:r>
          </a:p>
          <a:p>
            <a:pPr marL="0" indent="0">
              <a:buNone/>
            </a:pPr>
            <a:endParaRPr lang="en-US" dirty="0">
              <a:effectLst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3648644"/>
      </p:ext>
    </p:extLst>
  </p:cSld>
  <p:clrMapOvr>
    <a:masterClrMapping/>
  </p:clrMapOvr>
  <p:transition spd="med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E7DAA-5AE2-4A41-84BA-D61E4E8AE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1.6 Other issues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5DFF1B-1EE9-4EDD-B908-77DF84A1A2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000FF"/>
                </a:solidFill>
                <a:effectLst/>
              </a:rPr>
              <a:t>Macroeconomics deals with three main markets</a:t>
            </a:r>
            <a:endParaRPr lang="en-US" dirty="0">
              <a:solidFill>
                <a:srgbClr val="0000FF"/>
              </a:solidFill>
              <a:effectLst/>
            </a:endParaRPr>
          </a:p>
          <a:p>
            <a:pPr lvl="2">
              <a:buFont typeface="Wingdings" panose="05000000000000000000" pitchFamily="2" charset="2"/>
              <a:buChar char="§"/>
            </a:pPr>
            <a:r>
              <a:rPr lang="en-US" b="1" dirty="0">
                <a:effectLst/>
              </a:rPr>
              <a:t>Good market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US" b="1" dirty="0">
                <a:effectLst/>
              </a:rPr>
              <a:t>Money market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US" b="1" dirty="0">
                <a:effectLst/>
              </a:rPr>
              <a:t>Labor market</a:t>
            </a:r>
            <a:endParaRPr lang="en-US" dirty="0">
              <a:effectLst/>
            </a:endParaRPr>
          </a:p>
          <a:p>
            <a:pPr marL="0" indent="0">
              <a:buNone/>
            </a:pPr>
            <a:endParaRPr lang="en-US" dirty="0">
              <a:effectLst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4844363"/>
      </p:ext>
    </p:extLst>
  </p:cSld>
  <p:clrMapOvr>
    <a:masterClrMapping/>
  </p:clrMapOvr>
  <p:transition spd="med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YLE_ID" val="9245cb48-36f6-4855-a0c3-19564cc8b6bc"/>
</p:tagLst>
</file>

<file path=ppt/theme/theme1.xml><?xml version="1.0" encoding="utf-8"?>
<a:theme xmlns:a="http://schemas.openxmlformats.org/drawingml/2006/main" name="Default Design">
  <a:themeElements>
    <a:clrScheme name="Default Design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CC99"/>
      </a:accent1>
      <a:accent2>
        <a:srgbClr val="3333CC"/>
      </a:accent2>
      <a:accent3>
        <a:srgbClr val="8F8F8F"/>
      </a:accent3>
      <a:accent4>
        <a:srgbClr val="707070"/>
      </a:accent4>
      <a:accent5>
        <a:srgbClr val="AAE2CA"/>
      </a:accent5>
      <a:accent6>
        <a:srgbClr val="2D2DB9"/>
      </a:accent6>
      <a:hlink>
        <a:srgbClr val="0000FF"/>
      </a:hlink>
      <a:folHlink>
        <a:srgbClr val="FF00FF"/>
      </a:folHlink>
    </a:clrScheme>
    <a:fontScheme name="Default Design">
      <a:majorFont>
        <a:latin typeface="Helvetica"/>
        <a:ea typeface="Helvetica"/>
        <a:cs typeface="Helvetica"/>
      </a:majorFont>
      <a:minorFont>
        <a:latin typeface="Times New Roman"/>
        <a:ea typeface="Times New Roman"/>
        <a:cs typeface="Times New Roman"/>
      </a:minorFont>
    </a:fontScheme>
    <a:fmtScheme name="Default Desig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Off val="44000"/>
          </a:schemeClr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 Design">
  <a:themeElements>
    <a:clrScheme name="Default Design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CC99"/>
      </a:accent1>
      <a:accent2>
        <a:srgbClr val="3333CC"/>
      </a:accent2>
      <a:accent3>
        <a:srgbClr val="8F8F8F"/>
      </a:accent3>
      <a:accent4>
        <a:srgbClr val="707070"/>
      </a:accent4>
      <a:accent5>
        <a:srgbClr val="AAE2CA"/>
      </a:accent5>
      <a:accent6>
        <a:srgbClr val="2D2DB9"/>
      </a:accent6>
      <a:hlink>
        <a:srgbClr val="0000FF"/>
      </a:hlink>
      <a:folHlink>
        <a:srgbClr val="FF00FF"/>
      </a:folHlink>
    </a:clrScheme>
    <a:fontScheme name="Default Design">
      <a:majorFont>
        <a:latin typeface="Helvetica"/>
        <a:ea typeface="Helvetica"/>
        <a:cs typeface="Helvetica"/>
      </a:majorFont>
      <a:minorFont>
        <a:latin typeface="Times New Roman"/>
        <a:ea typeface="Times New Roman"/>
        <a:cs typeface="Times New Roman"/>
      </a:minorFont>
    </a:fontScheme>
    <a:fmtScheme name="Default Desig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Off val="44000"/>
          </a:schemeClr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2015</TotalTime>
  <Words>3156</Words>
  <Application>Microsoft Office PowerPoint</Application>
  <PresentationFormat>On-screen Show (4:3)</PresentationFormat>
  <Paragraphs>736</Paragraphs>
  <Slides>58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70" baseType="lpstr">
      <vt:lpstr>Arial</vt:lpstr>
      <vt:lpstr>Browallia New</vt:lpstr>
      <vt:lpstr>Calibri</vt:lpstr>
      <vt:lpstr>Cambria Math</vt:lpstr>
      <vt:lpstr>Comic Sans MS</vt:lpstr>
      <vt:lpstr>CopprplGoth Bd BT</vt:lpstr>
      <vt:lpstr>Cordia New</vt:lpstr>
      <vt:lpstr>Courier New</vt:lpstr>
      <vt:lpstr>Helvetica</vt:lpstr>
      <vt:lpstr>Times New Roman</vt:lpstr>
      <vt:lpstr>Wingdings</vt:lpstr>
      <vt:lpstr>Default Design</vt:lpstr>
      <vt:lpstr>PowerPoint Presentation</vt:lpstr>
      <vt:lpstr> Introduction to Macroeconomics </vt:lpstr>
      <vt:lpstr>Materials covered in this chapter</vt:lpstr>
      <vt:lpstr>1.1 Introduction to Economics</vt:lpstr>
      <vt:lpstr>What is Economics</vt:lpstr>
      <vt:lpstr>Relevant concepts  (Limits, alternatives and choices)</vt:lpstr>
      <vt:lpstr>Three basic questions in economics</vt:lpstr>
      <vt:lpstr>Scope of economics Microeconomics vs. Macroeconomics</vt:lpstr>
      <vt:lpstr>Positive Economics vs. Normative Economics</vt:lpstr>
      <vt:lpstr>1.2 Macroeconomics objectives and policies</vt:lpstr>
      <vt:lpstr>1.2 Macroeconomics objectives and policies</vt:lpstr>
      <vt:lpstr>1.3 Types of Macroeconomics variables</vt:lpstr>
      <vt:lpstr>Stock variable vs. Flow variable</vt:lpstr>
      <vt:lpstr>Example of Stock and Flow variables</vt:lpstr>
      <vt:lpstr>Nominal vs. Real Variables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1.4.2 Unemployment Rate</vt:lpstr>
      <vt:lpstr>PowerPoint Presentation</vt:lpstr>
      <vt:lpstr>Types of unemployment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Oil price</vt:lpstr>
      <vt:lpstr>PowerPoint Presentation</vt:lpstr>
      <vt:lpstr>PowerPoint Presentation</vt:lpstr>
      <vt:lpstr>1.4.4 Interest Rate</vt:lpstr>
      <vt:lpstr>1.4.4 Interest Rate</vt:lpstr>
      <vt:lpstr>1.4.4 Interest Rate</vt:lpstr>
      <vt:lpstr>1.4.5 Exchange Rate</vt:lpstr>
      <vt:lpstr>1.4.5 Exchange Rate</vt:lpstr>
      <vt:lpstr>1.4.5 Exchange Rate</vt:lpstr>
      <vt:lpstr>1.4.5 Exchange Rate</vt:lpstr>
      <vt:lpstr>1.4.6 Income distribution (Lorenz Curve and Gini-coefficient)</vt:lpstr>
      <vt:lpstr>1.4.6 Income distribution (Lorenz Curve and Gini-coefficient)</vt:lpstr>
      <vt:lpstr>1.5 The History of Macroeconomics</vt:lpstr>
      <vt:lpstr>The History of Macroeconomics</vt:lpstr>
      <vt:lpstr>The History of Macroeconomics</vt:lpstr>
      <vt:lpstr>The History of Macroeconomics</vt:lpstr>
      <vt:lpstr>The History of Macroeconomics</vt:lpstr>
      <vt:lpstr>The History of Macroeconomics</vt:lpstr>
      <vt:lpstr>Markets: the core of neo-classical economics</vt:lpstr>
      <vt:lpstr>The History of macroeconomics</vt:lpstr>
      <vt:lpstr>The History of Macroeconomics</vt:lpstr>
      <vt:lpstr>The History of Macroeconomics</vt:lpstr>
      <vt:lpstr>The History of Macroeconomics</vt:lpstr>
      <vt:lpstr>The History of Macroeconomics</vt:lpstr>
      <vt:lpstr>Present challenges</vt:lpstr>
      <vt:lpstr>1.6 Other issues</vt:lpstr>
      <vt:lpstr>1.6 Other issues</vt:lpstr>
      <vt:lpstr>1.6 Other issues</vt:lpstr>
      <vt:lpstr>1.6 Other issues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</dc:creator>
  <cp:lastModifiedBy>Nessara  Sukpanich</cp:lastModifiedBy>
  <cp:revision>100</cp:revision>
  <dcterms:modified xsi:type="dcterms:W3CDTF">2021-08-09T16:10:17Z</dcterms:modified>
</cp:coreProperties>
</file>