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7"/>
  </p:notesMasterIdLst>
  <p:sldIdLst>
    <p:sldId id="257" r:id="rId2"/>
    <p:sldId id="259" r:id="rId3"/>
    <p:sldId id="260" r:id="rId4"/>
    <p:sldId id="261" r:id="rId5"/>
    <p:sldId id="258" r:id="rId6"/>
  </p:sldIdLst>
  <p:sldSz cx="9144000" cy="6858000" type="screen4x3"/>
  <p:notesSz cx="6858000" cy="9144000"/>
  <p:defaultTextStyle>
    <a:defPPr>
      <a:defRPr lang="th-TH"/>
    </a:defPPr>
    <a:lvl1pPr marL="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>
        <p:scale>
          <a:sx n="66" d="100"/>
          <a:sy n="66" d="100"/>
        </p:scale>
        <p:origin x="-846" y="-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9B33D45-DCD5-4E75-9B44-24123F4AD08E}" type="datetimeFigureOut">
              <a:rPr lang="th-TH" smtClean="0"/>
              <a:pPr/>
              <a:t>28/08/56</a:t>
            </a:fld>
            <a:endParaRPr lang="th-TH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th-TH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842A1FB-80FB-4539-B8F6-AE39BD65A6B9}" type="slidenum">
              <a:rPr lang="th-TH" smtClean="0"/>
              <a:pPr/>
              <a:t>‹#›</a:t>
            </a:fld>
            <a:endParaRPr 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42A1FB-80FB-4539-B8F6-AE39BD65A6B9}" type="slidenum">
              <a:rPr lang="th-TH" smtClean="0"/>
              <a:pPr/>
              <a:t>1</a:t>
            </a:fld>
            <a:endParaRPr lang="th-TH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42A1FB-80FB-4539-B8F6-AE39BD65A6B9}" type="slidenum">
              <a:rPr lang="th-TH" smtClean="0"/>
              <a:pPr/>
              <a:t>2</a:t>
            </a:fld>
            <a:endParaRPr lang="th-TH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42A1FB-80FB-4539-B8F6-AE39BD65A6B9}" type="slidenum">
              <a:rPr lang="th-TH" smtClean="0"/>
              <a:pPr/>
              <a:t>3</a:t>
            </a:fld>
            <a:endParaRPr lang="th-TH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42A1FB-80FB-4539-B8F6-AE39BD65A6B9}" type="slidenum">
              <a:rPr lang="th-TH" smtClean="0"/>
              <a:pPr/>
              <a:t>4</a:t>
            </a:fld>
            <a:endParaRPr lang="th-TH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0E653D-18A8-4D71-A62C-B49F3E1F76E3}" type="datetimeFigureOut">
              <a:rPr lang="th-TH" smtClean="0"/>
              <a:pPr/>
              <a:t>28/08/56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29E7C3-2138-469A-8BCB-AA07B062BF81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0E653D-18A8-4D71-A62C-B49F3E1F76E3}" type="datetimeFigureOut">
              <a:rPr lang="th-TH" smtClean="0"/>
              <a:pPr/>
              <a:t>28/08/56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29E7C3-2138-469A-8BCB-AA07B062BF81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0E653D-18A8-4D71-A62C-B49F3E1F76E3}" type="datetimeFigureOut">
              <a:rPr lang="th-TH" smtClean="0"/>
              <a:pPr/>
              <a:t>28/08/56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29E7C3-2138-469A-8BCB-AA07B062BF81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0E653D-18A8-4D71-A62C-B49F3E1F76E3}" type="datetimeFigureOut">
              <a:rPr lang="th-TH" smtClean="0"/>
              <a:pPr/>
              <a:t>28/08/56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29E7C3-2138-469A-8BCB-AA07B062BF81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0E653D-18A8-4D71-A62C-B49F3E1F76E3}" type="datetimeFigureOut">
              <a:rPr lang="th-TH" smtClean="0"/>
              <a:pPr/>
              <a:t>28/08/56</a:t>
            </a:fld>
            <a:endParaRPr lang="th-TH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29E7C3-2138-469A-8BCB-AA07B062BF81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0E653D-18A8-4D71-A62C-B49F3E1F76E3}" type="datetimeFigureOut">
              <a:rPr lang="th-TH" smtClean="0"/>
              <a:pPr/>
              <a:t>28/08/56</a:t>
            </a:fld>
            <a:endParaRPr lang="th-TH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29E7C3-2138-469A-8BCB-AA07B062BF81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0E653D-18A8-4D71-A62C-B49F3E1F76E3}" type="datetimeFigureOut">
              <a:rPr lang="th-TH" smtClean="0"/>
              <a:pPr/>
              <a:t>28/08/56</a:t>
            </a:fld>
            <a:endParaRPr lang="th-TH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29E7C3-2138-469A-8BCB-AA07B062BF81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0E653D-18A8-4D71-A62C-B49F3E1F76E3}" type="datetimeFigureOut">
              <a:rPr lang="th-TH" smtClean="0"/>
              <a:pPr/>
              <a:t>28/08/56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29E7C3-2138-469A-8BCB-AA07B062BF81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0E653D-18A8-4D71-A62C-B49F3E1F76E3}" type="datetimeFigureOut">
              <a:rPr lang="th-TH" smtClean="0"/>
              <a:pPr/>
              <a:t>28/08/56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29E7C3-2138-469A-8BCB-AA07B062BF81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0E653D-18A8-4D71-A62C-B49F3E1F76E3}" type="datetimeFigureOut">
              <a:rPr lang="th-TH" smtClean="0"/>
              <a:pPr/>
              <a:t>28/08/56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29E7C3-2138-469A-8BCB-AA07B062BF81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0E653D-18A8-4D71-A62C-B49F3E1F76E3}" type="datetimeFigureOut">
              <a:rPr lang="th-TH" smtClean="0"/>
              <a:pPr/>
              <a:t>28/08/56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29E7C3-2138-469A-8BCB-AA07B062BF81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E0E653D-18A8-4D71-A62C-B49F3E1F76E3}" type="datetimeFigureOut">
              <a:rPr lang="th-TH" smtClean="0"/>
              <a:pPr/>
              <a:t>28/08/56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29E7C3-2138-469A-8BCB-AA07B062BF81}" type="slidenum">
              <a:rPr lang="th-TH" smtClean="0"/>
              <a:pPr/>
              <a:t>‹#›</a:t>
            </a:fld>
            <a:endParaRPr 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/>
          <a:srcRect l="51930" r="11121" b="6250"/>
          <a:stretch>
            <a:fillRect/>
          </a:stretch>
        </p:blipFill>
        <p:spPr bwMode="auto">
          <a:xfrm>
            <a:off x="-32" y="285728"/>
            <a:ext cx="9144032" cy="65509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TextBox 4"/>
          <p:cNvSpPr txBox="1"/>
          <p:nvPr/>
        </p:nvSpPr>
        <p:spPr>
          <a:xfrm>
            <a:off x="5357818" y="2071678"/>
            <a:ext cx="3357586" cy="769441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en-US" sz="1600" dirty="0" smtClean="0">
              <a:solidFill>
                <a:schemeClr val="bg1"/>
              </a:solidFill>
            </a:endParaRPr>
          </a:p>
          <a:p>
            <a:r>
              <a:rPr lang="en-US" dirty="0" smtClean="0">
                <a:solidFill>
                  <a:schemeClr val="bg1"/>
                </a:solidFill>
              </a:rPr>
              <a:t>Salary = </a:t>
            </a:r>
            <a:r>
              <a:rPr lang="el-GR" dirty="0" smtClean="0">
                <a:solidFill>
                  <a:schemeClr val="bg1"/>
                </a:solidFill>
              </a:rPr>
              <a:t>Β</a:t>
            </a:r>
            <a:r>
              <a:rPr lang="en-US" sz="1600" dirty="0" smtClean="0">
                <a:solidFill>
                  <a:schemeClr val="bg1"/>
                </a:solidFill>
              </a:rPr>
              <a:t>0</a:t>
            </a:r>
            <a:r>
              <a:rPr lang="en-US" dirty="0" smtClean="0">
                <a:solidFill>
                  <a:schemeClr val="bg1"/>
                </a:solidFill>
              </a:rPr>
              <a:t> </a:t>
            </a:r>
            <a:r>
              <a:rPr lang="en-US" dirty="0" smtClean="0">
                <a:solidFill>
                  <a:schemeClr val="bg1"/>
                </a:solidFill>
              </a:rPr>
              <a:t>+ </a:t>
            </a:r>
            <a:r>
              <a:rPr lang="el-GR" dirty="0" smtClean="0">
                <a:solidFill>
                  <a:schemeClr val="bg1"/>
                </a:solidFill>
              </a:rPr>
              <a:t>Β</a:t>
            </a:r>
            <a:r>
              <a:rPr lang="en-US" sz="1400" dirty="0" smtClean="0">
                <a:solidFill>
                  <a:schemeClr val="bg1"/>
                </a:solidFill>
              </a:rPr>
              <a:t>1</a:t>
            </a:r>
            <a:r>
              <a:rPr lang="en-US" sz="1400" dirty="0" smtClean="0">
                <a:solidFill>
                  <a:schemeClr val="bg1"/>
                </a:solidFill>
              </a:rPr>
              <a:t> </a:t>
            </a:r>
            <a:r>
              <a:rPr lang="en-US" dirty="0" smtClean="0">
                <a:solidFill>
                  <a:schemeClr val="bg1"/>
                </a:solidFill>
              </a:rPr>
              <a:t>Profits </a:t>
            </a:r>
            <a:r>
              <a:rPr lang="el-GR" dirty="0" smtClean="0">
                <a:solidFill>
                  <a:schemeClr val="bg1"/>
                </a:solidFill>
              </a:rPr>
              <a:t> </a:t>
            </a:r>
            <a:endParaRPr lang="th-TH" dirty="0">
              <a:solidFill>
                <a:schemeClr val="bg1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756890" y="4341750"/>
            <a:ext cx="1714512" cy="553998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en-US" sz="100" dirty="0" smtClean="0">
              <a:solidFill>
                <a:schemeClr val="bg1"/>
              </a:solidFill>
            </a:endParaRPr>
          </a:p>
          <a:p>
            <a:r>
              <a:rPr lang="el-GR" dirty="0" smtClean="0">
                <a:solidFill>
                  <a:schemeClr val="bg1"/>
                </a:solidFill>
              </a:rPr>
              <a:t>Β</a:t>
            </a:r>
            <a:r>
              <a:rPr lang="en-US" sz="1400" dirty="0" smtClean="0">
                <a:solidFill>
                  <a:schemeClr val="bg1"/>
                </a:solidFill>
              </a:rPr>
              <a:t>0</a:t>
            </a:r>
            <a:r>
              <a:rPr lang="en-US" sz="1400" dirty="0" smtClean="0">
                <a:solidFill>
                  <a:schemeClr val="bg1"/>
                </a:solidFill>
              </a:rPr>
              <a:t> </a:t>
            </a:r>
            <a:r>
              <a:rPr lang="en-US" sz="2000" dirty="0" smtClean="0">
                <a:solidFill>
                  <a:schemeClr val="bg1"/>
                </a:solidFill>
              </a:rPr>
              <a:t>= intercept</a:t>
            </a:r>
            <a:endParaRPr lang="th-TH" sz="1400" dirty="0">
              <a:solidFill>
                <a:schemeClr val="bg1"/>
              </a:solidFill>
            </a:endParaRPr>
          </a:p>
        </p:txBody>
      </p:sp>
      <p:sp>
        <p:nvSpPr>
          <p:cNvPr id="7" name="Right Arrow 6"/>
          <p:cNvSpPr/>
          <p:nvPr/>
        </p:nvSpPr>
        <p:spPr>
          <a:xfrm rot="2875975">
            <a:off x="2361781" y="5034104"/>
            <a:ext cx="647607" cy="185366"/>
          </a:xfrm>
          <a:prstGeom prst="rightArrow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8" name="TextBox 7"/>
          <p:cNvSpPr txBox="1"/>
          <p:nvPr/>
        </p:nvSpPr>
        <p:spPr>
          <a:xfrm>
            <a:off x="3657820" y="5417999"/>
            <a:ext cx="1357322" cy="569387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en-US" sz="300" dirty="0" smtClean="0">
              <a:solidFill>
                <a:schemeClr val="bg1"/>
              </a:solidFill>
            </a:endParaRPr>
          </a:p>
          <a:p>
            <a:r>
              <a:rPr lang="el-GR" dirty="0" smtClean="0">
                <a:solidFill>
                  <a:schemeClr val="bg1"/>
                </a:solidFill>
              </a:rPr>
              <a:t>Β</a:t>
            </a:r>
            <a:r>
              <a:rPr lang="en-US" sz="1400" dirty="0" smtClean="0">
                <a:solidFill>
                  <a:schemeClr val="bg1"/>
                </a:solidFill>
              </a:rPr>
              <a:t>1</a:t>
            </a:r>
            <a:r>
              <a:rPr lang="en-US" sz="1400" dirty="0" smtClean="0">
                <a:solidFill>
                  <a:schemeClr val="bg1"/>
                </a:solidFill>
              </a:rPr>
              <a:t> </a:t>
            </a:r>
            <a:r>
              <a:rPr lang="en-US" sz="2000" dirty="0" smtClean="0">
                <a:solidFill>
                  <a:schemeClr val="bg1"/>
                </a:solidFill>
              </a:rPr>
              <a:t>= slope</a:t>
            </a:r>
          </a:p>
        </p:txBody>
      </p:sp>
      <p:sp>
        <p:nvSpPr>
          <p:cNvPr id="9" name="Right Arrow 8"/>
          <p:cNvSpPr/>
          <p:nvPr/>
        </p:nvSpPr>
        <p:spPr>
          <a:xfrm rot="13367536" flipV="1">
            <a:off x="3597040" y="5251781"/>
            <a:ext cx="302694" cy="149977"/>
          </a:xfrm>
          <a:prstGeom prst="rightArrow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grpSp>
        <p:nvGrpSpPr>
          <p:cNvPr id="21" name="Group 20"/>
          <p:cNvGrpSpPr/>
          <p:nvPr/>
        </p:nvGrpSpPr>
        <p:grpSpPr>
          <a:xfrm>
            <a:off x="5429256" y="2186418"/>
            <a:ext cx="885392" cy="156944"/>
            <a:chOff x="5072066" y="1986172"/>
            <a:chExt cx="885392" cy="299820"/>
          </a:xfrm>
        </p:grpSpPr>
        <p:cxnSp>
          <p:nvCxnSpPr>
            <p:cNvPr id="12" name="Straight Connector 11"/>
            <p:cNvCxnSpPr/>
            <p:nvPr/>
          </p:nvCxnSpPr>
          <p:spPr>
            <a:xfrm flipV="1">
              <a:off x="5072066" y="1986172"/>
              <a:ext cx="485998" cy="29982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2">
              <a:schemeClr val="accent6"/>
            </a:lnRef>
            <a:fillRef idx="0">
              <a:schemeClr val="accent6"/>
            </a:fillRef>
            <a:effectRef idx="1">
              <a:schemeClr val="accent6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 rot="10800000">
              <a:off x="5528830" y="1986172"/>
              <a:ext cx="428628" cy="285752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2">
              <a:schemeClr val="accent6"/>
            </a:lnRef>
            <a:fillRef idx="0">
              <a:schemeClr val="accent6"/>
            </a:fillRef>
            <a:effectRef idx="1">
              <a:schemeClr val="accent6"/>
            </a:effectRef>
            <a:fontRef idx="minor">
              <a:schemeClr val="tx1"/>
            </a:fontRef>
          </p:style>
        </p:cxnSp>
      </p:grpSp>
      <p:grpSp>
        <p:nvGrpSpPr>
          <p:cNvPr id="23" name="Group 22"/>
          <p:cNvGrpSpPr/>
          <p:nvPr/>
        </p:nvGrpSpPr>
        <p:grpSpPr>
          <a:xfrm>
            <a:off x="6615566" y="2285992"/>
            <a:ext cx="214314" cy="71438"/>
            <a:chOff x="5072066" y="1986172"/>
            <a:chExt cx="885392" cy="299820"/>
          </a:xfrm>
        </p:grpSpPr>
        <p:cxnSp>
          <p:nvCxnSpPr>
            <p:cNvPr id="24" name="Straight Connector 23"/>
            <p:cNvCxnSpPr/>
            <p:nvPr/>
          </p:nvCxnSpPr>
          <p:spPr>
            <a:xfrm flipV="1">
              <a:off x="5072066" y="1986172"/>
              <a:ext cx="485998" cy="29982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2">
              <a:schemeClr val="accent6"/>
            </a:lnRef>
            <a:fillRef idx="0">
              <a:schemeClr val="accent6"/>
            </a:fillRef>
            <a:effectRef idx="1">
              <a:schemeClr val="accent6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/>
            <p:nvPr/>
          </p:nvCxnSpPr>
          <p:spPr>
            <a:xfrm rot="10800000">
              <a:off x="5528830" y="1986172"/>
              <a:ext cx="428628" cy="285752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2">
              <a:schemeClr val="accent6"/>
            </a:lnRef>
            <a:fillRef idx="0">
              <a:schemeClr val="accent6"/>
            </a:fillRef>
            <a:effectRef idx="1">
              <a:schemeClr val="accent6"/>
            </a:effectRef>
            <a:fontRef idx="minor">
              <a:schemeClr val="tx1"/>
            </a:fontRef>
          </p:style>
        </p:cxnSp>
      </p:grpSp>
      <p:grpSp>
        <p:nvGrpSpPr>
          <p:cNvPr id="26" name="Group 25"/>
          <p:cNvGrpSpPr/>
          <p:nvPr/>
        </p:nvGrpSpPr>
        <p:grpSpPr>
          <a:xfrm>
            <a:off x="7243342" y="2273022"/>
            <a:ext cx="214314" cy="71438"/>
            <a:chOff x="5072066" y="1986172"/>
            <a:chExt cx="885392" cy="299820"/>
          </a:xfrm>
        </p:grpSpPr>
        <p:cxnSp>
          <p:nvCxnSpPr>
            <p:cNvPr id="27" name="Straight Connector 26"/>
            <p:cNvCxnSpPr/>
            <p:nvPr/>
          </p:nvCxnSpPr>
          <p:spPr>
            <a:xfrm flipV="1">
              <a:off x="5072066" y="1986172"/>
              <a:ext cx="485998" cy="29982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2">
              <a:schemeClr val="accent6"/>
            </a:lnRef>
            <a:fillRef idx="0">
              <a:schemeClr val="accent6"/>
            </a:fillRef>
            <a:effectRef idx="1">
              <a:schemeClr val="accent6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/>
            <p:nvPr/>
          </p:nvCxnSpPr>
          <p:spPr>
            <a:xfrm rot="10800000">
              <a:off x="5528830" y="1986172"/>
              <a:ext cx="428628" cy="285752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2">
              <a:schemeClr val="accent6"/>
            </a:lnRef>
            <a:fillRef idx="0">
              <a:schemeClr val="accent6"/>
            </a:fillRef>
            <a:effectRef idx="1">
              <a:schemeClr val="accent6"/>
            </a:effectRef>
            <a:fontRef idx="minor">
              <a:schemeClr val="tx1"/>
            </a:fontRef>
          </p:style>
        </p:cxnSp>
      </p:grpSp>
      <p:grpSp>
        <p:nvGrpSpPr>
          <p:cNvPr id="29" name="Group 28"/>
          <p:cNvGrpSpPr/>
          <p:nvPr/>
        </p:nvGrpSpPr>
        <p:grpSpPr>
          <a:xfrm>
            <a:off x="1814946" y="4400104"/>
            <a:ext cx="214314" cy="71438"/>
            <a:chOff x="5072066" y="1986172"/>
            <a:chExt cx="885392" cy="299820"/>
          </a:xfrm>
        </p:grpSpPr>
        <p:cxnSp>
          <p:nvCxnSpPr>
            <p:cNvPr id="30" name="Straight Connector 29"/>
            <p:cNvCxnSpPr/>
            <p:nvPr/>
          </p:nvCxnSpPr>
          <p:spPr>
            <a:xfrm flipV="1">
              <a:off x="5072066" y="1986172"/>
              <a:ext cx="485998" cy="29982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2">
              <a:schemeClr val="accent6"/>
            </a:lnRef>
            <a:fillRef idx="0">
              <a:schemeClr val="accent6"/>
            </a:fillRef>
            <a:effectRef idx="1">
              <a:schemeClr val="accent6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/>
            <p:nvPr/>
          </p:nvCxnSpPr>
          <p:spPr>
            <a:xfrm rot="10800000">
              <a:off x="5528830" y="1986172"/>
              <a:ext cx="428628" cy="285752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2">
              <a:schemeClr val="accent6"/>
            </a:lnRef>
            <a:fillRef idx="0">
              <a:schemeClr val="accent6"/>
            </a:fillRef>
            <a:effectRef idx="1">
              <a:schemeClr val="accent6"/>
            </a:effectRef>
            <a:fontRef idx="minor">
              <a:schemeClr val="tx1"/>
            </a:fontRef>
          </p:style>
        </p:cxnSp>
      </p:grpSp>
      <p:grpSp>
        <p:nvGrpSpPr>
          <p:cNvPr id="32" name="Group 31"/>
          <p:cNvGrpSpPr/>
          <p:nvPr/>
        </p:nvGrpSpPr>
        <p:grpSpPr>
          <a:xfrm>
            <a:off x="3787657" y="5467618"/>
            <a:ext cx="226221" cy="79619"/>
            <a:chOff x="5072066" y="1986172"/>
            <a:chExt cx="885392" cy="299820"/>
          </a:xfrm>
        </p:grpSpPr>
        <p:cxnSp>
          <p:nvCxnSpPr>
            <p:cNvPr id="33" name="Straight Connector 32"/>
            <p:cNvCxnSpPr/>
            <p:nvPr/>
          </p:nvCxnSpPr>
          <p:spPr>
            <a:xfrm flipV="1">
              <a:off x="5072066" y="1986172"/>
              <a:ext cx="485998" cy="29982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2">
              <a:schemeClr val="accent6"/>
            </a:lnRef>
            <a:fillRef idx="0">
              <a:schemeClr val="accent6"/>
            </a:fillRef>
            <a:effectRef idx="1">
              <a:schemeClr val="accent6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 rot="10800000">
              <a:off x="5528830" y="1986172"/>
              <a:ext cx="428628" cy="285752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2">
              <a:schemeClr val="accent6"/>
            </a:lnRef>
            <a:fillRef idx="0">
              <a:schemeClr val="accent6"/>
            </a:fillRef>
            <a:effectRef idx="1">
              <a:schemeClr val="accent6"/>
            </a:effectRef>
            <a:fontRef idx="minor">
              <a:schemeClr val="tx1"/>
            </a:fontRef>
          </p:style>
        </p:cxnSp>
      </p:grpSp>
      <p:sp>
        <p:nvSpPr>
          <p:cNvPr id="38" name="TextBox 37"/>
          <p:cNvSpPr txBox="1"/>
          <p:nvPr/>
        </p:nvSpPr>
        <p:spPr>
          <a:xfrm>
            <a:off x="2428860" y="831819"/>
            <a:ext cx="5072098" cy="954107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chemeClr val="bg1"/>
                </a:solidFill>
              </a:rPr>
              <a:t>Population Regression Function: </a:t>
            </a:r>
          </a:p>
          <a:p>
            <a:r>
              <a:rPr lang="en-US" dirty="0" err="1" smtClean="0">
                <a:solidFill>
                  <a:schemeClr val="bg1"/>
                </a:solidFill>
              </a:rPr>
              <a:t>Salary</a:t>
            </a:r>
            <a:r>
              <a:rPr lang="en-US" sz="1600" b="1" dirty="0" err="1" smtClean="0">
                <a:solidFill>
                  <a:schemeClr val="bg1"/>
                </a:solidFill>
              </a:rPr>
              <a:t>i</a:t>
            </a:r>
            <a:r>
              <a:rPr lang="en-US" dirty="0" smtClean="0">
                <a:solidFill>
                  <a:schemeClr val="bg1"/>
                </a:solidFill>
              </a:rPr>
              <a:t> = </a:t>
            </a:r>
            <a:r>
              <a:rPr lang="el-GR" dirty="0" smtClean="0">
                <a:solidFill>
                  <a:schemeClr val="bg1"/>
                </a:solidFill>
              </a:rPr>
              <a:t>Β</a:t>
            </a:r>
            <a:r>
              <a:rPr lang="en-US" sz="1600" dirty="0" smtClean="0">
                <a:solidFill>
                  <a:schemeClr val="bg1"/>
                </a:solidFill>
              </a:rPr>
              <a:t>0</a:t>
            </a:r>
            <a:r>
              <a:rPr lang="en-US" dirty="0" smtClean="0">
                <a:solidFill>
                  <a:schemeClr val="bg1"/>
                </a:solidFill>
              </a:rPr>
              <a:t> </a:t>
            </a:r>
            <a:r>
              <a:rPr lang="en-US" dirty="0" smtClean="0">
                <a:solidFill>
                  <a:schemeClr val="bg1"/>
                </a:solidFill>
              </a:rPr>
              <a:t>+ </a:t>
            </a:r>
            <a:r>
              <a:rPr lang="el-GR" dirty="0" smtClean="0">
                <a:solidFill>
                  <a:schemeClr val="bg1"/>
                </a:solidFill>
              </a:rPr>
              <a:t>Β</a:t>
            </a:r>
            <a:r>
              <a:rPr lang="en-US" sz="1400" dirty="0" smtClean="0">
                <a:solidFill>
                  <a:schemeClr val="bg1"/>
                </a:solidFill>
              </a:rPr>
              <a:t>1</a:t>
            </a:r>
            <a:r>
              <a:rPr lang="en-US" sz="1400" dirty="0" smtClean="0">
                <a:solidFill>
                  <a:schemeClr val="bg1"/>
                </a:solidFill>
              </a:rPr>
              <a:t>  </a:t>
            </a:r>
            <a:r>
              <a:rPr lang="en-US" dirty="0" err="1" smtClean="0">
                <a:solidFill>
                  <a:schemeClr val="bg1"/>
                </a:solidFill>
              </a:rPr>
              <a:t>Profits</a:t>
            </a:r>
            <a:r>
              <a:rPr lang="en-US" sz="1600" b="1" dirty="0" err="1" smtClean="0">
                <a:solidFill>
                  <a:schemeClr val="bg1"/>
                </a:solidFill>
              </a:rPr>
              <a:t>i</a:t>
            </a:r>
            <a:r>
              <a:rPr lang="en-US" dirty="0" smtClean="0">
                <a:solidFill>
                  <a:schemeClr val="bg1"/>
                </a:solidFill>
              </a:rPr>
              <a:t> + </a:t>
            </a:r>
            <a:r>
              <a:rPr lang="en-US" dirty="0" err="1" smtClean="0">
                <a:solidFill>
                  <a:schemeClr val="bg1"/>
                </a:solidFill>
              </a:rPr>
              <a:t>u</a:t>
            </a:r>
            <a:r>
              <a:rPr lang="en-US" sz="1600" b="1" dirty="0" err="1" smtClean="0">
                <a:solidFill>
                  <a:schemeClr val="bg1"/>
                </a:solidFill>
              </a:rPr>
              <a:t>i</a:t>
            </a:r>
            <a:r>
              <a:rPr lang="en-US" dirty="0" smtClean="0">
                <a:solidFill>
                  <a:schemeClr val="bg1"/>
                </a:solidFill>
              </a:rPr>
              <a:t> </a:t>
            </a:r>
            <a:r>
              <a:rPr lang="el-GR" dirty="0" smtClean="0">
                <a:solidFill>
                  <a:schemeClr val="bg1"/>
                </a:solidFill>
              </a:rPr>
              <a:t> </a:t>
            </a:r>
            <a:endParaRPr lang="th-TH" dirty="0">
              <a:solidFill>
                <a:schemeClr val="bg1"/>
              </a:solidFill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4357686" y="3214686"/>
            <a:ext cx="4500594" cy="523220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chemeClr val="bg1"/>
                </a:solidFill>
              </a:rPr>
              <a:t>Sample Regression Function</a:t>
            </a:r>
            <a:endParaRPr lang="th-TH" dirty="0">
              <a:solidFill>
                <a:schemeClr val="bg1"/>
              </a:solidFill>
            </a:endParaRPr>
          </a:p>
        </p:txBody>
      </p:sp>
      <p:cxnSp>
        <p:nvCxnSpPr>
          <p:cNvPr id="46" name="Straight Arrow Connector 45"/>
          <p:cNvCxnSpPr/>
          <p:nvPr/>
        </p:nvCxnSpPr>
        <p:spPr>
          <a:xfrm rot="16200000" flipV="1">
            <a:off x="7000892" y="2928934"/>
            <a:ext cx="285752" cy="142876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8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3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38" grpId="0" build="allAtOnce" animBg="1"/>
      <p:bldP spid="39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3"/>
          <p:cNvPicPr>
            <a:picLocks noChangeAspect="1" noChangeArrowheads="1"/>
          </p:cNvPicPr>
          <p:nvPr/>
        </p:nvPicPr>
        <p:blipFill>
          <a:blip r:embed="rId3"/>
          <a:srcRect l="51930" r="11121" b="6250"/>
          <a:stretch>
            <a:fillRect/>
          </a:stretch>
        </p:blipFill>
        <p:spPr bwMode="auto">
          <a:xfrm>
            <a:off x="-32" y="285728"/>
            <a:ext cx="9144032" cy="65509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4" name="TextBox 13"/>
          <p:cNvSpPr txBox="1"/>
          <p:nvPr/>
        </p:nvSpPr>
        <p:spPr>
          <a:xfrm>
            <a:off x="3929058" y="2071678"/>
            <a:ext cx="4857784" cy="769441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en-US" sz="1600" dirty="0" smtClean="0">
              <a:solidFill>
                <a:schemeClr val="bg1"/>
              </a:solidFill>
            </a:endParaRPr>
          </a:p>
          <a:p>
            <a:r>
              <a:rPr lang="en-US" dirty="0" smtClean="0">
                <a:solidFill>
                  <a:schemeClr val="bg1"/>
                </a:solidFill>
              </a:rPr>
              <a:t>Salary = 746.92 + 0.572*</a:t>
            </a:r>
            <a:r>
              <a:rPr lang="en-US" sz="1400" dirty="0" smtClean="0">
                <a:solidFill>
                  <a:schemeClr val="bg1"/>
                </a:solidFill>
              </a:rPr>
              <a:t> </a:t>
            </a:r>
            <a:r>
              <a:rPr lang="en-US" dirty="0" smtClean="0">
                <a:solidFill>
                  <a:schemeClr val="bg1"/>
                </a:solidFill>
              </a:rPr>
              <a:t>Profits </a:t>
            </a:r>
            <a:r>
              <a:rPr lang="el-GR" dirty="0" smtClean="0">
                <a:solidFill>
                  <a:schemeClr val="bg1"/>
                </a:solidFill>
              </a:rPr>
              <a:t> </a:t>
            </a:r>
            <a:endParaRPr lang="th-TH" dirty="0">
              <a:solidFill>
                <a:schemeClr val="bg1"/>
              </a:solidFill>
            </a:endParaRPr>
          </a:p>
        </p:txBody>
      </p:sp>
      <p:grpSp>
        <p:nvGrpSpPr>
          <p:cNvPr id="15" name="Group 14"/>
          <p:cNvGrpSpPr/>
          <p:nvPr/>
        </p:nvGrpSpPr>
        <p:grpSpPr>
          <a:xfrm>
            <a:off x="4000496" y="2186418"/>
            <a:ext cx="885392" cy="156944"/>
            <a:chOff x="5072066" y="1986172"/>
            <a:chExt cx="885392" cy="299820"/>
          </a:xfrm>
        </p:grpSpPr>
        <p:cxnSp>
          <p:nvCxnSpPr>
            <p:cNvPr id="16" name="Straight Connector 15"/>
            <p:cNvCxnSpPr/>
            <p:nvPr/>
          </p:nvCxnSpPr>
          <p:spPr>
            <a:xfrm flipV="1">
              <a:off x="5072066" y="1986172"/>
              <a:ext cx="485998" cy="29982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2">
              <a:schemeClr val="accent6"/>
            </a:lnRef>
            <a:fillRef idx="0">
              <a:schemeClr val="accent6"/>
            </a:fillRef>
            <a:effectRef idx="1">
              <a:schemeClr val="accent6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 rot="10800000">
              <a:off x="5528830" y="1986172"/>
              <a:ext cx="428628" cy="285752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2">
              <a:schemeClr val="accent6"/>
            </a:lnRef>
            <a:fillRef idx="0">
              <a:schemeClr val="accent6"/>
            </a:fillRef>
            <a:effectRef idx="1">
              <a:schemeClr val="accent6"/>
            </a:effectRef>
            <a:fontRef idx="minor">
              <a:schemeClr val="tx1"/>
            </a:fontRef>
          </p:style>
        </p:cxnSp>
      </p:grpSp>
      <p:sp>
        <p:nvSpPr>
          <p:cNvPr id="28" name="TextBox 27"/>
          <p:cNvSpPr txBox="1"/>
          <p:nvPr/>
        </p:nvSpPr>
        <p:spPr>
          <a:xfrm>
            <a:off x="1785918" y="3643314"/>
            <a:ext cx="1357322" cy="569387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en-US" sz="300" dirty="0" smtClean="0">
              <a:solidFill>
                <a:schemeClr val="bg1"/>
              </a:solidFill>
            </a:endParaRPr>
          </a:p>
          <a:p>
            <a:r>
              <a:rPr lang="el-GR" dirty="0" smtClean="0">
                <a:solidFill>
                  <a:schemeClr val="bg1"/>
                </a:solidFill>
              </a:rPr>
              <a:t>Β</a:t>
            </a:r>
            <a:r>
              <a:rPr lang="en-US" sz="1400" dirty="0" smtClean="0">
                <a:solidFill>
                  <a:schemeClr val="bg1"/>
                </a:solidFill>
              </a:rPr>
              <a:t>1</a:t>
            </a:r>
            <a:r>
              <a:rPr lang="en-US" sz="1400" dirty="0" smtClean="0">
                <a:solidFill>
                  <a:schemeClr val="bg1"/>
                </a:solidFill>
              </a:rPr>
              <a:t> </a:t>
            </a:r>
            <a:r>
              <a:rPr lang="en-US" sz="2000" dirty="0" smtClean="0">
                <a:solidFill>
                  <a:schemeClr val="bg1"/>
                </a:solidFill>
              </a:rPr>
              <a:t>= slope</a:t>
            </a:r>
          </a:p>
        </p:txBody>
      </p:sp>
      <p:sp>
        <p:nvSpPr>
          <p:cNvPr id="29" name="Right Arrow 28"/>
          <p:cNvSpPr/>
          <p:nvPr/>
        </p:nvSpPr>
        <p:spPr>
          <a:xfrm rot="4042086">
            <a:off x="2374355" y="4582397"/>
            <a:ext cx="917737" cy="183986"/>
          </a:xfrm>
          <a:prstGeom prst="rightArrow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grpSp>
        <p:nvGrpSpPr>
          <p:cNvPr id="30" name="Group 29"/>
          <p:cNvGrpSpPr/>
          <p:nvPr/>
        </p:nvGrpSpPr>
        <p:grpSpPr>
          <a:xfrm>
            <a:off x="1857356" y="3699586"/>
            <a:ext cx="214314" cy="71438"/>
            <a:chOff x="5072066" y="1986172"/>
            <a:chExt cx="885392" cy="299820"/>
          </a:xfrm>
        </p:grpSpPr>
        <p:cxnSp>
          <p:nvCxnSpPr>
            <p:cNvPr id="31" name="Straight Connector 30"/>
            <p:cNvCxnSpPr/>
            <p:nvPr/>
          </p:nvCxnSpPr>
          <p:spPr>
            <a:xfrm flipV="1">
              <a:off x="5072066" y="1986172"/>
              <a:ext cx="485998" cy="29982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2">
              <a:schemeClr val="accent6"/>
            </a:lnRef>
            <a:fillRef idx="0">
              <a:schemeClr val="accent6"/>
            </a:fillRef>
            <a:effectRef idx="1">
              <a:schemeClr val="accent6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 rot="10800000">
              <a:off x="5528830" y="1986172"/>
              <a:ext cx="428628" cy="285752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2">
              <a:schemeClr val="accent6"/>
            </a:lnRef>
            <a:fillRef idx="0">
              <a:schemeClr val="accent6"/>
            </a:fillRef>
            <a:effectRef idx="1">
              <a:schemeClr val="accent6"/>
            </a:effectRef>
            <a:fontRef idx="minor">
              <a:schemeClr val="tx1"/>
            </a:fontRef>
          </p:style>
        </p:cxnSp>
      </p:grpSp>
      <p:cxnSp>
        <p:nvCxnSpPr>
          <p:cNvPr id="41" name="Straight Arrow Connector 40"/>
          <p:cNvCxnSpPr/>
          <p:nvPr/>
        </p:nvCxnSpPr>
        <p:spPr>
          <a:xfrm flipV="1">
            <a:off x="3143240" y="3000372"/>
            <a:ext cx="3857652" cy="2071702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sp>
        <p:nvSpPr>
          <p:cNvPr id="21" name="TextBox 20"/>
          <p:cNvSpPr txBox="1"/>
          <p:nvPr/>
        </p:nvSpPr>
        <p:spPr>
          <a:xfrm>
            <a:off x="4000497" y="5500702"/>
            <a:ext cx="1714512" cy="553998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en-US" sz="100" dirty="0" smtClean="0">
              <a:solidFill>
                <a:schemeClr val="bg1"/>
              </a:solidFill>
            </a:endParaRPr>
          </a:p>
          <a:p>
            <a:r>
              <a:rPr lang="el-GR" dirty="0" smtClean="0">
                <a:solidFill>
                  <a:schemeClr val="bg1"/>
                </a:solidFill>
              </a:rPr>
              <a:t>Β</a:t>
            </a:r>
            <a:r>
              <a:rPr lang="en-US" sz="1400" dirty="0" smtClean="0">
                <a:solidFill>
                  <a:schemeClr val="bg1"/>
                </a:solidFill>
              </a:rPr>
              <a:t>0</a:t>
            </a:r>
            <a:r>
              <a:rPr lang="en-US" sz="1400" dirty="0" smtClean="0">
                <a:solidFill>
                  <a:schemeClr val="bg1"/>
                </a:solidFill>
              </a:rPr>
              <a:t> </a:t>
            </a:r>
            <a:r>
              <a:rPr lang="en-US" sz="2000" dirty="0" smtClean="0">
                <a:solidFill>
                  <a:schemeClr val="bg1"/>
                </a:solidFill>
              </a:rPr>
              <a:t>= intercept</a:t>
            </a:r>
            <a:endParaRPr lang="th-TH" sz="1400" dirty="0">
              <a:solidFill>
                <a:schemeClr val="bg1"/>
              </a:solidFill>
            </a:endParaRPr>
          </a:p>
        </p:txBody>
      </p:sp>
      <p:sp>
        <p:nvSpPr>
          <p:cNvPr id="22" name="Right Arrow 21"/>
          <p:cNvSpPr/>
          <p:nvPr/>
        </p:nvSpPr>
        <p:spPr>
          <a:xfrm rot="13105771">
            <a:off x="3597574" y="5406801"/>
            <a:ext cx="377217" cy="214183"/>
          </a:xfrm>
          <a:prstGeom prst="rightArrow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grpSp>
        <p:nvGrpSpPr>
          <p:cNvPr id="23" name="Group 22"/>
          <p:cNvGrpSpPr/>
          <p:nvPr/>
        </p:nvGrpSpPr>
        <p:grpSpPr>
          <a:xfrm>
            <a:off x="4071934" y="5544004"/>
            <a:ext cx="214314" cy="71438"/>
            <a:chOff x="5072066" y="1986172"/>
            <a:chExt cx="885392" cy="299820"/>
          </a:xfrm>
        </p:grpSpPr>
        <p:cxnSp>
          <p:nvCxnSpPr>
            <p:cNvPr id="24" name="Straight Connector 23"/>
            <p:cNvCxnSpPr/>
            <p:nvPr/>
          </p:nvCxnSpPr>
          <p:spPr>
            <a:xfrm flipV="1">
              <a:off x="5072066" y="1986172"/>
              <a:ext cx="485998" cy="29982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2">
              <a:schemeClr val="accent6"/>
            </a:lnRef>
            <a:fillRef idx="0">
              <a:schemeClr val="accent6"/>
            </a:fillRef>
            <a:effectRef idx="1">
              <a:schemeClr val="accent6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/>
            <p:nvPr/>
          </p:nvCxnSpPr>
          <p:spPr>
            <a:xfrm rot="10800000">
              <a:off x="5528830" y="1986172"/>
              <a:ext cx="428628" cy="285752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2">
              <a:schemeClr val="accent6"/>
            </a:lnRef>
            <a:fillRef idx="0">
              <a:schemeClr val="accent6"/>
            </a:fillRef>
            <a:effectRef idx="1">
              <a:schemeClr val="accent6"/>
            </a:effectRef>
            <a:fontRef idx="minor">
              <a:schemeClr val="tx1"/>
            </a:fontRef>
          </p:style>
        </p:cxnSp>
      </p:grpSp>
      <p:cxnSp>
        <p:nvCxnSpPr>
          <p:cNvPr id="37" name="Straight Arrow Connector 36"/>
          <p:cNvCxnSpPr/>
          <p:nvPr/>
        </p:nvCxnSpPr>
        <p:spPr>
          <a:xfrm rot="5400000" flipH="1" flipV="1">
            <a:off x="3286116" y="3286124"/>
            <a:ext cx="2357454" cy="1643074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" name="Picture 3"/>
          <p:cNvPicPr>
            <a:picLocks noChangeAspect="1" noChangeArrowheads="1"/>
          </p:cNvPicPr>
          <p:nvPr/>
        </p:nvPicPr>
        <p:blipFill>
          <a:blip r:embed="rId3"/>
          <a:srcRect l="51930" r="11121" b="6250"/>
          <a:stretch>
            <a:fillRect/>
          </a:stretch>
        </p:blipFill>
        <p:spPr bwMode="auto">
          <a:xfrm>
            <a:off x="-32" y="285728"/>
            <a:ext cx="9144032" cy="65509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1" name="TextBox 20"/>
          <p:cNvSpPr txBox="1"/>
          <p:nvPr/>
        </p:nvSpPr>
        <p:spPr>
          <a:xfrm>
            <a:off x="1428728" y="1643050"/>
            <a:ext cx="2500330" cy="1492716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en-US" sz="100" dirty="0" smtClean="0">
              <a:solidFill>
                <a:schemeClr val="bg1"/>
              </a:solidFill>
            </a:endParaRPr>
          </a:p>
          <a:p>
            <a:r>
              <a:rPr lang="en-US" sz="1800" dirty="0" smtClean="0">
                <a:solidFill>
                  <a:schemeClr val="bg1"/>
                </a:solidFill>
              </a:rPr>
              <a:t>Std. Err. = Standard Error</a:t>
            </a:r>
          </a:p>
          <a:p>
            <a:r>
              <a:rPr lang="en-US" sz="1800" dirty="0" smtClean="0">
                <a:solidFill>
                  <a:schemeClr val="bg1"/>
                </a:solidFill>
              </a:rPr>
              <a:t>Which is an estimate of the standard deviation </a:t>
            </a:r>
          </a:p>
          <a:p>
            <a:endParaRPr lang="en-US" sz="1800" dirty="0" smtClean="0">
              <a:solidFill>
                <a:schemeClr val="bg1"/>
              </a:solidFill>
            </a:endParaRPr>
          </a:p>
          <a:p>
            <a:r>
              <a:rPr lang="en-US" sz="1800" dirty="0" smtClean="0">
                <a:solidFill>
                  <a:schemeClr val="bg1"/>
                </a:solidFill>
              </a:rPr>
              <a:t>of </a:t>
            </a:r>
            <a:r>
              <a:rPr lang="el-GR" sz="1800" dirty="0" smtClean="0">
                <a:solidFill>
                  <a:schemeClr val="bg1"/>
                </a:solidFill>
              </a:rPr>
              <a:t>Β</a:t>
            </a:r>
            <a:r>
              <a:rPr lang="en-US" sz="1200" dirty="0" smtClean="0">
                <a:solidFill>
                  <a:schemeClr val="bg1"/>
                </a:solidFill>
              </a:rPr>
              <a:t>0</a:t>
            </a:r>
            <a:r>
              <a:rPr lang="en-US" sz="1800" dirty="0" smtClean="0">
                <a:solidFill>
                  <a:schemeClr val="bg1"/>
                </a:solidFill>
              </a:rPr>
              <a:t>   </a:t>
            </a:r>
            <a:r>
              <a:rPr lang="en-US" sz="1800" dirty="0" smtClean="0">
                <a:solidFill>
                  <a:schemeClr val="bg1"/>
                </a:solidFill>
              </a:rPr>
              <a:t>and  </a:t>
            </a:r>
            <a:r>
              <a:rPr lang="en-US" sz="1800" dirty="0" smtClean="0">
                <a:solidFill>
                  <a:schemeClr val="bg1"/>
                </a:solidFill>
              </a:rPr>
              <a:t>B</a:t>
            </a:r>
            <a:r>
              <a:rPr lang="en-US" sz="1200" dirty="0" smtClean="0">
                <a:solidFill>
                  <a:schemeClr val="bg1"/>
                </a:solidFill>
              </a:rPr>
              <a:t>1</a:t>
            </a:r>
            <a:endParaRPr lang="th-TH" sz="1200" dirty="0">
              <a:solidFill>
                <a:schemeClr val="bg1"/>
              </a:solidFill>
            </a:endParaRPr>
          </a:p>
        </p:txBody>
      </p:sp>
      <p:sp>
        <p:nvSpPr>
          <p:cNvPr id="22" name="Right Arrow 21"/>
          <p:cNvSpPr/>
          <p:nvPr/>
        </p:nvSpPr>
        <p:spPr>
          <a:xfrm rot="5037491" flipV="1">
            <a:off x="3151113" y="3793119"/>
            <a:ext cx="1547746" cy="275394"/>
          </a:xfrm>
          <a:prstGeom prst="rightArrow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9" name="Oval 18"/>
          <p:cNvSpPr/>
          <p:nvPr/>
        </p:nvSpPr>
        <p:spPr>
          <a:xfrm>
            <a:off x="3500430" y="4714884"/>
            <a:ext cx="1071570" cy="785818"/>
          </a:xfrm>
          <a:prstGeom prst="ellipse">
            <a:avLst/>
          </a:prstGeom>
          <a:noFill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grpSp>
        <p:nvGrpSpPr>
          <p:cNvPr id="20" name="Group 19"/>
          <p:cNvGrpSpPr/>
          <p:nvPr/>
        </p:nvGrpSpPr>
        <p:grpSpPr>
          <a:xfrm>
            <a:off x="1714480" y="2725253"/>
            <a:ext cx="214314" cy="71438"/>
            <a:chOff x="5072066" y="1986172"/>
            <a:chExt cx="885392" cy="299820"/>
          </a:xfrm>
        </p:grpSpPr>
        <p:cxnSp>
          <p:nvCxnSpPr>
            <p:cNvPr id="23" name="Straight Connector 22"/>
            <p:cNvCxnSpPr/>
            <p:nvPr/>
          </p:nvCxnSpPr>
          <p:spPr>
            <a:xfrm flipV="1">
              <a:off x="5072066" y="1986172"/>
              <a:ext cx="485998" cy="29982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2">
              <a:schemeClr val="accent6"/>
            </a:lnRef>
            <a:fillRef idx="0">
              <a:schemeClr val="accent6"/>
            </a:fillRef>
            <a:effectRef idx="1">
              <a:schemeClr val="accent6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/>
            <p:nvPr/>
          </p:nvCxnSpPr>
          <p:spPr>
            <a:xfrm rot="10800000">
              <a:off x="5528830" y="1986172"/>
              <a:ext cx="428628" cy="285752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2">
              <a:schemeClr val="accent6"/>
            </a:lnRef>
            <a:fillRef idx="0">
              <a:schemeClr val="accent6"/>
            </a:fillRef>
            <a:effectRef idx="1">
              <a:schemeClr val="accent6"/>
            </a:effectRef>
            <a:fontRef idx="minor">
              <a:schemeClr val="tx1"/>
            </a:fontRef>
          </p:style>
        </p:cxnSp>
      </p:grpSp>
      <p:grpSp>
        <p:nvGrpSpPr>
          <p:cNvPr id="27" name="Group 26"/>
          <p:cNvGrpSpPr/>
          <p:nvPr/>
        </p:nvGrpSpPr>
        <p:grpSpPr>
          <a:xfrm>
            <a:off x="2571736" y="2725253"/>
            <a:ext cx="214314" cy="71438"/>
            <a:chOff x="5072066" y="1986172"/>
            <a:chExt cx="885392" cy="299820"/>
          </a:xfrm>
        </p:grpSpPr>
        <p:cxnSp>
          <p:nvCxnSpPr>
            <p:cNvPr id="30" name="Straight Connector 29"/>
            <p:cNvCxnSpPr/>
            <p:nvPr/>
          </p:nvCxnSpPr>
          <p:spPr>
            <a:xfrm flipV="1">
              <a:off x="5072066" y="1986172"/>
              <a:ext cx="485998" cy="29982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2">
              <a:schemeClr val="accent6"/>
            </a:lnRef>
            <a:fillRef idx="0">
              <a:schemeClr val="accent6"/>
            </a:fillRef>
            <a:effectRef idx="1">
              <a:schemeClr val="accent6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 rot="10800000">
              <a:off x="5528830" y="1986172"/>
              <a:ext cx="428628" cy="285752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2">
              <a:schemeClr val="accent6"/>
            </a:lnRef>
            <a:fillRef idx="0">
              <a:schemeClr val="accent6"/>
            </a:fillRef>
            <a:effectRef idx="1">
              <a:schemeClr val="accent6"/>
            </a:effectRef>
            <a:fontRef idx="minor">
              <a:schemeClr val="tx1"/>
            </a:fontRef>
          </p:style>
        </p:cxnSp>
      </p:grpSp>
      <p:sp>
        <p:nvSpPr>
          <p:cNvPr id="43" name="TextBox 42"/>
          <p:cNvSpPr txBox="1"/>
          <p:nvPr/>
        </p:nvSpPr>
        <p:spPr>
          <a:xfrm>
            <a:off x="4000496" y="1436218"/>
            <a:ext cx="2500330" cy="1492716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en-US" sz="100" dirty="0" smtClean="0">
              <a:solidFill>
                <a:schemeClr val="bg1"/>
              </a:solidFill>
            </a:endParaRPr>
          </a:p>
          <a:p>
            <a:r>
              <a:rPr lang="en-US" sz="1800" dirty="0" smtClean="0">
                <a:solidFill>
                  <a:schemeClr val="bg1"/>
                </a:solidFill>
              </a:rPr>
              <a:t>t = t-statistics. Tests the null hypothesis that the coefficient = 0, i.e. </a:t>
            </a:r>
          </a:p>
          <a:p>
            <a:endParaRPr lang="en-US" sz="1600" dirty="0" smtClean="0">
              <a:solidFill>
                <a:schemeClr val="bg1"/>
              </a:solidFill>
            </a:endParaRPr>
          </a:p>
          <a:p>
            <a:r>
              <a:rPr lang="en-US" sz="1800" dirty="0" smtClean="0">
                <a:solidFill>
                  <a:schemeClr val="bg1"/>
                </a:solidFill>
              </a:rPr>
              <a:t> </a:t>
            </a:r>
            <a:r>
              <a:rPr lang="el-GR" sz="1800" dirty="0" smtClean="0">
                <a:solidFill>
                  <a:schemeClr val="bg1"/>
                </a:solidFill>
              </a:rPr>
              <a:t>Β</a:t>
            </a:r>
            <a:r>
              <a:rPr lang="en-US" sz="1200" dirty="0" smtClean="0">
                <a:solidFill>
                  <a:schemeClr val="bg1"/>
                </a:solidFill>
              </a:rPr>
              <a:t>0</a:t>
            </a:r>
            <a:r>
              <a:rPr lang="en-US" sz="1800" dirty="0" smtClean="0">
                <a:solidFill>
                  <a:schemeClr val="bg1"/>
                </a:solidFill>
              </a:rPr>
              <a:t> </a:t>
            </a:r>
            <a:r>
              <a:rPr lang="en-US" sz="1800" dirty="0" smtClean="0">
                <a:solidFill>
                  <a:schemeClr val="bg1"/>
                </a:solidFill>
              </a:rPr>
              <a:t>= 0 , </a:t>
            </a:r>
            <a:r>
              <a:rPr lang="en-US" sz="1800" dirty="0" smtClean="0">
                <a:solidFill>
                  <a:schemeClr val="bg1"/>
                </a:solidFill>
              </a:rPr>
              <a:t>B</a:t>
            </a:r>
            <a:r>
              <a:rPr lang="en-US" sz="1200" dirty="0" smtClean="0">
                <a:solidFill>
                  <a:schemeClr val="bg1"/>
                </a:solidFill>
              </a:rPr>
              <a:t>1</a:t>
            </a:r>
            <a:r>
              <a:rPr lang="en-US" sz="1800" dirty="0" smtClean="0">
                <a:solidFill>
                  <a:schemeClr val="bg1"/>
                </a:solidFill>
              </a:rPr>
              <a:t> </a:t>
            </a:r>
            <a:r>
              <a:rPr lang="en-US" sz="1800" dirty="0" smtClean="0">
                <a:solidFill>
                  <a:schemeClr val="bg1"/>
                </a:solidFill>
              </a:rPr>
              <a:t>= 0.</a:t>
            </a:r>
            <a:endParaRPr lang="th-TH" sz="1200" dirty="0">
              <a:solidFill>
                <a:schemeClr val="bg1"/>
              </a:solidFill>
            </a:endParaRPr>
          </a:p>
        </p:txBody>
      </p:sp>
      <p:sp>
        <p:nvSpPr>
          <p:cNvPr id="44" name="Right Arrow 43"/>
          <p:cNvSpPr/>
          <p:nvPr/>
        </p:nvSpPr>
        <p:spPr>
          <a:xfrm rot="6381302" flipV="1">
            <a:off x="4508317" y="3661755"/>
            <a:ext cx="1762009" cy="221450"/>
          </a:xfrm>
          <a:prstGeom prst="rightArrow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45" name="Oval 44"/>
          <p:cNvSpPr/>
          <p:nvPr/>
        </p:nvSpPr>
        <p:spPr>
          <a:xfrm>
            <a:off x="4557486" y="4786322"/>
            <a:ext cx="642942" cy="746279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grpSp>
        <p:nvGrpSpPr>
          <p:cNvPr id="46" name="Group 45"/>
          <p:cNvGrpSpPr/>
          <p:nvPr/>
        </p:nvGrpSpPr>
        <p:grpSpPr>
          <a:xfrm>
            <a:off x="4071934" y="2500306"/>
            <a:ext cx="214314" cy="71438"/>
            <a:chOff x="5072066" y="1986172"/>
            <a:chExt cx="885392" cy="299820"/>
          </a:xfrm>
        </p:grpSpPr>
        <p:cxnSp>
          <p:nvCxnSpPr>
            <p:cNvPr id="47" name="Straight Connector 46"/>
            <p:cNvCxnSpPr/>
            <p:nvPr/>
          </p:nvCxnSpPr>
          <p:spPr>
            <a:xfrm flipV="1">
              <a:off x="5072066" y="1986172"/>
              <a:ext cx="485998" cy="29982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2">
              <a:schemeClr val="accent6"/>
            </a:lnRef>
            <a:fillRef idx="0">
              <a:schemeClr val="accent6"/>
            </a:fillRef>
            <a:effectRef idx="1">
              <a:schemeClr val="accent6"/>
            </a:effectRef>
            <a:fontRef idx="minor">
              <a:schemeClr val="tx1"/>
            </a:fontRef>
          </p:style>
        </p:cxnSp>
        <p:cxnSp>
          <p:nvCxnSpPr>
            <p:cNvPr id="48" name="Straight Connector 47"/>
            <p:cNvCxnSpPr/>
            <p:nvPr/>
          </p:nvCxnSpPr>
          <p:spPr>
            <a:xfrm rot="10800000">
              <a:off x="5528830" y="1986172"/>
              <a:ext cx="428628" cy="285752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2">
              <a:schemeClr val="accent6"/>
            </a:lnRef>
            <a:fillRef idx="0">
              <a:schemeClr val="accent6"/>
            </a:fillRef>
            <a:effectRef idx="1">
              <a:schemeClr val="accent6"/>
            </a:effectRef>
            <a:fontRef idx="minor">
              <a:schemeClr val="tx1"/>
            </a:fontRef>
          </p:style>
        </p:cxnSp>
      </p:grpSp>
      <p:grpSp>
        <p:nvGrpSpPr>
          <p:cNvPr id="49" name="Group 48"/>
          <p:cNvGrpSpPr/>
          <p:nvPr/>
        </p:nvGrpSpPr>
        <p:grpSpPr>
          <a:xfrm>
            <a:off x="4775681" y="2500306"/>
            <a:ext cx="214314" cy="71438"/>
            <a:chOff x="5072066" y="1986172"/>
            <a:chExt cx="885392" cy="299820"/>
          </a:xfrm>
        </p:grpSpPr>
        <p:cxnSp>
          <p:nvCxnSpPr>
            <p:cNvPr id="50" name="Straight Connector 49"/>
            <p:cNvCxnSpPr/>
            <p:nvPr/>
          </p:nvCxnSpPr>
          <p:spPr>
            <a:xfrm flipV="1">
              <a:off x="5072066" y="1986172"/>
              <a:ext cx="485998" cy="29982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2">
              <a:schemeClr val="accent6"/>
            </a:lnRef>
            <a:fillRef idx="0">
              <a:schemeClr val="accent6"/>
            </a:fillRef>
            <a:effectRef idx="1">
              <a:schemeClr val="accent6"/>
            </a:effectRef>
            <a:fontRef idx="minor">
              <a:schemeClr val="tx1"/>
            </a:fontRef>
          </p:style>
        </p:cxnSp>
        <p:cxnSp>
          <p:nvCxnSpPr>
            <p:cNvPr id="51" name="Straight Connector 50"/>
            <p:cNvCxnSpPr/>
            <p:nvPr/>
          </p:nvCxnSpPr>
          <p:spPr>
            <a:xfrm rot="10800000">
              <a:off x="5528830" y="1986172"/>
              <a:ext cx="428628" cy="285752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2">
              <a:schemeClr val="accent6"/>
            </a:lnRef>
            <a:fillRef idx="0">
              <a:schemeClr val="accent6"/>
            </a:fillRef>
            <a:effectRef idx="1">
              <a:schemeClr val="accent6"/>
            </a:effectRef>
            <a:fontRef idx="minor">
              <a:schemeClr val="tx1"/>
            </a:fontRef>
          </p:style>
        </p:cxnSp>
      </p:grpSp>
      <p:sp>
        <p:nvSpPr>
          <p:cNvPr id="52" name="TextBox 51"/>
          <p:cNvSpPr txBox="1"/>
          <p:nvPr/>
        </p:nvSpPr>
        <p:spPr>
          <a:xfrm>
            <a:off x="6643702" y="1714488"/>
            <a:ext cx="2214546" cy="1492716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en-US" sz="100" dirty="0" smtClean="0">
              <a:solidFill>
                <a:schemeClr val="bg1"/>
              </a:solidFill>
            </a:endParaRPr>
          </a:p>
          <a:p>
            <a:r>
              <a:rPr lang="en-US" sz="1800" dirty="0" smtClean="0">
                <a:solidFill>
                  <a:schemeClr val="bg1"/>
                </a:solidFill>
              </a:rPr>
              <a:t>P &gt; |t|</a:t>
            </a:r>
          </a:p>
          <a:p>
            <a:r>
              <a:rPr lang="en-US" sz="1800" dirty="0" smtClean="0">
                <a:solidFill>
                  <a:schemeClr val="bg1"/>
                </a:solidFill>
              </a:rPr>
              <a:t>Is the 2-tailed p-value for testing the null hypothesis that the coefficient = 0. </a:t>
            </a:r>
            <a:endParaRPr lang="th-TH" sz="1800" dirty="0">
              <a:solidFill>
                <a:schemeClr val="bg1"/>
              </a:solidFill>
            </a:endParaRPr>
          </a:p>
        </p:txBody>
      </p:sp>
      <p:sp>
        <p:nvSpPr>
          <p:cNvPr id="53" name="Right Arrow 52"/>
          <p:cNvSpPr/>
          <p:nvPr/>
        </p:nvSpPr>
        <p:spPr>
          <a:xfrm rot="8250819">
            <a:off x="5322620" y="3950425"/>
            <a:ext cx="2259706" cy="208561"/>
          </a:xfrm>
          <a:prstGeom prst="rightArrow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54" name="Oval 53"/>
          <p:cNvSpPr/>
          <p:nvPr/>
        </p:nvSpPr>
        <p:spPr>
          <a:xfrm>
            <a:off x="5143504" y="4790484"/>
            <a:ext cx="500066" cy="714304"/>
          </a:xfrm>
          <a:prstGeom prst="ellipse">
            <a:avLst/>
          </a:prstGeom>
          <a:noFill/>
          <a:ln>
            <a:solidFill>
              <a:srgbClr val="C00000"/>
            </a:solidFill>
          </a:ln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55" name="TextBox 54"/>
          <p:cNvSpPr txBox="1"/>
          <p:nvPr/>
        </p:nvSpPr>
        <p:spPr>
          <a:xfrm>
            <a:off x="6643702" y="3643314"/>
            <a:ext cx="2419368" cy="938719"/>
          </a:xfrm>
          <a:prstGeom prst="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en-US" sz="100" dirty="0" smtClean="0">
              <a:solidFill>
                <a:schemeClr val="bg1"/>
              </a:solidFill>
            </a:endParaRPr>
          </a:p>
          <a:p>
            <a:r>
              <a:rPr lang="en-US" sz="1800" dirty="0" smtClean="0">
                <a:solidFill>
                  <a:schemeClr val="bg1"/>
                </a:solidFill>
              </a:rPr>
              <a:t>The chance that this interval can capture the true </a:t>
            </a:r>
            <a:r>
              <a:rPr lang="el-GR" sz="1800" dirty="0" smtClean="0">
                <a:solidFill>
                  <a:schemeClr val="bg1"/>
                </a:solidFill>
              </a:rPr>
              <a:t>Β</a:t>
            </a:r>
            <a:r>
              <a:rPr lang="en-US" sz="1200" dirty="0" smtClean="0">
                <a:solidFill>
                  <a:schemeClr val="bg1"/>
                </a:solidFill>
              </a:rPr>
              <a:t>0</a:t>
            </a:r>
            <a:r>
              <a:rPr lang="el-GR" sz="1800" dirty="0" smtClean="0">
                <a:solidFill>
                  <a:schemeClr val="bg1"/>
                </a:solidFill>
              </a:rPr>
              <a:t> </a:t>
            </a:r>
            <a:r>
              <a:rPr lang="en-US" sz="1800" dirty="0" smtClean="0">
                <a:solidFill>
                  <a:schemeClr val="bg1"/>
                </a:solidFill>
              </a:rPr>
              <a:t>or </a:t>
            </a:r>
            <a:r>
              <a:rPr lang="el-GR" sz="1800" dirty="0" smtClean="0">
                <a:solidFill>
                  <a:schemeClr val="bg1"/>
                </a:solidFill>
              </a:rPr>
              <a:t>Β</a:t>
            </a:r>
            <a:r>
              <a:rPr lang="en-US" sz="1200" dirty="0" smtClean="0">
                <a:solidFill>
                  <a:schemeClr val="bg1"/>
                </a:solidFill>
              </a:rPr>
              <a:t>1</a:t>
            </a:r>
            <a:r>
              <a:rPr lang="en-US" sz="1800" dirty="0" smtClean="0">
                <a:solidFill>
                  <a:schemeClr val="bg1"/>
                </a:solidFill>
              </a:rPr>
              <a:t> </a:t>
            </a:r>
            <a:r>
              <a:rPr lang="en-US" sz="1800" dirty="0" smtClean="0">
                <a:solidFill>
                  <a:schemeClr val="bg1"/>
                </a:solidFill>
              </a:rPr>
              <a:t>is </a:t>
            </a:r>
            <a:r>
              <a:rPr lang="en-US" sz="1800" dirty="0" smtClean="0">
                <a:solidFill>
                  <a:schemeClr val="bg1"/>
                </a:solidFill>
              </a:rPr>
              <a:t>95%</a:t>
            </a:r>
            <a:endParaRPr lang="th-TH" sz="1800" dirty="0">
              <a:solidFill>
                <a:schemeClr val="bg1"/>
              </a:solidFill>
            </a:endParaRPr>
          </a:p>
        </p:txBody>
      </p:sp>
      <p:sp>
        <p:nvSpPr>
          <p:cNvPr id="56" name="Right Arrow 55"/>
          <p:cNvSpPr/>
          <p:nvPr/>
        </p:nvSpPr>
        <p:spPr>
          <a:xfrm rot="8250819" flipV="1">
            <a:off x="7921128" y="4723501"/>
            <a:ext cx="516982" cy="175926"/>
          </a:xfrm>
          <a:prstGeom prst="rightArrow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57" name="Oval 56"/>
          <p:cNvSpPr/>
          <p:nvPr/>
        </p:nvSpPr>
        <p:spPr>
          <a:xfrm>
            <a:off x="5643570" y="4786398"/>
            <a:ext cx="2214578" cy="714304"/>
          </a:xfrm>
          <a:prstGeom prst="ellipse">
            <a:avLst/>
          </a:prstGeom>
          <a:noFill/>
          <a:ln>
            <a:solidFill>
              <a:schemeClr val="accent6">
                <a:lumMod val="75000"/>
              </a:schemeClr>
            </a:solidFill>
          </a:ln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2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2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2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2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2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22" grpId="0" animBg="1"/>
      <p:bldP spid="19" grpId="0" animBg="1"/>
      <p:bldP spid="43" grpId="0" animBg="1"/>
      <p:bldP spid="44" grpId="0" animBg="1"/>
      <p:bldP spid="45" grpId="0" animBg="1"/>
      <p:bldP spid="52" grpId="0" animBg="1"/>
      <p:bldP spid="53" grpId="0" animBg="1"/>
      <p:bldP spid="54" grpId="0" animBg="1"/>
      <p:bldP spid="55" grpId="0" animBg="1"/>
      <p:bldP spid="56" grpId="0" animBg="1"/>
      <p:bldP spid="5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3"/>
          <p:cNvPicPr>
            <a:picLocks noChangeAspect="1" noChangeArrowheads="1"/>
          </p:cNvPicPr>
          <p:nvPr/>
        </p:nvPicPr>
        <p:blipFill>
          <a:blip r:embed="rId3"/>
          <a:srcRect l="51930" r="11121" b="6250"/>
          <a:stretch>
            <a:fillRect/>
          </a:stretch>
        </p:blipFill>
        <p:spPr bwMode="auto">
          <a:xfrm>
            <a:off x="-32" y="285728"/>
            <a:ext cx="9144032" cy="65509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9" name="TextBox 28"/>
          <p:cNvSpPr txBox="1"/>
          <p:nvPr/>
        </p:nvSpPr>
        <p:spPr>
          <a:xfrm>
            <a:off x="6215074" y="740615"/>
            <a:ext cx="2357454" cy="830997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2400" dirty="0" smtClean="0">
                <a:solidFill>
                  <a:schemeClr val="bg1"/>
                </a:solidFill>
              </a:rPr>
              <a:t>Number of </a:t>
            </a:r>
            <a:r>
              <a:rPr lang="en-US" sz="2400" dirty="0" smtClean="0">
                <a:solidFill>
                  <a:schemeClr val="bg1"/>
                </a:solidFill>
              </a:rPr>
              <a:t>observations (N)</a:t>
            </a:r>
            <a:endParaRPr lang="th-TH" sz="2400" dirty="0">
              <a:solidFill>
                <a:schemeClr val="bg1"/>
              </a:solidFill>
            </a:endParaRPr>
          </a:p>
        </p:txBody>
      </p:sp>
      <p:cxnSp>
        <p:nvCxnSpPr>
          <p:cNvPr id="32" name="Straight Arrow Connector 31"/>
          <p:cNvCxnSpPr/>
          <p:nvPr/>
        </p:nvCxnSpPr>
        <p:spPr>
          <a:xfrm rot="5400000">
            <a:off x="6215074" y="2500306"/>
            <a:ext cx="1928826" cy="71438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TextBox 33"/>
          <p:cNvSpPr txBox="1"/>
          <p:nvPr/>
        </p:nvSpPr>
        <p:spPr>
          <a:xfrm>
            <a:off x="7268783" y="2097937"/>
            <a:ext cx="1946687" cy="1200329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1800" dirty="0" smtClean="0">
                <a:solidFill>
                  <a:schemeClr val="bg1"/>
                </a:solidFill>
              </a:rPr>
              <a:t>F-test, test for the null hypothesis that all the coefficients = 0</a:t>
            </a:r>
            <a:endParaRPr lang="th-TH" sz="1800" dirty="0">
              <a:solidFill>
                <a:schemeClr val="bg1"/>
              </a:solidFill>
            </a:endParaRPr>
          </a:p>
        </p:txBody>
      </p:sp>
      <p:cxnSp>
        <p:nvCxnSpPr>
          <p:cNvPr id="36" name="Straight Arrow Connector 35"/>
          <p:cNvCxnSpPr/>
          <p:nvPr/>
        </p:nvCxnSpPr>
        <p:spPr>
          <a:xfrm rot="10800000" flipV="1">
            <a:off x="6643702" y="3143248"/>
            <a:ext cx="1428760" cy="571503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Arrow Connector 40"/>
          <p:cNvCxnSpPr/>
          <p:nvPr/>
        </p:nvCxnSpPr>
        <p:spPr>
          <a:xfrm rot="10800000" flipV="1">
            <a:off x="6429388" y="3286123"/>
            <a:ext cx="1285884" cy="642941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9" name="TextBox 48"/>
          <p:cNvSpPr txBox="1"/>
          <p:nvPr/>
        </p:nvSpPr>
        <p:spPr>
          <a:xfrm>
            <a:off x="1714480" y="1714488"/>
            <a:ext cx="3857652" cy="1569660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2400" b="1" dirty="0" smtClean="0">
                <a:solidFill>
                  <a:schemeClr val="bg1"/>
                </a:solidFill>
              </a:rPr>
              <a:t>R-squared, Adj. R-squared </a:t>
            </a:r>
            <a:r>
              <a:rPr lang="en-US" sz="2400" dirty="0" smtClean="0">
                <a:solidFill>
                  <a:schemeClr val="bg1"/>
                </a:solidFill>
              </a:rPr>
              <a:t>are assessments of the goodness of fit.</a:t>
            </a:r>
          </a:p>
          <a:p>
            <a:pPr algn="ctr"/>
            <a:r>
              <a:rPr lang="en-US" sz="2400" dirty="0" smtClean="0">
                <a:solidFill>
                  <a:schemeClr val="bg1"/>
                </a:solidFill>
              </a:rPr>
              <a:t>0 </a:t>
            </a:r>
            <a:r>
              <a:rPr lang="az-Cyrl-AZ" sz="2400" dirty="0" smtClean="0">
                <a:solidFill>
                  <a:schemeClr val="bg1"/>
                </a:solidFill>
              </a:rPr>
              <a:t>≤</a:t>
            </a:r>
            <a:r>
              <a:rPr lang="en-US" sz="2400" dirty="0" smtClean="0">
                <a:solidFill>
                  <a:schemeClr val="bg1"/>
                </a:solidFill>
              </a:rPr>
              <a:t> R-squared </a:t>
            </a:r>
            <a:r>
              <a:rPr lang="az-Cyrl-AZ" sz="2400" dirty="0" smtClean="0">
                <a:solidFill>
                  <a:schemeClr val="bg1"/>
                </a:solidFill>
                <a:latin typeface="Calibri"/>
              </a:rPr>
              <a:t>≤</a:t>
            </a:r>
            <a:r>
              <a:rPr lang="en-US" sz="2400" dirty="0" smtClean="0">
                <a:solidFill>
                  <a:schemeClr val="bg1"/>
                </a:solidFill>
                <a:latin typeface="Calibri"/>
              </a:rPr>
              <a:t> 1</a:t>
            </a:r>
            <a:endParaRPr lang="th-TH" sz="2400" dirty="0">
              <a:solidFill>
                <a:schemeClr val="bg1"/>
              </a:solidFill>
            </a:endParaRPr>
          </a:p>
        </p:txBody>
      </p:sp>
      <p:cxnSp>
        <p:nvCxnSpPr>
          <p:cNvPr id="58" name="Straight Arrow Connector 57"/>
          <p:cNvCxnSpPr/>
          <p:nvPr/>
        </p:nvCxnSpPr>
        <p:spPr>
          <a:xfrm rot="16200000" flipH="1">
            <a:off x="4857752" y="3286124"/>
            <a:ext cx="928694" cy="642942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Straight Arrow Connector 60"/>
          <p:cNvCxnSpPr/>
          <p:nvPr/>
        </p:nvCxnSpPr>
        <p:spPr>
          <a:xfrm rot="16200000" flipH="1">
            <a:off x="4679157" y="3321843"/>
            <a:ext cx="1143008" cy="642942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 animBg="1"/>
      <p:bldP spid="34" grpId="0" animBg="1"/>
      <p:bldP spid="49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56212" y="91455"/>
            <a:ext cx="9258268" cy="67665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TextBox 5"/>
          <p:cNvSpPr txBox="1"/>
          <p:nvPr/>
        </p:nvSpPr>
        <p:spPr>
          <a:xfrm>
            <a:off x="-30192" y="8217"/>
            <a:ext cx="2143140" cy="461665"/>
          </a:xfrm>
          <a:prstGeom prst="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2400" dirty="0" smtClean="0">
                <a:solidFill>
                  <a:schemeClr val="tx1"/>
                </a:solidFill>
              </a:rPr>
              <a:t>Y-axis = Salary</a:t>
            </a:r>
            <a:endParaRPr lang="th-TH" sz="2400" dirty="0">
              <a:solidFill>
                <a:schemeClr val="tx1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6929454" y="4824723"/>
            <a:ext cx="2143140" cy="461665"/>
          </a:xfrm>
          <a:prstGeom prst="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2400" dirty="0" smtClean="0">
                <a:solidFill>
                  <a:schemeClr val="tx1"/>
                </a:solidFill>
              </a:rPr>
              <a:t>X-axis = Profits</a:t>
            </a:r>
            <a:endParaRPr lang="th-TH" sz="2400" dirty="0">
              <a:solidFill>
                <a:schemeClr val="tx1"/>
              </a:solidFill>
            </a:endParaRPr>
          </a:p>
        </p:txBody>
      </p:sp>
      <p:cxnSp>
        <p:nvCxnSpPr>
          <p:cNvPr id="9" name="Straight Connector 8"/>
          <p:cNvCxnSpPr/>
          <p:nvPr/>
        </p:nvCxnSpPr>
        <p:spPr>
          <a:xfrm>
            <a:off x="4844370" y="3999254"/>
            <a:ext cx="1500198" cy="158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 rot="5400000" flipH="1" flipV="1">
            <a:off x="6143070" y="3786756"/>
            <a:ext cx="429760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/>
        </p:nvSpPr>
        <p:spPr>
          <a:xfrm>
            <a:off x="6786578" y="3571876"/>
            <a:ext cx="2000264" cy="461665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2400" dirty="0" smtClean="0">
                <a:solidFill>
                  <a:schemeClr val="tx1"/>
                </a:solidFill>
              </a:rPr>
              <a:t>Slope = 0.572</a:t>
            </a:r>
            <a:endParaRPr lang="th-TH" sz="2400" dirty="0">
              <a:solidFill>
                <a:schemeClr val="tx1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285720" y="1857364"/>
            <a:ext cx="2500330" cy="461665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2400" dirty="0" smtClean="0">
                <a:solidFill>
                  <a:schemeClr val="tx1"/>
                </a:solidFill>
              </a:rPr>
              <a:t>Intercept = 746.92</a:t>
            </a:r>
            <a:endParaRPr lang="th-TH" sz="2400" dirty="0">
              <a:solidFill>
                <a:schemeClr val="tx1"/>
              </a:solidFill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4357686" y="785794"/>
            <a:ext cx="4714876" cy="677108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en-US" sz="1000" dirty="0" smtClean="0">
              <a:solidFill>
                <a:schemeClr val="bg1"/>
              </a:solidFill>
            </a:endParaRPr>
          </a:p>
          <a:p>
            <a:r>
              <a:rPr lang="en-US" dirty="0" smtClean="0">
                <a:solidFill>
                  <a:schemeClr val="bg1"/>
                </a:solidFill>
              </a:rPr>
              <a:t>Salary = 746.92 + 0.572*</a:t>
            </a:r>
            <a:r>
              <a:rPr lang="en-US" sz="1400" dirty="0" smtClean="0">
                <a:solidFill>
                  <a:schemeClr val="bg1"/>
                </a:solidFill>
              </a:rPr>
              <a:t> </a:t>
            </a:r>
            <a:r>
              <a:rPr lang="en-US" dirty="0" smtClean="0">
                <a:solidFill>
                  <a:schemeClr val="bg1"/>
                </a:solidFill>
              </a:rPr>
              <a:t>Profits </a:t>
            </a:r>
            <a:r>
              <a:rPr lang="el-GR" dirty="0" smtClean="0">
                <a:solidFill>
                  <a:schemeClr val="bg1"/>
                </a:solidFill>
              </a:rPr>
              <a:t> </a:t>
            </a:r>
            <a:endParaRPr lang="th-TH" dirty="0">
              <a:solidFill>
                <a:schemeClr val="bg1"/>
              </a:solidFill>
            </a:endParaRPr>
          </a:p>
        </p:txBody>
      </p:sp>
      <p:grpSp>
        <p:nvGrpSpPr>
          <p:cNvPr id="10" name="Group 9"/>
          <p:cNvGrpSpPr/>
          <p:nvPr/>
        </p:nvGrpSpPr>
        <p:grpSpPr>
          <a:xfrm>
            <a:off x="4429124" y="785794"/>
            <a:ext cx="885392" cy="156944"/>
            <a:chOff x="5072066" y="1986172"/>
            <a:chExt cx="885392" cy="299820"/>
          </a:xfrm>
        </p:grpSpPr>
        <p:cxnSp>
          <p:nvCxnSpPr>
            <p:cNvPr id="14" name="Straight Connector 13"/>
            <p:cNvCxnSpPr/>
            <p:nvPr/>
          </p:nvCxnSpPr>
          <p:spPr>
            <a:xfrm flipV="1">
              <a:off x="5072066" y="1986172"/>
              <a:ext cx="485998" cy="29982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2">
              <a:schemeClr val="accent6"/>
            </a:lnRef>
            <a:fillRef idx="0">
              <a:schemeClr val="accent6"/>
            </a:fillRef>
            <a:effectRef idx="1">
              <a:schemeClr val="accent6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 rot="10800000">
              <a:off x="5528830" y="1986172"/>
              <a:ext cx="428628" cy="285752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2">
              <a:schemeClr val="accent6"/>
            </a:lnRef>
            <a:fillRef idx="0">
              <a:schemeClr val="accent6"/>
            </a:fillRef>
            <a:effectRef idx="1">
              <a:schemeClr val="accent6"/>
            </a:effectRef>
            <a:fontRef idx="minor">
              <a:schemeClr val="tx1"/>
            </a:fontRef>
          </p:style>
        </p:cxnSp>
      </p:grpSp>
      <p:cxnSp>
        <p:nvCxnSpPr>
          <p:cNvPr id="17" name="Straight Arrow Connector 16"/>
          <p:cNvCxnSpPr/>
          <p:nvPr/>
        </p:nvCxnSpPr>
        <p:spPr>
          <a:xfrm rot="16200000" flipH="1">
            <a:off x="1071538" y="2714620"/>
            <a:ext cx="2143140" cy="1143008"/>
          </a:xfrm>
          <a:prstGeom prst="straightConnector1">
            <a:avLst/>
          </a:prstGeom>
          <a:ln w="698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rot="5400000" flipH="1" flipV="1">
            <a:off x="458756" y="2857496"/>
            <a:ext cx="4714908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allAtOnce" animBg="1"/>
      <p:bldP spid="7" grpId="0" build="allAtOnce" animBg="1"/>
      <p:bldP spid="12" grpId="0" animBg="1"/>
      <p:bldP spid="13" grpId="0" animBg="1"/>
      <p:bldP spid="22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264</TotalTime>
  <Words>191</Words>
  <Application>Microsoft Office PowerPoint</Application>
  <PresentationFormat>On-screen Show (4:3)</PresentationFormat>
  <Paragraphs>43</Paragraphs>
  <Slides>5</Slides>
  <Notes>4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6" baseType="lpstr">
      <vt:lpstr>Office Theme</vt:lpstr>
      <vt:lpstr>Slide 1</vt:lpstr>
      <vt:lpstr>Slide 2</vt:lpstr>
      <vt:lpstr>Slide 3</vt:lpstr>
      <vt:lpstr>Slide 4</vt:lpstr>
      <vt:lpstr>Slide 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Yuwi</dc:creator>
  <cp:lastModifiedBy>Wanwiphang</cp:lastModifiedBy>
  <cp:revision>39</cp:revision>
  <dcterms:created xsi:type="dcterms:W3CDTF">2010-08-31T10:10:10Z</dcterms:created>
  <dcterms:modified xsi:type="dcterms:W3CDTF">2013-08-28T13:17:38Z</dcterms:modified>
</cp:coreProperties>
</file>