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96" r:id="rId2"/>
    <p:sldId id="256" r:id="rId3"/>
    <p:sldId id="260" r:id="rId4"/>
    <p:sldId id="257" r:id="rId5"/>
    <p:sldId id="258" r:id="rId6"/>
    <p:sldId id="259" r:id="rId7"/>
    <p:sldId id="261" r:id="rId8"/>
    <p:sldId id="285" r:id="rId9"/>
    <p:sldId id="286" r:id="rId10"/>
    <p:sldId id="292" r:id="rId11"/>
    <p:sldId id="293" r:id="rId12"/>
    <p:sldId id="290" r:id="rId13"/>
    <p:sldId id="294" r:id="rId14"/>
    <p:sldId id="291" r:id="rId15"/>
    <p:sldId id="287" r:id="rId16"/>
    <p:sldId id="288" r:id="rId17"/>
    <p:sldId id="289" r:id="rId18"/>
    <p:sldId id="267" r:id="rId19"/>
    <p:sldId id="268" r:id="rId20"/>
    <p:sldId id="263" r:id="rId21"/>
    <p:sldId id="269" r:id="rId22"/>
    <p:sldId id="266" r:id="rId23"/>
    <p:sldId id="265" r:id="rId24"/>
    <p:sldId id="270" r:id="rId25"/>
    <p:sldId id="272" r:id="rId26"/>
    <p:sldId id="273" r:id="rId27"/>
    <p:sldId id="274" r:id="rId28"/>
    <p:sldId id="275" r:id="rId29"/>
    <p:sldId id="276" r:id="rId30"/>
    <p:sldId id="277" r:id="rId31"/>
    <p:sldId id="278" r:id="rId32"/>
    <p:sldId id="280" r:id="rId33"/>
    <p:sldId id="284" r:id="rId34"/>
    <p:sldId id="295" r:id="rId3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CB44"/>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showGuides="1">
      <p:cViewPr>
        <p:scale>
          <a:sx n="80" d="100"/>
          <a:sy n="80" d="100"/>
        </p:scale>
        <p:origin x="-1380" y="174"/>
      </p:cViewPr>
      <p:guideLst>
        <p:guide orient="horz" pos="4110"/>
        <p:guide pos="20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19FDF38-7EA0-4108-9297-FEB94092AEAE}" type="datetimeFigureOut">
              <a:rPr lang="th-TH" smtClean="0"/>
              <a:t>03/07/55</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4A389E-CF0B-482B-8B50-8FD4A1E0CDE9}"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EDFEC629-BCF3-482C-913A-52C54D73E390}" type="datetimeFigureOut">
              <a:rPr lang="th-TH" smtClean="0"/>
              <a:pPr/>
              <a:t>03/07/55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DFEC629-BCF3-482C-913A-52C54D73E390}" type="datetimeFigureOut">
              <a:rPr lang="th-TH" smtClean="0"/>
              <a:pPr/>
              <a:t>03/07/55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DFEC629-BCF3-482C-913A-52C54D73E390}" type="datetimeFigureOut">
              <a:rPr lang="th-TH" smtClean="0"/>
              <a:pPr/>
              <a:t>03/07/55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EDFEC629-BCF3-482C-913A-52C54D73E390}" type="datetimeFigureOut">
              <a:rPr lang="th-TH" smtClean="0"/>
              <a:pPr/>
              <a:t>03/07/55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EDFEC629-BCF3-482C-913A-52C54D73E390}" type="datetimeFigureOut">
              <a:rPr lang="th-TH" smtClean="0"/>
              <a:pPr/>
              <a:t>03/07/55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EDFEC629-BCF3-482C-913A-52C54D73E390}" type="datetimeFigureOut">
              <a:rPr lang="th-TH" smtClean="0"/>
              <a:pPr/>
              <a:t>03/07/55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FEC629-BCF3-482C-913A-52C54D73E390}" type="datetimeFigureOut">
              <a:rPr lang="th-TH" smtClean="0"/>
              <a:pPr/>
              <a:t>03/07/55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EC629-BCF3-482C-913A-52C54D73E390}" type="datetimeFigureOut">
              <a:rPr lang="th-TH" smtClean="0"/>
              <a:pPr/>
              <a:t>03/07/55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DFEC629-BCF3-482C-913A-52C54D73E390}" type="datetimeFigureOut">
              <a:rPr lang="th-TH" smtClean="0"/>
              <a:pPr/>
              <a:t>03/07/55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DFEC629-BCF3-482C-913A-52C54D73E390}" type="datetimeFigureOut">
              <a:rPr lang="th-TH" smtClean="0"/>
              <a:pPr/>
              <a:t>03/07/55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EDFEC629-BCF3-482C-913A-52C54D73E390}" type="datetimeFigureOut">
              <a:rPr lang="th-TH" smtClean="0"/>
              <a:pPr/>
              <a:t>03/07/55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6C1A7B2-75BB-4112-9516-8C224BAD2F2B}"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FEC629-BCF3-482C-913A-52C54D73E390}" type="datetimeFigureOut">
              <a:rPr lang="th-TH" smtClean="0"/>
              <a:pPr/>
              <a:t>03/07/55</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C1A7B2-75BB-4112-9516-8C224BAD2F2B}"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package" Target="../embeddings/Microsoft_Office_Excel_Worksheet1.xlsx"/><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850" y="3214686"/>
            <a:ext cx="8643998" cy="1357322"/>
          </a:xfrm>
        </p:spPr>
        <p:txBody>
          <a:bodyPr>
            <a:noAutofit/>
          </a:bodyPr>
          <a:lstStyle/>
          <a:p>
            <a:pPr algn="l"/>
            <a:r>
              <a:rPr lang="en-US" dirty="0" smtClean="0">
                <a:solidFill>
                  <a:schemeClr val="tx1"/>
                </a:solidFill>
              </a:rPr>
              <a:t>Banking Business</a:t>
            </a:r>
          </a:p>
          <a:p>
            <a:pPr algn="l"/>
            <a:r>
              <a:rPr lang="en-US" sz="2400" dirty="0" err="1" smtClean="0">
                <a:solidFill>
                  <a:schemeClr val="tx1"/>
                </a:solidFill>
              </a:rPr>
              <a:t>Thammasat</a:t>
            </a:r>
            <a:r>
              <a:rPr lang="en-US" sz="2400" dirty="0" smtClean="0">
                <a:solidFill>
                  <a:schemeClr val="tx1"/>
                </a:solidFill>
              </a:rPr>
              <a:t> University</a:t>
            </a:r>
          </a:p>
          <a:p>
            <a:pPr algn="l"/>
            <a:r>
              <a:rPr lang="en-US" sz="2400" dirty="0" smtClean="0">
                <a:solidFill>
                  <a:schemeClr val="tx1"/>
                </a:solidFill>
              </a:rPr>
              <a:t>BE Program</a:t>
            </a:r>
          </a:p>
          <a:p>
            <a:pPr algn="l"/>
            <a:r>
              <a:rPr lang="en-US" sz="2400" dirty="0" smtClean="0">
                <a:solidFill>
                  <a:schemeClr val="tx1"/>
                </a:solidFill>
              </a:rPr>
              <a:t>4 – 6 July 2012</a:t>
            </a:r>
            <a:endParaRPr lang="th-TH" sz="24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571480"/>
            <a:ext cx="8643998" cy="5067320"/>
          </a:xfrm>
        </p:spPr>
        <p:txBody>
          <a:bodyPr>
            <a:normAutofit/>
          </a:bodyPr>
          <a:lstStyle/>
          <a:p>
            <a:pPr algn="l"/>
            <a:r>
              <a:rPr lang="en-US" sz="1800" dirty="0" smtClean="0">
                <a:solidFill>
                  <a:schemeClr val="tx1"/>
                </a:solidFill>
              </a:rPr>
              <a:t>Outlines</a:t>
            </a:r>
          </a:p>
          <a:p>
            <a:pPr marL="180975" indent="-180975" algn="l">
              <a:buFont typeface="Arial" pitchFamily="34" charset="0"/>
              <a:buChar char="•"/>
            </a:pPr>
            <a:r>
              <a:rPr lang="en-US" sz="1800" dirty="0" smtClean="0">
                <a:solidFill>
                  <a:schemeClr val="tx1"/>
                </a:solidFill>
              </a:rPr>
              <a:t>Banking business</a:t>
            </a:r>
          </a:p>
          <a:p>
            <a:pPr marL="638175" lvl="1" indent="-180975" algn="l">
              <a:buFont typeface="Arial" pitchFamily="34" charset="0"/>
              <a:buChar char="•"/>
            </a:pPr>
            <a:r>
              <a:rPr lang="en-US" sz="1400" dirty="0" smtClean="0">
                <a:solidFill>
                  <a:schemeClr val="tx1"/>
                </a:solidFill>
              </a:rPr>
              <a:t>Retail banking</a:t>
            </a:r>
          </a:p>
          <a:p>
            <a:pPr marL="638175" lvl="1" indent="-180975" algn="l">
              <a:buFont typeface="Arial" pitchFamily="34" charset="0"/>
              <a:buChar char="•"/>
            </a:pPr>
            <a:r>
              <a:rPr lang="en-US" sz="1400" dirty="0" smtClean="0">
                <a:solidFill>
                  <a:schemeClr val="tx1"/>
                </a:solidFill>
              </a:rPr>
              <a:t>Wholesale banking</a:t>
            </a:r>
          </a:p>
          <a:p>
            <a:pPr marL="638175" lvl="1" indent="-180975" algn="l">
              <a:buFont typeface="Arial" pitchFamily="34" charset="0"/>
              <a:buChar char="•"/>
            </a:pPr>
            <a:r>
              <a:rPr lang="en-US" sz="1400" dirty="0" smtClean="0">
                <a:solidFill>
                  <a:schemeClr val="tx1"/>
                </a:solidFill>
              </a:rPr>
              <a:t>Other business</a:t>
            </a:r>
          </a:p>
          <a:p>
            <a:pPr marL="180975" indent="-180975" algn="l">
              <a:buFont typeface="Arial" pitchFamily="34" charset="0"/>
              <a:buChar char="•"/>
            </a:pPr>
            <a:r>
              <a:rPr lang="en-US" sz="1800" dirty="0" smtClean="0">
                <a:solidFill>
                  <a:schemeClr val="tx1"/>
                </a:solidFill>
              </a:rPr>
              <a:t>Loan terms and condition</a:t>
            </a:r>
          </a:p>
          <a:p>
            <a:pPr marL="180975" indent="-180975" algn="l">
              <a:buFont typeface="Arial" pitchFamily="34" charset="0"/>
              <a:buChar char="•"/>
            </a:pPr>
            <a:r>
              <a:rPr lang="en-US" sz="1800" dirty="0" smtClean="0">
                <a:solidFill>
                  <a:schemeClr val="tx1"/>
                </a:solidFill>
              </a:rPr>
              <a:t>Syndicated Loan</a:t>
            </a:r>
          </a:p>
          <a:p>
            <a:pPr marL="180975" indent="-180975" algn="l">
              <a:buFont typeface="Arial" pitchFamily="34" charset="0"/>
              <a:buChar char="•"/>
            </a:pPr>
            <a:r>
              <a:rPr lang="en-US" sz="1800" dirty="0" smtClean="0">
                <a:solidFill>
                  <a:schemeClr val="tx1"/>
                </a:solidFill>
              </a:rPr>
              <a:t>Project finance</a:t>
            </a:r>
            <a:endParaRPr lang="en-US" sz="1800" dirty="0" smtClean="0">
              <a:solidFill>
                <a:schemeClr val="tx1"/>
              </a:solidFill>
            </a:endParaRPr>
          </a:p>
          <a:p>
            <a:pPr marL="180975" indent="-180975" algn="l">
              <a:buFont typeface="Arial" pitchFamily="34" charset="0"/>
              <a:buChar char="•"/>
            </a:pPr>
            <a:r>
              <a:rPr lang="en-US" sz="1800" dirty="0" smtClean="0">
                <a:solidFill>
                  <a:schemeClr val="tx1"/>
                </a:solidFill>
              </a:rPr>
              <a:t>Structure </a:t>
            </a:r>
            <a:r>
              <a:rPr lang="en-US" sz="1800" dirty="0" smtClean="0">
                <a:solidFill>
                  <a:schemeClr val="tx1"/>
                </a:solidFill>
              </a:rPr>
              <a:t>finance</a:t>
            </a:r>
            <a:endParaRPr lang="en-US" sz="1800" dirty="0" smtClean="0">
              <a:solidFill>
                <a:schemeClr val="tx1"/>
              </a:solidFill>
            </a:endParaRPr>
          </a:p>
          <a:p>
            <a:pPr marL="638175" lvl="1" indent="-180975" algn="l">
              <a:buFont typeface="Arial" pitchFamily="34" charset="0"/>
              <a:buChar char="•"/>
            </a:pPr>
            <a:r>
              <a:rPr lang="en-US" sz="1400" dirty="0" smtClean="0">
                <a:solidFill>
                  <a:schemeClr val="tx1"/>
                </a:solidFill>
              </a:rPr>
              <a:t>Acquisition finance</a:t>
            </a:r>
          </a:p>
          <a:p>
            <a:pPr marL="638175" lvl="1" indent="-180975" algn="l">
              <a:buFont typeface="Arial" pitchFamily="34" charset="0"/>
              <a:buChar char="•"/>
            </a:pPr>
            <a:r>
              <a:rPr lang="en-US" sz="1400" dirty="0" smtClean="0">
                <a:solidFill>
                  <a:schemeClr val="tx1"/>
                </a:solidFill>
              </a:rPr>
              <a:t>Asset </a:t>
            </a:r>
            <a:r>
              <a:rPr lang="en-US" sz="1400" dirty="0" smtClean="0">
                <a:solidFill>
                  <a:schemeClr val="tx1"/>
                </a:solidFill>
              </a:rPr>
              <a:t>securitization</a:t>
            </a:r>
            <a:endParaRPr lang="en-US" sz="1400" dirty="0" smtClean="0">
              <a:solidFill>
                <a:schemeClr val="tx1"/>
              </a:solidFill>
            </a:endParaRPr>
          </a:p>
          <a:p>
            <a:pPr marL="180975" indent="-180975" algn="l">
              <a:buFont typeface="Arial" pitchFamily="34" charset="0"/>
              <a:buChar char="•"/>
            </a:pPr>
            <a:r>
              <a:rPr lang="en-US" sz="1800" dirty="0" smtClean="0">
                <a:solidFill>
                  <a:schemeClr val="tx1"/>
                </a:solidFill>
              </a:rPr>
              <a:t>Other financing transaction</a:t>
            </a:r>
            <a:endParaRPr lang="th-TH" sz="18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23528" y="428604"/>
            <a:ext cx="4248472" cy="302433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 name="Rectangle 4"/>
          <p:cNvSpPr/>
          <p:nvPr/>
        </p:nvSpPr>
        <p:spPr>
          <a:xfrm>
            <a:off x="4572000" y="428604"/>
            <a:ext cx="4248472" cy="302433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ectangle 8"/>
          <p:cNvSpPr/>
          <p:nvPr/>
        </p:nvSpPr>
        <p:spPr>
          <a:xfrm>
            <a:off x="323528" y="3452940"/>
            <a:ext cx="4248472" cy="3024336"/>
          </a:xfrm>
          <a:prstGeom prst="rect">
            <a:avLst/>
          </a:prstGeom>
          <a:solidFill>
            <a:srgbClr val="07CB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Rectangle 9"/>
          <p:cNvSpPr/>
          <p:nvPr/>
        </p:nvSpPr>
        <p:spPr>
          <a:xfrm>
            <a:off x="4572000" y="3452940"/>
            <a:ext cx="4248472" cy="302433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 name="Oval 5"/>
          <p:cNvSpPr/>
          <p:nvPr/>
        </p:nvSpPr>
        <p:spPr>
          <a:xfrm>
            <a:off x="3779912" y="2948884"/>
            <a:ext cx="1512168" cy="108012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Bank</a:t>
            </a:r>
            <a:endParaRPr lang="th-TH" dirty="0"/>
          </a:p>
        </p:txBody>
      </p:sp>
      <p:sp>
        <p:nvSpPr>
          <p:cNvPr id="3" name="Subtitle 2"/>
          <p:cNvSpPr>
            <a:spLocks noGrp="1"/>
          </p:cNvSpPr>
          <p:nvPr>
            <p:ph type="subTitle" idx="1"/>
          </p:nvPr>
        </p:nvSpPr>
        <p:spPr>
          <a:xfrm>
            <a:off x="5076056" y="572620"/>
            <a:ext cx="3240360" cy="2497832"/>
          </a:xfrm>
        </p:spPr>
        <p:txBody>
          <a:bodyPr>
            <a:normAutofit/>
          </a:bodyPr>
          <a:lstStyle/>
          <a:p>
            <a:pPr algn="l"/>
            <a:r>
              <a:rPr lang="en-US" sz="1800" dirty="0" smtClean="0">
                <a:solidFill>
                  <a:schemeClr val="tx1"/>
                </a:solidFill>
              </a:rPr>
              <a:t>Lending</a:t>
            </a:r>
          </a:p>
          <a:p>
            <a:pPr marL="180975" indent="-180975" algn="l">
              <a:buFont typeface="Arial" pitchFamily="34" charset="0"/>
              <a:buChar char="•"/>
            </a:pPr>
            <a:r>
              <a:rPr lang="en-US" sz="1800" dirty="0" smtClean="0">
                <a:solidFill>
                  <a:schemeClr val="tx1"/>
                </a:solidFill>
              </a:rPr>
              <a:t>Corporate loan</a:t>
            </a:r>
            <a:endParaRPr lang="en-US" sz="1800" dirty="0" smtClean="0">
              <a:solidFill>
                <a:schemeClr val="tx1"/>
              </a:solidFill>
            </a:endParaRPr>
          </a:p>
          <a:p>
            <a:pPr marL="180975" indent="-180975" algn="l">
              <a:buFont typeface="Arial" pitchFamily="34" charset="0"/>
              <a:buChar char="•"/>
            </a:pPr>
            <a:r>
              <a:rPr lang="en-US" sz="1800" dirty="0" smtClean="0">
                <a:solidFill>
                  <a:schemeClr val="tx1"/>
                </a:solidFill>
              </a:rPr>
              <a:t>Personal loan</a:t>
            </a:r>
            <a:endParaRPr lang="en-US" sz="1800" dirty="0" smtClean="0">
              <a:solidFill>
                <a:schemeClr val="tx1"/>
              </a:solidFill>
            </a:endParaRPr>
          </a:p>
          <a:p>
            <a:pPr marL="180975" indent="-180975" algn="l">
              <a:buFont typeface="Arial" pitchFamily="34" charset="0"/>
              <a:buChar char="•"/>
            </a:pPr>
            <a:r>
              <a:rPr lang="en-US" sz="1800" dirty="0" smtClean="0">
                <a:solidFill>
                  <a:schemeClr val="tx1"/>
                </a:solidFill>
              </a:rPr>
              <a:t>Mortgage loan</a:t>
            </a:r>
          </a:p>
          <a:p>
            <a:pPr marL="180975" indent="-180975" algn="l">
              <a:buFont typeface="Arial" pitchFamily="34" charset="0"/>
              <a:buChar char="•"/>
            </a:pPr>
            <a:r>
              <a:rPr lang="en-US" sz="1800" dirty="0" smtClean="0">
                <a:solidFill>
                  <a:schemeClr val="tx1"/>
                </a:solidFill>
              </a:rPr>
              <a:t>Credit cards</a:t>
            </a:r>
          </a:p>
          <a:p>
            <a:pPr marL="180975" indent="-180975" algn="l">
              <a:buFont typeface="Arial" pitchFamily="34" charset="0"/>
              <a:buChar char="•"/>
            </a:pPr>
            <a:r>
              <a:rPr lang="en-US" sz="1800" dirty="0" smtClean="0">
                <a:solidFill>
                  <a:schemeClr val="tx1"/>
                </a:solidFill>
              </a:rPr>
              <a:t>etc</a:t>
            </a:r>
            <a:endParaRPr lang="en-US" sz="1800" dirty="0" smtClean="0">
              <a:solidFill>
                <a:schemeClr val="tx1"/>
              </a:solidFill>
            </a:endParaRPr>
          </a:p>
          <a:p>
            <a:pPr marL="180975" indent="-180975" algn="l">
              <a:buFont typeface="Arial" pitchFamily="34" charset="0"/>
              <a:buChar char="•"/>
            </a:pPr>
            <a:endParaRPr lang="th-TH" sz="1800" dirty="0">
              <a:solidFill>
                <a:schemeClr val="tx1"/>
              </a:solidFill>
            </a:endParaRPr>
          </a:p>
        </p:txBody>
      </p:sp>
      <p:sp>
        <p:nvSpPr>
          <p:cNvPr id="11" name="Subtitle 2"/>
          <p:cNvSpPr txBox="1">
            <a:spLocks/>
          </p:cNvSpPr>
          <p:nvPr/>
        </p:nvSpPr>
        <p:spPr>
          <a:xfrm>
            <a:off x="539552" y="572620"/>
            <a:ext cx="3240360" cy="2497832"/>
          </a:xfrm>
          <a:prstGeom prst="rect">
            <a:avLst/>
          </a:prstGeom>
        </p:spPr>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Deposit</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Current</a:t>
            </a:r>
            <a:r>
              <a:rPr lang="en-US" sz="1800" dirty="0" smtClean="0"/>
              <a:t>/Checking </a:t>
            </a:r>
            <a:r>
              <a:rPr lang="en-US" sz="1800" dirty="0" smtClean="0"/>
              <a:t>Account</a:t>
            </a:r>
            <a:endParaRPr kumimoji="0" lang="en-US" sz="1400" b="0" i="0" u="none" strike="noStrike" kern="1200" cap="none" spc="0" normalizeH="0" baseline="0" noProof="0" dirty="0" smtClean="0">
              <a:ln>
                <a:noFill/>
              </a:ln>
              <a:solidFill>
                <a:schemeClr val="tx1"/>
              </a:solidFill>
              <a:effectLst/>
              <a:uLnTx/>
              <a:uFillTx/>
              <a:latin typeface="+mn-lt"/>
              <a:ea typeface="+mn-ea"/>
              <a:cs typeface="+mn-cs"/>
            </a:endParaRP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Saving Account</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Bill </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of Exchange</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Bonds and</a:t>
            </a:r>
            <a:r>
              <a:rPr kumimoji="0" lang="en-US" sz="1800" b="0" i="0" u="none" strike="noStrike" kern="1200" cap="none" spc="0" normalizeH="0" noProof="0" dirty="0" smtClean="0">
                <a:ln>
                  <a:noFill/>
                </a:ln>
                <a:solidFill>
                  <a:schemeClr val="tx1"/>
                </a:solidFill>
                <a:effectLst/>
                <a:uLnTx/>
                <a:uFillTx/>
                <a:latin typeface="+mn-lt"/>
                <a:ea typeface="+mn-ea"/>
                <a:cs typeface="+mn-cs"/>
              </a:rPr>
              <a:t> debentures</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th-TH"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2" name="Subtitle 2"/>
          <p:cNvSpPr txBox="1">
            <a:spLocks/>
          </p:cNvSpPr>
          <p:nvPr/>
        </p:nvSpPr>
        <p:spPr>
          <a:xfrm>
            <a:off x="467544" y="3596956"/>
            <a:ext cx="3240360" cy="2497832"/>
          </a:xfrm>
          <a:prstGeom prst="rect">
            <a:avLst/>
          </a:prstGeom>
        </p:spPr>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Settlement</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lang="en-US" sz="1800" dirty="0" smtClean="0"/>
              <a:t>Domestic settlement</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International </a:t>
            </a:r>
            <a:r>
              <a:rPr kumimoji="0" lang="en-US" sz="1800" b="0" i="0" u="none" strike="noStrike" kern="1200" cap="none" spc="0" normalizeH="0" baseline="0" noProof="0" dirty="0" smtClean="0">
                <a:ln>
                  <a:noFill/>
                </a:ln>
                <a:solidFill>
                  <a:schemeClr val="tx1"/>
                </a:solidFill>
                <a:effectLst/>
                <a:uLnTx/>
                <a:uFillTx/>
                <a:latin typeface="+mn-lt"/>
                <a:ea typeface="+mn-ea"/>
                <a:cs typeface="+mn-cs"/>
              </a:rPr>
              <a:t>settlement</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th-TH"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3" name="Subtitle 2"/>
          <p:cNvSpPr txBox="1">
            <a:spLocks/>
          </p:cNvSpPr>
          <p:nvPr/>
        </p:nvSpPr>
        <p:spPr>
          <a:xfrm>
            <a:off x="5220072" y="3596956"/>
            <a:ext cx="3240360" cy="2497832"/>
          </a:xfrm>
          <a:prstGeom prst="rect">
            <a:avLst/>
          </a:prstGeom>
        </p:spPr>
        <p:txBody>
          <a:bodyPr vert="horz" lIns="91440" tIns="45720" rIns="91440" bIns="45720" rtlCol="0">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Underwriting / Trading</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Bond</a:t>
            </a: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800" b="0" i="0" u="none" strike="noStrike" kern="1200" cap="none" spc="0" normalizeH="0" baseline="0" noProof="0" dirty="0" smtClean="0">
                <a:ln>
                  <a:noFill/>
                </a:ln>
                <a:solidFill>
                  <a:schemeClr val="tx1"/>
                </a:solidFill>
                <a:effectLst/>
                <a:uLnTx/>
                <a:uFillTx/>
                <a:latin typeface="+mn-lt"/>
                <a:ea typeface="+mn-ea"/>
                <a:cs typeface="+mn-cs"/>
              </a:rPr>
              <a:t>Derivatives</a:t>
            </a:r>
            <a:endParaRPr kumimoji="0" lang="en-US" sz="1800" b="0" i="0" u="none" strike="noStrike" kern="1200" cap="none" spc="0" normalizeH="0" baseline="0" noProof="0" dirty="0" smtClean="0">
              <a:ln>
                <a:noFill/>
              </a:ln>
              <a:solidFill>
                <a:schemeClr val="tx1"/>
              </a:solidFill>
              <a:effectLst/>
              <a:uLnTx/>
              <a:uFillTx/>
              <a:latin typeface="+mn-lt"/>
              <a:ea typeface="+mn-ea"/>
              <a:cs typeface="+mn-cs"/>
            </a:endParaRPr>
          </a:p>
          <a:p>
            <a:pPr marL="638175" marR="0" lvl="1"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400" b="0" i="0" u="none" strike="noStrike" kern="1200" cap="none" spc="0" normalizeH="0" baseline="0" noProof="0" dirty="0" smtClean="0">
                <a:ln>
                  <a:noFill/>
                </a:ln>
                <a:solidFill>
                  <a:schemeClr val="tx1"/>
                </a:solidFill>
                <a:effectLst/>
                <a:uLnTx/>
                <a:uFillTx/>
                <a:latin typeface="+mn-lt"/>
                <a:ea typeface="+mn-ea"/>
                <a:cs typeface="+mn-cs"/>
              </a:rPr>
              <a:t>IRS</a:t>
            </a:r>
            <a:endParaRPr kumimoji="0" lang="en-US" sz="1400" b="0" i="0" u="none" strike="noStrike" kern="1200" cap="none" spc="0" normalizeH="0" baseline="0" noProof="0" dirty="0" smtClean="0">
              <a:ln>
                <a:noFill/>
              </a:ln>
              <a:solidFill>
                <a:schemeClr val="tx1"/>
              </a:solidFill>
              <a:effectLst/>
              <a:uLnTx/>
              <a:uFillTx/>
              <a:latin typeface="+mn-lt"/>
              <a:ea typeface="+mn-ea"/>
              <a:cs typeface="+mn-cs"/>
            </a:endParaRPr>
          </a:p>
          <a:p>
            <a:pPr marL="638175" marR="0" lvl="1" indent="-180975"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1400" b="0" i="0" u="none" strike="noStrike" kern="1200" cap="none" spc="0" normalizeH="0" baseline="0" noProof="0" dirty="0" smtClean="0">
                <a:ln>
                  <a:noFill/>
                </a:ln>
                <a:solidFill>
                  <a:schemeClr val="tx1"/>
                </a:solidFill>
                <a:effectLst/>
                <a:uLnTx/>
                <a:uFillTx/>
                <a:latin typeface="+mn-lt"/>
                <a:ea typeface="+mn-ea"/>
                <a:cs typeface="+mn-cs"/>
              </a:rPr>
              <a:t>FX</a:t>
            </a:r>
            <a:endParaRPr kumimoji="0" lang="en-US" sz="1400" b="0" i="0" u="none" strike="noStrike" kern="1200" cap="none" spc="0" normalizeH="0" baseline="0" noProof="0" dirty="0" smtClean="0">
              <a:ln>
                <a:noFill/>
              </a:ln>
              <a:solidFill>
                <a:schemeClr val="tx1"/>
              </a:solidFill>
              <a:effectLst/>
              <a:uLnTx/>
              <a:uFillTx/>
              <a:latin typeface="+mn-lt"/>
              <a:ea typeface="+mn-ea"/>
              <a:cs typeface="+mn-cs"/>
            </a:endParaRPr>
          </a:p>
          <a:p>
            <a:pPr marL="180975" marR="0" lvl="0" indent="-180975"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th-TH"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4" name="Slide Number Placeholder 13"/>
          <p:cNvSpPr>
            <a:spLocks noGrp="1"/>
          </p:cNvSpPr>
          <p:nvPr>
            <p:ph type="sldNum" sz="quarter" idx="12"/>
          </p:nvPr>
        </p:nvSpPr>
        <p:spPr/>
        <p:txBody>
          <a:bodyPr/>
          <a:lstStyle/>
          <a:p>
            <a:fld id="{B6C1A7B2-75BB-4112-9516-8C224BAD2F2B}" type="slidenum">
              <a:rPr lang="th-TH" smtClean="0"/>
              <a:pPr/>
              <a:t>3</a:t>
            </a:fld>
            <a:endParaRPr lang="th-TH"/>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594964"/>
          </a:xfrm>
        </p:spPr>
        <p:txBody>
          <a:bodyPr>
            <a:normAutofit/>
          </a:bodyPr>
          <a:lstStyle/>
          <a:p>
            <a:pPr marL="180975" indent="-180975" algn="l">
              <a:buFont typeface="Arial" pitchFamily="34" charset="0"/>
              <a:buChar char="•"/>
            </a:pPr>
            <a:r>
              <a:rPr lang="en-US" sz="1800" dirty="0" smtClean="0">
                <a:solidFill>
                  <a:schemeClr val="tx1"/>
                </a:solidFill>
              </a:rPr>
              <a:t>Financial intermediaries: buy the use of fund and sell them to those who is willing to buy.</a:t>
            </a:r>
          </a:p>
          <a:p>
            <a:pPr marL="180975" indent="-180975" algn="l">
              <a:buFont typeface="Arial" pitchFamily="34" charset="0"/>
              <a:buChar char="•"/>
            </a:pPr>
            <a:r>
              <a:rPr lang="en-US" sz="1800" dirty="0" smtClean="0">
                <a:solidFill>
                  <a:schemeClr val="tx1"/>
                </a:solidFill>
              </a:rPr>
              <a:t>Bank profit by their abilities to control and price the risks associated with the movement of money.</a:t>
            </a:r>
          </a:p>
          <a:p>
            <a:pPr marL="180975" indent="-180975" algn="l">
              <a:buFont typeface="Arial" pitchFamily="34" charset="0"/>
              <a:buChar char="•"/>
            </a:pPr>
            <a:r>
              <a:rPr lang="en-US" sz="1800" dirty="0" smtClean="0">
                <a:solidFill>
                  <a:schemeClr val="tx1"/>
                </a:solidFill>
              </a:rPr>
              <a:t>Banks acquire fund in form of deposit and sell their use in the form of loans and/or </a:t>
            </a:r>
            <a:r>
              <a:rPr lang="en-US" sz="1800" dirty="0" smtClean="0">
                <a:solidFill>
                  <a:schemeClr val="tx1"/>
                </a:solidFill>
              </a:rPr>
              <a:t>investment.</a:t>
            </a:r>
          </a:p>
          <a:p>
            <a:pPr marL="180975" indent="-180975" algn="l">
              <a:buFont typeface="Arial" pitchFamily="34" charset="0"/>
              <a:buChar char="•"/>
            </a:pPr>
            <a:r>
              <a:rPr lang="en-US" sz="1800" dirty="0" smtClean="0">
                <a:solidFill>
                  <a:schemeClr val="tx1"/>
                </a:solidFill>
              </a:rPr>
              <a:t>Banks </a:t>
            </a:r>
            <a:r>
              <a:rPr lang="en-US" sz="1800" dirty="0" smtClean="0">
                <a:solidFill>
                  <a:schemeClr val="tx1"/>
                </a:solidFill>
              </a:rPr>
              <a:t>borrow short and lend long.</a:t>
            </a:r>
          </a:p>
          <a:p>
            <a:pPr marL="180975" indent="-180975" algn="l">
              <a:buFont typeface="Arial" pitchFamily="34" charset="0"/>
              <a:buChar char="•"/>
            </a:pPr>
            <a:r>
              <a:rPr lang="en-US" sz="1800" dirty="0" smtClean="0">
                <a:solidFill>
                  <a:schemeClr val="tx1"/>
                </a:solidFill>
              </a:rPr>
              <a:t>Market makers: fund transfer globally to make payments through banking networks.</a:t>
            </a:r>
          </a:p>
          <a:p>
            <a:pPr marL="180975" indent="-180975" algn="l">
              <a:buFont typeface="Arial" pitchFamily="34" charset="0"/>
              <a:buChar char="•"/>
            </a:pPr>
            <a:endParaRPr lang="en-US" sz="18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Banking Business</a:t>
            </a:r>
            <a:endParaRPr lang="th-TH" sz="2800" dirty="0"/>
          </a:p>
        </p:txBody>
      </p:sp>
      <p:cxnSp>
        <p:nvCxnSpPr>
          <p:cNvPr id="7" name="Straight Connector 6"/>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B6C1A7B2-75BB-4112-9516-8C224BAD2F2B}" type="slidenum">
              <a:rPr lang="th-TH" smtClean="0"/>
              <a:pPr/>
              <a:t>4</a:t>
            </a:fld>
            <a:endParaRPr lang="th-TH"/>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14282" y="908721"/>
          <a:ext cx="8715436" cy="4857079"/>
        </p:xfrm>
        <a:graphic>
          <a:graphicData uri="http://schemas.openxmlformats.org/drawingml/2006/table">
            <a:tbl>
              <a:tblPr firstRow="1" bandRow="1">
                <a:tableStyleId>{5C22544A-7EE6-4342-B048-85BDC9FD1C3A}</a:tableStyleId>
              </a:tblPr>
              <a:tblGrid>
                <a:gridCol w="4357718"/>
                <a:gridCol w="4357718"/>
              </a:tblGrid>
              <a:tr h="412287">
                <a:tc>
                  <a:txBody>
                    <a:bodyPr/>
                    <a:lstStyle/>
                    <a:p>
                      <a:r>
                        <a:rPr lang="en-US" sz="1600" dirty="0" smtClean="0">
                          <a:latin typeface="Calibri" pitchFamily="34" charset="0"/>
                          <a:cs typeface="Calibri" pitchFamily="34" charset="0"/>
                        </a:rPr>
                        <a:t>Retail</a:t>
                      </a:r>
                      <a:r>
                        <a:rPr lang="en-US" sz="1600" baseline="0" dirty="0" smtClean="0">
                          <a:latin typeface="Calibri" pitchFamily="34" charset="0"/>
                          <a:cs typeface="Calibri" pitchFamily="34" charset="0"/>
                        </a:rPr>
                        <a:t> Banking</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Wholesale Banking</a:t>
                      </a:r>
                      <a:endParaRPr lang="th-TH" sz="1600" dirty="0">
                        <a:latin typeface="Calibri" pitchFamily="34" charset="0"/>
                        <a:cs typeface="Calibri" pitchFamily="34" charset="0"/>
                      </a:endParaRPr>
                    </a:p>
                  </a:txBody>
                  <a:tcPr/>
                </a:tc>
              </a:tr>
              <a:tr h="412287">
                <a:tc>
                  <a:txBody>
                    <a:bodyPr/>
                    <a:lstStyle/>
                    <a:p>
                      <a:r>
                        <a:rPr lang="en-US" sz="1600" dirty="0" smtClean="0">
                          <a:latin typeface="Calibri" pitchFamily="34" charset="0"/>
                          <a:cs typeface="Calibri" pitchFamily="34" charset="0"/>
                        </a:rPr>
                        <a:t>Current and deposit account</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Loan to all type</a:t>
                      </a:r>
                      <a:r>
                        <a:rPr lang="en-US" sz="1600" baseline="0" dirty="0" smtClean="0">
                          <a:latin typeface="Calibri" pitchFamily="34" charset="0"/>
                          <a:cs typeface="Calibri" pitchFamily="34" charset="0"/>
                        </a:rPr>
                        <a:t>s of borrower</a:t>
                      </a:r>
                      <a:endParaRPr lang="th-TH" sz="1600" dirty="0">
                        <a:latin typeface="Calibri" pitchFamily="34" charset="0"/>
                        <a:cs typeface="Calibri" pitchFamily="34" charset="0"/>
                      </a:endParaRPr>
                    </a:p>
                  </a:txBody>
                  <a:tcPr/>
                </a:tc>
              </a:tr>
              <a:tr h="412287">
                <a:tc>
                  <a:txBody>
                    <a:bodyPr/>
                    <a:lstStyle/>
                    <a:p>
                      <a:r>
                        <a:rPr lang="en-US" sz="1600" dirty="0" err="1" smtClean="0">
                          <a:latin typeface="Calibri" pitchFamily="34" charset="0"/>
                          <a:cs typeface="Calibri" pitchFamily="34" charset="0"/>
                        </a:rPr>
                        <a:t>Cheque</a:t>
                      </a:r>
                      <a:r>
                        <a:rPr lang="en-US" sz="1600" dirty="0" smtClean="0">
                          <a:latin typeface="Calibri" pitchFamily="34" charset="0"/>
                          <a:cs typeface="Calibri" pitchFamily="34" charset="0"/>
                        </a:rPr>
                        <a:t> clearing</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Cash management</a:t>
                      </a:r>
                      <a:endParaRPr lang="th-TH" sz="1600" dirty="0">
                        <a:latin typeface="Calibri" pitchFamily="34" charset="0"/>
                        <a:cs typeface="Calibri" pitchFamily="34" charset="0"/>
                      </a:endParaRPr>
                    </a:p>
                  </a:txBody>
                  <a:tcPr/>
                </a:tc>
              </a:tr>
              <a:tr h="643845">
                <a:tc>
                  <a:txBody>
                    <a:bodyPr/>
                    <a:lstStyle/>
                    <a:p>
                      <a:r>
                        <a:rPr lang="en-US" sz="1600" dirty="0" smtClean="0">
                          <a:latin typeface="Calibri" pitchFamily="34" charset="0"/>
                          <a:cs typeface="Calibri" pitchFamily="34" charset="0"/>
                        </a:rPr>
                        <a:t>Overdraft</a:t>
                      </a:r>
                      <a:r>
                        <a:rPr lang="en-US" sz="1600" baseline="0" dirty="0" smtClean="0">
                          <a:latin typeface="Calibri" pitchFamily="34" charset="0"/>
                          <a:cs typeface="Calibri" pitchFamily="34" charset="0"/>
                        </a:rPr>
                        <a:t>, personal loans, fixed loan and mortgages</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Documentary credit</a:t>
                      </a:r>
                      <a:endParaRPr lang="th-TH" sz="1600" dirty="0">
                        <a:latin typeface="Calibri" pitchFamily="34" charset="0"/>
                        <a:cs typeface="Calibri" pitchFamily="34" charset="0"/>
                      </a:endParaRPr>
                    </a:p>
                  </a:txBody>
                  <a:tcPr/>
                </a:tc>
              </a:tr>
              <a:tr h="412287">
                <a:tc>
                  <a:txBody>
                    <a:bodyPr/>
                    <a:lstStyle/>
                    <a:p>
                      <a:r>
                        <a:rPr lang="en-US" sz="1600" dirty="0" smtClean="0">
                          <a:latin typeface="Calibri" pitchFamily="34" charset="0"/>
                          <a:cs typeface="Calibri" pitchFamily="34" charset="0"/>
                        </a:rPr>
                        <a:t>Credit cards</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Discounting,</a:t>
                      </a:r>
                      <a:r>
                        <a:rPr lang="en-US" sz="1600" baseline="0" dirty="0" smtClean="0">
                          <a:latin typeface="Calibri" pitchFamily="34" charset="0"/>
                          <a:cs typeface="Calibri" pitchFamily="34" charset="0"/>
                        </a:rPr>
                        <a:t> </a:t>
                      </a:r>
                      <a:r>
                        <a:rPr lang="en-US" sz="1600" baseline="0" dirty="0" err="1" smtClean="0">
                          <a:latin typeface="Calibri" pitchFamily="34" charset="0"/>
                          <a:cs typeface="Calibri" pitchFamily="34" charset="0"/>
                        </a:rPr>
                        <a:t>forfaiting</a:t>
                      </a:r>
                      <a:r>
                        <a:rPr lang="en-US" sz="1600" baseline="0" dirty="0" smtClean="0">
                          <a:latin typeface="Calibri" pitchFamily="34" charset="0"/>
                          <a:cs typeface="Calibri" pitchFamily="34" charset="0"/>
                        </a:rPr>
                        <a:t>, and </a:t>
                      </a:r>
                      <a:r>
                        <a:rPr lang="en-US" sz="1600" baseline="0" dirty="0" smtClean="0">
                          <a:latin typeface="Calibri" pitchFamily="34" charset="0"/>
                          <a:cs typeface="Calibri" pitchFamily="34" charset="0"/>
                        </a:rPr>
                        <a:t>bill acceptance</a:t>
                      </a:r>
                      <a:endParaRPr lang="th-TH" sz="1600" dirty="0">
                        <a:latin typeface="Calibri" pitchFamily="34" charset="0"/>
                        <a:cs typeface="Calibri" pitchFamily="34" charset="0"/>
                      </a:endParaRPr>
                    </a:p>
                  </a:txBody>
                  <a:tcPr/>
                </a:tc>
              </a:tr>
              <a:tr h="412287">
                <a:tc>
                  <a:txBody>
                    <a:bodyPr/>
                    <a:lstStyle/>
                    <a:p>
                      <a:r>
                        <a:rPr lang="en-US" sz="1600" dirty="0" smtClean="0">
                          <a:latin typeface="Calibri" pitchFamily="34" charset="0"/>
                          <a:cs typeface="Calibri" pitchFamily="34" charset="0"/>
                        </a:rPr>
                        <a:t>Trusteeship and</a:t>
                      </a:r>
                      <a:r>
                        <a:rPr lang="en-US" sz="1600" baseline="0" dirty="0" smtClean="0">
                          <a:latin typeface="Calibri" pitchFamily="34" charset="0"/>
                          <a:cs typeface="Calibri" pitchFamily="34" charset="0"/>
                        </a:rPr>
                        <a:t> investment management</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Export-Import finance</a:t>
                      </a:r>
                      <a:endParaRPr lang="th-TH" sz="1600" dirty="0">
                        <a:latin typeface="Calibri" pitchFamily="34" charset="0"/>
                        <a:cs typeface="Calibri" pitchFamily="34" charset="0"/>
                      </a:endParaRPr>
                    </a:p>
                  </a:txBody>
                  <a:tcPr/>
                </a:tc>
              </a:tr>
              <a:tr h="412287">
                <a:tc>
                  <a:txBody>
                    <a:bodyPr/>
                    <a:lstStyle/>
                    <a:p>
                      <a:r>
                        <a:rPr lang="en-US" sz="1600" dirty="0" smtClean="0">
                          <a:latin typeface="Calibri" pitchFamily="34" charset="0"/>
                          <a:cs typeface="Calibri" pitchFamily="34" charset="0"/>
                        </a:rPr>
                        <a:t>Trade related foreign exchange</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Interbank foreign exchange</a:t>
                      </a:r>
                      <a:r>
                        <a:rPr lang="en-US" sz="1600" baseline="0" dirty="0" smtClean="0">
                          <a:latin typeface="Calibri" pitchFamily="34" charset="0"/>
                          <a:cs typeface="Calibri" pitchFamily="34" charset="0"/>
                        </a:rPr>
                        <a:t> trading</a:t>
                      </a:r>
                      <a:endParaRPr lang="th-TH" sz="1600" dirty="0">
                        <a:latin typeface="Calibri" pitchFamily="34" charset="0"/>
                        <a:cs typeface="Calibri" pitchFamily="34" charset="0"/>
                      </a:endParaRPr>
                    </a:p>
                  </a:txBody>
                  <a:tcPr/>
                </a:tc>
              </a:tr>
              <a:tr h="914938">
                <a:tc>
                  <a:txBody>
                    <a:bodyPr/>
                    <a:lstStyle/>
                    <a:p>
                      <a:r>
                        <a:rPr lang="en-US" sz="1600" dirty="0" smtClean="0">
                          <a:latin typeface="Calibri" pitchFamily="34" charset="0"/>
                          <a:cs typeface="Calibri" pitchFamily="34" charset="0"/>
                        </a:rPr>
                        <a:t>Insurance</a:t>
                      </a:r>
                      <a:r>
                        <a:rPr lang="en-US" sz="1600" baseline="0" dirty="0" smtClean="0">
                          <a:latin typeface="Calibri" pitchFamily="34" charset="0"/>
                          <a:cs typeface="Calibri" pitchFamily="34" charset="0"/>
                        </a:rPr>
                        <a:t> and advisory</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Financial futures,</a:t>
                      </a:r>
                      <a:r>
                        <a:rPr lang="en-US" sz="1600" baseline="0" dirty="0" smtClean="0">
                          <a:latin typeface="Calibri" pitchFamily="34" charset="0"/>
                          <a:cs typeface="Calibri" pitchFamily="34" charset="0"/>
                        </a:rPr>
                        <a:t> interest rate swaps, forward rate, options, and other derivative financial instruments</a:t>
                      </a:r>
                      <a:endParaRPr lang="th-TH" sz="1600" dirty="0">
                        <a:latin typeface="Calibri" pitchFamily="34" charset="0"/>
                        <a:cs typeface="Calibri" pitchFamily="34" charset="0"/>
                      </a:endParaRPr>
                    </a:p>
                  </a:txBody>
                  <a:tcPr/>
                </a:tc>
              </a:tr>
              <a:tr h="412287">
                <a:tc>
                  <a:txBody>
                    <a:bodyPr/>
                    <a:lstStyle/>
                    <a:p>
                      <a:r>
                        <a:rPr lang="en-US" sz="1600" dirty="0" smtClean="0">
                          <a:latin typeface="Calibri" pitchFamily="34" charset="0"/>
                          <a:cs typeface="Calibri" pitchFamily="34" charset="0"/>
                        </a:rPr>
                        <a:t>Private banking / wealth management </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Leasing</a:t>
                      </a:r>
                      <a:endParaRPr lang="th-TH" sz="1600" dirty="0">
                        <a:latin typeface="Calibri" pitchFamily="34" charset="0"/>
                        <a:cs typeface="Calibri" pitchFamily="34" charset="0"/>
                      </a:endParaRPr>
                    </a:p>
                  </a:txBody>
                  <a:tcPr/>
                </a:tc>
              </a:tr>
              <a:tr h="412287">
                <a:tc>
                  <a:txBody>
                    <a:bodyPr/>
                    <a:lstStyle/>
                    <a:p>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Factoring</a:t>
                      </a:r>
                      <a:endParaRPr lang="th-TH" sz="1600" dirty="0">
                        <a:latin typeface="Calibri" pitchFamily="34" charset="0"/>
                        <a:cs typeface="Calibri" pitchFamily="34" charset="0"/>
                      </a:endParaRPr>
                    </a:p>
                  </a:txBody>
                  <a:tcPr/>
                </a:tc>
              </a:tr>
            </a:tbl>
          </a:graphicData>
        </a:graphic>
      </p:graphicFrame>
      <p:sp>
        <p:nvSpPr>
          <p:cNvPr id="6" name="Title 1"/>
          <p:cNvSpPr>
            <a:spLocks noGrp="1"/>
          </p:cNvSpPr>
          <p:nvPr>
            <p:ph type="ctrTitle"/>
          </p:nvPr>
        </p:nvSpPr>
        <p:spPr>
          <a:xfrm>
            <a:off x="1214414" y="0"/>
            <a:ext cx="7772400" cy="584195"/>
          </a:xfrm>
        </p:spPr>
        <p:txBody>
          <a:bodyPr>
            <a:normAutofit/>
          </a:bodyPr>
          <a:lstStyle/>
          <a:p>
            <a:pPr algn="r"/>
            <a:r>
              <a:rPr lang="en-US" sz="2800" dirty="0" smtClean="0"/>
              <a:t>Retail and Wholesale Banking</a:t>
            </a:r>
            <a:endParaRPr lang="th-TH" sz="2800" dirty="0"/>
          </a:p>
        </p:txBody>
      </p:sp>
      <p:cxnSp>
        <p:nvCxnSpPr>
          <p:cNvPr id="8" name="Straight Connector 7"/>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5</a:t>
            </a:fld>
            <a:endParaRPr lang="th-TH"/>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273050" lvl="1" indent="-273050" algn="l">
              <a:buFont typeface="Arial" pitchFamily="34" charset="0"/>
              <a:buChar char="•"/>
            </a:pPr>
            <a:r>
              <a:rPr lang="en-US" sz="1800" dirty="0" smtClean="0">
                <a:solidFill>
                  <a:schemeClr val="tx1"/>
                </a:solidFill>
              </a:rPr>
              <a:t>Secured loan: loan supported by the pledge of specific assets (to reduce the banks’ risk of loss in the event of default)</a:t>
            </a:r>
          </a:p>
          <a:p>
            <a:pPr marL="273050" lvl="1" indent="-273050" algn="l">
              <a:buFont typeface="Arial" pitchFamily="34" charset="0"/>
              <a:buChar char="•"/>
            </a:pPr>
            <a:r>
              <a:rPr lang="en-US" sz="1800" dirty="0" smtClean="0">
                <a:solidFill>
                  <a:schemeClr val="tx1"/>
                </a:solidFill>
              </a:rPr>
              <a:t>Unsecured loan: based exclusively on the financial condition of the borrower or guarantor</a:t>
            </a:r>
          </a:p>
          <a:p>
            <a:pPr marL="273050" lvl="1" indent="-273050" algn="l">
              <a:buFont typeface="Arial" pitchFamily="34" charset="0"/>
              <a:buChar char="•"/>
            </a:pPr>
            <a:r>
              <a:rPr lang="en-US" sz="1800" dirty="0" smtClean="0">
                <a:solidFill>
                  <a:schemeClr val="tx1"/>
                </a:solidFill>
              </a:rPr>
              <a:t>Fixed rate loan: loan that charge same rate from inception until maturity</a:t>
            </a:r>
          </a:p>
          <a:p>
            <a:pPr marL="273050" lvl="1" indent="-273050" algn="l">
              <a:buFont typeface="Arial" pitchFamily="34" charset="0"/>
              <a:buChar char="•"/>
            </a:pPr>
            <a:r>
              <a:rPr lang="en-US" sz="1800" dirty="0" smtClean="0">
                <a:solidFill>
                  <a:schemeClr val="tx1"/>
                </a:solidFill>
              </a:rPr>
              <a:t>Floating rate loan: loan carries rate which fluctuates directly with the “Benchmark” rate, i.e., LIBOR, BIBOR, MLR.</a:t>
            </a:r>
          </a:p>
          <a:p>
            <a:pPr marL="273050" lvl="1" indent="-273050" algn="l">
              <a:buFont typeface="Arial" pitchFamily="34" charset="0"/>
              <a:buChar char="•"/>
            </a:pPr>
            <a:r>
              <a:rPr lang="en-US" sz="1800" dirty="0" smtClean="0">
                <a:solidFill>
                  <a:schemeClr val="tx1"/>
                </a:solidFill>
              </a:rPr>
              <a:t>Variable rate loan: Loan that has an agreed adjustable rate, set-up interest rate loan.</a:t>
            </a:r>
          </a:p>
          <a:p>
            <a:pPr marL="273050" lvl="1" indent="-273050" algn="l">
              <a:buFont typeface="Arial" pitchFamily="34" charset="0"/>
              <a:buChar char="•"/>
            </a:pPr>
            <a:r>
              <a:rPr lang="en-US" sz="1800" dirty="0" smtClean="0">
                <a:solidFill>
                  <a:schemeClr val="tx1"/>
                </a:solidFill>
              </a:rPr>
              <a:t>Demand loan: no fixed maturity date, payable on lender call, i.e., working capital </a:t>
            </a:r>
          </a:p>
          <a:p>
            <a:pPr marL="273050" lvl="1" indent="-273050" algn="l">
              <a:buFont typeface="Arial" pitchFamily="34" charset="0"/>
              <a:buChar char="•"/>
            </a:pPr>
            <a:r>
              <a:rPr lang="en-US" sz="1800" dirty="0" smtClean="0">
                <a:solidFill>
                  <a:schemeClr val="tx1"/>
                </a:solidFill>
              </a:rPr>
              <a:t>Installment loan: periodic payment with schedule amortized principal</a:t>
            </a:r>
          </a:p>
          <a:p>
            <a:pPr marL="273050" lvl="1" indent="-273050" algn="l">
              <a:buFont typeface="Arial" pitchFamily="34" charset="0"/>
              <a:buChar char="•"/>
            </a:pPr>
            <a:r>
              <a:rPr lang="en-US" sz="1800" dirty="0" smtClean="0">
                <a:solidFill>
                  <a:schemeClr val="tx1"/>
                </a:solidFill>
              </a:rPr>
              <a:t>Time loan: loan that made for a specific period with rollover option</a:t>
            </a:r>
          </a:p>
          <a:p>
            <a:pPr marL="273050" lvl="1" indent="-273050" algn="l">
              <a:buFont typeface="Arial" pitchFamily="34" charset="0"/>
              <a:buChar char="•"/>
            </a:pPr>
            <a:r>
              <a:rPr lang="en-US" sz="1800" dirty="0" smtClean="0">
                <a:solidFill>
                  <a:schemeClr val="tx1"/>
                </a:solidFill>
              </a:rPr>
              <a:t>Term loan: maturity over 1 year usually made at a fixed rate or fixed margin over benchmark , </a:t>
            </a:r>
          </a:p>
          <a:p>
            <a:pPr marL="273050" lvl="1" indent="-273050" algn="l">
              <a:buFont typeface="Arial" pitchFamily="34" charset="0"/>
              <a:buChar char="•"/>
            </a:pPr>
            <a:r>
              <a:rPr lang="en-US" sz="1800" dirty="0" smtClean="0">
                <a:solidFill>
                  <a:schemeClr val="tx1"/>
                </a:solidFill>
              </a:rPr>
              <a:t>Direct loan/bilateral loan</a:t>
            </a:r>
          </a:p>
          <a:p>
            <a:pPr marL="273050" lvl="1" indent="-273050" algn="l">
              <a:buFont typeface="Arial" pitchFamily="34" charset="0"/>
              <a:buChar char="•"/>
            </a:pPr>
            <a:r>
              <a:rPr lang="en-US" sz="1800" dirty="0" smtClean="0">
                <a:solidFill>
                  <a:schemeClr val="tx1"/>
                </a:solidFill>
              </a:rPr>
              <a:t>Special loan: project finance, Leverage Buy Out (LBO), acquisition finance, ECA financing, and etc.</a:t>
            </a:r>
          </a:p>
          <a:p>
            <a:pPr marL="638175" lvl="1" indent="-180975" algn="l">
              <a:buFont typeface="Arial" pitchFamily="34" charset="0"/>
              <a:buChar char="•"/>
            </a:pPr>
            <a:endParaRPr lang="en-US" sz="1800" dirty="0" smtClean="0">
              <a:solidFill>
                <a:schemeClr val="tx1"/>
              </a:solidFill>
            </a:endParaRPr>
          </a:p>
          <a:p>
            <a:pPr marL="180975" indent="-180975" algn="l"/>
            <a:endParaRPr lang="en-US" sz="1800" dirty="0" smtClean="0">
              <a:solidFill>
                <a:schemeClr val="tx1"/>
              </a:solidFill>
            </a:endParaRPr>
          </a:p>
          <a:p>
            <a:pPr marL="180975" indent="-180975" algn="l">
              <a:buFont typeface="Arial" pitchFamily="34" charset="0"/>
              <a:buChar char="•"/>
            </a:pPr>
            <a:endParaRPr lang="th-TH" sz="1800" dirty="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Types of Lending</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6</a:t>
            </a:fld>
            <a:endParaRPr lang="th-TH"/>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80975" indent="-180975" algn="l"/>
            <a:r>
              <a:rPr lang="en-US" sz="1800" dirty="0" smtClean="0">
                <a:solidFill>
                  <a:schemeClr val="tx1"/>
                </a:solidFill>
              </a:rPr>
              <a:t>Factors </a:t>
            </a:r>
            <a:r>
              <a:rPr lang="en-US" sz="1800" dirty="0" smtClean="0">
                <a:solidFill>
                  <a:schemeClr val="tx1"/>
                </a:solidFill>
              </a:rPr>
              <a:t>to be consider</a:t>
            </a:r>
          </a:p>
          <a:p>
            <a:pPr marL="450850" lvl="1" indent="-177800" algn="l">
              <a:buFont typeface="Arial" pitchFamily="34" charset="0"/>
              <a:buChar char="•"/>
            </a:pPr>
            <a:r>
              <a:rPr lang="en-US" sz="1800" dirty="0" smtClean="0">
                <a:solidFill>
                  <a:schemeClr val="tx1"/>
                </a:solidFill>
              </a:rPr>
              <a:t>Quality of borrower and security;</a:t>
            </a:r>
          </a:p>
          <a:p>
            <a:pPr marL="450850" lvl="1" indent="-177800" algn="l">
              <a:buFont typeface="Arial" pitchFamily="34" charset="0"/>
              <a:buChar char="•"/>
            </a:pPr>
            <a:r>
              <a:rPr lang="en-US" sz="1800" dirty="0" smtClean="0">
                <a:solidFill>
                  <a:schemeClr val="tx1"/>
                </a:solidFill>
              </a:rPr>
              <a:t>Purpose of loan;</a:t>
            </a:r>
          </a:p>
          <a:p>
            <a:pPr marL="450850" lvl="1" indent="-177800" algn="l">
              <a:buFont typeface="Arial" pitchFamily="34" charset="0"/>
              <a:buChar char="•"/>
            </a:pPr>
            <a:r>
              <a:rPr lang="en-US" sz="1800" dirty="0" smtClean="0">
                <a:solidFill>
                  <a:schemeClr val="tx1"/>
                </a:solidFill>
              </a:rPr>
              <a:t>Amount and duration;</a:t>
            </a:r>
          </a:p>
          <a:p>
            <a:pPr marL="450850" lvl="1" indent="-177800" algn="l">
              <a:buFont typeface="Arial" pitchFamily="34" charset="0"/>
              <a:buChar char="•"/>
            </a:pPr>
            <a:r>
              <a:rPr lang="en-US" sz="1800" dirty="0" smtClean="0">
                <a:solidFill>
                  <a:schemeClr val="tx1"/>
                </a:solidFill>
              </a:rPr>
              <a:t>Industry and geographic sector;</a:t>
            </a:r>
          </a:p>
          <a:p>
            <a:pPr marL="450850" lvl="1" indent="-177800" algn="l">
              <a:buFont typeface="Arial" pitchFamily="34" charset="0"/>
              <a:buChar char="•"/>
            </a:pPr>
            <a:r>
              <a:rPr lang="en-US" sz="1800" dirty="0" smtClean="0">
                <a:solidFill>
                  <a:schemeClr val="tx1"/>
                </a:solidFill>
              </a:rPr>
              <a:t>Regulatory constraints</a:t>
            </a:r>
          </a:p>
          <a:p>
            <a:pPr marL="450850" lvl="1" indent="-177800" algn="l">
              <a:buFont typeface="Arial" pitchFamily="34" charset="0"/>
              <a:buChar char="•"/>
            </a:pPr>
            <a:r>
              <a:rPr lang="en-US" sz="1800" dirty="0" smtClean="0">
                <a:solidFill>
                  <a:schemeClr val="tx1"/>
                </a:solidFill>
              </a:rPr>
              <a:t>Government and management policy.</a:t>
            </a: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Lending Factors</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7</a:t>
            </a:fld>
            <a:endParaRPr lang="th-T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algn="l"/>
            <a:r>
              <a:rPr lang="en-US" sz="1600" dirty="0" smtClean="0">
                <a:solidFill>
                  <a:schemeClr val="tx1"/>
                </a:solidFill>
              </a:rPr>
              <a:t>Debt to Equity Ratio (D:E)  = total debt  ÷  total equity</a:t>
            </a:r>
          </a:p>
          <a:p>
            <a:pPr algn="l"/>
            <a:endParaRPr lang="en-US" sz="1600" dirty="0" smtClean="0">
              <a:solidFill>
                <a:schemeClr val="tx1"/>
              </a:solidFill>
            </a:endParaRPr>
          </a:p>
          <a:p>
            <a:pPr algn="l"/>
            <a:r>
              <a:rPr lang="en-US" sz="1600" dirty="0" smtClean="0">
                <a:solidFill>
                  <a:schemeClr val="tx1"/>
                </a:solidFill>
              </a:rPr>
              <a:t>Interest Coverage Ratio (ICR)  = earnings before interest, taxes, depreciation, and amortization (EBITDA) ÷ interest expense</a:t>
            </a:r>
          </a:p>
          <a:p>
            <a:pPr algn="l"/>
            <a:endParaRPr lang="en-US" sz="1600" dirty="0" smtClean="0">
              <a:solidFill>
                <a:schemeClr val="tx1"/>
              </a:solidFill>
            </a:endParaRPr>
          </a:p>
          <a:p>
            <a:pPr algn="l"/>
            <a:r>
              <a:rPr lang="en-US" sz="1600" dirty="0" smtClean="0">
                <a:solidFill>
                  <a:schemeClr val="tx1"/>
                </a:solidFill>
              </a:rPr>
              <a:t>Debt Service Coverage Ratio (DSCR)  =  EBITDA ÷ (interest expense + [current portion of long-term debt])</a:t>
            </a:r>
          </a:p>
          <a:p>
            <a:pPr marL="342900" indent="-342900" algn="l"/>
            <a:endParaRPr lang="en-US" sz="1600" dirty="0" smtClean="0">
              <a:solidFill>
                <a:schemeClr val="tx1"/>
              </a:solidFill>
            </a:endParaRPr>
          </a:p>
          <a:p>
            <a:pPr marL="342900" indent="-342900" algn="l"/>
            <a:r>
              <a:rPr lang="en-US" sz="1600" dirty="0" smtClean="0">
                <a:solidFill>
                  <a:schemeClr val="tx1"/>
                </a:solidFill>
              </a:rPr>
              <a:t>Total Debt </a:t>
            </a:r>
            <a:r>
              <a:rPr lang="en-US" sz="1600" dirty="0" smtClean="0">
                <a:solidFill>
                  <a:schemeClr val="tx1"/>
                </a:solidFill>
              </a:rPr>
              <a:t>to EBITDA = Total Debt ÷ EBITDA</a:t>
            </a:r>
          </a:p>
          <a:p>
            <a:pPr marL="342900" indent="-342900" algn="l"/>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Key Ratio for Loan Consideration </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8</a:t>
            </a:fld>
            <a:endParaRPr lang="th-TH"/>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algn="l"/>
            <a:r>
              <a:rPr lang="en-US" sz="1800" dirty="0" smtClean="0">
                <a:solidFill>
                  <a:schemeClr val="tx1"/>
                </a:solidFill>
              </a:rPr>
              <a:t>A Term Sheet will be prepared for pre-discussion with client over the terms and condition prior to agreed and signing of a loan agreement </a:t>
            </a:r>
          </a:p>
          <a:p>
            <a:pPr algn="l"/>
            <a:endParaRPr lang="en-US" sz="1800" dirty="0" smtClean="0">
              <a:solidFill>
                <a:schemeClr val="tx1"/>
              </a:solidFill>
            </a:endParaRPr>
          </a:p>
          <a:p>
            <a:pPr algn="l"/>
            <a:endParaRPr lang="en-US" sz="18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General Terms and Conditions</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pic>
        <p:nvPicPr>
          <p:cNvPr id="26626" name="Picture 2"/>
          <p:cNvPicPr>
            <a:picLocks noChangeAspect="1" noChangeArrowheads="1"/>
          </p:cNvPicPr>
          <p:nvPr/>
        </p:nvPicPr>
        <p:blipFill>
          <a:blip r:embed="rId2" cstate="print"/>
          <a:srcRect/>
          <a:stretch>
            <a:fillRect/>
          </a:stretch>
        </p:blipFill>
        <p:spPr bwMode="auto">
          <a:xfrm>
            <a:off x="571472" y="1628800"/>
            <a:ext cx="7628778" cy="4745534"/>
          </a:xfrm>
          <a:prstGeom prst="rect">
            <a:avLst/>
          </a:prstGeom>
          <a:noFill/>
          <a:ln w="9525">
            <a:noFill/>
            <a:miter lim="800000"/>
            <a:headEnd/>
            <a:tailEnd/>
          </a:ln>
          <a:effectLst/>
        </p:spPr>
      </p:pic>
      <p:sp>
        <p:nvSpPr>
          <p:cNvPr id="7" name="Slide Number Placeholder 6"/>
          <p:cNvSpPr>
            <a:spLocks noGrp="1"/>
          </p:cNvSpPr>
          <p:nvPr>
            <p:ph type="sldNum" sz="quarter" idx="12"/>
          </p:nvPr>
        </p:nvSpPr>
        <p:spPr/>
        <p:txBody>
          <a:bodyPr/>
          <a:lstStyle/>
          <a:p>
            <a:fld id="{B6C1A7B2-75BB-4112-9516-8C224BAD2F2B}" type="slidenum">
              <a:rPr lang="th-TH" smtClean="0"/>
              <a:pPr/>
              <a:t>9</a:t>
            </a:fld>
            <a:endParaRPr lang="th-TH"/>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77800" indent="-177800" algn="l">
              <a:buFont typeface="Arial" pitchFamily="34" charset="0"/>
              <a:buChar char="•"/>
            </a:pPr>
            <a:r>
              <a:rPr lang="en-US" sz="1800" dirty="0" smtClean="0">
                <a:solidFill>
                  <a:schemeClr val="tx1"/>
                </a:solidFill>
              </a:rPr>
              <a:t>Condition precedents are effectively a checklist of documents the lenders require as the basis </a:t>
            </a:r>
            <a:r>
              <a:rPr lang="en-US" sz="1800" dirty="0" smtClean="0">
                <a:solidFill>
                  <a:schemeClr val="tx1"/>
                </a:solidFill>
              </a:rPr>
              <a:t>for </a:t>
            </a:r>
            <a:r>
              <a:rPr lang="en-US" sz="1800" dirty="0" smtClean="0">
                <a:solidFill>
                  <a:schemeClr val="tx1"/>
                </a:solidFill>
              </a:rPr>
              <a:t>their financing</a:t>
            </a:r>
          </a:p>
          <a:p>
            <a:pPr marL="635000" lvl="1" indent="-177800" algn="l">
              <a:buFont typeface="Arial" pitchFamily="34" charset="0"/>
              <a:buChar char="•"/>
            </a:pPr>
            <a:r>
              <a:rPr lang="en-US" sz="1600" dirty="0" smtClean="0">
                <a:solidFill>
                  <a:schemeClr val="tx1"/>
                </a:solidFill>
              </a:rPr>
              <a:t>Corporate documentation</a:t>
            </a:r>
          </a:p>
          <a:p>
            <a:pPr marL="635000" lvl="1" indent="-177800" algn="l">
              <a:buFont typeface="Arial" pitchFamily="34" charset="0"/>
              <a:buChar char="•"/>
            </a:pPr>
            <a:r>
              <a:rPr lang="en-US" sz="1600" dirty="0" smtClean="0">
                <a:solidFill>
                  <a:schemeClr val="tx1"/>
                </a:solidFill>
              </a:rPr>
              <a:t>Project document</a:t>
            </a:r>
          </a:p>
          <a:p>
            <a:pPr marL="635000" lvl="1" indent="-177800" algn="l">
              <a:buFont typeface="Arial" pitchFamily="34" charset="0"/>
              <a:buChar char="•"/>
            </a:pPr>
            <a:r>
              <a:rPr lang="en-US" sz="1600" dirty="0" smtClean="0">
                <a:solidFill>
                  <a:schemeClr val="tx1"/>
                </a:solidFill>
              </a:rPr>
              <a:t>Financing document</a:t>
            </a:r>
          </a:p>
          <a:p>
            <a:pPr marL="635000" lvl="1" indent="-177800" algn="l">
              <a:buFont typeface="Arial" pitchFamily="34" charset="0"/>
              <a:buChar char="•"/>
            </a:pPr>
            <a:r>
              <a:rPr lang="en-US" sz="1600" dirty="0" smtClean="0">
                <a:solidFill>
                  <a:schemeClr val="tx1"/>
                </a:solidFill>
              </a:rPr>
              <a:t>Financial due diligence</a:t>
            </a:r>
          </a:p>
          <a:p>
            <a:pPr marL="635000" lvl="1" indent="-177800" algn="l">
              <a:buFont typeface="Arial" pitchFamily="34" charset="0"/>
              <a:buChar char="•"/>
            </a:pPr>
            <a:r>
              <a:rPr lang="en-US" sz="1600" dirty="0" smtClean="0">
                <a:solidFill>
                  <a:schemeClr val="tx1"/>
                </a:solidFill>
              </a:rPr>
              <a:t>Legal due diligence</a:t>
            </a:r>
          </a:p>
          <a:p>
            <a:pPr marL="635000" lvl="1" indent="-177800" algn="l">
              <a:buFont typeface="Arial" pitchFamily="34" charset="0"/>
              <a:buChar char="•"/>
            </a:pPr>
            <a:r>
              <a:rPr lang="en-US" sz="1600" dirty="0" smtClean="0">
                <a:solidFill>
                  <a:schemeClr val="tx1"/>
                </a:solidFill>
              </a:rPr>
              <a:t>Other condition</a:t>
            </a:r>
          </a:p>
          <a:p>
            <a:pPr marL="1092200" lvl="2" indent="-177800" algn="l">
              <a:buFont typeface="Arial" pitchFamily="34" charset="0"/>
              <a:buChar char="•"/>
            </a:pPr>
            <a:r>
              <a:rPr lang="en-US" sz="1400" dirty="0" smtClean="0">
                <a:solidFill>
                  <a:schemeClr val="tx1"/>
                </a:solidFill>
              </a:rPr>
              <a:t>No event of </a:t>
            </a:r>
            <a:r>
              <a:rPr lang="en-US" sz="1400" dirty="0" smtClean="0">
                <a:solidFill>
                  <a:schemeClr val="tx1"/>
                </a:solidFill>
              </a:rPr>
              <a:t>default</a:t>
            </a:r>
          </a:p>
          <a:p>
            <a:pPr marL="1092200" lvl="2" indent="-177800" algn="l">
              <a:buFont typeface="Arial" pitchFamily="34" charset="0"/>
              <a:buChar char="•"/>
            </a:pPr>
            <a:r>
              <a:rPr lang="en-US" sz="1400" dirty="0" smtClean="0">
                <a:solidFill>
                  <a:schemeClr val="tx1"/>
                </a:solidFill>
              </a:rPr>
              <a:t>No material adverse change</a:t>
            </a:r>
            <a:endParaRPr lang="en-US" sz="1400" dirty="0" smtClean="0">
              <a:solidFill>
                <a:schemeClr val="tx1"/>
              </a:solidFill>
            </a:endParaRPr>
          </a:p>
          <a:p>
            <a:pPr marL="1092200" lvl="2" indent="-177800" algn="l">
              <a:buFont typeface="Arial" pitchFamily="34" charset="0"/>
              <a:buChar char="•"/>
            </a:pPr>
            <a:endParaRPr lang="en-US" sz="1400" dirty="0" smtClean="0">
              <a:solidFill>
                <a:schemeClr val="tx1"/>
              </a:solidFill>
            </a:endParaRPr>
          </a:p>
          <a:p>
            <a:pPr marL="635000" lvl="1" indent="-177800" algn="l">
              <a:buFont typeface="Arial" pitchFamily="34" charset="0"/>
              <a:buChar char="•"/>
            </a:pPr>
            <a:endParaRPr lang="en-US" sz="1600" dirty="0" smtClean="0">
              <a:solidFill>
                <a:schemeClr val="tx1"/>
              </a:solidFill>
            </a:endParaRPr>
          </a:p>
          <a:p>
            <a:pPr marL="635000" lvl="1" indent="-177800" algn="l">
              <a:buFont typeface="Arial" pitchFamily="34" charset="0"/>
              <a:buChar char="•"/>
            </a:pPr>
            <a:endParaRPr lang="en-US" sz="1400" dirty="0" smtClean="0">
              <a:solidFill>
                <a:schemeClr val="tx1"/>
              </a:solidFill>
            </a:endParaRPr>
          </a:p>
          <a:p>
            <a:pPr marL="177800" indent="-177800" algn="l">
              <a:buFont typeface="Arial" pitchFamily="34" charset="0"/>
              <a:buChar char="•"/>
            </a:pPr>
            <a:endParaRPr lang="en-US" sz="1600" dirty="0" smtClean="0">
              <a:solidFill>
                <a:schemeClr val="tx1"/>
              </a:solidFill>
            </a:endParaRPr>
          </a:p>
          <a:p>
            <a:pPr algn="l"/>
            <a:endParaRPr lang="en-US" sz="1600" dirty="0" smtClean="0">
              <a:solidFill>
                <a:schemeClr val="tx1"/>
              </a:solidFill>
            </a:endParaRPr>
          </a:p>
          <a:p>
            <a:pPr algn="l"/>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Condition </a:t>
            </a:r>
            <a:r>
              <a:rPr lang="en-US" sz="2800" dirty="0" smtClean="0"/>
              <a:t>Precedent</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10</a:t>
            </a:fld>
            <a:endParaRPr lang="th-TH"/>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77800" indent="-177800" algn="l">
              <a:buFont typeface="Arial" pitchFamily="34" charset="0"/>
              <a:buChar char="•"/>
            </a:pPr>
            <a:r>
              <a:rPr lang="en-US" sz="1800" dirty="0" smtClean="0">
                <a:solidFill>
                  <a:schemeClr val="tx1"/>
                </a:solidFill>
              </a:rPr>
              <a:t>Representations and warranties are a check list of the key elements that lender need to review the underlying matters or facts as they are being presented in terms of the contract.</a:t>
            </a:r>
          </a:p>
          <a:p>
            <a:pPr marL="177800" indent="-177800" algn="l">
              <a:buFont typeface="Arial" pitchFamily="34" charset="0"/>
              <a:buChar char="•"/>
            </a:pPr>
            <a:r>
              <a:rPr lang="en-US" sz="1800" dirty="0" smtClean="0">
                <a:solidFill>
                  <a:schemeClr val="tx1"/>
                </a:solidFill>
              </a:rPr>
              <a:t>If the representation and warranty found to be incorrect this will create an event of </a:t>
            </a:r>
            <a:r>
              <a:rPr lang="en-US" sz="1800" dirty="0" smtClean="0">
                <a:solidFill>
                  <a:schemeClr val="tx1"/>
                </a:solidFill>
              </a:rPr>
              <a:t>default</a:t>
            </a:r>
          </a:p>
          <a:p>
            <a:pPr marL="177800" indent="-177800" algn="l">
              <a:buFont typeface="Arial" pitchFamily="34" charset="0"/>
              <a:buChar char="•"/>
            </a:pPr>
            <a:r>
              <a:rPr lang="en-US" sz="1800" dirty="0" smtClean="0">
                <a:solidFill>
                  <a:schemeClr val="tx1"/>
                </a:solidFill>
              </a:rPr>
              <a:t>Sample of Rep &amp; War</a:t>
            </a:r>
          </a:p>
          <a:p>
            <a:pPr marL="635000" lvl="1" indent="-177800" algn="l">
              <a:buFont typeface="Arial" pitchFamily="34" charset="0"/>
              <a:buChar char="•"/>
            </a:pPr>
            <a:r>
              <a:rPr lang="en-US" sz="1600" dirty="0" smtClean="0">
                <a:solidFill>
                  <a:schemeClr val="tx1"/>
                </a:solidFill>
              </a:rPr>
              <a:t>Legally incorporated and has taken all necessary actions to operate its business</a:t>
            </a:r>
          </a:p>
          <a:p>
            <a:pPr marL="635000" lvl="1" indent="-177800" algn="l">
              <a:buFont typeface="Arial" pitchFamily="34" charset="0"/>
              <a:buChar char="•"/>
            </a:pPr>
            <a:r>
              <a:rPr lang="en-US" sz="1600" dirty="0" smtClean="0">
                <a:solidFill>
                  <a:schemeClr val="tx1"/>
                </a:solidFill>
              </a:rPr>
              <a:t>Has title to its assets and rights to operate the business</a:t>
            </a:r>
          </a:p>
          <a:p>
            <a:pPr marL="635000" lvl="1" indent="-177800" algn="l">
              <a:buFont typeface="Arial" pitchFamily="34" charset="0"/>
              <a:buChar char="•"/>
            </a:pPr>
            <a:r>
              <a:rPr lang="en-US" sz="1600" dirty="0" smtClean="0">
                <a:solidFill>
                  <a:schemeClr val="tx1"/>
                </a:solidFill>
              </a:rPr>
              <a:t>Compliance with the law and paid all taxes</a:t>
            </a:r>
          </a:p>
          <a:p>
            <a:pPr marL="635000" lvl="1" indent="-177800" algn="l">
              <a:buFont typeface="Arial" pitchFamily="34" charset="0"/>
              <a:buChar char="•"/>
            </a:pPr>
            <a:r>
              <a:rPr lang="en-US" sz="1600" dirty="0" smtClean="0">
                <a:solidFill>
                  <a:schemeClr val="tx1"/>
                </a:solidFill>
              </a:rPr>
              <a:t>Not in breach of any existing agreements</a:t>
            </a:r>
          </a:p>
          <a:p>
            <a:pPr marL="635000" lvl="1" indent="-177800" algn="l">
              <a:buFont typeface="Arial" pitchFamily="34" charset="0"/>
              <a:buChar char="•"/>
            </a:pPr>
            <a:r>
              <a:rPr lang="en-US" sz="1600" dirty="0" smtClean="0">
                <a:solidFill>
                  <a:schemeClr val="tx1"/>
                </a:solidFill>
              </a:rPr>
              <a:t>Not insolvent and no litigation outstanding</a:t>
            </a:r>
          </a:p>
          <a:p>
            <a:pPr marL="635000" lvl="1" indent="-177800" algn="l">
              <a:buFont typeface="Arial" pitchFamily="34" charset="0"/>
              <a:buChar char="•"/>
            </a:pPr>
            <a:r>
              <a:rPr lang="en-US" sz="1600" dirty="0" smtClean="0">
                <a:solidFill>
                  <a:schemeClr val="tx1"/>
                </a:solidFill>
              </a:rPr>
              <a:t>Provide complete and accurate information to lenders</a:t>
            </a:r>
            <a:endParaRPr lang="en-US" sz="1600" dirty="0" smtClean="0">
              <a:solidFill>
                <a:schemeClr val="tx1"/>
              </a:solidFill>
            </a:endParaRPr>
          </a:p>
          <a:p>
            <a:pPr marL="635000" lvl="1" indent="-177800" algn="l">
              <a:buFont typeface="Arial" pitchFamily="34" charset="0"/>
              <a:buChar char="•"/>
            </a:pPr>
            <a:r>
              <a:rPr lang="en-US" sz="1400" dirty="0" smtClean="0"/>
              <a:t/>
            </a:r>
            <a:br>
              <a:rPr lang="en-US" sz="1400" dirty="0" smtClean="0"/>
            </a:br>
            <a:endParaRPr lang="en-US" sz="1200" dirty="0" smtClean="0">
              <a:solidFill>
                <a:schemeClr val="tx1"/>
              </a:solidFill>
            </a:endParaRPr>
          </a:p>
          <a:p>
            <a:pPr algn="l"/>
            <a:endParaRPr lang="en-US" sz="1600" dirty="0" smtClean="0">
              <a:solidFill>
                <a:schemeClr val="tx1"/>
              </a:solidFill>
            </a:endParaRPr>
          </a:p>
          <a:p>
            <a:pPr algn="l"/>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Representations and Warranties</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11</a:t>
            </a:fld>
            <a:endParaRPr lang="th-TH"/>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77800" indent="-177800" algn="l">
              <a:buFont typeface="Arial" pitchFamily="34" charset="0"/>
              <a:buChar char="•"/>
            </a:pPr>
            <a:r>
              <a:rPr lang="en-US" sz="1800" dirty="0" smtClean="0">
                <a:solidFill>
                  <a:schemeClr val="tx1"/>
                </a:solidFill>
              </a:rPr>
              <a:t>Covenants are undertakings by a company either to take certain action (positive covenants), or not to do certain things (negative covenants)</a:t>
            </a:r>
          </a:p>
          <a:p>
            <a:pPr marL="177800" indent="-177800" algn="l">
              <a:buFont typeface="Arial" pitchFamily="34" charset="0"/>
              <a:buChar char="•"/>
            </a:pPr>
            <a:r>
              <a:rPr lang="en-US" sz="1800" dirty="0" smtClean="0">
                <a:solidFill>
                  <a:schemeClr val="tx1"/>
                </a:solidFill>
              </a:rPr>
              <a:t>Purpose of covenants</a:t>
            </a:r>
          </a:p>
          <a:p>
            <a:pPr marL="635000" lvl="1" indent="-177800" algn="l">
              <a:buFont typeface="Arial" pitchFamily="34" charset="0"/>
              <a:buChar char="•"/>
            </a:pPr>
            <a:r>
              <a:rPr lang="en-US" sz="1400" dirty="0" smtClean="0">
                <a:solidFill>
                  <a:schemeClr val="tx1"/>
                </a:solidFill>
              </a:rPr>
              <a:t>To ensure that the company is operated as agree with the lender</a:t>
            </a:r>
          </a:p>
          <a:p>
            <a:pPr marL="635000" lvl="1" indent="-177800" algn="l">
              <a:buFont typeface="Arial" pitchFamily="34" charset="0"/>
              <a:buChar char="•"/>
            </a:pPr>
            <a:r>
              <a:rPr lang="en-US" sz="1400" dirty="0" smtClean="0">
                <a:solidFill>
                  <a:schemeClr val="tx1"/>
                </a:solidFill>
              </a:rPr>
              <a:t>To give lenders advance warning of any problems that might affect the company</a:t>
            </a:r>
          </a:p>
          <a:p>
            <a:pPr marL="635000" lvl="1" indent="-177800" algn="l">
              <a:buFont typeface="Arial" pitchFamily="34" charset="0"/>
              <a:buChar char="•"/>
            </a:pPr>
            <a:r>
              <a:rPr lang="en-US" sz="1400" dirty="0" smtClean="0">
                <a:solidFill>
                  <a:schemeClr val="tx1"/>
                </a:solidFill>
              </a:rPr>
              <a:t>To protect the lender’s security</a:t>
            </a:r>
          </a:p>
          <a:p>
            <a:pPr marL="177800" indent="-177800" algn="l">
              <a:buFont typeface="Arial" pitchFamily="34" charset="0"/>
              <a:buChar char="•"/>
            </a:pPr>
            <a:r>
              <a:rPr lang="en-US" sz="1800" dirty="0" smtClean="0">
                <a:solidFill>
                  <a:schemeClr val="tx1"/>
                </a:solidFill>
              </a:rPr>
              <a:t>If a company is not able to comply with a covenant, a temporary or permanent waiver of the requirement can be given</a:t>
            </a:r>
          </a:p>
          <a:p>
            <a:pPr marL="177800" indent="-177800" algn="l">
              <a:buFont typeface="Arial" pitchFamily="34" charset="0"/>
              <a:buChar char="•"/>
            </a:pPr>
            <a:r>
              <a:rPr lang="en-US" sz="1800" dirty="0" smtClean="0">
                <a:solidFill>
                  <a:schemeClr val="tx1"/>
                </a:solidFill>
              </a:rPr>
              <a:t>Sample of covenants;</a:t>
            </a:r>
          </a:p>
          <a:p>
            <a:pPr marL="635000" lvl="1" indent="-177800" algn="l">
              <a:buFont typeface="Arial" pitchFamily="34" charset="0"/>
              <a:buChar char="•"/>
            </a:pPr>
            <a:r>
              <a:rPr lang="en-US" sz="1600" dirty="0" smtClean="0">
                <a:solidFill>
                  <a:schemeClr val="tx1"/>
                </a:solidFill>
              </a:rPr>
              <a:t>Maintain its corporate existence</a:t>
            </a:r>
          </a:p>
          <a:p>
            <a:pPr marL="635000" lvl="1" indent="-177800" algn="l">
              <a:buFont typeface="Arial" pitchFamily="34" charset="0"/>
              <a:buChar char="•"/>
            </a:pPr>
            <a:r>
              <a:rPr lang="en-US" sz="1600" dirty="0" smtClean="0">
                <a:solidFill>
                  <a:schemeClr val="tx1"/>
                </a:solidFill>
              </a:rPr>
              <a:t>Obtain and maintain insurance</a:t>
            </a:r>
          </a:p>
          <a:p>
            <a:pPr marL="635000" lvl="1" indent="-177800" algn="l">
              <a:buFont typeface="Arial" pitchFamily="34" charset="0"/>
              <a:buChar char="•"/>
            </a:pPr>
            <a:r>
              <a:rPr lang="en-US" sz="1600" dirty="0" smtClean="0">
                <a:solidFill>
                  <a:schemeClr val="tx1"/>
                </a:solidFill>
              </a:rPr>
              <a:t>Supply construction progress report</a:t>
            </a:r>
          </a:p>
          <a:p>
            <a:pPr marL="635000" lvl="1" indent="-177800" algn="l">
              <a:buFont typeface="Arial" pitchFamily="34" charset="0"/>
              <a:buChar char="•"/>
            </a:pPr>
            <a:r>
              <a:rPr lang="en-US" sz="1600" dirty="0" smtClean="0">
                <a:solidFill>
                  <a:schemeClr val="tx1"/>
                </a:solidFill>
              </a:rPr>
              <a:t>Provide management account</a:t>
            </a:r>
          </a:p>
          <a:p>
            <a:pPr marL="635000" lvl="1" indent="-177800" algn="l">
              <a:buFont typeface="Arial" pitchFamily="34" charset="0"/>
              <a:buChar char="•"/>
            </a:pPr>
            <a:r>
              <a:rPr lang="en-US" sz="1600" dirty="0" smtClean="0">
                <a:solidFill>
                  <a:schemeClr val="tx1"/>
                </a:solidFill>
              </a:rPr>
              <a:t>Notify agent bank of any event of default</a:t>
            </a:r>
          </a:p>
          <a:p>
            <a:pPr marL="635000" lvl="1" indent="-177800" algn="l">
              <a:buFont typeface="Arial" pitchFamily="34" charset="0"/>
              <a:buChar char="•"/>
            </a:pPr>
            <a:r>
              <a:rPr lang="en-US" sz="1600" dirty="0" smtClean="0">
                <a:solidFill>
                  <a:schemeClr val="tx1"/>
                </a:solidFill>
              </a:rPr>
              <a:t>Restriction on asset disposal</a:t>
            </a:r>
          </a:p>
          <a:p>
            <a:pPr marL="635000" lvl="1" indent="-177800" algn="l">
              <a:buFont typeface="Arial" pitchFamily="34" charset="0"/>
              <a:buChar char="•"/>
            </a:pPr>
            <a:r>
              <a:rPr lang="en-US" sz="1600" dirty="0" smtClean="0">
                <a:solidFill>
                  <a:schemeClr val="tx1"/>
                </a:solidFill>
              </a:rPr>
              <a:t>Restriction on merger and acquisition</a:t>
            </a:r>
            <a:endParaRPr lang="en-US" sz="1600" dirty="0" smtClean="0">
              <a:solidFill>
                <a:schemeClr val="tx1"/>
              </a:solidFill>
            </a:endParaRPr>
          </a:p>
          <a:p>
            <a:pPr marL="177800" indent="-177800" algn="l">
              <a:buFont typeface="Arial" pitchFamily="34" charset="0"/>
              <a:buChar char="•"/>
            </a:pPr>
            <a:r>
              <a:rPr lang="en-US" sz="1800" dirty="0" smtClean="0">
                <a:solidFill>
                  <a:schemeClr val="tx1"/>
                </a:solidFill>
              </a:rPr>
              <a:t>Financial covenants</a:t>
            </a:r>
          </a:p>
          <a:p>
            <a:pPr marL="635000" lvl="1" indent="-177800" algn="l">
              <a:buFont typeface="Arial" pitchFamily="34" charset="0"/>
              <a:buChar char="•"/>
            </a:pPr>
            <a:r>
              <a:rPr lang="en-US" sz="1600" dirty="0" smtClean="0">
                <a:solidFill>
                  <a:schemeClr val="tx1"/>
                </a:solidFill>
              </a:rPr>
              <a:t>D:E </a:t>
            </a:r>
          </a:p>
          <a:p>
            <a:pPr marL="635000" lvl="1" indent="-177800" algn="l">
              <a:buFont typeface="Arial" pitchFamily="34" charset="0"/>
              <a:buChar char="•"/>
            </a:pPr>
            <a:r>
              <a:rPr lang="en-US" sz="1600" dirty="0" smtClean="0">
                <a:solidFill>
                  <a:schemeClr val="tx1"/>
                </a:solidFill>
              </a:rPr>
              <a:t>DSCR</a:t>
            </a:r>
            <a:endParaRPr lang="en-US" sz="1600" dirty="0" smtClean="0">
              <a:solidFill>
                <a:schemeClr val="tx1"/>
              </a:solidFill>
            </a:endParaRPr>
          </a:p>
          <a:p>
            <a:pPr algn="l"/>
            <a:endParaRPr lang="en-US" sz="1600" dirty="0" smtClean="0">
              <a:solidFill>
                <a:schemeClr val="tx1"/>
              </a:solidFill>
            </a:endParaRPr>
          </a:p>
          <a:p>
            <a:pPr algn="l"/>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Covenants</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12</a:t>
            </a:fld>
            <a:endParaRPr lang="th-TH"/>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77800" indent="-177800" algn="l">
              <a:buFont typeface="Arial" pitchFamily="34" charset="0"/>
              <a:buChar char="•"/>
            </a:pPr>
            <a:r>
              <a:rPr lang="en-US" sz="1800" dirty="0" smtClean="0">
                <a:solidFill>
                  <a:schemeClr val="tx1"/>
                </a:solidFill>
              </a:rPr>
              <a:t>A defined set of </a:t>
            </a:r>
            <a:r>
              <a:rPr lang="en-US" sz="1800" dirty="0" smtClean="0">
                <a:solidFill>
                  <a:schemeClr val="tx1"/>
                </a:solidFill>
              </a:rPr>
              <a:t>triggers </a:t>
            </a:r>
            <a:r>
              <a:rPr lang="en-US" sz="1800" dirty="0" smtClean="0">
                <a:solidFill>
                  <a:schemeClr val="tx1"/>
                </a:solidFill>
              </a:rPr>
              <a:t>that give lender the right to call default on a company and take action against it.</a:t>
            </a:r>
          </a:p>
          <a:p>
            <a:pPr marL="177800" indent="-177800" algn="l">
              <a:buFont typeface="Arial" pitchFamily="34" charset="0"/>
              <a:buChar char="•"/>
            </a:pPr>
            <a:r>
              <a:rPr lang="en-US" sz="1800" dirty="0" smtClean="0">
                <a:solidFill>
                  <a:schemeClr val="tx1"/>
                </a:solidFill>
              </a:rPr>
              <a:t>Typical events of default</a:t>
            </a:r>
          </a:p>
          <a:p>
            <a:pPr marL="635000" lvl="1" indent="-177800" algn="l">
              <a:buFont typeface="Arial" pitchFamily="34" charset="0"/>
              <a:buChar char="•"/>
            </a:pPr>
            <a:r>
              <a:rPr lang="en-US" sz="1400" dirty="0" smtClean="0">
                <a:solidFill>
                  <a:schemeClr val="tx1"/>
                </a:solidFill>
              </a:rPr>
              <a:t>Fail to make any payment on its due date</a:t>
            </a:r>
          </a:p>
          <a:p>
            <a:pPr marL="635000" lvl="1" indent="-177800" algn="l">
              <a:buFont typeface="Arial" pitchFamily="34" charset="0"/>
              <a:buChar char="•"/>
            </a:pPr>
            <a:r>
              <a:rPr lang="en-US" sz="1400" dirty="0" smtClean="0">
                <a:solidFill>
                  <a:schemeClr val="tx1"/>
                </a:solidFill>
              </a:rPr>
              <a:t>Misleading representation and warranty</a:t>
            </a:r>
          </a:p>
          <a:p>
            <a:pPr marL="635000" lvl="1" indent="-177800" algn="l">
              <a:buFont typeface="Arial" pitchFamily="34" charset="0"/>
              <a:buChar char="•"/>
            </a:pPr>
            <a:r>
              <a:rPr lang="en-US" sz="1400" dirty="0" smtClean="0">
                <a:solidFill>
                  <a:schemeClr val="tx1"/>
                </a:solidFill>
              </a:rPr>
              <a:t>Change in ownership of company</a:t>
            </a:r>
          </a:p>
          <a:p>
            <a:pPr marL="635000" lvl="1" indent="-177800" algn="l">
              <a:buFont typeface="Arial" pitchFamily="34" charset="0"/>
              <a:buChar char="•"/>
            </a:pPr>
            <a:r>
              <a:rPr lang="en-US" sz="1400" dirty="0" smtClean="0">
                <a:solidFill>
                  <a:schemeClr val="tx1"/>
                </a:solidFill>
              </a:rPr>
              <a:t>Project fails to operate</a:t>
            </a:r>
          </a:p>
          <a:p>
            <a:pPr marL="635000" lvl="1" indent="-177800" algn="l">
              <a:buFont typeface="Arial" pitchFamily="34" charset="0"/>
              <a:buChar char="•"/>
            </a:pPr>
            <a:r>
              <a:rPr lang="en-US" sz="1400" dirty="0" smtClean="0">
                <a:solidFill>
                  <a:schemeClr val="tx1"/>
                </a:solidFill>
              </a:rPr>
              <a:t>Permit or license is revoked</a:t>
            </a:r>
          </a:p>
          <a:p>
            <a:pPr marL="177800" indent="-177800" algn="l">
              <a:buFont typeface="Arial" pitchFamily="34" charset="0"/>
              <a:buChar char="•"/>
            </a:pPr>
            <a:endParaRPr lang="en-US" sz="1800" dirty="0" smtClean="0">
              <a:solidFill>
                <a:schemeClr val="tx1"/>
              </a:solidFill>
            </a:endParaRPr>
          </a:p>
          <a:p>
            <a:pPr marL="177800" indent="-177800" algn="l">
              <a:buFont typeface="Arial" pitchFamily="34" charset="0"/>
              <a:buChar char="•"/>
            </a:pPr>
            <a:endParaRPr lang="en-US" sz="1600" dirty="0" smtClean="0">
              <a:solidFill>
                <a:schemeClr val="tx1"/>
              </a:solidFill>
            </a:endParaRPr>
          </a:p>
          <a:p>
            <a:pPr algn="l"/>
            <a:endParaRPr lang="en-US" sz="1600" dirty="0" smtClean="0">
              <a:solidFill>
                <a:schemeClr val="tx1"/>
              </a:solidFill>
            </a:endParaRPr>
          </a:p>
          <a:p>
            <a:pPr algn="l"/>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Event of Default</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13</a:t>
            </a:fld>
            <a:endParaRPr lang="th-TH"/>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1214414" y="0"/>
            <a:ext cx="7772400" cy="584195"/>
          </a:xfrm>
        </p:spPr>
        <p:txBody>
          <a:bodyPr>
            <a:normAutofit/>
          </a:bodyPr>
          <a:lstStyle/>
          <a:p>
            <a:pPr algn="r"/>
            <a:r>
              <a:rPr lang="en-US" sz="2800" dirty="0" smtClean="0"/>
              <a:t>Fees</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nvGraphicFramePr>
        <p:xfrm>
          <a:off x="323850" y="928672"/>
          <a:ext cx="8391553" cy="5047488"/>
        </p:xfrm>
        <a:graphic>
          <a:graphicData uri="http://schemas.openxmlformats.org/drawingml/2006/table">
            <a:tbl>
              <a:tblPr/>
              <a:tblGrid>
                <a:gridCol w="2286294"/>
                <a:gridCol w="1287516"/>
                <a:gridCol w="4817743"/>
              </a:tblGrid>
              <a:tr h="277814">
                <a:tc>
                  <a:txBody>
                    <a:bodyPr/>
                    <a:lstStyle/>
                    <a:p>
                      <a:pPr>
                        <a:lnSpc>
                          <a:spcPct val="115000"/>
                        </a:lnSpc>
                        <a:spcAft>
                          <a:spcPts val="0"/>
                        </a:spcAft>
                      </a:pPr>
                      <a:r>
                        <a:rPr lang="en-US" sz="1600" dirty="0">
                          <a:latin typeface="Calibri"/>
                          <a:ea typeface="Calibri"/>
                          <a:cs typeface="Cordia New"/>
                        </a:rPr>
                        <a:t>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Type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Remarks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628">
                <a:tc>
                  <a:txBody>
                    <a:bodyPr/>
                    <a:lstStyle/>
                    <a:p>
                      <a:pPr>
                        <a:lnSpc>
                          <a:spcPct val="115000"/>
                        </a:lnSpc>
                        <a:spcAft>
                          <a:spcPts val="0"/>
                        </a:spcAft>
                      </a:pPr>
                      <a:r>
                        <a:rPr lang="en-US" sz="1600" dirty="0">
                          <a:latin typeface="Calibri"/>
                          <a:ea typeface="Calibri"/>
                          <a:cs typeface="Cordia New"/>
                        </a:rPr>
                        <a:t>Arrangement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Front-end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received and retained by the lead arrangers in return for putting the deal together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7814">
                <a:tc>
                  <a:txBody>
                    <a:bodyPr/>
                    <a:lstStyle/>
                    <a:p>
                      <a:pPr>
                        <a:lnSpc>
                          <a:spcPct val="115000"/>
                        </a:lnSpc>
                        <a:spcAft>
                          <a:spcPts val="0"/>
                        </a:spcAft>
                      </a:pPr>
                      <a:r>
                        <a:rPr lang="en-US" sz="1600">
                          <a:latin typeface="Calibri"/>
                          <a:ea typeface="Calibri"/>
                          <a:cs typeface="Cordia New"/>
                        </a:rPr>
                        <a:t>Legal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Front-end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Remuneration of the legal advisor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628">
                <a:tc>
                  <a:txBody>
                    <a:bodyPr/>
                    <a:lstStyle/>
                    <a:p>
                      <a:pPr>
                        <a:lnSpc>
                          <a:spcPct val="115000"/>
                        </a:lnSpc>
                        <a:spcAft>
                          <a:spcPts val="0"/>
                        </a:spcAft>
                      </a:pPr>
                      <a:r>
                        <a:rPr lang="en-US" sz="1600">
                          <a:latin typeface="Calibri"/>
                          <a:ea typeface="Calibri"/>
                          <a:cs typeface="Cordia New"/>
                        </a:rPr>
                        <a:t>Underwriting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Front-end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Price of the commitment to obtain financing during the first level of syndication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628">
                <a:tc>
                  <a:txBody>
                    <a:bodyPr/>
                    <a:lstStyle/>
                    <a:p>
                      <a:pPr>
                        <a:lnSpc>
                          <a:spcPct val="115000"/>
                        </a:lnSpc>
                        <a:spcAft>
                          <a:spcPts val="0"/>
                        </a:spcAft>
                      </a:pPr>
                      <a:r>
                        <a:rPr lang="en-US" sz="1600" dirty="0">
                          <a:latin typeface="Calibri"/>
                          <a:ea typeface="Calibri"/>
                          <a:cs typeface="Cordia New"/>
                        </a:rPr>
                        <a:t>Facility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Per annum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Payable to banks in return for providing the facility, whether it is used or not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3444">
                <a:tc>
                  <a:txBody>
                    <a:bodyPr/>
                    <a:lstStyle/>
                    <a:p>
                      <a:pPr>
                        <a:lnSpc>
                          <a:spcPct val="115000"/>
                        </a:lnSpc>
                        <a:spcAft>
                          <a:spcPts val="0"/>
                        </a:spcAft>
                      </a:pPr>
                      <a:r>
                        <a:rPr lang="en-US" sz="1600">
                          <a:latin typeface="Calibri"/>
                          <a:ea typeface="Calibri"/>
                          <a:cs typeface="Cordia New"/>
                        </a:rPr>
                        <a:t>Commitment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Per annum charged on undrawn part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Paid as long as the facility is not used, to compensate the lender for tying up the capital corresponding to the commitment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3444">
                <a:tc>
                  <a:txBody>
                    <a:bodyPr/>
                    <a:lstStyle/>
                    <a:p>
                      <a:pPr>
                        <a:lnSpc>
                          <a:spcPct val="115000"/>
                        </a:lnSpc>
                        <a:spcAft>
                          <a:spcPts val="0"/>
                        </a:spcAft>
                      </a:pPr>
                      <a:r>
                        <a:rPr lang="en-US" sz="1600">
                          <a:latin typeface="Calibri"/>
                          <a:ea typeface="Calibri"/>
                          <a:cs typeface="Cordia New"/>
                        </a:rPr>
                        <a:t>Utilization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Per annum charged on drawn part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Boots the lenders’ yield; enables the borrower to announce a lower spread to the market than what is actually being paid, as the utilization fee does not always need to be publicized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7814">
                <a:tc>
                  <a:txBody>
                    <a:bodyPr/>
                    <a:lstStyle/>
                    <a:p>
                      <a:pPr>
                        <a:lnSpc>
                          <a:spcPct val="115000"/>
                        </a:lnSpc>
                        <a:spcAft>
                          <a:spcPts val="0"/>
                        </a:spcAft>
                      </a:pPr>
                      <a:r>
                        <a:rPr lang="en-US" sz="1600">
                          <a:latin typeface="Calibri"/>
                          <a:ea typeface="Calibri"/>
                          <a:cs typeface="Cordia New"/>
                        </a:rPr>
                        <a:t>Agency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Per annum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Remuneration of the agent bank’s services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55628">
                <a:tc>
                  <a:txBody>
                    <a:bodyPr/>
                    <a:lstStyle/>
                    <a:p>
                      <a:pPr>
                        <a:lnSpc>
                          <a:spcPct val="115000"/>
                        </a:lnSpc>
                        <a:spcAft>
                          <a:spcPts val="0"/>
                        </a:spcAft>
                      </a:pPr>
                      <a:r>
                        <a:rPr lang="en-US" sz="1600">
                          <a:latin typeface="Calibri"/>
                          <a:ea typeface="Calibri"/>
                          <a:cs typeface="Cordia New"/>
                        </a:rPr>
                        <a:t>Prepayment fee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a:latin typeface="Calibri"/>
                          <a:ea typeface="Calibri"/>
                          <a:cs typeface="Cordia New"/>
                        </a:rPr>
                        <a:t>One-off if prepayment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US" sz="1600" dirty="0">
                          <a:latin typeface="Calibri"/>
                          <a:ea typeface="Calibri"/>
                          <a:cs typeface="Cordia New"/>
                        </a:rPr>
                        <a:t>Penalty for prepayment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Slide Number Placeholder 6"/>
          <p:cNvSpPr>
            <a:spLocks noGrp="1"/>
          </p:cNvSpPr>
          <p:nvPr>
            <p:ph type="sldNum" sz="quarter" idx="12"/>
          </p:nvPr>
        </p:nvSpPr>
        <p:spPr/>
        <p:txBody>
          <a:bodyPr/>
          <a:lstStyle/>
          <a:p>
            <a:fld id="{B6C1A7B2-75BB-4112-9516-8C224BAD2F2B}" type="slidenum">
              <a:rPr lang="th-TH" smtClean="0"/>
              <a:pPr/>
              <a:t>14</a:t>
            </a:fld>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77800" indent="-177800" algn="l">
              <a:buFont typeface="Arial" pitchFamily="34" charset="0"/>
              <a:buChar char="•"/>
            </a:pPr>
            <a:r>
              <a:rPr lang="en-US" sz="1800" dirty="0" smtClean="0">
                <a:solidFill>
                  <a:schemeClr val="tx1"/>
                </a:solidFill>
              </a:rPr>
              <a:t>Credits granted by a group of lenders to a borrower</a:t>
            </a:r>
          </a:p>
          <a:p>
            <a:pPr marL="177800" indent="-177800" algn="l">
              <a:buFont typeface="Arial" pitchFamily="34" charset="0"/>
              <a:buChar char="•"/>
            </a:pPr>
            <a:r>
              <a:rPr lang="en-US" sz="1800" dirty="0" smtClean="0">
                <a:solidFill>
                  <a:schemeClr val="tx1"/>
                </a:solidFill>
              </a:rPr>
              <a:t>Combining features of relationship lending and public traded debt</a:t>
            </a:r>
          </a:p>
          <a:p>
            <a:pPr marL="177800" indent="-177800" algn="l">
              <a:buFont typeface="Arial" pitchFamily="34" charset="0"/>
              <a:buChar char="•"/>
            </a:pPr>
            <a:r>
              <a:rPr lang="en-US" sz="1800" dirty="0" smtClean="0">
                <a:solidFill>
                  <a:schemeClr val="tx1"/>
                </a:solidFill>
              </a:rPr>
              <a:t>Risks are share among financial institutions without disclosure and marketing burden that bond issuers face</a:t>
            </a:r>
          </a:p>
          <a:p>
            <a:pPr marL="177800" indent="-177800" algn="l">
              <a:buFont typeface="Arial" pitchFamily="34" charset="0"/>
              <a:buChar char="•"/>
            </a:pPr>
            <a:r>
              <a:rPr lang="en-US" sz="1800" dirty="0" smtClean="0">
                <a:solidFill>
                  <a:schemeClr val="tx1"/>
                </a:solidFill>
              </a:rPr>
              <a:t>Group of lenders share same conditions within a single agreement</a:t>
            </a:r>
          </a:p>
          <a:p>
            <a:pPr marL="177800" indent="-177800" algn="l">
              <a:buFont typeface="Arial" pitchFamily="34" charset="0"/>
              <a:buChar char="•"/>
            </a:pPr>
            <a:endParaRPr lang="en-US" sz="1800" dirty="0" smtClean="0">
              <a:solidFill>
                <a:schemeClr val="tx1"/>
              </a:solidFill>
            </a:endParaRPr>
          </a:p>
          <a:p>
            <a:pPr algn="l"/>
            <a:endParaRPr lang="en-US" sz="18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Syndicated Loan</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15</a:t>
            </a:fld>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Autofit/>
          </a:bodyPr>
          <a:lstStyle/>
          <a:p>
            <a:pPr algn="l">
              <a:buFont typeface="Arial" pitchFamily="34" charset="0"/>
              <a:buChar char="•"/>
            </a:pPr>
            <a:r>
              <a:rPr lang="en-US" sz="1600" b="1" dirty="0" smtClean="0">
                <a:solidFill>
                  <a:schemeClr val="tx1"/>
                </a:solidFill>
              </a:rPr>
              <a:t> Term Loan Facility </a:t>
            </a:r>
          </a:p>
          <a:p>
            <a:pPr marL="628650" lvl="1" indent="-171450" algn="l">
              <a:buFont typeface="Arial" pitchFamily="34" charset="0"/>
              <a:buChar char="•"/>
            </a:pPr>
            <a:r>
              <a:rPr lang="en-US" sz="1600" dirty="0" smtClean="0">
                <a:solidFill>
                  <a:schemeClr val="tx1"/>
                </a:solidFill>
              </a:rPr>
              <a:t>Lenders provide a specified capital sum over a set period of time, known as the "term". </a:t>
            </a:r>
          </a:p>
          <a:p>
            <a:pPr marL="628650" lvl="1" indent="-171450" algn="l">
              <a:buFont typeface="Arial" pitchFamily="34" charset="0"/>
              <a:buChar char="•"/>
            </a:pPr>
            <a:r>
              <a:rPr lang="en-US" sz="1600" dirty="0" smtClean="0">
                <a:solidFill>
                  <a:schemeClr val="tx1"/>
                </a:solidFill>
              </a:rPr>
              <a:t>Borrower is allowed a short period after executing the loan, the "availability“ period. </a:t>
            </a:r>
          </a:p>
          <a:p>
            <a:pPr marL="628650" lvl="1" indent="-171450" algn="l">
              <a:buFont typeface="Arial" pitchFamily="34" charset="0"/>
              <a:buChar char="•"/>
            </a:pPr>
            <a:r>
              <a:rPr lang="en-US" sz="1600" dirty="0" smtClean="0">
                <a:solidFill>
                  <a:schemeClr val="tx1"/>
                </a:solidFill>
              </a:rPr>
              <a:t>Borrower can draw loans up to a specified maximum facility limit. </a:t>
            </a:r>
          </a:p>
          <a:p>
            <a:pPr marL="628650" lvl="1" indent="-171450" algn="l">
              <a:buFont typeface="Arial" pitchFamily="34" charset="0"/>
              <a:buChar char="•"/>
            </a:pPr>
            <a:r>
              <a:rPr lang="en-US" sz="1600" dirty="0" smtClean="0">
                <a:solidFill>
                  <a:schemeClr val="tx1"/>
                </a:solidFill>
              </a:rPr>
              <a:t>Repayment may be in installments ("amortizing") or one payment at the end of the facility ("bullet"). </a:t>
            </a:r>
          </a:p>
          <a:p>
            <a:pPr marL="628650" lvl="1" indent="-171450" algn="l">
              <a:buFont typeface="Arial" pitchFamily="34" charset="0"/>
              <a:buChar char="•"/>
            </a:pPr>
            <a:r>
              <a:rPr lang="en-US" sz="1600" dirty="0" smtClean="0">
                <a:solidFill>
                  <a:schemeClr val="tx1"/>
                </a:solidFill>
              </a:rPr>
              <a:t>Once a term loan has been repaid by the borrower, it cannot be re-drawn</a:t>
            </a:r>
          </a:p>
          <a:p>
            <a:pPr algn="l"/>
            <a:endParaRPr lang="en-US" sz="1600" dirty="0" smtClean="0">
              <a:solidFill>
                <a:schemeClr val="tx1"/>
              </a:solidFill>
            </a:endParaRPr>
          </a:p>
          <a:p>
            <a:pPr algn="l">
              <a:buFont typeface="Arial" pitchFamily="34" charset="0"/>
              <a:buChar char="•"/>
            </a:pPr>
            <a:r>
              <a:rPr lang="en-US" sz="1600" b="1" dirty="0" smtClean="0">
                <a:solidFill>
                  <a:schemeClr val="tx1"/>
                </a:solidFill>
              </a:rPr>
              <a:t> Revolving Loan Facility:</a:t>
            </a:r>
          </a:p>
          <a:p>
            <a:pPr marL="628650" lvl="1" indent="-171450" algn="l">
              <a:buFont typeface="Arial" pitchFamily="34" charset="0"/>
              <a:buChar char="•"/>
            </a:pPr>
            <a:r>
              <a:rPr lang="en-US" sz="1600" dirty="0" smtClean="0">
                <a:solidFill>
                  <a:schemeClr val="tx1"/>
                </a:solidFill>
              </a:rPr>
              <a:t>The loan facility allows the borrower to drawdown, repay and re-draw loans during the term of the facility. </a:t>
            </a:r>
          </a:p>
          <a:p>
            <a:pPr marL="628650" lvl="1" indent="-171450" algn="l">
              <a:buFont typeface="Arial" pitchFamily="34" charset="0"/>
              <a:buChar char="•"/>
            </a:pPr>
            <a:r>
              <a:rPr lang="en-US" sz="1600" dirty="0" smtClean="0">
                <a:solidFill>
                  <a:schemeClr val="tx1"/>
                </a:solidFill>
              </a:rPr>
              <a:t>Each loan is borrowed for a set period of time and repayable. </a:t>
            </a:r>
          </a:p>
          <a:p>
            <a:pPr marL="628650" lvl="1" indent="-171450" algn="l">
              <a:buFont typeface="Arial" pitchFamily="34" charset="0"/>
              <a:buChar char="•"/>
            </a:pPr>
            <a:r>
              <a:rPr lang="en-US" sz="1600" dirty="0" smtClean="0">
                <a:solidFill>
                  <a:schemeClr val="tx1"/>
                </a:solidFill>
              </a:rPr>
              <a:t>Repayment is made in the total amount, or by all outstanding. </a:t>
            </a:r>
          </a:p>
          <a:p>
            <a:pPr marL="628650" lvl="1" indent="-171450" algn="l">
              <a:buFont typeface="Arial" pitchFamily="34" charset="0"/>
              <a:buChar char="•"/>
            </a:pPr>
            <a:r>
              <a:rPr lang="en-US" sz="1600" dirty="0" smtClean="0">
                <a:solidFill>
                  <a:schemeClr val="tx1"/>
                </a:solidFill>
              </a:rPr>
              <a:t>A revolving loan made to refinance another revolving loan which matures on the same date as the drawing of the second revolving loan is known as a "rollover loan“.</a:t>
            </a:r>
          </a:p>
          <a:p>
            <a:pPr lvl="1" algn="l">
              <a:buFont typeface="Arial" pitchFamily="34" charset="0"/>
              <a:buChar char="•"/>
            </a:pPr>
            <a:endParaRPr lang="en-US" sz="1600" dirty="0" smtClean="0">
              <a:solidFill>
                <a:schemeClr val="tx1"/>
              </a:solidFill>
            </a:endParaRPr>
          </a:p>
          <a:p>
            <a:pPr algn="l">
              <a:buFont typeface="Arial" pitchFamily="34" charset="0"/>
              <a:buChar char="•"/>
            </a:pPr>
            <a:r>
              <a:rPr lang="en-US" sz="1600" b="1" dirty="0" smtClean="0">
                <a:solidFill>
                  <a:schemeClr val="tx1"/>
                </a:solidFill>
              </a:rPr>
              <a:t> General Facility: </a:t>
            </a:r>
          </a:p>
          <a:p>
            <a:pPr marL="628650" lvl="1" indent="-171450" algn="l">
              <a:buFont typeface="Arial" pitchFamily="34" charset="0"/>
              <a:buChar char="•"/>
            </a:pPr>
            <a:r>
              <a:rPr lang="en-US" sz="1600" dirty="0" smtClean="0">
                <a:solidFill>
                  <a:schemeClr val="tx1"/>
                </a:solidFill>
              </a:rPr>
              <a:t>Combination </a:t>
            </a:r>
            <a:r>
              <a:rPr lang="en-US" sz="1600" dirty="0" smtClean="0">
                <a:solidFill>
                  <a:schemeClr val="tx1"/>
                </a:solidFill>
              </a:rPr>
              <a:t>of multiple term loans and revolving facilities with different optional currencies and with different maturity profiles</a:t>
            </a: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Type of Syndicated Facility</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16</a:t>
            </a:fld>
            <a:endParaRPr lang="th-TH"/>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ctrTitle"/>
          </p:nvPr>
        </p:nvSpPr>
        <p:spPr>
          <a:xfrm>
            <a:off x="1214414" y="0"/>
            <a:ext cx="7772400" cy="584195"/>
          </a:xfrm>
        </p:spPr>
        <p:txBody>
          <a:bodyPr>
            <a:normAutofit/>
          </a:bodyPr>
          <a:lstStyle/>
          <a:p>
            <a:pPr algn="r"/>
            <a:r>
              <a:rPr lang="en-US" sz="2800" dirty="0" smtClean="0"/>
              <a:t>Parties to Syndicated Loan</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7" name="Table 6"/>
          <p:cNvGraphicFramePr>
            <a:graphicFrameLocks noGrp="1"/>
          </p:cNvGraphicFramePr>
          <p:nvPr/>
        </p:nvGraphicFramePr>
        <p:xfrm>
          <a:off x="323850" y="785794"/>
          <a:ext cx="8534430" cy="5120640"/>
        </p:xfrm>
        <a:graphic>
          <a:graphicData uri="http://schemas.openxmlformats.org/drawingml/2006/table">
            <a:tbl>
              <a:tblPr firstRow="1" bandRow="1">
                <a:tableStyleId>{2D5ABB26-0587-4C30-8999-92F81FD0307C}</a:tableStyleId>
              </a:tblPr>
              <a:tblGrid>
                <a:gridCol w="2819390"/>
                <a:gridCol w="5715040"/>
              </a:tblGrid>
              <a:tr h="142880">
                <a:tc>
                  <a:txBody>
                    <a:bodyPr/>
                    <a:lstStyle/>
                    <a:p>
                      <a:r>
                        <a:rPr lang="en-US" sz="1800" dirty="0" smtClean="0"/>
                        <a:t>Party</a:t>
                      </a:r>
                      <a:endParaRPr lang="th-TH" sz="1800" dirty="0">
                        <a:latin typeface="Calibri" pitchFamily="34" charset="0"/>
                        <a:cs typeface="Calibri" pitchFamily="34" charset="0"/>
                      </a:endParaRPr>
                    </a:p>
                  </a:txBody>
                  <a:tcPr/>
                </a:tc>
                <a:tc>
                  <a:txBody>
                    <a:bodyPr/>
                    <a:lstStyle/>
                    <a:p>
                      <a:r>
                        <a:rPr lang="en-US" sz="1800" dirty="0" smtClean="0"/>
                        <a:t>Roles</a:t>
                      </a:r>
                      <a:endParaRPr lang="th-TH" sz="1800" dirty="0">
                        <a:latin typeface="Calibri" pitchFamily="34" charset="0"/>
                        <a:cs typeface="Calibri" pitchFamily="34" charset="0"/>
                      </a:endParaRPr>
                    </a:p>
                  </a:txBody>
                  <a:tcPr/>
                </a:tc>
              </a:tr>
              <a:tr h="123832">
                <a:tc>
                  <a:txBody>
                    <a:bodyPr/>
                    <a:lstStyle/>
                    <a:p>
                      <a:r>
                        <a:rPr lang="en-US" sz="1600" dirty="0" smtClean="0"/>
                        <a:t>Arrangers of Mandated</a:t>
                      </a:r>
                      <a:r>
                        <a:rPr lang="en-US" sz="1600" baseline="0" dirty="0" smtClean="0"/>
                        <a:t> Lead Arrangers (MLA)</a:t>
                      </a:r>
                      <a:endParaRPr lang="th-TH" sz="1600" dirty="0">
                        <a:latin typeface="Calibri" pitchFamily="34" charset="0"/>
                        <a:cs typeface="Calibri" pitchFamily="34" charset="0"/>
                      </a:endParaRPr>
                    </a:p>
                  </a:txBody>
                  <a:tcPr/>
                </a:tc>
                <a:tc>
                  <a:txBody>
                    <a:bodyPr/>
                    <a:lstStyle/>
                    <a:p>
                      <a:pPr marL="177800" indent="-177800">
                        <a:buFont typeface="Arial" pitchFamily="34" charset="0"/>
                        <a:buChar char="•"/>
                      </a:pPr>
                      <a:r>
                        <a:rPr lang="en-US" sz="1600" kern="1200" baseline="0" dirty="0" smtClean="0">
                          <a:solidFill>
                            <a:schemeClr val="tx1"/>
                          </a:solidFill>
                          <a:latin typeface="+mn-lt"/>
                          <a:ea typeface="+mn-ea"/>
                          <a:cs typeface="+mn-cs"/>
                        </a:rPr>
                        <a:t>advising the borrower as to the type of facilities it requires and then negotiating the broad terms of those facilities</a:t>
                      </a:r>
                    </a:p>
                    <a:p>
                      <a:pPr marL="177800" indent="-177800" algn="l" defTabSz="914400" rtl="0" eaLnBrk="1" latinLnBrk="0" hangingPunct="1">
                        <a:buFont typeface="Arial" pitchFamily="34" charset="0"/>
                        <a:buChar char="•"/>
                      </a:pPr>
                      <a:r>
                        <a:rPr lang="en-US" sz="1600" kern="1200" baseline="0" dirty="0" smtClean="0">
                          <a:solidFill>
                            <a:schemeClr val="tx1"/>
                          </a:solidFill>
                          <a:latin typeface="+mn-lt"/>
                          <a:ea typeface="+mn-ea"/>
                          <a:cs typeface="+mn-cs"/>
                        </a:rPr>
                        <a:t>negotiating the terms of the proposed facility</a:t>
                      </a:r>
                    </a:p>
                    <a:p>
                      <a:pPr marL="177800" indent="-177800" algn="l" defTabSz="914400" rtl="0" eaLnBrk="1" latinLnBrk="0" hangingPunct="1">
                        <a:buFont typeface="Arial" pitchFamily="34" charset="0"/>
                        <a:buChar char="•"/>
                      </a:pPr>
                      <a:endParaRPr lang="th-TH" sz="1600" kern="1200" baseline="0" dirty="0" smtClean="0">
                        <a:solidFill>
                          <a:schemeClr val="tx1"/>
                        </a:solidFill>
                        <a:latin typeface="+mn-lt"/>
                        <a:ea typeface="+mn-ea"/>
                        <a:cs typeface="+mn-cs"/>
                      </a:endParaRPr>
                    </a:p>
                  </a:txBody>
                  <a:tcPr/>
                </a:tc>
              </a:tr>
              <a:tr h="0">
                <a:tc>
                  <a:txBody>
                    <a:bodyPr/>
                    <a:lstStyle/>
                    <a:p>
                      <a:r>
                        <a:rPr lang="en-US" sz="1600" dirty="0" smtClean="0">
                          <a:latin typeface="Calibri" pitchFamily="34" charset="0"/>
                          <a:cs typeface="Calibri" pitchFamily="34" charset="0"/>
                        </a:rPr>
                        <a:t>Co-Arrangers</a:t>
                      </a:r>
                      <a:endParaRPr lang="th-TH" sz="1600" dirty="0">
                        <a:latin typeface="Calibri" pitchFamily="34" charset="0"/>
                        <a:cs typeface="Calibri" pitchFamily="34" charset="0"/>
                      </a:endParaRPr>
                    </a:p>
                  </a:txBody>
                  <a:tcPr/>
                </a:tc>
                <a:tc>
                  <a:txBody>
                    <a:bodyPr/>
                    <a:lstStyle/>
                    <a:p>
                      <a:pPr marL="177800" indent="-177800">
                        <a:buFont typeface="Arial" pitchFamily="34" charset="0"/>
                        <a:buChar char="•"/>
                      </a:pPr>
                      <a:r>
                        <a:rPr lang="en-US" sz="1600" kern="1200" baseline="0" dirty="0" smtClean="0">
                          <a:solidFill>
                            <a:schemeClr val="tx1"/>
                          </a:solidFill>
                          <a:latin typeface="Calibri" pitchFamily="34" charset="0"/>
                          <a:ea typeface="+mn-ea"/>
                          <a:cs typeface="Calibri" pitchFamily="34" charset="0"/>
                        </a:rPr>
                        <a:t>Find more banks to participate in the loan</a:t>
                      </a:r>
                    </a:p>
                    <a:p>
                      <a:pPr marL="177800" indent="-177800">
                        <a:buFont typeface="Arial" pitchFamily="34" charset="0"/>
                        <a:buChar char="•"/>
                      </a:pPr>
                      <a:r>
                        <a:rPr lang="en-US" sz="1600" kern="1200" baseline="0" dirty="0" smtClean="0">
                          <a:solidFill>
                            <a:schemeClr val="tx1"/>
                          </a:solidFill>
                          <a:latin typeface="Calibri" pitchFamily="34" charset="0"/>
                          <a:ea typeface="+mn-ea"/>
                          <a:cs typeface="Calibri" pitchFamily="34" charset="0"/>
                        </a:rPr>
                        <a:t>agree to take a share of the Co-Arrangers' commitment</a:t>
                      </a:r>
                    </a:p>
                    <a:p>
                      <a:pPr marL="177800" indent="-177800">
                        <a:buFont typeface="Arial" pitchFamily="34" charset="0"/>
                        <a:buChar char="•"/>
                      </a:pPr>
                      <a:endParaRPr lang="th-TH" sz="1600" kern="1200" baseline="0" dirty="0" smtClean="0">
                        <a:solidFill>
                          <a:schemeClr val="tx1"/>
                        </a:solidFill>
                        <a:latin typeface="Calibri" pitchFamily="34" charset="0"/>
                        <a:ea typeface="+mn-ea"/>
                        <a:cs typeface="Calibri" pitchFamily="34" charset="0"/>
                      </a:endParaRPr>
                    </a:p>
                  </a:txBody>
                  <a:tcPr/>
                </a:tc>
              </a:tr>
              <a:tr h="138126">
                <a:tc>
                  <a:txBody>
                    <a:bodyPr/>
                    <a:lstStyle/>
                    <a:p>
                      <a:r>
                        <a:rPr lang="en-US" sz="1600" dirty="0" smtClean="0">
                          <a:latin typeface="Calibri" pitchFamily="34" charset="0"/>
                          <a:cs typeface="Calibri" pitchFamily="34" charset="0"/>
                        </a:rPr>
                        <a:t>Facility Agent</a:t>
                      </a:r>
                      <a:endParaRPr lang="th-TH" sz="1600" dirty="0">
                        <a:latin typeface="Calibri" pitchFamily="34" charset="0"/>
                        <a:cs typeface="Calibri" pitchFamily="34" charset="0"/>
                      </a:endParaRPr>
                    </a:p>
                  </a:txBody>
                  <a:tcPr/>
                </a:tc>
                <a:tc>
                  <a:txBody>
                    <a:bodyPr/>
                    <a:lstStyle/>
                    <a:p>
                      <a:r>
                        <a:rPr lang="en-US" sz="1600" kern="1200" baseline="0" dirty="0" smtClean="0">
                          <a:solidFill>
                            <a:schemeClr val="tx1"/>
                          </a:solidFill>
                          <a:latin typeface="Calibri" pitchFamily="34" charset="0"/>
                          <a:ea typeface="+mn-ea"/>
                          <a:cs typeface="Calibri" pitchFamily="34" charset="0"/>
                        </a:rPr>
                        <a:t>facilitate the process of administering the loan on a daily basis</a:t>
                      </a:r>
                    </a:p>
                    <a:p>
                      <a:pPr>
                        <a:buFontTx/>
                        <a:buChar char="-"/>
                      </a:pPr>
                      <a:r>
                        <a:rPr lang="en-US" sz="1600" kern="1200" baseline="0" dirty="0" smtClean="0">
                          <a:solidFill>
                            <a:schemeClr val="tx1"/>
                          </a:solidFill>
                          <a:latin typeface="Calibri" pitchFamily="34" charset="0"/>
                          <a:ea typeface="+mn-ea"/>
                          <a:cs typeface="Calibri" pitchFamily="34" charset="0"/>
                        </a:rPr>
                        <a:t> Point of Contact</a:t>
                      </a:r>
                    </a:p>
                    <a:p>
                      <a:pPr>
                        <a:buFontTx/>
                        <a:buChar char="-"/>
                      </a:pPr>
                      <a:r>
                        <a:rPr lang="en-US" sz="1600" kern="1200" baseline="0" dirty="0" smtClean="0">
                          <a:solidFill>
                            <a:schemeClr val="tx1"/>
                          </a:solidFill>
                          <a:latin typeface="Calibri" pitchFamily="34" charset="0"/>
                          <a:ea typeface="+mn-ea"/>
                          <a:cs typeface="Calibri" pitchFamily="34" charset="0"/>
                        </a:rPr>
                        <a:t> monitoring the compliance of the borrower with certain terms of the facility</a:t>
                      </a:r>
                    </a:p>
                    <a:p>
                      <a:pPr>
                        <a:buFontTx/>
                        <a:buChar char="-"/>
                      </a:pPr>
                      <a:r>
                        <a:rPr lang="en-US" sz="1600" kern="1200" baseline="0" dirty="0" smtClean="0">
                          <a:solidFill>
                            <a:schemeClr val="tx1"/>
                          </a:solidFill>
                          <a:latin typeface="Calibri" pitchFamily="34" charset="0"/>
                          <a:ea typeface="+mn-ea"/>
                          <a:cs typeface="Calibri" pitchFamily="34" charset="0"/>
                        </a:rPr>
                        <a:t> Postman and Record-keeper</a:t>
                      </a:r>
                    </a:p>
                    <a:p>
                      <a:pPr>
                        <a:buFontTx/>
                        <a:buChar char="-"/>
                      </a:pPr>
                      <a:r>
                        <a:rPr lang="en-US" sz="1600" kern="1200" baseline="0" dirty="0" smtClean="0">
                          <a:solidFill>
                            <a:schemeClr val="tx1"/>
                          </a:solidFill>
                          <a:latin typeface="Calibri" pitchFamily="34" charset="0"/>
                          <a:ea typeface="+mn-ea"/>
                          <a:cs typeface="Calibri" pitchFamily="34" charset="0"/>
                        </a:rPr>
                        <a:t> Paying Agent: the borrower makes all payments of interest and repayments of principal. The Agent passes these monies back to the banks to whom they are due. Similarly the banks advance funds to the borrower through the Agent</a:t>
                      </a:r>
                    </a:p>
                    <a:p>
                      <a:pPr>
                        <a:buFontTx/>
                        <a:buChar char="-"/>
                      </a:pPr>
                      <a:endParaRPr lang="th-TH" sz="1600" kern="1200" baseline="0" dirty="0" smtClean="0">
                        <a:solidFill>
                          <a:schemeClr val="tx1"/>
                        </a:solidFill>
                        <a:latin typeface="Calibri" pitchFamily="34" charset="0"/>
                        <a:ea typeface="+mn-ea"/>
                        <a:cs typeface="Calibri" pitchFamily="34" charset="0"/>
                      </a:endParaRPr>
                    </a:p>
                  </a:txBody>
                  <a:tcPr/>
                </a:tc>
              </a:tr>
              <a:tr h="261954">
                <a:tc>
                  <a:txBody>
                    <a:bodyPr/>
                    <a:lstStyle/>
                    <a:p>
                      <a:r>
                        <a:rPr lang="en-US" sz="1600" dirty="0" smtClean="0">
                          <a:latin typeface="Calibri" pitchFamily="34" charset="0"/>
                          <a:cs typeface="Calibri" pitchFamily="34" charset="0"/>
                        </a:rPr>
                        <a:t>Security Agent</a:t>
                      </a:r>
                      <a:endParaRPr lang="th-TH" sz="1600" dirty="0">
                        <a:latin typeface="Calibri" pitchFamily="34" charset="0"/>
                        <a:cs typeface="Calibri" pitchFamily="34" charset="0"/>
                      </a:endParaRPr>
                    </a:p>
                  </a:txBody>
                  <a:tcPr/>
                </a:tc>
                <a:tc>
                  <a:txBody>
                    <a:bodyPr/>
                    <a:lstStyle/>
                    <a:p>
                      <a:r>
                        <a:rPr lang="en-US" sz="1600" dirty="0" smtClean="0">
                          <a:latin typeface="Calibri" pitchFamily="34" charset="0"/>
                          <a:cs typeface="Calibri" pitchFamily="34" charset="0"/>
                        </a:rPr>
                        <a:t>Hold the security on trust under</a:t>
                      </a:r>
                      <a:r>
                        <a:rPr lang="en-US" sz="1600" baseline="0" dirty="0" smtClean="0">
                          <a:latin typeface="Calibri" pitchFamily="34" charset="0"/>
                          <a:cs typeface="Calibri" pitchFamily="34" charset="0"/>
                        </a:rPr>
                        <a:t> the benefit of lenders</a:t>
                      </a:r>
                      <a:endParaRPr lang="th-TH" sz="1600" dirty="0">
                        <a:latin typeface="Calibri" pitchFamily="34" charset="0"/>
                        <a:cs typeface="Calibri" pitchFamily="34" charset="0"/>
                      </a:endParaRPr>
                    </a:p>
                  </a:txBody>
                  <a:tcPr/>
                </a:tc>
              </a:tr>
            </a:tbl>
          </a:graphicData>
        </a:graphic>
      </p:graphicFrame>
      <p:sp>
        <p:nvSpPr>
          <p:cNvPr id="8" name="Slide Number Placeholder 7"/>
          <p:cNvSpPr>
            <a:spLocks noGrp="1"/>
          </p:cNvSpPr>
          <p:nvPr>
            <p:ph type="sldNum" sz="quarter" idx="12"/>
          </p:nvPr>
        </p:nvSpPr>
        <p:spPr/>
        <p:txBody>
          <a:bodyPr/>
          <a:lstStyle/>
          <a:p>
            <a:fld id="{B6C1A7B2-75BB-4112-9516-8C224BAD2F2B}" type="slidenum">
              <a:rPr lang="th-TH" smtClean="0"/>
              <a:pPr/>
              <a:t>17</a:t>
            </a:fld>
            <a:endParaRPr lang="th-T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algn="l"/>
            <a:r>
              <a:rPr lang="en-US" sz="1600" dirty="0" smtClean="0">
                <a:solidFill>
                  <a:schemeClr val="tx1"/>
                </a:solidFill>
              </a:rPr>
              <a:t>Project Finance provides </a:t>
            </a:r>
            <a:r>
              <a:rPr lang="en-US" sz="1600" dirty="0" smtClean="0">
                <a:solidFill>
                  <a:schemeClr val="tx1"/>
                </a:solidFill>
              </a:rPr>
              <a:t>fund to a borrower to complete the construction or acquisition of asset which are expected to be income producing, incomplete project.</a:t>
            </a:r>
          </a:p>
          <a:p>
            <a:pPr algn="l"/>
            <a:endParaRPr lang="en-US" sz="1600" dirty="0" smtClean="0">
              <a:solidFill>
                <a:schemeClr val="tx1"/>
              </a:solidFill>
            </a:endParaRPr>
          </a:p>
          <a:p>
            <a:pPr marL="177800" indent="-177800" algn="l">
              <a:buFont typeface="Arial" pitchFamily="34" charset="0"/>
              <a:buChar char="•"/>
            </a:pPr>
            <a:r>
              <a:rPr lang="en-US" sz="1600" dirty="0" smtClean="0">
                <a:solidFill>
                  <a:schemeClr val="tx1"/>
                </a:solidFill>
              </a:rPr>
              <a:t>The project finance debt has first call on the project’s net operating cash flow</a:t>
            </a:r>
          </a:p>
          <a:p>
            <a:pPr marL="177800" indent="-177800" algn="l">
              <a:buFont typeface="Arial" pitchFamily="34" charset="0"/>
              <a:buChar char="•"/>
            </a:pPr>
            <a:r>
              <a:rPr lang="en-US" sz="1600" dirty="0" smtClean="0">
                <a:solidFill>
                  <a:schemeClr val="tx1"/>
                </a:solidFill>
              </a:rPr>
              <a:t>Investor return is more dependent on the success of the project</a:t>
            </a:r>
          </a:p>
          <a:p>
            <a:pPr marL="177800" indent="-177800" algn="l">
              <a:buFont typeface="Arial" pitchFamily="34" charset="0"/>
              <a:buChar char="•"/>
            </a:pPr>
            <a:r>
              <a:rPr lang="en-US" sz="1600" dirty="0" smtClean="0">
                <a:solidFill>
                  <a:schemeClr val="tx1"/>
                </a:solidFill>
              </a:rPr>
              <a:t>Risks are transferred to other parties by the Project Contracts</a:t>
            </a:r>
          </a:p>
          <a:p>
            <a:pPr marL="177800" indent="-177800" algn="l">
              <a:buFont typeface="Arial" pitchFamily="34" charset="0"/>
              <a:buChar char="•"/>
            </a:pPr>
            <a:endParaRPr lang="en-US" sz="1600" dirty="0" smtClean="0">
              <a:solidFill>
                <a:schemeClr val="tx1"/>
              </a:solidFill>
            </a:endParaRPr>
          </a:p>
          <a:p>
            <a:pPr marL="177800" indent="-177800" algn="l"/>
            <a:r>
              <a:rPr lang="en-US" sz="1600" dirty="0" smtClean="0">
                <a:solidFill>
                  <a:schemeClr val="tx1"/>
                </a:solidFill>
              </a:rPr>
              <a:t>Example of Project Finance</a:t>
            </a:r>
          </a:p>
          <a:p>
            <a:pPr marL="177800" indent="-177800" algn="l">
              <a:buFont typeface="Arial" pitchFamily="34" charset="0"/>
              <a:buChar char="•"/>
            </a:pPr>
            <a:r>
              <a:rPr lang="en-US" sz="1600" dirty="0" smtClean="0">
                <a:solidFill>
                  <a:schemeClr val="tx1"/>
                </a:solidFill>
              </a:rPr>
              <a:t>Natural resource: mining, oil and gas</a:t>
            </a:r>
          </a:p>
          <a:p>
            <a:pPr marL="177800" indent="-177800" algn="l">
              <a:buFont typeface="Arial" pitchFamily="34" charset="0"/>
              <a:buChar char="•"/>
            </a:pPr>
            <a:r>
              <a:rPr lang="en-US" sz="1600" dirty="0" smtClean="0">
                <a:solidFill>
                  <a:schemeClr val="tx1"/>
                </a:solidFill>
              </a:rPr>
              <a:t>Power: Independent Power Producer (IPP), Small Power Producer (SPP), and renewable power project</a:t>
            </a:r>
          </a:p>
          <a:p>
            <a:pPr marL="177800" indent="-177800" algn="l">
              <a:buFont typeface="Arial" pitchFamily="34" charset="0"/>
              <a:buChar char="•"/>
            </a:pPr>
            <a:r>
              <a:rPr lang="en-US" sz="1600" dirty="0" smtClean="0">
                <a:solidFill>
                  <a:schemeClr val="tx1"/>
                </a:solidFill>
              </a:rPr>
              <a:t>Public infrastructure: public road, transportation, public building, etc.</a:t>
            </a:r>
          </a:p>
          <a:p>
            <a:pPr marL="177800" indent="-177800" algn="l">
              <a:buFont typeface="Arial" pitchFamily="34" charset="0"/>
              <a:buChar char="•"/>
            </a:pPr>
            <a:r>
              <a:rPr lang="en-US" sz="1600" dirty="0" smtClean="0">
                <a:solidFill>
                  <a:schemeClr val="tx1"/>
                </a:solidFill>
              </a:rPr>
              <a:t>Telecommunication: mobile phone, public internet </a:t>
            </a:r>
          </a:p>
          <a:p>
            <a:pPr algn="l"/>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Project Finance</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18</a:t>
            </a:fld>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85794"/>
            <a:ext cx="8643998" cy="5739550"/>
          </a:xfrm>
        </p:spPr>
        <p:txBody>
          <a:bodyPr>
            <a:normAutofit/>
          </a:bodyPr>
          <a:lstStyle/>
          <a:p>
            <a:pPr marL="177800" indent="-177800" algn="l">
              <a:buFont typeface="Arial" pitchFamily="34" charset="0"/>
              <a:buChar char="•"/>
            </a:pPr>
            <a:r>
              <a:rPr lang="en-US" sz="1600" dirty="0" smtClean="0">
                <a:solidFill>
                  <a:schemeClr val="tx1"/>
                </a:solidFill>
              </a:rPr>
              <a:t>Provide funding for a “ring-fence” project through a special purpose entity (Project Company) </a:t>
            </a:r>
          </a:p>
          <a:p>
            <a:pPr marL="177800" indent="-177800" algn="l">
              <a:buFont typeface="Arial" pitchFamily="34" charset="0"/>
              <a:buChar char="•"/>
            </a:pPr>
            <a:r>
              <a:rPr lang="en-US" sz="1600" dirty="0" smtClean="0">
                <a:solidFill>
                  <a:schemeClr val="tx1"/>
                </a:solidFill>
              </a:rPr>
              <a:t>Usually raised for new project (Greenfield Project) rather than an established business</a:t>
            </a:r>
          </a:p>
          <a:p>
            <a:pPr marL="177800" indent="-177800" algn="l">
              <a:buFont typeface="Arial" pitchFamily="34" charset="0"/>
              <a:buChar char="•"/>
            </a:pPr>
            <a:r>
              <a:rPr lang="en-US" sz="1600" dirty="0" smtClean="0">
                <a:solidFill>
                  <a:schemeClr val="tx1"/>
                </a:solidFill>
              </a:rPr>
              <a:t>High ratio of debt to equity (Leverage or Gearing), roughly 60-75% of the cost of project</a:t>
            </a:r>
          </a:p>
          <a:p>
            <a:pPr marL="177800" indent="-177800" algn="l">
              <a:buFont typeface="Arial" pitchFamily="34" charset="0"/>
              <a:buChar char="•"/>
            </a:pPr>
            <a:r>
              <a:rPr lang="en-US" sz="1600" dirty="0" smtClean="0">
                <a:solidFill>
                  <a:schemeClr val="tx1"/>
                </a:solidFill>
              </a:rPr>
              <a:t>No guarantee (or limited guarantee) from the investors in the Project Company</a:t>
            </a:r>
          </a:p>
          <a:p>
            <a:pPr marL="177800" indent="-177800" algn="l">
              <a:buFont typeface="Arial" pitchFamily="34" charset="0"/>
              <a:buChar char="•"/>
            </a:pPr>
            <a:r>
              <a:rPr lang="en-US" sz="1600" dirty="0" smtClean="0">
                <a:solidFill>
                  <a:schemeClr val="tx1"/>
                </a:solidFill>
              </a:rPr>
              <a:t>Lenders rely on the future cash flow projected to be generated by the project rather than the value of assets or historical performance</a:t>
            </a:r>
          </a:p>
          <a:p>
            <a:pPr marL="177800" indent="-177800" algn="l">
              <a:buFont typeface="Arial" pitchFamily="34" charset="0"/>
              <a:buChar char="•"/>
            </a:pPr>
            <a:r>
              <a:rPr lang="en-US" sz="1600" dirty="0" smtClean="0">
                <a:solidFill>
                  <a:schemeClr val="tx1"/>
                </a:solidFill>
              </a:rPr>
              <a:t>The project has a finite life, based on length of contract or concession.  (Debt must be fully repaid before the expiry of the contract)</a:t>
            </a:r>
          </a:p>
          <a:p>
            <a:pPr marL="177800" indent="-177800" algn="l">
              <a:buFont typeface="Arial" pitchFamily="34" charset="0"/>
              <a:buChar char="•"/>
            </a:pPr>
            <a:endParaRPr lang="en-US" sz="1600" dirty="0" smtClean="0">
              <a:solidFill>
                <a:schemeClr val="tx1"/>
              </a:solidFill>
            </a:endParaRPr>
          </a:p>
          <a:p>
            <a:pPr algn="l"/>
            <a:r>
              <a:rPr lang="en-US" sz="1600" dirty="0" smtClean="0">
                <a:solidFill>
                  <a:schemeClr val="tx1"/>
                </a:solidFill>
              </a:rPr>
              <a:t>Project </a:t>
            </a:r>
            <a:r>
              <a:rPr lang="en-US" sz="1600" dirty="0" smtClean="0">
                <a:solidFill>
                  <a:schemeClr val="tx1"/>
                </a:solidFill>
              </a:rPr>
              <a:t>finance differs from a corporate loan, which is primary lent against a company’s balance sheet and projections extrapolating from its past cash flow and profit record, and assume that the company will remain in business for an indefinite period and so can keep renewing its loans</a:t>
            </a:r>
            <a:r>
              <a:rPr lang="en-US" sz="1600" dirty="0" smtClean="0">
                <a:solidFill>
                  <a:schemeClr val="tx1"/>
                </a:solidFill>
              </a:rPr>
              <a:t>.</a:t>
            </a:r>
            <a:endParaRPr lang="en-US" sz="1600" dirty="0" smtClean="0">
              <a:solidFill>
                <a:schemeClr val="tx1"/>
              </a:solidFill>
            </a:endParaRPr>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Characteristic of Project Finance</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19</a:t>
            </a:fld>
            <a:endParaRPr lang="th-TH"/>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6"/>
          <p:cNvGrpSpPr/>
          <p:nvPr/>
        </p:nvGrpSpPr>
        <p:grpSpPr>
          <a:xfrm>
            <a:off x="642910" y="928670"/>
            <a:ext cx="7858180" cy="5167474"/>
            <a:chOff x="642910" y="833294"/>
            <a:chExt cx="7858180" cy="5167474"/>
          </a:xfrm>
        </p:grpSpPr>
        <p:sp>
          <p:nvSpPr>
            <p:cNvPr id="4" name="Rectangle 3"/>
            <p:cNvSpPr/>
            <p:nvPr/>
          </p:nvSpPr>
          <p:spPr>
            <a:xfrm>
              <a:off x="3726982" y="3429000"/>
              <a:ext cx="1654761" cy="5000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t>Project Company</a:t>
              </a:r>
              <a:endParaRPr lang="th-TH" sz="1600" b="1" dirty="0"/>
            </a:p>
          </p:txBody>
        </p:sp>
        <p:sp>
          <p:nvSpPr>
            <p:cNvPr id="5" name="Rectangle 4"/>
            <p:cNvSpPr/>
            <p:nvPr/>
          </p:nvSpPr>
          <p:spPr>
            <a:xfrm>
              <a:off x="2186540" y="833294"/>
              <a:ext cx="1285884" cy="35719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rPr>
                <a:t>Lenders</a:t>
              </a:r>
              <a:endParaRPr lang="th-TH" sz="1600" b="1" dirty="0">
                <a:solidFill>
                  <a:schemeClr val="tx1"/>
                </a:solidFill>
              </a:endParaRPr>
            </a:p>
          </p:txBody>
        </p:sp>
        <p:sp>
          <p:nvSpPr>
            <p:cNvPr id="6" name="Rectangle 5"/>
            <p:cNvSpPr/>
            <p:nvPr/>
          </p:nvSpPr>
          <p:spPr>
            <a:xfrm>
              <a:off x="5615564" y="1643050"/>
              <a:ext cx="1285884" cy="35719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tx1"/>
                  </a:solidFill>
                </a:rPr>
                <a:t>Equity</a:t>
              </a:r>
              <a:endParaRPr lang="th-TH" sz="1400" b="1" dirty="0">
                <a:solidFill>
                  <a:schemeClr val="tx1"/>
                </a:solidFill>
              </a:endParaRPr>
            </a:p>
          </p:txBody>
        </p:sp>
        <p:sp>
          <p:nvSpPr>
            <p:cNvPr id="7" name="Rectangle 6"/>
            <p:cNvSpPr/>
            <p:nvPr/>
          </p:nvSpPr>
          <p:spPr>
            <a:xfrm>
              <a:off x="4019544" y="2285992"/>
              <a:ext cx="1071570" cy="428628"/>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smtClean="0">
                  <a:solidFill>
                    <a:schemeClr val="tx1"/>
                  </a:solidFill>
                </a:rPr>
                <a:t>Finance</a:t>
              </a:r>
              <a:endParaRPr lang="th-TH" sz="1800" b="1" dirty="0">
                <a:solidFill>
                  <a:schemeClr val="tx1"/>
                </a:solidFill>
              </a:endParaRPr>
            </a:p>
          </p:txBody>
        </p:sp>
        <p:sp>
          <p:nvSpPr>
            <p:cNvPr id="8" name="Rectangle 7"/>
            <p:cNvSpPr/>
            <p:nvPr/>
          </p:nvSpPr>
          <p:spPr>
            <a:xfrm>
              <a:off x="5615564" y="833294"/>
              <a:ext cx="1285884" cy="35719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solidFill>
                    <a:schemeClr val="tx1"/>
                  </a:solidFill>
                </a:rPr>
                <a:t>Investors</a:t>
              </a:r>
              <a:endParaRPr lang="th-TH" sz="1600" b="1" dirty="0">
                <a:solidFill>
                  <a:schemeClr val="tx1"/>
                </a:solidFill>
              </a:endParaRPr>
            </a:p>
          </p:txBody>
        </p:sp>
        <p:sp>
          <p:nvSpPr>
            <p:cNvPr id="9" name="Rectangle 8"/>
            <p:cNvSpPr/>
            <p:nvPr/>
          </p:nvSpPr>
          <p:spPr>
            <a:xfrm>
              <a:off x="642910" y="2000240"/>
              <a:ext cx="1143008" cy="35719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t>Contractor</a:t>
              </a:r>
              <a:endParaRPr lang="th-TH" sz="1600" b="1" dirty="0"/>
            </a:p>
          </p:txBody>
        </p:sp>
        <p:sp>
          <p:nvSpPr>
            <p:cNvPr id="10" name="Rectangle 9"/>
            <p:cNvSpPr/>
            <p:nvPr/>
          </p:nvSpPr>
          <p:spPr>
            <a:xfrm>
              <a:off x="7358082" y="2000240"/>
              <a:ext cx="1143008" cy="35719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t>Operator</a:t>
              </a:r>
              <a:endParaRPr lang="th-TH" sz="1600" b="1" dirty="0"/>
            </a:p>
          </p:txBody>
        </p:sp>
        <p:sp>
          <p:nvSpPr>
            <p:cNvPr id="11" name="Rectangle 10"/>
            <p:cNvSpPr/>
            <p:nvPr/>
          </p:nvSpPr>
          <p:spPr>
            <a:xfrm>
              <a:off x="2186540" y="1643050"/>
              <a:ext cx="1285884" cy="35719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solidFill>
                    <a:schemeClr val="tx1"/>
                  </a:solidFill>
                </a:rPr>
                <a:t>Project Finance Debt</a:t>
              </a:r>
              <a:endParaRPr lang="th-TH" sz="1200" b="1" dirty="0">
                <a:solidFill>
                  <a:schemeClr val="tx1"/>
                </a:solidFill>
              </a:endParaRPr>
            </a:p>
          </p:txBody>
        </p:sp>
        <p:sp>
          <p:nvSpPr>
            <p:cNvPr id="13" name="Rectangle 12"/>
            <p:cNvSpPr/>
            <p:nvPr/>
          </p:nvSpPr>
          <p:spPr>
            <a:xfrm>
              <a:off x="7072330" y="5000636"/>
              <a:ext cx="1428760" cy="42862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50" b="1" dirty="0" smtClean="0"/>
                <a:t>Government / Public-sector Authority</a:t>
              </a:r>
              <a:endParaRPr lang="th-TH" sz="1050" b="1" dirty="0"/>
            </a:p>
          </p:txBody>
        </p:sp>
        <p:sp>
          <p:nvSpPr>
            <p:cNvPr id="14" name="Rectangle 13"/>
            <p:cNvSpPr/>
            <p:nvPr/>
          </p:nvSpPr>
          <p:spPr>
            <a:xfrm>
              <a:off x="3857620" y="5572140"/>
              <a:ext cx="1428760" cy="42862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dirty="0" smtClean="0"/>
                <a:t>Off Taker</a:t>
              </a:r>
              <a:endParaRPr lang="th-TH" sz="1800" b="1" dirty="0"/>
            </a:p>
          </p:txBody>
        </p:sp>
        <p:sp>
          <p:nvSpPr>
            <p:cNvPr id="15" name="Rectangle 14"/>
            <p:cNvSpPr/>
            <p:nvPr/>
          </p:nvSpPr>
          <p:spPr>
            <a:xfrm>
              <a:off x="642910" y="4143380"/>
              <a:ext cx="1428760" cy="42862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t>Supplier Contract</a:t>
              </a:r>
              <a:endParaRPr lang="th-TH" sz="1400" b="1" dirty="0"/>
            </a:p>
          </p:txBody>
        </p:sp>
        <p:sp>
          <p:nvSpPr>
            <p:cNvPr id="16" name="Rectangle 15"/>
            <p:cNvSpPr/>
            <p:nvPr/>
          </p:nvSpPr>
          <p:spPr>
            <a:xfrm>
              <a:off x="642910" y="5000636"/>
              <a:ext cx="1428760" cy="42862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smtClean="0"/>
                <a:t>Input Supplier</a:t>
              </a:r>
              <a:endParaRPr lang="th-TH" sz="1600" b="1" dirty="0"/>
            </a:p>
          </p:txBody>
        </p:sp>
        <p:sp>
          <p:nvSpPr>
            <p:cNvPr id="17" name="Rectangle 16"/>
            <p:cNvSpPr/>
            <p:nvPr/>
          </p:nvSpPr>
          <p:spPr>
            <a:xfrm>
              <a:off x="642910" y="2714620"/>
              <a:ext cx="1143008" cy="42862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smtClean="0"/>
                <a:t>Construction Contract</a:t>
              </a:r>
              <a:endParaRPr lang="th-TH" sz="1200" b="1" dirty="0"/>
            </a:p>
          </p:txBody>
        </p:sp>
        <p:sp>
          <p:nvSpPr>
            <p:cNvPr id="18" name="Rectangle 17"/>
            <p:cNvSpPr/>
            <p:nvPr/>
          </p:nvSpPr>
          <p:spPr>
            <a:xfrm>
              <a:off x="7358082" y="2714620"/>
              <a:ext cx="1143008" cy="42862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000" b="1" dirty="0" smtClean="0"/>
                <a:t>Operation &amp; Maintenance Contract</a:t>
              </a:r>
              <a:endParaRPr lang="th-TH" sz="1000" b="1" dirty="0"/>
            </a:p>
          </p:txBody>
        </p:sp>
        <p:cxnSp>
          <p:nvCxnSpPr>
            <p:cNvPr id="30" name="Straight Connector 29"/>
            <p:cNvCxnSpPr>
              <a:endCxn id="11" idx="0"/>
            </p:cNvCxnSpPr>
            <p:nvPr/>
          </p:nvCxnSpPr>
          <p:spPr>
            <a:xfrm rot="5400000">
              <a:off x="2603993" y="1416767"/>
              <a:ext cx="451772" cy="794"/>
            </a:xfrm>
            <a:prstGeom prst="line">
              <a:avLst/>
            </a:prstGeom>
            <a:ln>
              <a:noFill/>
            </a:ln>
          </p:spPr>
          <p:style>
            <a:lnRef idx="1">
              <a:schemeClr val="accent1"/>
            </a:lnRef>
            <a:fillRef idx="0">
              <a:schemeClr val="accent1"/>
            </a:fillRef>
            <a:effectRef idx="0">
              <a:schemeClr val="accent1"/>
            </a:effectRef>
            <a:fontRef idx="minor">
              <a:schemeClr val="tx1"/>
            </a:fontRef>
          </p:style>
        </p:cxnSp>
        <p:sp>
          <p:nvSpPr>
            <p:cNvPr id="51" name="Rectangle 50"/>
            <p:cNvSpPr/>
            <p:nvPr/>
          </p:nvSpPr>
          <p:spPr>
            <a:xfrm>
              <a:off x="3857620" y="4572008"/>
              <a:ext cx="1428760" cy="428628"/>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t>Off-take Contract</a:t>
              </a:r>
              <a:endParaRPr lang="th-TH" sz="1400" b="1" dirty="0"/>
            </a:p>
          </p:txBody>
        </p:sp>
        <p:sp>
          <p:nvSpPr>
            <p:cNvPr id="52" name="Rectangle 51"/>
            <p:cNvSpPr/>
            <p:nvPr/>
          </p:nvSpPr>
          <p:spPr>
            <a:xfrm>
              <a:off x="7072330" y="4143380"/>
              <a:ext cx="1428760" cy="42862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t>Concession or License</a:t>
              </a:r>
              <a:endParaRPr lang="th-TH" sz="1400" b="1" dirty="0"/>
            </a:p>
          </p:txBody>
        </p:sp>
        <p:cxnSp>
          <p:nvCxnSpPr>
            <p:cNvPr id="88" name="Straight Connector 87"/>
            <p:cNvCxnSpPr>
              <a:stCxn id="8" idx="2"/>
              <a:endCxn id="6" idx="0"/>
            </p:cNvCxnSpPr>
            <p:nvPr/>
          </p:nvCxnSpPr>
          <p:spPr>
            <a:xfrm rot="5400000">
              <a:off x="6032223" y="1416767"/>
              <a:ext cx="452566" cy="1588"/>
            </a:xfrm>
            <a:prstGeom prst="line">
              <a:avLst/>
            </a:prstGeom>
            <a:ln>
              <a:noFill/>
            </a:ln>
          </p:spPr>
          <p:style>
            <a:lnRef idx="1">
              <a:schemeClr val="accent1"/>
            </a:lnRef>
            <a:fillRef idx="0">
              <a:schemeClr val="accent1"/>
            </a:fillRef>
            <a:effectRef idx="0">
              <a:schemeClr val="accent1"/>
            </a:effectRef>
            <a:fontRef idx="minor">
              <a:schemeClr val="tx1"/>
            </a:fontRef>
          </p:style>
        </p:cxnSp>
        <p:cxnSp>
          <p:nvCxnSpPr>
            <p:cNvPr id="91" name="Elbow Connector 90"/>
            <p:cNvCxnSpPr>
              <a:stCxn id="11" idx="2"/>
              <a:endCxn id="7" idx="1"/>
            </p:cNvCxnSpPr>
            <p:nvPr/>
          </p:nvCxnSpPr>
          <p:spPr>
            <a:xfrm rot="16200000" flipH="1">
              <a:off x="3174480" y="1655242"/>
              <a:ext cx="500066" cy="1190062"/>
            </a:xfrm>
            <a:prstGeom prst="bentConnector2">
              <a:avLst/>
            </a:prstGeom>
            <a:ln>
              <a:noFill/>
            </a:ln>
          </p:spPr>
          <p:style>
            <a:lnRef idx="1">
              <a:schemeClr val="accent1"/>
            </a:lnRef>
            <a:fillRef idx="0">
              <a:schemeClr val="accent1"/>
            </a:fillRef>
            <a:effectRef idx="0">
              <a:schemeClr val="accent1"/>
            </a:effectRef>
            <a:fontRef idx="minor">
              <a:schemeClr val="tx1"/>
            </a:fontRef>
          </p:style>
        </p:cxnSp>
        <p:cxnSp>
          <p:nvCxnSpPr>
            <p:cNvPr id="94" name="Elbow Connector 93"/>
            <p:cNvCxnSpPr>
              <a:stCxn id="6" idx="2"/>
              <a:endCxn id="7" idx="3"/>
            </p:cNvCxnSpPr>
            <p:nvPr/>
          </p:nvCxnSpPr>
          <p:spPr>
            <a:xfrm rot="5400000">
              <a:off x="5424777" y="1666577"/>
              <a:ext cx="500066" cy="1167392"/>
            </a:xfrm>
            <a:prstGeom prst="bentConnector2">
              <a:avLst/>
            </a:prstGeom>
            <a:ln>
              <a:noFill/>
            </a:ln>
          </p:spPr>
          <p:style>
            <a:lnRef idx="1">
              <a:schemeClr val="accent1"/>
            </a:lnRef>
            <a:fillRef idx="0">
              <a:schemeClr val="accent1"/>
            </a:fillRef>
            <a:effectRef idx="0">
              <a:schemeClr val="accent1"/>
            </a:effectRef>
            <a:fontRef idx="minor">
              <a:schemeClr val="tx1"/>
            </a:fontRef>
          </p:style>
        </p:cxnSp>
        <p:cxnSp>
          <p:nvCxnSpPr>
            <p:cNvPr id="107" name="Straight Connector 106"/>
            <p:cNvCxnSpPr>
              <a:stCxn id="5" idx="2"/>
              <a:endCxn id="11" idx="0"/>
            </p:cNvCxnSpPr>
            <p:nvPr/>
          </p:nvCxnSpPr>
          <p:spPr>
            <a:xfrm rot="5400000">
              <a:off x="2603199" y="1416767"/>
              <a:ext cx="45256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0" name="Straight Connector 109"/>
            <p:cNvCxnSpPr>
              <a:stCxn id="8" idx="2"/>
              <a:endCxn id="6" idx="0"/>
            </p:cNvCxnSpPr>
            <p:nvPr/>
          </p:nvCxnSpPr>
          <p:spPr>
            <a:xfrm rot="5400000">
              <a:off x="6032223" y="1416767"/>
              <a:ext cx="452566" cy="158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12" name="Shape 111"/>
            <p:cNvCxnSpPr>
              <a:stCxn id="11" idx="2"/>
              <a:endCxn id="7" idx="1"/>
            </p:cNvCxnSpPr>
            <p:nvPr/>
          </p:nvCxnSpPr>
          <p:spPr>
            <a:xfrm rot="16200000" flipH="1">
              <a:off x="3174480" y="1655242"/>
              <a:ext cx="500066" cy="1190062"/>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14" name="Shape 113"/>
            <p:cNvCxnSpPr>
              <a:stCxn id="6" idx="2"/>
              <a:endCxn id="7" idx="3"/>
            </p:cNvCxnSpPr>
            <p:nvPr/>
          </p:nvCxnSpPr>
          <p:spPr>
            <a:xfrm rot="5400000">
              <a:off x="5424777" y="1666577"/>
              <a:ext cx="500066" cy="1167392"/>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16" name="Straight Arrow Connector 115"/>
            <p:cNvCxnSpPr>
              <a:stCxn id="7" idx="2"/>
              <a:endCxn id="4" idx="0"/>
            </p:cNvCxnSpPr>
            <p:nvPr/>
          </p:nvCxnSpPr>
          <p:spPr>
            <a:xfrm rot="5400000">
              <a:off x="4197656" y="3071327"/>
              <a:ext cx="714380" cy="9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stCxn id="9" idx="2"/>
              <a:endCxn id="17" idx="0"/>
            </p:cNvCxnSpPr>
            <p:nvPr/>
          </p:nvCxnSpPr>
          <p:spPr>
            <a:xfrm rot="5400000">
              <a:off x="1035819" y="2536025"/>
              <a:ext cx="3571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0" idx="2"/>
              <a:endCxn id="18" idx="0"/>
            </p:cNvCxnSpPr>
            <p:nvPr/>
          </p:nvCxnSpPr>
          <p:spPr>
            <a:xfrm rot="5400000">
              <a:off x="7750991" y="2536025"/>
              <a:ext cx="35719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4" name="Straight Connector 123"/>
            <p:cNvCxnSpPr>
              <a:stCxn id="14" idx="0"/>
              <a:endCxn id="51" idx="2"/>
            </p:cNvCxnSpPr>
            <p:nvPr/>
          </p:nvCxnSpPr>
          <p:spPr>
            <a:xfrm rot="5400000" flipH="1" flipV="1">
              <a:off x="4286248" y="5286388"/>
              <a:ext cx="571504"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6" name="Straight Arrow Connector 125"/>
            <p:cNvCxnSpPr>
              <a:stCxn id="51" idx="0"/>
              <a:endCxn id="4" idx="2"/>
            </p:cNvCxnSpPr>
            <p:nvPr/>
          </p:nvCxnSpPr>
          <p:spPr>
            <a:xfrm rot="16200000" flipV="1">
              <a:off x="4241711" y="4241718"/>
              <a:ext cx="642942" cy="176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8" name="Straight Arrow Connector 127"/>
            <p:cNvCxnSpPr/>
            <p:nvPr/>
          </p:nvCxnSpPr>
          <p:spPr>
            <a:xfrm rot="10800000" flipV="1">
              <a:off x="5357818" y="3143247"/>
              <a:ext cx="2000264" cy="2857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p:nvPr/>
          </p:nvCxnSpPr>
          <p:spPr>
            <a:xfrm>
              <a:off x="1857356" y="3143248"/>
              <a:ext cx="1857388" cy="2857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3" name="Straight Connector 132"/>
            <p:cNvCxnSpPr>
              <a:stCxn id="16" idx="0"/>
              <a:endCxn id="15" idx="2"/>
            </p:cNvCxnSpPr>
            <p:nvPr/>
          </p:nvCxnSpPr>
          <p:spPr>
            <a:xfrm rot="5400000" flipH="1" flipV="1">
              <a:off x="1142976" y="4786322"/>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5" name="Straight Connector 134"/>
            <p:cNvCxnSpPr>
              <a:stCxn id="13" idx="0"/>
              <a:endCxn id="52" idx="2"/>
            </p:cNvCxnSpPr>
            <p:nvPr/>
          </p:nvCxnSpPr>
          <p:spPr>
            <a:xfrm rot="5400000" flipH="1" flipV="1">
              <a:off x="7572396" y="4786322"/>
              <a:ext cx="428628"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7" name="Straight Arrow Connector 136"/>
            <p:cNvCxnSpPr/>
            <p:nvPr/>
          </p:nvCxnSpPr>
          <p:spPr>
            <a:xfrm flipV="1">
              <a:off x="2071670" y="3929066"/>
              <a:ext cx="1643074" cy="2143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p:cNvCxnSpPr/>
            <p:nvPr/>
          </p:nvCxnSpPr>
          <p:spPr>
            <a:xfrm rot="10800000">
              <a:off x="5357818" y="3929066"/>
              <a:ext cx="1714512" cy="2143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
        <p:nvSpPr>
          <p:cNvPr id="40" name="Title 1"/>
          <p:cNvSpPr>
            <a:spLocks noGrp="1"/>
          </p:cNvSpPr>
          <p:nvPr>
            <p:ph type="ctrTitle"/>
          </p:nvPr>
        </p:nvSpPr>
        <p:spPr>
          <a:xfrm>
            <a:off x="1214414" y="0"/>
            <a:ext cx="7772400" cy="584195"/>
          </a:xfrm>
        </p:spPr>
        <p:txBody>
          <a:bodyPr>
            <a:normAutofit/>
          </a:bodyPr>
          <a:lstStyle/>
          <a:p>
            <a:pPr algn="r"/>
            <a:r>
              <a:rPr lang="en-US" sz="2800" dirty="0" smtClean="0"/>
              <a:t>Project Finance Framework</a:t>
            </a:r>
            <a:endParaRPr lang="th-TH" sz="2800" dirty="0"/>
          </a:p>
        </p:txBody>
      </p:sp>
      <p:cxnSp>
        <p:nvCxnSpPr>
          <p:cNvPr id="41" name="Straight Connector 40"/>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Slide Number Placeholder 41"/>
          <p:cNvSpPr>
            <a:spLocks noGrp="1"/>
          </p:cNvSpPr>
          <p:nvPr>
            <p:ph type="sldNum" sz="quarter" idx="12"/>
          </p:nvPr>
        </p:nvSpPr>
        <p:spPr/>
        <p:txBody>
          <a:bodyPr/>
          <a:lstStyle/>
          <a:p>
            <a:fld id="{B6C1A7B2-75BB-4112-9516-8C224BAD2F2B}" type="slidenum">
              <a:rPr lang="th-TH" smtClean="0"/>
              <a:pPr/>
              <a:t>20</a:t>
            </a:fld>
            <a:endParaRPr lang="th-TH"/>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282" y="714356"/>
            <a:ext cx="8643998" cy="5810988"/>
          </a:xfrm>
        </p:spPr>
        <p:txBody>
          <a:bodyPr>
            <a:normAutofit/>
          </a:bodyPr>
          <a:lstStyle/>
          <a:p>
            <a:pPr marL="180975" indent="-180975" algn="l">
              <a:buFont typeface="Arial" pitchFamily="34" charset="0"/>
              <a:buChar char="•"/>
            </a:pPr>
            <a:r>
              <a:rPr lang="en-US" sz="1600" dirty="0" smtClean="0">
                <a:solidFill>
                  <a:schemeClr val="tx1"/>
                </a:solidFill>
              </a:rPr>
              <a:t>High leverage</a:t>
            </a:r>
            <a:r>
              <a:rPr lang="en-US" sz="1400" dirty="0" smtClean="0">
                <a:solidFill>
                  <a:schemeClr val="tx1"/>
                </a:solidFill>
              </a:rPr>
              <a:t>: improve return for an investor</a:t>
            </a:r>
          </a:p>
          <a:p>
            <a:pPr marL="180975" indent="-180975" algn="l"/>
            <a:endParaRPr lang="en-US" sz="1800" dirty="0" smtClean="0">
              <a:solidFill>
                <a:schemeClr val="tx1"/>
              </a:solidFill>
            </a:endParaRPr>
          </a:p>
          <a:p>
            <a:pPr marL="180975" indent="-180975" algn="l">
              <a:buFont typeface="Arial" pitchFamily="34" charset="0"/>
              <a:buChar char="•"/>
            </a:pPr>
            <a:endParaRPr lang="en-US" sz="1800" dirty="0" smtClean="0">
              <a:solidFill>
                <a:schemeClr val="tx1"/>
              </a:solidFill>
            </a:endParaRPr>
          </a:p>
          <a:p>
            <a:pPr marL="180975" indent="-180975" algn="l">
              <a:buFont typeface="Arial" pitchFamily="34" charset="0"/>
              <a:buChar char="•"/>
            </a:pPr>
            <a:endParaRPr lang="en-US" sz="1800" dirty="0" smtClean="0">
              <a:solidFill>
                <a:schemeClr val="tx1"/>
              </a:solidFill>
            </a:endParaRPr>
          </a:p>
          <a:p>
            <a:pPr marL="180975" indent="-180975" algn="l">
              <a:buFont typeface="Arial" pitchFamily="34" charset="0"/>
              <a:buChar char="•"/>
            </a:pPr>
            <a:endParaRPr lang="en-US" sz="1800" dirty="0" smtClean="0">
              <a:solidFill>
                <a:schemeClr val="tx1"/>
              </a:solidFill>
            </a:endParaRPr>
          </a:p>
          <a:p>
            <a:pPr marL="180975" indent="-180975" algn="l">
              <a:buFont typeface="Arial" pitchFamily="34" charset="0"/>
              <a:buChar char="•"/>
            </a:pPr>
            <a:endParaRPr lang="en-US" sz="1800" dirty="0" smtClean="0">
              <a:solidFill>
                <a:schemeClr val="tx1"/>
              </a:solidFill>
            </a:endParaRPr>
          </a:p>
          <a:p>
            <a:pPr marL="180975" indent="-180975" algn="l">
              <a:buFont typeface="Arial" pitchFamily="34" charset="0"/>
              <a:buChar char="•"/>
            </a:pPr>
            <a:endParaRPr lang="en-US" sz="1800" dirty="0" smtClean="0">
              <a:solidFill>
                <a:schemeClr val="tx1"/>
              </a:solidFill>
            </a:endParaRPr>
          </a:p>
          <a:p>
            <a:pPr marL="180975" indent="-180975" algn="l"/>
            <a:endParaRPr lang="en-US" sz="1800" dirty="0" smtClean="0">
              <a:solidFill>
                <a:schemeClr val="tx1"/>
              </a:solidFill>
            </a:endParaRPr>
          </a:p>
          <a:p>
            <a:pPr marL="180975" indent="-180975" algn="l">
              <a:buFont typeface="Arial" pitchFamily="34" charset="0"/>
              <a:buChar char="•"/>
            </a:pPr>
            <a:r>
              <a:rPr lang="en-US" sz="1600" dirty="0" smtClean="0">
                <a:solidFill>
                  <a:schemeClr val="tx1"/>
                </a:solidFill>
              </a:rPr>
              <a:t>Tax benefit</a:t>
            </a:r>
          </a:p>
          <a:p>
            <a:pPr marL="638175" lvl="1" indent="-180975" algn="l"/>
            <a:r>
              <a:rPr lang="en-US" sz="1400" dirty="0" smtClean="0">
                <a:solidFill>
                  <a:schemeClr val="tx1"/>
                </a:solidFill>
              </a:rPr>
              <a:t>Interest is tax deductable</a:t>
            </a:r>
          </a:p>
          <a:p>
            <a:pPr marL="638175" lvl="1" indent="-180975" algn="l"/>
            <a:r>
              <a:rPr lang="en-US" sz="1400" dirty="0" smtClean="0">
                <a:solidFill>
                  <a:schemeClr val="tx1"/>
                </a:solidFill>
              </a:rPr>
              <a:t>Tax rate	30%</a:t>
            </a:r>
          </a:p>
          <a:p>
            <a:pPr marL="638175" lvl="1" indent="-180975" algn="l"/>
            <a:r>
              <a:rPr lang="en-US" sz="1400" dirty="0" smtClean="0">
                <a:solidFill>
                  <a:schemeClr val="tx1"/>
                </a:solidFill>
              </a:rPr>
              <a:t>After tax ROE	8.5% and 15.4%</a:t>
            </a:r>
          </a:p>
          <a:p>
            <a:pPr marL="180975" indent="-180975" algn="l">
              <a:buFont typeface="Arial" pitchFamily="34" charset="0"/>
              <a:buChar char="•"/>
            </a:pPr>
            <a:r>
              <a:rPr lang="en-US" sz="1600" dirty="0" smtClean="0">
                <a:solidFill>
                  <a:schemeClr val="tx1"/>
                </a:solidFill>
              </a:rPr>
              <a:t>Risk limitation</a:t>
            </a:r>
          </a:p>
          <a:p>
            <a:pPr marL="638175" lvl="1" indent="-180975" algn="l">
              <a:buFont typeface="Arial" pitchFamily="34" charset="0"/>
              <a:buChar char="•"/>
            </a:pPr>
            <a:r>
              <a:rPr lang="en-US" sz="1400" dirty="0" smtClean="0">
                <a:solidFill>
                  <a:schemeClr val="tx1"/>
                </a:solidFill>
              </a:rPr>
              <a:t>The owners are limited to the amount of equity participated in the Project Company</a:t>
            </a:r>
          </a:p>
          <a:p>
            <a:pPr marL="638175" lvl="1" indent="-180975" algn="l">
              <a:buFont typeface="Arial" pitchFamily="34" charset="0"/>
              <a:buChar char="•"/>
            </a:pPr>
            <a:r>
              <a:rPr lang="en-US" sz="1400" dirty="0" smtClean="0">
                <a:solidFill>
                  <a:schemeClr val="tx1"/>
                </a:solidFill>
              </a:rPr>
              <a:t>Share risk among partners</a:t>
            </a:r>
          </a:p>
          <a:p>
            <a:pPr marL="180975" indent="-180975" algn="l">
              <a:buFont typeface="Arial" pitchFamily="34" charset="0"/>
              <a:buChar char="•"/>
            </a:pPr>
            <a:r>
              <a:rPr lang="en-US" sz="1600" dirty="0" smtClean="0">
                <a:solidFill>
                  <a:schemeClr val="tx1"/>
                </a:solidFill>
              </a:rPr>
              <a:t>Enhance credit</a:t>
            </a:r>
          </a:p>
          <a:p>
            <a:pPr marL="638175" lvl="1" indent="-180975" algn="l">
              <a:buFont typeface="Arial" pitchFamily="34" charset="0"/>
              <a:buChar char="•"/>
            </a:pPr>
            <a:r>
              <a:rPr lang="en-US" sz="1400" dirty="0" smtClean="0">
                <a:solidFill>
                  <a:schemeClr val="tx1"/>
                </a:solidFill>
              </a:rPr>
              <a:t>If the off-taker credit rating is better than the project</a:t>
            </a:r>
          </a:p>
          <a:p>
            <a:pPr marL="180975" indent="-180975" algn="l">
              <a:buFont typeface="Arial" pitchFamily="34" charset="0"/>
              <a:buChar char="•"/>
            </a:pPr>
            <a:r>
              <a:rPr lang="en-US" sz="1600" dirty="0" smtClean="0">
                <a:solidFill>
                  <a:schemeClr val="tx1"/>
                </a:solidFill>
              </a:rPr>
              <a:t>Off-balance sheet</a:t>
            </a:r>
          </a:p>
          <a:p>
            <a:pPr marL="638175" lvl="1" indent="-180975" algn="l">
              <a:buFont typeface="Arial" pitchFamily="34" charset="0"/>
              <a:buChar char="•"/>
            </a:pPr>
            <a:r>
              <a:rPr lang="en-US" sz="1400" dirty="0" smtClean="0">
                <a:solidFill>
                  <a:schemeClr val="tx1"/>
                </a:solidFill>
              </a:rPr>
              <a:t>Using Project Company structure can off load debt on the company balance sheet</a:t>
            </a:r>
          </a:p>
        </p:txBody>
      </p:sp>
      <p:graphicFrame>
        <p:nvGraphicFramePr>
          <p:cNvPr id="1026" name="Object 2"/>
          <p:cNvGraphicFramePr>
            <a:graphicFrameLocks noChangeAspect="1"/>
          </p:cNvGraphicFramePr>
          <p:nvPr/>
        </p:nvGraphicFramePr>
        <p:xfrm>
          <a:off x="714348" y="1214422"/>
          <a:ext cx="5106988" cy="1995488"/>
        </p:xfrm>
        <a:graphic>
          <a:graphicData uri="http://schemas.openxmlformats.org/presentationml/2006/ole">
            <p:oleObj spid="_x0000_s1026" name="Worksheet" r:id="rId3" imgW="4514816" imgH="1781243" progId="Excel.Sheet.12">
              <p:embed/>
            </p:oleObj>
          </a:graphicData>
        </a:graphic>
      </p:graphicFrame>
      <p:sp>
        <p:nvSpPr>
          <p:cNvPr id="5" name="Title 1"/>
          <p:cNvSpPr>
            <a:spLocks noGrp="1"/>
          </p:cNvSpPr>
          <p:nvPr>
            <p:ph type="ctrTitle"/>
          </p:nvPr>
        </p:nvSpPr>
        <p:spPr>
          <a:xfrm>
            <a:off x="1214414" y="0"/>
            <a:ext cx="7772400" cy="584195"/>
          </a:xfrm>
        </p:spPr>
        <p:txBody>
          <a:bodyPr>
            <a:normAutofit/>
          </a:bodyPr>
          <a:lstStyle/>
          <a:p>
            <a:pPr algn="r"/>
            <a:r>
              <a:rPr lang="en-US" sz="2800" dirty="0" smtClean="0"/>
              <a:t>Benefit of Project Finance</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21</a:t>
            </a:fld>
            <a:endParaRPr lang="th-TH"/>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23850" y="516697"/>
            <a:ext cx="8462992" cy="5816977"/>
          </a:xfrm>
          <a:prstGeom prst="rect">
            <a:avLst/>
          </a:prstGeom>
          <a:noFill/>
        </p:spPr>
        <p:txBody>
          <a:bodyPr wrap="square" rtlCol="0">
            <a:spAutoFit/>
          </a:bodyPr>
          <a:lstStyle/>
          <a:p>
            <a:endParaRPr lang="en-US" sz="1800" dirty="0" smtClean="0"/>
          </a:p>
          <a:p>
            <a:pPr marL="342900" indent="-342900"/>
            <a:r>
              <a:rPr lang="en-US" sz="1800" dirty="0" smtClean="0"/>
              <a:t>Project Finance risks can be divided into 3 main categories</a:t>
            </a:r>
          </a:p>
          <a:p>
            <a:pPr marL="342900" indent="-342900"/>
            <a:endParaRPr lang="en-US" sz="1600" dirty="0" smtClean="0"/>
          </a:p>
          <a:p>
            <a:pPr marL="342900" indent="-342900">
              <a:buAutoNum type="arabicParenR"/>
            </a:pPr>
            <a:r>
              <a:rPr lang="en-US" sz="1600" dirty="0" smtClean="0"/>
              <a:t>Commercial Risks</a:t>
            </a:r>
          </a:p>
          <a:p>
            <a:pPr marL="628650" lvl="1" indent="-171450">
              <a:buFont typeface="Arial" pitchFamily="34" charset="0"/>
              <a:buChar char="•"/>
            </a:pPr>
            <a:r>
              <a:rPr lang="en-US" sz="1600" dirty="0" smtClean="0"/>
              <a:t>Commercial viability : Does the project make sense?</a:t>
            </a:r>
          </a:p>
          <a:p>
            <a:pPr marL="628650" lvl="1" indent="-171450">
              <a:buFont typeface="Arial" pitchFamily="34" charset="0"/>
              <a:buChar char="•"/>
            </a:pPr>
            <a:r>
              <a:rPr lang="en-US" sz="1600" dirty="0" smtClean="0"/>
              <a:t>Completion risks : Can the project be completed on time and on budget?</a:t>
            </a:r>
          </a:p>
          <a:p>
            <a:pPr marL="628650" lvl="1" indent="-171450">
              <a:buFont typeface="Arial" pitchFamily="34" charset="0"/>
              <a:buChar char="•"/>
            </a:pPr>
            <a:r>
              <a:rPr lang="en-US" sz="1600" dirty="0" smtClean="0"/>
              <a:t>Environmental risks : Does the project face any environmental constraints?</a:t>
            </a:r>
          </a:p>
          <a:p>
            <a:pPr marL="628650" lvl="1" indent="-171450">
              <a:buFont typeface="Arial" pitchFamily="34" charset="0"/>
              <a:buChar char="•"/>
            </a:pPr>
            <a:r>
              <a:rPr lang="en-US" sz="1600" dirty="0" smtClean="0"/>
              <a:t>Operating risks : Is the project face capable of operating at the project performance level and cost?</a:t>
            </a:r>
          </a:p>
          <a:p>
            <a:pPr marL="628650" lvl="1" indent="-171450">
              <a:buFont typeface="Arial" pitchFamily="34" charset="0"/>
              <a:buChar char="•"/>
            </a:pPr>
            <a:r>
              <a:rPr lang="en-US" sz="1600" dirty="0" smtClean="0"/>
              <a:t>Revenue risks : Will operating revenues be as projected?</a:t>
            </a:r>
          </a:p>
          <a:p>
            <a:pPr marL="628650" lvl="1" indent="-171450">
              <a:buFont typeface="Arial" pitchFamily="34" charset="0"/>
              <a:buChar char="•"/>
            </a:pPr>
            <a:r>
              <a:rPr lang="en-US" sz="1600" dirty="0" smtClean="0"/>
              <a:t>Input supply risks : Can raw materials or other inputs be obtained at the projected cost?</a:t>
            </a:r>
          </a:p>
          <a:p>
            <a:pPr marL="628650" lvl="1" indent="-171450">
              <a:buFont typeface="Arial" pitchFamily="34" charset="0"/>
              <a:buChar char="•"/>
            </a:pPr>
            <a:r>
              <a:rPr lang="en-US" sz="1600" dirty="0" smtClean="0"/>
              <a:t>Sponsor support : Is there a need for more recourse to the sponsor?</a:t>
            </a:r>
          </a:p>
          <a:p>
            <a:pPr marL="628650" lvl="1" indent="-171450"/>
            <a:endParaRPr lang="en-US" sz="1600" dirty="0"/>
          </a:p>
          <a:p>
            <a:pPr marL="342900" indent="-342900">
              <a:buAutoNum type="arabicParenR"/>
            </a:pPr>
            <a:r>
              <a:rPr lang="en-US" sz="1600" dirty="0" smtClean="0"/>
              <a:t>Macro-economic Risks</a:t>
            </a:r>
          </a:p>
          <a:p>
            <a:pPr marL="628650" lvl="1" indent="-171450">
              <a:buFont typeface="Arial" pitchFamily="34" charset="0"/>
              <a:buChar char="•"/>
            </a:pPr>
            <a:r>
              <a:rPr lang="en-US" sz="1600" dirty="0" smtClean="0"/>
              <a:t>Inflation</a:t>
            </a:r>
          </a:p>
          <a:p>
            <a:pPr marL="628650" lvl="1" indent="-171450">
              <a:buFont typeface="Arial" pitchFamily="34" charset="0"/>
              <a:buChar char="•"/>
            </a:pPr>
            <a:r>
              <a:rPr lang="en-US" sz="1600" dirty="0" smtClean="0"/>
              <a:t>Interest rate risk</a:t>
            </a:r>
          </a:p>
          <a:p>
            <a:pPr marL="628650" lvl="1" indent="-171450">
              <a:buFont typeface="Arial" pitchFamily="34" charset="0"/>
              <a:buChar char="•"/>
            </a:pPr>
            <a:r>
              <a:rPr lang="en-US" sz="1600" dirty="0" smtClean="0"/>
              <a:t>Foreign exchange </a:t>
            </a:r>
            <a:r>
              <a:rPr lang="en-US" sz="1600" dirty="0" smtClean="0"/>
              <a:t>risk</a:t>
            </a:r>
          </a:p>
          <a:p>
            <a:pPr marL="628650" lvl="1" indent="-171450"/>
            <a:endParaRPr lang="en-US" sz="1600" dirty="0" smtClean="0"/>
          </a:p>
          <a:p>
            <a:pPr marL="342900" indent="-342900">
              <a:buAutoNum type="arabicParenR"/>
            </a:pPr>
            <a:r>
              <a:rPr lang="en-US" sz="1600" dirty="0" smtClean="0"/>
              <a:t>Political Risks</a:t>
            </a:r>
          </a:p>
          <a:p>
            <a:pPr marL="628650" lvl="1" indent="-171450">
              <a:buFont typeface="Arial" pitchFamily="34" charset="0"/>
              <a:buChar char="•"/>
            </a:pPr>
            <a:r>
              <a:rPr lang="en-US" sz="1600" dirty="0" smtClean="0"/>
              <a:t>Stability of government</a:t>
            </a:r>
          </a:p>
          <a:p>
            <a:pPr marL="628650" lvl="1" indent="-171450">
              <a:buFont typeface="Arial" pitchFamily="34" charset="0"/>
              <a:buChar char="•"/>
            </a:pPr>
            <a:r>
              <a:rPr lang="en-US" sz="1600" dirty="0" smtClean="0"/>
              <a:t>Change in regulation</a:t>
            </a:r>
          </a:p>
          <a:p>
            <a:pPr marL="628650" lvl="1" indent="-171450">
              <a:buFont typeface="Arial" pitchFamily="34" charset="0"/>
              <a:buChar char="•"/>
            </a:pPr>
            <a:r>
              <a:rPr lang="en-US" sz="1600" dirty="0" smtClean="0"/>
              <a:t>Tax </a:t>
            </a:r>
          </a:p>
          <a:p>
            <a:pPr marL="342900" indent="-342900">
              <a:buAutoNum type="arabicParenR"/>
            </a:pPr>
            <a:endParaRPr lang="en-US" sz="1600" dirty="0" smtClean="0"/>
          </a:p>
        </p:txBody>
      </p:sp>
      <p:sp>
        <p:nvSpPr>
          <p:cNvPr id="4" name="Title 1"/>
          <p:cNvSpPr>
            <a:spLocks noGrp="1"/>
          </p:cNvSpPr>
          <p:nvPr>
            <p:ph type="ctrTitle"/>
          </p:nvPr>
        </p:nvSpPr>
        <p:spPr>
          <a:xfrm>
            <a:off x="1214414" y="0"/>
            <a:ext cx="7772400" cy="584195"/>
          </a:xfrm>
        </p:spPr>
        <p:txBody>
          <a:bodyPr>
            <a:normAutofit/>
          </a:bodyPr>
          <a:lstStyle/>
          <a:p>
            <a:pPr algn="r"/>
            <a:r>
              <a:rPr lang="en-US" sz="2800" dirty="0" smtClean="0"/>
              <a:t>Project Finance Risk</a:t>
            </a:r>
            <a:endParaRPr lang="th-TH" sz="2800" dirty="0"/>
          </a:p>
        </p:txBody>
      </p:sp>
      <p:cxnSp>
        <p:nvCxnSpPr>
          <p:cNvPr id="5" name="Straight Connector 4"/>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B6C1A7B2-75BB-4112-9516-8C224BAD2F2B}" type="slidenum">
              <a:rPr lang="th-TH" smtClean="0"/>
              <a:pPr/>
              <a:t>22</a:t>
            </a:fld>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p:cNvSpPr txBox="1"/>
          <p:nvPr/>
        </p:nvSpPr>
        <p:spPr>
          <a:xfrm>
            <a:off x="323850" y="642918"/>
            <a:ext cx="8462992" cy="6001643"/>
          </a:xfrm>
          <a:prstGeom prst="rect">
            <a:avLst/>
          </a:prstGeom>
          <a:noFill/>
        </p:spPr>
        <p:txBody>
          <a:bodyPr wrap="square" rtlCol="0">
            <a:spAutoFit/>
          </a:bodyPr>
          <a:lstStyle/>
          <a:p>
            <a:r>
              <a:rPr lang="en-US" sz="1600" b="1" dirty="0" smtClean="0"/>
              <a:t>Receivables Financing:</a:t>
            </a:r>
            <a:r>
              <a:rPr lang="en-US" sz="1600" dirty="0" smtClean="0"/>
              <a:t> </a:t>
            </a:r>
            <a:r>
              <a:rPr lang="en-US" sz="1600" dirty="0" smtClean="0"/>
              <a:t>Bank purchases trade account receivables at discount from a client (Seller) before the receivables due date and collect the payment from the client’s buyer (Obligor) </a:t>
            </a:r>
            <a:endParaRPr lang="en-US" sz="1600" dirty="0" smtClean="0"/>
          </a:p>
          <a:p>
            <a:endParaRPr lang="en-US" sz="1600" dirty="0"/>
          </a:p>
          <a:p>
            <a:r>
              <a:rPr lang="en-US" sz="1600" b="1" dirty="0" smtClean="0"/>
              <a:t>Securitization:</a:t>
            </a:r>
            <a:r>
              <a:rPr lang="en-US" sz="1600" dirty="0" smtClean="0"/>
              <a:t> If the Receivable Finance is procured in the bond market, it is known as securitization of receivables.</a:t>
            </a:r>
          </a:p>
          <a:p>
            <a:endParaRPr lang="en-US" sz="1600" dirty="0"/>
          </a:p>
          <a:p>
            <a:r>
              <a:rPr lang="en-US" sz="1600" b="1" dirty="0" smtClean="0"/>
              <a:t>Leveraged Buyout Financing:</a:t>
            </a:r>
            <a:r>
              <a:rPr lang="en-US" sz="1600" dirty="0" smtClean="0"/>
              <a:t>  This highly leveraged financing provides for the acquisition of a existing business by portfolio investors, or its own management. </a:t>
            </a:r>
            <a:r>
              <a:rPr lang="en-US" sz="1600" dirty="0" smtClean="0"/>
              <a:t>It </a:t>
            </a:r>
            <a:r>
              <a:rPr lang="en-US" sz="1600" dirty="0" smtClean="0"/>
              <a:t>does not normally involve finance for construction of a new project, nor does this type of financing use contracts as security as does project finance.</a:t>
            </a:r>
          </a:p>
          <a:p>
            <a:endParaRPr lang="en-US" sz="1600" dirty="0"/>
          </a:p>
          <a:p>
            <a:r>
              <a:rPr lang="en-US" sz="1600" b="1" dirty="0" smtClean="0"/>
              <a:t>Acquisition Finance:</a:t>
            </a:r>
            <a:r>
              <a:rPr lang="en-US" sz="1600" dirty="0" smtClean="0"/>
              <a:t> Probably the largest sector in structured finance, acquisition finance enables a company to acquire another company using highly leveraged debt.  In that sense it is similar to LBO financing, but based on the combined business of the two company.</a:t>
            </a:r>
          </a:p>
          <a:p>
            <a:endParaRPr lang="en-US" sz="1600" dirty="0" smtClean="0"/>
          </a:p>
          <a:p>
            <a:r>
              <a:rPr lang="en-US" sz="1600" b="1" dirty="0" smtClean="0"/>
              <a:t>Asset Finance:</a:t>
            </a:r>
            <a:r>
              <a:rPr lang="en-US" sz="1600" dirty="0" smtClean="0"/>
              <a:t> Asset finance is based on lending against the value of assets easily saleable in the open market, where project finance lending is against the cash flow produced by the asset, which may have little open-market </a:t>
            </a:r>
            <a:r>
              <a:rPr lang="en-US" sz="1600" dirty="0" smtClean="0"/>
              <a:t>value, i.e., aircraft financing, ship financing, commodity financing, etc.</a:t>
            </a:r>
            <a:endParaRPr lang="en-US" sz="1600" dirty="0" smtClean="0"/>
          </a:p>
          <a:p>
            <a:endParaRPr lang="en-US" sz="1600" dirty="0"/>
          </a:p>
          <a:p>
            <a:r>
              <a:rPr lang="en-US" sz="1600" b="1" dirty="0" smtClean="0"/>
              <a:t>Leasing:</a:t>
            </a:r>
            <a:r>
              <a:rPr lang="en-US" sz="1600" dirty="0" smtClean="0"/>
              <a:t> Leasing is a form of asset finance, in which ownership of the asset financed remains with the </a:t>
            </a:r>
            <a:r>
              <a:rPr lang="en-US" sz="1600" dirty="0" err="1" smtClean="0"/>
              <a:t>Lessor</a:t>
            </a:r>
            <a:r>
              <a:rPr lang="en-US" sz="1600" dirty="0" smtClean="0"/>
              <a:t>.</a:t>
            </a:r>
          </a:p>
          <a:p>
            <a:endParaRPr lang="en-US" sz="1600" dirty="0"/>
          </a:p>
          <a:p>
            <a:endParaRPr lang="en-US" sz="1600" dirty="0" smtClean="0"/>
          </a:p>
          <a:p>
            <a:endParaRPr lang="th-TH" sz="1600" dirty="0"/>
          </a:p>
        </p:txBody>
      </p:sp>
      <p:sp>
        <p:nvSpPr>
          <p:cNvPr id="5" name="Title 1"/>
          <p:cNvSpPr>
            <a:spLocks noGrp="1"/>
          </p:cNvSpPr>
          <p:nvPr>
            <p:ph type="ctrTitle"/>
          </p:nvPr>
        </p:nvSpPr>
        <p:spPr>
          <a:xfrm>
            <a:off x="1214414" y="0"/>
            <a:ext cx="7772400" cy="584195"/>
          </a:xfrm>
        </p:spPr>
        <p:txBody>
          <a:bodyPr>
            <a:normAutofit/>
          </a:bodyPr>
          <a:lstStyle/>
          <a:p>
            <a:pPr algn="r"/>
            <a:r>
              <a:rPr lang="en-US" sz="2800" dirty="0" smtClean="0"/>
              <a:t>Structures Finance</a:t>
            </a:r>
            <a:endParaRPr lang="th-TH" sz="2800" dirty="0"/>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Slide Number Placeholder 6"/>
          <p:cNvSpPr>
            <a:spLocks noGrp="1"/>
          </p:cNvSpPr>
          <p:nvPr>
            <p:ph type="sldNum" sz="quarter" idx="12"/>
          </p:nvPr>
        </p:nvSpPr>
        <p:spPr/>
        <p:txBody>
          <a:bodyPr/>
          <a:lstStyle/>
          <a:p>
            <a:fld id="{B6C1A7B2-75BB-4112-9516-8C224BAD2F2B}" type="slidenum">
              <a:rPr lang="th-TH" smtClean="0"/>
              <a:pPr/>
              <a:t>23</a:t>
            </a:fld>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Acquisition Finance</a:t>
            </a:r>
            <a:endParaRPr lang="th-TH" sz="2800" dirty="0"/>
          </a:p>
        </p:txBody>
      </p:sp>
      <p:sp>
        <p:nvSpPr>
          <p:cNvPr id="3" name="Subtitle 2"/>
          <p:cNvSpPr>
            <a:spLocks noGrp="1"/>
          </p:cNvSpPr>
          <p:nvPr>
            <p:ph type="subTitle" idx="1"/>
          </p:nvPr>
        </p:nvSpPr>
        <p:spPr>
          <a:xfrm>
            <a:off x="214282" y="714356"/>
            <a:ext cx="8786874" cy="5357850"/>
          </a:xfrm>
        </p:spPr>
        <p:txBody>
          <a:bodyPr>
            <a:normAutofit/>
          </a:bodyPr>
          <a:lstStyle/>
          <a:p>
            <a:pPr marL="180975" indent="-180975" algn="l">
              <a:lnSpc>
                <a:spcPct val="170000"/>
              </a:lnSpc>
              <a:buFont typeface="Arial" pitchFamily="34" charset="0"/>
              <a:buChar char="•"/>
            </a:pPr>
            <a:r>
              <a:rPr lang="en-US" sz="1700" dirty="0" smtClean="0">
                <a:solidFill>
                  <a:schemeClr val="tx1"/>
                </a:solidFill>
              </a:rPr>
              <a:t>Acquisition Finance is the use of debt, equity and hybrid financing techniques to value and finance strategic and financial acquisition</a:t>
            </a:r>
          </a:p>
          <a:p>
            <a:pPr marL="180975" indent="-180975" algn="l">
              <a:lnSpc>
                <a:spcPct val="170000"/>
              </a:lnSpc>
              <a:buFont typeface="Arial" pitchFamily="34" charset="0"/>
              <a:buChar char="•"/>
            </a:pPr>
            <a:r>
              <a:rPr lang="en-US" sz="1700" dirty="0" smtClean="0">
                <a:solidFill>
                  <a:schemeClr val="tx1"/>
                </a:solidFill>
              </a:rPr>
              <a:t>Senior </a:t>
            </a:r>
            <a:r>
              <a:rPr lang="en-US" sz="1700" dirty="0" smtClean="0">
                <a:solidFill>
                  <a:schemeClr val="tx1"/>
                </a:solidFill>
              </a:rPr>
              <a:t>debt is typically the foundation of acquisition finance, e.g. bridge financing, term loans and revolving lines, subordinated debt often fills the gap between senior secured debt and equity, and this category can take many forms, high yield bonds and mezzanine notes.</a:t>
            </a:r>
          </a:p>
          <a:p>
            <a:pPr marL="180975" indent="-180975" algn="l">
              <a:lnSpc>
                <a:spcPct val="170000"/>
              </a:lnSpc>
              <a:buFont typeface="Arial" pitchFamily="34" charset="0"/>
              <a:buChar char="•"/>
            </a:pPr>
            <a:r>
              <a:rPr lang="en-US" sz="1700" dirty="0" smtClean="0">
                <a:solidFill>
                  <a:schemeClr val="tx1"/>
                </a:solidFill>
              </a:rPr>
              <a:t>Equity-linked securities, including </a:t>
            </a:r>
            <a:r>
              <a:rPr lang="en-US" sz="1700" dirty="0" smtClean="0">
                <a:solidFill>
                  <a:schemeClr val="tx1"/>
                </a:solidFill>
              </a:rPr>
              <a:t>convertible </a:t>
            </a:r>
            <a:r>
              <a:rPr lang="en-US" sz="1700" dirty="0" smtClean="0">
                <a:solidFill>
                  <a:schemeClr val="tx1"/>
                </a:solidFill>
              </a:rPr>
              <a:t>notes, preferred stock, index-linked securities and others now offer corporations and banks a means of financing that offers higher yields without burdening the acquirer with burdensome interest payments.</a:t>
            </a:r>
          </a:p>
          <a:p>
            <a:pPr marL="180975" indent="-180975" algn="l">
              <a:lnSpc>
                <a:spcPct val="170000"/>
              </a:lnSpc>
              <a:buFont typeface="Arial" pitchFamily="34" charset="0"/>
              <a:buChar char="•"/>
            </a:pPr>
            <a:r>
              <a:rPr lang="en-US" sz="1700" dirty="0" smtClean="0">
                <a:solidFill>
                  <a:schemeClr val="tx1"/>
                </a:solidFill>
              </a:rPr>
              <a:t>Companies seek the best features of debt and equity, while lenders and investors often demand the security and priority of claims offered by debt, while expecting some upside in exchange for the risks they take.</a:t>
            </a:r>
          </a:p>
          <a:p>
            <a:pPr marL="180975" indent="-180975" algn="l">
              <a:lnSpc>
                <a:spcPct val="170000"/>
              </a:lnSpc>
              <a:buFont typeface="Arial" pitchFamily="34" charset="0"/>
              <a:buChar char="•"/>
            </a:pPr>
            <a:endParaRPr lang="th-TH" sz="1600" dirty="0">
              <a:solidFill>
                <a:schemeClr val="tx1"/>
              </a:solidFill>
            </a:endParaRPr>
          </a:p>
        </p:txBody>
      </p:sp>
      <p:cxnSp>
        <p:nvCxnSpPr>
          <p:cNvPr id="5" name="Straight Connector 4"/>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Slide Number Placeholder 5"/>
          <p:cNvSpPr>
            <a:spLocks noGrp="1"/>
          </p:cNvSpPr>
          <p:nvPr>
            <p:ph type="sldNum" sz="quarter" idx="12"/>
          </p:nvPr>
        </p:nvSpPr>
        <p:spPr/>
        <p:txBody>
          <a:bodyPr/>
          <a:lstStyle/>
          <a:p>
            <a:fld id="{B6C1A7B2-75BB-4112-9516-8C224BAD2F2B}" type="slidenum">
              <a:rPr lang="th-TH" smtClean="0"/>
              <a:pPr/>
              <a:t>24</a:t>
            </a:fld>
            <a:endParaRPr lang="th-TH"/>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Rationale of M&amp;A</a:t>
            </a:r>
            <a:endParaRPr lang="th-TH" sz="2800" dirty="0"/>
          </a:p>
        </p:txBody>
      </p:sp>
      <p:sp>
        <p:nvSpPr>
          <p:cNvPr id="3" name="Subtitle 2"/>
          <p:cNvSpPr>
            <a:spLocks noGrp="1"/>
          </p:cNvSpPr>
          <p:nvPr>
            <p:ph type="subTitle" idx="1"/>
          </p:nvPr>
        </p:nvSpPr>
        <p:spPr>
          <a:xfrm>
            <a:off x="214282" y="857232"/>
            <a:ext cx="8786874" cy="6000768"/>
          </a:xfrm>
        </p:spPr>
        <p:txBody>
          <a:bodyPr>
            <a:normAutofit/>
          </a:bodyPr>
          <a:lstStyle/>
          <a:p>
            <a:pPr marL="180975" indent="-180975" algn="l">
              <a:lnSpc>
                <a:spcPct val="150000"/>
              </a:lnSpc>
              <a:buFont typeface="Arial" pitchFamily="34" charset="0"/>
              <a:buChar char="•"/>
            </a:pPr>
            <a:r>
              <a:rPr lang="en-US" sz="1600" dirty="0" smtClean="0">
                <a:solidFill>
                  <a:schemeClr val="tx1"/>
                </a:solidFill>
              </a:rPr>
              <a:t>Corporate seeks organic growth is a key driver for M&amp;A. Depressing valuations and the time to completion are the key reasons for companies to prefer acquisition to </a:t>
            </a:r>
            <a:r>
              <a:rPr lang="en-US" sz="1600" dirty="0" err="1" smtClean="0">
                <a:solidFill>
                  <a:schemeClr val="tx1"/>
                </a:solidFill>
              </a:rPr>
              <a:t>greenfields</a:t>
            </a:r>
            <a:r>
              <a:rPr lang="en-US" sz="1600" dirty="0" smtClean="0">
                <a:solidFill>
                  <a:schemeClr val="tx1"/>
                </a:solidFill>
              </a:rPr>
              <a:t> development.</a:t>
            </a:r>
          </a:p>
          <a:p>
            <a:pPr marL="180975" indent="-180975" algn="l">
              <a:lnSpc>
                <a:spcPct val="150000"/>
              </a:lnSpc>
              <a:buFont typeface="Arial" pitchFamily="34" charset="0"/>
              <a:buChar char="•"/>
            </a:pPr>
            <a:r>
              <a:rPr lang="en-US" sz="1600" dirty="0" smtClean="0">
                <a:solidFill>
                  <a:schemeClr val="tx1"/>
                </a:solidFill>
              </a:rPr>
              <a:t>The commercial justifications come from cost saving and revenue boast derived from operational and financial synergies. Acquisition is used as a tool to drive out competition or increase its product suit. </a:t>
            </a:r>
          </a:p>
          <a:p>
            <a:pPr marL="180975" indent="-180975" algn="l">
              <a:lnSpc>
                <a:spcPct val="150000"/>
              </a:lnSpc>
              <a:buFont typeface="Arial" pitchFamily="34" charset="0"/>
              <a:buChar char="•"/>
            </a:pPr>
            <a:r>
              <a:rPr lang="en-US" sz="1600" dirty="0" smtClean="0">
                <a:solidFill>
                  <a:schemeClr val="tx1"/>
                </a:solidFill>
              </a:rPr>
              <a:t>Integration risks include merging the operations together, capitalizing on clients’ base and management leadership.  M&amp;A that failed in mostly attributed to conflicting management style of the two operation.</a:t>
            </a:r>
          </a:p>
          <a:p>
            <a:pPr marL="180975" indent="-180975" algn="l">
              <a:lnSpc>
                <a:spcPct val="150000"/>
              </a:lnSpc>
              <a:buFont typeface="Arial" pitchFamily="34" charset="0"/>
              <a:buChar char="•"/>
            </a:pPr>
            <a:r>
              <a:rPr lang="en-US" sz="1600" dirty="0" smtClean="0">
                <a:solidFill>
                  <a:schemeClr val="tx1"/>
                </a:solidFill>
              </a:rPr>
              <a:t>Corporate have multiple targets will prefer to preserve cash and capital.  Using leverage, corporate require less equity and make its bid more attractive.</a:t>
            </a:r>
          </a:p>
          <a:p>
            <a:pPr marL="180975" indent="-180975" algn="l">
              <a:lnSpc>
                <a:spcPct val="150000"/>
              </a:lnSpc>
              <a:buFont typeface="Arial" pitchFamily="34" charset="0"/>
              <a:buChar char="•"/>
            </a:pPr>
            <a:r>
              <a:rPr lang="en-US" sz="1600" dirty="0" smtClean="0">
                <a:solidFill>
                  <a:schemeClr val="tx1"/>
                </a:solidFill>
              </a:rPr>
              <a:t>Post-subprime crisis, market trend is leaning towards lower leverage multiple and higher equity contribution. Senior debt from majority of the debt financing and junior or mezzanine debt is less attractive.</a:t>
            </a:r>
          </a:p>
          <a:p>
            <a:pPr marL="638175" lvl="1" indent="-180975" algn="l">
              <a:lnSpc>
                <a:spcPct val="150000"/>
              </a:lnSpc>
            </a:pPr>
            <a:endParaRPr lang="en-US" sz="12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25</a:t>
            </a:fld>
            <a:endParaRPr lang="th-TH"/>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Valuations and Capital Structure</a:t>
            </a:r>
            <a:endParaRPr lang="th-TH" sz="2800" dirty="0"/>
          </a:p>
        </p:txBody>
      </p:sp>
      <p:sp>
        <p:nvSpPr>
          <p:cNvPr id="3" name="Subtitle 2"/>
          <p:cNvSpPr>
            <a:spLocks noGrp="1"/>
          </p:cNvSpPr>
          <p:nvPr>
            <p:ph type="subTitle" idx="1"/>
          </p:nvPr>
        </p:nvSpPr>
        <p:spPr>
          <a:xfrm>
            <a:off x="214282" y="571480"/>
            <a:ext cx="8786874" cy="6286520"/>
          </a:xfrm>
        </p:spPr>
        <p:txBody>
          <a:bodyPr>
            <a:normAutofit/>
          </a:bodyPr>
          <a:lstStyle/>
          <a:p>
            <a:pPr marL="180975" indent="-180975" algn="l">
              <a:lnSpc>
                <a:spcPct val="150000"/>
              </a:lnSpc>
              <a:buFont typeface="Arial" pitchFamily="34" charset="0"/>
              <a:buChar char="•"/>
            </a:pPr>
            <a:r>
              <a:rPr lang="en-US" sz="1600" dirty="0" smtClean="0">
                <a:solidFill>
                  <a:schemeClr val="tx1"/>
                </a:solidFill>
              </a:rPr>
              <a:t>The valuation methodologies applied are:</a:t>
            </a:r>
          </a:p>
          <a:p>
            <a:pPr marL="638175" lvl="1" indent="-180975" algn="l">
              <a:lnSpc>
                <a:spcPct val="150000"/>
              </a:lnSpc>
              <a:buFont typeface="Arial" pitchFamily="34" charset="0"/>
              <a:buChar char="•"/>
            </a:pPr>
            <a:r>
              <a:rPr lang="en-US" sz="1200" dirty="0" err="1" smtClean="0">
                <a:solidFill>
                  <a:schemeClr val="tx1"/>
                </a:solidFill>
              </a:rPr>
              <a:t>Cashflow</a:t>
            </a:r>
            <a:r>
              <a:rPr lang="en-US" sz="1200" dirty="0" smtClean="0">
                <a:solidFill>
                  <a:schemeClr val="tx1"/>
                </a:solidFill>
              </a:rPr>
              <a:t> –based : Discounted </a:t>
            </a:r>
            <a:r>
              <a:rPr lang="en-US" sz="1200" dirty="0" err="1" smtClean="0">
                <a:solidFill>
                  <a:schemeClr val="tx1"/>
                </a:solidFill>
              </a:rPr>
              <a:t>Cashflow</a:t>
            </a:r>
            <a:endParaRPr lang="en-US" sz="1200" dirty="0" smtClean="0">
              <a:solidFill>
                <a:schemeClr val="tx1"/>
              </a:solidFill>
            </a:endParaRPr>
          </a:p>
          <a:p>
            <a:pPr marL="638175" lvl="1" indent="-180975" algn="l">
              <a:lnSpc>
                <a:spcPct val="150000"/>
              </a:lnSpc>
              <a:buFont typeface="Arial" pitchFamily="34" charset="0"/>
              <a:buChar char="•"/>
            </a:pPr>
            <a:r>
              <a:rPr lang="en-US" sz="1200" dirty="0" smtClean="0">
                <a:solidFill>
                  <a:schemeClr val="tx1"/>
                </a:solidFill>
              </a:rPr>
              <a:t>Comparables: EBITDA and PE multiples</a:t>
            </a:r>
          </a:p>
          <a:p>
            <a:pPr marL="638175" lvl="1" indent="-180975" algn="l">
              <a:lnSpc>
                <a:spcPct val="150000"/>
              </a:lnSpc>
              <a:buFont typeface="Arial" pitchFamily="34" charset="0"/>
              <a:buChar char="•"/>
            </a:pPr>
            <a:r>
              <a:rPr lang="en-US" sz="1200" dirty="0" smtClean="0">
                <a:solidFill>
                  <a:schemeClr val="tx1"/>
                </a:solidFill>
              </a:rPr>
              <a:t>Precedent transaction</a:t>
            </a:r>
          </a:p>
          <a:p>
            <a:pPr marL="180975" indent="-180975" algn="l">
              <a:lnSpc>
                <a:spcPct val="150000"/>
              </a:lnSpc>
              <a:buFont typeface="Arial" pitchFamily="34" charset="0"/>
              <a:buChar char="•"/>
            </a:pPr>
            <a:r>
              <a:rPr lang="en-US" sz="1600" dirty="0" smtClean="0">
                <a:solidFill>
                  <a:schemeClr val="tx1"/>
                </a:solidFill>
              </a:rPr>
              <a:t>Debt sizing uses a combination of </a:t>
            </a:r>
            <a:r>
              <a:rPr lang="en-US" sz="1600" dirty="0" err="1" smtClean="0">
                <a:solidFill>
                  <a:schemeClr val="tx1"/>
                </a:solidFill>
              </a:rPr>
              <a:t>cashflow</a:t>
            </a:r>
            <a:r>
              <a:rPr lang="en-US" sz="1600" dirty="0" smtClean="0">
                <a:solidFill>
                  <a:schemeClr val="tx1"/>
                </a:solidFill>
              </a:rPr>
              <a:t>-based and comparables methods. The different between valuing equity and debt sizing is the former using forecasted EBITDA and the latter uses Last Twelve Month (LTM) EBITDA.</a:t>
            </a:r>
          </a:p>
          <a:p>
            <a:pPr marL="180975" indent="-180975" algn="l">
              <a:lnSpc>
                <a:spcPct val="150000"/>
              </a:lnSpc>
              <a:buFont typeface="Arial" pitchFamily="34" charset="0"/>
              <a:buChar char="•"/>
            </a:pPr>
            <a:r>
              <a:rPr lang="en-US" sz="1600" dirty="0" smtClean="0">
                <a:solidFill>
                  <a:schemeClr val="tx1"/>
                </a:solidFill>
              </a:rPr>
              <a:t>Combined </a:t>
            </a:r>
            <a:r>
              <a:rPr lang="en-US" sz="1600" dirty="0" err="1" smtClean="0">
                <a:solidFill>
                  <a:schemeClr val="tx1"/>
                </a:solidFill>
              </a:rPr>
              <a:t>cashflow</a:t>
            </a:r>
            <a:r>
              <a:rPr lang="en-US" sz="1600" dirty="0" smtClean="0">
                <a:solidFill>
                  <a:schemeClr val="tx1"/>
                </a:solidFill>
              </a:rPr>
              <a:t> of Target and Acquirer is used for structuring the optimal capital structure.</a:t>
            </a:r>
          </a:p>
          <a:p>
            <a:pPr marL="180975" indent="-180975" algn="l">
              <a:lnSpc>
                <a:spcPct val="150000"/>
              </a:lnSpc>
              <a:buFont typeface="Arial" pitchFamily="34" charset="0"/>
              <a:buChar char="•"/>
            </a:pPr>
            <a:r>
              <a:rPr lang="en-US" sz="1600" dirty="0" smtClean="0">
                <a:solidFill>
                  <a:schemeClr val="tx1"/>
                </a:solidFill>
              </a:rPr>
              <a:t>Financial projections will be build for next 10 years to assess the debt servicing capability, such underlying assumptions will be verified against industry study and competitors’ analysis.</a:t>
            </a:r>
          </a:p>
          <a:p>
            <a:pPr marL="180975" indent="-180975" algn="l">
              <a:lnSpc>
                <a:spcPct val="150000"/>
              </a:lnSpc>
              <a:buFont typeface="Arial" pitchFamily="34" charset="0"/>
              <a:buChar char="•"/>
            </a:pPr>
            <a:r>
              <a:rPr lang="en-US" sz="1600" dirty="0" smtClean="0">
                <a:solidFill>
                  <a:schemeClr val="tx1"/>
                </a:solidFill>
              </a:rPr>
              <a:t>Existing debt of Target and/or Acquirer will be refinanced and rolled into he new Acquisition Finance facility.</a:t>
            </a:r>
          </a:p>
          <a:p>
            <a:pPr marL="180975" indent="-180975" algn="l">
              <a:lnSpc>
                <a:spcPct val="150000"/>
              </a:lnSpc>
              <a:buFont typeface="Arial" pitchFamily="34" charset="0"/>
              <a:buChar char="•"/>
            </a:pPr>
            <a:r>
              <a:rPr lang="en-US" sz="1600" dirty="0" smtClean="0">
                <a:solidFill>
                  <a:schemeClr val="tx1"/>
                </a:solidFill>
              </a:rPr>
              <a:t>Bank’s Base Case will be developed in consultation with Borrower and stress-tested for the purposes of sizing debt amount and financial covenants.</a:t>
            </a:r>
          </a:p>
          <a:p>
            <a:pPr marL="180975" indent="-180975" algn="l">
              <a:lnSpc>
                <a:spcPct val="150000"/>
              </a:lnSpc>
              <a:buFont typeface="Arial" pitchFamily="34" charset="0"/>
              <a:buChar char="•"/>
            </a:pPr>
            <a:r>
              <a:rPr lang="en-US" sz="1600" dirty="0" smtClean="0">
                <a:solidFill>
                  <a:schemeClr val="tx1"/>
                </a:solidFill>
              </a:rPr>
              <a:t>Sources and uses of fund is important for understanding the flow of the cash and net proceeds. </a:t>
            </a:r>
          </a:p>
          <a:p>
            <a:pPr marL="638175" lvl="1" indent="-180975" algn="l">
              <a:lnSpc>
                <a:spcPct val="150000"/>
              </a:lnSpc>
            </a:pPr>
            <a:endParaRPr lang="en-US" sz="12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26</a:t>
            </a:fld>
            <a:endParaRPr lang="th-TH"/>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Financing Approach</a:t>
            </a:r>
            <a:endParaRPr lang="th-TH" sz="2800" dirty="0"/>
          </a:p>
        </p:txBody>
      </p:sp>
      <p:sp>
        <p:nvSpPr>
          <p:cNvPr id="3" name="Subtitle 2"/>
          <p:cNvSpPr>
            <a:spLocks noGrp="1"/>
          </p:cNvSpPr>
          <p:nvPr>
            <p:ph type="subTitle" idx="1"/>
          </p:nvPr>
        </p:nvSpPr>
        <p:spPr>
          <a:xfrm>
            <a:off x="214282" y="857232"/>
            <a:ext cx="8786874" cy="6000768"/>
          </a:xfrm>
        </p:spPr>
        <p:txBody>
          <a:bodyPr>
            <a:normAutofit/>
          </a:bodyPr>
          <a:lstStyle/>
          <a:p>
            <a:pPr marL="180975" indent="-180975" algn="l">
              <a:lnSpc>
                <a:spcPct val="150000"/>
              </a:lnSpc>
              <a:buFont typeface="Arial" pitchFamily="34" charset="0"/>
              <a:buChar char="•"/>
            </a:pPr>
            <a:r>
              <a:rPr lang="en-US" sz="1600" dirty="0" smtClean="0">
                <a:solidFill>
                  <a:schemeClr val="tx1"/>
                </a:solidFill>
              </a:rPr>
              <a:t>Time to execution is very short for public auction (usually 12-16 weeks) and slightly longer for privately negotiated deal (3-6 month).  It is critical to have credit approved financing prior to bid submission, hence usually a 2-stage approach financing is adopted:</a:t>
            </a:r>
          </a:p>
          <a:p>
            <a:pPr marL="638175" lvl="1" indent="-180975" algn="l">
              <a:lnSpc>
                <a:spcPct val="150000"/>
              </a:lnSpc>
              <a:buFont typeface="Arial" pitchFamily="34" charset="0"/>
              <a:buChar char="•"/>
            </a:pPr>
            <a:r>
              <a:rPr lang="en-US" sz="1400" dirty="0" smtClean="0">
                <a:solidFill>
                  <a:schemeClr val="tx1"/>
                </a:solidFill>
              </a:rPr>
              <a:t>Stage 1: 12-18 month bridge loan back-to-back to the M&amp;A terms and conditions</a:t>
            </a:r>
          </a:p>
          <a:p>
            <a:pPr marL="638175" lvl="1" indent="-180975" algn="l">
              <a:lnSpc>
                <a:spcPct val="150000"/>
              </a:lnSpc>
              <a:buFont typeface="Arial" pitchFamily="34" charset="0"/>
              <a:buChar char="•"/>
            </a:pPr>
            <a:r>
              <a:rPr lang="en-US" sz="1400" dirty="0" smtClean="0">
                <a:solidFill>
                  <a:schemeClr val="tx1"/>
                </a:solidFill>
              </a:rPr>
              <a:t>Stage 2: Term loan or bond takeout that structured as a corporate loan against projected cashflows. Usually will incorporate </a:t>
            </a:r>
            <a:r>
              <a:rPr lang="en-US" sz="1400" dirty="0" err="1" smtClean="0">
                <a:solidFill>
                  <a:schemeClr val="tx1"/>
                </a:solidFill>
              </a:rPr>
              <a:t>capex</a:t>
            </a:r>
            <a:r>
              <a:rPr lang="en-US" sz="1400" dirty="0" smtClean="0">
                <a:solidFill>
                  <a:schemeClr val="tx1"/>
                </a:solidFill>
              </a:rPr>
              <a:t> and working capital facilities.</a:t>
            </a:r>
            <a:endParaRPr lang="en-US" sz="1400" dirty="0">
              <a:solidFill>
                <a:schemeClr val="tx1"/>
              </a:solidFill>
            </a:endParaRPr>
          </a:p>
        </p:txBody>
      </p:sp>
      <p:sp>
        <p:nvSpPr>
          <p:cNvPr id="5" name="Oval 4"/>
          <p:cNvSpPr/>
          <p:nvPr/>
        </p:nvSpPr>
        <p:spPr>
          <a:xfrm>
            <a:off x="1808603" y="4545136"/>
            <a:ext cx="1143008" cy="107157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rPr>
              <a:t>Bridge Loan Lenders</a:t>
            </a:r>
            <a:endParaRPr lang="th-TH" sz="1400" b="1" dirty="0">
              <a:solidFill>
                <a:schemeClr val="bg1"/>
              </a:solidFill>
            </a:endParaRPr>
          </a:p>
        </p:txBody>
      </p:sp>
      <p:sp>
        <p:nvSpPr>
          <p:cNvPr id="6" name="Right Arrow 5"/>
          <p:cNvSpPr/>
          <p:nvPr/>
        </p:nvSpPr>
        <p:spPr>
          <a:xfrm rot="7873095">
            <a:off x="2762176" y="4245212"/>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Right Arrow 6"/>
          <p:cNvSpPr/>
          <p:nvPr/>
        </p:nvSpPr>
        <p:spPr>
          <a:xfrm rot="2695276">
            <a:off x="1688411" y="4246418"/>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Right Arrow 7"/>
          <p:cNvSpPr/>
          <p:nvPr/>
        </p:nvSpPr>
        <p:spPr>
          <a:xfrm>
            <a:off x="1320412" y="4961889"/>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 name="Right Arrow 8"/>
          <p:cNvSpPr/>
          <p:nvPr/>
        </p:nvSpPr>
        <p:spPr>
          <a:xfrm rot="10800000">
            <a:off x="3071802" y="4962791"/>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Right Arrow 9"/>
          <p:cNvSpPr/>
          <p:nvPr/>
        </p:nvSpPr>
        <p:spPr>
          <a:xfrm rot="19087898">
            <a:off x="1703424" y="5682525"/>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1" name="Right Arrow 10"/>
          <p:cNvSpPr/>
          <p:nvPr/>
        </p:nvSpPr>
        <p:spPr>
          <a:xfrm rot="13564922">
            <a:off x="2761561" y="5701581"/>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2" name="TextBox 11"/>
          <p:cNvSpPr txBox="1"/>
          <p:nvPr/>
        </p:nvSpPr>
        <p:spPr>
          <a:xfrm>
            <a:off x="3428992" y="4982517"/>
            <a:ext cx="785818" cy="307777"/>
          </a:xfrm>
          <a:prstGeom prst="rect">
            <a:avLst/>
          </a:prstGeom>
          <a:noFill/>
        </p:spPr>
        <p:txBody>
          <a:bodyPr wrap="square" rtlCol="0">
            <a:spAutoFit/>
          </a:bodyPr>
          <a:lstStyle/>
          <a:p>
            <a:r>
              <a:rPr lang="en-US" sz="1400" dirty="0" smtClean="0"/>
              <a:t>Buyer</a:t>
            </a:r>
            <a:endParaRPr lang="th-TH" sz="1400" dirty="0"/>
          </a:p>
        </p:txBody>
      </p:sp>
      <p:sp>
        <p:nvSpPr>
          <p:cNvPr id="13" name="TextBox 12"/>
          <p:cNvSpPr txBox="1"/>
          <p:nvPr/>
        </p:nvSpPr>
        <p:spPr>
          <a:xfrm>
            <a:off x="2857488" y="3973444"/>
            <a:ext cx="785818" cy="307777"/>
          </a:xfrm>
          <a:prstGeom prst="rect">
            <a:avLst/>
          </a:prstGeom>
          <a:noFill/>
        </p:spPr>
        <p:txBody>
          <a:bodyPr wrap="square" rtlCol="0">
            <a:spAutoFit/>
          </a:bodyPr>
          <a:lstStyle/>
          <a:p>
            <a:r>
              <a:rPr lang="en-US" sz="1400" dirty="0" smtClean="0"/>
              <a:t>Seller</a:t>
            </a:r>
            <a:endParaRPr lang="th-TH" sz="1400" dirty="0"/>
          </a:p>
        </p:txBody>
      </p:sp>
      <p:sp>
        <p:nvSpPr>
          <p:cNvPr id="14" name="TextBox 13"/>
          <p:cNvSpPr txBox="1"/>
          <p:nvPr/>
        </p:nvSpPr>
        <p:spPr>
          <a:xfrm>
            <a:off x="1000100" y="5978743"/>
            <a:ext cx="1785950" cy="307777"/>
          </a:xfrm>
          <a:prstGeom prst="rect">
            <a:avLst/>
          </a:prstGeom>
          <a:noFill/>
        </p:spPr>
        <p:txBody>
          <a:bodyPr wrap="square" rtlCol="0">
            <a:spAutoFit/>
          </a:bodyPr>
          <a:lstStyle/>
          <a:p>
            <a:r>
              <a:rPr lang="en-US" sz="1400" dirty="0" smtClean="0"/>
              <a:t>Financial Model</a:t>
            </a:r>
            <a:endParaRPr lang="th-TH" sz="1400" dirty="0"/>
          </a:p>
        </p:txBody>
      </p:sp>
      <p:sp>
        <p:nvSpPr>
          <p:cNvPr id="15" name="TextBox 14"/>
          <p:cNvSpPr txBox="1"/>
          <p:nvPr/>
        </p:nvSpPr>
        <p:spPr>
          <a:xfrm>
            <a:off x="2643174" y="6000768"/>
            <a:ext cx="1143008" cy="307777"/>
          </a:xfrm>
          <a:prstGeom prst="rect">
            <a:avLst/>
          </a:prstGeom>
          <a:noFill/>
        </p:spPr>
        <p:txBody>
          <a:bodyPr wrap="square" rtlCol="0">
            <a:spAutoFit/>
          </a:bodyPr>
          <a:lstStyle/>
          <a:p>
            <a:r>
              <a:rPr lang="en-US" sz="1400" dirty="0" smtClean="0"/>
              <a:t>DD Reports</a:t>
            </a:r>
            <a:endParaRPr lang="th-TH" sz="1400" dirty="0"/>
          </a:p>
        </p:txBody>
      </p:sp>
      <p:sp>
        <p:nvSpPr>
          <p:cNvPr id="16" name="TextBox 15"/>
          <p:cNvSpPr txBox="1"/>
          <p:nvPr/>
        </p:nvSpPr>
        <p:spPr>
          <a:xfrm>
            <a:off x="857224" y="3925944"/>
            <a:ext cx="1154695" cy="523220"/>
          </a:xfrm>
          <a:prstGeom prst="rect">
            <a:avLst/>
          </a:prstGeom>
          <a:noFill/>
        </p:spPr>
        <p:txBody>
          <a:bodyPr wrap="square" rtlCol="0">
            <a:spAutoFit/>
          </a:bodyPr>
          <a:lstStyle/>
          <a:p>
            <a:r>
              <a:rPr lang="en-US" sz="1400" dirty="0" smtClean="0"/>
              <a:t>Borrower - SPV</a:t>
            </a:r>
            <a:endParaRPr lang="th-TH" sz="1400" dirty="0"/>
          </a:p>
        </p:txBody>
      </p:sp>
      <p:sp>
        <p:nvSpPr>
          <p:cNvPr id="17" name="TextBox 16"/>
          <p:cNvSpPr txBox="1"/>
          <p:nvPr/>
        </p:nvSpPr>
        <p:spPr>
          <a:xfrm>
            <a:off x="500034" y="4982517"/>
            <a:ext cx="785818" cy="307777"/>
          </a:xfrm>
          <a:prstGeom prst="rect">
            <a:avLst/>
          </a:prstGeom>
          <a:noFill/>
        </p:spPr>
        <p:txBody>
          <a:bodyPr wrap="square" rtlCol="0">
            <a:spAutoFit/>
          </a:bodyPr>
          <a:lstStyle/>
          <a:p>
            <a:pPr algn="r"/>
            <a:r>
              <a:rPr lang="en-US" sz="1400" dirty="0" smtClean="0"/>
              <a:t>SPA</a:t>
            </a:r>
            <a:endParaRPr lang="th-TH" sz="1400" dirty="0"/>
          </a:p>
        </p:txBody>
      </p:sp>
      <p:sp>
        <p:nvSpPr>
          <p:cNvPr id="18" name="Oval 17"/>
          <p:cNvSpPr/>
          <p:nvPr/>
        </p:nvSpPr>
        <p:spPr>
          <a:xfrm>
            <a:off x="6380635" y="4545136"/>
            <a:ext cx="1143008" cy="107157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chemeClr val="bg1"/>
                </a:solidFill>
              </a:rPr>
              <a:t>Term Loan Lenders</a:t>
            </a:r>
            <a:endParaRPr lang="th-TH" sz="1400" b="1" dirty="0">
              <a:solidFill>
                <a:schemeClr val="bg1"/>
              </a:solidFill>
            </a:endParaRPr>
          </a:p>
        </p:txBody>
      </p:sp>
      <p:sp>
        <p:nvSpPr>
          <p:cNvPr id="19" name="Right Arrow 18"/>
          <p:cNvSpPr/>
          <p:nvPr/>
        </p:nvSpPr>
        <p:spPr>
          <a:xfrm rot="7873095">
            <a:off x="7334208" y="4245212"/>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0" name="Right Arrow 19"/>
          <p:cNvSpPr/>
          <p:nvPr/>
        </p:nvSpPr>
        <p:spPr>
          <a:xfrm rot="2695276">
            <a:off x="6260443" y="4246418"/>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1" name="Right Arrow 20"/>
          <p:cNvSpPr/>
          <p:nvPr/>
        </p:nvSpPr>
        <p:spPr>
          <a:xfrm>
            <a:off x="5892444" y="4973764"/>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Right Arrow 21"/>
          <p:cNvSpPr/>
          <p:nvPr/>
        </p:nvSpPr>
        <p:spPr>
          <a:xfrm rot="10800000">
            <a:off x="7643834" y="4962791"/>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3" name="Right Arrow 22"/>
          <p:cNvSpPr/>
          <p:nvPr/>
        </p:nvSpPr>
        <p:spPr>
          <a:xfrm rot="19087898">
            <a:off x="6275456" y="5682525"/>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4" name="Right Arrow 23"/>
          <p:cNvSpPr/>
          <p:nvPr/>
        </p:nvSpPr>
        <p:spPr>
          <a:xfrm rot="13564922">
            <a:off x="7333593" y="5701581"/>
            <a:ext cx="357190" cy="285752"/>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5" name="TextBox 24"/>
          <p:cNvSpPr txBox="1"/>
          <p:nvPr/>
        </p:nvSpPr>
        <p:spPr>
          <a:xfrm>
            <a:off x="8001024" y="4982517"/>
            <a:ext cx="785818" cy="307777"/>
          </a:xfrm>
          <a:prstGeom prst="rect">
            <a:avLst/>
          </a:prstGeom>
          <a:noFill/>
        </p:spPr>
        <p:txBody>
          <a:bodyPr wrap="square" rtlCol="0">
            <a:spAutoFit/>
          </a:bodyPr>
          <a:lstStyle/>
          <a:p>
            <a:r>
              <a:rPr lang="en-US" sz="1400" dirty="0" err="1" smtClean="0"/>
              <a:t>Capex</a:t>
            </a:r>
            <a:r>
              <a:rPr lang="en-US" sz="1400" dirty="0" smtClean="0"/>
              <a:t> </a:t>
            </a:r>
            <a:endParaRPr lang="th-TH" sz="1400" dirty="0"/>
          </a:p>
        </p:txBody>
      </p:sp>
      <p:sp>
        <p:nvSpPr>
          <p:cNvPr id="26" name="TextBox 25"/>
          <p:cNvSpPr txBox="1"/>
          <p:nvPr/>
        </p:nvSpPr>
        <p:spPr>
          <a:xfrm>
            <a:off x="6858016" y="3973444"/>
            <a:ext cx="1857388" cy="307777"/>
          </a:xfrm>
          <a:prstGeom prst="rect">
            <a:avLst/>
          </a:prstGeom>
          <a:noFill/>
        </p:spPr>
        <p:txBody>
          <a:bodyPr wrap="square" rtlCol="0">
            <a:spAutoFit/>
          </a:bodyPr>
          <a:lstStyle/>
          <a:p>
            <a:r>
              <a:rPr lang="en-US" sz="1400" dirty="0" smtClean="0"/>
              <a:t>Borrower’s Financials</a:t>
            </a:r>
            <a:endParaRPr lang="th-TH" sz="1400" dirty="0"/>
          </a:p>
        </p:txBody>
      </p:sp>
      <p:sp>
        <p:nvSpPr>
          <p:cNvPr id="27" name="TextBox 26"/>
          <p:cNvSpPr txBox="1"/>
          <p:nvPr/>
        </p:nvSpPr>
        <p:spPr>
          <a:xfrm>
            <a:off x="5286380" y="5938083"/>
            <a:ext cx="1785950" cy="307777"/>
          </a:xfrm>
          <a:prstGeom prst="rect">
            <a:avLst/>
          </a:prstGeom>
          <a:noFill/>
        </p:spPr>
        <p:txBody>
          <a:bodyPr wrap="square" rtlCol="0">
            <a:spAutoFit/>
          </a:bodyPr>
          <a:lstStyle/>
          <a:p>
            <a:r>
              <a:rPr lang="en-US" sz="1400" dirty="0" err="1" smtClean="0"/>
              <a:t>Cashflow</a:t>
            </a:r>
            <a:r>
              <a:rPr lang="en-US" sz="1400" dirty="0" smtClean="0"/>
              <a:t> Projection</a:t>
            </a:r>
            <a:endParaRPr lang="th-TH" sz="1400" dirty="0"/>
          </a:p>
        </p:txBody>
      </p:sp>
      <p:sp>
        <p:nvSpPr>
          <p:cNvPr id="28" name="TextBox 27"/>
          <p:cNvSpPr txBox="1"/>
          <p:nvPr/>
        </p:nvSpPr>
        <p:spPr>
          <a:xfrm>
            <a:off x="7643834" y="5925832"/>
            <a:ext cx="928694" cy="307777"/>
          </a:xfrm>
          <a:prstGeom prst="rect">
            <a:avLst/>
          </a:prstGeom>
          <a:noFill/>
        </p:spPr>
        <p:txBody>
          <a:bodyPr wrap="square" rtlCol="0">
            <a:spAutoFit/>
          </a:bodyPr>
          <a:lstStyle/>
          <a:p>
            <a:r>
              <a:rPr lang="en-US" sz="1400" dirty="0" smtClean="0"/>
              <a:t>Hedging</a:t>
            </a:r>
            <a:endParaRPr lang="th-TH" sz="1400" dirty="0"/>
          </a:p>
        </p:txBody>
      </p:sp>
      <p:sp>
        <p:nvSpPr>
          <p:cNvPr id="29" name="TextBox 28"/>
          <p:cNvSpPr txBox="1"/>
          <p:nvPr/>
        </p:nvSpPr>
        <p:spPr>
          <a:xfrm>
            <a:off x="4857752" y="3925944"/>
            <a:ext cx="1500198" cy="738664"/>
          </a:xfrm>
          <a:prstGeom prst="rect">
            <a:avLst/>
          </a:prstGeom>
          <a:noFill/>
        </p:spPr>
        <p:txBody>
          <a:bodyPr wrap="square" rtlCol="0">
            <a:spAutoFit/>
          </a:bodyPr>
          <a:lstStyle/>
          <a:p>
            <a:r>
              <a:rPr lang="en-US" sz="1400" dirty="0" smtClean="0"/>
              <a:t>Borrower – Target or Combined Company</a:t>
            </a:r>
            <a:endParaRPr lang="th-TH" sz="1400" dirty="0"/>
          </a:p>
        </p:txBody>
      </p:sp>
      <p:sp>
        <p:nvSpPr>
          <p:cNvPr id="30" name="TextBox 29"/>
          <p:cNvSpPr txBox="1"/>
          <p:nvPr/>
        </p:nvSpPr>
        <p:spPr>
          <a:xfrm>
            <a:off x="4572000" y="4982517"/>
            <a:ext cx="1285884" cy="307777"/>
          </a:xfrm>
          <a:prstGeom prst="rect">
            <a:avLst/>
          </a:prstGeom>
          <a:noFill/>
        </p:spPr>
        <p:txBody>
          <a:bodyPr wrap="square" rtlCol="0">
            <a:spAutoFit/>
          </a:bodyPr>
          <a:lstStyle/>
          <a:p>
            <a:pPr algn="r"/>
            <a:r>
              <a:rPr lang="en-US" sz="1400" dirty="0" smtClean="0"/>
              <a:t>Securities</a:t>
            </a:r>
            <a:endParaRPr lang="th-TH" sz="1400" dirty="0"/>
          </a:p>
        </p:txBody>
      </p:sp>
      <p:sp>
        <p:nvSpPr>
          <p:cNvPr id="31" name="TextBox 30"/>
          <p:cNvSpPr txBox="1"/>
          <p:nvPr/>
        </p:nvSpPr>
        <p:spPr>
          <a:xfrm>
            <a:off x="571472" y="3357562"/>
            <a:ext cx="3500462" cy="307777"/>
          </a:xfrm>
          <a:prstGeom prst="rect">
            <a:avLst/>
          </a:prstGeom>
          <a:noFill/>
        </p:spPr>
        <p:txBody>
          <a:bodyPr wrap="square" rtlCol="0">
            <a:spAutoFit/>
          </a:bodyPr>
          <a:lstStyle/>
          <a:p>
            <a:r>
              <a:rPr lang="en-US" sz="1400" dirty="0" smtClean="0"/>
              <a:t>Stage1: Pre and On Acquisition Finance</a:t>
            </a:r>
            <a:endParaRPr lang="th-TH" sz="1400" dirty="0"/>
          </a:p>
        </p:txBody>
      </p:sp>
      <p:sp>
        <p:nvSpPr>
          <p:cNvPr id="32" name="TextBox 31"/>
          <p:cNvSpPr txBox="1"/>
          <p:nvPr/>
        </p:nvSpPr>
        <p:spPr>
          <a:xfrm>
            <a:off x="4929190" y="3357562"/>
            <a:ext cx="3500462" cy="307777"/>
          </a:xfrm>
          <a:prstGeom prst="rect">
            <a:avLst/>
          </a:prstGeom>
          <a:noFill/>
        </p:spPr>
        <p:txBody>
          <a:bodyPr wrap="square" rtlCol="0">
            <a:spAutoFit/>
          </a:bodyPr>
          <a:lstStyle/>
          <a:p>
            <a:r>
              <a:rPr lang="en-US" sz="1400" dirty="0" smtClean="0"/>
              <a:t>Stage2: Post Acquisition Finance</a:t>
            </a:r>
            <a:endParaRPr lang="th-TH" sz="1400" dirty="0"/>
          </a:p>
        </p:txBody>
      </p:sp>
      <p:cxnSp>
        <p:nvCxnSpPr>
          <p:cNvPr id="34" name="Straight Connector 33"/>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Slide Number Placeholder 32"/>
          <p:cNvSpPr>
            <a:spLocks noGrp="1"/>
          </p:cNvSpPr>
          <p:nvPr>
            <p:ph type="sldNum" sz="quarter" idx="12"/>
          </p:nvPr>
        </p:nvSpPr>
        <p:spPr/>
        <p:txBody>
          <a:bodyPr/>
          <a:lstStyle/>
          <a:p>
            <a:fld id="{B6C1A7B2-75BB-4112-9516-8C224BAD2F2B}" type="slidenum">
              <a:rPr lang="th-TH" smtClean="0"/>
              <a:pPr/>
              <a:t>27</a:t>
            </a:fld>
            <a:endParaRPr lang="th-TH"/>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Key financing Terms (Part I)</a:t>
            </a:r>
            <a:endParaRPr lang="th-TH" sz="2800" dirty="0"/>
          </a:p>
        </p:txBody>
      </p:sp>
      <p:sp>
        <p:nvSpPr>
          <p:cNvPr id="3" name="Subtitle 2"/>
          <p:cNvSpPr>
            <a:spLocks noGrp="1"/>
          </p:cNvSpPr>
          <p:nvPr>
            <p:ph type="subTitle" idx="1"/>
          </p:nvPr>
        </p:nvSpPr>
        <p:spPr>
          <a:xfrm>
            <a:off x="214282" y="857232"/>
            <a:ext cx="8786874" cy="6000768"/>
          </a:xfrm>
        </p:spPr>
        <p:txBody>
          <a:bodyPr>
            <a:normAutofit/>
          </a:bodyPr>
          <a:lstStyle/>
          <a:p>
            <a:pPr marL="180975" indent="-180975" algn="l">
              <a:lnSpc>
                <a:spcPct val="150000"/>
              </a:lnSpc>
              <a:buFont typeface="Arial" pitchFamily="34" charset="0"/>
              <a:buChar char="•"/>
            </a:pPr>
            <a:r>
              <a:rPr lang="en-US" sz="1800" dirty="0" smtClean="0">
                <a:solidFill>
                  <a:schemeClr val="tx1"/>
                </a:solidFill>
              </a:rPr>
              <a:t>Leverage multiple (Net Debt/EBITDA): Comprises senior, junior, second-lien or mezzanine debt.</a:t>
            </a:r>
          </a:p>
          <a:p>
            <a:pPr marL="638175" lvl="1" indent="-180975" algn="l">
              <a:lnSpc>
                <a:spcPct val="150000"/>
              </a:lnSpc>
              <a:buFont typeface="Arial" pitchFamily="34" charset="0"/>
              <a:buChar char="•"/>
            </a:pPr>
            <a:r>
              <a:rPr lang="en-US" sz="1600" dirty="0" smtClean="0">
                <a:solidFill>
                  <a:schemeClr val="tx1"/>
                </a:solidFill>
              </a:rPr>
              <a:t>Senior debt: 3x -4x EBITDA</a:t>
            </a:r>
          </a:p>
          <a:p>
            <a:pPr marL="638175" lvl="1" indent="-180975" algn="l">
              <a:lnSpc>
                <a:spcPct val="150000"/>
              </a:lnSpc>
              <a:buFont typeface="Arial" pitchFamily="34" charset="0"/>
              <a:buChar char="•"/>
            </a:pPr>
            <a:r>
              <a:rPr lang="en-US" sz="1600" dirty="0" smtClean="0">
                <a:solidFill>
                  <a:schemeClr val="tx1"/>
                </a:solidFill>
              </a:rPr>
              <a:t>Junior, second-lien: 1x – 5x EBITDA (less common now)</a:t>
            </a:r>
          </a:p>
          <a:p>
            <a:pPr marL="638175" lvl="1" indent="-180975" algn="l">
              <a:lnSpc>
                <a:spcPct val="150000"/>
              </a:lnSpc>
              <a:buFont typeface="Arial" pitchFamily="34" charset="0"/>
              <a:buChar char="•"/>
            </a:pPr>
            <a:r>
              <a:rPr lang="en-US" sz="1600" dirty="0" smtClean="0">
                <a:solidFill>
                  <a:schemeClr val="tx1"/>
                </a:solidFill>
              </a:rPr>
              <a:t>Mezzanine debt: 1x (pricing close to equity return)</a:t>
            </a:r>
          </a:p>
          <a:p>
            <a:pPr marL="180975" indent="-180975" algn="l">
              <a:lnSpc>
                <a:spcPct val="150000"/>
              </a:lnSpc>
              <a:buFont typeface="Arial" pitchFamily="34" charset="0"/>
              <a:buChar char="•"/>
            </a:pPr>
            <a:r>
              <a:rPr lang="en-US" sz="1800" dirty="0" smtClean="0">
                <a:solidFill>
                  <a:schemeClr val="tx1"/>
                </a:solidFill>
              </a:rPr>
              <a:t>Debt-to-Equity ratio: Higher than equity, the less likely that shareholders will let the financing go into default.</a:t>
            </a:r>
          </a:p>
          <a:p>
            <a:pPr marL="638175" lvl="1" indent="-180975" algn="l">
              <a:lnSpc>
                <a:spcPct val="150000"/>
              </a:lnSpc>
              <a:buFont typeface="Arial" pitchFamily="34" charset="0"/>
              <a:buChar char="•"/>
            </a:pPr>
            <a:r>
              <a:rPr lang="en-US" sz="1600" dirty="0" smtClean="0">
                <a:solidFill>
                  <a:schemeClr val="tx1"/>
                </a:solidFill>
              </a:rPr>
              <a:t>Market trend is 50% or less debt depending on size of transaction and sector.</a:t>
            </a:r>
          </a:p>
          <a:p>
            <a:pPr marL="180975" indent="-180975" algn="l">
              <a:lnSpc>
                <a:spcPct val="150000"/>
              </a:lnSpc>
            </a:pPr>
            <a:endParaRPr lang="en-US" sz="12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28</a:t>
            </a:fld>
            <a:endParaRPr lang="th-TH"/>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Key financing Terms (Part II)</a:t>
            </a:r>
            <a:endParaRPr lang="th-TH" sz="2800" dirty="0"/>
          </a:p>
        </p:txBody>
      </p:sp>
      <p:sp>
        <p:nvSpPr>
          <p:cNvPr id="3" name="Subtitle 2"/>
          <p:cNvSpPr>
            <a:spLocks noGrp="1"/>
          </p:cNvSpPr>
          <p:nvPr>
            <p:ph type="subTitle" idx="1"/>
          </p:nvPr>
        </p:nvSpPr>
        <p:spPr>
          <a:xfrm>
            <a:off x="214282" y="642918"/>
            <a:ext cx="8786874" cy="6215082"/>
          </a:xfrm>
        </p:spPr>
        <p:txBody>
          <a:bodyPr>
            <a:normAutofit/>
          </a:bodyPr>
          <a:lstStyle/>
          <a:p>
            <a:pPr marL="180975" indent="-180975" algn="l">
              <a:lnSpc>
                <a:spcPct val="150000"/>
              </a:lnSpc>
              <a:buFont typeface="Arial" pitchFamily="34" charset="0"/>
              <a:buChar char="•"/>
            </a:pPr>
            <a:r>
              <a:rPr lang="en-US" sz="1600" dirty="0" smtClean="0">
                <a:solidFill>
                  <a:schemeClr val="tx1"/>
                </a:solidFill>
              </a:rPr>
              <a:t>Financial covenants Tested quarterly on a rolling 12-month basis.  Sufficient </a:t>
            </a:r>
            <a:r>
              <a:rPr lang="en-US" sz="1600" dirty="0" err="1" smtClean="0">
                <a:solidFill>
                  <a:schemeClr val="tx1"/>
                </a:solidFill>
              </a:rPr>
              <a:t>headrooms</a:t>
            </a:r>
            <a:r>
              <a:rPr lang="en-US" sz="1600" dirty="0" smtClean="0">
                <a:solidFill>
                  <a:schemeClr val="tx1"/>
                </a:solidFill>
              </a:rPr>
              <a:t> (20%-25%) included. Cure rights sometime included to allow shareholders to cure the breach, avoiding technical default.</a:t>
            </a:r>
          </a:p>
          <a:p>
            <a:pPr marL="638175" lvl="1" indent="-180975" algn="l">
              <a:lnSpc>
                <a:spcPct val="150000"/>
              </a:lnSpc>
              <a:buFont typeface="Arial" pitchFamily="34" charset="0"/>
              <a:buChar char="•"/>
            </a:pPr>
            <a:r>
              <a:rPr lang="en-US" sz="1400" dirty="0" smtClean="0">
                <a:solidFill>
                  <a:schemeClr val="tx1"/>
                </a:solidFill>
              </a:rPr>
              <a:t>Net Debt/EBITDA : Not more than [3.5x – 4.0x]</a:t>
            </a:r>
          </a:p>
          <a:p>
            <a:pPr marL="638175" lvl="1" indent="-180975" algn="l">
              <a:lnSpc>
                <a:spcPct val="150000"/>
              </a:lnSpc>
              <a:buFont typeface="Arial" pitchFamily="34" charset="0"/>
              <a:buChar char="•"/>
            </a:pPr>
            <a:r>
              <a:rPr lang="en-US" sz="1400" dirty="0" smtClean="0">
                <a:solidFill>
                  <a:schemeClr val="tx1"/>
                </a:solidFill>
              </a:rPr>
              <a:t>EBITDA/Interest </a:t>
            </a:r>
            <a:r>
              <a:rPr lang="en-US" sz="1400" dirty="0" smtClean="0">
                <a:solidFill>
                  <a:schemeClr val="tx1"/>
                </a:solidFill>
              </a:rPr>
              <a:t>Expense: Not less than [2.0x – 2.5x]</a:t>
            </a:r>
          </a:p>
          <a:p>
            <a:pPr marL="180975" indent="-180975" algn="l">
              <a:lnSpc>
                <a:spcPct val="150000"/>
              </a:lnSpc>
              <a:buFont typeface="Arial" pitchFamily="34" charset="0"/>
              <a:buChar char="•"/>
            </a:pPr>
            <a:r>
              <a:rPr lang="en-US" sz="1600" dirty="0" smtClean="0">
                <a:solidFill>
                  <a:schemeClr val="tx1"/>
                </a:solidFill>
              </a:rPr>
              <a:t>Cash </a:t>
            </a:r>
            <a:r>
              <a:rPr lang="en-US" sz="1600" dirty="0" smtClean="0">
                <a:solidFill>
                  <a:schemeClr val="tx1"/>
                </a:solidFill>
              </a:rPr>
              <a:t>sweep mechanism: To accelerate repayment of debt, it is common to include cash sweep when leverage is above certain threshold. For e.g.</a:t>
            </a:r>
          </a:p>
          <a:p>
            <a:pPr marL="638175" lvl="1" indent="-180975" algn="l">
              <a:lnSpc>
                <a:spcPct val="150000"/>
              </a:lnSpc>
              <a:buFont typeface="Arial" pitchFamily="34" charset="0"/>
              <a:buChar char="•"/>
            </a:pPr>
            <a:r>
              <a:rPr lang="en-US" sz="1400" dirty="0" smtClean="0">
                <a:solidFill>
                  <a:schemeClr val="tx1"/>
                </a:solidFill>
              </a:rPr>
              <a:t>[75%] cash sweep if Net Debt/EBITDA &gt; 4x</a:t>
            </a:r>
          </a:p>
          <a:p>
            <a:pPr marL="638175" lvl="1" indent="-180975" algn="l">
              <a:lnSpc>
                <a:spcPct val="150000"/>
              </a:lnSpc>
              <a:buFont typeface="Arial" pitchFamily="34" charset="0"/>
              <a:buChar char="•"/>
            </a:pPr>
            <a:r>
              <a:rPr lang="en-US" sz="1400" dirty="0" smtClean="0">
                <a:solidFill>
                  <a:schemeClr val="tx1"/>
                </a:solidFill>
              </a:rPr>
              <a:t>[50%] cash sweep if Net Debt/EBITDA &gt; 3x and &lt;= 4x</a:t>
            </a:r>
          </a:p>
          <a:p>
            <a:pPr marL="638175" lvl="1" indent="-180975" algn="l">
              <a:lnSpc>
                <a:spcPct val="150000"/>
              </a:lnSpc>
              <a:buFont typeface="Arial" pitchFamily="34" charset="0"/>
              <a:buChar char="•"/>
            </a:pPr>
            <a:r>
              <a:rPr lang="en-US" sz="1400" dirty="0" smtClean="0">
                <a:solidFill>
                  <a:schemeClr val="tx1"/>
                </a:solidFill>
              </a:rPr>
              <a:t>[25%] cash sweep if Net Debt/EBITDA &gt; 2x and &lt;= 3x</a:t>
            </a:r>
          </a:p>
          <a:p>
            <a:pPr marL="638175" lvl="1" indent="-180975" algn="l">
              <a:lnSpc>
                <a:spcPct val="150000"/>
              </a:lnSpc>
              <a:buFont typeface="Arial" pitchFamily="34" charset="0"/>
              <a:buChar char="•"/>
            </a:pPr>
            <a:r>
              <a:rPr lang="en-US" sz="1400" dirty="0" smtClean="0">
                <a:solidFill>
                  <a:schemeClr val="tx1"/>
                </a:solidFill>
              </a:rPr>
              <a:t>No cash sweep if et Debt/EBITDA &lt;= 2x</a:t>
            </a:r>
          </a:p>
          <a:p>
            <a:pPr marL="180975" indent="-180975" algn="l">
              <a:lnSpc>
                <a:spcPct val="150000"/>
              </a:lnSpc>
              <a:buFont typeface="Arial" pitchFamily="34" charset="0"/>
              <a:buChar char="•"/>
            </a:pPr>
            <a:r>
              <a:rPr lang="en-US" sz="1600" dirty="0" smtClean="0">
                <a:solidFill>
                  <a:schemeClr val="tx1"/>
                </a:solidFill>
              </a:rPr>
              <a:t>Other covenant: Control, disposal, divestment, additional indebtedness, merger and acquisition, restrict </a:t>
            </a:r>
            <a:r>
              <a:rPr lang="en-US" sz="1600" dirty="0" smtClean="0">
                <a:solidFill>
                  <a:schemeClr val="tx1"/>
                </a:solidFill>
              </a:rPr>
              <a:t>dividend payments</a:t>
            </a:r>
            <a:r>
              <a:rPr lang="en-US" sz="1600" dirty="0" smtClean="0">
                <a:solidFill>
                  <a:schemeClr val="tx1"/>
                </a:solidFill>
              </a:rPr>
              <a:t>.</a:t>
            </a:r>
          </a:p>
          <a:p>
            <a:pPr marL="180975" indent="-180975" algn="l">
              <a:lnSpc>
                <a:spcPct val="150000"/>
              </a:lnSpc>
              <a:buFont typeface="Arial" pitchFamily="34" charset="0"/>
              <a:buChar char="•"/>
            </a:pPr>
            <a:r>
              <a:rPr lang="en-US" sz="1600" dirty="0" smtClean="0">
                <a:solidFill>
                  <a:schemeClr val="tx1"/>
                </a:solidFill>
              </a:rPr>
              <a:t>Securities package includes </a:t>
            </a:r>
            <a:r>
              <a:rPr lang="en-US" sz="1600" dirty="0" smtClean="0">
                <a:solidFill>
                  <a:schemeClr val="tx1"/>
                </a:solidFill>
              </a:rPr>
              <a:t>legal </a:t>
            </a:r>
            <a:r>
              <a:rPr lang="en-US" sz="1600" dirty="0" smtClean="0">
                <a:solidFill>
                  <a:schemeClr val="tx1"/>
                </a:solidFill>
              </a:rPr>
              <a:t>mortgage, account pledge, shares pledge, contracts assignment and escrow account. No other third party lenders will share the security. Ranked </a:t>
            </a:r>
            <a:r>
              <a:rPr lang="en-US" sz="1600" dirty="0" err="1" smtClean="0">
                <a:solidFill>
                  <a:schemeClr val="tx1"/>
                </a:solidFill>
              </a:rPr>
              <a:t>pari-passu</a:t>
            </a:r>
            <a:r>
              <a:rPr lang="en-US" sz="1600" dirty="0" smtClean="0">
                <a:solidFill>
                  <a:schemeClr val="tx1"/>
                </a:solidFill>
              </a:rPr>
              <a:t>.</a:t>
            </a:r>
            <a:endParaRPr lang="en-US" sz="12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29</a:t>
            </a:fld>
            <a:endParaRPr lang="th-TH"/>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Acquisition Structure</a:t>
            </a:r>
            <a:endParaRPr lang="th-TH" sz="2800" dirty="0"/>
          </a:p>
        </p:txBody>
      </p:sp>
      <p:sp>
        <p:nvSpPr>
          <p:cNvPr id="3" name="Subtitle 2"/>
          <p:cNvSpPr>
            <a:spLocks noGrp="1"/>
          </p:cNvSpPr>
          <p:nvPr>
            <p:ph type="subTitle" idx="1"/>
          </p:nvPr>
        </p:nvSpPr>
        <p:spPr>
          <a:xfrm>
            <a:off x="178563" y="4000504"/>
            <a:ext cx="8786874" cy="2643206"/>
          </a:xfrm>
        </p:spPr>
        <p:txBody>
          <a:bodyPr>
            <a:noAutofit/>
          </a:bodyPr>
          <a:lstStyle/>
          <a:p>
            <a:pPr marL="180975" indent="-180975" algn="l">
              <a:lnSpc>
                <a:spcPct val="160000"/>
              </a:lnSpc>
              <a:buFont typeface="Arial" pitchFamily="34" charset="0"/>
              <a:buChar char="•"/>
            </a:pPr>
            <a:r>
              <a:rPr lang="en-US" sz="1600" dirty="0" smtClean="0">
                <a:solidFill>
                  <a:schemeClr val="tx1"/>
                </a:solidFill>
              </a:rPr>
              <a:t>At Stage I, Bridge Loan borrower is SPV (Holding Co) which will acquire the shares in Target using the bridge loan and new equity.</a:t>
            </a:r>
          </a:p>
          <a:p>
            <a:pPr marL="180975" indent="-180975" algn="l">
              <a:lnSpc>
                <a:spcPct val="160000"/>
              </a:lnSpc>
              <a:buFont typeface="Arial" pitchFamily="34" charset="0"/>
              <a:buChar char="•"/>
            </a:pPr>
            <a:r>
              <a:rPr lang="en-US" sz="1600" dirty="0" smtClean="0">
                <a:solidFill>
                  <a:schemeClr val="tx1"/>
                </a:solidFill>
              </a:rPr>
              <a:t>At Stage 2, Target will be borrower on the Term Loan takeout and the net proceeds will flow up from Target to SPV in term of Shareholders’ loan, and SPV will use the net proceeds to repay the Bridge Loan.</a:t>
            </a:r>
          </a:p>
          <a:p>
            <a:pPr marL="180975" indent="-180975" algn="l">
              <a:lnSpc>
                <a:spcPct val="160000"/>
              </a:lnSpc>
              <a:buFont typeface="Arial" pitchFamily="34" charset="0"/>
              <a:buChar char="•"/>
            </a:pPr>
            <a:r>
              <a:rPr lang="en-US" sz="1600" dirty="0" smtClean="0">
                <a:solidFill>
                  <a:schemeClr val="tx1"/>
                </a:solidFill>
              </a:rPr>
              <a:t>The securities under the Bridge Loan will be released and re-charged to Term Loan lenders.</a:t>
            </a:r>
            <a:endParaRPr lang="en-US" sz="1600" dirty="0">
              <a:solidFill>
                <a:schemeClr val="tx1"/>
              </a:solidFill>
            </a:endParaRPr>
          </a:p>
        </p:txBody>
      </p:sp>
      <p:sp>
        <p:nvSpPr>
          <p:cNvPr id="5" name="Oval 4"/>
          <p:cNvSpPr/>
          <p:nvPr/>
        </p:nvSpPr>
        <p:spPr>
          <a:xfrm>
            <a:off x="1275219" y="1500174"/>
            <a:ext cx="642942" cy="35719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7" name="Right Arrow 6"/>
          <p:cNvSpPr/>
          <p:nvPr/>
        </p:nvSpPr>
        <p:spPr>
          <a:xfrm rot="2695276">
            <a:off x="1892423" y="1916617"/>
            <a:ext cx="215617" cy="188460"/>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1" name="TextBox 30"/>
          <p:cNvSpPr txBox="1"/>
          <p:nvPr/>
        </p:nvSpPr>
        <p:spPr>
          <a:xfrm>
            <a:off x="571472" y="1000108"/>
            <a:ext cx="3500462" cy="307777"/>
          </a:xfrm>
          <a:prstGeom prst="rect">
            <a:avLst/>
          </a:prstGeom>
          <a:noFill/>
        </p:spPr>
        <p:txBody>
          <a:bodyPr wrap="square" rtlCol="0">
            <a:spAutoFit/>
          </a:bodyPr>
          <a:lstStyle/>
          <a:p>
            <a:r>
              <a:rPr lang="en-US" sz="1400" dirty="0" smtClean="0"/>
              <a:t>Stage1: Pre and On Acquisition Finance</a:t>
            </a:r>
            <a:endParaRPr lang="th-TH" sz="1400" dirty="0"/>
          </a:p>
        </p:txBody>
      </p:sp>
      <p:sp>
        <p:nvSpPr>
          <p:cNvPr id="32" name="TextBox 31"/>
          <p:cNvSpPr txBox="1"/>
          <p:nvPr/>
        </p:nvSpPr>
        <p:spPr>
          <a:xfrm>
            <a:off x="4929190" y="1000108"/>
            <a:ext cx="3500462" cy="307777"/>
          </a:xfrm>
          <a:prstGeom prst="rect">
            <a:avLst/>
          </a:prstGeom>
          <a:noFill/>
        </p:spPr>
        <p:txBody>
          <a:bodyPr wrap="square" rtlCol="0">
            <a:spAutoFit/>
          </a:bodyPr>
          <a:lstStyle/>
          <a:p>
            <a:r>
              <a:rPr lang="en-US" sz="1400" dirty="0" smtClean="0"/>
              <a:t>Stage2: Post Acquisition Finance</a:t>
            </a:r>
            <a:endParaRPr lang="th-TH" sz="1400" dirty="0"/>
          </a:p>
        </p:txBody>
      </p:sp>
      <p:sp>
        <p:nvSpPr>
          <p:cNvPr id="33" name="Rectangle 32"/>
          <p:cNvSpPr/>
          <p:nvPr/>
        </p:nvSpPr>
        <p:spPr>
          <a:xfrm>
            <a:off x="1889255" y="2214554"/>
            <a:ext cx="714380" cy="285752"/>
          </a:xfrm>
          <a:prstGeom prst="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p>
        </p:txBody>
      </p:sp>
      <p:sp>
        <p:nvSpPr>
          <p:cNvPr id="35" name="TextBox 34"/>
          <p:cNvSpPr txBox="1"/>
          <p:nvPr/>
        </p:nvSpPr>
        <p:spPr>
          <a:xfrm>
            <a:off x="1285852" y="1553339"/>
            <a:ext cx="642942" cy="276999"/>
          </a:xfrm>
          <a:prstGeom prst="rect">
            <a:avLst/>
          </a:prstGeom>
          <a:noFill/>
        </p:spPr>
        <p:txBody>
          <a:bodyPr wrap="square" rtlCol="0">
            <a:spAutoFit/>
          </a:bodyPr>
          <a:lstStyle/>
          <a:p>
            <a:pPr algn="ctr"/>
            <a:r>
              <a:rPr lang="en-US" sz="1200" dirty="0" smtClean="0"/>
              <a:t>Client</a:t>
            </a:r>
            <a:endParaRPr lang="th-TH" sz="1200" dirty="0"/>
          </a:p>
        </p:txBody>
      </p:sp>
      <p:sp>
        <p:nvSpPr>
          <p:cNvPr id="36" name="TextBox 35"/>
          <p:cNvSpPr txBox="1"/>
          <p:nvPr/>
        </p:nvSpPr>
        <p:spPr>
          <a:xfrm>
            <a:off x="1939427" y="2228511"/>
            <a:ext cx="642942" cy="276999"/>
          </a:xfrm>
          <a:prstGeom prst="rect">
            <a:avLst/>
          </a:prstGeom>
          <a:noFill/>
        </p:spPr>
        <p:txBody>
          <a:bodyPr wrap="square" rtlCol="0">
            <a:spAutoFit/>
          </a:bodyPr>
          <a:lstStyle/>
          <a:p>
            <a:pPr algn="ctr"/>
            <a:r>
              <a:rPr lang="en-US" sz="1200" dirty="0" smtClean="0"/>
              <a:t>SPV</a:t>
            </a:r>
            <a:endParaRPr lang="th-TH" sz="1200" dirty="0"/>
          </a:p>
        </p:txBody>
      </p:sp>
      <p:sp>
        <p:nvSpPr>
          <p:cNvPr id="37" name="Right Arrow 36"/>
          <p:cNvSpPr/>
          <p:nvPr/>
        </p:nvSpPr>
        <p:spPr>
          <a:xfrm rot="7982287">
            <a:off x="2376385" y="1907060"/>
            <a:ext cx="226560" cy="208501"/>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8" name="Oval 37"/>
          <p:cNvSpPr/>
          <p:nvPr/>
        </p:nvSpPr>
        <p:spPr>
          <a:xfrm>
            <a:off x="2561103" y="1500174"/>
            <a:ext cx="642942" cy="35719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39" name="TextBox 38"/>
          <p:cNvSpPr txBox="1"/>
          <p:nvPr/>
        </p:nvSpPr>
        <p:spPr>
          <a:xfrm>
            <a:off x="2507938" y="1553339"/>
            <a:ext cx="785818" cy="276999"/>
          </a:xfrm>
          <a:prstGeom prst="rect">
            <a:avLst/>
          </a:prstGeom>
          <a:noFill/>
        </p:spPr>
        <p:txBody>
          <a:bodyPr wrap="square" rtlCol="0">
            <a:spAutoFit/>
          </a:bodyPr>
          <a:lstStyle/>
          <a:p>
            <a:pPr algn="ctr"/>
            <a:r>
              <a:rPr lang="en-US" sz="1200" dirty="0" smtClean="0"/>
              <a:t>Investor</a:t>
            </a:r>
            <a:endParaRPr lang="th-TH" sz="1200" dirty="0"/>
          </a:p>
        </p:txBody>
      </p:sp>
      <p:sp>
        <p:nvSpPr>
          <p:cNvPr id="40" name="Oval 39"/>
          <p:cNvSpPr/>
          <p:nvPr/>
        </p:nvSpPr>
        <p:spPr>
          <a:xfrm>
            <a:off x="500034" y="2145312"/>
            <a:ext cx="785818" cy="428628"/>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41" name="TextBox 40"/>
          <p:cNvSpPr txBox="1"/>
          <p:nvPr/>
        </p:nvSpPr>
        <p:spPr>
          <a:xfrm>
            <a:off x="550206" y="2135476"/>
            <a:ext cx="725013" cy="430887"/>
          </a:xfrm>
          <a:prstGeom prst="rect">
            <a:avLst/>
          </a:prstGeom>
          <a:noFill/>
        </p:spPr>
        <p:txBody>
          <a:bodyPr wrap="square" rtlCol="0">
            <a:spAutoFit/>
          </a:bodyPr>
          <a:lstStyle/>
          <a:p>
            <a:pPr algn="ctr"/>
            <a:r>
              <a:rPr lang="en-US" sz="1100" dirty="0" smtClean="0"/>
              <a:t>Bridge  Lenders</a:t>
            </a:r>
            <a:endParaRPr lang="th-TH" sz="1100" dirty="0"/>
          </a:p>
        </p:txBody>
      </p:sp>
      <p:cxnSp>
        <p:nvCxnSpPr>
          <p:cNvPr id="43" name="Straight Arrow Connector 42"/>
          <p:cNvCxnSpPr/>
          <p:nvPr/>
        </p:nvCxnSpPr>
        <p:spPr>
          <a:xfrm>
            <a:off x="1389189" y="2357430"/>
            <a:ext cx="428628" cy="1588"/>
          </a:xfrm>
          <a:prstGeom prst="straightConnector1">
            <a:avLst/>
          </a:prstGeom>
          <a:ln>
            <a:headEnd type="none"/>
            <a:tailEnd type="triangle"/>
          </a:ln>
        </p:spPr>
        <p:style>
          <a:lnRef idx="1">
            <a:schemeClr val="accent1"/>
          </a:lnRef>
          <a:fillRef idx="0">
            <a:schemeClr val="accent1"/>
          </a:fillRef>
          <a:effectRef idx="0">
            <a:schemeClr val="accent1"/>
          </a:effectRef>
          <a:fontRef idx="minor">
            <a:schemeClr val="tx1"/>
          </a:fontRef>
        </p:style>
      </p:cxnSp>
      <p:sp>
        <p:nvSpPr>
          <p:cNvPr id="44" name="Rectangle 43"/>
          <p:cNvSpPr/>
          <p:nvPr/>
        </p:nvSpPr>
        <p:spPr>
          <a:xfrm>
            <a:off x="1849716" y="2928934"/>
            <a:ext cx="825357" cy="285752"/>
          </a:xfrm>
          <a:prstGeom prst="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p>
        </p:txBody>
      </p:sp>
      <p:sp>
        <p:nvSpPr>
          <p:cNvPr id="45" name="TextBox 44"/>
          <p:cNvSpPr txBox="1"/>
          <p:nvPr/>
        </p:nvSpPr>
        <p:spPr>
          <a:xfrm>
            <a:off x="1947067" y="2942891"/>
            <a:ext cx="642942" cy="276999"/>
          </a:xfrm>
          <a:prstGeom prst="rect">
            <a:avLst/>
          </a:prstGeom>
          <a:noFill/>
        </p:spPr>
        <p:txBody>
          <a:bodyPr wrap="square" rtlCol="0">
            <a:spAutoFit/>
          </a:bodyPr>
          <a:lstStyle/>
          <a:p>
            <a:pPr algn="ctr"/>
            <a:r>
              <a:rPr lang="en-US" sz="1200" dirty="0" smtClean="0"/>
              <a:t>Target</a:t>
            </a:r>
            <a:endParaRPr lang="th-TH" sz="1200" dirty="0"/>
          </a:p>
        </p:txBody>
      </p:sp>
      <p:sp>
        <p:nvSpPr>
          <p:cNvPr id="48" name="Right Arrow 47"/>
          <p:cNvSpPr/>
          <p:nvPr/>
        </p:nvSpPr>
        <p:spPr>
          <a:xfrm rot="5400000">
            <a:off x="2147675" y="2637783"/>
            <a:ext cx="226560" cy="208501"/>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9" name="TextBox 48"/>
          <p:cNvSpPr txBox="1"/>
          <p:nvPr/>
        </p:nvSpPr>
        <p:spPr>
          <a:xfrm>
            <a:off x="1928794" y="1705739"/>
            <a:ext cx="642942" cy="276999"/>
          </a:xfrm>
          <a:prstGeom prst="rect">
            <a:avLst/>
          </a:prstGeom>
          <a:noFill/>
        </p:spPr>
        <p:txBody>
          <a:bodyPr wrap="square" rtlCol="0">
            <a:spAutoFit/>
          </a:bodyPr>
          <a:lstStyle/>
          <a:p>
            <a:pPr algn="ctr"/>
            <a:r>
              <a:rPr lang="en-US" sz="1200" dirty="0" smtClean="0"/>
              <a:t>Equity</a:t>
            </a:r>
            <a:endParaRPr lang="th-TH" sz="1200" dirty="0"/>
          </a:p>
        </p:txBody>
      </p:sp>
      <p:sp>
        <p:nvSpPr>
          <p:cNvPr id="50" name="TextBox 49"/>
          <p:cNvSpPr txBox="1"/>
          <p:nvPr/>
        </p:nvSpPr>
        <p:spPr>
          <a:xfrm>
            <a:off x="1037607" y="2081934"/>
            <a:ext cx="1000132" cy="246221"/>
          </a:xfrm>
          <a:prstGeom prst="rect">
            <a:avLst/>
          </a:prstGeom>
          <a:noFill/>
        </p:spPr>
        <p:txBody>
          <a:bodyPr wrap="square" rtlCol="0">
            <a:spAutoFit/>
          </a:bodyPr>
          <a:lstStyle/>
          <a:p>
            <a:pPr algn="ctr"/>
            <a:r>
              <a:rPr lang="en-US" sz="1000" dirty="0" smtClean="0"/>
              <a:t>Bridge Loan</a:t>
            </a:r>
            <a:endParaRPr lang="th-TH" sz="1000" dirty="0"/>
          </a:p>
        </p:txBody>
      </p:sp>
      <p:sp>
        <p:nvSpPr>
          <p:cNvPr id="51" name="Oval 50"/>
          <p:cNvSpPr/>
          <p:nvPr/>
        </p:nvSpPr>
        <p:spPr>
          <a:xfrm>
            <a:off x="2918293" y="2503705"/>
            <a:ext cx="642942" cy="357190"/>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52" name="TextBox 51"/>
          <p:cNvSpPr txBox="1"/>
          <p:nvPr/>
        </p:nvSpPr>
        <p:spPr>
          <a:xfrm>
            <a:off x="2928926" y="2556870"/>
            <a:ext cx="642942" cy="276999"/>
          </a:xfrm>
          <a:prstGeom prst="rect">
            <a:avLst/>
          </a:prstGeom>
          <a:noFill/>
        </p:spPr>
        <p:txBody>
          <a:bodyPr wrap="square" rtlCol="0">
            <a:spAutoFit/>
          </a:bodyPr>
          <a:lstStyle/>
          <a:p>
            <a:pPr algn="ctr"/>
            <a:r>
              <a:rPr lang="en-US" sz="1200" dirty="0" smtClean="0"/>
              <a:t>Seller</a:t>
            </a:r>
            <a:endParaRPr lang="th-TH" sz="1200" dirty="0"/>
          </a:p>
        </p:txBody>
      </p:sp>
      <p:sp>
        <p:nvSpPr>
          <p:cNvPr id="53" name="TextBox 52"/>
          <p:cNvSpPr txBox="1"/>
          <p:nvPr/>
        </p:nvSpPr>
        <p:spPr>
          <a:xfrm>
            <a:off x="1745130" y="2567693"/>
            <a:ext cx="524473" cy="246221"/>
          </a:xfrm>
          <a:prstGeom prst="rect">
            <a:avLst/>
          </a:prstGeom>
          <a:noFill/>
        </p:spPr>
        <p:txBody>
          <a:bodyPr wrap="square" rtlCol="0">
            <a:spAutoFit/>
          </a:bodyPr>
          <a:lstStyle/>
          <a:p>
            <a:pPr algn="ctr"/>
            <a:r>
              <a:rPr lang="en-US" sz="1000" dirty="0" smtClean="0"/>
              <a:t>100%</a:t>
            </a:r>
            <a:endParaRPr lang="th-TH" sz="1000" dirty="0"/>
          </a:p>
        </p:txBody>
      </p:sp>
      <p:cxnSp>
        <p:nvCxnSpPr>
          <p:cNvPr id="55" name="Straight Connector 54"/>
          <p:cNvCxnSpPr>
            <a:stCxn id="33" idx="3"/>
            <a:endCxn id="52" idx="1"/>
          </p:cNvCxnSpPr>
          <p:nvPr/>
        </p:nvCxnSpPr>
        <p:spPr>
          <a:xfrm>
            <a:off x="2603635" y="2357430"/>
            <a:ext cx="325291" cy="33794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44" idx="3"/>
            <a:endCxn id="52" idx="1"/>
          </p:cNvCxnSpPr>
          <p:nvPr/>
        </p:nvCxnSpPr>
        <p:spPr>
          <a:xfrm flipV="1">
            <a:off x="2675073" y="2695370"/>
            <a:ext cx="253853" cy="37644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714612" y="2197500"/>
            <a:ext cx="1143008" cy="338554"/>
          </a:xfrm>
          <a:prstGeom prst="rect">
            <a:avLst/>
          </a:prstGeom>
          <a:noFill/>
        </p:spPr>
        <p:txBody>
          <a:bodyPr wrap="square" rtlCol="0">
            <a:spAutoFit/>
          </a:bodyPr>
          <a:lstStyle/>
          <a:p>
            <a:r>
              <a:rPr lang="en-US" sz="800" dirty="0" smtClean="0"/>
              <a:t>Bridge &amp; equity </a:t>
            </a:r>
          </a:p>
          <a:p>
            <a:r>
              <a:rPr lang="en-US" sz="800" dirty="0" smtClean="0"/>
              <a:t>used to pay lender</a:t>
            </a:r>
            <a:endParaRPr lang="th-TH" sz="800" dirty="0"/>
          </a:p>
        </p:txBody>
      </p:sp>
      <p:sp>
        <p:nvSpPr>
          <p:cNvPr id="61" name="Rectangle 60"/>
          <p:cNvSpPr/>
          <p:nvPr/>
        </p:nvSpPr>
        <p:spPr>
          <a:xfrm>
            <a:off x="1285852" y="3495234"/>
            <a:ext cx="1928826" cy="285752"/>
          </a:xfrm>
          <a:prstGeom prst="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p>
        </p:txBody>
      </p:sp>
      <p:sp>
        <p:nvSpPr>
          <p:cNvPr id="62" name="TextBox 61"/>
          <p:cNvSpPr txBox="1"/>
          <p:nvPr/>
        </p:nvSpPr>
        <p:spPr>
          <a:xfrm>
            <a:off x="1071538" y="3509191"/>
            <a:ext cx="2428892" cy="246221"/>
          </a:xfrm>
          <a:prstGeom prst="rect">
            <a:avLst/>
          </a:prstGeom>
          <a:noFill/>
        </p:spPr>
        <p:txBody>
          <a:bodyPr wrap="square" rtlCol="0">
            <a:spAutoFit/>
          </a:bodyPr>
          <a:lstStyle/>
          <a:p>
            <a:pPr algn="ctr"/>
            <a:r>
              <a:rPr lang="en-US" sz="1000" dirty="0" smtClean="0"/>
              <a:t>Assets, cashflows, contracts, etc.</a:t>
            </a:r>
            <a:endParaRPr lang="th-TH" sz="1000" dirty="0"/>
          </a:p>
        </p:txBody>
      </p:sp>
      <p:sp>
        <p:nvSpPr>
          <p:cNvPr id="63" name="Isosceles Triangle 62"/>
          <p:cNvSpPr/>
          <p:nvPr/>
        </p:nvSpPr>
        <p:spPr>
          <a:xfrm>
            <a:off x="2105008" y="3276599"/>
            <a:ext cx="285752" cy="142876"/>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5" name="Oval 64"/>
          <p:cNvSpPr/>
          <p:nvPr/>
        </p:nvSpPr>
        <p:spPr>
          <a:xfrm>
            <a:off x="5847251" y="1500174"/>
            <a:ext cx="642942" cy="35719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66" name="Right Arrow 65"/>
          <p:cNvSpPr/>
          <p:nvPr/>
        </p:nvSpPr>
        <p:spPr>
          <a:xfrm rot="2695276">
            <a:off x="6464455" y="1916617"/>
            <a:ext cx="215617" cy="188460"/>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67" name="Rectangle 66"/>
          <p:cNvSpPr/>
          <p:nvPr/>
        </p:nvSpPr>
        <p:spPr>
          <a:xfrm>
            <a:off x="6461287" y="2214554"/>
            <a:ext cx="714380" cy="285752"/>
          </a:xfrm>
          <a:prstGeom prst="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p>
        </p:txBody>
      </p:sp>
      <p:sp>
        <p:nvSpPr>
          <p:cNvPr id="68" name="TextBox 67"/>
          <p:cNvSpPr txBox="1"/>
          <p:nvPr/>
        </p:nvSpPr>
        <p:spPr>
          <a:xfrm>
            <a:off x="5857884" y="1553339"/>
            <a:ext cx="642942" cy="276999"/>
          </a:xfrm>
          <a:prstGeom prst="rect">
            <a:avLst/>
          </a:prstGeom>
          <a:noFill/>
        </p:spPr>
        <p:txBody>
          <a:bodyPr wrap="square" rtlCol="0">
            <a:spAutoFit/>
          </a:bodyPr>
          <a:lstStyle/>
          <a:p>
            <a:pPr algn="ctr"/>
            <a:r>
              <a:rPr lang="en-US" sz="1200" dirty="0" smtClean="0"/>
              <a:t>Client</a:t>
            </a:r>
            <a:endParaRPr lang="th-TH" sz="1200" dirty="0"/>
          </a:p>
        </p:txBody>
      </p:sp>
      <p:sp>
        <p:nvSpPr>
          <p:cNvPr id="69" name="TextBox 68"/>
          <p:cNvSpPr txBox="1"/>
          <p:nvPr/>
        </p:nvSpPr>
        <p:spPr>
          <a:xfrm>
            <a:off x="6511459" y="2228511"/>
            <a:ext cx="642942" cy="276999"/>
          </a:xfrm>
          <a:prstGeom prst="rect">
            <a:avLst/>
          </a:prstGeom>
          <a:noFill/>
        </p:spPr>
        <p:txBody>
          <a:bodyPr wrap="square" rtlCol="0">
            <a:spAutoFit/>
          </a:bodyPr>
          <a:lstStyle/>
          <a:p>
            <a:pPr algn="ctr"/>
            <a:r>
              <a:rPr lang="en-US" sz="1200" dirty="0" smtClean="0"/>
              <a:t>SPV</a:t>
            </a:r>
            <a:endParaRPr lang="th-TH" sz="1200" dirty="0"/>
          </a:p>
        </p:txBody>
      </p:sp>
      <p:sp>
        <p:nvSpPr>
          <p:cNvPr id="70" name="Right Arrow 69"/>
          <p:cNvSpPr/>
          <p:nvPr/>
        </p:nvSpPr>
        <p:spPr>
          <a:xfrm rot="7982287">
            <a:off x="6948417" y="1907060"/>
            <a:ext cx="226560" cy="208501"/>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1" name="Oval 70"/>
          <p:cNvSpPr/>
          <p:nvPr/>
        </p:nvSpPr>
        <p:spPr>
          <a:xfrm>
            <a:off x="7133135" y="1500174"/>
            <a:ext cx="642942" cy="35719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72" name="TextBox 71"/>
          <p:cNvSpPr txBox="1"/>
          <p:nvPr/>
        </p:nvSpPr>
        <p:spPr>
          <a:xfrm>
            <a:off x="7079970" y="1553339"/>
            <a:ext cx="785818" cy="276999"/>
          </a:xfrm>
          <a:prstGeom prst="rect">
            <a:avLst/>
          </a:prstGeom>
          <a:noFill/>
        </p:spPr>
        <p:txBody>
          <a:bodyPr wrap="square" rtlCol="0">
            <a:spAutoFit/>
          </a:bodyPr>
          <a:lstStyle/>
          <a:p>
            <a:pPr algn="ctr"/>
            <a:r>
              <a:rPr lang="en-US" sz="1200" dirty="0" smtClean="0"/>
              <a:t>Investor</a:t>
            </a:r>
            <a:endParaRPr lang="th-TH" sz="1200" dirty="0"/>
          </a:p>
        </p:txBody>
      </p:sp>
      <p:sp>
        <p:nvSpPr>
          <p:cNvPr id="73" name="Oval 72"/>
          <p:cNvSpPr/>
          <p:nvPr/>
        </p:nvSpPr>
        <p:spPr>
          <a:xfrm>
            <a:off x="5072066" y="2156742"/>
            <a:ext cx="785818" cy="428628"/>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74" name="TextBox 73"/>
          <p:cNvSpPr txBox="1"/>
          <p:nvPr/>
        </p:nvSpPr>
        <p:spPr>
          <a:xfrm>
            <a:off x="5122238" y="2135476"/>
            <a:ext cx="725013" cy="430887"/>
          </a:xfrm>
          <a:prstGeom prst="rect">
            <a:avLst/>
          </a:prstGeom>
          <a:noFill/>
        </p:spPr>
        <p:txBody>
          <a:bodyPr wrap="square" rtlCol="0">
            <a:spAutoFit/>
          </a:bodyPr>
          <a:lstStyle/>
          <a:p>
            <a:pPr algn="ctr"/>
            <a:r>
              <a:rPr lang="en-US" sz="1100" dirty="0" smtClean="0"/>
              <a:t>Bridge  Lenders</a:t>
            </a:r>
            <a:endParaRPr lang="th-TH" sz="1100" dirty="0"/>
          </a:p>
        </p:txBody>
      </p:sp>
      <p:cxnSp>
        <p:nvCxnSpPr>
          <p:cNvPr id="75" name="Straight Arrow Connector 74"/>
          <p:cNvCxnSpPr/>
          <p:nvPr/>
        </p:nvCxnSpPr>
        <p:spPr>
          <a:xfrm>
            <a:off x="5961221" y="2357430"/>
            <a:ext cx="428628" cy="1588"/>
          </a:xfrm>
          <a:prstGeom prst="straightConnector1">
            <a:avLst/>
          </a:prstGeom>
          <a:ln>
            <a:solidFill>
              <a:srgbClr val="FF0000"/>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6421748" y="2928934"/>
            <a:ext cx="825357" cy="285752"/>
          </a:xfrm>
          <a:prstGeom prst="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p>
        </p:txBody>
      </p:sp>
      <p:sp>
        <p:nvSpPr>
          <p:cNvPr id="77" name="TextBox 76"/>
          <p:cNvSpPr txBox="1"/>
          <p:nvPr/>
        </p:nvSpPr>
        <p:spPr>
          <a:xfrm>
            <a:off x="6519099" y="2942891"/>
            <a:ext cx="642942" cy="276999"/>
          </a:xfrm>
          <a:prstGeom prst="rect">
            <a:avLst/>
          </a:prstGeom>
          <a:noFill/>
        </p:spPr>
        <p:txBody>
          <a:bodyPr wrap="square" rtlCol="0">
            <a:spAutoFit/>
          </a:bodyPr>
          <a:lstStyle/>
          <a:p>
            <a:pPr algn="ctr"/>
            <a:r>
              <a:rPr lang="en-US" sz="1200" dirty="0" smtClean="0"/>
              <a:t>Target</a:t>
            </a:r>
            <a:endParaRPr lang="th-TH" sz="1200" dirty="0"/>
          </a:p>
        </p:txBody>
      </p:sp>
      <p:sp>
        <p:nvSpPr>
          <p:cNvPr id="78" name="Right Arrow 77"/>
          <p:cNvSpPr/>
          <p:nvPr/>
        </p:nvSpPr>
        <p:spPr>
          <a:xfrm rot="16200000">
            <a:off x="6719707" y="2600314"/>
            <a:ext cx="226560" cy="208501"/>
          </a:xfrm>
          <a:prstGeom prst="rightArrow">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9" name="TextBox 78"/>
          <p:cNvSpPr txBox="1"/>
          <p:nvPr/>
        </p:nvSpPr>
        <p:spPr>
          <a:xfrm>
            <a:off x="6500826" y="1705739"/>
            <a:ext cx="642942" cy="276999"/>
          </a:xfrm>
          <a:prstGeom prst="rect">
            <a:avLst/>
          </a:prstGeom>
          <a:noFill/>
        </p:spPr>
        <p:txBody>
          <a:bodyPr wrap="square" rtlCol="0">
            <a:spAutoFit/>
          </a:bodyPr>
          <a:lstStyle/>
          <a:p>
            <a:pPr algn="ctr"/>
            <a:r>
              <a:rPr lang="en-US" sz="1200" dirty="0" smtClean="0"/>
              <a:t>Equity</a:t>
            </a:r>
            <a:endParaRPr lang="th-TH" sz="1200" dirty="0"/>
          </a:p>
        </p:txBody>
      </p:sp>
      <p:sp>
        <p:nvSpPr>
          <p:cNvPr id="80" name="TextBox 79"/>
          <p:cNvSpPr txBox="1"/>
          <p:nvPr/>
        </p:nvSpPr>
        <p:spPr>
          <a:xfrm>
            <a:off x="5609639" y="2081934"/>
            <a:ext cx="1000132" cy="246221"/>
          </a:xfrm>
          <a:prstGeom prst="rect">
            <a:avLst/>
          </a:prstGeom>
          <a:noFill/>
        </p:spPr>
        <p:txBody>
          <a:bodyPr wrap="square" rtlCol="0">
            <a:spAutoFit/>
          </a:bodyPr>
          <a:lstStyle/>
          <a:p>
            <a:pPr algn="ctr"/>
            <a:r>
              <a:rPr lang="en-US" sz="1000" dirty="0" smtClean="0"/>
              <a:t>Bridge Loan</a:t>
            </a:r>
            <a:endParaRPr lang="th-TH" sz="1000" dirty="0"/>
          </a:p>
        </p:txBody>
      </p:sp>
      <p:sp>
        <p:nvSpPr>
          <p:cNvPr id="81" name="Oval 80"/>
          <p:cNvSpPr/>
          <p:nvPr/>
        </p:nvSpPr>
        <p:spPr>
          <a:xfrm>
            <a:off x="7447336" y="2388694"/>
            <a:ext cx="796451" cy="425229"/>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b="1" dirty="0">
              <a:solidFill>
                <a:schemeClr val="tx1"/>
              </a:solidFill>
            </a:endParaRPr>
          </a:p>
        </p:txBody>
      </p:sp>
      <p:sp>
        <p:nvSpPr>
          <p:cNvPr id="82" name="TextBox 81"/>
          <p:cNvSpPr txBox="1"/>
          <p:nvPr/>
        </p:nvSpPr>
        <p:spPr>
          <a:xfrm>
            <a:off x="7419870" y="2399583"/>
            <a:ext cx="857256" cy="400110"/>
          </a:xfrm>
          <a:prstGeom prst="rect">
            <a:avLst/>
          </a:prstGeom>
          <a:noFill/>
        </p:spPr>
        <p:txBody>
          <a:bodyPr wrap="square" rtlCol="0">
            <a:spAutoFit/>
          </a:bodyPr>
          <a:lstStyle/>
          <a:p>
            <a:pPr algn="ctr"/>
            <a:r>
              <a:rPr lang="en-US" sz="1000" dirty="0" smtClean="0"/>
              <a:t>Term Loan Lenders</a:t>
            </a:r>
            <a:endParaRPr lang="th-TH" sz="1000" dirty="0"/>
          </a:p>
        </p:txBody>
      </p:sp>
      <p:sp>
        <p:nvSpPr>
          <p:cNvPr id="83" name="TextBox 82"/>
          <p:cNvSpPr txBox="1"/>
          <p:nvPr/>
        </p:nvSpPr>
        <p:spPr>
          <a:xfrm>
            <a:off x="5163793" y="2567836"/>
            <a:ext cx="1412379" cy="400110"/>
          </a:xfrm>
          <a:prstGeom prst="rect">
            <a:avLst/>
          </a:prstGeom>
          <a:noFill/>
        </p:spPr>
        <p:txBody>
          <a:bodyPr wrap="square" rtlCol="0">
            <a:spAutoFit/>
          </a:bodyPr>
          <a:lstStyle/>
          <a:p>
            <a:pPr algn="r"/>
            <a:r>
              <a:rPr lang="en-US" sz="1000" dirty="0" smtClean="0"/>
              <a:t>Shareholder’s loan from Target to SPV</a:t>
            </a:r>
            <a:endParaRPr lang="th-TH" sz="1000" dirty="0"/>
          </a:p>
        </p:txBody>
      </p:sp>
      <p:sp>
        <p:nvSpPr>
          <p:cNvPr id="86" name="TextBox 85"/>
          <p:cNvSpPr txBox="1"/>
          <p:nvPr/>
        </p:nvSpPr>
        <p:spPr>
          <a:xfrm>
            <a:off x="7358082" y="2857496"/>
            <a:ext cx="1143008" cy="338554"/>
          </a:xfrm>
          <a:prstGeom prst="rect">
            <a:avLst/>
          </a:prstGeom>
          <a:noFill/>
        </p:spPr>
        <p:txBody>
          <a:bodyPr wrap="square" rtlCol="0">
            <a:spAutoFit/>
          </a:bodyPr>
          <a:lstStyle/>
          <a:p>
            <a:r>
              <a:rPr lang="en-US" sz="800" dirty="0" smtClean="0"/>
              <a:t>Take out debt borrowed by Target</a:t>
            </a:r>
            <a:endParaRPr lang="th-TH" sz="800" dirty="0"/>
          </a:p>
        </p:txBody>
      </p:sp>
      <p:sp>
        <p:nvSpPr>
          <p:cNvPr id="87" name="Rectangle 86"/>
          <p:cNvSpPr/>
          <p:nvPr/>
        </p:nvSpPr>
        <p:spPr>
          <a:xfrm>
            <a:off x="5857884" y="3495234"/>
            <a:ext cx="1928826" cy="285752"/>
          </a:xfrm>
          <a:prstGeom prst="rect">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sz="1400" dirty="0"/>
          </a:p>
        </p:txBody>
      </p:sp>
      <p:sp>
        <p:nvSpPr>
          <p:cNvPr id="88" name="TextBox 87"/>
          <p:cNvSpPr txBox="1"/>
          <p:nvPr/>
        </p:nvSpPr>
        <p:spPr>
          <a:xfrm>
            <a:off x="5643570" y="3509191"/>
            <a:ext cx="2428892" cy="246221"/>
          </a:xfrm>
          <a:prstGeom prst="rect">
            <a:avLst/>
          </a:prstGeom>
          <a:noFill/>
        </p:spPr>
        <p:txBody>
          <a:bodyPr wrap="square" rtlCol="0">
            <a:spAutoFit/>
          </a:bodyPr>
          <a:lstStyle/>
          <a:p>
            <a:pPr algn="ctr"/>
            <a:r>
              <a:rPr lang="en-US" sz="1000" dirty="0" smtClean="0"/>
              <a:t>Assets, cashflows, contracts, etc.</a:t>
            </a:r>
            <a:endParaRPr lang="th-TH" sz="1000" dirty="0"/>
          </a:p>
        </p:txBody>
      </p:sp>
      <p:sp>
        <p:nvSpPr>
          <p:cNvPr id="89" name="Isosceles Triangle 88"/>
          <p:cNvSpPr/>
          <p:nvPr/>
        </p:nvSpPr>
        <p:spPr>
          <a:xfrm>
            <a:off x="6677040" y="3276599"/>
            <a:ext cx="285752" cy="142876"/>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3" name="Isosceles Triangle 92"/>
          <p:cNvSpPr/>
          <p:nvPr/>
        </p:nvSpPr>
        <p:spPr>
          <a:xfrm>
            <a:off x="6393122" y="2553298"/>
            <a:ext cx="142876" cy="71438"/>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94" name="Isosceles Triangle 93"/>
          <p:cNvSpPr/>
          <p:nvPr/>
        </p:nvSpPr>
        <p:spPr>
          <a:xfrm rot="13873881">
            <a:off x="7301131" y="2791701"/>
            <a:ext cx="142876" cy="71438"/>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59" name="Straight Connector 58"/>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60" name="Slide Number Placeholder 59"/>
          <p:cNvSpPr>
            <a:spLocks noGrp="1"/>
          </p:cNvSpPr>
          <p:nvPr>
            <p:ph type="sldNum" sz="quarter" idx="12"/>
          </p:nvPr>
        </p:nvSpPr>
        <p:spPr/>
        <p:txBody>
          <a:bodyPr/>
          <a:lstStyle/>
          <a:p>
            <a:fld id="{B6C1A7B2-75BB-4112-9516-8C224BAD2F2B}" type="slidenum">
              <a:rPr lang="th-TH" smtClean="0"/>
              <a:pPr/>
              <a:t>30</a:t>
            </a:fld>
            <a:endParaRPr lang="th-TH"/>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Funding Options</a:t>
            </a:r>
            <a:endParaRPr lang="th-TH" sz="2800" dirty="0"/>
          </a:p>
        </p:txBody>
      </p:sp>
      <p:sp>
        <p:nvSpPr>
          <p:cNvPr id="3" name="Subtitle 2"/>
          <p:cNvSpPr>
            <a:spLocks noGrp="1"/>
          </p:cNvSpPr>
          <p:nvPr>
            <p:ph type="subTitle" idx="1"/>
          </p:nvPr>
        </p:nvSpPr>
        <p:spPr>
          <a:xfrm>
            <a:off x="214282" y="714356"/>
            <a:ext cx="8786874" cy="6143644"/>
          </a:xfrm>
        </p:spPr>
        <p:txBody>
          <a:bodyPr>
            <a:normAutofit/>
          </a:bodyPr>
          <a:lstStyle/>
          <a:p>
            <a:pPr marL="180975" indent="-180975" algn="l">
              <a:lnSpc>
                <a:spcPct val="150000"/>
              </a:lnSpc>
              <a:buFont typeface="Arial" pitchFamily="34" charset="0"/>
              <a:buChar char="•"/>
            </a:pPr>
            <a:r>
              <a:rPr lang="en-US" sz="1800" dirty="0" smtClean="0">
                <a:solidFill>
                  <a:schemeClr val="tx1"/>
                </a:solidFill>
              </a:rPr>
              <a:t>Funding instruments in the context if leveraged acquisitions:</a:t>
            </a:r>
          </a:p>
          <a:p>
            <a:pPr marL="638175" lvl="1" indent="-180975" algn="l">
              <a:lnSpc>
                <a:spcPct val="150000"/>
              </a:lnSpc>
              <a:buFont typeface="Arial" pitchFamily="34" charset="0"/>
              <a:buChar char="•"/>
            </a:pPr>
            <a:r>
              <a:rPr lang="en-US" sz="1600" dirty="0" smtClean="0">
                <a:solidFill>
                  <a:schemeClr val="tx1"/>
                </a:solidFill>
              </a:rPr>
              <a:t>Senior bank debt: matching purposes and amortization profile to determine refinance risk, tranches, pricing</a:t>
            </a:r>
          </a:p>
          <a:p>
            <a:pPr marL="638175" lvl="1" indent="-180975" algn="l">
              <a:lnSpc>
                <a:spcPct val="150000"/>
              </a:lnSpc>
              <a:buFont typeface="Arial" pitchFamily="34" charset="0"/>
              <a:buChar char="•"/>
            </a:pPr>
            <a:r>
              <a:rPr lang="en-US" sz="1600" dirty="0" smtClean="0">
                <a:solidFill>
                  <a:schemeClr val="tx1"/>
                </a:solidFill>
              </a:rPr>
              <a:t>Junior, second-lien debt: Subordinated to senior debt is securities, higher pricing, longer tenor, less liquid market</a:t>
            </a:r>
          </a:p>
          <a:p>
            <a:pPr marL="638175" lvl="1" indent="-180975" algn="l">
              <a:lnSpc>
                <a:spcPct val="150000"/>
              </a:lnSpc>
              <a:buFont typeface="Arial" pitchFamily="34" charset="0"/>
              <a:buChar char="•"/>
            </a:pPr>
            <a:r>
              <a:rPr lang="en-US" sz="1600" dirty="0" smtClean="0">
                <a:solidFill>
                  <a:schemeClr val="tx1"/>
                </a:solidFill>
              </a:rPr>
              <a:t>Mezzanine debt: Quasi-equity, longer tenor, PIK, Pay-if-You-can, unsecured</a:t>
            </a:r>
          </a:p>
          <a:p>
            <a:pPr marL="638175" lvl="1" indent="-180975" algn="l">
              <a:lnSpc>
                <a:spcPct val="150000"/>
              </a:lnSpc>
              <a:buFont typeface="Arial" pitchFamily="34" charset="0"/>
              <a:buChar char="•"/>
            </a:pPr>
            <a:r>
              <a:rPr lang="en-US" sz="1600" dirty="0" smtClean="0">
                <a:solidFill>
                  <a:schemeClr val="tx1"/>
                </a:solidFill>
              </a:rPr>
              <a:t>Bonds, FRNs, Private Placement : Market-driven, rating needed, investors’ consideration, not often used during pre-acquisition</a:t>
            </a:r>
          </a:p>
          <a:p>
            <a:pPr marL="180975" indent="-180975" algn="l">
              <a:lnSpc>
                <a:spcPct val="150000"/>
              </a:lnSpc>
              <a:buFont typeface="Arial" pitchFamily="34" charset="0"/>
              <a:buChar char="•"/>
            </a:pPr>
            <a:r>
              <a:rPr lang="en-US" sz="1800" dirty="0" smtClean="0">
                <a:solidFill>
                  <a:schemeClr val="tx1"/>
                </a:solidFill>
              </a:rPr>
              <a:t>Senior bank debt forms the bulk of acquisition finance and other instruments are sometimes used to optimized the debt capacity.</a:t>
            </a:r>
          </a:p>
          <a:p>
            <a:pPr marL="180975" indent="-180975" algn="l">
              <a:lnSpc>
                <a:spcPct val="150000"/>
              </a:lnSpc>
              <a:buFont typeface="Arial" pitchFamily="34" charset="0"/>
              <a:buChar char="•"/>
            </a:pPr>
            <a:endParaRPr lang="en-US" sz="12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31</a:t>
            </a:fld>
            <a:endParaRPr lang="th-TH"/>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Due Diligence Checklist</a:t>
            </a:r>
            <a:endParaRPr lang="th-TH" sz="2800" dirty="0"/>
          </a:p>
        </p:txBody>
      </p:sp>
      <p:sp>
        <p:nvSpPr>
          <p:cNvPr id="3" name="Subtitle 2"/>
          <p:cNvSpPr>
            <a:spLocks noGrp="1"/>
          </p:cNvSpPr>
          <p:nvPr>
            <p:ph type="subTitle" idx="1"/>
          </p:nvPr>
        </p:nvSpPr>
        <p:spPr>
          <a:xfrm>
            <a:off x="214282" y="714356"/>
            <a:ext cx="8786874" cy="6143644"/>
          </a:xfrm>
        </p:spPr>
        <p:txBody>
          <a:bodyPr>
            <a:normAutofit/>
          </a:bodyPr>
          <a:lstStyle/>
          <a:p>
            <a:pPr marL="180975" indent="-180975" algn="l">
              <a:lnSpc>
                <a:spcPct val="150000"/>
              </a:lnSpc>
              <a:buFont typeface="Arial" pitchFamily="34" charset="0"/>
              <a:buChar char="•"/>
            </a:pPr>
            <a:r>
              <a:rPr lang="en-US" sz="1800" dirty="0" smtClean="0">
                <a:solidFill>
                  <a:schemeClr val="tx1"/>
                </a:solidFill>
              </a:rPr>
              <a:t>Legal, technical, financial, tax and accounting due diligence report</a:t>
            </a:r>
          </a:p>
          <a:p>
            <a:pPr marL="180975" indent="-180975" algn="l">
              <a:lnSpc>
                <a:spcPct val="150000"/>
              </a:lnSpc>
              <a:buFont typeface="Arial" pitchFamily="34" charset="0"/>
              <a:buChar char="•"/>
            </a:pPr>
            <a:r>
              <a:rPr lang="en-US" sz="1800" dirty="0" smtClean="0">
                <a:solidFill>
                  <a:schemeClr val="tx1"/>
                </a:solidFill>
              </a:rPr>
              <a:t>Base case financial model with supporting assumptions</a:t>
            </a:r>
          </a:p>
          <a:p>
            <a:pPr marL="180975" indent="-180975" algn="l">
              <a:lnSpc>
                <a:spcPct val="150000"/>
              </a:lnSpc>
              <a:buFont typeface="Arial" pitchFamily="34" charset="0"/>
              <a:buChar char="•"/>
            </a:pPr>
            <a:r>
              <a:rPr lang="en-US" sz="1800" dirty="0" smtClean="0">
                <a:solidFill>
                  <a:schemeClr val="tx1"/>
                </a:solidFill>
              </a:rPr>
              <a:t>KYC documents (e.g. legal authorizations, licensing, regulatory approvals etc.)</a:t>
            </a:r>
          </a:p>
          <a:p>
            <a:pPr marL="180975" indent="-180975" algn="l">
              <a:lnSpc>
                <a:spcPct val="150000"/>
              </a:lnSpc>
              <a:buFont typeface="Arial" pitchFamily="34" charset="0"/>
              <a:buChar char="•"/>
            </a:pPr>
            <a:r>
              <a:rPr lang="en-US" sz="1800" dirty="0" smtClean="0">
                <a:solidFill>
                  <a:schemeClr val="tx1"/>
                </a:solidFill>
              </a:rPr>
              <a:t>Legal opinion</a:t>
            </a:r>
          </a:p>
          <a:p>
            <a:pPr marL="180975" indent="-180975" algn="l">
              <a:lnSpc>
                <a:spcPct val="150000"/>
              </a:lnSpc>
              <a:buFont typeface="Arial" pitchFamily="34" charset="0"/>
              <a:buChar char="•"/>
            </a:pPr>
            <a:r>
              <a:rPr lang="en-US" sz="1800" dirty="0" smtClean="0">
                <a:solidFill>
                  <a:schemeClr val="tx1"/>
                </a:solidFill>
              </a:rPr>
              <a:t>Historical financial statements</a:t>
            </a:r>
          </a:p>
          <a:p>
            <a:pPr marL="180975" indent="-180975" algn="l">
              <a:lnSpc>
                <a:spcPct val="150000"/>
              </a:lnSpc>
              <a:buFont typeface="Arial" pitchFamily="34" charset="0"/>
              <a:buChar char="•"/>
            </a:pPr>
            <a:r>
              <a:rPr lang="en-US" sz="1800" dirty="0" smtClean="0">
                <a:solidFill>
                  <a:schemeClr val="tx1"/>
                </a:solidFill>
              </a:rPr>
              <a:t>Corporate documents (e.g. board/shareholders’ resolutions, MA, etc.)</a:t>
            </a:r>
          </a:p>
          <a:p>
            <a:pPr marL="180975" indent="-180975" algn="l">
              <a:lnSpc>
                <a:spcPct val="150000"/>
              </a:lnSpc>
              <a:buFont typeface="Arial" pitchFamily="34" charset="0"/>
              <a:buChar char="•"/>
            </a:pPr>
            <a:r>
              <a:rPr lang="en-US" sz="1800" dirty="0" smtClean="0">
                <a:solidFill>
                  <a:schemeClr val="tx1"/>
                </a:solidFill>
              </a:rPr>
              <a:t>Evidence of equity commitment</a:t>
            </a:r>
          </a:p>
          <a:p>
            <a:pPr marL="180975" indent="-180975" algn="l">
              <a:lnSpc>
                <a:spcPct val="150000"/>
              </a:lnSpc>
              <a:buFont typeface="Arial" pitchFamily="34" charset="0"/>
              <a:buChar char="•"/>
            </a:pPr>
            <a:r>
              <a:rPr lang="en-US" sz="1800" dirty="0" smtClean="0">
                <a:solidFill>
                  <a:schemeClr val="tx1"/>
                </a:solidFill>
              </a:rPr>
              <a:t>Evidence of existing indebtedness will be repaid in full on financial close</a:t>
            </a:r>
          </a:p>
          <a:p>
            <a:pPr marL="180975" indent="-180975" algn="l">
              <a:lnSpc>
                <a:spcPct val="150000"/>
              </a:lnSpc>
              <a:buFont typeface="Arial" pitchFamily="34" charset="0"/>
              <a:buChar char="•"/>
            </a:pPr>
            <a:r>
              <a:rPr lang="en-US" sz="1800" dirty="0" smtClean="0">
                <a:solidFill>
                  <a:schemeClr val="tx1"/>
                </a:solidFill>
              </a:rPr>
              <a:t>Acquisition structure signed-off client or advisor.</a:t>
            </a:r>
            <a:endParaRPr lang="en-US" sz="18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32</a:t>
            </a:fld>
            <a:endParaRPr lang="th-TH"/>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a:xfrm>
            <a:off x="4572000" y="625867"/>
            <a:ext cx="4248150" cy="5776933"/>
          </a:xfrm>
          <a:prstGeom prst="rect">
            <a:avLst/>
          </a:prstGeom>
        </p:spPr>
        <p:txBody>
          <a:bodyPr vert="horz" lIns="91440" tIns="45720" rIns="91440" bIns="45720" rtlCol="0">
            <a:noAutofit/>
          </a:bodyPr>
          <a:lstStyle/>
          <a:p>
            <a:pPr marL="177800" marR="0" lvl="0" indent="-177800" algn="thaiDist" defTabSz="914400" rtl="0" eaLnBrk="1" fontAlgn="auto" latinLnBrk="0" hangingPunct="1">
              <a:lnSpc>
                <a:spcPct val="105000"/>
              </a:lnSpc>
              <a:spcBef>
                <a:spcPct val="20000"/>
              </a:spcBef>
              <a:spcAft>
                <a:spcPts val="0"/>
              </a:spcAft>
              <a:buClr>
                <a:srgbClr val="333333"/>
              </a:buClr>
              <a:buSzTx/>
              <a:buFont typeface="Wingdings" pitchFamily="2" charset="2"/>
              <a:buNone/>
              <a:tabLst/>
              <a:defRPr/>
            </a:pPr>
            <a:r>
              <a:rPr kumimoji="0" lang="en-US" sz="1400" b="1" i="0" u="none" strike="noStrike" kern="1200" cap="none" spc="0" normalizeH="0" baseline="0" noProof="0" dirty="0" smtClean="0">
                <a:ln>
                  <a:noFill/>
                </a:ln>
                <a:effectLst/>
                <a:uLnTx/>
                <a:uFillTx/>
                <a:latin typeface="+mn-lt"/>
                <a:ea typeface="+mn-ea"/>
                <a:cs typeface="+mn-cs"/>
              </a:rPr>
              <a:t>Major Transactions</a:t>
            </a:r>
          </a:p>
          <a:p>
            <a:pPr marL="177800" marR="0" lvl="0" indent="-177800" algn="thaiDist" defTabSz="914400" rtl="0" eaLnBrk="1" fontAlgn="auto" latinLnBrk="0" hangingPunct="1">
              <a:lnSpc>
                <a:spcPct val="105000"/>
              </a:lnSpc>
              <a:spcBef>
                <a:spcPct val="20000"/>
              </a:spcBef>
              <a:spcAft>
                <a:spcPts val="0"/>
              </a:spcAft>
              <a:buClr>
                <a:srgbClr val="333333"/>
              </a:buClr>
              <a:buSzTx/>
              <a:buFont typeface="Arial"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The </a:t>
            </a:r>
            <a:r>
              <a:rPr kumimoji="0" lang="en-US" sz="1400" b="0" i="0" u="none" strike="noStrike" kern="1200" cap="none" spc="0" normalizeH="0" baseline="0" noProof="0" dirty="0" smtClean="0">
                <a:ln>
                  <a:noFill/>
                </a:ln>
                <a:effectLst/>
                <a:uLnTx/>
                <a:uFillTx/>
                <a:latin typeface="+mn-lt"/>
                <a:ea typeface="+mn-ea"/>
                <a:cs typeface="Angsana New" pitchFamily="18" charset="-34"/>
              </a:rPr>
              <a:t>origin</a:t>
            </a:r>
            <a:r>
              <a:rPr kumimoji="0" lang="en-US" sz="1400" b="0" i="0" u="none" strike="noStrike" kern="1200" cap="none" spc="0" normalizeH="0" baseline="0" noProof="0" dirty="0" smtClean="0">
                <a:ln>
                  <a:noFill/>
                </a:ln>
                <a:effectLst/>
                <a:uLnTx/>
                <a:uFillTx/>
                <a:latin typeface="+mn-lt"/>
                <a:ea typeface="+mn-ea"/>
                <a:cs typeface="+mn-cs"/>
              </a:rPr>
              <a:t>ator selects securitized hire-purchase portfolio with recommended criteria:</a:t>
            </a:r>
          </a:p>
          <a:p>
            <a:pPr marL="712788" marR="0" lvl="1" indent="-177800" algn="thaiDist" defTabSz="914400" rtl="0" eaLnBrk="1" fontAlgn="auto" latinLnBrk="0" hangingPunct="1">
              <a:lnSpc>
                <a:spcPct val="105000"/>
              </a:lnSpc>
              <a:spcBef>
                <a:spcPct val="20000"/>
              </a:spcBef>
              <a:spcAft>
                <a:spcPts val="0"/>
              </a:spcAft>
              <a:buClr>
                <a:srgbClr val="333333"/>
              </a:buClr>
              <a:buSzTx/>
              <a:buFont typeface="Calibri"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Highly  diversified portfolio</a:t>
            </a:r>
          </a:p>
          <a:p>
            <a:pPr marL="712788" marR="0" lvl="1" indent="-177800" algn="thaiDist" defTabSz="914400" rtl="0" eaLnBrk="1" fontAlgn="auto" latinLnBrk="0" hangingPunct="1">
              <a:lnSpc>
                <a:spcPct val="105000"/>
              </a:lnSpc>
              <a:spcBef>
                <a:spcPct val="20000"/>
              </a:spcBef>
              <a:spcAft>
                <a:spcPts val="0"/>
              </a:spcAft>
              <a:buClr>
                <a:srgbClr val="333333"/>
              </a:buClr>
              <a:buSzTx/>
              <a:buFont typeface="Calibri"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Adequacy of historical track records</a:t>
            </a:r>
          </a:p>
          <a:p>
            <a:pPr marL="177800" marR="0" lvl="0" indent="-177800" algn="thaiDist" defTabSz="914400" rtl="0" eaLnBrk="1" fontAlgn="auto" latinLnBrk="0" hangingPunct="1">
              <a:lnSpc>
                <a:spcPct val="105000"/>
              </a:lnSpc>
              <a:spcBef>
                <a:spcPct val="20000"/>
              </a:spcBef>
              <a:spcAft>
                <a:spcPts val="0"/>
              </a:spcAft>
              <a:buClr>
                <a:srgbClr val="333333"/>
              </a:buClr>
              <a:buSzTx/>
              <a:buFont typeface="Arial"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With the objective of 10,000 MB fund raising, larger value of portfolio, is usually required as credit enhancement. The required amount of the over collateralization will majorly depends on desired credit rating and quality of portfolio.</a:t>
            </a:r>
          </a:p>
          <a:p>
            <a:pPr marL="177800" marR="0" lvl="0" indent="-177800" algn="thaiDist" defTabSz="914400" rtl="0" eaLnBrk="1" fontAlgn="auto" latinLnBrk="0" hangingPunct="1">
              <a:lnSpc>
                <a:spcPct val="105000"/>
              </a:lnSpc>
              <a:spcBef>
                <a:spcPct val="20000"/>
              </a:spcBef>
              <a:spcAft>
                <a:spcPts val="0"/>
              </a:spcAft>
              <a:buClr>
                <a:srgbClr val="333333"/>
              </a:buClr>
              <a:buSzTx/>
              <a:buFont typeface="Arial"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The originator transfers </a:t>
            </a:r>
            <a:r>
              <a:rPr kumimoji="0" lang="en-US" sz="1400" b="0" i="0" strike="noStrike" kern="1200" cap="none" spc="0" normalizeH="0" baseline="0" noProof="0" dirty="0" smtClean="0">
                <a:ln>
                  <a:noFill/>
                </a:ln>
                <a:effectLst/>
                <a:uLnTx/>
                <a:uFillTx/>
                <a:latin typeface="+mn-lt"/>
                <a:ea typeface="+mn-ea"/>
                <a:cs typeface="+mn-cs"/>
              </a:rPr>
              <a:t>right</a:t>
            </a:r>
            <a:r>
              <a:rPr kumimoji="0" lang="en-US" sz="1400" b="0" i="0" u="none" strike="noStrike" kern="1200" cap="none" spc="0" normalizeH="0" baseline="0" noProof="0" dirty="0" smtClean="0">
                <a:ln>
                  <a:noFill/>
                </a:ln>
                <a:effectLst/>
                <a:uLnTx/>
                <a:uFillTx/>
                <a:latin typeface="+mn-lt"/>
                <a:ea typeface="+mn-ea"/>
                <a:cs typeface="+mn-cs"/>
              </a:rPr>
              <a:t> to receive payments to SPV as the securitized asset for debenture.</a:t>
            </a:r>
          </a:p>
          <a:p>
            <a:pPr marL="712788" marR="0" lvl="1" indent="-177800" algn="thaiDist" defTabSz="914400" rtl="0" eaLnBrk="1" fontAlgn="auto" latinLnBrk="0" hangingPunct="1">
              <a:lnSpc>
                <a:spcPct val="105000"/>
              </a:lnSpc>
              <a:spcBef>
                <a:spcPct val="20000"/>
              </a:spcBef>
              <a:spcAft>
                <a:spcPts val="0"/>
              </a:spcAft>
              <a:buClr>
                <a:srgbClr val="333333"/>
              </a:buClr>
              <a:buSzTx/>
              <a:buFont typeface="Calibri"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In return of sale of right to receive payments, the originator will receive; 1) cash payment which is equal to issued amount of debenture, and 2) subordinated debenture issued by SPV for the difference of value of </a:t>
            </a:r>
            <a:r>
              <a:rPr kumimoji="0" lang="en-US" sz="1400" b="0" i="0" strike="noStrike" kern="1200" cap="none" spc="0" normalizeH="0" baseline="0" noProof="0" dirty="0" smtClean="0">
                <a:ln>
                  <a:noFill/>
                </a:ln>
                <a:effectLst/>
                <a:uLnTx/>
                <a:uFillTx/>
                <a:latin typeface="+mn-lt"/>
                <a:ea typeface="+mn-ea"/>
                <a:cs typeface="+mn-cs"/>
              </a:rPr>
              <a:t>rights</a:t>
            </a:r>
            <a:r>
              <a:rPr kumimoji="0" lang="en-US" sz="1400" b="0" i="0" u="none" strike="noStrike" kern="1200" cap="none" spc="0" normalizeH="0" baseline="0" noProof="0" dirty="0" smtClean="0">
                <a:ln>
                  <a:noFill/>
                </a:ln>
                <a:effectLst/>
                <a:uLnTx/>
                <a:uFillTx/>
                <a:latin typeface="+mn-lt"/>
                <a:ea typeface="+mn-ea"/>
                <a:cs typeface="+mn-cs"/>
              </a:rPr>
              <a:t> and cash payment.</a:t>
            </a:r>
          </a:p>
          <a:p>
            <a:pPr marL="177800" marR="0" lvl="0" indent="-177800" algn="thaiDist" defTabSz="914400" rtl="0" eaLnBrk="1" fontAlgn="auto" latinLnBrk="0" hangingPunct="1">
              <a:lnSpc>
                <a:spcPct val="105000"/>
              </a:lnSpc>
              <a:spcBef>
                <a:spcPct val="20000"/>
              </a:spcBef>
              <a:spcAft>
                <a:spcPts val="0"/>
              </a:spcAft>
              <a:buClr>
                <a:srgbClr val="333333"/>
              </a:buClr>
              <a:buSzTx/>
              <a:buFont typeface="Arial"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 SPV issues </a:t>
            </a:r>
            <a:r>
              <a:rPr lang="en-US" sz="1400" dirty="0" smtClean="0">
                <a:latin typeface="+mn-lt"/>
                <a:ea typeface="+mn-ea"/>
              </a:rPr>
              <a:t>mortgage</a:t>
            </a:r>
            <a:r>
              <a:rPr kumimoji="0" lang="en-US" sz="1400" b="0" i="0" u="none" strike="noStrike" kern="1200" cap="none" spc="0" normalizeH="0" baseline="0" noProof="0" dirty="0" smtClean="0">
                <a:ln>
                  <a:noFill/>
                </a:ln>
                <a:effectLst/>
                <a:uLnTx/>
                <a:uFillTx/>
                <a:latin typeface="+mn-lt"/>
                <a:ea typeface="+mn-ea"/>
                <a:cs typeface="+mn-cs"/>
              </a:rPr>
              <a:t>-backed security to investors.</a:t>
            </a:r>
          </a:p>
          <a:p>
            <a:pPr marL="177800" marR="0" lvl="0" indent="-177800" algn="thaiDist" defTabSz="914400" rtl="0" eaLnBrk="1" fontAlgn="auto" latinLnBrk="0" hangingPunct="1">
              <a:lnSpc>
                <a:spcPct val="105000"/>
              </a:lnSpc>
              <a:spcBef>
                <a:spcPct val="20000"/>
              </a:spcBef>
              <a:spcAft>
                <a:spcPts val="0"/>
              </a:spcAft>
              <a:buClr>
                <a:srgbClr val="333333"/>
              </a:buClr>
              <a:buSzTx/>
              <a:buFont typeface="Arial" pitchFamily="34" charset="0"/>
              <a:buChar char="•"/>
              <a:tabLst/>
              <a:defRPr/>
            </a:pPr>
            <a:r>
              <a:rPr kumimoji="0" lang="en-US" sz="1400" b="0" i="0" u="none" strike="noStrike" kern="1200" cap="none" spc="0" normalizeH="0" baseline="0" noProof="0" dirty="0" smtClean="0">
                <a:ln>
                  <a:noFill/>
                </a:ln>
                <a:effectLst/>
                <a:uLnTx/>
                <a:uFillTx/>
                <a:latin typeface="+mn-lt"/>
                <a:ea typeface="+mn-ea"/>
                <a:cs typeface="+mn-cs"/>
              </a:rPr>
              <a:t> SPV issues subordinated debentures to the originator, while  interest and principal repayment will be subordinated to payment to debenture issued for investors.</a:t>
            </a:r>
          </a:p>
        </p:txBody>
      </p:sp>
      <p:sp>
        <p:nvSpPr>
          <p:cNvPr id="7" name="Rectangle 4"/>
          <p:cNvSpPr>
            <a:spLocks noChangeArrowheads="1"/>
          </p:cNvSpPr>
          <p:nvPr/>
        </p:nvSpPr>
        <p:spPr bwMode="auto">
          <a:xfrm>
            <a:off x="382842" y="1300926"/>
            <a:ext cx="4032250" cy="288925"/>
          </a:xfrm>
          <a:prstGeom prst="rect">
            <a:avLst/>
          </a:prstGeom>
          <a:noFill/>
          <a:ln w="9525">
            <a:noFill/>
            <a:miter lim="800000"/>
            <a:headEnd/>
            <a:tailEnd/>
          </a:ln>
          <a:effectLst/>
        </p:spPr>
        <p:txBody>
          <a:bodyPr/>
          <a:lstStyle/>
          <a:p>
            <a:pPr marL="177800" indent="-177800">
              <a:lnSpc>
                <a:spcPct val="110000"/>
              </a:lnSpc>
              <a:spcBef>
                <a:spcPct val="20000"/>
              </a:spcBef>
              <a:spcAft>
                <a:spcPct val="50000"/>
              </a:spcAft>
              <a:buClr>
                <a:schemeClr val="tx1"/>
              </a:buClr>
              <a:buFont typeface="Wingdings" pitchFamily="2" charset="2"/>
              <a:buNone/>
            </a:pPr>
            <a:r>
              <a:rPr lang="en-US" sz="1400" i="1" dirty="0">
                <a:latin typeface="+mn-lt"/>
                <a:cs typeface="Arial" pitchFamily="34" charset="0"/>
              </a:rPr>
              <a:t>Debenture Assurant : Initial Cash Flow</a:t>
            </a:r>
          </a:p>
        </p:txBody>
      </p:sp>
      <p:grpSp>
        <p:nvGrpSpPr>
          <p:cNvPr id="3" name="Group 29"/>
          <p:cNvGrpSpPr/>
          <p:nvPr/>
        </p:nvGrpSpPr>
        <p:grpSpPr>
          <a:xfrm>
            <a:off x="442549" y="1673019"/>
            <a:ext cx="3963985" cy="3228985"/>
            <a:chOff x="250825" y="1628775"/>
            <a:chExt cx="3963985" cy="3228985"/>
          </a:xfrm>
        </p:grpSpPr>
        <p:sp>
          <p:nvSpPr>
            <p:cNvPr id="8" name="Rectangle 5"/>
            <p:cNvSpPr>
              <a:spLocks noChangeArrowheads="1"/>
            </p:cNvSpPr>
            <p:nvPr/>
          </p:nvSpPr>
          <p:spPr bwMode="auto">
            <a:xfrm>
              <a:off x="1512888" y="1989138"/>
              <a:ext cx="863600" cy="360362"/>
            </a:xfrm>
            <a:prstGeom prst="rect">
              <a:avLst/>
            </a:prstGeom>
            <a:solidFill>
              <a:srgbClr val="003366"/>
            </a:solidFill>
            <a:ln w="9525">
              <a:solidFill>
                <a:schemeClr val="folHlink"/>
              </a:solidFill>
              <a:miter lim="800000"/>
              <a:headEnd/>
              <a:tailEnd/>
            </a:ln>
            <a:effectLst/>
          </p:spPr>
          <p:txBody>
            <a:bodyPr anchor="ctr"/>
            <a:lstStyle/>
            <a:p>
              <a:pPr algn="ctr">
                <a:lnSpc>
                  <a:spcPct val="110000"/>
                </a:lnSpc>
                <a:spcBef>
                  <a:spcPct val="20000"/>
                </a:spcBef>
                <a:spcAft>
                  <a:spcPct val="50000"/>
                </a:spcAft>
                <a:buClr>
                  <a:schemeClr val="tx1"/>
                </a:buClr>
              </a:pPr>
              <a:r>
                <a:rPr lang="en-US" sz="900" dirty="0" smtClean="0">
                  <a:solidFill>
                    <a:schemeClr val="bg1"/>
                  </a:solidFill>
                  <a:latin typeface="+mn-lt"/>
                  <a:cs typeface="Arial" pitchFamily="34" charset="0"/>
                </a:rPr>
                <a:t>Originator</a:t>
              </a:r>
              <a:endParaRPr lang="en-US" sz="900" dirty="0">
                <a:solidFill>
                  <a:schemeClr val="bg1"/>
                </a:solidFill>
                <a:latin typeface="+mn-lt"/>
                <a:cs typeface="Arial" pitchFamily="34" charset="0"/>
              </a:endParaRPr>
            </a:p>
          </p:txBody>
        </p:sp>
        <p:sp>
          <p:nvSpPr>
            <p:cNvPr id="9" name="Rectangle 6"/>
            <p:cNvSpPr>
              <a:spLocks noChangeArrowheads="1"/>
            </p:cNvSpPr>
            <p:nvPr/>
          </p:nvSpPr>
          <p:spPr bwMode="auto">
            <a:xfrm>
              <a:off x="2962400" y="1982788"/>
              <a:ext cx="1057275" cy="392112"/>
            </a:xfrm>
            <a:prstGeom prst="rect">
              <a:avLst/>
            </a:prstGeom>
            <a:solidFill>
              <a:srgbClr val="800080"/>
            </a:solidFill>
            <a:ln w="9525">
              <a:solidFill>
                <a:schemeClr val="folHlink"/>
              </a:solid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900" b="0" dirty="0" smtClean="0">
                  <a:solidFill>
                    <a:schemeClr val="bg1"/>
                  </a:solidFill>
                  <a:latin typeface="+mn-lt"/>
                  <a:cs typeface="Arial" pitchFamily="34" charset="0"/>
                </a:rPr>
                <a:t>Hire purchase Receivables</a:t>
              </a:r>
              <a:endParaRPr lang="en-US" sz="900" b="0" dirty="0">
                <a:solidFill>
                  <a:schemeClr val="bg1"/>
                </a:solidFill>
                <a:latin typeface="+mn-lt"/>
                <a:cs typeface="Arial" pitchFamily="34" charset="0"/>
              </a:endParaRPr>
            </a:p>
          </p:txBody>
        </p:sp>
        <p:sp>
          <p:nvSpPr>
            <p:cNvPr id="10" name="Rectangle 7"/>
            <p:cNvSpPr>
              <a:spLocks noChangeArrowheads="1"/>
            </p:cNvSpPr>
            <p:nvPr/>
          </p:nvSpPr>
          <p:spPr bwMode="auto">
            <a:xfrm>
              <a:off x="1117600" y="3132138"/>
              <a:ext cx="1654175" cy="306387"/>
            </a:xfrm>
            <a:prstGeom prst="rect">
              <a:avLst/>
            </a:prstGeom>
            <a:solidFill>
              <a:srgbClr val="008000"/>
            </a:solidFill>
            <a:ln w="9525">
              <a:solidFill>
                <a:schemeClr val="folHlink"/>
              </a:solidFill>
              <a:miter lim="800000"/>
              <a:headEnd/>
              <a:tailEnd/>
            </a:ln>
            <a:effectLst/>
          </p:spPr>
          <p:txBody>
            <a:bodyPr anchor="ctr"/>
            <a:lstStyle/>
            <a:p>
              <a:pPr marL="177800" indent="-177800" algn="ctr">
                <a:lnSpc>
                  <a:spcPct val="110000"/>
                </a:lnSpc>
                <a:spcBef>
                  <a:spcPct val="20000"/>
                </a:spcBef>
                <a:spcAft>
                  <a:spcPct val="50000"/>
                </a:spcAft>
                <a:buClr>
                  <a:schemeClr val="tx1"/>
                </a:buClr>
                <a:buFont typeface="Wingdings" pitchFamily="2" charset="2"/>
                <a:buNone/>
              </a:pPr>
              <a:r>
                <a:rPr lang="en-US" sz="900" b="0" dirty="0" smtClean="0">
                  <a:solidFill>
                    <a:schemeClr val="bg1"/>
                  </a:solidFill>
                  <a:latin typeface="+mn-lt"/>
                  <a:cs typeface="Arial" pitchFamily="34" charset="0"/>
                </a:rPr>
                <a:t>SPV</a:t>
              </a:r>
              <a:endParaRPr lang="en-US" sz="900" b="0" dirty="0">
                <a:solidFill>
                  <a:schemeClr val="bg1"/>
                </a:solidFill>
                <a:latin typeface="+mn-lt"/>
                <a:cs typeface="Arial" pitchFamily="34" charset="0"/>
              </a:endParaRPr>
            </a:p>
          </p:txBody>
        </p:sp>
        <p:sp>
          <p:nvSpPr>
            <p:cNvPr id="11" name="Rectangle 8"/>
            <p:cNvSpPr>
              <a:spLocks noChangeArrowheads="1"/>
            </p:cNvSpPr>
            <p:nvPr/>
          </p:nvSpPr>
          <p:spPr bwMode="auto">
            <a:xfrm>
              <a:off x="755650" y="4210050"/>
              <a:ext cx="1152525" cy="371475"/>
            </a:xfrm>
            <a:prstGeom prst="rect">
              <a:avLst/>
            </a:prstGeom>
            <a:solidFill>
              <a:srgbClr val="800000"/>
            </a:solidFill>
            <a:ln w="9525">
              <a:solidFill>
                <a:schemeClr val="folHlink"/>
              </a:solid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900" b="0" dirty="0">
                  <a:solidFill>
                    <a:schemeClr val="bg1"/>
                  </a:solidFill>
                  <a:latin typeface="+mn-lt"/>
                  <a:cs typeface="Arial" pitchFamily="34" charset="0"/>
                </a:rPr>
                <a:t>Subordinated Debenture holders</a:t>
              </a:r>
            </a:p>
          </p:txBody>
        </p:sp>
        <p:sp>
          <p:nvSpPr>
            <p:cNvPr id="12" name="Rectangle 9"/>
            <p:cNvSpPr>
              <a:spLocks noChangeArrowheads="1"/>
            </p:cNvSpPr>
            <p:nvPr/>
          </p:nvSpPr>
          <p:spPr bwMode="auto">
            <a:xfrm>
              <a:off x="2101850" y="4210050"/>
              <a:ext cx="1044575" cy="371475"/>
            </a:xfrm>
            <a:prstGeom prst="rect">
              <a:avLst/>
            </a:prstGeom>
            <a:solidFill>
              <a:srgbClr val="800000"/>
            </a:solidFill>
            <a:ln w="9525">
              <a:solidFill>
                <a:schemeClr val="folHlink"/>
              </a:solid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900" b="0">
                  <a:solidFill>
                    <a:schemeClr val="bg1"/>
                  </a:solidFill>
                  <a:latin typeface="+mn-lt"/>
                  <a:cs typeface="Arial" pitchFamily="34" charset="0"/>
                </a:rPr>
                <a:t>Investors</a:t>
              </a:r>
            </a:p>
          </p:txBody>
        </p:sp>
        <p:sp>
          <p:nvSpPr>
            <p:cNvPr id="13" name="Line 10"/>
            <p:cNvSpPr>
              <a:spLocks noChangeShapeType="1"/>
            </p:cNvSpPr>
            <p:nvPr/>
          </p:nvSpPr>
          <p:spPr bwMode="auto">
            <a:xfrm flipV="1">
              <a:off x="1701800" y="2398713"/>
              <a:ext cx="0" cy="720725"/>
            </a:xfrm>
            <a:prstGeom prst="line">
              <a:avLst/>
            </a:prstGeom>
            <a:noFill/>
            <a:ln w="9525">
              <a:solidFill>
                <a:srgbClr val="333333"/>
              </a:solidFill>
              <a:round/>
              <a:headEnd/>
              <a:tailEnd type="triangle" w="med" len="med"/>
            </a:ln>
            <a:effectLst/>
          </p:spPr>
          <p:txBody>
            <a:bodyPr wrap="none" anchor="ctr"/>
            <a:lstStyle/>
            <a:p>
              <a:endParaRPr lang="th-TH">
                <a:latin typeface="+mn-lt"/>
              </a:endParaRPr>
            </a:p>
          </p:txBody>
        </p:sp>
        <p:sp>
          <p:nvSpPr>
            <p:cNvPr id="14" name="Line 11"/>
            <p:cNvSpPr>
              <a:spLocks noChangeShapeType="1"/>
            </p:cNvSpPr>
            <p:nvPr/>
          </p:nvSpPr>
          <p:spPr bwMode="auto">
            <a:xfrm>
              <a:off x="2124075" y="2349500"/>
              <a:ext cx="0" cy="719138"/>
            </a:xfrm>
            <a:prstGeom prst="line">
              <a:avLst/>
            </a:prstGeom>
            <a:noFill/>
            <a:ln w="9525">
              <a:solidFill>
                <a:srgbClr val="333333"/>
              </a:solidFill>
              <a:round/>
              <a:headEnd/>
              <a:tailEnd type="triangle" w="med" len="med"/>
            </a:ln>
            <a:effectLst/>
          </p:spPr>
          <p:txBody>
            <a:bodyPr wrap="none" anchor="ctr"/>
            <a:lstStyle/>
            <a:p>
              <a:endParaRPr lang="th-TH">
                <a:latin typeface="+mn-lt"/>
              </a:endParaRPr>
            </a:p>
          </p:txBody>
        </p:sp>
        <p:sp>
          <p:nvSpPr>
            <p:cNvPr id="15" name="Line 12"/>
            <p:cNvSpPr>
              <a:spLocks noChangeShapeType="1"/>
            </p:cNvSpPr>
            <p:nvPr/>
          </p:nvSpPr>
          <p:spPr bwMode="auto">
            <a:xfrm>
              <a:off x="2411413" y="2205038"/>
              <a:ext cx="504825" cy="0"/>
            </a:xfrm>
            <a:prstGeom prst="line">
              <a:avLst/>
            </a:prstGeom>
            <a:noFill/>
            <a:ln w="9525">
              <a:solidFill>
                <a:srgbClr val="333333"/>
              </a:solidFill>
              <a:round/>
              <a:headEnd type="triangle" w="med" len="med"/>
              <a:tailEnd type="triangle" w="med" len="med"/>
            </a:ln>
            <a:effectLst/>
          </p:spPr>
          <p:txBody>
            <a:bodyPr wrap="none" anchor="ctr"/>
            <a:lstStyle/>
            <a:p>
              <a:endParaRPr lang="th-TH">
                <a:latin typeface="+mn-lt"/>
              </a:endParaRPr>
            </a:p>
          </p:txBody>
        </p:sp>
        <p:sp>
          <p:nvSpPr>
            <p:cNvPr id="16" name="Line 13"/>
            <p:cNvSpPr>
              <a:spLocks noChangeShapeType="1"/>
            </p:cNvSpPr>
            <p:nvPr/>
          </p:nvSpPr>
          <p:spPr bwMode="auto">
            <a:xfrm flipV="1">
              <a:off x="1557338" y="3478213"/>
              <a:ext cx="0" cy="720725"/>
            </a:xfrm>
            <a:prstGeom prst="line">
              <a:avLst/>
            </a:prstGeom>
            <a:noFill/>
            <a:ln w="9525">
              <a:solidFill>
                <a:srgbClr val="333333"/>
              </a:solidFill>
              <a:round/>
              <a:headEnd/>
              <a:tailEnd type="triangle" w="med" len="med"/>
            </a:ln>
            <a:effectLst/>
          </p:spPr>
          <p:txBody>
            <a:bodyPr wrap="none" anchor="ctr"/>
            <a:lstStyle/>
            <a:p>
              <a:endParaRPr lang="th-TH">
                <a:latin typeface="+mn-lt"/>
              </a:endParaRPr>
            </a:p>
          </p:txBody>
        </p:sp>
        <p:sp>
          <p:nvSpPr>
            <p:cNvPr id="17" name="Line 14"/>
            <p:cNvSpPr>
              <a:spLocks noChangeShapeType="1"/>
            </p:cNvSpPr>
            <p:nvPr/>
          </p:nvSpPr>
          <p:spPr bwMode="auto">
            <a:xfrm>
              <a:off x="2555875" y="3429000"/>
              <a:ext cx="0" cy="719138"/>
            </a:xfrm>
            <a:prstGeom prst="line">
              <a:avLst/>
            </a:prstGeom>
            <a:noFill/>
            <a:ln w="9525">
              <a:solidFill>
                <a:srgbClr val="333333"/>
              </a:solidFill>
              <a:round/>
              <a:headEnd/>
              <a:tailEnd type="triangle" w="med" len="med"/>
            </a:ln>
            <a:effectLst/>
          </p:spPr>
          <p:txBody>
            <a:bodyPr wrap="none" anchor="ctr"/>
            <a:lstStyle/>
            <a:p>
              <a:endParaRPr lang="th-TH">
                <a:latin typeface="+mn-lt"/>
              </a:endParaRPr>
            </a:p>
          </p:txBody>
        </p:sp>
        <p:sp>
          <p:nvSpPr>
            <p:cNvPr id="18" name="Line 15"/>
            <p:cNvSpPr>
              <a:spLocks noChangeShapeType="1"/>
            </p:cNvSpPr>
            <p:nvPr/>
          </p:nvSpPr>
          <p:spPr bwMode="auto">
            <a:xfrm flipV="1">
              <a:off x="2339975" y="3478213"/>
              <a:ext cx="0" cy="720725"/>
            </a:xfrm>
            <a:prstGeom prst="line">
              <a:avLst/>
            </a:prstGeom>
            <a:noFill/>
            <a:ln w="9525">
              <a:solidFill>
                <a:srgbClr val="333333"/>
              </a:solidFill>
              <a:round/>
              <a:headEnd/>
              <a:tailEnd type="triangle" w="med" len="med"/>
            </a:ln>
            <a:effectLst/>
          </p:spPr>
          <p:txBody>
            <a:bodyPr wrap="none" anchor="ctr"/>
            <a:lstStyle/>
            <a:p>
              <a:endParaRPr lang="th-TH">
                <a:latin typeface="+mn-lt"/>
              </a:endParaRPr>
            </a:p>
          </p:txBody>
        </p:sp>
        <p:sp>
          <p:nvSpPr>
            <p:cNvPr id="19" name="Rectangle 16"/>
            <p:cNvSpPr>
              <a:spLocks noChangeArrowheads="1"/>
            </p:cNvSpPr>
            <p:nvPr/>
          </p:nvSpPr>
          <p:spPr bwMode="auto">
            <a:xfrm>
              <a:off x="682625" y="2420938"/>
              <a:ext cx="1006475" cy="576262"/>
            </a:xfrm>
            <a:prstGeom prst="rect">
              <a:avLst/>
            </a:prstGeom>
            <a:noFill/>
            <a:ln w="9525">
              <a:no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1000" b="0" dirty="0">
                  <a:latin typeface="+mn-lt"/>
                  <a:cs typeface="Arial" pitchFamily="34" charset="0"/>
                </a:rPr>
                <a:t>Cash + Subordinated debenture</a:t>
              </a:r>
            </a:p>
          </p:txBody>
        </p:sp>
        <p:sp>
          <p:nvSpPr>
            <p:cNvPr id="20" name="Rectangle 17"/>
            <p:cNvSpPr>
              <a:spLocks noChangeArrowheads="1"/>
            </p:cNvSpPr>
            <p:nvPr/>
          </p:nvSpPr>
          <p:spPr bwMode="auto">
            <a:xfrm>
              <a:off x="2087563" y="2335213"/>
              <a:ext cx="1222375" cy="576262"/>
            </a:xfrm>
            <a:prstGeom prst="rect">
              <a:avLst/>
            </a:prstGeom>
            <a:noFill/>
            <a:ln w="9525">
              <a:no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1000" b="0" dirty="0">
                  <a:latin typeface="+mn-lt"/>
                  <a:cs typeface="Arial" pitchFamily="34" charset="0"/>
                </a:rPr>
                <a:t>Sale of Right to receive payments</a:t>
              </a:r>
            </a:p>
          </p:txBody>
        </p:sp>
        <p:sp>
          <p:nvSpPr>
            <p:cNvPr id="21" name="Rectangle 18"/>
            <p:cNvSpPr>
              <a:spLocks noChangeArrowheads="1"/>
            </p:cNvSpPr>
            <p:nvPr/>
          </p:nvSpPr>
          <p:spPr bwMode="auto">
            <a:xfrm>
              <a:off x="468313" y="3500438"/>
              <a:ext cx="1174729" cy="576262"/>
            </a:xfrm>
            <a:prstGeom prst="rect">
              <a:avLst/>
            </a:prstGeom>
            <a:noFill/>
            <a:ln w="9525">
              <a:no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1000" b="0" dirty="0" smtClean="0">
                  <a:latin typeface="+mn-lt"/>
                  <a:cs typeface="Arial" pitchFamily="34" charset="0"/>
                </a:rPr>
                <a:t>        Subordinated</a:t>
              </a:r>
              <a:endParaRPr lang="en-US" sz="1000" b="0" dirty="0">
                <a:latin typeface="+mn-lt"/>
                <a:cs typeface="Arial" pitchFamily="34" charset="0"/>
              </a:endParaRPr>
            </a:p>
          </p:txBody>
        </p:sp>
        <p:sp>
          <p:nvSpPr>
            <p:cNvPr id="22" name="Rectangle 19"/>
            <p:cNvSpPr>
              <a:spLocks noChangeArrowheads="1"/>
            </p:cNvSpPr>
            <p:nvPr/>
          </p:nvSpPr>
          <p:spPr bwMode="auto">
            <a:xfrm>
              <a:off x="1493823" y="3500438"/>
              <a:ext cx="1006475" cy="576262"/>
            </a:xfrm>
            <a:prstGeom prst="rect">
              <a:avLst/>
            </a:prstGeom>
            <a:noFill/>
            <a:ln w="9525">
              <a:noFill/>
              <a:miter lim="800000"/>
              <a:headEnd/>
              <a:tailEnd/>
            </a:ln>
            <a:effectLst/>
          </p:spPr>
          <p:txBody>
            <a:bodyPr anchor="ctr"/>
            <a:lstStyle/>
            <a:p>
              <a:pPr algn="ctr">
                <a:lnSpc>
                  <a:spcPct val="110000"/>
                </a:lnSpc>
                <a:spcBef>
                  <a:spcPct val="20000"/>
                </a:spcBef>
                <a:spcAft>
                  <a:spcPct val="50000"/>
                </a:spcAft>
                <a:buClr>
                  <a:schemeClr val="tx1"/>
                </a:buClr>
                <a:buFont typeface="Wingdings" pitchFamily="2" charset="2"/>
                <a:buNone/>
              </a:pPr>
              <a:r>
                <a:rPr lang="en-US" sz="1000" b="0" dirty="0" smtClean="0">
                  <a:latin typeface="+mn-lt"/>
                  <a:cs typeface="Arial" pitchFamily="34" charset="0"/>
                </a:rPr>
                <a:t>             Cash</a:t>
              </a:r>
              <a:endParaRPr lang="en-US" sz="1000" b="0" dirty="0">
                <a:latin typeface="+mn-lt"/>
                <a:cs typeface="Arial" pitchFamily="34" charset="0"/>
              </a:endParaRPr>
            </a:p>
          </p:txBody>
        </p:sp>
        <p:sp>
          <p:nvSpPr>
            <p:cNvPr id="23" name="Rectangle 20"/>
            <p:cNvSpPr>
              <a:spLocks noChangeArrowheads="1"/>
            </p:cNvSpPr>
            <p:nvPr/>
          </p:nvSpPr>
          <p:spPr bwMode="auto">
            <a:xfrm>
              <a:off x="2484438" y="3500438"/>
              <a:ext cx="1006475" cy="576262"/>
            </a:xfrm>
            <a:prstGeom prst="rect">
              <a:avLst/>
            </a:prstGeom>
            <a:noFill/>
            <a:ln w="9525">
              <a:no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1000" b="0">
                  <a:latin typeface="+mn-lt"/>
                  <a:cs typeface="Arial" pitchFamily="34" charset="0"/>
                </a:rPr>
                <a:t>Debenture</a:t>
              </a:r>
            </a:p>
          </p:txBody>
        </p:sp>
        <p:sp>
          <p:nvSpPr>
            <p:cNvPr id="24" name="Freeform 21"/>
            <p:cNvSpPr>
              <a:spLocks/>
            </p:cNvSpPr>
            <p:nvPr/>
          </p:nvSpPr>
          <p:spPr bwMode="auto">
            <a:xfrm>
              <a:off x="384053" y="2181225"/>
              <a:ext cx="1119217" cy="2195513"/>
            </a:xfrm>
            <a:custGeom>
              <a:avLst/>
              <a:gdLst/>
              <a:ahLst/>
              <a:cxnLst>
                <a:cxn ang="0">
                  <a:pos x="136" y="1406"/>
                </a:cxn>
                <a:cxn ang="0">
                  <a:pos x="0" y="1406"/>
                </a:cxn>
                <a:cxn ang="0">
                  <a:pos x="0" y="0"/>
                </a:cxn>
                <a:cxn ang="0">
                  <a:pos x="590" y="0"/>
                </a:cxn>
              </a:cxnLst>
              <a:rect l="0" t="0" r="r" b="b"/>
              <a:pathLst>
                <a:path w="590" h="1406">
                  <a:moveTo>
                    <a:pt x="136" y="1406"/>
                  </a:moveTo>
                  <a:lnTo>
                    <a:pt x="0" y="1406"/>
                  </a:lnTo>
                  <a:lnTo>
                    <a:pt x="0" y="0"/>
                  </a:lnTo>
                  <a:lnTo>
                    <a:pt x="590" y="0"/>
                  </a:lnTo>
                </a:path>
              </a:pathLst>
            </a:custGeom>
            <a:noFill/>
            <a:ln w="9525" cap="flat" cmpd="sng">
              <a:solidFill>
                <a:srgbClr val="333333"/>
              </a:solidFill>
              <a:prstDash val="dash"/>
              <a:round/>
              <a:headEnd/>
              <a:tailEnd type="triangle" w="med" len="med"/>
            </a:ln>
            <a:effectLst/>
          </p:spPr>
          <p:txBody>
            <a:bodyPr wrap="none" anchor="ctr"/>
            <a:lstStyle/>
            <a:p>
              <a:endParaRPr lang="th-TH">
                <a:latin typeface="+mn-lt"/>
              </a:endParaRPr>
            </a:p>
          </p:txBody>
        </p:sp>
        <p:sp>
          <p:nvSpPr>
            <p:cNvPr id="25" name="Rectangle 22"/>
            <p:cNvSpPr>
              <a:spLocks noChangeArrowheads="1"/>
            </p:cNvSpPr>
            <p:nvPr/>
          </p:nvSpPr>
          <p:spPr bwMode="auto">
            <a:xfrm>
              <a:off x="616579" y="1794609"/>
              <a:ext cx="1006475" cy="576263"/>
            </a:xfrm>
            <a:prstGeom prst="rect">
              <a:avLst/>
            </a:prstGeom>
            <a:noFill/>
            <a:ln w="9525">
              <a:noFill/>
              <a:miter lim="800000"/>
              <a:headEnd/>
              <a:tailEnd/>
            </a:ln>
            <a:effectLst/>
          </p:spPr>
          <p:txBody>
            <a:bodyPr anchor="ctr"/>
            <a:lstStyle/>
            <a:p>
              <a:pPr>
                <a:lnSpc>
                  <a:spcPct val="110000"/>
                </a:lnSpc>
                <a:spcBef>
                  <a:spcPct val="20000"/>
                </a:spcBef>
                <a:spcAft>
                  <a:spcPct val="50000"/>
                </a:spcAft>
                <a:buClr>
                  <a:schemeClr val="tx1"/>
                </a:buClr>
                <a:buFont typeface="Wingdings" pitchFamily="2" charset="2"/>
                <a:buNone/>
              </a:pPr>
              <a:r>
                <a:rPr lang="en-US" sz="1000" b="0" dirty="0">
                  <a:latin typeface="+mn-lt"/>
                  <a:cs typeface="Arial" pitchFamily="34" charset="0"/>
                </a:rPr>
                <a:t>(Unfunded)</a:t>
              </a:r>
            </a:p>
          </p:txBody>
        </p:sp>
        <p:sp>
          <p:nvSpPr>
            <p:cNvPr id="26" name="Oval 23"/>
            <p:cNvSpPr>
              <a:spLocks noChangeArrowheads="1"/>
            </p:cNvSpPr>
            <p:nvPr/>
          </p:nvSpPr>
          <p:spPr bwMode="auto">
            <a:xfrm>
              <a:off x="2265340" y="1773238"/>
              <a:ext cx="142875" cy="144462"/>
            </a:xfrm>
            <a:prstGeom prst="ellipse">
              <a:avLst/>
            </a:prstGeom>
            <a:noFill/>
            <a:ln w="9525">
              <a:solidFill>
                <a:schemeClr val="folHlink"/>
              </a:solidFill>
              <a:round/>
              <a:headEnd/>
              <a:tailEnd/>
            </a:ln>
            <a:effectLst/>
          </p:spPr>
          <p:txBody>
            <a:bodyPr wrap="none" anchor="ctr"/>
            <a:lstStyle/>
            <a:p>
              <a:pPr algn="r"/>
              <a:r>
                <a:rPr lang="en-US" sz="900" dirty="0">
                  <a:latin typeface="+mn-lt"/>
                </a:rPr>
                <a:t>1</a:t>
              </a:r>
              <a:endParaRPr lang="th-TH" sz="900" dirty="0">
                <a:latin typeface="+mn-lt"/>
              </a:endParaRPr>
            </a:p>
          </p:txBody>
        </p:sp>
        <p:sp>
          <p:nvSpPr>
            <p:cNvPr id="27" name="Oval 24"/>
            <p:cNvSpPr>
              <a:spLocks noChangeArrowheads="1"/>
            </p:cNvSpPr>
            <p:nvPr/>
          </p:nvSpPr>
          <p:spPr bwMode="auto">
            <a:xfrm>
              <a:off x="1873250" y="2492375"/>
              <a:ext cx="142875" cy="144463"/>
            </a:xfrm>
            <a:prstGeom prst="ellipse">
              <a:avLst/>
            </a:prstGeom>
            <a:noFill/>
            <a:ln w="9525">
              <a:solidFill>
                <a:schemeClr val="folHlink"/>
              </a:solidFill>
              <a:round/>
              <a:headEnd/>
              <a:tailEnd/>
            </a:ln>
            <a:effectLst/>
          </p:spPr>
          <p:txBody>
            <a:bodyPr wrap="none" anchor="ctr"/>
            <a:lstStyle/>
            <a:p>
              <a:pPr algn="r"/>
              <a:r>
                <a:rPr lang="en-US" sz="900" dirty="0">
                  <a:latin typeface="+mn-lt"/>
                </a:rPr>
                <a:t>2</a:t>
              </a:r>
              <a:endParaRPr lang="th-TH" sz="900" dirty="0">
                <a:latin typeface="+mn-lt"/>
              </a:endParaRPr>
            </a:p>
          </p:txBody>
        </p:sp>
        <p:sp>
          <p:nvSpPr>
            <p:cNvPr id="28" name="Oval 25"/>
            <p:cNvSpPr>
              <a:spLocks noChangeArrowheads="1"/>
            </p:cNvSpPr>
            <p:nvPr/>
          </p:nvSpPr>
          <p:spPr bwMode="auto">
            <a:xfrm>
              <a:off x="1873250" y="3500438"/>
              <a:ext cx="142875" cy="144462"/>
            </a:xfrm>
            <a:prstGeom prst="ellipse">
              <a:avLst/>
            </a:prstGeom>
            <a:noFill/>
            <a:ln w="9525">
              <a:solidFill>
                <a:schemeClr val="folHlink"/>
              </a:solidFill>
              <a:round/>
              <a:headEnd/>
              <a:tailEnd/>
            </a:ln>
            <a:effectLst/>
          </p:spPr>
          <p:txBody>
            <a:bodyPr wrap="none" anchor="ctr"/>
            <a:lstStyle/>
            <a:p>
              <a:pPr algn="r"/>
              <a:r>
                <a:rPr lang="en-US" sz="900">
                  <a:latin typeface="+mn-lt"/>
                </a:rPr>
                <a:t>3</a:t>
              </a:r>
              <a:endParaRPr lang="th-TH" sz="900">
                <a:latin typeface="+mn-lt"/>
              </a:endParaRPr>
            </a:p>
          </p:txBody>
        </p:sp>
        <p:sp>
          <p:nvSpPr>
            <p:cNvPr id="29" name="Rectangle 26"/>
            <p:cNvSpPr>
              <a:spLocks noChangeArrowheads="1"/>
            </p:cNvSpPr>
            <p:nvPr/>
          </p:nvSpPr>
          <p:spPr bwMode="auto">
            <a:xfrm>
              <a:off x="250825" y="1628775"/>
              <a:ext cx="3963985" cy="3228985"/>
            </a:xfrm>
            <a:prstGeom prst="rect">
              <a:avLst/>
            </a:prstGeom>
            <a:noFill/>
            <a:ln w="9525">
              <a:solidFill>
                <a:schemeClr val="tx1"/>
              </a:solidFill>
              <a:miter lim="800000"/>
              <a:headEnd/>
              <a:tailEnd/>
            </a:ln>
            <a:effectLst/>
          </p:spPr>
          <p:txBody>
            <a:bodyPr wrap="none" anchor="ctr"/>
            <a:lstStyle/>
            <a:p>
              <a:endParaRPr lang="th-TH">
                <a:latin typeface="+mn-lt"/>
              </a:endParaRPr>
            </a:p>
          </p:txBody>
        </p:sp>
      </p:grpSp>
      <p:sp>
        <p:nvSpPr>
          <p:cNvPr id="31" name="Slide Number Placeholder 30"/>
          <p:cNvSpPr>
            <a:spLocks noGrp="1"/>
          </p:cNvSpPr>
          <p:nvPr>
            <p:ph type="sldNum" sz="quarter" idx="12"/>
          </p:nvPr>
        </p:nvSpPr>
        <p:spPr/>
        <p:txBody>
          <a:bodyPr/>
          <a:lstStyle/>
          <a:p>
            <a:pPr>
              <a:defRPr/>
            </a:pPr>
            <a:fld id="{935FA434-0BE7-4C94-A789-FF8FDBCFAE75}" type="slidenum">
              <a:rPr lang="en-US" smtClean="0"/>
              <a:pPr>
                <a:defRPr/>
              </a:pPr>
              <a:t>33</a:t>
            </a:fld>
            <a:endParaRPr lang="en-US"/>
          </a:p>
        </p:txBody>
      </p:sp>
      <p:sp>
        <p:nvSpPr>
          <p:cNvPr id="32" name="Title 1"/>
          <p:cNvSpPr txBox="1">
            <a:spLocks/>
          </p:cNvSpPr>
          <p:nvPr/>
        </p:nvSpPr>
        <p:spPr>
          <a:xfrm>
            <a:off x="1214414" y="0"/>
            <a:ext cx="7772400" cy="584195"/>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0" normalizeH="0" baseline="0" noProof="0" dirty="0" smtClean="0">
                <a:ln>
                  <a:noFill/>
                </a:ln>
                <a:solidFill>
                  <a:schemeClr val="tx1"/>
                </a:solidFill>
                <a:effectLst/>
                <a:uLnTx/>
                <a:uFillTx/>
                <a:latin typeface="+mj-lt"/>
                <a:ea typeface="+mj-ea"/>
                <a:cs typeface="+mj-cs"/>
              </a:rPr>
              <a:t>Securitization</a:t>
            </a:r>
            <a:endParaRPr kumimoji="0" lang="th-TH" sz="2800" b="0" i="0" u="none" strike="noStrike" kern="1200" cap="none" spc="0" normalizeH="0" baseline="0" noProof="0" dirty="0">
              <a:ln>
                <a:noFill/>
              </a:ln>
              <a:solidFill>
                <a:schemeClr val="tx1"/>
              </a:solidFill>
              <a:effectLst/>
              <a:uLnTx/>
              <a:uFillTx/>
              <a:latin typeface="+mj-lt"/>
              <a:ea typeface="+mj-ea"/>
              <a:cs typeface="+mj-cs"/>
            </a:endParaRPr>
          </a:p>
        </p:txBody>
      </p:sp>
      <p:cxnSp>
        <p:nvCxnSpPr>
          <p:cNvPr id="33" name="Straight Connector 32"/>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14414" y="0"/>
            <a:ext cx="7772400" cy="584195"/>
          </a:xfrm>
        </p:spPr>
        <p:txBody>
          <a:bodyPr>
            <a:normAutofit/>
          </a:bodyPr>
          <a:lstStyle/>
          <a:p>
            <a:pPr algn="r"/>
            <a:r>
              <a:rPr lang="en-US" sz="2800" dirty="0" smtClean="0"/>
              <a:t>Other Financing Transaction</a:t>
            </a:r>
            <a:endParaRPr lang="th-TH" sz="2800" dirty="0"/>
          </a:p>
        </p:txBody>
      </p:sp>
      <p:sp>
        <p:nvSpPr>
          <p:cNvPr id="3" name="Subtitle 2"/>
          <p:cNvSpPr>
            <a:spLocks noGrp="1"/>
          </p:cNvSpPr>
          <p:nvPr>
            <p:ph type="subTitle" idx="1"/>
          </p:nvPr>
        </p:nvSpPr>
        <p:spPr>
          <a:xfrm>
            <a:off x="357126" y="836712"/>
            <a:ext cx="8786874" cy="3452815"/>
          </a:xfrm>
        </p:spPr>
        <p:txBody>
          <a:bodyPr>
            <a:noAutofit/>
          </a:bodyPr>
          <a:lstStyle/>
          <a:p>
            <a:pPr marL="180975" indent="-180975" algn="l">
              <a:lnSpc>
                <a:spcPct val="150000"/>
              </a:lnSpc>
              <a:buFont typeface="Arial" pitchFamily="34" charset="0"/>
              <a:buChar char="•"/>
            </a:pPr>
            <a:r>
              <a:rPr lang="en-US" sz="1800" dirty="0" smtClean="0">
                <a:solidFill>
                  <a:schemeClr val="tx1"/>
                </a:solidFill>
              </a:rPr>
              <a:t>Property Fund and REITs</a:t>
            </a:r>
          </a:p>
          <a:p>
            <a:pPr marL="180975" indent="-180975" algn="l">
              <a:lnSpc>
                <a:spcPct val="150000"/>
              </a:lnSpc>
              <a:buFont typeface="Arial" pitchFamily="34" charset="0"/>
              <a:buChar char="•"/>
            </a:pPr>
            <a:r>
              <a:rPr lang="en-US" sz="1800" dirty="0" smtClean="0">
                <a:solidFill>
                  <a:schemeClr val="tx1"/>
                </a:solidFill>
              </a:rPr>
              <a:t>Debenture</a:t>
            </a:r>
          </a:p>
          <a:p>
            <a:pPr marL="180975" indent="-180975" algn="l">
              <a:lnSpc>
                <a:spcPct val="150000"/>
              </a:lnSpc>
              <a:buFont typeface="Arial" pitchFamily="34" charset="0"/>
              <a:buChar char="•"/>
            </a:pPr>
            <a:r>
              <a:rPr lang="en-US" sz="1800" dirty="0" smtClean="0">
                <a:solidFill>
                  <a:schemeClr val="tx1"/>
                </a:solidFill>
              </a:rPr>
              <a:t>Convertible Debenture</a:t>
            </a:r>
          </a:p>
          <a:p>
            <a:pPr marL="180975" indent="-180975" algn="l">
              <a:lnSpc>
                <a:spcPct val="150000"/>
              </a:lnSpc>
              <a:buFont typeface="Arial" pitchFamily="34" charset="0"/>
              <a:buChar char="•"/>
            </a:pPr>
            <a:r>
              <a:rPr lang="en-US" sz="1800" dirty="0" smtClean="0">
                <a:solidFill>
                  <a:schemeClr val="tx1"/>
                </a:solidFill>
              </a:rPr>
              <a:t>Infrastructure Fund</a:t>
            </a:r>
          </a:p>
          <a:p>
            <a:pPr marL="180975" indent="-180975" algn="l">
              <a:lnSpc>
                <a:spcPct val="150000"/>
              </a:lnSpc>
              <a:buFont typeface="Arial" pitchFamily="34" charset="0"/>
              <a:buChar char="•"/>
            </a:pPr>
            <a:r>
              <a:rPr lang="en-US" sz="1800" dirty="0" smtClean="0">
                <a:solidFill>
                  <a:schemeClr val="tx1"/>
                </a:solidFill>
              </a:rPr>
              <a:t>Trade Finance</a:t>
            </a:r>
          </a:p>
          <a:p>
            <a:pPr marL="180975" indent="-180975" algn="l">
              <a:lnSpc>
                <a:spcPct val="150000"/>
              </a:lnSpc>
              <a:buFont typeface="Arial" pitchFamily="34" charset="0"/>
              <a:buChar char="•"/>
            </a:pPr>
            <a:r>
              <a:rPr lang="en-US" sz="1800" dirty="0" smtClean="0">
                <a:solidFill>
                  <a:schemeClr val="tx1"/>
                </a:solidFill>
              </a:rPr>
              <a:t>ECA Financing</a:t>
            </a:r>
            <a:endParaRPr lang="en-US" sz="1800" dirty="0">
              <a:solidFill>
                <a:schemeClr val="tx1"/>
              </a:solidFill>
            </a:endParaRPr>
          </a:p>
        </p:txBody>
      </p:sp>
      <p:cxnSp>
        <p:nvCxnSpPr>
          <p:cNvPr id="6" name="Straight Connector 5"/>
          <p:cNvCxnSpPr/>
          <p:nvPr/>
        </p:nvCxnSpPr>
        <p:spPr>
          <a:xfrm>
            <a:off x="323850" y="571480"/>
            <a:ext cx="8605868" cy="1588"/>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Slide Number Placeholder 4"/>
          <p:cNvSpPr>
            <a:spLocks noGrp="1"/>
          </p:cNvSpPr>
          <p:nvPr>
            <p:ph type="sldNum" sz="quarter" idx="12"/>
          </p:nvPr>
        </p:nvSpPr>
        <p:spPr/>
        <p:txBody>
          <a:bodyPr/>
          <a:lstStyle/>
          <a:p>
            <a:fld id="{B6C1A7B2-75BB-4112-9516-8C224BAD2F2B}" type="slidenum">
              <a:rPr lang="th-TH" smtClean="0"/>
              <a:pPr/>
              <a:t>34</a:t>
            </a:fld>
            <a:endParaRPr lang="th-TH"/>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4584</TotalTime>
  <Words>3567</Words>
  <Application>Microsoft Office PowerPoint</Application>
  <PresentationFormat>On-screen Show (4:3)</PresentationFormat>
  <Paragraphs>475</Paragraphs>
  <Slides>34</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34</vt:i4>
      </vt:variant>
    </vt:vector>
  </HeadingPairs>
  <TitlesOfParts>
    <vt:vector size="36" baseType="lpstr">
      <vt:lpstr>Office Theme</vt:lpstr>
      <vt:lpstr>Worksheet</vt:lpstr>
      <vt:lpstr>Slide 1</vt:lpstr>
      <vt:lpstr>Slide 2</vt:lpstr>
      <vt:lpstr>Slide 3</vt:lpstr>
      <vt:lpstr>Banking Business</vt:lpstr>
      <vt:lpstr>Retail and Wholesale Banking</vt:lpstr>
      <vt:lpstr>Types of Lending</vt:lpstr>
      <vt:lpstr>Lending Factors</vt:lpstr>
      <vt:lpstr>Key Ratio for Loan Consideration </vt:lpstr>
      <vt:lpstr>General Terms and Conditions</vt:lpstr>
      <vt:lpstr>Condition Precedent</vt:lpstr>
      <vt:lpstr>Representations and Warranties</vt:lpstr>
      <vt:lpstr>Covenants</vt:lpstr>
      <vt:lpstr>Event of Default</vt:lpstr>
      <vt:lpstr>Fees</vt:lpstr>
      <vt:lpstr>Syndicated Loan</vt:lpstr>
      <vt:lpstr>Type of Syndicated Facility</vt:lpstr>
      <vt:lpstr>Parties to Syndicated Loan</vt:lpstr>
      <vt:lpstr>Project Finance</vt:lpstr>
      <vt:lpstr>Characteristic of Project Finance</vt:lpstr>
      <vt:lpstr>Project Finance Framework</vt:lpstr>
      <vt:lpstr>Benefit of Project Finance</vt:lpstr>
      <vt:lpstr>Project Finance Risk</vt:lpstr>
      <vt:lpstr>Structures Finance</vt:lpstr>
      <vt:lpstr>Acquisition Finance</vt:lpstr>
      <vt:lpstr>Rationale of M&amp;A</vt:lpstr>
      <vt:lpstr>Valuations and Capital Structure</vt:lpstr>
      <vt:lpstr>Financing Approach</vt:lpstr>
      <vt:lpstr>Key financing Terms (Part I)</vt:lpstr>
      <vt:lpstr>Key financing Terms (Part II)</vt:lpstr>
      <vt:lpstr>Acquisition Structure</vt:lpstr>
      <vt:lpstr>Funding Options</vt:lpstr>
      <vt:lpstr>Due Diligence Checklist</vt:lpstr>
      <vt:lpstr>Slide 33</vt:lpstr>
      <vt:lpstr>Other Financing Transaction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305441</dc:creator>
  <cp:lastModifiedBy>305441</cp:lastModifiedBy>
  <cp:revision>178</cp:revision>
  <dcterms:created xsi:type="dcterms:W3CDTF">2012-06-26T03:24:31Z</dcterms:created>
  <dcterms:modified xsi:type="dcterms:W3CDTF">2012-07-03T07:08:02Z</dcterms:modified>
</cp:coreProperties>
</file>