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88" r:id="rId19"/>
    <p:sldId id="275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7" r:id="rId28"/>
    <p:sldId id="289" r:id="rId2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DD626-F8A8-4EE5-B430-9996EF391D6E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 smtClean="0"/>
              <a:t>Canals, Landlords, and Peasants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000" dirty="0" smtClean="0"/>
              <a:t>Post-Bowring Transformation of Thai Peasants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mtClean="0"/>
              <a:t>1/2017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Canals and landlords</a:t>
            </a:r>
          </a:p>
          <a:p>
            <a:r>
              <a:rPr lang="en-US" dirty="0" smtClean="0"/>
              <a:t>Peasant colonization</a:t>
            </a:r>
          </a:p>
          <a:p>
            <a:r>
              <a:rPr lang="en-US" dirty="0" smtClean="0"/>
              <a:t>The decline of force </a:t>
            </a:r>
            <a:r>
              <a:rPr lang="en-US" dirty="0" err="1" smtClean="0"/>
              <a:t>labour</a:t>
            </a:r>
            <a:endParaRPr lang="en-US" dirty="0" smtClean="0"/>
          </a:p>
          <a:p>
            <a:r>
              <a:rPr lang="en-US" dirty="0" smtClean="0"/>
              <a:t>The two regimes structure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Changes in trade </a:t>
            </a:r>
            <a:endParaRPr lang="en-US" dirty="0"/>
          </a:p>
          <a:p>
            <a:pPr lvl="1"/>
            <a:r>
              <a:rPr lang="en-US" dirty="0" smtClean="0"/>
              <a:t>China decline &amp; </a:t>
            </a:r>
            <a:r>
              <a:rPr lang="en-US" dirty="0"/>
              <a:t>r</a:t>
            </a:r>
            <a:r>
              <a:rPr lang="en-US" dirty="0" smtClean="0"/>
              <a:t>ise of European</a:t>
            </a:r>
            <a:endParaRPr lang="en-US" dirty="0" smtClean="0"/>
          </a:p>
          <a:p>
            <a:r>
              <a:rPr lang="en-US" dirty="0" smtClean="0"/>
              <a:t>Encouraging participation of European </a:t>
            </a:r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Bowring Treaty in 1855 </a:t>
            </a:r>
            <a:endParaRPr lang="en-US" dirty="0" smtClean="0"/>
          </a:p>
          <a:p>
            <a:pPr lvl="1"/>
            <a:r>
              <a:rPr lang="en-US" dirty="0" smtClean="0"/>
              <a:t>Initially</a:t>
            </a:r>
            <a:r>
              <a:rPr lang="en-US" dirty="0" smtClean="0"/>
              <a:t>, it was thought the main trading commodity would be </a:t>
            </a:r>
            <a:r>
              <a:rPr lang="en-US" dirty="0" smtClean="0"/>
              <a:t>“sugar</a:t>
            </a:r>
            <a:r>
              <a:rPr lang="en-US" dirty="0" smtClean="0"/>
              <a:t>”. </a:t>
            </a:r>
          </a:p>
          <a:p>
            <a:pPr lvl="1"/>
            <a:r>
              <a:rPr lang="en-US" dirty="0" smtClean="0"/>
              <a:t>Rice </a:t>
            </a:r>
            <a:r>
              <a:rPr lang="en-US" dirty="0"/>
              <a:t>became the main exporting product. 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</a:t>
            </a:r>
            <a:r>
              <a:rPr lang="en-US" dirty="0" smtClean="0"/>
              <a:t>oom </a:t>
            </a:r>
            <a:r>
              <a:rPr lang="en-US" dirty="0" smtClean="0"/>
              <a:t>in rice export started from mid 1870s. </a:t>
            </a:r>
            <a:endParaRPr lang="th-TH" dirty="0" smtClean="0"/>
          </a:p>
          <a:p>
            <a:pPr lvl="1"/>
            <a:r>
              <a:rPr lang="en-US" dirty="0" smtClean="0"/>
              <a:t>Over </a:t>
            </a:r>
            <a:r>
              <a:rPr lang="en-US" dirty="0" smtClean="0"/>
              <a:t>the next 60 years, rice export increased 15 times from 100,000 tons to 1.5 </a:t>
            </a:r>
            <a:r>
              <a:rPr lang="en-US" dirty="0" err="1" smtClean="0"/>
              <a:t>millioms</a:t>
            </a:r>
            <a:r>
              <a:rPr lang="en-US" dirty="0" smtClean="0"/>
              <a:t>.</a:t>
            </a:r>
          </a:p>
          <a:p>
            <a:r>
              <a:rPr lang="en-US" dirty="0"/>
              <a:t>C</a:t>
            </a:r>
            <a:r>
              <a:rPr lang="en-US" dirty="0" smtClean="0"/>
              <a:t>rucial changes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Expansion of land use to produce rice. </a:t>
            </a:r>
          </a:p>
          <a:p>
            <a:pPr lvl="1"/>
            <a:r>
              <a:rPr lang="en-US" dirty="0" smtClean="0"/>
              <a:t>New </a:t>
            </a:r>
            <a:r>
              <a:rPr lang="en-US" dirty="0" smtClean="0"/>
              <a:t>agrarian society of individual peasant </a:t>
            </a:r>
            <a:r>
              <a:rPr lang="en-US" dirty="0" smtClean="0"/>
              <a:t>proprietor. 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71472" y="0"/>
            <a:ext cx="6000792" cy="687137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000892" y="4643446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Source: </a:t>
            </a:r>
            <a:r>
              <a:rPr lang="en-US" sz="2000" dirty="0" err="1" smtClean="0"/>
              <a:t>Pasuk</a:t>
            </a:r>
            <a:r>
              <a:rPr lang="en-US" sz="2000" dirty="0" smtClean="0"/>
              <a:t> and Baker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Rise in rice </a:t>
            </a:r>
            <a:r>
              <a:rPr lang="en-US" dirty="0" smtClean="0"/>
              <a:t>production made “land” much more valuable.</a:t>
            </a:r>
          </a:p>
          <a:p>
            <a:pPr lvl="1"/>
            <a:r>
              <a:rPr lang="en-US" dirty="0" smtClean="0"/>
              <a:t>Contest for gaining controlling over land started</a:t>
            </a:r>
            <a:endParaRPr lang="en-US" dirty="0" smtClean="0"/>
          </a:p>
          <a:p>
            <a:r>
              <a:rPr lang="en-US" dirty="0" smtClean="0"/>
              <a:t>But land still required work </a:t>
            </a:r>
            <a:r>
              <a:rPr lang="en-US" dirty="0" smtClean="0"/>
              <a:t>for draining away excess water. </a:t>
            </a:r>
          </a:p>
          <a:p>
            <a:pPr lvl="1"/>
            <a:r>
              <a:rPr lang="en-US" dirty="0" smtClean="0"/>
              <a:t>The key for transforming the area for rice </a:t>
            </a:r>
            <a:r>
              <a:rPr lang="en-US" dirty="0" smtClean="0"/>
              <a:t>production </a:t>
            </a:r>
            <a:r>
              <a:rPr lang="en-US" dirty="0" smtClean="0">
                <a:sym typeface="Wingdings" panose="05000000000000000000" pitchFamily="2" charset="2"/>
              </a:rPr>
              <a:t> canal building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954" y="40282"/>
            <a:ext cx="7009252" cy="674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7429520" y="4429132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Source: </a:t>
            </a:r>
            <a:r>
              <a:rPr lang="th-TH" sz="2400" dirty="0" smtClean="0"/>
              <a:t>ส.พลายน้อย </a:t>
            </a:r>
            <a:r>
              <a:rPr lang="en-US" sz="2400" dirty="0" smtClean="0"/>
              <a:t>(2555)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Canals’ shifting purpose</a:t>
            </a:r>
          </a:p>
          <a:p>
            <a:pPr lvl="1"/>
            <a:r>
              <a:rPr lang="en-US" dirty="0" smtClean="0"/>
              <a:t>Before </a:t>
            </a:r>
            <a:r>
              <a:rPr lang="en-US" dirty="0" smtClean="0"/>
              <a:t>1850s, canals were </a:t>
            </a:r>
            <a:r>
              <a:rPr lang="en-US" dirty="0" smtClean="0"/>
              <a:t>highways </a:t>
            </a:r>
            <a:r>
              <a:rPr lang="en-US" dirty="0" smtClean="0"/>
              <a:t>with some benefits for cultivation. </a:t>
            </a:r>
          </a:p>
          <a:p>
            <a:pPr lvl="1"/>
            <a:r>
              <a:rPr lang="en-US" dirty="0" smtClean="0"/>
              <a:t>But after 1850s, canals became </a:t>
            </a:r>
            <a:r>
              <a:rPr lang="en-US" dirty="0" smtClean="0"/>
              <a:t>projects to own property </a:t>
            </a:r>
            <a:r>
              <a:rPr lang="en-US" dirty="0" smtClean="0"/>
              <a:t>rights over </a:t>
            </a:r>
            <a:r>
              <a:rPr lang="en-US" dirty="0" smtClean="0"/>
              <a:t>land. </a:t>
            </a:r>
            <a:endParaRPr lang="en-US" dirty="0" smtClean="0"/>
          </a:p>
          <a:p>
            <a:pPr lvl="2"/>
            <a:r>
              <a:rPr lang="en-US" dirty="0" err="1" smtClean="0"/>
              <a:t>Exampele</a:t>
            </a:r>
            <a:r>
              <a:rPr lang="en-US" dirty="0" smtClean="0"/>
              <a:t>: </a:t>
            </a:r>
            <a:r>
              <a:rPr lang="en-US" dirty="0" err="1" smtClean="0"/>
              <a:t>Klong</a:t>
            </a:r>
            <a:r>
              <a:rPr lang="en-US" dirty="0" smtClean="0"/>
              <a:t> </a:t>
            </a:r>
            <a:r>
              <a:rPr lang="en-US" dirty="0" err="1" smtClean="0"/>
              <a:t>Mahasawat</a:t>
            </a:r>
            <a:r>
              <a:rPr lang="en-US" dirty="0" smtClean="0"/>
              <a:t>, </a:t>
            </a:r>
            <a:r>
              <a:rPr lang="en-US" dirty="0" err="1" smtClean="0"/>
              <a:t>Klong</a:t>
            </a:r>
            <a:r>
              <a:rPr lang="en-US" dirty="0" smtClean="0"/>
              <a:t> </a:t>
            </a:r>
            <a:r>
              <a:rPr lang="en-US" dirty="0" err="1" smtClean="0"/>
              <a:t>Damnern</a:t>
            </a:r>
            <a:r>
              <a:rPr lang="en-US" dirty="0" smtClean="0"/>
              <a:t> </a:t>
            </a:r>
            <a:r>
              <a:rPr lang="en-US" dirty="0" err="1" smtClean="0"/>
              <a:t>Saduak</a:t>
            </a:r>
            <a:r>
              <a:rPr lang="en-US" dirty="0" smtClean="0"/>
              <a:t>, </a:t>
            </a:r>
            <a:r>
              <a:rPr lang="en-US" dirty="0" err="1" smtClean="0"/>
              <a:t>Klong</a:t>
            </a:r>
            <a:r>
              <a:rPr lang="en-US" dirty="0" smtClean="0"/>
              <a:t> </a:t>
            </a:r>
            <a:r>
              <a:rPr lang="en-US" dirty="0" err="1" smtClean="0"/>
              <a:t>Premprachakorn</a:t>
            </a:r>
            <a:r>
              <a:rPr lang="en-US" dirty="0" smtClean="0"/>
              <a:t> were </a:t>
            </a:r>
            <a:r>
              <a:rPr lang="en-US" dirty="0" err="1" smtClean="0"/>
              <a:t>digged</a:t>
            </a:r>
            <a:r>
              <a:rPr lang="en-US" dirty="0" smtClean="0"/>
              <a:t> and land rights were distributed to Kings and nobles.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Rising rice export accelerated </a:t>
            </a:r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process of cultivating new </a:t>
            </a:r>
            <a:r>
              <a:rPr lang="en-US" dirty="0" smtClean="0"/>
              <a:t>land </a:t>
            </a:r>
          </a:p>
          <a:p>
            <a:pPr lvl="1"/>
            <a:r>
              <a:rPr lang="en-US" dirty="0" smtClean="0"/>
              <a:t>p</a:t>
            </a:r>
            <a:r>
              <a:rPr lang="en-US" dirty="0" smtClean="0"/>
              <a:t>rospective </a:t>
            </a:r>
            <a:r>
              <a:rPr lang="en-US" dirty="0" smtClean="0"/>
              <a:t>tenants </a:t>
            </a:r>
            <a:r>
              <a:rPr lang="en-US" dirty="0" smtClean="0"/>
              <a:t>of </a:t>
            </a:r>
            <a:r>
              <a:rPr lang="en-US" dirty="0" smtClean="0"/>
              <a:t>the </a:t>
            </a:r>
            <a:r>
              <a:rPr lang="en-US" dirty="0" smtClean="0"/>
              <a:t>new canals tracts. </a:t>
            </a:r>
          </a:p>
          <a:p>
            <a:pPr lvl="2"/>
            <a:r>
              <a:rPr lang="en-US" dirty="0" err="1" smtClean="0"/>
              <a:t>Sansaeb</a:t>
            </a:r>
            <a:r>
              <a:rPr lang="en-US" dirty="0" smtClean="0"/>
              <a:t>, for example, became populated between 1878-1885. </a:t>
            </a:r>
          </a:p>
          <a:p>
            <a:r>
              <a:rPr lang="en-US" dirty="0" smtClean="0"/>
              <a:t>With plentiful supply of tenants, the nobles petitioned for rights to build canal and own lands.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 beginning of legal framework for land ownership </a:t>
            </a:r>
          </a:p>
          <a:p>
            <a:pPr lvl="1"/>
            <a:r>
              <a:rPr lang="en-US" dirty="0" smtClean="0"/>
              <a:t>Receipts </a:t>
            </a:r>
            <a:r>
              <a:rPr lang="en-US" dirty="0" smtClean="0"/>
              <a:t>of land tax </a:t>
            </a:r>
            <a:r>
              <a:rPr lang="en-US" dirty="0" smtClean="0"/>
              <a:t>were used </a:t>
            </a:r>
            <a:r>
              <a:rPr lang="en-US" dirty="0" smtClean="0"/>
              <a:t>as proof of land ownership</a:t>
            </a:r>
            <a:endParaRPr lang="en-US" dirty="0"/>
          </a:p>
          <a:p>
            <a:pPr lvl="1"/>
            <a:r>
              <a:rPr lang="en-US" dirty="0" smtClean="0"/>
              <a:t>Sale of land was enabled. Land along </a:t>
            </a:r>
            <a:r>
              <a:rPr lang="en-US" dirty="0" err="1" smtClean="0"/>
              <a:t>Klong</a:t>
            </a:r>
            <a:r>
              <a:rPr lang="en-US" dirty="0" smtClean="0"/>
              <a:t> </a:t>
            </a:r>
            <a:r>
              <a:rPr lang="en-US" dirty="0" err="1" smtClean="0"/>
              <a:t>Prawet</a:t>
            </a:r>
            <a:r>
              <a:rPr lang="en-US" dirty="0" smtClean="0"/>
              <a:t> in 1877, for example, cost 1-1.5 baht per </a:t>
            </a:r>
            <a:r>
              <a:rPr lang="en-US" dirty="0" err="1" smtClean="0"/>
              <a:t>rai</a:t>
            </a:r>
            <a:r>
              <a:rPr lang="en-US" dirty="0" smtClean="0"/>
              <a:t>. </a:t>
            </a:r>
          </a:p>
          <a:p>
            <a:r>
              <a:rPr lang="en-US" dirty="0" smtClean="0"/>
              <a:t>It seemed a system of landlords and tenants was going to be </a:t>
            </a:r>
            <a:r>
              <a:rPr lang="en-US" dirty="0" smtClean="0"/>
              <a:t>created…But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Siam’s</a:t>
            </a:r>
            <a:r>
              <a:rPr lang="en-US" dirty="0" smtClean="0"/>
              <a:t> </a:t>
            </a:r>
            <a:r>
              <a:rPr lang="en-US" dirty="0" smtClean="0"/>
              <a:t>creation of the system of landlords and </a:t>
            </a:r>
            <a:r>
              <a:rPr lang="en-US" dirty="0" smtClean="0"/>
              <a:t>tenants faced </a:t>
            </a:r>
            <a:r>
              <a:rPr lang="en-US" dirty="0" smtClean="0"/>
              <a:t>opposition from 1) peasants; and 2) king</a:t>
            </a:r>
          </a:p>
          <a:p>
            <a:pPr marL="400050" lvl="1" indent="0">
              <a:buNone/>
            </a:pPr>
            <a:r>
              <a:rPr lang="en-US" dirty="0" smtClean="0"/>
              <a:t>1) The peasants </a:t>
            </a:r>
            <a:r>
              <a:rPr lang="en-US" dirty="0" smtClean="0"/>
              <a:t>settlers were not easy to </a:t>
            </a:r>
            <a:r>
              <a:rPr lang="en-US" dirty="0" smtClean="0"/>
              <a:t>control, especially with the nobles also lacking skills</a:t>
            </a:r>
            <a:endParaRPr lang="en-US" dirty="0" smtClean="0"/>
          </a:p>
          <a:p>
            <a:pPr lvl="1"/>
            <a:r>
              <a:rPr lang="en-US" dirty="0" smtClean="0"/>
              <a:t>Disorder and disputes </a:t>
            </a:r>
            <a:r>
              <a:rPr lang="en-US" dirty="0" smtClean="0"/>
              <a:t>were so widespread</a:t>
            </a:r>
            <a:r>
              <a:rPr lang="en-US" dirty="0" smtClean="0"/>
              <a:t>.</a:t>
            </a:r>
          </a:p>
          <a:p>
            <a:pPr marL="457200" lvl="1" indent="0">
              <a:buNone/>
            </a:pPr>
            <a:r>
              <a:rPr lang="en-US" dirty="0" smtClean="0"/>
              <a:t>2) The King also resisted competition from nobles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Competition between the </a:t>
            </a:r>
            <a:r>
              <a:rPr lang="en-US" dirty="0" smtClean="0"/>
              <a:t>King and nobles </a:t>
            </a:r>
            <a:endParaRPr lang="en-US" dirty="0" smtClean="0"/>
          </a:p>
          <a:p>
            <a:pPr lvl="1"/>
            <a:r>
              <a:rPr lang="en-US" dirty="0" smtClean="0"/>
              <a:t>Longer history</a:t>
            </a:r>
          </a:p>
          <a:p>
            <a:pPr lvl="1"/>
            <a:r>
              <a:rPr lang="en-US" dirty="0" smtClean="0"/>
              <a:t>From </a:t>
            </a:r>
            <a:r>
              <a:rPr lang="en-US" dirty="0" smtClean="0"/>
              <a:t>mid 1870s, </a:t>
            </a:r>
            <a:r>
              <a:rPr lang="en-US" dirty="0" smtClean="0"/>
              <a:t>competition turned toward </a:t>
            </a:r>
            <a:r>
              <a:rPr lang="en-US" dirty="0" smtClean="0"/>
              <a:t>land ownership. </a:t>
            </a:r>
          </a:p>
          <a:p>
            <a:r>
              <a:rPr lang="en-US" dirty="0" smtClean="0"/>
              <a:t>King also turned to support </a:t>
            </a:r>
            <a:r>
              <a:rPr lang="en-US" dirty="0" smtClean="0"/>
              <a:t>peasant colonization </a:t>
            </a:r>
          </a:p>
          <a:p>
            <a:pPr lvl="1"/>
            <a:r>
              <a:rPr lang="en-US" dirty="0" smtClean="0"/>
              <a:t>Land </a:t>
            </a:r>
            <a:r>
              <a:rPr lang="en-US" dirty="0" smtClean="0"/>
              <a:t>in Royal scheme were distributed </a:t>
            </a:r>
            <a:r>
              <a:rPr lang="en-US" dirty="0" smtClean="0"/>
              <a:t>directly to </a:t>
            </a:r>
            <a:r>
              <a:rPr lang="en-US" dirty="0" smtClean="0"/>
              <a:t>peasants’ </a:t>
            </a:r>
            <a:endParaRPr lang="en-US" dirty="0" smtClean="0"/>
          </a:p>
          <a:p>
            <a:pPr lvl="1"/>
            <a:r>
              <a:rPr lang="en-US" dirty="0"/>
              <a:t>The King and his closer circles </a:t>
            </a:r>
            <a:r>
              <a:rPr lang="en-US" dirty="0" smtClean="0"/>
              <a:t>still expanded their control, </a:t>
            </a:r>
            <a:r>
              <a:rPr lang="en-US" dirty="0"/>
              <a:t>but deny other nobles from doing the same.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285728"/>
            <a:ext cx="4114800" cy="6143668"/>
          </a:xfrm>
        </p:spPr>
        <p:txBody>
          <a:bodyPr>
            <a:normAutofit fontScale="85000" lnSpcReduction="10000"/>
          </a:bodyPr>
          <a:lstStyle/>
          <a:p>
            <a:r>
              <a:rPr lang="en-US" sz="3600" b="1" dirty="0" err="1" smtClean="0"/>
              <a:t>Rangsit</a:t>
            </a:r>
            <a:r>
              <a:rPr lang="en-US" sz="3600" b="1" dirty="0" smtClean="0"/>
              <a:t> canal </a:t>
            </a:r>
            <a:r>
              <a:rPr lang="en-US" sz="3600" b="1" dirty="0" smtClean="0"/>
              <a:t>project</a:t>
            </a:r>
            <a:endParaRPr lang="th-TH" sz="3600" dirty="0" smtClean="0"/>
          </a:p>
          <a:p>
            <a:pPr lvl="1"/>
            <a:r>
              <a:rPr lang="en-US" dirty="0" smtClean="0"/>
              <a:t>Siam </a:t>
            </a:r>
            <a:r>
              <a:rPr lang="en-US" dirty="0"/>
              <a:t>Land, Canals, and Irrigation Company, built a gigantic </a:t>
            </a:r>
            <a:r>
              <a:rPr lang="en-US" dirty="0" err="1"/>
              <a:t>Rangsit</a:t>
            </a:r>
            <a:r>
              <a:rPr lang="en-US" dirty="0"/>
              <a:t> project </a:t>
            </a:r>
            <a:endParaRPr lang="en-US" dirty="0" smtClean="0"/>
          </a:p>
          <a:p>
            <a:pPr lvl="1"/>
            <a:r>
              <a:rPr lang="en-US" dirty="0" smtClean="0"/>
              <a:t>Joint </a:t>
            </a:r>
            <a:r>
              <a:rPr lang="en-US" dirty="0" smtClean="0"/>
              <a:t>venture between </a:t>
            </a:r>
            <a:r>
              <a:rPr lang="en-US" dirty="0" err="1" smtClean="0"/>
              <a:t>Sanitwong</a:t>
            </a:r>
            <a:r>
              <a:rPr lang="en-US" dirty="0" smtClean="0"/>
              <a:t> family, Rama V, and other </a:t>
            </a:r>
            <a:r>
              <a:rPr lang="en-US" dirty="0" err="1" smtClean="0"/>
              <a:t>aristrocrats</a:t>
            </a:r>
            <a:r>
              <a:rPr lang="en-US" dirty="0" smtClean="0"/>
              <a:t>. </a:t>
            </a:r>
            <a:endParaRPr lang="th-TH" dirty="0" smtClean="0"/>
          </a:p>
          <a:p>
            <a:pPr lvl="1"/>
            <a:r>
              <a:rPr lang="en-US" dirty="0" smtClean="0"/>
              <a:t>No comparable project would be built afterward. </a:t>
            </a:r>
            <a:endParaRPr lang="th-TH" dirty="0" smtClean="0"/>
          </a:p>
          <a:p>
            <a:pPr lvl="1"/>
            <a:r>
              <a:rPr lang="en-US" dirty="0" smtClean="0"/>
              <a:t>The project eventually faced problems over control and production. As much as 1/3 of tenants moved out. </a:t>
            </a:r>
            <a:endParaRPr lang="th-TH" dirty="0"/>
          </a:p>
        </p:txBody>
      </p:sp>
      <p:pic>
        <p:nvPicPr>
          <p:cNvPr id="36868" name="Picture 4" descr="http://upload.wikimedia.org/wikipedia/th/0/06/%E0%B8%9E%E0%B8%A3%E0%B8%B0%E0%B8%AD%E0%B8%87%E0%B8%84%E0%B9%8C%E0%B9%80%E0%B8%88%E0%B9%89%E0%B8%B2%E0%B8%AA%E0%B8%B2%E0%B8%A2%E0%B8%AA%E0%B8%99%E0%B8%B4%E0%B8%97%E0%B8%A7%E0%B8%87%E0%B8%A8%E0%B9%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94" y="428604"/>
            <a:ext cx="2381250" cy="2867026"/>
          </a:xfrm>
          <a:prstGeom prst="rect">
            <a:avLst/>
          </a:prstGeom>
          <a:noFill/>
        </p:spPr>
      </p:pic>
      <p:pic>
        <p:nvPicPr>
          <p:cNvPr id="36866" name="Picture 2" descr="http://upload.wikimedia.org/wikipedia/commons/0/0c/Prince_Rangsit_Prayurasak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071810"/>
            <a:ext cx="2500330" cy="36062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3702" y="357166"/>
            <a:ext cx="2357454" cy="2351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err="1" smtClean="0"/>
              <a:t>Rangsit</a:t>
            </a:r>
            <a:r>
              <a:rPr lang="en-US" sz="2800" dirty="0"/>
              <a:t> </a:t>
            </a:r>
            <a:r>
              <a:rPr lang="en-US" sz="2800" dirty="0" smtClean="0"/>
              <a:t>canals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 smtClean="0"/>
              <a:t>1.5 </a:t>
            </a:r>
            <a:r>
              <a:rPr lang="en-US" sz="2800" dirty="0"/>
              <a:t>million rai. </a:t>
            </a:r>
          </a:p>
          <a:p>
            <a:pPr>
              <a:buNone/>
            </a:pPr>
            <a:endParaRPr lang="th-TH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9910"/>
            <a:ext cx="6382470" cy="636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786578" y="5286388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Source: </a:t>
            </a:r>
            <a:r>
              <a:rPr lang="th-TH" sz="2400" dirty="0" smtClean="0"/>
              <a:t>ส.พลายน้อย </a:t>
            </a:r>
            <a:r>
              <a:rPr lang="en-US" sz="2400" dirty="0" smtClean="0"/>
              <a:t>(2555)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9454" y="357166"/>
            <a:ext cx="2214546" cy="42862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 smtClean="0"/>
              <a:t>Rangsit</a:t>
            </a:r>
            <a:r>
              <a:rPr lang="en-US" dirty="0" smtClean="0"/>
              <a:t> canals</a:t>
            </a:r>
            <a:endParaRPr lang="th-TH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7500958" y="5357826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Source: </a:t>
            </a:r>
            <a:r>
              <a:rPr lang="th-TH" sz="2400" dirty="0" smtClean="0"/>
              <a:t>ส.พลายน้อย </a:t>
            </a:r>
            <a:r>
              <a:rPr lang="en-US" sz="2400" dirty="0" smtClean="0"/>
              <a:t>(2555)</a:t>
            </a:r>
            <a:endParaRPr lang="th-TH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67250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135" y="1612692"/>
            <a:ext cx="8229600" cy="4768636"/>
          </a:xfrm>
        </p:spPr>
        <p:txBody>
          <a:bodyPr>
            <a:normAutofit/>
          </a:bodyPr>
          <a:lstStyle/>
          <a:p>
            <a:r>
              <a:rPr lang="en-US" dirty="0" smtClean="0"/>
              <a:t>Taking control, t</a:t>
            </a:r>
            <a:r>
              <a:rPr lang="en-US" dirty="0" smtClean="0"/>
              <a:t>he </a:t>
            </a:r>
            <a:r>
              <a:rPr lang="en-US" dirty="0" smtClean="0"/>
              <a:t>King and close associates </a:t>
            </a:r>
            <a:r>
              <a:rPr lang="en-US" dirty="0" smtClean="0"/>
              <a:t>accumulated land</a:t>
            </a:r>
            <a:r>
              <a:rPr lang="en-US" dirty="0"/>
              <a:t> </a:t>
            </a:r>
            <a:r>
              <a:rPr lang="en-US" dirty="0" smtClean="0"/>
              <a:t>and</a:t>
            </a:r>
            <a:r>
              <a:rPr lang="en-US" dirty="0" smtClean="0"/>
              <a:t> </a:t>
            </a:r>
            <a:r>
              <a:rPr lang="en-US" dirty="0" smtClean="0"/>
              <a:t>pushed for a new legal </a:t>
            </a:r>
            <a:r>
              <a:rPr lang="en-US" dirty="0" smtClean="0"/>
              <a:t>framework for facilitate their ownership.</a:t>
            </a:r>
            <a:endParaRPr lang="en-US" dirty="0" smtClean="0"/>
          </a:p>
          <a:p>
            <a:pPr lvl="1"/>
            <a:r>
              <a:rPr lang="en-US" dirty="0" smtClean="0"/>
              <a:t>Rejected the use of tax payment to end challenges from tenants. </a:t>
            </a:r>
          </a:p>
          <a:p>
            <a:pPr lvl="1"/>
            <a:r>
              <a:rPr lang="en-US" dirty="0" smtClean="0"/>
              <a:t>Land registry and certificates </a:t>
            </a:r>
            <a:r>
              <a:rPr lang="en-US" dirty="0" smtClean="0"/>
              <a:t>developed, but applied </a:t>
            </a:r>
            <a:r>
              <a:rPr lang="en-US" dirty="0" smtClean="0"/>
              <a:t>mostly to land claimed by King </a:t>
            </a:r>
            <a:r>
              <a:rPr lang="en-US" dirty="0" smtClean="0"/>
              <a:t>and nobles. </a:t>
            </a:r>
            <a:r>
              <a:rPr lang="en-US" dirty="0" smtClean="0"/>
              <a:t>Rights over land ownership remained unclear for land outside.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en-US" dirty="0" smtClean="0"/>
              <a:t>nvestments </a:t>
            </a:r>
            <a:r>
              <a:rPr lang="en-US" dirty="0" smtClean="0"/>
              <a:t>in canal-building </a:t>
            </a:r>
            <a:r>
              <a:rPr lang="en-US" dirty="0" smtClean="0"/>
              <a:t>ceased in 1900s. </a:t>
            </a:r>
            <a:r>
              <a:rPr lang="en-US" dirty="0" smtClean="0"/>
              <a:t>But the </a:t>
            </a:r>
            <a:r>
              <a:rPr lang="en-US" dirty="0" smtClean="0"/>
              <a:t>frontier of land cultivation </a:t>
            </a:r>
            <a:r>
              <a:rPr lang="en-US" dirty="0" smtClean="0"/>
              <a:t>moved beyond the canal tracts. </a:t>
            </a:r>
          </a:p>
          <a:p>
            <a:pPr lvl="1"/>
            <a:r>
              <a:rPr lang="en-US" dirty="0" smtClean="0"/>
              <a:t>For land </a:t>
            </a:r>
            <a:r>
              <a:rPr lang="en-US" dirty="0" smtClean="0"/>
              <a:t>beyond </a:t>
            </a:r>
            <a:r>
              <a:rPr lang="en-US" dirty="0" smtClean="0"/>
              <a:t>ownership </a:t>
            </a:r>
            <a:r>
              <a:rPr lang="en-US" dirty="0" smtClean="0"/>
              <a:t>by King and nobles, the legal framework </a:t>
            </a:r>
            <a:r>
              <a:rPr lang="en-US" dirty="0" err="1" smtClean="0"/>
              <a:t>favoured</a:t>
            </a:r>
            <a:r>
              <a:rPr lang="en-US" dirty="0" smtClean="0"/>
              <a:t> individual peasant settler. </a:t>
            </a:r>
          </a:p>
          <a:p>
            <a:pPr lvl="1"/>
            <a:r>
              <a:rPr lang="en-US" dirty="0" smtClean="0"/>
              <a:t>Certificates of tax payment remained in use, supported customary rights to </a:t>
            </a:r>
            <a:r>
              <a:rPr lang="en-US" i="1" dirty="0" smtClean="0"/>
              <a:t>jab-</a:t>
            </a:r>
            <a:r>
              <a:rPr lang="en-US" i="1" dirty="0" err="1" smtClean="0"/>
              <a:t>jong</a:t>
            </a:r>
            <a:r>
              <a:rPr lang="en-US" i="1" dirty="0" smtClean="0"/>
              <a:t>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890" y="1493038"/>
            <a:ext cx="3241660" cy="316800"/>
          </a:xfrm>
        </p:spPr>
        <p:txBody>
          <a:bodyPr>
            <a:noAutofit/>
          </a:bodyPr>
          <a:lstStyle/>
          <a:p>
            <a:r>
              <a:rPr lang="en-US" sz="2800" dirty="0" smtClean="0"/>
              <a:t>Homan von de </a:t>
            </a:r>
            <a:r>
              <a:rPr lang="en-US" sz="2800" dirty="0" err="1" smtClean="0"/>
              <a:t>Heide</a:t>
            </a:r>
            <a:endParaRPr lang="th-TH" sz="2800" dirty="0"/>
          </a:p>
        </p:txBody>
      </p:sp>
      <p:pic>
        <p:nvPicPr>
          <p:cNvPr id="1026" name="Picture 2" descr="http://i1177.photobucket.com/albums/x359/lekprapai/lekprapai/10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39952" y="1340768"/>
            <a:ext cx="4074259" cy="3801430"/>
          </a:xfrm>
          <a:prstGeom prst="rect">
            <a:avLst/>
          </a:prstGeom>
          <a:noFill/>
        </p:spPr>
      </p:pic>
      <p:pic>
        <p:nvPicPr>
          <p:cNvPr id="1028" name="Picture 4" descr="http://www.baanhollanda.org/images/Ho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059" y="1809838"/>
            <a:ext cx="2415322" cy="299800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3506" y="494546"/>
            <a:ext cx="79376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Creation of irrigation department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715033" y="5162755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With the government undertaking irrigation roles, the roles of landlords declined. Colonizing peasants moved to use the areas.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364" y="1556792"/>
            <a:ext cx="836327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Peasant colonizing land even </a:t>
            </a:r>
            <a:r>
              <a:rPr lang="en-US" dirty="0" smtClean="0"/>
              <a:t>beyond </a:t>
            </a:r>
            <a:r>
              <a:rPr lang="en-US" dirty="0" smtClean="0"/>
              <a:t>irrigation. </a:t>
            </a:r>
            <a:endParaRPr lang="en-US" dirty="0"/>
          </a:p>
          <a:p>
            <a:pPr lvl="1"/>
            <a:r>
              <a:rPr lang="en-US" dirty="0" smtClean="0"/>
              <a:t>Swamp </a:t>
            </a:r>
            <a:r>
              <a:rPr lang="en-US" dirty="0" smtClean="0"/>
              <a:t>and jungle were cleared and turned into paddy land. </a:t>
            </a:r>
            <a:r>
              <a:rPr lang="en-US" dirty="0" smtClean="0"/>
              <a:t>Settlers </a:t>
            </a:r>
            <a:r>
              <a:rPr lang="en-US" dirty="0" smtClean="0"/>
              <a:t>travelled by boats along river to find new sites. </a:t>
            </a:r>
            <a:endParaRPr lang="en-US" dirty="0" smtClean="0"/>
          </a:p>
          <a:p>
            <a:r>
              <a:rPr lang="en-US" dirty="0"/>
              <a:t>Frontier society of peasants was highly </a:t>
            </a:r>
            <a:r>
              <a:rPr lang="en-US" dirty="0" smtClean="0"/>
              <a:t>mobile.</a:t>
            </a:r>
          </a:p>
          <a:p>
            <a:pPr lvl="1"/>
            <a:r>
              <a:rPr lang="en-US" dirty="0" smtClean="0"/>
              <a:t>Peasants always moved for new opportunities; </a:t>
            </a:r>
            <a:r>
              <a:rPr lang="en-US" dirty="0"/>
              <a:t>abandoned places with </a:t>
            </a:r>
            <a:r>
              <a:rPr lang="en-US" dirty="0" smtClean="0"/>
              <a:t>difficulties. Several </a:t>
            </a:r>
            <a:r>
              <a:rPr lang="en-US" dirty="0"/>
              <a:t>moves in a single </a:t>
            </a:r>
            <a:r>
              <a:rPr lang="en-US" dirty="0" smtClean="0"/>
              <a:t>lifetime</a:t>
            </a:r>
            <a:r>
              <a:rPr lang="en-US" dirty="0"/>
              <a:t> </a:t>
            </a:r>
            <a:r>
              <a:rPr lang="en-US" dirty="0" smtClean="0"/>
              <a:t>were normal.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In 1900, 98% of rice export came from the central plain. It was only after WWI that process extended to other regions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northern valley</a:t>
            </a:r>
          </a:p>
          <a:p>
            <a:pPr lvl="1"/>
            <a:r>
              <a:rPr lang="en-US" dirty="0" smtClean="0"/>
              <a:t>With difficulty in </a:t>
            </a:r>
            <a:r>
              <a:rPr lang="en-US" dirty="0" smtClean="0"/>
              <a:t>transportation</a:t>
            </a:r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this eventually changed with the train. </a:t>
            </a:r>
            <a:r>
              <a:rPr lang="en-US" dirty="0" smtClean="0"/>
              <a:t>As land became more valuable, the </a:t>
            </a:r>
            <a:r>
              <a:rPr lang="en-US" dirty="0" smtClean="0"/>
              <a:t>northern </a:t>
            </a:r>
            <a:r>
              <a:rPr lang="en-US" dirty="0" smtClean="0"/>
              <a:t>rulers were </a:t>
            </a:r>
            <a:r>
              <a:rPr lang="en-US" dirty="0" smtClean="0"/>
              <a:t>allowed to “grab” lands with little restraint from Bangkok. </a:t>
            </a:r>
          </a:p>
          <a:p>
            <a:r>
              <a:rPr lang="en-US" dirty="0" smtClean="0"/>
              <a:t>The Northeast</a:t>
            </a:r>
          </a:p>
          <a:p>
            <a:pPr lvl="1"/>
            <a:r>
              <a:rPr lang="en-US" dirty="0" smtClean="0"/>
              <a:t>The railway link to </a:t>
            </a:r>
            <a:r>
              <a:rPr lang="en-US" dirty="0" err="1" smtClean="0"/>
              <a:t>Korat</a:t>
            </a:r>
            <a:r>
              <a:rPr lang="en-US" dirty="0" smtClean="0"/>
              <a:t> opened up some paddy cultivation, making </a:t>
            </a:r>
            <a:r>
              <a:rPr lang="en-US" dirty="0" err="1" smtClean="0"/>
              <a:t>Korat</a:t>
            </a:r>
            <a:r>
              <a:rPr lang="en-US" dirty="0" smtClean="0"/>
              <a:t> the center for rice trade. </a:t>
            </a:r>
          </a:p>
          <a:p>
            <a:pPr lvl="1"/>
            <a:r>
              <a:rPr lang="en-US" dirty="0" smtClean="0"/>
              <a:t>But area further away were beyond reach, and developed as suppliers of </a:t>
            </a:r>
            <a:r>
              <a:rPr lang="en-US" dirty="0" err="1" smtClean="0"/>
              <a:t>lifestock</a:t>
            </a:r>
            <a:r>
              <a:rPr lang="en-US" dirty="0" smtClean="0"/>
              <a:t>.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Nai</a:t>
            </a:r>
            <a:r>
              <a:rPr lang="en-US" dirty="0" smtClean="0"/>
              <a:t> Hoi (</a:t>
            </a:r>
            <a:r>
              <a:rPr lang="th-TH" dirty="0" smtClean="0"/>
              <a:t>นายฮ้อย</a:t>
            </a:r>
            <a:r>
              <a:rPr lang="en-US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714380"/>
          </a:xfrm>
        </p:spPr>
        <p:txBody>
          <a:bodyPr>
            <a:normAutofit/>
          </a:bodyPr>
          <a:lstStyle/>
          <a:p>
            <a:pPr lvl="1"/>
            <a:endParaRPr lang="th-TH" dirty="0" smtClean="0"/>
          </a:p>
          <a:p>
            <a:pPr>
              <a:buNone/>
            </a:pPr>
            <a:endParaRPr lang="th-TH" dirty="0" smtClean="0"/>
          </a:p>
        </p:txBody>
      </p:sp>
      <p:pic>
        <p:nvPicPr>
          <p:cNvPr id="12290" name="Picture 2" descr="http://www.khaosod.co.th/view_resizing_images.php?filename=news-photo/khaosod/2010/12/hap04261253p1.jpg&amp;width=360&amp;height=3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15" y="2000240"/>
            <a:ext cx="3736755" cy="2428892"/>
          </a:xfrm>
          <a:prstGeom prst="rect">
            <a:avLst/>
          </a:prstGeom>
          <a:noFill/>
        </p:spPr>
      </p:pic>
      <p:pic>
        <p:nvPicPr>
          <p:cNvPr id="12292" name="Picture 4" descr="http://www.khaosod.co.th/view_resizing_images.php?filename=news-photo/khaosod/2010/12/hap04261253p2.jpg&amp;width=360&amp;height=3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357298"/>
            <a:ext cx="3144040" cy="315277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472" y="5786454"/>
            <a:ext cx="778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Source of pictures :http://www.khaosod.co.th/view_news.php?newsid=TUROb1lYQXdOREkyTVRJMU13PT0=</a:t>
            </a:r>
            <a:endParaRPr lang="th-TH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71488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Nai</a:t>
            </a:r>
            <a:r>
              <a:rPr lang="en-US" sz="2400" dirty="0" smtClean="0"/>
              <a:t> hoi also brought along troops of wage </a:t>
            </a:r>
            <a:r>
              <a:rPr lang="en-US" sz="2400" dirty="0" err="1" smtClean="0"/>
              <a:t>labourers</a:t>
            </a:r>
            <a:r>
              <a:rPr lang="en-US" sz="2400" dirty="0" smtClean="0"/>
              <a:t>   </a:t>
            </a:r>
            <a:endParaRPr lang="th-TH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Transformation of </a:t>
            </a:r>
            <a:r>
              <a:rPr lang="en-US" dirty="0" err="1" smtClean="0"/>
              <a:t>Chaophraya</a:t>
            </a:r>
            <a:r>
              <a:rPr lang="en-US" dirty="0" smtClean="0"/>
              <a:t> Delta helped rapid </a:t>
            </a:r>
            <a:r>
              <a:rPr lang="en-US" dirty="0" smtClean="0"/>
              <a:t>increase of population </a:t>
            </a:r>
            <a:endParaRPr lang="en-US" dirty="0" smtClean="0"/>
          </a:p>
          <a:p>
            <a:pPr lvl="2"/>
            <a:r>
              <a:rPr lang="en-US" dirty="0" smtClean="0"/>
              <a:t>Clearing land </a:t>
            </a:r>
            <a:r>
              <a:rPr lang="en-US" dirty="0" smtClean="0"/>
              <a:t>contributed </a:t>
            </a:r>
            <a:r>
              <a:rPr lang="en-US" dirty="0" smtClean="0"/>
              <a:t>by falling death rates and mass immigration. </a:t>
            </a:r>
          </a:p>
          <a:p>
            <a:pPr lvl="2"/>
            <a:r>
              <a:rPr lang="en-US" dirty="0" smtClean="0"/>
              <a:t>Captives from military campaigns, and voluntary migrants </a:t>
            </a:r>
            <a:r>
              <a:rPr lang="en-US" dirty="0" smtClean="0"/>
              <a:t>moved for new opportunities</a:t>
            </a:r>
            <a:r>
              <a:rPr lang="en-US" dirty="0" smtClean="0"/>
              <a:t>. </a:t>
            </a:r>
            <a:endParaRPr lang="en-US" dirty="0"/>
          </a:p>
          <a:p>
            <a:pPr lvl="2"/>
            <a:r>
              <a:rPr lang="en-US" dirty="0" smtClean="0"/>
              <a:t>Northeasterners who moved to take </a:t>
            </a:r>
            <a:r>
              <a:rPr lang="en-US" dirty="0" err="1" smtClean="0"/>
              <a:t>labour</a:t>
            </a:r>
            <a:r>
              <a:rPr lang="en-US" dirty="0" smtClean="0"/>
              <a:t> jobs also settled.</a:t>
            </a:r>
          </a:p>
          <a:p>
            <a:pPr lvl="1"/>
            <a:r>
              <a:rPr lang="en-US" dirty="0" err="1" smtClean="0"/>
              <a:t>Terwiel</a:t>
            </a:r>
            <a:r>
              <a:rPr lang="en-US" dirty="0" smtClean="0"/>
              <a:t> </a:t>
            </a:r>
            <a:r>
              <a:rPr lang="en-US" dirty="0" smtClean="0"/>
              <a:t>estimation: In </a:t>
            </a:r>
            <a:r>
              <a:rPr lang="en-US" dirty="0" smtClean="0"/>
              <a:t>1830s, population of central plain was 375000. By the 1920s, the number was 3.3 millions.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decline of force </a:t>
            </a:r>
            <a:r>
              <a:rPr lang="en-US" dirty="0" err="1" smtClean="0"/>
              <a:t>labour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08319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All the changes turned </a:t>
            </a:r>
            <a:r>
              <a:rPr lang="en-US" dirty="0" smtClean="0"/>
              <a:t>people further away </a:t>
            </a:r>
            <a:r>
              <a:rPr lang="en-US" dirty="0" smtClean="0"/>
              <a:t>from the </a:t>
            </a:r>
            <a:r>
              <a:rPr lang="en-US" dirty="0" err="1" smtClean="0"/>
              <a:t>corvee</a:t>
            </a:r>
            <a:r>
              <a:rPr lang="en-US" dirty="0" smtClean="0"/>
              <a:t> </a:t>
            </a:r>
            <a:r>
              <a:rPr lang="en-US" dirty="0" smtClean="0"/>
              <a:t>system</a:t>
            </a:r>
          </a:p>
          <a:p>
            <a:pPr lvl="1"/>
            <a:r>
              <a:rPr lang="en-US" dirty="0" err="1" smtClean="0"/>
              <a:t>Phrai</a:t>
            </a:r>
            <a:r>
              <a:rPr lang="en-US" dirty="0" smtClean="0"/>
              <a:t> </a:t>
            </a:r>
            <a:r>
              <a:rPr lang="en-US" dirty="0" smtClean="0"/>
              <a:t>were always resentful of </a:t>
            </a:r>
            <a:r>
              <a:rPr lang="en-US" dirty="0" err="1" smtClean="0"/>
              <a:t>corvee</a:t>
            </a:r>
            <a:r>
              <a:rPr lang="en-US" dirty="0" smtClean="0"/>
              <a:t>. </a:t>
            </a:r>
            <a:r>
              <a:rPr lang="en-US" dirty="0"/>
              <a:t>T</a:t>
            </a:r>
            <a:r>
              <a:rPr lang="en-US" dirty="0" smtClean="0"/>
              <a:t>ightened </a:t>
            </a:r>
            <a:r>
              <a:rPr lang="en-US" dirty="0" smtClean="0"/>
              <a:t>of </a:t>
            </a:r>
            <a:r>
              <a:rPr lang="en-US" dirty="0" smtClean="0"/>
              <a:t>control </a:t>
            </a:r>
            <a:r>
              <a:rPr lang="en-US" dirty="0" smtClean="0"/>
              <a:t>never </a:t>
            </a:r>
            <a:r>
              <a:rPr lang="en-US" dirty="0" smtClean="0"/>
              <a:t>work. 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eventual </a:t>
            </a:r>
            <a:r>
              <a:rPr lang="en-US" dirty="0" smtClean="0"/>
              <a:t>reduction </a:t>
            </a:r>
            <a:r>
              <a:rPr lang="en-US" dirty="0" smtClean="0"/>
              <a:t>of the </a:t>
            </a:r>
            <a:r>
              <a:rPr lang="en-US" dirty="0" err="1" smtClean="0"/>
              <a:t>corvee</a:t>
            </a:r>
            <a:r>
              <a:rPr lang="en-US" dirty="0" smtClean="0"/>
              <a:t> </a:t>
            </a:r>
            <a:r>
              <a:rPr lang="en-US" dirty="0" smtClean="0"/>
              <a:t>period still failed. By </a:t>
            </a:r>
            <a:r>
              <a:rPr lang="en-US" dirty="0" smtClean="0"/>
              <a:t>1870s, as much as 80 percent </a:t>
            </a:r>
            <a:r>
              <a:rPr lang="en-US" dirty="0" smtClean="0"/>
              <a:t>evaded.</a:t>
            </a:r>
          </a:p>
          <a:p>
            <a:r>
              <a:rPr lang="en-US" dirty="0" smtClean="0"/>
              <a:t>From </a:t>
            </a:r>
            <a:r>
              <a:rPr lang="en-US" dirty="0"/>
              <a:t>1870s, </a:t>
            </a:r>
            <a:r>
              <a:rPr lang="en-US" dirty="0" smtClean="0"/>
              <a:t>in the broader attempt to control nobles’ power the </a:t>
            </a:r>
            <a:r>
              <a:rPr lang="en-US" dirty="0"/>
              <a:t>King </a:t>
            </a:r>
            <a:r>
              <a:rPr lang="en-US" dirty="0" smtClean="0"/>
              <a:t>started ending </a:t>
            </a:r>
            <a:r>
              <a:rPr lang="en-US" dirty="0"/>
              <a:t>the </a:t>
            </a:r>
            <a:r>
              <a:rPr lang="en-US" dirty="0" err="1"/>
              <a:t>corvee</a:t>
            </a:r>
            <a:r>
              <a:rPr lang="en-US" dirty="0"/>
              <a:t> </a:t>
            </a:r>
            <a:r>
              <a:rPr lang="en-US" dirty="0" smtClean="0"/>
              <a:t>system </a:t>
            </a:r>
          </a:p>
          <a:p>
            <a:pPr lvl="1"/>
            <a:r>
              <a:rPr lang="en-US" dirty="0" smtClean="0"/>
              <a:t>The system was gradually replaced </a:t>
            </a:r>
            <a:r>
              <a:rPr lang="en-US" dirty="0"/>
              <a:t>by </a:t>
            </a:r>
            <a:r>
              <a:rPr lang="en-US" dirty="0" smtClean="0"/>
              <a:t>cash payment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a similar fashion, the King announced the end to the That system. </a:t>
            </a:r>
          </a:p>
          <a:p>
            <a:pPr lvl="1">
              <a:buNone/>
            </a:pPr>
            <a:endParaRPr lang="th-TH" dirty="0"/>
          </a:p>
          <a:p>
            <a:endParaRPr lang="en-US" dirty="0" smtClean="0"/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late 19</a:t>
            </a:r>
            <a:r>
              <a:rPr lang="en-US" baseline="30000" dirty="0" smtClean="0"/>
              <a:t>th</a:t>
            </a:r>
            <a:r>
              <a:rPr lang="en-US" dirty="0" smtClean="0"/>
              <a:t> century, </a:t>
            </a:r>
            <a:r>
              <a:rPr lang="en-US" dirty="0" smtClean="0"/>
              <a:t>with</a:t>
            </a:r>
            <a:r>
              <a:rPr lang="en-US" dirty="0" smtClean="0"/>
              <a:t> Rama </a:t>
            </a:r>
            <a:r>
              <a:rPr lang="en-US" dirty="0" smtClean="0"/>
              <a:t>V </a:t>
            </a:r>
            <a:r>
              <a:rPr lang="en-US" dirty="0" smtClean="0"/>
              <a:t>establishing </a:t>
            </a:r>
            <a:r>
              <a:rPr lang="en-US" dirty="0" smtClean="0"/>
              <a:t>absolutism</a:t>
            </a:r>
            <a:r>
              <a:rPr lang="en-US" dirty="0" smtClean="0"/>
              <a:t>, </a:t>
            </a:r>
            <a:r>
              <a:rPr lang="en-US" dirty="0" smtClean="0"/>
              <a:t>two </a:t>
            </a:r>
            <a:r>
              <a:rPr lang="en-US" dirty="0" smtClean="0"/>
              <a:t>regimes </a:t>
            </a:r>
            <a:r>
              <a:rPr lang="en-US" dirty="0" smtClean="0"/>
              <a:t>of peasant’s production and society co-existed.</a:t>
            </a:r>
            <a:endParaRPr lang="en-US" dirty="0" smtClean="0"/>
          </a:p>
          <a:p>
            <a:pPr lvl="1"/>
            <a:r>
              <a:rPr lang="en-US" dirty="0" smtClean="0"/>
              <a:t>1) a society of landlords and tenants developed in  early canal projects and northern valley</a:t>
            </a:r>
          </a:p>
          <a:p>
            <a:pPr lvl="1"/>
            <a:r>
              <a:rPr lang="en-US" dirty="0" smtClean="0"/>
              <a:t>2) A new peasantry of independent cultivators, growing beyond the canal areas. </a:t>
            </a:r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L</a:t>
            </a:r>
            <a:r>
              <a:rPr lang="en-US" dirty="0" smtClean="0"/>
              <a:t>andlords </a:t>
            </a:r>
            <a:r>
              <a:rPr lang="en-US" dirty="0" smtClean="0"/>
              <a:t>and tenants</a:t>
            </a:r>
          </a:p>
          <a:p>
            <a:pPr lvl="1"/>
            <a:r>
              <a:rPr lang="en-US" dirty="0" smtClean="0"/>
              <a:t>Landlords held over 90% of land. Three families held 1/3 of total area under tenancy in 4 provinces around Bangkok. </a:t>
            </a:r>
            <a:endParaRPr lang="en-US" dirty="0"/>
          </a:p>
          <a:p>
            <a:pPr lvl="1"/>
            <a:r>
              <a:rPr lang="en-US" dirty="0" smtClean="0"/>
              <a:t>Use of land </a:t>
            </a:r>
            <a:r>
              <a:rPr lang="en-US" dirty="0" smtClean="0"/>
              <a:t>deeds.</a:t>
            </a:r>
          </a:p>
          <a:p>
            <a:pPr lvl="1"/>
            <a:r>
              <a:rPr lang="en-US" dirty="0" smtClean="0"/>
              <a:t>C</a:t>
            </a:r>
            <a:r>
              <a:rPr lang="en-US" dirty="0" smtClean="0"/>
              <a:t>onnected </a:t>
            </a:r>
            <a:r>
              <a:rPr lang="en-US" dirty="0" smtClean="0"/>
              <a:t>to export.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onflicts </a:t>
            </a:r>
            <a:r>
              <a:rPr lang="en-US" dirty="0" smtClean="0"/>
              <a:t>with tenants were frequent. </a:t>
            </a:r>
            <a:endParaRPr lang="en-US" dirty="0" smtClean="0"/>
          </a:p>
          <a:p>
            <a:pPr lvl="1"/>
            <a:r>
              <a:rPr lang="en-US" dirty="0" smtClean="0"/>
              <a:t>Insecurity over various issues</a:t>
            </a:r>
            <a:endParaRPr lang="en-US" dirty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Independent </a:t>
            </a:r>
            <a:r>
              <a:rPr lang="en-US" dirty="0"/>
              <a:t>cultivators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eyond </a:t>
            </a:r>
            <a:r>
              <a:rPr lang="en-US" dirty="0"/>
              <a:t>canal tracts </a:t>
            </a:r>
            <a:r>
              <a:rPr lang="en-US" dirty="0" smtClean="0"/>
              <a:t>such</a:t>
            </a:r>
            <a:endParaRPr lang="en-US" dirty="0"/>
          </a:p>
          <a:p>
            <a:pPr lvl="1"/>
            <a:r>
              <a:rPr lang="en-US" dirty="0"/>
              <a:t>They avoided holding a large piece of land to avoid paying land taxes. </a:t>
            </a:r>
          </a:p>
          <a:p>
            <a:pPr lvl="1"/>
            <a:r>
              <a:rPr lang="en-US" dirty="0" smtClean="0"/>
              <a:t>Allocated </a:t>
            </a:r>
            <a:r>
              <a:rPr lang="en-US" dirty="0"/>
              <a:t>land through the family system. Landless </a:t>
            </a:r>
            <a:r>
              <a:rPr lang="en-US" dirty="0" smtClean="0"/>
              <a:t>farmers </a:t>
            </a:r>
            <a:r>
              <a:rPr lang="en-US" dirty="0"/>
              <a:t>were rare. </a:t>
            </a:r>
          </a:p>
          <a:p>
            <a:pPr lvl="1"/>
            <a:r>
              <a:rPr lang="en-US" dirty="0"/>
              <a:t>Production </a:t>
            </a:r>
            <a:r>
              <a:rPr lang="en-US" dirty="0" smtClean="0"/>
              <a:t>mainly </a:t>
            </a:r>
            <a:r>
              <a:rPr lang="en-US" dirty="0"/>
              <a:t>for self-consumption </a:t>
            </a:r>
            <a:r>
              <a:rPr lang="en-US" dirty="0" smtClean="0"/>
              <a:t>first </a:t>
            </a:r>
            <a:endParaRPr lang="en-US" dirty="0"/>
          </a:p>
          <a:p>
            <a:pPr lvl="1"/>
            <a:r>
              <a:rPr lang="en-US" dirty="0" smtClean="0"/>
              <a:t>Older </a:t>
            </a:r>
            <a:r>
              <a:rPr lang="en-US" dirty="0"/>
              <a:t>system of using tax-payment certificate </a:t>
            </a:r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Co-</a:t>
            </a:r>
            <a:r>
              <a:rPr lang="en-US" dirty="0" smtClean="0"/>
              <a:t>existence of the </a:t>
            </a:r>
            <a:r>
              <a:rPr lang="en-US" dirty="0" smtClean="0"/>
              <a:t>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Insecurity of tenants </a:t>
            </a:r>
            <a:r>
              <a:rPr lang="en-US" dirty="0" smtClean="0"/>
              <a:t>in the landlords </a:t>
            </a:r>
            <a:r>
              <a:rPr lang="en-US" dirty="0" smtClean="0"/>
              <a:t>system</a:t>
            </a:r>
          </a:p>
          <a:p>
            <a:pPr lvl="1"/>
            <a:r>
              <a:rPr lang="en-US" dirty="0" smtClean="0"/>
              <a:t>Unsecured tenure </a:t>
            </a:r>
            <a:r>
              <a:rPr lang="en-US" dirty="0" smtClean="0"/>
              <a:t>and occupancy rights.</a:t>
            </a:r>
            <a:endParaRPr lang="en-US" dirty="0"/>
          </a:p>
          <a:p>
            <a:pPr lvl="1"/>
            <a:r>
              <a:rPr lang="en-US" dirty="0" smtClean="0"/>
              <a:t>No</a:t>
            </a:r>
            <a:r>
              <a:rPr lang="en-US" dirty="0" smtClean="0"/>
              <a:t> protection system</a:t>
            </a:r>
            <a:r>
              <a:rPr lang="en-US" dirty="0"/>
              <a:t> </a:t>
            </a:r>
          </a:p>
          <a:p>
            <a:pPr lvl="2"/>
            <a:r>
              <a:rPr lang="en-US" dirty="0" smtClean="0"/>
              <a:t>Use of </a:t>
            </a:r>
            <a:r>
              <a:rPr lang="en-US" dirty="0" err="1" smtClean="0"/>
              <a:t>Nak-leng</a:t>
            </a:r>
            <a:r>
              <a:rPr lang="en-US" dirty="0" smtClean="0"/>
              <a:t> for self-protection</a:t>
            </a:r>
            <a:endParaRPr lang="en-US" dirty="0"/>
          </a:p>
          <a:p>
            <a:pPr lvl="2"/>
            <a:r>
              <a:rPr lang="en-US" dirty="0" smtClean="0"/>
              <a:t>Frequent riots</a:t>
            </a:r>
            <a:endParaRPr lang="en-US" dirty="0" smtClean="0"/>
          </a:p>
          <a:p>
            <a:pPr lvl="1"/>
            <a:r>
              <a:rPr lang="en-US" dirty="0" smtClean="0"/>
              <a:t>D</a:t>
            </a:r>
            <a:r>
              <a:rPr lang="en-US" dirty="0" smtClean="0"/>
              <a:t>rought and the </a:t>
            </a:r>
            <a:r>
              <a:rPr lang="en-US" dirty="0" smtClean="0"/>
              <a:t>fluctuation in international </a:t>
            </a:r>
            <a:r>
              <a:rPr lang="en-US" dirty="0" smtClean="0"/>
              <a:t>price</a:t>
            </a:r>
            <a:endParaRPr lang="en-US" dirty="0" smtClean="0"/>
          </a:p>
          <a:p>
            <a:r>
              <a:rPr lang="en-US" dirty="0" smtClean="0"/>
              <a:t>Thus, they were prepared to leave during bad </a:t>
            </a:r>
            <a:r>
              <a:rPr lang="en-US" dirty="0" smtClean="0"/>
              <a:t>times</a:t>
            </a:r>
            <a:r>
              <a:rPr lang="en-US" dirty="0"/>
              <a:t> </a:t>
            </a:r>
            <a:r>
              <a:rPr lang="en-US" dirty="0" smtClean="0"/>
              <a:t>and become independent cultivators</a:t>
            </a:r>
            <a:endParaRPr lang="en-US" dirty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Co-existence of the 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Landlords </a:t>
            </a:r>
            <a:r>
              <a:rPr lang="en-US" dirty="0" smtClean="0"/>
              <a:t>controlled </a:t>
            </a:r>
            <a:r>
              <a:rPr lang="en-US" dirty="0" smtClean="0"/>
              <a:t>more valuable land </a:t>
            </a:r>
            <a:r>
              <a:rPr lang="en-US" dirty="0" smtClean="0"/>
              <a:t>that produced most exports. But independent cultivators </a:t>
            </a:r>
            <a:r>
              <a:rPr lang="en-US" dirty="0" smtClean="0"/>
              <a:t>occupied</a:t>
            </a:r>
            <a:r>
              <a:rPr lang="en-US" dirty="0" smtClean="0"/>
              <a:t> </a:t>
            </a:r>
            <a:r>
              <a:rPr lang="en-US" dirty="0" smtClean="0"/>
              <a:t>more </a:t>
            </a:r>
            <a:r>
              <a:rPr lang="en-US" dirty="0" smtClean="0"/>
              <a:t>land.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two regime connected through </a:t>
            </a:r>
            <a:r>
              <a:rPr lang="en-US" dirty="0" smtClean="0"/>
              <a:t>migration</a:t>
            </a:r>
          </a:p>
          <a:p>
            <a:pPr lvl="1"/>
            <a:r>
              <a:rPr lang="en-US" dirty="0" smtClean="0"/>
              <a:t>Peasants s</a:t>
            </a:r>
            <a:r>
              <a:rPr lang="en-US" dirty="0" smtClean="0"/>
              <a:t>ettled </a:t>
            </a:r>
            <a:r>
              <a:rPr lang="en-US" dirty="0" smtClean="0"/>
              <a:t>as tenants in years of high prices.</a:t>
            </a:r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fled </a:t>
            </a:r>
            <a:r>
              <a:rPr lang="en-US" dirty="0" smtClean="0"/>
              <a:t>faced with failures from price and </a:t>
            </a:r>
            <a:r>
              <a:rPr lang="en-US" dirty="0" smtClean="0"/>
              <a:t>weather.</a:t>
            </a:r>
          </a:p>
          <a:p>
            <a:pPr lvl="1"/>
            <a:r>
              <a:rPr lang="en-US" dirty="0" smtClean="0"/>
              <a:t>T</a:t>
            </a:r>
            <a:r>
              <a:rPr lang="en-US" dirty="0" smtClean="0"/>
              <a:t>axes eventually forced them </a:t>
            </a:r>
            <a:r>
              <a:rPr lang="en-US" dirty="0" smtClean="0"/>
              <a:t>to come back to produce for market. 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 poor but  not disintegrated peasants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regimes structure limited impact from </a:t>
            </a:r>
            <a:r>
              <a:rPr lang="en-US" dirty="0"/>
              <a:t>the market </a:t>
            </a:r>
            <a:r>
              <a:rPr lang="en-US" dirty="0" smtClean="0"/>
              <a:t>expansion</a:t>
            </a:r>
            <a:r>
              <a:rPr lang="en-US" dirty="0"/>
              <a:t> </a:t>
            </a:r>
            <a:r>
              <a:rPr lang="en-US" dirty="0" smtClean="0"/>
              <a:t>on peasants</a:t>
            </a:r>
            <a:endParaRPr lang="en-US" dirty="0"/>
          </a:p>
          <a:p>
            <a:pPr lvl="1"/>
            <a:r>
              <a:rPr lang="en-US" dirty="0"/>
              <a:t>With low yields, they are not particularly successful economically </a:t>
            </a:r>
          </a:p>
          <a:p>
            <a:pPr lvl="1"/>
            <a:r>
              <a:rPr lang="en-US" dirty="0"/>
              <a:t>But with the state lack of support for expansion of smaller landlords and rice merchants, peasant society still do not face destruction from markets.</a:t>
            </a:r>
          </a:p>
          <a:p>
            <a:pPr lvl="1"/>
            <a:r>
              <a:rPr lang="en-US" dirty="0"/>
              <a:t>They were still  not turned into landless farmers</a:t>
            </a:r>
            <a:r>
              <a:rPr lang="en-US" dirty="0" smtClean="0"/>
              <a:t>, and </a:t>
            </a:r>
            <a:r>
              <a:rPr lang="en-US" dirty="0"/>
              <a:t>the  internal division remain limited. </a:t>
            </a:r>
          </a:p>
        </p:txBody>
      </p:sp>
    </p:spTree>
    <p:extLst>
      <p:ext uri="{BB962C8B-B14F-4D97-AF65-F5344CB8AC3E}">
        <p14:creationId xmlns:p14="http://schemas.microsoft.com/office/powerpoint/2010/main" val="9163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1351</Words>
  <Application>Microsoft Office PowerPoint</Application>
  <PresentationFormat>On-screen Show (4:3)</PresentationFormat>
  <Paragraphs>148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Angsana New</vt:lpstr>
      <vt:lpstr>Arial</vt:lpstr>
      <vt:lpstr>Calibri</vt:lpstr>
      <vt:lpstr>Cordia New</vt:lpstr>
      <vt:lpstr>Wingdings</vt:lpstr>
      <vt:lpstr>Office Theme</vt:lpstr>
      <vt:lpstr>Canals, Landlords, and Peasants Post-Bowring Transformation of Thai Peasants</vt:lpstr>
      <vt:lpstr>Topics</vt:lpstr>
      <vt:lpstr>Post-Bowring: Changing Context</vt:lpstr>
      <vt:lpstr>Post-Bowring: Changing Context</vt:lpstr>
      <vt:lpstr>PowerPoint Presentation</vt:lpstr>
      <vt:lpstr>Canals and landlords</vt:lpstr>
      <vt:lpstr>PowerPoint Presentation</vt:lpstr>
      <vt:lpstr>Canals and landlords</vt:lpstr>
      <vt:lpstr>Canals and landlords</vt:lpstr>
      <vt:lpstr>Canals and landlords</vt:lpstr>
      <vt:lpstr>Canals and landlords</vt:lpstr>
      <vt:lpstr>Canals and landlords</vt:lpstr>
      <vt:lpstr>PowerPoint Presentation</vt:lpstr>
      <vt:lpstr>PowerPoint Presentation</vt:lpstr>
      <vt:lpstr>PowerPoint Presentation</vt:lpstr>
      <vt:lpstr>Canals and landlords</vt:lpstr>
      <vt:lpstr>Peasant colonization</vt:lpstr>
      <vt:lpstr>Homan von de Heide</vt:lpstr>
      <vt:lpstr>Peasant colonization</vt:lpstr>
      <vt:lpstr>Peasant colonization</vt:lpstr>
      <vt:lpstr>Nai Hoi (นายฮ้อย)</vt:lpstr>
      <vt:lpstr>Peasant colonization</vt:lpstr>
      <vt:lpstr>The decline of force labour</vt:lpstr>
      <vt:lpstr>The two regimes structure</vt:lpstr>
      <vt:lpstr>The two regimes structure</vt:lpstr>
      <vt:lpstr>Co-existence of the two regimes</vt:lpstr>
      <vt:lpstr>Co-existence of the two regimes</vt:lpstr>
      <vt:lpstr>The poor but  not disintegrated peasants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Canals, Landlords, and Peasants Post-Bowring Transformation</dc:title>
  <dc:creator>Thorn</dc:creator>
  <cp:lastModifiedBy>Thorn Pitidol</cp:lastModifiedBy>
  <cp:revision>52</cp:revision>
  <dcterms:created xsi:type="dcterms:W3CDTF">2015-09-02T10:53:19Z</dcterms:created>
  <dcterms:modified xsi:type="dcterms:W3CDTF">2017-09-07T05:20:05Z</dcterms:modified>
</cp:coreProperties>
</file>