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60" r:id="rId5"/>
    <p:sldId id="259" r:id="rId6"/>
    <p:sldId id="261" r:id="rId7"/>
    <p:sldId id="278" r:id="rId8"/>
    <p:sldId id="279" r:id="rId9"/>
    <p:sldId id="280" r:id="rId10"/>
    <p:sldId id="281" r:id="rId11"/>
    <p:sldId id="282" r:id="rId12"/>
    <p:sldId id="283" r:id="rId13"/>
    <p:sldId id="284" r:id="rId14"/>
    <p:sldId id="285" r:id="rId15"/>
    <p:sldId id="286" r:id="rId16"/>
    <p:sldId id="287" r:id="rId17"/>
    <p:sldId id="291" r:id="rId18"/>
    <p:sldId id="292" r:id="rId19"/>
    <p:sldId id="293" r:id="rId20"/>
    <p:sldId id="294" r:id="rId21"/>
    <p:sldId id="295" r:id="rId22"/>
    <p:sldId id="299" r:id="rId23"/>
    <p:sldId id="300" r:id="rId24"/>
    <p:sldId id="262" r:id="rId25"/>
    <p:sldId id="263" r:id="rId26"/>
    <p:sldId id="264" r:id="rId27"/>
    <p:sldId id="265" r:id="rId28"/>
    <p:sldId id="266" r:id="rId29"/>
    <p:sldId id="268" r:id="rId30"/>
    <p:sldId id="269" r:id="rId31"/>
    <p:sldId id="271" r:id="rId32"/>
    <p:sldId id="272" r:id="rId33"/>
    <p:sldId id="273" r:id="rId34"/>
    <p:sldId id="274" r:id="rId35"/>
    <p:sldId id="277" r:id="rId36"/>
  </p:sldIdLst>
  <p:sldSz cx="9144000" cy="6858000" type="screen4x3"/>
  <p:notesSz cx="6877050" cy="1000125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829" autoAdjust="0"/>
  </p:normalViewPr>
  <p:slideViewPr>
    <p:cSldViewPr>
      <p:cViewPr>
        <p:scale>
          <a:sx n="70" d="100"/>
          <a:sy n="70" d="100"/>
        </p:scale>
        <p:origin x="-1386"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แทนวันที่ 3"/>
          <p:cNvSpPr>
            <a:spLocks noGrp="1"/>
          </p:cNvSpPr>
          <p:nvPr>
            <p:ph type="dt" sz="half" idx="10"/>
          </p:nvPr>
        </p:nvSpPr>
        <p:spPr/>
        <p:txBody>
          <a:bodyPr/>
          <a:lstStyle/>
          <a:p>
            <a:fld id="{413D201B-42B8-4F5C-9B65-7A011957EA76}" type="datetimeFigureOut">
              <a:rPr lang="th-TH" smtClean="0"/>
              <a:t>01/10/57</a:t>
            </a:fld>
            <a:endParaRPr lang="th-TH"/>
          </a:p>
        </p:txBody>
      </p:sp>
      <p:sp>
        <p:nvSpPr>
          <p:cNvPr id="5" name="ตัวแทนท้ายกระดาษ 4"/>
          <p:cNvSpPr>
            <a:spLocks noGrp="1"/>
          </p:cNvSpPr>
          <p:nvPr>
            <p:ph type="ftr" sz="quarter" idx="11"/>
          </p:nvPr>
        </p:nvSpPr>
        <p:spPr/>
        <p:txBody>
          <a:bodyPr/>
          <a:lstStyle/>
          <a:p>
            <a:endParaRPr lang="th-TH"/>
          </a:p>
        </p:txBody>
      </p:sp>
      <p:sp>
        <p:nvSpPr>
          <p:cNvPr id="6" name="ตัวแทนหมายเลขภาพนิ่ง 5"/>
          <p:cNvSpPr>
            <a:spLocks noGrp="1"/>
          </p:cNvSpPr>
          <p:nvPr>
            <p:ph type="sldNum" sz="quarter" idx="12"/>
          </p:nvPr>
        </p:nvSpPr>
        <p:spPr/>
        <p:txBody>
          <a:bodyPr/>
          <a:lstStyle/>
          <a:p>
            <a:fld id="{9B9D27B4-B285-4CBA-BD47-2C812F6DE423}" type="slidenum">
              <a:rPr lang="th-TH" smtClean="0"/>
              <a:t>‹#›</a:t>
            </a:fld>
            <a:endParaRPr lang="th-TH"/>
          </a:p>
        </p:txBody>
      </p:sp>
    </p:spTree>
    <p:extLst>
      <p:ext uri="{BB962C8B-B14F-4D97-AF65-F5344CB8AC3E}">
        <p14:creationId xmlns:p14="http://schemas.microsoft.com/office/powerpoint/2010/main" val="1644061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แทน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แทนวันที่ 3"/>
          <p:cNvSpPr>
            <a:spLocks noGrp="1"/>
          </p:cNvSpPr>
          <p:nvPr>
            <p:ph type="dt" sz="half" idx="10"/>
          </p:nvPr>
        </p:nvSpPr>
        <p:spPr/>
        <p:txBody>
          <a:bodyPr/>
          <a:lstStyle/>
          <a:p>
            <a:fld id="{413D201B-42B8-4F5C-9B65-7A011957EA76}" type="datetimeFigureOut">
              <a:rPr lang="th-TH" smtClean="0"/>
              <a:t>01/10/57</a:t>
            </a:fld>
            <a:endParaRPr lang="th-TH"/>
          </a:p>
        </p:txBody>
      </p:sp>
      <p:sp>
        <p:nvSpPr>
          <p:cNvPr id="5" name="ตัวแทนท้ายกระดาษ 4"/>
          <p:cNvSpPr>
            <a:spLocks noGrp="1"/>
          </p:cNvSpPr>
          <p:nvPr>
            <p:ph type="ftr" sz="quarter" idx="11"/>
          </p:nvPr>
        </p:nvSpPr>
        <p:spPr/>
        <p:txBody>
          <a:bodyPr/>
          <a:lstStyle/>
          <a:p>
            <a:endParaRPr lang="th-TH"/>
          </a:p>
        </p:txBody>
      </p:sp>
      <p:sp>
        <p:nvSpPr>
          <p:cNvPr id="6" name="ตัวแทนหมายเลขภาพนิ่ง 5"/>
          <p:cNvSpPr>
            <a:spLocks noGrp="1"/>
          </p:cNvSpPr>
          <p:nvPr>
            <p:ph type="sldNum" sz="quarter" idx="12"/>
          </p:nvPr>
        </p:nvSpPr>
        <p:spPr/>
        <p:txBody>
          <a:bodyPr/>
          <a:lstStyle/>
          <a:p>
            <a:fld id="{9B9D27B4-B285-4CBA-BD47-2C812F6DE423}" type="slidenum">
              <a:rPr lang="th-TH" smtClean="0"/>
              <a:t>‹#›</a:t>
            </a:fld>
            <a:endParaRPr lang="th-TH"/>
          </a:p>
        </p:txBody>
      </p:sp>
    </p:spTree>
    <p:extLst>
      <p:ext uri="{BB962C8B-B14F-4D97-AF65-F5344CB8AC3E}">
        <p14:creationId xmlns:p14="http://schemas.microsoft.com/office/powerpoint/2010/main" val="1841195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แทน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แทนวันที่ 3"/>
          <p:cNvSpPr>
            <a:spLocks noGrp="1"/>
          </p:cNvSpPr>
          <p:nvPr>
            <p:ph type="dt" sz="half" idx="10"/>
          </p:nvPr>
        </p:nvSpPr>
        <p:spPr/>
        <p:txBody>
          <a:bodyPr/>
          <a:lstStyle/>
          <a:p>
            <a:fld id="{413D201B-42B8-4F5C-9B65-7A011957EA76}" type="datetimeFigureOut">
              <a:rPr lang="th-TH" smtClean="0"/>
              <a:t>01/10/57</a:t>
            </a:fld>
            <a:endParaRPr lang="th-TH"/>
          </a:p>
        </p:txBody>
      </p:sp>
      <p:sp>
        <p:nvSpPr>
          <p:cNvPr id="5" name="ตัวแทนท้ายกระดาษ 4"/>
          <p:cNvSpPr>
            <a:spLocks noGrp="1"/>
          </p:cNvSpPr>
          <p:nvPr>
            <p:ph type="ftr" sz="quarter" idx="11"/>
          </p:nvPr>
        </p:nvSpPr>
        <p:spPr/>
        <p:txBody>
          <a:bodyPr/>
          <a:lstStyle/>
          <a:p>
            <a:endParaRPr lang="th-TH"/>
          </a:p>
        </p:txBody>
      </p:sp>
      <p:sp>
        <p:nvSpPr>
          <p:cNvPr id="6" name="ตัวแทนหมายเลขภาพนิ่ง 5"/>
          <p:cNvSpPr>
            <a:spLocks noGrp="1"/>
          </p:cNvSpPr>
          <p:nvPr>
            <p:ph type="sldNum" sz="quarter" idx="12"/>
          </p:nvPr>
        </p:nvSpPr>
        <p:spPr/>
        <p:txBody>
          <a:bodyPr/>
          <a:lstStyle/>
          <a:p>
            <a:fld id="{9B9D27B4-B285-4CBA-BD47-2C812F6DE423}" type="slidenum">
              <a:rPr lang="th-TH" smtClean="0"/>
              <a:t>‹#›</a:t>
            </a:fld>
            <a:endParaRPr lang="th-TH"/>
          </a:p>
        </p:txBody>
      </p:sp>
    </p:spTree>
    <p:extLst>
      <p:ext uri="{BB962C8B-B14F-4D97-AF65-F5344CB8AC3E}">
        <p14:creationId xmlns:p14="http://schemas.microsoft.com/office/powerpoint/2010/main" val="3051211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แทน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แทน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แทนวันที่ 4"/>
          <p:cNvSpPr>
            <a:spLocks noGrp="1"/>
          </p:cNvSpPr>
          <p:nvPr>
            <p:ph type="dt" sz="half" idx="10"/>
          </p:nvPr>
        </p:nvSpPr>
        <p:spPr/>
        <p:txBody>
          <a:bodyPr/>
          <a:lstStyle/>
          <a:p>
            <a:fld id="{413D201B-42B8-4F5C-9B65-7A011957EA76}" type="datetimeFigureOut">
              <a:rPr lang="th-TH" smtClean="0"/>
              <a:t>01/10/57</a:t>
            </a:fld>
            <a:endParaRPr lang="th-TH"/>
          </a:p>
        </p:txBody>
      </p:sp>
      <p:sp>
        <p:nvSpPr>
          <p:cNvPr id="6" name="ตัวแทนท้ายกระดาษ 5"/>
          <p:cNvSpPr>
            <a:spLocks noGrp="1"/>
          </p:cNvSpPr>
          <p:nvPr>
            <p:ph type="ftr" sz="quarter" idx="11"/>
          </p:nvPr>
        </p:nvSpPr>
        <p:spPr/>
        <p:txBody>
          <a:bodyPr/>
          <a:lstStyle/>
          <a:p>
            <a:endParaRPr lang="th-TH"/>
          </a:p>
        </p:txBody>
      </p:sp>
      <p:sp>
        <p:nvSpPr>
          <p:cNvPr id="7" name="ตัวแทนหมายเลขภาพนิ่ง 6"/>
          <p:cNvSpPr>
            <a:spLocks noGrp="1"/>
          </p:cNvSpPr>
          <p:nvPr>
            <p:ph type="sldNum" sz="quarter" idx="12"/>
          </p:nvPr>
        </p:nvSpPr>
        <p:spPr/>
        <p:txBody>
          <a:bodyPr/>
          <a:lstStyle/>
          <a:p>
            <a:fld id="{9B9D27B4-B285-4CBA-BD47-2C812F6DE423}" type="slidenum">
              <a:rPr lang="th-TH" smtClean="0"/>
              <a:t>‹#›</a:t>
            </a:fld>
            <a:endParaRPr lang="th-TH"/>
          </a:p>
        </p:txBody>
      </p:sp>
    </p:spTree>
    <p:extLst>
      <p:ext uri="{BB962C8B-B14F-4D97-AF65-F5344CB8AC3E}">
        <p14:creationId xmlns:p14="http://schemas.microsoft.com/office/powerpoint/2010/main" val="3295120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แทน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แทน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แทน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แทน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แทนวันที่ 6"/>
          <p:cNvSpPr>
            <a:spLocks noGrp="1"/>
          </p:cNvSpPr>
          <p:nvPr>
            <p:ph type="dt" sz="half" idx="10"/>
          </p:nvPr>
        </p:nvSpPr>
        <p:spPr/>
        <p:txBody>
          <a:bodyPr/>
          <a:lstStyle/>
          <a:p>
            <a:fld id="{413D201B-42B8-4F5C-9B65-7A011957EA76}" type="datetimeFigureOut">
              <a:rPr lang="th-TH" smtClean="0"/>
              <a:t>01/10/57</a:t>
            </a:fld>
            <a:endParaRPr lang="th-TH"/>
          </a:p>
        </p:txBody>
      </p:sp>
      <p:sp>
        <p:nvSpPr>
          <p:cNvPr id="8" name="ตัวแทนท้ายกระดาษ 7"/>
          <p:cNvSpPr>
            <a:spLocks noGrp="1"/>
          </p:cNvSpPr>
          <p:nvPr>
            <p:ph type="ftr" sz="quarter" idx="11"/>
          </p:nvPr>
        </p:nvSpPr>
        <p:spPr/>
        <p:txBody>
          <a:bodyPr/>
          <a:lstStyle/>
          <a:p>
            <a:endParaRPr lang="th-TH"/>
          </a:p>
        </p:txBody>
      </p:sp>
      <p:sp>
        <p:nvSpPr>
          <p:cNvPr id="9" name="ตัวแทนหมายเลขภาพนิ่ง 8"/>
          <p:cNvSpPr>
            <a:spLocks noGrp="1"/>
          </p:cNvSpPr>
          <p:nvPr>
            <p:ph type="sldNum" sz="quarter" idx="12"/>
          </p:nvPr>
        </p:nvSpPr>
        <p:spPr/>
        <p:txBody>
          <a:bodyPr/>
          <a:lstStyle/>
          <a:p>
            <a:fld id="{9B9D27B4-B285-4CBA-BD47-2C812F6DE423}" type="slidenum">
              <a:rPr lang="th-TH" smtClean="0"/>
              <a:t>‹#›</a:t>
            </a:fld>
            <a:endParaRPr lang="th-TH"/>
          </a:p>
        </p:txBody>
      </p:sp>
    </p:spTree>
    <p:extLst>
      <p:ext uri="{BB962C8B-B14F-4D97-AF65-F5344CB8AC3E}">
        <p14:creationId xmlns:p14="http://schemas.microsoft.com/office/powerpoint/2010/main" val="811442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แทนวันที่ 2"/>
          <p:cNvSpPr>
            <a:spLocks noGrp="1"/>
          </p:cNvSpPr>
          <p:nvPr>
            <p:ph type="dt" sz="half" idx="10"/>
          </p:nvPr>
        </p:nvSpPr>
        <p:spPr/>
        <p:txBody>
          <a:bodyPr/>
          <a:lstStyle/>
          <a:p>
            <a:fld id="{413D201B-42B8-4F5C-9B65-7A011957EA76}" type="datetimeFigureOut">
              <a:rPr lang="th-TH" smtClean="0"/>
              <a:t>01/10/57</a:t>
            </a:fld>
            <a:endParaRPr lang="th-TH"/>
          </a:p>
        </p:txBody>
      </p:sp>
      <p:sp>
        <p:nvSpPr>
          <p:cNvPr id="4" name="ตัวแทนท้ายกระดาษ 3"/>
          <p:cNvSpPr>
            <a:spLocks noGrp="1"/>
          </p:cNvSpPr>
          <p:nvPr>
            <p:ph type="ftr" sz="quarter" idx="11"/>
          </p:nvPr>
        </p:nvSpPr>
        <p:spPr/>
        <p:txBody>
          <a:bodyPr/>
          <a:lstStyle/>
          <a:p>
            <a:endParaRPr lang="th-TH"/>
          </a:p>
        </p:txBody>
      </p:sp>
      <p:sp>
        <p:nvSpPr>
          <p:cNvPr id="5" name="ตัวแทนหมายเลขภาพนิ่ง 4"/>
          <p:cNvSpPr>
            <a:spLocks noGrp="1"/>
          </p:cNvSpPr>
          <p:nvPr>
            <p:ph type="sldNum" sz="quarter" idx="12"/>
          </p:nvPr>
        </p:nvSpPr>
        <p:spPr/>
        <p:txBody>
          <a:bodyPr/>
          <a:lstStyle/>
          <a:p>
            <a:fld id="{9B9D27B4-B285-4CBA-BD47-2C812F6DE423}" type="slidenum">
              <a:rPr lang="th-TH" smtClean="0"/>
              <a:t>‹#›</a:t>
            </a:fld>
            <a:endParaRPr lang="th-TH"/>
          </a:p>
        </p:txBody>
      </p:sp>
    </p:spTree>
    <p:extLst>
      <p:ext uri="{BB962C8B-B14F-4D97-AF65-F5344CB8AC3E}">
        <p14:creationId xmlns:p14="http://schemas.microsoft.com/office/powerpoint/2010/main" val="3486158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แทนวันที่ 1"/>
          <p:cNvSpPr>
            <a:spLocks noGrp="1"/>
          </p:cNvSpPr>
          <p:nvPr>
            <p:ph type="dt" sz="half" idx="10"/>
          </p:nvPr>
        </p:nvSpPr>
        <p:spPr/>
        <p:txBody>
          <a:bodyPr/>
          <a:lstStyle/>
          <a:p>
            <a:fld id="{413D201B-42B8-4F5C-9B65-7A011957EA76}" type="datetimeFigureOut">
              <a:rPr lang="th-TH" smtClean="0"/>
              <a:t>01/10/57</a:t>
            </a:fld>
            <a:endParaRPr lang="th-TH"/>
          </a:p>
        </p:txBody>
      </p:sp>
      <p:sp>
        <p:nvSpPr>
          <p:cNvPr id="3" name="ตัวแทนท้ายกระดาษ 2"/>
          <p:cNvSpPr>
            <a:spLocks noGrp="1"/>
          </p:cNvSpPr>
          <p:nvPr>
            <p:ph type="ftr" sz="quarter" idx="11"/>
          </p:nvPr>
        </p:nvSpPr>
        <p:spPr/>
        <p:txBody>
          <a:bodyPr/>
          <a:lstStyle/>
          <a:p>
            <a:endParaRPr lang="th-TH"/>
          </a:p>
        </p:txBody>
      </p:sp>
      <p:sp>
        <p:nvSpPr>
          <p:cNvPr id="4" name="ตัวแทนหมายเลขภาพนิ่ง 3"/>
          <p:cNvSpPr>
            <a:spLocks noGrp="1"/>
          </p:cNvSpPr>
          <p:nvPr>
            <p:ph type="sldNum" sz="quarter" idx="12"/>
          </p:nvPr>
        </p:nvSpPr>
        <p:spPr/>
        <p:txBody>
          <a:bodyPr/>
          <a:lstStyle/>
          <a:p>
            <a:fld id="{9B9D27B4-B285-4CBA-BD47-2C812F6DE423}" type="slidenum">
              <a:rPr lang="th-TH" smtClean="0"/>
              <a:t>‹#›</a:t>
            </a:fld>
            <a:endParaRPr lang="th-TH"/>
          </a:p>
        </p:txBody>
      </p:sp>
    </p:spTree>
    <p:extLst>
      <p:ext uri="{BB962C8B-B14F-4D97-AF65-F5344CB8AC3E}">
        <p14:creationId xmlns:p14="http://schemas.microsoft.com/office/powerpoint/2010/main" val="2910708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แทน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แทน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แทนวันที่ 4"/>
          <p:cNvSpPr>
            <a:spLocks noGrp="1"/>
          </p:cNvSpPr>
          <p:nvPr>
            <p:ph type="dt" sz="half" idx="10"/>
          </p:nvPr>
        </p:nvSpPr>
        <p:spPr/>
        <p:txBody>
          <a:bodyPr/>
          <a:lstStyle/>
          <a:p>
            <a:fld id="{413D201B-42B8-4F5C-9B65-7A011957EA76}" type="datetimeFigureOut">
              <a:rPr lang="th-TH" smtClean="0"/>
              <a:t>01/10/57</a:t>
            </a:fld>
            <a:endParaRPr lang="th-TH"/>
          </a:p>
        </p:txBody>
      </p:sp>
      <p:sp>
        <p:nvSpPr>
          <p:cNvPr id="6" name="ตัวแทนท้ายกระดาษ 5"/>
          <p:cNvSpPr>
            <a:spLocks noGrp="1"/>
          </p:cNvSpPr>
          <p:nvPr>
            <p:ph type="ftr" sz="quarter" idx="11"/>
          </p:nvPr>
        </p:nvSpPr>
        <p:spPr/>
        <p:txBody>
          <a:bodyPr/>
          <a:lstStyle/>
          <a:p>
            <a:endParaRPr lang="th-TH"/>
          </a:p>
        </p:txBody>
      </p:sp>
      <p:sp>
        <p:nvSpPr>
          <p:cNvPr id="7" name="ตัวแทนหมายเลขภาพนิ่ง 6"/>
          <p:cNvSpPr>
            <a:spLocks noGrp="1"/>
          </p:cNvSpPr>
          <p:nvPr>
            <p:ph type="sldNum" sz="quarter" idx="12"/>
          </p:nvPr>
        </p:nvSpPr>
        <p:spPr/>
        <p:txBody>
          <a:bodyPr/>
          <a:lstStyle/>
          <a:p>
            <a:fld id="{9B9D27B4-B285-4CBA-BD47-2C812F6DE423}" type="slidenum">
              <a:rPr lang="th-TH" smtClean="0"/>
              <a:t>‹#›</a:t>
            </a:fld>
            <a:endParaRPr lang="th-TH"/>
          </a:p>
        </p:txBody>
      </p:sp>
    </p:spTree>
    <p:extLst>
      <p:ext uri="{BB962C8B-B14F-4D97-AF65-F5344CB8AC3E}">
        <p14:creationId xmlns:p14="http://schemas.microsoft.com/office/powerpoint/2010/main" val="3902843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แทน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แทน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แทนวันที่ 4"/>
          <p:cNvSpPr>
            <a:spLocks noGrp="1"/>
          </p:cNvSpPr>
          <p:nvPr>
            <p:ph type="dt" sz="half" idx="10"/>
          </p:nvPr>
        </p:nvSpPr>
        <p:spPr/>
        <p:txBody>
          <a:bodyPr/>
          <a:lstStyle/>
          <a:p>
            <a:fld id="{413D201B-42B8-4F5C-9B65-7A011957EA76}" type="datetimeFigureOut">
              <a:rPr lang="th-TH" smtClean="0"/>
              <a:t>01/10/57</a:t>
            </a:fld>
            <a:endParaRPr lang="th-TH"/>
          </a:p>
        </p:txBody>
      </p:sp>
      <p:sp>
        <p:nvSpPr>
          <p:cNvPr id="6" name="ตัวแทนท้ายกระดาษ 5"/>
          <p:cNvSpPr>
            <a:spLocks noGrp="1"/>
          </p:cNvSpPr>
          <p:nvPr>
            <p:ph type="ftr" sz="quarter" idx="11"/>
          </p:nvPr>
        </p:nvSpPr>
        <p:spPr/>
        <p:txBody>
          <a:bodyPr/>
          <a:lstStyle/>
          <a:p>
            <a:endParaRPr lang="th-TH"/>
          </a:p>
        </p:txBody>
      </p:sp>
      <p:sp>
        <p:nvSpPr>
          <p:cNvPr id="7" name="ตัวแทนหมายเลขภาพนิ่ง 6"/>
          <p:cNvSpPr>
            <a:spLocks noGrp="1"/>
          </p:cNvSpPr>
          <p:nvPr>
            <p:ph type="sldNum" sz="quarter" idx="12"/>
          </p:nvPr>
        </p:nvSpPr>
        <p:spPr/>
        <p:txBody>
          <a:bodyPr/>
          <a:lstStyle/>
          <a:p>
            <a:fld id="{9B9D27B4-B285-4CBA-BD47-2C812F6DE423}" type="slidenum">
              <a:rPr lang="th-TH" smtClean="0"/>
              <a:t>‹#›</a:t>
            </a:fld>
            <a:endParaRPr lang="th-TH"/>
          </a:p>
        </p:txBody>
      </p:sp>
    </p:spTree>
    <p:extLst>
      <p:ext uri="{BB962C8B-B14F-4D97-AF65-F5344CB8AC3E}">
        <p14:creationId xmlns:p14="http://schemas.microsoft.com/office/powerpoint/2010/main" val="17201748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แทน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แทนวันที่ 3"/>
          <p:cNvSpPr>
            <a:spLocks noGrp="1"/>
          </p:cNvSpPr>
          <p:nvPr>
            <p:ph type="dt" sz="half" idx="10"/>
          </p:nvPr>
        </p:nvSpPr>
        <p:spPr/>
        <p:txBody>
          <a:bodyPr/>
          <a:lstStyle/>
          <a:p>
            <a:fld id="{413D201B-42B8-4F5C-9B65-7A011957EA76}" type="datetimeFigureOut">
              <a:rPr lang="th-TH" smtClean="0"/>
              <a:t>01/10/57</a:t>
            </a:fld>
            <a:endParaRPr lang="th-TH"/>
          </a:p>
        </p:txBody>
      </p:sp>
      <p:sp>
        <p:nvSpPr>
          <p:cNvPr id="5" name="ตัวแทนท้ายกระดาษ 4"/>
          <p:cNvSpPr>
            <a:spLocks noGrp="1"/>
          </p:cNvSpPr>
          <p:nvPr>
            <p:ph type="ftr" sz="quarter" idx="11"/>
          </p:nvPr>
        </p:nvSpPr>
        <p:spPr/>
        <p:txBody>
          <a:bodyPr/>
          <a:lstStyle/>
          <a:p>
            <a:endParaRPr lang="th-TH"/>
          </a:p>
        </p:txBody>
      </p:sp>
      <p:sp>
        <p:nvSpPr>
          <p:cNvPr id="6" name="ตัวแทนหมายเลขภาพนิ่ง 5"/>
          <p:cNvSpPr>
            <a:spLocks noGrp="1"/>
          </p:cNvSpPr>
          <p:nvPr>
            <p:ph type="sldNum" sz="quarter" idx="12"/>
          </p:nvPr>
        </p:nvSpPr>
        <p:spPr/>
        <p:txBody>
          <a:bodyPr/>
          <a:lstStyle/>
          <a:p>
            <a:fld id="{9B9D27B4-B285-4CBA-BD47-2C812F6DE423}" type="slidenum">
              <a:rPr lang="th-TH" smtClean="0"/>
              <a:t>‹#›</a:t>
            </a:fld>
            <a:endParaRPr lang="th-TH"/>
          </a:p>
        </p:txBody>
      </p:sp>
    </p:spTree>
    <p:extLst>
      <p:ext uri="{BB962C8B-B14F-4D97-AF65-F5344CB8AC3E}">
        <p14:creationId xmlns:p14="http://schemas.microsoft.com/office/powerpoint/2010/main" val="2465934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แทน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แทนวันที่ 3"/>
          <p:cNvSpPr>
            <a:spLocks noGrp="1"/>
          </p:cNvSpPr>
          <p:nvPr>
            <p:ph type="dt" sz="half" idx="10"/>
          </p:nvPr>
        </p:nvSpPr>
        <p:spPr/>
        <p:txBody>
          <a:bodyPr/>
          <a:lstStyle/>
          <a:p>
            <a:fld id="{413D201B-42B8-4F5C-9B65-7A011957EA76}" type="datetimeFigureOut">
              <a:rPr lang="th-TH" smtClean="0"/>
              <a:t>01/10/57</a:t>
            </a:fld>
            <a:endParaRPr lang="th-TH"/>
          </a:p>
        </p:txBody>
      </p:sp>
      <p:sp>
        <p:nvSpPr>
          <p:cNvPr id="5" name="ตัวแทนท้ายกระดาษ 4"/>
          <p:cNvSpPr>
            <a:spLocks noGrp="1"/>
          </p:cNvSpPr>
          <p:nvPr>
            <p:ph type="ftr" sz="quarter" idx="11"/>
          </p:nvPr>
        </p:nvSpPr>
        <p:spPr/>
        <p:txBody>
          <a:bodyPr/>
          <a:lstStyle/>
          <a:p>
            <a:endParaRPr lang="th-TH"/>
          </a:p>
        </p:txBody>
      </p:sp>
      <p:sp>
        <p:nvSpPr>
          <p:cNvPr id="6" name="ตัวแทนหมายเลขภาพนิ่ง 5"/>
          <p:cNvSpPr>
            <a:spLocks noGrp="1"/>
          </p:cNvSpPr>
          <p:nvPr>
            <p:ph type="sldNum" sz="quarter" idx="12"/>
          </p:nvPr>
        </p:nvSpPr>
        <p:spPr/>
        <p:txBody>
          <a:bodyPr/>
          <a:lstStyle/>
          <a:p>
            <a:fld id="{9B9D27B4-B285-4CBA-BD47-2C812F6DE423}" type="slidenum">
              <a:rPr lang="th-TH" smtClean="0"/>
              <a:t>‹#›</a:t>
            </a:fld>
            <a:endParaRPr lang="th-TH"/>
          </a:p>
        </p:txBody>
      </p:sp>
    </p:spTree>
    <p:extLst>
      <p:ext uri="{BB962C8B-B14F-4D97-AF65-F5344CB8AC3E}">
        <p14:creationId xmlns:p14="http://schemas.microsoft.com/office/powerpoint/2010/main" val="2200754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แทน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แทน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3D201B-42B8-4F5C-9B65-7A011957EA76}" type="datetimeFigureOut">
              <a:rPr lang="th-TH" smtClean="0"/>
              <a:t>01/10/57</a:t>
            </a:fld>
            <a:endParaRPr lang="th-TH"/>
          </a:p>
        </p:txBody>
      </p:sp>
      <p:sp>
        <p:nvSpPr>
          <p:cNvPr id="5" name="ตัวแทน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แทน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9D27B4-B285-4CBA-BD47-2C812F6DE423}" type="slidenum">
              <a:rPr lang="th-TH" smtClean="0"/>
              <a:t>‹#›</a:t>
            </a:fld>
            <a:endParaRPr lang="th-TH"/>
          </a:p>
        </p:txBody>
      </p:sp>
    </p:spTree>
    <p:extLst>
      <p:ext uri="{BB962C8B-B14F-4D97-AF65-F5344CB8AC3E}">
        <p14:creationId xmlns:p14="http://schemas.microsoft.com/office/powerpoint/2010/main" val="14738264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jpeg"/><Relationship Id="rId5" Type="http://schemas.microsoft.com/office/2007/relationships/hdphoto" Target="../media/hdphoto1.wdp"/><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0.jpeg"/><Relationship Id="rId2" Type="http://schemas.openxmlformats.org/officeDocument/2006/relationships/image" Target="../media/image8.jpeg"/><Relationship Id="rId1" Type="http://schemas.openxmlformats.org/officeDocument/2006/relationships/slideLayout" Target="../slideLayouts/slideLayout1.xml"/><Relationship Id="rId6" Type="http://schemas.microsoft.com/office/2007/relationships/hdphoto" Target="../media/hdphoto3.wdp"/><Relationship Id="rId5" Type="http://schemas.openxmlformats.org/officeDocument/2006/relationships/image" Target="../media/image9.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jpeg"/></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37.jpeg"/><Relationship Id="rId4" Type="http://schemas.openxmlformats.org/officeDocument/2006/relationships/image" Target="../media/image36.jpe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1.jpe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43.jpeg"/><Relationship Id="rId4" Type="http://schemas.openxmlformats.org/officeDocument/2006/relationships/image" Target="../media/image42.jpe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4.png"/><Relationship Id="rId1" Type="http://schemas.openxmlformats.org/officeDocument/2006/relationships/slideLayout" Target="../slideLayouts/slideLayout1.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50.jpeg"/><Relationship Id="rId2" Type="http://schemas.openxmlformats.org/officeDocument/2006/relationships/image" Target="../media/image47.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1.jpeg"/><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3.jpeg"/><Relationship Id="rId1" Type="http://schemas.openxmlformats.org/officeDocument/2006/relationships/slideLayout" Target="../slideLayouts/slideLayout2.xml"/><Relationship Id="rId5" Type="http://schemas.openxmlformats.org/officeDocument/2006/relationships/image" Target="../media/image54.jpe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5.jpeg"/><Relationship Id="rId4" Type="http://schemas.openxmlformats.org/officeDocument/2006/relationships/image" Target="../media/image52.jpeg"/></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7.jpeg"/><Relationship Id="rId4" Type="http://schemas.openxmlformats.org/officeDocument/2006/relationships/image" Target="../media/image56.jpeg"/></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9.jpeg"/><Relationship Id="rId4" Type="http://schemas.openxmlformats.org/officeDocument/2006/relationships/image" Target="../media/image5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สี่เหลี่ยมผืนผ้า 1"/>
          <p:cNvSpPr/>
          <p:nvPr/>
        </p:nvSpPr>
        <p:spPr>
          <a:xfrm>
            <a:off x="179512" y="629031"/>
            <a:ext cx="10188624" cy="2554545"/>
          </a:xfrm>
          <a:prstGeom prst="rect">
            <a:avLst/>
          </a:prstGeom>
        </p:spPr>
        <p:txBody>
          <a:bodyPr wrap="square">
            <a:spAutoFit/>
          </a:bodyPr>
          <a:lstStyle/>
          <a:p>
            <a:r>
              <a:rPr lang="en-US" sz="3800" b="1" i="1" dirty="0" smtClean="0"/>
              <a:t>“What Do We Really Know About </a:t>
            </a:r>
          </a:p>
          <a:p>
            <a:r>
              <a:rPr lang="en-US" sz="3800" b="1" i="1" dirty="0" smtClean="0"/>
              <a:t>Whether </a:t>
            </a:r>
            <a:r>
              <a:rPr lang="en-US" sz="3800" b="1" i="1" dirty="0" smtClean="0">
                <a:solidFill>
                  <a:srgbClr val="C00000"/>
                </a:solidFill>
              </a:rPr>
              <a:t>Health Insurance Affects Health?</a:t>
            </a:r>
            <a:r>
              <a:rPr lang="en-US" sz="3800" b="1" i="1" dirty="0" smtClean="0"/>
              <a:t>”</a:t>
            </a:r>
          </a:p>
          <a:p>
            <a:r>
              <a:rPr lang="en-US" b="1" i="1" dirty="0" smtClean="0"/>
              <a:t>     Helen Levy and David Meltzer</a:t>
            </a:r>
          </a:p>
          <a:p>
            <a:r>
              <a:rPr lang="en-US" b="1" i="1" dirty="0" smtClean="0"/>
              <a:t>     University of Chicago</a:t>
            </a:r>
          </a:p>
          <a:p>
            <a:r>
              <a:rPr lang="en-US" b="1" i="1" dirty="0" smtClean="0"/>
              <a:t>     December 20, 2001</a:t>
            </a:r>
          </a:p>
        </p:txBody>
      </p:sp>
      <p:pic>
        <p:nvPicPr>
          <p:cNvPr id="1026" name="Picture 2" descr="http://www.spc.uchicago.edu/coa/img/UChicago_RGB_MAROON.jpg"/>
          <p:cNvPicPr>
            <a:picLocks noChangeAspect="1" noChangeArrowheads="1"/>
          </p:cNvPicPr>
          <p:nvPr/>
        </p:nvPicPr>
        <p:blipFill rotWithShape="1">
          <a:blip r:embed="rId2">
            <a:extLst>
              <a:ext uri="{28A0092B-C50C-407E-A947-70E740481C1C}">
                <a14:useLocalDpi xmlns:a14="http://schemas.microsoft.com/office/drawing/2010/main" val="0"/>
              </a:ext>
            </a:extLst>
          </a:blip>
          <a:srcRect t="18708" b="21738"/>
          <a:stretch/>
        </p:blipFill>
        <p:spPr bwMode="auto">
          <a:xfrm>
            <a:off x="3848429" y="2320119"/>
            <a:ext cx="4107947" cy="863457"/>
          </a:xfrm>
          <a:prstGeom prst="rect">
            <a:avLst/>
          </a:prstGeom>
          <a:noFill/>
          <a:extLst>
            <a:ext uri="{909E8E84-426E-40DD-AFC4-6F175D3DCCD1}">
              <a14:hiddenFill xmlns:a14="http://schemas.microsoft.com/office/drawing/2010/main">
                <a:solidFill>
                  <a:srgbClr val="FFFFFF"/>
                </a:solidFill>
              </a14:hiddenFill>
            </a:ext>
          </a:extLst>
        </p:spPr>
      </p:pic>
      <p:sp>
        <p:nvSpPr>
          <p:cNvPr id="6" name="สี่เหลี่ยมผืนผ้า 5"/>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8" name="กลุ่ม 7"/>
          <p:cNvGrpSpPr/>
          <p:nvPr/>
        </p:nvGrpSpPr>
        <p:grpSpPr>
          <a:xfrm>
            <a:off x="7798595" y="6111833"/>
            <a:ext cx="1234057" cy="704626"/>
            <a:chOff x="7798595" y="6111833"/>
            <a:chExt cx="1234057" cy="704626"/>
          </a:xfrm>
        </p:grpSpPr>
        <p:pic>
          <p:nvPicPr>
            <p:cNvPr id="11" name="Picture 2" descr="http://www.econ.tu.ac.th/oldweb/images/news/760/BE_logo-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ttp://blog.eduzones.com/images/blog/socialdome/20120905135117.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nvGrpSpPr>
          <p:cNvPr id="3" name="กลุ่ม 2"/>
          <p:cNvGrpSpPr/>
          <p:nvPr/>
        </p:nvGrpSpPr>
        <p:grpSpPr>
          <a:xfrm>
            <a:off x="623510" y="3498749"/>
            <a:ext cx="7896980" cy="2242584"/>
            <a:chOff x="623510" y="3498749"/>
            <a:chExt cx="7896980" cy="2242584"/>
          </a:xfrm>
          <a:effectLst/>
        </p:grpSpPr>
        <p:pic>
          <p:nvPicPr>
            <p:cNvPr id="1028" name="Picture 4" descr="https://www.icicilombard.com/WebPages/Resources/images/insurance-information/Health_insurance_renewal.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3510" y="3498749"/>
              <a:ext cx="3948490" cy="224258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https://www.icicilombard.com/WebPages/Resources/images/insurance-information/Health_insurance_renewal.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3498749"/>
              <a:ext cx="3948490" cy="224258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7970860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ผืนผ้า 6"/>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4" name="กลุ่ม 3"/>
          <p:cNvGrpSpPr/>
          <p:nvPr/>
        </p:nvGrpSpPr>
        <p:grpSpPr>
          <a:xfrm>
            <a:off x="7798595" y="6111833"/>
            <a:ext cx="1234057" cy="704626"/>
            <a:chOff x="7798595" y="6111833"/>
            <a:chExt cx="1234057" cy="704626"/>
          </a:xfrm>
        </p:grpSpPr>
        <p:pic>
          <p:nvPicPr>
            <p:cNvPr id="5"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sp>
        <p:nvSpPr>
          <p:cNvPr id="8" name="TextBox 7"/>
          <p:cNvSpPr txBox="1"/>
          <p:nvPr/>
        </p:nvSpPr>
        <p:spPr>
          <a:xfrm>
            <a:off x="91542" y="260648"/>
            <a:ext cx="9449010" cy="1261884"/>
          </a:xfrm>
          <a:prstGeom prst="rect">
            <a:avLst/>
          </a:prstGeom>
          <a:noFill/>
        </p:spPr>
        <p:txBody>
          <a:bodyPr wrap="square" rtlCol="0">
            <a:spAutoFit/>
          </a:bodyPr>
          <a:lstStyle/>
          <a:p>
            <a:r>
              <a:rPr lang="en-US" sz="3700" b="1" i="1" dirty="0" smtClean="0">
                <a:solidFill>
                  <a:srgbClr val="C00000"/>
                </a:solidFill>
              </a:rPr>
              <a:t>“Health Insurance is believed to contribute to better Health by utilizing the Medical Care”</a:t>
            </a:r>
            <a:endParaRPr lang="th-TH" sz="3700" b="1" i="1" dirty="0">
              <a:solidFill>
                <a:srgbClr val="C00000"/>
              </a:solidFill>
            </a:endParaRPr>
          </a:p>
        </p:txBody>
      </p:sp>
      <p:pic>
        <p:nvPicPr>
          <p:cNvPr id="2050" name="Picture 2" descr="http://trendsettersofficialblog.com/wp-content/uploads/2014/01/thinking.jpeg"/>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79512" y="2384013"/>
            <a:ext cx="4819650" cy="332422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4077242" y="1556792"/>
            <a:ext cx="4968552" cy="1815882"/>
          </a:xfrm>
          <a:prstGeom prst="rect">
            <a:avLst/>
          </a:prstGeom>
          <a:noFill/>
        </p:spPr>
        <p:txBody>
          <a:bodyPr wrap="square" rtlCol="0">
            <a:spAutoFit/>
          </a:bodyPr>
          <a:lstStyle/>
          <a:p>
            <a:r>
              <a:rPr lang="en-US" sz="4000" b="1" i="1" u="sng" dirty="0" smtClean="0">
                <a:solidFill>
                  <a:srgbClr val="C00000"/>
                </a:solidFill>
              </a:rPr>
              <a:t>Uninsured  Vs. Insured</a:t>
            </a:r>
          </a:p>
          <a:p>
            <a:r>
              <a:rPr lang="en-US" sz="3600" b="1" i="1" dirty="0" smtClean="0">
                <a:solidFill>
                  <a:srgbClr val="C00000"/>
                </a:solidFill>
              </a:rPr>
              <a:t>Which side you choose?</a:t>
            </a:r>
            <a:br>
              <a:rPr lang="en-US" sz="3600" b="1" i="1" dirty="0" smtClean="0">
                <a:solidFill>
                  <a:srgbClr val="C00000"/>
                </a:solidFill>
              </a:rPr>
            </a:br>
            <a:r>
              <a:rPr lang="en-US" sz="3600" b="1" i="1" dirty="0" smtClean="0">
                <a:solidFill>
                  <a:srgbClr val="C00000"/>
                </a:solidFill>
              </a:rPr>
              <a:t> Why?</a:t>
            </a:r>
            <a:endParaRPr lang="th-TH" sz="3600" b="1" i="1" dirty="0">
              <a:solidFill>
                <a:srgbClr val="C00000"/>
              </a:solidFill>
            </a:endParaRPr>
          </a:p>
        </p:txBody>
      </p:sp>
      <p:pic>
        <p:nvPicPr>
          <p:cNvPr id="2052" name="Picture 4" descr="http://www.lqinsurance.com/gallery/life-insurance-claims/life-insurance-claims.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92079" y="3456929"/>
            <a:ext cx="3388259" cy="225131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275251" y="2083495"/>
            <a:ext cx="1728192" cy="769441"/>
          </a:xfrm>
          <a:prstGeom prst="rect">
            <a:avLst/>
          </a:prstGeom>
          <a:noFill/>
        </p:spPr>
        <p:txBody>
          <a:bodyPr wrap="square" rtlCol="0">
            <a:spAutoFit/>
          </a:bodyPr>
          <a:lstStyle/>
          <a:p>
            <a:r>
              <a:rPr lang="en-US" sz="4400" b="1" i="1" dirty="0" smtClean="0">
                <a:solidFill>
                  <a:srgbClr val="C00000"/>
                </a:solidFill>
              </a:rPr>
              <a:t>?? ??</a:t>
            </a:r>
            <a:endParaRPr lang="th-TH" sz="4400" b="1" i="1" dirty="0">
              <a:solidFill>
                <a:srgbClr val="C00000"/>
              </a:solidFill>
            </a:endParaRPr>
          </a:p>
        </p:txBody>
      </p:sp>
      <p:sp>
        <p:nvSpPr>
          <p:cNvPr id="12" name="TextBox 11"/>
          <p:cNvSpPr txBox="1"/>
          <p:nvPr/>
        </p:nvSpPr>
        <p:spPr>
          <a:xfrm>
            <a:off x="467544" y="1545179"/>
            <a:ext cx="1728192" cy="769441"/>
          </a:xfrm>
          <a:prstGeom prst="rect">
            <a:avLst/>
          </a:prstGeom>
          <a:noFill/>
        </p:spPr>
        <p:txBody>
          <a:bodyPr wrap="square" rtlCol="0">
            <a:spAutoFit/>
          </a:bodyPr>
          <a:lstStyle/>
          <a:p>
            <a:r>
              <a:rPr lang="en-US" sz="4400" b="1" i="1" dirty="0" smtClean="0">
                <a:solidFill>
                  <a:srgbClr val="C00000"/>
                </a:solidFill>
              </a:rPr>
              <a:t>?? ??</a:t>
            </a:r>
            <a:endParaRPr lang="th-TH" sz="4400" b="1" i="1" dirty="0">
              <a:solidFill>
                <a:srgbClr val="C00000"/>
              </a:solidFill>
            </a:endParaRPr>
          </a:p>
        </p:txBody>
      </p:sp>
    </p:spTree>
    <p:extLst>
      <p:ext uri="{BB962C8B-B14F-4D97-AF65-F5344CB8AC3E}">
        <p14:creationId xmlns:p14="http://schemas.microsoft.com/office/powerpoint/2010/main" val="3672544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ผืนผ้า 6"/>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4" name="กลุ่ม 3"/>
          <p:cNvGrpSpPr/>
          <p:nvPr/>
        </p:nvGrpSpPr>
        <p:grpSpPr>
          <a:xfrm>
            <a:off x="7798595" y="6111833"/>
            <a:ext cx="1234057" cy="704626"/>
            <a:chOff x="7798595" y="6111833"/>
            <a:chExt cx="1234057" cy="704626"/>
          </a:xfrm>
        </p:grpSpPr>
        <p:pic>
          <p:nvPicPr>
            <p:cNvPr id="5"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sp>
        <p:nvSpPr>
          <p:cNvPr id="8" name="TextBox 7"/>
          <p:cNvSpPr txBox="1"/>
          <p:nvPr/>
        </p:nvSpPr>
        <p:spPr>
          <a:xfrm>
            <a:off x="64337" y="1484784"/>
            <a:ext cx="10124287" cy="1261884"/>
          </a:xfrm>
          <a:prstGeom prst="rect">
            <a:avLst/>
          </a:prstGeom>
          <a:noFill/>
        </p:spPr>
        <p:txBody>
          <a:bodyPr wrap="square" rtlCol="0">
            <a:spAutoFit/>
          </a:bodyPr>
          <a:lstStyle/>
          <a:p>
            <a:r>
              <a:rPr lang="en-US" sz="3800" b="1" i="1" u="sng" dirty="0" smtClean="0">
                <a:solidFill>
                  <a:srgbClr val="C00000"/>
                </a:solidFill>
              </a:rPr>
              <a:t>Goal</a:t>
            </a:r>
            <a:r>
              <a:rPr lang="en-US" sz="3800" b="1" i="1" dirty="0" smtClean="0">
                <a:solidFill>
                  <a:srgbClr val="C00000"/>
                </a:solidFill>
              </a:rPr>
              <a:t>: “To review the evidence on the causal   </a:t>
            </a:r>
            <a:br>
              <a:rPr lang="en-US" sz="3800" b="1" i="1" dirty="0" smtClean="0">
                <a:solidFill>
                  <a:srgbClr val="C00000"/>
                </a:solidFill>
              </a:rPr>
            </a:br>
            <a:r>
              <a:rPr lang="en-US" sz="3800" b="1" i="1" dirty="0" smtClean="0">
                <a:solidFill>
                  <a:srgbClr val="C00000"/>
                </a:solidFill>
              </a:rPr>
              <a:t>             effect of Health Insurance on Health”</a:t>
            </a:r>
            <a:endParaRPr lang="th-TH" sz="3800" b="1" i="1" dirty="0">
              <a:solidFill>
                <a:srgbClr val="C00000"/>
              </a:solidFill>
            </a:endParaRPr>
          </a:p>
        </p:txBody>
      </p:sp>
      <p:sp>
        <p:nvSpPr>
          <p:cNvPr id="10" name="สี่เหลี่ยมผืนผ้า 9"/>
          <p:cNvSpPr/>
          <p:nvPr/>
        </p:nvSpPr>
        <p:spPr>
          <a:xfrm>
            <a:off x="3428238" y="116632"/>
            <a:ext cx="2173992" cy="1323439"/>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8000" b="1" i="1" u="sng" dirty="0" smtClean="0">
                <a:ln w="11430"/>
                <a:solidFill>
                  <a:srgbClr val="C00000"/>
                </a:solidFill>
                <a:effectLst>
                  <a:outerShdw blurRad="50800" dist="39000" dir="5460000" algn="tl">
                    <a:srgbClr val="000000">
                      <a:alpha val="38000"/>
                    </a:srgbClr>
                  </a:outerShdw>
                </a:effectLst>
              </a:rPr>
              <a:t>Goal</a:t>
            </a:r>
            <a:endParaRPr lang="th-TH" sz="8000" b="1" i="1" u="sng" dirty="0">
              <a:ln w="11430"/>
              <a:solidFill>
                <a:srgbClr val="C00000"/>
              </a:solidFill>
              <a:effectLst>
                <a:outerShdw blurRad="50800" dist="39000" dir="5460000" algn="tl">
                  <a:srgbClr val="000000">
                    <a:alpha val="38000"/>
                  </a:srgbClr>
                </a:outerShdw>
              </a:effectLst>
            </a:endParaRPr>
          </a:p>
        </p:txBody>
      </p:sp>
      <p:sp>
        <p:nvSpPr>
          <p:cNvPr id="2" name="AutoShape 2" descr="http://www.aegonreligare.com/sites/default/files/content_top_images/Health%20Insurance.jpg"/>
          <p:cNvSpPr>
            <a:spLocks noChangeAspect="1" noChangeArrowheads="1"/>
          </p:cNvSpPr>
          <p:nvPr/>
        </p:nvSpPr>
        <p:spPr bwMode="auto">
          <a:xfrm>
            <a:off x="190500" y="-2127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pic>
        <p:nvPicPr>
          <p:cNvPr id="3074" name="Picture 2" descr="http://www.vitalonehealth.com/wp-content/uploads/2012/12/home_banner_1.jpg"/>
          <p:cNvPicPr>
            <a:picLocks noChangeAspect="1" noChangeArrowheads="1"/>
          </p:cNvPicPr>
          <p:nvPr/>
        </p:nvPicPr>
        <p:blipFill rotWithShape="1">
          <a:blip r:embed="rId4">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val="0"/>
              </a:ext>
            </a:extLst>
          </a:blip>
          <a:srcRect l="5033"/>
          <a:stretch/>
        </p:blipFill>
        <p:spPr bwMode="auto">
          <a:xfrm>
            <a:off x="64337" y="2852936"/>
            <a:ext cx="9024795" cy="2990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8136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ผืนผ้า 6"/>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4" name="กลุ่ม 3"/>
          <p:cNvGrpSpPr/>
          <p:nvPr/>
        </p:nvGrpSpPr>
        <p:grpSpPr>
          <a:xfrm>
            <a:off x="7798595" y="6111833"/>
            <a:ext cx="1234057" cy="704626"/>
            <a:chOff x="7798595" y="6111833"/>
            <a:chExt cx="1234057" cy="704626"/>
          </a:xfrm>
        </p:grpSpPr>
        <p:pic>
          <p:nvPicPr>
            <p:cNvPr id="5"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sp>
        <p:nvSpPr>
          <p:cNvPr id="8" name="TextBox 7"/>
          <p:cNvSpPr txBox="1"/>
          <p:nvPr/>
        </p:nvSpPr>
        <p:spPr>
          <a:xfrm>
            <a:off x="107504" y="1436578"/>
            <a:ext cx="11916753" cy="3170099"/>
          </a:xfrm>
          <a:prstGeom prst="rect">
            <a:avLst/>
          </a:prstGeom>
          <a:noFill/>
        </p:spPr>
        <p:txBody>
          <a:bodyPr wrap="square" rtlCol="0">
            <a:spAutoFit/>
          </a:bodyPr>
          <a:lstStyle/>
          <a:p>
            <a:r>
              <a:rPr lang="en-US" sz="4000" b="1" i="1" u="sng" dirty="0" smtClean="0">
                <a:solidFill>
                  <a:srgbClr val="C00000"/>
                </a:solidFill>
              </a:rPr>
              <a:t>Outline</a:t>
            </a:r>
            <a:r>
              <a:rPr lang="en-US" sz="4000" b="1" i="1" dirty="0" smtClean="0">
                <a:solidFill>
                  <a:srgbClr val="C00000"/>
                </a:solidFill>
              </a:rPr>
              <a:t>: </a:t>
            </a:r>
          </a:p>
          <a:p>
            <a:r>
              <a:rPr lang="en-US" sz="4000" b="1" i="1" dirty="0" smtClean="0">
                <a:solidFill>
                  <a:srgbClr val="C00000"/>
                </a:solidFill>
              </a:rPr>
              <a:t>1. Observational Studies-Observational </a:t>
            </a:r>
            <a:br>
              <a:rPr lang="en-US" sz="4000" b="1" i="1" dirty="0" smtClean="0">
                <a:solidFill>
                  <a:srgbClr val="C00000"/>
                </a:solidFill>
              </a:rPr>
            </a:br>
            <a:r>
              <a:rPr lang="en-US" sz="4000" b="1" i="1" dirty="0" smtClean="0">
                <a:solidFill>
                  <a:srgbClr val="C00000"/>
                </a:solidFill>
              </a:rPr>
              <a:t>literature</a:t>
            </a:r>
          </a:p>
          <a:p>
            <a:r>
              <a:rPr lang="en-US" sz="4000" b="1" i="1" dirty="0" smtClean="0">
                <a:solidFill>
                  <a:srgbClr val="C00000"/>
                </a:solidFill>
              </a:rPr>
              <a:t/>
            </a:r>
            <a:br>
              <a:rPr lang="en-US" sz="4000" b="1" i="1" dirty="0" smtClean="0">
                <a:solidFill>
                  <a:srgbClr val="C00000"/>
                </a:solidFill>
              </a:rPr>
            </a:br>
            <a:endParaRPr lang="th-TH" sz="4000" b="1" i="1" dirty="0">
              <a:solidFill>
                <a:srgbClr val="C00000"/>
              </a:solidFill>
            </a:endParaRPr>
          </a:p>
        </p:txBody>
      </p:sp>
      <p:sp>
        <p:nvSpPr>
          <p:cNvPr id="9" name="สี่เหลี่ยมผืนผ้า 8"/>
          <p:cNvSpPr/>
          <p:nvPr/>
        </p:nvSpPr>
        <p:spPr>
          <a:xfrm>
            <a:off x="2856769" y="350718"/>
            <a:ext cx="3316934" cy="1323439"/>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8000" b="1" i="1" u="sng" dirty="0" smtClean="0">
                <a:ln w="11430"/>
                <a:solidFill>
                  <a:srgbClr val="C00000"/>
                </a:solidFill>
                <a:effectLst>
                  <a:outerShdw blurRad="50800" dist="39000" dir="5460000" algn="tl">
                    <a:srgbClr val="000000">
                      <a:alpha val="38000"/>
                    </a:srgbClr>
                  </a:outerShdw>
                </a:effectLst>
              </a:rPr>
              <a:t>Outline</a:t>
            </a:r>
            <a:endParaRPr lang="th-TH" sz="8000" b="1" i="1" u="sng" dirty="0">
              <a:ln w="11430"/>
              <a:solidFill>
                <a:srgbClr val="C00000"/>
              </a:solidFill>
              <a:effectLst>
                <a:outerShdw blurRad="50800" dist="39000" dir="5460000" algn="tl">
                  <a:srgbClr val="000000">
                    <a:alpha val="38000"/>
                  </a:srgbClr>
                </a:outerShdw>
              </a:effectLst>
            </a:endParaRPr>
          </a:p>
        </p:txBody>
      </p:sp>
      <p:sp>
        <p:nvSpPr>
          <p:cNvPr id="2" name="TextBox 1"/>
          <p:cNvSpPr txBox="1"/>
          <p:nvPr/>
        </p:nvSpPr>
        <p:spPr>
          <a:xfrm>
            <a:off x="98031" y="3394735"/>
            <a:ext cx="7642321" cy="2554545"/>
          </a:xfrm>
          <a:prstGeom prst="rect">
            <a:avLst/>
          </a:prstGeom>
          <a:noFill/>
        </p:spPr>
        <p:txBody>
          <a:bodyPr wrap="square" rtlCol="0">
            <a:spAutoFit/>
          </a:bodyPr>
          <a:lstStyle/>
          <a:p>
            <a:r>
              <a:rPr lang="en-US" sz="4000" b="1" i="1" dirty="0">
                <a:solidFill>
                  <a:srgbClr val="C00000"/>
                </a:solidFill>
              </a:rPr>
              <a:t>2. Quasi-Experimental Experiments Studies</a:t>
            </a:r>
          </a:p>
          <a:p>
            <a:r>
              <a:rPr lang="en-US" sz="4000" b="1" i="1" dirty="0">
                <a:solidFill>
                  <a:srgbClr val="C00000"/>
                </a:solidFill>
              </a:rPr>
              <a:t/>
            </a:r>
            <a:br>
              <a:rPr lang="en-US" sz="4000" b="1" i="1" dirty="0">
                <a:solidFill>
                  <a:srgbClr val="C00000"/>
                </a:solidFill>
              </a:rPr>
            </a:br>
            <a:endParaRPr lang="th-TH" sz="4000" dirty="0"/>
          </a:p>
        </p:txBody>
      </p:sp>
      <p:sp>
        <p:nvSpPr>
          <p:cNvPr id="10" name="TextBox 9"/>
          <p:cNvSpPr txBox="1"/>
          <p:nvPr/>
        </p:nvSpPr>
        <p:spPr>
          <a:xfrm>
            <a:off x="107504" y="4762887"/>
            <a:ext cx="7642321" cy="2554545"/>
          </a:xfrm>
          <a:prstGeom prst="rect">
            <a:avLst/>
          </a:prstGeom>
          <a:noFill/>
        </p:spPr>
        <p:txBody>
          <a:bodyPr wrap="square" rtlCol="0">
            <a:spAutoFit/>
          </a:bodyPr>
          <a:lstStyle/>
          <a:p>
            <a:r>
              <a:rPr lang="en-US" sz="4000" b="1" i="1" dirty="0">
                <a:solidFill>
                  <a:srgbClr val="C00000"/>
                </a:solidFill>
              </a:rPr>
              <a:t>3. Experimental Studies-RAND </a:t>
            </a:r>
            <a:br>
              <a:rPr lang="en-US" sz="4000" b="1" i="1" dirty="0">
                <a:solidFill>
                  <a:srgbClr val="C00000"/>
                </a:solidFill>
              </a:rPr>
            </a:br>
            <a:r>
              <a:rPr lang="en-US" sz="4000" b="1" i="1" dirty="0">
                <a:solidFill>
                  <a:srgbClr val="C00000"/>
                </a:solidFill>
              </a:rPr>
              <a:t>Health Insurance </a:t>
            </a:r>
            <a:r>
              <a:rPr lang="en-US" sz="4000" b="1" i="1" dirty="0" smtClean="0">
                <a:solidFill>
                  <a:srgbClr val="C00000"/>
                </a:solidFill>
              </a:rPr>
              <a:t>Experiment(HIE)</a:t>
            </a:r>
            <a:endParaRPr lang="th-TH" sz="4000" b="1" i="1" dirty="0">
              <a:solidFill>
                <a:srgbClr val="C00000"/>
              </a:solidFill>
            </a:endParaRPr>
          </a:p>
          <a:p>
            <a:r>
              <a:rPr lang="en-US" sz="4000" b="1" i="1" dirty="0">
                <a:solidFill>
                  <a:srgbClr val="C00000"/>
                </a:solidFill>
              </a:rPr>
              <a:t/>
            </a:r>
            <a:br>
              <a:rPr lang="en-US" sz="4000" b="1" i="1" dirty="0">
                <a:solidFill>
                  <a:srgbClr val="C00000"/>
                </a:solidFill>
              </a:rPr>
            </a:br>
            <a:endParaRPr lang="th-TH" sz="4000" dirty="0"/>
          </a:p>
        </p:txBody>
      </p:sp>
    </p:spTree>
    <p:extLst>
      <p:ext uri="{BB962C8B-B14F-4D97-AF65-F5344CB8AC3E}">
        <p14:creationId xmlns:p14="http://schemas.microsoft.com/office/powerpoint/2010/main" val="2438136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ผืนผ้า 6"/>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4" name="กลุ่ม 3"/>
          <p:cNvGrpSpPr/>
          <p:nvPr/>
        </p:nvGrpSpPr>
        <p:grpSpPr>
          <a:xfrm>
            <a:off x="7798595" y="6111833"/>
            <a:ext cx="1234057" cy="704626"/>
            <a:chOff x="7798595" y="6111833"/>
            <a:chExt cx="1234057" cy="704626"/>
          </a:xfrm>
        </p:grpSpPr>
        <p:pic>
          <p:nvPicPr>
            <p:cNvPr id="5"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sp>
        <p:nvSpPr>
          <p:cNvPr id="9" name="สี่เหลี่ยมผืนผ้า 8"/>
          <p:cNvSpPr/>
          <p:nvPr/>
        </p:nvSpPr>
        <p:spPr>
          <a:xfrm>
            <a:off x="1057529" y="350718"/>
            <a:ext cx="6915419" cy="1323439"/>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8000" b="1" i="1" u="sng" dirty="0" smtClean="0">
                <a:ln w="11430"/>
                <a:solidFill>
                  <a:srgbClr val="C00000"/>
                </a:solidFill>
                <a:effectLst>
                  <a:outerShdw blurRad="50800" dist="39000" dir="5460000" algn="tl">
                    <a:srgbClr val="000000">
                      <a:alpha val="38000"/>
                    </a:srgbClr>
                  </a:outerShdw>
                </a:effectLst>
              </a:rPr>
              <a:t>Three Obstacles</a:t>
            </a:r>
            <a:endParaRPr lang="th-TH" sz="8000" b="1" i="1" u="sng" dirty="0">
              <a:ln w="11430"/>
              <a:solidFill>
                <a:srgbClr val="C00000"/>
              </a:solidFill>
              <a:effectLst>
                <a:outerShdw blurRad="50800" dist="39000" dir="5460000" algn="tl">
                  <a:srgbClr val="000000">
                    <a:alpha val="38000"/>
                  </a:srgbClr>
                </a:outerShdw>
              </a:effectLst>
            </a:endParaRPr>
          </a:p>
        </p:txBody>
      </p:sp>
      <p:sp>
        <p:nvSpPr>
          <p:cNvPr id="10" name="TextBox 9"/>
          <p:cNvSpPr txBox="1"/>
          <p:nvPr/>
        </p:nvSpPr>
        <p:spPr>
          <a:xfrm>
            <a:off x="35496" y="1970836"/>
            <a:ext cx="9108441" cy="1046440"/>
          </a:xfrm>
          <a:prstGeom prst="rect">
            <a:avLst/>
          </a:prstGeom>
          <a:noFill/>
        </p:spPr>
        <p:txBody>
          <a:bodyPr wrap="square" rtlCol="0">
            <a:spAutoFit/>
          </a:bodyPr>
          <a:lstStyle/>
          <a:p>
            <a:r>
              <a:rPr lang="en-US" b="1" i="1" dirty="0" smtClean="0">
                <a:solidFill>
                  <a:srgbClr val="C00000"/>
                </a:solidFill>
              </a:rPr>
              <a:t> - </a:t>
            </a:r>
            <a:r>
              <a:rPr lang="en-US" sz="3400" b="1" i="1" u="sng" dirty="0" smtClean="0">
                <a:solidFill>
                  <a:srgbClr val="C00000"/>
                </a:solidFill>
              </a:rPr>
              <a:t>Health Insurance </a:t>
            </a:r>
            <a:r>
              <a:rPr lang="en-US" b="1" i="1" dirty="0" smtClean="0">
                <a:solidFill>
                  <a:srgbClr val="C00000"/>
                </a:solidFill>
              </a:rPr>
              <a:t>is </a:t>
            </a:r>
            <a:r>
              <a:rPr lang="en-US" b="1" i="1" dirty="0" smtClean="0">
                <a:solidFill>
                  <a:srgbClr val="C00000"/>
                </a:solidFill>
              </a:rPr>
              <a:t>complex, multi-dimensional good. </a:t>
            </a:r>
          </a:p>
          <a:p>
            <a:r>
              <a:rPr lang="en-US" b="1" i="1" dirty="0" smtClean="0">
                <a:solidFill>
                  <a:srgbClr val="C00000"/>
                </a:solidFill>
              </a:rPr>
              <a:t>Different insurance policy leads to different effect on Health. </a:t>
            </a:r>
            <a:endParaRPr lang="th-TH" b="1" i="1" dirty="0">
              <a:solidFill>
                <a:srgbClr val="C00000"/>
              </a:solidFill>
            </a:endParaRPr>
          </a:p>
        </p:txBody>
      </p:sp>
      <p:sp>
        <p:nvSpPr>
          <p:cNvPr id="11" name="TextBox 10"/>
          <p:cNvSpPr txBox="1"/>
          <p:nvPr/>
        </p:nvSpPr>
        <p:spPr>
          <a:xfrm>
            <a:off x="60826" y="3194972"/>
            <a:ext cx="9108441" cy="1046440"/>
          </a:xfrm>
          <a:prstGeom prst="rect">
            <a:avLst/>
          </a:prstGeom>
          <a:noFill/>
        </p:spPr>
        <p:txBody>
          <a:bodyPr wrap="square" rtlCol="0">
            <a:spAutoFit/>
          </a:bodyPr>
          <a:lstStyle/>
          <a:p>
            <a:r>
              <a:rPr lang="en-US" b="1" i="1" dirty="0" smtClean="0">
                <a:solidFill>
                  <a:srgbClr val="C00000"/>
                </a:solidFill>
              </a:rPr>
              <a:t> - </a:t>
            </a:r>
            <a:r>
              <a:rPr lang="en-US" sz="3400" b="1" i="1" u="sng" dirty="0" smtClean="0">
                <a:solidFill>
                  <a:srgbClr val="C00000"/>
                </a:solidFill>
              </a:rPr>
              <a:t>Health</a:t>
            </a:r>
            <a:r>
              <a:rPr lang="en-US" b="1" i="1" dirty="0" smtClean="0">
                <a:solidFill>
                  <a:srgbClr val="C00000"/>
                </a:solidFill>
              </a:rPr>
              <a:t> itself is also complex, multidimensional construct. Our ability to measure is imperfect.</a:t>
            </a:r>
            <a:endParaRPr lang="th-TH" b="1" i="1" dirty="0">
              <a:solidFill>
                <a:srgbClr val="C00000"/>
              </a:solidFill>
            </a:endParaRPr>
          </a:p>
        </p:txBody>
      </p:sp>
      <p:sp>
        <p:nvSpPr>
          <p:cNvPr id="12" name="TextBox 11"/>
          <p:cNvSpPr txBox="1"/>
          <p:nvPr/>
        </p:nvSpPr>
        <p:spPr>
          <a:xfrm>
            <a:off x="35496" y="4491117"/>
            <a:ext cx="9108441" cy="1046440"/>
          </a:xfrm>
          <a:prstGeom prst="rect">
            <a:avLst/>
          </a:prstGeom>
          <a:noFill/>
        </p:spPr>
        <p:txBody>
          <a:bodyPr wrap="square" rtlCol="0">
            <a:spAutoFit/>
          </a:bodyPr>
          <a:lstStyle/>
          <a:p>
            <a:r>
              <a:rPr lang="en-US" b="1" i="1" dirty="0" smtClean="0">
                <a:solidFill>
                  <a:srgbClr val="C00000"/>
                </a:solidFill>
              </a:rPr>
              <a:t> - </a:t>
            </a:r>
            <a:r>
              <a:rPr lang="en-US" sz="3400" b="1" i="1" u="sng" dirty="0" smtClean="0">
                <a:solidFill>
                  <a:srgbClr val="C00000"/>
                </a:solidFill>
              </a:rPr>
              <a:t>Medical Care </a:t>
            </a:r>
            <a:r>
              <a:rPr lang="en-US" b="1" i="1" dirty="0" smtClean="0">
                <a:solidFill>
                  <a:srgbClr val="C00000"/>
                </a:solidFill>
              </a:rPr>
              <a:t>is the intermediate factor resulting to an effect of Health Insurance on Health.</a:t>
            </a:r>
            <a:endParaRPr lang="th-TH" b="1" i="1" dirty="0">
              <a:solidFill>
                <a:srgbClr val="C00000"/>
              </a:solidFill>
            </a:endParaRPr>
          </a:p>
        </p:txBody>
      </p:sp>
    </p:spTree>
    <p:extLst>
      <p:ext uri="{BB962C8B-B14F-4D97-AF65-F5344CB8AC3E}">
        <p14:creationId xmlns:p14="http://schemas.microsoft.com/office/powerpoint/2010/main" val="2438136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http://www.edenleefitness.com/wp-content/uploads/2013/08/120531022953-underage-drinking-story-to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585295"/>
            <a:ext cx="3232808" cy="1818454"/>
          </a:xfrm>
          <a:prstGeom prst="rect">
            <a:avLst/>
          </a:prstGeom>
          <a:noFill/>
          <a:extLst>
            <a:ext uri="{909E8E84-426E-40DD-AFC4-6F175D3DCCD1}">
              <a14:hiddenFill xmlns:a14="http://schemas.microsoft.com/office/drawing/2010/main">
                <a:solidFill>
                  <a:srgbClr val="FFFFFF"/>
                </a:solidFill>
              </a14:hiddenFill>
            </a:ext>
          </a:extLst>
        </p:spPr>
      </p:pic>
      <p:sp>
        <p:nvSpPr>
          <p:cNvPr id="7" name="สี่เหลี่ยมผืนผ้า 6"/>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4" name="กลุ่ม 3"/>
          <p:cNvGrpSpPr/>
          <p:nvPr/>
        </p:nvGrpSpPr>
        <p:grpSpPr>
          <a:xfrm>
            <a:off x="7798595" y="6111833"/>
            <a:ext cx="1234057" cy="704626"/>
            <a:chOff x="7798595" y="6111833"/>
            <a:chExt cx="1234057" cy="704626"/>
          </a:xfrm>
        </p:grpSpPr>
        <p:pic>
          <p:nvPicPr>
            <p:cNvPr id="5" name="Picture 2" descr="http://www.econ.tu.ac.th/oldweb/images/news/760/BE_logo-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blog.eduzones.com/images/blog/socialdome/20120905135117.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nvGrpSpPr>
          <p:cNvPr id="8" name="กลุ่ม 7"/>
          <p:cNvGrpSpPr/>
          <p:nvPr/>
        </p:nvGrpSpPr>
        <p:grpSpPr>
          <a:xfrm>
            <a:off x="6266888" y="1268760"/>
            <a:ext cx="2625592" cy="2601932"/>
            <a:chOff x="5714669" y="1350048"/>
            <a:chExt cx="2625592" cy="2601932"/>
          </a:xfrm>
        </p:grpSpPr>
        <p:pic>
          <p:nvPicPr>
            <p:cNvPr id="2052" name="Picture 4" descr="http://dawakhanahakeemsuleman.com/Dawakhana-Hakeem-Suleman-English/images/treatment%20for%20hypertension%20symptoms%20can%20be%20natural%20or%20herbal.jpg"/>
            <p:cNvPicPr>
              <a:picLocks noChangeAspect="1" noChangeArrowheads="1"/>
            </p:cNvPicPr>
            <p:nvPr/>
          </p:nvPicPr>
          <p:blipFill rotWithShape="1">
            <a:blip r:embed="rId5">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rcRect l="4058" t="4472" r="4058" b="4472"/>
            <a:stretch/>
          </p:blipFill>
          <p:spPr bwMode="auto">
            <a:xfrm>
              <a:off x="5714669" y="1350048"/>
              <a:ext cx="2625592" cy="2601932"/>
            </a:xfrm>
            <a:prstGeom prst="rect">
              <a:avLst/>
            </a:prstGeom>
            <a:noFill/>
            <a:extLst>
              <a:ext uri="{909E8E84-426E-40DD-AFC4-6F175D3DCCD1}">
                <a14:hiddenFill xmlns:a14="http://schemas.microsoft.com/office/drawing/2010/main">
                  <a:solidFill>
                    <a:srgbClr val="FFFFFF"/>
                  </a:solidFill>
                </a14:hiddenFill>
              </a:ext>
            </a:extLst>
          </p:spPr>
        </p:pic>
        <p:sp>
          <p:nvSpPr>
            <p:cNvPr id="11" name="สี่เหลี่ยมผืนผ้า 10"/>
            <p:cNvSpPr/>
            <p:nvPr/>
          </p:nvSpPr>
          <p:spPr>
            <a:xfrm>
              <a:off x="6550355" y="3080562"/>
              <a:ext cx="1766061" cy="861774"/>
            </a:xfrm>
            <a:prstGeom prst="rect">
              <a:avLst/>
            </a:prstGeom>
          </p:spPr>
          <p:txBody>
            <a:bodyPr wrap="none">
              <a:spAutoFit/>
            </a:bodyPr>
            <a:lstStyle/>
            <a:p>
              <a:pPr algn="ctr"/>
              <a:r>
                <a:rPr lang="en-US" sz="5000" b="1" i="1" u="sng" dirty="0" smtClean="0">
                  <a:solidFill>
                    <a:srgbClr val="C00000"/>
                  </a:solidFill>
                  <a:effectLst>
                    <a:outerShdw blurRad="38100" dist="38100" dir="2700000" algn="tl">
                      <a:srgbClr val="000000">
                        <a:alpha val="43137"/>
                      </a:srgbClr>
                    </a:outerShdw>
                  </a:effectLst>
                </a:rPr>
                <a:t>Stress</a:t>
              </a:r>
              <a:endParaRPr lang="th-TH" sz="5000" b="1" i="1" u="sng" dirty="0">
                <a:solidFill>
                  <a:srgbClr val="C00000"/>
                </a:solidFill>
                <a:effectLst>
                  <a:outerShdw blurRad="38100" dist="38100" dir="2700000" algn="tl">
                    <a:srgbClr val="000000">
                      <a:alpha val="43137"/>
                    </a:srgbClr>
                  </a:outerShdw>
                </a:effectLst>
              </a:endParaRPr>
            </a:p>
          </p:txBody>
        </p:sp>
      </p:grpSp>
      <p:sp>
        <p:nvSpPr>
          <p:cNvPr id="12" name="สี่เหลี่ยมผืนผ้า 11"/>
          <p:cNvSpPr/>
          <p:nvPr/>
        </p:nvSpPr>
        <p:spPr>
          <a:xfrm>
            <a:off x="1194646" y="4509120"/>
            <a:ext cx="2153218" cy="861774"/>
          </a:xfrm>
          <a:prstGeom prst="rect">
            <a:avLst/>
          </a:prstGeom>
        </p:spPr>
        <p:txBody>
          <a:bodyPr wrap="none">
            <a:spAutoFit/>
          </a:bodyPr>
          <a:lstStyle/>
          <a:p>
            <a:pPr algn="ctr"/>
            <a:r>
              <a:rPr lang="en-US" sz="5000" b="1" u="sng" dirty="0" smtClean="0">
                <a:solidFill>
                  <a:srgbClr val="C00000"/>
                </a:solidFill>
                <a:effectLst>
                  <a:outerShdw blurRad="38100" dist="38100" dir="2700000" algn="tl">
                    <a:srgbClr val="000000">
                      <a:alpha val="43137"/>
                    </a:srgbClr>
                  </a:outerShdw>
                </a:effectLst>
              </a:rPr>
              <a:t>Income</a:t>
            </a:r>
            <a:endParaRPr lang="th-TH" sz="5000" b="1" u="sng" dirty="0">
              <a:solidFill>
                <a:srgbClr val="C00000"/>
              </a:solidFill>
              <a:effectLst>
                <a:outerShdw blurRad="38100" dist="38100" dir="2700000" algn="tl">
                  <a:srgbClr val="000000">
                    <a:alpha val="43137"/>
                  </a:srgbClr>
                </a:outerShdw>
              </a:effectLst>
            </a:endParaRPr>
          </a:p>
        </p:txBody>
      </p:sp>
      <p:sp>
        <p:nvSpPr>
          <p:cNvPr id="13" name="สี่เหลี่ยมผืนผ้า 12"/>
          <p:cNvSpPr/>
          <p:nvPr/>
        </p:nvSpPr>
        <p:spPr>
          <a:xfrm>
            <a:off x="6156176" y="4365104"/>
            <a:ext cx="2739661" cy="923330"/>
          </a:xfrm>
          <a:prstGeom prst="rect">
            <a:avLst/>
          </a:prstGeom>
        </p:spPr>
        <p:txBody>
          <a:bodyPr wrap="none">
            <a:spAutoFit/>
          </a:bodyPr>
          <a:lstStyle/>
          <a:p>
            <a:pPr algn="ctr"/>
            <a:r>
              <a:rPr lang="en-US" sz="5400" b="1" i="1" u="sng" dirty="0" smtClean="0">
                <a:solidFill>
                  <a:srgbClr val="C00000"/>
                </a:solidFill>
                <a:effectLst>
                  <a:outerShdw blurRad="38100" dist="38100" dir="2700000" algn="tl">
                    <a:srgbClr val="000000">
                      <a:alpha val="43137"/>
                    </a:srgbClr>
                  </a:outerShdw>
                </a:effectLst>
              </a:rPr>
              <a:t>Behavior</a:t>
            </a:r>
            <a:endParaRPr lang="th-TH" sz="5400" b="1" i="1" u="sng" dirty="0">
              <a:solidFill>
                <a:srgbClr val="C00000"/>
              </a:solidFill>
              <a:effectLst>
                <a:outerShdw blurRad="38100" dist="38100" dir="2700000" algn="tl">
                  <a:srgbClr val="000000">
                    <a:alpha val="43137"/>
                  </a:srgbClr>
                </a:outerShdw>
              </a:effectLst>
            </a:endParaRPr>
          </a:p>
        </p:txBody>
      </p:sp>
      <p:sp>
        <p:nvSpPr>
          <p:cNvPr id="14" name="สี่เหลี่ยมผืนผ้า 13"/>
          <p:cNvSpPr/>
          <p:nvPr/>
        </p:nvSpPr>
        <p:spPr>
          <a:xfrm>
            <a:off x="179512" y="1412776"/>
            <a:ext cx="3649012" cy="861774"/>
          </a:xfrm>
          <a:prstGeom prst="rect">
            <a:avLst/>
          </a:prstGeom>
        </p:spPr>
        <p:txBody>
          <a:bodyPr wrap="none">
            <a:spAutoFit/>
          </a:bodyPr>
          <a:lstStyle/>
          <a:p>
            <a:pPr algn="ctr"/>
            <a:r>
              <a:rPr lang="en-US" sz="5000" b="1" u="sng" dirty="0" smtClean="0">
                <a:solidFill>
                  <a:srgbClr val="C00000"/>
                </a:solidFill>
                <a:effectLst>
                  <a:outerShdw blurRad="38100" dist="38100" dir="2700000" algn="tl">
                    <a:srgbClr val="000000">
                      <a:alpha val="43137"/>
                    </a:srgbClr>
                  </a:outerShdw>
                </a:effectLst>
              </a:rPr>
              <a:t>Medical Care</a:t>
            </a:r>
            <a:endParaRPr lang="th-TH" sz="5000" b="1" u="sng" dirty="0">
              <a:solidFill>
                <a:srgbClr val="C00000"/>
              </a:solidFill>
              <a:effectLst>
                <a:outerShdw blurRad="38100" dist="38100" dir="2700000" algn="tl">
                  <a:srgbClr val="000000">
                    <a:alpha val="43137"/>
                  </a:srgbClr>
                </a:outerShdw>
              </a:effectLst>
            </a:endParaRPr>
          </a:p>
        </p:txBody>
      </p:sp>
      <p:sp>
        <p:nvSpPr>
          <p:cNvPr id="15" name="สี่เหลี่ยมผืนผ้า 14"/>
          <p:cNvSpPr/>
          <p:nvPr/>
        </p:nvSpPr>
        <p:spPr>
          <a:xfrm>
            <a:off x="4310925" y="1268760"/>
            <a:ext cx="1701235" cy="861774"/>
          </a:xfrm>
          <a:prstGeom prst="rect">
            <a:avLst/>
          </a:prstGeom>
        </p:spPr>
        <p:txBody>
          <a:bodyPr wrap="none">
            <a:spAutoFit/>
          </a:bodyPr>
          <a:lstStyle/>
          <a:p>
            <a:pPr algn="ctr"/>
            <a:r>
              <a:rPr lang="en-US" sz="5000" b="1" u="sng" dirty="0" smtClean="0">
                <a:solidFill>
                  <a:srgbClr val="C00000"/>
                </a:solidFill>
                <a:effectLst>
                  <a:outerShdw blurRad="38100" dist="38100" dir="2700000" algn="tl">
                    <a:srgbClr val="000000">
                      <a:alpha val="43137"/>
                    </a:srgbClr>
                  </a:outerShdw>
                </a:effectLst>
              </a:rPr>
              <a:t>Belief</a:t>
            </a:r>
            <a:endParaRPr lang="th-TH" sz="5000" b="1" u="sng" dirty="0">
              <a:solidFill>
                <a:srgbClr val="C00000"/>
              </a:solidFill>
              <a:effectLst>
                <a:outerShdw blurRad="38100" dist="38100" dir="2700000" algn="tl">
                  <a:srgbClr val="000000">
                    <a:alpha val="43137"/>
                  </a:srgbClr>
                </a:outerShdw>
              </a:effectLst>
            </a:endParaRPr>
          </a:p>
        </p:txBody>
      </p:sp>
      <p:sp>
        <p:nvSpPr>
          <p:cNvPr id="16" name="สี่เหลี่ยมผืนผ้า 15"/>
          <p:cNvSpPr/>
          <p:nvPr/>
        </p:nvSpPr>
        <p:spPr>
          <a:xfrm>
            <a:off x="355189" y="260648"/>
            <a:ext cx="6672276" cy="1015663"/>
          </a:xfrm>
          <a:prstGeom prst="rect">
            <a:avLst/>
          </a:prstGeom>
        </p:spPr>
        <p:txBody>
          <a:bodyPr wrap="none">
            <a:spAutoFit/>
          </a:bodyPr>
          <a:lstStyle/>
          <a:p>
            <a:pPr algn="ctr"/>
            <a:r>
              <a:rPr lang="en-US" sz="6000" b="1" u="sng" dirty="0" smtClean="0">
                <a:solidFill>
                  <a:srgbClr val="C00000"/>
                </a:solidFill>
                <a:effectLst>
                  <a:outerShdw blurRad="38100" dist="38100" dir="2700000" algn="tl">
                    <a:srgbClr val="000000">
                      <a:alpha val="43137"/>
                    </a:srgbClr>
                  </a:outerShdw>
                </a:effectLst>
              </a:rPr>
              <a:t>“Health Production”</a:t>
            </a:r>
            <a:endParaRPr lang="th-TH" sz="6000" b="1" u="sng" dirty="0">
              <a:solidFill>
                <a:srgbClr val="C00000"/>
              </a:solidFill>
              <a:effectLst>
                <a:outerShdw blurRad="38100" dist="38100" dir="2700000" algn="tl">
                  <a:srgbClr val="000000">
                    <a:alpha val="43137"/>
                  </a:srgbClr>
                </a:outerShdw>
              </a:effectLst>
            </a:endParaRPr>
          </a:p>
        </p:txBody>
      </p:sp>
      <p:sp>
        <p:nvSpPr>
          <p:cNvPr id="19" name="สี่เหลี่ยมผืนผ้า 18"/>
          <p:cNvSpPr/>
          <p:nvPr/>
        </p:nvSpPr>
        <p:spPr>
          <a:xfrm>
            <a:off x="179512" y="3645024"/>
            <a:ext cx="2432077" cy="861774"/>
          </a:xfrm>
          <a:prstGeom prst="rect">
            <a:avLst/>
          </a:prstGeom>
        </p:spPr>
        <p:txBody>
          <a:bodyPr wrap="none">
            <a:spAutoFit/>
          </a:bodyPr>
          <a:lstStyle/>
          <a:p>
            <a:pPr algn="ctr"/>
            <a:r>
              <a:rPr lang="en-US" sz="5000" b="1" i="1" u="sng" dirty="0" smtClean="0">
                <a:solidFill>
                  <a:srgbClr val="C00000"/>
                </a:solidFill>
                <a:effectLst>
                  <a:outerShdw blurRad="38100" dist="38100" dir="2700000" algn="tl">
                    <a:srgbClr val="000000">
                      <a:alpha val="43137"/>
                    </a:srgbClr>
                  </a:outerShdw>
                </a:effectLst>
              </a:rPr>
              <a:t>Drinking</a:t>
            </a:r>
            <a:endParaRPr lang="th-TH" sz="5000" b="1" i="1" u="sng" dirty="0">
              <a:solidFill>
                <a:srgbClr val="C00000"/>
              </a:solidFill>
              <a:effectLst>
                <a:outerShdw blurRad="38100" dist="38100" dir="2700000" algn="tl">
                  <a:srgbClr val="000000">
                    <a:alpha val="43137"/>
                  </a:srgbClr>
                </a:outerShdw>
              </a:effectLst>
            </a:endParaRPr>
          </a:p>
        </p:txBody>
      </p:sp>
      <p:sp>
        <p:nvSpPr>
          <p:cNvPr id="20" name="สี่เหลี่ยมผืนผ้า 19"/>
          <p:cNvSpPr/>
          <p:nvPr/>
        </p:nvSpPr>
        <p:spPr>
          <a:xfrm>
            <a:off x="409097" y="5365665"/>
            <a:ext cx="6251135" cy="1015663"/>
          </a:xfrm>
          <a:prstGeom prst="rect">
            <a:avLst/>
          </a:prstGeom>
        </p:spPr>
        <p:txBody>
          <a:bodyPr wrap="none">
            <a:spAutoFit/>
          </a:bodyPr>
          <a:lstStyle/>
          <a:p>
            <a:pPr algn="ctr"/>
            <a:r>
              <a:rPr lang="en-US" sz="6000" b="1" u="sng" dirty="0" smtClean="0">
                <a:solidFill>
                  <a:srgbClr val="C00000"/>
                </a:solidFill>
                <a:effectLst>
                  <a:outerShdw blurRad="38100" dist="38100" dir="2700000" algn="tl">
                    <a:srgbClr val="000000">
                      <a:alpha val="43137"/>
                    </a:srgbClr>
                  </a:outerShdw>
                </a:effectLst>
              </a:rPr>
              <a:t>“Health Insurance”</a:t>
            </a:r>
            <a:endParaRPr lang="th-TH" sz="6000" b="1" u="sng" dirty="0">
              <a:solidFill>
                <a:srgbClr val="C00000"/>
              </a:solidFill>
              <a:effectLst>
                <a:outerShdw blurRad="38100" dist="38100" dir="2700000" algn="tl">
                  <a:srgbClr val="000000">
                    <a:alpha val="43137"/>
                  </a:srgbClr>
                </a:outerShdw>
              </a:effectLst>
            </a:endParaRPr>
          </a:p>
        </p:txBody>
      </p:sp>
      <p:grpSp>
        <p:nvGrpSpPr>
          <p:cNvPr id="3" name="กลุ่ม 2"/>
          <p:cNvGrpSpPr/>
          <p:nvPr/>
        </p:nvGrpSpPr>
        <p:grpSpPr>
          <a:xfrm>
            <a:off x="3589708" y="2325790"/>
            <a:ext cx="2494460" cy="2255338"/>
            <a:chOff x="5935039" y="948783"/>
            <a:chExt cx="2745300" cy="2651534"/>
          </a:xfrm>
        </p:grpSpPr>
        <p:pic>
          <p:nvPicPr>
            <p:cNvPr id="2" name="Picture 2" descr="http://www.pulmocriticare.com/wp-content/uploads/2012/05/Pulmonary-Hypertension-causes.jpg"/>
            <p:cNvPicPr>
              <a:picLocks noChangeAspect="1" noChangeArrowheads="1"/>
            </p:cNvPicPr>
            <p:nvPr/>
          </p:nvPicPr>
          <p:blipFill rotWithShape="1">
            <a:blip r:embed="rId7">
              <a:extLst>
                <a:ext uri="{28A0092B-C50C-407E-A947-70E740481C1C}">
                  <a14:useLocalDpi xmlns:a14="http://schemas.microsoft.com/office/drawing/2010/main" val="0"/>
                </a:ext>
              </a:extLst>
            </a:blip>
            <a:srcRect l="1963" t="3604" r="1963" b="3604"/>
            <a:stretch/>
          </p:blipFill>
          <p:spPr bwMode="auto">
            <a:xfrm>
              <a:off x="5935039" y="948783"/>
              <a:ext cx="2745300" cy="2651534"/>
            </a:xfrm>
            <a:prstGeom prst="rect">
              <a:avLst/>
            </a:prstGeom>
            <a:noFill/>
            <a:extLst>
              <a:ext uri="{909E8E84-426E-40DD-AFC4-6F175D3DCCD1}">
                <a14:hiddenFill xmlns:a14="http://schemas.microsoft.com/office/drawing/2010/main">
                  <a:solidFill>
                    <a:srgbClr val="FFFFFF"/>
                  </a:solidFill>
                </a14:hiddenFill>
              </a:ext>
            </a:extLst>
          </p:spPr>
        </p:pic>
        <p:sp>
          <p:nvSpPr>
            <p:cNvPr id="21" name="สี่เหลี่ยมผืนผ้า 20"/>
            <p:cNvSpPr/>
            <p:nvPr/>
          </p:nvSpPr>
          <p:spPr>
            <a:xfrm>
              <a:off x="6133748" y="2644665"/>
              <a:ext cx="2467342" cy="861775"/>
            </a:xfrm>
            <a:prstGeom prst="rect">
              <a:avLst/>
            </a:prstGeom>
          </p:spPr>
          <p:txBody>
            <a:bodyPr wrap="none">
              <a:spAutoFit/>
            </a:bodyPr>
            <a:lstStyle/>
            <a:p>
              <a:pPr algn="ctr"/>
              <a:r>
                <a:rPr lang="en-US" sz="5000" b="1" i="1" u="sng" dirty="0" smtClean="0">
                  <a:solidFill>
                    <a:srgbClr val="C00000"/>
                  </a:solidFill>
                  <a:effectLst>
                    <a:outerShdw blurRad="38100" dist="38100" dir="2700000" algn="tl">
                      <a:srgbClr val="000000">
                        <a:alpha val="43137"/>
                      </a:srgbClr>
                    </a:outerShdw>
                  </a:effectLst>
                </a:rPr>
                <a:t>Smoking</a:t>
              </a:r>
              <a:endParaRPr lang="th-TH" sz="5000" b="1" i="1" u="sng" dirty="0">
                <a:solidFill>
                  <a:srgbClr val="C00000"/>
                </a:solidFill>
                <a:effectLst>
                  <a:outerShdw blurRad="38100" dist="38100" dir="2700000" algn="tl">
                    <a:srgbClr val="000000">
                      <a:alpha val="43137"/>
                    </a:srgbClr>
                  </a:outerShdw>
                </a:effectLst>
              </a:endParaRPr>
            </a:p>
          </p:txBody>
        </p:sp>
      </p:grpSp>
    </p:spTree>
    <p:extLst>
      <p:ext uri="{BB962C8B-B14F-4D97-AF65-F5344CB8AC3E}">
        <p14:creationId xmlns:p14="http://schemas.microsoft.com/office/powerpoint/2010/main" val="2438136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สี่เหลี่ยมผืนผ้า 8"/>
          <p:cNvSpPr/>
          <p:nvPr/>
        </p:nvSpPr>
        <p:spPr>
          <a:xfrm>
            <a:off x="121298" y="260648"/>
            <a:ext cx="8952515" cy="1169551"/>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7000" b="1" i="1" u="sng" dirty="0" smtClean="0">
                <a:ln w="11430"/>
                <a:solidFill>
                  <a:srgbClr val="C00000"/>
                </a:solidFill>
                <a:effectLst>
                  <a:outerShdw blurRad="50800" dist="39000" dir="5460000" algn="tl">
                    <a:srgbClr val="000000">
                      <a:alpha val="38000"/>
                    </a:srgbClr>
                  </a:outerShdw>
                </a:effectLst>
              </a:rPr>
              <a:t>Classification of Studies</a:t>
            </a:r>
            <a:endParaRPr lang="th-TH" sz="7000" b="1" i="1" u="sng" dirty="0">
              <a:ln w="11430"/>
              <a:solidFill>
                <a:srgbClr val="C00000"/>
              </a:solidFill>
              <a:effectLst>
                <a:outerShdw blurRad="50800" dist="39000" dir="5460000" algn="tl">
                  <a:srgbClr val="000000">
                    <a:alpha val="38000"/>
                  </a:srgbClr>
                </a:outerShdw>
              </a:effectLst>
            </a:endParaRPr>
          </a:p>
        </p:txBody>
      </p:sp>
      <p:sp>
        <p:nvSpPr>
          <p:cNvPr id="10" name="TextBox 9"/>
          <p:cNvSpPr txBox="1"/>
          <p:nvPr/>
        </p:nvSpPr>
        <p:spPr>
          <a:xfrm>
            <a:off x="35496" y="1484784"/>
            <a:ext cx="9108441" cy="2246769"/>
          </a:xfrm>
          <a:prstGeom prst="rect">
            <a:avLst/>
          </a:prstGeom>
          <a:noFill/>
        </p:spPr>
        <p:txBody>
          <a:bodyPr wrap="square" rtlCol="0">
            <a:spAutoFit/>
          </a:bodyPr>
          <a:lstStyle/>
          <a:p>
            <a:r>
              <a:rPr lang="en-US" b="1" i="1" dirty="0" smtClean="0">
                <a:solidFill>
                  <a:srgbClr val="C00000"/>
                </a:solidFill>
              </a:rPr>
              <a:t> 1. Observational studies </a:t>
            </a:r>
          </a:p>
          <a:p>
            <a:r>
              <a:rPr lang="en-US" b="1" i="1" dirty="0" smtClean="0">
                <a:solidFill>
                  <a:srgbClr val="C00000"/>
                </a:solidFill>
              </a:rPr>
              <a:t>: These methods </a:t>
            </a:r>
            <a:r>
              <a:rPr lang="en-US" b="1" i="1" dirty="0">
                <a:solidFill>
                  <a:srgbClr val="C00000"/>
                </a:solidFill>
              </a:rPr>
              <a:t>of study the </a:t>
            </a:r>
            <a:r>
              <a:rPr lang="en-US" b="1" i="1" dirty="0" smtClean="0">
                <a:solidFill>
                  <a:srgbClr val="C00000"/>
                </a:solidFill>
              </a:rPr>
              <a:t>researcher collects </a:t>
            </a:r>
            <a:r>
              <a:rPr lang="en-US" b="1" i="1" dirty="0">
                <a:solidFill>
                  <a:srgbClr val="C00000"/>
                </a:solidFill>
              </a:rPr>
              <a:t>the data by </a:t>
            </a:r>
            <a:r>
              <a:rPr lang="en-US" b="1" i="1" dirty="0" smtClean="0">
                <a:solidFill>
                  <a:srgbClr val="C00000"/>
                </a:solidFill>
              </a:rPr>
              <a:t>not influencing </a:t>
            </a:r>
            <a:r>
              <a:rPr lang="en-US" b="1" i="1" dirty="0">
                <a:solidFill>
                  <a:srgbClr val="C00000"/>
                </a:solidFill>
              </a:rPr>
              <a:t>the sample's behavior. </a:t>
            </a:r>
            <a:r>
              <a:rPr lang="en-US" b="1" i="1" dirty="0" smtClean="0">
                <a:solidFill>
                  <a:srgbClr val="C00000"/>
                </a:solidFill>
              </a:rPr>
              <a:t>The </a:t>
            </a:r>
            <a:r>
              <a:rPr lang="en-US" b="1" i="1" dirty="0">
                <a:solidFill>
                  <a:srgbClr val="C00000"/>
                </a:solidFill>
              </a:rPr>
              <a:t>data </a:t>
            </a:r>
            <a:r>
              <a:rPr lang="en-US" b="1" i="1" dirty="0" smtClean="0">
                <a:solidFill>
                  <a:srgbClr val="C00000"/>
                </a:solidFill>
              </a:rPr>
              <a:t>would be </a:t>
            </a:r>
            <a:r>
              <a:rPr lang="en-US" b="1" i="1" dirty="0">
                <a:solidFill>
                  <a:srgbClr val="C00000"/>
                </a:solidFill>
              </a:rPr>
              <a:t>the information of the sample under the condition </a:t>
            </a:r>
            <a:endParaRPr lang="en-US" b="1" i="1" dirty="0" smtClean="0">
              <a:solidFill>
                <a:srgbClr val="C00000"/>
              </a:solidFill>
            </a:endParaRPr>
          </a:p>
          <a:p>
            <a:r>
              <a:rPr lang="en-US" b="1" i="1" dirty="0" smtClean="0">
                <a:solidFill>
                  <a:srgbClr val="C00000"/>
                </a:solidFill>
              </a:rPr>
              <a:t>of </a:t>
            </a:r>
            <a:r>
              <a:rPr lang="en-US" b="1" i="1" dirty="0">
                <a:solidFill>
                  <a:srgbClr val="C00000"/>
                </a:solidFill>
              </a:rPr>
              <a:t>the observation and some related </a:t>
            </a:r>
            <a:r>
              <a:rPr lang="en-US" b="1" i="1" dirty="0" smtClean="0">
                <a:solidFill>
                  <a:srgbClr val="C00000"/>
                </a:solidFill>
              </a:rPr>
              <a:t>behaviors. </a:t>
            </a:r>
          </a:p>
        </p:txBody>
      </p:sp>
      <p:pic>
        <p:nvPicPr>
          <p:cNvPr id="4098" name="Picture 2" descr="http://leavittpartners.com/wp-content/uploads/2013/09/Health-IT-30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3861048"/>
            <a:ext cx="3412530" cy="225649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i2.cdn.turner.com/cnn/dam/assets/130524135147-patient-doctors-office-waiting-story-top.jpg"/>
          <p:cNvPicPr>
            <a:picLocks noChangeAspect="1" noChangeArrowheads="1"/>
          </p:cNvPicPr>
          <p:nvPr/>
        </p:nvPicPr>
        <p:blipFill rotWithShape="1">
          <a:blip r:embed="rId5">
            <a:extLst>
              <a:ext uri="{28A0092B-C50C-407E-A947-70E740481C1C}">
                <a14:useLocalDpi xmlns:a14="http://schemas.microsoft.com/office/drawing/2010/main" val="0"/>
              </a:ext>
            </a:extLst>
          </a:blip>
          <a:srcRect r="1791"/>
          <a:stretch/>
        </p:blipFill>
        <p:spPr bwMode="auto">
          <a:xfrm>
            <a:off x="4638668" y="3927136"/>
            <a:ext cx="3539072" cy="2027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3441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TextBox 8"/>
          <p:cNvSpPr txBox="1"/>
          <p:nvPr/>
        </p:nvSpPr>
        <p:spPr>
          <a:xfrm>
            <a:off x="72071" y="1401738"/>
            <a:ext cx="9108441" cy="3539430"/>
          </a:xfrm>
          <a:prstGeom prst="rect">
            <a:avLst/>
          </a:prstGeom>
          <a:noFill/>
        </p:spPr>
        <p:txBody>
          <a:bodyPr wrap="square" rtlCol="0">
            <a:spAutoFit/>
          </a:bodyPr>
          <a:lstStyle/>
          <a:p>
            <a:r>
              <a:rPr lang="en-US" b="1" i="1" dirty="0" smtClean="0">
                <a:solidFill>
                  <a:srgbClr val="C00000"/>
                </a:solidFill>
              </a:rPr>
              <a:t> - Suppose we would like to know how popular the singer is. By </a:t>
            </a:r>
            <a:r>
              <a:rPr lang="en-US" b="1" i="1" dirty="0">
                <a:solidFill>
                  <a:srgbClr val="C00000"/>
                </a:solidFill>
              </a:rPr>
              <a:t>using </a:t>
            </a:r>
            <a:r>
              <a:rPr lang="en-US" b="1" i="1" dirty="0" smtClean="0">
                <a:solidFill>
                  <a:srgbClr val="C00000"/>
                </a:solidFill>
              </a:rPr>
              <a:t>observational studies, </a:t>
            </a:r>
            <a:r>
              <a:rPr lang="en-US" b="1" i="1" dirty="0">
                <a:solidFill>
                  <a:srgbClr val="C00000"/>
                </a:solidFill>
              </a:rPr>
              <a:t>the </a:t>
            </a:r>
            <a:r>
              <a:rPr lang="en-US" b="1" i="1" dirty="0" smtClean="0">
                <a:solidFill>
                  <a:srgbClr val="C00000"/>
                </a:solidFill>
              </a:rPr>
              <a:t>researcher </a:t>
            </a:r>
            <a:r>
              <a:rPr lang="en-US" b="1" i="1" dirty="0">
                <a:solidFill>
                  <a:srgbClr val="C00000"/>
                </a:solidFill>
              </a:rPr>
              <a:t>will collect the data from what has </a:t>
            </a:r>
            <a:r>
              <a:rPr lang="en-US" b="1" i="1" dirty="0" smtClean="0">
                <a:solidFill>
                  <a:srgbClr val="C00000"/>
                </a:solidFill>
              </a:rPr>
              <a:t>happened, which </a:t>
            </a:r>
            <a:r>
              <a:rPr lang="en-US" b="1" i="1" dirty="0">
                <a:solidFill>
                  <a:srgbClr val="C00000"/>
                </a:solidFill>
              </a:rPr>
              <a:t>is the applause of the audience in the halls, or how much the </a:t>
            </a:r>
            <a:r>
              <a:rPr lang="en-US" b="1" i="1" dirty="0" smtClean="0">
                <a:solidFill>
                  <a:srgbClr val="C00000"/>
                </a:solidFill>
              </a:rPr>
              <a:t>tickets are </a:t>
            </a:r>
            <a:r>
              <a:rPr lang="en-US" b="1" i="1" dirty="0">
                <a:solidFill>
                  <a:srgbClr val="C00000"/>
                </a:solidFill>
              </a:rPr>
              <a:t>sold out. We can see that the data </a:t>
            </a:r>
            <a:r>
              <a:rPr lang="en-US" b="1" i="1" dirty="0" smtClean="0">
                <a:solidFill>
                  <a:srgbClr val="C00000"/>
                </a:solidFill>
              </a:rPr>
              <a:t>collected does </a:t>
            </a:r>
            <a:r>
              <a:rPr lang="en-US" b="1" i="1" dirty="0">
                <a:solidFill>
                  <a:srgbClr val="C00000"/>
                </a:solidFill>
              </a:rPr>
              <a:t>not influence </a:t>
            </a:r>
            <a:r>
              <a:rPr lang="en-US" b="1" i="1" dirty="0" smtClean="0">
                <a:solidFill>
                  <a:srgbClr val="C00000"/>
                </a:solidFill>
              </a:rPr>
              <a:t> </a:t>
            </a:r>
            <a:r>
              <a:rPr lang="en-US" b="1" i="1" dirty="0">
                <a:solidFill>
                  <a:srgbClr val="C00000"/>
                </a:solidFill>
              </a:rPr>
              <a:t>the </a:t>
            </a:r>
            <a:r>
              <a:rPr lang="en-US" b="1" i="1" dirty="0" smtClean="0">
                <a:solidFill>
                  <a:srgbClr val="C00000"/>
                </a:solidFill>
              </a:rPr>
              <a:t>sample. In this case both </a:t>
            </a:r>
            <a:r>
              <a:rPr lang="en-US" b="1" i="1" dirty="0">
                <a:solidFill>
                  <a:srgbClr val="C00000"/>
                </a:solidFill>
              </a:rPr>
              <a:t>singer and </a:t>
            </a:r>
            <a:r>
              <a:rPr lang="en-US" b="1" i="1" dirty="0" smtClean="0">
                <a:solidFill>
                  <a:srgbClr val="C00000"/>
                </a:solidFill>
              </a:rPr>
              <a:t>audience together influence the data he collected.</a:t>
            </a:r>
            <a:endParaRPr lang="en-US" b="1" i="1" dirty="0">
              <a:solidFill>
                <a:srgbClr val="C00000"/>
              </a:solidFill>
            </a:endParaRPr>
          </a:p>
          <a:p>
            <a:endParaRPr lang="th-TH" b="1" i="1" dirty="0">
              <a:solidFill>
                <a:schemeClr val="accent3">
                  <a:lumMod val="75000"/>
                </a:schemeClr>
              </a:solidFill>
            </a:endParaRPr>
          </a:p>
        </p:txBody>
      </p:sp>
      <p:sp>
        <p:nvSpPr>
          <p:cNvPr id="10" name="สี่เหลี่ยมผืนผ้า 9"/>
          <p:cNvSpPr/>
          <p:nvPr/>
        </p:nvSpPr>
        <p:spPr>
          <a:xfrm>
            <a:off x="-36512" y="260648"/>
            <a:ext cx="9119035" cy="1169551"/>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800" b="1" i="1" u="sng" dirty="0" smtClean="0">
                <a:ln w="11430"/>
                <a:solidFill>
                  <a:srgbClr val="C00000"/>
                </a:solidFill>
                <a:effectLst>
                  <a:outerShdw blurRad="50800" dist="39000" dir="5460000" algn="tl">
                    <a:srgbClr val="000000">
                      <a:alpha val="38000"/>
                    </a:srgbClr>
                  </a:outerShdw>
                </a:effectLst>
              </a:rPr>
              <a:t>How popular of a singer</a:t>
            </a:r>
            <a:endParaRPr lang="th-TH" sz="6800" b="1" i="1" u="sng" dirty="0">
              <a:ln w="11430"/>
              <a:solidFill>
                <a:srgbClr val="C00000"/>
              </a:solidFill>
              <a:effectLst>
                <a:outerShdw blurRad="50800" dist="39000" dir="5460000" algn="tl">
                  <a:srgbClr val="000000">
                    <a:alpha val="38000"/>
                  </a:srgbClr>
                </a:outerShdw>
              </a:effectLst>
            </a:endParaRPr>
          </a:p>
        </p:txBody>
      </p:sp>
      <p:pic>
        <p:nvPicPr>
          <p:cNvPr id="9220" name="Picture 4" descr="http://llnw.wbez.org/blog/photo/2011-July/2011-07-27/audience%20applause_Flickr_smackfu.jpg"/>
          <p:cNvPicPr>
            <a:picLocks noChangeAspect="1" noChangeArrowheads="1"/>
          </p:cNvPicPr>
          <p:nvPr/>
        </p:nvPicPr>
        <p:blipFill rotWithShape="1">
          <a:blip r:embed="rId4">
            <a:extLst>
              <a:ext uri="{28A0092B-C50C-407E-A947-70E740481C1C}">
                <a14:useLocalDpi xmlns:a14="http://schemas.microsoft.com/office/drawing/2010/main" val="0"/>
              </a:ext>
            </a:extLst>
          </a:blip>
          <a:srcRect t="19417"/>
          <a:stretch/>
        </p:blipFill>
        <p:spPr bwMode="auto">
          <a:xfrm>
            <a:off x="2987824" y="4558487"/>
            <a:ext cx="2700806" cy="1632288"/>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ttp://images.hunsa.com/Music/news_102005/mbube_01112005_0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4558487"/>
            <a:ext cx="2187770" cy="194274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www.fabricate2014.org/wp-content/themes/arras-theme/library/timthumb.php?src=http://www.fabricate2014.org/wp-content/uploads/2014/02/sold_out.jpg&amp;w=630&amp;h=250&amp;zc=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0152" y="4624139"/>
            <a:ext cx="2849648" cy="1130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3441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TextBox 8"/>
          <p:cNvSpPr txBox="1"/>
          <p:nvPr/>
        </p:nvSpPr>
        <p:spPr>
          <a:xfrm>
            <a:off x="144079" y="44624"/>
            <a:ext cx="9252457" cy="4401205"/>
          </a:xfrm>
          <a:prstGeom prst="rect">
            <a:avLst/>
          </a:prstGeom>
          <a:noFill/>
        </p:spPr>
        <p:txBody>
          <a:bodyPr wrap="square" rtlCol="0">
            <a:spAutoFit/>
          </a:bodyPr>
          <a:lstStyle/>
          <a:p>
            <a:r>
              <a:rPr lang="en-US" b="1" i="1" dirty="0" smtClean="0">
                <a:solidFill>
                  <a:srgbClr val="C00000"/>
                </a:solidFill>
              </a:rPr>
              <a:t> 2. Quasi-experimental experiments studies</a:t>
            </a:r>
            <a:br>
              <a:rPr lang="en-US" b="1" i="1" dirty="0" smtClean="0">
                <a:solidFill>
                  <a:srgbClr val="C00000"/>
                </a:solidFill>
              </a:rPr>
            </a:br>
            <a:r>
              <a:rPr lang="en-US" b="1" i="1" dirty="0" smtClean="0">
                <a:solidFill>
                  <a:srgbClr val="C00000"/>
                </a:solidFill>
              </a:rPr>
              <a:t>: are </a:t>
            </a:r>
            <a:r>
              <a:rPr lang="en-US" b="1" i="1" dirty="0">
                <a:solidFill>
                  <a:srgbClr val="C00000"/>
                </a:solidFill>
              </a:rPr>
              <a:t>sometimes called natural experiments </a:t>
            </a:r>
            <a:r>
              <a:rPr lang="en-US" b="1" i="1" dirty="0" smtClean="0">
                <a:solidFill>
                  <a:srgbClr val="C00000"/>
                </a:solidFill>
              </a:rPr>
              <a:t>because membership </a:t>
            </a:r>
            <a:r>
              <a:rPr lang="en-US" b="1" i="1" dirty="0">
                <a:solidFill>
                  <a:srgbClr val="C00000"/>
                </a:solidFill>
              </a:rPr>
              <a:t>in the treatment level is determined by </a:t>
            </a:r>
            <a:r>
              <a:rPr lang="en-US" b="1" i="1" dirty="0" smtClean="0">
                <a:solidFill>
                  <a:srgbClr val="C00000"/>
                </a:solidFill>
              </a:rPr>
              <a:t>both </a:t>
            </a:r>
          </a:p>
          <a:p>
            <a:r>
              <a:rPr lang="en-US" b="1" i="1" dirty="0" smtClean="0">
                <a:solidFill>
                  <a:srgbClr val="C00000"/>
                </a:solidFill>
              </a:rPr>
              <a:t>the conditions within the control and beyond </a:t>
            </a:r>
            <a:r>
              <a:rPr lang="en-US" b="1" i="1" dirty="0">
                <a:solidFill>
                  <a:srgbClr val="C00000"/>
                </a:solidFill>
              </a:rPr>
              <a:t>the control </a:t>
            </a:r>
            <a:r>
              <a:rPr lang="en-US" b="1" i="1" dirty="0" smtClean="0">
                <a:solidFill>
                  <a:srgbClr val="C00000"/>
                </a:solidFill>
              </a:rPr>
              <a:t>of the experimenter. It allows researcher to analyze on how a change in insurance policies or some other exogenous </a:t>
            </a:r>
          </a:p>
          <a:p>
            <a:r>
              <a:rPr lang="en-US" b="1" i="1" dirty="0" smtClean="0">
                <a:solidFill>
                  <a:srgbClr val="C00000"/>
                </a:solidFill>
              </a:rPr>
              <a:t>events affect health insurance coverage, which in turn </a:t>
            </a:r>
          </a:p>
          <a:p>
            <a:r>
              <a:rPr lang="en-US" b="1" i="1" dirty="0" smtClean="0">
                <a:solidFill>
                  <a:srgbClr val="C00000"/>
                </a:solidFill>
              </a:rPr>
              <a:t>affects health.</a:t>
            </a:r>
          </a:p>
          <a:p>
            <a:endParaRPr lang="en-US" b="1" i="1" dirty="0">
              <a:solidFill>
                <a:srgbClr val="C00000"/>
              </a:solidFill>
            </a:endParaRPr>
          </a:p>
          <a:p>
            <a:endParaRPr lang="th-TH" b="1" i="1" dirty="0">
              <a:solidFill>
                <a:srgbClr val="C00000"/>
              </a:solidFill>
            </a:endParaRPr>
          </a:p>
        </p:txBody>
      </p:sp>
      <p:sp>
        <p:nvSpPr>
          <p:cNvPr id="3" name="TextBox 2"/>
          <p:cNvSpPr txBox="1"/>
          <p:nvPr/>
        </p:nvSpPr>
        <p:spPr>
          <a:xfrm>
            <a:off x="179512" y="3501008"/>
            <a:ext cx="8748972" cy="3108543"/>
          </a:xfrm>
          <a:prstGeom prst="rect">
            <a:avLst/>
          </a:prstGeom>
          <a:noFill/>
        </p:spPr>
        <p:txBody>
          <a:bodyPr wrap="square" rtlCol="0">
            <a:spAutoFit/>
          </a:bodyPr>
          <a:lstStyle/>
          <a:p>
            <a:r>
              <a:rPr lang="en-US" b="1" i="1" dirty="0" smtClean="0">
                <a:solidFill>
                  <a:srgbClr val="C00000"/>
                </a:solidFill>
              </a:rPr>
              <a:t>3. Experimental studies-Randomized </a:t>
            </a:r>
            <a:r>
              <a:rPr lang="en-US" b="1" i="1" dirty="0">
                <a:solidFill>
                  <a:srgbClr val="C00000"/>
                </a:solidFill>
              </a:rPr>
              <a:t>experiments</a:t>
            </a:r>
          </a:p>
          <a:p>
            <a:r>
              <a:rPr lang="en-US" b="1" i="1" dirty="0">
                <a:solidFill>
                  <a:srgbClr val="C00000"/>
                </a:solidFill>
              </a:rPr>
              <a:t>: is a true social experiment, subjects are randomly assigned to the treatment conditions. True experiments are excellent for showing a cause-and-effect relationship. In this case, the researcher would assign insurance coverage randomly and see subsequence health outcome across experiment </a:t>
            </a:r>
            <a:r>
              <a:rPr lang="en-US" b="1" i="1" dirty="0" smtClean="0">
                <a:solidFill>
                  <a:srgbClr val="C00000"/>
                </a:solidFill>
              </a:rPr>
              <a:t>group.</a:t>
            </a:r>
            <a:endParaRPr lang="en-US" dirty="0"/>
          </a:p>
        </p:txBody>
      </p:sp>
    </p:spTree>
    <p:extLst>
      <p:ext uri="{BB962C8B-B14F-4D97-AF65-F5344CB8AC3E}">
        <p14:creationId xmlns:p14="http://schemas.microsoft.com/office/powerpoint/2010/main" val="1333441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สี่เหลี่ยมผืนผ้า 8"/>
          <p:cNvSpPr/>
          <p:nvPr/>
        </p:nvSpPr>
        <p:spPr>
          <a:xfrm>
            <a:off x="427838" y="260648"/>
            <a:ext cx="8339463" cy="1169551"/>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7000" b="1" i="1" u="sng" dirty="0" smtClean="0">
                <a:ln w="11430"/>
                <a:solidFill>
                  <a:srgbClr val="C00000"/>
                </a:solidFill>
                <a:effectLst>
                  <a:outerShdw blurRad="50800" dist="39000" dir="5460000" algn="tl">
                    <a:srgbClr val="000000">
                      <a:alpha val="38000"/>
                    </a:srgbClr>
                  </a:outerShdw>
                </a:effectLst>
              </a:rPr>
              <a:t>Observational Studies</a:t>
            </a:r>
            <a:endParaRPr lang="th-TH" sz="7000" b="1" i="1" u="sng" dirty="0">
              <a:ln w="11430"/>
              <a:solidFill>
                <a:srgbClr val="C00000"/>
              </a:solidFill>
              <a:effectLst>
                <a:outerShdw blurRad="50800" dist="39000" dir="5460000" algn="tl">
                  <a:srgbClr val="000000">
                    <a:alpha val="38000"/>
                  </a:srgbClr>
                </a:outerShdw>
              </a:effectLst>
            </a:endParaRPr>
          </a:p>
        </p:txBody>
      </p:sp>
      <p:sp>
        <p:nvSpPr>
          <p:cNvPr id="10" name="TextBox 9"/>
          <p:cNvSpPr txBox="1"/>
          <p:nvPr/>
        </p:nvSpPr>
        <p:spPr>
          <a:xfrm>
            <a:off x="144079" y="1401738"/>
            <a:ext cx="9108441" cy="3108543"/>
          </a:xfrm>
          <a:prstGeom prst="rect">
            <a:avLst/>
          </a:prstGeom>
          <a:noFill/>
        </p:spPr>
        <p:txBody>
          <a:bodyPr wrap="square" rtlCol="0">
            <a:spAutoFit/>
          </a:bodyPr>
          <a:lstStyle/>
          <a:p>
            <a:r>
              <a:rPr lang="en-US" b="1" i="1" dirty="0" smtClean="0">
                <a:solidFill>
                  <a:srgbClr val="C00000"/>
                </a:solidFill>
              </a:rPr>
              <a:t> - Examine the association between health insurance and health status.</a:t>
            </a:r>
          </a:p>
          <a:p>
            <a:r>
              <a:rPr lang="en-US" b="1" i="1" dirty="0" smtClean="0">
                <a:solidFill>
                  <a:srgbClr val="C00000"/>
                </a:solidFill>
              </a:rPr>
              <a:t>- Typically, focus on important methodologies such as how the sample of individual with or without insurance is identified and how health utilization and health outcomes are measured.</a:t>
            </a:r>
          </a:p>
          <a:p>
            <a:endParaRPr lang="th-TH" b="1" i="1" dirty="0">
              <a:solidFill>
                <a:schemeClr val="accent3">
                  <a:lumMod val="75000"/>
                </a:schemeClr>
              </a:solidFill>
            </a:endParaRPr>
          </a:p>
        </p:txBody>
      </p:sp>
      <p:sp>
        <p:nvSpPr>
          <p:cNvPr id="11" name="TextBox 10"/>
          <p:cNvSpPr txBox="1"/>
          <p:nvPr/>
        </p:nvSpPr>
        <p:spPr>
          <a:xfrm>
            <a:off x="107504" y="3988221"/>
            <a:ext cx="9108441" cy="1384995"/>
          </a:xfrm>
          <a:prstGeom prst="rect">
            <a:avLst/>
          </a:prstGeom>
          <a:noFill/>
        </p:spPr>
        <p:txBody>
          <a:bodyPr wrap="square" rtlCol="0">
            <a:spAutoFit/>
          </a:bodyPr>
          <a:lstStyle/>
          <a:p>
            <a:r>
              <a:rPr lang="en-US" b="1" i="1" dirty="0" smtClean="0">
                <a:solidFill>
                  <a:srgbClr val="C00000"/>
                </a:solidFill>
              </a:rPr>
              <a:t>- Find out that an increase in health utilization does not always translates into health improvement.</a:t>
            </a:r>
          </a:p>
          <a:p>
            <a:endParaRPr lang="th-TH" b="1" i="1" dirty="0">
              <a:solidFill>
                <a:schemeClr val="accent3">
                  <a:lumMod val="75000"/>
                </a:schemeClr>
              </a:solidFill>
            </a:endParaRPr>
          </a:p>
        </p:txBody>
      </p:sp>
    </p:spTree>
    <p:extLst>
      <p:ext uri="{BB962C8B-B14F-4D97-AF65-F5344CB8AC3E}">
        <p14:creationId xmlns:p14="http://schemas.microsoft.com/office/powerpoint/2010/main" val="1333441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TextBox 8"/>
          <p:cNvSpPr txBox="1"/>
          <p:nvPr/>
        </p:nvSpPr>
        <p:spPr>
          <a:xfrm>
            <a:off x="144079" y="116632"/>
            <a:ext cx="9108441" cy="6124754"/>
          </a:xfrm>
          <a:prstGeom prst="rect">
            <a:avLst/>
          </a:prstGeom>
          <a:noFill/>
        </p:spPr>
        <p:txBody>
          <a:bodyPr wrap="square" rtlCol="0">
            <a:spAutoFit/>
          </a:bodyPr>
          <a:lstStyle/>
          <a:p>
            <a:r>
              <a:rPr lang="en-US" b="1" i="1" dirty="0" smtClean="0">
                <a:solidFill>
                  <a:srgbClr val="C00000"/>
                </a:solidFill>
              </a:rPr>
              <a:t>- Observable aspects of socioeconomic status such as education, income are associated with insurance, and lead to different health outcomes.</a:t>
            </a:r>
          </a:p>
          <a:p>
            <a:endParaRPr lang="en-US" b="1" i="1" dirty="0" smtClean="0">
              <a:solidFill>
                <a:srgbClr val="C00000"/>
              </a:solidFill>
            </a:endParaRPr>
          </a:p>
          <a:p>
            <a:endParaRPr lang="en-US" b="1" i="1" dirty="0">
              <a:solidFill>
                <a:srgbClr val="C00000"/>
              </a:solidFill>
            </a:endParaRPr>
          </a:p>
          <a:p>
            <a:endParaRPr lang="en-US" b="1" i="1" dirty="0" smtClean="0">
              <a:solidFill>
                <a:srgbClr val="C00000"/>
              </a:solidFill>
            </a:endParaRPr>
          </a:p>
          <a:p>
            <a:endParaRPr lang="en-US" b="1" i="1" dirty="0">
              <a:solidFill>
                <a:srgbClr val="C00000"/>
              </a:solidFill>
            </a:endParaRPr>
          </a:p>
          <a:p>
            <a:endParaRPr lang="en-US" b="1" i="1" dirty="0" smtClean="0">
              <a:solidFill>
                <a:srgbClr val="C00000"/>
              </a:solidFill>
            </a:endParaRPr>
          </a:p>
          <a:p>
            <a:endParaRPr lang="en-US" b="1" i="1" dirty="0">
              <a:solidFill>
                <a:srgbClr val="C00000"/>
              </a:solidFill>
            </a:endParaRPr>
          </a:p>
          <a:p>
            <a:r>
              <a:rPr lang="en-US" b="1" i="1" dirty="0" smtClean="0">
                <a:solidFill>
                  <a:srgbClr val="C00000"/>
                </a:solidFill>
              </a:rPr>
              <a:t>- These variables are recommended to be control and let only one of them to be vary and see how would it affects insurance status. Thus, we would determine which variable has significant effect on health outcomes.</a:t>
            </a:r>
          </a:p>
          <a:p>
            <a:endParaRPr lang="th-TH" b="1" i="1" dirty="0">
              <a:solidFill>
                <a:schemeClr val="accent3">
                  <a:lumMod val="75000"/>
                </a:schemeClr>
              </a:solidFill>
            </a:endParaRPr>
          </a:p>
        </p:txBody>
      </p:sp>
      <p:pic>
        <p:nvPicPr>
          <p:cNvPr id="12290" name="Picture 2" descr="http://www.edudemic.com/wp-content/uploads/2014/08/educati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8150" y="1736186"/>
            <a:ext cx="3465374" cy="1946508"/>
          </a:xfrm>
          <a:prstGeom prst="rect">
            <a:avLst/>
          </a:prstGeom>
          <a:noFill/>
          <a:extLst>
            <a:ext uri="{909E8E84-426E-40DD-AFC4-6F175D3DCCD1}">
              <a14:hiddenFill xmlns:a14="http://schemas.microsoft.com/office/drawing/2010/main">
                <a:solidFill>
                  <a:srgbClr val="FFFFFF"/>
                </a:solidFill>
              </a14:hiddenFill>
            </a:ext>
          </a:extLst>
        </p:spPr>
      </p:pic>
      <p:sp>
        <p:nvSpPr>
          <p:cNvPr id="2" name="ลูกศรขวา 1"/>
          <p:cNvSpPr/>
          <p:nvPr/>
        </p:nvSpPr>
        <p:spPr>
          <a:xfrm>
            <a:off x="4160558" y="2384258"/>
            <a:ext cx="1224136" cy="504056"/>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th-TH"/>
          </a:p>
        </p:txBody>
      </p:sp>
      <p:pic>
        <p:nvPicPr>
          <p:cNvPr id="12292" name="Picture 4" descr="http://www.menshealthinformant.com/img/healthy.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72408" y="1520162"/>
            <a:ext cx="3132040" cy="2268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3441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สี่เหลี่ยมผืนผ้า 8"/>
          <p:cNvSpPr/>
          <p:nvPr/>
        </p:nvSpPr>
        <p:spPr>
          <a:xfrm>
            <a:off x="179512" y="44624"/>
            <a:ext cx="10646510" cy="1938992"/>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6000" b="1" i="1" u="sng" dirty="0" smtClean="0">
                <a:ln w="11430"/>
                <a:solidFill>
                  <a:srgbClr val="C00000"/>
                </a:solidFill>
                <a:effectLst>
                  <a:outerShdw blurRad="50800" dist="39000" dir="5460000" algn="tl">
                    <a:srgbClr val="000000">
                      <a:alpha val="38000"/>
                    </a:srgbClr>
                  </a:outerShdw>
                </a:effectLst>
              </a:rPr>
              <a:t>Example of Observational </a:t>
            </a:r>
          </a:p>
          <a:p>
            <a:r>
              <a:rPr lang="en-US" sz="6000" b="1" i="1" u="sng" dirty="0" smtClean="0">
                <a:ln w="11430"/>
                <a:solidFill>
                  <a:srgbClr val="C00000"/>
                </a:solidFill>
                <a:effectLst>
                  <a:outerShdw blurRad="50800" dist="39000" dir="5460000" algn="tl">
                    <a:srgbClr val="000000">
                      <a:alpha val="38000"/>
                    </a:srgbClr>
                  </a:outerShdw>
                </a:effectLst>
              </a:rPr>
              <a:t>Studies</a:t>
            </a:r>
            <a:endParaRPr lang="th-TH" sz="6000" b="1" i="1" u="sng" dirty="0">
              <a:ln w="11430"/>
              <a:solidFill>
                <a:srgbClr val="C00000"/>
              </a:solidFill>
              <a:effectLst>
                <a:outerShdw blurRad="50800" dist="39000" dir="5460000" algn="tl">
                  <a:srgbClr val="000000">
                    <a:alpha val="38000"/>
                  </a:srgbClr>
                </a:outerShdw>
              </a:effectLst>
            </a:endParaRPr>
          </a:p>
        </p:txBody>
      </p:sp>
      <p:sp>
        <p:nvSpPr>
          <p:cNvPr id="10" name="TextBox 9"/>
          <p:cNvSpPr txBox="1"/>
          <p:nvPr/>
        </p:nvSpPr>
        <p:spPr>
          <a:xfrm>
            <a:off x="72071" y="1898829"/>
            <a:ext cx="9108441" cy="4401205"/>
          </a:xfrm>
          <a:prstGeom prst="rect">
            <a:avLst/>
          </a:prstGeom>
          <a:noFill/>
        </p:spPr>
        <p:txBody>
          <a:bodyPr wrap="square" rtlCol="0">
            <a:spAutoFit/>
          </a:bodyPr>
          <a:lstStyle/>
          <a:p>
            <a:r>
              <a:rPr lang="en-US" b="1" i="1" dirty="0" smtClean="0">
                <a:solidFill>
                  <a:srgbClr val="C00000"/>
                </a:solidFill>
              </a:rPr>
              <a:t>- Relationship between health insurance and health of people age around 65.</a:t>
            </a:r>
          </a:p>
          <a:p>
            <a:r>
              <a:rPr lang="en-US" b="1" i="1" dirty="0" smtClean="0">
                <a:solidFill>
                  <a:srgbClr val="C00000"/>
                </a:solidFill>
              </a:rPr>
              <a:t>- One sees a marked improvement in health when those people are eligible for Medicare. This suggested that there is a positive correlation between the two.</a:t>
            </a:r>
          </a:p>
          <a:p>
            <a:r>
              <a:rPr lang="en-US" b="1" i="1" dirty="0" smtClean="0">
                <a:solidFill>
                  <a:srgbClr val="C00000"/>
                </a:solidFill>
              </a:rPr>
              <a:t>- Unobservable can also determine this association, but still somehow complicate the relationship. This includes the belief in efficacy of health care. In short, it could affect the care-seeking behavior among people.</a:t>
            </a:r>
          </a:p>
          <a:p>
            <a:pPr marL="457200" indent="-457200">
              <a:buFontTx/>
              <a:buChar char="-"/>
            </a:pPr>
            <a:endParaRPr lang="th-TH" b="1" i="1" dirty="0">
              <a:solidFill>
                <a:schemeClr val="accent3">
                  <a:lumMod val="75000"/>
                </a:schemeClr>
              </a:solidFill>
            </a:endParaRPr>
          </a:p>
        </p:txBody>
      </p:sp>
    </p:spTree>
    <p:extLst>
      <p:ext uri="{BB962C8B-B14F-4D97-AF65-F5344CB8AC3E}">
        <p14:creationId xmlns:p14="http://schemas.microsoft.com/office/powerpoint/2010/main" val="243361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10" name="TextBox 9"/>
          <p:cNvSpPr txBox="1"/>
          <p:nvPr/>
        </p:nvSpPr>
        <p:spPr>
          <a:xfrm>
            <a:off x="144079" y="247288"/>
            <a:ext cx="9108441" cy="2677656"/>
          </a:xfrm>
          <a:prstGeom prst="rect">
            <a:avLst/>
          </a:prstGeom>
          <a:noFill/>
        </p:spPr>
        <p:txBody>
          <a:bodyPr wrap="square" rtlCol="0">
            <a:spAutoFit/>
          </a:bodyPr>
          <a:lstStyle/>
          <a:p>
            <a:r>
              <a:rPr lang="en-US" b="1" i="1" dirty="0" smtClean="0">
                <a:solidFill>
                  <a:srgbClr val="C00000"/>
                </a:solidFill>
              </a:rPr>
              <a:t>- Unobservable exogenous health shock like serious motor vehicle accident is considered.</a:t>
            </a:r>
          </a:p>
          <a:p>
            <a:r>
              <a:rPr lang="en-US" b="1" i="1" dirty="0" smtClean="0">
                <a:solidFill>
                  <a:srgbClr val="C00000"/>
                </a:solidFill>
              </a:rPr>
              <a:t>- Using data from police report, it found that the uninsured are more likely to die following the accident compared to those with publicly or privately insured .</a:t>
            </a:r>
          </a:p>
          <a:p>
            <a:endParaRPr lang="th-TH" b="1" i="1" dirty="0">
              <a:solidFill>
                <a:schemeClr val="accent3">
                  <a:lumMod val="75000"/>
                </a:schemeClr>
              </a:solidFill>
            </a:endParaRPr>
          </a:p>
        </p:txBody>
      </p:sp>
      <p:pic>
        <p:nvPicPr>
          <p:cNvPr id="15362" name="Picture 2" descr="http://www.nocarnofun.com/wp-content/uploads/2013/11/Car-Crash.jpg"/>
          <p:cNvPicPr>
            <a:picLocks noChangeAspect="1" noChangeArrowheads="1"/>
          </p:cNvPicPr>
          <p:nvPr/>
        </p:nvPicPr>
        <p:blipFill rotWithShape="1">
          <a:blip r:embed="rId4">
            <a:extLst>
              <a:ext uri="{28A0092B-C50C-407E-A947-70E740481C1C}">
                <a14:useLocalDpi xmlns:a14="http://schemas.microsoft.com/office/drawing/2010/main" val="0"/>
              </a:ext>
            </a:extLst>
          </a:blip>
          <a:srcRect l="3003" t="1946" r="3003" b="9848"/>
          <a:stretch/>
        </p:blipFill>
        <p:spPr bwMode="auto">
          <a:xfrm>
            <a:off x="608045" y="2764214"/>
            <a:ext cx="3852544" cy="2464986"/>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http://www.arlingtonnational.com/wp-content/uploads/2013/12/Funeral.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6942" y="2764214"/>
            <a:ext cx="3745498" cy="24649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361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สี่เหลี่ยมผืนผ้า 8"/>
          <p:cNvSpPr/>
          <p:nvPr/>
        </p:nvSpPr>
        <p:spPr>
          <a:xfrm>
            <a:off x="166807" y="-41905"/>
            <a:ext cx="7717561" cy="2246769"/>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7000" b="1" i="1" u="sng" dirty="0" smtClean="0">
                <a:ln w="11430"/>
                <a:solidFill>
                  <a:srgbClr val="C00000"/>
                </a:solidFill>
                <a:effectLst>
                  <a:outerShdw blurRad="50800" dist="39000" dir="5460000" algn="tl">
                    <a:srgbClr val="000000">
                      <a:alpha val="38000"/>
                    </a:srgbClr>
                  </a:outerShdw>
                </a:effectLst>
              </a:rPr>
              <a:t>Quasi-Experimental </a:t>
            </a:r>
          </a:p>
          <a:p>
            <a:r>
              <a:rPr lang="en-US" sz="7000" b="1" i="1" u="sng" dirty="0" smtClean="0">
                <a:ln w="11430"/>
                <a:solidFill>
                  <a:srgbClr val="C00000"/>
                </a:solidFill>
                <a:effectLst>
                  <a:outerShdw blurRad="50800" dist="39000" dir="5460000" algn="tl">
                    <a:srgbClr val="000000">
                      <a:alpha val="38000"/>
                    </a:srgbClr>
                  </a:outerShdw>
                </a:effectLst>
              </a:rPr>
              <a:t>Experiment Studies</a:t>
            </a:r>
            <a:endParaRPr lang="th-TH" sz="7000" b="1" i="1" u="sng" dirty="0">
              <a:ln w="11430"/>
              <a:solidFill>
                <a:srgbClr val="C00000"/>
              </a:solidFill>
              <a:effectLst>
                <a:outerShdw blurRad="50800" dist="39000" dir="5460000" algn="tl">
                  <a:srgbClr val="000000">
                    <a:alpha val="38000"/>
                  </a:srgbClr>
                </a:outerShdw>
              </a:effectLst>
            </a:endParaRPr>
          </a:p>
        </p:txBody>
      </p:sp>
      <p:sp>
        <p:nvSpPr>
          <p:cNvPr id="10" name="TextBox 9"/>
          <p:cNvSpPr txBox="1"/>
          <p:nvPr/>
        </p:nvSpPr>
        <p:spPr>
          <a:xfrm>
            <a:off x="107504" y="2116013"/>
            <a:ext cx="9108441" cy="3970318"/>
          </a:xfrm>
          <a:prstGeom prst="rect">
            <a:avLst/>
          </a:prstGeom>
          <a:noFill/>
        </p:spPr>
        <p:txBody>
          <a:bodyPr wrap="square" rtlCol="0">
            <a:spAutoFit/>
          </a:bodyPr>
          <a:lstStyle/>
          <a:p>
            <a:r>
              <a:rPr lang="en-US" b="1" i="1" dirty="0" smtClean="0">
                <a:solidFill>
                  <a:srgbClr val="C00000"/>
                </a:solidFill>
              </a:rPr>
              <a:t>- Relies on the situation in the real world that approximates what might be achieved in a social experiment, so called natural experiment.</a:t>
            </a:r>
          </a:p>
          <a:p>
            <a:r>
              <a:rPr lang="en-US" b="1" i="1" dirty="0" smtClean="0">
                <a:solidFill>
                  <a:srgbClr val="C00000"/>
                </a:solidFill>
              </a:rPr>
              <a:t>- Aware mainly on credible evidences that provide the causal effect of insurance coverage on health.</a:t>
            </a:r>
          </a:p>
          <a:p>
            <a:r>
              <a:rPr lang="en-US" b="1" i="1" dirty="0" smtClean="0">
                <a:solidFill>
                  <a:srgbClr val="C00000"/>
                </a:solidFill>
              </a:rPr>
              <a:t>- Classify the experiment into two groups: </a:t>
            </a:r>
            <a:br>
              <a:rPr lang="en-US" b="1" i="1" dirty="0" smtClean="0">
                <a:solidFill>
                  <a:srgbClr val="C00000"/>
                </a:solidFill>
              </a:rPr>
            </a:br>
            <a:r>
              <a:rPr lang="en-US" b="1" i="1" dirty="0" smtClean="0">
                <a:solidFill>
                  <a:srgbClr val="C00000"/>
                </a:solidFill>
              </a:rPr>
              <a:t>small and large scale.</a:t>
            </a:r>
          </a:p>
          <a:p>
            <a:r>
              <a:rPr lang="en-US" b="1" i="1" dirty="0" smtClean="0">
                <a:solidFill>
                  <a:srgbClr val="C00000"/>
                </a:solidFill>
              </a:rPr>
              <a:t>- Pay some attention on medical care utilization.</a:t>
            </a:r>
          </a:p>
          <a:p>
            <a:endParaRPr lang="th-TH" b="1" i="1" dirty="0">
              <a:solidFill>
                <a:schemeClr val="accent3">
                  <a:lumMod val="75000"/>
                </a:schemeClr>
              </a:solidFill>
            </a:endParaRPr>
          </a:p>
        </p:txBody>
      </p:sp>
    </p:spTree>
    <p:extLst>
      <p:ext uri="{BB962C8B-B14F-4D97-AF65-F5344CB8AC3E}">
        <p14:creationId xmlns:p14="http://schemas.microsoft.com/office/powerpoint/2010/main" val="243361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สี่เหลี่ยมผืนผ้า 8"/>
          <p:cNvSpPr/>
          <p:nvPr/>
        </p:nvSpPr>
        <p:spPr>
          <a:xfrm>
            <a:off x="171177" y="99209"/>
            <a:ext cx="7537192" cy="3323987"/>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7000" b="1" i="1" u="sng" dirty="0" smtClean="0">
                <a:ln w="11430"/>
                <a:solidFill>
                  <a:srgbClr val="C00000"/>
                </a:solidFill>
                <a:effectLst>
                  <a:outerShdw blurRad="50800" dist="39000" dir="5460000" algn="tl">
                    <a:srgbClr val="000000">
                      <a:alpha val="38000"/>
                    </a:srgbClr>
                  </a:outerShdw>
                </a:effectLst>
              </a:rPr>
              <a:t>Small scale</a:t>
            </a:r>
          </a:p>
          <a:p>
            <a:r>
              <a:rPr lang="en-US" sz="7000" b="1" i="1" u="sng" dirty="0" err="1" smtClean="0">
                <a:ln w="11430"/>
                <a:solidFill>
                  <a:srgbClr val="C00000"/>
                </a:solidFill>
                <a:effectLst>
                  <a:outerShdw blurRad="50800" dist="39000" dir="5460000" algn="tl">
                    <a:srgbClr val="000000">
                      <a:alpha val="38000"/>
                    </a:srgbClr>
                  </a:outerShdw>
                </a:effectLst>
              </a:rPr>
              <a:t>Medi</a:t>
            </a:r>
            <a:r>
              <a:rPr lang="en-US" sz="7000" b="1" i="1" u="sng" dirty="0" smtClean="0">
                <a:ln w="11430"/>
                <a:solidFill>
                  <a:srgbClr val="C00000"/>
                </a:solidFill>
                <a:effectLst>
                  <a:outerShdw blurRad="50800" dist="39000" dir="5460000" algn="tl">
                    <a:srgbClr val="000000">
                      <a:alpha val="38000"/>
                    </a:srgbClr>
                  </a:outerShdw>
                </a:effectLst>
              </a:rPr>
              <a:t>-care cutbacks</a:t>
            </a:r>
          </a:p>
          <a:p>
            <a:endParaRPr lang="th-TH" sz="7000" b="1" i="1" u="sng" dirty="0">
              <a:ln w="11430"/>
              <a:solidFill>
                <a:srgbClr val="C00000"/>
              </a:solidFill>
              <a:effectLst>
                <a:outerShdw blurRad="50800" dist="39000" dir="5460000" algn="tl">
                  <a:srgbClr val="000000">
                    <a:alpha val="38000"/>
                  </a:srgbClr>
                </a:outerShdw>
              </a:effectLst>
            </a:endParaRPr>
          </a:p>
        </p:txBody>
      </p:sp>
      <p:sp>
        <p:nvSpPr>
          <p:cNvPr id="10" name="TextBox 9"/>
          <p:cNvSpPr txBox="1"/>
          <p:nvPr/>
        </p:nvSpPr>
        <p:spPr>
          <a:xfrm>
            <a:off x="107504" y="2348880"/>
            <a:ext cx="9108441" cy="3539430"/>
          </a:xfrm>
          <a:prstGeom prst="rect">
            <a:avLst/>
          </a:prstGeom>
          <a:noFill/>
        </p:spPr>
        <p:txBody>
          <a:bodyPr wrap="square" rtlCol="0">
            <a:spAutoFit/>
          </a:bodyPr>
          <a:lstStyle/>
          <a:p>
            <a:r>
              <a:rPr lang="en-US" b="1" i="1" dirty="0" smtClean="0">
                <a:solidFill>
                  <a:srgbClr val="C00000"/>
                </a:solidFill>
              </a:rPr>
              <a:t>- In 1982, California terminated </a:t>
            </a:r>
            <a:r>
              <a:rPr lang="en-US" b="1" i="1" dirty="0" err="1" smtClean="0">
                <a:solidFill>
                  <a:srgbClr val="C00000"/>
                </a:solidFill>
              </a:rPr>
              <a:t>Medi</a:t>
            </a:r>
            <a:r>
              <a:rPr lang="en-US" b="1" i="1" dirty="0" smtClean="0">
                <a:solidFill>
                  <a:srgbClr val="C00000"/>
                </a:solidFill>
              </a:rPr>
              <a:t>-care benefit for all 270,000 medically indigent, those with in need of medical care, but not eligible for assistance from federal program.</a:t>
            </a:r>
          </a:p>
          <a:p>
            <a:r>
              <a:rPr lang="en-US" b="1" i="1" dirty="0" smtClean="0">
                <a:solidFill>
                  <a:srgbClr val="C00000"/>
                </a:solidFill>
              </a:rPr>
              <a:t>- The authors examine change in health outcomes for 186 patients whose Medicare were terminated and compared them with 109 patients who were continuously covered by </a:t>
            </a:r>
            <a:r>
              <a:rPr lang="en-US" b="1" i="1" dirty="0" err="1" smtClean="0">
                <a:solidFill>
                  <a:srgbClr val="C00000"/>
                </a:solidFill>
              </a:rPr>
              <a:t>Medi</a:t>
            </a:r>
            <a:r>
              <a:rPr lang="en-US" b="1" i="1" dirty="0" smtClean="0">
                <a:solidFill>
                  <a:srgbClr val="C00000"/>
                </a:solidFill>
              </a:rPr>
              <a:t>-care.  </a:t>
            </a:r>
          </a:p>
          <a:p>
            <a:endParaRPr lang="th-TH" b="1" i="1" dirty="0">
              <a:solidFill>
                <a:schemeClr val="accent3">
                  <a:lumMod val="75000"/>
                </a:schemeClr>
              </a:solidFill>
            </a:endParaRPr>
          </a:p>
        </p:txBody>
      </p:sp>
    </p:spTree>
    <p:extLst>
      <p:ext uri="{BB962C8B-B14F-4D97-AF65-F5344CB8AC3E}">
        <p14:creationId xmlns:p14="http://schemas.microsoft.com/office/powerpoint/2010/main" val="243361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TextBox 8"/>
          <p:cNvSpPr txBox="1"/>
          <p:nvPr/>
        </p:nvSpPr>
        <p:spPr>
          <a:xfrm>
            <a:off x="107504" y="181084"/>
            <a:ext cx="9108441" cy="4832092"/>
          </a:xfrm>
          <a:prstGeom prst="rect">
            <a:avLst/>
          </a:prstGeom>
          <a:noFill/>
        </p:spPr>
        <p:txBody>
          <a:bodyPr wrap="square" rtlCol="0">
            <a:spAutoFit/>
          </a:bodyPr>
          <a:lstStyle/>
          <a:p>
            <a:r>
              <a:rPr lang="en-US" b="1" i="1" dirty="0" smtClean="0">
                <a:solidFill>
                  <a:srgbClr val="C00000"/>
                </a:solidFill>
              </a:rPr>
              <a:t>- Those who lost benefits experienced an increase in diastolic blood pressure.</a:t>
            </a:r>
          </a:p>
          <a:p>
            <a:r>
              <a:rPr lang="en-US" b="1" i="1" dirty="0" smtClean="0">
                <a:solidFill>
                  <a:srgbClr val="C00000"/>
                </a:solidFill>
              </a:rPr>
              <a:t>- While another group experienced no significant effect on health outcome at all.</a:t>
            </a:r>
          </a:p>
          <a:p>
            <a:r>
              <a:rPr lang="en-US" b="1" i="1" dirty="0" smtClean="0">
                <a:solidFill>
                  <a:srgbClr val="C00000"/>
                </a:solidFill>
              </a:rPr>
              <a:t>- There is a 45% decrease in outpatients service among a group who lost the benefits, which might contribute to </a:t>
            </a:r>
          </a:p>
          <a:p>
            <a:r>
              <a:rPr lang="en-US" b="1" i="1" dirty="0" smtClean="0">
                <a:solidFill>
                  <a:srgbClr val="C00000"/>
                </a:solidFill>
              </a:rPr>
              <a:t>these decline in health outcome.</a:t>
            </a:r>
          </a:p>
          <a:p>
            <a:r>
              <a:rPr lang="en-US" b="1" i="1" dirty="0" smtClean="0">
                <a:solidFill>
                  <a:srgbClr val="C00000"/>
                </a:solidFill>
              </a:rPr>
              <a:t>- In the bottom line, this case study offers evidences that losing health insurance coverage would lead to a deterioration in health outcome.</a:t>
            </a:r>
          </a:p>
          <a:p>
            <a:endParaRPr lang="th-TH" b="1" i="1" dirty="0">
              <a:solidFill>
                <a:schemeClr val="accent3">
                  <a:lumMod val="75000"/>
                </a:schemeClr>
              </a:solidFill>
            </a:endParaRPr>
          </a:p>
        </p:txBody>
      </p:sp>
      <p:pic>
        <p:nvPicPr>
          <p:cNvPr id="19458" name="Picture 2" descr="http://apgovernment2010.yolasite.com/resources/medicai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4581128"/>
            <a:ext cx="2286000" cy="1714501"/>
          </a:xfrm>
          <a:prstGeom prst="rect">
            <a:avLst/>
          </a:prstGeom>
          <a:noFill/>
          <a:extLst>
            <a:ext uri="{909E8E84-426E-40DD-AFC4-6F175D3DCCD1}">
              <a14:hiddenFill xmlns:a14="http://schemas.microsoft.com/office/drawing/2010/main">
                <a:solidFill>
                  <a:srgbClr val="FFFFFF"/>
                </a:solidFill>
              </a14:hiddenFill>
            </a:ext>
          </a:extLst>
        </p:spPr>
      </p:pic>
      <p:sp>
        <p:nvSpPr>
          <p:cNvPr id="2" name="คูณ 1"/>
          <p:cNvSpPr/>
          <p:nvPr/>
        </p:nvSpPr>
        <p:spPr>
          <a:xfrm>
            <a:off x="1763688" y="5438379"/>
            <a:ext cx="1224136" cy="998028"/>
          </a:xfrm>
          <a:prstGeom prst="mathMultiply">
            <a:avLst>
              <a:gd name="adj1" fmla="val 11914"/>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th-TH"/>
          </a:p>
        </p:txBody>
      </p:sp>
      <p:pic>
        <p:nvPicPr>
          <p:cNvPr id="10" name="Picture 2" descr="http://apgovernment2010.yolasite.com/resources/medicai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9492" y="4598057"/>
            <a:ext cx="2286000" cy="1714501"/>
          </a:xfrm>
          <a:prstGeom prst="rect">
            <a:avLst/>
          </a:prstGeom>
          <a:noFill/>
          <a:extLst>
            <a:ext uri="{909E8E84-426E-40DD-AFC4-6F175D3DCCD1}">
              <a14:hiddenFill xmlns:a14="http://schemas.microsoft.com/office/drawing/2010/main">
                <a:solidFill>
                  <a:srgbClr val="FFFFFF"/>
                </a:solidFill>
              </a14:hiddenFill>
            </a:ext>
          </a:extLst>
        </p:spPr>
      </p:pic>
      <p:sp>
        <p:nvSpPr>
          <p:cNvPr id="11" name="คูณ 10"/>
          <p:cNvSpPr/>
          <p:nvPr/>
        </p:nvSpPr>
        <p:spPr>
          <a:xfrm>
            <a:off x="4283628" y="5455308"/>
            <a:ext cx="1224136" cy="998028"/>
          </a:xfrm>
          <a:prstGeom prst="mathMultiply">
            <a:avLst>
              <a:gd name="adj1" fmla="val 11914"/>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243361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www.sghdubai.ae/images/Antenatal_care2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60032" y="5143460"/>
            <a:ext cx="2398522" cy="1597908"/>
          </a:xfrm>
          <a:prstGeom prst="rect">
            <a:avLst/>
          </a:prstGeom>
          <a:noFill/>
          <a:extLst>
            <a:ext uri="{909E8E84-426E-40DD-AFC4-6F175D3DCCD1}">
              <a14:hiddenFill xmlns:a14="http://schemas.microsoft.com/office/drawing/2010/main">
                <a:solidFill>
                  <a:srgbClr val="FFFFFF"/>
                </a:solidFill>
              </a14:hiddenFill>
            </a:ext>
          </a:extLst>
        </p:spPr>
      </p:pic>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สี่เหลี่ยมผืนผ้า 8"/>
          <p:cNvSpPr/>
          <p:nvPr/>
        </p:nvSpPr>
        <p:spPr>
          <a:xfrm>
            <a:off x="10051" y="116632"/>
            <a:ext cx="9098453" cy="1169551"/>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7000" b="1" i="1" u="sng" dirty="0" smtClean="0">
                <a:ln w="11430"/>
                <a:solidFill>
                  <a:srgbClr val="C00000"/>
                </a:solidFill>
                <a:effectLst>
                  <a:outerShdw blurRad="50800" dist="39000" dir="5460000" algn="tl">
                    <a:srgbClr val="000000">
                      <a:alpha val="38000"/>
                    </a:srgbClr>
                  </a:outerShdw>
                </a:effectLst>
              </a:rPr>
              <a:t>Healthy Start Expansion</a:t>
            </a:r>
            <a:endParaRPr lang="th-TH" sz="7000" b="1" i="1" u="sng" dirty="0">
              <a:ln w="11430"/>
              <a:solidFill>
                <a:srgbClr val="C00000"/>
              </a:solidFill>
              <a:effectLst>
                <a:outerShdw blurRad="50800" dist="39000" dir="5460000" algn="tl">
                  <a:srgbClr val="000000">
                    <a:alpha val="38000"/>
                  </a:srgbClr>
                </a:outerShdw>
              </a:effectLst>
            </a:endParaRPr>
          </a:p>
        </p:txBody>
      </p:sp>
      <p:sp>
        <p:nvSpPr>
          <p:cNvPr id="10" name="TextBox 9"/>
          <p:cNvSpPr txBox="1"/>
          <p:nvPr/>
        </p:nvSpPr>
        <p:spPr>
          <a:xfrm>
            <a:off x="107504" y="1189196"/>
            <a:ext cx="9108441" cy="4832092"/>
          </a:xfrm>
          <a:prstGeom prst="rect">
            <a:avLst/>
          </a:prstGeom>
          <a:noFill/>
        </p:spPr>
        <p:txBody>
          <a:bodyPr wrap="square" rtlCol="0">
            <a:spAutoFit/>
          </a:bodyPr>
          <a:lstStyle/>
          <a:p>
            <a:r>
              <a:rPr lang="en-US" b="1" i="1" dirty="0" smtClean="0">
                <a:solidFill>
                  <a:srgbClr val="C00000"/>
                </a:solidFill>
              </a:rPr>
              <a:t>- Aimed to examine the impact of Massachusetts Healthy Start program, an insurance coverage of maternal health </a:t>
            </a:r>
          </a:p>
          <a:p>
            <a:r>
              <a:rPr lang="en-US" b="1" i="1" dirty="0" smtClean="0">
                <a:solidFill>
                  <a:srgbClr val="C00000"/>
                </a:solidFill>
              </a:rPr>
              <a:t>in 1985.</a:t>
            </a:r>
          </a:p>
          <a:p>
            <a:r>
              <a:rPr lang="en-US" b="1" i="1" dirty="0" smtClean="0">
                <a:solidFill>
                  <a:srgbClr val="C00000"/>
                </a:solidFill>
              </a:rPr>
              <a:t>- From the research, the author found that 54% of women who gave birth and had neither private coverage nor Medicaid were covered by this program.</a:t>
            </a:r>
          </a:p>
          <a:p>
            <a:r>
              <a:rPr lang="en-US" b="1" i="1" dirty="0" smtClean="0">
                <a:solidFill>
                  <a:srgbClr val="C00000"/>
                </a:solidFill>
              </a:rPr>
              <a:t>- The research strategy is to compare a change in medical care use, maternal and infant health of these 54% with to those who were covered by either private coverage or Medicaid. </a:t>
            </a:r>
          </a:p>
          <a:p>
            <a:endParaRPr lang="th-TH" b="1" i="1" dirty="0">
              <a:solidFill>
                <a:schemeClr val="accent3">
                  <a:lumMod val="75000"/>
                </a:schemeClr>
              </a:solidFill>
            </a:endParaRPr>
          </a:p>
        </p:txBody>
      </p:sp>
      <p:pic>
        <p:nvPicPr>
          <p:cNvPr id="2050" name="Picture 2" descr="http://i.telegraph.co.uk/multimedia/archive/02000/Lefanu_2000594c.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9712" y="5150461"/>
            <a:ext cx="2088232" cy="1302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4959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TextBox 8"/>
          <p:cNvSpPr txBox="1"/>
          <p:nvPr/>
        </p:nvSpPr>
        <p:spPr>
          <a:xfrm>
            <a:off x="107504" y="116632"/>
            <a:ext cx="9108441" cy="4401205"/>
          </a:xfrm>
          <a:prstGeom prst="rect">
            <a:avLst/>
          </a:prstGeom>
          <a:noFill/>
        </p:spPr>
        <p:txBody>
          <a:bodyPr wrap="square" rtlCol="0">
            <a:spAutoFit/>
          </a:bodyPr>
          <a:lstStyle/>
          <a:p>
            <a:r>
              <a:rPr lang="en-US" b="1" i="1" dirty="0" smtClean="0">
                <a:solidFill>
                  <a:srgbClr val="C00000"/>
                </a:solidFill>
              </a:rPr>
              <a:t>- The author found no significant change in the following outcome from the comparison, for instance there is no incidence of adverse outcomes on both infant and mother health(low birth weight, prematurity, decline in mothers’ health outcomes).</a:t>
            </a:r>
          </a:p>
          <a:p>
            <a:r>
              <a:rPr lang="en-US" b="1" i="1" dirty="0" smtClean="0">
                <a:solidFill>
                  <a:srgbClr val="C00000"/>
                </a:solidFill>
              </a:rPr>
              <a:t>- Nevertheless, the only differential the author found was </a:t>
            </a:r>
          </a:p>
          <a:p>
            <a:r>
              <a:rPr lang="en-US" b="1" i="1" dirty="0" smtClean="0">
                <a:solidFill>
                  <a:srgbClr val="C00000"/>
                </a:solidFill>
              </a:rPr>
              <a:t>an increase in cesarean section rates. Approximately, 5% for those who were covered by this program and 3% for those who were covered by private insurance. </a:t>
            </a:r>
          </a:p>
          <a:p>
            <a:endParaRPr lang="th-TH" b="1" i="1" dirty="0">
              <a:solidFill>
                <a:schemeClr val="accent3">
                  <a:lumMod val="75000"/>
                </a:schemeClr>
              </a:solidFill>
            </a:endParaRPr>
          </a:p>
        </p:txBody>
      </p:sp>
      <p:pic>
        <p:nvPicPr>
          <p:cNvPr id="6146" name="Picture 2" descr="http://www.rayur.com/wp-content/uploads/2012/08/cesarea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3976184"/>
            <a:ext cx="3102768" cy="250548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www.rayur.com/wp-content/uploads/2012/08/cesarea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2320" y="4042849"/>
            <a:ext cx="2657872" cy="214623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www.rayur.com/wp-content/uploads/2012/08/cesarea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224" y="4077072"/>
            <a:ext cx="2238834" cy="1807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4959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สี่เหลี่ยมผืนผ้า 8"/>
          <p:cNvSpPr/>
          <p:nvPr/>
        </p:nvSpPr>
        <p:spPr>
          <a:xfrm>
            <a:off x="171177" y="-27384"/>
            <a:ext cx="8862875" cy="3323987"/>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7000" b="1" i="1" u="sng" dirty="0" smtClean="0">
                <a:ln w="11430"/>
                <a:solidFill>
                  <a:srgbClr val="C00000"/>
                </a:solidFill>
                <a:effectLst>
                  <a:outerShdw blurRad="50800" dist="39000" dir="5460000" algn="tl">
                    <a:srgbClr val="000000">
                      <a:alpha val="38000"/>
                    </a:srgbClr>
                  </a:outerShdw>
                </a:effectLst>
              </a:rPr>
              <a:t>Large-scale-The </a:t>
            </a:r>
          </a:p>
          <a:p>
            <a:r>
              <a:rPr lang="en-US" sz="7000" b="1" i="1" u="sng" dirty="0" smtClean="0">
                <a:ln w="11430"/>
                <a:solidFill>
                  <a:srgbClr val="C00000"/>
                </a:solidFill>
                <a:effectLst>
                  <a:outerShdw blurRad="50800" dist="39000" dir="5460000" algn="tl">
                    <a:srgbClr val="000000">
                      <a:alpha val="38000"/>
                    </a:srgbClr>
                  </a:outerShdw>
                </a:effectLst>
              </a:rPr>
              <a:t>Enactment of Medicare</a:t>
            </a:r>
          </a:p>
          <a:p>
            <a:endParaRPr lang="th-TH" sz="7000" b="1" i="1" u="sng" dirty="0">
              <a:ln w="11430"/>
              <a:solidFill>
                <a:srgbClr val="C00000"/>
              </a:solidFill>
              <a:effectLst>
                <a:outerShdw blurRad="50800" dist="39000" dir="5460000" algn="tl">
                  <a:srgbClr val="000000">
                    <a:alpha val="38000"/>
                  </a:srgbClr>
                </a:outerShdw>
              </a:effectLst>
            </a:endParaRPr>
          </a:p>
        </p:txBody>
      </p:sp>
      <p:sp>
        <p:nvSpPr>
          <p:cNvPr id="10" name="TextBox 9"/>
          <p:cNvSpPr txBox="1"/>
          <p:nvPr/>
        </p:nvSpPr>
        <p:spPr>
          <a:xfrm>
            <a:off x="107504" y="2132856"/>
            <a:ext cx="9108441" cy="2677656"/>
          </a:xfrm>
          <a:prstGeom prst="rect">
            <a:avLst/>
          </a:prstGeom>
          <a:noFill/>
        </p:spPr>
        <p:txBody>
          <a:bodyPr wrap="square" rtlCol="0">
            <a:spAutoFit/>
          </a:bodyPr>
          <a:lstStyle/>
          <a:p>
            <a:r>
              <a:rPr lang="en-US" b="1" i="1" dirty="0" smtClean="0">
                <a:solidFill>
                  <a:srgbClr val="C00000"/>
                </a:solidFill>
              </a:rPr>
              <a:t>- To examine the effects of Medicare on the health of older Americans by looking for evidences of abrupt discontinuities in health care utilization and outcomes at age 65.</a:t>
            </a:r>
          </a:p>
          <a:p>
            <a:r>
              <a:rPr lang="en-US" b="1" i="1" dirty="0" smtClean="0">
                <a:solidFill>
                  <a:srgbClr val="C00000"/>
                </a:solidFill>
              </a:rPr>
              <a:t>- Note the age of 65 is typically the age of becoming eligible for Medicare.</a:t>
            </a:r>
          </a:p>
          <a:p>
            <a:endParaRPr lang="th-TH" b="1" i="1" dirty="0">
              <a:solidFill>
                <a:schemeClr val="accent3">
                  <a:lumMod val="75000"/>
                </a:schemeClr>
              </a:solidFill>
            </a:endParaRPr>
          </a:p>
        </p:txBody>
      </p:sp>
      <p:pic>
        <p:nvPicPr>
          <p:cNvPr id="1028" name="Picture 4" descr="http://www.ibraincercise.com/images/PHOTOS/olderadult4.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1520" y="4422922"/>
            <a:ext cx="2669552" cy="203041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healthypeople.gov/2020/topicsobjectives2020/images/olderAdult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04036" y="4062882"/>
            <a:ext cx="2836116" cy="189074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assets.bizjournals.com/louisville/blog/aging%20care_blood%20pressure_nursing%20home*304.jpg?v=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37052" y="4062882"/>
            <a:ext cx="2755428" cy="1821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4959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TextBox 8"/>
          <p:cNvSpPr txBox="1"/>
          <p:nvPr/>
        </p:nvSpPr>
        <p:spPr>
          <a:xfrm>
            <a:off x="3316383" y="260648"/>
            <a:ext cx="5648105" cy="6124754"/>
          </a:xfrm>
          <a:prstGeom prst="rect">
            <a:avLst/>
          </a:prstGeom>
          <a:noFill/>
        </p:spPr>
        <p:txBody>
          <a:bodyPr wrap="square" rtlCol="0">
            <a:spAutoFit/>
          </a:bodyPr>
          <a:lstStyle/>
          <a:p>
            <a:r>
              <a:rPr lang="en-US" b="1" i="1" dirty="0" smtClean="0">
                <a:solidFill>
                  <a:srgbClr val="C00000"/>
                </a:solidFill>
              </a:rPr>
              <a:t>- The author found evidence that utilization of ambulatory care and inpatient care increase abruptly at age 65.</a:t>
            </a:r>
          </a:p>
          <a:p>
            <a:r>
              <a:rPr lang="en-US" b="1" i="1" dirty="0" smtClean="0">
                <a:solidFill>
                  <a:srgbClr val="C00000"/>
                </a:solidFill>
              </a:rPr>
              <a:t>- Also examine whether there is a reduction in morbidity and mortality rate at this age and get a result showing a 13% reduction in the days spent in bed and another 13% reduction of probability of death after age 65 compared to what they would have been in the absence of Medicare. </a:t>
            </a:r>
          </a:p>
          <a:p>
            <a:endParaRPr lang="th-TH" b="1" i="1" dirty="0">
              <a:solidFill>
                <a:schemeClr val="accent3">
                  <a:lumMod val="75000"/>
                </a:schemeClr>
              </a:solidFill>
            </a:endParaRPr>
          </a:p>
        </p:txBody>
      </p:sp>
      <p:pic>
        <p:nvPicPr>
          <p:cNvPr id="2050" name="Picture 2" descr="http://thumbs.dreamstime.com/z/senior-man-having-ambulatory-therapy-men-his-therapist-35918964.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0461" t="3172" r="10461" b="3172"/>
          <a:stretch/>
        </p:blipFill>
        <p:spPr bwMode="auto">
          <a:xfrm>
            <a:off x="467544" y="332656"/>
            <a:ext cx="2592288" cy="417064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aspiruskeweenaw.org/media/ASP_InpatientCare_2.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0985" y="4653136"/>
            <a:ext cx="2972863" cy="19721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4959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10" name="TextBox 9"/>
          <p:cNvSpPr txBox="1"/>
          <p:nvPr/>
        </p:nvSpPr>
        <p:spPr>
          <a:xfrm>
            <a:off x="3316383" y="184566"/>
            <a:ext cx="5648105" cy="6555641"/>
          </a:xfrm>
          <a:prstGeom prst="rect">
            <a:avLst/>
          </a:prstGeom>
          <a:noFill/>
        </p:spPr>
        <p:txBody>
          <a:bodyPr wrap="square" rtlCol="0">
            <a:spAutoFit/>
          </a:bodyPr>
          <a:lstStyle/>
          <a:p>
            <a:r>
              <a:rPr lang="en-US" b="1" i="1" dirty="0" smtClean="0">
                <a:solidFill>
                  <a:srgbClr val="C00000"/>
                </a:solidFill>
              </a:rPr>
              <a:t>- Furthermore, he also examined whether an increase in health care utilization and the improvement in health outcomes around this age are associated with each other by using elasticity.</a:t>
            </a:r>
          </a:p>
          <a:p>
            <a:r>
              <a:rPr lang="en-US" b="1" i="1" dirty="0" smtClean="0">
                <a:solidFill>
                  <a:srgbClr val="C00000"/>
                </a:solidFill>
              </a:rPr>
              <a:t>- Using the elasticity of the death rate with respect to the number of physician visit. He got a negative 0.095  in short run and negative 0.497 in long run.</a:t>
            </a:r>
          </a:p>
          <a:p>
            <a:r>
              <a:rPr lang="en-US" b="1" i="1" dirty="0" smtClean="0">
                <a:solidFill>
                  <a:srgbClr val="C00000"/>
                </a:solidFill>
              </a:rPr>
              <a:t>- Thus, a 10% increase in the number of physician visits would reduce the death rate by 5%.</a:t>
            </a:r>
          </a:p>
          <a:p>
            <a:endParaRPr lang="th-TH" b="1" i="1" dirty="0">
              <a:solidFill>
                <a:schemeClr val="accent3">
                  <a:lumMod val="75000"/>
                </a:schemeClr>
              </a:solidFill>
            </a:endParaRPr>
          </a:p>
        </p:txBody>
      </p:sp>
      <p:pic>
        <p:nvPicPr>
          <p:cNvPr id="3074" name="Picture 2" descr="http://us.123rf.com/450wm/radiantskies/radiantskies1211/radiantskies121102582/16530485-abstract-word-cloud-for-elasticity-with-related-tags-and-term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508" y="4300516"/>
            <a:ext cx="2590416" cy="229683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www.metro.us/wp-content/uploads/2013/10/8746851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7395" y="2375206"/>
            <a:ext cx="2667704" cy="177387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www.hgh.tv/human-growth-hormone/images/hgh-therapy-happy-man-doctor-smiling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101" y="362602"/>
            <a:ext cx="2537998" cy="1770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4959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TextBox 8"/>
          <p:cNvSpPr txBox="1"/>
          <p:nvPr/>
        </p:nvSpPr>
        <p:spPr>
          <a:xfrm>
            <a:off x="144079" y="181084"/>
            <a:ext cx="9108441" cy="4401205"/>
          </a:xfrm>
          <a:prstGeom prst="rect">
            <a:avLst/>
          </a:prstGeom>
          <a:noFill/>
        </p:spPr>
        <p:txBody>
          <a:bodyPr wrap="square" rtlCol="0">
            <a:spAutoFit/>
          </a:bodyPr>
          <a:lstStyle/>
          <a:p>
            <a:r>
              <a:rPr lang="en-US" b="1" i="1" dirty="0" smtClean="0">
                <a:solidFill>
                  <a:srgbClr val="C00000"/>
                </a:solidFill>
              </a:rPr>
              <a:t>- Another interesting finding is that there is an increase in consumption of hospital service at age 65, this was supposed to cause from a postponement of health utilization at age 63-64. </a:t>
            </a:r>
            <a:br>
              <a:rPr lang="en-US" b="1" i="1" dirty="0" smtClean="0">
                <a:solidFill>
                  <a:srgbClr val="C00000"/>
                </a:solidFill>
              </a:rPr>
            </a:br>
            <a:endParaRPr lang="en-US" b="1" i="1" dirty="0" smtClean="0">
              <a:solidFill>
                <a:srgbClr val="C00000"/>
              </a:solidFill>
            </a:endParaRPr>
          </a:p>
          <a:p>
            <a:endParaRPr lang="en-US" b="1" i="1" dirty="0">
              <a:solidFill>
                <a:srgbClr val="C00000"/>
              </a:solidFill>
            </a:endParaRPr>
          </a:p>
          <a:p>
            <a:endParaRPr lang="en-US" b="1" i="1" dirty="0" smtClean="0">
              <a:solidFill>
                <a:srgbClr val="C00000"/>
              </a:solidFill>
            </a:endParaRPr>
          </a:p>
          <a:p>
            <a:endParaRPr lang="en-US" b="1" i="1" dirty="0">
              <a:solidFill>
                <a:srgbClr val="C00000"/>
              </a:solidFill>
            </a:endParaRPr>
          </a:p>
          <a:p>
            <a:endParaRPr lang="en-US" b="1" i="1" dirty="0" smtClean="0">
              <a:solidFill>
                <a:srgbClr val="C00000"/>
              </a:solidFill>
            </a:endParaRPr>
          </a:p>
          <a:p>
            <a:endParaRPr lang="th-TH" b="1" i="1" dirty="0">
              <a:solidFill>
                <a:schemeClr val="accent3">
                  <a:lumMod val="75000"/>
                </a:schemeClr>
              </a:solidFill>
            </a:endParaRPr>
          </a:p>
        </p:txBody>
      </p:sp>
      <p:pic>
        <p:nvPicPr>
          <p:cNvPr id="1026" name="Picture 2" descr="http://thebudgetnistablog.com/wp-content/uploads/2014/09/retirement.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3568" y="2060848"/>
            <a:ext cx="3456384" cy="194421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news.yale.edu/sites/default/files/old-patient.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63774" y="1628800"/>
            <a:ext cx="4027020" cy="234331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16087" y="4133398"/>
            <a:ext cx="8676393" cy="1815882"/>
          </a:xfrm>
          <a:prstGeom prst="rect">
            <a:avLst/>
          </a:prstGeom>
          <a:noFill/>
        </p:spPr>
        <p:txBody>
          <a:bodyPr wrap="square" rtlCol="0">
            <a:spAutoFit/>
          </a:bodyPr>
          <a:lstStyle/>
          <a:p>
            <a:r>
              <a:rPr lang="en-US" b="1" i="1" dirty="0">
                <a:solidFill>
                  <a:srgbClr val="C00000"/>
                </a:solidFill>
              </a:rPr>
              <a:t>- The powerful evidence that had high possibility was that 65 was a common age of retirement, which in turn resulted more time available for health care and thus improved </a:t>
            </a:r>
            <a:r>
              <a:rPr lang="en-US" b="1" i="1" dirty="0" smtClean="0">
                <a:solidFill>
                  <a:srgbClr val="C00000"/>
                </a:solidFill>
              </a:rPr>
              <a:t>health.</a:t>
            </a:r>
            <a:endParaRPr lang="th-TH" dirty="0"/>
          </a:p>
        </p:txBody>
      </p:sp>
    </p:spTree>
    <p:extLst>
      <p:ext uri="{BB962C8B-B14F-4D97-AF65-F5344CB8AC3E}">
        <p14:creationId xmlns:p14="http://schemas.microsoft.com/office/powerpoint/2010/main" val="3902203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TextBox 8"/>
          <p:cNvSpPr txBox="1"/>
          <p:nvPr/>
        </p:nvSpPr>
        <p:spPr>
          <a:xfrm>
            <a:off x="107504" y="2771050"/>
            <a:ext cx="9108441" cy="3970318"/>
          </a:xfrm>
          <a:prstGeom prst="rect">
            <a:avLst/>
          </a:prstGeom>
          <a:noFill/>
        </p:spPr>
        <p:txBody>
          <a:bodyPr wrap="square" rtlCol="0">
            <a:spAutoFit/>
          </a:bodyPr>
          <a:lstStyle/>
          <a:p>
            <a:r>
              <a:rPr lang="en-US" b="1" i="1" dirty="0" smtClean="0">
                <a:solidFill>
                  <a:srgbClr val="C00000"/>
                </a:solidFill>
              </a:rPr>
              <a:t>- He found an evidence reflecting that the discontinuity of mortality rate after Medicare implementation were significantly related to each other.</a:t>
            </a:r>
          </a:p>
          <a:p>
            <a:r>
              <a:rPr lang="en-US" b="1" i="1" dirty="0" smtClean="0">
                <a:solidFill>
                  <a:srgbClr val="C00000"/>
                </a:solidFill>
              </a:rPr>
              <a:t>- However, this might also a result from more time available after retirement, in which they reinforced each other. </a:t>
            </a:r>
          </a:p>
          <a:p>
            <a:r>
              <a:rPr lang="en-US" b="1" i="1" dirty="0" smtClean="0">
                <a:solidFill>
                  <a:srgbClr val="C00000"/>
                </a:solidFill>
              </a:rPr>
              <a:t>- Therefore, this preliminary finding suggested that there was a significant effect of health insurance on health for person after retirement.</a:t>
            </a:r>
          </a:p>
          <a:p>
            <a:endParaRPr lang="th-TH" b="1" i="1" dirty="0">
              <a:solidFill>
                <a:schemeClr val="accent3">
                  <a:lumMod val="75000"/>
                </a:schemeClr>
              </a:solidFill>
            </a:endParaRPr>
          </a:p>
        </p:txBody>
      </p:sp>
      <p:pic>
        <p:nvPicPr>
          <p:cNvPr id="2052" name="Picture 4" descr="http://mdcurebackpain.com/wp-content/uploads/2014/07/health-insuranc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02932" y="312260"/>
            <a:ext cx="2857500" cy="238125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www.sparkpeople.com/news/genericpictures/bigpictures/elderly_couple_beach_retire_happy_relax2.jpg"/>
          <p:cNvPicPr>
            <a:picLocks noChangeAspect="1" noChangeArrowheads="1"/>
          </p:cNvPicPr>
          <p:nvPr/>
        </p:nvPicPr>
        <p:blipFill rotWithShape="1">
          <a:blip r:embed="rId5">
            <a:extLst>
              <a:ext uri="{28A0092B-C50C-407E-A947-70E740481C1C}">
                <a14:useLocalDpi xmlns:a14="http://schemas.microsoft.com/office/drawing/2010/main" val="0"/>
              </a:ext>
            </a:extLst>
          </a:blip>
          <a:srcRect b="10780"/>
          <a:stretch/>
        </p:blipFill>
        <p:spPr bwMode="auto">
          <a:xfrm>
            <a:off x="625325" y="423609"/>
            <a:ext cx="3714750" cy="2158555"/>
          </a:xfrm>
          <a:prstGeom prst="rect">
            <a:avLst/>
          </a:prstGeom>
          <a:noFill/>
          <a:extLst>
            <a:ext uri="{909E8E84-426E-40DD-AFC4-6F175D3DCCD1}">
              <a14:hiddenFill xmlns:a14="http://schemas.microsoft.com/office/drawing/2010/main">
                <a:solidFill>
                  <a:srgbClr val="FFFFFF"/>
                </a:solidFill>
              </a14:hiddenFill>
            </a:ext>
          </a:extLst>
        </p:spPr>
      </p:pic>
      <p:sp>
        <p:nvSpPr>
          <p:cNvPr id="2" name="เท่ากับ 1"/>
          <p:cNvSpPr/>
          <p:nvPr/>
        </p:nvSpPr>
        <p:spPr>
          <a:xfrm>
            <a:off x="4297733" y="1124742"/>
            <a:ext cx="1354387" cy="792088"/>
          </a:xfrm>
          <a:prstGeom prst="mathEqual">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th-TH">
              <a:solidFill>
                <a:schemeClr val="tx1"/>
              </a:solidFill>
            </a:endParaRPr>
          </a:p>
        </p:txBody>
      </p:sp>
    </p:spTree>
    <p:extLst>
      <p:ext uri="{BB962C8B-B14F-4D97-AF65-F5344CB8AC3E}">
        <p14:creationId xmlns:p14="http://schemas.microsoft.com/office/powerpoint/2010/main" val="3902203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ผืนผ้า 6"/>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4" name="กลุ่ม 3"/>
          <p:cNvGrpSpPr/>
          <p:nvPr/>
        </p:nvGrpSpPr>
        <p:grpSpPr>
          <a:xfrm>
            <a:off x="7798595" y="6111833"/>
            <a:ext cx="1234057" cy="704626"/>
            <a:chOff x="7798595" y="6111833"/>
            <a:chExt cx="1234057" cy="704626"/>
          </a:xfrm>
        </p:grpSpPr>
        <p:pic>
          <p:nvPicPr>
            <p:cNvPr id="5"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sp>
        <p:nvSpPr>
          <p:cNvPr id="8" name="สี่เหลี่ยมผืนผ้า 7"/>
          <p:cNvSpPr/>
          <p:nvPr/>
        </p:nvSpPr>
        <p:spPr>
          <a:xfrm>
            <a:off x="77768" y="49848"/>
            <a:ext cx="9390776" cy="1938992"/>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5800" b="1" i="1" u="sng" dirty="0">
                <a:solidFill>
                  <a:srgbClr val="C00000"/>
                </a:solidFill>
              </a:rPr>
              <a:t>Experimental Studies-RAND </a:t>
            </a:r>
            <a:br>
              <a:rPr lang="en-US" sz="5800" b="1" i="1" u="sng" dirty="0">
                <a:solidFill>
                  <a:srgbClr val="C00000"/>
                </a:solidFill>
              </a:rPr>
            </a:br>
            <a:r>
              <a:rPr lang="en-US" sz="5800" b="1" i="1" u="sng" dirty="0">
                <a:solidFill>
                  <a:srgbClr val="C00000"/>
                </a:solidFill>
              </a:rPr>
              <a:t>Health Insurance Experiment</a:t>
            </a:r>
            <a:endParaRPr lang="en-US" sz="5800" u="sng" dirty="0"/>
          </a:p>
        </p:txBody>
      </p:sp>
      <p:sp>
        <p:nvSpPr>
          <p:cNvPr id="11" name="TextBox 10"/>
          <p:cNvSpPr txBox="1"/>
          <p:nvPr/>
        </p:nvSpPr>
        <p:spPr>
          <a:xfrm>
            <a:off x="72071" y="1904633"/>
            <a:ext cx="9108441" cy="3539430"/>
          </a:xfrm>
          <a:prstGeom prst="rect">
            <a:avLst/>
          </a:prstGeom>
          <a:noFill/>
        </p:spPr>
        <p:txBody>
          <a:bodyPr wrap="square" rtlCol="0">
            <a:spAutoFit/>
          </a:bodyPr>
          <a:lstStyle/>
          <a:p>
            <a:r>
              <a:rPr lang="en-US" b="1" i="1" dirty="0" smtClean="0">
                <a:solidFill>
                  <a:srgbClr val="C00000"/>
                </a:solidFill>
              </a:rPr>
              <a:t>- Studied 2,005 </a:t>
            </a:r>
            <a:r>
              <a:rPr lang="en-US" b="1" i="1" dirty="0">
                <a:solidFill>
                  <a:srgbClr val="C00000"/>
                </a:solidFill>
              </a:rPr>
              <a:t>families with </a:t>
            </a:r>
            <a:r>
              <a:rPr lang="en-US" b="1" i="1" dirty="0" smtClean="0">
                <a:solidFill>
                  <a:srgbClr val="C00000"/>
                </a:solidFill>
              </a:rPr>
              <a:t>3,958 </a:t>
            </a:r>
            <a:r>
              <a:rPr lang="en-US" b="1" i="1" dirty="0">
                <a:solidFill>
                  <a:srgbClr val="C00000"/>
                </a:solidFill>
              </a:rPr>
              <a:t>people age 14 </a:t>
            </a:r>
            <a:r>
              <a:rPr lang="en-US" b="1" i="1" dirty="0" smtClean="0">
                <a:solidFill>
                  <a:srgbClr val="C00000"/>
                </a:solidFill>
              </a:rPr>
              <a:t>– 61 who were free </a:t>
            </a:r>
            <a:r>
              <a:rPr lang="en-US" b="1" i="1" dirty="0">
                <a:solidFill>
                  <a:srgbClr val="C00000"/>
                </a:solidFill>
              </a:rPr>
              <a:t>of disability that precluded </a:t>
            </a:r>
            <a:r>
              <a:rPr lang="en-US" b="1" i="1" dirty="0" smtClean="0">
                <a:solidFill>
                  <a:srgbClr val="C00000"/>
                </a:solidFill>
              </a:rPr>
              <a:t>work.</a:t>
            </a:r>
          </a:p>
          <a:p>
            <a:r>
              <a:rPr lang="en-US" b="1" i="1" dirty="0" smtClean="0">
                <a:solidFill>
                  <a:srgbClr val="C00000"/>
                </a:solidFill>
              </a:rPr>
              <a:t>- This group were randomly assigned </a:t>
            </a:r>
            <a:r>
              <a:rPr lang="en-US" b="1" i="1" dirty="0">
                <a:solidFill>
                  <a:srgbClr val="C00000"/>
                </a:solidFill>
              </a:rPr>
              <a:t>to free care or care with </a:t>
            </a:r>
            <a:r>
              <a:rPr lang="en-US" b="1" i="1" dirty="0" smtClean="0">
                <a:solidFill>
                  <a:srgbClr val="C00000"/>
                </a:solidFill>
              </a:rPr>
              <a:t>copayment.</a:t>
            </a:r>
            <a:endParaRPr lang="th-TH" b="1" i="1" dirty="0">
              <a:solidFill>
                <a:srgbClr val="C00000"/>
              </a:solidFill>
            </a:endParaRPr>
          </a:p>
          <a:p>
            <a:pPr marL="457200" indent="-457200">
              <a:buFontTx/>
              <a:buChar char="-"/>
            </a:pPr>
            <a:endParaRPr lang="th-TH" b="1" i="1" dirty="0">
              <a:solidFill>
                <a:srgbClr val="C00000"/>
              </a:solidFill>
            </a:endParaRPr>
          </a:p>
          <a:p>
            <a:pPr marL="457200" indent="-457200">
              <a:buFontTx/>
              <a:buChar char="-"/>
            </a:pPr>
            <a:endParaRPr lang="th-TH" b="1" i="1" dirty="0">
              <a:solidFill>
                <a:srgbClr val="C00000"/>
              </a:solidFill>
            </a:endParaRPr>
          </a:p>
          <a:p>
            <a:endParaRPr lang="en-US" b="1" i="1" dirty="0" smtClean="0">
              <a:solidFill>
                <a:srgbClr val="C00000"/>
              </a:solidFill>
            </a:endParaRPr>
          </a:p>
          <a:p>
            <a:endParaRPr lang="th-TH" b="1" i="1" dirty="0">
              <a:solidFill>
                <a:srgbClr val="C00000"/>
              </a:solidFill>
            </a:endParaRPr>
          </a:p>
        </p:txBody>
      </p:sp>
      <p:pic>
        <p:nvPicPr>
          <p:cNvPr id="18434" name="Picture 2" descr="http://www.insuranceproviders.com/Images/copay-money-stethoscope.jpg"/>
          <p:cNvPicPr>
            <a:picLocks noChangeAspect="1" noChangeArrowheads="1"/>
          </p:cNvPicPr>
          <p:nvPr/>
        </p:nvPicPr>
        <p:blipFill rotWithShape="1">
          <a:blip r:embed="rId4">
            <a:extLst>
              <a:ext uri="{28A0092B-C50C-407E-A947-70E740481C1C}">
                <a14:useLocalDpi xmlns:a14="http://schemas.microsoft.com/office/drawing/2010/main" val="0"/>
              </a:ext>
            </a:extLst>
          </a:blip>
          <a:srcRect l="3343" t="4639" r="3343" b="4639"/>
          <a:stretch/>
        </p:blipFill>
        <p:spPr bwMode="auto">
          <a:xfrm>
            <a:off x="447176" y="3741862"/>
            <a:ext cx="3908800" cy="2280104"/>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http://static.parade.condenast.com/wp-content/uploads/2013/10/obamacare-replace-medicare-ftr.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00943" y="3710367"/>
            <a:ext cx="3679396" cy="2299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8136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ผืนผ้า 6"/>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4" name="กลุ่ม 3"/>
          <p:cNvGrpSpPr/>
          <p:nvPr/>
        </p:nvGrpSpPr>
        <p:grpSpPr>
          <a:xfrm>
            <a:off x="7798595" y="6111833"/>
            <a:ext cx="1234057" cy="704626"/>
            <a:chOff x="7798595" y="6111833"/>
            <a:chExt cx="1234057" cy="704626"/>
          </a:xfrm>
        </p:grpSpPr>
        <p:pic>
          <p:nvPicPr>
            <p:cNvPr id="5"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sp>
        <p:nvSpPr>
          <p:cNvPr id="12" name="TextBox 11"/>
          <p:cNvSpPr txBox="1"/>
          <p:nvPr/>
        </p:nvSpPr>
        <p:spPr>
          <a:xfrm>
            <a:off x="144079" y="251931"/>
            <a:ext cx="9108441" cy="4832092"/>
          </a:xfrm>
          <a:prstGeom prst="rect">
            <a:avLst/>
          </a:prstGeom>
          <a:noFill/>
        </p:spPr>
        <p:txBody>
          <a:bodyPr wrap="square" rtlCol="0">
            <a:spAutoFit/>
          </a:bodyPr>
          <a:lstStyle/>
          <a:p>
            <a:r>
              <a:rPr lang="en-US" b="1" i="1" dirty="0" smtClean="0">
                <a:solidFill>
                  <a:srgbClr val="C00000"/>
                </a:solidFill>
              </a:rPr>
              <a:t>- No significant effect on Health status from average  patients.</a:t>
            </a:r>
          </a:p>
          <a:p>
            <a:r>
              <a:rPr lang="en-US" b="1" i="1" dirty="0" smtClean="0">
                <a:solidFill>
                  <a:srgbClr val="C00000"/>
                </a:solidFill>
              </a:rPr>
              <a:t>- However, health benefit were found on patient with poor  </a:t>
            </a:r>
            <a:br>
              <a:rPr lang="en-US" b="1" i="1" dirty="0" smtClean="0">
                <a:solidFill>
                  <a:srgbClr val="C00000"/>
                </a:solidFill>
              </a:rPr>
            </a:br>
            <a:r>
              <a:rPr lang="en-US" b="1" i="1" dirty="0" smtClean="0">
                <a:solidFill>
                  <a:srgbClr val="C00000"/>
                </a:solidFill>
              </a:rPr>
              <a:t>  vision and with elevated blood pressure.</a:t>
            </a:r>
          </a:p>
          <a:p>
            <a:r>
              <a:rPr lang="en-US" b="1" i="1" dirty="0" smtClean="0">
                <a:solidFill>
                  <a:srgbClr val="C00000"/>
                </a:solidFill>
              </a:rPr>
              <a:t>- Vision </a:t>
            </a:r>
            <a:r>
              <a:rPr lang="en-US" b="1" i="1" dirty="0">
                <a:solidFill>
                  <a:srgbClr val="C00000"/>
                </a:solidFill>
              </a:rPr>
              <a:t>acuity </a:t>
            </a:r>
            <a:r>
              <a:rPr lang="en-US" b="1" i="1" dirty="0" smtClean="0">
                <a:solidFill>
                  <a:srgbClr val="C00000"/>
                </a:solidFill>
              </a:rPr>
              <a:t>increases and hypertension </a:t>
            </a:r>
            <a:r>
              <a:rPr lang="en-US" b="1" i="1" dirty="0">
                <a:solidFill>
                  <a:srgbClr val="C00000"/>
                </a:solidFill>
              </a:rPr>
              <a:t>is </a:t>
            </a:r>
            <a:r>
              <a:rPr lang="en-US" b="1" i="1" dirty="0" smtClean="0">
                <a:solidFill>
                  <a:srgbClr val="C00000"/>
                </a:solidFill>
              </a:rPr>
              <a:t>relieved.</a:t>
            </a:r>
            <a:endParaRPr lang="th-TH" b="1" i="1" dirty="0">
              <a:solidFill>
                <a:srgbClr val="C00000"/>
              </a:solidFill>
            </a:endParaRPr>
          </a:p>
          <a:p>
            <a:endParaRPr lang="th-TH" b="1" i="1" dirty="0">
              <a:solidFill>
                <a:srgbClr val="C00000"/>
              </a:solidFill>
            </a:endParaRPr>
          </a:p>
          <a:p>
            <a:endParaRPr lang="th-TH" b="1" i="1" dirty="0">
              <a:solidFill>
                <a:srgbClr val="C00000"/>
              </a:solidFill>
            </a:endParaRPr>
          </a:p>
          <a:p>
            <a:pPr marL="457200" indent="-457200">
              <a:buFontTx/>
              <a:buChar char="-"/>
            </a:pPr>
            <a:endParaRPr lang="th-TH" b="1" i="1" dirty="0">
              <a:solidFill>
                <a:srgbClr val="C00000"/>
              </a:solidFill>
            </a:endParaRPr>
          </a:p>
          <a:p>
            <a:pPr marL="457200" indent="-457200">
              <a:buFontTx/>
              <a:buChar char="-"/>
            </a:pPr>
            <a:endParaRPr lang="th-TH" b="1" i="1" dirty="0">
              <a:solidFill>
                <a:srgbClr val="C00000"/>
              </a:solidFill>
            </a:endParaRPr>
          </a:p>
          <a:p>
            <a:endParaRPr lang="en-US" b="1" i="1" dirty="0" smtClean="0">
              <a:solidFill>
                <a:srgbClr val="C00000"/>
              </a:solidFill>
            </a:endParaRPr>
          </a:p>
          <a:p>
            <a:endParaRPr lang="th-TH" b="1" i="1" dirty="0">
              <a:solidFill>
                <a:srgbClr val="C00000"/>
              </a:solidFill>
            </a:endParaRPr>
          </a:p>
        </p:txBody>
      </p:sp>
      <p:pic>
        <p:nvPicPr>
          <p:cNvPr id="17412" name="Picture 4" descr="http://idealbite.com/wp-content/uploads/2012/12/hypertensi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91986" y="2620794"/>
            <a:ext cx="3112462" cy="3112462"/>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ttp://www.sanantonio-lasik.com/images/slider_img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8420" y="2675966"/>
            <a:ext cx="3253004" cy="303431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3.imimg.com/data3/VM/WE/MY-436078/ophthalmic-large301-500x500.jpg"/>
          <p:cNvPicPr>
            <a:picLocks noChangeAspect="1" noChangeArrowheads="1"/>
          </p:cNvPicPr>
          <p:nvPr/>
        </p:nvPicPr>
        <p:blipFill rotWithShape="1">
          <a:blip r:embed="rId6">
            <a:extLst>
              <a:ext uri="{28A0092B-C50C-407E-A947-70E740481C1C}">
                <a14:useLocalDpi xmlns:a14="http://schemas.microsoft.com/office/drawing/2010/main" val="0"/>
              </a:ext>
            </a:extLst>
          </a:blip>
          <a:srcRect l="34142" t="3902" r="26813" b="3693"/>
          <a:stretch/>
        </p:blipFill>
        <p:spPr bwMode="auto">
          <a:xfrm>
            <a:off x="3721424" y="2952453"/>
            <a:ext cx="1409232" cy="26049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8136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มนมุมสี่เหลี่ยมผืนผ้าหนึ่งมุม 13"/>
          <p:cNvSpPr/>
          <p:nvPr/>
        </p:nvSpPr>
        <p:spPr>
          <a:xfrm>
            <a:off x="445427" y="2962692"/>
            <a:ext cx="3861453" cy="2168371"/>
          </a:xfrm>
          <a:prstGeom prst="round1Rect">
            <a:avLst>
              <a:gd name="adj" fmla="val 0"/>
            </a:avLst>
          </a:prstGeom>
          <a:ln/>
          <a:effectLst>
            <a:glow rad="101600">
              <a:schemeClr val="accent2">
                <a:satMod val="175000"/>
                <a:alpha val="40000"/>
              </a:schemeClr>
            </a:glow>
            <a:outerShdw blurRad="40000" dist="23000" dir="5400000" rotWithShape="0">
              <a:srgbClr val="000000">
                <a:alpha val="35000"/>
              </a:srgbClr>
            </a:outerShdw>
          </a:effectLst>
        </p:spPr>
        <p:style>
          <a:lnRef idx="1">
            <a:schemeClr val="accent2"/>
          </a:lnRef>
          <a:fillRef idx="3">
            <a:schemeClr val="accent2"/>
          </a:fillRef>
          <a:effectRef idx="2">
            <a:schemeClr val="accent2"/>
          </a:effectRef>
          <a:fontRef idx="minor">
            <a:schemeClr val="lt1"/>
          </a:fontRef>
        </p:style>
        <p:txBody>
          <a:bodyPr rtlCol="0" anchor="ctr"/>
          <a:lstStyle/>
          <a:p>
            <a:endParaRPr lang="en-US" sz="2400" b="1" i="1" u="sng" dirty="0">
              <a:solidFill>
                <a:schemeClr val="accent3"/>
              </a:solidFill>
              <a:effectLst>
                <a:outerShdw blurRad="38100" dist="38100" dir="2700000" algn="tl">
                  <a:srgbClr val="000000">
                    <a:alpha val="43137"/>
                  </a:srgbClr>
                </a:outerShdw>
              </a:effectLst>
            </a:endParaRPr>
          </a:p>
          <a:p>
            <a:endParaRPr lang="en-US" sz="2400" b="1" i="1" u="sng" dirty="0" smtClean="0">
              <a:solidFill>
                <a:schemeClr val="accent3"/>
              </a:solidFill>
              <a:effectLst>
                <a:outerShdw blurRad="38100" dist="38100" dir="2700000" algn="tl">
                  <a:srgbClr val="000000">
                    <a:alpha val="43137"/>
                  </a:srgbClr>
                </a:outerShdw>
              </a:effectLst>
            </a:endParaRPr>
          </a:p>
          <a:p>
            <a:endParaRPr lang="en-US" sz="2400" b="1" i="1" u="sng" dirty="0">
              <a:solidFill>
                <a:schemeClr val="accent3"/>
              </a:solidFill>
              <a:effectLst>
                <a:outerShdw blurRad="38100" dist="38100" dir="2700000" algn="tl">
                  <a:srgbClr val="000000">
                    <a:alpha val="43137"/>
                  </a:srgbClr>
                </a:outerShdw>
              </a:effectLst>
            </a:endParaRPr>
          </a:p>
          <a:p>
            <a:endParaRPr lang="en-US" sz="2400" b="1" i="1" u="sng" dirty="0" smtClean="0">
              <a:solidFill>
                <a:schemeClr val="accent3"/>
              </a:solidFill>
              <a:effectLst>
                <a:outerShdw blurRad="38100" dist="38100" dir="2700000" algn="tl">
                  <a:srgbClr val="000000">
                    <a:alpha val="43137"/>
                  </a:srgbClr>
                </a:outerShdw>
              </a:effectLst>
            </a:endParaRPr>
          </a:p>
          <a:p>
            <a:endParaRPr lang="en-US" sz="2400" b="1" i="1" u="sng" dirty="0">
              <a:solidFill>
                <a:schemeClr val="accent3"/>
              </a:solidFill>
              <a:effectLst>
                <a:outerShdw blurRad="38100" dist="38100" dir="2700000" algn="tl">
                  <a:srgbClr val="000000">
                    <a:alpha val="43137"/>
                  </a:srgbClr>
                </a:outerShdw>
              </a:effectLst>
            </a:endParaRPr>
          </a:p>
          <a:p>
            <a:endParaRPr lang="en-US" sz="2400" b="1" i="1" u="sng" dirty="0" smtClean="0">
              <a:solidFill>
                <a:schemeClr val="accent3"/>
              </a:solidFill>
              <a:effectLst>
                <a:outerShdw blurRad="38100" dist="38100" dir="2700000" algn="tl">
                  <a:srgbClr val="000000">
                    <a:alpha val="43137"/>
                  </a:srgbClr>
                </a:outerShdw>
              </a:effectLst>
            </a:endParaRPr>
          </a:p>
          <a:p>
            <a:endParaRPr lang="en-US" sz="2400" b="1" i="1" u="sng" dirty="0">
              <a:solidFill>
                <a:schemeClr val="accent3"/>
              </a:solidFill>
              <a:effectLst>
                <a:outerShdw blurRad="38100" dist="38100" dir="2700000" algn="tl">
                  <a:srgbClr val="000000">
                    <a:alpha val="43137"/>
                  </a:srgbClr>
                </a:outerShdw>
              </a:effectLst>
            </a:endParaRPr>
          </a:p>
          <a:p>
            <a:endParaRPr lang="th-TH" sz="2400" b="1" i="1" u="sng" dirty="0">
              <a:solidFill>
                <a:schemeClr val="accent3"/>
              </a:solidFill>
              <a:effectLst>
                <a:outerShdw blurRad="38100" dist="38100" dir="2700000" algn="tl">
                  <a:srgbClr val="000000">
                    <a:alpha val="43137"/>
                  </a:srgbClr>
                </a:outerShdw>
              </a:effectLst>
            </a:endParaRPr>
          </a:p>
        </p:txBody>
      </p:sp>
      <p:sp>
        <p:nvSpPr>
          <p:cNvPr id="7" name="สี่เหลี่ยมผืนผ้า 6"/>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4" name="กลุ่ม 3"/>
          <p:cNvGrpSpPr/>
          <p:nvPr/>
        </p:nvGrpSpPr>
        <p:grpSpPr>
          <a:xfrm>
            <a:off x="7798595" y="6111833"/>
            <a:ext cx="1234057" cy="704626"/>
            <a:chOff x="7798595" y="6111833"/>
            <a:chExt cx="1234057" cy="704626"/>
          </a:xfrm>
        </p:grpSpPr>
        <p:pic>
          <p:nvPicPr>
            <p:cNvPr id="5"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sp>
        <p:nvSpPr>
          <p:cNvPr id="8" name="สี่เหลี่ยมผืนผ้า 7"/>
          <p:cNvSpPr/>
          <p:nvPr/>
        </p:nvSpPr>
        <p:spPr>
          <a:xfrm>
            <a:off x="107504" y="-27384"/>
            <a:ext cx="9845231" cy="1938992"/>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5800" b="1" i="1" u="sng" dirty="0" smtClean="0">
                <a:ln w="11430"/>
                <a:solidFill>
                  <a:srgbClr val="C00000"/>
                </a:solidFill>
                <a:effectLst>
                  <a:outerShdw blurRad="50800" dist="39000" dir="5460000" algn="tl">
                    <a:srgbClr val="000000">
                      <a:alpha val="38000"/>
                    </a:srgbClr>
                  </a:outerShdw>
                </a:effectLst>
              </a:rPr>
              <a:t>RAND Health Insurance Experiment (HIE) Implication</a:t>
            </a:r>
            <a:endParaRPr lang="th-TH" sz="5800" b="1" i="1" u="sng" dirty="0">
              <a:ln w="11430"/>
              <a:solidFill>
                <a:srgbClr val="C00000"/>
              </a:solidFill>
              <a:effectLst>
                <a:outerShdw blurRad="50800" dist="39000" dir="5460000" algn="tl">
                  <a:srgbClr val="000000">
                    <a:alpha val="38000"/>
                  </a:srgbClr>
                </a:outerShdw>
              </a:effectLst>
            </a:endParaRPr>
          </a:p>
        </p:txBody>
      </p:sp>
      <p:sp>
        <p:nvSpPr>
          <p:cNvPr id="9" name="สี่เหลี่ยมผืนผ้า 8"/>
          <p:cNvSpPr/>
          <p:nvPr/>
        </p:nvSpPr>
        <p:spPr>
          <a:xfrm>
            <a:off x="630238" y="2996952"/>
            <a:ext cx="3456345" cy="2123658"/>
          </a:xfrm>
          <a:prstGeom prst="rect">
            <a:avLst/>
          </a:prstGeom>
        </p:spPr>
        <p:txBody>
          <a:bodyPr wrap="square">
            <a:spAutoFit/>
          </a:bodyPr>
          <a:lstStyle/>
          <a:p>
            <a:r>
              <a:rPr lang="en-US" sz="3200" b="1" i="1" dirty="0" smtClean="0">
                <a:solidFill>
                  <a:schemeClr val="bg1"/>
                </a:solidFill>
              </a:rPr>
              <a:t>-  Cost sharing plan       </a:t>
            </a:r>
            <a:br>
              <a:rPr lang="en-US" sz="3200" b="1" i="1" dirty="0" smtClean="0">
                <a:solidFill>
                  <a:schemeClr val="bg1"/>
                </a:solidFill>
              </a:rPr>
            </a:br>
            <a:r>
              <a:rPr lang="en-US" sz="3200" b="1" i="1" dirty="0" smtClean="0">
                <a:solidFill>
                  <a:schemeClr val="bg1"/>
                </a:solidFill>
              </a:rPr>
              <a:t>    group </a:t>
            </a:r>
            <a:r>
              <a:rPr lang="en-US" sz="3200" b="1" i="1" dirty="0" smtClean="0">
                <a:solidFill>
                  <a:schemeClr val="bg1"/>
                </a:solidFill>
              </a:rPr>
              <a:t>faces </a:t>
            </a:r>
            <a:r>
              <a:rPr lang="en-US" sz="3200" b="1" i="1" dirty="0" smtClean="0">
                <a:solidFill>
                  <a:schemeClr val="bg1"/>
                </a:solidFill>
              </a:rPr>
              <a:t>an  </a:t>
            </a:r>
            <a:br>
              <a:rPr lang="en-US" sz="3200" b="1" i="1" dirty="0" smtClean="0">
                <a:solidFill>
                  <a:schemeClr val="bg1"/>
                </a:solidFill>
              </a:rPr>
            </a:br>
            <a:r>
              <a:rPr lang="en-US" sz="3200" b="1" i="1" dirty="0" smtClean="0">
                <a:solidFill>
                  <a:schemeClr val="bg1"/>
                </a:solidFill>
              </a:rPr>
              <a:t>    annual risk of   </a:t>
            </a:r>
            <a:br>
              <a:rPr lang="en-US" sz="3200" b="1" i="1" dirty="0" smtClean="0">
                <a:solidFill>
                  <a:schemeClr val="bg1"/>
                </a:solidFill>
              </a:rPr>
            </a:br>
            <a:r>
              <a:rPr lang="en-US" sz="3200" b="1" i="1" dirty="0" smtClean="0">
                <a:solidFill>
                  <a:schemeClr val="bg1"/>
                </a:solidFill>
              </a:rPr>
              <a:t>    dying of </a:t>
            </a:r>
            <a:r>
              <a:rPr lang="en-US" sz="3600" b="1" i="1" dirty="0" smtClean="0">
                <a:solidFill>
                  <a:schemeClr val="bg1"/>
                </a:solidFill>
              </a:rPr>
              <a:t>“2.11”.</a:t>
            </a:r>
            <a:endParaRPr lang="th-TH" sz="3600" b="1" i="1" dirty="0">
              <a:solidFill>
                <a:schemeClr val="bg1"/>
              </a:solidFill>
            </a:endParaRPr>
          </a:p>
        </p:txBody>
      </p:sp>
      <p:sp>
        <p:nvSpPr>
          <p:cNvPr id="11" name="สี่เหลี่ยมผืนผ้า 10"/>
          <p:cNvSpPr/>
          <p:nvPr/>
        </p:nvSpPr>
        <p:spPr>
          <a:xfrm>
            <a:off x="107504" y="5229200"/>
            <a:ext cx="5382004" cy="1138773"/>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400" b="1" i="1" dirty="0">
                <a:ln w="11430"/>
                <a:solidFill>
                  <a:srgbClr val="C00000"/>
                </a:solidFill>
                <a:effectLst>
                  <a:outerShdw blurRad="50800" dist="39000" dir="5460000" algn="tl">
                    <a:srgbClr val="000000">
                      <a:alpha val="38000"/>
                    </a:srgbClr>
                  </a:outerShdw>
                </a:effectLst>
              </a:rPr>
              <a:t> </a:t>
            </a:r>
            <a:r>
              <a:rPr lang="en-US" sz="3400" b="1" i="1" dirty="0" smtClean="0">
                <a:ln w="11430"/>
                <a:solidFill>
                  <a:srgbClr val="C00000"/>
                </a:solidFill>
                <a:effectLst>
                  <a:outerShdw blurRad="50800" dist="39000" dir="5460000" algn="tl">
                    <a:srgbClr val="000000">
                      <a:alpha val="38000"/>
                    </a:srgbClr>
                  </a:outerShdw>
                </a:effectLst>
              </a:rPr>
              <a:t>   </a:t>
            </a:r>
            <a:r>
              <a:rPr lang="en-US" sz="3400" b="1" i="1" u="sng" dirty="0" smtClean="0">
                <a:ln w="11430"/>
                <a:solidFill>
                  <a:srgbClr val="C00000"/>
                </a:solidFill>
                <a:effectLst>
                  <a:outerShdw blurRad="50800" dist="39000" dir="5460000" algn="tl">
                    <a:srgbClr val="000000">
                      <a:alpha val="38000"/>
                    </a:srgbClr>
                  </a:outerShdw>
                </a:effectLst>
              </a:rPr>
              <a:t>The difference was due to </a:t>
            </a:r>
          </a:p>
          <a:p>
            <a:r>
              <a:rPr lang="en-US" sz="3400" b="1" i="1" u="sng" dirty="0" smtClean="0">
                <a:ln w="11430"/>
                <a:solidFill>
                  <a:srgbClr val="C00000"/>
                </a:solidFill>
                <a:effectLst>
                  <a:outerShdw blurRad="50800" dist="39000" dir="5460000" algn="tl">
                    <a:srgbClr val="000000">
                      <a:alpha val="38000"/>
                    </a:srgbClr>
                  </a:outerShdw>
                </a:effectLst>
              </a:rPr>
              <a:t>a reduction in hypertension !</a:t>
            </a:r>
            <a:endParaRPr lang="th-TH" sz="3400" b="1" i="1" u="sng" dirty="0">
              <a:ln w="11430"/>
              <a:solidFill>
                <a:srgbClr val="C00000"/>
              </a:solidFill>
              <a:effectLst>
                <a:outerShdw blurRad="50800" dist="39000" dir="5460000" algn="tl">
                  <a:srgbClr val="000000">
                    <a:alpha val="38000"/>
                  </a:srgbClr>
                </a:outerShdw>
              </a:effectLst>
            </a:endParaRPr>
          </a:p>
        </p:txBody>
      </p:sp>
      <p:pic>
        <p:nvPicPr>
          <p:cNvPr id="1026" name="Picture 2" descr="https://encrypted-tbn1.gstatic.com/images?q=tbn:ANd9GcR8mInhFDNSMO5JhBlam_xatzstrSe9W6cDqWxusfoYmRrG7P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87284" y="5256736"/>
            <a:ext cx="2529132" cy="836560"/>
          </a:xfrm>
          <a:prstGeom prst="rect">
            <a:avLst/>
          </a:prstGeom>
          <a:noFill/>
          <a:extLst>
            <a:ext uri="{909E8E84-426E-40DD-AFC4-6F175D3DCCD1}">
              <a14:hiddenFill xmlns:a14="http://schemas.microsoft.com/office/drawing/2010/main">
                <a:solidFill>
                  <a:srgbClr val="FFFFFF"/>
                </a:solidFill>
              </a14:hiddenFill>
            </a:ext>
          </a:extLst>
        </p:spPr>
      </p:pic>
      <p:sp>
        <p:nvSpPr>
          <p:cNvPr id="13" name="สี่เหลี่ยมผืนผ้า 12"/>
          <p:cNvSpPr/>
          <p:nvPr/>
        </p:nvSpPr>
        <p:spPr>
          <a:xfrm>
            <a:off x="251520" y="1700808"/>
            <a:ext cx="7000634" cy="126188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800" b="1" i="1" dirty="0" smtClean="0">
                <a:ln w="11430"/>
                <a:solidFill>
                  <a:srgbClr val="C00000"/>
                </a:solidFill>
                <a:effectLst>
                  <a:outerShdw blurRad="50800" dist="39000" dir="5460000" algn="tl">
                    <a:srgbClr val="000000">
                      <a:alpha val="38000"/>
                    </a:srgbClr>
                  </a:outerShdw>
                </a:effectLst>
              </a:rPr>
              <a:t>“Relative risk estimation of dying </a:t>
            </a:r>
          </a:p>
          <a:p>
            <a:r>
              <a:rPr lang="en-US" sz="3800" b="1" i="1" dirty="0" smtClean="0">
                <a:ln w="11430"/>
                <a:solidFill>
                  <a:srgbClr val="C00000"/>
                </a:solidFill>
                <a:effectLst>
                  <a:outerShdw blurRad="50800" dist="39000" dir="5460000" algn="tl">
                    <a:srgbClr val="000000">
                      <a:alpha val="38000"/>
                    </a:srgbClr>
                  </a:outerShdw>
                </a:effectLst>
              </a:rPr>
              <a:t>based on epidemiological”</a:t>
            </a:r>
            <a:endParaRPr lang="th-TH" sz="3800" b="1" i="1" dirty="0">
              <a:ln w="11430"/>
              <a:solidFill>
                <a:srgbClr val="C00000"/>
              </a:solidFill>
              <a:effectLst>
                <a:outerShdw blurRad="50800" dist="39000" dir="5460000" algn="tl">
                  <a:srgbClr val="000000">
                    <a:alpha val="38000"/>
                  </a:srgbClr>
                </a:outerShdw>
              </a:effectLst>
            </a:endParaRPr>
          </a:p>
        </p:txBody>
      </p:sp>
      <p:sp>
        <p:nvSpPr>
          <p:cNvPr id="15" name="มนมุมสี่เหลี่ยมผืนผ้าหนึ่งมุม 14"/>
          <p:cNvSpPr/>
          <p:nvPr/>
        </p:nvSpPr>
        <p:spPr>
          <a:xfrm>
            <a:off x="4727023" y="2943817"/>
            <a:ext cx="3861453" cy="2168371"/>
          </a:xfrm>
          <a:prstGeom prst="round1Rect">
            <a:avLst>
              <a:gd name="adj" fmla="val 0"/>
            </a:avLst>
          </a:prstGeom>
          <a:ln/>
          <a:effectLst>
            <a:glow rad="101600">
              <a:schemeClr val="accent2">
                <a:satMod val="175000"/>
                <a:alpha val="40000"/>
              </a:schemeClr>
            </a:glow>
            <a:outerShdw blurRad="40000" dist="23000" dir="5400000" rotWithShape="0">
              <a:srgbClr val="000000">
                <a:alpha val="35000"/>
              </a:srgbClr>
            </a:outerShdw>
          </a:effectLst>
        </p:spPr>
        <p:style>
          <a:lnRef idx="1">
            <a:schemeClr val="accent2"/>
          </a:lnRef>
          <a:fillRef idx="3">
            <a:schemeClr val="accent2"/>
          </a:fillRef>
          <a:effectRef idx="2">
            <a:schemeClr val="accent2"/>
          </a:effectRef>
          <a:fontRef idx="minor">
            <a:schemeClr val="lt1"/>
          </a:fontRef>
        </p:style>
        <p:txBody>
          <a:bodyPr rtlCol="0" anchor="ctr"/>
          <a:lstStyle/>
          <a:p>
            <a:endParaRPr lang="en-US" sz="2400" b="1" i="1" u="sng" dirty="0">
              <a:solidFill>
                <a:schemeClr val="accent3"/>
              </a:solidFill>
              <a:effectLst>
                <a:outerShdw blurRad="38100" dist="38100" dir="2700000" algn="tl">
                  <a:srgbClr val="000000">
                    <a:alpha val="43137"/>
                  </a:srgbClr>
                </a:outerShdw>
              </a:effectLst>
            </a:endParaRPr>
          </a:p>
          <a:p>
            <a:endParaRPr lang="en-US" sz="2400" b="1" i="1" u="sng" dirty="0" smtClean="0">
              <a:solidFill>
                <a:schemeClr val="accent3"/>
              </a:solidFill>
              <a:effectLst>
                <a:outerShdw blurRad="38100" dist="38100" dir="2700000" algn="tl">
                  <a:srgbClr val="000000">
                    <a:alpha val="43137"/>
                  </a:srgbClr>
                </a:outerShdw>
              </a:effectLst>
            </a:endParaRPr>
          </a:p>
          <a:p>
            <a:endParaRPr lang="en-US" sz="2400" b="1" i="1" u="sng" dirty="0">
              <a:solidFill>
                <a:schemeClr val="accent3"/>
              </a:solidFill>
              <a:effectLst>
                <a:outerShdw blurRad="38100" dist="38100" dir="2700000" algn="tl">
                  <a:srgbClr val="000000">
                    <a:alpha val="43137"/>
                  </a:srgbClr>
                </a:outerShdw>
              </a:effectLst>
            </a:endParaRPr>
          </a:p>
          <a:p>
            <a:endParaRPr lang="en-US" sz="2400" b="1" i="1" u="sng" dirty="0" smtClean="0">
              <a:solidFill>
                <a:schemeClr val="accent3"/>
              </a:solidFill>
              <a:effectLst>
                <a:outerShdw blurRad="38100" dist="38100" dir="2700000" algn="tl">
                  <a:srgbClr val="000000">
                    <a:alpha val="43137"/>
                  </a:srgbClr>
                </a:outerShdw>
              </a:effectLst>
            </a:endParaRPr>
          </a:p>
          <a:p>
            <a:endParaRPr lang="en-US" sz="2400" b="1" i="1" u="sng" dirty="0">
              <a:solidFill>
                <a:schemeClr val="accent3"/>
              </a:solidFill>
              <a:effectLst>
                <a:outerShdw blurRad="38100" dist="38100" dir="2700000" algn="tl">
                  <a:srgbClr val="000000">
                    <a:alpha val="43137"/>
                  </a:srgbClr>
                </a:outerShdw>
              </a:effectLst>
            </a:endParaRPr>
          </a:p>
          <a:p>
            <a:endParaRPr lang="en-US" sz="2400" b="1" i="1" u="sng" dirty="0" smtClean="0">
              <a:solidFill>
                <a:schemeClr val="accent3"/>
              </a:solidFill>
              <a:effectLst>
                <a:outerShdw blurRad="38100" dist="38100" dir="2700000" algn="tl">
                  <a:srgbClr val="000000">
                    <a:alpha val="43137"/>
                  </a:srgbClr>
                </a:outerShdw>
              </a:effectLst>
            </a:endParaRPr>
          </a:p>
          <a:p>
            <a:endParaRPr lang="en-US" sz="2400" b="1" i="1" u="sng" dirty="0">
              <a:solidFill>
                <a:schemeClr val="accent3"/>
              </a:solidFill>
              <a:effectLst>
                <a:outerShdw blurRad="38100" dist="38100" dir="2700000" algn="tl">
                  <a:srgbClr val="000000">
                    <a:alpha val="43137"/>
                  </a:srgbClr>
                </a:outerShdw>
              </a:effectLst>
            </a:endParaRPr>
          </a:p>
          <a:p>
            <a:endParaRPr lang="th-TH" sz="2400" b="1" i="1" u="sng" dirty="0">
              <a:solidFill>
                <a:schemeClr val="accent3"/>
              </a:solidFill>
              <a:effectLst>
                <a:outerShdw blurRad="38100" dist="38100" dir="2700000" algn="tl">
                  <a:srgbClr val="000000">
                    <a:alpha val="43137"/>
                  </a:srgbClr>
                </a:outerShdw>
              </a:effectLst>
            </a:endParaRPr>
          </a:p>
        </p:txBody>
      </p:sp>
      <p:sp>
        <p:nvSpPr>
          <p:cNvPr id="10" name="สี่เหลี่ยมผืนผ้า 9"/>
          <p:cNvSpPr/>
          <p:nvPr/>
        </p:nvSpPr>
        <p:spPr>
          <a:xfrm>
            <a:off x="4788024" y="2961526"/>
            <a:ext cx="3392047" cy="2123658"/>
          </a:xfrm>
          <a:prstGeom prst="rect">
            <a:avLst/>
          </a:prstGeom>
        </p:spPr>
        <p:txBody>
          <a:bodyPr wrap="square">
            <a:spAutoFit/>
          </a:bodyPr>
          <a:lstStyle/>
          <a:p>
            <a:r>
              <a:rPr lang="en-US" sz="3200" b="1" i="1" dirty="0" smtClean="0">
                <a:solidFill>
                  <a:schemeClr val="bg1"/>
                </a:solidFill>
              </a:rPr>
              <a:t>    - Free care plan   </a:t>
            </a:r>
            <a:br>
              <a:rPr lang="en-US" sz="3200" b="1" i="1" dirty="0" smtClean="0">
                <a:solidFill>
                  <a:schemeClr val="bg1"/>
                </a:solidFill>
              </a:rPr>
            </a:br>
            <a:r>
              <a:rPr lang="en-US" sz="3200" b="1" i="1" dirty="0" smtClean="0">
                <a:solidFill>
                  <a:schemeClr val="bg1"/>
                </a:solidFill>
              </a:rPr>
              <a:t>      group </a:t>
            </a:r>
            <a:r>
              <a:rPr lang="en-US" sz="3200" b="1" i="1" dirty="0" smtClean="0">
                <a:solidFill>
                  <a:schemeClr val="bg1"/>
                </a:solidFill>
              </a:rPr>
              <a:t>faces </a:t>
            </a:r>
            <a:r>
              <a:rPr lang="en-US" sz="3200" b="1" i="1" dirty="0" smtClean="0">
                <a:solidFill>
                  <a:schemeClr val="bg1"/>
                </a:solidFill>
              </a:rPr>
              <a:t>an </a:t>
            </a:r>
            <a:br>
              <a:rPr lang="en-US" sz="3200" b="1" i="1" dirty="0" smtClean="0">
                <a:solidFill>
                  <a:schemeClr val="bg1"/>
                </a:solidFill>
              </a:rPr>
            </a:br>
            <a:r>
              <a:rPr lang="en-US" sz="3200" b="1" i="1" dirty="0" smtClean="0">
                <a:solidFill>
                  <a:schemeClr val="bg1"/>
                </a:solidFill>
              </a:rPr>
              <a:t>      annual risk of </a:t>
            </a:r>
            <a:br>
              <a:rPr lang="en-US" sz="3200" b="1" i="1" dirty="0" smtClean="0">
                <a:solidFill>
                  <a:schemeClr val="bg1"/>
                </a:solidFill>
              </a:rPr>
            </a:br>
            <a:r>
              <a:rPr lang="en-US" sz="3200" b="1" i="1" dirty="0" smtClean="0">
                <a:solidFill>
                  <a:schemeClr val="bg1"/>
                </a:solidFill>
              </a:rPr>
              <a:t>      dying of </a:t>
            </a:r>
            <a:r>
              <a:rPr lang="en-US" sz="3600" b="1" i="1" dirty="0" smtClean="0">
                <a:solidFill>
                  <a:schemeClr val="bg1"/>
                </a:solidFill>
              </a:rPr>
              <a:t>“1.9”.</a:t>
            </a:r>
            <a:endParaRPr lang="th-TH" sz="3600" b="1" i="1" dirty="0">
              <a:solidFill>
                <a:schemeClr val="bg1"/>
              </a:solidFill>
            </a:endParaRPr>
          </a:p>
        </p:txBody>
      </p:sp>
    </p:spTree>
    <p:extLst>
      <p:ext uri="{BB962C8B-B14F-4D97-AF65-F5344CB8AC3E}">
        <p14:creationId xmlns:p14="http://schemas.microsoft.com/office/powerpoint/2010/main" val="2438136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nodeType="withEffect">
                                  <p:stCondLst>
                                    <p:cond delay="0"/>
                                  </p:stCondLst>
                                  <p:childTnLst>
                                    <p:set>
                                      <p:cBhvr>
                                        <p:cTn id="23" dur="1" fill="hold">
                                          <p:stCondLst>
                                            <p:cond delay="0"/>
                                          </p:stCondLst>
                                        </p:cTn>
                                        <p:tgtEl>
                                          <p:spTgt spid="1026"/>
                                        </p:tgtEl>
                                        <p:attrNameLst>
                                          <p:attrName>style.visibility</p:attrName>
                                        </p:attrNameLst>
                                      </p:cBhvr>
                                      <p:to>
                                        <p:strVal val="visible"/>
                                      </p:to>
                                    </p:set>
                                    <p:animEffect transition="in" filter="fade">
                                      <p:cBhvr>
                                        <p:cTn id="24"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p:bldP spid="11" grpId="0"/>
      <p:bldP spid="15" grpId="0" animBg="1"/>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ผืนผ้า 6"/>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4" name="กลุ่ม 3"/>
          <p:cNvGrpSpPr/>
          <p:nvPr/>
        </p:nvGrpSpPr>
        <p:grpSpPr>
          <a:xfrm>
            <a:off x="7798595" y="6111833"/>
            <a:ext cx="1234057" cy="704626"/>
            <a:chOff x="7798595" y="6111833"/>
            <a:chExt cx="1234057" cy="704626"/>
          </a:xfrm>
        </p:grpSpPr>
        <p:pic>
          <p:nvPicPr>
            <p:cNvPr id="5"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pic>
        <p:nvPicPr>
          <p:cNvPr id="3076" name="Picture 4" descr="http://www.redorbit.com/media/uploads/2014/03/blood-pressure-thinkstock-464676259-617x41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7959" y="548680"/>
            <a:ext cx="3749030" cy="252770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355976" y="535320"/>
            <a:ext cx="4644008" cy="2677656"/>
          </a:xfrm>
          <a:prstGeom prst="rect">
            <a:avLst/>
          </a:prstGeom>
          <a:noFill/>
        </p:spPr>
        <p:txBody>
          <a:bodyPr wrap="square" rtlCol="0">
            <a:spAutoFit/>
          </a:bodyPr>
          <a:lstStyle/>
          <a:p>
            <a:r>
              <a:rPr lang="en-US" b="1" i="1" dirty="0" smtClean="0">
                <a:solidFill>
                  <a:srgbClr val="C00000"/>
                </a:solidFill>
              </a:rPr>
              <a:t>- A reduction in hypertension among low-income people in free care plan occurred because they were more likely to visit the doctor than those with a cost-sharing plan.</a:t>
            </a:r>
            <a:endParaRPr lang="th-TH" b="1" i="1" dirty="0">
              <a:solidFill>
                <a:srgbClr val="C00000"/>
              </a:solidFill>
            </a:endParaRPr>
          </a:p>
        </p:txBody>
      </p:sp>
      <p:sp>
        <p:nvSpPr>
          <p:cNvPr id="10" name="TextBox 9"/>
          <p:cNvSpPr txBox="1"/>
          <p:nvPr/>
        </p:nvSpPr>
        <p:spPr>
          <a:xfrm>
            <a:off x="4490532" y="3628181"/>
            <a:ext cx="4257932" cy="1815882"/>
          </a:xfrm>
          <a:prstGeom prst="rect">
            <a:avLst/>
          </a:prstGeom>
          <a:noFill/>
        </p:spPr>
        <p:txBody>
          <a:bodyPr wrap="square" rtlCol="0">
            <a:spAutoFit/>
          </a:bodyPr>
          <a:lstStyle/>
          <a:p>
            <a:r>
              <a:rPr lang="en-US" b="1" i="1" dirty="0" smtClean="0">
                <a:solidFill>
                  <a:srgbClr val="C00000"/>
                </a:solidFill>
              </a:rPr>
              <a:t>- Thus, they are more </a:t>
            </a:r>
            <a:r>
              <a:rPr lang="en-US" b="1" i="1" dirty="0">
                <a:solidFill>
                  <a:srgbClr val="C00000"/>
                </a:solidFill>
              </a:rPr>
              <a:t>likely to have previously </a:t>
            </a:r>
            <a:r>
              <a:rPr lang="en-US" b="1" i="1" dirty="0" smtClean="0">
                <a:solidFill>
                  <a:srgbClr val="C00000"/>
                </a:solidFill>
              </a:rPr>
              <a:t>undetected hypertension diagnosed.</a:t>
            </a:r>
            <a:endParaRPr lang="th-TH" b="1" i="1" dirty="0">
              <a:solidFill>
                <a:srgbClr val="C00000"/>
              </a:solidFill>
            </a:endParaRPr>
          </a:p>
        </p:txBody>
      </p:sp>
      <p:pic>
        <p:nvPicPr>
          <p:cNvPr id="1026" name="Picture 2" descr="http://businesswolf.org/wp-content/uploads/2014/08/cost-shar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543" y="3467123"/>
            <a:ext cx="3679445" cy="23671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8136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http://www.bhf.org.uk/images/preventing_heart_disease.png"/>
          <p:cNvPicPr>
            <a:picLocks noChangeAspect="1" noChangeArrowheads="1"/>
          </p:cNvPicPr>
          <p:nvPr/>
        </p:nvPicPr>
        <p:blipFill rotWithShape="1">
          <a:blip r:embed="rId2">
            <a:extLst>
              <a:ext uri="{28A0092B-C50C-407E-A947-70E740481C1C}">
                <a14:useLocalDpi xmlns:a14="http://schemas.microsoft.com/office/drawing/2010/main" val="0"/>
              </a:ext>
            </a:extLst>
          </a:blip>
          <a:srcRect r="45300" b="60702"/>
          <a:stretch/>
        </p:blipFill>
        <p:spPr bwMode="auto">
          <a:xfrm>
            <a:off x="119193" y="5989650"/>
            <a:ext cx="2652607" cy="751718"/>
          </a:xfrm>
          <a:prstGeom prst="rect">
            <a:avLst/>
          </a:prstGeom>
          <a:noFill/>
          <a:extLst>
            <a:ext uri="{909E8E84-426E-40DD-AFC4-6F175D3DCCD1}">
              <a14:hiddenFill xmlns:a14="http://schemas.microsoft.com/office/drawing/2010/main">
                <a:solidFill>
                  <a:srgbClr val="FFFFFF"/>
                </a:solidFill>
              </a14:hiddenFill>
            </a:ext>
          </a:extLst>
        </p:spPr>
      </p:pic>
      <p:sp>
        <p:nvSpPr>
          <p:cNvPr id="7" name="สี่เหลี่ยมผืนผ้า 6"/>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4" name="กลุ่ม 3"/>
          <p:cNvGrpSpPr/>
          <p:nvPr/>
        </p:nvGrpSpPr>
        <p:grpSpPr>
          <a:xfrm>
            <a:off x="7798595" y="6111833"/>
            <a:ext cx="1234057" cy="704626"/>
            <a:chOff x="7798595" y="6111833"/>
            <a:chExt cx="1234057" cy="704626"/>
          </a:xfrm>
        </p:grpSpPr>
        <p:pic>
          <p:nvPicPr>
            <p:cNvPr id="5" name="Picture 2" descr="http://www.econ.tu.ac.th/oldweb/images/news/760/BE_logo-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blog.eduzones.com/images/blog/socialdome/20120905135117.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sp>
        <p:nvSpPr>
          <p:cNvPr id="9" name="สี่เหลี่ยมผืนผ้า 8"/>
          <p:cNvSpPr/>
          <p:nvPr/>
        </p:nvSpPr>
        <p:spPr>
          <a:xfrm>
            <a:off x="562796" y="5097378"/>
            <a:ext cx="7748916" cy="86177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000" b="1" i="1" dirty="0" smtClean="0">
                <a:ln w="11430"/>
                <a:solidFill>
                  <a:srgbClr val="C00000"/>
                </a:solidFill>
                <a:effectLst>
                  <a:outerShdw blurRad="50800" dist="39000" dir="5460000" algn="tl">
                    <a:srgbClr val="000000">
                      <a:alpha val="38000"/>
                    </a:srgbClr>
                  </a:outerShdw>
                </a:effectLst>
              </a:rPr>
              <a:t>A reduction in mortality rate</a:t>
            </a:r>
            <a:endParaRPr lang="th-TH" sz="5000" b="1" i="1" dirty="0">
              <a:ln w="11430"/>
              <a:solidFill>
                <a:srgbClr val="C00000"/>
              </a:solidFill>
              <a:effectLst>
                <a:outerShdw blurRad="50800" dist="39000" dir="5460000" algn="tl">
                  <a:srgbClr val="000000">
                    <a:alpha val="38000"/>
                  </a:srgbClr>
                </a:outerShdw>
              </a:effectLst>
            </a:endParaRPr>
          </a:p>
        </p:txBody>
      </p:sp>
      <p:sp>
        <p:nvSpPr>
          <p:cNvPr id="10" name="สี่เหลี่ยมผืนผ้า 9"/>
          <p:cNvSpPr/>
          <p:nvPr/>
        </p:nvSpPr>
        <p:spPr>
          <a:xfrm>
            <a:off x="405908" y="332656"/>
            <a:ext cx="6501716" cy="86177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000" b="1" i="1" dirty="0" smtClean="0">
                <a:ln w="11430"/>
                <a:solidFill>
                  <a:srgbClr val="C00000"/>
                </a:solidFill>
                <a:effectLst>
                  <a:outerShdw blurRad="50800" dist="39000" dir="5460000" algn="tl">
                    <a:srgbClr val="000000">
                      <a:alpha val="38000"/>
                    </a:srgbClr>
                  </a:outerShdw>
                </a:effectLst>
              </a:rPr>
              <a:t>Control of Hypertension</a:t>
            </a:r>
            <a:endParaRPr lang="th-TH" sz="5000" b="1" i="1" dirty="0">
              <a:ln w="11430"/>
              <a:solidFill>
                <a:srgbClr val="C00000"/>
              </a:solidFill>
              <a:effectLst>
                <a:outerShdw blurRad="50800" dist="39000" dir="5460000" algn="tl">
                  <a:srgbClr val="000000">
                    <a:alpha val="38000"/>
                  </a:srgbClr>
                </a:outerShdw>
              </a:effectLst>
            </a:endParaRPr>
          </a:p>
        </p:txBody>
      </p:sp>
      <p:sp>
        <p:nvSpPr>
          <p:cNvPr id="11" name="ลูกศรลง 10"/>
          <p:cNvSpPr/>
          <p:nvPr/>
        </p:nvSpPr>
        <p:spPr>
          <a:xfrm>
            <a:off x="3991366" y="1194430"/>
            <a:ext cx="648072" cy="1802522"/>
          </a:xfrm>
          <a:prstGeom prst="down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h-TH"/>
          </a:p>
        </p:txBody>
      </p:sp>
      <p:sp>
        <p:nvSpPr>
          <p:cNvPr id="12" name="สี่เหลี่ยมผืนผ้า 11"/>
          <p:cNvSpPr/>
          <p:nvPr/>
        </p:nvSpPr>
        <p:spPr>
          <a:xfrm>
            <a:off x="611957" y="2996952"/>
            <a:ext cx="8054962" cy="1631216"/>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000" b="1" i="1" dirty="0" smtClean="0">
                <a:ln w="11430"/>
                <a:solidFill>
                  <a:srgbClr val="C00000"/>
                </a:solidFill>
                <a:effectLst>
                  <a:outerShdw blurRad="50800" dist="39000" dir="5460000" algn="tl">
                    <a:srgbClr val="000000">
                      <a:alpha val="38000"/>
                    </a:srgbClr>
                  </a:outerShdw>
                </a:effectLst>
              </a:rPr>
              <a:t>A reduction in cardiovascular </a:t>
            </a:r>
          </a:p>
          <a:p>
            <a:pPr algn="ctr"/>
            <a:r>
              <a:rPr lang="en-US" sz="5000" b="1" i="1" dirty="0" smtClean="0">
                <a:ln w="11430"/>
                <a:solidFill>
                  <a:srgbClr val="C00000"/>
                </a:solidFill>
                <a:effectLst>
                  <a:outerShdw blurRad="50800" dist="39000" dir="5460000" algn="tl">
                    <a:srgbClr val="000000">
                      <a:alpha val="38000"/>
                    </a:srgbClr>
                  </a:outerShdw>
                </a:effectLst>
              </a:rPr>
              <a:t>mortality</a:t>
            </a:r>
            <a:endParaRPr lang="th-TH" sz="5000" b="1" i="1" dirty="0">
              <a:ln w="11430"/>
              <a:solidFill>
                <a:srgbClr val="C00000"/>
              </a:solidFill>
              <a:effectLst>
                <a:outerShdw blurRad="50800" dist="39000" dir="5460000" algn="tl">
                  <a:srgbClr val="000000">
                    <a:alpha val="38000"/>
                  </a:srgbClr>
                </a:outerShdw>
              </a:effectLst>
            </a:endParaRPr>
          </a:p>
        </p:txBody>
      </p:sp>
      <p:pic>
        <p:nvPicPr>
          <p:cNvPr id="4100" name="Picture 4" descr="http://girumpost.com/wp-content/uploads/2012/12/heartvascular.jpg"/>
          <p:cNvPicPr>
            <a:picLocks noChangeAspect="1" noChangeArrowheads="1"/>
          </p:cNvPicPr>
          <p:nvPr/>
        </p:nvPicPr>
        <p:blipFill rotWithShape="1">
          <a:blip r:embed="rId5">
            <a:extLst>
              <a:ext uri="{28A0092B-C50C-407E-A947-70E740481C1C}">
                <a14:useLocalDpi xmlns:a14="http://schemas.microsoft.com/office/drawing/2010/main" val="0"/>
              </a:ext>
            </a:extLst>
          </a:blip>
          <a:srcRect l="9563" r="14191"/>
          <a:stretch/>
        </p:blipFill>
        <p:spPr bwMode="auto">
          <a:xfrm>
            <a:off x="738371" y="1172790"/>
            <a:ext cx="2914454" cy="1824162"/>
          </a:xfrm>
          <a:prstGeom prst="rect">
            <a:avLst/>
          </a:prstGeom>
          <a:noFill/>
          <a:extLst>
            <a:ext uri="{909E8E84-426E-40DD-AFC4-6F175D3DCCD1}">
              <a14:hiddenFill xmlns:a14="http://schemas.microsoft.com/office/drawing/2010/main">
                <a:solidFill>
                  <a:srgbClr val="FFFFFF"/>
                </a:solidFill>
              </a14:hiddenFill>
            </a:ext>
          </a:extLst>
        </p:spPr>
      </p:pic>
      <p:sp>
        <p:nvSpPr>
          <p:cNvPr id="16" name="ลูกศรลง 15"/>
          <p:cNvSpPr/>
          <p:nvPr/>
        </p:nvSpPr>
        <p:spPr>
          <a:xfrm>
            <a:off x="6583588" y="3812560"/>
            <a:ext cx="648072" cy="1319437"/>
          </a:xfrm>
          <a:prstGeom prst="down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h-TH"/>
          </a:p>
        </p:txBody>
      </p:sp>
      <p:pic>
        <p:nvPicPr>
          <p:cNvPr id="4098" name="Picture 2" descr="http://www.dietdoctor.com/wp-content/uploads/2013/06/Heart-failure.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32040" y="1124744"/>
            <a:ext cx="2885812" cy="180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8136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กลุ่ม 1"/>
          <p:cNvGrpSpPr/>
          <p:nvPr/>
        </p:nvGrpSpPr>
        <p:grpSpPr>
          <a:xfrm>
            <a:off x="2798945" y="6111833"/>
            <a:ext cx="6233707" cy="704626"/>
            <a:chOff x="2798945" y="6111833"/>
            <a:chExt cx="6233707" cy="704626"/>
          </a:xfrm>
        </p:grpSpPr>
        <p:sp>
          <p:nvSpPr>
            <p:cNvPr id="7" name="สี่เหลี่ยมผืนผ้า 6"/>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4" name="กลุ่ม 3"/>
            <p:cNvGrpSpPr/>
            <p:nvPr/>
          </p:nvGrpSpPr>
          <p:grpSpPr>
            <a:xfrm>
              <a:off x="7798595" y="6111833"/>
              <a:ext cx="1234057" cy="704626"/>
              <a:chOff x="7798595" y="6111833"/>
              <a:chExt cx="1234057" cy="704626"/>
            </a:xfrm>
          </p:grpSpPr>
          <p:pic>
            <p:nvPicPr>
              <p:cNvPr id="5"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8" name="สี่เหลี่ยมผืนผ้า 7"/>
          <p:cNvSpPr/>
          <p:nvPr/>
        </p:nvSpPr>
        <p:spPr>
          <a:xfrm>
            <a:off x="2137825" y="350718"/>
            <a:ext cx="4754828" cy="1323439"/>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8000" b="1" i="1" u="sng" dirty="0" smtClean="0">
                <a:ln w="11430"/>
                <a:solidFill>
                  <a:srgbClr val="C00000"/>
                </a:solidFill>
                <a:effectLst>
                  <a:outerShdw blurRad="50800" dist="39000" dir="5460000" algn="tl">
                    <a:srgbClr val="000000">
                      <a:alpha val="38000"/>
                    </a:srgbClr>
                  </a:outerShdw>
                </a:effectLst>
              </a:rPr>
              <a:t>Conclusion</a:t>
            </a:r>
            <a:endParaRPr lang="th-TH" sz="8000" b="1" i="1" u="sng" dirty="0">
              <a:ln w="11430"/>
              <a:solidFill>
                <a:srgbClr val="C00000"/>
              </a:solidFill>
              <a:effectLst>
                <a:outerShdw blurRad="50800" dist="39000" dir="5460000" algn="tl">
                  <a:srgbClr val="000000">
                    <a:alpha val="38000"/>
                  </a:srgbClr>
                </a:outerShdw>
              </a:effectLst>
            </a:endParaRPr>
          </a:p>
        </p:txBody>
      </p:sp>
      <p:sp>
        <p:nvSpPr>
          <p:cNvPr id="9" name="TextBox 8"/>
          <p:cNvSpPr txBox="1"/>
          <p:nvPr/>
        </p:nvSpPr>
        <p:spPr>
          <a:xfrm>
            <a:off x="203338" y="1700808"/>
            <a:ext cx="8876325" cy="2400657"/>
          </a:xfrm>
          <a:prstGeom prst="rect">
            <a:avLst/>
          </a:prstGeom>
          <a:noFill/>
        </p:spPr>
        <p:txBody>
          <a:bodyPr wrap="square" rtlCol="0">
            <a:spAutoFit/>
          </a:bodyPr>
          <a:lstStyle/>
          <a:p>
            <a:r>
              <a:rPr lang="en-US" sz="3000" b="1" i="1" dirty="0" smtClean="0">
                <a:solidFill>
                  <a:srgbClr val="C00000"/>
                </a:solidFill>
              </a:rPr>
              <a:t>- Observational studies suggested that there is an association </a:t>
            </a:r>
            <a:r>
              <a:rPr lang="en-US" sz="3000" b="1" i="1" dirty="0">
                <a:solidFill>
                  <a:srgbClr val="C00000"/>
                </a:solidFill>
              </a:rPr>
              <a:t>between health insurance </a:t>
            </a:r>
            <a:r>
              <a:rPr lang="en-US" sz="3000" b="1" i="1" dirty="0" smtClean="0">
                <a:solidFill>
                  <a:srgbClr val="C00000"/>
                </a:solidFill>
              </a:rPr>
              <a:t>and health, but providing just a little evidence on whether relationship is causal.</a:t>
            </a:r>
          </a:p>
          <a:p>
            <a:endParaRPr lang="en-US" sz="3000" b="1" i="1" dirty="0" smtClean="0">
              <a:solidFill>
                <a:srgbClr val="C00000"/>
              </a:solidFill>
            </a:endParaRPr>
          </a:p>
        </p:txBody>
      </p:sp>
      <p:sp>
        <p:nvSpPr>
          <p:cNvPr id="11" name="สี่เหลี่ยมผืนผ้า 10"/>
          <p:cNvSpPr/>
          <p:nvPr/>
        </p:nvSpPr>
        <p:spPr>
          <a:xfrm>
            <a:off x="251520" y="3805461"/>
            <a:ext cx="8622704" cy="2246769"/>
          </a:xfrm>
          <a:prstGeom prst="rect">
            <a:avLst/>
          </a:prstGeom>
        </p:spPr>
        <p:txBody>
          <a:bodyPr wrap="square">
            <a:spAutoFit/>
          </a:bodyPr>
          <a:lstStyle/>
          <a:p>
            <a:r>
              <a:rPr lang="en-US" b="1" i="1" dirty="0">
                <a:solidFill>
                  <a:srgbClr val="C00000"/>
                </a:solidFill>
              </a:rPr>
              <a:t>- Small quasi-experiment studies provided only a mixed evidences that health insurance affects health, while larger scale quasi-experiment studies and the RAND HIE provided consistent evidence that health insurance improves health.</a:t>
            </a:r>
            <a:endParaRPr lang="th-TH" b="1" i="1" dirty="0">
              <a:solidFill>
                <a:srgbClr val="C00000"/>
              </a:solidFill>
            </a:endParaRPr>
          </a:p>
        </p:txBody>
      </p:sp>
    </p:spTree>
    <p:extLst>
      <p:ext uri="{BB962C8B-B14F-4D97-AF65-F5344CB8AC3E}">
        <p14:creationId xmlns:p14="http://schemas.microsoft.com/office/powerpoint/2010/main" val="2438136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http://mackwinseducation.com/wp-content/uploads/2014/02/affordable-health-insurance.jpg"/>
          <p:cNvPicPr>
            <a:picLocks noChangeAspect="1" noChangeArrowheads="1"/>
          </p:cNvPicPr>
          <p:nvPr/>
        </p:nvPicPr>
        <p:blipFill rotWithShape="1">
          <a:blip r:embed="rId2">
            <a:extLst>
              <a:ext uri="{28A0092B-C50C-407E-A947-70E740481C1C}">
                <a14:useLocalDpi xmlns:a14="http://schemas.microsoft.com/office/drawing/2010/main" val="0"/>
              </a:ext>
            </a:extLst>
          </a:blip>
          <a:srcRect l="1183" t="31054" r="1183" b="6924"/>
          <a:stretch/>
        </p:blipFill>
        <p:spPr bwMode="auto">
          <a:xfrm>
            <a:off x="853686" y="1500068"/>
            <a:ext cx="3926768" cy="1664944"/>
          </a:xfrm>
          <a:prstGeom prst="rect">
            <a:avLst/>
          </a:prstGeom>
          <a:noFill/>
          <a:extLst>
            <a:ext uri="{909E8E84-426E-40DD-AFC4-6F175D3DCCD1}">
              <a14:hiddenFill xmlns:a14="http://schemas.microsoft.com/office/drawing/2010/main">
                <a:solidFill>
                  <a:srgbClr val="FFFFFF"/>
                </a:solidFill>
              </a14:hiddenFill>
            </a:ext>
          </a:extLst>
        </p:spPr>
      </p:pic>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10" name="TextBox 9"/>
          <p:cNvSpPr txBox="1"/>
          <p:nvPr/>
        </p:nvSpPr>
        <p:spPr>
          <a:xfrm>
            <a:off x="203338" y="404664"/>
            <a:ext cx="8876325" cy="1015663"/>
          </a:xfrm>
          <a:prstGeom prst="rect">
            <a:avLst/>
          </a:prstGeom>
          <a:noFill/>
        </p:spPr>
        <p:txBody>
          <a:bodyPr wrap="square" rtlCol="0">
            <a:spAutoFit/>
          </a:bodyPr>
          <a:lstStyle/>
          <a:p>
            <a:r>
              <a:rPr lang="en-US" sz="3000" b="1" i="1" dirty="0" smtClean="0">
                <a:solidFill>
                  <a:srgbClr val="C00000"/>
                </a:solidFill>
              </a:rPr>
              <a:t>- These studies also implies that the expansion of health insurance help promoting health.</a:t>
            </a:r>
            <a:endParaRPr lang="th-TH" sz="3000" b="1" i="1" dirty="0">
              <a:solidFill>
                <a:srgbClr val="C00000"/>
              </a:solidFill>
            </a:endParaRPr>
          </a:p>
        </p:txBody>
      </p:sp>
      <p:pic>
        <p:nvPicPr>
          <p:cNvPr id="2050" name="Picture 2" descr="http://www.armproduct.am/wp-content/uploads/2013/07/SIL-Insurance-12.jpg"/>
          <p:cNvPicPr>
            <a:picLocks noChangeAspect="1" noChangeArrowheads="1"/>
          </p:cNvPicPr>
          <p:nvPr/>
        </p:nvPicPr>
        <p:blipFill rotWithShape="1">
          <a:blip r:embed="rId5">
            <a:extLst>
              <a:ext uri="{28A0092B-C50C-407E-A947-70E740481C1C}">
                <a14:useLocalDpi xmlns:a14="http://schemas.microsoft.com/office/drawing/2010/main" val="0"/>
              </a:ext>
            </a:extLst>
          </a:blip>
          <a:srcRect l="3344" t="6142" r="3344" b="6142"/>
          <a:stretch/>
        </p:blipFill>
        <p:spPr bwMode="auto">
          <a:xfrm>
            <a:off x="410900" y="3579466"/>
            <a:ext cx="5385236" cy="193776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policyholder.gov.in/Uploads/PageImages/PageMediumImages/SM98463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45551" y="3508250"/>
            <a:ext cx="2668178" cy="200898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www.ummchealth.com/uploadedImages/UMHC/inpatient_critical_care_nephrology.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19160" y="1412776"/>
            <a:ext cx="2897256" cy="1839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8480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4" name="Picture 10" descr="http://img.ehowcdn.com/article-new-thumbnail/ehow/images/a05/3p/m3/make-living-low-wages-800x800.jpg"/>
          <p:cNvPicPr>
            <a:picLocks noChangeAspect="1" noChangeArrowheads="1"/>
          </p:cNvPicPr>
          <p:nvPr/>
        </p:nvPicPr>
        <p:blipFill rotWithShape="1">
          <a:blip r:embed="rId2">
            <a:extLst>
              <a:ext uri="{28A0092B-C50C-407E-A947-70E740481C1C}">
                <a14:useLocalDpi xmlns:a14="http://schemas.microsoft.com/office/drawing/2010/main" val="0"/>
              </a:ext>
            </a:extLst>
          </a:blip>
          <a:srcRect b="15780"/>
          <a:stretch/>
        </p:blipFill>
        <p:spPr bwMode="auto">
          <a:xfrm>
            <a:off x="2415624" y="3717032"/>
            <a:ext cx="3064724" cy="2215975"/>
          </a:xfrm>
          <a:prstGeom prst="rect">
            <a:avLst/>
          </a:prstGeom>
          <a:noFill/>
          <a:extLst>
            <a:ext uri="{909E8E84-426E-40DD-AFC4-6F175D3DCCD1}">
              <a14:hiddenFill xmlns:a14="http://schemas.microsoft.com/office/drawing/2010/main">
                <a:solidFill>
                  <a:srgbClr val="FFFFFF"/>
                </a:solidFill>
              </a14:hiddenFill>
            </a:ext>
          </a:extLst>
        </p:spPr>
      </p:pic>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สี่เหลี่ยมผืนผ้า 8"/>
          <p:cNvSpPr/>
          <p:nvPr/>
        </p:nvSpPr>
        <p:spPr>
          <a:xfrm>
            <a:off x="179512" y="116632"/>
            <a:ext cx="7136826" cy="1631216"/>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5000" b="1" i="1" u="sng" dirty="0" smtClean="0">
                <a:ln w="11430"/>
                <a:solidFill>
                  <a:srgbClr val="C00000"/>
                </a:solidFill>
                <a:effectLst>
                  <a:outerShdw blurRad="50800" dist="39000" dir="5460000" algn="tl">
                    <a:srgbClr val="000000">
                      <a:alpha val="38000"/>
                    </a:srgbClr>
                  </a:outerShdw>
                </a:effectLst>
              </a:rPr>
              <a:t>How would the paper is </a:t>
            </a:r>
            <a:br>
              <a:rPr lang="en-US" sz="5000" b="1" i="1" u="sng" dirty="0" smtClean="0">
                <a:ln w="11430"/>
                <a:solidFill>
                  <a:srgbClr val="C00000"/>
                </a:solidFill>
                <a:effectLst>
                  <a:outerShdw blurRad="50800" dist="39000" dir="5460000" algn="tl">
                    <a:srgbClr val="000000">
                      <a:alpha val="38000"/>
                    </a:srgbClr>
                  </a:outerShdw>
                </a:effectLst>
              </a:rPr>
            </a:br>
            <a:r>
              <a:rPr lang="en-US" sz="5000" b="1" i="1" u="sng" dirty="0" smtClean="0">
                <a:ln w="11430"/>
                <a:solidFill>
                  <a:srgbClr val="C00000"/>
                </a:solidFill>
                <a:effectLst>
                  <a:outerShdw blurRad="50800" dist="39000" dir="5460000" algn="tl">
                    <a:srgbClr val="000000">
                      <a:alpha val="38000"/>
                    </a:srgbClr>
                  </a:outerShdw>
                </a:effectLst>
              </a:rPr>
              <a:t>related with our materials</a:t>
            </a:r>
            <a:endParaRPr lang="th-TH" sz="5000" b="1" i="1" u="sng" dirty="0">
              <a:ln w="11430"/>
              <a:solidFill>
                <a:srgbClr val="C00000"/>
              </a:solidFill>
              <a:effectLst>
                <a:outerShdw blurRad="50800" dist="39000" dir="5460000" algn="tl">
                  <a:srgbClr val="000000">
                    <a:alpha val="38000"/>
                  </a:srgbClr>
                </a:outerShdw>
              </a:effectLst>
            </a:endParaRPr>
          </a:p>
        </p:txBody>
      </p:sp>
      <p:sp>
        <p:nvSpPr>
          <p:cNvPr id="10" name="TextBox 9"/>
          <p:cNvSpPr txBox="1"/>
          <p:nvPr/>
        </p:nvSpPr>
        <p:spPr>
          <a:xfrm>
            <a:off x="203338" y="1866890"/>
            <a:ext cx="8876325" cy="553998"/>
          </a:xfrm>
          <a:prstGeom prst="rect">
            <a:avLst/>
          </a:prstGeom>
          <a:noFill/>
        </p:spPr>
        <p:txBody>
          <a:bodyPr wrap="square" rtlCol="0">
            <a:spAutoFit/>
          </a:bodyPr>
          <a:lstStyle/>
          <a:p>
            <a:r>
              <a:rPr lang="en-US" sz="3000" b="1" i="1" dirty="0" smtClean="0">
                <a:solidFill>
                  <a:srgbClr val="C00000"/>
                </a:solidFill>
              </a:rPr>
              <a:t>- Whose health that we are talking about?</a:t>
            </a:r>
            <a:endParaRPr lang="th-TH" sz="3000" b="1" i="1" dirty="0">
              <a:solidFill>
                <a:srgbClr val="C00000"/>
              </a:solidFill>
            </a:endParaRPr>
          </a:p>
        </p:txBody>
      </p:sp>
      <p:sp>
        <p:nvSpPr>
          <p:cNvPr id="11" name="สี่เหลี่ยมผืนผ้า 10"/>
          <p:cNvSpPr/>
          <p:nvPr/>
        </p:nvSpPr>
        <p:spPr>
          <a:xfrm>
            <a:off x="94561" y="2360100"/>
            <a:ext cx="8941935" cy="707886"/>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000" b="1" i="1" dirty="0" smtClean="0">
                <a:ln w="11430"/>
                <a:solidFill>
                  <a:srgbClr val="C00000"/>
                </a:solidFill>
                <a:effectLst>
                  <a:outerShdw blurRad="50800" dist="39000" dir="5460000" algn="tl">
                    <a:srgbClr val="000000">
                      <a:alpha val="38000"/>
                    </a:srgbClr>
                  </a:outerShdw>
                </a:effectLst>
              </a:rPr>
              <a:t>Vulnerable group i.e. Low-income, infant</a:t>
            </a:r>
            <a:endParaRPr lang="th-TH" sz="4000" b="1" i="1" dirty="0">
              <a:ln w="11430"/>
              <a:solidFill>
                <a:srgbClr val="C00000"/>
              </a:solidFill>
              <a:effectLst>
                <a:outerShdw blurRad="50800" dist="39000" dir="5460000" algn="tl">
                  <a:srgbClr val="000000">
                    <a:alpha val="38000"/>
                  </a:srgbClr>
                </a:outerShdw>
              </a:effectLst>
            </a:endParaRPr>
          </a:p>
        </p:txBody>
      </p:sp>
      <p:sp>
        <p:nvSpPr>
          <p:cNvPr id="2" name="AutoShape 2" descr="data:image/jpeg;base64,/9j/4AAQSkZJRgABAQAAAQABAAD/2wCEAAkGBxQTEhUUEhQWFBQVGBQVFhYUFRQUFBUUFBQWFhQUFBQYHCggGBwlHBQUITEhJSkrLi4uFx8zODMsNygtLisBCgoKDg0OGhAQGiwkHyQsLCwsLCwsLCwsLCwsLCwsLCwsLCwsLCwsLCwsLCwsLCwsLCwsLCwsLCwsLCwsLCwsLP/AABEIALcBFAMBIgACEQEDEQH/xAAbAAABBQEBAAAAAAAAAAAAAAAEAAEDBQYCB//EADwQAAEDAgQDBgUCBAUFAQAAAAEAAhEDIQQFMUESUWEicYGRofAGE7HB0TLhI0JS8QcUYnLCJIKSorIV/8QAGQEAAwEBAQAAAAAAAAAAAAAAAAECAwQF/8QAJREAAgICAgIBBAMAAAAAAAAAAAECEQMhEjEEQVETIjJCUnGB/9oADAMBAAIRAxEAPwD1dKEklICTwmXQQAk6SSAEEoThIoGcgJ06SAGhNC7CUIA5XQTwkAgBwF0AkAugEAKETSbAuo6Ld1MQmgHTQm4UJmmaU8OzjqugbDVzjyA3Q3QJXpBgCjrVWNu4gd5AWAzL4urVzw0B8pnPV58dvBDYbLnPM1HFx5uJJ9Vg869HTHxX3J0bp2YU3GGvY49CCfJNUWapZY0bKeHN/S4gcpkeRQs3yhvx/hlzUANxvso3A7+59hVzM0Is9oI5ix8kSzHNfApnlINjHdutFNMxlilHtEonXn9EO438UbUAaY9+aAqtMqzM5qiVX4l1/p+yOe/kg67bftz9hAEFKtwvB52P2VkRruqLEc/6VZ0MRIB5hCAFx9Hf2VXGor7EM7PvkqPH0CL7aFDAb5qSE406QHo6SSeEAMugmhdIEJJOkEAJIhIJ0AcpBOkAgBwnhIBdQgYwTgJALoBACAXQCQCmpt3QB00LqEnOAEmwWF+MvjU02ObhtYM1Nh/tH3RKSXY4wcnSLv4j+KqWG7I/iVdmAgx1fyXnmIxFXFVOOq7iOw/laOQCpPh2i+qON5LnOJc5xMkknUlbfLsBC48k3J16PRx4441fsfLcAG7K3YwBcsZC5qVgFKVDbsnL4CHq1EPVru2CGdVduqsaRLUeoHOXPGmUjaCaOZvae1228jrHQ/lWeHxoqSWaR+j+YLNVihfnlpBaYI0I1VxyuPZlPApLWma+u0cMjWRP2QlVvv8AKGy3NW1Ja61Q+T4+h6KweZAMbTC6oyTVo4ZQcXTKfFMJ59R9ksC/sdyMxNGBcbquY0hzm7G/7KiS4pO4oQuPp27/ALrnCVbj3si3tkGUAZavTLSQkratSgmftokkM2icJJwgQ4SSCdAhJ0k6AGSTLoIGMAnAXUJ4QAwC6ASAXUIAaE8J4TgIAdrZUlSoGNlxgDdc8QaC5xgBZDPc0dVJaLMBsOfUpSlSKjHkyPP85dWJayRT5acXesdntH+E7uWho05VZn8NaeoP0WLt7OmOtI5+E8JFNvcFrqbICp8ip8LG9wV21YI6Wzl7ZXDKAUzkFi8TwjX7KqEtnVWEJUcFnM7zwNB7RJEXZ+lskAAu1J2ss0ficir8slzHjUEGdOIdlx5GU0m9pA3GLps9Ca4LrgVRlGMNRs62mRoRz6LQYenLR1SSsJOinxtlVVq2qu80pwCshjKpLuHmVPEpSCKVUk2PdC1mU5sXQ2qe3/K7Z3R3VYbMs0p4YAOPaie4Tb6qsPxA58FpsdJ4YPSRutIKS2jPLwlqR7JWHGSTY2kKrrUiKoO335LP/CnxbxkUq1nAgMfz5Mf9iteWcbxxWcLgLpi7OGUHF0yrxA4HGOaPo1AR3qPM8P27dJQuHqwRzHu6ogMqsk+/ykpg5JAzRp0wThIQ6cJJwECGTwlCdAxoXQCZdIAQC6hMnCAHCcJk4QB0F0AmATYqpwtJ9ygCnzvE8R4BoNepCqq2DgSrLBUuOrfYEqfM2gBQ1ezWL9GUa+JQuPy51ZtnQb7cxunx77mEJlJc6u53EdgLmIjkuWc2tI78OFO5P0W+XMIa0bgCe9XNNANb27iOaPYpQ2tnT1X4jAMd+oT3qyKgquQEU/RR4vJ8O5pa6m2DEgS3QyNOqoc2yGjVrfOcHvqwG8U7Cw0HLdayshiAmptaQ3jT21ZU5Rl3yxDQRbhibR3LQ0CQ2EPTIU5IS50HCyvzUWKxtSl/Enqt3jWWusdmzeF0hSsmyvp6OcRktKoa7iXf9QxjKg7J/RcFsixsFU0vhuhTAAc+Gkm8TJ5rQ5dVDgj3YYHULX6j6sy+nG7aMhWyhmrJHjK03wv8QlsUcS6IgMqnls1/2d/dNXpgbKhxzLojNp2E4KSpo9QxHame4Tv1CpzTg8UWv3G+qovh74kDGiliHdiwY8/yT2QHH+m+uy11YAgNJm0gjQjvXXGSkrPPnBwdMh4jaOSSb5Z/uYSVEmsXTUycJCOoTpJ4QIZJdFnOygdWbznuQMlBTyuKZJ0b5lENomLj3ySCiIFPKl+Qo3U7wmAg5dtUDreC7DoQAQ0oDN6th1Kn+cq/HAue1o5D1KTGjvKKJu86EQPyoM1dbzlWToa3hG1lU5gZHvZJ9Fx7MpiR2vH0XGQtiqe4jxA/CKxjO136oDCVfl12nZ1j3jT6eq5JxPQxz1XyWmDLjVc4zEQJ/CuaZQbjBECZuTy5AIumVCWi5u2dPcoi2V29ccUJlRAsSFXVq0I7HVIWdqPL38IWcns1StFthKoJnZSZhmRpDsUnVnnZsCOpJ0U+Fw4a0ABdVBYxCHFmakgSvinFkvHCdxIMeIWUfihUqlnA6P6zAae691oHkFxBVRmtG/LuS4+yr9A2Utiq5o0nwWm+XZZnCvDSIWuwrw9itES7so8cIVJibrQZmNVnaxuiLHJaKbOHRSPUtHrP2Wv+C85Py206h4mxDSdW206hYz4gd+gdSfIR91YfCeKg8J527l1w0jgy02enuYdocNikg8PVPCIJTLY5qNuF20LkKRqCSamxRYvFtp9Xcl3VrcLS5ZvE4sSSZJ96KJzUS8eNyegmtjuI9pwHSdFPXqikwOjikwLwOcyqhwa9pLfEbhAUMX2KtFzgIHzaMmxcyS+n4jRY/VZ1Lx1e/wDS5qfFLGOALDHMOEjwIV/gMW2qwPpmWnzncELx848V7sny+62n+HVdwdVpHSA8cpmD9QljyycqZp5PixhG4+jYucoHv5+wiagQtRy6jzyF9S/enZV2HnyQdep+yjo17qSqLZ7AY+oTUWhsnU8945dEOK1gUvnfuUxUNUrAlA4gkmyNrBrmkkQdi37qhw+YEktOxSspIgxlGBbu8CP3WdzWjLZGoPEPC/2WtxlzZZ/MKXZPj3ws5xN8cgjIcy+ay5h4FxseoV5RdZYHKahY8wthlWK4hfULBxrZup26Ye4qFxUpUVVqhm6KrM32KrMoaJJOsqyzNtlnaeSHENdLnNE2gkfRR+xpf20aitmNNg7TgO8qjzD4upN/S17+oaY8yqrAfD1TDE61ATPb7RHc7cd6KqVqej6Zb3D7LRlQw+2rBG/EzSZ+W6fBcVM5p1DBPCf9Vh5qLF8BBLGuna0eqzma4F9VvDHDOpNz6JJJlzhStI1BatLkBJYZ2WF+HMAafCHOcQNiSV6VhqIay1kNbOaTpUU+b7rM1TcrRZxUWbqFKPZUn9pRZ06agHJvqSf2XeSviq1BYivxvcetu4WROWAmq2OcrtitHlzlcj03Du7ISUOGd2QnVkHpQXYXATvMAza2qDMrs0x4jhbe9+Xgqn5jX20dyNj4c1OKjSYlA5rTAH33B6FckpOTs9KEFFUgLM+JnaYYcPI9CNws7jswFbsgQ8WcOR7x9VJi83Id8urv+l3PoeqpcdVe13zKUSLGRIIKy7OrHGux8mpPpVHMmQNivQfgKt/1DxzpnXo5qy2AwUN4jdxuSdVo/ga2JPVj/wDitIfkjHyJ8oyN7VcgMRVRlUKtxGi7Dy0C1XKAPupSCdVw+nCksLpPsEpuh6R2UrCmImpvlsd+3esrx8OIcOq0+HJ4TrqdFmhQJrPcQdVLLiuy12VVmQs7uA9+qsBUI280Di2F06KZZIlRxyMkDDzCIyrMC2vxatPZI6TsiMRlJmQfRCYXL3sdJg9yw5Lo6eL7NzSqgiQUqrlS4bG8MWMbqzZXBCzlpm0Nq2DY2jxBT4WhwtgLsIinop9g2DVBCrcbQY7UeStcQxBVMON1VmkXXTKephGKuxeGaNArvFUeXkhG5fUdoxxjWRFvFCt9BKfyyowlHtSVqf8AMgMuq2rk9fUMH/k38rirlmKdAbTnuI/KfCXwYucH7QDmeImVks+zL5beEHtusI2G597r0HB/AuJqiajm0hy/W7yFh5rqp/hDQdJqV6xdOo4AN4sQdBC2x4n2zHJnj0meS4cWR2Eq8DgeRXrdP/C7BgWNU7SXjXujw8VHjP8ADvCNbI+YP++fqOi6VF0cMpbtFLgcYOAXSQ9b4few8NNwc0bucGmd5EJkqLtHsDUFmzrNG1yjQosbh+NpG+o7+SJK1RONpSTZnswDeFZarnBZU4H3Y6wJuWnaTy+kq5x1KoDE3H8pA9Sq+vls9qAXR3hcT7PVx1WylzjCGoSIMWMjY7EKtyyi8v4HxDTeNyNFpKGErAcJf0mBMcpUlDLAy6SLnLVEjxDVP8KktxVMzqSPAgoPEVtghqTjxW/l1PXknyp2YcdNHrNZAVmoTIM2+bTh362a9W7FHVHzK7U1JWjz3FxdMDJQ1R0qWu5CPKGCR18wypW1YBQbnQnpmVEpUaRhYSMQ4t4dBvG8rgNSK54lg5X2dCil0d8CiqUlPhXzPSy7LVJfRXPoKB+GVq5ijNJJodlSKC6FEj9Nvp5Kzbhi4wBJRlLJjbiMdBqhY3LoHljHsohWIs4HvF/3Vlh8tqm8cP8Au/CvsNgqbNGyeZumxmNawcytY+Ov2ZhPyv4oA/8AyrDjdPdZcOwdEbT3myAxmZVHnsDxdA5aBPhMA9363E91rclqoRXSMZZZvth9J1Jp7IE9BJ9FYYai5144RfWJSweBawCwRv8Ammi3EFokYt2Q/wCW53FtVKyiBsFE/HM2cPVcux7dvWyomwt5DQgKtU/X0UVWuXXQz6omfU9Df6KkhWWVEz3dEFmr4b2dRP0v9VAcwOg/fn9FVY7G9kz0mdrfugDK5riS2oQDGlkkNj8S3jv9OpTqSj1oLtq5C6CQA2Ny5tUXs7Yj6HmqDG5bUpXIkf1C48eS1lNKo2QRzBHvzUSxpmmPLKOjAvN0PXer+tgWE3kc4soXYSm3Rs9Tdcbs9DlozjcI519Bz/H5Xb6YaICtcQVW1wpCx8qxhpVA7bQjm06ha+piBEg9R5Aj6rCuCtcFmBDA03jTmtcWTjpmWbHy2i8dVndDVTCg/wAyImUNVxXFp771vKaRhGDZO50oqgg6IRtMLBu3Z0JUqJihMS6AiuJBY4yFEno0j2G5XHADzkol4QOS2osHT7lWEIi9BLsjDUXhMAX9B9e5d5fhuN19Br+FdsYBot8eO9s5suXjpAlLChogBdFgFzZEO6qsx9KpVsDws9SujSOW2wPMM2A7LPE/uqGq4uMkrQUskG5J7rIunl9Nv8oPU3KllIosHRJ0CusPhi3VEOp2t6KRyLFQJXmDqeSo62M4Z+9loa4tz96LMZzlzndptjyIjwSsB6eJB59f25Lt1cw4dN/RUFLEOYe0CCNjZEvxhDCdT9ZVRkTOHsvMmxHEyxmB6hRPf2tNb7Hz+qr8mqQCT49ZUr398X05X0PJaswitHWIxF9zFyOm/voqDMsVEkxuTppyR2KeTEczMciOe+izOcOgRzMeSlmiATUkkkG5TJ6WiZBR7eF1K4C6UgPxJxUXKXvuVpaFZU5iyHkje/5VfUKu8fTls8voqaoFx5Y1I7sM7iAVkHUYrF7ENUasqNrK2o1cMciqrFAKahotM6donwFTituNUiosMeGuOTx6tj7H0Qux1o0FBinlRtSc9WZknEhca6yd1VDYqp2Ss5PRpFbLLKT/AAmdysKLS4gDdU2T1ZpN8R5OI+y0+QUZl57h91WKPJpEZpcU2WmHohogKRzoTqKo9eh0jzO2Q1X7lM2oDb2VFiKkCfXT1VUcTxOEHcEeZBHks9s0ovOJcudufcIZ9SyjL9r/AJVcRBZeN0zXyJ8fWEO1yc1eSfECTj9UJiROmmuu67e8x6eqd99E6Qiox2XNcLiT5RrYbrP4vLXwTTMjYGx891rqrbE93soGpR5HX6bifBDimNOjN4eqWNLXWM7qVlbrvHdzKtMRh2wJAM6dLwqzEYLh/SfDaR1QrRm18HOIcI053+yy+cth/nCvq7yNQdtdNdlSZoJAdrB+qoSK7jSUJckkUe7BdLkJ0hCTylCeFoiL2M4bHS/qqLEMgkcle+/fkgcxoW4htr3bLHLG1ZvhnTKd4Q1RiLeoHrlO1Ab2KEtRbwoXtSKQI4IOs6KlI/6iPMFWDwq3Ej+JS/3/APErNmkNmqBsoKz1I42QFeoqkyIoepUQdetYrmrUVRnWYCmwnU7DmVzttukdMYmm+FyX0gB/W8f+x/dejYWkGtDRsIWR+Acv4aTD/SJnm51z/wDRPitmvQ8aFRs83y8lypDPMBD6pPrgkj+nXvUbjY+S1e5Uc8eiozTFcMg/21uPRU9KtDxe0z5o/NYMlw8d5G0clWNAVF6L+lXkLsvA5ciqWh0srOkfHqglhQf4e4Tk3udVG1icNTEdkWvsPP3CQbKZtNdMB9UARvFo+nch3siY2/ujQOahqN2OiAK2rTiJ5gWQL6cDSdRvNtVb4gKtLNb/AIvuAgRU1ACIN9fRV+Ky8OaeExI0N/Iq4xNKx9EI+IQIw9fC1GmCx3lKZbRtQRukgKPQAnCdJIQ4KRSSVroyfYwNwntce7/3SSQMpcww3Aeh0/Cr3hJJceRVI9DE24qyFyieEklBsDVAq+iOLEMH9Ic7zsPokks32jWPT/ovsQ6yqqtRJJTMrGgLFVeET5d6psTgnVLmCTYDv0CSSeNLsubpHt+R4H5VFjD+oAcUc4ui8VV4WkpJL0UqVI8STt2wHLh2TuSTKlxFmnuTpKI/ky0Z7NGGZNuLTvQGGZ76p0lY2SDT7oug+ySSCGHUTP1RDWpJIActTEpJJiEXLgg6JJIAhqs2QVWmATG9v39E6SAKivIME66dNbkKuxBjv+iSSABAZ0n0SSSSKP/Z"/>
          <p:cNvSpPr>
            <a:spLocks noChangeAspect="1" noChangeArrowheads="1"/>
          </p:cNvSpPr>
          <p:nvPr/>
        </p:nvSpPr>
        <p:spPr bwMode="auto">
          <a:xfrm>
            <a:off x="190500" y="-2127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sp>
        <p:nvSpPr>
          <p:cNvPr id="3" name="AutoShape 4" descr="data:image/jpeg;base64,/9j/4AAQSkZJRgABAQAAAQABAAD/2wCEAAkGBxQTEhUUEhQWFBQVGBQVFhYUFRQUFBUUFBQWFhQUFBQYHCggGBwlHBQUITEhJSkrLi4uFx8zODMsNygtLisBCgoKDg0OGhAQGiwkHyQsLCwsLCwsLCwsLCwsLCwsLCwsLCwsLCwsLCwsLCwsLCwsLCwsLCwsLCwsLCwsLCwsLP/AABEIALcBFAMBIgACEQEDEQH/xAAbAAABBQEBAAAAAAAAAAAAAAAEAAEDBQYCB//EADwQAAEDAgQDBgUCBAUFAQAAAAEAAhEDIQQFMUESUWEicYGRofAGE7HB0TLhI0JS8QcUYnLCJIKSorIV/8QAGQEAAwEBAQAAAAAAAAAAAAAAAAECAwQF/8QAJREAAgICAgIBBAMAAAAAAAAAAAECEQMhEjEEQVETIjJCUnGB/9oADAMBAAIRAxEAPwD1dKEklICTwmXQQAk6SSAEEoThIoGcgJ06SAGhNC7CUIA5XQTwkAgBwF0AkAugEAKETSbAuo6Ld1MQmgHTQm4UJmmaU8OzjqugbDVzjyA3Q3QJXpBgCjrVWNu4gd5AWAzL4urVzw0B8pnPV58dvBDYbLnPM1HFx5uJJ9Vg869HTHxX3J0bp2YU3GGvY49CCfJNUWapZY0bKeHN/S4gcpkeRQs3yhvx/hlzUANxvso3A7+59hVzM0Is9oI5ix8kSzHNfApnlINjHdutFNMxlilHtEonXn9EO438UbUAaY9+aAqtMqzM5qiVX4l1/p+yOe/kg67bftz9hAEFKtwvB52P2VkRruqLEc/6VZ0MRIB5hCAFx9Hf2VXGor7EM7PvkqPH0CL7aFDAb5qSE406QHo6SSeEAMugmhdIEJJOkEAJIhIJ0AcpBOkAgBwnhIBdQgYwTgJALoBACAXQCQCmpt3QB00LqEnOAEmwWF+MvjU02ObhtYM1Nh/tH3RKSXY4wcnSLv4j+KqWG7I/iVdmAgx1fyXnmIxFXFVOOq7iOw/laOQCpPh2i+qON5LnOJc5xMkknUlbfLsBC48k3J16PRx4441fsfLcAG7K3YwBcsZC5qVgFKVDbsnL4CHq1EPVru2CGdVduqsaRLUeoHOXPGmUjaCaOZvae1228jrHQ/lWeHxoqSWaR+j+YLNVihfnlpBaYI0I1VxyuPZlPApLWma+u0cMjWRP2QlVvv8AKGy3NW1Ja61Q+T4+h6KweZAMbTC6oyTVo4ZQcXTKfFMJ59R9ksC/sdyMxNGBcbquY0hzm7G/7KiS4pO4oQuPp27/ALrnCVbj3si3tkGUAZavTLSQkratSgmftokkM2icJJwgQ4SSCdAhJ0k6AGSTLoIGMAnAXUJ4QAwC6ASAXUIAaE8J4TgIAdrZUlSoGNlxgDdc8QaC5xgBZDPc0dVJaLMBsOfUpSlSKjHkyPP85dWJayRT5acXesdntH+E7uWho05VZn8NaeoP0WLt7OmOtI5+E8JFNvcFrqbICp8ip8LG9wV21YI6Wzl7ZXDKAUzkFi8TwjX7KqEtnVWEJUcFnM7zwNB7RJEXZ+lskAAu1J2ss0ficir8slzHjUEGdOIdlx5GU0m9pA3GLps9Ca4LrgVRlGMNRs62mRoRz6LQYenLR1SSsJOinxtlVVq2qu80pwCshjKpLuHmVPEpSCKVUk2PdC1mU5sXQ2qe3/K7Z3R3VYbMs0p4YAOPaie4Tb6qsPxA58FpsdJ4YPSRutIKS2jPLwlqR7JWHGSTY2kKrrUiKoO335LP/CnxbxkUq1nAgMfz5Mf9iteWcbxxWcLgLpi7OGUHF0yrxA4HGOaPo1AR3qPM8P27dJQuHqwRzHu6ogMqsk+/ykpg5JAzRp0wThIQ6cJJwECGTwlCdAxoXQCZdIAQC6hMnCAHCcJk4QB0F0AmATYqpwtJ9ygCnzvE8R4BoNepCqq2DgSrLBUuOrfYEqfM2gBQ1ezWL9GUa+JQuPy51ZtnQb7cxunx77mEJlJc6u53EdgLmIjkuWc2tI78OFO5P0W+XMIa0bgCe9XNNANb27iOaPYpQ2tnT1X4jAMd+oT3qyKgquQEU/RR4vJ8O5pa6m2DEgS3QyNOqoc2yGjVrfOcHvqwG8U7Cw0HLdayshiAmptaQ3jT21ZU5Rl3yxDQRbhibR3LQ0CQ2EPTIU5IS50HCyvzUWKxtSl/Enqt3jWWusdmzeF0hSsmyvp6OcRktKoa7iXf9QxjKg7J/RcFsixsFU0vhuhTAAc+Gkm8TJ5rQ5dVDgj3YYHULX6j6sy+nG7aMhWyhmrJHjK03wv8QlsUcS6IgMqnls1/2d/dNXpgbKhxzLojNp2E4KSpo9QxHame4Tv1CpzTg8UWv3G+qovh74kDGiliHdiwY8/yT2QHH+m+uy11YAgNJm0gjQjvXXGSkrPPnBwdMh4jaOSSb5Z/uYSVEmsXTUycJCOoTpJ4QIZJdFnOygdWbznuQMlBTyuKZJ0b5lENomLj3ySCiIFPKl+Qo3U7wmAg5dtUDreC7DoQAQ0oDN6th1Kn+cq/HAue1o5D1KTGjvKKJu86EQPyoM1dbzlWToa3hG1lU5gZHvZJ9Fx7MpiR2vH0XGQtiqe4jxA/CKxjO136oDCVfl12nZ1j3jT6eq5JxPQxz1XyWmDLjVc4zEQJ/CuaZQbjBECZuTy5AIumVCWi5u2dPcoi2V29ccUJlRAsSFXVq0I7HVIWdqPL38IWcns1StFthKoJnZSZhmRpDsUnVnnZsCOpJ0U+Fw4a0ABdVBYxCHFmakgSvinFkvHCdxIMeIWUfihUqlnA6P6zAae691oHkFxBVRmtG/LuS4+yr9A2Utiq5o0nwWm+XZZnCvDSIWuwrw9itES7so8cIVJibrQZmNVnaxuiLHJaKbOHRSPUtHrP2Wv+C85Py206h4mxDSdW206hYz4gd+gdSfIR91YfCeKg8J527l1w0jgy02enuYdocNikg8PVPCIJTLY5qNuF20LkKRqCSamxRYvFtp9Xcl3VrcLS5ZvE4sSSZJ96KJzUS8eNyegmtjuI9pwHSdFPXqikwOjikwLwOcyqhwa9pLfEbhAUMX2KtFzgIHzaMmxcyS+n4jRY/VZ1Lx1e/wDS5qfFLGOALDHMOEjwIV/gMW2qwPpmWnzncELx848V7sny+62n+HVdwdVpHSA8cpmD9QljyycqZp5PixhG4+jYucoHv5+wiagQtRy6jzyF9S/enZV2HnyQdep+yjo17qSqLZ7AY+oTUWhsnU8945dEOK1gUvnfuUxUNUrAlA4gkmyNrBrmkkQdi37qhw+YEktOxSspIgxlGBbu8CP3WdzWjLZGoPEPC/2WtxlzZZ/MKXZPj3ws5xN8cgjIcy+ay5h4FxseoV5RdZYHKahY8wthlWK4hfULBxrZup26Ye4qFxUpUVVqhm6KrM32KrMoaJJOsqyzNtlnaeSHENdLnNE2gkfRR+xpf20aitmNNg7TgO8qjzD4upN/S17+oaY8yqrAfD1TDE61ATPb7RHc7cd6KqVqej6Zb3D7LRlQw+2rBG/EzSZ+W6fBcVM5p1DBPCf9Vh5qLF8BBLGuna0eqzma4F9VvDHDOpNz6JJJlzhStI1BatLkBJYZ2WF+HMAafCHOcQNiSV6VhqIay1kNbOaTpUU+b7rM1TcrRZxUWbqFKPZUn9pRZ06agHJvqSf2XeSviq1BYivxvcetu4WROWAmq2OcrtitHlzlcj03Du7ISUOGd2QnVkHpQXYXATvMAza2qDMrs0x4jhbe9+Xgqn5jX20dyNj4c1OKjSYlA5rTAH33B6FckpOTs9KEFFUgLM+JnaYYcPI9CNws7jswFbsgQ8WcOR7x9VJi83Id8urv+l3PoeqpcdVe13zKUSLGRIIKy7OrHGux8mpPpVHMmQNivQfgKt/1DxzpnXo5qy2AwUN4jdxuSdVo/ga2JPVj/wDitIfkjHyJ8oyN7VcgMRVRlUKtxGi7Dy0C1XKAPupSCdVw+nCksLpPsEpuh6R2UrCmImpvlsd+3esrx8OIcOq0+HJ4TrqdFmhQJrPcQdVLLiuy12VVmQs7uA9+qsBUI280Di2F06KZZIlRxyMkDDzCIyrMC2vxatPZI6TsiMRlJmQfRCYXL3sdJg9yw5Lo6eL7NzSqgiQUqrlS4bG8MWMbqzZXBCzlpm0Nq2DY2jxBT4WhwtgLsIinop9g2DVBCrcbQY7UeStcQxBVMON1VmkXXTKephGKuxeGaNArvFUeXkhG5fUdoxxjWRFvFCt9BKfyyowlHtSVqf8AMgMuq2rk9fUMH/k38rirlmKdAbTnuI/KfCXwYucH7QDmeImVks+zL5beEHtusI2G597r0HB/AuJqiajm0hy/W7yFh5rqp/hDQdJqV6xdOo4AN4sQdBC2x4n2zHJnj0meS4cWR2Eq8DgeRXrdP/C7BgWNU7SXjXujw8VHjP8ADvCNbI+YP++fqOi6VF0cMpbtFLgcYOAXSQ9b4few8NNwc0bucGmd5EJkqLtHsDUFmzrNG1yjQosbh+NpG+o7+SJK1RONpSTZnswDeFZarnBZU4H3Y6wJuWnaTy+kq5x1KoDE3H8pA9Sq+vls9qAXR3hcT7PVx1WylzjCGoSIMWMjY7EKtyyi8v4HxDTeNyNFpKGErAcJf0mBMcpUlDLAy6SLnLVEjxDVP8KktxVMzqSPAgoPEVtghqTjxW/l1PXknyp2YcdNHrNZAVmoTIM2+bTh362a9W7FHVHzK7U1JWjz3FxdMDJQ1R0qWu5CPKGCR18wypW1YBQbnQnpmVEpUaRhYSMQ4t4dBvG8rgNSK54lg5X2dCil0d8CiqUlPhXzPSy7LVJfRXPoKB+GVq5ijNJJodlSKC6FEj9Nvp5Kzbhi4wBJRlLJjbiMdBqhY3LoHljHsohWIs4HvF/3Vlh8tqm8cP8Au/CvsNgqbNGyeZumxmNawcytY+Ov2ZhPyv4oA/8AyrDjdPdZcOwdEbT3myAxmZVHnsDxdA5aBPhMA9363E91rclqoRXSMZZZvth9J1Jp7IE9BJ9FYYai5144RfWJSweBawCwRv8Ammi3EFokYt2Q/wCW53FtVKyiBsFE/HM2cPVcux7dvWyomwt5DQgKtU/X0UVWuXXQz6omfU9Df6KkhWWVEz3dEFmr4b2dRP0v9VAcwOg/fn9FVY7G9kz0mdrfugDK5riS2oQDGlkkNj8S3jv9OpTqSj1oLtq5C6CQA2Ny5tUXs7Yj6HmqDG5bUpXIkf1C48eS1lNKo2QRzBHvzUSxpmmPLKOjAvN0PXer+tgWE3kc4soXYSm3Rs9Tdcbs9DlozjcI519Bz/H5Xb6YaICtcQVW1wpCx8qxhpVA7bQjm06ha+piBEg9R5Aj6rCuCtcFmBDA03jTmtcWTjpmWbHy2i8dVndDVTCg/wAyImUNVxXFp771vKaRhGDZO50oqgg6IRtMLBu3Z0JUqJihMS6AiuJBY4yFEno0j2G5XHADzkol4QOS2osHT7lWEIi9BLsjDUXhMAX9B9e5d5fhuN19Br+FdsYBot8eO9s5suXjpAlLChogBdFgFzZEO6qsx9KpVsDws9SujSOW2wPMM2A7LPE/uqGq4uMkrQUskG5J7rIunl9Nv8oPU3KllIosHRJ0CusPhi3VEOp2t6KRyLFQJXmDqeSo62M4Z+9loa4tz96LMZzlzndptjyIjwSsB6eJB59f25Lt1cw4dN/RUFLEOYe0CCNjZEvxhDCdT9ZVRkTOHsvMmxHEyxmB6hRPf2tNb7Hz+qr8mqQCT49ZUr398X05X0PJaswitHWIxF9zFyOm/voqDMsVEkxuTppyR2KeTEczMciOe+izOcOgRzMeSlmiATUkkkG5TJ6WiZBR7eF1K4C6UgPxJxUXKXvuVpaFZU5iyHkje/5VfUKu8fTls8voqaoFx5Y1I7sM7iAVkHUYrF7ENUasqNrK2o1cMciqrFAKahotM6donwFTituNUiosMeGuOTx6tj7H0Qux1o0FBinlRtSc9WZknEhca6yd1VDYqp2Ss5PRpFbLLKT/AAmdysKLS4gDdU2T1ZpN8R5OI+y0+QUZl57h91WKPJpEZpcU2WmHohogKRzoTqKo9eh0jzO2Q1X7lM2oDb2VFiKkCfXT1VUcTxOEHcEeZBHks9s0ovOJcudufcIZ9SyjL9r/AJVcRBZeN0zXyJ8fWEO1yc1eSfECTj9UJiROmmuu67e8x6eqd99E6Qiox2XNcLiT5RrYbrP4vLXwTTMjYGx891rqrbE93soGpR5HX6bifBDimNOjN4eqWNLXWM7qVlbrvHdzKtMRh2wJAM6dLwqzEYLh/SfDaR1QrRm18HOIcI053+yy+cth/nCvq7yNQdtdNdlSZoJAdrB+qoSK7jSUJckkUe7BdLkJ0hCTylCeFoiL2M4bHS/qqLEMgkcle+/fkgcxoW4htr3bLHLG1ZvhnTKd4Q1RiLeoHrlO1Ab2KEtRbwoXtSKQI4IOs6KlI/6iPMFWDwq3Ej+JS/3/APErNmkNmqBsoKz1I42QFeoqkyIoepUQdetYrmrUVRnWYCmwnU7DmVzttukdMYmm+FyX0gB/W8f+x/dejYWkGtDRsIWR+Acv4aTD/SJnm51z/wDRPitmvQ8aFRs83y8lypDPMBD6pPrgkj+nXvUbjY+S1e5Uc8eiozTFcMg/21uPRU9KtDxe0z5o/NYMlw8d5G0clWNAVF6L+lXkLsvA5ciqWh0srOkfHqglhQf4e4Tk3udVG1icNTEdkWvsPP3CQbKZtNdMB9UARvFo+nch3siY2/ujQOahqN2OiAK2rTiJ5gWQL6cDSdRvNtVb4gKtLNb/AIvuAgRU1ACIN9fRV+Ky8OaeExI0N/Iq4xNKx9EI+IQIw9fC1GmCx3lKZbRtQRukgKPQAnCdJIQ4KRSSVroyfYwNwntce7/3SSQMpcww3Aeh0/Cr3hJJceRVI9DE24qyFyieEklBsDVAq+iOLEMH9Ic7zsPokks32jWPT/ovsQ6yqqtRJJTMrGgLFVeET5d6psTgnVLmCTYDv0CSSeNLsubpHt+R4H5VFjD+oAcUc4ui8VV4WkpJL0UqVI8STt2wHLh2TuSTKlxFmnuTpKI/ky0Z7NGGZNuLTvQGGZ76p0lY2SDT7oug+ySSCGHUTP1RDWpJIActTEpJJiEXLgg6JJIAhqs2QVWmATG9v39E6SAKivIME66dNbkKuxBjv+iSSABAZ0n0SSSSKP/Z"/>
          <p:cNvSpPr>
            <a:spLocks noChangeAspect="1" noChangeArrowheads="1"/>
          </p:cNvSpPr>
          <p:nvPr/>
        </p:nvSpPr>
        <p:spPr bwMode="auto">
          <a:xfrm>
            <a:off x="342900" y="-603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sp>
        <p:nvSpPr>
          <p:cNvPr id="13" name="AutoShape 6" descr="data:image/jpeg;base64,/9j/4AAQSkZJRgABAQAAAQABAAD/2wCEAAkGBxQTEhUUEhQWFBQVGBQVFhYUFRQUFBUUFBQWFhQUFBQYHCggGBwlHBQUITEhJSkrLi4uFx8zODMsNygtLisBCgoKDg0OGhAQGiwkHyQsLCwsLCwsLCwsLCwsLCwsLCwsLCwsLCwsLCwsLCwsLCwsLCwsLCwsLCwsLCwsLCwsLP/AABEIALcBFAMBIgACEQEDEQH/xAAbAAABBQEBAAAAAAAAAAAAAAAEAAEDBQYCB//EADwQAAEDAgQDBgUCBAUFAQAAAAEAAhEDIQQFMUESUWEicYGRofAGE7HB0TLhI0JS8QcUYnLCJIKSorIV/8QAGQEAAwEBAQAAAAAAAAAAAAAAAAECAwQF/8QAJREAAgICAgIBBAMAAAAAAAAAAAECEQMhEjEEQVETIjJCUnGB/9oADAMBAAIRAxEAPwD1dKEklICTwmXQQAk6SSAEEoThIoGcgJ06SAGhNC7CUIA5XQTwkAgBwF0AkAugEAKETSbAuo6Ld1MQmgHTQm4UJmmaU8OzjqugbDVzjyA3Q3QJXpBgCjrVWNu4gd5AWAzL4urVzw0B8pnPV58dvBDYbLnPM1HFx5uJJ9Vg869HTHxX3J0bp2YU3GGvY49CCfJNUWapZY0bKeHN/S4gcpkeRQs3yhvx/hlzUANxvso3A7+59hVzM0Is9oI5ix8kSzHNfApnlINjHdutFNMxlilHtEonXn9EO438UbUAaY9+aAqtMqzM5qiVX4l1/p+yOe/kg67bftz9hAEFKtwvB52P2VkRruqLEc/6VZ0MRIB5hCAFx9Hf2VXGor7EM7PvkqPH0CL7aFDAb5qSE406QHo6SSeEAMugmhdIEJJOkEAJIhIJ0AcpBOkAgBwnhIBdQgYwTgJALoBACAXQCQCmpt3QB00LqEnOAEmwWF+MvjU02ObhtYM1Nh/tH3RKSXY4wcnSLv4j+KqWG7I/iVdmAgx1fyXnmIxFXFVOOq7iOw/laOQCpPh2i+qON5LnOJc5xMkknUlbfLsBC48k3J16PRx4441fsfLcAG7K3YwBcsZC5qVgFKVDbsnL4CHq1EPVru2CGdVduqsaRLUeoHOXPGmUjaCaOZvae1228jrHQ/lWeHxoqSWaR+j+YLNVihfnlpBaYI0I1VxyuPZlPApLWma+u0cMjWRP2QlVvv8AKGy3NW1Ja61Q+T4+h6KweZAMbTC6oyTVo4ZQcXTKfFMJ59R9ksC/sdyMxNGBcbquY0hzm7G/7KiS4pO4oQuPp27/ALrnCVbj3si3tkGUAZavTLSQkratSgmftokkM2icJJwgQ4SSCdAhJ0k6AGSTLoIGMAnAXUJ4QAwC6ASAXUIAaE8J4TgIAdrZUlSoGNlxgDdc8QaC5xgBZDPc0dVJaLMBsOfUpSlSKjHkyPP85dWJayRT5acXesdntH+E7uWho05VZn8NaeoP0WLt7OmOtI5+E8JFNvcFrqbICp8ip8LG9wV21YI6Wzl7ZXDKAUzkFi8TwjX7KqEtnVWEJUcFnM7zwNB7RJEXZ+lskAAu1J2ss0ficir8slzHjUEGdOIdlx5GU0m9pA3GLps9Ca4LrgVRlGMNRs62mRoRz6LQYenLR1SSsJOinxtlVVq2qu80pwCshjKpLuHmVPEpSCKVUk2PdC1mU5sXQ2qe3/K7Z3R3VYbMs0p4YAOPaie4Tb6qsPxA58FpsdJ4YPSRutIKS2jPLwlqR7JWHGSTY2kKrrUiKoO335LP/CnxbxkUq1nAgMfz5Mf9iteWcbxxWcLgLpi7OGUHF0yrxA4HGOaPo1AR3qPM8P27dJQuHqwRzHu6ogMqsk+/ykpg5JAzRp0wThIQ6cJJwECGTwlCdAxoXQCZdIAQC6hMnCAHCcJk4QB0F0AmATYqpwtJ9ygCnzvE8R4BoNepCqq2DgSrLBUuOrfYEqfM2gBQ1ezWL9GUa+JQuPy51ZtnQb7cxunx77mEJlJc6u53EdgLmIjkuWc2tI78OFO5P0W+XMIa0bgCe9XNNANb27iOaPYpQ2tnT1X4jAMd+oT3qyKgquQEU/RR4vJ8O5pa6m2DEgS3QyNOqoc2yGjVrfOcHvqwG8U7Cw0HLdayshiAmptaQ3jT21ZU5Rl3yxDQRbhibR3LQ0CQ2EPTIU5IS50HCyvzUWKxtSl/Enqt3jWWusdmzeF0hSsmyvp6OcRktKoa7iXf9QxjKg7J/RcFsixsFU0vhuhTAAc+Gkm8TJ5rQ5dVDgj3YYHULX6j6sy+nG7aMhWyhmrJHjK03wv8QlsUcS6IgMqnls1/2d/dNXpgbKhxzLojNp2E4KSpo9QxHame4Tv1CpzTg8UWv3G+qovh74kDGiliHdiwY8/yT2QHH+m+uy11YAgNJm0gjQjvXXGSkrPPnBwdMh4jaOSSb5Z/uYSVEmsXTUycJCOoTpJ4QIZJdFnOygdWbznuQMlBTyuKZJ0b5lENomLj3ySCiIFPKl+Qo3U7wmAg5dtUDreC7DoQAQ0oDN6th1Kn+cq/HAue1o5D1KTGjvKKJu86EQPyoM1dbzlWToa3hG1lU5gZHvZJ9Fx7MpiR2vH0XGQtiqe4jxA/CKxjO136oDCVfl12nZ1j3jT6eq5JxPQxz1XyWmDLjVc4zEQJ/CuaZQbjBECZuTy5AIumVCWi5u2dPcoi2V29ccUJlRAsSFXVq0I7HVIWdqPL38IWcns1StFthKoJnZSZhmRpDsUnVnnZsCOpJ0U+Fw4a0ABdVBYxCHFmakgSvinFkvHCdxIMeIWUfihUqlnA6P6zAae691oHkFxBVRmtG/LuS4+yr9A2Utiq5o0nwWm+XZZnCvDSIWuwrw9itES7so8cIVJibrQZmNVnaxuiLHJaKbOHRSPUtHrP2Wv+C85Py206h4mxDSdW206hYz4gd+gdSfIR91YfCeKg8J527l1w0jgy02enuYdocNikg8PVPCIJTLY5qNuF20LkKRqCSamxRYvFtp9Xcl3VrcLS5ZvE4sSSZJ96KJzUS8eNyegmtjuI9pwHSdFPXqikwOjikwLwOcyqhwa9pLfEbhAUMX2KtFzgIHzaMmxcyS+n4jRY/VZ1Lx1e/wDS5qfFLGOALDHMOEjwIV/gMW2qwPpmWnzncELx848V7sny+62n+HVdwdVpHSA8cpmD9QljyycqZp5PixhG4+jYucoHv5+wiagQtRy6jzyF9S/enZV2HnyQdep+yjo17qSqLZ7AY+oTUWhsnU8945dEOK1gUvnfuUxUNUrAlA4gkmyNrBrmkkQdi37qhw+YEktOxSspIgxlGBbu8CP3WdzWjLZGoPEPC/2WtxlzZZ/MKXZPj3ws5xN8cgjIcy+ay5h4FxseoV5RdZYHKahY8wthlWK4hfULBxrZup26Ye4qFxUpUVVqhm6KrM32KrMoaJJOsqyzNtlnaeSHENdLnNE2gkfRR+xpf20aitmNNg7TgO8qjzD4upN/S17+oaY8yqrAfD1TDE61ATPb7RHc7cd6KqVqej6Zb3D7LRlQw+2rBG/EzSZ+W6fBcVM5p1DBPCf9Vh5qLF8BBLGuna0eqzma4F9VvDHDOpNz6JJJlzhStI1BatLkBJYZ2WF+HMAafCHOcQNiSV6VhqIay1kNbOaTpUU+b7rM1TcrRZxUWbqFKPZUn9pRZ06agHJvqSf2XeSviq1BYivxvcetu4WROWAmq2OcrtitHlzlcj03Du7ISUOGd2QnVkHpQXYXATvMAza2qDMrs0x4jhbe9+Xgqn5jX20dyNj4c1OKjSYlA5rTAH33B6FckpOTs9KEFFUgLM+JnaYYcPI9CNws7jswFbsgQ8WcOR7x9VJi83Id8urv+l3PoeqpcdVe13zKUSLGRIIKy7OrHGux8mpPpVHMmQNivQfgKt/1DxzpnXo5qy2AwUN4jdxuSdVo/ga2JPVj/wDitIfkjHyJ8oyN7VcgMRVRlUKtxGi7Dy0C1XKAPupSCdVw+nCksLpPsEpuh6R2UrCmImpvlsd+3esrx8OIcOq0+HJ4TrqdFmhQJrPcQdVLLiuy12VVmQs7uA9+qsBUI280Di2F06KZZIlRxyMkDDzCIyrMC2vxatPZI6TsiMRlJmQfRCYXL3sdJg9yw5Lo6eL7NzSqgiQUqrlS4bG8MWMbqzZXBCzlpm0Nq2DY2jxBT4WhwtgLsIinop9g2DVBCrcbQY7UeStcQxBVMON1VmkXXTKephGKuxeGaNArvFUeXkhG5fUdoxxjWRFvFCt9BKfyyowlHtSVqf8AMgMuq2rk9fUMH/k38rirlmKdAbTnuI/KfCXwYucH7QDmeImVks+zL5beEHtusI2G597r0HB/AuJqiajm0hy/W7yFh5rqp/hDQdJqV6xdOo4AN4sQdBC2x4n2zHJnj0meS4cWR2Eq8DgeRXrdP/C7BgWNU7SXjXujw8VHjP8ADvCNbI+YP++fqOi6VF0cMpbtFLgcYOAXSQ9b4few8NNwc0bucGmd5EJkqLtHsDUFmzrNG1yjQosbh+NpG+o7+SJK1RONpSTZnswDeFZarnBZU4H3Y6wJuWnaTy+kq5x1KoDE3H8pA9Sq+vls9qAXR3hcT7PVx1WylzjCGoSIMWMjY7EKtyyi8v4HxDTeNyNFpKGErAcJf0mBMcpUlDLAy6SLnLVEjxDVP8KktxVMzqSPAgoPEVtghqTjxW/l1PXknyp2YcdNHrNZAVmoTIM2+bTh362a9W7FHVHzK7U1JWjz3FxdMDJQ1R0qWu5CPKGCR18wypW1YBQbnQnpmVEpUaRhYSMQ4t4dBvG8rgNSK54lg5X2dCil0d8CiqUlPhXzPSy7LVJfRXPoKB+GVq5ijNJJodlSKC6FEj9Nvp5Kzbhi4wBJRlLJjbiMdBqhY3LoHljHsohWIs4HvF/3Vlh8tqm8cP8Au/CvsNgqbNGyeZumxmNawcytY+Ov2ZhPyv4oA/8AyrDjdPdZcOwdEbT3myAxmZVHnsDxdA5aBPhMA9363E91rclqoRXSMZZZvth9J1Jp7IE9BJ9FYYai5144RfWJSweBawCwRv8Ammi3EFokYt2Q/wCW53FtVKyiBsFE/HM2cPVcux7dvWyomwt5DQgKtU/X0UVWuXXQz6omfU9Df6KkhWWVEz3dEFmr4b2dRP0v9VAcwOg/fn9FVY7G9kz0mdrfugDK5riS2oQDGlkkNj8S3jv9OpTqSj1oLtq5C6CQA2Ny5tUXs7Yj6HmqDG5bUpXIkf1C48eS1lNKo2QRzBHvzUSxpmmPLKOjAvN0PXer+tgWE3kc4soXYSm3Rs9Tdcbs9DlozjcI519Bz/H5Xb6YaICtcQVW1wpCx8qxhpVA7bQjm06ha+piBEg9R5Aj6rCuCtcFmBDA03jTmtcWTjpmWbHy2i8dVndDVTCg/wAyImUNVxXFp771vKaRhGDZO50oqgg6IRtMLBu3Z0JUqJihMS6AiuJBY4yFEno0j2G5XHADzkol4QOS2osHT7lWEIi9BLsjDUXhMAX9B9e5d5fhuN19Br+FdsYBot8eO9s5suXjpAlLChogBdFgFzZEO6qsx9KpVsDws9SujSOW2wPMM2A7LPE/uqGq4uMkrQUskG5J7rIunl9Nv8oPU3KllIosHRJ0CusPhi3VEOp2t6KRyLFQJXmDqeSo62M4Z+9loa4tz96LMZzlzndptjyIjwSsB6eJB59f25Lt1cw4dN/RUFLEOYe0CCNjZEvxhDCdT9ZVRkTOHsvMmxHEyxmB6hRPf2tNb7Hz+qr8mqQCT49ZUr398X05X0PJaswitHWIxF9zFyOm/voqDMsVEkxuTppyR2KeTEczMciOe+izOcOgRzMeSlmiATUkkkG5TJ6WiZBR7eF1K4C6UgPxJxUXKXvuVpaFZU5iyHkje/5VfUKu8fTls8voqaoFx5Y1I7sM7iAVkHUYrF7ENUasqNrK2o1cMciqrFAKahotM6donwFTituNUiosMeGuOTx6tj7H0Qux1o0FBinlRtSc9WZknEhca6yd1VDYqp2Ss5PRpFbLLKT/AAmdysKLS4gDdU2T1ZpN8R5OI+y0+QUZl57h91WKPJpEZpcU2WmHohogKRzoTqKo9eh0jzO2Q1X7lM2oDb2VFiKkCfXT1VUcTxOEHcEeZBHks9s0ovOJcudufcIZ9SyjL9r/AJVcRBZeN0zXyJ8fWEO1yc1eSfECTj9UJiROmmuu67e8x6eqd99E6Qiox2XNcLiT5RrYbrP4vLXwTTMjYGx891rqrbE93soGpR5HX6bifBDimNOjN4eqWNLXWM7qVlbrvHdzKtMRh2wJAM6dLwqzEYLh/SfDaR1QrRm18HOIcI053+yy+cth/nCvq7yNQdtdNdlSZoJAdrB+qoSK7jSUJckkUe7BdLkJ0hCTylCeFoiL2M4bHS/qqLEMgkcle+/fkgcxoW4htr3bLHLG1ZvhnTKd4Q1RiLeoHrlO1Ab2KEtRbwoXtSKQI4IOs6KlI/6iPMFWDwq3Ej+JS/3/APErNmkNmqBsoKz1I42QFeoqkyIoepUQdetYrmrUVRnWYCmwnU7DmVzttukdMYmm+FyX0gB/W8f+x/dejYWkGtDRsIWR+Acv4aTD/SJnm51z/wDRPitmvQ8aFRs83y8lypDPMBD6pPrgkj+nXvUbjY+S1e5Uc8eiozTFcMg/21uPRU9KtDxe0z5o/NYMlw8d5G0clWNAVF6L+lXkLsvA5ciqWh0srOkfHqglhQf4e4Tk3udVG1icNTEdkWvsPP3CQbKZtNdMB9UARvFo+nch3siY2/ujQOahqN2OiAK2rTiJ5gWQL6cDSdRvNtVb4gKtLNb/AIvuAgRU1ACIN9fRV+Ky8OaeExI0N/Iq4xNKx9EI+IQIw9fC1GmCx3lKZbRtQRukgKPQAnCdJIQ4KRSSVroyfYwNwntce7/3SSQMpcww3Aeh0/Cr3hJJceRVI9DE24qyFyieEklBsDVAq+iOLEMH9Ic7zsPokks32jWPT/ovsQ6yqqtRJJTMrGgLFVeET5d6psTgnVLmCTYDv0CSSeNLsubpHt+R4H5VFjD+oAcUc4ui8VV4WkpJL0UqVI8STt2wHLh2TuSTKlxFmnuTpKI/ky0Z7NGGZNuLTvQGGZ76p0lY2SDT7oug+ySSCGHUTP1RDWpJIActTEpJJiEXLgg6JJIAhqs2QVWmATG9v39E6SAKivIME66dNbkKuxBjv+iSSABAZ0n0SSSSKP/Z"/>
          <p:cNvSpPr>
            <a:spLocks noChangeAspect="1" noChangeArrowheads="1"/>
          </p:cNvSpPr>
          <p:nvPr/>
        </p:nvSpPr>
        <p:spPr bwMode="auto">
          <a:xfrm>
            <a:off x="495300" y="920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pic>
        <p:nvPicPr>
          <p:cNvPr id="6152" name="Picture 8" descr="http://cdn.hotfrog.com.au/companies/Absolutely-Therapeutic/images-pr/Infant-Baby-massage-132705_imag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520" y="3212976"/>
            <a:ext cx="2857500" cy="1895475"/>
          </a:xfrm>
          <a:prstGeom prst="rect">
            <a:avLst/>
          </a:prstGeom>
          <a:noFill/>
          <a:extLst>
            <a:ext uri="{909E8E84-426E-40DD-AFC4-6F175D3DCCD1}">
              <a14:hiddenFill xmlns:a14="http://schemas.microsoft.com/office/drawing/2010/main">
                <a:solidFill>
                  <a:srgbClr val="FFFFFF"/>
                </a:solidFill>
              </a14:hiddenFill>
            </a:ext>
          </a:extLst>
        </p:spPr>
      </p:pic>
      <p:sp>
        <p:nvSpPr>
          <p:cNvPr id="16" name="สี่เหลี่ยมผืนผ้า 15"/>
          <p:cNvSpPr/>
          <p:nvPr/>
        </p:nvSpPr>
        <p:spPr>
          <a:xfrm>
            <a:off x="5636756" y="3861048"/>
            <a:ext cx="3615764" cy="1754326"/>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600" b="1" i="1" dirty="0" smtClean="0">
                <a:ln w="11430"/>
                <a:solidFill>
                  <a:srgbClr val="C00000"/>
                </a:solidFill>
                <a:effectLst>
                  <a:outerShdw blurRad="50800" dist="39000" dir="5460000" algn="tl">
                    <a:srgbClr val="000000">
                      <a:alpha val="38000"/>
                    </a:srgbClr>
                  </a:outerShdw>
                </a:effectLst>
              </a:rPr>
              <a:t>Gain so much benefit from health insurance</a:t>
            </a:r>
            <a:endParaRPr lang="th-TH" sz="3600" b="1" i="1" dirty="0">
              <a:ln w="11430"/>
              <a:solidFill>
                <a:srgbClr val="C00000"/>
              </a:soli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1932854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6152"/>
                                        </p:tgtEl>
                                        <p:attrNameLst>
                                          <p:attrName>style.visibility</p:attrName>
                                        </p:attrNameLst>
                                      </p:cBhvr>
                                      <p:to>
                                        <p:strVal val="visible"/>
                                      </p:to>
                                    </p:set>
                                    <p:animEffect transition="in" filter="fade">
                                      <p:cBhvr>
                                        <p:cTn id="10" dur="500"/>
                                        <p:tgtEl>
                                          <p:spTgt spid="6152"/>
                                        </p:tgtEl>
                                      </p:cBhvr>
                                    </p:animEffect>
                                  </p:childTnLst>
                                </p:cTn>
                              </p:par>
                              <p:par>
                                <p:cTn id="11" presetID="10" presetClass="entr" presetSubtype="0" fill="hold" nodeType="withEffect">
                                  <p:stCondLst>
                                    <p:cond delay="0"/>
                                  </p:stCondLst>
                                  <p:childTnLst>
                                    <p:set>
                                      <p:cBhvr>
                                        <p:cTn id="12" dur="1" fill="hold">
                                          <p:stCondLst>
                                            <p:cond delay="0"/>
                                          </p:stCondLst>
                                        </p:cTn>
                                        <p:tgtEl>
                                          <p:spTgt spid="6154"/>
                                        </p:tgtEl>
                                        <p:attrNameLst>
                                          <p:attrName>style.visibility</p:attrName>
                                        </p:attrNameLst>
                                      </p:cBhvr>
                                      <p:to>
                                        <p:strVal val="visible"/>
                                      </p:to>
                                    </p:set>
                                    <p:animEffect transition="in" filter="fade">
                                      <p:cBhvr>
                                        <p:cTn id="13" dur="500"/>
                                        <p:tgtEl>
                                          <p:spTgt spid="615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2" name="Picture 8" descr="http://verastic.com/site/wp-content/uploads/2013/06/Money.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5337"/>
          <a:stretch/>
        </p:blipFill>
        <p:spPr bwMode="auto">
          <a:xfrm>
            <a:off x="4449380" y="3618591"/>
            <a:ext cx="3579004" cy="2258681"/>
          </a:xfrm>
          <a:prstGeom prst="rect">
            <a:avLst/>
          </a:prstGeom>
          <a:noFill/>
          <a:extLst>
            <a:ext uri="{909E8E84-426E-40DD-AFC4-6F175D3DCCD1}">
              <a14:hiddenFill xmlns:a14="http://schemas.microsoft.com/office/drawing/2010/main">
                <a:solidFill>
                  <a:srgbClr val="FFFFFF"/>
                </a:solidFill>
              </a14:hiddenFill>
            </a:ext>
          </a:extLst>
        </p:spPr>
      </p:pic>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10" name="สี่เหลี่ยมผืนผ้า 9"/>
          <p:cNvSpPr/>
          <p:nvPr/>
        </p:nvSpPr>
        <p:spPr>
          <a:xfrm>
            <a:off x="383914" y="260648"/>
            <a:ext cx="7284430" cy="707886"/>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000" b="1" i="1" dirty="0" smtClean="0">
                <a:ln w="11430"/>
                <a:solidFill>
                  <a:srgbClr val="C00000"/>
                </a:solidFill>
                <a:effectLst>
                  <a:outerShdw blurRad="50800" dist="39000" dir="5460000" algn="tl">
                    <a:srgbClr val="000000">
                      <a:alpha val="38000"/>
                    </a:srgbClr>
                  </a:outerShdw>
                </a:effectLst>
              </a:rPr>
              <a:t>High-income group i.e. billionaire</a:t>
            </a:r>
            <a:endParaRPr lang="th-TH" sz="4000" b="1" i="1" dirty="0">
              <a:ln w="11430"/>
              <a:solidFill>
                <a:srgbClr val="C00000"/>
              </a:solidFill>
              <a:effectLst>
                <a:outerShdw blurRad="50800" dist="39000" dir="5460000" algn="tl">
                  <a:srgbClr val="000000">
                    <a:alpha val="38000"/>
                  </a:srgbClr>
                </a:outerShdw>
              </a:effectLst>
            </a:endParaRPr>
          </a:p>
        </p:txBody>
      </p:sp>
      <p:pic>
        <p:nvPicPr>
          <p:cNvPr id="8194" name="Picture 2" descr="http://talkingbiznews.com/wp-content/uploads/2013/07/Forbes-billionaires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5516" y="1124744"/>
            <a:ext cx="3406404" cy="4452818"/>
          </a:xfrm>
          <a:prstGeom prst="rect">
            <a:avLst/>
          </a:prstGeom>
          <a:noFill/>
          <a:extLst>
            <a:ext uri="{909E8E84-426E-40DD-AFC4-6F175D3DCCD1}">
              <a14:hiddenFill xmlns:a14="http://schemas.microsoft.com/office/drawing/2010/main">
                <a:solidFill>
                  <a:srgbClr val="FFFFFF"/>
                </a:solidFill>
              </a14:hiddenFill>
            </a:ext>
          </a:extLst>
        </p:spPr>
      </p:pic>
      <p:sp>
        <p:nvSpPr>
          <p:cNvPr id="11" name="สี่เหลี่ยมผืนผ้า 10"/>
          <p:cNvSpPr/>
          <p:nvPr/>
        </p:nvSpPr>
        <p:spPr>
          <a:xfrm>
            <a:off x="4041666" y="1196752"/>
            <a:ext cx="4850814" cy="2308324"/>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600" b="1" i="1" dirty="0" smtClean="0">
                <a:ln w="11430"/>
                <a:solidFill>
                  <a:srgbClr val="C00000"/>
                </a:solidFill>
                <a:effectLst>
                  <a:outerShdw blurRad="50800" dist="39000" dir="5460000" algn="tl">
                    <a:srgbClr val="000000">
                      <a:alpha val="38000"/>
                    </a:srgbClr>
                  </a:outerShdw>
                </a:effectLst>
              </a:rPr>
              <a:t>Gain from health insurance seems to be smaller relatively to the to vulnerable group</a:t>
            </a:r>
            <a:endParaRPr lang="th-TH" sz="3600" b="1" i="1" dirty="0">
              <a:ln w="11430"/>
              <a:solidFill>
                <a:srgbClr val="C00000"/>
              </a:solidFill>
              <a:effectLst>
                <a:outerShdw blurRad="50800" dist="39000" dir="5460000" algn="tl">
                  <a:srgbClr val="000000">
                    <a:alpha val="38000"/>
                  </a:srgbClr>
                </a:outerShdw>
              </a:effectLst>
            </a:endParaRPr>
          </a:p>
        </p:txBody>
      </p:sp>
      <p:sp>
        <p:nvSpPr>
          <p:cNvPr id="2" name="AutoShape 2" descr="data:image/jpeg;base64,/9j/4AAQSkZJRgABAQAAAQABAAD/2wCEAAkGBxQSEhQUExQVFhUXFxUXFxcXFx8aHBUYHBcWGBcWGBwYHSggHB0lHBUYIjEhJyorLi4uGB8zODQsNygtLisBCgoKDg0OFxAQGywkHyQsLC0sLCwsLCwsLCwsLCwsLCwsLCwsLCwsLCwsLCwsLCwsLCwsLCwsLCwsLCwsLCwsLP/AABEIALcBEwMBIgACEQEDEQH/xAAcAAACAgMBAQAAAAAAAAAAAAAFBgMEAAECBwj/xABGEAACAQIEAwYDBAgDBgYDAAABAhEAAwQSITEFQVEGEyJhcZEygaFCscHRFBUjUmKS4fAzQ3JTgpOiwvEHFrLS0+IkRIP/xAAZAQADAQEBAAAAAAAAAAAAAAAAAQIDBAX/xAArEQACAgIBAgQGAgMAAAAAAAAAAQIRAxIhMUETIlFhBCNxkbHwMuGBofH/2gAMAwEAAhEDEQA/APcaysrKAMrKysoAyuHeK1cuUl9pe0zGbWFZZiWvSIURPg6mOft5Q5dkNIM8X4uVPdWfHePzCebeccq1wzhoty9w5rh1ZieflPrHyFVODvZS2LiMokA3O80YExuSdOeuxmZNG7dxXGhVh5EEfSoGSCugKEYyEI0ypqQQxifM7L6z71Mt26JiHA99+fMfXalYxN4pe73E3Bf8WU3QtonQqswI3giCTz160I4v3xRO6DKIki3dKLqZhbawpAEazJOtPnFMFZvsSxa1cBjMDExEZuo9Y9qo3Oz98gZLtpgJylgeebfLvqRuZ03kyHYClgXxN10F4W2VmYPmgXrSaDvI0hFEExodZ6hm/wDDzHu4u2yHCJlKhvsyJKidY10/0mpML2Qf7d1VBjN3a6tAAgs3iI02JNMnDeH27CZLYgbk82PUmmItxUd2yrRImDI8j1HvXT3AASTAHM0DxvF2bS34V/f5n/SPxNIC7j3RWQvcIAMhB9ogaaDU9aoYrjzbIgHm+/8AKPxpbv8AHLKkgMzsZ+HUn5kiflQ6/wAae4clpQpPNjqPQdfenQBzGcVCz3l0LOsAi3Om8LqffkKB4vjWGDKchuNOjZASdhu2p2FL3E7XduQ2rHdiAWJ+sff5Ub7M8LZwCfg6xrI86dIAtg3LiRhco3GbIDrzjerlnD5TmFkoRsVCg+6waMYLCADQV1iMSAMqgTzPT0rLJljjVyKjFydIgwvFbnJjHRxr9daLcKF0+N3IU8j9r0B2FccK4RPjuDzCnn5n8qvX8CWYMxzATCwNQR8JrGEcsmskv8Lp9zSTgvKvuWe8adVGXrPL0isXEqY5TMA6HTcxVHNcXUgy2mUSVtqNoA3Y1x+sdDnQEgka/wDp8yBqTsK6PFrr/sz0sLAztW6HK9szlYqSC0yQNwC2uhHr8qmzONQyssHXbX11096tT/UTqW65ZxQfFcZVZA8ZHQ6T0E0E43xnEpbNyFtIozElZOXmFMxmI2EamKmOaMuIsbg11HB7wH9aF4/j1q2YLS0SFG5+XSk/AcQe9DZ7t1pkC2rlRB0kwB03IHkKs8O7MOpn4FzMy942dkDfEgCmMswfi5DfWW2xGuO9pr4y92MgclQRBeQpb7QjYdPwor2R433oNm4+a6kiSILgHfTSRzqW12ZsTmuBrrRALnYdFVYA9tedV+K8ARIvWFyXEOYZTv8ALYzt86AGgNW6DYXtBZZFLOqsRqp5Gt0cgHqysrK1JObjQKoY7iGQDSRz11q1iG5V5xbx4v4+86qYCm2G3GVfoASCaxnJ80XFDfjWs4q01p2ZQ4gw2Qx0kafLnS/e7DZFAtXMwAAAfQ6aDxAESBAmBoB61OTUlnFOnwsR5cvY1kptFUK2O4fct/4gNsTqGMBuX+JOVh/qy/Ot4XENadXAYPJykyqkDqVIzzqQoMRrrsHi1xoERcQEeX5GorvA8PeBNk92TqcgEHyZCIgxrpyrRTTFQEsdo7iSzd2ASYCypdhuqjxAmREwBvrING+E8Qt3mLBAHC+JYhoJ6bMPMH5CaXMf2bvWjm7sXNAua2csAdVYMVAHJdPKha33FwhCymIOV/2m40hQGC+k7eLlT4Yh7xFwtlEiZAhtD/FlzLK6ToTOnzqQWwSIZk6AEQCdPs67+ZpCXilwCBcuMxUaM5dbcwQXD5gWg/CIjmeQa+zfaIvKX8igQFuDwgnWVIMiQIkgxqNBIkoA1ae6hhwXHJlAJGp3Gh2jYGrtUr2PKmRbL24BDoZnrAGnuRWuJ4vLh7lwBhCnQiD0OlAhZ7S9oF5aoGyqoMd4wmfkIM+kaaSoPfZj42Zmfrso6Dl+GogVnHhczooGwK5+U6sxjqQq/wAtDrxknNL+LcaSeh/KqSGXL3ELdgMqB3c6MWAgRtER121ofgMNeZ1u27TkFoU8geunLzir+F4XexLMUTQAFmblAg+RMLypi4PhO6BTvGNtdlIGrESxkCY168qdgVLPADdfPiGLa7A7/PppypybDZEUKo6RMAD2odYuSM3tp+VWRm0Ek1z5syxq39i4QcmcYe7e1zkKDICLqY6kxuelH+FcKiHca8l6eZ8/urWAwItKLjDO3ILrl9Opru3iriglzLEkJbgS3QjmBvv0rGEfMp5evp2RcnxrD/oWrKoDiIEBhrIVsuoDHZZ5n0q3bvK2zA+hmu9Ti+jOdxaO6ju4dWBBA10PIn5ipa5dwBJMAU2lXIL2KOI4cvxTljUk668m1O45ch0oHi8bmAtWpyzud3JOpPzrON8WzzrltrJJJjQbknpQ3BX2ZkNsWroZWbKXgWoBIuXSAQAdAFMGfnl8uUvGm44uF3Z1JaRuXUpcfGKswyI6qupcDNO0TlDQN9421rMJ22vqFDot2ROkBo/3SZ012+Z3ojhuOMigZnLzLZ1CqiKSGLFcwUlgVBbINQYga74zjbVxI7pLzsAA9vNla5ClraOgknKSQZA0Ooho7ceOMI6pGEpOTtlrD9sMMQFuTZJAiYI/5Zj5gVebC2sRrbuW38MEnxnqDowgzrtypIxvB7K3MsNbYAJca5BRGPih2W5AlSSMzloI051LawPdhXCk2wTbRrb5gTMGC2Vz8MAJmG8TJNXSJPRMPYKqqli5CgFju0CJMczW2FIVjtFfW6LaXAwyzlufGzEnwlGKsoULJJEnMNIBpgtdpwqzfTIoGr5hlHmddBtqetFAaxfZtXdmDFQTMD61qry8fwpAPfIAQCJYbESD8wQayihWH6ytVHiHgVo3QgTx3G93ZuPOwIHqdF+poXwDCJZw2wUFST6Rz84qLtPc7y5Zw4nU52joJA/6j8qK3yqpBUssZSAJ0jp0/OsCwKFMGVIgwdNtAdfkRXBNWmbN4TbOiFmC5tzEpp8U/h51WuYe45LZHTyOWDpv57+4rJopM4NaS4QZBIPUVyLN1R4wD5jT6SaguXgN9PWpsoNYfjlxfiAb10PuPyqa7jcNfgX7QnqVDR5gjUUvi8KkDVWzQqCbdmLTnNZvPsfCzd4sHyY5l+RFAeIdksSklSLg0GjHNA2XxagDfc61dVoMgwav4bjV1NzmH8X571SyMWopWLl2wdHNskj4myExPnMGehnyiih7UXHQ27ndujDVzKaSNjGU+mpPlTR+tLF4ZbqgTyYZh71TxfZKxcWbLtbn9xpQnzG1aKSYqFzAuLkhhDKYYMPtRMjqCDp5DzqBcChuggAAKukaAMw18vCpHo1W+I9nMRbZPDKhSrunw5dJGRfHrC9YyCCIER4DGK5fJLXBMgb+FhIymCQAogx7TFMBt4EVQMoABlW9QQFn3X6ignE7Bssy5NCwKheYkCPl90GryYnKVZdZGo2zKdx/f4VLduG6wCgnWFnf39NzWOXMsa930RUIbfQH4DBEeESS3KdvIeVNXDcItoS+j9TsPJTtU3DsALY6sdz+A8quxRh+HafiT5l+BzyKtY9CNrKnXY9RofpvXORuoaNswg+4/KtnDjlK/wCnT6bfStDOOjD2P5H6V1UYlO9g0I1DJ56kDWTEHQHroaj/AEBplGDAjrA0OggfZHQbneiP6QBvK/6tB77fWtXwgBdtPMaH3GprKWKD5/otTkDLFy6oAJIAOpYaBZ1kkak7ALsIqjxPiBumBog/uTUeOx5uGJOUbT95ipuH4GfEw05Dr5n8q8/eWZ+HBvXuzopQ80up1wzA7Mw9AfvNW8fw6y4Y3FGohmBKkrsQWUgxHKYq4qxStx/jQc90hhJIZh9qPsg8htJ8xvIB7seNQVI55zt2y5Z4crFWw94ZUfNkgZSRspZIMAknXNvzoc/B3RrrPa8dwkresk5rRa5dYmU/aHKrqAAsHLrAqnY47euEWsMFt21BlgJga820J+Wp5Vu/2gv2X7rxs4PMK0jXWF8XMdPhrSjNzRLnhLuRjlS4TaRmUPcuyxZ2AVYOhZS5bkx1ECpeUOLd7u8lwXFVr1oMiMxHhCqAXZyWVScvMjyo9h+N2L5VbqDvJITwyT5qd101mdtZq5+q0UoLbvbKqwRJDKJgHRpPsRGsc6XQpNSVoW1KviEtMxxCl4YOqyz5ZJYRKW1JEeEGRqfD4rdzhmFvlkV3UozZkJ7xQUJUkh8xCgkxBUVZu8DdRbQol6yhZrgUlbl64QoVm7w6xBnx66dIIc2roZbd0tZt3f8AFDRkVtGyAuCjJyjMS8mYHhp2FEz9k1JknBuT9p0JJ9czMfrWUU4Phna3IXDQLl5JNppbJeuJn1uE+LLm351lMQ3VUxb6+lWWMClrtRje7sNr4n8C/Pc/JZNE32Gil2efvsRevMAVJypPIDaPlHv7FO0HFhhLYc2ncFgngjQn4c0nQE6T1IqHgeD7qyg5xJ9aJYrDretPbbZ1KmNxIiR58/Wsxijc7bMZizAmJLZtdNAAASYOwHLzE9fry8y5pt2l5NchOcHRj9Z1mqPZjgv7a7axBP7NwFAkZiNQR0QgggT/AFP2uDWrRAL20cgZu7tIhJYlVaWDMJOgkmSPlTaQWLWMx1538F43EIGllGcq2gaMiwQYJBJ0JgzoarYrhD3FYMMVLjKCxt28p3BGa4pnw9NRNO97h9sswbvXbJOU3GhhLfCMwWZMcolfKqmeysFMONGZXOQShHij/eBlesjmQDNBYhW+F3rEhbgzD4vE7wdP8tLbAbg/FznnV2zjcTbAD2Xu6wWRO7Ea6hbrzy8txTxdN0llAERmVghEQw8Bz6ElTAI2IMioEwNxu7ZzDAnOs6FcrgQBImShOpiDBqWhpgBOJpIBOQ9G8PyE6H5VbzVzf7IKylbjlxMrmEx4SpmZkEEfME7mqB7NPZjurtwQAIJlTHMgiJPlFRRSYRNbtXmQyrFT5GhJxl+3/iWww6pof5T+dRYftJh3Md4EYGCtzwGd48Wh+VKhjdhe0Tr8YDDqND+VXGv4TEQXChhqCwysDG4Yc46GlQ3RUd5pVvQ/dVbNBSDyWRmIt5mkwsxJkzGgH/amjhfDxaXXVjuen8I8vvryvsfxS4l3RiRlaAdRuu0+pp54f2vR5kAxuV9SJhuUg6zyNR8LFN+JN89isrdaroM9bqlhuKWn2cT0Oh+tXK9Czno3WCtVHevBFLMYAobSVsVHd+8qKWYwP70pXxmL71vD4V6Db19ah4nxI3DJMKNB/fWoMLjUMAP3dwFvBcGQsR0JIHzkfhXlzyS+JlrH+K7+p1xisSt9QnbwhRcxQsdIUdZ3bnA32PoTpV2xjAAc8AgjQTmYH4Tk+IFiDC6nT5CPD4kg20kQAAcwIZtNCpZobzILelSrjULDMrK0wM6wepgny1PL1MiuqEIwVIwk3J2yDiyPcHdpcVZ+IT4iukx7/UUt9seDsq2+5QlMjIwGsa5gT6nf5dKZbnD1uCUdgdAWkklYJC6mY1B31gTI0rrubissEC2syBqz7RpAA5kx0EVomQ1aoQMHxBbVrIqmSSw1MTBIZirbqvrMTO4HGHxJQlrZFy62x1OQzruBJgT7fN2NgMJu4dM7HQKIZgAJOmsSAJaNCJy1rB4DCB2ZVTNlWc2oXaCGMiSY1B1I9admai13F7g2C7tlvvMA5mc/baJyr1JOs9JmObHwe0924cRc0EEIvQdasjhguMLlx+8A+FRogHlqZomBSNIqjK0RXVaNIZAmEtqICIBroFA3MnbzNZU0VqqA7xT6R1pM4x+3xlu0NrQlv9Rgny0GX3PzaMfiQgZzsoJ9q8x4FxUo1x7mV+/ds6kspGYEsVIBMakRyHMUny2xo9EvXMo006abfKt8Pxc7+hjT6Ul8S7X20A7u2WDTAZ4g6knZvCes61X4B2vBvAXE7sMVUtnkZmJCDYGTDfIGo5sY29qMKVyYm3vbjP8AxJO88onfofKreW3iLYc5oKsDlkSpgspjXdRtqI9au2WBGU6gg78xzFL3DwcHiDYP+E/itnpr8PrOnt+8TTQmglav+IXBbBl3RiqljG+dSNCphJ035krU+CW4GYMBl1IIga5jGUDWCsTOoI3adLoNYKBUAOM9pbVh+7ANy7pKqYCzsGY7HUaCTqOooFiu199ZJtWbYy5h3l0AxJXYsD8WUbfa8iKB/oD28RiFuuUuMrhWyjRmK/tAxO7jvADy72eRgVieA6hVPdqogBxLAxJIeVBHhJlQNDEHm6RQ2jt1lGe7aBtSB3lls4BOwO4nykU04HFW76B7bBl28wehHI153hcKbAtEhFVSwuxZQG7aYBmQQviJyAAat4yfDGhz/wAObFwvcuai2UymRGd5UrE/u/tP5x1pNIBovYJTuKQe1XZdFulo8FznGzef97QOdenlKrYzBLcQowkH6eYpUFnzvisNesXbn6PcuW8uaUnSQYJymVifL76u2u2OJtKO9trdGklfAR16g+wp07T9m3TcxE5bmwYclfp6+o6UlcRwgUMGVlb7Q+4yNPbQ1fDAm7L9qrIvDO2SQw8eg1iNduVMFu2YWIa2uUEyCGXvi/LkFOtIWN4UCNASTpJ+/SrfZ/hz2z4Xe3OxVvkZWCDr1BrLwIKNIrd2POC4ncXJLHKMgjkym46z7AQfKjfDe1LohYkgBVeFMjKSRseYj60sLfvLla4qXgpBDDwkR1IJU/Su1v2jbuDMULqEUXNAokkDMND79Kipx6OyuGemYTtWJVXAzETGzR5g86G8R7TW775Q2UKSIbTynpSu7TftNkLA5JIJIkEQwIjaOehFA+IP4rvq/wCNY/FZJSjr7l44pOz1DFdm2urbZbpRlOYAbZvstIMkj28qAXeDYmzdLXbS37TFmuSSc2YeInKNDIUghSRlyiAag4NxB+7RldgSomDuY50fwvaa4vxgOPY+40+lb42oqkZytu2LnCsYqKFW81kgOblt0m2RyXLBzM06sYjoNqOfrR0Sb1mABbZzbIZVZl0t5WJWYOoBXcdQaJNj8JfjvEytyJEEejLrVJuxdlobDXntwQRlbMoYT4tN21Opk61tsmQXcDxayTl73uiCJBBUZjPhIcMo22DcqO2nBEhgw6iPwpJxPZ/F28zSmIJzCWiRmMllDaZtAMzZiOVCrlw2i1y9auWT4VRLZfKhEE3GlobbbMJ+tMQ48e7QiyALcM5OoIJAHrI1ofhu0CBVN+2FJhkFoFTswDHUQMpMazrtGtD8Nxw+GMR4HZoGJy+FANGZySGltggY6xpBiW9i1buhewyk3AMndSrKDqqkAMNg0AxtQFB3D46zC3DmTcW+8EARIhQh1UT/AFminDwxBZrguBjKlQAoWAABHoTqTvvSjetYe/cJuXrqMsAq6r4BpCjLooHmK6xPDcQjKLFxjZBhSryqgmSz5dSdyT/2ooVDtWjSVf7TPadUQtcUQCbg1c8yPtKOlN9m9mQMQVlQSD9nSSDRQEk1lL+J7TorFVXMAYnMBPX61lMKIuMX8Ni7L2HvFFeA0HKdCDEsCI0oNa7FWz8GJD6R4gCSJnUow94k85oK1Qs0VzrJI01QaxPYq7MzbffWXVvlmLKOWw5Uu8S7H3xobbRMjLcVpMASfCp2/Haau28fcX4XYejEfcakHG73+0Y+pn7xR4r9A1G7srjXuWFF0Mt234GzCCSPhfQmQR57zRPjeA/SbPh0uL4k8mG6nyO3seVJPC+0bJdXPGU6MYjTrpppXoGGuQfI/wBg1UZXyJqij2f4j31sTOddGnf11/vSioNLfE1/RMSLy6W7phxyD8yfUCfkTTCWJEqQJiDE6TrpI5VoSRY/htq8IuorRsTuPQjUUv3ezOFUtF64pI8Sq4JAgxACkjfca0ZxOALjxNmblIAHLTYnTX+Y+VU2sMp8S2j8M5nAAA8MgRGw2yjeOtIZR/VOEQywu3ToYY/FykAZcw1PXp0FElxxC5bdtUgDIp036KcoAG+h1ANdLiMks1xMhIgKpUSdznBANVDdtXCBbe2TLNBuqGJbMCCbbEmBoPKOlAE574kTdC66qqFgdRl2A6MNz8+V3DWmMN3rMDsMoUfdP15UrY7jVuyXCAPlzBsigLK/Euc6v0+BtQdajxXbC+t10C2RlI5M2ZSJVg0rofT30NOgG7FvagrcZNfssRr8t+Y96U8d2Vs4lWNhgV2yMCFB0IytAI+XLTpUeN7UhkUmxbzEussCwzqF9PCRcGp5hhyki7vaXEGQGyA6AKAoRuU5QN9NDNFAVsT2VazoyOFHP4h1nMPTyqqvDbZM2zB5gEa6A667xHvVxrN6+MzC5dJIKiCYOVQSeQggxPWddquW+zGJuZW7oBtibhUf72gJnWgYICCYI8pG48jGo8t56mucTgVI8RgHmwEH/eifrTMOxN5h/iKhkGFzFT1GXTQ+vpFSXuy1pGDXMUViJClV1G0FszD3qZV3BCKnDbthg1pzl3gHQj02musbg7glozK4JkefMe9NfF72EtW/DdLMDzzNmnfUiKpcJ4/aKundlgNRMCJmRz00n3rigvmeHLldmb35bRDwPEL3aoTDAQQdPad6JzS7i+Lo85bYWcuX+IM2UHyqp+uXC+GBlBJG4JD5I12HOt5OK6MihsNbS8V1UkHyMUEwvGwxhlI1fUaiFI1PvRDC4tLglSCDQIPYbtDeTc5h/EJ+u9FLPahGEXEPygj2MUqVo09mhUhpvHAXdGUDWfhKwevh0Bqtb7JYdtcLfa2R/s7m2sn4TNL+at5ufMcxuPnT8SQaoKYns/irOfu1t3VZWQiADlPNQAPEP3iT+Y6/i1teEW7ti7CKjAmCRqzMSAWOs5QIMRNX8Hx69b+3mHR/F9d/rRi12htXRlvW4/5h9datZV3JcWCn7VNbyxctXSw0lYZIHiNwKSVgjz3qSxxDFY45ECW7Wme6ASPMLmOp8iPWrOM7N2MT4rN9rZ55YbSdocZh70w2LaWEVFmAIEmSfMk6k+dXaok6w2BtooVVEARqASfMnrWVVa+xO5+VZU7Do80xV3KSp0I0II1BqhcxY616ljuHI5zQJ515h247KDDML1pP2TsS45I5iNtlMekkjmBUKHNFbEIxP9z+db73+/8AtVvA9hyUR87HM0lRcKi2sc9CXPkMo1571OOyrjVrg03W2CdfViT9KTiFgi5dp+7D8Z7233THx2xp/EnI/Lb2pHx2BCKHBYodc0AgDqdQfXTSDUPC716xeDqpzIWIkeF1BiJ/iB+/pRHgTZ7NjsKuItNbbmIno26t8jBpV4Rx5knD3xcS5aMHJDzpECdSNQQY1AB1k0y8Nxq3EW4vwsAY6dQfMHT5UI7a8AuYgJcw4U3AQGBOXMvI5uq+c6E1qhEXFO1MLFgy0E+JZO4kCDAIzAag0Hw/aG+fEbs5kIBZU/ZkjwvAXkd99CdDEVc4b2OuiTda2k5joxuRmidCqjlOsj1q8nCMLa0bEHaIVlT6WwCPlTbSChbw1xyy3YLNJ1czmEEMpczPhY9QNDUFm3oVkMsnLHjJXSJFvMMw26ab86aRieH2zKobjdSCx93NbbtYi6W7IA9QPoBUvIh0xft8IvOSUtXCNgCILMN7hLaDMZYjWCTE0RwfZG8wGcImUELmY3CqkgwAoURoIBzRsNNKmvdrbp+FUHyJ/Gh2L4xeuaNcMdBoPYb1LyD1DI7PYa0P29/P4csHKsLvlUW1BAnkIqUcRwVn/Dthj1C/eW1pTJrRNQ5tlaoaL3a07JbUepn7oodf7SX2+1HoB+U0GZq4Z6m36jpFnFcSuN8TsfVjQ29d861eugCSYHnp99Db3E7Q+2D6a/dpRQEXFn0Hr+Brvs8k96OqqPfNVHF41XEAHfnW8HjTbnLpMSd9pj7zUpfMUuw74ClrhBgZiAVCBSNR4STJ236VDiWwtmO8uLI3GaS3izaquvxa1RxF83PiLHykx7bVX/Q0/drVarsS2zjG9r7CE91bdid2C5QffX6UBxXau8+qgW+m5I+6mH9BTzrR4cp/7VosiXYhpgfhfbjFWyc7rcURo4gx5MuvvNN/De3eGuaOTbP8QJX1zDYesUHPCVP7vtWv1InRPapbi+wK0PuHxSOAyMrKdiCCPcVLSHhuGd2Ztyp6qYn1g60Zw3Erq/EAw+QP00+lZsqxiNaqha4mDuCPUVcW8DtQMk7w9aZ+AX81rzUkfiKVX12ol2Udi9xDp8Leu4/KmhMagtZWzcA51qq4JLVV8XhldWR1DKwIYHYg7irDVo1o0JCjg7jYS93FwzbfW23z2056wdvs9anxPDUtBnB0hgqBggIY5sobTnOXXTMRRfjPDFxNoo2h3VuaMNmH97UI4Lj3DHD39LqbfxDynfkfn5GpCgTfSVKoujDvLbZWI8RLEOWBysZmT+9tpBpG2wUm5AidTHw9WjQGN40+4OOKtyKXOOYDvbVy3MZ1ZZ6SCJ+tQ0NAzsT21XvzZYZbLEBXYxluEhVkHYMdOsx5w29puJXrTKEcqpXlG89d68Vu8PFsNavgghxcGckqSoYQ0alIJ25+pp64b2h/SrC27hHf2DlPiBLoRo2h3ECZ8j1q5rjgIvkuX8U7/GzN/qYn76iBrmsJrCizuayaoX+K2UMNcQHpMn2GtULvamwDC5nPkNPrT1YWg/NYTSZju1t2P2VpQerkn6CKV+I9osa8g3WXyUBPYjX61ccbZLmj1XEYpEEuyqOrEAfWg2L7XYZJhzcI5WxP1ML9a8ouBmMsSTzJMn3NSWwRWngr1FuOuO7eNtbw/wA3b8FH40Hv9ssQ25yj+EAfXf60KS6alBnlPz/pT1S7CtlfEcUZ2lix9TP31bw+PqHugeR+lbS0ddDH3e1EkgTYTs43zq7ZxXnQ/h6QcrbH6H8qNrwgH7I9qyST6FmW71TrcrlOCjkD8ifwqdeDsPtlfUzT0YWcZ66V6xrSoVVnzFtoH10qn+lghyF8K7GRrtpSqgL6vUi3KC4fiYb7MfOrK41fOkAUFypA1B24raXQ3AD05+1Tpj0MeNddtRrToLCmau1uEbGPnVIMa7z0qAKW8cw3g/Q+4pm7JY5DdjxZmBERoABmJn5R86SA9Gey9yL89EufVSPxoqgGK54iWM6knc1lczWUqFY4Oa2GrlxUatBrpkQiZuo/70G7RcL71Rct/wCKmqxpnHND+HzHM0WV51G1dbeh+hrP3KAPCeIi/b6OujDoev8AfMGtYm1Vbj+CbD3f0q0PCf8AGX/r9Ov9TRFXF23mQ/ENDEwfMeR+6k0Au8Ts2ysXAhX+OI+tLOJtYZD4U10jLK76CDIHONOsU34zhUyWZmPKSFy77ZQNPWdh0oFf4ZcTXOBOgORm8wIUz+9zA0GlJIYIZ3g92mUdTpHXNMfSefzo4lWOjsSCQJUaBoJgaCdPI6kUXxty3aMs7l48Ksdp2IQSwnqRVHE8Vt5irC4pBM5VA5QCczbxziqRLBTYJYEJpEjMNf5TBHzA35V0cDpy+W1c8WxoLRaELAOcgFnPPfRQJjYGeg3EYrDm4VIlmgBlJLNI2cAyYOm2x9zdWIuYrBuNVCx1J2+776pZkAIdg56KJEeRgCsXCEjICC+ZYUa5NGDTHWV8O4idDvf4f2PxFyD3eUdWMe3UUUkAAvlD8CEbak6QQeVQ5Dvy8x9N/wAK9FwfYGB+0f1yiNOkmieH7NYW1soJ6/F9dqTyRQ9WeV28EzfCpbpAP00opa7PX2IhIHVjlI+Q1r0sIi/CgH0+gqNrvSB6D86h5fYpQE/D9lW+0R8h+JNX7fZ62u8H1M/TajVy4etQO1Ts2OkL2OwKK5A29KOYG8q2EYiSTkHmcxUfQUG4nc8Z+VWrd5e4tDMMytnA3+0x1A9ayx3vKi30RLd4wTlyAAeDMCNfExUgR0ihj4t2gkkqe7ZhqQPGdhyED6V1iBlXMiE5QNWMAkTBgeZNB7T3naCwUE7II/rWrtfyZP0L5bJ3RYgBe8JkxGY6D11oLiuIKuYCWZ9NBA3q9awMklgdJ1MnZo10571zewC5c+UaFokxIBMEesfWrSRDbF39PdSRAHrWrl1mIl2P0HsKYmwSs2UrsJ19AdPLXeohw+3BbLsY+IxoJkeXL+5q00uxDTAVpAX015CPwoy1k5rK89T6eKY+VXreBUMsJGmYHmBA394j1qfDjTOEMzGv+nNuAfTTnScrBIOYHcUxYTal/h4bPlKmOvyB16akj5Uf4W7MWBQqAfCTPiGonUbyDp0KnnWTRaZeGGQ7op9VFTYfDInwqonoKktpU626mhkUVupu6rKqiRuvJVdF1og6VWeF1JA9dK6JdBIE3sStgjO0K7BRPJjMe8H+5oipoH2r4Jbx1tEN0pkfOChWSQrKN/8AUatcHDIi2nc3GQQHMAuBzMaT1rFUigplDAqwkEEQeY5g0lYy8eHXSjK5w92e7ZDqhjUa6AjT1AHnTkDXOPwiX7bI40Pup5MJ5iqQhP4l2iREbL3mYAkG4oOgJ1gOCRrEjypExnEr7XDmuPIaRqQp8RywogESp08qZ8N2LxbOVdLaqrMA/eaODpKqAxgjkSKOWux1q2Ju3X8wrd2DpzjxN8yafCA81xWHLOWaFzksRcMGTqwE+JxOgIG0A1OnAbt0hglxzABKro40glnI8QHONfWZ9Jtrg7E93bBbrEk+rNrXF7jrfZVQPPX+/apeRdh6iZh+w9+5lzqltFkhS2YljAzMQBJIVRGggcqN4PsRatib1xmH7s5E/lXer9zit0/aj0AFUrlwnUkk+9S8jHqW7Yw9kZbNoCOgyj86iuY5jtA9B+cmqxNck1nyyjdxpMnU+Zk1E7VzevBRJIA6kxQPG9oba6KHc/wISP5oj600r6BYXuXIqtcvilu9xLEXDooQecs34AUW7M8HN53N1i0BdDtqTy25UcbKPdh2s3dxvJQWPkJ/pWlw1+5suUeev3U5Ybg6Lsoq/bwA6V0LGibEFOyZcy7E/wB+VGcH2fVBotNq4MdKlXDCrUaFYncX4ZFlzHIfeKTsLhDnEDXlpP0kT716px+wO4f/AHf/AFA/hSKLCqCxZ1A+0m46RA66VwfEv50V9PybQ5i2csBpoo1hgXUEGNgCetcPbMmFBHI511+HlPUkeoHXSlhuJkwtzE3kOuqnOoMDfScsyBrPUGpVxs6NiSjMLmZWs5whBHdr8HikEz019a6tTCy1asEyShiSNBO3WDM+UVIuCn7DfMR95ofisUcpZrtvP3QuZDZSc/O3JEEzpmmuf1q6QqYhYPd6LaAylmi4pAXUqPFpvRqwsKvgABO2m/TzpXv3cQbri2XZAYDKuhGkxlGv9KIY7i7LoMSxOcCO6y/s4+PUaGfswTpXd7iqq5BxN+M6gQR8BUeLWMrZpgSaaixNkOITGNdPhu93m07sGMk6Hw6zHXWr9/C4w337gXQmbwksQo0HJztNUf05ZXPcxTAm7myvIKAtkK6jxkZZ5bxyqOziiVcEYhmbLkOXRBMmRnljHPTz0o1ANcVw+PLtBciPD3ZgbdBrv1qfiH6X304cYjLlXcNE5RPx6bzM86EG4wSCmJz5gQyr8SiJVgNATrqD0qfEY4KZQYpfGp3J/ZwMymftTOsHSKKA9DwQbu07wAPlGYDaY12rKREx6kSTigemZWjyzF1J9hWUtQPczSv29t//AI4PRx9zCmel3tw4GFeeqx65h/WtMi8rCPU85JFd4bFG24dTBUyP76VSfFL1FQtih1rlo1s9X4TxBb9sOvow/dPMVLjsZ3KF4mIEdZNeZ8C4/wDo90NuhgOvUdR5in3jGIVsPmUgq2XKRz1n7q0vgiuQZiOP3n2OUfwj8aHPdZjJMnzMmtRWprMsysqvfx1tPidR5Tr7DWh1/tCg+EFvoPx+6igDBqN7gG5pav8AHXbaF9Br7mqb4wnUkn1NOhWM13iKDYz6VSv8QZtjl+p+tBRiK6W/RQWXwikywLnqxmr+GxNtf8v6/wBKDLdqQXPOnQBvifFLfdEBWB06dak7J8Str3xIaAE+melvGv4TVzss4m4ORC/9X51ml86P76l35WM6dsFCklNSgdAPN8sN9DpU57Wr8IUZw10GQY8C5tOev0oEvCFIILE+HIukZRmzddTMdKkPCp1zw5ZyTGhzjKRE9Nta1rKT5Q6nbC2SCF8P7INIMzcBOnLT61YHadQb8gRaiInxTtPSlscIUEQ0L+zzCJJKbazpPPSrCYIhrrB47yPsjwkCJ13qksvf96/0HlCOM48LmGcuABK5WGzjyG4ihHB+IWe8GciNdxPL86rYvAd1h7gzSSynaAOWg86A4Vta48sX4kXLrx+TSL8ro9HOOwnNV/4f9Kja/gj/AJa/8P8ApSmjV1n8q6bZlSGVv0D/AGa/8OtE4EbWl/4f50tZq5L+VGzCkM64jBja0o//AJrXX6www2QfyilbPWi/9/2aLYUhlfilofDbH3fcpqM8dPK3b+bt+CUu95WZ6XPqFIYl7QXP3LX8z/8Asrte0Lc7afzt/wDHS13lYr0c+ocDSO0A/wBmP5j/APHW6Vi1bo5Cke3VTxmHDiDtWqyu0xBOI4DaP2F9hQvE8Btj7C+wrKyk0ikwZd4Lb/dX2FTW1y2jaHwzmXyOsj0M1lZWbSKsqtZND8ZhC2hYx0Bj7qyspapBYJfgq9PqaiPBV6fU/nWVlKgNfqZOh9z+daHBU8/5j+dZWUUgJU4Ch6/zH86nTswp5t/MfzrKymkhk6dj1P2n/nP51IOxAP8AmP8AzmsrKrVCsju9gZ/zX/nNaw3YFkMreuD0c1lZT0QWWf8AyhfG2Iufzn863/5WxI2xD+9ZWVVILMPZ7Fj/APYPsPyrX6lxg/z/APlX8q3WUUFlbG8HxjKVN1CPNR+AoTZ7N4pT8dv2/rWVlZSxxbtlJsurwfFdbX1/Ou/1Xiulv+Yj8Kysp6IVnJwGJH2E/wCJ/wDWtjAYj9xf5x+VZWUtEFmzw++PsD+YfnUZwl79w/zL/wC6srKeiFZwbN39w+6/nWu7ufu/UfnWVlLRDMCXP3fqK5Icbj6it1lJxQHJunpWVlZU0M//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data:image/jpeg;base64,/9j/4AAQSkZJRgABAQAAAQABAAD/2wCEAAkGBxQSEhQUExQVFhUXFxUXFxcXFx8aHBUYHBcWGBcWGBwYHSggHB0lHBUYIjEhJyorLi4uGB8zODQsNygtLisBCgoKDg0OFxAQGywkHyQsLC0sLCwsLCwsLCwsLCwsLCwsLCwsLCwsLCwsLCwsLCwsLCwsLCwsLCwsLCwsLCwsLP/AABEIALcBEwMBIgACEQEDEQH/xAAcAAACAgMBAQAAAAAAAAAAAAAFBgMEAAECBwj/xABGEAACAQIEAwYDBAgDBgYDAAABAhEAAwQSITEFQVEGEyJhcZEygaFCscHRFBUjUmKS4fAzQ3JTgpOiwvEHFrLS0+IkRIP/xAAZAQADAQEBAAAAAAAAAAAAAAAAAQIDBAX/xAArEQACAgIBAgQGAgMAAAAAAAAAAQIRAxIhMUETIlFhBCNxkbHwMuGBofH/2gAMAwEAAhEDEQA/APcaysrKAMrKysoAyuHeK1cuUl9pe0zGbWFZZiWvSIURPg6mOft5Q5dkNIM8X4uVPdWfHePzCebeccq1wzhoty9w5rh1ZieflPrHyFVODvZS2LiMokA3O80YExuSdOeuxmZNG7dxXGhVh5EEfSoGSCugKEYyEI0ypqQQxifM7L6z71Mt26JiHA99+fMfXalYxN4pe73E3Bf8WU3QtonQqswI3giCTz160I4v3xRO6DKIki3dKLqZhbawpAEazJOtPnFMFZvsSxa1cBjMDExEZuo9Y9qo3Oz98gZLtpgJylgeebfLvqRuZ03kyHYClgXxN10F4W2VmYPmgXrSaDvI0hFEExodZ6hm/wDDzHu4u2yHCJlKhvsyJKidY10/0mpML2Qf7d1VBjN3a6tAAgs3iI02JNMnDeH27CZLYgbk82PUmmItxUd2yrRImDI8j1HvXT3AASTAHM0DxvF2bS34V/f5n/SPxNIC7j3RWQvcIAMhB9ogaaDU9aoYrjzbIgHm+/8AKPxpbv8AHLKkgMzsZ+HUn5kiflQ6/wAae4clpQpPNjqPQdfenQBzGcVCz3l0LOsAi3Om8LqffkKB4vjWGDKchuNOjZASdhu2p2FL3E7XduQ2rHdiAWJ+sff5Ub7M8LZwCfg6xrI86dIAtg3LiRhco3GbIDrzjerlnD5TmFkoRsVCg+6waMYLCADQV1iMSAMqgTzPT0rLJljjVyKjFydIgwvFbnJjHRxr9daLcKF0+N3IU8j9r0B2FccK4RPjuDzCnn5n8qvX8CWYMxzATCwNQR8JrGEcsmskv8Lp9zSTgvKvuWe8adVGXrPL0isXEqY5TMA6HTcxVHNcXUgy2mUSVtqNoA3Y1x+sdDnQEgka/wDp8yBqTsK6PFrr/sz0sLAztW6HK9szlYqSC0yQNwC2uhHr8qmzONQyssHXbX11096tT/UTqW65ZxQfFcZVZA8ZHQ6T0E0E43xnEpbNyFtIozElZOXmFMxmI2EamKmOaMuIsbg11HB7wH9aF4/j1q2YLS0SFG5+XSk/AcQe9DZ7t1pkC2rlRB0kwB03IHkKs8O7MOpn4FzMy942dkDfEgCmMswfi5DfWW2xGuO9pr4y92MgclQRBeQpb7QjYdPwor2R433oNm4+a6kiSILgHfTSRzqW12ZsTmuBrrRALnYdFVYA9tedV+K8ARIvWFyXEOYZTv8ALYzt86AGgNW6DYXtBZZFLOqsRqp5Gt0cgHqysrK1JObjQKoY7iGQDSRz11q1iG5V5xbx4v4+86qYCm2G3GVfoASCaxnJ80XFDfjWs4q01p2ZQ4gw2Qx0kafLnS/e7DZFAtXMwAAAfQ6aDxAESBAmBoB61OTUlnFOnwsR5cvY1kptFUK2O4fct/4gNsTqGMBuX+JOVh/qy/Ot4XENadXAYPJykyqkDqVIzzqQoMRrrsHi1xoERcQEeX5GorvA8PeBNk92TqcgEHyZCIgxrpyrRTTFQEsdo7iSzd2ASYCypdhuqjxAmREwBvrING+E8Qt3mLBAHC+JYhoJ6bMPMH5CaXMf2bvWjm7sXNAua2csAdVYMVAHJdPKha33FwhCymIOV/2m40hQGC+k7eLlT4Yh7xFwtlEiZAhtD/FlzLK6ToTOnzqQWwSIZk6AEQCdPs67+ZpCXilwCBcuMxUaM5dbcwQXD5gWg/CIjmeQa+zfaIvKX8igQFuDwgnWVIMiQIkgxqNBIkoA1ae6hhwXHJlAJGp3Gh2jYGrtUr2PKmRbL24BDoZnrAGnuRWuJ4vLh7lwBhCnQiD0OlAhZ7S9oF5aoGyqoMd4wmfkIM+kaaSoPfZj42Zmfrso6Dl+GogVnHhczooGwK5+U6sxjqQq/wAtDrxknNL+LcaSeh/KqSGXL3ELdgMqB3c6MWAgRtER121ofgMNeZ1u27TkFoU8geunLzir+F4XexLMUTQAFmblAg+RMLypi4PhO6BTvGNtdlIGrESxkCY168qdgVLPADdfPiGLa7A7/PppypybDZEUKo6RMAD2odYuSM3tp+VWRm0Ek1z5syxq39i4QcmcYe7e1zkKDICLqY6kxuelH+FcKiHca8l6eZ8/urWAwItKLjDO3ILrl9Opru3iriglzLEkJbgS3QjmBvv0rGEfMp5evp2RcnxrD/oWrKoDiIEBhrIVsuoDHZZ5n0q3bvK2zA+hmu9Ti+jOdxaO6ju4dWBBA10PIn5ipa5dwBJMAU2lXIL2KOI4cvxTljUk668m1O45ch0oHi8bmAtWpyzud3JOpPzrON8WzzrltrJJJjQbknpQ3BX2ZkNsWroZWbKXgWoBIuXSAQAdAFMGfnl8uUvGm44uF3Z1JaRuXUpcfGKswyI6qupcDNO0TlDQN9421rMJ22vqFDot2ROkBo/3SZ012+Z3ojhuOMigZnLzLZ1CqiKSGLFcwUlgVBbINQYga74zjbVxI7pLzsAA9vNla5ClraOgknKSQZA0Ooho7ceOMI6pGEpOTtlrD9sMMQFuTZJAiYI/5Zj5gVebC2sRrbuW38MEnxnqDowgzrtypIxvB7K3MsNbYAJca5BRGPih2W5AlSSMzloI051LawPdhXCk2wTbRrb5gTMGC2Vz8MAJmG8TJNXSJPRMPYKqqli5CgFju0CJMczW2FIVjtFfW6LaXAwyzlufGzEnwlGKsoULJJEnMNIBpgtdpwqzfTIoGr5hlHmddBtqetFAaxfZtXdmDFQTMD61qry8fwpAPfIAQCJYbESD8wQayihWH6ytVHiHgVo3QgTx3G93ZuPOwIHqdF+poXwDCJZw2wUFST6Rz84qLtPc7y5Zw4nU52joJA/6j8qK3yqpBUssZSAJ0jp0/OsCwKFMGVIgwdNtAdfkRXBNWmbN4TbOiFmC5tzEpp8U/h51WuYe45LZHTyOWDpv57+4rJopM4NaS4QZBIPUVyLN1R4wD5jT6SaguXgN9PWpsoNYfjlxfiAb10PuPyqa7jcNfgX7QnqVDR5gjUUvi8KkDVWzQqCbdmLTnNZvPsfCzd4sHyY5l+RFAeIdksSklSLg0GjHNA2XxagDfc61dVoMgwav4bjV1NzmH8X571SyMWopWLl2wdHNskj4myExPnMGehnyiih7UXHQ27ndujDVzKaSNjGU+mpPlTR+tLF4ZbqgTyYZh71TxfZKxcWbLtbn9xpQnzG1aKSYqFzAuLkhhDKYYMPtRMjqCDp5DzqBcChuggAAKukaAMw18vCpHo1W+I9nMRbZPDKhSrunw5dJGRfHrC9YyCCIER4DGK5fJLXBMgb+FhIymCQAogx7TFMBt4EVQMoABlW9QQFn3X6ignE7Bssy5NCwKheYkCPl90GryYnKVZdZGo2zKdx/f4VLduG6wCgnWFnf39NzWOXMsa930RUIbfQH4DBEeESS3KdvIeVNXDcItoS+j9TsPJTtU3DsALY6sdz+A8quxRh+HafiT5l+BzyKtY9CNrKnXY9RofpvXORuoaNswg+4/KtnDjlK/wCnT6bfStDOOjD2P5H6V1UYlO9g0I1DJ56kDWTEHQHroaj/AEBplGDAjrA0OggfZHQbneiP6QBvK/6tB77fWtXwgBdtPMaH3GprKWKD5/otTkDLFy6oAJIAOpYaBZ1kkak7ALsIqjxPiBumBog/uTUeOx5uGJOUbT95ipuH4GfEw05Dr5n8q8/eWZ+HBvXuzopQ80up1wzA7Mw9AfvNW8fw6y4Y3FGohmBKkrsQWUgxHKYq4qxStx/jQc90hhJIZh9qPsg8htJ8xvIB7seNQVI55zt2y5Z4crFWw94ZUfNkgZSRspZIMAknXNvzoc/B3RrrPa8dwkresk5rRa5dYmU/aHKrqAAsHLrAqnY47euEWsMFt21BlgJga820J+Wp5Vu/2gv2X7rxs4PMK0jXWF8XMdPhrSjNzRLnhLuRjlS4TaRmUPcuyxZ2AVYOhZS5bkx1ECpeUOLd7u8lwXFVr1oMiMxHhCqAXZyWVScvMjyo9h+N2L5VbqDvJITwyT5qd101mdtZq5+q0UoLbvbKqwRJDKJgHRpPsRGsc6XQpNSVoW1KviEtMxxCl4YOqyz5ZJYRKW1JEeEGRqfD4rdzhmFvlkV3UozZkJ7xQUJUkh8xCgkxBUVZu8DdRbQol6yhZrgUlbl64QoVm7w6xBnx66dIIc2roZbd0tZt3f8AFDRkVtGyAuCjJyjMS8mYHhp2FEz9k1JknBuT9p0JJ9czMfrWUU4Phna3IXDQLl5JNppbJeuJn1uE+LLm351lMQ3VUxb6+lWWMClrtRje7sNr4n8C/Pc/JZNE32Gil2efvsRevMAVJypPIDaPlHv7FO0HFhhLYc2ncFgngjQn4c0nQE6T1IqHgeD7qyg5xJ9aJYrDretPbbZ1KmNxIiR58/Wsxijc7bMZizAmJLZtdNAAASYOwHLzE9fry8y5pt2l5NchOcHRj9Z1mqPZjgv7a7axBP7NwFAkZiNQR0QgggT/AFP2uDWrRAL20cgZu7tIhJYlVaWDMJOgkmSPlTaQWLWMx1538F43EIGllGcq2gaMiwQYJBJ0JgzoarYrhD3FYMMVLjKCxt28p3BGa4pnw9NRNO97h9sswbvXbJOU3GhhLfCMwWZMcolfKqmeysFMONGZXOQShHij/eBlesjmQDNBYhW+F3rEhbgzD4vE7wdP8tLbAbg/FznnV2zjcTbAD2Xu6wWRO7Ea6hbrzy8txTxdN0llAERmVghEQw8Bz6ElTAI2IMioEwNxu7ZzDAnOs6FcrgQBImShOpiDBqWhpgBOJpIBOQ9G8PyE6H5VbzVzf7IKylbjlxMrmEx4SpmZkEEfME7mqB7NPZjurtwQAIJlTHMgiJPlFRRSYRNbtXmQyrFT5GhJxl+3/iWww6pof5T+dRYftJh3Md4EYGCtzwGd48Wh+VKhjdhe0Tr8YDDqND+VXGv4TEQXChhqCwysDG4Yc46GlQ3RUd5pVvQ/dVbNBSDyWRmIt5mkwsxJkzGgH/amjhfDxaXXVjuen8I8vvryvsfxS4l3RiRlaAdRuu0+pp54f2vR5kAxuV9SJhuUg6zyNR8LFN+JN89isrdaroM9bqlhuKWn2cT0Oh+tXK9Czno3WCtVHevBFLMYAobSVsVHd+8qKWYwP70pXxmL71vD4V6Db19ah4nxI3DJMKNB/fWoMLjUMAP3dwFvBcGQsR0JIHzkfhXlzyS+JlrH+K7+p1xisSt9QnbwhRcxQsdIUdZ3bnA32PoTpV2xjAAc8AgjQTmYH4Tk+IFiDC6nT5CPD4kg20kQAAcwIZtNCpZobzILelSrjULDMrK0wM6wepgny1PL1MiuqEIwVIwk3J2yDiyPcHdpcVZ+IT4iukx7/UUt9seDsq2+5QlMjIwGsa5gT6nf5dKZbnD1uCUdgdAWkklYJC6mY1B31gTI0rrubissEC2syBqz7RpAA5kx0EVomQ1aoQMHxBbVrIqmSSw1MTBIZirbqvrMTO4HGHxJQlrZFy62x1OQzruBJgT7fN2NgMJu4dM7HQKIZgAJOmsSAJaNCJy1rB4DCB2ZVTNlWc2oXaCGMiSY1B1I9admai13F7g2C7tlvvMA5mc/baJyr1JOs9JmObHwe0924cRc0EEIvQdasjhguMLlx+8A+FRogHlqZomBSNIqjK0RXVaNIZAmEtqICIBroFA3MnbzNZU0VqqA7xT6R1pM4x+3xlu0NrQlv9Rgny0GX3PzaMfiQgZzsoJ9q8x4FxUo1x7mV+/ds6kspGYEsVIBMakRyHMUny2xo9EvXMo006abfKt8Pxc7+hjT6Ul8S7X20A7u2WDTAZ4g6knZvCes61X4B2vBvAXE7sMVUtnkZmJCDYGTDfIGo5sY29qMKVyYm3vbjP8AxJO88onfofKreW3iLYc5oKsDlkSpgspjXdRtqI9au2WBGU6gg78xzFL3DwcHiDYP+E/itnpr8PrOnt+8TTQmglav+IXBbBl3RiqljG+dSNCphJ035krU+CW4GYMBl1IIga5jGUDWCsTOoI3adLoNYKBUAOM9pbVh+7ANy7pKqYCzsGY7HUaCTqOooFiu199ZJtWbYy5h3l0AxJXYsD8WUbfa8iKB/oD28RiFuuUuMrhWyjRmK/tAxO7jvADy72eRgVieA6hVPdqogBxLAxJIeVBHhJlQNDEHm6RQ2jt1lGe7aBtSB3lls4BOwO4nykU04HFW76B7bBl28wehHI153hcKbAtEhFVSwuxZQG7aYBmQQviJyAAat4yfDGhz/wAObFwvcuai2UymRGd5UrE/u/tP5x1pNIBovYJTuKQe1XZdFulo8FznGzef97QOdenlKrYzBLcQowkH6eYpUFnzvisNesXbn6PcuW8uaUnSQYJymVifL76u2u2OJtKO9trdGklfAR16g+wp07T9m3TcxE5bmwYclfp6+o6UlcRwgUMGVlb7Q+4yNPbQ1fDAm7L9qrIvDO2SQw8eg1iNduVMFu2YWIa2uUEyCGXvi/LkFOtIWN4UCNASTpJ+/SrfZ/hz2z4Xe3OxVvkZWCDr1BrLwIKNIrd2POC4ncXJLHKMgjkym46z7AQfKjfDe1LohYkgBVeFMjKSRseYj60sLfvLla4qXgpBDDwkR1IJU/Su1v2jbuDMULqEUXNAokkDMND79Kipx6OyuGemYTtWJVXAzETGzR5g86G8R7TW775Q2UKSIbTynpSu7TftNkLA5JIJIkEQwIjaOehFA+IP4rvq/wCNY/FZJSjr7l44pOz1DFdm2urbZbpRlOYAbZvstIMkj28qAXeDYmzdLXbS37TFmuSSc2YeInKNDIUghSRlyiAag4NxB+7RldgSomDuY50fwvaa4vxgOPY+40+lb42oqkZytu2LnCsYqKFW81kgOblt0m2RyXLBzM06sYjoNqOfrR0Sb1mABbZzbIZVZl0t5WJWYOoBXcdQaJNj8JfjvEytyJEEejLrVJuxdlobDXntwQRlbMoYT4tN21Opk61tsmQXcDxayTl73uiCJBBUZjPhIcMo22DcqO2nBEhgw6iPwpJxPZ/F28zSmIJzCWiRmMllDaZtAMzZiOVCrlw2i1y9auWT4VRLZfKhEE3GlobbbMJ+tMQ48e7QiyALcM5OoIJAHrI1ofhu0CBVN+2FJhkFoFTswDHUQMpMazrtGtD8Nxw+GMR4HZoGJy+FANGZySGltggY6xpBiW9i1buhewyk3AMndSrKDqqkAMNg0AxtQFB3D46zC3DmTcW+8EARIhQh1UT/AFminDwxBZrguBjKlQAoWAABHoTqTvvSjetYe/cJuXrqMsAq6r4BpCjLooHmK6xPDcQjKLFxjZBhSryqgmSz5dSdyT/2ooVDtWjSVf7TPadUQtcUQCbg1c8yPtKOlN9m9mQMQVlQSD9nSSDRQEk1lL+J7TorFVXMAYnMBPX61lMKIuMX8Ni7L2HvFFeA0HKdCDEsCI0oNa7FWz8GJD6R4gCSJnUow94k85oK1Qs0VzrJI01QaxPYq7MzbffWXVvlmLKOWw5Uu8S7H3xobbRMjLcVpMASfCp2/Haau28fcX4XYejEfcakHG73+0Y+pn7xR4r9A1G7srjXuWFF0Mt234GzCCSPhfQmQR57zRPjeA/SbPh0uL4k8mG6nyO3seVJPC+0bJdXPGU6MYjTrpppXoGGuQfI/wBg1UZXyJqij2f4j31sTOddGnf11/vSioNLfE1/RMSLy6W7phxyD8yfUCfkTTCWJEqQJiDE6TrpI5VoSRY/htq8IuorRsTuPQjUUv3ezOFUtF64pI8Sq4JAgxACkjfca0ZxOALjxNmblIAHLTYnTX+Y+VU2sMp8S2j8M5nAAA8MgRGw2yjeOtIZR/VOEQywu3ToYY/FykAZcw1PXp0FElxxC5bdtUgDIp036KcoAG+h1ANdLiMks1xMhIgKpUSdznBANVDdtXCBbe2TLNBuqGJbMCCbbEmBoPKOlAE574kTdC66qqFgdRl2A6MNz8+V3DWmMN3rMDsMoUfdP15UrY7jVuyXCAPlzBsigLK/Euc6v0+BtQdajxXbC+t10C2RlI5M2ZSJVg0rofT30NOgG7FvagrcZNfssRr8t+Y96U8d2Vs4lWNhgV2yMCFB0IytAI+XLTpUeN7UhkUmxbzEussCwzqF9PCRcGp5hhyki7vaXEGQGyA6AKAoRuU5QN9NDNFAVsT2VazoyOFHP4h1nMPTyqqvDbZM2zB5gEa6A667xHvVxrN6+MzC5dJIKiCYOVQSeQggxPWddquW+zGJuZW7oBtibhUf72gJnWgYICCYI8pG48jGo8t56mucTgVI8RgHmwEH/eifrTMOxN5h/iKhkGFzFT1GXTQ+vpFSXuy1pGDXMUViJClV1G0FszD3qZV3BCKnDbthg1pzl3gHQj02musbg7glozK4JkefMe9NfF72EtW/DdLMDzzNmnfUiKpcJ4/aKundlgNRMCJmRz00n3rigvmeHLldmb35bRDwPEL3aoTDAQQdPad6JzS7i+Lo85bYWcuX+IM2UHyqp+uXC+GBlBJG4JD5I12HOt5OK6MihsNbS8V1UkHyMUEwvGwxhlI1fUaiFI1PvRDC4tLglSCDQIPYbtDeTc5h/EJ+u9FLPahGEXEPygj2MUqVo09mhUhpvHAXdGUDWfhKwevh0Bqtb7JYdtcLfa2R/s7m2sn4TNL+at5ufMcxuPnT8SQaoKYns/irOfu1t3VZWQiADlPNQAPEP3iT+Y6/i1teEW7ti7CKjAmCRqzMSAWOs5QIMRNX8Hx69b+3mHR/F9d/rRi12htXRlvW4/5h9datZV3JcWCn7VNbyxctXSw0lYZIHiNwKSVgjz3qSxxDFY45ECW7Wme6ASPMLmOp8iPWrOM7N2MT4rN9rZ55YbSdocZh70w2LaWEVFmAIEmSfMk6k+dXaok6w2BtooVVEARqASfMnrWVVa+xO5+VZU7Do80xV3KSp0I0II1BqhcxY616ljuHI5zQJ515h247KDDML1pP2TsS45I5iNtlMekkjmBUKHNFbEIxP9z+db73+/8AtVvA9hyUR87HM0lRcKi2sc9CXPkMo1571OOyrjVrg03W2CdfViT9KTiFgi5dp+7D8Z7233THx2xp/EnI/Lb2pHx2BCKHBYodc0AgDqdQfXTSDUPC716xeDqpzIWIkeF1BiJ/iB+/pRHgTZ7NjsKuItNbbmIno26t8jBpV4Rx5knD3xcS5aMHJDzpECdSNQQY1AB1k0y8Nxq3EW4vwsAY6dQfMHT5UI7a8AuYgJcw4U3AQGBOXMvI5uq+c6E1qhEXFO1MLFgy0E+JZO4kCDAIzAag0Hw/aG+fEbs5kIBZU/ZkjwvAXkd99CdDEVc4b2OuiTda2k5joxuRmidCqjlOsj1q8nCMLa0bEHaIVlT6WwCPlTbSChbw1xyy3YLNJ1czmEEMpczPhY9QNDUFm3oVkMsnLHjJXSJFvMMw26ab86aRieH2zKobjdSCx93NbbtYi6W7IA9QPoBUvIh0xft8IvOSUtXCNgCILMN7hLaDMZYjWCTE0RwfZG8wGcImUELmY3CqkgwAoURoIBzRsNNKmvdrbp+FUHyJ/Gh2L4xeuaNcMdBoPYb1LyD1DI7PYa0P29/P4csHKsLvlUW1BAnkIqUcRwVn/Dthj1C/eW1pTJrRNQ5tlaoaL3a07JbUepn7oodf7SX2+1HoB+U0GZq4Z6m36jpFnFcSuN8TsfVjQ29d861eugCSYHnp99Db3E7Q+2D6a/dpRQEXFn0Hr+Brvs8k96OqqPfNVHF41XEAHfnW8HjTbnLpMSd9pj7zUpfMUuw74ClrhBgZiAVCBSNR4STJ236VDiWwtmO8uLI3GaS3izaquvxa1RxF83PiLHykx7bVX/Q0/drVarsS2zjG9r7CE91bdid2C5QffX6UBxXau8+qgW+m5I+6mH9BTzrR4cp/7VosiXYhpgfhfbjFWyc7rcURo4gx5MuvvNN/De3eGuaOTbP8QJX1zDYesUHPCVP7vtWv1InRPapbi+wK0PuHxSOAyMrKdiCCPcVLSHhuGd2Ztyp6qYn1g60Zw3Erq/EAw+QP00+lZsqxiNaqha4mDuCPUVcW8DtQMk7w9aZ+AX81rzUkfiKVX12ol2Udi9xDp8Leu4/KmhMagtZWzcA51qq4JLVV8XhldWR1DKwIYHYg7irDVo1o0JCjg7jYS93FwzbfW23z2056wdvs9anxPDUtBnB0hgqBggIY5sobTnOXXTMRRfjPDFxNoo2h3VuaMNmH97UI4Lj3DHD39LqbfxDynfkfn5GpCgTfSVKoujDvLbZWI8RLEOWBysZmT+9tpBpG2wUm5AidTHw9WjQGN40+4OOKtyKXOOYDvbVy3MZ1ZZ6SCJ+tQ0NAzsT21XvzZYZbLEBXYxluEhVkHYMdOsx5w29puJXrTKEcqpXlG89d68Vu8PFsNavgghxcGckqSoYQ0alIJ25+pp64b2h/SrC27hHf2DlPiBLoRo2h3ECZ8j1q5rjgIvkuX8U7/GzN/qYn76iBrmsJrCizuayaoX+K2UMNcQHpMn2GtULvamwDC5nPkNPrT1YWg/NYTSZju1t2P2VpQerkn6CKV+I9osa8g3WXyUBPYjX61ccbZLmj1XEYpEEuyqOrEAfWg2L7XYZJhzcI5WxP1ML9a8ouBmMsSTzJMn3NSWwRWngr1FuOuO7eNtbw/wA3b8FH40Hv9ssQ25yj+EAfXf60KS6alBnlPz/pT1S7CtlfEcUZ2lix9TP31bw+PqHugeR+lbS0ddDH3e1EkgTYTs43zq7ZxXnQ/h6QcrbH6H8qNrwgH7I9qyST6FmW71TrcrlOCjkD8ifwqdeDsPtlfUzT0YWcZ66V6xrSoVVnzFtoH10qn+lghyF8K7GRrtpSqgL6vUi3KC4fiYb7MfOrK41fOkAUFypA1B24raXQ3AD05+1Tpj0MeNddtRrToLCmau1uEbGPnVIMa7z0qAKW8cw3g/Q+4pm7JY5DdjxZmBERoABmJn5R86SA9Gey9yL89EufVSPxoqgGK54iWM6knc1lczWUqFY4Oa2GrlxUatBrpkQiZuo/70G7RcL71Rct/wCKmqxpnHND+HzHM0WV51G1dbeh+hrP3KAPCeIi/b6OujDoev8AfMGtYm1Vbj+CbD3f0q0PCf8AGX/r9Ov9TRFXF23mQ/ENDEwfMeR+6k0Au8Ts2ysXAhX+OI+tLOJtYZD4U10jLK76CDIHONOsU34zhUyWZmPKSFy77ZQNPWdh0oFf4ZcTXOBOgORm8wIUz+9zA0GlJIYIZ3g92mUdTpHXNMfSefzo4lWOjsSCQJUaBoJgaCdPI6kUXxty3aMs7l48Ksdp2IQSwnqRVHE8Vt5irC4pBM5VA5QCczbxziqRLBTYJYEJpEjMNf5TBHzA35V0cDpy+W1c8WxoLRaELAOcgFnPPfRQJjYGeg3EYrDm4VIlmgBlJLNI2cAyYOm2x9zdWIuYrBuNVCx1J2+776pZkAIdg56KJEeRgCsXCEjICC+ZYUa5NGDTHWV8O4idDvf4f2PxFyD3eUdWMe3UUUkAAvlD8CEbak6QQeVQ5Dvy8x9N/wAK9FwfYGB+0f1yiNOkmieH7NYW1soJ6/F9dqTyRQ9WeV28EzfCpbpAP00opa7PX2IhIHVjlI+Q1r0sIi/CgH0+gqNrvSB6D86h5fYpQE/D9lW+0R8h+JNX7fZ62u8H1M/TajVy4etQO1Ts2OkL2OwKK5A29KOYG8q2EYiSTkHmcxUfQUG4nc8Z+VWrd5e4tDMMytnA3+0x1A9ayx3vKi30RLd4wTlyAAeDMCNfExUgR0ihj4t2gkkqe7ZhqQPGdhyED6V1iBlXMiE5QNWMAkTBgeZNB7T3naCwUE7II/rWrtfyZP0L5bJ3RYgBe8JkxGY6D11oLiuIKuYCWZ9NBA3q9awMklgdJ1MnZo10571zewC5c+UaFokxIBMEesfWrSRDbF39PdSRAHrWrl1mIl2P0HsKYmwSs2UrsJ19AdPLXeohw+3BbLsY+IxoJkeXL+5q00uxDTAVpAX015CPwoy1k5rK89T6eKY+VXreBUMsJGmYHmBA394j1qfDjTOEMzGv+nNuAfTTnScrBIOYHcUxYTal/h4bPlKmOvyB16akj5Uf4W7MWBQqAfCTPiGonUbyDp0KnnWTRaZeGGQ7op9VFTYfDInwqonoKktpU626mhkUVupu6rKqiRuvJVdF1og6VWeF1JA9dK6JdBIE3sStgjO0K7BRPJjMe8H+5oipoH2r4Jbx1tEN0pkfOChWSQrKN/8AUatcHDIi2nc3GQQHMAuBzMaT1rFUigplDAqwkEEQeY5g0lYy8eHXSjK5w92e7ZDqhjUa6AjT1AHnTkDXOPwiX7bI40Pup5MJ5iqQhP4l2iREbL3mYAkG4oOgJ1gOCRrEjypExnEr7XDmuPIaRqQp8RywogESp08qZ8N2LxbOVdLaqrMA/eaODpKqAxgjkSKOWux1q2Ju3X8wrd2DpzjxN8yafCA81xWHLOWaFzksRcMGTqwE+JxOgIG0A1OnAbt0hglxzABKro40glnI8QHONfWZ9Jtrg7E93bBbrEk+rNrXF7jrfZVQPPX+/apeRdh6iZh+w9+5lzqltFkhS2YljAzMQBJIVRGggcqN4PsRatib1xmH7s5E/lXer9zit0/aj0AFUrlwnUkk+9S8jHqW7Yw9kZbNoCOgyj86iuY5jtA9B+cmqxNck1nyyjdxpMnU+Zk1E7VzevBRJIA6kxQPG9oba6KHc/wISP5oj600r6BYXuXIqtcvilu9xLEXDooQecs34AUW7M8HN53N1i0BdDtqTy25UcbKPdh2s3dxvJQWPkJ/pWlw1+5suUeev3U5Ybg6Lsoq/bwA6V0LGibEFOyZcy7E/wB+VGcH2fVBotNq4MdKlXDCrUaFYncX4ZFlzHIfeKTsLhDnEDXlpP0kT716px+wO4f/AHf/AFA/hSKLCqCxZ1A+0m46RA66VwfEv50V9PybQ5i2csBpoo1hgXUEGNgCetcPbMmFBHI511+HlPUkeoHXSlhuJkwtzE3kOuqnOoMDfScsyBrPUGpVxs6NiSjMLmZWs5whBHdr8HikEz019a6tTCy1asEyShiSNBO3WDM+UVIuCn7DfMR95ofisUcpZrtvP3QuZDZSc/O3JEEzpmmuf1q6QqYhYPd6LaAylmi4pAXUqPFpvRqwsKvgABO2m/TzpXv3cQbri2XZAYDKuhGkxlGv9KIY7i7LoMSxOcCO6y/s4+PUaGfswTpXd7iqq5BxN+M6gQR8BUeLWMrZpgSaaixNkOITGNdPhu93m07sGMk6Hw6zHXWr9/C4w337gXQmbwksQo0HJztNUf05ZXPcxTAm7myvIKAtkK6jxkZZ5bxyqOziiVcEYhmbLkOXRBMmRnljHPTz0o1ANcVw+PLtBciPD3ZgbdBrv1qfiH6X304cYjLlXcNE5RPx6bzM86EG4wSCmJz5gQyr8SiJVgNATrqD0qfEY4KZQYpfGp3J/ZwMymftTOsHSKKA9DwQbu07wAPlGYDaY12rKREx6kSTigemZWjyzF1J9hWUtQPczSv29t//AI4PRx9zCmel3tw4GFeeqx65h/WtMi8rCPU85JFd4bFG24dTBUyP76VSfFL1FQtih1rlo1s9X4TxBb9sOvow/dPMVLjsZ3KF4mIEdZNeZ8C4/wDo90NuhgOvUdR5in3jGIVsPmUgq2XKRz1n7q0vgiuQZiOP3n2OUfwj8aHPdZjJMnzMmtRWprMsysqvfx1tPidR5Tr7DWh1/tCg+EFvoPx+6igDBqN7gG5pav8AHXbaF9Br7mqb4wnUkn1NOhWM13iKDYz6VSv8QZtjl+p+tBRiK6W/RQWXwikywLnqxmr+GxNtf8v6/wBKDLdqQXPOnQBvifFLfdEBWB06dak7J8Str3xIaAE+melvGv4TVzss4m4ORC/9X51ml86P76l35WM6dsFCklNSgdAPN8sN9DpU57Wr8IUZw10GQY8C5tOev0oEvCFIILE+HIukZRmzddTMdKkPCp1zw5ZyTGhzjKRE9Nta1rKT5Q6nbC2SCF8P7INIMzcBOnLT61YHadQb8gRaiInxTtPSlscIUEQ0L+zzCJJKbazpPPSrCYIhrrB47yPsjwkCJ13qksvf96/0HlCOM48LmGcuABK5WGzjyG4ihHB+IWe8GciNdxPL86rYvAd1h7gzSSynaAOWg86A4Vta48sX4kXLrx+TSL8ro9HOOwnNV/4f9Kja/gj/AJa/8P8ApSmjV1n8q6bZlSGVv0D/AGa/8OtE4EbWl/4f50tZq5L+VGzCkM64jBja0o//AJrXX6www2QfyilbPWi/9/2aLYUhlfilofDbH3fcpqM8dPK3b+bt+CUu95WZ6XPqFIYl7QXP3LX8z/8Asrte0Lc7afzt/wDHS13lYr0c+ocDSO0A/wBmP5j/APHW6Vi1bo5Cke3VTxmHDiDtWqyu0xBOI4DaP2F9hQvE8Btj7C+wrKyk0ikwZd4Lb/dX2FTW1y2jaHwzmXyOsj0M1lZWbSKsqtZND8ZhC2hYx0Bj7qyspapBYJfgq9PqaiPBV6fU/nWVlKgNfqZOh9z+daHBU8/5j+dZWUUgJU4Ch6/zH86nTswp5t/MfzrKymkhk6dj1P2n/nP51IOxAP8AmP8AzmsrKrVCsju9gZ/zX/nNaw3YFkMreuD0c1lZT0QWWf8AyhfG2Iufzn863/5WxI2xD+9ZWVVILMPZ7Fj/APYPsPyrX6lxg/z/APlX8q3WUUFlbG8HxjKVN1CPNR+AoTZ7N4pT8dv2/rWVlZSxxbtlJsurwfFdbX1/Ou/1Xiulv+Yj8Kysp6IVnJwGJH2E/wCJ/wDWtjAYj9xf5x+VZWUtEFmzw++PsD+YfnUZwl79w/zL/wC6srKeiFZwbN39w+6/nWu7ufu/UfnWVlLRDMCXP3fqK5Icbj6it1lJxQHJunpWVlZU0M//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AutoShape 6" descr="data:image/jpeg;base64,/9j/4AAQSkZJRgABAQAAAQABAAD/2wCEAAkGBxQSEhQUExQVFhUXFxUXFxcXFx8aHBUYHBcWGBcWGBwYHSggHB0lHBUYIjEhJyorLi4uGB8zODQsNygtLisBCgoKDg0OFxAQGywkHyQsLC0sLCwsLCwsLCwsLCwsLCwsLCwsLCwsLCwsLCwsLCwsLCwsLCwsLCwsLCwsLCwsLP/AABEIALcBEwMBIgACEQEDEQH/xAAcAAACAgMBAQAAAAAAAAAAAAAFBgMEAAECBwj/xABGEAACAQIEAwYDBAgDBgYDAAABAhEAAwQSITEFQVEGEyJhcZEygaFCscHRFBUjUmKS4fAzQ3JTgpOiwvEHFrLS0+IkRIP/xAAZAQADAQEBAAAAAAAAAAAAAAAAAQIDBAX/xAArEQACAgIBAgQGAgMAAAAAAAAAAQIRAxIhMUETIlFhBCNxkbHwMuGBofH/2gAMAwEAAhEDEQA/APcaysrKAMrKysoAyuHeK1cuUl9pe0zGbWFZZiWvSIURPg6mOft5Q5dkNIM8X4uVPdWfHePzCebeccq1wzhoty9w5rh1ZieflPrHyFVODvZS2LiMokA3O80YExuSdOeuxmZNG7dxXGhVh5EEfSoGSCugKEYyEI0ypqQQxifM7L6z71Mt26JiHA99+fMfXalYxN4pe73E3Bf8WU3QtonQqswI3giCTz160I4v3xRO6DKIki3dKLqZhbawpAEazJOtPnFMFZvsSxa1cBjMDExEZuo9Y9qo3Oz98gZLtpgJylgeebfLvqRuZ03kyHYClgXxN10F4W2VmYPmgXrSaDvI0hFEExodZ6hm/wDDzHu4u2yHCJlKhvsyJKidY10/0mpML2Qf7d1VBjN3a6tAAgs3iI02JNMnDeH27CZLYgbk82PUmmItxUd2yrRImDI8j1HvXT3AASTAHM0DxvF2bS34V/f5n/SPxNIC7j3RWQvcIAMhB9ogaaDU9aoYrjzbIgHm+/8AKPxpbv8AHLKkgMzsZ+HUn5kiflQ6/wAae4clpQpPNjqPQdfenQBzGcVCz3l0LOsAi3Om8LqffkKB4vjWGDKchuNOjZASdhu2p2FL3E7XduQ2rHdiAWJ+sff5Ub7M8LZwCfg6xrI86dIAtg3LiRhco3GbIDrzjerlnD5TmFkoRsVCg+6waMYLCADQV1iMSAMqgTzPT0rLJljjVyKjFydIgwvFbnJjHRxr9daLcKF0+N3IU8j9r0B2FccK4RPjuDzCnn5n8qvX8CWYMxzATCwNQR8JrGEcsmskv8Lp9zSTgvKvuWe8adVGXrPL0isXEqY5TMA6HTcxVHNcXUgy2mUSVtqNoA3Y1x+sdDnQEgka/wDp8yBqTsK6PFrr/sz0sLAztW6HK9szlYqSC0yQNwC2uhHr8qmzONQyssHXbX11096tT/UTqW65ZxQfFcZVZA8ZHQ6T0E0E43xnEpbNyFtIozElZOXmFMxmI2EamKmOaMuIsbg11HB7wH9aF4/j1q2YLS0SFG5+XSk/AcQe9DZ7t1pkC2rlRB0kwB03IHkKs8O7MOpn4FzMy942dkDfEgCmMswfi5DfWW2xGuO9pr4y92MgclQRBeQpb7QjYdPwor2R433oNm4+a6kiSILgHfTSRzqW12ZsTmuBrrRALnYdFVYA9tedV+K8ARIvWFyXEOYZTv8ALYzt86AGgNW6DYXtBZZFLOqsRqp5Gt0cgHqysrK1JObjQKoY7iGQDSRz11q1iG5V5xbx4v4+86qYCm2G3GVfoASCaxnJ80XFDfjWs4q01p2ZQ4gw2Qx0kafLnS/e7DZFAtXMwAAAfQ6aDxAESBAmBoB61OTUlnFOnwsR5cvY1kptFUK2O4fct/4gNsTqGMBuX+JOVh/qy/Ot4XENadXAYPJykyqkDqVIzzqQoMRrrsHi1xoERcQEeX5GorvA8PeBNk92TqcgEHyZCIgxrpyrRTTFQEsdo7iSzd2ASYCypdhuqjxAmREwBvrING+E8Qt3mLBAHC+JYhoJ6bMPMH5CaXMf2bvWjm7sXNAua2csAdVYMVAHJdPKha33FwhCymIOV/2m40hQGC+k7eLlT4Yh7xFwtlEiZAhtD/FlzLK6ToTOnzqQWwSIZk6AEQCdPs67+ZpCXilwCBcuMxUaM5dbcwQXD5gWg/CIjmeQa+zfaIvKX8igQFuDwgnWVIMiQIkgxqNBIkoA1ae6hhwXHJlAJGp3Gh2jYGrtUr2PKmRbL24BDoZnrAGnuRWuJ4vLh7lwBhCnQiD0OlAhZ7S9oF5aoGyqoMd4wmfkIM+kaaSoPfZj42Zmfrso6Dl+GogVnHhczooGwK5+U6sxjqQq/wAtDrxknNL+LcaSeh/KqSGXL3ELdgMqB3c6MWAgRtER121ofgMNeZ1u27TkFoU8geunLzir+F4XexLMUTQAFmblAg+RMLypi4PhO6BTvGNtdlIGrESxkCY168qdgVLPADdfPiGLa7A7/PppypybDZEUKo6RMAD2odYuSM3tp+VWRm0Ek1z5syxq39i4QcmcYe7e1zkKDICLqY6kxuelH+FcKiHca8l6eZ8/urWAwItKLjDO3ILrl9Opru3iriglzLEkJbgS3QjmBvv0rGEfMp5evp2RcnxrD/oWrKoDiIEBhrIVsuoDHZZ5n0q3bvK2zA+hmu9Ti+jOdxaO6ju4dWBBA10PIn5ipa5dwBJMAU2lXIL2KOI4cvxTljUk668m1O45ch0oHi8bmAtWpyzud3JOpPzrON8WzzrltrJJJjQbknpQ3BX2ZkNsWroZWbKXgWoBIuXSAQAdAFMGfnl8uUvGm44uF3Z1JaRuXUpcfGKswyI6qupcDNO0TlDQN9421rMJ22vqFDot2ROkBo/3SZ012+Z3ojhuOMigZnLzLZ1CqiKSGLFcwUlgVBbINQYga74zjbVxI7pLzsAA9vNla5ClraOgknKSQZA0Ooho7ceOMI6pGEpOTtlrD9sMMQFuTZJAiYI/5Zj5gVebC2sRrbuW38MEnxnqDowgzrtypIxvB7K3MsNbYAJca5BRGPih2W5AlSSMzloI051LawPdhXCk2wTbRrb5gTMGC2Vz8MAJmG8TJNXSJPRMPYKqqli5CgFju0CJMczW2FIVjtFfW6LaXAwyzlufGzEnwlGKsoULJJEnMNIBpgtdpwqzfTIoGr5hlHmddBtqetFAaxfZtXdmDFQTMD61qry8fwpAPfIAQCJYbESD8wQayihWH6ytVHiHgVo3QgTx3G93ZuPOwIHqdF+poXwDCJZw2wUFST6Rz84qLtPc7y5Zw4nU52joJA/6j8qK3yqpBUssZSAJ0jp0/OsCwKFMGVIgwdNtAdfkRXBNWmbN4TbOiFmC5tzEpp8U/h51WuYe45LZHTyOWDpv57+4rJopM4NaS4QZBIPUVyLN1R4wD5jT6SaguXgN9PWpsoNYfjlxfiAb10PuPyqa7jcNfgX7QnqVDR5gjUUvi8KkDVWzQqCbdmLTnNZvPsfCzd4sHyY5l+RFAeIdksSklSLg0GjHNA2XxagDfc61dVoMgwav4bjV1NzmH8X571SyMWopWLl2wdHNskj4myExPnMGehnyiih7UXHQ27ndujDVzKaSNjGU+mpPlTR+tLF4ZbqgTyYZh71TxfZKxcWbLtbn9xpQnzG1aKSYqFzAuLkhhDKYYMPtRMjqCDp5DzqBcChuggAAKukaAMw18vCpHo1W+I9nMRbZPDKhSrunw5dJGRfHrC9YyCCIER4DGK5fJLXBMgb+FhIymCQAogx7TFMBt4EVQMoABlW9QQFn3X6ignE7Bssy5NCwKheYkCPl90GryYnKVZdZGo2zKdx/f4VLduG6wCgnWFnf39NzWOXMsa930RUIbfQH4DBEeESS3KdvIeVNXDcItoS+j9TsPJTtU3DsALY6sdz+A8quxRh+HafiT5l+BzyKtY9CNrKnXY9RofpvXORuoaNswg+4/KtnDjlK/wCnT6bfStDOOjD2P5H6V1UYlO9g0I1DJ56kDWTEHQHroaj/AEBplGDAjrA0OggfZHQbneiP6QBvK/6tB77fWtXwgBdtPMaH3GprKWKD5/otTkDLFy6oAJIAOpYaBZ1kkak7ALsIqjxPiBumBog/uTUeOx5uGJOUbT95ipuH4GfEw05Dr5n8q8/eWZ+HBvXuzopQ80up1wzA7Mw9AfvNW8fw6y4Y3FGohmBKkrsQWUgxHKYq4qxStx/jQc90hhJIZh9qPsg8htJ8xvIB7seNQVI55zt2y5Z4crFWw94ZUfNkgZSRspZIMAknXNvzoc/B3RrrPa8dwkresk5rRa5dYmU/aHKrqAAsHLrAqnY47euEWsMFt21BlgJga820J+Wp5Vu/2gv2X7rxs4PMK0jXWF8XMdPhrSjNzRLnhLuRjlS4TaRmUPcuyxZ2AVYOhZS5bkx1ECpeUOLd7u8lwXFVr1oMiMxHhCqAXZyWVScvMjyo9h+N2L5VbqDvJITwyT5qd101mdtZq5+q0UoLbvbKqwRJDKJgHRpPsRGsc6XQpNSVoW1KviEtMxxCl4YOqyz5ZJYRKW1JEeEGRqfD4rdzhmFvlkV3UozZkJ7xQUJUkh8xCgkxBUVZu8DdRbQol6yhZrgUlbl64QoVm7w6xBnx66dIIc2roZbd0tZt3f8AFDRkVtGyAuCjJyjMS8mYHhp2FEz9k1JknBuT9p0JJ9czMfrWUU4Phna3IXDQLl5JNppbJeuJn1uE+LLm351lMQ3VUxb6+lWWMClrtRje7sNr4n8C/Pc/JZNE32Gil2efvsRevMAVJypPIDaPlHv7FO0HFhhLYc2ncFgngjQn4c0nQE6T1IqHgeD7qyg5xJ9aJYrDretPbbZ1KmNxIiR58/Wsxijc7bMZizAmJLZtdNAAASYOwHLzE9fry8y5pt2l5NchOcHRj9Z1mqPZjgv7a7axBP7NwFAkZiNQR0QgggT/AFP2uDWrRAL20cgZu7tIhJYlVaWDMJOgkmSPlTaQWLWMx1538F43EIGllGcq2gaMiwQYJBJ0JgzoarYrhD3FYMMVLjKCxt28p3BGa4pnw9NRNO97h9sswbvXbJOU3GhhLfCMwWZMcolfKqmeysFMONGZXOQShHij/eBlesjmQDNBYhW+F3rEhbgzD4vE7wdP8tLbAbg/FznnV2zjcTbAD2Xu6wWRO7Ea6hbrzy8txTxdN0llAERmVghEQw8Bz6ElTAI2IMioEwNxu7ZzDAnOs6FcrgQBImShOpiDBqWhpgBOJpIBOQ9G8PyE6H5VbzVzf7IKylbjlxMrmEx4SpmZkEEfME7mqB7NPZjurtwQAIJlTHMgiJPlFRRSYRNbtXmQyrFT5GhJxl+3/iWww6pof5T+dRYftJh3Md4EYGCtzwGd48Wh+VKhjdhe0Tr8YDDqND+VXGv4TEQXChhqCwysDG4Yc46GlQ3RUd5pVvQ/dVbNBSDyWRmIt5mkwsxJkzGgH/amjhfDxaXXVjuen8I8vvryvsfxS4l3RiRlaAdRuu0+pp54f2vR5kAxuV9SJhuUg6zyNR8LFN+JN89isrdaroM9bqlhuKWn2cT0Oh+tXK9Czno3WCtVHevBFLMYAobSVsVHd+8qKWYwP70pXxmL71vD4V6Db19ah4nxI3DJMKNB/fWoMLjUMAP3dwFvBcGQsR0JIHzkfhXlzyS+JlrH+K7+p1xisSt9QnbwhRcxQsdIUdZ3bnA32PoTpV2xjAAc8AgjQTmYH4Tk+IFiDC6nT5CPD4kg20kQAAcwIZtNCpZobzILelSrjULDMrK0wM6wepgny1PL1MiuqEIwVIwk3J2yDiyPcHdpcVZ+IT4iukx7/UUt9seDsq2+5QlMjIwGsa5gT6nf5dKZbnD1uCUdgdAWkklYJC6mY1B31gTI0rrubissEC2syBqz7RpAA5kx0EVomQ1aoQMHxBbVrIqmSSw1MTBIZirbqvrMTO4HGHxJQlrZFy62x1OQzruBJgT7fN2NgMJu4dM7HQKIZgAJOmsSAJaNCJy1rB4DCB2ZVTNlWc2oXaCGMiSY1B1I9admai13F7g2C7tlvvMA5mc/baJyr1JOs9JmObHwe0924cRc0EEIvQdasjhguMLlx+8A+FRogHlqZomBSNIqjK0RXVaNIZAmEtqICIBroFA3MnbzNZU0VqqA7xT6R1pM4x+3xlu0NrQlv9Rgny0GX3PzaMfiQgZzsoJ9q8x4FxUo1x7mV+/ds6kspGYEsVIBMakRyHMUny2xo9EvXMo006abfKt8Pxc7+hjT6Ul8S7X20A7u2WDTAZ4g6knZvCes61X4B2vBvAXE7sMVUtnkZmJCDYGTDfIGo5sY29qMKVyYm3vbjP8AxJO88onfofKreW3iLYc5oKsDlkSpgspjXdRtqI9au2WBGU6gg78xzFL3DwcHiDYP+E/itnpr8PrOnt+8TTQmglav+IXBbBl3RiqljG+dSNCphJ035krU+CW4GYMBl1IIga5jGUDWCsTOoI3adLoNYKBUAOM9pbVh+7ANy7pKqYCzsGY7HUaCTqOooFiu199ZJtWbYy5h3l0AxJXYsD8WUbfa8iKB/oD28RiFuuUuMrhWyjRmK/tAxO7jvADy72eRgVieA6hVPdqogBxLAxJIeVBHhJlQNDEHm6RQ2jt1lGe7aBtSB3lls4BOwO4nykU04HFW76B7bBl28wehHI153hcKbAtEhFVSwuxZQG7aYBmQQviJyAAat4yfDGhz/wAObFwvcuai2UymRGd5UrE/u/tP5x1pNIBovYJTuKQe1XZdFulo8FznGzef97QOdenlKrYzBLcQowkH6eYpUFnzvisNesXbn6PcuW8uaUnSQYJymVifL76u2u2OJtKO9trdGklfAR16g+wp07T9m3TcxE5bmwYclfp6+o6UlcRwgUMGVlb7Q+4yNPbQ1fDAm7L9qrIvDO2SQw8eg1iNduVMFu2YWIa2uUEyCGXvi/LkFOtIWN4UCNASTpJ+/SrfZ/hz2z4Xe3OxVvkZWCDr1BrLwIKNIrd2POC4ncXJLHKMgjkym46z7AQfKjfDe1LohYkgBVeFMjKSRseYj60sLfvLla4qXgpBDDwkR1IJU/Su1v2jbuDMULqEUXNAokkDMND79Kipx6OyuGemYTtWJVXAzETGzR5g86G8R7TW775Q2UKSIbTynpSu7TftNkLA5JIJIkEQwIjaOehFA+IP4rvq/wCNY/FZJSjr7l44pOz1DFdm2urbZbpRlOYAbZvstIMkj28qAXeDYmzdLXbS37TFmuSSc2YeInKNDIUghSRlyiAag4NxB+7RldgSomDuY50fwvaa4vxgOPY+40+lb42oqkZytu2LnCsYqKFW81kgOblt0m2RyXLBzM06sYjoNqOfrR0Sb1mABbZzbIZVZl0t5WJWYOoBXcdQaJNj8JfjvEytyJEEejLrVJuxdlobDXntwQRlbMoYT4tN21Opk61tsmQXcDxayTl73uiCJBBUZjPhIcMo22DcqO2nBEhgw6iPwpJxPZ/F28zSmIJzCWiRmMllDaZtAMzZiOVCrlw2i1y9auWT4VRLZfKhEE3GlobbbMJ+tMQ48e7QiyALcM5OoIJAHrI1ofhu0CBVN+2FJhkFoFTswDHUQMpMazrtGtD8Nxw+GMR4HZoGJy+FANGZySGltggY6xpBiW9i1buhewyk3AMndSrKDqqkAMNg0AxtQFB3D46zC3DmTcW+8EARIhQh1UT/AFminDwxBZrguBjKlQAoWAABHoTqTvvSjetYe/cJuXrqMsAq6r4BpCjLooHmK6xPDcQjKLFxjZBhSryqgmSz5dSdyT/2ooVDtWjSVf7TPadUQtcUQCbg1c8yPtKOlN9m9mQMQVlQSD9nSSDRQEk1lL+J7TorFVXMAYnMBPX61lMKIuMX8Ni7L2HvFFeA0HKdCDEsCI0oNa7FWz8GJD6R4gCSJnUow94k85oK1Qs0VzrJI01QaxPYq7MzbffWXVvlmLKOWw5Uu8S7H3xobbRMjLcVpMASfCp2/Haau28fcX4XYejEfcakHG73+0Y+pn7xR4r9A1G7srjXuWFF0Mt234GzCCSPhfQmQR57zRPjeA/SbPh0uL4k8mG6nyO3seVJPC+0bJdXPGU6MYjTrpppXoGGuQfI/wBg1UZXyJqij2f4j31sTOddGnf11/vSioNLfE1/RMSLy6W7phxyD8yfUCfkTTCWJEqQJiDE6TrpI5VoSRY/htq8IuorRsTuPQjUUv3ezOFUtF64pI8Sq4JAgxACkjfca0ZxOALjxNmblIAHLTYnTX+Y+VU2sMp8S2j8M5nAAA8MgRGw2yjeOtIZR/VOEQywu3ToYY/FykAZcw1PXp0FElxxC5bdtUgDIp036KcoAG+h1ANdLiMks1xMhIgKpUSdznBANVDdtXCBbe2TLNBuqGJbMCCbbEmBoPKOlAE574kTdC66qqFgdRl2A6MNz8+V3DWmMN3rMDsMoUfdP15UrY7jVuyXCAPlzBsigLK/Euc6v0+BtQdajxXbC+t10C2RlI5M2ZSJVg0rofT30NOgG7FvagrcZNfssRr8t+Y96U8d2Vs4lWNhgV2yMCFB0IytAI+XLTpUeN7UhkUmxbzEussCwzqF9PCRcGp5hhyki7vaXEGQGyA6AKAoRuU5QN9NDNFAVsT2VazoyOFHP4h1nMPTyqqvDbZM2zB5gEa6A667xHvVxrN6+MzC5dJIKiCYOVQSeQggxPWddquW+zGJuZW7oBtibhUf72gJnWgYICCYI8pG48jGo8t56mucTgVI8RgHmwEH/eifrTMOxN5h/iKhkGFzFT1GXTQ+vpFSXuy1pGDXMUViJClV1G0FszD3qZV3BCKnDbthg1pzl3gHQj02musbg7glozK4JkefMe9NfF72EtW/DdLMDzzNmnfUiKpcJ4/aKundlgNRMCJmRz00n3rigvmeHLldmb35bRDwPEL3aoTDAQQdPad6JzS7i+Lo85bYWcuX+IM2UHyqp+uXC+GBlBJG4JD5I12HOt5OK6MihsNbS8V1UkHyMUEwvGwxhlI1fUaiFI1PvRDC4tLglSCDQIPYbtDeTc5h/EJ+u9FLPahGEXEPygj2MUqVo09mhUhpvHAXdGUDWfhKwevh0Bqtb7JYdtcLfa2R/s7m2sn4TNL+at5ufMcxuPnT8SQaoKYns/irOfu1t3VZWQiADlPNQAPEP3iT+Y6/i1teEW7ti7CKjAmCRqzMSAWOs5QIMRNX8Hx69b+3mHR/F9d/rRi12htXRlvW4/5h9datZV3JcWCn7VNbyxctXSw0lYZIHiNwKSVgjz3qSxxDFY45ECW7Wme6ASPMLmOp8iPWrOM7N2MT4rN9rZ55YbSdocZh70w2LaWEVFmAIEmSfMk6k+dXaok6w2BtooVVEARqASfMnrWVVa+xO5+VZU7Do80xV3KSp0I0II1BqhcxY616ljuHI5zQJ515h247KDDML1pP2TsS45I5iNtlMekkjmBUKHNFbEIxP9z+db73+/8AtVvA9hyUR87HM0lRcKi2sc9CXPkMo1571OOyrjVrg03W2CdfViT9KTiFgi5dp+7D8Z7233THx2xp/EnI/Lb2pHx2BCKHBYodc0AgDqdQfXTSDUPC716xeDqpzIWIkeF1BiJ/iB+/pRHgTZ7NjsKuItNbbmIno26t8jBpV4Rx5knD3xcS5aMHJDzpECdSNQQY1AB1k0y8Nxq3EW4vwsAY6dQfMHT5UI7a8AuYgJcw4U3AQGBOXMvI5uq+c6E1qhEXFO1MLFgy0E+JZO4kCDAIzAag0Hw/aG+fEbs5kIBZU/ZkjwvAXkd99CdDEVc4b2OuiTda2k5joxuRmidCqjlOsj1q8nCMLa0bEHaIVlT6WwCPlTbSChbw1xyy3YLNJ1czmEEMpczPhY9QNDUFm3oVkMsnLHjJXSJFvMMw26ab86aRieH2zKobjdSCx93NbbtYi6W7IA9QPoBUvIh0xft8IvOSUtXCNgCILMN7hLaDMZYjWCTE0RwfZG8wGcImUELmY3CqkgwAoURoIBzRsNNKmvdrbp+FUHyJ/Gh2L4xeuaNcMdBoPYb1LyD1DI7PYa0P29/P4csHKsLvlUW1BAnkIqUcRwVn/Dthj1C/eW1pTJrRNQ5tlaoaL3a07JbUepn7oodf7SX2+1HoB+U0GZq4Z6m36jpFnFcSuN8TsfVjQ29d861eugCSYHnp99Db3E7Q+2D6a/dpRQEXFn0Hr+Brvs8k96OqqPfNVHF41XEAHfnW8HjTbnLpMSd9pj7zUpfMUuw74ClrhBgZiAVCBSNR4STJ236VDiWwtmO8uLI3GaS3izaquvxa1RxF83PiLHykx7bVX/Q0/drVarsS2zjG9r7CE91bdid2C5QffX6UBxXau8+qgW+m5I+6mH9BTzrR4cp/7VosiXYhpgfhfbjFWyc7rcURo4gx5MuvvNN/De3eGuaOTbP8QJX1zDYesUHPCVP7vtWv1InRPapbi+wK0PuHxSOAyMrKdiCCPcVLSHhuGd2Ztyp6qYn1g60Zw3Erq/EAw+QP00+lZsqxiNaqha4mDuCPUVcW8DtQMk7w9aZ+AX81rzUkfiKVX12ol2Udi9xDp8Leu4/KmhMagtZWzcA51qq4JLVV8XhldWR1DKwIYHYg7irDVo1o0JCjg7jYS93FwzbfW23z2056wdvs9anxPDUtBnB0hgqBggIY5sobTnOXXTMRRfjPDFxNoo2h3VuaMNmH97UI4Lj3DHD39LqbfxDynfkfn5GpCgTfSVKoujDvLbZWI8RLEOWBysZmT+9tpBpG2wUm5AidTHw9WjQGN40+4OOKtyKXOOYDvbVy3MZ1ZZ6SCJ+tQ0NAzsT21XvzZYZbLEBXYxluEhVkHYMdOsx5w29puJXrTKEcqpXlG89d68Vu8PFsNavgghxcGckqSoYQ0alIJ25+pp64b2h/SrC27hHf2DlPiBLoRo2h3ECZ8j1q5rjgIvkuX8U7/GzN/qYn76iBrmsJrCizuayaoX+K2UMNcQHpMn2GtULvamwDC5nPkNPrT1YWg/NYTSZju1t2P2VpQerkn6CKV+I9osa8g3WXyUBPYjX61ccbZLmj1XEYpEEuyqOrEAfWg2L7XYZJhzcI5WxP1ML9a8ouBmMsSTzJMn3NSWwRWngr1FuOuO7eNtbw/wA3b8FH40Hv9ssQ25yj+EAfXf60KS6alBnlPz/pT1S7CtlfEcUZ2lix9TP31bw+PqHugeR+lbS0ddDH3e1EkgTYTs43zq7ZxXnQ/h6QcrbH6H8qNrwgH7I9qyST6FmW71TrcrlOCjkD8ifwqdeDsPtlfUzT0YWcZ66V6xrSoVVnzFtoH10qn+lghyF8K7GRrtpSqgL6vUi3KC4fiYb7MfOrK41fOkAUFypA1B24raXQ3AD05+1Tpj0MeNddtRrToLCmau1uEbGPnVIMa7z0qAKW8cw3g/Q+4pm7JY5DdjxZmBERoABmJn5R86SA9Gey9yL89EufVSPxoqgGK54iWM6knc1lczWUqFY4Oa2GrlxUatBrpkQiZuo/70G7RcL71Rct/wCKmqxpnHND+HzHM0WV51G1dbeh+hrP3KAPCeIi/b6OujDoev8AfMGtYm1Vbj+CbD3f0q0PCf8AGX/r9Ov9TRFXF23mQ/ENDEwfMeR+6k0Au8Ts2ysXAhX+OI+tLOJtYZD4U10jLK76CDIHONOsU34zhUyWZmPKSFy77ZQNPWdh0oFf4ZcTXOBOgORm8wIUz+9zA0GlJIYIZ3g92mUdTpHXNMfSefzo4lWOjsSCQJUaBoJgaCdPI6kUXxty3aMs7l48Ksdp2IQSwnqRVHE8Vt5irC4pBM5VA5QCczbxziqRLBTYJYEJpEjMNf5TBHzA35V0cDpy+W1c8WxoLRaELAOcgFnPPfRQJjYGeg3EYrDm4VIlmgBlJLNI2cAyYOm2x9zdWIuYrBuNVCx1J2+776pZkAIdg56KJEeRgCsXCEjICC+ZYUa5NGDTHWV8O4idDvf4f2PxFyD3eUdWMe3UUUkAAvlD8CEbak6QQeVQ5Dvy8x9N/wAK9FwfYGB+0f1yiNOkmieH7NYW1soJ6/F9dqTyRQ9WeV28EzfCpbpAP00opa7PX2IhIHVjlI+Q1r0sIi/CgH0+gqNrvSB6D86h5fYpQE/D9lW+0R8h+JNX7fZ62u8H1M/TajVy4etQO1Ts2OkL2OwKK5A29KOYG8q2EYiSTkHmcxUfQUG4nc8Z+VWrd5e4tDMMytnA3+0x1A9ayx3vKi30RLd4wTlyAAeDMCNfExUgR0ihj4t2gkkqe7ZhqQPGdhyED6V1iBlXMiE5QNWMAkTBgeZNB7T3naCwUE7II/rWrtfyZP0L5bJ3RYgBe8JkxGY6D11oLiuIKuYCWZ9NBA3q9awMklgdJ1MnZo10571zewC5c+UaFokxIBMEesfWrSRDbF39PdSRAHrWrl1mIl2P0HsKYmwSs2UrsJ19AdPLXeohw+3BbLsY+IxoJkeXL+5q00uxDTAVpAX015CPwoy1k5rK89T6eKY+VXreBUMsJGmYHmBA394j1qfDjTOEMzGv+nNuAfTTnScrBIOYHcUxYTal/h4bPlKmOvyB16akj5Uf4W7MWBQqAfCTPiGonUbyDp0KnnWTRaZeGGQ7op9VFTYfDInwqonoKktpU626mhkUVupu6rKqiRuvJVdF1og6VWeF1JA9dK6JdBIE3sStgjO0K7BRPJjMe8H+5oipoH2r4Jbx1tEN0pkfOChWSQrKN/8AUatcHDIi2nc3GQQHMAuBzMaT1rFUigplDAqwkEEQeY5g0lYy8eHXSjK5w92e7ZDqhjUa6AjT1AHnTkDXOPwiX7bI40Pup5MJ5iqQhP4l2iREbL3mYAkG4oOgJ1gOCRrEjypExnEr7XDmuPIaRqQp8RywogESp08qZ8N2LxbOVdLaqrMA/eaODpKqAxgjkSKOWux1q2Ju3X8wrd2DpzjxN8yafCA81xWHLOWaFzksRcMGTqwE+JxOgIG0A1OnAbt0hglxzABKro40glnI8QHONfWZ9Jtrg7E93bBbrEk+rNrXF7jrfZVQPPX+/apeRdh6iZh+w9+5lzqltFkhS2YljAzMQBJIVRGggcqN4PsRatib1xmH7s5E/lXer9zit0/aj0AFUrlwnUkk+9S8jHqW7Yw9kZbNoCOgyj86iuY5jtA9B+cmqxNck1nyyjdxpMnU+Zk1E7VzevBRJIA6kxQPG9oba6KHc/wISP5oj600r6BYXuXIqtcvilu9xLEXDooQecs34AUW7M8HN53N1i0BdDtqTy25UcbKPdh2s3dxvJQWPkJ/pWlw1+5suUeev3U5Ybg6Lsoq/bwA6V0LGibEFOyZcy7E/wB+VGcH2fVBotNq4MdKlXDCrUaFYncX4ZFlzHIfeKTsLhDnEDXlpP0kT716px+wO4f/AHf/AFA/hSKLCqCxZ1A+0m46RA66VwfEv50V9PybQ5i2csBpoo1hgXUEGNgCetcPbMmFBHI511+HlPUkeoHXSlhuJkwtzE3kOuqnOoMDfScsyBrPUGpVxs6NiSjMLmZWs5whBHdr8HikEz019a6tTCy1asEyShiSNBO3WDM+UVIuCn7DfMR95ofisUcpZrtvP3QuZDZSc/O3JEEzpmmuf1q6QqYhYPd6LaAylmi4pAXUqPFpvRqwsKvgABO2m/TzpXv3cQbri2XZAYDKuhGkxlGv9KIY7i7LoMSxOcCO6y/s4+PUaGfswTpXd7iqq5BxN+M6gQR8BUeLWMrZpgSaaixNkOITGNdPhu93m07sGMk6Hw6zHXWr9/C4w337gXQmbwksQo0HJztNUf05ZXPcxTAm7myvIKAtkK6jxkZZ5bxyqOziiVcEYhmbLkOXRBMmRnljHPTz0o1ANcVw+PLtBciPD3ZgbdBrv1qfiH6X304cYjLlXcNE5RPx6bzM86EG4wSCmJz5gQyr8SiJVgNATrqD0qfEY4KZQYpfGp3J/ZwMymftTOsHSKKA9DwQbu07wAPlGYDaY12rKREx6kSTigemZWjyzF1J9hWUtQPczSv29t//AI4PRx9zCmel3tw4GFeeqx65h/WtMi8rCPU85JFd4bFG24dTBUyP76VSfFL1FQtih1rlo1s9X4TxBb9sOvow/dPMVLjsZ3KF4mIEdZNeZ8C4/wDo90NuhgOvUdR5in3jGIVsPmUgq2XKRz1n7q0vgiuQZiOP3n2OUfwj8aHPdZjJMnzMmtRWprMsysqvfx1tPidR5Tr7DWh1/tCg+EFvoPx+6igDBqN7gG5pav8AHXbaF9Br7mqb4wnUkn1NOhWM13iKDYz6VSv8QZtjl+p+tBRiK6W/RQWXwikywLnqxmr+GxNtf8v6/wBKDLdqQXPOnQBvifFLfdEBWB06dak7J8Str3xIaAE+melvGv4TVzss4m4ORC/9X51ml86P76l35WM6dsFCklNSgdAPN8sN9DpU57Wr8IUZw10GQY8C5tOev0oEvCFIILE+HIukZRmzddTMdKkPCp1zw5ZyTGhzjKRE9Nta1rKT5Q6nbC2SCF8P7INIMzcBOnLT61YHadQb8gRaiInxTtPSlscIUEQ0L+zzCJJKbazpPPSrCYIhrrB47yPsjwkCJ13qksvf96/0HlCOM48LmGcuABK5WGzjyG4ihHB+IWe8GciNdxPL86rYvAd1h7gzSSynaAOWg86A4Vta48sX4kXLrx+TSL8ro9HOOwnNV/4f9Kja/gj/AJa/8P8ApSmjV1n8q6bZlSGVv0D/AGa/8OtE4EbWl/4f50tZq5L+VGzCkM64jBja0o//AJrXX6www2QfyilbPWi/9/2aLYUhlfilofDbH3fcpqM8dPK3b+bt+CUu95WZ6XPqFIYl7QXP3LX8z/8Asrte0Lc7afzt/wDHS13lYr0c+ocDSO0A/wBmP5j/APHW6Vi1bo5Cke3VTxmHDiDtWqyu0xBOI4DaP2F9hQvE8Btj7C+wrKyk0ikwZd4Lb/dX2FTW1y2jaHwzmXyOsj0M1lZWbSKsqtZND8ZhC2hYx0Bj7qyspapBYJfgq9PqaiPBV6fU/nWVlKgNfqZOh9z+daHBU8/5j+dZWUUgJU4Ch6/zH86nTswp5t/MfzrKymkhk6dj1P2n/nP51IOxAP8AmP8AzmsrKrVCsju9gZ/zX/nNaw3YFkMreuD0c1lZT0QWWf8AyhfG2Iufzn863/5WxI2xD+9ZWVVILMPZ7Fj/APYPsPyrX6lxg/z/APlX8q3WUUFlbG8HxjKVN1CPNR+AoTZ7N4pT8dv2/rWVlZSxxbtlJsurwfFdbX1/Ou/1Xiulv+Yj8Kysp6IVnJwGJH2E/wCJ/wDWtjAYj9xf5x+VZWUtEFmzw++PsD+YfnUZwl79w/zL/wC6srKeiFZwbN39w+6/nWu7ufu/UfnWVlLRDMCXP3fqK5Icbj6it1lJxQHJunpWVlZU0M//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932854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17" name="สี่เหลี่ยมผืนผ้า 16"/>
          <p:cNvSpPr/>
          <p:nvPr/>
        </p:nvSpPr>
        <p:spPr>
          <a:xfrm>
            <a:off x="63185" y="282714"/>
            <a:ext cx="1250663" cy="553998"/>
          </a:xfrm>
          <a:prstGeom prst="rect">
            <a:avLst/>
          </a:prstGeom>
        </p:spPr>
        <p:txBody>
          <a:bodyPr wrap="none">
            <a:spAutoFit/>
          </a:bodyPr>
          <a:lstStyle/>
          <a:p>
            <a:r>
              <a:rPr lang="en-US" sz="3000" b="1" i="1" dirty="0" smtClean="0">
                <a:solidFill>
                  <a:srgbClr val="C00000"/>
                </a:solidFill>
              </a:rPr>
              <a:t>Health</a:t>
            </a:r>
            <a:endParaRPr lang="th-TH" sz="3000" b="1" i="1" dirty="0">
              <a:solidFill>
                <a:srgbClr val="C00000"/>
              </a:solidFill>
            </a:endParaRPr>
          </a:p>
        </p:txBody>
      </p:sp>
      <p:sp>
        <p:nvSpPr>
          <p:cNvPr id="18" name="สี่เหลี่ยมผืนผ้า 17"/>
          <p:cNvSpPr/>
          <p:nvPr/>
        </p:nvSpPr>
        <p:spPr>
          <a:xfrm>
            <a:off x="5286289" y="4365104"/>
            <a:ext cx="2886111" cy="553998"/>
          </a:xfrm>
          <a:prstGeom prst="rect">
            <a:avLst/>
          </a:prstGeom>
        </p:spPr>
        <p:txBody>
          <a:bodyPr wrap="none">
            <a:spAutoFit/>
          </a:bodyPr>
          <a:lstStyle/>
          <a:p>
            <a:r>
              <a:rPr lang="en-US" sz="3000" b="1" i="1" dirty="0" smtClean="0">
                <a:solidFill>
                  <a:srgbClr val="C00000"/>
                </a:solidFill>
              </a:rPr>
              <a:t>Health Insurance</a:t>
            </a:r>
            <a:endParaRPr lang="th-TH" sz="3000" b="1" i="1" dirty="0">
              <a:solidFill>
                <a:srgbClr val="C00000"/>
              </a:solidFill>
            </a:endParaRPr>
          </a:p>
        </p:txBody>
      </p:sp>
      <p:sp>
        <p:nvSpPr>
          <p:cNvPr id="25" name="สี่เหลี่ยมผืนผ้า 24"/>
          <p:cNvSpPr/>
          <p:nvPr/>
        </p:nvSpPr>
        <p:spPr>
          <a:xfrm>
            <a:off x="4499992" y="332656"/>
            <a:ext cx="4850814" cy="1938992"/>
          </a:xfrm>
          <a:prstGeom prst="rect">
            <a:avLst/>
          </a:prstGeom>
        </p:spPr>
        <p:txBody>
          <a:bodyPr wrap="square">
            <a:spAutoFit/>
          </a:bodyPr>
          <a:lstStyle/>
          <a:p>
            <a:r>
              <a:rPr lang="en-US" sz="3000" b="1" i="1" dirty="0" smtClean="0">
                <a:solidFill>
                  <a:srgbClr val="C00000"/>
                </a:solidFill>
              </a:rPr>
              <a:t>- Point A represents the   </a:t>
            </a:r>
            <a:br>
              <a:rPr lang="en-US" sz="3000" b="1" i="1" dirty="0" smtClean="0">
                <a:solidFill>
                  <a:srgbClr val="C00000"/>
                </a:solidFill>
              </a:rPr>
            </a:br>
            <a:r>
              <a:rPr lang="en-US" sz="3000" b="1" i="1" dirty="0" smtClean="0">
                <a:solidFill>
                  <a:srgbClr val="C00000"/>
                </a:solidFill>
              </a:rPr>
              <a:t>  vulnerable group, whose  </a:t>
            </a:r>
            <a:br>
              <a:rPr lang="en-US" sz="3000" b="1" i="1" dirty="0" smtClean="0">
                <a:solidFill>
                  <a:srgbClr val="C00000"/>
                </a:solidFill>
              </a:rPr>
            </a:br>
            <a:r>
              <a:rPr lang="en-US" sz="3000" b="1" i="1" dirty="0" smtClean="0">
                <a:solidFill>
                  <a:srgbClr val="C00000"/>
                </a:solidFill>
              </a:rPr>
              <a:t>  utility increases at an </a:t>
            </a:r>
            <a:br>
              <a:rPr lang="en-US" sz="3000" b="1" i="1" dirty="0" smtClean="0">
                <a:solidFill>
                  <a:srgbClr val="C00000"/>
                </a:solidFill>
              </a:rPr>
            </a:br>
            <a:r>
              <a:rPr lang="en-US" sz="3000" b="1" i="1" dirty="0" smtClean="0">
                <a:solidFill>
                  <a:srgbClr val="C00000"/>
                </a:solidFill>
              </a:rPr>
              <a:t>  increasing rate.</a:t>
            </a:r>
          </a:p>
        </p:txBody>
      </p:sp>
      <p:cxnSp>
        <p:nvCxnSpPr>
          <p:cNvPr id="10" name="ตัวเชื่อมต่อตรง 9"/>
          <p:cNvCxnSpPr/>
          <p:nvPr/>
        </p:nvCxnSpPr>
        <p:spPr>
          <a:xfrm>
            <a:off x="395535" y="825012"/>
            <a:ext cx="0" cy="3875322"/>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ตัวเชื่อมต่อตรง 10"/>
          <p:cNvCxnSpPr/>
          <p:nvPr/>
        </p:nvCxnSpPr>
        <p:spPr>
          <a:xfrm flipH="1">
            <a:off x="367615" y="4724910"/>
            <a:ext cx="4870321" cy="0"/>
          </a:xfrm>
          <a:prstGeom prst="line">
            <a:avLst/>
          </a:prstGeom>
        </p:spPr>
        <p:style>
          <a:lnRef idx="3">
            <a:schemeClr val="accent2"/>
          </a:lnRef>
          <a:fillRef idx="0">
            <a:schemeClr val="accent2"/>
          </a:fillRef>
          <a:effectRef idx="2">
            <a:schemeClr val="accent2"/>
          </a:effectRef>
          <a:fontRef idx="minor">
            <a:schemeClr val="tx1"/>
          </a:fontRef>
        </p:style>
      </p:cxnSp>
      <p:sp>
        <p:nvSpPr>
          <p:cNvPr id="14" name="ส่วนโค้ง 13"/>
          <p:cNvSpPr/>
          <p:nvPr/>
        </p:nvSpPr>
        <p:spPr>
          <a:xfrm rot="17697199">
            <a:off x="-1097985" y="2554118"/>
            <a:ext cx="7667564" cy="4453771"/>
          </a:xfrm>
          <a:prstGeom prst="arc">
            <a:avLst>
              <a:gd name="adj1" fmla="val 14784222"/>
              <a:gd name="adj2" fmla="val 61020"/>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th-TH"/>
          </a:p>
        </p:txBody>
      </p:sp>
      <p:sp>
        <p:nvSpPr>
          <p:cNvPr id="23" name="สี่เหลี่ยมผืนผ้า 22"/>
          <p:cNvSpPr/>
          <p:nvPr/>
        </p:nvSpPr>
        <p:spPr>
          <a:xfrm>
            <a:off x="683568" y="2780928"/>
            <a:ext cx="417102" cy="553998"/>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000" b="1" i="1" dirty="0" smtClean="0">
                <a:ln w="11430"/>
                <a:solidFill>
                  <a:srgbClr val="C00000"/>
                </a:solidFill>
                <a:effectLst>
                  <a:outerShdw blurRad="50800" dist="39000" dir="5460000" algn="tl">
                    <a:srgbClr val="000000">
                      <a:alpha val="38000"/>
                    </a:srgbClr>
                  </a:outerShdw>
                </a:effectLst>
              </a:rPr>
              <a:t>A</a:t>
            </a:r>
            <a:endParaRPr lang="th-TH" sz="3000" b="1" i="1" dirty="0">
              <a:ln w="11430"/>
              <a:solidFill>
                <a:srgbClr val="C00000"/>
              </a:solidFill>
              <a:effectLst>
                <a:outerShdw blurRad="50800" dist="39000" dir="5460000" algn="tl">
                  <a:srgbClr val="000000">
                    <a:alpha val="38000"/>
                  </a:srgbClr>
                </a:outerShdw>
              </a:effectLst>
            </a:endParaRPr>
          </a:p>
        </p:txBody>
      </p:sp>
      <p:sp>
        <p:nvSpPr>
          <p:cNvPr id="24" name="สี่เหลี่ยมผืนผ้า 23"/>
          <p:cNvSpPr/>
          <p:nvPr/>
        </p:nvSpPr>
        <p:spPr>
          <a:xfrm>
            <a:off x="2802776" y="836712"/>
            <a:ext cx="401072" cy="553998"/>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000" b="1" i="1" dirty="0" smtClean="0">
                <a:ln w="11430"/>
                <a:solidFill>
                  <a:srgbClr val="C00000"/>
                </a:solidFill>
                <a:effectLst>
                  <a:outerShdw blurRad="50800" dist="39000" dir="5460000" algn="tl">
                    <a:srgbClr val="000000">
                      <a:alpha val="38000"/>
                    </a:srgbClr>
                  </a:outerShdw>
                </a:effectLst>
              </a:rPr>
              <a:t>B</a:t>
            </a:r>
            <a:endParaRPr lang="th-TH" sz="3000" b="1" i="1" dirty="0">
              <a:ln w="11430"/>
              <a:solidFill>
                <a:srgbClr val="C00000"/>
              </a:solidFill>
              <a:effectLst>
                <a:outerShdw blurRad="50800" dist="39000" dir="5460000" algn="tl">
                  <a:srgbClr val="000000">
                    <a:alpha val="38000"/>
                  </a:srgbClr>
                </a:outerShdw>
              </a:effectLst>
            </a:endParaRPr>
          </a:p>
        </p:txBody>
      </p:sp>
      <p:pic>
        <p:nvPicPr>
          <p:cNvPr id="26" name="Picture 8" descr="http://cdn.hotfrog.com.au/companies/Absolutely-Therapeutic/images-pr/Infant-Baby-massage-132705_imag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9328" y="3386674"/>
            <a:ext cx="1202100" cy="79739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http://talkingbiznews.com/wp-content/uploads/2013/07/Forbes-billionaires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88692" y="1484784"/>
            <a:ext cx="963228" cy="1259124"/>
          </a:xfrm>
          <a:prstGeom prst="rect">
            <a:avLst/>
          </a:prstGeom>
          <a:noFill/>
          <a:extLst>
            <a:ext uri="{909E8E84-426E-40DD-AFC4-6F175D3DCCD1}">
              <a14:hiddenFill xmlns:a14="http://schemas.microsoft.com/office/drawing/2010/main">
                <a:solidFill>
                  <a:srgbClr val="FFFFFF"/>
                </a:solidFill>
              </a14:hiddenFill>
            </a:ext>
          </a:extLst>
        </p:spPr>
      </p:pic>
      <p:cxnSp>
        <p:nvCxnSpPr>
          <p:cNvPr id="29" name="ตัวเชื่อมต่อตรง 28"/>
          <p:cNvCxnSpPr/>
          <p:nvPr/>
        </p:nvCxnSpPr>
        <p:spPr>
          <a:xfrm flipH="1">
            <a:off x="611560" y="2276872"/>
            <a:ext cx="1008112" cy="1584176"/>
          </a:xfrm>
          <a:prstGeom prst="line">
            <a:avLst/>
          </a:prstGeom>
        </p:spPr>
        <p:style>
          <a:lnRef idx="3">
            <a:schemeClr val="accent2"/>
          </a:lnRef>
          <a:fillRef idx="0">
            <a:schemeClr val="accent2"/>
          </a:fillRef>
          <a:effectRef idx="2">
            <a:schemeClr val="accent2"/>
          </a:effectRef>
          <a:fontRef idx="minor">
            <a:schemeClr val="tx1"/>
          </a:fontRef>
        </p:style>
      </p:cxnSp>
      <p:cxnSp>
        <p:nvCxnSpPr>
          <p:cNvPr id="33" name="ตัวเชื่อมต่อตรง 32"/>
          <p:cNvCxnSpPr/>
          <p:nvPr/>
        </p:nvCxnSpPr>
        <p:spPr>
          <a:xfrm flipH="1">
            <a:off x="2123728" y="946178"/>
            <a:ext cx="1656184" cy="754630"/>
          </a:xfrm>
          <a:prstGeom prst="line">
            <a:avLst/>
          </a:prstGeom>
        </p:spPr>
        <p:style>
          <a:lnRef idx="3">
            <a:schemeClr val="accent2"/>
          </a:lnRef>
          <a:fillRef idx="0">
            <a:schemeClr val="accent2"/>
          </a:fillRef>
          <a:effectRef idx="2">
            <a:schemeClr val="accent2"/>
          </a:effectRef>
          <a:fontRef idx="minor">
            <a:schemeClr val="tx1"/>
          </a:fontRef>
        </p:style>
      </p:cxnSp>
      <p:sp>
        <p:nvSpPr>
          <p:cNvPr id="38" name="สี่เหลี่ยมผืนผ้า 37"/>
          <p:cNvSpPr/>
          <p:nvPr/>
        </p:nvSpPr>
        <p:spPr>
          <a:xfrm>
            <a:off x="165284" y="5085184"/>
            <a:ext cx="8799204" cy="7386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4200" b="1" i="1" dirty="0" smtClean="0">
                <a:ln w="11430"/>
                <a:solidFill>
                  <a:srgbClr val="C00000"/>
                </a:solidFill>
                <a:effectLst>
                  <a:outerShdw blurRad="50800" dist="39000" dir="5460000" algn="tl">
                    <a:srgbClr val="000000">
                      <a:alpha val="38000"/>
                    </a:srgbClr>
                  </a:outerShdw>
                </a:effectLst>
              </a:rPr>
              <a:t>Law of diminishing in marginal utility !</a:t>
            </a:r>
            <a:endParaRPr lang="th-TH" sz="4200" b="1" i="1" dirty="0">
              <a:ln w="11430"/>
              <a:solidFill>
                <a:srgbClr val="C00000"/>
              </a:solidFill>
              <a:effectLst>
                <a:outerShdw blurRad="50800" dist="39000" dir="5460000" algn="tl">
                  <a:srgbClr val="000000">
                    <a:alpha val="38000"/>
                  </a:srgbClr>
                </a:outerShdw>
              </a:effectLst>
            </a:endParaRPr>
          </a:p>
        </p:txBody>
      </p:sp>
      <p:sp>
        <p:nvSpPr>
          <p:cNvPr id="3" name="TextBox 2"/>
          <p:cNvSpPr txBox="1"/>
          <p:nvPr/>
        </p:nvSpPr>
        <p:spPr>
          <a:xfrm>
            <a:off x="4499992" y="2410032"/>
            <a:ext cx="5832648" cy="2246769"/>
          </a:xfrm>
          <a:prstGeom prst="rect">
            <a:avLst/>
          </a:prstGeom>
          <a:noFill/>
        </p:spPr>
        <p:txBody>
          <a:bodyPr wrap="square" rtlCol="0">
            <a:spAutoFit/>
          </a:bodyPr>
          <a:lstStyle/>
          <a:p>
            <a:r>
              <a:rPr lang="en-US" b="1" i="1" dirty="0">
                <a:solidFill>
                  <a:srgbClr val="C00000"/>
                </a:solidFill>
              </a:rPr>
              <a:t>- Point B </a:t>
            </a:r>
            <a:r>
              <a:rPr lang="en-US" b="1" i="1" dirty="0" smtClean="0">
                <a:solidFill>
                  <a:srgbClr val="C00000"/>
                </a:solidFill>
              </a:rPr>
              <a:t>represents </a:t>
            </a:r>
            <a:r>
              <a:rPr lang="en-US" b="1" i="1" dirty="0">
                <a:solidFill>
                  <a:srgbClr val="C00000"/>
                </a:solidFill>
              </a:rPr>
              <a:t>the high-</a:t>
            </a:r>
            <a:br>
              <a:rPr lang="en-US" b="1" i="1" dirty="0">
                <a:solidFill>
                  <a:srgbClr val="C00000"/>
                </a:solidFill>
              </a:rPr>
            </a:br>
            <a:r>
              <a:rPr lang="en-US" b="1" i="1" dirty="0">
                <a:solidFill>
                  <a:srgbClr val="C00000"/>
                </a:solidFill>
              </a:rPr>
              <a:t>  income group, whose utility </a:t>
            </a:r>
            <a:br>
              <a:rPr lang="en-US" b="1" i="1" dirty="0">
                <a:solidFill>
                  <a:srgbClr val="C00000"/>
                </a:solidFill>
              </a:rPr>
            </a:br>
            <a:r>
              <a:rPr lang="en-US" b="1" i="1" dirty="0">
                <a:solidFill>
                  <a:srgbClr val="C00000"/>
                </a:solidFill>
              </a:rPr>
              <a:t>  </a:t>
            </a:r>
            <a:r>
              <a:rPr lang="en-US" b="1" i="1" dirty="0" smtClean="0">
                <a:solidFill>
                  <a:srgbClr val="C00000"/>
                </a:solidFill>
              </a:rPr>
              <a:t>increases </a:t>
            </a:r>
            <a:r>
              <a:rPr lang="en-US" b="1" i="1" dirty="0">
                <a:solidFill>
                  <a:srgbClr val="C00000"/>
                </a:solidFill>
              </a:rPr>
              <a:t>at a decreasing   </a:t>
            </a:r>
            <a:br>
              <a:rPr lang="en-US" b="1" i="1" dirty="0">
                <a:solidFill>
                  <a:srgbClr val="C00000"/>
                </a:solidFill>
              </a:rPr>
            </a:br>
            <a:r>
              <a:rPr lang="en-US" b="1" i="1" dirty="0">
                <a:solidFill>
                  <a:srgbClr val="C00000"/>
                </a:solidFill>
              </a:rPr>
              <a:t>  </a:t>
            </a:r>
            <a:r>
              <a:rPr lang="en-US" b="1" i="1" dirty="0" smtClean="0">
                <a:solidFill>
                  <a:srgbClr val="C00000"/>
                </a:solidFill>
              </a:rPr>
              <a:t>rate.</a:t>
            </a:r>
            <a:endParaRPr lang="th-TH" b="1" i="1" dirty="0">
              <a:solidFill>
                <a:srgbClr val="C00000"/>
              </a:solidFill>
            </a:endParaRPr>
          </a:p>
          <a:p>
            <a:endParaRPr lang="en-US" b="1" dirty="0">
              <a:solidFill>
                <a:srgbClr val="C00000"/>
              </a:solidFill>
            </a:endParaRPr>
          </a:p>
        </p:txBody>
      </p:sp>
      <p:sp>
        <p:nvSpPr>
          <p:cNvPr id="21" name="แผนผังลำดับงาน: ตัวเชื่อมต่อ 20"/>
          <p:cNvSpPr/>
          <p:nvPr/>
        </p:nvSpPr>
        <p:spPr>
          <a:xfrm>
            <a:off x="997822" y="3150734"/>
            <a:ext cx="163012" cy="163012"/>
          </a:xfrm>
          <a:prstGeom prst="flowChartConnector">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2" name="แผนผังลำดับงาน: ตัวเชื่อมต่อ 21"/>
          <p:cNvSpPr/>
          <p:nvPr/>
        </p:nvSpPr>
        <p:spPr>
          <a:xfrm>
            <a:off x="2969519" y="1268760"/>
            <a:ext cx="163012" cy="163012"/>
          </a:xfrm>
          <a:prstGeom prst="flowChartConnector">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932854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par>
                                <p:cTn id="28" presetID="10" presetClass="entr" presetSubtype="0" fill="hold" nodeType="with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fade">
                                      <p:cBhvr>
                                        <p:cTn id="33" dur="500"/>
                                        <p:tgtEl>
                                          <p:spTgt spid="2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500"/>
                                        <p:tgtEl>
                                          <p:spTgt spid="3"/>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3" grpId="0"/>
      <p:bldP spid="24" grpId="0"/>
      <p:bldP spid="38" grpId="0"/>
      <p:bldP spid="3" grpId="0"/>
      <p:bldP spid="21" grpId="0" animBg="1"/>
      <p:bldP spid="2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sp>
        <p:nvSpPr>
          <p:cNvPr id="9" name="สี่เหลี่ยมผืนผ้า 8"/>
          <p:cNvSpPr/>
          <p:nvPr/>
        </p:nvSpPr>
        <p:spPr>
          <a:xfrm>
            <a:off x="1410284" y="116632"/>
            <a:ext cx="6258060" cy="1323439"/>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8000" b="1" i="1" u="sng" dirty="0" smtClean="0">
                <a:ln w="11430"/>
                <a:solidFill>
                  <a:srgbClr val="C00000"/>
                </a:solidFill>
                <a:effectLst>
                  <a:outerShdw blurRad="50800" dist="39000" dir="5460000" algn="tl">
                    <a:srgbClr val="000000">
                      <a:alpha val="38000"/>
                    </a:srgbClr>
                  </a:outerShdw>
                </a:effectLst>
              </a:rPr>
              <a:t>Future Studies</a:t>
            </a:r>
            <a:endParaRPr lang="th-TH" sz="8000" b="1" i="1" u="sng" dirty="0">
              <a:ln w="11430"/>
              <a:solidFill>
                <a:srgbClr val="C00000"/>
              </a:solidFill>
              <a:effectLst>
                <a:outerShdw blurRad="50800" dist="39000" dir="5460000" algn="tl">
                  <a:srgbClr val="000000">
                    <a:alpha val="38000"/>
                  </a:srgbClr>
                </a:outerShdw>
              </a:effectLst>
            </a:endParaRPr>
          </a:p>
        </p:txBody>
      </p:sp>
      <p:sp>
        <p:nvSpPr>
          <p:cNvPr id="10" name="TextBox 9"/>
          <p:cNvSpPr txBox="1"/>
          <p:nvPr/>
        </p:nvSpPr>
        <p:spPr>
          <a:xfrm>
            <a:off x="203338" y="1484784"/>
            <a:ext cx="8876325" cy="2400657"/>
          </a:xfrm>
          <a:prstGeom prst="rect">
            <a:avLst/>
          </a:prstGeom>
          <a:noFill/>
        </p:spPr>
        <p:txBody>
          <a:bodyPr wrap="square" rtlCol="0">
            <a:spAutoFit/>
          </a:bodyPr>
          <a:lstStyle/>
          <a:p>
            <a:r>
              <a:rPr lang="en-US" sz="3000" b="1" i="1" dirty="0" smtClean="0">
                <a:solidFill>
                  <a:srgbClr val="C00000"/>
                </a:solidFill>
              </a:rPr>
              <a:t>- The studies should be based on the same level of insurance policy so that the outcomes in health benefit are look more reliable, otherwise it would be difficult to say what independent effect or what element in policy is the cause of health benefit. </a:t>
            </a:r>
            <a:endParaRPr lang="th-TH" sz="3000" b="1" i="1" dirty="0">
              <a:solidFill>
                <a:srgbClr val="C00000"/>
              </a:solidFill>
            </a:endParaRPr>
          </a:p>
        </p:txBody>
      </p:sp>
      <p:pic>
        <p:nvPicPr>
          <p:cNvPr id="3074" name="Picture 2" descr="http://www.futuristspeaker.com/wp-content/uploads/Backcasting-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3891958"/>
            <a:ext cx="3222526" cy="227334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info.examtime.com/files/2013/10/jobs-of-the-futur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6931" y="3885440"/>
            <a:ext cx="2891239" cy="2207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2854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กลุ่ม 3"/>
          <p:cNvGrpSpPr/>
          <p:nvPr/>
        </p:nvGrpSpPr>
        <p:grpSpPr>
          <a:xfrm>
            <a:off x="2798945" y="6111833"/>
            <a:ext cx="6233707" cy="704626"/>
            <a:chOff x="2798945" y="6111833"/>
            <a:chExt cx="6233707" cy="704626"/>
          </a:xfrm>
        </p:grpSpPr>
        <p:sp>
          <p:nvSpPr>
            <p:cNvPr id="5" name="สี่เหลี่ยมผืนผ้า 4"/>
            <p:cNvSpPr/>
            <p:nvPr/>
          </p:nvSpPr>
          <p:spPr>
            <a:xfrm>
              <a:off x="2798945" y="6189079"/>
              <a:ext cx="5381126" cy="6242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t> </a:t>
              </a:r>
              <a:r>
                <a:rPr lang="en-US" sz="1800" b="1" i="1" dirty="0" smtClean="0">
                  <a:solidFill>
                    <a:schemeClr val="tx1"/>
                  </a:solidFill>
                </a:rPr>
                <a:t>                                         </a:t>
              </a:r>
              <a:r>
                <a:rPr lang="en-US" sz="1800" b="1" i="1" dirty="0" err="1" smtClean="0">
                  <a:solidFill>
                    <a:schemeClr val="tx1"/>
                  </a:solidFill>
                </a:rPr>
                <a:t>Thammasat</a:t>
              </a:r>
              <a:r>
                <a:rPr lang="en-US" sz="1800" b="1" i="1" dirty="0" smtClean="0">
                  <a:solidFill>
                    <a:schemeClr val="tx1"/>
                  </a:solidFill>
                </a:rPr>
                <a:t> University, </a:t>
              </a:r>
              <a:br>
                <a:rPr lang="en-US" sz="1800" b="1" i="1" dirty="0" smtClean="0">
                  <a:solidFill>
                    <a:schemeClr val="tx1"/>
                  </a:solidFill>
                </a:rPr>
              </a:br>
              <a:r>
                <a:rPr lang="en-US" sz="1800" b="1" i="1" dirty="0" smtClean="0">
                  <a:solidFill>
                    <a:schemeClr val="tx1"/>
                  </a:solidFill>
                </a:rPr>
                <a:t>Faculty of Economics, EE474 Health Economics</a:t>
              </a:r>
              <a:endParaRPr lang="en-US" sz="1800" dirty="0" smtClean="0"/>
            </a:p>
          </p:txBody>
        </p:sp>
        <p:grpSp>
          <p:nvGrpSpPr>
            <p:cNvPr id="6" name="กลุ่ม 5"/>
            <p:cNvGrpSpPr/>
            <p:nvPr/>
          </p:nvGrpSpPr>
          <p:grpSpPr>
            <a:xfrm>
              <a:off x="7798595" y="6111833"/>
              <a:ext cx="1234057" cy="704626"/>
              <a:chOff x="7798595" y="6111833"/>
              <a:chExt cx="1234057" cy="704626"/>
            </a:xfrm>
          </p:grpSpPr>
          <p:pic>
            <p:nvPicPr>
              <p:cNvPr id="7" name="Picture 2" descr="http://www.econ.tu.ac.th/oldweb/images/news/760/BE_log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8595" y="6161081"/>
                <a:ext cx="478524" cy="6061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log.eduzones.com/images/blog/socialdome/2012090513511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328026" y="6111833"/>
                <a:ext cx="704626" cy="704626"/>
              </a:xfrm>
              <a:prstGeom prst="flowChartConnector">
                <a:avLst/>
              </a:prstGeom>
              <a:noFill/>
              <a:extLst>
                <a:ext uri="{909E8E84-426E-40DD-AFC4-6F175D3DCCD1}">
                  <a14:hiddenFill xmlns:a14="http://schemas.microsoft.com/office/drawing/2010/main">
                    <a:solidFill>
                      <a:srgbClr val="FFFFFF"/>
                    </a:solidFill>
                  </a14:hiddenFill>
                </a:ext>
              </a:extLst>
            </p:spPr>
          </p:pic>
        </p:grpSp>
      </p:grpSp>
      <p:pic>
        <p:nvPicPr>
          <p:cNvPr id="9" name="ตัวแทนเนื้อหา 3"/>
          <p:cNvPicPr>
            <a:picLocks noGrp="1" noChangeAspect="1"/>
          </p:cNvPicPr>
          <p:nvPr>
            <p:ph idx="1"/>
          </p:nvPr>
        </p:nvPicPr>
        <p:blipFill rotWithShape="1">
          <a:blip r:embed="rId4">
            <a:extLst>
              <a:ext uri="{28A0092B-C50C-407E-A947-70E740481C1C}">
                <a14:useLocalDpi xmlns:a14="http://schemas.microsoft.com/office/drawing/2010/main" val="0"/>
              </a:ext>
            </a:extLst>
          </a:blip>
          <a:srcRect t="20862"/>
          <a:stretch/>
        </p:blipFill>
        <p:spPr>
          <a:xfrm>
            <a:off x="3458332" y="3230729"/>
            <a:ext cx="5434148" cy="2466058"/>
          </a:xfrm>
        </p:spPr>
      </p:pic>
      <p:grpSp>
        <p:nvGrpSpPr>
          <p:cNvPr id="3" name="Group 2"/>
          <p:cNvGrpSpPr/>
          <p:nvPr/>
        </p:nvGrpSpPr>
        <p:grpSpPr>
          <a:xfrm>
            <a:off x="5139680" y="1028961"/>
            <a:ext cx="3680792" cy="1463935"/>
            <a:chOff x="5139680" y="980728"/>
            <a:chExt cx="3680792" cy="1463935"/>
          </a:xfrm>
        </p:grpSpPr>
        <p:sp>
          <p:nvSpPr>
            <p:cNvPr id="10" name="มนมุมสี่เหลี่ยมผืนผ้าหนึ่งมุม 9"/>
            <p:cNvSpPr/>
            <p:nvPr/>
          </p:nvSpPr>
          <p:spPr>
            <a:xfrm>
              <a:off x="5139680" y="980728"/>
              <a:ext cx="3680792" cy="1463935"/>
            </a:xfrm>
            <a:prstGeom prst="round1Rect">
              <a:avLst>
                <a:gd name="adj" fmla="val 0"/>
              </a:avLst>
            </a:prstGeom>
            <a:ln/>
            <a:effectLst>
              <a:glow rad="101600">
                <a:schemeClr val="accent2">
                  <a:satMod val="175000"/>
                  <a:alpha val="40000"/>
                </a:schemeClr>
              </a:glow>
              <a:outerShdw blurRad="40000" dist="23000" dir="5400000" rotWithShape="0">
                <a:srgbClr val="000000">
                  <a:alpha val="35000"/>
                </a:srgbClr>
              </a:outerShdw>
            </a:effectLst>
          </p:spPr>
          <p:style>
            <a:lnRef idx="1">
              <a:schemeClr val="accent2"/>
            </a:lnRef>
            <a:fillRef idx="3">
              <a:schemeClr val="accent2"/>
            </a:fillRef>
            <a:effectRef idx="2">
              <a:schemeClr val="accent2"/>
            </a:effectRef>
            <a:fontRef idx="minor">
              <a:schemeClr val="lt1"/>
            </a:fontRef>
          </p:style>
          <p:txBody>
            <a:bodyPr rtlCol="0" anchor="ctr"/>
            <a:lstStyle/>
            <a:p>
              <a:endParaRPr lang="en-US" sz="2400" i="1" u="sng"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a:p>
              <a:endParaRPr lang="en-US" sz="2400" i="1" u="sng"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endParaRPr lang="en-US" sz="2400" i="1" u="sng"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a:p>
              <a:endParaRPr lang="en-US" sz="2400" i="1" u="sng"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endParaRPr lang="en-US" sz="2400" i="1" u="sng"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a:p>
              <a:endParaRPr lang="en-US" sz="2400" i="1" u="sng"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endParaRPr lang="en-US" sz="2400" i="1" u="sng"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a:p>
              <a:endParaRPr lang="th-TH" sz="2400" i="1" u="sng"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 name="TextBox 1"/>
            <p:cNvSpPr txBox="1"/>
            <p:nvPr/>
          </p:nvSpPr>
          <p:spPr>
            <a:xfrm>
              <a:off x="5859430" y="1097449"/>
              <a:ext cx="2309087" cy="1323439"/>
            </a:xfrm>
            <a:prstGeom prst="rect">
              <a:avLst/>
            </a:prstGeom>
            <a:noFill/>
          </p:spPr>
          <p:txBody>
            <a:bodyPr wrap="square" rtlCol="0">
              <a:spAutoFit/>
            </a:bodyPr>
            <a:lstStyle/>
            <a:p>
              <a:r>
                <a:rPr lang="en-US" sz="8000" b="1" i="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Q&amp;A</a:t>
              </a:r>
              <a:endParaRPr lang="th-TH" sz="8000" b="1" i="1"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pic>
        <p:nvPicPr>
          <p:cNvPr id="5124" name="Picture 4" descr="http://www.vascularhealthchecks.co.uk/images/scrollxml/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0502" y="3550196"/>
            <a:ext cx="3102768" cy="2327076"/>
          </a:xfrm>
          <a:prstGeom prst="rect">
            <a:avLst/>
          </a:prstGeom>
          <a:noFill/>
          <a:extLst>
            <a:ext uri="{909E8E84-426E-40DD-AFC4-6F175D3DCCD1}">
              <a14:hiddenFill xmlns:a14="http://schemas.microsoft.com/office/drawing/2010/main">
                <a:solidFill>
                  <a:srgbClr val="FFFFFF"/>
                </a:solidFill>
              </a14:hiddenFill>
            </a:ext>
          </a:extLst>
        </p:spPr>
      </p:pic>
      <p:sp>
        <p:nvSpPr>
          <p:cNvPr id="13" name="สี่เหลี่ยมผืนผ้า 12"/>
          <p:cNvSpPr/>
          <p:nvPr/>
        </p:nvSpPr>
        <p:spPr>
          <a:xfrm>
            <a:off x="179512" y="959748"/>
            <a:ext cx="4825487" cy="1631216"/>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000" b="1" i="1" u="sng" dirty="0" smtClean="0">
                <a:ln w="11430"/>
                <a:solidFill>
                  <a:srgbClr val="C00000"/>
                </a:solidFill>
                <a:effectLst>
                  <a:outerShdw blurRad="50800" dist="39000" dir="5460000" algn="tl">
                    <a:srgbClr val="000000">
                      <a:alpha val="38000"/>
                    </a:srgbClr>
                  </a:outerShdw>
                </a:effectLst>
              </a:rPr>
              <a:t>Health Insurance </a:t>
            </a:r>
          </a:p>
          <a:p>
            <a:pPr algn="ctr"/>
            <a:r>
              <a:rPr lang="en-US" sz="5000" b="1" i="1" u="sng" dirty="0" smtClean="0">
                <a:ln w="11430"/>
                <a:solidFill>
                  <a:srgbClr val="C00000"/>
                </a:solidFill>
                <a:effectLst>
                  <a:outerShdw blurRad="50800" dist="39000" dir="5460000" algn="tl">
                    <a:srgbClr val="000000">
                      <a:alpha val="38000"/>
                    </a:srgbClr>
                  </a:outerShdw>
                </a:effectLst>
              </a:rPr>
              <a:t>Vs. Health</a:t>
            </a:r>
            <a:endParaRPr lang="th-TH" sz="5000" b="1" i="1" u="sng" dirty="0">
              <a:ln w="11430"/>
              <a:solidFill>
                <a:srgbClr val="C00000"/>
              </a:soli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402613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2388</TotalTime>
  <Words>1653</Words>
  <Application>Microsoft Office PowerPoint</Application>
  <PresentationFormat>นำเสนอทางหน้าจอ (4:3)</PresentationFormat>
  <Paragraphs>205</Paragraphs>
  <Slides>35</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35</vt:i4>
      </vt:variant>
    </vt:vector>
  </HeadingPairs>
  <TitlesOfParts>
    <vt:vector size="36" baseType="lpstr">
      <vt:lpstr>ชุดรูปแบบของ Office</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งานนำเสนอ PowerPoint</dc:title>
  <dc:creator>User</dc:creator>
  <cp:lastModifiedBy>User</cp:lastModifiedBy>
  <cp:revision>98</cp:revision>
  <cp:lastPrinted>2014-10-01T09:04:25Z</cp:lastPrinted>
  <dcterms:created xsi:type="dcterms:W3CDTF">2014-09-26T11:54:19Z</dcterms:created>
  <dcterms:modified xsi:type="dcterms:W3CDTF">2014-10-01T14:57:42Z</dcterms:modified>
</cp:coreProperties>
</file>