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handoutMasterIdLst>
    <p:handoutMasterId r:id="rId20"/>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9874250" cy="6797675"/>
  <p:defaultTextStyle>
    <a:lvl1pPr>
      <a:defRPr sz="2800">
        <a:latin typeface="Calibri"/>
        <a:ea typeface="Calibri"/>
        <a:cs typeface="Calibri"/>
        <a:sym typeface="Calibri"/>
      </a:defRPr>
    </a:lvl1pPr>
    <a:lvl2pPr indent="457200">
      <a:defRPr sz="2800">
        <a:latin typeface="Calibri"/>
        <a:ea typeface="Calibri"/>
        <a:cs typeface="Calibri"/>
        <a:sym typeface="Calibri"/>
      </a:defRPr>
    </a:lvl2pPr>
    <a:lvl3pPr indent="914400">
      <a:defRPr sz="2800">
        <a:latin typeface="Calibri"/>
        <a:ea typeface="Calibri"/>
        <a:cs typeface="Calibri"/>
        <a:sym typeface="Calibri"/>
      </a:defRPr>
    </a:lvl3pPr>
    <a:lvl4pPr indent="1371600">
      <a:defRPr sz="2800">
        <a:latin typeface="Calibri"/>
        <a:ea typeface="Calibri"/>
        <a:cs typeface="Calibri"/>
        <a:sym typeface="Calibri"/>
      </a:defRPr>
    </a:lvl4pPr>
    <a:lvl5pPr indent="1828800">
      <a:defRPr sz="2800">
        <a:latin typeface="Calibri"/>
        <a:ea typeface="Calibri"/>
        <a:cs typeface="Calibri"/>
        <a:sym typeface="Calibri"/>
      </a:defRPr>
    </a:lvl5pPr>
    <a:lvl6pPr indent="2286000">
      <a:defRPr sz="2800">
        <a:latin typeface="Calibri"/>
        <a:ea typeface="Calibri"/>
        <a:cs typeface="Calibri"/>
        <a:sym typeface="Calibri"/>
      </a:defRPr>
    </a:lvl6pPr>
    <a:lvl7pPr indent="2743200">
      <a:defRPr sz="2800">
        <a:latin typeface="Calibri"/>
        <a:ea typeface="Calibri"/>
        <a:cs typeface="Calibri"/>
        <a:sym typeface="Calibri"/>
      </a:defRPr>
    </a:lvl7pPr>
    <a:lvl8pPr indent="3200400">
      <a:defRPr sz="2800">
        <a:latin typeface="Calibri"/>
        <a:ea typeface="Calibri"/>
        <a:cs typeface="Calibri"/>
        <a:sym typeface="Calibri"/>
      </a:defRPr>
    </a:lvl8pPr>
    <a:lvl9pPr indent="3657600">
      <a:defRPr sz="2800">
        <a:latin typeface="Calibri"/>
        <a:ea typeface="Calibri"/>
        <a:cs typeface="Calibri"/>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0DEEF"/>
          </a:solidFill>
        </a:fill>
      </a:tcStyle>
    </a:wholeTbl>
    <a:band2H>
      <a:tcTxStyle/>
      <a:tcStyle>
        <a:tcBdr/>
        <a:fill>
          <a:solidFill>
            <a:srgbClr val="E9EFF7"/>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5B9BD5"/>
          </a:solidFill>
        </a:fill>
      </a:tcStyle>
    </a:firstRow>
  </a:tblStyle>
  <a:tblStyle styleId="{C7B018BB-80A7-4F77-B60F-C8B233D01FF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0E0E0"/>
          </a:solidFill>
        </a:fill>
      </a:tcStyle>
    </a:wholeTbl>
    <a:band2H>
      <a:tcTxStyle/>
      <a:tcStyle>
        <a:tcBdr/>
        <a:fill>
          <a:solidFill>
            <a:srgbClr val="F0F0F0"/>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A5A5A5"/>
          </a:solidFill>
        </a:fill>
      </a:tcStyle>
    </a:firstRow>
  </a:tblStyle>
  <a:tblStyle styleId="{EEE7283C-3CF3-47DC-8721-378D4A62B22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4E2CE"/>
          </a:solidFill>
        </a:fill>
      </a:tcStyle>
    </a:wholeTbl>
    <a:band2H>
      <a:tcTxStyle/>
      <a:tcStyle>
        <a:tcBdr/>
        <a:fill>
          <a:solidFill>
            <a:srgbClr val="EBF1E8"/>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70AD47"/>
          </a:solidFill>
        </a:fill>
      </a:tcStyle>
    </a:firstRow>
  </a:tblStyle>
  <a:tblStyle styleId="{CF821DB8-F4EB-4A41-A1BA-3FCAFE7338EE}" styleName="">
    <a:tblBg/>
    <a:wholeTbl>
      <a:tcTxStyle b="on" i="on">
        <a:font>
          <a:latin typeface="Calibri"/>
          <a:ea typeface="Calibri"/>
          <a:cs typeface="Calibri"/>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Calibri"/>
          <a:ea typeface="Calibri"/>
          <a:cs typeface="Calibri"/>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5B9BD5"/>
          </a:solidFill>
        </a:fill>
      </a:tcStyle>
    </a:firstCol>
    <a:lastRow>
      <a:tcTxStyle b="on" i="on">
        <a:font>
          <a:latin typeface="Calibri"/>
          <a:ea typeface="Calibri"/>
          <a:cs typeface="Calibri"/>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Calibri"/>
          <a:ea typeface="Calibri"/>
          <a:cs typeface="Calibri"/>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5B9BD5"/>
          </a:solidFill>
        </a:fill>
      </a:tcStyle>
    </a:firstRow>
  </a:tblStyle>
  <a:tblStyle styleId="{33BA23B1-9221-436E-865A-0063620EA4FD}"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51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roundedCorners val="0"/>
  <c:style val="2"/>
  <c:chart>
    <c:title>
      <c:tx>
        <c:rich>
          <a:bodyPr rot="0"/>
          <a:lstStyle/>
          <a:p>
            <a:pPr lvl="0"/>
            <a:endParaRPr lang="th-TH"/>
          </a:p>
        </c:rich>
      </c:tx>
      <c:layout/>
      <c:overlay val="1"/>
    </c:title>
    <c:autoTitleDeleted val="0"/>
    <c:plotArea>
      <c:layout>
        <c:manualLayout>
          <c:layoutTarget val="inner"/>
          <c:xMode val="edge"/>
          <c:yMode val="edge"/>
          <c:x val="0.13634399999999999"/>
          <c:y val="6.4622299999999994E-2"/>
          <c:w val="0.75450600000000001"/>
          <c:h val="0.73035899999999998"/>
        </c:manualLayout>
      </c:layout>
      <c:barChart>
        <c:barDir val="col"/>
        <c:grouping val="stacked"/>
        <c:varyColors val="0"/>
        <c:ser>
          <c:idx val="0"/>
          <c:order val="0"/>
          <c:tx>
            <c:strRef>
              <c:f>Sheet1!$A$2</c:f>
              <c:strCache>
                <c:ptCount val="1"/>
                <c:pt idx="0">
                  <c:v>ASEAN's export value</c:v>
                </c:pt>
              </c:strCache>
            </c:strRef>
          </c:tx>
          <c:spPr>
            <a:solidFill>
              <a:srgbClr val="FFCCCC"/>
            </a:solidFill>
            <a:ln w="12700" cap="flat">
              <a:noFill/>
              <a:miter lim="400000"/>
            </a:ln>
            <a:effectLst/>
          </c:spPr>
          <c:invertIfNegative val="0"/>
          <c:dLbls>
            <c:numFmt formatCode="#,##0" sourceLinked="0"/>
            <c:txPr>
              <a:bodyPr/>
              <a:lstStyle/>
              <a:p>
                <a:pPr lvl="0">
                  <a:defRPr sz="1200" b="1" i="0" u="none" strike="noStrike">
                    <a:solidFill>
                      <a:srgbClr val="000000"/>
                    </a:solidFill>
                    <a:effectLst/>
                    <a:latin typeface="Calibri"/>
                  </a:defRPr>
                </a:pPr>
                <a:endParaRPr lang="th-TH"/>
              </a:p>
            </c:txPr>
            <c:dLblPos val="ctr"/>
            <c:showLegendKey val="0"/>
            <c:showVal val="1"/>
            <c:showCatName val="0"/>
            <c:showSerName val="0"/>
            <c:showPercent val="0"/>
            <c:showBubbleSize val="0"/>
            <c:showLeaderLines val="0"/>
          </c:dLbls>
          <c:cat>
            <c:strRef>
              <c:f>Sheet1!$B$1:$L$1</c:f>
              <c:strCache>
                <c:ptCount val="11"/>
                <c:pt idx="0">
                  <c:v>2000</c:v>
                </c:pt>
                <c:pt idx="1">
                  <c:v>2001</c:v>
                </c:pt>
                <c:pt idx="2">
                  <c:v>2002</c:v>
                </c:pt>
                <c:pt idx="3">
                  <c:v>2003</c:v>
                </c:pt>
                <c:pt idx="4">
                  <c:v>2004</c:v>
                </c:pt>
                <c:pt idx="5">
                  <c:v>2005</c:v>
                </c:pt>
                <c:pt idx="6">
                  <c:v>2006</c:v>
                </c:pt>
                <c:pt idx="7">
                  <c:v>2007</c:v>
                </c:pt>
                <c:pt idx="8">
                  <c:v>2008</c:v>
                </c:pt>
                <c:pt idx="9">
                  <c:v>2009</c:v>
                </c:pt>
                <c:pt idx="10">
                  <c:v>2010</c:v>
                </c:pt>
              </c:strCache>
            </c:strRef>
          </c:cat>
          <c:val>
            <c:numRef>
              <c:f>Sheet1!$B$2:$L$2</c:f>
              <c:numCache>
                <c:formatCode>General</c:formatCode>
                <c:ptCount val="11"/>
                <c:pt idx="0">
                  <c:v>432.02699999999999</c:v>
                </c:pt>
                <c:pt idx="1">
                  <c:v>387.61807700000003</c:v>
                </c:pt>
                <c:pt idx="2">
                  <c:v>407.39461</c:v>
                </c:pt>
                <c:pt idx="3">
                  <c:v>474.776633</c:v>
                </c:pt>
                <c:pt idx="4">
                  <c:v>568.926243</c:v>
                </c:pt>
                <c:pt idx="5">
                  <c:v>655.96520699999996</c:v>
                </c:pt>
                <c:pt idx="6">
                  <c:v>769.76727400000004</c:v>
                </c:pt>
                <c:pt idx="7">
                  <c:v>865.44335000000001</c:v>
                </c:pt>
                <c:pt idx="8">
                  <c:v>989.87186199999996</c:v>
                </c:pt>
                <c:pt idx="9">
                  <c:v>814.08609000000001</c:v>
                </c:pt>
                <c:pt idx="10">
                  <c:v>1052.13095</c:v>
                </c:pt>
              </c:numCache>
            </c:numRef>
          </c:val>
        </c:ser>
        <c:ser>
          <c:idx val="1"/>
          <c:order val="1"/>
          <c:tx>
            <c:strRef>
              <c:f>Sheet1!$A$3</c:f>
              <c:strCache>
                <c:ptCount val="1"/>
                <c:pt idx="0">
                  <c:v>Rest of the world Export Value</c:v>
                </c:pt>
              </c:strCache>
            </c:strRef>
          </c:tx>
          <c:spPr>
            <a:solidFill>
              <a:srgbClr val="007E00"/>
            </a:solidFill>
            <a:ln w="12700" cap="flat">
              <a:noFill/>
              <a:miter lim="400000"/>
            </a:ln>
            <a:effectLst/>
          </c:spPr>
          <c:invertIfNegative val="0"/>
          <c:dLbls>
            <c:numFmt formatCode="#,##0" sourceLinked="0"/>
            <c:txPr>
              <a:bodyPr/>
              <a:lstStyle/>
              <a:p>
                <a:pPr lvl="0">
                  <a:defRPr sz="1400" b="1" i="0" u="none" strike="noStrike">
                    <a:solidFill>
                      <a:srgbClr val="FFFFFF"/>
                    </a:solidFill>
                    <a:effectLst/>
                    <a:latin typeface="Calibri"/>
                  </a:defRPr>
                </a:pPr>
                <a:endParaRPr lang="th-TH"/>
              </a:p>
            </c:txPr>
            <c:dLblPos val="ctr"/>
            <c:showLegendKey val="0"/>
            <c:showVal val="1"/>
            <c:showCatName val="0"/>
            <c:showSerName val="0"/>
            <c:showPercent val="0"/>
            <c:showBubbleSize val="0"/>
            <c:showLeaderLines val="0"/>
          </c:dLbls>
          <c:cat>
            <c:strRef>
              <c:f>Sheet1!$B$1:$L$1</c:f>
              <c:strCache>
                <c:ptCount val="11"/>
                <c:pt idx="0">
                  <c:v>2000</c:v>
                </c:pt>
                <c:pt idx="1">
                  <c:v>2001</c:v>
                </c:pt>
                <c:pt idx="2">
                  <c:v>2002</c:v>
                </c:pt>
                <c:pt idx="3">
                  <c:v>2003</c:v>
                </c:pt>
                <c:pt idx="4">
                  <c:v>2004</c:v>
                </c:pt>
                <c:pt idx="5">
                  <c:v>2005</c:v>
                </c:pt>
                <c:pt idx="6">
                  <c:v>2006</c:v>
                </c:pt>
                <c:pt idx="7">
                  <c:v>2007</c:v>
                </c:pt>
                <c:pt idx="8">
                  <c:v>2008</c:v>
                </c:pt>
                <c:pt idx="9">
                  <c:v>2009</c:v>
                </c:pt>
                <c:pt idx="10">
                  <c:v>2010</c:v>
                </c:pt>
              </c:strCache>
            </c:strRef>
          </c:cat>
          <c:val>
            <c:numRef>
              <c:f>Sheet1!$B$3:$L$3</c:f>
              <c:numCache>
                <c:formatCode>General</c:formatCode>
                <c:ptCount val="11"/>
                <c:pt idx="0">
                  <c:v>6023.973</c:v>
                </c:pt>
                <c:pt idx="1">
                  <c:v>5803.3819229999999</c:v>
                </c:pt>
                <c:pt idx="2">
                  <c:v>6084.6053899999997</c:v>
                </c:pt>
                <c:pt idx="3">
                  <c:v>7111.2233669999996</c:v>
                </c:pt>
                <c:pt idx="4">
                  <c:v>8649.0737570000001</c:v>
                </c:pt>
                <c:pt idx="5">
                  <c:v>9833.0347930000007</c:v>
                </c:pt>
                <c:pt idx="6">
                  <c:v>11343.232726</c:v>
                </c:pt>
                <c:pt idx="7">
                  <c:v>13134.55665</c:v>
                </c:pt>
                <c:pt idx="8">
                  <c:v>15126.128138</c:v>
                </c:pt>
                <c:pt idx="9">
                  <c:v>11707.913909999999</c:v>
                </c:pt>
                <c:pt idx="10">
                  <c:v>14185.869049999999</c:v>
                </c:pt>
              </c:numCache>
            </c:numRef>
          </c:val>
        </c:ser>
        <c:ser>
          <c:idx val="2"/>
          <c:order val="2"/>
          <c:tx>
            <c:strRef>
              <c:f>Sheet1!$A$4</c:f>
              <c:strCache>
                <c:ptCount val="1"/>
                <c:pt idx="0">
                  <c:v>share of ASEAN export to world (Right)</c:v>
                </c:pt>
              </c:strCache>
            </c:strRef>
          </c:tx>
          <c:spPr>
            <a:noFill/>
            <a:ln w="12700" cap="flat">
              <a:noFill/>
              <a:miter lim="400000"/>
            </a:ln>
            <a:effectLst/>
          </c:spPr>
          <c:invertIfNegative val="0"/>
          <c:dLbls>
            <c:numFmt formatCode="0.####" sourceLinked="0"/>
            <c:txPr>
              <a:bodyPr/>
              <a:lstStyle/>
              <a:p>
                <a:pPr lvl="0">
                  <a:defRPr sz="1600" b="1" i="0" u="none" strike="noStrike">
                    <a:solidFill>
                      <a:srgbClr val="000000"/>
                    </a:solidFill>
                    <a:effectLst/>
                    <a:latin typeface="Calibri"/>
                  </a:defRPr>
                </a:pPr>
                <a:endParaRPr lang="th-TH"/>
              </a:p>
            </c:txPr>
            <c:dLblPos val="inEnd"/>
            <c:showLegendKey val="0"/>
            <c:showVal val="1"/>
            <c:showCatName val="0"/>
            <c:showSerName val="0"/>
            <c:showPercent val="0"/>
            <c:showBubbleSize val="0"/>
            <c:showLeaderLines val="0"/>
          </c:dLbls>
          <c:cat>
            <c:strRef>
              <c:f>Sheet1!$B$1:$L$1</c:f>
              <c:strCache>
                <c:ptCount val="11"/>
                <c:pt idx="0">
                  <c:v>2000</c:v>
                </c:pt>
                <c:pt idx="1">
                  <c:v>2001</c:v>
                </c:pt>
                <c:pt idx="2">
                  <c:v>2002</c:v>
                </c:pt>
                <c:pt idx="3">
                  <c:v>2003</c:v>
                </c:pt>
                <c:pt idx="4">
                  <c:v>2004</c:v>
                </c:pt>
                <c:pt idx="5">
                  <c:v>2005</c:v>
                </c:pt>
                <c:pt idx="6">
                  <c:v>2006</c:v>
                </c:pt>
                <c:pt idx="7">
                  <c:v>2007</c:v>
                </c:pt>
                <c:pt idx="8">
                  <c:v>2008</c:v>
                </c:pt>
                <c:pt idx="9">
                  <c:v>2009</c:v>
                </c:pt>
                <c:pt idx="10">
                  <c:v>2010</c:v>
                </c:pt>
              </c:strCache>
            </c:strRef>
          </c:cat>
          <c:val>
            <c:numRef>
              <c:f>Sheet1!$B$4:$L$4</c:f>
              <c:numCache>
                <c:formatCode>General</c:formatCode>
                <c:ptCount val="11"/>
                <c:pt idx="0">
                  <c:v>6.6918680000000004</c:v>
                </c:pt>
                <c:pt idx="1">
                  <c:v>6.260993</c:v>
                </c:pt>
                <c:pt idx="2">
                  <c:v>6.2753329999999998</c:v>
                </c:pt>
                <c:pt idx="3">
                  <c:v>6.2585899999999999</c:v>
                </c:pt>
                <c:pt idx="4">
                  <c:v>6.1719049999999998</c:v>
                </c:pt>
                <c:pt idx="5">
                  <c:v>6.2538390000000001</c:v>
                </c:pt>
                <c:pt idx="6">
                  <c:v>6.3548850000000003</c:v>
                </c:pt>
                <c:pt idx="7">
                  <c:v>6.1817380000000002</c:v>
                </c:pt>
                <c:pt idx="8">
                  <c:v>6.1421679999999999</c:v>
                </c:pt>
                <c:pt idx="9">
                  <c:v>6.5012470000000002</c:v>
                </c:pt>
                <c:pt idx="10">
                  <c:v>6.9046529999999997</c:v>
                </c:pt>
              </c:numCache>
            </c:numRef>
          </c:val>
        </c:ser>
        <c:dLbls>
          <c:showLegendKey val="0"/>
          <c:showVal val="0"/>
          <c:showCatName val="0"/>
          <c:showSerName val="0"/>
          <c:showPercent val="0"/>
          <c:showBubbleSize val="0"/>
        </c:dLbls>
        <c:gapWidth val="150"/>
        <c:overlap val="100"/>
        <c:axId val="154813568"/>
        <c:axId val="149299200"/>
      </c:barChart>
      <c:catAx>
        <c:axId val="154813568"/>
        <c:scaling>
          <c:orientation val="minMax"/>
        </c:scaling>
        <c:delete val="0"/>
        <c:axPos val="b"/>
        <c:numFmt formatCode="General" sourceLinked="1"/>
        <c:majorTickMark val="out"/>
        <c:minorTickMark val="none"/>
        <c:tickLblPos val="low"/>
        <c:spPr>
          <a:ln w="12700" cap="flat">
            <a:solidFill>
              <a:srgbClr val="000000"/>
            </a:solidFill>
            <a:prstDash val="solid"/>
            <a:miter lim="400000"/>
          </a:ln>
        </c:spPr>
        <c:txPr>
          <a:bodyPr rot="0"/>
          <a:lstStyle/>
          <a:p>
            <a:pPr lvl="0">
              <a:defRPr sz="1400" b="1" i="0" u="none" strike="noStrike">
                <a:solidFill>
                  <a:srgbClr val="000000"/>
                </a:solidFill>
                <a:effectLst/>
                <a:latin typeface="Calibri"/>
              </a:defRPr>
            </a:pPr>
            <a:endParaRPr lang="th-TH"/>
          </a:p>
        </c:txPr>
        <c:crossAx val="149299200"/>
        <c:crosses val="autoZero"/>
        <c:auto val="1"/>
        <c:lblAlgn val="ctr"/>
        <c:lblOffset val="100"/>
        <c:noMultiLvlLbl val="1"/>
      </c:catAx>
      <c:valAx>
        <c:axId val="149299200"/>
        <c:scaling>
          <c:orientation val="minMax"/>
          <c:min val="0"/>
        </c:scaling>
        <c:delete val="0"/>
        <c:axPos val="l"/>
        <c:majorGridlines>
          <c:spPr>
            <a:ln w="12700" cap="flat">
              <a:solidFill>
                <a:srgbClr val="AFABAB"/>
              </a:solidFill>
              <a:prstDash val="sysDot"/>
              <a:miter lim="800000"/>
            </a:ln>
          </c:spPr>
        </c:majorGridlines>
        <c:numFmt formatCode="#,##0" sourceLinked="0"/>
        <c:majorTickMark val="out"/>
        <c:minorTickMark val="none"/>
        <c:tickLblPos val="nextTo"/>
        <c:spPr>
          <a:ln w="12700" cap="flat">
            <a:solidFill>
              <a:srgbClr val="000000"/>
            </a:solidFill>
            <a:prstDash val="solid"/>
            <a:miter lim="400000"/>
          </a:ln>
        </c:spPr>
        <c:txPr>
          <a:bodyPr rot="0"/>
          <a:lstStyle/>
          <a:p>
            <a:pPr lvl="0">
              <a:defRPr sz="1400" b="1" i="0" u="none" strike="noStrike">
                <a:solidFill>
                  <a:srgbClr val="000000"/>
                </a:solidFill>
                <a:effectLst/>
                <a:latin typeface="Calibri"/>
              </a:defRPr>
            </a:pPr>
            <a:endParaRPr lang="th-TH"/>
          </a:p>
        </c:txPr>
        <c:crossAx val="154813568"/>
        <c:crosses val="autoZero"/>
        <c:crossBetween val="between"/>
        <c:majorUnit val="4500"/>
        <c:minorUnit val="2250"/>
      </c:valAx>
      <c:spPr>
        <a:noFill/>
        <a:ln w="12700" cap="flat">
          <a:noFill/>
          <a:miter lim="400000"/>
        </a:ln>
        <a:effectLst/>
      </c:spPr>
    </c:plotArea>
    <c:legend>
      <c:legendPos val="b"/>
      <c:layout>
        <c:manualLayout>
          <c:xMode val="edge"/>
          <c:yMode val="edge"/>
          <c:x val="5.0000000000000001E-3"/>
          <c:y val="0.94345500000000004"/>
          <c:w val="1"/>
          <c:h val="6.9044499999999995E-2"/>
        </c:manualLayout>
      </c:layout>
      <c:overlay val="1"/>
      <c:spPr>
        <a:noFill/>
        <a:ln w="12700" cap="flat">
          <a:noFill/>
          <a:miter lim="400000"/>
        </a:ln>
        <a:effectLst/>
      </c:spPr>
      <c:txPr>
        <a:bodyPr/>
        <a:lstStyle/>
        <a:p>
          <a:pPr lvl="0">
            <a:defRPr sz="1200" b="0" i="0" u="none" strike="noStrike">
              <a:solidFill>
                <a:srgbClr val="000000"/>
              </a:solidFill>
              <a:effectLst/>
              <a:latin typeface="Calibri"/>
            </a:defRPr>
          </a:pPr>
          <a:endParaRPr lang="th-TH"/>
        </a:p>
      </c:txPr>
    </c:legend>
    <c:plotVisOnly val="1"/>
    <c:dispBlanksAs val="gap"/>
    <c:showDLblsOverMax val="1"/>
  </c:chart>
  <c:spPr>
    <a:solidFill>
      <a:srgbClr val="FFFFFF"/>
    </a:solidFill>
    <a:ln>
      <a:noFill/>
    </a:ln>
    <a:effectLst/>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78842" cy="339884"/>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593123" y="0"/>
            <a:ext cx="4278842" cy="339884"/>
          </a:xfrm>
          <a:prstGeom prst="rect">
            <a:avLst/>
          </a:prstGeom>
        </p:spPr>
        <p:txBody>
          <a:bodyPr vert="horz" lIns="91440" tIns="45720" rIns="91440" bIns="45720" rtlCol="0"/>
          <a:lstStyle>
            <a:lvl1pPr algn="r">
              <a:defRPr sz="1200"/>
            </a:lvl1pPr>
          </a:lstStyle>
          <a:p>
            <a:fld id="{4BC45244-B10C-4F31-B0E2-9F7345CA9332}" type="datetimeFigureOut">
              <a:rPr lang="th-TH" smtClean="0"/>
              <a:t>03/07/58</a:t>
            </a:fld>
            <a:endParaRPr lang="th-TH"/>
          </a:p>
        </p:txBody>
      </p:sp>
      <p:sp>
        <p:nvSpPr>
          <p:cNvPr id="4" name="Footer Placeholder 3"/>
          <p:cNvSpPr>
            <a:spLocks noGrp="1"/>
          </p:cNvSpPr>
          <p:nvPr>
            <p:ph type="ftr" sz="quarter" idx="2"/>
          </p:nvPr>
        </p:nvSpPr>
        <p:spPr>
          <a:xfrm>
            <a:off x="0" y="6456612"/>
            <a:ext cx="4278842" cy="339884"/>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593123" y="6456612"/>
            <a:ext cx="4278842" cy="339884"/>
          </a:xfrm>
          <a:prstGeom prst="rect">
            <a:avLst/>
          </a:prstGeom>
        </p:spPr>
        <p:txBody>
          <a:bodyPr vert="horz" lIns="91440" tIns="45720" rIns="91440" bIns="45720" rtlCol="0" anchor="b"/>
          <a:lstStyle>
            <a:lvl1pPr algn="r">
              <a:defRPr sz="1200"/>
            </a:lvl1pPr>
          </a:lstStyle>
          <a:p>
            <a:fld id="{BF68F341-4EBC-4E16-A3E2-621A074B516B}" type="slidenum">
              <a:rPr lang="th-TH" smtClean="0"/>
              <a:t>‹#›</a:t>
            </a:fld>
            <a:endParaRPr lang="th-TH"/>
          </a:p>
        </p:txBody>
      </p:sp>
    </p:spTree>
    <p:extLst>
      <p:ext uri="{BB962C8B-B14F-4D97-AF65-F5344CB8AC3E}">
        <p14:creationId xmlns:p14="http://schemas.microsoft.com/office/powerpoint/2010/main" val="25892746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6" name="Shape 46"/>
          <p:cNvSpPr>
            <a:spLocks noGrp="1" noRot="1" noChangeAspect="1"/>
          </p:cNvSpPr>
          <p:nvPr>
            <p:ph type="sldImg"/>
          </p:nvPr>
        </p:nvSpPr>
        <p:spPr>
          <a:xfrm>
            <a:off x="2670175" y="509588"/>
            <a:ext cx="4533900" cy="2549525"/>
          </a:xfrm>
          <a:prstGeom prst="rect">
            <a:avLst/>
          </a:prstGeom>
        </p:spPr>
        <p:txBody>
          <a:bodyPr/>
          <a:lstStyle/>
          <a:p>
            <a:pPr lvl="0"/>
            <a:endParaRPr/>
          </a:p>
        </p:txBody>
      </p:sp>
      <p:sp>
        <p:nvSpPr>
          <p:cNvPr id="47" name="Shape 47"/>
          <p:cNvSpPr>
            <a:spLocks noGrp="1"/>
          </p:cNvSpPr>
          <p:nvPr>
            <p:ph type="body" sz="quarter" idx="1"/>
          </p:nvPr>
        </p:nvSpPr>
        <p:spPr>
          <a:xfrm>
            <a:off x="1316567" y="3228895"/>
            <a:ext cx="7241117" cy="3058954"/>
          </a:xfrm>
          <a:prstGeom prst="rect">
            <a:avLst/>
          </a:prstGeom>
        </p:spPr>
        <p:txBody>
          <a:bodyPr/>
          <a:lstStyle/>
          <a:p>
            <a:pPr lvl="0"/>
            <a:endParaRPr/>
          </a:p>
        </p:txBody>
      </p:sp>
    </p:spTree>
    <p:extLst>
      <p:ext uri="{BB962C8B-B14F-4D97-AF65-F5344CB8AC3E}">
        <p14:creationId xmlns:p14="http://schemas.microsoft.com/office/powerpoint/2010/main" val="3629183426"/>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Shape 55"/>
          <p:cNvSpPr>
            <a:spLocks noGrp="1" noRot="1" noChangeAspect="1"/>
          </p:cNvSpPr>
          <p:nvPr>
            <p:ph type="sldImg"/>
          </p:nvPr>
        </p:nvSpPr>
        <p:spPr>
          <a:prstGeom prst="rect">
            <a:avLst/>
          </a:prstGeom>
        </p:spPr>
        <p:txBody>
          <a:bodyPr/>
          <a:lstStyle/>
          <a:p>
            <a:pPr lvl="0"/>
            <a:endParaRPr/>
          </a:p>
        </p:txBody>
      </p:sp>
      <p:sp>
        <p:nvSpPr>
          <p:cNvPr id="56" name="Shape 56"/>
          <p:cNvSpPr>
            <a:spLocks noGrp="1"/>
          </p:cNvSpPr>
          <p:nvPr>
            <p:ph type="body" sz="quarter" idx="1"/>
          </p:nvPr>
        </p:nvSpPr>
        <p:spPr>
          <a:prstGeom prst="rect">
            <a:avLst/>
          </a:prstGeom>
        </p:spPr>
        <p:txBody>
          <a:bodyPr/>
          <a:lstStyle>
            <a:lvl1pPr defTabSz="914400">
              <a:lnSpc>
                <a:spcPct val="100000"/>
              </a:lnSpc>
              <a:defRPr sz="1800">
                <a:latin typeface="Calibri"/>
                <a:ea typeface="Calibri"/>
                <a:cs typeface="Calibri"/>
                <a:sym typeface="Calibri"/>
              </a:defRPr>
            </a:lvl1pPr>
          </a:lstStyle>
          <a:p>
            <a:pPr lvl="0"/>
            <a:r>
              <a:t>Was originally Indonesia, Malaysia, Thailand, Singapore and Philippines. The LCMV countries were added between 1995-1999. They’re poorer then the other countries in Asean.</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noRot="1" noChangeAspect="1"/>
          </p:cNvSpPr>
          <p:nvPr>
            <p:ph type="sldImg"/>
          </p:nvPr>
        </p:nvSpPr>
        <p:spPr>
          <a:prstGeom prst="rect">
            <a:avLst/>
          </a:prstGeom>
        </p:spPr>
        <p:txBody>
          <a:bodyPr/>
          <a:lstStyle/>
          <a:p>
            <a:pPr lvl="0"/>
            <a:endParaRPr/>
          </a:p>
        </p:txBody>
      </p:sp>
      <p:sp>
        <p:nvSpPr>
          <p:cNvPr id="72" name="Shape 72"/>
          <p:cNvSpPr>
            <a:spLocks noGrp="1"/>
          </p:cNvSpPr>
          <p:nvPr>
            <p:ph type="body" sz="quarter" idx="1"/>
          </p:nvPr>
        </p:nvSpPr>
        <p:spPr>
          <a:prstGeom prst="rect">
            <a:avLst/>
          </a:prstGeom>
        </p:spPr>
        <p:txBody>
          <a:bodyPr/>
          <a:lstStyle>
            <a:lvl1pPr defTabSz="914400">
              <a:lnSpc>
                <a:spcPct val="100000"/>
              </a:lnSpc>
              <a:defRPr sz="1800">
                <a:latin typeface="Calibri"/>
                <a:ea typeface="Calibri"/>
                <a:cs typeface="Calibri"/>
                <a:sym typeface="Calibri"/>
              </a:defRPr>
            </a:lvl1pPr>
          </a:lstStyle>
          <a:p>
            <a:pPr lvl="0"/>
            <a:r>
              <a:t>There’s the Asean Non-Tariff Measures Database that can be accessed to find out what trade barriers do still exist.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1524000" y="0"/>
            <a:ext cx="9144000" cy="3509963"/>
          </a:xfrm>
          <a:prstGeom prst="rect">
            <a:avLst/>
          </a:prstGeom>
        </p:spPr>
        <p:txBody>
          <a:bodyPr anchor="b"/>
          <a:lstStyle>
            <a:lvl1pPr algn="ctr">
              <a:defRPr sz="6000"/>
            </a:lvl1pPr>
          </a:lstStyle>
          <a:p>
            <a:pPr lvl="0">
              <a:defRPr sz="1800"/>
            </a:pPr>
            <a:r>
              <a:rPr sz="6000"/>
              <a:t>Click to edit Master title style</a:t>
            </a:r>
          </a:p>
        </p:txBody>
      </p:sp>
      <p:sp>
        <p:nvSpPr>
          <p:cNvPr id="7" name="Shape 7"/>
          <p:cNvSpPr>
            <a:spLocks noGrp="1"/>
          </p:cNvSpPr>
          <p:nvPr>
            <p:ph type="body" idx="1"/>
          </p:nvPr>
        </p:nvSpPr>
        <p:spPr>
          <a:xfrm>
            <a:off x="1524000" y="3602037"/>
            <a:ext cx="9144000" cy="3255963"/>
          </a:xfrm>
          <a:prstGeom prst="rect">
            <a:avLst/>
          </a:prstGeom>
        </p:spPr>
        <p:txBody>
          <a:bodyPr/>
          <a:lstStyle>
            <a:lvl1pPr marL="0" indent="0" algn="ctr">
              <a:buSzTx/>
              <a:buFontTx/>
              <a:buNone/>
              <a:defRPr sz="2400"/>
            </a:lvl1pPr>
          </a:lstStyle>
          <a:p>
            <a:pPr lvl="0">
              <a:defRPr sz="1800"/>
            </a:pPr>
            <a:r>
              <a:rPr sz="2400"/>
              <a:t>Click to edit Master subtitle style</a:t>
            </a:r>
          </a:p>
        </p:txBody>
      </p:sp>
      <p:sp>
        <p:nvSpPr>
          <p:cNvPr id="8" name="Shape 8"/>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0" name="Shape 10"/>
          <p:cNvSpPr>
            <a:spLocks noGrp="1"/>
          </p:cNvSpPr>
          <p:nvPr>
            <p:ph type="title"/>
          </p:nvPr>
        </p:nvSpPr>
        <p:spPr>
          <a:prstGeom prst="rect">
            <a:avLst/>
          </a:prstGeom>
        </p:spPr>
        <p:txBody>
          <a:bodyPr/>
          <a:lstStyle/>
          <a:p>
            <a:pPr lvl="0">
              <a:defRPr sz="1800"/>
            </a:pPr>
            <a:r>
              <a:rPr sz="4400"/>
              <a:t>Click to edit Master title style</a:t>
            </a:r>
          </a:p>
        </p:txBody>
      </p:sp>
      <p:sp>
        <p:nvSpPr>
          <p:cNvPr id="11" name="Shape 11"/>
          <p:cNvSpPr>
            <a:spLocks noGrp="1"/>
          </p:cNvSpPr>
          <p:nvPr>
            <p:ph type="body" idx="1"/>
          </p:nvPr>
        </p:nvSpPr>
        <p:spPr>
          <a:prstGeom prst="rect">
            <a:avLst/>
          </a:prstGeom>
        </p:spPr>
        <p:txBody>
          <a:bodyPr/>
          <a:lstStyle/>
          <a:p>
            <a:pPr lvl="0">
              <a:defRPr sz="1800"/>
            </a:pPr>
            <a:r>
              <a:rPr sz="2800"/>
              <a:t>Click to edit Master text styles</a:t>
            </a:r>
          </a:p>
          <a:p>
            <a:pPr lvl="1">
              <a:defRPr sz="1800"/>
            </a:pPr>
            <a:r>
              <a:rPr sz="2800"/>
              <a:t>Second level</a:t>
            </a:r>
          </a:p>
          <a:p>
            <a:pPr lvl="2">
              <a:defRPr sz="1800"/>
            </a:pPr>
            <a:r>
              <a:rPr sz="2800"/>
              <a:t>Third level</a:t>
            </a:r>
          </a:p>
          <a:p>
            <a:pPr lvl="3">
              <a:defRPr sz="1800"/>
            </a:pPr>
            <a:r>
              <a:rPr sz="2800"/>
              <a:t>Fourth level</a:t>
            </a:r>
          </a:p>
          <a:p>
            <a:pPr lvl="4">
              <a:defRPr sz="1800"/>
            </a:pPr>
            <a:r>
              <a:rPr sz="2800"/>
              <a:t>Fifth level</a:t>
            </a:r>
          </a:p>
        </p:txBody>
      </p:sp>
      <p:sp>
        <p:nvSpPr>
          <p:cNvPr id="12" name="Shape 12"/>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14" name="Shape 14"/>
          <p:cNvSpPr>
            <a:spLocks noGrp="1"/>
          </p:cNvSpPr>
          <p:nvPr>
            <p:ph type="title"/>
          </p:nvPr>
        </p:nvSpPr>
        <p:spPr>
          <a:xfrm>
            <a:off x="831850" y="0"/>
            <a:ext cx="10515600" cy="4562475"/>
          </a:xfrm>
          <a:prstGeom prst="rect">
            <a:avLst/>
          </a:prstGeom>
        </p:spPr>
        <p:txBody>
          <a:bodyPr anchor="b"/>
          <a:lstStyle>
            <a:lvl1pPr>
              <a:defRPr sz="6000"/>
            </a:lvl1pPr>
          </a:lstStyle>
          <a:p>
            <a:pPr lvl="0">
              <a:defRPr sz="1800"/>
            </a:pPr>
            <a:r>
              <a:rPr sz="6000"/>
              <a:t>Click to edit Master title style</a:t>
            </a:r>
          </a:p>
        </p:txBody>
      </p:sp>
      <p:sp>
        <p:nvSpPr>
          <p:cNvPr id="15" name="Shape 15"/>
          <p:cNvSpPr>
            <a:spLocks noGrp="1"/>
          </p:cNvSpPr>
          <p:nvPr>
            <p:ph type="body" idx="1"/>
          </p:nvPr>
        </p:nvSpPr>
        <p:spPr>
          <a:xfrm>
            <a:off x="831850" y="4589462"/>
            <a:ext cx="10515600" cy="2268538"/>
          </a:xfrm>
          <a:prstGeom prst="rect">
            <a:avLst/>
          </a:prstGeom>
        </p:spPr>
        <p:txBody>
          <a:bodyPr/>
          <a:lstStyle>
            <a:lvl1pPr marL="0" indent="0">
              <a:buSzTx/>
              <a:buFontTx/>
              <a:buNone/>
              <a:defRPr sz="2400">
                <a:solidFill>
                  <a:srgbClr val="888888"/>
                </a:solidFill>
              </a:defRPr>
            </a:lvl1pPr>
          </a:lstStyle>
          <a:p>
            <a:pPr lvl="0">
              <a:defRPr sz="1800">
                <a:solidFill>
                  <a:srgbClr val="000000"/>
                </a:solidFill>
              </a:defRPr>
            </a:pPr>
            <a:r>
              <a:rPr sz="2400">
                <a:solidFill>
                  <a:srgbClr val="888888"/>
                </a:solidFill>
              </a:rPr>
              <a:t>Click to edit Master text styles</a:t>
            </a:r>
          </a:p>
        </p:txBody>
      </p:sp>
      <p:sp>
        <p:nvSpPr>
          <p:cNvPr id="16" name="Shape 16"/>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18" name="Shape 18"/>
          <p:cNvSpPr>
            <a:spLocks noGrp="1"/>
          </p:cNvSpPr>
          <p:nvPr>
            <p:ph type="title"/>
          </p:nvPr>
        </p:nvSpPr>
        <p:spPr>
          <a:prstGeom prst="rect">
            <a:avLst/>
          </a:prstGeom>
        </p:spPr>
        <p:txBody>
          <a:bodyPr/>
          <a:lstStyle/>
          <a:p>
            <a:pPr lvl="0">
              <a:defRPr sz="1800"/>
            </a:pPr>
            <a:r>
              <a:rPr sz="4400"/>
              <a:t>Click to edit Master title style</a:t>
            </a:r>
          </a:p>
        </p:txBody>
      </p:sp>
      <p:sp>
        <p:nvSpPr>
          <p:cNvPr id="19" name="Shape 19"/>
          <p:cNvSpPr>
            <a:spLocks noGrp="1"/>
          </p:cNvSpPr>
          <p:nvPr>
            <p:ph type="body" idx="1"/>
          </p:nvPr>
        </p:nvSpPr>
        <p:spPr>
          <a:xfrm>
            <a:off x="838200" y="1825625"/>
            <a:ext cx="5181600" cy="5032375"/>
          </a:xfrm>
          <a:prstGeom prst="rect">
            <a:avLst/>
          </a:prstGeom>
        </p:spPr>
        <p:txBody>
          <a:bodyPr/>
          <a:lstStyle/>
          <a:p>
            <a:pPr lvl="0">
              <a:defRPr sz="1800"/>
            </a:pPr>
            <a:r>
              <a:rPr sz="2800"/>
              <a:t>Click to edit Master text styles</a:t>
            </a:r>
          </a:p>
          <a:p>
            <a:pPr lvl="1">
              <a:defRPr sz="1800"/>
            </a:pPr>
            <a:r>
              <a:rPr sz="2800"/>
              <a:t>Second level</a:t>
            </a:r>
          </a:p>
          <a:p>
            <a:pPr lvl="2">
              <a:defRPr sz="1800"/>
            </a:pPr>
            <a:r>
              <a:rPr sz="2800"/>
              <a:t>Third level</a:t>
            </a:r>
          </a:p>
          <a:p>
            <a:pPr lvl="3">
              <a:defRPr sz="1800"/>
            </a:pPr>
            <a:r>
              <a:rPr sz="2800"/>
              <a:t>Fourth level</a:t>
            </a:r>
          </a:p>
          <a:p>
            <a:pPr lvl="4">
              <a:defRPr sz="1800"/>
            </a:pPr>
            <a:r>
              <a:rPr sz="2800"/>
              <a:t>Fifth level</a:t>
            </a:r>
          </a:p>
        </p:txBody>
      </p:sp>
      <p:sp>
        <p:nvSpPr>
          <p:cNvPr id="20" name="Shape 20"/>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22" name="Shape 22"/>
          <p:cNvSpPr>
            <a:spLocks noGrp="1"/>
          </p:cNvSpPr>
          <p:nvPr>
            <p:ph type="title"/>
          </p:nvPr>
        </p:nvSpPr>
        <p:spPr>
          <a:xfrm>
            <a:off x="839787" y="365125"/>
            <a:ext cx="10515601" cy="1325563"/>
          </a:xfrm>
          <a:prstGeom prst="rect">
            <a:avLst/>
          </a:prstGeom>
        </p:spPr>
        <p:txBody>
          <a:bodyPr/>
          <a:lstStyle/>
          <a:p>
            <a:pPr lvl="0">
              <a:defRPr sz="1800"/>
            </a:pPr>
            <a:r>
              <a:rPr sz="4400"/>
              <a:t>Click to edit Master title style</a:t>
            </a:r>
          </a:p>
        </p:txBody>
      </p:sp>
      <p:sp>
        <p:nvSpPr>
          <p:cNvPr id="23" name="Shape 23"/>
          <p:cNvSpPr>
            <a:spLocks noGrp="1"/>
          </p:cNvSpPr>
          <p:nvPr>
            <p:ph type="body" idx="1"/>
          </p:nvPr>
        </p:nvSpPr>
        <p:spPr>
          <a:xfrm>
            <a:off x="839787" y="1681163"/>
            <a:ext cx="5157789" cy="823913"/>
          </a:xfrm>
          <a:prstGeom prst="rect">
            <a:avLst/>
          </a:prstGeom>
        </p:spPr>
        <p:txBody>
          <a:bodyPr anchor="b"/>
          <a:lstStyle>
            <a:lvl1pPr marL="0" indent="0">
              <a:buSzTx/>
              <a:buFontTx/>
              <a:buNone/>
              <a:defRPr sz="2400" b="1"/>
            </a:lvl1pPr>
          </a:lstStyle>
          <a:p>
            <a:pPr lvl="0">
              <a:defRPr sz="1800" b="0"/>
            </a:pPr>
            <a:r>
              <a:rPr sz="2400" b="1"/>
              <a:t>Click to edit Master text styles</a:t>
            </a:r>
          </a:p>
        </p:txBody>
      </p:sp>
      <p:sp>
        <p:nvSpPr>
          <p:cNvPr id="24" name="Shape 24"/>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26" name="Shape 26"/>
          <p:cNvSpPr>
            <a:spLocks noGrp="1"/>
          </p:cNvSpPr>
          <p:nvPr>
            <p:ph type="title"/>
          </p:nvPr>
        </p:nvSpPr>
        <p:spPr>
          <a:xfrm>
            <a:off x="838200" y="365125"/>
            <a:ext cx="10515600" cy="1325563"/>
          </a:xfrm>
          <a:prstGeom prst="rect">
            <a:avLst/>
          </a:prstGeom>
        </p:spPr>
        <p:txBody>
          <a:bodyPr/>
          <a:lstStyle/>
          <a:p>
            <a:pPr lvl="0">
              <a:defRPr sz="1800"/>
            </a:pPr>
            <a:r>
              <a:rPr sz="4400"/>
              <a:t>Click to edit Master title style</a:t>
            </a:r>
          </a:p>
        </p:txBody>
      </p:sp>
      <p:sp>
        <p:nvSpPr>
          <p:cNvPr id="27" name="Shape 27"/>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29" name="Shape 29"/>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31" name="Shape 31"/>
          <p:cNvSpPr>
            <a:spLocks noGrp="1"/>
          </p:cNvSpPr>
          <p:nvPr>
            <p:ph type="title"/>
          </p:nvPr>
        </p:nvSpPr>
        <p:spPr>
          <a:xfrm>
            <a:off x="839787" y="0"/>
            <a:ext cx="3932239" cy="2057400"/>
          </a:xfrm>
          <a:prstGeom prst="rect">
            <a:avLst/>
          </a:prstGeom>
        </p:spPr>
        <p:txBody>
          <a:bodyPr anchor="b"/>
          <a:lstStyle>
            <a:lvl1pPr>
              <a:defRPr sz="3200"/>
            </a:lvl1pPr>
          </a:lstStyle>
          <a:p>
            <a:pPr lvl="0">
              <a:defRPr sz="1800"/>
            </a:pPr>
            <a:r>
              <a:rPr sz="3200"/>
              <a:t>Click to edit Master title style</a:t>
            </a:r>
          </a:p>
        </p:txBody>
      </p:sp>
      <p:sp>
        <p:nvSpPr>
          <p:cNvPr id="32" name="Shape 32"/>
          <p:cNvSpPr>
            <a:spLocks noGrp="1"/>
          </p:cNvSpPr>
          <p:nvPr>
            <p:ph type="body" idx="1"/>
          </p:nvPr>
        </p:nvSpPr>
        <p:spPr>
          <a:xfrm>
            <a:off x="5183187" y="987425"/>
            <a:ext cx="6172201" cy="587057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lvl="0">
              <a:defRPr sz="1800"/>
            </a:pPr>
            <a:r>
              <a:rPr sz="3200"/>
              <a:t>Click to edit Master text styles</a:t>
            </a:r>
          </a:p>
          <a:p>
            <a:pPr lvl="1">
              <a:defRPr sz="1800"/>
            </a:pPr>
            <a:r>
              <a:rPr sz="3200"/>
              <a:t>Second level</a:t>
            </a:r>
          </a:p>
          <a:p>
            <a:pPr lvl="2">
              <a:defRPr sz="1800"/>
            </a:pPr>
            <a:r>
              <a:rPr sz="3200"/>
              <a:t>Third level</a:t>
            </a:r>
          </a:p>
          <a:p>
            <a:pPr lvl="3">
              <a:defRPr sz="1800"/>
            </a:pPr>
            <a:r>
              <a:rPr sz="3200"/>
              <a:t>Fourth level</a:t>
            </a:r>
          </a:p>
          <a:p>
            <a:pPr lvl="4">
              <a:defRPr sz="1800"/>
            </a:pPr>
            <a:r>
              <a:rPr sz="3200"/>
              <a:t>Fifth level</a:t>
            </a:r>
          </a:p>
        </p:txBody>
      </p:sp>
      <p:sp>
        <p:nvSpPr>
          <p:cNvPr id="33" name="Shape 33"/>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35" name="Shape 35"/>
          <p:cNvSpPr>
            <a:spLocks noGrp="1"/>
          </p:cNvSpPr>
          <p:nvPr>
            <p:ph type="title"/>
          </p:nvPr>
        </p:nvSpPr>
        <p:spPr>
          <a:xfrm>
            <a:off x="839787" y="0"/>
            <a:ext cx="3932239" cy="2057400"/>
          </a:xfrm>
          <a:prstGeom prst="rect">
            <a:avLst/>
          </a:prstGeom>
        </p:spPr>
        <p:txBody>
          <a:bodyPr anchor="b"/>
          <a:lstStyle>
            <a:lvl1pPr>
              <a:defRPr sz="3200"/>
            </a:lvl1pPr>
          </a:lstStyle>
          <a:p>
            <a:pPr lvl="0">
              <a:defRPr sz="1800"/>
            </a:pPr>
            <a:r>
              <a:rPr sz="3200"/>
              <a:t>Click to edit Master title style</a:t>
            </a:r>
          </a:p>
        </p:txBody>
      </p:sp>
      <p:sp>
        <p:nvSpPr>
          <p:cNvPr id="36" name="Shape 36"/>
          <p:cNvSpPr>
            <a:spLocks noGrp="1"/>
          </p:cNvSpPr>
          <p:nvPr>
            <p:ph type="body" idx="1"/>
          </p:nvPr>
        </p:nvSpPr>
        <p:spPr>
          <a:xfrm>
            <a:off x="839787" y="2057400"/>
            <a:ext cx="3932239" cy="4800600"/>
          </a:xfrm>
          <a:prstGeom prst="rect">
            <a:avLst/>
          </a:prstGeom>
        </p:spPr>
        <p:txBody>
          <a:bodyPr/>
          <a:lstStyle>
            <a:lvl1pPr marL="0" indent="0">
              <a:buSzTx/>
              <a:buFontTx/>
              <a:buNone/>
              <a:defRPr sz="1600"/>
            </a:lvl1pPr>
          </a:lstStyle>
          <a:p>
            <a:pPr lvl="0">
              <a:defRPr sz="1800"/>
            </a:pPr>
            <a:r>
              <a:rPr sz="1600"/>
              <a:t>Click to edit Master text styles</a:t>
            </a:r>
          </a:p>
        </p:txBody>
      </p:sp>
      <p:sp>
        <p:nvSpPr>
          <p:cNvPr id="37" name="Shape 37"/>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Vertical Text">
    <p:spTree>
      <p:nvGrpSpPr>
        <p:cNvPr id="1" name=""/>
        <p:cNvGrpSpPr/>
        <p:nvPr/>
      </p:nvGrpSpPr>
      <p:grpSpPr>
        <a:xfrm>
          <a:off x="0" y="0"/>
          <a:ext cx="0" cy="0"/>
          <a:chOff x="0" y="0"/>
          <a:chExt cx="0" cy="0"/>
        </a:xfrm>
      </p:grpSpPr>
      <p:sp>
        <p:nvSpPr>
          <p:cNvPr id="39" name="Shape 39"/>
          <p:cNvSpPr>
            <a:spLocks noGrp="1"/>
          </p:cNvSpPr>
          <p:nvPr>
            <p:ph type="title"/>
          </p:nvPr>
        </p:nvSpPr>
        <p:spPr>
          <a:prstGeom prst="rect">
            <a:avLst/>
          </a:prstGeom>
        </p:spPr>
        <p:txBody>
          <a:bodyPr/>
          <a:lstStyle/>
          <a:p>
            <a:pPr lvl="0">
              <a:defRPr sz="1800"/>
            </a:pPr>
            <a:r>
              <a:rPr sz="4400"/>
              <a:t>Click to edit Master title style</a:t>
            </a:r>
          </a:p>
        </p:txBody>
      </p:sp>
      <p:sp>
        <p:nvSpPr>
          <p:cNvPr id="40" name="Shape 40"/>
          <p:cNvSpPr>
            <a:spLocks noGrp="1"/>
          </p:cNvSpPr>
          <p:nvPr>
            <p:ph type="body" idx="1"/>
          </p:nvPr>
        </p:nvSpPr>
        <p:spPr>
          <a:prstGeom prst="rect">
            <a:avLst/>
          </a:prstGeom>
        </p:spPr>
        <p:txBody>
          <a:bodyPr/>
          <a:lstStyle/>
          <a:p>
            <a:pPr lvl="0">
              <a:defRPr sz="1800"/>
            </a:pPr>
            <a:r>
              <a:rPr sz="2800"/>
              <a:t>Click to edit Master text styles</a:t>
            </a:r>
          </a:p>
          <a:p>
            <a:pPr lvl="1">
              <a:defRPr sz="1800"/>
            </a:pPr>
            <a:r>
              <a:rPr sz="2800"/>
              <a:t>Second level</a:t>
            </a:r>
          </a:p>
          <a:p>
            <a:pPr lvl="2">
              <a:defRPr sz="1800"/>
            </a:pPr>
            <a:r>
              <a:rPr sz="2800"/>
              <a:t>Third level</a:t>
            </a:r>
          </a:p>
          <a:p>
            <a:pPr lvl="3">
              <a:defRPr sz="1800"/>
            </a:pPr>
            <a:r>
              <a:rPr sz="2800"/>
              <a:t>Fourth level</a:t>
            </a:r>
          </a:p>
          <a:p>
            <a:pPr lvl="4">
              <a:defRPr sz="1800"/>
            </a:pPr>
            <a:r>
              <a:rPr sz="2800"/>
              <a:t>Fifth level</a:t>
            </a:r>
          </a:p>
        </p:txBody>
      </p:sp>
      <p:sp>
        <p:nvSpPr>
          <p:cNvPr id="41" name="Shape 41"/>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Vertical Title and Text">
    <p:spTree>
      <p:nvGrpSpPr>
        <p:cNvPr id="1" name=""/>
        <p:cNvGrpSpPr/>
        <p:nvPr/>
      </p:nvGrpSpPr>
      <p:grpSpPr>
        <a:xfrm>
          <a:off x="0" y="0"/>
          <a:ext cx="0" cy="0"/>
          <a:chOff x="0" y="0"/>
          <a:chExt cx="0" cy="0"/>
        </a:xfrm>
      </p:grpSpPr>
      <p:sp>
        <p:nvSpPr>
          <p:cNvPr id="43" name="Shape 43"/>
          <p:cNvSpPr>
            <a:spLocks noGrp="1"/>
          </p:cNvSpPr>
          <p:nvPr>
            <p:ph type="title"/>
          </p:nvPr>
        </p:nvSpPr>
        <p:spPr>
          <a:xfrm>
            <a:off x="8724900" y="0"/>
            <a:ext cx="2628900" cy="6542088"/>
          </a:xfrm>
          <a:prstGeom prst="rect">
            <a:avLst/>
          </a:prstGeom>
        </p:spPr>
        <p:txBody>
          <a:bodyPr/>
          <a:lstStyle/>
          <a:p>
            <a:pPr lvl="0">
              <a:defRPr sz="1800"/>
            </a:pPr>
            <a:r>
              <a:rPr sz="4400"/>
              <a:t>Click to edit Master title style</a:t>
            </a:r>
          </a:p>
        </p:txBody>
      </p:sp>
      <p:sp>
        <p:nvSpPr>
          <p:cNvPr id="44" name="Shape 44"/>
          <p:cNvSpPr>
            <a:spLocks noGrp="1"/>
          </p:cNvSpPr>
          <p:nvPr>
            <p:ph type="body" idx="1"/>
          </p:nvPr>
        </p:nvSpPr>
        <p:spPr>
          <a:xfrm>
            <a:off x="838200" y="365125"/>
            <a:ext cx="7734300" cy="6492875"/>
          </a:xfrm>
          <a:prstGeom prst="rect">
            <a:avLst/>
          </a:prstGeom>
        </p:spPr>
        <p:txBody>
          <a:bodyPr/>
          <a:lstStyle/>
          <a:p>
            <a:pPr lvl="0">
              <a:defRPr sz="1800"/>
            </a:pPr>
            <a:r>
              <a:rPr sz="2800"/>
              <a:t>Click to edit Master text styles</a:t>
            </a:r>
          </a:p>
          <a:p>
            <a:pPr lvl="1">
              <a:defRPr sz="1800"/>
            </a:pPr>
            <a:r>
              <a:rPr sz="2800"/>
              <a:t>Second level</a:t>
            </a:r>
          </a:p>
          <a:p>
            <a:pPr lvl="2">
              <a:defRPr sz="1800"/>
            </a:pPr>
            <a:r>
              <a:rPr sz="2800"/>
              <a:t>Third level</a:t>
            </a:r>
          </a:p>
          <a:p>
            <a:pPr lvl="3">
              <a:defRPr sz="1800"/>
            </a:pPr>
            <a:r>
              <a:rPr sz="2800"/>
              <a:t>Fourth level</a:t>
            </a:r>
          </a:p>
          <a:p>
            <a:pPr lvl="4">
              <a:defRPr sz="1800"/>
            </a:pPr>
            <a:r>
              <a:rPr sz="2800"/>
              <a:t>Fifth level</a:t>
            </a:r>
          </a:p>
        </p:txBody>
      </p:sp>
      <p:sp>
        <p:nvSpPr>
          <p:cNvPr id="45" name="Shape 45"/>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5E0B4"/>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838200" y="230187"/>
            <a:ext cx="10515600" cy="1595439"/>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normAutofit/>
          </a:bodyPr>
          <a:lstStyle/>
          <a:p>
            <a:pPr lvl="0">
              <a:defRPr sz="1800"/>
            </a:pPr>
            <a:r>
              <a:rPr sz="4400"/>
              <a:t>Click to edit Master title style</a:t>
            </a:r>
          </a:p>
        </p:txBody>
      </p:sp>
      <p:sp>
        <p:nvSpPr>
          <p:cNvPr id="3" name="Shape 3"/>
          <p:cNvSpPr>
            <a:spLocks noGrp="1"/>
          </p:cNvSpPr>
          <p:nvPr>
            <p:ph type="body" idx="1"/>
          </p:nvPr>
        </p:nvSpPr>
        <p:spPr>
          <a:xfrm>
            <a:off x="838200" y="1825625"/>
            <a:ext cx="10515600" cy="5032375"/>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a:bodyPr>
          <a:lstStyle/>
          <a:p>
            <a:pPr lvl="0">
              <a:defRPr sz="1800"/>
            </a:pPr>
            <a:r>
              <a:rPr sz="2800"/>
              <a:t>Click to edit Master text styles</a:t>
            </a:r>
          </a:p>
          <a:p>
            <a:pPr lvl="1">
              <a:defRPr sz="1800"/>
            </a:pPr>
            <a:r>
              <a:rPr sz="2800"/>
              <a:t>Second level</a:t>
            </a:r>
          </a:p>
          <a:p>
            <a:pPr lvl="2">
              <a:defRPr sz="1800"/>
            </a:pPr>
            <a:r>
              <a:rPr sz="2800"/>
              <a:t>Third level</a:t>
            </a:r>
          </a:p>
          <a:p>
            <a:pPr lvl="3">
              <a:defRPr sz="1800"/>
            </a:pPr>
            <a:r>
              <a:rPr sz="2800"/>
              <a:t>Fourth level</a:t>
            </a:r>
          </a:p>
          <a:p>
            <a:pPr lvl="4">
              <a:defRPr sz="1800"/>
            </a:pPr>
            <a:r>
              <a:rPr sz="2800"/>
              <a:t>Fifth level</a:t>
            </a:r>
          </a:p>
        </p:txBody>
      </p:sp>
      <p:sp>
        <p:nvSpPr>
          <p:cNvPr id="4" name="Shape 4"/>
          <p:cNvSpPr>
            <a:spLocks noGrp="1"/>
          </p:cNvSpPr>
          <p:nvPr>
            <p:ph type="sldNum" sz="quarter" idx="2"/>
          </p:nvPr>
        </p:nvSpPr>
        <p:spPr>
          <a:xfrm>
            <a:off x="8610600" y="6404292"/>
            <a:ext cx="2743200" cy="269241"/>
          </a:xfrm>
          <a:prstGeom prst="rect">
            <a:avLst/>
          </a:prstGeom>
          <a:ln w="12700">
            <a:miter lim="400000"/>
          </a:ln>
        </p:spPr>
        <p:txBody>
          <a:bodyPr lIns="45719" rIns="45719" anchor="ctr">
            <a:spAutoFit/>
          </a:bodyPr>
          <a:lstStyle>
            <a:lvl1pPr algn="r">
              <a:defRPr sz="1200">
                <a:solidFill>
                  <a:srgbClr val="888888"/>
                </a:solidFill>
              </a:defRPr>
            </a:lvl1p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nSpc>
          <a:spcPct val="90000"/>
        </a:lnSpc>
        <a:defRPr sz="4400">
          <a:latin typeface="Calibri Light"/>
          <a:ea typeface="Calibri Light"/>
          <a:cs typeface="Calibri Light"/>
          <a:sym typeface="Calibri Light"/>
        </a:defRPr>
      </a:lvl1pPr>
      <a:lvl2pPr>
        <a:lnSpc>
          <a:spcPct val="90000"/>
        </a:lnSpc>
        <a:defRPr sz="4400">
          <a:latin typeface="Calibri Light"/>
          <a:ea typeface="Calibri Light"/>
          <a:cs typeface="Calibri Light"/>
          <a:sym typeface="Calibri Light"/>
        </a:defRPr>
      </a:lvl2pPr>
      <a:lvl3pPr>
        <a:lnSpc>
          <a:spcPct val="90000"/>
        </a:lnSpc>
        <a:defRPr sz="4400">
          <a:latin typeface="Calibri Light"/>
          <a:ea typeface="Calibri Light"/>
          <a:cs typeface="Calibri Light"/>
          <a:sym typeface="Calibri Light"/>
        </a:defRPr>
      </a:lvl3pPr>
      <a:lvl4pPr>
        <a:lnSpc>
          <a:spcPct val="90000"/>
        </a:lnSpc>
        <a:defRPr sz="4400">
          <a:latin typeface="Calibri Light"/>
          <a:ea typeface="Calibri Light"/>
          <a:cs typeface="Calibri Light"/>
          <a:sym typeface="Calibri Light"/>
        </a:defRPr>
      </a:lvl4pPr>
      <a:lvl5pPr>
        <a:lnSpc>
          <a:spcPct val="90000"/>
        </a:lnSpc>
        <a:defRPr sz="4400">
          <a:latin typeface="Calibri Light"/>
          <a:ea typeface="Calibri Light"/>
          <a:cs typeface="Calibri Light"/>
          <a:sym typeface="Calibri Light"/>
        </a:defRPr>
      </a:lvl5pPr>
      <a:lvl6pPr>
        <a:lnSpc>
          <a:spcPct val="90000"/>
        </a:lnSpc>
        <a:defRPr sz="4400">
          <a:latin typeface="Calibri Light"/>
          <a:ea typeface="Calibri Light"/>
          <a:cs typeface="Calibri Light"/>
          <a:sym typeface="Calibri Light"/>
        </a:defRPr>
      </a:lvl6pPr>
      <a:lvl7pPr>
        <a:lnSpc>
          <a:spcPct val="90000"/>
        </a:lnSpc>
        <a:defRPr sz="4400">
          <a:latin typeface="Calibri Light"/>
          <a:ea typeface="Calibri Light"/>
          <a:cs typeface="Calibri Light"/>
          <a:sym typeface="Calibri Light"/>
        </a:defRPr>
      </a:lvl7pPr>
      <a:lvl8pPr>
        <a:lnSpc>
          <a:spcPct val="90000"/>
        </a:lnSpc>
        <a:defRPr sz="4400">
          <a:latin typeface="Calibri Light"/>
          <a:ea typeface="Calibri Light"/>
          <a:cs typeface="Calibri Light"/>
          <a:sym typeface="Calibri Light"/>
        </a:defRPr>
      </a:lvl8pPr>
      <a:lvl9pPr>
        <a:lnSpc>
          <a:spcPct val="90000"/>
        </a:lnSpc>
        <a:defRPr sz="4400">
          <a:latin typeface="Calibri Light"/>
          <a:ea typeface="Calibri Light"/>
          <a:cs typeface="Calibri Light"/>
          <a:sym typeface="Calibri Light"/>
        </a:defRPr>
      </a:lvl9pPr>
    </p:titleStyle>
    <p:bodyStyle>
      <a:lvl1pPr marL="228600" indent="-228600">
        <a:lnSpc>
          <a:spcPct val="90000"/>
        </a:lnSpc>
        <a:spcBef>
          <a:spcPts val="1000"/>
        </a:spcBef>
        <a:buSzPct val="100000"/>
        <a:buFont typeface="Arial"/>
        <a:buChar char="•"/>
        <a:defRPr sz="2800">
          <a:latin typeface="Calibri"/>
          <a:ea typeface="Calibri"/>
          <a:cs typeface="Calibri"/>
          <a:sym typeface="Calibri"/>
        </a:defRPr>
      </a:lvl1pPr>
      <a:lvl2pPr marL="723900" indent="-266700">
        <a:lnSpc>
          <a:spcPct val="90000"/>
        </a:lnSpc>
        <a:spcBef>
          <a:spcPts val="1000"/>
        </a:spcBef>
        <a:buSzPct val="100000"/>
        <a:buFont typeface="Arial"/>
        <a:buChar char="•"/>
        <a:defRPr sz="2800">
          <a:latin typeface="Calibri"/>
          <a:ea typeface="Calibri"/>
          <a:cs typeface="Calibri"/>
          <a:sym typeface="Calibri"/>
        </a:defRPr>
      </a:lvl2pPr>
      <a:lvl3pPr marL="1234439" indent="-320039">
        <a:lnSpc>
          <a:spcPct val="90000"/>
        </a:lnSpc>
        <a:spcBef>
          <a:spcPts val="1000"/>
        </a:spcBef>
        <a:buSzPct val="100000"/>
        <a:buFont typeface="Arial"/>
        <a:buChar char="•"/>
        <a:defRPr sz="2800">
          <a:latin typeface="Calibri"/>
          <a:ea typeface="Calibri"/>
          <a:cs typeface="Calibri"/>
          <a:sym typeface="Calibri"/>
        </a:defRPr>
      </a:lvl3pPr>
      <a:lvl4pPr marL="1727200" indent="-355600">
        <a:lnSpc>
          <a:spcPct val="90000"/>
        </a:lnSpc>
        <a:spcBef>
          <a:spcPts val="1000"/>
        </a:spcBef>
        <a:buSzPct val="100000"/>
        <a:buFont typeface="Arial"/>
        <a:buChar char="•"/>
        <a:defRPr sz="2800">
          <a:latin typeface="Calibri"/>
          <a:ea typeface="Calibri"/>
          <a:cs typeface="Calibri"/>
          <a:sym typeface="Calibri"/>
        </a:defRPr>
      </a:lvl4pPr>
      <a:lvl5pPr marL="2184400" indent="-355600">
        <a:lnSpc>
          <a:spcPct val="90000"/>
        </a:lnSpc>
        <a:spcBef>
          <a:spcPts val="1000"/>
        </a:spcBef>
        <a:buSzPct val="100000"/>
        <a:buFont typeface="Arial"/>
        <a:buChar char="•"/>
        <a:defRPr sz="2800">
          <a:latin typeface="Calibri"/>
          <a:ea typeface="Calibri"/>
          <a:cs typeface="Calibri"/>
          <a:sym typeface="Calibri"/>
        </a:defRPr>
      </a:lvl5pPr>
      <a:lvl6pPr marL="2641600" indent="-355600">
        <a:lnSpc>
          <a:spcPct val="90000"/>
        </a:lnSpc>
        <a:spcBef>
          <a:spcPts val="1000"/>
        </a:spcBef>
        <a:buSzPct val="100000"/>
        <a:buFont typeface="Arial"/>
        <a:buChar char="•"/>
        <a:defRPr sz="2800">
          <a:latin typeface="Calibri"/>
          <a:ea typeface="Calibri"/>
          <a:cs typeface="Calibri"/>
          <a:sym typeface="Calibri"/>
        </a:defRPr>
      </a:lvl6pPr>
      <a:lvl7pPr marL="3098800" indent="-355600">
        <a:lnSpc>
          <a:spcPct val="90000"/>
        </a:lnSpc>
        <a:spcBef>
          <a:spcPts val="1000"/>
        </a:spcBef>
        <a:buSzPct val="100000"/>
        <a:buFont typeface="Arial"/>
        <a:buChar char="•"/>
        <a:defRPr sz="2800">
          <a:latin typeface="Calibri"/>
          <a:ea typeface="Calibri"/>
          <a:cs typeface="Calibri"/>
          <a:sym typeface="Calibri"/>
        </a:defRPr>
      </a:lvl7pPr>
      <a:lvl8pPr marL="3556000" indent="-355600">
        <a:lnSpc>
          <a:spcPct val="90000"/>
        </a:lnSpc>
        <a:spcBef>
          <a:spcPts val="1000"/>
        </a:spcBef>
        <a:buSzPct val="100000"/>
        <a:buFont typeface="Arial"/>
        <a:buChar char="•"/>
        <a:defRPr sz="2800">
          <a:latin typeface="Calibri"/>
          <a:ea typeface="Calibri"/>
          <a:cs typeface="Calibri"/>
          <a:sym typeface="Calibri"/>
        </a:defRPr>
      </a:lvl8pPr>
      <a:lvl9pPr marL="4013200" indent="-355600">
        <a:lnSpc>
          <a:spcPct val="90000"/>
        </a:lnSpc>
        <a:spcBef>
          <a:spcPts val="1000"/>
        </a:spcBef>
        <a:buSzPct val="100000"/>
        <a:buFont typeface="Arial"/>
        <a:buChar char="•"/>
        <a:defRPr sz="2800">
          <a:latin typeface="Calibri"/>
          <a:ea typeface="Calibri"/>
          <a:cs typeface="Calibri"/>
          <a:sym typeface="Calibri"/>
        </a:defRPr>
      </a:lvl9pPr>
    </p:bodyStyle>
    <p:otherStyle>
      <a:lvl1pPr algn="r">
        <a:defRPr sz="1200">
          <a:solidFill>
            <a:schemeClr val="tx1"/>
          </a:solidFill>
          <a:latin typeface="+mn-lt"/>
          <a:ea typeface="+mn-ea"/>
          <a:cs typeface="+mn-cs"/>
          <a:sym typeface="Calibri"/>
        </a:defRPr>
      </a:lvl1pPr>
      <a:lvl2pPr indent="457200" algn="r">
        <a:defRPr sz="1200">
          <a:solidFill>
            <a:schemeClr val="tx1"/>
          </a:solidFill>
          <a:latin typeface="+mn-lt"/>
          <a:ea typeface="+mn-ea"/>
          <a:cs typeface="+mn-cs"/>
          <a:sym typeface="Calibri"/>
        </a:defRPr>
      </a:lvl2pPr>
      <a:lvl3pPr indent="914400" algn="r">
        <a:defRPr sz="1200">
          <a:solidFill>
            <a:schemeClr val="tx1"/>
          </a:solidFill>
          <a:latin typeface="+mn-lt"/>
          <a:ea typeface="+mn-ea"/>
          <a:cs typeface="+mn-cs"/>
          <a:sym typeface="Calibri"/>
        </a:defRPr>
      </a:lvl3pPr>
      <a:lvl4pPr indent="1371600" algn="r">
        <a:defRPr sz="1200">
          <a:solidFill>
            <a:schemeClr val="tx1"/>
          </a:solidFill>
          <a:latin typeface="+mn-lt"/>
          <a:ea typeface="+mn-ea"/>
          <a:cs typeface="+mn-cs"/>
          <a:sym typeface="Calibri"/>
        </a:defRPr>
      </a:lvl4pPr>
      <a:lvl5pPr indent="1828800" algn="r">
        <a:defRPr sz="1200">
          <a:solidFill>
            <a:schemeClr val="tx1"/>
          </a:solidFill>
          <a:latin typeface="+mn-lt"/>
          <a:ea typeface="+mn-ea"/>
          <a:cs typeface="+mn-cs"/>
          <a:sym typeface="Calibri"/>
        </a:defRPr>
      </a:lvl5pPr>
      <a:lvl6pPr indent="2286000" algn="r">
        <a:defRPr sz="1200">
          <a:solidFill>
            <a:schemeClr val="tx1"/>
          </a:solidFill>
          <a:latin typeface="+mn-lt"/>
          <a:ea typeface="+mn-ea"/>
          <a:cs typeface="+mn-cs"/>
          <a:sym typeface="Calibri"/>
        </a:defRPr>
      </a:lvl6pPr>
      <a:lvl7pPr indent="2743200" algn="r">
        <a:defRPr sz="1200">
          <a:solidFill>
            <a:schemeClr val="tx1"/>
          </a:solidFill>
          <a:latin typeface="+mn-lt"/>
          <a:ea typeface="+mn-ea"/>
          <a:cs typeface="+mn-cs"/>
          <a:sym typeface="Calibri"/>
        </a:defRPr>
      </a:lvl7pPr>
      <a:lvl8pPr indent="3200400" algn="r">
        <a:defRPr sz="1200">
          <a:solidFill>
            <a:schemeClr val="tx1"/>
          </a:solidFill>
          <a:latin typeface="+mn-lt"/>
          <a:ea typeface="+mn-ea"/>
          <a:cs typeface="+mn-cs"/>
          <a:sym typeface="Calibri"/>
        </a:defRPr>
      </a:lvl8pPr>
      <a:lvl9pPr indent="3657600" algn="r">
        <a:defRPr sz="1200">
          <a:solidFill>
            <a:schemeClr val="tx1"/>
          </a:solidFill>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49"/>
          <p:cNvSpPr>
            <a:spLocks noGrp="1"/>
          </p:cNvSpPr>
          <p:nvPr>
            <p:ph type="title"/>
          </p:nvPr>
        </p:nvSpPr>
        <p:spPr>
          <a:xfrm>
            <a:off x="1524000" y="1122362"/>
            <a:ext cx="9144000" cy="2387601"/>
          </a:xfrm>
          <a:prstGeom prst="rect">
            <a:avLst/>
          </a:prstGeom>
        </p:spPr>
        <p:txBody>
          <a:bodyPr/>
          <a:lstStyle/>
          <a:p>
            <a:pPr lvl="0">
              <a:defRPr sz="1800"/>
            </a:pPr>
            <a:r>
              <a:rPr sz="6000"/>
              <a:t>AEC: ASEAN Economic Community</a:t>
            </a:r>
          </a:p>
        </p:txBody>
      </p:sp>
      <p:sp>
        <p:nvSpPr>
          <p:cNvPr id="50" name="Shape 50"/>
          <p:cNvSpPr>
            <a:spLocks noGrp="1"/>
          </p:cNvSpPr>
          <p:nvPr>
            <p:ph type="body" idx="1"/>
          </p:nvPr>
        </p:nvSpPr>
        <p:spPr>
          <a:xfrm>
            <a:off x="1524000" y="3602037"/>
            <a:ext cx="9144000" cy="1655762"/>
          </a:xfrm>
          <a:prstGeom prst="rect">
            <a:avLst/>
          </a:prstGeom>
        </p:spPr>
        <p:txBody>
          <a:bodyPr/>
          <a:lstStyle/>
          <a:p>
            <a:pPr lvl="0"/>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image1.jpg" descr="Map of ASEAN Countries"/>
          <p:cNvPicPr/>
          <p:nvPr/>
        </p:nvPicPr>
        <p:blipFill>
          <a:blip r:embed="rId3">
            <a:extLst/>
          </a:blip>
          <a:stretch>
            <a:fillRect/>
          </a:stretch>
        </p:blipFill>
        <p:spPr>
          <a:xfrm>
            <a:off x="5029200" y="365125"/>
            <a:ext cx="6629400" cy="6248400"/>
          </a:xfrm>
          <a:prstGeom prst="rect">
            <a:avLst/>
          </a:prstGeom>
          <a:ln w="12700">
            <a:miter lim="400000"/>
          </a:ln>
        </p:spPr>
      </p:pic>
      <p:sp>
        <p:nvSpPr>
          <p:cNvPr id="53" name="Shape 53"/>
          <p:cNvSpPr>
            <a:spLocks noGrp="1"/>
          </p:cNvSpPr>
          <p:nvPr>
            <p:ph type="title"/>
          </p:nvPr>
        </p:nvSpPr>
        <p:spPr>
          <a:xfrm>
            <a:off x="838200" y="365125"/>
            <a:ext cx="10515600" cy="1325563"/>
          </a:xfrm>
          <a:prstGeom prst="rect">
            <a:avLst/>
          </a:prstGeom>
        </p:spPr>
        <p:txBody>
          <a:bodyPr/>
          <a:lstStyle/>
          <a:p>
            <a:pPr lvl="0">
              <a:defRPr sz="1800"/>
            </a:pPr>
            <a:r>
              <a:rPr sz="4400"/>
              <a:t>What is ASEAN?</a:t>
            </a:r>
          </a:p>
        </p:txBody>
      </p:sp>
      <p:sp>
        <p:nvSpPr>
          <p:cNvPr id="54" name="Shape 54"/>
          <p:cNvSpPr>
            <a:spLocks noGrp="1"/>
          </p:cNvSpPr>
          <p:nvPr>
            <p:ph type="body" idx="1"/>
          </p:nvPr>
        </p:nvSpPr>
        <p:spPr>
          <a:xfrm>
            <a:off x="233190" y="1492385"/>
            <a:ext cx="4495801" cy="4351338"/>
          </a:xfrm>
          <a:prstGeom prst="rect">
            <a:avLst/>
          </a:prstGeom>
        </p:spPr>
        <p:txBody>
          <a:bodyPr/>
          <a:lstStyle/>
          <a:p>
            <a:pPr lvl="0">
              <a:lnSpc>
                <a:spcPct val="72000"/>
              </a:lnSpc>
              <a:defRPr sz="1800"/>
            </a:pPr>
            <a:r>
              <a:rPr sz="1700"/>
              <a:t>Created in 1967, originally not inclusive</a:t>
            </a:r>
          </a:p>
          <a:p>
            <a:pPr lvl="0">
              <a:lnSpc>
                <a:spcPct val="72000"/>
              </a:lnSpc>
              <a:defRPr sz="1800"/>
            </a:pPr>
            <a:r>
              <a:rPr sz="1700"/>
              <a:t>Originally a force against Communism</a:t>
            </a:r>
          </a:p>
          <a:p>
            <a:pPr lvl="0">
              <a:lnSpc>
                <a:spcPct val="72000"/>
              </a:lnSpc>
              <a:defRPr sz="1800"/>
            </a:pPr>
            <a:r>
              <a:rPr sz="1700"/>
              <a:t>Ten Countries, including</a:t>
            </a:r>
          </a:p>
          <a:p>
            <a:pPr marL="0" lvl="0" indent="0">
              <a:lnSpc>
                <a:spcPct val="72000"/>
              </a:lnSpc>
              <a:buSzTx/>
              <a:buNone/>
              <a:defRPr sz="1800"/>
            </a:pPr>
            <a:r>
              <a:rPr sz="1700" b="1" i="1">
                <a:latin typeface="Times New Roman"/>
                <a:ea typeface="Times New Roman"/>
                <a:cs typeface="Times New Roman"/>
                <a:sym typeface="Times New Roman"/>
              </a:rPr>
              <a:t>Brunei Darussalam</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Cambodia</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Indonesia</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Laos</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Malaysia</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Myanmar</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Philippines</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Singapore</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Thailand</a:t>
            </a:r>
            <a:br>
              <a:rPr sz="1700" b="1" i="1">
                <a:latin typeface="Times New Roman"/>
                <a:ea typeface="Times New Roman"/>
                <a:cs typeface="Times New Roman"/>
                <a:sym typeface="Times New Roman"/>
              </a:rPr>
            </a:br>
            <a:r>
              <a:rPr sz="1700" b="1" i="1">
                <a:latin typeface="Times New Roman"/>
                <a:ea typeface="Times New Roman"/>
                <a:cs typeface="Times New Roman"/>
                <a:sym typeface="Times New Roman"/>
              </a:rPr>
              <a:t>Vietnam</a:t>
            </a:r>
          </a:p>
          <a:p>
            <a:pPr marL="0" lvl="0" indent="0">
              <a:lnSpc>
                <a:spcPct val="72000"/>
              </a:lnSpc>
              <a:buSzTx/>
              <a:buNone/>
              <a:defRPr sz="1800"/>
            </a:pPr>
            <a:r>
              <a:rPr sz="1700">
                <a:latin typeface="Times New Roman"/>
                <a:ea typeface="Times New Roman"/>
                <a:cs typeface="Times New Roman"/>
                <a:sym typeface="Times New Roman"/>
              </a:rPr>
              <a:t>Population of 600,000</a:t>
            </a:r>
            <a:endParaRPr sz="1700"/>
          </a:p>
          <a:p>
            <a:pPr marL="0" lvl="0" indent="0">
              <a:lnSpc>
                <a:spcPct val="72000"/>
              </a:lnSpc>
              <a:buSzTx/>
              <a:buNone/>
              <a:defRPr sz="1800"/>
            </a:pPr>
            <a:r>
              <a:rPr sz="1700">
                <a:latin typeface="Times New Roman"/>
                <a:ea typeface="Times New Roman"/>
                <a:cs typeface="Times New Roman"/>
                <a:sym typeface="Times New Roman"/>
              </a:rPr>
              <a:t>GDP of roughly 2.5 Trillion</a:t>
            </a:r>
          </a:p>
          <a:p>
            <a:pPr marL="0" lvl="0" indent="0">
              <a:lnSpc>
                <a:spcPct val="72000"/>
              </a:lnSpc>
              <a:buSzTx/>
              <a:buNone/>
              <a:defRPr sz="1800"/>
            </a:pPr>
            <a:endParaRPr sz="1700">
              <a:latin typeface="Times New Roman"/>
              <a:ea typeface="Times New Roman"/>
              <a:cs typeface="Times New Roman"/>
              <a:sym typeface="Times New Roman"/>
            </a:endParaRPr>
          </a:p>
          <a:p>
            <a:pPr marL="0" lvl="0" indent="0">
              <a:lnSpc>
                <a:spcPct val="72000"/>
              </a:lnSpc>
              <a:buSzTx/>
              <a:buNone/>
              <a:defRPr sz="1800"/>
            </a:pPr>
            <a:r>
              <a:rPr sz="1700"/>
              <a:t>  </a:t>
            </a:r>
          </a:p>
        </p:txBody>
      </p:sp>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1" nodeType="afterEffect">
                                  <p:stCondLst>
                                    <p:cond delay="0"/>
                                  </p:stCondLst>
                                  <p:iterate>
                                    <p:tmAbs val="0"/>
                                  </p:iterate>
                                  <p:childTnLst>
                                    <p:set>
                                      <p:cBhvr>
                                        <p:cTn id="6" fill="hold"/>
                                        <p:tgtEl>
                                          <p:spTgt spid="52"/>
                                        </p:tgtEl>
                                        <p:attrNameLst>
                                          <p:attrName>style.visibility</p:attrName>
                                        </p:attrNameLst>
                                      </p:cBhvr>
                                      <p:to>
                                        <p:strVal val="visible"/>
                                      </p:to>
                                    </p:set>
                                    <p:animEffect transition="in" filter="box(out)">
                                      <p:cBhvr>
                                        <p:cTn id="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1"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Shape 58"/>
          <p:cNvSpPr>
            <a:spLocks noGrp="1"/>
          </p:cNvSpPr>
          <p:nvPr>
            <p:ph type="title"/>
          </p:nvPr>
        </p:nvSpPr>
        <p:spPr>
          <a:xfrm>
            <a:off x="838200" y="365125"/>
            <a:ext cx="10515600" cy="1325563"/>
          </a:xfrm>
          <a:prstGeom prst="rect">
            <a:avLst/>
          </a:prstGeom>
        </p:spPr>
        <p:txBody>
          <a:bodyPr/>
          <a:lstStyle/>
          <a:p>
            <a:pPr lvl="0"/>
            <a:endParaRPr/>
          </a:p>
        </p:txBody>
      </p:sp>
      <p:sp>
        <p:nvSpPr>
          <p:cNvPr id="59" name="Shape 59"/>
          <p:cNvSpPr>
            <a:spLocks noGrp="1"/>
          </p:cNvSpPr>
          <p:nvPr>
            <p:ph type="body" idx="1"/>
          </p:nvPr>
        </p:nvSpPr>
        <p:spPr>
          <a:xfrm>
            <a:off x="838200" y="1825625"/>
            <a:ext cx="10515600" cy="4351338"/>
          </a:xfrm>
          <a:prstGeom prst="rect">
            <a:avLst/>
          </a:prstGeom>
        </p:spPr>
        <p:txBody>
          <a:bodyPr/>
          <a:lstStyle/>
          <a:p>
            <a:pPr lvl="0"/>
            <a:endParaRPr/>
          </a:p>
        </p:txBody>
      </p:sp>
      <p:graphicFrame>
        <p:nvGraphicFramePr>
          <p:cNvPr id="60" name="Table 60"/>
          <p:cNvGraphicFramePr/>
          <p:nvPr/>
        </p:nvGraphicFramePr>
        <p:xfrm>
          <a:off x="1159984" y="605927"/>
          <a:ext cx="9906000" cy="5504710"/>
        </p:xfrm>
        <a:graphic>
          <a:graphicData uri="http://schemas.openxmlformats.org/drawingml/2006/table">
            <a:tbl>
              <a:tblPr>
                <a:tableStyleId>{4C3C2611-4C71-4FC5-86AE-919BDF0F9419}</a:tableStyleId>
              </a:tblPr>
              <a:tblGrid>
                <a:gridCol w="1414463"/>
                <a:gridCol w="8491537"/>
              </a:tblGrid>
              <a:tr h="499374">
                <a:tc>
                  <a:txBody>
                    <a:bodyPr/>
                    <a:lstStyle/>
                    <a:p>
                      <a:pPr lvl="0" algn="ctr" defTabSz="981075">
                        <a:defRPr sz="1800" b="0" i="0"/>
                      </a:pPr>
                      <a:r>
                        <a:rPr sz="2400" b="1">
                          <a:solidFill>
                            <a:srgbClr val="FFFFFF"/>
                          </a:solidFill>
                          <a:latin typeface="CordiaUPC"/>
                          <a:ea typeface="CordiaUPC"/>
                          <a:cs typeface="CordiaUPC"/>
                          <a:sym typeface="CordiaUPC"/>
                        </a:rPr>
                        <a:t>Country</a:t>
                      </a:r>
                    </a:p>
                  </a:txBody>
                  <a:tcPr marL="28800" marR="28800" marT="28800" marB="28800" anchor="ctr" horzOverflow="overflow">
                    <a:lnL w="12700">
                      <a:miter lim="400000"/>
                    </a:lnL>
                    <a:lnR w="12700">
                      <a:miter lim="400000"/>
                    </a:lnR>
                    <a:lnT w="12700">
                      <a:miter lim="400000"/>
                    </a:lnT>
                    <a:lnB w="12700">
                      <a:miter lim="400000"/>
                    </a:lnB>
                    <a:solidFill>
                      <a:srgbClr val="606060"/>
                    </a:solidFill>
                  </a:tcPr>
                </a:tc>
                <a:tc>
                  <a:txBody>
                    <a:bodyPr/>
                    <a:lstStyle/>
                    <a:p>
                      <a:pPr lvl="0" algn="ctr" defTabSz="981075">
                        <a:defRPr sz="1800" b="0" i="0"/>
                      </a:pPr>
                      <a:r>
                        <a:rPr sz="2400" b="1">
                          <a:solidFill>
                            <a:srgbClr val="FFFFFF"/>
                          </a:solidFill>
                          <a:latin typeface="CordiaUPC"/>
                          <a:ea typeface="CordiaUPC"/>
                          <a:cs typeface="CordiaUPC"/>
                          <a:sym typeface="CordiaUPC"/>
                        </a:rPr>
                        <a:t>Industries</a:t>
                      </a:r>
                    </a:p>
                  </a:txBody>
                  <a:tcPr marL="28800" marR="28800" marT="28800" marB="28800" anchor="ctr" horzOverflow="overflow">
                    <a:lnL w="12700">
                      <a:miter lim="400000"/>
                    </a:lnL>
                    <a:lnR w="12700">
                      <a:miter lim="400000"/>
                    </a:lnR>
                    <a:lnT w="12700">
                      <a:miter lim="400000"/>
                    </a:lnT>
                    <a:lnB w="12700">
                      <a:miter lim="400000"/>
                    </a:lnB>
                    <a:solidFill>
                      <a:srgbClr val="606060"/>
                    </a:solidFill>
                  </a:tcPr>
                </a:tc>
              </a:tr>
              <a:tr h="465332">
                <a:tc>
                  <a:txBody>
                    <a:bodyPr/>
                    <a:lstStyle/>
                    <a:p>
                      <a:pPr lvl="0" algn="ctr" defTabSz="981075">
                        <a:lnSpc>
                          <a:spcPct val="75000"/>
                        </a:lnSpc>
                        <a:defRPr sz="1800" b="0" i="0"/>
                      </a:pPr>
                      <a:r>
                        <a:rPr sz="2200" b="1">
                          <a:latin typeface="CordiaUPC"/>
                          <a:ea typeface="CordiaUPC"/>
                          <a:cs typeface="CordiaUPC"/>
                          <a:sym typeface="CordiaUPC"/>
                        </a:rPr>
                        <a:t>Indonesia</a:t>
                      </a:r>
                    </a:p>
                  </a:txBody>
                  <a:tcPr marL="28800" marR="28800" marT="28800" marB="28800" anchor="ctr" horzOverflow="overflow">
                    <a:lnL w="12700">
                      <a:miter lim="400000"/>
                    </a:lnL>
                    <a:lnR w="12700">
                      <a:solidFill>
                        <a:srgbClr val="FFFFFF"/>
                      </a:solidFill>
                      <a:round/>
                    </a:lnR>
                    <a:lnT w="12700">
                      <a:miter lim="400000"/>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Petroleum, Mining, Rubber and Rubber Products, Palm Oil</a:t>
                      </a:r>
                    </a:p>
                  </a:txBody>
                  <a:tcPr marL="28800" marR="28800" marT="28800" marB="28800" anchor="ctr" horzOverflow="overflow">
                    <a:lnL w="12700">
                      <a:solidFill>
                        <a:srgbClr val="FFFFFF"/>
                      </a:solidFill>
                      <a:round/>
                    </a:lnL>
                    <a:lnR w="12700">
                      <a:miter lim="400000"/>
                    </a:lnR>
                    <a:lnT w="12700">
                      <a:miter lim="400000"/>
                    </a:lnT>
                    <a:lnB w="12700">
                      <a:solidFill>
                        <a:srgbClr val="FFFFFF"/>
                      </a:solidFill>
                      <a:round/>
                    </a:lnB>
                    <a:solidFill>
                      <a:srgbClr val="DDF3EA"/>
                    </a:solidFill>
                  </a:tcPr>
                </a:tc>
              </a:tr>
              <a:tr h="483810">
                <a:tc>
                  <a:txBody>
                    <a:bodyPr/>
                    <a:lstStyle/>
                    <a:p>
                      <a:pPr lvl="0" algn="ctr" defTabSz="981075">
                        <a:lnSpc>
                          <a:spcPct val="75000"/>
                        </a:lnSpc>
                        <a:defRPr sz="1800" b="0" i="0"/>
                      </a:pPr>
                      <a:r>
                        <a:rPr sz="2200" b="1">
                          <a:latin typeface="CordiaUPC"/>
                          <a:ea typeface="CordiaUPC"/>
                          <a:cs typeface="CordiaUPC"/>
                          <a:sym typeface="CordiaUPC"/>
                        </a:rPr>
                        <a:t>Malaysia</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Petroleum, Foods, Electrical and Electronics (Computers, TVs), Base Chemicals, Iron &amp; Base Metal, Rubber and Plastic </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527487">
                <a:tc>
                  <a:txBody>
                    <a:bodyPr/>
                    <a:lstStyle/>
                    <a:p>
                      <a:pPr lvl="0" algn="ctr" defTabSz="981075">
                        <a:lnSpc>
                          <a:spcPct val="75000"/>
                        </a:lnSpc>
                        <a:defRPr sz="1800" b="0" i="0"/>
                      </a:pPr>
                      <a:r>
                        <a:rPr sz="2200" b="1">
                          <a:latin typeface="CordiaUPC"/>
                          <a:ea typeface="CordiaUPC"/>
                          <a:cs typeface="CordiaUPC"/>
                          <a:sym typeface="CordiaUPC"/>
                        </a:rPr>
                        <a:t>Philippines</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Foods, Electrical and Electronics (Semiconductors, Microcircuits), Electrical Machinery, Garment and Mining</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48533">
                <a:tc>
                  <a:txBody>
                    <a:bodyPr/>
                    <a:lstStyle/>
                    <a:p>
                      <a:pPr lvl="0" algn="ctr" defTabSz="981075">
                        <a:lnSpc>
                          <a:spcPct val="75000"/>
                        </a:lnSpc>
                        <a:defRPr sz="1800" b="0" i="0"/>
                      </a:pPr>
                      <a:r>
                        <a:rPr sz="2200" b="1">
                          <a:latin typeface="CordiaUPC"/>
                          <a:ea typeface="CordiaUPC"/>
                          <a:cs typeface="CordiaUPC"/>
                          <a:sym typeface="CordiaUPC"/>
                        </a:rPr>
                        <a:t>Brunei</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Petroleum (Oil and Gas)</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70371">
                <a:tc>
                  <a:txBody>
                    <a:bodyPr/>
                    <a:lstStyle/>
                    <a:p>
                      <a:pPr lvl="0" algn="ctr" defTabSz="981075">
                        <a:lnSpc>
                          <a:spcPct val="75000"/>
                        </a:lnSpc>
                        <a:defRPr sz="1800" b="0" i="0"/>
                      </a:pPr>
                      <a:r>
                        <a:rPr sz="2200" b="1">
                          <a:latin typeface="CordiaUPC"/>
                          <a:ea typeface="CordiaUPC"/>
                          <a:cs typeface="CordiaUPC"/>
                          <a:sym typeface="CordiaUPC"/>
                        </a:rPr>
                        <a:t>Thailand</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Electrical and Electronics (Computer Parts, Air-Conditioners, TVs), Automotive, Foods, Rubber and Rubber Products, Petrochemicals</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70371">
                <a:tc>
                  <a:txBody>
                    <a:bodyPr/>
                    <a:lstStyle/>
                    <a:p>
                      <a:pPr lvl="0" algn="ctr" defTabSz="981075">
                        <a:lnSpc>
                          <a:spcPct val="75000"/>
                        </a:lnSpc>
                        <a:defRPr sz="1800" b="0" i="0"/>
                      </a:pPr>
                      <a:r>
                        <a:rPr sz="2200" b="1">
                          <a:latin typeface="CordiaUPC"/>
                          <a:ea typeface="CordiaUPC"/>
                          <a:cs typeface="CordiaUPC"/>
                          <a:sym typeface="CordiaUPC"/>
                        </a:rPr>
                        <a:t>Singapore</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Services (Wholesale-Retail Trade, Business Service, Financial Service, Transportation&amp; Storage, Information &amp; Communication) Biomedical Product, Electronics, High-tech component</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41813">
                <a:tc>
                  <a:txBody>
                    <a:bodyPr/>
                    <a:lstStyle/>
                    <a:p>
                      <a:pPr lvl="0" algn="ctr" defTabSz="981075">
                        <a:lnSpc>
                          <a:spcPct val="75000"/>
                        </a:lnSpc>
                        <a:defRPr sz="1800" b="0" i="0"/>
                      </a:pPr>
                      <a:r>
                        <a:rPr sz="2200" b="1">
                          <a:latin typeface="CordiaUPC"/>
                          <a:ea typeface="CordiaUPC"/>
                          <a:cs typeface="CordiaUPC"/>
                          <a:sym typeface="CordiaUPC"/>
                        </a:rPr>
                        <a:t>Vietnam</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Foods (Rice, Rubber, Sugar, Fisheries) Pet Foods, Textiles and Apparels, Footwear</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83810">
                <a:tc>
                  <a:txBody>
                    <a:bodyPr/>
                    <a:lstStyle/>
                    <a:p>
                      <a:pPr lvl="0" algn="ctr" defTabSz="981075">
                        <a:lnSpc>
                          <a:spcPct val="75000"/>
                        </a:lnSpc>
                        <a:defRPr sz="1800" b="0" i="0"/>
                      </a:pPr>
                      <a:r>
                        <a:rPr sz="2200" b="1">
                          <a:latin typeface="CordiaUPC"/>
                          <a:ea typeface="CordiaUPC"/>
                          <a:cs typeface="CordiaUPC"/>
                          <a:sym typeface="CordiaUPC"/>
                        </a:rPr>
                        <a:t>Cambodia</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Textiles and Apparels, Tobacco, Construction</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33413">
                <a:tc>
                  <a:txBody>
                    <a:bodyPr/>
                    <a:lstStyle/>
                    <a:p>
                      <a:pPr lvl="0" algn="ctr" defTabSz="981075">
                        <a:lnSpc>
                          <a:spcPct val="75000"/>
                        </a:lnSpc>
                        <a:defRPr sz="1800" b="0" i="0"/>
                      </a:pPr>
                      <a:r>
                        <a:rPr sz="2200" b="1">
                          <a:latin typeface="CordiaUPC"/>
                          <a:ea typeface="CordiaUPC"/>
                          <a:cs typeface="CordiaUPC"/>
                          <a:sym typeface="CordiaUPC"/>
                        </a:rPr>
                        <a:t>Laos</a:t>
                      </a:r>
                    </a:p>
                  </a:txBody>
                  <a:tcPr marL="28800" marR="28800" marT="28800" marB="28800" anchor="ctr" horzOverflow="overflow">
                    <a:lnL w="12700">
                      <a:miter lim="400000"/>
                    </a:lnL>
                    <a:lnR w="12700">
                      <a:solidFill>
                        <a:srgbClr val="FFFFFF"/>
                      </a:solidFill>
                      <a:round/>
                    </a:lnR>
                    <a:lnT w="12700">
                      <a:solidFill>
                        <a:srgbClr val="FFFFFF"/>
                      </a:solidFill>
                      <a:round/>
                    </a:lnT>
                    <a:lnB w="12700">
                      <a:solidFill>
                        <a:srgbClr val="FFFFFF"/>
                      </a:solidFill>
                      <a:round/>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Electricity, Garments, Mining (Gold, Copper, Lead)</a:t>
                      </a:r>
                    </a:p>
                  </a:txBody>
                  <a:tcPr marL="28800" marR="28800" marT="28800" marB="28800" anchor="ctr" horzOverflow="overflow">
                    <a:lnL w="12700">
                      <a:solidFill>
                        <a:srgbClr val="FFFFFF"/>
                      </a:solidFill>
                      <a:round/>
                    </a:lnL>
                    <a:lnR w="12700">
                      <a:miter lim="400000"/>
                    </a:lnR>
                    <a:lnT w="12700">
                      <a:solidFill>
                        <a:srgbClr val="FFFFFF"/>
                      </a:solidFill>
                      <a:round/>
                    </a:lnT>
                    <a:lnB w="12700">
                      <a:solidFill>
                        <a:srgbClr val="FFFFFF"/>
                      </a:solidFill>
                      <a:round/>
                    </a:lnB>
                    <a:solidFill>
                      <a:srgbClr val="DDF3EA"/>
                    </a:solidFill>
                  </a:tcPr>
                </a:tc>
              </a:tr>
              <a:tr h="406535">
                <a:tc>
                  <a:txBody>
                    <a:bodyPr/>
                    <a:lstStyle/>
                    <a:p>
                      <a:pPr lvl="0" algn="ctr" defTabSz="981075">
                        <a:lnSpc>
                          <a:spcPct val="75000"/>
                        </a:lnSpc>
                        <a:defRPr sz="1800" b="0" i="0"/>
                      </a:pPr>
                      <a:r>
                        <a:rPr sz="2200" b="1">
                          <a:latin typeface="CordiaUPC"/>
                          <a:ea typeface="CordiaUPC"/>
                          <a:cs typeface="CordiaUPC"/>
                          <a:sym typeface="CordiaUPC"/>
                        </a:rPr>
                        <a:t>Myanmar</a:t>
                      </a:r>
                    </a:p>
                  </a:txBody>
                  <a:tcPr marL="28800" marR="28800" marT="28800" marB="28800" anchor="ctr" horzOverflow="overflow">
                    <a:lnL w="12700">
                      <a:miter lim="400000"/>
                    </a:lnL>
                    <a:lnR w="12700">
                      <a:solidFill>
                        <a:srgbClr val="FFFFFF"/>
                      </a:solidFill>
                      <a:round/>
                    </a:lnR>
                    <a:lnT w="12700">
                      <a:solidFill>
                        <a:srgbClr val="FFFFFF"/>
                      </a:solidFill>
                      <a:round/>
                    </a:lnT>
                    <a:lnB w="12700">
                      <a:miter lim="400000"/>
                    </a:lnB>
                    <a:solidFill>
                      <a:srgbClr val="60C99C"/>
                    </a:solidFill>
                  </a:tcPr>
                </a:tc>
                <a:tc>
                  <a:txBody>
                    <a:bodyPr/>
                    <a:lstStyle/>
                    <a:p>
                      <a:pPr lvl="0" algn="just" defTabSz="981075">
                        <a:lnSpc>
                          <a:spcPct val="75000"/>
                        </a:lnSpc>
                        <a:defRPr sz="1800" b="0" i="0"/>
                      </a:pPr>
                      <a:r>
                        <a:rPr sz="2200" b="1">
                          <a:latin typeface="CordiaUPC"/>
                          <a:ea typeface="CordiaUPC"/>
                          <a:cs typeface="CordiaUPC"/>
                          <a:sym typeface="CordiaUPC"/>
                        </a:rPr>
                        <a:t>Petroleum (Oil and Gas), Precious Stone, Mining, Wood Furniture</a:t>
                      </a:r>
                    </a:p>
                  </a:txBody>
                  <a:tcPr marL="28800" marR="28800" marT="28800" marB="28800" anchor="ctr" horzOverflow="overflow">
                    <a:lnL w="12700">
                      <a:solidFill>
                        <a:srgbClr val="FFFFFF"/>
                      </a:solidFill>
                      <a:round/>
                    </a:lnL>
                    <a:lnR w="12700">
                      <a:miter lim="400000"/>
                    </a:lnR>
                    <a:lnT w="12700">
                      <a:solidFill>
                        <a:srgbClr val="FFFFFF"/>
                      </a:solidFill>
                      <a:round/>
                    </a:lnT>
                    <a:lnB w="12700">
                      <a:miter lim="400000"/>
                    </a:lnB>
                    <a:solidFill>
                      <a:srgbClr val="DDF3EA"/>
                    </a:solidFill>
                  </a:tcPr>
                </a:tc>
              </a:tr>
            </a:tbl>
          </a:graphicData>
        </a:graphic>
      </p:graphicFrame>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Shape 62"/>
          <p:cNvSpPr>
            <a:spLocks noGrp="1"/>
          </p:cNvSpPr>
          <p:nvPr>
            <p:ph type="title"/>
          </p:nvPr>
        </p:nvSpPr>
        <p:spPr>
          <a:xfrm>
            <a:off x="838200" y="365125"/>
            <a:ext cx="10515600" cy="1325563"/>
          </a:xfrm>
          <a:prstGeom prst="rect">
            <a:avLst/>
          </a:prstGeom>
        </p:spPr>
        <p:txBody>
          <a:bodyPr/>
          <a:lstStyle/>
          <a:p>
            <a:pPr lvl="0">
              <a:defRPr sz="1800"/>
            </a:pPr>
            <a:r>
              <a:rPr sz="4400"/>
              <a:t>ASEAN Economic Community</a:t>
            </a:r>
          </a:p>
        </p:txBody>
      </p:sp>
      <p:sp>
        <p:nvSpPr>
          <p:cNvPr id="63" name="Shape 63"/>
          <p:cNvSpPr>
            <a:spLocks noGrp="1"/>
          </p:cNvSpPr>
          <p:nvPr>
            <p:ph type="body" idx="1"/>
          </p:nvPr>
        </p:nvSpPr>
        <p:spPr>
          <a:xfrm>
            <a:off x="838200" y="1690688"/>
            <a:ext cx="10515600" cy="4351339"/>
          </a:xfrm>
          <a:prstGeom prst="rect">
            <a:avLst/>
          </a:prstGeom>
        </p:spPr>
        <p:txBody>
          <a:bodyPr/>
          <a:lstStyle/>
          <a:p>
            <a:pPr lvl="0">
              <a:defRPr sz="1800"/>
            </a:pPr>
            <a:r>
              <a:rPr sz="2800"/>
              <a:t>Aim to be complete by December 31</a:t>
            </a:r>
            <a:r>
              <a:rPr sz="2800" baseline="30000"/>
              <a:t>st</a:t>
            </a:r>
            <a:r>
              <a:rPr sz="2800"/>
              <a:t>, 2015</a:t>
            </a:r>
          </a:p>
          <a:p>
            <a:pPr lvl="0">
              <a:defRPr sz="1800"/>
            </a:pPr>
            <a:r>
              <a:rPr sz="2800"/>
              <a:t>The blueprint was signed in 2007</a:t>
            </a:r>
          </a:p>
          <a:p>
            <a:pPr marL="685800" lvl="1" indent="-228600">
              <a:spcBef>
                <a:spcPts val="500"/>
              </a:spcBef>
              <a:defRPr sz="1800"/>
            </a:pPr>
            <a:r>
              <a:rPr sz="2400"/>
              <a:t>Goals: “to establish a single market and production base with the goal of making ASEAN more dynamic and competitive”</a:t>
            </a:r>
          </a:p>
          <a:p>
            <a:pPr marL="685800" lvl="1" indent="-228600">
              <a:spcBef>
                <a:spcPts val="500"/>
              </a:spcBef>
              <a:defRPr sz="1800"/>
            </a:pPr>
            <a:r>
              <a:rPr sz="2400"/>
              <a:t>What does that mean?</a:t>
            </a:r>
          </a:p>
          <a:p>
            <a:pPr lvl="0">
              <a:defRPr sz="1800"/>
            </a:pPr>
            <a:r>
              <a:rPr sz="2800"/>
              <a:t>4 Main Goals: </a:t>
            </a:r>
          </a:p>
          <a:p>
            <a:pPr marL="685800" lvl="1" indent="-228600">
              <a:spcBef>
                <a:spcPts val="500"/>
              </a:spcBef>
              <a:defRPr sz="1800"/>
            </a:pPr>
            <a:r>
              <a:rPr sz="2400"/>
              <a:t>Single Market and Production Base </a:t>
            </a:r>
          </a:p>
          <a:p>
            <a:pPr marL="685800" lvl="1" indent="-228600">
              <a:spcBef>
                <a:spcPts val="500"/>
              </a:spcBef>
              <a:defRPr sz="1800"/>
            </a:pPr>
            <a:r>
              <a:rPr sz="2400"/>
              <a:t>A Highly Competitive Economic Region</a:t>
            </a:r>
          </a:p>
          <a:p>
            <a:pPr marL="685800" lvl="1" indent="-228600">
              <a:spcBef>
                <a:spcPts val="500"/>
              </a:spcBef>
              <a:defRPr sz="1800"/>
            </a:pPr>
            <a:r>
              <a:rPr sz="2400"/>
              <a:t>Equitable Economic Development</a:t>
            </a:r>
          </a:p>
          <a:p>
            <a:pPr marL="685800" lvl="1" indent="-228600">
              <a:spcBef>
                <a:spcPts val="500"/>
              </a:spcBef>
              <a:defRPr sz="1800"/>
            </a:pPr>
            <a:r>
              <a:rPr sz="2400"/>
              <a:t>Integration into the Global Economy </a:t>
            </a:r>
          </a:p>
        </p:txBody>
      </p:sp>
      <p:pic>
        <p:nvPicPr>
          <p:cNvPr id="64" name="image2.png" descr="ABA2.GIF"/>
          <p:cNvPicPr/>
          <p:nvPr/>
        </p:nvPicPr>
        <p:blipFill>
          <a:blip r:embed="rId2">
            <a:extLst/>
          </a:blip>
          <a:stretch>
            <a:fillRect/>
          </a:stretch>
        </p:blipFill>
        <p:spPr>
          <a:xfrm>
            <a:off x="7817753" y="3687541"/>
            <a:ext cx="2735263" cy="2162176"/>
          </a:xfrm>
          <a:prstGeom prst="rect">
            <a:avLst/>
          </a:prstGeom>
          <a:ln w="12700">
            <a:miter lim="400000"/>
          </a:ln>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a:spLocks noGrp="1"/>
          </p:cNvSpPr>
          <p:nvPr>
            <p:ph type="title"/>
          </p:nvPr>
        </p:nvSpPr>
        <p:spPr>
          <a:xfrm>
            <a:off x="838200" y="365125"/>
            <a:ext cx="10515600" cy="1325563"/>
          </a:xfrm>
          <a:prstGeom prst="rect">
            <a:avLst/>
          </a:prstGeom>
        </p:spPr>
        <p:txBody>
          <a:bodyPr/>
          <a:lstStyle/>
          <a:p>
            <a:pPr lvl="2">
              <a:defRPr sz="1800"/>
            </a:pPr>
            <a:r>
              <a:rPr sz="4000"/>
              <a:t>Single Market and Production Base:</a:t>
            </a:r>
            <a:br>
              <a:rPr sz="4000"/>
            </a:br>
            <a:endParaRPr sz="4000"/>
          </a:p>
        </p:txBody>
      </p:sp>
      <p:sp>
        <p:nvSpPr>
          <p:cNvPr id="67" name="Shape 67"/>
          <p:cNvSpPr>
            <a:spLocks noGrp="1"/>
          </p:cNvSpPr>
          <p:nvPr>
            <p:ph type="body" idx="1"/>
          </p:nvPr>
        </p:nvSpPr>
        <p:spPr>
          <a:xfrm>
            <a:off x="838200" y="1825625"/>
            <a:ext cx="10515600" cy="4351338"/>
          </a:xfrm>
          <a:prstGeom prst="rect">
            <a:avLst/>
          </a:prstGeom>
        </p:spPr>
        <p:txBody>
          <a:bodyPr/>
          <a:lstStyle/>
          <a:p>
            <a:pPr lvl="0">
              <a:defRPr sz="1800"/>
            </a:pPr>
            <a:r>
              <a:rPr sz="2800"/>
              <a:t>The free flow of goods</a:t>
            </a:r>
          </a:p>
          <a:p>
            <a:pPr marL="685800" lvl="1" indent="-228600">
              <a:spcBef>
                <a:spcPts val="500"/>
              </a:spcBef>
              <a:defRPr sz="1800"/>
            </a:pPr>
            <a:r>
              <a:rPr sz="2400"/>
              <a:t>No Tariffs, by 2015 for ASEAN-6 Countries, and later for LCMV countries</a:t>
            </a:r>
          </a:p>
          <a:p>
            <a:pPr marL="685800" lvl="1" indent="-228600">
              <a:spcBef>
                <a:spcPts val="500"/>
              </a:spcBef>
              <a:defRPr sz="1800"/>
            </a:pPr>
            <a:r>
              <a:rPr sz="2400"/>
              <a:t>Reduction in Non-Tariff Barriers</a:t>
            </a:r>
          </a:p>
          <a:p>
            <a:pPr marL="685800" lvl="1" indent="-228600">
              <a:spcBef>
                <a:spcPts val="500"/>
              </a:spcBef>
              <a:defRPr sz="1800"/>
            </a:pPr>
            <a:r>
              <a:rPr sz="2400"/>
              <a:t>The eventual formation of a ASEAN Single Window</a:t>
            </a:r>
          </a:p>
          <a:p>
            <a:pPr lvl="0">
              <a:defRPr sz="1800"/>
            </a:pPr>
            <a:r>
              <a:rPr sz="2800"/>
              <a:t>The free flow of services and skilled labor.</a:t>
            </a:r>
          </a:p>
          <a:p>
            <a:pPr marL="685800" lvl="1" indent="-228600">
              <a:spcBef>
                <a:spcPts val="500"/>
              </a:spcBef>
              <a:defRPr sz="1800"/>
            </a:pPr>
            <a:r>
              <a:rPr sz="2400"/>
              <a:t>Commitment to allow professionals to move through the region through certification</a:t>
            </a:r>
          </a:p>
          <a:p>
            <a:pPr lvl="0">
              <a:defRPr sz="1800"/>
            </a:pPr>
            <a:r>
              <a:rPr sz="2800"/>
              <a:t>The free flow of Investment</a:t>
            </a:r>
          </a:p>
          <a:p>
            <a:pPr lvl="0">
              <a:defRPr sz="1800"/>
            </a:pPr>
            <a:r>
              <a:rPr sz="2800"/>
              <a:t>The freer flow of capital</a:t>
            </a: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Shape 69"/>
          <p:cNvSpPr>
            <a:spLocks noGrp="1"/>
          </p:cNvSpPr>
          <p:nvPr>
            <p:ph type="title"/>
          </p:nvPr>
        </p:nvSpPr>
        <p:spPr>
          <a:xfrm>
            <a:off x="838200" y="365125"/>
            <a:ext cx="10515600" cy="1325563"/>
          </a:xfrm>
          <a:prstGeom prst="rect">
            <a:avLst/>
          </a:prstGeom>
        </p:spPr>
        <p:txBody>
          <a:bodyPr/>
          <a:lstStyle/>
          <a:p>
            <a:pPr lvl="0">
              <a:defRPr sz="1800"/>
            </a:pPr>
            <a:r>
              <a:rPr sz="4400"/>
              <a:t>Progress?</a:t>
            </a:r>
          </a:p>
        </p:txBody>
      </p:sp>
      <p:sp>
        <p:nvSpPr>
          <p:cNvPr id="70" name="Shape 70"/>
          <p:cNvSpPr>
            <a:spLocks noGrp="1"/>
          </p:cNvSpPr>
          <p:nvPr>
            <p:ph type="body" idx="1"/>
          </p:nvPr>
        </p:nvSpPr>
        <p:spPr>
          <a:xfrm>
            <a:off x="838200" y="1825625"/>
            <a:ext cx="10515600" cy="4351338"/>
          </a:xfrm>
          <a:prstGeom prst="rect">
            <a:avLst/>
          </a:prstGeom>
        </p:spPr>
        <p:txBody>
          <a:bodyPr/>
          <a:lstStyle/>
          <a:p>
            <a:pPr lvl="0">
              <a:defRPr sz="1800"/>
            </a:pPr>
            <a:r>
              <a:rPr sz="2800"/>
              <a:t>In some respects, yes</a:t>
            </a:r>
          </a:p>
          <a:p>
            <a:pPr marL="685800" lvl="1" indent="-228600">
              <a:spcBef>
                <a:spcPts val="500"/>
              </a:spcBef>
              <a:defRPr sz="1800"/>
            </a:pPr>
            <a:r>
              <a:rPr sz="2400"/>
              <a:t>Tariffs are lower, with commitments to reach zero from the few laggard countries.</a:t>
            </a:r>
          </a:p>
          <a:p>
            <a:pPr marL="685800" lvl="1" indent="-228600">
              <a:spcBef>
                <a:spcPts val="500"/>
              </a:spcBef>
              <a:defRPr sz="1800"/>
            </a:pPr>
            <a:r>
              <a:rPr sz="2400"/>
              <a:t>Yet, non-tariff barriers to trade still exist</a:t>
            </a:r>
          </a:p>
          <a:p>
            <a:pPr marL="685800" lvl="1" indent="-228600">
              <a:spcBef>
                <a:spcPts val="500"/>
              </a:spcBef>
              <a:defRPr sz="1800"/>
            </a:pPr>
            <a:r>
              <a:rPr sz="2400"/>
              <a:t> There’s a range of Certification programs that have been set up</a:t>
            </a:r>
          </a:p>
          <a:p>
            <a:pPr marL="1143000" lvl="2" indent="-228600">
              <a:spcBef>
                <a:spcPts val="500"/>
              </a:spcBef>
              <a:defRPr sz="1800"/>
            </a:pPr>
            <a:r>
              <a:rPr sz="2000"/>
              <a:t>For instance, AUN-QA, for universities</a:t>
            </a:r>
          </a:p>
          <a:p>
            <a:pPr marL="685800" lvl="1" indent="-228600">
              <a:spcBef>
                <a:spcPts val="500"/>
              </a:spcBef>
              <a:defRPr sz="1800"/>
            </a:pPr>
            <a:r>
              <a:rPr sz="2400"/>
              <a:t>The formation of ASEAN Exchanges</a:t>
            </a:r>
          </a:p>
          <a:p>
            <a:pPr marL="685800" lvl="1" indent="-228600">
              <a:spcBef>
                <a:spcPts val="500"/>
              </a:spcBef>
              <a:defRPr sz="1800"/>
            </a:pPr>
            <a:r>
              <a:rPr sz="2400"/>
              <a:t>Yet countries, like Thailand, still have investment restrictions that prevent investment in certain industries, or above a certain percentage. Often defended as necessary for national security.</a:t>
            </a: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838200" y="365125"/>
            <a:ext cx="10515600" cy="1325563"/>
          </a:xfrm>
          <a:prstGeom prst="rect">
            <a:avLst/>
          </a:prstGeom>
        </p:spPr>
        <p:txBody>
          <a:bodyPr/>
          <a:lstStyle/>
          <a:p>
            <a:pPr lvl="0">
              <a:defRPr sz="1800"/>
            </a:pPr>
            <a:r>
              <a:rPr sz="4400"/>
              <a:t>A highly competitive economic region</a:t>
            </a:r>
          </a:p>
        </p:txBody>
      </p:sp>
      <p:sp>
        <p:nvSpPr>
          <p:cNvPr id="75" name="Shape 75"/>
          <p:cNvSpPr>
            <a:spLocks noGrp="1"/>
          </p:cNvSpPr>
          <p:nvPr>
            <p:ph type="body" idx="1"/>
          </p:nvPr>
        </p:nvSpPr>
        <p:spPr>
          <a:xfrm>
            <a:off x="838200" y="1825625"/>
            <a:ext cx="10515600" cy="4351338"/>
          </a:xfrm>
          <a:prstGeom prst="rect">
            <a:avLst/>
          </a:prstGeom>
        </p:spPr>
        <p:txBody>
          <a:bodyPr/>
          <a:lstStyle/>
          <a:p>
            <a:pPr lvl="0">
              <a:defRPr sz="1800"/>
            </a:pPr>
            <a:r>
              <a:rPr sz="2800"/>
              <a:t>Increasing the ability of businesses to compete across borders.</a:t>
            </a:r>
          </a:p>
          <a:p>
            <a:pPr marL="685800" lvl="1" indent="-228600">
              <a:spcBef>
                <a:spcPts val="500"/>
              </a:spcBef>
              <a:defRPr sz="1800"/>
            </a:pPr>
            <a:r>
              <a:rPr sz="2400"/>
              <a:t>The idea that competition will create a more competitive area. </a:t>
            </a:r>
          </a:p>
          <a:p>
            <a:pPr lvl="0">
              <a:defRPr sz="1800"/>
            </a:pPr>
            <a:r>
              <a:rPr sz="2800"/>
              <a:t>Includes consumer protection</a:t>
            </a:r>
          </a:p>
          <a:p>
            <a:pPr lvl="0">
              <a:defRPr sz="1800"/>
            </a:pPr>
            <a:r>
              <a:rPr sz="2800"/>
              <a:t>Promotes infrastructure development</a:t>
            </a:r>
          </a:p>
          <a:p>
            <a:pPr lvl="0">
              <a:defRPr sz="1800"/>
            </a:pPr>
            <a:r>
              <a:rPr sz="2800"/>
              <a:t>Emphasizes the importance of protecting intellectual property</a:t>
            </a:r>
          </a:p>
          <a:p>
            <a:pPr lvl="0">
              <a:defRPr sz="1800"/>
            </a:pPr>
            <a:r>
              <a:rPr sz="2800"/>
              <a:t>Promoting connectivity between the different members of ASEAN </a:t>
            </a: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Shape 77"/>
          <p:cNvSpPr>
            <a:spLocks noGrp="1"/>
          </p:cNvSpPr>
          <p:nvPr>
            <p:ph type="title"/>
          </p:nvPr>
        </p:nvSpPr>
        <p:spPr>
          <a:xfrm>
            <a:off x="838200" y="365125"/>
            <a:ext cx="10515600" cy="1325563"/>
          </a:xfrm>
          <a:prstGeom prst="rect">
            <a:avLst/>
          </a:prstGeom>
        </p:spPr>
        <p:txBody>
          <a:bodyPr/>
          <a:lstStyle/>
          <a:p>
            <a:pPr lvl="0">
              <a:defRPr sz="1800"/>
            </a:pPr>
            <a:r>
              <a:rPr sz="4400"/>
              <a:t>Progress?</a:t>
            </a:r>
          </a:p>
        </p:txBody>
      </p:sp>
      <p:sp>
        <p:nvSpPr>
          <p:cNvPr id="78" name="Shape 78"/>
          <p:cNvSpPr>
            <a:spLocks noGrp="1"/>
          </p:cNvSpPr>
          <p:nvPr>
            <p:ph type="body" idx="1"/>
          </p:nvPr>
        </p:nvSpPr>
        <p:spPr>
          <a:xfrm>
            <a:off x="838200" y="1825625"/>
            <a:ext cx="10515600" cy="4351338"/>
          </a:xfrm>
          <a:prstGeom prst="rect">
            <a:avLst/>
          </a:prstGeom>
        </p:spPr>
        <p:txBody>
          <a:bodyPr/>
          <a:lstStyle/>
          <a:p>
            <a:pPr lvl="0">
              <a:defRPr sz="1800"/>
            </a:pPr>
            <a:r>
              <a:rPr sz="2800"/>
              <a:t>Some of these issues are more delicate than ASEAN makes it seem. Many countries in the region have defended their right to make generic drugs, are have hesitated to crack down on counterfeit goods because of national concerns.</a:t>
            </a:r>
          </a:p>
          <a:p>
            <a:pPr lvl="0">
              <a:defRPr sz="1800"/>
            </a:pPr>
            <a:r>
              <a:rPr sz="2800"/>
              <a:t>At my bank, there’s been a lot of talk about the importance of Thailand as a logistics center. There’s been talk about establishing a railway system to connect the region.</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Shape 80"/>
          <p:cNvSpPr>
            <a:spLocks noGrp="1"/>
          </p:cNvSpPr>
          <p:nvPr>
            <p:ph type="title"/>
          </p:nvPr>
        </p:nvSpPr>
        <p:spPr>
          <a:xfrm>
            <a:off x="838200" y="365125"/>
            <a:ext cx="10515600" cy="1325563"/>
          </a:xfrm>
          <a:prstGeom prst="rect">
            <a:avLst/>
          </a:prstGeom>
        </p:spPr>
        <p:txBody>
          <a:bodyPr/>
          <a:lstStyle/>
          <a:p>
            <a:pPr lvl="0">
              <a:defRPr sz="1800"/>
            </a:pPr>
            <a:r>
              <a:rPr sz="4400"/>
              <a:t>Equitable Economic Development</a:t>
            </a:r>
          </a:p>
        </p:txBody>
      </p:sp>
      <p:sp>
        <p:nvSpPr>
          <p:cNvPr id="81" name="Shape 81"/>
          <p:cNvSpPr>
            <a:spLocks noGrp="1"/>
          </p:cNvSpPr>
          <p:nvPr>
            <p:ph type="body" idx="1"/>
          </p:nvPr>
        </p:nvSpPr>
        <p:spPr>
          <a:xfrm>
            <a:off x="838200" y="1825625"/>
            <a:ext cx="10515600" cy="4351338"/>
          </a:xfrm>
          <a:prstGeom prst="rect">
            <a:avLst/>
          </a:prstGeom>
        </p:spPr>
        <p:txBody>
          <a:bodyPr/>
          <a:lstStyle/>
          <a:p>
            <a:pPr lvl="0">
              <a:defRPr sz="1800"/>
            </a:pPr>
            <a:r>
              <a:rPr sz="2800"/>
              <a:t>The promotion of growth throughout the region to help the poorest countries in LCMV reach a certain level of wealth. </a:t>
            </a:r>
          </a:p>
          <a:p>
            <a:pPr lvl="0">
              <a:defRPr sz="1800"/>
            </a:pPr>
            <a:r>
              <a:rPr sz="2800"/>
              <a:t>Often includes the development of Small and Medium Enterprises, SME’s. </a:t>
            </a:r>
          </a:p>
          <a:p>
            <a:pPr lvl="0">
              <a:defRPr sz="1800"/>
            </a:pPr>
            <a:r>
              <a:rPr sz="2800"/>
              <a:t>Promotion of FDI, both from other ASEAN members and outside nations, into the less wealthy countries in ASEAN.</a:t>
            </a: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Shape 83"/>
          <p:cNvSpPr>
            <a:spLocks noGrp="1"/>
          </p:cNvSpPr>
          <p:nvPr>
            <p:ph type="title"/>
          </p:nvPr>
        </p:nvSpPr>
        <p:spPr>
          <a:xfrm>
            <a:off x="838200" y="365125"/>
            <a:ext cx="10515600" cy="1325563"/>
          </a:xfrm>
          <a:prstGeom prst="rect">
            <a:avLst/>
          </a:prstGeom>
        </p:spPr>
        <p:txBody>
          <a:bodyPr/>
          <a:lstStyle/>
          <a:p>
            <a:pPr lvl="0">
              <a:defRPr sz="1800"/>
            </a:pPr>
            <a:r>
              <a:rPr sz="4400"/>
              <a:t>Progress?</a:t>
            </a:r>
          </a:p>
        </p:txBody>
      </p:sp>
      <p:sp>
        <p:nvSpPr>
          <p:cNvPr id="84" name="Shape 84"/>
          <p:cNvSpPr>
            <a:spLocks noGrp="1"/>
          </p:cNvSpPr>
          <p:nvPr>
            <p:ph type="body" idx="1"/>
          </p:nvPr>
        </p:nvSpPr>
        <p:spPr>
          <a:xfrm>
            <a:off x="838200" y="1825625"/>
            <a:ext cx="10515600" cy="4351338"/>
          </a:xfrm>
          <a:prstGeom prst="rect">
            <a:avLst/>
          </a:prstGeom>
        </p:spPr>
        <p:txBody>
          <a:bodyPr/>
          <a:lstStyle/>
          <a:p>
            <a:pPr lvl="0"/>
            <a:endParaRPr/>
          </a:p>
        </p:txBody>
      </p:sp>
      <p:sp>
        <p:nvSpPr>
          <p:cNvPr id="86" name="Shape 86"/>
          <p:cNvSpPr/>
          <p:nvPr/>
        </p:nvSpPr>
        <p:spPr>
          <a:xfrm>
            <a:off x="495300" y="5105400"/>
            <a:ext cx="4495800" cy="10566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lvl="0" algn="ctr">
              <a:defRPr sz="1800"/>
            </a:pPr>
            <a:r>
              <a:rPr sz="3200" b="1">
                <a:solidFill>
                  <a:srgbClr val="007E00"/>
                </a:solidFill>
                <a:latin typeface="Cordia New"/>
                <a:ea typeface="Cordia New"/>
                <a:cs typeface="Cordia New"/>
                <a:sym typeface="Cordia New"/>
              </a:rPr>
              <a:t>ASEAN-6 = 88%</a:t>
            </a:r>
            <a:endParaRPr sz="2800">
              <a:latin typeface="Times New Roman"/>
              <a:ea typeface="Times New Roman"/>
              <a:cs typeface="Times New Roman"/>
              <a:sym typeface="Times New Roman"/>
            </a:endParaRPr>
          </a:p>
          <a:p>
            <a:pPr lvl="0" algn="ctr">
              <a:defRPr sz="1800"/>
            </a:pPr>
            <a:r>
              <a:rPr sz="3200" b="1">
                <a:solidFill>
                  <a:srgbClr val="007E00"/>
                </a:solidFill>
                <a:latin typeface="Cordia New"/>
                <a:ea typeface="Cordia New"/>
                <a:cs typeface="Cordia New"/>
                <a:sym typeface="Cordia New"/>
              </a:rPr>
              <a:t>CLMV=12% </a:t>
            </a:r>
          </a:p>
        </p:txBody>
      </p:sp>
      <p:sp>
        <p:nvSpPr>
          <p:cNvPr id="87" name="Shape 87"/>
          <p:cNvSpPr/>
          <p:nvPr/>
        </p:nvSpPr>
        <p:spPr>
          <a:xfrm>
            <a:off x="5524500" y="5105400"/>
            <a:ext cx="4495800" cy="10566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lvl="0" algn="ctr">
              <a:defRPr sz="1800"/>
            </a:pPr>
            <a:r>
              <a:rPr sz="3200" b="1">
                <a:solidFill>
                  <a:srgbClr val="007E00"/>
                </a:solidFill>
                <a:latin typeface="Cordia New"/>
                <a:ea typeface="Cordia New"/>
                <a:cs typeface="Cordia New"/>
                <a:sym typeface="Cordia New"/>
              </a:rPr>
              <a:t>ASEAN-6 = 66%</a:t>
            </a:r>
            <a:endParaRPr sz="2800">
              <a:latin typeface="Times New Roman"/>
              <a:ea typeface="Times New Roman"/>
              <a:cs typeface="Times New Roman"/>
              <a:sym typeface="Times New Roman"/>
            </a:endParaRPr>
          </a:p>
          <a:p>
            <a:pPr lvl="0" algn="ctr">
              <a:defRPr sz="1800"/>
            </a:pPr>
            <a:r>
              <a:rPr sz="3200" b="1">
                <a:solidFill>
                  <a:srgbClr val="007E00"/>
                </a:solidFill>
                <a:latin typeface="Cordia New"/>
                <a:ea typeface="Cordia New"/>
                <a:cs typeface="Cordia New"/>
                <a:sym typeface="Cordia New"/>
              </a:rPr>
              <a:t>CLMV=33% </a:t>
            </a:r>
          </a:p>
        </p:txBody>
      </p:sp>
      <p:pic>
        <p:nvPicPr>
          <p:cNvPr id="88" name="image4.pdf"/>
          <p:cNvPicPr/>
          <p:nvPr/>
        </p:nvPicPr>
        <p:blipFill>
          <a:blip r:embed="rId2">
            <a:extLst/>
          </a:blip>
          <a:srcRect l="19221" t="2222" r="4672" b="2222"/>
          <a:stretch>
            <a:fillRect/>
          </a:stretch>
        </p:blipFill>
        <p:spPr>
          <a:xfrm>
            <a:off x="5448299" y="1600199"/>
            <a:ext cx="4748214" cy="3581402"/>
          </a:xfrm>
          <a:prstGeom prst="rect">
            <a:avLst/>
          </a:prstGeom>
          <a:ln w="12700">
            <a:miter lim="400000"/>
          </a:ln>
        </p:spPr>
      </p:pic>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l="6122" t="2174" r="5441"/>
          <a:stretch>
            <a:fillRect/>
          </a:stretch>
        </p:blipFill>
        <p:spPr bwMode="auto">
          <a:xfrm>
            <a:off x="122238" y="1600200"/>
            <a:ext cx="5326062"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Shape 90"/>
          <p:cNvSpPr>
            <a:spLocks noGrp="1"/>
          </p:cNvSpPr>
          <p:nvPr>
            <p:ph type="title"/>
          </p:nvPr>
        </p:nvSpPr>
        <p:spPr>
          <a:xfrm>
            <a:off x="838200" y="365125"/>
            <a:ext cx="10515600" cy="1325563"/>
          </a:xfrm>
          <a:prstGeom prst="rect">
            <a:avLst/>
          </a:prstGeom>
        </p:spPr>
        <p:txBody>
          <a:bodyPr/>
          <a:lstStyle/>
          <a:p>
            <a:pPr lvl="0"/>
            <a:endParaRPr/>
          </a:p>
        </p:txBody>
      </p:sp>
      <p:graphicFrame>
        <p:nvGraphicFramePr>
          <p:cNvPr id="91" name="Table 91"/>
          <p:cNvGraphicFramePr/>
          <p:nvPr/>
        </p:nvGraphicFramePr>
        <p:xfrm>
          <a:off x="838200" y="573600"/>
          <a:ext cx="9944100" cy="5324167"/>
        </p:xfrm>
        <a:graphic>
          <a:graphicData uri="http://schemas.openxmlformats.org/drawingml/2006/table">
            <a:tbl>
              <a:tblPr>
                <a:tableStyleId>{4C3C2611-4C71-4FC5-86AE-919BDF0F9419}</a:tableStyleId>
              </a:tblPr>
              <a:tblGrid>
                <a:gridCol w="1714500"/>
                <a:gridCol w="1371600"/>
                <a:gridCol w="1600200"/>
                <a:gridCol w="1600200"/>
                <a:gridCol w="1676400"/>
                <a:gridCol w="914400"/>
                <a:gridCol w="1066800"/>
              </a:tblGrid>
              <a:tr h="304800">
                <a:tc gridSpan="7">
                  <a:txBody>
                    <a:bodyPr/>
                    <a:lstStyle/>
                    <a:p>
                      <a:pPr lvl="0" algn="ctr">
                        <a:defRPr sz="1800" b="0" i="0"/>
                      </a:pPr>
                      <a:r>
                        <a:rPr sz="1400" b="1">
                          <a:solidFill>
                            <a:srgbClr val="FFFFFF"/>
                          </a:solidFill>
                          <a:latin typeface="Arial"/>
                          <a:ea typeface="Arial"/>
                          <a:cs typeface="Arial"/>
                          <a:sym typeface="Arial"/>
                        </a:rPr>
                        <a:t>Key Investors and Ranking (2010)</a:t>
                      </a:r>
                    </a:p>
                  </a:txBody>
                  <a:tcPr marL="0" marR="0" marT="0" marB="0" anchor="ctr" horzOverflow="overflow">
                    <a:lnL w="12700">
                      <a:miter lim="400000"/>
                    </a:lnL>
                    <a:lnR w="12700">
                      <a:miter lim="400000"/>
                    </a:lnR>
                    <a:lnT w="12700">
                      <a:miter lim="400000"/>
                    </a:lnT>
                    <a:lnB w="12700">
                      <a:miter lim="400000"/>
                    </a:lnB>
                    <a:solidFill>
                      <a:srgbClr val="00B050"/>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r h="233363">
                <a:tc>
                  <a:txBody>
                    <a:bodyPr/>
                    <a:lstStyle/>
                    <a:p>
                      <a:pPr lvl="0" algn="ctr">
                        <a:defRPr sz="1800" b="0" i="0"/>
                      </a:pPr>
                      <a:endParaRP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1</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2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3</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4</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5</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u="sng">
                          <a:latin typeface="Arial"/>
                          <a:ea typeface="Arial"/>
                          <a:cs typeface="Arial"/>
                          <a:sym typeface="Arial"/>
                        </a:rPr>
                        <a:t>Others</a:t>
                      </a:r>
                    </a:p>
                  </a:txBody>
                  <a:tcPr marL="0" marR="0" marT="0" marB="0" anchor="ctr" horzOverflow="overflow">
                    <a:lnL w="12700">
                      <a:miter lim="400000"/>
                    </a:lnL>
                    <a:lnR w="12700">
                      <a:miter lim="400000"/>
                    </a:lnR>
                    <a:lnT w="12700">
                      <a:miter lim="400000"/>
                    </a:lnT>
                    <a:lnB w="12700">
                      <a:miter lim="400000"/>
                    </a:lnB>
                    <a:solidFill>
                      <a:srgbClr val="00E266"/>
                    </a:solidFill>
                  </a:tcPr>
                </a:tc>
              </a:tr>
              <a:tr h="233363">
                <a:tc>
                  <a:txBody>
                    <a:bodyPr/>
                    <a:lstStyle/>
                    <a:p>
                      <a:pPr lvl="0" algn="ctr">
                        <a:defRPr sz="1800" b="0" i="0"/>
                      </a:pPr>
                      <a:r>
                        <a:rPr sz="1300" b="1">
                          <a:latin typeface="Arial"/>
                          <a:ea typeface="Arial"/>
                          <a:cs typeface="Arial"/>
                          <a:sym typeface="Arial"/>
                        </a:rPr>
                        <a:t>Cambodia</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China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Taiwan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Vietnam</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South Korea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Malaysia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15.5</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14.4</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10.0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9.8</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6.7</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33363">
                <a:tc>
                  <a:txBody>
                    <a:bodyPr/>
                    <a:lstStyle/>
                    <a:p>
                      <a:pPr lvl="0" algn="ctr">
                        <a:defRPr sz="1800" b="0" i="0"/>
                      </a:pPr>
                      <a:r>
                        <a:rPr sz="1300" b="1">
                          <a:latin typeface="Arial"/>
                          <a:ea typeface="Arial"/>
                          <a:cs typeface="Arial"/>
                          <a:sym typeface="Arial"/>
                        </a:rPr>
                        <a:t>Laos</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China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Vietnam</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Thailand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80.1</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11.6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1.2</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0.9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33363">
                <a:tc>
                  <a:txBody>
                    <a:bodyPr/>
                    <a:lstStyle/>
                    <a:p>
                      <a:pPr lvl="0" algn="ctr">
                        <a:defRPr sz="1800" b="0" i="0"/>
                      </a:pPr>
                      <a:r>
                        <a:rPr sz="1300" b="1">
                          <a:latin typeface="Arial"/>
                          <a:ea typeface="Arial"/>
                          <a:cs typeface="Arial"/>
                          <a:sym typeface="Arial"/>
                        </a:rPr>
                        <a:t>Myanmar</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 Hong Kong</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China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Thailand </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South Korea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33.9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32.0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18.5</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15.6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33363">
                <a:tc>
                  <a:txBody>
                    <a:bodyPr/>
                    <a:lstStyle/>
                    <a:p>
                      <a:pPr lvl="0" algn="ctr">
                        <a:defRPr sz="1800" b="0" i="0"/>
                      </a:pPr>
                      <a:r>
                        <a:rPr sz="1300" b="1">
                          <a:latin typeface="Arial"/>
                          <a:ea typeface="Arial"/>
                          <a:cs typeface="Arial"/>
                          <a:sym typeface="Arial"/>
                        </a:rPr>
                        <a:t>Vietnam</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Taiwan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South Korea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Malaysia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200" b="1">
                          <a:latin typeface="Arial"/>
                          <a:ea typeface="Arial"/>
                          <a:cs typeface="Arial"/>
                          <a:sym typeface="Arial"/>
                        </a:rPr>
                        <a:t>China (No.15)</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11.8</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11.5</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11.3</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10.8</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9.5</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1.6</a:t>
                      </a:r>
                    </a:p>
                  </a:txBody>
                  <a:tcPr marL="0" marR="0" marT="0" marB="0" anchor="ctr" horzOverflow="overflow">
                    <a:lnL w="12700">
                      <a:miter lim="400000"/>
                    </a:lnL>
                    <a:lnR w="12700">
                      <a:miter lim="400000"/>
                    </a:lnR>
                    <a:lnT w="12700">
                      <a:miter lim="400000"/>
                    </a:lnT>
                    <a:lnB w="12700">
                      <a:miter lim="400000"/>
                    </a:lnB>
                    <a:solidFill>
                      <a:srgbClr val="D7E4BC"/>
                    </a:solidFill>
                  </a:tcPr>
                </a:tc>
              </a:tr>
              <a:tr h="249238">
                <a:tc>
                  <a:txBody>
                    <a:bodyPr/>
                    <a:lstStyle/>
                    <a:p>
                      <a:pPr lvl="0" algn="ctr">
                        <a:defRPr sz="1800" b="0" i="0"/>
                      </a:pPr>
                      <a:r>
                        <a:rPr sz="1300" b="1">
                          <a:latin typeface="Arial"/>
                          <a:ea typeface="Arial"/>
                          <a:cs typeface="Arial"/>
                          <a:sym typeface="Arial"/>
                        </a:rPr>
                        <a:t>Indonesia</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U.K.</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U.S.</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30.9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11.7</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5.7</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33363">
                <a:tc>
                  <a:txBody>
                    <a:bodyPr/>
                    <a:lstStyle/>
                    <a:p>
                      <a:pPr lvl="0" algn="ctr">
                        <a:defRPr sz="1800" b="0" i="0"/>
                      </a:pPr>
                      <a:r>
                        <a:rPr sz="1300" b="1">
                          <a:latin typeface="Arial"/>
                          <a:ea typeface="Arial"/>
                          <a:cs typeface="Arial"/>
                          <a:sym typeface="Arial"/>
                        </a:rPr>
                        <a:t>Malaysia</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U.S.</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Netherland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 Korea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200" b="1">
                          <a:latin typeface="Arial"/>
                          <a:ea typeface="Arial"/>
                          <a:cs typeface="Arial"/>
                          <a:sym typeface="Arial"/>
                        </a:rPr>
                        <a:t>China (No.18)</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18.0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12.0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11.2</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10.8</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5.7</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1.2</a:t>
                      </a:r>
                    </a:p>
                  </a:txBody>
                  <a:tcPr marL="0" marR="0" marT="0" marB="0" anchor="ctr" horzOverflow="overflow">
                    <a:lnL w="12700">
                      <a:miter lim="400000"/>
                    </a:lnL>
                    <a:lnR w="12700">
                      <a:miter lim="400000"/>
                    </a:lnR>
                    <a:lnT w="12700">
                      <a:miter lim="400000"/>
                    </a:lnT>
                    <a:lnB w="12700">
                      <a:miter lim="400000"/>
                    </a:lnB>
                    <a:solidFill>
                      <a:srgbClr val="D7E4BC"/>
                    </a:solidFill>
                  </a:tcPr>
                </a:tc>
              </a:tr>
              <a:tr h="354013">
                <a:tc>
                  <a:txBody>
                    <a:bodyPr/>
                    <a:lstStyle/>
                    <a:p>
                      <a:pPr lvl="0" algn="ctr">
                        <a:defRPr sz="1800" b="0" i="0"/>
                      </a:pPr>
                      <a:r>
                        <a:rPr sz="1300" b="1">
                          <a:latin typeface="Arial"/>
                          <a:ea typeface="Arial"/>
                          <a:cs typeface="Arial"/>
                          <a:sym typeface="Arial"/>
                        </a:rPr>
                        <a:t>Philippines</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Netherland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South Korea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British Virgin Island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29.9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19.0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15.6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4.0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3.6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49238">
                <a:tc>
                  <a:txBody>
                    <a:bodyPr/>
                    <a:lstStyle/>
                    <a:p>
                      <a:pPr lvl="0" algn="ctr">
                        <a:defRPr sz="1800" b="0" i="0"/>
                      </a:pPr>
                      <a:r>
                        <a:rPr sz="1300" b="1">
                          <a:latin typeface="Arial"/>
                          <a:ea typeface="Arial"/>
                          <a:cs typeface="Arial"/>
                          <a:sym typeface="Arial"/>
                        </a:rPr>
                        <a:t>Thailand</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200" b="1">
                          <a:latin typeface="Arial"/>
                          <a:ea typeface="Arial"/>
                          <a:cs typeface="Arial"/>
                          <a:sym typeface="Arial"/>
                        </a:rPr>
                        <a:t>Netherland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200" b="1">
                          <a:latin typeface="Arial"/>
                          <a:ea typeface="Arial"/>
                          <a:cs typeface="Arial"/>
                          <a:sym typeface="Arial"/>
                        </a:rPr>
                        <a:t>Camay Island (U.S.)</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Singapore</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China</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35.9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9.2</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7.6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6.9</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6.2</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 </a:t>
                      </a:r>
                    </a:p>
                  </a:txBody>
                  <a:tcPr marL="0" marR="0" marT="0" marB="0" anchor="ctr" horzOverflow="overflow">
                    <a:lnL w="12700">
                      <a:miter lim="400000"/>
                    </a:lnL>
                    <a:lnR w="12700">
                      <a:miter lim="400000"/>
                    </a:lnR>
                    <a:lnT w="12700">
                      <a:miter lim="400000"/>
                    </a:lnT>
                    <a:lnB w="12700">
                      <a:miter lim="400000"/>
                    </a:lnB>
                    <a:solidFill>
                      <a:srgbClr val="D7E4BC"/>
                    </a:solidFill>
                  </a:tcPr>
                </a:tc>
              </a:tr>
              <a:tr h="249238">
                <a:tc>
                  <a:txBody>
                    <a:bodyPr/>
                    <a:lstStyle/>
                    <a:p>
                      <a:pPr lvl="0" algn="ctr">
                        <a:defRPr sz="1800" b="0" i="0"/>
                      </a:pPr>
                      <a:r>
                        <a:rPr sz="1300" b="1">
                          <a:latin typeface="Arial"/>
                          <a:ea typeface="Arial"/>
                          <a:cs typeface="Arial"/>
                          <a:sym typeface="Arial"/>
                        </a:rPr>
                        <a:t>Singapore (2009)</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a:latin typeface="Arial"/>
                          <a:ea typeface="Arial"/>
                          <a:cs typeface="Arial"/>
                          <a:sym typeface="Arial"/>
                        </a:rPr>
                        <a:t>Netherland</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U.S.</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Japan</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U.K.</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300" b="1">
                          <a:latin typeface="Arial"/>
                          <a:ea typeface="Arial"/>
                          <a:cs typeface="Arial"/>
                          <a:sym typeface="Arial"/>
                        </a:rPr>
                        <a:t>Norway</a:t>
                      </a:r>
                    </a:p>
                  </a:txBody>
                  <a:tcPr marL="0" marR="0" marT="0" marB="0" anchor="ctr" horzOverflow="overflow">
                    <a:lnL w="12700">
                      <a:miter lim="400000"/>
                    </a:lnL>
                    <a:lnR w="12700">
                      <a:miter lim="400000"/>
                    </a:lnR>
                    <a:lnT w="12700">
                      <a:miter lim="400000"/>
                    </a:lnT>
                    <a:lnB w="12700">
                      <a:miter lim="400000"/>
                    </a:lnB>
                    <a:solidFill>
                      <a:srgbClr val="FFFFFF"/>
                    </a:solidFill>
                  </a:tcPr>
                </a:tc>
                <a:tc>
                  <a:txBody>
                    <a:bodyPr/>
                    <a:lstStyle/>
                    <a:p>
                      <a:pPr lvl="0" algn="ctr">
                        <a:defRPr sz="1800" b="0" i="0"/>
                      </a:pPr>
                      <a:r>
                        <a:rPr sz="1200" b="1">
                          <a:latin typeface="Arial"/>
                          <a:ea typeface="Arial"/>
                          <a:cs typeface="Arial"/>
                          <a:sym typeface="Arial"/>
                        </a:rPr>
                        <a:t>China (No.12)</a:t>
                      </a:r>
                    </a:p>
                  </a:txBody>
                  <a:tcPr marL="0" marR="0" marT="0" marB="0" anchor="ctr" horzOverflow="overflow">
                    <a:lnL w="12700">
                      <a:miter lim="400000"/>
                    </a:lnL>
                    <a:lnR w="12700">
                      <a:miter lim="400000"/>
                    </a:lnR>
                    <a:lnT w="12700">
                      <a:miter lim="400000"/>
                    </a:lnT>
                    <a:lnB w="12700">
                      <a:miter lim="400000"/>
                    </a:lnB>
                    <a:solidFill>
                      <a:srgbClr val="FFFFFF"/>
                    </a:solidFill>
                  </a:tcPr>
                </a:tc>
              </a:tr>
              <a:tr h="249238">
                <a:tc>
                  <a:txBody>
                    <a:bodyPr/>
                    <a:lstStyle/>
                    <a:p>
                      <a:pPr lvl="0" algn="ctr">
                        <a:defRPr sz="1800" b="0" i="0"/>
                      </a:pPr>
                      <a:r>
                        <a:rPr sz="1300" b="1" i="1">
                          <a:solidFill>
                            <a:srgbClr val="FFFFFF"/>
                          </a:solidFill>
                          <a:latin typeface="Arial"/>
                          <a:ea typeface="Arial"/>
                          <a:cs typeface="Arial"/>
                          <a:sym typeface="Arial"/>
                        </a:rPr>
                        <a:t>% of Total FDI </a:t>
                      </a:r>
                    </a:p>
                  </a:txBody>
                  <a:tcPr marL="0" marR="0" marT="0" marB="0" anchor="ctr" horzOverflow="overflow">
                    <a:lnL w="12700">
                      <a:miter lim="400000"/>
                    </a:lnL>
                    <a:lnR w="12700">
                      <a:miter lim="400000"/>
                    </a:lnR>
                    <a:lnT w="12700">
                      <a:miter lim="400000"/>
                    </a:lnT>
                    <a:lnB w="12700">
                      <a:miter lim="400000"/>
                    </a:lnB>
                    <a:solidFill>
                      <a:srgbClr val="00E266"/>
                    </a:solidFill>
                  </a:tcPr>
                </a:tc>
                <a:tc>
                  <a:txBody>
                    <a:bodyPr/>
                    <a:lstStyle/>
                    <a:p>
                      <a:pPr lvl="0" algn="ctr">
                        <a:defRPr sz="1800" b="0" i="0"/>
                      </a:pPr>
                      <a:r>
                        <a:rPr sz="1300" b="1" i="1">
                          <a:latin typeface="Arial"/>
                          <a:ea typeface="Arial"/>
                          <a:cs typeface="Arial"/>
                          <a:sym typeface="Arial"/>
                        </a:rPr>
                        <a:t>11.3</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10.5</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9.6</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9.0</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4.3</a:t>
                      </a:r>
                    </a:p>
                  </a:txBody>
                  <a:tcPr marL="0" marR="0" marT="0" marB="0" anchor="ctr" horzOverflow="overflow">
                    <a:lnL w="12700">
                      <a:miter lim="400000"/>
                    </a:lnL>
                    <a:lnR w="12700">
                      <a:miter lim="400000"/>
                    </a:lnR>
                    <a:lnT w="12700">
                      <a:miter lim="400000"/>
                    </a:lnT>
                    <a:lnB w="12700">
                      <a:miter lim="400000"/>
                    </a:lnB>
                    <a:solidFill>
                      <a:srgbClr val="D7E4BC"/>
                    </a:solidFill>
                  </a:tcPr>
                </a:tc>
                <a:tc>
                  <a:txBody>
                    <a:bodyPr/>
                    <a:lstStyle/>
                    <a:p>
                      <a:pPr lvl="0" algn="ctr">
                        <a:defRPr sz="1800" b="0" i="0"/>
                      </a:pPr>
                      <a:r>
                        <a:rPr sz="1300" b="1" i="1">
                          <a:latin typeface="Arial"/>
                          <a:ea typeface="Arial"/>
                          <a:cs typeface="Arial"/>
                          <a:sym typeface="Arial"/>
                        </a:rPr>
                        <a:t>1.7</a:t>
                      </a:r>
                    </a:p>
                  </a:txBody>
                  <a:tcPr marL="0" marR="0" marT="0" marB="0" anchor="ctr" horzOverflow="overflow">
                    <a:lnL w="12700">
                      <a:miter lim="400000"/>
                    </a:lnL>
                    <a:lnR w="12700">
                      <a:miter lim="400000"/>
                    </a:lnR>
                    <a:lnT w="12700">
                      <a:miter lim="400000"/>
                    </a:lnT>
                    <a:lnB w="12700">
                      <a:miter lim="400000"/>
                    </a:lnB>
                    <a:solidFill>
                      <a:srgbClr val="D7E4BC"/>
                    </a:solidFill>
                  </a:tcPr>
                </a:tc>
              </a:tr>
              <a:tr h="233363">
                <a:tc gridSpan="7">
                  <a:txBody>
                    <a:bodyPr/>
                    <a:lstStyle/>
                    <a:p>
                      <a:pPr lvl="0" algn="l">
                        <a:defRPr sz="1800" b="0" i="0"/>
                      </a:pPr>
                      <a:r>
                        <a:rPr sz="1200">
                          <a:latin typeface="Arial"/>
                          <a:ea typeface="Arial"/>
                          <a:cs typeface="Arial"/>
                          <a:sym typeface="Arial"/>
                        </a:rPr>
                        <a:t>Source: CEIC, investment authority of each countries, KResearch</a:t>
                      </a:r>
                    </a:p>
                  </a:txBody>
                  <a:tcPr marL="0" marR="0" marT="0" marB="0" anchor="ctr" horzOverflow="overflow">
                    <a:lnL w="12700">
                      <a:miter lim="400000"/>
                    </a:lnL>
                    <a:lnR w="12700">
                      <a:miter lim="400000"/>
                    </a:lnR>
                    <a:lnT w="12700">
                      <a:miter lim="400000"/>
                    </a:lnT>
                    <a:lnB w="12700">
                      <a:miter lim="400000"/>
                    </a:lnB>
                    <a:solidFill>
                      <a:srgbClr val="FFFFFF"/>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r>
            </a:tbl>
          </a:graphicData>
        </a:graphic>
      </p:graphicFrame>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p:nvPr>
        </p:nvSpPr>
        <p:spPr>
          <a:xfrm>
            <a:off x="838200" y="365125"/>
            <a:ext cx="10515600" cy="1325563"/>
          </a:xfrm>
          <a:prstGeom prst="rect">
            <a:avLst/>
          </a:prstGeom>
        </p:spPr>
        <p:txBody>
          <a:bodyPr/>
          <a:lstStyle/>
          <a:p>
            <a:pPr lvl="0">
              <a:defRPr sz="1800"/>
            </a:pPr>
            <a:r>
              <a:rPr sz="4400"/>
              <a:t>Integration into the global economy</a:t>
            </a:r>
          </a:p>
        </p:txBody>
      </p:sp>
      <p:sp>
        <p:nvSpPr>
          <p:cNvPr id="94" name="Shape 94"/>
          <p:cNvSpPr>
            <a:spLocks noGrp="1"/>
          </p:cNvSpPr>
          <p:nvPr>
            <p:ph type="body" idx="1"/>
          </p:nvPr>
        </p:nvSpPr>
        <p:spPr>
          <a:xfrm>
            <a:off x="838200" y="1825625"/>
            <a:ext cx="10515600" cy="4351338"/>
          </a:xfrm>
          <a:prstGeom prst="rect">
            <a:avLst/>
          </a:prstGeom>
        </p:spPr>
        <p:txBody>
          <a:bodyPr/>
          <a:lstStyle/>
          <a:p>
            <a:pPr lvl="0">
              <a:defRPr sz="1800"/>
            </a:pPr>
            <a:r>
              <a:rPr sz="2800"/>
              <a:t>Opening up ASEAN to the global economy. </a:t>
            </a:r>
          </a:p>
          <a:p>
            <a:pPr lvl="0">
              <a:defRPr sz="1800"/>
            </a:pPr>
            <a:r>
              <a:rPr sz="2800"/>
              <a:t>Promotion of free trade agreements between ASEAN and other countries, like the ASEAN + 3 Agreements.</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Shape 96"/>
          <p:cNvSpPr>
            <a:spLocks noGrp="1"/>
          </p:cNvSpPr>
          <p:nvPr>
            <p:ph type="body" idx="1"/>
          </p:nvPr>
        </p:nvSpPr>
        <p:spPr>
          <a:xfrm>
            <a:off x="838200" y="1825625"/>
            <a:ext cx="10515600" cy="4351338"/>
          </a:xfrm>
          <a:prstGeom prst="rect">
            <a:avLst/>
          </a:prstGeom>
        </p:spPr>
        <p:txBody>
          <a:bodyPr/>
          <a:lstStyle/>
          <a:p>
            <a:pPr lvl="0">
              <a:defRPr sz="1800"/>
            </a:pPr>
            <a:endParaRPr sz="2800"/>
          </a:p>
          <a:p>
            <a:pPr lvl="0">
              <a:defRPr sz="1800"/>
            </a:pPr>
            <a:r>
              <a:rPr sz="2800"/>
              <a:t>Well, there’s been a lot of free trade agreements, but there’s always going to be competition over trade.</a:t>
            </a:r>
          </a:p>
          <a:p>
            <a:pPr lvl="0">
              <a:defRPr sz="1800"/>
            </a:pPr>
            <a:r>
              <a:rPr sz="2800"/>
              <a:t>An example is TPP, and how Vietnam is going to get better trade agreements with the US outside of ASEAN</a:t>
            </a:r>
          </a:p>
        </p:txBody>
      </p:sp>
      <p:sp>
        <p:nvSpPr>
          <p:cNvPr id="97" name="Shape 97"/>
          <p:cNvSpPr>
            <a:spLocks noGrp="1"/>
          </p:cNvSpPr>
          <p:nvPr>
            <p:ph type="title"/>
          </p:nvPr>
        </p:nvSpPr>
        <p:spPr>
          <a:xfrm>
            <a:off x="838200" y="365125"/>
            <a:ext cx="10515600" cy="1325563"/>
          </a:xfrm>
          <a:prstGeom prst="rect">
            <a:avLst/>
          </a:prstGeom>
        </p:spPr>
        <p:txBody>
          <a:bodyPr/>
          <a:lstStyle/>
          <a:p>
            <a:pPr lvl="0">
              <a:defRPr sz="1800"/>
            </a:pPr>
            <a:r>
              <a:rPr sz="4400"/>
              <a:t>Progress? </a:t>
            </a:r>
          </a:p>
        </p:txBody>
      </p:sp>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9" name="Chart 99"/>
          <p:cNvGraphicFramePr/>
          <p:nvPr/>
        </p:nvGraphicFramePr>
        <p:xfrm>
          <a:off x="1142999" y="1819591"/>
          <a:ext cx="8890004" cy="3144425"/>
        </p:xfrm>
        <a:graphic>
          <a:graphicData uri="http://schemas.openxmlformats.org/drawingml/2006/chart">
            <c:chart xmlns:c="http://schemas.openxmlformats.org/drawingml/2006/chart" xmlns:r="http://schemas.openxmlformats.org/officeDocument/2006/relationships" r:id="rId2"/>
          </a:graphicData>
        </a:graphic>
      </p:graphicFrame>
      <p:sp>
        <p:nvSpPr>
          <p:cNvPr id="100" name="Shape 100"/>
          <p:cNvSpPr/>
          <p:nvPr/>
        </p:nvSpPr>
        <p:spPr>
          <a:xfrm>
            <a:off x="2166950" y="5280916"/>
            <a:ext cx="6512816" cy="459579"/>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p>
            <a:pPr lvl="0" algn="ctr">
              <a:defRPr sz="1800"/>
            </a:pPr>
            <a:r>
              <a:rPr sz="1400"/>
              <a:t>Source: WTO Statistics Database, KResearch</a:t>
            </a:r>
          </a:p>
        </p:txBody>
      </p:sp>
      <p:sp>
        <p:nvSpPr>
          <p:cNvPr id="101" name="Shape 101"/>
          <p:cNvSpPr/>
          <p:nvPr/>
        </p:nvSpPr>
        <p:spPr>
          <a:xfrm>
            <a:off x="2262340" y="1253614"/>
            <a:ext cx="7021681" cy="526911"/>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lvl1pPr algn="ctr">
              <a:defRPr sz="1600" b="1"/>
            </a:lvl1pPr>
          </a:lstStyle>
          <a:p>
            <a:pPr lvl="0">
              <a:defRPr sz="1800" b="0"/>
            </a:pPr>
            <a:r>
              <a:rPr sz="1600" b="1"/>
              <a:t>Share of ASEAN's Export Value to World 2000-2010</a:t>
            </a:r>
          </a:p>
        </p:txBody>
      </p:sp>
      <p:sp>
        <p:nvSpPr>
          <p:cNvPr id="102" name="Shape 102"/>
          <p:cNvSpPr/>
          <p:nvPr/>
        </p:nvSpPr>
        <p:spPr>
          <a:xfrm>
            <a:off x="1435036" y="1442893"/>
            <a:ext cx="1103072" cy="412086"/>
          </a:xfrm>
          <a:prstGeom prst="rect">
            <a:avLst/>
          </a:prstGeom>
          <a:ln w="12700">
            <a:miter lim="400000"/>
          </a:ln>
          <a:extLst>
            <a:ext uri="{C572A759-6A51-4108-AA02-DFA0A04FC94B}">
              <ma14:wrappingTextBoxFlag xmlns:ma14="http://schemas.microsoft.com/office/mac/drawingml/2011/main" xmlns="" val="1"/>
            </a:ext>
          </a:extLst>
        </p:spPr>
        <p:txBody>
          <a:bodyPr lIns="45719" rIns="45719"/>
          <a:lstStyle>
            <a:lvl1pPr>
              <a:defRPr sz="1600" b="1"/>
            </a:lvl1pPr>
          </a:lstStyle>
          <a:p>
            <a:pPr lvl="0">
              <a:defRPr sz="1800" b="0"/>
            </a:pPr>
            <a:r>
              <a:rPr sz="1600" b="1"/>
              <a:t>Bil. USD</a:t>
            </a:r>
          </a:p>
        </p:txBody>
      </p:sp>
      <p:sp>
        <p:nvSpPr>
          <p:cNvPr id="103" name="Shape 103"/>
          <p:cNvSpPr/>
          <p:nvPr/>
        </p:nvSpPr>
        <p:spPr>
          <a:xfrm>
            <a:off x="9140801" y="1499728"/>
            <a:ext cx="632613" cy="332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1600" b="1"/>
            </a:lvl1pPr>
          </a:lstStyle>
          <a:p>
            <a:pPr lvl="0">
              <a:defRPr sz="1800" b="0"/>
            </a:pPr>
            <a:r>
              <a:rPr sz="1600" b="1"/>
              <a:t>%</a:t>
            </a:r>
          </a:p>
        </p:txBody>
      </p:sp>
      <p:grpSp>
        <p:nvGrpSpPr>
          <p:cNvPr id="106" name="Group 106"/>
          <p:cNvGrpSpPr/>
          <p:nvPr/>
        </p:nvGrpSpPr>
        <p:grpSpPr>
          <a:xfrm>
            <a:off x="838200" y="506437"/>
            <a:ext cx="9563100" cy="1183640"/>
            <a:chOff x="0" y="0"/>
            <a:chExt cx="9563100" cy="1183639"/>
          </a:xfrm>
        </p:grpSpPr>
        <p:sp>
          <p:nvSpPr>
            <p:cNvPr id="104" name="Shape 104"/>
            <p:cNvSpPr/>
            <p:nvPr/>
          </p:nvSpPr>
          <p:spPr>
            <a:xfrm>
              <a:off x="0" y="0"/>
              <a:ext cx="9563100" cy="533400"/>
            </a:xfrm>
            <a:prstGeom prst="rect">
              <a:avLst/>
            </a:prstGeom>
            <a:solidFill>
              <a:srgbClr val="00B050"/>
            </a:solidFill>
            <a:ln w="12700" cap="flat">
              <a:noFill/>
              <a:miter lim="400000"/>
            </a:ln>
            <a:effectLst/>
          </p:spPr>
          <p:txBody>
            <a:bodyPr wrap="square" lIns="0" tIns="0" rIns="0" bIns="0" numCol="1" anchor="t">
              <a:noAutofit/>
            </a:bodyPr>
            <a:lstStyle/>
            <a:p>
              <a:pPr lvl="0" algn="ctr">
                <a:defRPr sz="3600" b="1">
                  <a:solidFill>
                    <a:srgbClr val="FFFFFF"/>
                  </a:solidFill>
                  <a:latin typeface="Cordia New"/>
                  <a:ea typeface="Cordia New"/>
                  <a:cs typeface="Cordia New"/>
                  <a:sym typeface="Cordia New"/>
                </a:defRPr>
              </a:pPr>
              <a:endParaRPr/>
            </a:p>
          </p:txBody>
        </p:sp>
        <p:sp>
          <p:nvSpPr>
            <p:cNvPr id="105" name="Shape 105"/>
            <p:cNvSpPr/>
            <p:nvPr/>
          </p:nvSpPr>
          <p:spPr>
            <a:xfrm>
              <a:off x="0" y="0"/>
              <a:ext cx="9563100" cy="11836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lvl1pPr algn="ctr">
                <a:defRPr sz="3600" b="1">
                  <a:solidFill>
                    <a:srgbClr val="FFFFFF"/>
                  </a:solidFill>
                  <a:latin typeface="Cordia New"/>
                  <a:ea typeface="Cordia New"/>
                  <a:cs typeface="Cordia New"/>
                  <a:sym typeface="Cordia New"/>
                </a:defRPr>
              </a:lvl1pPr>
            </a:lstStyle>
            <a:p>
              <a:pPr lvl="0">
                <a:defRPr sz="1800" b="0">
                  <a:solidFill>
                    <a:srgbClr val="000000"/>
                  </a:solidFill>
                </a:defRPr>
              </a:pPr>
              <a:r>
                <a:rPr sz="3600" b="1">
                  <a:solidFill>
                    <a:srgbClr val="FFFFFF"/>
                  </a:solidFill>
                </a:rPr>
                <a:t>Global Share of ASEAN Exports Is Increasing</a:t>
              </a:r>
            </a:p>
          </p:txBody>
        </p:sp>
      </p:gr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Shape 108"/>
          <p:cNvSpPr/>
          <p:nvPr/>
        </p:nvSpPr>
        <p:spPr>
          <a:xfrm>
            <a:off x="1273968" y="580805"/>
            <a:ext cx="9644064" cy="574041"/>
          </a:xfrm>
          <a:prstGeom prst="rect">
            <a:avLst/>
          </a:prstGeom>
          <a:solidFill>
            <a:srgbClr val="CCEEDF"/>
          </a:solidFill>
          <a:ln w="12700">
            <a:miter lim="400000"/>
          </a:ln>
          <a:extLst>
            <a:ext uri="{C572A759-6A51-4108-AA02-DFA0A04FC94B}">
              <ma14:wrappingTextBoxFlag xmlns:ma14="http://schemas.microsoft.com/office/mac/drawingml/2011/main" xmlns="" val="1"/>
            </a:ext>
          </a:extLst>
        </p:spPr>
        <p:txBody>
          <a:bodyPr lIns="0" tIns="0" rIns="0" bIns="0">
            <a:spAutoFit/>
          </a:bodyPr>
          <a:lstStyle>
            <a:lvl1pPr algn="ctr">
              <a:defRPr sz="3200" b="1">
                <a:solidFill>
                  <a:srgbClr val="00664D"/>
                </a:solidFill>
                <a:latin typeface="CordiaUPC"/>
                <a:ea typeface="CordiaUPC"/>
                <a:cs typeface="CordiaUPC"/>
                <a:sym typeface="CordiaUPC"/>
              </a:defRPr>
            </a:lvl1pPr>
          </a:lstStyle>
          <a:p>
            <a:pPr lvl="0">
              <a:defRPr sz="1800" b="0">
                <a:solidFill>
                  <a:srgbClr val="000000"/>
                </a:solidFill>
              </a:defRPr>
            </a:pPr>
            <a:r>
              <a:rPr sz="3200" b="1">
                <a:solidFill>
                  <a:srgbClr val="00664D"/>
                </a:solidFill>
              </a:rPr>
              <a:t>Expected Benefits of AEC</a:t>
            </a:r>
          </a:p>
        </p:txBody>
      </p:sp>
      <p:grpSp>
        <p:nvGrpSpPr>
          <p:cNvPr id="118" name="Group 118"/>
          <p:cNvGrpSpPr/>
          <p:nvPr/>
        </p:nvGrpSpPr>
        <p:grpSpPr>
          <a:xfrm>
            <a:off x="1273969" y="1571625"/>
            <a:ext cx="6858001" cy="5931503"/>
            <a:chOff x="0" y="0"/>
            <a:chExt cx="6857999" cy="5931502"/>
          </a:xfrm>
        </p:grpSpPr>
        <p:grpSp>
          <p:nvGrpSpPr>
            <p:cNvPr id="111" name="Group 111"/>
            <p:cNvGrpSpPr/>
            <p:nvPr/>
          </p:nvGrpSpPr>
          <p:grpSpPr>
            <a:xfrm>
              <a:off x="0" y="0"/>
              <a:ext cx="2226624" cy="4559903"/>
              <a:chOff x="0" y="0"/>
              <a:chExt cx="2226623" cy="4559902"/>
            </a:xfrm>
          </p:grpSpPr>
          <p:sp>
            <p:nvSpPr>
              <p:cNvPr id="109" name="Shape 109"/>
              <p:cNvSpPr/>
              <p:nvPr/>
            </p:nvSpPr>
            <p:spPr>
              <a:xfrm>
                <a:off x="0" y="0"/>
                <a:ext cx="2226624" cy="4357719"/>
              </a:xfrm>
              <a:prstGeom prst="roundRect">
                <a:avLst>
                  <a:gd name="adj" fmla="val 7500"/>
                </a:avLst>
              </a:prstGeom>
              <a:solidFill>
                <a:srgbClr val="00B050"/>
              </a:solidFill>
              <a:ln w="12700" cap="flat">
                <a:noFill/>
                <a:miter lim="400000"/>
              </a:ln>
              <a:effectLst/>
            </p:spPr>
            <p:txBody>
              <a:bodyPr wrap="square" lIns="0" tIns="0" rIns="0" bIns="0" numCol="1" anchor="t">
                <a:noAutofit/>
              </a:bodyPr>
              <a:lstStyle/>
              <a:p>
                <a:pPr lvl="0">
                  <a:defRPr sz="1800" b="1">
                    <a:solidFill>
                      <a:srgbClr val="767171"/>
                    </a:solidFill>
                    <a:latin typeface="CordiaUPC"/>
                    <a:ea typeface="CordiaUPC"/>
                    <a:cs typeface="CordiaUPC"/>
                    <a:sym typeface="CordiaUPC"/>
                  </a:defRPr>
                </a:pPr>
                <a:endParaRPr/>
              </a:p>
            </p:txBody>
          </p:sp>
          <p:sp>
            <p:nvSpPr>
              <p:cNvPr id="110" name="Shape 110"/>
              <p:cNvSpPr/>
              <p:nvPr/>
            </p:nvSpPr>
            <p:spPr>
              <a:xfrm>
                <a:off x="48862" y="48862"/>
                <a:ext cx="2128900" cy="45110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lvl="0">
                  <a:defRPr sz="1800"/>
                </a:pPr>
                <a:r>
                  <a:rPr sz="3506" b="1">
                    <a:solidFill>
                      <a:srgbClr val="FFFFFF"/>
                    </a:solidFill>
                    <a:latin typeface="CordiaUPC"/>
                    <a:ea typeface="CordiaUPC"/>
                    <a:cs typeface="CordiaUPC"/>
                    <a:sym typeface="CordiaUPC"/>
                  </a:rPr>
                  <a:t>Large Market</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ASEAN is a market of 596 million consumers.</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Economy of scale</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A number of countries interested to be investment  and trade partners.</a:t>
                </a:r>
              </a:p>
            </p:txBody>
          </p:sp>
        </p:grpSp>
        <p:grpSp>
          <p:nvGrpSpPr>
            <p:cNvPr id="114" name="Group 114"/>
            <p:cNvGrpSpPr/>
            <p:nvPr/>
          </p:nvGrpSpPr>
          <p:grpSpPr>
            <a:xfrm>
              <a:off x="2315688" y="0"/>
              <a:ext cx="2226624" cy="5931503"/>
              <a:chOff x="0" y="0"/>
              <a:chExt cx="2226623" cy="5931502"/>
            </a:xfrm>
          </p:grpSpPr>
          <p:sp>
            <p:nvSpPr>
              <p:cNvPr id="112" name="Shape 112"/>
              <p:cNvSpPr/>
              <p:nvPr/>
            </p:nvSpPr>
            <p:spPr>
              <a:xfrm>
                <a:off x="0" y="0"/>
                <a:ext cx="2226624" cy="4357719"/>
              </a:xfrm>
              <a:prstGeom prst="roundRect">
                <a:avLst>
                  <a:gd name="adj" fmla="val 7500"/>
                </a:avLst>
              </a:prstGeom>
              <a:solidFill>
                <a:srgbClr val="1F4E79"/>
              </a:solidFill>
              <a:ln w="12700" cap="flat">
                <a:noFill/>
                <a:miter lim="400000"/>
              </a:ln>
              <a:effectLst/>
            </p:spPr>
            <p:txBody>
              <a:bodyPr wrap="square" lIns="0" tIns="0" rIns="0" bIns="0" numCol="1" anchor="t">
                <a:noAutofit/>
              </a:bodyPr>
              <a:lstStyle/>
              <a:p>
                <a:pPr lvl="0">
                  <a:defRPr sz="1800" b="1">
                    <a:solidFill>
                      <a:srgbClr val="767171"/>
                    </a:solidFill>
                    <a:latin typeface="CordiaUPC"/>
                    <a:ea typeface="CordiaUPC"/>
                    <a:cs typeface="CordiaUPC"/>
                    <a:sym typeface="CordiaUPC"/>
                  </a:defRPr>
                </a:pPr>
                <a:endParaRPr/>
              </a:p>
            </p:txBody>
          </p:sp>
          <p:sp>
            <p:nvSpPr>
              <p:cNvPr id="113" name="Shape 113"/>
              <p:cNvSpPr/>
              <p:nvPr/>
            </p:nvSpPr>
            <p:spPr>
              <a:xfrm>
                <a:off x="48862" y="48862"/>
                <a:ext cx="2128900" cy="58826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lvl="0">
                  <a:defRPr sz="1800"/>
                </a:pPr>
                <a:r>
                  <a:rPr sz="3506" b="1">
                    <a:solidFill>
                      <a:srgbClr val="FFFFFF"/>
                    </a:solidFill>
                    <a:latin typeface="CordiaUPC"/>
                    <a:ea typeface="CordiaUPC"/>
                    <a:cs typeface="CordiaUPC"/>
                    <a:sym typeface="CordiaUPC"/>
                  </a:rPr>
                  <a:t>Greater Bargaining Power</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Ten heads are better than one.</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More negotiating partners working together in the WTO Forum.</a:t>
                </a:r>
              </a:p>
              <a:p>
                <a:pPr marL="228600" lvl="0" indent="-228600">
                  <a:buClr>
                    <a:srgbClr val="767171"/>
                  </a:buClr>
                  <a:buSzPct val="100000"/>
                  <a:buFont typeface="Helvetica"/>
                  <a:buChar char="•"/>
                  <a:defRPr sz="1800"/>
                </a:pPr>
                <a:r>
                  <a:rPr b="1">
                    <a:solidFill>
                      <a:srgbClr val="767171"/>
                    </a:solidFill>
                    <a:latin typeface="CordiaUPC"/>
                    <a:ea typeface="CordiaUPC"/>
                    <a:cs typeface="CordiaUPC"/>
                    <a:sym typeface="CordiaUPC"/>
                  </a:rPr>
                  <a:t>Other countries planning to enter into FTA negotiations with ASEAN.</a:t>
                </a:r>
              </a:p>
            </p:txBody>
          </p:sp>
        </p:grpSp>
        <p:grpSp>
          <p:nvGrpSpPr>
            <p:cNvPr id="117" name="Group 117"/>
            <p:cNvGrpSpPr/>
            <p:nvPr/>
          </p:nvGrpSpPr>
          <p:grpSpPr>
            <a:xfrm>
              <a:off x="4631376" y="0"/>
              <a:ext cx="2226624" cy="5906103"/>
              <a:chOff x="0" y="0"/>
              <a:chExt cx="2226623" cy="5906102"/>
            </a:xfrm>
          </p:grpSpPr>
          <p:sp>
            <p:nvSpPr>
              <p:cNvPr id="115" name="Shape 115"/>
              <p:cNvSpPr/>
              <p:nvPr/>
            </p:nvSpPr>
            <p:spPr>
              <a:xfrm>
                <a:off x="0" y="0"/>
                <a:ext cx="2226624" cy="4357719"/>
              </a:xfrm>
              <a:prstGeom prst="roundRect">
                <a:avLst>
                  <a:gd name="adj" fmla="val 7500"/>
                </a:avLst>
              </a:prstGeom>
              <a:solidFill>
                <a:srgbClr val="00B050"/>
              </a:solidFill>
              <a:ln w="12700" cap="flat">
                <a:noFill/>
                <a:miter lim="400000"/>
              </a:ln>
              <a:effectLst/>
            </p:spPr>
            <p:txBody>
              <a:bodyPr wrap="square" lIns="0" tIns="0" rIns="0" bIns="0" numCol="1" anchor="t">
                <a:noAutofit/>
              </a:bodyPr>
              <a:lstStyle/>
              <a:p>
                <a:pPr lvl="0">
                  <a:defRPr sz="1800" b="1">
                    <a:solidFill>
                      <a:srgbClr val="595959"/>
                    </a:solidFill>
                    <a:latin typeface="CordiaUPC"/>
                    <a:ea typeface="CordiaUPC"/>
                    <a:cs typeface="CordiaUPC"/>
                    <a:sym typeface="CordiaUPC"/>
                  </a:defRPr>
                </a:pPr>
                <a:endParaRPr/>
              </a:p>
            </p:txBody>
          </p:sp>
          <p:sp>
            <p:nvSpPr>
              <p:cNvPr id="116" name="Shape 116"/>
              <p:cNvSpPr/>
              <p:nvPr/>
            </p:nvSpPr>
            <p:spPr>
              <a:xfrm>
                <a:off x="48862" y="48862"/>
                <a:ext cx="2128900" cy="58572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45719" tIns="45719" rIns="45719" bIns="45719" numCol="1" anchor="t">
                <a:spAutoFit/>
              </a:bodyPr>
              <a:lstStyle/>
              <a:p>
                <a:pPr lvl="0">
                  <a:defRPr sz="1800"/>
                </a:pPr>
                <a:r>
                  <a:rPr sz="3506" b="1">
                    <a:solidFill>
                      <a:srgbClr val="FFFFFF"/>
                    </a:solidFill>
                    <a:latin typeface="CordiaUPC"/>
                    <a:ea typeface="CordiaUPC"/>
                    <a:cs typeface="CordiaUPC"/>
                    <a:sym typeface="CordiaUPC"/>
                  </a:rPr>
                  <a:t>Larger Sources of Raw Material</a:t>
                </a:r>
              </a:p>
              <a:p>
                <a:pPr marL="228600" lvl="0" indent="-228600">
                  <a:buClr>
                    <a:srgbClr val="595959"/>
                  </a:buClr>
                  <a:buSzPct val="100000"/>
                  <a:buFont typeface="Helvetica"/>
                  <a:buChar char="•"/>
                  <a:defRPr sz="1800"/>
                </a:pPr>
                <a:r>
                  <a:rPr b="1">
                    <a:solidFill>
                      <a:srgbClr val="595959"/>
                    </a:solidFill>
                    <a:latin typeface="CordiaUPC"/>
                    <a:ea typeface="CordiaUPC"/>
                    <a:cs typeface="CordiaUPC"/>
                    <a:sym typeface="CordiaUPC"/>
                  </a:rPr>
                  <a:t>Availability of plentiful natural resources in ASEAN.</a:t>
                </a:r>
              </a:p>
              <a:p>
                <a:pPr marL="228600" lvl="0" indent="-228600">
                  <a:buClr>
                    <a:srgbClr val="595959"/>
                  </a:buClr>
                  <a:buSzPct val="100000"/>
                  <a:buFont typeface="Helvetica"/>
                  <a:buChar char="•"/>
                  <a:defRPr sz="1800"/>
                </a:pPr>
                <a:r>
                  <a:rPr b="1">
                    <a:solidFill>
                      <a:srgbClr val="595959"/>
                    </a:solidFill>
                    <a:latin typeface="CordiaUPC"/>
                    <a:ea typeface="CordiaUPC"/>
                    <a:cs typeface="CordiaUPC"/>
                    <a:sym typeface="CordiaUPC"/>
                  </a:rPr>
                  <a:t>Lower costs with increasing competitiveness.</a:t>
                </a:r>
              </a:p>
              <a:p>
                <a:pPr marL="228600" lvl="0" indent="-228600">
                  <a:buClr>
                    <a:srgbClr val="595959"/>
                  </a:buClr>
                  <a:buSzPct val="100000"/>
                  <a:buFont typeface="Helvetica"/>
                  <a:buChar char="•"/>
                  <a:defRPr sz="1800"/>
                </a:pPr>
                <a:r>
                  <a:rPr b="1">
                    <a:solidFill>
                      <a:srgbClr val="595959"/>
                    </a:solidFill>
                    <a:latin typeface="CordiaUPC"/>
                    <a:ea typeface="CordiaUPC"/>
                    <a:cs typeface="CordiaUPC"/>
                    <a:sym typeface="CordiaUPC"/>
                  </a:rPr>
                  <a:t>The best comparative advantages.</a:t>
                </a:r>
              </a:p>
            </p:txBody>
          </p:sp>
        </p:grpSp>
      </p:grpSp>
      <p:grpSp>
        <p:nvGrpSpPr>
          <p:cNvPr id="122" name="Group 122"/>
          <p:cNvGrpSpPr/>
          <p:nvPr/>
        </p:nvGrpSpPr>
        <p:grpSpPr>
          <a:xfrm>
            <a:off x="7979485" y="1354296"/>
            <a:ext cx="2938547" cy="1188721"/>
            <a:chOff x="0" y="0"/>
            <a:chExt cx="2938546" cy="1188719"/>
          </a:xfrm>
        </p:grpSpPr>
        <p:sp>
          <p:nvSpPr>
            <p:cNvPr id="119" name="Shape 119"/>
            <p:cNvSpPr/>
            <p:nvPr/>
          </p:nvSpPr>
          <p:spPr>
            <a:xfrm>
              <a:off x="795421" y="94297"/>
              <a:ext cx="2143126" cy="1000126"/>
            </a:xfrm>
            <a:prstGeom prst="rect">
              <a:avLst/>
            </a:prstGeom>
            <a:gradFill flip="none" rotWithShape="1">
              <a:gsLst>
                <a:gs pos="0">
                  <a:srgbClr val="BDF395"/>
                </a:gs>
                <a:gs pos="50000">
                  <a:srgbClr val="D5F6BE"/>
                </a:gs>
                <a:gs pos="100000">
                  <a:srgbClr val="EAFADF"/>
                </a:gs>
              </a:gsLst>
              <a:lin ang="13500000" scaled="0"/>
            </a:grad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sz="2000" b="1">
                  <a:solidFill>
                    <a:srgbClr val="404040"/>
                  </a:solidFill>
                  <a:latin typeface="CordiaUPC"/>
                  <a:ea typeface="CordiaUPC"/>
                  <a:cs typeface="CordiaUPC"/>
                  <a:sym typeface="CordiaUPC"/>
                </a:defRPr>
              </a:pPr>
              <a:endParaRPr/>
            </a:p>
          </p:txBody>
        </p:sp>
        <p:sp>
          <p:nvSpPr>
            <p:cNvPr id="120" name="Shape 120"/>
            <p:cNvSpPr/>
            <p:nvPr/>
          </p:nvSpPr>
          <p:spPr>
            <a:xfrm>
              <a:off x="0" y="281820"/>
              <a:ext cx="616835" cy="69443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5346" y="0"/>
                  </a:lnTo>
                  <a:lnTo>
                    <a:pt x="0" y="21600"/>
                  </a:lnTo>
                </a:path>
              </a:pathLst>
            </a:custGeom>
            <a:no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sz="2000" b="1">
                  <a:solidFill>
                    <a:srgbClr val="404040"/>
                  </a:solidFill>
                  <a:latin typeface="CordiaUPC"/>
                  <a:ea typeface="CordiaUPC"/>
                  <a:cs typeface="CordiaUPC"/>
                  <a:sym typeface="CordiaUPC"/>
                </a:defRPr>
              </a:pPr>
              <a:endParaRPr/>
            </a:p>
          </p:txBody>
        </p:sp>
        <p:sp>
          <p:nvSpPr>
            <p:cNvPr id="121" name="Shape 121"/>
            <p:cNvSpPr/>
            <p:nvPr/>
          </p:nvSpPr>
          <p:spPr>
            <a:xfrm>
              <a:off x="795421" y="0"/>
              <a:ext cx="2143126" cy="11887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lnSpc>
                  <a:spcPct val="80000"/>
                </a:lnSpc>
                <a:defRPr sz="1800"/>
              </a:pPr>
              <a:r>
                <a:rPr sz="2200" b="1">
                  <a:solidFill>
                    <a:srgbClr val="C00000"/>
                  </a:solidFill>
                  <a:latin typeface="CordiaUPC"/>
                  <a:ea typeface="CordiaUPC"/>
                  <a:cs typeface="CordiaUPC"/>
                  <a:sym typeface="CordiaUPC"/>
                </a:rPr>
                <a:t>Sources of Raw material and Labors</a:t>
              </a:r>
            </a:p>
            <a:p>
              <a:pPr lvl="0" algn="ctr">
                <a:lnSpc>
                  <a:spcPct val="80000"/>
                </a:lnSpc>
                <a:defRPr sz="1800"/>
              </a:pPr>
              <a:r>
                <a:rPr sz="2000" b="1">
                  <a:solidFill>
                    <a:srgbClr val="404040"/>
                  </a:solidFill>
                  <a:latin typeface="CordiaUPC"/>
                  <a:ea typeface="CordiaUPC"/>
                  <a:cs typeface="CordiaUPC"/>
                  <a:sym typeface="CordiaUPC"/>
                </a:rPr>
                <a:t>CLMV</a:t>
              </a:r>
            </a:p>
          </p:txBody>
        </p:sp>
      </p:grpSp>
      <p:grpSp>
        <p:nvGrpSpPr>
          <p:cNvPr id="126" name="Group 126"/>
          <p:cNvGrpSpPr/>
          <p:nvPr/>
        </p:nvGrpSpPr>
        <p:grpSpPr>
          <a:xfrm>
            <a:off x="8047722" y="2521735"/>
            <a:ext cx="2870310" cy="1676401"/>
            <a:chOff x="0" y="0"/>
            <a:chExt cx="2870309" cy="1676400"/>
          </a:xfrm>
        </p:grpSpPr>
        <p:sp>
          <p:nvSpPr>
            <p:cNvPr id="123" name="Shape 123"/>
            <p:cNvSpPr/>
            <p:nvPr/>
          </p:nvSpPr>
          <p:spPr>
            <a:xfrm>
              <a:off x="727184" y="338137"/>
              <a:ext cx="2143126" cy="1000126"/>
            </a:xfrm>
            <a:prstGeom prst="rect">
              <a:avLst/>
            </a:prstGeom>
            <a:gradFill flip="none" rotWithShape="1">
              <a:gsLst>
                <a:gs pos="0">
                  <a:srgbClr val="BDF395"/>
                </a:gs>
                <a:gs pos="50000">
                  <a:srgbClr val="D5F6BE"/>
                </a:gs>
                <a:gs pos="100000">
                  <a:srgbClr val="EAFADF"/>
                </a:gs>
              </a:gsLst>
              <a:lin ang="13500000" scaled="0"/>
            </a:grad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a:latin typeface="Times New Roman"/>
                  <a:ea typeface="Times New Roman"/>
                  <a:cs typeface="Times New Roman"/>
                  <a:sym typeface="Times New Roman"/>
                </a:defRPr>
              </a:pPr>
              <a:endParaRPr/>
            </a:p>
          </p:txBody>
        </p:sp>
        <p:sp>
          <p:nvSpPr>
            <p:cNvPr id="124" name="Shape 124"/>
            <p:cNvSpPr/>
            <p:nvPr/>
          </p:nvSpPr>
          <p:spPr>
            <a:xfrm>
              <a:off x="0" y="525660"/>
              <a:ext cx="548598" cy="53810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4568" y="0"/>
                  </a:lnTo>
                  <a:lnTo>
                    <a:pt x="0" y="21600"/>
                  </a:lnTo>
                </a:path>
              </a:pathLst>
            </a:custGeom>
            <a:no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a:latin typeface="Times New Roman"/>
                  <a:ea typeface="Times New Roman"/>
                  <a:cs typeface="Times New Roman"/>
                  <a:sym typeface="Times New Roman"/>
                </a:defRPr>
              </a:pPr>
              <a:endParaRPr/>
            </a:p>
          </p:txBody>
        </p:sp>
        <p:sp>
          <p:nvSpPr>
            <p:cNvPr id="125" name="Shape 125"/>
            <p:cNvSpPr/>
            <p:nvPr/>
          </p:nvSpPr>
          <p:spPr>
            <a:xfrm>
              <a:off x="727184" y="0"/>
              <a:ext cx="2143126" cy="167640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lnSpc>
                  <a:spcPct val="80000"/>
                </a:lnSpc>
                <a:defRPr sz="1800"/>
              </a:pPr>
              <a:r>
                <a:rPr sz="2200" b="1">
                  <a:solidFill>
                    <a:srgbClr val="C00000"/>
                  </a:solidFill>
                  <a:latin typeface="CordiaUPC"/>
                  <a:ea typeface="CordiaUPC"/>
                  <a:cs typeface="CordiaUPC"/>
                  <a:sym typeface="CordiaUPC"/>
                </a:rPr>
                <a:t>Sources of High Technology</a:t>
              </a:r>
            </a:p>
            <a:p>
              <a:pPr lvl="0" algn="ctr">
                <a:lnSpc>
                  <a:spcPct val="80000"/>
                </a:lnSpc>
                <a:defRPr sz="1800"/>
              </a:pPr>
              <a:r>
                <a:rPr sz="2000" b="1">
                  <a:solidFill>
                    <a:srgbClr val="404040"/>
                  </a:solidFill>
                  <a:latin typeface="CordiaUPC"/>
                  <a:ea typeface="CordiaUPC"/>
                  <a:cs typeface="CordiaUPC"/>
                  <a:sym typeface="CordiaUPC"/>
                </a:rPr>
                <a:t>Singapore, Malaysia, </a:t>
              </a:r>
              <a:endParaRPr sz="2800">
                <a:latin typeface="Times New Roman"/>
                <a:ea typeface="Times New Roman"/>
                <a:cs typeface="Times New Roman"/>
                <a:sym typeface="Times New Roman"/>
              </a:endParaRPr>
            </a:p>
            <a:p>
              <a:pPr lvl="0" algn="ctr">
                <a:lnSpc>
                  <a:spcPct val="80000"/>
                </a:lnSpc>
                <a:defRPr sz="1800"/>
              </a:pPr>
              <a:r>
                <a:rPr sz="2000" b="1">
                  <a:solidFill>
                    <a:srgbClr val="404040"/>
                  </a:solidFill>
                  <a:latin typeface="CordiaUPC"/>
                  <a:ea typeface="CordiaUPC"/>
                  <a:cs typeface="CordiaUPC"/>
                  <a:sym typeface="CordiaUPC"/>
                </a:rPr>
                <a:t>Thailand</a:t>
              </a:r>
            </a:p>
          </p:txBody>
        </p:sp>
      </p:grpSp>
      <p:grpSp>
        <p:nvGrpSpPr>
          <p:cNvPr id="130" name="Group 130"/>
          <p:cNvGrpSpPr/>
          <p:nvPr/>
        </p:nvGrpSpPr>
        <p:grpSpPr>
          <a:xfrm>
            <a:off x="8125460" y="4056946"/>
            <a:ext cx="2870310" cy="1656081"/>
            <a:chOff x="0" y="0"/>
            <a:chExt cx="2870309" cy="1656079"/>
          </a:xfrm>
        </p:grpSpPr>
        <p:sp>
          <p:nvSpPr>
            <p:cNvPr id="127" name="Shape 127"/>
            <p:cNvSpPr/>
            <p:nvPr/>
          </p:nvSpPr>
          <p:spPr>
            <a:xfrm>
              <a:off x="727184" y="292258"/>
              <a:ext cx="2143126" cy="1071563"/>
            </a:xfrm>
            <a:prstGeom prst="rect">
              <a:avLst/>
            </a:prstGeom>
            <a:gradFill flip="none" rotWithShape="1">
              <a:gsLst>
                <a:gs pos="0">
                  <a:srgbClr val="BDF395"/>
                </a:gs>
                <a:gs pos="50000">
                  <a:srgbClr val="D5F6BE"/>
                </a:gs>
                <a:gs pos="100000">
                  <a:srgbClr val="EAFADF"/>
                </a:gs>
              </a:gsLst>
              <a:lin ang="13500000" scaled="0"/>
            </a:grad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a:latin typeface="Times New Roman"/>
                  <a:ea typeface="Times New Roman"/>
                  <a:cs typeface="Times New Roman"/>
                  <a:sym typeface="Times New Roman"/>
                </a:defRPr>
              </a:pPr>
              <a:endParaRPr/>
            </a:p>
          </p:txBody>
        </p:sp>
        <p:sp>
          <p:nvSpPr>
            <p:cNvPr id="128" name="Shape 128"/>
            <p:cNvSpPr/>
            <p:nvPr/>
          </p:nvSpPr>
          <p:spPr>
            <a:xfrm>
              <a:off x="0" y="493176"/>
              <a:ext cx="548598" cy="5765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4568" y="0"/>
                  </a:lnTo>
                  <a:lnTo>
                    <a:pt x="0" y="21600"/>
                  </a:lnTo>
                </a:path>
              </a:pathLst>
            </a:custGeom>
            <a:noFill/>
            <a:ln w="12700" cap="flat">
              <a:solidFill>
                <a:srgbClr val="FF0000"/>
              </a:solidFill>
              <a:prstDash val="solid"/>
              <a:miter lim="800000"/>
            </a:ln>
            <a:effectLst/>
          </p:spPr>
          <p:txBody>
            <a:bodyPr wrap="square" lIns="0" tIns="0" rIns="0" bIns="0" numCol="1" anchor="ctr">
              <a:noAutofit/>
            </a:bodyPr>
            <a:lstStyle/>
            <a:p>
              <a:pPr lvl="0" algn="ctr">
                <a:lnSpc>
                  <a:spcPct val="80000"/>
                </a:lnSpc>
                <a:defRPr>
                  <a:latin typeface="Times New Roman"/>
                  <a:ea typeface="Times New Roman"/>
                  <a:cs typeface="Times New Roman"/>
                  <a:sym typeface="Times New Roman"/>
                </a:defRPr>
              </a:pPr>
              <a:endParaRPr/>
            </a:p>
          </p:txBody>
        </p:sp>
        <p:sp>
          <p:nvSpPr>
            <p:cNvPr id="129" name="Shape 129"/>
            <p:cNvSpPr/>
            <p:nvPr/>
          </p:nvSpPr>
          <p:spPr>
            <a:xfrm>
              <a:off x="727184" y="0"/>
              <a:ext cx="2143126" cy="165608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lvl="0" algn="ctr">
                <a:lnSpc>
                  <a:spcPct val="80000"/>
                </a:lnSpc>
                <a:defRPr sz="1800"/>
              </a:pPr>
              <a:r>
                <a:rPr sz="2200" b="1">
                  <a:solidFill>
                    <a:srgbClr val="C00000"/>
                  </a:solidFill>
                  <a:latin typeface="CordiaUPC"/>
                  <a:ea typeface="CordiaUPC"/>
                  <a:cs typeface="CordiaUPC"/>
                  <a:sym typeface="CordiaUPC"/>
                </a:rPr>
                <a:t>Production Bases</a:t>
              </a:r>
            </a:p>
            <a:p>
              <a:pPr lvl="0" algn="ctr">
                <a:lnSpc>
                  <a:spcPct val="80000"/>
                </a:lnSpc>
                <a:defRPr sz="1800"/>
              </a:pPr>
              <a:r>
                <a:rPr sz="2000" b="1">
                  <a:solidFill>
                    <a:srgbClr val="404040"/>
                  </a:solidFill>
                  <a:latin typeface="CordiaUPC"/>
                  <a:ea typeface="CordiaUPC"/>
                  <a:cs typeface="CordiaUPC"/>
                  <a:sym typeface="CordiaUPC"/>
                </a:rPr>
                <a:t>Thailand, Malaysia, </a:t>
              </a:r>
              <a:endParaRPr sz="2800">
                <a:latin typeface="Times New Roman"/>
                <a:ea typeface="Times New Roman"/>
                <a:cs typeface="Times New Roman"/>
                <a:sym typeface="Times New Roman"/>
              </a:endParaRPr>
            </a:p>
            <a:p>
              <a:pPr lvl="0" algn="ctr">
                <a:lnSpc>
                  <a:spcPct val="80000"/>
                </a:lnSpc>
                <a:defRPr sz="1800"/>
              </a:pPr>
              <a:r>
                <a:rPr sz="2000" b="1">
                  <a:solidFill>
                    <a:srgbClr val="404040"/>
                  </a:solidFill>
                  <a:latin typeface="CordiaUPC"/>
                  <a:ea typeface="CordiaUPC"/>
                  <a:cs typeface="CordiaUPC"/>
                  <a:sym typeface="CordiaUPC"/>
                </a:rPr>
                <a:t>Indonesia, Vietnam</a:t>
              </a:r>
            </a:p>
          </p:txBody>
        </p:sp>
      </p:grpSp>
      <p:sp>
        <p:nvSpPr>
          <p:cNvPr id="131" name="Shape 131"/>
          <p:cNvSpPr/>
          <p:nvPr/>
        </p:nvSpPr>
        <p:spPr>
          <a:xfrm>
            <a:off x="7886700" y="6310312"/>
            <a:ext cx="2400300" cy="264256"/>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r">
              <a:defRPr sz="1200" b="1">
                <a:solidFill>
                  <a:srgbClr val="FFFFFF"/>
                </a:solidFill>
                <a:latin typeface="Arial"/>
                <a:ea typeface="Arial"/>
                <a:cs typeface="Arial"/>
                <a:sym typeface="Arial"/>
              </a:defRPr>
            </a:lvl1pPr>
          </a:lstStyle>
          <a:p>
            <a:pPr lvl="0">
              <a:defRPr sz="1800" b="0">
                <a:solidFill>
                  <a:srgbClr val="000000"/>
                </a:solidFill>
              </a:defRPr>
            </a:pPr>
            <a:r>
              <a:rPr sz="1200" b="1">
                <a:solidFill>
                  <a:srgbClr val="FFFFFF"/>
                </a:solidFill>
              </a:rPr>
              <a:t>33</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5" name="Group 135"/>
          <p:cNvGrpSpPr/>
          <p:nvPr/>
        </p:nvGrpSpPr>
        <p:grpSpPr>
          <a:xfrm>
            <a:off x="2394610" y="1444625"/>
            <a:ext cx="2274887" cy="463550"/>
            <a:chOff x="0" y="0"/>
            <a:chExt cx="2274886" cy="463550"/>
          </a:xfrm>
        </p:grpSpPr>
        <p:sp>
          <p:nvSpPr>
            <p:cNvPr id="133" name="Shape 133"/>
            <p:cNvSpPr/>
            <p:nvPr/>
          </p:nvSpPr>
          <p:spPr>
            <a:xfrm>
              <a:off x="0" y="0"/>
              <a:ext cx="2274887" cy="463550"/>
            </a:xfrm>
            <a:prstGeom prst="roundRect">
              <a:avLst>
                <a:gd name="adj" fmla="val 16667"/>
              </a:avLst>
            </a:prstGeom>
            <a:solidFill>
              <a:srgbClr val="00CC00"/>
            </a:solidFill>
            <a:ln w="9525" cap="flat">
              <a:solidFill>
                <a:srgbClr val="66FF99"/>
              </a:solidFill>
              <a:prstDash val="solid"/>
              <a:round/>
            </a:ln>
            <a:effectLst>
              <a:outerShdw blurRad="12700" dist="17961" dir="2700000" rotWithShape="0">
                <a:srgbClr val="3D995C"/>
              </a:outerShdw>
            </a:effectLst>
          </p:spPr>
          <p:txBody>
            <a:bodyPr wrap="square" lIns="0" tIns="0" rIns="0" bIns="0" numCol="1" anchor="ctr">
              <a:noAutofit/>
            </a:bodyPr>
            <a:lstStyle/>
            <a:p>
              <a:pPr lvl="0" algn="ctr">
                <a:defRPr sz="1400" b="1">
                  <a:solidFill>
                    <a:srgbClr val="FFFFFF"/>
                  </a:solidFill>
                  <a:latin typeface="Arial"/>
                  <a:ea typeface="Arial"/>
                  <a:cs typeface="Arial"/>
                  <a:sym typeface="Arial"/>
                </a:defRPr>
              </a:pPr>
              <a:endParaRPr/>
            </a:p>
          </p:txBody>
        </p:sp>
        <p:sp>
          <p:nvSpPr>
            <p:cNvPr id="134" name="Shape 134"/>
            <p:cNvSpPr/>
            <p:nvPr/>
          </p:nvSpPr>
          <p:spPr>
            <a:xfrm>
              <a:off x="265522" y="87363"/>
              <a:ext cx="1743843" cy="2888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ctr">
                <a:defRPr sz="1400" b="1">
                  <a:solidFill>
                    <a:srgbClr val="FFFFFF"/>
                  </a:solidFill>
                  <a:latin typeface="Arial"/>
                  <a:ea typeface="Arial"/>
                  <a:cs typeface="Arial"/>
                  <a:sym typeface="Arial"/>
                </a:defRPr>
              </a:lvl1pPr>
            </a:lstStyle>
            <a:p>
              <a:pPr lvl="0">
                <a:defRPr sz="1800" b="0">
                  <a:solidFill>
                    <a:srgbClr val="000000"/>
                  </a:solidFill>
                </a:defRPr>
              </a:pPr>
              <a:r>
                <a:rPr sz="1400" b="1">
                  <a:solidFill>
                    <a:srgbClr val="FFFFFF"/>
                  </a:solidFill>
                </a:rPr>
                <a:t>More Opportunities</a:t>
              </a:r>
            </a:p>
          </p:txBody>
        </p:sp>
      </p:grpSp>
      <p:grpSp>
        <p:nvGrpSpPr>
          <p:cNvPr id="138" name="Group 138"/>
          <p:cNvGrpSpPr/>
          <p:nvPr/>
        </p:nvGrpSpPr>
        <p:grpSpPr>
          <a:xfrm>
            <a:off x="7604784" y="1460500"/>
            <a:ext cx="2274888" cy="449263"/>
            <a:chOff x="0" y="0"/>
            <a:chExt cx="2274886" cy="449262"/>
          </a:xfrm>
        </p:grpSpPr>
        <p:sp>
          <p:nvSpPr>
            <p:cNvPr id="136" name="Shape 136"/>
            <p:cNvSpPr/>
            <p:nvPr/>
          </p:nvSpPr>
          <p:spPr>
            <a:xfrm>
              <a:off x="0" y="0"/>
              <a:ext cx="2274887" cy="449263"/>
            </a:xfrm>
            <a:prstGeom prst="roundRect">
              <a:avLst>
                <a:gd name="adj" fmla="val 16667"/>
              </a:avLst>
            </a:prstGeom>
            <a:solidFill>
              <a:srgbClr val="A50021"/>
            </a:solidFill>
            <a:ln w="9525" cap="flat">
              <a:solidFill>
                <a:srgbClr val="FF9966"/>
              </a:solidFill>
              <a:prstDash val="solid"/>
              <a:round/>
            </a:ln>
            <a:effectLst>
              <a:outerShdw blurRad="12700" dist="17961" dir="2700000" rotWithShape="0">
                <a:srgbClr val="995C3D"/>
              </a:outerShdw>
            </a:effectLst>
          </p:spPr>
          <p:txBody>
            <a:bodyPr wrap="square" lIns="0" tIns="0" rIns="0" bIns="0" numCol="1" anchor="ctr">
              <a:noAutofit/>
            </a:bodyPr>
            <a:lstStyle/>
            <a:p>
              <a:pPr lvl="0" algn="ctr">
                <a:defRPr sz="1400" b="1">
                  <a:solidFill>
                    <a:srgbClr val="FFFFFF"/>
                  </a:solidFill>
                  <a:latin typeface="Arial"/>
                  <a:ea typeface="Arial"/>
                  <a:cs typeface="Arial"/>
                  <a:sym typeface="Arial"/>
                </a:defRPr>
              </a:pPr>
              <a:endParaRPr/>
            </a:p>
          </p:txBody>
        </p:sp>
        <p:sp>
          <p:nvSpPr>
            <p:cNvPr id="137" name="Shape 137"/>
            <p:cNvSpPr/>
            <p:nvPr/>
          </p:nvSpPr>
          <p:spPr>
            <a:xfrm>
              <a:off x="527143" y="80219"/>
              <a:ext cx="1220600" cy="28882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ctr">
                <a:defRPr sz="1400" b="1">
                  <a:solidFill>
                    <a:srgbClr val="FFFFFF"/>
                  </a:solidFill>
                  <a:latin typeface="Arial"/>
                  <a:ea typeface="Arial"/>
                  <a:cs typeface="Arial"/>
                  <a:sym typeface="Arial"/>
                </a:defRPr>
              </a:lvl1pPr>
            </a:lstStyle>
            <a:p>
              <a:pPr lvl="0">
                <a:defRPr sz="1800" b="0">
                  <a:solidFill>
                    <a:srgbClr val="000000"/>
                  </a:solidFill>
                </a:defRPr>
              </a:pPr>
              <a:r>
                <a:rPr sz="1400" b="1">
                  <a:solidFill>
                    <a:srgbClr val="FFFFFF"/>
                  </a:solidFill>
                </a:rPr>
                <a:t>More Threats</a:t>
              </a:r>
            </a:p>
          </p:txBody>
        </p:sp>
      </p:grpSp>
      <p:sp>
        <p:nvSpPr>
          <p:cNvPr id="139" name="Shape 139"/>
          <p:cNvSpPr/>
          <p:nvPr/>
        </p:nvSpPr>
        <p:spPr>
          <a:xfrm>
            <a:off x="1030947" y="2286000"/>
            <a:ext cx="4910138" cy="3611226"/>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lvl="0">
              <a:lnSpc>
                <a:spcPct val="90000"/>
              </a:lnSpc>
              <a:spcBef>
                <a:spcPts val="900"/>
              </a:spcBef>
              <a:buClr>
                <a:srgbClr val="00FF00"/>
              </a:buClr>
              <a:buSzPct val="150000"/>
              <a:buFont typeface="Wingdings"/>
              <a:buChar char="▪"/>
              <a:defRPr sz="1800"/>
            </a:pPr>
            <a:r>
              <a:rPr sz="1400" b="1">
                <a:solidFill>
                  <a:srgbClr val="FFFFFF"/>
                </a:solidFill>
                <a:latin typeface="Arial"/>
                <a:ea typeface="Arial"/>
                <a:cs typeface="Arial"/>
                <a:sym typeface="Arial"/>
              </a:rPr>
              <a:t> </a:t>
            </a:r>
            <a:r>
              <a:rPr sz="1600" b="1">
                <a:solidFill>
                  <a:srgbClr val="595959"/>
                </a:solidFill>
                <a:latin typeface="Arial"/>
                <a:ea typeface="Arial"/>
                <a:cs typeface="Arial"/>
                <a:sym typeface="Arial"/>
              </a:rPr>
              <a:t>New and larger market (10 countries with 596 million people)</a:t>
            </a:r>
            <a:endParaRPr sz="2800">
              <a:latin typeface="Times New Roman"/>
              <a:ea typeface="Times New Roman"/>
              <a:cs typeface="Times New Roman"/>
              <a:sym typeface="Times New Roman"/>
            </a:endParaRPr>
          </a:p>
          <a:p>
            <a:pPr lvl="0">
              <a:lnSpc>
                <a:spcPct val="90000"/>
              </a:lnSpc>
              <a:spcBef>
                <a:spcPts val="900"/>
              </a:spcBef>
              <a:buClr>
                <a:srgbClr val="00FF00"/>
              </a:buClr>
              <a:buSzPct val="150000"/>
              <a:buFont typeface="Wingdings"/>
              <a:buChar char="▪"/>
              <a:defRPr sz="1800"/>
            </a:pPr>
            <a:r>
              <a:rPr sz="1600" b="1">
                <a:solidFill>
                  <a:srgbClr val="595959"/>
                </a:solidFill>
                <a:latin typeface="Arial"/>
                <a:ea typeface="Arial"/>
                <a:cs typeface="Arial"/>
                <a:sym typeface="Arial"/>
              </a:rPr>
              <a:t> Lower cost of production, leading to more supply chain connectivity within ASEAN</a:t>
            </a:r>
            <a:endParaRPr sz="2800">
              <a:latin typeface="Times New Roman"/>
              <a:ea typeface="Times New Roman"/>
              <a:cs typeface="Times New Roman"/>
              <a:sym typeface="Times New Roman"/>
            </a:endParaRPr>
          </a:p>
          <a:p>
            <a:pPr lvl="0">
              <a:lnSpc>
                <a:spcPct val="90000"/>
              </a:lnSpc>
              <a:spcBef>
                <a:spcPts val="900"/>
              </a:spcBef>
              <a:buClr>
                <a:srgbClr val="00FF00"/>
              </a:buClr>
              <a:buSzPct val="150000"/>
              <a:buFont typeface="Wingdings"/>
              <a:buChar char="▪"/>
              <a:defRPr sz="1800"/>
            </a:pPr>
            <a:r>
              <a:rPr sz="1600" b="1">
                <a:solidFill>
                  <a:srgbClr val="595959"/>
                </a:solidFill>
                <a:latin typeface="Arial"/>
                <a:ea typeface="Arial"/>
                <a:cs typeface="Arial"/>
                <a:sym typeface="Arial"/>
              </a:rPr>
              <a:t> Intra-ASEAN trade to increase to more than 50% from 25% in 2010 </a:t>
            </a:r>
            <a:endParaRPr sz="2800">
              <a:latin typeface="Times New Roman"/>
              <a:ea typeface="Times New Roman"/>
              <a:cs typeface="Times New Roman"/>
              <a:sym typeface="Times New Roman"/>
            </a:endParaRPr>
          </a:p>
          <a:p>
            <a:pPr lvl="0">
              <a:lnSpc>
                <a:spcPct val="90000"/>
              </a:lnSpc>
              <a:spcBef>
                <a:spcPts val="900"/>
              </a:spcBef>
              <a:buClr>
                <a:srgbClr val="00FF00"/>
              </a:buClr>
              <a:buSzPct val="150000"/>
              <a:buFont typeface="Wingdings"/>
              <a:buChar char="▪"/>
              <a:defRPr sz="1800"/>
            </a:pPr>
            <a:r>
              <a:rPr sz="1600" b="1">
                <a:solidFill>
                  <a:srgbClr val="595959"/>
                </a:solidFill>
                <a:latin typeface="Arial"/>
                <a:ea typeface="Arial"/>
                <a:cs typeface="Arial"/>
                <a:sym typeface="Arial"/>
              </a:rPr>
              <a:t> Average growth of ASEAN countries higher than the world economy, leading to expansionary market</a:t>
            </a:r>
            <a:endParaRPr sz="2800">
              <a:latin typeface="Times New Roman"/>
              <a:ea typeface="Times New Roman"/>
              <a:cs typeface="Times New Roman"/>
              <a:sym typeface="Times New Roman"/>
            </a:endParaRPr>
          </a:p>
          <a:p>
            <a:pPr lvl="0">
              <a:lnSpc>
                <a:spcPct val="90000"/>
              </a:lnSpc>
              <a:spcBef>
                <a:spcPts val="900"/>
              </a:spcBef>
              <a:buClr>
                <a:srgbClr val="00FF00"/>
              </a:buClr>
              <a:buSzPct val="150000"/>
              <a:buFont typeface="Wingdings"/>
              <a:buChar char="▪"/>
              <a:defRPr sz="1800"/>
            </a:pPr>
            <a:r>
              <a:rPr sz="1600" b="1">
                <a:solidFill>
                  <a:srgbClr val="595959"/>
                </a:solidFill>
                <a:latin typeface="Arial"/>
                <a:ea typeface="Arial"/>
                <a:cs typeface="Arial"/>
                <a:sym typeface="Arial"/>
              </a:rPr>
              <a:t> Attracting more ASEAN and Non-ASEAN FDI </a:t>
            </a:r>
            <a:endParaRPr sz="2800">
              <a:latin typeface="Times New Roman"/>
              <a:ea typeface="Times New Roman"/>
              <a:cs typeface="Times New Roman"/>
              <a:sym typeface="Times New Roman"/>
            </a:endParaRPr>
          </a:p>
          <a:p>
            <a:pPr lvl="0">
              <a:lnSpc>
                <a:spcPct val="90000"/>
              </a:lnSpc>
              <a:spcBef>
                <a:spcPts val="900"/>
              </a:spcBef>
              <a:buClr>
                <a:srgbClr val="00FF00"/>
              </a:buClr>
              <a:buSzPct val="150000"/>
              <a:buFont typeface="Wingdings"/>
              <a:buChar char="▪"/>
              <a:defRPr sz="1800"/>
            </a:pPr>
            <a:r>
              <a:rPr sz="1600" b="1">
                <a:solidFill>
                  <a:srgbClr val="595959"/>
                </a:solidFill>
                <a:latin typeface="Arial"/>
                <a:ea typeface="Arial"/>
                <a:cs typeface="Arial"/>
                <a:sym typeface="Arial"/>
              </a:rPr>
              <a:t> Thailand is located at the center of region providing opportunities as distribution center</a:t>
            </a:r>
            <a:endParaRPr sz="2800">
              <a:latin typeface="Times New Roman"/>
              <a:ea typeface="Times New Roman"/>
              <a:cs typeface="Times New Roman"/>
              <a:sym typeface="Times New Roman"/>
            </a:endParaRPr>
          </a:p>
        </p:txBody>
      </p:sp>
      <p:sp>
        <p:nvSpPr>
          <p:cNvPr id="140" name="Shape 140"/>
          <p:cNvSpPr/>
          <p:nvPr/>
        </p:nvSpPr>
        <p:spPr>
          <a:xfrm>
            <a:off x="6263347" y="2324100"/>
            <a:ext cx="4895851" cy="2658716"/>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lvl="0">
              <a:lnSpc>
                <a:spcPct val="90000"/>
              </a:lnSpc>
              <a:spcBef>
                <a:spcPts val="900"/>
              </a:spcBef>
              <a:buClr>
                <a:srgbClr val="FF9966"/>
              </a:buClr>
              <a:buSzPct val="150000"/>
              <a:buFont typeface="Wingdings"/>
              <a:buChar char="▪"/>
              <a:defRPr sz="1800"/>
            </a:pPr>
            <a:r>
              <a:rPr sz="1400" b="1">
                <a:solidFill>
                  <a:srgbClr val="C00000"/>
                </a:solidFill>
                <a:latin typeface="Arial"/>
                <a:ea typeface="Arial"/>
                <a:cs typeface="Arial"/>
                <a:sym typeface="Arial"/>
              </a:rPr>
              <a:t> </a:t>
            </a:r>
            <a:r>
              <a:rPr sz="1600" b="1">
                <a:solidFill>
                  <a:srgbClr val="C00000"/>
                </a:solidFill>
                <a:latin typeface="Arial"/>
                <a:ea typeface="Arial"/>
                <a:cs typeface="Arial"/>
                <a:sym typeface="Arial"/>
              </a:rPr>
              <a:t>Other measures would be implemented e.g. Non-Tariff Barrier, Quality Control Measures</a:t>
            </a:r>
            <a:endParaRPr sz="2800">
              <a:latin typeface="Times New Roman"/>
              <a:ea typeface="Times New Roman"/>
              <a:cs typeface="Times New Roman"/>
              <a:sym typeface="Times New Roman"/>
            </a:endParaRPr>
          </a:p>
          <a:p>
            <a:pPr lvl="0">
              <a:lnSpc>
                <a:spcPct val="90000"/>
              </a:lnSpc>
              <a:spcBef>
                <a:spcPts val="900"/>
              </a:spcBef>
              <a:buClr>
                <a:srgbClr val="FF9966"/>
              </a:buClr>
              <a:buSzPct val="150000"/>
              <a:buFont typeface="Wingdings"/>
              <a:buChar char="▪"/>
              <a:defRPr sz="1800"/>
            </a:pPr>
            <a:r>
              <a:rPr sz="1600" b="1">
                <a:solidFill>
                  <a:srgbClr val="C00000"/>
                </a:solidFill>
                <a:latin typeface="Arial"/>
                <a:ea typeface="Arial"/>
                <a:cs typeface="Arial"/>
                <a:sym typeface="Arial"/>
              </a:rPr>
              <a:t> Severe competition from multinational companies and lower cost production firms </a:t>
            </a:r>
            <a:endParaRPr sz="2800">
              <a:latin typeface="Times New Roman"/>
              <a:ea typeface="Times New Roman"/>
              <a:cs typeface="Times New Roman"/>
              <a:sym typeface="Times New Roman"/>
            </a:endParaRPr>
          </a:p>
          <a:p>
            <a:pPr lvl="0">
              <a:lnSpc>
                <a:spcPct val="90000"/>
              </a:lnSpc>
              <a:spcBef>
                <a:spcPts val="900"/>
              </a:spcBef>
              <a:buClr>
                <a:srgbClr val="FF9966"/>
              </a:buClr>
              <a:buSzPct val="150000"/>
              <a:buFont typeface="Wingdings"/>
              <a:buChar char="▪"/>
              <a:defRPr sz="1800"/>
            </a:pPr>
            <a:r>
              <a:rPr sz="1600" b="1">
                <a:solidFill>
                  <a:srgbClr val="C00000"/>
                </a:solidFill>
                <a:latin typeface="Arial"/>
                <a:ea typeface="Arial"/>
                <a:cs typeface="Arial"/>
                <a:sym typeface="Arial"/>
              </a:rPr>
              <a:t> Rotation of skilled labors to foreign companies </a:t>
            </a:r>
            <a:endParaRPr sz="2800">
              <a:latin typeface="Times New Roman"/>
              <a:ea typeface="Times New Roman"/>
              <a:cs typeface="Times New Roman"/>
              <a:sym typeface="Times New Roman"/>
            </a:endParaRPr>
          </a:p>
          <a:p>
            <a:pPr lvl="0">
              <a:lnSpc>
                <a:spcPct val="90000"/>
              </a:lnSpc>
              <a:spcBef>
                <a:spcPts val="900"/>
              </a:spcBef>
              <a:buClr>
                <a:srgbClr val="FF9966"/>
              </a:buClr>
              <a:buSzPct val="150000"/>
              <a:buFont typeface="Wingdings"/>
              <a:buChar char="▪"/>
              <a:defRPr sz="1800"/>
            </a:pPr>
            <a:r>
              <a:rPr sz="1600" b="1">
                <a:solidFill>
                  <a:srgbClr val="C00000"/>
                </a:solidFill>
                <a:latin typeface="Arial"/>
                <a:ea typeface="Arial"/>
                <a:cs typeface="Arial"/>
                <a:sym typeface="Arial"/>
              </a:rPr>
              <a:t> Problem of shortage of skilled labors with English proficiency</a:t>
            </a:r>
            <a:endParaRPr sz="2800">
              <a:latin typeface="Times New Roman"/>
              <a:ea typeface="Times New Roman"/>
              <a:cs typeface="Times New Roman"/>
              <a:sym typeface="Times New Roman"/>
            </a:endParaRPr>
          </a:p>
          <a:p>
            <a:pPr lvl="0">
              <a:lnSpc>
                <a:spcPct val="90000"/>
              </a:lnSpc>
              <a:spcBef>
                <a:spcPts val="900"/>
              </a:spcBef>
              <a:buClr>
                <a:srgbClr val="FF9966"/>
              </a:buClr>
              <a:buSzPct val="150000"/>
              <a:buFont typeface="Wingdings"/>
              <a:buChar char="▪"/>
              <a:defRPr sz="1800"/>
            </a:pPr>
            <a:r>
              <a:rPr sz="1600" b="1">
                <a:solidFill>
                  <a:srgbClr val="C00000"/>
                </a:solidFill>
                <a:latin typeface="Arial"/>
                <a:ea typeface="Arial"/>
                <a:cs typeface="Arial"/>
                <a:sym typeface="Arial"/>
              </a:rPr>
              <a:t> Lack of awareness and more defensive strategy among Thai entrepreneurs toward the inception of AEC                                                                                                              </a:t>
            </a:r>
          </a:p>
        </p:txBody>
      </p:sp>
      <p:sp>
        <p:nvSpPr>
          <p:cNvPr id="141" name="Shape 141"/>
          <p:cNvSpPr/>
          <p:nvPr/>
        </p:nvSpPr>
        <p:spPr>
          <a:xfrm>
            <a:off x="3335202" y="733158"/>
            <a:ext cx="5856290" cy="403806"/>
          </a:xfrm>
          <a:prstGeom prst="rect">
            <a:avLst/>
          </a:prstGeom>
          <a:solidFill>
            <a:srgbClr val="007E00"/>
          </a:solidFill>
          <a:ln w="28575">
            <a:solidFill>
              <a:srgbClr val="008000"/>
            </a:solidFill>
            <a:miter/>
          </a:ln>
          <a:extLst>
            <a:ext uri="{C572A759-6A51-4108-AA02-DFA0A04FC94B}">
              <ma14:wrappingTextBoxFlag xmlns:ma14="http://schemas.microsoft.com/office/mac/drawingml/2011/main" xmlns="" val="1"/>
            </a:ext>
          </a:extLst>
        </p:spPr>
        <p:txBody>
          <a:bodyPr lIns="0" tIns="0" rIns="0" bIns="0">
            <a:spAutoFit/>
          </a:bodyPr>
          <a:lstStyle>
            <a:lvl1pPr algn="ctr">
              <a:spcBef>
                <a:spcPts val="1200"/>
              </a:spcBef>
              <a:defRPr sz="2000" b="1">
                <a:solidFill>
                  <a:srgbClr val="FFFFFF"/>
                </a:solidFill>
                <a:latin typeface="Arial"/>
                <a:ea typeface="Arial"/>
                <a:cs typeface="Arial"/>
                <a:sym typeface="Arial"/>
              </a:defRPr>
            </a:lvl1pPr>
          </a:lstStyle>
          <a:p>
            <a:pPr lvl="0">
              <a:defRPr sz="1800" b="0">
                <a:solidFill>
                  <a:srgbClr val="000000"/>
                </a:solidFill>
              </a:defRPr>
            </a:pPr>
            <a:r>
              <a:rPr sz="2000" b="1">
                <a:solidFill>
                  <a:srgbClr val="FFFFFF"/>
                </a:solidFill>
              </a:rPr>
              <a:t>Impacts of AEC on Thai Economy</a:t>
            </a:r>
          </a:p>
        </p:txBody>
      </p:sp>
      <p:sp>
        <p:nvSpPr>
          <p:cNvPr id="142" name="Shape 142"/>
          <p:cNvSpPr/>
          <p:nvPr/>
        </p:nvSpPr>
        <p:spPr>
          <a:xfrm>
            <a:off x="966470" y="1436150"/>
            <a:ext cx="5005388" cy="4265614"/>
          </a:xfrm>
          <a:prstGeom prst="rect">
            <a:avLst/>
          </a:prstGeom>
          <a:ln>
            <a:solidFill>
              <a:srgbClr val="00CC00"/>
            </a:solidFill>
            <a:miter/>
          </a:ln>
          <a:effectLst>
            <a:outerShdw blurRad="12700" dist="17961" dir="2700000" rotWithShape="0">
              <a:srgbClr val="007A00"/>
            </a:outerShdw>
          </a:effectLst>
        </p:spPr>
        <p:txBody>
          <a:bodyPr lIns="0" tIns="0" rIns="0" bIns="0" anchor="ctr"/>
          <a:lstStyle/>
          <a:p>
            <a:pPr lvl="0">
              <a:defRPr>
                <a:solidFill>
                  <a:srgbClr val="595959"/>
                </a:solidFill>
                <a:latin typeface="Times New Roman"/>
                <a:ea typeface="Times New Roman"/>
                <a:cs typeface="Times New Roman"/>
                <a:sym typeface="Times New Roman"/>
              </a:defRPr>
            </a:pPr>
            <a:endParaRPr/>
          </a:p>
        </p:txBody>
      </p:sp>
      <p:sp>
        <p:nvSpPr>
          <p:cNvPr id="143" name="Shape 143"/>
          <p:cNvSpPr/>
          <p:nvPr/>
        </p:nvSpPr>
        <p:spPr>
          <a:xfrm>
            <a:off x="6214745" y="1442501"/>
            <a:ext cx="4943476" cy="4235451"/>
          </a:xfrm>
          <a:prstGeom prst="rect">
            <a:avLst/>
          </a:prstGeom>
          <a:ln>
            <a:solidFill>
              <a:srgbClr val="A50021"/>
            </a:solidFill>
            <a:miter/>
          </a:ln>
          <a:effectLst>
            <a:outerShdw blurRad="12700" dist="17961" dir="2700000" rotWithShape="0">
              <a:srgbClr val="630014"/>
            </a:outerShdw>
          </a:effectLst>
        </p:spPr>
        <p:txBody>
          <a:bodyPr lIns="0" tIns="0" rIns="0" bIns="0" anchor="ctr"/>
          <a:lstStyle/>
          <a:p>
            <a:pPr lvl="0">
              <a:defRPr>
                <a:latin typeface="Times New Roman"/>
                <a:ea typeface="Times New Roman"/>
                <a:cs typeface="Times New Roman"/>
                <a:sym typeface="Times New Roman"/>
              </a:defRPr>
            </a:pPr>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Shape 145"/>
          <p:cNvSpPr>
            <a:spLocks noGrp="1"/>
          </p:cNvSpPr>
          <p:nvPr>
            <p:ph type="title"/>
          </p:nvPr>
        </p:nvSpPr>
        <p:spPr>
          <a:xfrm>
            <a:off x="838200" y="365125"/>
            <a:ext cx="10515600" cy="1325563"/>
          </a:xfrm>
          <a:prstGeom prst="rect">
            <a:avLst/>
          </a:prstGeom>
        </p:spPr>
        <p:txBody>
          <a:bodyPr/>
          <a:lstStyle/>
          <a:p>
            <a:pPr lvl="0">
              <a:defRPr sz="1800"/>
            </a:pPr>
            <a:r>
              <a:rPr sz="4400"/>
              <a:t>Potential problems AEC will run into</a:t>
            </a:r>
          </a:p>
        </p:txBody>
      </p:sp>
      <p:sp>
        <p:nvSpPr>
          <p:cNvPr id="146" name="Shape 146"/>
          <p:cNvSpPr>
            <a:spLocks noGrp="1"/>
          </p:cNvSpPr>
          <p:nvPr>
            <p:ph type="body" idx="1"/>
          </p:nvPr>
        </p:nvSpPr>
        <p:spPr>
          <a:xfrm>
            <a:off x="838200" y="1914525"/>
            <a:ext cx="10515600" cy="4351338"/>
          </a:xfrm>
          <a:prstGeom prst="rect">
            <a:avLst/>
          </a:prstGeom>
        </p:spPr>
        <p:txBody>
          <a:bodyPr/>
          <a:lstStyle/>
          <a:p>
            <a:pPr lvl="0">
              <a:defRPr sz="1800"/>
            </a:pPr>
            <a:r>
              <a:rPr sz="2800"/>
              <a:t>Free movement of skilled labor is difficult when each country is anxious to promote education in their own populations. </a:t>
            </a:r>
          </a:p>
          <a:p>
            <a:pPr lvl="0">
              <a:defRPr sz="1800"/>
            </a:pPr>
            <a:r>
              <a:rPr sz="2800"/>
              <a:t>The region is extremely diverse.</a:t>
            </a:r>
          </a:p>
          <a:p>
            <a:pPr lvl="0">
              <a:defRPr sz="1800"/>
            </a:pPr>
            <a:r>
              <a:rPr sz="2800"/>
              <a:t>Thailand is immensely afraid of being surpassed by its LCMV neighbors when it comes to producing, as it has traditionally been the low-wage labor supplier of the region.</a:t>
            </a:r>
          </a:p>
          <a:p>
            <a:pPr lvl="0">
              <a:defRPr sz="1800"/>
            </a:pPr>
            <a:r>
              <a:rPr sz="2800"/>
              <a:t>Finally, you’ll see in the next activity it’s hard to reconcile the different priorities of different nations with one larger </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Default">
  <a:themeElements>
    <a:clrScheme name="Default">
      <a:dk1>
        <a:srgbClr val="000000"/>
      </a:dk1>
      <a:lt1>
        <a:srgbClr val="C5E0B4"/>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rgbClr val="5B9BD5"/>
          </a:solidFill>
          <a:prstDash val="solid"/>
          <a:miter lim="800000"/>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2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5B9BD5"/>
          </a:solidFill>
          <a:prstDash val="solid"/>
          <a:miter lim="8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rgbClr val="5B9BD5"/>
          </a:solidFill>
          <a:prstDash val="solid"/>
          <a:miter lim="800000"/>
        </a:ln>
        <a:effectLst/>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2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5B9BD5"/>
          </a:solidFill>
          <a:prstDash val="solid"/>
          <a:miter lim="8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8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1288</Words>
  <Application>Microsoft Office PowerPoint</Application>
  <PresentationFormat>Custom</PresentationFormat>
  <Paragraphs>267</Paragraphs>
  <Slides>17</Slides>
  <Notes>2</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Default</vt:lpstr>
      <vt:lpstr>AEC: ASEAN Economic Community</vt:lpstr>
      <vt:lpstr>What is ASEAN?</vt:lpstr>
      <vt:lpstr>PowerPoint Presentation</vt:lpstr>
      <vt:lpstr>ASEAN Economic Community</vt:lpstr>
      <vt:lpstr>Single Market and Production Base: </vt:lpstr>
      <vt:lpstr>Progress?</vt:lpstr>
      <vt:lpstr>A highly competitive economic region</vt:lpstr>
      <vt:lpstr>Progress?</vt:lpstr>
      <vt:lpstr>Equitable Economic Development</vt:lpstr>
      <vt:lpstr>Progress?</vt:lpstr>
      <vt:lpstr>PowerPoint Presentation</vt:lpstr>
      <vt:lpstr>Integration into the global economy</vt:lpstr>
      <vt:lpstr>Progress? </vt:lpstr>
      <vt:lpstr>PowerPoint Presentation</vt:lpstr>
      <vt:lpstr>PowerPoint Presentation</vt:lpstr>
      <vt:lpstr>PowerPoint Presentation</vt:lpstr>
      <vt:lpstr>Potential problems AEC will run into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AEC: ASEAN Economic Community</dc:title>
  <dc:creator>User</dc:creator>
  <cp:lastModifiedBy>Daniel Ray Lewis</cp:lastModifiedBy>
  <cp:revision>2</cp:revision>
  <cp:lastPrinted>2015-07-03T03:05:22Z</cp:lastPrinted>
  <dcterms:modified xsi:type="dcterms:W3CDTF">2015-07-03T03:06:04Z</dcterms:modified>
</cp:coreProperties>
</file>