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1" r:id="rId4"/>
    <p:sldId id="266" r:id="rId5"/>
    <p:sldId id="267" r:id="rId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7640-4A1C-4033-BBED-04A2F417E9CD}" type="datetimeFigureOut">
              <a:rPr lang="th-TH" smtClean="0"/>
              <a:t>13/11/55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320F-73D7-4F9F-9426-6A1F242FFE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6851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7640-4A1C-4033-BBED-04A2F417E9CD}" type="datetimeFigureOut">
              <a:rPr lang="th-TH" smtClean="0"/>
              <a:t>13/11/55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320F-73D7-4F9F-9426-6A1F242FFE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7727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7640-4A1C-4033-BBED-04A2F417E9CD}" type="datetimeFigureOut">
              <a:rPr lang="th-TH" smtClean="0"/>
              <a:t>13/11/55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320F-73D7-4F9F-9426-6A1F242FFE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68967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7640-4A1C-4033-BBED-04A2F417E9CD}" type="datetimeFigureOut">
              <a:rPr lang="th-TH" smtClean="0"/>
              <a:t>13/11/55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320F-73D7-4F9F-9426-6A1F242FFE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50258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7640-4A1C-4033-BBED-04A2F417E9CD}" type="datetimeFigureOut">
              <a:rPr lang="th-TH" smtClean="0"/>
              <a:t>13/11/55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320F-73D7-4F9F-9426-6A1F242FFE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7333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7640-4A1C-4033-BBED-04A2F417E9CD}" type="datetimeFigureOut">
              <a:rPr lang="th-TH" smtClean="0"/>
              <a:t>13/11/55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320F-73D7-4F9F-9426-6A1F242FFE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8790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7640-4A1C-4033-BBED-04A2F417E9CD}" type="datetimeFigureOut">
              <a:rPr lang="th-TH" smtClean="0"/>
              <a:t>13/11/55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320F-73D7-4F9F-9426-6A1F242FFE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3055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7640-4A1C-4033-BBED-04A2F417E9CD}" type="datetimeFigureOut">
              <a:rPr lang="th-TH" smtClean="0"/>
              <a:t>13/11/55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320F-73D7-4F9F-9426-6A1F242FFE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0868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7640-4A1C-4033-BBED-04A2F417E9CD}" type="datetimeFigureOut">
              <a:rPr lang="th-TH" smtClean="0"/>
              <a:t>13/11/55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320F-73D7-4F9F-9426-6A1F242FFE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40347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7640-4A1C-4033-BBED-04A2F417E9CD}" type="datetimeFigureOut">
              <a:rPr lang="th-TH" smtClean="0"/>
              <a:t>13/11/55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320F-73D7-4F9F-9426-6A1F242FFE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25764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7640-4A1C-4033-BBED-04A2F417E9CD}" type="datetimeFigureOut">
              <a:rPr lang="th-TH" smtClean="0"/>
              <a:t>13/11/55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320F-73D7-4F9F-9426-6A1F242FFE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70352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87640-4A1C-4033-BBED-04A2F417E9CD}" type="datetimeFigureOut">
              <a:rPr lang="th-TH" smtClean="0"/>
              <a:t>13/11/55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3320F-73D7-4F9F-9426-6A1F242FFE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8270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Practice I </a:t>
            </a:r>
            <a:endParaRPr lang="th-TH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sz="2400" dirty="0" smtClean="0"/>
                  <a:t>Industrial Footwear Inc. uses capital and labor to produce work boots. Suppose this firm is using capital and labor such that the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𝑀𝑃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𝐾</m:t>
                        </m:r>
                      </m:sub>
                    </m:sSub>
                  </m:oMath>
                </a14:m>
                <a:r>
                  <a:rPr lang="en-US" sz="2400" dirty="0" smtClean="0"/>
                  <a:t>is equal to 80 and the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𝑀𝑃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400" dirty="0" smtClean="0"/>
                  <a:t>is equal to 20.</a:t>
                </a:r>
              </a:p>
              <a:p>
                <a:r>
                  <a:rPr lang="en-US" sz="2400" dirty="0" smtClean="0"/>
                  <a:t>If the prices per unit of capital and labor are $2 and $10, respectively, is the firm minimizing its costs? If not, what factor substitution should be made to minimize costs?</a:t>
                </a:r>
              </a:p>
              <a:p>
                <a:r>
                  <a:rPr lang="en-US" sz="2400" dirty="0" smtClean="0"/>
                  <a:t>If the prices per unit of capital and labor are $20 and $5, respectively, is the firm minimizing its costs? If not, what factor substitution should be made to minimize costs?</a:t>
                </a:r>
              </a:p>
              <a:p>
                <a:r>
                  <a:rPr lang="en-US" sz="2400" dirty="0" smtClean="0"/>
                  <a:t>If the prices per unit of capital and labor are $40 and $5, respectively, is the firm minimizing its costs? If not, what factor substitution should be made to minimize costs?</a:t>
                </a:r>
              </a:p>
              <a:p>
                <a:endParaRPr lang="th-TH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111" t="-1887" b="-6199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834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Practice II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Explain the difference between diseconomies of scale and diminishing marginal product of the variable factor.</a:t>
            </a:r>
          </a:p>
          <a:p>
            <a:endParaRPr lang="en-US" sz="2400" dirty="0" smtClean="0"/>
          </a:p>
          <a:p>
            <a:r>
              <a:rPr lang="en-US" sz="2400" dirty="0" smtClean="0"/>
              <a:t>Explain </a:t>
            </a:r>
            <a:r>
              <a:rPr lang="en-US" sz="2400" dirty="0"/>
              <a:t>the difference between economies of scale and spreading overhead. </a:t>
            </a:r>
          </a:p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36638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Practice III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Draw a diagram with short-run and long-run average cost curves that illustrates </a:t>
            </a:r>
            <a:r>
              <a:rPr lang="en-US" sz="2400" i="1" dirty="0" smtClean="0"/>
              <a:t>for the same level of output </a:t>
            </a:r>
            <a:r>
              <a:rPr lang="en-US" sz="2400" dirty="0" smtClean="0"/>
              <a:t>economies of scale in the long run but diminishing marginal product for the variable factor in the short run.</a:t>
            </a:r>
          </a:p>
          <a:p>
            <a:endParaRPr lang="en-US" sz="2400" dirty="0"/>
          </a:p>
          <a:p>
            <a:r>
              <a:rPr lang="en-US" sz="2400" dirty="0" smtClean="0"/>
              <a:t>Draw a diagram with short-run and long-run average cost curves that illustrates for the same level of output diseconomies of scale in the long run but falling average total costs in the short run. 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362124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pPr algn="l"/>
            <a:r>
              <a:rPr lang="en-US" sz="2700" dirty="0"/>
              <a:t>The following table shows several methods of producing 500 rubber tires per day. There are two factors labor and capital, with prices per unit of $3 and $6, respectively. </a:t>
            </a:r>
            <a:endParaRPr lang="th-TH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0575880"/>
              </p:ext>
            </p:extLst>
          </p:nvPr>
        </p:nvGraphicFramePr>
        <p:xfrm>
          <a:off x="395536" y="1772816"/>
          <a:ext cx="8424936" cy="43924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6234"/>
                <a:gridCol w="2106234"/>
                <a:gridCol w="2106234"/>
                <a:gridCol w="2106234"/>
              </a:tblGrid>
              <a:tr h="101365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Production Method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Units of Labor 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Units of Capital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 Total</a:t>
                      </a:r>
                      <a:r>
                        <a:rPr lang="en-US" sz="2400" baseline="0" dirty="0" smtClean="0"/>
                        <a:t> Cost</a:t>
                      </a:r>
                      <a:endParaRPr lang="th-TH" sz="2400" dirty="0"/>
                    </a:p>
                  </a:txBody>
                  <a:tcPr/>
                </a:tc>
              </a:tr>
              <a:tr h="56313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A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110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/>
                    </a:p>
                  </a:txBody>
                  <a:tcPr/>
                </a:tc>
              </a:tr>
              <a:tr h="56313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 B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/>
                    </a:p>
                  </a:txBody>
                  <a:tcPr/>
                </a:tc>
              </a:tr>
              <a:tr h="56313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C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33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/>
                    </a:p>
                  </a:txBody>
                  <a:tcPr/>
                </a:tc>
              </a:tr>
              <a:tr h="56313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D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43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/>
                    </a:p>
                  </a:txBody>
                  <a:tcPr/>
                </a:tc>
              </a:tr>
              <a:tr h="56313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55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/>
                    </a:p>
                  </a:txBody>
                  <a:tcPr/>
                </a:tc>
              </a:tr>
              <a:tr h="56313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F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473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Compute the total cost for each production method and fill in the Table </a:t>
            </a:r>
          </a:p>
          <a:p>
            <a:r>
              <a:rPr lang="en-US" sz="2400" dirty="0" smtClean="0"/>
              <a:t>Which production method minimize costs for producing 500 tires?</a:t>
            </a:r>
          </a:p>
          <a:p>
            <a:r>
              <a:rPr lang="en-US" sz="2400" dirty="0" smtClean="0"/>
              <a:t>Plot the isoquant for 500 tires.</a:t>
            </a:r>
          </a:p>
          <a:p>
            <a:r>
              <a:rPr lang="en-US" sz="2400" dirty="0" smtClean="0"/>
              <a:t>Given the factor prices, draw the </a:t>
            </a:r>
            <a:r>
              <a:rPr lang="en-US" sz="2400" dirty="0" err="1" smtClean="0"/>
              <a:t>isocost</a:t>
            </a:r>
            <a:r>
              <a:rPr lang="en-US" sz="2400" dirty="0" smtClean="0"/>
              <a:t> line that corresponds to the cost-minimizing production method.</a:t>
            </a:r>
          </a:p>
          <a:p>
            <a:r>
              <a:rPr lang="en-US" sz="2400" dirty="0" smtClean="0"/>
              <a:t>Now suppose that the price of labor rises to $5 per unit but the firm still wants to produce 500 tires per day. Explain how a cost-minimizing firm adjusts to this change (with no change in technology). 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131444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418</Words>
  <Application>Microsoft Office PowerPoint</Application>
  <PresentationFormat>On-screen Show (4:3)</PresentationFormat>
  <Paragraphs>41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Practice I </vt:lpstr>
      <vt:lpstr>Practice II</vt:lpstr>
      <vt:lpstr>Practice III</vt:lpstr>
      <vt:lpstr>The following table shows several methods of producing 500 rubber tires per day. There are two factors labor and capital, with prices per unit of $3 and $6, respectively.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Practice I</dc:title>
  <dc:creator>Sony</dc:creator>
  <cp:lastModifiedBy>Sony</cp:lastModifiedBy>
  <cp:revision>25</cp:revision>
  <dcterms:created xsi:type="dcterms:W3CDTF">2012-11-11T05:08:51Z</dcterms:created>
  <dcterms:modified xsi:type="dcterms:W3CDTF">2012-11-13T03:11:17Z</dcterms:modified>
</cp:coreProperties>
</file>