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2"/>
  </p:notesMasterIdLst>
  <p:sldIdLst>
    <p:sldId id="256" r:id="rId2"/>
    <p:sldId id="284" r:id="rId3"/>
    <p:sldId id="288" r:id="rId4"/>
    <p:sldId id="285" r:id="rId5"/>
    <p:sldId id="286" r:id="rId6"/>
    <p:sldId id="294" r:id="rId7"/>
    <p:sldId id="287" r:id="rId8"/>
    <p:sldId id="291" r:id="rId9"/>
    <p:sldId id="290" r:id="rId10"/>
    <p:sldId id="293" r:id="rId11"/>
    <p:sldId id="289" r:id="rId12"/>
    <p:sldId id="296" r:id="rId13"/>
    <p:sldId id="295" r:id="rId14"/>
    <p:sldId id="297" r:id="rId15"/>
    <p:sldId id="299" r:id="rId16"/>
    <p:sldId id="298" r:id="rId17"/>
    <p:sldId id="301" r:id="rId18"/>
    <p:sldId id="300" r:id="rId19"/>
    <p:sldId id="302" r:id="rId20"/>
    <p:sldId id="30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14/05/2021</a:t>
            </a:fld>
            <a:endParaRPr lang="en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5/14/2021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Lessons on economies of </a:t>
            </a:r>
            <a:r>
              <a:rPr lang="en-US" sz="4000" dirty="0" err="1"/>
              <a:t>clmv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 ECONOMIES of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ashboard | GMS PROGRAM">
            <a:extLst>
              <a:ext uri="{FF2B5EF4-FFF2-40B4-BE49-F238E27FC236}">
                <a16:creationId xmlns:a16="http://schemas.microsoft.com/office/drawing/2014/main" id="{C925CF27-B0E4-4C8C-88EB-878480B7B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423" y="-1"/>
            <a:ext cx="6872577" cy="687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82FFF0-1117-4DAE-8B8C-E5A23ADB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73B0362-51E4-4E04-8252-0E1A5F088084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 Greater Mekong</a:t>
            </a:r>
          </a:p>
          <a:p>
            <a:r>
              <a:rPr lang="en-US" dirty="0"/>
              <a:t>subregion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79B9E1-1B8B-485C-82BC-E8E786F4E329}"/>
              </a:ext>
            </a:extLst>
          </p:cNvPr>
          <p:cNvSpPr txBox="1"/>
          <p:nvPr/>
        </p:nvSpPr>
        <p:spPr>
          <a:xfrm>
            <a:off x="1451579" y="1766958"/>
            <a:ext cx="4066626" cy="3727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110000"/>
              </a:lnSpc>
              <a:spcBef>
                <a:spcPct val="0"/>
              </a:spcBef>
              <a:buSzPct val="100000"/>
            </a:pPr>
            <a:r>
              <a:rPr lang="en-US" altLang="en-US" b="1" dirty="0"/>
              <a:t>Commonalities across countries</a:t>
            </a:r>
            <a:r>
              <a:rPr lang="en-US" altLang="en-US" dirty="0"/>
              <a:t> </a:t>
            </a: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Mekong river</a:t>
            </a:r>
          </a:p>
          <a:p>
            <a:pPr marL="230188" indent="-230188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Use of waterways for transportation and livelihoods </a:t>
            </a:r>
            <a:endParaRPr lang="en-US" altLang="en-US" dirty="0">
              <a:latin typeface="+mn-lt"/>
            </a:endParaRP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H</a:t>
            </a:r>
            <a:r>
              <a:rPr lang="en-US" altLang="en-US" dirty="0">
                <a:latin typeface="+mn-lt"/>
              </a:rPr>
              <a:t>istory of collaboration and conflict</a:t>
            </a: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Buddhism</a:t>
            </a:r>
          </a:p>
          <a:p>
            <a:pPr defTabSz="914400">
              <a:lnSpc>
                <a:spcPct val="110000"/>
              </a:lnSpc>
              <a:spcBef>
                <a:spcPct val="0"/>
              </a:spcBef>
              <a:buSzPct val="100000"/>
            </a:pPr>
            <a:endParaRPr lang="en-US" altLang="en-US" dirty="0">
              <a:latin typeface="+mn-lt"/>
            </a:endParaRPr>
          </a:p>
          <a:p>
            <a:pPr defTabSz="914400">
              <a:lnSpc>
                <a:spcPct val="110000"/>
              </a:lnSpc>
              <a:spcBef>
                <a:spcPct val="0"/>
              </a:spcBef>
              <a:buSzPct val="100000"/>
            </a:pPr>
            <a:r>
              <a:rPr lang="en-US" altLang="en-US" b="1" dirty="0"/>
              <a:t>Differences</a:t>
            </a:r>
            <a:endParaRPr lang="en-US" altLang="en-US" dirty="0"/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Population and land area</a:t>
            </a: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C</a:t>
            </a:r>
            <a:r>
              <a:rPr lang="en-US" altLang="en-US" dirty="0">
                <a:latin typeface="+mn-lt"/>
              </a:rPr>
              <a:t>ulture and traditions</a:t>
            </a: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/>
              <a:t>U</a:t>
            </a:r>
            <a:r>
              <a:rPr lang="en-US" altLang="en-US" dirty="0">
                <a:latin typeface="+mn-lt"/>
              </a:rPr>
              <a:t>rbanization rate</a:t>
            </a:r>
          </a:p>
          <a:p>
            <a:pPr indent="-228600" defTabSz="914400">
              <a:lnSpc>
                <a:spcPct val="110000"/>
              </a:lnSpc>
              <a:spcBef>
                <a:spcPct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en-US" altLang="en-US" dirty="0">
                <a:latin typeface="+mn-lt"/>
              </a:rPr>
              <a:t>Economic development</a:t>
            </a:r>
          </a:p>
        </p:txBody>
      </p:sp>
    </p:spTree>
    <p:extLst>
      <p:ext uri="{BB962C8B-B14F-4D97-AF65-F5344CB8AC3E}">
        <p14:creationId xmlns:p14="http://schemas.microsoft.com/office/powerpoint/2010/main" val="989036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978F2FA-64FE-42C3-8FB4-DB8FBCA1F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A31BB1-4B5E-401C-A8B7-EEDD8323CA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978" t="33275" r="66348" b="15013"/>
          <a:stretch/>
        </p:blipFill>
        <p:spPr>
          <a:xfrm>
            <a:off x="6599583" y="0"/>
            <a:ext cx="5592417" cy="687112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F3FF8825-D338-4B93-B7AF-99EF2C96D5AE}"/>
              </a:ext>
            </a:extLst>
          </p:cNvPr>
          <p:cNvSpPr/>
          <p:nvPr/>
        </p:nvSpPr>
        <p:spPr>
          <a:xfrm>
            <a:off x="7769750" y="3499899"/>
            <a:ext cx="143123" cy="15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887FCE0-3DB6-4EFB-BD56-C2966B038861}"/>
              </a:ext>
            </a:extLst>
          </p:cNvPr>
          <p:cNvSpPr/>
          <p:nvPr/>
        </p:nvSpPr>
        <p:spPr>
          <a:xfrm>
            <a:off x="10738236" y="5449293"/>
            <a:ext cx="143123" cy="15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F3565AB-C53E-4713-AB20-E505DC38E105}"/>
              </a:ext>
            </a:extLst>
          </p:cNvPr>
          <p:cNvSpPr/>
          <p:nvPr/>
        </p:nvSpPr>
        <p:spPr>
          <a:xfrm>
            <a:off x="10738237" y="2317805"/>
            <a:ext cx="143123" cy="15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9B3AF1B-910B-4B84-A45A-95FC0A9CF17A}"/>
              </a:ext>
            </a:extLst>
          </p:cNvPr>
          <p:cNvSpPr/>
          <p:nvPr/>
        </p:nvSpPr>
        <p:spPr>
          <a:xfrm>
            <a:off x="10357899" y="4974866"/>
            <a:ext cx="143123" cy="15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4AA2E0-1DEC-4658-A251-2A8CA36D6873}"/>
              </a:ext>
            </a:extLst>
          </p:cNvPr>
          <p:cNvSpPr/>
          <p:nvPr/>
        </p:nvSpPr>
        <p:spPr>
          <a:xfrm>
            <a:off x="9031357" y="4395746"/>
            <a:ext cx="143123" cy="1510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044463-8CDB-46A3-8FE7-86A58EBA76CF}"/>
              </a:ext>
            </a:extLst>
          </p:cNvPr>
          <p:cNvSpPr txBox="1"/>
          <p:nvPr/>
        </p:nvSpPr>
        <p:spPr>
          <a:xfrm>
            <a:off x="1445383" y="1493019"/>
            <a:ext cx="5104737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Mekong river and waterways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Flat, fertile land: centers of agricultural production and human </a:t>
            </a:r>
            <a:r>
              <a:rPr lang="en-US" sz="2400" dirty="0" err="1"/>
              <a:t>habitatr</a:t>
            </a:r>
            <a:endParaRPr lang="en-US" sz="2400" dirty="0"/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Mountainous areas: less accessible, home of ethnic groups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Key cities are located on flat, fertile land with access to waterways to transport goods and people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CA27A0B-B374-40DE-A614-F6727E4E2AF2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Geography of CLMV </a:t>
            </a:r>
          </a:p>
        </p:txBody>
      </p:sp>
    </p:spTree>
    <p:extLst>
      <p:ext uri="{BB962C8B-B14F-4D97-AF65-F5344CB8AC3E}">
        <p14:creationId xmlns:p14="http://schemas.microsoft.com/office/powerpoint/2010/main" val="155104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4641187-6A2F-4C7E-BE6F-D54C535D4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EA9FBDE-1430-4D6F-93C9-6DB44F00AF18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Geography of CLMV </a:t>
            </a:r>
          </a:p>
        </p:txBody>
      </p:sp>
      <p:pic>
        <p:nvPicPr>
          <p:cNvPr id="1026" name="Picture 2" descr="Representatives of Mekong River countries hail cooperation amid pandemic -  Global Times">
            <a:extLst>
              <a:ext uri="{FF2B5EF4-FFF2-40B4-BE49-F238E27FC236}">
                <a16:creationId xmlns:a16="http://schemas.microsoft.com/office/drawing/2014/main" id="{A68D2C65-31E2-43CB-9EDF-6CB1BDF382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32"/>
          <a:stretch/>
        </p:blipFill>
        <p:spPr bwMode="auto">
          <a:xfrm>
            <a:off x="8091877" y="0"/>
            <a:ext cx="4100123" cy="206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ietnam Mountains: Most Famous Mountains For An Exhilarating Adventurous  Experience">
            <a:extLst>
              <a:ext uri="{FF2B5EF4-FFF2-40B4-BE49-F238E27FC236}">
                <a16:creationId xmlns:a16="http://schemas.microsoft.com/office/drawing/2014/main" id="{84959A2A-0E13-40B3-B052-E128B8F56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776" y="2067341"/>
            <a:ext cx="4110224" cy="25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à Nội - Sapa 3 Ngày 2 Đêm">
            <a:extLst>
              <a:ext uri="{FF2B5EF4-FFF2-40B4-BE49-F238E27FC236}">
                <a16:creationId xmlns:a16="http://schemas.microsoft.com/office/drawing/2014/main" id="{1928ED44-F3A9-4E8A-9AFF-9E23C74C6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02551"/>
            <a:ext cx="3920156" cy="2940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onle Sap River Cruise in 2021/2022/2023 | Official Pandaw™ Cruises">
            <a:extLst>
              <a:ext uri="{FF2B5EF4-FFF2-40B4-BE49-F238E27FC236}">
                <a16:creationId xmlns:a16="http://schemas.microsoft.com/office/drawing/2014/main" id="{4527C62D-E40F-474A-8C91-D6119410F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217" y="4573574"/>
            <a:ext cx="5695784" cy="227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10 best Things to Do in Inle Lake (+important travel tips)!">
            <a:extLst>
              <a:ext uri="{FF2B5EF4-FFF2-40B4-BE49-F238E27FC236}">
                <a16:creationId xmlns:a16="http://schemas.microsoft.com/office/drawing/2014/main" id="{B79FF183-C9ED-4CBE-B1B2-D985B2B41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243203"/>
            <a:ext cx="3920156" cy="260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ekong Delta Adventure 3D/2N">
            <a:extLst>
              <a:ext uri="{FF2B5EF4-FFF2-40B4-BE49-F238E27FC236}">
                <a16:creationId xmlns:a16="http://schemas.microsoft.com/office/drawing/2014/main" id="{956A3586-B4F4-4DE3-8DE6-7A9F00879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154" y="1297681"/>
            <a:ext cx="4171723" cy="327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9D41F6-08C3-4B05-9923-E0CF54FCDE4F}"/>
              </a:ext>
            </a:extLst>
          </p:cNvPr>
          <p:cNvSpPr txBox="1"/>
          <p:nvPr/>
        </p:nvSpPr>
        <p:spPr>
          <a:xfrm>
            <a:off x="3920154" y="4588330"/>
            <a:ext cx="24887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Clockwise from top left: </a:t>
            </a:r>
          </a:p>
          <a:p>
            <a:r>
              <a:rPr lang="en-US" sz="1600" dirty="0"/>
              <a:t>Nong </a:t>
            </a:r>
            <a:r>
              <a:rPr lang="en-US" sz="1600" dirty="0" err="1"/>
              <a:t>Khiaw</a:t>
            </a:r>
            <a:r>
              <a:rPr lang="en-US" sz="1600" dirty="0"/>
              <a:t> (Lao PDR); Mekong delta; </a:t>
            </a:r>
            <a:r>
              <a:rPr lang="en-US" sz="1600" dirty="0" err="1"/>
              <a:t>Xayaboury</a:t>
            </a:r>
            <a:r>
              <a:rPr lang="en-US" sz="1600" dirty="0"/>
              <a:t>,  Sapa (Vietnam, Tonle Sap lake (Cambodia), </a:t>
            </a:r>
            <a:r>
              <a:rPr lang="en-US" sz="1600" dirty="0" err="1"/>
              <a:t>Inle</a:t>
            </a:r>
            <a:r>
              <a:rPr lang="en-US" sz="1600" dirty="0"/>
              <a:t> lake (Myanmar) 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1264544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876C27-FA89-45BE-9878-62CF427EB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4" descr="Destination Inspiration: Bagan, Myanmar | Booking.com">
            <a:extLst>
              <a:ext uri="{FF2B5EF4-FFF2-40B4-BE49-F238E27FC236}">
                <a16:creationId xmlns:a16="http://schemas.microsoft.com/office/drawing/2014/main" id="{DB870813-6767-43A0-BE02-AB62F98016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3"/>
          <a:stretch/>
        </p:blipFill>
        <p:spPr bwMode="auto">
          <a:xfrm>
            <a:off x="4939067" y="-18436"/>
            <a:ext cx="3928941" cy="237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European Colonization in Southeast Asia (Social Studies Project) - YouTube">
            <a:extLst>
              <a:ext uri="{FF2B5EF4-FFF2-40B4-BE49-F238E27FC236}">
                <a16:creationId xmlns:a16="http://schemas.microsoft.com/office/drawing/2014/main" id="{102E34A5-1DB5-4219-A8B6-40D84D57D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835" y="2344412"/>
            <a:ext cx="4055165" cy="234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ambodian Tribunal Charges 2 New Khmer Rouge Suspects | Voice of America -  English">
            <a:extLst>
              <a:ext uri="{FF2B5EF4-FFF2-40B4-BE49-F238E27FC236}">
                <a16:creationId xmlns:a16="http://schemas.microsoft.com/office/drawing/2014/main" id="{8756B378-D3C2-44CE-AC75-27CC44AB44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16"/>
          <a:stretch/>
        </p:blipFill>
        <p:spPr bwMode="auto">
          <a:xfrm>
            <a:off x="8136265" y="4688827"/>
            <a:ext cx="4055735" cy="217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op 23 Best Books On Buddhism Of All Time Review 2021 - PBC">
            <a:extLst>
              <a:ext uri="{FF2B5EF4-FFF2-40B4-BE49-F238E27FC236}">
                <a16:creationId xmlns:a16="http://schemas.microsoft.com/office/drawing/2014/main" id="{6980CA00-6F41-4AA0-89D1-44FC12265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264" y="0"/>
            <a:ext cx="4055736" cy="234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D5788F-4EBF-4F8E-80A4-14DAE0D41D29}"/>
              </a:ext>
            </a:extLst>
          </p:cNvPr>
          <p:cNvSpPr txBox="1"/>
          <p:nvPr/>
        </p:nvSpPr>
        <p:spPr>
          <a:xfrm>
            <a:off x="1428070" y="2714881"/>
            <a:ext cx="497273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Characteristics of CLMV countries are shaped by their histories of territorials shifts, colonization, and post WWII independence, including war and social conflicts up to the 1980s</a:t>
            </a:r>
          </a:p>
        </p:txBody>
      </p:sp>
      <p:pic>
        <p:nvPicPr>
          <p:cNvPr id="2058" name="Picture 10" descr="Plans for sprawling resort near Cambodia's Angkor heritage site sparks  concern from UNESCO">
            <a:extLst>
              <a:ext uri="{FF2B5EF4-FFF2-40B4-BE49-F238E27FC236}">
                <a16:creationId xmlns:a16="http://schemas.microsoft.com/office/drawing/2014/main" id="{E34CBEE6-986E-49A3-A0C6-7ACF18DBF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070" y="0"/>
            <a:ext cx="3541494" cy="235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22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3076436-E0AF-41BC-89E3-2D5F32596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B9EDC-44A4-497E-8EDA-E358649EBB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51" r="5565"/>
          <a:stretch/>
        </p:blipFill>
        <p:spPr>
          <a:xfrm>
            <a:off x="7755172" y="0"/>
            <a:ext cx="4436828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1BA176-B54F-4D18-B967-9D81E7C50C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699" y="0"/>
            <a:ext cx="4376473" cy="360194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FFE0698-2AE7-4627-AE11-6CF1448B4156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cities </a:t>
            </a:r>
          </a:p>
        </p:txBody>
      </p:sp>
      <p:pic>
        <p:nvPicPr>
          <p:cNvPr id="9218" name="Picture 2" descr="Wisata dan Liburan 2021 di Phnom Penh, Kamboja - Tripadvisor">
            <a:extLst>
              <a:ext uri="{FF2B5EF4-FFF2-40B4-BE49-F238E27FC236}">
                <a16:creationId xmlns:a16="http://schemas.microsoft.com/office/drawing/2014/main" id="{E785185C-F847-4A53-9729-D7CB3BF74E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53"/>
          <a:stretch/>
        </p:blipFill>
        <p:spPr bwMode="auto">
          <a:xfrm>
            <a:off x="3378698" y="3601940"/>
            <a:ext cx="4376474" cy="3256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A66265-C2C7-42A1-A17E-A56BC6F76714}"/>
              </a:ext>
            </a:extLst>
          </p:cNvPr>
          <p:cNvSpPr txBox="1"/>
          <p:nvPr/>
        </p:nvSpPr>
        <p:spPr>
          <a:xfrm>
            <a:off x="310101" y="1439186"/>
            <a:ext cx="1804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Clockwise from top left: Hanoi; Vientiane; Phnom Penh, Yangon</a:t>
            </a:r>
            <a:endParaRPr lang="en-ID" dirty="0"/>
          </a:p>
        </p:txBody>
      </p:sp>
      <p:pic>
        <p:nvPicPr>
          <p:cNvPr id="9220" name="Picture 4" descr="Yangon - Everything you Need to Know about Yangon">
            <a:extLst>
              <a:ext uri="{FF2B5EF4-FFF2-40B4-BE49-F238E27FC236}">
                <a16:creationId xmlns:a16="http://schemas.microsoft.com/office/drawing/2014/main" id="{59D5A0A7-9B12-4F80-BEAB-013FEC2F3F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18"/>
          <a:stretch/>
        </p:blipFill>
        <p:spPr bwMode="auto">
          <a:xfrm>
            <a:off x="0" y="3162367"/>
            <a:ext cx="3378699" cy="297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304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0A1EEB-E464-498B-88E7-F16D4C0A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5799FE-AFA6-4E84-8C72-17D8F42109D3}"/>
              </a:ext>
            </a:extLst>
          </p:cNvPr>
          <p:cNvSpPr txBox="1"/>
          <p:nvPr/>
        </p:nvSpPr>
        <p:spPr>
          <a:xfrm>
            <a:off x="928570" y="1005013"/>
            <a:ext cx="6502267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/>
          </a:p>
          <a:p>
            <a:r>
              <a:rPr lang="en-US" sz="2200" dirty="0"/>
              <a:t>CLMV maintained relative peace and political stability in the 1980s; however, poor economic performance led to reforms:</a:t>
            </a:r>
          </a:p>
          <a:p>
            <a:pPr marL="342900" indent="-342900">
              <a:buFontTx/>
              <a:buChar char="-"/>
            </a:pPr>
            <a:r>
              <a:rPr lang="en-US" sz="2200" dirty="0"/>
              <a:t>Shift from central-command to market-based economy</a:t>
            </a:r>
          </a:p>
          <a:p>
            <a:pPr marL="342900" indent="-342900">
              <a:buFontTx/>
              <a:buChar char="-"/>
            </a:pPr>
            <a:r>
              <a:rPr lang="en-US" sz="2200" dirty="0"/>
              <a:t>Shift from agriculture to industry and services</a:t>
            </a:r>
          </a:p>
          <a:p>
            <a:pPr marL="342900" indent="-342900">
              <a:buFontTx/>
              <a:buChar char="-"/>
            </a:pPr>
            <a:r>
              <a:rPr lang="en-US" sz="2200" dirty="0"/>
              <a:t>Increased deregulation, openness and trade liberalization </a:t>
            </a:r>
          </a:p>
          <a:p>
            <a:pPr marL="342900" indent="-342900">
              <a:buFontTx/>
              <a:buChar char="-"/>
            </a:pPr>
            <a:r>
              <a:rPr lang="en-US" sz="2200" dirty="0"/>
              <a:t>Reform of state-owned enterprises</a:t>
            </a:r>
          </a:p>
          <a:p>
            <a:endParaRPr lang="en-ID" dirty="0"/>
          </a:p>
        </p:txBody>
      </p:sp>
      <p:pic>
        <p:nvPicPr>
          <p:cNvPr id="4098" name="Picture 2" descr="Backgrounder: Agriculture 4.0 in Vietnam | Geopolitical Monitor">
            <a:extLst>
              <a:ext uri="{FF2B5EF4-FFF2-40B4-BE49-F238E27FC236}">
                <a16:creationId xmlns:a16="http://schemas.microsoft.com/office/drawing/2014/main" id="{D31A5029-0FDD-49D0-823E-21593936B7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54"/>
          <a:stretch/>
        </p:blipFill>
        <p:spPr bwMode="auto">
          <a:xfrm>
            <a:off x="1035782" y="4399198"/>
            <a:ext cx="6411094" cy="242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ambodian garment factories see gains from advancing working conditions –  Better Work">
            <a:extLst>
              <a:ext uri="{FF2B5EF4-FFF2-40B4-BE49-F238E27FC236}">
                <a16:creationId xmlns:a16="http://schemas.microsoft.com/office/drawing/2014/main" id="{24847D58-80E2-41A7-AA07-8F15EF7D0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375" y="0"/>
            <a:ext cx="4743627" cy="315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Ethiopian Beer on Rise, With British Help | Voice of America - English">
            <a:extLst>
              <a:ext uri="{FF2B5EF4-FFF2-40B4-BE49-F238E27FC236}">
                <a16:creationId xmlns:a16="http://schemas.microsoft.com/office/drawing/2014/main" id="{1285A699-8680-40DC-A6E5-5DC56A0E2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837" y="3156669"/>
            <a:ext cx="4761163" cy="3701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769E1AC-5FAF-46E8-907C-862D98CBF336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Transition in the 1980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AC89A4-1F81-4139-A685-01EF40DCD4B0}"/>
              </a:ext>
            </a:extLst>
          </p:cNvPr>
          <p:cNvSpPr txBox="1"/>
          <p:nvPr/>
        </p:nvSpPr>
        <p:spPr>
          <a:xfrm>
            <a:off x="6032717" y="779331"/>
            <a:ext cx="6102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s</a:t>
            </a:r>
            <a:endParaRPr lang="en-ID" sz="2800" dirty="0"/>
          </a:p>
        </p:txBody>
      </p:sp>
    </p:spTree>
    <p:extLst>
      <p:ext uri="{BB962C8B-B14F-4D97-AF65-F5344CB8AC3E}">
        <p14:creationId xmlns:p14="http://schemas.microsoft.com/office/powerpoint/2010/main" val="322658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D162A29-87F1-4130-B88A-684BFC97A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FAEC4E-2E0B-4F94-8337-E2C0EA9BDD72}"/>
              </a:ext>
            </a:extLst>
          </p:cNvPr>
          <p:cNvSpPr txBox="1"/>
          <p:nvPr/>
        </p:nvSpPr>
        <p:spPr>
          <a:xfrm>
            <a:off x="1453837" y="976547"/>
            <a:ext cx="488335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200" dirty="0"/>
          </a:p>
          <a:p>
            <a:pPr>
              <a:spcBef>
                <a:spcPts val="1200"/>
              </a:spcBef>
            </a:pPr>
            <a:r>
              <a:rPr lang="en-US" sz="2200" b="1" dirty="0"/>
              <a:t>Economic reform: </a:t>
            </a:r>
            <a:r>
              <a:rPr lang="en-US" sz="2200" dirty="0"/>
              <a:t>short-term macroeconomic stability; medium-term:  create conducive investment climate; long-term structural adjustment</a:t>
            </a:r>
          </a:p>
          <a:p>
            <a:pPr>
              <a:spcBef>
                <a:spcPts val="1200"/>
              </a:spcBef>
            </a:pPr>
            <a:r>
              <a:rPr lang="en-US" sz="2200" b="1" dirty="0"/>
              <a:t>Benefits: </a:t>
            </a:r>
            <a:r>
              <a:rPr lang="en-US" sz="2200" dirty="0"/>
              <a:t>increased foreign currency, strengthened government institutions, accelerate socioeconomic development</a:t>
            </a:r>
          </a:p>
          <a:p>
            <a:pPr>
              <a:spcBef>
                <a:spcPts val="1200"/>
              </a:spcBef>
            </a:pPr>
            <a:endParaRPr lang="en-US" sz="2200" dirty="0"/>
          </a:p>
          <a:p>
            <a:endParaRPr lang="en-ID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08AA032-6D1C-4B14-9227-5C8DEC9F6961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Economic reform </a:t>
            </a:r>
          </a:p>
        </p:txBody>
      </p:sp>
      <p:pic>
        <p:nvPicPr>
          <p:cNvPr id="7170" name="Picture 2" descr="Cambodia Opens Coastal Special Economic Zone | Royal Honorary Consulate  General of Cambodia to the United States of America">
            <a:extLst>
              <a:ext uri="{FF2B5EF4-FFF2-40B4-BE49-F238E27FC236}">
                <a16:creationId xmlns:a16="http://schemas.microsoft.com/office/drawing/2014/main" id="{7047FF62-C55C-4497-8055-AB84C6713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891" y="0"/>
            <a:ext cx="4970110" cy="330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Who is Laos' first special economic zone benefitting? - China Dialogue">
            <a:extLst>
              <a:ext uri="{FF2B5EF4-FFF2-40B4-BE49-F238E27FC236}">
                <a16:creationId xmlns:a16="http://schemas.microsoft.com/office/drawing/2014/main" id="{FC04BBD4-2EA4-4CBD-BCF5-72715695D2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/>
          <a:stretch/>
        </p:blipFill>
        <p:spPr bwMode="auto">
          <a:xfrm>
            <a:off x="7221891" y="3140765"/>
            <a:ext cx="4970110" cy="306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324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A64DA3F-1FE7-4CF8-ACAE-5EED9F6FF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pic>
        <p:nvPicPr>
          <p:cNvPr id="6146" name="Picture 2" descr="The Real Cost of Developing Vietnam | Asia Society">
            <a:extLst>
              <a:ext uri="{FF2B5EF4-FFF2-40B4-BE49-F238E27FC236}">
                <a16:creationId xmlns:a16="http://schemas.microsoft.com/office/drawing/2014/main" id="{FC80E1D2-6EC5-4919-AFCD-B9ACA3410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473" y="33793"/>
            <a:ext cx="4431527" cy="334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3E897D4-0E44-42E1-9A0F-032E27DB261B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Outcomes of reforms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18BAE8-B091-4FEB-A9AB-A21FC4C17076}"/>
              </a:ext>
            </a:extLst>
          </p:cNvPr>
          <p:cNvSpPr txBox="1"/>
          <p:nvPr/>
        </p:nvSpPr>
        <p:spPr>
          <a:xfrm>
            <a:off x="1395920" y="1342998"/>
            <a:ext cx="572845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Short term: financial instability; however in time, improved balance of payment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foreign investment and exports: mostly low value goods (extractive and labor intensive manufacturing)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Need for improved human skills, capital and technology to produce higher value goods; however supply is limited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environmental degradation and pollution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inequality</a:t>
            </a:r>
          </a:p>
        </p:txBody>
      </p:sp>
    </p:spTree>
    <p:extLst>
      <p:ext uri="{BB962C8B-B14F-4D97-AF65-F5344CB8AC3E}">
        <p14:creationId xmlns:p14="http://schemas.microsoft.com/office/powerpoint/2010/main" val="884773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531AD9-F6AC-4CE3-87B0-67A68C232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A36DEB3-84E6-41AF-BA73-E555FD483F4E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Needed government response and strategies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77A2DD-DCD8-4F6C-8F11-889E73961EC1}"/>
              </a:ext>
            </a:extLst>
          </p:cNvPr>
          <p:cNvSpPr txBox="1"/>
          <p:nvPr/>
        </p:nvSpPr>
        <p:spPr>
          <a:xfrm>
            <a:off x="1395920" y="1393208"/>
            <a:ext cx="584771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 critical infrastructure: transport, irrigation, energy, water supply, sanitation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Develop human capital and increase productivity and ensure competitiveness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Education: universal primary education, improved secondary education enrollment and retention, higher education, vocational training and research &amp; development 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Health programs to improve access to health facilities, improving health care quality and universal health coverage</a:t>
            </a:r>
          </a:p>
        </p:txBody>
      </p:sp>
      <p:pic>
        <p:nvPicPr>
          <p:cNvPr id="8194" name="Picture 2" descr="Investors expect positive changes in Vietnam's PPP investment law">
            <a:extLst>
              <a:ext uri="{FF2B5EF4-FFF2-40B4-BE49-F238E27FC236}">
                <a16:creationId xmlns:a16="http://schemas.microsoft.com/office/drawing/2014/main" id="{24E6F1B7-6D45-4749-85E2-BCD23D8D6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645" y="1546226"/>
            <a:ext cx="4296355" cy="243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Lao PDR – Welcome to Inford">
            <a:extLst>
              <a:ext uri="{FF2B5EF4-FFF2-40B4-BE49-F238E27FC236}">
                <a16:creationId xmlns:a16="http://schemas.microsoft.com/office/drawing/2014/main" id="{BBF425FC-77D5-4C6D-9A26-B1BFCFB2D0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" t="6776" r="3518" b="7970"/>
          <a:stretch/>
        </p:blipFill>
        <p:spPr bwMode="auto">
          <a:xfrm>
            <a:off x="7895645" y="3982750"/>
            <a:ext cx="4296355" cy="285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241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07B398-5C47-40DB-85B8-0E2B93A88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pic>
        <p:nvPicPr>
          <p:cNvPr id="5122" name="Picture 2" descr="U.S. manufacturing activity jumps to 3-year high | PBS NewsHour">
            <a:extLst>
              <a:ext uri="{FF2B5EF4-FFF2-40B4-BE49-F238E27FC236}">
                <a16:creationId xmlns:a16="http://schemas.microsoft.com/office/drawing/2014/main" id="{1F063298-839B-40C2-BF15-B06839FC7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934" y="-1"/>
            <a:ext cx="4670067" cy="2911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83008BCD-C9C0-447D-AB2E-13AFB398A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210" y="2911541"/>
            <a:ext cx="6565790" cy="394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2E8FD74-BCDC-4BDE-A51A-55719261994D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GDP Growth Performance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BAD99D-FE83-44D2-9D56-29D4BC7A465D}"/>
              </a:ext>
            </a:extLst>
          </p:cNvPr>
          <p:cNvSpPr txBox="1"/>
          <p:nvPr/>
        </p:nvSpPr>
        <p:spPr>
          <a:xfrm>
            <a:off x="1461284" y="1400110"/>
            <a:ext cx="55676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As a result of reforms and increasing openness, CLMV countries have averaged around 7% annual GDP growth over the past 15 years</a:t>
            </a:r>
            <a:endParaRPr lang="en-ID" sz="2200" dirty="0"/>
          </a:p>
        </p:txBody>
      </p:sp>
      <p:pic>
        <p:nvPicPr>
          <p:cNvPr id="5126" name="Picture 6" descr="Cà Mau to supply clean water for drought-affected households - Environment  - Vietnam News | Politics, Business, Economy, Society, Life, Sports -  VietNam News">
            <a:extLst>
              <a:ext uri="{FF2B5EF4-FFF2-40B4-BE49-F238E27FC236}">
                <a16:creationId xmlns:a16="http://schemas.microsoft.com/office/drawing/2014/main" id="{B7163C0F-E3AD-4499-A6FB-3755FC75E3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6"/>
          <a:stretch/>
        </p:blipFill>
        <p:spPr bwMode="auto">
          <a:xfrm>
            <a:off x="1566406" y="2911540"/>
            <a:ext cx="4059803" cy="393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123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DD0688-7D35-401E-92F5-ACFA18C55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97BC4CE-B435-40D7-9874-681F2B0E95EA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Trends in urban development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7BBF03-EE00-4DD2-AB8B-1592B60219F3}"/>
              </a:ext>
            </a:extLst>
          </p:cNvPr>
          <p:cNvSpPr txBox="1"/>
          <p:nvPr/>
        </p:nvSpPr>
        <p:spPr>
          <a:xfrm>
            <a:off x="1489569" y="1416432"/>
            <a:ext cx="6280181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Continued dominance of primary cities</a:t>
            </a:r>
            <a:r>
              <a:rPr lang="en-US" sz="2200" dirty="0"/>
              <a:t>. The largest cities will continue to grow as centers of finance, business and administration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Development of small and medium towns </a:t>
            </a:r>
            <a:r>
              <a:rPr lang="en-US" sz="2200" dirty="0"/>
              <a:t>as potential engines of growth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Increased urban-rural linkages will </a:t>
            </a:r>
            <a:r>
              <a:rPr lang="en-US" sz="2200" dirty="0"/>
              <a:t>intensify well in the future.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b="1" dirty="0"/>
              <a:t>Emerging urban growth centers</a:t>
            </a:r>
            <a:r>
              <a:rPr lang="en-US" sz="2200" dirty="0"/>
              <a:t>. Several types of towns are expected to grow quickly while others will decline </a:t>
            </a:r>
          </a:p>
        </p:txBody>
      </p:sp>
    </p:spTree>
    <p:extLst>
      <p:ext uri="{BB962C8B-B14F-4D97-AF65-F5344CB8AC3E}">
        <p14:creationId xmlns:p14="http://schemas.microsoft.com/office/powerpoint/2010/main" val="772898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F49084-EFA9-4A09-8C7D-8EDE05FA9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982D276-8472-454D-88BC-7F6059A0A877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Secondary cities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D95437-9CBD-4830-BEBC-99CD972C6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3501" y="0"/>
            <a:ext cx="3238500" cy="4470442"/>
          </a:xfrm>
          <a:prstGeom prst="rect">
            <a:avLst/>
          </a:prstGeom>
        </p:spPr>
      </p:pic>
      <p:pic>
        <p:nvPicPr>
          <p:cNvPr id="10242" name="Picture 2" descr="Traveler Tic Talk: Dulu Saigon, Kini Ho Chi Minh City — Gerakan Masyarakat  Mandiri">
            <a:extLst>
              <a:ext uri="{FF2B5EF4-FFF2-40B4-BE49-F238E27FC236}">
                <a16:creationId xmlns:a16="http://schemas.microsoft.com/office/drawing/2014/main" id="{8048FAA6-C489-45A0-BA39-4796F207D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771"/>
            <a:ext cx="4937760" cy="238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Sihanoukville - A Sought After Destination of Cambodia - India Imagine">
            <a:extLst>
              <a:ext uri="{FF2B5EF4-FFF2-40B4-BE49-F238E27FC236}">
                <a16:creationId xmlns:a16="http://schemas.microsoft.com/office/drawing/2014/main" id="{DB380072-F12E-47BC-8FC6-22926B1C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659" y="-1128"/>
            <a:ext cx="3524841" cy="197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Mandalay Attractions - What to See in Mandalay, Myanmar">
            <a:extLst>
              <a:ext uri="{FF2B5EF4-FFF2-40B4-BE49-F238E27FC236}">
                <a16:creationId xmlns:a16="http://schemas.microsoft.com/office/drawing/2014/main" id="{3134889F-7264-44DF-8878-E76406ABD8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86"/>
          <a:stretch/>
        </p:blipFill>
        <p:spPr bwMode="auto">
          <a:xfrm>
            <a:off x="5428659" y="1943870"/>
            <a:ext cx="3524841" cy="252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Siem Reap Images, Stock Photos &amp; Vectors | Shutterstock">
            <a:extLst>
              <a:ext uri="{FF2B5EF4-FFF2-40B4-BE49-F238E27FC236}">
                <a16:creationId xmlns:a16="http://schemas.microsoft.com/office/drawing/2014/main" id="{A55FF51D-2E33-4059-B4B0-7183587A7F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58"/>
          <a:stretch/>
        </p:blipFill>
        <p:spPr bwMode="auto">
          <a:xfrm>
            <a:off x="4937760" y="4462771"/>
            <a:ext cx="4002156" cy="237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Da Nang City - Travel Guide &amp; Destinations Informations">
            <a:extLst>
              <a:ext uri="{FF2B5EF4-FFF2-40B4-BE49-F238E27FC236}">
                <a16:creationId xmlns:a16="http://schemas.microsoft.com/office/drawing/2014/main" id="{EBB67924-6C63-4A4C-A777-385D69145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584" y="4462771"/>
            <a:ext cx="3289013" cy="237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Pakse Travel Guide - BestPrice Travel">
            <a:extLst>
              <a:ext uri="{FF2B5EF4-FFF2-40B4-BE49-F238E27FC236}">
                <a16:creationId xmlns:a16="http://schemas.microsoft.com/office/drawing/2014/main" id="{AD9169F0-70EF-411D-A14D-EA20DAC44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2783"/>
            <a:ext cx="3741785" cy="248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60CADE-89AC-48F0-ABDA-A92BF3E7C5C4}"/>
              </a:ext>
            </a:extLst>
          </p:cNvPr>
          <p:cNvSpPr txBox="1"/>
          <p:nvPr/>
        </p:nvSpPr>
        <p:spPr>
          <a:xfrm>
            <a:off x="3851021" y="1943870"/>
            <a:ext cx="157763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Clockwise from upper top right: Sihanoukville, </a:t>
            </a:r>
            <a:r>
              <a:rPr lang="en-US" sz="1600" dirty="0" err="1"/>
              <a:t>Luang</a:t>
            </a:r>
            <a:r>
              <a:rPr lang="en-US" sz="1600" dirty="0"/>
              <a:t> Prabang, Da Nang, </a:t>
            </a:r>
            <a:r>
              <a:rPr lang="en-US" sz="1600" dirty="0" err="1"/>
              <a:t>Siem</a:t>
            </a:r>
            <a:r>
              <a:rPr lang="en-US" sz="1600" dirty="0"/>
              <a:t> Reap, Ho Chi Minh City, Pakse and Mandalay 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3037674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8433448-16B4-41BA-8F4F-010490DDD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5317D55-7E5E-46A2-B2F7-A8131B5CD592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agriculture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C987EF-FFAC-4426-9366-46BC59C9FE30}"/>
              </a:ext>
            </a:extLst>
          </p:cNvPr>
          <p:cNvSpPr txBox="1"/>
          <p:nvPr/>
        </p:nvSpPr>
        <p:spPr>
          <a:xfrm>
            <a:off x="1395919" y="1323590"/>
            <a:ext cx="5052589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Although employment in the agriculture is around 50%-70% of the total workforce, the share GDP is around 30%-40%. This means the sector has low productivity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Many rural farmers live on subsistence producing for their own consumption or are laborers on other people’s land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Productivity can be increased, but will require investments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Government must have policies in place to address the above issues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290A5D-093A-4399-BDFD-FADC61166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810" y="3601909"/>
            <a:ext cx="5495190" cy="3256091"/>
          </a:xfrm>
          <a:prstGeom prst="rect">
            <a:avLst/>
          </a:prstGeom>
        </p:spPr>
      </p:pic>
      <p:pic>
        <p:nvPicPr>
          <p:cNvPr id="14338" name="Picture 2" descr="Vietnam's agricultural sector at a crossroads | East Asia Forum">
            <a:extLst>
              <a:ext uri="{FF2B5EF4-FFF2-40B4-BE49-F238E27FC236}">
                <a16:creationId xmlns:a16="http://schemas.microsoft.com/office/drawing/2014/main" id="{7E73757B-55FE-430D-9936-E269F5CDC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811" y="33168"/>
            <a:ext cx="5495190" cy="365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928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C2109E1-D6D6-4C7A-BDF1-04FE7CCAB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BDBCAD-6FE7-498D-A741-97CC1DE7156D}"/>
              </a:ext>
            </a:extLst>
          </p:cNvPr>
          <p:cNvSpPr txBox="1"/>
          <p:nvPr/>
        </p:nvSpPr>
        <p:spPr>
          <a:xfrm>
            <a:off x="1476840" y="1413012"/>
            <a:ext cx="4300873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Lack of connectivity: poor quality of roads, incomplete road networks; missing railway links; inadequate maritime and port infrastructure; increased traffic jams increase travel time and fuel costs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Lack of awareness towards public safety when operating vehicles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Lack of coordination on how to better facilitate transportation of goods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0967489-211C-4AA7-B7E4-8210D7BFF234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transportation 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265BFDA-3B02-4F29-A29E-17BEF6A817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6"/>
          <a:stretch/>
        </p:blipFill>
        <p:spPr bwMode="auto">
          <a:xfrm>
            <a:off x="6247515" y="1495307"/>
            <a:ext cx="5944485" cy="463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7239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6BB05-C8DB-4183-AF92-6338E8DCC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 and climate change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399C09-F4A7-45B1-A6F1-2F014439C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7F5408-47F0-470E-8C0A-795DFEC791A9}"/>
              </a:ext>
            </a:extLst>
          </p:cNvPr>
          <p:cNvSpPr txBox="1"/>
          <p:nvPr/>
        </p:nvSpPr>
        <p:spPr>
          <a:xfrm>
            <a:off x="1372066" y="1979385"/>
            <a:ext cx="548195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Economic growth could have adverse impacts on the environment. Sustainable environmental management is key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Destruction forests and gas emissions from industries and cars contribute to climate change caused by global warming through the greenhouse effect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Therefore governments should undertake adaptation and mitigation measures to address climate change </a:t>
            </a:r>
          </a:p>
        </p:txBody>
      </p:sp>
      <p:pic>
        <p:nvPicPr>
          <p:cNvPr id="6" name="Picture 2" descr="Mitigation and Adaptation | Solutions – Climate Change: Vital Signs of the  Planet">
            <a:extLst>
              <a:ext uri="{FF2B5EF4-FFF2-40B4-BE49-F238E27FC236}">
                <a16:creationId xmlns:a16="http://schemas.microsoft.com/office/drawing/2014/main" id="{80B6DC62-C94A-4144-96A8-0E1EBF140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108" y="1854199"/>
            <a:ext cx="4039892" cy="2542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5 ways we need to adapt to climate change -- or pay the price">
            <a:extLst>
              <a:ext uri="{FF2B5EF4-FFF2-40B4-BE49-F238E27FC236}">
                <a16:creationId xmlns:a16="http://schemas.microsoft.com/office/drawing/2014/main" id="{A261CB28-E379-401E-9B42-D2FF6BEA8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2"/>
          <a:stretch/>
        </p:blipFill>
        <p:spPr bwMode="auto">
          <a:xfrm>
            <a:off x="8142137" y="4396389"/>
            <a:ext cx="4049864" cy="246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4055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964744-15D4-43D6-976A-34B44FF77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D84334-D06C-4BBF-B921-A16A5ED3C0FE}"/>
              </a:ext>
            </a:extLst>
          </p:cNvPr>
          <p:cNvSpPr txBox="1"/>
          <p:nvPr/>
        </p:nvSpPr>
        <p:spPr>
          <a:xfrm>
            <a:off x="1395918" y="1323590"/>
            <a:ext cx="456791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Improving the status of women is important not only for reasons of equity but also makes economic sense to include the other half of the population in enabling economic development </a:t>
            </a:r>
            <a:endParaRPr lang="en-ID" sz="2200" dirty="0"/>
          </a:p>
          <a:p>
            <a:pPr>
              <a:spcAft>
                <a:spcPts val="1200"/>
              </a:spcAft>
            </a:pPr>
            <a:r>
              <a:rPr lang="en-US" sz="2200" dirty="0"/>
              <a:t>Investments in women are therefore recognized as crucial to achieving sustainable development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E4047"/>
                </a:solidFill>
                <a:effectLst/>
              </a:rPr>
              <a:t>Gender mainstreaming seeks to avoid the creation or reinforcement of inequalities, which can have adverse effects on both women and men</a:t>
            </a:r>
            <a:endParaRPr lang="en-US" sz="2200" dirty="0">
              <a:solidFill>
                <a:srgbClr val="3E4047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706C98E-6EAC-4592-AE8A-D13001F8F4B9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gender </a:t>
            </a:r>
          </a:p>
        </p:txBody>
      </p:sp>
      <p:pic>
        <p:nvPicPr>
          <p:cNvPr id="6" name="Picture 2" descr="Sonareach (@sonareach) | Twitter">
            <a:extLst>
              <a:ext uri="{FF2B5EF4-FFF2-40B4-BE49-F238E27FC236}">
                <a16:creationId xmlns:a16="http://schemas.microsoft.com/office/drawing/2014/main" id="{02FD53C2-758E-4B41-9E63-86FC051F9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740" y="0"/>
            <a:ext cx="6162261" cy="616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738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A229EE-A7D2-466E-87F3-652D50FE8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E5C34F-F502-488F-A6A0-5EA0CCE0EE6B}"/>
              </a:ext>
            </a:extLst>
          </p:cNvPr>
          <p:cNvSpPr txBox="1"/>
          <p:nvPr/>
        </p:nvSpPr>
        <p:spPr>
          <a:xfrm>
            <a:off x="1395920" y="1379252"/>
            <a:ext cx="6324797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Trade is important for CLMV countries as it generates revenues and foreign currency for economic growth and poverty reduction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CLMV trade has grown rapidly; more has been intra-regional trade compared to overall global trade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Exports of Cambodia, Lao PDR, and Myanmar consists largely of low value added goods such as textiles, apparels, and of primary products, while Vietnam is moving towards higher value goods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Policies have been pursued by governments in CLMV to promote trade such as reducing trade barriers and  improving trade facilitation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48B0D83-5C56-4CA9-AED6-93AC9ABA2E95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trade </a:t>
            </a:r>
          </a:p>
        </p:txBody>
      </p:sp>
      <p:pic>
        <p:nvPicPr>
          <p:cNvPr id="16386" name="Picture 2" descr="international trade | Definition, History, Benefits, Theory, &amp; Types |  Britannica">
            <a:extLst>
              <a:ext uri="{FF2B5EF4-FFF2-40B4-BE49-F238E27FC236}">
                <a16:creationId xmlns:a16="http://schemas.microsoft.com/office/drawing/2014/main" id="{0B53E48F-B86A-49A9-BF29-1AA01F0FF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644" y="1468135"/>
            <a:ext cx="4413356" cy="470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09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3FE34F-689E-492A-98B3-43AC3C944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77EB785-E44A-4836-96D0-A1CF43B5DB31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Foreign aid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6E55B0-39F4-44B2-8987-A5BDD42E7308}"/>
              </a:ext>
            </a:extLst>
          </p:cNvPr>
          <p:cNvSpPr txBox="1"/>
          <p:nvPr/>
        </p:nvSpPr>
        <p:spPr>
          <a:xfrm>
            <a:off x="1395919" y="1350949"/>
            <a:ext cx="534678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aid stimulate economic growth through building infrastructure, supporting productive sectors or bringing in new ideas or technologies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It promotes other development objectives, such as strengthening education, health, environment, or political systems, provides emergency relief and stabilizes an economy after economic shocks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Three views on foreign aid: it helps support developing countries; it is not effective and creates debt burdens; its effectiveness is conditional upon recipient government</a:t>
            </a:r>
            <a:endParaRPr lang="en-ID" sz="2200" dirty="0"/>
          </a:p>
        </p:txBody>
      </p:sp>
      <p:pic>
        <p:nvPicPr>
          <p:cNvPr id="5" name="Picture 2" descr="20 Transportation Projects to Receive $906 Million in INFRA Grants | For  Construction Pros">
            <a:extLst>
              <a:ext uri="{FF2B5EF4-FFF2-40B4-BE49-F238E27FC236}">
                <a16:creationId xmlns:a16="http://schemas.microsoft.com/office/drawing/2014/main" id="{F301AD06-BC8E-4A8E-829D-0850CA7A60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5" r="18215"/>
          <a:stretch/>
        </p:blipFill>
        <p:spPr bwMode="auto">
          <a:xfrm>
            <a:off x="6692333" y="955255"/>
            <a:ext cx="5499667" cy="519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565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106F81-FA06-42F5-9DE0-270D31323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C24009E-30C5-48E8-9589-13432DEA7727}"/>
              </a:ext>
            </a:extLst>
          </p:cNvPr>
          <p:cNvSpPr txBox="1">
            <a:spLocks/>
          </p:cNvSpPr>
          <p:nvPr/>
        </p:nvSpPr>
        <p:spPr>
          <a:xfrm>
            <a:off x="1395919" y="798973"/>
            <a:ext cx="10125521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Foreign Investment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6C5B62-6CC6-4132-BAB8-819F398F4BFD}"/>
              </a:ext>
            </a:extLst>
          </p:cNvPr>
          <p:cNvSpPr txBox="1"/>
          <p:nvPr/>
        </p:nvSpPr>
        <p:spPr>
          <a:xfrm>
            <a:off x="1498683" y="1405311"/>
            <a:ext cx="547461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Multinational corporations (MNCs) provide foreign direct investments and foreign portfolio investments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Historically MNCs focused on extractive and primary industries; then shifted to export-oriented agriculture, food processing, and now on  manufacturing operations, finance and services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Impacts of FDI: MNCs crowd out private businesses; reduced foreign exchange earnings in the long run; less-than-expected contribution to public revenues; and MNCs use their economic power to influence government policies </a:t>
            </a:r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5" name="Picture 2" descr="Mining - Wikipedia">
            <a:extLst>
              <a:ext uri="{FF2B5EF4-FFF2-40B4-BE49-F238E27FC236}">
                <a16:creationId xmlns:a16="http://schemas.microsoft.com/office/drawing/2014/main" id="{A396C90C-F21A-4703-85DE-0146DB51B0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" r="11847"/>
          <a:stretch/>
        </p:blipFill>
        <p:spPr bwMode="auto">
          <a:xfrm>
            <a:off x="6830170" y="1566407"/>
            <a:ext cx="5361830" cy="456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44010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2888</TotalTime>
  <Words>1005</Words>
  <Application>Microsoft Office PowerPoint</Application>
  <PresentationFormat>Widescreen</PresentationFormat>
  <Paragraphs>109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Gill Sans MT</vt:lpstr>
      <vt:lpstr>Gallery</vt:lpstr>
      <vt:lpstr>Lessons on economies of clmv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Environment and climate change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225</cp:revision>
  <dcterms:created xsi:type="dcterms:W3CDTF">2021-02-18T04:58:22Z</dcterms:created>
  <dcterms:modified xsi:type="dcterms:W3CDTF">2021-05-14T02:07:18Z</dcterms:modified>
</cp:coreProperties>
</file>