
<file path=[Content_Types].xml><?xml version="1.0" encoding="utf-8"?>
<Types xmlns="http://schemas.openxmlformats.org/package/2006/content-types">
  <Default Extension="png" ContentType="image/png"/>
  <Default Extension="tmp"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4"/>
  </p:notesMasterIdLst>
  <p:sldIdLst>
    <p:sldId id="256" r:id="rId2"/>
    <p:sldId id="380" r:id="rId3"/>
    <p:sldId id="381" r:id="rId4"/>
    <p:sldId id="382" r:id="rId5"/>
    <p:sldId id="383" r:id="rId6"/>
    <p:sldId id="384" r:id="rId7"/>
    <p:sldId id="385" r:id="rId8"/>
    <p:sldId id="386" r:id="rId9"/>
    <p:sldId id="387" r:id="rId10"/>
    <p:sldId id="388" r:id="rId11"/>
    <p:sldId id="390" r:id="rId12"/>
    <p:sldId id="391" r:id="rId13"/>
    <p:sldId id="395" r:id="rId14"/>
    <p:sldId id="396" r:id="rId15"/>
    <p:sldId id="397" r:id="rId16"/>
    <p:sldId id="398" r:id="rId17"/>
    <p:sldId id="399" r:id="rId18"/>
    <p:sldId id="400" r:id="rId19"/>
    <p:sldId id="401" r:id="rId20"/>
    <p:sldId id="402" r:id="rId21"/>
    <p:sldId id="403" r:id="rId22"/>
    <p:sldId id="434" r:id="rId23"/>
    <p:sldId id="408" r:id="rId24"/>
    <p:sldId id="409" r:id="rId25"/>
    <p:sldId id="410" r:id="rId26"/>
    <p:sldId id="411" r:id="rId27"/>
    <p:sldId id="412" r:id="rId28"/>
    <p:sldId id="413" r:id="rId29"/>
    <p:sldId id="414" r:id="rId30"/>
    <p:sldId id="415" r:id="rId31"/>
    <p:sldId id="416" r:id="rId32"/>
    <p:sldId id="417" r:id="rId33"/>
    <p:sldId id="421" r:id="rId34"/>
    <p:sldId id="422" r:id="rId35"/>
    <p:sldId id="423" r:id="rId36"/>
    <p:sldId id="424" r:id="rId37"/>
    <p:sldId id="425" r:id="rId38"/>
    <p:sldId id="426" r:id="rId39"/>
    <p:sldId id="427" r:id="rId40"/>
    <p:sldId id="428" r:id="rId41"/>
    <p:sldId id="429" r:id="rId42"/>
    <p:sldId id="431" r:id="rId43"/>
    <p:sldId id="432" r:id="rId44"/>
    <p:sldId id="435" r:id="rId45"/>
    <p:sldId id="433" r:id="rId46"/>
    <p:sldId id="436" r:id="rId47"/>
    <p:sldId id="437" r:id="rId48"/>
    <p:sldId id="438" r:id="rId49"/>
    <p:sldId id="418" r:id="rId50"/>
    <p:sldId id="419" r:id="rId51"/>
    <p:sldId id="420" r:id="rId52"/>
    <p:sldId id="320"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2"/>
      </p:cViewPr>
      <p:guideLst>
        <p:guide orient="horz" pos="2160"/>
        <p:guide pos="2880"/>
      </p:guideLst>
    </p:cSldViewPr>
  </p:slideViewPr>
  <p:notesTextViewPr>
    <p:cViewPr>
      <p:scale>
        <a:sx n="1" d="1"/>
        <a:sy n="1" d="1"/>
      </p:scale>
      <p:origin x="0" y="0"/>
    </p:cViewPr>
  </p:notesTextViewPr>
  <p:sorterViewPr>
    <p:cViewPr>
      <p:scale>
        <a:sx n="100" d="100"/>
        <a:sy n="100" d="100"/>
      </p:scale>
      <p:origin x="0" y="-9825"/>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661116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64603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31488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867951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11383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79873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xfrm>
            <a:off x="1150938" y="692150"/>
            <a:ext cx="4556125" cy="3416300"/>
          </a:xfrm>
          <a:ln cap="flat"/>
        </p:spPr>
      </p:sp>
      <p:sp>
        <p:nvSpPr>
          <p:cNvPr id="1054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32632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25083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33899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71749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19062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55583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401458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xfrm>
            <a:off x="1150938" y="692150"/>
            <a:ext cx="4556125" cy="3416300"/>
          </a:xfrm>
          <a:ln cap="flat"/>
        </p:spPr>
      </p:sp>
      <p:sp>
        <p:nvSpPr>
          <p:cNvPr id="1157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44575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599963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079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52934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1514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781553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293844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70197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41361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xfrm>
            <a:off x="1150938" y="692150"/>
            <a:ext cx="4556125" cy="3416300"/>
          </a:xfrm>
          <a:ln cap="flat"/>
        </p:spPr>
      </p:sp>
      <p:sp>
        <p:nvSpPr>
          <p:cNvPr id="1198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722627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55267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979453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854335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869611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39719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942979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50938" y="692150"/>
            <a:ext cx="4556125" cy="3416300"/>
          </a:xfrm>
          <a:ln cap="flat"/>
        </p:spPr>
      </p:sp>
      <p:sp>
        <p:nvSpPr>
          <p:cNvPr id="768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881554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98786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963206A-E689-43B2-A005-BEB9FD1FF4E1}"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CA1B34-F18A-40EA-BA03-D7854E94D248}"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593493-8493-483B-B796-31821C4D8BFB}"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C2C1AE-58BC-44A4-BCD1-F1B2AC46E405}"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F697AA-7CCE-4592-AC2F-FB88B065CBF6}" type="datetime1">
              <a:rPr lang="en-US" smtClean="0"/>
              <a:t>1/2/2015</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4B59C86-ED28-4EBB-AE8A-E7FBAD03F74E}" type="datetime1">
              <a:rPr lang="en-US" smtClean="0"/>
              <a:t>1/2/2015</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554B96-3B2D-4A07-9897-9182A7308784}" type="datetime1">
              <a:rPr lang="en-US" smtClean="0"/>
              <a:t>1/2/2015</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7670B0-4B88-4BFE-83F7-E788604DED71}"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C51253E0-E934-4234-BE4B-78CA5C97B6FC}" type="datetime1">
              <a:rPr lang="en-US" smtClean="0"/>
              <a:t>1/2/2015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3C82DB-C0AC-4FEB-AC12-524C43B2089D}"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C0B5FE-44D7-47A7-9A23-EC405357F12C}"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199905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2160031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8E99B6D1-8B6B-4741-A11A-0FFAB01E811D}" type="datetime1">
              <a:rPr lang="en-US" smtClean="0"/>
              <a:t>1/2/2015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Rungsitivat,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Why Consider Bonds?</a:t>
            </a:r>
          </a:p>
        </p:txBody>
      </p:sp>
      <p:sp>
        <p:nvSpPr>
          <p:cNvPr id="6147" name="Rectangle 3"/>
          <p:cNvSpPr>
            <a:spLocks noGrp="1" noChangeArrowheads="1"/>
          </p:cNvSpPr>
          <p:nvPr>
            <p:ph type="body" idx="1"/>
          </p:nvPr>
        </p:nvSpPr>
        <p:spPr>
          <a:noFill/>
          <a:ln/>
        </p:spPr>
        <p:txBody>
          <a:bodyPr/>
          <a:lstStyle/>
          <a:p>
            <a:r>
              <a:rPr lang="en-US"/>
              <a:t>Bonds reduce risk through diversification.</a:t>
            </a:r>
          </a:p>
          <a:p>
            <a:r>
              <a:rPr lang="en-US"/>
              <a:t>Bonds produce steady current income.</a:t>
            </a:r>
          </a:p>
          <a:p>
            <a:r>
              <a:rPr lang="en-US"/>
              <a:t>Bonds can be a safe investment if held to maturity.</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106270"/>
            <a:ext cx="5851831" cy="2711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21244752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checkerboard(across)">
                                      <p:cBhvr>
                                        <p:cTn id="7" dur="5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checkerboard(across)">
                                      <p:cBhvr>
                                        <p:cTn id="12" dur="500"/>
                                        <p:tgtEl>
                                          <p:spTgt spid="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checkerboard(across)">
                                      <p:cBhvr>
                                        <p:cTn id="17" dur="5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Basic Bond Terminology and Features</a:t>
            </a:r>
          </a:p>
        </p:txBody>
      </p:sp>
      <p:sp>
        <p:nvSpPr>
          <p:cNvPr id="8195" name="Rectangle 3"/>
          <p:cNvSpPr>
            <a:spLocks noGrp="1" noChangeArrowheads="1"/>
          </p:cNvSpPr>
          <p:nvPr>
            <p:ph type="body" idx="1"/>
          </p:nvPr>
        </p:nvSpPr>
        <p:spPr>
          <a:noFill/>
          <a:ln/>
        </p:spPr>
        <p:txBody>
          <a:bodyPr/>
          <a:lstStyle/>
          <a:p>
            <a:pPr>
              <a:lnSpc>
                <a:spcPct val="90000"/>
              </a:lnSpc>
            </a:pPr>
            <a:r>
              <a:rPr lang="en-US"/>
              <a:t>Par value -- the amount returned to the holder at maturity</a:t>
            </a:r>
          </a:p>
          <a:p>
            <a:pPr>
              <a:lnSpc>
                <a:spcPct val="90000"/>
              </a:lnSpc>
            </a:pPr>
            <a:r>
              <a:rPr lang="en-US"/>
              <a:t>Coupon interest rate -- indicates the percentage of the face value that will be paid annually to the holder in the form of interest</a:t>
            </a:r>
          </a:p>
          <a:p>
            <a:pPr>
              <a:lnSpc>
                <a:spcPct val="90000"/>
              </a:lnSpc>
            </a:pPr>
            <a:r>
              <a:rPr lang="en-US"/>
              <a:t>Indenture -- a document that outlines the terms of the loan agreement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188424045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Basic Bond Terminology and Features </a:t>
            </a:r>
            <a:r>
              <a:rPr lang="en-US" sz="4000"/>
              <a:t>(Cont’d)</a:t>
            </a:r>
          </a:p>
        </p:txBody>
      </p:sp>
      <p:sp>
        <p:nvSpPr>
          <p:cNvPr id="10243" name="Rectangle 3"/>
          <p:cNvSpPr>
            <a:spLocks noGrp="1" noChangeArrowheads="1"/>
          </p:cNvSpPr>
          <p:nvPr>
            <p:ph type="body" idx="1"/>
          </p:nvPr>
        </p:nvSpPr>
        <p:spPr>
          <a:noFill/>
          <a:ln/>
        </p:spPr>
        <p:txBody>
          <a:bodyPr/>
          <a:lstStyle/>
          <a:p>
            <a:r>
              <a:rPr lang="en-US"/>
              <a:t>Call provision -- allows the issuer to repurchase the bonds before the maturity date</a:t>
            </a:r>
          </a:p>
          <a:p>
            <a:pPr lvl="1"/>
            <a:r>
              <a:rPr lang="en-US"/>
              <a:t>Deferred calls provide more protection.</a:t>
            </a:r>
          </a:p>
          <a:p>
            <a:r>
              <a:rPr lang="en-US"/>
              <a:t>Sinking fund -- money set aside annually to pay off the bonds at maturity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29380236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Different Types of Bonds</a:t>
            </a:r>
          </a:p>
        </p:txBody>
      </p:sp>
      <p:sp>
        <p:nvSpPr>
          <p:cNvPr id="12291" name="Rectangle 3"/>
          <p:cNvSpPr>
            <a:spLocks noGrp="1" noChangeArrowheads="1"/>
          </p:cNvSpPr>
          <p:nvPr>
            <p:ph type="body" sz="half" idx="2"/>
          </p:nvPr>
        </p:nvSpPr>
        <p:spPr>
          <a:noFill/>
          <a:ln/>
        </p:spPr>
        <p:txBody>
          <a:bodyPr/>
          <a:lstStyle/>
          <a:p>
            <a:r>
              <a:rPr lang="en-US" sz="2800"/>
              <a:t>Corporate bonds</a:t>
            </a:r>
          </a:p>
          <a:p>
            <a:r>
              <a:rPr lang="en-US" sz="2800"/>
              <a:t>Treasury and agency bonds</a:t>
            </a:r>
          </a:p>
          <a:p>
            <a:r>
              <a:rPr lang="en-US" sz="2800"/>
              <a:t>Municipal bonds</a:t>
            </a:r>
          </a:p>
          <a:p>
            <a:r>
              <a:rPr lang="en-US" sz="2800"/>
              <a:t>Special situation bonds</a:t>
            </a:r>
          </a:p>
        </p:txBody>
      </p:sp>
      <p:grpSp>
        <p:nvGrpSpPr>
          <p:cNvPr id="12294" name="Group 6"/>
          <p:cNvGrpSpPr>
            <a:grpSpLocks/>
          </p:cNvGrpSpPr>
          <p:nvPr/>
        </p:nvGrpSpPr>
        <p:grpSpPr bwMode="auto">
          <a:xfrm>
            <a:off x="1279525" y="2286000"/>
            <a:ext cx="2459038" cy="3670300"/>
            <a:chOff x="806" y="1440"/>
            <a:chExt cx="1549" cy="2312"/>
          </a:xfrm>
        </p:grpSpPr>
        <p:pic>
          <p:nvPicPr>
            <p:cNvPr id="1229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 y="1440"/>
              <a:ext cx="1549" cy="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Rectangle 5"/>
            <p:cNvSpPr>
              <a:spLocks noChangeArrowheads="1"/>
            </p:cNvSpPr>
            <p:nvPr/>
          </p:nvSpPr>
          <p:spPr bwMode="auto">
            <a:xfrm>
              <a:off x="863" y="1468"/>
              <a:ext cx="1427" cy="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42115867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additive="base">
                                        <p:cTn id="7" dur="500" fill="hold"/>
                                        <p:tgtEl>
                                          <p:spTgt spid="1229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22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2291">
                                            <p:txEl>
                                              <p:pRg st="1" end="1"/>
                                            </p:txEl>
                                          </p:spTgt>
                                        </p:tgtEl>
                                        <p:attrNameLst>
                                          <p:attrName>style.visibility</p:attrName>
                                        </p:attrNameLst>
                                      </p:cBhvr>
                                      <p:to>
                                        <p:strVal val="visible"/>
                                      </p:to>
                                    </p:set>
                                    <p:anim calcmode="lin" valueType="num">
                                      <p:cBhvr additive="base">
                                        <p:cTn id="13" dur="500" fill="hold"/>
                                        <p:tgtEl>
                                          <p:spTgt spid="1229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22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 calcmode="lin" valueType="num">
                                      <p:cBhvr additive="base">
                                        <p:cTn id="19" dur="500" fill="hold"/>
                                        <p:tgtEl>
                                          <p:spTgt spid="12291">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22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2291">
                                            <p:txEl>
                                              <p:pRg st="3" end="3"/>
                                            </p:txEl>
                                          </p:spTgt>
                                        </p:tgtEl>
                                        <p:attrNameLst>
                                          <p:attrName>style.visibility</p:attrName>
                                        </p:attrNameLst>
                                      </p:cBhvr>
                                      <p:to>
                                        <p:strVal val="visible"/>
                                      </p:to>
                                    </p:set>
                                    <p:anim calcmode="lin" valueType="num">
                                      <p:cBhvr additive="base">
                                        <p:cTn id="25" dur="500" fill="hold"/>
                                        <p:tgtEl>
                                          <p:spTgt spid="12291">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122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Corporate Bonds</a:t>
            </a:r>
          </a:p>
        </p:txBody>
      </p:sp>
      <p:sp>
        <p:nvSpPr>
          <p:cNvPr id="14339" name="Rectangle 3"/>
          <p:cNvSpPr>
            <a:spLocks noGrp="1" noChangeArrowheads="1"/>
          </p:cNvSpPr>
          <p:nvPr>
            <p:ph type="body" sz="half" idx="1"/>
          </p:nvPr>
        </p:nvSpPr>
        <p:spPr>
          <a:noFill/>
          <a:ln/>
        </p:spPr>
        <p:txBody>
          <a:bodyPr/>
          <a:lstStyle/>
          <a:p>
            <a:r>
              <a:rPr lang="en-US" sz="2800"/>
              <a:t>Secured corporate debts are secured by collateral or real property liens</a:t>
            </a:r>
          </a:p>
          <a:p>
            <a:pPr lvl="1">
              <a:buSzPct val="75000"/>
            </a:pPr>
            <a:r>
              <a:rPr lang="en-US" sz="2400"/>
              <a:t>Secured bond</a:t>
            </a:r>
          </a:p>
          <a:p>
            <a:pPr lvl="1">
              <a:buSzPct val="75000"/>
            </a:pPr>
            <a:r>
              <a:rPr lang="en-US" sz="2400"/>
              <a:t>Mortgage bond</a:t>
            </a:r>
          </a:p>
          <a:p>
            <a:pPr lvl="2">
              <a:buSzPct val="75000"/>
              <a:buFontTx/>
              <a:buNone/>
            </a:pPr>
            <a:endParaRPr lang="en-US" sz="2000"/>
          </a:p>
        </p:txBody>
      </p:sp>
      <p:pic>
        <p:nvPicPr>
          <p:cNvPr id="14344" name="Picture 8"/>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724400" y="2389188"/>
            <a:ext cx="3841750" cy="3249612"/>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83064905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noFill/>
          <a:ln/>
        </p:spPr>
        <p:txBody>
          <a:bodyPr/>
          <a:lstStyle/>
          <a:p>
            <a:r>
              <a:rPr lang="en-US"/>
              <a:t>Corporate Bonds (Cont’d)</a:t>
            </a:r>
          </a:p>
        </p:txBody>
      </p:sp>
      <p:sp>
        <p:nvSpPr>
          <p:cNvPr id="104451" name="Rectangle 3"/>
          <p:cNvSpPr>
            <a:spLocks noGrp="1" noChangeArrowheads="1"/>
          </p:cNvSpPr>
          <p:nvPr>
            <p:ph type="body" idx="1"/>
          </p:nvPr>
        </p:nvSpPr>
        <p:spPr>
          <a:noFill/>
          <a:ln/>
        </p:spPr>
        <p:txBody>
          <a:bodyPr/>
          <a:lstStyle/>
          <a:p>
            <a:r>
              <a:rPr lang="en-US"/>
              <a:t>Unsecured corporate debts are not secured by collateral, and pay a higher return </a:t>
            </a:r>
          </a:p>
          <a:p>
            <a:pPr lvl="1">
              <a:buSzPct val="75000"/>
            </a:pPr>
            <a:r>
              <a:rPr lang="en-US"/>
              <a:t>Debenture -- long-term unsecured bond</a:t>
            </a:r>
          </a:p>
          <a:p>
            <a:pPr lvl="1">
              <a:buSzPct val="75000"/>
            </a:pPr>
            <a:r>
              <a:rPr lang="en-US"/>
              <a:t>Can have a hierarchy of payment, with unsubordinated and subordinated debentures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55531635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Treasury and Agency Bonds</a:t>
            </a:r>
          </a:p>
        </p:txBody>
      </p:sp>
      <p:sp>
        <p:nvSpPr>
          <p:cNvPr id="16387" name="Rectangle 3"/>
          <p:cNvSpPr>
            <a:spLocks noGrp="1" noChangeArrowheads="1"/>
          </p:cNvSpPr>
          <p:nvPr>
            <p:ph type="body" idx="1"/>
          </p:nvPr>
        </p:nvSpPr>
        <p:spPr>
          <a:noFill/>
          <a:ln/>
        </p:spPr>
        <p:txBody>
          <a:bodyPr/>
          <a:lstStyle/>
          <a:p>
            <a:pPr>
              <a:lnSpc>
                <a:spcPct val="90000"/>
              </a:lnSpc>
            </a:pPr>
            <a:r>
              <a:rPr lang="en-US" dirty="0"/>
              <a:t>Treasury bonds</a:t>
            </a:r>
          </a:p>
          <a:p>
            <a:pPr lvl="1">
              <a:lnSpc>
                <a:spcPct val="90000"/>
              </a:lnSpc>
            </a:pPr>
            <a:r>
              <a:rPr lang="en-US" dirty="0"/>
              <a:t>Bills, notes, and bonds</a:t>
            </a:r>
          </a:p>
          <a:p>
            <a:pPr lvl="1">
              <a:lnSpc>
                <a:spcPct val="90000"/>
              </a:lnSpc>
            </a:pPr>
            <a:r>
              <a:rPr lang="en-US" dirty="0"/>
              <a:t>Treasury inflation-indexed bonds</a:t>
            </a:r>
          </a:p>
          <a:p>
            <a:pPr>
              <a:lnSpc>
                <a:spcPct val="90000"/>
              </a:lnSpc>
            </a:pPr>
            <a:r>
              <a:rPr lang="en-US" dirty="0"/>
              <a:t>Savings </a:t>
            </a:r>
            <a:r>
              <a:rPr lang="en-US" dirty="0" smtClean="0"/>
              <a:t>bonds</a:t>
            </a:r>
            <a:endParaRPr lang="en-US" dirty="0"/>
          </a:p>
          <a:p>
            <a:pPr>
              <a:lnSpc>
                <a:spcPct val="90000"/>
              </a:lnSpc>
            </a:pPr>
            <a:r>
              <a:rPr lang="en-US" dirty="0"/>
              <a:t>Agency bonds</a:t>
            </a:r>
          </a:p>
          <a:p>
            <a:pPr lvl="1">
              <a:lnSpc>
                <a:spcPct val="90000"/>
              </a:lnSpc>
            </a:pPr>
            <a:r>
              <a:rPr lang="en-US" dirty="0"/>
              <a:t>Pass-through certificates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3828027132"/>
      </p:ext>
    </p:extLst>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Treasury Bills, Notes, and Bonds</a:t>
            </a:r>
          </a:p>
        </p:txBody>
      </p:sp>
      <p:sp>
        <p:nvSpPr>
          <p:cNvPr id="18435" name="Rectangle 3"/>
          <p:cNvSpPr>
            <a:spLocks noGrp="1" noChangeArrowheads="1"/>
          </p:cNvSpPr>
          <p:nvPr>
            <p:ph type="body" idx="1"/>
          </p:nvPr>
        </p:nvSpPr>
        <p:spPr>
          <a:noFill/>
          <a:ln/>
        </p:spPr>
        <p:txBody>
          <a:bodyPr/>
          <a:lstStyle/>
          <a:p>
            <a:r>
              <a:rPr lang="en-US"/>
              <a:t>Considered risk free – no default or call risk</a:t>
            </a:r>
          </a:p>
          <a:p>
            <a:r>
              <a:rPr lang="en-US"/>
              <a:t>Pay a lower rate of interest than other bonds</a:t>
            </a:r>
          </a:p>
          <a:p>
            <a:r>
              <a:rPr lang="en-US"/>
              <a:t>Most interest is exempt from state and local taxes</a:t>
            </a:r>
          </a:p>
          <a:p>
            <a:r>
              <a:rPr lang="en-US"/>
              <a:t>Treasury direct avoids brokerage fees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187221337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Treasury Bills, Notes, Bonds (Cont’d)</a:t>
            </a:r>
          </a:p>
        </p:txBody>
      </p:sp>
      <p:sp>
        <p:nvSpPr>
          <p:cNvPr id="22531" name="Rectangle 3"/>
          <p:cNvSpPr>
            <a:spLocks noGrp="1" noChangeArrowheads="1"/>
          </p:cNvSpPr>
          <p:nvPr>
            <p:ph type="body" sz="half" idx="1"/>
          </p:nvPr>
        </p:nvSpPr>
        <p:spPr>
          <a:noFill/>
          <a:ln/>
        </p:spPr>
        <p:txBody>
          <a:bodyPr/>
          <a:lstStyle/>
          <a:p>
            <a:pPr>
              <a:lnSpc>
                <a:spcPct val="90000"/>
              </a:lnSpc>
            </a:pPr>
            <a:r>
              <a:rPr lang="en-US" sz="2800"/>
              <a:t>Bills mature in 3, 6, or 12 months</a:t>
            </a:r>
          </a:p>
          <a:p>
            <a:pPr>
              <a:lnSpc>
                <a:spcPct val="90000"/>
              </a:lnSpc>
            </a:pPr>
            <a:r>
              <a:rPr lang="en-US" sz="2800"/>
              <a:t>Notes mature in 2, 3, 5, or 10 years</a:t>
            </a:r>
          </a:p>
          <a:p>
            <a:pPr>
              <a:lnSpc>
                <a:spcPct val="90000"/>
              </a:lnSpc>
            </a:pPr>
            <a:r>
              <a:rPr lang="en-US" sz="2800"/>
              <a:t>Bonds mature in 10 to 30 years</a:t>
            </a:r>
          </a:p>
          <a:p>
            <a:pPr>
              <a:lnSpc>
                <a:spcPct val="90000"/>
              </a:lnSpc>
            </a:pPr>
            <a:r>
              <a:rPr lang="en-US" sz="2800"/>
              <a:t>All are sold in denominations of $1,000</a:t>
            </a:r>
          </a:p>
          <a:p>
            <a:pPr>
              <a:lnSpc>
                <a:spcPct val="90000"/>
              </a:lnSpc>
            </a:pPr>
            <a:endParaRPr lang="en-US" sz="2800"/>
          </a:p>
        </p:txBody>
      </p:sp>
      <p:grpSp>
        <p:nvGrpSpPr>
          <p:cNvPr id="22534" name="Group 6"/>
          <p:cNvGrpSpPr>
            <a:grpSpLocks/>
          </p:cNvGrpSpPr>
          <p:nvPr/>
        </p:nvGrpSpPr>
        <p:grpSpPr bwMode="auto">
          <a:xfrm>
            <a:off x="5089525" y="2971800"/>
            <a:ext cx="2705100" cy="2579688"/>
            <a:chOff x="3206" y="1872"/>
            <a:chExt cx="1704" cy="1625"/>
          </a:xfrm>
        </p:grpSpPr>
        <p:pic>
          <p:nvPicPr>
            <p:cNvPr id="2253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6" y="1872"/>
              <a:ext cx="1704" cy="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3" name="Rectangle 5"/>
            <p:cNvSpPr>
              <a:spLocks noChangeArrowheads="1"/>
            </p:cNvSpPr>
            <p:nvPr/>
          </p:nvSpPr>
          <p:spPr bwMode="auto">
            <a:xfrm>
              <a:off x="3263" y="1900"/>
              <a:ext cx="1582" cy="1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42932971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a:lstStyle/>
          <a:p>
            <a:r>
              <a:rPr lang="en-US"/>
              <a:t>Pass-through Certificates</a:t>
            </a:r>
          </a:p>
        </p:txBody>
      </p:sp>
      <p:sp>
        <p:nvSpPr>
          <p:cNvPr id="26627" name="Rectangle 3"/>
          <p:cNvSpPr>
            <a:spLocks noGrp="1" noChangeArrowheads="1"/>
          </p:cNvSpPr>
          <p:nvPr>
            <p:ph type="body" sz="half" idx="1"/>
          </p:nvPr>
        </p:nvSpPr>
        <p:spPr>
          <a:xfrm>
            <a:off x="533400" y="1676400"/>
            <a:ext cx="4648200" cy="4114800"/>
          </a:xfrm>
          <a:noFill/>
          <a:ln/>
        </p:spPr>
        <p:txBody>
          <a:bodyPr/>
          <a:lstStyle/>
          <a:p>
            <a:r>
              <a:rPr lang="en-US" sz="2800" dirty="0"/>
              <a:t>Issued by government national mortgage association (GNMA)</a:t>
            </a:r>
          </a:p>
          <a:p>
            <a:r>
              <a:rPr lang="en-US" sz="2800" dirty="0"/>
              <a:t>Minimum $25,000 certificate for pool of mortgages</a:t>
            </a:r>
          </a:p>
          <a:p>
            <a:r>
              <a:rPr lang="en-US" sz="2800" dirty="0"/>
              <a:t>Principal and interest repaid monthly</a:t>
            </a:r>
          </a:p>
          <a:p>
            <a:pPr>
              <a:buFont typeface="Wingdings" panose="05000000000000000000" pitchFamily="2" charset="2"/>
              <a:buNone/>
            </a:pPr>
            <a:endParaRPr lang="en-US" sz="2800" dirty="0"/>
          </a:p>
        </p:txBody>
      </p:sp>
      <p:pic>
        <p:nvPicPr>
          <p:cNvPr id="26630" name="Picture 6" descr="E:\PFiles\MSOffice\Clipart\standard\stddir1\bd06467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953000" y="2895600"/>
            <a:ext cx="3787775" cy="32004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60879040"/>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Treasury Inflation-indexed Bonds</a:t>
            </a:r>
          </a:p>
        </p:txBody>
      </p:sp>
      <p:sp>
        <p:nvSpPr>
          <p:cNvPr id="28675" name="Rectangle 3"/>
          <p:cNvSpPr>
            <a:spLocks noGrp="1" noChangeArrowheads="1"/>
          </p:cNvSpPr>
          <p:nvPr>
            <p:ph type="body" idx="1"/>
          </p:nvPr>
        </p:nvSpPr>
        <p:spPr>
          <a:noFill/>
          <a:ln/>
        </p:spPr>
        <p:txBody>
          <a:bodyPr/>
          <a:lstStyle/>
          <a:p>
            <a:r>
              <a:rPr lang="en-US" dirty="0"/>
              <a:t>Maturities of 10 years and a minimum par value of $1,000</a:t>
            </a:r>
          </a:p>
          <a:p>
            <a:r>
              <a:rPr lang="en-US" dirty="0"/>
              <a:t>Inflation increases the face value of the bond, guaranteeing the investor a real return</a:t>
            </a:r>
          </a:p>
          <a:p>
            <a:endParaRPr lang="en-US" dirty="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613377699"/>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Special Situation Bonds</a:t>
            </a:r>
          </a:p>
        </p:txBody>
      </p:sp>
      <p:sp>
        <p:nvSpPr>
          <p:cNvPr id="36867" name="Rectangle 3"/>
          <p:cNvSpPr>
            <a:spLocks noGrp="1" noChangeArrowheads="1"/>
          </p:cNvSpPr>
          <p:nvPr>
            <p:ph type="body" sz="half" idx="2"/>
          </p:nvPr>
        </p:nvSpPr>
        <p:spPr>
          <a:noFill/>
          <a:ln/>
        </p:spPr>
        <p:txBody>
          <a:bodyPr/>
          <a:lstStyle/>
          <a:p>
            <a:r>
              <a:rPr lang="en-US" sz="2800"/>
              <a:t>Zero-coupon bonds </a:t>
            </a:r>
          </a:p>
          <a:p>
            <a:r>
              <a:rPr lang="en-US" sz="2800"/>
              <a:t>Junk bonds</a:t>
            </a:r>
          </a:p>
        </p:txBody>
      </p:sp>
      <p:pic>
        <p:nvPicPr>
          <p:cNvPr id="36869" name="Picture 5"/>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933450" y="1905000"/>
            <a:ext cx="3333750" cy="38862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29945652"/>
      </p:ext>
    </p:extLst>
  </p:cSld>
  <p:clrMapOvr>
    <a:masterClrMapping/>
  </p:clrMapOvr>
  <p:transition>
    <p:cover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noFill/>
          <a:ln/>
        </p:spPr>
        <p:txBody>
          <a:bodyPr/>
          <a:lstStyle/>
          <a:p>
            <a:r>
              <a:rPr lang="en-US"/>
              <a:t>Zero-coupon Bonds</a:t>
            </a:r>
          </a:p>
        </p:txBody>
      </p:sp>
      <p:sp>
        <p:nvSpPr>
          <p:cNvPr id="114691" name="Rectangle 3"/>
          <p:cNvSpPr>
            <a:spLocks noGrp="1" noChangeArrowheads="1"/>
          </p:cNvSpPr>
          <p:nvPr>
            <p:ph type="body" idx="1"/>
          </p:nvPr>
        </p:nvSpPr>
        <p:spPr>
          <a:noFill/>
          <a:ln/>
        </p:spPr>
        <p:txBody>
          <a:bodyPr/>
          <a:lstStyle/>
          <a:p>
            <a:pPr>
              <a:lnSpc>
                <a:spcPct val="90000"/>
              </a:lnSpc>
            </a:pPr>
            <a:r>
              <a:rPr lang="en-US" dirty="0"/>
              <a:t>Issued by corporations, municipalities, and the treasury (</a:t>
            </a:r>
            <a:r>
              <a:rPr lang="en-US" dirty="0" err="1"/>
              <a:t>e.G.</a:t>
            </a:r>
            <a:r>
              <a:rPr lang="en-US" dirty="0"/>
              <a:t>, STRIPS)</a:t>
            </a:r>
          </a:p>
          <a:p>
            <a:pPr>
              <a:lnSpc>
                <a:spcPct val="90000"/>
              </a:lnSpc>
            </a:pPr>
            <a:r>
              <a:rPr lang="en-US" dirty="0"/>
              <a:t>Do not pay interest</a:t>
            </a:r>
          </a:p>
          <a:p>
            <a:pPr>
              <a:lnSpc>
                <a:spcPct val="90000"/>
              </a:lnSpc>
            </a:pPr>
            <a:r>
              <a:rPr lang="en-US" dirty="0"/>
              <a:t>Are sold at a discount from face value</a:t>
            </a:r>
          </a:p>
          <a:p>
            <a:pPr>
              <a:lnSpc>
                <a:spcPct val="90000"/>
              </a:lnSpc>
            </a:pPr>
            <a:r>
              <a:rPr lang="en-US" dirty="0"/>
              <a:t>Annual appreciation is taxed although it is not realized</a:t>
            </a:r>
          </a:p>
          <a:p>
            <a:pPr>
              <a:lnSpc>
                <a:spcPct val="90000"/>
              </a:lnSpc>
            </a:pPr>
            <a:r>
              <a:rPr lang="en-US" dirty="0"/>
              <a:t>Fluctuate more with interest rate changes than traditional bonds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1861116599"/>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Junk Bonds</a:t>
            </a:r>
          </a:p>
        </p:txBody>
      </p:sp>
      <p:sp>
        <p:nvSpPr>
          <p:cNvPr id="38915" name="Rectangle 3"/>
          <p:cNvSpPr>
            <a:spLocks noGrp="1" noChangeArrowheads="1"/>
          </p:cNvSpPr>
          <p:nvPr>
            <p:ph type="body" sz="half" idx="2"/>
          </p:nvPr>
        </p:nvSpPr>
        <p:spPr>
          <a:noFill/>
          <a:ln/>
        </p:spPr>
        <p:txBody>
          <a:bodyPr/>
          <a:lstStyle/>
          <a:p>
            <a:r>
              <a:rPr lang="en-US" sz="2800"/>
              <a:t>Have very low ratings</a:t>
            </a:r>
          </a:p>
          <a:p>
            <a:r>
              <a:rPr lang="en-US" sz="2800"/>
              <a:t>Normally offer very high interest rates</a:t>
            </a:r>
          </a:p>
          <a:p>
            <a:r>
              <a:rPr lang="en-US" sz="2800"/>
              <a:t>Have a high default rate</a:t>
            </a:r>
          </a:p>
          <a:p>
            <a:r>
              <a:rPr lang="en-US" sz="2800"/>
              <a:t>Are almost always callable</a:t>
            </a:r>
          </a:p>
        </p:txBody>
      </p:sp>
      <p:pic>
        <p:nvPicPr>
          <p:cNvPr id="38918" name="Picture 6" descr="c:\Program Files\Microsoft Office\Clipart\WebArt\hh01446a.gif"/>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533400" y="1676400"/>
            <a:ext cx="3787775" cy="4572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66686831"/>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Bond Yield</a:t>
            </a:r>
          </a:p>
        </p:txBody>
      </p:sp>
      <p:sp>
        <p:nvSpPr>
          <p:cNvPr id="40963" name="Rectangle 3"/>
          <p:cNvSpPr>
            <a:spLocks noGrp="1" noChangeArrowheads="1"/>
          </p:cNvSpPr>
          <p:nvPr>
            <p:ph type="body" idx="1"/>
          </p:nvPr>
        </p:nvSpPr>
        <p:spPr>
          <a:noFill/>
          <a:ln/>
        </p:spPr>
        <p:txBody>
          <a:bodyPr/>
          <a:lstStyle/>
          <a:p>
            <a:r>
              <a:rPr lang="en-US"/>
              <a:t>Is the total return on a bond investment</a:t>
            </a:r>
          </a:p>
          <a:p>
            <a:r>
              <a:rPr lang="en-US"/>
              <a:t>Is not the same as the interest rate</a:t>
            </a:r>
          </a:p>
          <a:p>
            <a:r>
              <a:rPr lang="en-US"/>
              <a:t>Is affected by the bond price which may be more or less than face value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4074661019"/>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Ways to Measure Bond Yield</a:t>
            </a:r>
          </a:p>
        </p:txBody>
      </p:sp>
      <p:sp>
        <p:nvSpPr>
          <p:cNvPr id="43011" name="Rectangle 3"/>
          <p:cNvSpPr>
            <a:spLocks noGrp="1" noChangeArrowheads="1"/>
          </p:cNvSpPr>
          <p:nvPr>
            <p:ph type="body" sz="half" idx="2"/>
          </p:nvPr>
        </p:nvSpPr>
        <p:spPr>
          <a:noFill/>
          <a:ln/>
        </p:spPr>
        <p:txBody>
          <a:bodyPr/>
          <a:lstStyle/>
          <a:p>
            <a:r>
              <a:rPr lang="en-US" sz="2800"/>
              <a:t>Current yield</a:t>
            </a:r>
          </a:p>
          <a:p>
            <a:r>
              <a:rPr lang="en-US" sz="2800"/>
              <a:t>Yield to maturity</a:t>
            </a:r>
          </a:p>
          <a:p>
            <a:r>
              <a:rPr lang="en-US" sz="2800"/>
              <a:t>Equivalent taxable yield on muni’s</a:t>
            </a:r>
          </a:p>
        </p:txBody>
      </p:sp>
      <p:grpSp>
        <p:nvGrpSpPr>
          <p:cNvPr id="43014" name="Group 6"/>
          <p:cNvGrpSpPr>
            <a:grpSpLocks/>
          </p:cNvGrpSpPr>
          <p:nvPr/>
        </p:nvGrpSpPr>
        <p:grpSpPr bwMode="auto">
          <a:xfrm>
            <a:off x="838200" y="2801938"/>
            <a:ext cx="2908300" cy="3192462"/>
            <a:chOff x="528" y="1765"/>
            <a:chExt cx="1832" cy="2011"/>
          </a:xfrm>
        </p:grpSpPr>
        <p:pic>
          <p:nvPicPr>
            <p:cNvPr id="4301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 y="1765"/>
              <a:ext cx="1832" cy="2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013" name="Rectangle 5"/>
            <p:cNvSpPr>
              <a:spLocks noChangeArrowheads="1"/>
            </p:cNvSpPr>
            <p:nvPr/>
          </p:nvSpPr>
          <p:spPr bwMode="auto">
            <a:xfrm>
              <a:off x="585" y="1793"/>
              <a:ext cx="1710" cy="1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824728948"/>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Current Yield</a:t>
            </a:r>
          </a:p>
        </p:txBody>
      </p:sp>
      <p:sp>
        <p:nvSpPr>
          <p:cNvPr id="45059" name="Rectangle 3"/>
          <p:cNvSpPr>
            <a:spLocks noGrp="1" noChangeArrowheads="1"/>
          </p:cNvSpPr>
          <p:nvPr>
            <p:ph type="body" idx="1"/>
          </p:nvPr>
        </p:nvSpPr>
        <p:spPr>
          <a:noFill/>
          <a:ln/>
        </p:spPr>
        <p:txBody>
          <a:bodyPr/>
          <a:lstStyle/>
          <a:p>
            <a:r>
              <a:rPr lang="en-US"/>
              <a:t>Ratio of annual interest payments to the bond’s market price</a:t>
            </a:r>
          </a:p>
          <a:p>
            <a:endParaRPr lang="en-US"/>
          </a:p>
          <a:p>
            <a:r>
              <a:rPr lang="en-US"/>
              <a:t>Current yield = </a:t>
            </a:r>
          </a:p>
          <a:p>
            <a:pPr>
              <a:buFont typeface="Wingdings" panose="05000000000000000000" pitchFamily="2" charset="2"/>
              <a:buNone/>
            </a:pPr>
            <a:r>
              <a:rPr lang="en-US"/>
              <a:t>			</a:t>
            </a:r>
            <a:r>
              <a:rPr lang="en-US" u="sng"/>
              <a:t>Annual interest payments</a:t>
            </a:r>
          </a:p>
          <a:p>
            <a:pPr>
              <a:buFont typeface="Wingdings" panose="05000000000000000000" pitchFamily="2" charset="2"/>
              <a:buNone/>
            </a:pPr>
            <a:r>
              <a:rPr lang="en-US"/>
              <a:t>			Market price of the bond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259689676"/>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Yield to Maturity</a:t>
            </a:r>
          </a:p>
        </p:txBody>
      </p:sp>
      <p:sp>
        <p:nvSpPr>
          <p:cNvPr id="47107" name="Rectangle 3"/>
          <p:cNvSpPr>
            <a:spLocks noGrp="1" noChangeArrowheads="1"/>
          </p:cNvSpPr>
          <p:nvPr>
            <p:ph type="body" idx="1"/>
          </p:nvPr>
        </p:nvSpPr>
        <p:spPr>
          <a:noFill/>
          <a:ln/>
        </p:spPr>
        <p:txBody>
          <a:bodyPr/>
          <a:lstStyle/>
          <a:p>
            <a:pPr>
              <a:lnSpc>
                <a:spcPct val="90000"/>
              </a:lnSpc>
            </a:pPr>
            <a:r>
              <a:rPr lang="en-US"/>
              <a:t>True yield received if the bond is held to maturity</a:t>
            </a:r>
          </a:p>
          <a:p>
            <a:pPr>
              <a:lnSpc>
                <a:spcPct val="90000"/>
              </a:lnSpc>
            </a:pPr>
            <a:endParaRPr lang="en-US"/>
          </a:p>
          <a:p>
            <a:pPr>
              <a:lnSpc>
                <a:spcPct val="90000"/>
              </a:lnSpc>
            </a:pPr>
            <a:r>
              <a:rPr lang="en-US" sz="2800"/>
              <a:t>Approximate yield to maturity = </a:t>
            </a:r>
          </a:p>
          <a:p>
            <a:pPr>
              <a:lnSpc>
                <a:spcPct val="90000"/>
              </a:lnSpc>
              <a:buFont typeface="Wingdings" panose="05000000000000000000" pitchFamily="2" charset="2"/>
              <a:buNone/>
            </a:pPr>
            <a:r>
              <a:rPr lang="en-US" sz="2400"/>
              <a:t>		</a:t>
            </a:r>
          </a:p>
          <a:p>
            <a:pPr>
              <a:lnSpc>
                <a:spcPct val="90000"/>
              </a:lnSpc>
              <a:buFont typeface="Wingdings" panose="05000000000000000000" pitchFamily="2" charset="2"/>
              <a:buNone/>
            </a:pPr>
            <a:r>
              <a:rPr lang="en-US" sz="2400"/>
              <a:t>	</a:t>
            </a:r>
            <a:r>
              <a:rPr lang="en-US" sz="2800"/>
              <a:t>Annual interest +  </a:t>
            </a:r>
            <a:r>
              <a:rPr lang="en-US" sz="2800" u="sng"/>
              <a:t>par value - current price</a:t>
            </a:r>
            <a:r>
              <a:rPr lang="en-US" sz="2800"/>
              <a:t>	</a:t>
            </a:r>
            <a:r>
              <a:rPr lang="en-US" sz="2800" u="sng"/>
              <a:t>                                                                   	payments 	     years to maturity  	      </a:t>
            </a:r>
            <a:r>
              <a:rPr lang="en-US" sz="2800"/>
              <a:t> 		       </a:t>
            </a:r>
            <a:r>
              <a:rPr lang="en-US" sz="2800" u="sng"/>
              <a:t>par value + current price</a:t>
            </a:r>
            <a:r>
              <a:rPr lang="en-US" sz="2800"/>
              <a:t>  	</a:t>
            </a:r>
          </a:p>
          <a:p>
            <a:pPr>
              <a:lnSpc>
                <a:spcPct val="90000"/>
              </a:lnSpc>
              <a:buFont typeface="Wingdings" panose="05000000000000000000" pitchFamily="2" charset="2"/>
              <a:buNone/>
            </a:pPr>
            <a:r>
              <a:rPr lang="en-US" sz="2800"/>
              <a:t>				     2</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6008404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dirty="0"/>
              <a:t>Equivalent Taxable </a:t>
            </a:r>
            <a:r>
              <a:rPr lang="en-US" dirty="0" smtClean="0"/>
              <a:t>Yield</a:t>
            </a:r>
            <a:endParaRPr lang="en-US" dirty="0"/>
          </a:p>
        </p:txBody>
      </p:sp>
      <p:sp>
        <p:nvSpPr>
          <p:cNvPr id="49155" name="Rectangle 3"/>
          <p:cNvSpPr>
            <a:spLocks noGrp="1" noChangeArrowheads="1"/>
          </p:cNvSpPr>
          <p:nvPr>
            <p:ph type="body" idx="1"/>
          </p:nvPr>
        </p:nvSpPr>
        <p:spPr>
          <a:noFill/>
          <a:ln/>
        </p:spPr>
        <p:txBody>
          <a:bodyPr/>
          <a:lstStyle/>
          <a:p>
            <a:r>
              <a:rPr lang="en-US" dirty="0"/>
              <a:t>Equivalent taxable yield = </a:t>
            </a:r>
          </a:p>
          <a:p>
            <a:pPr>
              <a:buFont typeface="Wingdings" panose="05000000000000000000" pitchFamily="2" charset="2"/>
              <a:buNone/>
            </a:pPr>
            <a:endParaRPr lang="en-US" dirty="0"/>
          </a:p>
          <a:p>
            <a:pPr>
              <a:buFont typeface="Wingdings" panose="05000000000000000000" pitchFamily="2" charset="2"/>
              <a:buNone/>
            </a:pPr>
            <a:r>
              <a:rPr lang="en-US" dirty="0"/>
              <a:t>		</a:t>
            </a:r>
            <a:r>
              <a:rPr lang="en-US" sz="2800" u="sng" dirty="0"/>
              <a:t>Tax-free yield on the </a:t>
            </a:r>
            <a:r>
              <a:rPr lang="en-US" sz="2800" u="sng" dirty="0" smtClean="0"/>
              <a:t>tax-free bond</a:t>
            </a:r>
            <a:r>
              <a:rPr lang="en-US" sz="2800" dirty="0" smtClean="0"/>
              <a:t> </a:t>
            </a:r>
            <a:r>
              <a:rPr lang="en-US" sz="2800" dirty="0"/>
              <a:t>	  	(1 - investor’s marginal tax bracket)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71430771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Bond Ratings – </a:t>
            </a:r>
            <a:br>
              <a:rPr lang="en-US"/>
            </a:br>
            <a:r>
              <a:rPr lang="en-US"/>
              <a:t>A Measure of Riskiness</a:t>
            </a:r>
          </a:p>
        </p:txBody>
      </p:sp>
      <p:sp>
        <p:nvSpPr>
          <p:cNvPr id="51203" name="Rectangle 3"/>
          <p:cNvSpPr>
            <a:spLocks noGrp="1" noChangeArrowheads="1"/>
          </p:cNvSpPr>
          <p:nvPr>
            <p:ph type="body" idx="1"/>
          </p:nvPr>
        </p:nvSpPr>
        <p:spPr>
          <a:noFill/>
          <a:ln/>
        </p:spPr>
        <p:txBody>
          <a:bodyPr/>
          <a:lstStyle/>
          <a:p>
            <a:r>
              <a:rPr lang="en-US"/>
              <a:t>Generally ratings run from AAA or aaa for the safest to D for the extremely risky</a:t>
            </a:r>
          </a:p>
          <a:p>
            <a:r>
              <a:rPr lang="en-US"/>
              <a:t>Ratings categorize bonds by default risk</a:t>
            </a:r>
          </a:p>
          <a:p>
            <a:r>
              <a:rPr lang="en-US"/>
              <a:t>Rating companies</a:t>
            </a:r>
          </a:p>
          <a:p>
            <a:pPr lvl="1">
              <a:buSzPct val="75000"/>
            </a:pPr>
            <a:r>
              <a:rPr lang="en-US"/>
              <a:t>Standard &amp; Poor’s</a:t>
            </a:r>
          </a:p>
          <a:p>
            <a:pPr lvl="1">
              <a:buSzPct val="75000"/>
            </a:pPr>
            <a:r>
              <a:rPr lang="en-US"/>
              <a:t>Moody’s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364376494"/>
      </p:ext>
    </p:extLst>
  </p:cSld>
  <p:clrMapOvr>
    <a:masterClrMapping/>
  </p:clrMapOvr>
  <p:transition>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Bond Ratings</a:t>
            </a:r>
            <a:endParaRPr lang="th-TH" dirty="0"/>
          </a:p>
        </p:txBody>
      </p:sp>
      <p:pic>
        <p:nvPicPr>
          <p:cNvPr id="6" name="Content Placeholder 5"/>
          <p:cNvPicPr>
            <a:picLocks noGrp="1" noChangeAspect="1"/>
          </p:cNvPicPr>
          <p:nvPr>
            <p:ph idx="1"/>
          </p:nvPr>
        </p:nvPicPr>
        <p:blipFill rotWithShape="1">
          <a:blip r:embed="rId2"/>
          <a:srcRect l="57000" t="36666" r="13000" b="34889"/>
          <a:stretch/>
        </p:blipFill>
        <p:spPr>
          <a:xfrm>
            <a:off x="1066800" y="1295400"/>
            <a:ext cx="6629400" cy="3535683"/>
          </a:xfrm>
          <a:prstGeom prst="rect">
            <a:avLst/>
          </a:prstGeom>
        </p:spPr>
      </p:pic>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
        <p:nvSpPr>
          <p:cNvPr id="7" name="TextBox 6"/>
          <p:cNvSpPr txBox="1"/>
          <p:nvPr/>
        </p:nvSpPr>
        <p:spPr>
          <a:xfrm>
            <a:off x="685800" y="4614039"/>
            <a:ext cx="7315200" cy="2308324"/>
          </a:xfrm>
          <a:prstGeom prst="rect">
            <a:avLst/>
          </a:prstGeom>
          <a:noFill/>
        </p:spPr>
        <p:txBody>
          <a:bodyPr wrap="square" rtlCol="0">
            <a:spAutoFit/>
          </a:bodyPr>
          <a:lstStyle/>
          <a:p>
            <a:r>
              <a:rPr lang="en-US" sz="1600" dirty="0" smtClean="0"/>
              <a:t>Jonathan learns that there are two companies that rate bonds as to their quality and default risk. Moody’s and Standard &amp; Poor’s have slightly different ratings, but the ratings designation generally mean the same thing, the lower the rating, the greater the default risk. The first four rating categories are generally considered to be investment grade bonds, which means they are relatively sage and have a strong probability of making their payments. The rest of the categories are considered to be speculative grade bonds, which means there is some doubt as to whether interest and principal payments can be made. These ratings can help an investor understand the risks of the bond they are thinking about purchasing.</a:t>
            </a:r>
            <a:endParaRPr lang="th-TH" sz="1600" dirty="0"/>
          </a:p>
        </p:txBody>
      </p:sp>
    </p:spTree>
    <p:extLst>
      <p:ext uri="{BB962C8B-B14F-4D97-AF65-F5344CB8AC3E}">
        <p14:creationId xmlns:p14="http://schemas.microsoft.com/office/powerpoint/2010/main" val="1805187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Bond Valuation Principles</a:t>
            </a:r>
          </a:p>
        </p:txBody>
      </p:sp>
      <p:sp>
        <p:nvSpPr>
          <p:cNvPr id="61443" name="Rectangle 3"/>
          <p:cNvSpPr>
            <a:spLocks noGrp="1" noChangeArrowheads="1"/>
          </p:cNvSpPr>
          <p:nvPr>
            <p:ph type="body" idx="1"/>
          </p:nvPr>
        </p:nvSpPr>
        <p:spPr>
          <a:noFill/>
          <a:ln/>
        </p:spPr>
        <p:txBody>
          <a:bodyPr/>
          <a:lstStyle/>
          <a:p>
            <a:pPr>
              <a:buFont typeface="Wingdings" panose="05000000000000000000" pitchFamily="2" charset="2"/>
              <a:buNone/>
            </a:pPr>
            <a:r>
              <a:rPr lang="en-US" sz="2800"/>
              <a:t>Value of a bond =</a:t>
            </a:r>
          </a:p>
          <a:p>
            <a:endParaRPr lang="en-US" sz="2800"/>
          </a:p>
          <a:p>
            <a:pPr>
              <a:buFont typeface="Wingdings" panose="05000000000000000000" pitchFamily="2" charset="2"/>
              <a:buNone/>
            </a:pPr>
            <a:r>
              <a:rPr lang="en-US" sz="2400"/>
              <a:t>Present value of  	   + 	present value of repayment </a:t>
            </a:r>
          </a:p>
          <a:p>
            <a:pPr>
              <a:buFont typeface="Wingdings" panose="05000000000000000000" pitchFamily="2" charset="2"/>
              <a:buNone/>
            </a:pPr>
            <a:r>
              <a:rPr lang="en-US" sz="2400"/>
              <a:t>All interest payments  	of par at maturity</a:t>
            </a:r>
          </a:p>
          <a:p>
            <a:pPr>
              <a:buFont typeface="Wingdings" panose="05000000000000000000" pitchFamily="2" charset="2"/>
              <a:buNone/>
            </a:pPr>
            <a:endParaRPr lang="en-US" sz="2400"/>
          </a:p>
          <a:p>
            <a:pPr>
              <a:buFont typeface="Wingdings" panose="05000000000000000000" pitchFamily="2" charset="2"/>
              <a:buNone/>
            </a:pPr>
            <a:endParaRPr lang="en-US" sz="2400"/>
          </a:p>
          <a:p>
            <a:r>
              <a:rPr lang="en-US" sz="2800"/>
              <a:t>Bonds fluctuate in value, and the longer the time to maturity the greater the fluctuation.</a:t>
            </a:r>
          </a:p>
          <a:p>
            <a:pPr>
              <a:buFont typeface="Wingdings" panose="05000000000000000000" pitchFamily="2" charset="2"/>
              <a:buNone/>
            </a:pPr>
            <a:endParaRPr lang="en-US" sz="2800"/>
          </a:p>
          <a:p>
            <a:pPr>
              <a:buFont typeface="Wingdings" panose="05000000000000000000" pitchFamily="2" charset="2"/>
              <a:buNone/>
            </a:pPr>
            <a:endParaRPr lang="en-US" sz="240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385433304"/>
      </p:ext>
    </p:extLst>
  </p:cSld>
  <p:clrMapOvr>
    <a:masterClrMapping/>
  </p:clrMapOvr>
  <p:transition>
    <p:blinds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noFill/>
          <a:ln/>
        </p:spPr>
        <p:txBody>
          <a:bodyPr/>
          <a:lstStyle/>
          <a:p>
            <a:r>
              <a:rPr lang="en-US"/>
              <a:t>Valuation Principles (Cont’d)</a:t>
            </a:r>
          </a:p>
        </p:txBody>
      </p:sp>
      <p:sp>
        <p:nvSpPr>
          <p:cNvPr id="118787" name="Rectangle 3"/>
          <p:cNvSpPr>
            <a:spLocks noGrp="1" noChangeArrowheads="1"/>
          </p:cNvSpPr>
          <p:nvPr>
            <p:ph type="body" sz="half" idx="1"/>
          </p:nvPr>
        </p:nvSpPr>
        <p:spPr>
          <a:noFill/>
          <a:ln/>
        </p:spPr>
        <p:txBody>
          <a:bodyPr/>
          <a:lstStyle/>
          <a:p>
            <a:r>
              <a:rPr lang="en-US" sz="2400"/>
              <a:t>Why would an investors required rate of return change?</a:t>
            </a:r>
          </a:p>
          <a:p>
            <a:pPr lvl="1"/>
            <a:r>
              <a:rPr lang="en-US" sz="2400"/>
              <a:t>Change in the risk associated with the firm issuing the bond.</a:t>
            </a:r>
          </a:p>
          <a:p>
            <a:pPr lvl="1"/>
            <a:r>
              <a:rPr lang="en-US" sz="2400"/>
              <a:t>Change in general interest rates in the market.</a:t>
            </a:r>
          </a:p>
          <a:p>
            <a:endParaRPr lang="en-US" sz="2400"/>
          </a:p>
        </p:txBody>
      </p:sp>
      <p:pic>
        <p:nvPicPr>
          <p:cNvPr id="118790" name="Picture 6" descr="E:\PFiles\MSOffice\Clipart\standard\stddir1\bd07021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5286375" y="1676400"/>
            <a:ext cx="30765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501445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Valuation Principles </a:t>
            </a:r>
            <a:r>
              <a:rPr lang="en-US" sz="4000"/>
              <a:t>(Continued)</a:t>
            </a:r>
          </a:p>
        </p:txBody>
      </p:sp>
      <p:sp>
        <p:nvSpPr>
          <p:cNvPr id="63491" name="Rectangle 3"/>
          <p:cNvSpPr>
            <a:spLocks noGrp="1" noChangeArrowheads="1"/>
          </p:cNvSpPr>
          <p:nvPr>
            <p:ph type="body" idx="1"/>
          </p:nvPr>
        </p:nvSpPr>
        <p:spPr>
          <a:noFill/>
          <a:ln/>
        </p:spPr>
        <p:txBody>
          <a:bodyPr/>
          <a:lstStyle/>
          <a:p>
            <a:r>
              <a:rPr lang="en-US"/>
              <a:t>As the available rate of return increases, the value of a lower rated bond decreases and an investor would pay a </a:t>
            </a:r>
            <a:r>
              <a:rPr lang="en-US" u="sng"/>
              <a:t>discount</a:t>
            </a:r>
            <a:r>
              <a:rPr lang="en-US"/>
              <a:t>.</a:t>
            </a:r>
          </a:p>
          <a:p>
            <a:r>
              <a:rPr lang="en-US"/>
              <a:t>As the available rate of return drops, the value of a higher rated bond increases and an investor would pay a </a:t>
            </a:r>
            <a:r>
              <a:rPr lang="en-US" u="sng"/>
              <a:t>premium</a:t>
            </a:r>
            <a:r>
              <a:rPr lang="en-US"/>
              <a:t>.</a:t>
            </a:r>
            <a:endParaRPr lang="en-US" u="sng"/>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309681671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Valuation Principles </a:t>
            </a:r>
            <a:r>
              <a:rPr lang="en-US" sz="4000"/>
              <a:t>(Cont’d)</a:t>
            </a:r>
          </a:p>
        </p:txBody>
      </p:sp>
      <p:sp>
        <p:nvSpPr>
          <p:cNvPr id="65539" name="Rectangle 3"/>
          <p:cNvSpPr>
            <a:spLocks noGrp="1" noChangeArrowheads="1"/>
          </p:cNvSpPr>
          <p:nvPr>
            <p:ph type="body" idx="1"/>
          </p:nvPr>
        </p:nvSpPr>
        <p:spPr>
          <a:noFill/>
          <a:ln/>
        </p:spPr>
        <p:txBody>
          <a:bodyPr/>
          <a:lstStyle/>
          <a:p>
            <a:r>
              <a:rPr lang="en-US" sz="2800"/>
              <a:t>Interest rates affect bond valuation by changing the demand, and price, for a bond.</a:t>
            </a:r>
          </a:p>
          <a:p>
            <a:r>
              <a:rPr lang="en-US" sz="2800"/>
              <a:t>Interest rates and bond values are inversely related in the secondary market.  But the call price limits the upward price on a bond with a call provision.</a:t>
            </a:r>
          </a:p>
          <a:p>
            <a:r>
              <a:rPr lang="en-US" sz="2800"/>
              <a:t>As a bond approaches its maturity date, its market value approaches it par value.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1742611320"/>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Bond Valuation Relationships and The Investor</a:t>
            </a:r>
          </a:p>
        </p:txBody>
      </p:sp>
      <p:sp>
        <p:nvSpPr>
          <p:cNvPr id="67587" name="Rectangle 3"/>
          <p:cNvSpPr>
            <a:spLocks noGrp="1" noChangeArrowheads="1"/>
          </p:cNvSpPr>
          <p:nvPr>
            <p:ph type="body" idx="1"/>
          </p:nvPr>
        </p:nvSpPr>
        <p:spPr>
          <a:noFill/>
          <a:ln/>
        </p:spPr>
        <p:txBody>
          <a:bodyPr/>
          <a:lstStyle/>
          <a:p>
            <a:r>
              <a:rPr lang="en-US"/>
              <a:t>If you expect interest rates to increase, buy short-term bonds.</a:t>
            </a:r>
          </a:p>
          <a:p>
            <a:pPr>
              <a:buFont typeface="Wingdings" panose="05000000000000000000" pitchFamily="2" charset="2"/>
              <a:buNone/>
            </a:pPr>
            <a:endParaRPr lang="en-US"/>
          </a:p>
          <a:p>
            <a:r>
              <a:rPr lang="en-US"/>
              <a:t>If you expect interest rates to decrease, buy long-term non-callable bonds.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61673543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The Pros of Investing in Bonds</a:t>
            </a:r>
          </a:p>
        </p:txBody>
      </p:sp>
      <p:sp>
        <p:nvSpPr>
          <p:cNvPr id="69635" name="Rectangle 3"/>
          <p:cNvSpPr>
            <a:spLocks noGrp="1" noChangeArrowheads="1"/>
          </p:cNvSpPr>
          <p:nvPr>
            <p:ph type="body" idx="1"/>
          </p:nvPr>
        </p:nvSpPr>
        <p:spPr>
          <a:noFill/>
          <a:ln/>
        </p:spPr>
        <p:txBody>
          <a:bodyPr/>
          <a:lstStyle/>
          <a:p>
            <a:r>
              <a:rPr lang="en-US"/>
              <a:t>If interest rates drop, bond prices will rise.</a:t>
            </a:r>
          </a:p>
          <a:p>
            <a:r>
              <a:rPr lang="en-US"/>
              <a:t>Bonds reduce risk through diversification.</a:t>
            </a:r>
          </a:p>
          <a:p>
            <a:r>
              <a:rPr lang="en-US"/>
              <a:t>Bonds produce steady current income.</a:t>
            </a:r>
          </a:p>
          <a:p>
            <a:r>
              <a:rPr lang="en-US"/>
              <a:t>Bonds can be a safe investment if held to maturity.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08550976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 calcmode="lin" valueType="num">
                                      <p:cBhvr additive="base">
                                        <p:cTn id="7" dur="500"/>
                                        <p:tgtEl>
                                          <p:spTgt spid="69635">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69635">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9635">
                                            <p:txEl>
                                              <p:pRg st="1" end="1"/>
                                            </p:txEl>
                                          </p:spTgt>
                                        </p:tgtEl>
                                        <p:attrNameLst>
                                          <p:attrName>style.visibility</p:attrName>
                                        </p:attrNameLst>
                                      </p:cBhvr>
                                      <p:to>
                                        <p:strVal val="visible"/>
                                      </p:to>
                                    </p:set>
                                    <p:anim calcmode="lin" valueType="num">
                                      <p:cBhvr additive="base">
                                        <p:cTn id="13" dur="500"/>
                                        <p:tgtEl>
                                          <p:spTgt spid="69635">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69635">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69635">
                                            <p:txEl>
                                              <p:pRg st="2" end="2"/>
                                            </p:txEl>
                                          </p:spTgt>
                                        </p:tgtEl>
                                        <p:attrNameLst>
                                          <p:attrName>style.visibility</p:attrName>
                                        </p:attrNameLst>
                                      </p:cBhvr>
                                      <p:to>
                                        <p:strVal val="visible"/>
                                      </p:to>
                                    </p:set>
                                    <p:anim calcmode="lin" valueType="num">
                                      <p:cBhvr additive="base">
                                        <p:cTn id="19" dur="500"/>
                                        <p:tgtEl>
                                          <p:spTgt spid="69635">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6963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69635">
                                            <p:txEl>
                                              <p:pRg st="3" end="3"/>
                                            </p:txEl>
                                          </p:spTgt>
                                        </p:tgtEl>
                                        <p:attrNameLst>
                                          <p:attrName>style.visibility</p:attrName>
                                        </p:attrNameLst>
                                      </p:cBhvr>
                                      <p:to>
                                        <p:strVal val="visible"/>
                                      </p:to>
                                    </p:set>
                                    <p:anim calcmode="lin" valueType="num">
                                      <p:cBhvr additive="base">
                                        <p:cTn id="25" dur="500"/>
                                        <p:tgtEl>
                                          <p:spTgt spid="69635">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The Cons of Investing in Bonds</a:t>
            </a:r>
          </a:p>
        </p:txBody>
      </p:sp>
      <p:sp>
        <p:nvSpPr>
          <p:cNvPr id="71683" name="Rectangle 3"/>
          <p:cNvSpPr>
            <a:spLocks noGrp="1" noChangeArrowheads="1"/>
          </p:cNvSpPr>
          <p:nvPr>
            <p:ph type="body" idx="1"/>
          </p:nvPr>
        </p:nvSpPr>
        <p:spPr>
          <a:noFill/>
          <a:ln/>
        </p:spPr>
        <p:txBody>
          <a:bodyPr/>
          <a:lstStyle/>
          <a:p>
            <a:r>
              <a:rPr lang="en-US"/>
              <a:t>If interest rates rise, bond prices will fall.</a:t>
            </a:r>
          </a:p>
          <a:p>
            <a:r>
              <a:rPr lang="en-US"/>
              <a:t>If the issuer experiences financial problems, the bondholder may lose.</a:t>
            </a:r>
          </a:p>
          <a:p>
            <a:r>
              <a:rPr lang="en-US"/>
              <a:t>If interest rates drop, rather than experiencing price appreciation, the bond may be called.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61291928"/>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 calcmode="lin" valueType="num">
                                      <p:cBhvr additive="base">
                                        <p:cTn id="7" dur="500"/>
                                        <p:tgtEl>
                                          <p:spTgt spid="71683">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71683">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71683">
                                            <p:txEl>
                                              <p:pRg st="1" end="1"/>
                                            </p:txEl>
                                          </p:spTgt>
                                        </p:tgtEl>
                                        <p:attrNameLst>
                                          <p:attrName>style.visibility</p:attrName>
                                        </p:attrNameLst>
                                      </p:cBhvr>
                                      <p:to>
                                        <p:strVal val="visible"/>
                                      </p:to>
                                    </p:set>
                                    <p:anim calcmode="lin" valueType="num">
                                      <p:cBhvr additive="base">
                                        <p:cTn id="13" dur="500"/>
                                        <p:tgtEl>
                                          <p:spTgt spid="71683">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71683">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71683">
                                            <p:txEl>
                                              <p:pRg st="2" end="2"/>
                                            </p:txEl>
                                          </p:spTgt>
                                        </p:tgtEl>
                                        <p:attrNameLst>
                                          <p:attrName>style.visibility</p:attrName>
                                        </p:attrNameLst>
                                      </p:cBhvr>
                                      <p:to>
                                        <p:strVal val="visible"/>
                                      </p:to>
                                    </p:set>
                                    <p:anim calcmode="lin" valueType="num">
                                      <p:cBhvr additive="base">
                                        <p:cTn id="19" dur="500"/>
                                        <p:tgtEl>
                                          <p:spTgt spid="71683">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716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The Cons of Investing in Bonds </a:t>
            </a:r>
            <a:r>
              <a:rPr lang="en-US" sz="4000"/>
              <a:t>(Cont’d)</a:t>
            </a:r>
          </a:p>
        </p:txBody>
      </p:sp>
      <p:sp>
        <p:nvSpPr>
          <p:cNvPr id="73731" name="Rectangle 3"/>
          <p:cNvSpPr>
            <a:spLocks noGrp="1" noChangeArrowheads="1"/>
          </p:cNvSpPr>
          <p:nvPr>
            <p:ph type="body" sz="half" idx="2"/>
          </p:nvPr>
        </p:nvSpPr>
        <p:spPr>
          <a:noFill/>
          <a:ln/>
        </p:spPr>
        <p:txBody>
          <a:bodyPr/>
          <a:lstStyle/>
          <a:p>
            <a:r>
              <a:rPr lang="en-US" sz="2400"/>
              <a:t>If you need to sell your bonds early, you may have a problem selling them at a reasonable price.</a:t>
            </a:r>
          </a:p>
          <a:p>
            <a:r>
              <a:rPr lang="en-US" sz="2400"/>
              <a:t>Finding a good investment outlet for the interest you receive may be difficult.</a:t>
            </a:r>
          </a:p>
        </p:txBody>
      </p:sp>
      <p:grpSp>
        <p:nvGrpSpPr>
          <p:cNvPr id="73734" name="Group 6"/>
          <p:cNvGrpSpPr>
            <a:grpSpLocks/>
          </p:cNvGrpSpPr>
          <p:nvPr/>
        </p:nvGrpSpPr>
        <p:grpSpPr bwMode="auto">
          <a:xfrm>
            <a:off x="990600" y="3252788"/>
            <a:ext cx="2603500" cy="2643187"/>
            <a:chOff x="624" y="2049"/>
            <a:chExt cx="1640" cy="1665"/>
          </a:xfrm>
        </p:grpSpPr>
        <p:pic>
          <p:nvPicPr>
            <p:cNvPr id="7373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 y="2049"/>
              <a:ext cx="1640" cy="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3" name="Rectangle 5"/>
            <p:cNvSpPr>
              <a:spLocks noChangeArrowheads="1"/>
            </p:cNvSpPr>
            <p:nvPr/>
          </p:nvSpPr>
          <p:spPr bwMode="auto">
            <a:xfrm>
              <a:off x="681" y="2077"/>
              <a:ext cx="1518" cy="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6217341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 calcmode="lin" valueType="num">
                                      <p:cBhvr additive="base">
                                        <p:cTn id="7" dur="500"/>
                                        <p:tgtEl>
                                          <p:spTgt spid="73731">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73731">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73731">
                                            <p:txEl>
                                              <p:pRg st="1" end="1"/>
                                            </p:txEl>
                                          </p:spTgt>
                                        </p:tgtEl>
                                        <p:attrNameLst>
                                          <p:attrName>style.visibility</p:attrName>
                                        </p:attrNameLst>
                                      </p:cBhvr>
                                      <p:to>
                                        <p:strVal val="visible"/>
                                      </p:to>
                                    </p:set>
                                    <p:anim calcmode="lin" valueType="num">
                                      <p:cBhvr additive="base">
                                        <p:cTn id="13" dur="500"/>
                                        <p:tgtEl>
                                          <p:spTgt spid="73731">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737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noFill/>
          <a:ln/>
        </p:spPr>
        <p:txBody>
          <a:bodyPr/>
          <a:lstStyle/>
          <a:p>
            <a:r>
              <a:rPr lang="en-US"/>
              <a:t>Analyzing Bond Choices</a:t>
            </a:r>
          </a:p>
        </p:txBody>
      </p:sp>
      <p:sp>
        <p:nvSpPr>
          <p:cNvPr id="75779" name="Rectangle 3"/>
          <p:cNvSpPr>
            <a:spLocks noGrp="1" noChangeArrowheads="1"/>
          </p:cNvSpPr>
          <p:nvPr>
            <p:ph type="body" idx="1"/>
          </p:nvPr>
        </p:nvSpPr>
        <p:spPr>
          <a:noFill/>
          <a:ln/>
        </p:spPr>
        <p:txBody>
          <a:bodyPr/>
          <a:lstStyle/>
          <a:p>
            <a:pPr>
              <a:lnSpc>
                <a:spcPct val="90000"/>
              </a:lnSpc>
            </a:pPr>
            <a:r>
              <a:rPr lang="en-US"/>
              <a:t>Think about taxes.</a:t>
            </a:r>
          </a:p>
          <a:p>
            <a:pPr>
              <a:lnSpc>
                <a:spcPct val="90000"/>
              </a:lnSpc>
            </a:pPr>
            <a:r>
              <a:rPr lang="en-US"/>
              <a:t>Keep the inverse relationship between interest rates and bond price in mind.</a:t>
            </a:r>
          </a:p>
          <a:p>
            <a:pPr>
              <a:lnSpc>
                <a:spcPct val="90000"/>
              </a:lnSpc>
            </a:pPr>
            <a:r>
              <a:rPr lang="en-US"/>
              <a:t>Avoid losers, and don’t worry about picking winners.</a:t>
            </a:r>
          </a:p>
          <a:p>
            <a:pPr>
              <a:lnSpc>
                <a:spcPct val="90000"/>
              </a:lnSpc>
            </a:pPr>
            <a:r>
              <a:rPr lang="en-US"/>
              <a:t>Consider only high quality bonds.</a:t>
            </a:r>
          </a:p>
          <a:p>
            <a:pPr>
              <a:lnSpc>
                <a:spcPct val="90000"/>
              </a:lnSpc>
            </a:pPr>
            <a:r>
              <a:rPr lang="en-US"/>
              <a:t>Buy a bond when it is first issued, rather than in the secondary market.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211187561"/>
      </p:ext>
    </p:extLst>
  </p:cSld>
  <p:clrMapOvr>
    <a:masterClrMapping/>
  </p:clrMapOvr>
  <p:transition>
    <p:split dir="in"/>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a:t>Analyzing Bond Choices </a:t>
            </a:r>
            <a:r>
              <a:rPr lang="en-US" sz="4000"/>
              <a:t>(Cont’d)</a:t>
            </a:r>
          </a:p>
        </p:txBody>
      </p:sp>
      <p:sp>
        <p:nvSpPr>
          <p:cNvPr id="77827" name="Rectangle 3"/>
          <p:cNvSpPr>
            <a:spLocks noGrp="1" noChangeArrowheads="1"/>
          </p:cNvSpPr>
          <p:nvPr>
            <p:ph type="body" idx="1"/>
          </p:nvPr>
        </p:nvSpPr>
        <p:spPr>
          <a:noFill/>
          <a:ln/>
        </p:spPr>
        <p:txBody>
          <a:bodyPr/>
          <a:lstStyle/>
          <a:p>
            <a:r>
              <a:rPr lang="en-US"/>
              <a:t>Avoid bonds that might get called.</a:t>
            </a:r>
          </a:p>
          <a:p>
            <a:r>
              <a:rPr lang="en-US"/>
              <a:t>Match your bond’s maturity to your investment time horizon.</a:t>
            </a:r>
          </a:p>
          <a:p>
            <a:r>
              <a:rPr lang="en-US"/>
              <a:t>Stick to large issues.</a:t>
            </a:r>
          </a:p>
          <a:p>
            <a:r>
              <a:rPr lang="en-US"/>
              <a:t>When in doubt, go treasury!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309640203"/>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th-TH" dirty="0"/>
          </a:p>
        </p:txBody>
      </p:sp>
      <p:sp>
        <p:nvSpPr>
          <p:cNvPr id="3" name="Content Placeholder 2"/>
          <p:cNvSpPr>
            <a:spLocks noGrp="1"/>
          </p:cNvSpPr>
          <p:nvPr>
            <p:ph idx="1"/>
          </p:nvPr>
        </p:nvSpPr>
        <p:spPr/>
        <p:txBody>
          <a:bodyPr/>
          <a:lstStyle/>
          <a:p>
            <a:r>
              <a:rPr lang="en-US" dirty="0" smtClean="0"/>
              <a:t>Jonathan Parks has been investing for about two years, and his broker has recommended that he add some bonds to his portfolio. He does not know much about bonds, so he wants to learn more about them before he makes any investment decisions.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2734298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Corporate Bonds</a:t>
            </a:r>
            <a:endParaRPr lang="th-TH" dirty="0"/>
          </a:p>
        </p:txBody>
      </p:sp>
      <p:sp>
        <p:nvSpPr>
          <p:cNvPr id="3" name="Content Placeholder 2"/>
          <p:cNvSpPr>
            <a:spLocks noGrp="1"/>
          </p:cNvSpPr>
          <p:nvPr>
            <p:ph idx="1"/>
          </p:nvPr>
        </p:nvSpPr>
        <p:spPr/>
        <p:txBody>
          <a:bodyPr/>
          <a:lstStyle/>
          <a:p>
            <a:r>
              <a:rPr lang="en-US" dirty="0" smtClean="0"/>
              <a:t>Jonathan learns that corporations sell bonds to obtain financing. One of the most common bonds that investors purchase is a corporate bond. Corporate bonds represents  debt financing by the company. The face value is the specified amount that will be repaid at maturity. Interest payments are a percentage of the face value, and ½ of the interest is paid every six months.</a:t>
            </a:r>
          </a:p>
          <a:p>
            <a:endParaRPr lang="en-US" dirty="0" smtClean="0"/>
          </a:p>
          <a:p>
            <a:r>
              <a:rPr lang="en-US" dirty="0" smtClean="0"/>
              <a:t>For example, Jonathan finds a bond with a 6 percent interest rate (coupon rate). This bond would pay 6% of $1,000 or $60 for the year. Cash payments of $30 are made every six months.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4146607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 Indenture</a:t>
            </a:r>
            <a:endParaRPr lang="th-TH" dirty="0"/>
          </a:p>
        </p:txBody>
      </p:sp>
      <p:sp>
        <p:nvSpPr>
          <p:cNvPr id="3" name="Content Placeholder 2"/>
          <p:cNvSpPr>
            <a:spLocks noGrp="1"/>
          </p:cNvSpPr>
          <p:nvPr>
            <p:ph idx="1"/>
          </p:nvPr>
        </p:nvSpPr>
        <p:spPr/>
        <p:txBody>
          <a:bodyPr>
            <a:normAutofit lnSpcReduction="10000"/>
          </a:bodyPr>
          <a:lstStyle/>
          <a:p>
            <a:r>
              <a:rPr lang="en-US" dirty="0" smtClean="0"/>
              <a:t>A bond Indenture is a legal contract, which specified the face value, the interest payments, the maturity date of the bond and all of the unique features each particular bond has.</a:t>
            </a:r>
          </a:p>
          <a:p>
            <a:endParaRPr lang="en-US" dirty="0"/>
          </a:p>
          <a:p>
            <a:r>
              <a:rPr lang="en-US" dirty="0" smtClean="0"/>
              <a:t>Jonathan is learning that there are many different bonds issued by hundreds of companies. Jonathan also learns that bond indentures are difficult for the average person to read and understand. Therefore, a corporation issuing bonds appoints an independent firm (trustee) to act as the bondholders’ representative. The trustee is usually a commercial bank or other financial institution and periodically reports information about the corporation’s ability to make interest payments to the bondholder. Jonathan realizes he needs to read the bond indenture carefully to truly understand each bond that he is thinking about purchasing.</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4126169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Corporations Sell Corporate Bonds</a:t>
            </a:r>
            <a:endParaRPr lang="th-TH" dirty="0"/>
          </a:p>
        </p:txBody>
      </p:sp>
      <p:sp>
        <p:nvSpPr>
          <p:cNvPr id="3" name="Content Placeholder 2"/>
          <p:cNvSpPr>
            <a:spLocks noGrp="1"/>
          </p:cNvSpPr>
          <p:nvPr>
            <p:ph idx="1"/>
          </p:nvPr>
        </p:nvSpPr>
        <p:spPr/>
        <p:txBody>
          <a:bodyPr/>
          <a:lstStyle/>
          <a:p>
            <a:r>
              <a:rPr lang="en-US" dirty="0" smtClean="0"/>
              <a:t>After learning about all of the details of corporate bonds, Jonathan wonders why companies use bonds. He discovers that bonds can be a cheaper way for the corporation to borrow money and can lead to a higher rate of return for the corporation. He learns that bondholders are repaid at a future date and interest payments on the debt are required. He discovers that many corporations prefer selling bonds, because they retain control of the corporation since bondholders generally do not have a right to vote on corporate issues.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17727457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Bonds</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Jonathan learns that before issuing bonds, a corporation must decide what type of bond to issue and how the bond issued will be repaid. He also learns that most bonds are sold without any specific assets backing them up.</a:t>
            </a:r>
          </a:p>
          <a:p>
            <a:r>
              <a:rPr lang="en-US" dirty="0" smtClean="0"/>
              <a:t>Debenture Bonds – unsecured bonds that are backed only by the reputation of the issuing corporation. These debenture bonds are basically as good as the reputation of the company that issues them.</a:t>
            </a:r>
          </a:p>
          <a:p>
            <a:r>
              <a:rPr lang="en-US" dirty="0" smtClean="0"/>
              <a:t>Mortgage Bonds – secured bonds that can be backed by various assets such as real estate, stocks, bonds, and operating equipment owned by the company. </a:t>
            </a:r>
          </a:p>
          <a:p>
            <a:r>
              <a:rPr lang="en-US" dirty="0" smtClean="0"/>
              <a:t>Jonathan realizes that if everything else is the same, then a mortgage bond would be safer but it will have a lower interest rate.</a:t>
            </a:r>
          </a:p>
          <a:p>
            <a:r>
              <a:rPr lang="en-US" dirty="0" smtClean="0"/>
              <a:t>Subordinated Debenture Bonds – unsecured bonds that gives bondholders a secondary claim with respect to interest payments, repayment, and assets of the company after mortgage or debenture bonds have been repaid. Because subordinated debenture bonds would be paid after other bonds, they have a higher risk and would generally have higher interest rates that other bonds.</a:t>
            </a:r>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92597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Bonds (continued)</a:t>
            </a:r>
            <a:endParaRPr lang="th-TH" dirty="0"/>
          </a:p>
        </p:txBody>
      </p:sp>
      <p:sp>
        <p:nvSpPr>
          <p:cNvPr id="3" name="Content Placeholder 2"/>
          <p:cNvSpPr>
            <a:spLocks noGrp="1"/>
          </p:cNvSpPr>
          <p:nvPr>
            <p:ph idx="1"/>
          </p:nvPr>
        </p:nvSpPr>
        <p:spPr/>
        <p:txBody>
          <a:bodyPr>
            <a:normAutofit lnSpcReduction="10000"/>
          </a:bodyPr>
          <a:lstStyle/>
          <a:p>
            <a:r>
              <a:rPr lang="en-US" dirty="0" smtClean="0"/>
              <a:t>Jonathan learns that some bond can be converted into the common stock of the company. Jonathan realizes that this type of bond can be a real advantage for him. If the company does really well, and the stock price rises, normal bondholders gain nothing. However, convertible bondholders can trade their bonds for the stock of the company and share in the good returns enjoyed by the stockholders. If the company does not do well, bondholders still have the highest priority in the event of the failure of the company. In general, because of this advantage for bondholders, convertible bonds have lower interest rates than do regular debenture bonds.</a:t>
            </a:r>
          </a:p>
          <a:p>
            <a:r>
              <a:rPr lang="en-US" dirty="0" smtClean="0"/>
              <a:t>Convertible bonds – bonds that can be converted or traded for  a </a:t>
            </a:r>
            <a:r>
              <a:rPr lang="en-US" dirty="0"/>
              <a:t>s</a:t>
            </a:r>
            <a:r>
              <a:rPr lang="en-US" dirty="0" smtClean="0"/>
              <a:t>et number of shares of the common stock of the corporation at the discretion of the bondholder</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5689314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Bonds (continued)</a:t>
            </a:r>
            <a:endParaRPr lang="th-TH" dirty="0"/>
          </a:p>
        </p:txBody>
      </p:sp>
      <p:sp>
        <p:nvSpPr>
          <p:cNvPr id="3" name="Content Placeholder 2"/>
          <p:cNvSpPr>
            <a:spLocks noGrp="1"/>
          </p:cNvSpPr>
          <p:nvPr>
            <p:ph idx="1"/>
          </p:nvPr>
        </p:nvSpPr>
        <p:spPr/>
        <p:txBody>
          <a:bodyPr>
            <a:normAutofit/>
          </a:bodyPr>
          <a:lstStyle/>
          <a:p>
            <a:r>
              <a:rPr lang="en-US" dirty="0" smtClean="0"/>
              <a:t>Jonathan also learns that there are other bonds that can offer high interest rates. These bonds are called high – yield or junk bonds. They are sold by companies with a poor earnings history, a questionable credit record, or newer companies with unproven ability to increase sales and earn profits. While they do pay high interest, the risk is also high that the company will not be able to make interest payments or repay the bondholders at maturity.</a:t>
            </a:r>
          </a:p>
          <a:p>
            <a:endParaRPr lang="en-US" dirty="0"/>
          </a:p>
          <a:p>
            <a:r>
              <a:rPr lang="en-US" dirty="0" smtClean="0"/>
              <a:t>High-yield bonds – bonds that pay higher interest, but also have a higher risk </a:t>
            </a:r>
            <a:r>
              <a:rPr lang="en-US" smtClean="0"/>
              <a:t>of default</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14270511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Provisions for Repayment</a:t>
            </a:r>
            <a:endParaRPr lang="th-TH" dirty="0"/>
          </a:p>
        </p:txBody>
      </p:sp>
      <p:sp>
        <p:nvSpPr>
          <p:cNvPr id="3" name="Content Placeholder 2"/>
          <p:cNvSpPr>
            <a:spLocks noGrp="1"/>
          </p:cNvSpPr>
          <p:nvPr>
            <p:ph idx="1"/>
          </p:nvPr>
        </p:nvSpPr>
        <p:spPr/>
        <p:txBody>
          <a:bodyPr>
            <a:normAutofit lnSpcReduction="10000"/>
          </a:bodyPr>
          <a:lstStyle/>
          <a:p>
            <a:r>
              <a:rPr lang="en-US" dirty="0" smtClean="0"/>
              <a:t>Jonathan learns that callable bonds are often issued when interest rates are high. A company does not want to pay out any more cash than they have to. If market interest rates are high, then the interest payments that are paid on bonds would also be high. If </a:t>
            </a:r>
            <a:r>
              <a:rPr lang="en-US" dirty="0" err="1" smtClean="0"/>
              <a:t>theey</a:t>
            </a:r>
            <a:r>
              <a:rPr lang="en-US" dirty="0" smtClean="0"/>
              <a:t> issue callable bonds, then they can retire the high interest bonds and issue new bonds with lower interest payments after market interest rates fall. Callable bonds offer an advantage to the issuing company and not the investor. Therefore, callable bonds tend to have a higher interest rate than non-callable bonds.</a:t>
            </a:r>
          </a:p>
          <a:p>
            <a:r>
              <a:rPr lang="en-US" dirty="0" smtClean="0"/>
              <a:t>A Call feature allows the corporation to buy back outstanding bonds from current investors before the maturity date. If the company buys back the bonds early, they often pay a premium on the bonds. They can pay slightly more than the face value on the bonds.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049297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Provisions for Repayment (continued)</a:t>
            </a:r>
            <a:endParaRPr lang="th-TH" dirty="0"/>
          </a:p>
        </p:txBody>
      </p:sp>
      <p:sp>
        <p:nvSpPr>
          <p:cNvPr id="3" name="Content Placeholder 2"/>
          <p:cNvSpPr>
            <a:spLocks noGrp="1"/>
          </p:cNvSpPr>
          <p:nvPr>
            <p:ph idx="1"/>
          </p:nvPr>
        </p:nvSpPr>
        <p:spPr/>
        <p:txBody>
          <a:bodyPr>
            <a:normAutofit/>
          </a:bodyPr>
          <a:lstStyle/>
          <a:p>
            <a:r>
              <a:rPr lang="en-US" dirty="0" smtClean="0"/>
              <a:t>A sinking fund is a fund in which the company makes annual or semi-annual deposits over the life of the bond. The money is used to redeem the bonds at maturity.</a:t>
            </a:r>
          </a:p>
          <a:p>
            <a:endParaRPr lang="en-US" dirty="0"/>
          </a:p>
          <a:p>
            <a:r>
              <a:rPr lang="en-US" dirty="0" smtClean="0"/>
              <a:t>Jonathan learns that a sinking fund is another way for the company to save up the money to repay the bonds. This makes the bond safer, and they generally have a lower interest rate than bonds without a sinking fund.</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487641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Investors Purchase Corporate Bonds</a:t>
            </a:r>
            <a:endParaRPr lang="th-TH" dirty="0"/>
          </a:p>
        </p:txBody>
      </p:sp>
      <p:sp>
        <p:nvSpPr>
          <p:cNvPr id="3" name="Content Placeholder 2"/>
          <p:cNvSpPr>
            <a:spLocks noGrp="1"/>
          </p:cNvSpPr>
          <p:nvPr>
            <p:ph idx="1"/>
          </p:nvPr>
        </p:nvSpPr>
        <p:spPr/>
        <p:txBody>
          <a:bodyPr/>
          <a:lstStyle/>
          <a:p>
            <a:r>
              <a:rPr lang="en-US" dirty="0" smtClean="0"/>
              <a:t>Jonathan did not realize that bonds could be an important part of his portfolio. He has made the mistake that many investors make of putting all of his “eggs in one basket.” If he adds bonds to his portfolio, it will allow him to diversify his risk. Jonathan realizes that bonds pay interest income and are repaid when the bond matures. Jonathan also realizes that bonds can preserve his investment funds during a downturn of the economy, and later when the economy, and later when the economy improves he can invest in the stock market should he desire to do so</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7830691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Dollar Appreciation of Bond Value</a:t>
            </a:r>
            <a:endParaRPr lang="th-TH" dirty="0"/>
          </a:p>
        </p:txBody>
      </p:sp>
      <p:sp>
        <p:nvSpPr>
          <p:cNvPr id="3" name="Content Placeholder 2"/>
          <p:cNvSpPr>
            <a:spLocks noGrp="1"/>
          </p:cNvSpPr>
          <p:nvPr>
            <p:ph idx="1"/>
          </p:nvPr>
        </p:nvSpPr>
        <p:spPr/>
        <p:txBody>
          <a:bodyPr/>
          <a:lstStyle/>
          <a:p>
            <a:r>
              <a:rPr lang="en-US" dirty="0" smtClean="0"/>
              <a:t>Example:</a:t>
            </a:r>
          </a:p>
          <a:p>
            <a:r>
              <a:rPr lang="en-US" dirty="0" smtClean="0"/>
              <a:t>An investor purchases a $1,000 bond paying 6% interest rate. The current market interest rate is 10%. If the market price of the bond is $800, determine if this is a good price for the bond.</a:t>
            </a:r>
          </a:p>
          <a:p>
            <a:endParaRPr lang="en-US" dirty="0"/>
          </a:p>
          <a:p>
            <a:endParaRPr lang="en-US" dirty="0" smtClean="0"/>
          </a:p>
          <a:p>
            <a:r>
              <a:rPr lang="en-US" dirty="0" smtClean="0"/>
              <a:t>Jonathan learns that one of the reasons why investors invest in bonds is to see the dollar appreciation in the value of the bonds. He needs to understand how an investor makes money by purchasing a bond. He learns that comparing interest rates in the market help an investor in determining what is a good purchase price for the bond.</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72582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 Calculations</a:t>
            </a:r>
            <a:endParaRPr lang="th-TH" dirty="0"/>
          </a:p>
        </p:txBody>
      </p:sp>
      <p:sp>
        <p:nvSpPr>
          <p:cNvPr id="3" name="Content Placeholder 2"/>
          <p:cNvSpPr>
            <a:spLocks noGrp="1"/>
          </p:cNvSpPr>
          <p:nvPr>
            <p:ph idx="1"/>
          </p:nvPr>
        </p:nvSpPr>
        <p:spPr/>
        <p:txBody>
          <a:bodyPr/>
          <a:lstStyle/>
          <a:p>
            <a:r>
              <a:rPr lang="en-US" dirty="0" smtClean="0"/>
              <a:t>The Price of a Bond</a:t>
            </a:r>
          </a:p>
          <a:p>
            <a:r>
              <a:rPr lang="en-US" dirty="0" smtClean="0"/>
              <a:t>Current Yield</a:t>
            </a:r>
          </a:p>
          <a:p>
            <a:r>
              <a:rPr lang="en-US" dirty="0" smtClean="0"/>
              <a:t>The Yield to Maturity on a Bond</a:t>
            </a:r>
          </a:p>
          <a:p>
            <a:endParaRPr lang="en-US" dirty="0"/>
          </a:p>
          <a:p>
            <a:endParaRPr lang="en-US" dirty="0" smtClean="0"/>
          </a:p>
          <a:p>
            <a:endParaRPr lang="en-US" dirty="0"/>
          </a:p>
          <a:p>
            <a:r>
              <a:rPr lang="en-US" dirty="0" smtClean="0"/>
              <a:t>If Jonathan is going to purchase bonds, he needs to know how to determine what is a good price to pay for a bond, and how to calculate the interest rate on a bond.</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772128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Calculating the Approximate Market Value of a Bond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smtClean="0"/>
                  <a:t>Jonathaan knows that it would be helpful to be able to calculate the approximate market value of his bond investment. He knows that the current market rate of interest on comparable investments is 10 percent, and that the bond is paying interest at 6 percent (1,000 face x 6% = $60 annually). Using the formula, he determines that the approximate market value of the bond is $600. Therefore, he realizes that it is not worth the $800 price.</a:t>
                </a:r>
              </a:p>
              <a:p>
                <a:endParaRPr lang="en-US" dirty="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𝐷𝑜𝑙𝑙𝑎𝑟</m:t>
                        </m:r>
                        <m:r>
                          <a:rPr lang="en-US" b="0" i="1" smtClean="0">
                            <a:latin typeface="Cambria Math" panose="02040503050406030204" pitchFamily="18" charset="0"/>
                          </a:rPr>
                          <m:t> </m:t>
                        </m:r>
                        <m:r>
                          <a:rPr lang="en-US" b="0" i="1" smtClean="0">
                            <a:latin typeface="Cambria Math" panose="02040503050406030204" pitchFamily="18" charset="0"/>
                          </a:rPr>
                          <m:t>𝐴𝑚𝑜𝑢𝑛𝑡</m:t>
                        </m:r>
                        <m:r>
                          <a:rPr lang="en-US" b="0" i="1" smtClean="0">
                            <a:latin typeface="Cambria Math" panose="02040503050406030204" pitchFamily="18" charset="0"/>
                          </a:rPr>
                          <m:t> </m:t>
                        </m:r>
                        <m:r>
                          <a:rPr lang="en-US" b="0" i="1" smtClean="0">
                            <a:latin typeface="Cambria Math" panose="02040503050406030204" pitchFamily="18" charset="0"/>
                          </a:rPr>
                          <m:t>𝑜𝑓</m:t>
                        </m:r>
                        <m:r>
                          <a:rPr lang="en-US" b="0" i="1" smtClean="0">
                            <a:latin typeface="Cambria Math" panose="02040503050406030204" pitchFamily="18" charset="0"/>
                          </a:rPr>
                          <m:t> </m:t>
                        </m:r>
                        <m:r>
                          <a:rPr lang="en-US" b="0" i="1" smtClean="0">
                            <a:latin typeface="Cambria Math" panose="02040503050406030204" pitchFamily="18" charset="0"/>
                          </a:rPr>
                          <m:t>𝐴𝑛𝑛𝑢𝑎𝑙</m:t>
                        </m:r>
                        <m:r>
                          <a:rPr lang="en-US" b="0" i="1" smtClean="0">
                            <a:latin typeface="Cambria Math" panose="02040503050406030204" pitchFamily="18" charset="0"/>
                          </a:rPr>
                          <m:t> </m:t>
                        </m:r>
                        <m:r>
                          <a:rPr lang="en-US" b="0" i="1" smtClean="0">
                            <a:latin typeface="Cambria Math" panose="02040503050406030204" pitchFamily="18" charset="0"/>
                          </a:rPr>
                          <m:t>𝐼𝑛𝑡𝑒𝑟𝑒𝑠𝑡</m:t>
                        </m:r>
                      </m:num>
                      <m:den>
                        <m:r>
                          <a:rPr lang="en-US" b="0" i="1" smtClean="0">
                            <a:latin typeface="Cambria Math" panose="02040503050406030204" pitchFamily="18" charset="0"/>
                          </a:rPr>
                          <m:t>𝐶𝑜𝑚𝑝𝑎𝑟𝑎𝑏𝑙𝑒</m:t>
                        </m:r>
                        <m:r>
                          <a:rPr lang="en-US" b="0" i="1" smtClean="0">
                            <a:latin typeface="Cambria Math" panose="02040503050406030204" pitchFamily="18" charset="0"/>
                          </a:rPr>
                          <m:t> </m:t>
                        </m:r>
                        <m:r>
                          <a:rPr lang="en-US" b="0" i="1" smtClean="0">
                            <a:latin typeface="Cambria Math" panose="02040503050406030204" pitchFamily="18" charset="0"/>
                          </a:rPr>
                          <m:t>𝐼𝑛𝑡𝑒𝑟𝑒𝑠𝑡</m:t>
                        </m:r>
                        <m:r>
                          <a:rPr lang="en-US" b="0" i="1" smtClean="0">
                            <a:latin typeface="Cambria Math" panose="02040503050406030204" pitchFamily="18" charset="0"/>
                          </a:rPr>
                          <m:t> </m:t>
                        </m:r>
                        <m:r>
                          <a:rPr lang="en-US" b="0" i="1" smtClean="0">
                            <a:latin typeface="Cambria Math" panose="02040503050406030204" pitchFamily="18" charset="0"/>
                          </a:rPr>
                          <m:t>𝑅𝑎𝑡𝑒</m:t>
                        </m:r>
                      </m:den>
                    </m:f>
                  </m:oMath>
                </a14:m>
                <a:endParaRPr lang="th-TH" dirty="0" smtClean="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$60</m:t>
                        </m:r>
                      </m:num>
                      <m:den>
                        <m:r>
                          <a:rPr lang="en-US" b="0" i="1" smtClean="0">
                            <a:latin typeface="Cambria Math" panose="02040503050406030204" pitchFamily="18" charset="0"/>
                          </a:rPr>
                          <m:t>.10</m:t>
                        </m:r>
                      </m:den>
                    </m:f>
                  </m:oMath>
                </a14:m>
                <a:r>
                  <a:rPr lang="th-TH" dirty="0" smtClean="0"/>
                  <a:t> </a:t>
                </a:r>
                <a:r>
                  <a:rPr lang="en-US" dirty="0" smtClean="0"/>
                  <a:t>= $600</a:t>
                </a:r>
                <a:r>
                  <a:rPr lang="th-TH" dirty="0" smtClean="0"/>
                  <a:t> </a:t>
                </a:r>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r="-1600"/>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40845695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Price of a Bond</a:t>
            </a:r>
            <a:endParaRPr lang="th-TH" dirty="0"/>
          </a:p>
        </p:txBody>
      </p:sp>
      <p:sp>
        <p:nvSpPr>
          <p:cNvPr id="3" name="Content Placeholder 2"/>
          <p:cNvSpPr>
            <a:spLocks noGrp="1"/>
          </p:cNvSpPr>
          <p:nvPr>
            <p:ph idx="1"/>
          </p:nvPr>
        </p:nvSpPr>
        <p:spPr/>
        <p:txBody>
          <a:bodyPr>
            <a:normAutofit lnSpcReduction="10000"/>
          </a:bodyPr>
          <a:lstStyle/>
          <a:p>
            <a:r>
              <a:rPr lang="en-US" dirty="0" smtClean="0"/>
              <a:t>Bond Price:</a:t>
            </a:r>
          </a:p>
          <a:p>
            <a:pPr lvl="1"/>
            <a:r>
              <a:rPr lang="en-US" dirty="0" smtClean="0"/>
              <a:t>= Face value x bond quote</a:t>
            </a:r>
          </a:p>
          <a:p>
            <a:pPr lvl="1"/>
            <a:r>
              <a:rPr lang="en-US" dirty="0" smtClean="0"/>
              <a:t>= $1,000 x 84 percent</a:t>
            </a:r>
          </a:p>
          <a:p>
            <a:pPr lvl="1"/>
            <a:r>
              <a:rPr lang="en-US" dirty="0" smtClean="0"/>
              <a:t>= $1,000 x 0.84</a:t>
            </a:r>
          </a:p>
          <a:p>
            <a:pPr lvl="1"/>
            <a:r>
              <a:rPr lang="en-US" dirty="0" smtClean="0"/>
              <a:t>=$840</a:t>
            </a:r>
          </a:p>
          <a:p>
            <a:pPr lvl="1"/>
            <a:endParaRPr lang="en-US" dirty="0"/>
          </a:p>
          <a:p>
            <a:pPr lvl="1"/>
            <a:endParaRPr lang="en-US" dirty="0" smtClean="0"/>
          </a:p>
          <a:p>
            <a:pPr lvl="1"/>
            <a:endParaRPr lang="en-US" dirty="0"/>
          </a:p>
          <a:p>
            <a:r>
              <a:rPr lang="en-US" dirty="0" smtClean="0"/>
              <a:t>Jonathan learns  that in bond quotations, prices are given as a percentage of the face value, which is usually $1,000. In order to find the actual price for a bond, he must multiply the face value by the bond quotation. Assume that a bond has a price quote of 84. Jonathan calculates that the actual price for the </a:t>
            </a:r>
            <a:r>
              <a:rPr lang="en-US" smtClean="0"/>
              <a:t>bond is $840.</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26744092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Current Yield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US" dirty="0" smtClean="0"/>
                  <a:t>Jonathan knows that the yield is the rate of return earned by an investor who holds a bond for a stated period of time. One method to measure yield is the current yield which is calculated by dividing the annual income amount generated by an investment by the investment’s current market value. Suppose Jonathan is looking at a bond with a face value of $1,000 and an interest rate of 6 percent (interest is $60 annually). This bond matures in 5 years and is selling in the market for $800. Jonathan can calculate the current yield for this bond from this information. He finds that the current yield is 7.5 percent.</a:t>
                </a:r>
              </a:p>
              <a:p>
                <a:endParaRPr lang="en-US" dirty="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𝐴𝑛𝑛𝑢𝑎𝑙</m:t>
                        </m:r>
                        <m:r>
                          <a:rPr lang="en-US" b="0" i="1" smtClean="0">
                            <a:latin typeface="Cambria Math" panose="02040503050406030204" pitchFamily="18" charset="0"/>
                          </a:rPr>
                          <m:t> </m:t>
                        </m:r>
                        <m:r>
                          <a:rPr lang="en-US" b="0" i="1" smtClean="0">
                            <a:latin typeface="Cambria Math" panose="02040503050406030204" pitchFamily="18" charset="0"/>
                          </a:rPr>
                          <m:t>𝐼𝑛𝑐𝑜𝑚𝑒</m:t>
                        </m:r>
                        <m:r>
                          <a:rPr lang="en-US" b="0" i="1" smtClean="0">
                            <a:latin typeface="Cambria Math" panose="02040503050406030204" pitchFamily="18" charset="0"/>
                          </a:rPr>
                          <m:t> </m:t>
                        </m:r>
                        <m:r>
                          <a:rPr lang="en-US" b="0" i="1" smtClean="0">
                            <a:latin typeface="Cambria Math" panose="02040503050406030204" pitchFamily="18" charset="0"/>
                          </a:rPr>
                          <m:t>𝐴𝑚𝑜𝑢𝑛𝑡</m:t>
                        </m:r>
                      </m:num>
                      <m:den>
                        <m:r>
                          <a:rPr lang="en-US" b="0" i="1" smtClean="0">
                            <a:latin typeface="Cambria Math" panose="02040503050406030204" pitchFamily="18" charset="0"/>
                          </a:rPr>
                          <m:t>𝐶𝑢𝑟𝑟𝑒𝑛𝑡</m:t>
                        </m:r>
                        <m:r>
                          <a:rPr lang="en-US" b="0" i="1" smtClean="0">
                            <a:latin typeface="Cambria Math" panose="02040503050406030204" pitchFamily="18" charset="0"/>
                          </a:rPr>
                          <m:t> </m:t>
                        </m:r>
                        <m:r>
                          <a:rPr lang="en-US" b="0" i="1" smtClean="0">
                            <a:latin typeface="Cambria Math" panose="02040503050406030204" pitchFamily="18" charset="0"/>
                          </a:rPr>
                          <m:t>𝑀𝑎𝑟𝑘𝑒𝑡</m:t>
                        </m:r>
                        <m:r>
                          <a:rPr lang="en-US" b="0" i="1" smtClean="0">
                            <a:latin typeface="Cambria Math" panose="02040503050406030204" pitchFamily="18" charset="0"/>
                          </a:rPr>
                          <m:t> </m:t>
                        </m:r>
                        <m:r>
                          <a:rPr lang="en-US" b="0" i="1" smtClean="0">
                            <a:latin typeface="Cambria Math" panose="02040503050406030204" pitchFamily="18" charset="0"/>
                          </a:rPr>
                          <m:t>𝑃𝑟𝑖𝑐𝑒</m:t>
                        </m:r>
                      </m:den>
                    </m:f>
                  </m:oMath>
                </a14:m>
                <a:r>
                  <a:rPr lang="th-TH" dirty="0" smtClean="0"/>
                  <a:t>                        </a:t>
                </a:r>
                <a14:m>
                  <m:oMath xmlns:m="http://schemas.openxmlformats.org/officeDocument/2006/math">
                    <m:f>
                      <m:fPr>
                        <m:ctrlPr>
                          <a:rPr lang="th-TH" i="1" dirty="0" smtClean="0">
                            <a:latin typeface="Cambria Math" panose="02040503050406030204" pitchFamily="18" charset="0"/>
                          </a:rPr>
                        </m:ctrlPr>
                      </m:fPr>
                      <m:num>
                        <m:r>
                          <a:rPr lang="en-US" b="0" i="1" dirty="0" smtClean="0">
                            <a:latin typeface="Cambria Math" panose="02040503050406030204" pitchFamily="18" charset="0"/>
                          </a:rPr>
                          <m:t>$60</m:t>
                        </m:r>
                      </m:num>
                      <m:den>
                        <m:r>
                          <a:rPr lang="en-US" b="0" i="1" dirty="0" smtClean="0">
                            <a:latin typeface="Cambria Math" panose="02040503050406030204" pitchFamily="18" charset="0"/>
                          </a:rPr>
                          <m:t>$800</m:t>
                        </m:r>
                      </m:den>
                    </m:f>
                    <m:r>
                      <a:rPr lang="en-US" b="0" i="1" dirty="0" smtClean="0">
                        <a:latin typeface="Cambria Math" panose="02040503050406030204" pitchFamily="18" charset="0"/>
                      </a:rPr>
                      <m:t>=.075</m:t>
                    </m:r>
                    <m:r>
                      <a:rPr lang="th-TH" b="0" i="1" dirty="0" smtClean="0">
                        <a:latin typeface="Cambria Math" panose="02040503050406030204" pitchFamily="18" charset="0"/>
                      </a:rPr>
                      <m:t> </m:t>
                    </m:r>
                  </m:oMath>
                </a14:m>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r="-1680" b="-1652"/>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6432837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Calculating the Yield to Maturity</a:t>
            </a:r>
            <a:endParaRPr lang="th-TH" dirty="0"/>
          </a:p>
        </p:txBody>
      </p:sp>
      <p:sp>
        <p:nvSpPr>
          <p:cNvPr id="3" name="Content Placeholder 2"/>
          <p:cNvSpPr>
            <a:spLocks noGrp="1"/>
          </p:cNvSpPr>
          <p:nvPr>
            <p:ph idx="1"/>
          </p:nvPr>
        </p:nvSpPr>
        <p:spPr/>
        <p:txBody>
          <a:bodyPr/>
          <a:lstStyle/>
          <a:p>
            <a:r>
              <a:rPr lang="en-US" dirty="0" smtClean="0"/>
              <a:t>Another method to measure yield is the yield to maturity. This calculation gives Jonathan an indication of the interest rate he would earn over the life of the bond. Jonathan can calculate this for the bond mentioned previously. The yield to maturity on this bond is 11.11 percent. </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pic>
        <p:nvPicPr>
          <p:cNvPr id="7" name="Picture 6" descr="Screen Clipping"/>
          <p:cNvPicPr>
            <a:picLocks noChangeAspect="1"/>
          </p:cNvPicPr>
          <p:nvPr/>
        </p:nvPicPr>
        <p:blipFill rotWithShape="1">
          <a:blip r:embed="rId2">
            <a:extLst>
              <a:ext uri="{28A0092B-C50C-407E-A947-70E740481C1C}">
                <a14:useLocalDpi xmlns:a14="http://schemas.microsoft.com/office/drawing/2010/main" val="0"/>
              </a:ext>
            </a:extLst>
          </a:blip>
          <a:srcRect l="1507" t="18798"/>
          <a:stretch/>
        </p:blipFill>
        <p:spPr>
          <a:xfrm>
            <a:off x="1676400" y="3733800"/>
            <a:ext cx="4981612" cy="2962302"/>
          </a:xfrm>
          <a:prstGeom prst="rect">
            <a:avLst/>
          </a:prstGeom>
        </p:spPr>
      </p:pic>
    </p:spTree>
    <p:extLst>
      <p:ext uri="{BB962C8B-B14F-4D97-AF65-F5344CB8AC3E}">
        <p14:creationId xmlns:p14="http://schemas.microsoft.com/office/powerpoint/2010/main" val="8572291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676400"/>
            <a:ext cx="579268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926541"/>
            <a:ext cx="5233987" cy="2409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7803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24000"/>
            <a:ext cx="5181600" cy="265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8676" y="3969543"/>
            <a:ext cx="4890247" cy="2486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78891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799" y="1600200"/>
            <a:ext cx="5263341"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4191000"/>
            <a:ext cx="5353903"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78891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lvl="0"/>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8542</TotalTime>
  <Words>3118</Words>
  <Application>Microsoft Office PowerPoint</Application>
  <PresentationFormat>On-screen Show (4:3)</PresentationFormat>
  <Paragraphs>304</Paragraphs>
  <Slides>52</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Angsana New</vt:lpstr>
      <vt:lpstr>Arial</vt:lpstr>
      <vt:lpstr>Calibri</vt:lpstr>
      <vt:lpstr>Cambria</vt:lpstr>
      <vt:lpstr>Cambria Math</vt:lpstr>
      <vt:lpstr>Cordia New</vt:lpstr>
      <vt:lpstr>Wingdings</vt:lpstr>
      <vt:lpstr>Adjacency</vt:lpstr>
      <vt:lpstr>FN 221: Personal Finance</vt:lpstr>
      <vt:lpstr>Why Consider Bonds?</vt:lpstr>
      <vt:lpstr>Basic Bond Terminology and Features</vt:lpstr>
      <vt:lpstr>Basic Bond Terminology and Features (Cont’d)</vt:lpstr>
      <vt:lpstr>Different Types of Bonds</vt:lpstr>
      <vt:lpstr>Corporate Bonds</vt:lpstr>
      <vt:lpstr>Corporate Bonds (Cont’d)</vt:lpstr>
      <vt:lpstr>Treasury and Agency Bonds</vt:lpstr>
      <vt:lpstr>Treasury Bills, Notes, and Bonds</vt:lpstr>
      <vt:lpstr>Treasury Bills, Notes, Bonds (Cont’d)</vt:lpstr>
      <vt:lpstr>Pass-through Certificates</vt:lpstr>
      <vt:lpstr>Treasury Inflation-indexed Bonds</vt:lpstr>
      <vt:lpstr>Special Situation Bonds</vt:lpstr>
      <vt:lpstr>Zero-coupon Bonds</vt:lpstr>
      <vt:lpstr>Junk Bonds</vt:lpstr>
      <vt:lpstr>Bond Yield</vt:lpstr>
      <vt:lpstr>Ways to Measure Bond Yield</vt:lpstr>
      <vt:lpstr>Current Yield</vt:lpstr>
      <vt:lpstr>Yield to Maturity</vt:lpstr>
      <vt:lpstr>Equivalent Taxable Yield</vt:lpstr>
      <vt:lpstr>Bond Ratings –  A Measure of Riskiness</vt:lpstr>
      <vt:lpstr>Bond Ratings</vt:lpstr>
      <vt:lpstr>Bond Valuation Principles</vt:lpstr>
      <vt:lpstr>Valuation Principles (Cont’d)</vt:lpstr>
      <vt:lpstr>Valuation Principles (Continued)</vt:lpstr>
      <vt:lpstr>Valuation Principles (Cont’d)</vt:lpstr>
      <vt:lpstr>Bond Valuation Relationships and The Investor</vt:lpstr>
      <vt:lpstr>The Pros of Investing in Bonds</vt:lpstr>
      <vt:lpstr>The Cons of Investing in Bonds</vt:lpstr>
      <vt:lpstr>The Cons of Investing in Bonds (Cont’d)</vt:lpstr>
      <vt:lpstr>Analyzing Bond Choices</vt:lpstr>
      <vt:lpstr>Analyzing Bond Choices (Cont’d)</vt:lpstr>
      <vt:lpstr>The Situation</vt:lpstr>
      <vt:lpstr>Corporate Bonds</vt:lpstr>
      <vt:lpstr>Bond Indenture</vt:lpstr>
      <vt:lpstr>Why Corporations Sell Corporate Bonds</vt:lpstr>
      <vt:lpstr>Types of Bonds</vt:lpstr>
      <vt:lpstr>Types of Bonds (continued)</vt:lpstr>
      <vt:lpstr>Types of Bonds (continued)</vt:lpstr>
      <vt:lpstr>Provisions for Repayment</vt:lpstr>
      <vt:lpstr>Provisions for Repayment (continued)</vt:lpstr>
      <vt:lpstr>Why Investors Purchase Corporate Bonds</vt:lpstr>
      <vt:lpstr>Dollar Appreciation of Bond Value</vt:lpstr>
      <vt:lpstr>Bond Calculations</vt:lpstr>
      <vt:lpstr>Calculating the Approximate Market Value of a Bond</vt:lpstr>
      <vt:lpstr>The Price of a Bond</vt:lpstr>
      <vt:lpstr>The Current Yield</vt:lpstr>
      <vt:lpstr>Calculating the Yield to Maturity</vt:lpstr>
      <vt:lpstr>Appendix</vt:lpstr>
      <vt:lpstr>Appendix</vt:lpstr>
      <vt:lpstr>Appendix</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111</cp:revision>
  <dcterms:created xsi:type="dcterms:W3CDTF">2013-11-23T06:38:33Z</dcterms:created>
  <dcterms:modified xsi:type="dcterms:W3CDTF">2015-01-02T05:09:40Z</dcterms:modified>
</cp:coreProperties>
</file>