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8"/>
  </p:notesMasterIdLst>
  <p:sldIdLst>
    <p:sldId id="557" r:id="rId2"/>
    <p:sldId id="601" r:id="rId3"/>
    <p:sldId id="603" r:id="rId4"/>
    <p:sldId id="605" r:id="rId5"/>
    <p:sldId id="606" r:id="rId6"/>
    <p:sldId id="604" r:id="rId7"/>
    <p:sldId id="397" r:id="rId8"/>
    <p:sldId id="475" r:id="rId9"/>
    <p:sldId id="651" r:id="rId10"/>
    <p:sldId id="653" r:id="rId11"/>
    <p:sldId id="261" r:id="rId12"/>
    <p:sldId id="260" r:id="rId13"/>
    <p:sldId id="267" r:id="rId14"/>
    <p:sldId id="272" r:id="rId15"/>
    <p:sldId id="259" r:id="rId16"/>
    <p:sldId id="65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n Bhumipat" initials="KB"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สไตล์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47" autoAdjust="0"/>
    <p:restoredTop sz="94660"/>
  </p:normalViewPr>
  <p:slideViewPr>
    <p:cSldViewPr>
      <p:cViewPr varScale="1">
        <p:scale>
          <a:sx n="77" d="100"/>
          <a:sy n="77" d="100"/>
        </p:scale>
        <p:origin x="1219"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4/22/2021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11</a:t>
            </a:fld>
            <a:endParaRPr lang="th-TH"/>
          </a:p>
        </p:txBody>
      </p:sp>
    </p:spTree>
    <p:extLst>
      <p:ext uri="{BB962C8B-B14F-4D97-AF65-F5344CB8AC3E}">
        <p14:creationId xmlns:p14="http://schemas.microsoft.com/office/powerpoint/2010/main" val="2064779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a:t>Euy</a:t>
            </a:r>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12</a:t>
            </a:fld>
            <a:endParaRPr lang="th-TH"/>
          </a:p>
        </p:txBody>
      </p:sp>
    </p:spTree>
    <p:extLst>
      <p:ext uri="{BB962C8B-B14F-4D97-AF65-F5344CB8AC3E}">
        <p14:creationId xmlns:p14="http://schemas.microsoft.com/office/powerpoint/2010/main" val="1556283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4/22/2021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4/22/2021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4/22/2021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4/22/2021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4/22/2021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4/22/2021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4/22/2021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4/22/2021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4/22/2021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800"/>
            </a:lvl1pPr>
            <a:lvl2pPr marL="742950" indent="-285750">
              <a:spcAft>
                <a:spcPts val="800"/>
              </a:spcAft>
              <a:buFont typeface="Arial" panose="020B0604020202020204" pitchFamily="34" charset="0"/>
              <a:buChar char="•"/>
              <a:defRPr sz="2400"/>
            </a:lvl2pPr>
            <a:lvl3pPr marL="1143000" indent="-228600">
              <a:spcAft>
                <a:spcPts val="800"/>
              </a:spcAft>
              <a:buFont typeface="Arial" panose="020B0604020202020204" pitchFamily="34" charset="0"/>
              <a:buChar char="•"/>
              <a:defRPr sz="2000"/>
            </a:lvl3pPr>
            <a:lvl4pPr marL="1600200" indent="-228600">
              <a:spcAft>
                <a:spcPts val="800"/>
              </a:spcAft>
              <a:buFont typeface="Arial" panose="020B0604020202020204" pitchFamily="34" charset="0"/>
              <a:buChar char="•"/>
              <a:defRPr sz="1800"/>
            </a:lvl4pPr>
            <a:lvl5pPr marL="2057400" indent="-228600">
              <a:spcAft>
                <a:spcPts val="800"/>
              </a:spcAft>
              <a:buFont typeface="Arial" panose="020B0604020202020204" pitchFamily="34" charset="0"/>
              <a:buChar cha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050493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4/22/2021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396990"/>
            <a:ext cx="6400800" cy="657228"/>
          </a:xfrm>
        </p:spPr>
        <p:txBody>
          <a:bodyPr>
            <a:normAutofit/>
          </a:bodyPr>
          <a:lstStyle/>
          <a:p>
            <a:r>
              <a:rPr lang="en-US" sz="3600" dirty="0">
                <a:solidFill>
                  <a:schemeClr val="tx1"/>
                </a:solidFill>
              </a:rPr>
              <a:t>By  </a:t>
            </a:r>
            <a:r>
              <a:rPr lang="en-US" sz="3600" dirty="0" err="1">
                <a:solidFill>
                  <a:schemeClr val="tx1"/>
                </a:solidFill>
              </a:rPr>
              <a:t>Ajarn</a:t>
            </a:r>
            <a:r>
              <a:rPr lang="en-US" sz="3600" dirty="0">
                <a:solidFill>
                  <a:schemeClr val="tx1"/>
                </a:solidFill>
              </a:rPr>
              <a:t>  </a:t>
            </a:r>
            <a:r>
              <a:rPr lang="en-US" sz="3600" dirty="0" err="1">
                <a:solidFill>
                  <a:schemeClr val="tx1"/>
                </a:solidFill>
              </a:rPr>
              <a:t>Suwalya K.</a:t>
            </a:r>
            <a:endParaRPr lang="en-US" sz="3600" dirty="0">
              <a:solidFill>
                <a:schemeClr val="tx1"/>
              </a:solidFill>
            </a:endParaRPr>
          </a:p>
          <a:p>
            <a:endParaRPr lang="en-US" dirty="0">
              <a:solidFill>
                <a:schemeClr val="tx1"/>
              </a:solidFill>
            </a:endParaRPr>
          </a:p>
        </p:txBody>
      </p:sp>
      <p:sp>
        <p:nvSpPr>
          <p:cNvPr id="2" name="Title 1"/>
          <p:cNvSpPr>
            <a:spLocks noGrp="1"/>
          </p:cNvSpPr>
          <p:nvPr>
            <p:ph type="ctrTitle"/>
          </p:nvPr>
        </p:nvSpPr>
        <p:spPr>
          <a:xfrm>
            <a:off x="657809" y="1726980"/>
            <a:ext cx="8229600" cy="1470025"/>
          </a:xfrm>
        </p:spPr>
        <p:txBody>
          <a:bodyPr>
            <a:normAutofit fontScale="90000"/>
          </a:bodyPr>
          <a:lstStyle/>
          <a:p>
            <a:r>
              <a:rPr lang="en-US" sz="3200" b="1" dirty="0"/>
              <a:t>MK 333/326</a:t>
            </a:r>
          </a:p>
          <a:p>
            <a:r>
              <a:rPr lang="en-US" sz="3200" b="1" dirty="0"/>
              <a:t>International Marketing</a:t>
            </a:r>
          </a:p>
          <a:p>
            <a:r>
              <a:rPr lang="en-US" sz="3200" b="1" dirty="0"/>
              <a:t>Final Project Guidelines</a:t>
            </a:r>
            <a:br>
              <a:rPr lang="en-US" sz="3200" b="1" dirty="0"/>
            </a:br>
            <a:endParaRPr lang="en-US" sz="1800" b="1" dirty="0"/>
          </a:p>
        </p:txBody>
      </p:sp>
      <p:pic>
        <p:nvPicPr>
          <p:cNvPr id="5" name="Picture 4" descr="BE image.png"/>
          <p:cNvPicPr>
            <a:picLocks noChangeAspect="1"/>
          </p:cNvPicPr>
          <p:nvPr/>
        </p:nvPicPr>
        <p:blipFill>
          <a:blip r:embed="rId2" cstate="print"/>
          <a:stretch>
            <a:fillRect/>
          </a:stretch>
        </p:blipFill>
        <p:spPr>
          <a:xfrm>
            <a:off x="7698340" y="138056"/>
            <a:ext cx="1189069" cy="1189069"/>
          </a:xfrm>
          <a:prstGeom prst="rect">
            <a:avLst/>
          </a:prstGeom>
        </p:spPr>
      </p:pic>
      <p:pic>
        <p:nvPicPr>
          <p:cNvPr id="4" name="Picture 3"/>
          <p:cNvPicPr>
            <a:picLocks noChangeAspect="1"/>
          </p:cNvPicPr>
          <p:nvPr/>
        </p:nvPicPr>
        <p:blipFill>
          <a:blip r:embed="rId3"/>
          <a:stretch>
            <a:fillRect/>
          </a:stretch>
        </p:blipFill>
        <p:spPr>
          <a:xfrm>
            <a:off x="390681" y="201621"/>
            <a:ext cx="3091097" cy="1117194"/>
          </a:xfrm>
          <a:prstGeom prst="rect">
            <a:avLst/>
          </a:prstGeom>
        </p:spPr>
      </p:pic>
      <p:pic>
        <p:nvPicPr>
          <p:cNvPr id="6" name="Picture 1">
            <a:extLst>
              <a:ext uri="{FF2B5EF4-FFF2-40B4-BE49-F238E27FC236}">
                <a16:creationId xmlns:a16="http://schemas.microsoft.com/office/drawing/2014/main" id="{8E852F2D-43A1-4547-99D8-6417C921045C}"/>
              </a:ext>
            </a:extLst>
          </p:cNvPr>
          <p:cNvPicPr>
            <a:picLocks noChangeAspect="1"/>
          </p:cNvPicPr>
          <p:nvPr/>
        </p:nvPicPr>
        <p:blipFill>
          <a:blip r:embed="rId4"/>
          <a:stretch>
            <a:fillRect/>
          </a:stretch>
        </p:blipFill>
        <p:spPr>
          <a:xfrm>
            <a:off x="2915816" y="4201747"/>
            <a:ext cx="3149281" cy="2361961"/>
          </a:xfrm>
          <a:prstGeom prst="rect">
            <a:avLst/>
          </a:prstGeom>
        </p:spPr>
      </p:pic>
    </p:spTree>
    <p:extLst>
      <p:ext uri="{BB962C8B-B14F-4D97-AF65-F5344CB8AC3E}">
        <p14:creationId xmlns:p14="http://schemas.microsoft.com/office/powerpoint/2010/main" val="1678652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3899568-D8D3-4281-88D1-FBE63105F778}"/>
              </a:ext>
            </a:extLst>
          </p:cNvPr>
          <p:cNvSpPr>
            <a:spLocks noGrp="1"/>
          </p:cNvSpPr>
          <p:nvPr>
            <p:ph type="title"/>
          </p:nvPr>
        </p:nvSpPr>
        <p:spPr>
          <a:xfrm>
            <a:off x="539552" y="202163"/>
            <a:ext cx="9144000" cy="685800"/>
          </a:xfrm>
        </p:spPr>
        <p:txBody>
          <a:bodyPr>
            <a:normAutofit/>
          </a:bodyPr>
          <a:lstStyle/>
          <a:p>
            <a:r>
              <a:rPr lang="en-US" dirty="0"/>
              <a:t> </a:t>
            </a:r>
            <a:r>
              <a:rPr lang="en-US" b="1" dirty="0">
                <a:solidFill>
                  <a:srgbClr val="FF0000"/>
                </a:solidFill>
              </a:rPr>
              <a:t>MK 333 Final Presentation – May 13th</a:t>
            </a:r>
          </a:p>
        </p:txBody>
      </p:sp>
      <p:sp>
        <p:nvSpPr>
          <p:cNvPr id="3" name="ตัวแทนเนื้อหา 2">
            <a:extLst>
              <a:ext uri="{FF2B5EF4-FFF2-40B4-BE49-F238E27FC236}">
                <a16:creationId xmlns:a16="http://schemas.microsoft.com/office/drawing/2014/main" id="{0FCF6563-BF68-4640-9151-A6626907446C}"/>
              </a:ext>
            </a:extLst>
          </p:cNvPr>
          <p:cNvSpPr>
            <a:spLocks noGrp="1"/>
          </p:cNvSpPr>
          <p:nvPr>
            <p:ph idx="1"/>
          </p:nvPr>
        </p:nvSpPr>
        <p:spPr>
          <a:xfrm>
            <a:off x="457200" y="876766"/>
            <a:ext cx="8229600" cy="5562600"/>
          </a:xfrm>
        </p:spPr>
        <p:txBody>
          <a:bodyPr>
            <a:normAutofit/>
          </a:bodyPr>
          <a:lstStyle/>
          <a:p>
            <a:endParaRPr lang="en-US" sz="24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Your team role is a division of an International Trading Company handling new products for successful Imports and Exports</a:t>
            </a:r>
          </a:p>
          <a:p>
            <a:r>
              <a:rPr lang="en-US" sz="2000" dirty="0" err="1">
                <a:latin typeface="Arial" panose="020B0604020202020204" pitchFamily="34" charset="0"/>
                <a:cs typeface="Arial" panose="020B0604020202020204" pitchFamily="34" charset="0"/>
              </a:rPr>
              <a:t>Ajarn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Suwalya’s</a:t>
            </a:r>
            <a:r>
              <a:rPr lang="en-US" sz="2000" dirty="0">
                <a:latin typeface="Arial" panose="020B0604020202020204" pitchFamily="34" charset="0"/>
                <a:cs typeface="Arial" panose="020B0604020202020204" pitchFamily="34" charset="0"/>
              </a:rPr>
              <a:t>  role is the CEO of this company looking for attractive investment opportunities. I will give high scores to teams that will be most impactful and create profit for the company.  11 Teams are competing for the account. Therefore all scores are scaled.</a:t>
            </a:r>
          </a:p>
          <a:p>
            <a:pPr marL="514350" indent="-514350">
              <a:buAutoNum type="arabicPeriod"/>
            </a:pPr>
            <a:r>
              <a:rPr lang="en-US" sz="2400" b="1" dirty="0">
                <a:solidFill>
                  <a:srgbClr val="002060"/>
                </a:solidFill>
                <a:latin typeface="Arial" panose="020B0604020202020204" pitchFamily="34" charset="0"/>
                <a:cs typeface="Arial" panose="020B0604020202020204" pitchFamily="34" charset="0"/>
              </a:rPr>
              <a:t>Create a new innovative product from Thailand to export to your project country aimed to be highly successful (B2C)</a:t>
            </a:r>
          </a:p>
          <a:p>
            <a:pPr marL="514350" indent="-514350">
              <a:buAutoNum type="arabicPeriod"/>
            </a:pPr>
            <a:r>
              <a:rPr lang="en-US" sz="2400" b="1" dirty="0">
                <a:solidFill>
                  <a:srgbClr val="002060"/>
                </a:solidFill>
                <a:latin typeface="Arial" panose="020B0604020202020204" pitchFamily="34" charset="0"/>
                <a:cs typeface="Arial" panose="020B0604020202020204" pitchFamily="34" charset="0"/>
              </a:rPr>
              <a:t>Create a new innovative product from your project country that will be imported to Thailand aimed to be highly successful. (B2C)</a:t>
            </a:r>
          </a:p>
        </p:txBody>
      </p:sp>
    </p:spTree>
    <p:extLst>
      <p:ext uri="{BB962C8B-B14F-4D97-AF65-F5344CB8AC3E}">
        <p14:creationId xmlns:p14="http://schemas.microsoft.com/office/powerpoint/2010/main" val="2670702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3899568-D8D3-4281-88D1-FBE63105F778}"/>
              </a:ext>
            </a:extLst>
          </p:cNvPr>
          <p:cNvSpPr>
            <a:spLocks noGrp="1"/>
          </p:cNvSpPr>
          <p:nvPr>
            <p:ph type="title"/>
          </p:nvPr>
        </p:nvSpPr>
        <p:spPr>
          <a:xfrm>
            <a:off x="539552" y="202163"/>
            <a:ext cx="9144000" cy="685800"/>
          </a:xfrm>
        </p:spPr>
        <p:txBody>
          <a:bodyPr>
            <a:normAutofit/>
          </a:bodyPr>
          <a:lstStyle/>
          <a:p>
            <a:r>
              <a:rPr lang="en-US" dirty="0"/>
              <a:t> </a:t>
            </a:r>
            <a:r>
              <a:rPr lang="en-US" b="1" dirty="0">
                <a:solidFill>
                  <a:srgbClr val="FF0000"/>
                </a:solidFill>
              </a:rPr>
              <a:t>MK 333 Final Presentation – Guidelines</a:t>
            </a:r>
          </a:p>
        </p:txBody>
      </p:sp>
      <p:sp>
        <p:nvSpPr>
          <p:cNvPr id="3" name="ตัวแทนเนื้อหา 2">
            <a:extLst>
              <a:ext uri="{FF2B5EF4-FFF2-40B4-BE49-F238E27FC236}">
                <a16:creationId xmlns:a16="http://schemas.microsoft.com/office/drawing/2014/main" id="{0FCF6563-BF68-4640-9151-A6626907446C}"/>
              </a:ext>
            </a:extLst>
          </p:cNvPr>
          <p:cNvSpPr>
            <a:spLocks noGrp="1"/>
          </p:cNvSpPr>
          <p:nvPr>
            <p:ph idx="1"/>
          </p:nvPr>
        </p:nvSpPr>
        <p:spPr/>
        <p:txBody>
          <a:bodyPr>
            <a:normAutofit fontScale="85000" lnSpcReduction="20000"/>
          </a:bodyPr>
          <a:lstStyle/>
          <a:p>
            <a:r>
              <a:rPr lang="en-US" sz="2400" b="1" dirty="0">
                <a:solidFill>
                  <a:srgbClr val="0070C0"/>
                </a:solidFill>
                <a:latin typeface="Arial" panose="020B0604020202020204" pitchFamily="34" charset="0"/>
                <a:cs typeface="Arial" panose="020B0604020202020204" pitchFamily="34" charset="0"/>
              </a:rPr>
              <a:t>Here are a few guidelines:</a:t>
            </a:r>
          </a:p>
          <a:p>
            <a:pPr marL="457200" indent="-457200">
              <a:buAutoNum type="arabicPeriod"/>
            </a:pPr>
            <a:r>
              <a:rPr lang="en-US" sz="2400" dirty="0">
                <a:latin typeface="Arial" panose="020B0604020202020204" pitchFamily="34" charset="0"/>
                <a:cs typeface="Arial" panose="020B0604020202020204" pitchFamily="34" charset="0"/>
              </a:rPr>
              <a:t>Analyze both your project country and Thailand to understand in-depth consumer needs/ country needs</a:t>
            </a:r>
          </a:p>
          <a:p>
            <a:pPr marL="457200" indent="-457200">
              <a:buAutoNum type="arabicPeriod"/>
            </a:pPr>
            <a:r>
              <a:rPr lang="en-US" sz="2400" dirty="0">
                <a:latin typeface="Arial" panose="020B0604020202020204" pitchFamily="34" charset="0"/>
                <a:cs typeface="Arial" panose="020B0604020202020204" pitchFamily="34" charset="0"/>
              </a:rPr>
              <a:t>Conduct SWOT, situational and competitive analysis, trends, etc. to create a solid background </a:t>
            </a:r>
          </a:p>
          <a:p>
            <a:pPr marL="457200" indent="-457200">
              <a:buAutoNum type="arabicPeriod"/>
            </a:pPr>
            <a:r>
              <a:rPr lang="en-US" sz="2400" dirty="0">
                <a:latin typeface="Arial" panose="020B0604020202020204" pitchFamily="34" charset="0"/>
                <a:cs typeface="Arial" panose="020B0604020202020204" pitchFamily="34" charset="0"/>
              </a:rPr>
              <a:t>Develop a clear and measurable STP for each country( to include clear target and positioning statement)</a:t>
            </a:r>
          </a:p>
          <a:p>
            <a:pPr marL="457200" indent="-457200">
              <a:buAutoNum type="arabicPeriod"/>
            </a:pPr>
            <a:r>
              <a:rPr lang="en-US" sz="2400" dirty="0">
                <a:latin typeface="Arial" panose="020B0604020202020204" pitchFamily="34" charset="0"/>
                <a:cs typeface="Arial" panose="020B0604020202020204" pitchFamily="34" charset="0"/>
              </a:rPr>
              <a:t>Create 2 innovative products, but must take consumer in-depth interview research results to fine-tune your new product</a:t>
            </a:r>
          </a:p>
          <a:p>
            <a:pPr marL="457200" indent="-457200">
              <a:buAutoNum type="arabicPeriod"/>
            </a:pPr>
            <a:r>
              <a:rPr lang="en-US" sz="2400" dirty="0">
                <a:latin typeface="Arial" panose="020B0604020202020204" pitchFamily="34" charset="0"/>
                <a:cs typeface="Arial" panose="020B0604020202020204" pitchFamily="34" charset="0"/>
              </a:rPr>
              <a:t>The product must have new branding and strong 4Ps- Product, Price, Placement and Promotion on an international level. New Advertising for IMC in any form.</a:t>
            </a:r>
          </a:p>
          <a:p>
            <a:pPr marL="457200" indent="-457200">
              <a:buAutoNum type="arabicPeriod"/>
            </a:pPr>
            <a:r>
              <a:rPr lang="en-US" sz="2400" dirty="0">
                <a:latin typeface="Arial" panose="020B0604020202020204" pitchFamily="34" charset="0"/>
                <a:cs typeface="Arial" panose="020B0604020202020204" pitchFamily="34" charset="0"/>
              </a:rPr>
              <a:t> For packaging development please use the View Model ( I provided in last session of this briefing) to create your local packaging. Remember language, symbol, design, and details are vital to your product point of sales.</a:t>
            </a:r>
          </a:p>
          <a:p>
            <a:pPr marL="457200" indent="-457200">
              <a:buAutoNum type="arabicPeriod"/>
            </a:pPr>
            <a:r>
              <a:rPr lang="en-US" sz="2400" dirty="0">
                <a:latin typeface="Arial" panose="020B0604020202020204" pitchFamily="34" charset="0"/>
                <a:cs typeface="Arial" panose="020B0604020202020204" pitchFamily="34" charset="0"/>
              </a:rPr>
              <a:t>Remember to “Think Global but Act Local”</a:t>
            </a:r>
          </a:p>
        </p:txBody>
      </p:sp>
    </p:spTree>
    <p:extLst>
      <p:ext uri="{BB962C8B-B14F-4D97-AF65-F5344CB8AC3E}">
        <p14:creationId xmlns:p14="http://schemas.microsoft.com/office/powerpoint/2010/main" val="1724641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3899568-D8D3-4281-88D1-FBE63105F778}"/>
              </a:ext>
            </a:extLst>
          </p:cNvPr>
          <p:cNvSpPr>
            <a:spLocks noGrp="1"/>
          </p:cNvSpPr>
          <p:nvPr>
            <p:ph type="title"/>
          </p:nvPr>
        </p:nvSpPr>
        <p:spPr>
          <a:xfrm>
            <a:off x="539552" y="202163"/>
            <a:ext cx="9144000" cy="685800"/>
          </a:xfrm>
        </p:spPr>
        <p:txBody>
          <a:bodyPr>
            <a:normAutofit/>
          </a:bodyPr>
          <a:lstStyle/>
          <a:p>
            <a:r>
              <a:rPr lang="en-US" dirty="0"/>
              <a:t> </a:t>
            </a:r>
            <a:r>
              <a:rPr lang="en-US" b="1" dirty="0">
                <a:solidFill>
                  <a:srgbClr val="FF0000"/>
                </a:solidFill>
              </a:rPr>
              <a:t>MK 333 Final Presentation – Tips</a:t>
            </a:r>
          </a:p>
        </p:txBody>
      </p:sp>
      <p:sp>
        <p:nvSpPr>
          <p:cNvPr id="3" name="ตัวแทนเนื้อหา 2">
            <a:extLst>
              <a:ext uri="{FF2B5EF4-FFF2-40B4-BE49-F238E27FC236}">
                <a16:creationId xmlns:a16="http://schemas.microsoft.com/office/drawing/2014/main" id="{0FCF6563-BF68-4640-9151-A6626907446C}"/>
              </a:ext>
            </a:extLst>
          </p:cNvPr>
          <p:cNvSpPr>
            <a:spLocks noGrp="1"/>
          </p:cNvSpPr>
          <p:nvPr>
            <p:ph idx="1"/>
          </p:nvPr>
        </p:nvSpPr>
        <p:spPr/>
        <p:txBody>
          <a:bodyPr>
            <a:normAutofit fontScale="92500" lnSpcReduction="20000"/>
          </a:bodyPr>
          <a:lstStyle/>
          <a:p>
            <a:r>
              <a:rPr lang="en-US" sz="2400" b="1" dirty="0">
                <a:solidFill>
                  <a:srgbClr val="0070C0"/>
                </a:solidFill>
                <a:latin typeface="Arial" panose="020B0604020202020204" pitchFamily="34" charset="0"/>
                <a:cs typeface="Arial" panose="020B0604020202020204" pitchFamily="34" charset="0"/>
              </a:rPr>
              <a:t>Additional tips:</a:t>
            </a:r>
          </a:p>
          <a:p>
            <a:pPr marL="457200" indent="-457200">
              <a:buAutoNum type="arabicPeriod"/>
            </a:pPr>
            <a:r>
              <a:rPr lang="en-US" sz="2400" dirty="0">
                <a:latin typeface="Arial" panose="020B0604020202020204" pitchFamily="34" charset="0"/>
                <a:cs typeface="Arial" panose="020B0604020202020204" pitchFamily="34" charset="0"/>
              </a:rPr>
              <a:t>Review all the material and group work that you have completed and use the models and lessons wisely</a:t>
            </a:r>
          </a:p>
          <a:p>
            <a:pPr marL="457200" indent="-457200">
              <a:buAutoNum type="arabicPeriod"/>
            </a:pPr>
            <a:r>
              <a:rPr lang="en-US" sz="2400" dirty="0">
                <a:latin typeface="Arial" panose="020B0604020202020204" pitchFamily="34" charset="0"/>
                <a:cs typeface="Arial" panose="020B0604020202020204" pitchFamily="34" charset="0"/>
              </a:rPr>
              <a:t>You need shift your mindset to an “International Marketing Manager” and best to fully understand each culture</a:t>
            </a:r>
          </a:p>
          <a:p>
            <a:pPr marL="457200" indent="-457200">
              <a:buAutoNum type="arabicPeriod"/>
            </a:pPr>
            <a:r>
              <a:rPr lang="en-US" sz="2400" dirty="0">
                <a:latin typeface="Arial" panose="020B0604020202020204" pitchFamily="34" charset="0"/>
                <a:cs typeface="Arial" panose="020B0604020202020204" pitchFamily="34" charset="0"/>
              </a:rPr>
              <a:t>Since it is online presentation, the challenge is how to make the presentation “Experiential and Wow” the audience.</a:t>
            </a:r>
          </a:p>
          <a:p>
            <a:pPr marL="457200" indent="-457200">
              <a:buAutoNum type="arabicPeriod"/>
            </a:pPr>
            <a:r>
              <a:rPr lang="en-US" sz="2400" dirty="0">
                <a:latin typeface="Arial" panose="020B0604020202020204" pitchFamily="34" charset="0"/>
                <a:cs typeface="Arial" panose="020B0604020202020204" pitchFamily="34" charset="0"/>
              </a:rPr>
              <a:t>Go out of your way to research information to support your rational for the product launches</a:t>
            </a:r>
          </a:p>
          <a:p>
            <a:pPr marL="457200" indent="-457200">
              <a:buAutoNum type="arabicPeriod"/>
            </a:pPr>
            <a:r>
              <a:rPr lang="en-US" sz="2400" dirty="0">
                <a:latin typeface="Arial" panose="020B0604020202020204" pitchFamily="34" charset="0"/>
                <a:cs typeface="Arial" panose="020B0604020202020204" pitchFamily="34" charset="0"/>
              </a:rPr>
              <a:t>Creativity is Key to different your products from the local ones in the market but at the same time , a clear target group and positioning could be a strong strategy for executing the 4Ps</a:t>
            </a:r>
          </a:p>
          <a:p>
            <a:pPr marL="457200" indent="-457200">
              <a:buAutoNum type="arabicPeriod"/>
            </a:pPr>
            <a:r>
              <a:rPr lang="en-US" sz="2400" dirty="0">
                <a:latin typeface="Arial" panose="020B0604020202020204" pitchFamily="34" charset="0"/>
                <a:cs typeface="Arial" panose="020B0604020202020204" pitchFamily="34" charset="0"/>
              </a:rPr>
              <a:t>No matter how good your products are, if you fail to communicate in each country, it is also considered a failure</a:t>
            </a:r>
          </a:p>
        </p:txBody>
      </p:sp>
    </p:spTree>
    <p:extLst>
      <p:ext uri="{BB962C8B-B14F-4D97-AF65-F5344CB8AC3E}">
        <p14:creationId xmlns:p14="http://schemas.microsoft.com/office/powerpoint/2010/main" val="2501720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3899568-D8D3-4281-88D1-FBE63105F778}"/>
              </a:ext>
            </a:extLst>
          </p:cNvPr>
          <p:cNvSpPr>
            <a:spLocks noGrp="1"/>
          </p:cNvSpPr>
          <p:nvPr>
            <p:ph type="title"/>
          </p:nvPr>
        </p:nvSpPr>
        <p:spPr>
          <a:xfrm>
            <a:off x="539552" y="202163"/>
            <a:ext cx="9144000" cy="685800"/>
          </a:xfrm>
        </p:spPr>
        <p:txBody>
          <a:bodyPr>
            <a:normAutofit/>
          </a:bodyPr>
          <a:lstStyle/>
          <a:p>
            <a:r>
              <a:rPr lang="en-US" dirty="0"/>
              <a:t> </a:t>
            </a:r>
            <a:r>
              <a:rPr lang="en-US" b="1" dirty="0">
                <a:solidFill>
                  <a:srgbClr val="FF0000"/>
                </a:solidFill>
              </a:rPr>
              <a:t>MK 333 Final Presentation – Expectations</a:t>
            </a:r>
          </a:p>
        </p:txBody>
      </p:sp>
      <p:sp>
        <p:nvSpPr>
          <p:cNvPr id="3" name="ตัวแทนเนื้อหา 2">
            <a:extLst>
              <a:ext uri="{FF2B5EF4-FFF2-40B4-BE49-F238E27FC236}">
                <a16:creationId xmlns:a16="http://schemas.microsoft.com/office/drawing/2014/main" id="{0FCF6563-BF68-4640-9151-A6626907446C}"/>
              </a:ext>
            </a:extLst>
          </p:cNvPr>
          <p:cNvSpPr>
            <a:spLocks noGrp="1"/>
          </p:cNvSpPr>
          <p:nvPr>
            <p:ph idx="1"/>
          </p:nvPr>
        </p:nvSpPr>
        <p:spPr/>
        <p:txBody>
          <a:bodyPr>
            <a:normAutofit fontScale="70000" lnSpcReduction="20000"/>
          </a:bodyPr>
          <a:lstStyle/>
          <a:p>
            <a:r>
              <a:rPr lang="en-US" sz="2400" b="1" dirty="0">
                <a:solidFill>
                  <a:srgbClr val="0070C0"/>
                </a:solidFill>
                <a:latin typeface="Arial" panose="020B0604020202020204" pitchFamily="34" charset="0"/>
                <a:cs typeface="Arial" panose="020B0604020202020204" pitchFamily="34" charset="0"/>
              </a:rPr>
              <a:t>What I expect:</a:t>
            </a:r>
          </a:p>
          <a:p>
            <a:pPr marL="457200" indent="-457200">
              <a:buAutoNum type="arabicPeriod"/>
            </a:pPr>
            <a:r>
              <a:rPr lang="en-US" sz="2400" b="1" dirty="0">
                <a:latin typeface="Arial" panose="020B0604020202020204" pitchFamily="34" charset="0"/>
                <a:cs typeface="Arial" panose="020B0604020202020204" pitchFamily="34" charset="0"/>
              </a:rPr>
              <a:t>The presentation for each group should be maximum 10 minutes recorded on zoom.  </a:t>
            </a:r>
          </a:p>
          <a:p>
            <a:pPr marL="457200" indent="-457200">
              <a:buAutoNum type="arabicPeriod"/>
            </a:pPr>
            <a:r>
              <a:rPr lang="en-US" sz="2400" b="1" dirty="0">
                <a:latin typeface="Arial" panose="020B0604020202020204" pitchFamily="34" charset="0"/>
                <a:cs typeface="Arial" panose="020B0604020202020204" pitchFamily="34" charset="0"/>
              </a:rPr>
              <a:t>5 mins Q&amp;A after each presentation ( teams to participate)</a:t>
            </a:r>
          </a:p>
          <a:p>
            <a:pPr marL="457200" indent="-457200">
              <a:buAutoNum type="arabicPeriod"/>
            </a:pPr>
            <a:r>
              <a:rPr lang="en-US" sz="2400" dirty="0">
                <a:latin typeface="Arial" panose="020B0604020202020204" pitchFamily="34" charset="0"/>
                <a:cs typeface="Arial" panose="020B0604020202020204" pitchFamily="34" charset="0"/>
              </a:rPr>
              <a:t>Maximum 10 slides excluding front cover page of your team name/member names and appendices. </a:t>
            </a:r>
          </a:p>
          <a:p>
            <a:pPr marL="457200" indent="-457200">
              <a:buAutoNum type="arabicPeriod"/>
            </a:pPr>
            <a:r>
              <a:rPr lang="en-US" sz="2400" dirty="0">
                <a:latin typeface="Arial" panose="020B0604020202020204" pitchFamily="34" charset="0"/>
                <a:cs typeface="Arial" panose="020B0604020202020204" pitchFamily="34" charset="0"/>
              </a:rPr>
              <a:t>Each team to submit zoom recording and slides before 12 pm on May 13</a:t>
            </a:r>
            <a:r>
              <a:rPr lang="en-US" sz="2400" baseline="30000" dirty="0">
                <a:latin typeface="Arial" panose="020B0604020202020204" pitchFamily="34" charset="0"/>
                <a:cs typeface="Arial" panose="020B0604020202020204" pitchFamily="34" charset="0"/>
              </a:rPr>
              <a:t>th</a:t>
            </a:r>
            <a:r>
              <a:rPr lang="en-US" sz="2400" dirty="0">
                <a:latin typeface="Arial" panose="020B0604020202020204" pitchFamily="34" charset="0"/>
                <a:cs typeface="Arial" panose="020B0604020202020204" pitchFamily="34" charset="0"/>
              </a:rPr>
              <a:t>. No changes after the deadline.</a:t>
            </a:r>
          </a:p>
          <a:p>
            <a:pPr marL="457200" indent="-457200">
              <a:buAutoNum type="arabicPeriod"/>
            </a:pPr>
            <a:r>
              <a:rPr lang="en-US" sz="2400" dirty="0">
                <a:latin typeface="Arial" panose="020B0604020202020204" pitchFamily="34" charset="0"/>
                <a:cs typeface="Arial" panose="020B0604020202020204" pitchFamily="34" charset="0"/>
              </a:rPr>
              <a:t>Everyone in the team needs to participate in your zoom presentation and all students to open camera and be present in class on May 13th. This will be counted in your team work scores.</a:t>
            </a:r>
          </a:p>
          <a:p>
            <a:pPr marL="457200" indent="-457200">
              <a:buAutoNum type="arabicPeriod"/>
            </a:pPr>
            <a:r>
              <a:rPr lang="en-US" sz="2400" dirty="0">
                <a:latin typeface="Arial" panose="020B0604020202020204" pitchFamily="34" charset="0"/>
                <a:cs typeface="Arial" panose="020B0604020202020204" pitchFamily="34" charset="0"/>
              </a:rPr>
              <a:t>The presentation should be professional, experiential, could be compared to a </a:t>
            </a:r>
            <a:r>
              <a:rPr lang="en-US" sz="2400" b="1" dirty="0">
                <a:solidFill>
                  <a:srgbClr val="FF0000"/>
                </a:solidFill>
                <a:latin typeface="Arial" panose="020B0604020202020204" pitchFamily="34" charset="0"/>
                <a:cs typeface="Arial" panose="020B0604020202020204" pitchFamily="34" charset="0"/>
              </a:rPr>
              <a:t>“Pitch” </a:t>
            </a:r>
            <a:r>
              <a:rPr lang="en-US" sz="2400" dirty="0">
                <a:latin typeface="Arial" panose="020B0604020202020204" pitchFamily="34" charset="0"/>
                <a:cs typeface="Arial" panose="020B0604020202020204" pitchFamily="34" charset="0"/>
              </a:rPr>
              <a:t>for the account. (Sell your idea for investors)</a:t>
            </a:r>
          </a:p>
          <a:p>
            <a:pPr marL="457200" indent="-457200">
              <a:buAutoNum type="arabicPeriod"/>
            </a:pPr>
            <a:r>
              <a:rPr lang="en-US" sz="2400" dirty="0">
                <a:latin typeface="Arial" panose="020B0604020202020204" pitchFamily="34" charset="0"/>
                <a:cs typeface="Arial" panose="020B0604020202020204" pitchFamily="34" charset="0"/>
              </a:rPr>
              <a:t>You are required to “Theme” your overall presentation.</a:t>
            </a:r>
          </a:p>
          <a:p>
            <a:pPr marL="457200" indent="-457200">
              <a:buAutoNum type="arabicPeriod"/>
            </a:pPr>
            <a:r>
              <a:rPr lang="en-US" sz="2400" dirty="0">
                <a:latin typeface="Arial" panose="020B0604020202020204" pitchFamily="34" charset="0"/>
                <a:cs typeface="Arial" panose="020B0604020202020204" pitchFamily="34" charset="0"/>
              </a:rPr>
              <a:t>Figures, Facts and Forecast are to be included and how you could justify your KPI ( Key Performance Indicators).</a:t>
            </a:r>
          </a:p>
          <a:p>
            <a:pPr marL="457200" indent="-457200">
              <a:buAutoNum type="arabicPeriod"/>
            </a:pPr>
            <a:r>
              <a:rPr lang="en-US" sz="2400" dirty="0">
                <a:latin typeface="Arial" panose="020B0604020202020204" pitchFamily="34" charset="0"/>
                <a:cs typeface="Arial" panose="020B0604020202020204" pitchFamily="34" charset="0"/>
              </a:rPr>
              <a:t>Creativity is key so each team is competing for the company investment …your scores will be scaled.</a:t>
            </a:r>
          </a:p>
          <a:p>
            <a:pPr marL="457200" indent="-457200">
              <a:buAutoNum type="arabicPeriod"/>
            </a:pPr>
            <a:endParaRPr lang="en-US" sz="2400" dirty="0">
              <a:latin typeface="Arial" panose="020B0604020202020204" pitchFamily="34" charset="0"/>
              <a:cs typeface="Arial" panose="020B0604020202020204" pitchFamily="34" charset="0"/>
            </a:endParaRPr>
          </a:p>
          <a:p>
            <a:pPr marL="457200" indent="-457200">
              <a:buAutoNum type="arabicPeriod"/>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1185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3899568-D8D3-4281-88D1-FBE63105F778}"/>
              </a:ext>
            </a:extLst>
          </p:cNvPr>
          <p:cNvSpPr>
            <a:spLocks noGrp="1"/>
          </p:cNvSpPr>
          <p:nvPr>
            <p:ph type="title"/>
          </p:nvPr>
        </p:nvSpPr>
        <p:spPr>
          <a:xfrm>
            <a:off x="0" y="647700"/>
            <a:ext cx="9144000" cy="685800"/>
          </a:xfrm>
        </p:spPr>
        <p:txBody>
          <a:bodyPr>
            <a:normAutofit fontScale="90000"/>
          </a:bodyPr>
          <a:lstStyle/>
          <a:p>
            <a:r>
              <a:rPr lang="en-US" dirty="0"/>
              <a:t> </a:t>
            </a:r>
            <a:r>
              <a:rPr lang="en-US" b="1" dirty="0">
                <a:solidFill>
                  <a:srgbClr val="FF0000"/>
                </a:solidFill>
              </a:rPr>
              <a:t>MK 333 Final Presentation- Criteria for Judgement</a:t>
            </a:r>
            <a:br>
              <a:rPr lang="en-US" b="1" dirty="0">
                <a:solidFill>
                  <a:srgbClr val="FF0000"/>
                </a:solidFill>
              </a:rPr>
            </a:br>
            <a:endParaRPr lang="en-US" b="1" dirty="0">
              <a:solidFill>
                <a:srgbClr val="FF0000"/>
              </a:solidFill>
            </a:endParaRPr>
          </a:p>
        </p:txBody>
      </p:sp>
      <p:sp>
        <p:nvSpPr>
          <p:cNvPr id="3" name="ตัวแทนเนื้อหา 2">
            <a:extLst>
              <a:ext uri="{FF2B5EF4-FFF2-40B4-BE49-F238E27FC236}">
                <a16:creationId xmlns:a16="http://schemas.microsoft.com/office/drawing/2014/main" id="{0FCF6563-BF68-4640-9151-A6626907446C}"/>
              </a:ext>
            </a:extLst>
          </p:cNvPr>
          <p:cNvSpPr>
            <a:spLocks noGrp="1"/>
          </p:cNvSpPr>
          <p:nvPr>
            <p:ph idx="1"/>
          </p:nvPr>
        </p:nvSpPr>
        <p:spPr>
          <a:xfrm>
            <a:off x="611560" y="836712"/>
            <a:ext cx="7632848" cy="2448272"/>
          </a:xfrm>
        </p:spPr>
        <p:txBody>
          <a:bodyPr>
            <a:normAutofit fontScale="25000" lnSpcReduction="20000"/>
          </a:bodyPr>
          <a:lstStyle/>
          <a:p>
            <a:r>
              <a:rPr lang="en-US" sz="9600" b="1" dirty="0">
                <a:solidFill>
                  <a:srgbClr val="FF0000"/>
                </a:solidFill>
                <a:latin typeface="Arial" panose="020B0604020202020204" pitchFamily="34" charset="0"/>
                <a:cs typeface="Arial" panose="020B0604020202020204" pitchFamily="34" charset="0"/>
              </a:rPr>
              <a:t>This final presentation will contribute as 16% to your project grade of 30% (the other 14% covers all your previous group presentations) </a:t>
            </a:r>
          </a:p>
          <a:p>
            <a:r>
              <a:rPr lang="en-US" sz="8000" b="1" dirty="0">
                <a:solidFill>
                  <a:srgbClr val="002060"/>
                </a:solidFill>
                <a:latin typeface="Arial" panose="020B0604020202020204" pitchFamily="34" charset="0"/>
                <a:cs typeface="Arial" panose="020B0604020202020204" pitchFamily="34" charset="0"/>
              </a:rPr>
              <a:t>I will be giving scores based on the following 4 criteria for the presentation section: </a:t>
            </a:r>
            <a:endParaRPr lang="en-US" sz="8000" dirty="0">
              <a:solidFill>
                <a:srgbClr val="002060"/>
              </a:solidFill>
              <a:latin typeface="Arial" panose="020B0604020202020204" pitchFamily="34" charset="0"/>
              <a:cs typeface="Arial" panose="020B0604020202020204" pitchFamily="34" charset="0"/>
            </a:endParaRPr>
          </a:p>
          <a:p>
            <a:r>
              <a:rPr lang="en-US" sz="8000" dirty="0">
                <a:latin typeface="Arial" panose="020B0604020202020204" pitchFamily="34" charset="0"/>
                <a:cs typeface="Arial" panose="020B0604020202020204" pitchFamily="34" charset="0"/>
              </a:rPr>
              <a:t> </a:t>
            </a:r>
          </a:p>
          <a:p>
            <a:pPr lvl="0"/>
            <a:r>
              <a:rPr lang="en-US" sz="8000" b="1" dirty="0">
                <a:latin typeface="Arial" panose="020B0604020202020204" pitchFamily="34" charset="0"/>
                <a:cs typeface="Arial" panose="020B0604020202020204" pitchFamily="34" charset="0"/>
              </a:rPr>
              <a:t>Strategy: </a:t>
            </a:r>
            <a:r>
              <a:rPr lang="en-US" sz="8000" dirty="0">
                <a:latin typeface="Arial" panose="020B0604020202020204" pitchFamily="34" charset="0"/>
                <a:cs typeface="Arial" panose="020B0604020202020204" pitchFamily="34" charset="0"/>
              </a:rPr>
              <a:t>How well you introduce the marketing plan in terms of idea, integration, and rationalization. ( 4 pts)</a:t>
            </a:r>
          </a:p>
          <a:p>
            <a:pPr lvl="0"/>
            <a:r>
              <a:rPr lang="en-US" sz="8000" b="1" dirty="0">
                <a:latin typeface="Arial" panose="020B0604020202020204" pitchFamily="34" charset="0"/>
                <a:cs typeface="Arial" panose="020B0604020202020204" pitchFamily="34" charset="0"/>
              </a:rPr>
              <a:t>Purchase Intent: </a:t>
            </a:r>
            <a:r>
              <a:rPr lang="en-US" sz="8000" dirty="0">
                <a:latin typeface="Arial" panose="020B0604020202020204" pitchFamily="34" charset="0"/>
                <a:cs typeface="Arial" panose="020B0604020202020204" pitchFamily="34" charset="0"/>
              </a:rPr>
              <a:t>How high would be your purchase intent? Would I as a consumer in that country want to purchase your new brand or not?( 4 pts)</a:t>
            </a:r>
          </a:p>
          <a:p>
            <a:pPr lvl="0"/>
            <a:r>
              <a:rPr lang="en-US" sz="8000" b="1" dirty="0">
                <a:latin typeface="Arial" panose="020B0604020202020204" pitchFamily="34" charset="0"/>
                <a:cs typeface="Arial" panose="020B0604020202020204" pitchFamily="34" charset="0"/>
              </a:rPr>
              <a:t>Creativity: </a:t>
            </a:r>
            <a:r>
              <a:rPr lang="en-US" sz="8000" dirty="0">
                <a:latin typeface="Arial" panose="020B0604020202020204" pitchFamily="34" charset="0"/>
                <a:cs typeface="Arial" panose="020B0604020202020204" pitchFamily="34" charset="0"/>
              </a:rPr>
              <a:t>You should let your imagination run wild since you want to stand out in the market. So design your new brand to be impactful and memorable. ( 4 pts)</a:t>
            </a:r>
          </a:p>
          <a:p>
            <a:pPr lvl="0"/>
            <a:r>
              <a:rPr lang="en-US" sz="8000" b="1" dirty="0">
                <a:latin typeface="Arial" panose="020B0604020202020204" pitchFamily="34" charset="0"/>
                <a:cs typeface="Arial" panose="020B0604020202020204" pitchFamily="34" charset="0"/>
              </a:rPr>
              <a:t>Teamwork: </a:t>
            </a:r>
            <a:r>
              <a:rPr lang="en-US" sz="8000" dirty="0">
                <a:latin typeface="Arial" panose="020B0604020202020204" pitchFamily="34" charset="0"/>
                <a:cs typeface="Arial" panose="020B0604020202020204" pitchFamily="34" charset="0"/>
              </a:rPr>
              <a:t>Everyone present should present on that day and be able to answer the Q&amp;A questions professionally – with support and confidence. ( 4 pts)</a:t>
            </a:r>
          </a:p>
          <a:p>
            <a:r>
              <a:rPr lang="en-US" sz="8000" dirty="0">
                <a:latin typeface="Arial" panose="020B0604020202020204" pitchFamily="34" charset="0"/>
                <a:cs typeface="Arial" panose="020B0604020202020204" pitchFamily="34" charset="0"/>
              </a:rPr>
              <a:t> </a:t>
            </a:r>
          </a:p>
          <a:p>
            <a:r>
              <a:rPr lang="en-US" sz="8000" dirty="0">
                <a:latin typeface="Arial" panose="020B0604020202020204" pitchFamily="34" charset="0"/>
                <a:cs typeface="Arial" panose="020B0604020202020204" pitchFamily="34" charset="0"/>
              </a:rPr>
              <a:t> </a:t>
            </a:r>
          </a:p>
          <a:p>
            <a:r>
              <a:rPr lang="en-US" sz="8000" dirty="0">
                <a:latin typeface="Arial" panose="020B0604020202020204" pitchFamily="34" charset="0"/>
                <a:cs typeface="Arial" panose="020B0604020202020204" pitchFamily="34" charset="0"/>
              </a:rPr>
              <a:t> </a:t>
            </a:r>
          </a:p>
          <a:p>
            <a:r>
              <a:rPr lang="en-US" sz="8000" dirty="0">
                <a:latin typeface="Arial" panose="020B0604020202020204" pitchFamily="34" charset="0"/>
                <a:cs typeface="Arial" panose="020B0604020202020204" pitchFamily="34" charset="0"/>
              </a:rPr>
              <a:t> </a:t>
            </a:r>
          </a:p>
          <a:p>
            <a:r>
              <a:rPr lang="en-US" dirty="0"/>
              <a:t> </a:t>
            </a:r>
          </a:p>
          <a:p>
            <a:r>
              <a:rPr lang="en-US" dirty="0"/>
              <a:t> </a:t>
            </a:r>
          </a:p>
          <a:p>
            <a:endParaRPr lang="en-US" sz="2400" dirty="0">
              <a:latin typeface="Arial" panose="020B0604020202020204" pitchFamily="34" charset="0"/>
              <a:cs typeface="Arial" panose="020B0604020202020204" pitchFamily="34" charset="0"/>
            </a:endParaRPr>
          </a:p>
        </p:txBody>
      </p:sp>
      <p:sp>
        <p:nvSpPr>
          <p:cNvPr id="5" name="สี่เหลี่ยมผืนผ้า 4">
            <a:extLst>
              <a:ext uri="{FF2B5EF4-FFF2-40B4-BE49-F238E27FC236}">
                <a16:creationId xmlns:a16="http://schemas.microsoft.com/office/drawing/2014/main" id="{7149826A-7845-4F9E-9525-36AE666A1E75}"/>
              </a:ext>
            </a:extLst>
          </p:cNvPr>
          <p:cNvSpPr/>
          <p:nvPr/>
        </p:nvSpPr>
        <p:spPr>
          <a:xfrm>
            <a:off x="448296" y="2852936"/>
            <a:ext cx="8136904" cy="3744416"/>
          </a:xfrm>
          <a:prstGeom prst="rect">
            <a:avLst/>
          </a:prstGeom>
          <a:noFill/>
          <a:ln>
            <a:solidFill>
              <a:schemeClr val="accent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416235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ducate, Engage, Excite: Using the Three E's In Content Marketing">
            <a:extLst>
              <a:ext uri="{FF2B5EF4-FFF2-40B4-BE49-F238E27FC236}">
                <a16:creationId xmlns:a16="http://schemas.microsoft.com/office/drawing/2014/main" id="{B8FBD6F4-8F15-4298-BE2F-0399DCA5C5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548680"/>
            <a:ext cx="5405438" cy="540543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ommunity Management: The Right Way to Engage Consumers | Ketchum">
            <a:extLst>
              <a:ext uri="{FF2B5EF4-FFF2-40B4-BE49-F238E27FC236}">
                <a16:creationId xmlns:a16="http://schemas.microsoft.com/office/drawing/2014/main" id="{CA25B6E2-AE57-4E23-A1F3-75C48EF3BD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869160"/>
            <a:ext cx="2592288" cy="1526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084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08000" y="381000"/>
            <a:ext cx="8128000" cy="6096000"/>
          </a:xfrm>
          <a:prstGeom prst="rect">
            <a:avLst/>
          </a:prstGeom>
        </p:spPr>
      </p:pic>
      <p:sp>
        <p:nvSpPr>
          <p:cNvPr id="3" name="TextBox 2"/>
          <p:cNvSpPr txBox="1"/>
          <p:nvPr/>
        </p:nvSpPr>
        <p:spPr>
          <a:xfrm>
            <a:off x="707869" y="4518910"/>
            <a:ext cx="4588656" cy="1569660"/>
          </a:xfrm>
          <a:prstGeom prst="rect">
            <a:avLst/>
          </a:prstGeom>
          <a:noFill/>
        </p:spPr>
        <p:txBody>
          <a:bodyPr wrap="square" rtlCol="0">
            <a:spAutoFit/>
          </a:bodyPr>
          <a:lstStyle/>
          <a:p>
            <a:r>
              <a:rPr lang="en-US" sz="4800">
                <a:solidFill>
                  <a:schemeClr val="bg1"/>
                </a:solidFill>
                <a:latin typeface="Arial" charset="0"/>
                <a:ea typeface="Arial" charset="0"/>
                <a:cs typeface="Arial" charset="0"/>
              </a:rPr>
              <a:t>Think Global</a:t>
            </a:r>
          </a:p>
          <a:p>
            <a:r>
              <a:rPr lang="en-US" sz="4800">
                <a:solidFill>
                  <a:schemeClr val="bg1"/>
                </a:solidFill>
                <a:latin typeface="Arial" charset="0"/>
                <a:ea typeface="Arial" charset="0"/>
                <a:cs typeface="Arial" charset="0"/>
              </a:rPr>
              <a:t>Act Local</a:t>
            </a:r>
          </a:p>
        </p:txBody>
      </p:sp>
    </p:spTree>
    <p:extLst>
      <p:ext uri="{BB962C8B-B14F-4D97-AF65-F5344CB8AC3E}">
        <p14:creationId xmlns:p14="http://schemas.microsoft.com/office/powerpoint/2010/main" val="1531991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รอง 4">
            <a:extLst>
              <a:ext uri="{FF2B5EF4-FFF2-40B4-BE49-F238E27FC236}">
                <a16:creationId xmlns:a16="http://schemas.microsoft.com/office/drawing/2014/main" id="{64091127-8BBD-4E6B-8FE0-5658B8CFEC45}"/>
              </a:ext>
            </a:extLst>
          </p:cNvPr>
          <p:cNvSpPr>
            <a:spLocks noGrp="1"/>
          </p:cNvSpPr>
          <p:nvPr>
            <p:ph type="subTitle" idx="1"/>
          </p:nvPr>
        </p:nvSpPr>
        <p:spPr/>
        <p:txBody>
          <a:bodyPr/>
          <a:lstStyle/>
          <a:p>
            <a:r>
              <a:rPr lang="en-US" dirty="0">
                <a:latin typeface="Arial" panose="020B0604020202020204" pitchFamily="34" charset="0"/>
                <a:cs typeface="Arial" panose="020B0604020202020204" pitchFamily="34" charset="0"/>
              </a:rPr>
              <a:t>Required to conduct this research</a:t>
            </a:r>
          </a:p>
        </p:txBody>
      </p:sp>
      <p:sp>
        <p:nvSpPr>
          <p:cNvPr id="4" name="ชื่อเรื่อง 3">
            <a:extLst>
              <a:ext uri="{FF2B5EF4-FFF2-40B4-BE49-F238E27FC236}">
                <a16:creationId xmlns:a16="http://schemas.microsoft.com/office/drawing/2014/main" id="{861C6E37-5A52-499D-8D8E-CA889D056AF9}"/>
              </a:ext>
            </a:extLst>
          </p:cNvPr>
          <p:cNvSpPr>
            <a:spLocks noGrp="1"/>
          </p:cNvSpPr>
          <p:nvPr>
            <p:ph type="ctrTitle"/>
          </p:nvPr>
        </p:nvSpPr>
        <p:spPr/>
        <p:txBody>
          <a:bodyPr/>
          <a:lstStyle/>
          <a:p>
            <a:r>
              <a:rPr lang="en-US" dirty="0"/>
              <a:t>RESEARCH GUIDELINES</a:t>
            </a:r>
          </a:p>
        </p:txBody>
      </p:sp>
    </p:spTree>
    <p:extLst>
      <p:ext uri="{BB962C8B-B14F-4D97-AF65-F5344CB8AC3E}">
        <p14:creationId xmlns:p14="http://schemas.microsoft.com/office/powerpoint/2010/main" val="2234674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CECC1AA-921D-42A8-82B1-B8CC3956C1BE}"/>
              </a:ext>
            </a:extLst>
          </p:cNvPr>
          <p:cNvSpPr>
            <a:spLocks noGrp="1"/>
          </p:cNvSpPr>
          <p:nvPr>
            <p:ph type="title"/>
          </p:nvPr>
        </p:nvSpPr>
        <p:spPr/>
        <p:txBody>
          <a:bodyPr/>
          <a:lstStyle/>
          <a:p>
            <a:r>
              <a:rPr lang="en-US" dirty="0">
                <a:solidFill>
                  <a:srgbClr val="FF0000"/>
                </a:solidFill>
              </a:rPr>
              <a:t>RESEARCH GUIDELINES</a:t>
            </a:r>
          </a:p>
        </p:txBody>
      </p:sp>
      <p:sp>
        <p:nvSpPr>
          <p:cNvPr id="3" name="ตัวแทนเนื้อหา 2">
            <a:extLst>
              <a:ext uri="{FF2B5EF4-FFF2-40B4-BE49-F238E27FC236}">
                <a16:creationId xmlns:a16="http://schemas.microsoft.com/office/drawing/2014/main" id="{3C1AFC9A-72DA-41A5-9B48-92A8D73599BD}"/>
              </a:ext>
            </a:extLst>
          </p:cNvPr>
          <p:cNvSpPr>
            <a:spLocks noGrp="1"/>
          </p:cNvSpPr>
          <p:nvPr>
            <p:ph sz="quarter" idx="1"/>
          </p:nvPr>
        </p:nvSpPr>
        <p:spPr>
          <a:xfrm>
            <a:off x="539552" y="1556792"/>
            <a:ext cx="8147248" cy="4572000"/>
          </a:xfrm>
        </p:spPr>
        <p:txBody>
          <a:bodyPr>
            <a:normAutofit fontScale="85000" lnSpcReduction="10000"/>
          </a:bodyPr>
          <a:lstStyle/>
          <a:p>
            <a:r>
              <a:rPr lang="en-US" dirty="0">
                <a:latin typeface="Arial" panose="020B0604020202020204" pitchFamily="34" charset="0"/>
                <a:cs typeface="Arial" panose="020B0604020202020204" pitchFamily="34" charset="0"/>
              </a:rPr>
              <a:t>Each group create maximum 2 slides of your import and export product ( one concept/page – visuals with packaging)UNBRANDED</a:t>
            </a:r>
          </a:p>
          <a:p>
            <a:r>
              <a:rPr lang="en-US" dirty="0">
                <a:latin typeface="Arial" panose="020B0604020202020204" pitchFamily="34" charset="0"/>
                <a:cs typeface="Arial" panose="020B0604020202020204" pitchFamily="34" charset="0"/>
              </a:rPr>
              <a:t>Each group is to conduct a one on one consumer in-depth interview on the 2 concepts .One interviewee per member </a:t>
            </a:r>
          </a:p>
          <a:p>
            <a:r>
              <a:rPr lang="en-US" dirty="0">
                <a:latin typeface="Arial" panose="020B0604020202020204" pitchFamily="34" charset="0"/>
                <a:cs typeface="Arial" panose="020B0604020202020204" pitchFamily="34" charset="0"/>
              </a:rPr>
              <a:t>Half of interviewee should be from Thailand, the other half from your project country or similar culture ( if possible)</a:t>
            </a:r>
          </a:p>
          <a:p>
            <a:r>
              <a:rPr lang="en-US" dirty="0">
                <a:latin typeface="Arial" panose="020B0604020202020204" pitchFamily="34" charset="0"/>
                <a:cs typeface="Arial" panose="020B0604020202020204" pitchFamily="34" charset="0"/>
              </a:rPr>
              <a:t>When you ask the questions, please make sure that the product concept , packaging , etc. has to be UNBRANDED</a:t>
            </a:r>
          </a:p>
          <a:p>
            <a:r>
              <a:rPr lang="en-US" dirty="0">
                <a:latin typeface="Arial" panose="020B0604020202020204" pitchFamily="34" charset="0"/>
                <a:cs typeface="Arial" panose="020B0604020202020204" pitchFamily="34" charset="0"/>
              </a:rPr>
              <a:t>Use the next page questions as provided- Exactly</a:t>
            </a:r>
          </a:p>
          <a:p>
            <a:r>
              <a:rPr lang="en-US" dirty="0">
                <a:latin typeface="Arial" panose="020B0604020202020204" pitchFamily="34" charset="0"/>
                <a:cs typeface="Arial" panose="020B0604020202020204" pitchFamily="34" charset="0"/>
              </a:rPr>
              <a:t>Please use the research results to modify your final products</a:t>
            </a:r>
          </a:p>
          <a:p>
            <a:r>
              <a:rPr lang="en-US" dirty="0">
                <a:latin typeface="Arial" panose="020B0604020202020204" pitchFamily="34" charset="0"/>
                <a:cs typeface="Arial" panose="020B0604020202020204" pitchFamily="34" charset="0"/>
              </a:rPr>
              <a:t>The Research Results (Analyzed Data) should be in Appendix </a:t>
            </a:r>
          </a:p>
          <a:p>
            <a:endParaRPr lang="en-US" dirty="0"/>
          </a:p>
        </p:txBody>
      </p:sp>
    </p:spTree>
    <p:extLst>
      <p:ext uri="{BB962C8B-B14F-4D97-AF65-F5344CB8AC3E}">
        <p14:creationId xmlns:p14="http://schemas.microsoft.com/office/powerpoint/2010/main" val="2691927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624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488378" y="953988"/>
            <a:ext cx="3855022" cy="2308324"/>
          </a:xfrm>
          <a:prstGeom prst="rect">
            <a:avLst/>
          </a:prstGeom>
          <a:noFill/>
        </p:spPr>
        <p:txBody>
          <a:bodyPr wrap="square" rtlCol="0">
            <a:spAutoFit/>
          </a:bodyPr>
          <a:lstStyle/>
          <a:p>
            <a:r>
              <a:rPr lang="en-US" sz="4800" b="1" dirty="0"/>
              <a:t>Example:</a:t>
            </a:r>
          </a:p>
          <a:p>
            <a:r>
              <a:rPr lang="en-US" sz="4800" b="1" dirty="0"/>
              <a:t>Concept Generation</a:t>
            </a:r>
            <a:endParaRPr lang="th-TH" sz="4800" b="1" dirty="0"/>
          </a:p>
        </p:txBody>
      </p:sp>
      <p:sp>
        <p:nvSpPr>
          <p:cNvPr id="4" name="TextBox 3"/>
          <p:cNvSpPr txBox="1"/>
          <p:nvPr/>
        </p:nvSpPr>
        <p:spPr>
          <a:xfrm>
            <a:off x="0" y="5867400"/>
            <a:ext cx="9144000" cy="1274195"/>
          </a:xfrm>
          <a:prstGeom prst="rect">
            <a:avLst/>
          </a:prstGeom>
          <a:noFill/>
        </p:spPr>
        <p:txBody>
          <a:bodyPr wrap="square" rtlCol="0">
            <a:spAutoFit/>
          </a:bodyPr>
          <a:lstStyle/>
          <a:p>
            <a:pPr marL="342900" lvl="0" indent="-342900" algn="r">
              <a:spcBef>
                <a:spcPct val="20000"/>
              </a:spcBef>
              <a:defRPr/>
            </a:pPr>
            <a:endParaRPr lang="en-US" sz="2400" b="1" i="1" dirty="0">
              <a:latin typeface="Century Gothic" pitchFamily="34" charset="0"/>
            </a:endParaRPr>
          </a:p>
          <a:p>
            <a:pPr marL="342900" lvl="0" indent="-342900" algn="r">
              <a:spcBef>
                <a:spcPct val="20000"/>
              </a:spcBef>
              <a:defRPr/>
            </a:pPr>
            <a:r>
              <a:rPr lang="en-US" sz="2400" b="1" i="1" dirty="0">
                <a:latin typeface="Century Gothic" pitchFamily="34" charset="0"/>
              </a:rPr>
              <a:t>Courtesy of Samurai Cats Group MK 312 </a:t>
            </a:r>
            <a:r>
              <a:rPr lang="en-US" sz="2400" b="1" i="1" dirty="0" err="1">
                <a:latin typeface="Century Gothic" pitchFamily="34" charset="0"/>
              </a:rPr>
              <a:t>Ajarn</a:t>
            </a:r>
            <a:r>
              <a:rPr lang="en-US" sz="2400" b="1" i="1" dirty="0">
                <a:latin typeface="Century Gothic" pitchFamily="34" charset="0"/>
              </a:rPr>
              <a:t> </a:t>
            </a:r>
            <a:r>
              <a:rPr lang="en-US" sz="2400" b="1" i="1" dirty="0" err="1">
                <a:latin typeface="Century Gothic" pitchFamily="34" charset="0"/>
              </a:rPr>
              <a:t>Suwalya</a:t>
            </a:r>
            <a:r>
              <a:rPr lang="en-US" sz="2400" b="1" i="1" dirty="0">
                <a:latin typeface="Century Gothic" pitchFamily="34" charset="0"/>
              </a:rPr>
              <a:t> K.</a:t>
            </a:r>
          </a:p>
          <a:p>
            <a:endParaRPr lang="th-TH" sz="2400" dirty="0"/>
          </a:p>
        </p:txBody>
      </p:sp>
      <p:pic>
        <p:nvPicPr>
          <p:cNvPr id="7172" name="Picture 4" descr="http://nicolecastroart.com/graphics/full_conceptual_04.jpg"/>
          <p:cNvPicPr>
            <a:picLocks noChangeAspect="1" noChangeArrowheads="1"/>
          </p:cNvPicPr>
          <p:nvPr/>
        </p:nvPicPr>
        <p:blipFill>
          <a:blip r:embed="rId3" cstate="print"/>
          <a:srcRect/>
          <a:stretch>
            <a:fillRect/>
          </a:stretch>
        </p:blipFill>
        <p:spPr bwMode="auto">
          <a:xfrm>
            <a:off x="4343400" y="381000"/>
            <a:ext cx="4562475" cy="5762625"/>
          </a:xfrm>
          <a:prstGeom prst="rect">
            <a:avLst/>
          </a:prstGeom>
          <a:noFill/>
        </p:spPr>
      </p:pic>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Concept #1: Powder Shampoo</a:t>
            </a:r>
            <a:endParaRPr lang="th-TH" dirty="0"/>
          </a:p>
        </p:txBody>
      </p:sp>
      <p:sp>
        <p:nvSpPr>
          <p:cNvPr id="4" name="Rectangle 3"/>
          <p:cNvSpPr/>
          <p:nvPr/>
        </p:nvSpPr>
        <p:spPr>
          <a:xfrm>
            <a:off x="0" y="14478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Benefit</a:t>
            </a:r>
            <a:endParaRPr lang="th-TH" sz="2400" b="1" dirty="0">
              <a:latin typeface="Century Gothic" pitchFamily="34" charset="0"/>
            </a:endParaRPr>
          </a:p>
        </p:txBody>
      </p:sp>
      <p:sp>
        <p:nvSpPr>
          <p:cNvPr id="10" name="Rectangle 9"/>
          <p:cNvSpPr/>
          <p:nvPr/>
        </p:nvSpPr>
        <p:spPr>
          <a:xfrm>
            <a:off x="0" y="40386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Form</a:t>
            </a:r>
            <a:endParaRPr lang="th-TH" sz="2400" b="1" dirty="0">
              <a:latin typeface="Century Gothic" pitchFamily="34" charset="0"/>
            </a:endParaRPr>
          </a:p>
        </p:txBody>
      </p:sp>
      <p:sp>
        <p:nvSpPr>
          <p:cNvPr id="11" name="Rectangle 10"/>
          <p:cNvSpPr/>
          <p:nvPr/>
        </p:nvSpPr>
        <p:spPr>
          <a:xfrm>
            <a:off x="0" y="49530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Century Gothic" pitchFamily="34" charset="0"/>
              </a:rPr>
              <a:t>Technology</a:t>
            </a:r>
            <a:endParaRPr lang="th-TH" sz="2400" b="1" dirty="0">
              <a:latin typeface="Century Gothic" pitchFamily="34" charset="0"/>
            </a:endParaRPr>
          </a:p>
        </p:txBody>
      </p:sp>
      <p:sp>
        <p:nvSpPr>
          <p:cNvPr id="8" name="TextBox 7"/>
          <p:cNvSpPr txBox="1"/>
          <p:nvPr/>
        </p:nvSpPr>
        <p:spPr>
          <a:xfrm>
            <a:off x="990600" y="1905000"/>
            <a:ext cx="7239000" cy="2062103"/>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Light-weight – easier to carry around; reducing the hassle when shopping for grocery</a:t>
            </a:r>
          </a:p>
          <a:p>
            <a:pPr>
              <a:buFont typeface="Wingdings" pitchFamily="2" charset="2"/>
              <a:buChar char="§"/>
            </a:pPr>
            <a:r>
              <a:rPr lang="en-US" sz="1600" b="1" dirty="0">
                <a:latin typeface="Century Gothic" pitchFamily="34" charset="0"/>
              </a:rPr>
              <a:t>  Save costs for customers as the package is smaller and travel-size friendly</a:t>
            </a:r>
          </a:p>
          <a:p>
            <a:pPr lvl="1">
              <a:buFont typeface="Wingdings" pitchFamily="2" charset="2"/>
              <a:buChar char="§"/>
            </a:pPr>
            <a:r>
              <a:rPr lang="en-US" sz="1600" b="1" dirty="0">
                <a:latin typeface="Century Gothic" pitchFamily="34" charset="0"/>
              </a:rPr>
              <a:t> Eliminating the cost of having to buy small package when on vacation</a:t>
            </a:r>
          </a:p>
          <a:p>
            <a:pPr>
              <a:buFont typeface="Wingdings" pitchFamily="2" charset="2"/>
              <a:buChar char="§"/>
            </a:pPr>
            <a:r>
              <a:rPr lang="en-US" sz="1600" b="1" dirty="0">
                <a:latin typeface="Century Gothic" pitchFamily="34" charset="0"/>
              </a:rPr>
              <a:t>  Better results of hair condition – powder form is more concentrated with vitamins when compared to liquid form</a:t>
            </a:r>
          </a:p>
        </p:txBody>
      </p:sp>
      <p:sp>
        <p:nvSpPr>
          <p:cNvPr id="12" name="TextBox 11"/>
          <p:cNvSpPr txBox="1"/>
          <p:nvPr/>
        </p:nvSpPr>
        <p:spPr>
          <a:xfrm>
            <a:off x="990600" y="4572000"/>
            <a:ext cx="7239000" cy="338554"/>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Powder – turns into liquid when mixed with water</a:t>
            </a:r>
            <a:endParaRPr lang="th-TH" sz="1600" b="1" dirty="0">
              <a:latin typeface="Century Gothic" pitchFamily="34" charset="0"/>
            </a:endParaRPr>
          </a:p>
        </p:txBody>
      </p:sp>
      <p:sp>
        <p:nvSpPr>
          <p:cNvPr id="14" name="TextBox 13"/>
          <p:cNvSpPr txBox="1"/>
          <p:nvPr/>
        </p:nvSpPr>
        <p:spPr>
          <a:xfrm>
            <a:off x="990600" y="5410200"/>
            <a:ext cx="7239000" cy="584775"/>
          </a:xfrm>
          <a:prstGeom prst="rect">
            <a:avLst/>
          </a:prstGeom>
          <a:noFill/>
        </p:spPr>
        <p:txBody>
          <a:bodyPr wrap="square" rtlCol="0">
            <a:spAutoFit/>
          </a:bodyPr>
          <a:lstStyle/>
          <a:p>
            <a:pPr>
              <a:buFont typeface="Wingdings" pitchFamily="2" charset="2"/>
              <a:buChar char="§"/>
            </a:pPr>
            <a:r>
              <a:rPr lang="en-US" sz="1600" b="1" dirty="0">
                <a:latin typeface="Century Gothic" pitchFamily="34" charset="0"/>
              </a:rPr>
              <a:t> Ability to solidify liquid shampoo into powder without diluting the shampoo’s quality </a:t>
            </a:r>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Concept 1: Statement (English)</a:t>
            </a:r>
            <a:endParaRPr lang="th-TH" dirty="0"/>
          </a:p>
        </p:txBody>
      </p:sp>
      <p:sp>
        <p:nvSpPr>
          <p:cNvPr id="9" name="TextBox 8"/>
          <p:cNvSpPr txBox="1"/>
          <p:nvPr/>
        </p:nvSpPr>
        <p:spPr>
          <a:xfrm>
            <a:off x="152400" y="1600200"/>
            <a:ext cx="8763000" cy="4278094"/>
          </a:xfrm>
          <a:prstGeom prst="rect">
            <a:avLst/>
          </a:prstGeom>
          <a:noFill/>
        </p:spPr>
        <p:txBody>
          <a:bodyPr wrap="square" rtlCol="0">
            <a:spAutoFit/>
          </a:bodyPr>
          <a:lstStyle/>
          <a:p>
            <a:r>
              <a:rPr lang="en-US" sz="1600" b="1" dirty="0">
                <a:latin typeface="Century Gothic" pitchFamily="34" charset="0"/>
              </a:rPr>
              <a:t>Have you ever found it troublesome to carry your heavy shampoo bottles around? Or that you just cannot find a travel-sized shampoo product when you go on vacation?</a:t>
            </a:r>
          </a:p>
          <a:p>
            <a:endParaRPr lang="en-US" sz="1600" b="1" dirty="0">
              <a:latin typeface="Century Gothic" pitchFamily="34" charset="0"/>
            </a:endParaRPr>
          </a:p>
          <a:p>
            <a:r>
              <a:rPr lang="en-US" sz="1600" b="1" dirty="0">
                <a:latin typeface="Century Gothic" pitchFamily="34" charset="0"/>
              </a:rPr>
              <a:t>We provide you the concept of powder shampoo. Quick, easy, and  hassle-free new and innovative method for your daily hair care! Using </a:t>
            </a:r>
            <a:r>
              <a:rPr lang="en-US" sz="1600" b="1" dirty="0" err="1">
                <a:latin typeface="Century Gothic" pitchFamily="34" charset="0"/>
              </a:rPr>
              <a:t>nano</a:t>
            </a:r>
            <a:r>
              <a:rPr lang="en-US" sz="1600" b="1" dirty="0">
                <a:latin typeface="Century Gothic" pitchFamily="34" charset="0"/>
              </a:rPr>
              <a:t>-technology, the traditional liquid shampoo is solidified into powder. This is done without diluting any of the shampoo’s quality. This powder form of shampoo is so easy to use—just mix it with water, and the powdery solution will turn into liquid, giving you a more concentrated solution with nutritious vitamins to your hair problems.</a:t>
            </a:r>
          </a:p>
          <a:p>
            <a:endParaRPr lang="en-US" sz="1600" b="1" dirty="0">
              <a:latin typeface="Century Gothic" pitchFamily="34" charset="0"/>
            </a:endParaRPr>
          </a:p>
          <a:p>
            <a:r>
              <a:rPr lang="en-US" sz="1600" b="1" dirty="0">
                <a:latin typeface="Century Gothic" pitchFamily="34" charset="0"/>
              </a:rPr>
              <a:t>Coming in a powder solution, your new shampoo has lighter weight, providing you with more convenience of carrying your hair-care products around, especially when you travel or leave for your holiday getaway! The product will come in many sizes, ranging from little jars to bigger bottles.</a:t>
            </a:r>
          </a:p>
          <a:p>
            <a:endParaRPr lang="en-US" sz="1600" b="1" dirty="0">
              <a:latin typeface="Century Gothic" pitchFamily="34" charset="0"/>
            </a:endParaRPr>
          </a:p>
          <a:p>
            <a:r>
              <a:rPr lang="en-US" sz="1600" b="1" dirty="0">
                <a:latin typeface="Century Gothic" pitchFamily="34" charset="0"/>
              </a:rPr>
              <a:t>And now, your problem of inconvenience has disappeared with our new product of powder shampoo!</a:t>
            </a:r>
            <a:endParaRPr lang="th-TH" sz="1600" b="1" dirty="0">
              <a:latin typeface="Century Gothic"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Concept 1: Statement (Thai)</a:t>
            </a:r>
            <a:endParaRPr lang="th-TH" dirty="0"/>
          </a:p>
        </p:txBody>
      </p:sp>
      <p:sp>
        <p:nvSpPr>
          <p:cNvPr id="4" name="TextBox 3"/>
          <p:cNvSpPr txBox="1"/>
          <p:nvPr/>
        </p:nvSpPr>
        <p:spPr>
          <a:xfrm>
            <a:off x="152400" y="1853148"/>
            <a:ext cx="8763000" cy="3785652"/>
          </a:xfrm>
          <a:prstGeom prst="rect">
            <a:avLst/>
          </a:prstGeom>
          <a:noFill/>
        </p:spPr>
        <p:txBody>
          <a:bodyPr wrap="square" rtlCol="0">
            <a:spAutoFit/>
          </a:bodyPr>
          <a:lstStyle/>
          <a:p>
            <a:r>
              <a:rPr lang="th-TH" sz="2000" b="1" dirty="0">
                <a:latin typeface="Century Gothic" pitchFamily="34" charset="0"/>
              </a:rPr>
              <a:t>คุณเคยพบกับปัญหาที่จะต้องพกขวดแชมพูของคุณไปทุกที่หรือไม่ หรือคุณก็ไม่สามารถหาแชมพูขนาดพกพาเวลาคุณจะไปเที่ยวต่างจังหวัดได้</a:t>
            </a:r>
          </a:p>
          <a:p>
            <a:endParaRPr lang="th-TH" sz="2000" b="1" dirty="0">
              <a:latin typeface="Century Gothic" pitchFamily="34" charset="0"/>
            </a:endParaRPr>
          </a:p>
          <a:p>
            <a:r>
              <a:rPr lang="th-TH" sz="2000" b="1" dirty="0">
                <a:latin typeface="Century Gothic" pitchFamily="34" charset="0"/>
              </a:rPr>
              <a:t>เราเสนอ แชมพูผง  เร็ว ง่าย ไม่ยุ่งยาก สำหรับการดูแลผมประจำวันของคุณ โดยการใช้นาโนเทคโนโลยี แชมพูในรูปของเหลวตามปกติทั่วไป จะถูกเปลี่ยนเป็นรูปแบบผง กระบวนการสร้างนี้จะไม่ส่งผลให้ความเข้มข้นและคุณภาพของแชมพูลดลง แชมพูในรูปแบบผงนั้นใช้ง่าย เพียงแค่ผสมน้ำ ผงแป้งจะกลายเป็นแชมพูแบบเหลว สร้างแชมพูสูตรที่เข้มข้น มีวิตามินบำรุงเส้นผม และสามารถตอบปัญหาเส้นผมของคุณได้</a:t>
            </a:r>
          </a:p>
          <a:p>
            <a:endParaRPr lang="th-TH" sz="2000" b="1" dirty="0">
              <a:latin typeface="Century Gothic" pitchFamily="34" charset="0"/>
            </a:endParaRPr>
          </a:p>
          <a:p>
            <a:r>
              <a:rPr lang="th-TH" sz="2000" b="1" dirty="0">
                <a:latin typeface="Century Gothic" pitchFamily="34" charset="0"/>
              </a:rPr>
              <a:t>ด้วยสูตรผงแป้ง แชมพูจะมีน้ำหนักเบาทำให้คุณได้รับความสะดวกสบายในการพกพา โดยเฉพาะอย่างยิ่งเมื่อคุณ อยู่ในช่วงวันหยุด แชมพูผงแป้งของเรานั้นจะมาในหลายขนาด </a:t>
            </a:r>
          </a:p>
          <a:p>
            <a:endParaRPr lang="th-TH" sz="2000" b="1" dirty="0">
              <a:latin typeface="Century Gothic" pitchFamily="34" charset="0"/>
            </a:endParaRPr>
          </a:p>
          <a:p>
            <a:r>
              <a:rPr lang="th-TH" sz="2000" b="1" dirty="0">
                <a:latin typeface="Century Gothic" pitchFamily="34" charset="0"/>
              </a:rPr>
              <a:t>และตอนนี้ปัญหาความยุ่งยากของคุณจะหายไปด้วยผลิตภัณฑ์ของเรา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86171" y="-110217"/>
            <a:ext cx="8229600" cy="1143000"/>
          </a:xfrm>
        </p:spPr>
        <p:txBody>
          <a:bodyPr>
            <a:normAutofit fontScale="90000"/>
          </a:bodyPr>
          <a:lstStyle/>
          <a:p>
            <a:br>
              <a:rPr lang="en-US" sz="2400" b="1" dirty="0">
                <a:solidFill>
                  <a:srgbClr val="00B0F0"/>
                </a:solidFill>
              </a:rPr>
            </a:br>
            <a:r>
              <a:rPr lang="en-US" sz="2400" b="1" dirty="0">
                <a:solidFill>
                  <a:srgbClr val="00B0F0"/>
                </a:solidFill>
              </a:rPr>
              <a:t>Example : Diet Egg</a:t>
            </a:r>
            <a:br>
              <a:rPr lang="en-US" sz="2400" b="1" dirty="0">
                <a:solidFill>
                  <a:srgbClr val="00B0F0"/>
                </a:solidFill>
              </a:rPr>
            </a:br>
            <a:r>
              <a:rPr lang="en-US" sz="2400" b="1" dirty="0">
                <a:solidFill>
                  <a:srgbClr val="00B0F0"/>
                </a:solidFill>
              </a:rPr>
              <a:t>New product concepts: Form, Technology, Benefit or Need</a:t>
            </a:r>
            <a:endParaRPr lang="th-TH" sz="2400" b="1" dirty="0">
              <a:solidFill>
                <a:srgbClr val="00B0F0"/>
              </a:solidFill>
            </a:endParaRPr>
          </a:p>
        </p:txBody>
      </p:sp>
      <p:sp>
        <p:nvSpPr>
          <p:cNvPr id="3" name="ตัวยึดเนื้อหา 2"/>
          <p:cNvSpPr>
            <a:spLocks noGrp="1"/>
          </p:cNvSpPr>
          <p:nvPr>
            <p:ph idx="1"/>
          </p:nvPr>
        </p:nvSpPr>
        <p:spPr>
          <a:xfrm>
            <a:off x="107141" y="2996952"/>
            <a:ext cx="8929718" cy="4525963"/>
          </a:xfrm>
        </p:spPr>
        <p:txBody>
          <a:bodyPr>
            <a:normAutofit/>
          </a:bodyPr>
          <a:lstStyle/>
          <a:p>
            <a:r>
              <a:rPr lang="en-US" sz="1800" b="1" dirty="0">
                <a:latin typeface="Arial Narrow" panose="020B0606020202030204" pitchFamily="34" charset="0"/>
              </a:rPr>
              <a:t>English Version</a:t>
            </a:r>
          </a:p>
          <a:p>
            <a:pPr>
              <a:buNone/>
            </a:pPr>
            <a:r>
              <a:rPr lang="en-US" sz="1600" dirty="0">
                <a:latin typeface="Arial Narrow" panose="020B0606020202030204" pitchFamily="34" charset="0"/>
              </a:rPr>
              <a:t>	Can’t seem to loose weight again? The challenge remains tough for women to both loose weight and maintain it. We have a Diet Egg that doesn’t only help you loose weight but also satisfies your appetite. Packed with White beans and Green tea. White beans are low in calories, high in fiber and the best part release fiber slowly into your blood stream, making you fuller longer….As for  Green tea, it contains a powerful antioxidant known as </a:t>
            </a:r>
            <a:r>
              <a:rPr lang="en-US" sz="1600" dirty="0" err="1">
                <a:latin typeface="Arial Narrow" panose="020B0606020202030204" pitchFamily="34" charset="0"/>
              </a:rPr>
              <a:t>epigallocatechin</a:t>
            </a:r>
            <a:r>
              <a:rPr lang="en-US" sz="1600" dirty="0">
                <a:latin typeface="Arial Narrow" panose="020B0606020202030204" pitchFamily="34" charset="0"/>
              </a:rPr>
              <a:t> </a:t>
            </a:r>
            <a:r>
              <a:rPr lang="en-US" sz="1600" dirty="0" err="1">
                <a:latin typeface="Arial Narrow" panose="020B0606020202030204" pitchFamily="34" charset="0"/>
              </a:rPr>
              <a:t>gallate</a:t>
            </a:r>
            <a:r>
              <a:rPr lang="en-US" sz="1600" dirty="0">
                <a:latin typeface="Arial Narrow" panose="020B0606020202030204" pitchFamily="34" charset="0"/>
              </a:rPr>
              <a:t> (EGCG), which has been shown to elevate metabolic rate for increased </a:t>
            </a:r>
            <a:r>
              <a:rPr lang="en-US" sz="1600" dirty="0" err="1">
                <a:latin typeface="Arial Narrow" panose="020B0606020202030204" pitchFamily="34" charset="0"/>
              </a:rPr>
              <a:t>lipolysis</a:t>
            </a:r>
            <a:r>
              <a:rPr lang="en-US" sz="1600" dirty="0">
                <a:latin typeface="Arial Narrow" panose="020B0606020202030204" pitchFamily="34" charset="0"/>
              </a:rPr>
              <a:t>, or fat burning. So with a superb combination of White beans and Green tea both natural and safe you could loose weight faster and be  beautifully fit! Why not loose weight with a deliciously natural tasting Diet Egg to satisfy your hunger pains as its protein and fiber enriched ingredients will become part of your life. You could choose to buy eggs that come both in raw form so you to cook according to your recipes and hard boiled to be readily eaten.  The egg costs 29 Baht each.</a:t>
            </a:r>
            <a:endParaRPr lang="th-TH" sz="1600" dirty="0">
              <a:latin typeface="Arial Narrow" panose="020B0606020202030204" pitchFamily="34" charset="0"/>
            </a:endParaRPr>
          </a:p>
          <a:p>
            <a:pPr>
              <a:buNone/>
            </a:pPr>
            <a:endParaRPr lang="th-TH" sz="1600" dirty="0"/>
          </a:p>
        </p:txBody>
      </p:sp>
      <p:pic>
        <p:nvPicPr>
          <p:cNvPr id="16386" name="Picture 2" descr="http://www.taiwantrade.com.tw/MAIN/resources/member/49728/productcatalog/WhiteBean_1.jpg"/>
          <p:cNvPicPr>
            <a:picLocks noChangeAspect="1" noChangeArrowheads="1"/>
          </p:cNvPicPr>
          <p:nvPr/>
        </p:nvPicPr>
        <p:blipFill>
          <a:blip r:embed="rId2"/>
          <a:srcRect/>
          <a:stretch>
            <a:fillRect/>
          </a:stretch>
        </p:blipFill>
        <p:spPr bwMode="auto">
          <a:xfrm>
            <a:off x="349855" y="1066304"/>
            <a:ext cx="1571636" cy="1576014"/>
          </a:xfrm>
          <a:prstGeom prst="rect">
            <a:avLst/>
          </a:prstGeom>
          <a:noFill/>
        </p:spPr>
      </p:pic>
      <p:pic>
        <p:nvPicPr>
          <p:cNvPr id="7" name="il_fi" descr="http://learners.in.th/file/poysang/greentea.jpg"/>
          <p:cNvPicPr/>
          <p:nvPr/>
        </p:nvPicPr>
        <p:blipFill>
          <a:blip r:embed="rId3"/>
          <a:srcRect/>
          <a:stretch>
            <a:fillRect/>
          </a:stretch>
        </p:blipFill>
        <p:spPr bwMode="auto">
          <a:xfrm>
            <a:off x="3846553" y="1040340"/>
            <a:ext cx="1782412" cy="1571636"/>
          </a:xfrm>
          <a:prstGeom prst="rect">
            <a:avLst/>
          </a:prstGeom>
          <a:noFill/>
          <a:ln w="9525">
            <a:noFill/>
            <a:miter lim="800000"/>
            <a:headEnd/>
            <a:tailEnd/>
          </a:ln>
        </p:spPr>
      </p:pic>
      <p:pic>
        <p:nvPicPr>
          <p:cNvPr id="16390" name="Picture 6" descr="http://i36.tinypic.com/20hvq1d.jpg"/>
          <p:cNvPicPr>
            <a:picLocks noChangeAspect="1" noChangeArrowheads="1"/>
          </p:cNvPicPr>
          <p:nvPr/>
        </p:nvPicPr>
        <p:blipFill>
          <a:blip r:embed="rId4"/>
          <a:srcRect/>
          <a:stretch>
            <a:fillRect/>
          </a:stretch>
        </p:blipFill>
        <p:spPr bwMode="auto">
          <a:xfrm>
            <a:off x="1843126" y="1032783"/>
            <a:ext cx="2000264" cy="1643055"/>
          </a:xfrm>
          <a:prstGeom prst="rect">
            <a:avLst/>
          </a:prstGeom>
          <a:noFill/>
        </p:spPr>
      </p:pic>
      <p:pic>
        <p:nvPicPr>
          <p:cNvPr id="16392" name="Picture 8" descr="http://www.llfit.com/assets/images/beautiful-abs.jpg"/>
          <p:cNvPicPr>
            <a:picLocks noChangeAspect="1" noChangeArrowheads="1"/>
          </p:cNvPicPr>
          <p:nvPr/>
        </p:nvPicPr>
        <p:blipFill>
          <a:blip r:embed="rId5"/>
          <a:srcRect/>
          <a:stretch>
            <a:fillRect/>
          </a:stretch>
        </p:blipFill>
        <p:spPr bwMode="auto">
          <a:xfrm>
            <a:off x="7544201" y="935433"/>
            <a:ext cx="1071570" cy="1643074"/>
          </a:xfrm>
          <a:prstGeom prst="rect">
            <a:avLst/>
          </a:prstGeom>
          <a:noFill/>
        </p:spPr>
      </p:pic>
      <p:pic>
        <p:nvPicPr>
          <p:cNvPr id="16394" name="Picture 10" descr="http://www.apartmenttherapy.com/uimages/kitchen/2009_01_21-FrozenEggs.jpg"/>
          <p:cNvPicPr>
            <a:picLocks noChangeAspect="1" noChangeArrowheads="1"/>
          </p:cNvPicPr>
          <p:nvPr/>
        </p:nvPicPr>
        <p:blipFill>
          <a:blip r:embed="rId6"/>
          <a:srcRect/>
          <a:stretch>
            <a:fillRect/>
          </a:stretch>
        </p:blipFill>
        <p:spPr bwMode="auto">
          <a:xfrm>
            <a:off x="5615375" y="968902"/>
            <a:ext cx="1928826" cy="1643074"/>
          </a:xfrm>
          <a:prstGeom prst="rect">
            <a:avLst/>
          </a:prstGeom>
          <a:noFill/>
        </p:spPr>
      </p:pic>
    </p:spTree>
    <p:extLst>
      <p:ext uri="{BB962C8B-B14F-4D97-AF65-F5344CB8AC3E}">
        <p14:creationId xmlns:p14="http://schemas.microsoft.com/office/powerpoint/2010/main" val="3962251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รูปภาพ 6">
            <a:extLst>
              <a:ext uri="{FF2B5EF4-FFF2-40B4-BE49-F238E27FC236}">
                <a16:creationId xmlns:a16="http://schemas.microsoft.com/office/drawing/2014/main" id="{60B5352B-7A66-465B-B853-94B270D9AD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300648"/>
            <a:ext cx="4824536" cy="6256704"/>
          </a:xfrm>
          <a:prstGeom prst="rect">
            <a:avLst/>
          </a:prstGeom>
        </p:spPr>
      </p:pic>
      <p:sp>
        <p:nvSpPr>
          <p:cNvPr id="9" name="สี่เหลี่ยมผืนผ้า 8">
            <a:extLst>
              <a:ext uri="{FF2B5EF4-FFF2-40B4-BE49-F238E27FC236}">
                <a16:creationId xmlns:a16="http://schemas.microsoft.com/office/drawing/2014/main" id="{3D568832-34A9-4DA6-A3DF-4BDB6523609D}"/>
              </a:ext>
            </a:extLst>
          </p:cNvPr>
          <p:cNvSpPr/>
          <p:nvPr/>
        </p:nvSpPr>
        <p:spPr>
          <a:xfrm>
            <a:off x="2123728" y="476672"/>
            <a:ext cx="864096"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ลูกศร: ขวา 1">
            <a:extLst>
              <a:ext uri="{FF2B5EF4-FFF2-40B4-BE49-F238E27FC236}">
                <a16:creationId xmlns:a16="http://schemas.microsoft.com/office/drawing/2014/main" id="{F2FF2C86-DEEB-48F8-A281-F78E647697E6}"/>
              </a:ext>
            </a:extLst>
          </p:cNvPr>
          <p:cNvSpPr/>
          <p:nvPr/>
        </p:nvSpPr>
        <p:spPr>
          <a:xfrm>
            <a:off x="611560" y="1772816"/>
            <a:ext cx="1152128" cy="86409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32211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1120</TotalTime>
  <Words>1286</Words>
  <Application>Microsoft Office PowerPoint</Application>
  <PresentationFormat>นำเสนอทางหน้าจอ (4:3)</PresentationFormat>
  <Paragraphs>100</Paragraphs>
  <Slides>16</Slides>
  <Notes>2</Notes>
  <HiddenSlides>0</HiddenSlides>
  <MMClips>0</MMClips>
  <ScaleCrop>false</ScaleCrop>
  <HeadingPairs>
    <vt:vector size="6" baseType="variant">
      <vt:variant>
        <vt:lpstr>ฟอนต์ที่ถูกใช้</vt:lpstr>
      </vt:variant>
      <vt:variant>
        <vt:i4>8</vt:i4>
      </vt:variant>
      <vt:variant>
        <vt:lpstr>ธีม</vt:lpstr>
      </vt:variant>
      <vt:variant>
        <vt:i4>1</vt:i4>
      </vt:variant>
      <vt:variant>
        <vt:lpstr>ชื่อเรื่องสไลด์</vt:lpstr>
      </vt:variant>
      <vt:variant>
        <vt:i4>16</vt:i4>
      </vt:variant>
    </vt:vector>
  </HeadingPairs>
  <TitlesOfParts>
    <vt:vector size="25" baseType="lpstr">
      <vt:lpstr>Arial</vt:lpstr>
      <vt:lpstr>Arial Narrow</vt:lpstr>
      <vt:lpstr>Calibri</vt:lpstr>
      <vt:lpstr>Century Gothic</vt:lpstr>
      <vt:lpstr>Franklin Gothic Book</vt:lpstr>
      <vt:lpstr>Perpetua</vt:lpstr>
      <vt:lpstr>Wingdings</vt:lpstr>
      <vt:lpstr>Wingdings 2</vt:lpstr>
      <vt:lpstr>Equity</vt:lpstr>
      <vt:lpstr>MK 333/326 International Marketing Final Project Guidelines </vt:lpstr>
      <vt:lpstr> MK 333 Final Presentation – May 13th</vt:lpstr>
      <vt:lpstr> MK 333 Final Presentation – Guidelines</vt:lpstr>
      <vt:lpstr> MK 333 Final Presentation – Tips</vt:lpstr>
      <vt:lpstr> MK 333 Final Presentation – Expectations</vt:lpstr>
      <vt:lpstr> MK 333 Final Presentation- Criteria for Judgement </vt:lpstr>
      <vt:lpstr>งานนำเสนอ PowerPoint</vt:lpstr>
      <vt:lpstr>งานนำเสนอ PowerPoint</vt:lpstr>
      <vt:lpstr>RESEARCH GUIDELINES</vt:lpstr>
      <vt:lpstr>RESEARCH GUIDELINES</vt:lpstr>
      <vt:lpstr>งานนำเสนอ PowerPoint</vt:lpstr>
      <vt:lpstr>Concept #1: Powder Shampoo</vt:lpstr>
      <vt:lpstr>Concept 1: Statement (English)</vt:lpstr>
      <vt:lpstr>Concept 1: Statement (Thai)</vt:lpstr>
      <vt:lpstr> Example : Diet Egg New product concepts: Form, Technology, Benefit or Need</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Khem</cp:lastModifiedBy>
  <cp:revision>376</cp:revision>
  <dcterms:created xsi:type="dcterms:W3CDTF">2015-02-03T09:41:51Z</dcterms:created>
  <dcterms:modified xsi:type="dcterms:W3CDTF">2021-04-22T07:47:45Z</dcterms:modified>
</cp:coreProperties>
</file>