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15" d="100"/>
          <a:sy n="115" d="100"/>
        </p:scale>
        <p:origin x="-2064"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547E8B4-2781-9946-9DD1-50B1B5ED51C2}" type="datetimeFigureOut">
              <a:rPr lang="en-US" smtClean="0"/>
              <a:t>11/29/16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2E9E03-F483-824C-A15D-E2DABF04E0DE}" type="slidenum">
              <a:rPr lang="en-US" smtClean="0"/>
              <a:t>‹#›</a:t>
            </a:fld>
            <a:endParaRPr lang="en-US"/>
          </a:p>
        </p:txBody>
      </p:sp>
    </p:spTree>
    <p:extLst>
      <p:ext uri="{BB962C8B-B14F-4D97-AF65-F5344CB8AC3E}">
        <p14:creationId xmlns:p14="http://schemas.microsoft.com/office/powerpoint/2010/main" val="1099876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547E8B4-2781-9946-9DD1-50B1B5ED51C2}" type="datetimeFigureOut">
              <a:rPr lang="en-US" smtClean="0"/>
              <a:t>11/29/16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2E9E03-F483-824C-A15D-E2DABF04E0DE}" type="slidenum">
              <a:rPr lang="en-US" smtClean="0"/>
              <a:t>‹#›</a:t>
            </a:fld>
            <a:endParaRPr lang="en-US"/>
          </a:p>
        </p:txBody>
      </p:sp>
    </p:spTree>
    <p:extLst>
      <p:ext uri="{BB962C8B-B14F-4D97-AF65-F5344CB8AC3E}">
        <p14:creationId xmlns:p14="http://schemas.microsoft.com/office/powerpoint/2010/main" val="41770014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547E8B4-2781-9946-9DD1-50B1B5ED51C2}" type="datetimeFigureOut">
              <a:rPr lang="en-US" smtClean="0"/>
              <a:t>11/29/16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2E9E03-F483-824C-A15D-E2DABF04E0DE}" type="slidenum">
              <a:rPr lang="en-US" smtClean="0"/>
              <a:t>‹#›</a:t>
            </a:fld>
            <a:endParaRPr lang="en-US"/>
          </a:p>
        </p:txBody>
      </p:sp>
    </p:spTree>
    <p:extLst>
      <p:ext uri="{BB962C8B-B14F-4D97-AF65-F5344CB8AC3E}">
        <p14:creationId xmlns:p14="http://schemas.microsoft.com/office/powerpoint/2010/main" val="8259301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547E8B4-2781-9946-9DD1-50B1B5ED51C2}" type="datetimeFigureOut">
              <a:rPr lang="en-US" smtClean="0"/>
              <a:t>11/29/16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2E9E03-F483-824C-A15D-E2DABF04E0DE}" type="slidenum">
              <a:rPr lang="en-US" smtClean="0"/>
              <a:t>‹#›</a:t>
            </a:fld>
            <a:endParaRPr lang="en-US"/>
          </a:p>
        </p:txBody>
      </p:sp>
    </p:spTree>
    <p:extLst>
      <p:ext uri="{BB962C8B-B14F-4D97-AF65-F5344CB8AC3E}">
        <p14:creationId xmlns:p14="http://schemas.microsoft.com/office/powerpoint/2010/main" val="3449954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547E8B4-2781-9946-9DD1-50B1B5ED51C2}" type="datetimeFigureOut">
              <a:rPr lang="en-US" smtClean="0"/>
              <a:t>11/29/16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A2E9E03-F483-824C-A15D-E2DABF04E0DE}" type="slidenum">
              <a:rPr lang="en-US" smtClean="0"/>
              <a:t>‹#›</a:t>
            </a:fld>
            <a:endParaRPr lang="en-US"/>
          </a:p>
        </p:txBody>
      </p:sp>
    </p:spTree>
    <p:extLst>
      <p:ext uri="{BB962C8B-B14F-4D97-AF65-F5344CB8AC3E}">
        <p14:creationId xmlns:p14="http://schemas.microsoft.com/office/powerpoint/2010/main" val="990214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547E8B4-2781-9946-9DD1-50B1B5ED51C2}" type="datetimeFigureOut">
              <a:rPr lang="en-US" smtClean="0"/>
              <a:t>11/29/16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A2E9E03-F483-824C-A15D-E2DABF04E0DE}" type="slidenum">
              <a:rPr lang="en-US" smtClean="0"/>
              <a:t>‹#›</a:t>
            </a:fld>
            <a:endParaRPr lang="en-US"/>
          </a:p>
        </p:txBody>
      </p:sp>
    </p:spTree>
    <p:extLst>
      <p:ext uri="{BB962C8B-B14F-4D97-AF65-F5344CB8AC3E}">
        <p14:creationId xmlns:p14="http://schemas.microsoft.com/office/powerpoint/2010/main" val="3750890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47E8B4-2781-9946-9DD1-50B1B5ED51C2}" type="datetimeFigureOut">
              <a:rPr lang="en-US" smtClean="0"/>
              <a:t>11/29/16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A2E9E03-F483-824C-A15D-E2DABF04E0DE}" type="slidenum">
              <a:rPr lang="en-US" smtClean="0"/>
              <a:t>‹#›</a:t>
            </a:fld>
            <a:endParaRPr lang="en-US"/>
          </a:p>
        </p:txBody>
      </p:sp>
    </p:spTree>
    <p:extLst>
      <p:ext uri="{BB962C8B-B14F-4D97-AF65-F5344CB8AC3E}">
        <p14:creationId xmlns:p14="http://schemas.microsoft.com/office/powerpoint/2010/main" val="1630953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547E8B4-2781-9946-9DD1-50B1B5ED51C2}" type="datetimeFigureOut">
              <a:rPr lang="en-US" smtClean="0"/>
              <a:t>11/29/16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2E9E03-F483-824C-A15D-E2DABF04E0DE}" type="slidenum">
              <a:rPr lang="en-US" smtClean="0"/>
              <a:t>‹#›</a:t>
            </a:fld>
            <a:endParaRPr lang="en-US"/>
          </a:p>
        </p:txBody>
      </p:sp>
    </p:spTree>
    <p:extLst>
      <p:ext uri="{BB962C8B-B14F-4D97-AF65-F5344CB8AC3E}">
        <p14:creationId xmlns:p14="http://schemas.microsoft.com/office/powerpoint/2010/main" val="14540324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547E8B4-2781-9946-9DD1-50B1B5ED51C2}" type="datetimeFigureOut">
              <a:rPr lang="en-US" smtClean="0"/>
              <a:t>11/29/16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2E9E03-F483-824C-A15D-E2DABF04E0DE}" type="slidenum">
              <a:rPr lang="en-US" smtClean="0"/>
              <a:t>‹#›</a:t>
            </a:fld>
            <a:endParaRPr lang="en-US"/>
          </a:p>
        </p:txBody>
      </p:sp>
    </p:spTree>
    <p:extLst>
      <p:ext uri="{BB962C8B-B14F-4D97-AF65-F5344CB8AC3E}">
        <p14:creationId xmlns:p14="http://schemas.microsoft.com/office/powerpoint/2010/main" val="11782486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547E8B4-2781-9946-9DD1-50B1B5ED51C2}" type="datetimeFigureOut">
              <a:rPr lang="en-US" smtClean="0"/>
              <a:t>11/29/16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2E9E03-F483-824C-A15D-E2DABF04E0DE}" type="slidenum">
              <a:rPr lang="en-US" smtClean="0"/>
              <a:t>‹#›</a:t>
            </a:fld>
            <a:endParaRPr lang="en-US"/>
          </a:p>
        </p:txBody>
      </p:sp>
    </p:spTree>
    <p:extLst>
      <p:ext uri="{BB962C8B-B14F-4D97-AF65-F5344CB8AC3E}">
        <p14:creationId xmlns:p14="http://schemas.microsoft.com/office/powerpoint/2010/main" val="3579331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547E8B4-2781-9946-9DD1-50B1B5ED51C2}" type="datetimeFigureOut">
              <a:rPr lang="en-US" smtClean="0"/>
              <a:t>11/29/16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2E9E03-F483-824C-A15D-E2DABF04E0DE}" type="slidenum">
              <a:rPr lang="en-US" smtClean="0"/>
              <a:t>‹#›</a:t>
            </a:fld>
            <a:endParaRPr lang="en-US"/>
          </a:p>
        </p:txBody>
      </p:sp>
    </p:spTree>
    <p:extLst>
      <p:ext uri="{BB962C8B-B14F-4D97-AF65-F5344CB8AC3E}">
        <p14:creationId xmlns:p14="http://schemas.microsoft.com/office/powerpoint/2010/main" val="41317083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47E8B4-2781-9946-9DD1-50B1B5ED51C2}" type="datetimeFigureOut">
              <a:rPr lang="en-US" smtClean="0"/>
              <a:t>11/29/16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2E9E03-F483-824C-A15D-E2DABF04E0DE}" type="slidenum">
              <a:rPr lang="en-US" smtClean="0"/>
              <a:t>‹#›</a:t>
            </a:fld>
            <a:endParaRPr lang="en-US"/>
          </a:p>
        </p:txBody>
      </p:sp>
    </p:spTree>
    <p:extLst>
      <p:ext uri="{BB962C8B-B14F-4D97-AF65-F5344CB8AC3E}">
        <p14:creationId xmlns:p14="http://schemas.microsoft.com/office/powerpoint/2010/main" val="21067427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Foreign Direct Investment</a:t>
            </a:r>
            <a:endParaRPr lang="en-US" dirty="0"/>
          </a:p>
        </p:txBody>
      </p:sp>
      <p:sp>
        <p:nvSpPr>
          <p:cNvPr id="3" name="Subtitle 2"/>
          <p:cNvSpPr>
            <a:spLocks noGrp="1"/>
          </p:cNvSpPr>
          <p:nvPr>
            <p:ph type="subTitle" idx="1"/>
          </p:nvPr>
        </p:nvSpPr>
        <p:spPr/>
        <p:txBody>
          <a:bodyPr>
            <a:normAutofit fontScale="70000" lnSpcReduction="20000"/>
          </a:bodyPr>
          <a:lstStyle/>
          <a:p>
            <a:r>
              <a:rPr lang="en-US" dirty="0" smtClean="0"/>
              <a:t>Discussion Class Week 11</a:t>
            </a:r>
          </a:p>
          <a:p>
            <a:r>
              <a:rPr lang="en-US" dirty="0" smtClean="0"/>
              <a:t>EE 462 Development Macroeconomics</a:t>
            </a:r>
          </a:p>
          <a:p>
            <a:r>
              <a:rPr lang="en-US" dirty="0" smtClean="0"/>
              <a:t>R. </a:t>
            </a:r>
            <a:r>
              <a:rPr lang="en-US" dirty="0" err="1" smtClean="0"/>
              <a:t>Lipsey</a:t>
            </a:r>
            <a:r>
              <a:rPr lang="en-US" dirty="0" smtClean="0"/>
              <a:t> and F. </a:t>
            </a:r>
            <a:r>
              <a:rPr lang="en-US" dirty="0" err="1" smtClean="0"/>
              <a:t>Sjoholm</a:t>
            </a:r>
            <a:endParaRPr lang="en-US" dirty="0" smtClean="0"/>
          </a:p>
          <a:p>
            <a:r>
              <a:rPr lang="en-US" dirty="0" smtClean="0"/>
              <a:t>“Host Country Impacts of Inward FDI: Why Such different Answers”</a:t>
            </a:r>
            <a:endParaRPr lang="en-US" dirty="0"/>
          </a:p>
        </p:txBody>
      </p:sp>
    </p:spTree>
    <p:extLst>
      <p:ext uri="{BB962C8B-B14F-4D97-AF65-F5344CB8AC3E}">
        <p14:creationId xmlns:p14="http://schemas.microsoft.com/office/powerpoint/2010/main" val="15070135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1</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What are the 2 types of impacts of FDI on developing countries that are discussed/investigated in the paper?</a:t>
            </a:r>
          </a:p>
          <a:p>
            <a:pPr lvl="1"/>
            <a:r>
              <a:rPr lang="en-US" dirty="0" smtClean="0"/>
              <a:t>(</a:t>
            </a:r>
            <a:r>
              <a:rPr lang="en-US" dirty="0" err="1" smtClean="0"/>
              <a:t>i</a:t>
            </a:r>
            <a:r>
              <a:rPr lang="en-US" dirty="0" smtClean="0"/>
              <a:t>) wages and (ii) productivity</a:t>
            </a:r>
          </a:p>
          <a:p>
            <a:endParaRPr lang="en-US" dirty="0"/>
          </a:p>
          <a:p>
            <a:r>
              <a:rPr lang="en-US" dirty="0" smtClean="0"/>
              <a:t>What aspects can you think of that are important for developing countries but are not discussed (or only mentioned briefly in the beginning)? Are these the aspects that policymakers consider important when they design policies to attract FDI?</a:t>
            </a:r>
          </a:p>
          <a:p>
            <a:pPr lvl="1"/>
            <a:r>
              <a:rPr lang="en-US" dirty="0" smtClean="0"/>
              <a:t>Other important benefits of FDI are: inflow of technology; production of higher quality goods and services (raised consumer welfare); higher investment; more exports; and, increased employment. Yes, they are important for policymakers</a:t>
            </a:r>
            <a:endParaRPr lang="en-US" dirty="0"/>
          </a:p>
        </p:txBody>
      </p:sp>
    </p:spTree>
    <p:extLst>
      <p:ext uri="{BB962C8B-B14F-4D97-AF65-F5344CB8AC3E}">
        <p14:creationId xmlns:p14="http://schemas.microsoft.com/office/powerpoint/2010/main" val="37475908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2</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Does FDI pay higher, lower or similar wages as domestic firms? </a:t>
            </a:r>
          </a:p>
          <a:p>
            <a:pPr lvl="1"/>
            <a:r>
              <a:rPr lang="en-US" dirty="0" smtClean="0"/>
              <a:t>Higher</a:t>
            </a:r>
          </a:p>
          <a:p>
            <a:pPr marL="0" indent="0">
              <a:buNone/>
            </a:pPr>
            <a:endParaRPr lang="en-US" b="1" dirty="0" smtClean="0"/>
          </a:p>
          <a:p>
            <a:r>
              <a:rPr lang="en-US" dirty="0" smtClean="0"/>
              <a:t>What does the evidence tell us about the impact of FDI on wages?</a:t>
            </a:r>
          </a:p>
          <a:p>
            <a:pPr lvl="1"/>
            <a:r>
              <a:rPr lang="en-US" dirty="0" smtClean="0"/>
              <a:t>There tends to be a positive spillover in developed countries but no or negative spillover in developing countries.  It could be explained by: (</a:t>
            </a:r>
            <a:r>
              <a:rPr lang="en-US" dirty="0" err="1" smtClean="0"/>
              <a:t>i</a:t>
            </a:r>
            <a:r>
              <a:rPr lang="en-US" dirty="0" smtClean="0"/>
              <a:t>) differences between FDI and domestic firms too large for one to affect the other, (ii) more rigid labor markets in developing countries  </a:t>
            </a:r>
          </a:p>
          <a:p>
            <a:endParaRPr lang="en-US" dirty="0"/>
          </a:p>
          <a:p>
            <a:r>
              <a:rPr lang="en-US" dirty="0" smtClean="0"/>
              <a:t>What does the evidence tell us about the impact of FDI on productivity?</a:t>
            </a:r>
          </a:p>
          <a:p>
            <a:pPr lvl="1"/>
            <a:r>
              <a:rPr lang="en-US" dirty="0" smtClean="0"/>
              <a:t>The results vary: some show positive spillovers on domestic firms and other show no impact or a negative impact. (See the next slide for a possible explanation of the differences.)  </a:t>
            </a:r>
          </a:p>
          <a:p>
            <a:pPr lvl="1"/>
            <a:endParaRPr lang="en-US" dirty="0" smtClean="0"/>
          </a:p>
        </p:txBody>
      </p:sp>
    </p:spTree>
    <p:extLst>
      <p:ext uri="{BB962C8B-B14F-4D97-AF65-F5344CB8AC3E}">
        <p14:creationId xmlns:p14="http://schemas.microsoft.com/office/powerpoint/2010/main" val="8690140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3</a:t>
            </a:r>
            <a:endParaRPr lang="en-US" dirty="0"/>
          </a:p>
        </p:txBody>
      </p:sp>
      <p:sp>
        <p:nvSpPr>
          <p:cNvPr id="3" name="Content Placeholder 2"/>
          <p:cNvSpPr>
            <a:spLocks noGrp="1"/>
          </p:cNvSpPr>
          <p:nvPr>
            <p:ph idx="1"/>
          </p:nvPr>
        </p:nvSpPr>
        <p:spPr/>
        <p:txBody>
          <a:bodyPr>
            <a:normAutofit fontScale="92500"/>
          </a:bodyPr>
          <a:lstStyle/>
          <a:p>
            <a:r>
              <a:rPr lang="en-US" dirty="0" smtClean="0"/>
              <a:t>What is the main reason that evidence on the effect of FDI on productivity might be ambiguous (i.e. different studies generate different results)?</a:t>
            </a:r>
          </a:p>
          <a:p>
            <a:pPr lvl="1"/>
            <a:r>
              <a:rPr lang="en-US" dirty="0" smtClean="0"/>
              <a:t>If there is a large gap in the productivity/technology of FDI versus domestic firms then FDI may drive out domestic firms or otherwise result in little productivity spillover.  If the gap between domestic firms and FDI is not so great, then domestic firms can absorb the spillover or adjust to </a:t>
            </a:r>
            <a:r>
              <a:rPr lang="en-US" smtClean="0"/>
              <a:t>challenge of the </a:t>
            </a:r>
            <a:r>
              <a:rPr lang="en-US" dirty="0" smtClean="0"/>
              <a:t>higher productivity of FDI. </a:t>
            </a:r>
          </a:p>
          <a:p>
            <a:endParaRPr lang="en-US" dirty="0"/>
          </a:p>
        </p:txBody>
      </p:sp>
    </p:spTree>
    <p:extLst>
      <p:ext uri="{BB962C8B-B14F-4D97-AF65-F5344CB8AC3E}">
        <p14:creationId xmlns:p14="http://schemas.microsoft.com/office/powerpoint/2010/main" val="6700790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58</TotalTime>
  <Words>370</Words>
  <Application>Microsoft Macintosh PowerPoint</Application>
  <PresentationFormat>On-screen Show (4:3)</PresentationFormat>
  <Paragraphs>23</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Foreign Direct Investment</vt:lpstr>
      <vt:lpstr>Round 1</vt:lpstr>
      <vt:lpstr>Round 2</vt:lpstr>
      <vt:lpstr>Round 3</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Foreign Direct Investment</dc:title>
  <dc:creator>Akiko Vandenberg</dc:creator>
  <cp:lastModifiedBy>Akiko Vandenberg</cp:lastModifiedBy>
  <cp:revision>5</cp:revision>
  <dcterms:created xsi:type="dcterms:W3CDTF">2016-11-29T00:40:02Z</dcterms:created>
  <dcterms:modified xsi:type="dcterms:W3CDTF">2016-11-29T01:38:52Z</dcterms:modified>
</cp:coreProperties>
</file>