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51"/>
  </p:notesMasterIdLst>
  <p:sldIdLst>
    <p:sldId id="256" r:id="rId2"/>
    <p:sldId id="257" r:id="rId3"/>
    <p:sldId id="298" r:id="rId4"/>
    <p:sldId id="299" r:id="rId5"/>
    <p:sldId id="308" r:id="rId6"/>
    <p:sldId id="309" r:id="rId7"/>
    <p:sldId id="300" r:id="rId8"/>
    <p:sldId id="301" r:id="rId9"/>
    <p:sldId id="258" r:id="rId10"/>
    <p:sldId id="259" r:id="rId11"/>
    <p:sldId id="284" r:id="rId12"/>
    <p:sldId id="286" r:id="rId13"/>
    <p:sldId id="261" r:id="rId14"/>
    <p:sldId id="262" r:id="rId15"/>
    <p:sldId id="263" r:id="rId16"/>
    <p:sldId id="264" r:id="rId17"/>
    <p:sldId id="265" r:id="rId18"/>
    <p:sldId id="266" r:id="rId19"/>
    <p:sldId id="268" r:id="rId20"/>
    <p:sldId id="267" r:id="rId21"/>
    <p:sldId id="269" r:id="rId22"/>
    <p:sldId id="270" r:id="rId23"/>
    <p:sldId id="271" r:id="rId24"/>
    <p:sldId id="275" r:id="rId25"/>
    <p:sldId id="272" r:id="rId26"/>
    <p:sldId id="273" r:id="rId27"/>
    <p:sldId id="274" r:id="rId28"/>
    <p:sldId id="277" r:id="rId29"/>
    <p:sldId id="276" r:id="rId30"/>
    <p:sldId id="285" r:id="rId31"/>
    <p:sldId id="278" r:id="rId32"/>
    <p:sldId id="281" r:id="rId33"/>
    <p:sldId id="279" r:id="rId34"/>
    <p:sldId id="280" r:id="rId35"/>
    <p:sldId id="282" r:id="rId36"/>
    <p:sldId id="302" r:id="rId37"/>
    <p:sldId id="304" r:id="rId38"/>
    <p:sldId id="283" r:id="rId39"/>
    <p:sldId id="287" r:id="rId40"/>
    <p:sldId id="288" r:id="rId41"/>
    <p:sldId id="289" r:id="rId42"/>
    <p:sldId id="290" r:id="rId43"/>
    <p:sldId id="291" r:id="rId44"/>
    <p:sldId id="292" r:id="rId45"/>
    <p:sldId id="295" r:id="rId46"/>
    <p:sldId id="305" r:id="rId47"/>
    <p:sldId id="306" r:id="rId48"/>
    <p:sldId id="307" r:id="rId49"/>
    <p:sldId id="296" r:id="rId50"/>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333" autoAdjust="0"/>
  </p:normalViewPr>
  <p:slideViewPr>
    <p:cSldViewPr>
      <p:cViewPr varScale="1">
        <p:scale>
          <a:sx n="63" d="100"/>
          <a:sy n="63" d="100"/>
        </p:scale>
        <p:origin x="-129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9/16/2013</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244884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rd.go.th/publish/6045.0.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rd.go.th/publish/6045.0.htm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rd.go.th/publish/6044.0.html"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rd.go.th/publish/6044.0.htm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mallbusiness.chron.com/difference-between-jointly-liable-joint-several-liability-38704.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doingbusiness.org/data/exploreeconomies/thailand/starting-a-business/"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www.thailandlawonline.com/article-blog/duties-company-limited.html"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en.wikipedia.org/wiki/Amazon.com"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40.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http://www.rd.go.th/publish/6045.0.html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a:t>
            </a:fld>
            <a:endParaRPr lang="en-US"/>
          </a:p>
        </p:txBody>
      </p:sp>
    </p:spTree>
    <p:extLst>
      <p:ext uri="{BB962C8B-B14F-4D97-AF65-F5344CB8AC3E}">
        <p14:creationId xmlns:p14="http://schemas.microsoft.com/office/powerpoint/2010/main" val="4112424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http://www.rd.go.th/publish/6045.0.html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4</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http://www.rd.go.th/publish/6044.0.html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5</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http://www.rd.go.th/publish/6044.0.html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6</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7</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http://smallbusiness.chron.com/difference-between-jointly-liable-joint-several-liability-38704.html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8</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hlinkClick r:id="rId3"/>
              </a:rPr>
              <a:t>http://www.doingbusiness.org/data/exploreeconomies/thailand/starting-a-business/</a:t>
            </a:r>
            <a:endParaRPr lang="en-US" dirty="0" smtClean="0">
              <a:latin typeface="Cordia New" pitchFamily="34" charset="-34"/>
              <a:cs typeface="Cordia New" pitchFamily="34" charset="-34"/>
            </a:endParaRP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11</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(1) A limited partnership consists of two types of partner:</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 one whose liability is limited to the specific amount which he has contributed to the partnership, and</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(b) one whose has unlimited liability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(2) A limited partnership must be registered and is regarded as a separate entity.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(3) It should only be managed by a partner who has unlimited liability.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(4) If the business of the partnership is managed by a partner whose liability is limited, that partner will become unlimitedly liable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(5) Partners with limited liability are entitled to carry on business of the same nature as that of the partnership and are free to transfer their shares without prior consent of the other partners.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(6) Creditors of the partnership are not entitled to sue partners with limited liability unless the partnership is dissolved. Even then, creditor can claim only the following amounts: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t>
            </a:r>
            <a:r>
              <a:rPr lang="en-US" sz="1200" b="0" i="0" kern="1200" dirty="0" err="1" smtClean="0">
                <a:solidFill>
                  <a:schemeClr val="tx1"/>
                </a:solidFill>
                <a:latin typeface="+mn-lt"/>
                <a:ea typeface="+mn-ea"/>
                <a:cs typeface="+mn-cs"/>
              </a:rPr>
              <a:t>i</a:t>
            </a:r>
            <a:r>
              <a:rPr lang="en-US" sz="1200" b="0" i="0" kern="1200" dirty="0" smtClean="0">
                <a:solidFill>
                  <a:schemeClr val="tx1"/>
                </a:solidFill>
                <a:latin typeface="+mn-lt"/>
                <a:ea typeface="+mn-ea"/>
                <a:cs typeface="+mn-cs"/>
              </a:rPr>
              <a:t>) part of the undelivered contribution,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 part of the contribution which has been withdrawn,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(iii) divined or interest received in bad faith or contrary to the law.</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(7) New partners cannot be introduced into the partnership without the consent of all other partners. A new partner is liable for any of the partnership’s debts from time of his becoming a partner. Similarly, an ex-partner is liable for debts incurred by the partnership up to the termination of his right as a partner.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17</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กฎหมายบังคับให้จ่ายค่าหุ้นเบื้องต้น</a:t>
            </a:r>
            <a:r>
              <a:rPr lang="th-TH" baseline="0" dirty="0" smtClean="0"/>
              <a:t> </a:t>
            </a:r>
            <a:r>
              <a:rPr lang="de-DE" baseline="0" dirty="0" smtClean="0"/>
              <a:t>25% </a:t>
            </a:r>
            <a:r>
              <a:rPr lang="th-TH" baseline="0" dirty="0" smtClean="0"/>
              <a:t>ของมูลค่าหุ้นทั้งหมด</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One</a:t>
            </a:r>
            <a:r>
              <a:rPr lang="de-DE" dirty="0" smtClean="0"/>
              <a:t> </a:t>
            </a:r>
            <a:r>
              <a:rPr lang="de-DE" dirty="0" err="1" smtClean="0"/>
              <a:t>tier</a:t>
            </a:r>
            <a:r>
              <a:rPr lang="de-DE" dirty="0" smtClean="0"/>
              <a:t> </a:t>
            </a:r>
            <a:r>
              <a:rPr lang="de-DE" dirty="0" err="1" smtClean="0"/>
              <a:t>board</a:t>
            </a:r>
            <a:r>
              <a:rPr lang="de-DE" dirty="0" smtClean="0"/>
              <a:t>, </a:t>
            </a:r>
            <a:r>
              <a:rPr lang="de-DE" dirty="0" err="1" smtClean="0"/>
              <a:t>two-tier</a:t>
            </a:r>
            <a:r>
              <a:rPr lang="de-DE" baseline="0" dirty="0" smtClean="0"/>
              <a:t> </a:t>
            </a:r>
            <a:r>
              <a:rPr lang="de-DE" baseline="0" dirty="0" err="1" smtClean="0"/>
              <a:t>board</a:t>
            </a:r>
            <a:r>
              <a:rPr lang="de-DE" baseline="0" dirty="0" smtClean="0"/>
              <a:t> (</a:t>
            </a:r>
            <a:r>
              <a:rPr lang="de-DE" baseline="0" dirty="0" err="1" smtClean="0"/>
              <a:t>board</a:t>
            </a:r>
            <a:r>
              <a:rPr lang="de-DE" baseline="0" dirty="0" smtClean="0"/>
              <a:t> </a:t>
            </a:r>
            <a:r>
              <a:rPr lang="de-DE" baseline="0" dirty="0" err="1" smtClean="0"/>
              <a:t>of</a:t>
            </a:r>
            <a:r>
              <a:rPr lang="de-DE" baseline="0" dirty="0" smtClean="0"/>
              <a:t> </a:t>
            </a:r>
            <a:r>
              <a:rPr lang="de-DE" baseline="0" dirty="0" err="1" smtClean="0"/>
              <a:t>director</a:t>
            </a:r>
            <a:r>
              <a:rPr lang="de-DE" baseline="0" dirty="0" smtClean="0"/>
              <a:t>, </a:t>
            </a:r>
            <a:r>
              <a:rPr lang="de-DE" baseline="0" dirty="0" err="1" smtClean="0"/>
              <a:t>supervisory</a:t>
            </a:r>
            <a:r>
              <a:rPr lang="de-DE" baseline="0" dirty="0" smtClean="0"/>
              <a:t> </a:t>
            </a:r>
            <a:r>
              <a:rPr lang="de-DE" baseline="0" dirty="0" err="1" smtClean="0"/>
              <a:t>board</a:t>
            </a:r>
            <a:r>
              <a:rPr lang="de-DE" baseline="0" dirty="0" smtClean="0"/>
              <a:t>)</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29</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http://www.thailandlawonline.com/article-blog/duties-company-limited.html</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9/16/2013</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9/16/2013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9/16/2013</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9/16/2013</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9/16/2013</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9/16/2013</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9/16/2013</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9/16/2013</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9/16/2013</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9/16/2013</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9/16/2013</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9/16/2013</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Starting up a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3"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Brain Storming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You got an idea. You want to set up a business.</a:t>
            </a:r>
          </a:p>
          <a:p>
            <a:pPr>
              <a:buNone/>
            </a:pPr>
            <a:r>
              <a:rPr lang="en-US" dirty="0" smtClean="0">
                <a:latin typeface="CordiaUPC" pitchFamily="34" charset="-34"/>
                <a:cs typeface="CordiaUPC" pitchFamily="34" charset="-34"/>
              </a:rPr>
              <a:t>Which factors do you have to consider?</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
        <p:nvSpPr>
          <p:cNvPr id="8" name="Rechteck 7"/>
          <p:cNvSpPr/>
          <p:nvPr/>
        </p:nvSpPr>
        <p:spPr>
          <a:xfrm>
            <a:off x="1905000" y="2819400"/>
            <a:ext cx="6781800" cy="37338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22237"/>
            <a:endParaRPr lang="en-US" sz="2800" dirty="0" smtClean="0">
              <a:solidFill>
                <a:schemeClr val="tx1"/>
              </a:solidFill>
              <a:latin typeface="CordiaUPC" pitchFamily="34" charset="-34"/>
              <a:cs typeface="CordiaUPC" pitchFamily="34" charset="-34"/>
            </a:endParaRPr>
          </a:p>
        </p:txBody>
      </p:sp>
      <p:pic>
        <p:nvPicPr>
          <p:cNvPr id="23554" name="Picture 2" descr="http://images.mylot.com/userImages/images/postphotos/2247737.gif"/>
          <p:cNvPicPr>
            <a:picLocks noChangeAspect="1" noChangeArrowheads="1"/>
          </p:cNvPicPr>
          <p:nvPr/>
        </p:nvPicPr>
        <p:blipFill rotWithShape="1">
          <a:blip r:embed="rId3" cstate="print"/>
          <a:srcRect r="20451"/>
          <a:stretch/>
        </p:blipFill>
        <p:spPr bwMode="auto">
          <a:xfrm>
            <a:off x="-634441" y="3169920"/>
            <a:ext cx="2252649" cy="2990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A </a:t>
            </a:r>
            <a:r>
              <a:rPr lang="en-US" b="1" dirty="0">
                <a:latin typeface="CordiaUPC" pitchFamily="34" charset="-34"/>
                <a:cs typeface="CordiaUPC" pitchFamily="34" charset="-34"/>
              </a:rPr>
              <a:t>natural person</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real human </a:t>
            </a:r>
            <a:r>
              <a:rPr lang="en-US" dirty="0" smtClean="0">
                <a:latin typeface="CordiaUPC" pitchFamily="34" charset="-34"/>
                <a:cs typeface="CordiaUPC" pitchFamily="34" charset="-34"/>
              </a:rPr>
              <a:t>being</a:t>
            </a:r>
          </a:p>
          <a:p>
            <a:pPr marL="0" indent="0">
              <a:buNone/>
            </a:pPr>
            <a:r>
              <a:rPr lang="en-US" b="1" dirty="0">
                <a:latin typeface="CordiaUPC" pitchFamily="34" charset="-34"/>
                <a:cs typeface="CordiaUPC" pitchFamily="34" charset="-34"/>
              </a:rPr>
              <a:t>A legal </a:t>
            </a:r>
            <a:r>
              <a:rPr lang="en-US" b="1" dirty="0" smtClean="0">
                <a:latin typeface="CordiaUPC" pitchFamily="34" charset="-34"/>
                <a:cs typeface="CordiaUPC" pitchFamily="34" charset="-34"/>
              </a:rPr>
              <a:t>person (</a:t>
            </a:r>
            <a:r>
              <a:rPr lang="en-US" b="1" dirty="0">
                <a:latin typeface="CordiaUPC" pitchFamily="34" charset="-34"/>
                <a:cs typeface="CordiaUPC" pitchFamily="34" charset="-34"/>
              </a:rPr>
              <a:t>Juristic person):  </a:t>
            </a:r>
            <a:r>
              <a:rPr lang="en-US" dirty="0">
                <a:latin typeface="CordiaUPC" pitchFamily="34" charset="-34"/>
                <a:cs typeface="CordiaUPC" pitchFamily="34" charset="-34"/>
              </a:rPr>
              <a:t>characteristic of a non-living entity regarded by law to have the status of personhood. </a:t>
            </a: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
        <p:nvSpPr>
          <p:cNvPr id="5" name="Rectangle 4"/>
          <p:cNvSpPr/>
          <p:nvPr/>
        </p:nvSpPr>
        <p:spPr>
          <a:xfrm>
            <a:off x="762000" y="3429000"/>
            <a:ext cx="7696200" cy="25146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latin typeface="CordiaUPC" pitchFamily="34" charset="-34"/>
                <a:cs typeface="CordiaUPC" pitchFamily="34" charset="-34"/>
              </a:rPr>
              <a:t>Legal personality allows one or more natural persons to act as a single entity (a composite person) for legal purposes. In many jurisdictions, legal personality allows that composite to be considered under law separately from its individual members or shareholders. They may sue and be sued, enter contracts, incur debt, and own property.</a:t>
            </a:r>
          </a:p>
        </p:txBody>
      </p:sp>
    </p:spTree>
    <p:extLst>
      <p:ext uri="{BB962C8B-B14F-4D97-AF65-F5344CB8AC3E}">
        <p14:creationId xmlns:p14="http://schemas.microsoft.com/office/powerpoint/2010/main" val="37237133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b="1" dirty="0">
                <a:latin typeface="CordiaUPC" pitchFamily="34" charset="-34"/>
                <a:cs typeface="CordiaUPC" pitchFamily="34" charset="-34"/>
              </a:rPr>
              <a:t>Personal income tax</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tax levied on the </a:t>
            </a:r>
            <a:r>
              <a:rPr lang="en-US" dirty="0" smtClean="0">
                <a:latin typeface="CordiaUPC" pitchFamily="34" charset="-34"/>
                <a:cs typeface="CordiaUPC" pitchFamily="34" charset="-34"/>
              </a:rPr>
              <a:t>total income </a:t>
            </a:r>
            <a:r>
              <a:rPr lang="en-US" dirty="0">
                <a:latin typeface="CordiaUPC" pitchFamily="34" charset="-34"/>
                <a:cs typeface="CordiaUPC" pitchFamily="34" charset="-34"/>
              </a:rPr>
              <a:t>of </a:t>
            </a:r>
            <a:r>
              <a:rPr lang="en-US" dirty="0" smtClean="0">
                <a:latin typeface="CordiaUPC" pitchFamily="34" charset="-34"/>
                <a:cs typeface="CordiaUPC" pitchFamily="34" charset="-34"/>
              </a:rPr>
              <a:t>individuals (with </a:t>
            </a:r>
            <a:r>
              <a:rPr lang="en-US" dirty="0">
                <a:latin typeface="CordiaUPC" pitchFamily="34" charset="-34"/>
                <a:cs typeface="CordiaUPC" pitchFamily="34" charset="-34"/>
              </a:rPr>
              <a:t>some deductions permitted</a:t>
            </a:r>
            <a:r>
              <a:rPr lang="en-US" dirty="0" smtClean="0">
                <a:latin typeface="CordiaUPC" pitchFamily="34" charset="-34"/>
                <a:cs typeface="CordiaUPC" pitchFamily="34" charset="-34"/>
              </a:rPr>
              <a:t>)</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b="1" dirty="0" smtClean="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Corporate tax</a:t>
            </a:r>
            <a:r>
              <a:rPr lang="en-US" dirty="0" smtClean="0">
                <a:latin typeface="CordiaUPC" pitchFamily="34" charset="-34"/>
                <a:cs typeface="CordiaUPC" pitchFamily="34" charset="-34"/>
              </a:rPr>
              <a:t>: a </a:t>
            </a:r>
            <a:r>
              <a:rPr lang="en-US" dirty="0">
                <a:latin typeface="CordiaUPC" pitchFamily="34" charset="-34"/>
                <a:cs typeface="CordiaUPC" pitchFamily="34" charset="-34"/>
              </a:rPr>
              <a:t>direct tax levied on the profits made by companies or associations and often includes capital gains of a company. </a:t>
            </a:r>
            <a:r>
              <a:rPr lang="en-US" dirty="0" smtClean="0">
                <a:latin typeface="CordiaUPC" pitchFamily="34" charset="-34"/>
                <a:cs typeface="CordiaUPC" pitchFamily="34" charset="-34"/>
              </a:rPr>
              <a:t>The corporate tax in Thailand is 23%.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248" y="2514600"/>
            <a:ext cx="7844812"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7625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Tax Deduction: Personal Income Tax</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209800"/>
            <a:ext cx="8001000" cy="3248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56486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752600"/>
            <a:ext cx="8153400" cy="4495800"/>
          </a:xfrm>
        </p:spPr>
        <p:txBody>
          <a:bodyPr>
            <a:normAutofit/>
          </a:bodyPr>
          <a:lstStyle/>
          <a:p>
            <a:pPr marL="0" indent="0">
              <a:buNone/>
            </a:pPr>
            <a:r>
              <a:rPr lang="en-US" dirty="0" smtClean="0">
                <a:latin typeface="CordiaUPC" pitchFamily="34" charset="-34"/>
                <a:cs typeface="CordiaUPC" pitchFamily="34" charset="-34"/>
              </a:rPr>
              <a:t>Tax Deduction: Corporate Income Tax</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84" y="2316480"/>
            <a:ext cx="8877300" cy="3249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1241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a:latin typeface="CordiaUPC" pitchFamily="34" charset="-34"/>
                <a:cs typeface="CordiaUPC" pitchFamily="34" charset="-34"/>
              </a:rPr>
              <a:t>Limited liability</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form of business ownership in which business owners are legally responsible for no more than the amount that they have contributed to a venture. If for example, a business goes bankrupt an owner with limited liability will not lose unrelated assets such as a personal residence (assuming they do not give personal guarantees). </a:t>
            </a: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r>
              <a:rPr lang="en-US" b="1" dirty="0">
                <a:latin typeface="CordiaUPC" pitchFamily="34" charset="-34"/>
                <a:cs typeface="CordiaUPC" pitchFamily="34" charset="-34"/>
              </a:rPr>
              <a:t>Unlimited liability</a:t>
            </a:r>
            <a:r>
              <a:rPr lang="en-US" dirty="0">
                <a:latin typeface="CordiaUPC" pitchFamily="34" charset="-34"/>
                <a:cs typeface="CordiaUPC" pitchFamily="34" charset="-34"/>
              </a:rPr>
              <a:t>: A type of investment in which a partner or investor can lose an unlimited amount of money.</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71337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definitions</a:t>
            </a:r>
            <a:r>
              <a:rPr lang="en-US"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800600"/>
          </a:xfrm>
        </p:spPr>
        <p:txBody>
          <a:bodyPr>
            <a:normAutofit/>
          </a:bodyPr>
          <a:lstStyle/>
          <a:p>
            <a:pPr marL="0" indent="0">
              <a:buNone/>
            </a:pPr>
            <a:r>
              <a:rPr lang="en-US" sz="3200" b="1" dirty="0">
                <a:latin typeface="CordiaUPC" pitchFamily="34" charset="-34"/>
                <a:cs typeface="CordiaUPC" pitchFamily="34" charset="-34"/>
              </a:rPr>
              <a:t>Joint liability</a:t>
            </a:r>
            <a:r>
              <a:rPr lang="en-US" sz="3200" dirty="0">
                <a:latin typeface="CordiaUPC" pitchFamily="34" charset="-34"/>
                <a:cs typeface="CordiaUPC" pitchFamily="34" charset="-34"/>
              </a:rPr>
              <a:t>: </a:t>
            </a:r>
            <a:r>
              <a:rPr lang="en-US" sz="3200" dirty="0" smtClean="0">
                <a:latin typeface="CordiaUPC" pitchFamily="34" charset="-34"/>
                <a:cs typeface="CordiaUPC" pitchFamily="34" charset="-34"/>
              </a:rPr>
              <a:t>the </a:t>
            </a:r>
            <a:r>
              <a:rPr lang="en-US" sz="3200" dirty="0">
                <a:latin typeface="CordiaUPC" pitchFamily="34" charset="-34"/>
                <a:cs typeface="CordiaUPC" pitchFamily="34" charset="-34"/>
              </a:rPr>
              <a:t>result of two or more parties applying jointly for credit as co-borrowers, which is implied in a general partnership. </a:t>
            </a:r>
            <a:r>
              <a:rPr lang="en-US" sz="3200" dirty="0" smtClean="0">
                <a:latin typeface="CordiaUPC" pitchFamily="34" charset="-34"/>
                <a:cs typeface="CordiaUPC" pitchFamily="34" charset="-34"/>
              </a:rPr>
              <a:t>By doing this, </a:t>
            </a:r>
            <a:r>
              <a:rPr lang="en-US" sz="3200" dirty="0">
                <a:latin typeface="CordiaUPC" pitchFamily="34" charset="-34"/>
                <a:cs typeface="CordiaUPC" pitchFamily="34" charset="-34"/>
              </a:rPr>
              <a:t>any partner entering into a contract with or without the knowledge of other partners automatically binds all partners to that contract</a:t>
            </a:r>
            <a:r>
              <a:rPr lang="en-US" sz="3200" dirty="0" smtClean="0">
                <a:latin typeface="CordiaUPC" pitchFamily="34" charset="-34"/>
                <a:cs typeface="CordiaUPC" pitchFamily="34" charset="-34"/>
              </a:rPr>
              <a:t>.</a:t>
            </a:r>
          </a:p>
          <a:p>
            <a:pPr marL="0" indent="0">
              <a:buNone/>
            </a:pPr>
            <a:endParaRPr lang="en-US" sz="3200" dirty="0" smtClean="0">
              <a:latin typeface="CordiaUPC" pitchFamily="34" charset="-34"/>
              <a:cs typeface="CordiaUPC" pitchFamily="34" charset="-34"/>
            </a:endParaRPr>
          </a:p>
          <a:p>
            <a:pPr marL="0" indent="0">
              <a:buNone/>
            </a:pPr>
            <a:r>
              <a:rPr lang="en-US" sz="3200" b="1" dirty="0" smtClean="0">
                <a:latin typeface="CordiaUPC" pitchFamily="34" charset="-34"/>
                <a:cs typeface="CordiaUPC" pitchFamily="34" charset="-34"/>
              </a:rPr>
              <a:t>Joint </a:t>
            </a:r>
            <a:r>
              <a:rPr lang="en-US" sz="3200" b="1" dirty="0">
                <a:latin typeface="CordiaUPC" pitchFamily="34" charset="-34"/>
                <a:cs typeface="CordiaUPC" pitchFamily="34" charset="-34"/>
              </a:rPr>
              <a:t>and several </a:t>
            </a:r>
            <a:r>
              <a:rPr lang="en-US" sz="3200" b="1" dirty="0" smtClean="0">
                <a:latin typeface="CordiaUPC" pitchFamily="34" charset="-34"/>
                <a:cs typeface="CordiaUPC" pitchFamily="34" charset="-34"/>
              </a:rPr>
              <a:t>liability</a:t>
            </a:r>
            <a:r>
              <a:rPr lang="en-US" sz="3200" dirty="0" smtClean="0">
                <a:latin typeface="CordiaUPC" pitchFamily="34" charset="-34"/>
                <a:cs typeface="CordiaUPC" pitchFamily="34" charset="-34"/>
              </a:rPr>
              <a:t>: </a:t>
            </a:r>
            <a:r>
              <a:rPr lang="en-US" sz="3200" dirty="0">
                <a:latin typeface="CordiaUPC" pitchFamily="34" charset="-34"/>
                <a:cs typeface="CordiaUPC" pitchFamily="34" charset="-34"/>
              </a:rPr>
              <a:t>a person who was harmed or wronged by several parties could be awarded damages and collect from any one, several, or all of the liable parties. </a:t>
            </a:r>
          </a:p>
          <a:p>
            <a:pPr marL="0" indent="0">
              <a:buNone/>
            </a:pPr>
            <a:endParaRPr lang="en-US"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926855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organizations in Thailand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There are 3 kinds of business organizations in Thailand: </a:t>
            </a:r>
          </a:p>
          <a:p>
            <a:pPr marL="0" indent="0">
              <a:buFont typeface="Wingdings" pitchFamily="2" charset="2"/>
              <a:buChar char="Ø"/>
            </a:pPr>
            <a:r>
              <a:rPr lang="en-US" dirty="0" smtClean="0">
                <a:latin typeface="CordiaUPC" pitchFamily="34" charset="-34"/>
                <a:cs typeface="CordiaUPC" pitchFamily="34" charset="-34"/>
              </a:rPr>
              <a:t>  Sole proprietorships</a:t>
            </a:r>
          </a:p>
          <a:p>
            <a:pPr marL="0" indent="0">
              <a:buFont typeface="Wingdings" pitchFamily="2" charset="2"/>
              <a:buChar char="Ø"/>
            </a:pPr>
            <a:r>
              <a:rPr lang="en-US" dirty="0" smtClean="0">
                <a:latin typeface="CordiaUPC" pitchFamily="34" charset="-34"/>
                <a:cs typeface="CordiaUPC" pitchFamily="34" charset="-34"/>
              </a:rPr>
              <a:t>  </a:t>
            </a:r>
            <a:r>
              <a:rPr lang="en-US" dirty="0">
                <a:latin typeface="CordiaUPC" pitchFamily="34" charset="-34"/>
                <a:cs typeface="CordiaUPC" pitchFamily="34" charset="-34"/>
              </a:rPr>
              <a:t>Partnerships </a:t>
            </a:r>
          </a:p>
          <a:p>
            <a:pPr marL="320040" lvl="1" indent="0">
              <a:buFont typeface="Wingdings" pitchFamily="2" charset="2"/>
              <a:buChar char="Ø"/>
            </a:pPr>
            <a:r>
              <a:rPr lang="en-US" dirty="0" smtClean="0">
                <a:latin typeface="CordiaUPC" pitchFamily="34" charset="-34"/>
                <a:cs typeface="CordiaUPC" pitchFamily="34" charset="-34"/>
              </a:rPr>
              <a:t> Unregistered ordinary partnership</a:t>
            </a:r>
          </a:p>
          <a:p>
            <a:pPr marL="320040" lvl="1" indent="0">
              <a:buFont typeface="Wingdings" pitchFamily="2" charset="2"/>
              <a:buChar char="Ø"/>
            </a:pPr>
            <a:r>
              <a:rPr lang="en-US" dirty="0">
                <a:latin typeface="CordiaUPC" pitchFamily="34" charset="-34"/>
                <a:cs typeface="CordiaUPC" pitchFamily="34" charset="-34"/>
              </a:rPr>
              <a:t> </a:t>
            </a:r>
            <a:r>
              <a:rPr lang="en-US" dirty="0" smtClean="0">
                <a:latin typeface="CordiaUPC" pitchFamily="34" charset="-34"/>
                <a:cs typeface="CordiaUPC" pitchFamily="34" charset="-34"/>
              </a:rPr>
              <a:t>Ordinary partnership  </a:t>
            </a:r>
          </a:p>
          <a:p>
            <a:pPr marL="320040" lvl="1" indent="0">
              <a:buFont typeface="Wingdings" pitchFamily="2" charset="2"/>
              <a:buChar char="Ø"/>
            </a:pPr>
            <a:r>
              <a:rPr lang="en-US" dirty="0" smtClean="0">
                <a:latin typeface="CordiaUPC" pitchFamily="34" charset="-34"/>
                <a:cs typeface="CordiaUPC" pitchFamily="34" charset="-34"/>
              </a:rPr>
              <a:t> Limited partnership</a:t>
            </a:r>
          </a:p>
          <a:p>
            <a:pPr marL="0" indent="0">
              <a:buFont typeface="Wingdings" pitchFamily="2" charset="2"/>
              <a:buChar char="Ø"/>
            </a:pPr>
            <a:r>
              <a:rPr lang="en-US" dirty="0" smtClean="0">
                <a:latin typeface="CordiaUPC" pitchFamily="34" charset="-34"/>
                <a:cs typeface="CordiaUPC" pitchFamily="34" charset="-34"/>
              </a:rPr>
              <a:t>  Limited companies </a:t>
            </a:r>
          </a:p>
          <a:p>
            <a:pPr marL="320040" lvl="1" indent="0">
              <a:buFont typeface="Wingdings" pitchFamily="2" charset="2"/>
              <a:buChar char="Ø"/>
            </a:pPr>
            <a:r>
              <a:rPr lang="en-US" dirty="0">
                <a:latin typeface="CordiaUPC" pitchFamily="34" charset="-34"/>
                <a:cs typeface="CordiaUPC" pitchFamily="34" charset="-34"/>
              </a:rPr>
              <a:t> P</a:t>
            </a:r>
            <a:r>
              <a:rPr lang="en-US" dirty="0" smtClean="0">
                <a:latin typeface="CordiaUPC" pitchFamily="34" charset="-34"/>
                <a:cs typeface="CordiaUPC" pitchFamily="34" charset="-34"/>
              </a:rPr>
              <a:t>rivate Company</a:t>
            </a:r>
            <a:endParaRPr lang="en-US" dirty="0">
              <a:latin typeface="CordiaUPC" pitchFamily="34" charset="-34"/>
              <a:cs typeface="CordiaUPC" pitchFamily="34" charset="-34"/>
            </a:endParaRPr>
          </a:p>
          <a:p>
            <a:pPr marL="320040" lvl="1" indent="0">
              <a:buFont typeface="Wingdings" pitchFamily="2" charset="2"/>
              <a:buChar char="Ø"/>
            </a:pPr>
            <a:r>
              <a:rPr lang="en-US" dirty="0" smtClean="0">
                <a:latin typeface="CordiaUPC" pitchFamily="34" charset="-34"/>
                <a:cs typeface="CordiaUPC" pitchFamily="34" charset="-34"/>
              </a:rPr>
              <a:t> Public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1026" name="Picture 2" descr="http://www.kurimoto.co.jp/company/gif/n2_ph_main_compan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250" y="3905249"/>
            <a:ext cx="2952750" cy="29527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Font typeface="Wingdings" pitchFamily="2" charset="2"/>
              <a:buChar char="Ø"/>
            </a:pPr>
            <a:r>
              <a:rPr lang="en-US" sz="3600" dirty="0" smtClean="0">
                <a:latin typeface="CordiaUPC" pitchFamily="34" charset="-34"/>
                <a:cs typeface="CordiaUPC" pitchFamily="34" charset="-34"/>
              </a:rPr>
              <a:t>  unincorporated business owned by </a:t>
            </a:r>
            <a:r>
              <a:rPr lang="en-US" sz="3600" u="sng" dirty="0" smtClean="0">
                <a:latin typeface="CordiaUPC" pitchFamily="34" charset="-34"/>
                <a:cs typeface="CordiaUPC" pitchFamily="34" charset="-34"/>
              </a:rPr>
              <a:t>individual</a:t>
            </a:r>
            <a:r>
              <a:rPr lang="en-US" sz="3600" dirty="0">
                <a:latin typeface="CordiaUPC" pitchFamily="34" charset="-34"/>
                <a:cs typeface="CordiaUPC" pitchFamily="34" charset="-34"/>
              </a:rPr>
              <a:t>, that is not </a:t>
            </a:r>
            <a:r>
              <a:rPr lang="en-US" sz="3600" dirty="0" smtClean="0">
                <a:latin typeface="CordiaUPC" pitchFamily="34" charset="-34"/>
                <a:cs typeface="CordiaUPC" pitchFamily="34" charset="-34"/>
              </a:rPr>
              <a:t>incorporated</a:t>
            </a:r>
            <a:endParaRPr lang="th-TH" sz="3600" u="sng" dirty="0" smtClean="0">
              <a:latin typeface="CordiaUPC" pitchFamily="34" charset="-34"/>
              <a:cs typeface="CordiaUPC" pitchFamily="34" charset="-34"/>
            </a:endParaRPr>
          </a:p>
          <a:p>
            <a:pPr marL="0" indent="0">
              <a:buFont typeface="Wingdings" pitchFamily="2" charset="2"/>
              <a:buChar char="Ø"/>
            </a:pPr>
            <a:r>
              <a:rPr lang="de-DE" sz="3600" dirty="0" smtClean="0">
                <a:latin typeface="CordiaUPC" pitchFamily="34" charset="-34"/>
                <a:cs typeface="CordiaUPC" pitchFamily="34" charset="-34"/>
              </a:rPr>
              <a:t>  </a:t>
            </a:r>
            <a:r>
              <a:rPr lang="en-US" sz="3600" dirty="0">
                <a:latin typeface="CordiaUPC" pitchFamily="34" charset="-34"/>
                <a:cs typeface="CordiaUPC" pitchFamily="34" charset="-34"/>
              </a:rPr>
              <a:t>no legal distinction between the owner and the </a:t>
            </a:r>
            <a:r>
              <a:rPr lang="en-US" sz="3600" dirty="0" smtClean="0">
                <a:latin typeface="CordiaUPC" pitchFamily="34" charset="-34"/>
                <a:cs typeface="CordiaUPC" pitchFamily="34" charset="-34"/>
              </a:rPr>
              <a:t>business</a:t>
            </a:r>
          </a:p>
          <a:p>
            <a:pPr marL="0" indent="0">
              <a:buFont typeface="Wingdings" pitchFamily="2" charset="2"/>
              <a:buChar char="Ø"/>
            </a:pPr>
            <a:r>
              <a:rPr lang="en-US" sz="3600" dirty="0">
                <a:latin typeface="CordiaUPC" pitchFamily="34" charset="-34"/>
                <a:cs typeface="CordiaUPC" pitchFamily="34" charset="-34"/>
              </a:rPr>
              <a:t>  </a:t>
            </a:r>
            <a:r>
              <a:rPr lang="en-US" sz="3600" dirty="0" smtClean="0">
                <a:latin typeface="CordiaUPC" pitchFamily="34" charset="-34"/>
                <a:cs typeface="CordiaUPC" pitchFamily="34" charset="-34"/>
              </a:rPr>
              <a:t>the </a:t>
            </a:r>
            <a:r>
              <a:rPr lang="en-US" sz="3600" dirty="0">
                <a:latin typeface="CordiaUPC" pitchFamily="34" charset="-34"/>
                <a:cs typeface="CordiaUPC" pitchFamily="34" charset="-34"/>
              </a:rPr>
              <a:t>owner receives all profits (subject to taxation specific to the business) and has unlimited responsibility for all losses and debts</a:t>
            </a:r>
            <a:endParaRPr lang="de-DE" sz="3600" dirty="0" smtClean="0">
              <a:latin typeface="CordiaUPC" pitchFamily="34" charset="-34"/>
              <a:cs typeface="CordiaUPC" pitchFamily="34" charset="-34"/>
            </a:endParaRPr>
          </a:p>
          <a:p>
            <a:pPr marL="0" indent="0">
              <a:buFont typeface="Wingdings" pitchFamily="2" charset="2"/>
              <a:buChar char="Ø"/>
            </a:pPr>
            <a:r>
              <a:rPr lang="de-DE" sz="3600" dirty="0" smtClean="0">
                <a:latin typeface="CordiaUPC" pitchFamily="34" charset="-34"/>
                <a:cs typeface="CordiaUPC" pitchFamily="34" charset="-34"/>
              </a:rPr>
              <a:t> Typically small business with less than 50 employees</a:t>
            </a:r>
            <a:endParaRPr lang="en-US" sz="3600" dirty="0" smtClean="0">
              <a:latin typeface="CordiaUPC" pitchFamily="34" charset="-34"/>
              <a:cs typeface="CordiaUPC" pitchFamily="34" charset="-34"/>
            </a:endParaRPr>
          </a:p>
          <a:p>
            <a:pPr marL="0" indent="0">
              <a:buNone/>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Example:  small retail store, restaurants, hair salon, grocery store</a:t>
            </a:r>
          </a:p>
          <a:p>
            <a:pPr marL="0" indent="0">
              <a:buFont typeface="Wingdings" pitchFamily="2" charset="2"/>
              <a:buChar char="Ø"/>
            </a:pP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 </a:t>
            </a:r>
            <a:r>
              <a:rPr lang="de-DE" b="1" dirty="0" smtClean="0">
                <a:latin typeface="CordiaUPC" pitchFamily="34" charset="-34"/>
                <a:cs typeface="CordiaUPC" pitchFamily="34" charset="-34"/>
              </a:rPr>
              <a:t>(</a:t>
            </a:r>
            <a:r>
              <a:rPr lang="th-TH" b="1" dirty="0" smtClean="0">
                <a:latin typeface="CordiaUPC" pitchFamily="34" charset="-34"/>
                <a:cs typeface="CordiaUPC" pitchFamily="34" charset="-34"/>
              </a:rPr>
              <a:t>ทะเบียนพาณิชย์</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a:xfrm>
            <a:off x="612648" y="1600200"/>
            <a:ext cx="8153400" cy="4495800"/>
          </a:xfrm>
        </p:spPr>
        <p:txBody>
          <a:bodyPr rtlCol="0">
            <a:normAutofit fontScale="85000" lnSpcReduction="20000"/>
          </a:bodyPr>
          <a:lstStyle/>
          <a:p>
            <a:pPr marL="0" indent="0">
              <a:buNone/>
              <a:defRPr/>
            </a:pPr>
            <a:endParaRPr lang="en-US" sz="3000" dirty="0" smtClean="0">
              <a:latin typeface="CordiaUPC" pitchFamily="34" charset="-34"/>
              <a:cs typeface="CordiaUPC" pitchFamily="34" charset="-34"/>
            </a:endParaRPr>
          </a:p>
          <a:p>
            <a:pPr marL="0" indent="0">
              <a:buFontTx/>
              <a:buChar char="-"/>
              <a:defRPr/>
            </a:pPr>
            <a:r>
              <a:rPr lang="en-US" sz="3000" dirty="0" smtClean="0">
                <a:latin typeface="CordiaUPC" pitchFamily="34" charset="-34"/>
                <a:cs typeface="CordiaUPC" pitchFamily="34" charset="-34"/>
              </a:rPr>
              <a:t> </a:t>
            </a:r>
            <a:r>
              <a:rPr lang="en-US" sz="3600" dirty="0" smtClean="0">
                <a:latin typeface="CordiaUPC" pitchFamily="34" charset="-34"/>
                <a:cs typeface="CordiaUPC" pitchFamily="34" charset="-34"/>
              </a:rPr>
              <a:t>Individual or groups (partnership, corporations) who want to do the business activities have to register the business</a:t>
            </a:r>
          </a:p>
          <a:p>
            <a:pPr marL="0" indent="0">
              <a:buFontTx/>
              <a:buChar char="-"/>
              <a:defRPr/>
            </a:pPr>
            <a:r>
              <a:rPr lang="en-US" sz="3600" dirty="0" smtClean="0">
                <a:latin typeface="CordiaUPC" pitchFamily="34" charset="-34"/>
                <a:cs typeface="CordiaUPC" pitchFamily="34" charset="-34"/>
              </a:rPr>
              <a:t> Business that has to be registered must have a sales volume from 20 baht per day or the total of goods from 500 baht</a:t>
            </a:r>
          </a:p>
          <a:p>
            <a:pPr marL="0" indent="0">
              <a:buFontTx/>
              <a:buChar char="-"/>
              <a:defRPr/>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registration must be done within 30 days from the start date</a:t>
            </a:r>
          </a:p>
          <a:p>
            <a:pPr marL="0" indent="0">
              <a:buFontTx/>
              <a:buChar char="-"/>
              <a:defRPr/>
            </a:pPr>
            <a:r>
              <a:rPr lang="en-US" sz="3600" dirty="0" smtClean="0">
                <a:latin typeface="CordiaUPC" pitchFamily="34" charset="-34"/>
                <a:cs typeface="CordiaUPC" pitchFamily="34" charset="-34"/>
              </a:rPr>
              <a:t> Peddler, social enterprise do not have to register</a:t>
            </a:r>
          </a:p>
          <a:p>
            <a:pPr marL="0" indent="0">
              <a:buNone/>
              <a:defRPr/>
            </a:pPr>
            <a:endParaRPr lang="en-US" sz="3000" dirty="0" smtClean="0">
              <a:latin typeface="Cordia New" pitchFamily="34" charset="-34"/>
              <a:cs typeface="Cordia New" pitchFamily="34" charset="-34"/>
            </a:endParaRPr>
          </a:p>
          <a:p>
            <a:pPr marL="0" indent="0">
              <a:buNone/>
              <a:defRPr/>
            </a:pPr>
            <a:endParaRPr lang="en-US" sz="3000" dirty="0" smtClean="0">
              <a:latin typeface="Cordia New" pitchFamily="34" charset="-34"/>
              <a:cs typeface="Cordia New" pitchFamily="34" charset="-34"/>
            </a:endParaRPr>
          </a:p>
          <a:p>
            <a:pPr marL="0" indent="0">
              <a:buNone/>
              <a:defRPr/>
            </a:pPr>
            <a:r>
              <a:rPr lang="en-US" sz="3000" dirty="0" smtClean="0">
                <a:latin typeface="Cordia New" pitchFamily="34" charset="-34"/>
                <a:cs typeface="Cordia New" pitchFamily="34" charset="-34"/>
              </a:rPr>
              <a:t>Online services at: </a:t>
            </a:r>
            <a:r>
              <a:rPr lang="de-DE" sz="3200" dirty="0" smtClean="0">
                <a:latin typeface="Cordia New" pitchFamily="34" charset="-34"/>
                <a:cs typeface="Cordia New" pitchFamily="34" charset="-34"/>
              </a:rPr>
              <a:t>http://www.dbd.go.th</a:t>
            </a:r>
            <a:endParaRPr lang="en-US" sz="3000" dirty="0" smtClean="0">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1026" name="Picture 2"/>
          <p:cNvPicPr>
            <a:picLocks noGrp="1" noChangeAspect="1" noChangeArrowheads="1"/>
          </p:cNvPicPr>
          <p:nvPr>
            <p:ph sz="quarter" idx="1"/>
          </p:nvPr>
        </p:nvPicPr>
        <p:blipFill>
          <a:blip r:embed="rId3" cstate="print"/>
          <a:srcRect l="4580" t="1618" r="3817" b="1278"/>
          <a:stretch>
            <a:fillRect/>
          </a:stretch>
        </p:blipFill>
        <p:spPr bwMode="auto">
          <a:xfrm>
            <a:off x="2895600" y="1480008"/>
            <a:ext cx="3505200" cy="52578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solidFill>
                  <a:schemeClr val="accent2">
                    <a:lumMod val="75000"/>
                  </a:schemeClr>
                </a:solidFill>
                <a:latin typeface="CordiaUPC" pitchFamily="34" charset="-34"/>
                <a:cs typeface="CordiaUPC" pitchFamily="34" charset="-34"/>
              </a:rPr>
              <a:t>Sole Proprietorship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864608" y="1828800"/>
            <a:ext cx="4126992" cy="4177488"/>
          </a:xfrm>
        </p:spPr>
        <p:txBody>
          <a:bodyPr>
            <a:normAutofit fontScale="92500" lnSpcReduction="20000"/>
          </a:bodyPr>
          <a:lstStyle/>
          <a:p>
            <a:pPr>
              <a:buNone/>
            </a:pPr>
            <a:r>
              <a:rPr lang="en-US" sz="3200" b="1" dirty="0" smtClean="0">
                <a:solidFill>
                  <a:schemeClr val="accent2">
                    <a:lumMod val="75000"/>
                  </a:schemeClr>
                </a:solidFill>
                <a:latin typeface="CordiaUPC" pitchFamily="34" charset="-34"/>
                <a:cs typeface="CordiaUPC" pitchFamily="34" charset="-34"/>
              </a:rPr>
              <a:t>Disadvantages of a Sole Proprietorship</a:t>
            </a:r>
            <a:endParaRPr lang="en-US" sz="3200" dirty="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dirty="0" smtClean="0">
                <a:latin typeface="CordiaUPC" pitchFamily="34" charset="-34"/>
                <a:cs typeface="CordiaUPC" pitchFamily="34" charset="-34"/>
              </a:rPr>
              <a:t>Unlimited liability</a:t>
            </a:r>
          </a:p>
          <a:p>
            <a:pPr>
              <a:buFont typeface="Arial" pitchFamily="34" charset="0"/>
              <a:buChar char="•"/>
              <a:defRPr/>
            </a:pPr>
            <a:r>
              <a:rPr lang="en-US" sz="3200" dirty="0" smtClean="0">
                <a:latin typeface="CordiaUPC" pitchFamily="34" charset="-34"/>
                <a:cs typeface="CordiaUPC" pitchFamily="34" charset="-34"/>
              </a:rPr>
              <a:t>Limited sources of funds</a:t>
            </a:r>
          </a:p>
          <a:p>
            <a:pPr>
              <a:buFont typeface="Arial" pitchFamily="34" charset="0"/>
              <a:buChar char="•"/>
              <a:defRPr/>
            </a:pPr>
            <a:r>
              <a:rPr lang="en-US" sz="3200" dirty="0" smtClean="0">
                <a:latin typeface="CordiaUPC" pitchFamily="34" charset="-34"/>
                <a:cs typeface="CordiaUPC" pitchFamily="34" charset="-34"/>
              </a:rPr>
              <a:t>Limited skills</a:t>
            </a:r>
          </a:p>
          <a:p>
            <a:pPr>
              <a:buFont typeface="Arial" pitchFamily="34" charset="0"/>
              <a:buChar char="•"/>
              <a:defRPr/>
            </a:pPr>
            <a:r>
              <a:rPr lang="en-US" sz="3200" dirty="0" smtClean="0">
                <a:latin typeface="CordiaUPC" pitchFamily="34" charset="-34"/>
                <a:cs typeface="CordiaUPC" pitchFamily="34" charset="-34"/>
              </a:rPr>
              <a:t>Lack of continuity</a:t>
            </a:r>
          </a:p>
          <a:p>
            <a:pPr>
              <a:buFont typeface="Arial" pitchFamily="34" charset="0"/>
              <a:buChar char="•"/>
              <a:defRPr/>
            </a:pPr>
            <a:r>
              <a:rPr lang="en-US" sz="3200" dirty="0" smtClean="0">
                <a:latin typeface="CordiaUPC" pitchFamily="34" charset="-34"/>
                <a:cs typeface="CordiaUPC" pitchFamily="34" charset="-34"/>
              </a:rPr>
              <a:t>Lack of qualified </a:t>
            </a:r>
            <a:r>
              <a:rPr lang="en-US" sz="3200" dirty="0">
                <a:latin typeface="CordiaUPC" pitchFamily="34" charset="-34"/>
                <a:cs typeface="CordiaUPC" pitchFamily="34" charset="-34"/>
              </a:rPr>
              <a:t>e</a:t>
            </a:r>
            <a:r>
              <a:rPr lang="en-US" sz="3200" dirty="0" smtClean="0">
                <a:latin typeface="CordiaUPC" pitchFamily="34" charset="-34"/>
                <a:cs typeface="CordiaUPC" pitchFamily="34" charset="-34"/>
              </a:rPr>
              <a:t>mployees</a:t>
            </a:r>
          </a:p>
          <a:p>
            <a:pPr>
              <a:buFont typeface="Arial" pitchFamily="34" charset="0"/>
              <a:buChar char="•"/>
              <a:defRPr/>
            </a:pPr>
            <a:r>
              <a:rPr lang="en-US" sz="3200" dirty="0" smtClean="0">
                <a:latin typeface="CordiaUPC" pitchFamily="34" charset="-34"/>
                <a:cs typeface="CordiaUPC" pitchFamily="34" charset="-34"/>
              </a:rPr>
              <a:t>Taxation (deduction max. 60,000 Baht)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
        <p:nvSpPr>
          <p:cNvPr id="8" name="Inhaltsplatzhalter 2"/>
          <p:cNvSpPr txBox="1">
            <a:spLocks/>
          </p:cNvSpPr>
          <p:nvPr/>
        </p:nvSpPr>
        <p:spPr>
          <a:xfrm>
            <a:off x="304800" y="1828800"/>
            <a:ext cx="4416552" cy="3657600"/>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Wingdings"/>
              <a:buNone/>
            </a:pPr>
            <a:r>
              <a:rPr lang="en-US" sz="3200" b="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Font typeface="Wingdings"/>
              <a:buNone/>
            </a:pPr>
            <a:endParaRPr lang="en-US"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en-US" sz="3200" dirty="0" smtClean="0">
                <a:latin typeface="CordiaUPC" pitchFamily="34" charset="-34"/>
                <a:cs typeface="CordiaUPC" pitchFamily="34" charset="-34"/>
              </a:rPr>
              <a:t>3 Forms of partnership</a:t>
            </a:r>
          </a:p>
          <a:p>
            <a:pPr>
              <a:buFont typeface="Wingdings" pitchFamily="2" charset="2"/>
              <a:buChar char="Ø"/>
            </a:pPr>
            <a:r>
              <a:rPr lang="de-DE" sz="3200" dirty="0" smtClean="0">
                <a:latin typeface="CordiaUPC" pitchFamily="34" charset="-34"/>
                <a:cs typeface="CordiaUPC" pitchFamily="34" charset="-34"/>
              </a:rPr>
              <a:t>Unregistered ordinary partnership (</a:t>
            </a:r>
            <a:r>
              <a:rPr lang="th-TH" sz="3200" dirty="0" smtClean="0">
                <a:latin typeface="CordiaUPC" pitchFamily="34" charset="-34"/>
                <a:cs typeface="CordiaUPC" pitchFamily="34" charset="-34"/>
              </a:rPr>
              <a:t>ห้างหุ้นส่วนสามัญไม่จดทะเบียน</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Font typeface="Wingdings" pitchFamily="2" charset="2"/>
              <a:buChar char="Ø"/>
            </a:pPr>
            <a:r>
              <a:rPr lang="th-TH" sz="3200" dirty="0" smtClean="0">
                <a:latin typeface="CordiaUPC" pitchFamily="34" charset="-34"/>
                <a:cs typeface="CordiaUPC" pitchFamily="34" charset="-34"/>
              </a:rPr>
              <a:t> </a:t>
            </a:r>
            <a:r>
              <a:rPr lang="de-DE" sz="3200" dirty="0">
                <a:latin typeface="CordiaUPC" pitchFamily="34" charset="-34"/>
                <a:cs typeface="CordiaUPC" pitchFamily="34" charset="-34"/>
              </a:rPr>
              <a:t>O</a:t>
            </a:r>
            <a:r>
              <a:rPr lang="de-DE" sz="3200" dirty="0" smtClean="0">
                <a:latin typeface="CordiaUPC" pitchFamily="34" charset="-34"/>
                <a:cs typeface="CordiaUPC" pitchFamily="34" charset="-34"/>
              </a:rPr>
              <a:t>rdinary partnership (</a:t>
            </a:r>
            <a:r>
              <a:rPr lang="th-TH" sz="3200" dirty="0" smtClean="0">
                <a:latin typeface="CordiaUPC" pitchFamily="34" charset="-34"/>
                <a:cs typeface="CordiaUPC" pitchFamily="34" charset="-34"/>
              </a:rPr>
              <a:t>ห้างหุ้นส่วนสามัญ</a:t>
            </a:r>
            <a:r>
              <a:rPr lang="de-DE" sz="3200" dirty="0" smtClean="0">
                <a:latin typeface="CordiaUPC" pitchFamily="34" charset="-34"/>
                <a:cs typeface="CordiaUPC" pitchFamily="34" charset="-34"/>
              </a:rPr>
              <a:t>)</a:t>
            </a:r>
            <a:endParaRPr lang="th-TH" sz="3200" dirty="0" smtClean="0">
              <a:latin typeface="CordiaUPC" pitchFamily="34" charset="-34"/>
              <a:cs typeface="CordiaUPC" pitchFamily="34" charset="-34"/>
            </a:endParaRPr>
          </a:p>
          <a:p>
            <a:pPr>
              <a:buFont typeface="Wingdings" pitchFamily="2" charset="2"/>
              <a:buChar char="Ø"/>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Limited partnership (</a:t>
            </a:r>
            <a:r>
              <a:rPr lang="th-TH" sz="3200" dirty="0" smtClean="0">
                <a:latin typeface="CordiaUPC" pitchFamily="34" charset="-34"/>
                <a:cs typeface="CordiaUPC" pitchFamily="34" charset="-34"/>
              </a:rPr>
              <a:t>ห้างหุ้นส่วนจำกัด</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pic>
        <p:nvPicPr>
          <p:cNvPr id="18434" name="Picture 2" descr="http://www.portwallpaper.com/imgwal/partnership.jpg"/>
          <p:cNvPicPr>
            <a:picLocks noChangeAspect="1" noChangeArrowheads="1"/>
          </p:cNvPicPr>
          <p:nvPr/>
        </p:nvPicPr>
        <p:blipFill>
          <a:blip r:embed="rId3" cstate="print"/>
          <a:srcRect/>
          <a:stretch>
            <a:fillRect/>
          </a:stretch>
        </p:blipFill>
        <p:spPr bwMode="auto">
          <a:xfrm>
            <a:off x="5943600" y="4800600"/>
            <a:ext cx="3200400" cy="200025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168275" indent="-168275">
              <a:buNone/>
            </a:pPr>
            <a:r>
              <a:rPr lang="en-US" dirty="0" smtClean="0">
                <a:latin typeface="CordiaUPC" pitchFamily="34" charset="-34"/>
                <a:cs typeface="CordiaUPC" pitchFamily="34" charset="-34"/>
              </a:rPr>
              <a:t>- not registered by law as incorporate</a:t>
            </a:r>
          </a:p>
          <a:p>
            <a:pPr marL="168275" indent="-168275">
              <a:buNone/>
            </a:pPr>
            <a:r>
              <a:rPr lang="en-US" dirty="0" smtClean="0">
                <a:latin typeface="CordiaUPC" pitchFamily="34" charset="-34"/>
                <a:cs typeface="CordiaUPC" pitchFamily="34" charset="-34"/>
              </a:rPr>
              <a:t>- no legal entity </a:t>
            </a:r>
            <a:r>
              <a:rPr lang="de-DE" dirty="0" smtClean="0">
                <a:latin typeface="CordiaUPC" pitchFamily="34" charset="-34"/>
                <a:cs typeface="CordiaUPC" pitchFamily="34" charset="-34"/>
              </a:rPr>
              <a:t>(</a:t>
            </a:r>
            <a:r>
              <a:rPr lang="th-TH" dirty="0" smtClean="0">
                <a:latin typeface="CordiaUPC" pitchFamily="34" charset="-34"/>
                <a:cs typeface="CordiaUPC" pitchFamily="34" charset="-34"/>
              </a:rPr>
              <a:t>ไม่เป็นนิติบุคคล</a:t>
            </a:r>
            <a:r>
              <a:rPr lang="de-DE" dirty="0" smtClean="0">
                <a:latin typeface="CordiaUPC" pitchFamily="34" charset="-34"/>
                <a:cs typeface="CordiaUPC" pitchFamily="34" charset="-34"/>
              </a:rPr>
              <a:t>)</a:t>
            </a:r>
            <a:endParaRPr lang="en-US" dirty="0" smtClean="0">
              <a:latin typeface="CordiaUPC" pitchFamily="34" charset="-34"/>
              <a:cs typeface="CordiaUPC" pitchFamily="34" charset="-34"/>
            </a:endParaRPr>
          </a:p>
          <a:p>
            <a:pPr marL="168275" indent="-168275">
              <a:buNone/>
            </a:pPr>
            <a:r>
              <a:rPr lang="en-US" dirty="0" smtClean="0">
                <a:latin typeface="CordiaUPC" pitchFamily="34" charset="-34"/>
                <a:cs typeface="CordiaUPC" pitchFamily="34" charset="-34"/>
              </a:rPr>
              <a:t>- consists of at least 2 members</a:t>
            </a:r>
          </a:p>
          <a:p>
            <a:pPr marL="168275" indent="-168275">
              <a:buFontTx/>
              <a:buChar char="-"/>
            </a:pPr>
            <a:r>
              <a:rPr lang="en-US" dirty="0">
                <a:latin typeface="CordiaUPC" pitchFamily="34" charset="-34"/>
                <a:cs typeface="CordiaUPC" pitchFamily="34" charset="-34"/>
              </a:rPr>
              <a:t>p</a:t>
            </a:r>
            <a:r>
              <a:rPr lang="en-US" dirty="0" smtClean="0">
                <a:latin typeface="CordiaUPC" pitchFamily="34" charset="-34"/>
                <a:cs typeface="CordiaUPC" pitchFamily="34" charset="-34"/>
              </a:rPr>
              <a:t>artnership is based on a contractual relationship. Partners must make a contribution in form of money, properties or services for the partnership</a:t>
            </a:r>
          </a:p>
          <a:p>
            <a:pPr marL="168275" indent="-168275">
              <a:buFontTx/>
              <a:buChar char="-"/>
            </a:pPr>
            <a:r>
              <a:rPr lang="de-DE" dirty="0" smtClean="0">
                <a:latin typeface="CordiaUPC" pitchFamily="34" charset="-34"/>
                <a:cs typeface="CordiaUPC" pitchFamily="34" charset="-34"/>
              </a:rPr>
              <a:t>not </a:t>
            </a:r>
            <a:r>
              <a:rPr lang="en-US" dirty="0" smtClean="0">
                <a:latin typeface="CordiaUPC" pitchFamily="34" charset="-34"/>
                <a:cs typeface="CordiaUPC" pitchFamily="34" charset="-34"/>
              </a:rPr>
              <a:t>allowed to own property, to sue or be sued in the name of partnershi</a:t>
            </a:r>
            <a:r>
              <a:rPr lang="en-US" dirty="0">
                <a:latin typeface="CordiaUPC" pitchFamily="34" charset="-34"/>
                <a:cs typeface="CordiaUPC" pitchFamily="34" charset="-34"/>
              </a:rPr>
              <a:t>p</a:t>
            </a:r>
            <a:endParaRPr lang="en-US" dirty="0" smtClean="0">
              <a:latin typeface="CordiaUPC" pitchFamily="34" charset="-34"/>
              <a:cs typeface="CordiaUPC" pitchFamily="34" charset="-34"/>
            </a:endParaRPr>
          </a:p>
          <a:p>
            <a:pPr marL="168275" indent="-168275">
              <a:buFontTx/>
              <a:buChar char="-"/>
            </a:pPr>
            <a:r>
              <a:rPr lang="en-US" dirty="0" smtClean="0">
                <a:latin typeface="CordiaUPC" pitchFamily="34" charset="-34"/>
                <a:cs typeface="CordiaUPC" pitchFamily="34" charset="-34"/>
              </a:rPr>
              <a:t> aim of the partnership is to invest and undertake a business with a view of sharing profits and loss</a:t>
            </a:r>
          </a:p>
          <a:p>
            <a:pPr marL="168275" indent="-168275">
              <a:buFontTx/>
              <a:buChar char="-"/>
            </a:pPr>
            <a:r>
              <a:rPr lang="en-US" dirty="0" smtClean="0">
                <a:latin typeface="CordiaUPC" pitchFamily="34" charset="-34"/>
                <a:cs typeface="CordiaUPC" pitchFamily="34" charset="-34"/>
              </a:rPr>
              <a:t> all partners are </a:t>
            </a:r>
            <a:r>
              <a:rPr lang="en-US" u="sng" dirty="0" smtClean="0">
                <a:latin typeface="CordiaUPC" pitchFamily="34" charset="-34"/>
                <a:cs typeface="CordiaUPC" pitchFamily="34" charset="-34"/>
              </a:rPr>
              <a:t>jointly and without limit liable</a:t>
            </a:r>
            <a:r>
              <a:rPr lang="en-US" dirty="0" smtClean="0">
                <a:latin typeface="CordiaUPC" pitchFamily="34" charset="-34"/>
                <a:cs typeface="CordiaUPC" pitchFamily="34" charset="-34"/>
              </a:rPr>
              <a:t> for all the obligations of the partnership (jointly &amp; several liability)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 after registration, ordinary partnership can become incorporated as a juristic person (have legal entity).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entitle to own property, sue or be sued in the name of the partnership. </a:t>
            </a:r>
          </a:p>
          <a:p>
            <a:pPr marL="0" indent="0">
              <a:buFontTx/>
              <a:buChar char="-"/>
            </a:pPr>
            <a:r>
              <a:rPr lang="en-US" dirty="0" smtClean="0">
                <a:latin typeface="CordiaUPC" pitchFamily="34" charset="-34"/>
                <a:cs typeface="CordiaUPC" pitchFamily="34" charset="-34"/>
              </a:rPr>
              <a:t> pay tax as corporate entity (corporate tax 23%*)</a:t>
            </a:r>
          </a:p>
          <a:p>
            <a:pPr marL="0" indent="0">
              <a:buFontTx/>
              <a:buChar char="-"/>
            </a:pPr>
            <a:r>
              <a:rPr lang="de-DE" dirty="0" smtClean="0">
                <a:latin typeface="CordiaUPC" pitchFamily="34" charset="-34"/>
                <a:cs typeface="CordiaUPC" pitchFamily="34" charset="-34"/>
              </a:rPr>
              <a:t> </a:t>
            </a:r>
            <a:r>
              <a:rPr lang="en-US" dirty="0">
                <a:latin typeface="CordiaUPC" pitchFamily="34" charset="-34"/>
                <a:cs typeface="CordiaUPC" pitchFamily="34" charset="-34"/>
              </a:rPr>
              <a:t>a</a:t>
            </a:r>
            <a:r>
              <a:rPr lang="en-US" dirty="0" smtClean="0">
                <a:latin typeface="CordiaUPC" pitchFamily="34" charset="-34"/>
                <a:cs typeface="CordiaUPC" pitchFamily="34" charset="-34"/>
              </a:rPr>
              <a:t>ssets of the partnership have to be examined before creditors can claim debt payment from the partners </a:t>
            </a:r>
            <a:r>
              <a:rPr lang="de-DE" dirty="0" smtClean="0">
                <a:latin typeface="CordiaUPC" pitchFamily="34" charset="-34"/>
                <a:cs typeface="CordiaUPC" pitchFamily="34" charset="-34"/>
              </a:rPr>
              <a:t>(Second obligor, </a:t>
            </a:r>
            <a:r>
              <a:rPr lang="th-TH" dirty="0" smtClean="0">
                <a:latin typeface="CordiaUPC" pitchFamily="34" charset="-34"/>
                <a:cs typeface="CordiaUPC" pitchFamily="34" charset="-34"/>
              </a:rPr>
              <a:t>ลูกหนี้ชั้นที่ </a:t>
            </a:r>
            <a:r>
              <a:rPr lang="de-DE" dirty="0" smtClean="0">
                <a:latin typeface="CordiaUPC" pitchFamily="34" charset="-34"/>
                <a:cs typeface="CordiaUPC" pitchFamily="34" charset="-34"/>
              </a:rPr>
              <a:t>2)</a:t>
            </a:r>
            <a:r>
              <a:rPr lang="en-US" dirty="0" smtClean="0">
                <a:latin typeface="CordiaUPC" pitchFamily="34" charset="-34"/>
                <a:cs typeface="CordiaUPC" pitchFamily="34" charset="-34"/>
              </a:rPr>
              <a:t>. </a:t>
            </a:r>
          </a:p>
          <a:p>
            <a:pPr marL="0" indent="0">
              <a:buNone/>
            </a:pPr>
            <a:r>
              <a:rPr lang="en-US" dirty="0" smtClean="0">
                <a:latin typeface="CordiaUPC" pitchFamily="34" charset="-34"/>
                <a:cs typeface="CordiaUPC" pitchFamily="34" charset="-34"/>
              </a:rPr>
              <a:t>This is unlike an unregistered ordinary partnership, in which each partner is directly liable for debts incurred by the partnership.</a:t>
            </a:r>
            <a:endParaRPr lang="de-DE"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UPC" pitchFamily="34" charset="-34"/>
                <a:cs typeface="CordiaUPC" pitchFamily="34" charset="-34"/>
              </a:rPr>
              <a:t>A business organization that has at least </a:t>
            </a:r>
            <a:r>
              <a:rPr lang="en-US" sz="3200" u="sng" dirty="0" smtClean="0">
                <a:latin typeface="CordiaUPC" pitchFamily="34" charset="-34"/>
                <a:cs typeface="CordiaUPC" pitchFamily="34" charset="-34"/>
              </a:rPr>
              <a:t>one general partner</a:t>
            </a:r>
            <a:r>
              <a:rPr lang="en-US" sz="3200" dirty="0" smtClean="0">
                <a:latin typeface="CordiaUPC" pitchFamily="34" charset="-34"/>
                <a:cs typeface="CordiaUPC" pitchFamily="34" charset="-34"/>
              </a:rPr>
              <a:t>, who assumes unlimited liability, and at least </a:t>
            </a:r>
            <a:r>
              <a:rPr lang="en-US" sz="3200" u="sng" dirty="0" smtClean="0">
                <a:latin typeface="CordiaUPC" pitchFamily="34" charset="-34"/>
                <a:cs typeface="CordiaUPC" pitchFamily="34" charset="-34"/>
              </a:rPr>
              <a:t>one limited partner</a:t>
            </a:r>
            <a:r>
              <a:rPr lang="en-US" sz="3200" dirty="0" smtClean="0">
                <a:latin typeface="CordiaUPC" pitchFamily="34" charset="-34"/>
                <a:cs typeface="CordiaUPC" pitchFamily="34" charset="-34"/>
              </a:rPr>
              <a:t>  whose liability is limited to his or her investment in the business</a:t>
            </a: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
        <p:nvSpPr>
          <p:cNvPr id="8" name="Rechteck 7"/>
          <p:cNvSpPr/>
          <p:nvPr/>
        </p:nvSpPr>
        <p:spPr>
          <a:xfrm>
            <a:off x="914400" y="3352800"/>
            <a:ext cx="32766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General partner</a:t>
            </a:r>
          </a:p>
          <a:p>
            <a:pPr algn="ctr"/>
            <a:r>
              <a:rPr lang="en-US" sz="2800" dirty="0" smtClean="0">
                <a:solidFill>
                  <a:schemeClr val="tx1"/>
                </a:solidFill>
                <a:latin typeface="CordiaUPC" pitchFamily="34" charset="-34"/>
                <a:cs typeface="CordiaUPC" pitchFamily="34" charset="-34"/>
              </a:rPr>
              <a:t>- assumes unlimited liability</a:t>
            </a:r>
          </a:p>
          <a:p>
            <a:pPr marL="122238"/>
            <a:r>
              <a:rPr lang="en-US" sz="2800" dirty="0" smtClean="0">
                <a:solidFill>
                  <a:schemeClr val="tx1"/>
                </a:solidFill>
                <a:latin typeface="CordiaUPC" pitchFamily="34" charset="-34"/>
                <a:cs typeface="CordiaUPC" pitchFamily="34" charset="-34"/>
              </a:rPr>
              <a:t>- able to manage</a:t>
            </a:r>
          </a:p>
          <a:p>
            <a:pPr marL="122238"/>
            <a:r>
              <a:rPr lang="en-US" sz="2800" dirty="0" smtClean="0">
                <a:solidFill>
                  <a:schemeClr val="tx1"/>
                </a:solidFill>
                <a:latin typeface="CordiaUPC" pitchFamily="34" charset="-34"/>
                <a:cs typeface="CordiaUPC" pitchFamily="34" charset="-34"/>
              </a:rPr>
              <a:t>- usually receive larger share of profits</a:t>
            </a:r>
            <a:endParaRPr lang="en-US" sz="2800" dirty="0">
              <a:solidFill>
                <a:schemeClr val="tx1"/>
              </a:solidFill>
              <a:latin typeface="CordiaUPC" pitchFamily="34" charset="-34"/>
              <a:cs typeface="CordiaUPC" pitchFamily="34" charset="-34"/>
            </a:endParaRPr>
          </a:p>
        </p:txBody>
      </p:sp>
      <p:sp>
        <p:nvSpPr>
          <p:cNvPr id="9" name="Rechteck 8"/>
          <p:cNvSpPr/>
          <p:nvPr/>
        </p:nvSpPr>
        <p:spPr>
          <a:xfrm>
            <a:off x="4724400" y="3352800"/>
            <a:ext cx="31242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a:solidFill>
                  <a:schemeClr val="tx1"/>
                </a:solidFill>
                <a:latin typeface="CordiaUPC" pitchFamily="34" charset="-34"/>
                <a:cs typeface="CordiaUPC" pitchFamily="34" charset="-34"/>
              </a:rPr>
              <a:t>L</a:t>
            </a:r>
            <a:r>
              <a:rPr lang="en-US" sz="2800" dirty="0" smtClean="0">
                <a:solidFill>
                  <a:schemeClr val="tx1"/>
                </a:solidFill>
                <a:latin typeface="CordiaUPC" pitchFamily="34" charset="-34"/>
                <a:cs typeface="CordiaUPC" pitchFamily="34" charset="-34"/>
              </a:rPr>
              <a:t>imited partner</a:t>
            </a:r>
          </a:p>
          <a:p>
            <a:r>
              <a:rPr lang="en-US" sz="2800" dirty="0" smtClean="0">
                <a:solidFill>
                  <a:schemeClr val="tx1"/>
                </a:solidFill>
                <a:latin typeface="CordiaUPC" pitchFamily="34" charset="-34"/>
                <a:cs typeface="CordiaUPC" pitchFamily="34" charset="-34"/>
              </a:rPr>
              <a:t>- assumes limited liability</a:t>
            </a:r>
          </a:p>
          <a:p>
            <a:r>
              <a:rPr lang="en-US" sz="2800" dirty="0" smtClean="0">
                <a:solidFill>
                  <a:schemeClr val="tx1"/>
                </a:solidFill>
                <a:latin typeface="CordiaUPC" pitchFamily="34" charset="-34"/>
                <a:cs typeface="CordiaUPC" pitchFamily="34" charset="-34"/>
              </a:rPr>
              <a:t>- liability is limited to initial investment</a:t>
            </a:r>
          </a:p>
          <a:p>
            <a:r>
              <a:rPr lang="en-US" sz="2800" dirty="0" smtClean="0">
                <a:solidFill>
                  <a:schemeClr val="tx1"/>
                </a:solidFill>
                <a:latin typeface="CordiaUPC" pitchFamily="34" charset="-34"/>
                <a:cs typeface="CordiaUPC" pitchFamily="34" charset="-34"/>
              </a:rPr>
              <a:t>- do not directly participate in management. </a:t>
            </a:r>
          </a:p>
          <a:p>
            <a:r>
              <a:rPr lang="en-US" sz="2800" dirty="0" smtClean="0">
                <a:solidFill>
                  <a:schemeClr val="tx1"/>
                </a:solidFill>
                <a:latin typeface="CordiaUPC" pitchFamily="34" charset="-34"/>
                <a:cs typeface="CordiaUPC" pitchFamily="34" charset="-34"/>
              </a:rPr>
              <a:t>- function as an investor</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Articles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UPC" pitchFamily="34" charset="-34"/>
                <a:cs typeface="CordiaUPC" pitchFamily="34" charset="-34"/>
              </a:rPr>
              <a:t>Articles of partnership (</a:t>
            </a:r>
            <a:r>
              <a:rPr lang="th-TH" sz="3200" dirty="0" smtClean="0">
                <a:latin typeface="CordiaUPC" pitchFamily="34" charset="-34"/>
                <a:cs typeface="CordiaUPC" pitchFamily="34" charset="-34"/>
              </a:rPr>
              <a:t>หนังสือบริคณสนธิ</a:t>
            </a:r>
            <a:r>
              <a:rPr lang="de-DE" sz="3200" dirty="0" smtClean="0">
                <a:latin typeface="CordiaUPC" pitchFamily="34" charset="-34"/>
                <a:cs typeface="CordiaUPC" pitchFamily="34" charset="-34"/>
              </a:rPr>
              <a:t>):</a:t>
            </a:r>
            <a:r>
              <a:rPr lang="th-TH" sz="3200" dirty="0" smtClean="0">
                <a:latin typeface="CordiaUPC" pitchFamily="34" charset="-34"/>
                <a:cs typeface="CordiaUPC" pitchFamily="34" charset="-34"/>
              </a:rPr>
              <a:t> </a:t>
            </a:r>
            <a:r>
              <a:rPr lang="en-US" sz="3200" dirty="0" smtClean="0">
                <a:latin typeface="CordiaUPC" pitchFamily="34" charset="-34"/>
                <a:cs typeface="CordiaUPC" pitchFamily="34" charset="-34"/>
              </a:rPr>
              <a:t>Legal documents that set forth the basic agreement between partners which contains </a:t>
            </a: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
        <p:nvSpPr>
          <p:cNvPr id="8" name="Subtitle 2"/>
          <p:cNvSpPr txBox="1">
            <a:spLocks/>
          </p:cNvSpPr>
          <p:nvPr/>
        </p:nvSpPr>
        <p:spPr>
          <a:xfrm>
            <a:off x="1143000" y="2743200"/>
            <a:ext cx="6858000" cy="3581400"/>
          </a:xfrm>
          <a:prstGeom prst="rect">
            <a:avLst/>
          </a:prstGeom>
          <a:solidFill>
            <a:srgbClr val="FFFF99"/>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000" b="0" i="0" u="none" strike="noStrike" kern="1200" cap="none" spc="0" normalizeH="0" baseline="0" noProof="0" dirty="0" smtClean="0">
              <a:ln>
                <a:noFill/>
              </a:ln>
              <a:solidFill>
                <a:srgbClr val="953735"/>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Name, purpose, location of</a:t>
            </a:r>
            <a:r>
              <a:rPr kumimoji="0" lang="en-US" sz="3400" b="0" i="0" u="none" strike="noStrike" kern="1200" cap="none" spc="0" normalizeH="0" noProof="0" dirty="0" smtClean="0">
                <a:ln>
                  <a:noFill/>
                </a:ln>
                <a:effectLst/>
                <a:uLnTx/>
                <a:uFillTx/>
                <a:latin typeface="CordiaUPC" pitchFamily="34" charset="-34"/>
                <a:cs typeface="CordiaUPC" pitchFamily="34" charset="-34"/>
              </a:rPr>
              <a:t> the partnership</a:t>
            </a:r>
            <a:endParaRPr kumimoji="0" lang="en-US" sz="3400" b="0" i="0" u="none" strike="noStrike" kern="1200" cap="none" spc="0" normalizeH="0" baseline="0" noProof="0" dirty="0" smtClean="0">
              <a:ln>
                <a:noFill/>
              </a:ln>
              <a:effectLst/>
              <a:uLnTx/>
              <a:uFillTx/>
              <a:latin typeface="CordiaUPC" pitchFamily="34" charset="-34"/>
              <a:cs typeface="CordiaUPC" pitchFamily="34" charset="-34"/>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Salaries of each partner</a:t>
            </a:r>
            <a:endParaRPr kumimoji="0" lang="en-US" sz="34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Articles of </a:t>
            </a:r>
            <a:r>
              <a:rPr lang="de-DE" b="1" dirty="0" smtClean="0">
                <a:latin typeface="CordiaUPC" pitchFamily="34" charset="-34"/>
                <a:cs typeface="CordiaUPC" pitchFamily="34" charset="-34"/>
              </a:rPr>
              <a:t>Partnership (con‘t)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
        <p:nvSpPr>
          <p:cNvPr id="8" name="Subtitle 2"/>
          <p:cNvSpPr txBox="1">
            <a:spLocks/>
          </p:cNvSpPr>
          <p:nvPr/>
        </p:nvSpPr>
        <p:spPr>
          <a:xfrm>
            <a:off x="990600" y="2209800"/>
            <a:ext cx="7239000" cy="3886200"/>
          </a:xfrm>
          <a:prstGeom prst="rect">
            <a:avLst/>
          </a:prstGeom>
          <a:solidFill>
            <a:srgbClr val="FFFF99"/>
          </a:solidFill>
          <a:ln>
            <a:noFill/>
          </a:ln>
        </p:spPr>
        <p:txBody>
          <a:bodyPr vert="horz" rtlCol="0">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How much each partner is allowed to withdraw</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Death of partner</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Sale of partnership interest</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Arbitration of disputes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Required and prohibited actions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Absence and disability</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Restrictive covenants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Buying and selling agreements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9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disadvantages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sp>
        <p:nvSpPr>
          <p:cNvPr id="8" name="Rechteck 7"/>
          <p:cNvSpPr/>
          <p:nvPr/>
        </p:nvSpPr>
        <p:spPr>
          <a:xfrm>
            <a:off x="304800" y="2133600"/>
            <a:ext cx="3810000" cy="3416320"/>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general partnership, 2-persons partnership 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Dissolution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anose="05000000000000000000" pitchFamily="2" charset="2"/>
              <a:buChar char="§"/>
            </a:pPr>
            <a:r>
              <a:rPr lang="en-US" dirty="0" smtClean="0">
                <a:latin typeface="CordiaUPC" pitchFamily="34" charset="-34"/>
                <a:cs typeface="CordiaUPC" pitchFamily="34" charset="-34"/>
              </a:rPr>
              <a:t>Terms of contract of partnership provide for it.</a:t>
            </a:r>
          </a:p>
          <a:p>
            <a:pPr>
              <a:buFont typeface="Wingdings" panose="05000000000000000000" pitchFamily="2" charset="2"/>
              <a:buChar char="§"/>
            </a:pPr>
            <a:r>
              <a:rPr lang="en-US" dirty="0" smtClean="0">
                <a:latin typeface="CordiaUPC" pitchFamily="34" charset="-34"/>
                <a:cs typeface="CordiaUPC" pitchFamily="34" charset="-34"/>
              </a:rPr>
              <a:t>A definite period of time descried in the terms of partnership has expired.</a:t>
            </a:r>
          </a:p>
          <a:p>
            <a:pPr>
              <a:buFont typeface="Wingdings" panose="05000000000000000000" pitchFamily="2" charset="2"/>
              <a:buChar char="§"/>
            </a:pPr>
            <a:r>
              <a:rPr lang="en-US" dirty="0" smtClean="0">
                <a:latin typeface="CordiaUPC" pitchFamily="34" charset="-34"/>
                <a:cs typeface="CordiaUPC" pitchFamily="34" charset="-34"/>
              </a:rPr>
              <a:t> The partnership was formed for a single undertaking, which has been completed.</a:t>
            </a:r>
          </a:p>
          <a:p>
            <a:pPr>
              <a:buFont typeface="Wingdings" panose="05000000000000000000" pitchFamily="2" charset="2"/>
              <a:buChar char="§"/>
            </a:pPr>
            <a:r>
              <a:rPr lang="en-US" dirty="0" smtClean="0">
                <a:latin typeface="CordiaUPC" pitchFamily="34" charset="-34"/>
                <a:cs typeface="CordiaUPC" pitchFamily="34" charset="-34"/>
              </a:rPr>
              <a:t>Any of the partners gives due notice to the others (withdrawal)</a:t>
            </a:r>
          </a:p>
          <a:p>
            <a:pPr>
              <a:buFont typeface="Wingdings" panose="05000000000000000000" pitchFamily="2" charset="2"/>
              <a:buChar char="§"/>
            </a:pPr>
            <a:r>
              <a:rPr lang="en-US" dirty="0" smtClean="0">
                <a:latin typeface="CordiaUPC" pitchFamily="34" charset="-34"/>
                <a:cs typeface="CordiaUPC" pitchFamily="34" charset="-34"/>
              </a:rPr>
              <a:t>Upon death, bankruptcy or incapacity of a partner (general partner)</a:t>
            </a:r>
          </a:p>
          <a:p>
            <a:pPr>
              <a:buFont typeface="Wingdings" panose="05000000000000000000" pitchFamily="2" charset="2"/>
              <a:buChar char="§"/>
            </a:pPr>
            <a:r>
              <a:rPr lang="en-US" dirty="0" smtClean="0">
                <a:latin typeface="CordiaUPC" pitchFamily="34" charset="-34"/>
                <a:cs typeface="CordiaUPC" pitchFamily="34" charset="-34"/>
              </a:rPr>
              <a:t>exception: the partnership can continue to exist if the remaining partners buy the shares of the withdrawing partner.</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Keys to Success in Business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sp>
        <p:nvSpPr>
          <p:cNvPr id="8" name="Subtitle 2"/>
          <p:cNvSpPr txBox="1">
            <a:spLocks/>
          </p:cNvSpPr>
          <p:nvPr/>
        </p:nvSpPr>
        <p:spPr>
          <a:xfrm>
            <a:off x="914400" y="1371600"/>
            <a:ext cx="7848600" cy="4114800"/>
          </a:xfrm>
          <a:prstGeom prst="rect">
            <a:avLst/>
          </a:prstGeom>
        </p:spPr>
        <p:txBody>
          <a:bodyPr vert="horz" rtlCol="0">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800" b="0" i="0" u="none" strike="noStrike" kern="1200" cap="none" spc="0" normalizeH="0" baseline="0" noProof="0" dirty="0" smtClean="0">
              <a:ln>
                <a:noFill/>
              </a:ln>
              <a:effectLst/>
              <a:uLnTx/>
              <a:uFillTx/>
              <a:latin typeface="CordiaUPC" pitchFamily="34" charset="-34"/>
              <a:cs typeface="CordiaUPC" pitchFamily="34" charset="-34"/>
            </a:endParaRP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Keep profit sharing and ownership at 50-50</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Partners should have different &amp; complementary skill sets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Honest is critical</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Maintain face-to-face communications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Transparency – sharing information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Awareness of funding constraints and limited resources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To be successful, you need experience</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Family is priority; limit associated problems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Do not become too infatuated with “the idea” think implementation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Couple optimism with realism in sales and growth expectations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corporation (Ltd.)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FontTx/>
              <a:buChar char="-"/>
            </a:pPr>
            <a:r>
              <a:rPr lang="en-US" dirty="0" smtClean="0">
                <a:latin typeface="CordiaUPC" pitchFamily="34" charset="-34"/>
                <a:cs typeface="CordiaUPC" pitchFamily="34" charset="-34"/>
              </a:rPr>
              <a:t> the most common structure for conduction business in Thailand</a:t>
            </a:r>
          </a:p>
          <a:p>
            <a:pPr marL="0" indent="0">
              <a:buFontTx/>
              <a:buChar char="-"/>
            </a:pPr>
            <a:r>
              <a:rPr lang="en-US" dirty="0" smtClean="0">
                <a:latin typeface="CordiaUPC" pitchFamily="34" charset="-34"/>
                <a:cs typeface="CordiaUPC" pitchFamily="34" charset="-34"/>
              </a:rPr>
              <a:t> established by at least 3 people (Private company), 15 people (Public company)</a:t>
            </a:r>
          </a:p>
          <a:p>
            <a:pPr marL="0" indent="0">
              <a:buFontTx/>
              <a:buChar char="-"/>
            </a:pPr>
            <a:r>
              <a:rPr lang="en-US" dirty="0" smtClean="0">
                <a:latin typeface="CordiaUPC" pitchFamily="34" charset="-34"/>
                <a:cs typeface="CordiaUPC" pitchFamily="34" charset="-34"/>
              </a:rPr>
              <a:t> must be registered as juristic person</a:t>
            </a:r>
          </a:p>
          <a:p>
            <a:pPr marL="0" indent="0">
              <a:buFontTx/>
              <a:buChar char="-"/>
            </a:pPr>
            <a:r>
              <a:rPr lang="en-US" dirty="0" smtClean="0">
                <a:latin typeface="CordiaUPC" pitchFamily="34" charset="-34"/>
                <a:cs typeface="CordiaUPC" pitchFamily="34" charset="-34"/>
              </a:rPr>
              <a:t> able to own property and carry on the business under its name</a:t>
            </a:r>
          </a:p>
          <a:p>
            <a:pPr marL="0" indent="0">
              <a:buFontTx/>
              <a:buChar char="-"/>
            </a:pPr>
            <a:r>
              <a:rPr lang="en-US" dirty="0" smtClean="0">
                <a:latin typeface="CordiaUPC" pitchFamily="34" charset="-34"/>
                <a:cs typeface="CordiaUPC" pitchFamily="34" charset="-34"/>
              </a:rPr>
              <a:t> typically owned by many individuals or organizations who own shares of the business (stockholder, shareholder)</a:t>
            </a:r>
          </a:p>
          <a:p>
            <a:pPr marL="0" indent="0">
              <a:buFontTx/>
              <a:buChar char="-"/>
            </a:pPr>
            <a:r>
              <a:rPr lang="en-US" dirty="0" smtClean="0">
                <a:latin typeface="CordiaUPC" pitchFamily="34" charset="-34"/>
                <a:cs typeface="CordiaUPC" pitchFamily="34" charset="-34"/>
              </a:rPr>
              <a:t> Stockholders can buy, sell, give or receive share as gifts or inherit them.</a:t>
            </a:r>
          </a:p>
          <a:p>
            <a:pPr marL="0" indent="0">
              <a:buFontTx/>
              <a:buChar char="-"/>
            </a:pPr>
            <a:r>
              <a:rPr lang="en-US" dirty="0" smtClean="0">
                <a:latin typeface="CordiaUPC" pitchFamily="34" charset="-34"/>
                <a:cs typeface="CordiaUPC" pitchFamily="34" charset="-34"/>
              </a:rPr>
              <a:t> Stockholders are entitled to all profits may be distributed (dividends)</a:t>
            </a:r>
          </a:p>
          <a:p>
            <a:pPr marL="0" indent="0">
              <a:buFontTx/>
              <a:buChar char="-"/>
            </a:pPr>
            <a:r>
              <a:rPr lang="en-US" dirty="0" smtClean="0">
                <a:latin typeface="CordiaUPC" pitchFamily="34" charset="-34"/>
                <a:cs typeface="CordiaUPC" pitchFamily="34" charset="-34"/>
              </a:rPr>
              <a:t> liability to the third parties is separate from individual liability of its shareholders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liability of the shareholders is limited to the value of an individual shareholder‘s </a:t>
            </a:r>
            <a:r>
              <a:rPr lang="en-US" u="sng" dirty="0" smtClean="0">
                <a:latin typeface="CordiaUPC" pitchFamily="34" charset="-34"/>
                <a:cs typeface="CordiaUPC" pitchFamily="34" charset="-34"/>
              </a:rPr>
              <a:t>unpaid share capital</a:t>
            </a:r>
          </a:p>
          <a:p>
            <a:pPr marL="0" indent="0">
              <a:buFontTx/>
              <a:buChar char="-"/>
            </a:pPr>
            <a:endParaRPr lang="en-US" u="sng"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solidFill>
                  <a:schemeClr val="accent2">
                    <a:lumMod val="75000"/>
                  </a:schemeClr>
                </a:solidFill>
                <a:latin typeface="CordiaUPC" pitchFamily="34" charset="-34"/>
                <a:cs typeface="CordiaUPC" pitchFamily="34" charset="-34"/>
              </a:rPr>
              <a:t>Stock &amp; Dividends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a:xfrm>
            <a:off x="583896" y="1752600"/>
            <a:ext cx="8153400" cy="4495800"/>
          </a:xfrm>
        </p:spPr>
        <p:txBody>
          <a:bodyPr>
            <a:normAutofit fontScale="92500" lnSpcReduction="20000"/>
          </a:bodyPr>
          <a:lstStyle/>
          <a:p>
            <a:pPr marL="319088" indent="-319088">
              <a:buNone/>
              <a:defRPr/>
            </a:pPr>
            <a:r>
              <a:rPr lang="en-US" sz="2800" b="1" i="1" dirty="0" smtClean="0">
                <a:latin typeface="CordiaUPC" pitchFamily="34" charset="-34"/>
                <a:cs typeface="CordiaUPC" pitchFamily="34" charset="-34"/>
              </a:rPr>
              <a:t>Stock</a:t>
            </a:r>
            <a:r>
              <a:rPr lang="en-US" sz="2800" dirty="0" smtClean="0">
                <a:latin typeface="CordiaUPC" pitchFamily="34" charset="-34"/>
                <a:cs typeface="CordiaUPC" pitchFamily="34" charset="-34"/>
              </a:rPr>
              <a:t> – shares of a corporation that may be bought or sold</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Preferred stock – </a:t>
            </a:r>
            <a:r>
              <a:rPr lang="en-US" sz="2800" dirty="0" smtClean="0">
                <a:latin typeface="CordiaUPC" pitchFamily="34" charset="-34"/>
                <a:cs typeface="CordiaUPC" pitchFamily="34" charset="-34"/>
              </a:rPr>
              <a:t>a special type of stock whose owners, though not generally having a say in running the company, have a claim to profits before other stockholders do.</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Common Stock – </a:t>
            </a:r>
            <a:r>
              <a:rPr lang="en-US" sz="2800" dirty="0" smtClean="0">
                <a:latin typeface="CordiaUPC" pitchFamily="34" charset="-34"/>
                <a:cs typeface="CordiaUPC" pitchFamily="34" charset="-34"/>
              </a:rPr>
              <a:t>stock whose owners have voting rights in the corporation, yet do not receive preferential treatment regarding dividends.</a:t>
            </a:r>
          </a:p>
          <a:p>
            <a:pPr marL="319088" indent="-319088">
              <a:buNone/>
              <a:defRPr/>
            </a:pPr>
            <a:endParaRPr lang="en-US" sz="2800" dirty="0" smtClean="0">
              <a:latin typeface="CordiaUPC" pitchFamily="34" charset="-34"/>
              <a:cs typeface="CordiaUPC" pitchFamily="34" charset="-34"/>
            </a:endParaRPr>
          </a:p>
          <a:p>
            <a:pPr marL="0" indent="0">
              <a:buNone/>
              <a:defRPr/>
            </a:pPr>
            <a:r>
              <a:rPr lang="en-US" sz="2800" b="1" i="1" dirty="0" smtClean="0">
                <a:latin typeface="CordiaUPC" pitchFamily="34" charset="-34"/>
                <a:cs typeface="CordiaUPC" pitchFamily="34" charset="-34"/>
              </a:rPr>
              <a:t>Dividends</a:t>
            </a:r>
            <a:r>
              <a:rPr lang="en-US" sz="2800" dirty="0" smtClean="0">
                <a:latin typeface="CordiaUPC" pitchFamily="34" charset="-34"/>
                <a:cs typeface="CordiaUPC" pitchFamily="34" charset="-34"/>
              </a:rPr>
              <a:t> – profits of a corporation that  are distributed in the form of cash payments to stockholders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P</a:t>
            </a:r>
            <a:r>
              <a:rPr lang="de-DE" b="1" dirty="0" smtClean="0">
                <a:latin typeface="CordiaUPC" pitchFamily="34" charset="-34"/>
                <a:cs typeface="CordiaUPC" pitchFamily="34" charset="-34"/>
              </a:rPr>
              <a:t>rivate company (Plc.)</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lso called company limited (co. Ltd.)</a:t>
            </a:r>
          </a:p>
          <a:p>
            <a:pPr>
              <a:buFontTx/>
              <a:buChar char="-"/>
            </a:pPr>
            <a:r>
              <a:rPr lang="en-US" dirty="0">
                <a:latin typeface="CordiaUPC" pitchFamily="34" charset="-34"/>
                <a:cs typeface="CordiaUPC" pitchFamily="34" charset="-34"/>
              </a:rPr>
              <a:t>c</a:t>
            </a:r>
            <a:r>
              <a:rPr lang="en-US" dirty="0" smtClean="0">
                <a:latin typeface="CordiaUPC" pitchFamily="34" charset="-34"/>
                <a:cs typeface="CordiaUPC" pitchFamily="34" charset="-34"/>
              </a:rPr>
              <a:t>onsists of at least 3 establisher</a:t>
            </a:r>
          </a:p>
          <a:p>
            <a:pPr>
              <a:buFontTx/>
              <a:buChar char="-"/>
            </a:pPr>
            <a:r>
              <a:rPr lang="en-US" dirty="0" smtClean="0">
                <a:latin typeface="CordiaUPC" pitchFamily="34" charset="-34"/>
                <a:cs typeface="CordiaUPC" pitchFamily="34" charset="-34"/>
              </a:rPr>
              <a:t>formed </a:t>
            </a:r>
            <a:r>
              <a:rPr lang="en-US" dirty="0">
                <a:latin typeface="CordiaUPC" pitchFamily="34" charset="-34"/>
                <a:cs typeface="CordiaUPC" pitchFamily="34" charset="-34"/>
              </a:rPr>
              <a:t>through a process that leads to the registration of a Memorandum of Association (Articles of Incorporation) </a:t>
            </a:r>
            <a:endParaRPr lang="en-US"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Share price must be equal and value at least 5 baht per share</a:t>
            </a:r>
          </a:p>
          <a:p>
            <a:pPr>
              <a:buFontTx/>
              <a:buChar char="-"/>
            </a:pPr>
            <a:r>
              <a:rPr lang="en-US" dirty="0" smtClean="0">
                <a:latin typeface="CordiaUPC" pitchFamily="34" charset="-34"/>
                <a:cs typeface="CordiaUPC" pitchFamily="34" charset="-34"/>
              </a:rPr>
              <a:t>Share are not sold on public market</a:t>
            </a:r>
          </a:p>
          <a:p>
            <a:pPr>
              <a:buFontTx/>
              <a:buChar char="-"/>
            </a:pPr>
            <a:r>
              <a:rPr lang="en-US" dirty="0" smtClean="0">
                <a:latin typeface="CordiaUPC" pitchFamily="34" charset="-34"/>
                <a:cs typeface="CordiaUPC" pitchFamily="34" charset="-34"/>
              </a:rPr>
              <a:t>Shareholders </a:t>
            </a:r>
            <a:r>
              <a:rPr lang="en-US" dirty="0">
                <a:latin typeface="CordiaUPC" pitchFamily="34" charset="-34"/>
                <a:cs typeface="CordiaUPC" pitchFamily="34" charset="-34"/>
              </a:rPr>
              <a:t>enjoy limited liability, i.e. limited to the remaining unpaid amount, if any, of the par value of their shares</a:t>
            </a:r>
            <a:endParaRPr lang="en-US"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pic>
        <p:nvPicPr>
          <p:cNvPr id="8194" name="Picture 2" descr="http://marketing.blogs.ie.edu/files/2009/10/PARTNERSHIP.JPG"/>
          <p:cNvPicPr>
            <a:picLocks noChangeAspect="1" noChangeArrowheads="1"/>
          </p:cNvPicPr>
          <p:nvPr/>
        </p:nvPicPr>
        <p:blipFill>
          <a:blip r:embed="rId3" cstate="print"/>
          <a:srcRect/>
          <a:stretch>
            <a:fillRect/>
          </a:stretch>
        </p:blipFill>
        <p:spPr bwMode="auto">
          <a:xfrm>
            <a:off x="7086600" y="5410200"/>
            <a:ext cx="1562100" cy="1197012"/>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P</a:t>
            </a:r>
            <a:r>
              <a:rPr lang="de-DE" b="1" dirty="0" smtClean="0">
                <a:latin typeface="CordiaUPC" pitchFamily="34" charset="-34"/>
                <a:cs typeface="CordiaUPC" pitchFamily="34" charset="-34"/>
              </a:rPr>
              <a:t>ublic company (company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 </a:t>
            </a:r>
            <a:r>
              <a:rPr lang="en-US" dirty="0">
                <a:latin typeface="CordiaUPC" pitchFamily="34" charset="-34"/>
                <a:cs typeface="CordiaUPC" pitchFamily="34" charset="-34"/>
              </a:rPr>
              <a:t>minimum of 15 promoters is required for the formation and registration of a public limited </a:t>
            </a:r>
            <a:r>
              <a:rPr lang="en-US" dirty="0" smtClean="0">
                <a:latin typeface="CordiaUPC" pitchFamily="34" charset="-34"/>
                <a:cs typeface="CordiaUPC" pitchFamily="34" charset="-34"/>
              </a:rPr>
              <a:t>company</a:t>
            </a:r>
          </a:p>
          <a:p>
            <a:pPr>
              <a:buFontTx/>
              <a:buChar char="-"/>
            </a:pPr>
            <a:r>
              <a:rPr lang="en-US" dirty="0">
                <a:latin typeface="CordiaUPC" pitchFamily="34" charset="-34"/>
                <a:cs typeface="CordiaUPC" pitchFamily="34" charset="-34"/>
              </a:rPr>
              <a:t> there is no restriction on the transfer of shares</a:t>
            </a:r>
          </a:p>
          <a:p>
            <a:pPr>
              <a:buFontTx/>
              <a:buChar char="-"/>
            </a:pPr>
            <a:r>
              <a:rPr lang="en-US" dirty="0" smtClean="0">
                <a:latin typeface="CordiaUPC" pitchFamily="34" charset="-34"/>
                <a:cs typeface="CordiaUPC" pitchFamily="34" charset="-34"/>
              </a:rPr>
              <a:t>can offer its shares to public - the stock of public company can be sold, bought and traded to anyone</a:t>
            </a:r>
          </a:p>
          <a:p>
            <a:pPr>
              <a:buFontTx/>
              <a:buChar char="-"/>
            </a:pPr>
            <a:r>
              <a:rPr lang="en-US" dirty="0">
                <a:latin typeface="CordiaUPC" pitchFamily="34" charset="-34"/>
                <a:cs typeface="CordiaUPC" pitchFamily="34" charset="-34"/>
              </a:rPr>
              <a:t> at least 50% of the directors must reside in Thailand; and board meetings must be held at least once every three months. </a:t>
            </a: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
        <p:nvSpPr>
          <p:cNvPr id="8" name="Subtitle 2"/>
          <p:cNvSpPr txBox="1">
            <a:spLocks/>
          </p:cNvSpPr>
          <p:nvPr/>
        </p:nvSpPr>
        <p:spPr>
          <a:xfrm>
            <a:off x="1404468" y="5257800"/>
            <a:ext cx="6934200" cy="1295400"/>
          </a:xfrm>
          <a:prstGeom prst="rect">
            <a:avLst/>
          </a:prstGeom>
          <a:solidFill>
            <a:srgbClr val="FFFF99"/>
          </a:solidFill>
        </p:spPr>
        <p:txBody>
          <a:bodyPr vert="horz" rtlCol="0">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1" u="none" strike="noStrike" kern="1200" cap="none" spc="0" normalizeH="0" baseline="0" noProof="0" dirty="0" smtClean="0">
                <a:ln>
                  <a:noFill/>
                </a:ln>
                <a:effectLst/>
                <a:uLnTx/>
                <a:uFillTx/>
                <a:latin typeface="CordiaUPC" pitchFamily="34" charset="-34"/>
                <a:cs typeface="CordiaUPC" pitchFamily="34" charset="-34"/>
              </a:rPr>
              <a:t>Initial Public Offering (IPO) </a:t>
            </a:r>
            <a:r>
              <a:rPr kumimoji="0" lang="en-US" sz="2400" b="0" i="0" u="none" strike="noStrike" kern="1200" cap="none" spc="0" normalizeH="0" baseline="0" noProof="0" dirty="0" smtClean="0">
                <a:ln>
                  <a:noFill/>
                </a:ln>
                <a:effectLst/>
                <a:uLnTx/>
                <a:uFillTx/>
                <a:latin typeface="CordiaUPC" pitchFamily="34" charset="-34"/>
                <a:cs typeface="CordiaUPC" pitchFamily="34" charset="-34"/>
              </a:rPr>
              <a:t>– A private corporation who wishes to go “public” to raise additional capital and expand.  The IPO is selling a corporation’s stock on public markets for the first time.</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Establishment</a:t>
            </a:r>
            <a:r>
              <a:rPr lang="de-DE" b="1" dirty="0" smtClean="0">
                <a:latin typeface="CordiaUPC" pitchFamily="34" charset="-34"/>
                <a:cs typeface="CordiaUPC" pitchFamily="34" charset="-34"/>
              </a:rPr>
              <a:t>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493520"/>
            <a:ext cx="8153400" cy="4495800"/>
          </a:xfrm>
        </p:spPr>
        <p:txBody>
          <a:bodyPr>
            <a:noAutofit/>
          </a:bodyPr>
          <a:lstStyle/>
          <a:p>
            <a:pPr>
              <a:buNone/>
            </a:pPr>
            <a:r>
              <a:rPr lang="en-US" sz="2000" dirty="0" smtClean="0">
                <a:latin typeface="CordiaUPC" pitchFamily="34" charset="-34"/>
                <a:cs typeface="CordiaUPC" pitchFamily="34" charset="-34"/>
              </a:rPr>
              <a:t>The procedure for forming a limited private company is as follows:</a:t>
            </a:r>
          </a:p>
          <a:p>
            <a:pPr>
              <a:buNone/>
            </a:pPr>
            <a:r>
              <a:rPr lang="en-US" sz="2000" dirty="0" smtClean="0">
                <a:latin typeface="CordiaUPC" pitchFamily="34" charset="-34"/>
                <a:cs typeface="CordiaUPC" pitchFamily="34" charset="-34"/>
              </a:rPr>
              <a:t>(1) The promoters of the company must file a memorandum of association. The memorandum of association shall contain the following information:</a:t>
            </a:r>
          </a:p>
          <a:p>
            <a:pPr>
              <a:buNone/>
            </a:pPr>
            <a:r>
              <a:rPr lang="en-US" sz="2000" dirty="0" smtClean="0">
                <a:latin typeface="CordiaUPC" pitchFamily="34" charset="-34"/>
                <a:cs typeface="CordiaUPC" pitchFamily="34" charset="-34"/>
              </a:rPr>
              <a:t>- the full name and intended location of the company,</a:t>
            </a:r>
          </a:p>
          <a:p>
            <a:pPr>
              <a:buNone/>
            </a:pPr>
            <a:r>
              <a:rPr lang="en-US" sz="2000" dirty="0" smtClean="0">
                <a:latin typeface="CordiaUPC" pitchFamily="34" charset="-34"/>
                <a:cs typeface="CordiaUPC" pitchFamily="34" charset="-34"/>
              </a:rPr>
              <a:t>- the objectives of the company,</a:t>
            </a:r>
          </a:p>
          <a:p>
            <a:pPr>
              <a:buNone/>
            </a:pPr>
            <a:r>
              <a:rPr lang="en-US" sz="2000" dirty="0" smtClean="0">
                <a:latin typeface="CordiaUPC" pitchFamily="34" charset="-34"/>
                <a:cs typeface="CordiaUPC" pitchFamily="34" charset="-34"/>
              </a:rPr>
              <a:t>- the intended location of the head office of the company,</a:t>
            </a:r>
          </a:p>
          <a:p>
            <a:pPr>
              <a:buNone/>
            </a:pPr>
            <a:r>
              <a:rPr lang="en-US" sz="2000" dirty="0" smtClean="0">
                <a:latin typeface="CordiaUPC" pitchFamily="34" charset="-34"/>
                <a:cs typeface="CordiaUPC" pitchFamily="34" charset="-34"/>
              </a:rPr>
              <a:t>- a declaration of the shareholder’s limited liability,</a:t>
            </a:r>
          </a:p>
          <a:p>
            <a:pPr>
              <a:buNone/>
            </a:pPr>
            <a:r>
              <a:rPr lang="en-US" sz="2000" dirty="0" smtClean="0">
                <a:latin typeface="CordiaUPC" pitchFamily="34" charset="-34"/>
                <a:cs typeface="CordiaUPC" pitchFamily="34" charset="-34"/>
              </a:rPr>
              <a:t>- the amount of share capital, and the value of each share,</a:t>
            </a:r>
          </a:p>
          <a:p>
            <a:pPr>
              <a:buNone/>
            </a:pPr>
            <a:r>
              <a:rPr lang="en-US" sz="2000" dirty="0" smtClean="0">
                <a:latin typeface="CordiaUPC" pitchFamily="34" charset="-34"/>
                <a:cs typeface="CordiaUPC" pitchFamily="34" charset="-34"/>
              </a:rPr>
              <a:t>- the name, address, occupation, and signature of each of the promoters together with the number of shares subscribed to by each.</a:t>
            </a:r>
          </a:p>
          <a:p>
            <a:pPr>
              <a:buNone/>
            </a:pPr>
            <a:r>
              <a:rPr lang="en-US" sz="2000" dirty="0" smtClean="0">
                <a:latin typeface="CordiaUPC" pitchFamily="34" charset="-34"/>
                <a:cs typeface="CordiaUPC" pitchFamily="34" charset="-34"/>
              </a:rPr>
              <a:t>(2) The official in charge of company registration will review the memorandum of association, Once satisfied, registration will be granted.</a:t>
            </a:r>
          </a:p>
          <a:p>
            <a:pPr>
              <a:buNone/>
            </a:pPr>
            <a:r>
              <a:rPr lang="en-US" sz="2000" dirty="0" smtClean="0">
                <a:latin typeface="CordiaUPC" pitchFamily="34" charset="-34"/>
                <a:cs typeface="CordiaUPC" pitchFamily="34" charset="-34"/>
              </a:rPr>
              <a:t>(3)  After registration, the company promoters will try to have all shares subscribed to. A private company is not permit to invite the public to subscribe to the shares.</a:t>
            </a:r>
            <a:endParaRPr lang="en-US" sz="20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Establishment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953000"/>
          </a:xfrm>
        </p:spPr>
        <p:txBody>
          <a:bodyPr>
            <a:normAutofit fontScale="70000" lnSpcReduction="20000"/>
          </a:bodyPr>
          <a:lstStyle/>
          <a:p>
            <a:pPr marL="0" indent="0">
              <a:buNone/>
            </a:pPr>
            <a:r>
              <a:rPr lang="en-US" dirty="0" smtClean="0">
                <a:latin typeface="CordiaUPC" pitchFamily="34" charset="-34"/>
                <a:cs typeface="CordiaUPC" pitchFamily="34" charset="-34"/>
              </a:rPr>
              <a:t>(4)  After all shares have been subscribed, the promoters of the company must immediately call a general meeting of subscribers. This meeting is the </a:t>
            </a:r>
            <a:r>
              <a:rPr lang="en-US" b="1" dirty="0" smtClean="0">
                <a:latin typeface="CordiaUPC" pitchFamily="34" charset="-34"/>
                <a:cs typeface="CordiaUPC" pitchFamily="34" charset="-34"/>
              </a:rPr>
              <a:t>statutory meeting</a:t>
            </a:r>
            <a:r>
              <a:rPr lang="en-US" dirty="0" smtClean="0">
                <a:latin typeface="CordiaUPC" pitchFamily="34" charset="-34"/>
                <a:cs typeface="CordiaUPC" pitchFamily="34" charset="-34"/>
              </a:rPr>
              <a:t>, which should call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(a) adoption of the company regulations,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(b) rectification of any transactions or expenses made by the company promoters during the formation of the company,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(c) determining and fixing the amount to be paid to promoters,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(d) fixing the number of preference shares, if 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(e) fixing the number of ordinary and preference shares to be allocated as fully or partly paid up in place of money, and determining the amount at which they shall be considered as paid up, and</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(f) appointment of directors and auditors and establishment of their respective power.</a:t>
            </a:r>
            <a:br>
              <a:rPr lang="en-US" dirty="0" smtClean="0">
                <a:latin typeface="CordiaUPC" pitchFamily="34" charset="-34"/>
                <a:cs typeface="CordiaUPC" pitchFamily="34" charset="-34"/>
              </a:rPr>
            </a:b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(5) After the statutory meeting, the promoters shall hand the business over to the directors.</a:t>
            </a:r>
          </a:p>
          <a:p>
            <a:pPr marL="0" indent="0">
              <a:buNone/>
            </a:pPr>
            <a:r>
              <a:rPr lang="en-US" dirty="0" smtClean="0">
                <a:latin typeface="CordiaUPC" pitchFamily="34" charset="-34"/>
                <a:cs typeface="CordiaUPC" pitchFamily="34" charset="-34"/>
              </a:rPr>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(6) The directors shall cause the promoters and subscribers to pay up each share in money at an amount of not less than twenty-five prevent of the par value.</a:t>
            </a:r>
          </a:p>
          <a:p>
            <a:pPr marL="0" indent="0">
              <a:buNone/>
            </a:pPr>
            <a:r>
              <a:rPr lang="en-US" dirty="0" smtClean="0">
                <a:latin typeface="CordiaUPC" pitchFamily="34" charset="-34"/>
                <a:cs typeface="CordiaUPC" pitchFamily="34" charset="-34"/>
              </a:rPr>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(7) When the above mentioned amount has been paid, and within three months of the statutory meeting, the directors must apply for registration of the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sp>
        <p:nvSpPr>
          <p:cNvPr id="9" name="Inhaltsplatzhalter 8"/>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Inside Directors – </a:t>
            </a:r>
            <a:r>
              <a:rPr lang="en-US" sz="2800" dirty="0" smtClean="0">
                <a:latin typeface="CordiaUPC" pitchFamily="34" charset="-34"/>
                <a:cs typeface="CordiaUPC" pitchFamily="34" charset="-34"/>
              </a:rPr>
              <a:t>individuals who serve on the board and are employed by the corporation (usually executives of the corporation).</a:t>
            </a: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Outside Directors – </a:t>
            </a:r>
            <a:r>
              <a:rPr lang="en-US" sz="2800" dirty="0" smtClean="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200" i="1" dirty="0" smtClean="0">
                <a:latin typeface="Cordia New" pitchFamily="34" charset="-34"/>
                <a:cs typeface="Cordia New" pitchFamily="34" charset="-34"/>
              </a:rPr>
              <a:t> A </a:t>
            </a:r>
            <a:r>
              <a:rPr lang="en-US" sz="3200" b="1" i="1" dirty="0" smtClean="0">
                <a:latin typeface="Cordia New" pitchFamily="34" charset="-34"/>
                <a:cs typeface="Cordia New" pitchFamily="34" charset="-34"/>
              </a:rPr>
              <a:t>supervisory board</a:t>
            </a:r>
            <a:r>
              <a:rPr lang="en-US" sz="3200" i="1" dirty="0" smtClean="0">
                <a:latin typeface="Cordia New" pitchFamily="34" charset="-34"/>
                <a:cs typeface="Cordia New" pitchFamily="34" charset="-34"/>
              </a:rPr>
              <a:t> </a:t>
            </a:r>
            <a:r>
              <a:rPr lang="en-US" sz="2800" dirty="0" smtClean="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marL="0" indent="0">
              <a:buFont typeface="Wingdings" pitchFamily="2" charset="2"/>
              <a:buChar char="Ø"/>
              <a:defRPr/>
            </a:pPr>
            <a:endParaRPr lang="en-US" sz="2800" dirty="0" smtClean="0">
              <a:latin typeface="CordiaUPC" pitchFamily="34" charset="-34"/>
              <a:cs typeface="CordiaUPC" pitchFamily="34" charset="-34"/>
            </a:endParaRPr>
          </a:p>
          <a:p>
            <a:pPr>
              <a:buFont typeface="Wingdings" pitchFamily="2" charset="2"/>
              <a:buChar char="Ø"/>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pic>
        <p:nvPicPr>
          <p:cNvPr id="8" name="Picture 2"/>
          <p:cNvPicPr>
            <a:picLocks noGrp="1" noChangeAspect="1" noChangeArrowheads="1"/>
          </p:cNvPicPr>
          <p:nvPr>
            <p:ph sz="quarter" idx="1"/>
          </p:nvPr>
        </p:nvPicPr>
        <p:blipFill>
          <a:blip r:embed="rId3" cstate="print"/>
          <a:srcRect/>
          <a:stretch>
            <a:fillRect/>
          </a:stretch>
        </p:blipFill>
        <p:spPr bwMode="auto">
          <a:xfrm>
            <a:off x="-152400" y="2133600"/>
            <a:ext cx="4722444" cy="4021090"/>
          </a:xfrm>
          <a:prstGeom prst="rect">
            <a:avLst/>
          </a:prstGeom>
          <a:noFill/>
          <a:ln w="9525">
            <a:noFill/>
            <a:miter lim="800000"/>
            <a:headEnd/>
            <a:tailEnd/>
          </a:ln>
        </p:spPr>
      </p:pic>
      <p:pic>
        <p:nvPicPr>
          <p:cNvPr id="9" name="Picture 2"/>
          <p:cNvPicPr>
            <a:picLocks noChangeAspect="1" noChangeArrowheads="1"/>
          </p:cNvPicPr>
          <p:nvPr/>
        </p:nvPicPr>
        <p:blipFill>
          <a:blip r:embed="rId4" cstate="print"/>
          <a:srcRect/>
          <a:stretch>
            <a:fillRect/>
          </a:stretch>
        </p:blipFill>
        <p:spPr bwMode="auto">
          <a:xfrm>
            <a:off x="4856328" y="2133600"/>
            <a:ext cx="4537819" cy="2595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Duties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Font typeface="Wingdings" pitchFamily="2" charset="2"/>
              <a:buChar char="Ø"/>
            </a:pPr>
            <a:r>
              <a:rPr lang="en-US" dirty="0" smtClean="0">
                <a:latin typeface="CordiaUPC" pitchFamily="34" charset="-34"/>
                <a:cs typeface="CordiaUPC" pitchFamily="34" charset="-34"/>
              </a:rPr>
              <a:t> prepare their </a:t>
            </a:r>
            <a:r>
              <a:rPr lang="en-US" b="1" dirty="0" smtClean="0">
                <a:latin typeface="CordiaUPC" pitchFamily="34" charset="-34"/>
                <a:cs typeface="CordiaUPC" pitchFamily="34" charset="-34"/>
              </a:rPr>
              <a:t>financial statement </a:t>
            </a:r>
            <a:r>
              <a:rPr lang="en-US" dirty="0" smtClean="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smtClean="0">
                <a:latin typeface="CordiaUPC" pitchFamily="34" charset="-34"/>
                <a:cs typeface="CordiaUPC" pitchFamily="34" charset="-34"/>
              </a:rPr>
              <a:t> hold a general meeting within 6 months from the date it is registered as a juristic person and hold this meeting as least once in every 12 month</a:t>
            </a:r>
          </a:p>
          <a:p>
            <a:pPr marL="0" indent="0">
              <a:buFont typeface="Wingdings" pitchFamily="2" charset="2"/>
              <a:buChar char="Ø"/>
            </a:pPr>
            <a:r>
              <a:rPr lang="en-US" dirty="0" smtClean="0">
                <a:latin typeface="CordiaUPC" pitchFamily="34" charset="-34"/>
                <a:cs typeface="CordiaUPC" pitchFamily="34" charset="-34"/>
              </a:rPr>
              <a:t> give its share certificates to the shareholders and arrange shareholder registration book</a:t>
            </a:r>
          </a:p>
          <a:p>
            <a:pPr marL="0" indent="0">
              <a:buFont typeface="Wingdings" pitchFamily="2" charset="2"/>
              <a:buChar char="Ø"/>
            </a:pPr>
            <a:r>
              <a:rPr lang="en-US" dirty="0" smtClean="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Dissolution</a:t>
            </a:r>
            <a:r>
              <a:rPr lang="de-DE" b="1" dirty="0" smtClean="0">
                <a:latin typeface="CordiaUPC" pitchFamily="34" charset="-34"/>
                <a:cs typeface="CordiaUPC" pitchFamily="34" charset="-34"/>
              </a:rPr>
              <a:t> of a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The company shall be dissolved in any of cases as follows: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(2) when the company becomes bankrupt;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(3) when the court orders dissolution of the company under Section 155 and the order is final.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Advantages and disadvantages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Other Types of Business Ownership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b="1" dirty="0" smtClean="0">
                <a:latin typeface="CordiaUPC" pitchFamily="34" charset="-34"/>
                <a:cs typeface="CordiaUPC" pitchFamily="34" charset="-34"/>
              </a:rPr>
              <a:t>Joint-venture</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The cooperation of two or more individuals or businesses in which each agrees to share profit, loss and control in a specific enterprise.</a:t>
            </a:r>
          </a:p>
          <a:p>
            <a:pPr marL="0" indent="0">
              <a:buNone/>
              <a:defRPr/>
            </a:pPr>
            <a:r>
              <a:rPr lang="en-US" sz="2800" b="1" dirty="0">
                <a:latin typeface="CordiaUPC" pitchFamily="34" charset="-34"/>
                <a:cs typeface="CordiaUPC" pitchFamily="34" charset="-34"/>
              </a:rPr>
              <a:t>Merger – </a:t>
            </a:r>
            <a:r>
              <a:rPr lang="en-US" sz="2800" dirty="0">
                <a:latin typeface="CordiaUPC" pitchFamily="34" charset="-34"/>
                <a:cs typeface="CordiaUPC" pitchFamily="34" charset="-34"/>
              </a:rPr>
              <a:t>the combination of two companies (usually corporations) to form a new company</a:t>
            </a:r>
          </a:p>
          <a:p>
            <a:pPr marL="0" indent="0">
              <a:buNone/>
              <a:defRPr/>
            </a:pPr>
            <a:r>
              <a:rPr lang="en-US" sz="2800" b="1" dirty="0">
                <a:latin typeface="CordiaUPC" pitchFamily="34" charset="-34"/>
                <a:cs typeface="CordiaUPC" pitchFamily="34" charset="-34"/>
              </a:rPr>
              <a:t>Acquisition</a:t>
            </a:r>
            <a:r>
              <a:rPr lang="en-US" sz="2800" dirty="0">
                <a:latin typeface="CordiaUPC" pitchFamily="34" charset="-34"/>
                <a:cs typeface="CordiaUPC" pitchFamily="34" charset="-34"/>
              </a:rPr>
              <a:t> – the purchase of one company by another, usually by buying its stock and/or assuming its debt.</a:t>
            </a:r>
          </a:p>
          <a:p>
            <a:pPr marL="0" indent="0">
              <a:buNone/>
            </a:pPr>
            <a:endParaRPr lang="en-GB" b="1" dirty="0">
              <a:latin typeface="CordiaUPC" pitchFamily="34" charset="-34"/>
              <a:cs typeface="CordiaUPC" pitchFamily="34" charset="-34"/>
            </a:endParaRPr>
          </a:p>
          <a:p>
            <a:pPr marL="0" indent="0">
              <a:buNone/>
            </a:pPr>
            <a:endParaRPr lang="en-GB"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Leveraged buyout (LBO)</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sp>
        <p:nvSpPr>
          <p:cNvPr id="9" name="Subtitle 2"/>
          <p:cNvSpPr txBox="1">
            <a:spLocks/>
          </p:cNvSpPr>
          <p:nvPr/>
        </p:nvSpPr>
        <p:spPr>
          <a:xfrm>
            <a:off x="640080" y="1828800"/>
            <a:ext cx="7970520" cy="4724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Leveraged buyout (LBO) </a:t>
            </a:r>
            <a:r>
              <a:rPr kumimoji="0" lang="en-US" sz="3000" b="1" i="1" u="none" strike="noStrike" kern="1200" cap="none" spc="0" normalizeH="0" baseline="0" noProof="0" dirty="0" smtClean="0">
                <a:ln>
                  <a:noFill/>
                </a:ln>
                <a:effectLst/>
                <a:uLnTx/>
                <a:uFillTx/>
                <a:latin typeface="CordiaUPC" pitchFamily="34" charset="-34"/>
                <a:cs typeface="CordiaUPC" pitchFamily="34" charset="-34"/>
              </a:rPr>
              <a:t>– </a:t>
            </a:r>
            <a:r>
              <a:rPr lang="en-US" sz="3000" dirty="0" smtClean="0">
                <a:latin typeface="CordiaUPC" pitchFamily="34" charset="-34"/>
                <a:cs typeface="CordiaUPC" pitchFamily="34" charset="-34"/>
              </a:rPr>
              <a:t>A form of acquisition in which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a group of investors borrows money from banks and other institutions to acquire a company (or a division of one) using the assets of the purchased company to guarantee repayment of the loan.  </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Example of fail LBO</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sp>
        <p:nvSpPr>
          <p:cNvPr id="9" name="Subtitle 2"/>
          <p:cNvSpPr txBox="1">
            <a:spLocks/>
          </p:cNvSpPr>
          <p:nvPr/>
        </p:nvSpPr>
        <p:spPr>
          <a:xfrm>
            <a:off x="640080" y="1828800"/>
            <a:ext cx="7970520" cy="4724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84" y="1828800"/>
            <a:ext cx="8118716" cy="153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5504" t="4413" r="-382" b="-4413"/>
          <a:stretch/>
        </p:blipFill>
        <p:spPr bwMode="auto">
          <a:xfrm>
            <a:off x="3383280" y="3429000"/>
            <a:ext cx="5227320" cy="1771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 y="5233267"/>
            <a:ext cx="8336280" cy="118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029200" y="6553200"/>
            <a:ext cx="3352800" cy="307777"/>
          </a:xfrm>
          <a:prstGeom prst="rect">
            <a:avLst/>
          </a:prstGeom>
          <a:noFill/>
        </p:spPr>
        <p:txBody>
          <a:bodyPr wrap="square" rtlCol="0">
            <a:spAutoFit/>
          </a:bodyPr>
          <a:lstStyle/>
          <a:p>
            <a:r>
              <a:rPr lang="en-US" sz="1400" dirty="0" smtClean="0"/>
              <a:t>Source: Financial times, Dec. 30, 2009</a:t>
            </a:r>
            <a:endParaRPr lang="en-US" sz="1400" dirty="0"/>
          </a:p>
        </p:txBody>
      </p:sp>
      <p:pic>
        <p:nvPicPr>
          <p:cNvPr id="11" name="Picture 3"/>
          <p:cNvPicPr>
            <a:picLocks noChangeAspect="1" noChangeArrowheads="1"/>
          </p:cNvPicPr>
          <p:nvPr/>
        </p:nvPicPr>
        <p:blipFill>
          <a:blip r:embed="rId6" cstate="print"/>
          <a:srcRect/>
          <a:stretch>
            <a:fillRect/>
          </a:stretch>
        </p:blipFill>
        <p:spPr bwMode="auto">
          <a:xfrm>
            <a:off x="568656" y="3528205"/>
            <a:ext cx="2362200" cy="1573394"/>
          </a:xfrm>
          <a:prstGeom prst="rect">
            <a:avLst/>
          </a:prstGeom>
          <a:noFill/>
          <a:ln w="9525">
            <a:noFill/>
            <a:miter lim="800000"/>
            <a:headEnd/>
            <a:tailEnd/>
          </a:ln>
        </p:spPr>
      </p:pic>
    </p:spTree>
    <p:extLst>
      <p:ext uri="{BB962C8B-B14F-4D97-AF65-F5344CB8AC3E}">
        <p14:creationId xmlns:p14="http://schemas.microsoft.com/office/powerpoint/2010/main" val="11550680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
        <p:nvSpPr>
          <p:cNvPr id="3" name="Content Placeholder 2"/>
          <p:cNvSpPr>
            <a:spLocks noGrp="1"/>
          </p:cNvSpPr>
          <p:nvPr>
            <p:ph sz="quarter" idx="1"/>
          </p:nvPr>
        </p:nvSpPr>
        <p:spPr/>
        <p:txBody>
          <a:bodyPr>
            <a:normAutofit lnSpcReduction="10000"/>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r>
              <a:rPr lang="en-US" sz="3200" b="1" dirty="0" smtClean="0">
                <a:latin typeface="Cordia New" pitchFamily="34" charset="-34"/>
                <a:cs typeface="Cordia New" pitchFamily="34" charset="-34"/>
              </a:rPr>
              <a:t>Initiative		Risk taking 		Persisting</a:t>
            </a:r>
            <a:endParaRPr lang="en-US" sz="3200" b="1" dirty="0">
              <a:latin typeface="Cordia New" pitchFamily="34" charset="-34"/>
              <a:cs typeface="Cordia New" pitchFamily="34" charset="-34"/>
            </a:endParaRPr>
          </a:p>
        </p:txBody>
      </p:sp>
      <p:pic>
        <p:nvPicPr>
          <p:cNvPr id="8" name="Picture 2" descr="http://t3.gstatic.com/images?q=tbn:ANd9GcTf2GHHpOuhQzFMDFswjTUp1WFGFtGkTgvmtIHNOt3sKRxRU4l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84" y="2550674"/>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3.bp.blogspot.com/-W3WYXXgZuE0/ToggVfcUkkI/AAAAAAAAAzI/twgOb7z5cMI/s1600/RL2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2550674"/>
            <a:ext cx="16764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http://www.treefrogsoaps.ca/wp-content/uploads/2012/08/ingvar-kampra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0367" y="2603061"/>
            <a:ext cx="1807369" cy="24098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http://www.gmwebsite.com/upload/lifenewsonline.com/content/%E0%B9%82%E0%B8%8A%E0%B8%84%E0%B8%8A%E0%B8%B1%E0%B8%A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0" y="2550674"/>
            <a:ext cx="1958347" cy="261112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http://newsinfo.iu.edu/pub/libs/images/usr/5519.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67256" y="2703073"/>
            <a:ext cx="2209799"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491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 and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Entrepreneurship</a:t>
            </a:r>
          </a:p>
          <a:p>
            <a:pPr marL="0" indent="0">
              <a:buNone/>
            </a:pPr>
            <a:r>
              <a:rPr lang="en-US" dirty="0" smtClean="0">
                <a:latin typeface="CordiaUPC" pitchFamily="34" charset="-34"/>
                <a:cs typeface="CordiaUPC" pitchFamily="34" charset="-34"/>
              </a:rPr>
              <a:t>- A process of creating and managing a business to achieved desired objectives</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Many large business all began as small business based on the vision of their founders</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pic>
        <p:nvPicPr>
          <p:cNvPr id="1026" name="Picture 2" descr="http://3.bp.blogspot.com/-Yrte2DUvGBY/TZJz-AWIuaI/AAAAAAAAAiE/IKhZ2lTj_jk/s400/businessperson+upd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810000"/>
            <a:ext cx="2857500" cy="2771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Amazon.com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Bezos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4" cstate="print"/>
          <a:srcRect t="34667" b="33333"/>
          <a:stretch>
            <a:fillRect/>
          </a:stretch>
        </p:blipFill>
        <p:spPr bwMode="auto">
          <a:xfrm>
            <a:off x="5810250" y="457200"/>
            <a:ext cx="3333750" cy="9144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IKEA</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4" cstate="print"/>
          <a:srcRect b="14203"/>
          <a:stretch>
            <a:fillRect/>
          </a:stretch>
        </p:blipFill>
        <p:spPr bwMode="auto">
          <a:xfrm>
            <a:off x="6781800" y="5534108"/>
            <a:ext cx="2057400" cy="132389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th-TH" b="1" dirty="0" smtClean="0">
                <a:latin typeface="CordiaUPC" pitchFamily="34" charset="-34"/>
                <a:cs typeface="CordiaUPC" pitchFamily="34" charset="-34"/>
              </a:rPr>
              <a:t>เถ้าแก่น้อย</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3"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sz="3200" dirty="0" smtClean="0">
                <a:latin typeface="Cordia New" pitchFamily="34" charset="-34"/>
                <a:cs typeface="Cordia New" pitchFamily="34" charset="-34"/>
              </a:rPr>
              <a:t>Definition:</a:t>
            </a:r>
          </a:p>
          <a:p>
            <a:pPr marL="0" indent="0">
              <a:buNone/>
            </a:pPr>
            <a:r>
              <a:rPr lang="en-US" sz="3200" dirty="0" smtClean="0">
                <a:latin typeface="Cordia New" pitchFamily="34" charset="-34"/>
                <a:cs typeface="Cordia New" pitchFamily="34" charset="-34"/>
              </a:rPr>
              <a:t>small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en-US" sz="3200" dirty="0">
                <a:latin typeface="Cordia New" pitchFamily="34" charset="-34"/>
                <a:cs typeface="Cordia New" pitchFamily="34" charset="-34"/>
              </a:rPr>
              <a:t>D</a:t>
            </a:r>
            <a:r>
              <a:rPr lang="en-US" sz="3200" dirty="0" smtClean="0">
                <a:latin typeface="Cordia New" pitchFamily="34" charset="-34"/>
                <a:cs typeface="Cordia New" pitchFamily="34" charset="-34"/>
              </a:rPr>
              <a:t>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According to Thai Law, SME is…</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43</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ü"/>
            </a:pPr>
            <a:r>
              <a:rPr lang="en-US" sz="3200" dirty="0" smtClean="0">
                <a:latin typeface="Cordia New" pitchFamily="34" charset="-34"/>
                <a:cs typeface="Cordia New" pitchFamily="34" charset="-34"/>
              </a:rPr>
              <a:t>80%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domestic </a:t>
            </a:r>
            <a:r>
              <a:rPr lang="en-US" sz="3200" dirty="0" smtClean="0">
                <a:latin typeface="Cordia New" pitchFamily="34" charset="-34"/>
                <a:cs typeface="Cordia New" pitchFamily="34" charset="-34"/>
              </a:rPr>
              <a:t>consume, reduce export</a:t>
            </a:r>
          </a:p>
          <a:p>
            <a:pPr marL="0" indent="0">
              <a:buFont typeface="Wingdings" pitchFamily="2" charset="2"/>
              <a:buChar char="ü"/>
            </a:pPr>
            <a:r>
              <a:rPr lang="en-US" sz="3200" dirty="0" smtClean="0">
                <a:latin typeface="Cordia New" pitchFamily="34" charset="-34"/>
                <a:cs typeface="Cordia New" pitchFamily="34" charset="-34"/>
              </a:rPr>
              <a:t>  Small businesses responsible for 37% of GDP</a:t>
            </a:r>
          </a:p>
          <a:p>
            <a:pPr marL="0" indent="0">
              <a:buFont typeface="Wingdings" pitchFamily="2" charset="2"/>
              <a:buChar char="ü"/>
            </a:pPr>
            <a:r>
              <a:rPr lang="en-US" sz="3200" dirty="0" smtClean="0">
                <a:latin typeface="Cordia New" pitchFamily="34" charset="-34"/>
                <a:cs typeface="Cordia New" pitchFamily="34" charset="-34"/>
              </a:rPr>
              <a:t> Account for 44% of all sales in the country</a:t>
            </a:r>
          </a:p>
          <a:p>
            <a:pPr marL="0" indent="0">
              <a:buFont typeface="Wingdings" pitchFamily="2" charset="2"/>
              <a:buChar char="ü"/>
            </a:pPr>
            <a:r>
              <a:rPr lang="en-US" sz="3200" dirty="0" smtClean="0">
                <a:latin typeface="Cordia New" pitchFamily="34" charset="-34"/>
                <a:cs typeface="Cordia New" pitchFamily="34" charset="-34"/>
              </a:rPr>
              <a:t>  Initial of potential business</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Create value for domestic product and resources </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provide wide variety of quality products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 to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828800"/>
            <a:ext cx="3273552" cy="4495800"/>
          </a:xfrm>
        </p:spPr>
        <p:txBody>
          <a:bodyPr/>
          <a:lstStyle/>
          <a:p>
            <a:pPr>
              <a:buNone/>
            </a:pPr>
            <a:r>
              <a:rPr lang="en-US" b="1" dirty="0" smtClean="0">
                <a:latin typeface="CordiaUPC" pitchFamily="34" charset="-34"/>
                <a:cs typeface="CordiaUPC" pitchFamily="34" charset="-34"/>
              </a:rPr>
              <a:t>Advantages</a:t>
            </a:r>
          </a:p>
          <a:p>
            <a:pPr>
              <a:buFontTx/>
              <a:buChar char="-"/>
            </a:pPr>
            <a:r>
              <a:rPr lang="en-US" dirty="0" smtClean="0">
                <a:latin typeface="CordiaUPC" pitchFamily="34" charset="-34"/>
                <a:cs typeface="CordiaUPC" pitchFamily="34" charset="-34"/>
              </a:rPr>
              <a:t>Independence</a:t>
            </a:r>
          </a:p>
          <a:p>
            <a:pPr>
              <a:buFontTx/>
              <a:buChar char="-"/>
            </a:pPr>
            <a:r>
              <a:rPr lang="en-US" dirty="0" smtClean="0">
                <a:latin typeface="CordiaUPC" pitchFamily="34" charset="-34"/>
                <a:cs typeface="CordiaUPC" pitchFamily="34" charset="-34"/>
              </a:rPr>
              <a:t>Cost</a:t>
            </a:r>
          </a:p>
          <a:p>
            <a:pPr>
              <a:buFontTx/>
              <a:buChar char="-"/>
            </a:pPr>
            <a:r>
              <a:rPr lang="en-US" dirty="0" smtClean="0">
                <a:latin typeface="CordiaUPC" pitchFamily="34" charset="-34"/>
                <a:cs typeface="CordiaUPC" pitchFamily="34" charset="-34"/>
              </a:rPr>
              <a:t> Flexibility</a:t>
            </a:r>
          </a:p>
          <a:p>
            <a:pPr>
              <a:buFontTx/>
              <a:buChar char="-"/>
            </a:pPr>
            <a:r>
              <a:rPr lang="en-US" dirty="0" smtClean="0">
                <a:latin typeface="CordiaUPC" pitchFamily="34" charset="-34"/>
                <a:cs typeface="CordiaUPC" pitchFamily="34" charset="-34"/>
              </a:rPr>
              <a:t>Focus (Market niche)</a:t>
            </a:r>
          </a:p>
          <a:p>
            <a:pPr>
              <a:buFontTx/>
              <a:buChar char="-"/>
            </a:pPr>
            <a:r>
              <a:rPr lang="en-US" dirty="0" smtClean="0">
                <a:latin typeface="CordiaUPC" pitchFamily="34" charset="-34"/>
                <a:cs typeface="CordiaUPC" pitchFamily="34" charset="-34"/>
              </a:rPr>
              <a:t> Reputation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343400" y="1692640"/>
            <a:ext cx="4419600" cy="4495800"/>
          </a:xfrm>
          <a:prstGeom prst="rect">
            <a:avLst/>
          </a:prstGeom>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1"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Disadvantages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stress level</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failure rate (Roughly 90 % of all new business fail within the first 5 years)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Undercapitalization</a:t>
            </a: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(lack of funds)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baseline="0" dirty="0" smtClean="0">
                <a:latin typeface="CordiaUPC" pitchFamily="34" charset="-34"/>
                <a:cs typeface="CordiaUPC" pitchFamily="34" charset="-34"/>
              </a:rPr>
              <a:t>Managerial inexperience or incompetence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a:t>
            </a:r>
            <a:r>
              <a:rPr kumimoji="0" lang="en-US" sz="2900" b="0" i="0" u="none" strike="noStrike" kern="1200" cap="none" spc="0" normalizeH="0" noProof="0" dirty="0" err="1" smtClean="0">
                <a:ln>
                  <a:noFill/>
                </a:ln>
                <a:solidFill>
                  <a:schemeClr val="tx1"/>
                </a:solidFill>
                <a:effectLst/>
                <a:uLnTx/>
                <a:uFillTx/>
                <a:latin typeface="CordiaUPC" pitchFamily="34" charset="-34"/>
                <a:ea typeface="+mn-ea"/>
                <a:cs typeface="CordiaUPC" pitchFamily="34" charset="-34"/>
              </a:rPr>
              <a:t>Inabilit</a:t>
            </a:r>
            <a:r>
              <a:rPr lang="en-US" sz="2900" dirty="0" smtClean="0">
                <a:latin typeface="CordiaUPC" pitchFamily="34" charset="-34"/>
                <a:cs typeface="CordiaUPC" pitchFamily="34" charset="-34"/>
              </a:rPr>
              <a:t>y to cope with growth</a:t>
            </a: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SME vs. the big name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46</a:t>
            </a:fld>
            <a:endParaRPr lang="en-US" sz="1600" dirty="0">
              <a:latin typeface="CordiaUPC" pitchFamily="34" charset="-34"/>
              <a:cs typeface="CordiaUPC" pitchFamily="34" charset="-34"/>
            </a:endParaRPr>
          </a:p>
        </p:txBody>
      </p:sp>
      <p:pic>
        <p:nvPicPr>
          <p:cNvPr id="9" name="Picture 2" descr="http://sunsearch.in.th/images/txt/404/404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418" y="2362200"/>
            <a:ext cx="4510274" cy="338270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upload.wikimedia.org/wikipedia/commons/thumb/1/19/Hugo_Boss_5th_Ave_NY.jpg/170px-Hugo_Boss_5th_Ave_N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990612"/>
            <a:ext cx="3352800" cy="4476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0437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SME vs. the big name</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47</a:t>
            </a:fld>
            <a:endParaRPr lang="en-US" sz="1600" dirty="0">
              <a:latin typeface="CordiaUPC" pitchFamily="34" charset="-34"/>
              <a:cs typeface="CordiaUPC" pitchFamily="34" charset="-34"/>
            </a:endParaRPr>
          </a:p>
        </p:txBody>
      </p:sp>
      <p:pic>
        <p:nvPicPr>
          <p:cNvPr id="8" name="Picture 2" descr="http://th.openrice.com/UserPhoto/photo/0/4G/000VOMB97A47E15DDD7558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943" y="2514600"/>
            <a:ext cx="3933825" cy="2657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www.schwabe-interiordesign.de/fileadmin/schwabe/images/neue_bilder/marken/mc_donalds/mc_donalds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514600"/>
            <a:ext cx="3617119" cy="265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06641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SME vs. the big name</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48</a:t>
            </a:fld>
            <a:endParaRPr lang="en-US" sz="1600" dirty="0">
              <a:latin typeface="CordiaUPC" pitchFamily="34" charset="-34"/>
              <a:cs typeface="CordiaUPC" pitchFamily="34" charset="-34"/>
            </a:endParaRPr>
          </a:p>
        </p:txBody>
      </p:sp>
      <p:pic>
        <p:nvPicPr>
          <p:cNvPr id="8" name="Picture 2" descr="http://topicstock.pantip.com/klaibann/topicstock/2007/10/H5931244/H5931244-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2708564"/>
            <a:ext cx="4085232" cy="306392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topsytasty.com/wp-content/uploads/2012/06/7-Eleve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6328" y="2708564"/>
            <a:ext cx="3960063"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0664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sz="4000" dirty="0" smtClean="0">
                <a:solidFill>
                  <a:schemeClr val="accent2">
                    <a:lumMod val="75000"/>
                  </a:schemeClr>
                </a:solidFill>
                <a:latin typeface="Cordia New" pitchFamily="34" charset="-34"/>
                <a:cs typeface="Cordia New" pitchFamily="34" charset="-34"/>
              </a:rPr>
              <a:t/>
            </a:r>
            <a:br>
              <a:rPr lang="en-US" sz="4000" dirty="0" smtClean="0">
                <a:solidFill>
                  <a:schemeClr val="accent2">
                    <a:lumMod val="75000"/>
                  </a:schemeClr>
                </a:solidFill>
                <a:latin typeface="Cordia New" pitchFamily="34" charset="-34"/>
                <a:cs typeface="Cordia New" pitchFamily="34" charset="-34"/>
              </a:rPr>
            </a:br>
            <a:r>
              <a:rPr lang="en-US" sz="4000" dirty="0" smtClean="0">
                <a:solidFill>
                  <a:schemeClr val="tx1"/>
                </a:solidFill>
                <a:latin typeface="Cordia New" pitchFamily="34" charset="-34"/>
                <a:cs typeface="Cordia New" pitchFamily="34" charset="-34"/>
              </a:rPr>
              <a:t>Most </a:t>
            </a:r>
            <a:r>
              <a:rPr lang="en-US" sz="4000" dirty="0">
                <a:solidFill>
                  <a:schemeClr val="tx1"/>
                </a:solidFill>
                <a:latin typeface="Cordia New" pitchFamily="34" charset="-34"/>
                <a:cs typeface="Cordia New" pitchFamily="34" charset="-34"/>
              </a:rPr>
              <a:t>Common Mistakes Made by Startup Businesses</a:t>
            </a:r>
            <a:r>
              <a:rPr lang="en-US" b="1" i="1" dirty="0">
                <a:solidFill>
                  <a:schemeClr val="tx1"/>
                </a:solidFill>
                <a:latin typeface="Cordia New" pitchFamily="34" charset="-34"/>
                <a:cs typeface="Cordia New" pitchFamily="34" charset="-34"/>
              </a:rPr>
              <a:t/>
            </a:r>
            <a:br>
              <a:rPr lang="en-US" b="1" i="1" dirty="0">
                <a:solidFill>
                  <a:schemeClr val="tx1"/>
                </a:solidFill>
                <a:latin typeface="Cordia New" pitchFamily="34" charset="-34"/>
                <a:cs typeface="Cordia New" pitchFamily="34" charset="-34"/>
              </a:rPr>
            </a:br>
            <a:endParaRPr lang="en-US" b="1" dirty="0">
              <a:solidFill>
                <a:schemeClr val="tx1"/>
              </a:solidFill>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49</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219200" y="1528497"/>
            <a:ext cx="6721012" cy="5061762"/>
          </a:xfrm>
          <a:prstGeom prst="rect">
            <a:avLst/>
          </a:prstGeom>
          <a:noFill/>
          <a:ln w="9525">
            <a:solidFill>
              <a:schemeClr val="accent2">
                <a:lumMod val="50000"/>
              </a:schemeClr>
            </a:solid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900</TotalTime>
  <Words>3179</Words>
  <Application>Microsoft Office PowerPoint</Application>
  <PresentationFormat>On-screen Show (4:3)</PresentationFormat>
  <Paragraphs>404</Paragraphs>
  <Slides>49</Slides>
  <Notes>13</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Galathea</vt:lpstr>
      <vt:lpstr>BA 291 – Starting up a business</vt:lpstr>
      <vt:lpstr>Brain Storming</vt:lpstr>
      <vt:lpstr>Basic definitions</vt:lpstr>
      <vt:lpstr>Basic definitions</vt:lpstr>
      <vt:lpstr>Basic definitions</vt:lpstr>
      <vt:lpstr>Basic definitions</vt:lpstr>
      <vt:lpstr>Basic definitions</vt:lpstr>
      <vt:lpstr>Basic definitions:</vt:lpstr>
      <vt:lpstr>Business organizations in Thailand</vt:lpstr>
      <vt:lpstr>Sole proprietorships</vt:lpstr>
      <vt:lpstr>Commercial registration (ทะเบียนพาณิชย์)</vt:lpstr>
      <vt:lpstr>Commercial registration</vt:lpstr>
      <vt:lpstr>Sole Proprietorship</vt:lpstr>
      <vt:lpstr>Partnership</vt:lpstr>
      <vt:lpstr>Unregistered ordinary partnership</vt:lpstr>
      <vt:lpstr>(Registered) ordinary partnership</vt:lpstr>
      <vt:lpstr>Limited partnership</vt:lpstr>
      <vt:lpstr>Articles of Partnership</vt:lpstr>
      <vt:lpstr>Articles of Partnership (con‘t)</vt:lpstr>
      <vt:lpstr>Advantages and disadvantages of partnership</vt:lpstr>
      <vt:lpstr>Dissolution of partnership</vt:lpstr>
      <vt:lpstr>Keys to Success in Business Partnership</vt:lpstr>
      <vt:lpstr>Limited corporation (Ltd.)</vt:lpstr>
      <vt:lpstr>Stock &amp; Dividends</vt:lpstr>
      <vt:lpstr>Private company (Plc.)</vt:lpstr>
      <vt:lpstr>Public company (company limited)</vt:lpstr>
      <vt:lpstr>Establishment of limited company</vt:lpstr>
      <vt:lpstr>Establishment of limited company</vt:lpstr>
      <vt:lpstr>Management of limited company</vt:lpstr>
      <vt:lpstr>Board system</vt:lpstr>
      <vt:lpstr>Duties of limited company</vt:lpstr>
      <vt:lpstr>Dissolution of a company</vt:lpstr>
      <vt:lpstr>Advantages and disadvantages</vt:lpstr>
      <vt:lpstr>Other Types of Business Ownership</vt:lpstr>
      <vt:lpstr>Leveraged buyout (LBO)</vt:lpstr>
      <vt:lpstr>Example of fail LBO</vt:lpstr>
      <vt:lpstr>Entrepreneurship</vt:lpstr>
      <vt:lpstr>Entrepreneurship and small business</vt:lpstr>
      <vt:lpstr>Amazon.com</vt:lpstr>
      <vt:lpstr>IKEA</vt:lpstr>
      <vt:lpstr>เถ้าแก่น้อย</vt:lpstr>
      <vt:lpstr>Small business and SMEs</vt:lpstr>
      <vt:lpstr>SME </vt:lpstr>
      <vt:lpstr>Impact of Small Business</vt:lpstr>
      <vt:lpstr>Advantages and disadvantage to small business</vt:lpstr>
      <vt:lpstr>SME vs. the big name</vt:lpstr>
      <vt:lpstr>SME vs. the big name</vt:lpstr>
      <vt:lpstr>SME vs. the big name</vt:lpstr>
      <vt:lpstr> Most Common Mistakes Made by Startup Businesses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92</cp:revision>
  <dcterms:created xsi:type="dcterms:W3CDTF">2011-06-18T02:09:47Z</dcterms:created>
  <dcterms:modified xsi:type="dcterms:W3CDTF">2013-09-16T03:19:55Z</dcterms:modified>
</cp:coreProperties>
</file>