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25"/>
  </p:handoutMasterIdLst>
  <p:sldIdLst>
    <p:sldId id="281" r:id="rId2"/>
    <p:sldId id="257" r:id="rId3"/>
    <p:sldId id="258" r:id="rId4"/>
    <p:sldId id="259" r:id="rId5"/>
    <p:sldId id="260" r:id="rId6"/>
    <p:sldId id="261" r:id="rId7"/>
    <p:sldId id="283" r:id="rId8"/>
    <p:sldId id="263" r:id="rId9"/>
    <p:sldId id="265" r:id="rId10"/>
    <p:sldId id="262" r:id="rId11"/>
    <p:sldId id="264" r:id="rId12"/>
    <p:sldId id="266" r:id="rId13"/>
    <p:sldId id="269" r:id="rId14"/>
    <p:sldId id="268" r:id="rId15"/>
    <p:sldId id="272" r:id="rId16"/>
    <p:sldId id="270" r:id="rId17"/>
    <p:sldId id="271" r:id="rId18"/>
    <p:sldId id="273" r:id="rId19"/>
    <p:sldId id="267" r:id="rId20"/>
    <p:sldId id="275" r:id="rId21"/>
    <p:sldId id="276" r:id="rId22"/>
    <p:sldId id="277" r:id="rId23"/>
    <p:sldId id="28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-222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handoutMaster" Target="handoutMasters/handout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0E49D-33FD-0D44-8D55-556ACDBE39F2}" type="datetimeFigureOut">
              <a:rPr lang="en-US" smtClean="0"/>
              <a:t>4/9/18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C18318-F200-2A4B-9B75-0F0B39111E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238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7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9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27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1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74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2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06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05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5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9A607-C895-BE44-B73E-834B8585B660}" type="datetimeFigureOut">
              <a:rPr lang="en-US" smtClean="0"/>
              <a:t>4/9/18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7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12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Taiwan</a:t>
            </a:r>
            <a:br>
              <a:rPr lang="en-US" sz="4000" dirty="0" smtClean="0"/>
            </a:br>
            <a:r>
              <a:rPr lang="en-US" sz="3100" dirty="0" smtClean="0"/>
              <a:t>(Hong Kong)</a:t>
            </a: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2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economies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Taiwan, Hong Kong and South Korea</a:t>
            </a:r>
          </a:p>
          <a:p>
            <a:pPr lvl="1"/>
            <a:r>
              <a:rPr lang="en-US" dirty="0" smtClean="0"/>
              <a:t>Each has a unique history</a:t>
            </a:r>
          </a:p>
          <a:p>
            <a:pPr lvl="1"/>
            <a:r>
              <a:rPr lang="en-US" dirty="0" smtClean="0"/>
              <a:t>Each as own industrialization process and strategy</a:t>
            </a:r>
          </a:p>
          <a:p>
            <a:r>
              <a:rPr lang="en-US" dirty="0" smtClean="0"/>
              <a:t>Group them together</a:t>
            </a:r>
          </a:p>
          <a:p>
            <a:pPr lvl="1"/>
            <a:r>
              <a:rPr lang="en-US" dirty="0" smtClean="0"/>
              <a:t>But should we?</a:t>
            </a:r>
          </a:p>
          <a:p>
            <a:r>
              <a:rPr lang="en-US" dirty="0" smtClean="0"/>
              <a:t>Are there common lessons?</a:t>
            </a:r>
          </a:p>
          <a:p>
            <a:pPr lvl="1"/>
            <a:r>
              <a:rPr lang="en-US" dirty="0" smtClean="0"/>
              <a:t>Or maybe the only lesson is that each country industrializes in its own way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3323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Colonies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All 3 were colonies for part of 20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  <a:endParaRPr lang="en-US" dirty="0"/>
          </a:p>
          <a:p>
            <a:pPr lvl="1"/>
            <a:r>
              <a:rPr lang="en-US" dirty="0" smtClean="0"/>
              <a:t>Korea and Taiwan colonized by Japan until 1945</a:t>
            </a:r>
          </a:p>
          <a:p>
            <a:pPr lvl="1"/>
            <a:r>
              <a:rPr lang="en-US" dirty="0" smtClean="0"/>
              <a:t>Hong Kong was colony of UK until 1997</a:t>
            </a:r>
          </a:p>
          <a:p>
            <a:r>
              <a:rPr lang="en-US" dirty="0" smtClean="0"/>
              <a:t>Support Against Communism</a:t>
            </a:r>
          </a:p>
          <a:p>
            <a:pPr lvl="1"/>
            <a:r>
              <a:rPr lang="en-US" dirty="0" smtClean="0"/>
              <a:t>US (West’s) effort to contain communism</a:t>
            </a:r>
          </a:p>
          <a:p>
            <a:pPr lvl="2"/>
            <a:r>
              <a:rPr lang="en-US" dirty="0" smtClean="0"/>
              <a:t>From </a:t>
            </a:r>
            <a:r>
              <a:rPr lang="en-US" dirty="0" smtClean="0"/>
              <a:t>mainland China (PRC) and North Korea</a:t>
            </a:r>
          </a:p>
          <a:p>
            <a:pPr lvl="2"/>
            <a:r>
              <a:rPr lang="en-US" dirty="0" smtClean="0"/>
              <a:t>Resist the domino </a:t>
            </a:r>
            <a:r>
              <a:rPr lang="en-US" dirty="0" smtClean="0"/>
              <a:t>effect</a:t>
            </a:r>
          </a:p>
          <a:p>
            <a:pPr lvl="2"/>
            <a:r>
              <a:rPr lang="en-US" dirty="0" smtClean="0"/>
              <a:t>Pro capitalist</a:t>
            </a:r>
            <a:endParaRPr lang="en-US" dirty="0" smtClean="0"/>
          </a:p>
          <a:p>
            <a:pPr lvl="1"/>
            <a:r>
              <a:rPr lang="en-US" dirty="0" smtClean="0"/>
              <a:t>Received considerable aid  and advice</a:t>
            </a:r>
          </a:p>
          <a:p>
            <a:pPr lvl="2"/>
            <a:r>
              <a:rPr lang="en-US" dirty="0" smtClean="0"/>
              <a:t>Was it a factor in their development?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541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Different names</a:t>
            </a:r>
          </a:p>
          <a:p>
            <a:pPr lvl="1"/>
            <a:r>
              <a:rPr lang="en-US" dirty="0" smtClean="0"/>
              <a:t>Republic of </a:t>
            </a:r>
            <a:r>
              <a:rPr lang="en-US" dirty="0" smtClean="0"/>
              <a:t>China</a:t>
            </a:r>
          </a:p>
          <a:p>
            <a:pPr lvl="1"/>
            <a:r>
              <a:rPr lang="en-US" dirty="0" smtClean="0"/>
              <a:t>Taiwan</a:t>
            </a:r>
            <a:endParaRPr lang="en-US" dirty="0" smtClean="0"/>
          </a:p>
          <a:p>
            <a:pPr lvl="1"/>
            <a:r>
              <a:rPr lang="en-US" dirty="0" smtClean="0"/>
              <a:t>Taipei, China or Chinese Taipei, or  SAR</a:t>
            </a:r>
          </a:p>
          <a:p>
            <a:r>
              <a:rPr lang="en-US" dirty="0" smtClean="0"/>
              <a:t>Peripheral part of Chinese empire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ntil end of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r>
              <a:rPr lang="en-US" dirty="0" smtClean="0"/>
              <a:t>Japan defeats China in war in 1895</a:t>
            </a:r>
          </a:p>
          <a:p>
            <a:pPr lvl="1"/>
            <a:r>
              <a:rPr lang="en-US" dirty="0" smtClean="0"/>
              <a:t>As a prize of war: Taiwan ceded to Japan</a:t>
            </a:r>
          </a:p>
          <a:p>
            <a:pPr lvl="1"/>
            <a:r>
              <a:rPr lang="en-US" dirty="0" smtClean="0"/>
              <a:t>Remains a colony until Japan’s defeat in 1945</a:t>
            </a:r>
          </a:p>
          <a:p>
            <a:pPr lvl="1"/>
            <a:r>
              <a:rPr lang="en-US" dirty="0" smtClean="0"/>
              <a:t>Colonial period of 50 years</a:t>
            </a:r>
          </a:p>
          <a:p>
            <a:pPr lvl="2"/>
            <a:r>
              <a:rPr lang="en-US" dirty="0" smtClean="0"/>
              <a:t>Japan seeks to develop it – not just control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8846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Active Colony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Japan provides for equitable land distribution</a:t>
            </a:r>
          </a:p>
          <a:p>
            <a:pPr lvl="1"/>
            <a:r>
              <a:rPr lang="en-US" dirty="0" smtClean="0"/>
              <a:t>Lays foundation for equality</a:t>
            </a:r>
          </a:p>
          <a:p>
            <a:r>
              <a:rPr lang="en-US" dirty="0" smtClean="0"/>
              <a:t>Agriculture is promoted among Chinese</a:t>
            </a:r>
          </a:p>
          <a:p>
            <a:pPr lvl="1"/>
            <a:r>
              <a:rPr lang="en-US" dirty="0" smtClean="0"/>
              <a:t>Good infrastructure</a:t>
            </a:r>
          </a:p>
          <a:p>
            <a:pPr lvl="1"/>
            <a:r>
              <a:rPr lang="en-US" dirty="0" smtClean="0"/>
              <a:t>System of government and administration</a:t>
            </a:r>
          </a:p>
          <a:p>
            <a:r>
              <a:rPr lang="en-US" dirty="0" smtClean="0"/>
              <a:t>Generates a surplus for export</a:t>
            </a:r>
          </a:p>
          <a:p>
            <a:r>
              <a:rPr lang="en-US" dirty="0" smtClean="0"/>
              <a:t>Factories also established</a:t>
            </a:r>
          </a:p>
          <a:p>
            <a:pPr lvl="1"/>
            <a:r>
              <a:rPr lang="en-US" dirty="0" smtClean="0"/>
              <a:t>Cheaper to produce than in Japan</a:t>
            </a:r>
          </a:p>
          <a:p>
            <a:pPr lvl="1"/>
            <a:r>
              <a:rPr lang="en-US" dirty="0" smtClean="0"/>
              <a:t>Key trade link between rest of Asia and Japan</a:t>
            </a:r>
          </a:p>
          <a:p>
            <a:pPr lvl="1"/>
            <a:r>
              <a:rPr lang="en-US" dirty="0" smtClean="0"/>
              <a:t>By end of occupation, relatively prosperous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8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Fall of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Becomes independent in 1945</a:t>
            </a:r>
          </a:p>
          <a:p>
            <a:r>
              <a:rPr lang="en-US" dirty="0" smtClean="0"/>
              <a:t>Nationalists lose the war to the Communists</a:t>
            </a:r>
          </a:p>
          <a:p>
            <a:r>
              <a:rPr lang="en-US" dirty="0" smtClean="0"/>
              <a:t>Nationalists pushed back to Taiwan in 1949</a:t>
            </a:r>
          </a:p>
          <a:p>
            <a:pPr lvl="1"/>
            <a:r>
              <a:rPr lang="en-US" dirty="0" smtClean="0"/>
              <a:t>6 million people on the island</a:t>
            </a:r>
          </a:p>
          <a:p>
            <a:pPr lvl="1"/>
            <a:r>
              <a:rPr lang="en-US" dirty="0" smtClean="0"/>
              <a:t>1 to 2 million added from defeated mainlanders</a:t>
            </a:r>
          </a:p>
          <a:p>
            <a:pPr lvl="2"/>
            <a:r>
              <a:rPr lang="en-US" dirty="0" smtClean="0"/>
              <a:t>Soldiers and civilians</a:t>
            </a:r>
          </a:p>
          <a:p>
            <a:pPr lvl="1"/>
            <a:r>
              <a:rPr lang="en-US" dirty="0" smtClean="0"/>
              <a:t>Assumed control of everything that the Japanese had build</a:t>
            </a:r>
          </a:p>
          <a:p>
            <a:pPr lvl="2"/>
            <a:r>
              <a:rPr lang="en-US" dirty="0" smtClean="0"/>
              <a:t>Assets, enterprises, control systems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372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phases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 smtClean="0"/>
              <a:t>Light manufacturing</a:t>
            </a:r>
          </a:p>
          <a:p>
            <a:pPr lvl="1"/>
            <a:r>
              <a:rPr lang="en-US" dirty="0" smtClean="0"/>
              <a:t>1950s and 1960s</a:t>
            </a:r>
          </a:p>
          <a:p>
            <a:pPr lvl="1"/>
            <a:r>
              <a:rPr lang="en-US" dirty="0" smtClean="0"/>
              <a:t>Textiles, clothing, plastics, electrical products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b="1" dirty="0" smtClean="0"/>
              <a:t>Heavy and chemicals</a:t>
            </a:r>
          </a:p>
          <a:p>
            <a:pPr lvl="1"/>
            <a:r>
              <a:rPr lang="en-US" dirty="0" smtClean="0"/>
              <a:t>1970s and 1980s</a:t>
            </a:r>
          </a:p>
          <a:p>
            <a:pPr lvl="1"/>
            <a:r>
              <a:rPr lang="en-US" dirty="0" smtClean="0"/>
              <a:t>Steel and chemical refining</a:t>
            </a:r>
          </a:p>
          <a:p>
            <a:pPr lvl="1"/>
            <a:endParaRPr lang="en-US" dirty="0" smtClean="0"/>
          </a:p>
          <a:p>
            <a:r>
              <a:rPr lang="en-US" b="1" dirty="0" smtClean="0"/>
              <a:t>High tech</a:t>
            </a:r>
          </a:p>
          <a:p>
            <a:pPr lvl="1"/>
            <a:r>
              <a:rPr lang="en-US" dirty="0" smtClean="0"/>
              <a:t>Started early (1960s)</a:t>
            </a:r>
          </a:p>
          <a:p>
            <a:pPr lvl="1"/>
            <a:r>
              <a:rPr lang="en-US" dirty="0" smtClean="0"/>
              <a:t>Major focus from late 1970s</a:t>
            </a:r>
          </a:p>
          <a:p>
            <a:pPr lvl="1"/>
            <a:r>
              <a:rPr lang="en-US" dirty="0" smtClean="0"/>
              <a:t>Electronics</a:t>
            </a:r>
          </a:p>
          <a:p>
            <a:pPr lvl="1"/>
            <a:endParaRPr lang="en-US" dirty="0"/>
          </a:p>
          <a:p>
            <a:r>
              <a:rPr lang="en-US" dirty="0" smtClean="0"/>
              <a:t>Should familiar? </a:t>
            </a:r>
          </a:p>
          <a:p>
            <a:pPr lvl="1"/>
            <a:r>
              <a:rPr lang="en-US" dirty="0" smtClean="0"/>
              <a:t>Which other country have we studied that did this?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013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Light manufacturing</a:t>
            </a:r>
            <a:br>
              <a:rPr lang="en-US" dirty="0" smtClean="0"/>
            </a:br>
            <a:r>
              <a:rPr lang="en-US" sz="3100" dirty="0" smtClean="0"/>
              <a:t> Phase 1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Use of basic industrial policy tools</a:t>
            </a:r>
          </a:p>
          <a:p>
            <a:pPr lvl="1"/>
            <a:r>
              <a:rPr lang="en-US" dirty="0" smtClean="0"/>
              <a:t>Public enterprises</a:t>
            </a:r>
          </a:p>
          <a:p>
            <a:pPr lvl="2"/>
            <a:r>
              <a:rPr lang="en-US" dirty="0" smtClean="0"/>
              <a:t>Gov’t support to establish new industries</a:t>
            </a:r>
          </a:p>
          <a:p>
            <a:pPr lvl="1"/>
            <a:r>
              <a:rPr lang="en-US" dirty="0" smtClean="0"/>
              <a:t>Infant </a:t>
            </a:r>
            <a:r>
              <a:rPr lang="en-US" dirty="0" smtClean="0"/>
              <a:t>industry</a:t>
            </a:r>
          </a:p>
          <a:p>
            <a:pPr lvl="2"/>
            <a:r>
              <a:rPr lang="en-US" dirty="0" smtClean="0"/>
              <a:t>ISI, tariffs, quotas</a:t>
            </a:r>
            <a:endParaRPr lang="en-US" dirty="0" smtClean="0"/>
          </a:p>
          <a:p>
            <a:pPr lvl="2"/>
            <a:r>
              <a:rPr lang="en-US" dirty="0" smtClean="0"/>
              <a:t>First stage import substitution, which worked</a:t>
            </a:r>
          </a:p>
          <a:p>
            <a:pPr lvl="1"/>
            <a:r>
              <a:rPr lang="en-US" dirty="0" smtClean="0"/>
              <a:t>Provision of </a:t>
            </a:r>
            <a:r>
              <a:rPr lang="en-US" dirty="0" smtClean="0"/>
              <a:t>credit</a:t>
            </a:r>
          </a:p>
          <a:p>
            <a:pPr lvl="2"/>
            <a:r>
              <a:rPr lang="en-US" dirty="0" smtClean="0"/>
              <a:t>Low cost credit for investment</a:t>
            </a:r>
          </a:p>
          <a:p>
            <a:pPr lvl="2"/>
            <a:r>
              <a:rPr lang="en-US" dirty="0" smtClean="0"/>
              <a:t>Targets (carrot and stick)</a:t>
            </a:r>
            <a:endParaRPr lang="en-US" dirty="0" smtClean="0"/>
          </a:p>
          <a:p>
            <a:pPr lvl="1"/>
            <a:r>
              <a:rPr lang="en-US" dirty="0" smtClean="0"/>
              <a:t>Distribution of foreign </a:t>
            </a:r>
            <a:r>
              <a:rPr lang="en-US" dirty="0" smtClean="0"/>
              <a:t>exchange</a:t>
            </a:r>
          </a:p>
          <a:p>
            <a:pPr lvl="2"/>
            <a:r>
              <a:rPr lang="en-US" dirty="0" smtClean="0"/>
              <a:t>Used for investment goods (machine) and raw materials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5378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Textiles and Garments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Some mainlanders put their machines on boats</a:t>
            </a:r>
          </a:p>
          <a:p>
            <a:pPr lvl="1"/>
            <a:r>
              <a:rPr lang="en-US" dirty="0" smtClean="0"/>
              <a:t>Brought them over when they fled PRC</a:t>
            </a:r>
          </a:p>
          <a:p>
            <a:pPr lvl="1"/>
            <a:r>
              <a:rPr lang="en-US" dirty="0" smtClean="0"/>
              <a:t>Set them up in Taiwan</a:t>
            </a:r>
          </a:p>
          <a:p>
            <a:r>
              <a:rPr lang="en-US" dirty="0" smtClean="0"/>
              <a:t>Government focused on this industry</a:t>
            </a:r>
          </a:p>
          <a:p>
            <a:pPr lvl="1"/>
            <a:r>
              <a:rPr lang="en-US" dirty="0" smtClean="0"/>
              <a:t>Import </a:t>
            </a:r>
            <a:r>
              <a:rPr lang="en-US" dirty="0" smtClean="0"/>
              <a:t>restrictions (tariffs)</a:t>
            </a:r>
            <a:endParaRPr lang="en-US" dirty="0" smtClean="0"/>
          </a:p>
          <a:p>
            <a:pPr lvl="1"/>
            <a:r>
              <a:rPr lang="en-US" dirty="0" smtClean="0"/>
              <a:t>Concessional credit (low interest rate)</a:t>
            </a:r>
          </a:p>
          <a:p>
            <a:pPr lvl="1"/>
            <a:r>
              <a:rPr lang="en-US" dirty="0" smtClean="0"/>
              <a:t>Controlled access to raw materials</a:t>
            </a:r>
          </a:p>
          <a:p>
            <a:pPr lvl="1"/>
            <a:r>
              <a:rPr lang="en-US" dirty="0" smtClean="0"/>
              <a:t>Avoided “excessive” competition</a:t>
            </a:r>
          </a:p>
          <a:p>
            <a:pPr lvl="2"/>
            <a:r>
              <a:rPr lang="en-US" dirty="0" smtClean="0"/>
              <a:t>Limited entry of new firms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15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Picking </a:t>
            </a:r>
            <a:r>
              <a:rPr lang="en-US" dirty="0" smtClean="0"/>
              <a:t>winners/promoting industry</a:t>
            </a:r>
            <a:br>
              <a:rPr lang="en-US" dirty="0" smtClean="0"/>
            </a:br>
            <a:r>
              <a:rPr lang="en-US" sz="3600" dirty="0" smtClean="0"/>
              <a:t>Example: </a:t>
            </a:r>
            <a:r>
              <a:rPr lang="en-US" sz="3600" dirty="0" smtClean="0"/>
              <a:t>Plastics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idea</a:t>
            </a:r>
          </a:p>
          <a:p>
            <a:pPr lvl="1"/>
            <a:r>
              <a:rPr lang="en-US" dirty="0" smtClean="0"/>
              <a:t>US advisor suggests could set up a plastics industry</a:t>
            </a:r>
          </a:p>
          <a:p>
            <a:pPr lvl="1"/>
            <a:r>
              <a:rPr lang="en-US" dirty="0" smtClean="0"/>
              <a:t>Gov’t’s Chief Economic Planner agrees it is good idea</a:t>
            </a:r>
          </a:p>
          <a:p>
            <a:pPr lvl="1"/>
            <a:r>
              <a:rPr lang="en-US" dirty="0" smtClean="0"/>
              <a:t>Looked for someone to do it</a:t>
            </a:r>
          </a:p>
          <a:p>
            <a:r>
              <a:rPr lang="en-US" dirty="0" smtClean="0"/>
              <a:t>Asked Y.C Wang</a:t>
            </a:r>
          </a:p>
          <a:p>
            <a:pPr lvl="1"/>
            <a:r>
              <a:rPr lang="en-US" dirty="0" smtClean="0"/>
              <a:t>Had savings, had entrepreneurial talent</a:t>
            </a:r>
          </a:p>
          <a:p>
            <a:pPr lvl="1"/>
            <a:r>
              <a:rPr lang="en-US" dirty="0" smtClean="0"/>
              <a:t>Government built factory and handed it to him</a:t>
            </a:r>
          </a:p>
          <a:p>
            <a:pPr lvl="1"/>
            <a:r>
              <a:rPr lang="en-US" dirty="0" smtClean="0"/>
              <a:t>Formosa Plastics Group</a:t>
            </a:r>
          </a:p>
          <a:p>
            <a:pPr lvl="1"/>
            <a:r>
              <a:rPr lang="en-US" dirty="0" smtClean="0"/>
              <a:t>He became a leading businessman in Taiwan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315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Government </a:t>
            </a:r>
            <a:r>
              <a:rPr lang="en-US" dirty="0" smtClean="0"/>
              <a:t>push for quality</a:t>
            </a:r>
            <a:br>
              <a:rPr lang="en-US" dirty="0" smtClean="0"/>
            </a:br>
            <a:r>
              <a:rPr lang="en-US" sz="3600" dirty="0" smtClean="0"/>
              <a:t>Example: Light bulbs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Chief Economic Planner</a:t>
            </a:r>
          </a:p>
          <a:p>
            <a:pPr lvl="1"/>
            <a:r>
              <a:rPr lang="en-US" dirty="0" smtClean="0"/>
              <a:t>Destroyed 20,000 light bulbs</a:t>
            </a:r>
          </a:p>
          <a:p>
            <a:pPr lvl="1"/>
            <a:r>
              <a:rPr lang="en-US" dirty="0" smtClean="0"/>
              <a:t>Public demonstration</a:t>
            </a:r>
          </a:p>
          <a:p>
            <a:pPr lvl="1"/>
            <a:r>
              <a:rPr lang="en-US" dirty="0" smtClean="0"/>
              <a:t>Said they were substandard</a:t>
            </a:r>
          </a:p>
          <a:p>
            <a:pPr lvl="1"/>
            <a:r>
              <a:rPr lang="en-US" dirty="0" smtClean="0"/>
              <a:t>Threatened to lift tariff if quality not improved</a:t>
            </a:r>
          </a:p>
          <a:p>
            <a:pPr lvl="1"/>
            <a:r>
              <a:rPr lang="en-US" dirty="0" smtClean="0"/>
              <a:t>Didn’t need to carry out his threat</a:t>
            </a:r>
          </a:p>
          <a:p>
            <a:r>
              <a:rPr lang="en-US" dirty="0" smtClean="0"/>
              <a:t>Also confiscated several tons of MSG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onosodium glutamate (flavor enhancing salt)</a:t>
            </a:r>
          </a:p>
          <a:p>
            <a:pPr lvl="1"/>
            <a:r>
              <a:rPr lang="en-US" dirty="0" smtClean="0"/>
              <a:t>Because it was substandard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665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Heavy and chemical</a:t>
            </a:r>
            <a:br>
              <a:rPr lang="en-US" dirty="0" smtClean="0"/>
            </a:br>
            <a:r>
              <a:rPr lang="en-US" sz="3100" dirty="0" smtClean="0"/>
              <a:t>Phase 2</a:t>
            </a:r>
            <a:r>
              <a:rPr lang="en-US" sz="3100" dirty="0" smtClean="0"/>
              <a:t> 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Gov’t realized that first stage </a:t>
            </a:r>
            <a:r>
              <a:rPr lang="en-US" dirty="0" smtClean="0"/>
              <a:t>ISI was long longer successful</a:t>
            </a:r>
          </a:p>
          <a:p>
            <a:pPr lvl="1"/>
            <a:r>
              <a:rPr lang="en-US" dirty="0" smtClean="0"/>
              <a:t>Cost of wages and land was rising</a:t>
            </a:r>
            <a:endParaRPr lang="en-US" dirty="0" smtClean="0"/>
          </a:p>
          <a:p>
            <a:r>
              <a:rPr lang="en-US" dirty="0" smtClean="0"/>
              <a:t>N</a:t>
            </a:r>
            <a:r>
              <a:rPr lang="en-US" dirty="0" smtClean="0"/>
              <a:t>eed </a:t>
            </a:r>
            <a:r>
              <a:rPr lang="en-US" dirty="0" smtClean="0"/>
              <a:t>to move into </a:t>
            </a:r>
            <a:r>
              <a:rPr lang="en-US" dirty="0" smtClean="0"/>
              <a:t>higher-value goods</a:t>
            </a:r>
          </a:p>
          <a:p>
            <a:pPr lvl="1"/>
            <a:r>
              <a:rPr lang="en-US" dirty="0" smtClean="0"/>
              <a:t>Heavier industries</a:t>
            </a:r>
          </a:p>
          <a:p>
            <a:pPr lvl="1"/>
            <a:r>
              <a:rPr lang="en-US" dirty="0" smtClean="0"/>
              <a:t>Steel and autos: with mixed results</a:t>
            </a:r>
            <a:endParaRPr lang="en-US" dirty="0" smtClean="0"/>
          </a:p>
          <a:p>
            <a:r>
              <a:rPr lang="en-US" dirty="0"/>
              <a:t>D</a:t>
            </a:r>
            <a:r>
              <a:rPr lang="en-US" dirty="0" smtClean="0"/>
              <a:t>ecided </a:t>
            </a:r>
            <a:r>
              <a:rPr lang="en-US" dirty="0" smtClean="0"/>
              <a:t>to use </a:t>
            </a:r>
            <a:r>
              <a:rPr lang="en-US" dirty="0" smtClean="0"/>
              <a:t>state owed </a:t>
            </a:r>
            <a:r>
              <a:rPr lang="en-US" dirty="0" smtClean="0"/>
              <a:t>enterprises </a:t>
            </a:r>
            <a:r>
              <a:rPr lang="en-US" dirty="0" smtClean="0"/>
              <a:t>less</a:t>
            </a:r>
          </a:p>
          <a:p>
            <a:pPr lvl="2"/>
            <a:r>
              <a:rPr lang="en-US" dirty="0" smtClean="0"/>
              <a:t> </a:t>
            </a:r>
            <a:r>
              <a:rPr lang="en-US" dirty="0" smtClean="0"/>
              <a:t>F</a:t>
            </a:r>
            <a:r>
              <a:rPr lang="en-US" dirty="0" smtClean="0"/>
              <a:t>ocus </a:t>
            </a:r>
            <a:r>
              <a:rPr lang="en-US" dirty="0" smtClean="0"/>
              <a:t>more on the private sector</a:t>
            </a:r>
          </a:p>
          <a:p>
            <a:r>
              <a:rPr lang="en-US" dirty="0" smtClean="0"/>
              <a:t>Encouraged joint ventures </a:t>
            </a:r>
            <a:r>
              <a:rPr lang="en-US" dirty="0" smtClean="0"/>
              <a:t>with (</a:t>
            </a:r>
            <a:r>
              <a:rPr lang="en-US" dirty="0" smtClean="0"/>
              <a:t>FDI</a:t>
            </a:r>
            <a:r>
              <a:rPr lang="en-US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62818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China Steel</a:t>
            </a:r>
          </a:p>
          <a:p>
            <a:r>
              <a:rPr lang="en-US" dirty="0" smtClean="0"/>
              <a:t>Formed in 1971, in operation by mid-1970s</a:t>
            </a:r>
          </a:p>
          <a:p>
            <a:r>
              <a:rPr lang="en-US" dirty="0" smtClean="0"/>
              <a:t>Private enterprise as first, encouraged by gov’t</a:t>
            </a:r>
          </a:p>
          <a:p>
            <a:pPr lvl="1"/>
            <a:r>
              <a:rPr lang="en-US" dirty="0" smtClean="0"/>
              <a:t>State took control in 1977</a:t>
            </a:r>
          </a:p>
          <a:p>
            <a:pPr lvl="1"/>
            <a:r>
              <a:rPr lang="en-US" dirty="0" smtClean="0"/>
              <a:t>Reprivatized in 1995</a:t>
            </a:r>
          </a:p>
          <a:p>
            <a:pPr lvl="1"/>
            <a:r>
              <a:rPr lang="en-US" dirty="0" smtClean="0"/>
              <a:t>Gov’t still has about 25% stake</a:t>
            </a:r>
          </a:p>
          <a:p>
            <a:pPr lvl="1"/>
            <a:r>
              <a:rPr lang="en-US" dirty="0" smtClean="0"/>
              <a:t>23</a:t>
            </a:r>
            <a:r>
              <a:rPr lang="en-US" baseline="30000" dirty="0" smtClean="0"/>
              <a:t>rd</a:t>
            </a:r>
            <a:r>
              <a:rPr lang="en-US" dirty="0" smtClean="0"/>
              <a:t> largest steelmaker in the world</a:t>
            </a:r>
          </a:p>
          <a:p>
            <a:pPr lvl="1"/>
            <a:r>
              <a:rPr lang="en-US" dirty="0" smtClean="0"/>
              <a:t>Only integrated steel maker in Taiwan</a:t>
            </a:r>
          </a:p>
          <a:p>
            <a:pPr lvl="1"/>
            <a:r>
              <a:rPr lang="en-US" dirty="0" smtClean="0"/>
              <a:t>1/3 of output is exported</a:t>
            </a:r>
          </a:p>
          <a:p>
            <a:r>
              <a:rPr lang="en-US" dirty="0" smtClean="0"/>
              <a:t>Like POSCO, experts said don’t built</a:t>
            </a:r>
          </a:p>
          <a:p>
            <a:pPr lvl="1"/>
            <a:r>
              <a:rPr lang="en-US" dirty="0" smtClean="0"/>
              <a:t>But gov’t wanted to </a:t>
            </a:r>
            <a:r>
              <a:rPr lang="en-US" dirty="0" smtClean="0"/>
              <a:t>reduce dependence </a:t>
            </a:r>
            <a:r>
              <a:rPr lang="en-US" dirty="0" smtClean="0"/>
              <a:t>on Japan</a:t>
            </a:r>
          </a:p>
          <a:p>
            <a:pPr lvl="1"/>
            <a:r>
              <a:rPr lang="en-US" dirty="0" smtClean="0"/>
              <a:t>Considered a key </a:t>
            </a:r>
            <a:r>
              <a:rPr lang="en-US" dirty="0" smtClean="0"/>
              <a:t>part of industrialization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275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Automobiles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4204"/>
            <a:ext cx="8229600" cy="5165348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Plan </a:t>
            </a:r>
            <a:r>
              <a:rPr lang="en-US" dirty="0" smtClean="0"/>
              <a:t>for a ‘Big Auto Plant’</a:t>
            </a:r>
          </a:p>
          <a:p>
            <a:pPr lvl="1"/>
            <a:r>
              <a:rPr lang="en-US" dirty="0" smtClean="0"/>
              <a:t> </a:t>
            </a:r>
            <a:r>
              <a:rPr lang="en-US" dirty="0" smtClean="0"/>
              <a:t>Taiwan car with a foreign partner, </a:t>
            </a:r>
            <a:r>
              <a:rPr lang="en-US" dirty="0" smtClean="0"/>
              <a:t>idea started in 1979</a:t>
            </a:r>
            <a:endParaRPr lang="en-US" dirty="0" smtClean="0"/>
          </a:p>
          <a:p>
            <a:r>
              <a:rPr lang="en-US" dirty="0" smtClean="0"/>
              <a:t>Asked for bids, selected Toyota</a:t>
            </a:r>
          </a:p>
          <a:p>
            <a:pPr lvl="1"/>
            <a:r>
              <a:rPr lang="en-US" dirty="0" smtClean="0"/>
              <a:t>Majority </a:t>
            </a:r>
            <a:r>
              <a:rPr lang="en-US" dirty="0" smtClean="0"/>
              <a:t>stake would be Taiwanese</a:t>
            </a:r>
          </a:p>
          <a:p>
            <a:pPr lvl="1"/>
            <a:r>
              <a:rPr lang="en-US" dirty="0" smtClean="0"/>
              <a:t>China </a:t>
            </a:r>
            <a:r>
              <a:rPr lang="en-US" dirty="0" smtClean="0"/>
              <a:t>Steel </a:t>
            </a:r>
            <a:r>
              <a:rPr lang="en-US" dirty="0" smtClean="0"/>
              <a:t>a major partner</a:t>
            </a:r>
          </a:p>
          <a:p>
            <a:pPr lvl="1"/>
            <a:r>
              <a:rPr lang="en-US" dirty="0" smtClean="0"/>
              <a:t>Other firms sharing 30% stake </a:t>
            </a:r>
          </a:p>
          <a:p>
            <a:r>
              <a:rPr lang="en-US" dirty="0" smtClean="0"/>
              <a:t>Conditions </a:t>
            </a:r>
          </a:p>
          <a:p>
            <a:pPr lvl="1"/>
            <a:r>
              <a:rPr lang="en-US" dirty="0" smtClean="0"/>
              <a:t>‘Goals’: try to achieve (Toyota) or </a:t>
            </a:r>
            <a:r>
              <a:rPr lang="en-US" dirty="0" smtClean="0"/>
              <a:t>‘Targets</a:t>
            </a:r>
            <a:r>
              <a:rPr lang="en-US" dirty="0" smtClean="0"/>
              <a:t>’ had to achieve (</a:t>
            </a:r>
            <a:r>
              <a:rPr lang="en-US" dirty="0" err="1" smtClean="0"/>
              <a:t>Govt</a:t>
            </a:r>
            <a:r>
              <a:rPr lang="en-US" dirty="0" smtClean="0"/>
              <a:t>)?</a:t>
            </a:r>
          </a:p>
          <a:p>
            <a:pPr lvl="1"/>
            <a:r>
              <a:rPr lang="en-US" dirty="0" smtClean="0"/>
              <a:t>50% had to be exported</a:t>
            </a:r>
          </a:p>
          <a:p>
            <a:pPr lvl="1"/>
            <a:r>
              <a:rPr lang="en-US" dirty="0" smtClean="0"/>
              <a:t>90% local content requirement</a:t>
            </a:r>
          </a:p>
          <a:p>
            <a:pPr lvl="1"/>
            <a:r>
              <a:rPr lang="en-US" dirty="0" smtClean="0"/>
              <a:t>No profits until meet scheduled targets</a:t>
            </a:r>
          </a:p>
          <a:p>
            <a:r>
              <a:rPr lang="en-US" dirty="0" smtClean="0"/>
              <a:t>Project cancelled, 1984</a:t>
            </a:r>
          </a:p>
          <a:p>
            <a:pPr lvl="1"/>
            <a:r>
              <a:rPr lang="en-US" dirty="0" smtClean="0"/>
              <a:t>Toyota got nervous, </a:t>
            </a:r>
            <a:r>
              <a:rPr lang="en-US" dirty="0" smtClean="0"/>
              <a:t>gov’t felt too </a:t>
            </a:r>
            <a:r>
              <a:rPr lang="en-US" dirty="0" smtClean="0"/>
              <a:t>risky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Now: assemblers  </a:t>
            </a:r>
            <a:r>
              <a:rPr lang="en-US" dirty="0"/>
              <a:t>for Japanese firms, currently about a dozen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69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High Tech – Electronics</a:t>
            </a:r>
            <a:br>
              <a:rPr lang="en-US" dirty="0" smtClean="0"/>
            </a:br>
            <a:r>
              <a:rPr lang="en-US" sz="3100" dirty="0" smtClean="0"/>
              <a:t>Phase 3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Three-way development</a:t>
            </a:r>
          </a:p>
          <a:p>
            <a:pPr lvl="1"/>
            <a:r>
              <a:rPr lang="en-US" dirty="0" smtClean="0"/>
              <a:t>Large foreign firms</a:t>
            </a:r>
          </a:p>
          <a:p>
            <a:pPr lvl="1"/>
            <a:r>
              <a:rPr lang="en-US" dirty="0" smtClean="0"/>
              <a:t>Domestic SMEs</a:t>
            </a:r>
          </a:p>
          <a:p>
            <a:pPr lvl="1"/>
            <a:r>
              <a:rPr lang="en-US" dirty="0" smtClean="0"/>
              <a:t>Research institutes</a:t>
            </a:r>
          </a:p>
          <a:p>
            <a:r>
              <a:rPr lang="en-US" dirty="0" smtClean="0"/>
              <a:t>Electrical </a:t>
            </a:r>
            <a:r>
              <a:rPr lang="en-US" dirty="0"/>
              <a:t>and electronics exports grew rapidly</a:t>
            </a:r>
          </a:p>
          <a:p>
            <a:pPr lvl="1"/>
            <a:r>
              <a:rPr lang="en-US" dirty="0"/>
              <a:t>58% per year between 1966 and 1971 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72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First: Electrical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 1950s, restricted imports of </a:t>
            </a:r>
            <a:r>
              <a:rPr lang="en-US" dirty="0" smtClean="0"/>
              <a:t>radios</a:t>
            </a:r>
          </a:p>
          <a:p>
            <a:pPr lvl="1"/>
            <a:r>
              <a:rPr lang="en-US" dirty="0" smtClean="0"/>
              <a:t>ISI, to develop local producers</a:t>
            </a:r>
            <a:endParaRPr lang="en-US" dirty="0" smtClean="0"/>
          </a:p>
          <a:p>
            <a:r>
              <a:rPr lang="en-US" dirty="0"/>
              <a:t>F</a:t>
            </a:r>
            <a:r>
              <a:rPr lang="en-US" dirty="0" smtClean="0"/>
              <a:t>irst foreign technology agreement</a:t>
            </a:r>
          </a:p>
          <a:p>
            <a:pPr lvl="1"/>
            <a:r>
              <a:rPr lang="en-US" dirty="0" smtClean="0"/>
              <a:t>1953</a:t>
            </a:r>
            <a:endParaRPr lang="en-US" dirty="0" smtClean="0"/>
          </a:p>
          <a:p>
            <a:pPr lvl="1"/>
            <a:r>
              <a:rPr lang="en-US" dirty="0"/>
              <a:t>W</a:t>
            </a:r>
            <a:r>
              <a:rPr lang="en-US" dirty="0" smtClean="0"/>
              <a:t>ith </a:t>
            </a:r>
            <a:r>
              <a:rPr lang="en-US" dirty="0" smtClean="0"/>
              <a:t>Japanese company</a:t>
            </a:r>
            <a:endParaRPr lang="en-US" dirty="0" smtClean="0"/>
          </a:p>
          <a:p>
            <a:pPr lvl="1"/>
            <a:r>
              <a:rPr lang="en-US" dirty="0"/>
              <a:t>L</a:t>
            </a:r>
            <a:r>
              <a:rPr lang="en-US" dirty="0" smtClean="0"/>
              <a:t>ocally produce electrical </a:t>
            </a:r>
            <a:r>
              <a:rPr lang="en-US" dirty="0" smtClean="0"/>
              <a:t>goods (watt meters)</a:t>
            </a:r>
          </a:p>
          <a:p>
            <a:r>
              <a:rPr lang="en-US" dirty="0"/>
              <a:t>A</a:t>
            </a:r>
            <a:r>
              <a:rPr lang="en-US" dirty="0" smtClean="0"/>
              <a:t>ssemble </a:t>
            </a:r>
            <a:r>
              <a:rPr lang="en-US" dirty="0" smtClean="0"/>
              <a:t>TV </a:t>
            </a:r>
            <a:r>
              <a:rPr lang="en-US" dirty="0" smtClean="0"/>
              <a:t>sets</a:t>
            </a:r>
          </a:p>
          <a:p>
            <a:pPr lvl="1"/>
            <a:r>
              <a:rPr lang="en-US" dirty="0" smtClean="0"/>
              <a:t>1962 </a:t>
            </a:r>
          </a:p>
          <a:p>
            <a:pPr lvl="1"/>
            <a:r>
              <a:rPr lang="en-US" dirty="0" smtClean="0"/>
              <a:t>Taiwan state company agreement </a:t>
            </a:r>
            <a:r>
              <a:rPr lang="en-US" dirty="0" smtClean="0"/>
              <a:t>with Japanese firm</a:t>
            </a:r>
          </a:p>
          <a:p>
            <a:pPr lvl="1"/>
            <a:r>
              <a:rPr lang="en-US" dirty="0" smtClean="0"/>
              <a:t>Local content requirements </a:t>
            </a:r>
          </a:p>
          <a:p>
            <a:pPr lvl="1"/>
            <a:r>
              <a:rPr lang="en-US" dirty="0" smtClean="0"/>
              <a:t>TVs</a:t>
            </a:r>
            <a:r>
              <a:rPr lang="en-US" dirty="0" smtClean="0"/>
              <a:t>, </a:t>
            </a:r>
            <a:r>
              <a:rPr lang="en-US" dirty="0" smtClean="0"/>
              <a:t>then fridges</a:t>
            </a:r>
            <a:r>
              <a:rPr lang="en-US" dirty="0" smtClean="0"/>
              <a:t>, air con, autos, diesel engines, and others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6255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1961 – an important year</a:t>
            </a:r>
          </a:p>
          <a:p>
            <a:pPr lvl="1"/>
            <a:r>
              <a:rPr lang="en-US" dirty="0" smtClean="0"/>
              <a:t>Fairchild (US) set up semiconductor plant in Hong Kong</a:t>
            </a:r>
          </a:p>
          <a:p>
            <a:pPr lvl="1"/>
            <a:r>
              <a:rPr lang="en-US" dirty="0" smtClean="0"/>
              <a:t>Philips (Neth.) set up a semiconductor plant in </a:t>
            </a:r>
            <a:r>
              <a:rPr lang="en-US" dirty="0" smtClean="0"/>
              <a:t>Taiwan</a:t>
            </a:r>
          </a:p>
          <a:p>
            <a:r>
              <a:rPr lang="en-US" dirty="0" smtClean="0"/>
              <a:t>Actively </a:t>
            </a:r>
            <a:r>
              <a:rPr lang="en-US" dirty="0"/>
              <a:t>courted US electronics firms</a:t>
            </a:r>
          </a:p>
          <a:p>
            <a:pPr lvl="1"/>
            <a:r>
              <a:rPr lang="en-US" dirty="0"/>
              <a:t>General Instruments first in 1964</a:t>
            </a:r>
          </a:p>
          <a:p>
            <a:pPr lvl="1"/>
            <a:r>
              <a:rPr lang="en-US" dirty="0"/>
              <a:t>24 US firms made production agreements by </a:t>
            </a:r>
            <a:r>
              <a:rPr lang="en-US" dirty="0" smtClean="0"/>
              <a:t>1966</a:t>
            </a:r>
            <a:endParaRPr lang="en-US" dirty="0" smtClean="0"/>
          </a:p>
          <a:p>
            <a:r>
              <a:rPr lang="en-US" dirty="0" smtClean="0"/>
              <a:t>Foreign firms trying to cut </a:t>
            </a:r>
            <a:r>
              <a:rPr lang="en-US" dirty="0" smtClean="0"/>
              <a:t>costs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eginning </a:t>
            </a:r>
            <a:r>
              <a:rPr lang="en-US" dirty="0" smtClean="0"/>
              <a:t>of global </a:t>
            </a:r>
            <a:r>
              <a:rPr lang="en-US" dirty="0" smtClean="0"/>
              <a:t>electronics outsourcing </a:t>
            </a:r>
            <a:r>
              <a:rPr lang="en-US" dirty="0" smtClean="0"/>
              <a:t>to </a:t>
            </a:r>
            <a:r>
              <a:rPr lang="en-US" dirty="0" smtClean="0"/>
              <a:t>Asia</a:t>
            </a:r>
            <a:endParaRPr lang="en-US" dirty="0" smtClean="0"/>
          </a:p>
          <a:p>
            <a:pPr lvl="1"/>
            <a:r>
              <a:rPr lang="en-US" dirty="0" smtClean="0"/>
              <a:t>Earlier than </a:t>
            </a:r>
            <a:r>
              <a:rPr lang="en-US" dirty="0" smtClean="0"/>
              <a:t>suggested </a:t>
            </a:r>
            <a:r>
              <a:rPr lang="en-US" dirty="0" smtClean="0"/>
              <a:t>by Baldwin’s 2</a:t>
            </a:r>
            <a:r>
              <a:rPr lang="en-US" baseline="30000" dirty="0" smtClean="0"/>
              <a:t>nd</a:t>
            </a:r>
            <a:r>
              <a:rPr lang="en-US" dirty="0" smtClean="0"/>
              <a:t> unbundling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313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Industry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1966 plan: </a:t>
            </a:r>
            <a:r>
              <a:rPr lang="en-US" dirty="0" smtClean="0"/>
              <a:t>to make Taiwan into “electronics industry center”</a:t>
            </a:r>
          </a:p>
          <a:p>
            <a:r>
              <a:rPr lang="en-US" dirty="0" smtClean="0"/>
              <a:t>Council for International Economic Cooperation and Development</a:t>
            </a:r>
          </a:p>
          <a:p>
            <a:pPr lvl="1"/>
            <a:r>
              <a:rPr lang="en-US" dirty="0" smtClean="0"/>
              <a:t>Government planning </a:t>
            </a:r>
            <a:r>
              <a:rPr lang="en-US" dirty="0" smtClean="0"/>
              <a:t>agency, assisted coordination of</a:t>
            </a:r>
            <a:endParaRPr lang="en-US" dirty="0" smtClean="0"/>
          </a:p>
          <a:p>
            <a:pPr lvl="2"/>
            <a:r>
              <a:rPr lang="en-US" dirty="0" smtClean="0"/>
              <a:t>Marketing</a:t>
            </a:r>
            <a:endParaRPr lang="en-US" dirty="0" smtClean="0"/>
          </a:p>
          <a:p>
            <a:pPr lvl="2"/>
            <a:r>
              <a:rPr lang="en-US" dirty="0"/>
              <a:t>P</a:t>
            </a:r>
            <a:r>
              <a:rPr lang="en-US" dirty="0" smtClean="0"/>
              <a:t>roduction </a:t>
            </a:r>
            <a:r>
              <a:rPr lang="en-US" dirty="0" smtClean="0"/>
              <a:t>and foreign buyers</a:t>
            </a:r>
          </a:p>
          <a:p>
            <a:pPr lvl="2"/>
            <a:r>
              <a:rPr lang="en-US" dirty="0" smtClean="0"/>
              <a:t>Procuring raw materials</a:t>
            </a:r>
          </a:p>
          <a:p>
            <a:pPr lvl="2"/>
            <a:r>
              <a:rPr lang="en-US" dirty="0" smtClean="0"/>
              <a:t>Training personnel</a:t>
            </a:r>
          </a:p>
          <a:p>
            <a:pPr lvl="2"/>
            <a:r>
              <a:rPr lang="en-US" dirty="0" smtClean="0"/>
              <a:t>Quality improvement</a:t>
            </a:r>
          </a:p>
          <a:p>
            <a:pPr lvl="2"/>
            <a:r>
              <a:rPr lang="en-US" dirty="0" smtClean="0"/>
              <a:t>Faster gov’t approvals</a:t>
            </a:r>
          </a:p>
          <a:p>
            <a:r>
              <a:rPr lang="en-US" dirty="0" smtClean="0"/>
              <a:t>China Data Processing Center</a:t>
            </a:r>
          </a:p>
          <a:p>
            <a:pPr lvl="1"/>
            <a:r>
              <a:rPr lang="en-US" dirty="0" smtClean="0"/>
              <a:t>Set up in 1964 to push use of computers in </a:t>
            </a:r>
            <a:r>
              <a:rPr lang="en-US" dirty="0" smtClean="0"/>
              <a:t>industry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32102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 and industrial parks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Industrial Technology Research Institute (ITRI)</a:t>
            </a:r>
          </a:p>
          <a:p>
            <a:pPr lvl="1"/>
            <a:r>
              <a:rPr lang="en-US" dirty="0" smtClean="0"/>
              <a:t>Established in </a:t>
            </a:r>
            <a:r>
              <a:rPr lang="en-US" dirty="0" smtClean="0"/>
              <a:t>1973</a:t>
            </a:r>
          </a:p>
          <a:p>
            <a:pPr lvl="1"/>
            <a:r>
              <a:rPr lang="en-US" dirty="0" smtClean="0"/>
              <a:t>I</a:t>
            </a:r>
            <a:r>
              <a:rPr lang="en-US" dirty="0" smtClean="0"/>
              <a:t>n 1987 </a:t>
            </a:r>
            <a:r>
              <a:rPr lang="en-US" dirty="0" smtClean="0"/>
              <a:t>had 4,500 </a:t>
            </a:r>
            <a:r>
              <a:rPr lang="en-US" dirty="0" smtClean="0"/>
              <a:t>staff</a:t>
            </a:r>
            <a:endParaRPr lang="en-US" dirty="0" smtClean="0"/>
          </a:p>
          <a:p>
            <a:pPr lvl="1"/>
            <a:r>
              <a:rPr lang="en-US" dirty="0" smtClean="0"/>
              <a:t>6 areas: (</a:t>
            </a:r>
            <a:r>
              <a:rPr lang="en-US" dirty="0" err="1" smtClean="0"/>
              <a:t>i</a:t>
            </a:r>
            <a:r>
              <a:rPr lang="en-US" dirty="0" smtClean="0"/>
              <a:t>) electronics, (ii) machinery, (iii) chemical engineering, (iv) energy and mining, (v) industrial materials, (vi) standards and </a:t>
            </a:r>
            <a:r>
              <a:rPr lang="en-US" dirty="0" smtClean="0"/>
              <a:t>measurement</a:t>
            </a:r>
          </a:p>
          <a:p>
            <a:r>
              <a:rPr lang="en-US" dirty="0" smtClean="0"/>
              <a:t>Spillovers </a:t>
            </a:r>
            <a:r>
              <a:rPr lang="en-US" dirty="0"/>
              <a:t>from research institutes to firms</a:t>
            </a:r>
          </a:p>
          <a:p>
            <a:pPr lvl="1"/>
            <a:r>
              <a:rPr lang="en-US" dirty="0"/>
              <a:t>Ideas, </a:t>
            </a:r>
            <a:r>
              <a:rPr lang="en-US" dirty="0" smtClean="0"/>
              <a:t>enterprises, </a:t>
            </a:r>
            <a:r>
              <a:rPr lang="en-US" dirty="0"/>
              <a:t>personnel </a:t>
            </a:r>
          </a:p>
          <a:p>
            <a:pPr lvl="1"/>
            <a:r>
              <a:rPr lang="en-US" dirty="0"/>
              <a:t>TSMC and </a:t>
            </a:r>
            <a:r>
              <a:rPr lang="en-US" dirty="0" smtClean="0"/>
              <a:t>UMC (spinoff companies) : Fuller paper </a:t>
            </a:r>
            <a:endParaRPr lang="en-US" dirty="0" smtClean="0"/>
          </a:p>
          <a:p>
            <a:r>
              <a:rPr lang="en-US" dirty="0" err="1" smtClean="0"/>
              <a:t>Hsinchu</a:t>
            </a:r>
            <a:r>
              <a:rPr lang="en-US" dirty="0" smtClean="0"/>
              <a:t> Science-based Industrial </a:t>
            </a:r>
            <a:r>
              <a:rPr lang="en-US" dirty="0" smtClean="0"/>
              <a:t>Park (HSIP)</a:t>
            </a:r>
            <a:endParaRPr lang="en-US" dirty="0" smtClean="0"/>
          </a:p>
          <a:p>
            <a:pPr lvl="1"/>
            <a:r>
              <a:rPr lang="en-US" dirty="0" smtClean="0"/>
              <a:t>For high tech firms, foreign and domestic</a:t>
            </a:r>
          </a:p>
          <a:p>
            <a:pPr lvl="1"/>
            <a:r>
              <a:rPr lang="en-US" dirty="0" smtClean="0"/>
              <a:t>Near ITRI labs</a:t>
            </a:r>
          </a:p>
          <a:p>
            <a:pPr lvl="1"/>
            <a:r>
              <a:rPr lang="en-US" dirty="0" smtClean="0"/>
              <a:t>Government willing to take 49% stake in new firms</a:t>
            </a:r>
          </a:p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369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Hong Kong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colony of the UK</a:t>
            </a:r>
          </a:p>
          <a:p>
            <a:r>
              <a:rPr lang="en-US" dirty="0" smtClean="0"/>
              <a:t>Leased from China for 99 years (1898-1997)</a:t>
            </a:r>
            <a:endParaRPr lang="en-US" dirty="0"/>
          </a:p>
          <a:p>
            <a:pPr lvl="1"/>
            <a:r>
              <a:rPr lang="en-US" dirty="0" smtClean="0"/>
              <a:t>Macao returned to PRC in 1998</a:t>
            </a:r>
          </a:p>
          <a:p>
            <a:r>
              <a:rPr lang="en-US" dirty="0" smtClean="0"/>
              <a:t>UK gave it back – peacefully</a:t>
            </a:r>
          </a:p>
          <a:p>
            <a:pPr lvl="1"/>
            <a:r>
              <a:rPr lang="en-US" dirty="0" smtClean="0"/>
              <a:t>Now a Special Administrative region (SAR) of PRC</a:t>
            </a:r>
          </a:p>
          <a:p>
            <a:pPr lvl="1"/>
            <a:r>
              <a:rPr lang="en-US" dirty="0" smtClean="0"/>
              <a:t>7.3 million people</a:t>
            </a:r>
          </a:p>
          <a:p>
            <a:pPr lvl="1"/>
            <a:r>
              <a:rPr lang="en-US" dirty="0" smtClean="0"/>
              <a:t>A city state</a:t>
            </a:r>
          </a:p>
        </p:txBody>
      </p:sp>
    </p:spTree>
    <p:extLst>
      <p:ext uri="{BB962C8B-B14F-4D97-AF65-F5344CB8AC3E}">
        <p14:creationId xmlns:p14="http://schemas.microsoft.com/office/powerpoint/2010/main" val="12969870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Hong Kong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Textiles and clothing</a:t>
            </a:r>
          </a:p>
          <a:p>
            <a:pPr lvl="1"/>
            <a:r>
              <a:rPr lang="en-US" dirty="0" smtClean="0"/>
              <a:t>Have always been important</a:t>
            </a:r>
          </a:p>
          <a:p>
            <a:r>
              <a:rPr lang="en-US" dirty="0" smtClean="0"/>
              <a:t>In the 1960s-70s added other products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oys, electronics and watches</a:t>
            </a:r>
          </a:p>
          <a:p>
            <a:r>
              <a:rPr lang="en-US" dirty="0" smtClean="0"/>
              <a:t>Began to lose competitiveness</a:t>
            </a:r>
          </a:p>
          <a:p>
            <a:pPr lvl="1"/>
            <a:r>
              <a:rPr lang="en-US" dirty="0" smtClean="0"/>
              <a:t>In low-tech, low-wage goods</a:t>
            </a:r>
          </a:p>
          <a:p>
            <a:pPr lvl="1"/>
            <a:r>
              <a:rPr lang="en-US" dirty="0" smtClean="0"/>
              <a:t>Factories were moved to mainland China</a:t>
            </a:r>
          </a:p>
          <a:p>
            <a:pPr lvl="1"/>
            <a:r>
              <a:rPr lang="en-US" dirty="0" smtClean="0"/>
              <a:t>Other parts of smile curve remained in Hong Kong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273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Deindustrialization and rise of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share of GDP</a:t>
            </a:r>
          </a:p>
          <a:p>
            <a:pPr lvl="1"/>
            <a:r>
              <a:rPr lang="en-US" dirty="0" smtClean="0"/>
              <a:t>25% 	1980</a:t>
            </a:r>
          </a:p>
          <a:p>
            <a:pPr lvl="1"/>
            <a:r>
              <a:rPr lang="en-US" dirty="0" smtClean="0"/>
              <a:t>1.3% </a:t>
            </a:r>
            <a:r>
              <a:rPr lang="en-US" dirty="0"/>
              <a:t>	</a:t>
            </a:r>
            <a:r>
              <a:rPr lang="en-US" dirty="0" smtClean="0"/>
              <a:t>2014</a:t>
            </a:r>
          </a:p>
          <a:p>
            <a:r>
              <a:rPr lang="en-US" dirty="0" smtClean="0"/>
              <a:t>Manufacturing share of employment</a:t>
            </a:r>
          </a:p>
          <a:p>
            <a:pPr lvl="1"/>
            <a:r>
              <a:rPr lang="en-US" dirty="0" smtClean="0"/>
              <a:t>46%		1980</a:t>
            </a:r>
          </a:p>
          <a:p>
            <a:pPr lvl="1"/>
            <a:r>
              <a:rPr lang="en-US" dirty="0" smtClean="0"/>
              <a:t>4% </a:t>
            </a:r>
            <a:r>
              <a:rPr lang="en-US" dirty="0"/>
              <a:t>	</a:t>
            </a:r>
            <a:r>
              <a:rPr lang="en-US" dirty="0" smtClean="0"/>
              <a:t>	2014 </a:t>
            </a:r>
          </a:p>
          <a:p>
            <a:pPr lvl="1"/>
            <a:endParaRPr lang="en-US" dirty="0"/>
          </a:p>
          <a:p>
            <a:r>
              <a:rPr lang="en-US" dirty="0" smtClean="0"/>
              <a:t>Services account for over 90% of GDP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415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07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1261</Words>
  <Application>Microsoft Macintosh PowerPoint</Application>
  <PresentationFormat>On-screen Show (4:3)</PresentationFormat>
  <Paragraphs>235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Lecture 12  Taiwan (Hong Kong)</vt:lpstr>
      <vt:lpstr>3 economies</vt:lpstr>
      <vt:lpstr>Colonies</vt:lpstr>
      <vt:lpstr>Taiwan</vt:lpstr>
      <vt:lpstr>Active Colony</vt:lpstr>
      <vt:lpstr>Fall of China</vt:lpstr>
      <vt:lpstr>Three phases</vt:lpstr>
      <vt:lpstr>Light manufacturing  Phase 1</vt:lpstr>
      <vt:lpstr>Textiles and Garments</vt:lpstr>
      <vt:lpstr>Picking winners/promoting industry Example: Plastics</vt:lpstr>
      <vt:lpstr>Government push for quality Example: Light bulbs</vt:lpstr>
      <vt:lpstr>Heavy and chemical Phase 2 </vt:lpstr>
      <vt:lpstr>Steel</vt:lpstr>
      <vt:lpstr>Automobiles </vt:lpstr>
      <vt:lpstr>High Tech – Electronics Phase 3</vt:lpstr>
      <vt:lpstr>First: Electrical</vt:lpstr>
      <vt:lpstr>Electronics</vt:lpstr>
      <vt:lpstr>Industry policy</vt:lpstr>
      <vt:lpstr>R&amp;D and industrial parks</vt:lpstr>
      <vt:lpstr>Hong Kong</vt:lpstr>
      <vt:lpstr>Hong Kong</vt:lpstr>
      <vt:lpstr>Deindustrialization and rise of services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Taiwan, Korea and Hong Kong</dc:title>
  <dc:creator>Akiko Vandenberg</dc:creator>
  <cp:lastModifiedBy>Akiko Vandenberg</cp:lastModifiedBy>
  <cp:revision>40</cp:revision>
  <cp:lastPrinted>2018-04-09T12:54:39Z</cp:lastPrinted>
  <dcterms:created xsi:type="dcterms:W3CDTF">2016-10-31T22:57:56Z</dcterms:created>
  <dcterms:modified xsi:type="dcterms:W3CDTF">2018-04-09T12:54:51Z</dcterms:modified>
</cp:coreProperties>
</file>