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7" r:id="rId5"/>
    <p:sldId id="264" r:id="rId6"/>
    <p:sldId id="259" r:id="rId7"/>
    <p:sldId id="260" r:id="rId8"/>
    <p:sldId id="261" r:id="rId9"/>
    <p:sldId id="263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00" autoAdjust="0"/>
    <p:restoredTop sz="97112" autoAdjust="0"/>
  </p:normalViewPr>
  <p:slideViewPr>
    <p:cSldViewPr snapToGrid="0" snapToObjects="1">
      <p:cViewPr varScale="1">
        <p:scale>
          <a:sx n="74" d="100"/>
          <a:sy n="74" d="100"/>
        </p:scale>
        <p:origin x="-2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CEC41E-48BD-4881-B6FF-D82EEBBCD904}" type="datetimeFigureOut">
              <a:rPr lang="en-US" smtClean="0"/>
              <a:pPr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459A5F39-4CE7-434C-A5CB-50A3634516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827070"/>
            <a:ext cx="7196328" cy="1470025"/>
          </a:xfrm>
        </p:spPr>
        <p:txBody>
          <a:bodyPr/>
          <a:lstStyle/>
          <a:p>
            <a:r>
              <a:rPr lang="en-US" b="1" dirty="0" smtClean="0"/>
              <a:t>Mutual </a:t>
            </a:r>
            <a:r>
              <a:rPr lang="en-US" b="1" dirty="0"/>
              <a:t>F</a:t>
            </a:r>
            <a:r>
              <a:rPr lang="en-US" b="1" dirty="0" smtClean="0"/>
              <a:t>unds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45988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19" y="79468"/>
            <a:ext cx="8190964" cy="1417638"/>
          </a:xfrm>
        </p:spPr>
        <p:txBody>
          <a:bodyPr/>
          <a:lstStyle/>
          <a:p>
            <a:r>
              <a:rPr lang="en-US" b="1" dirty="0" smtClean="0"/>
              <a:t>Definition of a Mutual Fund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An investment vehicle that is made up of a </a:t>
            </a:r>
            <a:r>
              <a:rPr lang="en-US" b="1" dirty="0"/>
              <a:t>pool of funds </a:t>
            </a:r>
            <a:r>
              <a:rPr lang="en-US" dirty="0"/>
              <a:t>collected from many investors </a:t>
            </a:r>
            <a:endParaRPr lang="en-US" dirty="0" smtClean="0"/>
          </a:p>
          <a:p>
            <a:r>
              <a:rPr lang="en-US" b="1" dirty="0" smtClean="0">
                <a:solidFill>
                  <a:schemeClr val="accent1"/>
                </a:solidFill>
              </a:rPr>
              <a:t>Invest </a:t>
            </a:r>
            <a:r>
              <a:rPr lang="en-US" b="1" dirty="0">
                <a:solidFill>
                  <a:schemeClr val="accent1"/>
                </a:solidFill>
              </a:rPr>
              <a:t>in securities </a:t>
            </a:r>
            <a:r>
              <a:rPr lang="en-US" dirty="0">
                <a:solidFill>
                  <a:schemeClr val="accent1"/>
                </a:solidFill>
              </a:rPr>
              <a:t>such as stocks, bonds, money market instruments and similar assets. 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en-US" b="1" dirty="0" smtClean="0"/>
              <a:t>Operated </a:t>
            </a:r>
            <a:r>
              <a:rPr lang="en-US" b="1" dirty="0"/>
              <a:t>by money </a:t>
            </a:r>
            <a:r>
              <a:rPr lang="en-US" b="1" dirty="0" smtClean="0"/>
              <a:t>managers</a:t>
            </a:r>
            <a:r>
              <a:rPr lang="en-US" dirty="0" smtClean="0"/>
              <a:t> </a:t>
            </a:r>
            <a:r>
              <a:rPr lang="en-US" dirty="0"/>
              <a:t>who </a:t>
            </a:r>
            <a:r>
              <a:rPr lang="en-US" dirty="0" smtClean="0"/>
              <a:t>attempt </a:t>
            </a:r>
            <a:r>
              <a:rPr lang="en-US" dirty="0"/>
              <a:t>to produce capital gains and income for </a:t>
            </a:r>
            <a:r>
              <a:rPr lang="en-US" dirty="0" smtClean="0"/>
              <a:t>investors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>
                <a:solidFill>
                  <a:schemeClr val="accent1"/>
                </a:solidFill>
              </a:rPr>
              <a:t>A </a:t>
            </a:r>
            <a:r>
              <a:rPr lang="en-US" dirty="0">
                <a:solidFill>
                  <a:schemeClr val="accent1"/>
                </a:solidFill>
              </a:rPr>
              <a:t>mutual fund's portfolio is structured and maintained to </a:t>
            </a:r>
            <a:r>
              <a:rPr lang="en-US" b="1" dirty="0">
                <a:solidFill>
                  <a:schemeClr val="accent1"/>
                </a:solidFill>
              </a:rPr>
              <a:t>match the investment objectives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b="1" dirty="0">
                <a:solidFill>
                  <a:schemeClr val="accent1"/>
                </a:solidFill>
              </a:rPr>
              <a:t>stated in its prospectus. </a:t>
            </a:r>
            <a:endParaRPr 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752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Process</a:t>
            </a:r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3483" b="100000" l="0" r="100000">
                        <a14:foregroundMark x1="26433" y1="3731" x2="26433" y2="3731"/>
                        <a14:foregroundMark x1="26433" y1="3731" x2="26433" y2="3731"/>
                        <a14:foregroundMark x1="3503" y1="11692" x2="3503" y2="116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5750" y="2999899"/>
            <a:ext cx="1411370" cy="18069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3483" b="100000" l="0" r="100000">
                        <a14:foregroundMark x1="26433" y1="3731" x2="26433" y2="3731"/>
                        <a14:foregroundMark x1="26433" y1="3731" x2="26433" y2="3731"/>
                        <a14:foregroundMark x1="3503" y1="11692" x2="3503" y2="116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2297" y="2999899"/>
            <a:ext cx="1532222" cy="196163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3483" b="100000" l="0" r="100000">
                        <a14:foregroundMark x1="26433" y1="3731" x2="26433" y2="3731"/>
                        <a14:foregroundMark x1="26433" y1="3731" x2="26433" y2="3731"/>
                        <a14:foregroundMark x1="3503" y1="11692" x2="3503" y2="116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1435" y="3029027"/>
            <a:ext cx="1651261" cy="21140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12000" y1="15873" x2="57429" y2="80317"/>
                        <a14:foregroundMark x1="41143" y1="87937" x2="13429" y2="59365"/>
                        <a14:foregroundMark x1="22286" y1="47302" x2="62286" y2="90159"/>
                        <a14:foregroundMark x1="56286" y1="90159" x2="3714" y2="20000"/>
                        <a14:foregroundMark x1="50571" y1="55238" x2="50571" y2="55238"/>
                        <a14:foregroundMark x1="56000" y1="54286" x2="24571" y2="44127"/>
                        <a14:foregroundMark x1="54286" y1="16508" x2="75714" y2="50159"/>
                        <a14:foregroundMark x1="30857" y1="4127" x2="55429" y2="25714"/>
                        <a14:foregroundMark x1="73143" y1="13016" x2="79429" y2="18730"/>
                        <a14:foregroundMark x1="81429" y1="19365" x2="90857" y2="34286"/>
                        <a14:foregroundMark x1="5714" y1="65714" x2="5714" y2="65714"/>
                        <a14:foregroundMark x1="3143" y1="54603" x2="21429" y2="91429"/>
                        <a14:foregroundMark x1="34571" y1="94286" x2="13429" y2="83810"/>
                        <a14:foregroundMark x1="60571" y1="95556" x2="31429" y2="95556"/>
                        <a14:foregroundMark x1="84000" y1="78095" x2="60571" y2="95873"/>
                        <a14:foregroundMark x1="61143" y1="54603" x2="61143" y2="54603"/>
                        <a14:foregroundMark x1="61143" y1="55238" x2="49143" y2="74603"/>
                        <a14:foregroundMark x1="57429" y1="49524" x2="53714" y2="86032"/>
                        <a14:foregroundMark x1="41143" y1="78095" x2="41143" y2="78095"/>
                        <a14:foregroundMark x1="38000" y1="55873" x2="38000" y2="55873"/>
                        <a14:foregroundMark x1="80000" y1="59365" x2="80000" y2="59365"/>
                        <a14:foregroundMark x1="12857" y1="82540" x2="2000" y2="66349"/>
                        <a14:foregroundMark x1="10857" y1="34286" x2="857" y2="56508"/>
                        <a14:foregroundMark x1="91429" y1="30794" x2="97143" y2="47302"/>
                        <a14:foregroundMark x1="61714" y1="67619" x2="16571" y2="49524"/>
                        <a14:foregroundMark x1="51714" y1="49524" x2="35429" y2="41270"/>
                        <a14:foregroundMark x1="47429" y1="43175" x2="92000" y2="50159"/>
                        <a14:foregroundMark x1="68571" y1="11111" x2="49714" y2="7619"/>
                        <a14:foregroundMark x1="85714" y1="76825" x2="98286" y2="65079"/>
                        <a14:backgroundMark x1="34857" y1="55238" x2="46857" y2="82540"/>
                        <a14:backgroundMark x1="29143" y1="46032" x2="52286" y2="85079"/>
                        <a14:backgroundMark x1="90000" y1="28571" x2="98857" y2="61587"/>
                        <a14:backgroundMark x1="46857" y1="44762" x2="63143" y2="71429"/>
                        <a14:backgroundMark x1="95143" y1="69841" x2="98286" y2="6158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25195" y="3029027"/>
            <a:ext cx="2477137" cy="22294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>
                        <a14:foregroundMark x1="7000" y1="95057" x2="7000" y2="95057"/>
                        <a14:foregroundMark x1="41333" y1="3422" x2="36667" y2="9886"/>
                        <a14:foregroundMark x1="33333" y1="4563" x2="30000" y2="57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07367" y="3440812"/>
            <a:ext cx="1558175" cy="1366000"/>
          </a:xfrm>
          <a:prstGeom prst="rect">
            <a:avLst/>
          </a:prstGeom>
        </p:spPr>
      </p:pic>
      <p:sp>
        <p:nvSpPr>
          <p:cNvPr id="29" name="Circular Arrow 28"/>
          <p:cNvSpPr/>
          <p:nvPr/>
        </p:nvSpPr>
        <p:spPr>
          <a:xfrm>
            <a:off x="5365542" y="2999899"/>
            <a:ext cx="933029" cy="896001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Circular Arrow 29"/>
          <p:cNvSpPr/>
          <p:nvPr/>
        </p:nvSpPr>
        <p:spPr>
          <a:xfrm flipH="1" flipV="1">
            <a:off x="5415902" y="4560518"/>
            <a:ext cx="831464" cy="802029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Circular Arrow 30"/>
          <p:cNvSpPr/>
          <p:nvPr/>
        </p:nvSpPr>
        <p:spPr>
          <a:xfrm>
            <a:off x="2662696" y="2957890"/>
            <a:ext cx="933029" cy="896001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3" name="Circular Arrow 32"/>
          <p:cNvSpPr/>
          <p:nvPr/>
        </p:nvSpPr>
        <p:spPr>
          <a:xfrm flipH="1" flipV="1">
            <a:off x="2764261" y="4506638"/>
            <a:ext cx="831464" cy="802029"/>
          </a:xfrm>
          <a:prstGeom prst="circular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5087" y="2296802"/>
            <a:ext cx="2343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Investors</a:t>
            </a:r>
            <a:endParaRPr lang="th-TH" sz="2400" b="1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1545" y="2152651"/>
            <a:ext cx="1769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/>
                </a:solidFill>
              </a:rPr>
              <a:t>Mutual </a:t>
            </a:r>
          </a:p>
          <a:p>
            <a:pPr algn="ctr"/>
            <a:r>
              <a:rPr lang="en-US" sz="2400" b="1" dirty="0" smtClean="0">
                <a:solidFill>
                  <a:schemeClr val="accent1"/>
                </a:solidFill>
              </a:rPr>
              <a:t>Funds</a:t>
            </a:r>
            <a:endParaRPr lang="th-TH" sz="2400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78853" y="2112135"/>
            <a:ext cx="1769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1"/>
                </a:solidFill>
              </a:rPr>
              <a:t>Financial</a:t>
            </a:r>
          </a:p>
          <a:p>
            <a:pPr algn="ctr"/>
            <a:r>
              <a:rPr lang="en-US" sz="2400" b="1" dirty="0" smtClean="0">
                <a:solidFill>
                  <a:schemeClr val="accent1"/>
                </a:solidFill>
              </a:rPr>
              <a:t>Markets</a:t>
            </a:r>
            <a:endParaRPr lang="th-TH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33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Open vs. Closed Funds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0212962"/>
              </p:ext>
            </p:extLst>
          </p:nvPr>
        </p:nvGraphicFramePr>
        <p:xfrm>
          <a:off x="218941" y="2216232"/>
          <a:ext cx="8757633" cy="35277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0074"/>
                <a:gridCol w="3278596"/>
                <a:gridCol w="3618963"/>
              </a:tblGrid>
              <a:tr h="396320"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Closed-ended </a:t>
                      </a:r>
                      <a:r>
                        <a:rPr lang="en-US" sz="2000" dirty="0" smtClean="0"/>
                        <a:t>Funds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Open-ended </a:t>
                      </a:r>
                      <a:r>
                        <a:rPr lang="en-US" sz="2000" dirty="0" smtClean="0"/>
                        <a:t>Funds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94591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1.</a:t>
                      </a:r>
                      <a:r>
                        <a:rPr lang="en-US" sz="2000" baseline="0" dirty="0" smtClean="0"/>
                        <a:t> Investment Quantity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Fixed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Flexible 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9632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2.</a:t>
                      </a:r>
                      <a:r>
                        <a:rPr lang="en-US" sz="2000" baseline="0" dirty="0" smtClean="0"/>
                        <a:t> Maturity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Fixed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No Maturity (Evergreen)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94051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3.</a:t>
                      </a:r>
                      <a:r>
                        <a:rPr lang="en-US" sz="2000" baseline="0" dirty="0" smtClean="0"/>
                        <a:t> Purchase of Fund Units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000" dirty="0" smtClean="0"/>
                        <a:t>Available for purchase initially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2000" baseline="0" dirty="0" smtClean="0"/>
                        <a:t>Then, must buy through </a:t>
                      </a:r>
                      <a:r>
                        <a:rPr lang="en-US" sz="2000" b="1" baseline="0" dirty="0" smtClean="0"/>
                        <a:t>secondary market</a:t>
                      </a:r>
                      <a:r>
                        <a:rPr lang="en-US" sz="2000" baseline="0" dirty="0" smtClean="0"/>
                        <a:t> or </a:t>
                      </a:r>
                      <a:r>
                        <a:rPr lang="en-US" sz="2000" b="1" baseline="0" dirty="0" smtClean="0"/>
                        <a:t>market maker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en-US" sz="2000" dirty="0" smtClean="0"/>
                        <a:t>Can buy more </a:t>
                      </a:r>
                      <a:r>
                        <a:rPr lang="en-US" sz="2000" b="1" baseline="0" dirty="0" smtClean="0"/>
                        <a:t>directly </a:t>
                      </a:r>
                      <a:r>
                        <a:rPr lang="en-US" sz="2000" baseline="0" dirty="0" smtClean="0"/>
                        <a:t>from fund 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r>
                        <a:rPr lang="en-US" sz="2000" baseline="0" dirty="0" smtClean="0"/>
                        <a:t>Or with </a:t>
                      </a:r>
                      <a:r>
                        <a:rPr lang="en-US" sz="2000" b="1" baseline="0" dirty="0" smtClean="0"/>
                        <a:t>contact marketing agent</a:t>
                      </a:r>
                      <a:r>
                        <a:rPr lang="en-US" sz="2000" baseline="0" dirty="0" smtClean="0"/>
                        <a:t>, which will send the order to the fund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8425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Open vs. Closed Funds</a:t>
            </a:r>
            <a:endParaRPr lang="en-US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75919120"/>
              </p:ext>
            </p:extLst>
          </p:nvPr>
        </p:nvGraphicFramePr>
        <p:xfrm>
          <a:off x="206062" y="2106229"/>
          <a:ext cx="8744755" cy="38781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93194"/>
                <a:gridCol w="3051581"/>
                <a:gridCol w="3799980"/>
              </a:tblGrid>
              <a:tr h="358892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Closed-ended Funds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Open-ended Funds</a:t>
                      </a: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1415903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4. Resale</a:t>
                      </a:r>
                      <a:r>
                        <a:rPr lang="en-US" sz="2000" baseline="0" dirty="0" smtClean="0"/>
                        <a:t> of Units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en-US" sz="2000" baseline="0" dirty="0" smtClean="0"/>
                        <a:t>Does not allow resale of units before maturity</a:t>
                      </a:r>
                    </a:p>
                    <a:p>
                      <a:pPr marL="342900" indent="-342900">
                        <a:buFontTx/>
                        <a:buChar char="-"/>
                      </a:pPr>
                      <a:r>
                        <a:rPr lang="en-US" sz="2000" baseline="0" dirty="0" smtClean="0"/>
                        <a:t>If investors wish to sell, they can sell in secondary market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-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dirty="0" smtClean="0"/>
                        <a:t>Allows resale of units</a:t>
                      </a:r>
                      <a:r>
                        <a:rPr lang="en-US" sz="2000" baseline="0" dirty="0" smtClean="0"/>
                        <a:t> at times (day, week or month) as set in prospectus, at price equal to Net Asset Value (NAV) minus fees, if any</a:t>
                      </a:r>
                      <a:endParaRPr lang="en-US" sz="2000" dirty="0"/>
                    </a:p>
                  </a:txBody>
                  <a:tcPr/>
                </a:tc>
              </a:tr>
              <a:tr h="156167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5. Registration</a:t>
                      </a:r>
                      <a:r>
                        <a:rPr lang="en-US" sz="2000" baseline="0" dirty="0" smtClean="0"/>
                        <a:t> for trading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Usually registered in secondary market,</a:t>
                      </a:r>
                      <a:r>
                        <a:rPr lang="en-US" sz="2000" baseline="0" dirty="0" smtClean="0"/>
                        <a:t> such as the Stock Exchange of Thailand (SET)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Usually not </a:t>
                      </a:r>
                      <a:r>
                        <a:rPr lang="en-US" sz="2000" baseline="0" dirty="0" smtClean="0"/>
                        <a:t>registered in secondary market because investors can resell through marketing agent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0125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Types of Mutual Funds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6" y="2070846"/>
            <a:ext cx="8435662" cy="4182035"/>
          </a:xfrm>
        </p:spPr>
        <p:txBody>
          <a:bodyPr numCol="2">
            <a:normAutofit/>
          </a:bodyPr>
          <a:lstStyle/>
          <a:p>
            <a:r>
              <a:rPr lang="en-US" dirty="0"/>
              <a:t>Equity Fund</a:t>
            </a:r>
          </a:p>
          <a:p>
            <a:r>
              <a:rPr lang="en-US" dirty="0">
                <a:solidFill>
                  <a:schemeClr val="accent1"/>
                </a:solidFill>
              </a:rPr>
              <a:t>General fixed income fund</a:t>
            </a:r>
          </a:p>
          <a:p>
            <a:r>
              <a:rPr lang="en-US" dirty="0"/>
              <a:t>Long-term fixed income fund </a:t>
            </a:r>
          </a:p>
          <a:p>
            <a:r>
              <a:rPr lang="en-US" dirty="0">
                <a:solidFill>
                  <a:schemeClr val="accent1"/>
                </a:solidFill>
              </a:rPr>
              <a:t>Short-term fixed income fund </a:t>
            </a:r>
          </a:p>
          <a:p>
            <a:r>
              <a:rPr lang="en-US" dirty="0"/>
              <a:t>Balanced fund</a:t>
            </a:r>
          </a:p>
          <a:p>
            <a:r>
              <a:rPr lang="en-US" dirty="0"/>
              <a:t>Flexible portfolio fund</a:t>
            </a:r>
          </a:p>
          <a:p>
            <a:r>
              <a:rPr lang="en-US" dirty="0">
                <a:solidFill>
                  <a:schemeClr val="accent1"/>
                </a:solidFill>
              </a:rPr>
              <a:t>Fund of fund </a:t>
            </a:r>
          </a:p>
          <a:p>
            <a:r>
              <a:rPr lang="en-US" dirty="0"/>
              <a:t>Warrant fund</a:t>
            </a:r>
          </a:p>
          <a:p>
            <a:r>
              <a:rPr lang="en-US" dirty="0">
                <a:solidFill>
                  <a:schemeClr val="accent1"/>
                </a:solidFill>
              </a:rPr>
              <a:t>Sector fund</a:t>
            </a:r>
          </a:p>
          <a:p>
            <a:r>
              <a:rPr lang="en-US" dirty="0"/>
              <a:t>Money Market fund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68856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Special Types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Guarantee Fund</a:t>
            </a:r>
            <a:endParaRPr lang="en-US" sz="2800" dirty="0"/>
          </a:p>
          <a:p>
            <a:r>
              <a:rPr lang="en-US" sz="2800" dirty="0">
                <a:solidFill>
                  <a:schemeClr val="accent1"/>
                </a:solidFill>
              </a:rPr>
              <a:t>Retirement Mutual </a:t>
            </a:r>
            <a:r>
              <a:rPr lang="en-US" sz="2800" dirty="0" smtClean="0">
                <a:solidFill>
                  <a:schemeClr val="accent1"/>
                </a:solidFill>
              </a:rPr>
              <a:t>Fund </a:t>
            </a:r>
            <a:r>
              <a:rPr lang="en-US" sz="2800" dirty="0">
                <a:solidFill>
                  <a:schemeClr val="accent1"/>
                </a:solidFill>
              </a:rPr>
              <a:t>(RMF)</a:t>
            </a:r>
          </a:p>
          <a:p>
            <a:r>
              <a:rPr lang="en-US" sz="2800" dirty="0"/>
              <a:t>Foreign Investment </a:t>
            </a:r>
            <a:r>
              <a:rPr lang="en-US" sz="2800" dirty="0" smtClean="0"/>
              <a:t>Fund </a:t>
            </a:r>
            <a:r>
              <a:rPr lang="en-US" sz="2800" dirty="0"/>
              <a:t>(FIF)</a:t>
            </a:r>
          </a:p>
          <a:p>
            <a:r>
              <a:rPr lang="en-US" sz="2800" dirty="0">
                <a:solidFill>
                  <a:schemeClr val="accent1"/>
                </a:solidFill>
              </a:rPr>
              <a:t>Long </a:t>
            </a:r>
            <a:r>
              <a:rPr lang="en-US" sz="2800" dirty="0" smtClean="0">
                <a:solidFill>
                  <a:schemeClr val="accent1"/>
                </a:solidFill>
              </a:rPr>
              <a:t>Term </a:t>
            </a:r>
            <a:r>
              <a:rPr lang="en-US" sz="2800" dirty="0">
                <a:solidFill>
                  <a:schemeClr val="accent1"/>
                </a:solidFill>
              </a:rPr>
              <a:t>E</a:t>
            </a:r>
            <a:r>
              <a:rPr lang="en-US" sz="2800" dirty="0" smtClean="0">
                <a:solidFill>
                  <a:schemeClr val="accent1"/>
                </a:solidFill>
              </a:rPr>
              <a:t>quity Fund </a:t>
            </a:r>
            <a:r>
              <a:rPr lang="en-US" sz="2800" dirty="0">
                <a:solidFill>
                  <a:schemeClr val="accent1"/>
                </a:solidFill>
              </a:rPr>
              <a:t>(LTF)</a:t>
            </a:r>
            <a:endParaRPr lang="th-TH" sz="2800" dirty="0">
              <a:solidFill>
                <a:schemeClr val="accent1"/>
              </a:solidFill>
            </a:endParaRP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94742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6" y="2070846"/>
            <a:ext cx="8422782" cy="4182035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effectLst/>
              </a:rPr>
              <a:t>Professional Management </a:t>
            </a:r>
            <a:r>
              <a:rPr lang="en-US" dirty="0" smtClean="0">
                <a:effectLst/>
              </a:rPr>
              <a:t>(</a:t>
            </a:r>
            <a:r>
              <a:rPr lang="en-US" dirty="0">
                <a:effectLst/>
              </a:rPr>
              <a:t>Knowledge and Saving Time)</a:t>
            </a:r>
          </a:p>
          <a:p>
            <a:pPr lvl="0"/>
            <a:r>
              <a:rPr lang="en-US" dirty="0">
                <a:solidFill>
                  <a:schemeClr val="accent1"/>
                </a:solidFill>
                <a:effectLst/>
              </a:rPr>
              <a:t>Diversification</a:t>
            </a:r>
          </a:p>
          <a:p>
            <a:pPr lvl="0"/>
            <a:r>
              <a:rPr lang="en-US" dirty="0">
                <a:effectLst/>
              </a:rPr>
              <a:t>Economies of </a:t>
            </a:r>
            <a:r>
              <a:rPr lang="en-US" dirty="0" smtClean="0">
                <a:effectLst/>
              </a:rPr>
              <a:t>Scale </a:t>
            </a:r>
            <a:r>
              <a:rPr lang="en-US" dirty="0">
                <a:effectLst/>
              </a:rPr>
              <a:t>(Transaction </a:t>
            </a:r>
            <a:r>
              <a:rPr lang="en-US" dirty="0" smtClean="0">
                <a:effectLst/>
              </a:rPr>
              <a:t>Costs)</a:t>
            </a:r>
            <a:endParaRPr lang="en-US" dirty="0">
              <a:effectLst/>
            </a:endParaRPr>
          </a:p>
          <a:p>
            <a:pPr lvl="0"/>
            <a:r>
              <a:rPr lang="en-US" dirty="0" smtClean="0">
                <a:solidFill>
                  <a:schemeClr val="accent1"/>
                </a:solidFill>
                <a:effectLst/>
              </a:rPr>
              <a:t>Liquidity (compared with bonds)</a:t>
            </a:r>
            <a:endParaRPr lang="en-US" dirty="0">
              <a:solidFill>
                <a:schemeClr val="accent1"/>
              </a:solidFill>
              <a:effectLst/>
            </a:endParaRPr>
          </a:p>
          <a:p>
            <a:pPr lvl="0"/>
            <a:r>
              <a:rPr lang="en-US" dirty="0">
                <a:effectLst/>
              </a:rPr>
              <a:t>Simplicity (Low initial investment and </a:t>
            </a:r>
            <a:r>
              <a:rPr lang="en-US" dirty="0" smtClean="0">
                <a:effectLst/>
              </a:rPr>
              <a:t>ease of start)</a:t>
            </a:r>
            <a:endParaRPr lang="en-US" dirty="0">
              <a:effectLst/>
            </a:endParaRPr>
          </a:p>
          <a:p>
            <a:pPr lvl="0"/>
            <a:r>
              <a:rPr lang="en-US" dirty="0" smtClean="0">
                <a:solidFill>
                  <a:schemeClr val="accent1"/>
                </a:solidFill>
                <a:effectLst/>
              </a:rPr>
              <a:t>Tax Deductible (for LTF </a:t>
            </a:r>
            <a:r>
              <a:rPr lang="en-US" dirty="0">
                <a:solidFill>
                  <a:schemeClr val="accent1"/>
                </a:solidFill>
                <a:effectLst/>
              </a:rPr>
              <a:t>and RMF</a:t>
            </a:r>
            <a:r>
              <a:rPr lang="en-US" dirty="0" smtClean="0">
                <a:solidFill>
                  <a:schemeClr val="accent1"/>
                </a:solidFill>
                <a:effectLst/>
              </a:rPr>
              <a:t>)</a:t>
            </a:r>
            <a:endParaRPr lang="en-US" dirty="0">
              <a:solidFill>
                <a:schemeClr val="accent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96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2070846"/>
            <a:ext cx="8319752" cy="4182035"/>
          </a:xfrm>
        </p:spPr>
        <p:txBody>
          <a:bodyPr/>
          <a:lstStyle/>
          <a:p>
            <a:pPr lvl="0"/>
            <a:r>
              <a:rPr lang="en-US" dirty="0" smtClean="0">
                <a:effectLst/>
              </a:rPr>
              <a:t>Possibility of Moral Hazard (even if managers do poorly, they still get paid)</a:t>
            </a:r>
            <a:endParaRPr lang="en-US" dirty="0">
              <a:effectLst/>
            </a:endParaRPr>
          </a:p>
          <a:p>
            <a:pPr lvl="0"/>
            <a:r>
              <a:rPr lang="en-US" dirty="0" smtClean="0">
                <a:solidFill>
                  <a:schemeClr val="accent1"/>
                </a:solidFill>
                <a:effectLst/>
              </a:rPr>
              <a:t>Costs (research and other costs transferred to investors)</a:t>
            </a:r>
            <a:endParaRPr lang="en-US" dirty="0">
              <a:solidFill>
                <a:schemeClr val="accent1"/>
              </a:solidFill>
              <a:effectLst/>
            </a:endParaRPr>
          </a:p>
          <a:p>
            <a:pPr lvl="0"/>
            <a:r>
              <a:rPr lang="en-US" dirty="0" smtClean="0">
                <a:effectLst/>
              </a:rPr>
              <a:t>Dilution (returns from different assets average out, which cause overall returns to be low)</a:t>
            </a:r>
            <a:endParaRPr lang="en-US" dirty="0">
              <a:effectLst/>
            </a:endParaRPr>
          </a:p>
          <a:p>
            <a:pPr lvl="0"/>
            <a:r>
              <a:rPr lang="en-US" dirty="0" smtClean="0">
                <a:solidFill>
                  <a:schemeClr val="accent1"/>
                </a:solidFill>
                <a:effectLst/>
              </a:rPr>
              <a:t>Taxes (</a:t>
            </a:r>
            <a:r>
              <a:rPr lang="en-US" smtClean="0">
                <a:solidFill>
                  <a:schemeClr val="accent1"/>
                </a:solidFill>
                <a:effectLst/>
              </a:rPr>
              <a:t>for dividends)</a:t>
            </a:r>
            <a:endParaRPr lang="en-US" dirty="0">
              <a:solidFill>
                <a:schemeClr val="accent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471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9 </a:t>
            </a:r>
            <a:r>
              <a:rPr lang="en-US" dirty="0" err="1" smtClean="0"/>
              <a:t>Namelist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Tianjian</a:t>
            </a:r>
            <a:r>
              <a:rPr lang="en-US" dirty="0" smtClean="0"/>
              <a:t> Su #5204641343</a:t>
            </a:r>
          </a:p>
          <a:p>
            <a:r>
              <a:rPr lang="en-US" dirty="0" err="1" smtClean="0"/>
              <a:t>Athip</a:t>
            </a:r>
            <a:r>
              <a:rPr lang="en-US" dirty="0" smtClean="0"/>
              <a:t> </a:t>
            </a:r>
            <a:r>
              <a:rPr lang="en-US" dirty="0" err="1" smtClean="0"/>
              <a:t>Tansutat</a:t>
            </a:r>
            <a:r>
              <a:rPr lang="en-US" dirty="0" smtClean="0"/>
              <a:t> #5204640071</a:t>
            </a:r>
          </a:p>
          <a:p>
            <a:r>
              <a:rPr lang="en-US" dirty="0" err="1" smtClean="0"/>
              <a:t>Sompong</a:t>
            </a:r>
            <a:r>
              <a:rPr lang="en-US" dirty="0" smtClean="0"/>
              <a:t> </a:t>
            </a:r>
            <a:r>
              <a:rPr lang="en-US" dirty="0" err="1" smtClean="0"/>
              <a:t>Wongjaroenporn</a:t>
            </a:r>
            <a:r>
              <a:rPr lang="en-US" dirty="0" smtClean="0"/>
              <a:t> #5204641012</a:t>
            </a:r>
          </a:p>
          <a:p>
            <a:r>
              <a:rPr lang="en-US" dirty="0" err="1" smtClean="0"/>
              <a:t>Chayakrid</a:t>
            </a:r>
            <a:r>
              <a:rPr lang="en-US" dirty="0" smtClean="0"/>
              <a:t> </a:t>
            </a:r>
            <a:r>
              <a:rPr lang="en-US" dirty="0" err="1" smtClean="0"/>
              <a:t>Sukaram</a:t>
            </a:r>
            <a:r>
              <a:rPr lang="en-US" dirty="0" smtClean="0"/>
              <a:t> #5204640758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596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209</TotalTime>
  <Words>347</Words>
  <Application>Microsoft Office PowerPoint</Application>
  <PresentationFormat>On-screen Show (4:3)</PresentationFormat>
  <Paragraphs>69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Habitat</vt:lpstr>
      <vt:lpstr>Mutual Funds</vt:lpstr>
      <vt:lpstr>Definition of a Mutual Fund</vt:lpstr>
      <vt:lpstr>Process</vt:lpstr>
      <vt:lpstr>Open vs. Closed Funds</vt:lpstr>
      <vt:lpstr>Open vs. Closed Funds</vt:lpstr>
      <vt:lpstr>Types of Mutual Funds </vt:lpstr>
      <vt:lpstr>Special Types </vt:lpstr>
      <vt:lpstr>Pros</vt:lpstr>
      <vt:lpstr>Cons</vt:lpstr>
      <vt:lpstr>Group 9 Namelist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Athip Tansutat</dc:creator>
  <cp:lastModifiedBy>Classroom</cp:lastModifiedBy>
  <cp:revision>29</cp:revision>
  <dcterms:created xsi:type="dcterms:W3CDTF">2012-09-06T11:24:16Z</dcterms:created>
  <dcterms:modified xsi:type="dcterms:W3CDTF">2012-09-11T08:00:33Z</dcterms:modified>
</cp:coreProperties>
</file>