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70" r:id="rId11"/>
    <p:sldId id="268" r:id="rId12"/>
    <p:sldId id="267" r:id="rId13"/>
    <p:sldId id="269" r:id="rId1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3446E-9067-4ED7-8235-944ABF575A9E}" type="datetimeFigureOut">
              <a:rPr lang="th-TH" smtClean="0"/>
              <a:pPr/>
              <a:t>07/04/57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/>
          </a:bodyPr>
          <a:lstStyle/>
          <a:p>
            <a:r>
              <a:rPr lang="en-US" dirty="0" smtClean="0"/>
              <a:t>International Economics 1:</a:t>
            </a:r>
            <a:br>
              <a:rPr lang="en-US" dirty="0" smtClean="0"/>
            </a:br>
            <a:r>
              <a:rPr lang="en-US" dirty="0" smtClean="0"/>
              <a:t>Free Trade or Protection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Free-trade: </a:t>
            </a:r>
            <a:r>
              <a:rPr lang="en-US" dirty="0" smtClean="0"/>
              <a:t>theory </a:t>
            </a:r>
            <a:r>
              <a:rPr lang="en-US" dirty="0" smtClean="0"/>
              <a:t>and practice</a:t>
            </a:r>
          </a:p>
          <a:p>
            <a:pPr lvl="1"/>
            <a:r>
              <a:rPr lang="en-US" dirty="0" smtClean="0"/>
              <a:t>Theory of comparative advantage</a:t>
            </a:r>
          </a:p>
          <a:p>
            <a:pPr lvl="1"/>
            <a:r>
              <a:rPr lang="en-US" dirty="0" smtClean="0"/>
              <a:t>Free-trade agreements</a:t>
            </a:r>
          </a:p>
          <a:p>
            <a:r>
              <a:rPr lang="en-US" dirty="0" smtClean="0"/>
              <a:t>Protection: </a:t>
            </a:r>
            <a:r>
              <a:rPr lang="en-US" dirty="0" smtClean="0"/>
              <a:t>arguments </a:t>
            </a:r>
            <a:r>
              <a:rPr lang="en-US" dirty="0" smtClean="0"/>
              <a:t>and practice</a:t>
            </a:r>
          </a:p>
          <a:p>
            <a:pPr lvl="1"/>
            <a:r>
              <a:rPr lang="en-US" dirty="0" smtClean="0"/>
              <a:t>Arguments </a:t>
            </a:r>
            <a:r>
              <a:rPr lang="en-US" dirty="0" smtClean="0"/>
              <a:t>for protection</a:t>
            </a:r>
          </a:p>
          <a:p>
            <a:pPr lvl="1"/>
            <a:r>
              <a:rPr lang="en-US" dirty="0" smtClean="0"/>
              <a:t>Forms of trade-protection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Common questions in international economics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not difficult to imagine how countries can gain from trade when they can produce different products at different “absolute cost”</a:t>
            </a:r>
          </a:p>
          <a:p>
            <a:pPr lvl="1"/>
            <a:r>
              <a:rPr lang="en-US" dirty="0" smtClean="0"/>
              <a:t>When this is the case, the countries engaged in trade is said to have different “absolute advantage”</a:t>
            </a:r>
          </a:p>
          <a:p>
            <a:pPr lvl="1"/>
            <a:r>
              <a:rPr lang="en-US" b="1" dirty="0" smtClean="0"/>
              <a:t>Absolute advantage</a:t>
            </a:r>
            <a:r>
              <a:rPr lang="en-US" b="1" dirty="0" smtClean="0"/>
              <a:t>:</a:t>
            </a:r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571612"/>
            <a:ext cx="8001056" cy="4857784"/>
          </a:xfrm>
        </p:spPr>
        <p:txBody>
          <a:bodyPr>
            <a:normAutofit/>
          </a:bodyPr>
          <a:lstStyle/>
          <a:p>
            <a:r>
              <a:rPr lang="en-US" dirty="0" smtClean="0"/>
              <a:t>Yet, what happens if there is a country that enjoys absolute advantage in </a:t>
            </a:r>
            <a:r>
              <a:rPr lang="en-US" dirty="0" smtClean="0"/>
              <a:t>producing all </a:t>
            </a:r>
            <a:r>
              <a:rPr lang="en-US" dirty="0" smtClean="0"/>
              <a:t>products.</a:t>
            </a:r>
          </a:p>
          <a:p>
            <a:r>
              <a:rPr lang="en-US" dirty="0" smtClean="0"/>
              <a:t>In fact, trade can still produce benefits. </a:t>
            </a:r>
          </a:p>
          <a:p>
            <a:r>
              <a:rPr lang="en-US" dirty="0" smtClean="0"/>
              <a:t>The rational for this is explained through one of the most important theory in international economics called:</a:t>
            </a:r>
          </a:p>
          <a:p>
            <a:pPr lvl="1"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14974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Theory of “comparative advantage”</a:t>
            </a:r>
          </a:p>
          <a:p>
            <a:pPr lvl="1"/>
            <a:r>
              <a:rPr lang="en-US" b="1" dirty="0" smtClean="0"/>
              <a:t>Comparative advantage: </a:t>
            </a:r>
            <a:r>
              <a:rPr lang="en-US" dirty="0" smtClean="0"/>
              <a:t>the advantage that a country enjoyed when its “opportunity cost” (in terms of other goods it can produce) to produce a good is less than other country. </a:t>
            </a:r>
          </a:p>
          <a:p>
            <a:pPr lvl="2"/>
            <a:r>
              <a:rPr lang="en-US" dirty="0" smtClean="0"/>
              <a:t>This way of looking at cost is to look at cost in terms of other goods that a country can produced.</a:t>
            </a:r>
          </a:p>
          <a:p>
            <a:pPr lvl="2"/>
            <a:r>
              <a:rPr lang="en-US" dirty="0" smtClean="0"/>
              <a:t>For example: to look at the cost of producing rice in terms of a sugar that could be produced instead of rice. 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43470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Theory of “comparative advantage”</a:t>
            </a:r>
          </a:p>
          <a:p>
            <a:pPr lvl="1"/>
            <a:r>
              <a:rPr lang="en-US" dirty="0" smtClean="0"/>
              <a:t>David Ricardo explained how countries can gain from trade even without absolute advantage divided between them. They only need comparative advantage to gain from trade. 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241316"/>
            <a:ext cx="8715436" cy="5330955"/>
          </a:xfrm>
        </p:spPr>
        <p:txBody>
          <a:bodyPr>
            <a:normAutofit/>
          </a:bodyPr>
          <a:lstStyle/>
          <a:p>
            <a:r>
              <a:rPr lang="en-US" dirty="0" smtClean="0"/>
              <a:t>Example of gain from trade in the context of comparative advantage</a:t>
            </a:r>
          </a:p>
          <a:p>
            <a:pPr lvl="1"/>
            <a:r>
              <a:rPr lang="en-US" dirty="0" smtClean="0"/>
              <a:t>Country A</a:t>
            </a:r>
          </a:p>
          <a:p>
            <a:pPr lvl="2"/>
            <a:r>
              <a:rPr lang="en-US" dirty="0" smtClean="0"/>
              <a:t>Can use 1 </a:t>
            </a:r>
            <a:r>
              <a:rPr lang="en-US" dirty="0" err="1" smtClean="0"/>
              <a:t>rai</a:t>
            </a:r>
            <a:r>
              <a:rPr lang="en-US" dirty="0" smtClean="0"/>
              <a:t> of land to produce 10 kg of rice, while 1 </a:t>
            </a:r>
            <a:r>
              <a:rPr lang="en-US" dirty="0" err="1" smtClean="0"/>
              <a:t>rai</a:t>
            </a:r>
            <a:r>
              <a:rPr lang="en-US" dirty="0" smtClean="0"/>
              <a:t> will only produce 5 kg of sugar</a:t>
            </a:r>
          </a:p>
          <a:p>
            <a:pPr lvl="2"/>
            <a:r>
              <a:rPr lang="en-US" b="1" dirty="0" smtClean="0"/>
              <a:t>Opportunity cost for producing 1 kg of sugar = </a:t>
            </a:r>
          </a:p>
          <a:p>
            <a:pPr lvl="1"/>
            <a:r>
              <a:rPr lang="en-US" dirty="0" smtClean="0"/>
              <a:t>Country B </a:t>
            </a:r>
          </a:p>
          <a:p>
            <a:pPr lvl="2"/>
            <a:r>
              <a:rPr lang="en-US" dirty="0" smtClean="0"/>
              <a:t>Can use 1 </a:t>
            </a:r>
            <a:r>
              <a:rPr lang="en-US" dirty="0" err="1" smtClean="0"/>
              <a:t>rai</a:t>
            </a:r>
            <a:r>
              <a:rPr lang="en-US" dirty="0" smtClean="0"/>
              <a:t> of land to produce 2 kg of rice, while 1 </a:t>
            </a:r>
            <a:r>
              <a:rPr lang="en-US" dirty="0" err="1" smtClean="0"/>
              <a:t>rai</a:t>
            </a:r>
            <a:r>
              <a:rPr lang="en-US" dirty="0" smtClean="0"/>
              <a:t> will produce 4 kg of sugar</a:t>
            </a:r>
          </a:p>
          <a:p>
            <a:pPr lvl="2"/>
            <a:r>
              <a:rPr lang="en-US" b="1" dirty="0" smtClean="0"/>
              <a:t>Opportunity cost for producing 1 kg of rice </a:t>
            </a:r>
            <a:r>
              <a:rPr lang="en-US" b="1" dirty="0" smtClean="0"/>
              <a:t>=</a:t>
            </a:r>
            <a:endParaRPr lang="en-US" b="1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8641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Example of gain from trade in the context of comparative advantage</a:t>
            </a:r>
          </a:p>
          <a:p>
            <a:pPr lvl="1"/>
            <a:r>
              <a:rPr lang="en-US" dirty="0" smtClean="0"/>
              <a:t>From the prior example,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r>
              <a:rPr lang="en-US" sz="2600" dirty="0" smtClean="0"/>
              <a:t>If country A reduce the production of sugar by 1 kg, it can replace that </a:t>
            </a:r>
            <a:r>
              <a:rPr lang="en-US" sz="2600" dirty="0" smtClean="0"/>
              <a:t>with</a:t>
            </a:r>
            <a:endParaRPr lang="en-US" sz="2600" dirty="0" smtClean="0"/>
          </a:p>
          <a:p>
            <a:pPr lvl="2"/>
            <a:r>
              <a:rPr lang="en-US" sz="2600" dirty="0" smtClean="0"/>
              <a:t>If country B reduce the production of rice by 1 kg, it can replace that </a:t>
            </a:r>
            <a:r>
              <a:rPr lang="en-US" sz="2600" dirty="0" smtClean="0"/>
              <a:t>with</a:t>
            </a:r>
            <a:endParaRPr lang="en-US" sz="2600" dirty="0" smtClean="0"/>
          </a:p>
          <a:p>
            <a:pPr lvl="1"/>
            <a:r>
              <a:rPr lang="en-US" dirty="0" smtClean="0"/>
              <a:t>Both countries will </a:t>
            </a:r>
            <a:r>
              <a:rPr lang="en-US" dirty="0" smtClean="0"/>
              <a:t>attain </a:t>
            </a:r>
            <a:r>
              <a:rPr lang="en-US" dirty="0" smtClean="0"/>
              <a:t>more </a:t>
            </a:r>
            <a:r>
              <a:rPr lang="en-US" dirty="0" smtClean="0"/>
              <a:t>production of rice </a:t>
            </a:r>
            <a:r>
              <a:rPr lang="en-US" dirty="0" smtClean="0"/>
              <a:t>and sugar if each </a:t>
            </a:r>
            <a:r>
              <a:rPr lang="en-US" dirty="0" smtClean="0"/>
              <a:t>produces </a:t>
            </a:r>
            <a:r>
              <a:rPr lang="en-US" dirty="0" smtClean="0"/>
              <a:t>what it has comparative </a:t>
            </a:r>
            <a:r>
              <a:rPr lang="en-US" dirty="0" smtClean="0"/>
              <a:t>advantage on</a:t>
            </a:r>
            <a:r>
              <a:rPr lang="en-US" dirty="0" smtClean="0"/>
              <a:t>.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72098"/>
          </a:xfrm>
        </p:spPr>
        <p:txBody>
          <a:bodyPr>
            <a:normAutofit/>
          </a:bodyPr>
          <a:lstStyle/>
          <a:p>
            <a:r>
              <a:rPr lang="en-US" dirty="0" smtClean="0"/>
              <a:t>Example of gain from trade in the context of comparative advantage</a:t>
            </a:r>
          </a:p>
          <a:p>
            <a:pPr lvl="1"/>
            <a:r>
              <a:rPr lang="en-US" dirty="0" smtClean="0"/>
              <a:t>Country A and B will gain from trade if each of them try to produce more of the goods that it has comparative advantage (i.e. </a:t>
            </a:r>
            <a:r>
              <a:rPr lang="en-US" dirty="0" smtClean="0"/>
              <a:t>having the least </a:t>
            </a:r>
            <a:r>
              <a:rPr lang="en-US" dirty="0" smtClean="0"/>
              <a:t>opportunity cost </a:t>
            </a:r>
            <a:r>
              <a:rPr lang="en-US" dirty="0" smtClean="0"/>
              <a:t>in</a:t>
            </a:r>
            <a:r>
              <a:rPr lang="en-US" dirty="0" smtClean="0"/>
              <a:t> producing), and</a:t>
            </a:r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Free-trade in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428736"/>
            <a:ext cx="8401080" cy="521497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Multi-lateral agreement (more than two countries engaged in the agreement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Bilateral </a:t>
            </a:r>
            <a:r>
              <a:rPr lang="en-US" dirty="0" smtClean="0"/>
              <a:t>agreement (two countries agreement)</a:t>
            </a:r>
          </a:p>
          <a:p>
            <a:endParaRPr lang="en-US" sz="3600" dirty="0" smtClean="0"/>
          </a:p>
          <a:p>
            <a:endParaRPr lang="en-US" sz="3600" dirty="0" smtClean="0"/>
          </a:p>
          <a:p>
            <a:r>
              <a:rPr lang="en-US" sz="3600" dirty="0" smtClean="0"/>
              <a:t>Database </a:t>
            </a:r>
            <a:r>
              <a:rPr lang="en-US" sz="3600" dirty="0" smtClean="0"/>
              <a:t>for Thailand: http://fta.dft.go.th/</a:t>
            </a:r>
          </a:p>
          <a:p>
            <a:pPr lvl="1">
              <a:buNone/>
            </a:pPr>
            <a:endParaRPr lang="en-US" sz="3200" dirty="0" smtClean="0"/>
          </a:p>
          <a:p>
            <a:pPr lvl="2">
              <a:buNone/>
            </a:pPr>
            <a:endParaRPr lang="en-US" sz="2800" dirty="0" smtClean="0"/>
          </a:p>
          <a:p>
            <a:pPr lvl="2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Arguments for protection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714908"/>
          </a:xfrm>
        </p:spPr>
        <p:txBody>
          <a:bodyPr>
            <a:normAutofit/>
          </a:bodyPr>
          <a:lstStyle/>
          <a:p>
            <a:r>
              <a:rPr lang="en-US" dirty="0" smtClean="0"/>
              <a:t>Saving jobs</a:t>
            </a:r>
          </a:p>
          <a:p>
            <a:r>
              <a:rPr lang="en-US" dirty="0" smtClean="0"/>
              <a:t>Unfair competition due to cheaper </a:t>
            </a:r>
            <a:r>
              <a:rPr lang="en-US" dirty="0" err="1" smtClean="0"/>
              <a:t>labour</a:t>
            </a:r>
            <a:r>
              <a:rPr lang="en-US" dirty="0" smtClean="0"/>
              <a:t> abroad </a:t>
            </a:r>
          </a:p>
          <a:p>
            <a:pPr lvl="1"/>
            <a:r>
              <a:rPr lang="en-US" dirty="0" smtClean="0"/>
              <a:t>This belief is against the theory of comparative advantage</a:t>
            </a:r>
          </a:p>
          <a:p>
            <a:r>
              <a:rPr lang="en-US" dirty="0" smtClean="0"/>
              <a:t>Protecting national security</a:t>
            </a:r>
          </a:p>
          <a:p>
            <a:r>
              <a:rPr lang="en-US" dirty="0" smtClean="0"/>
              <a:t>Discourage dependency</a:t>
            </a:r>
          </a:p>
          <a:p>
            <a:r>
              <a:rPr lang="en-US" dirty="0" smtClean="0"/>
              <a:t>Safeguarding infant industries</a:t>
            </a:r>
          </a:p>
          <a:p>
            <a:endParaRPr lang="en-US" dirty="0" smtClean="0"/>
          </a:p>
          <a:p>
            <a:endParaRPr lang="en-US" sz="3600" dirty="0" smtClean="0"/>
          </a:p>
          <a:p>
            <a:pPr lvl="2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Protection in practices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714908"/>
          </a:xfrm>
        </p:spPr>
        <p:txBody>
          <a:bodyPr>
            <a:normAutofit/>
          </a:bodyPr>
          <a:lstStyle/>
          <a:p>
            <a:r>
              <a:rPr lang="en-US" dirty="0" smtClean="0"/>
              <a:t>Forms of trade protection</a:t>
            </a:r>
          </a:p>
          <a:p>
            <a:pPr lvl="1"/>
            <a:r>
              <a:rPr lang="en-US" sz="3200" dirty="0" smtClean="0"/>
              <a:t>Tariff (import taxes)</a:t>
            </a:r>
          </a:p>
          <a:p>
            <a:pPr lvl="2"/>
            <a:r>
              <a:rPr lang="en-US" dirty="0" smtClean="0"/>
              <a:t>http://igtf.customs.go.th/igtf/th/main_frame.jsp</a:t>
            </a:r>
          </a:p>
          <a:p>
            <a:pPr lvl="1"/>
            <a:r>
              <a:rPr lang="en-US" sz="3200" dirty="0" smtClean="0"/>
              <a:t>Quota</a:t>
            </a:r>
          </a:p>
          <a:p>
            <a:pPr lvl="1"/>
            <a:r>
              <a:rPr lang="en-US" sz="3200" dirty="0" smtClean="0"/>
              <a:t>Export subsidies</a:t>
            </a:r>
          </a:p>
          <a:p>
            <a:pPr lvl="1"/>
            <a:r>
              <a:rPr lang="en-US" sz="3200" dirty="0" smtClean="0"/>
              <a:t>Dumping</a:t>
            </a:r>
            <a:endParaRPr lang="en-US" sz="3200" dirty="0" smtClean="0"/>
          </a:p>
          <a:p>
            <a:endParaRPr lang="en-US" dirty="0" smtClean="0"/>
          </a:p>
          <a:p>
            <a:endParaRPr lang="en-US" sz="3600" dirty="0" smtClean="0"/>
          </a:p>
          <a:p>
            <a:pPr lvl="2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572</Words>
  <Application>Microsoft Office PowerPoint</Application>
  <PresentationFormat>On-screen Show (4:3)</PresentationFormat>
  <Paragraphs>87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International Economics 1: Free Trade or Protection</vt:lpstr>
      <vt:lpstr>Topics</vt:lpstr>
      <vt:lpstr>Introduction</vt:lpstr>
      <vt:lpstr>How do countries gain from trade</vt:lpstr>
      <vt:lpstr>How do countries gain from trade</vt:lpstr>
      <vt:lpstr>How do countries gain from trade</vt:lpstr>
      <vt:lpstr>How do countries gain from trade</vt:lpstr>
      <vt:lpstr>How do countries gain from trade</vt:lpstr>
      <vt:lpstr>How do countries gain from trade</vt:lpstr>
      <vt:lpstr>How do countries gain from trade</vt:lpstr>
      <vt:lpstr>Free-trade in practice</vt:lpstr>
      <vt:lpstr>Arguments for protection</vt:lpstr>
      <vt:lpstr>Protection in practices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Economics 1: Free Trade or Protection</dc:title>
  <dc:creator>Thorn</dc:creator>
  <cp:lastModifiedBy>Thorn</cp:lastModifiedBy>
  <cp:revision>22</cp:revision>
  <dcterms:created xsi:type="dcterms:W3CDTF">2014-02-20T16:37:15Z</dcterms:created>
  <dcterms:modified xsi:type="dcterms:W3CDTF">2014-04-07T09:34:15Z</dcterms:modified>
</cp:coreProperties>
</file>