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87" r:id="rId19"/>
    <p:sldId id="273" r:id="rId20"/>
    <p:sldId id="274" r:id="rId21"/>
    <p:sldId id="275" r:id="rId22"/>
    <p:sldId id="276" r:id="rId23"/>
    <p:sldId id="277" r:id="rId24"/>
    <p:sldId id="278" r:id="rId25"/>
    <p:sldId id="279" r:id="rId26"/>
    <p:sldId id="280" r:id="rId27"/>
    <p:sldId id="286" r:id="rId28"/>
    <p:sldId id="281" r:id="rId29"/>
    <p:sldId id="282" r:id="rId30"/>
    <p:sldId id="283" r:id="rId31"/>
    <p:sldId id="284" r:id="rId32"/>
    <p:sldId id="285" r:id="rId33"/>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0CFFED4F-7439-484C-BA32-D1686B091658}" type="datetimeFigureOut">
              <a:rPr lang="th-TH" smtClean="0"/>
              <a:pPr/>
              <a:t>23/09/58</a:t>
            </a:fld>
            <a:endParaRPr lang="th-TH"/>
          </a:p>
        </p:txBody>
      </p:sp>
      <p:sp>
        <p:nvSpPr>
          <p:cNvPr id="16" name="Slide Number Placeholder 15"/>
          <p:cNvSpPr>
            <a:spLocks noGrp="1"/>
          </p:cNvSpPr>
          <p:nvPr>
            <p:ph type="sldNum" sz="quarter" idx="11"/>
          </p:nvPr>
        </p:nvSpPr>
        <p:spPr/>
        <p:txBody>
          <a:bodyPr/>
          <a:lstStyle/>
          <a:p>
            <a:fld id="{55799477-BD2B-4F19-8FFD-BA5ABC1CA09B}" type="slidenum">
              <a:rPr lang="th-TH" smtClean="0"/>
              <a:pPr/>
              <a:t>‹#›</a:t>
            </a:fld>
            <a:endParaRPr lang="th-TH"/>
          </a:p>
        </p:txBody>
      </p:sp>
      <p:sp>
        <p:nvSpPr>
          <p:cNvPr id="17" name="Footer Placeholder 16"/>
          <p:cNvSpPr>
            <a:spLocks noGrp="1"/>
          </p:cNvSpPr>
          <p:nvPr>
            <p:ph type="ftr" sz="quarter" idx="12"/>
          </p:nvPr>
        </p:nvSpPr>
        <p:spPr/>
        <p:txBody>
          <a:bodyPr/>
          <a:lstStyle/>
          <a:p>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0CFFED4F-7439-484C-BA32-D1686B091658}" type="datetimeFigureOut">
              <a:rPr lang="th-TH" smtClean="0"/>
              <a:pPr/>
              <a:t>23/09/58</a:t>
            </a:fld>
            <a:endParaRPr lang="th-TH"/>
          </a:p>
        </p:txBody>
      </p:sp>
      <p:sp>
        <p:nvSpPr>
          <p:cNvPr id="15" name="Slide Number Placeholder 14"/>
          <p:cNvSpPr>
            <a:spLocks noGrp="1"/>
          </p:cNvSpPr>
          <p:nvPr>
            <p:ph type="sldNum" sz="quarter" idx="15"/>
          </p:nvPr>
        </p:nvSpPr>
        <p:spPr/>
        <p:txBody>
          <a:bodyPr/>
          <a:lstStyle>
            <a:lvl1pPr algn="ctr">
              <a:defRPr/>
            </a:lvl1pPr>
          </a:lstStyle>
          <a:p>
            <a:fld id="{55799477-BD2B-4F19-8FFD-BA5ABC1CA09B}" type="slidenum">
              <a:rPr lang="th-TH" smtClean="0"/>
              <a:pPr/>
              <a:t>‹#›</a:t>
            </a:fld>
            <a:endParaRPr lang="th-TH"/>
          </a:p>
        </p:txBody>
      </p:sp>
      <p:sp>
        <p:nvSpPr>
          <p:cNvPr id="16" name="Footer Placeholder 15"/>
          <p:cNvSpPr>
            <a:spLocks noGrp="1"/>
          </p:cNvSpPr>
          <p:nvPr>
            <p:ph type="ftr" sz="quarter" idx="16"/>
          </p:nvPr>
        </p:nvSpPr>
        <p:spPr/>
        <p:txBody>
          <a:bodyPr/>
          <a:lstStyle/>
          <a:p>
            <a:endParaRPr lang="th-TH"/>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CFFED4F-7439-484C-BA32-D1686B091658}" type="datetimeFigureOut">
              <a:rPr lang="th-TH" smtClean="0"/>
              <a:pPr/>
              <a:t>23/09/58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5799477-BD2B-4F19-8FFD-BA5ABC1CA09B}" type="slidenum">
              <a:rPr lang="th-TH" smtClean="0"/>
              <a:pPr/>
              <a:t>‹#›</a:t>
            </a:fld>
            <a:endParaRPr lang="th-TH"/>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CFFED4F-7439-484C-BA32-D1686B091658}" type="datetimeFigureOut">
              <a:rPr lang="th-TH" smtClean="0"/>
              <a:pPr/>
              <a:t>23/09/58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5799477-BD2B-4F19-8FFD-BA5ABC1CA09B}" type="slidenum">
              <a:rPr lang="th-TH" smtClean="0"/>
              <a:pPr/>
              <a:t>‹#›</a:t>
            </a:fld>
            <a:endParaRPr lang="th-TH"/>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55799477-BD2B-4F19-8FFD-BA5ABC1CA09B}" type="slidenum">
              <a:rPr lang="th-TH" smtClean="0"/>
              <a:pPr/>
              <a:t>‹#›</a:t>
            </a:fld>
            <a:endParaRPr lang="th-TH"/>
          </a:p>
        </p:txBody>
      </p:sp>
      <p:sp>
        <p:nvSpPr>
          <p:cNvPr id="8" name="Footer Placeholder 7"/>
          <p:cNvSpPr>
            <a:spLocks noGrp="1"/>
          </p:cNvSpPr>
          <p:nvPr>
            <p:ph type="ftr" sz="quarter" idx="11"/>
          </p:nvPr>
        </p:nvSpPr>
        <p:spPr/>
        <p:txBody>
          <a:bodyPr/>
          <a:lstStyle/>
          <a:p>
            <a:endParaRPr lang="th-TH"/>
          </a:p>
        </p:txBody>
      </p:sp>
      <p:sp>
        <p:nvSpPr>
          <p:cNvPr id="7" name="Date Placeholder 6"/>
          <p:cNvSpPr>
            <a:spLocks noGrp="1"/>
          </p:cNvSpPr>
          <p:nvPr>
            <p:ph type="dt" sz="half" idx="10"/>
          </p:nvPr>
        </p:nvSpPr>
        <p:spPr/>
        <p:txBody>
          <a:bodyPr/>
          <a:lstStyle/>
          <a:p>
            <a:fld id="{0CFFED4F-7439-484C-BA32-D1686B091658}" type="datetimeFigureOut">
              <a:rPr lang="th-TH" smtClean="0"/>
              <a:pPr/>
              <a:t>23/09/58</a:t>
            </a:fld>
            <a:endParaRPr lang="th-TH"/>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CFFED4F-7439-484C-BA32-D1686B091658}" type="datetimeFigureOut">
              <a:rPr lang="th-TH" smtClean="0"/>
              <a:pPr/>
              <a:t>23/09/58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5799477-BD2B-4F19-8FFD-BA5ABC1CA09B}" type="slidenum">
              <a:rPr lang="th-TH" smtClean="0"/>
              <a:pPr/>
              <a:t>‹#›</a:t>
            </a:fld>
            <a:endParaRPr lang="th-TH"/>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FFED4F-7439-484C-BA32-D1686B091658}" type="datetimeFigureOut">
              <a:rPr lang="th-TH" smtClean="0"/>
              <a:pPr/>
              <a:t>23/09/58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5799477-BD2B-4F19-8FFD-BA5ABC1CA09B}"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0CFFED4F-7439-484C-BA32-D1686B091658}" type="datetimeFigureOut">
              <a:rPr lang="th-TH" smtClean="0"/>
              <a:pPr/>
              <a:t>23/09/58</a:t>
            </a:fld>
            <a:endParaRPr lang="th-TH"/>
          </a:p>
        </p:txBody>
      </p:sp>
      <p:sp>
        <p:nvSpPr>
          <p:cNvPr id="9" name="Slide Number Placeholder 8"/>
          <p:cNvSpPr>
            <a:spLocks noGrp="1"/>
          </p:cNvSpPr>
          <p:nvPr>
            <p:ph type="sldNum" sz="quarter" idx="15"/>
          </p:nvPr>
        </p:nvSpPr>
        <p:spPr/>
        <p:txBody>
          <a:bodyPr/>
          <a:lstStyle/>
          <a:p>
            <a:fld id="{55799477-BD2B-4F19-8FFD-BA5ABC1CA09B}" type="slidenum">
              <a:rPr lang="th-TH" smtClean="0"/>
              <a:pPr/>
              <a:t>‹#›</a:t>
            </a:fld>
            <a:endParaRPr lang="th-TH"/>
          </a:p>
        </p:txBody>
      </p:sp>
      <p:sp>
        <p:nvSpPr>
          <p:cNvPr id="10" name="Footer Placeholder 9"/>
          <p:cNvSpPr>
            <a:spLocks noGrp="1"/>
          </p:cNvSpPr>
          <p:nvPr>
            <p:ph type="ftr" sz="quarter" idx="16"/>
          </p:nvPr>
        </p:nvSpPr>
        <p:spPr/>
        <p:txBody>
          <a:bodyPr/>
          <a:lstStyle/>
          <a:p>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0CFFED4F-7439-484C-BA32-D1686B091658}" type="datetimeFigureOut">
              <a:rPr lang="th-TH" smtClean="0"/>
              <a:pPr/>
              <a:t>23/09/58</a:t>
            </a:fld>
            <a:endParaRPr lang="th-TH"/>
          </a:p>
        </p:txBody>
      </p:sp>
      <p:sp>
        <p:nvSpPr>
          <p:cNvPr id="9" name="Slide Number Placeholder 8"/>
          <p:cNvSpPr>
            <a:spLocks noGrp="1"/>
          </p:cNvSpPr>
          <p:nvPr>
            <p:ph type="sldNum" sz="quarter" idx="11"/>
          </p:nvPr>
        </p:nvSpPr>
        <p:spPr/>
        <p:txBody>
          <a:bodyPr/>
          <a:lstStyle/>
          <a:p>
            <a:fld id="{55799477-BD2B-4F19-8FFD-BA5ABC1CA09B}" type="slidenum">
              <a:rPr lang="th-TH" smtClean="0"/>
              <a:pPr/>
              <a:t>‹#›</a:t>
            </a:fld>
            <a:endParaRPr lang="th-TH"/>
          </a:p>
        </p:txBody>
      </p:sp>
      <p:sp>
        <p:nvSpPr>
          <p:cNvPr id="10" name="Footer Placeholder 9"/>
          <p:cNvSpPr>
            <a:spLocks noGrp="1"/>
          </p:cNvSpPr>
          <p:nvPr>
            <p:ph type="ftr" sz="quarter" idx="12"/>
          </p:nvPr>
        </p:nvSpPr>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CFFED4F-7439-484C-BA32-D1686B091658}" type="datetimeFigureOut">
              <a:rPr lang="th-TH" smtClean="0"/>
              <a:pPr/>
              <a:t>23/09/58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5799477-BD2B-4F19-8FFD-BA5ABC1CA09B}"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CFFED4F-7439-484C-BA32-D1686B091658}" type="datetimeFigureOut">
              <a:rPr lang="th-TH" smtClean="0"/>
              <a:pPr/>
              <a:t>23/09/58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5799477-BD2B-4F19-8FFD-BA5ABC1CA09B}"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0CFFED4F-7439-484C-BA32-D1686B091658}" type="datetimeFigureOut">
              <a:rPr lang="th-TH" smtClean="0"/>
              <a:pPr/>
              <a:t>23/09/58</a:t>
            </a:fld>
            <a:endParaRPr lang="th-TH"/>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th-TH"/>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55799477-BD2B-4F19-8FFD-BA5ABC1CA09B}" type="slidenum">
              <a:rPr lang="th-TH" smtClean="0"/>
              <a:pPr/>
              <a:t>‹#›</a:t>
            </a:fld>
            <a:endParaRPr lang="th-TH"/>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e8bF_zf6UBU"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youtube.com/watch?v=H6LEcM0E0io"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youtube.com/watch?v=FwDhYUlbxiQ"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youtube.com/watch?v=eqNaLerMNOE"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PY211 General Psychology</a:t>
            </a:r>
            <a:endParaRPr lang="th-TH" dirty="0"/>
          </a:p>
        </p:txBody>
      </p:sp>
      <p:sp>
        <p:nvSpPr>
          <p:cNvPr id="2" name="Title 1"/>
          <p:cNvSpPr>
            <a:spLocks noGrp="1"/>
          </p:cNvSpPr>
          <p:nvPr>
            <p:ph type="ctrTitle"/>
          </p:nvPr>
        </p:nvSpPr>
        <p:spPr/>
        <p:txBody>
          <a:bodyPr/>
          <a:lstStyle/>
          <a:p>
            <a:r>
              <a:rPr lang="en-US" dirty="0" smtClean="0"/>
              <a:t>Learning</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Any relatively permanent change in behavior brought about through experience.</a:t>
            </a:r>
          </a:p>
          <a:p>
            <a:pPr lvl="1"/>
            <a:r>
              <a:rPr lang="en-US" dirty="0" smtClean="0"/>
              <a:t>Not due to biological causes such as drugs, fatigue, maturation, and injury</a:t>
            </a:r>
          </a:p>
          <a:p>
            <a:pPr lvl="1"/>
            <a:r>
              <a:rPr lang="en-US" dirty="0" smtClean="0"/>
              <a:t>Not always immediately obvious</a:t>
            </a:r>
          </a:p>
          <a:p>
            <a:endParaRPr lang="th-TH" dirty="0"/>
          </a:p>
        </p:txBody>
      </p:sp>
      <p:sp>
        <p:nvSpPr>
          <p:cNvPr id="3" name="Title 2"/>
          <p:cNvSpPr>
            <a:spLocks noGrp="1"/>
          </p:cNvSpPr>
          <p:nvPr>
            <p:ph type="title"/>
          </p:nvPr>
        </p:nvSpPr>
        <p:spPr/>
        <p:txBody>
          <a:bodyPr/>
          <a:lstStyle/>
          <a:p>
            <a:r>
              <a:rPr lang="en-US" dirty="0" smtClean="0"/>
              <a:t>Definition</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Ivan Pavlov – Russian physiologist, study in the role saliva in digestion</a:t>
            </a:r>
          </a:p>
          <a:p>
            <a:r>
              <a:rPr lang="en-US" dirty="0" smtClean="0"/>
              <a:t>Accidentally discover the classical conditioning phenomenon</a:t>
            </a:r>
          </a:p>
          <a:p>
            <a:r>
              <a:rPr lang="en-US" dirty="0" smtClean="0"/>
              <a:t>Association: First mentioned by Aristotle</a:t>
            </a:r>
          </a:p>
          <a:p>
            <a:pPr lvl="1"/>
            <a:r>
              <a:rPr lang="en-US" dirty="0" smtClean="0"/>
              <a:t>Ex. if you have ever had lunch at a specific restaurant with your ex-girlfriend, visiting or passing by that restaurant again may trigger memories about your ex-girlfriend. </a:t>
            </a:r>
          </a:p>
          <a:p>
            <a:endParaRPr lang="th-TH" dirty="0"/>
          </a:p>
        </p:txBody>
      </p:sp>
      <p:sp>
        <p:nvSpPr>
          <p:cNvPr id="3" name="Title 2"/>
          <p:cNvSpPr>
            <a:spLocks noGrp="1"/>
          </p:cNvSpPr>
          <p:nvPr>
            <p:ph type="title"/>
          </p:nvPr>
        </p:nvSpPr>
        <p:spPr/>
        <p:txBody>
          <a:bodyPr/>
          <a:lstStyle/>
          <a:p>
            <a:r>
              <a:rPr lang="en-US" dirty="0" smtClean="0"/>
              <a:t>Classical conditioning</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Classical conditioning</a:t>
            </a:r>
            <a:endParaRPr lang="th-TH" dirty="0"/>
          </a:p>
        </p:txBody>
      </p:sp>
      <p:pic>
        <p:nvPicPr>
          <p:cNvPr id="10" name="Picture 9" descr="pavlov-lilichin.jpg"/>
          <p:cNvPicPr>
            <a:picLocks noChangeAspect="1"/>
          </p:cNvPicPr>
          <p:nvPr/>
        </p:nvPicPr>
        <p:blipFill>
          <a:blip r:embed="rId2" cstate="print"/>
          <a:stretch>
            <a:fillRect/>
          </a:stretch>
        </p:blipFill>
        <p:spPr>
          <a:xfrm>
            <a:off x="1331640" y="1484784"/>
            <a:ext cx="6264696" cy="484090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a:buNone/>
            </a:pPr>
            <a:r>
              <a:rPr lang="en-US" dirty="0" smtClean="0"/>
              <a:t> Basic terms</a:t>
            </a:r>
          </a:p>
          <a:p>
            <a:pPr lvl="1"/>
            <a:r>
              <a:rPr lang="en-US" dirty="0" smtClean="0"/>
              <a:t>Neutral stimulus (NS): A stimulus that does not elicit any specific response</a:t>
            </a:r>
          </a:p>
          <a:p>
            <a:pPr lvl="1"/>
            <a:endParaRPr lang="en-US" dirty="0" smtClean="0"/>
          </a:p>
          <a:p>
            <a:pPr lvl="1"/>
            <a:r>
              <a:rPr lang="en-US" dirty="0" smtClean="0"/>
              <a:t>Unconditioned stimulus (UCS): A stimulus that can elicit the inborn response without any learning</a:t>
            </a:r>
          </a:p>
          <a:p>
            <a:pPr lvl="1"/>
            <a:endParaRPr lang="en-US" dirty="0" smtClean="0"/>
          </a:p>
          <a:p>
            <a:pPr lvl="1"/>
            <a:r>
              <a:rPr lang="en-US" dirty="0" smtClean="0"/>
              <a:t>Unconditioned response (UCR): An unlearned, inborn reaction to the UCS</a:t>
            </a:r>
          </a:p>
          <a:p>
            <a:pPr lvl="1"/>
            <a:endParaRPr lang="en-US" dirty="0" smtClean="0"/>
          </a:p>
          <a:p>
            <a:pPr lvl="1"/>
            <a:r>
              <a:rPr lang="en-US" dirty="0" smtClean="0"/>
              <a:t>Conditioned stimulus (CS): A stimulus that comes to elicit responses as a result of being paired with an UCS</a:t>
            </a:r>
          </a:p>
          <a:p>
            <a:pPr lvl="1"/>
            <a:endParaRPr lang="en-US" dirty="0" smtClean="0"/>
          </a:p>
          <a:p>
            <a:pPr lvl="1"/>
            <a:r>
              <a:rPr lang="en-US" dirty="0" smtClean="0"/>
              <a:t>Conditioned response (CR): Response that is similar or identical to the unconditioned response that is elicited by a CS</a:t>
            </a:r>
          </a:p>
        </p:txBody>
      </p:sp>
      <p:sp>
        <p:nvSpPr>
          <p:cNvPr id="3" name="Title 2"/>
          <p:cNvSpPr>
            <a:spLocks noGrp="1"/>
          </p:cNvSpPr>
          <p:nvPr>
            <p:ph type="title"/>
          </p:nvPr>
        </p:nvSpPr>
        <p:spPr/>
        <p:txBody>
          <a:bodyPr/>
          <a:lstStyle/>
          <a:p>
            <a:r>
              <a:rPr lang="en-US" dirty="0" smtClean="0"/>
              <a:t>Classical conditioning</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ctr">
              <a:buNone/>
            </a:pPr>
            <a:r>
              <a:rPr lang="en-US" dirty="0" smtClean="0"/>
              <a:t> </a:t>
            </a:r>
          </a:p>
          <a:p>
            <a:pPr algn="ctr">
              <a:buNone/>
            </a:pPr>
            <a:r>
              <a:rPr lang="en-US" dirty="0" smtClean="0"/>
              <a:t>NS 		No response</a:t>
            </a:r>
          </a:p>
          <a:p>
            <a:pPr algn="ctr">
              <a:buNone/>
            </a:pPr>
            <a:endParaRPr lang="en-US" dirty="0" smtClean="0"/>
          </a:p>
          <a:p>
            <a:pPr algn="ctr">
              <a:buNone/>
            </a:pPr>
            <a:r>
              <a:rPr lang="en-US" dirty="0" smtClean="0"/>
              <a:t>UCS		UCR</a:t>
            </a:r>
          </a:p>
          <a:p>
            <a:pPr algn="ctr">
              <a:buNone/>
            </a:pPr>
            <a:r>
              <a:rPr lang="en-US" dirty="0" smtClean="0"/>
              <a:t>UCS + NS (CS)		UCR</a:t>
            </a:r>
          </a:p>
          <a:p>
            <a:pPr algn="ctr">
              <a:buNone/>
            </a:pPr>
            <a:endParaRPr lang="en-US" dirty="0" smtClean="0"/>
          </a:p>
          <a:p>
            <a:pPr algn="ctr">
              <a:buNone/>
            </a:pPr>
            <a:r>
              <a:rPr lang="en-US" dirty="0" smtClean="0"/>
              <a:t>CS		CR</a:t>
            </a:r>
          </a:p>
          <a:p>
            <a:pPr algn="ctr">
              <a:buNone/>
            </a:pPr>
            <a:endParaRPr lang="en-US" dirty="0" smtClean="0"/>
          </a:p>
        </p:txBody>
      </p:sp>
      <p:sp>
        <p:nvSpPr>
          <p:cNvPr id="3" name="Title 2"/>
          <p:cNvSpPr>
            <a:spLocks noGrp="1"/>
          </p:cNvSpPr>
          <p:nvPr>
            <p:ph type="title"/>
          </p:nvPr>
        </p:nvSpPr>
        <p:spPr/>
        <p:txBody>
          <a:bodyPr/>
          <a:lstStyle/>
          <a:p>
            <a:r>
              <a:rPr lang="en-US" dirty="0" smtClean="0"/>
              <a:t>Classical conditioning</a:t>
            </a:r>
            <a:endParaRPr lang="th-TH" dirty="0"/>
          </a:p>
        </p:txBody>
      </p:sp>
      <p:cxnSp>
        <p:nvCxnSpPr>
          <p:cNvPr id="5" name="Straight Arrow Connector 4"/>
          <p:cNvCxnSpPr/>
          <p:nvPr/>
        </p:nvCxnSpPr>
        <p:spPr>
          <a:xfrm>
            <a:off x="3419872" y="2204864"/>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139952" y="3212976"/>
            <a:ext cx="86409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644008" y="3645024"/>
            <a:ext cx="122413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995936" y="4581128"/>
            <a:ext cx="115212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dirty="0" smtClean="0"/>
              <a:t>Classical conditioning is “a form of learning in which a previously neutral stimulus (NS) is followed by a stimulus (UCS) that elicited an unconditioned response (UCR). As a result of these pairings of the CS and UCS, the CS comes to elicit a conditioned response (CR) that, in most case, is identical or very similar to the UCR” (</a:t>
            </a:r>
            <a:r>
              <a:rPr lang="en-US" dirty="0" err="1" smtClean="0"/>
              <a:t>Lahey</a:t>
            </a:r>
            <a:r>
              <a:rPr lang="en-US" dirty="0" smtClean="0"/>
              <a:t>, 2009, p.207).</a:t>
            </a:r>
          </a:p>
          <a:p>
            <a:pPr>
              <a:buNone/>
            </a:pPr>
            <a:endParaRPr lang="en-US" dirty="0" smtClean="0"/>
          </a:p>
          <a:p>
            <a:r>
              <a:rPr lang="en-US" dirty="0" smtClean="0"/>
              <a:t>It occurs frequently without conscious awareness.</a:t>
            </a:r>
          </a:p>
          <a:p>
            <a:pPr lvl="1"/>
            <a:r>
              <a:rPr lang="en-US" dirty="0" smtClean="0"/>
              <a:t>Praise, fermented fish sauce, syringe, etc.</a:t>
            </a:r>
            <a:endParaRPr lang="th-TH" dirty="0"/>
          </a:p>
        </p:txBody>
      </p:sp>
      <p:sp>
        <p:nvSpPr>
          <p:cNvPr id="3" name="Title 2"/>
          <p:cNvSpPr>
            <a:spLocks noGrp="1"/>
          </p:cNvSpPr>
          <p:nvPr>
            <p:ph type="title"/>
          </p:nvPr>
        </p:nvSpPr>
        <p:spPr/>
        <p:txBody>
          <a:bodyPr/>
          <a:lstStyle/>
          <a:p>
            <a:r>
              <a:rPr lang="en-US" dirty="0" smtClean="0"/>
              <a:t>Classical conditioning</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Little Albert experiment (1920) by John B. </a:t>
            </a:r>
            <a:r>
              <a:rPr lang="en-US" dirty="0" err="1" smtClean="0"/>
              <a:t>Waston</a:t>
            </a:r>
            <a:r>
              <a:rPr lang="en-US" dirty="0" smtClean="0"/>
              <a:t> and Rosalie </a:t>
            </a:r>
            <a:r>
              <a:rPr lang="en-US" dirty="0" err="1" smtClean="0"/>
              <a:t>Rayner</a:t>
            </a:r>
            <a:endParaRPr lang="en-US" dirty="0" smtClean="0"/>
          </a:p>
          <a:p>
            <a:pPr lvl="1"/>
            <a:r>
              <a:rPr lang="en-US" dirty="0" smtClean="0"/>
              <a:t>9 to 11-month-old child</a:t>
            </a:r>
          </a:p>
          <a:p>
            <a:pPr lvl="1"/>
            <a:r>
              <a:rPr lang="en-US" dirty="0" smtClean="0"/>
              <a:t>Fear is acquired through classical conditioning.</a:t>
            </a:r>
          </a:p>
          <a:p>
            <a:pPr lvl="1"/>
            <a:r>
              <a:rPr lang="en-US" dirty="0" smtClean="0"/>
              <a:t>White rat + loud noise</a:t>
            </a:r>
          </a:p>
          <a:p>
            <a:pPr lvl="1"/>
            <a:r>
              <a:rPr lang="en-US" dirty="0" smtClean="0"/>
              <a:t>Unethical</a:t>
            </a:r>
          </a:p>
          <a:p>
            <a:pPr lvl="1"/>
            <a:endParaRPr lang="en-US" dirty="0" smtClean="0"/>
          </a:p>
          <a:p>
            <a:r>
              <a:rPr lang="en-US" dirty="0" smtClean="0"/>
              <a:t>Jones’ (1924) experiment</a:t>
            </a:r>
          </a:p>
          <a:p>
            <a:pPr lvl="1"/>
            <a:r>
              <a:rPr lang="en-US" dirty="0" smtClean="0"/>
              <a:t>Successfully reduced Little Albert’s fear of rabbits</a:t>
            </a:r>
          </a:p>
          <a:p>
            <a:pPr lvl="1"/>
            <a:r>
              <a:rPr lang="en-US" dirty="0" smtClean="0"/>
              <a:t>Counterconditioning: A process of eliminating a classical conditioned response by pairing new stimuli</a:t>
            </a:r>
            <a:endParaRPr lang="th-TH" dirty="0"/>
          </a:p>
        </p:txBody>
      </p:sp>
      <p:sp>
        <p:nvSpPr>
          <p:cNvPr id="3" name="Title 2"/>
          <p:cNvSpPr>
            <a:spLocks noGrp="1"/>
          </p:cNvSpPr>
          <p:nvPr>
            <p:ph type="title"/>
          </p:nvPr>
        </p:nvSpPr>
        <p:spPr/>
        <p:txBody>
          <a:bodyPr/>
          <a:lstStyle/>
          <a:p>
            <a:r>
              <a:rPr lang="en-US" dirty="0" smtClean="0"/>
              <a:t>Importance of classical conditioning</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Sexual fetishes</a:t>
            </a:r>
          </a:p>
          <a:p>
            <a:pPr lvl="1"/>
            <a:r>
              <a:rPr lang="en-US" dirty="0" smtClean="0"/>
              <a:t>Objects, clothes, body parts, situations + Seductive person</a:t>
            </a:r>
          </a:p>
          <a:p>
            <a:endParaRPr lang="en-US" dirty="0" smtClean="0"/>
          </a:p>
          <a:p>
            <a:r>
              <a:rPr lang="en-US" dirty="0" smtClean="0"/>
              <a:t>Phobia</a:t>
            </a:r>
          </a:p>
          <a:p>
            <a:pPr lvl="1"/>
            <a:r>
              <a:rPr lang="en-US" dirty="0" smtClean="0"/>
              <a:t>Phobic objects/situations + Very frightening or traumatic event</a:t>
            </a:r>
          </a:p>
          <a:p>
            <a:pPr lvl="1"/>
            <a:endParaRPr lang="en-US" dirty="0" smtClean="0"/>
          </a:p>
          <a:p>
            <a:r>
              <a:rPr lang="en-US" dirty="0" smtClean="0"/>
              <a:t>Taste aversion</a:t>
            </a:r>
          </a:p>
          <a:p>
            <a:pPr lvl="1"/>
            <a:r>
              <a:rPr lang="en-US" dirty="0" smtClean="0"/>
              <a:t>Food + Intoxication</a:t>
            </a:r>
          </a:p>
          <a:p>
            <a:endParaRPr lang="th-TH" dirty="0"/>
          </a:p>
        </p:txBody>
      </p:sp>
      <p:sp>
        <p:nvSpPr>
          <p:cNvPr id="3" name="Title 2"/>
          <p:cNvSpPr>
            <a:spLocks noGrp="1"/>
          </p:cNvSpPr>
          <p:nvPr>
            <p:ph type="title"/>
          </p:nvPr>
        </p:nvSpPr>
        <p:spPr/>
        <p:txBody>
          <a:bodyPr/>
          <a:lstStyle/>
          <a:p>
            <a:r>
              <a:rPr lang="en-US" dirty="0" smtClean="0"/>
              <a:t>Classical conditioning: examples</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smtClean="0"/>
              <a:t>Counterconditioning</a:t>
            </a:r>
            <a:endParaRPr lang="th-TH" dirty="0"/>
          </a:p>
        </p:txBody>
      </p:sp>
      <p:pic>
        <p:nvPicPr>
          <p:cNvPr id="6" name="Content Placeholder 5" descr="counterconditioning-lilichin.jpg"/>
          <p:cNvPicPr>
            <a:picLocks noGrp="1" noChangeAspect="1"/>
          </p:cNvPicPr>
          <p:nvPr>
            <p:ph idx="1"/>
          </p:nvPr>
        </p:nvPicPr>
        <p:blipFill>
          <a:blip r:embed="rId2" cstate="print"/>
          <a:stretch>
            <a:fillRect/>
          </a:stretch>
        </p:blipFill>
        <p:spPr>
          <a:xfrm>
            <a:off x="1619672" y="1628800"/>
            <a:ext cx="5916706" cy="4572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Learning in which the consequences of behavior lead to changes in probability of its occurrence</a:t>
            </a:r>
          </a:p>
          <a:p>
            <a:endParaRPr lang="en-US" dirty="0" smtClean="0"/>
          </a:p>
          <a:p>
            <a:r>
              <a:rPr lang="en-US" dirty="0" smtClean="0"/>
              <a:t>Thorndike’s (1911) law of effect</a:t>
            </a:r>
          </a:p>
          <a:p>
            <a:pPr lvl="1"/>
            <a:r>
              <a:rPr lang="en-US" dirty="0" smtClean="0"/>
              <a:t>A hungry cat + a puzzle box + food outside the box</a:t>
            </a:r>
          </a:p>
          <a:p>
            <a:pPr lvl="1"/>
            <a:r>
              <a:rPr lang="en-US" dirty="0" smtClean="0"/>
              <a:t>The cat became more efficient at opening the door of the box.</a:t>
            </a:r>
          </a:p>
          <a:p>
            <a:pPr lvl="1"/>
            <a:r>
              <a:rPr lang="en-US" dirty="0" smtClean="0"/>
              <a:t>The consequences of a response will determine whether the response will be performed in the future.</a:t>
            </a:r>
          </a:p>
          <a:p>
            <a:pPr lvl="1"/>
            <a:endParaRPr lang="en-US" dirty="0" smtClean="0"/>
          </a:p>
          <a:p>
            <a:r>
              <a:rPr lang="en-US" dirty="0" smtClean="0"/>
              <a:t>Skinner’s operant conditioning chamber (Skinner box)</a:t>
            </a:r>
          </a:p>
          <a:p>
            <a:pPr lvl="1"/>
            <a:endParaRPr lang="en-US" dirty="0" smtClean="0"/>
          </a:p>
          <a:p>
            <a:pPr lvl="1"/>
            <a:endParaRPr lang="th-TH" dirty="0"/>
          </a:p>
        </p:txBody>
      </p:sp>
      <p:sp>
        <p:nvSpPr>
          <p:cNvPr id="3" name="Title 2"/>
          <p:cNvSpPr>
            <a:spLocks noGrp="1"/>
          </p:cNvSpPr>
          <p:nvPr>
            <p:ph type="title"/>
          </p:nvPr>
        </p:nvSpPr>
        <p:spPr/>
        <p:txBody>
          <a:bodyPr/>
          <a:lstStyle/>
          <a:p>
            <a:r>
              <a:rPr lang="en-US" dirty="0" smtClean="0"/>
              <a:t>Operant conditioning</a:t>
            </a: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lvl="1"/>
            <a:endParaRPr lang="en-US"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lvl="1"/>
            <a:endParaRPr lang="en-US" sz="1200" dirty="0" smtClean="0"/>
          </a:p>
          <a:p>
            <a:pPr>
              <a:buNone/>
            </a:pPr>
            <a:endParaRPr lang="en-US" sz="1400" dirty="0" smtClean="0"/>
          </a:p>
          <a:p>
            <a:pPr>
              <a:buNone/>
            </a:pPr>
            <a:r>
              <a:rPr lang="en-US" sz="1400" dirty="0" smtClean="0"/>
              <a:t>http://www.simplypsychology.org/operant-conditioning.html</a:t>
            </a:r>
          </a:p>
          <a:p>
            <a:pPr>
              <a:buNone/>
            </a:pPr>
            <a:r>
              <a:rPr lang="en-US" sz="1400" dirty="0" smtClean="0"/>
              <a:t>http://study.com/academy/lesson/edward-thorndike-puzzle-box-lesson-quiz.html</a:t>
            </a:r>
            <a:endParaRPr lang="th-TH" sz="1400" dirty="0" smtClean="0"/>
          </a:p>
          <a:p>
            <a:pPr lvl="1"/>
            <a:endParaRPr lang="th-TH" dirty="0"/>
          </a:p>
        </p:txBody>
      </p:sp>
      <p:sp>
        <p:nvSpPr>
          <p:cNvPr id="3" name="Title 2"/>
          <p:cNvSpPr>
            <a:spLocks noGrp="1"/>
          </p:cNvSpPr>
          <p:nvPr>
            <p:ph type="title"/>
          </p:nvPr>
        </p:nvSpPr>
        <p:spPr/>
        <p:txBody>
          <a:bodyPr/>
          <a:lstStyle/>
          <a:p>
            <a:r>
              <a:rPr lang="en-US" dirty="0" smtClean="0"/>
              <a:t>Operant conditioning</a:t>
            </a:r>
            <a:endParaRPr lang="th-TH" dirty="0"/>
          </a:p>
        </p:txBody>
      </p:sp>
      <p:pic>
        <p:nvPicPr>
          <p:cNvPr id="1026" name="Picture 2" descr="http://cdn-5.simplypsychology.org/skinner%20box.jpg"/>
          <p:cNvPicPr>
            <a:picLocks noChangeAspect="1" noChangeArrowheads="1"/>
          </p:cNvPicPr>
          <p:nvPr/>
        </p:nvPicPr>
        <p:blipFill>
          <a:blip r:embed="rId2" cstate="print"/>
          <a:srcRect/>
          <a:stretch>
            <a:fillRect/>
          </a:stretch>
        </p:blipFill>
        <p:spPr bwMode="auto">
          <a:xfrm>
            <a:off x="683568" y="2420888"/>
            <a:ext cx="4189961" cy="2417838"/>
          </a:xfrm>
          <a:prstGeom prst="rect">
            <a:avLst/>
          </a:prstGeom>
          <a:noFill/>
        </p:spPr>
      </p:pic>
      <p:pic>
        <p:nvPicPr>
          <p:cNvPr id="1028" name="Picture 4" descr="http://study.com/cimages/multimages/16/Thorndike_Puzzle_Box.jpg"/>
          <p:cNvPicPr>
            <a:picLocks noChangeAspect="1" noChangeArrowheads="1"/>
          </p:cNvPicPr>
          <p:nvPr/>
        </p:nvPicPr>
        <p:blipFill>
          <a:blip r:embed="rId3" cstate="print"/>
          <a:srcRect/>
          <a:stretch>
            <a:fillRect/>
          </a:stretch>
        </p:blipFill>
        <p:spPr bwMode="auto">
          <a:xfrm>
            <a:off x="5004048" y="2276872"/>
            <a:ext cx="3462858" cy="2593364"/>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dirty="0" smtClean="0"/>
              <a:t>Reinforcement</a:t>
            </a:r>
          </a:p>
          <a:p>
            <a:pPr lvl="1"/>
            <a:r>
              <a:rPr lang="en-US" dirty="0" smtClean="0"/>
              <a:t>Aim to increase a probability of an occurrence of a target behavior</a:t>
            </a:r>
          </a:p>
          <a:p>
            <a:pPr lvl="1"/>
            <a:endParaRPr lang="en-US" dirty="0" smtClean="0"/>
          </a:p>
          <a:p>
            <a:pPr lvl="1"/>
            <a:r>
              <a:rPr lang="en-US" dirty="0" smtClean="0"/>
              <a:t>Positive reinforcement: Giving or rewarding a desirable stimulus/consequence (</a:t>
            </a:r>
            <a:r>
              <a:rPr lang="en-US" dirty="0" err="1" smtClean="0"/>
              <a:t>reinforcer</a:t>
            </a:r>
            <a:r>
              <a:rPr lang="en-US" dirty="0" smtClean="0"/>
              <a:t>) when a target behavior is done</a:t>
            </a:r>
          </a:p>
          <a:p>
            <a:pPr lvl="1"/>
            <a:endParaRPr lang="en-US" dirty="0" smtClean="0"/>
          </a:p>
          <a:p>
            <a:pPr lvl="1"/>
            <a:r>
              <a:rPr lang="en-US" dirty="0" smtClean="0"/>
              <a:t>Negative reinforcement: Removing an unpleasant stimulus when a target behavior is done</a:t>
            </a:r>
          </a:p>
          <a:p>
            <a:pPr lvl="2"/>
            <a:r>
              <a:rPr lang="en-US" dirty="0" smtClean="0"/>
              <a:t>Escape conditioning: The behavior causes a negative event to stop.</a:t>
            </a:r>
          </a:p>
          <a:p>
            <a:pPr lvl="2"/>
            <a:r>
              <a:rPr lang="en-US" dirty="0" smtClean="0"/>
              <a:t>Avoidance conditioning: The behavior causes something negative not to happen when it otherwise would have happened.</a:t>
            </a:r>
          </a:p>
        </p:txBody>
      </p:sp>
      <p:sp>
        <p:nvSpPr>
          <p:cNvPr id="3" name="Title 2"/>
          <p:cNvSpPr>
            <a:spLocks noGrp="1"/>
          </p:cNvSpPr>
          <p:nvPr>
            <p:ph type="title"/>
          </p:nvPr>
        </p:nvSpPr>
        <p:spPr/>
        <p:txBody>
          <a:bodyPr/>
          <a:lstStyle/>
          <a:p>
            <a:r>
              <a:rPr lang="en-US" dirty="0" smtClean="0"/>
              <a:t>Reinforcement</a:t>
            </a: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Reinforcement</a:t>
            </a:r>
          </a:p>
          <a:p>
            <a:pPr lvl="1"/>
            <a:r>
              <a:rPr lang="en-US" dirty="0" smtClean="0"/>
              <a:t>Shaping: Strategy of positively reinforcing behaviors that are successively more similar to desired behaviors.</a:t>
            </a:r>
          </a:p>
          <a:p>
            <a:pPr lvl="2"/>
            <a:endParaRPr lang="en-US" dirty="0" smtClean="0"/>
          </a:p>
          <a:p>
            <a:pPr lvl="1"/>
            <a:endParaRPr lang="en-US" dirty="0" smtClean="0"/>
          </a:p>
          <a:p>
            <a:pPr lvl="1"/>
            <a:r>
              <a:rPr lang="en-US" dirty="0" smtClean="0"/>
              <a:t>Examples</a:t>
            </a:r>
          </a:p>
          <a:p>
            <a:pPr lvl="2"/>
            <a:r>
              <a:rPr lang="en-US" dirty="0" smtClean="0"/>
              <a:t>A mother gives her baby sweets when he says “mama.”</a:t>
            </a:r>
          </a:p>
          <a:p>
            <a:pPr lvl="2"/>
            <a:r>
              <a:rPr lang="en-US" dirty="0" smtClean="0"/>
              <a:t>A broken-hearted girl goes shopping which makes her forget her ex-boyfriend.</a:t>
            </a:r>
          </a:p>
          <a:p>
            <a:pPr lvl="2"/>
            <a:r>
              <a:rPr lang="en-US" dirty="0" smtClean="0"/>
              <a:t>A student takes an umbrella to school everyday in rainy season.</a:t>
            </a:r>
          </a:p>
        </p:txBody>
      </p:sp>
      <p:sp>
        <p:nvSpPr>
          <p:cNvPr id="3" name="Title 2"/>
          <p:cNvSpPr>
            <a:spLocks noGrp="1"/>
          </p:cNvSpPr>
          <p:nvPr>
            <p:ph type="title"/>
          </p:nvPr>
        </p:nvSpPr>
        <p:spPr/>
        <p:txBody>
          <a:bodyPr/>
          <a:lstStyle/>
          <a:p>
            <a:r>
              <a:rPr lang="en-US" dirty="0" smtClean="0"/>
              <a:t>Reinforcement</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Primary &amp; secondary </a:t>
            </a:r>
            <a:r>
              <a:rPr lang="en-US" dirty="0" err="1" smtClean="0"/>
              <a:t>reinforcers</a:t>
            </a:r>
            <a:endParaRPr lang="en-US" dirty="0" smtClean="0"/>
          </a:p>
          <a:p>
            <a:pPr lvl="1"/>
            <a:endParaRPr lang="en-US" dirty="0" smtClean="0"/>
          </a:p>
          <a:p>
            <a:pPr lvl="1"/>
            <a:r>
              <a:rPr lang="en-US" dirty="0" smtClean="0"/>
              <a:t>Primary </a:t>
            </a:r>
            <a:r>
              <a:rPr lang="en-US" dirty="0" err="1" smtClean="0"/>
              <a:t>reinforcers</a:t>
            </a:r>
            <a:r>
              <a:rPr lang="en-US" dirty="0" smtClean="0"/>
              <a:t>: Innate positive </a:t>
            </a:r>
            <a:r>
              <a:rPr lang="en-US" dirty="0" err="1" smtClean="0"/>
              <a:t>reinforcers</a:t>
            </a:r>
            <a:r>
              <a:rPr lang="en-US" dirty="0" smtClean="0"/>
              <a:t> that do not have to be acquired though learning</a:t>
            </a:r>
          </a:p>
          <a:p>
            <a:pPr lvl="2"/>
            <a:r>
              <a:rPr lang="en-US" dirty="0" smtClean="0"/>
              <a:t>Food, water, warmth, sexual gratification, etc.</a:t>
            </a:r>
          </a:p>
          <a:p>
            <a:pPr lvl="2"/>
            <a:endParaRPr lang="en-US" dirty="0" smtClean="0"/>
          </a:p>
          <a:p>
            <a:pPr lvl="1"/>
            <a:r>
              <a:rPr lang="en-US" dirty="0" smtClean="0"/>
              <a:t>Secondary </a:t>
            </a:r>
            <a:r>
              <a:rPr lang="en-US" dirty="0" err="1" smtClean="0"/>
              <a:t>reinforcers</a:t>
            </a:r>
            <a:r>
              <a:rPr lang="en-US" dirty="0" smtClean="0"/>
              <a:t>: Learned positive </a:t>
            </a:r>
            <a:r>
              <a:rPr lang="en-US" dirty="0" err="1" smtClean="0"/>
              <a:t>reinforcers</a:t>
            </a:r>
            <a:r>
              <a:rPr lang="en-US" dirty="0" smtClean="0"/>
              <a:t> (which are often acquired through association)</a:t>
            </a:r>
          </a:p>
          <a:p>
            <a:pPr lvl="2"/>
            <a:r>
              <a:rPr lang="en-US" dirty="0" smtClean="0"/>
              <a:t>Praise, social acceptance, money, etc.</a:t>
            </a:r>
          </a:p>
        </p:txBody>
      </p:sp>
      <p:sp>
        <p:nvSpPr>
          <p:cNvPr id="3" name="Title 2"/>
          <p:cNvSpPr>
            <a:spLocks noGrp="1"/>
          </p:cNvSpPr>
          <p:nvPr>
            <p:ph type="title"/>
          </p:nvPr>
        </p:nvSpPr>
        <p:spPr/>
        <p:txBody>
          <a:bodyPr/>
          <a:lstStyle/>
          <a:p>
            <a:r>
              <a:rPr lang="en-US" dirty="0" smtClean="0"/>
              <a:t>Reinforcement</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Schedules of reinforcement</a:t>
            </a:r>
          </a:p>
          <a:p>
            <a:pPr lvl="1"/>
            <a:r>
              <a:rPr lang="en-US" u="sng" dirty="0" smtClean="0"/>
              <a:t>Continuous</a:t>
            </a:r>
            <a:r>
              <a:rPr lang="en-US" dirty="0" smtClean="0"/>
              <a:t>: Every response is always followed by a </a:t>
            </a:r>
            <a:r>
              <a:rPr lang="en-US" dirty="0" err="1" smtClean="0"/>
              <a:t>reinforcer</a:t>
            </a:r>
            <a:r>
              <a:rPr lang="en-US" dirty="0" smtClean="0"/>
              <a:t>.</a:t>
            </a:r>
          </a:p>
          <a:p>
            <a:pPr lvl="1"/>
            <a:r>
              <a:rPr lang="en-US" u="sng" dirty="0" smtClean="0"/>
              <a:t>Fixed ratio</a:t>
            </a:r>
            <a:r>
              <a:rPr lang="en-US" dirty="0" smtClean="0"/>
              <a:t>: The </a:t>
            </a:r>
            <a:r>
              <a:rPr lang="en-US" dirty="0" err="1" smtClean="0"/>
              <a:t>reinforcer</a:t>
            </a:r>
            <a:r>
              <a:rPr lang="en-US" dirty="0" smtClean="0"/>
              <a:t> is given only after a specified number of responses.</a:t>
            </a:r>
          </a:p>
          <a:p>
            <a:pPr lvl="1"/>
            <a:r>
              <a:rPr lang="en-US" u="sng" dirty="0" smtClean="0"/>
              <a:t>Variable ratio</a:t>
            </a:r>
            <a:r>
              <a:rPr lang="en-US" dirty="0" smtClean="0"/>
              <a:t>: The </a:t>
            </a:r>
            <a:r>
              <a:rPr lang="en-US" dirty="0" err="1" smtClean="0"/>
              <a:t>reinforcer</a:t>
            </a:r>
            <a:r>
              <a:rPr lang="en-US" dirty="0" smtClean="0"/>
              <a:t> is obtained only after a variable number of responses have been made.</a:t>
            </a:r>
          </a:p>
          <a:p>
            <a:pPr lvl="1"/>
            <a:r>
              <a:rPr lang="en-US" u="sng" dirty="0" smtClean="0"/>
              <a:t>Fixed interval</a:t>
            </a:r>
            <a:r>
              <a:rPr lang="en-US" dirty="0" smtClean="0"/>
              <a:t>: The </a:t>
            </a:r>
            <a:r>
              <a:rPr lang="en-US" dirty="0" err="1" smtClean="0"/>
              <a:t>reinforcer</a:t>
            </a:r>
            <a:r>
              <a:rPr lang="en-US" dirty="0" smtClean="0"/>
              <a:t> is given after a predetermined period of time.</a:t>
            </a:r>
          </a:p>
          <a:p>
            <a:pPr lvl="1"/>
            <a:r>
              <a:rPr lang="en-US" u="sng" dirty="0" smtClean="0"/>
              <a:t>Variable interval</a:t>
            </a:r>
            <a:r>
              <a:rPr lang="en-US" dirty="0" smtClean="0"/>
              <a:t>: The </a:t>
            </a:r>
            <a:r>
              <a:rPr lang="en-US" dirty="0" err="1" smtClean="0"/>
              <a:t>reinforcer</a:t>
            </a:r>
            <a:r>
              <a:rPr lang="en-US" dirty="0" smtClean="0"/>
              <a:t> is given after a variable amount of time.</a:t>
            </a:r>
            <a:endParaRPr lang="th-TH" dirty="0"/>
          </a:p>
        </p:txBody>
      </p:sp>
      <p:sp>
        <p:nvSpPr>
          <p:cNvPr id="3" name="Title 2"/>
          <p:cNvSpPr>
            <a:spLocks noGrp="1"/>
          </p:cNvSpPr>
          <p:nvPr>
            <p:ph type="title"/>
          </p:nvPr>
        </p:nvSpPr>
        <p:spPr/>
        <p:txBody>
          <a:bodyPr/>
          <a:lstStyle/>
          <a:p>
            <a:r>
              <a:rPr lang="en-US" dirty="0" smtClean="0"/>
              <a:t>Reinforcement</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Schedules of reinforcement</a:t>
            </a:r>
          </a:p>
        </p:txBody>
      </p:sp>
      <p:sp>
        <p:nvSpPr>
          <p:cNvPr id="3" name="Title 2"/>
          <p:cNvSpPr>
            <a:spLocks noGrp="1"/>
          </p:cNvSpPr>
          <p:nvPr>
            <p:ph type="title"/>
          </p:nvPr>
        </p:nvSpPr>
        <p:spPr/>
        <p:txBody>
          <a:bodyPr/>
          <a:lstStyle/>
          <a:p>
            <a:r>
              <a:rPr lang="en-US" dirty="0" smtClean="0"/>
              <a:t>Reinforcement</a:t>
            </a:r>
            <a:endParaRPr lang="th-TH" dirty="0"/>
          </a:p>
        </p:txBody>
      </p:sp>
      <p:pic>
        <p:nvPicPr>
          <p:cNvPr id="25602" name="Picture 2" descr="http://cdn-4.simplypsychology.org/schedules-reinforcement.jpg"/>
          <p:cNvPicPr>
            <a:picLocks noChangeAspect="1" noChangeArrowheads="1"/>
          </p:cNvPicPr>
          <p:nvPr/>
        </p:nvPicPr>
        <p:blipFill>
          <a:blip r:embed="rId2" cstate="print"/>
          <a:srcRect/>
          <a:stretch>
            <a:fillRect/>
          </a:stretch>
        </p:blipFill>
        <p:spPr bwMode="auto">
          <a:xfrm>
            <a:off x="1763688" y="2276872"/>
            <a:ext cx="5231904" cy="3923929"/>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Schedules of reinforcement: examples</a:t>
            </a:r>
          </a:p>
          <a:p>
            <a:pPr lvl="1"/>
            <a:r>
              <a:rPr lang="en-US" dirty="0" smtClean="0"/>
              <a:t>A pay rate of 10 THB per piece</a:t>
            </a:r>
          </a:p>
          <a:p>
            <a:pPr lvl="1"/>
            <a:r>
              <a:rPr lang="en-US" dirty="0" smtClean="0"/>
              <a:t>Monthly salary</a:t>
            </a:r>
          </a:p>
          <a:p>
            <a:pPr lvl="1"/>
            <a:r>
              <a:rPr lang="en-US" dirty="0" smtClean="0"/>
              <a:t>Random quiz</a:t>
            </a:r>
          </a:p>
          <a:p>
            <a:pPr lvl="1"/>
            <a:r>
              <a:rPr lang="en-US" dirty="0" smtClean="0"/>
              <a:t>7-11 </a:t>
            </a:r>
            <a:r>
              <a:rPr lang="en-US" dirty="0" err="1" smtClean="0"/>
              <a:t>Rilakkuma</a:t>
            </a:r>
            <a:r>
              <a:rPr lang="en-US" dirty="0" smtClean="0"/>
              <a:t> stamps</a:t>
            </a:r>
          </a:p>
          <a:p>
            <a:pPr lvl="1"/>
            <a:r>
              <a:rPr lang="en-US" dirty="0" smtClean="0"/>
              <a:t>Slot machine</a:t>
            </a:r>
          </a:p>
          <a:p>
            <a:pPr lvl="1"/>
            <a:r>
              <a:rPr lang="en-US" dirty="0" smtClean="0"/>
              <a:t>Quality control</a:t>
            </a:r>
          </a:p>
          <a:p>
            <a:pPr lvl="1"/>
            <a:r>
              <a:rPr lang="en-US" dirty="0" smtClean="0"/>
              <a:t>Fishing</a:t>
            </a:r>
          </a:p>
          <a:p>
            <a:pPr lvl="1"/>
            <a:endParaRPr lang="en-US" dirty="0" smtClean="0"/>
          </a:p>
        </p:txBody>
      </p:sp>
      <p:sp>
        <p:nvSpPr>
          <p:cNvPr id="3" name="Title 2"/>
          <p:cNvSpPr>
            <a:spLocks noGrp="1"/>
          </p:cNvSpPr>
          <p:nvPr>
            <p:ph type="title"/>
          </p:nvPr>
        </p:nvSpPr>
        <p:spPr/>
        <p:txBody>
          <a:bodyPr/>
          <a:lstStyle/>
          <a:p>
            <a:r>
              <a:rPr lang="en-US" dirty="0" smtClean="0"/>
              <a:t>Reinforcement</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Punishment</a:t>
            </a:r>
          </a:p>
          <a:p>
            <a:pPr lvl="1"/>
            <a:r>
              <a:rPr lang="en-US" dirty="0" smtClean="0"/>
              <a:t>Aim to reduce the frequency of a target behavior.</a:t>
            </a:r>
          </a:p>
          <a:p>
            <a:pPr lvl="1"/>
            <a:endParaRPr lang="en-US" dirty="0" smtClean="0"/>
          </a:p>
          <a:p>
            <a:pPr lvl="1"/>
            <a:r>
              <a:rPr lang="en-US" dirty="0" smtClean="0"/>
              <a:t>Positive punishment: Giving an unpleasant stimulus/consequence to reduce the frequency of a target behavior</a:t>
            </a:r>
          </a:p>
          <a:p>
            <a:pPr lvl="1"/>
            <a:endParaRPr lang="en-US" dirty="0" smtClean="0"/>
          </a:p>
          <a:p>
            <a:pPr lvl="1"/>
            <a:r>
              <a:rPr lang="en-US" dirty="0" smtClean="0"/>
              <a:t>Negative punishment (punishment by removal): Removing a pleasant stimulus to reduce the occurrence of a target behavior</a:t>
            </a:r>
          </a:p>
          <a:p>
            <a:pPr lvl="1"/>
            <a:endParaRPr lang="th-TH" dirty="0"/>
          </a:p>
        </p:txBody>
      </p:sp>
      <p:sp>
        <p:nvSpPr>
          <p:cNvPr id="3" name="Title 2"/>
          <p:cNvSpPr>
            <a:spLocks noGrp="1"/>
          </p:cNvSpPr>
          <p:nvPr>
            <p:ph type="title"/>
          </p:nvPr>
        </p:nvSpPr>
        <p:spPr/>
        <p:txBody>
          <a:bodyPr/>
          <a:lstStyle/>
          <a:p>
            <a:r>
              <a:rPr lang="en-US" dirty="0" smtClean="0"/>
              <a:t>Punishment</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Punishment</a:t>
            </a:r>
          </a:p>
          <a:p>
            <a:pPr lvl="1"/>
            <a:r>
              <a:rPr lang="en-US" dirty="0" smtClean="0"/>
              <a:t>Examples</a:t>
            </a:r>
          </a:p>
          <a:p>
            <a:pPr lvl="2"/>
            <a:r>
              <a:rPr lang="en-US" dirty="0" smtClean="0"/>
              <a:t>Parents hit or berate their children when they do something wrong.</a:t>
            </a:r>
          </a:p>
          <a:p>
            <a:pPr lvl="2"/>
            <a:r>
              <a:rPr lang="en-US" dirty="0" smtClean="0"/>
              <a:t>A sergeant orders his subordinates to do squats after they broke a minor army regulation.</a:t>
            </a:r>
          </a:p>
          <a:p>
            <a:pPr lvl="2"/>
            <a:r>
              <a:rPr lang="en-US" dirty="0" smtClean="0"/>
              <a:t>A mother gives less money to her son because he didn’t obey her.</a:t>
            </a:r>
          </a:p>
          <a:p>
            <a:pPr lvl="2"/>
            <a:r>
              <a:rPr lang="en-US" dirty="0" smtClean="0"/>
              <a:t>A nanny takes away child’s toys after he yelled at her.</a:t>
            </a:r>
          </a:p>
        </p:txBody>
      </p:sp>
      <p:sp>
        <p:nvSpPr>
          <p:cNvPr id="3" name="Title 2"/>
          <p:cNvSpPr>
            <a:spLocks noGrp="1"/>
          </p:cNvSpPr>
          <p:nvPr>
            <p:ph type="title"/>
          </p:nvPr>
        </p:nvSpPr>
        <p:spPr/>
        <p:txBody>
          <a:bodyPr/>
          <a:lstStyle/>
          <a:p>
            <a:r>
              <a:rPr lang="en-US" dirty="0" smtClean="0"/>
              <a:t>Punishment</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dirty="0" smtClean="0"/>
              <a:t>Dangers of punishment</a:t>
            </a:r>
          </a:p>
          <a:p>
            <a:pPr lvl="1"/>
            <a:r>
              <a:rPr lang="en-US" dirty="0" smtClean="0"/>
              <a:t>Reinforcing to the punisher: It increases the frequency and the intensity of punishment.</a:t>
            </a:r>
          </a:p>
          <a:p>
            <a:pPr lvl="1"/>
            <a:r>
              <a:rPr lang="en-US" dirty="0" smtClean="0"/>
              <a:t>Generalized inhibiting effect: It may inhibit other behaviors as well.</a:t>
            </a:r>
          </a:p>
          <a:p>
            <a:pPr lvl="1"/>
            <a:r>
              <a:rPr lang="en-US" dirty="0" smtClean="0"/>
              <a:t>Learning to dislike and react aggressively</a:t>
            </a:r>
          </a:p>
          <a:p>
            <a:pPr lvl="1"/>
            <a:r>
              <a:rPr lang="en-US" dirty="0" smtClean="0"/>
              <a:t>It may be interpreted as a positive </a:t>
            </a:r>
            <a:r>
              <a:rPr lang="en-US" dirty="0" err="1" smtClean="0"/>
              <a:t>reinforcer</a:t>
            </a:r>
            <a:r>
              <a:rPr lang="en-US" dirty="0" smtClean="0"/>
              <a:t>.</a:t>
            </a:r>
          </a:p>
          <a:p>
            <a:pPr lvl="1"/>
            <a:r>
              <a:rPr lang="en-US" dirty="0" smtClean="0"/>
              <a:t>It does not teach how to act more appropriately.</a:t>
            </a:r>
          </a:p>
        </p:txBody>
      </p:sp>
      <p:sp>
        <p:nvSpPr>
          <p:cNvPr id="3" name="Title 2"/>
          <p:cNvSpPr>
            <a:spLocks noGrp="1"/>
          </p:cNvSpPr>
          <p:nvPr>
            <p:ph type="title"/>
          </p:nvPr>
        </p:nvSpPr>
        <p:spPr/>
        <p:txBody>
          <a:bodyPr/>
          <a:lstStyle/>
          <a:p>
            <a:r>
              <a:rPr lang="en-US" dirty="0" smtClean="0"/>
              <a:t>Punishment</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Any </a:t>
            </a:r>
            <a:r>
              <a:rPr lang="en-US" dirty="0" err="1" smtClean="0"/>
              <a:t>reinforcer</a:t>
            </a:r>
            <a:r>
              <a:rPr lang="en-US" dirty="0" smtClean="0"/>
              <a:t> or punisher should be given right after a targeted behavior is performed.</a:t>
            </a:r>
          </a:p>
          <a:p>
            <a:endParaRPr lang="en-US" dirty="0" smtClean="0"/>
          </a:p>
          <a:p>
            <a:endParaRPr lang="th-TH" dirty="0"/>
          </a:p>
        </p:txBody>
      </p:sp>
      <p:sp>
        <p:nvSpPr>
          <p:cNvPr id="3" name="Title 2"/>
          <p:cNvSpPr>
            <a:spLocks noGrp="1"/>
          </p:cNvSpPr>
          <p:nvPr>
            <p:ph type="title"/>
          </p:nvPr>
        </p:nvSpPr>
        <p:spPr/>
        <p:txBody>
          <a:bodyPr/>
          <a:lstStyle/>
          <a:p>
            <a:r>
              <a:rPr lang="en-US" dirty="0" smtClean="0"/>
              <a:t>Reinforcement &amp; punishment</a:t>
            </a:r>
            <a:endParaRPr lang="th-TH" dirty="0"/>
          </a:p>
        </p:txBody>
      </p:sp>
      <p:graphicFrame>
        <p:nvGraphicFramePr>
          <p:cNvPr id="4" name="Table 3"/>
          <p:cNvGraphicFramePr>
            <a:graphicFrameLocks noGrp="1"/>
          </p:cNvGraphicFramePr>
          <p:nvPr/>
        </p:nvGraphicFramePr>
        <p:xfrm>
          <a:off x="827584" y="2636912"/>
          <a:ext cx="7272807" cy="3567406"/>
        </p:xfrm>
        <a:graphic>
          <a:graphicData uri="http://schemas.openxmlformats.org/drawingml/2006/table">
            <a:tbl>
              <a:tblPr firstRow="1" firstCol="1" bandRow="1">
                <a:tableStyleId>{E269D01E-BC32-4049-B463-5C60D7B0CCD2}</a:tableStyleId>
              </a:tblPr>
              <a:tblGrid>
                <a:gridCol w="2424269"/>
                <a:gridCol w="2424269"/>
                <a:gridCol w="2424269"/>
              </a:tblGrid>
              <a:tr h="933682">
                <a:tc>
                  <a:txBody>
                    <a:bodyPr/>
                    <a:lstStyle/>
                    <a:p>
                      <a:pPr algn="ctr"/>
                      <a:endParaRPr lang="th-TH" dirty="0"/>
                    </a:p>
                  </a:txBody>
                  <a:tcPr anchor="ctr"/>
                </a:tc>
                <a:tc>
                  <a:txBody>
                    <a:bodyPr/>
                    <a:lstStyle/>
                    <a:p>
                      <a:pPr algn="ctr"/>
                      <a:r>
                        <a:rPr lang="en-US" dirty="0" smtClean="0"/>
                        <a:t>Reinforcement</a:t>
                      </a:r>
                    </a:p>
                    <a:p>
                      <a:pPr algn="ctr"/>
                      <a:r>
                        <a:rPr lang="en-US" dirty="0" smtClean="0"/>
                        <a:t>(+ behavior)</a:t>
                      </a:r>
                      <a:endParaRPr lang="th-TH" dirty="0"/>
                    </a:p>
                  </a:txBody>
                  <a:tcPr anchor="ctr"/>
                </a:tc>
                <a:tc>
                  <a:txBody>
                    <a:bodyPr/>
                    <a:lstStyle/>
                    <a:p>
                      <a:pPr algn="ctr"/>
                      <a:r>
                        <a:rPr lang="en-US" dirty="0" smtClean="0"/>
                        <a:t>Punishment </a:t>
                      </a:r>
                    </a:p>
                    <a:p>
                      <a:pPr algn="ctr"/>
                      <a:r>
                        <a:rPr lang="en-US" dirty="0" smtClean="0"/>
                        <a:t>(- behavior)</a:t>
                      </a:r>
                      <a:endParaRPr lang="th-TH" dirty="0"/>
                    </a:p>
                  </a:txBody>
                  <a:tcPr anchor="ctr"/>
                </a:tc>
              </a:tr>
              <a:tr h="1445004">
                <a:tc>
                  <a:txBody>
                    <a:bodyPr/>
                    <a:lstStyle/>
                    <a:p>
                      <a:pPr algn="ctr"/>
                      <a:r>
                        <a:rPr lang="en-US" dirty="0" smtClean="0"/>
                        <a:t>Positive</a:t>
                      </a:r>
                    </a:p>
                    <a:p>
                      <a:pPr algn="ctr"/>
                      <a:r>
                        <a:rPr lang="en-US" dirty="0" smtClean="0"/>
                        <a:t>(adding)</a:t>
                      </a:r>
                      <a:endParaRPr lang="th-TH" dirty="0"/>
                    </a:p>
                  </a:txBody>
                  <a:tcPr anchor="ctr"/>
                </a:tc>
                <a:tc>
                  <a:txBody>
                    <a:bodyPr/>
                    <a:lstStyle/>
                    <a:p>
                      <a:pPr algn="ctr"/>
                      <a:r>
                        <a:rPr lang="en-US" dirty="0" smtClean="0"/>
                        <a:t>Adding what they like, to increase the</a:t>
                      </a:r>
                      <a:r>
                        <a:rPr lang="en-US" baseline="0" dirty="0" smtClean="0"/>
                        <a:t> frequency of a behavior</a:t>
                      </a:r>
                      <a:endParaRPr lang="th-TH" dirty="0"/>
                    </a:p>
                  </a:txBody>
                  <a:tcPr anchor="ctr"/>
                </a:tc>
                <a:tc>
                  <a:txBody>
                    <a:bodyPr/>
                    <a:lstStyle/>
                    <a:p>
                      <a:pPr algn="ctr"/>
                      <a:r>
                        <a:rPr lang="en-US" dirty="0" smtClean="0"/>
                        <a:t>Adding</a:t>
                      </a:r>
                      <a:r>
                        <a:rPr lang="en-US" baseline="0" dirty="0" smtClean="0"/>
                        <a:t> what they don’t like, to decrease the frequency of a behavior</a:t>
                      </a:r>
                      <a:endParaRPr lang="th-TH" dirty="0"/>
                    </a:p>
                  </a:txBody>
                  <a:tcPr anchor="ctr"/>
                </a:tc>
              </a:tr>
              <a:tr h="933682">
                <a:tc>
                  <a:txBody>
                    <a:bodyPr/>
                    <a:lstStyle/>
                    <a:p>
                      <a:pPr algn="ctr"/>
                      <a:r>
                        <a:rPr lang="en-US" dirty="0" smtClean="0"/>
                        <a:t>Negative</a:t>
                      </a:r>
                    </a:p>
                    <a:p>
                      <a:pPr algn="ctr"/>
                      <a:r>
                        <a:rPr lang="en-US" dirty="0" smtClean="0"/>
                        <a:t>(removing)</a:t>
                      </a:r>
                      <a:endParaRPr lang="th-TH" dirty="0"/>
                    </a:p>
                  </a:txBody>
                  <a:tcPr anchor="ctr"/>
                </a:tc>
                <a:tc>
                  <a:txBody>
                    <a:bodyPr/>
                    <a:lstStyle/>
                    <a:p>
                      <a:pPr algn="ctr"/>
                      <a:r>
                        <a:rPr lang="en-US" dirty="0" smtClean="0"/>
                        <a:t>Removing what they don’t like,</a:t>
                      </a:r>
                      <a:r>
                        <a:rPr lang="en-US" baseline="0" dirty="0" smtClean="0"/>
                        <a:t> to increase the frequency of a behavior</a:t>
                      </a:r>
                      <a:endParaRPr lang="th-TH" dirty="0"/>
                    </a:p>
                  </a:txBody>
                  <a:tcPr anchor="ctr"/>
                </a:tc>
                <a:tc>
                  <a:txBody>
                    <a:bodyPr/>
                    <a:lstStyle/>
                    <a:p>
                      <a:pPr algn="ctr"/>
                      <a:r>
                        <a:rPr lang="en-US" dirty="0" smtClean="0"/>
                        <a:t>Removing what they like, to decrease the frequency of a behavior</a:t>
                      </a:r>
                      <a:endParaRPr lang="th-TH" dirty="0"/>
                    </a:p>
                  </a:txBody>
                  <a:tcPr anchor="ct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Stimulus discrimination</a:t>
            </a:r>
          </a:p>
          <a:p>
            <a:pPr lvl="1"/>
            <a:r>
              <a:rPr lang="en-US" dirty="0" smtClean="0"/>
              <a:t>The tendency for responses to occur more often in the presence of one stimulus than other</a:t>
            </a:r>
          </a:p>
          <a:p>
            <a:pPr lvl="1"/>
            <a:r>
              <a:rPr lang="en-US" dirty="0" smtClean="0"/>
              <a:t>Ex. A rat starts to distinguish that it will get food after pressing a lever only when the light is on.</a:t>
            </a:r>
          </a:p>
          <a:p>
            <a:pPr lvl="1"/>
            <a:endParaRPr lang="en-US" dirty="0" smtClean="0"/>
          </a:p>
          <a:p>
            <a:r>
              <a:rPr lang="en-US" dirty="0" smtClean="0"/>
              <a:t>Stimulus generalization</a:t>
            </a:r>
          </a:p>
          <a:p>
            <a:pPr lvl="1"/>
            <a:r>
              <a:rPr lang="en-US" dirty="0" smtClean="0"/>
              <a:t>The tendency for similar stimuli to elicit the same response</a:t>
            </a:r>
          </a:p>
          <a:p>
            <a:pPr lvl="1"/>
            <a:r>
              <a:rPr lang="en-US" dirty="0" smtClean="0"/>
              <a:t>Ex. Little Albert were afraid of white rabbits as well, even though the experimental stimulus was white rats.</a:t>
            </a:r>
          </a:p>
          <a:p>
            <a:pPr lvl="1"/>
            <a:endParaRPr lang="th-TH" dirty="0"/>
          </a:p>
        </p:txBody>
      </p:sp>
      <p:sp>
        <p:nvSpPr>
          <p:cNvPr id="3" name="Title 2"/>
          <p:cNvSpPr>
            <a:spLocks noGrp="1"/>
          </p:cNvSpPr>
          <p:nvPr>
            <p:ph type="title"/>
          </p:nvPr>
        </p:nvSpPr>
        <p:spPr/>
        <p:txBody>
          <a:bodyPr/>
          <a:lstStyle/>
          <a:p>
            <a:r>
              <a:rPr lang="en-US" dirty="0" smtClean="0"/>
              <a:t>Discrimination &amp; generalization</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Process of unlearning a learned response because of the removal of the original source of learning</a:t>
            </a:r>
          </a:p>
          <a:p>
            <a:pPr lvl="1"/>
            <a:r>
              <a:rPr lang="en-US" dirty="0" smtClean="0"/>
              <a:t>If you present CS without pairing it with UCS for a long time.</a:t>
            </a:r>
          </a:p>
          <a:p>
            <a:pPr lvl="1"/>
            <a:r>
              <a:rPr lang="en-US" dirty="0" smtClean="0"/>
              <a:t>It a response is no longer reinforced.</a:t>
            </a:r>
          </a:p>
          <a:p>
            <a:pPr lvl="1"/>
            <a:endParaRPr lang="en-US" dirty="0" smtClean="0"/>
          </a:p>
          <a:p>
            <a:pPr lvl="1"/>
            <a:r>
              <a:rPr lang="en-US" u="sng" dirty="0" smtClean="0"/>
              <a:t>Partial reinforcement effect</a:t>
            </a:r>
            <a:r>
              <a:rPr lang="en-US" dirty="0" smtClean="0"/>
              <a:t>: Responses reinforced on schedules (esp. variable) are extinguished more slowly than responses that have been reinforced continuously.</a:t>
            </a:r>
          </a:p>
          <a:p>
            <a:pPr lvl="1"/>
            <a:endParaRPr lang="en-US" dirty="0" smtClean="0"/>
          </a:p>
          <a:p>
            <a:pPr lvl="1"/>
            <a:r>
              <a:rPr lang="en-US" dirty="0" smtClean="0"/>
              <a:t>The most difficult responses to extinguish are responses learned through avoidance learning. </a:t>
            </a:r>
            <a:endParaRPr lang="th-TH" dirty="0"/>
          </a:p>
        </p:txBody>
      </p:sp>
      <p:sp>
        <p:nvSpPr>
          <p:cNvPr id="3" name="Title 2"/>
          <p:cNvSpPr>
            <a:spLocks noGrp="1"/>
          </p:cNvSpPr>
          <p:nvPr>
            <p:ph type="title"/>
          </p:nvPr>
        </p:nvSpPr>
        <p:spPr/>
        <p:txBody>
          <a:bodyPr/>
          <a:lstStyle/>
          <a:p>
            <a:r>
              <a:rPr lang="en-US" dirty="0" smtClean="0"/>
              <a:t>Extinction</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Spontaneous recovery: Temporary increase in the strength of conditioned response, which is likely to occur during extinction after the passage of time</a:t>
            </a:r>
          </a:p>
          <a:p>
            <a:pPr lvl="1"/>
            <a:r>
              <a:rPr lang="en-US" dirty="0" smtClean="0"/>
              <a:t>Ex. Dentists had ever feared you because, once, a dentist made you painful during a dental operation, but it has been extinguished a few years ago because, at that time, you went to the dentist frequently and she never made you painful again. But today you have to go see the dentist again and you are feeling fear.</a:t>
            </a:r>
            <a:endParaRPr lang="th-TH" dirty="0"/>
          </a:p>
        </p:txBody>
      </p:sp>
      <p:sp>
        <p:nvSpPr>
          <p:cNvPr id="3" name="Title 2"/>
          <p:cNvSpPr>
            <a:spLocks noGrp="1"/>
          </p:cNvSpPr>
          <p:nvPr>
            <p:ph type="title"/>
          </p:nvPr>
        </p:nvSpPr>
        <p:spPr/>
        <p:txBody>
          <a:bodyPr/>
          <a:lstStyle/>
          <a:p>
            <a:r>
              <a:rPr lang="en-US" dirty="0" smtClean="0"/>
              <a:t>Extinction</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err="1" smtClean="0"/>
              <a:t>Disinhibition</a:t>
            </a:r>
            <a:r>
              <a:rPr lang="en-US" dirty="0" smtClean="0"/>
              <a:t>: Temporary increase in the strength of an extinguished response caused by an unrelated stimulus event.</a:t>
            </a:r>
          </a:p>
          <a:p>
            <a:pPr lvl="1"/>
            <a:r>
              <a:rPr lang="en-US" dirty="0" smtClean="0"/>
              <a:t>Ex. If a dentist’s assistant drops a tray of dental instruments while you are sitting in the chair, your fear response might come back for a while</a:t>
            </a:r>
            <a:r>
              <a:rPr lang="en-US" dirty="0" smtClean="0"/>
              <a:t>.</a:t>
            </a:r>
          </a:p>
          <a:p>
            <a:pPr lvl="1"/>
            <a:r>
              <a:rPr lang="en-US" dirty="0">
                <a:hlinkClick r:id="rId2"/>
              </a:rPr>
              <a:t>https://</a:t>
            </a:r>
            <a:r>
              <a:rPr lang="en-US" dirty="0" smtClean="0">
                <a:hlinkClick r:id="rId2"/>
              </a:rPr>
              <a:t>www.youtube.com/watch?v=e8bF_zf6UBU</a:t>
            </a:r>
            <a:endParaRPr lang="en-US" dirty="0" smtClean="0"/>
          </a:p>
          <a:p>
            <a:pPr lvl="1"/>
            <a:endParaRPr lang="en-US" dirty="0" smtClean="0"/>
          </a:p>
          <a:p>
            <a:pPr lvl="1"/>
            <a:endParaRPr lang="th-TH" dirty="0"/>
          </a:p>
        </p:txBody>
      </p:sp>
      <p:sp>
        <p:nvSpPr>
          <p:cNvPr id="3" name="Title 2"/>
          <p:cNvSpPr>
            <a:spLocks noGrp="1"/>
          </p:cNvSpPr>
          <p:nvPr>
            <p:ph type="title"/>
          </p:nvPr>
        </p:nvSpPr>
        <p:spPr/>
        <p:txBody>
          <a:bodyPr/>
          <a:lstStyle/>
          <a:p>
            <a:r>
              <a:rPr lang="en-US" dirty="0" smtClean="0"/>
              <a:t>Extinction</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dirty="0" smtClean="0">
                <a:hlinkClick r:id="rId2"/>
              </a:rPr>
              <a:t>https://www.youtube.com/watch?v=H6LEcM0E0io</a:t>
            </a:r>
            <a:endParaRPr lang="en-US" dirty="0" smtClean="0"/>
          </a:p>
          <a:p>
            <a:endParaRPr lang="th-TH" dirty="0"/>
          </a:p>
        </p:txBody>
      </p:sp>
      <p:sp>
        <p:nvSpPr>
          <p:cNvPr id="3" name="Title 2"/>
          <p:cNvSpPr>
            <a:spLocks noGrp="1"/>
          </p:cNvSpPr>
          <p:nvPr>
            <p:ph type="title"/>
          </p:nvPr>
        </p:nvSpPr>
        <p:spPr/>
        <p:txBody>
          <a:bodyPr/>
          <a:lstStyle/>
          <a:p>
            <a:r>
              <a:rPr lang="en-US" dirty="0" smtClean="0"/>
              <a:t>Classical &amp; operant conditioning</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err="1" smtClean="0"/>
              <a:t>Tolman’s</a:t>
            </a:r>
            <a:r>
              <a:rPr lang="en-US" dirty="0" smtClean="0"/>
              <a:t> experiment (</a:t>
            </a:r>
            <a:r>
              <a:rPr lang="en-US" dirty="0" err="1" smtClean="0"/>
              <a:t>Tolman</a:t>
            </a:r>
            <a:r>
              <a:rPr lang="en-US" dirty="0" smtClean="0"/>
              <a:t> &amp; </a:t>
            </a:r>
            <a:r>
              <a:rPr lang="en-US" dirty="0" err="1" smtClean="0"/>
              <a:t>Henzik</a:t>
            </a:r>
            <a:r>
              <a:rPr lang="en-US" dirty="0" smtClean="0"/>
              <a:t>, 1930)</a:t>
            </a:r>
            <a:endParaRPr lang="th-TH" dirty="0"/>
          </a:p>
        </p:txBody>
      </p:sp>
      <p:sp>
        <p:nvSpPr>
          <p:cNvPr id="3" name="Title 2"/>
          <p:cNvSpPr>
            <a:spLocks noGrp="1"/>
          </p:cNvSpPr>
          <p:nvPr>
            <p:ph type="title"/>
          </p:nvPr>
        </p:nvSpPr>
        <p:spPr/>
        <p:txBody>
          <a:bodyPr/>
          <a:lstStyle/>
          <a:p>
            <a:r>
              <a:rPr lang="en-US" dirty="0" smtClean="0"/>
              <a:t>Latent learning</a:t>
            </a:r>
            <a:endParaRPr lang="th-TH" dirty="0"/>
          </a:p>
        </p:txBody>
      </p:sp>
      <p:pic>
        <p:nvPicPr>
          <p:cNvPr id="1026" name="Picture 2" descr="http://s-f-walker.org.uk/pubs/ltbm/fig1.gif"/>
          <p:cNvPicPr>
            <a:picLocks noChangeAspect="1" noChangeArrowheads="1"/>
          </p:cNvPicPr>
          <p:nvPr/>
        </p:nvPicPr>
        <p:blipFill>
          <a:blip r:embed="rId2" cstate="print"/>
          <a:srcRect/>
          <a:stretch>
            <a:fillRect/>
          </a:stretch>
        </p:blipFill>
        <p:spPr bwMode="auto">
          <a:xfrm>
            <a:off x="2843808" y="2276872"/>
            <a:ext cx="3312368" cy="3507623"/>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err="1" smtClean="0"/>
              <a:t>Tolman’s</a:t>
            </a:r>
            <a:r>
              <a:rPr lang="en-US" dirty="0" smtClean="0"/>
              <a:t> experiment (</a:t>
            </a:r>
            <a:r>
              <a:rPr lang="en-US" dirty="0" err="1" smtClean="0"/>
              <a:t>Tolman</a:t>
            </a:r>
            <a:r>
              <a:rPr lang="en-US" dirty="0" smtClean="0"/>
              <a:t> &amp; </a:t>
            </a:r>
            <a:r>
              <a:rPr lang="en-US" dirty="0" err="1" smtClean="0"/>
              <a:t>Henzik</a:t>
            </a:r>
            <a:r>
              <a:rPr lang="en-US" dirty="0" smtClean="0"/>
              <a:t>, 1930)</a:t>
            </a:r>
          </a:p>
          <a:p>
            <a:pPr lvl="1"/>
            <a:r>
              <a:rPr lang="en-US" dirty="0" smtClean="0"/>
              <a:t>Three groups of hungry rats</a:t>
            </a:r>
          </a:p>
          <a:p>
            <a:pPr lvl="1"/>
            <a:endParaRPr lang="en-US" dirty="0" smtClean="0"/>
          </a:p>
          <a:p>
            <a:pPr lvl="1"/>
            <a:endParaRPr lang="en-US" dirty="0" smtClean="0"/>
          </a:p>
          <a:p>
            <a:pPr lvl="1"/>
            <a:endParaRPr lang="en-US" dirty="0" smtClean="0"/>
          </a:p>
          <a:p>
            <a:pPr lvl="1"/>
            <a:endParaRPr lang="en-US" dirty="0" smtClean="0"/>
          </a:p>
          <a:p>
            <a:pPr lvl="1"/>
            <a:endParaRPr lang="en-US" dirty="0" smtClean="0"/>
          </a:p>
          <a:p>
            <a:pPr lvl="1"/>
            <a:endParaRPr lang="en-US" dirty="0" smtClean="0"/>
          </a:p>
          <a:p>
            <a:pPr lvl="1"/>
            <a:endParaRPr lang="en-US" dirty="0" smtClean="0"/>
          </a:p>
          <a:p>
            <a:pPr lvl="1"/>
            <a:endParaRPr lang="en-US" dirty="0" smtClean="0"/>
          </a:p>
          <a:p>
            <a:pPr lvl="1"/>
            <a:r>
              <a:rPr lang="en-US" dirty="0" smtClean="0"/>
              <a:t>Learning may occur without reinforcement.</a:t>
            </a:r>
          </a:p>
        </p:txBody>
      </p:sp>
      <p:sp>
        <p:nvSpPr>
          <p:cNvPr id="3" name="Title 2"/>
          <p:cNvSpPr>
            <a:spLocks noGrp="1"/>
          </p:cNvSpPr>
          <p:nvPr>
            <p:ph type="title"/>
          </p:nvPr>
        </p:nvSpPr>
        <p:spPr/>
        <p:txBody>
          <a:bodyPr/>
          <a:lstStyle/>
          <a:p>
            <a:r>
              <a:rPr lang="en-US" dirty="0" smtClean="0"/>
              <a:t>Latent learning</a:t>
            </a:r>
            <a:endParaRPr lang="th-TH" dirty="0"/>
          </a:p>
        </p:txBody>
      </p:sp>
      <p:pic>
        <p:nvPicPr>
          <p:cNvPr id="39938" name="Picture 2" descr="http://s-f-walker.org.uk/pubs/ltbm/fig2.gif"/>
          <p:cNvPicPr>
            <a:picLocks noChangeAspect="1" noChangeArrowheads="1"/>
          </p:cNvPicPr>
          <p:nvPr/>
        </p:nvPicPr>
        <p:blipFill>
          <a:blip r:embed="rId2" cstate="print"/>
          <a:srcRect/>
          <a:stretch>
            <a:fillRect/>
          </a:stretch>
        </p:blipFill>
        <p:spPr bwMode="auto">
          <a:xfrm>
            <a:off x="2123728" y="2564904"/>
            <a:ext cx="4614153" cy="2990875"/>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A form of cognitive change that involves recognition of previously unseen relationships.</a:t>
            </a:r>
          </a:p>
          <a:p>
            <a:pPr lvl="1"/>
            <a:r>
              <a:rPr lang="en-US" dirty="0" err="1" smtClean="0"/>
              <a:t>Köhler’s</a:t>
            </a:r>
            <a:r>
              <a:rPr lang="en-US" dirty="0" smtClean="0"/>
              <a:t> experiment: </a:t>
            </a:r>
            <a:r>
              <a:rPr lang="en-US" dirty="0" smtClean="0">
                <a:hlinkClick r:id="rId2"/>
              </a:rPr>
              <a:t>https://www.youtube.com/watch?v=FwDhYUlbxiQ</a:t>
            </a:r>
            <a:endParaRPr lang="en-US" dirty="0" smtClean="0"/>
          </a:p>
          <a:p>
            <a:pPr lvl="1"/>
            <a:endParaRPr lang="en-US" dirty="0" smtClean="0"/>
          </a:p>
          <a:p>
            <a:pPr lvl="2"/>
            <a:endParaRPr lang="th-TH" dirty="0"/>
          </a:p>
        </p:txBody>
      </p:sp>
      <p:sp>
        <p:nvSpPr>
          <p:cNvPr id="3" name="Title 2"/>
          <p:cNvSpPr>
            <a:spLocks noGrp="1"/>
          </p:cNvSpPr>
          <p:nvPr>
            <p:ph type="title"/>
          </p:nvPr>
        </p:nvSpPr>
        <p:spPr/>
        <p:txBody>
          <a:bodyPr/>
          <a:lstStyle/>
          <a:p>
            <a:r>
              <a:rPr lang="en-US" dirty="0" smtClean="0"/>
              <a:t>Insight learning</a:t>
            </a:r>
            <a:endParaRPr lang="th-TH"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Modeling (</a:t>
            </a:r>
            <a:r>
              <a:rPr lang="en-US" dirty="0" err="1" smtClean="0"/>
              <a:t>Bandura</a:t>
            </a:r>
            <a:r>
              <a:rPr lang="en-US" dirty="0" smtClean="0"/>
              <a:t>, 1977): Learning based on observation of the behavior of another</a:t>
            </a:r>
          </a:p>
          <a:p>
            <a:pPr lvl="1"/>
            <a:r>
              <a:rPr lang="en-US" dirty="0" err="1" smtClean="0"/>
              <a:t>Bobo</a:t>
            </a:r>
            <a:r>
              <a:rPr lang="en-US" dirty="0" smtClean="0"/>
              <a:t> doll experiment (</a:t>
            </a:r>
            <a:r>
              <a:rPr lang="en-US" dirty="0" err="1" smtClean="0"/>
              <a:t>Bandura</a:t>
            </a:r>
            <a:r>
              <a:rPr lang="en-US" dirty="0" smtClean="0"/>
              <a:t>, Ross, &amp; Ross, 1963): </a:t>
            </a:r>
            <a:r>
              <a:rPr lang="en-US" dirty="0" smtClean="0">
                <a:hlinkClick r:id="rId2"/>
              </a:rPr>
              <a:t>https://www.youtube.com/watch?v=eqNaLerMNOE</a:t>
            </a:r>
            <a:endParaRPr lang="en-US" dirty="0" smtClean="0"/>
          </a:p>
          <a:p>
            <a:pPr lvl="1"/>
            <a:r>
              <a:rPr lang="en-US" dirty="0" smtClean="0"/>
              <a:t>Watching dramas</a:t>
            </a:r>
          </a:p>
          <a:p>
            <a:pPr lvl="1"/>
            <a:r>
              <a:rPr lang="en-US" dirty="0" smtClean="0"/>
              <a:t>Observing parents and friends</a:t>
            </a:r>
          </a:p>
          <a:p>
            <a:pPr lvl="1"/>
            <a:endParaRPr lang="en-US" dirty="0" smtClean="0"/>
          </a:p>
          <a:p>
            <a:endParaRPr lang="en-US" dirty="0" smtClean="0"/>
          </a:p>
          <a:p>
            <a:pPr lvl="1"/>
            <a:endParaRPr lang="th-TH" dirty="0"/>
          </a:p>
        </p:txBody>
      </p:sp>
      <p:sp>
        <p:nvSpPr>
          <p:cNvPr id="3" name="Title 2"/>
          <p:cNvSpPr>
            <a:spLocks noGrp="1"/>
          </p:cNvSpPr>
          <p:nvPr>
            <p:ph type="title"/>
          </p:nvPr>
        </p:nvSpPr>
        <p:spPr/>
        <p:txBody>
          <a:bodyPr/>
          <a:lstStyle/>
          <a:p>
            <a:r>
              <a:rPr lang="en-US" dirty="0" smtClean="0"/>
              <a:t>Observational learning</a:t>
            </a:r>
            <a:endParaRPr lang="th-TH"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Stages of social cognitive learning</a:t>
            </a:r>
          </a:p>
          <a:p>
            <a:pPr lvl="1"/>
            <a:r>
              <a:rPr lang="en-US" dirty="0" smtClean="0"/>
              <a:t>Attention</a:t>
            </a:r>
          </a:p>
          <a:p>
            <a:pPr lvl="2"/>
            <a:r>
              <a:rPr lang="en-US" dirty="0" smtClean="0"/>
              <a:t>An observer pay attention to a model.</a:t>
            </a:r>
          </a:p>
          <a:p>
            <a:pPr lvl="2"/>
            <a:r>
              <a:rPr lang="en-US" dirty="0" smtClean="0"/>
              <a:t>Identification and characteristics of the model</a:t>
            </a:r>
          </a:p>
          <a:p>
            <a:pPr lvl="1"/>
            <a:r>
              <a:rPr lang="en-US" dirty="0" smtClean="0"/>
              <a:t>Retention</a:t>
            </a:r>
          </a:p>
          <a:p>
            <a:pPr lvl="2"/>
            <a:r>
              <a:rPr lang="en-US" dirty="0" smtClean="0"/>
              <a:t>Memory of events and behaviors</a:t>
            </a:r>
          </a:p>
          <a:p>
            <a:pPr lvl="2"/>
            <a:r>
              <a:rPr lang="en-US" dirty="0" smtClean="0"/>
              <a:t>Repeated exposures</a:t>
            </a:r>
          </a:p>
          <a:p>
            <a:pPr lvl="1"/>
            <a:r>
              <a:rPr lang="en-US" dirty="0" smtClean="0"/>
              <a:t>Initiation</a:t>
            </a:r>
          </a:p>
          <a:p>
            <a:pPr lvl="2"/>
            <a:r>
              <a:rPr lang="en-US" dirty="0" smtClean="0"/>
              <a:t>The observer  produces the  observed action.</a:t>
            </a:r>
          </a:p>
          <a:p>
            <a:pPr lvl="2"/>
            <a:r>
              <a:rPr lang="en-US" dirty="0" smtClean="0"/>
              <a:t>Skills and situations</a:t>
            </a:r>
          </a:p>
          <a:p>
            <a:pPr lvl="1"/>
            <a:r>
              <a:rPr lang="en-US" dirty="0" smtClean="0"/>
              <a:t>Motivation</a:t>
            </a:r>
          </a:p>
          <a:p>
            <a:pPr lvl="2"/>
            <a:r>
              <a:rPr lang="en-US" dirty="0" smtClean="0"/>
              <a:t>Whether the action is reinforced or punished.</a:t>
            </a:r>
          </a:p>
          <a:p>
            <a:pPr lvl="1"/>
            <a:endParaRPr lang="th-TH" dirty="0"/>
          </a:p>
        </p:txBody>
      </p:sp>
      <p:sp>
        <p:nvSpPr>
          <p:cNvPr id="3" name="Title 2"/>
          <p:cNvSpPr>
            <a:spLocks noGrp="1"/>
          </p:cNvSpPr>
          <p:nvPr>
            <p:ph type="title"/>
          </p:nvPr>
        </p:nvSpPr>
        <p:spPr/>
        <p:txBody>
          <a:bodyPr/>
          <a:lstStyle/>
          <a:p>
            <a:r>
              <a:rPr lang="en-US" dirty="0" smtClean="0"/>
              <a:t>Observational learning</a:t>
            </a:r>
            <a:endParaRPr lang="th-TH"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537</TotalTime>
  <Words>1441</Words>
  <Application>Microsoft Office PowerPoint</Application>
  <PresentationFormat>On-screen Show (4:3)</PresentationFormat>
  <Paragraphs>225</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Browallia New</vt:lpstr>
      <vt:lpstr>Constantia</vt:lpstr>
      <vt:lpstr>Wingdings 2</vt:lpstr>
      <vt:lpstr>Paper</vt:lpstr>
      <vt:lpstr>Learning</vt:lpstr>
      <vt:lpstr>Definition</vt:lpstr>
      <vt:lpstr>Classical conditioning</vt:lpstr>
      <vt:lpstr>Classical conditioning</vt:lpstr>
      <vt:lpstr>Classical conditioning</vt:lpstr>
      <vt:lpstr>Classical conditioning</vt:lpstr>
      <vt:lpstr>Classical conditioning</vt:lpstr>
      <vt:lpstr>Importance of classical conditioning</vt:lpstr>
      <vt:lpstr>Classical conditioning: examples</vt:lpstr>
      <vt:lpstr>Counterconditioning</vt:lpstr>
      <vt:lpstr>Operant conditioning</vt:lpstr>
      <vt:lpstr>Operant conditioning</vt:lpstr>
      <vt:lpstr>Reinforcement</vt:lpstr>
      <vt:lpstr>Reinforcement</vt:lpstr>
      <vt:lpstr>Reinforcement</vt:lpstr>
      <vt:lpstr>Reinforcement</vt:lpstr>
      <vt:lpstr>Reinforcement</vt:lpstr>
      <vt:lpstr>Reinforcement</vt:lpstr>
      <vt:lpstr>Punishment</vt:lpstr>
      <vt:lpstr>Punishment</vt:lpstr>
      <vt:lpstr>Punishment</vt:lpstr>
      <vt:lpstr>Reinforcement &amp; punishment</vt:lpstr>
      <vt:lpstr>Discrimination &amp; generalization</vt:lpstr>
      <vt:lpstr>Extinction</vt:lpstr>
      <vt:lpstr>Extinction</vt:lpstr>
      <vt:lpstr>Extinction</vt:lpstr>
      <vt:lpstr>Classical &amp; operant conditioning</vt:lpstr>
      <vt:lpstr>Latent learning</vt:lpstr>
      <vt:lpstr>Latent learning</vt:lpstr>
      <vt:lpstr>Insight learning</vt:lpstr>
      <vt:lpstr>Observational learning</vt:lpstr>
      <vt:lpstr>Observational learning</vt:lpstr>
    </vt:vector>
  </TitlesOfParts>
  <Company>iLLUSiON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dc:title>
  <dc:creator>CasperX</dc:creator>
  <cp:lastModifiedBy>Windows User</cp:lastModifiedBy>
  <cp:revision>60</cp:revision>
  <dcterms:created xsi:type="dcterms:W3CDTF">2015-08-25T06:57:12Z</dcterms:created>
  <dcterms:modified xsi:type="dcterms:W3CDTF">2015-09-22T18:21:53Z</dcterms:modified>
</cp:coreProperties>
</file>