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2.xml" ContentType="application/vnd.openxmlformats-officedocument.themeOverride+xml"/>
  <Override PartName="/ppt/notesSlides/notesSlide3.xml" ContentType="application/vnd.openxmlformats-officedocument.presentationml.notesSl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notesSlides/notesSlide4.xml" ContentType="application/vnd.openxmlformats-officedocument.presentationml.notesSl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1"/>
  </p:sldMasterIdLst>
  <p:notesMasterIdLst>
    <p:notesMasterId r:id="rId53"/>
  </p:notesMasterIdLst>
  <p:handoutMasterIdLst>
    <p:handoutMasterId r:id="rId54"/>
  </p:handoutMasterIdLst>
  <p:sldIdLst>
    <p:sldId id="257" r:id="rId2"/>
    <p:sldId id="479" r:id="rId3"/>
    <p:sldId id="480" r:id="rId4"/>
    <p:sldId id="481" r:id="rId5"/>
    <p:sldId id="482" r:id="rId6"/>
    <p:sldId id="484" r:id="rId7"/>
    <p:sldId id="485" r:id="rId8"/>
    <p:sldId id="486" r:id="rId9"/>
    <p:sldId id="487" r:id="rId10"/>
    <p:sldId id="488" r:id="rId11"/>
    <p:sldId id="489" r:id="rId12"/>
    <p:sldId id="491" r:id="rId13"/>
    <p:sldId id="268" r:id="rId14"/>
    <p:sldId id="321" r:id="rId15"/>
    <p:sldId id="270" r:id="rId16"/>
    <p:sldId id="443" r:id="rId17"/>
    <p:sldId id="494" r:id="rId18"/>
    <p:sldId id="495" r:id="rId19"/>
    <p:sldId id="496" r:id="rId20"/>
    <p:sldId id="497" r:id="rId21"/>
    <p:sldId id="498" r:id="rId22"/>
    <p:sldId id="276" r:id="rId23"/>
    <p:sldId id="277" r:id="rId24"/>
    <p:sldId id="280" r:id="rId25"/>
    <p:sldId id="449" r:id="rId26"/>
    <p:sldId id="282" r:id="rId27"/>
    <p:sldId id="323" r:id="rId28"/>
    <p:sldId id="285" r:id="rId29"/>
    <p:sldId id="287" r:id="rId30"/>
    <p:sldId id="457" r:id="rId31"/>
    <p:sldId id="458" r:id="rId32"/>
    <p:sldId id="402" r:id="rId33"/>
    <p:sldId id="416" r:id="rId34"/>
    <p:sldId id="417" r:id="rId35"/>
    <p:sldId id="418" r:id="rId36"/>
    <p:sldId id="419" r:id="rId37"/>
    <p:sldId id="420" r:id="rId38"/>
    <p:sldId id="421" r:id="rId39"/>
    <p:sldId id="378" r:id="rId40"/>
    <p:sldId id="379" r:id="rId41"/>
    <p:sldId id="380" r:id="rId42"/>
    <p:sldId id="381" r:id="rId43"/>
    <p:sldId id="382" r:id="rId44"/>
    <p:sldId id="383" r:id="rId45"/>
    <p:sldId id="384" r:id="rId46"/>
    <p:sldId id="385" r:id="rId47"/>
    <p:sldId id="386" r:id="rId48"/>
    <p:sldId id="396" r:id="rId49"/>
    <p:sldId id="397" r:id="rId50"/>
    <p:sldId id="459" r:id="rId51"/>
    <p:sldId id="411" r:id="rId52"/>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Tahoma"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Tahoma"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Tahoma"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Tahoma"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Tahoma" pitchFamily="34" charset="0"/>
        <a:ea typeface="+mn-ea"/>
        <a:cs typeface="Angsana New" pitchFamily="18" charset="-34"/>
      </a:defRPr>
    </a:lvl5pPr>
    <a:lvl6pPr marL="2286000" algn="l" defTabSz="914400" rtl="0" eaLnBrk="1" latinLnBrk="0" hangingPunct="1">
      <a:defRPr kern="1200">
        <a:solidFill>
          <a:schemeClr val="tx1"/>
        </a:solidFill>
        <a:latin typeface="Tahoma" pitchFamily="34" charset="0"/>
        <a:ea typeface="+mn-ea"/>
        <a:cs typeface="Angsana New" pitchFamily="18" charset="-34"/>
      </a:defRPr>
    </a:lvl6pPr>
    <a:lvl7pPr marL="2743200" algn="l" defTabSz="914400" rtl="0" eaLnBrk="1" latinLnBrk="0" hangingPunct="1">
      <a:defRPr kern="1200">
        <a:solidFill>
          <a:schemeClr val="tx1"/>
        </a:solidFill>
        <a:latin typeface="Tahoma" pitchFamily="34" charset="0"/>
        <a:ea typeface="+mn-ea"/>
        <a:cs typeface="Angsana New" pitchFamily="18" charset="-34"/>
      </a:defRPr>
    </a:lvl7pPr>
    <a:lvl8pPr marL="3200400" algn="l" defTabSz="914400" rtl="0" eaLnBrk="1" latinLnBrk="0" hangingPunct="1">
      <a:defRPr kern="1200">
        <a:solidFill>
          <a:schemeClr val="tx1"/>
        </a:solidFill>
        <a:latin typeface="Tahoma" pitchFamily="34" charset="0"/>
        <a:ea typeface="+mn-ea"/>
        <a:cs typeface="Angsana New" pitchFamily="18" charset="-34"/>
      </a:defRPr>
    </a:lvl8pPr>
    <a:lvl9pPr marL="3657600" algn="l" defTabSz="914400" rtl="0" eaLnBrk="1" latinLnBrk="0" hangingPunct="1">
      <a:defRPr kern="1200">
        <a:solidFill>
          <a:schemeClr val="tx1"/>
        </a:solidFill>
        <a:latin typeface="Tahoma"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99"/>
    <a:srgbClr val="0000FF"/>
    <a:srgbClr val="008000"/>
    <a:srgbClr val="00000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20956" autoAdjust="0"/>
    <p:restoredTop sz="96625" autoAdjust="0"/>
  </p:normalViewPr>
  <p:slideViewPr>
    <p:cSldViewPr>
      <p:cViewPr>
        <p:scale>
          <a:sx n="69" d="100"/>
          <a:sy n="69" d="100"/>
        </p:scale>
        <p:origin x="-1194" y="-15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11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40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th-TH"/>
          </a:p>
        </p:txBody>
      </p:sp>
      <p:sp>
        <p:nvSpPr>
          <p:cNvPr id="21401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th-TH"/>
          </a:p>
        </p:txBody>
      </p:sp>
      <p:sp>
        <p:nvSpPr>
          <p:cNvPr id="21402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th-TH"/>
          </a:p>
        </p:txBody>
      </p:sp>
      <p:sp>
        <p:nvSpPr>
          <p:cNvPr id="21402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43C2BDF4-B3BD-4BA1-8D9C-16A31262CA03}" type="slidenum">
              <a:rPr lang="en-US"/>
              <a:pPr>
                <a:defRPr/>
              </a:pPr>
              <a:t>‹#›</a:t>
            </a:fld>
            <a:endParaRPr lang="th-TH"/>
          </a:p>
        </p:txBody>
      </p:sp>
    </p:spTree>
    <p:extLst>
      <p:ext uri="{BB962C8B-B14F-4D97-AF65-F5344CB8AC3E}">
        <p14:creationId xmlns:p14="http://schemas.microsoft.com/office/powerpoint/2010/main" val="7954897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th-TH"/>
          </a:p>
        </p:txBody>
      </p:sp>
      <p:sp>
        <p:nvSpPr>
          <p:cNvPr id="245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th-TH"/>
          </a:p>
        </p:txBody>
      </p:sp>
      <p:sp>
        <p:nvSpPr>
          <p:cNvPr id="8806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245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th-TH"/>
          </a:p>
        </p:txBody>
      </p:sp>
      <p:sp>
        <p:nvSpPr>
          <p:cNvPr id="245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52950720-E11C-4299-BF6C-DC44E5B1B96C}" type="slidenum">
              <a:rPr lang="en-US"/>
              <a:pPr>
                <a:defRPr/>
              </a:pPr>
              <a:t>‹#›</a:t>
            </a:fld>
            <a:endParaRPr lang="th-TH"/>
          </a:p>
        </p:txBody>
      </p:sp>
    </p:spTree>
    <p:extLst>
      <p:ext uri="{BB962C8B-B14F-4D97-AF65-F5344CB8AC3E}">
        <p14:creationId xmlns:p14="http://schemas.microsoft.com/office/powerpoint/2010/main" val="417001640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Tahoma" pitchFamily="34" charset="0"/>
      </a:defRPr>
    </a:lvl1pPr>
    <a:lvl2pPr marL="457200" algn="l" rtl="0" eaLnBrk="0" fontAlgn="base" hangingPunct="0">
      <a:spcBef>
        <a:spcPct val="30000"/>
      </a:spcBef>
      <a:spcAft>
        <a:spcPct val="0"/>
      </a:spcAft>
      <a:defRPr sz="1200" kern="1200">
        <a:solidFill>
          <a:schemeClr val="tx1"/>
        </a:solidFill>
        <a:latin typeface="Arial" charset="0"/>
        <a:ea typeface="+mn-ea"/>
        <a:cs typeface="Tahoma" pitchFamily="34" charset="0"/>
      </a:defRPr>
    </a:lvl2pPr>
    <a:lvl3pPr marL="914400" algn="l" rtl="0" eaLnBrk="0" fontAlgn="base" hangingPunct="0">
      <a:spcBef>
        <a:spcPct val="30000"/>
      </a:spcBef>
      <a:spcAft>
        <a:spcPct val="0"/>
      </a:spcAft>
      <a:defRPr sz="1200" kern="1200">
        <a:solidFill>
          <a:schemeClr val="tx1"/>
        </a:solidFill>
        <a:latin typeface="Arial" charset="0"/>
        <a:ea typeface="+mn-ea"/>
        <a:cs typeface="Tahoma" pitchFamily="34"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Tahoma" pitchFamily="34"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Tahoma"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pPr>
              <a:defRPr/>
            </a:pPr>
            <a:fld id="{52950720-E11C-4299-BF6C-DC44E5B1B96C}" type="slidenum">
              <a:rPr lang="en-US" smtClean="0"/>
              <a:pPr>
                <a:defRPr/>
              </a:pPr>
              <a:t>2</a:t>
            </a:fld>
            <a:endParaRPr lang="th-TH"/>
          </a:p>
        </p:txBody>
      </p:sp>
    </p:spTree>
    <p:extLst>
      <p:ext uri="{BB962C8B-B14F-4D97-AF65-F5344CB8AC3E}">
        <p14:creationId xmlns:p14="http://schemas.microsoft.com/office/powerpoint/2010/main" val="4993878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gradFill rotWithShape="0">
          <a:gsLst>
            <a:gs pos="0">
              <a:srgbClr val="000000"/>
            </a:gs>
            <a:gs pos="20000">
              <a:srgbClr val="000040"/>
            </a:gs>
            <a:gs pos="50000">
              <a:srgbClr val="400040"/>
            </a:gs>
            <a:gs pos="75000">
              <a:srgbClr val="8F0040"/>
            </a:gs>
            <a:gs pos="89999">
              <a:srgbClr val="F27300"/>
            </a:gs>
            <a:gs pos="100000">
              <a:srgbClr val="FFBF00"/>
            </a:gs>
          </a:gsLst>
          <a:lin ang="5400000" scaled="1"/>
        </a:gradFill>
        <a:effectLst/>
      </p:bgPr>
    </p:bg>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396880-C484-442D-B4E0-4AFE4F4254E3}" type="slidenum">
              <a:rPr lang="en-US"/>
              <a:pPr/>
              <a:t>7</a:t>
            </a:fld>
            <a:endParaRPr lang="en-US"/>
          </a:p>
        </p:txBody>
      </p:sp>
      <p:sp>
        <p:nvSpPr>
          <p:cNvPr id="159746" name="Rectangle 2"/>
          <p:cNvSpPr>
            <a:spLocks noGrp="1" noRot="1" noChangeAspect="1" noChangeArrowheads="1" noTextEdit="1"/>
          </p:cNvSpPr>
          <p:nvPr>
            <p:ph type="sldImg"/>
          </p:nvPr>
        </p:nvSpPr>
        <p:spPr bwMode="auto">
          <a:xfrm>
            <a:off x="1143000" y="687388"/>
            <a:ext cx="4572000" cy="3429000"/>
          </a:xfrm>
          <a:prstGeom prst="rect">
            <a:avLst/>
          </a:prstGeom>
          <a:solidFill>
            <a:srgbClr val="FFFFFF"/>
          </a:solidFill>
          <a:ln>
            <a:solidFill>
              <a:srgbClr val="000000"/>
            </a:solidFill>
            <a:miter lim="800000"/>
            <a:headEnd/>
            <a:tailEnd/>
          </a:ln>
        </p:spPr>
      </p:sp>
      <p:sp>
        <p:nvSpPr>
          <p:cNvPr id="159747" name="Rectangle 3"/>
          <p:cNvSpPr>
            <a:spLocks noGrp="1" noChangeArrowheads="1"/>
          </p:cNvSpPr>
          <p:nvPr>
            <p:ph type="body" idx="1"/>
          </p:nvPr>
        </p:nvSpPr>
        <p:spPr bwMode="auto">
          <a:xfrm>
            <a:off x="912813" y="4343400"/>
            <a:ext cx="5032375" cy="4113213"/>
          </a:xfrm>
          <a:prstGeom prst="rect">
            <a:avLst/>
          </a:prstGeom>
          <a:solidFill>
            <a:srgbClr val="FFFFFF"/>
          </a:solidFill>
          <a:ln>
            <a:solidFill>
              <a:srgbClr val="000000"/>
            </a:solidFill>
            <a:miter lim="800000"/>
            <a:headEnd/>
            <a:tailEnd/>
          </a:ln>
        </p:spPr>
        <p:txBody>
          <a:bodyPr lIns="91426" tIns="45714" rIns="91426" bIns="45714"/>
          <a:lstStyle/>
          <a:p>
            <a:r>
              <a:rPr lang="el-GR" dirty="0">
                <a:solidFill>
                  <a:srgbClr val="000000"/>
                </a:solidFill>
                <a:cs typeface="Arial" pitchFamily="34" charset="0"/>
              </a:rPr>
              <a:t>“Mother” Lorenz leads his charges. The goslings have imprinted on Lorenz because he was the first moving object they saw after they hatched.</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pPr>
              <a:defRPr/>
            </a:pPr>
            <a:fld id="{52950720-E11C-4299-BF6C-DC44E5B1B96C}" type="slidenum">
              <a:rPr lang="en-US" smtClean="0"/>
              <a:pPr>
                <a:defRPr/>
              </a:pPr>
              <a:t>13</a:t>
            </a:fld>
            <a:endParaRPr lang="th-TH"/>
          </a:p>
        </p:txBody>
      </p:sp>
    </p:spTree>
    <p:extLst>
      <p:ext uri="{BB962C8B-B14F-4D97-AF65-F5344CB8AC3E}">
        <p14:creationId xmlns:p14="http://schemas.microsoft.com/office/powerpoint/2010/main" val="2394617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gradFill rotWithShape="0">
          <a:gsLst>
            <a:gs pos="0">
              <a:srgbClr val="000000"/>
            </a:gs>
            <a:gs pos="20000">
              <a:srgbClr val="000040"/>
            </a:gs>
            <a:gs pos="50000">
              <a:srgbClr val="400040"/>
            </a:gs>
            <a:gs pos="75000">
              <a:srgbClr val="8F0040"/>
            </a:gs>
            <a:gs pos="89999">
              <a:srgbClr val="F27300"/>
            </a:gs>
            <a:gs pos="100000">
              <a:srgbClr val="FFBF00"/>
            </a:gs>
          </a:gsLst>
          <a:lin ang="5400000" scaled="1"/>
        </a:gradFill>
        <a:effectLst/>
      </p:bgPr>
    </p:bg>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108296-D3E6-4D10-B70C-B02631FDD96F}" type="slidenum">
              <a:rPr lang="en-US"/>
              <a:pPr/>
              <a:t>25</a:t>
            </a:fld>
            <a:endParaRPr lang="en-US"/>
          </a:p>
        </p:txBody>
      </p:sp>
      <p:sp>
        <p:nvSpPr>
          <p:cNvPr id="174082" name="Rectangle 2"/>
          <p:cNvSpPr>
            <a:spLocks noGrp="1" noRot="1" noChangeAspect="1" noChangeArrowheads="1" noTextEdit="1"/>
          </p:cNvSpPr>
          <p:nvPr>
            <p:ph type="sldImg"/>
          </p:nvPr>
        </p:nvSpPr>
        <p:spPr bwMode="auto">
          <a:xfrm>
            <a:off x="1143000" y="687388"/>
            <a:ext cx="4572000" cy="3429000"/>
          </a:xfrm>
          <a:prstGeom prst="rect">
            <a:avLst/>
          </a:prstGeom>
          <a:solidFill>
            <a:srgbClr val="FFFFFF"/>
          </a:solidFill>
          <a:ln>
            <a:solidFill>
              <a:srgbClr val="000000"/>
            </a:solidFill>
            <a:miter lim="800000"/>
            <a:headEnd/>
            <a:tailEnd/>
          </a:ln>
        </p:spPr>
      </p:sp>
      <p:sp>
        <p:nvSpPr>
          <p:cNvPr id="174083" name="Rectangle 3"/>
          <p:cNvSpPr>
            <a:spLocks noGrp="1" noChangeArrowheads="1"/>
          </p:cNvSpPr>
          <p:nvPr>
            <p:ph type="body" idx="1"/>
          </p:nvPr>
        </p:nvSpPr>
        <p:spPr bwMode="auto">
          <a:xfrm>
            <a:off x="912813" y="4343400"/>
            <a:ext cx="5032375" cy="4113213"/>
          </a:xfrm>
          <a:prstGeom prst="rect">
            <a:avLst/>
          </a:prstGeom>
          <a:solidFill>
            <a:srgbClr val="FFFFFF"/>
          </a:solidFill>
          <a:ln>
            <a:solidFill>
              <a:srgbClr val="000000"/>
            </a:solidFill>
            <a:miter lim="800000"/>
            <a:headEnd/>
            <a:tailEnd/>
          </a:ln>
        </p:spPr>
        <p:txBody>
          <a:bodyPr lIns="91426" tIns="45714" rIns="91426" bIns="45714"/>
          <a:lstStyle/>
          <a:p>
            <a:r>
              <a:rPr lang="el-GR" b="1">
                <a:solidFill>
                  <a:srgbClr val="000000"/>
                </a:solidFill>
                <a:cs typeface="Arial" pitchFamily="34" charset="0"/>
              </a:rPr>
              <a:t>Figure 3.17: </a:t>
            </a:r>
            <a:r>
              <a:rPr lang="el-GR">
                <a:solidFill>
                  <a:srgbClr val="000000"/>
                </a:solidFill>
                <a:cs typeface="Arial" pitchFamily="34" charset="0"/>
              </a:rPr>
              <a:t>Children younger than age 7 intuitively assume that a volume of liquid increases when it is poured from a short, wide container into a taller, thinner one. This boy thinks the tall container holds more than the short one. Actually each holds the same amount of liquid. Children make such judgments based on the height of the liquid, not its volume.</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grpSp>
      <p:sp>
        <p:nvSpPr>
          <p:cNvPr id="113676" name="Rectangle 12"/>
          <p:cNvSpPr>
            <a:spLocks noGrp="1" noChangeArrowheads="1"/>
          </p:cNvSpPr>
          <p:nvPr>
            <p:ph type="ctrTitle"/>
          </p:nvPr>
        </p:nvSpPr>
        <p:spPr>
          <a:xfrm>
            <a:off x="990600" y="1676400"/>
            <a:ext cx="7772400" cy="1462088"/>
          </a:xfrm>
        </p:spPr>
        <p:txBody>
          <a:bodyPr/>
          <a:lstStyle>
            <a:lvl1pPr>
              <a:defRPr/>
            </a:lvl1pPr>
          </a:lstStyle>
          <a:p>
            <a:pPr lvl="0"/>
            <a:r>
              <a:rPr lang="th-TH" noProof="0" smtClean="0"/>
              <a:t>Click to edit Master title style</a:t>
            </a:r>
          </a:p>
        </p:txBody>
      </p:sp>
      <p:sp>
        <p:nvSpPr>
          <p:cNvPr id="113677"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h-TH" noProof="0" smtClean="0"/>
              <a:t>Click to edit Master subtitle style</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53168836-EDFD-4043-98F1-8645597F43EC}" type="datetimeFigureOut">
              <a:rPr lang="th-TH"/>
              <a:pPr>
                <a:defRPr/>
              </a:pPr>
              <a:t>06/09/57</a:t>
            </a:fld>
            <a:endParaRPr lang="th-TH"/>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th-TH"/>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BDC6327-72DE-4FA6-80AE-CF17D1FBED50}" type="slidenum">
              <a:rPr lang="en-US"/>
              <a:pPr>
                <a:defRPr/>
              </a:pPr>
              <a:t>‹#›</a:t>
            </a:fld>
            <a:endParaRPr lang="th-TH"/>
          </a:p>
        </p:txBody>
      </p:sp>
    </p:spTree>
    <p:extLst>
      <p:ext uri="{BB962C8B-B14F-4D97-AF65-F5344CB8AC3E}">
        <p14:creationId xmlns:p14="http://schemas.microsoft.com/office/powerpoint/2010/main" val="8765297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Rectangle 11"/>
          <p:cNvSpPr>
            <a:spLocks noGrp="1" noChangeArrowheads="1"/>
          </p:cNvSpPr>
          <p:nvPr>
            <p:ph type="dt" sz="half" idx="10"/>
          </p:nvPr>
        </p:nvSpPr>
        <p:spPr>
          <a:ln/>
        </p:spPr>
        <p:txBody>
          <a:bodyPr/>
          <a:lstStyle>
            <a:lvl1pPr>
              <a:defRPr/>
            </a:lvl1pPr>
          </a:lstStyle>
          <a:p>
            <a:pPr>
              <a:defRPr/>
            </a:pPr>
            <a:fld id="{029D5B66-F69D-4019-8B33-E4167D99BE9B}" type="datetimeFigureOut">
              <a:rPr lang="th-TH"/>
              <a:pPr>
                <a:defRPr/>
              </a:pPr>
              <a:t>06/09/57</a:t>
            </a:fld>
            <a:endParaRPr lang="th-TH"/>
          </a:p>
        </p:txBody>
      </p:sp>
      <p:sp>
        <p:nvSpPr>
          <p:cNvPr id="5" name="Rectangle 12"/>
          <p:cNvSpPr>
            <a:spLocks noGrp="1" noChangeArrowheads="1"/>
          </p:cNvSpPr>
          <p:nvPr>
            <p:ph type="ftr" sz="quarter" idx="11"/>
          </p:nvPr>
        </p:nvSpPr>
        <p:spPr>
          <a:ln/>
        </p:spPr>
        <p:txBody>
          <a:bodyPr/>
          <a:lstStyle>
            <a:lvl1pPr>
              <a:defRPr/>
            </a:lvl1pPr>
          </a:lstStyle>
          <a:p>
            <a:pPr>
              <a:defRPr/>
            </a:pPr>
            <a:endParaRPr lang="th-TH"/>
          </a:p>
        </p:txBody>
      </p:sp>
      <p:sp>
        <p:nvSpPr>
          <p:cNvPr id="6" name="Rectangle 13"/>
          <p:cNvSpPr>
            <a:spLocks noGrp="1" noChangeArrowheads="1"/>
          </p:cNvSpPr>
          <p:nvPr>
            <p:ph type="sldNum" sz="quarter" idx="12"/>
          </p:nvPr>
        </p:nvSpPr>
        <p:spPr>
          <a:ln/>
        </p:spPr>
        <p:txBody>
          <a:bodyPr/>
          <a:lstStyle>
            <a:lvl1pPr>
              <a:defRPr/>
            </a:lvl1pPr>
          </a:lstStyle>
          <a:p>
            <a:pPr>
              <a:defRPr/>
            </a:pPr>
            <a:fld id="{3824D574-E9F4-4E81-98B3-46DDDB2A6CB0}" type="slidenum">
              <a:rPr lang="en-US"/>
              <a:pPr>
                <a:defRPr/>
              </a:pPr>
              <a:t>‹#›</a:t>
            </a:fld>
            <a:endParaRPr lang="th-TH"/>
          </a:p>
        </p:txBody>
      </p:sp>
    </p:spTree>
    <p:extLst>
      <p:ext uri="{BB962C8B-B14F-4D97-AF65-F5344CB8AC3E}">
        <p14:creationId xmlns:p14="http://schemas.microsoft.com/office/powerpoint/2010/main" val="2799581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fld id="{14F63044-8798-4D74-8AE5-3BE4FB4F194E}" type="datetimeFigureOut">
              <a:rPr lang="th-TH"/>
              <a:pPr>
                <a:defRPr/>
              </a:pPr>
              <a:t>06/09/57</a:t>
            </a:fld>
            <a:endParaRPr lang="th-TH"/>
          </a:p>
        </p:txBody>
      </p:sp>
      <p:sp>
        <p:nvSpPr>
          <p:cNvPr id="5" name="Rectangle 12"/>
          <p:cNvSpPr>
            <a:spLocks noGrp="1" noChangeArrowheads="1"/>
          </p:cNvSpPr>
          <p:nvPr>
            <p:ph type="ftr" sz="quarter" idx="11"/>
          </p:nvPr>
        </p:nvSpPr>
        <p:spPr>
          <a:ln/>
        </p:spPr>
        <p:txBody>
          <a:bodyPr/>
          <a:lstStyle>
            <a:lvl1pPr>
              <a:defRPr/>
            </a:lvl1pPr>
          </a:lstStyle>
          <a:p>
            <a:pPr>
              <a:defRPr/>
            </a:pPr>
            <a:endParaRPr lang="th-TH"/>
          </a:p>
        </p:txBody>
      </p:sp>
      <p:sp>
        <p:nvSpPr>
          <p:cNvPr id="6" name="Rectangle 13"/>
          <p:cNvSpPr>
            <a:spLocks noGrp="1" noChangeArrowheads="1"/>
          </p:cNvSpPr>
          <p:nvPr>
            <p:ph type="sldNum" sz="quarter" idx="12"/>
          </p:nvPr>
        </p:nvSpPr>
        <p:spPr>
          <a:ln/>
        </p:spPr>
        <p:txBody>
          <a:bodyPr/>
          <a:lstStyle>
            <a:lvl1pPr>
              <a:defRPr/>
            </a:lvl1pPr>
          </a:lstStyle>
          <a:p>
            <a:pPr>
              <a:defRPr/>
            </a:pPr>
            <a:fld id="{08C0A3E4-F530-4483-8758-D7A4512F42FD}" type="slidenum">
              <a:rPr lang="en-US"/>
              <a:pPr>
                <a:defRPr/>
              </a:pPr>
              <a:t>‹#›</a:t>
            </a:fld>
            <a:endParaRPr lang="th-TH"/>
          </a:p>
        </p:txBody>
      </p:sp>
    </p:spTree>
    <p:extLst>
      <p:ext uri="{BB962C8B-B14F-4D97-AF65-F5344CB8AC3E}">
        <p14:creationId xmlns:p14="http://schemas.microsoft.com/office/powerpoint/2010/main" val="3945227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Rectangle 11"/>
          <p:cNvSpPr>
            <a:spLocks noGrp="1" noChangeArrowheads="1"/>
          </p:cNvSpPr>
          <p:nvPr>
            <p:ph type="dt" sz="half" idx="10"/>
          </p:nvPr>
        </p:nvSpPr>
        <p:spPr>
          <a:ln/>
        </p:spPr>
        <p:txBody>
          <a:bodyPr/>
          <a:lstStyle>
            <a:lvl1pPr>
              <a:defRPr/>
            </a:lvl1pPr>
          </a:lstStyle>
          <a:p>
            <a:pPr>
              <a:defRPr/>
            </a:pPr>
            <a:fld id="{3F693A77-F612-4B0D-AB02-375114BC7358}" type="datetimeFigureOut">
              <a:rPr lang="th-TH"/>
              <a:pPr>
                <a:defRPr/>
              </a:pPr>
              <a:t>06/09/57</a:t>
            </a:fld>
            <a:endParaRPr lang="th-TH"/>
          </a:p>
        </p:txBody>
      </p:sp>
      <p:sp>
        <p:nvSpPr>
          <p:cNvPr id="6" name="Rectangle 12"/>
          <p:cNvSpPr>
            <a:spLocks noGrp="1" noChangeArrowheads="1"/>
          </p:cNvSpPr>
          <p:nvPr>
            <p:ph type="ftr" sz="quarter" idx="11"/>
          </p:nvPr>
        </p:nvSpPr>
        <p:spPr>
          <a:ln/>
        </p:spPr>
        <p:txBody>
          <a:bodyPr/>
          <a:lstStyle>
            <a:lvl1pPr>
              <a:defRPr/>
            </a:lvl1pPr>
          </a:lstStyle>
          <a:p>
            <a:pPr>
              <a:defRPr/>
            </a:pPr>
            <a:endParaRPr lang="th-TH"/>
          </a:p>
        </p:txBody>
      </p:sp>
      <p:sp>
        <p:nvSpPr>
          <p:cNvPr id="7" name="Rectangle 13"/>
          <p:cNvSpPr>
            <a:spLocks noGrp="1" noChangeArrowheads="1"/>
          </p:cNvSpPr>
          <p:nvPr>
            <p:ph type="sldNum" sz="quarter" idx="12"/>
          </p:nvPr>
        </p:nvSpPr>
        <p:spPr>
          <a:ln/>
        </p:spPr>
        <p:txBody>
          <a:bodyPr/>
          <a:lstStyle>
            <a:lvl1pPr>
              <a:defRPr/>
            </a:lvl1pPr>
          </a:lstStyle>
          <a:p>
            <a:pPr>
              <a:defRPr/>
            </a:pPr>
            <a:fld id="{D642BD80-84BD-433F-A2C7-89AAFBF1534B}" type="slidenum">
              <a:rPr lang="en-US"/>
              <a:pPr>
                <a:defRPr/>
              </a:pPr>
              <a:t>‹#›</a:t>
            </a:fld>
            <a:endParaRPr lang="th-TH"/>
          </a:p>
        </p:txBody>
      </p:sp>
    </p:spTree>
    <p:extLst>
      <p:ext uri="{BB962C8B-B14F-4D97-AF65-F5344CB8AC3E}">
        <p14:creationId xmlns:p14="http://schemas.microsoft.com/office/powerpoint/2010/main" val="1269478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Rectangle 11"/>
          <p:cNvSpPr>
            <a:spLocks noGrp="1" noChangeArrowheads="1"/>
          </p:cNvSpPr>
          <p:nvPr>
            <p:ph type="dt" sz="half" idx="10"/>
          </p:nvPr>
        </p:nvSpPr>
        <p:spPr>
          <a:ln/>
        </p:spPr>
        <p:txBody>
          <a:bodyPr/>
          <a:lstStyle>
            <a:lvl1pPr>
              <a:defRPr/>
            </a:lvl1pPr>
          </a:lstStyle>
          <a:p>
            <a:pPr>
              <a:defRPr/>
            </a:pPr>
            <a:fld id="{186874DF-C85C-43BB-BAB8-53C7B8CE4384}" type="datetimeFigureOut">
              <a:rPr lang="th-TH"/>
              <a:pPr>
                <a:defRPr/>
              </a:pPr>
              <a:t>06/09/57</a:t>
            </a:fld>
            <a:endParaRPr lang="th-TH"/>
          </a:p>
        </p:txBody>
      </p:sp>
      <p:sp>
        <p:nvSpPr>
          <p:cNvPr id="8" name="Rectangle 12"/>
          <p:cNvSpPr>
            <a:spLocks noGrp="1" noChangeArrowheads="1"/>
          </p:cNvSpPr>
          <p:nvPr>
            <p:ph type="ftr" sz="quarter" idx="11"/>
          </p:nvPr>
        </p:nvSpPr>
        <p:spPr>
          <a:ln/>
        </p:spPr>
        <p:txBody>
          <a:bodyPr/>
          <a:lstStyle>
            <a:lvl1pPr>
              <a:defRPr/>
            </a:lvl1pPr>
          </a:lstStyle>
          <a:p>
            <a:pPr>
              <a:defRPr/>
            </a:pPr>
            <a:endParaRPr lang="th-TH"/>
          </a:p>
        </p:txBody>
      </p:sp>
      <p:sp>
        <p:nvSpPr>
          <p:cNvPr id="9" name="Rectangle 13"/>
          <p:cNvSpPr>
            <a:spLocks noGrp="1" noChangeArrowheads="1"/>
          </p:cNvSpPr>
          <p:nvPr>
            <p:ph type="sldNum" sz="quarter" idx="12"/>
          </p:nvPr>
        </p:nvSpPr>
        <p:spPr>
          <a:ln/>
        </p:spPr>
        <p:txBody>
          <a:bodyPr/>
          <a:lstStyle>
            <a:lvl1pPr>
              <a:defRPr/>
            </a:lvl1pPr>
          </a:lstStyle>
          <a:p>
            <a:pPr>
              <a:defRPr/>
            </a:pPr>
            <a:fld id="{AAEE00E6-A47E-4C21-9006-CFF7F68A4CC5}" type="slidenum">
              <a:rPr lang="en-US"/>
              <a:pPr>
                <a:defRPr/>
              </a:pPr>
              <a:t>‹#›</a:t>
            </a:fld>
            <a:endParaRPr lang="th-TH"/>
          </a:p>
        </p:txBody>
      </p:sp>
    </p:spTree>
    <p:extLst>
      <p:ext uri="{BB962C8B-B14F-4D97-AF65-F5344CB8AC3E}">
        <p14:creationId xmlns:p14="http://schemas.microsoft.com/office/powerpoint/2010/main" val="1760293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Rectangle 11"/>
          <p:cNvSpPr>
            <a:spLocks noGrp="1" noChangeArrowheads="1"/>
          </p:cNvSpPr>
          <p:nvPr>
            <p:ph type="dt" sz="half" idx="10"/>
          </p:nvPr>
        </p:nvSpPr>
        <p:spPr>
          <a:ln/>
        </p:spPr>
        <p:txBody>
          <a:bodyPr/>
          <a:lstStyle>
            <a:lvl1pPr>
              <a:defRPr/>
            </a:lvl1pPr>
          </a:lstStyle>
          <a:p>
            <a:pPr>
              <a:defRPr/>
            </a:pPr>
            <a:fld id="{6CAE4C3B-228A-4F2A-B233-DEB6890334AC}" type="datetimeFigureOut">
              <a:rPr lang="th-TH"/>
              <a:pPr>
                <a:defRPr/>
              </a:pPr>
              <a:t>06/09/57</a:t>
            </a:fld>
            <a:endParaRPr lang="th-TH"/>
          </a:p>
        </p:txBody>
      </p:sp>
      <p:sp>
        <p:nvSpPr>
          <p:cNvPr id="4" name="Rectangle 12"/>
          <p:cNvSpPr>
            <a:spLocks noGrp="1" noChangeArrowheads="1"/>
          </p:cNvSpPr>
          <p:nvPr>
            <p:ph type="ftr" sz="quarter" idx="11"/>
          </p:nvPr>
        </p:nvSpPr>
        <p:spPr>
          <a:ln/>
        </p:spPr>
        <p:txBody>
          <a:bodyPr/>
          <a:lstStyle>
            <a:lvl1pPr>
              <a:defRPr/>
            </a:lvl1pPr>
          </a:lstStyle>
          <a:p>
            <a:pPr>
              <a:defRPr/>
            </a:pPr>
            <a:endParaRPr lang="th-TH"/>
          </a:p>
        </p:txBody>
      </p:sp>
      <p:sp>
        <p:nvSpPr>
          <p:cNvPr id="5" name="Rectangle 13"/>
          <p:cNvSpPr>
            <a:spLocks noGrp="1" noChangeArrowheads="1"/>
          </p:cNvSpPr>
          <p:nvPr>
            <p:ph type="sldNum" sz="quarter" idx="12"/>
          </p:nvPr>
        </p:nvSpPr>
        <p:spPr>
          <a:ln/>
        </p:spPr>
        <p:txBody>
          <a:bodyPr/>
          <a:lstStyle>
            <a:lvl1pPr>
              <a:defRPr/>
            </a:lvl1pPr>
          </a:lstStyle>
          <a:p>
            <a:pPr>
              <a:defRPr/>
            </a:pPr>
            <a:fld id="{80348947-3A56-4B5E-8B8C-597C54172FCD}" type="slidenum">
              <a:rPr lang="en-US"/>
              <a:pPr>
                <a:defRPr/>
              </a:pPr>
              <a:t>‹#›</a:t>
            </a:fld>
            <a:endParaRPr lang="th-TH"/>
          </a:p>
        </p:txBody>
      </p:sp>
    </p:spTree>
    <p:extLst>
      <p:ext uri="{BB962C8B-B14F-4D97-AF65-F5344CB8AC3E}">
        <p14:creationId xmlns:p14="http://schemas.microsoft.com/office/powerpoint/2010/main" val="1719318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ECCF615B-AA23-41F9-976B-7743C796CE13}" type="datetimeFigureOut">
              <a:rPr lang="th-TH"/>
              <a:pPr>
                <a:defRPr/>
              </a:pPr>
              <a:t>06/09/57</a:t>
            </a:fld>
            <a:endParaRPr lang="th-TH"/>
          </a:p>
        </p:txBody>
      </p:sp>
      <p:sp>
        <p:nvSpPr>
          <p:cNvPr id="3" name="Rectangle 12"/>
          <p:cNvSpPr>
            <a:spLocks noGrp="1" noChangeArrowheads="1"/>
          </p:cNvSpPr>
          <p:nvPr>
            <p:ph type="ftr" sz="quarter" idx="11"/>
          </p:nvPr>
        </p:nvSpPr>
        <p:spPr>
          <a:ln/>
        </p:spPr>
        <p:txBody>
          <a:bodyPr/>
          <a:lstStyle>
            <a:lvl1pPr>
              <a:defRPr/>
            </a:lvl1pPr>
          </a:lstStyle>
          <a:p>
            <a:pPr>
              <a:defRPr/>
            </a:pPr>
            <a:endParaRPr lang="th-TH"/>
          </a:p>
        </p:txBody>
      </p:sp>
      <p:sp>
        <p:nvSpPr>
          <p:cNvPr id="4" name="Rectangle 13"/>
          <p:cNvSpPr>
            <a:spLocks noGrp="1" noChangeArrowheads="1"/>
          </p:cNvSpPr>
          <p:nvPr>
            <p:ph type="sldNum" sz="quarter" idx="12"/>
          </p:nvPr>
        </p:nvSpPr>
        <p:spPr>
          <a:ln/>
        </p:spPr>
        <p:txBody>
          <a:bodyPr/>
          <a:lstStyle>
            <a:lvl1pPr>
              <a:defRPr/>
            </a:lvl1pPr>
          </a:lstStyle>
          <a:p>
            <a:pPr>
              <a:defRPr/>
            </a:pPr>
            <a:fld id="{4BF0CA93-10C3-49FC-95CB-54DD14AB49E5}" type="slidenum">
              <a:rPr lang="en-US"/>
              <a:pPr>
                <a:defRPr/>
              </a:pPr>
              <a:t>‹#›</a:t>
            </a:fld>
            <a:endParaRPr lang="th-TH"/>
          </a:p>
        </p:txBody>
      </p:sp>
    </p:spTree>
    <p:extLst>
      <p:ext uri="{BB962C8B-B14F-4D97-AF65-F5344CB8AC3E}">
        <p14:creationId xmlns:p14="http://schemas.microsoft.com/office/powerpoint/2010/main" val="4242133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fld id="{68CC1D37-9DB2-458B-AB9A-CB261B135B3A}" type="datetimeFigureOut">
              <a:rPr lang="th-TH"/>
              <a:pPr>
                <a:defRPr/>
              </a:pPr>
              <a:t>06/09/57</a:t>
            </a:fld>
            <a:endParaRPr lang="th-TH"/>
          </a:p>
        </p:txBody>
      </p:sp>
      <p:sp>
        <p:nvSpPr>
          <p:cNvPr id="6" name="Rectangle 12"/>
          <p:cNvSpPr>
            <a:spLocks noGrp="1" noChangeArrowheads="1"/>
          </p:cNvSpPr>
          <p:nvPr>
            <p:ph type="ftr" sz="quarter" idx="11"/>
          </p:nvPr>
        </p:nvSpPr>
        <p:spPr>
          <a:ln/>
        </p:spPr>
        <p:txBody>
          <a:bodyPr/>
          <a:lstStyle>
            <a:lvl1pPr>
              <a:defRPr/>
            </a:lvl1pPr>
          </a:lstStyle>
          <a:p>
            <a:pPr>
              <a:defRPr/>
            </a:pPr>
            <a:endParaRPr lang="th-TH"/>
          </a:p>
        </p:txBody>
      </p:sp>
      <p:sp>
        <p:nvSpPr>
          <p:cNvPr id="7" name="Rectangle 13"/>
          <p:cNvSpPr>
            <a:spLocks noGrp="1" noChangeArrowheads="1"/>
          </p:cNvSpPr>
          <p:nvPr>
            <p:ph type="sldNum" sz="quarter" idx="12"/>
          </p:nvPr>
        </p:nvSpPr>
        <p:spPr>
          <a:ln/>
        </p:spPr>
        <p:txBody>
          <a:bodyPr/>
          <a:lstStyle>
            <a:lvl1pPr>
              <a:defRPr/>
            </a:lvl1pPr>
          </a:lstStyle>
          <a:p>
            <a:pPr>
              <a:defRPr/>
            </a:pPr>
            <a:fld id="{4F359985-51DD-45CF-AB9E-8B7DE3F035DE}" type="slidenum">
              <a:rPr lang="en-US"/>
              <a:pPr>
                <a:defRPr/>
              </a:pPr>
              <a:t>‹#›</a:t>
            </a:fld>
            <a:endParaRPr lang="th-TH"/>
          </a:p>
        </p:txBody>
      </p:sp>
    </p:spTree>
    <p:extLst>
      <p:ext uri="{BB962C8B-B14F-4D97-AF65-F5344CB8AC3E}">
        <p14:creationId xmlns:p14="http://schemas.microsoft.com/office/powerpoint/2010/main" val="3667800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h-TH"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fld id="{B7120C71-F4A4-4C20-B4C5-D274788AAF65}" type="datetimeFigureOut">
              <a:rPr lang="th-TH"/>
              <a:pPr>
                <a:defRPr/>
              </a:pPr>
              <a:t>06/09/57</a:t>
            </a:fld>
            <a:endParaRPr lang="th-TH"/>
          </a:p>
        </p:txBody>
      </p:sp>
      <p:sp>
        <p:nvSpPr>
          <p:cNvPr id="6" name="Rectangle 12"/>
          <p:cNvSpPr>
            <a:spLocks noGrp="1" noChangeArrowheads="1"/>
          </p:cNvSpPr>
          <p:nvPr>
            <p:ph type="ftr" sz="quarter" idx="11"/>
          </p:nvPr>
        </p:nvSpPr>
        <p:spPr>
          <a:ln/>
        </p:spPr>
        <p:txBody>
          <a:bodyPr/>
          <a:lstStyle>
            <a:lvl1pPr>
              <a:defRPr/>
            </a:lvl1pPr>
          </a:lstStyle>
          <a:p>
            <a:pPr>
              <a:defRPr/>
            </a:pPr>
            <a:endParaRPr lang="th-TH"/>
          </a:p>
        </p:txBody>
      </p:sp>
      <p:sp>
        <p:nvSpPr>
          <p:cNvPr id="7" name="Rectangle 13"/>
          <p:cNvSpPr>
            <a:spLocks noGrp="1" noChangeArrowheads="1"/>
          </p:cNvSpPr>
          <p:nvPr>
            <p:ph type="sldNum" sz="quarter" idx="12"/>
          </p:nvPr>
        </p:nvSpPr>
        <p:spPr>
          <a:ln/>
        </p:spPr>
        <p:txBody>
          <a:bodyPr/>
          <a:lstStyle>
            <a:lvl1pPr>
              <a:defRPr/>
            </a:lvl1pPr>
          </a:lstStyle>
          <a:p>
            <a:pPr>
              <a:defRPr/>
            </a:pPr>
            <a:fld id="{D104DF41-909C-4C49-8E80-FE58615CB9F6}" type="slidenum">
              <a:rPr lang="en-US"/>
              <a:pPr>
                <a:defRPr/>
              </a:pPr>
              <a:t>‹#›</a:t>
            </a:fld>
            <a:endParaRPr lang="th-TH"/>
          </a:p>
        </p:txBody>
      </p:sp>
    </p:spTree>
    <p:extLst>
      <p:ext uri="{BB962C8B-B14F-4D97-AF65-F5344CB8AC3E}">
        <p14:creationId xmlns:p14="http://schemas.microsoft.com/office/powerpoint/2010/main" val="544009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Rectangle 11"/>
          <p:cNvSpPr>
            <a:spLocks noGrp="1" noChangeArrowheads="1"/>
          </p:cNvSpPr>
          <p:nvPr>
            <p:ph type="dt" sz="half" idx="10"/>
          </p:nvPr>
        </p:nvSpPr>
        <p:spPr>
          <a:ln/>
        </p:spPr>
        <p:txBody>
          <a:bodyPr/>
          <a:lstStyle>
            <a:lvl1pPr>
              <a:defRPr/>
            </a:lvl1pPr>
          </a:lstStyle>
          <a:p>
            <a:pPr>
              <a:defRPr/>
            </a:pPr>
            <a:fld id="{2D659131-A459-4DA2-B3B5-8A89160CDF6D}" type="datetimeFigureOut">
              <a:rPr lang="th-TH"/>
              <a:pPr>
                <a:defRPr/>
              </a:pPr>
              <a:t>06/09/57</a:t>
            </a:fld>
            <a:endParaRPr lang="th-TH"/>
          </a:p>
        </p:txBody>
      </p:sp>
      <p:sp>
        <p:nvSpPr>
          <p:cNvPr id="5" name="Rectangle 12"/>
          <p:cNvSpPr>
            <a:spLocks noGrp="1" noChangeArrowheads="1"/>
          </p:cNvSpPr>
          <p:nvPr>
            <p:ph type="ftr" sz="quarter" idx="11"/>
          </p:nvPr>
        </p:nvSpPr>
        <p:spPr>
          <a:ln/>
        </p:spPr>
        <p:txBody>
          <a:bodyPr/>
          <a:lstStyle>
            <a:lvl1pPr>
              <a:defRPr/>
            </a:lvl1pPr>
          </a:lstStyle>
          <a:p>
            <a:pPr>
              <a:defRPr/>
            </a:pPr>
            <a:endParaRPr lang="th-TH"/>
          </a:p>
        </p:txBody>
      </p:sp>
      <p:sp>
        <p:nvSpPr>
          <p:cNvPr id="6" name="Rectangle 13"/>
          <p:cNvSpPr>
            <a:spLocks noGrp="1" noChangeArrowheads="1"/>
          </p:cNvSpPr>
          <p:nvPr>
            <p:ph type="sldNum" sz="quarter" idx="12"/>
          </p:nvPr>
        </p:nvSpPr>
        <p:spPr>
          <a:ln/>
        </p:spPr>
        <p:txBody>
          <a:bodyPr/>
          <a:lstStyle>
            <a:lvl1pPr>
              <a:defRPr/>
            </a:lvl1pPr>
          </a:lstStyle>
          <a:p>
            <a:pPr>
              <a:defRPr/>
            </a:pPr>
            <a:fld id="{A432FD0D-206C-4DA7-88DE-9EF1BF4E4AFC}" type="slidenum">
              <a:rPr lang="en-US"/>
              <a:pPr>
                <a:defRPr/>
              </a:pPr>
              <a:t>‹#›</a:t>
            </a:fld>
            <a:endParaRPr lang="th-TH"/>
          </a:p>
        </p:txBody>
      </p:sp>
    </p:spTree>
    <p:extLst>
      <p:ext uri="{BB962C8B-B14F-4D97-AF65-F5344CB8AC3E}">
        <p14:creationId xmlns:p14="http://schemas.microsoft.com/office/powerpoint/2010/main" val="3365321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214313"/>
            <a:ext cx="1951038" cy="5918200"/>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1150938" y="214313"/>
            <a:ext cx="5700712" cy="5918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Rectangle 11"/>
          <p:cNvSpPr>
            <a:spLocks noGrp="1" noChangeArrowheads="1"/>
          </p:cNvSpPr>
          <p:nvPr>
            <p:ph type="dt" sz="half" idx="10"/>
          </p:nvPr>
        </p:nvSpPr>
        <p:spPr>
          <a:ln/>
        </p:spPr>
        <p:txBody>
          <a:bodyPr/>
          <a:lstStyle>
            <a:lvl1pPr>
              <a:defRPr/>
            </a:lvl1pPr>
          </a:lstStyle>
          <a:p>
            <a:pPr>
              <a:defRPr/>
            </a:pPr>
            <a:fld id="{80C4B93D-8EA6-408C-9CC2-FB1802D9CFDB}" type="datetimeFigureOut">
              <a:rPr lang="th-TH"/>
              <a:pPr>
                <a:defRPr/>
              </a:pPr>
              <a:t>06/09/57</a:t>
            </a:fld>
            <a:endParaRPr lang="th-TH"/>
          </a:p>
        </p:txBody>
      </p:sp>
      <p:sp>
        <p:nvSpPr>
          <p:cNvPr id="5" name="Rectangle 12"/>
          <p:cNvSpPr>
            <a:spLocks noGrp="1" noChangeArrowheads="1"/>
          </p:cNvSpPr>
          <p:nvPr>
            <p:ph type="ftr" sz="quarter" idx="11"/>
          </p:nvPr>
        </p:nvSpPr>
        <p:spPr>
          <a:ln/>
        </p:spPr>
        <p:txBody>
          <a:bodyPr/>
          <a:lstStyle>
            <a:lvl1pPr>
              <a:defRPr/>
            </a:lvl1pPr>
          </a:lstStyle>
          <a:p>
            <a:pPr>
              <a:defRPr/>
            </a:pPr>
            <a:endParaRPr lang="th-TH"/>
          </a:p>
        </p:txBody>
      </p:sp>
      <p:sp>
        <p:nvSpPr>
          <p:cNvPr id="6" name="Rectangle 13"/>
          <p:cNvSpPr>
            <a:spLocks noGrp="1" noChangeArrowheads="1"/>
          </p:cNvSpPr>
          <p:nvPr>
            <p:ph type="sldNum" sz="quarter" idx="12"/>
          </p:nvPr>
        </p:nvSpPr>
        <p:spPr>
          <a:ln/>
        </p:spPr>
        <p:txBody>
          <a:bodyPr/>
          <a:lstStyle>
            <a:lvl1pPr>
              <a:defRPr/>
            </a:lvl1pPr>
          </a:lstStyle>
          <a:p>
            <a:pPr>
              <a:defRPr/>
            </a:pPr>
            <a:fld id="{9D159C75-B557-43AA-BCE0-2EACB02BD4BE}" type="slidenum">
              <a:rPr lang="en-US"/>
              <a:pPr>
                <a:defRPr/>
              </a:pPr>
              <a:t>‹#›</a:t>
            </a:fld>
            <a:endParaRPr lang="th-TH"/>
          </a:p>
        </p:txBody>
      </p:sp>
    </p:spTree>
    <p:extLst>
      <p:ext uri="{BB962C8B-B14F-4D97-AF65-F5344CB8AC3E}">
        <p14:creationId xmlns:p14="http://schemas.microsoft.com/office/powerpoint/2010/main" val="3621334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th-TH" sz="2400"/>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th-TH" sz="2400"/>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th-TH" sz="2400"/>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th-TH" sz="2400"/>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th-TH" sz="2400"/>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th-TH" sz="2400"/>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th-TH" sz="2400"/>
          </a:p>
        </p:txBody>
      </p:sp>
      <p:sp>
        <p:nvSpPr>
          <p:cNvPr id="1033" name="Rectangle 9"/>
          <p:cNvSpPr>
            <a:spLocks noGrp="1" noChangeArrowheads="1"/>
          </p:cNvSpPr>
          <p:nvPr>
            <p:ph type="title"/>
          </p:nvPr>
        </p:nvSpPr>
        <p:spPr bwMode="auto">
          <a:xfrm>
            <a:off x="1150938" y="214313"/>
            <a:ext cx="7793037" cy="146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th-TH" smtClean="0"/>
              <a:t>Click to edit Master title style</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112651" name="Rectangle 11"/>
          <p:cNvSpPr>
            <a:spLocks noGrp="1" noChangeArrowheads="1"/>
          </p:cNvSpPr>
          <p:nvPr>
            <p:ph type="dt" sz="half" idx="2"/>
          </p:nvPr>
        </p:nvSpPr>
        <p:spPr bwMode="auto">
          <a:xfrm>
            <a:off x="11620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lvl1pPr>
          </a:lstStyle>
          <a:p>
            <a:pPr>
              <a:defRPr/>
            </a:pPr>
            <a:fld id="{AA5F21BE-9635-4C0E-9945-EC8553F0E7A8}" type="datetimeFigureOut">
              <a:rPr lang="th-TH"/>
              <a:pPr>
                <a:defRPr/>
              </a:pPr>
              <a:t>06/09/57</a:t>
            </a:fld>
            <a:endParaRPr lang="th-TH"/>
          </a:p>
        </p:txBody>
      </p:sp>
      <p:sp>
        <p:nvSpPr>
          <p:cNvPr id="112652" name="Rectangle 12"/>
          <p:cNvSpPr>
            <a:spLocks noGrp="1" noChangeArrowheads="1"/>
          </p:cNvSpPr>
          <p:nvPr>
            <p:ph type="ftr" sz="quarter" idx="3"/>
          </p:nvPr>
        </p:nvSpPr>
        <p:spPr bwMode="auto">
          <a:xfrm>
            <a:off x="3657600" y="624363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lvl1pPr>
          </a:lstStyle>
          <a:p>
            <a:pPr>
              <a:defRPr/>
            </a:pPr>
            <a:endParaRPr lang="th-TH"/>
          </a:p>
        </p:txBody>
      </p:sp>
      <p:sp>
        <p:nvSpPr>
          <p:cNvPr id="112653" name="Rectangle 13"/>
          <p:cNvSpPr>
            <a:spLocks noGrp="1" noChangeArrowheads="1"/>
          </p:cNvSpPr>
          <p:nvPr>
            <p:ph type="sldNum" sz="quarter" idx="4"/>
          </p:nvPr>
        </p:nvSpPr>
        <p:spPr bwMode="auto">
          <a:xfrm>
            <a:off x="70421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lvl1pPr>
          </a:lstStyle>
          <a:p>
            <a:pPr>
              <a:defRPr/>
            </a:pPr>
            <a:fld id="{9CE50984-FDD1-4AB1-855B-91C353FA97FD}" type="slidenum">
              <a:rPr lang="en-US"/>
              <a:pPr>
                <a:defRPr/>
              </a:pPr>
              <a:t>‹#›</a:t>
            </a:fld>
            <a:endParaRPr lang="th-TH"/>
          </a:p>
        </p:txBody>
      </p:sp>
    </p:spTree>
  </p:cSld>
  <p:clrMap bg1="lt1" tx1="dk1" bg2="lt2" tx2="dk2" accent1="accent1" accent2="accent2" accent3="accent3" accent4="accent4" accent5="accent5" accent6="accent6" hlink="hlink" folHlink="folHlink"/>
  <p:sldLayoutIdLst>
    <p:sldLayoutId id="2147483713"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cs typeface="Angsana New" pitchFamily="18" charset="-34"/>
        </a:defRPr>
      </a:lvl2pPr>
      <a:lvl3pPr algn="l" rtl="0" eaLnBrk="0" fontAlgn="base" hangingPunct="0">
        <a:spcBef>
          <a:spcPct val="0"/>
        </a:spcBef>
        <a:spcAft>
          <a:spcPct val="0"/>
        </a:spcAft>
        <a:defRPr sz="4400">
          <a:solidFill>
            <a:schemeClr val="tx2"/>
          </a:solidFill>
          <a:latin typeface="Tahoma" pitchFamily="34" charset="0"/>
          <a:cs typeface="Angsana New" pitchFamily="18" charset="-34"/>
        </a:defRPr>
      </a:lvl3pPr>
      <a:lvl4pPr algn="l" rtl="0" eaLnBrk="0" fontAlgn="base" hangingPunct="0">
        <a:spcBef>
          <a:spcPct val="0"/>
        </a:spcBef>
        <a:spcAft>
          <a:spcPct val="0"/>
        </a:spcAft>
        <a:defRPr sz="4400">
          <a:solidFill>
            <a:schemeClr val="tx2"/>
          </a:solidFill>
          <a:latin typeface="Tahoma" pitchFamily="34" charset="0"/>
          <a:cs typeface="Angsana New" pitchFamily="18" charset="-34"/>
        </a:defRPr>
      </a:lvl4pPr>
      <a:lvl5pPr algn="l" rtl="0" eaLnBrk="0" fontAlgn="base" hangingPunct="0">
        <a:spcBef>
          <a:spcPct val="0"/>
        </a:spcBef>
        <a:spcAft>
          <a:spcPct val="0"/>
        </a:spcAft>
        <a:defRPr sz="4400">
          <a:solidFill>
            <a:schemeClr val="tx2"/>
          </a:solidFill>
          <a:latin typeface="Tahoma" pitchFamily="34" charset="0"/>
          <a:cs typeface="Angsana New" pitchFamily="18" charset="-34"/>
        </a:defRPr>
      </a:lvl5pPr>
      <a:lvl6pPr marL="457200" algn="l" rtl="0" fontAlgn="base">
        <a:spcBef>
          <a:spcPct val="0"/>
        </a:spcBef>
        <a:spcAft>
          <a:spcPct val="0"/>
        </a:spcAft>
        <a:defRPr sz="4400">
          <a:solidFill>
            <a:schemeClr val="tx2"/>
          </a:solidFill>
          <a:latin typeface="Tahoma" pitchFamily="34" charset="0"/>
          <a:cs typeface="Angsana New" pitchFamily="18" charset="-34"/>
        </a:defRPr>
      </a:lvl6pPr>
      <a:lvl7pPr marL="914400" algn="l" rtl="0" fontAlgn="base">
        <a:spcBef>
          <a:spcPct val="0"/>
        </a:spcBef>
        <a:spcAft>
          <a:spcPct val="0"/>
        </a:spcAft>
        <a:defRPr sz="4400">
          <a:solidFill>
            <a:schemeClr val="tx2"/>
          </a:solidFill>
          <a:latin typeface="Tahoma" pitchFamily="34" charset="0"/>
          <a:cs typeface="Angsana New" pitchFamily="18" charset="-34"/>
        </a:defRPr>
      </a:lvl7pPr>
      <a:lvl8pPr marL="1371600" algn="l" rtl="0" fontAlgn="base">
        <a:spcBef>
          <a:spcPct val="0"/>
        </a:spcBef>
        <a:spcAft>
          <a:spcPct val="0"/>
        </a:spcAft>
        <a:defRPr sz="4400">
          <a:solidFill>
            <a:schemeClr val="tx2"/>
          </a:solidFill>
          <a:latin typeface="Tahoma" pitchFamily="34" charset="0"/>
          <a:cs typeface="Angsana New" pitchFamily="18" charset="-34"/>
        </a:defRPr>
      </a:lvl8pPr>
      <a:lvl9pPr marL="1828800" algn="l" rtl="0" fontAlgn="base">
        <a:spcBef>
          <a:spcPct val="0"/>
        </a:spcBef>
        <a:spcAft>
          <a:spcPct val="0"/>
        </a:spcAft>
        <a:defRPr sz="4400">
          <a:solidFill>
            <a:schemeClr val="tx2"/>
          </a:solidFill>
          <a:latin typeface="Tahoma" pitchFamily="34" charset="0"/>
          <a:cs typeface="Angsana New" pitchFamily="18" charset="-34"/>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sz="2400">
          <a:solidFill>
            <a:schemeClr val="tx1"/>
          </a:solidFill>
          <a:latin typeface="+mn-lt"/>
          <a:cs typeface="+mn-cs"/>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hemeOverride" Target="../theme/themeOverrid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6.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8.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ctrTitle" idx="4294967295"/>
          </p:nvPr>
        </p:nvSpPr>
        <p:spPr>
          <a:xfrm>
            <a:off x="0" y="-1071563"/>
            <a:ext cx="9144000" cy="6119813"/>
          </a:xfrm>
        </p:spPr>
        <p:txBody>
          <a:bodyPr/>
          <a:lstStyle/>
          <a:p>
            <a:pPr eaLnBrk="1" hangingPunct="1">
              <a:defRPr/>
            </a:pPr>
            <a:r>
              <a:rPr lang="en-US" sz="8800" b="1" dirty="0" smtClean="0">
                <a:effectLst>
                  <a:outerShdw blurRad="38100" dist="38100" dir="2700000" algn="tl">
                    <a:srgbClr val="C0C0C0"/>
                  </a:outerShdw>
                </a:effectLst>
              </a:rPr>
              <a:t>Topic </a:t>
            </a:r>
            <a:r>
              <a:rPr lang="en-US" sz="8800" b="1" dirty="0">
                <a:effectLst>
                  <a:outerShdw blurRad="38100" dist="38100" dir="2700000" algn="tl">
                    <a:srgbClr val="C0C0C0"/>
                  </a:outerShdw>
                </a:effectLst>
              </a:rPr>
              <a:t>3</a:t>
            </a:r>
            <a:r>
              <a:rPr lang="en-US" sz="8800" b="1" dirty="0" smtClean="0">
                <a:effectLst>
                  <a:outerShdw blurRad="38100" dist="38100" dir="2700000" algn="tl">
                    <a:srgbClr val="C0C0C0"/>
                  </a:outerShdw>
                </a:effectLst>
              </a:rPr>
              <a:t/>
            </a:r>
            <a:br>
              <a:rPr lang="en-US" sz="8800" b="1" dirty="0" smtClean="0">
                <a:effectLst>
                  <a:outerShdw blurRad="38100" dist="38100" dir="2700000" algn="tl">
                    <a:srgbClr val="C0C0C0"/>
                  </a:outerShdw>
                </a:effectLst>
              </a:rPr>
            </a:br>
            <a:r>
              <a:rPr lang="en-US" sz="8800" b="1" dirty="0" smtClean="0">
                <a:effectLst>
                  <a:outerShdw blurRad="38100" dist="38100" dir="2700000" algn="tl">
                    <a:srgbClr val="C0C0C0"/>
                  </a:outerShdw>
                </a:effectLst>
              </a:rPr>
              <a:t>Human Development</a:t>
            </a:r>
            <a:endParaRPr lang="en-US" sz="8800" b="1" dirty="0" smtClean="0">
              <a:effectLst>
                <a:outerShdw blurRad="38100" dist="38100" dir="2700000" algn="tl">
                  <a:srgbClr val="C0C0C0"/>
                </a:outerShdw>
              </a:effectLst>
            </a:endParaRP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1000" fill="hold"/>
                                        <p:tgtEl>
                                          <p:spTgt spid="17410"/>
                                        </p:tgtEl>
                                        <p:attrNameLst>
                                          <p:attrName>ppt_x</p:attrName>
                                        </p:attrNameLst>
                                      </p:cBhvr>
                                      <p:tavLst>
                                        <p:tav tm="0">
                                          <p:val>
                                            <p:strVal val="#ppt_x-.2"/>
                                          </p:val>
                                        </p:tav>
                                        <p:tav tm="100000">
                                          <p:val>
                                            <p:strVal val="#ppt_x"/>
                                          </p:val>
                                        </p:tav>
                                      </p:tavLst>
                                    </p:anim>
                                    <p:anim calcmode="lin" valueType="num">
                                      <p:cBhvr>
                                        <p:cTn id="8" dur="1000" fill="hold"/>
                                        <p:tgtEl>
                                          <p:spTgt spid="174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3426" name="Rectangle 2"/>
          <p:cNvSpPr>
            <a:spLocks noGrp="1" noChangeArrowheads="1"/>
          </p:cNvSpPr>
          <p:nvPr>
            <p:ph type="title" idx="4294967295"/>
          </p:nvPr>
        </p:nvSpPr>
        <p:spPr>
          <a:xfrm>
            <a:off x="467544" y="188640"/>
            <a:ext cx="8447856" cy="1368152"/>
          </a:xfrm>
        </p:spPr>
        <p:txBody>
          <a:bodyPr/>
          <a:lstStyle/>
          <a:p>
            <a:pPr eaLnBrk="1" hangingPunct="1">
              <a:defRPr/>
            </a:pP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a:t>Journey Questions</a:t>
            </a:r>
            <a:br>
              <a:rPr lang="en-US" b="1" dirty="0"/>
            </a:br>
            <a:endParaRPr lang="en-US" dirty="0" smtClean="0">
              <a:solidFill>
                <a:srgbClr val="0000FF"/>
              </a:solidFill>
              <a:effectLst>
                <a:outerShdw blurRad="38100" dist="38100" dir="2700000" algn="tl">
                  <a:srgbClr val="C0C0C0"/>
                </a:outerShdw>
              </a:effectLst>
              <a:latin typeface="Arial Black" pitchFamily="34" charset="0"/>
              <a:cs typeface="Times New Roman" pitchFamily="18" charset="0"/>
            </a:endParaRPr>
          </a:p>
        </p:txBody>
      </p:sp>
      <p:sp>
        <p:nvSpPr>
          <p:cNvPr id="103427" name="Rectangle 3"/>
          <p:cNvSpPr>
            <a:spLocks noGrp="1" noChangeArrowheads="1"/>
          </p:cNvSpPr>
          <p:nvPr>
            <p:ph type="body" idx="4294967295"/>
          </p:nvPr>
        </p:nvSpPr>
        <p:spPr>
          <a:xfrm>
            <a:off x="0" y="908720"/>
            <a:ext cx="9144000" cy="5223793"/>
          </a:xfrm>
        </p:spPr>
        <p:txBody>
          <a:bodyPr/>
          <a:lstStyle/>
          <a:p>
            <a:r>
              <a:rPr lang="en-US" sz="2800" b="1" dirty="0" smtClean="0"/>
              <a:t>3.1 </a:t>
            </a:r>
            <a:r>
              <a:rPr lang="en-US" sz="2800" dirty="0"/>
              <a:t>How do heredity </a:t>
            </a:r>
            <a:r>
              <a:rPr lang="en-US" sz="2800" dirty="0" smtClean="0"/>
              <a:t>and environment </a:t>
            </a:r>
            <a:r>
              <a:rPr lang="en-US" sz="2800" dirty="0"/>
              <a:t>affect development?</a:t>
            </a:r>
          </a:p>
          <a:p>
            <a:r>
              <a:rPr lang="en-US" sz="2800" b="1" dirty="0"/>
              <a:t>3.2 </a:t>
            </a:r>
            <a:r>
              <a:rPr lang="en-US" sz="2800" dirty="0"/>
              <a:t>Of what significance is a </a:t>
            </a:r>
            <a:r>
              <a:rPr lang="en-US" sz="2800" dirty="0" smtClean="0"/>
              <a:t>child’s emotional </a:t>
            </a:r>
            <a:r>
              <a:rPr lang="en-US" sz="2800" dirty="0"/>
              <a:t>bond with adults?</a:t>
            </a:r>
          </a:p>
          <a:p>
            <a:r>
              <a:rPr lang="en-US" sz="2800" b="1" dirty="0"/>
              <a:t>3.3 </a:t>
            </a:r>
            <a:r>
              <a:rPr lang="en-US" sz="2800" dirty="0"/>
              <a:t>How important are </a:t>
            </a:r>
            <a:r>
              <a:rPr lang="en-US" sz="2800" dirty="0" smtClean="0"/>
              <a:t>parenting styles</a:t>
            </a:r>
            <a:r>
              <a:rPr lang="en-US" sz="2800" dirty="0"/>
              <a:t>?</a:t>
            </a:r>
          </a:p>
          <a:p>
            <a:r>
              <a:rPr lang="en-US" sz="2800" b="1" dirty="0"/>
              <a:t>3.4 </a:t>
            </a:r>
            <a:r>
              <a:rPr lang="en-US" sz="2800" dirty="0"/>
              <a:t>How do children </a:t>
            </a:r>
            <a:r>
              <a:rPr lang="en-US" sz="2800" dirty="0" smtClean="0"/>
              <a:t>acquire language</a:t>
            </a:r>
            <a:r>
              <a:rPr lang="en-US" sz="2800" dirty="0"/>
              <a:t>?</a:t>
            </a:r>
          </a:p>
          <a:p>
            <a:r>
              <a:rPr lang="en-US" sz="2800" b="1" dirty="0"/>
              <a:t>3.5 </a:t>
            </a:r>
            <a:r>
              <a:rPr lang="en-US" sz="2800" dirty="0"/>
              <a:t>How do children learn to think?</a:t>
            </a:r>
          </a:p>
          <a:p>
            <a:r>
              <a:rPr lang="en-US" sz="2800" b="1" dirty="0"/>
              <a:t>3.6 </a:t>
            </a:r>
            <a:r>
              <a:rPr lang="en-US" sz="2800" dirty="0"/>
              <a:t>Why is the transition </a:t>
            </a:r>
            <a:r>
              <a:rPr lang="en-US" sz="2800" dirty="0" smtClean="0"/>
              <a:t>from adolescence </a:t>
            </a:r>
            <a:r>
              <a:rPr lang="en-US" sz="2800" dirty="0"/>
              <a:t>to </a:t>
            </a:r>
            <a:r>
              <a:rPr lang="en-US" sz="2800" dirty="0" smtClean="0"/>
              <a:t>adulthood especially </a:t>
            </a:r>
            <a:r>
              <a:rPr lang="en-US" sz="2800" dirty="0"/>
              <a:t>challenging</a:t>
            </a:r>
            <a:r>
              <a:rPr lang="en-US" sz="2800" dirty="0" smtClean="0"/>
              <a:t>?</a:t>
            </a:r>
            <a:endParaRPr lang="en-US" sz="2800" dirty="0"/>
          </a:p>
        </p:txBody>
      </p:sp>
    </p:spTree>
    <p:extLst>
      <p:ext uri="{BB962C8B-B14F-4D97-AF65-F5344CB8AC3E}">
        <p14:creationId xmlns:p14="http://schemas.microsoft.com/office/powerpoint/2010/main" val="893071335"/>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03426"/>
                                        </p:tgtEl>
                                        <p:attrNameLst>
                                          <p:attrName>style.visibility</p:attrName>
                                        </p:attrNameLst>
                                      </p:cBhvr>
                                      <p:to>
                                        <p:strVal val="visible"/>
                                      </p:to>
                                    </p:set>
                                    <p:anim calcmode="lin" valueType="num">
                                      <p:cBhvr>
                                        <p:cTn id="7" dur="1000" fill="hold"/>
                                        <p:tgtEl>
                                          <p:spTgt spid="103426"/>
                                        </p:tgtEl>
                                        <p:attrNameLst>
                                          <p:attrName>ppt_x</p:attrName>
                                        </p:attrNameLst>
                                      </p:cBhvr>
                                      <p:tavLst>
                                        <p:tav tm="0">
                                          <p:val>
                                            <p:strVal val="#ppt_x-.2"/>
                                          </p:val>
                                        </p:tav>
                                        <p:tav tm="100000">
                                          <p:val>
                                            <p:strVal val="#ppt_x"/>
                                          </p:val>
                                        </p:tav>
                                      </p:tavLst>
                                    </p:anim>
                                    <p:anim calcmode="lin" valueType="num">
                                      <p:cBhvr>
                                        <p:cTn id="8" dur="1000" fill="hold"/>
                                        <p:tgtEl>
                                          <p:spTgt spid="1034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3426"/>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03427">
                                            <p:txEl>
                                              <p:pRg st="0" end="0"/>
                                            </p:txEl>
                                          </p:spTgt>
                                        </p:tgtEl>
                                        <p:attrNameLst>
                                          <p:attrName>style.visibility</p:attrName>
                                        </p:attrNameLst>
                                      </p:cBhvr>
                                      <p:to>
                                        <p:strVal val="visible"/>
                                      </p:to>
                                    </p:set>
                                    <p:animEffect transition="in" filter="fade">
                                      <p:cBhvr>
                                        <p:cTn id="14" dur="500"/>
                                        <p:tgtEl>
                                          <p:spTgt spid="103427">
                                            <p:txEl>
                                              <p:pRg st="0" end="0"/>
                                            </p:txEl>
                                          </p:spTgt>
                                        </p:tgtEl>
                                      </p:cBhvr>
                                    </p:animEffect>
                                    <p:anim calcmode="lin" valueType="num">
                                      <p:cBhvr>
                                        <p:cTn id="15" dur="500" fill="hold"/>
                                        <p:tgtEl>
                                          <p:spTgt spid="10342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03427">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03427">
                                            <p:txEl>
                                              <p:pRg st="1" end="1"/>
                                            </p:txEl>
                                          </p:spTgt>
                                        </p:tgtEl>
                                        <p:attrNameLst>
                                          <p:attrName>style.visibility</p:attrName>
                                        </p:attrNameLst>
                                      </p:cBhvr>
                                      <p:to>
                                        <p:strVal val="visible"/>
                                      </p:to>
                                    </p:set>
                                    <p:animEffect transition="in" filter="fade">
                                      <p:cBhvr>
                                        <p:cTn id="21" dur="500"/>
                                        <p:tgtEl>
                                          <p:spTgt spid="103427">
                                            <p:txEl>
                                              <p:pRg st="1" end="1"/>
                                            </p:txEl>
                                          </p:spTgt>
                                        </p:tgtEl>
                                      </p:cBhvr>
                                    </p:animEffect>
                                    <p:anim calcmode="lin" valueType="num">
                                      <p:cBhvr>
                                        <p:cTn id="22" dur="500" fill="hold"/>
                                        <p:tgtEl>
                                          <p:spTgt spid="103427">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03427">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103427">
                                            <p:txEl>
                                              <p:pRg st="2" end="2"/>
                                            </p:txEl>
                                          </p:spTgt>
                                        </p:tgtEl>
                                        <p:attrNameLst>
                                          <p:attrName>style.visibility</p:attrName>
                                        </p:attrNameLst>
                                      </p:cBhvr>
                                      <p:to>
                                        <p:strVal val="visible"/>
                                      </p:to>
                                    </p:set>
                                    <p:animEffect transition="in" filter="fade">
                                      <p:cBhvr>
                                        <p:cTn id="28" dur="500"/>
                                        <p:tgtEl>
                                          <p:spTgt spid="103427">
                                            <p:txEl>
                                              <p:pRg st="2" end="2"/>
                                            </p:txEl>
                                          </p:spTgt>
                                        </p:tgtEl>
                                      </p:cBhvr>
                                    </p:animEffect>
                                    <p:anim calcmode="lin" valueType="num">
                                      <p:cBhvr>
                                        <p:cTn id="29" dur="500" fill="hold"/>
                                        <p:tgtEl>
                                          <p:spTgt spid="103427">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103427">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103427">
                                            <p:txEl>
                                              <p:pRg st="3" end="3"/>
                                            </p:txEl>
                                          </p:spTgt>
                                        </p:tgtEl>
                                        <p:attrNameLst>
                                          <p:attrName>style.visibility</p:attrName>
                                        </p:attrNameLst>
                                      </p:cBhvr>
                                      <p:to>
                                        <p:strVal val="visible"/>
                                      </p:to>
                                    </p:set>
                                    <p:animEffect transition="in" filter="fade">
                                      <p:cBhvr>
                                        <p:cTn id="35" dur="500"/>
                                        <p:tgtEl>
                                          <p:spTgt spid="103427">
                                            <p:txEl>
                                              <p:pRg st="3" end="3"/>
                                            </p:txEl>
                                          </p:spTgt>
                                        </p:tgtEl>
                                      </p:cBhvr>
                                    </p:animEffect>
                                    <p:anim calcmode="lin" valueType="num">
                                      <p:cBhvr>
                                        <p:cTn id="36" dur="500" fill="hold"/>
                                        <p:tgtEl>
                                          <p:spTgt spid="103427">
                                            <p:txEl>
                                              <p:pRg st="3" end="3"/>
                                            </p:txEl>
                                          </p:spTgt>
                                        </p:tgtEl>
                                        <p:attrNameLst>
                                          <p:attrName>ppt_x</p:attrName>
                                        </p:attrNameLst>
                                      </p:cBhvr>
                                      <p:tavLst>
                                        <p:tav tm="0">
                                          <p:val>
                                            <p:strVal val="#ppt_x"/>
                                          </p:val>
                                        </p:tav>
                                        <p:tav tm="100000">
                                          <p:val>
                                            <p:strVal val="#ppt_x"/>
                                          </p:val>
                                        </p:tav>
                                      </p:tavLst>
                                    </p:anim>
                                    <p:anim calcmode="lin" valueType="num">
                                      <p:cBhvr>
                                        <p:cTn id="37" dur="500" fill="hold"/>
                                        <p:tgtEl>
                                          <p:spTgt spid="103427">
                                            <p:txEl>
                                              <p:pRg st="3" end="3"/>
                                            </p:txEl>
                                          </p:spTgt>
                                        </p:tgtEl>
                                        <p:attrNameLst>
                                          <p:attrName>ppt_y</p:attrName>
                                        </p:attrNameLst>
                                      </p:cBhvr>
                                      <p:tavLst>
                                        <p:tav tm="0">
                                          <p:val>
                                            <p:strVal val="#ppt_y+.05"/>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4" presetClass="entr" presetSubtype="0" fill="hold" grpId="0" nodeType="clickEffect">
                                  <p:stCondLst>
                                    <p:cond delay="0"/>
                                  </p:stCondLst>
                                  <p:childTnLst>
                                    <p:set>
                                      <p:cBhvr>
                                        <p:cTn id="41" dur="1" fill="hold">
                                          <p:stCondLst>
                                            <p:cond delay="0"/>
                                          </p:stCondLst>
                                        </p:cTn>
                                        <p:tgtEl>
                                          <p:spTgt spid="103427">
                                            <p:txEl>
                                              <p:pRg st="4" end="4"/>
                                            </p:txEl>
                                          </p:spTgt>
                                        </p:tgtEl>
                                        <p:attrNameLst>
                                          <p:attrName>style.visibility</p:attrName>
                                        </p:attrNameLst>
                                      </p:cBhvr>
                                      <p:to>
                                        <p:strVal val="visible"/>
                                      </p:to>
                                    </p:set>
                                    <p:animEffect transition="in" filter="fade">
                                      <p:cBhvr>
                                        <p:cTn id="42" dur="500"/>
                                        <p:tgtEl>
                                          <p:spTgt spid="103427">
                                            <p:txEl>
                                              <p:pRg st="4" end="4"/>
                                            </p:txEl>
                                          </p:spTgt>
                                        </p:tgtEl>
                                      </p:cBhvr>
                                    </p:animEffect>
                                    <p:anim calcmode="lin" valueType="num">
                                      <p:cBhvr>
                                        <p:cTn id="43" dur="500" fill="hold"/>
                                        <p:tgtEl>
                                          <p:spTgt spid="103427">
                                            <p:txEl>
                                              <p:pRg st="4" end="4"/>
                                            </p:txEl>
                                          </p:spTgt>
                                        </p:tgtEl>
                                        <p:attrNameLst>
                                          <p:attrName>ppt_x</p:attrName>
                                        </p:attrNameLst>
                                      </p:cBhvr>
                                      <p:tavLst>
                                        <p:tav tm="0">
                                          <p:val>
                                            <p:strVal val="#ppt_x"/>
                                          </p:val>
                                        </p:tav>
                                        <p:tav tm="100000">
                                          <p:val>
                                            <p:strVal val="#ppt_x"/>
                                          </p:val>
                                        </p:tav>
                                      </p:tavLst>
                                    </p:anim>
                                    <p:anim calcmode="lin" valueType="num">
                                      <p:cBhvr>
                                        <p:cTn id="44" dur="500" fill="hold"/>
                                        <p:tgtEl>
                                          <p:spTgt spid="103427">
                                            <p:txEl>
                                              <p:pRg st="4" end="4"/>
                                            </p:txEl>
                                          </p:spTgt>
                                        </p:tgtEl>
                                        <p:attrNameLst>
                                          <p:attrName>ppt_y</p:attrName>
                                        </p:attrNameLst>
                                      </p:cBhvr>
                                      <p:tavLst>
                                        <p:tav tm="0">
                                          <p:val>
                                            <p:strVal val="#ppt_y+.05"/>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4" presetClass="entr" presetSubtype="0" fill="hold" grpId="0" nodeType="clickEffect">
                                  <p:stCondLst>
                                    <p:cond delay="0"/>
                                  </p:stCondLst>
                                  <p:childTnLst>
                                    <p:set>
                                      <p:cBhvr>
                                        <p:cTn id="48" dur="1" fill="hold">
                                          <p:stCondLst>
                                            <p:cond delay="0"/>
                                          </p:stCondLst>
                                        </p:cTn>
                                        <p:tgtEl>
                                          <p:spTgt spid="103427">
                                            <p:txEl>
                                              <p:pRg st="5" end="5"/>
                                            </p:txEl>
                                          </p:spTgt>
                                        </p:tgtEl>
                                        <p:attrNameLst>
                                          <p:attrName>style.visibility</p:attrName>
                                        </p:attrNameLst>
                                      </p:cBhvr>
                                      <p:to>
                                        <p:strVal val="visible"/>
                                      </p:to>
                                    </p:set>
                                    <p:animEffect transition="in" filter="fade">
                                      <p:cBhvr>
                                        <p:cTn id="49" dur="500"/>
                                        <p:tgtEl>
                                          <p:spTgt spid="103427">
                                            <p:txEl>
                                              <p:pRg st="5" end="5"/>
                                            </p:txEl>
                                          </p:spTgt>
                                        </p:tgtEl>
                                      </p:cBhvr>
                                    </p:animEffect>
                                    <p:anim calcmode="lin" valueType="num">
                                      <p:cBhvr>
                                        <p:cTn id="50" dur="500" fill="hold"/>
                                        <p:tgtEl>
                                          <p:spTgt spid="103427">
                                            <p:txEl>
                                              <p:pRg st="5" end="5"/>
                                            </p:txEl>
                                          </p:spTgt>
                                        </p:tgtEl>
                                        <p:attrNameLst>
                                          <p:attrName>ppt_x</p:attrName>
                                        </p:attrNameLst>
                                      </p:cBhvr>
                                      <p:tavLst>
                                        <p:tav tm="0">
                                          <p:val>
                                            <p:strVal val="#ppt_x"/>
                                          </p:val>
                                        </p:tav>
                                        <p:tav tm="100000">
                                          <p:val>
                                            <p:strVal val="#ppt_x"/>
                                          </p:val>
                                        </p:tav>
                                      </p:tavLst>
                                    </p:anim>
                                    <p:anim calcmode="lin" valueType="num">
                                      <p:cBhvr>
                                        <p:cTn id="51" dur="500" fill="hold"/>
                                        <p:tgtEl>
                                          <p:spTgt spid="103427">
                                            <p:txEl>
                                              <p:pRg st="5" end="5"/>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p:bldP spid="103427"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3426" name="Rectangle 2"/>
          <p:cNvSpPr>
            <a:spLocks noGrp="1" noChangeArrowheads="1"/>
          </p:cNvSpPr>
          <p:nvPr>
            <p:ph type="title" idx="4294967295"/>
          </p:nvPr>
        </p:nvSpPr>
        <p:spPr>
          <a:xfrm>
            <a:off x="467544" y="188640"/>
            <a:ext cx="8447856" cy="1368152"/>
          </a:xfrm>
        </p:spPr>
        <p:txBody>
          <a:bodyPr/>
          <a:lstStyle/>
          <a:p>
            <a:pPr eaLnBrk="1" hangingPunct="1">
              <a:defRPr/>
            </a:pP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a:t>Journey Questions</a:t>
            </a:r>
            <a:br>
              <a:rPr lang="en-US" b="1" dirty="0"/>
            </a:br>
            <a:endParaRPr lang="en-US" dirty="0" smtClean="0">
              <a:solidFill>
                <a:srgbClr val="0000FF"/>
              </a:solidFill>
              <a:effectLst>
                <a:outerShdw blurRad="38100" dist="38100" dir="2700000" algn="tl">
                  <a:srgbClr val="C0C0C0"/>
                </a:outerShdw>
              </a:effectLst>
              <a:latin typeface="Arial Black" pitchFamily="34" charset="0"/>
              <a:cs typeface="Times New Roman" pitchFamily="18" charset="0"/>
            </a:endParaRPr>
          </a:p>
        </p:txBody>
      </p:sp>
      <p:sp>
        <p:nvSpPr>
          <p:cNvPr id="103427" name="Rectangle 3"/>
          <p:cNvSpPr>
            <a:spLocks noGrp="1" noChangeArrowheads="1"/>
          </p:cNvSpPr>
          <p:nvPr>
            <p:ph type="body" idx="4294967295"/>
          </p:nvPr>
        </p:nvSpPr>
        <p:spPr>
          <a:xfrm>
            <a:off x="0" y="908720"/>
            <a:ext cx="9144000" cy="5223793"/>
          </a:xfrm>
        </p:spPr>
        <p:txBody>
          <a:bodyPr/>
          <a:lstStyle/>
          <a:p>
            <a:r>
              <a:rPr lang="en-US" sz="2800" b="1" dirty="0" smtClean="0"/>
              <a:t>3.7 </a:t>
            </a:r>
            <a:r>
              <a:rPr lang="en-US" sz="2800" dirty="0"/>
              <a:t>How do we develop </a:t>
            </a:r>
            <a:r>
              <a:rPr lang="en-US" sz="2800" dirty="0" smtClean="0"/>
              <a:t>morals and </a:t>
            </a:r>
            <a:r>
              <a:rPr lang="en-US" sz="2800" dirty="0"/>
              <a:t>values?</a:t>
            </a:r>
          </a:p>
          <a:p>
            <a:r>
              <a:rPr lang="en-US" sz="2800" b="1" dirty="0"/>
              <a:t>3.8 </a:t>
            </a:r>
            <a:r>
              <a:rPr lang="en-US" sz="2800" dirty="0"/>
              <a:t>What are the typical tasks </a:t>
            </a:r>
            <a:r>
              <a:rPr lang="en-US" sz="2800" dirty="0" smtClean="0"/>
              <a:t>and dilemmas </a:t>
            </a:r>
            <a:r>
              <a:rPr lang="en-US" sz="2800" dirty="0"/>
              <a:t>through the life span?</a:t>
            </a:r>
          </a:p>
          <a:p>
            <a:r>
              <a:rPr lang="en-US" sz="2800" b="1" dirty="0"/>
              <a:t>3.9 </a:t>
            </a:r>
            <a:r>
              <a:rPr lang="en-US" sz="2800" dirty="0"/>
              <a:t>What is involved in </a:t>
            </a:r>
            <a:r>
              <a:rPr lang="en-US" sz="2800" dirty="0" smtClean="0"/>
              <a:t>well-being during </a:t>
            </a:r>
            <a:r>
              <a:rPr lang="en-US" sz="2800" dirty="0"/>
              <a:t>middle and </a:t>
            </a:r>
            <a:r>
              <a:rPr lang="en-US" sz="2800" dirty="0" smtClean="0"/>
              <a:t>later adulthood</a:t>
            </a:r>
            <a:r>
              <a:rPr lang="en-US" sz="2800" dirty="0"/>
              <a:t>?</a:t>
            </a:r>
          </a:p>
          <a:p>
            <a:r>
              <a:rPr lang="en-US" sz="2800" b="1" dirty="0"/>
              <a:t>3.10 </a:t>
            </a:r>
            <a:r>
              <a:rPr lang="en-US" sz="2800" dirty="0"/>
              <a:t>What factors contribute </a:t>
            </a:r>
            <a:r>
              <a:rPr lang="en-US" sz="2800" dirty="0" smtClean="0"/>
              <a:t>most to </a:t>
            </a:r>
            <a:r>
              <a:rPr lang="en-US" sz="2800" dirty="0"/>
              <a:t>a happy and fulfilling life?</a:t>
            </a:r>
            <a:endParaRPr lang="en-US" sz="2800" dirty="0" smtClean="0">
              <a:solidFill>
                <a:srgbClr val="000000"/>
              </a:solidFill>
              <a:latin typeface="Arial Black" pitchFamily="34" charset="0"/>
            </a:endParaRPr>
          </a:p>
        </p:txBody>
      </p:sp>
    </p:spTree>
    <p:extLst>
      <p:ext uri="{BB962C8B-B14F-4D97-AF65-F5344CB8AC3E}">
        <p14:creationId xmlns:p14="http://schemas.microsoft.com/office/powerpoint/2010/main" val="1703907447"/>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03426"/>
                                        </p:tgtEl>
                                        <p:attrNameLst>
                                          <p:attrName>style.visibility</p:attrName>
                                        </p:attrNameLst>
                                      </p:cBhvr>
                                      <p:to>
                                        <p:strVal val="visible"/>
                                      </p:to>
                                    </p:set>
                                    <p:anim calcmode="lin" valueType="num">
                                      <p:cBhvr>
                                        <p:cTn id="7" dur="1000" fill="hold"/>
                                        <p:tgtEl>
                                          <p:spTgt spid="103426"/>
                                        </p:tgtEl>
                                        <p:attrNameLst>
                                          <p:attrName>ppt_x</p:attrName>
                                        </p:attrNameLst>
                                      </p:cBhvr>
                                      <p:tavLst>
                                        <p:tav tm="0">
                                          <p:val>
                                            <p:strVal val="#ppt_x-.2"/>
                                          </p:val>
                                        </p:tav>
                                        <p:tav tm="100000">
                                          <p:val>
                                            <p:strVal val="#ppt_x"/>
                                          </p:val>
                                        </p:tav>
                                      </p:tavLst>
                                    </p:anim>
                                    <p:anim calcmode="lin" valueType="num">
                                      <p:cBhvr>
                                        <p:cTn id="8" dur="1000" fill="hold"/>
                                        <p:tgtEl>
                                          <p:spTgt spid="1034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3426"/>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03427">
                                            <p:txEl>
                                              <p:pRg st="0" end="0"/>
                                            </p:txEl>
                                          </p:spTgt>
                                        </p:tgtEl>
                                        <p:attrNameLst>
                                          <p:attrName>style.visibility</p:attrName>
                                        </p:attrNameLst>
                                      </p:cBhvr>
                                      <p:to>
                                        <p:strVal val="visible"/>
                                      </p:to>
                                    </p:set>
                                    <p:animEffect transition="in" filter="fade">
                                      <p:cBhvr>
                                        <p:cTn id="14" dur="500"/>
                                        <p:tgtEl>
                                          <p:spTgt spid="103427">
                                            <p:txEl>
                                              <p:pRg st="0" end="0"/>
                                            </p:txEl>
                                          </p:spTgt>
                                        </p:tgtEl>
                                      </p:cBhvr>
                                    </p:animEffect>
                                    <p:anim calcmode="lin" valueType="num">
                                      <p:cBhvr>
                                        <p:cTn id="15" dur="500" fill="hold"/>
                                        <p:tgtEl>
                                          <p:spTgt spid="10342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03427">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03427">
                                            <p:txEl>
                                              <p:pRg st="1" end="1"/>
                                            </p:txEl>
                                          </p:spTgt>
                                        </p:tgtEl>
                                        <p:attrNameLst>
                                          <p:attrName>style.visibility</p:attrName>
                                        </p:attrNameLst>
                                      </p:cBhvr>
                                      <p:to>
                                        <p:strVal val="visible"/>
                                      </p:to>
                                    </p:set>
                                    <p:animEffect transition="in" filter="fade">
                                      <p:cBhvr>
                                        <p:cTn id="21" dur="500"/>
                                        <p:tgtEl>
                                          <p:spTgt spid="103427">
                                            <p:txEl>
                                              <p:pRg st="1" end="1"/>
                                            </p:txEl>
                                          </p:spTgt>
                                        </p:tgtEl>
                                      </p:cBhvr>
                                    </p:animEffect>
                                    <p:anim calcmode="lin" valueType="num">
                                      <p:cBhvr>
                                        <p:cTn id="22" dur="500" fill="hold"/>
                                        <p:tgtEl>
                                          <p:spTgt spid="103427">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03427">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103427">
                                            <p:txEl>
                                              <p:pRg st="2" end="2"/>
                                            </p:txEl>
                                          </p:spTgt>
                                        </p:tgtEl>
                                        <p:attrNameLst>
                                          <p:attrName>style.visibility</p:attrName>
                                        </p:attrNameLst>
                                      </p:cBhvr>
                                      <p:to>
                                        <p:strVal val="visible"/>
                                      </p:to>
                                    </p:set>
                                    <p:animEffect transition="in" filter="fade">
                                      <p:cBhvr>
                                        <p:cTn id="28" dur="500"/>
                                        <p:tgtEl>
                                          <p:spTgt spid="103427">
                                            <p:txEl>
                                              <p:pRg st="2" end="2"/>
                                            </p:txEl>
                                          </p:spTgt>
                                        </p:tgtEl>
                                      </p:cBhvr>
                                    </p:animEffect>
                                    <p:anim calcmode="lin" valueType="num">
                                      <p:cBhvr>
                                        <p:cTn id="29" dur="500" fill="hold"/>
                                        <p:tgtEl>
                                          <p:spTgt spid="103427">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103427">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103427">
                                            <p:txEl>
                                              <p:pRg st="3" end="3"/>
                                            </p:txEl>
                                          </p:spTgt>
                                        </p:tgtEl>
                                        <p:attrNameLst>
                                          <p:attrName>style.visibility</p:attrName>
                                        </p:attrNameLst>
                                      </p:cBhvr>
                                      <p:to>
                                        <p:strVal val="visible"/>
                                      </p:to>
                                    </p:set>
                                    <p:animEffect transition="in" filter="fade">
                                      <p:cBhvr>
                                        <p:cTn id="35" dur="500"/>
                                        <p:tgtEl>
                                          <p:spTgt spid="103427">
                                            <p:txEl>
                                              <p:pRg st="3" end="3"/>
                                            </p:txEl>
                                          </p:spTgt>
                                        </p:tgtEl>
                                      </p:cBhvr>
                                    </p:animEffect>
                                    <p:anim calcmode="lin" valueType="num">
                                      <p:cBhvr>
                                        <p:cTn id="36" dur="500" fill="hold"/>
                                        <p:tgtEl>
                                          <p:spTgt spid="103427">
                                            <p:txEl>
                                              <p:pRg st="3" end="3"/>
                                            </p:txEl>
                                          </p:spTgt>
                                        </p:tgtEl>
                                        <p:attrNameLst>
                                          <p:attrName>ppt_x</p:attrName>
                                        </p:attrNameLst>
                                      </p:cBhvr>
                                      <p:tavLst>
                                        <p:tav tm="0">
                                          <p:val>
                                            <p:strVal val="#ppt_x"/>
                                          </p:val>
                                        </p:tav>
                                        <p:tav tm="100000">
                                          <p:val>
                                            <p:strVal val="#ppt_x"/>
                                          </p:val>
                                        </p:tav>
                                      </p:tavLst>
                                    </p:anim>
                                    <p:anim calcmode="lin" valueType="num">
                                      <p:cBhvr>
                                        <p:cTn id="37" dur="500" fill="hold"/>
                                        <p:tgtEl>
                                          <p:spTgt spid="103427">
                                            <p:txEl>
                                              <p:pRg st="3" end="3"/>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p:bldP spid="103427"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3426" name="Rectangle 2"/>
          <p:cNvSpPr>
            <a:spLocks noGrp="1" noChangeArrowheads="1"/>
          </p:cNvSpPr>
          <p:nvPr>
            <p:ph type="title" idx="4294967295"/>
          </p:nvPr>
        </p:nvSpPr>
        <p:spPr>
          <a:xfrm>
            <a:off x="685800" y="914400"/>
            <a:ext cx="8229600" cy="381000"/>
          </a:xfrm>
        </p:spPr>
        <p:txBody>
          <a:bodyPr/>
          <a:lstStyle/>
          <a:p>
            <a:pPr eaLnBrk="1" hangingPunct="1">
              <a:defRPr/>
            </a:pPr>
            <a:r>
              <a:rPr lang="en-US" dirty="0">
                <a:solidFill>
                  <a:srgbClr val="0000FF"/>
                </a:solidFill>
                <a:latin typeface="Arial Black" pitchFamily="34" charset="0"/>
              </a:rPr>
              <a:t>Developmental </a:t>
            </a:r>
            <a:r>
              <a:rPr lang="en-US" dirty="0" smtClean="0">
                <a:solidFill>
                  <a:srgbClr val="0000FF"/>
                </a:solidFill>
                <a:latin typeface="Arial Black" pitchFamily="34" charset="0"/>
              </a:rPr>
              <a:t>Psychology</a:t>
            </a:r>
            <a:endParaRPr lang="en-US" dirty="0" smtClean="0">
              <a:solidFill>
                <a:srgbClr val="0000FF"/>
              </a:solidFill>
              <a:effectLst>
                <a:outerShdw blurRad="38100" dist="38100" dir="2700000" algn="tl">
                  <a:srgbClr val="C0C0C0"/>
                </a:outerShdw>
              </a:effectLst>
              <a:latin typeface="Arial Black" pitchFamily="34" charset="0"/>
              <a:cs typeface="Times New Roman" pitchFamily="18" charset="0"/>
            </a:endParaRPr>
          </a:p>
        </p:txBody>
      </p:sp>
      <p:sp>
        <p:nvSpPr>
          <p:cNvPr id="103427" name="Rectangle 3"/>
          <p:cNvSpPr>
            <a:spLocks noGrp="1" noChangeArrowheads="1"/>
          </p:cNvSpPr>
          <p:nvPr>
            <p:ph type="body" idx="4294967295"/>
          </p:nvPr>
        </p:nvSpPr>
        <p:spPr/>
        <p:txBody>
          <a:bodyPr/>
          <a:lstStyle/>
          <a:p>
            <a:pPr eaLnBrk="1" hangingPunct="1"/>
            <a:r>
              <a:rPr lang="en-US" sz="4400" smtClean="0">
                <a:solidFill>
                  <a:srgbClr val="000000"/>
                </a:solidFill>
                <a:latin typeface="Arial Black" pitchFamily="34" charset="0"/>
              </a:rPr>
              <a:t>The study of progressive changes in behavior and abilities from conception to death.</a:t>
            </a:r>
          </a:p>
        </p:txBody>
      </p:sp>
    </p:spTree>
    <p:extLst>
      <p:ext uri="{BB962C8B-B14F-4D97-AF65-F5344CB8AC3E}">
        <p14:creationId xmlns:p14="http://schemas.microsoft.com/office/powerpoint/2010/main" val="836476538"/>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03426"/>
                                        </p:tgtEl>
                                        <p:attrNameLst>
                                          <p:attrName>style.visibility</p:attrName>
                                        </p:attrNameLst>
                                      </p:cBhvr>
                                      <p:to>
                                        <p:strVal val="visible"/>
                                      </p:to>
                                    </p:set>
                                    <p:anim calcmode="lin" valueType="num">
                                      <p:cBhvr>
                                        <p:cTn id="7" dur="1000" fill="hold"/>
                                        <p:tgtEl>
                                          <p:spTgt spid="103426"/>
                                        </p:tgtEl>
                                        <p:attrNameLst>
                                          <p:attrName>ppt_x</p:attrName>
                                        </p:attrNameLst>
                                      </p:cBhvr>
                                      <p:tavLst>
                                        <p:tav tm="0">
                                          <p:val>
                                            <p:strVal val="#ppt_x-.2"/>
                                          </p:val>
                                        </p:tav>
                                        <p:tav tm="100000">
                                          <p:val>
                                            <p:strVal val="#ppt_x"/>
                                          </p:val>
                                        </p:tav>
                                      </p:tavLst>
                                    </p:anim>
                                    <p:anim calcmode="lin" valueType="num">
                                      <p:cBhvr>
                                        <p:cTn id="8" dur="1000" fill="hold"/>
                                        <p:tgtEl>
                                          <p:spTgt spid="1034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342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03427">
                                            <p:txEl>
                                              <p:pRg st="0" end="0"/>
                                            </p:txEl>
                                          </p:spTgt>
                                        </p:tgtEl>
                                        <p:attrNameLst>
                                          <p:attrName>style.visibility</p:attrName>
                                        </p:attrNameLst>
                                      </p:cBhvr>
                                      <p:to>
                                        <p:strVal val="visible"/>
                                      </p:to>
                                    </p:set>
                                    <p:animEffect transition="in" filter="fade">
                                      <p:cBhvr>
                                        <p:cTn id="14" dur="500"/>
                                        <p:tgtEl>
                                          <p:spTgt spid="103427">
                                            <p:txEl>
                                              <p:pRg st="0" end="0"/>
                                            </p:txEl>
                                          </p:spTgt>
                                        </p:tgtEl>
                                      </p:cBhvr>
                                    </p:animEffect>
                                    <p:anim calcmode="lin" valueType="num">
                                      <p:cBhvr>
                                        <p:cTn id="15" dur="500" fill="hold"/>
                                        <p:tgtEl>
                                          <p:spTgt spid="10342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03427">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p:bldP spid="103427"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14313"/>
            <a:ext cx="8964488" cy="1990551"/>
          </a:xfrm>
        </p:spPr>
        <p:txBody>
          <a:bodyPr/>
          <a:lstStyle/>
          <a:p>
            <a:pPr>
              <a:defRPr/>
            </a:pPr>
            <a:r>
              <a:rPr lang="en-US" sz="3600" dirty="0" smtClean="0">
                <a:solidFill>
                  <a:srgbClr val="FF0000"/>
                </a:solidFill>
                <a:effectLst>
                  <a:outerShdw blurRad="38100" dist="38100" dir="2700000" algn="tl">
                    <a:srgbClr val="C0C0C0"/>
                  </a:outerShdw>
                </a:effectLst>
                <a:latin typeface="Arial Black" pitchFamily="34" charset="0"/>
                <a:cs typeface="Times New Roman" pitchFamily="18" charset="0"/>
              </a:rPr>
              <a:t>Reaction Range</a:t>
            </a:r>
            <a:endParaRPr lang="th-TH" sz="3600" dirty="0"/>
          </a:p>
        </p:txBody>
      </p:sp>
      <p:sp>
        <p:nvSpPr>
          <p:cNvPr id="13315" name="Content Placeholder 2"/>
          <p:cNvSpPr>
            <a:spLocks noGrp="1"/>
          </p:cNvSpPr>
          <p:nvPr>
            <p:ph idx="1"/>
          </p:nvPr>
        </p:nvSpPr>
        <p:spPr/>
        <p:txBody>
          <a:bodyPr/>
          <a:lstStyle/>
          <a:p>
            <a:endParaRPr lang="en-US" dirty="0" smtClean="0"/>
          </a:p>
          <a:p>
            <a:r>
              <a:rPr lang="en-US" dirty="0" smtClean="0"/>
              <a:t>Reaction </a:t>
            </a:r>
            <a:r>
              <a:rPr lang="en-US" dirty="0" smtClean="0"/>
              <a:t>Range:  The limits environment places on the effects of heredity.</a:t>
            </a:r>
            <a:endParaRPr lang="th-TH" dirty="0" smtClean="0"/>
          </a:p>
        </p:txBody>
      </p:sp>
      <p:sp>
        <p:nvSpPr>
          <p:cNvPr id="3" name="Rectangle 2"/>
          <p:cNvSpPr/>
          <p:nvPr/>
        </p:nvSpPr>
        <p:spPr>
          <a:xfrm>
            <a:off x="755576" y="260648"/>
            <a:ext cx="8388424" cy="1077218"/>
          </a:xfrm>
          <a:prstGeom prst="rect">
            <a:avLst/>
          </a:prstGeom>
        </p:spPr>
        <p:txBody>
          <a:bodyPr wrap="square">
            <a:spAutoFit/>
          </a:bodyPr>
          <a:lstStyle/>
          <a:p>
            <a:r>
              <a:rPr lang="en-US" sz="3200" dirty="0" smtClean="0"/>
              <a:t>The Effects of Heredity and Environment on Human </a:t>
            </a:r>
            <a:r>
              <a:rPr lang="en-US" sz="3200" dirty="0"/>
              <a:t>D</a:t>
            </a:r>
            <a:r>
              <a:rPr lang="en-US" sz="3200" dirty="0" smtClean="0"/>
              <a:t>evelopment</a:t>
            </a:r>
            <a:r>
              <a:rPr lang="en-US" sz="3200" dirty="0"/>
              <a:t>?</a:t>
            </a:r>
            <a:endParaRPr lang="en-US" sz="3200" dirty="0"/>
          </a:p>
        </p:txBody>
      </p:sp>
    </p:spTree>
    <p:extLst>
      <p:ext uri="{BB962C8B-B14F-4D97-AF65-F5344CB8AC3E}">
        <p14:creationId xmlns:p14="http://schemas.microsoft.com/office/powerpoint/2010/main" val="288844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z="2400" dirty="0" smtClean="0">
                <a:solidFill>
                  <a:srgbClr val="0000FF"/>
                </a:solidFill>
                <a:effectLst>
                  <a:outerShdw blurRad="38100" dist="38100" dir="2700000" algn="tl">
                    <a:srgbClr val="C0C0C0"/>
                  </a:outerShdw>
                </a:effectLst>
              </a:rPr>
              <a:t>Nature and Nurture </a:t>
            </a:r>
            <a:r>
              <a:rPr lang="en-US" dirty="0" smtClean="0">
                <a:solidFill>
                  <a:srgbClr val="0000FF"/>
                </a:solidFill>
                <a:effectLst>
                  <a:outerShdw blurRad="38100" dist="38100" dir="2700000" algn="tl">
                    <a:srgbClr val="C0C0C0"/>
                  </a:outerShdw>
                </a:effectLst>
              </a:rPr>
              <a:t/>
            </a:r>
            <a:br>
              <a:rPr lang="en-US" dirty="0" smtClean="0">
                <a:solidFill>
                  <a:srgbClr val="0000FF"/>
                </a:solidFill>
                <a:effectLst>
                  <a:outerShdw blurRad="38100" dist="38100" dir="2700000" algn="tl">
                    <a:srgbClr val="C0C0C0"/>
                  </a:outerShdw>
                </a:effectLst>
              </a:rPr>
            </a:br>
            <a:r>
              <a:rPr lang="en-US" sz="3600" dirty="0" smtClean="0">
                <a:solidFill>
                  <a:srgbClr val="FF0000"/>
                </a:solidFill>
                <a:effectLst>
                  <a:outerShdw blurRad="38100" dist="38100" dir="2700000" algn="tl">
                    <a:srgbClr val="C0C0C0"/>
                  </a:outerShdw>
                </a:effectLst>
                <a:latin typeface="Arial Black" pitchFamily="34" charset="0"/>
                <a:cs typeface="Times New Roman" pitchFamily="18" charset="0"/>
              </a:rPr>
              <a:t>Reaction Range (cont.)</a:t>
            </a:r>
            <a:endParaRPr lang="th-TH" sz="3600" dirty="0"/>
          </a:p>
        </p:txBody>
      </p:sp>
      <p:sp>
        <p:nvSpPr>
          <p:cNvPr id="15363" name="Content Placeholder 2"/>
          <p:cNvSpPr>
            <a:spLocks noGrp="1"/>
          </p:cNvSpPr>
          <p:nvPr>
            <p:ph idx="1"/>
          </p:nvPr>
        </p:nvSpPr>
        <p:spPr/>
        <p:txBody>
          <a:bodyPr/>
          <a:lstStyle/>
          <a:p>
            <a:pPr marL="0" indent="0">
              <a:buFont typeface="Wingdings" pitchFamily="2" charset="2"/>
              <a:buNone/>
            </a:pPr>
            <a:r>
              <a:rPr lang="en-US" dirty="0" smtClean="0">
                <a:solidFill>
                  <a:srgbClr val="008000"/>
                </a:solidFill>
              </a:rPr>
              <a:t>The Whole Person</a:t>
            </a:r>
          </a:p>
          <a:p>
            <a:pPr marL="0" indent="0">
              <a:buFont typeface="Wingdings" pitchFamily="2" charset="2"/>
              <a:buNone/>
            </a:pPr>
            <a:r>
              <a:rPr lang="en-US" dirty="0" smtClean="0"/>
              <a:t>The person’s development is determined by three factors:  heredity, environment, and the person’s behavior.</a:t>
            </a:r>
            <a:r>
              <a:rPr lang="en-US" dirty="0" smtClean="0">
                <a:solidFill>
                  <a:srgbClr val="008000"/>
                </a:solidFill>
              </a:rPr>
              <a:t> </a:t>
            </a:r>
          </a:p>
          <a:p>
            <a:pPr marL="0" indent="0">
              <a:buFont typeface="Wingdings" pitchFamily="2" charset="2"/>
              <a:buNone/>
            </a:pPr>
            <a:endParaRPr lang="th-TH" dirty="0" smtClean="0">
              <a:solidFill>
                <a:srgbClr val="008000"/>
              </a:solidFill>
            </a:endParaRPr>
          </a:p>
        </p:txBody>
      </p:sp>
    </p:spTree>
    <p:extLst>
      <p:ext uri="{BB962C8B-B14F-4D97-AF65-F5344CB8AC3E}">
        <p14:creationId xmlns:p14="http://schemas.microsoft.com/office/powerpoint/2010/main" val="2948203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36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8722" name="Picture1" descr="03p96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888" y="26988"/>
            <a:ext cx="6624637" cy="680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8723" name="Rectangle 3" hidden="1"/>
          <p:cNvSpPr>
            <a:spLocks noGrp="1" noChangeArrowheads="1"/>
          </p:cNvSpPr>
          <p:nvPr>
            <p:ph type="title"/>
          </p:nvPr>
        </p:nvSpPr>
        <p:spPr/>
        <p:txBody>
          <a:bodyPr/>
          <a:lstStyle/>
          <a:p>
            <a:endParaRPr lang="th-TH"/>
          </a:p>
        </p:txBody>
      </p:sp>
      <p:sp>
        <p:nvSpPr>
          <p:cNvPr id="158724" name="Rectangle 4"/>
          <p:cNvSpPr>
            <a:spLocks noChangeArrowheads="1"/>
          </p:cNvSpPr>
          <p:nvPr/>
        </p:nvSpPr>
        <p:spPr bwMode="auto">
          <a:xfrm>
            <a:off x="8577263" y="6562725"/>
            <a:ext cx="566737" cy="29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58" tIns="41029" rIns="82058" bIns="41029"/>
          <a:lstStyle/>
          <a:p>
            <a:pPr algn="r" defTabSz="820738"/>
            <a:r>
              <a:rPr lang="en-US" sz="1400" b="1"/>
              <a:t>p. 96</a:t>
            </a:r>
          </a:p>
        </p:txBody>
      </p:sp>
      <p:sp>
        <p:nvSpPr>
          <p:cNvPr id="2" name="TextBox 1"/>
          <p:cNvSpPr txBox="1"/>
          <p:nvPr/>
        </p:nvSpPr>
        <p:spPr>
          <a:xfrm>
            <a:off x="1547664" y="314208"/>
            <a:ext cx="3240360" cy="1077218"/>
          </a:xfrm>
          <a:prstGeom prst="rect">
            <a:avLst/>
          </a:prstGeom>
          <a:noFill/>
        </p:spPr>
        <p:txBody>
          <a:bodyPr wrap="square" rtlCol="0">
            <a:spAutoFit/>
          </a:bodyPr>
          <a:lstStyle/>
          <a:p>
            <a:r>
              <a:rPr lang="en-US" sz="3200" b="1" dirty="0" smtClean="0">
                <a:solidFill>
                  <a:srgbClr val="FF0000"/>
                </a:solidFill>
              </a:rPr>
              <a:t>Imprinting (Lorenz)</a:t>
            </a:r>
            <a:endParaRPr lang="th-TH" sz="3200" b="1" dirty="0">
              <a:solidFill>
                <a:srgbClr val="FF0000"/>
              </a:solidFill>
            </a:endParaRPr>
          </a:p>
        </p:txBody>
      </p:sp>
    </p:spTree>
    <p:extLst>
      <p:ext uri="{BB962C8B-B14F-4D97-AF65-F5344CB8AC3E}">
        <p14:creationId xmlns:p14="http://schemas.microsoft.com/office/powerpoint/2010/main" val="1709275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z="2400" dirty="0" smtClean="0">
                <a:solidFill>
                  <a:srgbClr val="0000FF"/>
                </a:solidFill>
                <a:effectLst>
                  <a:outerShdw blurRad="38100" dist="38100" dir="2700000" algn="tl">
                    <a:srgbClr val="C0C0C0"/>
                  </a:outerShdw>
                </a:effectLst>
              </a:rPr>
              <a:t>Nature and Nurture </a:t>
            </a:r>
            <a:br>
              <a:rPr lang="en-US" sz="2400" dirty="0" smtClean="0">
                <a:solidFill>
                  <a:srgbClr val="0000FF"/>
                </a:solidFill>
                <a:effectLst>
                  <a:outerShdw blurRad="38100" dist="38100" dir="2700000" algn="tl">
                    <a:srgbClr val="C0C0C0"/>
                  </a:outerShdw>
                </a:effectLst>
              </a:rPr>
            </a:br>
            <a:r>
              <a:rPr lang="en-US" sz="2400" dirty="0" smtClean="0">
                <a:solidFill>
                  <a:srgbClr val="FF0000"/>
                </a:solidFill>
                <a:effectLst>
                  <a:outerShdw blurRad="38100" dist="38100" dir="2700000" algn="tl">
                    <a:srgbClr val="C0C0C0"/>
                  </a:outerShdw>
                </a:effectLst>
                <a:latin typeface="Arial Black" pitchFamily="34" charset="0"/>
                <a:cs typeface="Times New Roman" pitchFamily="18" charset="0"/>
              </a:rPr>
              <a:t>Environment (cont.) </a:t>
            </a:r>
            <a:br>
              <a:rPr lang="en-US" sz="2400" dirty="0" smtClean="0">
                <a:solidFill>
                  <a:srgbClr val="FF0000"/>
                </a:solidFill>
                <a:effectLst>
                  <a:outerShdw blurRad="38100" dist="38100" dir="2700000" algn="tl">
                    <a:srgbClr val="C0C0C0"/>
                  </a:outerShdw>
                </a:effectLst>
                <a:latin typeface="Arial Black" pitchFamily="34" charset="0"/>
                <a:cs typeface="Times New Roman" pitchFamily="18" charset="0"/>
              </a:rPr>
            </a:br>
            <a:r>
              <a:rPr lang="en-US" dirty="0" smtClean="0">
                <a:solidFill>
                  <a:srgbClr val="008000"/>
                </a:solidFill>
              </a:rPr>
              <a:t>Sensitive Period</a:t>
            </a:r>
            <a:endParaRPr lang="th-TH" dirty="0">
              <a:solidFill>
                <a:srgbClr val="008000"/>
              </a:solidFill>
            </a:endParaRPr>
          </a:p>
        </p:txBody>
      </p:sp>
      <p:sp>
        <p:nvSpPr>
          <p:cNvPr id="10243" name="Content Placeholder 2"/>
          <p:cNvSpPr>
            <a:spLocks noGrp="1"/>
          </p:cNvSpPr>
          <p:nvPr>
            <p:ph idx="1"/>
          </p:nvPr>
        </p:nvSpPr>
        <p:spPr>
          <a:xfrm>
            <a:off x="250825" y="1989138"/>
            <a:ext cx="8785225" cy="4114800"/>
          </a:xfrm>
        </p:spPr>
        <p:txBody>
          <a:bodyPr/>
          <a:lstStyle/>
          <a:p>
            <a:r>
              <a:rPr lang="en-US" dirty="0" smtClean="0">
                <a:latin typeface="Arial Black" pitchFamily="34" charset="0"/>
              </a:rPr>
              <a:t>Sensitive Periods: A period of increased sensitivity to environmental influences; also, </a:t>
            </a:r>
            <a:r>
              <a:rPr lang="en-US" dirty="0" smtClean="0">
                <a:solidFill>
                  <a:srgbClr val="FF0000"/>
                </a:solidFill>
                <a:latin typeface="Arial Black" pitchFamily="34" charset="0"/>
              </a:rPr>
              <a:t>a</a:t>
            </a:r>
            <a:r>
              <a:rPr lang="en-US" dirty="0" smtClean="0">
                <a:latin typeface="Arial Black" pitchFamily="34" charset="0"/>
              </a:rPr>
              <a:t> </a:t>
            </a:r>
            <a:r>
              <a:rPr lang="en-US" dirty="0" smtClean="0">
                <a:solidFill>
                  <a:srgbClr val="FF0000"/>
                </a:solidFill>
                <a:latin typeface="Arial Black" pitchFamily="34" charset="0"/>
              </a:rPr>
              <a:t>time when certain events must occur for normal development to take place </a:t>
            </a:r>
            <a:r>
              <a:rPr lang="en-US" dirty="0" smtClean="0">
                <a:latin typeface="Arial Black" pitchFamily="34" charset="0"/>
              </a:rPr>
              <a:t>e.g. language development, attachment.</a:t>
            </a:r>
          </a:p>
          <a:p>
            <a:endParaRPr lang="th-TH" dirty="0" smtClean="0"/>
          </a:p>
        </p:txBody>
      </p:sp>
    </p:spTree>
    <p:extLst>
      <p:ext uri="{BB962C8B-B14F-4D97-AF65-F5344CB8AC3E}">
        <p14:creationId xmlns:p14="http://schemas.microsoft.com/office/powerpoint/2010/main" val="2527369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6018" name="Rectangle 2"/>
          <p:cNvSpPr>
            <a:spLocks noGrp="1" noChangeArrowheads="1"/>
          </p:cNvSpPr>
          <p:nvPr>
            <p:ph type="title" idx="4294967295"/>
          </p:nvPr>
        </p:nvSpPr>
        <p:spPr>
          <a:xfrm>
            <a:off x="990600" y="260350"/>
            <a:ext cx="8153400" cy="1001713"/>
          </a:xfrm>
        </p:spPr>
        <p:txBody>
          <a:bodyPr/>
          <a:lstStyle/>
          <a:p>
            <a:pPr eaLnBrk="1" hangingPunct="1">
              <a:defRPr/>
            </a:pPr>
            <a:r>
              <a:rPr lang="en-US" sz="2400" dirty="0">
                <a:solidFill>
                  <a:srgbClr val="0000FF"/>
                </a:solidFill>
                <a:effectLst>
                  <a:outerShdw blurRad="38100" dist="38100" dir="2700000" algn="tl">
                    <a:srgbClr val="C0C0C0"/>
                  </a:outerShdw>
                </a:effectLst>
              </a:rPr>
              <a:t>Nature and Nurture </a:t>
            </a:r>
            <a:br>
              <a:rPr lang="en-US" sz="2400" dirty="0">
                <a:solidFill>
                  <a:srgbClr val="0000FF"/>
                </a:solidFill>
                <a:effectLst>
                  <a:outerShdw blurRad="38100" dist="38100" dir="2700000" algn="tl">
                    <a:srgbClr val="C0C0C0"/>
                  </a:outerShdw>
                </a:effectLst>
              </a:rPr>
            </a:br>
            <a:r>
              <a:rPr lang="en-US" sz="2400" dirty="0">
                <a:solidFill>
                  <a:srgbClr val="FF0000"/>
                </a:solidFill>
                <a:effectLst>
                  <a:outerShdw blurRad="38100" dist="38100" dir="2700000" algn="tl">
                    <a:srgbClr val="C0C0C0"/>
                  </a:outerShdw>
                </a:effectLst>
                <a:latin typeface="Arial Black" pitchFamily="34" charset="0"/>
                <a:cs typeface="Times New Roman" pitchFamily="18" charset="0"/>
              </a:rPr>
              <a:t>Reaction Range (cont.)</a:t>
            </a:r>
            <a:br>
              <a:rPr lang="en-US" sz="2400" dirty="0">
                <a:solidFill>
                  <a:srgbClr val="FF0000"/>
                </a:solidFill>
                <a:effectLst>
                  <a:outerShdw blurRad="38100" dist="38100" dir="2700000" algn="tl">
                    <a:srgbClr val="C0C0C0"/>
                  </a:outerShdw>
                </a:effectLst>
                <a:latin typeface="Arial Black" pitchFamily="34" charset="0"/>
                <a:cs typeface="Times New Roman" pitchFamily="18" charset="0"/>
              </a:rPr>
            </a:br>
            <a:r>
              <a:rPr lang="en-US" sz="2400" dirty="0">
                <a:solidFill>
                  <a:srgbClr val="008000"/>
                </a:solidFill>
                <a:effectLst>
                  <a:outerShdw blurRad="38100" dist="38100" dir="2700000" algn="tl">
                    <a:srgbClr val="C0C0C0"/>
                  </a:outerShdw>
                </a:effectLst>
                <a:latin typeface="Arial Black" pitchFamily="34" charset="0"/>
                <a:cs typeface="Times New Roman" pitchFamily="18" charset="0"/>
              </a:rPr>
              <a:t>The whole Peron (cont</a:t>
            </a:r>
            <a:r>
              <a:rPr lang="en-US" sz="2400" dirty="0" smtClean="0">
                <a:solidFill>
                  <a:srgbClr val="008000"/>
                </a:solidFill>
                <a:effectLst>
                  <a:outerShdw blurRad="38100" dist="38100" dir="2700000" algn="tl">
                    <a:srgbClr val="C0C0C0"/>
                  </a:outerShdw>
                </a:effectLst>
                <a:latin typeface="Arial Black" pitchFamily="34" charset="0"/>
                <a:cs typeface="Times New Roman" pitchFamily="18" charset="0"/>
              </a:rPr>
              <a:t>.)</a:t>
            </a:r>
            <a:endParaRPr lang="en-US" sz="2400" dirty="0" smtClean="0">
              <a:effectLst>
                <a:outerShdw blurRad="38100" dist="38100" dir="2700000" algn="tl">
                  <a:srgbClr val="C0C0C0"/>
                </a:outerShdw>
              </a:effectLst>
              <a:latin typeface="Arial Black" pitchFamily="34" charset="0"/>
            </a:endParaRPr>
          </a:p>
        </p:txBody>
      </p:sp>
      <p:sp>
        <p:nvSpPr>
          <p:cNvPr id="86019" name="Rectangle 3"/>
          <p:cNvSpPr>
            <a:spLocks noGrp="1" noChangeArrowheads="1"/>
          </p:cNvSpPr>
          <p:nvPr>
            <p:ph type="body" idx="4294967295"/>
          </p:nvPr>
        </p:nvSpPr>
        <p:spPr>
          <a:xfrm>
            <a:off x="1182688" y="1484313"/>
            <a:ext cx="7772400" cy="4648200"/>
          </a:xfrm>
        </p:spPr>
        <p:txBody>
          <a:bodyPr/>
          <a:lstStyle/>
          <a:p>
            <a:pPr eaLnBrk="1" hangingPunct="1">
              <a:lnSpc>
                <a:spcPct val="90000"/>
              </a:lnSpc>
            </a:pPr>
            <a:r>
              <a:rPr lang="en-US" dirty="0" smtClean="0">
                <a:solidFill>
                  <a:srgbClr val="C00000"/>
                </a:solidFill>
                <a:latin typeface="Arial Black" pitchFamily="34" charset="0"/>
              </a:rPr>
              <a:t>New Born Temperament</a:t>
            </a:r>
          </a:p>
          <a:p>
            <a:pPr eaLnBrk="1" hangingPunct="1"/>
            <a:r>
              <a:rPr lang="en-US" dirty="0" smtClean="0">
                <a:solidFill>
                  <a:srgbClr val="CC0099"/>
                </a:solidFill>
                <a:latin typeface="Arial Black" pitchFamily="34" charset="0"/>
              </a:rPr>
              <a:t>Easy Children: 40 %; relaxed and agreeable</a:t>
            </a:r>
          </a:p>
          <a:p>
            <a:pPr eaLnBrk="1" hangingPunct="1"/>
            <a:r>
              <a:rPr lang="en-US" dirty="0" smtClean="0">
                <a:solidFill>
                  <a:srgbClr val="008000"/>
                </a:solidFill>
                <a:latin typeface="Arial Black" pitchFamily="34" charset="0"/>
              </a:rPr>
              <a:t>Difficult Children: 10 %; moody, intense, easily angered</a:t>
            </a:r>
          </a:p>
          <a:p>
            <a:pPr eaLnBrk="1" hangingPunct="1">
              <a:lnSpc>
                <a:spcPct val="90000"/>
              </a:lnSpc>
            </a:pPr>
            <a:r>
              <a:rPr lang="en-US" dirty="0" smtClean="0">
                <a:solidFill>
                  <a:srgbClr val="FF6600"/>
                </a:solidFill>
                <a:latin typeface="Arial Black" pitchFamily="34" charset="0"/>
              </a:rPr>
              <a:t>Slow-to-Warm-Up Children: </a:t>
            </a:r>
            <a:r>
              <a:rPr lang="en-US" dirty="0" smtClean="0">
                <a:solidFill>
                  <a:srgbClr val="FF6600"/>
                </a:solidFill>
                <a:latin typeface="Arial Black" pitchFamily="34" charset="0"/>
              </a:rPr>
              <a:t>15 % restrained</a:t>
            </a:r>
            <a:r>
              <a:rPr lang="en-US" dirty="0" smtClean="0">
                <a:solidFill>
                  <a:srgbClr val="FF6600"/>
                </a:solidFill>
                <a:latin typeface="Arial Black" pitchFamily="34" charset="0"/>
              </a:rPr>
              <a:t>, unexpressive, shy</a:t>
            </a:r>
          </a:p>
          <a:p>
            <a:pPr eaLnBrk="1" hangingPunct="1">
              <a:lnSpc>
                <a:spcPct val="90000"/>
              </a:lnSpc>
            </a:pPr>
            <a:r>
              <a:rPr lang="en-US" dirty="0" smtClean="0">
                <a:latin typeface="Arial Black" pitchFamily="34" charset="0"/>
                <a:cs typeface="Times New Roman" pitchFamily="18" charset="0"/>
              </a:rPr>
              <a:t>Remaining Children: Do not fit into any specific category</a:t>
            </a:r>
            <a:endParaRPr lang="en-US" sz="4000" dirty="0" smtClean="0">
              <a:latin typeface="Arial Black" pitchFamily="34" charset="0"/>
            </a:endParaRPr>
          </a:p>
        </p:txBody>
      </p:sp>
    </p:spTree>
    <p:extLst>
      <p:ext uri="{BB962C8B-B14F-4D97-AF65-F5344CB8AC3E}">
        <p14:creationId xmlns:p14="http://schemas.microsoft.com/office/powerpoint/2010/main" val="558162751"/>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86018"/>
                                        </p:tgtEl>
                                        <p:attrNameLst>
                                          <p:attrName>style.visibility</p:attrName>
                                        </p:attrNameLst>
                                      </p:cBhvr>
                                      <p:to>
                                        <p:strVal val="visible"/>
                                      </p:to>
                                    </p:set>
                                    <p:anim calcmode="lin" valueType="num">
                                      <p:cBhvr>
                                        <p:cTn id="7" dur="1000" fill="hold"/>
                                        <p:tgtEl>
                                          <p:spTgt spid="86018"/>
                                        </p:tgtEl>
                                        <p:attrNameLst>
                                          <p:attrName>ppt_x</p:attrName>
                                        </p:attrNameLst>
                                      </p:cBhvr>
                                      <p:tavLst>
                                        <p:tav tm="0">
                                          <p:val>
                                            <p:strVal val="#ppt_x-.2"/>
                                          </p:val>
                                        </p:tav>
                                        <p:tav tm="100000">
                                          <p:val>
                                            <p:strVal val="#ppt_x"/>
                                          </p:val>
                                        </p:tav>
                                      </p:tavLst>
                                    </p:anim>
                                    <p:anim calcmode="lin" valueType="num">
                                      <p:cBhvr>
                                        <p:cTn id="8" dur="1000" fill="hold"/>
                                        <p:tgtEl>
                                          <p:spTgt spid="860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8601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86019">
                                            <p:txEl>
                                              <p:pRg st="0" end="0"/>
                                            </p:txEl>
                                          </p:spTgt>
                                        </p:tgtEl>
                                        <p:attrNameLst>
                                          <p:attrName>style.visibility</p:attrName>
                                        </p:attrNameLst>
                                      </p:cBhvr>
                                      <p:to>
                                        <p:strVal val="visible"/>
                                      </p:to>
                                    </p:set>
                                    <p:animEffect transition="in" filter="fade">
                                      <p:cBhvr>
                                        <p:cTn id="14" dur="500"/>
                                        <p:tgtEl>
                                          <p:spTgt spid="86019">
                                            <p:txEl>
                                              <p:pRg st="0" end="0"/>
                                            </p:txEl>
                                          </p:spTgt>
                                        </p:tgtEl>
                                      </p:cBhvr>
                                    </p:animEffect>
                                    <p:anim calcmode="lin" valueType="num">
                                      <p:cBhvr>
                                        <p:cTn id="15" dur="500" fill="hold"/>
                                        <p:tgtEl>
                                          <p:spTgt spid="8601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8601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86019">
                                            <p:txEl>
                                              <p:pRg st="1" end="1"/>
                                            </p:txEl>
                                          </p:spTgt>
                                        </p:tgtEl>
                                        <p:attrNameLst>
                                          <p:attrName>style.visibility</p:attrName>
                                        </p:attrNameLst>
                                      </p:cBhvr>
                                      <p:to>
                                        <p:strVal val="visible"/>
                                      </p:to>
                                    </p:set>
                                    <p:animEffect transition="in" filter="fade">
                                      <p:cBhvr>
                                        <p:cTn id="21" dur="500"/>
                                        <p:tgtEl>
                                          <p:spTgt spid="86019">
                                            <p:txEl>
                                              <p:pRg st="1" end="1"/>
                                            </p:txEl>
                                          </p:spTgt>
                                        </p:tgtEl>
                                      </p:cBhvr>
                                    </p:animEffect>
                                    <p:anim calcmode="lin" valueType="num">
                                      <p:cBhvr>
                                        <p:cTn id="22" dur="500" fill="hold"/>
                                        <p:tgtEl>
                                          <p:spTgt spid="86019">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86019">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86019">
                                            <p:txEl>
                                              <p:pRg st="2" end="2"/>
                                            </p:txEl>
                                          </p:spTgt>
                                        </p:tgtEl>
                                        <p:attrNameLst>
                                          <p:attrName>style.visibility</p:attrName>
                                        </p:attrNameLst>
                                      </p:cBhvr>
                                      <p:to>
                                        <p:strVal val="visible"/>
                                      </p:to>
                                    </p:set>
                                    <p:animEffect transition="in" filter="fade">
                                      <p:cBhvr>
                                        <p:cTn id="28" dur="500"/>
                                        <p:tgtEl>
                                          <p:spTgt spid="86019">
                                            <p:txEl>
                                              <p:pRg st="2" end="2"/>
                                            </p:txEl>
                                          </p:spTgt>
                                        </p:tgtEl>
                                      </p:cBhvr>
                                    </p:animEffect>
                                    <p:anim calcmode="lin" valueType="num">
                                      <p:cBhvr>
                                        <p:cTn id="29" dur="500" fill="hold"/>
                                        <p:tgtEl>
                                          <p:spTgt spid="86019">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86019">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86019">
                                            <p:txEl>
                                              <p:pRg st="3" end="3"/>
                                            </p:txEl>
                                          </p:spTgt>
                                        </p:tgtEl>
                                        <p:attrNameLst>
                                          <p:attrName>style.visibility</p:attrName>
                                        </p:attrNameLst>
                                      </p:cBhvr>
                                      <p:to>
                                        <p:strVal val="visible"/>
                                      </p:to>
                                    </p:set>
                                    <p:animEffect transition="in" filter="fade">
                                      <p:cBhvr>
                                        <p:cTn id="35" dur="500"/>
                                        <p:tgtEl>
                                          <p:spTgt spid="86019">
                                            <p:txEl>
                                              <p:pRg st="3" end="3"/>
                                            </p:txEl>
                                          </p:spTgt>
                                        </p:tgtEl>
                                      </p:cBhvr>
                                    </p:animEffect>
                                    <p:anim calcmode="lin" valueType="num">
                                      <p:cBhvr>
                                        <p:cTn id="36" dur="500" fill="hold"/>
                                        <p:tgtEl>
                                          <p:spTgt spid="86019">
                                            <p:txEl>
                                              <p:pRg st="3" end="3"/>
                                            </p:txEl>
                                          </p:spTgt>
                                        </p:tgtEl>
                                        <p:attrNameLst>
                                          <p:attrName>ppt_x</p:attrName>
                                        </p:attrNameLst>
                                      </p:cBhvr>
                                      <p:tavLst>
                                        <p:tav tm="0">
                                          <p:val>
                                            <p:strVal val="#ppt_x"/>
                                          </p:val>
                                        </p:tav>
                                        <p:tav tm="100000">
                                          <p:val>
                                            <p:strVal val="#ppt_x"/>
                                          </p:val>
                                        </p:tav>
                                      </p:tavLst>
                                    </p:anim>
                                    <p:anim calcmode="lin" valueType="num">
                                      <p:cBhvr>
                                        <p:cTn id="37" dur="500" fill="hold"/>
                                        <p:tgtEl>
                                          <p:spTgt spid="86019">
                                            <p:txEl>
                                              <p:pRg st="3" end="3"/>
                                            </p:txEl>
                                          </p:spTgt>
                                        </p:tgtEl>
                                        <p:attrNameLst>
                                          <p:attrName>ppt_y</p:attrName>
                                        </p:attrNameLst>
                                      </p:cBhvr>
                                      <p:tavLst>
                                        <p:tav tm="0">
                                          <p:val>
                                            <p:strVal val="#ppt_y+.05"/>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4" presetClass="entr" presetSubtype="0" fill="hold" grpId="0" nodeType="clickEffect">
                                  <p:stCondLst>
                                    <p:cond delay="0"/>
                                  </p:stCondLst>
                                  <p:childTnLst>
                                    <p:set>
                                      <p:cBhvr>
                                        <p:cTn id="41" dur="1" fill="hold">
                                          <p:stCondLst>
                                            <p:cond delay="0"/>
                                          </p:stCondLst>
                                        </p:cTn>
                                        <p:tgtEl>
                                          <p:spTgt spid="86019">
                                            <p:txEl>
                                              <p:pRg st="4" end="4"/>
                                            </p:txEl>
                                          </p:spTgt>
                                        </p:tgtEl>
                                        <p:attrNameLst>
                                          <p:attrName>style.visibility</p:attrName>
                                        </p:attrNameLst>
                                      </p:cBhvr>
                                      <p:to>
                                        <p:strVal val="visible"/>
                                      </p:to>
                                    </p:set>
                                    <p:animEffect transition="in" filter="fade">
                                      <p:cBhvr>
                                        <p:cTn id="42" dur="500"/>
                                        <p:tgtEl>
                                          <p:spTgt spid="86019">
                                            <p:txEl>
                                              <p:pRg st="4" end="4"/>
                                            </p:txEl>
                                          </p:spTgt>
                                        </p:tgtEl>
                                      </p:cBhvr>
                                    </p:animEffect>
                                    <p:anim calcmode="lin" valueType="num">
                                      <p:cBhvr>
                                        <p:cTn id="43" dur="500" fill="hold"/>
                                        <p:tgtEl>
                                          <p:spTgt spid="86019">
                                            <p:txEl>
                                              <p:pRg st="4" end="4"/>
                                            </p:txEl>
                                          </p:spTgt>
                                        </p:tgtEl>
                                        <p:attrNameLst>
                                          <p:attrName>ppt_x</p:attrName>
                                        </p:attrNameLst>
                                      </p:cBhvr>
                                      <p:tavLst>
                                        <p:tav tm="0">
                                          <p:val>
                                            <p:strVal val="#ppt_x"/>
                                          </p:val>
                                        </p:tav>
                                        <p:tav tm="100000">
                                          <p:val>
                                            <p:strVal val="#ppt_x"/>
                                          </p:val>
                                        </p:tav>
                                      </p:tavLst>
                                    </p:anim>
                                    <p:anim calcmode="lin" valueType="num">
                                      <p:cBhvr>
                                        <p:cTn id="44" dur="500" fill="hold"/>
                                        <p:tgtEl>
                                          <p:spTgt spid="86019">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8" grpId="0"/>
      <p:bldP spid="86019"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685800" y="914400"/>
            <a:ext cx="8153400" cy="642938"/>
          </a:xfrm>
        </p:spPr>
        <p:txBody>
          <a:bodyPr/>
          <a:lstStyle/>
          <a:p>
            <a:pPr eaLnBrk="1" hangingPunct="1">
              <a:defRPr/>
            </a:pPr>
            <a:r>
              <a:rPr lang="en-US" sz="3200" b="1" dirty="0">
                <a:solidFill>
                  <a:srgbClr val="0000FF"/>
                </a:solidFill>
                <a:effectLst>
                  <a:outerShdw blurRad="38100" dist="38100" dir="2700000" algn="tl">
                    <a:srgbClr val="C0C0C0"/>
                  </a:outerShdw>
                </a:effectLst>
                <a:cs typeface="Times New Roman" pitchFamily="18" charset="0"/>
              </a:rPr>
              <a:t/>
            </a:r>
            <a:br>
              <a:rPr lang="en-US" sz="3200" b="1" dirty="0">
                <a:solidFill>
                  <a:srgbClr val="0000FF"/>
                </a:solidFill>
                <a:effectLst>
                  <a:outerShdw blurRad="38100" dist="38100" dir="2700000" algn="tl">
                    <a:srgbClr val="C0C0C0"/>
                  </a:outerShdw>
                </a:effectLst>
                <a:cs typeface="Times New Roman" pitchFamily="18" charset="0"/>
              </a:rPr>
            </a:br>
            <a:r>
              <a:rPr lang="en-US" sz="4000" dirty="0" smtClean="0">
                <a:solidFill>
                  <a:srgbClr val="0000FF"/>
                </a:solidFill>
                <a:effectLst>
                  <a:outerShdw blurRad="38100" dist="38100" dir="2700000" algn="tl">
                    <a:srgbClr val="C0C0C0"/>
                  </a:outerShdw>
                </a:effectLst>
                <a:latin typeface="Arial Black" pitchFamily="34" charset="0"/>
                <a:cs typeface="Times New Roman" pitchFamily="18" charset="0"/>
              </a:rPr>
              <a:t>Social Development</a:t>
            </a:r>
            <a:endParaRPr lang="en-US" sz="4000" dirty="0" smtClean="0">
              <a:solidFill>
                <a:srgbClr val="0000FF"/>
              </a:solidFill>
              <a:effectLst>
                <a:outerShdw blurRad="38100" dist="38100" dir="2700000" algn="tl">
                  <a:srgbClr val="C0C0C0"/>
                </a:outerShdw>
              </a:effectLst>
              <a:latin typeface="Arial Black" pitchFamily="34" charset="0"/>
            </a:endParaRPr>
          </a:p>
        </p:txBody>
      </p:sp>
      <p:sp>
        <p:nvSpPr>
          <p:cNvPr id="27651" name="Rectangle 3"/>
          <p:cNvSpPr>
            <a:spLocks noGrp="1" noChangeArrowheads="1"/>
          </p:cNvSpPr>
          <p:nvPr>
            <p:ph type="body" idx="4294967295"/>
          </p:nvPr>
        </p:nvSpPr>
        <p:spPr>
          <a:xfrm>
            <a:off x="0" y="2017713"/>
            <a:ext cx="8955088" cy="4114800"/>
          </a:xfrm>
        </p:spPr>
        <p:txBody>
          <a:bodyPr/>
          <a:lstStyle/>
          <a:p>
            <a:pPr eaLnBrk="1" hangingPunct="1"/>
            <a:r>
              <a:rPr lang="en-US" dirty="0" smtClean="0">
                <a:solidFill>
                  <a:srgbClr val="FF6600"/>
                </a:solidFill>
                <a:latin typeface="Arial Black" pitchFamily="34" charset="0"/>
              </a:rPr>
              <a:t>Social Development:</a:t>
            </a:r>
            <a:r>
              <a:rPr lang="en-US" dirty="0" smtClean="0">
                <a:latin typeface="Arial Black" pitchFamily="34" charset="0"/>
              </a:rPr>
              <a:t> Development of self-awareness, attachment to parents or caregivers, and relationships with other children and adults </a:t>
            </a:r>
          </a:p>
        </p:txBody>
      </p:sp>
    </p:spTree>
    <p:extLst>
      <p:ext uri="{BB962C8B-B14F-4D97-AF65-F5344CB8AC3E}">
        <p14:creationId xmlns:p14="http://schemas.microsoft.com/office/powerpoint/2010/main" val="3719519935"/>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1000" fill="hold"/>
                                        <p:tgtEl>
                                          <p:spTgt spid="27650"/>
                                        </p:tgtEl>
                                        <p:attrNameLst>
                                          <p:attrName>ppt_x</p:attrName>
                                        </p:attrNameLst>
                                      </p:cBhvr>
                                      <p:tavLst>
                                        <p:tav tm="0">
                                          <p:val>
                                            <p:strVal val="#ppt_x-.2"/>
                                          </p:val>
                                        </p:tav>
                                        <p:tav tm="100000">
                                          <p:val>
                                            <p:strVal val="#ppt_x"/>
                                          </p:val>
                                        </p:tav>
                                      </p:tavLst>
                                    </p:anim>
                                    <p:anim calcmode="lin" valueType="num">
                                      <p:cBhvr>
                                        <p:cTn id="8" dur="1000" fill="hold"/>
                                        <p:tgtEl>
                                          <p:spTgt spid="2765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765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27651">
                                            <p:txEl>
                                              <p:pRg st="0" end="0"/>
                                            </p:txEl>
                                          </p:spTgt>
                                        </p:tgtEl>
                                        <p:attrNameLst>
                                          <p:attrName>style.visibility</p:attrName>
                                        </p:attrNameLst>
                                      </p:cBhvr>
                                      <p:to>
                                        <p:strVal val="visible"/>
                                      </p:to>
                                    </p:set>
                                    <p:animEffect transition="in" filter="fade">
                                      <p:cBhvr>
                                        <p:cTn id="14" dur="500"/>
                                        <p:tgtEl>
                                          <p:spTgt spid="27651">
                                            <p:txEl>
                                              <p:pRg st="0" end="0"/>
                                            </p:txEl>
                                          </p:spTgt>
                                        </p:tgtEl>
                                      </p:cBhvr>
                                    </p:animEffect>
                                    <p:anim calcmode="lin" valueType="num">
                                      <p:cBhvr>
                                        <p:cTn id="15" dur="500" fill="hold"/>
                                        <p:tgtEl>
                                          <p:spTgt spid="27651">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27651">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539552" y="260648"/>
            <a:ext cx="8299648" cy="432048"/>
          </a:xfrm>
        </p:spPr>
        <p:txBody>
          <a:bodyPr/>
          <a:lstStyle/>
          <a:p>
            <a:pPr eaLnBrk="1" hangingPunct="1">
              <a:defRPr/>
            </a:pPr>
            <a:r>
              <a:rPr lang="en-US" sz="2800" b="1" dirty="0">
                <a:solidFill>
                  <a:srgbClr val="0000FF"/>
                </a:solidFill>
                <a:effectLst>
                  <a:outerShdw blurRad="38100" dist="38100" dir="2700000" algn="tl">
                    <a:srgbClr val="C0C0C0"/>
                  </a:outerShdw>
                </a:effectLst>
                <a:cs typeface="Times New Roman" pitchFamily="18" charset="0"/>
              </a:rPr>
              <a:t/>
            </a:r>
            <a:br>
              <a:rPr lang="en-US" sz="2800" b="1" dirty="0">
                <a:solidFill>
                  <a:srgbClr val="0000FF"/>
                </a:solidFill>
                <a:effectLst>
                  <a:outerShdw blurRad="38100" dist="38100" dir="2700000" algn="tl">
                    <a:srgbClr val="C0C0C0"/>
                  </a:outerShdw>
                </a:effectLst>
                <a:cs typeface="Times New Roman" pitchFamily="18" charset="0"/>
              </a:rPr>
            </a:br>
            <a:r>
              <a:rPr lang="en-US" sz="2800" dirty="0">
                <a:solidFill>
                  <a:srgbClr val="0000FF"/>
                </a:solidFill>
                <a:effectLst>
                  <a:outerShdw blurRad="38100" dist="38100" dir="2700000" algn="tl">
                    <a:srgbClr val="C0C0C0"/>
                  </a:outerShdw>
                </a:effectLst>
                <a:latin typeface="Arial Black" pitchFamily="34" charset="0"/>
                <a:cs typeface="Times New Roman" pitchFamily="18" charset="0"/>
              </a:rPr>
              <a:t>Social </a:t>
            </a:r>
            <a:r>
              <a:rPr lang="en-US" sz="2800" dirty="0" smtClean="0">
                <a:solidFill>
                  <a:srgbClr val="0000FF"/>
                </a:solidFill>
                <a:effectLst>
                  <a:outerShdw blurRad="38100" dist="38100" dir="2700000" algn="tl">
                    <a:srgbClr val="C0C0C0"/>
                  </a:outerShdw>
                </a:effectLst>
                <a:latin typeface="Arial Black" pitchFamily="34" charset="0"/>
                <a:cs typeface="Times New Roman" pitchFamily="18" charset="0"/>
              </a:rPr>
              <a:t>Development </a:t>
            </a:r>
            <a:r>
              <a:rPr lang="en-US" sz="2800" b="1" dirty="0">
                <a:solidFill>
                  <a:srgbClr val="0000FF"/>
                </a:solidFill>
                <a:effectLst>
                  <a:outerShdw blurRad="38100" dist="38100" dir="2700000" algn="tl">
                    <a:srgbClr val="C0C0C0"/>
                  </a:outerShdw>
                </a:effectLst>
                <a:cs typeface="Times New Roman" pitchFamily="18" charset="0"/>
              </a:rPr>
              <a:t>(cont.)</a:t>
            </a:r>
            <a:endParaRPr lang="en-US" sz="2800" dirty="0" smtClean="0">
              <a:solidFill>
                <a:srgbClr val="0000FF"/>
              </a:solidFill>
              <a:effectLst>
                <a:outerShdw blurRad="38100" dist="38100" dir="2700000" algn="tl">
                  <a:srgbClr val="C0C0C0"/>
                </a:outerShdw>
              </a:effectLst>
              <a:latin typeface="Arial Black" pitchFamily="34" charset="0"/>
            </a:endParaRPr>
          </a:p>
        </p:txBody>
      </p:sp>
      <p:sp>
        <p:nvSpPr>
          <p:cNvPr id="30723" name="Rectangle 3"/>
          <p:cNvSpPr>
            <a:spLocks noGrp="1" noChangeArrowheads="1"/>
          </p:cNvSpPr>
          <p:nvPr>
            <p:ph type="body" idx="4294967295"/>
          </p:nvPr>
        </p:nvSpPr>
        <p:spPr>
          <a:xfrm>
            <a:off x="179512" y="908720"/>
            <a:ext cx="8775576" cy="5223793"/>
          </a:xfrm>
        </p:spPr>
        <p:txBody>
          <a:bodyPr/>
          <a:lstStyle/>
          <a:p>
            <a:pPr eaLnBrk="1" hangingPunct="1"/>
            <a:r>
              <a:rPr lang="en-US" sz="2800" dirty="0" smtClean="0">
                <a:solidFill>
                  <a:srgbClr val="FF0000"/>
                </a:solidFill>
                <a:effectLst>
                  <a:outerShdw blurRad="38100" dist="38100" dir="2700000" algn="tl">
                    <a:srgbClr val="C0C0C0"/>
                  </a:outerShdw>
                </a:effectLst>
                <a:latin typeface="Arial Black" pitchFamily="34" charset="0"/>
              </a:rPr>
              <a:t>Attachment</a:t>
            </a:r>
          </a:p>
          <a:p>
            <a:pPr eaLnBrk="1" hangingPunct="1"/>
            <a:r>
              <a:rPr lang="en-US" sz="2800" dirty="0" smtClean="0">
                <a:solidFill>
                  <a:srgbClr val="008000"/>
                </a:solidFill>
                <a:effectLst>
                  <a:outerShdw blurRad="38100" dist="38100" dir="2700000" algn="tl">
                    <a:srgbClr val="C0C0C0"/>
                  </a:outerShdw>
                </a:effectLst>
                <a:latin typeface="Arial Black" pitchFamily="34" charset="0"/>
              </a:rPr>
              <a:t>Emotional Attachment:</a:t>
            </a:r>
          </a:p>
          <a:p>
            <a:pPr eaLnBrk="1" hangingPunct="1"/>
            <a:r>
              <a:rPr lang="en-US" sz="2800" dirty="0" smtClean="0">
                <a:solidFill>
                  <a:srgbClr val="000000"/>
                </a:solidFill>
                <a:effectLst>
                  <a:outerShdw blurRad="38100" dist="38100" dir="2700000" algn="tl">
                    <a:srgbClr val="C0C0C0"/>
                  </a:outerShdw>
                </a:effectLst>
                <a:latin typeface="Arial Black" pitchFamily="34" charset="0"/>
              </a:rPr>
              <a:t>Close emotional bond that infants form with their parents, caregivers, or others.</a:t>
            </a:r>
          </a:p>
          <a:p>
            <a:pPr lvl="1" eaLnBrk="1" hangingPunct="1"/>
            <a:r>
              <a:rPr lang="en-US" dirty="0" smtClean="0">
                <a:solidFill>
                  <a:srgbClr val="C00000"/>
                </a:solidFill>
                <a:effectLst>
                  <a:outerShdw blurRad="38100" dist="38100" dir="2700000" algn="tl">
                    <a:srgbClr val="C0C0C0"/>
                  </a:outerShdw>
                </a:effectLst>
                <a:latin typeface="Arial Black" pitchFamily="34" charset="0"/>
              </a:rPr>
              <a:t>Separation Anxiety</a:t>
            </a:r>
          </a:p>
          <a:p>
            <a:pPr eaLnBrk="1" hangingPunct="1"/>
            <a:r>
              <a:rPr lang="en-US" dirty="0" smtClean="0">
                <a:solidFill>
                  <a:srgbClr val="000000"/>
                </a:solidFill>
                <a:latin typeface="Arial Black" pitchFamily="34" charset="0"/>
              </a:rPr>
              <a:t>Crying and signs of fear when a child is left alone or is with a stranger; generally appears around 8-12 months.</a:t>
            </a:r>
          </a:p>
        </p:txBody>
      </p:sp>
    </p:spTree>
    <p:extLst>
      <p:ext uri="{BB962C8B-B14F-4D97-AF65-F5344CB8AC3E}">
        <p14:creationId xmlns:p14="http://schemas.microsoft.com/office/powerpoint/2010/main" val="1188573021"/>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30722"/>
                                        </p:tgtEl>
                                        <p:attrNameLst>
                                          <p:attrName>style.visibility</p:attrName>
                                        </p:attrNameLst>
                                      </p:cBhvr>
                                      <p:to>
                                        <p:strVal val="visible"/>
                                      </p:to>
                                    </p:set>
                                    <p:anim calcmode="lin" valueType="num">
                                      <p:cBhvr>
                                        <p:cTn id="7" dur="1000" fill="hold"/>
                                        <p:tgtEl>
                                          <p:spTgt spid="30722"/>
                                        </p:tgtEl>
                                        <p:attrNameLst>
                                          <p:attrName>ppt_x</p:attrName>
                                        </p:attrNameLst>
                                      </p:cBhvr>
                                      <p:tavLst>
                                        <p:tav tm="0">
                                          <p:val>
                                            <p:strVal val="#ppt_x-.2"/>
                                          </p:val>
                                        </p:tav>
                                        <p:tav tm="100000">
                                          <p:val>
                                            <p:strVal val="#ppt_x"/>
                                          </p:val>
                                        </p:tav>
                                      </p:tavLst>
                                    </p:anim>
                                    <p:anim calcmode="lin" valueType="num">
                                      <p:cBhvr>
                                        <p:cTn id="8" dur="1000" fill="hold"/>
                                        <p:tgtEl>
                                          <p:spTgt spid="30722"/>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72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30723">
                                            <p:txEl>
                                              <p:pRg st="0" end="0"/>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30723">
                                            <p:txEl>
                                              <p:pRg st="1" end="1"/>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30723">
                                            <p:txEl>
                                              <p:pRg st="2" end="2"/>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0723">
                                            <p:txEl>
                                              <p:pRg st="3" end="3"/>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307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pic>
        <p:nvPicPr>
          <p:cNvPr id="53250" name="Picture 2" descr="374-Harlow monk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6678191"/>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395536" y="0"/>
            <a:ext cx="8229600" cy="1052736"/>
          </a:xfrm>
        </p:spPr>
        <p:txBody>
          <a:bodyPr/>
          <a:lstStyle/>
          <a:p>
            <a:pPr eaLnBrk="1" hangingPunct="1">
              <a:defRPr/>
            </a:pPr>
            <a:r>
              <a:rPr lang="en-US" sz="2400" dirty="0" smtClean="0">
                <a:solidFill>
                  <a:srgbClr val="0000FF"/>
                </a:solidFill>
                <a:effectLst>
                  <a:outerShdw blurRad="38100" dist="38100" dir="2700000" algn="tl">
                    <a:srgbClr val="C0C0C0"/>
                  </a:outerShdw>
                </a:effectLst>
                <a:latin typeface="Arial Black" pitchFamily="34" charset="0"/>
                <a:cs typeface="Times New Roman" pitchFamily="18" charset="0"/>
              </a:rPr>
              <a:t>Social </a:t>
            </a:r>
            <a:r>
              <a:rPr lang="en-US" sz="2400" dirty="0">
                <a:solidFill>
                  <a:srgbClr val="0000FF"/>
                </a:solidFill>
                <a:effectLst>
                  <a:outerShdw blurRad="38100" dist="38100" dir="2700000" algn="tl">
                    <a:srgbClr val="C0C0C0"/>
                  </a:outerShdw>
                </a:effectLst>
                <a:latin typeface="Arial Black" pitchFamily="34" charset="0"/>
                <a:cs typeface="Times New Roman" pitchFamily="18" charset="0"/>
              </a:rPr>
              <a:t>Development </a:t>
            </a:r>
            <a:r>
              <a:rPr lang="en-US" sz="2400" b="1" dirty="0" smtClean="0">
                <a:solidFill>
                  <a:srgbClr val="0000FF"/>
                </a:solidFill>
                <a:effectLst>
                  <a:outerShdw blurRad="38100" dist="38100" dir="2700000" algn="tl">
                    <a:srgbClr val="C0C0C0"/>
                  </a:outerShdw>
                </a:effectLst>
                <a:cs typeface="Times New Roman" pitchFamily="18" charset="0"/>
              </a:rPr>
              <a:t/>
            </a:r>
            <a:br>
              <a:rPr lang="en-US" sz="2400" b="1" dirty="0" smtClean="0">
                <a:solidFill>
                  <a:srgbClr val="0000FF"/>
                </a:solidFill>
                <a:effectLst>
                  <a:outerShdw blurRad="38100" dist="38100" dir="2700000" algn="tl">
                    <a:srgbClr val="C0C0C0"/>
                  </a:outerShdw>
                </a:effectLst>
                <a:cs typeface="Times New Roman" pitchFamily="18" charset="0"/>
              </a:rPr>
            </a:br>
            <a:r>
              <a:rPr lang="en-US" sz="2400" b="1" dirty="0" smtClean="0">
                <a:solidFill>
                  <a:srgbClr val="FF0000"/>
                </a:solidFill>
                <a:effectLst>
                  <a:outerShdw blurRad="38100" dist="38100" dir="2700000" algn="tl">
                    <a:srgbClr val="C0C0C0"/>
                  </a:outerShdw>
                </a:effectLst>
                <a:cs typeface="Times New Roman" pitchFamily="18" charset="0"/>
              </a:rPr>
              <a:t>Attachment (cont.)</a:t>
            </a:r>
            <a:endParaRPr lang="en-US" sz="2400" dirty="0" smtClean="0">
              <a:solidFill>
                <a:srgbClr val="FF0000"/>
              </a:solidFill>
              <a:effectLst>
                <a:outerShdw blurRad="38100" dist="38100" dir="2700000" algn="tl">
                  <a:srgbClr val="C0C0C0"/>
                </a:outerShdw>
              </a:effectLst>
              <a:latin typeface="Arial Black" pitchFamily="34" charset="0"/>
              <a:cs typeface="Times New Roman" pitchFamily="18" charset="0"/>
            </a:endParaRPr>
          </a:p>
        </p:txBody>
      </p:sp>
      <p:sp>
        <p:nvSpPr>
          <p:cNvPr id="31747" name="Rectangle 3"/>
          <p:cNvSpPr>
            <a:spLocks noGrp="1" noChangeArrowheads="1"/>
          </p:cNvSpPr>
          <p:nvPr>
            <p:ph type="body" idx="4294967295"/>
          </p:nvPr>
        </p:nvSpPr>
        <p:spPr>
          <a:xfrm>
            <a:off x="0" y="1412776"/>
            <a:ext cx="9144000" cy="5292824"/>
          </a:xfrm>
        </p:spPr>
        <p:txBody>
          <a:bodyPr/>
          <a:lstStyle/>
          <a:p>
            <a:pPr eaLnBrk="1" hangingPunct="1"/>
            <a:r>
              <a:rPr lang="en-US" sz="3600" dirty="0" smtClean="0">
                <a:solidFill>
                  <a:srgbClr val="008000"/>
                </a:solidFill>
                <a:latin typeface="Arial Black" pitchFamily="34" charset="0"/>
              </a:rPr>
              <a:t>Attachment Quality </a:t>
            </a:r>
            <a:r>
              <a:rPr lang="en-US" sz="3600" dirty="0" smtClean="0">
                <a:solidFill>
                  <a:srgbClr val="FF6600"/>
                </a:solidFill>
                <a:latin typeface="Arial Black" pitchFamily="34" charset="0"/>
              </a:rPr>
              <a:t>(</a:t>
            </a:r>
            <a:r>
              <a:rPr lang="en-US" sz="3600" dirty="0" smtClean="0">
                <a:effectLst>
                  <a:outerShdw blurRad="38100" dist="38100" dir="2700000" algn="tl">
                    <a:srgbClr val="C0C0C0"/>
                  </a:outerShdw>
                </a:effectLst>
                <a:latin typeface="Arial Black" pitchFamily="34" charset="0"/>
                <a:cs typeface="Times New Roman" pitchFamily="18" charset="0"/>
              </a:rPr>
              <a:t>Mary Ainsworth) </a:t>
            </a:r>
            <a:endParaRPr lang="en-US" sz="3600" dirty="0" smtClean="0">
              <a:solidFill>
                <a:srgbClr val="FF6600"/>
              </a:solidFill>
              <a:latin typeface="Arial Black" pitchFamily="34" charset="0"/>
            </a:endParaRPr>
          </a:p>
          <a:p>
            <a:pPr lvl="1" eaLnBrk="1" hangingPunct="1"/>
            <a:r>
              <a:rPr lang="en-US" sz="3600" dirty="0" smtClean="0">
                <a:solidFill>
                  <a:srgbClr val="C00000"/>
                </a:solidFill>
                <a:latin typeface="Arial Black" pitchFamily="34" charset="0"/>
              </a:rPr>
              <a:t>Secure</a:t>
            </a:r>
            <a:r>
              <a:rPr lang="en-US" sz="3600" dirty="0" smtClean="0">
                <a:solidFill>
                  <a:srgbClr val="0000FF"/>
                </a:solidFill>
                <a:latin typeface="Arial Black" pitchFamily="34" charset="0"/>
              </a:rPr>
              <a:t>: </a:t>
            </a:r>
            <a:r>
              <a:rPr lang="en-US" sz="3600" dirty="0" smtClean="0">
                <a:solidFill>
                  <a:srgbClr val="000000"/>
                </a:solidFill>
                <a:latin typeface="Arial Black" pitchFamily="34" charset="0"/>
              </a:rPr>
              <a:t>Stable and positive emotional bond</a:t>
            </a:r>
          </a:p>
          <a:p>
            <a:pPr lvl="1" eaLnBrk="1" hangingPunct="1"/>
            <a:r>
              <a:rPr lang="en-US" sz="3600" dirty="0" smtClean="0">
                <a:solidFill>
                  <a:srgbClr val="C00000"/>
                </a:solidFill>
                <a:latin typeface="Arial Black" pitchFamily="34" charset="0"/>
              </a:rPr>
              <a:t>Insecure-Avoidant: </a:t>
            </a:r>
            <a:r>
              <a:rPr lang="en-US" sz="3600" dirty="0" smtClean="0">
                <a:solidFill>
                  <a:srgbClr val="000000"/>
                </a:solidFill>
                <a:latin typeface="Arial Black" pitchFamily="34" charset="0"/>
              </a:rPr>
              <a:t>Tendency to avoid reunion with parent or caregiver; anxious or emotional bond</a:t>
            </a: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31746"/>
                                        </p:tgtEl>
                                        <p:attrNameLst>
                                          <p:attrName>style.visibility</p:attrName>
                                        </p:attrNameLst>
                                      </p:cBhvr>
                                      <p:to>
                                        <p:strVal val="visible"/>
                                      </p:to>
                                    </p:set>
                                    <p:anim calcmode="lin" valueType="num">
                                      <p:cBhvr>
                                        <p:cTn id="7" dur="1000" fill="hold"/>
                                        <p:tgtEl>
                                          <p:spTgt spid="31746"/>
                                        </p:tgtEl>
                                        <p:attrNameLst>
                                          <p:attrName>ppt_x</p:attrName>
                                        </p:attrNameLst>
                                      </p:cBhvr>
                                      <p:tavLst>
                                        <p:tav tm="0">
                                          <p:val>
                                            <p:strVal val="#ppt_x-.2"/>
                                          </p:val>
                                        </p:tav>
                                        <p:tav tm="100000">
                                          <p:val>
                                            <p:strVal val="#ppt_x"/>
                                          </p:val>
                                        </p:tav>
                                      </p:tavLst>
                                    </p:anim>
                                    <p:anim calcmode="lin" valueType="num">
                                      <p:cBhvr>
                                        <p:cTn id="8" dur="1000" fill="hold"/>
                                        <p:tgtEl>
                                          <p:spTgt spid="31746"/>
                                        </p:tgtEl>
                                        <p:attrNameLst>
                                          <p:attrName>ppt_y</p:attrName>
                                        </p:attrNameLst>
                                      </p:cBhvr>
                                      <p:tavLst>
                                        <p:tav tm="0">
                                          <p:val>
                                            <p:strVal val="#ppt_y"/>
                                          </p:val>
                                        </p:tav>
                                        <p:tav tm="100000">
                                          <p:val>
                                            <p:strVal val="#ppt_y"/>
                                          </p:val>
                                        </p:tav>
                                      </p:tavLst>
                                    </p:anim>
                                    <p:animEffect transition="in" filter="wipe(right)" prLst="gradientSize: 0.1">
                                      <p:cBhvr>
                                        <p:cTn id="9" dur="1000"/>
                                        <p:tgtEl>
                                          <p:spTgt spid="3174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31747">
                                            <p:txEl>
                                              <p:pRg st="0" end="0"/>
                                            </p:txEl>
                                          </p:spTgt>
                                        </p:tgtEl>
                                        <p:attrNameLst>
                                          <p:attrName>style.visibility</p:attrName>
                                        </p:attrNameLst>
                                      </p:cBhvr>
                                      <p:to>
                                        <p:strVal val="visible"/>
                                      </p:to>
                                    </p:set>
                                    <p:animEffect transition="in" filter="fade">
                                      <p:cBhvr>
                                        <p:cTn id="14" dur="500"/>
                                        <p:tgtEl>
                                          <p:spTgt spid="31747">
                                            <p:txEl>
                                              <p:pRg st="0" end="0"/>
                                            </p:txEl>
                                          </p:spTgt>
                                        </p:tgtEl>
                                      </p:cBhvr>
                                    </p:animEffect>
                                    <p:anim calcmode="lin" valueType="num">
                                      <p:cBhvr>
                                        <p:cTn id="15" dur="500" fill="hold"/>
                                        <p:tgtEl>
                                          <p:spTgt spid="3174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31747">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1747">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174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31747"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9090" name="Rectangle 2"/>
          <p:cNvSpPr>
            <a:spLocks noGrp="1" noChangeArrowheads="1"/>
          </p:cNvSpPr>
          <p:nvPr>
            <p:ph type="title" idx="4294967295"/>
          </p:nvPr>
        </p:nvSpPr>
        <p:spPr>
          <a:xfrm>
            <a:off x="685800" y="914400"/>
            <a:ext cx="8229600" cy="381000"/>
          </a:xfrm>
        </p:spPr>
        <p:txBody>
          <a:bodyPr/>
          <a:lstStyle/>
          <a:p>
            <a:pPr eaLnBrk="1" hangingPunct="1">
              <a:defRPr/>
            </a:pPr>
            <a:r>
              <a:rPr lang="en-US" sz="2800" b="1" dirty="0">
                <a:solidFill>
                  <a:srgbClr val="0000FF"/>
                </a:solidFill>
                <a:effectLst>
                  <a:outerShdw blurRad="38100" dist="38100" dir="2700000" algn="tl">
                    <a:srgbClr val="C0C0C0"/>
                  </a:outerShdw>
                </a:effectLst>
                <a:cs typeface="Times New Roman" pitchFamily="18" charset="0"/>
              </a:rPr>
              <a:t/>
            </a:r>
            <a:br>
              <a:rPr lang="en-US" sz="2800" b="1" dirty="0">
                <a:solidFill>
                  <a:srgbClr val="0000FF"/>
                </a:solidFill>
                <a:effectLst>
                  <a:outerShdw blurRad="38100" dist="38100" dir="2700000" algn="tl">
                    <a:srgbClr val="C0C0C0"/>
                  </a:outerShdw>
                </a:effectLst>
                <a:cs typeface="Times New Roman" pitchFamily="18" charset="0"/>
              </a:rPr>
            </a:br>
            <a:r>
              <a:rPr lang="en-US" sz="2800" dirty="0">
                <a:solidFill>
                  <a:srgbClr val="0000FF"/>
                </a:solidFill>
                <a:effectLst>
                  <a:outerShdw blurRad="38100" dist="38100" dir="2700000" algn="tl">
                    <a:srgbClr val="C0C0C0"/>
                  </a:outerShdw>
                </a:effectLst>
                <a:latin typeface="Arial Black" pitchFamily="34" charset="0"/>
                <a:cs typeface="Times New Roman" pitchFamily="18" charset="0"/>
              </a:rPr>
              <a:t>Social Development </a:t>
            </a:r>
            <a:r>
              <a:rPr lang="en-US" sz="2800" b="1" dirty="0">
                <a:solidFill>
                  <a:srgbClr val="0000FF"/>
                </a:solidFill>
                <a:effectLst>
                  <a:outerShdw blurRad="38100" dist="38100" dir="2700000" algn="tl">
                    <a:srgbClr val="C0C0C0"/>
                  </a:outerShdw>
                </a:effectLst>
                <a:cs typeface="Times New Roman" pitchFamily="18" charset="0"/>
              </a:rPr>
              <a:t/>
            </a:r>
            <a:br>
              <a:rPr lang="en-US" sz="2800" b="1" dirty="0">
                <a:solidFill>
                  <a:srgbClr val="0000FF"/>
                </a:solidFill>
                <a:effectLst>
                  <a:outerShdw blurRad="38100" dist="38100" dir="2700000" algn="tl">
                    <a:srgbClr val="C0C0C0"/>
                  </a:outerShdw>
                </a:effectLst>
                <a:cs typeface="Times New Roman" pitchFamily="18" charset="0"/>
              </a:rPr>
            </a:br>
            <a:r>
              <a:rPr lang="en-US" sz="2800" b="1" dirty="0">
                <a:solidFill>
                  <a:srgbClr val="FF0000"/>
                </a:solidFill>
                <a:effectLst>
                  <a:outerShdw blurRad="38100" dist="38100" dir="2700000" algn="tl">
                    <a:srgbClr val="C0C0C0"/>
                  </a:outerShdw>
                </a:effectLst>
                <a:cs typeface="Times New Roman" pitchFamily="18" charset="0"/>
              </a:rPr>
              <a:t>Attachment (cont.)</a:t>
            </a:r>
            <a:endParaRPr lang="en-US" sz="2800" dirty="0" smtClean="0">
              <a:solidFill>
                <a:srgbClr val="FF0000"/>
              </a:solidFill>
              <a:effectLst>
                <a:outerShdw blurRad="38100" dist="38100" dir="2700000" algn="tl">
                  <a:srgbClr val="C0C0C0"/>
                </a:outerShdw>
              </a:effectLst>
              <a:latin typeface="Arial Black" pitchFamily="34" charset="0"/>
              <a:cs typeface="Times New Roman" pitchFamily="18" charset="0"/>
            </a:endParaRPr>
          </a:p>
        </p:txBody>
      </p:sp>
      <p:sp>
        <p:nvSpPr>
          <p:cNvPr id="89091" name="Rectangle 3"/>
          <p:cNvSpPr>
            <a:spLocks noGrp="1" noChangeArrowheads="1"/>
          </p:cNvSpPr>
          <p:nvPr>
            <p:ph type="body" idx="4294967295"/>
          </p:nvPr>
        </p:nvSpPr>
        <p:spPr>
          <a:xfrm>
            <a:off x="0" y="1600200"/>
            <a:ext cx="9144000" cy="5105400"/>
          </a:xfrm>
        </p:spPr>
        <p:txBody>
          <a:bodyPr/>
          <a:lstStyle/>
          <a:p>
            <a:pPr lvl="1" eaLnBrk="1" hangingPunct="1"/>
            <a:r>
              <a:rPr lang="en-US" sz="3200" dirty="0" smtClean="0">
                <a:solidFill>
                  <a:srgbClr val="008000"/>
                </a:solidFill>
                <a:latin typeface="Arial Black" pitchFamily="34" charset="0"/>
              </a:rPr>
              <a:t>Quality of Attachment </a:t>
            </a:r>
            <a:r>
              <a:rPr lang="en-US" sz="3200" dirty="0" smtClean="0">
                <a:solidFill>
                  <a:srgbClr val="FF6600"/>
                </a:solidFill>
                <a:latin typeface="Arial Black" pitchFamily="34" charset="0"/>
              </a:rPr>
              <a:t>(</a:t>
            </a:r>
            <a:r>
              <a:rPr lang="en-US" sz="3200" dirty="0" smtClean="0">
                <a:effectLst>
                  <a:outerShdw blurRad="38100" dist="38100" dir="2700000" algn="tl">
                    <a:srgbClr val="C0C0C0"/>
                  </a:outerShdw>
                </a:effectLst>
                <a:latin typeface="Arial Black" pitchFamily="34" charset="0"/>
                <a:cs typeface="Times New Roman" pitchFamily="18" charset="0"/>
              </a:rPr>
              <a:t>Mary Ainsworth) </a:t>
            </a:r>
            <a:endParaRPr lang="en-US" sz="3200" dirty="0" smtClean="0">
              <a:solidFill>
                <a:srgbClr val="FF6600"/>
              </a:solidFill>
              <a:latin typeface="Arial Black" pitchFamily="34" charset="0"/>
            </a:endParaRPr>
          </a:p>
          <a:p>
            <a:pPr lvl="1" eaLnBrk="1" hangingPunct="1"/>
            <a:endParaRPr lang="en-US" sz="3200" dirty="0" smtClean="0">
              <a:solidFill>
                <a:srgbClr val="008000"/>
              </a:solidFill>
              <a:latin typeface="Arial Black" pitchFamily="34" charset="0"/>
            </a:endParaRPr>
          </a:p>
          <a:p>
            <a:pPr lvl="1" eaLnBrk="1" hangingPunct="1"/>
            <a:r>
              <a:rPr lang="en-US" sz="3200" dirty="0" smtClean="0">
                <a:solidFill>
                  <a:srgbClr val="C00000"/>
                </a:solidFill>
                <a:latin typeface="Arial Black" pitchFamily="34" charset="0"/>
              </a:rPr>
              <a:t>Insecure-Ambivalent: </a:t>
            </a:r>
            <a:r>
              <a:rPr lang="en-US" sz="3200" dirty="0" smtClean="0">
                <a:solidFill>
                  <a:srgbClr val="000000"/>
                </a:solidFill>
                <a:latin typeface="Arial Black" pitchFamily="34" charset="0"/>
              </a:rPr>
              <a:t>Desire to be with parent or caregiver and some resistance to being reunited; also anxious emotional bond</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 calcmode="lin" valueType="num">
                                      <p:cBhvr>
                                        <p:cTn id="7" dur="1000" fill="hold"/>
                                        <p:tgtEl>
                                          <p:spTgt spid="89090"/>
                                        </p:tgtEl>
                                        <p:attrNameLst>
                                          <p:attrName>ppt_x</p:attrName>
                                        </p:attrNameLst>
                                      </p:cBhvr>
                                      <p:tavLst>
                                        <p:tav tm="0">
                                          <p:val>
                                            <p:strVal val="#ppt_x-.2"/>
                                          </p:val>
                                        </p:tav>
                                        <p:tav tm="100000">
                                          <p:val>
                                            <p:strVal val="#ppt_x"/>
                                          </p:val>
                                        </p:tav>
                                      </p:tavLst>
                                    </p:anim>
                                    <p:anim calcmode="lin" valueType="num">
                                      <p:cBhvr>
                                        <p:cTn id="8" dur="1000" fill="hold"/>
                                        <p:tgtEl>
                                          <p:spTgt spid="89090"/>
                                        </p:tgtEl>
                                        <p:attrNameLst>
                                          <p:attrName>ppt_y</p:attrName>
                                        </p:attrNameLst>
                                      </p:cBhvr>
                                      <p:tavLst>
                                        <p:tav tm="0">
                                          <p:val>
                                            <p:strVal val="#ppt_y"/>
                                          </p:val>
                                        </p:tav>
                                        <p:tav tm="100000">
                                          <p:val>
                                            <p:strVal val="#ppt_y"/>
                                          </p:val>
                                        </p:tav>
                                      </p:tavLst>
                                    </p:anim>
                                    <p:animEffect transition="in" filter="wipe(right)" prLst="gradientSize: 0.1">
                                      <p:cBhvr>
                                        <p:cTn id="9" dur="1000"/>
                                        <p:tgtEl>
                                          <p:spTgt spid="89090"/>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89091">
                                            <p:txEl>
                                              <p:pRg st="0" end="0"/>
                                            </p:txEl>
                                          </p:spTgt>
                                        </p:tgtEl>
                                        <p:attrNameLst>
                                          <p:attrName>style.visibility</p:attrName>
                                        </p:attrNameLst>
                                      </p:cBhvr>
                                      <p:to>
                                        <p:strVal val="visible"/>
                                      </p:to>
                                    </p:set>
                                    <p:animEffect transition="in" filter="fade">
                                      <p:cBhvr>
                                        <p:cTn id="14" dur="500"/>
                                        <p:tgtEl>
                                          <p:spTgt spid="89091">
                                            <p:txEl>
                                              <p:pRg st="0" end="0"/>
                                            </p:txEl>
                                          </p:spTgt>
                                        </p:tgtEl>
                                      </p:cBhvr>
                                    </p:animEffect>
                                    <p:anim calcmode="lin" valueType="num">
                                      <p:cBhvr>
                                        <p:cTn id="15" dur="500" fill="hold"/>
                                        <p:tgtEl>
                                          <p:spTgt spid="89091">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89091">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90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P spid="89091"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21882" y="116632"/>
            <a:ext cx="8915400" cy="1440160"/>
          </a:xfrm>
        </p:spPr>
        <p:txBody>
          <a:bodyPr/>
          <a:lstStyle/>
          <a:p>
            <a:pPr eaLnBrk="1" hangingPunct="1">
              <a:defRPr/>
            </a:pPr>
            <a:r>
              <a:rPr lang="en-US" sz="3200" dirty="0" smtClean="0">
                <a:solidFill>
                  <a:srgbClr val="0000FF"/>
                </a:solidFill>
                <a:effectLst>
                  <a:outerShdw blurRad="38100" dist="38100" dir="2700000" algn="tl">
                    <a:srgbClr val="C0C0C0"/>
                  </a:outerShdw>
                </a:effectLst>
                <a:latin typeface="Arial Black" pitchFamily="34" charset="0"/>
              </a:rPr>
              <a:t>Parental Influences</a:t>
            </a:r>
            <a:br>
              <a:rPr lang="en-US" sz="3200" dirty="0" smtClean="0">
                <a:solidFill>
                  <a:srgbClr val="0000FF"/>
                </a:solidFill>
                <a:effectLst>
                  <a:outerShdw blurRad="38100" dist="38100" dir="2700000" algn="tl">
                    <a:srgbClr val="C0C0C0"/>
                  </a:outerShdw>
                </a:effectLst>
                <a:latin typeface="Arial Black" pitchFamily="34" charset="0"/>
              </a:rPr>
            </a:br>
            <a:r>
              <a:rPr lang="en-US" sz="3100" dirty="0" smtClean="0">
                <a:solidFill>
                  <a:srgbClr val="FF0000"/>
                </a:solidFill>
                <a:effectLst>
                  <a:outerShdw blurRad="38100" dist="38100" dir="2700000" algn="tl">
                    <a:srgbClr val="C0C0C0"/>
                  </a:outerShdw>
                </a:effectLst>
                <a:latin typeface="Arial Black" pitchFamily="34" charset="0"/>
              </a:rPr>
              <a:t>Parenting Styles </a:t>
            </a:r>
            <a:r>
              <a:rPr lang="en-US" sz="3100" dirty="0">
                <a:solidFill>
                  <a:srgbClr val="FF0000"/>
                </a:solidFill>
                <a:effectLst>
                  <a:outerShdw blurRad="38100" dist="38100" dir="2700000" algn="tl">
                    <a:srgbClr val="C0C0C0"/>
                  </a:outerShdw>
                </a:effectLst>
                <a:latin typeface="Arial Black" pitchFamily="34" charset="0"/>
                <a:cs typeface="Times New Roman" pitchFamily="18" charset="0"/>
              </a:rPr>
              <a:t>(</a:t>
            </a:r>
            <a:r>
              <a:rPr lang="en-US" sz="3100" dirty="0" smtClean="0">
                <a:solidFill>
                  <a:srgbClr val="FF0000"/>
                </a:solidFill>
                <a:effectLst>
                  <a:outerShdw blurRad="38100" dist="38100" dir="2700000" algn="tl">
                    <a:srgbClr val="C0C0C0"/>
                  </a:outerShdw>
                </a:effectLst>
                <a:latin typeface="Arial Black" pitchFamily="34" charset="0"/>
                <a:cs typeface="Times New Roman" pitchFamily="18" charset="0"/>
              </a:rPr>
              <a:t>Baumrind</a:t>
            </a:r>
            <a:r>
              <a:rPr lang="en-US" sz="3100" dirty="0">
                <a:solidFill>
                  <a:srgbClr val="FF0000"/>
                </a:solidFill>
                <a:effectLst>
                  <a:outerShdw blurRad="38100" dist="38100" dir="2700000" algn="tl">
                    <a:srgbClr val="C0C0C0"/>
                  </a:outerShdw>
                </a:effectLst>
                <a:latin typeface="Arial Black" pitchFamily="34" charset="0"/>
                <a:cs typeface="Times New Roman" pitchFamily="18" charset="0"/>
              </a:rPr>
              <a:t>-</a:t>
            </a:r>
            <a:r>
              <a:rPr lang="en-US" sz="3100" dirty="0" smtClean="0">
                <a:solidFill>
                  <a:srgbClr val="FF0000"/>
                </a:solidFill>
                <a:effectLst>
                  <a:outerShdw blurRad="38100" dist="38100" dir="2700000" algn="tl">
                    <a:srgbClr val="C0C0C0"/>
                  </a:outerShdw>
                </a:effectLst>
                <a:latin typeface="Arial Black" pitchFamily="34" charset="0"/>
                <a:cs typeface="Times New Roman" pitchFamily="18" charset="0"/>
              </a:rPr>
              <a:t>1991, 2005)</a:t>
            </a:r>
            <a:r>
              <a:rPr lang="en-US" sz="3100" dirty="0" smtClean="0">
                <a:solidFill>
                  <a:srgbClr val="FF0000"/>
                </a:solidFill>
                <a:effectLst>
                  <a:outerShdw blurRad="38100" dist="38100" dir="2700000" algn="tl">
                    <a:srgbClr val="C0C0C0"/>
                  </a:outerShdw>
                </a:effectLst>
                <a:latin typeface="Arial Black" pitchFamily="34" charset="0"/>
              </a:rPr>
              <a:t> </a:t>
            </a:r>
          </a:p>
        </p:txBody>
      </p:sp>
      <p:sp>
        <p:nvSpPr>
          <p:cNvPr id="34819" name="Rectangle 3"/>
          <p:cNvSpPr>
            <a:spLocks noGrp="1" noChangeArrowheads="1"/>
          </p:cNvSpPr>
          <p:nvPr>
            <p:ph type="body" idx="4294967295"/>
          </p:nvPr>
        </p:nvSpPr>
        <p:spPr>
          <a:xfrm>
            <a:off x="0" y="1556792"/>
            <a:ext cx="9036496" cy="4844008"/>
          </a:xfrm>
        </p:spPr>
        <p:txBody>
          <a:bodyPr/>
          <a:lstStyle/>
          <a:p>
            <a:pPr eaLnBrk="1" hangingPunct="1"/>
            <a:r>
              <a:rPr lang="en-US" sz="2800" dirty="0" smtClean="0">
                <a:solidFill>
                  <a:srgbClr val="008000"/>
                </a:solidFill>
                <a:latin typeface="Arial Black" pitchFamily="34" charset="0"/>
                <a:cs typeface="Times New Roman" pitchFamily="18" charset="0"/>
              </a:rPr>
              <a:t>1.Authoritarian Parents:</a:t>
            </a:r>
            <a:r>
              <a:rPr lang="en-US" sz="2800" dirty="0" smtClean="0">
                <a:latin typeface="Arial Black" pitchFamily="34" charset="0"/>
                <a:cs typeface="Times New Roman" pitchFamily="18" charset="0"/>
              </a:rPr>
              <a:t> Enforce rigid rules and demand strict obedience to authority;  children tend to be emotionally stiff and lacking in curiosity.</a:t>
            </a:r>
          </a:p>
          <a:p>
            <a:pPr eaLnBrk="1" hangingPunct="1"/>
            <a:endParaRPr lang="en-US" sz="2800" dirty="0" smtClean="0">
              <a:latin typeface="Arial Black" pitchFamily="34" charset="0"/>
              <a:cs typeface="Times New Roman" pitchFamily="18" charset="0"/>
            </a:endParaRPr>
          </a:p>
          <a:p>
            <a:pPr eaLnBrk="1" hangingPunct="1"/>
            <a:r>
              <a:rPr lang="en-US" sz="2800" dirty="0" smtClean="0">
                <a:solidFill>
                  <a:srgbClr val="008000"/>
                </a:solidFill>
                <a:latin typeface="Arial Black" pitchFamily="34" charset="0"/>
                <a:cs typeface="Times New Roman" pitchFamily="18" charset="0"/>
              </a:rPr>
              <a:t>2.Overly Permissive:</a:t>
            </a:r>
            <a:r>
              <a:rPr lang="en-US" sz="2800" dirty="0" smtClean="0">
                <a:latin typeface="Arial Black" pitchFamily="34" charset="0"/>
                <a:cs typeface="Times New Roman" pitchFamily="18" charset="0"/>
              </a:rPr>
              <a:t> Give little guidance, allow too much freedom, or don’t hold children accountable for their actions; children tend to be dependent and immature and frequently misbehave</a:t>
            </a:r>
          </a:p>
          <a:p>
            <a:pPr eaLnBrk="1" hangingPunct="1"/>
            <a:endParaRPr lang="en-US" dirty="0" smtClean="0">
              <a:latin typeface="Arial Black" pitchFamily="34" charset="0"/>
              <a:cs typeface="Times New Roman" pitchFamily="18" charset="0"/>
            </a:endParaRP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1000" fill="hold"/>
                                        <p:tgtEl>
                                          <p:spTgt spid="34818"/>
                                        </p:tgtEl>
                                        <p:attrNameLst>
                                          <p:attrName>ppt_x</p:attrName>
                                        </p:attrNameLst>
                                      </p:cBhvr>
                                      <p:tavLst>
                                        <p:tav tm="0">
                                          <p:val>
                                            <p:strVal val="#ppt_x-.2"/>
                                          </p:val>
                                        </p:tav>
                                        <p:tav tm="100000">
                                          <p:val>
                                            <p:strVal val="#ppt_x"/>
                                          </p:val>
                                        </p:tav>
                                      </p:tavLst>
                                    </p:anim>
                                    <p:anim calcmode="lin" valueType="num">
                                      <p:cBhvr>
                                        <p:cTn id="8" dur="1000" fill="hold"/>
                                        <p:tgtEl>
                                          <p:spTgt spid="348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3481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34819">
                                            <p:txEl>
                                              <p:pRg st="0" end="0"/>
                                            </p:txEl>
                                          </p:spTgt>
                                        </p:tgtEl>
                                        <p:attrNameLst>
                                          <p:attrName>style.visibility</p:attrName>
                                        </p:attrNameLst>
                                      </p:cBhvr>
                                      <p:to>
                                        <p:strVal val="visible"/>
                                      </p:to>
                                    </p:set>
                                    <p:animEffect transition="in" filter="fade">
                                      <p:cBhvr>
                                        <p:cTn id="14" dur="500"/>
                                        <p:tgtEl>
                                          <p:spTgt spid="34819">
                                            <p:txEl>
                                              <p:pRg st="0" end="0"/>
                                            </p:txEl>
                                          </p:spTgt>
                                        </p:tgtEl>
                                      </p:cBhvr>
                                    </p:animEffect>
                                    <p:anim calcmode="lin" valueType="num">
                                      <p:cBhvr>
                                        <p:cTn id="15" dur="500" fill="hold"/>
                                        <p:tgtEl>
                                          <p:spTgt spid="3481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3481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34819">
                                            <p:txEl>
                                              <p:pRg st="2" end="2"/>
                                            </p:txEl>
                                          </p:spTgt>
                                        </p:tgtEl>
                                        <p:attrNameLst>
                                          <p:attrName>style.visibility</p:attrName>
                                        </p:attrNameLst>
                                      </p:cBhvr>
                                      <p:to>
                                        <p:strVal val="visible"/>
                                      </p:to>
                                    </p:set>
                                    <p:animEffect transition="in" filter="fade">
                                      <p:cBhvr>
                                        <p:cTn id="21" dur="500"/>
                                        <p:tgtEl>
                                          <p:spTgt spid="34819">
                                            <p:txEl>
                                              <p:pRg st="2" end="2"/>
                                            </p:txEl>
                                          </p:spTgt>
                                        </p:tgtEl>
                                      </p:cBhvr>
                                    </p:animEffect>
                                    <p:anim calcmode="lin" valueType="num">
                                      <p:cBhvr>
                                        <p:cTn id="22" dur="500" fill="hold"/>
                                        <p:tgtEl>
                                          <p:spTgt spid="34819">
                                            <p:txEl>
                                              <p:pRg st="2" end="2"/>
                                            </p:txEl>
                                          </p:spTgt>
                                        </p:tgtEl>
                                        <p:attrNameLst>
                                          <p:attrName>ppt_x</p:attrName>
                                        </p:attrNameLst>
                                      </p:cBhvr>
                                      <p:tavLst>
                                        <p:tav tm="0">
                                          <p:val>
                                            <p:strVal val="#ppt_x"/>
                                          </p:val>
                                        </p:tav>
                                        <p:tav tm="100000">
                                          <p:val>
                                            <p:strVal val="#ppt_x"/>
                                          </p:val>
                                        </p:tav>
                                      </p:tavLst>
                                    </p:anim>
                                    <p:anim calcmode="lin" valueType="num">
                                      <p:cBhvr>
                                        <p:cTn id="23" dur="500" fill="hold"/>
                                        <p:tgtEl>
                                          <p:spTgt spid="34819">
                                            <p:txEl>
                                              <p:pRg st="2" end="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21882" y="116632"/>
            <a:ext cx="8915400" cy="1440160"/>
          </a:xfrm>
        </p:spPr>
        <p:txBody>
          <a:bodyPr/>
          <a:lstStyle/>
          <a:p>
            <a:pPr eaLnBrk="1" hangingPunct="1">
              <a:defRPr/>
            </a:pPr>
            <a:r>
              <a:rPr lang="en-US" sz="3200" dirty="0" smtClean="0">
                <a:solidFill>
                  <a:srgbClr val="0000FF"/>
                </a:solidFill>
                <a:effectLst>
                  <a:outerShdw blurRad="38100" dist="38100" dir="2700000" algn="tl">
                    <a:srgbClr val="C0C0C0"/>
                  </a:outerShdw>
                </a:effectLst>
                <a:latin typeface="Arial Black" pitchFamily="34" charset="0"/>
              </a:rPr>
              <a:t>Parental Influences</a:t>
            </a:r>
            <a:br>
              <a:rPr lang="en-US" sz="3200" dirty="0" smtClean="0">
                <a:solidFill>
                  <a:srgbClr val="0000FF"/>
                </a:solidFill>
                <a:effectLst>
                  <a:outerShdw blurRad="38100" dist="38100" dir="2700000" algn="tl">
                    <a:srgbClr val="C0C0C0"/>
                  </a:outerShdw>
                </a:effectLst>
                <a:latin typeface="Arial Black" pitchFamily="34" charset="0"/>
              </a:rPr>
            </a:br>
            <a:r>
              <a:rPr lang="en-US" sz="3100" dirty="0" smtClean="0">
                <a:solidFill>
                  <a:srgbClr val="FF0000"/>
                </a:solidFill>
                <a:effectLst>
                  <a:outerShdw blurRad="38100" dist="38100" dir="2700000" algn="tl">
                    <a:srgbClr val="C0C0C0"/>
                  </a:outerShdw>
                </a:effectLst>
                <a:latin typeface="Arial Black" pitchFamily="34" charset="0"/>
              </a:rPr>
              <a:t>Parenting Styles (cont.)</a:t>
            </a:r>
          </a:p>
        </p:txBody>
      </p:sp>
      <p:sp>
        <p:nvSpPr>
          <p:cNvPr id="34819" name="Rectangle 3"/>
          <p:cNvSpPr>
            <a:spLocks noGrp="1" noChangeArrowheads="1"/>
          </p:cNvSpPr>
          <p:nvPr>
            <p:ph type="body" idx="4294967295"/>
          </p:nvPr>
        </p:nvSpPr>
        <p:spPr>
          <a:xfrm>
            <a:off x="0" y="1556792"/>
            <a:ext cx="9036496" cy="4844008"/>
          </a:xfrm>
        </p:spPr>
        <p:txBody>
          <a:bodyPr/>
          <a:lstStyle/>
          <a:p>
            <a:pPr eaLnBrk="1" hangingPunct="1"/>
            <a:endParaRPr lang="en-US" dirty="0" smtClean="0">
              <a:latin typeface="Arial Black" pitchFamily="34" charset="0"/>
              <a:cs typeface="Times New Roman" pitchFamily="18" charset="0"/>
            </a:endParaRPr>
          </a:p>
          <a:p>
            <a:pPr eaLnBrk="1" hangingPunct="1"/>
            <a:r>
              <a:rPr lang="en-US" dirty="0" smtClean="0">
                <a:solidFill>
                  <a:srgbClr val="008000"/>
                </a:solidFill>
                <a:latin typeface="Arial Black" pitchFamily="34" charset="0"/>
                <a:cs typeface="Times New Roman" pitchFamily="18" charset="0"/>
              </a:rPr>
              <a:t>3.Authoritative:</a:t>
            </a:r>
            <a:r>
              <a:rPr lang="en-US" dirty="0" smtClean="0">
                <a:latin typeface="Arial Black" pitchFamily="34" charset="0"/>
                <a:cs typeface="Times New Roman" pitchFamily="18" charset="0"/>
              </a:rPr>
              <a:t> Provide firm and consistent guidance combined with love and affection;  children tend to be competent, self-controlled, independent, and assertive</a:t>
            </a:r>
            <a:endParaRPr lang="en-US" dirty="0" smtClean="0">
              <a:latin typeface="Arial Black" pitchFamily="34" charset="0"/>
            </a:endParaRPr>
          </a:p>
          <a:p>
            <a:pPr eaLnBrk="1" hangingPunct="1"/>
            <a:endParaRPr lang="en-US" dirty="0" smtClean="0">
              <a:latin typeface="Arial Black" pitchFamily="34" charset="0"/>
              <a:cs typeface="Times New Roman" pitchFamily="18" charset="0"/>
            </a:endParaRPr>
          </a:p>
        </p:txBody>
      </p:sp>
    </p:spTree>
    <p:extLst>
      <p:ext uri="{BB962C8B-B14F-4D97-AF65-F5344CB8AC3E}">
        <p14:creationId xmlns:p14="http://schemas.microsoft.com/office/powerpoint/2010/main" val="1175685180"/>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1000" fill="hold"/>
                                        <p:tgtEl>
                                          <p:spTgt spid="34818"/>
                                        </p:tgtEl>
                                        <p:attrNameLst>
                                          <p:attrName>ppt_x</p:attrName>
                                        </p:attrNameLst>
                                      </p:cBhvr>
                                      <p:tavLst>
                                        <p:tav tm="0">
                                          <p:val>
                                            <p:strVal val="#ppt_x-.2"/>
                                          </p:val>
                                        </p:tav>
                                        <p:tav tm="100000">
                                          <p:val>
                                            <p:strVal val="#ppt_x"/>
                                          </p:val>
                                        </p:tav>
                                      </p:tavLst>
                                    </p:anim>
                                    <p:anim calcmode="lin" valueType="num">
                                      <p:cBhvr>
                                        <p:cTn id="8" dur="1000" fill="hold"/>
                                        <p:tgtEl>
                                          <p:spTgt spid="348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34818"/>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34819">
                                            <p:txEl>
                                              <p:pRg st="1" end="1"/>
                                            </p:txEl>
                                          </p:spTgt>
                                        </p:tgtEl>
                                        <p:attrNameLst>
                                          <p:attrName>style.visibility</p:attrName>
                                        </p:attrNameLst>
                                      </p:cBhvr>
                                      <p:to>
                                        <p:strVal val="visible"/>
                                      </p:to>
                                    </p:set>
                                    <p:animEffect transition="in" filter="fade">
                                      <p:cBhvr>
                                        <p:cTn id="14" dur="500"/>
                                        <p:tgtEl>
                                          <p:spTgt spid="34819">
                                            <p:txEl>
                                              <p:pRg st="1" end="1"/>
                                            </p:txEl>
                                          </p:spTgt>
                                        </p:tgtEl>
                                      </p:cBhvr>
                                    </p:animEffect>
                                    <p:anim calcmode="lin" valueType="num">
                                      <p:cBhvr>
                                        <p:cTn id="15" dur="500" fill="hold"/>
                                        <p:tgtEl>
                                          <p:spTgt spid="34819">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34819">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5170" name="Rectangle 2"/>
          <p:cNvSpPr>
            <a:spLocks noGrp="1" noChangeArrowheads="1"/>
          </p:cNvSpPr>
          <p:nvPr>
            <p:ph type="title" idx="4294967295"/>
          </p:nvPr>
        </p:nvSpPr>
        <p:spPr/>
        <p:txBody>
          <a:bodyPr/>
          <a:lstStyle/>
          <a:p>
            <a:pPr eaLnBrk="1" hangingPunct="1">
              <a:defRPr/>
            </a:pPr>
            <a:r>
              <a:rPr lang="en-US" sz="5100" smtClean="0">
                <a:effectLst>
                  <a:outerShdw blurRad="38100" dist="38100" dir="2700000" algn="tl">
                    <a:srgbClr val="C0C0C0"/>
                  </a:outerShdw>
                </a:effectLst>
                <a:cs typeface="Times New Roman" pitchFamily="18" charset="0"/>
              </a:rPr>
              <a:t>Language Development</a:t>
            </a:r>
            <a:r>
              <a:rPr lang="en-US" smtClean="0">
                <a:effectLst>
                  <a:outerShdw blurRad="38100" dist="38100" dir="2700000" algn="tl">
                    <a:srgbClr val="C0C0C0"/>
                  </a:outerShdw>
                </a:effectLst>
              </a:rPr>
              <a:t> </a:t>
            </a:r>
          </a:p>
        </p:txBody>
      </p:sp>
      <p:sp>
        <p:nvSpPr>
          <p:cNvPr id="135171" name="Rectangle 3"/>
          <p:cNvSpPr>
            <a:spLocks noGrp="1" noChangeArrowheads="1"/>
          </p:cNvSpPr>
          <p:nvPr>
            <p:ph type="body" idx="4294967295"/>
          </p:nvPr>
        </p:nvSpPr>
        <p:spPr/>
        <p:txBody>
          <a:bodyPr/>
          <a:lstStyle/>
          <a:p>
            <a:pPr eaLnBrk="1" hangingPunct="1">
              <a:lnSpc>
                <a:spcPct val="90000"/>
              </a:lnSpc>
            </a:pPr>
            <a:r>
              <a:rPr lang="en-US" sz="3400" smtClean="0">
                <a:cs typeface="Times New Roman" pitchFamily="18" charset="0"/>
              </a:rPr>
              <a:t>Cooing: </a:t>
            </a:r>
          </a:p>
          <a:p>
            <a:pPr lvl="1" eaLnBrk="1" hangingPunct="1">
              <a:lnSpc>
                <a:spcPct val="90000"/>
              </a:lnSpc>
            </a:pPr>
            <a:r>
              <a:rPr lang="en-US" sz="3000" smtClean="0">
                <a:cs typeface="Times New Roman" pitchFamily="18" charset="0"/>
              </a:rPr>
              <a:t>Spontaneous repetition of vowel sounds by infants; at 6-8 </a:t>
            </a:r>
            <a:r>
              <a:rPr lang="en-US" sz="3000" smtClean="0">
                <a:solidFill>
                  <a:srgbClr val="CC0099"/>
                </a:solidFill>
                <a:cs typeface="Times New Roman" pitchFamily="18" charset="0"/>
              </a:rPr>
              <a:t>weeks</a:t>
            </a:r>
            <a:endParaRPr lang="en-US" sz="3000" b="1" smtClean="0">
              <a:solidFill>
                <a:srgbClr val="CC0099"/>
              </a:solidFill>
              <a:cs typeface="Times New Roman" pitchFamily="18" charset="0"/>
            </a:endParaRPr>
          </a:p>
          <a:p>
            <a:pPr eaLnBrk="1" hangingPunct="1">
              <a:lnSpc>
                <a:spcPct val="90000"/>
              </a:lnSpc>
            </a:pPr>
            <a:r>
              <a:rPr lang="en-US" sz="3400" smtClean="0">
                <a:cs typeface="Times New Roman" pitchFamily="18" charset="0"/>
              </a:rPr>
              <a:t>Babbling: </a:t>
            </a:r>
          </a:p>
          <a:p>
            <a:pPr lvl="1" eaLnBrk="1" hangingPunct="1">
              <a:lnSpc>
                <a:spcPct val="90000"/>
              </a:lnSpc>
            </a:pPr>
            <a:r>
              <a:rPr lang="en-US" sz="3000" smtClean="0">
                <a:cs typeface="Times New Roman" pitchFamily="18" charset="0"/>
              </a:rPr>
              <a:t>Repetition of meaningless language sounds (e.g., babababa); 7 months</a:t>
            </a:r>
            <a:endParaRPr lang="en-US" sz="3000" b="1" smtClean="0">
              <a:cs typeface="Times New Roman" pitchFamily="18" charset="0"/>
            </a:endParaRPr>
          </a:p>
        </p:txBody>
      </p:sp>
    </p:spTree>
    <p:extLst>
      <p:ext uri="{BB962C8B-B14F-4D97-AF65-F5344CB8AC3E}">
        <p14:creationId xmlns:p14="http://schemas.microsoft.com/office/powerpoint/2010/main" val="4070783961"/>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35170"/>
                                        </p:tgtEl>
                                        <p:attrNameLst>
                                          <p:attrName>style.visibility</p:attrName>
                                        </p:attrNameLst>
                                      </p:cBhvr>
                                      <p:to>
                                        <p:strVal val="visible"/>
                                      </p:to>
                                    </p:set>
                                    <p:anim calcmode="lin" valueType="num">
                                      <p:cBhvr>
                                        <p:cTn id="7" dur="1000" fill="hold"/>
                                        <p:tgtEl>
                                          <p:spTgt spid="135170"/>
                                        </p:tgtEl>
                                        <p:attrNameLst>
                                          <p:attrName>ppt_x</p:attrName>
                                        </p:attrNameLst>
                                      </p:cBhvr>
                                      <p:tavLst>
                                        <p:tav tm="0">
                                          <p:val>
                                            <p:strVal val="#ppt_x-.2"/>
                                          </p:val>
                                        </p:tav>
                                        <p:tav tm="100000">
                                          <p:val>
                                            <p:strVal val="#ppt_x"/>
                                          </p:val>
                                        </p:tav>
                                      </p:tavLst>
                                    </p:anim>
                                    <p:anim calcmode="lin" valueType="num">
                                      <p:cBhvr>
                                        <p:cTn id="8" dur="1000" fill="hold"/>
                                        <p:tgtEl>
                                          <p:spTgt spid="13517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3517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35171">
                                            <p:txEl>
                                              <p:pRg st="0" end="0"/>
                                            </p:txEl>
                                          </p:spTgt>
                                        </p:tgtEl>
                                        <p:attrNameLst>
                                          <p:attrName>style.visibility</p:attrName>
                                        </p:attrNameLst>
                                      </p:cBhvr>
                                      <p:to>
                                        <p:strVal val="visible"/>
                                      </p:to>
                                    </p:set>
                                    <p:animEffect transition="in" filter="fade">
                                      <p:cBhvr>
                                        <p:cTn id="14" dur="500"/>
                                        <p:tgtEl>
                                          <p:spTgt spid="135171">
                                            <p:txEl>
                                              <p:pRg st="0" end="0"/>
                                            </p:txEl>
                                          </p:spTgt>
                                        </p:tgtEl>
                                      </p:cBhvr>
                                    </p:animEffect>
                                    <p:anim calcmode="lin" valueType="num">
                                      <p:cBhvr>
                                        <p:cTn id="15" dur="500" fill="hold"/>
                                        <p:tgtEl>
                                          <p:spTgt spid="135171">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35171">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135171">
                                            <p:txEl>
                                              <p:pRg st="1" end="1"/>
                                            </p:txEl>
                                          </p:spTgt>
                                        </p:tgtEl>
                                        <p:attrNameLst>
                                          <p:attrName>style.visibility</p:attrName>
                                        </p:attrNameLst>
                                      </p:cBhvr>
                                      <p:to>
                                        <p:strVal val="visible"/>
                                      </p:to>
                                    </p:set>
                                    <p:animEffect transition="in" filter="fade">
                                      <p:cBhvr>
                                        <p:cTn id="19" dur="500"/>
                                        <p:tgtEl>
                                          <p:spTgt spid="135171">
                                            <p:txEl>
                                              <p:pRg st="1" end="1"/>
                                            </p:txEl>
                                          </p:spTgt>
                                        </p:tgtEl>
                                      </p:cBhvr>
                                    </p:animEffect>
                                    <p:anim calcmode="lin" valueType="num">
                                      <p:cBhvr>
                                        <p:cTn id="20" dur="500" fill="hold"/>
                                        <p:tgtEl>
                                          <p:spTgt spid="135171">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135171">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4" presetClass="entr" presetSubtype="0" fill="hold" grpId="0" nodeType="clickEffect">
                                  <p:stCondLst>
                                    <p:cond delay="0"/>
                                  </p:stCondLst>
                                  <p:childTnLst>
                                    <p:set>
                                      <p:cBhvr>
                                        <p:cTn id="25" dur="1" fill="hold">
                                          <p:stCondLst>
                                            <p:cond delay="0"/>
                                          </p:stCondLst>
                                        </p:cTn>
                                        <p:tgtEl>
                                          <p:spTgt spid="135171">
                                            <p:txEl>
                                              <p:pRg st="2" end="2"/>
                                            </p:txEl>
                                          </p:spTgt>
                                        </p:tgtEl>
                                        <p:attrNameLst>
                                          <p:attrName>style.visibility</p:attrName>
                                        </p:attrNameLst>
                                      </p:cBhvr>
                                      <p:to>
                                        <p:strVal val="visible"/>
                                      </p:to>
                                    </p:set>
                                    <p:animEffect transition="in" filter="fade">
                                      <p:cBhvr>
                                        <p:cTn id="26" dur="500"/>
                                        <p:tgtEl>
                                          <p:spTgt spid="135171">
                                            <p:txEl>
                                              <p:pRg st="2" end="2"/>
                                            </p:txEl>
                                          </p:spTgt>
                                        </p:tgtEl>
                                      </p:cBhvr>
                                    </p:animEffect>
                                    <p:anim calcmode="lin" valueType="num">
                                      <p:cBhvr>
                                        <p:cTn id="27" dur="500" fill="hold"/>
                                        <p:tgtEl>
                                          <p:spTgt spid="135171">
                                            <p:txEl>
                                              <p:pRg st="2" end="2"/>
                                            </p:txEl>
                                          </p:spTgt>
                                        </p:tgtEl>
                                        <p:attrNameLst>
                                          <p:attrName>ppt_x</p:attrName>
                                        </p:attrNameLst>
                                      </p:cBhvr>
                                      <p:tavLst>
                                        <p:tav tm="0">
                                          <p:val>
                                            <p:strVal val="#ppt_x"/>
                                          </p:val>
                                        </p:tav>
                                        <p:tav tm="100000">
                                          <p:val>
                                            <p:strVal val="#ppt_x"/>
                                          </p:val>
                                        </p:tav>
                                      </p:tavLst>
                                    </p:anim>
                                    <p:anim calcmode="lin" valueType="num">
                                      <p:cBhvr>
                                        <p:cTn id="28" dur="500" fill="hold"/>
                                        <p:tgtEl>
                                          <p:spTgt spid="135171">
                                            <p:txEl>
                                              <p:pRg st="2" end="2"/>
                                            </p:txEl>
                                          </p:spTgt>
                                        </p:tgtEl>
                                        <p:attrNameLst>
                                          <p:attrName>ppt_y</p:attrName>
                                        </p:attrNameLst>
                                      </p:cBhvr>
                                      <p:tavLst>
                                        <p:tav tm="0">
                                          <p:val>
                                            <p:strVal val="#ppt_y+.05"/>
                                          </p:val>
                                        </p:tav>
                                        <p:tav tm="100000">
                                          <p:val>
                                            <p:strVal val="#ppt_y"/>
                                          </p:val>
                                        </p:tav>
                                      </p:tavLst>
                                    </p:anim>
                                  </p:childTnLst>
                                </p:cTn>
                              </p:par>
                              <p:par>
                                <p:cTn id="29" presetID="44" presetClass="entr" presetSubtype="0" fill="hold" grpId="0" nodeType="withEffect">
                                  <p:stCondLst>
                                    <p:cond delay="0"/>
                                  </p:stCondLst>
                                  <p:childTnLst>
                                    <p:set>
                                      <p:cBhvr>
                                        <p:cTn id="30" dur="1" fill="hold">
                                          <p:stCondLst>
                                            <p:cond delay="0"/>
                                          </p:stCondLst>
                                        </p:cTn>
                                        <p:tgtEl>
                                          <p:spTgt spid="135171">
                                            <p:txEl>
                                              <p:pRg st="3" end="3"/>
                                            </p:txEl>
                                          </p:spTgt>
                                        </p:tgtEl>
                                        <p:attrNameLst>
                                          <p:attrName>style.visibility</p:attrName>
                                        </p:attrNameLst>
                                      </p:cBhvr>
                                      <p:to>
                                        <p:strVal val="visible"/>
                                      </p:to>
                                    </p:set>
                                    <p:animEffect transition="in" filter="fade">
                                      <p:cBhvr>
                                        <p:cTn id="31" dur="500"/>
                                        <p:tgtEl>
                                          <p:spTgt spid="135171">
                                            <p:txEl>
                                              <p:pRg st="3" end="3"/>
                                            </p:txEl>
                                          </p:spTgt>
                                        </p:tgtEl>
                                      </p:cBhvr>
                                    </p:animEffect>
                                    <p:anim calcmode="lin" valueType="num">
                                      <p:cBhvr>
                                        <p:cTn id="32" dur="500" fill="hold"/>
                                        <p:tgtEl>
                                          <p:spTgt spid="135171">
                                            <p:txEl>
                                              <p:pRg st="3" end="3"/>
                                            </p:txEl>
                                          </p:spTgt>
                                        </p:tgtEl>
                                        <p:attrNameLst>
                                          <p:attrName>ppt_x</p:attrName>
                                        </p:attrNameLst>
                                      </p:cBhvr>
                                      <p:tavLst>
                                        <p:tav tm="0">
                                          <p:val>
                                            <p:strVal val="#ppt_x"/>
                                          </p:val>
                                        </p:tav>
                                        <p:tav tm="100000">
                                          <p:val>
                                            <p:strVal val="#ppt_x"/>
                                          </p:val>
                                        </p:tav>
                                      </p:tavLst>
                                    </p:anim>
                                    <p:anim calcmode="lin" valueType="num">
                                      <p:cBhvr>
                                        <p:cTn id="33" dur="500" fill="hold"/>
                                        <p:tgtEl>
                                          <p:spTgt spid="135171">
                                            <p:txEl>
                                              <p:pRg st="3" end="3"/>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0" grpId="0"/>
      <p:bldP spid="135171"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1314" name="Rectangle 2"/>
          <p:cNvSpPr>
            <a:spLocks noGrp="1" noChangeArrowheads="1"/>
          </p:cNvSpPr>
          <p:nvPr>
            <p:ph type="title" idx="4294967295"/>
          </p:nvPr>
        </p:nvSpPr>
        <p:spPr/>
        <p:txBody>
          <a:bodyPr/>
          <a:lstStyle/>
          <a:p>
            <a:pPr eaLnBrk="1" hangingPunct="1">
              <a:defRPr/>
            </a:pPr>
            <a:r>
              <a:rPr lang="en-US" sz="5100" smtClean="0">
                <a:effectLst>
                  <a:outerShdw blurRad="38100" dist="38100" dir="2700000" algn="tl">
                    <a:srgbClr val="C0C0C0"/>
                  </a:outerShdw>
                </a:effectLst>
                <a:cs typeface="Times New Roman" pitchFamily="18" charset="0"/>
              </a:rPr>
              <a:t>Language Development</a:t>
            </a:r>
            <a:r>
              <a:rPr lang="en-US" smtClean="0">
                <a:effectLst>
                  <a:outerShdw blurRad="38100" dist="38100" dir="2700000" algn="tl">
                    <a:srgbClr val="C0C0C0"/>
                  </a:outerShdw>
                </a:effectLst>
              </a:rPr>
              <a:t> </a:t>
            </a:r>
          </a:p>
        </p:txBody>
      </p:sp>
      <p:sp>
        <p:nvSpPr>
          <p:cNvPr id="141315" name="Rectangle 3"/>
          <p:cNvSpPr>
            <a:spLocks noGrp="1" noChangeArrowheads="1"/>
          </p:cNvSpPr>
          <p:nvPr>
            <p:ph type="body" idx="4294967295"/>
          </p:nvPr>
        </p:nvSpPr>
        <p:spPr/>
        <p:txBody>
          <a:bodyPr/>
          <a:lstStyle/>
          <a:p>
            <a:pPr eaLnBrk="1" hangingPunct="1">
              <a:lnSpc>
                <a:spcPct val="90000"/>
              </a:lnSpc>
            </a:pPr>
            <a:endParaRPr lang="en-US" sz="3400" b="1" smtClean="0">
              <a:cs typeface="Times New Roman" pitchFamily="18" charset="0"/>
            </a:endParaRPr>
          </a:p>
          <a:p>
            <a:pPr eaLnBrk="1" hangingPunct="1">
              <a:lnSpc>
                <a:spcPct val="90000"/>
              </a:lnSpc>
            </a:pPr>
            <a:r>
              <a:rPr lang="en-US" sz="3400" smtClean="0">
                <a:cs typeface="Times New Roman" pitchFamily="18" charset="0"/>
              </a:rPr>
              <a:t>Single-Word Stage: </a:t>
            </a:r>
          </a:p>
          <a:p>
            <a:pPr lvl="1" eaLnBrk="1" hangingPunct="1">
              <a:lnSpc>
                <a:spcPct val="90000"/>
              </a:lnSpc>
            </a:pPr>
            <a:r>
              <a:rPr lang="en-US" sz="3000" smtClean="0">
                <a:cs typeface="Times New Roman" pitchFamily="18" charset="0"/>
              </a:rPr>
              <a:t>The child says one word at a time</a:t>
            </a:r>
            <a:endParaRPr lang="en-US" sz="3000" b="1" smtClean="0">
              <a:cs typeface="Times New Roman" pitchFamily="18" charset="0"/>
            </a:endParaRPr>
          </a:p>
          <a:p>
            <a:pPr eaLnBrk="1" hangingPunct="1">
              <a:lnSpc>
                <a:spcPct val="90000"/>
              </a:lnSpc>
            </a:pPr>
            <a:r>
              <a:rPr lang="en-US" sz="3400" smtClean="0">
                <a:cs typeface="Times New Roman" pitchFamily="18" charset="0"/>
              </a:rPr>
              <a:t>Telegraphic Speech: </a:t>
            </a:r>
          </a:p>
          <a:p>
            <a:pPr lvl="1" eaLnBrk="1" hangingPunct="1">
              <a:lnSpc>
                <a:spcPct val="90000"/>
              </a:lnSpc>
            </a:pPr>
            <a:r>
              <a:rPr lang="en-US" sz="3000" smtClean="0">
                <a:cs typeface="Times New Roman" pitchFamily="18" charset="0"/>
              </a:rPr>
              <a:t>Two word sentences that communicate a single idea (e.g., </a:t>
            </a:r>
            <a:r>
              <a:rPr lang="en-US" sz="3000" smtClean="0">
                <a:latin typeface="Arial" pitchFamily="34" charset="0"/>
                <a:cs typeface="Times New Roman" pitchFamily="18" charset="0"/>
              </a:rPr>
              <a:t>“</a:t>
            </a:r>
            <a:r>
              <a:rPr lang="en-US" sz="3000" smtClean="0">
                <a:cs typeface="Times New Roman" pitchFamily="18" charset="0"/>
              </a:rPr>
              <a:t>Want yogurt</a:t>
            </a:r>
            <a:r>
              <a:rPr lang="en-US" sz="3000" smtClean="0">
                <a:latin typeface="Arial" pitchFamily="34" charset="0"/>
                <a:cs typeface="Times New Roman" pitchFamily="18" charset="0"/>
              </a:rPr>
              <a:t>”</a:t>
            </a:r>
            <a:r>
              <a:rPr lang="en-US" sz="3000" smtClean="0">
                <a:cs typeface="Times New Roman" pitchFamily="18" charset="0"/>
              </a:rPr>
              <a:t>)</a:t>
            </a:r>
            <a:r>
              <a:rPr lang="en-US" sz="3000" smtClean="0"/>
              <a:t> </a:t>
            </a:r>
          </a:p>
        </p:txBody>
      </p:sp>
    </p:spTree>
    <p:extLst>
      <p:ext uri="{BB962C8B-B14F-4D97-AF65-F5344CB8AC3E}">
        <p14:creationId xmlns:p14="http://schemas.microsoft.com/office/powerpoint/2010/main" val="324677384"/>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41314"/>
                                        </p:tgtEl>
                                        <p:attrNameLst>
                                          <p:attrName>style.visibility</p:attrName>
                                        </p:attrNameLst>
                                      </p:cBhvr>
                                      <p:to>
                                        <p:strVal val="visible"/>
                                      </p:to>
                                    </p:set>
                                    <p:anim calcmode="lin" valueType="num">
                                      <p:cBhvr>
                                        <p:cTn id="7" dur="1000" fill="hold"/>
                                        <p:tgtEl>
                                          <p:spTgt spid="141314"/>
                                        </p:tgtEl>
                                        <p:attrNameLst>
                                          <p:attrName>ppt_x</p:attrName>
                                        </p:attrNameLst>
                                      </p:cBhvr>
                                      <p:tavLst>
                                        <p:tav tm="0">
                                          <p:val>
                                            <p:strVal val="#ppt_x-.2"/>
                                          </p:val>
                                        </p:tav>
                                        <p:tav tm="100000">
                                          <p:val>
                                            <p:strVal val="#ppt_x"/>
                                          </p:val>
                                        </p:tav>
                                      </p:tavLst>
                                    </p:anim>
                                    <p:anim calcmode="lin" valueType="num">
                                      <p:cBhvr>
                                        <p:cTn id="8" dur="1000" fill="hold"/>
                                        <p:tgtEl>
                                          <p:spTgt spid="14131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4131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41315">
                                            <p:txEl>
                                              <p:pRg st="1" end="1"/>
                                            </p:txEl>
                                          </p:spTgt>
                                        </p:tgtEl>
                                        <p:attrNameLst>
                                          <p:attrName>style.visibility</p:attrName>
                                        </p:attrNameLst>
                                      </p:cBhvr>
                                      <p:to>
                                        <p:strVal val="visible"/>
                                      </p:to>
                                    </p:set>
                                    <p:animEffect transition="in" filter="fade">
                                      <p:cBhvr>
                                        <p:cTn id="14" dur="500"/>
                                        <p:tgtEl>
                                          <p:spTgt spid="141315">
                                            <p:txEl>
                                              <p:pRg st="1" end="1"/>
                                            </p:txEl>
                                          </p:spTgt>
                                        </p:tgtEl>
                                      </p:cBhvr>
                                    </p:animEffect>
                                    <p:anim calcmode="lin" valueType="num">
                                      <p:cBhvr>
                                        <p:cTn id="15" dur="500" fill="hold"/>
                                        <p:tgtEl>
                                          <p:spTgt spid="141315">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141315">
                                            <p:txEl>
                                              <p:pRg st="1" end="1"/>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141315">
                                            <p:txEl>
                                              <p:pRg st="2" end="2"/>
                                            </p:txEl>
                                          </p:spTgt>
                                        </p:tgtEl>
                                        <p:attrNameLst>
                                          <p:attrName>style.visibility</p:attrName>
                                        </p:attrNameLst>
                                      </p:cBhvr>
                                      <p:to>
                                        <p:strVal val="visible"/>
                                      </p:to>
                                    </p:set>
                                    <p:animEffect transition="in" filter="fade">
                                      <p:cBhvr>
                                        <p:cTn id="19" dur="500"/>
                                        <p:tgtEl>
                                          <p:spTgt spid="141315">
                                            <p:txEl>
                                              <p:pRg st="2" end="2"/>
                                            </p:txEl>
                                          </p:spTgt>
                                        </p:tgtEl>
                                      </p:cBhvr>
                                    </p:animEffect>
                                    <p:anim calcmode="lin" valueType="num">
                                      <p:cBhvr>
                                        <p:cTn id="20" dur="500" fill="hold"/>
                                        <p:tgtEl>
                                          <p:spTgt spid="141315">
                                            <p:txEl>
                                              <p:pRg st="2" end="2"/>
                                            </p:txEl>
                                          </p:spTgt>
                                        </p:tgtEl>
                                        <p:attrNameLst>
                                          <p:attrName>ppt_x</p:attrName>
                                        </p:attrNameLst>
                                      </p:cBhvr>
                                      <p:tavLst>
                                        <p:tav tm="0">
                                          <p:val>
                                            <p:strVal val="#ppt_x"/>
                                          </p:val>
                                        </p:tav>
                                        <p:tav tm="100000">
                                          <p:val>
                                            <p:strVal val="#ppt_x"/>
                                          </p:val>
                                        </p:tav>
                                      </p:tavLst>
                                    </p:anim>
                                    <p:anim calcmode="lin" valueType="num">
                                      <p:cBhvr>
                                        <p:cTn id="21" dur="500" fill="hold"/>
                                        <p:tgtEl>
                                          <p:spTgt spid="141315">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4" presetClass="entr" presetSubtype="0" fill="hold" grpId="0" nodeType="clickEffect">
                                  <p:stCondLst>
                                    <p:cond delay="0"/>
                                  </p:stCondLst>
                                  <p:childTnLst>
                                    <p:set>
                                      <p:cBhvr>
                                        <p:cTn id="25" dur="1" fill="hold">
                                          <p:stCondLst>
                                            <p:cond delay="0"/>
                                          </p:stCondLst>
                                        </p:cTn>
                                        <p:tgtEl>
                                          <p:spTgt spid="141315">
                                            <p:txEl>
                                              <p:pRg st="3" end="3"/>
                                            </p:txEl>
                                          </p:spTgt>
                                        </p:tgtEl>
                                        <p:attrNameLst>
                                          <p:attrName>style.visibility</p:attrName>
                                        </p:attrNameLst>
                                      </p:cBhvr>
                                      <p:to>
                                        <p:strVal val="visible"/>
                                      </p:to>
                                    </p:set>
                                    <p:animEffect transition="in" filter="fade">
                                      <p:cBhvr>
                                        <p:cTn id="26" dur="500"/>
                                        <p:tgtEl>
                                          <p:spTgt spid="141315">
                                            <p:txEl>
                                              <p:pRg st="3" end="3"/>
                                            </p:txEl>
                                          </p:spTgt>
                                        </p:tgtEl>
                                      </p:cBhvr>
                                    </p:animEffect>
                                    <p:anim calcmode="lin" valueType="num">
                                      <p:cBhvr>
                                        <p:cTn id="27" dur="500" fill="hold"/>
                                        <p:tgtEl>
                                          <p:spTgt spid="141315">
                                            <p:txEl>
                                              <p:pRg st="3" end="3"/>
                                            </p:txEl>
                                          </p:spTgt>
                                        </p:tgtEl>
                                        <p:attrNameLst>
                                          <p:attrName>ppt_x</p:attrName>
                                        </p:attrNameLst>
                                      </p:cBhvr>
                                      <p:tavLst>
                                        <p:tav tm="0">
                                          <p:val>
                                            <p:strVal val="#ppt_x"/>
                                          </p:val>
                                        </p:tav>
                                        <p:tav tm="100000">
                                          <p:val>
                                            <p:strVal val="#ppt_x"/>
                                          </p:val>
                                        </p:tav>
                                      </p:tavLst>
                                    </p:anim>
                                    <p:anim calcmode="lin" valueType="num">
                                      <p:cBhvr>
                                        <p:cTn id="28" dur="500" fill="hold"/>
                                        <p:tgtEl>
                                          <p:spTgt spid="141315">
                                            <p:txEl>
                                              <p:pRg st="3" end="3"/>
                                            </p:txEl>
                                          </p:spTgt>
                                        </p:tgtEl>
                                        <p:attrNameLst>
                                          <p:attrName>ppt_y</p:attrName>
                                        </p:attrNameLst>
                                      </p:cBhvr>
                                      <p:tavLst>
                                        <p:tav tm="0">
                                          <p:val>
                                            <p:strVal val="#ppt_y+.05"/>
                                          </p:val>
                                        </p:tav>
                                        <p:tav tm="100000">
                                          <p:val>
                                            <p:strVal val="#ppt_y"/>
                                          </p:val>
                                        </p:tav>
                                      </p:tavLst>
                                    </p:anim>
                                  </p:childTnLst>
                                </p:cTn>
                              </p:par>
                              <p:par>
                                <p:cTn id="29" presetID="44" presetClass="entr" presetSubtype="0" fill="hold" grpId="0" nodeType="withEffect">
                                  <p:stCondLst>
                                    <p:cond delay="0"/>
                                  </p:stCondLst>
                                  <p:childTnLst>
                                    <p:set>
                                      <p:cBhvr>
                                        <p:cTn id="30" dur="1" fill="hold">
                                          <p:stCondLst>
                                            <p:cond delay="0"/>
                                          </p:stCondLst>
                                        </p:cTn>
                                        <p:tgtEl>
                                          <p:spTgt spid="141315">
                                            <p:txEl>
                                              <p:pRg st="4" end="4"/>
                                            </p:txEl>
                                          </p:spTgt>
                                        </p:tgtEl>
                                        <p:attrNameLst>
                                          <p:attrName>style.visibility</p:attrName>
                                        </p:attrNameLst>
                                      </p:cBhvr>
                                      <p:to>
                                        <p:strVal val="visible"/>
                                      </p:to>
                                    </p:set>
                                    <p:animEffect transition="in" filter="fade">
                                      <p:cBhvr>
                                        <p:cTn id="31" dur="500"/>
                                        <p:tgtEl>
                                          <p:spTgt spid="141315">
                                            <p:txEl>
                                              <p:pRg st="4" end="4"/>
                                            </p:txEl>
                                          </p:spTgt>
                                        </p:tgtEl>
                                      </p:cBhvr>
                                    </p:animEffect>
                                    <p:anim calcmode="lin" valueType="num">
                                      <p:cBhvr>
                                        <p:cTn id="32" dur="500" fill="hold"/>
                                        <p:tgtEl>
                                          <p:spTgt spid="141315">
                                            <p:txEl>
                                              <p:pRg st="4" end="4"/>
                                            </p:txEl>
                                          </p:spTgt>
                                        </p:tgtEl>
                                        <p:attrNameLst>
                                          <p:attrName>ppt_x</p:attrName>
                                        </p:attrNameLst>
                                      </p:cBhvr>
                                      <p:tavLst>
                                        <p:tav tm="0">
                                          <p:val>
                                            <p:strVal val="#ppt_x"/>
                                          </p:val>
                                        </p:tav>
                                        <p:tav tm="100000">
                                          <p:val>
                                            <p:strVal val="#ppt_x"/>
                                          </p:val>
                                        </p:tav>
                                      </p:tavLst>
                                    </p:anim>
                                    <p:anim calcmode="lin" valueType="num">
                                      <p:cBhvr>
                                        <p:cTn id="33" dur="500" fill="hold"/>
                                        <p:tgtEl>
                                          <p:spTgt spid="141315">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4" grpId="0"/>
      <p:bldP spid="141315"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09922" name="Rectangle 2"/>
          <p:cNvSpPr>
            <a:spLocks noGrp="1" noChangeArrowheads="1"/>
          </p:cNvSpPr>
          <p:nvPr>
            <p:ph type="title" idx="4294967295"/>
          </p:nvPr>
        </p:nvSpPr>
        <p:spPr/>
        <p:txBody>
          <a:bodyPr/>
          <a:lstStyle/>
          <a:p>
            <a:pPr eaLnBrk="1" hangingPunct="1">
              <a:defRPr/>
            </a:pPr>
            <a:r>
              <a:rPr lang="th-TH" sz="3600" smtClean="0">
                <a:effectLst>
                  <a:outerShdw blurRad="38100" dist="38100" dir="2700000" algn="tl">
                    <a:srgbClr val="C0C0C0"/>
                  </a:outerShdw>
                </a:effectLst>
                <a:latin typeface="Arial Black" pitchFamily="34" charset="0"/>
              </a:rPr>
              <a:t>Learning Second Language</a:t>
            </a:r>
          </a:p>
        </p:txBody>
      </p:sp>
      <p:sp>
        <p:nvSpPr>
          <p:cNvPr id="209923" name="Rectangle 3"/>
          <p:cNvSpPr>
            <a:spLocks noGrp="1" noChangeArrowheads="1"/>
          </p:cNvSpPr>
          <p:nvPr>
            <p:ph type="body" idx="4294967295"/>
          </p:nvPr>
        </p:nvSpPr>
        <p:spPr/>
        <p:txBody>
          <a:bodyPr/>
          <a:lstStyle/>
          <a:p>
            <a:pPr eaLnBrk="1" hangingPunct="1"/>
            <a:endParaRPr lang="en-US" sz="4400" smtClean="0">
              <a:latin typeface="Times New Roman" pitchFamily="18" charset="0"/>
            </a:endParaRPr>
          </a:p>
        </p:txBody>
      </p:sp>
      <p:pic>
        <p:nvPicPr>
          <p:cNvPr id="36868" name="Picture 4" descr="graph 2 language cop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600200"/>
            <a:ext cx="6943725" cy="507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4384104"/>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09922"/>
                                        </p:tgtEl>
                                        <p:attrNameLst>
                                          <p:attrName>style.visibility</p:attrName>
                                        </p:attrNameLst>
                                      </p:cBhvr>
                                      <p:to>
                                        <p:strVal val="visible"/>
                                      </p:to>
                                    </p:set>
                                    <p:anim calcmode="lin" valueType="num">
                                      <p:cBhvr>
                                        <p:cTn id="7" dur="1000" fill="hold"/>
                                        <p:tgtEl>
                                          <p:spTgt spid="209922"/>
                                        </p:tgtEl>
                                        <p:attrNameLst>
                                          <p:attrName>ppt_x</p:attrName>
                                        </p:attrNameLst>
                                      </p:cBhvr>
                                      <p:tavLst>
                                        <p:tav tm="0">
                                          <p:val>
                                            <p:strVal val="#ppt_x-.2"/>
                                          </p:val>
                                        </p:tav>
                                        <p:tav tm="100000">
                                          <p:val>
                                            <p:strVal val="#ppt_x"/>
                                          </p:val>
                                        </p:tav>
                                      </p:tavLst>
                                    </p:anim>
                                    <p:anim calcmode="lin" valueType="num">
                                      <p:cBhvr>
                                        <p:cTn id="8" dur="1000" fill="hold"/>
                                        <p:tgtEl>
                                          <p:spTgt spid="20992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992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nodePh="1">
                                  <p:stCondLst>
                                    <p:cond delay="0"/>
                                  </p:stCondLst>
                                  <p:endCondLst>
                                    <p:cond evt="begin" delay="0">
                                      <p:tn val="12"/>
                                    </p:cond>
                                  </p:endCondLst>
                                  <p:childTnLst>
                                    <p:set>
                                      <p:cBhvr>
                                        <p:cTn id="13" dur="1" fill="hold">
                                          <p:stCondLst>
                                            <p:cond delay="0"/>
                                          </p:stCondLst>
                                        </p:cTn>
                                        <p:tgtEl>
                                          <p:spTgt spid="209923">
                                            <p:txEl>
                                              <p:pRg st="0" end="0"/>
                                            </p:txEl>
                                          </p:spTgt>
                                        </p:tgtEl>
                                        <p:attrNameLst>
                                          <p:attrName>style.visibility</p:attrName>
                                        </p:attrNameLst>
                                      </p:cBhvr>
                                      <p:to>
                                        <p:strVal val="visible"/>
                                      </p:to>
                                    </p:set>
                                    <p:animEffect transition="in" filter="fade">
                                      <p:cBhvr>
                                        <p:cTn id="14" dur="500"/>
                                        <p:tgtEl>
                                          <p:spTgt spid="209923">
                                            <p:txEl>
                                              <p:pRg st="0" end="0"/>
                                            </p:txEl>
                                          </p:spTgt>
                                        </p:tgtEl>
                                      </p:cBhvr>
                                    </p:animEffect>
                                    <p:anim calcmode="lin" valueType="num">
                                      <p:cBhvr>
                                        <p:cTn id="15" dur="500" fill="hold"/>
                                        <p:tgtEl>
                                          <p:spTgt spid="209923">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209923">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922" grpId="0"/>
      <p:bldP spid="209923"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10946" name="Rectangle 2"/>
          <p:cNvSpPr>
            <a:spLocks noGrp="1" noChangeArrowheads="1"/>
          </p:cNvSpPr>
          <p:nvPr>
            <p:ph type="title" idx="4294967295"/>
          </p:nvPr>
        </p:nvSpPr>
        <p:spPr/>
        <p:txBody>
          <a:bodyPr/>
          <a:lstStyle/>
          <a:p>
            <a:pPr eaLnBrk="1" hangingPunct="1">
              <a:defRPr/>
            </a:pPr>
            <a:r>
              <a:rPr lang="th-TH" sz="3600" smtClean="0">
                <a:solidFill>
                  <a:schemeClr val="tx1"/>
                </a:solidFill>
                <a:effectLst>
                  <a:outerShdw blurRad="38100" dist="38100" dir="2700000" algn="tl">
                    <a:srgbClr val="C0C0C0"/>
                  </a:outerShdw>
                </a:effectLst>
                <a:latin typeface="Arial Black" pitchFamily="34" charset="0"/>
              </a:rPr>
              <a:t>Explaining Language Development</a:t>
            </a:r>
          </a:p>
        </p:txBody>
      </p:sp>
      <p:sp>
        <p:nvSpPr>
          <p:cNvPr id="37891" name="Rectangle 3"/>
          <p:cNvSpPr>
            <a:spLocks noGrp="1" noChangeArrowheads="1"/>
          </p:cNvSpPr>
          <p:nvPr>
            <p:ph idx="4294967295"/>
          </p:nvPr>
        </p:nvSpPr>
        <p:spPr/>
        <p:txBody>
          <a:bodyPr/>
          <a:lstStyle/>
          <a:p>
            <a:pPr eaLnBrk="1" hangingPunct="1"/>
            <a:endParaRPr lang="en-US" smtClean="0"/>
          </a:p>
        </p:txBody>
      </p:sp>
      <p:sp>
        <p:nvSpPr>
          <p:cNvPr id="210948" name="Rectangle 4"/>
          <p:cNvSpPr>
            <a:spLocks noGrp="1" noChangeArrowheads="1"/>
          </p:cNvSpPr>
          <p:nvPr>
            <p:ph type="body" idx="4294967295"/>
          </p:nvPr>
        </p:nvSpPr>
        <p:spPr>
          <a:xfrm>
            <a:off x="0" y="1981200"/>
            <a:ext cx="8305800" cy="4114800"/>
          </a:xfrm>
        </p:spPr>
        <p:txBody>
          <a:bodyPr/>
          <a:lstStyle/>
          <a:p>
            <a:pPr eaLnBrk="1" hangingPunct="1"/>
            <a:r>
              <a:rPr lang="th-TH" sz="3600" smtClean="0">
                <a:solidFill>
                  <a:srgbClr val="CC0099"/>
                </a:solidFill>
                <a:latin typeface="Arial Black" pitchFamily="34" charset="0"/>
              </a:rPr>
              <a:t>1. Skinner</a:t>
            </a:r>
            <a:r>
              <a:rPr lang="th-TH" sz="3600" smtClean="0">
                <a:latin typeface="Arial Black" pitchFamily="34" charset="0"/>
              </a:rPr>
              <a:t> -  Learning </a:t>
            </a:r>
            <a:r>
              <a:rPr lang="en-US" sz="3600" smtClean="0">
                <a:latin typeface="Arial Black" pitchFamily="34" charset="0"/>
              </a:rPr>
              <a:t>Theory</a:t>
            </a:r>
            <a:r>
              <a:rPr lang="th-TH" sz="3600" smtClean="0">
                <a:latin typeface="Arial Black" pitchFamily="34" charset="0"/>
              </a:rPr>
              <a:t> </a:t>
            </a:r>
          </a:p>
          <a:p>
            <a:pPr eaLnBrk="1" hangingPunct="1"/>
            <a:r>
              <a:rPr lang="th-TH" sz="3600" smtClean="0">
                <a:latin typeface="Arial Black" pitchFamily="34" charset="0"/>
              </a:rPr>
              <a:t>- association, imitation, reinforcement                                            </a:t>
            </a:r>
          </a:p>
        </p:txBody>
      </p:sp>
      <p:pic>
        <p:nvPicPr>
          <p:cNvPr id="3789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2600" y="4114800"/>
            <a:ext cx="24384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580630"/>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10946"/>
                                        </p:tgtEl>
                                        <p:attrNameLst>
                                          <p:attrName>style.visibility</p:attrName>
                                        </p:attrNameLst>
                                      </p:cBhvr>
                                      <p:to>
                                        <p:strVal val="visible"/>
                                      </p:to>
                                    </p:set>
                                    <p:anim calcmode="lin" valueType="num">
                                      <p:cBhvr>
                                        <p:cTn id="7" dur="1000" fill="hold"/>
                                        <p:tgtEl>
                                          <p:spTgt spid="210946"/>
                                        </p:tgtEl>
                                        <p:attrNameLst>
                                          <p:attrName>ppt_x</p:attrName>
                                        </p:attrNameLst>
                                      </p:cBhvr>
                                      <p:tavLst>
                                        <p:tav tm="0">
                                          <p:val>
                                            <p:strVal val="#ppt_x-.2"/>
                                          </p:val>
                                        </p:tav>
                                        <p:tav tm="100000">
                                          <p:val>
                                            <p:strVal val="#ppt_x"/>
                                          </p:val>
                                        </p:tav>
                                      </p:tavLst>
                                    </p:anim>
                                    <p:anim calcmode="lin" valueType="num">
                                      <p:cBhvr>
                                        <p:cTn id="8" dur="1000" fill="hold"/>
                                        <p:tgtEl>
                                          <p:spTgt spid="210946"/>
                                        </p:tgtEl>
                                        <p:attrNameLst>
                                          <p:attrName>ppt_y</p:attrName>
                                        </p:attrNameLst>
                                      </p:cBhvr>
                                      <p:tavLst>
                                        <p:tav tm="0">
                                          <p:val>
                                            <p:strVal val="#ppt_y"/>
                                          </p:val>
                                        </p:tav>
                                        <p:tav tm="100000">
                                          <p:val>
                                            <p:strVal val="#ppt_y"/>
                                          </p:val>
                                        </p:tav>
                                      </p:tavLst>
                                    </p:anim>
                                    <p:animEffect transition="in" filter="wipe(right)" prLst="gradientSize: 0.1">
                                      <p:cBhvr>
                                        <p:cTn id="9" dur="1000"/>
                                        <p:tgtEl>
                                          <p:spTgt spid="21094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210948">
                                            <p:txEl>
                                              <p:pRg st="0" end="0"/>
                                            </p:txEl>
                                          </p:spTgt>
                                        </p:tgtEl>
                                        <p:attrNameLst>
                                          <p:attrName>style.visibility</p:attrName>
                                        </p:attrNameLst>
                                      </p:cBhvr>
                                      <p:to>
                                        <p:strVal val="visible"/>
                                      </p:to>
                                    </p:set>
                                    <p:animEffect transition="in" filter="fade">
                                      <p:cBhvr>
                                        <p:cTn id="14" dur="500"/>
                                        <p:tgtEl>
                                          <p:spTgt spid="210948">
                                            <p:txEl>
                                              <p:pRg st="0" end="0"/>
                                            </p:txEl>
                                          </p:spTgt>
                                        </p:tgtEl>
                                      </p:cBhvr>
                                    </p:animEffect>
                                    <p:anim calcmode="lin" valueType="num">
                                      <p:cBhvr>
                                        <p:cTn id="15" dur="500" fill="hold"/>
                                        <p:tgtEl>
                                          <p:spTgt spid="210948">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210948">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210948">
                                            <p:txEl>
                                              <p:pRg st="1" end="1"/>
                                            </p:txEl>
                                          </p:spTgt>
                                        </p:tgtEl>
                                        <p:attrNameLst>
                                          <p:attrName>style.visibility</p:attrName>
                                        </p:attrNameLst>
                                      </p:cBhvr>
                                      <p:to>
                                        <p:strVal val="visible"/>
                                      </p:to>
                                    </p:set>
                                    <p:animEffect transition="in" filter="fade">
                                      <p:cBhvr>
                                        <p:cTn id="21" dur="500"/>
                                        <p:tgtEl>
                                          <p:spTgt spid="210948">
                                            <p:txEl>
                                              <p:pRg st="1" end="1"/>
                                            </p:txEl>
                                          </p:spTgt>
                                        </p:tgtEl>
                                      </p:cBhvr>
                                    </p:animEffect>
                                    <p:anim calcmode="lin" valueType="num">
                                      <p:cBhvr>
                                        <p:cTn id="22" dur="500" fill="hold"/>
                                        <p:tgtEl>
                                          <p:spTgt spid="210948">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210948">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946" grpId="0"/>
      <p:bldP spid="210948"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12994" name="Rectangle 2"/>
          <p:cNvSpPr>
            <a:spLocks noGrp="1" noChangeArrowheads="1"/>
          </p:cNvSpPr>
          <p:nvPr>
            <p:ph type="title" idx="4294967295"/>
          </p:nvPr>
        </p:nvSpPr>
        <p:spPr>
          <a:xfrm>
            <a:off x="1379538" y="354013"/>
            <a:ext cx="7421562" cy="996950"/>
          </a:xfrm>
        </p:spPr>
        <p:txBody>
          <a:bodyPr/>
          <a:lstStyle/>
          <a:p>
            <a:pPr eaLnBrk="1" hangingPunct="1">
              <a:defRPr/>
            </a:pPr>
            <a:r>
              <a:rPr lang="th-TH" sz="3600" dirty="0" smtClean="0">
                <a:effectLst>
                  <a:outerShdw blurRad="38100" dist="38100" dir="2700000" algn="tl">
                    <a:srgbClr val="C0C0C0"/>
                  </a:outerShdw>
                </a:effectLst>
                <a:latin typeface="Arial Black" pitchFamily="34" charset="0"/>
              </a:rPr>
              <a:t>2.  </a:t>
            </a:r>
            <a:r>
              <a:rPr lang="en-US" sz="3200" dirty="0" smtClean="0">
                <a:effectLst>
                  <a:outerShdw blurRad="38100" dist="38100" dir="2700000" algn="tl">
                    <a:srgbClr val="C0C0C0"/>
                  </a:outerShdw>
                </a:effectLst>
                <a:latin typeface="Arial Black" pitchFamily="34" charset="0"/>
              </a:rPr>
              <a:t>Language – acquisition Device </a:t>
            </a:r>
            <a:r>
              <a:rPr lang="th-TH" sz="3200" dirty="0" smtClean="0">
                <a:effectLst>
                  <a:outerShdw blurRad="38100" dist="38100" dir="2700000" algn="tl">
                    <a:srgbClr val="C0C0C0"/>
                  </a:outerShdw>
                </a:effectLst>
                <a:latin typeface="Arial Black" pitchFamily="34" charset="0"/>
              </a:rPr>
              <a:t>(Linguist </a:t>
            </a:r>
            <a:r>
              <a:rPr lang="th-TH" sz="3200" dirty="0" smtClean="0">
                <a:effectLst>
                  <a:outerShdw blurRad="38100" dist="38100" dir="2700000" algn="tl">
                    <a:srgbClr val="C0C0C0"/>
                  </a:outerShdw>
                </a:effectLst>
                <a:latin typeface="Arial Black" pitchFamily="34" charset="0"/>
              </a:rPr>
              <a:t>- Noam </a:t>
            </a:r>
            <a:r>
              <a:rPr lang="th-TH" sz="3200" dirty="0" smtClean="0">
                <a:effectLst>
                  <a:outerShdw blurRad="38100" dist="38100" dir="2700000" algn="tl">
                    <a:srgbClr val="C0C0C0"/>
                  </a:outerShdw>
                </a:effectLst>
                <a:latin typeface="Arial Black" pitchFamily="34" charset="0"/>
              </a:rPr>
              <a:t>Chomsky)</a:t>
            </a:r>
            <a:endParaRPr lang="th-TH" sz="3200" dirty="0" smtClean="0">
              <a:effectLst>
                <a:outerShdw blurRad="38100" dist="38100" dir="2700000" algn="tl">
                  <a:srgbClr val="C0C0C0"/>
                </a:outerShdw>
              </a:effectLst>
              <a:latin typeface="Arial Black" pitchFamily="34" charset="0"/>
            </a:endParaRPr>
          </a:p>
        </p:txBody>
      </p:sp>
      <p:sp>
        <p:nvSpPr>
          <p:cNvPr id="212995" name="Rectangle 3"/>
          <p:cNvSpPr>
            <a:spLocks noGrp="1" noChangeArrowheads="1"/>
          </p:cNvSpPr>
          <p:nvPr>
            <p:ph type="body" idx="4294967295"/>
          </p:nvPr>
        </p:nvSpPr>
        <p:spPr>
          <a:xfrm>
            <a:off x="0" y="1125538"/>
            <a:ext cx="9144000" cy="4970462"/>
          </a:xfrm>
        </p:spPr>
        <p:txBody>
          <a:bodyPr/>
          <a:lstStyle/>
          <a:p>
            <a:pPr eaLnBrk="1" hangingPunct="1"/>
            <a:r>
              <a:rPr lang="th-TH" sz="4000" b="1" dirty="0" smtClean="0"/>
              <a:t>                         </a:t>
            </a:r>
            <a:r>
              <a:rPr lang="th-TH" sz="4000" b="1" dirty="0" smtClean="0"/>
              <a:t>                       </a:t>
            </a:r>
            <a:r>
              <a:rPr lang="th-TH" sz="4000" b="1" dirty="0" smtClean="0">
                <a:solidFill>
                  <a:srgbClr val="0000FF"/>
                </a:solidFill>
                <a:latin typeface="Angsana New" pitchFamily="18" charset="-34"/>
              </a:rPr>
              <a:t>Environment</a:t>
            </a:r>
            <a:endParaRPr lang="th-TH" sz="4000" b="1" dirty="0" smtClean="0">
              <a:solidFill>
                <a:srgbClr val="0000FF"/>
              </a:solidFill>
              <a:latin typeface="Angsana New" pitchFamily="18" charset="-34"/>
            </a:endParaRPr>
          </a:p>
          <a:p>
            <a:pPr eaLnBrk="1" hangingPunct="1"/>
            <a:r>
              <a:rPr lang="th-TH" sz="4000" b="1" dirty="0" smtClean="0">
                <a:solidFill>
                  <a:srgbClr val="0000FF"/>
                </a:solidFill>
                <a:latin typeface="Angsana New" pitchFamily="18" charset="-34"/>
              </a:rPr>
              <a:t>                                                provides input to</a:t>
            </a:r>
          </a:p>
          <a:p>
            <a:pPr eaLnBrk="1" hangingPunct="1"/>
            <a:r>
              <a:rPr lang="th-TH" sz="4000" b="1" dirty="0" smtClean="0">
                <a:solidFill>
                  <a:srgbClr val="0000FF"/>
                </a:solidFill>
                <a:latin typeface="Angsana New" pitchFamily="18" charset="-34"/>
              </a:rPr>
              <a:t>Genes  </a:t>
            </a:r>
            <a:r>
              <a:rPr lang="en-US" sz="4000" b="1" dirty="0" smtClean="0">
                <a:solidFill>
                  <a:srgbClr val="0000FF"/>
                </a:solidFill>
                <a:latin typeface="Angsana New" pitchFamily="18" charset="-34"/>
              </a:rPr>
              <a:t>design        </a:t>
            </a:r>
            <a:r>
              <a:rPr lang="th-TH" sz="4000" b="1" dirty="0" smtClean="0">
                <a:solidFill>
                  <a:srgbClr val="0000FF"/>
                </a:solidFill>
                <a:latin typeface="Angsana New" pitchFamily="18" charset="-34"/>
              </a:rPr>
              <a:t>Psychological		Behavior</a:t>
            </a:r>
          </a:p>
          <a:p>
            <a:pPr eaLnBrk="1" hangingPunct="1"/>
            <a:r>
              <a:rPr lang="th-TH" sz="4000" b="1" dirty="0" smtClean="0">
                <a:solidFill>
                  <a:srgbClr val="0000FF"/>
                </a:solidFill>
                <a:latin typeface="Angsana New" pitchFamily="18" charset="-34"/>
              </a:rPr>
              <a:t>                                mechanisms,		(e.g.language) </a:t>
            </a:r>
          </a:p>
          <a:p>
            <a:pPr eaLnBrk="1" hangingPunct="1"/>
            <a:r>
              <a:rPr lang="th-TH" sz="4000" b="1" dirty="0" smtClean="0">
                <a:solidFill>
                  <a:srgbClr val="0000FF"/>
                </a:solidFill>
                <a:latin typeface="Angsana New" pitchFamily="18" charset="-34"/>
              </a:rPr>
              <a:t>                                including  language</a:t>
            </a:r>
          </a:p>
          <a:p>
            <a:pPr eaLnBrk="1" hangingPunct="1"/>
            <a:r>
              <a:rPr lang="th-TH" sz="4000" b="1" dirty="0" smtClean="0">
                <a:solidFill>
                  <a:srgbClr val="0000FF"/>
                </a:solidFill>
                <a:latin typeface="Angsana New" pitchFamily="18" charset="-34"/>
              </a:rPr>
              <a:t>                               mechanism</a:t>
            </a:r>
          </a:p>
        </p:txBody>
      </p:sp>
      <p:sp>
        <p:nvSpPr>
          <p:cNvPr id="38916" name="Line 6"/>
          <p:cNvSpPr>
            <a:spLocks noChangeShapeType="1"/>
          </p:cNvSpPr>
          <p:nvPr/>
        </p:nvSpPr>
        <p:spPr bwMode="auto">
          <a:xfrm>
            <a:off x="5181600" y="3352800"/>
            <a:ext cx="1143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th-TH"/>
          </a:p>
        </p:txBody>
      </p:sp>
      <p:sp>
        <p:nvSpPr>
          <p:cNvPr id="38917" name="Line 7"/>
          <p:cNvSpPr>
            <a:spLocks noChangeShapeType="1"/>
          </p:cNvSpPr>
          <p:nvPr/>
        </p:nvSpPr>
        <p:spPr bwMode="auto">
          <a:xfrm>
            <a:off x="2484438" y="2924175"/>
            <a:ext cx="431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th-TH"/>
          </a:p>
        </p:txBody>
      </p:sp>
      <p:sp>
        <p:nvSpPr>
          <p:cNvPr id="38918" name="Line 8"/>
          <p:cNvSpPr>
            <a:spLocks noChangeShapeType="1"/>
          </p:cNvSpPr>
          <p:nvPr/>
        </p:nvSpPr>
        <p:spPr bwMode="auto">
          <a:xfrm>
            <a:off x="5795963" y="2349500"/>
            <a:ext cx="0" cy="863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th-TH"/>
          </a:p>
        </p:txBody>
      </p:sp>
    </p:spTree>
    <p:extLst>
      <p:ext uri="{BB962C8B-B14F-4D97-AF65-F5344CB8AC3E}">
        <p14:creationId xmlns:p14="http://schemas.microsoft.com/office/powerpoint/2010/main" val="1620317385"/>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12994"/>
                                        </p:tgtEl>
                                        <p:attrNameLst>
                                          <p:attrName>style.visibility</p:attrName>
                                        </p:attrNameLst>
                                      </p:cBhvr>
                                      <p:to>
                                        <p:strVal val="visible"/>
                                      </p:to>
                                    </p:set>
                                    <p:anim calcmode="lin" valueType="num">
                                      <p:cBhvr>
                                        <p:cTn id="7" dur="1000" fill="hold"/>
                                        <p:tgtEl>
                                          <p:spTgt spid="212994"/>
                                        </p:tgtEl>
                                        <p:attrNameLst>
                                          <p:attrName>ppt_x</p:attrName>
                                        </p:attrNameLst>
                                      </p:cBhvr>
                                      <p:tavLst>
                                        <p:tav tm="0">
                                          <p:val>
                                            <p:strVal val="#ppt_x-.2"/>
                                          </p:val>
                                        </p:tav>
                                        <p:tav tm="100000">
                                          <p:val>
                                            <p:strVal val="#ppt_x"/>
                                          </p:val>
                                        </p:tav>
                                      </p:tavLst>
                                    </p:anim>
                                    <p:anim calcmode="lin" valueType="num">
                                      <p:cBhvr>
                                        <p:cTn id="8" dur="1000" fill="hold"/>
                                        <p:tgtEl>
                                          <p:spTgt spid="212994"/>
                                        </p:tgtEl>
                                        <p:attrNameLst>
                                          <p:attrName>ppt_y</p:attrName>
                                        </p:attrNameLst>
                                      </p:cBhvr>
                                      <p:tavLst>
                                        <p:tav tm="0">
                                          <p:val>
                                            <p:strVal val="#ppt_y"/>
                                          </p:val>
                                        </p:tav>
                                        <p:tav tm="100000">
                                          <p:val>
                                            <p:strVal val="#ppt_y"/>
                                          </p:val>
                                        </p:tav>
                                      </p:tavLst>
                                    </p:anim>
                                    <p:animEffect transition="in" filter="wipe(right)" prLst="gradientSize: 0.1">
                                      <p:cBhvr>
                                        <p:cTn id="9" dur="1000"/>
                                        <p:tgtEl>
                                          <p:spTgt spid="21299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212995">
                                            <p:txEl>
                                              <p:pRg st="0" end="0"/>
                                            </p:txEl>
                                          </p:spTgt>
                                        </p:tgtEl>
                                        <p:attrNameLst>
                                          <p:attrName>style.visibility</p:attrName>
                                        </p:attrNameLst>
                                      </p:cBhvr>
                                      <p:to>
                                        <p:strVal val="visible"/>
                                      </p:to>
                                    </p:set>
                                    <p:animEffect transition="in" filter="fade">
                                      <p:cBhvr>
                                        <p:cTn id="14" dur="500"/>
                                        <p:tgtEl>
                                          <p:spTgt spid="212995">
                                            <p:txEl>
                                              <p:pRg st="0" end="0"/>
                                            </p:txEl>
                                          </p:spTgt>
                                        </p:tgtEl>
                                      </p:cBhvr>
                                    </p:animEffect>
                                    <p:anim calcmode="lin" valueType="num">
                                      <p:cBhvr>
                                        <p:cTn id="15" dur="500" fill="hold"/>
                                        <p:tgtEl>
                                          <p:spTgt spid="212995">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212995">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212995">
                                            <p:txEl>
                                              <p:pRg st="1" end="1"/>
                                            </p:txEl>
                                          </p:spTgt>
                                        </p:tgtEl>
                                        <p:attrNameLst>
                                          <p:attrName>style.visibility</p:attrName>
                                        </p:attrNameLst>
                                      </p:cBhvr>
                                      <p:to>
                                        <p:strVal val="visible"/>
                                      </p:to>
                                    </p:set>
                                    <p:animEffect transition="in" filter="fade">
                                      <p:cBhvr>
                                        <p:cTn id="21" dur="500"/>
                                        <p:tgtEl>
                                          <p:spTgt spid="212995">
                                            <p:txEl>
                                              <p:pRg st="1" end="1"/>
                                            </p:txEl>
                                          </p:spTgt>
                                        </p:tgtEl>
                                      </p:cBhvr>
                                    </p:animEffect>
                                    <p:anim calcmode="lin" valueType="num">
                                      <p:cBhvr>
                                        <p:cTn id="22" dur="500" fill="hold"/>
                                        <p:tgtEl>
                                          <p:spTgt spid="212995">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212995">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212995">
                                            <p:txEl>
                                              <p:pRg st="2" end="2"/>
                                            </p:txEl>
                                          </p:spTgt>
                                        </p:tgtEl>
                                        <p:attrNameLst>
                                          <p:attrName>style.visibility</p:attrName>
                                        </p:attrNameLst>
                                      </p:cBhvr>
                                      <p:to>
                                        <p:strVal val="visible"/>
                                      </p:to>
                                    </p:set>
                                    <p:animEffect transition="in" filter="fade">
                                      <p:cBhvr>
                                        <p:cTn id="28" dur="500"/>
                                        <p:tgtEl>
                                          <p:spTgt spid="212995">
                                            <p:txEl>
                                              <p:pRg st="2" end="2"/>
                                            </p:txEl>
                                          </p:spTgt>
                                        </p:tgtEl>
                                      </p:cBhvr>
                                    </p:animEffect>
                                    <p:anim calcmode="lin" valueType="num">
                                      <p:cBhvr>
                                        <p:cTn id="29" dur="500" fill="hold"/>
                                        <p:tgtEl>
                                          <p:spTgt spid="212995">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212995">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212995">
                                            <p:txEl>
                                              <p:pRg st="3" end="3"/>
                                            </p:txEl>
                                          </p:spTgt>
                                        </p:tgtEl>
                                        <p:attrNameLst>
                                          <p:attrName>style.visibility</p:attrName>
                                        </p:attrNameLst>
                                      </p:cBhvr>
                                      <p:to>
                                        <p:strVal val="visible"/>
                                      </p:to>
                                    </p:set>
                                    <p:animEffect transition="in" filter="fade">
                                      <p:cBhvr>
                                        <p:cTn id="35" dur="500"/>
                                        <p:tgtEl>
                                          <p:spTgt spid="212995">
                                            <p:txEl>
                                              <p:pRg st="3" end="3"/>
                                            </p:txEl>
                                          </p:spTgt>
                                        </p:tgtEl>
                                      </p:cBhvr>
                                    </p:animEffect>
                                    <p:anim calcmode="lin" valueType="num">
                                      <p:cBhvr>
                                        <p:cTn id="36" dur="500" fill="hold"/>
                                        <p:tgtEl>
                                          <p:spTgt spid="212995">
                                            <p:txEl>
                                              <p:pRg st="3" end="3"/>
                                            </p:txEl>
                                          </p:spTgt>
                                        </p:tgtEl>
                                        <p:attrNameLst>
                                          <p:attrName>ppt_x</p:attrName>
                                        </p:attrNameLst>
                                      </p:cBhvr>
                                      <p:tavLst>
                                        <p:tav tm="0">
                                          <p:val>
                                            <p:strVal val="#ppt_x"/>
                                          </p:val>
                                        </p:tav>
                                        <p:tav tm="100000">
                                          <p:val>
                                            <p:strVal val="#ppt_x"/>
                                          </p:val>
                                        </p:tav>
                                      </p:tavLst>
                                    </p:anim>
                                    <p:anim calcmode="lin" valueType="num">
                                      <p:cBhvr>
                                        <p:cTn id="37" dur="500" fill="hold"/>
                                        <p:tgtEl>
                                          <p:spTgt spid="212995">
                                            <p:txEl>
                                              <p:pRg st="3" end="3"/>
                                            </p:txEl>
                                          </p:spTgt>
                                        </p:tgtEl>
                                        <p:attrNameLst>
                                          <p:attrName>ppt_y</p:attrName>
                                        </p:attrNameLst>
                                      </p:cBhvr>
                                      <p:tavLst>
                                        <p:tav tm="0">
                                          <p:val>
                                            <p:strVal val="#ppt_y+.05"/>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4" presetClass="entr" presetSubtype="0" fill="hold" grpId="0" nodeType="clickEffect">
                                  <p:stCondLst>
                                    <p:cond delay="0"/>
                                  </p:stCondLst>
                                  <p:childTnLst>
                                    <p:set>
                                      <p:cBhvr>
                                        <p:cTn id="41" dur="1" fill="hold">
                                          <p:stCondLst>
                                            <p:cond delay="0"/>
                                          </p:stCondLst>
                                        </p:cTn>
                                        <p:tgtEl>
                                          <p:spTgt spid="212995">
                                            <p:txEl>
                                              <p:pRg st="4" end="4"/>
                                            </p:txEl>
                                          </p:spTgt>
                                        </p:tgtEl>
                                        <p:attrNameLst>
                                          <p:attrName>style.visibility</p:attrName>
                                        </p:attrNameLst>
                                      </p:cBhvr>
                                      <p:to>
                                        <p:strVal val="visible"/>
                                      </p:to>
                                    </p:set>
                                    <p:animEffect transition="in" filter="fade">
                                      <p:cBhvr>
                                        <p:cTn id="42" dur="500"/>
                                        <p:tgtEl>
                                          <p:spTgt spid="212995">
                                            <p:txEl>
                                              <p:pRg st="4" end="4"/>
                                            </p:txEl>
                                          </p:spTgt>
                                        </p:tgtEl>
                                      </p:cBhvr>
                                    </p:animEffect>
                                    <p:anim calcmode="lin" valueType="num">
                                      <p:cBhvr>
                                        <p:cTn id="43" dur="500" fill="hold"/>
                                        <p:tgtEl>
                                          <p:spTgt spid="212995">
                                            <p:txEl>
                                              <p:pRg st="4" end="4"/>
                                            </p:txEl>
                                          </p:spTgt>
                                        </p:tgtEl>
                                        <p:attrNameLst>
                                          <p:attrName>ppt_x</p:attrName>
                                        </p:attrNameLst>
                                      </p:cBhvr>
                                      <p:tavLst>
                                        <p:tav tm="0">
                                          <p:val>
                                            <p:strVal val="#ppt_x"/>
                                          </p:val>
                                        </p:tav>
                                        <p:tav tm="100000">
                                          <p:val>
                                            <p:strVal val="#ppt_x"/>
                                          </p:val>
                                        </p:tav>
                                      </p:tavLst>
                                    </p:anim>
                                    <p:anim calcmode="lin" valueType="num">
                                      <p:cBhvr>
                                        <p:cTn id="44" dur="500" fill="hold"/>
                                        <p:tgtEl>
                                          <p:spTgt spid="212995">
                                            <p:txEl>
                                              <p:pRg st="4" end="4"/>
                                            </p:txEl>
                                          </p:spTgt>
                                        </p:tgtEl>
                                        <p:attrNameLst>
                                          <p:attrName>ppt_y</p:attrName>
                                        </p:attrNameLst>
                                      </p:cBhvr>
                                      <p:tavLst>
                                        <p:tav tm="0">
                                          <p:val>
                                            <p:strVal val="#ppt_y+.05"/>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4" presetClass="entr" presetSubtype="0" fill="hold" grpId="0" nodeType="clickEffect">
                                  <p:stCondLst>
                                    <p:cond delay="0"/>
                                  </p:stCondLst>
                                  <p:childTnLst>
                                    <p:set>
                                      <p:cBhvr>
                                        <p:cTn id="48" dur="1" fill="hold">
                                          <p:stCondLst>
                                            <p:cond delay="0"/>
                                          </p:stCondLst>
                                        </p:cTn>
                                        <p:tgtEl>
                                          <p:spTgt spid="212995">
                                            <p:txEl>
                                              <p:pRg st="5" end="5"/>
                                            </p:txEl>
                                          </p:spTgt>
                                        </p:tgtEl>
                                        <p:attrNameLst>
                                          <p:attrName>style.visibility</p:attrName>
                                        </p:attrNameLst>
                                      </p:cBhvr>
                                      <p:to>
                                        <p:strVal val="visible"/>
                                      </p:to>
                                    </p:set>
                                    <p:animEffect transition="in" filter="fade">
                                      <p:cBhvr>
                                        <p:cTn id="49" dur="500"/>
                                        <p:tgtEl>
                                          <p:spTgt spid="212995">
                                            <p:txEl>
                                              <p:pRg st="5" end="5"/>
                                            </p:txEl>
                                          </p:spTgt>
                                        </p:tgtEl>
                                      </p:cBhvr>
                                    </p:animEffect>
                                    <p:anim calcmode="lin" valueType="num">
                                      <p:cBhvr>
                                        <p:cTn id="50" dur="500" fill="hold"/>
                                        <p:tgtEl>
                                          <p:spTgt spid="212995">
                                            <p:txEl>
                                              <p:pRg st="5" end="5"/>
                                            </p:txEl>
                                          </p:spTgt>
                                        </p:tgtEl>
                                        <p:attrNameLst>
                                          <p:attrName>ppt_x</p:attrName>
                                        </p:attrNameLst>
                                      </p:cBhvr>
                                      <p:tavLst>
                                        <p:tav tm="0">
                                          <p:val>
                                            <p:strVal val="#ppt_x"/>
                                          </p:val>
                                        </p:tav>
                                        <p:tav tm="100000">
                                          <p:val>
                                            <p:strVal val="#ppt_x"/>
                                          </p:val>
                                        </p:tav>
                                      </p:tavLst>
                                    </p:anim>
                                    <p:anim calcmode="lin" valueType="num">
                                      <p:cBhvr>
                                        <p:cTn id="51" dur="500" fill="hold"/>
                                        <p:tgtEl>
                                          <p:spTgt spid="212995">
                                            <p:txEl>
                                              <p:pRg st="5" end="5"/>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994" grpId="0"/>
      <p:bldP spid="212995"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a:xfrm>
            <a:off x="107504" y="116632"/>
            <a:ext cx="9217024" cy="1152128"/>
          </a:xfrm>
        </p:spPr>
        <p:txBody>
          <a:bodyPr/>
          <a:lstStyle/>
          <a:p>
            <a:pPr eaLnBrk="1" hangingPunct="1">
              <a:defRPr/>
            </a:pPr>
            <a:r>
              <a:rPr lang="en-US" sz="3200" b="1" dirty="0" smtClean="0">
                <a:solidFill>
                  <a:srgbClr val="0000FF"/>
                </a:solidFill>
                <a:latin typeface="Arial" pitchFamily="34" charset="0"/>
                <a:cs typeface="Arial" pitchFamily="34" charset="0"/>
              </a:rPr>
              <a:t>Cognitive Development : Think </a:t>
            </a:r>
            <a:r>
              <a:rPr lang="en-US" sz="3200" b="1" dirty="0">
                <a:solidFill>
                  <a:srgbClr val="0000FF"/>
                </a:solidFill>
                <a:latin typeface="Arial" pitchFamily="34" charset="0"/>
                <a:cs typeface="Arial" pitchFamily="34" charset="0"/>
              </a:rPr>
              <a:t>Like a </a:t>
            </a:r>
            <a:r>
              <a:rPr lang="en-US" sz="3200" b="1" dirty="0" smtClean="0">
                <a:solidFill>
                  <a:srgbClr val="0000FF"/>
                </a:solidFill>
                <a:latin typeface="Arial" pitchFamily="34" charset="0"/>
                <a:cs typeface="Arial" pitchFamily="34" charset="0"/>
              </a:rPr>
              <a:t>Child</a:t>
            </a:r>
            <a:r>
              <a:rPr lang="en-US" sz="3600" b="1" dirty="0" smtClean="0">
                <a:latin typeface="Arial" pitchFamily="34" charset="0"/>
                <a:cs typeface="Arial" pitchFamily="34" charset="0"/>
              </a:rPr>
              <a:t/>
            </a:r>
            <a:br>
              <a:rPr lang="en-US" sz="3600" b="1" dirty="0" smtClean="0">
                <a:latin typeface="Arial" pitchFamily="34" charset="0"/>
                <a:cs typeface="Arial" pitchFamily="34" charset="0"/>
              </a:rPr>
            </a:br>
            <a:r>
              <a:rPr lang="en-US" sz="3600" dirty="0" smtClean="0">
                <a:solidFill>
                  <a:srgbClr val="FF0000"/>
                </a:solidFill>
                <a:effectLst>
                  <a:outerShdw blurRad="38100" dist="38100" dir="2700000" algn="tl">
                    <a:srgbClr val="C0C0C0"/>
                  </a:outerShdw>
                </a:effectLst>
                <a:latin typeface="Arial" pitchFamily="34" charset="0"/>
                <a:cs typeface="Arial" pitchFamily="34" charset="0"/>
              </a:rPr>
              <a:t>Piaget’s Theory of  Cognitive Development </a:t>
            </a:r>
          </a:p>
        </p:txBody>
      </p:sp>
      <p:sp>
        <p:nvSpPr>
          <p:cNvPr id="40963" name="Rectangle 3"/>
          <p:cNvSpPr>
            <a:spLocks noGrp="1" noChangeArrowheads="1"/>
          </p:cNvSpPr>
          <p:nvPr>
            <p:ph type="body" idx="4294967295"/>
          </p:nvPr>
        </p:nvSpPr>
        <p:spPr>
          <a:xfrm>
            <a:off x="395536" y="1484785"/>
            <a:ext cx="8559552" cy="4647728"/>
          </a:xfrm>
        </p:spPr>
        <p:txBody>
          <a:bodyPr/>
          <a:lstStyle/>
          <a:p>
            <a:pPr eaLnBrk="1" hangingPunct="1"/>
            <a:r>
              <a:rPr lang="en-US" dirty="0" smtClean="0">
                <a:solidFill>
                  <a:srgbClr val="000000"/>
                </a:solidFill>
                <a:latin typeface="Arial" pitchFamily="34" charset="0"/>
                <a:cs typeface="Arial" pitchFamily="34" charset="0"/>
              </a:rPr>
              <a:t>Piaget believed that all children pass through a set series of stages during their cognitive development.</a:t>
            </a: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40962"/>
                                        </p:tgtEl>
                                        <p:attrNameLst>
                                          <p:attrName>style.visibility</p:attrName>
                                        </p:attrNameLst>
                                      </p:cBhvr>
                                      <p:to>
                                        <p:strVal val="visible"/>
                                      </p:to>
                                    </p:set>
                                    <p:anim calcmode="lin" valueType="num">
                                      <p:cBhvr>
                                        <p:cTn id="7" dur="1000" fill="hold"/>
                                        <p:tgtEl>
                                          <p:spTgt spid="40962"/>
                                        </p:tgtEl>
                                        <p:attrNameLst>
                                          <p:attrName>ppt_x</p:attrName>
                                        </p:attrNameLst>
                                      </p:cBhvr>
                                      <p:tavLst>
                                        <p:tav tm="0">
                                          <p:val>
                                            <p:strVal val="#ppt_x-.2"/>
                                          </p:val>
                                        </p:tav>
                                        <p:tav tm="100000">
                                          <p:val>
                                            <p:strVal val="#ppt_x"/>
                                          </p:val>
                                        </p:tav>
                                      </p:tavLst>
                                    </p:anim>
                                    <p:anim calcmode="lin" valueType="num">
                                      <p:cBhvr>
                                        <p:cTn id="8" dur="1000" fill="hold"/>
                                        <p:tgtEl>
                                          <p:spTgt spid="40962"/>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96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40963">
                                            <p:txEl>
                                              <p:pRg st="0" end="0"/>
                                            </p:txEl>
                                          </p:spTgt>
                                        </p:tgtEl>
                                        <p:attrNameLst>
                                          <p:attrName>style.visibility</p:attrName>
                                        </p:attrNameLst>
                                      </p:cBhvr>
                                      <p:to>
                                        <p:strVal val="visible"/>
                                      </p:to>
                                    </p:set>
                                    <p:animEffect transition="in" filter="fade">
                                      <p:cBhvr>
                                        <p:cTn id="14" dur="500"/>
                                        <p:tgtEl>
                                          <p:spTgt spid="40963">
                                            <p:txEl>
                                              <p:pRg st="0" end="0"/>
                                            </p:txEl>
                                          </p:spTgt>
                                        </p:tgtEl>
                                      </p:cBhvr>
                                    </p:animEffect>
                                    <p:anim calcmode="lin" valueType="num">
                                      <p:cBhvr>
                                        <p:cTn id="15" dur="500" fill="hold"/>
                                        <p:tgtEl>
                                          <p:spTgt spid="40963">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40963">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P spid="40963"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a:xfrm>
            <a:off x="0" y="188640"/>
            <a:ext cx="9396536" cy="1106760"/>
          </a:xfrm>
        </p:spPr>
        <p:txBody>
          <a:bodyPr/>
          <a:lstStyle/>
          <a:p>
            <a:pPr eaLnBrk="1" hangingPunct="1">
              <a:defRPr/>
            </a:pPr>
            <a:r>
              <a:rPr lang="en-US" sz="3200" b="1" dirty="0">
                <a:solidFill>
                  <a:srgbClr val="0000FF"/>
                </a:solidFill>
                <a:latin typeface="Arial" pitchFamily="34" charset="0"/>
                <a:cs typeface="Arial" pitchFamily="34" charset="0"/>
              </a:rPr>
              <a:t>Cognitive Development : Think Like a Child</a:t>
            </a:r>
            <a:r>
              <a:rPr lang="en-US" sz="3200" b="1" dirty="0">
                <a:latin typeface="Arial" pitchFamily="34" charset="0"/>
                <a:cs typeface="Arial" pitchFamily="34" charset="0"/>
              </a:rPr>
              <a:t/>
            </a:r>
            <a:br>
              <a:rPr lang="en-US" sz="3200" b="1" dirty="0">
                <a:latin typeface="Arial" pitchFamily="34" charset="0"/>
                <a:cs typeface="Arial" pitchFamily="34" charset="0"/>
              </a:rPr>
            </a:br>
            <a:r>
              <a:rPr lang="en-US" sz="3200" dirty="0">
                <a:solidFill>
                  <a:srgbClr val="FF0000"/>
                </a:solidFill>
                <a:effectLst>
                  <a:outerShdw blurRad="38100" dist="38100" dir="2700000" algn="tl">
                    <a:srgbClr val="C0C0C0"/>
                  </a:outerShdw>
                </a:effectLst>
                <a:latin typeface="Arial" pitchFamily="34" charset="0"/>
                <a:cs typeface="Arial" pitchFamily="34" charset="0"/>
              </a:rPr>
              <a:t>Piaget’s Theory of  Cognitive Development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(Cont.)</a:t>
            </a:r>
            <a:endParaRPr lang="en-US" sz="3200" dirty="0" smtClean="0">
              <a:effectLst>
                <a:outerShdw blurRad="38100" dist="38100" dir="2700000" algn="tl">
                  <a:srgbClr val="C0C0C0"/>
                </a:outerShdw>
              </a:effectLst>
              <a:latin typeface="Arial Black" pitchFamily="34" charset="0"/>
            </a:endParaRPr>
          </a:p>
        </p:txBody>
      </p:sp>
      <p:sp>
        <p:nvSpPr>
          <p:cNvPr id="41987" name="Rectangle 3"/>
          <p:cNvSpPr>
            <a:spLocks noGrp="1" noChangeArrowheads="1"/>
          </p:cNvSpPr>
          <p:nvPr>
            <p:ph type="body" idx="4294967295"/>
          </p:nvPr>
        </p:nvSpPr>
        <p:spPr>
          <a:xfrm>
            <a:off x="0" y="1600200"/>
            <a:ext cx="9144000" cy="4456113"/>
          </a:xfrm>
        </p:spPr>
        <p:txBody>
          <a:bodyPr/>
          <a:lstStyle/>
          <a:p>
            <a:pPr eaLnBrk="1" hangingPunct="1"/>
            <a:r>
              <a:rPr lang="en-US" sz="3600" dirty="0" smtClean="0">
                <a:solidFill>
                  <a:srgbClr val="008000"/>
                </a:solidFill>
                <a:latin typeface="Arial" pitchFamily="34" charset="0"/>
                <a:cs typeface="Arial" pitchFamily="34" charset="0"/>
              </a:rPr>
              <a:t>1.Sensorimotor (0-2 Years): </a:t>
            </a:r>
            <a:r>
              <a:rPr lang="en-US" sz="3600" dirty="0" smtClean="0">
                <a:latin typeface="Arial" pitchFamily="34" charset="0"/>
                <a:cs typeface="Arial" pitchFamily="34" charset="0"/>
              </a:rPr>
              <a:t>All </a:t>
            </a:r>
            <a:r>
              <a:rPr lang="en-US" sz="3600" dirty="0" smtClean="0">
                <a:solidFill>
                  <a:srgbClr val="000000"/>
                </a:solidFill>
                <a:latin typeface="Arial" pitchFamily="34" charset="0"/>
                <a:cs typeface="Arial" pitchFamily="34" charset="0"/>
              </a:rPr>
              <a:t>sensory input and motor responses are coordinated; most intellectual development here is nonverbal</a:t>
            </a:r>
          </a:p>
          <a:p>
            <a:pPr lvl="1" eaLnBrk="1" hangingPunct="1"/>
            <a:r>
              <a:rPr lang="en-US" sz="3600" dirty="0" smtClean="0">
                <a:solidFill>
                  <a:srgbClr val="C00000"/>
                </a:solidFill>
                <a:latin typeface="Arial" pitchFamily="34" charset="0"/>
                <a:cs typeface="Arial" pitchFamily="34" charset="0"/>
              </a:rPr>
              <a:t>Object Permanence: </a:t>
            </a:r>
            <a:r>
              <a:rPr lang="en-US" sz="3600" dirty="0" smtClean="0">
                <a:latin typeface="Arial" pitchFamily="34" charset="0"/>
                <a:cs typeface="Arial" pitchFamily="34" charset="0"/>
              </a:rPr>
              <a:t>After 8 months old, children know that objects still exist when they are out of sight.</a:t>
            </a:r>
          </a:p>
          <a:p>
            <a:pPr eaLnBrk="1" hangingPunct="1"/>
            <a:endParaRPr lang="en-US" sz="3600" dirty="0" smtClean="0">
              <a:latin typeface="Arial Black" pitchFamily="34" charset="0"/>
            </a:endParaRP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41986"/>
                                        </p:tgtEl>
                                        <p:attrNameLst>
                                          <p:attrName>style.visibility</p:attrName>
                                        </p:attrNameLst>
                                      </p:cBhvr>
                                      <p:to>
                                        <p:strVal val="visible"/>
                                      </p:to>
                                    </p:set>
                                    <p:anim calcmode="lin" valueType="num">
                                      <p:cBhvr>
                                        <p:cTn id="7" dur="1000" fill="hold"/>
                                        <p:tgtEl>
                                          <p:spTgt spid="41986"/>
                                        </p:tgtEl>
                                        <p:attrNameLst>
                                          <p:attrName>ppt_x</p:attrName>
                                        </p:attrNameLst>
                                      </p:cBhvr>
                                      <p:tavLst>
                                        <p:tav tm="0">
                                          <p:val>
                                            <p:strVal val="#ppt_x-.2"/>
                                          </p:val>
                                        </p:tav>
                                        <p:tav tm="100000">
                                          <p:val>
                                            <p:strVal val="#ppt_x"/>
                                          </p:val>
                                        </p:tav>
                                      </p:tavLst>
                                    </p:anim>
                                    <p:anim calcmode="lin" valueType="num">
                                      <p:cBhvr>
                                        <p:cTn id="8" dur="1000" fill="hold"/>
                                        <p:tgtEl>
                                          <p:spTgt spid="41986"/>
                                        </p:tgtEl>
                                        <p:attrNameLst>
                                          <p:attrName>ppt_y</p:attrName>
                                        </p:attrNameLst>
                                      </p:cBhvr>
                                      <p:tavLst>
                                        <p:tav tm="0">
                                          <p:val>
                                            <p:strVal val="#ppt_y"/>
                                          </p:val>
                                        </p:tav>
                                        <p:tav tm="100000">
                                          <p:val>
                                            <p:strVal val="#ppt_y"/>
                                          </p:val>
                                        </p:tav>
                                      </p:tavLst>
                                    </p:anim>
                                    <p:animEffect transition="in" filter="wipe(right)" prLst="gradientSize: 0.1">
                                      <p:cBhvr>
                                        <p:cTn id="9" dur="1000"/>
                                        <p:tgtEl>
                                          <p:spTgt spid="4198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41987">
                                            <p:txEl>
                                              <p:pRg st="0" end="0"/>
                                            </p:txEl>
                                          </p:spTgt>
                                        </p:tgtEl>
                                        <p:attrNameLst>
                                          <p:attrName>style.visibility</p:attrName>
                                        </p:attrNameLst>
                                      </p:cBhvr>
                                      <p:to>
                                        <p:strVal val="visible"/>
                                      </p:to>
                                    </p:set>
                                    <p:animEffect transition="in" filter="fade">
                                      <p:cBhvr>
                                        <p:cTn id="14" dur="500"/>
                                        <p:tgtEl>
                                          <p:spTgt spid="41987">
                                            <p:txEl>
                                              <p:pRg st="0" end="0"/>
                                            </p:txEl>
                                          </p:spTgt>
                                        </p:tgtEl>
                                      </p:cBhvr>
                                    </p:animEffect>
                                    <p:anim calcmode="lin" valueType="num">
                                      <p:cBhvr>
                                        <p:cTn id="15" dur="500" fill="hold"/>
                                        <p:tgtEl>
                                          <p:spTgt spid="4198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41987">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198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P spid="41987"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idx="4294967295"/>
          </p:nvPr>
        </p:nvSpPr>
        <p:spPr>
          <a:xfrm>
            <a:off x="0" y="0"/>
            <a:ext cx="9252520" cy="1295400"/>
          </a:xfrm>
        </p:spPr>
        <p:txBody>
          <a:bodyPr/>
          <a:lstStyle/>
          <a:p>
            <a:pPr eaLnBrk="1" hangingPunct="1">
              <a:defRPr/>
            </a:pPr>
            <a:r>
              <a:rPr lang="en-US" sz="3200" b="1" dirty="0">
                <a:solidFill>
                  <a:srgbClr val="0000FF"/>
                </a:solidFill>
                <a:latin typeface="Arial" pitchFamily="34" charset="0"/>
                <a:cs typeface="Arial" pitchFamily="34" charset="0"/>
              </a:rPr>
              <a:t>Cognitive Development : Think Like a Child</a:t>
            </a:r>
            <a:r>
              <a:rPr lang="en-US" sz="3200" b="1" dirty="0">
                <a:latin typeface="Arial" pitchFamily="34" charset="0"/>
                <a:cs typeface="Arial" pitchFamily="34" charset="0"/>
              </a:rPr>
              <a:t/>
            </a:r>
            <a:br>
              <a:rPr lang="en-US" sz="3200" b="1" dirty="0">
                <a:latin typeface="Arial" pitchFamily="34" charset="0"/>
                <a:cs typeface="Arial" pitchFamily="34" charset="0"/>
              </a:rPr>
            </a:br>
            <a:r>
              <a:rPr lang="en-US" sz="3200" dirty="0">
                <a:solidFill>
                  <a:srgbClr val="FF0000"/>
                </a:solidFill>
                <a:effectLst>
                  <a:outerShdw blurRad="38100" dist="38100" dir="2700000" algn="tl">
                    <a:srgbClr val="C0C0C0"/>
                  </a:outerShdw>
                </a:effectLst>
                <a:latin typeface="Arial" pitchFamily="34" charset="0"/>
                <a:cs typeface="Arial" pitchFamily="34" charset="0"/>
              </a:rPr>
              <a:t>Piaget’s Theory of  Cognitive Development (Cont.)</a:t>
            </a:r>
            <a:endParaRPr lang="en-US" sz="3200" dirty="0" smtClean="0">
              <a:effectLst>
                <a:outerShdw blurRad="38100" dist="38100" dir="2700000" algn="tl">
                  <a:srgbClr val="C0C0C0"/>
                </a:outerShdw>
              </a:effectLst>
              <a:latin typeface="Arial Black" pitchFamily="34" charset="0"/>
            </a:endParaRPr>
          </a:p>
        </p:txBody>
      </p:sp>
      <p:sp>
        <p:nvSpPr>
          <p:cNvPr id="45059" name="Rectangle 3"/>
          <p:cNvSpPr>
            <a:spLocks noGrp="1" noChangeArrowheads="1"/>
          </p:cNvSpPr>
          <p:nvPr>
            <p:ph type="body" idx="4294967295"/>
          </p:nvPr>
        </p:nvSpPr>
        <p:spPr>
          <a:xfrm>
            <a:off x="1182688" y="1556792"/>
            <a:ext cx="7772400" cy="4575721"/>
          </a:xfrm>
        </p:spPr>
        <p:txBody>
          <a:bodyPr/>
          <a:lstStyle/>
          <a:p>
            <a:pPr eaLnBrk="1" hangingPunct="1"/>
            <a:r>
              <a:rPr lang="en-US" dirty="0" smtClean="0">
                <a:solidFill>
                  <a:srgbClr val="008000"/>
                </a:solidFill>
                <a:latin typeface="Arial" pitchFamily="34" charset="0"/>
                <a:cs typeface="Arial" pitchFamily="34" charset="0"/>
              </a:rPr>
              <a:t>2.Preoperational Stage (2-7 Years): </a:t>
            </a:r>
            <a:r>
              <a:rPr lang="en-US" dirty="0" smtClean="0">
                <a:latin typeface="Arial" pitchFamily="34" charset="0"/>
                <a:cs typeface="Arial" pitchFamily="34" charset="0"/>
              </a:rPr>
              <a:t>Children begin to use language and think symbolically, BUT</a:t>
            </a:r>
            <a:r>
              <a:rPr lang="en-US" b="1" dirty="0" smtClean="0">
                <a:latin typeface="Arial" pitchFamily="34" charset="0"/>
                <a:cs typeface="Arial" pitchFamily="34" charset="0"/>
              </a:rPr>
              <a:t> </a:t>
            </a:r>
            <a:r>
              <a:rPr lang="en-US" dirty="0" smtClean="0">
                <a:latin typeface="Arial" pitchFamily="34" charset="0"/>
                <a:cs typeface="Arial" pitchFamily="34" charset="0"/>
              </a:rPr>
              <a:t>their thinking is still </a:t>
            </a:r>
            <a:r>
              <a:rPr lang="en-US" dirty="0" smtClean="0">
                <a:solidFill>
                  <a:srgbClr val="C00000"/>
                </a:solidFill>
                <a:latin typeface="Arial" pitchFamily="34" charset="0"/>
                <a:cs typeface="Arial" pitchFamily="34" charset="0"/>
              </a:rPr>
              <a:t>intuitive</a:t>
            </a:r>
            <a:r>
              <a:rPr lang="en-US" dirty="0" smtClean="0">
                <a:solidFill>
                  <a:srgbClr val="0000FF"/>
                </a:solidFill>
                <a:latin typeface="Arial" pitchFamily="34" charset="0"/>
                <a:cs typeface="Arial" pitchFamily="34" charset="0"/>
              </a:rPr>
              <a:t> and </a:t>
            </a:r>
            <a:r>
              <a:rPr lang="en-US" dirty="0" smtClean="0">
                <a:solidFill>
                  <a:srgbClr val="C00000"/>
                </a:solidFill>
                <a:latin typeface="Arial" pitchFamily="34" charset="0"/>
                <a:cs typeface="Arial" pitchFamily="34" charset="0"/>
              </a:rPr>
              <a:t>egocentric.</a:t>
            </a: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45058"/>
                                        </p:tgtEl>
                                        <p:attrNameLst>
                                          <p:attrName>style.visibility</p:attrName>
                                        </p:attrNameLst>
                                      </p:cBhvr>
                                      <p:to>
                                        <p:strVal val="visible"/>
                                      </p:to>
                                    </p:set>
                                    <p:anim calcmode="lin" valueType="num">
                                      <p:cBhvr>
                                        <p:cTn id="7" dur="1000" fill="hold"/>
                                        <p:tgtEl>
                                          <p:spTgt spid="45058"/>
                                        </p:tgtEl>
                                        <p:attrNameLst>
                                          <p:attrName>ppt_x</p:attrName>
                                        </p:attrNameLst>
                                      </p:cBhvr>
                                      <p:tavLst>
                                        <p:tav tm="0">
                                          <p:val>
                                            <p:strVal val="#ppt_x-.2"/>
                                          </p:val>
                                        </p:tav>
                                        <p:tav tm="100000">
                                          <p:val>
                                            <p:strVal val="#ppt_x"/>
                                          </p:val>
                                        </p:tav>
                                      </p:tavLst>
                                    </p:anim>
                                    <p:anim calcmode="lin" valueType="num">
                                      <p:cBhvr>
                                        <p:cTn id="8" dur="1000" fill="hold"/>
                                        <p:tgtEl>
                                          <p:spTgt spid="450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450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45059">
                                            <p:txEl>
                                              <p:pRg st="0" end="0"/>
                                            </p:txEl>
                                          </p:spTgt>
                                        </p:tgtEl>
                                        <p:attrNameLst>
                                          <p:attrName>style.visibility</p:attrName>
                                        </p:attrNameLst>
                                      </p:cBhvr>
                                      <p:to>
                                        <p:strVal val="visible"/>
                                      </p:to>
                                    </p:set>
                                    <p:animEffect transition="in" filter="fade">
                                      <p:cBhvr>
                                        <p:cTn id="14" dur="500"/>
                                        <p:tgtEl>
                                          <p:spTgt spid="45059">
                                            <p:txEl>
                                              <p:pRg st="0" end="0"/>
                                            </p:txEl>
                                          </p:spTgt>
                                        </p:tgtEl>
                                      </p:cBhvr>
                                    </p:animEffect>
                                    <p:anim calcmode="lin" valueType="num">
                                      <p:cBhvr>
                                        <p:cTn id="15" dur="500" fill="hold"/>
                                        <p:tgtEl>
                                          <p:spTgt spid="450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45059">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p:bldP spid="45059"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3058" name="Picture1" descr="03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13" y="26988"/>
            <a:ext cx="7826375" cy="680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3059" name="Rectangle 3" hidden="1"/>
          <p:cNvSpPr>
            <a:spLocks noGrp="1" noChangeArrowheads="1"/>
          </p:cNvSpPr>
          <p:nvPr>
            <p:ph type="title"/>
          </p:nvPr>
        </p:nvSpPr>
        <p:spPr/>
        <p:txBody>
          <a:bodyPr/>
          <a:lstStyle/>
          <a:p>
            <a:endParaRPr lang="th-TH"/>
          </a:p>
        </p:txBody>
      </p:sp>
      <p:sp>
        <p:nvSpPr>
          <p:cNvPr id="173060" name="Rectangle 4"/>
          <p:cNvSpPr>
            <a:spLocks noChangeArrowheads="1"/>
          </p:cNvSpPr>
          <p:nvPr/>
        </p:nvSpPr>
        <p:spPr bwMode="auto">
          <a:xfrm>
            <a:off x="7662863" y="6562725"/>
            <a:ext cx="1481137" cy="29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058" tIns="41029" rIns="82058" bIns="41029"/>
          <a:lstStyle/>
          <a:p>
            <a:pPr algn="r" defTabSz="820738"/>
            <a:r>
              <a:rPr lang="en-US" sz="1400" b="1"/>
              <a:t>Fig. 3-17, p. 109</a:t>
            </a:r>
          </a:p>
        </p:txBody>
      </p:sp>
    </p:spTree>
    <p:extLst>
      <p:ext uri="{BB962C8B-B14F-4D97-AF65-F5344CB8AC3E}">
        <p14:creationId xmlns:p14="http://schemas.microsoft.com/office/powerpoint/2010/main" val="34761786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Rectangle 2"/>
          <p:cNvSpPr>
            <a:spLocks noGrp="1" noChangeArrowheads="1"/>
          </p:cNvSpPr>
          <p:nvPr>
            <p:ph type="title" idx="4294967295"/>
          </p:nvPr>
        </p:nvSpPr>
        <p:spPr>
          <a:xfrm>
            <a:off x="0" y="1"/>
            <a:ext cx="9396536" cy="980728"/>
          </a:xfrm>
        </p:spPr>
        <p:txBody>
          <a:bodyPr/>
          <a:lstStyle/>
          <a:p>
            <a:pPr eaLnBrk="1" hangingPunct="1">
              <a:defRPr/>
            </a:pPr>
            <a:r>
              <a:rPr lang="en-US" sz="3200" b="1" dirty="0">
                <a:solidFill>
                  <a:srgbClr val="0000FF"/>
                </a:solidFill>
                <a:latin typeface="Arial" pitchFamily="34" charset="0"/>
                <a:cs typeface="Arial" pitchFamily="34" charset="0"/>
              </a:rPr>
              <a:t>Cognitive Development : Think Like a Child</a:t>
            </a:r>
            <a:r>
              <a:rPr lang="en-US" sz="3200" b="1" dirty="0">
                <a:latin typeface="Arial" pitchFamily="34" charset="0"/>
                <a:cs typeface="Arial" pitchFamily="34" charset="0"/>
              </a:rPr>
              <a:t/>
            </a:r>
            <a:br>
              <a:rPr lang="en-US" sz="3200" b="1" dirty="0">
                <a:latin typeface="Arial" pitchFamily="34" charset="0"/>
                <a:cs typeface="Arial" pitchFamily="34" charset="0"/>
              </a:rPr>
            </a:br>
            <a:r>
              <a:rPr lang="en-US" sz="3200" dirty="0">
                <a:solidFill>
                  <a:srgbClr val="FF0000"/>
                </a:solidFill>
                <a:effectLst>
                  <a:outerShdw blurRad="38100" dist="38100" dir="2700000" algn="tl">
                    <a:srgbClr val="C0C0C0"/>
                  </a:outerShdw>
                </a:effectLst>
                <a:latin typeface="Arial" pitchFamily="34" charset="0"/>
                <a:cs typeface="Arial" pitchFamily="34" charset="0"/>
              </a:rPr>
              <a:t>Piaget’s Theory of  Cognitive Development (Cont.)</a:t>
            </a:r>
            <a:endParaRPr lang="en-US" sz="3200" dirty="0" smtClean="0">
              <a:effectLst>
                <a:outerShdw blurRad="38100" dist="38100" dir="2700000" algn="tl">
                  <a:srgbClr val="C0C0C0"/>
                </a:outerShdw>
              </a:effectLst>
              <a:latin typeface="Arial Black" pitchFamily="34" charset="0"/>
            </a:endParaRPr>
          </a:p>
        </p:txBody>
      </p:sp>
      <p:sp>
        <p:nvSpPr>
          <p:cNvPr id="47107" name="Rectangle 3"/>
          <p:cNvSpPr>
            <a:spLocks noGrp="1" noChangeArrowheads="1"/>
          </p:cNvSpPr>
          <p:nvPr>
            <p:ph type="body" idx="4294967295"/>
          </p:nvPr>
        </p:nvSpPr>
        <p:spPr>
          <a:xfrm>
            <a:off x="179512" y="1628800"/>
            <a:ext cx="8775576" cy="4503713"/>
          </a:xfrm>
        </p:spPr>
        <p:txBody>
          <a:bodyPr/>
          <a:lstStyle/>
          <a:p>
            <a:pPr eaLnBrk="1" hangingPunct="1"/>
            <a:r>
              <a:rPr lang="en-US" sz="3600" dirty="0" smtClean="0">
                <a:solidFill>
                  <a:srgbClr val="008000"/>
                </a:solidFill>
                <a:latin typeface="Arial" pitchFamily="34" charset="0"/>
                <a:cs typeface="Arial" pitchFamily="34" charset="0"/>
              </a:rPr>
              <a:t>3.Concrete Operational Stage </a:t>
            </a:r>
            <a:r>
              <a:rPr lang="en-US" sz="3600" dirty="0" smtClean="0">
                <a:solidFill>
                  <a:srgbClr val="0000FF"/>
                </a:solidFill>
                <a:latin typeface="Arial" pitchFamily="34" charset="0"/>
                <a:cs typeface="Arial" pitchFamily="34" charset="0"/>
              </a:rPr>
              <a:t>(7-11Years)</a:t>
            </a:r>
            <a:r>
              <a:rPr lang="en-US" sz="3600" dirty="0" smtClean="0">
                <a:latin typeface="Arial" pitchFamily="34" charset="0"/>
                <a:cs typeface="Arial" pitchFamily="34" charset="0"/>
              </a:rPr>
              <a:t> </a:t>
            </a:r>
          </a:p>
          <a:p>
            <a:pPr eaLnBrk="1" hangingPunct="1"/>
            <a:r>
              <a:rPr lang="en-US" sz="3600" dirty="0" smtClean="0">
                <a:latin typeface="Arial" pitchFamily="34" charset="0"/>
                <a:cs typeface="Arial" pitchFamily="34" charset="0"/>
              </a:rPr>
              <a:t>Children become able to use concepts of time, space, volume, and number BUT in ways that remain simplified and </a:t>
            </a:r>
            <a:r>
              <a:rPr lang="en-US" sz="3600" i="1" dirty="0" smtClean="0">
                <a:solidFill>
                  <a:srgbClr val="FF6600"/>
                </a:solidFill>
                <a:latin typeface="Arial" pitchFamily="34" charset="0"/>
                <a:cs typeface="Arial" pitchFamily="34" charset="0"/>
              </a:rPr>
              <a:t>concrete</a:t>
            </a:r>
            <a:r>
              <a:rPr lang="en-US" sz="3600" dirty="0" smtClean="0">
                <a:solidFill>
                  <a:srgbClr val="FF6600"/>
                </a:solidFill>
                <a:latin typeface="Arial" pitchFamily="34" charset="0"/>
                <a:cs typeface="Arial" pitchFamily="34" charset="0"/>
              </a:rPr>
              <a:t>, </a:t>
            </a:r>
            <a:r>
              <a:rPr lang="en-US" sz="3600" i="1" dirty="0" smtClean="0">
                <a:solidFill>
                  <a:srgbClr val="FF6600"/>
                </a:solidFill>
                <a:latin typeface="Arial" pitchFamily="34" charset="0"/>
                <a:cs typeface="Arial" pitchFamily="34" charset="0"/>
              </a:rPr>
              <a:t>not abstract</a:t>
            </a:r>
            <a:endParaRPr lang="en-US" sz="3600" dirty="0" smtClean="0">
              <a:solidFill>
                <a:srgbClr val="FF6600"/>
              </a:solidFill>
              <a:latin typeface="Arial" pitchFamily="34" charset="0"/>
              <a:cs typeface="Arial" pitchFamily="34" charset="0"/>
            </a:endParaRPr>
          </a:p>
          <a:p>
            <a:pPr eaLnBrk="1" hangingPunct="1"/>
            <a:endParaRPr lang="en-US" sz="3600" dirty="0" smtClean="0">
              <a:solidFill>
                <a:srgbClr val="FF6600"/>
              </a:solidFill>
              <a:latin typeface="Arial Black" pitchFamily="34" charset="0"/>
            </a:endParaRP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47106"/>
                                        </p:tgtEl>
                                        <p:attrNameLst>
                                          <p:attrName>style.visibility</p:attrName>
                                        </p:attrNameLst>
                                      </p:cBhvr>
                                      <p:to>
                                        <p:strVal val="visible"/>
                                      </p:to>
                                    </p:set>
                                    <p:anim calcmode="lin" valueType="num">
                                      <p:cBhvr>
                                        <p:cTn id="7" dur="1000" fill="hold"/>
                                        <p:tgtEl>
                                          <p:spTgt spid="47106"/>
                                        </p:tgtEl>
                                        <p:attrNameLst>
                                          <p:attrName>ppt_x</p:attrName>
                                        </p:attrNameLst>
                                      </p:cBhvr>
                                      <p:tavLst>
                                        <p:tav tm="0">
                                          <p:val>
                                            <p:strVal val="#ppt_x-.2"/>
                                          </p:val>
                                        </p:tav>
                                        <p:tav tm="100000">
                                          <p:val>
                                            <p:strVal val="#ppt_x"/>
                                          </p:val>
                                        </p:tav>
                                      </p:tavLst>
                                    </p:anim>
                                    <p:anim calcmode="lin" valueType="num">
                                      <p:cBhvr>
                                        <p:cTn id="8" dur="1000" fill="hold"/>
                                        <p:tgtEl>
                                          <p:spTgt spid="47106"/>
                                        </p:tgtEl>
                                        <p:attrNameLst>
                                          <p:attrName>ppt_y</p:attrName>
                                        </p:attrNameLst>
                                      </p:cBhvr>
                                      <p:tavLst>
                                        <p:tav tm="0">
                                          <p:val>
                                            <p:strVal val="#ppt_y"/>
                                          </p:val>
                                        </p:tav>
                                        <p:tav tm="100000">
                                          <p:val>
                                            <p:strVal val="#ppt_y"/>
                                          </p:val>
                                        </p:tav>
                                      </p:tavLst>
                                    </p:anim>
                                    <p:animEffect transition="in" filter="wipe(right)" prLst="gradientSize: 0.1">
                                      <p:cBhvr>
                                        <p:cTn id="9" dur="1000"/>
                                        <p:tgtEl>
                                          <p:spTgt spid="47106"/>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47107">
                                            <p:txEl>
                                              <p:pRg st="0" end="0"/>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4710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3186" name="Rectangle 2"/>
          <p:cNvSpPr>
            <a:spLocks noGrp="1" noChangeArrowheads="1"/>
          </p:cNvSpPr>
          <p:nvPr>
            <p:ph type="title" idx="4294967295"/>
          </p:nvPr>
        </p:nvSpPr>
        <p:spPr>
          <a:xfrm>
            <a:off x="0" y="1"/>
            <a:ext cx="9468544" cy="1124744"/>
          </a:xfrm>
        </p:spPr>
        <p:txBody>
          <a:bodyPr/>
          <a:lstStyle/>
          <a:p>
            <a:pPr eaLnBrk="1" hangingPunct="1">
              <a:defRPr/>
            </a:pPr>
            <a:r>
              <a:rPr lang="en-US" sz="3200" b="1" dirty="0">
                <a:solidFill>
                  <a:srgbClr val="0000FF"/>
                </a:solidFill>
                <a:latin typeface="Arial" pitchFamily="34" charset="0"/>
                <a:cs typeface="Arial" pitchFamily="34" charset="0"/>
              </a:rPr>
              <a:t>Cognitive Development : Think Like a Child</a:t>
            </a:r>
            <a:r>
              <a:rPr lang="en-US" sz="3200" b="1" dirty="0">
                <a:latin typeface="Arial" pitchFamily="34" charset="0"/>
                <a:cs typeface="Arial" pitchFamily="34" charset="0"/>
              </a:rPr>
              <a:t/>
            </a:r>
            <a:br>
              <a:rPr lang="en-US" sz="3200" b="1" dirty="0">
                <a:latin typeface="Arial" pitchFamily="34" charset="0"/>
                <a:cs typeface="Arial" pitchFamily="34" charset="0"/>
              </a:rPr>
            </a:br>
            <a:r>
              <a:rPr lang="en-US" sz="3200" dirty="0">
                <a:solidFill>
                  <a:srgbClr val="FF0000"/>
                </a:solidFill>
                <a:effectLst>
                  <a:outerShdw blurRad="38100" dist="38100" dir="2700000" algn="tl">
                    <a:srgbClr val="C0C0C0"/>
                  </a:outerShdw>
                </a:effectLst>
                <a:latin typeface="Arial" pitchFamily="34" charset="0"/>
                <a:cs typeface="Arial" pitchFamily="34" charset="0"/>
              </a:rPr>
              <a:t>Piaget’s Theory of  Cognitive Development (Cont.)</a:t>
            </a:r>
            <a:endParaRPr lang="en-US" sz="3200" dirty="0" smtClean="0">
              <a:effectLst>
                <a:outerShdw blurRad="38100" dist="38100" dir="2700000" algn="tl">
                  <a:srgbClr val="C0C0C0"/>
                </a:outerShdw>
              </a:effectLst>
              <a:latin typeface="Arial Black" pitchFamily="34" charset="0"/>
            </a:endParaRPr>
          </a:p>
        </p:txBody>
      </p:sp>
      <p:sp>
        <p:nvSpPr>
          <p:cNvPr id="93187" name="Rectangle 3"/>
          <p:cNvSpPr>
            <a:spLocks noGrp="1" noChangeArrowheads="1"/>
          </p:cNvSpPr>
          <p:nvPr>
            <p:ph type="body" idx="4294967295"/>
          </p:nvPr>
        </p:nvSpPr>
        <p:spPr>
          <a:xfrm>
            <a:off x="179388" y="1557338"/>
            <a:ext cx="8964612" cy="5300662"/>
          </a:xfrm>
        </p:spPr>
        <p:txBody>
          <a:bodyPr/>
          <a:lstStyle/>
          <a:p>
            <a:pPr marL="457200" lvl="1" indent="0" eaLnBrk="1" hangingPunct="1">
              <a:lnSpc>
                <a:spcPct val="90000"/>
              </a:lnSpc>
              <a:buNone/>
            </a:pPr>
            <a:r>
              <a:rPr lang="en-US" sz="3600" dirty="0" smtClean="0">
                <a:solidFill>
                  <a:srgbClr val="008000"/>
                </a:solidFill>
                <a:latin typeface="Arial" pitchFamily="34" charset="0"/>
                <a:cs typeface="Arial" pitchFamily="34" charset="0"/>
              </a:rPr>
              <a:t>3.Concrete Operational Stage (Cont.)</a:t>
            </a:r>
            <a:r>
              <a:rPr lang="en-US" sz="3600" dirty="0" smtClean="0">
                <a:latin typeface="Arial" pitchFamily="34" charset="0"/>
                <a:cs typeface="Arial" pitchFamily="34" charset="0"/>
              </a:rPr>
              <a:t> </a:t>
            </a:r>
          </a:p>
          <a:p>
            <a:pPr marL="457200" lvl="1" indent="0" eaLnBrk="1" hangingPunct="1">
              <a:lnSpc>
                <a:spcPct val="90000"/>
              </a:lnSpc>
              <a:buNone/>
            </a:pPr>
            <a:r>
              <a:rPr lang="en-US" sz="3600" dirty="0" smtClean="0">
                <a:solidFill>
                  <a:srgbClr val="C00000"/>
                </a:solidFill>
                <a:latin typeface="Arial" pitchFamily="34" charset="0"/>
                <a:cs typeface="Arial" pitchFamily="34" charset="0"/>
              </a:rPr>
              <a:t>Reversibility of Thought</a:t>
            </a:r>
            <a:r>
              <a:rPr lang="en-US" sz="3600" dirty="0" smtClean="0">
                <a:solidFill>
                  <a:srgbClr val="0000FF"/>
                </a:solidFill>
                <a:latin typeface="Arial" pitchFamily="34" charset="0"/>
                <a:cs typeface="Arial" pitchFamily="34" charset="0"/>
              </a:rPr>
              <a:t>:</a:t>
            </a:r>
            <a:r>
              <a:rPr lang="en-US" sz="3600" dirty="0" smtClean="0">
                <a:latin typeface="Arial" pitchFamily="34" charset="0"/>
                <a:cs typeface="Arial" pitchFamily="34" charset="0"/>
              </a:rPr>
              <a:t> Relationships involving equality or identity can be reversed.   </a:t>
            </a:r>
          </a:p>
          <a:p>
            <a:pPr eaLnBrk="1" hangingPunct="1">
              <a:lnSpc>
                <a:spcPct val="90000"/>
              </a:lnSpc>
            </a:pPr>
            <a:r>
              <a:rPr lang="en-US" sz="3600" dirty="0" smtClean="0">
                <a:solidFill>
                  <a:srgbClr val="C00000"/>
                </a:solidFill>
                <a:latin typeface="Arial" pitchFamily="34" charset="0"/>
                <a:cs typeface="Arial" pitchFamily="34" charset="0"/>
              </a:rPr>
              <a:t>Conservation</a:t>
            </a:r>
            <a:r>
              <a:rPr lang="en-US" sz="3600" dirty="0" smtClean="0">
                <a:solidFill>
                  <a:srgbClr val="CC0099"/>
                </a:solidFill>
                <a:latin typeface="Arial" pitchFamily="34" charset="0"/>
                <a:cs typeface="Arial" pitchFamily="34" charset="0"/>
              </a:rPr>
              <a:t>:</a:t>
            </a:r>
            <a:r>
              <a:rPr lang="en-US" sz="3600" dirty="0" smtClean="0">
                <a:latin typeface="Arial" pitchFamily="34" charset="0"/>
                <a:cs typeface="Arial" pitchFamily="34" charset="0"/>
              </a:rPr>
              <a:t> Mass, weight, and volume remain unchanged when the shape or appearance of objects changes. </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93186"/>
                                        </p:tgtEl>
                                        <p:attrNameLst>
                                          <p:attrName>style.visibility</p:attrName>
                                        </p:attrNameLst>
                                      </p:cBhvr>
                                      <p:to>
                                        <p:strVal val="visible"/>
                                      </p:to>
                                    </p:set>
                                    <p:anim calcmode="lin" valueType="num">
                                      <p:cBhvr>
                                        <p:cTn id="7" dur="1000" fill="hold"/>
                                        <p:tgtEl>
                                          <p:spTgt spid="93186"/>
                                        </p:tgtEl>
                                        <p:attrNameLst>
                                          <p:attrName>ppt_x</p:attrName>
                                        </p:attrNameLst>
                                      </p:cBhvr>
                                      <p:tavLst>
                                        <p:tav tm="0">
                                          <p:val>
                                            <p:strVal val="#ppt_x-.2"/>
                                          </p:val>
                                        </p:tav>
                                        <p:tav tm="100000">
                                          <p:val>
                                            <p:strVal val="#ppt_x"/>
                                          </p:val>
                                        </p:tav>
                                      </p:tavLst>
                                    </p:anim>
                                    <p:anim calcmode="lin" valueType="num">
                                      <p:cBhvr>
                                        <p:cTn id="8" dur="1000" fill="hold"/>
                                        <p:tgtEl>
                                          <p:spTgt spid="93186"/>
                                        </p:tgtEl>
                                        <p:attrNameLst>
                                          <p:attrName>ppt_y</p:attrName>
                                        </p:attrNameLst>
                                      </p:cBhvr>
                                      <p:tavLst>
                                        <p:tav tm="0">
                                          <p:val>
                                            <p:strVal val="#ppt_y"/>
                                          </p:val>
                                        </p:tav>
                                        <p:tav tm="100000">
                                          <p:val>
                                            <p:strVal val="#ppt_y"/>
                                          </p:val>
                                        </p:tav>
                                      </p:tavLst>
                                    </p:anim>
                                    <p:animEffect transition="in" filter="wipe(right)" prLst="gradientSize: 0.1">
                                      <p:cBhvr>
                                        <p:cTn id="9" dur="1000"/>
                                        <p:tgtEl>
                                          <p:spTgt spid="93186"/>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93187">
                                            <p:txEl>
                                              <p:pRg st="0" end="0"/>
                                            </p:txEl>
                                          </p:spTgt>
                                        </p:tgtEl>
                                        <p:attrNameLst>
                                          <p:attrName>style.visibility</p:attrName>
                                        </p:attrNameLst>
                                      </p:cBhvr>
                                      <p:to>
                                        <p:strVal val="visible"/>
                                      </p:to>
                                    </p:set>
                                    <p:animEffect transition="in" filter="fade">
                                      <p:cBhvr>
                                        <p:cTn id="14" dur="500"/>
                                        <p:tgtEl>
                                          <p:spTgt spid="93187">
                                            <p:txEl>
                                              <p:pRg st="0" end="0"/>
                                            </p:txEl>
                                          </p:spTgt>
                                        </p:tgtEl>
                                      </p:cBhvr>
                                    </p:animEffect>
                                    <p:anim calcmode="lin" valueType="num">
                                      <p:cBhvr>
                                        <p:cTn id="15"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93187">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93187">
                                            <p:txEl>
                                              <p:pRg st="1" end="1"/>
                                            </p:txEl>
                                          </p:spTgt>
                                        </p:tgtEl>
                                        <p:attrNameLst>
                                          <p:attrName>style.visibility</p:attrName>
                                        </p:attrNameLst>
                                      </p:cBhvr>
                                      <p:to>
                                        <p:strVal val="visible"/>
                                      </p:to>
                                    </p:set>
                                    <p:animEffect transition="in" filter="fade">
                                      <p:cBhvr>
                                        <p:cTn id="19" dur="500"/>
                                        <p:tgtEl>
                                          <p:spTgt spid="93187">
                                            <p:txEl>
                                              <p:pRg st="1" end="1"/>
                                            </p:txEl>
                                          </p:spTgt>
                                        </p:tgtEl>
                                      </p:cBhvr>
                                    </p:animEffect>
                                    <p:anim calcmode="lin" valueType="num">
                                      <p:cBhvr>
                                        <p:cTn id="20"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93187">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4" presetClass="entr" presetSubtype="0" fill="hold" grpId="0" nodeType="clickEffect">
                                  <p:stCondLst>
                                    <p:cond delay="0"/>
                                  </p:stCondLst>
                                  <p:childTnLst>
                                    <p:set>
                                      <p:cBhvr>
                                        <p:cTn id="25" dur="1" fill="hold">
                                          <p:stCondLst>
                                            <p:cond delay="0"/>
                                          </p:stCondLst>
                                        </p:cTn>
                                        <p:tgtEl>
                                          <p:spTgt spid="93187">
                                            <p:txEl>
                                              <p:pRg st="2" end="2"/>
                                            </p:txEl>
                                          </p:spTgt>
                                        </p:tgtEl>
                                        <p:attrNameLst>
                                          <p:attrName>style.visibility</p:attrName>
                                        </p:attrNameLst>
                                      </p:cBhvr>
                                      <p:to>
                                        <p:strVal val="visible"/>
                                      </p:to>
                                    </p:set>
                                    <p:animEffect transition="in" filter="fade">
                                      <p:cBhvr>
                                        <p:cTn id="26" dur="500"/>
                                        <p:tgtEl>
                                          <p:spTgt spid="93187">
                                            <p:txEl>
                                              <p:pRg st="2" end="2"/>
                                            </p:txEl>
                                          </p:spTgt>
                                        </p:tgtEl>
                                      </p:cBhvr>
                                    </p:animEffect>
                                    <p:anim calcmode="lin" valueType="num">
                                      <p:cBhvr>
                                        <p:cTn id="27"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p:cTn id="28" dur="500" fill="hold"/>
                                        <p:tgtEl>
                                          <p:spTgt spid="93187">
                                            <p:txEl>
                                              <p:pRg st="2" end="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p:bldP spid="93187"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8" name="Rectangle 2"/>
          <p:cNvSpPr>
            <a:spLocks noGrp="1" noChangeArrowheads="1"/>
          </p:cNvSpPr>
          <p:nvPr>
            <p:ph type="title" idx="4294967295"/>
          </p:nvPr>
        </p:nvSpPr>
        <p:spPr>
          <a:xfrm>
            <a:off x="0" y="0"/>
            <a:ext cx="9324528" cy="980728"/>
          </a:xfrm>
        </p:spPr>
        <p:txBody>
          <a:bodyPr/>
          <a:lstStyle/>
          <a:p>
            <a:pPr eaLnBrk="1" hangingPunct="1">
              <a:defRPr/>
            </a:pPr>
            <a:r>
              <a:rPr lang="en-US" sz="3200" b="1" dirty="0">
                <a:solidFill>
                  <a:srgbClr val="0000FF"/>
                </a:solidFill>
                <a:latin typeface="Arial" pitchFamily="34" charset="0"/>
                <a:cs typeface="Arial" pitchFamily="34" charset="0"/>
              </a:rPr>
              <a:t>Cognitive Development : Think Like a Child</a:t>
            </a:r>
            <a:r>
              <a:rPr lang="en-US" sz="3200" b="1" dirty="0">
                <a:latin typeface="Arial" pitchFamily="34" charset="0"/>
                <a:cs typeface="Arial" pitchFamily="34" charset="0"/>
              </a:rPr>
              <a:t/>
            </a:r>
            <a:br>
              <a:rPr lang="en-US" sz="3200" b="1" dirty="0">
                <a:latin typeface="Arial" pitchFamily="34" charset="0"/>
                <a:cs typeface="Arial" pitchFamily="34" charset="0"/>
              </a:rPr>
            </a:br>
            <a:r>
              <a:rPr lang="en-US" sz="3200" dirty="0">
                <a:solidFill>
                  <a:srgbClr val="FF0000"/>
                </a:solidFill>
                <a:effectLst>
                  <a:outerShdw blurRad="38100" dist="38100" dir="2700000" algn="tl">
                    <a:srgbClr val="C0C0C0"/>
                  </a:outerShdw>
                </a:effectLst>
                <a:latin typeface="Arial" pitchFamily="34" charset="0"/>
                <a:cs typeface="Arial" pitchFamily="34" charset="0"/>
              </a:rPr>
              <a:t>Piaget’s Theory of  Cognitive Development (Cont.)</a:t>
            </a:r>
            <a:endParaRPr lang="en-US" sz="3200" dirty="0" smtClean="0">
              <a:effectLst>
                <a:outerShdw blurRad="38100" dist="38100" dir="2700000" algn="tl">
                  <a:srgbClr val="C0C0C0"/>
                </a:outerShdw>
              </a:effectLst>
              <a:latin typeface="Arial Black" pitchFamily="34" charset="0"/>
            </a:endParaRPr>
          </a:p>
        </p:txBody>
      </p:sp>
      <p:sp>
        <p:nvSpPr>
          <p:cNvPr id="50179" name="Rectangle 3"/>
          <p:cNvSpPr>
            <a:spLocks noGrp="1" noChangeArrowheads="1"/>
          </p:cNvSpPr>
          <p:nvPr>
            <p:ph type="body" idx="4294967295"/>
          </p:nvPr>
        </p:nvSpPr>
        <p:spPr>
          <a:xfrm>
            <a:off x="0" y="1196975"/>
            <a:ext cx="9144000" cy="5472113"/>
          </a:xfrm>
        </p:spPr>
        <p:txBody>
          <a:bodyPr/>
          <a:lstStyle/>
          <a:p>
            <a:pPr eaLnBrk="1" hangingPunct="1"/>
            <a:r>
              <a:rPr lang="en-US" sz="3600" dirty="0" smtClean="0">
                <a:solidFill>
                  <a:srgbClr val="008000"/>
                </a:solidFill>
                <a:latin typeface="Arial" pitchFamily="34" charset="0"/>
                <a:cs typeface="Arial" pitchFamily="34" charset="0"/>
              </a:rPr>
              <a:t>4.Formal Operations Stage (11 Years and Up)</a:t>
            </a:r>
          </a:p>
          <a:p>
            <a:pPr eaLnBrk="1" hangingPunct="1"/>
            <a:r>
              <a:rPr lang="en-US" sz="3600" dirty="0" smtClean="0">
                <a:latin typeface="Arial" pitchFamily="34" charset="0"/>
                <a:cs typeface="Arial" pitchFamily="34" charset="0"/>
              </a:rPr>
              <a:t>Thinking now includes abstract, theoretical, and hypothetical ideas</a:t>
            </a: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p:cTn id="7" dur="1000" fill="hold"/>
                                        <p:tgtEl>
                                          <p:spTgt spid="50178"/>
                                        </p:tgtEl>
                                        <p:attrNameLst>
                                          <p:attrName>ppt_x</p:attrName>
                                        </p:attrNameLst>
                                      </p:cBhvr>
                                      <p:tavLst>
                                        <p:tav tm="0">
                                          <p:val>
                                            <p:strVal val="#ppt_x-.2"/>
                                          </p:val>
                                        </p:tav>
                                        <p:tav tm="100000">
                                          <p:val>
                                            <p:strVal val="#ppt_x"/>
                                          </p:val>
                                        </p:tav>
                                      </p:tavLst>
                                    </p:anim>
                                    <p:anim calcmode="lin" valueType="num">
                                      <p:cBhvr>
                                        <p:cTn id="8" dur="1000" fill="hold"/>
                                        <p:tgtEl>
                                          <p:spTgt spid="50178"/>
                                        </p:tgtEl>
                                        <p:attrNameLst>
                                          <p:attrName>ppt_y</p:attrName>
                                        </p:attrNameLst>
                                      </p:cBhvr>
                                      <p:tavLst>
                                        <p:tav tm="0">
                                          <p:val>
                                            <p:strVal val="#ppt_y"/>
                                          </p:val>
                                        </p:tav>
                                        <p:tav tm="100000">
                                          <p:val>
                                            <p:strVal val="#ppt_y"/>
                                          </p:val>
                                        </p:tav>
                                      </p:tavLst>
                                    </p:anim>
                                    <p:animEffect transition="in" filter="wipe(right)" prLst="gradientSize: 0.1">
                                      <p:cBhvr>
                                        <p:cTn id="9" dur="1000"/>
                                        <p:tgtEl>
                                          <p:spTgt spid="5017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50179">
                                            <p:txEl>
                                              <p:pRg st="0" end="0"/>
                                            </p:txEl>
                                          </p:spTgt>
                                        </p:tgtEl>
                                        <p:attrNameLst>
                                          <p:attrName>style.visibility</p:attrName>
                                        </p:attrNameLst>
                                      </p:cBhvr>
                                      <p:to>
                                        <p:strVal val="visible"/>
                                      </p:to>
                                    </p:set>
                                    <p:animEffect transition="in" filter="fade">
                                      <p:cBhvr>
                                        <p:cTn id="14" dur="500"/>
                                        <p:tgtEl>
                                          <p:spTgt spid="50179">
                                            <p:txEl>
                                              <p:pRg st="0" end="0"/>
                                            </p:txEl>
                                          </p:spTgt>
                                        </p:tgtEl>
                                      </p:cBhvr>
                                    </p:animEffect>
                                    <p:anim calcmode="lin" valueType="num">
                                      <p:cBhvr>
                                        <p:cTn id="15" dur="500" fill="hold"/>
                                        <p:tgtEl>
                                          <p:spTgt spid="5017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5017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50179">
                                            <p:txEl>
                                              <p:pRg st="1" end="1"/>
                                            </p:txEl>
                                          </p:spTgt>
                                        </p:tgtEl>
                                        <p:attrNameLst>
                                          <p:attrName>style.visibility</p:attrName>
                                        </p:attrNameLst>
                                      </p:cBhvr>
                                      <p:to>
                                        <p:strVal val="visible"/>
                                      </p:to>
                                    </p:set>
                                    <p:animEffect transition="in" filter="fade">
                                      <p:cBhvr>
                                        <p:cTn id="21" dur="500"/>
                                        <p:tgtEl>
                                          <p:spTgt spid="50179">
                                            <p:txEl>
                                              <p:pRg st="1" end="1"/>
                                            </p:txEl>
                                          </p:spTgt>
                                        </p:tgtEl>
                                      </p:cBhvr>
                                    </p:animEffect>
                                    <p:anim calcmode="lin" valueType="num">
                                      <p:cBhvr>
                                        <p:cTn id="22" dur="500" fill="hold"/>
                                        <p:tgtEl>
                                          <p:spTgt spid="50179">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50179">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P spid="50179"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idx="4294967295"/>
          </p:nvPr>
        </p:nvSpPr>
        <p:spPr>
          <a:xfrm>
            <a:off x="251520" y="188641"/>
            <a:ext cx="8892480" cy="792088"/>
          </a:xfrm>
        </p:spPr>
        <p:txBody>
          <a:bodyPr/>
          <a:lstStyle/>
          <a:p>
            <a:pPr eaLnBrk="1" hangingPunct="1">
              <a:defRPr/>
            </a:pPr>
            <a:r>
              <a:rPr lang="en-US" sz="3200" b="1" dirty="0">
                <a:solidFill>
                  <a:srgbClr val="0000FF"/>
                </a:solidFill>
                <a:latin typeface="Arial" pitchFamily="34" charset="0"/>
                <a:cs typeface="Arial" pitchFamily="34" charset="0"/>
              </a:rPr>
              <a:t>Cognitive Development : Think Like a Child </a:t>
            </a:r>
            <a:r>
              <a:rPr lang="en-US" sz="3200" b="1" dirty="0" smtClean="0">
                <a:solidFill>
                  <a:srgbClr val="0000FF"/>
                </a:solidFill>
                <a:latin typeface="Arial" pitchFamily="34" charset="0"/>
                <a:cs typeface="Arial" pitchFamily="34" charset="0"/>
              </a:rPr>
              <a:t/>
            </a:r>
            <a:br>
              <a:rPr lang="en-US" sz="3200" b="1" dirty="0" smtClean="0">
                <a:solidFill>
                  <a:srgbClr val="0000FF"/>
                </a:solidFill>
                <a:latin typeface="Arial" pitchFamily="34" charset="0"/>
                <a:cs typeface="Arial" pitchFamily="34" charset="0"/>
              </a:rPr>
            </a:br>
            <a:r>
              <a:rPr lang="en-US" sz="3200" dirty="0" smtClean="0">
                <a:solidFill>
                  <a:srgbClr val="FF0000"/>
                </a:solidFill>
                <a:effectLst>
                  <a:outerShdw blurRad="38100" dist="38100" dir="2700000" algn="tl">
                    <a:srgbClr val="C0C0C0"/>
                  </a:outerShdw>
                </a:effectLst>
                <a:latin typeface="Arial Black" pitchFamily="34" charset="0"/>
              </a:rPr>
              <a:t>Lev </a:t>
            </a:r>
            <a:r>
              <a:rPr lang="en-US" sz="3200" dirty="0" err="1" smtClean="0">
                <a:solidFill>
                  <a:srgbClr val="FF0000"/>
                </a:solidFill>
                <a:effectLst>
                  <a:outerShdw blurRad="38100" dist="38100" dir="2700000" algn="tl">
                    <a:srgbClr val="C0C0C0"/>
                  </a:outerShdw>
                </a:effectLst>
                <a:latin typeface="Arial Black" pitchFamily="34" charset="0"/>
              </a:rPr>
              <a:t>Vygotsky’s</a:t>
            </a:r>
            <a:r>
              <a:rPr lang="en-US" sz="3200" dirty="0" smtClean="0">
                <a:solidFill>
                  <a:srgbClr val="FF0000"/>
                </a:solidFill>
                <a:effectLst>
                  <a:outerShdw blurRad="38100" dist="38100" dir="2700000" algn="tl">
                    <a:srgbClr val="C0C0C0"/>
                  </a:outerShdw>
                </a:effectLst>
                <a:latin typeface="Arial Black" pitchFamily="34" charset="0"/>
              </a:rPr>
              <a:t> Sociocultural Theory </a:t>
            </a:r>
          </a:p>
        </p:txBody>
      </p:sp>
      <p:sp>
        <p:nvSpPr>
          <p:cNvPr id="52227" name="Rectangle 3"/>
          <p:cNvSpPr>
            <a:spLocks noGrp="1" noChangeArrowheads="1"/>
          </p:cNvSpPr>
          <p:nvPr>
            <p:ph type="body" idx="4294967295"/>
          </p:nvPr>
        </p:nvSpPr>
        <p:spPr>
          <a:xfrm>
            <a:off x="685800" y="1600200"/>
            <a:ext cx="8458200" cy="5029200"/>
          </a:xfrm>
        </p:spPr>
        <p:txBody>
          <a:bodyPr/>
          <a:lstStyle/>
          <a:p>
            <a:pPr eaLnBrk="1" hangingPunct="1"/>
            <a:r>
              <a:rPr lang="en-US" dirty="0" smtClean="0">
                <a:solidFill>
                  <a:srgbClr val="FF6600"/>
                </a:solidFill>
                <a:latin typeface="Arial" pitchFamily="34" charset="0"/>
                <a:cs typeface="Arial" pitchFamily="34" charset="0"/>
              </a:rPr>
              <a:t>Children’s cognitive development is heavily influenced by social and cultural factors.</a:t>
            </a:r>
          </a:p>
          <a:p>
            <a:pPr eaLnBrk="1" hangingPunct="1"/>
            <a:r>
              <a:rPr lang="en-US" dirty="0" smtClean="0">
                <a:solidFill>
                  <a:srgbClr val="008000"/>
                </a:solidFill>
                <a:latin typeface="Arial" pitchFamily="34" charset="0"/>
                <a:cs typeface="Arial" pitchFamily="34" charset="0"/>
              </a:rPr>
              <a:t>A child’s thinking develops through dialogues with more capable persons.</a:t>
            </a: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52226"/>
                                        </p:tgtEl>
                                        <p:attrNameLst>
                                          <p:attrName>style.visibility</p:attrName>
                                        </p:attrNameLst>
                                      </p:cBhvr>
                                      <p:to>
                                        <p:strVal val="visible"/>
                                      </p:to>
                                    </p:set>
                                    <p:anim calcmode="lin" valueType="num">
                                      <p:cBhvr>
                                        <p:cTn id="7" dur="1000" fill="hold"/>
                                        <p:tgtEl>
                                          <p:spTgt spid="52226"/>
                                        </p:tgtEl>
                                        <p:attrNameLst>
                                          <p:attrName>ppt_x</p:attrName>
                                        </p:attrNameLst>
                                      </p:cBhvr>
                                      <p:tavLst>
                                        <p:tav tm="0">
                                          <p:val>
                                            <p:strVal val="#ppt_x-.2"/>
                                          </p:val>
                                        </p:tav>
                                        <p:tav tm="100000">
                                          <p:val>
                                            <p:strVal val="#ppt_x"/>
                                          </p:val>
                                        </p:tav>
                                      </p:tavLst>
                                    </p:anim>
                                    <p:anim calcmode="lin" valueType="num">
                                      <p:cBhvr>
                                        <p:cTn id="8" dur="1000" fill="hold"/>
                                        <p:tgtEl>
                                          <p:spTgt spid="522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5222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52227">
                                            <p:txEl>
                                              <p:pRg st="0" end="0"/>
                                            </p:txEl>
                                          </p:spTgt>
                                        </p:tgtEl>
                                        <p:attrNameLst>
                                          <p:attrName>style.visibility</p:attrName>
                                        </p:attrNameLst>
                                      </p:cBhvr>
                                      <p:to>
                                        <p:strVal val="visible"/>
                                      </p:to>
                                    </p:set>
                                    <p:animEffect transition="in" filter="fade">
                                      <p:cBhvr>
                                        <p:cTn id="14" dur="500"/>
                                        <p:tgtEl>
                                          <p:spTgt spid="52227">
                                            <p:txEl>
                                              <p:pRg st="0" end="0"/>
                                            </p:txEl>
                                          </p:spTgt>
                                        </p:tgtEl>
                                      </p:cBhvr>
                                    </p:animEffect>
                                    <p:anim calcmode="lin" valueType="num">
                                      <p:cBhvr>
                                        <p:cTn id="15" dur="500" fill="hold"/>
                                        <p:tgtEl>
                                          <p:spTgt spid="5222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52227">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52227">
                                            <p:txEl>
                                              <p:pRg st="1" end="1"/>
                                            </p:txEl>
                                          </p:spTgt>
                                        </p:tgtEl>
                                        <p:attrNameLst>
                                          <p:attrName>style.visibility</p:attrName>
                                        </p:attrNameLst>
                                      </p:cBhvr>
                                      <p:to>
                                        <p:strVal val="visible"/>
                                      </p:to>
                                    </p:set>
                                    <p:animEffect transition="in" filter="fade">
                                      <p:cBhvr>
                                        <p:cTn id="21" dur="500"/>
                                        <p:tgtEl>
                                          <p:spTgt spid="52227">
                                            <p:txEl>
                                              <p:pRg st="1" end="1"/>
                                            </p:txEl>
                                          </p:spTgt>
                                        </p:tgtEl>
                                      </p:cBhvr>
                                    </p:animEffect>
                                    <p:anim calcmode="lin" valueType="num">
                                      <p:cBhvr>
                                        <p:cTn id="22" dur="500" fill="hold"/>
                                        <p:tgtEl>
                                          <p:spTgt spid="52227">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52227">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p:bldP spid="52227" grpId="0" build="p"/>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0" y="214313"/>
            <a:ext cx="8943975" cy="1462087"/>
          </a:xfrm>
        </p:spPr>
        <p:txBody>
          <a:bodyPr/>
          <a:lstStyle/>
          <a:p>
            <a:r>
              <a:rPr lang="en-US" sz="2800" b="1" dirty="0" smtClean="0">
                <a:solidFill>
                  <a:srgbClr val="0000FF"/>
                </a:solidFill>
                <a:latin typeface="Arial" pitchFamily="34" charset="0"/>
                <a:cs typeface="Arial" pitchFamily="34" charset="0"/>
              </a:rPr>
              <a:t>Cognitive Development : Think Like a Child </a:t>
            </a:r>
            <a:br>
              <a:rPr lang="en-US" sz="2800" b="1" dirty="0" smtClean="0">
                <a:solidFill>
                  <a:srgbClr val="0000FF"/>
                </a:solidFill>
                <a:latin typeface="Arial" pitchFamily="34" charset="0"/>
                <a:cs typeface="Arial" pitchFamily="34" charset="0"/>
              </a:rPr>
            </a:b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Lev </a:t>
            </a:r>
            <a:r>
              <a:rPr lang="en-US" sz="2800" dirty="0" err="1" smtClean="0">
                <a:solidFill>
                  <a:srgbClr val="FF0000"/>
                </a:solidFill>
                <a:effectLst>
                  <a:outerShdw blurRad="38100" dist="38100" dir="2700000" algn="tl">
                    <a:srgbClr val="C0C0C0"/>
                  </a:outerShdw>
                </a:effectLst>
                <a:latin typeface="Arial" pitchFamily="34" charset="0"/>
                <a:cs typeface="Arial" pitchFamily="34" charset="0"/>
              </a:rPr>
              <a:t>Vygotsky’s</a:t>
            </a: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 Sociocultural Theory  (Cont.)</a:t>
            </a:r>
            <a:r>
              <a:rPr lang="en-US" sz="3200" dirty="0" smtClean="0">
                <a:solidFill>
                  <a:srgbClr val="FF0000"/>
                </a:solidFill>
                <a:effectLst>
                  <a:outerShdw blurRad="38100" dist="38100" dir="2700000" algn="tl">
                    <a:srgbClr val="C0C0C0"/>
                  </a:outerShdw>
                </a:effectLst>
                <a:latin typeface="Arial Black" pitchFamily="34" charset="0"/>
              </a:rPr>
              <a:t/>
            </a:r>
            <a:br>
              <a:rPr lang="en-US" sz="3200" dirty="0" smtClean="0">
                <a:solidFill>
                  <a:srgbClr val="FF0000"/>
                </a:solidFill>
                <a:effectLst>
                  <a:outerShdw blurRad="38100" dist="38100" dir="2700000" algn="tl">
                    <a:srgbClr val="C0C0C0"/>
                  </a:outerShdw>
                </a:effectLst>
                <a:latin typeface="Arial Black" pitchFamily="34" charset="0"/>
              </a:rPr>
            </a:br>
            <a:r>
              <a:rPr lang="en-US" sz="3200" dirty="0">
                <a:solidFill>
                  <a:srgbClr val="FF0000"/>
                </a:solidFill>
                <a:effectLst>
                  <a:outerShdw blurRad="38100" dist="38100" dir="2700000" algn="tl">
                    <a:srgbClr val="C0C0C0"/>
                  </a:outerShdw>
                </a:effectLst>
                <a:latin typeface="Arial Black" pitchFamily="34" charset="0"/>
              </a:rPr>
              <a:t> </a:t>
            </a:r>
            <a:r>
              <a:rPr lang="en-US" sz="3200" dirty="0" smtClean="0">
                <a:solidFill>
                  <a:srgbClr val="FF0000"/>
                </a:solidFill>
                <a:effectLst>
                  <a:outerShdw blurRad="38100" dist="38100" dir="2700000" algn="tl">
                    <a:srgbClr val="C0C0C0"/>
                  </a:outerShdw>
                </a:effectLst>
                <a:latin typeface="Arial Black" pitchFamily="34" charset="0"/>
              </a:rPr>
              <a:t>                  </a:t>
            </a:r>
            <a:r>
              <a:rPr lang="en-US" sz="3200" dirty="0" smtClean="0">
                <a:solidFill>
                  <a:srgbClr val="008000"/>
                </a:solidFill>
              </a:rPr>
              <a:t>Zone </a:t>
            </a:r>
            <a:r>
              <a:rPr lang="en-US" sz="3200" dirty="0">
                <a:solidFill>
                  <a:srgbClr val="008000"/>
                </a:solidFill>
              </a:rPr>
              <a:t>of Proximal Development</a:t>
            </a:r>
          </a:p>
        </p:txBody>
      </p:sp>
      <p:sp>
        <p:nvSpPr>
          <p:cNvPr id="91139" name="Rectangle 3"/>
          <p:cNvSpPr>
            <a:spLocks noGrp="1" noChangeArrowheads="1"/>
          </p:cNvSpPr>
          <p:nvPr>
            <p:ph type="body" idx="1"/>
          </p:nvPr>
        </p:nvSpPr>
        <p:spPr>
          <a:xfrm>
            <a:off x="685800" y="1981200"/>
            <a:ext cx="7772400" cy="2227263"/>
          </a:xfrm>
        </p:spPr>
        <p:txBody>
          <a:bodyPr/>
          <a:lstStyle/>
          <a:p>
            <a:r>
              <a:rPr lang="en-US" dirty="0"/>
              <a:t>Range of tasks a child cannot master alone even though they are close to having the necessary mental skills; they need guidance from a skilled partner in order to complete the </a:t>
            </a:r>
            <a:r>
              <a:rPr lang="en-US" dirty="0" smtClean="0"/>
              <a:t>task.</a:t>
            </a:r>
            <a:endParaRPr lang="en-US" dirty="0"/>
          </a:p>
        </p:txBody>
      </p:sp>
    </p:spTree>
    <p:extLst>
      <p:ext uri="{BB962C8B-B14F-4D97-AF65-F5344CB8AC3E}">
        <p14:creationId xmlns:p14="http://schemas.microsoft.com/office/powerpoint/2010/main" val="1622720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113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113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8"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r>
              <a:rPr lang="en-US" sz="2800" b="1" dirty="0" smtClean="0">
                <a:solidFill>
                  <a:srgbClr val="0000FF"/>
                </a:solidFill>
                <a:latin typeface="Arial" pitchFamily="34" charset="0"/>
                <a:cs typeface="Arial" pitchFamily="34" charset="0"/>
              </a:rPr>
              <a:t>Cognitive Development : Think Like a Child </a:t>
            </a:r>
            <a:br>
              <a:rPr lang="en-US" sz="2800" b="1" dirty="0" smtClean="0">
                <a:solidFill>
                  <a:srgbClr val="0000FF"/>
                </a:solidFill>
                <a:latin typeface="Arial" pitchFamily="34" charset="0"/>
                <a:cs typeface="Arial" pitchFamily="34" charset="0"/>
              </a:rPr>
            </a:b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Lev </a:t>
            </a:r>
            <a:r>
              <a:rPr lang="en-US" sz="2800" dirty="0" err="1" smtClean="0">
                <a:solidFill>
                  <a:srgbClr val="FF0000"/>
                </a:solidFill>
                <a:effectLst>
                  <a:outerShdw blurRad="38100" dist="38100" dir="2700000" algn="tl">
                    <a:srgbClr val="C0C0C0"/>
                  </a:outerShdw>
                </a:effectLst>
                <a:latin typeface="Arial" pitchFamily="34" charset="0"/>
                <a:cs typeface="Arial" pitchFamily="34" charset="0"/>
              </a:rPr>
              <a:t>Vygotsky’s</a:t>
            </a: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 Sociocultural Theory  (Cont.) </a:t>
            </a:r>
            <a:r>
              <a:rPr lang="en-US" sz="3200" dirty="0" smtClean="0">
                <a:solidFill>
                  <a:srgbClr val="008000"/>
                </a:solidFill>
              </a:rPr>
              <a:t>Scaffolding</a:t>
            </a:r>
            <a:endParaRPr lang="en-US" sz="3200" dirty="0">
              <a:solidFill>
                <a:srgbClr val="008000"/>
              </a:solidFill>
            </a:endParaRPr>
          </a:p>
        </p:txBody>
      </p:sp>
      <p:sp>
        <p:nvSpPr>
          <p:cNvPr id="92163" name="Rectangle 3"/>
          <p:cNvSpPr>
            <a:spLocks noGrp="1" noChangeArrowheads="1"/>
          </p:cNvSpPr>
          <p:nvPr>
            <p:ph type="body" idx="1"/>
          </p:nvPr>
        </p:nvSpPr>
        <p:spPr>
          <a:xfrm>
            <a:off x="685800" y="1981200"/>
            <a:ext cx="7772400" cy="3968080"/>
          </a:xfrm>
        </p:spPr>
        <p:txBody>
          <a:bodyPr/>
          <a:lstStyle/>
          <a:p>
            <a:r>
              <a:rPr lang="en-US" dirty="0">
                <a:latin typeface="Arial" pitchFamily="34" charset="0"/>
                <a:cs typeface="Arial" pitchFamily="34" charset="0"/>
              </a:rPr>
              <a:t>Framework or temporary support.  Adults help children learn how to think by scaffolding, or supporting, their attempts to solve a problem or to discover principles</a:t>
            </a:r>
          </a:p>
          <a:p>
            <a:pPr lvl="1"/>
            <a:r>
              <a:rPr lang="en-US" dirty="0">
                <a:solidFill>
                  <a:srgbClr val="C00000"/>
                </a:solidFill>
              </a:rPr>
              <a:t>Scaffolding must be responsive to a child’s needs</a:t>
            </a:r>
          </a:p>
        </p:txBody>
      </p:sp>
    </p:spTree>
    <p:extLst>
      <p:ext uri="{BB962C8B-B14F-4D97-AF65-F5344CB8AC3E}">
        <p14:creationId xmlns:p14="http://schemas.microsoft.com/office/powerpoint/2010/main" val="395915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6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16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16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93538" name="Rectangle 2"/>
          <p:cNvSpPr>
            <a:spLocks noGrp="1" noChangeArrowheads="1"/>
          </p:cNvSpPr>
          <p:nvPr>
            <p:ph type="title" idx="4294967295"/>
          </p:nvPr>
        </p:nvSpPr>
        <p:spPr>
          <a:xfrm>
            <a:off x="685800" y="914400"/>
            <a:ext cx="8153400" cy="381000"/>
          </a:xfrm>
        </p:spPr>
        <p:txBody>
          <a:bodyPr/>
          <a:lstStyle/>
          <a:p>
            <a:pPr eaLnBrk="1" hangingPunct="1">
              <a:defRPr/>
            </a:pPr>
            <a:r>
              <a:rPr lang="en-US" sz="3200" dirty="0" smtClean="0">
                <a:solidFill>
                  <a:srgbClr val="0000FF"/>
                </a:solidFill>
                <a:latin typeface="Arial" pitchFamily="34" charset="0"/>
                <a:cs typeface="Arial" pitchFamily="34" charset="0"/>
              </a:rPr>
              <a:t>Adolescence and Young </a:t>
            </a:r>
            <a:r>
              <a:rPr lang="en-US" sz="3200" dirty="0">
                <a:solidFill>
                  <a:srgbClr val="0000FF"/>
                </a:solidFill>
                <a:latin typeface="Arial" pitchFamily="34" charset="0"/>
                <a:cs typeface="Arial" pitchFamily="34" charset="0"/>
              </a:rPr>
              <a:t>Adulthood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Lawrence Kohlberg and Moral Development </a:t>
            </a:r>
          </a:p>
        </p:txBody>
      </p:sp>
      <p:sp>
        <p:nvSpPr>
          <p:cNvPr id="193539" name="Rectangle 3"/>
          <p:cNvSpPr>
            <a:spLocks noGrp="1" noChangeArrowheads="1"/>
          </p:cNvSpPr>
          <p:nvPr>
            <p:ph type="body" idx="4294967295"/>
          </p:nvPr>
        </p:nvSpPr>
        <p:spPr>
          <a:xfrm>
            <a:off x="323528" y="1844824"/>
            <a:ext cx="8631560" cy="4287689"/>
          </a:xfrm>
        </p:spPr>
        <p:txBody>
          <a:bodyPr/>
          <a:lstStyle/>
          <a:p>
            <a:pPr eaLnBrk="1" hangingPunct="1"/>
            <a:r>
              <a:rPr lang="en-US" dirty="0" smtClean="0">
                <a:solidFill>
                  <a:srgbClr val="990000"/>
                </a:solidFill>
                <a:latin typeface="Arial" pitchFamily="34" charset="0"/>
                <a:cs typeface="Arial" pitchFamily="34" charset="0"/>
              </a:rPr>
              <a:t>Moral Development: When we acquire values, beliefs, and thinking abilities that guide responsible behavior</a:t>
            </a:r>
          </a:p>
          <a:p>
            <a:pPr eaLnBrk="1" hangingPunct="1"/>
            <a:r>
              <a:rPr lang="en-US" dirty="0" smtClean="0">
                <a:latin typeface="Arial" pitchFamily="34" charset="0"/>
                <a:cs typeface="Arial" pitchFamily="34" charset="0"/>
              </a:rPr>
              <a:t>Stage theorist, like Freud and Erikson </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93538"/>
                                        </p:tgtEl>
                                        <p:attrNameLst>
                                          <p:attrName>style.visibility</p:attrName>
                                        </p:attrNameLst>
                                      </p:cBhvr>
                                      <p:to>
                                        <p:strVal val="visible"/>
                                      </p:to>
                                    </p:set>
                                    <p:anim calcmode="lin" valueType="num">
                                      <p:cBhvr>
                                        <p:cTn id="7" dur="1000" fill="hold"/>
                                        <p:tgtEl>
                                          <p:spTgt spid="193538"/>
                                        </p:tgtEl>
                                        <p:attrNameLst>
                                          <p:attrName>ppt_x</p:attrName>
                                        </p:attrNameLst>
                                      </p:cBhvr>
                                      <p:tavLst>
                                        <p:tav tm="0">
                                          <p:val>
                                            <p:strVal val="#ppt_x-.2"/>
                                          </p:val>
                                        </p:tav>
                                        <p:tav tm="100000">
                                          <p:val>
                                            <p:strVal val="#ppt_x"/>
                                          </p:val>
                                        </p:tav>
                                      </p:tavLst>
                                    </p:anim>
                                    <p:anim calcmode="lin" valueType="num">
                                      <p:cBhvr>
                                        <p:cTn id="8" dur="1000" fill="hold"/>
                                        <p:tgtEl>
                                          <p:spTgt spid="19353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9353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93539">
                                            <p:txEl>
                                              <p:pRg st="0" end="0"/>
                                            </p:txEl>
                                          </p:spTgt>
                                        </p:tgtEl>
                                        <p:attrNameLst>
                                          <p:attrName>style.visibility</p:attrName>
                                        </p:attrNameLst>
                                      </p:cBhvr>
                                      <p:to>
                                        <p:strVal val="visible"/>
                                      </p:to>
                                    </p:set>
                                    <p:animEffect transition="in" filter="fade">
                                      <p:cBhvr>
                                        <p:cTn id="14" dur="500"/>
                                        <p:tgtEl>
                                          <p:spTgt spid="193539">
                                            <p:txEl>
                                              <p:pRg st="0" end="0"/>
                                            </p:txEl>
                                          </p:spTgt>
                                        </p:tgtEl>
                                      </p:cBhvr>
                                    </p:animEffect>
                                    <p:anim calcmode="lin" valueType="num">
                                      <p:cBhvr>
                                        <p:cTn id="15" dur="500" fill="hold"/>
                                        <p:tgtEl>
                                          <p:spTgt spid="19353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9353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93539">
                                            <p:txEl>
                                              <p:pRg st="1" end="1"/>
                                            </p:txEl>
                                          </p:spTgt>
                                        </p:tgtEl>
                                        <p:attrNameLst>
                                          <p:attrName>style.visibility</p:attrName>
                                        </p:attrNameLst>
                                      </p:cBhvr>
                                      <p:to>
                                        <p:strVal val="visible"/>
                                      </p:to>
                                    </p:set>
                                    <p:animEffect transition="in" filter="fade">
                                      <p:cBhvr>
                                        <p:cTn id="21" dur="500"/>
                                        <p:tgtEl>
                                          <p:spTgt spid="193539">
                                            <p:txEl>
                                              <p:pRg st="1" end="1"/>
                                            </p:txEl>
                                          </p:spTgt>
                                        </p:tgtEl>
                                      </p:cBhvr>
                                    </p:animEffect>
                                    <p:anim calcmode="lin" valueType="num">
                                      <p:cBhvr>
                                        <p:cTn id="22" dur="500" fill="hold"/>
                                        <p:tgtEl>
                                          <p:spTgt spid="193539">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93539">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8" grpId="0"/>
      <p:bldP spid="193539" grpId="0" build="p"/>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3092" y="188640"/>
            <a:ext cx="8839200" cy="1143000"/>
          </a:xfrm>
        </p:spPr>
        <p:txBody>
          <a:bodyPr/>
          <a:lstStyle/>
          <a:p>
            <a:pPr algn="r">
              <a:defRPr/>
            </a:pPr>
            <a:r>
              <a:rPr lang="en-US" sz="3200" b="1" i="1" dirty="0">
                <a:solidFill>
                  <a:srgbClr val="FF0000"/>
                </a:solidFill>
                <a:effectLst>
                  <a:outerShdw blurRad="38100" dist="38100" dir="2700000" algn="tl">
                    <a:srgbClr val="C0C0C0"/>
                  </a:outerShdw>
                </a:effectLst>
                <a:latin typeface="Arial" pitchFamily="34" charset="0"/>
                <a:cs typeface="Arial" pitchFamily="34" charset="0"/>
              </a:rPr>
              <a:t>Moral Development(cont.)</a:t>
            </a:r>
            <a:br>
              <a:rPr lang="en-US" sz="3200" b="1" i="1" dirty="0">
                <a:solidFill>
                  <a:srgbClr val="FF0000"/>
                </a:solidFill>
                <a:effectLst>
                  <a:outerShdw blurRad="38100" dist="38100" dir="2700000" algn="tl">
                    <a:srgbClr val="C0C0C0"/>
                  </a:outerShdw>
                </a:effectLst>
                <a:latin typeface="Arial" pitchFamily="34" charset="0"/>
                <a:cs typeface="Arial" pitchFamily="34" charset="0"/>
              </a:rPr>
            </a:br>
            <a:r>
              <a:rPr lang="en-US" sz="3200" b="1" i="1" dirty="0" smtClean="0">
                <a:solidFill>
                  <a:srgbClr val="00B050"/>
                </a:solidFill>
                <a:effectLst>
                  <a:outerShdw blurRad="38100" dist="38100" dir="2700000" algn="tl">
                    <a:srgbClr val="C0C0C0"/>
                  </a:outerShdw>
                </a:effectLst>
                <a:latin typeface="Arial" pitchFamily="34" charset="0"/>
                <a:cs typeface="Arial" pitchFamily="34" charset="0"/>
              </a:rPr>
              <a:t>Basic </a:t>
            </a:r>
            <a:r>
              <a:rPr lang="en-US" sz="3200" b="1" i="1" dirty="0">
                <a:solidFill>
                  <a:srgbClr val="00B050"/>
                </a:solidFill>
                <a:effectLst>
                  <a:outerShdw blurRad="38100" dist="38100" dir="2700000" algn="tl">
                    <a:srgbClr val="C0C0C0"/>
                  </a:outerShdw>
                </a:effectLst>
                <a:latin typeface="Arial" pitchFamily="34" charset="0"/>
                <a:cs typeface="Arial" pitchFamily="34" charset="0"/>
              </a:rPr>
              <a:t>Stages of Moral Development</a:t>
            </a:r>
            <a:endParaRPr lang="th-TH" sz="3200" b="1" i="1" dirty="0">
              <a:solidFill>
                <a:srgbClr val="00B050"/>
              </a:solidFill>
              <a:effectLst>
                <a:outerShdw blurRad="38100" dist="38100" dir="2700000" algn="tl">
                  <a:srgbClr val="C0C0C0"/>
                </a:outerShdw>
              </a:effectLst>
              <a:latin typeface="Arial" pitchFamily="34" charset="0"/>
              <a:cs typeface="Times New Roman" pitchFamily="18" charset="0"/>
            </a:endParaRPr>
          </a:p>
        </p:txBody>
      </p:sp>
      <p:sp>
        <p:nvSpPr>
          <p:cNvPr id="34819" name="Rectangle 3"/>
          <p:cNvSpPr>
            <a:spLocks noChangeArrowheads="1"/>
          </p:cNvSpPr>
          <p:nvPr/>
        </p:nvSpPr>
        <p:spPr bwMode="auto">
          <a:xfrm>
            <a:off x="1350963" y="533400"/>
            <a:ext cx="74882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algn="r">
              <a:defRPr/>
            </a:pPr>
            <a:endParaRPr lang="th-TH" sz="3200" b="1" dirty="0">
              <a:solidFill>
                <a:schemeClr val="tx2"/>
              </a:solidFill>
              <a:effectLst>
                <a:outerShdw blurRad="38100" dist="38100" dir="2700000" algn="tl">
                  <a:srgbClr val="C0C0C0"/>
                </a:outerShdw>
              </a:effectLst>
              <a:latin typeface="Times New Roman" pitchFamily="18" charset="0"/>
            </a:endParaRPr>
          </a:p>
        </p:txBody>
      </p:sp>
      <p:sp>
        <p:nvSpPr>
          <p:cNvPr id="34820" name="Rectangle 4"/>
          <p:cNvSpPr>
            <a:spLocks noChangeArrowheads="1"/>
          </p:cNvSpPr>
          <p:nvPr/>
        </p:nvSpPr>
        <p:spPr bwMode="auto">
          <a:xfrm>
            <a:off x="228600" y="2057400"/>
            <a:ext cx="8915400"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533400" indent="-533400">
              <a:spcBef>
                <a:spcPct val="20000"/>
              </a:spcBef>
              <a:buClr>
                <a:schemeClr val="tx1"/>
              </a:buClr>
              <a:buSzPct val="70000"/>
              <a:buFont typeface="Wingdings" pitchFamily="2" charset="2"/>
              <a:buNone/>
            </a:pPr>
            <a:r>
              <a:rPr lang="en-US" sz="4000" b="1" dirty="0">
                <a:latin typeface="Times New Roman" pitchFamily="18" charset="0"/>
              </a:rPr>
              <a:t>Level 1: Pre-conventional Morality</a:t>
            </a:r>
            <a:endParaRPr lang="en-US" sz="4000" dirty="0">
              <a:latin typeface="Times New Roman" pitchFamily="18" charset="0"/>
            </a:endParaRPr>
          </a:p>
          <a:p>
            <a:pPr marL="533400" indent="-533400">
              <a:spcBef>
                <a:spcPct val="20000"/>
              </a:spcBef>
              <a:buClr>
                <a:schemeClr val="tx1"/>
              </a:buClr>
              <a:buSzPct val="70000"/>
              <a:buFont typeface="Wingdings" pitchFamily="2" charset="2"/>
              <a:buNone/>
            </a:pPr>
            <a:r>
              <a:rPr lang="en-US" sz="4000" dirty="0">
                <a:latin typeface="Times New Roman" pitchFamily="18" charset="0"/>
              </a:rPr>
              <a:t>	</a:t>
            </a:r>
            <a:r>
              <a:rPr lang="en-US" sz="4000" b="1" dirty="0">
                <a:solidFill>
                  <a:schemeClr val="tx2"/>
                </a:solidFill>
                <a:latin typeface="Times New Roman" pitchFamily="18" charset="0"/>
              </a:rPr>
              <a:t>Stage 1</a:t>
            </a:r>
            <a:r>
              <a:rPr lang="en-US" sz="4000" dirty="0">
                <a:latin typeface="Times New Roman" pitchFamily="18" charset="0"/>
              </a:rPr>
              <a:t>: Obedient and Punishment Orientation</a:t>
            </a:r>
          </a:p>
          <a:p>
            <a:pPr marL="533400" indent="-533400">
              <a:spcBef>
                <a:spcPct val="20000"/>
              </a:spcBef>
              <a:buClr>
                <a:schemeClr val="tx1"/>
              </a:buClr>
              <a:buSzPct val="70000"/>
              <a:buFont typeface="Wingdings" pitchFamily="2" charset="2"/>
              <a:buNone/>
            </a:pPr>
            <a:r>
              <a:rPr lang="en-US" sz="4000" dirty="0">
                <a:latin typeface="Times New Roman" pitchFamily="18" charset="0"/>
              </a:rPr>
              <a:t>	</a:t>
            </a:r>
            <a:r>
              <a:rPr lang="en-US" sz="4000" b="1" dirty="0">
                <a:solidFill>
                  <a:schemeClr val="tx2"/>
                </a:solidFill>
                <a:latin typeface="Times New Roman" pitchFamily="18" charset="0"/>
              </a:rPr>
              <a:t>Stage 2</a:t>
            </a:r>
            <a:r>
              <a:rPr lang="en-US" sz="4000" dirty="0">
                <a:latin typeface="Times New Roman" pitchFamily="18" charset="0"/>
              </a:rPr>
              <a:t>: Reward Orientation</a:t>
            </a:r>
          </a:p>
          <a:p>
            <a:pPr marL="533400" indent="-533400">
              <a:spcBef>
                <a:spcPct val="20000"/>
              </a:spcBef>
              <a:buClr>
                <a:schemeClr val="tx1"/>
              </a:buClr>
              <a:buSzPct val="70000"/>
              <a:buFont typeface="Wingdings" pitchFamily="2" charset="2"/>
              <a:buNone/>
            </a:pPr>
            <a:endParaRPr lang="en-US" sz="4000" dirty="0">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4820">
                                            <p:txEl>
                                              <p:pRg st="0" end="0"/>
                                            </p:txEl>
                                          </p:spTgt>
                                        </p:tgtEl>
                                        <p:attrNameLst>
                                          <p:attrName>style.visibility</p:attrName>
                                        </p:attrNameLst>
                                      </p:cBhvr>
                                      <p:to>
                                        <p:strVal val="visible"/>
                                      </p:to>
                                    </p:set>
                                    <p:anim calcmode="lin" valueType="num">
                                      <p:cBhvr additive="base">
                                        <p:cTn id="7" dur="500" fill="hold"/>
                                        <p:tgtEl>
                                          <p:spTgt spid="34820">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482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4820">
                                            <p:txEl>
                                              <p:pRg st="1" end="1"/>
                                            </p:txEl>
                                          </p:spTgt>
                                        </p:tgtEl>
                                        <p:attrNameLst>
                                          <p:attrName>style.visibility</p:attrName>
                                        </p:attrNameLst>
                                      </p:cBhvr>
                                      <p:to>
                                        <p:strVal val="visible"/>
                                      </p:to>
                                    </p:set>
                                    <p:anim calcmode="lin" valueType="num">
                                      <p:cBhvr additive="base">
                                        <p:cTn id="13" dur="500" fill="hold"/>
                                        <p:tgtEl>
                                          <p:spTgt spid="34820">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4820">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4820">
                                            <p:txEl>
                                              <p:pRg st="2" end="2"/>
                                            </p:txEl>
                                          </p:spTgt>
                                        </p:tgtEl>
                                        <p:attrNameLst>
                                          <p:attrName>style.visibility</p:attrName>
                                        </p:attrNameLst>
                                      </p:cBhvr>
                                      <p:to>
                                        <p:strVal val="visible"/>
                                      </p:to>
                                    </p:set>
                                    <p:anim calcmode="lin" valueType="num">
                                      <p:cBhvr additive="base">
                                        <p:cTn id="19" dur="500" fill="hold"/>
                                        <p:tgtEl>
                                          <p:spTgt spid="34820">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4820">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29732" y="181875"/>
            <a:ext cx="8839200" cy="1143000"/>
          </a:xfrm>
        </p:spPr>
        <p:txBody>
          <a:bodyPr/>
          <a:lstStyle/>
          <a:p>
            <a:pPr algn="r">
              <a:defRPr/>
            </a:pPr>
            <a:r>
              <a:rPr lang="en-US" sz="3200" b="1" i="1" dirty="0">
                <a:solidFill>
                  <a:srgbClr val="FF0000"/>
                </a:solidFill>
                <a:effectLst>
                  <a:outerShdw blurRad="38100" dist="38100" dir="2700000" algn="tl">
                    <a:srgbClr val="C0C0C0"/>
                  </a:outerShdw>
                </a:effectLst>
                <a:latin typeface="Arial" pitchFamily="34" charset="0"/>
                <a:cs typeface="Arial" pitchFamily="34" charset="0"/>
              </a:rPr>
              <a:t>Moral </a:t>
            </a:r>
            <a:r>
              <a:rPr lang="en-US" sz="3200" b="1" i="1" dirty="0" smtClean="0">
                <a:solidFill>
                  <a:srgbClr val="FF0000"/>
                </a:solidFill>
                <a:effectLst>
                  <a:outerShdw blurRad="38100" dist="38100" dir="2700000" algn="tl">
                    <a:srgbClr val="C0C0C0"/>
                  </a:outerShdw>
                </a:effectLst>
                <a:latin typeface="Arial" pitchFamily="34" charset="0"/>
                <a:cs typeface="Arial" pitchFamily="34" charset="0"/>
              </a:rPr>
              <a:t>Development</a:t>
            </a:r>
            <a:r>
              <a:rPr lang="en-US" sz="3200" b="1" i="1" dirty="0">
                <a:solidFill>
                  <a:srgbClr val="FF0000"/>
                </a:solidFill>
                <a:effectLst>
                  <a:outerShdw blurRad="38100" dist="38100" dir="2700000" algn="tl">
                    <a:srgbClr val="C0C0C0"/>
                  </a:outerShdw>
                </a:effectLst>
                <a:latin typeface="Arial" pitchFamily="34" charset="0"/>
                <a:cs typeface="Arial" pitchFamily="34" charset="0"/>
              </a:rPr>
              <a:t/>
            </a:r>
            <a:br>
              <a:rPr lang="en-US" sz="3200" b="1" i="1" dirty="0">
                <a:solidFill>
                  <a:srgbClr val="FF0000"/>
                </a:solidFill>
                <a:effectLst>
                  <a:outerShdw blurRad="38100" dist="38100" dir="2700000" algn="tl">
                    <a:srgbClr val="C0C0C0"/>
                  </a:outerShdw>
                </a:effectLst>
                <a:latin typeface="Arial" pitchFamily="34" charset="0"/>
                <a:cs typeface="Arial" pitchFamily="34" charset="0"/>
              </a:rPr>
            </a:br>
            <a:r>
              <a:rPr lang="en-US" sz="3200" b="1" i="1" dirty="0">
                <a:solidFill>
                  <a:srgbClr val="00B050"/>
                </a:solidFill>
                <a:effectLst>
                  <a:outerShdw blurRad="38100" dist="38100" dir="2700000" algn="tl">
                    <a:srgbClr val="C0C0C0"/>
                  </a:outerShdw>
                </a:effectLst>
                <a:latin typeface="Arial" pitchFamily="34" charset="0"/>
                <a:cs typeface="Arial" pitchFamily="34" charset="0"/>
              </a:rPr>
              <a:t>Basic Stages of Moral </a:t>
            </a:r>
            <a:r>
              <a:rPr lang="en-US" sz="3200" b="1" i="1" dirty="0" smtClean="0">
                <a:solidFill>
                  <a:srgbClr val="00B050"/>
                </a:solidFill>
                <a:effectLst>
                  <a:outerShdw blurRad="38100" dist="38100" dir="2700000" algn="tl">
                    <a:srgbClr val="C0C0C0"/>
                  </a:outerShdw>
                </a:effectLst>
                <a:latin typeface="Arial" pitchFamily="34" charset="0"/>
                <a:cs typeface="Arial" pitchFamily="34" charset="0"/>
              </a:rPr>
              <a:t>Development (Cont.)</a:t>
            </a:r>
            <a:endParaRPr lang="th-TH" sz="3200" b="1" i="1" dirty="0">
              <a:effectLst>
                <a:outerShdw blurRad="38100" dist="38100" dir="2700000" algn="tl">
                  <a:srgbClr val="C0C0C0"/>
                </a:outerShdw>
              </a:effectLst>
              <a:latin typeface="Times New Roman" pitchFamily="18" charset="0"/>
              <a:cs typeface="Times New Roman" pitchFamily="18" charset="0"/>
            </a:endParaRPr>
          </a:p>
        </p:txBody>
      </p:sp>
      <p:sp>
        <p:nvSpPr>
          <p:cNvPr id="35843" name="Rectangle 3"/>
          <p:cNvSpPr>
            <a:spLocks noChangeArrowheads="1"/>
          </p:cNvSpPr>
          <p:nvPr/>
        </p:nvSpPr>
        <p:spPr bwMode="auto">
          <a:xfrm>
            <a:off x="1" y="116632"/>
            <a:ext cx="8839200" cy="1559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algn="r">
              <a:defRPr/>
            </a:pPr>
            <a:endParaRPr lang="th-TH" sz="5400" b="1">
              <a:solidFill>
                <a:schemeClr val="tx2"/>
              </a:solidFill>
              <a:effectLst>
                <a:outerShdw blurRad="38100" dist="38100" dir="2700000" algn="tl">
                  <a:srgbClr val="C0C0C0"/>
                </a:outerShdw>
              </a:effectLst>
              <a:latin typeface="Times New Roman" pitchFamily="18" charset="0"/>
            </a:endParaRPr>
          </a:p>
        </p:txBody>
      </p:sp>
      <p:sp>
        <p:nvSpPr>
          <p:cNvPr id="35844" name="Rectangle 4"/>
          <p:cNvSpPr>
            <a:spLocks noChangeArrowheads="1"/>
          </p:cNvSpPr>
          <p:nvPr/>
        </p:nvSpPr>
        <p:spPr bwMode="auto">
          <a:xfrm>
            <a:off x="228600" y="2057400"/>
            <a:ext cx="8915400"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533400" indent="-533400">
              <a:spcBef>
                <a:spcPct val="20000"/>
              </a:spcBef>
              <a:buClr>
                <a:schemeClr val="tx1"/>
              </a:buClr>
              <a:buSzPct val="70000"/>
              <a:buFont typeface="Wingdings" pitchFamily="2" charset="2"/>
              <a:buNone/>
            </a:pPr>
            <a:r>
              <a:rPr lang="en-US" sz="4000" b="1">
                <a:latin typeface="Times New Roman" pitchFamily="18" charset="0"/>
              </a:rPr>
              <a:t>Level 2: Conventional Morality</a:t>
            </a:r>
          </a:p>
          <a:p>
            <a:pPr marL="533400" indent="-533400">
              <a:spcBef>
                <a:spcPct val="20000"/>
              </a:spcBef>
              <a:buClr>
                <a:schemeClr val="tx1"/>
              </a:buClr>
              <a:buSzPct val="70000"/>
              <a:buFont typeface="Wingdings" pitchFamily="2" charset="2"/>
              <a:buNone/>
            </a:pPr>
            <a:r>
              <a:rPr lang="en-US" sz="4000">
                <a:latin typeface="Times New Roman" pitchFamily="18" charset="0"/>
              </a:rPr>
              <a:t>	</a:t>
            </a:r>
            <a:r>
              <a:rPr lang="en-US" sz="4000" b="1">
                <a:solidFill>
                  <a:schemeClr val="tx2"/>
                </a:solidFill>
                <a:latin typeface="Times New Roman" pitchFamily="18" charset="0"/>
              </a:rPr>
              <a:t>Stage 3</a:t>
            </a:r>
            <a:r>
              <a:rPr lang="en-US" sz="4000">
                <a:latin typeface="Times New Roman" pitchFamily="18" charset="0"/>
              </a:rPr>
              <a:t>: “Good Boy” Morality</a:t>
            </a:r>
          </a:p>
          <a:p>
            <a:pPr marL="533400" indent="-533400">
              <a:spcBef>
                <a:spcPct val="20000"/>
              </a:spcBef>
              <a:buClr>
                <a:schemeClr val="tx1"/>
              </a:buClr>
              <a:buSzPct val="70000"/>
              <a:buFont typeface="Wingdings" pitchFamily="2" charset="2"/>
              <a:buNone/>
            </a:pPr>
            <a:r>
              <a:rPr lang="en-US" sz="4000">
                <a:latin typeface="Times New Roman" pitchFamily="18" charset="0"/>
              </a:rPr>
              <a:t>	</a:t>
            </a:r>
            <a:r>
              <a:rPr lang="en-US" sz="4000" b="1">
                <a:solidFill>
                  <a:schemeClr val="tx2"/>
                </a:solidFill>
                <a:latin typeface="Times New Roman" pitchFamily="18" charset="0"/>
              </a:rPr>
              <a:t>Stage 4</a:t>
            </a:r>
            <a:r>
              <a:rPr lang="en-US" sz="4000">
                <a:latin typeface="Times New Roman" pitchFamily="18" charset="0"/>
              </a:rPr>
              <a:t>: “Right” is what society defines as right. (conform to rules and laws)</a:t>
            </a:r>
          </a:p>
          <a:p>
            <a:pPr marL="533400" indent="-533400">
              <a:spcBef>
                <a:spcPct val="20000"/>
              </a:spcBef>
              <a:buClr>
                <a:schemeClr val="tx1"/>
              </a:buClr>
              <a:buSzPct val="70000"/>
              <a:buFont typeface="Wingdings" pitchFamily="2" charset="2"/>
              <a:buNone/>
            </a:pPr>
            <a:endParaRPr lang="en-US" sz="4000">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5844">
                                            <p:txEl>
                                              <p:pRg st="0" end="0"/>
                                            </p:txEl>
                                          </p:spTgt>
                                        </p:tgtEl>
                                        <p:attrNameLst>
                                          <p:attrName>style.visibility</p:attrName>
                                        </p:attrNameLst>
                                      </p:cBhvr>
                                      <p:to>
                                        <p:strVal val="visible"/>
                                      </p:to>
                                    </p:set>
                                    <p:anim calcmode="lin" valueType="num">
                                      <p:cBhvr additive="base">
                                        <p:cTn id="7" dur="500" fill="hold"/>
                                        <p:tgtEl>
                                          <p:spTgt spid="35844">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584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5844">
                                            <p:txEl>
                                              <p:pRg st="1" end="1"/>
                                            </p:txEl>
                                          </p:spTgt>
                                        </p:tgtEl>
                                        <p:attrNameLst>
                                          <p:attrName>style.visibility</p:attrName>
                                        </p:attrNameLst>
                                      </p:cBhvr>
                                      <p:to>
                                        <p:strVal val="visible"/>
                                      </p:to>
                                    </p:set>
                                    <p:anim calcmode="lin" valueType="num">
                                      <p:cBhvr additive="base">
                                        <p:cTn id="13" dur="500" fill="hold"/>
                                        <p:tgtEl>
                                          <p:spTgt spid="35844">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584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5844">
                                            <p:txEl>
                                              <p:pRg st="2" end="2"/>
                                            </p:txEl>
                                          </p:spTgt>
                                        </p:tgtEl>
                                        <p:attrNameLst>
                                          <p:attrName>style.visibility</p:attrName>
                                        </p:attrNameLst>
                                      </p:cBhvr>
                                      <p:to>
                                        <p:strVal val="visible"/>
                                      </p:to>
                                    </p:set>
                                    <p:anim calcmode="lin" valueType="num">
                                      <p:cBhvr additive="base">
                                        <p:cTn id="19" dur="500" fill="hold"/>
                                        <p:tgtEl>
                                          <p:spTgt spid="35844">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5844">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07504" y="116632"/>
            <a:ext cx="8839200" cy="1143000"/>
          </a:xfrm>
        </p:spPr>
        <p:txBody>
          <a:bodyPr/>
          <a:lstStyle/>
          <a:p>
            <a:pPr algn="r">
              <a:defRPr/>
            </a:pPr>
            <a:r>
              <a:rPr lang="en-US" sz="3200" b="1" i="1" dirty="0">
                <a:solidFill>
                  <a:srgbClr val="FF0000"/>
                </a:solidFill>
                <a:effectLst>
                  <a:outerShdw blurRad="38100" dist="38100" dir="2700000" algn="tl">
                    <a:srgbClr val="C0C0C0"/>
                  </a:outerShdw>
                </a:effectLst>
                <a:latin typeface="Arial" pitchFamily="34" charset="0"/>
                <a:cs typeface="Arial" pitchFamily="34" charset="0"/>
              </a:rPr>
              <a:t>Moral Development</a:t>
            </a:r>
            <a:br>
              <a:rPr lang="en-US" sz="3200" b="1" i="1" dirty="0">
                <a:solidFill>
                  <a:srgbClr val="FF0000"/>
                </a:solidFill>
                <a:effectLst>
                  <a:outerShdw blurRad="38100" dist="38100" dir="2700000" algn="tl">
                    <a:srgbClr val="C0C0C0"/>
                  </a:outerShdw>
                </a:effectLst>
                <a:latin typeface="Arial" pitchFamily="34" charset="0"/>
                <a:cs typeface="Arial" pitchFamily="34" charset="0"/>
              </a:rPr>
            </a:br>
            <a:r>
              <a:rPr lang="en-US" sz="3200" b="1" i="1" dirty="0">
                <a:solidFill>
                  <a:srgbClr val="00B050"/>
                </a:solidFill>
                <a:effectLst>
                  <a:outerShdw blurRad="38100" dist="38100" dir="2700000" algn="tl">
                    <a:srgbClr val="C0C0C0"/>
                  </a:outerShdw>
                </a:effectLst>
                <a:latin typeface="Arial" pitchFamily="34" charset="0"/>
                <a:cs typeface="Arial" pitchFamily="34" charset="0"/>
              </a:rPr>
              <a:t>Basic Stages of Moral Development (Cont.)</a:t>
            </a:r>
            <a:endParaRPr lang="th-TH" sz="3200" b="1" i="1" dirty="0">
              <a:effectLst>
                <a:outerShdw blurRad="38100" dist="38100" dir="2700000" algn="tl">
                  <a:srgbClr val="C0C0C0"/>
                </a:outerShdw>
              </a:effectLst>
              <a:latin typeface="Times New Roman" pitchFamily="18" charset="0"/>
              <a:cs typeface="Times New Roman" pitchFamily="18" charset="0"/>
            </a:endParaRPr>
          </a:p>
        </p:txBody>
      </p:sp>
      <p:sp>
        <p:nvSpPr>
          <p:cNvPr id="36867" name="Rectangle 3"/>
          <p:cNvSpPr>
            <a:spLocks noChangeArrowheads="1"/>
          </p:cNvSpPr>
          <p:nvPr/>
        </p:nvSpPr>
        <p:spPr bwMode="auto">
          <a:xfrm>
            <a:off x="1350963" y="533400"/>
            <a:ext cx="74882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algn="r">
              <a:defRPr/>
            </a:pPr>
            <a:endParaRPr lang="th-TH" sz="5400" b="1">
              <a:solidFill>
                <a:schemeClr val="tx2"/>
              </a:solidFill>
              <a:effectLst>
                <a:outerShdw blurRad="38100" dist="38100" dir="2700000" algn="tl">
                  <a:srgbClr val="C0C0C0"/>
                </a:outerShdw>
              </a:effectLst>
              <a:latin typeface="Times New Roman" pitchFamily="18" charset="0"/>
            </a:endParaRPr>
          </a:p>
        </p:txBody>
      </p:sp>
      <p:sp>
        <p:nvSpPr>
          <p:cNvPr id="36868" name="Rectangle 4"/>
          <p:cNvSpPr>
            <a:spLocks noChangeArrowheads="1"/>
          </p:cNvSpPr>
          <p:nvPr/>
        </p:nvSpPr>
        <p:spPr bwMode="auto">
          <a:xfrm>
            <a:off x="228600" y="2057400"/>
            <a:ext cx="8915400"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533400" indent="-533400">
              <a:spcBef>
                <a:spcPct val="20000"/>
              </a:spcBef>
              <a:buClr>
                <a:schemeClr val="tx1"/>
              </a:buClr>
              <a:buSzPct val="70000"/>
              <a:buFont typeface="Wingdings" pitchFamily="2" charset="2"/>
              <a:buNone/>
            </a:pPr>
            <a:r>
              <a:rPr lang="en-US" sz="4000" b="1">
                <a:latin typeface="Times New Roman" pitchFamily="18" charset="0"/>
              </a:rPr>
              <a:t>Level 3: Post-Conventional Morality</a:t>
            </a:r>
          </a:p>
          <a:p>
            <a:pPr marL="533400" indent="-533400">
              <a:spcBef>
                <a:spcPct val="20000"/>
              </a:spcBef>
              <a:buClr>
                <a:schemeClr val="tx1"/>
              </a:buClr>
              <a:buSzPct val="70000"/>
              <a:buFont typeface="Wingdings" pitchFamily="2" charset="2"/>
              <a:buNone/>
            </a:pPr>
            <a:r>
              <a:rPr lang="en-US" sz="4000">
                <a:latin typeface="Times New Roman" pitchFamily="18" charset="0"/>
              </a:rPr>
              <a:t>	</a:t>
            </a:r>
            <a:r>
              <a:rPr lang="en-US" sz="4000" b="1">
                <a:solidFill>
                  <a:schemeClr val="tx2"/>
                </a:solidFill>
                <a:latin typeface="Times New Roman" pitchFamily="18" charset="0"/>
              </a:rPr>
              <a:t>Stage 5</a:t>
            </a:r>
            <a:r>
              <a:rPr lang="en-US" sz="4000">
                <a:latin typeface="Times New Roman" pitchFamily="18" charset="0"/>
              </a:rPr>
              <a:t>: Individual Right, Self respect</a:t>
            </a:r>
          </a:p>
          <a:p>
            <a:pPr marL="533400" indent="-533400">
              <a:spcBef>
                <a:spcPct val="20000"/>
              </a:spcBef>
              <a:buClr>
                <a:schemeClr val="tx1"/>
              </a:buClr>
              <a:buSzPct val="70000"/>
              <a:buFont typeface="Wingdings" pitchFamily="2" charset="2"/>
              <a:buNone/>
            </a:pPr>
            <a:r>
              <a:rPr lang="en-US" sz="4000">
                <a:latin typeface="Times New Roman" pitchFamily="18" charset="0"/>
              </a:rPr>
              <a:t>	</a:t>
            </a:r>
            <a:r>
              <a:rPr lang="en-US" sz="4000" b="1">
                <a:solidFill>
                  <a:schemeClr val="tx2"/>
                </a:solidFill>
                <a:latin typeface="Times New Roman" pitchFamily="18" charset="0"/>
              </a:rPr>
              <a:t>Stage 6</a:t>
            </a:r>
            <a:r>
              <a:rPr lang="en-US" sz="4000">
                <a:latin typeface="Times New Roman" pitchFamily="18" charset="0"/>
              </a:rPr>
              <a:t>: Individual Principles &amp; Conscience</a:t>
            </a:r>
          </a:p>
          <a:p>
            <a:pPr marL="533400" indent="-533400">
              <a:spcBef>
                <a:spcPct val="20000"/>
              </a:spcBef>
              <a:buClr>
                <a:schemeClr val="tx1"/>
              </a:buClr>
              <a:buSzPct val="70000"/>
              <a:buFont typeface="Wingdings" pitchFamily="2" charset="2"/>
              <a:buNone/>
            </a:pPr>
            <a:endParaRPr lang="en-US" sz="4000">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6868">
                                            <p:txEl>
                                              <p:pRg st="0" end="0"/>
                                            </p:txEl>
                                          </p:spTgt>
                                        </p:tgtEl>
                                        <p:attrNameLst>
                                          <p:attrName>style.visibility</p:attrName>
                                        </p:attrNameLst>
                                      </p:cBhvr>
                                      <p:to>
                                        <p:strVal val="visible"/>
                                      </p:to>
                                    </p:set>
                                    <p:anim calcmode="lin" valueType="num">
                                      <p:cBhvr additive="base">
                                        <p:cTn id="7" dur="500" fill="hold"/>
                                        <p:tgtEl>
                                          <p:spTgt spid="36868">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686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6868">
                                            <p:txEl>
                                              <p:pRg st="1" end="1"/>
                                            </p:txEl>
                                          </p:spTgt>
                                        </p:tgtEl>
                                        <p:attrNameLst>
                                          <p:attrName>style.visibility</p:attrName>
                                        </p:attrNameLst>
                                      </p:cBhvr>
                                      <p:to>
                                        <p:strVal val="visible"/>
                                      </p:to>
                                    </p:set>
                                    <p:anim calcmode="lin" valueType="num">
                                      <p:cBhvr additive="base">
                                        <p:cTn id="13" dur="500" fill="hold"/>
                                        <p:tgtEl>
                                          <p:spTgt spid="36868">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686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6868">
                                            <p:txEl>
                                              <p:pRg st="2" end="2"/>
                                            </p:txEl>
                                          </p:spTgt>
                                        </p:tgtEl>
                                        <p:attrNameLst>
                                          <p:attrName>style.visibility</p:attrName>
                                        </p:attrNameLst>
                                      </p:cBhvr>
                                      <p:to>
                                        <p:strVal val="visible"/>
                                      </p:to>
                                    </p:set>
                                    <p:anim calcmode="lin" valueType="num">
                                      <p:cBhvr additive="base">
                                        <p:cTn id="19" dur="500" fill="hold"/>
                                        <p:tgtEl>
                                          <p:spTgt spid="36868">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6868">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0" y="617538"/>
            <a:ext cx="9144000" cy="1143000"/>
          </a:xfrm>
        </p:spPr>
        <p:txBody>
          <a:bodyPr/>
          <a:lstStyle/>
          <a:p>
            <a:pPr>
              <a:defRPr/>
            </a:pPr>
            <a:r>
              <a:rPr lang="en-US" sz="3000" b="1" i="1" dirty="0" smtClean="0">
                <a:effectLst>
                  <a:outerShdw blurRad="38100" dist="38100" dir="2700000" algn="tl">
                    <a:srgbClr val="C0C0C0"/>
                  </a:outerShdw>
                </a:effectLst>
                <a:latin typeface="Arial" pitchFamily="34" charset="0"/>
                <a:cs typeface="Arial" pitchFamily="34" charset="0"/>
              </a:rPr>
              <a:t>The Story of a Lifetime</a:t>
            </a:r>
            <a:br>
              <a:rPr lang="en-US" sz="3000" b="1" i="1" dirty="0" smtClean="0">
                <a:effectLst>
                  <a:outerShdw blurRad="38100" dist="38100" dir="2700000" algn="tl">
                    <a:srgbClr val="C0C0C0"/>
                  </a:outerShdw>
                </a:effectLst>
                <a:latin typeface="Arial" pitchFamily="34" charset="0"/>
                <a:cs typeface="Arial" pitchFamily="34" charset="0"/>
              </a:rPr>
            </a:br>
            <a:r>
              <a:rPr lang="en-US" sz="3000" b="1" i="1" dirty="0" err="1" smtClean="0">
                <a:solidFill>
                  <a:srgbClr val="FF0000"/>
                </a:solidFill>
                <a:effectLst>
                  <a:outerShdw blurRad="38100" dist="38100" dir="2700000" algn="tl">
                    <a:srgbClr val="C0C0C0"/>
                  </a:outerShdw>
                </a:effectLst>
                <a:latin typeface="Arial" pitchFamily="34" charset="0"/>
                <a:cs typeface="Arial" pitchFamily="34" charset="0"/>
              </a:rPr>
              <a:t>Etrikson’s</a:t>
            </a:r>
            <a:r>
              <a:rPr lang="en-US" sz="3000" b="1" i="1" dirty="0" smtClean="0">
                <a:solidFill>
                  <a:srgbClr val="FF0000"/>
                </a:solidFill>
                <a:effectLst>
                  <a:outerShdw blurRad="38100" dist="38100" dir="2700000" algn="tl">
                    <a:srgbClr val="C0C0C0"/>
                  </a:outerShdw>
                </a:effectLst>
                <a:latin typeface="Arial" pitchFamily="34" charset="0"/>
                <a:cs typeface="Arial" pitchFamily="34" charset="0"/>
              </a:rPr>
              <a:t> </a:t>
            </a:r>
            <a:r>
              <a:rPr lang="en-US" sz="3000" b="1" i="1" dirty="0">
                <a:solidFill>
                  <a:srgbClr val="FF0000"/>
                </a:solidFill>
                <a:effectLst>
                  <a:outerShdw blurRad="38100" dist="38100" dir="2700000" algn="tl">
                    <a:srgbClr val="C0C0C0"/>
                  </a:outerShdw>
                </a:effectLst>
                <a:latin typeface="Arial" pitchFamily="34" charset="0"/>
                <a:cs typeface="Arial" pitchFamily="34" charset="0"/>
              </a:rPr>
              <a:t>Stages of </a:t>
            </a:r>
            <a:r>
              <a:rPr lang="en-US" sz="3000" b="1" i="1" dirty="0" smtClean="0">
                <a:solidFill>
                  <a:srgbClr val="FF0000"/>
                </a:solidFill>
                <a:effectLst>
                  <a:outerShdw blurRad="38100" dist="38100" dir="2700000" algn="tl">
                    <a:srgbClr val="C0C0C0"/>
                  </a:outerShdw>
                </a:effectLst>
                <a:latin typeface="Arial" pitchFamily="34" charset="0"/>
                <a:cs typeface="Arial" pitchFamily="34" charset="0"/>
              </a:rPr>
              <a:t>Psychosocial </a:t>
            </a:r>
            <a:r>
              <a:rPr lang="en-US" sz="3000" b="1" i="1" dirty="0">
                <a:solidFill>
                  <a:srgbClr val="FF0000"/>
                </a:solidFill>
                <a:effectLst>
                  <a:outerShdw blurRad="38100" dist="38100" dir="2700000" algn="tl">
                    <a:srgbClr val="C0C0C0"/>
                  </a:outerShdw>
                </a:effectLst>
                <a:latin typeface="Arial" pitchFamily="34" charset="0"/>
                <a:cs typeface="Arial" pitchFamily="34" charset="0"/>
              </a:rPr>
              <a:t>Development</a:t>
            </a:r>
            <a:endParaRPr lang="th-TH" sz="3000" b="1" i="1" dirty="0">
              <a:solidFill>
                <a:srgbClr val="FF0000"/>
              </a:solidFill>
              <a:effectLst>
                <a:outerShdw blurRad="38100" dist="38100" dir="2700000" algn="tl">
                  <a:srgbClr val="C0C0C0"/>
                </a:outerShdw>
              </a:effectLst>
              <a:latin typeface="Arial" pitchFamily="34" charset="0"/>
              <a:cs typeface="Times New Roman" pitchFamily="18" charset="0"/>
            </a:endParaRPr>
          </a:p>
        </p:txBody>
      </p:sp>
      <p:sp>
        <p:nvSpPr>
          <p:cNvPr id="69635" name="Rectangle 5"/>
          <p:cNvSpPr>
            <a:spLocks noGrp="1" noChangeArrowheads="1"/>
          </p:cNvSpPr>
          <p:nvPr>
            <p:ph type="body" sz="half" idx="1"/>
          </p:nvPr>
        </p:nvSpPr>
        <p:spPr>
          <a:xfrm>
            <a:off x="0" y="2057400"/>
            <a:ext cx="4953000" cy="4114800"/>
          </a:xfrm>
        </p:spPr>
        <p:txBody>
          <a:bodyPr/>
          <a:lstStyle/>
          <a:p>
            <a:pPr marL="533400" indent="-533400" algn="ctr">
              <a:buFont typeface="Wingdings" pitchFamily="2" charset="2"/>
              <a:buNone/>
            </a:pPr>
            <a:r>
              <a:rPr lang="en-US" sz="4400" b="1" smtClean="0">
                <a:solidFill>
                  <a:schemeClr val="hlink"/>
                </a:solidFill>
                <a:latin typeface="Times New Roman" pitchFamily="18" charset="0"/>
                <a:cs typeface="Times New Roman" pitchFamily="18" charset="0"/>
              </a:rPr>
              <a:t>Stage</a:t>
            </a:r>
          </a:p>
          <a:p>
            <a:pPr marL="533400" indent="-533400">
              <a:buClr>
                <a:schemeClr val="tx1"/>
              </a:buClr>
              <a:buSzPct val="70000"/>
              <a:buFont typeface="Wingdings" pitchFamily="2" charset="2"/>
              <a:buAutoNum type="arabicPeriod"/>
            </a:pPr>
            <a:r>
              <a:rPr lang="en-US" sz="4000" smtClean="0">
                <a:latin typeface="Times New Roman" pitchFamily="18" charset="0"/>
                <a:cs typeface="Times New Roman" pitchFamily="18" charset="0"/>
              </a:rPr>
              <a:t>Trust and mistrust</a:t>
            </a:r>
          </a:p>
          <a:p>
            <a:pPr marL="533400" indent="-533400">
              <a:buClr>
                <a:schemeClr val="tx1"/>
              </a:buClr>
              <a:buSzPct val="70000"/>
              <a:buFont typeface="Wingdings" pitchFamily="2" charset="2"/>
              <a:buAutoNum type="arabicPeriod"/>
            </a:pPr>
            <a:r>
              <a:rPr lang="en-US" sz="4000" smtClean="0">
                <a:latin typeface="Times New Roman" pitchFamily="18" charset="0"/>
                <a:cs typeface="Times New Roman" pitchFamily="18" charset="0"/>
              </a:rPr>
              <a:t>Autonomy vs.shame and doubt</a:t>
            </a:r>
          </a:p>
          <a:p>
            <a:pPr marL="533400" indent="-533400">
              <a:buClr>
                <a:schemeClr val="tx1"/>
              </a:buClr>
              <a:buSzPct val="70000"/>
              <a:buFont typeface="Wingdings" pitchFamily="2" charset="2"/>
              <a:buAutoNum type="arabicPeriod"/>
            </a:pPr>
            <a:r>
              <a:rPr lang="en-US" sz="4000" smtClean="0">
                <a:latin typeface="Times New Roman" pitchFamily="18" charset="0"/>
                <a:cs typeface="Times New Roman" pitchFamily="18" charset="0"/>
              </a:rPr>
              <a:t>Initiative vs. guilt</a:t>
            </a:r>
            <a:endParaRPr lang="th-TH" sz="4000" smtClean="0">
              <a:latin typeface="Times New Roman" pitchFamily="18" charset="0"/>
              <a:cs typeface="Times New Roman" pitchFamily="18" charset="0"/>
            </a:endParaRPr>
          </a:p>
        </p:txBody>
      </p:sp>
      <p:sp>
        <p:nvSpPr>
          <p:cNvPr id="69636" name="Rectangle 6"/>
          <p:cNvSpPr>
            <a:spLocks noGrp="1" noChangeArrowheads="1"/>
          </p:cNvSpPr>
          <p:nvPr>
            <p:ph type="body" sz="half" idx="2"/>
          </p:nvPr>
        </p:nvSpPr>
        <p:spPr>
          <a:xfrm>
            <a:off x="5410200" y="1981200"/>
            <a:ext cx="3733800" cy="4114800"/>
          </a:xfrm>
        </p:spPr>
        <p:txBody>
          <a:bodyPr/>
          <a:lstStyle/>
          <a:p>
            <a:pPr marL="533400" indent="-533400" algn="ctr">
              <a:buFont typeface="Wingdings" pitchFamily="2" charset="2"/>
              <a:buNone/>
            </a:pPr>
            <a:r>
              <a:rPr lang="en-US" sz="4400" b="1" smtClean="0">
                <a:solidFill>
                  <a:schemeClr val="hlink"/>
                </a:solidFill>
                <a:latin typeface="Times New Roman" pitchFamily="18" charset="0"/>
                <a:cs typeface="Times New Roman" pitchFamily="18" charset="0"/>
              </a:rPr>
              <a:t>Approx. Ages</a:t>
            </a: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Birth – 1½ yrs</a:t>
            </a: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1½ - 3</a:t>
            </a:r>
          </a:p>
          <a:p>
            <a:pPr marL="533400" indent="-533400" algn="ctr">
              <a:buClr>
                <a:schemeClr val="tx1"/>
              </a:buClr>
              <a:buSzPct val="70000"/>
              <a:buFont typeface="Wingdings" pitchFamily="2" charset="2"/>
              <a:buNone/>
            </a:pPr>
            <a:endParaRPr lang="en-US" sz="4000" smtClean="0">
              <a:latin typeface="Times New Roman" pitchFamily="18" charset="0"/>
              <a:cs typeface="Times New Roman" pitchFamily="18" charset="0"/>
            </a:endParaRP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3 - 6 </a:t>
            </a:r>
            <a:endParaRPr lang="th-TH" sz="4000" smtClean="0">
              <a:latin typeface="Times New Roman" pitchFamily="18" charset="0"/>
              <a:cs typeface="Times New Roman" pitchFamily="18" charset="0"/>
            </a:endParaRPr>
          </a:p>
        </p:txBody>
      </p:sp>
      <p:sp>
        <p:nvSpPr>
          <p:cNvPr id="37891" name="Rectangle 3"/>
          <p:cNvSpPr>
            <a:spLocks noChangeArrowheads="1"/>
          </p:cNvSpPr>
          <p:nvPr/>
        </p:nvSpPr>
        <p:spPr bwMode="auto">
          <a:xfrm>
            <a:off x="1350963" y="533400"/>
            <a:ext cx="74882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algn="r">
              <a:defRPr/>
            </a:pPr>
            <a:endParaRPr lang="th-TH" sz="5400" b="1">
              <a:solidFill>
                <a:schemeClr val="tx2"/>
              </a:solidFill>
              <a:effectLst>
                <a:outerShdw blurRad="38100" dist="38100" dir="2700000" algn="tl">
                  <a:srgbClr val="C0C0C0"/>
                </a:outerShdw>
              </a:effectLst>
              <a:latin typeface="Times New Roman"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0" y="617538"/>
            <a:ext cx="8943975" cy="1143000"/>
          </a:xfrm>
        </p:spPr>
        <p:txBody>
          <a:bodyPr/>
          <a:lstStyle/>
          <a:p>
            <a:pPr algn="r">
              <a:defRPr/>
            </a:pPr>
            <a:r>
              <a:rPr lang="en-US" sz="5400" b="1" i="1" dirty="0">
                <a:effectLst>
                  <a:outerShdw blurRad="38100" dist="38100" dir="2700000" algn="tl">
                    <a:srgbClr val="C0C0C0"/>
                  </a:outerShdw>
                </a:effectLst>
                <a:latin typeface="Times New Roman" pitchFamily="18" charset="0"/>
                <a:cs typeface="Times New Roman" pitchFamily="18" charset="0"/>
              </a:rPr>
              <a:t>Erikson’s Stages of </a:t>
            </a:r>
            <a:r>
              <a:rPr lang="en-US" sz="5400" b="1" i="1" dirty="0" smtClean="0">
                <a:effectLst>
                  <a:outerShdw blurRad="38100" dist="38100" dir="2700000" algn="tl">
                    <a:srgbClr val="C0C0C0"/>
                  </a:outerShdw>
                </a:effectLst>
                <a:latin typeface="Times New Roman" pitchFamily="18" charset="0"/>
                <a:cs typeface="Times New Roman" pitchFamily="18" charset="0"/>
              </a:rPr>
              <a:t>Psychosocial </a:t>
            </a:r>
            <a:r>
              <a:rPr lang="en-US" sz="5400" b="1" i="1" dirty="0">
                <a:effectLst>
                  <a:outerShdw blurRad="38100" dist="38100" dir="2700000" algn="tl">
                    <a:srgbClr val="C0C0C0"/>
                  </a:outerShdw>
                </a:effectLst>
                <a:latin typeface="Times New Roman" pitchFamily="18" charset="0"/>
                <a:cs typeface="Times New Roman" pitchFamily="18" charset="0"/>
              </a:rPr>
              <a:t>Development</a:t>
            </a:r>
            <a:endParaRPr lang="th-TH" sz="5400" b="1" i="1" dirty="0">
              <a:effectLst>
                <a:outerShdw blurRad="38100" dist="38100" dir="2700000" algn="tl">
                  <a:srgbClr val="C0C0C0"/>
                </a:outerShdw>
              </a:effectLst>
              <a:latin typeface="Times New Roman" pitchFamily="18" charset="0"/>
              <a:cs typeface="Times New Roman" pitchFamily="18" charset="0"/>
            </a:endParaRPr>
          </a:p>
        </p:txBody>
      </p:sp>
      <p:sp>
        <p:nvSpPr>
          <p:cNvPr id="70659" name="Rectangle 3"/>
          <p:cNvSpPr>
            <a:spLocks noGrp="1" noChangeArrowheads="1"/>
          </p:cNvSpPr>
          <p:nvPr>
            <p:ph type="body" sz="half" idx="1"/>
          </p:nvPr>
        </p:nvSpPr>
        <p:spPr>
          <a:xfrm>
            <a:off x="0" y="2057400"/>
            <a:ext cx="5486400" cy="4114800"/>
          </a:xfrm>
        </p:spPr>
        <p:txBody>
          <a:bodyPr/>
          <a:lstStyle/>
          <a:p>
            <a:pPr marL="533400" indent="-533400" algn="ctr">
              <a:buFont typeface="Wingdings" pitchFamily="2" charset="2"/>
              <a:buNone/>
            </a:pPr>
            <a:r>
              <a:rPr lang="en-US" sz="4400" b="1" smtClean="0">
                <a:solidFill>
                  <a:schemeClr val="hlink"/>
                </a:solidFill>
                <a:latin typeface="Times New Roman" pitchFamily="18" charset="0"/>
                <a:cs typeface="Times New Roman" pitchFamily="18" charset="0"/>
              </a:rPr>
              <a:t>Stage</a:t>
            </a:r>
          </a:p>
          <a:p>
            <a:pPr marL="533400" indent="-533400">
              <a:buClr>
                <a:schemeClr val="tx1"/>
              </a:buClr>
              <a:buSzPct val="70000"/>
              <a:buFont typeface="Wingdings" pitchFamily="2" charset="2"/>
              <a:buAutoNum type="arabicPeriod" startAt="4"/>
            </a:pPr>
            <a:r>
              <a:rPr lang="en-US" sz="4000" smtClean="0">
                <a:latin typeface="Times New Roman" pitchFamily="18" charset="0"/>
                <a:cs typeface="Times New Roman" pitchFamily="18" charset="0"/>
              </a:rPr>
              <a:t>Industry vs. inferiority</a:t>
            </a:r>
          </a:p>
          <a:p>
            <a:pPr marL="533400" indent="-533400">
              <a:buClr>
                <a:schemeClr val="tx1"/>
              </a:buClr>
              <a:buSzPct val="70000"/>
              <a:buFont typeface="Wingdings" pitchFamily="2" charset="2"/>
              <a:buAutoNum type="arabicPeriod" startAt="4"/>
            </a:pPr>
            <a:r>
              <a:rPr lang="en-US" sz="4000" smtClean="0">
                <a:latin typeface="Times New Roman" pitchFamily="18" charset="0"/>
                <a:cs typeface="Times New Roman" pitchFamily="18" charset="0"/>
              </a:rPr>
              <a:t>Identity vs. role-confusion</a:t>
            </a:r>
          </a:p>
          <a:p>
            <a:pPr marL="533400" indent="-533400">
              <a:buClr>
                <a:schemeClr val="tx1"/>
              </a:buClr>
              <a:buSzPct val="70000"/>
              <a:buFont typeface="Wingdings" pitchFamily="2" charset="2"/>
              <a:buAutoNum type="arabicPeriod" startAt="4"/>
            </a:pPr>
            <a:r>
              <a:rPr lang="en-US" sz="4000" smtClean="0">
                <a:latin typeface="Times New Roman" pitchFamily="18" charset="0"/>
                <a:cs typeface="Times New Roman" pitchFamily="18" charset="0"/>
              </a:rPr>
              <a:t>Intimacy vs. isolation</a:t>
            </a:r>
            <a:endParaRPr lang="th-TH" sz="4000" smtClean="0">
              <a:latin typeface="Times New Roman" pitchFamily="18" charset="0"/>
              <a:cs typeface="Times New Roman" pitchFamily="18" charset="0"/>
            </a:endParaRPr>
          </a:p>
        </p:txBody>
      </p:sp>
      <p:sp>
        <p:nvSpPr>
          <p:cNvPr id="70660" name="Rectangle 4"/>
          <p:cNvSpPr>
            <a:spLocks noGrp="1" noChangeArrowheads="1"/>
          </p:cNvSpPr>
          <p:nvPr>
            <p:ph type="body" sz="half" idx="2"/>
          </p:nvPr>
        </p:nvSpPr>
        <p:spPr>
          <a:xfrm>
            <a:off x="5410200" y="1981200"/>
            <a:ext cx="3733800" cy="4114800"/>
          </a:xfrm>
        </p:spPr>
        <p:txBody>
          <a:bodyPr/>
          <a:lstStyle/>
          <a:p>
            <a:pPr marL="533400" indent="-533400" algn="ctr">
              <a:buFont typeface="Wingdings" pitchFamily="2" charset="2"/>
              <a:buNone/>
            </a:pPr>
            <a:r>
              <a:rPr lang="en-US" sz="4400" b="1" smtClean="0">
                <a:solidFill>
                  <a:schemeClr val="hlink"/>
                </a:solidFill>
                <a:latin typeface="Times New Roman" pitchFamily="18" charset="0"/>
                <a:cs typeface="Times New Roman" pitchFamily="18" charset="0"/>
              </a:rPr>
              <a:t>Approx. Ages</a:t>
            </a: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6 - 12</a:t>
            </a: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Adolescence (13-19)</a:t>
            </a: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Early adulthood</a:t>
            </a:r>
            <a:endParaRPr lang="th-TH" sz="4000" smtClean="0">
              <a:latin typeface="Times New Roman" pitchFamily="18" charset="0"/>
              <a:cs typeface="Times New Roman" pitchFamily="18" charset="0"/>
            </a:endParaRPr>
          </a:p>
        </p:txBody>
      </p:sp>
      <p:sp>
        <p:nvSpPr>
          <p:cNvPr id="39941" name="Rectangle 5"/>
          <p:cNvSpPr>
            <a:spLocks noChangeArrowheads="1"/>
          </p:cNvSpPr>
          <p:nvPr/>
        </p:nvSpPr>
        <p:spPr bwMode="auto">
          <a:xfrm>
            <a:off x="1350963" y="533400"/>
            <a:ext cx="74882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algn="r">
              <a:defRPr/>
            </a:pPr>
            <a:endParaRPr lang="th-TH" sz="5400" b="1">
              <a:solidFill>
                <a:schemeClr val="tx2"/>
              </a:solidFill>
              <a:effectLst>
                <a:outerShdw blurRad="38100" dist="38100" dir="2700000" algn="tl">
                  <a:srgbClr val="C0C0C0"/>
                </a:outerShdw>
              </a:effectLst>
              <a:latin typeface="Times New Roman"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0" y="617538"/>
            <a:ext cx="8943975" cy="1143000"/>
          </a:xfrm>
        </p:spPr>
        <p:txBody>
          <a:bodyPr/>
          <a:lstStyle/>
          <a:p>
            <a:pPr algn="r">
              <a:defRPr/>
            </a:pPr>
            <a:r>
              <a:rPr lang="en-US" sz="5400" b="1" i="1" dirty="0">
                <a:effectLst>
                  <a:outerShdw blurRad="38100" dist="38100" dir="2700000" algn="tl">
                    <a:srgbClr val="C0C0C0"/>
                  </a:outerShdw>
                </a:effectLst>
                <a:latin typeface="Times New Roman" pitchFamily="18" charset="0"/>
                <a:cs typeface="Times New Roman" pitchFamily="18" charset="0"/>
              </a:rPr>
              <a:t>Erikson’s Stages of </a:t>
            </a:r>
            <a:r>
              <a:rPr lang="en-US" sz="5400" b="1" i="1" dirty="0" smtClean="0">
                <a:effectLst>
                  <a:outerShdw blurRad="38100" dist="38100" dir="2700000" algn="tl">
                    <a:srgbClr val="C0C0C0"/>
                  </a:outerShdw>
                </a:effectLst>
                <a:latin typeface="Times New Roman" pitchFamily="18" charset="0"/>
                <a:cs typeface="Times New Roman" pitchFamily="18" charset="0"/>
              </a:rPr>
              <a:t>Psychosocial </a:t>
            </a:r>
            <a:r>
              <a:rPr lang="en-US" sz="5400" b="1" i="1" dirty="0">
                <a:effectLst>
                  <a:outerShdw blurRad="38100" dist="38100" dir="2700000" algn="tl">
                    <a:srgbClr val="C0C0C0"/>
                  </a:outerShdw>
                </a:effectLst>
                <a:latin typeface="Times New Roman" pitchFamily="18" charset="0"/>
                <a:cs typeface="Times New Roman" pitchFamily="18" charset="0"/>
              </a:rPr>
              <a:t>Development</a:t>
            </a:r>
            <a:endParaRPr lang="th-TH" sz="5400" b="1" i="1" dirty="0">
              <a:effectLst>
                <a:outerShdw blurRad="38100" dist="38100" dir="2700000" algn="tl">
                  <a:srgbClr val="C0C0C0"/>
                </a:outerShdw>
              </a:effectLst>
              <a:latin typeface="Times New Roman" pitchFamily="18" charset="0"/>
              <a:cs typeface="Times New Roman" pitchFamily="18" charset="0"/>
            </a:endParaRPr>
          </a:p>
        </p:txBody>
      </p:sp>
      <p:sp>
        <p:nvSpPr>
          <p:cNvPr id="71683" name="Rectangle 3"/>
          <p:cNvSpPr>
            <a:spLocks noGrp="1" noChangeArrowheads="1"/>
          </p:cNvSpPr>
          <p:nvPr>
            <p:ph type="body" sz="half" idx="1"/>
          </p:nvPr>
        </p:nvSpPr>
        <p:spPr>
          <a:xfrm>
            <a:off x="0" y="2057400"/>
            <a:ext cx="5486400" cy="4114800"/>
          </a:xfrm>
        </p:spPr>
        <p:txBody>
          <a:bodyPr/>
          <a:lstStyle/>
          <a:p>
            <a:pPr marL="533400" indent="-533400" algn="ctr">
              <a:buFont typeface="Wingdings" pitchFamily="2" charset="2"/>
              <a:buNone/>
            </a:pPr>
            <a:r>
              <a:rPr lang="en-US" sz="4400" b="1" smtClean="0">
                <a:solidFill>
                  <a:schemeClr val="hlink"/>
                </a:solidFill>
                <a:latin typeface="Times New Roman" pitchFamily="18" charset="0"/>
                <a:cs typeface="Times New Roman" pitchFamily="18" charset="0"/>
              </a:rPr>
              <a:t>Stage</a:t>
            </a:r>
          </a:p>
          <a:p>
            <a:pPr marL="533400" indent="-533400">
              <a:buClr>
                <a:schemeClr val="tx1"/>
              </a:buClr>
              <a:buSzPct val="70000"/>
              <a:buFont typeface="Wingdings" pitchFamily="2" charset="2"/>
              <a:buAutoNum type="arabicPeriod" startAt="7"/>
            </a:pPr>
            <a:r>
              <a:rPr lang="en-US" sz="4000" smtClean="0">
                <a:latin typeface="Times New Roman" pitchFamily="18" charset="0"/>
                <a:cs typeface="Times New Roman" pitchFamily="18" charset="0"/>
              </a:rPr>
              <a:t>Generativity vs. Stagnation</a:t>
            </a:r>
          </a:p>
          <a:p>
            <a:pPr marL="533400" indent="-533400">
              <a:buClr>
                <a:schemeClr val="tx1"/>
              </a:buClr>
              <a:buSzPct val="70000"/>
              <a:buFont typeface="Wingdings" pitchFamily="2" charset="2"/>
              <a:buAutoNum type="arabicPeriod" startAt="7"/>
            </a:pPr>
            <a:r>
              <a:rPr lang="en-US" sz="4000" smtClean="0">
                <a:latin typeface="Times New Roman" pitchFamily="18" charset="0"/>
                <a:cs typeface="Times New Roman" pitchFamily="18" charset="0"/>
              </a:rPr>
              <a:t>Ego integrity vs. despair</a:t>
            </a:r>
            <a:endParaRPr lang="th-TH" sz="4000" smtClean="0">
              <a:latin typeface="Times New Roman" pitchFamily="18" charset="0"/>
              <a:cs typeface="Times New Roman" pitchFamily="18" charset="0"/>
            </a:endParaRPr>
          </a:p>
        </p:txBody>
      </p:sp>
      <p:sp>
        <p:nvSpPr>
          <p:cNvPr id="71684" name="Rectangle 4"/>
          <p:cNvSpPr>
            <a:spLocks noGrp="1" noChangeArrowheads="1"/>
          </p:cNvSpPr>
          <p:nvPr>
            <p:ph type="body" sz="half" idx="2"/>
          </p:nvPr>
        </p:nvSpPr>
        <p:spPr>
          <a:xfrm>
            <a:off x="5410200" y="1981200"/>
            <a:ext cx="3733800" cy="4114800"/>
          </a:xfrm>
        </p:spPr>
        <p:txBody>
          <a:bodyPr/>
          <a:lstStyle/>
          <a:p>
            <a:pPr marL="533400" indent="-533400" algn="ctr">
              <a:buFont typeface="Wingdings" pitchFamily="2" charset="2"/>
              <a:buNone/>
            </a:pPr>
            <a:r>
              <a:rPr lang="en-US" sz="4400" b="1" smtClean="0">
                <a:solidFill>
                  <a:schemeClr val="hlink"/>
                </a:solidFill>
                <a:latin typeface="Times New Roman" pitchFamily="18" charset="0"/>
                <a:cs typeface="Times New Roman" pitchFamily="18" charset="0"/>
              </a:rPr>
              <a:t>Approx. Ages</a:t>
            </a: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   Middle adulthood</a:t>
            </a: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Late adulthood</a:t>
            </a:r>
            <a:endParaRPr lang="th-TH" sz="4000" smtClean="0">
              <a:latin typeface="Times New Roman" pitchFamily="18" charset="0"/>
              <a:cs typeface="Times New Roman" pitchFamily="18" charset="0"/>
            </a:endParaRPr>
          </a:p>
        </p:txBody>
      </p:sp>
      <p:sp>
        <p:nvSpPr>
          <p:cNvPr id="40965" name="Rectangle 5"/>
          <p:cNvSpPr>
            <a:spLocks noChangeArrowheads="1"/>
          </p:cNvSpPr>
          <p:nvPr/>
        </p:nvSpPr>
        <p:spPr bwMode="auto">
          <a:xfrm>
            <a:off x="1350963" y="533400"/>
            <a:ext cx="74882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algn="r">
              <a:defRPr/>
            </a:pPr>
            <a:endParaRPr lang="th-TH" sz="5400" b="1">
              <a:solidFill>
                <a:schemeClr val="tx2"/>
              </a:solidFill>
              <a:effectLst>
                <a:outerShdw blurRad="38100" dist="38100" dir="2700000" algn="tl">
                  <a:srgbClr val="C0C0C0"/>
                </a:outerShdw>
              </a:effectLst>
              <a:latin typeface="Times New Roman" pitchFamily="18"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67938" name="Rectangle 2"/>
          <p:cNvSpPr>
            <a:spLocks noGrp="1" noChangeArrowheads="1"/>
          </p:cNvSpPr>
          <p:nvPr>
            <p:ph type="title" idx="4294967295"/>
          </p:nvPr>
        </p:nvSpPr>
        <p:spPr>
          <a:xfrm>
            <a:off x="684213" y="933450"/>
            <a:ext cx="8078787" cy="1487488"/>
          </a:xfrm>
        </p:spPr>
        <p:txBody>
          <a:bodyPr/>
          <a:lstStyle/>
          <a:p>
            <a:pPr eaLnBrk="1" hangingPunct="1">
              <a:defRPr/>
            </a:pPr>
            <a:r>
              <a:rPr lang="en-US" sz="3800" smtClean="0">
                <a:solidFill>
                  <a:srgbClr val="0000FF"/>
                </a:solidFill>
                <a:effectLst>
                  <a:outerShdw blurRad="38100" dist="38100" dir="2700000" algn="tl">
                    <a:srgbClr val="C0C0C0"/>
                  </a:outerShdw>
                </a:effectLst>
                <a:latin typeface="Arial Black" pitchFamily="34" charset="0"/>
                <a:cs typeface="Times New Roman" pitchFamily="18" charset="0"/>
              </a:rPr>
              <a:t>Erik Erikson’s Eight Stages of Psychosocial Dilemmas</a:t>
            </a:r>
            <a:r>
              <a:rPr lang="en-US" sz="3800" smtClean="0">
                <a:effectLst>
                  <a:outerShdw blurRad="38100" dist="38100" dir="2700000" algn="tl">
                    <a:srgbClr val="C0C0C0"/>
                  </a:outerShdw>
                </a:effectLst>
                <a:latin typeface="Arial Black" pitchFamily="34" charset="0"/>
              </a:rPr>
              <a:t> </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67938"/>
                                        </p:tgtEl>
                                        <p:attrNameLst>
                                          <p:attrName>style.visibility</p:attrName>
                                        </p:attrNameLst>
                                      </p:cBhvr>
                                      <p:to>
                                        <p:strVal val="visible"/>
                                      </p:to>
                                    </p:set>
                                    <p:anim calcmode="lin" valueType="num">
                                      <p:cBhvr>
                                        <p:cTn id="7" dur="1000" fill="hold"/>
                                        <p:tgtEl>
                                          <p:spTgt spid="167938"/>
                                        </p:tgtEl>
                                        <p:attrNameLst>
                                          <p:attrName>ppt_x</p:attrName>
                                        </p:attrNameLst>
                                      </p:cBhvr>
                                      <p:tavLst>
                                        <p:tav tm="0">
                                          <p:val>
                                            <p:strVal val="#ppt_x-.2"/>
                                          </p:val>
                                        </p:tav>
                                        <p:tav tm="100000">
                                          <p:val>
                                            <p:strVal val="#ppt_x"/>
                                          </p:val>
                                        </p:tav>
                                      </p:tavLst>
                                    </p:anim>
                                    <p:anim calcmode="lin" valueType="num">
                                      <p:cBhvr>
                                        <p:cTn id="8" dur="1000" fill="hold"/>
                                        <p:tgtEl>
                                          <p:spTgt spid="16793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67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p:bldLst>
  </p:timing>
</p:sld>
</file>

<file path=ppt/slides/slide4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68962" name="Rectangle 2"/>
          <p:cNvSpPr>
            <a:spLocks noGrp="1" noChangeArrowheads="1"/>
          </p:cNvSpPr>
          <p:nvPr>
            <p:ph type="title" idx="4294967295"/>
          </p:nvPr>
        </p:nvSpPr>
        <p:spPr>
          <a:xfrm>
            <a:off x="0" y="0"/>
            <a:ext cx="8839200" cy="1295400"/>
          </a:xfrm>
        </p:spPr>
        <p:txBody>
          <a:bodyPr/>
          <a:lstStyle/>
          <a:p>
            <a:pPr eaLnBrk="1" hangingPunct="1">
              <a:defRPr/>
            </a:pPr>
            <a:r>
              <a:rPr lang="en-US" sz="3800" smtClean="0">
                <a:solidFill>
                  <a:srgbClr val="0000FF"/>
                </a:solidFill>
                <a:effectLst>
                  <a:outerShdw blurRad="38100" dist="38100" dir="2700000" algn="tl">
                    <a:srgbClr val="C0C0C0"/>
                  </a:outerShdw>
                </a:effectLst>
                <a:latin typeface="Arial Black" pitchFamily="34" charset="0"/>
              </a:rPr>
              <a:t/>
            </a:r>
            <a:br>
              <a:rPr lang="en-US" sz="3800" smtClean="0">
                <a:solidFill>
                  <a:srgbClr val="0000FF"/>
                </a:solidFill>
                <a:effectLst>
                  <a:outerShdw blurRad="38100" dist="38100" dir="2700000" algn="tl">
                    <a:srgbClr val="C0C0C0"/>
                  </a:outerShdw>
                </a:effectLst>
                <a:latin typeface="Arial Black" pitchFamily="34" charset="0"/>
              </a:rPr>
            </a:br>
            <a:r>
              <a:rPr lang="en-US" sz="3800" smtClean="0">
                <a:solidFill>
                  <a:srgbClr val="0000FF"/>
                </a:solidFill>
                <a:effectLst>
                  <a:outerShdw blurRad="38100" dist="38100" dir="2700000" algn="tl">
                    <a:srgbClr val="C0C0C0"/>
                  </a:outerShdw>
                </a:effectLst>
                <a:latin typeface="Arial Black" pitchFamily="34" charset="0"/>
              </a:rPr>
              <a:t>             Stage One: Trust versus    </a:t>
            </a:r>
            <a:br>
              <a:rPr lang="en-US" sz="3800" smtClean="0">
                <a:solidFill>
                  <a:srgbClr val="0000FF"/>
                </a:solidFill>
                <a:effectLst>
                  <a:outerShdw blurRad="38100" dist="38100" dir="2700000" algn="tl">
                    <a:srgbClr val="C0C0C0"/>
                  </a:outerShdw>
                </a:effectLst>
                <a:latin typeface="Arial Black" pitchFamily="34" charset="0"/>
              </a:rPr>
            </a:br>
            <a:r>
              <a:rPr lang="en-US" sz="3800" smtClean="0">
                <a:solidFill>
                  <a:srgbClr val="0000FF"/>
                </a:solidFill>
                <a:effectLst>
                  <a:outerShdw blurRad="38100" dist="38100" dir="2700000" algn="tl">
                    <a:srgbClr val="C0C0C0"/>
                  </a:outerShdw>
                </a:effectLst>
                <a:latin typeface="Arial Black" pitchFamily="34" charset="0"/>
              </a:rPr>
              <a:t>                         Mistrust (Birth-1)</a:t>
            </a:r>
          </a:p>
        </p:txBody>
      </p:sp>
      <p:sp>
        <p:nvSpPr>
          <p:cNvPr id="168963" name="Rectangle 3"/>
          <p:cNvSpPr>
            <a:spLocks noGrp="1" noChangeArrowheads="1"/>
          </p:cNvSpPr>
          <p:nvPr>
            <p:ph type="body" idx="4294967295"/>
          </p:nvPr>
        </p:nvSpPr>
        <p:spPr>
          <a:xfrm>
            <a:off x="0" y="1600200"/>
            <a:ext cx="9144000" cy="4525963"/>
          </a:xfrm>
        </p:spPr>
        <p:txBody>
          <a:bodyPr/>
          <a:lstStyle/>
          <a:p>
            <a:pPr eaLnBrk="1" hangingPunct="1"/>
            <a:r>
              <a:rPr lang="en-US" sz="4200" dirty="0" smtClean="0">
                <a:solidFill>
                  <a:srgbClr val="FF0000"/>
                </a:solidFill>
                <a:latin typeface="Arial Black" pitchFamily="34" charset="0"/>
              </a:rPr>
              <a:t>Trust: Established when babies given adequate warmth, touch, love, and physical care</a:t>
            </a:r>
          </a:p>
          <a:p>
            <a:pPr lvl="1" eaLnBrk="1" hangingPunct="1"/>
            <a:r>
              <a:rPr lang="en-US" sz="3800" dirty="0" smtClean="0">
                <a:solidFill>
                  <a:srgbClr val="008000"/>
                </a:solidFill>
                <a:latin typeface="Arial Black" pitchFamily="34" charset="0"/>
              </a:rPr>
              <a:t>Mistrust: Caused by inadequate or unpredictable care and by cold, indifferent, and rejecting parents</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68962"/>
                                        </p:tgtEl>
                                        <p:attrNameLst>
                                          <p:attrName>style.visibility</p:attrName>
                                        </p:attrNameLst>
                                      </p:cBhvr>
                                      <p:to>
                                        <p:strVal val="visible"/>
                                      </p:to>
                                    </p:set>
                                    <p:anim calcmode="lin" valueType="num">
                                      <p:cBhvr>
                                        <p:cTn id="7" dur="1000" fill="hold"/>
                                        <p:tgtEl>
                                          <p:spTgt spid="168962"/>
                                        </p:tgtEl>
                                        <p:attrNameLst>
                                          <p:attrName>ppt_x</p:attrName>
                                        </p:attrNameLst>
                                      </p:cBhvr>
                                      <p:tavLst>
                                        <p:tav tm="0">
                                          <p:val>
                                            <p:strVal val="#ppt_x-.2"/>
                                          </p:val>
                                        </p:tav>
                                        <p:tav tm="100000">
                                          <p:val>
                                            <p:strVal val="#ppt_x"/>
                                          </p:val>
                                        </p:tav>
                                      </p:tavLst>
                                    </p:anim>
                                    <p:anim calcmode="lin" valueType="num">
                                      <p:cBhvr>
                                        <p:cTn id="8" dur="1000" fill="hold"/>
                                        <p:tgtEl>
                                          <p:spTgt spid="168962"/>
                                        </p:tgtEl>
                                        <p:attrNameLst>
                                          <p:attrName>ppt_y</p:attrName>
                                        </p:attrNameLst>
                                      </p:cBhvr>
                                      <p:tavLst>
                                        <p:tav tm="0">
                                          <p:val>
                                            <p:strVal val="#ppt_y"/>
                                          </p:val>
                                        </p:tav>
                                        <p:tav tm="100000">
                                          <p:val>
                                            <p:strVal val="#ppt_y"/>
                                          </p:val>
                                        </p:tav>
                                      </p:tavLst>
                                    </p:anim>
                                    <p:animEffect transition="in" filter="wipe(right)" prLst="gradientSize: 0.1">
                                      <p:cBhvr>
                                        <p:cTn id="9" dur="1000"/>
                                        <p:tgtEl>
                                          <p:spTgt spid="16896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68963">
                                            <p:txEl>
                                              <p:pRg st="0" end="0"/>
                                            </p:txEl>
                                          </p:spTgt>
                                        </p:tgtEl>
                                        <p:attrNameLst>
                                          <p:attrName>style.visibility</p:attrName>
                                        </p:attrNameLst>
                                      </p:cBhvr>
                                      <p:to>
                                        <p:strVal val="visible"/>
                                      </p:to>
                                    </p:set>
                                    <p:animEffect transition="in" filter="fade">
                                      <p:cBhvr>
                                        <p:cTn id="14" dur="500"/>
                                        <p:tgtEl>
                                          <p:spTgt spid="168963">
                                            <p:txEl>
                                              <p:pRg st="0" end="0"/>
                                            </p:txEl>
                                          </p:spTgt>
                                        </p:tgtEl>
                                      </p:cBhvr>
                                    </p:animEffect>
                                    <p:anim calcmode="lin" valueType="num">
                                      <p:cBhvr>
                                        <p:cTn id="15" dur="500" fill="hold"/>
                                        <p:tgtEl>
                                          <p:spTgt spid="168963">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68963">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6896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2" grpId="0"/>
      <p:bldP spid="168963"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69986" name="Rectangle 2"/>
          <p:cNvSpPr>
            <a:spLocks noGrp="1" noChangeArrowheads="1"/>
          </p:cNvSpPr>
          <p:nvPr>
            <p:ph type="title" idx="4294967295"/>
          </p:nvPr>
        </p:nvSpPr>
        <p:spPr>
          <a:xfrm>
            <a:off x="468313" y="0"/>
            <a:ext cx="8675687" cy="1628775"/>
          </a:xfrm>
        </p:spPr>
        <p:txBody>
          <a:bodyPr/>
          <a:lstStyle/>
          <a:p>
            <a:pPr eaLnBrk="1" hangingPunct="1">
              <a:defRPr/>
            </a:pPr>
            <a:r>
              <a:rPr lang="en-US" sz="3800" smtClean="0">
                <a:solidFill>
                  <a:srgbClr val="0000FF"/>
                </a:solidFill>
                <a:effectLst>
                  <a:outerShdw blurRad="38100" dist="38100" dir="2700000" algn="tl">
                    <a:srgbClr val="C0C0C0"/>
                  </a:outerShdw>
                </a:effectLst>
                <a:latin typeface="Arial Black" pitchFamily="34" charset="0"/>
              </a:rPr>
              <a:t>Stage Two: Autonomy versus Shame and Doubt (1-3)</a:t>
            </a:r>
          </a:p>
        </p:txBody>
      </p:sp>
      <p:sp>
        <p:nvSpPr>
          <p:cNvPr id="169987" name="Rectangle 3"/>
          <p:cNvSpPr>
            <a:spLocks noGrp="1" noChangeArrowheads="1"/>
          </p:cNvSpPr>
          <p:nvPr>
            <p:ph type="body" idx="4294967295"/>
          </p:nvPr>
        </p:nvSpPr>
        <p:spPr>
          <a:xfrm>
            <a:off x="1182688" y="2017713"/>
            <a:ext cx="7696200" cy="3910012"/>
          </a:xfrm>
        </p:spPr>
        <p:txBody>
          <a:bodyPr/>
          <a:lstStyle/>
          <a:p>
            <a:pPr eaLnBrk="1" hangingPunct="1"/>
            <a:r>
              <a:rPr lang="en-US" sz="3800" smtClean="0">
                <a:solidFill>
                  <a:srgbClr val="990000"/>
                </a:solidFill>
                <a:latin typeface="Arial Black" pitchFamily="34" charset="0"/>
              </a:rPr>
              <a:t>Autonomy: Doing things for themselves</a:t>
            </a:r>
          </a:p>
          <a:p>
            <a:pPr eaLnBrk="1" hangingPunct="1"/>
            <a:r>
              <a:rPr lang="en-US" sz="3800" smtClean="0">
                <a:solidFill>
                  <a:srgbClr val="008000"/>
                </a:solidFill>
                <a:latin typeface="Arial Black" pitchFamily="34" charset="0"/>
              </a:rPr>
              <a:t>Overprotective parents may cause children to doubt abilities and feel shameful about their actions</a:t>
            </a:r>
          </a:p>
          <a:p>
            <a:pPr eaLnBrk="1" hangingPunct="1"/>
            <a:endParaRPr lang="en-US" sz="3800" smtClean="0">
              <a:solidFill>
                <a:srgbClr val="008000"/>
              </a:solidFill>
              <a:latin typeface="Arial Black" pitchFamily="34" charset="0"/>
            </a:endParaRPr>
          </a:p>
          <a:p>
            <a:pPr eaLnBrk="1" hangingPunct="1"/>
            <a:endParaRPr lang="en-US" sz="3800" smtClean="0">
              <a:latin typeface="Arial Black"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69986"/>
                                        </p:tgtEl>
                                        <p:attrNameLst>
                                          <p:attrName>style.visibility</p:attrName>
                                        </p:attrNameLst>
                                      </p:cBhvr>
                                      <p:to>
                                        <p:strVal val="visible"/>
                                      </p:to>
                                    </p:set>
                                    <p:anim calcmode="lin" valueType="num">
                                      <p:cBhvr>
                                        <p:cTn id="7" dur="1000" fill="hold"/>
                                        <p:tgtEl>
                                          <p:spTgt spid="169986"/>
                                        </p:tgtEl>
                                        <p:attrNameLst>
                                          <p:attrName>ppt_x</p:attrName>
                                        </p:attrNameLst>
                                      </p:cBhvr>
                                      <p:tavLst>
                                        <p:tav tm="0">
                                          <p:val>
                                            <p:strVal val="#ppt_x-.2"/>
                                          </p:val>
                                        </p:tav>
                                        <p:tav tm="100000">
                                          <p:val>
                                            <p:strVal val="#ppt_x"/>
                                          </p:val>
                                        </p:tav>
                                      </p:tavLst>
                                    </p:anim>
                                    <p:anim calcmode="lin" valueType="num">
                                      <p:cBhvr>
                                        <p:cTn id="8" dur="1000" fill="hold"/>
                                        <p:tgtEl>
                                          <p:spTgt spid="16998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6998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69987">
                                            <p:txEl>
                                              <p:pRg st="0" end="0"/>
                                            </p:txEl>
                                          </p:spTgt>
                                        </p:tgtEl>
                                        <p:attrNameLst>
                                          <p:attrName>style.visibility</p:attrName>
                                        </p:attrNameLst>
                                      </p:cBhvr>
                                      <p:to>
                                        <p:strVal val="visible"/>
                                      </p:to>
                                    </p:set>
                                    <p:animEffect transition="in" filter="fade">
                                      <p:cBhvr>
                                        <p:cTn id="14" dur="500"/>
                                        <p:tgtEl>
                                          <p:spTgt spid="169987">
                                            <p:txEl>
                                              <p:pRg st="0" end="0"/>
                                            </p:txEl>
                                          </p:spTgt>
                                        </p:tgtEl>
                                      </p:cBhvr>
                                    </p:animEffect>
                                    <p:anim calcmode="lin" valueType="num">
                                      <p:cBhvr>
                                        <p:cTn id="15" dur="500" fill="hold"/>
                                        <p:tgtEl>
                                          <p:spTgt spid="16998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69987">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69987">
                                            <p:txEl>
                                              <p:pRg st="1" end="1"/>
                                            </p:txEl>
                                          </p:spTgt>
                                        </p:tgtEl>
                                        <p:attrNameLst>
                                          <p:attrName>style.visibility</p:attrName>
                                        </p:attrNameLst>
                                      </p:cBhvr>
                                      <p:to>
                                        <p:strVal val="visible"/>
                                      </p:to>
                                    </p:set>
                                    <p:animEffect transition="in" filter="fade">
                                      <p:cBhvr>
                                        <p:cTn id="21" dur="500"/>
                                        <p:tgtEl>
                                          <p:spTgt spid="169987">
                                            <p:txEl>
                                              <p:pRg st="1" end="1"/>
                                            </p:txEl>
                                          </p:spTgt>
                                        </p:tgtEl>
                                      </p:cBhvr>
                                    </p:animEffect>
                                    <p:anim calcmode="lin" valueType="num">
                                      <p:cBhvr>
                                        <p:cTn id="22" dur="500" fill="hold"/>
                                        <p:tgtEl>
                                          <p:spTgt spid="169987">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69987">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6" grpId="0"/>
      <p:bldP spid="169987" grpId="0" build="p"/>
    </p:bldLst>
  </p:timing>
</p:sld>
</file>

<file path=ppt/slides/slide4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71010" name="Rectangle 2"/>
          <p:cNvSpPr>
            <a:spLocks noGrp="1" noChangeArrowheads="1"/>
          </p:cNvSpPr>
          <p:nvPr>
            <p:ph type="title" idx="4294967295"/>
          </p:nvPr>
        </p:nvSpPr>
        <p:spPr>
          <a:xfrm>
            <a:off x="685800" y="914400"/>
            <a:ext cx="8153400" cy="381000"/>
          </a:xfrm>
        </p:spPr>
        <p:txBody>
          <a:bodyPr/>
          <a:lstStyle/>
          <a:p>
            <a:pPr eaLnBrk="1" hangingPunct="1">
              <a:defRPr/>
            </a:pPr>
            <a:r>
              <a:rPr lang="en-US" sz="3800" smtClean="0">
                <a:solidFill>
                  <a:srgbClr val="0000FF"/>
                </a:solidFill>
                <a:effectLst>
                  <a:outerShdw blurRad="38100" dist="38100" dir="2700000" algn="tl">
                    <a:srgbClr val="C0C0C0"/>
                  </a:outerShdw>
                </a:effectLst>
                <a:latin typeface="Arial Black" pitchFamily="34" charset="0"/>
              </a:rPr>
              <a:t>Stage Three: Initiative versus Guilt (3-5)</a:t>
            </a:r>
          </a:p>
        </p:txBody>
      </p:sp>
      <p:sp>
        <p:nvSpPr>
          <p:cNvPr id="171011" name="Rectangle 3"/>
          <p:cNvSpPr>
            <a:spLocks noGrp="1" noChangeArrowheads="1"/>
          </p:cNvSpPr>
          <p:nvPr>
            <p:ph type="body" idx="4294967295"/>
          </p:nvPr>
        </p:nvSpPr>
        <p:spPr>
          <a:xfrm>
            <a:off x="179388" y="2017713"/>
            <a:ext cx="8775700" cy="4114800"/>
          </a:xfrm>
        </p:spPr>
        <p:txBody>
          <a:bodyPr/>
          <a:lstStyle/>
          <a:p>
            <a:pPr eaLnBrk="1" hangingPunct="1"/>
            <a:r>
              <a:rPr lang="en-US" sz="3800" smtClean="0">
                <a:solidFill>
                  <a:srgbClr val="990000"/>
                </a:solidFill>
                <a:latin typeface="Arial Black" pitchFamily="34" charset="0"/>
              </a:rPr>
              <a:t>Initiative: Parents reinforce via giving children freedom to play, use imagination, and ask questions</a:t>
            </a:r>
          </a:p>
          <a:p>
            <a:pPr eaLnBrk="1" hangingPunct="1"/>
            <a:r>
              <a:rPr lang="en-US" sz="3800" smtClean="0">
                <a:solidFill>
                  <a:srgbClr val="008000"/>
                </a:solidFill>
                <a:latin typeface="Arial Black" pitchFamily="34" charset="0"/>
              </a:rPr>
              <a:t>Guilt: May occur if parents criticize, prevent play, or discourage a child’s questions</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71010"/>
                                        </p:tgtEl>
                                        <p:attrNameLst>
                                          <p:attrName>style.visibility</p:attrName>
                                        </p:attrNameLst>
                                      </p:cBhvr>
                                      <p:to>
                                        <p:strVal val="visible"/>
                                      </p:to>
                                    </p:set>
                                    <p:anim calcmode="lin" valueType="num">
                                      <p:cBhvr>
                                        <p:cTn id="7" dur="1000" fill="hold"/>
                                        <p:tgtEl>
                                          <p:spTgt spid="171010"/>
                                        </p:tgtEl>
                                        <p:attrNameLst>
                                          <p:attrName>ppt_x</p:attrName>
                                        </p:attrNameLst>
                                      </p:cBhvr>
                                      <p:tavLst>
                                        <p:tav tm="0">
                                          <p:val>
                                            <p:strVal val="#ppt_x-.2"/>
                                          </p:val>
                                        </p:tav>
                                        <p:tav tm="100000">
                                          <p:val>
                                            <p:strVal val="#ppt_x"/>
                                          </p:val>
                                        </p:tav>
                                      </p:tavLst>
                                    </p:anim>
                                    <p:anim calcmode="lin" valueType="num">
                                      <p:cBhvr>
                                        <p:cTn id="8" dur="1000" fill="hold"/>
                                        <p:tgtEl>
                                          <p:spTgt spid="1710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101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71011">
                                            <p:txEl>
                                              <p:pRg st="0" end="0"/>
                                            </p:txEl>
                                          </p:spTgt>
                                        </p:tgtEl>
                                        <p:attrNameLst>
                                          <p:attrName>style.visibility</p:attrName>
                                        </p:attrNameLst>
                                      </p:cBhvr>
                                      <p:to>
                                        <p:strVal val="visible"/>
                                      </p:to>
                                    </p:set>
                                    <p:animEffect transition="in" filter="fade">
                                      <p:cBhvr>
                                        <p:cTn id="14" dur="500"/>
                                        <p:tgtEl>
                                          <p:spTgt spid="171011">
                                            <p:txEl>
                                              <p:pRg st="0" end="0"/>
                                            </p:txEl>
                                          </p:spTgt>
                                        </p:tgtEl>
                                      </p:cBhvr>
                                    </p:animEffect>
                                    <p:anim calcmode="lin" valueType="num">
                                      <p:cBhvr>
                                        <p:cTn id="15" dur="500" fill="hold"/>
                                        <p:tgtEl>
                                          <p:spTgt spid="171011">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71011">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71011">
                                            <p:txEl>
                                              <p:pRg st="1" end="1"/>
                                            </p:txEl>
                                          </p:spTgt>
                                        </p:tgtEl>
                                        <p:attrNameLst>
                                          <p:attrName>style.visibility</p:attrName>
                                        </p:attrNameLst>
                                      </p:cBhvr>
                                      <p:to>
                                        <p:strVal val="visible"/>
                                      </p:to>
                                    </p:set>
                                    <p:animEffect transition="in" filter="fade">
                                      <p:cBhvr>
                                        <p:cTn id="21" dur="500"/>
                                        <p:tgtEl>
                                          <p:spTgt spid="171011">
                                            <p:txEl>
                                              <p:pRg st="1" end="1"/>
                                            </p:txEl>
                                          </p:spTgt>
                                        </p:tgtEl>
                                      </p:cBhvr>
                                    </p:animEffect>
                                    <p:anim calcmode="lin" valueType="num">
                                      <p:cBhvr>
                                        <p:cTn id="22" dur="500" fill="hold"/>
                                        <p:tgtEl>
                                          <p:spTgt spid="171011">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71011">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10" grpId="0"/>
      <p:bldP spid="171011"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72034" name="Rectangle 2"/>
          <p:cNvSpPr>
            <a:spLocks noGrp="1" noChangeArrowheads="1"/>
          </p:cNvSpPr>
          <p:nvPr>
            <p:ph type="title" idx="4294967295"/>
          </p:nvPr>
        </p:nvSpPr>
        <p:spPr>
          <a:xfrm>
            <a:off x="685800" y="914400"/>
            <a:ext cx="8153400" cy="381000"/>
          </a:xfrm>
        </p:spPr>
        <p:txBody>
          <a:bodyPr/>
          <a:lstStyle/>
          <a:p>
            <a:pPr eaLnBrk="1" hangingPunct="1">
              <a:defRPr/>
            </a:pPr>
            <a:r>
              <a:rPr lang="en-US" sz="3800" smtClean="0">
                <a:solidFill>
                  <a:srgbClr val="0000FF"/>
                </a:solidFill>
                <a:effectLst>
                  <a:outerShdw blurRad="38100" dist="38100" dir="2700000" algn="tl">
                    <a:srgbClr val="C0C0C0"/>
                  </a:outerShdw>
                </a:effectLst>
                <a:latin typeface="Arial Black" pitchFamily="34" charset="0"/>
              </a:rPr>
              <a:t>Stage Four: Industry versus Inferiority (6-12)</a:t>
            </a:r>
          </a:p>
        </p:txBody>
      </p:sp>
      <p:sp>
        <p:nvSpPr>
          <p:cNvPr id="172035" name="Rectangle 3"/>
          <p:cNvSpPr>
            <a:spLocks noGrp="1" noChangeArrowheads="1"/>
          </p:cNvSpPr>
          <p:nvPr>
            <p:ph type="body" idx="4294967295"/>
          </p:nvPr>
        </p:nvSpPr>
        <p:spPr>
          <a:xfrm>
            <a:off x="1182688" y="2503488"/>
            <a:ext cx="7772400" cy="3629025"/>
          </a:xfrm>
        </p:spPr>
        <p:txBody>
          <a:bodyPr/>
          <a:lstStyle/>
          <a:p>
            <a:pPr eaLnBrk="1" hangingPunct="1"/>
            <a:r>
              <a:rPr lang="en-US" sz="3800" smtClean="0">
                <a:solidFill>
                  <a:srgbClr val="990000"/>
                </a:solidFill>
                <a:latin typeface="Arial Black" pitchFamily="34" charset="0"/>
              </a:rPr>
              <a:t>Industry: Occurs when child is praised for productive activities</a:t>
            </a:r>
          </a:p>
          <a:p>
            <a:pPr eaLnBrk="1" hangingPunct="1"/>
            <a:r>
              <a:rPr lang="en-US" sz="3800" smtClean="0">
                <a:solidFill>
                  <a:srgbClr val="008000"/>
                </a:solidFill>
                <a:latin typeface="Arial Black" pitchFamily="34" charset="0"/>
              </a:rPr>
              <a:t>Inferiority: Occurs if child’s efforts are regarded as messy or inadequate</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72034"/>
                                        </p:tgtEl>
                                        <p:attrNameLst>
                                          <p:attrName>style.visibility</p:attrName>
                                        </p:attrNameLst>
                                      </p:cBhvr>
                                      <p:to>
                                        <p:strVal val="visible"/>
                                      </p:to>
                                    </p:set>
                                    <p:anim calcmode="lin" valueType="num">
                                      <p:cBhvr>
                                        <p:cTn id="7" dur="1000" fill="hold"/>
                                        <p:tgtEl>
                                          <p:spTgt spid="172034"/>
                                        </p:tgtEl>
                                        <p:attrNameLst>
                                          <p:attrName>ppt_x</p:attrName>
                                        </p:attrNameLst>
                                      </p:cBhvr>
                                      <p:tavLst>
                                        <p:tav tm="0">
                                          <p:val>
                                            <p:strVal val="#ppt_x-.2"/>
                                          </p:val>
                                        </p:tav>
                                        <p:tav tm="100000">
                                          <p:val>
                                            <p:strVal val="#ppt_x"/>
                                          </p:val>
                                        </p:tav>
                                      </p:tavLst>
                                    </p:anim>
                                    <p:anim calcmode="lin" valueType="num">
                                      <p:cBhvr>
                                        <p:cTn id="8" dur="1000" fill="hold"/>
                                        <p:tgtEl>
                                          <p:spTgt spid="17203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203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72035">
                                            <p:txEl>
                                              <p:pRg st="0" end="0"/>
                                            </p:txEl>
                                          </p:spTgt>
                                        </p:tgtEl>
                                        <p:attrNameLst>
                                          <p:attrName>style.visibility</p:attrName>
                                        </p:attrNameLst>
                                      </p:cBhvr>
                                      <p:to>
                                        <p:strVal val="visible"/>
                                      </p:to>
                                    </p:set>
                                    <p:animEffect transition="in" filter="fade">
                                      <p:cBhvr>
                                        <p:cTn id="14" dur="500"/>
                                        <p:tgtEl>
                                          <p:spTgt spid="172035">
                                            <p:txEl>
                                              <p:pRg st="0" end="0"/>
                                            </p:txEl>
                                          </p:spTgt>
                                        </p:tgtEl>
                                      </p:cBhvr>
                                    </p:animEffect>
                                    <p:anim calcmode="lin" valueType="num">
                                      <p:cBhvr>
                                        <p:cTn id="15" dur="500" fill="hold"/>
                                        <p:tgtEl>
                                          <p:spTgt spid="172035">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72035">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72035">
                                            <p:txEl>
                                              <p:pRg st="1" end="1"/>
                                            </p:txEl>
                                          </p:spTgt>
                                        </p:tgtEl>
                                        <p:attrNameLst>
                                          <p:attrName>style.visibility</p:attrName>
                                        </p:attrNameLst>
                                      </p:cBhvr>
                                      <p:to>
                                        <p:strVal val="visible"/>
                                      </p:to>
                                    </p:set>
                                    <p:animEffect transition="in" filter="fade">
                                      <p:cBhvr>
                                        <p:cTn id="21" dur="500"/>
                                        <p:tgtEl>
                                          <p:spTgt spid="172035">
                                            <p:txEl>
                                              <p:pRg st="1" end="1"/>
                                            </p:txEl>
                                          </p:spTgt>
                                        </p:tgtEl>
                                      </p:cBhvr>
                                    </p:animEffect>
                                    <p:anim calcmode="lin" valueType="num">
                                      <p:cBhvr>
                                        <p:cTn id="22" dur="500" fill="hold"/>
                                        <p:tgtEl>
                                          <p:spTgt spid="172035">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72035">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034" grpId="0"/>
      <p:bldP spid="172035" grpId="0" build="p"/>
    </p:bldLst>
  </p:timing>
</p:sld>
</file>

<file path=ppt/slides/slide4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73058" name="Rectangle 2"/>
          <p:cNvSpPr>
            <a:spLocks noGrp="1" noChangeArrowheads="1"/>
          </p:cNvSpPr>
          <p:nvPr>
            <p:ph type="title" idx="4294967295"/>
          </p:nvPr>
        </p:nvSpPr>
        <p:spPr>
          <a:xfrm>
            <a:off x="0" y="0"/>
            <a:ext cx="9144000" cy="2420938"/>
          </a:xfrm>
        </p:spPr>
        <p:txBody>
          <a:bodyPr/>
          <a:lstStyle/>
          <a:p>
            <a:pPr eaLnBrk="1" hangingPunct="1">
              <a:defRPr/>
            </a:pPr>
            <a:r>
              <a:rPr lang="en-US" sz="3800" smtClean="0">
                <a:solidFill>
                  <a:srgbClr val="0000FF"/>
                </a:solidFill>
                <a:effectLst>
                  <a:outerShdw blurRad="38100" dist="38100" dir="2700000" algn="tl">
                    <a:srgbClr val="C0C0C0"/>
                  </a:outerShdw>
                </a:effectLst>
                <a:latin typeface="Arial Black" pitchFamily="34" charset="0"/>
              </a:rPr>
              <a:t>Stage Five (Adolescence): Identity versus Role Confusion</a:t>
            </a:r>
          </a:p>
        </p:txBody>
      </p:sp>
      <p:sp>
        <p:nvSpPr>
          <p:cNvPr id="173059" name="Rectangle 3"/>
          <p:cNvSpPr>
            <a:spLocks noGrp="1" noChangeArrowheads="1"/>
          </p:cNvSpPr>
          <p:nvPr>
            <p:ph type="body" idx="4294967295"/>
          </p:nvPr>
        </p:nvSpPr>
        <p:spPr>
          <a:xfrm>
            <a:off x="1182688" y="2503488"/>
            <a:ext cx="7696200" cy="3424237"/>
          </a:xfrm>
        </p:spPr>
        <p:txBody>
          <a:bodyPr/>
          <a:lstStyle/>
          <a:p>
            <a:pPr eaLnBrk="1" hangingPunct="1">
              <a:lnSpc>
                <a:spcPct val="90000"/>
              </a:lnSpc>
            </a:pPr>
            <a:r>
              <a:rPr lang="en-US" sz="3800" smtClean="0">
                <a:solidFill>
                  <a:srgbClr val="990000"/>
                </a:solidFill>
                <a:latin typeface="Arial Black" pitchFamily="34" charset="0"/>
              </a:rPr>
              <a:t>Identity: For adolescents; problems answering, “Who am I?”</a:t>
            </a:r>
          </a:p>
          <a:p>
            <a:pPr eaLnBrk="1" hangingPunct="1">
              <a:lnSpc>
                <a:spcPct val="90000"/>
              </a:lnSpc>
            </a:pPr>
            <a:r>
              <a:rPr lang="en-US" sz="3800" smtClean="0">
                <a:solidFill>
                  <a:srgbClr val="008000"/>
                </a:solidFill>
                <a:latin typeface="Arial Black" pitchFamily="34" charset="0"/>
              </a:rPr>
              <a:t>Role Confusion: Occurs when adolescents are unsure of where they are going and who they are</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73058"/>
                                        </p:tgtEl>
                                        <p:attrNameLst>
                                          <p:attrName>style.visibility</p:attrName>
                                        </p:attrNameLst>
                                      </p:cBhvr>
                                      <p:to>
                                        <p:strVal val="visible"/>
                                      </p:to>
                                    </p:set>
                                    <p:anim calcmode="lin" valueType="num">
                                      <p:cBhvr>
                                        <p:cTn id="7" dur="1000" fill="hold"/>
                                        <p:tgtEl>
                                          <p:spTgt spid="173058"/>
                                        </p:tgtEl>
                                        <p:attrNameLst>
                                          <p:attrName>ppt_x</p:attrName>
                                        </p:attrNameLst>
                                      </p:cBhvr>
                                      <p:tavLst>
                                        <p:tav tm="0">
                                          <p:val>
                                            <p:strVal val="#ppt_x-.2"/>
                                          </p:val>
                                        </p:tav>
                                        <p:tav tm="100000">
                                          <p:val>
                                            <p:strVal val="#ppt_x"/>
                                          </p:val>
                                        </p:tav>
                                      </p:tavLst>
                                    </p:anim>
                                    <p:anim calcmode="lin" valueType="num">
                                      <p:cBhvr>
                                        <p:cTn id="8" dur="1000" fill="hold"/>
                                        <p:tgtEl>
                                          <p:spTgt spid="1730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30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73059">
                                            <p:txEl>
                                              <p:pRg st="0" end="0"/>
                                            </p:txEl>
                                          </p:spTgt>
                                        </p:tgtEl>
                                        <p:attrNameLst>
                                          <p:attrName>style.visibility</p:attrName>
                                        </p:attrNameLst>
                                      </p:cBhvr>
                                      <p:to>
                                        <p:strVal val="visible"/>
                                      </p:to>
                                    </p:set>
                                    <p:animEffect transition="in" filter="fade">
                                      <p:cBhvr>
                                        <p:cTn id="14" dur="500"/>
                                        <p:tgtEl>
                                          <p:spTgt spid="173059">
                                            <p:txEl>
                                              <p:pRg st="0" end="0"/>
                                            </p:txEl>
                                          </p:spTgt>
                                        </p:tgtEl>
                                      </p:cBhvr>
                                    </p:animEffect>
                                    <p:anim calcmode="lin" valueType="num">
                                      <p:cBhvr>
                                        <p:cTn id="15" dur="500" fill="hold"/>
                                        <p:tgtEl>
                                          <p:spTgt spid="1730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7305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73059">
                                            <p:txEl>
                                              <p:pRg st="1" end="1"/>
                                            </p:txEl>
                                          </p:spTgt>
                                        </p:tgtEl>
                                        <p:attrNameLst>
                                          <p:attrName>style.visibility</p:attrName>
                                        </p:attrNameLst>
                                      </p:cBhvr>
                                      <p:to>
                                        <p:strVal val="visible"/>
                                      </p:to>
                                    </p:set>
                                    <p:animEffect transition="in" filter="fade">
                                      <p:cBhvr>
                                        <p:cTn id="21" dur="500"/>
                                        <p:tgtEl>
                                          <p:spTgt spid="173059">
                                            <p:txEl>
                                              <p:pRg st="1" end="1"/>
                                            </p:txEl>
                                          </p:spTgt>
                                        </p:tgtEl>
                                      </p:cBhvr>
                                    </p:animEffect>
                                    <p:anim calcmode="lin" valueType="num">
                                      <p:cBhvr>
                                        <p:cTn id="22" dur="500" fill="hold"/>
                                        <p:tgtEl>
                                          <p:spTgt spid="173059">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73059">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58" grpId="0"/>
      <p:bldP spid="173059" grpId="0" build="p"/>
    </p:bldLst>
  </p:timing>
</p:sld>
</file>

<file path=ppt/slides/slide4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74082" name="Rectangle 2"/>
          <p:cNvSpPr>
            <a:spLocks noGrp="1" noChangeArrowheads="1"/>
          </p:cNvSpPr>
          <p:nvPr>
            <p:ph type="title" idx="4294967295"/>
          </p:nvPr>
        </p:nvSpPr>
        <p:spPr>
          <a:xfrm>
            <a:off x="685800" y="914400"/>
            <a:ext cx="8077200" cy="381000"/>
          </a:xfrm>
        </p:spPr>
        <p:txBody>
          <a:bodyPr/>
          <a:lstStyle/>
          <a:p>
            <a:pPr eaLnBrk="1" hangingPunct="1">
              <a:defRPr/>
            </a:pPr>
            <a:r>
              <a:rPr lang="en-US" sz="3800" smtClean="0">
                <a:solidFill>
                  <a:srgbClr val="0000FF"/>
                </a:solidFill>
                <a:effectLst>
                  <a:outerShdw blurRad="38100" dist="38100" dir="2700000" algn="tl">
                    <a:srgbClr val="C0C0C0"/>
                  </a:outerShdw>
                </a:effectLst>
                <a:latin typeface="Arial Black" pitchFamily="34" charset="0"/>
              </a:rPr>
              <a:t>Stage Six (Young Adulthood): Intimacy versus Isolation</a:t>
            </a:r>
          </a:p>
        </p:txBody>
      </p:sp>
      <p:sp>
        <p:nvSpPr>
          <p:cNvPr id="174083" name="Rectangle 3"/>
          <p:cNvSpPr>
            <a:spLocks noGrp="1" noChangeArrowheads="1"/>
          </p:cNvSpPr>
          <p:nvPr>
            <p:ph type="body" idx="4294967295"/>
          </p:nvPr>
        </p:nvSpPr>
        <p:spPr>
          <a:xfrm>
            <a:off x="1182688" y="2827338"/>
            <a:ext cx="7696200" cy="3167062"/>
          </a:xfrm>
        </p:spPr>
        <p:txBody>
          <a:bodyPr/>
          <a:lstStyle/>
          <a:p>
            <a:pPr eaLnBrk="1" hangingPunct="1"/>
            <a:r>
              <a:rPr lang="en-US" sz="3800" smtClean="0">
                <a:solidFill>
                  <a:srgbClr val="990000"/>
                </a:solidFill>
                <a:latin typeface="Arial Black" pitchFamily="34" charset="0"/>
              </a:rPr>
              <a:t>Intimacy: Ability to care about others and to share experiences with them</a:t>
            </a:r>
          </a:p>
          <a:p>
            <a:pPr eaLnBrk="1" hangingPunct="1"/>
            <a:r>
              <a:rPr lang="en-US" sz="3800" smtClean="0">
                <a:solidFill>
                  <a:srgbClr val="008000"/>
                </a:solidFill>
                <a:latin typeface="Arial Black" pitchFamily="34" charset="0"/>
              </a:rPr>
              <a:t>Isolation: Feeling alone and uncared for in life</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74082"/>
                                        </p:tgtEl>
                                        <p:attrNameLst>
                                          <p:attrName>style.visibility</p:attrName>
                                        </p:attrNameLst>
                                      </p:cBhvr>
                                      <p:to>
                                        <p:strVal val="visible"/>
                                      </p:to>
                                    </p:set>
                                    <p:anim calcmode="lin" valueType="num">
                                      <p:cBhvr>
                                        <p:cTn id="7" dur="1000" fill="hold"/>
                                        <p:tgtEl>
                                          <p:spTgt spid="174082"/>
                                        </p:tgtEl>
                                        <p:attrNameLst>
                                          <p:attrName>ppt_x</p:attrName>
                                        </p:attrNameLst>
                                      </p:cBhvr>
                                      <p:tavLst>
                                        <p:tav tm="0">
                                          <p:val>
                                            <p:strVal val="#ppt_x-.2"/>
                                          </p:val>
                                        </p:tav>
                                        <p:tav tm="100000">
                                          <p:val>
                                            <p:strVal val="#ppt_x"/>
                                          </p:val>
                                        </p:tav>
                                      </p:tavLst>
                                    </p:anim>
                                    <p:anim calcmode="lin" valueType="num">
                                      <p:cBhvr>
                                        <p:cTn id="8" dur="1000" fill="hold"/>
                                        <p:tgtEl>
                                          <p:spTgt spid="174082"/>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408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74083">
                                            <p:txEl>
                                              <p:pRg st="0" end="0"/>
                                            </p:txEl>
                                          </p:spTgt>
                                        </p:tgtEl>
                                        <p:attrNameLst>
                                          <p:attrName>style.visibility</p:attrName>
                                        </p:attrNameLst>
                                      </p:cBhvr>
                                      <p:to>
                                        <p:strVal val="visible"/>
                                      </p:to>
                                    </p:set>
                                    <p:animEffect transition="in" filter="fade">
                                      <p:cBhvr>
                                        <p:cTn id="14" dur="500"/>
                                        <p:tgtEl>
                                          <p:spTgt spid="174083">
                                            <p:txEl>
                                              <p:pRg st="0" end="0"/>
                                            </p:txEl>
                                          </p:spTgt>
                                        </p:tgtEl>
                                      </p:cBhvr>
                                    </p:animEffect>
                                    <p:anim calcmode="lin" valueType="num">
                                      <p:cBhvr>
                                        <p:cTn id="15" dur="500" fill="hold"/>
                                        <p:tgtEl>
                                          <p:spTgt spid="174083">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74083">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74083">
                                            <p:txEl>
                                              <p:pRg st="1" end="1"/>
                                            </p:txEl>
                                          </p:spTgt>
                                        </p:tgtEl>
                                        <p:attrNameLst>
                                          <p:attrName>style.visibility</p:attrName>
                                        </p:attrNameLst>
                                      </p:cBhvr>
                                      <p:to>
                                        <p:strVal val="visible"/>
                                      </p:to>
                                    </p:set>
                                    <p:animEffect transition="in" filter="fade">
                                      <p:cBhvr>
                                        <p:cTn id="21" dur="500"/>
                                        <p:tgtEl>
                                          <p:spTgt spid="174083">
                                            <p:txEl>
                                              <p:pRg st="1" end="1"/>
                                            </p:txEl>
                                          </p:spTgt>
                                        </p:tgtEl>
                                      </p:cBhvr>
                                    </p:animEffect>
                                    <p:anim calcmode="lin" valueType="num">
                                      <p:cBhvr>
                                        <p:cTn id="22" dur="500" fill="hold"/>
                                        <p:tgtEl>
                                          <p:spTgt spid="174083">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74083">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2" grpId="0"/>
      <p:bldP spid="174083" grpId="0" build="p"/>
    </p:bldLst>
  </p:timing>
</p:sld>
</file>

<file path=ppt/slides/slide4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75106" name="Rectangle 2"/>
          <p:cNvSpPr>
            <a:spLocks noGrp="1" noChangeArrowheads="1"/>
          </p:cNvSpPr>
          <p:nvPr>
            <p:ph type="title" idx="4294967295"/>
          </p:nvPr>
        </p:nvSpPr>
        <p:spPr>
          <a:xfrm>
            <a:off x="755650" y="1700213"/>
            <a:ext cx="8153400" cy="381000"/>
          </a:xfrm>
        </p:spPr>
        <p:txBody>
          <a:bodyPr/>
          <a:lstStyle/>
          <a:p>
            <a:pPr eaLnBrk="1" hangingPunct="1">
              <a:defRPr/>
            </a:pPr>
            <a:r>
              <a:rPr lang="en-US" sz="3800" smtClean="0">
                <a:solidFill>
                  <a:srgbClr val="0000FF"/>
                </a:solidFill>
                <a:effectLst>
                  <a:outerShdw blurRad="38100" dist="38100" dir="2700000" algn="tl">
                    <a:srgbClr val="C0C0C0"/>
                  </a:outerShdw>
                </a:effectLst>
                <a:latin typeface="Arial Black" pitchFamily="34" charset="0"/>
              </a:rPr>
              <a:t>Stage Seven (Middle Adulthood): Generativity versus Stagnation</a:t>
            </a:r>
          </a:p>
        </p:txBody>
      </p:sp>
      <p:sp>
        <p:nvSpPr>
          <p:cNvPr id="175107" name="Rectangle 3"/>
          <p:cNvSpPr>
            <a:spLocks noGrp="1" noChangeArrowheads="1"/>
          </p:cNvSpPr>
          <p:nvPr>
            <p:ph type="body" idx="4294967295"/>
          </p:nvPr>
        </p:nvSpPr>
        <p:spPr>
          <a:xfrm>
            <a:off x="457200" y="2565400"/>
            <a:ext cx="8067675" cy="3743325"/>
          </a:xfrm>
        </p:spPr>
        <p:txBody>
          <a:bodyPr/>
          <a:lstStyle/>
          <a:p>
            <a:pPr eaLnBrk="1" hangingPunct="1"/>
            <a:r>
              <a:rPr lang="en-US" sz="3800" smtClean="0">
                <a:solidFill>
                  <a:srgbClr val="990000"/>
                </a:solidFill>
                <a:latin typeface="Arial Black" pitchFamily="34" charset="0"/>
              </a:rPr>
              <a:t>Generativity: Interest in guiding the next generation</a:t>
            </a:r>
          </a:p>
          <a:p>
            <a:pPr eaLnBrk="1" hangingPunct="1"/>
            <a:r>
              <a:rPr lang="en-US" sz="3800" smtClean="0">
                <a:solidFill>
                  <a:srgbClr val="008000"/>
                </a:solidFill>
                <a:latin typeface="Arial Black" pitchFamily="34" charset="0"/>
              </a:rPr>
              <a:t>Stagnation: When one is only concerned with one’s own needs and comforts</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75106"/>
                                        </p:tgtEl>
                                        <p:attrNameLst>
                                          <p:attrName>style.visibility</p:attrName>
                                        </p:attrNameLst>
                                      </p:cBhvr>
                                      <p:to>
                                        <p:strVal val="visible"/>
                                      </p:to>
                                    </p:set>
                                    <p:anim calcmode="lin" valueType="num">
                                      <p:cBhvr>
                                        <p:cTn id="7" dur="1000" fill="hold"/>
                                        <p:tgtEl>
                                          <p:spTgt spid="175106"/>
                                        </p:tgtEl>
                                        <p:attrNameLst>
                                          <p:attrName>ppt_x</p:attrName>
                                        </p:attrNameLst>
                                      </p:cBhvr>
                                      <p:tavLst>
                                        <p:tav tm="0">
                                          <p:val>
                                            <p:strVal val="#ppt_x-.2"/>
                                          </p:val>
                                        </p:tav>
                                        <p:tav tm="100000">
                                          <p:val>
                                            <p:strVal val="#ppt_x"/>
                                          </p:val>
                                        </p:tav>
                                      </p:tavLst>
                                    </p:anim>
                                    <p:anim calcmode="lin" valueType="num">
                                      <p:cBhvr>
                                        <p:cTn id="8" dur="1000" fill="hold"/>
                                        <p:tgtEl>
                                          <p:spTgt spid="17510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510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75107">
                                            <p:txEl>
                                              <p:pRg st="0" end="0"/>
                                            </p:txEl>
                                          </p:spTgt>
                                        </p:tgtEl>
                                        <p:attrNameLst>
                                          <p:attrName>style.visibility</p:attrName>
                                        </p:attrNameLst>
                                      </p:cBhvr>
                                      <p:to>
                                        <p:strVal val="visible"/>
                                      </p:to>
                                    </p:set>
                                    <p:animEffect transition="in" filter="fade">
                                      <p:cBhvr>
                                        <p:cTn id="14" dur="500"/>
                                        <p:tgtEl>
                                          <p:spTgt spid="175107">
                                            <p:txEl>
                                              <p:pRg st="0" end="0"/>
                                            </p:txEl>
                                          </p:spTgt>
                                        </p:tgtEl>
                                      </p:cBhvr>
                                    </p:animEffect>
                                    <p:anim calcmode="lin" valueType="num">
                                      <p:cBhvr>
                                        <p:cTn id="15" dur="500" fill="hold"/>
                                        <p:tgtEl>
                                          <p:spTgt spid="17510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75107">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75107">
                                            <p:txEl>
                                              <p:pRg st="1" end="1"/>
                                            </p:txEl>
                                          </p:spTgt>
                                        </p:tgtEl>
                                        <p:attrNameLst>
                                          <p:attrName>style.visibility</p:attrName>
                                        </p:attrNameLst>
                                      </p:cBhvr>
                                      <p:to>
                                        <p:strVal val="visible"/>
                                      </p:to>
                                    </p:set>
                                    <p:animEffect transition="in" filter="fade">
                                      <p:cBhvr>
                                        <p:cTn id="21" dur="500"/>
                                        <p:tgtEl>
                                          <p:spTgt spid="175107">
                                            <p:txEl>
                                              <p:pRg st="1" end="1"/>
                                            </p:txEl>
                                          </p:spTgt>
                                        </p:tgtEl>
                                      </p:cBhvr>
                                    </p:animEffect>
                                    <p:anim calcmode="lin" valueType="num">
                                      <p:cBhvr>
                                        <p:cTn id="22" dur="500" fill="hold"/>
                                        <p:tgtEl>
                                          <p:spTgt spid="175107">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75107">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6" grpId="0"/>
      <p:bldP spid="175107" grpId="0" build="p"/>
    </p:bldLst>
  </p:timing>
</p:sld>
</file>

<file path=ppt/slides/slide4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76130" name="Rectangle 2"/>
          <p:cNvSpPr>
            <a:spLocks noGrp="1" noChangeArrowheads="1"/>
          </p:cNvSpPr>
          <p:nvPr>
            <p:ph type="title" idx="4294967295"/>
          </p:nvPr>
        </p:nvSpPr>
        <p:spPr>
          <a:xfrm>
            <a:off x="0" y="0"/>
            <a:ext cx="8915400" cy="1295400"/>
          </a:xfrm>
        </p:spPr>
        <p:txBody>
          <a:bodyPr/>
          <a:lstStyle/>
          <a:p>
            <a:pPr eaLnBrk="1" hangingPunct="1">
              <a:defRPr/>
            </a:pPr>
            <a:r>
              <a:rPr lang="en-US" sz="3800" smtClean="0">
                <a:solidFill>
                  <a:srgbClr val="0000FF"/>
                </a:solidFill>
                <a:effectLst>
                  <a:outerShdw blurRad="38100" dist="38100" dir="2700000" algn="tl">
                    <a:srgbClr val="C0C0C0"/>
                  </a:outerShdw>
                </a:effectLst>
                <a:latin typeface="Arial Black" pitchFamily="34" charset="0"/>
              </a:rPr>
              <a:t>Stage Eight (Late Adulthood): Integrity versus Despair</a:t>
            </a:r>
          </a:p>
        </p:txBody>
      </p:sp>
      <p:sp>
        <p:nvSpPr>
          <p:cNvPr id="176131" name="Rectangle 3"/>
          <p:cNvSpPr>
            <a:spLocks noGrp="1" noChangeArrowheads="1"/>
          </p:cNvSpPr>
          <p:nvPr>
            <p:ph type="body" idx="4294967295"/>
          </p:nvPr>
        </p:nvSpPr>
        <p:spPr>
          <a:xfrm>
            <a:off x="0" y="1628775"/>
            <a:ext cx="9144000" cy="4895850"/>
          </a:xfrm>
        </p:spPr>
        <p:txBody>
          <a:bodyPr/>
          <a:lstStyle/>
          <a:p>
            <a:pPr eaLnBrk="1" hangingPunct="1"/>
            <a:r>
              <a:rPr lang="en-US" sz="3800" dirty="0" smtClean="0">
                <a:solidFill>
                  <a:srgbClr val="990000"/>
                </a:solidFill>
                <a:latin typeface="Arial Black" pitchFamily="34" charset="0"/>
              </a:rPr>
              <a:t>       Integrity: Self-respect; developed when people have lived richly and responsibly</a:t>
            </a:r>
          </a:p>
          <a:p>
            <a:pPr eaLnBrk="1" hangingPunct="1"/>
            <a:r>
              <a:rPr lang="en-US" sz="3800" dirty="0" smtClean="0">
                <a:solidFill>
                  <a:srgbClr val="008000"/>
                </a:solidFill>
                <a:latin typeface="Arial Black" pitchFamily="34" charset="0"/>
              </a:rPr>
              <a:t>Despair: Occurs when previous life events are viewed with regret; experiences heartache and remorse</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76130"/>
                                        </p:tgtEl>
                                        <p:attrNameLst>
                                          <p:attrName>style.visibility</p:attrName>
                                        </p:attrNameLst>
                                      </p:cBhvr>
                                      <p:to>
                                        <p:strVal val="visible"/>
                                      </p:to>
                                    </p:set>
                                    <p:anim calcmode="lin" valueType="num">
                                      <p:cBhvr>
                                        <p:cTn id="7" dur="1000" fill="hold"/>
                                        <p:tgtEl>
                                          <p:spTgt spid="176130"/>
                                        </p:tgtEl>
                                        <p:attrNameLst>
                                          <p:attrName>ppt_x</p:attrName>
                                        </p:attrNameLst>
                                      </p:cBhvr>
                                      <p:tavLst>
                                        <p:tav tm="0">
                                          <p:val>
                                            <p:strVal val="#ppt_x-.2"/>
                                          </p:val>
                                        </p:tav>
                                        <p:tav tm="100000">
                                          <p:val>
                                            <p:strVal val="#ppt_x"/>
                                          </p:val>
                                        </p:tav>
                                      </p:tavLst>
                                    </p:anim>
                                    <p:anim calcmode="lin" valueType="num">
                                      <p:cBhvr>
                                        <p:cTn id="8" dur="1000" fill="hold"/>
                                        <p:tgtEl>
                                          <p:spTgt spid="17613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613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76131">
                                            <p:txEl>
                                              <p:pRg st="0" end="0"/>
                                            </p:txEl>
                                          </p:spTgt>
                                        </p:tgtEl>
                                        <p:attrNameLst>
                                          <p:attrName>style.visibility</p:attrName>
                                        </p:attrNameLst>
                                      </p:cBhvr>
                                      <p:to>
                                        <p:strVal val="visible"/>
                                      </p:to>
                                    </p:set>
                                    <p:animEffect transition="in" filter="fade">
                                      <p:cBhvr>
                                        <p:cTn id="14" dur="500"/>
                                        <p:tgtEl>
                                          <p:spTgt spid="176131">
                                            <p:txEl>
                                              <p:pRg st="0" end="0"/>
                                            </p:txEl>
                                          </p:spTgt>
                                        </p:tgtEl>
                                      </p:cBhvr>
                                    </p:animEffect>
                                    <p:anim calcmode="lin" valueType="num">
                                      <p:cBhvr>
                                        <p:cTn id="15" dur="500" fill="hold"/>
                                        <p:tgtEl>
                                          <p:spTgt spid="176131">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76131">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76131">
                                            <p:txEl>
                                              <p:pRg st="1" end="1"/>
                                            </p:txEl>
                                          </p:spTgt>
                                        </p:tgtEl>
                                        <p:attrNameLst>
                                          <p:attrName>style.visibility</p:attrName>
                                        </p:attrNameLst>
                                      </p:cBhvr>
                                      <p:to>
                                        <p:strVal val="visible"/>
                                      </p:to>
                                    </p:set>
                                    <p:animEffect transition="in" filter="fade">
                                      <p:cBhvr>
                                        <p:cTn id="21" dur="500"/>
                                        <p:tgtEl>
                                          <p:spTgt spid="176131">
                                            <p:txEl>
                                              <p:pRg st="1" end="1"/>
                                            </p:txEl>
                                          </p:spTgt>
                                        </p:tgtEl>
                                      </p:cBhvr>
                                    </p:animEffect>
                                    <p:anim calcmode="lin" valueType="num">
                                      <p:cBhvr>
                                        <p:cTn id="22" dur="500" fill="hold"/>
                                        <p:tgtEl>
                                          <p:spTgt spid="176131">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76131">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0" grpId="0"/>
      <p:bldP spid="176131" grpId="0" build="p"/>
    </p:bldLst>
  </p:timing>
</p:sld>
</file>

<file path=ppt/slides/slide4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86370" name="Rectangle 2"/>
          <p:cNvSpPr>
            <a:spLocks noGrp="1" noChangeArrowheads="1"/>
          </p:cNvSpPr>
          <p:nvPr>
            <p:ph type="title" idx="4294967295"/>
          </p:nvPr>
        </p:nvSpPr>
        <p:spPr>
          <a:xfrm>
            <a:off x="685800" y="914400"/>
            <a:ext cx="8153400" cy="381000"/>
          </a:xfrm>
        </p:spPr>
        <p:txBody>
          <a:bodyPr/>
          <a:lstStyle/>
          <a:p>
            <a:pPr eaLnBrk="1" hangingPunct="1">
              <a:defRPr/>
            </a:pPr>
            <a:r>
              <a:rPr lang="en-US" sz="3800" dirty="0" smtClean="0">
                <a:solidFill>
                  <a:srgbClr val="0000FF"/>
                </a:solidFill>
                <a:effectLst>
                  <a:outerShdw blurRad="38100" dist="38100" dir="2700000" algn="tl">
                    <a:srgbClr val="C0C0C0"/>
                  </a:outerShdw>
                </a:effectLst>
                <a:latin typeface="Arial Black" pitchFamily="34" charset="0"/>
                <a:cs typeface="Times New Roman" pitchFamily="18" charset="0"/>
              </a:rPr>
              <a:t>Death and Dying</a:t>
            </a:r>
            <a:br>
              <a:rPr lang="en-US" sz="3800" dirty="0" smtClean="0">
                <a:solidFill>
                  <a:srgbClr val="0000FF"/>
                </a:solidFill>
                <a:effectLst>
                  <a:outerShdw blurRad="38100" dist="38100" dir="2700000" algn="tl">
                    <a:srgbClr val="C0C0C0"/>
                  </a:outerShdw>
                </a:effectLst>
                <a:latin typeface="Arial Black" pitchFamily="34" charset="0"/>
                <a:cs typeface="Times New Roman" pitchFamily="18" charset="0"/>
              </a:rPr>
            </a:b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Reaction to Impending Death</a:t>
            </a:r>
            <a:endParaRPr lang="en-US" sz="3800" dirty="0" smtClean="0">
              <a:effectLst>
                <a:outerShdw blurRad="38100" dist="38100" dir="2700000" algn="tl">
                  <a:srgbClr val="C0C0C0"/>
                </a:outerShdw>
              </a:effectLst>
              <a:latin typeface="Arial Black" pitchFamily="34" charset="0"/>
            </a:endParaRPr>
          </a:p>
        </p:txBody>
      </p:sp>
      <p:sp>
        <p:nvSpPr>
          <p:cNvPr id="186371" name="Rectangle 3"/>
          <p:cNvSpPr>
            <a:spLocks noGrp="1" noChangeArrowheads="1"/>
          </p:cNvSpPr>
          <p:nvPr>
            <p:ph type="body" idx="4294967295"/>
          </p:nvPr>
        </p:nvSpPr>
        <p:spPr>
          <a:xfrm>
            <a:off x="539552" y="1916832"/>
            <a:ext cx="7772400" cy="3236913"/>
          </a:xfrm>
        </p:spPr>
        <p:txBody>
          <a:bodyPr/>
          <a:lstStyle/>
          <a:p>
            <a:pPr eaLnBrk="1" hangingPunct="1"/>
            <a:r>
              <a:rPr lang="en-US" sz="3800" dirty="0" err="1" smtClean="0">
                <a:solidFill>
                  <a:srgbClr val="990000"/>
                </a:solidFill>
                <a:latin typeface="Arial" pitchFamily="34" charset="0"/>
                <a:cs typeface="Arial" pitchFamily="34" charset="0"/>
              </a:rPr>
              <a:t>Kubler</a:t>
            </a:r>
            <a:r>
              <a:rPr lang="en-US" sz="3800" dirty="0" smtClean="0">
                <a:solidFill>
                  <a:srgbClr val="990000"/>
                </a:solidFill>
                <a:latin typeface="Arial" pitchFamily="34" charset="0"/>
                <a:cs typeface="Arial" pitchFamily="34" charset="0"/>
              </a:rPr>
              <a:t>-Ross</a:t>
            </a:r>
            <a:r>
              <a:rPr lang="en-US" sz="3800" dirty="0" smtClean="0">
                <a:latin typeface="Arial" pitchFamily="34" charset="0"/>
                <a:cs typeface="Arial" pitchFamily="34" charset="0"/>
              </a:rPr>
              <a:t> was a </a:t>
            </a:r>
            <a:r>
              <a:rPr lang="en-US" sz="3800" dirty="0" err="1" smtClean="0">
                <a:latin typeface="Arial" pitchFamily="34" charset="0"/>
                <a:cs typeface="Arial" pitchFamily="34" charset="0"/>
              </a:rPr>
              <a:t>thanatologist</a:t>
            </a:r>
            <a:r>
              <a:rPr lang="en-US" sz="3800" dirty="0" smtClean="0">
                <a:latin typeface="Arial" pitchFamily="34" charset="0"/>
                <a:cs typeface="Arial" pitchFamily="34" charset="0"/>
              </a:rPr>
              <a:t>: One who studies emotional and behavioral reactions to death and dying</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86370"/>
                                        </p:tgtEl>
                                        <p:attrNameLst>
                                          <p:attrName>style.visibility</p:attrName>
                                        </p:attrNameLst>
                                      </p:cBhvr>
                                      <p:to>
                                        <p:strVal val="visible"/>
                                      </p:to>
                                    </p:set>
                                    <p:anim calcmode="lin" valueType="num">
                                      <p:cBhvr>
                                        <p:cTn id="7" dur="1000" fill="hold"/>
                                        <p:tgtEl>
                                          <p:spTgt spid="186370"/>
                                        </p:tgtEl>
                                        <p:attrNameLst>
                                          <p:attrName>ppt_x</p:attrName>
                                        </p:attrNameLst>
                                      </p:cBhvr>
                                      <p:tavLst>
                                        <p:tav tm="0">
                                          <p:val>
                                            <p:strVal val="#ppt_x-.2"/>
                                          </p:val>
                                        </p:tav>
                                        <p:tav tm="100000">
                                          <p:val>
                                            <p:strVal val="#ppt_x"/>
                                          </p:val>
                                        </p:tav>
                                      </p:tavLst>
                                    </p:anim>
                                    <p:anim calcmode="lin" valueType="num">
                                      <p:cBhvr>
                                        <p:cTn id="8" dur="1000" fill="hold"/>
                                        <p:tgtEl>
                                          <p:spTgt spid="18637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637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86371">
                                            <p:txEl>
                                              <p:pRg st="0" end="0"/>
                                            </p:txEl>
                                          </p:spTgt>
                                        </p:tgtEl>
                                        <p:attrNameLst>
                                          <p:attrName>style.visibility</p:attrName>
                                        </p:attrNameLst>
                                      </p:cBhvr>
                                      <p:to>
                                        <p:strVal val="visible"/>
                                      </p:to>
                                    </p:set>
                                    <p:animEffect transition="in" filter="fade">
                                      <p:cBhvr>
                                        <p:cTn id="14" dur="500"/>
                                        <p:tgtEl>
                                          <p:spTgt spid="186371">
                                            <p:txEl>
                                              <p:pRg st="0" end="0"/>
                                            </p:txEl>
                                          </p:spTgt>
                                        </p:tgtEl>
                                      </p:cBhvr>
                                    </p:animEffect>
                                    <p:anim calcmode="lin" valueType="num">
                                      <p:cBhvr>
                                        <p:cTn id="15" dur="500" fill="hold"/>
                                        <p:tgtEl>
                                          <p:spTgt spid="186371">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86371">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0" grpId="0"/>
      <p:bldP spid="186371" grpId="0" build="p"/>
    </p:bldLst>
  </p:timing>
</p:sld>
</file>

<file path=ppt/slides/slide4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87394" name="Rectangle 2"/>
          <p:cNvSpPr>
            <a:spLocks noGrp="1" noChangeArrowheads="1"/>
          </p:cNvSpPr>
          <p:nvPr>
            <p:ph type="title" idx="4294967295"/>
          </p:nvPr>
        </p:nvSpPr>
        <p:spPr>
          <a:xfrm>
            <a:off x="685800" y="914400"/>
            <a:ext cx="8153400" cy="381000"/>
          </a:xfrm>
        </p:spPr>
        <p:txBody>
          <a:bodyPr/>
          <a:lstStyle/>
          <a:p>
            <a:pPr eaLnBrk="1" hangingPunct="1">
              <a:defRPr/>
            </a:pPr>
            <a:r>
              <a:rPr lang="en-US" sz="3200" dirty="0">
                <a:solidFill>
                  <a:srgbClr val="0000FF"/>
                </a:solidFill>
                <a:effectLst>
                  <a:outerShdw blurRad="38100" dist="38100" dir="2700000" algn="tl">
                    <a:srgbClr val="C0C0C0"/>
                  </a:outerShdw>
                </a:effectLst>
                <a:latin typeface="Arial" pitchFamily="34" charset="0"/>
                <a:cs typeface="Arial" pitchFamily="34" charset="0"/>
              </a:rPr>
              <a:t>Death and Dying</a:t>
            </a:r>
            <a:br>
              <a:rPr lang="en-US" sz="3200" dirty="0">
                <a:solidFill>
                  <a:srgbClr val="0000FF"/>
                </a:solidFill>
                <a:effectLst>
                  <a:outerShdw blurRad="38100" dist="38100" dir="2700000" algn="tl">
                    <a:srgbClr val="C0C0C0"/>
                  </a:outerShdw>
                </a:effectLst>
                <a:latin typeface="Arial" pitchFamily="34" charset="0"/>
                <a:cs typeface="Arial" pitchFamily="34" charset="0"/>
              </a:rPr>
            </a:br>
            <a:r>
              <a:rPr lang="en-US" sz="3200" dirty="0">
                <a:solidFill>
                  <a:srgbClr val="FF0000"/>
                </a:solidFill>
                <a:effectLst>
                  <a:outerShdw blurRad="38100" dist="38100" dir="2700000" algn="tl">
                    <a:srgbClr val="C0C0C0"/>
                  </a:outerShdw>
                </a:effectLst>
                <a:latin typeface="Arial" pitchFamily="34" charset="0"/>
                <a:cs typeface="Arial" pitchFamily="34" charset="0"/>
              </a:rPr>
              <a:t>Reaction to Impending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Death (Cont.)</a:t>
            </a:r>
            <a:r>
              <a:rPr lang="en-US" sz="3200" dirty="0" smtClean="0">
                <a:effectLst>
                  <a:outerShdw blurRad="38100" dist="38100" dir="2700000" algn="tl">
                    <a:srgbClr val="C0C0C0"/>
                  </a:outerShdw>
                </a:effectLst>
                <a:latin typeface="Arial" pitchFamily="34" charset="0"/>
                <a:cs typeface="Arial" pitchFamily="34" charset="0"/>
              </a:rPr>
              <a:t> </a:t>
            </a:r>
          </a:p>
        </p:txBody>
      </p:sp>
      <p:sp>
        <p:nvSpPr>
          <p:cNvPr id="187395" name="Rectangle 3"/>
          <p:cNvSpPr>
            <a:spLocks noGrp="1" noChangeArrowheads="1"/>
          </p:cNvSpPr>
          <p:nvPr>
            <p:ph type="body" idx="4294967295"/>
          </p:nvPr>
        </p:nvSpPr>
        <p:spPr>
          <a:xfrm>
            <a:off x="395288" y="2276475"/>
            <a:ext cx="8559800" cy="3856038"/>
          </a:xfrm>
        </p:spPr>
        <p:txBody>
          <a:bodyPr/>
          <a:lstStyle/>
          <a:p>
            <a:pPr eaLnBrk="1" hangingPunct="1"/>
            <a:r>
              <a:rPr lang="en-US" dirty="0" smtClean="0">
                <a:solidFill>
                  <a:srgbClr val="D60093"/>
                </a:solidFill>
                <a:latin typeface="Arial" pitchFamily="34" charset="0"/>
                <a:cs typeface="Arial" pitchFamily="34" charset="0"/>
              </a:rPr>
              <a:t>1.Denial and Isolation:</a:t>
            </a:r>
            <a:r>
              <a:rPr lang="en-US" dirty="0" smtClean="0">
                <a:latin typeface="Arial" pitchFamily="34" charset="0"/>
                <a:cs typeface="Arial" pitchFamily="34" charset="0"/>
              </a:rPr>
              <a:t> Denying death’s reality and isolating oneself from information confirming that death will occur:  “It’s a mistake; the doctors are wrong.”</a:t>
            </a:r>
          </a:p>
          <a:p>
            <a:pPr marL="0" indent="0" eaLnBrk="1" hangingPunct="1">
              <a:buNone/>
            </a:pPr>
            <a:endParaRPr lang="en-US" dirty="0" smtClean="0">
              <a:latin typeface="Arial" pitchFamily="34" charset="0"/>
              <a:cs typeface="Arial" pitchFamily="34" charset="0"/>
            </a:endParaRPr>
          </a:p>
          <a:p>
            <a:pPr eaLnBrk="1" hangingPunct="1"/>
            <a:r>
              <a:rPr lang="en-US" dirty="0" smtClean="0">
                <a:solidFill>
                  <a:srgbClr val="D60093"/>
                </a:solidFill>
                <a:latin typeface="Arial" pitchFamily="34" charset="0"/>
                <a:cs typeface="Arial" pitchFamily="34" charset="0"/>
              </a:rPr>
              <a:t>2. Anger:</a:t>
            </a:r>
            <a:r>
              <a:rPr lang="en-US" dirty="0" smtClean="0">
                <a:latin typeface="Arial" pitchFamily="34" charset="0"/>
                <a:cs typeface="Arial" pitchFamily="34" charset="0"/>
              </a:rPr>
              <a:t>  Asking “Why me?”  Anger may then be projected onto the living.</a:t>
            </a:r>
          </a:p>
          <a:p>
            <a:pPr eaLnBrk="1" hangingPunct="1"/>
            <a:endParaRPr lang="en-US" dirty="0" smtClean="0">
              <a:latin typeface="Arial" pitchFamily="34" charset="0"/>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87394"/>
                                        </p:tgtEl>
                                        <p:attrNameLst>
                                          <p:attrName>style.visibility</p:attrName>
                                        </p:attrNameLst>
                                      </p:cBhvr>
                                      <p:to>
                                        <p:strVal val="visible"/>
                                      </p:to>
                                    </p:set>
                                    <p:anim calcmode="lin" valueType="num">
                                      <p:cBhvr>
                                        <p:cTn id="7" dur="1000" fill="hold"/>
                                        <p:tgtEl>
                                          <p:spTgt spid="187394"/>
                                        </p:tgtEl>
                                        <p:attrNameLst>
                                          <p:attrName>ppt_x</p:attrName>
                                        </p:attrNameLst>
                                      </p:cBhvr>
                                      <p:tavLst>
                                        <p:tav tm="0">
                                          <p:val>
                                            <p:strVal val="#ppt_x-.2"/>
                                          </p:val>
                                        </p:tav>
                                        <p:tav tm="100000">
                                          <p:val>
                                            <p:strVal val="#ppt_x"/>
                                          </p:val>
                                        </p:tav>
                                      </p:tavLst>
                                    </p:anim>
                                    <p:anim calcmode="lin" valueType="num">
                                      <p:cBhvr>
                                        <p:cTn id="8" dur="1000" fill="hold"/>
                                        <p:tgtEl>
                                          <p:spTgt spid="18739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739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87395">
                                            <p:txEl>
                                              <p:pRg st="0" end="0"/>
                                            </p:txEl>
                                          </p:spTgt>
                                        </p:tgtEl>
                                        <p:attrNameLst>
                                          <p:attrName>style.visibility</p:attrName>
                                        </p:attrNameLst>
                                      </p:cBhvr>
                                      <p:to>
                                        <p:strVal val="visible"/>
                                      </p:to>
                                    </p:set>
                                    <p:animEffect transition="in" filter="fade">
                                      <p:cBhvr>
                                        <p:cTn id="14" dur="500"/>
                                        <p:tgtEl>
                                          <p:spTgt spid="187395">
                                            <p:txEl>
                                              <p:pRg st="0" end="0"/>
                                            </p:txEl>
                                          </p:spTgt>
                                        </p:tgtEl>
                                      </p:cBhvr>
                                    </p:animEffect>
                                    <p:anim calcmode="lin" valueType="num">
                                      <p:cBhvr>
                                        <p:cTn id="15" dur="500" fill="hold"/>
                                        <p:tgtEl>
                                          <p:spTgt spid="187395">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87395">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87395">
                                            <p:txEl>
                                              <p:pRg st="2" end="2"/>
                                            </p:txEl>
                                          </p:spTgt>
                                        </p:tgtEl>
                                        <p:attrNameLst>
                                          <p:attrName>style.visibility</p:attrName>
                                        </p:attrNameLst>
                                      </p:cBhvr>
                                      <p:to>
                                        <p:strVal val="visible"/>
                                      </p:to>
                                    </p:set>
                                    <p:animEffect transition="in" filter="fade">
                                      <p:cBhvr>
                                        <p:cTn id="21" dur="500"/>
                                        <p:tgtEl>
                                          <p:spTgt spid="187395">
                                            <p:txEl>
                                              <p:pRg st="2" end="2"/>
                                            </p:txEl>
                                          </p:spTgt>
                                        </p:tgtEl>
                                      </p:cBhvr>
                                    </p:animEffect>
                                    <p:anim calcmode="lin" valueType="num">
                                      <p:cBhvr>
                                        <p:cTn id="22" dur="500" fill="hold"/>
                                        <p:tgtEl>
                                          <p:spTgt spid="187395">
                                            <p:txEl>
                                              <p:pRg st="2" end="2"/>
                                            </p:txEl>
                                          </p:spTgt>
                                        </p:tgtEl>
                                        <p:attrNameLst>
                                          <p:attrName>ppt_x</p:attrName>
                                        </p:attrNameLst>
                                      </p:cBhvr>
                                      <p:tavLst>
                                        <p:tav tm="0">
                                          <p:val>
                                            <p:strVal val="#ppt_x"/>
                                          </p:val>
                                        </p:tav>
                                        <p:tav tm="100000">
                                          <p:val>
                                            <p:strVal val="#ppt_x"/>
                                          </p:val>
                                        </p:tav>
                                      </p:tavLst>
                                    </p:anim>
                                    <p:anim calcmode="lin" valueType="num">
                                      <p:cBhvr>
                                        <p:cTn id="23" dur="500" fill="hold"/>
                                        <p:tgtEl>
                                          <p:spTgt spid="187395">
                                            <p:txEl>
                                              <p:pRg st="2" end="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4" grpId="0"/>
      <p:bldP spid="187395" grpId="0" build="p"/>
    </p:bldLst>
  </p:timing>
</p:sld>
</file>

<file path=ppt/slides/slide5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87394" name="Rectangle 2"/>
          <p:cNvSpPr>
            <a:spLocks noGrp="1" noChangeArrowheads="1"/>
          </p:cNvSpPr>
          <p:nvPr>
            <p:ph type="title" idx="4294967295"/>
          </p:nvPr>
        </p:nvSpPr>
        <p:spPr>
          <a:xfrm>
            <a:off x="685800" y="914400"/>
            <a:ext cx="8153400" cy="381000"/>
          </a:xfrm>
        </p:spPr>
        <p:txBody>
          <a:bodyPr/>
          <a:lstStyle/>
          <a:p>
            <a:pPr eaLnBrk="1" hangingPunct="1">
              <a:defRPr/>
            </a:pPr>
            <a:r>
              <a:rPr lang="en-US" sz="3200" dirty="0">
                <a:solidFill>
                  <a:srgbClr val="0000FF"/>
                </a:solidFill>
                <a:effectLst>
                  <a:outerShdw blurRad="38100" dist="38100" dir="2700000" algn="tl">
                    <a:srgbClr val="C0C0C0"/>
                  </a:outerShdw>
                </a:effectLst>
                <a:latin typeface="Arial" pitchFamily="34" charset="0"/>
                <a:cs typeface="Arial" pitchFamily="34" charset="0"/>
              </a:rPr>
              <a:t>Death and Dying</a:t>
            </a:r>
            <a:br>
              <a:rPr lang="en-US" sz="3200" dirty="0">
                <a:solidFill>
                  <a:srgbClr val="0000FF"/>
                </a:solidFill>
                <a:effectLst>
                  <a:outerShdw blurRad="38100" dist="38100" dir="2700000" algn="tl">
                    <a:srgbClr val="C0C0C0"/>
                  </a:outerShdw>
                </a:effectLst>
                <a:latin typeface="Arial" pitchFamily="34" charset="0"/>
                <a:cs typeface="Arial" pitchFamily="34" charset="0"/>
              </a:rPr>
            </a:br>
            <a:r>
              <a:rPr lang="en-US" sz="3200" dirty="0">
                <a:solidFill>
                  <a:srgbClr val="FF0000"/>
                </a:solidFill>
                <a:effectLst>
                  <a:outerShdw blurRad="38100" dist="38100" dir="2700000" algn="tl">
                    <a:srgbClr val="C0C0C0"/>
                  </a:outerShdw>
                </a:effectLst>
                <a:latin typeface="Arial" pitchFamily="34" charset="0"/>
                <a:cs typeface="Arial" pitchFamily="34" charset="0"/>
              </a:rPr>
              <a:t>Reaction to Impending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Death (Cont.)</a:t>
            </a:r>
            <a:r>
              <a:rPr lang="en-US" sz="3200" dirty="0" smtClean="0">
                <a:effectLst>
                  <a:outerShdw blurRad="38100" dist="38100" dir="2700000" algn="tl">
                    <a:srgbClr val="C0C0C0"/>
                  </a:outerShdw>
                </a:effectLst>
                <a:latin typeface="Arial" pitchFamily="34" charset="0"/>
                <a:cs typeface="Arial" pitchFamily="34" charset="0"/>
              </a:rPr>
              <a:t> </a:t>
            </a:r>
          </a:p>
        </p:txBody>
      </p:sp>
      <p:sp>
        <p:nvSpPr>
          <p:cNvPr id="187395" name="Rectangle 3"/>
          <p:cNvSpPr>
            <a:spLocks noGrp="1" noChangeArrowheads="1"/>
          </p:cNvSpPr>
          <p:nvPr>
            <p:ph type="body" idx="4294967295"/>
          </p:nvPr>
        </p:nvSpPr>
        <p:spPr>
          <a:xfrm>
            <a:off x="395288" y="1628800"/>
            <a:ext cx="8559800" cy="4503713"/>
          </a:xfrm>
        </p:spPr>
        <p:txBody>
          <a:bodyPr/>
          <a:lstStyle/>
          <a:p>
            <a:pPr eaLnBrk="1" hangingPunct="1"/>
            <a:r>
              <a:rPr lang="en-US" dirty="0" smtClean="0">
                <a:solidFill>
                  <a:srgbClr val="D60093"/>
                </a:solidFill>
                <a:latin typeface="Arial" pitchFamily="34" charset="0"/>
                <a:cs typeface="Arial" pitchFamily="34" charset="0"/>
              </a:rPr>
              <a:t>3.Bargaining</a:t>
            </a:r>
            <a:r>
              <a:rPr lang="en-US" dirty="0" smtClean="0">
                <a:latin typeface="Arial" pitchFamily="34" charset="0"/>
                <a:cs typeface="Arial" pitchFamily="34" charset="0"/>
              </a:rPr>
              <a:t>: Terminally ill will bargain with God or with themselves: “If I can live longer I’ll be a better person.”</a:t>
            </a:r>
          </a:p>
          <a:p>
            <a:pPr eaLnBrk="1" hangingPunct="1"/>
            <a:r>
              <a:rPr lang="en-US" dirty="0" smtClean="0">
                <a:solidFill>
                  <a:srgbClr val="D60093"/>
                </a:solidFill>
                <a:latin typeface="Arial" pitchFamily="34" charset="0"/>
                <a:cs typeface="Arial" pitchFamily="34" charset="0"/>
              </a:rPr>
              <a:t>4.Depression</a:t>
            </a:r>
            <a:r>
              <a:rPr lang="en-US" dirty="0" smtClean="0">
                <a:latin typeface="Arial" pitchFamily="34" charset="0"/>
                <a:cs typeface="Arial" pitchFamily="34" charset="0"/>
              </a:rPr>
              <a:t>: Feelings of futility, exhaustion, and deep sadness</a:t>
            </a:r>
          </a:p>
          <a:p>
            <a:pPr eaLnBrk="1" hangingPunct="1"/>
            <a:r>
              <a:rPr lang="en-US" dirty="0" smtClean="0">
                <a:solidFill>
                  <a:srgbClr val="D60093"/>
                </a:solidFill>
                <a:latin typeface="Arial" pitchFamily="34" charset="0"/>
                <a:cs typeface="Arial" pitchFamily="34" charset="0"/>
              </a:rPr>
              <a:t>5.Acceptance</a:t>
            </a:r>
            <a:r>
              <a:rPr lang="en-US" dirty="0" smtClean="0">
                <a:latin typeface="Arial" pitchFamily="34" charset="0"/>
                <a:cs typeface="Arial" pitchFamily="34" charset="0"/>
              </a:rPr>
              <a:t>: If death is not sudden, many will accept death calmly: person is at peace finally with the concept of death.</a:t>
            </a:r>
          </a:p>
          <a:p>
            <a:pPr eaLnBrk="1" hangingPunct="1"/>
            <a:endParaRPr lang="en-US" dirty="0" smtClean="0">
              <a:latin typeface="Arial" pitchFamily="34" charset="0"/>
              <a:cs typeface="Arial" pitchFamily="34" charset="0"/>
            </a:endParaRPr>
          </a:p>
          <a:p>
            <a:pPr eaLnBrk="1" hangingPunct="1"/>
            <a:endParaRPr lang="en-US" dirty="0" smtClean="0">
              <a:latin typeface="Arial" pitchFamily="34" charset="0"/>
              <a:cs typeface="Arial" pitchFamily="34" charset="0"/>
            </a:endParaRPr>
          </a:p>
          <a:p>
            <a:pPr eaLnBrk="1" hangingPunct="1"/>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3090701852"/>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87394"/>
                                        </p:tgtEl>
                                        <p:attrNameLst>
                                          <p:attrName>style.visibility</p:attrName>
                                        </p:attrNameLst>
                                      </p:cBhvr>
                                      <p:to>
                                        <p:strVal val="visible"/>
                                      </p:to>
                                    </p:set>
                                    <p:anim calcmode="lin" valueType="num">
                                      <p:cBhvr>
                                        <p:cTn id="7" dur="1000" fill="hold"/>
                                        <p:tgtEl>
                                          <p:spTgt spid="187394"/>
                                        </p:tgtEl>
                                        <p:attrNameLst>
                                          <p:attrName>ppt_x</p:attrName>
                                        </p:attrNameLst>
                                      </p:cBhvr>
                                      <p:tavLst>
                                        <p:tav tm="0">
                                          <p:val>
                                            <p:strVal val="#ppt_x-.2"/>
                                          </p:val>
                                        </p:tav>
                                        <p:tav tm="100000">
                                          <p:val>
                                            <p:strVal val="#ppt_x"/>
                                          </p:val>
                                        </p:tav>
                                      </p:tavLst>
                                    </p:anim>
                                    <p:anim calcmode="lin" valueType="num">
                                      <p:cBhvr>
                                        <p:cTn id="8" dur="1000" fill="hold"/>
                                        <p:tgtEl>
                                          <p:spTgt spid="18739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739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87395">
                                            <p:txEl>
                                              <p:pRg st="0" end="0"/>
                                            </p:txEl>
                                          </p:spTgt>
                                        </p:tgtEl>
                                        <p:attrNameLst>
                                          <p:attrName>style.visibility</p:attrName>
                                        </p:attrNameLst>
                                      </p:cBhvr>
                                      <p:to>
                                        <p:strVal val="visible"/>
                                      </p:to>
                                    </p:set>
                                    <p:animEffect transition="in" filter="fade">
                                      <p:cBhvr>
                                        <p:cTn id="14" dur="500"/>
                                        <p:tgtEl>
                                          <p:spTgt spid="187395">
                                            <p:txEl>
                                              <p:pRg st="0" end="0"/>
                                            </p:txEl>
                                          </p:spTgt>
                                        </p:tgtEl>
                                      </p:cBhvr>
                                    </p:animEffect>
                                    <p:anim calcmode="lin" valueType="num">
                                      <p:cBhvr>
                                        <p:cTn id="15" dur="500" fill="hold"/>
                                        <p:tgtEl>
                                          <p:spTgt spid="187395">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87395">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87395">
                                            <p:txEl>
                                              <p:pRg st="1" end="1"/>
                                            </p:txEl>
                                          </p:spTgt>
                                        </p:tgtEl>
                                        <p:attrNameLst>
                                          <p:attrName>style.visibility</p:attrName>
                                        </p:attrNameLst>
                                      </p:cBhvr>
                                      <p:to>
                                        <p:strVal val="visible"/>
                                      </p:to>
                                    </p:set>
                                    <p:animEffect transition="in" filter="fade">
                                      <p:cBhvr>
                                        <p:cTn id="21" dur="500"/>
                                        <p:tgtEl>
                                          <p:spTgt spid="187395">
                                            <p:txEl>
                                              <p:pRg st="1" end="1"/>
                                            </p:txEl>
                                          </p:spTgt>
                                        </p:tgtEl>
                                      </p:cBhvr>
                                    </p:animEffect>
                                    <p:anim calcmode="lin" valueType="num">
                                      <p:cBhvr>
                                        <p:cTn id="22" dur="500" fill="hold"/>
                                        <p:tgtEl>
                                          <p:spTgt spid="187395">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87395">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187395">
                                            <p:txEl>
                                              <p:pRg st="2" end="2"/>
                                            </p:txEl>
                                          </p:spTgt>
                                        </p:tgtEl>
                                        <p:attrNameLst>
                                          <p:attrName>style.visibility</p:attrName>
                                        </p:attrNameLst>
                                      </p:cBhvr>
                                      <p:to>
                                        <p:strVal val="visible"/>
                                      </p:to>
                                    </p:set>
                                    <p:animEffect transition="in" filter="fade">
                                      <p:cBhvr>
                                        <p:cTn id="28" dur="500"/>
                                        <p:tgtEl>
                                          <p:spTgt spid="187395">
                                            <p:txEl>
                                              <p:pRg st="2" end="2"/>
                                            </p:txEl>
                                          </p:spTgt>
                                        </p:tgtEl>
                                      </p:cBhvr>
                                    </p:animEffect>
                                    <p:anim calcmode="lin" valueType="num">
                                      <p:cBhvr>
                                        <p:cTn id="29" dur="500" fill="hold"/>
                                        <p:tgtEl>
                                          <p:spTgt spid="187395">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187395">
                                            <p:txEl>
                                              <p:pRg st="2" end="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4" grpId="0"/>
      <p:bldP spid="187395" grpId="0" build="p"/>
    </p:bldLst>
  </p:timing>
</p:sld>
</file>

<file path=ppt/slides/slide5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03778" name="Rectangle 2"/>
          <p:cNvSpPr>
            <a:spLocks noGrp="1" noChangeArrowheads="1"/>
          </p:cNvSpPr>
          <p:nvPr>
            <p:ph type="title" idx="4294967295"/>
          </p:nvPr>
        </p:nvSpPr>
        <p:spPr/>
        <p:txBody>
          <a:bodyPr/>
          <a:lstStyle/>
          <a:p>
            <a:pPr eaLnBrk="1" hangingPunct="1">
              <a:defRPr/>
            </a:pPr>
            <a:r>
              <a:rPr lang="en-US" smtClean="0">
                <a:effectLst>
                  <a:outerShdw blurRad="38100" dist="38100" dir="2700000" algn="tl">
                    <a:srgbClr val="C0C0C0"/>
                  </a:outerShdw>
                </a:effectLst>
              </a:rPr>
              <a:t>Reading Assignment</a:t>
            </a:r>
            <a:endParaRPr lang="th-TH" smtClean="0">
              <a:effectLst>
                <a:outerShdw blurRad="38100" dist="38100" dir="2700000" algn="tl">
                  <a:srgbClr val="C0C0C0"/>
                </a:outerShdw>
              </a:effectLst>
            </a:endParaRPr>
          </a:p>
        </p:txBody>
      </p:sp>
      <p:sp>
        <p:nvSpPr>
          <p:cNvPr id="203779" name="Rectangle 3"/>
          <p:cNvSpPr>
            <a:spLocks noGrp="1" noChangeArrowheads="1"/>
          </p:cNvSpPr>
          <p:nvPr>
            <p:ph type="body" idx="4294967295"/>
          </p:nvPr>
        </p:nvSpPr>
        <p:spPr/>
        <p:txBody>
          <a:bodyPr/>
          <a:lstStyle/>
          <a:p>
            <a:pPr eaLnBrk="1" hangingPunct="1"/>
            <a:r>
              <a:rPr lang="en-US" b="1" dirty="0">
                <a:solidFill>
                  <a:srgbClr val="CC0099"/>
                </a:solidFill>
              </a:rPr>
              <a:t>Well-Being and Happiness—What Makes a Good </a:t>
            </a:r>
            <a:r>
              <a:rPr lang="en-US" b="1" dirty="0" smtClean="0">
                <a:solidFill>
                  <a:srgbClr val="CC0099"/>
                </a:solidFill>
              </a:rPr>
              <a:t>Life?  </a:t>
            </a:r>
            <a:r>
              <a:rPr lang="en-US" dirty="0" smtClean="0">
                <a:solidFill>
                  <a:srgbClr val="CC0099"/>
                </a:solidFill>
              </a:rPr>
              <a:t>pp</a:t>
            </a:r>
            <a:r>
              <a:rPr lang="en-US" dirty="0" smtClean="0">
                <a:solidFill>
                  <a:srgbClr val="CC0099"/>
                </a:solidFill>
              </a:rPr>
              <a:t>. 105 – 107.</a:t>
            </a:r>
            <a:endParaRPr lang="th-TH" dirty="0" smtClean="0">
              <a:solidFill>
                <a:srgbClr val="CC0099"/>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03778"/>
                                        </p:tgtEl>
                                        <p:attrNameLst>
                                          <p:attrName>style.visibility</p:attrName>
                                        </p:attrNameLst>
                                      </p:cBhvr>
                                      <p:to>
                                        <p:strVal val="visible"/>
                                      </p:to>
                                    </p:set>
                                    <p:anim calcmode="lin" valueType="num">
                                      <p:cBhvr>
                                        <p:cTn id="7" dur="1000" fill="hold"/>
                                        <p:tgtEl>
                                          <p:spTgt spid="203778"/>
                                        </p:tgtEl>
                                        <p:attrNameLst>
                                          <p:attrName>ppt_x</p:attrName>
                                        </p:attrNameLst>
                                      </p:cBhvr>
                                      <p:tavLst>
                                        <p:tav tm="0">
                                          <p:val>
                                            <p:strVal val="#ppt_x-.2"/>
                                          </p:val>
                                        </p:tav>
                                        <p:tav tm="100000">
                                          <p:val>
                                            <p:strVal val="#ppt_x"/>
                                          </p:val>
                                        </p:tav>
                                      </p:tavLst>
                                    </p:anim>
                                    <p:anim calcmode="lin" valueType="num">
                                      <p:cBhvr>
                                        <p:cTn id="8" dur="1000" fill="hold"/>
                                        <p:tgtEl>
                                          <p:spTgt spid="203778"/>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377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203779">
                                            <p:txEl>
                                              <p:pRg st="0" end="0"/>
                                            </p:txEl>
                                          </p:spTgt>
                                        </p:tgtEl>
                                        <p:attrNameLst>
                                          <p:attrName>style.visibility</p:attrName>
                                        </p:attrNameLst>
                                      </p:cBhvr>
                                      <p:to>
                                        <p:strVal val="visible"/>
                                      </p:to>
                                    </p:set>
                                    <p:animEffect transition="in" filter="fade">
                                      <p:cBhvr>
                                        <p:cTn id="14" dur="500"/>
                                        <p:tgtEl>
                                          <p:spTgt spid="203779">
                                            <p:txEl>
                                              <p:pRg st="0" end="0"/>
                                            </p:txEl>
                                          </p:spTgt>
                                        </p:tgtEl>
                                      </p:cBhvr>
                                    </p:animEffect>
                                    <p:anim calcmode="lin" valueType="num">
                                      <p:cBhvr>
                                        <p:cTn id="15" dur="500" fill="hold"/>
                                        <p:tgtEl>
                                          <p:spTgt spid="20377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203779">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778" grpId="0"/>
      <p:bldP spid="203779" grpId="0" build="p"/>
    </p:bld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Angsana New"/>
      </a:majorFont>
      <a:minorFont>
        <a:latin typeface="Tahoma"/>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2.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3.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4.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5.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6.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7.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8.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9.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docProps/app.xml><?xml version="1.0" encoding="utf-8"?>
<Properties xmlns="http://schemas.openxmlformats.org/officeDocument/2006/extended-properties" xmlns:vt="http://schemas.openxmlformats.org/officeDocument/2006/docPropsVTypes">
  <Template>Blends</Template>
  <TotalTime>1073</TotalTime>
  <Words>1566</Words>
  <Application>Microsoft Office PowerPoint</Application>
  <PresentationFormat>On-screen Show (4:3)</PresentationFormat>
  <Paragraphs>188</Paragraphs>
  <Slides>51</Slides>
  <Notes>4</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Blends</vt:lpstr>
      <vt:lpstr>Topic 3 Human Development</vt:lpstr>
      <vt:lpstr>    Journey Questions </vt:lpstr>
      <vt:lpstr>    Journey Questions </vt:lpstr>
      <vt:lpstr>Developmental Psychology</vt:lpstr>
      <vt:lpstr>Reaction Range</vt:lpstr>
      <vt:lpstr>Nature and Nurture  Reaction Range (cont.)</vt:lpstr>
      <vt:lpstr>PowerPoint Presentation</vt:lpstr>
      <vt:lpstr>Nature and Nurture  Environment (cont.)  Sensitive Period</vt:lpstr>
      <vt:lpstr>Nature and Nurture  Reaction Range (cont.) The whole Peron (cont.)</vt:lpstr>
      <vt:lpstr> Social Development</vt:lpstr>
      <vt:lpstr> Social Development (cont.)</vt:lpstr>
      <vt:lpstr>PowerPoint Presentation</vt:lpstr>
      <vt:lpstr>Social Development  Attachment (cont.)</vt:lpstr>
      <vt:lpstr> Social Development  Attachment (cont.)</vt:lpstr>
      <vt:lpstr>Parental Influences Parenting Styles (Baumrind-1991, 2005) </vt:lpstr>
      <vt:lpstr>Parental Influences Parenting Styles (cont.)</vt:lpstr>
      <vt:lpstr>Language Development </vt:lpstr>
      <vt:lpstr>Language Development </vt:lpstr>
      <vt:lpstr>Learning Second Language</vt:lpstr>
      <vt:lpstr>Explaining Language Development</vt:lpstr>
      <vt:lpstr>2.  Language – acquisition Device (Linguist - Noam Chomsky)</vt:lpstr>
      <vt:lpstr>Cognitive Development : Think Like a Child Piaget’s Theory of  Cognitive Development </vt:lpstr>
      <vt:lpstr>Cognitive Development : Think Like a Child Piaget’s Theory of  Cognitive Development (Cont.)</vt:lpstr>
      <vt:lpstr>Cognitive Development : Think Like a Child Piaget’s Theory of  Cognitive Development (Cont.)</vt:lpstr>
      <vt:lpstr>PowerPoint Presentation</vt:lpstr>
      <vt:lpstr>Cognitive Development : Think Like a Child Piaget’s Theory of  Cognitive Development (Cont.)</vt:lpstr>
      <vt:lpstr>Cognitive Development : Think Like a Child Piaget’s Theory of  Cognitive Development (Cont.)</vt:lpstr>
      <vt:lpstr>Cognitive Development : Think Like a Child Piaget’s Theory of  Cognitive Development (Cont.)</vt:lpstr>
      <vt:lpstr>Cognitive Development : Think Like a Child  Lev Vygotsky’s Sociocultural Theory </vt:lpstr>
      <vt:lpstr>Cognitive Development : Think Like a Child  Lev Vygotsky’s Sociocultural Theory  (Cont.)                    Zone of Proximal Development</vt:lpstr>
      <vt:lpstr>Cognitive Development : Think Like a Child  Lev Vygotsky’s Sociocultural Theory  (Cont.) Scaffolding</vt:lpstr>
      <vt:lpstr>Adolescence and Young Adulthood Lawrence Kohlberg and Moral Development </vt:lpstr>
      <vt:lpstr>Moral Development(cont.) Basic Stages of Moral Development</vt:lpstr>
      <vt:lpstr>Moral Development Basic Stages of Moral Development (Cont.)</vt:lpstr>
      <vt:lpstr>Moral Development Basic Stages of Moral Development (Cont.)</vt:lpstr>
      <vt:lpstr>The Story of a Lifetime Etrikson’s Stages of Psychosocial Development</vt:lpstr>
      <vt:lpstr>Erikson’s Stages of Psychosocial Development</vt:lpstr>
      <vt:lpstr>Erikson’s Stages of Psychosocial Development</vt:lpstr>
      <vt:lpstr>Erik Erikson’s Eight Stages of Psychosocial Dilemmas </vt:lpstr>
      <vt:lpstr>              Stage One: Trust versus                              Mistrust (Birth-1)</vt:lpstr>
      <vt:lpstr>Stage Two: Autonomy versus Shame and Doubt (1-3)</vt:lpstr>
      <vt:lpstr>Stage Three: Initiative versus Guilt (3-5)</vt:lpstr>
      <vt:lpstr>Stage Four: Industry versus Inferiority (6-12)</vt:lpstr>
      <vt:lpstr>Stage Five (Adolescence): Identity versus Role Confusion</vt:lpstr>
      <vt:lpstr>Stage Six (Young Adulthood): Intimacy versus Isolation</vt:lpstr>
      <vt:lpstr>Stage Seven (Middle Adulthood): Generativity versus Stagnation</vt:lpstr>
      <vt:lpstr>Stage Eight (Late Adulthood): Integrity versus Despair</vt:lpstr>
      <vt:lpstr>Death and Dying Reaction to Impending Death</vt:lpstr>
      <vt:lpstr>Death and Dying Reaction to Impending Death (Cont.) </vt:lpstr>
      <vt:lpstr>Death and Dying Reaction to Impending Death (Cont.) </vt:lpstr>
      <vt:lpstr>Reading Assignment</vt:lpstr>
    </vt:vector>
  </TitlesOfParts>
  <Company>iLLUSiON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3:  Child Development</dc:title>
  <dc:creator>Administrator</dc:creator>
  <cp:lastModifiedBy>vaio</cp:lastModifiedBy>
  <cp:revision>59</cp:revision>
  <dcterms:created xsi:type="dcterms:W3CDTF">2006-08-28T09:55:29Z</dcterms:created>
  <dcterms:modified xsi:type="dcterms:W3CDTF">2014-09-06T12:50:16Z</dcterms:modified>
</cp:coreProperties>
</file>