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56" r:id="rId2"/>
    <p:sldId id="260" r:id="rId3"/>
    <p:sldId id="258" r:id="rId4"/>
    <p:sldId id="262" r:id="rId5"/>
    <p:sldId id="263" r:id="rId6"/>
    <p:sldId id="289" r:id="rId7"/>
    <p:sldId id="259" r:id="rId8"/>
    <p:sldId id="290" r:id="rId9"/>
    <p:sldId id="291" r:id="rId10"/>
    <p:sldId id="293" r:id="rId11"/>
    <p:sldId id="270" r:id="rId12"/>
    <p:sldId id="272" r:id="rId13"/>
    <p:sldId id="274" r:id="rId14"/>
    <p:sldId id="273" r:id="rId15"/>
    <p:sldId id="275" r:id="rId16"/>
    <p:sldId id="277" r:id="rId17"/>
    <p:sldId id="284" r:id="rId18"/>
    <p:sldId id="279" r:id="rId19"/>
    <p:sldId id="282" r:id="rId20"/>
    <p:sldId id="283" r:id="rId21"/>
    <p:sldId id="287" r:id="rId22"/>
    <p:sldId id="298" r:id="rId23"/>
    <p:sldId id="299" r:id="rId24"/>
    <p:sldId id="300" r:id="rId25"/>
    <p:sldId id="297" r:id="rId26"/>
    <p:sldId id="301" r:id="rId27"/>
    <p:sldId id="303" r:id="rId28"/>
    <p:sldId id="304" r:id="rId29"/>
    <p:sldId id="305" r:id="rId30"/>
    <p:sldId id="306" r:id="rId31"/>
    <p:sldId id="307" r:id="rId32"/>
    <p:sldId id="308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048" autoAdjust="0"/>
  </p:normalViewPr>
  <p:slideViewPr>
    <p:cSldViewPr snapToGrid="0" snapToObjects="1">
      <p:cViewPr varScale="1">
        <p:scale>
          <a:sx n="71" d="100"/>
          <a:sy n="71" d="100"/>
        </p:scale>
        <p:origin x="-182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notesMaster" Target="notesMasters/notesMaster1.xml"/><Relationship Id="rId35" Type="http://schemas.openxmlformats.org/officeDocument/2006/relationships/printerSettings" Target="printerSettings/printerSettings1.bin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Applications:Microsoft%20Office%202011:Office:Add-Ins:Solver.xlam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798233388837473"/>
          <c:y val="0.0599994375703037"/>
          <c:w val="0.707570269643555"/>
          <c:h val="0.73866816647919"/>
        </c:manualLayout>
      </c:layout>
      <c:lineChart>
        <c:grouping val="standard"/>
        <c:varyColors val="0"/>
        <c:ser>
          <c:idx val="0"/>
          <c:order val="0"/>
          <c:tx>
            <c:strRef>
              <c:f>[1]Sheet1!$A$8</c:f>
              <c:strCache>
                <c:ptCount val="1"/>
                <c:pt idx="0">
                  <c:v>Rate(%)</c:v>
                </c:pt>
              </c:strCache>
            </c:strRef>
          </c:tx>
          <c:cat>
            <c:numRef>
              <c:f>[1]Sheet1!$B$7:$G$7</c:f>
              <c:numCache>
                <c:formatCode>mmm\-yy</c:formatCode>
                <c:ptCount val="6"/>
                <c:pt idx="0">
                  <c:v>35947.0</c:v>
                </c:pt>
                <c:pt idx="1">
                  <c:v>35977.0</c:v>
                </c:pt>
                <c:pt idx="2">
                  <c:v>36008.0</c:v>
                </c:pt>
                <c:pt idx="3">
                  <c:v>36039.0</c:v>
                </c:pt>
                <c:pt idx="4">
                  <c:v>36069.0</c:v>
                </c:pt>
                <c:pt idx="5">
                  <c:v>36100.0</c:v>
                </c:pt>
              </c:numCache>
            </c:numRef>
          </c:cat>
          <c:val>
            <c:numRef>
              <c:f>[1]Sheet1!$B$8:$G$8</c:f>
              <c:numCache>
                <c:formatCode>General</c:formatCode>
                <c:ptCount val="6"/>
                <c:pt idx="0">
                  <c:v>5.5</c:v>
                </c:pt>
                <c:pt idx="1">
                  <c:v>5.5</c:v>
                </c:pt>
                <c:pt idx="2">
                  <c:v>5.5</c:v>
                </c:pt>
                <c:pt idx="3">
                  <c:v>5.25</c:v>
                </c:pt>
                <c:pt idx="4">
                  <c:v>5.0</c:v>
                </c:pt>
                <c:pt idx="5">
                  <c:v>4.75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13993624"/>
        <c:axId val="-2141724984"/>
      </c:lineChart>
      <c:dateAx>
        <c:axId val="2113993624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solidFill>
                  <a:srgbClr val="FFFFFF"/>
                </a:solidFill>
                <a:latin typeface="Century Gothic"/>
                <a:cs typeface="Century Gothic"/>
              </a:defRPr>
            </a:pPr>
            <a:endParaRPr lang="en-US"/>
          </a:p>
        </c:txPr>
        <c:crossAx val="-2141724984"/>
        <c:crosses val="autoZero"/>
        <c:auto val="1"/>
        <c:lblOffset val="100"/>
        <c:baseTimeUnit val="months"/>
      </c:dateAx>
      <c:valAx>
        <c:axId val="-2141724984"/>
        <c:scaling>
          <c:orientation val="minMax"/>
        </c:scaling>
        <c:delete val="0"/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solidFill>
                  <a:srgbClr val="FFFFFF"/>
                </a:solidFill>
                <a:latin typeface="Century Gothic"/>
                <a:cs typeface="Century Gothic"/>
              </a:defRPr>
            </a:pPr>
            <a:endParaRPr lang="en-US"/>
          </a:p>
        </c:txPr>
        <c:crossAx val="2113993624"/>
        <c:crosses val="autoZero"/>
        <c:crossBetween val="between"/>
      </c:valAx>
      <c:spPr>
        <a:ln>
          <a:solidFill>
            <a:srgbClr val="FFFFFF"/>
          </a:solidFill>
        </a:ln>
      </c:spPr>
    </c:plotArea>
    <c:legend>
      <c:legendPos val="r"/>
      <c:layout/>
      <c:overlay val="0"/>
      <c:txPr>
        <a:bodyPr/>
        <a:lstStyle/>
        <a:p>
          <a:pPr>
            <a:defRPr sz="1400" b="1">
              <a:solidFill>
                <a:srgbClr val="FFFFFF"/>
              </a:solidFill>
              <a:latin typeface="Century Gothic"/>
              <a:cs typeface="Century Gothic"/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E4969-05A6-B341-8F09-994B9680237D}" type="datetimeFigureOut">
              <a:rPr lang="en-US" smtClean="0"/>
              <a:t>12/2/14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FACE4-AD9A-7C4F-9F58-7B8B73104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66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</a:t>
            </a:r>
            <a:r>
              <a:rPr lang="en-US" baseline="0" dirty="0" smtClean="0"/>
              <a:t> fund was profitable pre 1980.</a:t>
            </a:r>
          </a:p>
          <a:p>
            <a:r>
              <a:rPr lang="en-US" dirty="0" smtClean="0"/>
              <a:t>The portfolio under LTCM's control amounts to well over $100 billion, while net asset value stands at some $4 billion; </a:t>
            </a:r>
          </a:p>
          <a:p>
            <a:r>
              <a:rPr lang="en-US" dirty="0" smtClean="0"/>
              <a:t>its swaps position is valued at some $1.25 trillion notional, equal to 5% of the entire global market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FACE4-AD9A-7C4F-9F58-7B8B73104EE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611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17 August 1998: Russia devalues the ruble and declares a moratorium on 281 billion rubles ($13.5 billion) of its Treasury debt. The result is a massive "flight to quality", with investors flooding out of any remotely risky market and into the most secure instruments within the already "risk-free" government bond market. Ultimately, this results in a liquidity crisis of enormous proportions, dealing a severe blow to LTCM's portfolio.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FACE4-AD9A-7C4F-9F58-7B8B73104EE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611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Buy underprices + sell overprice and hope</a:t>
            </a:r>
            <a:r>
              <a:rPr lang="en-US" baseline="0" dirty="0" smtClean="0"/>
              <a:t> that price converges to true price by the time asset must be delivered</a:t>
            </a:r>
          </a:p>
          <a:p>
            <a:endParaRPr lang="en-US" baseline="0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latin typeface="Helvetica Neue Light" charset="0"/>
                <a:ea typeface="ヒラギノ角ゴ ProN W3" charset="0"/>
                <a:cs typeface="ヒラギノ角ゴ ProN W3" charset="0"/>
              </a:rPr>
              <a:t>EXAMPLE: U.S., Japan and European bonds, IR swaps, equity options  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4</a:t>
            </a:r>
            <a:r>
              <a:rPr lang="en-US" baseline="0" dirty="0" smtClean="0"/>
              <a:t> main types: </a:t>
            </a:r>
          </a:p>
          <a:p>
            <a:r>
              <a:rPr lang="en-US" baseline="0" dirty="0" smtClean="0"/>
              <a:t>1 Convergence among US, Jap, European sovereign bond</a:t>
            </a:r>
          </a:p>
          <a:p>
            <a:r>
              <a:rPr lang="en-US" baseline="0" dirty="0" smtClean="0"/>
              <a:t>2 “------------------------” European Sovereign bond</a:t>
            </a:r>
          </a:p>
          <a:p>
            <a:r>
              <a:rPr lang="en-US" baseline="0" dirty="0" smtClean="0"/>
              <a:t>3 “------------------------” on-the-run, off-the-run US </a:t>
            </a:r>
            <a:r>
              <a:rPr lang="en-US" baseline="0" dirty="0" err="1" smtClean="0"/>
              <a:t>govt</a:t>
            </a:r>
            <a:r>
              <a:rPr lang="en-US" baseline="0" dirty="0" smtClean="0"/>
              <a:t> bond</a:t>
            </a:r>
          </a:p>
          <a:p>
            <a:r>
              <a:rPr lang="en-US" baseline="0" dirty="0" smtClean="0"/>
              <a:t>4 Long position in emerging markets sovereign, hedged back to dollar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FACE4-AD9A-7C4F-9F58-7B8B73104EE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4173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McDonough defended the rescue package as “a private sector solution to a private-sector problem, involving an investment of new equity by Long-Term Capital’s creditors and counterparties.” 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Greenspan echoed that argument and claimed that the LTCM episode was one of those “rare occasions” when financial markets seize up and “temporary ad hoc responses” are required.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FACE4-AD9A-7C4F-9F58-7B8B73104EE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504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A6005-D03F-4114-ABB0-5FF3617D4131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3338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“Throwing LTCM to the wolves would have strengthened financial markets rather than weakened them”</a:t>
            </a:r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A67486-53C9-4F93-A188-3A1CC458D3B5}" type="slidenum">
              <a:rPr lang="th-TH" smtClean="0"/>
              <a:pPr/>
              <a:t>28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50D65-C64D-44FB-9152-4CC2DE0C9198}" type="datetime1">
              <a:rPr lang="en-US" smtClean="0"/>
              <a:pPr/>
              <a:t>12/2/14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E64A4-35FB-42B6-9183-2C0CE0E36649}" type="datetime1">
              <a:rPr lang="en-US" smtClean="0"/>
              <a:pPr/>
              <a:t>12/2/14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83B9-6ECA-47FA-93CF-B124A0FAC208}" type="datetime1">
              <a:rPr lang="en-US" smtClean="0"/>
              <a:pPr/>
              <a:t>12/2/14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F66B-9476-4BB3-85E9-E01854F07F90}" type="datetime1">
              <a:rPr lang="en-US" smtClean="0"/>
              <a:pPr/>
              <a:t>12/2/14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3FBD-8F7D-4F85-8085-67BFDB05CB71}" type="datetime1">
              <a:rPr lang="en-US" smtClean="0"/>
              <a:pPr/>
              <a:t>12/2/14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789A-1220-4441-8676-44A034051BFD}" type="datetime1">
              <a:rPr lang="en-US" smtClean="0"/>
              <a:pPr/>
              <a:t>12/2/14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A266-E364-4B5E-98DD-432668182E1E}" type="datetime1">
              <a:rPr lang="en-US" smtClean="0"/>
              <a:pPr/>
              <a:t>12/2/14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F2040-9975-4642-A906-1DF87F8BE202}" type="datetime1">
              <a:rPr lang="en-US" smtClean="0"/>
              <a:pPr/>
              <a:t>12/2/14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2B4A-BA08-4841-AB08-A0D822ABC34D}" type="datetime1">
              <a:rPr lang="en-US" smtClean="0"/>
              <a:pPr/>
              <a:t>12/2/14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5EB0-D091-417E-ACD5-D65E1C7D8524}" type="datetime1">
              <a:rPr lang="en-US" smtClean="0"/>
              <a:pPr/>
              <a:t>12/2/14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A09F9-C7D6-4C52-A7E8-5101239A0BA2}" type="datetime1">
              <a:rPr lang="en-US" smtClean="0"/>
              <a:pPr/>
              <a:t>12/2/14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75D48070-6A81-47D0-9810-1540B9FEFF61}" type="datetime1">
              <a:rPr lang="en-US" smtClean="0"/>
              <a:pPr/>
              <a:t>12/2/14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Relationship Id="rId3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972504"/>
            <a:ext cx="7543800" cy="1676400"/>
          </a:xfrm>
        </p:spPr>
        <p:txBody>
          <a:bodyPr>
            <a:noAutofit/>
          </a:bodyPr>
          <a:lstStyle/>
          <a:p>
            <a:r>
              <a:rPr lang="en-US" sz="11000" dirty="0" smtClean="0"/>
              <a:t>THE DEBACLE</a:t>
            </a:r>
            <a:endParaRPr lang="en-US" sz="110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93356" y="4580850"/>
            <a:ext cx="7543800" cy="1524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80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11000" dirty="0" smtClean="0"/>
              <a:t>OF LTCM</a:t>
            </a:r>
            <a:endParaRPr lang="en-US" sz="11000" dirty="0"/>
          </a:p>
        </p:txBody>
      </p:sp>
    </p:spTree>
    <p:extLst>
      <p:ext uri="{BB962C8B-B14F-4D97-AF65-F5344CB8AC3E}">
        <p14:creationId xmlns:p14="http://schemas.microsoft.com/office/powerpoint/2010/main" val="30733950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4262" y="1456290"/>
            <a:ext cx="7543800" cy="1676400"/>
          </a:xfrm>
        </p:spPr>
        <p:txBody>
          <a:bodyPr>
            <a:normAutofit/>
          </a:bodyPr>
          <a:lstStyle/>
          <a:p>
            <a:r>
              <a:rPr lang="en-US" sz="8800" dirty="0" smtClean="0"/>
              <a:t>OVERVIEW</a:t>
            </a:r>
            <a:endParaRPr lang="en-US" sz="88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78931" y="3049509"/>
            <a:ext cx="7501467" cy="137231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90000"/>
              </a:lnSpc>
            </a:pPr>
            <a:r>
              <a:rPr lang="en-US" sz="6000" i="1" dirty="0" smtClean="0">
                <a:solidFill>
                  <a:schemeClr val="accent1"/>
                </a:solidFill>
              </a:rPr>
              <a:t>What is LTCM?</a:t>
            </a:r>
            <a:endParaRPr lang="en-US" sz="6000" i="1" dirty="0">
              <a:solidFill>
                <a:schemeClr val="accent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51101" y="4516970"/>
            <a:ext cx="45719" cy="35136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Isosceles Triangle 6"/>
          <p:cNvSpPr/>
          <p:nvPr/>
        </p:nvSpPr>
        <p:spPr>
          <a:xfrm rot="5400000">
            <a:off x="1471381" y="4605723"/>
            <a:ext cx="351367" cy="173862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Isosceles Triangle 7"/>
          <p:cNvSpPr/>
          <p:nvPr/>
        </p:nvSpPr>
        <p:spPr>
          <a:xfrm rot="5400000">
            <a:off x="1268180" y="4605724"/>
            <a:ext cx="351367" cy="173862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811865" y="3669399"/>
            <a:ext cx="6781800" cy="177577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 smtClean="0"/>
              <a:t>A hedge fund called </a:t>
            </a:r>
            <a:r>
              <a:rPr lang="en-US" sz="3200" dirty="0" smtClean="0">
                <a:solidFill>
                  <a:srgbClr val="AD0101"/>
                </a:solidFill>
              </a:rPr>
              <a:t>Long Term Capital Management </a:t>
            </a:r>
            <a:r>
              <a:rPr lang="en-US" sz="3200" dirty="0" smtClean="0"/>
              <a:t>founded in 1994 </a:t>
            </a:r>
            <a:endParaRPr 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778931" y="5808132"/>
            <a:ext cx="7620002" cy="10498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6971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62000" y="354885"/>
            <a:ext cx="6781800" cy="87332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/>
              <a:t>FOUNDERS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b="7467"/>
          <a:stretch/>
        </p:blipFill>
        <p:spPr>
          <a:xfrm>
            <a:off x="871745" y="1696550"/>
            <a:ext cx="2201655" cy="25824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b="20787"/>
          <a:stretch/>
        </p:blipFill>
        <p:spPr>
          <a:xfrm>
            <a:off x="3485694" y="1690880"/>
            <a:ext cx="2170964" cy="25881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5930" y="1696550"/>
            <a:ext cx="2111154" cy="258246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71748" y="4374783"/>
            <a:ext cx="2201652" cy="616317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latin typeface="Century Gothic"/>
                <a:cs typeface="Century Gothic"/>
              </a:rPr>
              <a:t>Famous Bond</a:t>
            </a:r>
          </a:p>
          <a:p>
            <a:pPr algn="ctr"/>
            <a:r>
              <a:rPr lang="en-US" i="1" dirty="0">
                <a:latin typeface="Century Gothic"/>
                <a:cs typeface="Century Gothic"/>
              </a:rPr>
              <a:t>Trader</a:t>
            </a:r>
          </a:p>
        </p:txBody>
      </p:sp>
      <p:sp>
        <p:nvSpPr>
          <p:cNvPr id="25" name="Rectangle 24"/>
          <p:cNvSpPr/>
          <p:nvPr/>
        </p:nvSpPr>
        <p:spPr>
          <a:xfrm>
            <a:off x="871748" y="1210352"/>
            <a:ext cx="2201652" cy="37685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entury Gothic"/>
                <a:cs typeface="Century Gothic"/>
              </a:rPr>
              <a:t>John Meriwether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498394" y="1216278"/>
            <a:ext cx="2158264" cy="37685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entury Gothic"/>
                <a:cs typeface="Century Gothic"/>
              </a:rPr>
              <a:t>Myron Scholes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089620" y="1216278"/>
            <a:ext cx="2107464" cy="37685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entury Gothic"/>
                <a:cs typeface="Century Gothic"/>
              </a:rPr>
              <a:t>Robert Merton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480406" y="4374783"/>
            <a:ext cx="2201652" cy="616317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>
                <a:latin typeface="Century Gothic"/>
                <a:cs typeface="Century Gothic"/>
              </a:rPr>
              <a:t>Nobel-Prize</a:t>
            </a:r>
            <a:r>
              <a:rPr lang="en-US" i="1" dirty="0">
                <a:latin typeface="Century Gothic"/>
                <a:cs typeface="Century Gothic"/>
              </a:rPr>
              <a:t> W</a:t>
            </a:r>
            <a:r>
              <a:rPr lang="en-US" i="1" dirty="0" smtClean="0">
                <a:latin typeface="Century Gothic"/>
                <a:cs typeface="Century Gothic"/>
              </a:rPr>
              <a:t>inner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085930" y="4374783"/>
            <a:ext cx="2111154" cy="616317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>
                <a:latin typeface="Century Gothic"/>
                <a:cs typeface="Century Gothic"/>
              </a:rPr>
              <a:t>Nobel-Prize</a:t>
            </a:r>
            <a:r>
              <a:rPr lang="en-US" i="1" dirty="0">
                <a:latin typeface="Century Gothic"/>
                <a:cs typeface="Century Gothic"/>
              </a:rPr>
              <a:t> W</a:t>
            </a:r>
            <a:r>
              <a:rPr lang="en-US" i="1" dirty="0" smtClean="0">
                <a:latin typeface="Century Gothic"/>
                <a:cs typeface="Century Gothic"/>
              </a:rPr>
              <a:t>inner</a:t>
            </a:r>
          </a:p>
        </p:txBody>
      </p:sp>
      <p:sp>
        <p:nvSpPr>
          <p:cNvPr id="31" name="Rectangle 30"/>
          <p:cNvSpPr/>
          <p:nvPr/>
        </p:nvSpPr>
        <p:spPr>
          <a:xfrm>
            <a:off x="1316567" y="5211234"/>
            <a:ext cx="45719" cy="35136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Isosceles Triangle 31"/>
          <p:cNvSpPr/>
          <p:nvPr/>
        </p:nvSpPr>
        <p:spPr>
          <a:xfrm rot="5400000">
            <a:off x="1536847" y="5299987"/>
            <a:ext cx="351367" cy="173862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1793591" y="5145460"/>
            <a:ext cx="6781800" cy="54082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 smtClean="0"/>
              <a:t>Seemingly Credible</a:t>
            </a:r>
            <a:endParaRPr lang="en-US" sz="3200" dirty="0"/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1799462" y="5607180"/>
            <a:ext cx="6781800" cy="54082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 smtClean="0"/>
              <a:t>Attracted Sophisticated Investors</a:t>
            </a:r>
            <a:endParaRPr lang="en-US" sz="3200" dirty="0"/>
          </a:p>
        </p:txBody>
      </p:sp>
      <p:sp>
        <p:nvSpPr>
          <p:cNvPr id="37" name="Isosceles Triangle 36"/>
          <p:cNvSpPr/>
          <p:nvPr/>
        </p:nvSpPr>
        <p:spPr>
          <a:xfrm rot="5400000">
            <a:off x="1536847" y="5769886"/>
            <a:ext cx="351367" cy="173862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Isosceles Triangle 37"/>
          <p:cNvSpPr/>
          <p:nvPr/>
        </p:nvSpPr>
        <p:spPr>
          <a:xfrm rot="5400000">
            <a:off x="1333646" y="5299988"/>
            <a:ext cx="351367" cy="173862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Isosceles Triangle 38"/>
          <p:cNvSpPr/>
          <p:nvPr/>
        </p:nvSpPr>
        <p:spPr>
          <a:xfrm rot="5400000">
            <a:off x="1333645" y="5769886"/>
            <a:ext cx="351367" cy="173862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1316567" y="5681133"/>
            <a:ext cx="45719" cy="35136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4876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829732" y="2813261"/>
            <a:ext cx="7450669" cy="214820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829730" y="1262769"/>
            <a:ext cx="7450669" cy="13822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728134" y="237067"/>
            <a:ext cx="7315198" cy="112660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6600" dirty="0" smtClean="0">
                <a:solidFill>
                  <a:schemeClr val="tx1"/>
                </a:solidFill>
              </a:rPr>
              <a:t>PERFORMANCE </a:t>
            </a:r>
            <a:endParaRPr lang="en-US" sz="66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3742269" y="2324597"/>
            <a:ext cx="374226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The portfolio under LTCM's control amounts to well over $100 billion, while net asset value stands at some $4 billion; its swaps position is valued at some $1.25 trillion notional, equal to 5% of the entire global market. 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t had become a major supplier of index volatility to investment banks, was active in mortgage-backed securities and was dabbling in emerging markets such as Russia </a:t>
            </a:r>
          </a:p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829732" y="1262768"/>
            <a:ext cx="68749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smtClean="0">
                <a:solidFill>
                  <a:schemeClr val="accent1"/>
                </a:solidFill>
                <a:latin typeface="Century Gothic"/>
                <a:cs typeface="Century Gothic"/>
              </a:rPr>
              <a:t> Performed well up until early 1998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02265" y="1721666"/>
            <a:ext cx="68749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- Portfolio Value &gt; $100 Billion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02265" y="2183331"/>
            <a:ext cx="68749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 smtClean="0">
                <a:solidFill>
                  <a:srgbClr val="FFFFFF"/>
                </a:solidFill>
                <a:latin typeface="Century Gothic"/>
                <a:cs typeface="Century Gothic"/>
              </a:rPr>
              <a:t>- NAV around $4 Billion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100660" y="3290652"/>
            <a:ext cx="68749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400" i="1" dirty="0" smtClean="0">
                <a:solidFill>
                  <a:srgbClr val="FFFFFF"/>
                </a:solidFill>
                <a:latin typeface="Century Gothic"/>
                <a:cs typeface="Century Gothic"/>
              </a:rPr>
              <a:t>Swap position around $1.25 trillion notional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29732" y="2831259"/>
            <a:ext cx="68749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 smtClean="0">
                <a:solidFill>
                  <a:srgbClr val="000000"/>
                </a:solidFill>
                <a:latin typeface="Century Gothic"/>
                <a:cs typeface="Century Gothic"/>
              </a:rPr>
              <a:t> </a:t>
            </a:r>
            <a:r>
              <a:rPr lang="en-US" sz="2400" b="1" i="1" dirty="0" smtClean="0">
                <a:solidFill>
                  <a:srgbClr val="000000"/>
                </a:solidFill>
                <a:latin typeface="Century Gothic"/>
                <a:cs typeface="Century Gothic"/>
              </a:rPr>
              <a:t>Big player in the global market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117593" y="3759222"/>
            <a:ext cx="68749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400" i="1" dirty="0" smtClean="0">
                <a:solidFill>
                  <a:srgbClr val="FFFFFF"/>
                </a:solidFill>
                <a:latin typeface="Century Gothic"/>
                <a:cs typeface="Century Gothic"/>
              </a:rPr>
              <a:t>Major supplier of index  volatility to IBs  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117593" y="4254783"/>
            <a:ext cx="68749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400" i="1" dirty="0" smtClean="0">
                <a:solidFill>
                  <a:srgbClr val="FFFFFF"/>
                </a:solidFill>
                <a:latin typeface="Century Gothic"/>
                <a:cs typeface="Century Gothic"/>
              </a:rPr>
              <a:t>Presented in emerging market </a:t>
            </a:r>
            <a:r>
              <a:rPr lang="en-US" sz="2400" b="1" i="1" dirty="0" smtClean="0">
                <a:latin typeface="Century Gothic"/>
                <a:cs typeface="Century Gothic"/>
              </a:rPr>
              <a:t>e.g. Russia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29732" y="5164667"/>
            <a:ext cx="7450667" cy="8805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5191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829731" y="1802231"/>
            <a:ext cx="4417006" cy="87387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761999" y="490349"/>
            <a:ext cx="7552267" cy="873327"/>
          </a:xfrm>
          <a:prstGeom prst="rect">
            <a:avLst/>
          </a:prstGeom>
          <a:solidFill>
            <a:srgbClr val="000000"/>
          </a:solidFill>
        </p:spPr>
        <p:txBody>
          <a:bodyPr vert="horz" lIns="91440" tIns="45720" rIns="91440" bIns="45720" rtlCol="0" anchor="b" anchorCtr="0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solidFill>
                  <a:srgbClr val="FFFFFF"/>
                </a:solidFill>
              </a:rPr>
              <a:t>THE DEBACLE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858935" y="1759354"/>
            <a:ext cx="2455332" cy="9077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Flight to quality</a:t>
            </a:r>
            <a:endParaRPr lang="en-US" sz="2400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9731" y="1348591"/>
            <a:ext cx="12512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AD0101"/>
                </a:solidFill>
                <a:latin typeface="+mj-lt"/>
                <a:cs typeface="Century Gothic"/>
              </a:rPr>
              <a:t>Aug 98</a:t>
            </a:r>
            <a:r>
              <a:rPr lang="en-US" sz="2800" b="1" i="1" dirty="0" smtClean="0">
                <a:solidFill>
                  <a:srgbClr val="AD0101"/>
                </a:solidFill>
                <a:latin typeface="Century Gothic"/>
                <a:cs typeface="Century Gothic"/>
              </a:rPr>
              <a:t>   </a:t>
            </a:r>
            <a:endParaRPr lang="en-US" sz="2800" b="1" i="1" dirty="0">
              <a:solidFill>
                <a:srgbClr val="AD0101"/>
              </a:solidFill>
              <a:latin typeface="Century Gothic"/>
              <a:cs typeface="Century Gothic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3597" y="1819164"/>
            <a:ext cx="43831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smtClean="0">
                <a:solidFill>
                  <a:schemeClr val="accent1"/>
                </a:solidFill>
                <a:latin typeface="Century Gothic"/>
                <a:cs typeface="Century Gothic"/>
              </a:rPr>
              <a:t>Russia devalued the Ruble </a:t>
            </a:r>
          </a:p>
          <a:p>
            <a:r>
              <a:rPr lang="en-US" sz="2400" b="1" i="1" dirty="0" smtClean="0">
                <a:solidFill>
                  <a:schemeClr val="accent1"/>
                </a:solidFill>
                <a:latin typeface="Century Gothic"/>
                <a:cs typeface="Century Gothic"/>
              </a:rPr>
              <a:t>and declared a moratorium    </a:t>
            </a:r>
            <a:endParaRPr lang="en-US" sz="2400" b="1" i="1" dirty="0">
              <a:solidFill>
                <a:schemeClr val="accent1"/>
              </a:solidFill>
              <a:latin typeface="Century Gothic"/>
              <a:cs typeface="Century Gothic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665133" y="3079597"/>
            <a:ext cx="1077054" cy="73464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400" b="1" dirty="0">
                <a:latin typeface="Century Gothic"/>
                <a:cs typeface="Century Gothic"/>
              </a:rPr>
              <a:t>E</a:t>
            </a:r>
            <a:r>
              <a:rPr lang="en-US" sz="3200" b="1" dirty="0" smtClean="0">
                <a:latin typeface="Century Gothic"/>
                <a:cs typeface="Century Gothic"/>
              </a:rPr>
              <a:t>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337731" y="3803796"/>
            <a:ext cx="2114070" cy="8444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Equity</a:t>
            </a:r>
            <a:endParaRPr lang="en-US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5975" y="3050912"/>
            <a:ext cx="3497847" cy="299350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 cmpd="sng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27" name="Isosceles Triangle 26"/>
          <p:cNvSpPr/>
          <p:nvPr/>
        </p:nvSpPr>
        <p:spPr>
          <a:xfrm rot="5400000">
            <a:off x="5120569" y="1979533"/>
            <a:ext cx="830999" cy="510262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6180679" y="3079597"/>
            <a:ext cx="2133588" cy="73464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Century Gothic"/>
                <a:cs typeface="Century Gothic"/>
              </a:rPr>
              <a:t>Severe </a:t>
            </a:r>
          </a:p>
          <a:p>
            <a:pPr algn="ctr"/>
            <a:r>
              <a:rPr lang="en-US" sz="2000" dirty="0" smtClean="0">
                <a:latin typeface="Century Gothic"/>
                <a:cs typeface="Century Gothic"/>
              </a:rPr>
              <a:t>liquidity crisis </a:t>
            </a:r>
          </a:p>
        </p:txBody>
      </p:sp>
      <p:sp>
        <p:nvSpPr>
          <p:cNvPr id="29" name="Isosceles Triangle 28"/>
          <p:cNvSpPr/>
          <p:nvPr/>
        </p:nvSpPr>
        <p:spPr>
          <a:xfrm rot="16200000">
            <a:off x="5622860" y="3273364"/>
            <a:ext cx="713667" cy="334217"/>
          </a:xfrm>
          <a:prstGeom prst="triangle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Isosceles Triangle 29"/>
          <p:cNvSpPr/>
          <p:nvPr/>
        </p:nvSpPr>
        <p:spPr>
          <a:xfrm rot="10800000">
            <a:off x="4665132" y="3854594"/>
            <a:ext cx="1077054" cy="334218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Isosceles Triangle 30"/>
          <p:cNvSpPr/>
          <p:nvPr/>
        </p:nvSpPr>
        <p:spPr>
          <a:xfrm rot="10800000">
            <a:off x="7237213" y="2699760"/>
            <a:ext cx="1077054" cy="334218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Down Arrow 34"/>
          <p:cNvSpPr/>
          <p:nvPr/>
        </p:nvSpPr>
        <p:spPr>
          <a:xfrm>
            <a:off x="5388887" y="3277589"/>
            <a:ext cx="249913" cy="426586"/>
          </a:xfrm>
          <a:prstGeom prst="downArrow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Down Arrow 35"/>
          <p:cNvSpPr/>
          <p:nvPr/>
        </p:nvSpPr>
        <p:spPr>
          <a:xfrm>
            <a:off x="5107224" y="3277589"/>
            <a:ext cx="249913" cy="426586"/>
          </a:xfrm>
          <a:prstGeom prst="downArrow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4665131" y="4226000"/>
            <a:ext cx="3649136" cy="989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chemeClr val="bg1"/>
                </a:solidFill>
                <a:latin typeface="Century Gothic"/>
                <a:cs typeface="Century Gothic"/>
              </a:rPr>
              <a:t>Fed arranged for banks to inject the fund and take over management</a:t>
            </a:r>
            <a:endParaRPr lang="en-US" sz="2000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44" name="Rectangular Callout 43"/>
          <p:cNvSpPr/>
          <p:nvPr/>
        </p:nvSpPr>
        <p:spPr>
          <a:xfrm>
            <a:off x="761999" y="3000112"/>
            <a:ext cx="3721100" cy="406400"/>
          </a:xfrm>
          <a:prstGeom prst="wedgeRectCallout">
            <a:avLst>
              <a:gd name="adj1" fmla="val 53830"/>
              <a:gd name="adj2" fmla="val 2516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Century Gothic"/>
                <a:cs typeface="Century Gothic"/>
              </a:rPr>
              <a:t>The Value of $1000 Investment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665133" y="5583551"/>
            <a:ext cx="3649134" cy="494733"/>
          </a:xfrm>
          <a:prstGeom prst="rect">
            <a:avLst/>
          </a:prstGeom>
          <a:solidFill>
            <a:srgbClr val="AD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Dissolve in Early 2000s</a:t>
            </a:r>
            <a:endParaRPr lang="en-US" sz="2400" b="1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4665133" y="5232401"/>
            <a:ext cx="1077054" cy="334218"/>
          </a:xfrm>
          <a:prstGeom prst="triangle">
            <a:avLst/>
          </a:prstGeom>
          <a:solidFill>
            <a:srgbClr val="AD010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5269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8931" y="3549943"/>
            <a:ext cx="7543800" cy="1676400"/>
          </a:xfrm>
        </p:spPr>
        <p:txBody>
          <a:bodyPr>
            <a:noAutofit/>
          </a:bodyPr>
          <a:lstStyle/>
          <a:p>
            <a:r>
              <a:rPr lang="en-US" sz="12000" dirty="0" smtClean="0"/>
              <a:t>KEY ISSUES</a:t>
            </a:r>
            <a:endParaRPr lang="en-US" sz="12000" dirty="0"/>
          </a:p>
        </p:txBody>
      </p:sp>
      <p:sp>
        <p:nvSpPr>
          <p:cNvPr id="11" name="Rectangle 10"/>
          <p:cNvSpPr/>
          <p:nvPr/>
        </p:nvSpPr>
        <p:spPr>
          <a:xfrm>
            <a:off x="778931" y="5808132"/>
            <a:ext cx="7620002" cy="10498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6515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1"/>
          <p:cNvSpPr txBox="1">
            <a:spLocks/>
          </p:cNvSpPr>
          <p:nvPr/>
        </p:nvSpPr>
        <p:spPr>
          <a:xfrm>
            <a:off x="728133" y="1201276"/>
            <a:ext cx="7501467" cy="1016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90000"/>
              </a:lnSpc>
            </a:pPr>
            <a:r>
              <a:rPr lang="en-US" sz="6000" dirty="0" smtClean="0"/>
              <a:t>LTCM’S  MAIN  STRATEGY: </a:t>
            </a:r>
          </a:p>
          <a:p>
            <a:pPr>
              <a:lnSpc>
                <a:spcPct val="90000"/>
              </a:lnSpc>
            </a:pPr>
            <a:r>
              <a:rPr lang="en-US" sz="6000" i="1" dirty="0">
                <a:solidFill>
                  <a:schemeClr val="accent1"/>
                </a:solidFill>
              </a:rPr>
              <a:t>CONVERGENCE  TRADE</a:t>
            </a:r>
          </a:p>
        </p:txBody>
      </p:sp>
      <p:sp>
        <p:nvSpPr>
          <p:cNvPr id="2" name="Rectangle 1"/>
          <p:cNvSpPr/>
          <p:nvPr/>
        </p:nvSpPr>
        <p:spPr>
          <a:xfrm>
            <a:off x="778932" y="4419600"/>
            <a:ext cx="7627288" cy="20202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778932" y="2218268"/>
            <a:ext cx="7627288" cy="201506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948267" y="2218268"/>
            <a:ext cx="68749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Find Securities that were mispriced relative </a:t>
            </a:r>
          </a:p>
          <a:p>
            <a:r>
              <a:rPr lang="en-US" sz="2400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to one another</a:t>
            </a:r>
            <a:endParaRPr lang="en-US" sz="2400" i="1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706329" y="2975130"/>
            <a:ext cx="6874933" cy="1101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sz="2400" b="1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Long</a:t>
            </a:r>
            <a:r>
              <a:rPr lang="en-US" sz="2400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 the </a:t>
            </a:r>
            <a:r>
              <a:rPr lang="en-US" sz="2400" b="1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underpriced</a:t>
            </a:r>
            <a:r>
              <a:rPr lang="en-US" sz="2400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 securities</a:t>
            </a:r>
          </a:p>
          <a:p>
            <a:pPr>
              <a:lnSpc>
                <a:spcPct val="140000"/>
              </a:lnSpc>
            </a:pPr>
            <a:r>
              <a:rPr lang="en-US" sz="2400" b="1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Short</a:t>
            </a:r>
            <a:r>
              <a:rPr lang="en-US" sz="2400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 the </a:t>
            </a:r>
            <a:r>
              <a:rPr lang="en-US" sz="2400" b="1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overpriced</a:t>
            </a:r>
            <a:r>
              <a:rPr lang="en-US" sz="2400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 securities</a:t>
            </a:r>
            <a:endParaRPr lang="en-US" sz="2400" i="1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185631" y="3196167"/>
            <a:ext cx="45719" cy="35136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Isosceles Triangle 39"/>
          <p:cNvSpPr/>
          <p:nvPr/>
        </p:nvSpPr>
        <p:spPr>
          <a:xfrm rot="5400000">
            <a:off x="1405911" y="3284920"/>
            <a:ext cx="351367" cy="173862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Isosceles Triangle 42"/>
          <p:cNvSpPr/>
          <p:nvPr/>
        </p:nvSpPr>
        <p:spPr>
          <a:xfrm rot="5400000">
            <a:off x="1202710" y="3284921"/>
            <a:ext cx="351367" cy="173862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1169523" y="3691777"/>
            <a:ext cx="45719" cy="35136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Isosceles Triangle 44"/>
          <p:cNvSpPr/>
          <p:nvPr/>
        </p:nvSpPr>
        <p:spPr>
          <a:xfrm rot="5400000">
            <a:off x="1389803" y="3780530"/>
            <a:ext cx="351367" cy="173862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Isosceles Triangle 45"/>
          <p:cNvSpPr/>
          <p:nvPr/>
        </p:nvSpPr>
        <p:spPr>
          <a:xfrm rot="5400000">
            <a:off x="1186602" y="3780531"/>
            <a:ext cx="351367" cy="173862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881662" y="4385737"/>
            <a:ext cx="6781800" cy="62198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 smtClean="0"/>
              <a:t>Spread are often tiny.</a:t>
            </a:r>
            <a:endParaRPr lang="en-US" sz="3200" dirty="0"/>
          </a:p>
        </p:txBody>
      </p:sp>
      <p:sp>
        <p:nvSpPr>
          <p:cNvPr id="48" name="Rectangle 47"/>
          <p:cNvSpPr/>
          <p:nvPr/>
        </p:nvSpPr>
        <p:spPr>
          <a:xfrm>
            <a:off x="1693322" y="4998307"/>
            <a:ext cx="68749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Took large and highly leveraged positions </a:t>
            </a:r>
          </a:p>
          <a:p>
            <a:r>
              <a:rPr lang="en-US" sz="2400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to make significant profit~ 30-40 times</a:t>
            </a:r>
          </a:p>
        </p:txBody>
      </p:sp>
      <p:sp>
        <p:nvSpPr>
          <p:cNvPr id="49" name="Rectangle 48"/>
          <p:cNvSpPr/>
          <p:nvPr/>
        </p:nvSpPr>
        <p:spPr>
          <a:xfrm>
            <a:off x="1232199" y="5058521"/>
            <a:ext cx="45719" cy="351368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Isosceles Triangle 49"/>
          <p:cNvSpPr/>
          <p:nvPr/>
        </p:nvSpPr>
        <p:spPr>
          <a:xfrm rot="5400000">
            <a:off x="1452479" y="5147274"/>
            <a:ext cx="351367" cy="173862"/>
          </a:xfrm>
          <a:prstGeom prst="triangle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Isosceles Triangle 50"/>
          <p:cNvSpPr/>
          <p:nvPr/>
        </p:nvSpPr>
        <p:spPr>
          <a:xfrm rot="5400000">
            <a:off x="1249278" y="5147275"/>
            <a:ext cx="351367" cy="173862"/>
          </a:xfrm>
          <a:prstGeom prst="triangle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223434" y="5865080"/>
            <a:ext cx="45719" cy="351368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/>
          <p:cNvSpPr/>
          <p:nvPr/>
        </p:nvSpPr>
        <p:spPr>
          <a:xfrm rot="5400000">
            <a:off x="1443714" y="5953833"/>
            <a:ext cx="351367" cy="173862"/>
          </a:xfrm>
          <a:prstGeom prst="triangle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/>
          <p:cNvSpPr/>
          <p:nvPr/>
        </p:nvSpPr>
        <p:spPr>
          <a:xfrm rot="5400000">
            <a:off x="1240513" y="5953834"/>
            <a:ext cx="351367" cy="173862"/>
          </a:xfrm>
          <a:prstGeom prst="triangle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1702634" y="5836253"/>
            <a:ext cx="68749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Debt-to-equity ratio over 25:1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778932" y="6636630"/>
            <a:ext cx="76272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22982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207" y="1287808"/>
            <a:ext cx="7616423" cy="4669060"/>
          </a:xfrm>
          <a:prstGeom prst="rect">
            <a:avLst/>
          </a:prstGeom>
          <a:ln w="28575" cmpd="sng">
            <a:solidFill>
              <a:schemeClr val="tx1"/>
            </a:solidFill>
          </a:ln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28133" y="287250"/>
            <a:ext cx="7501467" cy="1016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90000"/>
              </a:lnSpc>
            </a:pPr>
            <a:r>
              <a:rPr lang="en-US" sz="6000" dirty="0" smtClean="0">
                <a:solidFill>
                  <a:srgbClr val="000000"/>
                </a:solidFill>
              </a:rPr>
              <a:t>THE TURNING POINT</a:t>
            </a:r>
            <a:endParaRPr lang="en-US" sz="6000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28133" y="6164766"/>
            <a:ext cx="7670800" cy="6932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00830" y="0"/>
            <a:ext cx="7670800" cy="3823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368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78931" y="1224041"/>
            <a:ext cx="7591518" cy="10614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8931" y="2374915"/>
            <a:ext cx="7591518" cy="336728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28133" y="287250"/>
            <a:ext cx="7501467" cy="1016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90000"/>
              </a:lnSpc>
            </a:pPr>
            <a:r>
              <a:rPr lang="en-US" sz="6000" dirty="0" smtClean="0">
                <a:solidFill>
                  <a:srgbClr val="000000"/>
                </a:solidFill>
              </a:rPr>
              <a:t>THE TURNING POINT</a:t>
            </a:r>
            <a:endParaRPr lang="en-US" sz="6000" dirty="0">
              <a:solidFill>
                <a:srgbClr val="00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5701" y="1224041"/>
            <a:ext cx="77657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FFFF"/>
                </a:solidFill>
                <a:latin typeface="+mj-lt"/>
              </a:rPr>
              <a:t>In </a:t>
            </a:r>
            <a:r>
              <a:rPr lang="en-US" sz="3200" b="1" dirty="0" smtClean="0">
                <a:solidFill>
                  <a:srgbClr val="FFFFFF"/>
                </a:solidFill>
                <a:latin typeface="+mj-lt"/>
              </a:rPr>
              <a:t>Aug </a:t>
            </a:r>
            <a:r>
              <a:rPr lang="en-US" sz="3200" b="1" dirty="0">
                <a:solidFill>
                  <a:srgbClr val="FFFFFF"/>
                </a:solidFill>
                <a:latin typeface="+mj-lt"/>
              </a:rPr>
              <a:t>1998, Russia suddenly devalued its currency and declared default on its </a:t>
            </a:r>
            <a:r>
              <a:rPr lang="en-US" sz="3200" b="1" dirty="0" smtClean="0">
                <a:solidFill>
                  <a:srgbClr val="FFFFFF"/>
                </a:solidFill>
                <a:latin typeface="+mj-lt"/>
              </a:rPr>
              <a:t>debt</a:t>
            </a:r>
            <a:r>
              <a:rPr lang="en-US" sz="3200" dirty="0" smtClean="0">
                <a:solidFill>
                  <a:srgbClr val="FFFFFF"/>
                </a:solidFill>
                <a:latin typeface="+mj-lt"/>
              </a:rPr>
              <a:t>.</a:t>
            </a:r>
            <a:endParaRPr lang="en-US" sz="3200" dirty="0">
              <a:solidFill>
                <a:srgbClr val="FFFFFF"/>
              </a:solidFill>
              <a:latin typeface="+mj-lt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908809" y="2512512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b="1" dirty="0" smtClean="0">
                <a:solidFill>
                  <a:schemeClr val="tx1"/>
                </a:solidFill>
                <a:latin typeface="Century Gothic"/>
                <a:cs typeface="Century Gothic"/>
              </a:rPr>
              <a:t>Triggering a widespread disruption in the global </a:t>
            </a:r>
          </a:p>
          <a:p>
            <a:pPr marL="0" indent="0">
              <a:buNone/>
            </a:pPr>
            <a:r>
              <a:rPr lang="en-US" sz="2200" b="1" dirty="0">
                <a:solidFill>
                  <a:schemeClr val="tx1"/>
                </a:solidFill>
                <a:latin typeface="Century Gothic"/>
                <a:cs typeface="Century Gothic"/>
              </a:rPr>
              <a:t> </a:t>
            </a:r>
            <a:r>
              <a:rPr lang="en-US" sz="2200" b="1" dirty="0" smtClean="0">
                <a:solidFill>
                  <a:schemeClr val="tx1"/>
                </a:solidFill>
                <a:latin typeface="Century Gothic"/>
                <a:cs typeface="Century Gothic"/>
              </a:rPr>
              <a:t>   financial market.</a:t>
            </a:r>
          </a:p>
          <a:p>
            <a:pPr marL="0" indent="0">
              <a:buNone/>
            </a:pPr>
            <a:endParaRPr lang="en-US" sz="800" b="1" dirty="0" smtClean="0">
              <a:solidFill>
                <a:schemeClr val="tx1"/>
              </a:solidFill>
              <a:latin typeface="Century Gothic"/>
              <a:cs typeface="Century Gothic"/>
            </a:endParaRPr>
          </a:p>
          <a:p>
            <a:r>
              <a:rPr lang="en-US" sz="2200" b="1" dirty="0" smtClean="0">
                <a:solidFill>
                  <a:schemeClr val="tx1"/>
                </a:solidFill>
                <a:latin typeface="Century Gothic"/>
                <a:cs typeface="Century Gothic"/>
              </a:rPr>
              <a:t>Investors seek for safer and more liquid investments</a:t>
            </a:r>
          </a:p>
          <a:p>
            <a:endParaRPr lang="en-US" sz="800" b="1" dirty="0" smtClean="0">
              <a:solidFill>
                <a:schemeClr val="tx1"/>
              </a:solidFill>
              <a:latin typeface="Century Gothic"/>
              <a:cs typeface="Century Gothic"/>
            </a:endParaRPr>
          </a:p>
          <a:p>
            <a:r>
              <a:rPr lang="en-US" sz="2200" b="1" dirty="0" smtClean="0">
                <a:solidFill>
                  <a:schemeClr val="tx1"/>
                </a:solidFill>
                <a:latin typeface="Century Gothic"/>
                <a:cs typeface="Century Gothic"/>
              </a:rPr>
              <a:t>Faced difficulty liquidating its illiquid positions</a:t>
            </a:r>
          </a:p>
          <a:p>
            <a:endParaRPr lang="en-US" sz="800" b="1" dirty="0" smtClean="0">
              <a:solidFill>
                <a:schemeClr val="tx1"/>
              </a:solidFill>
              <a:latin typeface="Century Gothic"/>
              <a:cs typeface="Century Gothic"/>
            </a:endParaRPr>
          </a:p>
          <a:p>
            <a:r>
              <a:rPr lang="en-US" sz="2200" b="1" dirty="0" smtClean="0">
                <a:solidFill>
                  <a:schemeClr val="tx1"/>
                </a:solidFill>
                <a:latin typeface="Century Gothic"/>
                <a:cs typeface="Century Gothic"/>
              </a:rPr>
              <a:t>The fund lost 44% of its capital in August alone </a:t>
            </a:r>
          </a:p>
          <a:p>
            <a:endParaRPr lang="en-US" sz="800" b="1" dirty="0" smtClean="0">
              <a:solidFill>
                <a:schemeClr val="tx1"/>
              </a:solidFill>
              <a:latin typeface="Century Gothic"/>
              <a:cs typeface="Century Gothic"/>
            </a:endParaRPr>
          </a:p>
          <a:p>
            <a:r>
              <a:rPr lang="en-US" sz="2200" b="1" dirty="0" smtClean="0">
                <a:solidFill>
                  <a:schemeClr val="tx1"/>
                </a:solidFill>
                <a:latin typeface="Century Gothic"/>
                <a:cs typeface="Century Gothic"/>
              </a:rPr>
              <a:t>D/E ratio was 45:1 and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78931" y="5861797"/>
            <a:ext cx="7620002" cy="9962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045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62000" y="1304242"/>
            <a:ext cx="7586754" cy="2523895"/>
          </a:xfrm>
          <a:prstGeom prst="rect">
            <a:avLst/>
          </a:prstGeom>
          <a:solidFill>
            <a:srgbClr val="AD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62000" y="3952319"/>
            <a:ext cx="7577670" cy="24696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57358"/>
            <a:ext cx="7894618" cy="3886200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smtClean="0">
                <a:solidFill>
                  <a:srgbClr val="FFFFFF"/>
                </a:solidFill>
                <a:latin typeface="Impact"/>
                <a:cs typeface="Impact"/>
              </a:rPr>
              <a:t>This leads to the collapse of the </a:t>
            </a:r>
            <a:r>
              <a:rPr lang="en-US" sz="3200" b="1" dirty="0" smtClean="0">
                <a:solidFill>
                  <a:srgbClr val="FFFFFF"/>
                </a:solidFill>
                <a:latin typeface="Impact"/>
                <a:cs typeface="Impact"/>
              </a:rPr>
              <a:t>Long-Term Capital Portfolio L.P.</a:t>
            </a:r>
            <a:r>
              <a:rPr lang="en-US" sz="3200" dirty="0" smtClean="0">
                <a:solidFill>
                  <a:srgbClr val="FFFFFF"/>
                </a:solidFill>
                <a:latin typeface="Impact"/>
                <a:cs typeface="Impact"/>
              </a:rPr>
              <a:t>, in the late 1990s</a:t>
            </a:r>
          </a:p>
          <a:p>
            <a:endParaRPr lang="en-US" sz="1100" dirty="0" smtClean="0">
              <a:latin typeface="Impact"/>
              <a:cs typeface="Impact"/>
            </a:endParaRPr>
          </a:p>
          <a:p>
            <a:pPr lvl="1"/>
            <a:r>
              <a:rPr lang="en-US" sz="2400" dirty="0" smtClean="0">
                <a:solidFill>
                  <a:srgbClr val="FFFFFF"/>
                </a:solidFill>
                <a:latin typeface="Century Gothic"/>
                <a:cs typeface="Century Gothic"/>
              </a:rPr>
              <a:t>$3.6 billion bailout under the supervision of the Federal Reserve.</a:t>
            </a:r>
          </a:p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28133" y="287250"/>
            <a:ext cx="7501467" cy="1016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90000"/>
              </a:lnSpc>
            </a:pPr>
            <a:r>
              <a:rPr lang="en-US" sz="6000" dirty="0" smtClean="0">
                <a:solidFill>
                  <a:srgbClr val="000000"/>
                </a:solidFill>
              </a:rPr>
              <a:t>THE COLLAPSE</a:t>
            </a:r>
            <a:endParaRPr lang="en-US" sz="6000" dirty="0">
              <a:solidFill>
                <a:srgbClr val="00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biLevel thresh="75000"/>
          </a:blip>
          <a:srcRect t="2388" b="8399"/>
          <a:stretch/>
        </p:blipFill>
        <p:spPr>
          <a:xfrm>
            <a:off x="1853020" y="3952319"/>
            <a:ext cx="4650250" cy="246965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61998" y="6547187"/>
            <a:ext cx="7577672" cy="3108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6722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867" y="1625600"/>
            <a:ext cx="9042401" cy="1524000"/>
          </a:xfrm>
        </p:spPr>
        <p:txBody>
          <a:bodyPr/>
          <a:lstStyle/>
          <a:p>
            <a:pPr algn="ctr"/>
            <a:r>
              <a:rPr lang="en-US" sz="7200" dirty="0" smtClean="0"/>
              <a:t>Breakdown of </a:t>
            </a:r>
            <a:br>
              <a:rPr lang="en-US" sz="7200" dirty="0" smtClean="0"/>
            </a:br>
            <a:r>
              <a:rPr lang="en-US" sz="7200" dirty="0" smtClean="0"/>
              <a:t>Root of the </a:t>
            </a:r>
            <a:r>
              <a:rPr lang="en-US" sz="7200" dirty="0"/>
              <a:t>P</a:t>
            </a:r>
            <a:r>
              <a:rPr lang="en-US" sz="7200" dirty="0" smtClean="0"/>
              <a:t>roblem</a:t>
            </a:r>
            <a:endParaRPr lang="en-US" sz="7200" dirty="0"/>
          </a:p>
        </p:txBody>
      </p:sp>
      <p:sp>
        <p:nvSpPr>
          <p:cNvPr id="33" name="Rectangle 32"/>
          <p:cNvSpPr/>
          <p:nvPr/>
        </p:nvSpPr>
        <p:spPr>
          <a:xfrm>
            <a:off x="761998" y="5300134"/>
            <a:ext cx="7620002" cy="152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656664" y="3031065"/>
            <a:ext cx="152400" cy="7281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36531" y="3031065"/>
            <a:ext cx="152400" cy="7281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522131" y="3759200"/>
            <a:ext cx="2150534" cy="1049866"/>
          </a:xfrm>
          <a:prstGeom prst="rect">
            <a:avLst/>
          </a:prstGeom>
          <a:solidFill>
            <a:srgbClr val="AD010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Century Gothic"/>
                <a:cs typeface="Century Gothic"/>
              </a:rPr>
              <a:t>LTCM</a:t>
            </a:r>
          </a:p>
        </p:txBody>
      </p:sp>
      <p:sp>
        <p:nvSpPr>
          <p:cNvPr id="8" name="Rectangle 7"/>
          <p:cNvSpPr/>
          <p:nvPr/>
        </p:nvSpPr>
        <p:spPr>
          <a:xfrm>
            <a:off x="1828799" y="3031065"/>
            <a:ext cx="152400" cy="7281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608666" y="3031065"/>
            <a:ext cx="152400" cy="7281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78931" y="3759200"/>
            <a:ext cx="2235200" cy="1049866"/>
          </a:xfrm>
          <a:prstGeom prst="rect">
            <a:avLst/>
          </a:prstGeom>
          <a:solidFill>
            <a:srgbClr val="AD010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latin typeface="Century Gothic"/>
                <a:cs typeface="Century Gothic"/>
              </a:rPr>
              <a:t>Investor/Counterparties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145867" y="3031065"/>
            <a:ext cx="152400" cy="7281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6925734" y="3031065"/>
            <a:ext cx="152400" cy="7281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146798" y="3759200"/>
            <a:ext cx="2184400" cy="1049866"/>
          </a:xfrm>
          <a:prstGeom prst="rect">
            <a:avLst/>
          </a:prstGeom>
          <a:solidFill>
            <a:srgbClr val="AD010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Century Gothic"/>
                <a:cs typeface="Century Gothic"/>
              </a:rPr>
              <a:t>Regulators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065867" y="3031065"/>
            <a:ext cx="152400" cy="7281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4233332" y="3031065"/>
            <a:ext cx="152400" cy="7281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7365999" y="3031068"/>
            <a:ext cx="152400" cy="7281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1234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28133" y="5926293"/>
            <a:ext cx="7611534" cy="7285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45069" y="4873813"/>
            <a:ext cx="7594598" cy="94263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766232" y="1126072"/>
            <a:ext cx="7560735" cy="94263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753532" y="1142289"/>
            <a:ext cx="716280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1"/>
                </a:solidFill>
                <a:latin typeface="Century Gothic"/>
                <a:cs typeface="Century Gothic"/>
              </a:rPr>
              <a:t>Blinded by reputation….</a:t>
            </a:r>
            <a:r>
              <a:rPr lang="en-US" sz="2800" b="1" dirty="0">
                <a:solidFill>
                  <a:schemeClr val="accent1"/>
                </a:solidFill>
                <a:latin typeface="Century Gothic"/>
                <a:cs typeface="Century Gothic"/>
                <a:sym typeface="Wingdings"/>
              </a:rPr>
              <a:t> </a:t>
            </a:r>
            <a:endParaRPr lang="en-US" sz="2800" b="1" dirty="0" smtClean="0">
              <a:solidFill>
                <a:schemeClr val="accent1"/>
              </a:solidFill>
              <a:latin typeface="Century Gothic"/>
              <a:cs typeface="Century Gothic"/>
              <a:sym typeface="Wingdings"/>
            </a:endParaRPr>
          </a:p>
          <a:p>
            <a:pPr marL="342900" indent="-342900">
              <a:buFont typeface="Wingdings" charset="0"/>
              <a:buChar char="à"/>
            </a:pP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noble </a:t>
            </a:r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laureates and another big name in 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FN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677334" y="237071"/>
            <a:ext cx="7484534" cy="90593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INVESTOR/COUNTERPARTIES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761999" y="2187241"/>
            <a:ext cx="7577668" cy="2581196"/>
          </a:xfrm>
          <a:prstGeom prst="rect">
            <a:avLst/>
          </a:prstGeom>
          <a:solidFill>
            <a:srgbClr val="AD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355603" y="2183114"/>
            <a:ext cx="806026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800" b="1" dirty="0" smtClean="0">
                <a:latin typeface="Century Gothic"/>
                <a:cs typeface="Century Gothic"/>
              </a:rPr>
              <a:t>Insufficient </a:t>
            </a:r>
            <a:r>
              <a:rPr lang="en-US" sz="2800" b="1" dirty="0">
                <a:latin typeface="Century Gothic"/>
                <a:cs typeface="Century Gothic"/>
              </a:rPr>
              <a:t>risk management and too heavy reliance on </a:t>
            </a:r>
            <a:r>
              <a:rPr lang="en-US" sz="2800" b="1" dirty="0" smtClean="0">
                <a:latin typeface="Century Gothic"/>
                <a:cs typeface="Century Gothic"/>
              </a:rPr>
              <a:t>collateral</a:t>
            </a:r>
          </a:p>
          <a:p>
            <a:pPr lvl="1"/>
            <a:endParaRPr lang="en-US" sz="1000" b="1" dirty="0">
              <a:latin typeface="Century Gothic"/>
              <a:cs typeface="Century Gothic"/>
            </a:endParaRPr>
          </a:p>
          <a:p>
            <a:pPr marL="1200150" lvl="2" indent="-28575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LTCM was not required to put initial margin</a:t>
            </a:r>
          </a:p>
          <a:p>
            <a:pPr marL="1200150" lvl="2" indent="-28575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They did not take into account ‘other’ counter parties position and compromised the risk management 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measures</a:t>
            </a:r>
            <a:endParaRPr lang="en-US" sz="2400" dirty="0">
              <a:solidFill>
                <a:schemeClr val="bg1"/>
              </a:solidFill>
              <a:latin typeface="Century Gothic"/>
              <a:cs typeface="Century Gothic"/>
              <a:sym typeface="Wingding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3270" y="4904692"/>
            <a:ext cx="81110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400" dirty="0">
                <a:latin typeface="Century Gothic"/>
                <a:cs typeface="Century Gothic"/>
                <a:sym typeface="Wingdings"/>
              </a:rPr>
              <a:t>Relationship between investors and </a:t>
            </a:r>
            <a:r>
              <a:rPr lang="en-US" sz="2400" dirty="0" smtClean="0">
                <a:latin typeface="Century Gothic"/>
                <a:cs typeface="Century Gothic"/>
                <a:sym typeface="Wingdings"/>
              </a:rPr>
              <a:t>LTCM 	</a:t>
            </a:r>
          </a:p>
          <a:p>
            <a:pPr lvl="1"/>
            <a:r>
              <a:rPr lang="en-US" sz="2400" dirty="0" smtClean="0">
                <a:latin typeface="Century Gothic"/>
                <a:cs typeface="Century Gothic"/>
                <a:sym typeface="Wingdings"/>
              </a:rPr>
              <a:t>    Both institution’s money and top level people’s</a:t>
            </a:r>
            <a:endParaRPr lang="en-US" sz="2400" dirty="0">
              <a:latin typeface="Century Gothic"/>
              <a:cs typeface="Century Gothic"/>
              <a:sym typeface="Wingding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4" y="6046392"/>
            <a:ext cx="83650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200" dirty="0">
                <a:solidFill>
                  <a:srgbClr val="FFFFFF"/>
                </a:solidFill>
                <a:latin typeface="Century Gothic"/>
                <a:cs typeface="Century Gothic"/>
                <a:sym typeface="Wingdings"/>
              </a:rPr>
              <a:t>Attacked by other parties in attempt to buy </a:t>
            </a:r>
            <a:r>
              <a:rPr lang="en-US" sz="2200" dirty="0" smtClean="0">
                <a:solidFill>
                  <a:srgbClr val="FFFFFF"/>
                </a:solidFill>
                <a:latin typeface="Century Gothic"/>
                <a:cs typeface="Century Gothic"/>
                <a:sym typeface="Wingdings"/>
              </a:rPr>
              <a:t>(</a:t>
            </a:r>
            <a:r>
              <a:rPr lang="en-US" sz="2200" dirty="0">
                <a:solidFill>
                  <a:srgbClr val="FFFFFF"/>
                </a:solidFill>
                <a:latin typeface="Century Gothic"/>
                <a:cs typeface="Century Gothic"/>
                <a:sym typeface="Wingdings"/>
              </a:rPr>
              <a:t>e.g. AIG)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" y="1278472"/>
            <a:ext cx="766230" cy="1354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2" y="1498602"/>
            <a:ext cx="766230" cy="1354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-38094" y="6053953"/>
            <a:ext cx="766230" cy="1354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-38094" y="6274083"/>
            <a:ext cx="766230" cy="1354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2" y="2413005"/>
            <a:ext cx="766230" cy="1354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2" y="2633135"/>
            <a:ext cx="766230" cy="1354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-16932" y="5048619"/>
            <a:ext cx="766230" cy="13546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-16932" y="5268749"/>
            <a:ext cx="766230" cy="13546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7751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62002" y="1739903"/>
            <a:ext cx="7577668" cy="2581196"/>
          </a:xfrm>
          <a:prstGeom prst="rect">
            <a:avLst/>
          </a:prstGeom>
          <a:solidFill>
            <a:srgbClr val="AD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22" y="63548"/>
            <a:ext cx="6781800" cy="1316545"/>
          </a:xfrm>
        </p:spPr>
        <p:txBody>
          <a:bodyPr>
            <a:noAutofit/>
          </a:bodyPr>
          <a:lstStyle/>
          <a:p>
            <a:r>
              <a:rPr lang="en-US" sz="7200" dirty="0" smtClean="0"/>
              <a:t>LTCM</a:t>
            </a:r>
            <a:endParaRPr lang="en-US" sz="72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07535" y="1134532"/>
            <a:ext cx="6781800" cy="63923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i="1" dirty="0">
                <a:solidFill>
                  <a:schemeClr val="accent1"/>
                </a:solidFill>
              </a:rPr>
              <a:t>Very Highly Leveraged</a:t>
            </a:r>
            <a:r>
              <a:rPr lang="en-US" sz="3600" i="1" dirty="0" smtClean="0">
                <a:solidFill>
                  <a:schemeClr val="accent1"/>
                </a:solidFill>
              </a:rPr>
              <a:t>! </a:t>
            </a:r>
            <a:endParaRPr lang="en-US" sz="3600" i="1" dirty="0">
              <a:solidFill>
                <a:schemeClr val="accent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12801" y="1704268"/>
            <a:ext cx="7687732" cy="2693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0000"/>
                </a:solidFill>
                <a:latin typeface="Century Gothic"/>
                <a:cs typeface="Century Gothic"/>
                <a:sym typeface="Wingdings"/>
              </a:rPr>
              <a:t>No need  for initial margin and thus are essentially </a:t>
            </a:r>
            <a:r>
              <a:rPr lang="en-US" sz="2800" b="1" i="1" dirty="0" smtClean="0">
                <a:solidFill>
                  <a:srgbClr val="000000"/>
                </a:solidFill>
                <a:latin typeface="Century Gothic"/>
                <a:cs typeface="Century Gothic"/>
                <a:sym typeface="Wingdings"/>
              </a:rPr>
              <a:t>able to leverage up to infinity!</a:t>
            </a:r>
          </a:p>
          <a:p>
            <a:endParaRPr lang="en-US" sz="800" b="1" u="sng" dirty="0" smtClean="0">
              <a:solidFill>
                <a:srgbClr val="000000"/>
              </a:solidFill>
              <a:latin typeface="Century Gothic"/>
              <a:cs typeface="Century Gothic"/>
              <a:sym typeface="Wingdings"/>
            </a:endParaRPr>
          </a:p>
          <a:p>
            <a:pPr marL="1200150" lvl="2" indent="-28575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Off balance sheet of $1 trillion 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                </a:t>
            </a:r>
            <a:r>
              <a:rPr lang="en-US" sz="2100" dirty="0" smtClean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(</a:t>
            </a:r>
            <a:r>
              <a:rPr lang="en-US" sz="2100" dirty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use swap to reverse swap position, nor unwind</a:t>
            </a:r>
            <a:r>
              <a:rPr lang="en-US" sz="2100" dirty="0" smtClean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)</a:t>
            </a:r>
          </a:p>
          <a:p>
            <a:pPr marL="1200150" lvl="2" indent="-285750">
              <a:buFont typeface="Arial"/>
              <a:buChar char="•"/>
            </a:pPr>
            <a:endParaRPr lang="en-US" sz="800" dirty="0">
              <a:solidFill>
                <a:schemeClr val="bg1"/>
              </a:solidFill>
              <a:latin typeface="Century Gothic"/>
              <a:cs typeface="Century Gothic"/>
              <a:sym typeface="Wingdings"/>
            </a:endParaRPr>
          </a:p>
          <a:p>
            <a:pPr marL="1200150" lvl="2" indent="-28575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$</a:t>
            </a:r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125 billion in asset on capital of $4 billion (leverage of ~30 times!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)</a:t>
            </a:r>
          </a:p>
          <a:p>
            <a:pPr marL="1200150" lvl="2" indent="-285750">
              <a:buFont typeface="Arial"/>
              <a:buChar char="•"/>
            </a:pPr>
            <a:endParaRPr lang="en-US" sz="800" dirty="0">
              <a:solidFill>
                <a:srgbClr val="000000"/>
              </a:solidFill>
              <a:latin typeface="Century Gothic"/>
              <a:cs typeface="Century Gothic"/>
              <a:sym typeface="Wingding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911600" y="4563562"/>
            <a:ext cx="4428070" cy="13546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3911600" y="4800625"/>
            <a:ext cx="4428070" cy="13546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990600" y="4413270"/>
            <a:ext cx="6781800" cy="63923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i="1" dirty="0" smtClean="0">
                <a:solidFill>
                  <a:schemeClr val="tx1"/>
                </a:solidFill>
              </a:rPr>
              <a:t>Excessive Risk</a:t>
            </a:r>
            <a:endParaRPr lang="en-US" sz="3600" i="1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62000" y="5043143"/>
            <a:ext cx="7577670" cy="100205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474145" y="5043143"/>
            <a:ext cx="811106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800" b="1" dirty="0" smtClean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Go </a:t>
            </a:r>
            <a:r>
              <a:rPr lang="en-US" sz="2800" b="1" dirty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for </a:t>
            </a:r>
            <a:r>
              <a:rPr lang="en-US" sz="2800" b="1" dirty="0" smtClean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everything </a:t>
            </a:r>
          </a:p>
          <a:p>
            <a:pPr lvl="1"/>
            <a:r>
              <a:rPr lang="en-US" sz="2800" b="1" dirty="0" smtClean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        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&gt;&gt; MBS, Equities, Emerging Market</a:t>
            </a:r>
          </a:p>
          <a:p>
            <a:pPr lvl="1"/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	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		    </a:t>
            </a:r>
          </a:p>
          <a:p>
            <a:pPr lvl="1"/>
            <a:endParaRPr lang="en-US" sz="2400" dirty="0">
              <a:solidFill>
                <a:schemeClr val="bg1"/>
              </a:solidFill>
              <a:latin typeface="Century Gothic"/>
              <a:cs typeface="Century Gothic"/>
              <a:sym typeface="Wingding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503336" y="1291197"/>
            <a:ext cx="2836334" cy="1354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503336" y="1511327"/>
            <a:ext cx="2836334" cy="1354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-7" y="1282754"/>
            <a:ext cx="1060444" cy="14390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0" y="1502884"/>
            <a:ext cx="1060437" cy="14390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4563562"/>
            <a:ext cx="1041410" cy="13546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4800625"/>
            <a:ext cx="1041410" cy="13546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2659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2001" y="4809062"/>
            <a:ext cx="7569820" cy="17780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74132"/>
            <a:ext cx="6781800" cy="990600"/>
          </a:xfrm>
        </p:spPr>
        <p:txBody>
          <a:bodyPr>
            <a:noAutofit/>
          </a:bodyPr>
          <a:lstStyle/>
          <a:p>
            <a:r>
              <a:rPr lang="en-US" sz="7200" dirty="0" smtClean="0"/>
              <a:t>LTCM</a:t>
            </a:r>
            <a:endParaRPr lang="en-US" sz="7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b="14053"/>
          <a:stretch/>
        </p:blipFill>
        <p:spPr>
          <a:xfrm>
            <a:off x="6824132" y="4809063"/>
            <a:ext cx="1507687" cy="177800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45066" y="1845733"/>
            <a:ext cx="7586754" cy="2760134"/>
          </a:xfrm>
          <a:prstGeom prst="rect">
            <a:avLst/>
          </a:prstGeom>
          <a:solidFill>
            <a:srgbClr val="AD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041400" y="1253063"/>
            <a:ext cx="7645399" cy="63923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i="1" dirty="0" smtClean="0">
                <a:solidFill>
                  <a:schemeClr val="accent1"/>
                </a:solidFill>
              </a:rPr>
              <a:t>Rely too heavily on the model &amp; theory </a:t>
            </a:r>
            <a:endParaRPr lang="en-US" sz="3600" i="1" dirty="0">
              <a:solidFill>
                <a:schemeClr val="accent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7" y="1435151"/>
            <a:ext cx="1060444" cy="14390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1655281"/>
            <a:ext cx="1060437" cy="14390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08006" y="1967067"/>
            <a:ext cx="729042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800" b="1" dirty="0">
                <a:solidFill>
                  <a:srgbClr val="FFFFFF"/>
                </a:solidFill>
                <a:latin typeface="Century Gothic"/>
                <a:cs typeface="Century Gothic"/>
                <a:sym typeface="Wingdings"/>
              </a:rPr>
              <a:t>A</a:t>
            </a:r>
            <a:r>
              <a:rPr lang="en-US" sz="2800" b="1" dirty="0" smtClean="0">
                <a:solidFill>
                  <a:srgbClr val="FFFFFF"/>
                </a:solidFill>
                <a:latin typeface="Century Gothic"/>
                <a:cs typeface="Century Gothic"/>
                <a:sym typeface="Wingdings"/>
              </a:rPr>
              <a:t>ctually not flawless, market can be distorted for a long time </a:t>
            </a:r>
            <a:endParaRPr lang="en-US" sz="2800" b="1" dirty="0">
              <a:solidFill>
                <a:srgbClr val="FFFFFF"/>
              </a:solidFill>
              <a:latin typeface="Century Gothic"/>
              <a:cs typeface="Century Gothic"/>
              <a:sym typeface="Wingding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40272" y="2971973"/>
            <a:ext cx="7365999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0150" lvl="2" indent="-285750"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Century Gothic"/>
                <a:cs typeface="Century Gothic"/>
                <a:sym typeface="Wingdings"/>
              </a:rPr>
              <a:t>Model cannot really predict such irrational behavior where market is so highly correlated (sufficiently diversified assumption</a:t>
            </a:r>
            <a:r>
              <a:rPr lang="en-US" sz="2100" dirty="0" smtClean="0">
                <a:solidFill>
                  <a:srgbClr val="FFFFFF"/>
                </a:solidFill>
                <a:latin typeface="Century Gothic"/>
                <a:cs typeface="Century Gothic"/>
                <a:sym typeface="Wingdings"/>
              </a:rPr>
              <a:t>)</a:t>
            </a:r>
          </a:p>
          <a:p>
            <a:pPr marL="1200150" lvl="2" indent="-285750">
              <a:buFont typeface="Arial"/>
              <a:buChar char="•"/>
            </a:pPr>
            <a:endParaRPr lang="en-US" sz="1000" dirty="0">
              <a:solidFill>
                <a:srgbClr val="FFFFFF"/>
              </a:solidFill>
              <a:latin typeface="Century Gothic"/>
              <a:cs typeface="Century Gothic"/>
              <a:sym typeface="Wingdings"/>
            </a:endParaRPr>
          </a:p>
          <a:p>
            <a:pPr marL="1200150" lvl="2" indent="-285750"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Century Gothic"/>
                <a:cs typeface="Century Gothic"/>
                <a:sym typeface="Wingdings"/>
              </a:rPr>
              <a:t>Should have relied more on stress test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43470" y="5042118"/>
            <a:ext cx="633306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2800" b="1" dirty="0">
                <a:solidFill>
                  <a:srgbClr val="FFFFFF"/>
                </a:solidFill>
                <a:latin typeface="Century Gothic"/>
                <a:ea typeface="ヒラギノ角ゴ ProN W3" charset="0"/>
                <a:cs typeface="Century Gothic"/>
              </a:rPr>
              <a:t>“</a:t>
            </a:r>
            <a:r>
              <a:rPr lang="en-US" altLang="ja-JP" sz="2800" b="1" i="1" dirty="0">
                <a:solidFill>
                  <a:srgbClr val="FFFFFF"/>
                </a:solidFill>
                <a:latin typeface="Century Gothic"/>
                <a:ea typeface="ヒラギノ角ゴ ProN W3" charset="0"/>
                <a:cs typeface="Century Gothic"/>
              </a:rPr>
              <a:t>Markets can stay irrational longer than you can stay liquid.</a:t>
            </a:r>
            <a:r>
              <a:rPr lang="ja-JP" altLang="en-US" sz="2800" b="1" dirty="0" smtClean="0">
                <a:solidFill>
                  <a:srgbClr val="FFFFFF"/>
                </a:solidFill>
                <a:latin typeface="Century Gothic"/>
                <a:ea typeface="ヒラギノ角ゴ ProN W3" charset="0"/>
                <a:cs typeface="Century Gothic"/>
              </a:rPr>
              <a:t>”</a:t>
            </a:r>
            <a:endParaRPr lang="en-US" altLang="ja-JP" sz="2800" b="1" dirty="0" smtClean="0">
              <a:solidFill>
                <a:srgbClr val="FFFFFF"/>
              </a:solidFill>
              <a:latin typeface="Century Gothic"/>
              <a:ea typeface="ヒラギノ角ゴ ProN W3" charset="0"/>
              <a:cs typeface="Century Gothic"/>
            </a:endParaRPr>
          </a:p>
          <a:p>
            <a:pPr algn="ctr"/>
            <a:endParaRPr lang="en-US" altLang="ja-JP" sz="1200" b="1" dirty="0" smtClean="0">
              <a:solidFill>
                <a:srgbClr val="FFFFFF"/>
              </a:solidFill>
              <a:latin typeface="Helvetica Neue Light" charset="0"/>
              <a:ea typeface="ヒラギノ角ゴ ProN W3" charset="0"/>
              <a:cs typeface="ヒラギノ角ゴ ProN W3" charset="0"/>
            </a:endParaRPr>
          </a:p>
          <a:p>
            <a:pPr algn="r"/>
            <a:r>
              <a:rPr lang="en-US" altLang="ja-JP" sz="2000" dirty="0">
                <a:solidFill>
                  <a:srgbClr val="FFFFFF"/>
                </a:solidFill>
                <a:latin typeface="Helvetica Neue Light" charset="0"/>
                <a:ea typeface="ヒラギノ角ゴ ProN W3" charset="0"/>
                <a:cs typeface="ヒラギノ角ゴ ProN W3" charset="0"/>
              </a:rPr>
              <a:t>-John Maynard Keynes</a:t>
            </a:r>
            <a:endParaRPr lang="en-US" sz="20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6815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95865" y="3640671"/>
            <a:ext cx="7583136" cy="1269996"/>
          </a:xfrm>
          <a:prstGeom prst="rect">
            <a:avLst/>
          </a:prstGeom>
          <a:solidFill>
            <a:srgbClr val="AD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338660"/>
            <a:ext cx="5689598" cy="1126067"/>
          </a:xfrm>
        </p:spPr>
        <p:txBody>
          <a:bodyPr>
            <a:noAutofit/>
          </a:bodyPr>
          <a:lstStyle/>
          <a:p>
            <a:r>
              <a:rPr lang="en-US" sz="7200" dirty="0" smtClean="0"/>
              <a:t>REGULATOR</a:t>
            </a:r>
            <a:endParaRPr lang="en-US" sz="7200" dirty="0"/>
          </a:p>
        </p:txBody>
      </p:sp>
      <p:sp>
        <p:nvSpPr>
          <p:cNvPr id="3" name="TextBox 2"/>
          <p:cNvSpPr txBox="1"/>
          <p:nvPr/>
        </p:nvSpPr>
        <p:spPr>
          <a:xfrm>
            <a:off x="474136" y="3661880"/>
            <a:ext cx="79387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b="1" dirty="0" smtClean="0">
                <a:solidFill>
                  <a:srgbClr val="FFFFFF"/>
                </a:solidFill>
                <a:latin typeface="Century Gothic"/>
                <a:cs typeface="Century Gothic"/>
                <a:sym typeface="Wingdings"/>
              </a:rPr>
              <a:t>Implication of Moral Hazard? </a:t>
            </a:r>
          </a:p>
          <a:p>
            <a:pPr lvl="1"/>
            <a:r>
              <a:rPr lang="en-US" sz="2400" dirty="0" smtClean="0">
                <a:latin typeface="Century Gothic"/>
                <a:cs typeface="Century Gothic"/>
                <a:sym typeface="Wingdings"/>
              </a:rPr>
              <a:t>     &gt;&gt;Because of its size, LTCM might expect fed  </a:t>
            </a:r>
          </a:p>
          <a:p>
            <a:pPr lvl="1"/>
            <a:r>
              <a:rPr lang="en-US" sz="2400" dirty="0">
                <a:latin typeface="Century Gothic"/>
                <a:cs typeface="Century Gothic"/>
                <a:sym typeface="Wingdings"/>
              </a:rPr>
              <a:t> </a:t>
            </a:r>
            <a:r>
              <a:rPr lang="en-US" sz="2400" dirty="0" smtClean="0">
                <a:latin typeface="Century Gothic"/>
                <a:cs typeface="Century Gothic"/>
                <a:sym typeface="Wingdings"/>
              </a:rPr>
              <a:t>         to bail them out</a:t>
            </a:r>
            <a:endParaRPr lang="en-US" sz="2400" dirty="0">
              <a:latin typeface="Century Gothic"/>
              <a:cs typeface="Century Gothic"/>
              <a:sym typeface="Wingdings"/>
            </a:endParaRPr>
          </a:p>
          <a:p>
            <a:endParaRPr lang="en-US" sz="2400" dirty="0">
              <a:latin typeface="Century Gothic"/>
              <a:cs typeface="Century Gothic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12799" y="1947335"/>
            <a:ext cx="7566202" cy="9003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02740" y="1354661"/>
            <a:ext cx="4411125" cy="63923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i="1" dirty="0" smtClean="0">
                <a:solidFill>
                  <a:schemeClr val="accent1"/>
                </a:solidFill>
              </a:rPr>
              <a:t>Very lightly regulated  </a:t>
            </a:r>
            <a:endParaRPr lang="en-US" sz="3600" i="1" dirty="0">
              <a:solidFill>
                <a:schemeClr val="accent1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834476" y="1308099"/>
            <a:ext cx="3629191" cy="63923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2400" i="1" dirty="0" smtClean="0">
                <a:solidFill>
                  <a:schemeClr val="accent1"/>
                </a:solidFill>
              </a:rPr>
              <a:t>(more or less unregulated)  </a:t>
            </a:r>
            <a:endParaRPr lang="en-US" sz="2400" i="1" dirty="0">
              <a:solidFill>
                <a:schemeClr val="accent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0276" y="1948979"/>
            <a:ext cx="78062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Operated in virtually every market they wanted without capital 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  <a:sym typeface="Wingdings"/>
              </a:rPr>
              <a:t>charges</a:t>
            </a:r>
            <a:endParaRPr lang="en-US" sz="2400" dirty="0">
              <a:solidFill>
                <a:schemeClr val="bg1"/>
              </a:solidFill>
              <a:latin typeface="Century Gothic"/>
              <a:cs typeface="Century Gothic"/>
              <a:sym typeface="Wingding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091271"/>
            <a:ext cx="838207" cy="1354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2311401"/>
            <a:ext cx="838207" cy="1354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95865" y="2977281"/>
            <a:ext cx="7583135" cy="52791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25449" y="2985870"/>
            <a:ext cx="62462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400" dirty="0">
                <a:latin typeface="Century Gothic"/>
                <a:cs typeface="Century Gothic"/>
                <a:sym typeface="Wingdings"/>
              </a:rPr>
              <a:t>Only little report requirement to SEC</a:t>
            </a:r>
          </a:p>
        </p:txBody>
      </p:sp>
      <p:sp>
        <p:nvSpPr>
          <p:cNvPr id="13" name="Rectangle 12"/>
          <p:cNvSpPr/>
          <p:nvPr/>
        </p:nvSpPr>
        <p:spPr>
          <a:xfrm>
            <a:off x="-46555" y="3060563"/>
            <a:ext cx="859353" cy="13546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-46555" y="3280693"/>
            <a:ext cx="859353" cy="13546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0" y="3835404"/>
            <a:ext cx="857251" cy="1354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0" y="4055534"/>
            <a:ext cx="857251" cy="1354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778933" y="6688667"/>
            <a:ext cx="7600068" cy="169333"/>
          </a:xfrm>
          <a:prstGeom prst="rect">
            <a:avLst/>
          </a:prstGeom>
          <a:solidFill>
            <a:srgbClr val="AD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8933" y="5113867"/>
            <a:ext cx="7600068" cy="157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2806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762000" y="4114800"/>
            <a:ext cx="7543800" cy="1524000"/>
          </a:xfrm>
        </p:spPr>
        <p:txBody>
          <a:bodyPr/>
          <a:lstStyle/>
          <a:p>
            <a:r>
              <a:rPr lang="en-US" dirty="0" smtClean="0"/>
              <a:t>WHAT HAVE BEEN DONE SO FAR?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78931" y="5808132"/>
            <a:ext cx="7620002" cy="10498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0658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 flipV="1">
            <a:off x="678461" y="-3"/>
            <a:ext cx="7661417" cy="8805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 rot="209134" flipV="1">
            <a:off x="729136" y="5248350"/>
            <a:ext cx="7198173" cy="221533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282843" y="1540934"/>
            <a:ext cx="2889958" cy="827126"/>
            <a:chOff x="1297325" y="1311581"/>
            <a:chExt cx="2074188" cy="58448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" name="Rounded Rectangle 9"/>
            <p:cNvSpPr/>
            <p:nvPr/>
          </p:nvSpPr>
          <p:spPr>
            <a:xfrm rot="192209">
              <a:off x="1297325" y="1311581"/>
              <a:ext cx="2074188" cy="584488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ounded Rectangle 4"/>
            <p:cNvSpPr/>
            <p:nvPr/>
          </p:nvSpPr>
          <p:spPr>
            <a:xfrm rot="192209">
              <a:off x="1325857" y="1340113"/>
              <a:ext cx="2017124" cy="527424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>
                  <a:latin typeface="Century Gothic"/>
                  <a:cs typeface="Century Gothic"/>
                </a:rPr>
                <a:t> </a:t>
              </a:r>
              <a:r>
                <a:rPr lang="en-US" sz="2000" b="1" kern="1200" dirty="0" smtClean="0">
                  <a:latin typeface="Century Gothic"/>
                  <a:cs typeface="Century Gothic"/>
                </a:rPr>
                <a:t>Fund manager need to be fired</a:t>
              </a:r>
              <a:endParaRPr lang="th-TH" sz="2000" b="1" kern="1200" dirty="0">
                <a:latin typeface="Century Gothic"/>
                <a:cs typeface="Century Gothic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058368" y="4247182"/>
            <a:ext cx="2858570" cy="829355"/>
            <a:chOff x="1153288" y="3202256"/>
            <a:chExt cx="2051660" cy="58606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Rounded Rectangle 19"/>
            <p:cNvSpPr/>
            <p:nvPr/>
          </p:nvSpPr>
          <p:spPr>
            <a:xfrm rot="213067">
              <a:off x="1153288" y="3202256"/>
              <a:ext cx="2051660" cy="586063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ounded Rectangle 4"/>
            <p:cNvSpPr/>
            <p:nvPr/>
          </p:nvSpPr>
          <p:spPr>
            <a:xfrm rot="213067">
              <a:off x="1181897" y="3230865"/>
              <a:ext cx="1994442" cy="528845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>
                  <a:latin typeface="Century Gothic"/>
                  <a:cs typeface="Century Gothic"/>
                </a:rPr>
                <a:t>250 million dollars for shareholder</a:t>
              </a:r>
              <a:endParaRPr lang="th-TH" sz="2000" b="1" kern="1200" dirty="0">
                <a:latin typeface="Century Gothic"/>
                <a:cs typeface="Century Gothic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1077235" y="3316316"/>
            <a:ext cx="2870611" cy="828500"/>
            <a:chOff x="1225592" y="2581151"/>
            <a:chExt cx="2060302" cy="58545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Rounded Rectangle 17"/>
            <p:cNvSpPr/>
            <p:nvPr/>
          </p:nvSpPr>
          <p:spPr>
            <a:xfrm rot="175935">
              <a:off x="1225592" y="2581151"/>
              <a:ext cx="2060302" cy="585459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Rounded Rectangle 6"/>
            <p:cNvSpPr/>
            <p:nvPr/>
          </p:nvSpPr>
          <p:spPr>
            <a:xfrm rot="175935">
              <a:off x="1254172" y="2609731"/>
              <a:ext cx="2003142" cy="528299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>
                  <a:latin typeface="Century Gothic"/>
                  <a:cs typeface="Century Gothic"/>
                </a:rPr>
                <a:t>3.5 billion as capital</a:t>
              </a:r>
              <a:endParaRPr lang="th-TH" sz="2000" b="1" kern="1200" dirty="0">
                <a:latin typeface="Century Gothic"/>
                <a:cs typeface="Century Gothic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184425" y="2405627"/>
            <a:ext cx="2885727" cy="827426"/>
            <a:chOff x="1268471" y="1936237"/>
            <a:chExt cx="2071151" cy="5847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" name="Rounded Rectangle 15"/>
            <p:cNvSpPr/>
            <p:nvPr/>
          </p:nvSpPr>
          <p:spPr>
            <a:xfrm rot="221678">
              <a:off x="1268471" y="1936237"/>
              <a:ext cx="2071151" cy="58470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ounded Rectangle 8"/>
            <p:cNvSpPr/>
            <p:nvPr/>
          </p:nvSpPr>
          <p:spPr>
            <a:xfrm rot="221678">
              <a:off x="1297014" y="1964780"/>
              <a:ext cx="2014065" cy="527614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>
                  <a:latin typeface="Century Gothic"/>
                  <a:cs typeface="Century Gothic"/>
                </a:rPr>
                <a:t> </a:t>
              </a:r>
              <a:r>
                <a:rPr lang="en-US" sz="2000" b="1" kern="1200" dirty="0" smtClean="0">
                  <a:latin typeface="Century Gothic"/>
                  <a:cs typeface="Century Gothic"/>
                </a:rPr>
                <a:t>Existing shareholders lost everything </a:t>
              </a:r>
              <a:endParaRPr lang="th-TH" sz="2000" b="1" kern="1200" dirty="0">
                <a:latin typeface="Century Gothic"/>
                <a:cs typeface="Century Gothic"/>
              </a:endParaRPr>
            </a:p>
          </p:txBody>
        </p:sp>
      </p:grpSp>
      <p:sp>
        <p:nvSpPr>
          <p:cNvPr id="22" name="Isosceles Triangle 21"/>
          <p:cNvSpPr/>
          <p:nvPr/>
        </p:nvSpPr>
        <p:spPr>
          <a:xfrm>
            <a:off x="3967158" y="5452533"/>
            <a:ext cx="575205" cy="585129"/>
          </a:xfrm>
          <a:prstGeom prst="triangle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3" name="Group 22"/>
          <p:cNvGrpSpPr/>
          <p:nvPr/>
        </p:nvGrpSpPr>
        <p:grpSpPr>
          <a:xfrm>
            <a:off x="4962214" y="4358448"/>
            <a:ext cx="2630510" cy="916190"/>
            <a:chOff x="4115066" y="3361051"/>
            <a:chExt cx="1756754" cy="60668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0" name="Rounded Rectangle 29"/>
            <p:cNvSpPr/>
            <p:nvPr/>
          </p:nvSpPr>
          <p:spPr>
            <a:xfrm rot="299761">
              <a:off x="4115066" y="3361051"/>
              <a:ext cx="1756754" cy="606685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Rounded Rectangle 4"/>
            <p:cNvSpPr/>
            <p:nvPr/>
          </p:nvSpPr>
          <p:spPr>
            <a:xfrm rot="299761">
              <a:off x="4144682" y="3390667"/>
              <a:ext cx="1697522" cy="547453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>
                  <a:latin typeface="Century Gothic"/>
                  <a:cs typeface="Century Gothic"/>
                </a:rPr>
                <a:t> </a:t>
              </a:r>
              <a:r>
                <a:rPr lang="en-US" sz="2000" b="1" kern="1200" dirty="0" smtClean="0">
                  <a:latin typeface="Century Gothic"/>
                  <a:cs typeface="Century Gothic"/>
                </a:rPr>
                <a:t>400 million dollars for the fund</a:t>
              </a:r>
              <a:endParaRPr lang="th-TH" sz="2000" b="1" kern="1200" dirty="0">
                <a:latin typeface="Century Gothic"/>
                <a:cs typeface="Century Gothic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 rot="21429360">
            <a:off x="4991826" y="3360694"/>
            <a:ext cx="2630510" cy="916190"/>
            <a:chOff x="4200126" y="2733508"/>
            <a:chExt cx="1756754" cy="60668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8" name="Rounded Rectangle 27"/>
            <p:cNvSpPr/>
            <p:nvPr/>
          </p:nvSpPr>
          <p:spPr>
            <a:xfrm rot="429479">
              <a:off x="4200126" y="2733508"/>
              <a:ext cx="1756754" cy="606685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ounded Rectangle 6"/>
            <p:cNvSpPr/>
            <p:nvPr/>
          </p:nvSpPr>
          <p:spPr>
            <a:xfrm rot="429479">
              <a:off x="4229742" y="2763124"/>
              <a:ext cx="1697522" cy="547453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>
                  <a:latin typeface="Century Gothic"/>
                  <a:cs typeface="Century Gothic"/>
                </a:rPr>
                <a:t>10% retain holding</a:t>
              </a:r>
              <a:endParaRPr lang="th-TH" sz="2000" b="1" kern="1200" dirty="0">
                <a:latin typeface="Century Gothic"/>
                <a:cs typeface="Century Gothic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 rot="21434893">
            <a:off x="5094109" y="2382828"/>
            <a:ext cx="2630510" cy="916190"/>
            <a:chOff x="4283069" y="2098310"/>
            <a:chExt cx="1756754" cy="60668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6" name="Rounded Rectangle 25"/>
            <p:cNvSpPr/>
            <p:nvPr/>
          </p:nvSpPr>
          <p:spPr>
            <a:xfrm rot="421163">
              <a:off x="4283069" y="2098310"/>
              <a:ext cx="1756754" cy="606685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Rounded Rectangle 8"/>
            <p:cNvSpPr/>
            <p:nvPr/>
          </p:nvSpPr>
          <p:spPr>
            <a:xfrm rot="421163">
              <a:off x="4312685" y="2127926"/>
              <a:ext cx="1697522" cy="547453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>
                  <a:latin typeface="Century Gothic"/>
                  <a:cs typeface="Century Gothic"/>
                </a:rPr>
                <a:t>Managers remain their positions</a:t>
              </a:r>
              <a:endParaRPr lang="th-TH" sz="2000" b="1" kern="1200" dirty="0">
                <a:latin typeface="Century Gothic"/>
                <a:cs typeface="Century Gothic"/>
              </a:endParaRPr>
            </a:p>
          </p:txBody>
        </p:sp>
      </p:grpSp>
      <p:sp>
        <p:nvSpPr>
          <p:cNvPr id="32" name="Title 1"/>
          <p:cNvSpPr>
            <a:spLocks noGrp="1"/>
          </p:cNvSpPr>
          <p:nvPr>
            <p:ph type="title"/>
          </p:nvPr>
        </p:nvSpPr>
        <p:spPr>
          <a:xfrm>
            <a:off x="722506" y="-252821"/>
            <a:ext cx="8229600" cy="1143000"/>
          </a:xfrm>
        </p:spPr>
        <p:txBody>
          <a:bodyPr>
            <a:normAutofit/>
          </a:bodyPr>
          <a:lstStyle/>
          <a:p>
            <a:r>
              <a:rPr lang="en-US" sz="5200" b="1" dirty="0" smtClean="0"/>
              <a:t>TWO ALTERNATIVES FOR LTCM</a:t>
            </a:r>
            <a:endParaRPr lang="th-TH" sz="5200" b="1" dirty="0"/>
          </a:p>
        </p:txBody>
      </p:sp>
      <p:sp>
        <p:nvSpPr>
          <p:cNvPr id="3" name="Rectangle 2"/>
          <p:cNvSpPr/>
          <p:nvPr/>
        </p:nvSpPr>
        <p:spPr>
          <a:xfrm rot="173724">
            <a:off x="1054454" y="998440"/>
            <a:ext cx="3685084" cy="5232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/>
            <a:r>
              <a:rPr lang="en-US" sz="2800" dirty="0">
                <a:solidFill>
                  <a:srgbClr val="000000"/>
                </a:solidFill>
                <a:latin typeface="+mj-lt"/>
              </a:rPr>
              <a:t>1st Offer: </a:t>
            </a:r>
            <a:r>
              <a:rPr lang="en-US" sz="2800" dirty="0" smtClean="0">
                <a:solidFill>
                  <a:srgbClr val="000000"/>
                </a:solidFill>
                <a:latin typeface="+mj-lt"/>
              </a:rPr>
              <a:t>Buffett’s Deal</a:t>
            </a:r>
            <a:endParaRPr lang="th-TH" sz="28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39" name="Rectangle 38"/>
          <p:cNvSpPr/>
          <p:nvPr/>
        </p:nvSpPr>
        <p:spPr>
          <a:xfrm rot="173724">
            <a:off x="5258429" y="1459209"/>
            <a:ext cx="3685084" cy="9541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/>
            <a:r>
              <a:rPr lang="en-US" sz="2800" dirty="0" smtClean="0">
                <a:latin typeface="+mj-lt"/>
              </a:rPr>
              <a:t>2</a:t>
            </a:r>
            <a:r>
              <a:rPr lang="en-US" sz="2800" baseline="30000" dirty="0" smtClean="0">
                <a:latin typeface="+mj-lt"/>
              </a:rPr>
              <a:t>nd</a:t>
            </a:r>
            <a:r>
              <a:rPr lang="en-US" sz="2800" dirty="0" smtClean="0">
                <a:latin typeface="+mj-lt"/>
              </a:rPr>
              <a:t> Offer: FED’s</a:t>
            </a:r>
          </a:p>
          <a:p>
            <a:pPr lvl="0"/>
            <a:r>
              <a:rPr lang="en-US" sz="2800" dirty="0" smtClean="0">
                <a:latin typeface="+mj-lt"/>
              </a:rPr>
              <a:t>Consortium Deal</a:t>
            </a:r>
            <a:endParaRPr lang="th-TH" sz="2800" dirty="0">
              <a:latin typeface="+mj-lt"/>
            </a:endParaRPr>
          </a:p>
        </p:txBody>
      </p:sp>
      <p:sp>
        <p:nvSpPr>
          <p:cNvPr id="40" name="Rectangle 39"/>
          <p:cNvSpPr/>
          <p:nvPr/>
        </p:nvSpPr>
        <p:spPr>
          <a:xfrm flipV="1">
            <a:off x="678461" y="6089847"/>
            <a:ext cx="7661417" cy="768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 rot="19405909">
            <a:off x="909678" y="2243263"/>
            <a:ext cx="3782425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6600" b="1" dirty="0" smtClean="0"/>
              <a:t>REFUSED</a:t>
            </a:r>
            <a:endParaRPr lang="th-TH" sz="6600" b="1" dirty="0"/>
          </a:p>
        </p:txBody>
      </p:sp>
    </p:spTree>
    <p:extLst>
      <p:ext uri="{BB962C8B-B14F-4D97-AF65-F5344CB8AC3E}">
        <p14:creationId xmlns:p14="http://schemas.microsoft.com/office/powerpoint/2010/main" val="873264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61998" y="5029200"/>
            <a:ext cx="7518401" cy="1015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998" y="406398"/>
            <a:ext cx="7874001" cy="821267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WHAT HAVE BEEN DONE SO FAR?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61999" y="1270003"/>
            <a:ext cx="7518401" cy="36406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31328" y="1333613"/>
            <a:ext cx="770467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None/>
            </a:pPr>
            <a:r>
              <a:rPr lang="en-US" sz="3000" b="1" i="1" dirty="0" smtClean="0">
                <a:solidFill>
                  <a:schemeClr val="accent1"/>
                </a:solidFill>
                <a:latin typeface="Century Gothic"/>
                <a:cs typeface="Century Gothic"/>
              </a:rPr>
              <a:t>Federal </a:t>
            </a:r>
            <a:r>
              <a:rPr lang="en-US" sz="3000" b="1" i="1" dirty="0">
                <a:solidFill>
                  <a:schemeClr val="accent1"/>
                </a:solidFill>
                <a:latin typeface="Century Gothic"/>
                <a:cs typeface="Century Gothic"/>
              </a:rPr>
              <a:t>Reserve Bank of New York President </a:t>
            </a:r>
            <a:r>
              <a:rPr lang="en-US" sz="3000" b="1" i="1" dirty="0" smtClean="0">
                <a:solidFill>
                  <a:schemeClr val="accent1"/>
                </a:solidFill>
                <a:latin typeface="Century Gothic"/>
                <a:cs typeface="Century Gothic"/>
              </a:rPr>
              <a:t>William </a:t>
            </a:r>
            <a:r>
              <a:rPr lang="en-US" sz="3000" b="1" i="1" dirty="0">
                <a:solidFill>
                  <a:schemeClr val="accent1"/>
                </a:solidFill>
                <a:latin typeface="Century Gothic"/>
                <a:cs typeface="Century Gothic"/>
              </a:rPr>
              <a:t>J. McDonough </a:t>
            </a:r>
            <a:r>
              <a:rPr lang="en-US" sz="3000" b="1" i="1" dirty="0" smtClean="0">
                <a:solidFill>
                  <a:schemeClr val="accent1"/>
                </a:solidFill>
                <a:latin typeface="Century Gothic"/>
                <a:cs typeface="Century Gothic"/>
              </a:rPr>
              <a:t> convinced </a:t>
            </a:r>
            <a:r>
              <a:rPr lang="en-US" sz="3000" b="1" i="1" dirty="0">
                <a:solidFill>
                  <a:schemeClr val="accent1"/>
                </a:solidFill>
                <a:latin typeface="Century Gothic"/>
                <a:cs typeface="Century Gothic"/>
              </a:rPr>
              <a:t>15 banks to bail out LTCM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11209" y="2880281"/>
            <a:ext cx="73151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&gt;&gt; $</a:t>
            </a:r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</a:rPr>
              <a:t>3.5 billion, in return for a 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90</a:t>
            </a:r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</a:rPr>
              <a:t>% 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ownerships   </a:t>
            </a:r>
          </a:p>
          <a:p>
            <a:pPr lvl="1"/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   of </a:t>
            </a:r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</a:rPr>
              <a:t>the fund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185333" y="3896602"/>
            <a:ext cx="71458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&gt;&gt; Helped </a:t>
            </a:r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</a:rPr>
              <a:t>by recovering financial markets, the </a:t>
            </a:r>
            <a:endParaRPr lang="en-US" sz="2400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   portfolio </a:t>
            </a:r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</a:rPr>
              <a:t>gained 13% to December 1998. </a:t>
            </a:r>
          </a:p>
        </p:txBody>
      </p:sp>
    </p:spTree>
    <p:extLst>
      <p:ext uri="{BB962C8B-B14F-4D97-AF65-F5344CB8AC3E}">
        <p14:creationId xmlns:p14="http://schemas.microsoft.com/office/powerpoint/2010/main" val="13199272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761998" y="406398"/>
            <a:ext cx="7874001" cy="82126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900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mtClean="0"/>
              <a:t>WHAT HAVE BEEN DONE SO FAR?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61998" y="5029200"/>
            <a:ext cx="7518401" cy="1015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61999" y="1270003"/>
            <a:ext cx="7518401" cy="36406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829732" y="1126058"/>
            <a:ext cx="7543800" cy="38862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FFFF"/>
                </a:solidFill>
                <a:latin typeface="Century Gothic"/>
                <a:cs typeface="Century Gothic"/>
              </a:rPr>
              <a:t>Since the bailout, the risk profile has been halved. </a:t>
            </a:r>
          </a:p>
          <a:p>
            <a:endParaRPr lang="en-US" sz="1600" dirty="0" smtClean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pPr lvl="0"/>
            <a:r>
              <a:rPr lang="en-US" dirty="0" smtClean="0">
                <a:solidFill>
                  <a:srgbClr val="FFFFFF"/>
                </a:solidFill>
                <a:latin typeface="Century Gothic"/>
                <a:cs typeface="Century Gothic"/>
              </a:rPr>
              <a:t>LTCM </a:t>
            </a:r>
            <a:r>
              <a:rPr lang="en-US" dirty="0" smtClean="0">
                <a:solidFill>
                  <a:srgbClr val="FFFFFF"/>
                </a:solidFill>
                <a:latin typeface="Century Gothic"/>
                <a:cs typeface="Century Gothic"/>
              </a:rPr>
              <a:t>is now operating under the control of a 14-member consortium; formally known as </a:t>
            </a:r>
            <a:r>
              <a:rPr lang="en-US" b="1" i="1" dirty="0" smtClean="0">
                <a:solidFill>
                  <a:srgbClr val="FFFFFF"/>
                </a:solidFill>
                <a:latin typeface="Century Gothic"/>
                <a:cs typeface="Century Gothic"/>
              </a:rPr>
              <a:t>Oversight Partners I LLC</a:t>
            </a:r>
            <a:r>
              <a:rPr lang="en-US" dirty="0" smtClean="0">
                <a:solidFill>
                  <a:srgbClr val="FFFFFF"/>
                </a:solidFill>
                <a:latin typeface="Century Gothic"/>
                <a:cs typeface="Century Gothic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10273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61999" y="3255706"/>
            <a:ext cx="7518401" cy="1831663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61998" y="406398"/>
            <a:ext cx="7874001" cy="82126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900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/>
              <a:t>WHAT HAVE BEEN DONE SO FAR?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61999" y="1227665"/>
            <a:ext cx="7518401" cy="193859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931329" y="1434975"/>
            <a:ext cx="7264401" cy="1921933"/>
          </a:xfrm>
        </p:spPr>
        <p:txBody>
          <a:bodyPr/>
          <a:lstStyle/>
          <a:p>
            <a:pPr marL="0" lvl="0" indent="0">
              <a:buNone/>
            </a:pPr>
            <a:r>
              <a:rPr lang="en-US" sz="2800" b="1" i="1" dirty="0" smtClean="0">
                <a:solidFill>
                  <a:schemeClr val="accent1"/>
                </a:solidFill>
                <a:latin typeface="Century Gothic"/>
                <a:cs typeface="Century Gothic"/>
              </a:rPr>
              <a:t>Fed started lowering the Fed funds rate as a reassurance to investors </a:t>
            </a:r>
          </a:p>
          <a:p>
            <a:pPr marL="0" lvl="0" indent="0">
              <a:buNone/>
            </a:pPr>
            <a:r>
              <a:rPr lang="en-US" sz="2800" b="1" i="1" dirty="0">
                <a:solidFill>
                  <a:schemeClr val="accent1"/>
                </a:solidFill>
                <a:latin typeface="Century Gothic"/>
                <a:cs typeface="Century Gothic"/>
              </a:rPr>
              <a:t> </a:t>
            </a:r>
            <a:r>
              <a:rPr lang="en-US" sz="2800" b="1" i="1" dirty="0" smtClean="0">
                <a:solidFill>
                  <a:schemeClr val="accent1"/>
                </a:solidFill>
                <a:latin typeface="Century Gothic"/>
                <a:cs typeface="Century Gothic"/>
              </a:rPr>
              <a:t>  </a:t>
            </a:r>
            <a:r>
              <a:rPr lang="en-US" dirty="0" smtClean="0">
                <a:solidFill>
                  <a:srgbClr val="FFFFFF"/>
                </a:solidFill>
                <a:latin typeface="Century Gothic"/>
                <a:cs typeface="Century Gothic"/>
              </a:rPr>
              <a:t>&gt;&gt;Between September and November 1998, </a:t>
            </a:r>
          </a:p>
          <a:p>
            <a:pPr marL="0" indent="0">
              <a:buNone/>
            </a:pPr>
            <a:r>
              <a:rPr lang="en-US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dirty="0" smtClean="0">
                <a:solidFill>
                  <a:srgbClr val="FFFFFF"/>
                </a:solidFill>
                <a:latin typeface="Century Gothic"/>
                <a:cs typeface="Century Gothic"/>
              </a:rPr>
              <a:t>       </a:t>
            </a:r>
            <a:r>
              <a:rPr lang="en-US" dirty="0" smtClean="0">
                <a:solidFill>
                  <a:srgbClr val="FFFFFF"/>
                </a:solidFill>
                <a:latin typeface="Century Gothic"/>
                <a:cs typeface="Century Gothic"/>
              </a:rPr>
              <a:t>Fed </a:t>
            </a:r>
            <a:r>
              <a:rPr lang="en-US" dirty="0" smtClean="0">
                <a:solidFill>
                  <a:srgbClr val="FFFFFF"/>
                </a:solidFill>
                <a:latin typeface="Century Gothic"/>
                <a:cs typeface="Century Gothic"/>
              </a:rPr>
              <a:t>cut rates by 75 basis points.  </a:t>
            </a:r>
          </a:p>
          <a:p>
            <a:endParaRPr lang="th-TH" dirty="0">
              <a:solidFill>
                <a:srgbClr val="FFFFFF"/>
              </a:solidFill>
              <a:latin typeface="Century Gothic"/>
              <a:cs typeface="Century Gothic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61998" y="5187661"/>
            <a:ext cx="7518401" cy="89331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2060658"/>
              </p:ext>
            </p:extLst>
          </p:nvPr>
        </p:nvGraphicFramePr>
        <p:xfrm>
          <a:off x="1448732" y="3327258"/>
          <a:ext cx="6343671" cy="177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255122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711201" y="4080937"/>
            <a:ext cx="8382000" cy="1524000"/>
          </a:xfrm>
        </p:spPr>
        <p:txBody>
          <a:bodyPr/>
          <a:lstStyle/>
          <a:p>
            <a:r>
              <a:rPr lang="en-US" sz="7600" dirty="0" smtClean="0"/>
              <a:t>CRITIQUE ON </a:t>
            </a:r>
            <a:br>
              <a:rPr lang="en-US" sz="7600" dirty="0" smtClean="0"/>
            </a:br>
            <a:r>
              <a:rPr lang="en-US" sz="7600" dirty="0" smtClean="0"/>
              <a:t>COURSES OF ACTION</a:t>
            </a:r>
            <a:endParaRPr lang="en-US" sz="7600" dirty="0"/>
          </a:p>
        </p:txBody>
      </p:sp>
      <p:sp>
        <p:nvSpPr>
          <p:cNvPr id="5" name="Rectangle 4"/>
          <p:cNvSpPr/>
          <p:nvPr/>
        </p:nvSpPr>
        <p:spPr>
          <a:xfrm>
            <a:off x="778931" y="5808132"/>
            <a:ext cx="7620002" cy="10498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767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734070" y="1160712"/>
            <a:ext cx="7385981" cy="82126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/>
              <a:t>PRIVATE SECTOR  OR FED BAILOUT?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34071" y="2228589"/>
            <a:ext cx="3773094" cy="375839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640387" y="2264365"/>
            <a:ext cx="3605599" cy="3758394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304055" y="2673586"/>
            <a:ext cx="4203106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</a:rPr>
              <a:t>Fragile financial markets in 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Sept </a:t>
            </a:r>
            <a:r>
              <a:rPr lang="en-US" sz="2400" dirty="0">
                <a:solidFill>
                  <a:schemeClr val="bg1"/>
                </a:solidFill>
                <a:latin typeface="Century Gothic"/>
                <a:cs typeface="Century Gothic"/>
              </a:rPr>
              <a:t>1998</a:t>
            </a:r>
          </a:p>
          <a:p>
            <a:pPr lvl="1"/>
            <a:endParaRPr lang="en-US" sz="2400" dirty="0" smtClean="0"/>
          </a:p>
        </p:txBody>
      </p:sp>
      <p:sp>
        <p:nvSpPr>
          <p:cNvPr id="18" name="Rectangle 17"/>
          <p:cNvSpPr/>
          <p:nvPr/>
        </p:nvSpPr>
        <p:spPr>
          <a:xfrm>
            <a:off x="734071" y="1946994"/>
            <a:ext cx="3773094" cy="57937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Century Gothic"/>
                <a:cs typeface="Century Gothic"/>
              </a:rPr>
              <a:t>FOR</a:t>
            </a:r>
            <a:endParaRPr lang="en-US" sz="3200" dirty="0">
              <a:latin typeface="Century Gothic"/>
              <a:cs typeface="Century Gothic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640387" y="1946994"/>
            <a:ext cx="3605599" cy="57937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Century Gothic"/>
                <a:cs typeface="Century Gothic"/>
              </a:rPr>
              <a:t>AGAINST</a:t>
            </a:r>
            <a:endParaRPr lang="en-US" sz="3200" dirty="0">
              <a:latin typeface="Century Gothic"/>
              <a:cs typeface="Century Gothic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04055" y="3784474"/>
            <a:ext cx="418522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buFont typeface="Arial"/>
              <a:buChar char="•"/>
            </a:pPr>
            <a:r>
              <a:rPr lang="en-US" sz="2400" dirty="0">
                <a:solidFill>
                  <a:srgbClr val="FFFFFF"/>
                </a:solidFill>
                <a:latin typeface="Century Gothic"/>
                <a:cs typeface="Century Gothic"/>
              </a:rPr>
              <a:t>McDonough: Private sector solution as not one penny of public money was spent or committed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25273" y="6171529"/>
            <a:ext cx="7620002" cy="68646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4167337" y="2706619"/>
            <a:ext cx="410639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buFont typeface="Arial"/>
              <a:buChar char="•"/>
            </a:pPr>
            <a:r>
              <a:rPr lang="en-US" sz="2200" dirty="0">
                <a:solidFill>
                  <a:srgbClr val="FFFFFF"/>
                </a:solidFill>
                <a:latin typeface="Century Gothic"/>
                <a:cs typeface="Century Gothic"/>
              </a:rPr>
              <a:t>If it is private sector, why did Fed get involved at all? </a:t>
            </a:r>
            <a:endParaRPr lang="en-US" sz="2200" dirty="0" smtClean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pPr lvl="1"/>
            <a:endParaRPr lang="en-US" sz="2200" dirty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200" dirty="0">
                <a:solidFill>
                  <a:srgbClr val="FFFFFF"/>
                </a:solidFill>
                <a:latin typeface="Century Gothic"/>
                <a:cs typeface="Century Gothic"/>
              </a:rPr>
              <a:t>Greenspan’s error: 1907 </a:t>
            </a:r>
            <a:r>
              <a:rPr lang="en-US" sz="2200" dirty="0" smtClean="0">
                <a:solidFill>
                  <a:srgbClr val="FFFFFF"/>
                </a:solidFill>
                <a:latin typeface="Century Gothic"/>
                <a:cs typeface="Century Gothic"/>
              </a:rPr>
              <a:t>crisis </a:t>
            </a:r>
            <a:r>
              <a:rPr lang="en-US" sz="2200" dirty="0">
                <a:solidFill>
                  <a:srgbClr val="FFFFFF"/>
                </a:solidFill>
                <a:latin typeface="Century Gothic"/>
                <a:cs typeface="Century Gothic"/>
              </a:rPr>
              <a:t>was resolved by private-sector parties operating on their own</a:t>
            </a:r>
          </a:p>
        </p:txBody>
      </p:sp>
    </p:spTree>
    <p:extLst>
      <p:ext uri="{BB962C8B-B14F-4D97-AF65-F5344CB8AC3E}">
        <p14:creationId xmlns:p14="http://schemas.microsoft.com/office/powerpoint/2010/main" val="10993824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5973" y="511312"/>
            <a:ext cx="6781800" cy="1600200"/>
          </a:xfrm>
        </p:spPr>
        <p:txBody>
          <a:bodyPr>
            <a:noAutofit/>
          </a:bodyPr>
          <a:lstStyle/>
          <a:p>
            <a:r>
              <a:rPr lang="en-US" dirty="0"/>
              <a:t>THE NECEESSITY OF FED INTERVENTION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554453" y="2375219"/>
            <a:ext cx="3952712" cy="36174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54453" y="2057848"/>
            <a:ext cx="3952712" cy="55764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Century Gothic"/>
                <a:cs typeface="Century Gothic"/>
              </a:rPr>
              <a:t>AGAINST</a:t>
            </a:r>
            <a:endParaRPr lang="en-US" sz="3200" dirty="0">
              <a:latin typeface="Century Gothic"/>
              <a:cs typeface="Century Gothic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7032" y="2782669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US" sz="2000" b="1" dirty="0">
                <a:solidFill>
                  <a:srgbClr val="FFFFFF"/>
                </a:solidFill>
                <a:latin typeface="Century Gothic"/>
                <a:cs typeface="Century Gothic"/>
              </a:rPr>
              <a:t>Without Fed, </a:t>
            </a:r>
          </a:p>
          <a:p>
            <a:pPr lvl="0" algn="ctr"/>
            <a:r>
              <a:rPr lang="en-US" sz="2000" b="1" dirty="0">
                <a:solidFill>
                  <a:srgbClr val="FFFFFF"/>
                </a:solidFill>
                <a:latin typeface="Century Gothic"/>
                <a:cs typeface="Century Gothic"/>
              </a:rPr>
              <a:t>Buffett ‘s offer will be accepted.</a:t>
            </a:r>
            <a:r>
              <a:rPr lang="en-US" sz="2000" dirty="0"/>
              <a:t> </a:t>
            </a:r>
            <a:endParaRPr lang="th-TH" sz="2000" dirty="0"/>
          </a:p>
        </p:txBody>
      </p:sp>
      <p:sp>
        <p:nvSpPr>
          <p:cNvPr id="9" name="Rectangle 8"/>
          <p:cNvSpPr/>
          <p:nvPr/>
        </p:nvSpPr>
        <p:spPr>
          <a:xfrm>
            <a:off x="533205" y="3720193"/>
            <a:ext cx="4572000" cy="77713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dirty="0">
                <a:solidFill>
                  <a:srgbClr val="FFFFFF"/>
                </a:solidFill>
                <a:latin typeface="Century Gothic"/>
                <a:cs typeface="Century Gothic"/>
              </a:rPr>
              <a:t>negative impact on derivatives </a:t>
            </a:r>
          </a:p>
          <a:p>
            <a:pPr lvl="0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dirty="0">
                <a:solidFill>
                  <a:srgbClr val="FFFFFF"/>
                </a:solidFill>
                <a:latin typeface="Century Gothic"/>
                <a:cs typeface="Century Gothic"/>
              </a:rPr>
              <a:t>    ≠  global liquidity crisis</a:t>
            </a:r>
            <a:endParaRPr lang="th-TH" sz="2000" b="1" dirty="0">
              <a:solidFill>
                <a:srgbClr val="FFFFFF"/>
              </a:solidFill>
              <a:latin typeface="Century Gothic"/>
              <a:cs typeface="Century Gothic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68656" y="4711547"/>
            <a:ext cx="36775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solidFill>
                  <a:srgbClr val="FFFFFF"/>
                </a:solidFill>
                <a:latin typeface="Century Gothic"/>
                <a:cs typeface="Century Gothic"/>
              </a:rPr>
              <a:t>“Throwing LTCM to the wolves would have strengthened financial markets rather than weakened them”</a:t>
            </a:r>
            <a:endParaRPr lang="th-TH" b="1" dirty="0">
              <a:solidFill>
                <a:srgbClr val="FFFFFF"/>
              </a:solidFill>
              <a:latin typeface="Century Gothic"/>
              <a:cs typeface="Century Gothic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4453" y="3537361"/>
            <a:ext cx="3952712" cy="7550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latin typeface="Century Gothic"/>
              <a:cs typeface="Century Gothic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54453" y="4602681"/>
            <a:ext cx="3952712" cy="7550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latin typeface="Century Gothic"/>
              <a:cs typeface="Century Gothic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54453" y="6135754"/>
            <a:ext cx="8057824" cy="72224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4659565" y="2384515"/>
            <a:ext cx="3952712" cy="3617425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630653" y="-1"/>
            <a:ext cx="8057824" cy="4147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4659565" y="2057848"/>
            <a:ext cx="3952712" cy="55764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Century Gothic"/>
                <a:cs typeface="Century Gothic"/>
              </a:rPr>
              <a:t>FOR</a:t>
            </a:r>
            <a:endParaRPr lang="en-US" sz="3200" dirty="0">
              <a:latin typeface="Century Gothic"/>
              <a:cs typeface="Century Gothic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659565" y="3635482"/>
            <a:ext cx="3952712" cy="7550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latin typeface="Century Gothic"/>
              <a:cs typeface="Century Gothic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872690" y="2764781"/>
            <a:ext cx="34441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solidFill>
                  <a:srgbClr val="FFFFFF"/>
                </a:solidFill>
                <a:latin typeface="Century Gothic"/>
                <a:cs typeface="Century Gothic"/>
              </a:rPr>
              <a:t>To prevent adverse effects on </a:t>
            </a:r>
            <a:r>
              <a:rPr lang="en-US" sz="2000" b="1" dirty="0" smtClean="0">
                <a:solidFill>
                  <a:srgbClr val="FFFFFF"/>
                </a:solidFill>
                <a:latin typeface="Century Gothic"/>
                <a:cs typeface="Century Gothic"/>
              </a:rPr>
              <a:t>financial </a:t>
            </a:r>
            <a:r>
              <a:rPr lang="en-US" sz="2000" b="1" dirty="0">
                <a:solidFill>
                  <a:srgbClr val="FFFFFF"/>
                </a:solidFill>
                <a:latin typeface="Century Gothic"/>
                <a:cs typeface="Century Gothic"/>
              </a:rPr>
              <a:t>markets </a:t>
            </a:r>
            <a:endParaRPr lang="th-TH" sz="2000" b="1" dirty="0">
              <a:solidFill>
                <a:srgbClr val="FFFFFF"/>
              </a:solidFill>
              <a:latin typeface="Century Gothic"/>
              <a:cs typeface="Century Gothic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884948" y="3876988"/>
            <a:ext cx="34676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000" b="1" dirty="0" smtClean="0">
                <a:solidFill>
                  <a:srgbClr val="FFFFFF"/>
                </a:solidFill>
                <a:latin typeface="Century Gothic"/>
                <a:cs typeface="Century Gothic"/>
              </a:rPr>
              <a:t>unsettled global economy</a:t>
            </a:r>
            <a:endParaRPr lang="en-US" sz="2000" b="1" dirty="0">
              <a:solidFill>
                <a:srgbClr val="FFFFFF"/>
              </a:solidFill>
              <a:latin typeface="Century Gothic"/>
              <a:cs typeface="Century Gothic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59565" y="4420202"/>
            <a:ext cx="3952712" cy="7550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latin typeface="Century Gothic"/>
              <a:cs typeface="Century Gothic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650252" y="5127151"/>
            <a:ext cx="3952712" cy="7550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latin typeface="Century Gothic"/>
              <a:cs typeface="Century Gothic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777632" y="4615515"/>
            <a:ext cx="37608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dirty="0"/>
              <a:t> </a:t>
            </a:r>
            <a:r>
              <a:rPr lang="en-US" sz="2000" b="1" dirty="0">
                <a:solidFill>
                  <a:srgbClr val="FFFFFF"/>
                </a:solidFill>
                <a:latin typeface="Century Gothic"/>
                <a:cs typeface="Century Gothic"/>
              </a:rPr>
              <a:t>creditors fire-sale liquidation</a:t>
            </a:r>
            <a:endParaRPr lang="th-TH" sz="2000" b="1" dirty="0">
              <a:solidFill>
                <a:srgbClr val="FFFFFF"/>
              </a:solidFill>
              <a:latin typeface="Century Gothic"/>
              <a:cs typeface="Century Gothic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033661" y="5216135"/>
            <a:ext cx="2959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solidFill>
                  <a:srgbClr val="FFFFFF"/>
                </a:solidFill>
                <a:latin typeface="Century Gothic"/>
                <a:cs typeface="Century Gothic"/>
              </a:rPr>
              <a:t>severe drying up of market liquidity</a:t>
            </a:r>
            <a:endParaRPr lang="th-TH" sz="2000" b="1" dirty="0">
              <a:solidFill>
                <a:srgbClr val="FFFFFF"/>
              </a:solidFill>
              <a:latin typeface="Century Gothic"/>
              <a:cs typeface="Century Gothic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1411295" y="5252367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000" dirty="0" smtClean="0">
                <a:solidFill>
                  <a:srgbClr val="FFFFFF"/>
                </a:solidFill>
              </a:rPr>
              <a:t>JUSTIFIED BUT NOT NECESSARY</a:t>
            </a:r>
            <a:endParaRPr lang="en-US" sz="4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0710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43159" y="2110842"/>
            <a:ext cx="7466319" cy="18248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58809" y="4007220"/>
            <a:ext cx="7450669" cy="205697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842855" y="645823"/>
            <a:ext cx="7366623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6000" b="1" cap="all" dirty="0" smtClean="0"/>
              <a:t>Critique on courses of action </a:t>
            </a:r>
            <a:endParaRPr lang="th-TH" sz="60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42855" y="2218372"/>
            <a:ext cx="7448216" cy="48768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n-US" sz="2200" b="1" dirty="0" err="1" smtClean="0">
                <a:solidFill>
                  <a:schemeClr val="tx1"/>
                </a:solidFill>
                <a:latin typeface="Century Gothic"/>
                <a:cs typeface="Century Gothic"/>
              </a:rPr>
              <a:t>Krugman’s</a:t>
            </a:r>
            <a:r>
              <a:rPr lang="en-US" sz="2200" b="1" dirty="0" smtClean="0">
                <a:solidFill>
                  <a:schemeClr val="tx1"/>
                </a:solidFill>
                <a:latin typeface="Century Gothic"/>
                <a:cs typeface="Century Gothic"/>
              </a:rPr>
              <a:t> Criticism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  <a:latin typeface="Century Gothic"/>
                <a:cs typeface="Century Gothic"/>
              </a:rPr>
              <a:t>Rate cuts during the LTCM collapse were implemented when the real economy showed no signs of stress.</a:t>
            </a:r>
          </a:p>
          <a:p>
            <a:pPr marL="457200" lvl="1" indent="0">
              <a:buFont typeface="Arial" pitchFamily="34" charset="0"/>
              <a:buNone/>
            </a:pPr>
            <a:endParaRPr lang="en-US" dirty="0" smtClean="0">
              <a:latin typeface="Century Gothic"/>
              <a:cs typeface="Century Gothic"/>
            </a:endParaRPr>
          </a:p>
          <a:p>
            <a:pPr>
              <a:buFont typeface="Arial" pitchFamily="34" charset="0"/>
              <a:buNone/>
            </a:pPr>
            <a:r>
              <a:rPr lang="en-US" sz="2200" b="1" dirty="0" smtClean="0">
                <a:solidFill>
                  <a:srgbClr val="FFFFFF"/>
                </a:solidFill>
                <a:latin typeface="Century Gothic"/>
                <a:cs typeface="Century Gothic"/>
              </a:rPr>
              <a:t>LTCM Spokesman: </a:t>
            </a:r>
          </a:p>
          <a:p>
            <a:pPr algn="ctr">
              <a:buFont typeface="Arial" pitchFamily="34" charset="0"/>
              <a:buNone/>
            </a:pPr>
            <a:r>
              <a:rPr lang="en-US" sz="2200" b="1" dirty="0" smtClean="0">
                <a:solidFill>
                  <a:srgbClr val="FFFFFF"/>
                </a:solidFill>
                <a:latin typeface="Century Gothic"/>
                <a:cs typeface="Century Gothic"/>
              </a:rPr>
              <a:t>“THE BOYS ARE VERY HAPPY TODAY”</a:t>
            </a:r>
          </a:p>
          <a:p>
            <a:pPr lvl="1"/>
            <a:r>
              <a:rPr lang="en-US" dirty="0" smtClean="0">
                <a:solidFill>
                  <a:srgbClr val="FFFFFF"/>
                </a:solidFill>
                <a:latin typeface="Century Gothic"/>
                <a:cs typeface="Century Gothic"/>
              </a:rPr>
              <a:t>Fed had an intention of helping wealthy speculators out of a hole and the shareholders emerge unscathed.</a:t>
            </a:r>
          </a:p>
          <a:p>
            <a:pPr lvl="1"/>
            <a:endParaRPr lang="en-US" dirty="0" smtClean="0">
              <a:latin typeface="Century Gothic"/>
              <a:cs typeface="Century Gothic"/>
            </a:endParaRPr>
          </a:p>
          <a:p>
            <a:pPr lvl="1"/>
            <a:endParaRPr lang="th-TH" dirty="0"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6059159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8931" y="4332348"/>
            <a:ext cx="7591518" cy="17049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78931" y="1949844"/>
            <a:ext cx="7591518" cy="170497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3538" y="1806740"/>
            <a:ext cx="7543800" cy="18480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  <a:latin typeface="Century Gothic"/>
                <a:cs typeface="Century Gothic"/>
              </a:rPr>
              <a:t>F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ed accepts responsibility for hedge funds but no power over them 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“Heads they win, tails the Federal Reserve loses.”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0457" y="-132188"/>
            <a:ext cx="6781800" cy="1600200"/>
          </a:xfrm>
        </p:spPr>
        <p:txBody>
          <a:bodyPr>
            <a:normAutofit/>
          </a:bodyPr>
          <a:lstStyle/>
          <a:p>
            <a:pPr algn="l"/>
            <a:r>
              <a:rPr lang="en-US" sz="7200" b="1" dirty="0" smtClean="0"/>
              <a:t>CONSEQUENCES</a:t>
            </a:r>
            <a:endParaRPr lang="en-US" sz="7200" b="1" dirty="0"/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744114" y="4439676"/>
            <a:ext cx="7686881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Century Gothic"/>
                <a:cs typeface="Century Gothic"/>
              </a:rPr>
              <a:t>  - disincentive </a:t>
            </a:r>
            <a:r>
              <a:rPr lang="en-US" sz="2000" dirty="0">
                <a:solidFill>
                  <a:schemeClr val="bg1"/>
                </a:solidFill>
                <a:latin typeface="Century Gothic"/>
                <a:cs typeface="Century Gothic"/>
              </a:rPr>
              <a:t>to maintain their own financial health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Century Gothic"/>
                <a:cs typeface="Century Gothic"/>
              </a:rPr>
              <a:t>  - shortly </a:t>
            </a:r>
            <a:r>
              <a:rPr lang="en-US" sz="2000" dirty="0">
                <a:solidFill>
                  <a:schemeClr val="bg1"/>
                </a:solidFill>
                <a:latin typeface="Century Gothic"/>
                <a:cs typeface="Century Gothic"/>
              </a:rPr>
              <a:t>calm markets with long run undermines financial </a:t>
            </a:r>
            <a:r>
              <a:rPr lang="en-US" sz="2000" dirty="0" smtClean="0">
                <a:solidFill>
                  <a:schemeClr val="bg1"/>
                </a:solidFill>
                <a:latin typeface="Century Gothic"/>
                <a:cs typeface="Century Gothic"/>
              </a:rPr>
              <a:t>  </a:t>
            </a:r>
          </a:p>
          <a:p>
            <a:r>
              <a:rPr lang="en-US" sz="2000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000" dirty="0" smtClean="0">
                <a:solidFill>
                  <a:schemeClr val="bg1"/>
                </a:solidFill>
                <a:latin typeface="Century Gothic"/>
                <a:cs typeface="Century Gothic"/>
              </a:rPr>
              <a:t>   stability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800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algn="ctr"/>
            <a:r>
              <a:rPr lang="en-US" sz="2200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“Federal Reserve lost faith to take their own medicine”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78931" y="1331223"/>
            <a:ext cx="71860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sz="3600" dirty="0">
                <a:latin typeface="Impact"/>
                <a:cs typeface="Impact"/>
              </a:rPr>
              <a:t>1.</a:t>
            </a:r>
            <a:r>
              <a:rPr lang="en-US" sz="3600" b="1" dirty="0">
                <a:latin typeface="Impact"/>
                <a:cs typeface="Impact"/>
              </a:rPr>
              <a:t> </a:t>
            </a:r>
            <a:r>
              <a:rPr lang="en-US" sz="3600" dirty="0">
                <a:latin typeface="Impact"/>
                <a:cs typeface="Impact"/>
              </a:rPr>
              <a:t>Massive Extension Responsibilities</a:t>
            </a:r>
          </a:p>
        </p:txBody>
      </p:sp>
      <p:sp>
        <p:nvSpPr>
          <p:cNvPr id="7" name="Rectangle 6"/>
          <p:cNvSpPr/>
          <p:nvPr/>
        </p:nvSpPr>
        <p:spPr>
          <a:xfrm>
            <a:off x="778931" y="3809128"/>
            <a:ext cx="80818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sz="2700" dirty="0" smtClean="0">
                <a:solidFill>
                  <a:schemeClr val="accent1"/>
                </a:solidFill>
                <a:latin typeface="Impact"/>
                <a:cs typeface="Impact"/>
              </a:rPr>
              <a:t>2. The Return of Too Big to FAIL “Moral Hazard Problem</a:t>
            </a:r>
            <a:r>
              <a:rPr lang="en-US" sz="2700" dirty="0" smtClean="0">
                <a:solidFill>
                  <a:srgbClr val="800000"/>
                </a:solidFill>
                <a:latin typeface="Impact"/>
                <a:cs typeface="Impact"/>
              </a:rPr>
              <a:t>”</a:t>
            </a:r>
            <a:endParaRPr lang="en-US" sz="2700" dirty="0">
              <a:solidFill>
                <a:srgbClr val="800000"/>
              </a:solidFill>
              <a:latin typeface="Impact"/>
              <a:cs typeface="Impact"/>
            </a:endParaRPr>
          </a:p>
        </p:txBody>
      </p:sp>
    </p:spTree>
    <p:extLst>
      <p:ext uri="{BB962C8B-B14F-4D97-AF65-F5344CB8AC3E}">
        <p14:creationId xmlns:p14="http://schemas.microsoft.com/office/powerpoint/2010/main" val="23892955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762000" y="3383278"/>
            <a:ext cx="8382000" cy="1524000"/>
          </a:xfrm>
        </p:spPr>
        <p:txBody>
          <a:bodyPr/>
          <a:lstStyle/>
          <a:p>
            <a:r>
              <a:rPr lang="en-US" sz="6000" dirty="0" smtClean="0"/>
              <a:t>WHAT WAS THE BETTER ALTERNATIVE?</a:t>
            </a:r>
            <a:endParaRPr lang="en-US" sz="6000" dirty="0"/>
          </a:p>
        </p:txBody>
      </p:sp>
      <p:sp>
        <p:nvSpPr>
          <p:cNvPr id="5" name="Rectangle 4"/>
          <p:cNvSpPr/>
          <p:nvPr/>
        </p:nvSpPr>
        <p:spPr>
          <a:xfrm>
            <a:off x="778931" y="5808132"/>
            <a:ext cx="7620002" cy="10498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1341406" y="4288383"/>
            <a:ext cx="8382000" cy="1524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80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6000" i="1" dirty="0" smtClean="0">
                <a:solidFill>
                  <a:srgbClr val="AD0101"/>
                </a:solidFill>
              </a:rPr>
              <a:t>&gt;&gt;PRIVATE SOLUTION</a:t>
            </a:r>
            <a:endParaRPr lang="en-US" sz="6000" i="1" dirty="0">
              <a:solidFill>
                <a:srgbClr val="AD010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84949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8931" y="2517984"/>
            <a:ext cx="7591518" cy="34567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9427" y="-255857"/>
            <a:ext cx="8019143" cy="1600200"/>
          </a:xfrm>
        </p:spPr>
        <p:txBody>
          <a:bodyPr>
            <a:noAutofit/>
          </a:bodyPr>
          <a:lstStyle/>
          <a:p>
            <a:pPr algn="l"/>
            <a:r>
              <a:rPr lang="en-US" sz="5900" cap="all" dirty="0" smtClean="0"/>
              <a:t>NO ECONOMIC MELTDOWN</a:t>
            </a:r>
            <a:endParaRPr lang="th-TH" sz="5900" cap="all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762000" y="2894206"/>
            <a:ext cx="7543800" cy="3886200"/>
          </a:xfrm>
        </p:spPr>
        <p:txBody>
          <a:bodyPr>
            <a:normAutofit/>
          </a:bodyPr>
          <a:lstStyle/>
          <a:p>
            <a:pPr lvl="1"/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The amount of capital in the markets was in the trillions of dollars. </a:t>
            </a:r>
          </a:p>
          <a:p>
            <a:pPr lvl="1"/>
            <a:endParaRPr lang="en-US" sz="1000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Big derivatives players’ loss would have an impact only on the markets in which they was very active.</a:t>
            </a:r>
          </a:p>
          <a:p>
            <a:pPr lvl="1"/>
            <a:endParaRPr lang="en-US" sz="1000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Firms’ “true” exposures may be only a small fraction of what they appear to be.</a:t>
            </a:r>
          </a:p>
          <a:p>
            <a:pPr lvl="1"/>
            <a:endParaRPr lang="en-US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lvl="0"/>
            <a:endParaRPr lang="en-US" dirty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lvl="1"/>
            <a:endParaRPr lang="en-US" dirty="0" smtClean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5723" y="1317655"/>
            <a:ext cx="764049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dirty="0">
                <a:solidFill>
                  <a:srgbClr val="AD0101"/>
                </a:solidFill>
                <a:latin typeface="Impact"/>
                <a:cs typeface="Impact"/>
              </a:rPr>
              <a:t>Financial markets could have absorbed the shock of LTCM without collapse. </a:t>
            </a:r>
          </a:p>
        </p:txBody>
      </p:sp>
      <p:sp>
        <p:nvSpPr>
          <p:cNvPr id="6" name="Rectangle 5"/>
          <p:cNvSpPr/>
          <p:nvPr/>
        </p:nvSpPr>
        <p:spPr>
          <a:xfrm>
            <a:off x="779886" y="2455720"/>
            <a:ext cx="7591518" cy="133816"/>
          </a:xfrm>
          <a:prstGeom prst="rect">
            <a:avLst/>
          </a:prstGeom>
          <a:solidFill>
            <a:srgbClr val="AD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6672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8931" y="2517984"/>
            <a:ext cx="7569534" cy="3045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79886" y="2455720"/>
            <a:ext cx="7591518" cy="133816"/>
          </a:xfrm>
          <a:prstGeom prst="rect">
            <a:avLst/>
          </a:prstGeom>
          <a:solidFill>
            <a:srgbClr val="AD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113" y="-239987"/>
            <a:ext cx="7751533" cy="1600200"/>
          </a:xfrm>
        </p:spPr>
        <p:txBody>
          <a:bodyPr>
            <a:noAutofit/>
          </a:bodyPr>
          <a:lstStyle/>
          <a:p>
            <a:pPr algn="l"/>
            <a:r>
              <a:rPr lang="en-US" sz="6000" dirty="0" smtClean="0"/>
              <a:t>REDUCE MORAL HARZARD</a:t>
            </a:r>
            <a:endParaRPr lang="th-TH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1007" y="2438863"/>
            <a:ext cx="7543800" cy="3886200"/>
          </a:xfrm>
        </p:spPr>
        <p:txBody>
          <a:bodyPr>
            <a:normAutofit/>
          </a:bodyPr>
          <a:lstStyle/>
          <a:p>
            <a:pPr lvl="1"/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Ensure the strong incentives to promote their own financial health and to avoid excessive risk taking</a:t>
            </a:r>
          </a:p>
          <a:p>
            <a:pPr lvl="1"/>
            <a:endParaRPr lang="en-US" sz="2400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lvl="1"/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The best incentive of all is the fear of dire consequences.</a:t>
            </a:r>
          </a:p>
          <a:p>
            <a:endParaRPr lang="th-TH" dirty="0">
              <a:latin typeface="Century Gothic"/>
              <a:cs typeface="Century Gothic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04665" y="1407116"/>
            <a:ext cx="7543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accent1"/>
                </a:solidFill>
                <a:latin typeface="+mj-lt"/>
              </a:rPr>
              <a:t>Send out the message that no firm could expect to be rescued from its own mistakes.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762000" y="5702831"/>
            <a:ext cx="7591518" cy="880135"/>
          </a:xfrm>
          <a:prstGeom prst="rect">
            <a:avLst/>
          </a:prstGeom>
          <a:solidFill>
            <a:srgbClr val="AD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1947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8931" y="2517984"/>
            <a:ext cx="7591518" cy="3063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79886" y="2455720"/>
            <a:ext cx="7591518" cy="133816"/>
          </a:xfrm>
          <a:prstGeom prst="rect">
            <a:avLst/>
          </a:prstGeom>
          <a:solidFill>
            <a:srgbClr val="AD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57" y="232810"/>
            <a:ext cx="6781800" cy="1073980"/>
          </a:xfrm>
        </p:spPr>
        <p:txBody>
          <a:bodyPr>
            <a:normAutofit/>
          </a:bodyPr>
          <a:lstStyle/>
          <a:p>
            <a:pPr algn="l"/>
            <a:r>
              <a:rPr lang="en-US" sz="6000" dirty="0" smtClean="0"/>
              <a:t>RAISE AWARENESS</a:t>
            </a:r>
            <a:endParaRPr lang="th-TH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4684" y="2331541"/>
            <a:ext cx="7543800" cy="3886200"/>
          </a:xfrm>
        </p:spPr>
        <p:txBody>
          <a:bodyPr>
            <a:normAutofit/>
          </a:bodyPr>
          <a:lstStyle/>
          <a:p>
            <a:pPr lvl="1"/>
            <a:r>
              <a:rPr lang="en-US" sz="2800" dirty="0" smtClean="0">
                <a:solidFill>
                  <a:schemeClr val="bg1"/>
                </a:solidFill>
                <a:latin typeface="Century Gothic"/>
                <a:cs typeface="Century Gothic"/>
              </a:rPr>
              <a:t>They would learn to limit the loan issued to investment firm.</a:t>
            </a:r>
          </a:p>
          <a:p>
            <a:pPr lvl="1"/>
            <a:endParaRPr lang="en-US" sz="1200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lvl="1"/>
            <a:r>
              <a:rPr lang="en-US" sz="2800" dirty="0" smtClean="0">
                <a:solidFill>
                  <a:schemeClr val="bg1"/>
                </a:solidFill>
                <a:latin typeface="Century Gothic"/>
                <a:cs typeface="Century Gothic"/>
              </a:rPr>
              <a:t>Also, more caution would be exercised before giving a credit to ensure quality.</a:t>
            </a:r>
          </a:p>
          <a:p>
            <a:pPr lvl="1"/>
            <a:endParaRPr lang="en-US" sz="2800" dirty="0" smtClean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79886" y="1299773"/>
            <a:ext cx="75915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accent1"/>
                </a:solidFill>
                <a:latin typeface="+mj-lt"/>
              </a:rPr>
              <a:t>Throwing LTCM to the wolves would also raise awareness among creditors.</a:t>
            </a:r>
          </a:p>
        </p:txBody>
      </p:sp>
      <p:sp>
        <p:nvSpPr>
          <p:cNvPr id="7" name="Rectangle 6"/>
          <p:cNvSpPr/>
          <p:nvPr/>
        </p:nvSpPr>
        <p:spPr>
          <a:xfrm>
            <a:off x="762000" y="5702831"/>
            <a:ext cx="7591518" cy="880135"/>
          </a:xfrm>
          <a:prstGeom prst="rect">
            <a:avLst/>
          </a:prstGeom>
          <a:solidFill>
            <a:srgbClr val="AD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1639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62000" y="1288664"/>
            <a:ext cx="7569534" cy="2110149"/>
          </a:xfrm>
          <a:prstGeom prst="rect">
            <a:avLst/>
          </a:prstGeom>
          <a:solidFill>
            <a:srgbClr val="564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78931" y="3549336"/>
            <a:ext cx="7569534" cy="24433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-347822"/>
            <a:ext cx="7543800" cy="1600200"/>
          </a:xfrm>
        </p:spPr>
        <p:txBody>
          <a:bodyPr>
            <a:normAutofit fontScale="90000"/>
          </a:bodyPr>
          <a:lstStyle/>
          <a:p>
            <a:pPr algn="l"/>
            <a:r>
              <a:rPr lang="en-US" cap="all" dirty="0" smtClean="0"/>
              <a:t>Promote MARKET efficiency</a:t>
            </a:r>
            <a:endParaRPr lang="th-TH" cap="al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0431" y="2918136"/>
            <a:ext cx="7286508" cy="3886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b="1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“</a:t>
            </a:r>
            <a:r>
              <a:rPr lang="en-US" sz="3200" b="1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Hence, if Fed let private sector do its job, lower resource would be used to solve the problem; encouraging market efficiency.”</a:t>
            </a:r>
          </a:p>
          <a:p>
            <a:pPr algn="ctr"/>
            <a:endParaRPr lang="th-TH" i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69316" y="1498829"/>
            <a:ext cx="754380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Century Gothic"/>
                <a:cs typeface="Century Gothic"/>
              </a:rPr>
              <a:t>If there had been no other offers, LTCM would probably had to accepted the Buffett offer</a:t>
            </a:r>
            <a:r>
              <a:rPr lang="en-US" sz="2400" b="1" dirty="0" smtClean="0">
                <a:latin typeface="Century Gothic"/>
                <a:cs typeface="Century Gothic"/>
              </a:rPr>
              <a:t>.</a:t>
            </a:r>
          </a:p>
          <a:p>
            <a:endParaRPr lang="en-US" sz="900" b="1" dirty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pPr lvl="1"/>
            <a:r>
              <a:rPr lang="en-US" sz="2400" dirty="0">
                <a:solidFill>
                  <a:srgbClr val="FFFFFF"/>
                </a:solidFill>
                <a:latin typeface="Century Gothic"/>
                <a:cs typeface="Century Gothic"/>
              </a:rPr>
              <a:t>The net effect was a better deal for LTCM at the expense of Buffett to make a profit.</a:t>
            </a:r>
          </a:p>
        </p:txBody>
      </p:sp>
      <p:sp>
        <p:nvSpPr>
          <p:cNvPr id="8" name="Rectangle 7"/>
          <p:cNvSpPr/>
          <p:nvPr/>
        </p:nvSpPr>
        <p:spPr>
          <a:xfrm>
            <a:off x="762000" y="6114255"/>
            <a:ext cx="7591518" cy="743745"/>
          </a:xfrm>
          <a:prstGeom prst="rect">
            <a:avLst/>
          </a:prstGeom>
          <a:solidFill>
            <a:srgbClr val="AD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4297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33304" y="930201"/>
            <a:ext cx="7637145" cy="486566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33304" y="1"/>
            <a:ext cx="7620002" cy="8049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08102" y="465204"/>
            <a:ext cx="774445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0" dirty="0" smtClean="0">
                <a:solidFill>
                  <a:schemeClr val="bg1"/>
                </a:solidFill>
                <a:latin typeface="Century Gothic"/>
                <a:cs typeface="Century Gothic"/>
              </a:rPr>
              <a:t>THANK</a:t>
            </a:r>
          </a:p>
          <a:p>
            <a:pPr algn="ctr"/>
            <a:r>
              <a:rPr lang="en-US" sz="18000" dirty="0" smtClean="0">
                <a:solidFill>
                  <a:schemeClr val="bg1"/>
                </a:solidFill>
                <a:latin typeface="Century Gothic"/>
                <a:cs typeface="Century Gothic"/>
              </a:rPr>
              <a:t>YOU</a:t>
            </a:r>
          </a:p>
        </p:txBody>
      </p:sp>
      <p:sp>
        <p:nvSpPr>
          <p:cNvPr id="7" name="Rectangle 6"/>
          <p:cNvSpPr/>
          <p:nvPr/>
        </p:nvSpPr>
        <p:spPr>
          <a:xfrm>
            <a:off x="733304" y="5938979"/>
            <a:ext cx="7620002" cy="91912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7663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53658" y="3076810"/>
            <a:ext cx="9649440" cy="35240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	1. </a:t>
            </a:r>
            <a:r>
              <a:rPr lang="tr-TR" sz="2400" dirty="0" err="1" smtClean="0">
                <a:solidFill>
                  <a:schemeClr val="tx1"/>
                </a:solidFill>
                <a:latin typeface="Century Gothic"/>
                <a:cs typeface="Century Gothic"/>
              </a:rPr>
              <a:t>Miss</a:t>
            </a:r>
            <a:r>
              <a:rPr lang="tr-TR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  <a:latin typeface="Century Gothic"/>
                <a:cs typeface="Century Gothic"/>
              </a:rPr>
              <a:t>Kamolmas</a:t>
            </a:r>
            <a:r>
              <a:rPr lang="tr-TR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     </a:t>
            </a:r>
            <a:r>
              <a:rPr lang="tr-TR" sz="2400" dirty="0" err="1" smtClean="0">
                <a:solidFill>
                  <a:schemeClr val="tx1"/>
                </a:solidFill>
                <a:latin typeface="Century Gothic"/>
                <a:cs typeface="Century Gothic"/>
              </a:rPr>
              <a:t>Kantaopas</a:t>
            </a:r>
            <a:r>
              <a:rPr lang="tr-TR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          	5404640343</a:t>
            </a:r>
          </a:p>
          <a:p>
            <a:r>
              <a:rPr lang="tr-TR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	2. </a:t>
            </a:r>
            <a:r>
              <a:rPr lang="tr-TR" sz="2400" dirty="0" err="1" smtClean="0">
                <a:solidFill>
                  <a:schemeClr val="tx1"/>
                </a:solidFill>
                <a:latin typeface="Century Gothic"/>
                <a:cs typeface="Century Gothic"/>
              </a:rPr>
              <a:t>Miss</a:t>
            </a:r>
            <a:r>
              <a:rPr lang="tr-TR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 Koranit        	   </a:t>
            </a:r>
            <a:r>
              <a:rPr lang="tr-TR" sz="2400" dirty="0" err="1" smtClean="0">
                <a:solidFill>
                  <a:schemeClr val="tx1"/>
                </a:solidFill>
                <a:latin typeface="Century Gothic"/>
                <a:cs typeface="Century Gothic"/>
              </a:rPr>
              <a:t>Chomchan</a:t>
            </a:r>
            <a:r>
              <a:rPr lang="tr-TR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         	5404640376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	3. Miss </a:t>
            </a:r>
            <a:r>
              <a:rPr lang="en-US" sz="2400" dirty="0" err="1" smtClean="0">
                <a:solidFill>
                  <a:schemeClr val="tx1"/>
                </a:solidFill>
                <a:latin typeface="Century Gothic"/>
                <a:cs typeface="Century Gothic"/>
              </a:rPr>
              <a:t>Natthacha</a:t>
            </a:r>
            <a:r>
              <a:rPr lang="en-US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    </a:t>
            </a:r>
            <a:r>
              <a:rPr lang="en-US" sz="2400" dirty="0" err="1" smtClean="0">
                <a:solidFill>
                  <a:schemeClr val="tx1"/>
                </a:solidFill>
                <a:latin typeface="Century Gothic"/>
                <a:cs typeface="Century Gothic"/>
              </a:rPr>
              <a:t>Thongkham</a:t>
            </a:r>
            <a:r>
              <a:rPr lang="en-US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         	5404640566	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	</a:t>
            </a:r>
            <a:r>
              <a:rPr lang="th-TH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4. Mr. </a:t>
            </a:r>
            <a:r>
              <a:rPr lang="en-US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  </a:t>
            </a:r>
            <a:r>
              <a:rPr lang="th-TH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Phattaris       </a:t>
            </a:r>
            <a:r>
              <a:rPr lang="en-US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 </a:t>
            </a:r>
            <a:r>
              <a:rPr lang="th-TH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Sittikul               </a:t>
            </a:r>
            <a:r>
              <a:rPr lang="en-US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   	</a:t>
            </a:r>
            <a:r>
              <a:rPr lang="th-TH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5404640780 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	5. Miss </a:t>
            </a:r>
            <a:r>
              <a:rPr lang="en-US" sz="2400" dirty="0" err="1" smtClean="0">
                <a:solidFill>
                  <a:schemeClr val="tx1"/>
                </a:solidFill>
                <a:latin typeface="Century Gothic"/>
                <a:cs typeface="Century Gothic"/>
              </a:rPr>
              <a:t>Pimala</a:t>
            </a:r>
            <a:r>
              <a:rPr lang="en-US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           </a:t>
            </a:r>
            <a:r>
              <a:rPr lang="en-US" sz="2400" dirty="0" err="1" smtClean="0">
                <a:solidFill>
                  <a:schemeClr val="tx1"/>
                </a:solidFill>
                <a:latin typeface="Century Gothic"/>
                <a:cs typeface="Century Gothic"/>
              </a:rPr>
              <a:t>Thitadilok</a:t>
            </a:r>
            <a:r>
              <a:rPr lang="en-US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            	5404640855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	6. Miss </a:t>
            </a:r>
            <a:r>
              <a:rPr lang="en-US" sz="2400" dirty="0" err="1" smtClean="0">
                <a:solidFill>
                  <a:schemeClr val="tx1"/>
                </a:solidFill>
                <a:latin typeface="Century Gothic"/>
                <a:cs typeface="Century Gothic"/>
              </a:rPr>
              <a:t>Thitiporn</a:t>
            </a:r>
            <a:r>
              <a:rPr lang="en-US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      	  </a:t>
            </a:r>
            <a:r>
              <a:rPr lang="en-US" sz="2400" dirty="0" err="1" smtClean="0">
                <a:solidFill>
                  <a:schemeClr val="tx1"/>
                </a:solidFill>
                <a:latin typeface="Century Gothic"/>
                <a:cs typeface="Century Gothic"/>
              </a:rPr>
              <a:t>Siricururatana</a:t>
            </a:r>
            <a:r>
              <a:rPr lang="en-US" sz="2400" dirty="0" smtClean="0">
                <a:solidFill>
                  <a:schemeClr val="tx1"/>
                </a:solidFill>
                <a:latin typeface="Century Gothic"/>
                <a:cs typeface="Century Gothic"/>
              </a:rPr>
              <a:t>    	5404641374</a:t>
            </a:r>
            <a:endParaRPr lang="th-TH" sz="2400" dirty="0">
              <a:solidFill>
                <a:schemeClr val="tx1"/>
              </a:solidFill>
              <a:latin typeface="Century Gothic"/>
              <a:cs typeface="Century Gothic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33304" y="0"/>
            <a:ext cx="7620002" cy="34703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125236" y="1867714"/>
            <a:ext cx="7543800" cy="1676400"/>
          </a:xfrm>
        </p:spPr>
        <p:txBody>
          <a:bodyPr>
            <a:normAutofit/>
          </a:bodyPr>
          <a:lstStyle/>
          <a:p>
            <a:r>
              <a:rPr lang="en-US" sz="9600" dirty="0" smtClean="0"/>
              <a:t>MEMBERS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16953734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Newsprint.thmx</Template>
  <TotalTime>2995</TotalTime>
  <Words>1664</Words>
  <Application>Microsoft Macintosh PowerPoint</Application>
  <PresentationFormat>On-screen Show (4:3)</PresentationFormat>
  <Paragraphs>232</Paragraphs>
  <Slides>32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Newsprint</vt:lpstr>
      <vt:lpstr>THE DEBACLE</vt:lpstr>
      <vt:lpstr>OVERVIEW</vt:lpstr>
      <vt:lpstr>PowerPoint Presentation</vt:lpstr>
      <vt:lpstr>PowerPoint Presentation</vt:lpstr>
      <vt:lpstr>PowerPoint Presentation</vt:lpstr>
      <vt:lpstr>KEY ISSUES</vt:lpstr>
      <vt:lpstr>PowerPoint Presentation</vt:lpstr>
      <vt:lpstr>PowerPoint Presentation</vt:lpstr>
      <vt:lpstr>PowerPoint Presentation</vt:lpstr>
      <vt:lpstr>PowerPoint Presentation</vt:lpstr>
      <vt:lpstr>Breakdown of  Root of the Problem</vt:lpstr>
      <vt:lpstr>INVESTOR/COUNTERPARTIES</vt:lpstr>
      <vt:lpstr>LTCM</vt:lpstr>
      <vt:lpstr>LTCM</vt:lpstr>
      <vt:lpstr>REGULATOR</vt:lpstr>
      <vt:lpstr>WHAT HAVE BEEN DONE SO FAR?</vt:lpstr>
      <vt:lpstr>TWO ALTERNATIVES FOR LTCM</vt:lpstr>
      <vt:lpstr>WHAT HAVE BEEN DONE SO FAR?</vt:lpstr>
      <vt:lpstr>PowerPoint Presentation</vt:lpstr>
      <vt:lpstr>PowerPoint Presentation</vt:lpstr>
      <vt:lpstr>CRITIQUE ON  COURSES OF ACTION</vt:lpstr>
      <vt:lpstr>PowerPoint Presentation</vt:lpstr>
      <vt:lpstr>THE NECEESSITY OF FED INTERVENTION</vt:lpstr>
      <vt:lpstr>PowerPoint Presentation</vt:lpstr>
      <vt:lpstr>CONSEQUENCES</vt:lpstr>
      <vt:lpstr>WHAT WAS THE BETTER ALTERNATIVE?</vt:lpstr>
      <vt:lpstr>NO ECONOMIC MELTDOWN</vt:lpstr>
      <vt:lpstr>REDUCE MORAL HARZARD</vt:lpstr>
      <vt:lpstr>RAISE AWARENESS</vt:lpstr>
      <vt:lpstr>Promote MARKET efficiency</vt:lpstr>
      <vt:lpstr>PowerPoint Presentation</vt:lpstr>
      <vt:lpstr>MEMBERS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DEBACLE</dc:title>
  <dc:creator>Koranit Chomcharn</dc:creator>
  <cp:lastModifiedBy>Koranit Chomcharn</cp:lastModifiedBy>
  <cp:revision>140</cp:revision>
  <dcterms:created xsi:type="dcterms:W3CDTF">2014-11-09T06:47:55Z</dcterms:created>
  <dcterms:modified xsi:type="dcterms:W3CDTF">2014-12-02T11:18:02Z</dcterms:modified>
</cp:coreProperties>
</file>