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353" r:id="rId2"/>
    <p:sldId id="281" r:id="rId3"/>
    <p:sldId id="285" r:id="rId4"/>
    <p:sldId id="284" r:id="rId5"/>
    <p:sldId id="288" r:id="rId6"/>
    <p:sldId id="354" r:id="rId7"/>
    <p:sldId id="355" r:id="rId8"/>
    <p:sldId id="293" r:id="rId9"/>
  </p:sldIdLst>
  <p:sldSz cx="9144000" cy="6858000" type="screen4x3"/>
  <p:notesSz cx="6858000" cy="9144000"/>
  <p:defaultTextStyle>
    <a:defPPr>
      <a:defRPr lang="en-US"/>
    </a:defPPr>
    <a:lvl1pPr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D22FF-FD76-417F-880F-C776103B9194}"/>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defRPr>
            </a:lvl1pPr>
          </a:lstStyle>
          <a:p>
            <a:pPr>
              <a:defRPr/>
            </a:pPr>
            <a:endParaRPr lang="en-US"/>
          </a:p>
        </p:txBody>
      </p:sp>
      <p:sp>
        <p:nvSpPr>
          <p:cNvPr id="3" name="Date Placeholder 2">
            <a:extLst>
              <a:ext uri="{FF2B5EF4-FFF2-40B4-BE49-F238E27FC236}">
                <a16:creationId xmlns:a16="http://schemas.microsoft.com/office/drawing/2014/main" id="{4431038E-CA28-43B5-9F3A-A453C9F12452}"/>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defRPr>
            </a:lvl1pPr>
          </a:lstStyle>
          <a:p>
            <a:pPr>
              <a:defRPr/>
            </a:pPr>
            <a:fld id="{5F4C7C85-9F0A-4F12-A594-8D917892683E}" type="datetimeFigureOut">
              <a:rPr lang="en-US"/>
              <a:pPr>
                <a:defRPr/>
              </a:pPr>
              <a:t>10/10/2019</a:t>
            </a:fld>
            <a:endParaRPr lang="en-US" dirty="0"/>
          </a:p>
        </p:txBody>
      </p:sp>
      <p:sp>
        <p:nvSpPr>
          <p:cNvPr id="4" name="Slide Image Placeholder 3">
            <a:extLst>
              <a:ext uri="{FF2B5EF4-FFF2-40B4-BE49-F238E27FC236}">
                <a16:creationId xmlns:a16="http://schemas.microsoft.com/office/drawing/2014/main" id="{CE0FD178-AECC-4B40-A12E-CEF9CB555DC6}"/>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AE0AAF81-6F76-4E8F-BC3A-F5F3E3079219}"/>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3DDA944A-9496-47F2-A45B-EF2B8AB273B4}"/>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defRPr>
            </a:lvl1pPr>
          </a:lstStyle>
          <a:p>
            <a:pPr>
              <a:defRPr/>
            </a:pPr>
            <a:endParaRPr lang="en-US"/>
          </a:p>
        </p:txBody>
      </p:sp>
      <p:sp>
        <p:nvSpPr>
          <p:cNvPr id="7" name="Slide Number Placeholder 6">
            <a:extLst>
              <a:ext uri="{FF2B5EF4-FFF2-40B4-BE49-F238E27FC236}">
                <a16:creationId xmlns:a16="http://schemas.microsoft.com/office/drawing/2014/main" id="{69D1BDB2-55E1-4259-9E1E-50A7F521D235}"/>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3104EAAF-6AF3-4414-9B99-0E0C1FF1C889}" type="slidenum">
              <a:rPr lang="en-US" altLang="th-TH"/>
              <a:pPr>
                <a:defRPr/>
              </a:pPr>
              <a:t>‹#›</a:t>
            </a:fld>
            <a:endParaRPr lang="en-US" alt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B22B018B-AF10-4AC8-AD2F-370C92F6B0F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EAE6B01-FA75-4C62-9A2B-6B2625368E1A}" type="slidenum">
              <a:rPr lang="en-US" altLang="en-US"/>
              <a:pPr>
                <a:spcBef>
                  <a:spcPct val="0"/>
                </a:spcBef>
              </a:pPr>
              <a:t>1</a:t>
            </a:fld>
            <a:endParaRPr lang="en-US" altLang="en-US"/>
          </a:p>
        </p:txBody>
      </p:sp>
      <p:sp>
        <p:nvSpPr>
          <p:cNvPr id="4099" name="Rectangle 2">
            <a:extLst>
              <a:ext uri="{FF2B5EF4-FFF2-40B4-BE49-F238E27FC236}">
                <a16:creationId xmlns:a16="http://schemas.microsoft.com/office/drawing/2014/main" id="{86C1017D-4631-4CB2-9506-C142C88B5B3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0" name="Rectangle 3">
            <a:extLst>
              <a:ext uri="{FF2B5EF4-FFF2-40B4-BE49-F238E27FC236}">
                <a16:creationId xmlns:a16="http://schemas.microsoft.com/office/drawing/2014/main" id="{B9683515-6C2F-45B1-8C64-CF15955378F6}"/>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F8F03422-C238-476E-8EBE-D24390FBE426}"/>
              </a:ext>
            </a:extLst>
          </p:cNvPr>
          <p:cNvSpPr>
            <a:spLocks noGrp="1"/>
          </p:cNvSpPr>
          <p:nvPr>
            <p:ph type="dt" sz="half" idx="10"/>
          </p:nvPr>
        </p:nvSpPr>
        <p:spPr/>
        <p:txBody>
          <a:bodyPr/>
          <a:lstStyle>
            <a:lvl1pPr>
              <a:defRPr/>
            </a:lvl1pPr>
          </a:lstStyle>
          <a:p>
            <a:pPr>
              <a:defRPr/>
            </a:pPr>
            <a:fld id="{CC7BA3B4-ED95-4D50-B657-DAD21D4DBB15}" type="datetimeFigureOut">
              <a:rPr lang="en-US"/>
              <a:pPr>
                <a:defRPr/>
              </a:pPr>
              <a:t>10/10/2019</a:t>
            </a:fld>
            <a:endParaRPr lang="en-US" dirty="0"/>
          </a:p>
        </p:txBody>
      </p:sp>
      <p:sp>
        <p:nvSpPr>
          <p:cNvPr id="5" name="Footer Placeholder 4">
            <a:extLst>
              <a:ext uri="{FF2B5EF4-FFF2-40B4-BE49-F238E27FC236}">
                <a16:creationId xmlns:a16="http://schemas.microsoft.com/office/drawing/2014/main" id="{A1714472-99C2-4A62-BCD6-3BAC963DF70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FA97C36-2B3D-46F1-A0F9-BD70E2D690C7}"/>
              </a:ext>
            </a:extLst>
          </p:cNvPr>
          <p:cNvSpPr>
            <a:spLocks noGrp="1"/>
          </p:cNvSpPr>
          <p:nvPr>
            <p:ph type="sldNum" sz="quarter" idx="12"/>
          </p:nvPr>
        </p:nvSpPr>
        <p:spPr/>
        <p:txBody>
          <a:bodyPr/>
          <a:lstStyle>
            <a:lvl1pPr>
              <a:defRPr/>
            </a:lvl1pPr>
          </a:lstStyle>
          <a:p>
            <a:pPr>
              <a:defRPr/>
            </a:pPr>
            <a:fld id="{0E98FBBC-BA1A-4F04-AE1F-D550CDAFB56C}" type="slidenum">
              <a:rPr lang="en-US" altLang="th-TH"/>
              <a:pPr>
                <a:defRPr/>
              </a:pPr>
              <a:t>‹#›</a:t>
            </a:fld>
            <a:endParaRPr lang="en-US" altLang="th-TH"/>
          </a:p>
        </p:txBody>
      </p:sp>
    </p:spTree>
    <p:extLst>
      <p:ext uri="{BB962C8B-B14F-4D97-AF65-F5344CB8AC3E}">
        <p14:creationId xmlns:p14="http://schemas.microsoft.com/office/powerpoint/2010/main" val="3224838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BCCE77-2E73-4080-B89E-4267BAFA29E3}"/>
              </a:ext>
            </a:extLst>
          </p:cNvPr>
          <p:cNvSpPr>
            <a:spLocks noGrp="1"/>
          </p:cNvSpPr>
          <p:nvPr>
            <p:ph type="dt" sz="half" idx="10"/>
          </p:nvPr>
        </p:nvSpPr>
        <p:spPr/>
        <p:txBody>
          <a:bodyPr/>
          <a:lstStyle>
            <a:lvl1pPr>
              <a:defRPr/>
            </a:lvl1pPr>
          </a:lstStyle>
          <a:p>
            <a:pPr>
              <a:defRPr/>
            </a:pPr>
            <a:fld id="{D514C71E-16D8-4718-9455-4C3BB7407D4E}" type="datetimeFigureOut">
              <a:rPr lang="en-US"/>
              <a:pPr>
                <a:defRPr/>
              </a:pPr>
              <a:t>10/10/2019</a:t>
            </a:fld>
            <a:endParaRPr lang="en-US" dirty="0"/>
          </a:p>
        </p:txBody>
      </p:sp>
      <p:sp>
        <p:nvSpPr>
          <p:cNvPr id="5" name="Footer Placeholder 4">
            <a:extLst>
              <a:ext uri="{FF2B5EF4-FFF2-40B4-BE49-F238E27FC236}">
                <a16:creationId xmlns:a16="http://schemas.microsoft.com/office/drawing/2014/main" id="{5CA73540-6970-48D3-BCBF-3EFB6DB5E38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C1F89CA-8097-41D9-A38B-26386A0A1F73}"/>
              </a:ext>
            </a:extLst>
          </p:cNvPr>
          <p:cNvSpPr>
            <a:spLocks noGrp="1"/>
          </p:cNvSpPr>
          <p:nvPr>
            <p:ph type="sldNum" sz="quarter" idx="12"/>
          </p:nvPr>
        </p:nvSpPr>
        <p:spPr/>
        <p:txBody>
          <a:bodyPr/>
          <a:lstStyle>
            <a:lvl1pPr>
              <a:defRPr/>
            </a:lvl1pPr>
          </a:lstStyle>
          <a:p>
            <a:pPr>
              <a:defRPr/>
            </a:pPr>
            <a:fld id="{E131FC6C-4C4C-4388-8C9D-33E3A05A04CA}" type="slidenum">
              <a:rPr lang="en-US" altLang="th-TH"/>
              <a:pPr>
                <a:defRPr/>
              </a:pPr>
              <a:t>‹#›</a:t>
            </a:fld>
            <a:endParaRPr lang="en-US" altLang="th-TH"/>
          </a:p>
        </p:txBody>
      </p:sp>
    </p:spTree>
    <p:extLst>
      <p:ext uri="{BB962C8B-B14F-4D97-AF65-F5344CB8AC3E}">
        <p14:creationId xmlns:p14="http://schemas.microsoft.com/office/powerpoint/2010/main" val="622235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FD509CC-59D5-4D60-949E-46DCAE98A120}"/>
              </a:ext>
            </a:extLst>
          </p:cNvPr>
          <p:cNvSpPr>
            <a:spLocks noGrp="1"/>
          </p:cNvSpPr>
          <p:nvPr>
            <p:ph type="dt" sz="half" idx="10"/>
          </p:nvPr>
        </p:nvSpPr>
        <p:spPr/>
        <p:txBody>
          <a:bodyPr/>
          <a:lstStyle>
            <a:lvl1pPr>
              <a:defRPr/>
            </a:lvl1pPr>
          </a:lstStyle>
          <a:p>
            <a:pPr>
              <a:defRPr/>
            </a:pPr>
            <a:fld id="{440B8518-30F6-46C5-894F-9CBDAD070AE9}" type="datetimeFigureOut">
              <a:rPr lang="en-US"/>
              <a:pPr>
                <a:defRPr/>
              </a:pPr>
              <a:t>10/10/2019</a:t>
            </a:fld>
            <a:endParaRPr lang="en-US" dirty="0"/>
          </a:p>
        </p:txBody>
      </p:sp>
      <p:sp>
        <p:nvSpPr>
          <p:cNvPr id="5" name="Footer Placeholder 4">
            <a:extLst>
              <a:ext uri="{FF2B5EF4-FFF2-40B4-BE49-F238E27FC236}">
                <a16:creationId xmlns:a16="http://schemas.microsoft.com/office/drawing/2014/main" id="{6B1BE7A7-34FC-412F-9963-3EC534285A6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79AFCFC-CA79-4EA4-864B-6994049B306B}"/>
              </a:ext>
            </a:extLst>
          </p:cNvPr>
          <p:cNvSpPr>
            <a:spLocks noGrp="1"/>
          </p:cNvSpPr>
          <p:nvPr>
            <p:ph type="sldNum" sz="quarter" idx="12"/>
          </p:nvPr>
        </p:nvSpPr>
        <p:spPr/>
        <p:txBody>
          <a:bodyPr/>
          <a:lstStyle>
            <a:lvl1pPr>
              <a:defRPr/>
            </a:lvl1pPr>
          </a:lstStyle>
          <a:p>
            <a:pPr>
              <a:defRPr/>
            </a:pPr>
            <a:fld id="{88E1D831-A46B-4B16-BA6B-B3134C7C2DFE}" type="slidenum">
              <a:rPr lang="en-US" altLang="th-TH"/>
              <a:pPr>
                <a:defRPr/>
              </a:pPr>
              <a:t>‹#›</a:t>
            </a:fld>
            <a:endParaRPr lang="en-US" altLang="th-TH"/>
          </a:p>
        </p:txBody>
      </p:sp>
    </p:spTree>
    <p:extLst>
      <p:ext uri="{BB962C8B-B14F-4D97-AF65-F5344CB8AC3E}">
        <p14:creationId xmlns:p14="http://schemas.microsoft.com/office/powerpoint/2010/main" val="1647557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4B424821-1F20-464B-ABC0-863B88EC12D8}"/>
              </a:ext>
            </a:extLst>
          </p:cNvPr>
          <p:cNvSpPr>
            <a:spLocks noGrp="1"/>
          </p:cNvSpPr>
          <p:nvPr>
            <p:ph type="dt" sz="half" idx="10"/>
          </p:nvPr>
        </p:nvSpPr>
        <p:spPr/>
        <p:txBody>
          <a:bodyPr/>
          <a:lstStyle>
            <a:lvl1pPr>
              <a:defRPr/>
            </a:lvl1pPr>
          </a:lstStyle>
          <a:p>
            <a:pPr>
              <a:defRPr/>
            </a:pPr>
            <a:fld id="{2A29783B-F67F-4AF4-BE9D-FEACF5C1A7A3}" type="datetimeFigureOut">
              <a:rPr lang="en-US"/>
              <a:pPr>
                <a:defRPr/>
              </a:pPr>
              <a:t>10/10/2019</a:t>
            </a:fld>
            <a:endParaRPr lang="en-US" dirty="0"/>
          </a:p>
        </p:txBody>
      </p:sp>
      <p:sp>
        <p:nvSpPr>
          <p:cNvPr id="6" name="Footer Placeholder 4">
            <a:extLst>
              <a:ext uri="{FF2B5EF4-FFF2-40B4-BE49-F238E27FC236}">
                <a16:creationId xmlns:a16="http://schemas.microsoft.com/office/drawing/2014/main" id="{EF7A8D35-06D6-49FE-9E39-490340D67DE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57EA8CB-7F4D-4145-857F-407698616A22}"/>
              </a:ext>
            </a:extLst>
          </p:cNvPr>
          <p:cNvSpPr>
            <a:spLocks noGrp="1"/>
          </p:cNvSpPr>
          <p:nvPr>
            <p:ph type="sldNum" sz="quarter" idx="12"/>
          </p:nvPr>
        </p:nvSpPr>
        <p:spPr/>
        <p:txBody>
          <a:bodyPr/>
          <a:lstStyle>
            <a:lvl1pPr>
              <a:defRPr/>
            </a:lvl1pPr>
          </a:lstStyle>
          <a:p>
            <a:pPr>
              <a:defRPr/>
            </a:pPr>
            <a:fld id="{29D5221A-D6BD-4115-81E0-2E3457625A58}" type="slidenum">
              <a:rPr lang="en-US" altLang="th-TH"/>
              <a:pPr>
                <a:defRPr/>
              </a:pPr>
              <a:t>‹#›</a:t>
            </a:fld>
            <a:endParaRPr lang="en-US" altLang="th-TH"/>
          </a:p>
        </p:txBody>
      </p:sp>
    </p:spTree>
    <p:extLst>
      <p:ext uri="{BB962C8B-B14F-4D97-AF65-F5344CB8AC3E}">
        <p14:creationId xmlns:p14="http://schemas.microsoft.com/office/powerpoint/2010/main" val="1077085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BA23B630-1993-4559-AB18-0C1F21A7304D}"/>
              </a:ext>
            </a:extLst>
          </p:cNvPr>
          <p:cNvSpPr>
            <a:spLocks noGrp="1"/>
          </p:cNvSpPr>
          <p:nvPr>
            <p:ph type="dt" sz="half" idx="10"/>
          </p:nvPr>
        </p:nvSpPr>
        <p:spPr/>
        <p:txBody>
          <a:bodyPr/>
          <a:lstStyle>
            <a:lvl1pPr>
              <a:defRPr/>
            </a:lvl1pPr>
          </a:lstStyle>
          <a:p>
            <a:pPr>
              <a:defRPr/>
            </a:pPr>
            <a:fld id="{8A696CFB-B488-4382-B425-924D9B56D95C}" type="datetimeFigureOut">
              <a:rPr lang="en-US"/>
              <a:pPr>
                <a:defRPr/>
              </a:pPr>
              <a:t>10/10/2019</a:t>
            </a:fld>
            <a:endParaRPr lang="en-US" dirty="0"/>
          </a:p>
        </p:txBody>
      </p:sp>
      <p:sp>
        <p:nvSpPr>
          <p:cNvPr id="8" name="Footer Placeholder 4">
            <a:extLst>
              <a:ext uri="{FF2B5EF4-FFF2-40B4-BE49-F238E27FC236}">
                <a16:creationId xmlns:a16="http://schemas.microsoft.com/office/drawing/2014/main" id="{A315372D-6219-4337-BBB2-C1065A1081EE}"/>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296EB3FD-53BB-415D-ABF1-8DF106A793E0}"/>
              </a:ext>
            </a:extLst>
          </p:cNvPr>
          <p:cNvSpPr>
            <a:spLocks noGrp="1"/>
          </p:cNvSpPr>
          <p:nvPr>
            <p:ph type="sldNum" sz="quarter" idx="12"/>
          </p:nvPr>
        </p:nvSpPr>
        <p:spPr/>
        <p:txBody>
          <a:bodyPr/>
          <a:lstStyle>
            <a:lvl1pPr>
              <a:defRPr/>
            </a:lvl1pPr>
          </a:lstStyle>
          <a:p>
            <a:pPr>
              <a:defRPr/>
            </a:pPr>
            <a:fld id="{1D5AE2E9-C29D-4972-87C2-DEB9AFEE284A}" type="slidenum">
              <a:rPr lang="en-US" altLang="th-TH"/>
              <a:pPr>
                <a:defRPr/>
              </a:pPr>
              <a:t>‹#›</a:t>
            </a:fld>
            <a:endParaRPr lang="en-US" altLang="th-TH"/>
          </a:p>
        </p:txBody>
      </p:sp>
    </p:spTree>
    <p:extLst>
      <p:ext uri="{BB962C8B-B14F-4D97-AF65-F5344CB8AC3E}">
        <p14:creationId xmlns:p14="http://schemas.microsoft.com/office/powerpoint/2010/main" val="3293934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5B5C5505-3AEC-4775-995B-28872417D646}"/>
              </a:ext>
            </a:extLst>
          </p:cNvPr>
          <p:cNvSpPr>
            <a:spLocks noGrp="1"/>
          </p:cNvSpPr>
          <p:nvPr>
            <p:ph type="dt" sz="half" idx="10"/>
          </p:nvPr>
        </p:nvSpPr>
        <p:spPr/>
        <p:txBody>
          <a:bodyPr/>
          <a:lstStyle>
            <a:lvl1pPr>
              <a:defRPr/>
            </a:lvl1pPr>
          </a:lstStyle>
          <a:p>
            <a:pPr>
              <a:defRPr/>
            </a:pPr>
            <a:fld id="{C06BC674-92C4-4996-8448-4CB01071BC99}" type="datetimeFigureOut">
              <a:rPr lang="en-US"/>
              <a:pPr>
                <a:defRPr/>
              </a:pPr>
              <a:t>10/10/2019</a:t>
            </a:fld>
            <a:endParaRPr lang="en-US" dirty="0"/>
          </a:p>
        </p:txBody>
      </p:sp>
      <p:sp>
        <p:nvSpPr>
          <p:cNvPr id="4" name="Footer Placeholder 4">
            <a:extLst>
              <a:ext uri="{FF2B5EF4-FFF2-40B4-BE49-F238E27FC236}">
                <a16:creationId xmlns:a16="http://schemas.microsoft.com/office/drawing/2014/main" id="{11F71927-2996-4DC2-B5FE-8D104487B44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6A50E35-0946-4DA9-985A-B3D50930D373}"/>
              </a:ext>
            </a:extLst>
          </p:cNvPr>
          <p:cNvSpPr>
            <a:spLocks noGrp="1"/>
          </p:cNvSpPr>
          <p:nvPr>
            <p:ph type="sldNum" sz="quarter" idx="12"/>
          </p:nvPr>
        </p:nvSpPr>
        <p:spPr/>
        <p:txBody>
          <a:bodyPr/>
          <a:lstStyle>
            <a:lvl1pPr>
              <a:defRPr/>
            </a:lvl1pPr>
          </a:lstStyle>
          <a:p>
            <a:pPr>
              <a:defRPr/>
            </a:pPr>
            <a:fld id="{1F0DECF8-C25D-4E23-9862-E1D674D22A1F}" type="slidenum">
              <a:rPr lang="en-US" altLang="th-TH"/>
              <a:pPr>
                <a:defRPr/>
              </a:pPr>
              <a:t>‹#›</a:t>
            </a:fld>
            <a:endParaRPr lang="en-US" altLang="th-TH"/>
          </a:p>
        </p:txBody>
      </p:sp>
    </p:spTree>
    <p:extLst>
      <p:ext uri="{BB962C8B-B14F-4D97-AF65-F5344CB8AC3E}">
        <p14:creationId xmlns:p14="http://schemas.microsoft.com/office/powerpoint/2010/main" val="3943500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F0361B7-8BA6-4409-9B5F-BB3F4BF911A9}"/>
              </a:ext>
            </a:extLst>
          </p:cNvPr>
          <p:cNvSpPr>
            <a:spLocks noGrp="1"/>
          </p:cNvSpPr>
          <p:nvPr>
            <p:ph type="dt" sz="half" idx="10"/>
          </p:nvPr>
        </p:nvSpPr>
        <p:spPr/>
        <p:txBody>
          <a:bodyPr/>
          <a:lstStyle>
            <a:lvl1pPr>
              <a:defRPr/>
            </a:lvl1pPr>
          </a:lstStyle>
          <a:p>
            <a:pPr>
              <a:defRPr/>
            </a:pPr>
            <a:fld id="{6E9B5027-9B1C-4DB1-AA50-B85668052A2B}" type="datetimeFigureOut">
              <a:rPr lang="en-US"/>
              <a:pPr>
                <a:defRPr/>
              </a:pPr>
              <a:t>10/10/2019</a:t>
            </a:fld>
            <a:endParaRPr lang="en-US" dirty="0"/>
          </a:p>
        </p:txBody>
      </p:sp>
      <p:sp>
        <p:nvSpPr>
          <p:cNvPr id="3" name="Footer Placeholder 4">
            <a:extLst>
              <a:ext uri="{FF2B5EF4-FFF2-40B4-BE49-F238E27FC236}">
                <a16:creationId xmlns:a16="http://schemas.microsoft.com/office/drawing/2014/main" id="{B92E67CD-2B61-42A0-A87C-48488034F241}"/>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50856C9B-741B-4D6F-BDED-7A3C3CB1578E}"/>
              </a:ext>
            </a:extLst>
          </p:cNvPr>
          <p:cNvSpPr>
            <a:spLocks noGrp="1"/>
          </p:cNvSpPr>
          <p:nvPr>
            <p:ph type="sldNum" sz="quarter" idx="12"/>
          </p:nvPr>
        </p:nvSpPr>
        <p:spPr/>
        <p:txBody>
          <a:bodyPr/>
          <a:lstStyle>
            <a:lvl1pPr>
              <a:defRPr/>
            </a:lvl1pPr>
          </a:lstStyle>
          <a:p>
            <a:pPr>
              <a:defRPr/>
            </a:pPr>
            <a:fld id="{4F1A303B-A098-4B6F-AAD5-C11D8A041F21}" type="slidenum">
              <a:rPr lang="en-US" altLang="th-TH"/>
              <a:pPr>
                <a:defRPr/>
              </a:pPr>
              <a:t>‹#›</a:t>
            </a:fld>
            <a:endParaRPr lang="en-US" altLang="th-TH"/>
          </a:p>
        </p:txBody>
      </p:sp>
    </p:spTree>
    <p:extLst>
      <p:ext uri="{BB962C8B-B14F-4D97-AF65-F5344CB8AC3E}">
        <p14:creationId xmlns:p14="http://schemas.microsoft.com/office/powerpoint/2010/main" val="1869863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DCE21E2-19F9-45B0-9F8B-DB14831FB996}"/>
              </a:ext>
            </a:extLst>
          </p:cNvPr>
          <p:cNvSpPr>
            <a:spLocks noGrp="1"/>
          </p:cNvSpPr>
          <p:nvPr>
            <p:ph type="dt" sz="half" idx="10"/>
          </p:nvPr>
        </p:nvSpPr>
        <p:spPr/>
        <p:txBody>
          <a:bodyPr/>
          <a:lstStyle>
            <a:lvl1pPr>
              <a:defRPr/>
            </a:lvl1pPr>
          </a:lstStyle>
          <a:p>
            <a:pPr>
              <a:defRPr/>
            </a:pPr>
            <a:fld id="{FA54AE63-9B31-42DD-9DB8-6BE436F41B93}" type="datetimeFigureOut">
              <a:rPr lang="en-US"/>
              <a:pPr>
                <a:defRPr/>
              </a:pPr>
              <a:t>10/10/2019</a:t>
            </a:fld>
            <a:endParaRPr lang="en-US" dirty="0"/>
          </a:p>
        </p:txBody>
      </p:sp>
      <p:sp>
        <p:nvSpPr>
          <p:cNvPr id="6" name="Footer Placeholder 4">
            <a:extLst>
              <a:ext uri="{FF2B5EF4-FFF2-40B4-BE49-F238E27FC236}">
                <a16:creationId xmlns:a16="http://schemas.microsoft.com/office/drawing/2014/main" id="{B991D95C-DD21-41B7-9AAD-6DC4C428EB3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3C672B6-A1B5-4764-9F1F-1DCBFC8D0B3E}"/>
              </a:ext>
            </a:extLst>
          </p:cNvPr>
          <p:cNvSpPr>
            <a:spLocks noGrp="1"/>
          </p:cNvSpPr>
          <p:nvPr>
            <p:ph type="sldNum" sz="quarter" idx="12"/>
          </p:nvPr>
        </p:nvSpPr>
        <p:spPr/>
        <p:txBody>
          <a:bodyPr/>
          <a:lstStyle>
            <a:lvl1pPr>
              <a:defRPr/>
            </a:lvl1pPr>
          </a:lstStyle>
          <a:p>
            <a:pPr>
              <a:defRPr/>
            </a:pPr>
            <a:fld id="{92F7922E-6735-4971-B4F5-1CB6E8123D00}" type="slidenum">
              <a:rPr lang="en-US" altLang="th-TH"/>
              <a:pPr>
                <a:defRPr/>
              </a:pPr>
              <a:t>‹#›</a:t>
            </a:fld>
            <a:endParaRPr lang="en-US" altLang="th-TH"/>
          </a:p>
        </p:txBody>
      </p:sp>
    </p:spTree>
    <p:extLst>
      <p:ext uri="{BB962C8B-B14F-4D97-AF65-F5344CB8AC3E}">
        <p14:creationId xmlns:p14="http://schemas.microsoft.com/office/powerpoint/2010/main" val="1192566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B0585136-076B-442C-B66C-75D331C8A9F9}"/>
              </a:ext>
            </a:extLst>
          </p:cNvPr>
          <p:cNvSpPr>
            <a:spLocks noGrp="1"/>
          </p:cNvSpPr>
          <p:nvPr>
            <p:ph type="dt" sz="half" idx="10"/>
          </p:nvPr>
        </p:nvSpPr>
        <p:spPr/>
        <p:txBody>
          <a:bodyPr/>
          <a:lstStyle>
            <a:lvl1pPr>
              <a:defRPr/>
            </a:lvl1pPr>
          </a:lstStyle>
          <a:p>
            <a:pPr>
              <a:defRPr/>
            </a:pPr>
            <a:fld id="{873AF41B-1651-4527-B664-D4516F4A3614}" type="datetimeFigureOut">
              <a:rPr lang="en-US"/>
              <a:pPr>
                <a:defRPr/>
              </a:pPr>
              <a:t>10/10/2019</a:t>
            </a:fld>
            <a:endParaRPr lang="en-US" dirty="0"/>
          </a:p>
        </p:txBody>
      </p:sp>
      <p:sp>
        <p:nvSpPr>
          <p:cNvPr id="6" name="Footer Placeholder 4">
            <a:extLst>
              <a:ext uri="{FF2B5EF4-FFF2-40B4-BE49-F238E27FC236}">
                <a16:creationId xmlns:a16="http://schemas.microsoft.com/office/drawing/2014/main" id="{5598A5D0-C0F4-4E72-BCC0-90A8581723B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DE65D65-D2C8-416D-91B6-C13894A30744}"/>
              </a:ext>
            </a:extLst>
          </p:cNvPr>
          <p:cNvSpPr>
            <a:spLocks noGrp="1"/>
          </p:cNvSpPr>
          <p:nvPr>
            <p:ph type="sldNum" sz="quarter" idx="12"/>
          </p:nvPr>
        </p:nvSpPr>
        <p:spPr/>
        <p:txBody>
          <a:bodyPr/>
          <a:lstStyle>
            <a:lvl1pPr>
              <a:defRPr/>
            </a:lvl1pPr>
          </a:lstStyle>
          <a:p>
            <a:pPr>
              <a:defRPr/>
            </a:pPr>
            <a:fld id="{A4A7E412-5312-4292-914A-0E88C7D0D368}" type="slidenum">
              <a:rPr lang="en-US" altLang="th-TH"/>
              <a:pPr>
                <a:defRPr/>
              </a:pPr>
              <a:t>‹#›</a:t>
            </a:fld>
            <a:endParaRPr lang="en-US" altLang="th-TH"/>
          </a:p>
        </p:txBody>
      </p:sp>
    </p:spTree>
    <p:extLst>
      <p:ext uri="{BB962C8B-B14F-4D97-AF65-F5344CB8AC3E}">
        <p14:creationId xmlns:p14="http://schemas.microsoft.com/office/powerpoint/2010/main" val="2491127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3D5580F-C8E4-41D1-A51F-1345B998354D}"/>
              </a:ext>
            </a:extLst>
          </p:cNvPr>
          <p:cNvSpPr>
            <a:spLocks noGrp="1"/>
          </p:cNvSpPr>
          <p:nvPr>
            <p:ph type="dt" sz="half" idx="10"/>
          </p:nvPr>
        </p:nvSpPr>
        <p:spPr/>
        <p:txBody>
          <a:bodyPr/>
          <a:lstStyle>
            <a:lvl1pPr>
              <a:defRPr/>
            </a:lvl1pPr>
          </a:lstStyle>
          <a:p>
            <a:pPr>
              <a:defRPr/>
            </a:pPr>
            <a:fld id="{64804851-CDF8-481B-A2E8-8FB954CAE301}" type="datetimeFigureOut">
              <a:rPr lang="en-US"/>
              <a:pPr>
                <a:defRPr/>
              </a:pPr>
              <a:t>10/10/2019</a:t>
            </a:fld>
            <a:endParaRPr lang="en-US" dirty="0"/>
          </a:p>
        </p:txBody>
      </p:sp>
      <p:sp>
        <p:nvSpPr>
          <p:cNvPr id="5" name="Footer Placeholder 4">
            <a:extLst>
              <a:ext uri="{FF2B5EF4-FFF2-40B4-BE49-F238E27FC236}">
                <a16:creationId xmlns:a16="http://schemas.microsoft.com/office/drawing/2014/main" id="{9775B95A-F14B-45EF-AF09-B56BC6795D8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1BAA583-1E71-4C3F-AACE-289D225CA659}"/>
              </a:ext>
            </a:extLst>
          </p:cNvPr>
          <p:cNvSpPr>
            <a:spLocks noGrp="1"/>
          </p:cNvSpPr>
          <p:nvPr>
            <p:ph type="sldNum" sz="quarter" idx="12"/>
          </p:nvPr>
        </p:nvSpPr>
        <p:spPr/>
        <p:txBody>
          <a:bodyPr/>
          <a:lstStyle>
            <a:lvl1pPr>
              <a:defRPr/>
            </a:lvl1pPr>
          </a:lstStyle>
          <a:p>
            <a:pPr>
              <a:defRPr/>
            </a:pPr>
            <a:fld id="{085F0594-BEC0-4B7E-B211-8D023E0EA87D}" type="slidenum">
              <a:rPr lang="en-US" altLang="th-TH"/>
              <a:pPr>
                <a:defRPr/>
              </a:pPr>
              <a:t>‹#›</a:t>
            </a:fld>
            <a:endParaRPr lang="en-US" altLang="th-TH"/>
          </a:p>
        </p:txBody>
      </p:sp>
    </p:spTree>
    <p:extLst>
      <p:ext uri="{BB962C8B-B14F-4D97-AF65-F5344CB8AC3E}">
        <p14:creationId xmlns:p14="http://schemas.microsoft.com/office/powerpoint/2010/main" val="1712907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98F7BB-AC61-4FDB-AC41-DC486C6F9EC0}"/>
              </a:ext>
            </a:extLst>
          </p:cNvPr>
          <p:cNvSpPr>
            <a:spLocks noGrp="1"/>
          </p:cNvSpPr>
          <p:nvPr>
            <p:ph type="dt" sz="half" idx="10"/>
          </p:nvPr>
        </p:nvSpPr>
        <p:spPr/>
        <p:txBody>
          <a:bodyPr/>
          <a:lstStyle>
            <a:lvl1pPr>
              <a:defRPr/>
            </a:lvl1pPr>
          </a:lstStyle>
          <a:p>
            <a:pPr>
              <a:defRPr/>
            </a:pPr>
            <a:fld id="{C55ED652-9EE0-4222-970C-25B97DFA7EC0}" type="datetimeFigureOut">
              <a:rPr lang="en-US"/>
              <a:pPr>
                <a:defRPr/>
              </a:pPr>
              <a:t>10/10/2019</a:t>
            </a:fld>
            <a:endParaRPr lang="en-US" dirty="0"/>
          </a:p>
        </p:txBody>
      </p:sp>
      <p:sp>
        <p:nvSpPr>
          <p:cNvPr id="5" name="Footer Placeholder 4">
            <a:extLst>
              <a:ext uri="{FF2B5EF4-FFF2-40B4-BE49-F238E27FC236}">
                <a16:creationId xmlns:a16="http://schemas.microsoft.com/office/drawing/2014/main" id="{65F4C12A-9888-4019-B5E7-E0BC16ECC6C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1E82948-4B57-4AAF-80AA-5C0F8EC4590B}"/>
              </a:ext>
            </a:extLst>
          </p:cNvPr>
          <p:cNvSpPr>
            <a:spLocks noGrp="1"/>
          </p:cNvSpPr>
          <p:nvPr>
            <p:ph type="sldNum" sz="quarter" idx="12"/>
          </p:nvPr>
        </p:nvSpPr>
        <p:spPr/>
        <p:txBody>
          <a:bodyPr/>
          <a:lstStyle>
            <a:lvl1pPr>
              <a:defRPr/>
            </a:lvl1pPr>
          </a:lstStyle>
          <a:p>
            <a:pPr>
              <a:defRPr/>
            </a:pPr>
            <a:fld id="{ABAD179B-A1E5-49C5-A758-484D701311EA}" type="slidenum">
              <a:rPr lang="en-US" altLang="th-TH"/>
              <a:pPr>
                <a:defRPr/>
              </a:pPr>
              <a:t>‹#›</a:t>
            </a:fld>
            <a:endParaRPr lang="en-US" altLang="th-TH"/>
          </a:p>
        </p:txBody>
      </p:sp>
    </p:spTree>
    <p:extLst>
      <p:ext uri="{BB962C8B-B14F-4D97-AF65-F5344CB8AC3E}">
        <p14:creationId xmlns:p14="http://schemas.microsoft.com/office/powerpoint/2010/main" val="1070557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4583F1C-6E8D-4AE9-B072-38662A21BAB2}"/>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a:t>Click to edit Master title style</a:t>
            </a:r>
          </a:p>
        </p:txBody>
      </p:sp>
      <p:sp>
        <p:nvSpPr>
          <p:cNvPr id="1027" name="Text Placeholder 2">
            <a:extLst>
              <a:ext uri="{FF2B5EF4-FFF2-40B4-BE49-F238E27FC236}">
                <a16:creationId xmlns:a16="http://schemas.microsoft.com/office/drawing/2014/main" id="{3AFADF7E-B119-41DC-BE81-3E079C3EA170}"/>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a:t>Click to edit Master text styles</a:t>
            </a:r>
          </a:p>
          <a:p>
            <a:pPr lvl="1"/>
            <a:r>
              <a:rPr lang="en-US" altLang="th-TH"/>
              <a:t>Second level</a:t>
            </a:r>
          </a:p>
          <a:p>
            <a:pPr lvl="2"/>
            <a:r>
              <a:rPr lang="en-US" altLang="th-TH"/>
              <a:t>Third level</a:t>
            </a:r>
          </a:p>
          <a:p>
            <a:pPr lvl="3"/>
            <a:r>
              <a:rPr lang="en-US" altLang="th-TH"/>
              <a:t>Fourth level</a:t>
            </a:r>
          </a:p>
          <a:p>
            <a:pPr lvl="4"/>
            <a:r>
              <a:rPr lang="en-US" altLang="th-TH"/>
              <a:t>Fifth level</a:t>
            </a:r>
          </a:p>
        </p:txBody>
      </p:sp>
      <p:sp>
        <p:nvSpPr>
          <p:cNvPr id="4" name="Date Placeholder 3">
            <a:extLst>
              <a:ext uri="{FF2B5EF4-FFF2-40B4-BE49-F238E27FC236}">
                <a16:creationId xmlns:a16="http://schemas.microsoft.com/office/drawing/2014/main" id="{AF8C05BD-6D23-4246-86B0-18436C08A893}"/>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itchFamily="34" charset="0"/>
              </a:defRPr>
            </a:lvl1pPr>
          </a:lstStyle>
          <a:p>
            <a:pPr>
              <a:defRPr/>
            </a:pPr>
            <a:fld id="{745AE51A-E88B-4DE5-B8A1-AA3C5954B432}" type="datetimeFigureOut">
              <a:rPr lang="en-US"/>
              <a:pPr>
                <a:defRPr/>
              </a:pPr>
              <a:t>10/10/2019</a:t>
            </a:fld>
            <a:endParaRPr lang="en-US" dirty="0"/>
          </a:p>
        </p:txBody>
      </p:sp>
      <p:sp>
        <p:nvSpPr>
          <p:cNvPr id="5" name="Footer Placeholder 4">
            <a:extLst>
              <a:ext uri="{FF2B5EF4-FFF2-40B4-BE49-F238E27FC236}">
                <a16:creationId xmlns:a16="http://schemas.microsoft.com/office/drawing/2014/main" id="{E4C58C75-250F-4977-B2BF-0C3BC26CB343}"/>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latin typeface="Calibri" pitchFamily="34" charset="0"/>
              </a:defRPr>
            </a:lvl1pPr>
          </a:lstStyle>
          <a:p>
            <a:pPr>
              <a:defRPr/>
            </a:pPr>
            <a:endParaRPr lang="en-US"/>
          </a:p>
        </p:txBody>
      </p:sp>
      <p:sp>
        <p:nvSpPr>
          <p:cNvPr id="6" name="Slide Number Placeholder 5">
            <a:extLst>
              <a:ext uri="{FF2B5EF4-FFF2-40B4-BE49-F238E27FC236}">
                <a16:creationId xmlns:a16="http://schemas.microsoft.com/office/drawing/2014/main" id="{66B7F0A6-3248-4B07-8B2C-F4F4CD73004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EE5A6F35-024C-44B3-9A5B-8C670CEABF4B}" type="slidenum">
              <a:rPr lang="en-US" altLang="th-TH"/>
              <a:pPr>
                <a:defRPr/>
              </a:pPr>
              <a:t>‹#›</a:t>
            </a:fld>
            <a:endParaRPr lang="en-US" alt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a:extLst>
              <a:ext uri="{FF2B5EF4-FFF2-40B4-BE49-F238E27FC236}">
                <a16:creationId xmlns:a16="http://schemas.microsoft.com/office/drawing/2014/main" id="{E95BCA4A-F4E0-4D12-B8EF-E55E7C8D26E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376F59C-EBDA-4989-A35F-286CE0EEABA3}" type="slidenum">
              <a:rPr lang="en-US" altLang="en-US" sz="1200">
                <a:solidFill>
                  <a:srgbClr val="898989"/>
                </a:solidFill>
              </a:rPr>
              <a:pPr>
                <a:spcBef>
                  <a:spcPct val="0"/>
                </a:spcBef>
                <a:buFontTx/>
                <a:buNone/>
              </a:pPr>
              <a:t>1</a:t>
            </a:fld>
            <a:endParaRPr lang="en-US" altLang="en-US" sz="1200">
              <a:solidFill>
                <a:srgbClr val="898989"/>
              </a:solidFill>
            </a:endParaRPr>
          </a:p>
        </p:txBody>
      </p:sp>
      <p:sp>
        <p:nvSpPr>
          <p:cNvPr id="3075" name="Rectangle 2" descr="Recycled paper">
            <a:extLst>
              <a:ext uri="{FF2B5EF4-FFF2-40B4-BE49-F238E27FC236}">
                <a16:creationId xmlns:a16="http://schemas.microsoft.com/office/drawing/2014/main" id="{9661AAAC-BB30-46B9-97F4-1D1E115A745B}"/>
              </a:ext>
            </a:extLst>
          </p:cNvPr>
          <p:cNvSpPr>
            <a:spLocks noChangeArrowheads="1"/>
          </p:cNvSpPr>
          <p:nvPr/>
        </p:nvSpPr>
        <p:spPr bwMode="auto">
          <a:xfrm>
            <a:off x="1331913" y="3206750"/>
            <a:ext cx="64770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4400" b="1" dirty="0"/>
              <a:t>Monopoly</a:t>
            </a:r>
          </a:p>
          <a:p>
            <a:pPr algn="ctr">
              <a:spcBef>
                <a:spcPct val="0"/>
              </a:spcBef>
              <a:buFontTx/>
              <a:buNone/>
            </a:pPr>
            <a:r>
              <a:rPr lang="en-US" altLang="en-US" sz="4400" b="1" dirty="0"/>
              <a:t>(Chapter 11)</a:t>
            </a:r>
          </a:p>
        </p:txBody>
      </p:sp>
      <p:sp>
        <p:nvSpPr>
          <p:cNvPr id="15" name="Title 14">
            <a:extLst>
              <a:ext uri="{FF2B5EF4-FFF2-40B4-BE49-F238E27FC236}">
                <a16:creationId xmlns:a16="http://schemas.microsoft.com/office/drawing/2014/main" id="{033CE002-A6BE-4A98-8225-27682A29A48C}"/>
              </a:ext>
            </a:extLst>
          </p:cNvPr>
          <p:cNvSpPr txBox="1">
            <a:spLocks/>
          </p:cNvSpPr>
          <p:nvPr/>
        </p:nvSpPr>
        <p:spPr>
          <a:xfrm>
            <a:off x="2627313" y="1752600"/>
            <a:ext cx="3886200" cy="914400"/>
          </a:xfrm>
          <a:prstGeom prst="rect">
            <a:avLst/>
          </a:prstGeom>
          <a:solidFill>
            <a:srgbClr val="C00000"/>
          </a:solidFill>
        </p:spPr>
        <p:txBody>
          <a:bodyPr/>
          <a:lstStyle/>
          <a:p>
            <a:pPr algn="ctr">
              <a:defRPr/>
            </a:pPr>
            <a:r>
              <a:rPr lang="en-US" sz="4400" b="1" dirty="0">
                <a:solidFill>
                  <a:schemeClr val="bg1"/>
                </a:solidFill>
                <a:latin typeface="+mj-lt"/>
                <a:ea typeface="+mj-ea"/>
                <a:cs typeface="+mj-cs"/>
              </a:rPr>
              <a:t>Topic 8 Part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3">
            <a:extLst>
              <a:ext uri="{FF2B5EF4-FFF2-40B4-BE49-F238E27FC236}">
                <a16:creationId xmlns:a16="http://schemas.microsoft.com/office/drawing/2014/main" id="{D5C37AB4-267D-4292-AC12-276E327AFD3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364479C-4B51-4B7A-9951-B0471FBBDF98}" type="slidenum">
              <a:rPr lang="en-US" altLang="th-TH" sz="1200">
                <a:solidFill>
                  <a:srgbClr val="898989"/>
                </a:solidFill>
              </a:rPr>
              <a:pPr>
                <a:spcBef>
                  <a:spcPct val="0"/>
                </a:spcBef>
                <a:buFontTx/>
                <a:buNone/>
              </a:pPr>
              <a:t>2</a:t>
            </a:fld>
            <a:endParaRPr lang="en-US" altLang="th-TH" sz="1200">
              <a:solidFill>
                <a:srgbClr val="898989"/>
              </a:solidFill>
            </a:endParaRPr>
          </a:p>
        </p:txBody>
      </p:sp>
      <p:sp>
        <p:nvSpPr>
          <p:cNvPr id="606220" name="AutoShape 12">
            <a:extLst>
              <a:ext uri="{FF2B5EF4-FFF2-40B4-BE49-F238E27FC236}">
                <a16:creationId xmlns:a16="http://schemas.microsoft.com/office/drawing/2014/main" id="{8B3A126B-B402-45B3-81CB-D1878566679C}"/>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a:defRPr/>
            </a:pPr>
            <a:r>
              <a:rPr lang="en-US" sz="4000" b="1" dirty="0">
                <a:solidFill>
                  <a:srgbClr val="000066"/>
                </a:solidFill>
                <a:latin typeface="Calibri" pitchFamily="34" charset="0"/>
              </a:rPr>
              <a:t>Multi-Plant Monopoly</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45068" name="Rectangle 13">
            <a:extLst>
              <a:ext uri="{FF2B5EF4-FFF2-40B4-BE49-F238E27FC236}">
                <a16:creationId xmlns:a16="http://schemas.microsoft.com/office/drawing/2014/main" id="{0FF4AC6A-D2C8-4AC3-A2DB-BB9AFD65B7B4}"/>
              </a:ext>
            </a:extLst>
          </p:cNvPr>
          <p:cNvSpPr>
            <a:spLocks noChangeArrowheads="1"/>
          </p:cNvSpPr>
          <p:nvPr/>
        </p:nvSpPr>
        <p:spPr bwMode="auto">
          <a:xfrm>
            <a:off x="495300" y="1338617"/>
            <a:ext cx="8153400" cy="4745915"/>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None/>
            </a:pPr>
            <a:r>
              <a:rPr lang="en-US" altLang="th-TH" sz="2400" b="1" dirty="0"/>
              <a:t>Suppose the monopolist has two plants</a:t>
            </a:r>
            <a:r>
              <a:rPr lang="en-US" altLang="th-TH" sz="2400" dirty="0"/>
              <a:t>: one plant has marginal cost MC</a:t>
            </a:r>
            <a:r>
              <a:rPr lang="en-US" altLang="th-TH" sz="2400" baseline="-25000" dirty="0"/>
              <a:t>1</a:t>
            </a:r>
            <a:r>
              <a:rPr lang="en-US" altLang="th-TH" sz="2400" dirty="0"/>
              <a:t>(Q) and the other has marginal cost MC</a:t>
            </a:r>
            <a:r>
              <a:rPr lang="en-US" altLang="th-TH" sz="2400" baseline="-25000" dirty="0"/>
              <a:t>2</a:t>
            </a:r>
            <a:r>
              <a:rPr lang="en-US" altLang="th-TH" sz="2400" dirty="0"/>
              <a:t>(Q).</a:t>
            </a:r>
          </a:p>
          <a:p>
            <a:pPr eaLnBrk="1" hangingPunct="1">
              <a:spcBef>
                <a:spcPct val="0"/>
              </a:spcBef>
              <a:buNone/>
            </a:pPr>
            <a:endParaRPr lang="en-US" altLang="th-TH" sz="2400" dirty="0"/>
          </a:p>
          <a:p>
            <a:pPr eaLnBrk="1" hangingPunct="1">
              <a:spcBef>
                <a:spcPct val="0"/>
              </a:spcBef>
              <a:buNone/>
            </a:pPr>
            <a:r>
              <a:rPr lang="en-US" altLang="th-TH" sz="2400" dirty="0"/>
              <a:t>The problem here is how a monopolist would allocate production across the plants under its management.</a:t>
            </a:r>
          </a:p>
          <a:p>
            <a:pPr eaLnBrk="1" hangingPunct="1">
              <a:spcBef>
                <a:spcPct val="0"/>
              </a:spcBef>
              <a:buNone/>
            </a:pPr>
            <a:endParaRPr lang="en-US" altLang="th-TH" sz="2400" dirty="0"/>
          </a:p>
          <a:p>
            <a:pPr eaLnBrk="1" hangingPunct="1">
              <a:buNone/>
            </a:pPr>
            <a:r>
              <a:rPr lang="en-US" altLang="th-TH" sz="2400" b="1" dirty="0"/>
              <a:t>Whenever the marginal costs of the two plants are not equal, the firm can increase profits by reallocating production towards the lower marginal cost plant and away from the higher marginal cost plant.</a:t>
            </a:r>
          </a:p>
          <a:p>
            <a:pPr eaLnBrk="1" hangingPunct="1">
              <a:buNone/>
            </a:pPr>
            <a:endParaRPr lang="en-US" altLang="th-TH" sz="2400" dirty="0"/>
          </a:p>
          <a:p>
            <a:pPr eaLnBrk="1" hangingPunct="1">
              <a:buNone/>
            </a:pPr>
            <a:r>
              <a:rPr lang="en-US" altLang="th-TH" sz="2400" dirty="0"/>
              <a:t>Thus, if MC</a:t>
            </a:r>
            <a:r>
              <a:rPr lang="en-US" altLang="th-TH" sz="2400" baseline="-25000" dirty="0"/>
              <a:t>2</a:t>
            </a:r>
            <a:r>
              <a:rPr lang="en-US" altLang="th-TH" sz="2400" dirty="0"/>
              <a:t> &gt; MC</a:t>
            </a:r>
            <a:r>
              <a:rPr lang="en-US" altLang="th-TH" sz="2400" baseline="-25000" dirty="0"/>
              <a:t>1</a:t>
            </a:r>
            <a:r>
              <a:rPr lang="en-US" altLang="th-TH" sz="2400" dirty="0"/>
              <a:t>, more output should be produced at Plant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3">
            <a:extLst>
              <a:ext uri="{FF2B5EF4-FFF2-40B4-BE49-F238E27FC236}">
                <a16:creationId xmlns:a16="http://schemas.microsoft.com/office/drawing/2014/main" id="{D70F2066-A08D-4DE2-B60A-2AB3C37EF96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4D81370-6C13-4C15-8459-942E81236F1B}" type="slidenum">
              <a:rPr lang="en-US" altLang="th-TH" sz="1200">
                <a:solidFill>
                  <a:srgbClr val="898989"/>
                </a:solidFill>
              </a:rPr>
              <a:pPr>
                <a:spcBef>
                  <a:spcPct val="0"/>
                </a:spcBef>
                <a:buFontTx/>
                <a:buNone/>
              </a:pPr>
              <a:t>3</a:t>
            </a:fld>
            <a:endParaRPr lang="en-US" altLang="th-TH" sz="1200">
              <a:solidFill>
                <a:srgbClr val="898989"/>
              </a:solidFill>
            </a:endParaRPr>
          </a:p>
        </p:txBody>
      </p:sp>
      <p:sp>
        <p:nvSpPr>
          <p:cNvPr id="49155" name="Rectangle 11">
            <a:extLst>
              <a:ext uri="{FF2B5EF4-FFF2-40B4-BE49-F238E27FC236}">
                <a16:creationId xmlns:a16="http://schemas.microsoft.com/office/drawing/2014/main" id="{703FFD9B-BDF1-491C-8371-A0932370DC59}"/>
              </a:ext>
            </a:extLst>
          </p:cNvPr>
          <p:cNvSpPr>
            <a:spLocks noChangeArrowheads="1"/>
          </p:cNvSpPr>
          <p:nvPr/>
        </p:nvSpPr>
        <p:spPr bwMode="auto">
          <a:xfrm>
            <a:off x="381000" y="1449417"/>
            <a:ext cx="83820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th-TH" sz="2400" dirty="0">
                <a:solidFill>
                  <a:srgbClr val="000066"/>
                </a:solidFill>
              </a:rPr>
              <a:t>Question:</a:t>
            </a:r>
            <a:r>
              <a:rPr lang="en-US" altLang="th-TH" sz="2400" i="1" dirty="0"/>
              <a:t> How much should the monopolist produce in total?</a:t>
            </a:r>
            <a:r>
              <a:rPr lang="en-US" altLang="th-TH" sz="2400" dirty="0"/>
              <a:t>  </a:t>
            </a:r>
          </a:p>
          <a:p>
            <a:pPr eaLnBrk="1" hangingPunct="1">
              <a:spcBef>
                <a:spcPct val="0"/>
              </a:spcBef>
              <a:buFontTx/>
              <a:buNone/>
            </a:pPr>
            <a:endParaRPr lang="en-US" altLang="th-TH" sz="2400" dirty="0"/>
          </a:p>
          <a:p>
            <a:pPr eaLnBrk="1" hangingPunct="1">
              <a:spcBef>
                <a:spcPct val="0"/>
              </a:spcBef>
              <a:buFontTx/>
              <a:buNone/>
            </a:pPr>
            <a:r>
              <a:rPr lang="en-US" altLang="th-TH" sz="2400" i="1" u="sng" dirty="0">
                <a:solidFill>
                  <a:srgbClr val="000066"/>
                </a:solidFill>
              </a:rPr>
              <a:t>Definition:</a:t>
            </a:r>
            <a:r>
              <a:rPr lang="en-US" altLang="th-TH" sz="2400" dirty="0"/>
              <a:t>  The </a:t>
            </a:r>
            <a:r>
              <a:rPr lang="en-US" altLang="th-TH" sz="2400" b="1" dirty="0"/>
              <a:t>Multi-Plant Marginal Cost Curve (MC</a:t>
            </a:r>
            <a:r>
              <a:rPr lang="en-US" altLang="th-TH" sz="2400" b="1" baseline="-25000" dirty="0"/>
              <a:t>T</a:t>
            </a:r>
            <a:r>
              <a:rPr lang="en-US" altLang="th-TH" sz="2400" b="1" dirty="0"/>
              <a:t>)</a:t>
            </a:r>
            <a:r>
              <a:rPr lang="en-US" altLang="th-TH" sz="2400" dirty="0"/>
              <a:t> is the horizontal sum of the marginal cost curves of the individual plants (i.e. this curve shows the total output that can be produced at every level of marginal cost.)</a:t>
            </a:r>
          </a:p>
          <a:p>
            <a:pPr eaLnBrk="1" hangingPunct="1">
              <a:spcBef>
                <a:spcPct val="0"/>
              </a:spcBef>
              <a:buFontTx/>
              <a:buNone/>
            </a:pPr>
            <a:endParaRPr lang="en-US" altLang="th-TH" sz="2400" u="sng" dirty="0"/>
          </a:p>
          <a:p>
            <a:pPr eaLnBrk="1" hangingPunct="1">
              <a:spcBef>
                <a:spcPct val="0"/>
              </a:spcBef>
              <a:buFontTx/>
              <a:buNone/>
            </a:pPr>
            <a:r>
              <a:rPr lang="en-US" altLang="th-TH" sz="2400" dirty="0">
                <a:solidFill>
                  <a:srgbClr val="000066"/>
                </a:solidFill>
              </a:rPr>
              <a:t>Answer:</a:t>
            </a:r>
          </a:p>
          <a:p>
            <a:pPr eaLnBrk="1" hangingPunct="1">
              <a:spcBef>
                <a:spcPct val="0"/>
              </a:spcBef>
              <a:buFontTx/>
              <a:buNone/>
            </a:pPr>
            <a:r>
              <a:rPr lang="en-US" altLang="th-TH" sz="2400" dirty="0">
                <a:solidFill>
                  <a:srgbClr val="000066"/>
                </a:solidFill>
              </a:rPr>
              <a:t>	</a:t>
            </a:r>
            <a:r>
              <a:rPr lang="en-US" altLang="th-TH" sz="2400" dirty="0"/>
              <a:t>The monopolist produces where MR = MC</a:t>
            </a:r>
            <a:r>
              <a:rPr lang="en-US" altLang="th-TH" sz="2400" baseline="-25000" dirty="0"/>
              <a:t>T</a:t>
            </a:r>
            <a:r>
              <a:rPr lang="en-US" altLang="th-TH" sz="2400" dirty="0"/>
              <a:t>. This will give the profit-maximizing quantity Q*.</a:t>
            </a:r>
          </a:p>
          <a:p>
            <a:pPr eaLnBrk="1" hangingPunct="1">
              <a:spcBef>
                <a:spcPct val="0"/>
              </a:spcBef>
              <a:buFontTx/>
              <a:buNone/>
            </a:pPr>
            <a:r>
              <a:rPr lang="en-US" altLang="th-TH" sz="2400" dirty="0"/>
              <a:t>	The output production between two plants is determined by MR(Q*) = MC</a:t>
            </a:r>
            <a:r>
              <a:rPr lang="en-US" altLang="th-TH" sz="2400" baseline="-25000" dirty="0"/>
              <a:t>1</a:t>
            </a:r>
            <a:r>
              <a:rPr lang="en-US" altLang="th-TH" sz="2400" dirty="0"/>
              <a:t>(Q</a:t>
            </a:r>
            <a:r>
              <a:rPr lang="en-US" altLang="th-TH" sz="2400" baseline="-25000" dirty="0"/>
              <a:t>1</a:t>
            </a:r>
            <a:r>
              <a:rPr lang="en-US" altLang="th-TH" sz="2400" dirty="0"/>
              <a:t>*) = MC</a:t>
            </a:r>
            <a:r>
              <a:rPr lang="en-US" altLang="th-TH" sz="2400" baseline="-25000" dirty="0"/>
              <a:t>2</a:t>
            </a:r>
            <a:r>
              <a:rPr lang="en-US" altLang="th-TH" sz="2400" dirty="0"/>
              <a:t>(Q</a:t>
            </a:r>
            <a:r>
              <a:rPr lang="en-US" altLang="th-TH" sz="2400" baseline="-25000" dirty="0"/>
              <a:t>2</a:t>
            </a:r>
            <a:r>
              <a:rPr lang="en-US" altLang="th-TH" sz="2400" dirty="0"/>
              <a:t>*) with Q</a:t>
            </a:r>
            <a:r>
              <a:rPr lang="en-US" altLang="th-TH" sz="2400" baseline="-25000" dirty="0"/>
              <a:t>1</a:t>
            </a:r>
            <a:r>
              <a:rPr lang="en-US" altLang="th-TH" sz="2400" dirty="0"/>
              <a:t>* + Q</a:t>
            </a:r>
            <a:r>
              <a:rPr lang="en-US" altLang="th-TH" sz="2400" baseline="-25000" dirty="0"/>
              <a:t>2</a:t>
            </a:r>
            <a:r>
              <a:rPr lang="en-US" altLang="th-TH" sz="2400" dirty="0"/>
              <a:t>* = Q*.</a:t>
            </a:r>
            <a:endParaRPr lang="en-US" altLang="th-TH" sz="2400" u="sng" dirty="0"/>
          </a:p>
        </p:txBody>
      </p:sp>
      <p:sp>
        <p:nvSpPr>
          <p:cNvPr id="610316" name="AutoShape 12">
            <a:extLst>
              <a:ext uri="{FF2B5EF4-FFF2-40B4-BE49-F238E27FC236}">
                <a16:creationId xmlns:a16="http://schemas.microsoft.com/office/drawing/2014/main" id="{CC603167-7753-4FDF-BF37-46710B6FB27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a:defRPr/>
            </a:pPr>
            <a:r>
              <a:rPr lang="en-US" sz="4000" b="1" dirty="0">
                <a:solidFill>
                  <a:srgbClr val="000066"/>
                </a:solidFill>
                <a:latin typeface="Calibri" pitchFamily="34" charset="0"/>
              </a:rPr>
              <a:t>Multi-Plant Marginal Costs Curve</a:t>
            </a:r>
            <a:endParaRPr lang="en-US" sz="40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3">
            <a:extLst>
              <a:ext uri="{FF2B5EF4-FFF2-40B4-BE49-F238E27FC236}">
                <a16:creationId xmlns:a16="http://schemas.microsoft.com/office/drawing/2014/main" id="{5C8C2071-94D4-47A3-897A-F337D521F68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56A9012-0D1A-49EC-B5F1-2AFF40CA8A3F}" type="slidenum">
              <a:rPr lang="en-US" altLang="th-TH" sz="1200">
                <a:solidFill>
                  <a:srgbClr val="898989"/>
                </a:solidFill>
              </a:rPr>
              <a:pPr>
                <a:spcBef>
                  <a:spcPct val="0"/>
                </a:spcBef>
                <a:buFontTx/>
                <a:buNone/>
              </a:pPr>
              <a:t>4</a:t>
            </a:fld>
            <a:endParaRPr lang="en-US" altLang="th-TH" sz="1200">
              <a:solidFill>
                <a:srgbClr val="898989"/>
              </a:solidFill>
            </a:endParaRPr>
          </a:p>
        </p:txBody>
      </p:sp>
      <p:grpSp>
        <p:nvGrpSpPr>
          <p:cNvPr id="2" name="Group 1">
            <a:extLst>
              <a:ext uri="{FF2B5EF4-FFF2-40B4-BE49-F238E27FC236}">
                <a16:creationId xmlns:a16="http://schemas.microsoft.com/office/drawing/2014/main" id="{12B3DB83-D835-412D-A30A-5EAB7AF4ED1A}"/>
              </a:ext>
            </a:extLst>
          </p:cNvPr>
          <p:cNvGrpSpPr/>
          <p:nvPr/>
        </p:nvGrpSpPr>
        <p:grpSpPr>
          <a:xfrm>
            <a:off x="470793" y="1252836"/>
            <a:ext cx="8202413" cy="5452764"/>
            <a:chOff x="331987" y="1181100"/>
            <a:chExt cx="8202413" cy="5452764"/>
          </a:xfrm>
        </p:grpSpPr>
        <p:sp>
          <p:nvSpPr>
            <p:cNvPr id="48131" name="Line 3">
              <a:extLst>
                <a:ext uri="{FF2B5EF4-FFF2-40B4-BE49-F238E27FC236}">
                  <a16:creationId xmlns:a16="http://schemas.microsoft.com/office/drawing/2014/main" id="{FB1E90E2-0C7A-42AE-9436-F61B428673BC}"/>
                </a:ext>
              </a:extLst>
            </p:cNvPr>
            <p:cNvSpPr>
              <a:spLocks noChangeShapeType="1"/>
            </p:cNvSpPr>
            <p:nvPr/>
          </p:nvSpPr>
          <p:spPr bwMode="auto">
            <a:xfrm>
              <a:off x="990600" y="6172200"/>
              <a:ext cx="59436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48132" name="Line 7">
              <a:extLst>
                <a:ext uri="{FF2B5EF4-FFF2-40B4-BE49-F238E27FC236}">
                  <a16:creationId xmlns:a16="http://schemas.microsoft.com/office/drawing/2014/main" id="{43D07BA5-E298-4D72-BB7D-8A5E4DD313F7}"/>
                </a:ext>
              </a:extLst>
            </p:cNvPr>
            <p:cNvSpPr>
              <a:spLocks noChangeShapeType="1"/>
            </p:cNvSpPr>
            <p:nvPr/>
          </p:nvSpPr>
          <p:spPr bwMode="auto">
            <a:xfrm flipV="1">
              <a:off x="990600" y="1371600"/>
              <a:ext cx="3276600" cy="4800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8133" name="Line 8">
              <a:extLst>
                <a:ext uri="{FF2B5EF4-FFF2-40B4-BE49-F238E27FC236}">
                  <a16:creationId xmlns:a16="http://schemas.microsoft.com/office/drawing/2014/main" id="{E90A7BD3-5C6E-4E81-8B37-5E841B9A7E51}"/>
                </a:ext>
              </a:extLst>
            </p:cNvPr>
            <p:cNvSpPr>
              <a:spLocks noChangeShapeType="1"/>
            </p:cNvSpPr>
            <p:nvPr/>
          </p:nvSpPr>
          <p:spPr bwMode="auto">
            <a:xfrm flipV="1">
              <a:off x="990600" y="1447800"/>
              <a:ext cx="5867400" cy="4724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8134" name="Line 9">
              <a:extLst>
                <a:ext uri="{FF2B5EF4-FFF2-40B4-BE49-F238E27FC236}">
                  <a16:creationId xmlns:a16="http://schemas.microsoft.com/office/drawing/2014/main" id="{647BFCDA-FE16-4A84-A4AA-B6423219C0A8}"/>
                </a:ext>
              </a:extLst>
            </p:cNvPr>
            <p:cNvSpPr>
              <a:spLocks noChangeShapeType="1"/>
            </p:cNvSpPr>
            <p:nvPr/>
          </p:nvSpPr>
          <p:spPr bwMode="auto">
            <a:xfrm flipV="1">
              <a:off x="990600" y="2133600"/>
              <a:ext cx="7543800" cy="4038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8135" name="Text Box 11">
              <a:extLst>
                <a:ext uri="{FF2B5EF4-FFF2-40B4-BE49-F238E27FC236}">
                  <a16:creationId xmlns:a16="http://schemas.microsoft.com/office/drawing/2014/main" id="{D0367FA6-F81A-4242-BD3E-D445ED67771A}"/>
                </a:ext>
              </a:extLst>
            </p:cNvPr>
            <p:cNvSpPr txBox="1">
              <a:spLocks noChangeArrowheads="1"/>
            </p:cNvSpPr>
            <p:nvPr/>
          </p:nvSpPr>
          <p:spPr bwMode="auto">
            <a:xfrm>
              <a:off x="5863026" y="1192382"/>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MC</a:t>
              </a:r>
              <a:r>
                <a:rPr lang="en-GB" altLang="th-TH" sz="2400" b="1" baseline="-25000" dirty="0"/>
                <a:t>2</a:t>
              </a:r>
              <a:endParaRPr lang="en-GB" altLang="th-TH" sz="2400" b="1" dirty="0"/>
            </a:p>
          </p:txBody>
        </p:sp>
        <p:sp>
          <p:nvSpPr>
            <p:cNvPr id="48136" name="Line 13">
              <a:extLst>
                <a:ext uri="{FF2B5EF4-FFF2-40B4-BE49-F238E27FC236}">
                  <a16:creationId xmlns:a16="http://schemas.microsoft.com/office/drawing/2014/main" id="{F4F06DF3-DE9A-4833-8CC7-BC4D1CD88EF9}"/>
                </a:ext>
              </a:extLst>
            </p:cNvPr>
            <p:cNvSpPr>
              <a:spLocks noChangeShapeType="1"/>
            </p:cNvSpPr>
            <p:nvPr/>
          </p:nvSpPr>
          <p:spPr bwMode="auto">
            <a:xfrm>
              <a:off x="981722" y="3733800"/>
              <a:ext cx="45720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8137" name="Line 14">
              <a:extLst>
                <a:ext uri="{FF2B5EF4-FFF2-40B4-BE49-F238E27FC236}">
                  <a16:creationId xmlns:a16="http://schemas.microsoft.com/office/drawing/2014/main" id="{4F77C77E-74BF-4541-924E-900C3CCB1159}"/>
                </a:ext>
              </a:extLst>
            </p:cNvPr>
            <p:cNvSpPr>
              <a:spLocks noChangeShapeType="1"/>
            </p:cNvSpPr>
            <p:nvPr/>
          </p:nvSpPr>
          <p:spPr bwMode="auto">
            <a:xfrm>
              <a:off x="5537847" y="3733800"/>
              <a:ext cx="0" cy="2438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8138" name="Line 15">
              <a:extLst>
                <a:ext uri="{FF2B5EF4-FFF2-40B4-BE49-F238E27FC236}">
                  <a16:creationId xmlns:a16="http://schemas.microsoft.com/office/drawing/2014/main" id="{24B6B8C6-EA77-4197-8723-77D5E6D7EE29}"/>
                </a:ext>
              </a:extLst>
            </p:cNvPr>
            <p:cNvSpPr>
              <a:spLocks noChangeShapeType="1"/>
            </p:cNvSpPr>
            <p:nvPr/>
          </p:nvSpPr>
          <p:spPr bwMode="auto">
            <a:xfrm>
              <a:off x="2667000" y="3733800"/>
              <a:ext cx="0" cy="2438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8139" name="Line 16">
              <a:extLst>
                <a:ext uri="{FF2B5EF4-FFF2-40B4-BE49-F238E27FC236}">
                  <a16:creationId xmlns:a16="http://schemas.microsoft.com/office/drawing/2014/main" id="{0ED05A87-01E7-4B0F-97E7-E1317067A69B}"/>
                </a:ext>
              </a:extLst>
            </p:cNvPr>
            <p:cNvSpPr>
              <a:spLocks noChangeShapeType="1"/>
            </p:cNvSpPr>
            <p:nvPr/>
          </p:nvSpPr>
          <p:spPr bwMode="auto">
            <a:xfrm>
              <a:off x="3989034" y="3733800"/>
              <a:ext cx="0" cy="2438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8144" name="Text Box 22">
              <a:extLst>
                <a:ext uri="{FF2B5EF4-FFF2-40B4-BE49-F238E27FC236}">
                  <a16:creationId xmlns:a16="http://schemas.microsoft.com/office/drawing/2014/main" id="{AA57D4DB-BB84-4AD2-A170-92F72BD5EE67}"/>
                </a:ext>
              </a:extLst>
            </p:cNvPr>
            <p:cNvSpPr txBox="1">
              <a:spLocks noChangeArrowheads="1"/>
            </p:cNvSpPr>
            <p:nvPr/>
          </p:nvSpPr>
          <p:spPr bwMode="auto">
            <a:xfrm>
              <a:off x="331987" y="3502967"/>
              <a:ext cx="6174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MC</a:t>
              </a:r>
            </a:p>
          </p:txBody>
        </p:sp>
        <p:sp>
          <p:nvSpPr>
            <p:cNvPr id="48153" name="Line 37">
              <a:extLst>
                <a:ext uri="{FF2B5EF4-FFF2-40B4-BE49-F238E27FC236}">
                  <a16:creationId xmlns:a16="http://schemas.microsoft.com/office/drawing/2014/main" id="{9458BCB6-1B4E-429E-BA71-C98801B13644}"/>
                </a:ext>
              </a:extLst>
            </p:cNvPr>
            <p:cNvSpPr>
              <a:spLocks noChangeShapeType="1"/>
            </p:cNvSpPr>
            <p:nvPr/>
          </p:nvSpPr>
          <p:spPr bwMode="auto">
            <a:xfrm flipH="1" flipV="1">
              <a:off x="974725" y="1295400"/>
              <a:ext cx="15875" cy="48768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48154" name="Text Box 38">
              <a:extLst>
                <a:ext uri="{FF2B5EF4-FFF2-40B4-BE49-F238E27FC236}">
                  <a16:creationId xmlns:a16="http://schemas.microsoft.com/office/drawing/2014/main" id="{E581B601-F60F-42D4-8319-49DE5175F6A1}"/>
                </a:ext>
              </a:extLst>
            </p:cNvPr>
            <p:cNvSpPr txBox="1">
              <a:spLocks noChangeArrowheads="1"/>
            </p:cNvSpPr>
            <p:nvPr/>
          </p:nvSpPr>
          <p:spPr bwMode="auto">
            <a:xfrm>
              <a:off x="6908013" y="5942861"/>
              <a:ext cx="1352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Quantity</a:t>
              </a:r>
            </a:p>
          </p:txBody>
        </p:sp>
        <p:sp>
          <p:nvSpPr>
            <p:cNvPr id="48155" name="Text Box 39">
              <a:extLst>
                <a:ext uri="{FF2B5EF4-FFF2-40B4-BE49-F238E27FC236}">
                  <a16:creationId xmlns:a16="http://schemas.microsoft.com/office/drawing/2014/main" id="{706E203F-8D5D-457A-85EB-DAADAD7621A2}"/>
                </a:ext>
              </a:extLst>
            </p:cNvPr>
            <p:cNvSpPr txBox="1">
              <a:spLocks noChangeArrowheads="1"/>
            </p:cNvSpPr>
            <p:nvPr/>
          </p:nvSpPr>
          <p:spPr bwMode="auto">
            <a:xfrm>
              <a:off x="1050925" y="1181100"/>
              <a:ext cx="858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Price</a:t>
              </a:r>
            </a:p>
          </p:txBody>
        </p:sp>
        <p:sp>
          <p:nvSpPr>
            <p:cNvPr id="48156" name="Text Box 40">
              <a:extLst>
                <a:ext uri="{FF2B5EF4-FFF2-40B4-BE49-F238E27FC236}">
                  <a16:creationId xmlns:a16="http://schemas.microsoft.com/office/drawing/2014/main" id="{BA0C9821-6677-4B48-85E9-0DBF64E21F98}"/>
                </a:ext>
              </a:extLst>
            </p:cNvPr>
            <p:cNvSpPr txBox="1">
              <a:spLocks noChangeArrowheads="1"/>
            </p:cNvSpPr>
            <p:nvPr/>
          </p:nvSpPr>
          <p:spPr bwMode="auto">
            <a:xfrm>
              <a:off x="3336925" y="1187203"/>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a:t>MC</a:t>
              </a:r>
              <a:r>
                <a:rPr lang="en-GB" altLang="th-TH" sz="2400" b="1" baseline="-25000"/>
                <a:t>1</a:t>
              </a:r>
              <a:endParaRPr lang="en-GB" altLang="th-TH" sz="2400" b="1"/>
            </a:p>
          </p:txBody>
        </p:sp>
        <p:sp>
          <p:nvSpPr>
            <p:cNvPr id="48157" name="Text Box 41">
              <a:extLst>
                <a:ext uri="{FF2B5EF4-FFF2-40B4-BE49-F238E27FC236}">
                  <a16:creationId xmlns:a16="http://schemas.microsoft.com/office/drawing/2014/main" id="{9129233E-2B90-409B-8FD0-3A8B62825F29}"/>
                </a:ext>
              </a:extLst>
            </p:cNvPr>
            <p:cNvSpPr txBox="1">
              <a:spLocks noChangeArrowheads="1"/>
            </p:cNvSpPr>
            <p:nvPr/>
          </p:nvSpPr>
          <p:spPr bwMode="auto">
            <a:xfrm>
              <a:off x="7426956" y="1812925"/>
              <a:ext cx="8270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MC</a:t>
              </a:r>
              <a:r>
                <a:rPr lang="en-GB" altLang="th-TH" sz="2400" b="1" baseline="-25000" dirty="0"/>
                <a:t>T</a:t>
              </a:r>
              <a:endParaRPr lang="en-GB" altLang="th-TH" sz="2400" b="1" dirty="0"/>
            </a:p>
          </p:txBody>
        </p:sp>
        <p:sp>
          <p:nvSpPr>
            <p:cNvPr id="48158" name="Text Box 42">
              <a:extLst>
                <a:ext uri="{FF2B5EF4-FFF2-40B4-BE49-F238E27FC236}">
                  <a16:creationId xmlns:a16="http://schemas.microsoft.com/office/drawing/2014/main" id="{C66D429B-0E7E-4FD3-BBE6-95C9DCA97766}"/>
                </a:ext>
              </a:extLst>
            </p:cNvPr>
            <p:cNvSpPr txBox="1">
              <a:spLocks noChangeArrowheads="1"/>
            </p:cNvSpPr>
            <p:nvPr/>
          </p:nvSpPr>
          <p:spPr bwMode="auto">
            <a:xfrm>
              <a:off x="2498725" y="6172199"/>
              <a:ext cx="3399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Q</a:t>
              </a:r>
              <a:r>
                <a:rPr lang="en-GB" altLang="th-TH" sz="2400" b="1" baseline="-25000" dirty="0"/>
                <a:t>1</a:t>
              </a:r>
              <a:r>
                <a:rPr lang="en-GB" altLang="th-TH" sz="2400" b="1" dirty="0"/>
                <a:t>	     Q</a:t>
              </a:r>
              <a:r>
                <a:rPr lang="en-GB" altLang="th-TH" sz="2400" b="1" baseline="-25000" dirty="0"/>
                <a:t>2</a:t>
              </a:r>
              <a:r>
                <a:rPr lang="en-GB" altLang="th-TH" sz="2400" b="1" dirty="0"/>
                <a:t>		  Q</a:t>
              </a:r>
              <a:r>
                <a:rPr lang="en-GB" altLang="th-TH" sz="2400" b="1" baseline="-25000" dirty="0"/>
                <a:t>T</a:t>
              </a:r>
              <a:endParaRPr lang="en-GB" altLang="th-TH" sz="2400" b="1" dirty="0"/>
            </a:p>
          </p:txBody>
        </p:sp>
      </p:grpSp>
      <p:sp>
        <p:nvSpPr>
          <p:cNvPr id="609323" name="AutoShape 43">
            <a:extLst>
              <a:ext uri="{FF2B5EF4-FFF2-40B4-BE49-F238E27FC236}">
                <a16:creationId xmlns:a16="http://schemas.microsoft.com/office/drawing/2014/main" id="{36CD7944-941E-4ABF-B436-79B3AD7C1C86}"/>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a:defRPr/>
            </a:pPr>
            <a:r>
              <a:rPr lang="en-US" sz="4000" b="1" dirty="0">
                <a:solidFill>
                  <a:srgbClr val="000066"/>
                </a:solidFill>
                <a:latin typeface="Calibri" pitchFamily="34" charset="0"/>
              </a:rPr>
              <a:t>Multi-Plant Marginal Costs Curve</a:t>
            </a:r>
            <a:endParaRPr lang="en-US" sz="40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3">
            <a:extLst>
              <a:ext uri="{FF2B5EF4-FFF2-40B4-BE49-F238E27FC236}">
                <a16:creationId xmlns:a16="http://schemas.microsoft.com/office/drawing/2014/main" id="{0F66644B-6D7A-4587-A3F3-A5C7EE25C20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340DB0E-2CEE-4AEE-99E4-A5ED8F354D5E}" type="slidenum">
              <a:rPr lang="en-US" altLang="th-TH" sz="1200">
                <a:solidFill>
                  <a:srgbClr val="898989"/>
                </a:solidFill>
              </a:rPr>
              <a:pPr>
                <a:spcBef>
                  <a:spcPct val="0"/>
                </a:spcBef>
                <a:buFontTx/>
                <a:buNone/>
              </a:pPr>
              <a:t>5</a:t>
            </a:fld>
            <a:endParaRPr lang="en-US" altLang="th-TH" sz="1200">
              <a:solidFill>
                <a:srgbClr val="898989"/>
              </a:solidFill>
            </a:endParaRPr>
          </a:p>
        </p:txBody>
      </p:sp>
      <p:sp>
        <p:nvSpPr>
          <p:cNvPr id="52227" name="Line 3">
            <a:extLst>
              <a:ext uri="{FF2B5EF4-FFF2-40B4-BE49-F238E27FC236}">
                <a16:creationId xmlns:a16="http://schemas.microsoft.com/office/drawing/2014/main" id="{A88AC65E-E14D-45D8-B249-E24386EA486A}"/>
              </a:ext>
            </a:extLst>
          </p:cNvPr>
          <p:cNvSpPr>
            <a:spLocks noChangeShapeType="1"/>
          </p:cNvSpPr>
          <p:nvPr/>
        </p:nvSpPr>
        <p:spPr bwMode="auto">
          <a:xfrm>
            <a:off x="1163715" y="6151486"/>
            <a:ext cx="59436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52228" name="Text Box 5">
            <a:extLst>
              <a:ext uri="{FF2B5EF4-FFF2-40B4-BE49-F238E27FC236}">
                <a16:creationId xmlns:a16="http://schemas.microsoft.com/office/drawing/2014/main" id="{A7F808AF-DB72-4A72-B212-F1E0AE6AF05D}"/>
              </a:ext>
            </a:extLst>
          </p:cNvPr>
          <p:cNvSpPr txBox="1">
            <a:spLocks noChangeArrowheads="1"/>
          </p:cNvSpPr>
          <p:nvPr/>
        </p:nvSpPr>
        <p:spPr bwMode="auto">
          <a:xfrm>
            <a:off x="7113029" y="5919710"/>
            <a:ext cx="1352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Quantity</a:t>
            </a:r>
          </a:p>
        </p:txBody>
      </p:sp>
      <p:sp>
        <p:nvSpPr>
          <p:cNvPr id="52229" name="Line 7">
            <a:extLst>
              <a:ext uri="{FF2B5EF4-FFF2-40B4-BE49-F238E27FC236}">
                <a16:creationId xmlns:a16="http://schemas.microsoft.com/office/drawing/2014/main" id="{142AFCE0-58A9-4A3E-9C74-7EBE630206B6}"/>
              </a:ext>
            </a:extLst>
          </p:cNvPr>
          <p:cNvSpPr>
            <a:spLocks noChangeShapeType="1"/>
          </p:cNvSpPr>
          <p:nvPr/>
        </p:nvSpPr>
        <p:spPr bwMode="auto">
          <a:xfrm flipV="1">
            <a:off x="1163715" y="2112886"/>
            <a:ext cx="7543800" cy="4038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52230" name="Text Box 8">
            <a:extLst>
              <a:ext uri="{FF2B5EF4-FFF2-40B4-BE49-F238E27FC236}">
                <a16:creationId xmlns:a16="http://schemas.microsoft.com/office/drawing/2014/main" id="{E759399A-5AEA-4A88-BD92-798E74564FA0}"/>
              </a:ext>
            </a:extLst>
          </p:cNvPr>
          <p:cNvSpPr txBox="1">
            <a:spLocks noChangeArrowheads="1"/>
          </p:cNvSpPr>
          <p:nvPr/>
        </p:nvSpPr>
        <p:spPr bwMode="auto">
          <a:xfrm>
            <a:off x="7477287" y="1819200"/>
            <a:ext cx="8270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MC</a:t>
            </a:r>
            <a:r>
              <a:rPr lang="en-GB" altLang="th-TH" sz="2400" b="1" baseline="-25000" dirty="0"/>
              <a:t>T</a:t>
            </a:r>
            <a:endParaRPr lang="en-GB" altLang="th-TH" sz="2400" b="1" dirty="0"/>
          </a:p>
        </p:txBody>
      </p:sp>
      <p:sp>
        <p:nvSpPr>
          <p:cNvPr id="52231" name="Line 9">
            <a:extLst>
              <a:ext uri="{FF2B5EF4-FFF2-40B4-BE49-F238E27FC236}">
                <a16:creationId xmlns:a16="http://schemas.microsoft.com/office/drawing/2014/main" id="{8AAED7A0-C8D6-4849-BFCA-3EDDF215970F}"/>
              </a:ext>
            </a:extLst>
          </p:cNvPr>
          <p:cNvSpPr>
            <a:spLocks noChangeShapeType="1"/>
          </p:cNvSpPr>
          <p:nvPr/>
        </p:nvSpPr>
        <p:spPr bwMode="auto">
          <a:xfrm>
            <a:off x="3124113" y="3332086"/>
            <a:ext cx="15962" cy="2834936"/>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52232" name="Text Box 10">
            <a:extLst>
              <a:ext uri="{FF2B5EF4-FFF2-40B4-BE49-F238E27FC236}">
                <a16:creationId xmlns:a16="http://schemas.microsoft.com/office/drawing/2014/main" id="{3C7ED658-8E07-4C6E-BB25-CCBE681A3B83}"/>
              </a:ext>
            </a:extLst>
          </p:cNvPr>
          <p:cNvSpPr txBox="1">
            <a:spLocks noChangeArrowheads="1"/>
          </p:cNvSpPr>
          <p:nvPr/>
        </p:nvSpPr>
        <p:spPr bwMode="auto">
          <a:xfrm>
            <a:off x="690640" y="3449561"/>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GB" altLang="th-TH" sz="2400" b="1"/>
          </a:p>
        </p:txBody>
      </p:sp>
      <p:sp>
        <p:nvSpPr>
          <p:cNvPr id="52233" name="Line 11">
            <a:extLst>
              <a:ext uri="{FF2B5EF4-FFF2-40B4-BE49-F238E27FC236}">
                <a16:creationId xmlns:a16="http://schemas.microsoft.com/office/drawing/2014/main" id="{B8DFE704-3881-420E-AC6B-00C693F1303C}"/>
              </a:ext>
            </a:extLst>
          </p:cNvPr>
          <p:cNvSpPr>
            <a:spLocks noChangeShapeType="1"/>
          </p:cNvSpPr>
          <p:nvPr/>
        </p:nvSpPr>
        <p:spPr bwMode="auto">
          <a:xfrm>
            <a:off x="1112916" y="1655686"/>
            <a:ext cx="5461000" cy="44958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52234" name="Text Box 12">
            <a:extLst>
              <a:ext uri="{FF2B5EF4-FFF2-40B4-BE49-F238E27FC236}">
                <a16:creationId xmlns:a16="http://schemas.microsoft.com/office/drawing/2014/main" id="{76F57464-2378-46F3-9EB9-A297D94D6A18}"/>
              </a:ext>
            </a:extLst>
          </p:cNvPr>
          <p:cNvSpPr txBox="1">
            <a:spLocks noChangeArrowheads="1"/>
          </p:cNvSpPr>
          <p:nvPr/>
        </p:nvSpPr>
        <p:spPr bwMode="auto">
          <a:xfrm>
            <a:off x="6036291" y="5332335"/>
            <a:ext cx="1285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Demand</a:t>
            </a:r>
          </a:p>
        </p:txBody>
      </p:sp>
      <p:sp>
        <p:nvSpPr>
          <p:cNvPr id="52235" name="Line 13">
            <a:extLst>
              <a:ext uri="{FF2B5EF4-FFF2-40B4-BE49-F238E27FC236}">
                <a16:creationId xmlns:a16="http://schemas.microsoft.com/office/drawing/2014/main" id="{5AEC9C32-A9C1-4EA0-8490-7B8FFF549B9F}"/>
              </a:ext>
            </a:extLst>
          </p:cNvPr>
          <p:cNvSpPr>
            <a:spLocks noChangeShapeType="1"/>
          </p:cNvSpPr>
          <p:nvPr/>
        </p:nvSpPr>
        <p:spPr bwMode="auto">
          <a:xfrm>
            <a:off x="1101804" y="1655686"/>
            <a:ext cx="2713036" cy="44958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52236" name="Line 15">
            <a:extLst>
              <a:ext uri="{FF2B5EF4-FFF2-40B4-BE49-F238E27FC236}">
                <a16:creationId xmlns:a16="http://schemas.microsoft.com/office/drawing/2014/main" id="{24BEC0D1-9424-48AB-A576-48AF05C3BD19}"/>
              </a:ext>
            </a:extLst>
          </p:cNvPr>
          <p:cNvSpPr>
            <a:spLocks noChangeShapeType="1"/>
          </p:cNvSpPr>
          <p:nvPr/>
        </p:nvSpPr>
        <p:spPr bwMode="auto">
          <a:xfrm flipH="1">
            <a:off x="1147840" y="3332086"/>
            <a:ext cx="1953162"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52237" name="Line 18">
            <a:extLst>
              <a:ext uri="{FF2B5EF4-FFF2-40B4-BE49-F238E27FC236}">
                <a16:creationId xmlns:a16="http://schemas.microsoft.com/office/drawing/2014/main" id="{2F9FD83C-E809-445F-8908-1654B06F53D9}"/>
              </a:ext>
            </a:extLst>
          </p:cNvPr>
          <p:cNvSpPr>
            <a:spLocks noChangeShapeType="1"/>
          </p:cNvSpPr>
          <p:nvPr/>
        </p:nvSpPr>
        <p:spPr bwMode="auto">
          <a:xfrm flipH="1">
            <a:off x="1163714" y="5084686"/>
            <a:ext cx="1992229"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52238" name="Line 19">
            <a:extLst>
              <a:ext uri="{FF2B5EF4-FFF2-40B4-BE49-F238E27FC236}">
                <a16:creationId xmlns:a16="http://schemas.microsoft.com/office/drawing/2014/main" id="{644C6555-157D-42DC-A5B0-3A060A5A52EA}"/>
              </a:ext>
            </a:extLst>
          </p:cNvPr>
          <p:cNvSpPr>
            <a:spLocks noChangeShapeType="1"/>
          </p:cNvSpPr>
          <p:nvPr/>
        </p:nvSpPr>
        <p:spPr bwMode="auto">
          <a:xfrm>
            <a:off x="2256408" y="5110426"/>
            <a:ext cx="0" cy="104106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52240" name="Text Box 21">
            <a:extLst>
              <a:ext uri="{FF2B5EF4-FFF2-40B4-BE49-F238E27FC236}">
                <a16:creationId xmlns:a16="http://schemas.microsoft.com/office/drawing/2014/main" id="{31E1151F-297D-4939-BCCB-A3C78F0CD221}"/>
              </a:ext>
            </a:extLst>
          </p:cNvPr>
          <p:cNvSpPr txBox="1">
            <a:spLocks noChangeArrowheads="1"/>
          </p:cNvSpPr>
          <p:nvPr/>
        </p:nvSpPr>
        <p:spPr bwMode="auto">
          <a:xfrm>
            <a:off x="1502014" y="6177225"/>
            <a:ext cx="20409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Q*</a:t>
            </a:r>
            <a:r>
              <a:rPr lang="en-GB" altLang="th-TH" sz="2400" b="1" baseline="-25000" dirty="0"/>
              <a:t>1</a:t>
            </a:r>
            <a:r>
              <a:rPr lang="en-GB" altLang="th-TH" sz="2400" b="1" dirty="0"/>
              <a:t> Q*</a:t>
            </a:r>
            <a:r>
              <a:rPr lang="en-GB" altLang="th-TH" sz="2400" b="1" baseline="-25000" dirty="0"/>
              <a:t>2</a:t>
            </a:r>
            <a:r>
              <a:rPr lang="en-GB" altLang="th-TH" sz="2400" b="1" dirty="0"/>
              <a:t>       Q*</a:t>
            </a:r>
          </a:p>
        </p:txBody>
      </p:sp>
      <p:sp>
        <p:nvSpPr>
          <p:cNvPr id="52249" name="Line 33">
            <a:extLst>
              <a:ext uri="{FF2B5EF4-FFF2-40B4-BE49-F238E27FC236}">
                <a16:creationId xmlns:a16="http://schemas.microsoft.com/office/drawing/2014/main" id="{5B6C41A1-F44B-40E3-A5E3-4F129679F343}"/>
              </a:ext>
            </a:extLst>
          </p:cNvPr>
          <p:cNvSpPr>
            <a:spLocks noChangeShapeType="1"/>
          </p:cNvSpPr>
          <p:nvPr/>
        </p:nvSpPr>
        <p:spPr bwMode="auto">
          <a:xfrm flipH="1" flipV="1">
            <a:off x="1112915" y="1322311"/>
            <a:ext cx="50800" cy="4829175"/>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52250" name="Text Box 34">
            <a:extLst>
              <a:ext uri="{FF2B5EF4-FFF2-40B4-BE49-F238E27FC236}">
                <a16:creationId xmlns:a16="http://schemas.microsoft.com/office/drawing/2014/main" id="{3574DBFE-FA23-45A5-B445-B5B638BE397D}"/>
              </a:ext>
            </a:extLst>
          </p:cNvPr>
          <p:cNvSpPr txBox="1">
            <a:spLocks noChangeArrowheads="1"/>
          </p:cNvSpPr>
          <p:nvPr/>
        </p:nvSpPr>
        <p:spPr bwMode="auto">
          <a:xfrm>
            <a:off x="254077" y="1274686"/>
            <a:ext cx="858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Price</a:t>
            </a:r>
          </a:p>
        </p:txBody>
      </p:sp>
      <p:sp>
        <p:nvSpPr>
          <p:cNvPr id="52251" name="Text Box 35">
            <a:extLst>
              <a:ext uri="{FF2B5EF4-FFF2-40B4-BE49-F238E27FC236}">
                <a16:creationId xmlns:a16="http://schemas.microsoft.com/office/drawing/2014/main" id="{7E5DB3FC-40EB-4D68-A8CE-C4BE063AAB9B}"/>
              </a:ext>
            </a:extLst>
          </p:cNvPr>
          <p:cNvSpPr txBox="1">
            <a:spLocks noChangeArrowheads="1"/>
          </p:cNvSpPr>
          <p:nvPr/>
        </p:nvSpPr>
        <p:spPr bwMode="auto">
          <a:xfrm>
            <a:off x="3592921" y="5298999"/>
            <a:ext cx="69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MR</a:t>
            </a:r>
          </a:p>
        </p:txBody>
      </p:sp>
      <p:sp>
        <p:nvSpPr>
          <p:cNvPr id="52252" name="Line 36">
            <a:extLst>
              <a:ext uri="{FF2B5EF4-FFF2-40B4-BE49-F238E27FC236}">
                <a16:creationId xmlns:a16="http://schemas.microsoft.com/office/drawing/2014/main" id="{0EE274EE-304C-4A99-A1CB-6306D57AE680}"/>
              </a:ext>
            </a:extLst>
          </p:cNvPr>
          <p:cNvSpPr>
            <a:spLocks noChangeShapeType="1"/>
          </p:cNvSpPr>
          <p:nvPr/>
        </p:nvSpPr>
        <p:spPr bwMode="auto">
          <a:xfrm flipV="1">
            <a:off x="1163715" y="1612824"/>
            <a:ext cx="2271713" cy="4538662"/>
          </a:xfrm>
          <a:prstGeom prst="line">
            <a:avLst/>
          </a:prstGeom>
          <a:noFill/>
          <a:ln w="2857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52253" name="Line 37">
            <a:extLst>
              <a:ext uri="{FF2B5EF4-FFF2-40B4-BE49-F238E27FC236}">
                <a16:creationId xmlns:a16="http://schemas.microsoft.com/office/drawing/2014/main" id="{C15F2DB8-EF1E-40C1-93B9-ED9F6B0D2798}"/>
              </a:ext>
            </a:extLst>
          </p:cNvPr>
          <p:cNvSpPr>
            <a:spLocks noChangeShapeType="1"/>
          </p:cNvSpPr>
          <p:nvPr/>
        </p:nvSpPr>
        <p:spPr bwMode="auto">
          <a:xfrm flipV="1">
            <a:off x="1163715" y="2047799"/>
            <a:ext cx="4097338" cy="4103687"/>
          </a:xfrm>
          <a:prstGeom prst="line">
            <a:avLst/>
          </a:prstGeom>
          <a:noFill/>
          <a:ln w="2857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52254" name="Text Box 38">
            <a:extLst>
              <a:ext uri="{FF2B5EF4-FFF2-40B4-BE49-F238E27FC236}">
                <a16:creationId xmlns:a16="http://schemas.microsoft.com/office/drawing/2014/main" id="{166984BD-2370-4934-8A3F-2E800D9D813D}"/>
              </a:ext>
            </a:extLst>
          </p:cNvPr>
          <p:cNvSpPr txBox="1">
            <a:spLocks noChangeArrowheads="1"/>
          </p:cNvSpPr>
          <p:nvPr/>
        </p:nvSpPr>
        <p:spPr bwMode="auto">
          <a:xfrm>
            <a:off x="600152" y="3098940"/>
            <a:ext cx="5222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P*</a:t>
            </a:r>
          </a:p>
        </p:txBody>
      </p:sp>
      <p:sp>
        <p:nvSpPr>
          <p:cNvPr id="52255" name="Text Box 39">
            <a:extLst>
              <a:ext uri="{FF2B5EF4-FFF2-40B4-BE49-F238E27FC236}">
                <a16:creationId xmlns:a16="http://schemas.microsoft.com/office/drawing/2014/main" id="{0575CEEA-DC67-40E6-BF1E-BF59E1FCB693}"/>
              </a:ext>
            </a:extLst>
          </p:cNvPr>
          <p:cNvSpPr txBox="1">
            <a:spLocks noChangeArrowheads="1"/>
          </p:cNvSpPr>
          <p:nvPr/>
        </p:nvSpPr>
        <p:spPr bwMode="auto">
          <a:xfrm>
            <a:off x="2380279" y="1694164"/>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MC</a:t>
            </a:r>
            <a:r>
              <a:rPr lang="en-GB" altLang="th-TH" sz="2400" b="1" baseline="-25000" dirty="0"/>
              <a:t>1</a:t>
            </a:r>
            <a:endParaRPr lang="en-GB" altLang="th-TH" sz="2400" b="1" dirty="0"/>
          </a:p>
        </p:txBody>
      </p:sp>
      <p:sp>
        <p:nvSpPr>
          <p:cNvPr id="52256" name="Text Box 40">
            <a:extLst>
              <a:ext uri="{FF2B5EF4-FFF2-40B4-BE49-F238E27FC236}">
                <a16:creationId xmlns:a16="http://schemas.microsoft.com/office/drawing/2014/main" id="{CE2DE31B-2B92-4A45-8CE6-00E5AB0FC46A}"/>
              </a:ext>
            </a:extLst>
          </p:cNvPr>
          <p:cNvSpPr txBox="1">
            <a:spLocks noChangeArrowheads="1"/>
          </p:cNvSpPr>
          <p:nvPr/>
        </p:nvSpPr>
        <p:spPr bwMode="auto">
          <a:xfrm>
            <a:off x="4400628" y="1694164"/>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th-TH" sz="2400" b="1" dirty="0"/>
              <a:t>MC</a:t>
            </a:r>
            <a:r>
              <a:rPr lang="en-GB" altLang="th-TH" sz="2400" b="1" baseline="-25000" dirty="0"/>
              <a:t>2</a:t>
            </a:r>
            <a:endParaRPr lang="en-GB" altLang="th-TH" sz="2400" b="1" dirty="0"/>
          </a:p>
        </p:txBody>
      </p:sp>
      <p:sp>
        <p:nvSpPr>
          <p:cNvPr id="613417" name="AutoShape 41">
            <a:extLst>
              <a:ext uri="{FF2B5EF4-FFF2-40B4-BE49-F238E27FC236}">
                <a16:creationId xmlns:a16="http://schemas.microsoft.com/office/drawing/2014/main" id="{B3479A9F-FDE1-4EC5-AF46-6E83D1E1C9B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a:defRPr/>
            </a:pPr>
            <a:r>
              <a:rPr lang="en-US" sz="4000" b="1" dirty="0">
                <a:solidFill>
                  <a:srgbClr val="000066"/>
                </a:solidFill>
                <a:latin typeface="Calibri" pitchFamily="34" charset="0"/>
              </a:rPr>
              <a:t>Multi-Plant Monopolistic Maximization</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34" name="Line 19">
            <a:extLst>
              <a:ext uri="{FF2B5EF4-FFF2-40B4-BE49-F238E27FC236}">
                <a16:creationId xmlns:a16="http://schemas.microsoft.com/office/drawing/2014/main" id="{D7305D10-FF3F-4441-ACD9-E8F6970A2F94}"/>
              </a:ext>
            </a:extLst>
          </p:cNvPr>
          <p:cNvSpPr>
            <a:spLocks noChangeShapeType="1"/>
          </p:cNvSpPr>
          <p:nvPr/>
        </p:nvSpPr>
        <p:spPr bwMode="auto">
          <a:xfrm>
            <a:off x="1705252" y="5110426"/>
            <a:ext cx="0" cy="104106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3">
            <a:extLst>
              <a:ext uri="{FF2B5EF4-FFF2-40B4-BE49-F238E27FC236}">
                <a16:creationId xmlns:a16="http://schemas.microsoft.com/office/drawing/2014/main" id="{0F66644B-6D7A-4587-A3F3-A5C7EE25C20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340DB0E-2CEE-4AEE-99E4-A5ED8F354D5E}" type="slidenum">
              <a:rPr lang="en-US" altLang="th-TH" sz="1200">
                <a:solidFill>
                  <a:srgbClr val="898989"/>
                </a:solidFill>
              </a:rPr>
              <a:pPr>
                <a:spcBef>
                  <a:spcPct val="0"/>
                </a:spcBef>
                <a:buFontTx/>
                <a:buNone/>
              </a:pPr>
              <a:t>6</a:t>
            </a:fld>
            <a:endParaRPr lang="en-US" altLang="th-TH" sz="1200">
              <a:solidFill>
                <a:srgbClr val="898989"/>
              </a:solidFill>
            </a:endParaRPr>
          </a:p>
        </p:txBody>
      </p:sp>
      <p:sp>
        <p:nvSpPr>
          <p:cNvPr id="613417" name="AutoShape 41">
            <a:extLst>
              <a:ext uri="{FF2B5EF4-FFF2-40B4-BE49-F238E27FC236}">
                <a16:creationId xmlns:a16="http://schemas.microsoft.com/office/drawing/2014/main" id="{B3479A9F-FDE1-4EC5-AF46-6E83D1E1C9B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a:defRPr/>
            </a:pPr>
            <a:r>
              <a:rPr lang="en-US" sz="4000" b="1" dirty="0">
                <a:solidFill>
                  <a:srgbClr val="000066"/>
                </a:solidFill>
                <a:latin typeface="Calibri" pitchFamily="34" charset="0"/>
              </a:rPr>
              <a:t>Multi-Plant Monopolistic Maximization</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D8C7C7A5-1ECF-4257-AF18-5F39460F467E}"/>
              </a:ext>
            </a:extLst>
          </p:cNvPr>
          <p:cNvPicPr>
            <a:picLocks noChangeAspect="1"/>
          </p:cNvPicPr>
          <p:nvPr/>
        </p:nvPicPr>
        <p:blipFill>
          <a:blip r:embed="rId2"/>
          <a:stretch>
            <a:fillRect/>
          </a:stretch>
        </p:blipFill>
        <p:spPr>
          <a:xfrm>
            <a:off x="0" y="1529794"/>
            <a:ext cx="9144000" cy="3798411"/>
          </a:xfrm>
          <a:prstGeom prst="rect">
            <a:avLst/>
          </a:prstGeom>
        </p:spPr>
      </p:pic>
    </p:spTree>
    <p:extLst>
      <p:ext uri="{BB962C8B-B14F-4D97-AF65-F5344CB8AC3E}">
        <p14:creationId xmlns:p14="http://schemas.microsoft.com/office/powerpoint/2010/main" val="750151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Number Placeholder 3">
            <a:extLst>
              <a:ext uri="{FF2B5EF4-FFF2-40B4-BE49-F238E27FC236}">
                <a16:creationId xmlns:a16="http://schemas.microsoft.com/office/drawing/2014/main" id="{0F66644B-6D7A-4587-A3F3-A5C7EE25C20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340DB0E-2CEE-4AEE-99E4-A5ED8F354D5E}" type="slidenum">
              <a:rPr lang="en-US" altLang="th-TH" sz="1200">
                <a:solidFill>
                  <a:srgbClr val="898989"/>
                </a:solidFill>
              </a:rPr>
              <a:pPr>
                <a:spcBef>
                  <a:spcPct val="0"/>
                </a:spcBef>
                <a:buFontTx/>
                <a:buNone/>
              </a:pPr>
              <a:t>7</a:t>
            </a:fld>
            <a:endParaRPr lang="en-US" altLang="th-TH" sz="1200">
              <a:solidFill>
                <a:srgbClr val="898989"/>
              </a:solidFill>
            </a:endParaRPr>
          </a:p>
        </p:txBody>
      </p:sp>
      <p:sp>
        <p:nvSpPr>
          <p:cNvPr id="613417" name="AutoShape 41">
            <a:extLst>
              <a:ext uri="{FF2B5EF4-FFF2-40B4-BE49-F238E27FC236}">
                <a16:creationId xmlns:a16="http://schemas.microsoft.com/office/drawing/2014/main" id="{B3479A9F-FDE1-4EC5-AF46-6E83D1E1C9B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a:defRPr/>
            </a:pPr>
            <a:r>
              <a:rPr lang="en-US" sz="4000" b="1" dirty="0">
                <a:solidFill>
                  <a:srgbClr val="000066"/>
                </a:solidFill>
                <a:latin typeface="Calibri" pitchFamily="34" charset="0"/>
              </a:rPr>
              <a:t>Multi-Plant Monopolistic Maximization</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3" name="Picture 2">
            <a:extLst>
              <a:ext uri="{FF2B5EF4-FFF2-40B4-BE49-F238E27FC236}">
                <a16:creationId xmlns:a16="http://schemas.microsoft.com/office/drawing/2014/main" id="{620EB94F-F18C-4FCE-947F-B21F86E3A80B}"/>
              </a:ext>
            </a:extLst>
          </p:cNvPr>
          <p:cNvPicPr>
            <a:picLocks noChangeAspect="1"/>
          </p:cNvPicPr>
          <p:nvPr/>
        </p:nvPicPr>
        <p:blipFill>
          <a:blip r:embed="rId2"/>
          <a:stretch>
            <a:fillRect/>
          </a:stretch>
        </p:blipFill>
        <p:spPr>
          <a:xfrm>
            <a:off x="18000" y="1426500"/>
            <a:ext cx="9108000" cy="4005000"/>
          </a:xfrm>
          <a:prstGeom prst="rect">
            <a:avLst/>
          </a:prstGeom>
        </p:spPr>
      </p:pic>
      <p:sp>
        <p:nvSpPr>
          <p:cNvPr id="4" name="Rectangle 3">
            <a:extLst>
              <a:ext uri="{FF2B5EF4-FFF2-40B4-BE49-F238E27FC236}">
                <a16:creationId xmlns:a16="http://schemas.microsoft.com/office/drawing/2014/main" id="{49B95945-24BF-4DD9-91AC-912C5ED2D5B2}"/>
              </a:ext>
            </a:extLst>
          </p:cNvPr>
          <p:cNvSpPr/>
          <p:nvPr/>
        </p:nvSpPr>
        <p:spPr>
          <a:xfrm>
            <a:off x="5029200" y="2590800"/>
            <a:ext cx="4096800" cy="2840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TextBox 4">
            <a:extLst>
              <a:ext uri="{FF2B5EF4-FFF2-40B4-BE49-F238E27FC236}">
                <a16:creationId xmlns:a16="http://schemas.microsoft.com/office/drawing/2014/main" id="{3EC5DB36-A9EC-4C97-B76B-35E5A8CA3363}"/>
              </a:ext>
            </a:extLst>
          </p:cNvPr>
          <p:cNvSpPr txBox="1"/>
          <p:nvPr/>
        </p:nvSpPr>
        <p:spPr>
          <a:xfrm>
            <a:off x="419100" y="5791200"/>
            <a:ext cx="8305800" cy="461665"/>
          </a:xfrm>
          <a:prstGeom prst="rect">
            <a:avLst/>
          </a:prstGeom>
          <a:noFill/>
        </p:spPr>
        <p:txBody>
          <a:bodyPr wrap="square" rtlCol="0">
            <a:spAutoFit/>
          </a:bodyPr>
          <a:lstStyle/>
          <a:p>
            <a:r>
              <a:rPr lang="en-US" sz="2400" b="1" dirty="0"/>
              <a:t>HINT: To find MC</a:t>
            </a:r>
            <a:r>
              <a:rPr lang="en-US" sz="2400" b="1" baseline="-25000" dirty="0"/>
              <a:t>T</a:t>
            </a:r>
            <a:r>
              <a:rPr lang="en-US" sz="2400" b="1" dirty="0"/>
              <a:t>, you must first invert MC(Q) to Q(MC).</a:t>
            </a:r>
            <a:endParaRPr lang="th-TH" sz="2400" b="1" dirty="0"/>
          </a:p>
        </p:txBody>
      </p:sp>
    </p:spTree>
    <p:extLst>
      <p:ext uri="{BB962C8B-B14F-4D97-AF65-F5344CB8AC3E}">
        <p14:creationId xmlns:p14="http://schemas.microsoft.com/office/powerpoint/2010/main" val="3062585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3">
            <a:extLst>
              <a:ext uri="{FF2B5EF4-FFF2-40B4-BE49-F238E27FC236}">
                <a16:creationId xmlns:a16="http://schemas.microsoft.com/office/drawing/2014/main" id="{84013E67-9FC5-4192-B08A-E358AD428B1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36CFEE-F06C-40AD-A2F3-0B7A6ED0F5EA}" type="slidenum">
              <a:rPr lang="en-US" altLang="th-TH" sz="1200">
                <a:solidFill>
                  <a:srgbClr val="898989"/>
                </a:solidFill>
              </a:rPr>
              <a:pPr>
                <a:spcBef>
                  <a:spcPct val="0"/>
                </a:spcBef>
                <a:buFontTx/>
                <a:buNone/>
              </a:pPr>
              <a:t>8</a:t>
            </a:fld>
            <a:endParaRPr lang="en-US" altLang="th-TH" sz="1200">
              <a:solidFill>
                <a:srgbClr val="898989"/>
              </a:solidFill>
            </a:endParaRPr>
          </a:p>
        </p:txBody>
      </p:sp>
      <p:sp>
        <p:nvSpPr>
          <p:cNvPr id="57355" name="Rectangle 11">
            <a:extLst>
              <a:ext uri="{FF2B5EF4-FFF2-40B4-BE49-F238E27FC236}">
                <a16:creationId xmlns:a16="http://schemas.microsoft.com/office/drawing/2014/main" id="{1ED59EEF-8F52-44D3-A4D0-21D0D2F55EB4}"/>
              </a:ext>
            </a:extLst>
          </p:cNvPr>
          <p:cNvSpPr>
            <a:spLocks noChangeArrowheads="1"/>
          </p:cNvSpPr>
          <p:nvPr/>
        </p:nvSpPr>
        <p:spPr bwMode="auto">
          <a:xfrm>
            <a:off x="515274" y="1264751"/>
            <a:ext cx="8113451" cy="4893647"/>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None/>
            </a:pPr>
            <a:r>
              <a:rPr lang="en-US" sz="2400" i="1" u="sng" dirty="0">
                <a:solidFill>
                  <a:srgbClr val="000066"/>
                </a:solidFill>
              </a:rPr>
              <a:t>Definition:</a:t>
            </a:r>
            <a:r>
              <a:rPr lang="en-US" sz="2400" dirty="0"/>
              <a:t>  A </a:t>
            </a:r>
            <a:r>
              <a:rPr lang="en-US" sz="2400" b="1" dirty="0"/>
              <a:t>cartel</a:t>
            </a:r>
            <a:r>
              <a:rPr lang="en-US" sz="2400" dirty="0"/>
              <a:t> is a group of firms that </a:t>
            </a:r>
            <a:r>
              <a:rPr lang="en-US" sz="2400" u="sng" dirty="0"/>
              <a:t>collusively</a:t>
            </a:r>
            <a:r>
              <a:rPr lang="en-US" sz="2400" dirty="0"/>
              <a:t> determine the price and output in a market, e.g. OPEC countries controlling oil price and production.</a:t>
            </a:r>
          </a:p>
          <a:p>
            <a:pPr eaLnBrk="1" hangingPunct="1">
              <a:spcBef>
                <a:spcPct val="0"/>
              </a:spcBef>
              <a:buNone/>
            </a:pPr>
            <a:endParaRPr lang="en-US" sz="2400" dirty="0"/>
          </a:p>
          <a:p>
            <a:pPr eaLnBrk="1" hangingPunct="1">
              <a:spcBef>
                <a:spcPct val="0"/>
              </a:spcBef>
              <a:buNone/>
            </a:pPr>
            <a:r>
              <a:rPr lang="en-US" sz="2400" dirty="0"/>
              <a:t>In other words, </a:t>
            </a:r>
            <a:r>
              <a:rPr lang="en-US" sz="2400" b="1" dirty="0"/>
              <a:t>a cartel acts as a single monopoly firm </a:t>
            </a:r>
            <a:r>
              <a:rPr lang="en-US" sz="2400" dirty="0"/>
              <a:t>that maximizes total industry profit.</a:t>
            </a:r>
          </a:p>
          <a:p>
            <a:pPr eaLnBrk="1" hangingPunct="1">
              <a:spcBef>
                <a:spcPct val="0"/>
              </a:spcBef>
              <a:buFontTx/>
              <a:buNone/>
            </a:pPr>
            <a:endParaRPr lang="en-US" altLang="th-TH" sz="2400" dirty="0"/>
          </a:p>
          <a:p>
            <a:pPr eaLnBrk="1" hangingPunct="1">
              <a:spcBef>
                <a:spcPct val="0"/>
              </a:spcBef>
              <a:buFontTx/>
              <a:buNone/>
            </a:pPr>
            <a:r>
              <a:rPr lang="en-US" altLang="th-TH" sz="2400" b="1" dirty="0"/>
              <a:t>The problem of optimally allocating output across cartel members is identical to the monopolist's problem of allocating output across individual plants.</a:t>
            </a:r>
          </a:p>
          <a:p>
            <a:pPr eaLnBrk="1" hangingPunct="1">
              <a:spcBef>
                <a:spcPct val="0"/>
              </a:spcBef>
              <a:buFontTx/>
              <a:buNone/>
            </a:pPr>
            <a:endParaRPr lang="en-US" altLang="th-TH" sz="2400" b="1" dirty="0"/>
          </a:p>
          <a:p>
            <a:pPr eaLnBrk="1" hangingPunct="1">
              <a:spcBef>
                <a:spcPct val="0"/>
              </a:spcBef>
              <a:buFontTx/>
              <a:buNone/>
            </a:pPr>
            <a:r>
              <a:rPr lang="en-US" altLang="th-TH" sz="2400" dirty="0"/>
              <a:t>A cartel does not necessarily divide up market shares equally among members: </a:t>
            </a:r>
            <a:r>
              <a:rPr lang="en-US" altLang="th-TH" sz="2400" b="1" dirty="0"/>
              <a:t>firms with higher marginal cost produce less</a:t>
            </a:r>
            <a:r>
              <a:rPr lang="en-US" altLang="th-TH" sz="2400" dirty="0"/>
              <a:t>.</a:t>
            </a:r>
          </a:p>
        </p:txBody>
      </p:sp>
      <p:sp>
        <p:nvSpPr>
          <p:cNvPr id="617484" name="AutoShape 12">
            <a:extLst>
              <a:ext uri="{FF2B5EF4-FFF2-40B4-BE49-F238E27FC236}">
                <a16:creationId xmlns:a16="http://schemas.microsoft.com/office/drawing/2014/main" id="{C79D2CF6-7E9C-4CB0-8C41-0AAE568D727D}"/>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a:defRPr/>
            </a:pPr>
            <a:r>
              <a:rPr lang="en-US" sz="4000" b="1" dirty="0">
                <a:solidFill>
                  <a:srgbClr val="000066"/>
                </a:solidFill>
                <a:latin typeface="Calibri" pitchFamily="34" charset="0"/>
              </a:rPr>
              <a:t>Cartel</a:t>
            </a:r>
            <a:endParaRPr lang="en-US" sz="40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656</TotalTime>
  <Words>326</Words>
  <Application>Microsoft Office PowerPoint</Application>
  <PresentationFormat>On-screen Show (4:3)</PresentationFormat>
  <Paragraphs>57</Paragraphs>
  <Slides>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Cordia New</vt:lpstr>
      <vt:lpstr>Symbol</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Wiley Publishing,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jmanias</dc:creator>
  <cp:lastModifiedBy>LENOVO</cp:lastModifiedBy>
  <cp:revision>22</cp:revision>
  <dcterms:created xsi:type="dcterms:W3CDTF">2010-03-18T15:22:55Z</dcterms:created>
  <dcterms:modified xsi:type="dcterms:W3CDTF">2019-10-10T19:55:03Z</dcterms:modified>
</cp:coreProperties>
</file>