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61" r:id="rId4"/>
    <p:sldId id="265" r:id="rId5"/>
    <p:sldId id="268" r:id="rId6"/>
    <p:sldId id="264" r:id="rId7"/>
    <p:sldId id="262" r:id="rId8"/>
    <p:sldId id="266" r:id="rId9"/>
    <p:sldId id="267" r:id="rId10"/>
    <p:sldId id="269" r:id="rId11"/>
    <p:sldId id="273" r:id="rId12"/>
    <p:sldId id="278" r:id="rId13"/>
    <p:sldId id="271" r:id="rId14"/>
    <p:sldId id="272" r:id="rId15"/>
    <p:sldId id="270" r:id="rId16"/>
    <p:sldId id="274" r:id="rId17"/>
    <p:sldId id="275" r:id="rId18"/>
    <p:sldId id="276" r:id="rId19"/>
    <p:sldId id="277"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th-TH"/>
              <a:t>คลิกเพื่อแก้ไขลักษณะชื่อเรื่องต้นแบบ</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คลิกเพื่อแก้ไขลักษณะชื่อเรื่องรองต้นแบบ</a:t>
            </a:r>
            <a:endParaRPr lang="en-US" dirty="0"/>
          </a:p>
        </p:txBody>
      </p:sp>
      <p:sp>
        <p:nvSpPr>
          <p:cNvPr id="4" name="Date Placeholder 3"/>
          <p:cNvSpPr>
            <a:spLocks noGrp="1"/>
          </p:cNvSpPr>
          <p:nvPr>
            <p:ph type="dt" sz="half" idx="10"/>
          </p:nvPr>
        </p:nvSpPr>
        <p:spPr/>
        <p:txBody>
          <a:bodyPr/>
          <a:lstStyle/>
          <a:p>
            <a:fld id="{315877DE-7D64-4BDA-A65F-745206289B4D}" type="datetimeFigureOut">
              <a:rPr lang="en-US" smtClean="0"/>
              <a:t>11/12/2019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1F102F-62A4-45E1-A972-E2EE5671955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คลิกเพื่อแก้ไขลักษณะชื่อเรื่องต้นแบบ</a:t>
            </a:r>
            <a:endParaRPr lang="en-US"/>
          </a:p>
        </p:txBody>
      </p:sp>
      <p:sp>
        <p:nvSpPr>
          <p:cNvPr id="3" name="Content Placeholder 2"/>
          <p:cNvSpPr>
            <a:spLocks noGrp="1"/>
          </p:cNvSpPr>
          <p:nvPr>
            <p:ph idx="1"/>
          </p:nvPr>
        </p:nvSpPr>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Date Placeholder 3"/>
          <p:cNvSpPr>
            <a:spLocks noGrp="1"/>
          </p:cNvSpPr>
          <p:nvPr>
            <p:ph type="dt" sz="half" idx="10"/>
          </p:nvPr>
        </p:nvSpPr>
        <p:spPr/>
        <p:txBody>
          <a:bodyPr/>
          <a:lstStyle/>
          <a:p>
            <a:fld id="{315877DE-7D64-4BDA-A65F-745206289B4D}" type="datetimeFigureOut">
              <a:rPr lang="en-US" smtClean="0"/>
              <a:t>11/12/2019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1F102F-62A4-45E1-A972-E2EE5671955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th-TH"/>
              <a:t>คลิกเพื่อแก้ไขลักษณะชื่อเรื่องต้นแบบ</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คลิกเพื่อแก้ไขลักษณะของข้อความต้นแบบ</a:t>
            </a:r>
          </a:p>
        </p:txBody>
      </p:sp>
      <p:sp>
        <p:nvSpPr>
          <p:cNvPr id="4" name="Date Placeholder 3"/>
          <p:cNvSpPr>
            <a:spLocks noGrp="1"/>
          </p:cNvSpPr>
          <p:nvPr>
            <p:ph type="dt" sz="half" idx="10"/>
          </p:nvPr>
        </p:nvSpPr>
        <p:spPr/>
        <p:txBody>
          <a:bodyPr/>
          <a:lstStyle/>
          <a:p>
            <a:fld id="{315877DE-7D64-4BDA-A65F-745206289B4D}" type="datetimeFigureOut">
              <a:rPr lang="en-US" smtClean="0"/>
              <a:t>11/12/2019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1F102F-62A4-45E1-A972-E2EE5671955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คลิกเพื่อแก้ไขลักษณะชื่อเรื่องต้นแบบ</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Date Placeholder 4"/>
          <p:cNvSpPr>
            <a:spLocks noGrp="1"/>
          </p:cNvSpPr>
          <p:nvPr>
            <p:ph type="dt" sz="half" idx="10"/>
          </p:nvPr>
        </p:nvSpPr>
        <p:spPr/>
        <p:txBody>
          <a:bodyPr/>
          <a:lstStyle/>
          <a:p>
            <a:fld id="{315877DE-7D64-4BDA-A65F-745206289B4D}" type="datetimeFigureOut">
              <a:rPr lang="en-US" smtClean="0"/>
              <a:t>11/12/2019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1F102F-62A4-45E1-A972-E2EE5671955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h-TH"/>
              <a:t>คลิกเพื่อแก้ไขลักษณะชื่อเรื่องต้นแบบ</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7" name="Date Placeholder 6"/>
          <p:cNvSpPr>
            <a:spLocks noGrp="1"/>
          </p:cNvSpPr>
          <p:nvPr>
            <p:ph type="dt" sz="half" idx="10"/>
          </p:nvPr>
        </p:nvSpPr>
        <p:spPr/>
        <p:txBody>
          <a:bodyPr/>
          <a:lstStyle/>
          <a:p>
            <a:fld id="{315877DE-7D64-4BDA-A65F-745206289B4D}" type="datetimeFigureOut">
              <a:rPr lang="en-US" smtClean="0"/>
              <a:t>11/12/2019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1F102F-62A4-45E1-A972-E2EE5671955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คลิกเพื่อแก้ไขลักษณะชื่อเรื่องต้นแบบ</a:t>
            </a:r>
            <a:endParaRPr lang="en-US"/>
          </a:p>
        </p:txBody>
      </p:sp>
      <p:sp>
        <p:nvSpPr>
          <p:cNvPr id="3" name="Date Placeholder 2"/>
          <p:cNvSpPr>
            <a:spLocks noGrp="1"/>
          </p:cNvSpPr>
          <p:nvPr>
            <p:ph type="dt" sz="half" idx="10"/>
          </p:nvPr>
        </p:nvSpPr>
        <p:spPr/>
        <p:txBody>
          <a:bodyPr/>
          <a:lstStyle/>
          <a:p>
            <a:fld id="{315877DE-7D64-4BDA-A65F-745206289B4D}" type="datetimeFigureOut">
              <a:rPr lang="en-US" smtClean="0"/>
              <a:t>11/12/2019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1F102F-62A4-45E1-A972-E2EE5671955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5877DE-7D64-4BDA-A65F-745206289B4D}" type="datetimeFigureOut">
              <a:rPr lang="en-US" smtClean="0"/>
              <a:t>11/12/2019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1F102F-62A4-45E1-A972-E2EE5671955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th-TH"/>
              <a:t>คลิกเพื่อแก้ไขลักษณะชื่อเรื่องต้นแบบ</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Date Placeholder 4"/>
          <p:cNvSpPr>
            <a:spLocks noGrp="1"/>
          </p:cNvSpPr>
          <p:nvPr>
            <p:ph type="dt" sz="half" idx="10"/>
          </p:nvPr>
        </p:nvSpPr>
        <p:spPr/>
        <p:txBody>
          <a:bodyPr/>
          <a:lstStyle/>
          <a:p>
            <a:fld id="{315877DE-7D64-4BDA-A65F-745206289B4D}" type="datetimeFigureOut">
              <a:rPr lang="en-US" smtClean="0"/>
              <a:t>11/12/2019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1F102F-62A4-45E1-A972-E2EE56719558}"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th-TH"/>
              <a:t>คลิกเพื่อแก้ไขลักษณะชื่อเรื่องต้นแบบ</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8" name="Date Placeholder 7"/>
          <p:cNvSpPr>
            <a:spLocks noGrp="1"/>
          </p:cNvSpPr>
          <p:nvPr>
            <p:ph type="dt" sz="half" idx="10"/>
          </p:nvPr>
        </p:nvSpPr>
        <p:spPr/>
        <p:txBody>
          <a:bodyPr/>
          <a:lstStyle/>
          <a:p>
            <a:fld id="{315877DE-7D64-4BDA-A65F-745206289B4D}" type="datetimeFigureOut">
              <a:rPr lang="en-US" smtClean="0"/>
              <a:t>11/12/2019</a:t>
            </a:fld>
            <a:endParaRPr lang="en-US"/>
          </a:p>
        </p:txBody>
      </p:sp>
      <p:sp>
        <p:nvSpPr>
          <p:cNvPr id="9" name="Slide Number Placeholder 8"/>
          <p:cNvSpPr>
            <a:spLocks noGrp="1"/>
          </p:cNvSpPr>
          <p:nvPr>
            <p:ph type="sldNum" sz="quarter" idx="11"/>
          </p:nvPr>
        </p:nvSpPr>
        <p:spPr/>
        <p:txBody>
          <a:bodyPr/>
          <a:lstStyle/>
          <a:p>
            <a:fld id="{F91F102F-62A4-45E1-A972-E2EE56719558}"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คลิกเพื่อแก้ไขลักษณะชื่อเรื่องต้นแบบ</a:t>
            </a:r>
            <a:endParaRPr lang="en-US"/>
          </a:p>
        </p:txBody>
      </p:sp>
      <p:sp>
        <p:nvSpPr>
          <p:cNvPr id="3" name="Vertical Text Placeholder 2"/>
          <p:cNvSpPr>
            <a:spLocks noGrp="1"/>
          </p:cNvSpPr>
          <p:nvPr>
            <p:ph type="body" orient="vert" idx="1"/>
          </p:nvPr>
        </p:nvSpPr>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Date Placeholder 3"/>
          <p:cNvSpPr>
            <a:spLocks noGrp="1"/>
          </p:cNvSpPr>
          <p:nvPr>
            <p:ph type="dt" sz="half" idx="10"/>
          </p:nvPr>
        </p:nvSpPr>
        <p:spPr/>
        <p:txBody>
          <a:bodyPr/>
          <a:lstStyle/>
          <a:p>
            <a:fld id="{315877DE-7D64-4BDA-A65F-745206289B4D}" type="datetimeFigureOut">
              <a:rPr lang="en-US" smtClean="0"/>
              <a:t>11/12/2019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1F102F-62A4-45E1-A972-E2EE5671955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th-TH"/>
              <a:t>คลิกเพื่อแก้ไขลักษณะชื่อเรื่องต้นแบบ</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Date Placeholder 3"/>
          <p:cNvSpPr>
            <a:spLocks noGrp="1"/>
          </p:cNvSpPr>
          <p:nvPr>
            <p:ph type="dt" sz="half" idx="10"/>
          </p:nvPr>
        </p:nvSpPr>
        <p:spPr/>
        <p:txBody>
          <a:bodyPr/>
          <a:lstStyle/>
          <a:p>
            <a:fld id="{315877DE-7D64-4BDA-A65F-745206289B4D}" type="datetimeFigureOut">
              <a:rPr lang="en-US" smtClean="0"/>
              <a:t>11/12/2019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1F102F-62A4-45E1-A972-E2EE5671955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th-TH"/>
              <a:t>คลิกเพื่อแก้ไขลักษณะชื่อเรื่องต้นแบบ</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F91F102F-62A4-45E1-A972-E2EE56719558}"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315877DE-7D64-4BDA-A65F-745206289B4D}" type="datetimeFigureOut">
              <a:rPr lang="en-US" smtClean="0"/>
              <a:t>11/12/2019</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p:txBody>
          <a:bodyPr/>
          <a:lstStyle/>
          <a:p>
            <a:r>
              <a:rPr lang="en-US" dirty="0"/>
              <a:t>AD-AS Model</a:t>
            </a:r>
            <a:br>
              <a:rPr lang="en-US" dirty="0"/>
            </a:br>
            <a:r>
              <a:rPr lang="en-US" dirty="0"/>
              <a:t>Part 2</a:t>
            </a:r>
          </a:p>
        </p:txBody>
      </p:sp>
      <p:sp>
        <p:nvSpPr>
          <p:cNvPr id="3" name="ชื่อเรื่องรอง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50252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Revision – Aggregate Demand</a:t>
            </a:r>
          </a:p>
        </p:txBody>
      </p:sp>
      <p:sp>
        <p:nvSpPr>
          <p:cNvPr id="3" name="ตัวแทนเนื้อหา 2"/>
          <p:cNvSpPr>
            <a:spLocks noGrp="1"/>
          </p:cNvSpPr>
          <p:nvPr>
            <p:ph idx="1"/>
          </p:nvPr>
        </p:nvSpPr>
        <p:spPr/>
        <p:txBody>
          <a:bodyPr>
            <a:normAutofit/>
          </a:bodyPr>
          <a:lstStyle/>
          <a:p>
            <a:r>
              <a:rPr lang="en-US" sz="2400" dirty="0"/>
              <a:t>AD is the total demand for final goods and services in an economy at a given time. It specifies the amounts of output that will be purchased at all possible price levels.</a:t>
            </a:r>
          </a:p>
          <a:p>
            <a:endParaRPr lang="en-US" sz="2400" dirty="0"/>
          </a:p>
          <a:p>
            <a:r>
              <a:rPr lang="en-US" sz="2400" dirty="0"/>
              <a:t>Why is AD downward-sloping? It is due to “interest rate”.</a:t>
            </a:r>
          </a:p>
          <a:p>
            <a:r>
              <a:rPr lang="en-US" sz="2400" dirty="0"/>
              <a:t>P↑ &gt;&gt; M/P↓ &gt;&gt; </a:t>
            </a:r>
            <a:r>
              <a:rPr lang="en-US" sz="2400" dirty="0" err="1"/>
              <a:t>i</a:t>
            </a:r>
            <a:r>
              <a:rPr lang="en-US" sz="2400" dirty="0"/>
              <a:t>↑ &gt;&gt; I↓ &gt;&gt; AE↓ &gt;&gt; Y↓</a:t>
            </a:r>
          </a:p>
          <a:p>
            <a:endParaRPr lang="en-US" sz="2400" dirty="0"/>
          </a:p>
          <a:p>
            <a:r>
              <a:rPr lang="en-US" sz="2400" dirty="0"/>
              <a:t>What causes shifts in AD?</a:t>
            </a:r>
          </a:p>
          <a:p>
            <a:r>
              <a:rPr lang="en-US" sz="2400" dirty="0"/>
              <a:t>Any “non-price” factor that shifts IS-LM, shifts AD.</a:t>
            </a:r>
          </a:p>
          <a:p>
            <a:pPr lvl="1"/>
            <a:r>
              <a:rPr lang="en-US" sz="2400" dirty="0"/>
              <a:t>Autonomous C and I</a:t>
            </a:r>
          </a:p>
          <a:p>
            <a:pPr lvl="1"/>
            <a:r>
              <a:rPr lang="en-US" sz="2400" dirty="0"/>
              <a:t>Fiscal Policy (G and T) and Monetary Policy (M)</a:t>
            </a:r>
          </a:p>
        </p:txBody>
      </p:sp>
    </p:spTree>
    <p:extLst>
      <p:ext uri="{BB962C8B-B14F-4D97-AF65-F5344CB8AC3E}">
        <p14:creationId xmlns:p14="http://schemas.microsoft.com/office/powerpoint/2010/main" val="30731745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Aggregate Supply (AS)</a:t>
            </a:r>
          </a:p>
        </p:txBody>
      </p:sp>
      <p:sp>
        <p:nvSpPr>
          <p:cNvPr id="3" name="ตัวแทนเนื้อหา 2"/>
          <p:cNvSpPr>
            <a:spLocks noGrp="1"/>
          </p:cNvSpPr>
          <p:nvPr>
            <p:ph idx="1"/>
          </p:nvPr>
        </p:nvSpPr>
        <p:spPr/>
        <p:txBody>
          <a:bodyPr>
            <a:normAutofit/>
          </a:bodyPr>
          <a:lstStyle/>
          <a:p>
            <a:r>
              <a:rPr lang="en-US" sz="2400" dirty="0"/>
              <a:t>AS is the total supply of output that firms in an economy plan to sell during a specific time period.</a:t>
            </a:r>
          </a:p>
          <a:p>
            <a:r>
              <a:rPr lang="en-US" sz="2400" dirty="0"/>
              <a:t>It specifies the amounts of output that will be supplied at all possible price levels.</a:t>
            </a:r>
          </a:p>
          <a:p>
            <a:endParaRPr lang="en-US" sz="2400" dirty="0"/>
          </a:p>
          <a:p>
            <a:r>
              <a:rPr lang="en-US" sz="2400" b="1" dirty="0"/>
              <a:t>AS is a relationship between P and Y.</a:t>
            </a:r>
          </a:p>
          <a:p>
            <a:r>
              <a:rPr lang="en-US" sz="2400" b="1" dirty="0"/>
              <a:t>P is Price Level.</a:t>
            </a:r>
          </a:p>
          <a:p>
            <a:r>
              <a:rPr lang="en-US" sz="2400" b="1" dirty="0"/>
              <a:t>Y is Real Output.</a:t>
            </a:r>
          </a:p>
        </p:txBody>
      </p:sp>
    </p:spTree>
    <p:extLst>
      <p:ext uri="{BB962C8B-B14F-4D97-AF65-F5344CB8AC3E}">
        <p14:creationId xmlns:p14="http://schemas.microsoft.com/office/powerpoint/2010/main" val="3748293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Three “Original” AS Curves</a:t>
            </a:r>
          </a:p>
        </p:txBody>
      </p:sp>
      <p:sp>
        <p:nvSpPr>
          <p:cNvPr id="3" name="ตัวแทนเนื้อหา 2"/>
          <p:cNvSpPr>
            <a:spLocks noGrp="1"/>
          </p:cNvSpPr>
          <p:nvPr>
            <p:ph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pPr marL="114300" indent="0">
              <a:buNone/>
            </a:pPr>
            <a:endParaRPr lang="en-US" sz="2400" dirty="0"/>
          </a:p>
          <a:p>
            <a:endParaRPr lang="en-US" sz="2400" dirty="0"/>
          </a:p>
          <a:p>
            <a:r>
              <a:rPr lang="en-US" sz="2400" dirty="0"/>
              <a:t>To remove differences from these three concepts, economists have merged their ideas together to form </a:t>
            </a:r>
            <a:br>
              <a:rPr lang="en-US" sz="2400" dirty="0"/>
            </a:br>
            <a:r>
              <a:rPr lang="en-US" sz="2400" b="1" dirty="0"/>
              <a:t>1) Short-run AS</a:t>
            </a:r>
            <a:r>
              <a:rPr lang="en-US" sz="2400" dirty="0"/>
              <a:t> and </a:t>
            </a:r>
            <a:r>
              <a:rPr lang="en-US" sz="2400" b="1" dirty="0"/>
              <a:t>2) Long-run AS</a:t>
            </a:r>
            <a:r>
              <a:rPr lang="en-US" sz="2400" dirty="0"/>
              <a:t>.</a:t>
            </a:r>
          </a:p>
        </p:txBody>
      </p:sp>
      <p:pic>
        <p:nvPicPr>
          <p:cNvPr id="4" name="ตัวแทนเนื้อหา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1630325"/>
            <a:ext cx="7416824" cy="3382851"/>
          </a:xfrm>
          <a:prstGeom prst="rect">
            <a:avLst/>
          </a:prstGeom>
        </p:spPr>
      </p:pic>
    </p:spTree>
    <p:extLst>
      <p:ext uri="{BB962C8B-B14F-4D97-AF65-F5344CB8AC3E}">
        <p14:creationId xmlns:p14="http://schemas.microsoft.com/office/powerpoint/2010/main" val="3826214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solidFill>
                  <a:srgbClr val="FF0000"/>
                </a:solidFill>
              </a:rPr>
              <a:t>EXTRA</a:t>
            </a:r>
            <a:r>
              <a:rPr lang="en-US" dirty="0"/>
              <a:t> – The Three AS Curves</a:t>
            </a:r>
          </a:p>
        </p:txBody>
      </p:sp>
      <p:sp>
        <p:nvSpPr>
          <p:cNvPr id="3" name="ตัวแทนเนื้อหา 2"/>
          <p:cNvSpPr>
            <a:spLocks noGrp="1"/>
          </p:cNvSpPr>
          <p:nvPr>
            <p:ph idx="1"/>
          </p:nvPr>
        </p:nvSpPr>
        <p:spPr/>
        <p:txBody>
          <a:bodyPr>
            <a:normAutofit/>
          </a:bodyPr>
          <a:lstStyle/>
          <a:p>
            <a:r>
              <a:rPr lang="en-US" sz="2400" dirty="0"/>
              <a:t>(LEFT DIAGRAM)	The Keynesian AS curve assumes that prices and wages are fixed until full employment is reached. Over the ‘Keynesian range’, there is spare capacity in the economy, the price level is stable, and real output can expand as a result of increases in AD without any inflationary pressure (i.e. price level does not rise).</a:t>
            </a:r>
          </a:p>
          <a:p>
            <a:endParaRPr lang="en-US" sz="2400" dirty="0"/>
          </a:p>
          <a:p>
            <a:r>
              <a:rPr lang="en-US" sz="2400" dirty="0"/>
              <a:t>(RIGHT DIAGRAM)	The Classical view of real output was that it was fixed at a particular level. At this level, all the factors of production in the economy would be fully employed.</a:t>
            </a:r>
          </a:p>
        </p:txBody>
      </p:sp>
    </p:spTree>
    <p:extLst>
      <p:ext uri="{BB962C8B-B14F-4D97-AF65-F5344CB8AC3E}">
        <p14:creationId xmlns:p14="http://schemas.microsoft.com/office/powerpoint/2010/main" val="3953053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4320" y="1548010"/>
            <a:ext cx="4248472" cy="4041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ชื่อเรื่อง 1"/>
          <p:cNvSpPr>
            <a:spLocks noGrp="1"/>
          </p:cNvSpPr>
          <p:nvPr>
            <p:ph type="title"/>
          </p:nvPr>
        </p:nvSpPr>
        <p:spPr/>
        <p:txBody>
          <a:bodyPr/>
          <a:lstStyle/>
          <a:p>
            <a:r>
              <a:rPr lang="en-US" dirty="0"/>
              <a:t>Two “current” AS curves</a:t>
            </a:r>
          </a:p>
        </p:txBody>
      </p:sp>
      <p:sp>
        <p:nvSpPr>
          <p:cNvPr id="3" name="ตัวแทนเนื้อหา 2"/>
          <p:cNvSpPr>
            <a:spLocks noGrp="1"/>
          </p:cNvSpPr>
          <p:nvPr>
            <p:ph idx="1"/>
          </p:nvPr>
        </p:nvSpPr>
        <p:spPr/>
        <p:txBody>
          <a:bodyPr>
            <a:noAutofit/>
          </a:bodyPr>
          <a:lstStyle/>
          <a:p>
            <a:endParaRPr lang="en-US" sz="2400" b="1" dirty="0"/>
          </a:p>
          <a:p>
            <a:endParaRPr lang="en-US" sz="2400" b="1" dirty="0"/>
          </a:p>
          <a:p>
            <a:endParaRPr lang="en-US" sz="2400" b="1" dirty="0"/>
          </a:p>
          <a:p>
            <a:endParaRPr lang="en-US" sz="2400" b="1" dirty="0"/>
          </a:p>
          <a:p>
            <a:endParaRPr lang="en-US" sz="2400" b="1" dirty="0"/>
          </a:p>
          <a:p>
            <a:endParaRPr lang="en-US" sz="2400" b="1" dirty="0"/>
          </a:p>
          <a:p>
            <a:endParaRPr lang="en-US" sz="2400" b="1" dirty="0"/>
          </a:p>
          <a:p>
            <a:endParaRPr lang="en-US" sz="2400" b="1" dirty="0"/>
          </a:p>
          <a:p>
            <a:pPr marL="114300" indent="0">
              <a:buNone/>
            </a:pPr>
            <a:endParaRPr lang="en-US" sz="2400" b="1" dirty="0"/>
          </a:p>
          <a:p>
            <a:r>
              <a:rPr lang="en-US" sz="2400" b="1" dirty="0"/>
              <a:t>Note that LRAS = Classical AS.</a:t>
            </a:r>
          </a:p>
        </p:txBody>
      </p:sp>
    </p:spTree>
    <p:extLst>
      <p:ext uri="{BB962C8B-B14F-4D97-AF65-F5344CB8AC3E}">
        <p14:creationId xmlns:p14="http://schemas.microsoft.com/office/powerpoint/2010/main" val="3199764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Short-run and Long-run</a:t>
            </a:r>
          </a:p>
        </p:txBody>
      </p:sp>
      <p:sp>
        <p:nvSpPr>
          <p:cNvPr id="3" name="ตัวแทนเนื้อหา 2"/>
          <p:cNvSpPr>
            <a:spLocks noGrp="1"/>
          </p:cNvSpPr>
          <p:nvPr>
            <p:ph idx="1"/>
          </p:nvPr>
        </p:nvSpPr>
        <p:spPr/>
        <p:txBody>
          <a:bodyPr>
            <a:normAutofit/>
          </a:bodyPr>
          <a:lstStyle/>
          <a:p>
            <a:r>
              <a:rPr lang="en-US" sz="2400" dirty="0"/>
              <a:t>In </a:t>
            </a:r>
            <a:r>
              <a:rPr lang="en-US" sz="2400" b="1" dirty="0"/>
              <a:t>Short Run</a:t>
            </a:r>
            <a:r>
              <a:rPr lang="en-US" sz="2400" dirty="0"/>
              <a:t>, at least one factor of production is fixed.</a:t>
            </a:r>
          </a:p>
          <a:p>
            <a:pPr lvl="1"/>
            <a:r>
              <a:rPr lang="en-US" sz="2400" dirty="0"/>
              <a:t>Output is NOT at the full-employment level.</a:t>
            </a:r>
          </a:p>
          <a:p>
            <a:pPr lvl="1"/>
            <a:r>
              <a:rPr lang="en-US" sz="2400" dirty="0"/>
              <a:t>Price and </a:t>
            </a:r>
            <a:r>
              <a:rPr lang="en-US" sz="2400" u="sng" dirty="0"/>
              <a:t>wage are sticky &gt;&gt; unemployment</a:t>
            </a:r>
            <a:r>
              <a:rPr lang="en-US" sz="2400" dirty="0"/>
              <a:t>.</a:t>
            </a:r>
          </a:p>
          <a:p>
            <a:pPr marL="114300" indent="0">
              <a:buNone/>
            </a:pPr>
            <a:endParaRPr lang="en-US" sz="2400" dirty="0"/>
          </a:p>
          <a:p>
            <a:r>
              <a:rPr lang="en-US" sz="2400" dirty="0"/>
              <a:t>In </a:t>
            </a:r>
            <a:r>
              <a:rPr lang="en-US" sz="2400" b="1" dirty="0"/>
              <a:t>Long Run</a:t>
            </a:r>
            <a:r>
              <a:rPr lang="en-US" sz="2400" dirty="0"/>
              <a:t>, all factors of production are variable</a:t>
            </a:r>
          </a:p>
          <a:p>
            <a:pPr lvl="1"/>
            <a:r>
              <a:rPr lang="en-US" sz="2400" dirty="0"/>
              <a:t>Output is at the full-employment level.</a:t>
            </a:r>
          </a:p>
          <a:p>
            <a:pPr lvl="1"/>
            <a:r>
              <a:rPr lang="en-US" sz="2400" dirty="0"/>
              <a:t>Price and wage can change.</a:t>
            </a:r>
          </a:p>
        </p:txBody>
      </p:sp>
    </p:spTree>
    <p:extLst>
      <p:ext uri="{BB962C8B-B14F-4D97-AF65-F5344CB8AC3E}">
        <p14:creationId xmlns:p14="http://schemas.microsoft.com/office/powerpoint/2010/main" val="3830210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Short-run Aggregate Supply</a:t>
            </a:r>
          </a:p>
        </p:txBody>
      </p:sp>
      <p:sp>
        <p:nvSpPr>
          <p:cNvPr id="3" name="ตัวแทนเนื้อหา 2"/>
          <p:cNvSpPr>
            <a:spLocks noGrp="1"/>
          </p:cNvSpPr>
          <p:nvPr>
            <p:ph idx="1"/>
          </p:nvPr>
        </p:nvSpPr>
        <p:spPr/>
        <p:txBody>
          <a:bodyPr>
            <a:normAutofit/>
          </a:bodyPr>
          <a:lstStyle/>
          <a:p>
            <a:r>
              <a:rPr lang="en-US" sz="2400" dirty="0"/>
              <a:t>There are three theories that can be used to derived the SRAS curve:</a:t>
            </a:r>
          </a:p>
          <a:p>
            <a:pPr lvl="1"/>
            <a:r>
              <a:rPr lang="en-US" sz="2400" dirty="0"/>
              <a:t>Sticky price theory</a:t>
            </a:r>
          </a:p>
          <a:p>
            <a:pPr lvl="1"/>
            <a:r>
              <a:rPr lang="en-US" sz="2400" b="1" dirty="0"/>
              <a:t>Sticky wage theory </a:t>
            </a:r>
            <a:r>
              <a:rPr lang="en-US" sz="2400" dirty="0">
                <a:solidFill>
                  <a:srgbClr val="FF0000"/>
                </a:solidFill>
              </a:rPr>
              <a:t>(we will study this one)</a:t>
            </a:r>
          </a:p>
          <a:p>
            <a:pPr lvl="1"/>
            <a:r>
              <a:rPr lang="en-US" sz="2400" dirty="0"/>
              <a:t>Misperceptions theory</a:t>
            </a:r>
          </a:p>
          <a:p>
            <a:pPr marL="411480" lvl="1" indent="0">
              <a:buNone/>
            </a:pPr>
            <a:endParaRPr lang="en-US" sz="2400" dirty="0"/>
          </a:p>
          <a:p>
            <a:r>
              <a:rPr lang="en-US" sz="2400" b="1" dirty="0"/>
              <a:t>All of these theories explain why SRAS is upward-sloping.</a:t>
            </a:r>
          </a:p>
        </p:txBody>
      </p:sp>
    </p:spTree>
    <p:extLst>
      <p:ext uri="{BB962C8B-B14F-4D97-AF65-F5344CB8AC3E}">
        <p14:creationId xmlns:p14="http://schemas.microsoft.com/office/powerpoint/2010/main" val="8164876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Deriving SRAS – Sticky Wage</a:t>
            </a:r>
          </a:p>
        </p:txBody>
      </p:sp>
      <p:sp>
        <p:nvSpPr>
          <p:cNvPr id="3" name="ตัวแทนเนื้อหา 2"/>
          <p:cNvSpPr>
            <a:spLocks noGrp="1"/>
          </p:cNvSpPr>
          <p:nvPr>
            <p:ph idx="1"/>
          </p:nvPr>
        </p:nvSpPr>
        <p:spPr/>
        <p:txBody>
          <a:bodyPr>
            <a:normAutofit/>
          </a:bodyPr>
          <a:lstStyle/>
          <a:p>
            <a:r>
              <a:rPr lang="en-US" sz="2400" dirty="0"/>
              <a:t>In short run, </a:t>
            </a:r>
            <a:r>
              <a:rPr lang="en-US" sz="2400" b="1" dirty="0"/>
              <a:t>“NOMINAL” wage </a:t>
            </a:r>
            <a:r>
              <a:rPr lang="en-US" sz="2400" dirty="0"/>
              <a:t>is sticky (due to labor contracts), and there is unemployment.</a:t>
            </a:r>
          </a:p>
          <a:p>
            <a:r>
              <a:rPr lang="en-US" sz="2400" dirty="0"/>
              <a:t>How many people are employed depends on “</a:t>
            </a:r>
            <a:r>
              <a:rPr lang="en-US" sz="2400" b="1" dirty="0"/>
              <a:t>Labor Demand</a:t>
            </a:r>
            <a:r>
              <a:rPr lang="en-US" sz="2400" dirty="0"/>
              <a:t>” which is then determined by the profit-maximizing firms.</a:t>
            </a:r>
          </a:p>
          <a:p>
            <a:endParaRPr lang="en-US" sz="2400" dirty="0"/>
          </a:p>
          <a:p>
            <a:r>
              <a:rPr lang="en-US" sz="2400" dirty="0"/>
              <a:t>Profit Maximization: </a:t>
            </a:r>
            <a:r>
              <a:rPr lang="en-US" sz="2400" b="1" dirty="0">
                <a:solidFill>
                  <a:srgbClr val="0070C0"/>
                </a:solidFill>
              </a:rPr>
              <a:t>MC</a:t>
            </a:r>
            <a:r>
              <a:rPr lang="en-US" sz="2400" b="1" dirty="0"/>
              <a:t> = </a:t>
            </a:r>
            <a:r>
              <a:rPr lang="en-US" sz="2400" b="1" dirty="0">
                <a:solidFill>
                  <a:srgbClr val="FF0000"/>
                </a:solidFill>
              </a:rPr>
              <a:t>MR</a:t>
            </a:r>
            <a:r>
              <a:rPr lang="en-US" sz="2400" dirty="0"/>
              <a:t>.</a:t>
            </a:r>
          </a:p>
          <a:p>
            <a:r>
              <a:rPr lang="en-US" sz="2400" dirty="0"/>
              <a:t>Labor Demand: </a:t>
            </a:r>
            <a:r>
              <a:rPr lang="en-US" sz="2400" b="1" dirty="0">
                <a:solidFill>
                  <a:srgbClr val="0070C0"/>
                </a:solidFill>
              </a:rPr>
              <a:t>W</a:t>
            </a:r>
            <a:r>
              <a:rPr lang="en-US" sz="2400" b="1" dirty="0"/>
              <a:t> = </a:t>
            </a:r>
            <a:r>
              <a:rPr lang="en-US" sz="2400" b="1" dirty="0">
                <a:solidFill>
                  <a:srgbClr val="FF0000"/>
                </a:solidFill>
              </a:rPr>
              <a:t>P x MPL</a:t>
            </a:r>
            <a:r>
              <a:rPr lang="en-US" sz="2400" dirty="0"/>
              <a:t>   or   W/P = MPL</a:t>
            </a:r>
          </a:p>
          <a:p>
            <a:r>
              <a:rPr lang="en-US" sz="2400" dirty="0"/>
              <a:t>W = Nominal Wage and MPL = Marginal Product of Labor</a:t>
            </a:r>
          </a:p>
          <a:p>
            <a:endParaRPr lang="en-US" sz="2400" dirty="0"/>
          </a:p>
          <a:p>
            <a:r>
              <a:rPr lang="en-US" sz="2400" b="1" dirty="0"/>
              <a:t>Note that </a:t>
            </a:r>
            <a:r>
              <a:rPr lang="en-US" sz="2400" b="1" u="sng" dirty="0"/>
              <a:t>W is CONSTANT</a:t>
            </a:r>
            <a:r>
              <a:rPr lang="en-US" sz="2400" b="1" dirty="0"/>
              <a:t>.</a:t>
            </a:r>
          </a:p>
        </p:txBody>
      </p:sp>
    </p:spTree>
    <p:extLst>
      <p:ext uri="{BB962C8B-B14F-4D97-AF65-F5344CB8AC3E}">
        <p14:creationId xmlns:p14="http://schemas.microsoft.com/office/powerpoint/2010/main" val="2154175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en-US"/>
          </a:p>
        </p:txBody>
      </p:sp>
      <p:sp>
        <p:nvSpPr>
          <p:cNvPr id="3" name="ตัวแทนเนื้อหา 2"/>
          <p:cNvSpPr>
            <a:spLocks noGrp="1"/>
          </p:cNvSpPr>
          <p:nvPr>
            <p:ph idx="1"/>
          </p:nvPr>
        </p:nvSpPr>
        <p:spPr/>
        <p:txBody>
          <a:bodyPr/>
          <a:lstStyle/>
          <a:p>
            <a:endParaRPr lang="en-US"/>
          </a:p>
        </p:txBody>
      </p:sp>
      <p:pic>
        <p:nvPicPr>
          <p:cNvPr id="3074" name="Picture 2" descr="Image result for w/p = mp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26" y="-17754"/>
            <a:ext cx="9167671" cy="6875754"/>
          </a:xfrm>
          <a:prstGeom prst="rect">
            <a:avLst/>
          </a:prstGeom>
          <a:noFill/>
          <a:extLst>
            <a:ext uri="{909E8E84-426E-40DD-AFC4-6F175D3DCCD1}">
              <a14:hiddenFill xmlns:a14="http://schemas.microsoft.com/office/drawing/2010/main">
                <a:solidFill>
                  <a:srgbClr val="FFFFFF"/>
                </a:solidFill>
              </a14:hiddenFill>
            </a:ext>
          </a:extLst>
        </p:spPr>
      </p:pic>
      <p:sp>
        <p:nvSpPr>
          <p:cNvPr id="4" name="สี่เหลี่ยมผืนผ้า 3"/>
          <p:cNvSpPr/>
          <p:nvPr/>
        </p:nvSpPr>
        <p:spPr>
          <a:xfrm>
            <a:off x="-10761" y="6093296"/>
            <a:ext cx="9148340" cy="7647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83568" y="1229851"/>
            <a:ext cx="1566924" cy="830997"/>
          </a:xfrm>
          <a:prstGeom prst="rect">
            <a:avLst/>
          </a:prstGeom>
          <a:solidFill>
            <a:schemeClr val="bg1"/>
          </a:solidFill>
        </p:spPr>
        <p:txBody>
          <a:bodyPr wrap="square" rtlCol="0">
            <a:spAutoFit/>
          </a:bodyPr>
          <a:lstStyle/>
          <a:p>
            <a:r>
              <a:rPr lang="en-US" sz="2400" dirty="0"/>
              <a:t>Real wage,</a:t>
            </a:r>
          </a:p>
          <a:p>
            <a:r>
              <a:rPr lang="en-US" sz="2400" dirty="0"/>
              <a:t>      </a:t>
            </a:r>
            <a:r>
              <a:rPr lang="en-US" sz="2400" b="1" i="1" dirty="0"/>
              <a:t>W/P</a:t>
            </a:r>
          </a:p>
        </p:txBody>
      </p:sp>
      <p:cxnSp>
        <p:nvCxnSpPr>
          <p:cNvPr id="7" name="ตัวเชื่อมต่อตรง 6"/>
          <p:cNvCxnSpPr/>
          <p:nvPr/>
        </p:nvCxnSpPr>
        <p:spPr>
          <a:xfrm>
            <a:off x="2915816" y="2132856"/>
            <a:ext cx="0" cy="2719052"/>
          </a:xfrm>
          <a:prstGeom prst="line">
            <a:avLst/>
          </a:prstGeom>
          <a:ln w="25400">
            <a:solidFill>
              <a:srgbClr val="FF0000"/>
            </a:solidFill>
            <a:prstDash val="lg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95536" y="5269885"/>
            <a:ext cx="1440160" cy="830997"/>
          </a:xfrm>
          <a:prstGeom prst="rect">
            <a:avLst/>
          </a:prstGeom>
          <a:noFill/>
        </p:spPr>
        <p:txBody>
          <a:bodyPr wrap="square" rtlCol="0">
            <a:spAutoFit/>
          </a:bodyPr>
          <a:lstStyle/>
          <a:p>
            <a:r>
              <a:rPr lang="en-US" sz="2400" dirty="0">
                <a:solidFill>
                  <a:srgbClr val="FF0000"/>
                </a:solidFill>
              </a:rPr>
              <a:t>High MPL</a:t>
            </a:r>
          </a:p>
          <a:p>
            <a:r>
              <a:rPr lang="en-US" sz="2400" dirty="0">
                <a:solidFill>
                  <a:srgbClr val="FF0000"/>
                </a:solidFill>
              </a:rPr>
              <a:t>at Low L </a:t>
            </a:r>
          </a:p>
        </p:txBody>
      </p:sp>
      <p:cxnSp>
        <p:nvCxnSpPr>
          <p:cNvPr id="17" name="ลูกศรเชื่อมต่อแบบตรง 16"/>
          <p:cNvCxnSpPr/>
          <p:nvPr/>
        </p:nvCxnSpPr>
        <p:spPr>
          <a:xfrm flipV="1">
            <a:off x="1763687" y="4952616"/>
            <a:ext cx="1116983" cy="492608"/>
          </a:xfrm>
          <a:prstGeom prst="straightConnector1">
            <a:avLst/>
          </a:prstGeom>
          <a:ln w="25400">
            <a:solidFill>
              <a:srgbClr val="0070C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27358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solidFill>
                  <a:srgbClr val="FF0000"/>
                </a:solidFill>
              </a:rPr>
              <a:t>EXTRA</a:t>
            </a:r>
            <a:r>
              <a:rPr lang="en-US" dirty="0"/>
              <a:t> – MPL</a:t>
            </a:r>
          </a:p>
        </p:txBody>
      </p:sp>
      <p:sp>
        <p:nvSpPr>
          <p:cNvPr id="3" name="ตัวแทนเนื้อหา 2"/>
          <p:cNvSpPr>
            <a:spLocks noGrp="1"/>
          </p:cNvSpPr>
          <p:nvPr>
            <p:ph idx="1"/>
          </p:nvPr>
        </p:nvSpPr>
        <p:spPr/>
        <p:txBody>
          <a:bodyPr>
            <a:normAutofit/>
          </a:bodyPr>
          <a:lstStyle/>
          <a:p>
            <a:r>
              <a:rPr lang="en-US" sz="2400" dirty="0"/>
              <a:t>MPL or Marginal Product of Labor tells us about the “productivity” of labor.</a:t>
            </a:r>
          </a:p>
          <a:p>
            <a:r>
              <a:rPr lang="en-US" sz="2400" dirty="0"/>
              <a:t>It is the change in output that results from employing an additional unit of labor.</a:t>
            </a:r>
          </a:p>
          <a:p>
            <a:endParaRPr lang="en-US" sz="2400" dirty="0"/>
          </a:p>
          <a:p>
            <a:r>
              <a:rPr lang="en-US" sz="2400" dirty="0"/>
              <a:t>When few workers is hired, adding one extra worker gives a lot of additional output.</a:t>
            </a:r>
          </a:p>
          <a:p>
            <a:r>
              <a:rPr lang="en-US" sz="2400" dirty="0"/>
              <a:t>That is, </a:t>
            </a:r>
            <a:r>
              <a:rPr lang="en-US" sz="2400" u="sng" dirty="0"/>
              <a:t>at low L, we have high MPL </a:t>
            </a:r>
            <a:r>
              <a:rPr lang="en-US" sz="2400" dirty="0"/>
              <a:t>(</a:t>
            </a:r>
            <a:r>
              <a:rPr lang="en-US" sz="2400" b="1" dirty="0"/>
              <a:t>see Previous Page</a:t>
            </a:r>
            <a:r>
              <a:rPr lang="en-US" sz="2400" dirty="0"/>
              <a:t>).</a:t>
            </a:r>
          </a:p>
          <a:p>
            <a:endParaRPr lang="en-US" sz="2400" dirty="0"/>
          </a:p>
          <a:p>
            <a:r>
              <a:rPr lang="en-US" sz="2400" dirty="0"/>
              <a:t>MPL is characterized by the “Law of Diminishing Return”.</a:t>
            </a:r>
          </a:p>
        </p:txBody>
      </p:sp>
    </p:spTree>
    <p:extLst>
      <p:ext uri="{BB962C8B-B14F-4D97-AF65-F5344CB8AC3E}">
        <p14:creationId xmlns:p14="http://schemas.microsoft.com/office/powerpoint/2010/main" val="3218579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solidFill>
                  <a:srgbClr val="FF0000"/>
                </a:solidFill>
              </a:rPr>
              <a:t>EXTRA</a:t>
            </a:r>
            <a:r>
              <a:rPr lang="en-US" dirty="0"/>
              <a:t> – MPL</a:t>
            </a:r>
          </a:p>
        </p:txBody>
      </p:sp>
      <p:sp>
        <p:nvSpPr>
          <p:cNvPr id="3" name="ตัวแทนเนื้อหา 2"/>
          <p:cNvSpPr>
            <a:spLocks noGrp="1"/>
          </p:cNvSpPr>
          <p:nvPr>
            <p:ph idx="1"/>
          </p:nvPr>
        </p:nvSpPr>
        <p:spPr/>
        <p:txBody>
          <a:bodyPr>
            <a:normAutofit/>
          </a:bodyPr>
          <a:lstStyle/>
          <a:p>
            <a:r>
              <a:rPr lang="en-US" sz="2400" dirty="0"/>
              <a:t>MPL is characterized by the “Law of Diminishing Return”.</a:t>
            </a:r>
          </a:p>
          <a:p>
            <a:r>
              <a:rPr lang="en-US" sz="2400" dirty="0"/>
              <a:t>Law of Diminishing Return states that</a:t>
            </a:r>
          </a:p>
          <a:p>
            <a:pPr lvl="1"/>
            <a:r>
              <a:rPr lang="en-US" sz="2400" dirty="0"/>
              <a:t>In short run (where capital is fixed), when additional labor is hired, the addition output from the extra labor will increase at the decreasing rate.</a:t>
            </a:r>
          </a:p>
        </p:txBody>
      </p:sp>
      <p:grpSp>
        <p:nvGrpSpPr>
          <p:cNvPr id="16" name="Group 15">
            <a:extLst>
              <a:ext uri="{FF2B5EF4-FFF2-40B4-BE49-F238E27FC236}">
                <a16:creationId xmlns:a16="http://schemas.microsoft.com/office/drawing/2014/main" id="{808170CD-9542-426D-BBE2-18CA4184FBBD}"/>
              </a:ext>
            </a:extLst>
          </p:cNvPr>
          <p:cNvGrpSpPr/>
          <p:nvPr/>
        </p:nvGrpSpPr>
        <p:grpSpPr>
          <a:xfrm>
            <a:off x="1066800" y="3660486"/>
            <a:ext cx="6218341" cy="2740314"/>
            <a:chOff x="585907" y="3843048"/>
            <a:chExt cx="6218341" cy="2740314"/>
          </a:xfrm>
        </p:grpSpPr>
        <p:pic>
          <p:nvPicPr>
            <p:cNvPr id="1028" name="Picture 4" descr="Image result for law of diminishing returns">
              <a:extLst>
                <a:ext uri="{FF2B5EF4-FFF2-40B4-BE49-F238E27FC236}">
                  <a16:creationId xmlns:a16="http://schemas.microsoft.com/office/drawing/2014/main" id="{251D1FF0-8DBD-4EAC-84AA-506FE9D300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3919" y="3843048"/>
              <a:ext cx="3846562" cy="27403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6718C5B-1969-4169-AA80-56917FE932E4}"/>
                </a:ext>
              </a:extLst>
            </p:cNvPr>
            <p:cNvSpPr txBox="1"/>
            <p:nvPr/>
          </p:nvSpPr>
          <p:spPr>
            <a:xfrm>
              <a:off x="1475656" y="3861058"/>
              <a:ext cx="1152128" cy="461665"/>
            </a:xfrm>
            <a:prstGeom prst="rect">
              <a:avLst/>
            </a:prstGeom>
            <a:solidFill>
              <a:schemeClr val="bg1"/>
            </a:solidFill>
          </p:spPr>
          <p:txBody>
            <a:bodyPr wrap="square" rtlCol="0">
              <a:spAutoFit/>
            </a:bodyPr>
            <a:lstStyle/>
            <a:p>
              <a:r>
                <a:rPr lang="en-US" sz="2400" b="1" dirty="0"/>
                <a:t>Output</a:t>
              </a:r>
              <a:endParaRPr lang="th-TH" sz="2400" b="1" dirty="0"/>
            </a:p>
          </p:txBody>
        </p:sp>
        <p:sp>
          <p:nvSpPr>
            <p:cNvPr id="7" name="TextBox 6">
              <a:extLst>
                <a:ext uri="{FF2B5EF4-FFF2-40B4-BE49-F238E27FC236}">
                  <a16:creationId xmlns:a16="http://schemas.microsoft.com/office/drawing/2014/main" id="{14689688-F805-4800-888B-B389A0D089ED}"/>
                </a:ext>
              </a:extLst>
            </p:cNvPr>
            <p:cNvSpPr txBox="1"/>
            <p:nvPr/>
          </p:nvSpPr>
          <p:spPr>
            <a:xfrm>
              <a:off x="5868144" y="6063679"/>
              <a:ext cx="936104" cy="461665"/>
            </a:xfrm>
            <a:prstGeom prst="rect">
              <a:avLst/>
            </a:prstGeom>
            <a:solidFill>
              <a:schemeClr val="bg1"/>
            </a:solidFill>
          </p:spPr>
          <p:txBody>
            <a:bodyPr wrap="square" rtlCol="0">
              <a:spAutoFit/>
            </a:bodyPr>
            <a:lstStyle/>
            <a:p>
              <a:r>
                <a:rPr lang="en-US" sz="2400" b="1" dirty="0"/>
                <a:t>Labor</a:t>
              </a:r>
              <a:endParaRPr lang="th-TH" sz="2400" b="1" dirty="0"/>
            </a:p>
          </p:txBody>
        </p:sp>
        <p:cxnSp>
          <p:nvCxnSpPr>
            <p:cNvPr id="6" name="Straight Arrow Connector 5">
              <a:extLst>
                <a:ext uri="{FF2B5EF4-FFF2-40B4-BE49-F238E27FC236}">
                  <a16:creationId xmlns:a16="http://schemas.microsoft.com/office/drawing/2014/main" id="{EA6FFAED-F51D-4A49-9D34-9C1F4910C750}"/>
                </a:ext>
              </a:extLst>
            </p:cNvPr>
            <p:cNvCxnSpPr/>
            <p:nvPr/>
          </p:nvCxnSpPr>
          <p:spPr>
            <a:xfrm flipV="1">
              <a:off x="2343919" y="4941168"/>
              <a:ext cx="0" cy="122413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CEB16402-A48F-438C-B8B6-FFD0B5C81EE1}"/>
                </a:ext>
              </a:extLst>
            </p:cNvPr>
            <p:cNvCxnSpPr>
              <a:cxnSpLocks/>
            </p:cNvCxnSpPr>
            <p:nvPr/>
          </p:nvCxnSpPr>
          <p:spPr>
            <a:xfrm flipV="1">
              <a:off x="2343919" y="4509120"/>
              <a:ext cx="0" cy="43204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85DCA6A-17C3-4E93-8611-7BAA34135C24}"/>
                </a:ext>
              </a:extLst>
            </p:cNvPr>
            <p:cNvCxnSpPr>
              <a:cxnSpLocks/>
            </p:cNvCxnSpPr>
            <p:nvPr/>
          </p:nvCxnSpPr>
          <p:spPr>
            <a:xfrm flipV="1">
              <a:off x="2343919" y="4221088"/>
              <a:ext cx="0" cy="28803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CA5FF3BC-01B0-4189-B77B-13F1B4DC4134}"/>
                </a:ext>
              </a:extLst>
            </p:cNvPr>
            <p:cNvSpPr txBox="1"/>
            <p:nvPr/>
          </p:nvSpPr>
          <p:spPr>
            <a:xfrm>
              <a:off x="585907" y="4817183"/>
              <a:ext cx="1152128" cy="1477328"/>
            </a:xfrm>
            <a:prstGeom prst="rect">
              <a:avLst/>
            </a:prstGeom>
            <a:noFill/>
          </p:spPr>
          <p:txBody>
            <a:bodyPr wrap="square" rtlCol="0">
              <a:spAutoFit/>
            </a:bodyPr>
            <a:lstStyle/>
            <a:p>
              <a:r>
                <a:rPr lang="en-US" dirty="0"/>
                <a:t>Additional output from additional labor</a:t>
              </a:r>
              <a:endParaRPr lang="th-TH" dirty="0"/>
            </a:p>
          </p:txBody>
        </p:sp>
        <p:sp>
          <p:nvSpPr>
            <p:cNvPr id="15" name="Left Brace 14">
              <a:extLst>
                <a:ext uri="{FF2B5EF4-FFF2-40B4-BE49-F238E27FC236}">
                  <a16:creationId xmlns:a16="http://schemas.microsoft.com/office/drawing/2014/main" id="{D498CB67-2BB9-4EB9-891C-AB7CE1921086}"/>
                </a:ext>
              </a:extLst>
            </p:cNvPr>
            <p:cNvSpPr/>
            <p:nvPr/>
          </p:nvSpPr>
          <p:spPr>
            <a:xfrm>
              <a:off x="1778198" y="4998854"/>
              <a:ext cx="216024" cy="1152128"/>
            </a:xfrm>
            <a:prstGeom prst="leftBrace">
              <a:avLst>
                <a:gd name="adj1" fmla="val 133333"/>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h-TH"/>
            </a:p>
          </p:txBody>
        </p:sp>
      </p:grpSp>
    </p:spTree>
    <p:extLst>
      <p:ext uri="{BB962C8B-B14F-4D97-AF65-F5344CB8AC3E}">
        <p14:creationId xmlns:p14="http://schemas.microsoft.com/office/powerpoint/2010/main" val="1739323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Deriving SRAS – Sticky Wage</a:t>
            </a:r>
          </a:p>
        </p:txBody>
      </p:sp>
      <p:sp>
        <p:nvSpPr>
          <p:cNvPr id="3" name="ตัวแทนเนื้อหา 2"/>
          <p:cNvSpPr>
            <a:spLocks noGrp="1"/>
          </p:cNvSpPr>
          <p:nvPr>
            <p:ph idx="1"/>
          </p:nvPr>
        </p:nvSpPr>
        <p:spPr/>
        <p:txBody>
          <a:bodyPr>
            <a:normAutofit/>
          </a:bodyPr>
          <a:lstStyle/>
          <a:p>
            <a:r>
              <a:rPr lang="en-US" sz="2400" dirty="0"/>
              <a:t>The profit-maximizing firms choose how many people to employ according to W/P = MPL.</a:t>
            </a:r>
          </a:p>
          <a:p>
            <a:r>
              <a:rPr lang="en-US" sz="2400" dirty="0"/>
              <a:t>Given </a:t>
            </a:r>
            <a:r>
              <a:rPr lang="en-US" sz="2400" u="sng" dirty="0"/>
              <a:t>the FIXED capital</a:t>
            </a:r>
            <a:r>
              <a:rPr lang="en-US" sz="2400" dirty="0"/>
              <a:t> (due to being in Short Run), the number of labor determines output of the economy.</a:t>
            </a:r>
          </a:p>
        </p:txBody>
      </p:sp>
      <p:grpSp>
        <p:nvGrpSpPr>
          <p:cNvPr id="9" name="กลุ่ม 8"/>
          <p:cNvGrpSpPr/>
          <p:nvPr/>
        </p:nvGrpSpPr>
        <p:grpSpPr>
          <a:xfrm>
            <a:off x="827584" y="3284984"/>
            <a:ext cx="7488831" cy="3404617"/>
            <a:chOff x="1043609" y="3284984"/>
            <a:chExt cx="7488831" cy="3404617"/>
          </a:xfrm>
        </p:grpSpPr>
        <p:grpSp>
          <p:nvGrpSpPr>
            <p:cNvPr id="6" name="กลุ่ม 5"/>
            <p:cNvGrpSpPr/>
            <p:nvPr/>
          </p:nvGrpSpPr>
          <p:grpSpPr>
            <a:xfrm>
              <a:off x="1043609" y="3284984"/>
              <a:ext cx="6336703" cy="3404617"/>
              <a:chOff x="683568" y="3210879"/>
              <a:chExt cx="6336703" cy="3404617"/>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12976"/>
                <a:ext cx="3114675" cy="3400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210879"/>
                <a:ext cx="3240359" cy="3404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7" name="TextBox 6"/>
            <p:cNvSpPr txBox="1"/>
            <p:nvPr/>
          </p:nvSpPr>
          <p:spPr>
            <a:xfrm>
              <a:off x="7452320" y="5981715"/>
              <a:ext cx="1080120" cy="707886"/>
            </a:xfrm>
            <a:prstGeom prst="rect">
              <a:avLst/>
            </a:prstGeom>
            <a:noFill/>
          </p:spPr>
          <p:txBody>
            <a:bodyPr wrap="square" rtlCol="0">
              <a:spAutoFit/>
            </a:bodyPr>
            <a:lstStyle/>
            <a:p>
              <a:r>
                <a:rPr lang="en-US" sz="2000" b="1" dirty="0">
                  <a:solidFill>
                    <a:srgbClr val="FF0000"/>
                  </a:solidFill>
                </a:rPr>
                <a:t>N = L</a:t>
              </a:r>
            </a:p>
            <a:p>
              <a:r>
                <a:rPr lang="en-US" sz="2000" b="1" dirty="0">
                  <a:solidFill>
                    <a:srgbClr val="FF0000"/>
                  </a:solidFill>
                </a:rPr>
                <a:t>= Labor</a:t>
              </a:r>
            </a:p>
          </p:txBody>
        </p:sp>
        <p:sp>
          <p:nvSpPr>
            <p:cNvPr id="8" name="สี่เหลี่ยมผืนผ้า 7"/>
            <p:cNvSpPr/>
            <p:nvPr/>
          </p:nvSpPr>
          <p:spPr>
            <a:xfrm>
              <a:off x="6461460" y="3797666"/>
              <a:ext cx="72008"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1048760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Deriving SRAS – Sticky Wage</a:t>
            </a:r>
          </a:p>
        </p:txBody>
      </p:sp>
      <p:sp>
        <p:nvSpPr>
          <p:cNvPr id="3" name="ตัวแทนเนื้อหา 2"/>
          <p:cNvSpPr>
            <a:spLocks noGrp="1"/>
          </p:cNvSpPr>
          <p:nvPr>
            <p:ph idx="1"/>
          </p:nvPr>
        </p:nvSpPr>
        <p:spPr/>
        <p:txBody>
          <a:bodyPr>
            <a:normAutofit/>
          </a:bodyPr>
          <a:lstStyle/>
          <a:p>
            <a:r>
              <a:rPr lang="en-US" sz="2400" dirty="0"/>
              <a:t>As Price increases, Real Wage falls, inducing firms to hire more labor and increase Output.</a:t>
            </a:r>
          </a:p>
          <a:p>
            <a:r>
              <a:rPr lang="en-US" sz="2400" b="1" dirty="0">
                <a:solidFill>
                  <a:srgbClr val="FF0000"/>
                </a:solidFill>
              </a:rPr>
              <a:t>P↑ </a:t>
            </a:r>
            <a:r>
              <a:rPr lang="en-US" sz="2400" dirty="0"/>
              <a:t>&gt;&gt; W/P↓ &gt;&gt; Labor Demand↑ &gt;&gt; L↑ &gt;&gt; </a:t>
            </a:r>
            <a:r>
              <a:rPr lang="en-US" sz="2400" b="1" dirty="0">
                <a:solidFill>
                  <a:srgbClr val="FF0000"/>
                </a:solidFill>
              </a:rPr>
              <a:t>Y↑</a:t>
            </a:r>
          </a:p>
          <a:p>
            <a:r>
              <a:rPr lang="en-US" sz="2400" dirty="0"/>
              <a:t>Thus, SRAS shows the positive relationship P and Y.</a:t>
            </a:r>
            <a:endParaRPr lang="en-US" sz="2400" dirty="0">
              <a:solidFill>
                <a:srgbClr val="FF0000"/>
              </a:solidFill>
            </a:endParaRPr>
          </a:p>
        </p:txBody>
      </p:sp>
      <p:grpSp>
        <p:nvGrpSpPr>
          <p:cNvPr id="10" name="กลุ่ม 8">
            <a:extLst>
              <a:ext uri="{FF2B5EF4-FFF2-40B4-BE49-F238E27FC236}">
                <a16:creationId xmlns:a16="http://schemas.microsoft.com/office/drawing/2014/main" id="{EA15A23F-9765-43A3-B065-FF7091A8E842}"/>
              </a:ext>
            </a:extLst>
          </p:cNvPr>
          <p:cNvGrpSpPr/>
          <p:nvPr/>
        </p:nvGrpSpPr>
        <p:grpSpPr>
          <a:xfrm>
            <a:off x="827584" y="3284984"/>
            <a:ext cx="7488831" cy="3404617"/>
            <a:chOff x="1043609" y="3284984"/>
            <a:chExt cx="7488831" cy="3404617"/>
          </a:xfrm>
        </p:grpSpPr>
        <p:grpSp>
          <p:nvGrpSpPr>
            <p:cNvPr id="11" name="กลุ่ม 5">
              <a:extLst>
                <a:ext uri="{FF2B5EF4-FFF2-40B4-BE49-F238E27FC236}">
                  <a16:creationId xmlns:a16="http://schemas.microsoft.com/office/drawing/2014/main" id="{882E6010-8F41-4A95-A76B-519EFDC6E29E}"/>
                </a:ext>
              </a:extLst>
            </p:cNvPr>
            <p:cNvGrpSpPr/>
            <p:nvPr/>
          </p:nvGrpSpPr>
          <p:grpSpPr>
            <a:xfrm>
              <a:off x="1043609" y="3284984"/>
              <a:ext cx="6336703" cy="3404617"/>
              <a:chOff x="683568" y="3210879"/>
              <a:chExt cx="6336703" cy="3404617"/>
            </a:xfrm>
          </p:grpSpPr>
          <p:pic>
            <p:nvPicPr>
              <p:cNvPr id="14" name="Picture 2">
                <a:extLst>
                  <a:ext uri="{FF2B5EF4-FFF2-40B4-BE49-F238E27FC236}">
                    <a16:creationId xmlns:a16="http://schemas.microsoft.com/office/drawing/2014/main" id="{5E4871A4-7FD3-4756-92CB-31F299521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12976"/>
                <a:ext cx="3114675" cy="3400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
                <a:extLst>
                  <a:ext uri="{FF2B5EF4-FFF2-40B4-BE49-F238E27FC236}">
                    <a16:creationId xmlns:a16="http://schemas.microsoft.com/office/drawing/2014/main" id="{37AB8C13-E19C-4AFD-885D-2C33506841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210879"/>
                <a:ext cx="3240359" cy="3404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2" name="TextBox 11">
              <a:extLst>
                <a:ext uri="{FF2B5EF4-FFF2-40B4-BE49-F238E27FC236}">
                  <a16:creationId xmlns:a16="http://schemas.microsoft.com/office/drawing/2014/main" id="{BF5B9DE8-5BB8-4A3F-8F35-16ABB167341A}"/>
                </a:ext>
              </a:extLst>
            </p:cNvPr>
            <p:cNvSpPr txBox="1"/>
            <p:nvPr/>
          </p:nvSpPr>
          <p:spPr>
            <a:xfrm>
              <a:off x="7452320" y="5981715"/>
              <a:ext cx="1080120" cy="707886"/>
            </a:xfrm>
            <a:prstGeom prst="rect">
              <a:avLst/>
            </a:prstGeom>
            <a:noFill/>
          </p:spPr>
          <p:txBody>
            <a:bodyPr wrap="square" rtlCol="0">
              <a:spAutoFit/>
            </a:bodyPr>
            <a:lstStyle/>
            <a:p>
              <a:r>
                <a:rPr lang="en-US" sz="2000" b="1" dirty="0">
                  <a:solidFill>
                    <a:srgbClr val="FF0000"/>
                  </a:solidFill>
                </a:rPr>
                <a:t>N = L</a:t>
              </a:r>
            </a:p>
            <a:p>
              <a:r>
                <a:rPr lang="en-US" sz="2000" b="1" dirty="0">
                  <a:solidFill>
                    <a:srgbClr val="FF0000"/>
                  </a:solidFill>
                </a:rPr>
                <a:t>= Labor</a:t>
              </a:r>
            </a:p>
          </p:txBody>
        </p:sp>
        <p:sp>
          <p:nvSpPr>
            <p:cNvPr id="13" name="สี่เหลี่ยมผืนผ้า 7">
              <a:extLst>
                <a:ext uri="{FF2B5EF4-FFF2-40B4-BE49-F238E27FC236}">
                  <a16:creationId xmlns:a16="http://schemas.microsoft.com/office/drawing/2014/main" id="{71CC5EEB-DEF6-4A6E-8357-531DB96E955A}"/>
                </a:ext>
              </a:extLst>
            </p:cNvPr>
            <p:cNvSpPr/>
            <p:nvPr/>
          </p:nvSpPr>
          <p:spPr>
            <a:xfrm>
              <a:off x="6461460" y="3797666"/>
              <a:ext cx="72008"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281941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Shifts in the SRAS</a:t>
            </a:r>
          </a:p>
        </p:txBody>
      </p:sp>
      <p:sp>
        <p:nvSpPr>
          <p:cNvPr id="3" name="ตัวแทนเนื้อหา 2"/>
          <p:cNvSpPr>
            <a:spLocks noGrp="1"/>
          </p:cNvSpPr>
          <p:nvPr>
            <p:ph idx="1"/>
          </p:nvPr>
        </p:nvSpPr>
        <p:spPr/>
        <p:txBody>
          <a:bodyPr>
            <a:normAutofit/>
          </a:bodyPr>
          <a:lstStyle/>
          <a:p>
            <a:pPr marL="114300" indent="0">
              <a:buNone/>
            </a:pPr>
            <a:r>
              <a:rPr lang="en-US" sz="2400" dirty="0"/>
              <a:t>The SRAS can shift from the following factors:</a:t>
            </a:r>
          </a:p>
          <a:p>
            <a:pPr marL="114300" indent="0">
              <a:buNone/>
            </a:pPr>
            <a:endParaRPr lang="en-US" sz="2400" dirty="0"/>
          </a:p>
          <a:p>
            <a:r>
              <a:rPr lang="en-US" sz="2400" dirty="0"/>
              <a:t>Nominal Wage (higher W &gt;&gt; SRAS shifts left)</a:t>
            </a:r>
          </a:p>
          <a:p>
            <a:pPr lvl="1"/>
            <a:r>
              <a:rPr lang="en-US" sz="2400" dirty="0"/>
              <a:t>W↑ &gt;&gt; W/P↑ &gt;&gt; Labor Demand↓ &gt;&gt; L↓ &gt;&gt; Y↓</a:t>
            </a:r>
          </a:p>
          <a:p>
            <a:r>
              <a:rPr lang="en-US" sz="2400" dirty="0"/>
              <a:t>Capital Stock (including human capital)</a:t>
            </a:r>
          </a:p>
          <a:p>
            <a:r>
              <a:rPr lang="en-US" sz="2400" dirty="0"/>
              <a:t>Natural Resource</a:t>
            </a:r>
          </a:p>
          <a:p>
            <a:r>
              <a:rPr lang="en-US" sz="2400" dirty="0"/>
              <a:t>Technology (i.e. higher productivity of labor raises demand for labor)</a:t>
            </a:r>
          </a:p>
        </p:txBody>
      </p:sp>
    </p:spTree>
    <p:extLst>
      <p:ext uri="{BB962C8B-B14F-4D97-AF65-F5344CB8AC3E}">
        <p14:creationId xmlns:p14="http://schemas.microsoft.com/office/powerpoint/2010/main" val="3064734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Long-run Aggregate Supply</a:t>
            </a:r>
          </a:p>
        </p:txBody>
      </p:sp>
      <p:sp>
        <p:nvSpPr>
          <p:cNvPr id="3" name="ตัวแทนเนื้อหา 2"/>
          <p:cNvSpPr>
            <a:spLocks noGrp="1"/>
          </p:cNvSpPr>
          <p:nvPr>
            <p:ph idx="1"/>
          </p:nvPr>
        </p:nvSpPr>
        <p:spPr/>
        <p:txBody>
          <a:bodyPr>
            <a:normAutofit/>
          </a:bodyPr>
          <a:lstStyle/>
          <a:p>
            <a:r>
              <a:rPr lang="en-US" sz="2400" dirty="0"/>
              <a:t>In long run, </a:t>
            </a:r>
            <a:r>
              <a:rPr lang="en-US" sz="2400" u="sng" dirty="0"/>
              <a:t>output is at the full employment level</a:t>
            </a:r>
            <a:r>
              <a:rPr lang="en-US" sz="2400" dirty="0"/>
              <a:t>.</a:t>
            </a:r>
          </a:p>
          <a:p>
            <a:r>
              <a:rPr lang="en-US" sz="2400" u="sng" dirty="0"/>
              <a:t>LRAS does not depend on Price</a:t>
            </a:r>
            <a:r>
              <a:rPr lang="en-US" sz="2400" dirty="0"/>
              <a:t>, and hence is vertical.</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964" y="2542132"/>
            <a:ext cx="4248472" cy="4041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9650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Long-run Aggregate Supply</a:t>
            </a:r>
          </a:p>
        </p:txBody>
      </p:sp>
      <p:sp>
        <p:nvSpPr>
          <p:cNvPr id="3" name="ตัวแทนเนื้อหา 2"/>
          <p:cNvSpPr>
            <a:spLocks noGrp="1"/>
          </p:cNvSpPr>
          <p:nvPr>
            <p:ph idx="1"/>
          </p:nvPr>
        </p:nvSpPr>
        <p:spPr/>
        <p:txBody>
          <a:bodyPr>
            <a:normAutofit/>
          </a:bodyPr>
          <a:lstStyle/>
          <a:p>
            <a:r>
              <a:rPr lang="en-US" sz="2400" dirty="0"/>
              <a:t>In long run, wage is </a:t>
            </a:r>
            <a:r>
              <a:rPr lang="en-US" sz="2400" u="sng" dirty="0"/>
              <a:t>no longer</a:t>
            </a:r>
            <a:r>
              <a:rPr lang="en-US" sz="2400" dirty="0"/>
              <a:t> sticky.</a:t>
            </a:r>
          </a:p>
          <a:p>
            <a:r>
              <a:rPr lang="en-US" sz="2400" dirty="0"/>
              <a:t>Wage adjusts to clear the labor market.</a:t>
            </a:r>
          </a:p>
          <a:p>
            <a:endParaRPr lang="en-US" sz="2400" dirty="0"/>
          </a:p>
          <a:p>
            <a:r>
              <a:rPr lang="en-US" sz="2400" dirty="0">
                <a:solidFill>
                  <a:srgbClr val="FF0000"/>
                </a:solidFill>
              </a:rPr>
              <a:t>When price increases</a:t>
            </a:r>
            <a:r>
              <a:rPr lang="en-US" sz="2400" dirty="0"/>
              <a:t>, nominal wage also increases (workers can negotiate for higher wages), leaving the real wage and hence demand for labor unchanged.</a:t>
            </a:r>
          </a:p>
          <a:p>
            <a:r>
              <a:rPr lang="en-US" sz="2400" dirty="0"/>
              <a:t>Given that the firms do not hire additional labor, </a:t>
            </a:r>
            <a:r>
              <a:rPr lang="en-US" sz="2400" dirty="0">
                <a:solidFill>
                  <a:srgbClr val="FF0000"/>
                </a:solidFill>
              </a:rPr>
              <a:t>the output remains the same</a:t>
            </a:r>
            <a:r>
              <a:rPr lang="en-US" sz="2400" dirty="0"/>
              <a:t>.</a:t>
            </a:r>
          </a:p>
          <a:p>
            <a:r>
              <a:rPr lang="en-US" sz="2400" b="1" dirty="0"/>
              <a:t>Thus, Price Level does not affect Output.</a:t>
            </a:r>
          </a:p>
        </p:txBody>
      </p:sp>
    </p:spTree>
    <p:extLst>
      <p:ext uri="{BB962C8B-B14F-4D97-AF65-F5344CB8AC3E}">
        <p14:creationId xmlns:p14="http://schemas.microsoft.com/office/powerpoint/2010/main" val="26406667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Shifts in the LRAS</a:t>
            </a:r>
          </a:p>
        </p:txBody>
      </p:sp>
      <p:sp>
        <p:nvSpPr>
          <p:cNvPr id="3" name="ตัวแทนเนื้อหา 2"/>
          <p:cNvSpPr>
            <a:spLocks noGrp="1"/>
          </p:cNvSpPr>
          <p:nvPr>
            <p:ph idx="1"/>
          </p:nvPr>
        </p:nvSpPr>
        <p:spPr/>
        <p:txBody>
          <a:bodyPr>
            <a:normAutofit/>
          </a:bodyPr>
          <a:lstStyle/>
          <a:p>
            <a:pPr marL="114300" indent="0">
              <a:buNone/>
            </a:pPr>
            <a:r>
              <a:rPr lang="en-US" sz="2400" dirty="0"/>
              <a:t>The LRAS can shift from the following factors:</a:t>
            </a:r>
          </a:p>
          <a:p>
            <a:pPr marL="114300" indent="0">
              <a:buNone/>
            </a:pPr>
            <a:endParaRPr lang="en-US" sz="2400" dirty="0"/>
          </a:p>
          <a:p>
            <a:r>
              <a:rPr lang="en-US" sz="2400" dirty="0"/>
              <a:t>Population and Labor</a:t>
            </a:r>
          </a:p>
          <a:p>
            <a:r>
              <a:rPr lang="en-US" sz="2400" dirty="0"/>
              <a:t>Capital Stock (including human capital)</a:t>
            </a:r>
          </a:p>
          <a:p>
            <a:r>
              <a:rPr lang="en-US" sz="2400" dirty="0"/>
              <a:t>Natural Resource</a:t>
            </a:r>
          </a:p>
          <a:p>
            <a:r>
              <a:rPr lang="en-US" sz="2400" dirty="0"/>
              <a:t>Technology</a:t>
            </a:r>
          </a:p>
        </p:txBody>
      </p:sp>
    </p:spTree>
    <p:extLst>
      <p:ext uri="{BB962C8B-B14F-4D97-AF65-F5344CB8AC3E}">
        <p14:creationId xmlns:p14="http://schemas.microsoft.com/office/powerpoint/2010/main" val="12073117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Equilibrium of AS-AD Model</a:t>
            </a:r>
          </a:p>
        </p:txBody>
      </p:sp>
      <p:sp>
        <p:nvSpPr>
          <p:cNvPr id="3" name="ตัวแทนเนื้อหา 2"/>
          <p:cNvSpPr>
            <a:spLocks noGrp="1"/>
          </p:cNvSpPr>
          <p:nvPr>
            <p:ph idx="1"/>
          </p:nvPr>
        </p:nvSpPr>
        <p:spPr/>
        <p:txBody>
          <a:bodyPr/>
          <a:lstStyle/>
          <a:p>
            <a:endParaRPr lang="en-US"/>
          </a:p>
        </p:txBody>
      </p:sp>
      <p:pic>
        <p:nvPicPr>
          <p:cNvPr id="5124" name="Picture 4" descr="Image result for equilibrium of as and 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556792"/>
            <a:ext cx="6408712" cy="48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65440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อยู่ติดกัน">
  <a:themeElements>
    <a:clrScheme name="อยู่ติดกัน">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อยู่ติดกัน">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520</TotalTime>
  <Words>957</Words>
  <Application>Microsoft Office PowerPoint</Application>
  <PresentationFormat>On-screen Show (4:3)</PresentationFormat>
  <Paragraphs>123</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Cambria</vt:lpstr>
      <vt:lpstr>อยู่ติดกัน</vt:lpstr>
      <vt:lpstr>AD-AS Model Part 2</vt:lpstr>
      <vt:lpstr>Revision – Aggregate Demand</vt:lpstr>
      <vt:lpstr>Aggregate Supply (AS)</vt:lpstr>
      <vt:lpstr>Three “Original” AS Curves</vt:lpstr>
      <vt:lpstr>EXTRA – The Three AS Curves</vt:lpstr>
      <vt:lpstr>Two “current” AS curves</vt:lpstr>
      <vt:lpstr>Short-run and Long-run</vt:lpstr>
      <vt:lpstr>Short-run Aggregate Supply</vt:lpstr>
      <vt:lpstr>Deriving SRAS – Sticky Wage</vt:lpstr>
      <vt:lpstr>PowerPoint Presentation</vt:lpstr>
      <vt:lpstr>EXTRA – MPL</vt:lpstr>
      <vt:lpstr>EXTRA – MPL</vt:lpstr>
      <vt:lpstr>Deriving SRAS – Sticky Wage</vt:lpstr>
      <vt:lpstr>Deriving SRAS – Sticky Wage</vt:lpstr>
      <vt:lpstr>Shifts in the SRAS</vt:lpstr>
      <vt:lpstr>Long-run Aggregate Supply</vt:lpstr>
      <vt:lpstr>Long-run Aggregate Supply</vt:lpstr>
      <vt:lpstr>Shifts in the LRAS</vt:lpstr>
      <vt:lpstr>Equilibrium of AS-AD Model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IS-LM Model Part 5</dc:title>
  <dc:creator>LENOVO</dc:creator>
  <cp:lastModifiedBy>LENOVO</cp:lastModifiedBy>
  <cp:revision>46</cp:revision>
  <dcterms:created xsi:type="dcterms:W3CDTF">2019-04-01T11:18:50Z</dcterms:created>
  <dcterms:modified xsi:type="dcterms:W3CDTF">2019-11-12T15:17:34Z</dcterms:modified>
</cp:coreProperties>
</file>