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96" r:id="rId2"/>
    <p:sldId id="286" r:id="rId3"/>
    <p:sldId id="289" r:id="rId4"/>
    <p:sldId id="270" r:id="rId5"/>
    <p:sldId id="265" r:id="rId6"/>
    <p:sldId id="272" r:id="rId7"/>
    <p:sldId id="288" r:id="rId8"/>
    <p:sldId id="290" r:id="rId9"/>
    <p:sldId id="266" r:id="rId10"/>
    <p:sldId id="293" r:id="rId11"/>
    <p:sldId id="263" r:id="rId12"/>
    <p:sldId id="268" r:id="rId13"/>
    <p:sldId id="269" r:id="rId14"/>
    <p:sldId id="294" r:id="rId15"/>
    <p:sldId id="273" r:id="rId16"/>
    <p:sldId id="276" r:id="rId17"/>
    <p:sldId id="274" r:id="rId18"/>
    <p:sldId id="275" r:id="rId19"/>
    <p:sldId id="267" r:id="rId20"/>
    <p:sldId id="291" r:id="rId21"/>
    <p:sldId id="284" r:id="rId22"/>
    <p:sldId id="287" r:id="rId23"/>
    <p:sldId id="262" r:id="rId24"/>
    <p:sldId id="295" r:id="rId25"/>
    <p:sldId id="278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101" d="100"/>
          <a:sy n="101" d="100"/>
        </p:scale>
        <p:origin x="-206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3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Why and What of Industrial Policy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420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1. How does industry in a country expand and develop?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8098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sectors/products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Industrialization is a process in industrial production expands and industry accounts for an increasingly greater share of output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More industrial products are produced, either:</a:t>
            </a:r>
            <a:endParaRPr lang="en-US" dirty="0"/>
          </a:p>
          <a:p>
            <a:pPr lvl="1"/>
            <a:r>
              <a:rPr lang="en-US" dirty="0" smtClean="0"/>
              <a:t>More (volume) of products already produced</a:t>
            </a:r>
          </a:p>
          <a:p>
            <a:pPr marL="457200" lvl="1" indent="0">
              <a:buNone/>
            </a:pPr>
            <a:r>
              <a:rPr lang="en-US" dirty="0" smtClean="0"/>
              <a:t>or, more importantly, </a:t>
            </a:r>
          </a:p>
          <a:p>
            <a:pPr lvl="1"/>
            <a:r>
              <a:rPr lang="en-US" dirty="0" smtClean="0"/>
              <a:t>New products (diversification) are produced</a:t>
            </a:r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36221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U-curve of sector </a:t>
            </a:r>
            <a:r>
              <a:rPr lang="en-US" sz="4000" dirty="0"/>
              <a:t>c</a:t>
            </a:r>
            <a:r>
              <a:rPr lang="en-US" sz="4000" dirty="0" smtClean="0"/>
              <a:t>oncentration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25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J. </a:t>
            </a:r>
            <a:r>
              <a:rPr lang="en-US" dirty="0" err="1" smtClean="0"/>
              <a:t>Imbs</a:t>
            </a:r>
            <a:r>
              <a:rPr lang="en-US" dirty="0" smtClean="0"/>
              <a:t> and R. </a:t>
            </a:r>
            <a:r>
              <a:rPr lang="en-US" dirty="0" err="1" smtClean="0"/>
              <a:t>Wacziarg</a:t>
            </a:r>
            <a:r>
              <a:rPr lang="en-US" dirty="0" smtClean="0"/>
              <a:t>, “Stages of Diversification”, </a:t>
            </a:r>
            <a:r>
              <a:rPr lang="en-US" i="1" dirty="0" smtClean="0"/>
              <a:t>American Economic Review</a:t>
            </a:r>
            <a:r>
              <a:rPr lang="en-US" dirty="0" smtClean="0"/>
              <a:t> 2003</a:t>
            </a:r>
          </a:p>
          <a:p>
            <a:pPr lvl="1"/>
            <a:r>
              <a:rPr lang="en-US" dirty="0" smtClean="0"/>
              <a:t>As country develops (higher GDP per capita) sector concentration decreases (i.e. diversification increases)</a:t>
            </a:r>
          </a:p>
          <a:p>
            <a:pPr lvl="1"/>
            <a:r>
              <a:rPr lang="en-US" b="1" dirty="0" smtClean="0"/>
              <a:t>U-shaped</a:t>
            </a:r>
          </a:p>
          <a:p>
            <a:pPr lvl="1"/>
            <a:r>
              <a:rPr lang="en-US" dirty="0" smtClean="0"/>
              <a:t>Only at relatively high income (about Ireland’s pc income) does concentration then increase</a:t>
            </a:r>
          </a:p>
          <a:p>
            <a:r>
              <a:rPr lang="en-US" dirty="0" smtClean="0"/>
              <a:t>Klinger and Lederman, “Discovery and Development: An Empirical Exploration of New Products”, World Bank </a:t>
            </a:r>
            <a:r>
              <a:rPr lang="en-US" dirty="0"/>
              <a:t>P</a:t>
            </a:r>
            <a:r>
              <a:rPr lang="en-US" dirty="0" smtClean="0"/>
              <a:t>olicy Research </a:t>
            </a:r>
            <a:r>
              <a:rPr lang="en-US" dirty="0"/>
              <a:t>W</a:t>
            </a:r>
            <a:r>
              <a:rPr lang="en-US" dirty="0" smtClean="0"/>
              <a:t>orking Paper 3450, 2004</a:t>
            </a:r>
          </a:p>
          <a:p>
            <a:pPr lvl="1"/>
            <a:r>
              <a:rPr lang="en-US" dirty="0" smtClean="0"/>
              <a:t>Similar result for exports</a:t>
            </a:r>
          </a:p>
          <a:p>
            <a:pPr lvl="1"/>
            <a:r>
              <a:rPr lang="en-US" dirty="0" smtClean="0"/>
              <a:t>Number of new exports shows </a:t>
            </a:r>
            <a:r>
              <a:rPr lang="en-US" b="1" dirty="0" smtClean="0"/>
              <a:t>inverted U-shape </a:t>
            </a:r>
            <a:r>
              <a:rPr lang="en-US" dirty="0" smtClean="0"/>
              <a:t>pattern</a:t>
            </a:r>
          </a:p>
          <a:p>
            <a:pPr lvl="1"/>
            <a:r>
              <a:rPr lang="en-US" dirty="0" smtClean="0"/>
              <a:t>Number of new exported products rises and then falls</a:t>
            </a:r>
          </a:p>
          <a:p>
            <a:pPr lvl="1"/>
            <a:r>
              <a:rPr lang="en-US" dirty="0" smtClean="0"/>
              <a:t>At high income levels, it falls to zero or close to zero</a:t>
            </a:r>
          </a:p>
          <a:p>
            <a:pPr lvl="1"/>
            <a:r>
              <a:rPr lang="en-US" dirty="0" smtClean="0"/>
              <a:t>As it falls close to zero and if some existing exported are no longer exported, the total number of exported products will fall, resulting in export specialization will occur </a:t>
            </a:r>
          </a:p>
          <a:p>
            <a:pPr lvl="1"/>
            <a:r>
              <a:rPr lang="en-US" dirty="0" smtClean="0"/>
              <a:t>Y axis is different from </a:t>
            </a:r>
            <a:r>
              <a:rPr lang="en-US" dirty="0" err="1" smtClean="0"/>
              <a:t>Imbs</a:t>
            </a:r>
            <a:r>
              <a:rPr lang="en-US" dirty="0" smtClean="0"/>
              <a:t> and </a:t>
            </a:r>
            <a:r>
              <a:rPr lang="en-US" dirty="0" err="1" smtClean="0"/>
              <a:t>Wacziarg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8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Sector </a:t>
            </a:r>
            <a:r>
              <a:rPr lang="en-US" sz="3200" dirty="0"/>
              <a:t>c</a:t>
            </a:r>
            <a:r>
              <a:rPr lang="en-US" sz="3200" dirty="0" smtClean="0"/>
              <a:t>oncentration/diversification</a:t>
            </a:r>
            <a:br>
              <a:rPr lang="en-US" sz="3200" dirty="0" smtClean="0"/>
            </a:br>
            <a:r>
              <a:rPr lang="en-US" sz="3200" dirty="0" smtClean="0"/>
              <a:t>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70000" y="5378174"/>
            <a:ext cx="46824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780953" y="3078428"/>
            <a:ext cx="292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Sector </a:t>
            </a:r>
            <a:r>
              <a:rPr lang="en-US" dirty="0" smtClean="0"/>
              <a:t>concentration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Sector concentration is high at low stages of development (farm goods, minerals, simple manufactured goods).  B: But then decreases (i.e. country diversifies into producing a broader range of goods so it is not as concentrated in a few sectors). C: At fairly high level of income, sector concentration increases.</a:t>
            </a:r>
          </a:p>
          <a:p>
            <a:r>
              <a:rPr lang="en-US" dirty="0" smtClean="0"/>
              <a:t>Based on </a:t>
            </a:r>
            <a:r>
              <a:rPr lang="en-US" dirty="0" err="1" smtClean="0"/>
              <a:t>Imbs</a:t>
            </a:r>
            <a:r>
              <a:rPr lang="en-US" dirty="0" smtClean="0"/>
              <a:t> and  </a:t>
            </a:r>
            <a:r>
              <a:rPr lang="en-US" dirty="0" err="1" smtClean="0"/>
              <a:t>Wacziarg</a:t>
            </a:r>
            <a:r>
              <a:rPr lang="en-US" dirty="0" smtClean="0"/>
              <a:t> (2003) </a:t>
            </a:r>
            <a:endParaRPr lang="en-US" dirty="0"/>
          </a:p>
        </p:txBody>
      </p:sp>
      <p:sp>
        <p:nvSpPr>
          <p:cNvPr id="54" name="Freeform 53"/>
          <p:cNvSpPr/>
          <p:nvPr/>
        </p:nvSpPr>
        <p:spPr>
          <a:xfrm>
            <a:off x="1866348" y="2032000"/>
            <a:ext cx="3699565" cy="2653622"/>
          </a:xfrm>
          <a:custGeom>
            <a:avLst/>
            <a:gdLst>
              <a:gd name="connsiteX0" fmla="*/ 0 w 3699565"/>
              <a:gd name="connsiteY0" fmla="*/ 121478 h 2653622"/>
              <a:gd name="connsiteX1" fmla="*/ 121478 w 3699565"/>
              <a:gd name="connsiteY1" fmla="*/ 795130 h 2653622"/>
              <a:gd name="connsiteX2" fmla="*/ 287130 w 3699565"/>
              <a:gd name="connsiteY2" fmla="*/ 1336261 h 2653622"/>
              <a:gd name="connsiteX3" fmla="*/ 607391 w 3699565"/>
              <a:gd name="connsiteY3" fmla="*/ 1976783 h 2653622"/>
              <a:gd name="connsiteX4" fmla="*/ 1148522 w 3699565"/>
              <a:gd name="connsiteY4" fmla="*/ 2517913 h 2653622"/>
              <a:gd name="connsiteX5" fmla="*/ 1987826 w 3699565"/>
              <a:gd name="connsiteY5" fmla="*/ 2650435 h 2653622"/>
              <a:gd name="connsiteX6" fmla="*/ 2661478 w 3699565"/>
              <a:gd name="connsiteY6" fmla="*/ 2429565 h 2653622"/>
              <a:gd name="connsiteX7" fmla="*/ 3147391 w 3699565"/>
              <a:gd name="connsiteY7" fmla="*/ 1877391 h 2653622"/>
              <a:gd name="connsiteX8" fmla="*/ 3434522 w 3699565"/>
              <a:gd name="connsiteY8" fmla="*/ 1192696 h 2653622"/>
              <a:gd name="connsiteX9" fmla="*/ 3600174 w 3699565"/>
              <a:gd name="connsiteY9" fmla="*/ 563217 h 2653622"/>
              <a:gd name="connsiteX10" fmla="*/ 3699565 w 3699565"/>
              <a:gd name="connsiteY10" fmla="*/ 0 h 265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99565" h="2653622">
                <a:moveTo>
                  <a:pt x="0" y="121478"/>
                </a:moveTo>
                <a:cubicBezTo>
                  <a:pt x="36811" y="357072"/>
                  <a:pt x="73623" y="592666"/>
                  <a:pt x="121478" y="795130"/>
                </a:cubicBezTo>
                <a:cubicBezTo>
                  <a:pt x="169333" y="997594"/>
                  <a:pt x="206145" y="1139319"/>
                  <a:pt x="287130" y="1336261"/>
                </a:cubicBezTo>
                <a:cubicBezTo>
                  <a:pt x="368115" y="1533203"/>
                  <a:pt x="463826" y="1779841"/>
                  <a:pt x="607391" y="1976783"/>
                </a:cubicBezTo>
                <a:cubicBezTo>
                  <a:pt x="750956" y="2173725"/>
                  <a:pt x="918450" y="2405638"/>
                  <a:pt x="1148522" y="2517913"/>
                </a:cubicBezTo>
                <a:cubicBezTo>
                  <a:pt x="1378594" y="2630188"/>
                  <a:pt x="1735667" y="2665160"/>
                  <a:pt x="1987826" y="2650435"/>
                </a:cubicBezTo>
                <a:cubicBezTo>
                  <a:pt x="2239985" y="2635710"/>
                  <a:pt x="2468217" y="2558406"/>
                  <a:pt x="2661478" y="2429565"/>
                </a:cubicBezTo>
                <a:cubicBezTo>
                  <a:pt x="2854739" y="2300724"/>
                  <a:pt x="3018550" y="2083536"/>
                  <a:pt x="3147391" y="1877391"/>
                </a:cubicBezTo>
                <a:cubicBezTo>
                  <a:pt x="3276232" y="1671246"/>
                  <a:pt x="3359058" y="1411725"/>
                  <a:pt x="3434522" y="1192696"/>
                </a:cubicBezTo>
                <a:cubicBezTo>
                  <a:pt x="3509986" y="973667"/>
                  <a:pt x="3556000" y="762000"/>
                  <a:pt x="3600174" y="563217"/>
                </a:cubicBezTo>
                <a:cubicBezTo>
                  <a:pt x="3644348" y="364434"/>
                  <a:pt x="3699565" y="0"/>
                  <a:pt x="3699565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2069378" y="2319130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827130" y="39314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733667" y="33351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86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New exports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81043" y="5248833"/>
            <a:ext cx="467139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1096496" y="3194084"/>
            <a:ext cx="3557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New Export Products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Few new export products at low stages of development (low GDP pc).  </a:t>
            </a:r>
          </a:p>
          <a:p>
            <a:endParaRPr lang="en-US" dirty="0"/>
          </a:p>
          <a:p>
            <a:r>
              <a:rPr lang="en-US" dirty="0" smtClean="0"/>
              <a:t>B: More new product exported as country reaches middle income range (middle GDP pc) </a:t>
            </a:r>
          </a:p>
          <a:p>
            <a:endParaRPr lang="en-US" dirty="0"/>
          </a:p>
          <a:p>
            <a:r>
              <a:rPr lang="en-US" dirty="0" smtClean="0"/>
              <a:t>C: At fairly high level of income, new export products are few.</a:t>
            </a:r>
          </a:p>
          <a:p>
            <a:r>
              <a:rPr lang="en-US" dirty="0" smtClean="0"/>
              <a:t>Based on Klinger and Lederman,  2004 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 rot="10800000" flipV="1">
            <a:off x="1686605" y="4775500"/>
            <a:ext cx="65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983583" y="180008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5793541" y="47755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Freeform 3"/>
          <p:cNvSpPr/>
          <p:nvPr/>
        </p:nvSpPr>
        <p:spPr>
          <a:xfrm>
            <a:off x="1458101" y="1977296"/>
            <a:ext cx="4491893" cy="3180006"/>
          </a:xfrm>
          <a:custGeom>
            <a:avLst/>
            <a:gdLst>
              <a:gd name="connsiteX0" fmla="*/ 0 w 4491893"/>
              <a:gd name="connsiteY0" fmla="*/ 3266884 h 3266884"/>
              <a:gd name="connsiteX1" fmla="*/ 282213 w 4491893"/>
              <a:gd name="connsiteY1" fmla="*/ 2255674 h 3266884"/>
              <a:gd name="connsiteX2" fmla="*/ 682015 w 4491893"/>
              <a:gd name="connsiteY2" fmla="*/ 938750 h 3266884"/>
              <a:gd name="connsiteX3" fmla="*/ 1070058 w 4491893"/>
              <a:gd name="connsiteY3" fmla="*/ 80398 h 3266884"/>
              <a:gd name="connsiteX4" fmla="*/ 1434584 w 4491893"/>
              <a:gd name="connsiteY4" fmla="*/ 68640 h 3266884"/>
              <a:gd name="connsiteX5" fmla="*/ 1787350 w 4491893"/>
              <a:gd name="connsiteY5" fmla="*/ 362596 h 3266884"/>
              <a:gd name="connsiteX6" fmla="*/ 2057804 w 4491893"/>
              <a:gd name="connsiteY6" fmla="*/ 1173915 h 3266884"/>
              <a:gd name="connsiteX7" fmla="*/ 2398812 w 4491893"/>
              <a:gd name="connsiteY7" fmla="*/ 2008751 h 3266884"/>
              <a:gd name="connsiteX8" fmla="*/ 2716302 w 4491893"/>
              <a:gd name="connsiteY8" fmla="*/ 2302707 h 3266884"/>
              <a:gd name="connsiteX9" fmla="*/ 3257210 w 4491893"/>
              <a:gd name="connsiteY9" fmla="*/ 2902378 h 3266884"/>
              <a:gd name="connsiteX10" fmla="*/ 3715807 w 4491893"/>
              <a:gd name="connsiteY10" fmla="*/ 3114027 h 3266884"/>
              <a:gd name="connsiteX11" fmla="*/ 4491893 w 4491893"/>
              <a:gd name="connsiteY11" fmla="*/ 3208093 h 3266884"/>
              <a:gd name="connsiteX12" fmla="*/ 4491893 w 4491893"/>
              <a:gd name="connsiteY12" fmla="*/ 3208093 h 326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491893" h="3266884">
                <a:moveTo>
                  <a:pt x="0" y="3266884"/>
                </a:moveTo>
                <a:cubicBezTo>
                  <a:pt x="84272" y="2955290"/>
                  <a:pt x="168544" y="2643696"/>
                  <a:pt x="282213" y="2255674"/>
                </a:cubicBezTo>
                <a:cubicBezTo>
                  <a:pt x="395882" y="1867652"/>
                  <a:pt x="550708" y="1301296"/>
                  <a:pt x="682015" y="938750"/>
                </a:cubicBezTo>
                <a:cubicBezTo>
                  <a:pt x="813322" y="576204"/>
                  <a:pt x="944630" y="225416"/>
                  <a:pt x="1070058" y="80398"/>
                </a:cubicBezTo>
                <a:cubicBezTo>
                  <a:pt x="1195486" y="-64620"/>
                  <a:pt x="1315035" y="21607"/>
                  <a:pt x="1434584" y="68640"/>
                </a:cubicBezTo>
                <a:cubicBezTo>
                  <a:pt x="1554133" y="115673"/>
                  <a:pt x="1683480" y="178383"/>
                  <a:pt x="1787350" y="362596"/>
                </a:cubicBezTo>
                <a:cubicBezTo>
                  <a:pt x="1891220" y="546808"/>
                  <a:pt x="1955894" y="899556"/>
                  <a:pt x="2057804" y="1173915"/>
                </a:cubicBezTo>
                <a:cubicBezTo>
                  <a:pt x="2159714" y="1448274"/>
                  <a:pt x="2289062" y="1820619"/>
                  <a:pt x="2398812" y="2008751"/>
                </a:cubicBezTo>
                <a:cubicBezTo>
                  <a:pt x="2508562" y="2196883"/>
                  <a:pt x="2573236" y="2153769"/>
                  <a:pt x="2716302" y="2302707"/>
                </a:cubicBezTo>
                <a:cubicBezTo>
                  <a:pt x="2859368" y="2451645"/>
                  <a:pt x="3090626" y="2767158"/>
                  <a:pt x="3257210" y="2902378"/>
                </a:cubicBezTo>
                <a:cubicBezTo>
                  <a:pt x="3423794" y="3037598"/>
                  <a:pt x="3510026" y="3063074"/>
                  <a:pt x="3715807" y="3114027"/>
                </a:cubicBezTo>
                <a:cubicBezTo>
                  <a:pt x="3921588" y="3164980"/>
                  <a:pt x="4491893" y="3208093"/>
                  <a:pt x="4491893" y="3208093"/>
                </a:cubicBezTo>
                <a:lnTo>
                  <a:pt x="4491893" y="320809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60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An investor/businessperson wants to produce a new product</a:t>
            </a:r>
          </a:p>
          <a:p>
            <a:endParaRPr lang="en-US" dirty="0"/>
          </a:p>
          <a:p>
            <a:r>
              <a:rPr lang="en-US" dirty="0" smtClean="0"/>
              <a:t>Let us say it currently produces motors and generators. And it is considering producing motorcycles. All motorcycles are currently imported.</a:t>
            </a:r>
          </a:p>
          <a:p>
            <a:endParaRPr lang="en-US" dirty="0"/>
          </a:p>
          <a:p>
            <a:r>
              <a:rPr lang="en-US" dirty="0" smtClean="0"/>
              <a:t>What does he/she need to consider about whether to make the investment and start producing motorcycles?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18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Producing new products is RISKY</a:t>
            </a:r>
          </a:p>
          <a:p>
            <a:endParaRPr lang="en-US" dirty="0"/>
          </a:p>
          <a:p>
            <a:r>
              <a:rPr lang="en-US" dirty="0" smtClean="0"/>
              <a:t>Can a new product:</a:t>
            </a:r>
          </a:p>
          <a:p>
            <a:pPr lvl="1"/>
            <a:r>
              <a:rPr lang="en-US" dirty="0" smtClean="0"/>
              <a:t>Be produced efficiently (to cover costs/generate profits)?</a:t>
            </a:r>
          </a:p>
          <a:p>
            <a:pPr lvl="2"/>
            <a:r>
              <a:rPr lang="en-US" dirty="0" smtClean="0"/>
              <a:t>What is the price point that the market will bear?</a:t>
            </a:r>
          </a:p>
          <a:p>
            <a:pPr lvl="2"/>
            <a:r>
              <a:rPr lang="en-US" dirty="0" smtClean="0"/>
              <a:t>Can it be produced for that price?</a:t>
            </a:r>
          </a:p>
          <a:p>
            <a:pPr lvl="1"/>
            <a:r>
              <a:rPr lang="en-US" dirty="0" smtClean="0"/>
              <a:t>Can it compete against imports of that good?</a:t>
            </a:r>
          </a:p>
          <a:p>
            <a:pPr lvl="1"/>
            <a:r>
              <a:rPr lang="en-US" dirty="0" smtClean="0"/>
              <a:t>Can it compete against substitutes?</a:t>
            </a:r>
          </a:p>
          <a:p>
            <a:pPr lvl="1"/>
            <a:r>
              <a:rPr lang="en-US" dirty="0" smtClean="0"/>
              <a:t>Can we afford a period of time to become competitive? </a:t>
            </a:r>
          </a:p>
          <a:p>
            <a:pPr lvl="2"/>
            <a:r>
              <a:rPr lang="en-US" dirty="0" smtClean="0"/>
              <a:t>Can we bear the initial losses?</a:t>
            </a:r>
          </a:p>
          <a:p>
            <a:pPr lvl="1"/>
            <a:r>
              <a:rPr lang="en-US" dirty="0" smtClean="0"/>
              <a:t>Are the inputs and supporting services available</a:t>
            </a:r>
          </a:p>
          <a:p>
            <a:pPr lvl="2"/>
            <a:r>
              <a:rPr lang="en-US" dirty="0" smtClean="0"/>
              <a:t>Private suppliers</a:t>
            </a:r>
          </a:p>
          <a:p>
            <a:pPr lvl="2"/>
            <a:r>
              <a:rPr lang="en-US" dirty="0" smtClean="0"/>
              <a:t>Public goods (transport, electricity, skilled workers)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536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and social returns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Private returns: profit/income of the investor</a:t>
            </a:r>
          </a:p>
          <a:p>
            <a:r>
              <a:rPr lang="en-US" dirty="0" smtClean="0"/>
              <a:t>Social returns: benefits for society/economy as a whole</a:t>
            </a:r>
          </a:p>
          <a:p>
            <a:r>
              <a:rPr lang="en-US" dirty="0" smtClean="0"/>
              <a:t>Initiator/first investor/pioneer:</a:t>
            </a:r>
          </a:p>
          <a:p>
            <a:pPr lvl="1"/>
            <a:r>
              <a:rPr lang="en-US" dirty="0" smtClean="0"/>
              <a:t>Invests in new venture/sector/product</a:t>
            </a:r>
          </a:p>
          <a:p>
            <a:pPr lvl="1"/>
            <a:r>
              <a:rPr lang="en-US" dirty="0" smtClean="0"/>
              <a:t>If successful: recurs some of investment but others move in and share the profits/market</a:t>
            </a:r>
          </a:p>
          <a:p>
            <a:pPr lvl="1"/>
            <a:r>
              <a:rPr lang="en-US" dirty="0" smtClean="0"/>
              <a:t>If fails: loses investment and bears it all</a:t>
            </a:r>
          </a:p>
          <a:p>
            <a:r>
              <a:rPr lang="en-US" dirty="0" smtClean="0"/>
              <a:t>Other firms</a:t>
            </a:r>
          </a:p>
          <a:p>
            <a:pPr lvl="1"/>
            <a:r>
              <a:rPr lang="en-US" dirty="0" smtClean="0"/>
              <a:t>Watches pioneer</a:t>
            </a:r>
          </a:p>
          <a:p>
            <a:pPr lvl="1"/>
            <a:r>
              <a:rPr lang="en-US" dirty="0" smtClean="0"/>
              <a:t>If successful, moves in, shares profits</a:t>
            </a:r>
          </a:p>
          <a:p>
            <a:pPr lvl="1"/>
            <a:r>
              <a:rPr lang="en-US" dirty="0" smtClean="0"/>
              <a:t>If fails: does not enter, no loss</a:t>
            </a:r>
          </a:p>
          <a:p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There may be large social benefits from new sector</a:t>
            </a:r>
          </a:p>
          <a:p>
            <a:pPr lvl="1"/>
            <a:r>
              <a:rPr lang="en-US" dirty="0" smtClean="0"/>
              <a:t>Investment, production, employment, technology, exports</a:t>
            </a:r>
          </a:p>
          <a:p>
            <a:pPr lvl="1"/>
            <a:r>
              <a:rPr lang="en-US" dirty="0" smtClean="0"/>
              <a:t>So government wants to encourage pioneers</a:t>
            </a:r>
          </a:p>
          <a:p>
            <a:pPr lvl="1"/>
            <a:r>
              <a:rPr lang="en-US" dirty="0" smtClean="0"/>
              <a:t>May bear some of the risk of the pioneer and other help make it successful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7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2</a:t>
            </a:r>
            <a:r>
              <a:rPr lang="en-US" sz="4400" dirty="0" smtClean="0"/>
              <a:t>. Coordination and </a:t>
            </a:r>
          </a:p>
          <a:p>
            <a:pPr marL="0" indent="0" algn="ctr">
              <a:buNone/>
            </a:pPr>
            <a:r>
              <a:rPr lang="en-US" sz="4400" dirty="0" smtClean="0"/>
              <a:t>information failures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7402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support needed?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Coordination Failures</a:t>
            </a:r>
          </a:p>
          <a:p>
            <a:pPr lvl="1"/>
            <a:r>
              <a:rPr lang="en-US" dirty="0" smtClean="0"/>
              <a:t>Needed inputs</a:t>
            </a:r>
          </a:p>
          <a:p>
            <a:pPr lvl="1"/>
            <a:r>
              <a:rPr lang="en-US" dirty="0" smtClean="0"/>
              <a:t>Public goods</a:t>
            </a:r>
          </a:p>
          <a:p>
            <a:r>
              <a:rPr lang="en-US" dirty="0" smtClean="0"/>
              <a:t>Information Failures (and Time to Learn)</a:t>
            </a:r>
          </a:p>
          <a:p>
            <a:pPr lvl="1"/>
            <a:r>
              <a:rPr lang="en-US" dirty="0" smtClean="0"/>
              <a:t>Can we produce it competitively?</a:t>
            </a:r>
          </a:p>
          <a:p>
            <a:pPr lvl="1"/>
            <a:r>
              <a:rPr lang="en-US" dirty="0" smtClean="0"/>
              <a:t>How can we produce it competitively?</a:t>
            </a:r>
          </a:p>
          <a:p>
            <a:pPr lvl="2"/>
            <a:r>
              <a:rPr lang="en-US" dirty="0" smtClean="0"/>
              <a:t>Time/cost of  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298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types</a:t>
            </a:r>
          </a:p>
          <a:p>
            <a:pPr lvl="1"/>
            <a:r>
              <a:rPr lang="en-US" dirty="0" smtClean="0"/>
              <a:t>Public goods</a:t>
            </a:r>
          </a:p>
          <a:p>
            <a:pPr lvl="1"/>
            <a:r>
              <a:rPr lang="en-US" dirty="0" smtClean="0"/>
              <a:t>Complementary industries</a:t>
            </a:r>
          </a:p>
          <a:p>
            <a:pPr lvl="2"/>
            <a:r>
              <a:rPr lang="en-US" dirty="0" smtClean="0"/>
              <a:t>Upstream and downstream inputs and services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382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Coordination – public 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Various inputs needed for sector to operate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ostly for individual firms to provide</a:t>
            </a:r>
          </a:p>
          <a:p>
            <a:r>
              <a:rPr lang="en-US" dirty="0" smtClean="0"/>
              <a:t>Better for cost shared through provision by government as a public good	</a:t>
            </a:r>
          </a:p>
          <a:p>
            <a:pPr lvl="1"/>
            <a:r>
              <a:rPr lang="en-US" dirty="0" smtClean="0"/>
              <a:t>However, if sector is relatively small and well organized (limited number of producers), businesses may be able to self-organize but this is not common</a:t>
            </a:r>
          </a:p>
          <a:p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5153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What public goods are needed to produce automobiles?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018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Types of public 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Transport</a:t>
            </a:r>
          </a:p>
          <a:p>
            <a:pPr lvl="1"/>
            <a:r>
              <a:rPr lang="en-US" dirty="0"/>
              <a:t>Inputs to producers, people to factories, produced good to markets and port (air and sea) and port to overseas</a:t>
            </a:r>
          </a:p>
          <a:p>
            <a:pPr lvl="1"/>
            <a:r>
              <a:rPr lang="en-US" dirty="0"/>
              <a:t>Rail line from mine to processors and to </a:t>
            </a:r>
            <a:r>
              <a:rPr lang="en-US" dirty="0" smtClean="0"/>
              <a:t>ports</a:t>
            </a:r>
          </a:p>
          <a:p>
            <a:r>
              <a:rPr lang="en-US" dirty="0" smtClean="0"/>
              <a:t>Electrical power</a:t>
            </a:r>
          </a:p>
          <a:p>
            <a:r>
              <a:rPr lang="en-US" dirty="0" smtClean="0"/>
              <a:t>Refrigeration (in transport, at ports), and storage</a:t>
            </a:r>
          </a:p>
          <a:p>
            <a:r>
              <a:rPr lang="en-US" dirty="0" smtClean="0"/>
              <a:t>Sector skills </a:t>
            </a:r>
            <a:r>
              <a:rPr lang="en-US" dirty="0"/>
              <a:t>for </a:t>
            </a:r>
            <a:r>
              <a:rPr lang="en-US" dirty="0" smtClean="0"/>
              <a:t>workers</a:t>
            </a:r>
          </a:p>
          <a:p>
            <a:pPr lvl="1"/>
            <a:r>
              <a:rPr lang="en-US" dirty="0" smtClean="0"/>
              <a:t>With pre-employment or subsidized on the job training</a:t>
            </a:r>
          </a:p>
          <a:p>
            <a:r>
              <a:rPr lang="en-US" dirty="0" smtClean="0"/>
              <a:t>Safety standards, testing and certification</a:t>
            </a:r>
          </a:p>
          <a:p>
            <a:pPr lvl="1"/>
            <a:r>
              <a:rPr lang="en-US" dirty="0" smtClean="0"/>
              <a:t>Product standards</a:t>
            </a:r>
          </a:p>
          <a:p>
            <a:pPr lvl="1"/>
            <a:r>
              <a:rPr lang="en-US" dirty="0" smtClean="0"/>
              <a:t>Health standards and certification</a:t>
            </a:r>
          </a:p>
          <a:p>
            <a:pPr lvl="1"/>
            <a:r>
              <a:rPr lang="en-US" dirty="0" smtClean="0"/>
              <a:t>Promotion of standards so </a:t>
            </a:r>
            <a:r>
              <a:rPr lang="en-US" dirty="0" err="1" smtClean="0"/>
              <a:t>thry</a:t>
            </a:r>
            <a:r>
              <a:rPr lang="en-US" dirty="0" smtClean="0"/>
              <a:t> are recognized in other countries</a:t>
            </a:r>
          </a:p>
          <a:p>
            <a:r>
              <a:rPr lang="en-US" dirty="0" smtClean="0"/>
              <a:t>Promotion and marketing</a:t>
            </a:r>
          </a:p>
          <a:p>
            <a:pPr lvl="1"/>
            <a:r>
              <a:rPr lang="en-US" dirty="0" smtClean="0"/>
              <a:t>Critical for the tourism sector – but also goods (farm produce)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425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Orchids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Gov’t-owned sugar farm started growing orchids and found it more profitable than sugar</a:t>
            </a:r>
          </a:p>
          <a:p>
            <a:pPr lvl="1"/>
            <a:r>
              <a:rPr lang="en-US" dirty="0" smtClean="0"/>
              <a:t>Government turned over land used for sugar cultivation to orchids</a:t>
            </a:r>
          </a:p>
          <a:p>
            <a:r>
              <a:rPr lang="en-US" dirty="0" smtClean="0"/>
              <a:t>Government provides</a:t>
            </a:r>
          </a:p>
          <a:p>
            <a:pPr lvl="1"/>
            <a:r>
              <a:rPr lang="en-US" dirty="0" smtClean="0"/>
              <a:t>Electricity</a:t>
            </a:r>
          </a:p>
          <a:p>
            <a:pPr lvl="1"/>
            <a:r>
              <a:rPr lang="en-US" dirty="0" smtClean="0"/>
              <a:t>Irrigation</a:t>
            </a:r>
          </a:p>
          <a:p>
            <a:pPr lvl="1"/>
            <a:r>
              <a:rPr lang="en-US" dirty="0" smtClean="0"/>
              <a:t>Quarantine and public health</a:t>
            </a:r>
          </a:p>
          <a:p>
            <a:pPr lvl="1"/>
            <a:r>
              <a:rPr lang="en-US" dirty="0" smtClean="0"/>
              <a:t>Global marketing as supplier of quality orchids</a:t>
            </a:r>
          </a:p>
          <a:p>
            <a:r>
              <a:rPr lang="en-US" dirty="0" smtClean="0"/>
              <a:t>Investors provide</a:t>
            </a:r>
          </a:p>
          <a:p>
            <a:pPr lvl="1"/>
            <a:r>
              <a:rPr lang="en-US" dirty="0" smtClean="0"/>
              <a:t>Greenhouses</a:t>
            </a:r>
          </a:p>
          <a:p>
            <a:r>
              <a:rPr lang="en-US" dirty="0" smtClean="0"/>
              <a:t>Taiwan largest orchid exporter by volume (2013)</a:t>
            </a:r>
          </a:p>
          <a:p>
            <a:pPr lvl="1"/>
            <a:r>
              <a:rPr lang="en-US" dirty="0" smtClean="0"/>
              <a:t>Netherlands largest by revenue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90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Coordination – </a:t>
            </a:r>
            <a:br>
              <a:rPr lang="en-US" dirty="0" smtClean="0"/>
            </a:br>
            <a:r>
              <a:rPr lang="en-US" dirty="0" smtClean="0"/>
              <a:t>complementary industries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Government creates (or helps to create) complementary industries</a:t>
            </a:r>
          </a:p>
          <a:p>
            <a:pPr lvl="1"/>
            <a:r>
              <a:rPr lang="en-US" dirty="0" smtClean="0"/>
              <a:t>Less compelling than infrastructure</a:t>
            </a:r>
          </a:p>
          <a:p>
            <a:r>
              <a:rPr lang="en-US" dirty="0" smtClean="0"/>
              <a:t>Less compelling because inputs can be imported</a:t>
            </a:r>
          </a:p>
        </p:txBody>
      </p:sp>
    </p:spTree>
    <p:extLst>
      <p:ext uri="{BB962C8B-B14F-4D97-AF65-F5344CB8AC3E}">
        <p14:creationId xmlns:p14="http://schemas.microsoft.com/office/powerpoint/2010/main" val="10243799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POSCO in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Need steel industry to supply other sectors</a:t>
            </a:r>
          </a:p>
          <a:p>
            <a:pPr lvl="1"/>
            <a:r>
              <a:rPr lang="en-US" dirty="0" smtClean="0"/>
              <a:t>Shipbuilding, autos, military </a:t>
            </a:r>
          </a:p>
          <a:p>
            <a:r>
              <a:rPr lang="en-US" dirty="0" smtClean="0"/>
              <a:t>POSCO </a:t>
            </a:r>
            <a:r>
              <a:rPr lang="en-US" dirty="0"/>
              <a:t>(Pohang Iron and Steel Company</a:t>
            </a:r>
          </a:p>
          <a:p>
            <a:pPr lvl="1"/>
            <a:r>
              <a:rPr lang="en-US" dirty="0"/>
              <a:t>Set up by Korean government </a:t>
            </a:r>
            <a:r>
              <a:rPr lang="en-US" dirty="0" smtClean="0"/>
              <a:t>with private </a:t>
            </a:r>
            <a:r>
              <a:rPr lang="en-US" dirty="0"/>
              <a:t>firm, Taegu </a:t>
            </a:r>
            <a:r>
              <a:rPr lang="en-US" dirty="0" smtClean="0"/>
              <a:t>Tec, </a:t>
            </a:r>
            <a:r>
              <a:rPr lang="en-US" dirty="0"/>
              <a:t>in </a:t>
            </a:r>
            <a:r>
              <a:rPr lang="en-US" dirty="0" smtClean="0"/>
              <a:t>1968</a:t>
            </a:r>
          </a:p>
          <a:p>
            <a:pPr lvl="1"/>
            <a:r>
              <a:rPr lang="en-US" dirty="0" smtClean="0"/>
              <a:t>Financing for initial plants by Japan ($54 million)</a:t>
            </a:r>
          </a:p>
          <a:p>
            <a:pPr lvl="1"/>
            <a:r>
              <a:rPr lang="en-US" dirty="0" smtClean="0"/>
              <a:t>Government grants and loans ($119 million)</a:t>
            </a:r>
          </a:p>
          <a:p>
            <a:pPr lvl="1"/>
            <a:r>
              <a:rPr lang="en-US" dirty="0" smtClean="0"/>
              <a:t>Technical assistance by Nippon Steel</a:t>
            </a:r>
          </a:p>
          <a:p>
            <a:r>
              <a:rPr lang="en-US" dirty="0" smtClean="0"/>
              <a:t>Korea had no steel mills</a:t>
            </a:r>
          </a:p>
          <a:p>
            <a:pPr lvl="1"/>
            <a:r>
              <a:rPr lang="en-US" dirty="0" smtClean="0"/>
              <a:t>President Park Chung-</a:t>
            </a:r>
            <a:r>
              <a:rPr lang="en-US" dirty="0" err="1" smtClean="0"/>
              <a:t>hee</a:t>
            </a:r>
            <a:r>
              <a:rPr lang="en-US" dirty="0" smtClean="0"/>
              <a:t> wanted some self-sufficiency in steel </a:t>
            </a:r>
          </a:p>
          <a:p>
            <a:r>
              <a:rPr lang="en-US" dirty="0" smtClean="0"/>
              <a:t>Supply to other industries </a:t>
            </a:r>
          </a:p>
          <a:p>
            <a:pPr lvl="1"/>
            <a:r>
              <a:rPr lang="en-US" dirty="0" smtClean="0"/>
              <a:t>Very risky but became successful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672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failures</a:t>
            </a:r>
            <a:br>
              <a:rPr lang="en-US" dirty="0" smtClean="0"/>
            </a:br>
            <a:r>
              <a:rPr lang="en-US" sz="3100" dirty="0" smtClean="0"/>
              <a:t>(can we produce it competitively?)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Haussman</a:t>
            </a:r>
            <a:r>
              <a:rPr lang="en-US" dirty="0" smtClean="0"/>
              <a:t> and </a:t>
            </a:r>
            <a:r>
              <a:rPr lang="en-US" dirty="0" err="1" smtClean="0"/>
              <a:t>Rodrik</a:t>
            </a:r>
            <a:endParaRPr lang="en-US" dirty="0" smtClean="0"/>
          </a:p>
          <a:p>
            <a:r>
              <a:rPr lang="en-US" dirty="0" smtClean="0"/>
              <a:t>Development as “self-discovery”</a:t>
            </a:r>
          </a:p>
          <a:p>
            <a:r>
              <a:rPr lang="en-US" dirty="0" smtClean="0"/>
              <a:t>Self = country (and the firm)</a:t>
            </a:r>
          </a:p>
          <a:p>
            <a:r>
              <a:rPr lang="en-US" dirty="0" smtClean="0"/>
              <a:t>Related to cost structure</a:t>
            </a:r>
          </a:p>
          <a:p>
            <a:r>
              <a:rPr lang="en-US" dirty="0" smtClean="0"/>
              <a:t>Can the firm, located in a particular country, produce a new product competitively?</a:t>
            </a:r>
          </a:p>
          <a:p>
            <a:r>
              <a:rPr lang="en-US" dirty="0" smtClean="0"/>
              <a:t>Competitive means it must be produced at a cost at least as low as competitors</a:t>
            </a:r>
          </a:p>
          <a:p>
            <a:r>
              <a:rPr lang="en-US" dirty="0" smtClean="0"/>
              <a:t>Self-discovery is costly; needs information, may include efforts to develop and start to produce and sell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14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118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Information: </a:t>
            </a:r>
            <a:br>
              <a:rPr lang="en-US" dirty="0" smtClean="0"/>
            </a:br>
            <a:r>
              <a:rPr lang="en-US" dirty="0" smtClean="0"/>
              <a:t>Time/support to produce competitively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Protect market from imports, guarantee a market</a:t>
            </a:r>
          </a:p>
          <a:p>
            <a:pPr lvl="2"/>
            <a:r>
              <a:rPr lang="en-US" dirty="0" smtClean="0"/>
              <a:t>Gives time to develop, get costs down, become efficient and ‘learn’ to be competitive</a:t>
            </a:r>
          </a:p>
          <a:p>
            <a:pPr lvl="2"/>
            <a:endParaRPr lang="en-US" dirty="0"/>
          </a:p>
          <a:p>
            <a:r>
              <a:rPr lang="en-US" dirty="0" smtClean="0"/>
              <a:t>Reduce costs</a:t>
            </a:r>
          </a:p>
          <a:p>
            <a:pPr lvl="1"/>
            <a:r>
              <a:rPr lang="en-US" dirty="0" smtClean="0"/>
              <a:t>During the period of learning</a:t>
            </a:r>
          </a:p>
          <a:p>
            <a:pPr lvl="2"/>
            <a:r>
              <a:rPr lang="en-US" dirty="0" smtClean="0"/>
              <a:t>Provide low cost of credit, subsidize R&amp;D, help technology acquisition, export subsidies, subsidize training, reduce tax costs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181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3</a:t>
            </a:r>
            <a:r>
              <a:rPr lang="en-US" sz="4400" dirty="0" smtClean="0"/>
              <a:t>. What kinds of industrial policies?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358302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“Industrial policy is an action taken by a government which is intended to support the establishment, expansion, and/or competitiveness of specific industries.”</a:t>
            </a:r>
          </a:p>
          <a:p>
            <a:endParaRPr lang="en-US" dirty="0"/>
          </a:p>
          <a:p>
            <a:r>
              <a:rPr lang="en-US" dirty="0" smtClean="0"/>
              <a:t>An industrial policy can take a variety of forms:</a:t>
            </a:r>
          </a:p>
          <a:p>
            <a:pPr lvl="1"/>
            <a:r>
              <a:rPr lang="en-US" dirty="0" smtClean="0"/>
              <a:t> law, policy, regulation, program, tax incentive, access to finance, information sharing activity, etc.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62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Sector or targeted policy (core of industrial policy)</a:t>
            </a:r>
          </a:p>
          <a:p>
            <a:r>
              <a:rPr lang="en-US" dirty="0" smtClean="0"/>
              <a:t>Government support that is specific to a sector, type of product or specific firms</a:t>
            </a:r>
          </a:p>
          <a:p>
            <a:pPr lvl="1"/>
            <a:r>
              <a:rPr lang="en-US" dirty="0" smtClean="0"/>
              <a:t>Choosing specific sectors to support (like auto, ship </a:t>
            </a:r>
            <a:r>
              <a:rPr lang="en-US" dirty="0" err="1" smtClean="0"/>
              <a:t>buiding</a:t>
            </a:r>
            <a:r>
              <a:rPr lang="en-US" dirty="0" smtClean="0"/>
              <a:t>, rubber, etc.</a:t>
            </a:r>
          </a:p>
          <a:p>
            <a:pPr lvl="1"/>
            <a:r>
              <a:rPr lang="en-US" dirty="0" smtClean="0"/>
              <a:t>Providing specific support to firms in that sector</a:t>
            </a:r>
          </a:p>
          <a:p>
            <a:pPr lvl="1"/>
            <a:r>
              <a:rPr lang="en-US" dirty="0" smtClean="0"/>
              <a:t>Building specific infrastructure, providing specific skills training, targeting low cost credit, export subsidies, supporting R&amp;D in that area</a:t>
            </a:r>
          </a:p>
          <a:p>
            <a:pPr lvl="1"/>
            <a:endParaRPr lang="en-US" dirty="0" smtClean="0"/>
          </a:p>
          <a:p>
            <a:r>
              <a:rPr lang="en-US" b="1" dirty="0"/>
              <a:t>Functional or horizontal policy (only loosely considered industrial policy)</a:t>
            </a:r>
          </a:p>
          <a:p>
            <a:pPr lvl="1"/>
            <a:r>
              <a:rPr lang="en-US" dirty="0"/>
              <a:t>Government support that is good for all firms</a:t>
            </a:r>
          </a:p>
          <a:p>
            <a:pPr lvl="1"/>
            <a:r>
              <a:rPr lang="en-US" dirty="0"/>
              <a:t>General infrastructure</a:t>
            </a:r>
          </a:p>
          <a:p>
            <a:pPr lvl="1"/>
            <a:r>
              <a:rPr lang="en-US" dirty="0"/>
              <a:t>General education and research and development</a:t>
            </a:r>
          </a:p>
          <a:p>
            <a:pPr lvl="1"/>
            <a:r>
              <a:rPr lang="en-US" dirty="0"/>
              <a:t>Property rights and contract enforcement</a:t>
            </a:r>
          </a:p>
          <a:p>
            <a:pPr lvl="1"/>
            <a:r>
              <a:rPr lang="en-US" dirty="0"/>
              <a:t>Stable macroeconomic environment</a:t>
            </a:r>
          </a:p>
          <a:p>
            <a:pPr lvl="1"/>
            <a:r>
              <a:rPr lang="en-US" dirty="0"/>
              <a:t>Undistorted markets and </a:t>
            </a:r>
            <a:r>
              <a:rPr lang="en-US" dirty="0" smtClean="0"/>
              <a:t>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14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Most industrial policies are designed to:</a:t>
            </a: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Get businesses to go into new areas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New products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New markets (export)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Reduce their costs of doing so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So that they can become competitive</a:t>
            </a:r>
          </a:p>
          <a:p>
            <a:pPr marL="914400" lvl="1" indent="-514350">
              <a:buFont typeface="Arial"/>
              <a:buChar char="•"/>
            </a:pPr>
            <a:r>
              <a:rPr lang="en-US" dirty="0" smtClean="0"/>
              <a:t>Often it is short-term support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1840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5033157"/>
              </p:ext>
            </p:extLst>
          </p:nvPr>
        </p:nvGraphicFramePr>
        <p:xfrm>
          <a:off x="457200" y="242949"/>
          <a:ext cx="8229600" cy="6011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843"/>
                <a:gridCol w="4865757"/>
              </a:tblGrid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Finance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Access</a:t>
                      </a:r>
                      <a:r>
                        <a:rPr lang="en-US" baseline="0" dirty="0" smtClean="0"/>
                        <a:t> to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cost (subsidized interest</a:t>
                      </a:r>
                      <a:r>
                        <a:rPr lang="en-US" baseline="0" dirty="0" smtClean="0"/>
                        <a:t> rate)</a:t>
                      </a:r>
                    </a:p>
                    <a:p>
                      <a:r>
                        <a:rPr lang="en-US" baseline="0" dirty="0" smtClean="0"/>
                        <a:t>Tying credit access to export </a:t>
                      </a:r>
                      <a:r>
                        <a:rPr lang="en-US" baseline="0" dirty="0" err="1" smtClean="0"/>
                        <a:t>preformance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Investing (venture capital)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Through VC funds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Complementary investments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etc</a:t>
                      </a:r>
                      <a:r>
                        <a:rPr lang="en-US" baseline="0" dirty="0" smtClean="0"/>
                        <a:t>, coordination failures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Technology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Subsidies for R&amp;D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 a direct subsidy or a tax break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Regulation of t</a:t>
                      </a:r>
                      <a:r>
                        <a:rPr lang="en-US" baseline="0" dirty="0" smtClean="0"/>
                        <a:t>echnology imports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 best technology,</a:t>
                      </a:r>
                      <a:r>
                        <a:rPr lang="en-US" baseline="0" dirty="0" smtClean="0"/>
                        <a:t> avoid duplication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Regulating investment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Entry regulation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Avoid</a:t>
                      </a:r>
                      <a:r>
                        <a:rPr lang="en-US" baseline="0" dirty="0" smtClean="0"/>
                        <a:t> over investment (negotiate capacity cuts)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Policies on scale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Licensing on large scale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Regulating FDI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Tech</a:t>
                      </a:r>
                      <a:r>
                        <a:rPr lang="en-US" baseline="0" dirty="0" smtClean="0"/>
                        <a:t> transfer, local content, export requirements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2267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0262391"/>
              </p:ext>
            </p:extLst>
          </p:nvPr>
        </p:nvGraphicFramePr>
        <p:xfrm>
          <a:off x="457200" y="641044"/>
          <a:ext cx="8229600" cy="5038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Trade</a:t>
                      </a:r>
                      <a:r>
                        <a:rPr lang="en-US" b="1" baseline="0" dirty="0" smtClean="0"/>
                        <a:t> and Foreign Exchange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Allocation of foreign exchange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capital goods, again luxuries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 (import) protection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Infant industry protection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</a:t>
                      </a:r>
                      <a:r>
                        <a:rPr lang="en-US" b="0" baseline="0" dirty="0" smtClean="0"/>
                        <a:t> (export) promotion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</a:t>
                      </a:r>
                      <a:r>
                        <a:rPr lang="en-US" baseline="0" dirty="0" smtClean="0"/>
                        <a:t> subsidies, marketing support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Skills training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</a:t>
                      </a:r>
                      <a:r>
                        <a:rPr lang="en-US" baseline="0" dirty="0" smtClean="0"/>
                        <a:t> system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Colleges, VET,</a:t>
                      </a:r>
                      <a:r>
                        <a:rPr lang="en-US" baseline="0" dirty="0" smtClean="0"/>
                        <a:t> apprenticeships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dirty="0" smtClean="0"/>
                        <a:t>Training subsidies or levies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Levy</a:t>
                      </a:r>
                      <a:r>
                        <a:rPr lang="en-US" baseline="0" dirty="0" smtClean="0"/>
                        <a:t> system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Tax Policy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Breaks for FDI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Encourage investments</a:t>
                      </a:r>
                      <a:endParaRPr lang="en-US" dirty="0"/>
                    </a:p>
                  </a:txBody>
                  <a:tcPr/>
                </a:tc>
              </a:tr>
              <a:tr h="458036">
                <a:tc>
                  <a:txBody>
                    <a:bodyPr/>
                    <a:lstStyle/>
                    <a:p>
                      <a:r>
                        <a:rPr lang="en-US" b="0" dirty="0" smtClean="0"/>
                        <a:t>Breaks</a:t>
                      </a:r>
                      <a:r>
                        <a:rPr lang="en-US" b="0" baseline="0" dirty="0" smtClean="0"/>
                        <a:t> for new sectors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Encourage</a:t>
                      </a:r>
                      <a:r>
                        <a:rPr lang="en-US" baseline="0" dirty="0" smtClean="0"/>
                        <a:t> investment in new areas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755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5622</TotalTime>
  <Words>1595</Words>
  <Application>Microsoft Macintosh PowerPoint</Application>
  <PresentationFormat>On-screen Show (4:3)</PresentationFormat>
  <Paragraphs>249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Lecture 3  Why and What of Industrial Policy </vt:lpstr>
      <vt:lpstr>  </vt:lpstr>
      <vt:lpstr>New sectors/products</vt:lpstr>
      <vt:lpstr>U-curve of sector concentration</vt:lpstr>
      <vt:lpstr>Sector concentration/diversification  and country income level</vt:lpstr>
      <vt:lpstr>New exports and country income level</vt:lpstr>
      <vt:lpstr>Take 5</vt:lpstr>
      <vt:lpstr>New products</vt:lpstr>
      <vt:lpstr>Private and social returns</vt:lpstr>
      <vt:lpstr>  </vt:lpstr>
      <vt:lpstr>Why is support needed?</vt:lpstr>
      <vt:lpstr>Coordination failures</vt:lpstr>
      <vt:lpstr>Coordination – public goods</vt:lpstr>
      <vt:lpstr>Take 5</vt:lpstr>
      <vt:lpstr>Types of public goods</vt:lpstr>
      <vt:lpstr>Taiwan Orchids</vt:lpstr>
      <vt:lpstr>Coordination –  complementary industries</vt:lpstr>
      <vt:lpstr>POSCO in Korea</vt:lpstr>
      <vt:lpstr>Information failures (can we produce it competitively?)</vt:lpstr>
      <vt:lpstr>Information:  Time/support to produce competitively</vt:lpstr>
      <vt:lpstr>  </vt:lpstr>
      <vt:lpstr>Defining industrial policy</vt:lpstr>
      <vt:lpstr>Types of industrial policy</vt:lpstr>
      <vt:lpstr>Objectives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217</cp:revision>
  <dcterms:created xsi:type="dcterms:W3CDTF">2016-07-28T03:22:09Z</dcterms:created>
  <dcterms:modified xsi:type="dcterms:W3CDTF">2018-01-12T06:51:23Z</dcterms:modified>
</cp:coreProperties>
</file>