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9" r:id="rId2"/>
    <p:sldId id="260" r:id="rId3"/>
    <p:sldId id="261" r:id="rId4"/>
    <p:sldId id="262" r:id="rId5"/>
    <p:sldId id="273" r:id="rId6"/>
    <p:sldId id="274" r:id="rId7"/>
    <p:sldId id="263" r:id="rId8"/>
    <p:sldId id="270" r:id="rId9"/>
    <p:sldId id="264" r:id="rId10"/>
    <p:sldId id="266" r:id="rId11"/>
    <p:sldId id="285" r:id="rId12"/>
    <p:sldId id="286" r:id="rId13"/>
    <p:sldId id="271" r:id="rId14"/>
    <p:sldId id="267" r:id="rId15"/>
    <p:sldId id="268" r:id="rId16"/>
    <p:sldId id="287" r:id="rId17"/>
    <p:sldId id="276" r:id="rId18"/>
    <p:sldId id="275" r:id="rId19"/>
    <p:sldId id="279" r:id="rId20"/>
    <p:sldId id="280" r:id="rId21"/>
    <p:sldId id="269" r:id="rId22"/>
    <p:sldId id="291" r:id="rId23"/>
    <p:sldId id="281" r:id="rId24"/>
    <p:sldId id="289" r:id="rId25"/>
    <p:sldId id="282" r:id="rId26"/>
    <p:sldId id="29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87701" autoAdjust="0"/>
  </p:normalViewPr>
  <p:slideViewPr>
    <p:cSldViewPr snapToGrid="0" snapToObjects="1">
      <p:cViewPr varScale="1">
        <p:scale>
          <a:sx n="116" d="100"/>
          <a:sy n="116" d="100"/>
        </p:scale>
        <p:origin x="-17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9/8/17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Trade and Industry</a:t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4</a:t>
            </a:r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</a:t>
            </a:r>
            <a:r>
              <a:rPr lang="en-US" dirty="0" smtClean="0"/>
              <a:t>3 </a:t>
            </a:r>
            <a:r>
              <a:rPr lang="en-US"/>
              <a:t>– </a:t>
            </a:r>
            <a:r>
              <a:rPr lang="en-US" smtClean="0"/>
              <a:t>2016/17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 as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Imports are restricted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hield </a:t>
            </a:r>
            <a:r>
              <a:rPr lang="en-US" dirty="0" smtClean="0"/>
              <a:t>domestic industry from foreign competition</a:t>
            </a:r>
          </a:p>
          <a:p>
            <a:pPr lvl="2"/>
            <a:r>
              <a:rPr lang="en-US" dirty="0"/>
              <a:t>G</a:t>
            </a:r>
            <a:r>
              <a:rPr lang="en-US" dirty="0" smtClean="0"/>
              <a:t>ives domestic industry a chance to grow</a:t>
            </a:r>
          </a:p>
          <a:p>
            <a:pPr lvl="1"/>
            <a:r>
              <a:rPr lang="en-US" dirty="0" smtClean="0"/>
              <a:t>To encourage FDI to produce in-country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Exports are promoted</a:t>
            </a:r>
          </a:p>
          <a:p>
            <a:pPr lvl="2"/>
            <a:r>
              <a:rPr lang="en-US" dirty="0" smtClean="0"/>
              <a:t>To increase the size of the market</a:t>
            </a:r>
          </a:p>
          <a:p>
            <a:pPr lvl="2"/>
            <a:r>
              <a:rPr lang="en-US" dirty="0" smtClean="0"/>
              <a:t>Learning by exporting</a:t>
            </a:r>
          </a:p>
          <a:p>
            <a:pPr lvl="2"/>
            <a:r>
              <a:rPr lang="en-US" dirty="0" smtClean="0"/>
              <a:t>Economies of scale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60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 substitution industrialization (ISI)</a:t>
            </a:r>
          </a:p>
          <a:p>
            <a:pPr lvl="1"/>
            <a:r>
              <a:rPr lang="en-US" dirty="0" smtClean="0"/>
              <a:t>“An interesting history and a bad reputation”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Infant industry argument</a:t>
            </a:r>
          </a:p>
          <a:p>
            <a:pPr lvl="1"/>
            <a:r>
              <a:rPr lang="en-US" dirty="0" smtClean="0"/>
              <a:t>Industry needs to grow and develop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osts (and quality) may not initially meet international standards</a:t>
            </a:r>
          </a:p>
          <a:p>
            <a:pPr lvl="1"/>
            <a:r>
              <a:rPr lang="en-US" dirty="0" smtClean="0"/>
              <a:t>Domestic firms cannot compete against imports</a:t>
            </a:r>
          </a:p>
        </p:txBody>
      </p:sp>
    </p:spTree>
    <p:extLst>
      <p:ext uri="{BB962C8B-B14F-4D97-AF65-F5344CB8AC3E}">
        <p14:creationId xmlns:p14="http://schemas.microsoft.com/office/powerpoint/2010/main" val="1287830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mport tariff is imposed</a:t>
            </a:r>
          </a:p>
          <a:p>
            <a:pPr lvl="1"/>
            <a:r>
              <a:rPr lang="en-US" dirty="0" smtClean="0"/>
              <a:t>Could also be a quota. i.e. quantity restriction</a:t>
            </a:r>
          </a:p>
          <a:p>
            <a:r>
              <a:rPr lang="en-US" dirty="0" smtClean="0"/>
              <a:t>Raises the price of imports</a:t>
            </a:r>
          </a:p>
          <a:p>
            <a:pPr lvl="1"/>
            <a:r>
              <a:rPr lang="en-US" dirty="0" smtClean="0"/>
              <a:t>Imports less price competitive</a:t>
            </a:r>
          </a:p>
          <a:p>
            <a:r>
              <a:rPr lang="en-US" dirty="0" smtClean="0"/>
              <a:t>Domestic producers given time to learn</a:t>
            </a:r>
          </a:p>
          <a:p>
            <a:pPr lvl="1"/>
            <a:r>
              <a:rPr lang="en-US" dirty="0" smtClean="0"/>
              <a:t>As firms become competitive, tariff is reduced</a:t>
            </a:r>
          </a:p>
          <a:p>
            <a:pPr lvl="1"/>
            <a:r>
              <a:rPr lang="en-US" dirty="0" smtClean="0"/>
              <a:t>Eventually tariff is eliminated</a:t>
            </a:r>
          </a:p>
          <a:p>
            <a:pPr lvl="2"/>
            <a:r>
              <a:rPr lang="en-US" dirty="0" smtClean="0"/>
              <a:t>Firms compete fully against foreigner producers</a:t>
            </a:r>
          </a:p>
          <a:p>
            <a:pPr lvl="1"/>
            <a:r>
              <a:rPr lang="en-US" dirty="0" smtClean="0"/>
              <a:t>And can export themselves</a:t>
            </a:r>
          </a:p>
          <a:p>
            <a:r>
              <a:rPr lang="en-US" dirty="0" smtClean="0"/>
              <a:t>Foreign firms (FDI) encouraged to set up</a:t>
            </a:r>
          </a:p>
          <a:p>
            <a:pPr lvl="1"/>
            <a:r>
              <a:rPr lang="en-US" dirty="0" smtClean="0"/>
              <a:t>Behind the tariff wall</a:t>
            </a:r>
          </a:p>
          <a:p>
            <a:pPr lvl="1"/>
            <a:r>
              <a:rPr lang="en-US" dirty="0" smtClean="0"/>
              <a:t>Instead of exporting to the country</a:t>
            </a:r>
          </a:p>
          <a:p>
            <a:pPr lvl="1"/>
            <a:r>
              <a:rPr lang="en-US" dirty="0" smtClean="0"/>
              <a:t>To supply domestic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290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3977642"/>
            <a:ext cx="20155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Tariff imposed on imports. Domestic producers can supply more of domestic market, Q</a:t>
            </a:r>
            <a:r>
              <a:rPr lang="en-US" baseline="-25000" dirty="0" smtClean="0"/>
              <a:t>3</a:t>
            </a:r>
            <a:r>
              <a:rPr lang="en-US" dirty="0" smtClean="0"/>
              <a:t>.  Imports fall from Q</a:t>
            </a:r>
            <a:r>
              <a:rPr lang="en-US" baseline="-25000" dirty="0" smtClean="0"/>
              <a:t>2</a:t>
            </a:r>
            <a:r>
              <a:rPr lang="en-US" dirty="0" smtClean="0"/>
              <a:t> to Q</a:t>
            </a:r>
            <a:r>
              <a:rPr lang="en-US" baseline="-25000" dirty="0" smtClean="0"/>
              <a:t>4 .</a:t>
            </a:r>
          </a:p>
          <a:p>
            <a:r>
              <a:rPr lang="en-US" dirty="0" smtClean="0"/>
              <a:t>Consumers pay higher price.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</a:t>
            </a:r>
            <a:r>
              <a:rPr lang="en-US" sz="1600" baseline="-25000" dirty="0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4389" y="1138757"/>
            <a:ext cx="21492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r>
              <a:rPr lang="en-US" dirty="0" smtClean="0"/>
              <a:t> is below the price at which most domestic suppliers can produce. Most of domestic demand is met by imports. Domestic producers supply Q</a:t>
            </a:r>
            <a:r>
              <a:rPr lang="en-US" baseline="-25000" dirty="0" smtClean="0"/>
              <a:t>1</a:t>
            </a:r>
            <a:r>
              <a:rPr lang="en-US" dirty="0" smtClean="0"/>
              <a:t> and imports are Q</a:t>
            </a:r>
            <a:r>
              <a:rPr lang="en-US" baseline="-25000" dirty="0" smtClean="0"/>
              <a:t>2</a:t>
            </a:r>
            <a:r>
              <a:rPr lang="en-US" dirty="0" smtClean="0"/>
              <a:t> – 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126391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should happen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940906" y="4190004"/>
            <a:ext cx="94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1780411"/>
            <a:ext cx="2149295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Domestic producers become more efficient, shifting supply curve right.  Tariff is gradually reduced (not shown). </a:t>
            </a:r>
          </a:p>
          <a:p>
            <a:endParaRPr lang="en-US" dirty="0"/>
          </a:p>
          <a:p>
            <a:r>
              <a:rPr lang="en-US" dirty="0" smtClean="0"/>
              <a:t>Domestic producers become efficient enough to produce at world price. Can supply all of domestic market at Q</a:t>
            </a:r>
            <a:r>
              <a:rPr lang="en-US" baseline="-25000" dirty="0" smtClean="0"/>
              <a:t>2</a:t>
            </a:r>
            <a:r>
              <a:rPr lang="en-US" dirty="0" smtClean="0"/>
              <a:t> with no imports. </a:t>
            </a:r>
          </a:p>
          <a:p>
            <a:endParaRPr lang="en-US" dirty="0"/>
          </a:p>
          <a:p>
            <a:r>
              <a:rPr lang="en-US" dirty="0" smtClean="0"/>
              <a:t>Can begin to export.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841711" y="2680473"/>
            <a:ext cx="4448342" cy="25853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681191" y="3171508"/>
            <a:ext cx="4026840" cy="2321405"/>
          </a:xfrm>
          <a:prstGeom prst="lin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074783" y="2779023"/>
            <a:ext cx="255033" cy="3148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470932" y="3289235"/>
            <a:ext cx="249665" cy="3473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984719" y="4428825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468589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Ha-</a:t>
            </a:r>
            <a:r>
              <a:rPr lang="en-US" dirty="0" err="1" smtClean="0"/>
              <a:t>Joon</a:t>
            </a:r>
            <a:r>
              <a:rPr lang="en-US" dirty="0" smtClean="0"/>
              <a:t> Chang (2003):  </a:t>
            </a:r>
            <a:r>
              <a:rPr lang="en-US" i="1" dirty="0" smtClean="0"/>
              <a:t>Kicking Away the Ladder</a:t>
            </a:r>
          </a:p>
          <a:p>
            <a:pPr lvl="1"/>
            <a:r>
              <a:rPr lang="en-US" dirty="0" smtClean="0"/>
              <a:t>Historical experience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eveloped countries used tariffs to protect and develop industry</a:t>
            </a:r>
          </a:p>
          <a:p>
            <a:pPr lvl="2"/>
            <a:r>
              <a:rPr lang="en-US" dirty="0" smtClean="0"/>
              <a:t>At various times from the late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lvl="1"/>
            <a:r>
              <a:rPr lang="en-US" dirty="0" smtClean="0"/>
              <a:t>UK used when it was trying to catch up to Europe</a:t>
            </a:r>
          </a:p>
          <a:p>
            <a:pPr lvl="1"/>
            <a:r>
              <a:rPr lang="en-US" dirty="0" smtClean="0"/>
              <a:t>US had very high tariffs until after WWII</a:t>
            </a:r>
          </a:p>
          <a:p>
            <a:pPr lvl="1"/>
            <a:r>
              <a:rPr lang="en-US" dirty="0" smtClean="0"/>
              <a:t>Some evidence: high growth and high tariffs are correlated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Then ‘kick away the ladder’</a:t>
            </a:r>
          </a:p>
          <a:p>
            <a:pPr lvl="1"/>
            <a:r>
              <a:rPr lang="en-US" dirty="0" smtClean="0"/>
              <a:t>Industrial countries pressure other countries (through WTO, trade agreements) not to use same methods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453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Average Tariff Rates on Manufactured Products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899276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928"/>
                <a:gridCol w="1249216"/>
                <a:gridCol w="1332497"/>
                <a:gridCol w="1363727"/>
                <a:gridCol w="1322087"/>
                <a:gridCol w="123314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25-35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Netherlands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Spain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Switzerland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45-55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35-45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40-50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sz="1400" dirty="0" smtClean="0"/>
                        <a:t>Source:</a:t>
                      </a:r>
                      <a:r>
                        <a:rPr lang="en-US" sz="1400" baseline="0" dirty="0" smtClean="0"/>
                        <a:t> Chang (2003, p. 17)     </a:t>
                      </a:r>
                      <a:r>
                        <a:rPr lang="en-US" sz="1400" dirty="0" smtClean="0"/>
                        <a:t>* Major trade restrictions, but not reflected in tariff rate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647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– Latin America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1930s and 1940s, major Latin American  countries were “required” to use ISI because cut off from Europe and US due to war</a:t>
            </a:r>
          </a:p>
          <a:p>
            <a:pPr lvl="1"/>
            <a:r>
              <a:rPr lang="en-US" dirty="0" smtClean="0"/>
              <a:t>Could not import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ad to produce domestically</a:t>
            </a:r>
          </a:p>
          <a:p>
            <a:pPr lvl="1"/>
            <a:r>
              <a:rPr lang="en-US" dirty="0" smtClean="0"/>
              <a:t>Continued to use after the war</a:t>
            </a:r>
          </a:p>
          <a:p>
            <a:r>
              <a:rPr lang="en-US" dirty="0" smtClean="0"/>
              <a:t>Economies grew fairly well during this period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21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success and then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ISI used extensively in L. America, Africa, Asia</a:t>
            </a:r>
          </a:p>
          <a:p>
            <a:pPr lvl="1"/>
            <a:r>
              <a:rPr lang="en-US" dirty="0" smtClean="0"/>
              <a:t>From  1950s to 1970s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olid economic performance</a:t>
            </a:r>
          </a:p>
          <a:p>
            <a:r>
              <a:rPr lang="en-US" dirty="0" smtClean="0"/>
              <a:t>Allowed domestic producers to develop</a:t>
            </a:r>
          </a:p>
          <a:p>
            <a:r>
              <a:rPr lang="en-US" dirty="0" smtClean="0"/>
              <a:t>However, also encouraged FDI</a:t>
            </a:r>
          </a:p>
          <a:p>
            <a:pPr lvl="1"/>
            <a:r>
              <a:rPr lang="en-US" dirty="0" smtClean="0"/>
              <a:t>Producing behind the tariff walls</a:t>
            </a:r>
          </a:p>
          <a:p>
            <a:pPr lvl="1"/>
            <a:r>
              <a:rPr lang="en-US" dirty="0" smtClean="0"/>
              <a:t>FDI firms not interested in exporting</a:t>
            </a:r>
          </a:p>
          <a:p>
            <a:pPr lvl="1"/>
            <a:r>
              <a:rPr lang="en-US" dirty="0" smtClean="0"/>
              <a:t>Just capturing domestic market</a:t>
            </a:r>
          </a:p>
        </p:txBody>
      </p:sp>
    </p:spTree>
    <p:extLst>
      <p:ext uri="{BB962C8B-B14F-4D97-AF65-F5344CB8AC3E}">
        <p14:creationId xmlns:p14="http://schemas.microsoft.com/office/powerpoint/2010/main" val="694767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Hard Part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Hard to move from first to second stage:</a:t>
            </a:r>
          </a:p>
          <a:p>
            <a:pPr lvl="1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stage:</a:t>
            </a:r>
          </a:p>
          <a:p>
            <a:pPr lvl="2"/>
            <a:r>
              <a:rPr lang="en-US" dirty="0"/>
              <a:t>U</a:t>
            </a:r>
            <a:r>
              <a:rPr lang="en-US" dirty="0" smtClean="0"/>
              <a:t>nsophisticated consumer products</a:t>
            </a:r>
          </a:p>
          <a:p>
            <a:pPr lvl="3"/>
            <a:r>
              <a:rPr lang="en-US" dirty="0" smtClean="0"/>
              <a:t>Soap; processed food; clothing; assembly</a:t>
            </a:r>
          </a:p>
          <a:p>
            <a:pPr lvl="3"/>
            <a:r>
              <a:rPr lang="en-US" dirty="0"/>
              <a:t>S</a:t>
            </a:r>
            <a:r>
              <a:rPr lang="en-US" dirty="0" smtClean="0"/>
              <a:t>imple metal, plastic, and wood products</a:t>
            </a:r>
          </a:p>
          <a:p>
            <a:pPr lvl="1"/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/>
              <a:t> </a:t>
            </a:r>
            <a:r>
              <a:rPr lang="en-US" dirty="0" smtClean="0"/>
              <a:t>stage: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echnologically complex</a:t>
            </a:r>
          </a:p>
          <a:p>
            <a:pPr lvl="3"/>
            <a:r>
              <a:rPr lang="en-US" dirty="0" smtClean="0"/>
              <a:t>Higher value goods</a:t>
            </a:r>
          </a:p>
          <a:p>
            <a:pPr lvl="3"/>
            <a:r>
              <a:rPr lang="en-US" dirty="0" smtClean="0"/>
              <a:t>Harder to produce competitively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800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next slides, we have rates of protection (tariffs rates)</a:t>
            </a:r>
          </a:p>
          <a:p>
            <a:endParaRPr lang="en-US" dirty="0"/>
          </a:p>
          <a:p>
            <a:r>
              <a:rPr lang="en-US" dirty="0" smtClean="0"/>
              <a:t>Compare these rates to earlier rates on earlier slide for developed countries.</a:t>
            </a:r>
          </a:p>
          <a:p>
            <a:endParaRPr lang="en-US" dirty="0"/>
          </a:p>
          <a:p>
            <a:r>
              <a:rPr lang="en-US" dirty="0" smtClean="0"/>
              <a:t>What do you notice?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366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3046"/>
            <a:ext cx="8229600" cy="809727"/>
          </a:xfrm>
        </p:spPr>
        <p:txBody>
          <a:bodyPr>
            <a:normAutofit/>
          </a:bodyPr>
          <a:lstStyle/>
          <a:p>
            <a:r>
              <a:rPr lang="en-US" sz="2800" dirty="0"/>
              <a:t>R</a:t>
            </a:r>
            <a:r>
              <a:rPr lang="en-US" sz="2800" dirty="0" smtClean="0"/>
              <a:t>ate of import protection, manufactured goods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2024531"/>
              </p:ext>
            </p:extLst>
          </p:nvPr>
        </p:nvGraphicFramePr>
        <p:xfrm>
          <a:off x="457200" y="901011"/>
          <a:ext cx="8229600" cy="5934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50143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Rate (5)</a:t>
                      </a:r>
                      <a:endParaRPr lang="en-US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Mexico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Philippines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Chile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182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Pakistan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113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77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40</a:t>
                      </a:r>
                      <a:endParaRPr lang="en-US" sz="2000" dirty="0"/>
                    </a:p>
                  </a:txBody>
                  <a:tcPr/>
                </a:tc>
              </a:tr>
              <a:tr h="270496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Krugman</a:t>
                      </a:r>
                      <a:r>
                        <a:rPr lang="en-US" sz="1600" dirty="0" smtClean="0"/>
                        <a:t> 2009, pp. 256-257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645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with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E</a:t>
            </a:r>
            <a:r>
              <a:rPr lang="en-US" dirty="0" smtClean="0"/>
              <a:t>arn less foreign exchange</a:t>
            </a:r>
          </a:p>
          <a:p>
            <a:pPr lvl="1"/>
            <a:r>
              <a:rPr lang="en-US" dirty="0" smtClean="0"/>
              <a:t>Needed to buy machinery, other necessary imports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Needs to be part of a broader industrial policy</a:t>
            </a:r>
          </a:p>
          <a:p>
            <a:pPr lvl="1"/>
            <a:r>
              <a:rPr lang="en-US" dirty="0" smtClean="0"/>
              <a:t>Trade policy alone not sufficient</a:t>
            </a:r>
          </a:p>
          <a:p>
            <a:pPr lvl="1"/>
            <a:r>
              <a:rPr lang="en-US" dirty="0" smtClean="0"/>
              <a:t>Infant industries need to mature</a:t>
            </a:r>
          </a:p>
          <a:p>
            <a:pPr lvl="1"/>
            <a:r>
              <a:rPr lang="en-US" dirty="0" smtClean="0"/>
              <a:t>Hard to get to world standards of price and efficiency</a:t>
            </a:r>
          </a:p>
          <a:p>
            <a:r>
              <a:rPr lang="en-US" dirty="0" smtClean="0"/>
              <a:t>Political economy</a:t>
            </a:r>
          </a:p>
          <a:p>
            <a:pPr lvl="1"/>
            <a:r>
              <a:rPr lang="en-US" dirty="0" smtClean="0"/>
              <a:t>Producers do not want to relinquish tariffs</a:t>
            </a:r>
          </a:p>
          <a:p>
            <a:pPr lvl="2"/>
            <a:r>
              <a:rPr lang="en-US" dirty="0" smtClean="0"/>
              <a:t>Tariffs allows them to produce profitably</a:t>
            </a:r>
          </a:p>
          <a:p>
            <a:pPr lvl="2"/>
            <a:r>
              <a:rPr lang="en-US" dirty="0" smtClean="0"/>
              <a:t>Lobby to keep them in place</a:t>
            </a:r>
          </a:p>
          <a:p>
            <a:pPr lvl="1"/>
            <a:r>
              <a:rPr lang="en-US" dirty="0" smtClean="0"/>
              <a:t>Governments not strong enough 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ot aggressive enough to reduce (or threaten to reduce) tariffs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o not encourage or force upgrading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014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successes in East Asia</a:t>
            </a:r>
          </a:p>
          <a:p>
            <a:pPr lvl="1"/>
            <a:r>
              <a:rPr lang="en-US" dirty="0" smtClean="0"/>
              <a:t>Sectors were protected</a:t>
            </a:r>
          </a:p>
          <a:p>
            <a:pPr lvl="1"/>
            <a:r>
              <a:rPr lang="en-US" dirty="0" smtClean="0"/>
              <a:t>Coupled with other industrial policy supports</a:t>
            </a:r>
          </a:p>
          <a:p>
            <a:r>
              <a:rPr lang="en-US" dirty="0"/>
              <a:t>D</a:t>
            </a:r>
            <a:r>
              <a:rPr lang="en-US" dirty="0" smtClean="0"/>
              <a:t>omestic industries became competitive</a:t>
            </a:r>
          </a:p>
          <a:p>
            <a:pPr lvl="1"/>
            <a:r>
              <a:rPr lang="en-US" dirty="0" smtClean="0"/>
              <a:t> Japan and Korea are examples</a:t>
            </a:r>
          </a:p>
          <a:p>
            <a:r>
              <a:rPr lang="en-US" dirty="0" smtClean="0"/>
              <a:t>Level of tariffs not as high as in other regions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49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notice about the regional rates presented on the next slide?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28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protection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4395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Region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Rate</a:t>
                      </a:r>
                      <a:r>
                        <a:rPr lang="en-US" baseline="0" dirty="0" smtClean="0"/>
                        <a:t> of import protection (%), 1985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performance Asian countries</a:t>
                      </a:r>
                    </a:p>
                    <a:p>
                      <a:r>
                        <a:rPr lang="en-US" dirty="0" smtClean="0"/>
                        <a:t>(South Korea, Taiwan,</a:t>
                      </a:r>
                      <a:r>
                        <a:rPr lang="en-US" baseline="0" dirty="0" smtClean="0"/>
                        <a:t> Singapore, HK)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Asia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America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Sub-Saharan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World</a:t>
                      </a:r>
                      <a:r>
                        <a:rPr lang="en-US" baseline="0" dirty="0" smtClean="0"/>
                        <a:t> Bank, </a:t>
                      </a:r>
                      <a:r>
                        <a:rPr lang="en-US" i="1" baseline="0" dirty="0" smtClean="0"/>
                        <a:t>The East Asia Miracle </a:t>
                      </a:r>
                      <a:r>
                        <a:rPr lang="en-US" i="0" baseline="0" dirty="0" smtClean="0"/>
                        <a:t>(1993, P. 300)</a:t>
                      </a:r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634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Export promotion industrialization</a:t>
            </a:r>
            <a:br>
              <a:rPr lang="en-US" dirty="0" smtClean="0"/>
            </a:br>
            <a:r>
              <a:rPr lang="en-US" sz="3100" dirty="0" smtClean="0"/>
              <a:t>(EPI)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Develop industry by exporting to global market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mportant for countries with small domestic market</a:t>
            </a:r>
          </a:p>
          <a:p>
            <a:r>
              <a:rPr lang="en-US" dirty="0" smtClean="0"/>
              <a:t>Government encourages domestic industry</a:t>
            </a:r>
          </a:p>
          <a:p>
            <a:pPr lvl="1"/>
            <a:r>
              <a:rPr lang="en-US" dirty="0" smtClean="0"/>
              <a:t>To meet global standards in terms of quality and price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ie access to low-cost credit to export performance</a:t>
            </a:r>
          </a:p>
          <a:p>
            <a:pPr lvl="1"/>
            <a:r>
              <a:rPr lang="en-US" dirty="0" smtClean="0"/>
              <a:t>Subsidize export to make firms globally price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467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 to export subsidy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05576" y="1945679"/>
            <a:ext cx="0" cy="36232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05576" y="5568902"/>
            <a:ext cx="51778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74795" y="2312234"/>
            <a:ext cx="3858962" cy="28658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432863" y="2388223"/>
            <a:ext cx="4081489" cy="26813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5576" y="3441213"/>
            <a:ext cx="3267362" cy="6513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951228" y="3441213"/>
            <a:ext cx="21710" cy="212768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310782" y="3441213"/>
            <a:ext cx="21710" cy="21494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14352" y="2018891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 producers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147826" y="5590613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0" name="TextBox 19"/>
          <p:cNvSpPr txBox="1"/>
          <p:nvPr/>
        </p:nvSpPr>
        <p:spPr>
          <a:xfrm>
            <a:off x="3703111" y="5593997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6" name="TextBox 5"/>
          <p:cNvSpPr txBox="1"/>
          <p:nvPr/>
        </p:nvSpPr>
        <p:spPr>
          <a:xfrm>
            <a:off x="7001490" y="3050898"/>
            <a:ext cx="20081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Some exports, </a:t>
            </a:r>
          </a:p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r>
              <a:rPr lang="en-US" dirty="0" smtClean="0"/>
              <a:t> – Q </a:t>
            </a:r>
            <a:r>
              <a:rPr lang="en-US" baseline="-25000" dirty="0" smtClean="0"/>
              <a:t>1</a:t>
            </a:r>
            <a:r>
              <a:rPr lang="en-US" dirty="0" smtClean="0"/>
              <a:t> but most production for domestic market, 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949683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Subsidy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05576" y="1945679"/>
            <a:ext cx="0" cy="36232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05576" y="5568902"/>
            <a:ext cx="51778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74795" y="2312234"/>
            <a:ext cx="3858962" cy="28658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432863" y="2388223"/>
            <a:ext cx="4081489" cy="26813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5576" y="3441213"/>
            <a:ext cx="3267362" cy="6513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951228" y="3441213"/>
            <a:ext cx="21710" cy="212768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310782" y="3441213"/>
            <a:ext cx="21710" cy="214940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14352" y="2018891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 producers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147826" y="5590613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0" name="TextBox 19"/>
          <p:cNvSpPr txBox="1"/>
          <p:nvPr/>
        </p:nvSpPr>
        <p:spPr>
          <a:xfrm>
            <a:off x="3703111" y="5593997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6" name="TextBox 5"/>
          <p:cNvSpPr txBox="1"/>
          <p:nvPr/>
        </p:nvSpPr>
        <p:spPr>
          <a:xfrm>
            <a:off x="6589000" y="3907395"/>
            <a:ext cx="2420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Gov’t provides subsidy to exporters, raises the ‘effective’ international price received by domestic producers. They export more. Exports now </a:t>
            </a:r>
          </a:p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r>
              <a:rPr lang="en-US" dirty="0" smtClean="0"/>
              <a:t> – Q</a:t>
            </a:r>
            <a:r>
              <a:rPr lang="en-US" baseline="-25000" dirty="0" smtClean="0"/>
              <a:t>4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05576" y="3050898"/>
            <a:ext cx="3831824" cy="0"/>
          </a:xfrm>
          <a:prstGeom prst="line">
            <a:avLst/>
          </a:prstGeom>
          <a:ln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537400" y="3050898"/>
            <a:ext cx="0" cy="2518004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713756" y="3050898"/>
            <a:ext cx="10855" cy="2539715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52759" y="5590613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38983" y="5593997"/>
            <a:ext cx="470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 </a:t>
            </a:r>
            <a:r>
              <a:rPr lang="en-US" baseline="-250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22920" y="2866232"/>
            <a:ext cx="40239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Price + export subsidy (effective </a:t>
            </a:r>
            <a:r>
              <a:rPr lang="en-US" sz="1400" dirty="0" err="1" smtClean="0"/>
              <a:t>inter’l</a:t>
            </a:r>
            <a:r>
              <a:rPr lang="en-US" sz="1400" dirty="0" smtClean="0"/>
              <a:t> price)</a:t>
            </a:r>
            <a:endParaRPr lang="en-US" sz="1400" dirty="0"/>
          </a:p>
        </p:txBody>
      </p:sp>
      <p:cxnSp>
        <p:nvCxnSpPr>
          <p:cNvPr id="10" name="Straight Arrow Connector 9"/>
          <p:cNvCxnSpPr>
            <a:endCxn id="3" idx="2"/>
          </p:cNvCxnSpPr>
          <p:nvPr/>
        </p:nvCxnSpPr>
        <p:spPr>
          <a:xfrm>
            <a:off x="3951228" y="6126163"/>
            <a:ext cx="620772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2724611" y="6126163"/>
            <a:ext cx="607881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5308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Constraints on EPI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General reductions in tariffs worldwide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ultilateral (GATT/WTO)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egional and bilateral trade treaties</a:t>
            </a:r>
          </a:p>
          <a:p>
            <a:r>
              <a:rPr lang="en-US" dirty="0"/>
              <a:t>L</a:t>
            </a:r>
            <a:r>
              <a:rPr lang="en-US" dirty="0" smtClean="0"/>
              <a:t>ess opportunity to protect/promote industry</a:t>
            </a:r>
          </a:p>
          <a:p>
            <a:pPr lvl="1"/>
            <a:r>
              <a:rPr lang="en-US" dirty="0" smtClean="0"/>
              <a:t>Countries required to lower tariffs</a:t>
            </a:r>
          </a:p>
          <a:p>
            <a:pPr lvl="1"/>
            <a:r>
              <a:rPr lang="en-US" dirty="0" smtClean="0"/>
              <a:t>Export subsidies not allowed</a:t>
            </a:r>
          </a:p>
          <a:p>
            <a:pPr lvl="1"/>
            <a:r>
              <a:rPr lang="en-US" dirty="0" smtClean="0"/>
              <a:t>Complaints or retaliation by other countries</a:t>
            </a:r>
          </a:p>
          <a:p>
            <a:pPr lvl="2"/>
            <a:r>
              <a:rPr lang="en-US" dirty="0" smtClean="0"/>
              <a:t>Complaints filed with WTO</a:t>
            </a:r>
          </a:p>
          <a:p>
            <a:pPr lvl="2"/>
            <a:r>
              <a:rPr lang="en-US" dirty="0" smtClean="0"/>
              <a:t>Panel decides if it with or breaks WTO rules</a:t>
            </a:r>
          </a:p>
          <a:p>
            <a:pPr lvl="2"/>
            <a:r>
              <a:rPr lang="en-US" dirty="0" smtClean="0"/>
              <a:t>Countries impose anti-dumping measures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190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3 examples of countries</a:t>
            </a:r>
            <a:br>
              <a:rPr lang="en-US" sz="3200" dirty="0" smtClean="0"/>
            </a:br>
            <a:r>
              <a:rPr lang="en-US" sz="3200" dirty="0" smtClean="0"/>
              <a:t>unable to use IP</a:t>
            </a:r>
            <a:br>
              <a:rPr lang="en-US" sz="3200" dirty="0" smtClean="0"/>
            </a:br>
            <a:r>
              <a:rPr lang="en-US" sz="3200" dirty="0" smtClean="0"/>
              <a:t> to protect/support domestic producers</a:t>
            </a:r>
            <a:br>
              <a:rPr lang="en-US" sz="3200" dirty="0" smtClean="0"/>
            </a:br>
            <a:r>
              <a:rPr lang="en-US" sz="3200" dirty="0" smtClean="0"/>
              <a:t> because of WTO rules  </a:t>
            </a:r>
            <a:endParaRPr lang="en-US" sz="32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254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Attempt to use tariff protection</a:t>
            </a:r>
            <a:br>
              <a:rPr lang="en-US" sz="3600" dirty="0" smtClean="0"/>
            </a:br>
            <a:r>
              <a:rPr lang="en-US" sz="2400" dirty="0" smtClean="0"/>
              <a:t>Example: Autos US-China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/>
          </a:bodyPr>
          <a:lstStyle/>
          <a:p>
            <a:r>
              <a:rPr lang="en-US" dirty="0" smtClean="0"/>
              <a:t>“In June [2014], WTO found China breached  WTO rules by imposing unjustified extra [import] duties on American cars and SUVs. </a:t>
            </a:r>
          </a:p>
          <a:p>
            <a:r>
              <a:rPr lang="en-US" dirty="0" smtClean="0"/>
              <a:t>In 2013, an estimated $5.1 billion of US auto parts were covered by those duties.” </a:t>
            </a:r>
          </a:p>
          <a:p>
            <a:pPr lvl="1" algn="r"/>
            <a:r>
              <a:rPr lang="en-US" dirty="0" smtClean="0"/>
              <a:t>US Trade Representative</a:t>
            </a:r>
          </a:p>
          <a:p>
            <a:pPr lvl="1" algn="r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9005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Attempt to use export subsidies</a:t>
            </a:r>
            <a:br>
              <a:rPr lang="en-US" sz="3600" dirty="0" smtClean="0"/>
            </a:br>
            <a:r>
              <a:rPr lang="en-US" sz="2700" dirty="0" smtClean="0"/>
              <a:t>Example: US-China dispute</a:t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Demonstration Bases - Common Services Platform</a:t>
            </a:r>
          </a:p>
          <a:p>
            <a:pPr lvl="1"/>
            <a:r>
              <a:rPr lang="en-US" dirty="0" smtClean="0"/>
              <a:t>179 industrial clusters </a:t>
            </a:r>
            <a:r>
              <a:rPr lang="en-US" dirty="0"/>
              <a:t>(</a:t>
            </a:r>
            <a:r>
              <a:rPr lang="en-US" dirty="0" smtClean="0"/>
              <a:t>’demonstration bases’) in China</a:t>
            </a:r>
          </a:p>
          <a:p>
            <a:pPr lvl="1"/>
            <a:r>
              <a:rPr lang="en-US" dirty="0" smtClean="0"/>
              <a:t>Common services to support exporting firms</a:t>
            </a:r>
          </a:p>
          <a:p>
            <a:pPr lvl="1"/>
            <a:r>
              <a:rPr lang="en-US" dirty="0" smtClean="0"/>
              <a:t>To promote firms to export in 7 sectors</a:t>
            </a:r>
          </a:p>
          <a:p>
            <a:pPr lvl="2"/>
            <a:r>
              <a:rPr lang="en-US" dirty="0" smtClean="0"/>
              <a:t>Textiles/clothing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dirty="0"/>
              <a:t>A</a:t>
            </a:r>
            <a:r>
              <a:rPr lang="en-US" dirty="0" smtClean="0"/>
              <a:t>dvanced materials such as specialty steels, titanium, aluminum. Light industry. Specialty chemicals. Medical products. Hardware and building supplies. Agriculture.</a:t>
            </a:r>
          </a:p>
          <a:p>
            <a:pPr lvl="2"/>
            <a:endParaRPr lang="en-US" dirty="0" smtClean="0"/>
          </a:p>
          <a:p>
            <a:r>
              <a:rPr lang="en-US" dirty="0"/>
              <a:t>US says </a:t>
            </a:r>
            <a:r>
              <a:rPr lang="en-US" dirty="0" smtClean="0"/>
              <a:t>they constitute export subsidies</a:t>
            </a:r>
          </a:p>
          <a:p>
            <a:pPr lvl="1"/>
            <a:r>
              <a:rPr lang="en-US" dirty="0" smtClean="0"/>
              <a:t>Violate WTO rules which ban such subsidies</a:t>
            </a:r>
          </a:p>
          <a:p>
            <a:pPr lvl="1"/>
            <a:r>
              <a:rPr lang="en-US" dirty="0" smtClean="0"/>
              <a:t>That they create unfair competitive with US firms</a:t>
            </a:r>
          </a:p>
          <a:p>
            <a:pPr lvl="1"/>
            <a:r>
              <a:rPr lang="en-US" dirty="0"/>
              <a:t>US </a:t>
            </a:r>
            <a:r>
              <a:rPr lang="en-US" dirty="0" smtClean="0"/>
              <a:t>brings the case to WTO in April 2015</a:t>
            </a:r>
            <a:endParaRPr lang="en-US" dirty="0"/>
          </a:p>
          <a:p>
            <a:pPr lvl="1"/>
            <a:r>
              <a:rPr lang="en-US" dirty="0"/>
              <a:t>Some </a:t>
            </a:r>
            <a:r>
              <a:rPr lang="en-US" dirty="0" smtClean="0"/>
              <a:t>Chinese enterprises </a:t>
            </a:r>
            <a:r>
              <a:rPr lang="en-US" dirty="0"/>
              <a:t>receive up to $</a:t>
            </a:r>
            <a:r>
              <a:rPr lang="en-US" dirty="0" smtClean="0"/>
              <a:t>635,000, says US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China backs down</a:t>
            </a:r>
          </a:p>
          <a:p>
            <a:pPr lvl="1"/>
            <a:r>
              <a:rPr lang="en-US" dirty="0" smtClean="0"/>
              <a:t>Agrees in April 2016 to remove the support to its exporters</a:t>
            </a:r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20947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Attempt to use LCR</a:t>
            </a:r>
            <a:br>
              <a:rPr lang="en-US" dirty="0" smtClean="0"/>
            </a:br>
            <a:r>
              <a:rPr lang="en-US" sz="2700" dirty="0" smtClean="0"/>
              <a:t>Example: Solar panels India-US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India local content requirement (LCR)</a:t>
            </a:r>
          </a:p>
          <a:p>
            <a:pPr lvl="1"/>
            <a:r>
              <a:rPr lang="en-US" dirty="0" smtClean="0"/>
              <a:t>Imposed in 2011</a:t>
            </a:r>
          </a:p>
          <a:p>
            <a:pPr lvl="1"/>
            <a:r>
              <a:rPr lang="en-US" dirty="0" smtClean="0"/>
              <a:t>Certain cells/modules must be produced in India</a:t>
            </a:r>
          </a:p>
          <a:p>
            <a:pPr lvl="1"/>
            <a:r>
              <a:rPr lang="en-US" dirty="0" smtClean="0"/>
              <a:t>Effort to develop the local solar panel industry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 files complaint with WTO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this discriminates against US producers/exporters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its sales to India fell 90% as a result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WTO</a:t>
            </a:r>
          </a:p>
          <a:p>
            <a:pPr lvl="1"/>
            <a:r>
              <a:rPr lang="en-US" dirty="0" smtClean="0"/>
              <a:t>Decides in favor of US in Feb 2016</a:t>
            </a:r>
          </a:p>
          <a:p>
            <a:pPr lvl="1"/>
            <a:r>
              <a:rPr lang="en-US" dirty="0" smtClean="0"/>
              <a:t>India must abolish local content requirement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7015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Anti-dumping</a:t>
            </a:r>
            <a:br>
              <a:rPr lang="en-US" dirty="0" smtClean="0"/>
            </a:br>
            <a:r>
              <a:rPr lang="en-US" sz="3100" dirty="0" smtClean="0"/>
              <a:t>Example: Plastic bags Thailand-US</a:t>
            </a:r>
            <a:br>
              <a:rPr lang="en-US" sz="3100" dirty="0" smtClean="0"/>
            </a:b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 claimed Thailand “dumping” plastic bags</a:t>
            </a:r>
          </a:p>
          <a:p>
            <a:pPr lvl="1"/>
            <a:r>
              <a:rPr lang="en-US" dirty="0" smtClean="0"/>
              <a:t>Dumping is selling to US at price lower than price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objected to method of “zeroing”</a:t>
            </a:r>
          </a:p>
          <a:p>
            <a:pPr lvl="1"/>
            <a:r>
              <a:rPr lang="en-US" dirty="0" smtClean="0"/>
              <a:t>Method of calculation used by US to determine price in Thailand</a:t>
            </a:r>
          </a:p>
          <a:p>
            <a:pPr lvl="1"/>
            <a:r>
              <a:rPr lang="en-US" dirty="0" smtClean="0"/>
              <a:t>Bags sold in Thailand at a price lower than US import price are set at zero (instead of minus)</a:t>
            </a:r>
          </a:p>
          <a:p>
            <a:pPr lvl="1"/>
            <a:r>
              <a:rPr lang="en-US" dirty="0" smtClean="0"/>
              <a:t>Results in a higher average price for pages sold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asked WTO to decide</a:t>
            </a:r>
          </a:p>
          <a:p>
            <a:pPr lvl="1"/>
            <a:r>
              <a:rPr lang="en-US" dirty="0" smtClean="0"/>
              <a:t>Use of zeroing was wrong, according to WTO</a:t>
            </a:r>
          </a:p>
          <a:p>
            <a:pPr lvl="1"/>
            <a:r>
              <a:rPr lang="en-US" dirty="0" smtClean="0"/>
              <a:t>WTO also ruled against US on zeroing in case brought by EU</a:t>
            </a:r>
          </a:p>
          <a:p>
            <a:pPr lvl="1"/>
            <a:r>
              <a:rPr lang="en-US" dirty="0" smtClean="0"/>
              <a:t>WTO decided in favor of Thailand, 2010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4424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4927</TotalTime>
  <Words>1484</Words>
  <Application>Microsoft Macintosh PowerPoint</Application>
  <PresentationFormat>On-screen Show (4:3)</PresentationFormat>
  <Paragraphs>322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 Trade and Industry </vt:lpstr>
      <vt:lpstr>Trade policy as industrial policy</vt:lpstr>
      <vt:lpstr>ISI</vt:lpstr>
      <vt:lpstr>ISI</vt:lpstr>
      <vt:lpstr>Tariff</vt:lpstr>
      <vt:lpstr>What should happen</vt:lpstr>
      <vt:lpstr>ISI History</vt:lpstr>
      <vt:lpstr>Average Tariff Rates on Manufactured Products</vt:lpstr>
      <vt:lpstr>ISI – Latin America</vt:lpstr>
      <vt:lpstr>Initial success and then…</vt:lpstr>
      <vt:lpstr>The Hard Part</vt:lpstr>
      <vt:lpstr>Take 5 minutes</vt:lpstr>
      <vt:lpstr>Rate of import protection, manufactured goods</vt:lpstr>
      <vt:lpstr>Problems with ISI</vt:lpstr>
      <vt:lpstr>Successes</vt:lpstr>
      <vt:lpstr>Take 2 minutes</vt:lpstr>
      <vt:lpstr>Trade protection </vt:lpstr>
      <vt:lpstr>Export promotion industrialization (EPI)</vt:lpstr>
      <vt:lpstr>Prior to export subsidy</vt:lpstr>
      <vt:lpstr>Export Subsidy</vt:lpstr>
      <vt:lpstr>Constraints on EPI</vt:lpstr>
      <vt:lpstr>3 examples of countries unable to use IP  to protect/support domestic producers  because of WTO rules  </vt:lpstr>
      <vt:lpstr>Attempt to use tariff protection Example: Autos US-China</vt:lpstr>
      <vt:lpstr>Attempt to use export subsidies Example: US-China dispute </vt:lpstr>
      <vt:lpstr>Attempt to use LCR Example: Solar panels India-US</vt:lpstr>
      <vt:lpstr>Anti-dumping Example: Plastic bags Thailand-US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170</cp:revision>
  <dcterms:created xsi:type="dcterms:W3CDTF">2016-07-28T03:22:09Z</dcterms:created>
  <dcterms:modified xsi:type="dcterms:W3CDTF">2017-09-08T00:55:18Z</dcterms:modified>
</cp:coreProperties>
</file>