
<file path=[Content_Types].xml><?xml version="1.0" encoding="utf-8"?>
<Types xmlns="http://schemas.openxmlformats.org/package/2006/content-types">
  <Default Extension="png" ContentType="image/png"/>
  <Default Extension="wmf" ContentType="image/x-w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4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5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1"/>
  </p:notesMasterIdLst>
  <p:handoutMasterIdLst>
    <p:handoutMasterId r:id="rId52"/>
  </p:handoutMasterIdLst>
  <p:sldIdLst>
    <p:sldId id="256" r:id="rId2"/>
    <p:sldId id="344" r:id="rId3"/>
    <p:sldId id="312" r:id="rId4"/>
    <p:sldId id="395" r:id="rId5"/>
    <p:sldId id="345" r:id="rId6"/>
    <p:sldId id="346" r:id="rId7"/>
    <p:sldId id="347" r:id="rId8"/>
    <p:sldId id="348" r:id="rId9"/>
    <p:sldId id="349" r:id="rId10"/>
    <p:sldId id="316" r:id="rId11"/>
    <p:sldId id="350" r:id="rId12"/>
    <p:sldId id="351" r:id="rId13"/>
    <p:sldId id="260" r:id="rId14"/>
    <p:sldId id="403" r:id="rId15"/>
    <p:sldId id="352" r:id="rId16"/>
    <p:sldId id="318" r:id="rId17"/>
    <p:sldId id="353" r:id="rId18"/>
    <p:sldId id="355" r:id="rId19"/>
    <p:sldId id="356" r:id="rId20"/>
    <p:sldId id="357" r:id="rId21"/>
    <p:sldId id="358" r:id="rId22"/>
    <p:sldId id="359" r:id="rId23"/>
    <p:sldId id="360" r:id="rId24"/>
    <p:sldId id="361" r:id="rId25"/>
    <p:sldId id="363" r:id="rId26"/>
    <p:sldId id="416" r:id="rId27"/>
    <p:sldId id="417" r:id="rId28"/>
    <p:sldId id="381" r:id="rId29"/>
    <p:sldId id="365" r:id="rId30"/>
    <p:sldId id="382" r:id="rId31"/>
    <p:sldId id="383" r:id="rId32"/>
    <p:sldId id="398" r:id="rId33"/>
    <p:sldId id="400" r:id="rId34"/>
    <p:sldId id="401" r:id="rId35"/>
    <p:sldId id="384" r:id="rId36"/>
    <p:sldId id="418" r:id="rId37"/>
    <p:sldId id="371" r:id="rId38"/>
    <p:sldId id="390" r:id="rId39"/>
    <p:sldId id="386" r:id="rId40"/>
    <p:sldId id="388" r:id="rId41"/>
    <p:sldId id="389" r:id="rId42"/>
    <p:sldId id="276" r:id="rId43"/>
    <p:sldId id="277" r:id="rId44"/>
    <p:sldId id="376" r:id="rId45"/>
    <p:sldId id="396" r:id="rId46"/>
    <p:sldId id="397" r:id="rId47"/>
    <p:sldId id="413" r:id="rId48"/>
    <p:sldId id="414" r:id="rId49"/>
    <p:sldId id="415" r:id="rId50"/>
  </p:sldIdLst>
  <p:sldSz cx="9144000" cy="6858000" type="screen4x3"/>
  <p:notesSz cx="6669088" cy="99282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10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008000"/>
    <a:srgbClr val="FFFF99"/>
    <a:srgbClr val="FFCCFF"/>
    <a:srgbClr val="9900CC"/>
    <a:srgbClr val="669900"/>
    <a:srgbClr val="FF9933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0" autoAdjust="0"/>
    <p:restoredTop sz="94664" autoAdjust="0"/>
  </p:normalViewPr>
  <p:slideViewPr>
    <p:cSldViewPr>
      <p:cViewPr varScale="1">
        <p:scale>
          <a:sx n="52" d="100"/>
          <a:sy n="52" d="100"/>
        </p:scale>
        <p:origin x="903" y="48"/>
      </p:cViewPr>
      <p:guideLst>
        <p:guide orient="horz" pos="1104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  <p:sld r:id="rId7" collapse="1"/>
      <p:sld r:id="rId8" collapse="1"/>
      <p:sld r:id="rId9" collapse="1"/>
      <p:sld r:id="rId10" collapse="1"/>
      <p:sld r:id="rId11" collapse="1"/>
      <p:sld r:id="rId12" collapse="1"/>
      <p:sld r:id="rId13" collapse="1"/>
      <p:sld r:id="rId14" collapse="1"/>
      <p:sld r:id="rId15" collapse="1"/>
      <p:sld r:id="rId16" collapse="1"/>
      <p:sld r:id="rId17" collapse="1"/>
      <p:sld r:id="rId18" collapse="1"/>
      <p:sld r:id="rId19" collapse="1"/>
      <p:sld r:id="rId20" collapse="1"/>
      <p:sld r:id="rId2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3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_rels/viewProps.xml.rels><?xml version="1.0" encoding="UTF-8" standalone="yes"?>
<Relationships xmlns="http://schemas.openxmlformats.org/package/2006/relationships"><Relationship Id="rId8" Type="http://schemas.openxmlformats.org/officeDocument/2006/relationships/slide" Target="slides/slide24.xml"/><Relationship Id="rId13" Type="http://schemas.openxmlformats.org/officeDocument/2006/relationships/slide" Target="slides/slide31.xml"/><Relationship Id="rId18" Type="http://schemas.openxmlformats.org/officeDocument/2006/relationships/slide" Target="slides/slide38.xml"/><Relationship Id="rId3" Type="http://schemas.openxmlformats.org/officeDocument/2006/relationships/slide" Target="slides/slide19.xml"/><Relationship Id="rId21" Type="http://schemas.openxmlformats.org/officeDocument/2006/relationships/slide" Target="slides/slide44.xml"/><Relationship Id="rId7" Type="http://schemas.openxmlformats.org/officeDocument/2006/relationships/slide" Target="slides/slide23.xml"/><Relationship Id="rId12" Type="http://schemas.openxmlformats.org/officeDocument/2006/relationships/slide" Target="slides/slide30.xml"/><Relationship Id="rId17" Type="http://schemas.openxmlformats.org/officeDocument/2006/relationships/slide" Target="slides/slide37.xml"/><Relationship Id="rId2" Type="http://schemas.openxmlformats.org/officeDocument/2006/relationships/slide" Target="slides/slide18.xml"/><Relationship Id="rId16" Type="http://schemas.openxmlformats.org/officeDocument/2006/relationships/slide" Target="slides/slide34.xml"/><Relationship Id="rId20" Type="http://schemas.openxmlformats.org/officeDocument/2006/relationships/slide" Target="slides/slide41.xml"/><Relationship Id="rId1" Type="http://schemas.openxmlformats.org/officeDocument/2006/relationships/slide" Target="slides/slide17.xml"/><Relationship Id="rId6" Type="http://schemas.openxmlformats.org/officeDocument/2006/relationships/slide" Target="slides/slide22.xml"/><Relationship Id="rId11" Type="http://schemas.openxmlformats.org/officeDocument/2006/relationships/slide" Target="slides/slide29.xml"/><Relationship Id="rId5" Type="http://schemas.openxmlformats.org/officeDocument/2006/relationships/slide" Target="slides/slide21.xml"/><Relationship Id="rId15" Type="http://schemas.openxmlformats.org/officeDocument/2006/relationships/slide" Target="slides/slide33.xml"/><Relationship Id="rId10" Type="http://schemas.openxmlformats.org/officeDocument/2006/relationships/slide" Target="slides/slide28.xml"/><Relationship Id="rId19" Type="http://schemas.openxmlformats.org/officeDocument/2006/relationships/slide" Target="slides/slide40.xml"/><Relationship Id="rId4" Type="http://schemas.openxmlformats.org/officeDocument/2006/relationships/slide" Target="slides/slide20.xml"/><Relationship Id="rId9" Type="http://schemas.openxmlformats.org/officeDocument/2006/relationships/slide" Target="slides/slide25.xml"/><Relationship Id="rId14" Type="http://schemas.openxmlformats.org/officeDocument/2006/relationships/slide" Target="slides/slide3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staff\Downloads\CrossTab_1R1C.xls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staff\Downloads\CrossTab_1R1C.xls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staff\Downloads\CrossTab_1R1C.xls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en-US"/>
  <c:roundedCorners val="0"/>
  <c:style val="2"/>
  <c:chart>
    <c:autoTitleDeleted val="1"/>
    <c:plotArea>
      <c:layout>
        <c:manualLayout>
          <c:layoutTarget val="inner"/>
          <c:xMode val="edge"/>
          <c:yMode val="edge"/>
          <c:x val="9.4930100000000003E-2"/>
          <c:y val="2.7002700000000001E-2"/>
          <c:w val="0.90007000000000004"/>
          <c:h val="0.86783500000000002"/>
        </c:manualLayout>
      </c:layout>
      <c:lineChart>
        <c:grouping val="standar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GDP at Current Market Prices</c:v>
                </c:pt>
              </c:strCache>
            </c:strRef>
          </c:tx>
          <c:spPr>
            <a:ln w="28575" cap="rnd">
              <a:solidFill>
                <a:schemeClr val="accent1"/>
              </a:solidFill>
              <a:prstDash val="solid"/>
              <a:round/>
            </a:ln>
            <a:effectLst/>
          </c:spPr>
          <c:marker>
            <c:symbol val="none"/>
          </c:marker>
          <c:cat>
            <c:strRef>
              <c:f>Sheet1!$B$1:$Z$1</c:f>
              <c:strCache>
                <c:ptCount val="25"/>
                <c:pt idx="0">
                  <c:v>1993</c:v>
                </c:pt>
                <c:pt idx="1">
                  <c:v>1994</c:v>
                </c:pt>
                <c:pt idx="2">
                  <c:v>1995</c:v>
                </c:pt>
                <c:pt idx="3">
                  <c:v>1996</c:v>
                </c:pt>
                <c:pt idx="4">
                  <c:v>1997</c:v>
                </c:pt>
                <c:pt idx="5">
                  <c:v>1998</c:v>
                </c:pt>
                <c:pt idx="6">
                  <c:v>1999</c:v>
                </c:pt>
                <c:pt idx="7">
                  <c:v>2000</c:v>
                </c:pt>
                <c:pt idx="8">
                  <c:v>2001</c:v>
                </c:pt>
                <c:pt idx="9">
                  <c:v>2002</c:v>
                </c:pt>
                <c:pt idx="10">
                  <c:v>2003</c:v>
                </c:pt>
                <c:pt idx="11">
                  <c:v>2004</c:v>
                </c:pt>
                <c:pt idx="12">
                  <c:v>2005</c:v>
                </c:pt>
                <c:pt idx="13">
                  <c:v>2006</c:v>
                </c:pt>
                <c:pt idx="14">
                  <c:v>2007</c:v>
                </c:pt>
                <c:pt idx="15">
                  <c:v>2008</c:v>
                </c:pt>
                <c:pt idx="16">
                  <c:v>2009</c:v>
                </c:pt>
                <c:pt idx="17">
                  <c:v>2010</c:v>
                </c:pt>
                <c:pt idx="18">
                  <c:v>2011</c:v>
                </c:pt>
                <c:pt idx="19">
                  <c:v>2012</c:v>
                </c:pt>
                <c:pt idx="20">
                  <c:v>2013</c:v>
                </c:pt>
                <c:pt idx="21">
                  <c:v>2014</c:v>
                </c:pt>
                <c:pt idx="22">
                  <c:v>2015</c:v>
                </c:pt>
                <c:pt idx="23">
                  <c:v>2016</c:v>
                </c:pt>
                <c:pt idx="24">
                  <c:v>2017</c:v>
                </c:pt>
              </c:strCache>
            </c:strRef>
          </c:cat>
          <c:val>
            <c:numRef>
              <c:f>Sheet1!$B$2:$Z$2</c:f>
              <c:numCache>
                <c:formatCode>General</c:formatCode>
                <c:ptCount val="25"/>
                <c:pt idx="0">
                  <c:v>3263439</c:v>
                </c:pt>
                <c:pt idx="1">
                  <c:v>3689090</c:v>
                </c:pt>
                <c:pt idx="2">
                  <c:v>4217609</c:v>
                </c:pt>
                <c:pt idx="3">
                  <c:v>4638605</c:v>
                </c:pt>
                <c:pt idx="4">
                  <c:v>4710299</c:v>
                </c:pt>
                <c:pt idx="5">
                  <c:v>4701559</c:v>
                </c:pt>
                <c:pt idx="6">
                  <c:v>4789821</c:v>
                </c:pt>
                <c:pt idx="7">
                  <c:v>5069823</c:v>
                </c:pt>
                <c:pt idx="8">
                  <c:v>5345013</c:v>
                </c:pt>
                <c:pt idx="9">
                  <c:v>5769578</c:v>
                </c:pt>
                <c:pt idx="10">
                  <c:v>6317302</c:v>
                </c:pt>
                <c:pt idx="11">
                  <c:v>6954271</c:v>
                </c:pt>
                <c:pt idx="12">
                  <c:v>7614409</c:v>
                </c:pt>
                <c:pt idx="13">
                  <c:v>8400655</c:v>
                </c:pt>
                <c:pt idx="14">
                  <c:v>9076307</c:v>
                </c:pt>
                <c:pt idx="15">
                  <c:v>9706932</c:v>
                </c:pt>
                <c:pt idx="16">
                  <c:v>9658656</c:v>
                </c:pt>
                <c:pt idx="17">
                  <c:v>10808151</c:v>
                </c:pt>
                <c:pt idx="18">
                  <c:v>11306894</c:v>
                </c:pt>
                <c:pt idx="19">
                  <c:v>12357397</c:v>
                </c:pt>
                <c:pt idx="20">
                  <c:v>12921166</c:v>
                </c:pt>
                <c:pt idx="21">
                  <c:v>13203739</c:v>
                </c:pt>
                <c:pt idx="22">
                  <c:v>13672865</c:v>
                </c:pt>
                <c:pt idx="23">
                  <c:v>14366557</c:v>
                </c:pt>
                <c:pt idx="24">
                  <c:v>15450107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3A32-491A-9E13-69270AE69B0C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GDP at 2002 base price</c:v>
                </c:pt>
              </c:strCache>
            </c:strRef>
          </c:tx>
          <c:spPr>
            <a:ln w="28575" cap="rnd">
              <a:solidFill>
                <a:schemeClr val="accent2"/>
              </a:solidFill>
              <a:prstDash val="sysDash"/>
              <a:round/>
            </a:ln>
            <a:effectLst/>
          </c:spPr>
          <c:marker>
            <c:symbol val="none"/>
          </c:marker>
          <c:cat>
            <c:strRef>
              <c:f>Sheet1!$B$1:$Z$1</c:f>
              <c:strCache>
                <c:ptCount val="25"/>
                <c:pt idx="0">
                  <c:v>1993</c:v>
                </c:pt>
                <c:pt idx="1">
                  <c:v>1994</c:v>
                </c:pt>
                <c:pt idx="2">
                  <c:v>1995</c:v>
                </c:pt>
                <c:pt idx="3">
                  <c:v>1996</c:v>
                </c:pt>
                <c:pt idx="4">
                  <c:v>1997</c:v>
                </c:pt>
                <c:pt idx="5">
                  <c:v>1998</c:v>
                </c:pt>
                <c:pt idx="6">
                  <c:v>1999</c:v>
                </c:pt>
                <c:pt idx="7">
                  <c:v>2000</c:v>
                </c:pt>
                <c:pt idx="8">
                  <c:v>2001</c:v>
                </c:pt>
                <c:pt idx="9">
                  <c:v>2002</c:v>
                </c:pt>
                <c:pt idx="10">
                  <c:v>2003</c:v>
                </c:pt>
                <c:pt idx="11">
                  <c:v>2004</c:v>
                </c:pt>
                <c:pt idx="12">
                  <c:v>2005</c:v>
                </c:pt>
                <c:pt idx="13">
                  <c:v>2006</c:v>
                </c:pt>
                <c:pt idx="14">
                  <c:v>2007</c:v>
                </c:pt>
                <c:pt idx="15">
                  <c:v>2008</c:v>
                </c:pt>
                <c:pt idx="16">
                  <c:v>2009</c:v>
                </c:pt>
                <c:pt idx="17">
                  <c:v>2010</c:v>
                </c:pt>
                <c:pt idx="18">
                  <c:v>2011</c:v>
                </c:pt>
                <c:pt idx="19">
                  <c:v>2012</c:v>
                </c:pt>
                <c:pt idx="20">
                  <c:v>2013</c:v>
                </c:pt>
                <c:pt idx="21">
                  <c:v>2014</c:v>
                </c:pt>
                <c:pt idx="22">
                  <c:v>2015</c:v>
                </c:pt>
                <c:pt idx="23">
                  <c:v>2016</c:v>
                </c:pt>
                <c:pt idx="24">
                  <c:v>2017</c:v>
                </c:pt>
              </c:strCache>
            </c:strRef>
          </c:cat>
          <c:val>
            <c:numRef>
              <c:f>Sheet1!$B$3:$Z$3</c:f>
              <c:numCache>
                <c:formatCode>General</c:formatCode>
                <c:ptCount val="25"/>
                <c:pt idx="0">
                  <c:v>4399667</c:v>
                </c:pt>
                <c:pt idx="1">
                  <c:v>4755753</c:v>
                </c:pt>
                <c:pt idx="2">
                  <c:v>5131122</c:v>
                </c:pt>
                <c:pt idx="3">
                  <c:v>5414684</c:v>
                </c:pt>
                <c:pt idx="4">
                  <c:v>5247072</c:v>
                </c:pt>
                <c:pt idx="5">
                  <c:v>4823646</c:v>
                </c:pt>
                <c:pt idx="6">
                  <c:v>5032010</c:v>
                </c:pt>
                <c:pt idx="7">
                  <c:v>5254795</c:v>
                </c:pt>
                <c:pt idx="8">
                  <c:v>5437610</c:v>
                </c:pt>
                <c:pt idx="9">
                  <c:v>5769582</c:v>
                </c:pt>
                <c:pt idx="10">
                  <c:v>6184371</c:v>
                </c:pt>
                <c:pt idx="11">
                  <c:v>6576977</c:v>
                </c:pt>
                <c:pt idx="12">
                  <c:v>6855186</c:v>
                </c:pt>
                <c:pt idx="13">
                  <c:v>7204756</c:v>
                </c:pt>
                <c:pt idx="14">
                  <c:v>7596842</c:v>
                </c:pt>
                <c:pt idx="15">
                  <c:v>7726915</c:v>
                </c:pt>
                <c:pt idx="16">
                  <c:v>7654877</c:v>
                </c:pt>
                <c:pt idx="17">
                  <c:v>8245569</c:v>
                </c:pt>
                <c:pt idx="18">
                  <c:v>8309437</c:v>
                </c:pt>
                <c:pt idx="19">
                  <c:v>8927857</c:v>
                </c:pt>
                <c:pt idx="20">
                  <c:v>9179721</c:v>
                </c:pt>
                <c:pt idx="21">
                  <c:v>9262263</c:v>
                </c:pt>
                <c:pt idx="22">
                  <c:v>9575381</c:v>
                </c:pt>
                <c:pt idx="23">
                  <c:v>9909667</c:v>
                </c:pt>
                <c:pt idx="24">
                  <c:v>10206516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3A32-491A-9E13-69270AE69B0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094734552"/>
        <c:axId val="2094734553"/>
      </c:lineChart>
      <c:catAx>
        <c:axId val="209473455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low"/>
        <c:spPr>
          <a:ln w="12700" cap="flat">
            <a:solidFill>
              <a:srgbClr val="D9D9D9"/>
            </a:solidFill>
            <a:prstDash val="solid"/>
            <a:round/>
          </a:ln>
        </c:spPr>
        <c:txPr>
          <a:bodyPr rot="0"/>
          <a:lstStyle/>
          <a:p>
            <a:pPr>
              <a:defRPr sz="900" b="0" i="0" u="none" strike="noStrike">
                <a:solidFill>
                  <a:srgbClr val="595959"/>
                </a:solidFill>
                <a:latin typeface="Arial"/>
              </a:defRPr>
            </a:pPr>
            <a:endParaRPr lang="en-US"/>
          </a:p>
        </c:txPr>
        <c:crossAx val="2094734553"/>
        <c:crosses val="autoZero"/>
        <c:auto val="1"/>
        <c:lblAlgn val="ctr"/>
        <c:lblOffset val="100"/>
        <c:noMultiLvlLbl val="1"/>
      </c:catAx>
      <c:valAx>
        <c:axId val="2094734553"/>
        <c:scaling>
          <c:orientation val="minMax"/>
        </c:scaling>
        <c:delete val="0"/>
        <c:axPos val="l"/>
        <c:majorGridlines>
          <c:spPr>
            <a:ln w="12700" cap="flat">
              <a:solidFill>
                <a:srgbClr val="D9D9D9"/>
              </a:solidFill>
              <a:prstDash val="solid"/>
              <a:round/>
            </a:ln>
          </c:spPr>
        </c:majorGridlines>
        <c:numFmt formatCode="#,##0" sourceLinked="0"/>
        <c:majorTickMark val="none"/>
        <c:minorTickMark val="none"/>
        <c:tickLblPos val="nextTo"/>
        <c:spPr>
          <a:ln w="12700" cap="flat">
            <a:noFill/>
            <a:prstDash val="solid"/>
            <a:round/>
          </a:ln>
        </c:spPr>
        <c:txPr>
          <a:bodyPr rot="0"/>
          <a:lstStyle/>
          <a:p>
            <a:pPr>
              <a:defRPr sz="900" b="0" i="0" u="none" strike="noStrike">
                <a:solidFill>
                  <a:srgbClr val="595959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crossBetween val="between"/>
        <c:majorUnit val="4000000"/>
        <c:minorUnit val="2000000"/>
      </c:valAx>
      <c:spPr>
        <a:noFill/>
        <a:ln w="12700" cap="flat">
          <a:noFill/>
          <a:miter lim="400000"/>
        </a:ln>
        <a:effectLst/>
      </c:spPr>
    </c:plotArea>
    <c:legend>
      <c:legendPos val="b"/>
      <c:layout>
        <c:manualLayout>
          <c:xMode val="edge"/>
          <c:yMode val="edge"/>
          <c:x val="0.26919799999999999"/>
          <c:y val="0.96049700000000005"/>
          <c:w val="0.47392600000000001"/>
          <c:h val="3.9502700000000002E-2"/>
        </c:manualLayout>
      </c:layout>
      <c:overlay val="1"/>
      <c:spPr>
        <a:noFill/>
        <a:ln w="12700" cap="flat">
          <a:noFill/>
          <a:miter lim="400000"/>
        </a:ln>
        <a:effectLst/>
      </c:spPr>
      <c:txPr>
        <a:bodyPr rot="0"/>
        <a:lstStyle/>
        <a:p>
          <a:pPr>
            <a:defRPr sz="900" b="0" i="0" u="none" strike="noStrike">
              <a:solidFill>
                <a:srgbClr val="595959"/>
              </a:solidFill>
              <a:latin typeface="Arial"/>
            </a:defRPr>
          </a:pPr>
          <a:endParaRPr lang="en-US"/>
        </a:p>
      </c:txPr>
    </c:legend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en-US"/>
  <c:roundedCorners val="0"/>
  <c:style val="2"/>
  <c:chart>
    <c:autoTitleDeleted val="1"/>
    <c:plotArea>
      <c:layout>
        <c:manualLayout>
          <c:layoutTarget val="inner"/>
          <c:xMode val="edge"/>
          <c:yMode val="edge"/>
          <c:x val="3.77807E-2"/>
          <c:y val="2.7882400000000002E-2"/>
          <c:w val="0.95721900000000004"/>
          <c:h val="0.86393699999999995"/>
        </c:manualLayout>
      </c:layout>
      <c:lineChart>
        <c:grouping val="standar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GDP growth at current market price</c:v>
                </c:pt>
              </c:strCache>
            </c:strRef>
          </c:tx>
          <c:spPr>
            <a:ln w="28575" cap="rnd">
              <a:solidFill>
                <a:srgbClr val="009973"/>
              </a:solidFill>
              <a:prstDash val="solid"/>
              <a:round/>
            </a:ln>
            <a:effectLst/>
          </c:spPr>
          <c:marker>
            <c:symbol val="none"/>
          </c:marker>
          <c:cat>
            <c:strRef>
              <c:f>Sheet1!$B$1:$Z$1</c:f>
              <c:strCache>
                <c:ptCount val="25"/>
                <c:pt idx="0">
                  <c:v>1993</c:v>
                </c:pt>
                <c:pt idx="1">
                  <c:v>1994</c:v>
                </c:pt>
                <c:pt idx="2">
                  <c:v>1995</c:v>
                </c:pt>
                <c:pt idx="3">
                  <c:v>1996</c:v>
                </c:pt>
                <c:pt idx="4">
                  <c:v>1997</c:v>
                </c:pt>
                <c:pt idx="5">
                  <c:v>1998</c:v>
                </c:pt>
                <c:pt idx="6">
                  <c:v>1999</c:v>
                </c:pt>
                <c:pt idx="7">
                  <c:v>2000</c:v>
                </c:pt>
                <c:pt idx="8">
                  <c:v>2001</c:v>
                </c:pt>
                <c:pt idx="9">
                  <c:v>2002</c:v>
                </c:pt>
                <c:pt idx="10">
                  <c:v>2003</c:v>
                </c:pt>
                <c:pt idx="11">
                  <c:v>2004</c:v>
                </c:pt>
                <c:pt idx="12">
                  <c:v>2005</c:v>
                </c:pt>
                <c:pt idx="13">
                  <c:v>2006</c:v>
                </c:pt>
                <c:pt idx="14">
                  <c:v>2007</c:v>
                </c:pt>
                <c:pt idx="15">
                  <c:v>2008</c:v>
                </c:pt>
                <c:pt idx="16">
                  <c:v>2009</c:v>
                </c:pt>
                <c:pt idx="17">
                  <c:v>2010</c:v>
                </c:pt>
                <c:pt idx="18">
                  <c:v>2011</c:v>
                </c:pt>
                <c:pt idx="19">
                  <c:v>2012</c:v>
                </c:pt>
                <c:pt idx="20">
                  <c:v>2013</c:v>
                </c:pt>
                <c:pt idx="21">
                  <c:v>2014</c:v>
                </c:pt>
                <c:pt idx="22">
                  <c:v>2015</c:v>
                </c:pt>
                <c:pt idx="23">
                  <c:v>2016</c:v>
                </c:pt>
                <c:pt idx="24">
                  <c:v>2017</c:v>
                </c:pt>
              </c:strCache>
            </c:strRef>
          </c:cat>
          <c:val>
            <c:numRef>
              <c:f>Sheet1!$B$2:$Z$2</c:f>
              <c:numCache>
                <c:formatCode>General</c:formatCode>
                <c:ptCount val="25"/>
                <c:pt idx="1">
                  <c:v>13.04302</c:v>
                </c:pt>
                <c:pt idx="2">
                  <c:v>14.326541000000001</c:v>
                </c:pt>
                <c:pt idx="3">
                  <c:v>9.9818639999999998</c:v>
                </c:pt>
                <c:pt idx="4">
                  <c:v>1.5455939999999999</c:v>
                </c:pt>
                <c:pt idx="5">
                  <c:v>-0.18555099999999999</c:v>
                </c:pt>
                <c:pt idx="6">
                  <c:v>1.877292</c:v>
                </c:pt>
                <c:pt idx="7">
                  <c:v>5.8457720000000002</c:v>
                </c:pt>
                <c:pt idx="8">
                  <c:v>5.4279999999999999</c:v>
                </c:pt>
                <c:pt idx="9">
                  <c:v>7.9431989999999999</c:v>
                </c:pt>
                <c:pt idx="10">
                  <c:v>9.4933110000000003</c:v>
                </c:pt>
                <c:pt idx="11">
                  <c:v>10.082928000000001</c:v>
                </c:pt>
                <c:pt idx="12">
                  <c:v>9.4925549999999994</c:v>
                </c:pt>
                <c:pt idx="13">
                  <c:v>10.325765000000001</c:v>
                </c:pt>
                <c:pt idx="14">
                  <c:v>8.0428490000000004</c:v>
                </c:pt>
                <c:pt idx="15">
                  <c:v>6.948035</c:v>
                </c:pt>
                <c:pt idx="16">
                  <c:v>-0.49733500000000003</c:v>
                </c:pt>
                <c:pt idx="17">
                  <c:v>11.90119</c:v>
                </c:pt>
                <c:pt idx="18">
                  <c:v>4.6145079999999998</c:v>
                </c:pt>
                <c:pt idx="19">
                  <c:v>9.2908190000000008</c:v>
                </c:pt>
                <c:pt idx="20">
                  <c:v>4.5621989999999997</c:v>
                </c:pt>
                <c:pt idx="21">
                  <c:v>2.1869000000000001</c:v>
                </c:pt>
                <c:pt idx="22">
                  <c:v>3.552978</c:v>
                </c:pt>
                <c:pt idx="23">
                  <c:v>5.0734940000000002</c:v>
                </c:pt>
                <c:pt idx="24">
                  <c:v>3.9029750000000001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FD25-469C-8405-95DF8176E31E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GDP growth at 2002 base price</c:v>
                </c:pt>
              </c:strCache>
            </c:strRef>
          </c:tx>
          <c:spPr>
            <a:ln w="28575" cap="rnd">
              <a:solidFill>
                <a:srgbClr val="0000CC"/>
              </a:solidFill>
              <a:prstDash val="sysDash"/>
              <a:round/>
            </a:ln>
            <a:effectLst/>
          </c:spPr>
          <c:marker>
            <c:symbol val="none"/>
          </c:marker>
          <c:cat>
            <c:strRef>
              <c:f>Sheet1!$B$1:$Z$1</c:f>
              <c:strCache>
                <c:ptCount val="25"/>
                <c:pt idx="0">
                  <c:v>1993</c:v>
                </c:pt>
                <c:pt idx="1">
                  <c:v>1994</c:v>
                </c:pt>
                <c:pt idx="2">
                  <c:v>1995</c:v>
                </c:pt>
                <c:pt idx="3">
                  <c:v>1996</c:v>
                </c:pt>
                <c:pt idx="4">
                  <c:v>1997</c:v>
                </c:pt>
                <c:pt idx="5">
                  <c:v>1998</c:v>
                </c:pt>
                <c:pt idx="6">
                  <c:v>1999</c:v>
                </c:pt>
                <c:pt idx="7">
                  <c:v>2000</c:v>
                </c:pt>
                <c:pt idx="8">
                  <c:v>2001</c:v>
                </c:pt>
                <c:pt idx="9">
                  <c:v>2002</c:v>
                </c:pt>
                <c:pt idx="10">
                  <c:v>2003</c:v>
                </c:pt>
                <c:pt idx="11">
                  <c:v>2004</c:v>
                </c:pt>
                <c:pt idx="12">
                  <c:v>2005</c:v>
                </c:pt>
                <c:pt idx="13">
                  <c:v>2006</c:v>
                </c:pt>
                <c:pt idx="14">
                  <c:v>2007</c:v>
                </c:pt>
                <c:pt idx="15">
                  <c:v>2008</c:v>
                </c:pt>
                <c:pt idx="16">
                  <c:v>2009</c:v>
                </c:pt>
                <c:pt idx="17">
                  <c:v>2010</c:v>
                </c:pt>
                <c:pt idx="18">
                  <c:v>2011</c:v>
                </c:pt>
                <c:pt idx="19">
                  <c:v>2012</c:v>
                </c:pt>
                <c:pt idx="20">
                  <c:v>2013</c:v>
                </c:pt>
                <c:pt idx="21">
                  <c:v>2014</c:v>
                </c:pt>
                <c:pt idx="22">
                  <c:v>2015</c:v>
                </c:pt>
                <c:pt idx="23">
                  <c:v>2016</c:v>
                </c:pt>
                <c:pt idx="24">
                  <c:v>2017</c:v>
                </c:pt>
              </c:strCache>
            </c:strRef>
          </c:cat>
          <c:val>
            <c:numRef>
              <c:f>Sheet1!$B$3:$Z$3</c:f>
              <c:numCache>
                <c:formatCode>General</c:formatCode>
                <c:ptCount val="25"/>
                <c:pt idx="1">
                  <c:v>8.0934760000000008</c:v>
                </c:pt>
                <c:pt idx="2">
                  <c:v>7.8929460000000002</c:v>
                </c:pt>
                <c:pt idx="3">
                  <c:v>5.5263159999999996</c:v>
                </c:pt>
                <c:pt idx="4">
                  <c:v>-3.0955080000000001</c:v>
                </c:pt>
                <c:pt idx="5">
                  <c:v>-8.0697580000000002</c:v>
                </c:pt>
                <c:pt idx="6">
                  <c:v>4.3196370000000002</c:v>
                </c:pt>
                <c:pt idx="7">
                  <c:v>4.4273559999999996</c:v>
                </c:pt>
                <c:pt idx="8">
                  <c:v>3.4790130000000001</c:v>
                </c:pt>
                <c:pt idx="9">
                  <c:v>6.1051089999999997</c:v>
                </c:pt>
                <c:pt idx="10">
                  <c:v>7.1892379999999996</c:v>
                </c:pt>
                <c:pt idx="11">
                  <c:v>6.3483580000000002</c:v>
                </c:pt>
                <c:pt idx="12">
                  <c:v>4.2300440000000004</c:v>
                </c:pt>
                <c:pt idx="13">
                  <c:v>5.0993510000000004</c:v>
                </c:pt>
                <c:pt idx="14">
                  <c:v>5.4420440000000001</c:v>
                </c:pt>
                <c:pt idx="15">
                  <c:v>1.7121980000000001</c:v>
                </c:pt>
                <c:pt idx="16">
                  <c:v>-0.93230000000000002</c:v>
                </c:pt>
                <c:pt idx="17">
                  <c:v>7.716545</c:v>
                </c:pt>
                <c:pt idx="18">
                  <c:v>0.77457399999999998</c:v>
                </c:pt>
                <c:pt idx="19">
                  <c:v>7.4423810000000001</c:v>
                </c:pt>
                <c:pt idx="20">
                  <c:v>2.8211029999999999</c:v>
                </c:pt>
                <c:pt idx="21">
                  <c:v>0.89917800000000003</c:v>
                </c:pt>
                <c:pt idx="22">
                  <c:v>3.3805779999999999</c:v>
                </c:pt>
                <c:pt idx="23">
                  <c:v>3.4910990000000002</c:v>
                </c:pt>
                <c:pt idx="24">
                  <c:v>2.3137590000000001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FD25-469C-8405-95DF8176E31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094734552"/>
        <c:axId val="2094734553"/>
      </c:lineChart>
      <c:catAx>
        <c:axId val="209473455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low"/>
        <c:spPr>
          <a:ln w="12700" cap="flat">
            <a:solidFill>
              <a:srgbClr val="D9D9D9"/>
            </a:solidFill>
            <a:prstDash val="solid"/>
            <a:round/>
          </a:ln>
        </c:spPr>
        <c:txPr>
          <a:bodyPr rot="0"/>
          <a:lstStyle/>
          <a:p>
            <a:pPr>
              <a:defRPr sz="900" b="0" i="0" u="none" strike="noStrike">
                <a:solidFill>
                  <a:srgbClr val="595959"/>
                </a:solidFill>
                <a:latin typeface="Arial"/>
              </a:defRPr>
            </a:pPr>
            <a:endParaRPr lang="en-US"/>
          </a:p>
        </c:txPr>
        <c:crossAx val="2094734553"/>
        <c:crosses val="autoZero"/>
        <c:auto val="1"/>
        <c:lblAlgn val="ctr"/>
        <c:lblOffset val="100"/>
        <c:noMultiLvlLbl val="1"/>
      </c:catAx>
      <c:valAx>
        <c:axId val="2094734553"/>
        <c:scaling>
          <c:orientation val="minMax"/>
        </c:scaling>
        <c:delete val="0"/>
        <c:axPos val="l"/>
        <c:majorGridlines>
          <c:spPr>
            <a:ln w="12700" cap="flat">
              <a:solidFill>
                <a:srgbClr val="D9D9D9"/>
              </a:solidFill>
              <a:prstDash val="solid"/>
              <a:round/>
            </a:ln>
          </c:spPr>
        </c:majorGridlines>
        <c:numFmt formatCode="0.####" sourceLinked="0"/>
        <c:majorTickMark val="none"/>
        <c:minorTickMark val="none"/>
        <c:tickLblPos val="nextTo"/>
        <c:spPr>
          <a:ln w="12700" cap="flat">
            <a:noFill/>
            <a:prstDash val="solid"/>
            <a:round/>
          </a:ln>
        </c:spPr>
        <c:txPr>
          <a:bodyPr rot="0"/>
          <a:lstStyle/>
          <a:p>
            <a:pPr>
              <a:defRPr sz="900" b="0" i="0" u="none" strike="noStrike">
                <a:solidFill>
                  <a:srgbClr val="595959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crossBetween val="between"/>
        <c:majorUnit val="7"/>
        <c:minorUnit val="3.5"/>
      </c:valAx>
      <c:spPr>
        <a:noFill/>
        <a:ln w="12700" cap="flat">
          <a:noFill/>
          <a:miter lim="400000"/>
        </a:ln>
        <a:effectLst/>
      </c:spPr>
    </c:plotArea>
    <c:legend>
      <c:legendPos val="b"/>
      <c:layout>
        <c:manualLayout>
          <c:xMode val="edge"/>
          <c:yMode val="edge"/>
          <c:x val="0.22750999999999999"/>
          <c:y val="0.95961799999999997"/>
          <c:w val="0.52101699999999995"/>
          <c:h val="4.0382399999999999E-2"/>
        </c:manualLayout>
      </c:layout>
      <c:overlay val="1"/>
      <c:spPr>
        <a:noFill/>
        <a:ln w="12700" cap="flat">
          <a:noFill/>
          <a:miter lim="400000"/>
        </a:ln>
        <a:effectLst/>
      </c:spPr>
      <c:txPr>
        <a:bodyPr rot="0"/>
        <a:lstStyle/>
        <a:p>
          <a:pPr>
            <a:defRPr sz="900" b="0" i="0" u="none" strike="noStrike">
              <a:solidFill>
                <a:srgbClr val="595959"/>
              </a:solidFill>
              <a:latin typeface="Arial"/>
            </a:defRPr>
          </a:pPr>
          <a:endParaRPr lang="en-US"/>
        </a:p>
      </c:txPr>
    </c:legend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tx>
            <c:strRef>
              <c:f>[CrossTab_1R1C.xls]CrossTab_1R1C!$C$5</c:f>
              <c:strCache>
                <c:ptCount val="1"/>
                <c:pt idx="0">
                  <c:v>Thailand</c:v>
                </c:pt>
              </c:strCache>
            </c:strRef>
          </c:tx>
          <c:spPr>
            <a:ln w="2222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l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xVal>
            <c:numRef>
              <c:f>[CrossTab_1R1C.xls]CrossTab_1R1C!$B$6:$B$19</c:f>
              <c:numCache>
                <c:formatCode>General</c:formatCode>
                <c:ptCount val="14"/>
                <c:pt idx="0">
                  <c:v>1988</c:v>
                </c:pt>
                <c:pt idx="1">
                  <c:v>1990</c:v>
                </c:pt>
                <c:pt idx="2">
                  <c:v>1992</c:v>
                </c:pt>
                <c:pt idx="3">
                  <c:v>1994</c:v>
                </c:pt>
                <c:pt idx="4">
                  <c:v>1996</c:v>
                </c:pt>
                <c:pt idx="5">
                  <c:v>1998</c:v>
                </c:pt>
                <c:pt idx="6">
                  <c:v>2000</c:v>
                </c:pt>
                <c:pt idx="7">
                  <c:v>2002</c:v>
                </c:pt>
                <c:pt idx="8">
                  <c:v>2004</c:v>
                </c:pt>
                <c:pt idx="9">
                  <c:v>2006</c:v>
                </c:pt>
                <c:pt idx="10">
                  <c:v>2007</c:v>
                </c:pt>
                <c:pt idx="11">
                  <c:v>2009</c:v>
                </c:pt>
                <c:pt idx="12">
                  <c:v>2011</c:v>
                </c:pt>
                <c:pt idx="13">
                  <c:v>2013</c:v>
                </c:pt>
              </c:numCache>
            </c:numRef>
          </c:xVal>
          <c:yVal>
            <c:numRef>
              <c:f>[CrossTab_1R1C.xls]CrossTab_1R1C!$C$6:$C$19</c:f>
              <c:numCache>
                <c:formatCode>[$-10409]#,##0.###</c:formatCode>
                <c:ptCount val="14"/>
                <c:pt idx="0">
                  <c:v>0.48699999999999999</c:v>
                </c:pt>
                <c:pt idx="1">
                  <c:v>0.51500000000000001</c:v>
                </c:pt>
                <c:pt idx="2">
                  <c:v>0.53600000000000003</c:v>
                </c:pt>
                <c:pt idx="3">
                  <c:v>0.52</c:v>
                </c:pt>
                <c:pt idx="4">
                  <c:v>0.51300000000000001</c:v>
                </c:pt>
                <c:pt idx="5">
                  <c:v>0.50700000000000001</c:v>
                </c:pt>
                <c:pt idx="6">
                  <c:v>0.52200000000000002</c:v>
                </c:pt>
                <c:pt idx="7">
                  <c:v>0.50800000000000001</c:v>
                </c:pt>
                <c:pt idx="8">
                  <c:v>0.49299999999999999</c:v>
                </c:pt>
                <c:pt idx="9">
                  <c:v>0.51400000000000001</c:v>
                </c:pt>
                <c:pt idx="10">
                  <c:v>0.499</c:v>
                </c:pt>
                <c:pt idx="11">
                  <c:v>0.49</c:v>
                </c:pt>
                <c:pt idx="12">
                  <c:v>0.48399999999999999</c:v>
                </c:pt>
                <c:pt idx="13">
                  <c:v>0.46500000000000002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F7D7-4DC3-A38B-E5BAAF206CEC}"/>
            </c:ext>
          </c:extLst>
        </c:ser>
        <c:dLbls>
          <c:dLblPos val="l"/>
          <c:showLegendKey val="0"/>
          <c:showVal val="1"/>
          <c:showCatName val="0"/>
          <c:showSerName val="0"/>
          <c:showPercent val="0"/>
          <c:showBubbleSize val="0"/>
        </c:dLbls>
        <c:axId val="617341024"/>
        <c:axId val="617341808"/>
      </c:scatterChart>
      <c:valAx>
        <c:axId val="61734102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Year</a:t>
                </a:r>
              </a:p>
            </c:rich>
          </c:tx>
          <c:layout>
            <c:manualLayout>
              <c:xMode val="edge"/>
              <c:yMode val="edge"/>
              <c:x val="0.50349961530898324"/>
              <c:y val="0.9468784198585346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2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17341808"/>
        <c:crosses val="autoZero"/>
        <c:crossBetween val="midCat"/>
      </c:valAx>
      <c:valAx>
        <c:axId val="6173418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Gini-Coefficient</a:t>
                </a:r>
              </a:p>
            </c:rich>
          </c:tx>
          <c:layout>
            <c:manualLayout>
              <c:xMode val="edge"/>
              <c:yMode val="edge"/>
              <c:x val="1.0701450280740991E-2"/>
              <c:y val="0.29107010988033277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[$-10409]#,##0.###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17341024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>
          <a:solidFill>
            <a:schemeClr val="tx1"/>
          </a:solidFill>
        </a:defRPr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tx>
            <c:strRef>
              <c:f>[CrossTab_1R1C.xls]CrossTab_1R1C!$H$5</c:f>
              <c:strCache>
                <c:ptCount val="1"/>
                <c:pt idx="0">
                  <c:v>Thailand</c:v>
                </c:pt>
              </c:strCache>
            </c:strRef>
          </c:tx>
          <c:spPr>
            <a:ln w="25400" cap="rnd">
              <a:solidFill>
                <a:srgbClr val="C00000"/>
              </a:solidFill>
              <a:round/>
            </a:ln>
            <a:effectLst/>
          </c:spPr>
          <c:marker>
            <c:symbol val="none"/>
          </c:marker>
          <c:xVal>
            <c:numRef>
              <c:f>[CrossTab_1R1C.xls]CrossTab_1R1C!$G$6:$G$12</c:f>
              <c:numCache>
                <c:formatCode>General</c:formatCode>
                <c:ptCount val="7"/>
                <c:pt idx="0">
                  <c:v>2002</c:v>
                </c:pt>
                <c:pt idx="1">
                  <c:v>2004</c:v>
                </c:pt>
                <c:pt idx="2">
                  <c:v>2006</c:v>
                </c:pt>
                <c:pt idx="3">
                  <c:v>2007</c:v>
                </c:pt>
                <c:pt idx="4">
                  <c:v>2009</c:v>
                </c:pt>
                <c:pt idx="5">
                  <c:v>2011</c:v>
                </c:pt>
                <c:pt idx="6">
                  <c:v>2012</c:v>
                </c:pt>
              </c:numCache>
            </c:numRef>
          </c:xVal>
          <c:yVal>
            <c:numRef>
              <c:f>[CrossTab_1R1C.xls]CrossTab_1R1C!$H$6:$H$12</c:f>
              <c:numCache>
                <c:formatCode>[$-10409]#,##0.###</c:formatCode>
                <c:ptCount val="7"/>
                <c:pt idx="0">
                  <c:v>0.50800000000000001</c:v>
                </c:pt>
                <c:pt idx="1">
                  <c:v>0.49299999999999999</c:v>
                </c:pt>
                <c:pt idx="2">
                  <c:v>0.51400000000000001</c:v>
                </c:pt>
                <c:pt idx="3">
                  <c:v>0.499</c:v>
                </c:pt>
                <c:pt idx="4">
                  <c:v>0.49</c:v>
                </c:pt>
                <c:pt idx="5">
                  <c:v>0.48399999999999999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6B0C-4D09-B6EE-1E0E6733B7FA}"/>
            </c:ext>
          </c:extLst>
        </c:ser>
        <c:ser>
          <c:idx val="1"/>
          <c:order val="1"/>
          <c:tx>
            <c:strRef>
              <c:f>[CrossTab_1R1C.xls]CrossTab_1R1C!$I$5</c:f>
              <c:strCache>
                <c:ptCount val="1"/>
                <c:pt idx="0">
                  <c:v>USA</c:v>
                </c:pt>
              </c:strCache>
            </c:strRef>
          </c:tx>
          <c:spPr>
            <a:ln w="25400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xVal>
            <c:numRef>
              <c:f>[CrossTab_1R1C.xls]CrossTab_1R1C!$G$6:$G$12</c:f>
              <c:numCache>
                <c:formatCode>General</c:formatCode>
                <c:ptCount val="7"/>
                <c:pt idx="0">
                  <c:v>2002</c:v>
                </c:pt>
                <c:pt idx="1">
                  <c:v>2004</c:v>
                </c:pt>
                <c:pt idx="2">
                  <c:v>2006</c:v>
                </c:pt>
                <c:pt idx="3">
                  <c:v>2007</c:v>
                </c:pt>
                <c:pt idx="4">
                  <c:v>2009</c:v>
                </c:pt>
                <c:pt idx="5">
                  <c:v>2011</c:v>
                </c:pt>
                <c:pt idx="6">
                  <c:v>2012</c:v>
                </c:pt>
              </c:numCache>
            </c:numRef>
          </c:xVal>
          <c:yVal>
            <c:numRef>
              <c:f>[CrossTab_1R1C.xls]CrossTab_1R1C!$I$6:$I$12</c:f>
              <c:numCache>
                <c:formatCode>General</c:formatCode>
                <c:ptCount val="7"/>
                <c:pt idx="1">
                  <c:v>0.36</c:v>
                </c:pt>
                <c:pt idx="2">
                  <c:v>0.38400000000000001</c:v>
                </c:pt>
                <c:pt idx="3">
                  <c:v>0.376</c:v>
                </c:pt>
                <c:pt idx="4">
                  <c:v>0.379</c:v>
                </c:pt>
                <c:pt idx="5">
                  <c:v>0.38900000000000001</c:v>
                </c:pt>
                <c:pt idx="6">
                  <c:v>0.38900000000000001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6B0C-4D09-B6EE-1E0E6733B7FA}"/>
            </c:ext>
          </c:extLst>
        </c:ser>
        <c:ser>
          <c:idx val="2"/>
          <c:order val="2"/>
          <c:tx>
            <c:strRef>
              <c:f>[CrossTab_1R1C.xls]CrossTab_1R1C!$J$5</c:f>
              <c:strCache>
                <c:ptCount val="1"/>
                <c:pt idx="0">
                  <c:v>Denmark</c:v>
                </c:pt>
              </c:strCache>
            </c:strRef>
          </c:tx>
          <c:spPr>
            <a:ln w="25400" cap="rnd">
              <a:solidFill>
                <a:srgbClr val="FF9933"/>
              </a:solidFill>
              <a:round/>
            </a:ln>
            <a:effectLst/>
          </c:spPr>
          <c:marker>
            <c:symbol val="none"/>
          </c:marker>
          <c:xVal>
            <c:numRef>
              <c:f>[CrossTab_1R1C.xls]CrossTab_1R1C!$G$6:$G$12</c:f>
              <c:numCache>
                <c:formatCode>General</c:formatCode>
                <c:ptCount val="7"/>
                <c:pt idx="0">
                  <c:v>2002</c:v>
                </c:pt>
                <c:pt idx="1">
                  <c:v>2004</c:v>
                </c:pt>
                <c:pt idx="2">
                  <c:v>2006</c:v>
                </c:pt>
                <c:pt idx="3">
                  <c:v>2007</c:v>
                </c:pt>
                <c:pt idx="4">
                  <c:v>2009</c:v>
                </c:pt>
                <c:pt idx="5">
                  <c:v>2011</c:v>
                </c:pt>
                <c:pt idx="6">
                  <c:v>2012</c:v>
                </c:pt>
              </c:numCache>
            </c:numRef>
          </c:xVal>
          <c:yVal>
            <c:numRef>
              <c:f>[CrossTab_1R1C.xls]CrossTab_1R1C!$J$6:$J$12</c:f>
              <c:numCache>
                <c:formatCode>General</c:formatCode>
                <c:ptCount val="7"/>
                <c:pt idx="1">
                  <c:v>0.25900000000000001</c:v>
                </c:pt>
                <c:pt idx="2">
                  <c:v>0.27100000000000002</c:v>
                </c:pt>
                <c:pt idx="3">
                  <c:v>0.26900000000000002</c:v>
                </c:pt>
                <c:pt idx="4">
                  <c:v>0.28799999999999998</c:v>
                </c:pt>
                <c:pt idx="5">
                  <c:v>0.29499999999999998</c:v>
                </c:pt>
                <c:pt idx="6">
                  <c:v>0.29099999999999998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6B0C-4D09-B6EE-1E0E6733B7FA}"/>
            </c:ext>
          </c:extLst>
        </c:ser>
        <c:ser>
          <c:idx val="3"/>
          <c:order val="3"/>
          <c:tx>
            <c:strRef>
              <c:f>[CrossTab_1R1C.xls]CrossTab_1R1C!$K$5</c:f>
              <c:strCache>
                <c:ptCount val="1"/>
                <c:pt idx="0">
                  <c:v>UK</c:v>
                </c:pt>
              </c:strCache>
            </c:strRef>
          </c:tx>
          <c:spPr>
            <a:ln w="25400" cap="rnd">
              <a:solidFill>
                <a:srgbClr val="FF33CC"/>
              </a:solidFill>
              <a:round/>
            </a:ln>
            <a:effectLst/>
          </c:spPr>
          <c:marker>
            <c:symbol val="none"/>
          </c:marker>
          <c:xVal>
            <c:numRef>
              <c:f>[CrossTab_1R1C.xls]CrossTab_1R1C!$G$6:$G$12</c:f>
              <c:numCache>
                <c:formatCode>General</c:formatCode>
                <c:ptCount val="7"/>
                <c:pt idx="0">
                  <c:v>2002</c:v>
                </c:pt>
                <c:pt idx="1">
                  <c:v>2004</c:v>
                </c:pt>
                <c:pt idx="2">
                  <c:v>2006</c:v>
                </c:pt>
                <c:pt idx="3">
                  <c:v>2007</c:v>
                </c:pt>
                <c:pt idx="4">
                  <c:v>2009</c:v>
                </c:pt>
                <c:pt idx="5">
                  <c:v>2011</c:v>
                </c:pt>
                <c:pt idx="6">
                  <c:v>2012</c:v>
                </c:pt>
              </c:numCache>
            </c:numRef>
          </c:xVal>
          <c:yVal>
            <c:numRef>
              <c:f>[CrossTab_1R1C.xls]CrossTab_1R1C!$K$6:$K$12</c:f>
              <c:numCache>
                <c:formatCode>General</c:formatCode>
                <c:ptCount val="7"/>
                <c:pt idx="0">
                  <c:v>0.35299999999999998</c:v>
                </c:pt>
                <c:pt idx="1">
                  <c:v>0.35899999999999999</c:v>
                </c:pt>
                <c:pt idx="2">
                  <c:v>0.373</c:v>
                </c:pt>
                <c:pt idx="3">
                  <c:v>0.36899999999999999</c:v>
                </c:pt>
                <c:pt idx="4">
                  <c:v>0.35099999999999998</c:v>
                </c:pt>
                <c:pt idx="5">
                  <c:v>0.35099999999999998</c:v>
                </c:pt>
                <c:pt idx="6">
                  <c:v>0.35799999999999998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3-6B0C-4D09-B6EE-1E0E6733B7FA}"/>
            </c:ext>
          </c:extLst>
        </c:ser>
        <c:ser>
          <c:idx val="4"/>
          <c:order val="4"/>
          <c:tx>
            <c:strRef>
              <c:f>[CrossTab_1R1C.xls]CrossTab_1R1C!$L$5</c:f>
              <c:strCache>
                <c:ptCount val="1"/>
                <c:pt idx="0">
                  <c:v>Brazil</c:v>
                </c:pt>
              </c:strCache>
            </c:strRef>
          </c:tx>
          <c:spPr>
            <a:ln w="25400" cap="rnd">
              <a:solidFill>
                <a:srgbClr val="006600"/>
              </a:solidFill>
              <a:round/>
            </a:ln>
            <a:effectLst/>
          </c:spPr>
          <c:marker>
            <c:symbol val="none"/>
          </c:marker>
          <c:xVal>
            <c:numRef>
              <c:f>[CrossTab_1R1C.xls]CrossTab_1R1C!$G$6:$G$12</c:f>
              <c:numCache>
                <c:formatCode>General</c:formatCode>
                <c:ptCount val="7"/>
                <c:pt idx="0">
                  <c:v>2002</c:v>
                </c:pt>
                <c:pt idx="1">
                  <c:v>2004</c:v>
                </c:pt>
                <c:pt idx="2">
                  <c:v>2006</c:v>
                </c:pt>
                <c:pt idx="3">
                  <c:v>2007</c:v>
                </c:pt>
                <c:pt idx="4">
                  <c:v>2009</c:v>
                </c:pt>
                <c:pt idx="5">
                  <c:v>2011</c:v>
                </c:pt>
                <c:pt idx="6">
                  <c:v>2012</c:v>
                </c:pt>
              </c:numCache>
            </c:numRef>
          </c:xVal>
          <c:yVal>
            <c:numRef>
              <c:f>[CrossTab_1R1C.xls]CrossTab_1R1C!$L$6:$L$12</c:f>
              <c:numCache>
                <c:formatCode>General</c:formatCode>
                <c:ptCount val="7"/>
                <c:pt idx="0">
                  <c:v>0.58599999999999997</c:v>
                </c:pt>
                <c:pt idx="1">
                  <c:v>0.56899999999999995</c:v>
                </c:pt>
                <c:pt idx="2">
                  <c:v>0.55900000000000005</c:v>
                </c:pt>
                <c:pt idx="3">
                  <c:v>0.55200000000000005</c:v>
                </c:pt>
                <c:pt idx="4">
                  <c:v>0.53900000000000003</c:v>
                </c:pt>
                <c:pt idx="5">
                  <c:v>0.53100000000000003</c:v>
                </c:pt>
                <c:pt idx="6">
                  <c:v>0.52700000000000002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4-6B0C-4D09-B6EE-1E0E6733B7F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39973480"/>
        <c:axId val="539960936"/>
      </c:scatterChart>
      <c:valAx>
        <c:axId val="539973480"/>
        <c:scaling>
          <c:orientation val="minMax"/>
          <c:min val="2001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39960936"/>
        <c:crosses val="autoZero"/>
        <c:crossBetween val="midCat"/>
      </c:valAx>
      <c:valAx>
        <c:axId val="539960936"/>
        <c:scaling>
          <c:orientation val="minMax"/>
          <c:min val="0.2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[$-10409]#,##0.###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39973480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>
          <a:solidFill>
            <a:schemeClr val="tx1"/>
          </a:solidFill>
        </a:defRPr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tx>
            <c:strRef>
              <c:f>'[CrossTab_1R1C.xls]proportion poverty'!$B$1</c:f>
              <c:strCache>
                <c:ptCount val="1"/>
                <c:pt idx="0">
                  <c:v>Poverty Headcount</c:v>
                </c:pt>
              </c:strCache>
            </c:strRef>
          </c:tx>
          <c:spPr>
            <a:ln w="25400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xVal>
            <c:numRef>
              <c:f>'[CrossTab_1R1C.xls]proportion poverty'!$A$2:$A$12</c:f>
              <c:numCache>
                <c:formatCode>General</c:formatCode>
                <c:ptCount val="11"/>
                <c:pt idx="0">
                  <c:v>2002</c:v>
                </c:pt>
                <c:pt idx="1">
                  <c:v>2004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</c:numCache>
            </c:numRef>
          </c:xVal>
          <c:yVal>
            <c:numRef>
              <c:f>'[CrossTab_1R1C.xls]proportion poverty'!$B$2:$B$12</c:f>
              <c:numCache>
                <c:formatCode>[$-10409]#,##0.###</c:formatCode>
                <c:ptCount val="11"/>
                <c:pt idx="0">
                  <c:v>32.4</c:v>
                </c:pt>
                <c:pt idx="1">
                  <c:v>26.8</c:v>
                </c:pt>
                <c:pt idx="2">
                  <c:v>21.9</c:v>
                </c:pt>
                <c:pt idx="3">
                  <c:v>20</c:v>
                </c:pt>
                <c:pt idx="4">
                  <c:v>20.399999999999999</c:v>
                </c:pt>
                <c:pt idx="5">
                  <c:v>17.899999999999999</c:v>
                </c:pt>
                <c:pt idx="6" formatCode="General">
                  <c:v>16.399999999999999</c:v>
                </c:pt>
                <c:pt idx="7">
                  <c:v>13.2</c:v>
                </c:pt>
                <c:pt idx="8">
                  <c:v>12.6</c:v>
                </c:pt>
                <c:pt idx="9">
                  <c:v>10.9</c:v>
                </c:pt>
                <c:pt idx="10">
                  <c:v>10.5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BA9E-496A-A80B-7E43F6F6CAA1}"/>
            </c:ext>
          </c:extLst>
        </c:ser>
        <c:dLbls>
          <c:dLblPos val="b"/>
          <c:showLegendKey val="0"/>
          <c:showVal val="1"/>
          <c:showCatName val="0"/>
          <c:showSerName val="0"/>
          <c:showPercent val="0"/>
          <c:showBubbleSize val="0"/>
        </c:dLbls>
        <c:axId val="613570664"/>
        <c:axId val="613569488"/>
      </c:scatterChart>
      <c:valAx>
        <c:axId val="61357066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Year</a:t>
                </a:r>
              </a:p>
            </c:rich>
          </c:tx>
          <c:layout>
            <c:manualLayout>
              <c:xMode val="edge"/>
              <c:yMode val="edge"/>
              <c:x val="0.50126591455671465"/>
              <c:y val="0.93623016353724997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2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13569488"/>
        <c:crosses val="autoZero"/>
        <c:crossBetween val="midCat"/>
      </c:valAx>
      <c:valAx>
        <c:axId val="6135694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Poverty Headcount</a:t>
                </a:r>
              </a:p>
            </c:rich>
          </c:tx>
          <c:layout>
            <c:manualLayout>
              <c:xMode val="edge"/>
              <c:yMode val="edge"/>
              <c:x val="1.1111098524339481E-2"/>
              <c:y val="0.2611843327276398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[$-10409]#,##0.###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13570664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>
          <a:solidFill>
            <a:schemeClr val="tx1"/>
          </a:solidFill>
        </a:defRPr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750"/>
            <a:ext cx="2890838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429750"/>
            <a:ext cx="2890837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8D08DD25-4426-4D33-9D9D-1FB06604507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96050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81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54075" y="744538"/>
            <a:ext cx="4960938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714875"/>
            <a:ext cx="4891088" cy="446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337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1338"/>
            <a:ext cx="2890838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37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431338"/>
            <a:ext cx="2890838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88B5145-4ED7-4A0D-A34B-E40D566C3BF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01942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0" hangingPunct="0">
              <a:defRPr/>
            </a:pPr>
            <a:r>
              <a:rPr lang="en-US" sz="120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© 2002 Prentice Hall Business Publishing	Principles of Economics, 6/e	Karl Case, Ray Fair</a:t>
            </a:r>
          </a:p>
        </p:txBody>
      </p:sp>
      <p:sp>
        <p:nvSpPr>
          <p:cNvPr id="4" name="Text Box 8"/>
          <p:cNvSpPr txBox="1">
            <a:spLocks noChangeArrowheads="1"/>
          </p:cNvSpPr>
          <p:nvPr userDrawn="1"/>
        </p:nvSpPr>
        <p:spPr bwMode="auto">
          <a:xfrm rot="10800000">
            <a:off x="1219200" y="609600"/>
            <a:ext cx="549275" cy="2514600"/>
          </a:xfrm>
          <a:prstGeom prst="rect">
            <a:avLst/>
          </a:prstGeom>
          <a:solidFill>
            <a:srgbClr val="333399"/>
          </a:solidFill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>
                <a:solidFill>
                  <a:schemeClr val="bg1"/>
                </a:solidFill>
                <a:latin typeface="CopprplGoth Bd BT" pitchFamily="34" charset="0"/>
              </a:rPr>
              <a:t>  </a:t>
            </a:r>
            <a:r>
              <a:rPr lang="en-US">
                <a:solidFill>
                  <a:srgbClr val="333399"/>
                </a:solidFill>
                <a:effectDag name="">
                  <a:cont type="tree" name="">
                    <a:effect ref="fillLine"/>
                    <a:outerShdw dist="38100" dir="13500000" algn="br">
                      <a:srgbClr val="7F7FE5"/>
                    </a:outerShdw>
                  </a:cont>
                  <a:cont type="tree" name="">
                    <a:effect ref="fillLine"/>
                    <a:outerShdw dist="38100" dir="2700000" algn="tl">
                      <a:srgbClr val="1E1E5B"/>
                    </a:outerShdw>
                  </a:cont>
                  <a:effect ref="fillLine"/>
                </a:effectDag>
                <a:latin typeface="CopprplGoth Bd BT" pitchFamily="34" charset="0"/>
              </a:rPr>
              <a:t>C H A P T E R</a:t>
            </a:r>
          </a:p>
        </p:txBody>
      </p:sp>
      <p:sp>
        <p:nvSpPr>
          <p:cNvPr id="5" name="Text Box 9"/>
          <p:cNvSpPr txBox="1">
            <a:spLocks noChangeArrowheads="1"/>
          </p:cNvSpPr>
          <p:nvPr userDrawn="1"/>
        </p:nvSpPr>
        <p:spPr bwMode="auto">
          <a:xfrm>
            <a:off x="1752600" y="609600"/>
            <a:ext cx="1219200" cy="1447800"/>
          </a:xfrm>
          <a:prstGeom prst="rect">
            <a:avLst/>
          </a:prstGeom>
          <a:solidFill>
            <a:srgbClr val="333399"/>
          </a:solidFill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>
              <a:spcBef>
                <a:spcPct val="50000"/>
              </a:spcBef>
              <a:defRPr/>
            </a:pPr>
            <a:r>
              <a:rPr lang="en-US" sz="6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6</a:t>
            </a:r>
          </a:p>
        </p:txBody>
      </p:sp>
      <p:sp>
        <p:nvSpPr>
          <p:cNvPr id="6" name="Line 6"/>
          <p:cNvSpPr>
            <a:spLocks noChangeShapeType="1"/>
          </p:cNvSpPr>
          <p:nvPr userDrawn="1"/>
        </p:nvSpPr>
        <p:spPr bwMode="auto">
          <a:xfrm>
            <a:off x="1752600" y="1828800"/>
            <a:ext cx="6629400" cy="0"/>
          </a:xfrm>
          <a:prstGeom prst="line">
            <a:avLst/>
          </a:prstGeom>
          <a:noFill/>
          <a:ln w="3810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" name="Text Box 13"/>
          <p:cNvSpPr txBox="1">
            <a:spLocks noChangeArrowheads="1"/>
          </p:cNvSpPr>
          <p:nvPr userDrawn="1"/>
        </p:nvSpPr>
        <p:spPr bwMode="auto">
          <a:xfrm>
            <a:off x="6019800" y="5410200"/>
            <a:ext cx="2362200" cy="533400"/>
          </a:xfrm>
          <a:prstGeom prst="rect">
            <a:avLst/>
          </a:prstGeom>
          <a:solidFill>
            <a:srgbClr val="333399"/>
          </a:solidFill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r">
              <a:spcBef>
                <a:spcPct val="50000"/>
              </a:spcBef>
              <a:defRPr/>
            </a:pPr>
            <a:r>
              <a:rPr lang="en-US" sz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pprplGoth Bd BT" pitchFamily="34" charset="0"/>
              </a:rPr>
              <a:t>Prepared by:  Fernando Quijano and Yvonn Quijano</a:t>
            </a:r>
            <a:endParaRPr lang="en-US" sz="60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981200" y="2209800"/>
            <a:ext cx="5943600" cy="2895600"/>
          </a:xfrm>
          <a:solidFill>
            <a:srgbClr val="666699"/>
          </a:solidFill>
          <a:ln w="12700"/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1pPr>
          </a:lstStyle>
          <a:p>
            <a:r>
              <a:rPr lang="en-US"/>
              <a:t>Measuring National Output and National Income</a:t>
            </a:r>
          </a:p>
        </p:txBody>
      </p:sp>
      <p:sp>
        <p:nvSpPr>
          <p:cNvPr id="8" name="Rectangle 4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229600" y="0"/>
            <a:ext cx="914400" cy="457200"/>
          </a:xfrm>
          <a:noFill/>
        </p:spPr>
        <p:txBody>
          <a:bodyPr/>
          <a:lstStyle>
            <a:lvl1pPr>
              <a:defRPr/>
            </a:lvl1pPr>
          </a:lstStyle>
          <a:p>
            <a:fld id="{E068A8AB-9565-4F48-87A3-6D4D92DE644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25364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D377BBC-D616-471E-BFB3-5E0EB477971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69924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605B1CA-B6B0-446A-90B9-EC0D18A35B1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293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1752600"/>
            <a:ext cx="3124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52600"/>
            <a:ext cx="3124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BB19295-F09D-472E-9538-0730CD381EF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84628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C4BCA0A-E45C-4C44-B980-D6A980C4FDD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1213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5BBE3AC-B78D-477C-BDB0-44367660B04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81672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245EDDF-4DE8-4853-BC3A-85455C901B8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95576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81D9293-8016-4190-9689-12EDFD80866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19173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9448BF-F05E-42A6-B0F4-656B93DF9CD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00270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BB50B3-CAE2-441B-B879-91155973AAA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010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76200"/>
            <a:ext cx="2057400" cy="6400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76200"/>
            <a:ext cx="6019800" cy="6400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C9572DA-E34E-4775-96DF-9BF73D4454C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8894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609600" y="76200"/>
            <a:ext cx="8229600" cy="640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5C6EE2-387D-40F6-BFC2-9A4D745F07D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37950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1371600" y="1752600"/>
            <a:ext cx="6400800" cy="4724400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6DEA87F-B19A-4B8A-BAF6-F33CE6521D1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7979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fld id="{8EAC0BAE-1674-4579-ACC0-B279ABE40F12}" type="datetimeFigureOut">
              <a:rPr lang="th-TH"/>
              <a:pPr>
                <a:defRPr/>
              </a:pPr>
              <a:t>08/10/61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0479B8-DCC6-4307-B5BF-DF95EBEAC573}" type="slidenum">
              <a:rPr lang="th-TH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77004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Default 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24287132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7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762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 and for two-line headings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71600" y="1752600"/>
            <a:ext cx="64008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86800" y="6553200"/>
            <a:ext cx="457200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Times New Roman" panose="02020603050405020304" pitchFamily="18" charset="0"/>
              </a:defRPr>
            </a:lvl1pPr>
          </a:lstStyle>
          <a:p>
            <a:fld id="{1C64AF61-55F6-4C18-A808-C90C14CECA4B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29" name="Line 8"/>
          <p:cNvSpPr>
            <a:spLocks noChangeShapeType="1"/>
          </p:cNvSpPr>
          <p:nvPr userDrawn="1"/>
        </p:nvSpPr>
        <p:spPr bwMode="auto">
          <a:xfrm>
            <a:off x="609600" y="1295400"/>
            <a:ext cx="8229600" cy="0"/>
          </a:xfrm>
          <a:prstGeom prst="line">
            <a:avLst/>
          </a:prstGeom>
          <a:noFill/>
          <a:ln w="38100">
            <a:solidFill>
              <a:srgbClr val="FF99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33" name="Rectangle 9"/>
          <p:cNvSpPr>
            <a:spLocks noChangeArrowheads="1"/>
          </p:cNvSpPr>
          <p:nvPr userDrawn="1"/>
        </p:nvSpPr>
        <p:spPr bwMode="auto">
          <a:xfrm>
            <a:off x="0" y="6553200"/>
            <a:ext cx="8686800" cy="2952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0" hangingPunct="0">
              <a:defRPr/>
            </a:pPr>
            <a:r>
              <a:rPr lang="en-US" sz="12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© 2002 Prentice Hall Business Publishing	Principles of Economics, 6/e	Karl Case, Ray Fair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51" r:id="rId1"/>
    <p:sldLayoutId id="2147484039" r:id="rId2"/>
    <p:sldLayoutId id="2147484040" r:id="rId3"/>
    <p:sldLayoutId id="2147484041" r:id="rId4"/>
    <p:sldLayoutId id="2147484042" r:id="rId5"/>
    <p:sldLayoutId id="2147484043" r:id="rId6"/>
    <p:sldLayoutId id="2147484044" r:id="rId7"/>
    <p:sldLayoutId id="2147484045" r:id="rId8"/>
    <p:sldLayoutId id="2147484046" r:id="rId9"/>
    <p:sldLayoutId id="2147484047" r:id="rId10"/>
    <p:sldLayoutId id="2147484048" r:id="rId11"/>
    <p:sldLayoutId id="2147484049" r:id="rId12"/>
    <p:sldLayoutId id="2147484050" r:id="rId13"/>
    <p:sldLayoutId id="2147484052" r:id="rId14"/>
    <p:sldLayoutId id="2147484053" r:id="rId15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bldLvl="2" autoUpdateAnimBg="0">
        <p:tmplLst>
          <p:tmpl lvl="1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2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5000"/>
        </a:spcBef>
        <a:spcAft>
          <a:spcPct val="45000"/>
        </a:spcAft>
        <a:buChar char="•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5000"/>
        </a:spcBef>
        <a:spcAft>
          <a:spcPct val="25000"/>
        </a:spcAft>
        <a:buSzPct val="9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SzPct val="90000"/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en.wikipedia.org/wiki/File:Lorenz-curve1.png" TargetMode="Externa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5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15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b="1">
                <a:cs typeface="Angsana New" pitchFamily="18" charset="-34"/>
              </a:rPr>
              <a:t>National Income and Product Account</a:t>
            </a:r>
          </a:p>
        </p:txBody>
      </p:sp>
      <p:sp>
        <p:nvSpPr>
          <p:cNvPr id="4099" name="Rectangle 7"/>
          <p:cNvSpPr>
            <a:spLocks noChangeArrowheads="1"/>
          </p:cNvSpPr>
          <p:nvPr/>
        </p:nvSpPr>
        <p:spPr bwMode="auto">
          <a:xfrm>
            <a:off x="1835150" y="836613"/>
            <a:ext cx="1008063" cy="935037"/>
          </a:xfrm>
          <a:prstGeom prst="rect">
            <a:avLst/>
          </a:prstGeom>
          <a:solidFill>
            <a:srgbClr val="0033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1831975" y="908050"/>
            <a:ext cx="1011238" cy="736600"/>
          </a:xfrm>
          <a:prstGeom prst="rect">
            <a:avLst/>
          </a:prstGeom>
          <a:solidFill>
            <a:srgbClr val="003399"/>
          </a:solidFill>
          <a:ln w="12700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50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ngsana New" pitchFamily="18" charset="-34"/>
              </a:rPr>
              <a:t>2</a:t>
            </a:r>
          </a:p>
        </p:txBody>
      </p:sp>
      <p:sp useBgFill="1">
        <p:nvSpPr>
          <p:cNvPr id="4101" name="Rectangle 9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 useBgFill="1">
        <p:nvSpPr>
          <p:cNvPr id="4102" name="Rectangle 10"/>
          <p:cNvSpPr>
            <a:spLocks noChangeArrowheads="1"/>
          </p:cNvSpPr>
          <p:nvPr/>
        </p:nvSpPr>
        <p:spPr bwMode="auto">
          <a:xfrm>
            <a:off x="0" y="54102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 useBgFill="1">
        <p:nvSpPr>
          <p:cNvPr id="4103" name="Rectangle 11"/>
          <p:cNvSpPr>
            <a:spLocks noChangeArrowheads="1"/>
          </p:cNvSpPr>
          <p:nvPr/>
        </p:nvSpPr>
        <p:spPr bwMode="auto">
          <a:xfrm>
            <a:off x="0" y="57912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4104" name="Slide Number Placeholder 7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B60D6855-72EC-4A62-8D08-82C117776DD5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76200"/>
            <a:ext cx="8610600" cy="1143000"/>
          </a:xfrm>
        </p:spPr>
        <p:txBody>
          <a:bodyPr/>
          <a:lstStyle/>
          <a:p>
            <a:pPr algn="l" eaLnBrk="1" hangingPunct="1">
              <a:defRPr/>
            </a:pPr>
            <a:r>
              <a:rPr lang="en-US" b="1" dirty="0">
                <a:solidFill>
                  <a:schemeClr val="accent6">
                    <a:lumMod val="75000"/>
                  </a:schemeClr>
                </a:solidFill>
                <a:cs typeface="Angsana New" pitchFamily="18" charset="-34"/>
              </a:rPr>
              <a:t>2.1 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The component of </a:t>
            </a:r>
            <a:r>
              <a:rPr lang="en-US" b="1" dirty="0" err="1">
                <a:solidFill>
                  <a:schemeClr val="accent6">
                    <a:lumMod val="75000"/>
                  </a:schemeClr>
                </a:solidFill>
              </a:rPr>
              <a:t>Macroeconomy</a:t>
            </a:r>
            <a:endParaRPr lang="en-US" b="1" dirty="0">
              <a:solidFill>
                <a:schemeClr val="accent6">
                  <a:lumMod val="75000"/>
                </a:schemeClr>
              </a:solidFill>
              <a:cs typeface="Angsana New" pitchFamily="18" charset="-34"/>
            </a:endParaRPr>
          </a:p>
        </p:txBody>
      </p:sp>
      <p:sp>
        <p:nvSpPr>
          <p:cNvPr id="5123" name="Slide Number Placeholder 3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0192FAC3-9746-489F-BD0A-E7F34EB95E59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  <p:sp>
        <p:nvSpPr>
          <p:cNvPr id="5124" name="Rectangle 5"/>
          <p:cNvSpPr>
            <a:spLocks noChangeArrowheads="1"/>
          </p:cNvSpPr>
          <p:nvPr/>
        </p:nvSpPr>
        <p:spPr bwMode="auto">
          <a:xfrm>
            <a:off x="457200" y="1447800"/>
            <a:ext cx="84582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574675" indent="-574675" eaLnBrk="0" hangingPunct="0">
              <a:spcBef>
                <a:spcPct val="25000"/>
              </a:spcBef>
              <a:spcAft>
                <a:spcPct val="45000"/>
              </a:spcAft>
              <a:buChar char="•"/>
              <a:tabLst>
                <a:tab pos="693738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tabLst>
                <a:tab pos="693738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tabLst>
                <a:tab pos="6937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tabLst>
                <a:tab pos="6937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tabLst>
                <a:tab pos="6937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937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937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937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93738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b="1">
                <a:solidFill>
                  <a:srgbClr val="9900CC"/>
                </a:solidFill>
              </a:rPr>
              <a:t>Macroeconomics focuses on five groups:</a:t>
            </a:r>
            <a:r>
              <a:rPr lang="en-US" altLang="th-TH"/>
              <a:t>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th-TH"/>
          </a:p>
        </p:txBody>
      </p:sp>
      <p:sp>
        <p:nvSpPr>
          <p:cNvPr id="5125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defRPr/>
            </a:pPr>
            <a:r>
              <a:rPr lang="en-US" b="1" dirty="0">
                <a:cs typeface="Angsana New" pitchFamily="18" charset="-34"/>
              </a:rPr>
              <a:t>2.2</a:t>
            </a:r>
            <a:r>
              <a:rPr lang="en-US" sz="4000" b="1" dirty="0">
                <a:cs typeface="Angsana New" pitchFamily="18" charset="-34"/>
              </a:rPr>
              <a:t> Circular flow diagram</a:t>
            </a:r>
          </a:p>
        </p:txBody>
      </p:sp>
      <p:sp>
        <p:nvSpPr>
          <p:cNvPr id="6147" name="Slide Number Placeholder 3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628A20C6-D21A-4F0F-A5BA-288CAF9F76E4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1371600" y="1905000"/>
            <a:ext cx="6096000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3200" b="1">
                <a:solidFill>
                  <a:srgbClr val="FF0000"/>
                </a:solidFill>
              </a:rPr>
              <a:t>Circular flow:  </a:t>
            </a:r>
            <a:r>
              <a:rPr lang="en-US" altLang="th-TH" sz="3200"/>
              <a:t>A diagram showing the income received and payments made by each sector of the economy.</a:t>
            </a:r>
          </a:p>
        </p:txBody>
      </p:sp>
      <p:sp>
        <p:nvSpPr>
          <p:cNvPr id="6149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00438" y="1214438"/>
            <a:ext cx="2143125" cy="50006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Foreign Sector</a:t>
            </a:r>
          </a:p>
        </p:txBody>
      </p:sp>
      <p:sp>
        <p:nvSpPr>
          <p:cNvPr id="5" name="Rectangle 4"/>
          <p:cNvSpPr/>
          <p:nvPr/>
        </p:nvSpPr>
        <p:spPr>
          <a:xfrm>
            <a:off x="7000875" y="3071813"/>
            <a:ext cx="1928813" cy="50006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Households</a:t>
            </a:r>
          </a:p>
        </p:txBody>
      </p:sp>
      <p:sp>
        <p:nvSpPr>
          <p:cNvPr id="6" name="Rectangle 5"/>
          <p:cNvSpPr/>
          <p:nvPr/>
        </p:nvSpPr>
        <p:spPr>
          <a:xfrm>
            <a:off x="357188" y="3071813"/>
            <a:ext cx="1428750" cy="50006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Firms</a:t>
            </a:r>
          </a:p>
        </p:txBody>
      </p:sp>
      <p:sp>
        <p:nvSpPr>
          <p:cNvPr id="7" name="Rectangle 6"/>
          <p:cNvSpPr/>
          <p:nvPr/>
        </p:nvSpPr>
        <p:spPr>
          <a:xfrm>
            <a:off x="3000375" y="3071813"/>
            <a:ext cx="3133725" cy="500062"/>
          </a:xfrm>
          <a:prstGeom prst="rect">
            <a:avLst/>
          </a:prstGeom>
          <a:solidFill>
            <a:srgbClr val="FFFF99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 dirty="0">
              <a:solidFill>
                <a:schemeClr val="tx1"/>
              </a:solidFill>
              <a:latin typeface="Franklin Gothic Medium" pitchFamily="34" charset="0"/>
              <a:cs typeface="Andalus" pitchFamily="18" charset="-78"/>
            </a:endParaRPr>
          </a:p>
          <a:p>
            <a:pPr algn="ctr">
              <a:defRPr/>
            </a:pPr>
            <a:r>
              <a:rPr lang="en-US" b="1" dirty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Financial Institutions</a:t>
            </a:r>
          </a:p>
          <a:p>
            <a:pPr algn="ctr">
              <a:defRPr/>
            </a:pPr>
            <a:endParaRPr lang="en-US" b="1" dirty="0">
              <a:solidFill>
                <a:schemeClr val="tx1"/>
              </a:solidFill>
              <a:latin typeface="Franklin Gothic Medium" pitchFamily="34" charset="0"/>
              <a:cs typeface="Andalus" pitchFamily="18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571875" y="5357813"/>
            <a:ext cx="2143125" cy="50006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Government</a:t>
            </a:r>
          </a:p>
        </p:txBody>
      </p:sp>
      <p:sp>
        <p:nvSpPr>
          <p:cNvPr id="82" name="Rectangle 81"/>
          <p:cNvSpPr/>
          <p:nvPr/>
        </p:nvSpPr>
        <p:spPr>
          <a:xfrm>
            <a:off x="6858000" y="357188"/>
            <a:ext cx="1714500" cy="357187"/>
          </a:xfrm>
          <a:prstGeom prst="rect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b="1" dirty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Withdrawal </a:t>
            </a:r>
          </a:p>
        </p:txBody>
      </p:sp>
      <p:sp>
        <p:nvSpPr>
          <p:cNvPr id="83" name="Rectangle 82"/>
          <p:cNvSpPr/>
          <p:nvPr/>
        </p:nvSpPr>
        <p:spPr>
          <a:xfrm>
            <a:off x="1428750" y="357188"/>
            <a:ext cx="1643063" cy="357187"/>
          </a:xfrm>
          <a:prstGeom prst="rect">
            <a:avLst/>
          </a:prstGeom>
          <a:solidFill>
            <a:srgbClr val="00B05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b="1" dirty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Injection  </a:t>
            </a:r>
          </a:p>
        </p:txBody>
      </p:sp>
      <p:sp>
        <p:nvSpPr>
          <p:cNvPr id="93" name="Plus 92"/>
          <p:cNvSpPr/>
          <p:nvPr/>
        </p:nvSpPr>
        <p:spPr>
          <a:xfrm>
            <a:off x="428625" y="285750"/>
            <a:ext cx="642938" cy="571500"/>
          </a:xfrm>
          <a:prstGeom prst="mathPlus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>
              <a:latin typeface="Franklin Gothic Medium" pitchFamily="34" charset="0"/>
            </a:endParaRPr>
          </a:p>
        </p:txBody>
      </p:sp>
      <p:sp>
        <p:nvSpPr>
          <p:cNvPr id="94" name="Minus 93"/>
          <p:cNvSpPr/>
          <p:nvPr/>
        </p:nvSpPr>
        <p:spPr>
          <a:xfrm>
            <a:off x="5929313" y="285750"/>
            <a:ext cx="714375" cy="571500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>
              <a:latin typeface="Franklin Gothic Medium" pitchFamily="34" charset="0"/>
            </a:endParaRPr>
          </a:p>
        </p:txBody>
      </p:sp>
      <p:sp>
        <p:nvSpPr>
          <p:cNvPr id="113" name="Equal 112"/>
          <p:cNvSpPr/>
          <p:nvPr/>
        </p:nvSpPr>
        <p:spPr>
          <a:xfrm>
            <a:off x="4143372" y="285728"/>
            <a:ext cx="1000132" cy="500066"/>
          </a:xfrm>
          <a:prstGeom prst="mathEqual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th-TH">
              <a:solidFill>
                <a:schemeClr val="tx1"/>
              </a:solidFill>
              <a:latin typeface="Franklin Gothic Medium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296400" cy="1143000"/>
          </a:xfrm>
        </p:spPr>
        <p:txBody>
          <a:bodyPr/>
          <a:lstStyle/>
          <a:p>
            <a:pPr algn="l" eaLnBrk="1" hangingPunct="1">
              <a:defRPr/>
            </a:pPr>
            <a:r>
              <a:rPr lang="en-US" b="1" dirty="0">
                <a:cs typeface="Angsana New" pitchFamily="18" charset="-34"/>
              </a:rPr>
              <a:t>2.3 National Income and Product Account</a:t>
            </a:r>
            <a:endParaRPr lang="en-US" sz="4000" b="1" dirty="0">
              <a:cs typeface="Angsana New" pitchFamily="18" charset="-34"/>
            </a:endParaRPr>
          </a:p>
        </p:txBody>
      </p:sp>
      <p:sp>
        <p:nvSpPr>
          <p:cNvPr id="8195" name="Slide Number Placeholder 3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F4D32D76-4227-453D-B622-DE617C96629E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5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  <p:sp>
        <p:nvSpPr>
          <p:cNvPr id="5" name="Rectangle 11"/>
          <p:cNvSpPr>
            <a:spLocks noChangeArrowheads="1"/>
          </p:cNvSpPr>
          <p:nvPr/>
        </p:nvSpPr>
        <p:spPr bwMode="auto">
          <a:xfrm>
            <a:off x="533400" y="1524000"/>
            <a:ext cx="7924800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en-US" altLang="th-TH" b="1">
                <a:solidFill>
                  <a:srgbClr val="FF0000"/>
                </a:solidFill>
              </a:rPr>
              <a:t> National income and product accounts: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/>
              <a:t>Data collected and published by the government describing the various components of national income and output in the economy.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th-TH"/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en-US" altLang="th-TH" b="1">
                <a:solidFill>
                  <a:srgbClr val="008000"/>
                </a:solidFill>
              </a:rPr>
              <a:t> Office of the National Economics Development Board (NESDB)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endParaRPr lang="en-US" altLang="th-TH"/>
          </a:p>
          <a:p>
            <a:pPr marL="0" lvl="1" eaLnBrk="1" hangingPunct="1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r>
              <a:rPr lang="en-US" altLang="th-TH" b="1">
                <a:solidFill>
                  <a:srgbClr val="0000CC"/>
                </a:solidFill>
                <a:cs typeface="Angsana New" panose="02020603050405020304" pitchFamily="18" charset="-34"/>
              </a:rPr>
              <a:t>	</a:t>
            </a:r>
            <a:r>
              <a:rPr lang="en-US" altLang="th-TH" sz="2800" b="1">
                <a:solidFill>
                  <a:srgbClr val="0000CC"/>
                </a:solidFill>
                <a:cs typeface="Angsana New" panose="02020603050405020304" pitchFamily="18" charset="-34"/>
              </a:rPr>
              <a:t>www.nesdb.go.th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th-TH"/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th-TH"/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th-TH"/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th-TH"/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th-TH"/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th-TH"/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th-TH"/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th-TH"/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th-TH"/>
          </a:p>
        </p:txBody>
      </p:sp>
      <p:sp>
        <p:nvSpPr>
          <p:cNvPr id="8197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6200"/>
            <a:ext cx="7924800" cy="1143000"/>
          </a:xfrm>
        </p:spPr>
        <p:txBody>
          <a:bodyPr/>
          <a:lstStyle/>
          <a:p>
            <a:pPr algn="l">
              <a:defRPr/>
            </a:pPr>
            <a:r>
              <a:rPr lang="en-US" b="1" dirty="0"/>
              <a:t>Gross Domestic Product</a:t>
            </a:r>
          </a:p>
        </p:txBody>
      </p:sp>
      <p:sp>
        <p:nvSpPr>
          <p:cNvPr id="9219" name="Slide Number Placeholder 3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81082D24-9E03-4DA1-932D-25B77D72197F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6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  <p:sp>
        <p:nvSpPr>
          <p:cNvPr id="9220" name="Rectangle 3"/>
          <p:cNvSpPr>
            <a:spLocks noChangeArrowheads="1"/>
          </p:cNvSpPr>
          <p:nvPr/>
        </p:nvSpPr>
        <p:spPr bwMode="auto">
          <a:xfrm>
            <a:off x="990600" y="1676400"/>
            <a:ext cx="7162800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b="1">
                <a:solidFill>
                  <a:srgbClr val="9900CC"/>
                </a:solidFill>
              </a:rPr>
              <a:t>Gross Domestic Product (GDP): </a:t>
            </a:r>
            <a:r>
              <a:rPr lang="en-US" altLang="th-TH"/>
              <a:t>The total market value of </a:t>
            </a:r>
            <a:r>
              <a:rPr lang="en-US" altLang="th-TH" b="1">
                <a:solidFill>
                  <a:srgbClr val="FF0000"/>
                </a:solidFill>
              </a:rPr>
              <a:t>all final goods and services </a:t>
            </a:r>
            <a:r>
              <a:rPr lang="en-US" altLang="th-TH"/>
              <a:t>produced </a:t>
            </a:r>
            <a:r>
              <a:rPr lang="en-US" altLang="th-TH" b="1">
                <a:solidFill>
                  <a:srgbClr val="FF0000"/>
                </a:solidFill>
              </a:rPr>
              <a:t>within a given period </a:t>
            </a:r>
            <a:r>
              <a:rPr lang="en-US" altLang="th-TH"/>
              <a:t>by </a:t>
            </a:r>
            <a:r>
              <a:rPr lang="en-US" altLang="th-TH" b="1">
                <a:solidFill>
                  <a:srgbClr val="FF0000"/>
                </a:solidFill>
              </a:rPr>
              <a:t>factors of production located within a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b="1">
                <a:solidFill>
                  <a:srgbClr val="FF0000"/>
                </a:solidFill>
              </a:rPr>
              <a:t>country</a:t>
            </a:r>
            <a:r>
              <a:rPr lang="en-US" altLang="th-TH"/>
              <a:t>.</a:t>
            </a:r>
          </a:p>
        </p:txBody>
      </p:sp>
      <p:sp>
        <p:nvSpPr>
          <p:cNvPr id="9221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Concept of final goods and services</a:t>
            </a:r>
          </a:p>
        </p:txBody>
      </p:sp>
      <p:sp>
        <p:nvSpPr>
          <p:cNvPr id="10243" name="Slide Number Placeholder 3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01BF283E-E67C-4BE0-B707-A437244C535F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7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990600" y="1600200"/>
            <a:ext cx="7315200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FF0000"/>
                </a:solidFill>
              </a:rPr>
              <a:t>Final goods and services:  </a:t>
            </a:r>
            <a:r>
              <a:rPr lang="en-US" altLang="th-TH" sz="2400"/>
              <a:t>Goods and services produced for final use.</a:t>
            </a:r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990600" y="2667000"/>
            <a:ext cx="73152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FF0000"/>
                </a:solidFill>
              </a:rPr>
              <a:t>Intermediate goods: </a:t>
            </a:r>
            <a:r>
              <a:rPr lang="en-US" altLang="th-TH" sz="2400"/>
              <a:t>Goods that are produced by one firm for use in further processing by another firm.</a:t>
            </a: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990600" y="4114800"/>
            <a:ext cx="7315200" cy="198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FF0000"/>
                </a:solidFill>
              </a:rPr>
              <a:t>Value added: </a:t>
            </a:r>
            <a:r>
              <a:rPr lang="en-US" altLang="th-TH" sz="2400"/>
              <a:t>The difference between the value of goods as they leave a stage of production and the cost of the goods as they entered that stage.</a:t>
            </a:r>
          </a:p>
        </p:txBody>
      </p:sp>
      <p:sp>
        <p:nvSpPr>
          <p:cNvPr id="10247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defRPr/>
            </a:pPr>
            <a:r>
              <a:rPr lang="en-US" b="1" dirty="0"/>
              <a:t>2.4 GDP  </a:t>
            </a:r>
            <a:r>
              <a:rPr lang="en-US" dirty="0">
                <a:solidFill>
                  <a:srgbClr val="990000"/>
                </a:solidFill>
              </a:rPr>
              <a:t>versus</a:t>
            </a:r>
            <a:r>
              <a:rPr lang="en-US" b="1" dirty="0"/>
              <a:t> GNP</a:t>
            </a:r>
          </a:p>
        </p:txBody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447800"/>
            <a:ext cx="8610600" cy="4572000"/>
          </a:xfrm>
        </p:spPr>
        <p:txBody>
          <a:bodyPr/>
          <a:lstStyle/>
          <a:p>
            <a:pPr eaLnBrk="1" hangingPunct="1">
              <a:buFont typeface="Wingdings" pitchFamily="2" charset="2"/>
              <a:buChar char="v"/>
              <a:defRPr/>
            </a:pPr>
            <a:r>
              <a:rPr lang="en-US" b="1" dirty="0">
                <a:solidFill>
                  <a:srgbClr val="9900CC"/>
                </a:solidFill>
                <a:latin typeface="+mj-lt"/>
                <a:cs typeface="Angsana New" pitchFamily="18" charset="-34"/>
              </a:rPr>
              <a:t>Gross Domestic Product (GDP):</a:t>
            </a:r>
          </a:p>
          <a:p>
            <a:pPr eaLnBrk="1" hangingPunct="1">
              <a:buFontTx/>
              <a:buNone/>
              <a:defRPr/>
            </a:pPr>
            <a:r>
              <a:rPr lang="en-US" sz="3600" b="1" dirty="0">
                <a:solidFill>
                  <a:srgbClr val="C00000"/>
                </a:solidFill>
                <a:latin typeface="Angsana New" pitchFamily="18" charset="-34"/>
                <a:cs typeface="Angsana New" pitchFamily="18" charset="-34"/>
              </a:rPr>
              <a:t>		</a:t>
            </a:r>
            <a:r>
              <a:rPr lang="en-US" sz="2400" dirty="0">
                <a:latin typeface="+mj-lt"/>
                <a:cs typeface="Angsana New" pitchFamily="18" charset="-34"/>
              </a:rPr>
              <a:t>Look at output that </a:t>
            </a:r>
            <a:r>
              <a:rPr lang="en-US" sz="2400" b="1" dirty="0">
                <a:solidFill>
                  <a:srgbClr val="FF0000"/>
                </a:solidFill>
                <a:latin typeface="+mj-lt"/>
                <a:cs typeface="Angsana New" pitchFamily="18" charset="-34"/>
              </a:rPr>
              <a:t>use factor of production within 	the country </a:t>
            </a:r>
            <a:r>
              <a:rPr lang="en-US" sz="2400" dirty="0">
                <a:latin typeface="+mj-lt"/>
                <a:cs typeface="Angsana New" pitchFamily="18" charset="-34"/>
              </a:rPr>
              <a:t>to produce goods and services</a:t>
            </a:r>
            <a:endParaRPr lang="en-US" sz="3200" dirty="0">
              <a:latin typeface="Angsana New" pitchFamily="18" charset="-34"/>
              <a:cs typeface="Angsana New" pitchFamily="18" charset="-34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Char char="v"/>
              <a:defRPr/>
            </a:pPr>
            <a:r>
              <a:rPr lang="en-US" b="1" dirty="0">
                <a:solidFill>
                  <a:srgbClr val="9900CC"/>
                </a:solidFill>
                <a:latin typeface="+mj-lt"/>
                <a:cs typeface="Angsana New" pitchFamily="18" charset="-34"/>
              </a:rPr>
              <a:t>Gross National product (GNP)</a:t>
            </a:r>
          </a:p>
          <a:p>
            <a:pPr>
              <a:spcBef>
                <a:spcPct val="0"/>
              </a:spcBef>
              <a:buFontTx/>
              <a:buNone/>
              <a:defRPr/>
            </a:pPr>
            <a:r>
              <a:rPr lang="en-US" b="1" dirty="0">
                <a:solidFill>
                  <a:srgbClr val="9900CC"/>
                </a:solidFill>
                <a:latin typeface="+mj-lt"/>
                <a:cs typeface="Angsana New" pitchFamily="18" charset="-34"/>
              </a:rPr>
              <a:t>		</a:t>
            </a:r>
            <a:r>
              <a:rPr lang="en-US" sz="2400" dirty="0"/>
              <a:t>The total market value of all final goods and services 	produced within a given period by </a:t>
            </a:r>
            <a:r>
              <a:rPr lang="en-US" sz="2400" b="1" dirty="0">
                <a:solidFill>
                  <a:srgbClr val="FF0000"/>
                </a:solidFill>
              </a:rPr>
              <a:t>factors of 	production owned by a country’s citizens, 	regardless of where the output is produced.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th-TH" sz="2400" dirty="0">
              <a:cs typeface="Angsana New" pitchFamily="18" charset="-34"/>
            </a:endParaRPr>
          </a:p>
          <a:p>
            <a:pPr eaLnBrk="1" hangingPunct="1">
              <a:buFontTx/>
              <a:buNone/>
              <a:defRPr/>
            </a:pPr>
            <a:r>
              <a:rPr lang="en-US" sz="3200" b="1" dirty="0">
                <a:latin typeface="Angsana New" pitchFamily="18" charset="-34"/>
                <a:cs typeface="Angsana New" pitchFamily="18" charset="-34"/>
              </a:rPr>
              <a:t>		</a:t>
            </a:r>
            <a:endParaRPr lang="en-US" sz="3200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1268" name="Slide Number Placeholder 4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752562FC-AD78-486A-BCD9-75859999F2FC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8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  <p:sp>
        <p:nvSpPr>
          <p:cNvPr id="11269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83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983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983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983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7" grpId="0" build="p" bldLvl="2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defRPr/>
            </a:pPr>
            <a:r>
              <a:rPr lang="en-US" b="1" dirty="0"/>
              <a:t>2.4 GDP  </a:t>
            </a:r>
            <a:r>
              <a:rPr lang="en-US" dirty="0">
                <a:solidFill>
                  <a:srgbClr val="990000"/>
                </a:solidFill>
              </a:rPr>
              <a:t>versus</a:t>
            </a:r>
            <a:r>
              <a:rPr lang="en-US" b="1" dirty="0"/>
              <a:t> GNP</a:t>
            </a:r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524000"/>
            <a:ext cx="8077200" cy="48006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en-US" sz="3200" b="1" dirty="0">
                <a:solidFill>
                  <a:srgbClr val="660066"/>
                </a:solidFill>
                <a:latin typeface="+mj-lt"/>
                <a:cs typeface="Angsana New" pitchFamily="18" charset="-34"/>
              </a:rPr>
              <a:t>Example</a:t>
            </a:r>
          </a:p>
          <a:p>
            <a:pPr lvl="1" eaLnBrk="1" hangingPunct="1">
              <a:lnSpc>
                <a:spcPct val="90000"/>
              </a:lnSpc>
              <a:buFontTx/>
              <a:buChar char="o"/>
              <a:defRPr/>
            </a:pPr>
            <a:r>
              <a:rPr lang="en-US" dirty="0">
                <a:cs typeface="Angsana New" pitchFamily="18" charset="-34"/>
              </a:rPr>
              <a:t>Income from factory located in other country</a:t>
            </a:r>
            <a:r>
              <a:rPr lang="th-TH" dirty="0">
                <a:cs typeface="Angsana New" pitchFamily="18" charset="-34"/>
              </a:rPr>
              <a:t> </a:t>
            </a:r>
            <a:endParaRPr lang="en-US" dirty="0">
              <a:cs typeface="Angsana New" pitchFamily="18" charset="-34"/>
            </a:endParaRPr>
          </a:p>
          <a:p>
            <a:pPr lvl="1" eaLnBrk="1" hangingPunct="1">
              <a:lnSpc>
                <a:spcPct val="90000"/>
              </a:lnSpc>
              <a:buFontTx/>
              <a:buNone/>
              <a:defRPr/>
            </a:pPr>
            <a:endParaRPr lang="en-US" sz="2800" dirty="0">
              <a:latin typeface="Angsana New" pitchFamily="18" charset="-34"/>
              <a:cs typeface="Angsana New" pitchFamily="18" charset="-34"/>
            </a:endParaRPr>
          </a:p>
          <a:p>
            <a:pPr lvl="1" eaLnBrk="1" hangingPunct="1">
              <a:lnSpc>
                <a:spcPct val="90000"/>
              </a:lnSpc>
              <a:buFontTx/>
              <a:buNone/>
              <a:defRPr/>
            </a:pPr>
            <a:endParaRPr lang="en-US" sz="800" dirty="0">
              <a:latin typeface="+mj-lt"/>
              <a:cs typeface="Angsana New" pitchFamily="18" charset="-34"/>
            </a:endParaRPr>
          </a:p>
          <a:p>
            <a:pPr lvl="1" eaLnBrk="1" hangingPunct="1">
              <a:lnSpc>
                <a:spcPct val="90000"/>
              </a:lnSpc>
              <a:buFontTx/>
              <a:buChar char="o"/>
              <a:defRPr/>
            </a:pPr>
            <a:r>
              <a:rPr lang="en-US" dirty="0">
                <a:cs typeface="Angsana New" pitchFamily="18" charset="-34"/>
              </a:rPr>
              <a:t>Maid and labor work in other country</a:t>
            </a:r>
          </a:p>
          <a:p>
            <a:pPr lvl="1" eaLnBrk="1" hangingPunct="1">
              <a:lnSpc>
                <a:spcPct val="90000"/>
              </a:lnSpc>
              <a:buFontTx/>
              <a:buChar char="o"/>
              <a:defRPr/>
            </a:pPr>
            <a:r>
              <a:rPr lang="en-US" b="1" i="1" dirty="0">
                <a:solidFill>
                  <a:srgbClr val="008000"/>
                </a:solidFill>
                <a:cs typeface="Angsana New" pitchFamily="18" charset="-34"/>
              </a:rPr>
              <a:t>GNP = GDP + Net Factor Income from Abroad</a:t>
            </a:r>
            <a:endParaRPr lang="en-US" b="1" dirty="0">
              <a:cs typeface="Angsana New" pitchFamily="18" charset="-34"/>
            </a:endParaRPr>
          </a:p>
          <a:p>
            <a:pPr lvl="1" eaLnBrk="1" hangingPunct="1">
              <a:lnSpc>
                <a:spcPct val="90000"/>
              </a:lnSpc>
              <a:buFontTx/>
              <a:buNone/>
              <a:defRPr/>
            </a:pPr>
            <a:r>
              <a:rPr lang="en-US" sz="2800" i="1" dirty="0">
                <a:latin typeface="Angsana New" pitchFamily="18" charset="-34"/>
                <a:cs typeface="Angsana New" pitchFamily="18" charset="-34"/>
              </a:rPr>
              <a:t>	</a:t>
            </a:r>
            <a:r>
              <a:rPr lang="en-US" sz="2000" b="1" dirty="0">
                <a:solidFill>
                  <a:srgbClr val="FF0000"/>
                </a:solidFill>
                <a:cs typeface="Angsana New" pitchFamily="18" charset="-34"/>
              </a:rPr>
              <a:t>Net factor income from abroad </a:t>
            </a:r>
            <a:r>
              <a:rPr lang="en-US" sz="2000" dirty="0">
                <a:cs typeface="Angsana New" pitchFamily="18" charset="-34"/>
              </a:rPr>
              <a:t>= 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cs typeface="Angsana New" pitchFamily="18" charset="-34"/>
              </a:rPr>
              <a:t>Income from Thai factor of</a:t>
            </a:r>
          </a:p>
          <a:p>
            <a:pPr lvl="1" eaLnBrk="1" hangingPunct="1">
              <a:lnSpc>
                <a:spcPct val="90000"/>
              </a:lnSpc>
              <a:buFontTx/>
              <a:buNone/>
              <a:defRPr/>
            </a:pPr>
            <a:r>
              <a:rPr lang="en-US" sz="2000" dirty="0">
                <a:solidFill>
                  <a:schemeClr val="accent6">
                    <a:lumMod val="75000"/>
                  </a:schemeClr>
                </a:solidFill>
                <a:cs typeface="Angsana New" pitchFamily="18" charset="-34"/>
              </a:rPr>
              <a:t>    production used to produce G&amp;S abroad </a:t>
            </a:r>
            <a:r>
              <a:rPr lang="en-US" sz="2000" dirty="0">
                <a:cs typeface="Angsana New" pitchFamily="18" charset="-34"/>
              </a:rPr>
              <a:t>– </a:t>
            </a:r>
            <a:r>
              <a:rPr lang="en-US" sz="2000" dirty="0">
                <a:solidFill>
                  <a:schemeClr val="accent6">
                    <a:lumMod val="75000"/>
                  </a:schemeClr>
                </a:solidFill>
                <a:cs typeface="Angsana New" pitchFamily="18" charset="-34"/>
              </a:rPr>
              <a:t>Income from foreign </a:t>
            </a:r>
          </a:p>
          <a:p>
            <a:pPr lvl="1" eaLnBrk="1" hangingPunct="1">
              <a:lnSpc>
                <a:spcPct val="90000"/>
              </a:lnSpc>
              <a:buFontTx/>
              <a:buNone/>
              <a:defRPr/>
            </a:pPr>
            <a:r>
              <a:rPr lang="en-US" sz="2000" dirty="0">
                <a:solidFill>
                  <a:schemeClr val="accent6">
                    <a:lumMod val="75000"/>
                  </a:schemeClr>
                </a:solidFill>
                <a:cs typeface="Angsana New" pitchFamily="18" charset="-34"/>
              </a:rPr>
              <a:t>    factor of production used to produce G&amp;S in Thailand</a:t>
            </a:r>
            <a:r>
              <a:rPr lang="th-TH" sz="2000" i="1" dirty="0">
                <a:solidFill>
                  <a:schemeClr val="accent6">
                    <a:lumMod val="75000"/>
                  </a:schemeClr>
                </a:solidFill>
                <a:cs typeface="Angsana New" pitchFamily="18" charset="-34"/>
              </a:rPr>
              <a:t>	</a:t>
            </a:r>
            <a:endParaRPr lang="en-US" sz="2000" i="1" dirty="0">
              <a:solidFill>
                <a:schemeClr val="accent6">
                  <a:lumMod val="75000"/>
                </a:schemeClr>
              </a:solidFill>
              <a:cs typeface="Angsana New" pitchFamily="18" charset="-34"/>
            </a:endParaRPr>
          </a:p>
          <a:p>
            <a:pPr lvl="1" eaLnBrk="1" hangingPunct="1">
              <a:lnSpc>
                <a:spcPct val="90000"/>
              </a:lnSpc>
              <a:buFontTx/>
              <a:buNone/>
              <a:defRPr/>
            </a:pPr>
            <a:endParaRPr lang="en-US" sz="2800" i="1" dirty="0">
              <a:solidFill>
                <a:schemeClr val="accent6"/>
              </a:solidFill>
              <a:latin typeface="Angsana New" pitchFamily="18" charset="-34"/>
              <a:cs typeface="Angsana New" pitchFamily="18" charset="-34"/>
            </a:endParaRPr>
          </a:p>
        </p:txBody>
      </p:sp>
      <p:sp useBgFill="1">
        <p:nvSpPr>
          <p:cNvPr id="12292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cxnSp>
        <p:nvCxnSpPr>
          <p:cNvPr id="8" name="Straight Connector 7"/>
          <p:cNvCxnSpPr/>
          <p:nvPr/>
        </p:nvCxnSpPr>
        <p:spPr bwMode="auto">
          <a:xfrm>
            <a:off x="1676400" y="2895600"/>
            <a:ext cx="57150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 bwMode="auto">
          <a:xfrm>
            <a:off x="1600200" y="3276600"/>
            <a:ext cx="57912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95" name="Slide Number Placeholder 14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92C46E26-8FEA-494A-A993-4E9BAABE6E6E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9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93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993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993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993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993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993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993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1" grpId="0" build="p" bldLvl="2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defRPr/>
            </a:pPr>
            <a:r>
              <a:rPr lang="en-US" b="1" dirty="0">
                <a:cs typeface="Angsana New" pitchFamily="18" charset="-34"/>
              </a:rPr>
              <a:t>2.5 Measurement of GDP</a:t>
            </a:r>
          </a:p>
        </p:txBody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76400" y="1524000"/>
            <a:ext cx="6400800" cy="45720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en-US" sz="1000" dirty="0">
              <a:latin typeface="Angsana New" pitchFamily="18" charset="-34"/>
              <a:cs typeface="Angsana New" pitchFamily="18" charset="-34"/>
            </a:endParaRP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en-US" sz="3600" dirty="0">
                <a:solidFill>
                  <a:srgbClr val="008000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200" dirty="0">
                <a:solidFill>
                  <a:srgbClr val="008000"/>
                </a:solidFill>
                <a:cs typeface="Angsana New" pitchFamily="18" charset="-34"/>
              </a:rPr>
              <a:t>Production Approach</a:t>
            </a:r>
            <a:endParaRPr lang="th-TH" sz="3200" dirty="0">
              <a:solidFill>
                <a:srgbClr val="008000"/>
              </a:solidFill>
              <a:cs typeface="Angsana New" pitchFamily="18" charset="-34"/>
            </a:endParaRP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en-US" sz="3200" dirty="0">
                <a:solidFill>
                  <a:srgbClr val="008000"/>
                </a:solidFill>
                <a:cs typeface="Angsana New" pitchFamily="18" charset="-34"/>
              </a:rPr>
              <a:t> Expenditure Approach</a:t>
            </a:r>
            <a:endParaRPr lang="th-TH" sz="3200" dirty="0">
              <a:solidFill>
                <a:srgbClr val="008000"/>
              </a:solidFill>
              <a:cs typeface="Angsana New" pitchFamily="18" charset="-34"/>
            </a:endParaRP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en-US" sz="3200" dirty="0">
                <a:solidFill>
                  <a:srgbClr val="008000"/>
                </a:solidFill>
                <a:cs typeface="Angsana New" pitchFamily="18" charset="-34"/>
              </a:rPr>
              <a:t> Income Approach</a:t>
            </a:r>
          </a:p>
        </p:txBody>
      </p:sp>
      <p:sp useBgFill="1">
        <p:nvSpPr>
          <p:cNvPr id="13316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13317" name="Slide Number Placeholder 4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DC8E096F-3957-4DA6-B0D4-40EAB9DFB6E9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10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13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13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013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79" grpId="0" build="p" bldLvl="2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defRPr/>
            </a:pPr>
            <a:r>
              <a:rPr lang="en-US" b="1" dirty="0">
                <a:cs typeface="Angsana New" pitchFamily="18" charset="-34"/>
              </a:rPr>
              <a:t>2.5.1 Product Approach</a:t>
            </a:r>
          </a:p>
        </p:txBody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447800"/>
            <a:ext cx="8077200" cy="45720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en-US" sz="1000" dirty="0">
              <a:latin typeface="Angsana New" pitchFamily="18" charset="-34"/>
              <a:cs typeface="Angsana New" pitchFamily="18" charset="-34"/>
            </a:endParaRP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en-US" sz="3600" dirty="0">
                <a:solidFill>
                  <a:srgbClr val="008000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200" dirty="0">
                <a:solidFill>
                  <a:srgbClr val="008000"/>
                </a:solidFill>
                <a:cs typeface="Angsana New" pitchFamily="18" charset="-34"/>
              </a:rPr>
              <a:t>Calculated from value of final goods and services</a:t>
            </a: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en-US" sz="3200" dirty="0">
                <a:solidFill>
                  <a:srgbClr val="008000"/>
                </a:solidFill>
                <a:cs typeface="Angsana New" pitchFamily="18" charset="-34"/>
              </a:rPr>
              <a:t> Calculated using value added method</a:t>
            </a:r>
            <a:endParaRPr lang="th-TH" sz="3200" dirty="0">
              <a:solidFill>
                <a:srgbClr val="008000"/>
              </a:solidFill>
              <a:cs typeface="Angsana New" pitchFamily="18" charset="-34"/>
            </a:endParaRPr>
          </a:p>
          <a:p>
            <a:pPr eaLnBrk="1" hangingPunct="1">
              <a:buFont typeface="Wingdings" pitchFamily="2" charset="2"/>
              <a:buChar char="Ø"/>
              <a:defRPr/>
            </a:pPr>
            <a:endParaRPr lang="en-US" sz="3200" dirty="0">
              <a:solidFill>
                <a:srgbClr val="008000"/>
              </a:solidFill>
              <a:cs typeface="Angsana New" pitchFamily="18" charset="-34"/>
            </a:endParaRPr>
          </a:p>
        </p:txBody>
      </p:sp>
      <p:sp useBgFill="1">
        <p:nvSpPr>
          <p:cNvPr id="14340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14341" name="Slide Number Placeholder 4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22EBA466-A155-4F34-B453-291D6C0A55D4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11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13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13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79" grpId="0" build="p" bldLvl="2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9" name="Text Box 3"/>
          <p:cNvSpPr txBox="1">
            <a:spLocks noChangeArrowheads="1"/>
          </p:cNvSpPr>
          <p:nvPr/>
        </p:nvSpPr>
        <p:spPr bwMode="auto">
          <a:xfrm>
            <a:off x="381000" y="1524000"/>
            <a:ext cx="8763000" cy="141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lvl="1">
              <a:buFont typeface="Wingdings" pitchFamily="2" charset="2"/>
              <a:buChar char="Ø"/>
              <a:defRPr/>
            </a:pPr>
            <a:r>
              <a:rPr lang="th-TH" sz="3000" b="1" dirty="0">
                <a:latin typeface="Times New Roman" pitchFamily="18" charset="0"/>
                <a:cs typeface="Angsana New" pitchFamily="18" charset="-34"/>
              </a:rPr>
              <a:t> </a:t>
            </a:r>
            <a:r>
              <a:rPr lang="en-US" sz="2800" dirty="0">
                <a:latin typeface="Times New Roman" pitchFamily="18" charset="0"/>
                <a:cs typeface="Angsana New" pitchFamily="18" charset="-34"/>
              </a:rPr>
              <a:t>Calculate total value of final goods and service: suppose there are 400 apples and 300 oranges in the economy</a:t>
            </a:r>
            <a:endParaRPr lang="en-US" dirty="0">
              <a:solidFill>
                <a:srgbClr val="FF66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Angsana New" pitchFamily="18" charset="-34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2438400" y="2667000"/>
            <a:ext cx="4114800" cy="1066800"/>
            <a:chOff x="1536" y="1248"/>
            <a:chExt cx="2592" cy="672"/>
          </a:xfrm>
        </p:grpSpPr>
        <p:pic>
          <p:nvPicPr>
            <p:cNvPr id="15368" name="Picture 5" descr="orange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04" y="1296"/>
              <a:ext cx="624" cy="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5369" name="Group 6"/>
            <p:cNvGrpSpPr>
              <a:grpSpLocks/>
            </p:cNvGrpSpPr>
            <p:nvPr/>
          </p:nvGrpSpPr>
          <p:grpSpPr bwMode="auto">
            <a:xfrm>
              <a:off x="1536" y="1248"/>
              <a:ext cx="588" cy="672"/>
              <a:chOff x="1536" y="1248"/>
              <a:chExt cx="588" cy="672"/>
            </a:xfrm>
          </p:grpSpPr>
          <p:pic>
            <p:nvPicPr>
              <p:cNvPr id="15371" name="Picture 7" descr="APPLE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536" y="1248"/>
                <a:ext cx="588" cy="6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5372" name="Text Box 8"/>
              <p:cNvSpPr txBox="1">
                <a:spLocks noChangeArrowheads="1"/>
              </p:cNvSpPr>
              <p:nvPr/>
            </p:nvSpPr>
            <p:spPr bwMode="auto">
              <a:xfrm>
                <a:off x="1584" y="1440"/>
                <a:ext cx="484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spcBef>
                    <a:spcPct val="25000"/>
                  </a:spcBef>
                  <a:spcAft>
                    <a:spcPct val="45000"/>
                  </a:spcAft>
                  <a:buChar char="•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spcBef>
                    <a:spcPct val="25000"/>
                  </a:spcBef>
                  <a:spcAft>
                    <a:spcPct val="25000"/>
                  </a:spcAft>
                  <a:buSzPct val="90000"/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SzPct val="9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spcAft>
                    <a:spcPct val="0"/>
                  </a:spcAft>
                  <a:buFontTx/>
                  <a:buNone/>
                </a:pPr>
                <a:r>
                  <a:rPr lang="en-US" altLang="th-TH" sz="2400">
                    <a:latin typeface="Times New Roman" panose="02020603050405020304" pitchFamily="18" charset="0"/>
                  </a:rPr>
                  <a:t>B </a:t>
                </a:r>
                <a:r>
                  <a:rPr lang="en-US" altLang="th-TH" sz="2400">
                    <a:latin typeface="Times New Roman" panose="02020603050405020304" pitchFamily="18" charset="0"/>
                    <a:cs typeface="Angsana New" panose="02020603050405020304" pitchFamily="18" charset="-34"/>
                  </a:rPr>
                  <a:t>10</a:t>
                </a:r>
                <a:endParaRPr lang="en-US" altLang="th-TH" sz="2400"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15370" name="Text Box 9"/>
            <p:cNvSpPr txBox="1">
              <a:spLocks noChangeArrowheads="1"/>
            </p:cNvSpPr>
            <p:nvPr/>
          </p:nvSpPr>
          <p:spPr bwMode="auto">
            <a:xfrm>
              <a:off x="3552" y="1488"/>
              <a:ext cx="3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2400">
                  <a:latin typeface="Times New Roman" panose="02020603050405020304" pitchFamily="18" charset="0"/>
                </a:rPr>
                <a:t>B 5</a:t>
              </a:r>
            </a:p>
          </p:txBody>
        </p:sp>
      </p:grpSp>
      <p:sp>
        <p:nvSpPr>
          <p:cNvPr id="75786" name="Text Box 10"/>
          <p:cNvSpPr txBox="1">
            <a:spLocks noChangeArrowheads="1"/>
          </p:cNvSpPr>
          <p:nvPr/>
        </p:nvSpPr>
        <p:spPr bwMode="auto">
          <a:xfrm>
            <a:off x="1143000" y="3886200"/>
            <a:ext cx="7088188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dirty="0">
                <a:latin typeface="Times New Roman" pitchFamily="18" charset="0"/>
              </a:rPr>
              <a:t>GDP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= (price of </a:t>
            </a:r>
            <a:r>
              <a:rPr lang="en-US" sz="2800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apples </a:t>
            </a:r>
            <a:r>
              <a:rPr lang="en-US" sz="28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 amount of </a:t>
            </a:r>
            <a:r>
              <a:rPr lang="en-US" sz="2800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apples</a:t>
            </a:r>
            <a:r>
              <a:rPr lang="en-US" sz="28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)</a:t>
            </a:r>
          </a:p>
          <a:p>
            <a:pPr>
              <a:defRPr/>
            </a:pPr>
            <a:r>
              <a:rPr lang="en-US" sz="28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	 + (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price of </a:t>
            </a:r>
            <a:r>
              <a:rPr lang="en-US" sz="2800" dirty="0">
                <a:solidFill>
                  <a:srgbClr val="FF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  <a:sym typeface="Symbol" pitchFamily="18" charset="2"/>
              </a:rPr>
              <a:t>oranges</a:t>
            </a:r>
            <a:r>
              <a:rPr lang="en-US" sz="28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 </a:t>
            </a:r>
            <a:r>
              <a:rPr lang="en-US" sz="2800" dirty="0">
                <a:latin typeface="Times New Roman" pitchFamily="18" charset="0"/>
                <a:cs typeface="Angsana New" pitchFamily="18" charset="-34"/>
                <a:sym typeface="Symbol" pitchFamily="18" charset="2"/>
              </a:rPr>
              <a:t>amount of</a:t>
            </a:r>
            <a:r>
              <a:rPr lang="en-US" sz="28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sz="2800" dirty="0">
                <a:solidFill>
                  <a:srgbClr val="FF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  <a:sym typeface="Symbol" pitchFamily="18" charset="2"/>
              </a:rPr>
              <a:t>oranges</a:t>
            </a:r>
            <a:r>
              <a:rPr lang="en-US" sz="28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)</a:t>
            </a:r>
          </a:p>
          <a:p>
            <a:pPr>
              <a:defRPr/>
            </a:pPr>
            <a:r>
              <a:rPr lang="en-US" sz="28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        = </a:t>
            </a:r>
          </a:p>
          <a:p>
            <a:pPr>
              <a:defRPr/>
            </a:pPr>
            <a:r>
              <a:rPr lang="en-US" sz="2800" dirty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GDP = </a:t>
            </a:r>
            <a:endParaRPr lang="en-US" sz="2800" b="1" dirty="0">
              <a:solidFill>
                <a:srgbClr val="9900CC"/>
              </a:solidFill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</p:txBody>
      </p:sp>
      <p:sp useBgFill="1">
        <p:nvSpPr>
          <p:cNvPr id="15365" name="Rectangle 12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75790" name="Rectangle 14"/>
          <p:cNvSpPr>
            <a:spLocks noChangeArrowheads="1"/>
          </p:cNvSpPr>
          <p:nvPr/>
        </p:nvSpPr>
        <p:spPr bwMode="auto">
          <a:xfrm>
            <a:off x="533400" y="2286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cs typeface="Angsana New" pitchFamily="18" charset="-34"/>
              </a:rPr>
              <a:t>Production Approach: using final G&amp;S values</a:t>
            </a:r>
            <a:endParaRPr lang="en-US" sz="28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j-lt"/>
            </a:endParaRPr>
          </a:p>
        </p:txBody>
      </p:sp>
      <p:sp>
        <p:nvSpPr>
          <p:cNvPr id="15367" name="Slide Number Placeholder 11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E00C099E-7FEC-4138-A36B-A6FADE8BCD0B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12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5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5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757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757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757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757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9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386" name="Rectangle 5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16387" name="Slide Number Placeholder 5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079ECA32-BD8B-489E-A6A5-EDDEF1591EEE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13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  <p:sp>
        <p:nvSpPr>
          <p:cNvPr id="9" name="Rectangle 14"/>
          <p:cNvSpPr>
            <a:spLocks noChangeArrowheads="1"/>
          </p:cNvSpPr>
          <p:nvPr/>
        </p:nvSpPr>
        <p:spPr bwMode="auto">
          <a:xfrm>
            <a:off x="381000" y="228600"/>
            <a:ext cx="8534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cs typeface="Angsana New" pitchFamily="18" charset="-34"/>
              </a:rPr>
              <a:t>Production Approach: using value-added values</a:t>
            </a:r>
            <a:endParaRPr lang="en-US" sz="28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j-lt"/>
            </a:endParaRPr>
          </a:p>
        </p:txBody>
      </p:sp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1295400" y="1981200"/>
            <a:ext cx="6248400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b="1">
                <a:solidFill>
                  <a:srgbClr val="9900CC"/>
                </a:solidFill>
              </a:rPr>
              <a:t>Value added  </a:t>
            </a:r>
            <a:r>
              <a:rPr lang="en-US" altLang="th-TH"/>
              <a:t>The difference between the value of goods as they leave a stage of production and the cost of the goods as they entered that stage.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4211" name="Group 3"/>
          <p:cNvGraphicFramePr>
            <a:graphicFrameLocks noGrp="1"/>
          </p:cNvGraphicFramePr>
          <p:nvPr/>
        </p:nvGraphicFramePr>
        <p:xfrm>
          <a:off x="152400" y="1295400"/>
          <a:ext cx="8632825" cy="4556125"/>
        </p:xfrm>
        <a:graphic>
          <a:graphicData uri="http://schemas.openxmlformats.org/drawingml/2006/table">
            <a:tbl>
              <a:tblPr/>
              <a:tblGrid>
                <a:gridCol w="838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24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85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080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159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334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1282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581090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Value added in production of bottle orange juice</a:t>
                      </a:r>
                      <a:endParaRPr kumimoji="0" lang="th-TH" sz="24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charset="0"/>
                        <a:cs typeface="Angsana New" pitchFamily="18" charset="-34"/>
                      </a:endParaRPr>
                    </a:p>
                  </a:txBody>
                  <a:tcPr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00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79112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Stage of production</a:t>
                      </a:r>
                      <a:endParaRPr kumimoji="0" 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charset="0"/>
                      </a:endParaRPr>
                    </a:p>
                  </a:txBody>
                  <a:tcPr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00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Sales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Arial" charset="0"/>
                        <a:cs typeface="Angsana New" pitchFamily="18" charset="-34"/>
                      </a:endParaRPr>
                    </a:p>
                  </a:txBody>
                  <a:tcPr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00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Value Added</a:t>
                      </a:r>
                    </a:p>
                  </a:txBody>
                  <a:tcPr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00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6768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(1)</a:t>
                      </a:r>
                    </a:p>
                  </a:txBody>
                  <a:tcPr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Orange</a:t>
                      </a:r>
                      <a:endParaRPr kumimoji="0" lang="en-US" sz="22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T="45725" marB="45725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R="0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50</a:t>
                      </a: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0</a:t>
                      </a:r>
                    </a:p>
                  </a:txBody>
                  <a:tcPr marL="18288"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45720" marT="45725" marB="45725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45720" marR="0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0" marR="0"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6768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(2)</a:t>
                      </a:r>
                    </a:p>
                  </a:txBody>
                  <a:tcPr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Orange juice</a:t>
                      </a:r>
                    </a:p>
                  </a:txBody>
                  <a:tcPr marT="45725" marB="45725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R="0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650</a:t>
                      </a:r>
                    </a:p>
                  </a:txBody>
                  <a:tcPr marL="18288"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45720" marT="45725" marB="45725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45720" marR="0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0" marR="0"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8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(3)</a:t>
                      </a:r>
                    </a:p>
                  </a:txBody>
                  <a:tcPr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Orange juice in bottle (factory level)</a:t>
                      </a:r>
                    </a:p>
                  </a:txBody>
                  <a:tcPr marT="45725" marB="45725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R="0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900</a:t>
                      </a:r>
                    </a:p>
                  </a:txBody>
                  <a:tcPr marL="18288"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45720" marT="45725" marB="45725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45720" marR="0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0" marR="0"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6208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(4)</a:t>
                      </a:r>
                    </a:p>
                  </a:txBody>
                  <a:tcPr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Retail sale (Supermarket level)</a:t>
                      </a:r>
                    </a:p>
                  </a:txBody>
                  <a:tcPr marT="45725" marB="45725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R="0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1200</a:t>
                      </a:r>
                    </a:p>
                  </a:txBody>
                  <a:tcPr marL="18288"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45720" marT="45725" marB="45725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45720" marR="0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0" marR="0"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18218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Total value added</a:t>
                      </a:r>
                    </a:p>
                  </a:txBody>
                  <a:tcPr marT="45725" marB="45725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R="0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18288"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45720" marT="45725" marB="45725" horzOverflow="overflow">
                    <a:lnL cap="flat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45720" marR="0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L="0" marR="0"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</a:endParaRPr>
                    </a:p>
                  </a:txBody>
                  <a:tcPr marT="45725" marB="45725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 useBgFill="1">
        <p:nvSpPr>
          <p:cNvPr id="17461" name="Rectangle 68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17462" name="Slide Number Placeholder 9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9E4B68EE-83DD-4631-A54D-DA42644BC291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14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  <p:sp>
        <p:nvSpPr>
          <p:cNvPr id="13" name="Rectangle 14"/>
          <p:cNvSpPr>
            <a:spLocks noChangeArrowheads="1"/>
          </p:cNvSpPr>
          <p:nvPr/>
        </p:nvSpPr>
        <p:spPr bwMode="auto">
          <a:xfrm>
            <a:off x="381000" y="228600"/>
            <a:ext cx="8534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cs typeface="Angsana New" pitchFamily="18" charset="-34"/>
              </a:rPr>
              <a:t>Production Approach: using value-added values</a:t>
            </a:r>
            <a:endParaRPr lang="en-US" sz="28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j-lt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46910A1F-1D67-4C54-B0D7-372722B0D1FB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15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  <p:sp>
        <p:nvSpPr>
          <p:cNvPr id="4" name="Rectangle 14"/>
          <p:cNvSpPr>
            <a:spLocks noChangeArrowheads="1"/>
          </p:cNvSpPr>
          <p:nvPr/>
        </p:nvSpPr>
        <p:spPr bwMode="auto">
          <a:xfrm>
            <a:off x="381000" y="228600"/>
            <a:ext cx="8534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28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cs typeface="Angsana New" pitchFamily="18" charset="-34"/>
              </a:rPr>
              <a:t>Some concerns: measuring GDP</a:t>
            </a:r>
            <a:endParaRPr lang="en-US" sz="28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j-lt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838200" y="2514600"/>
            <a:ext cx="8029575" cy="762000"/>
          </a:xfrm>
          <a:prstGeom prst="rect">
            <a:avLst/>
          </a:prstGeom>
          <a:solidFill>
            <a:srgbClr val="FFF0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>
                <a:solidFill>
                  <a:srgbClr val="C00000"/>
                </a:solidFill>
              </a:rPr>
              <a:t>GDP ignores all transactions in which money or goods change hands and in which no new goods and services are produced.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228600" y="1524000"/>
            <a:ext cx="89154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>
                <a:solidFill>
                  <a:srgbClr val="1469B2"/>
                </a:solidFill>
              </a:rPr>
              <a:t>EXCLUSION OF USED GOODS AND PAPER TRANSACTIONS</a:t>
            </a:r>
          </a:p>
        </p:txBody>
      </p:sp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1219200" y="2057400"/>
            <a:ext cx="7010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 b="1"/>
              <a:t>GDP is concerned only with new, or current, production</a:t>
            </a:r>
            <a:r>
              <a:rPr lang="en-US" altLang="th-TH" sz="2000"/>
              <a:t>.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52400" y="3429000"/>
            <a:ext cx="8991600" cy="25908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 algn="ctr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r>
              <a:rPr lang="en-US" sz="2000" b="1" dirty="0">
                <a:solidFill>
                  <a:srgbClr val="008000"/>
                </a:solidFill>
                <a:latin typeface="Arial" charset="0"/>
              </a:rPr>
              <a:t>Example:</a:t>
            </a:r>
          </a:p>
          <a:p>
            <a:pPr>
              <a:defRPr/>
            </a:pPr>
            <a:endParaRPr lang="en-US" sz="2000" b="1" dirty="0">
              <a:solidFill>
                <a:srgbClr val="008000"/>
              </a:solidFill>
              <a:latin typeface="Arial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en-US" sz="2000" b="1" dirty="0">
                <a:solidFill>
                  <a:srgbClr val="008000"/>
                </a:solidFill>
                <a:latin typeface="Arial" charset="0"/>
              </a:rPr>
              <a:t> A house build 3 years ago, should it be counted in GDP this year ?</a:t>
            </a:r>
          </a:p>
          <a:p>
            <a:pPr>
              <a:buFont typeface="Wingdings" pitchFamily="2" charset="2"/>
              <a:buChar char="Ø"/>
              <a:defRPr/>
            </a:pPr>
            <a:endParaRPr lang="en-US" sz="2000" b="1" dirty="0">
              <a:solidFill>
                <a:srgbClr val="008000"/>
              </a:solidFill>
              <a:latin typeface="Arial" charset="0"/>
            </a:endParaRPr>
          </a:p>
          <a:p>
            <a:pPr>
              <a:buFont typeface="Wingdings" pitchFamily="2" charset="2"/>
              <a:buChar char="Ø"/>
              <a:defRPr/>
            </a:pPr>
            <a:endParaRPr lang="en-US" sz="2000" b="1" dirty="0">
              <a:solidFill>
                <a:srgbClr val="008000"/>
              </a:solidFill>
              <a:latin typeface="Arial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en-US" sz="2000" b="1" dirty="0">
                <a:solidFill>
                  <a:srgbClr val="008000"/>
                </a:solidFill>
                <a:latin typeface="Arial" charset="0"/>
              </a:rPr>
              <a:t> How about commission fee for the commissioner  who sell the house?</a:t>
            </a:r>
          </a:p>
          <a:p>
            <a:pPr>
              <a:defRPr/>
            </a:pPr>
            <a:endParaRPr lang="en-US" sz="2000" b="1" dirty="0">
              <a:solidFill>
                <a:srgbClr val="008000"/>
              </a:solidFill>
              <a:latin typeface="Arial" charset="0"/>
            </a:endParaRPr>
          </a:p>
          <a:p>
            <a:pPr>
              <a:defRPr/>
            </a:pPr>
            <a:endParaRPr lang="en-US" sz="2000" dirty="0">
              <a:solidFill>
                <a:srgbClr val="C00000"/>
              </a:solidFill>
              <a:latin typeface="Arial" charset="0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685800" y="4800600"/>
            <a:ext cx="76962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685800" y="5638800"/>
            <a:ext cx="76962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42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458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103429" name="Rectangle 5"/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8534400" cy="914400"/>
          </a:xfrm>
        </p:spPr>
        <p:txBody>
          <a:bodyPr/>
          <a:lstStyle/>
          <a:p>
            <a:pPr algn="l" eaLnBrk="1" hangingPunct="1">
              <a:tabLst>
                <a:tab pos="166688" algn="l"/>
              </a:tabLst>
              <a:defRPr/>
            </a:pPr>
            <a:r>
              <a:rPr lang="en-US" sz="3200" b="1" dirty="0">
                <a:cs typeface="Angsana New" pitchFamily="18" charset="-34"/>
              </a:rPr>
              <a:t>2.5.2 Expenditure Approach</a:t>
            </a:r>
          </a:p>
        </p:txBody>
      </p:sp>
      <p:sp>
        <p:nvSpPr>
          <p:cNvPr id="19460" name="Slide Number Placeholder 5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5DCF3312-E012-41A9-AEC3-FCB4ED70B966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16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1143000" y="2057400"/>
            <a:ext cx="66294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b="1">
                <a:solidFill>
                  <a:srgbClr val="FF0000"/>
                </a:solidFill>
              </a:rPr>
              <a:t>Expenditure approach:  </a:t>
            </a:r>
            <a:r>
              <a:rPr lang="en-US" altLang="th-TH"/>
              <a:t>A method of computing GDP that measures the amount spent on all final goods during a given period.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D06968F9-A681-45EE-9E1F-A59DA697DB97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17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20483" name="Rectangle 5"/>
          <p:cNvSpPr>
            <a:spLocks noChangeArrowheads="1"/>
          </p:cNvSpPr>
          <p:nvPr/>
        </p:nvSpPr>
        <p:spPr bwMode="auto">
          <a:xfrm>
            <a:off x="838200" y="457200"/>
            <a:ext cx="7391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1469B2"/>
                </a:solidFill>
              </a:rPr>
              <a:t>THE EXPENDITURE APPROACH</a:t>
            </a:r>
          </a:p>
        </p:txBody>
      </p:sp>
      <p:sp>
        <p:nvSpPr>
          <p:cNvPr id="20484" name="Rectangle 8"/>
          <p:cNvSpPr>
            <a:spLocks noChangeArrowheads="1"/>
          </p:cNvSpPr>
          <p:nvPr/>
        </p:nvSpPr>
        <p:spPr bwMode="auto">
          <a:xfrm>
            <a:off x="990600" y="1371600"/>
            <a:ext cx="70866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tabLst>
                <a:tab pos="457200" algn="l"/>
                <a:tab pos="85566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tabLst>
                <a:tab pos="457200" algn="l"/>
                <a:tab pos="855663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 b="1">
                <a:solidFill>
                  <a:srgbClr val="C00000"/>
                </a:solidFill>
              </a:rPr>
              <a:t>There are four main categories of expenditure:</a:t>
            </a:r>
          </a:p>
        </p:txBody>
      </p:sp>
      <p:sp>
        <p:nvSpPr>
          <p:cNvPr id="1216521" name="Rectangle 9"/>
          <p:cNvSpPr>
            <a:spLocks noChangeArrowheads="1"/>
          </p:cNvSpPr>
          <p:nvPr/>
        </p:nvSpPr>
        <p:spPr bwMode="auto">
          <a:xfrm>
            <a:off x="1066800" y="1828800"/>
            <a:ext cx="7086600" cy="3581400"/>
          </a:xfrm>
          <a:prstGeom prst="rect">
            <a:avLst/>
          </a:prstGeom>
          <a:solidFill>
            <a:srgbClr val="FFF0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50838" indent="-350838"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 b="1">
                <a:solidFill>
                  <a:srgbClr val="9900CC"/>
                </a:solidFill>
              </a:rPr>
              <a:t>Expenditure Categories: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th-TH" sz="1400"/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■	</a:t>
            </a:r>
            <a:r>
              <a:rPr lang="en-US" altLang="th-TH" sz="2000" b="1">
                <a:solidFill>
                  <a:srgbClr val="008000"/>
                </a:solidFill>
              </a:rPr>
              <a:t>Personal consumption expenditures </a:t>
            </a:r>
            <a:r>
              <a:rPr lang="en-US" altLang="th-TH" sz="2000">
                <a:solidFill>
                  <a:srgbClr val="008000"/>
                </a:solidFill>
              </a:rPr>
              <a:t>(</a:t>
            </a:r>
            <a:r>
              <a:rPr lang="en-US" altLang="th-TH" sz="2000" b="1" i="1">
                <a:solidFill>
                  <a:srgbClr val="FF0000"/>
                </a:solidFill>
              </a:rPr>
              <a:t>C</a:t>
            </a:r>
            <a:r>
              <a:rPr lang="en-US" altLang="th-TH" sz="2000">
                <a:solidFill>
                  <a:srgbClr val="008000"/>
                </a:solidFill>
              </a:rPr>
              <a:t>): </a:t>
            </a:r>
            <a:r>
              <a:rPr lang="en-US" altLang="th-TH" sz="2000"/>
              <a:t>household spending on consumer goods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th-TH" sz="1200"/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■	</a:t>
            </a:r>
            <a:r>
              <a:rPr lang="en-US" altLang="th-TH" sz="2000" b="1">
                <a:solidFill>
                  <a:srgbClr val="008000"/>
                </a:solidFill>
              </a:rPr>
              <a:t>Gross private domestic investment </a:t>
            </a:r>
            <a:r>
              <a:rPr lang="en-US" altLang="th-TH" sz="2000">
                <a:solidFill>
                  <a:srgbClr val="008000"/>
                </a:solidFill>
              </a:rPr>
              <a:t>(</a:t>
            </a:r>
            <a:r>
              <a:rPr lang="en-US" altLang="th-TH" sz="2000" b="1" i="1">
                <a:solidFill>
                  <a:srgbClr val="FF0000"/>
                </a:solidFill>
              </a:rPr>
              <a:t>I</a:t>
            </a:r>
            <a:r>
              <a:rPr lang="en-US" altLang="th-TH" sz="2000">
                <a:solidFill>
                  <a:srgbClr val="008000"/>
                </a:solidFill>
              </a:rPr>
              <a:t>):   </a:t>
            </a:r>
            <a:r>
              <a:rPr lang="en-US" altLang="th-TH" sz="2000"/>
              <a:t>spending by firms and households on new capital, i.e., plant, equipment, inventory, and new residential structures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th-TH" sz="1200"/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■	</a:t>
            </a:r>
            <a:r>
              <a:rPr lang="en-US" altLang="th-TH" sz="2000" b="1">
                <a:solidFill>
                  <a:srgbClr val="008000"/>
                </a:solidFill>
              </a:rPr>
              <a:t>Government consumption and investment (</a:t>
            </a:r>
            <a:r>
              <a:rPr lang="en-US" altLang="th-TH" sz="2000" b="1" i="1">
                <a:solidFill>
                  <a:srgbClr val="FF0000"/>
                </a:solidFill>
              </a:rPr>
              <a:t>G</a:t>
            </a:r>
            <a:r>
              <a:rPr lang="en-US" altLang="th-TH" sz="2000" b="1">
                <a:solidFill>
                  <a:srgbClr val="008000"/>
                </a:solidFill>
              </a:rPr>
              <a:t>)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th-TH" sz="1200"/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■	</a:t>
            </a:r>
            <a:r>
              <a:rPr lang="en-US" altLang="th-TH" sz="2000" b="1">
                <a:solidFill>
                  <a:srgbClr val="008000"/>
                </a:solidFill>
              </a:rPr>
              <a:t>Net exports (</a:t>
            </a:r>
            <a:r>
              <a:rPr lang="en-US" altLang="th-TH" sz="2000" b="1" i="1">
                <a:solidFill>
                  <a:srgbClr val="008000"/>
                </a:solidFill>
              </a:rPr>
              <a:t>X - M</a:t>
            </a:r>
            <a:r>
              <a:rPr lang="en-US" altLang="th-TH" sz="2000" b="1">
                <a:solidFill>
                  <a:srgbClr val="008000"/>
                </a:solidFill>
              </a:rPr>
              <a:t>): </a:t>
            </a:r>
            <a:r>
              <a:rPr lang="en-US" altLang="th-TH" sz="2000"/>
              <a:t>net spending by the rest of the world, or exports (</a:t>
            </a:r>
            <a:r>
              <a:rPr lang="en-US" altLang="th-TH" sz="2000" i="1"/>
              <a:t>EX</a:t>
            </a:r>
            <a:r>
              <a:rPr lang="en-US" altLang="th-TH" sz="2000"/>
              <a:t>) minus imports (</a:t>
            </a:r>
            <a:r>
              <a:rPr lang="en-US" altLang="th-TH" sz="2000" i="1"/>
              <a:t>IM</a:t>
            </a:r>
            <a:r>
              <a:rPr lang="en-US" altLang="th-TH" sz="2000"/>
              <a:t>)</a:t>
            </a:r>
          </a:p>
        </p:txBody>
      </p:sp>
      <p:sp>
        <p:nvSpPr>
          <p:cNvPr id="1216522" name="Rectangle 10"/>
          <p:cNvSpPr>
            <a:spLocks noChangeArrowheads="1"/>
          </p:cNvSpPr>
          <p:nvPr/>
        </p:nvSpPr>
        <p:spPr bwMode="auto">
          <a:xfrm>
            <a:off x="1905000" y="5638800"/>
            <a:ext cx="5638800" cy="4572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50838" indent="-350838" algn="ctr">
              <a:defRPr/>
            </a:pPr>
            <a:r>
              <a:rPr lang="pl-PL" b="1" i="1" dirty="0">
                <a:solidFill>
                  <a:srgbClr val="FF0000"/>
                </a:solidFill>
                <a:latin typeface="Arial" charset="0"/>
              </a:rPr>
              <a:t>GDP </a:t>
            </a:r>
            <a:r>
              <a:rPr lang="pl-PL" b="1" dirty="0">
                <a:solidFill>
                  <a:srgbClr val="FF0000"/>
                </a:solidFill>
                <a:latin typeface="Arial" charset="0"/>
              </a:rPr>
              <a:t>= </a:t>
            </a:r>
            <a:r>
              <a:rPr lang="pl-PL" b="1" i="1" dirty="0">
                <a:solidFill>
                  <a:srgbClr val="FF0000"/>
                </a:solidFill>
                <a:latin typeface="Arial" charset="0"/>
              </a:rPr>
              <a:t>C</a:t>
            </a:r>
            <a:r>
              <a:rPr lang="pl-PL" b="1" dirty="0">
                <a:solidFill>
                  <a:srgbClr val="FF0000"/>
                </a:solidFill>
                <a:latin typeface="Arial" charset="0"/>
              </a:rPr>
              <a:t> +</a:t>
            </a:r>
            <a:r>
              <a:rPr lang="pl-PL" b="1" i="1" dirty="0">
                <a:solidFill>
                  <a:srgbClr val="FF0000"/>
                </a:solidFill>
                <a:latin typeface="Arial" charset="0"/>
              </a:rPr>
              <a:t> I </a:t>
            </a:r>
            <a:r>
              <a:rPr lang="pl-PL" b="1" dirty="0">
                <a:solidFill>
                  <a:srgbClr val="FF0000"/>
                </a:solidFill>
                <a:latin typeface="Arial" charset="0"/>
              </a:rPr>
              <a:t>+</a:t>
            </a:r>
            <a:r>
              <a:rPr lang="pl-PL" b="1" i="1" dirty="0">
                <a:solidFill>
                  <a:srgbClr val="FF0000"/>
                </a:solidFill>
                <a:latin typeface="Arial" charset="0"/>
              </a:rPr>
              <a:t> G </a:t>
            </a:r>
            <a:r>
              <a:rPr lang="pl-PL" b="1" dirty="0">
                <a:solidFill>
                  <a:srgbClr val="FF0000"/>
                </a:solidFill>
                <a:latin typeface="Arial" charset="0"/>
              </a:rPr>
              <a:t>+</a:t>
            </a:r>
            <a:r>
              <a:rPr lang="pl-PL" b="1" i="1" dirty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pl-PL" b="1" dirty="0">
                <a:solidFill>
                  <a:srgbClr val="FF0000"/>
                </a:solidFill>
                <a:latin typeface="Arial" charset="0"/>
              </a:rPr>
              <a:t>(</a:t>
            </a:r>
            <a:r>
              <a:rPr lang="pl-PL" b="1" i="1" dirty="0">
                <a:solidFill>
                  <a:srgbClr val="FF0000"/>
                </a:solidFill>
                <a:latin typeface="Arial" charset="0"/>
              </a:rPr>
              <a:t>X </a:t>
            </a:r>
            <a:r>
              <a:rPr lang="pl-PL" b="1" dirty="0">
                <a:solidFill>
                  <a:srgbClr val="FF0000"/>
                </a:solidFill>
                <a:latin typeface="Arial" charset="0"/>
              </a:rPr>
              <a:t>-</a:t>
            </a:r>
            <a:r>
              <a:rPr lang="pl-PL" b="1" i="1" dirty="0">
                <a:solidFill>
                  <a:srgbClr val="FF0000"/>
                </a:solidFill>
                <a:latin typeface="Arial" charset="0"/>
              </a:rPr>
              <a:t> M</a:t>
            </a:r>
            <a:r>
              <a:rPr lang="pl-PL" b="1" dirty="0">
                <a:solidFill>
                  <a:srgbClr val="FF0000"/>
                </a:solidFill>
                <a:latin typeface="Arial" charset="0"/>
              </a:rPr>
              <a:t>)</a:t>
            </a:r>
            <a:endParaRPr lang="en-US" b="1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20487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652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1652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65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165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65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165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65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2165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65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165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65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2165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6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165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165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6521" grpId="0" build="p" animBg="1"/>
      <p:bldP spid="121652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267C6611-DE9E-48ED-9B27-2A4D54476FF0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18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1219708" name="Rectangle 124"/>
          <p:cNvSpPr>
            <a:spLocks noChangeArrowheads="1"/>
          </p:cNvSpPr>
          <p:nvPr/>
        </p:nvSpPr>
        <p:spPr bwMode="auto">
          <a:xfrm>
            <a:off x="1524000" y="2209800"/>
            <a:ext cx="6172200" cy="1371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srgbClr val="FF0000"/>
                </a:solidFill>
                <a:latin typeface="Arial" charset="0"/>
              </a:rPr>
              <a:t>personal consumption expenditures (</a:t>
            </a:r>
            <a:r>
              <a:rPr lang="en-US" i="1" dirty="0">
                <a:solidFill>
                  <a:srgbClr val="FF0000"/>
                </a:solidFill>
                <a:latin typeface="Arial" charset="0"/>
              </a:rPr>
              <a:t>C</a:t>
            </a:r>
            <a:r>
              <a:rPr lang="en-US" dirty="0">
                <a:solidFill>
                  <a:srgbClr val="FF0000"/>
                </a:solidFill>
                <a:latin typeface="Arial" charset="0"/>
              </a:rPr>
              <a:t>):  </a:t>
            </a:r>
            <a:r>
              <a:rPr lang="en-US" dirty="0">
                <a:latin typeface="Arial" charset="0"/>
              </a:rPr>
              <a:t>expenditures by consumers on goods and services.</a:t>
            </a:r>
          </a:p>
        </p:txBody>
      </p:sp>
      <p:sp>
        <p:nvSpPr>
          <p:cNvPr id="1219711" name="Rectangle 127"/>
          <p:cNvSpPr>
            <a:spLocks noChangeArrowheads="1"/>
          </p:cNvSpPr>
          <p:nvPr/>
        </p:nvSpPr>
        <p:spPr bwMode="auto">
          <a:xfrm>
            <a:off x="990600" y="1447800"/>
            <a:ext cx="7010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008000"/>
                </a:solidFill>
              </a:rPr>
              <a:t>Personal Consumption Expenditures (</a:t>
            </a:r>
            <a:r>
              <a:rPr lang="en-US" altLang="th-TH" sz="2400" b="1" i="1">
                <a:solidFill>
                  <a:srgbClr val="008000"/>
                </a:solidFill>
              </a:rPr>
              <a:t>C</a:t>
            </a:r>
            <a:r>
              <a:rPr lang="en-US" altLang="th-TH" sz="2400" b="1">
                <a:solidFill>
                  <a:srgbClr val="008000"/>
                </a:solidFill>
              </a:rPr>
              <a:t>)</a:t>
            </a:r>
          </a:p>
        </p:txBody>
      </p:sp>
      <p:sp>
        <p:nvSpPr>
          <p:cNvPr id="1219712" name="Rectangle 128"/>
          <p:cNvSpPr>
            <a:spLocks noChangeArrowheads="1"/>
          </p:cNvSpPr>
          <p:nvPr/>
        </p:nvSpPr>
        <p:spPr bwMode="auto">
          <a:xfrm>
            <a:off x="1524000" y="3733800"/>
            <a:ext cx="6107113" cy="13716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tabLst>
                <a:tab pos="457200" algn="l"/>
                <a:tab pos="85566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tabLst>
                <a:tab pos="457200" algn="l"/>
                <a:tab pos="855663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There are three main categories of consumer expenditures: </a:t>
            </a:r>
            <a:r>
              <a:rPr lang="en-US" altLang="th-TH" sz="2400">
                <a:solidFill>
                  <a:srgbClr val="9900CC"/>
                </a:solidFill>
              </a:rPr>
              <a:t>durable goods</a:t>
            </a:r>
            <a:r>
              <a:rPr lang="en-US" altLang="th-TH" sz="2400"/>
              <a:t>, </a:t>
            </a:r>
            <a:r>
              <a:rPr lang="en-US" altLang="th-TH" sz="2400">
                <a:solidFill>
                  <a:srgbClr val="9900CC"/>
                </a:solidFill>
              </a:rPr>
              <a:t>nondurable goods</a:t>
            </a:r>
            <a:r>
              <a:rPr lang="en-US" altLang="th-TH" sz="2400"/>
              <a:t>, and </a:t>
            </a:r>
            <a:r>
              <a:rPr lang="en-US" altLang="th-TH" sz="2400">
                <a:solidFill>
                  <a:srgbClr val="9900CC"/>
                </a:solidFill>
              </a:rPr>
              <a:t>services</a:t>
            </a:r>
            <a:r>
              <a:rPr lang="en-US" altLang="th-TH" sz="2400"/>
              <a:t>.</a:t>
            </a:r>
          </a:p>
        </p:txBody>
      </p:sp>
      <p:sp>
        <p:nvSpPr>
          <p:cNvPr id="21510" name="Rectangle 5"/>
          <p:cNvSpPr>
            <a:spLocks noChangeArrowheads="1"/>
          </p:cNvSpPr>
          <p:nvPr/>
        </p:nvSpPr>
        <p:spPr bwMode="auto">
          <a:xfrm>
            <a:off x="838200" y="457200"/>
            <a:ext cx="7391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1469B2"/>
                </a:solidFill>
              </a:rPr>
              <a:t>THE EXPENDITURE APPROACH (C)</a:t>
            </a:r>
          </a:p>
        </p:txBody>
      </p:sp>
      <p:sp>
        <p:nvSpPr>
          <p:cNvPr id="21511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9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19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19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9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19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9708" grpId="0" animBg="1"/>
      <p:bldP spid="1219711" grpId="0"/>
      <p:bldP spid="121971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ED46F556-BD79-4961-8834-129EC55DC609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19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1220611" name="Rectangle 3"/>
          <p:cNvSpPr>
            <a:spLocks noChangeArrowheads="1"/>
          </p:cNvSpPr>
          <p:nvPr/>
        </p:nvSpPr>
        <p:spPr bwMode="auto">
          <a:xfrm>
            <a:off x="1143000" y="1524000"/>
            <a:ext cx="70104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FF0000"/>
                </a:solidFill>
              </a:rPr>
              <a:t>Durable goods:  </a:t>
            </a:r>
            <a:r>
              <a:rPr lang="en-US" altLang="th-TH" sz="2400"/>
              <a:t>Goods that last a relatively long time, such as cars and household appliances.</a:t>
            </a:r>
          </a:p>
        </p:txBody>
      </p:sp>
      <p:sp>
        <p:nvSpPr>
          <p:cNvPr id="1220614" name="Rectangle 6"/>
          <p:cNvSpPr>
            <a:spLocks noChangeArrowheads="1"/>
          </p:cNvSpPr>
          <p:nvPr/>
        </p:nvSpPr>
        <p:spPr bwMode="auto">
          <a:xfrm>
            <a:off x="1143000" y="2743200"/>
            <a:ext cx="70866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FF0000"/>
                </a:solidFill>
              </a:rPr>
              <a:t>Nondurable goods: </a:t>
            </a:r>
            <a:r>
              <a:rPr lang="en-US" altLang="th-TH" sz="2400"/>
              <a:t>Goods that are used up fairly quickly, such as food and clothing.</a:t>
            </a:r>
          </a:p>
        </p:txBody>
      </p:sp>
      <p:sp>
        <p:nvSpPr>
          <p:cNvPr id="1220615" name="Rectangle 7"/>
          <p:cNvSpPr>
            <a:spLocks noChangeArrowheads="1"/>
          </p:cNvSpPr>
          <p:nvPr/>
        </p:nvSpPr>
        <p:spPr bwMode="auto">
          <a:xfrm>
            <a:off x="1143000" y="3962400"/>
            <a:ext cx="73152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FF0000"/>
                </a:solidFill>
              </a:rPr>
              <a:t>Services: </a:t>
            </a:r>
            <a:r>
              <a:rPr lang="en-US" altLang="th-TH" sz="2400">
                <a:solidFill>
                  <a:srgbClr val="006668"/>
                </a:solidFill>
              </a:rPr>
              <a:t> </a:t>
            </a:r>
            <a:r>
              <a:rPr lang="en-US" altLang="th-TH" sz="2400"/>
              <a:t>The things we buy that do not involve the production of physical things, such as legal  and medical services and education.</a:t>
            </a:r>
          </a:p>
        </p:txBody>
      </p:sp>
      <p:sp>
        <p:nvSpPr>
          <p:cNvPr id="22534" name="Rectangle 5"/>
          <p:cNvSpPr>
            <a:spLocks noChangeArrowheads="1"/>
          </p:cNvSpPr>
          <p:nvPr/>
        </p:nvSpPr>
        <p:spPr bwMode="auto">
          <a:xfrm>
            <a:off x="838200" y="457200"/>
            <a:ext cx="7391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1469B2"/>
                </a:solidFill>
              </a:rPr>
              <a:t>THE EXPENDITURE APPROACH  (C)</a:t>
            </a:r>
          </a:p>
        </p:txBody>
      </p:sp>
      <p:sp>
        <p:nvSpPr>
          <p:cNvPr id="22535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0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0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0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20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0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20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0611" grpId="0"/>
      <p:bldP spid="1220614" grpId="0"/>
      <p:bldP spid="122061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CAFE415B-CDFF-4F94-A42B-6B06A16BA3FF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20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1221638" name="Rectangle 6"/>
          <p:cNvSpPr>
            <a:spLocks noChangeArrowheads="1"/>
          </p:cNvSpPr>
          <p:nvPr/>
        </p:nvSpPr>
        <p:spPr bwMode="auto">
          <a:xfrm>
            <a:off x="1219200" y="2057400"/>
            <a:ext cx="7467600" cy="175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defRPr/>
            </a:pPr>
            <a:r>
              <a:rPr lang="en-US" dirty="0">
                <a:solidFill>
                  <a:srgbClr val="FF0000"/>
                </a:solidFill>
                <a:latin typeface="Arial" charset="0"/>
              </a:rPr>
              <a:t>Gross private domestic investment (</a:t>
            </a:r>
            <a:r>
              <a:rPr lang="en-US" i="1" dirty="0">
                <a:solidFill>
                  <a:srgbClr val="FF0000"/>
                </a:solidFill>
                <a:latin typeface="Arial" charset="0"/>
              </a:rPr>
              <a:t>I</a:t>
            </a:r>
            <a:r>
              <a:rPr lang="en-US" dirty="0">
                <a:solidFill>
                  <a:srgbClr val="FF0000"/>
                </a:solidFill>
                <a:latin typeface="Arial" charset="0"/>
              </a:rPr>
              <a:t>): </a:t>
            </a:r>
            <a:r>
              <a:rPr lang="en-US" dirty="0">
                <a:latin typeface="Arial" charset="0"/>
              </a:rPr>
              <a:t>Total investment in capital—that is, the purchase of new housing, plants, equipment, and inventory by the private (or nongovernment) sector.</a:t>
            </a:r>
          </a:p>
        </p:txBody>
      </p:sp>
      <p:sp>
        <p:nvSpPr>
          <p:cNvPr id="23556" name="Rectangle 7"/>
          <p:cNvSpPr>
            <a:spLocks noChangeArrowheads="1"/>
          </p:cNvSpPr>
          <p:nvPr/>
        </p:nvSpPr>
        <p:spPr bwMode="auto">
          <a:xfrm>
            <a:off x="914400" y="1447800"/>
            <a:ext cx="7010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008000"/>
                </a:solidFill>
              </a:rPr>
              <a:t>Gross Private Domestic Investment (</a:t>
            </a:r>
            <a:r>
              <a:rPr lang="en-US" altLang="th-TH" sz="2400" b="1" i="1">
                <a:solidFill>
                  <a:srgbClr val="008000"/>
                </a:solidFill>
              </a:rPr>
              <a:t>I</a:t>
            </a:r>
            <a:r>
              <a:rPr lang="en-US" altLang="th-TH" sz="2400" b="1">
                <a:solidFill>
                  <a:srgbClr val="008000"/>
                </a:solidFill>
              </a:rPr>
              <a:t>)</a:t>
            </a:r>
          </a:p>
        </p:txBody>
      </p:sp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838200" y="457200"/>
            <a:ext cx="7391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1469B2"/>
                </a:solidFill>
              </a:rPr>
              <a:t>THE EXPENDITURE APPROACH (I)</a:t>
            </a:r>
          </a:p>
        </p:txBody>
      </p:sp>
      <p:sp>
        <p:nvSpPr>
          <p:cNvPr id="9" name="Rectangle 128"/>
          <p:cNvSpPr>
            <a:spLocks noChangeArrowheads="1"/>
          </p:cNvSpPr>
          <p:nvPr/>
        </p:nvSpPr>
        <p:spPr bwMode="auto">
          <a:xfrm>
            <a:off x="1295400" y="4038600"/>
            <a:ext cx="7162800" cy="13716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tabLst>
                <a:tab pos="457200" algn="l"/>
                <a:tab pos="855663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tabLst>
                <a:tab pos="457200" algn="l"/>
                <a:tab pos="855663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  <a:tab pos="855663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There are three main categories of investment expenditures: </a:t>
            </a:r>
            <a:r>
              <a:rPr lang="en-US" altLang="th-TH" sz="2400">
                <a:solidFill>
                  <a:srgbClr val="9900CC"/>
                </a:solidFill>
              </a:rPr>
              <a:t>nonresidential investment</a:t>
            </a:r>
            <a:r>
              <a:rPr lang="en-US" altLang="th-TH" sz="2400"/>
              <a:t>, </a:t>
            </a:r>
            <a:r>
              <a:rPr lang="en-US" altLang="th-TH" sz="2400">
                <a:solidFill>
                  <a:srgbClr val="9900CC"/>
                </a:solidFill>
              </a:rPr>
              <a:t>residential investment</a:t>
            </a:r>
            <a:r>
              <a:rPr lang="en-US" altLang="th-TH" sz="2400"/>
              <a:t>, and </a:t>
            </a:r>
            <a:r>
              <a:rPr lang="en-US" altLang="th-TH" sz="2400">
                <a:solidFill>
                  <a:srgbClr val="9900CC"/>
                </a:solidFill>
              </a:rPr>
              <a:t>changes in inventories</a:t>
            </a:r>
            <a:endParaRPr lang="en-US" altLang="th-TH" sz="2400"/>
          </a:p>
        </p:txBody>
      </p:sp>
      <p:sp>
        <p:nvSpPr>
          <p:cNvPr id="23559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1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1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1638" grpId="0" animBg="1"/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EF155782-DCA1-4750-9E48-197717A14ED3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21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838200" y="2362200"/>
            <a:ext cx="76962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9900CC"/>
                </a:solidFill>
              </a:rPr>
              <a:t>Residential investment : </a:t>
            </a:r>
            <a:r>
              <a:rPr lang="en-US" altLang="th-TH" sz="2400"/>
              <a:t>Expenditures by households and firms on new houses and apartment buildings.</a:t>
            </a:r>
          </a:p>
        </p:txBody>
      </p:sp>
      <p:sp>
        <p:nvSpPr>
          <p:cNvPr id="22532" name="Rectangle 5"/>
          <p:cNvSpPr>
            <a:spLocks noChangeArrowheads="1"/>
          </p:cNvSpPr>
          <p:nvPr/>
        </p:nvSpPr>
        <p:spPr bwMode="auto">
          <a:xfrm>
            <a:off x="838200" y="3276600"/>
            <a:ext cx="83058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9900CC"/>
                </a:solidFill>
              </a:rPr>
              <a:t>Change in business inventories: </a:t>
            </a:r>
            <a:r>
              <a:rPr lang="en-US" altLang="th-TH" sz="2400"/>
              <a:t>The amount by which firms’ inventories change during a period.  Inventories are the goods that firms produce now but intend to sell later.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200" b="1">
                <a:solidFill>
                  <a:srgbClr val="008000"/>
                </a:solidFill>
              </a:rPr>
              <a:t>= inventory end of period – inventory beginning of period</a:t>
            </a:r>
          </a:p>
        </p:txBody>
      </p:sp>
      <p:sp>
        <p:nvSpPr>
          <p:cNvPr id="1222663" name="Rectangle 7"/>
          <p:cNvSpPr>
            <a:spLocks noChangeArrowheads="1"/>
          </p:cNvSpPr>
          <p:nvPr/>
        </p:nvSpPr>
        <p:spPr bwMode="auto">
          <a:xfrm>
            <a:off x="838200" y="4876800"/>
            <a:ext cx="7543800" cy="5334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50838" indent="-350838"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FF0000"/>
                </a:solidFill>
              </a:rPr>
              <a:t>GDP = final sales + change in business inventories</a:t>
            </a: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838200" y="1371600"/>
            <a:ext cx="76962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9900CC"/>
                </a:solidFill>
              </a:rPr>
              <a:t>Nonresidential investment:  </a:t>
            </a:r>
            <a:r>
              <a:rPr lang="en-US" altLang="th-TH" sz="2400"/>
              <a:t>Expenditures by firms for machines, tools, plants, and so on.</a:t>
            </a:r>
          </a:p>
        </p:txBody>
      </p:sp>
      <p:sp>
        <p:nvSpPr>
          <p:cNvPr id="24583" name="Rectangle 5"/>
          <p:cNvSpPr>
            <a:spLocks noChangeArrowheads="1"/>
          </p:cNvSpPr>
          <p:nvPr/>
        </p:nvSpPr>
        <p:spPr bwMode="auto">
          <a:xfrm>
            <a:off x="838200" y="457200"/>
            <a:ext cx="7391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1469B2"/>
                </a:solidFill>
              </a:rPr>
              <a:t>THE EXPENDITURE APPROACH (I)</a:t>
            </a:r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838200" y="5562600"/>
            <a:ext cx="7543800" cy="990600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50838" indent="-350838"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FF0000"/>
                </a:solidFill>
              </a:rPr>
              <a:t>GDP = final sales </a:t>
            </a:r>
            <a:r>
              <a:rPr lang="en-US" altLang="th-TH" sz="2400" b="1">
                <a:solidFill>
                  <a:srgbClr val="008000"/>
                </a:solidFill>
              </a:rPr>
              <a:t>+</a:t>
            </a:r>
            <a:r>
              <a:rPr lang="en-US" altLang="th-TH" sz="2400" b="1">
                <a:solidFill>
                  <a:srgbClr val="FF0000"/>
                </a:solidFill>
              </a:rPr>
              <a:t> </a:t>
            </a:r>
            <a:r>
              <a:rPr lang="en-US" altLang="th-TH" sz="2400" b="1">
                <a:solidFill>
                  <a:srgbClr val="008000"/>
                </a:solidFill>
              </a:rPr>
              <a:t>inventory end of period    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008000"/>
                </a:solidFill>
              </a:rPr>
              <a:t>            - inventory beginning of period</a:t>
            </a:r>
            <a:endParaRPr lang="en-US" altLang="th-TH" sz="2400" b="1">
              <a:solidFill>
                <a:srgbClr val="FF0000"/>
              </a:solidFill>
            </a:endParaRPr>
          </a:p>
        </p:txBody>
      </p:sp>
      <p:sp>
        <p:nvSpPr>
          <p:cNvPr id="24585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2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22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  <p:bldP spid="22532" grpId="0"/>
      <p:bldP spid="1222663" grpId="0" animBg="1"/>
      <p:bldP spid="8" grpId="0"/>
      <p:bldP spid="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FDD778FA-36FE-4B8B-843F-215051C60C56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22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1224708" name="Rectangle 4"/>
          <p:cNvSpPr>
            <a:spLocks noChangeArrowheads="1"/>
          </p:cNvSpPr>
          <p:nvPr/>
        </p:nvSpPr>
        <p:spPr bwMode="auto">
          <a:xfrm>
            <a:off x="1143000" y="1981200"/>
            <a:ext cx="70866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9900CC"/>
                </a:solidFill>
              </a:rPr>
              <a:t>Depreciation: </a:t>
            </a:r>
            <a:r>
              <a:rPr lang="en-US" altLang="th-TH" sz="2400"/>
              <a:t>The amount by which an asset’s value falls in a given period.</a:t>
            </a:r>
          </a:p>
        </p:txBody>
      </p:sp>
      <p:sp>
        <p:nvSpPr>
          <p:cNvPr id="1224709" name="Rectangle 5"/>
          <p:cNvSpPr>
            <a:spLocks noChangeArrowheads="1"/>
          </p:cNvSpPr>
          <p:nvPr/>
        </p:nvSpPr>
        <p:spPr bwMode="auto">
          <a:xfrm>
            <a:off x="609600" y="1447800"/>
            <a:ext cx="7010400" cy="4572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10000"/>
              </a:spcBef>
              <a:spcAft>
                <a:spcPct val="10000"/>
              </a:spcAft>
              <a:defRPr/>
            </a:pPr>
            <a:r>
              <a:rPr lang="en-US" b="1" i="1" dirty="0">
                <a:solidFill>
                  <a:srgbClr val="008000"/>
                </a:solidFill>
                <a:latin typeface="Arial" charset="0"/>
              </a:rPr>
              <a:t>Gross Investment </a:t>
            </a:r>
            <a:r>
              <a:rPr lang="en-US" b="1" i="1" dirty="0">
                <a:solidFill>
                  <a:srgbClr val="9900CC"/>
                </a:solidFill>
                <a:latin typeface="Arial" charset="0"/>
              </a:rPr>
              <a:t>versus </a:t>
            </a:r>
            <a:r>
              <a:rPr lang="en-US" b="1" i="1" dirty="0">
                <a:solidFill>
                  <a:srgbClr val="008000"/>
                </a:solidFill>
                <a:latin typeface="Arial" charset="0"/>
              </a:rPr>
              <a:t>Net Investment</a:t>
            </a:r>
          </a:p>
        </p:txBody>
      </p:sp>
      <p:sp>
        <p:nvSpPr>
          <p:cNvPr id="1224711" name="Rectangle 7"/>
          <p:cNvSpPr>
            <a:spLocks noChangeArrowheads="1"/>
          </p:cNvSpPr>
          <p:nvPr/>
        </p:nvSpPr>
        <p:spPr bwMode="auto">
          <a:xfrm>
            <a:off x="1143000" y="2895600"/>
            <a:ext cx="72390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9900CC"/>
                </a:solidFill>
              </a:rPr>
              <a:t>Gross investment: </a:t>
            </a:r>
            <a:r>
              <a:rPr lang="en-US" altLang="th-TH" sz="2400"/>
              <a:t>The total value of all newly produced capital goods (plant, equipment, housing, and inventory) produced in a given period.</a:t>
            </a:r>
          </a:p>
        </p:txBody>
      </p:sp>
      <p:sp>
        <p:nvSpPr>
          <p:cNvPr id="1224712" name="Rectangle 8"/>
          <p:cNvSpPr>
            <a:spLocks noChangeArrowheads="1"/>
          </p:cNvSpPr>
          <p:nvPr/>
        </p:nvSpPr>
        <p:spPr bwMode="auto">
          <a:xfrm>
            <a:off x="1143000" y="4267200"/>
            <a:ext cx="76200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FF0000"/>
                </a:solidFill>
              </a:rPr>
              <a:t>Net investment = Gross investment - Depreciation.</a:t>
            </a:r>
          </a:p>
        </p:txBody>
      </p:sp>
      <p:sp>
        <p:nvSpPr>
          <p:cNvPr id="1224713" name="Rectangle 9"/>
          <p:cNvSpPr>
            <a:spLocks noChangeArrowheads="1"/>
          </p:cNvSpPr>
          <p:nvPr/>
        </p:nvSpPr>
        <p:spPr bwMode="auto">
          <a:xfrm>
            <a:off x="609600" y="4953000"/>
            <a:ext cx="7924800" cy="533400"/>
          </a:xfrm>
          <a:prstGeom prst="rect">
            <a:avLst/>
          </a:prstGeom>
          <a:solidFill>
            <a:srgbClr val="FFF0D9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50838" indent="-350838" algn="ctr">
              <a:defRPr/>
            </a:pPr>
            <a:r>
              <a:rPr lang="en-US" dirty="0" err="1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capital</a:t>
            </a:r>
            <a:r>
              <a:rPr lang="en-US" baseline="-25000" dirty="0" err="1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end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 </a:t>
            </a:r>
            <a:r>
              <a:rPr lang="en-US" baseline="-25000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of period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 =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capital</a:t>
            </a:r>
            <a:r>
              <a:rPr lang="en-US" baseline="-25000" dirty="0" err="1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beginning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 </a:t>
            </a:r>
            <a:r>
              <a:rPr lang="en-US" baseline="-25000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of period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 + net investment</a:t>
            </a:r>
          </a:p>
        </p:txBody>
      </p:sp>
      <p:sp>
        <p:nvSpPr>
          <p:cNvPr id="25608" name="Rectangle 5"/>
          <p:cNvSpPr>
            <a:spLocks noChangeArrowheads="1"/>
          </p:cNvSpPr>
          <p:nvPr/>
        </p:nvSpPr>
        <p:spPr bwMode="auto">
          <a:xfrm>
            <a:off x="838200" y="457200"/>
            <a:ext cx="7391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1469B2"/>
                </a:solidFill>
              </a:rPr>
              <a:t>THE EXPENDITURE APPROACH (I)</a:t>
            </a: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0" y="5638800"/>
            <a:ext cx="9144000" cy="9144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50838" indent="-350838" algn="ctr">
              <a:defRPr/>
            </a:pPr>
            <a:r>
              <a:rPr lang="en-US" dirty="0" err="1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capital</a:t>
            </a:r>
            <a:r>
              <a:rPr lang="en-US" baseline="-25000" dirty="0" err="1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end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 </a:t>
            </a:r>
            <a:r>
              <a:rPr lang="en-US" baseline="-25000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of period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 =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capital</a:t>
            </a:r>
            <a:r>
              <a:rPr lang="en-US" baseline="-25000" dirty="0" err="1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beginning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 </a:t>
            </a:r>
            <a:r>
              <a:rPr lang="en-US" baseline="-25000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of period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 </a:t>
            </a:r>
            <a:r>
              <a:rPr lang="en-US" dirty="0">
                <a:solidFill>
                  <a:srgbClr val="FF0000"/>
                </a:solidFill>
                <a:latin typeface="Arial" charset="0"/>
              </a:rPr>
              <a:t>+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 </a:t>
            </a:r>
            <a:r>
              <a:rPr lang="en-US" b="1" dirty="0">
                <a:solidFill>
                  <a:srgbClr val="FF0000"/>
                </a:solidFill>
                <a:latin typeface="Arial" charset="0"/>
              </a:rPr>
              <a:t>Gross investment  </a:t>
            </a:r>
          </a:p>
          <a:p>
            <a:pPr marL="350838" indent="-350838" algn="ctr">
              <a:defRPr/>
            </a:pPr>
            <a:r>
              <a:rPr lang="en-US" b="1" dirty="0">
                <a:solidFill>
                  <a:srgbClr val="FF0000"/>
                </a:solidFill>
                <a:latin typeface="Arial" charset="0"/>
              </a:rPr>
              <a:t>- Depreciation</a:t>
            </a:r>
            <a:endParaRPr lang="en-US" dirty="0">
              <a:solidFill>
                <a:schemeClr val="accent6">
                  <a:lumMod val="75000"/>
                </a:schemeClr>
              </a:solidFill>
              <a:latin typeface="Arial" charset="0"/>
            </a:endParaRPr>
          </a:p>
        </p:txBody>
      </p:sp>
      <p:sp>
        <p:nvSpPr>
          <p:cNvPr id="25610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4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4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4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24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4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24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4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24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4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24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4708" grpId="0"/>
      <p:bldP spid="1224709" grpId="0" animBg="1"/>
      <p:bldP spid="1224711" grpId="0"/>
      <p:bldP spid="1224712" grpId="0"/>
      <p:bldP spid="1224713" grpId="0" animBg="1"/>
      <p:bldP spid="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BCB2C215-3789-46BF-94BE-C246BF1A4374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23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1219200" y="2438400"/>
            <a:ext cx="6781800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th-TH" dirty="0">
                <a:solidFill>
                  <a:srgbClr val="FF0000"/>
                </a:solidFill>
              </a:rPr>
              <a:t>Government consumption (purchases) and investment (</a:t>
            </a:r>
            <a:r>
              <a:rPr lang="en-US" altLang="th-TH" i="1" dirty="0">
                <a:solidFill>
                  <a:srgbClr val="FF0000"/>
                </a:solidFill>
              </a:rPr>
              <a:t>G</a:t>
            </a:r>
            <a:r>
              <a:rPr lang="en-US" altLang="th-TH" dirty="0">
                <a:solidFill>
                  <a:srgbClr val="FF0000"/>
                </a:solidFill>
              </a:rPr>
              <a:t>):  </a:t>
            </a:r>
            <a:r>
              <a:rPr lang="en-US" altLang="th-TH" dirty="0"/>
              <a:t>Expenditures by federal, state, and local governments</a:t>
            </a:r>
          </a:p>
          <a:p>
            <a:pPr eaLnBrk="1" hangingPunct="1">
              <a:defRPr/>
            </a:pPr>
            <a:endParaRPr lang="en-US" altLang="th-TH" dirty="0"/>
          </a:p>
          <a:p>
            <a:pPr marL="342900" indent="-342900" eaLnBrk="1" hangingPunct="1">
              <a:buFont typeface="Courier New" panose="02070309020205020404" pitchFamily="49" charset="0"/>
              <a:buChar char="o"/>
              <a:defRPr/>
            </a:pPr>
            <a:r>
              <a:rPr lang="en-US" altLang="th-TH" dirty="0"/>
              <a:t>For goods and services that government consumes in providing public services</a:t>
            </a:r>
          </a:p>
          <a:p>
            <a:pPr marL="342900" indent="-342900" eaLnBrk="1" hangingPunct="1">
              <a:buFont typeface="Courier New" panose="02070309020205020404" pitchFamily="49" charset="0"/>
              <a:buChar char="o"/>
              <a:defRPr/>
            </a:pPr>
            <a:r>
              <a:rPr lang="en-US" altLang="th-TH" dirty="0"/>
              <a:t>For investment.</a:t>
            </a:r>
          </a:p>
        </p:txBody>
      </p:sp>
      <p:sp>
        <p:nvSpPr>
          <p:cNvPr id="26628" name="Rectangle 8"/>
          <p:cNvSpPr>
            <a:spLocks noChangeArrowheads="1"/>
          </p:cNvSpPr>
          <p:nvPr/>
        </p:nvSpPr>
        <p:spPr bwMode="auto">
          <a:xfrm>
            <a:off x="685800" y="1600200"/>
            <a:ext cx="81534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008000"/>
                </a:solidFill>
              </a:rPr>
              <a:t>Government Consumption and Investment (</a:t>
            </a:r>
            <a:r>
              <a:rPr lang="en-US" altLang="th-TH" sz="2400" b="1" i="1">
                <a:solidFill>
                  <a:srgbClr val="008000"/>
                </a:solidFill>
              </a:rPr>
              <a:t>G</a:t>
            </a:r>
            <a:r>
              <a:rPr lang="en-US" altLang="th-TH" sz="2400" b="1">
                <a:solidFill>
                  <a:srgbClr val="008000"/>
                </a:solidFill>
              </a:rPr>
              <a:t>)</a:t>
            </a:r>
          </a:p>
        </p:txBody>
      </p:sp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838200" y="457200"/>
            <a:ext cx="7391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1469B2"/>
                </a:solidFill>
              </a:rPr>
              <a:t>THE EXPENDITURE APPROACH (G)</a:t>
            </a:r>
          </a:p>
        </p:txBody>
      </p:sp>
      <p:sp>
        <p:nvSpPr>
          <p:cNvPr id="26630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9216C187-65F3-4904-865D-58D8321DDCA5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24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2133600" y="2286000"/>
            <a:ext cx="5715000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solidFill>
                  <a:srgbClr val="FF0000"/>
                </a:solidFill>
              </a:rPr>
              <a:t>Net exports (</a:t>
            </a:r>
            <a:r>
              <a:rPr lang="en-US" altLang="th-TH" sz="2400" i="1">
                <a:solidFill>
                  <a:srgbClr val="FF0000"/>
                </a:solidFill>
              </a:rPr>
              <a:t>EX</a:t>
            </a:r>
            <a:r>
              <a:rPr lang="en-US" altLang="th-TH" sz="2400">
                <a:solidFill>
                  <a:srgbClr val="FF0000"/>
                </a:solidFill>
              </a:rPr>
              <a:t> - </a:t>
            </a:r>
            <a:r>
              <a:rPr lang="en-US" altLang="th-TH" sz="2400" i="1">
                <a:solidFill>
                  <a:srgbClr val="FF0000"/>
                </a:solidFill>
              </a:rPr>
              <a:t>IM</a:t>
            </a:r>
            <a:r>
              <a:rPr lang="en-US" altLang="th-TH" sz="2400">
                <a:solidFill>
                  <a:srgbClr val="FF0000"/>
                </a:solidFill>
              </a:rPr>
              <a:t>): </a:t>
            </a:r>
            <a:r>
              <a:rPr lang="en-US" altLang="th-TH" sz="2400"/>
              <a:t>The difference between exports (sales to foreigners of Thai produced goods and services) and imports (Thai purchases of goods and services from abroad). 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th-TH" sz="2400"/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solidFill>
                  <a:srgbClr val="9900CC"/>
                </a:solidFill>
              </a:rPr>
              <a:t>The figure can be positive or negative.</a:t>
            </a:r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1371600" y="1447800"/>
            <a:ext cx="7010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008000"/>
                </a:solidFill>
              </a:rPr>
              <a:t>Net Exports (</a:t>
            </a:r>
            <a:r>
              <a:rPr lang="en-US" altLang="th-TH" sz="2400" b="1" i="1">
                <a:solidFill>
                  <a:srgbClr val="008000"/>
                </a:solidFill>
              </a:rPr>
              <a:t>EX</a:t>
            </a:r>
            <a:r>
              <a:rPr lang="en-US" altLang="th-TH" sz="2400" b="1">
                <a:solidFill>
                  <a:srgbClr val="008000"/>
                </a:solidFill>
              </a:rPr>
              <a:t> - </a:t>
            </a:r>
            <a:r>
              <a:rPr lang="en-US" altLang="th-TH" sz="2400" b="1" i="1">
                <a:solidFill>
                  <a:srgbClr val="008000"/>
                </a:solidFill>
              </a:rPr>
              <a:t>IM</a:t>
            </a:r>
            <a:r>
              <a:rPr lang="en-US" altLang="th-TH" sz="2400" b="1">
                <a:solidFill>
                  <a:srgbClr val="008000"/>
                </a:solidFill>
              </a:rPr>
              <a:t>)</a:t>
            </a:r>
          </a:p>
        </p:txBody>
      </p:sp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838200" y="457200"/>
            <a:ext cx="7391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1469B2"/>
                </a:solidFill>
              </a:rPr>
              <a:t>THE EXPENDITURE APPROACH (X - M)</a:t>
            </a:r>
          </a:p>
        </p:txBody>
      </p:sp>
      <p:sp>
        <p:nvSpPr>
          <p:cNvPr id="27654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3105624B-D58D-46A3-92B9-00270F2E0328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25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28675" name="Rectangle 4"/>
          <p:cNvSpPr>
            <a:spLocks noChangeArrowheads="1"/>
          </p:cNvSpPr>
          <p:nvPr/>
        </p:nvSpPr>
        <p:spPr bwMode="auto">
          <a:xfrm>
            <a:off x="0" y="685800"/>
            <a:ext cx="70104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b="1">
                <a:solidFill>
                  <a:srgbClr val="008000"/>
                </a:solidFill>
              </a:rPr>
              <a:t>Conclusion</a:t>
            </a:r>
          </a:p>
        </p:txBody>
      </p:sp>
      <p:sp>
        <p:nvSpPr>
          <p:cNvPr id="28676" name="Rectangle 5"/>
          <p:cNvSpPr>
            <a:spLocks noChangeArrowheads="1"/>
          </p:cNvSpPr>
          <p:nvPr/>
        </p:nvSpPr>
        <p:spPr bwMode="auto">
          <a:xfrm>
            <a:off x="914400" y="228600"/>
            <a:ext cx="7391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1469B2"/>
                </a:solidFill>
              </a:rPr>
              <a:t>THE EXPENDITURE APPROACH (X - M)</a:t>
            </a:r>
          </a:p>
        </p:txBody>
      </p:sp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1981200" y="1524000"/>
            <a:ext cx="4343400" cy="6096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50838" indent="-350838">
              <a:defRPr/>
            </a:pPr>
            <a:r>
              <a:rPr lang="pl-PL" sz="2800" b="1" i="1" dirty="0">
                <a:solidFill>
                  <a:schemeClr val="accent2"/>
                </a:solidFill>
                <a:latin typeface="Arial" charset="0"/>
              </a:rPr>
              <a:t>GDP </a:t>
            </a:r>
            <a:r>
              <a:rPr lang="pl-PL" sz="2800" b="1" dirty="0">
                <a:solidFill>
                  <a:schemeClr val="accent2"/>
                </a:solidFill>
                <a:latin typeface="Arial" charset="0"/>
              </a:rPr>
              <a:t>= </a:t>
            </a:r>
            <a:r>
              <a:rPr lang="pl-PL" sz="2800" b="1" i="1" dirty="0">
                <a:solidFill>
                  <a:schemeClr val="accent2"/>
                </a:solidFill>
                <a:latin typeface="Arial" charset="0"/>
              </a:rPr>
              <a:t>C</a:t>
            </a:r>
            <a:r>
              <a:rPr lang="pl-PL" sz="2800" b="1" dirty="0">
                <a:solidFill>
                  <a:schemeClr val="accent2"/>
                </a:solidFill>
                <a:latin typeface="Arial" charset="0"/>
              </a:rPr>
              <a:t> +</a:t>
            </a:r>
            <a:r>
              <a:rPr lang="pl-PL" sz="2800" b="1" i="1" dirty="0">
                <a:solidFill>
                  <a:schemeClr val="accent2"/>
                </a:solidFill>
                <a:latin typeface="Arial" charset="0"/>
              </a:rPr>
              <a:t> </a:t>
            </a:r>
            <a:r>
              <a:rPr lang="pl-PL" sz="2800" b="1" i="1" dirty="0">
                <a:solidFill>
                  <a:srgbClr val="FF0000"/>
                </a:solidFill>
                <a:latin typeface="Arial" charset="0"/>
              </a:rPr>
              <a:t>I</a:t>
            </a:r>
            <a:r>
              <a:rPr lang="pl-PL" sz="2800" b="1" i="1" dirty="0">
                <a:solidFill>
                  <a:schemeClr val="accent2"/>
                </a:solidFill>
                <a:latin typeface="Arial" charset="0"/>
              </a:rPr>
              <a:t> </a:t>
            </a:r>
            <a:r>
              <a:rPr lang="pl-PL" sz="2800" b="1" dirty="0">
                <a:solidFill>
                  <a:schemeClr val="accent2"/>
                </a:solidFill>
                <a:latin typeface="Arial" charset="0"/>
              </a:rPr>
              <a:t>+</a:t>
            </a:r>
            <a:r>
              <a:rPr lang="pl-PL" sz="2800" b="1" i="1" dirty="0">
                <a:solidFill>
                  <a:schemeClr val="accent2"/>
                </a:solidFill>
                <a:latin typeface="Arial" charset="0"/>
              </a:rPr>
              <a:t> G </a:t>
            </a:r>
            <a:r>
              <a:rPr lang="pl-PL" sz="2800" b="1" dirty="0">
                <a:solidFill>
                  <a:schemeClr val="accent2"/>
                </a:solidFill>
                <a:latin typeface="Arial" charset="0"/>
              </a:rPr>
              <a:t>+</a:t>
            </a:r>
            <a:r>
              <a:rPr lang="pl-PL" sz="2800" b="1" i="1" dirty="0">
                <a:solidFill>
                  <a:schemeClr val="accent2"/>
                </a:solidFill>
                <a:latin typeface="Arial" charset="0"/>
              </a:rPr>
              <a:t> </a:t>
            </a:r>
            <a:r>
              <a:rPr lang="pl-PL" sz="2800" b="1" dirty="0">
                <a:solidFill>
                  <a:schemeClr val="accent2"/>
                </a:solidFill>
                <a:latin typeface="Arial" charset="0"/>
              </a:rPr>
              <a:t>(</a:t>
            </a:r>
            <a:r>
              <a:rPr lang="pl-PL" sz="2800" b="1" i="1" dirty="0">
                <a:solidFill>
                  <a:schemeClr val="accent2"/>
                </a:solidFill>
                <a:latin typeface="Arial" charset="0"/>
              </a:rPr>
              <a:t>X </a:t>
            </a:r>
            <a:r>
              <a:rPr lang="pl-PL" sz="2800" b="1" dirty="0">
                <a:solidFill>
                  <a:schemeClr val="accent2"/>
                </a:solidFill>
                <a:latin typeface="Arial" charset="0"/>
              </a:rPr>
              <a:t>-</a:t>
            </a:r>
            <a:r>
              <a:rPr lang="pl-PL" sz="2800" b="1" i="1" dirty="0">
                <a:solidFill>
                  <a:schemeClr val="accent2"/>
                </a:solidFill>
                <a:latin typeface="Arial" charset="0"/>
              </a:rPr>
              <a:t> M</a:t>
            </a:r>
            <a:r>
              <a:rPr lang="pl-PL" sz="2800" b="1" dirty="0">
                <a:solidFill>
                  <a:schemeClr val="accent2"/>
                </a:solidFill>
                <a:latin typeface="Arial" charset="0"/>
              </a:rPr>
              <a:t>)</a:t>
            </a:r>
            <a:endParaRPr lang="en-US" sz="2800" b="1" dirty="0">
              <a:solidFill>
                <a:schemeClr val="accent2"/>
              </a:solidFill>
              <a:latin typeface="Arial" charset="0"/>
            </a:endParaRPr>
          </a:p>
        </p:txBody>
      </p:sp>
      <p:sp>
        <p:nvSpPr>
          <p:cNvPr id="8" name="Rectangle 10"/>
          <p:cNvSpPr>
            <a:spLocks noChangeArrowheads="1"/>
          </p:cNvSpPr>
          <p:nvPr/>
        </p:nvSpPr>
        <p:spPr bwMode="auto">
          <a:xfrm>
            <a:off x="1981200" y="2667000"/>
            <a:ext cx="7162800" cy="4572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50838" indent="-350838"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b="1" i="1">
                <a:solidFill>
                  <a:schemeClr val="accent2"/>
                </a:solidFill>
              </a:rPr>
              <a:t>N</a:t>
            </a:r>
            <a:r>
              <a:rPr lang="pl-PL" altLang="th-TH" b="1" i="1">
                <a:solidFill>
                  <a:schemeClr val="accent2"/>
                </a:solidFill>
              </a:rPr>
              <a:t>DP </a:t>
            </a:r>
            <a:r>
              <a:rPr lang="pl-PL" altLang="th-TH" b="1">
                <a:solidFill>
                  <a:schemeClr val="accent2"/>
                </a:solidFill>
              </a:rPr>
              <a:t>= </a:t>
            </a:r>
            <a:endParaRPr lang="en-US" altLang="th-TH" b="1">
              <a:solidFill>
                <a:schemeClr val="accent2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0" y="1295400"/>
            <a:ext cx="1600200" cy="12001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US" dirty="0">
                <a:latin typeface="Arial" charset="0"/>
              </a:rPr>
              <a:t>Gross Domestic Product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0" y="2667000"/>
            <a:ext cx="1600200" cy="120015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Net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Domestic Product</a:t>
            </a:r>
          </a:p>
        </p:txBody>
      </p:sp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1981200" y="3352800"/>
            <a:ext cx="7162800" cy="4572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50838" indent="-350838"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b="1" i="1">
                <a:solidFill>
                  <a:schemeClr val="accent2"/>
                </a:solidFill>
              </a:rPr>
              <a:t>N</a:t>
            </a:r>
            <a:r>
              <a:rPr lang="pl-PL" altLang="th-TH" b="1" i="1">
                <a:solidFill>
                  <a:schemeClr val="accent2"/>
                </a:solidFill>
              </a:rPr>
              <a:t>DP </a:t>
            </a:r>
            <a:r>
              <a:rPr lang="pl-PL" altLang="th-TH" b="1">
                <a:solidFill>
                  <a:schemeClr val="accent2"/>
                </a:solidFill>
              </a:rPr>
              <a:t>=</a:t>
            </a:r>
            <a:endParaRPr lang="en-US" altLang="th-TH" b="1">
              <a:solidFill>
                <a:schemeClr val="accent2"/>
              </a:solidFill>
            </a:endParaRPr>
          </a:p>
        </p:txBody>
      </p:sp>
      <p:sp>
        <p:nvSpPr>
          <p:cNvPr id="13" name="Rectangle 10"/>
          <p:cNvSpPr>
            <a:spLocks noChangeArrowheads="1"/>
          </p:cNvSpPr>
          <p:nvPr/>
        </p:nvSpPr>
        <p:spPr bwMode="auto">
          <a:xfrm>
            <a:off x="1981200" y="4038600"/>
            <a:ext cx="7162800" cy="4572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50838" indent="-350838"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b="1" i="1">
                <a:solidFill>
                  <a:schemeClr val="accent2"/>
                </a:solidFill>
              </a:rPr>
              <a:t>N</a:t>
            </a:r>
            <a:r>
              <a:rPr lang="pl-PL" altLang="th-TH" b="1" i="1">
                <a:solidFill>
                  <a:schemeClr val="accent2"/>
                </a:solidFill>
              </a:rPr>
              <a:t>DP </a:t>
            </a:r>
            <a:r>
              <a:rPr lang="pl-PL" altLang="th-TH" b="1">
                <a:solidFill>
                  <a:schemeClr val="accent2"/>
                </a:solidFill>
              </a:rPr>
              <a:t>= </a:t>
            </a:r>
            <a:endParaRPr lang="en-US" altLang="th-TH" b="1">
              <a:solidFill>
                <a:schemeClr val="accent2"/>
              </a:solidFill>
            </a:endParaRPr>
          </a:p>
        </p:txBody>
      </p:sp>
      <p:sp>
        <p:nvSpPr>
          <p:cNvPr id="14" name="Rectangle 10"/>
          <p:cNvSpPr>
            <a:spLocks noChangeArrowheads="1"/>
          </p:cNvSpPr>
          <p:nvPr/>
        </p:nvSpPr>
        <p:spPr bwMode="auto">
          <a:xfrm>
            <a:off x="1981200" y="4648200"/>
            <a:ext cx="7162800" cy="4572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50838" indent="-350838"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b="1" i="1">
                <a:solidFill>
                  <a:schemeClr val="accent2"/>
                </a:solidFill>
              </a:rPr>
              <a:t>N</a:t>
            </a:r>
            <a:r>
              <a:rPr lang="pl-PL" altLang="th-TH" b="1" i="1">
                <a:solidFill>
                  <a:schemeClr val="accent2"/>
                </a:solidFill>
              </a:rPr>
              <a:t>DP </a:t>
            </a:r>
            <a:r>
              <a:rPr lang="pl-PL" altLang="th-TH" b="1">
                <a:solidFill>
                  <a:schemeClr val="accent2"/>
                </a:solidFill>
              </a:rPr>
              <a:t>=</a:t>
            </a:r>
            <a:endParaRPr lang="en-US" altLang="th-TH" b="1">
              <a:solidFill>
                <a:schemeClr val="accent2"/>
              </a:solidFill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0" y="5334000"/>
            <a:ext cx="1600200" cy="120015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Net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National  Product</a:t>
            </a: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1981200" y="5562600"/>
            <a:ext cx="7162800" cy="6096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50838" indent="-350838"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b="1" i="1">
                <a:solidFill>
                  <a:schemeClr val="accent2"/>
                </a:solidFill>
              </a:rPr>
              <a:t>NN</a:t>
            </a:r>
            <a:r>
              <a:rPr lang="pl-PL" altLang="th-TH" b="1" i="1">
                <a:solidFill>
                  <a:schemeClr val="accent2"/>
                </a:solidFill>
              </a:rPr>
              <a:t>P </a:t>
            </a:r>
            <a:r>
              <a:rPr lang="pl-PL" altLang="th-TH" b="1">
                <a:solidFill>
                  <a:schemeClr val="accent2"/>
                </a:solidFill>
              </a:rPr>
              <a:t>=</a:t>
            </a:r>
            <a:endParaRPr lang="en-US" altLang="th-TH" b="1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Shape 357"/>
          <p:cNvSpPr/>
          <p:nvPr/>
        </p:nvSpPr>
        <p:spPr>
          <a:xfrm>
            <a:off x="3898900" y="1079425"/>
            <a:ext cx="1270000" cy="458789"/>
          </a:xfrm>
          <a:prstGeom prst="roundRect">
            <a:avLst>
              <a:gd name="adj" fmla="val 41522"/>
            </a:avLst>
          </a:prstGeom>
          <a:solidFill>
            <a:srgbClr val="FFFFFF"/>
          </a:solidFill>
          <a:ln w="25400">
            <a:solidFill>
              <a:srgbClr val="00CC99"/>
            </a:solidFill>
          </a:ln>
        </p:spPr>
        <p:txBody>
          <a:bodyPr lIns="45719" rIns="45719"/>
          <a:lstStyle/>
          <a:p>
            <a:pPr lvl="0"/>
            <a:endParaRPr/>
          </a:p>
        </p:txBody>
      </p:sp>
      <p:sp>
        <p:nvSpPr>
          <p:cNvPr id="358" name="Shape 358"/>
          <p:cNvSpPr/>
          <p:nvPr/>
        </p:nvSpPr>
        <p:spPr>
          <a:xfrm>
            <a:off x="162361" y="994866"/>
            <a:ext cx="3494148" cy="581720"/>
          </a:xfrm>
          <a:prstGeom prst="rect">
            <a:avLst/>
          </a:prstGeom>
          <a:gradFill>
            <a:gsLst>
              <a:gs pos="0">
                <a:srgbClr val="A2E8CA"/>
              </a:gs>
              <a:gs pos="100000">
                <a:srgbClr val="CBFFE7"/>
              </a:gs>
            </a:gsLst>
            <a:lin ang="16200000"/>
          </a:gradFill>
          <a:ln>
            <a:solidFill>
              <a:srgbClr val="A5DCC5"/>
            </a:solidFill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</p:spPr>
        <p:txBody>
          <a:bodyPr lIns="45719" rIns="45719"/>
          <a:lstStyle/>
          <a:p>
            <a:pPr lvl="0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59" name="Shape 359"/>
          <p:cNvSpPr/>
          <p:nvPr/>
        </p:nvSpPr>
        <p:spPr>
          <a:xfrm>
            <a:off x="0" y="227329"/>
            <a:ext cx="9144001" cy="769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 defTabSz="457200">
              <a:defRPr sz="2200" b="1">
                <a:solidFill>
                  <a:srgbClr val="6262CB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2200" b="1" dirty="0">
                <a:solidFill>
                  <a:srgbClr val="6262CB"/>
                </a:solidFill>
              </a:rPr>
              <a:t>Expenditure on Gross Domestic Product at Current Market Prices (Original),20</a:t>
            </a:r>
            <a:r>
              <a:rPr lang="en-US" sz="2200" b="1" dirty="0">
                <a:solidFill>
                  <a:srgbClr val="6262CB"/>
                </a:solidFill>
              </a:rPr>
              <a:t>17</a:t>
            </a:r>
            <a:r>
              <a:rPr sz="2200" b="1" dirty="0">
                <a:solidFill>
                  <a:srgbClr val="6262CB"/>
                </a:solidFill>
              </a:rPr>
              <a:t>(Millions of Baht)</a:t>
            </a:r>
          </a:p>
        </p:txBody>
      </p:sp>
      <p:sp>
        <p:nvSpPr>
          <p:cNvPr id="360" name="Shape 360"/>
          <p:cNvSpPr/>
          <p:nvPr/>
        </p:nvSpPr>
        <p:spPr>
          <a:xfrm>
            <a:off x="189130" y="1129030"/>
            <a:ext cx="3503673" cy="313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/>
          <a:p>
            <a:pPr lvl="0">
              <a:defRPr sz="1800"/>
            </a:pPr>
            <a:r>
              <a:rPr sz="1600"/>
              <a:t>Private Consumption expenditure </a:t>
            </a:r>
            <a:r>
              <a:rPr sz="1600" b="1">
                <a:solidFill>
                  <a:srgbClr val="FF2600"/>
                </a:solidFill>
              </a:rPr>
              <a:t>(C)</a:t>
            </a:r>
            <a:r>
              <a:rPr sz="1600"/>
              <a:t> </a:t>
            </a:r>
          </a:p>
        </p:txBody>
      </p:sp>
      <p:sp>
        <p:nvSpPr>
          <p:cNvPr id="361" name="Shape 36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/>
          <a:lstStyle/>
          <a:p>
            <a:pPr lvl="0">
              <a:defRPr sz="1800"/>
            </a:pPr>
            <a:fld id="{86CB4B4D-7CA3-9044-876B-883B54F8677D}" type="slidenum">
              <a:rPr sz="1400"/>
              <a:t>26</a:t>
            </a:fld>
            <a:endParaRPr sz="1400"/>
          </a:p>
        </p:txBody>
      </p:sp>
      <p:sp>
        <p:nvSpPr>
          <p:cNvPr id="362" name="Shape 362"/>
          <p:cNvSpPr/>
          <p:nvPr/>
        </p:nvSpPr>
        <p:spPr>
          <a:xfrm>
            <a:off x="4029838" y="1154430"/>
            <a:ext cx="1118253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1600"/>
            </a:lvl1pPr>
          </a:lstStyle>
          <a:p>
            <a:pPr lvl="0">
              <a:defRPr sz="1800"/>
            </a:pPr>
            <a:r>
              <a:rPr lang="th-TH" dirty="0"/>
              <a:t>7,537,993</a:t>
            </a:r>
            <a:endParaRPr sz="1600" dirty="0"/>
          </a:p>
        </p:txBody>
      </p:sp>
      <p:sp>
        <p:nvSpPr>
          <p:cNvPr id="363" name="Shape 363"/>
          <p:cNvSpPr/>
          <p:nvPr/>
        </p:nvSpPr>
        <p:spPr>
          <a:xfrm>
            <a:off x="165100" y="1714500"/>
            <a:ext cx="3494148" cy="581720"/>
          </a:xfrm>
          <a:prstGeom prst="rect">
            <a:avLst/>
          </a:prstGeom>
          <a:gradFill>
            <a:gsLst>
              <a:gs pos="0">
                <a:srgbClr val="A2E8CA"/>
              </a:gs>
              <a:gs pos="100000">
                <a:srgbClr val="CBFFE7"/>
              </a:gs>
            </a:gsLst>
            <a:lin ang="16200000"/>
          </a:gradFill>
          <a:ln>
            <a:solidFill>
              <a:srgbClr val="A5DCC5"/>
            </a:solidFill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/>
          <a:lstStyle/>
          <a:p>
            <a:pPr lvl="0">
              <a:defRPr sz="1800"/>
            </a:pPr>
            <a:r>
              <a:rPr sz="1600"/>
              <a:t>General Consumption Government  Expenditure </a:t>
            </a:r>
            <a:r>
              <a:rPr sz="1600" b="1">
                <a:solidFill>
                  <a:srgbClr val="FF2600"/>
                </a:solidFill>
              </a:rPr>
              <a:t>(G)</a:t>
            </a:r>
          </a:p>
        </p:txBody>
      </p:sp>
      <p:sp>
        <p:nvSpPr>
          <p:cNvPr id="364" name="Shape 364"/>
          <p:cNvSpPr/>
          <p:nvPr/>
        </p:nvSpPr>
        <p:spPr>
          <a:xfrm>
            <a:off x="3898900" y="1715968"/>
            <a:ext cx="1270000" cy="458789"/>
          </a:xfrm>
          <a:prstGeom prst="roundRect">
            <a:avLst>
              <a:gd name="adj" fmla="val 41522"/>
            </a:avLst>
          </a:prstGeom>
          <a:solidFill>
            <a:srgbClr val="FFFFFF"/>
          </a:solidFill>
          <a:ln w="25400">
            <a:solidFill>
              <a:srgbClr val="00CC99"/>
            </a:solidFill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/>
            </a:pPr>
            <a:endParaRPr sz="2400" dirty="0"/>
          </a:p>
        </p:txBody>
      </p:sp>
      <p:sp>
        <p:nvSpPr>
          <p:cNvPr id="366" name="Shape 366"/>
          <p:cNvSpPr/>
          <p:nvPr/>
        </p:nvSpPr>
        <p:spPr>
          <a:xfrm>
            <a:off x="5190797" y="1407941"/>
            <a:ext cx="311806" cy="48620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 marL="350837" indent="-350837">
              <a:defRPr sz="2800" b="1">
                <a:solidFill>
                  <a:srgbClr val="3333CC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2800" b="1">
                <a:solidFill>
                  <a:srgbClr val="3333CC"/>
                </a:solidFill>
              </a:rPr>
              <a:t>+</a:t>
            </a:r>
          </a:p>
        </p:txBody>
      </p:sp>
      <p:sp>
        <p:nvSpPr>
          <p:cNvPr id="367" name="Shape 367"/>
          <p:cNvSpPr/>
          <p:nvPr/>
        </p:nvSpPr>
        <p:spPr>
          <a:xfrm>
            <a:off x="165100" y="2434133"/>
            <a:ext cx="3488671" cy="581721"/>
          </a:xfrm>
          <a:prstGeom prst="rect">
            <a:avLst/>
          </a:prstGeom>
          <a:gradFill>
            <a:gsLst>
              <a:gs pos="0">
                <a:srgbClr val="A2E8CA"/>
              </a:gs>
              <a:gs pos="100000">
                <a:srgbClr val="CBFFE7"/>
              </a:gs>
            </a:gsLst>
            <a:lin ang="16200000"/>
          </a:gradFill>
          <a:ln>
            <a:solidFill>
              <a:srgbClr val="A5DCC5"/>
            </a:solidFill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/>
          <a:lstStyle/>
          <a:p>
            <a:pPr lvl="0">
              <a:defRPr sz="1800"/>
            </a:pPr>
            <a:r>
              <a:rPr sz="1600"/>
              <a:t>Gross Fixed Capital Formation </a:t>
            </a:r>
            <a:r>
              <a:rPr sz="1600" b="1">
                <a:solidFill>
                  <a:srgbClr val="FF2600"/>
                </a:solidFill>
              </a:rPr>
              <a:t>(I)</a:t>
            </a:r>
          </a:p>
        </p:txBody>
      </p:sp>
      <p:sp>
        <p:nvSpPr>
          <p:cNvPr id="368" name="Shape 368"/>
          <p:cNvSpPr/>
          <p:nvPr/>
        </p:nvSpPr>
        <p:spPr>
          <a:xfrm>
            <a:off x="3898900" y="2520999"/>
            <a:ext cx="1270000" cy="458789"/>
          </a:xfrm>
          <a:prstGeom prst="roundRect">
            <a:avLst>
              <a:gd name="adj" fmla="val 41522"/>
            </a:avLst>
          </a:prstGeom>
          <a:solidFill>
            <a:srgbClr val="FFFFFF"/>
          </a:solidFill>
          <a:ln w="25400">
            <a:solidFill>
              <a:srgbClr val="00CC99"/>
            </a:solidFill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/>
            </a:pPr>
            <a:endParaRPr sz="2400" dirty="0"/>
          </a:p>
        </p:txBody>
      </p:sp>
      <p:sp>
        <p:nvSpPr>
          <p:cNvPr id="369" name="Shape 369"/>
          <p:cNvSpPr/>
          <p:nvPr/>
        </p:nvSpPr>
        <p:spPr>
          <a:xfrm>
            <a:off x="4029838" y="2593697"/>
            <a:ext cx="1938990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1600"/>
            </a:lvl1pPr>
          </a:lstStyle>
          <a:p>
            <a:pPr lvl="0">
              <a:defRPr sz="1800"/>
            </a:pPr>
            <a:r>
              <a:rPr lang="th-TH" dirty="0"/>
              <a:t>3,580,036	</a:t>
            </a:r>
            <a:endParaRPr sz="1600" dirty="0"/>
          </a:p>
        </p:txBody>
      </p:sp>
      <p:sp>
        <p:nvSpPr>
          <p:cNvPr id="370" name="Shape 370"/>
          <p:cNvSpPr/>
          <p:nvPr/>
        </p:nvSpPr>
        <p:spPr>
          <a:xfrm>
            <a:off x="5190797" y="2144496"/>
            <a:ext cx="311806" cy="4862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 marL="350837" indent="-350837">
              <a:defRPr sz="2800" b="1">
                <a:solidFill>
                  <a:srgbClr val="3333CC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2800" b="1">
                <a:solidFill>
                  <a:srgbClr val="3333CC"/>
                </a:solidFill>
              </a:rPr>
              <a:t>+</a:t>
            </a:r>
          </a:p>
        </p:txBody>
      </p:sp>
      <p:sp>
        <p:nvSpPr>
          <p:cNvPr id="371" name="Shape 371"/>
          <p:cNvSpPr/>
          <p:nvPr/>
        </p:nvSpPr>
        <p:spPr>
          <a:xfrm>
            <a:off x="196631" y="3153767"/>
            <a:ext cx="3488671" cy="581720"/>
          </a:xfrm>
          <a:prstGeom prst="rect">
            <a:avLst/>
          </a:prstGeom>
          <a:gradFill>
            <a:gsLst>
              <a:gs pos="0">
                <a:srgbClr val="A2E8CA"/>
              </a:gs>
              <a:gs pos="100000">
                <a:srgbClr val="CBFFE7"/>
              </a:gs>
            </a:gsLst>
            <a:lin ang="16200000"/>
          </a:gradFill>
          <a:ln>
            <a:solidFill>
              <a:srgbClr val="A5DCC5"/>
            </a:solidFill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/>
          <a:lstStyle/>
          <a:p>
            <a:pPr lvl="0">
              <a:defRPr sz="1800"/>
            </a:pPr>
            <a:r>
              <a:rPr sz="1600"/>
              <a:t>Chang in Inventory </a:t>
            </a:r>
            <a:r>
              <a:rPr sz="1600" b="1">
                <a:solidFill>
                  <a:srgbClr val="FF2600"/>
                </a:solidFill>
              </a:rPr>
              <a:t>(I)</a:t>
            </a:r>
          </a:p>
        </p:txBody>
      </p:sp>
      <p:sp>
        <p:nvSpPr>
          <p:cNvPr id="372" name="Shape 372"/>
          <p:cNvSpPr/>
          <p:nvPr/>
        </p:nvSpPr>
        <p:spPr>
          <a:xfrm>
            <a:off x="3898900" y="3240633"/>
            <a:ext cx="1270000" cy="458788"/>
          </a:xfrm>
          <a:prstGeom prst="roundRect">
            <a:avLst>
              <a:gd name="adj" fmla="val 41522"/>
            </a:avLst>
          </a:prstGeom>
          <a:solidFill>
            <a:srgbClr val="FFFFFF"/>
          </a:solidFill>
          <a:ln w="25400">
            <a:solidFill>
              <a:srgbClr val="00CC99"/>
            </a:solidFill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/>
            </a:pPr>
            <a:endParaRPr sz="2400" dirty="0"/>
          </a:p>
        </p:txBody>
      </p:sp>
      <p:sp>
        <p:nvSpPr>
          <p:cNvPr id="373" name="Shape 373"/>
          <p:cNvSpPr/>
          <p:nvPr/>
        </p:nvSpPr>
        <p:spPr>
          <a:xfrm>
            <a:off x="4167690" y="3267110"/>
            <a:ext cx="951541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1600"/>
            </a:lvl1pPr>
          </a:lstStyle>
          <a:p>
            <a:pPr lvl="0">
              <a:defRPr sz="1800"/>
            </a:pPr>
            <a:r>
              <a:rPr dirty="0"/>
              <a:t>(</a:t>
            </a:r>
            <a:r>
              <a:rPr lang="en-US" dirty="0"/>
              <a:t>49,559</a:t>
            </a:r>
            <a:r>
              <a:rPr dirty="0"/>
              <a:t>)</a:t>
            </a:r>
          </a:p>
        </p:txBody>
      </p:sp>
      <p:sp>
        <p:nvSpPr>
          <p:cNvPr id="374" name="Shape 374"/>
          <p:cNvSpPr/>
          <p:nvPr/>
        </p:nvSpPr>
        <p:spPr>
          <a:xfrm>
            <a:off x="5190797" y="2881096"/>
            <a:ext cx="311806" cy="4862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 marL="350837" indent="-350837">
              <a:defRPr sz="2800" b="1">
                <a:solidFill>
                  <a:srgbClr val="3333CC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2800" b="1">
                <a:solidFill>
                  <a:srgbClr val="3333CC"/>
                </a:solidFill>
              </a:rPr>
              <a:t>+</a:t>
            </a:r>
          </a:p>
        </p:txBody>
      </p:sp>
      <p:sp>
        <p:nvSpPr>
          <p:cNvPr id="375" name="Shape 375"/>
          <p:cNvSpPr/>
          <p:nvPr/>
        </p:nvSpPr>
        <p:spPr>
          <a:xfrm>
            <a:off x="165100" y="3873400"/>
            <a:ext cx="3488671" cy="581721"/>
          </a:xfrm>
          <a:prstGeom prst="rect">
            <a:avLst/>
          </a:prstGeom>
          <a:gradFill>
            <a:gsLst>
              <a:gs pos="0">
                <a:srgbClr val="A2E8CA"/>
              </a:gs>
              <a:gs pos="100000">
                <a:srgbClr val="CBFFE7"/>
              </a:gs>
            </a:gsLst>
            <a:lin ang="16200000"/>
          </a:gradFill>
          <a:ln>
            <a:solidFill>
              <a:srgbClr val="A5DCC5"/>
            </a:solidFill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/>
          <a:lstStyle/>
          <a:p>
            <a:pPr lvl="0">
              <a:defRPr sz="1800"/>
            </a:pPr>
            <a:r>
              <a:rPr sz="1600"/>
              <a:t>Exports of Goods and Services </a:t>
            </a:r>
            <a:r>
              <a:rPr sz="1600" b="1">
                <a:solidFill>
                  <a:srgbClr val="FF2600"/>
                </a:solidFill>
              </a:rPr>
              <a:t>(X)</a:t>
            </a:r>
          </a:p>
        </p:txBody>
      </p:sp>
      <p:sp>
        <p:nvSpPr>
          <p:cNvPr id="376" name="Shape 376"/>
          <p:cNvSpPr/>
          <p:nvPr/>
        </p:nvSpPr>
        <p:spPr>
          <a:xfrm>
            <a:off x="3898900" y="3960266"/>
            <a:ext cx="1270000" cy="458789"/>
          </a:xfrm>
          <a:prstGeom prst="roundRect">
            <a:avLst>
              <a:gd name="adj" fmla="val 41522"/>
            </a:avLst>
          </a:prstGeom>
          <a:solidFill>
            <a:srgbClr val="FFFFFF"/>
          </a:solidFill>
          <a:ln w="25400">
            <a:solidFill>
              <a:srgbClr val="00CC99"/>
            </a:solidFill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/>
            </a:pPr>
            <a:endParaRPr sz="2400" dirty="0"/>
          </a:p>
        </p:txBody>
      </p:sp>
      <p:sp>
        <p:nvSpPr>
          <p:cNvPr id="377" name="Shape 377"/>
          <p:cNvSpPr/>
          <p:nvPr/>
        </p:nvSpPr>
        <p:spPr>
          <a:xfrm>
            <a:off x="3966734" y="4033342"/>
            <a:ext cx="1938990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1600"/>
            </a:lvl1pPr>
          </a:lstStyle>
          <a:p>
            <a:pPr lvl="0">
              <a:defRPr sz="1800"/>
            </a:pPr>
            <a:r>
              <a:rPr lang="th-TH" dirty="0"/>
              <a:t>10,534,540	</a:t>
            </a:r>
            <a:endParaRPr sz="1600" dirty="0"/>
          </a:p>
        </p:txBody>
      </p:sp>
      <p:sp>
        <p:nvSpPr>
          <p:cNvPr id="378" name="Shape 378"/>
          <p:cNvSpPr/>
          <p:nvPr/>
        </p:nvSpPr>
        <p:spPr>
          <a:xfrm>
            <a:off x="5190797" y="3617696"/>
            <a:ext cx="311806" cy="4862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 marL="350837" indent="-350837">
              <a:defRPr sz="2800" b="1">
                <a:solidFill>
                  <a:srgbClr val="3333CC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2800" b="1">
                <a:solidFill>
                  <a:srgbClr val="3333CC"/>
                </a:solidFill>
              </a:rPr>
              <a:t>+</a:t>
            </a:r>
          </a:p>
        </p:txBody>
      </p:sp>
      <p:sp>
        <p:nvSpPr>
          <p:cNvPr id="379" name="Shape 379"/>
          <p:cNvSpPr/>
          <p:nvPr/>
        </p:nvSpPr>
        <p:spPr>
          <a:xfrm>
            <a:off x="165100" y="4593034"/>
            <a:ext cx="3488671" cy="581720"/>
          </a:xfrm>
          <a:prstGeom prst="rect">
            <a:avLst/>
          </a:prstGeom>
          <a:gradFill>
            <a:gsLst>
              <a:gs pos="0">
                <a:srgbClr val="A2E8CA"/>
              </a:gs>
              <a:gs pos="100000">
                <a:srgbClr val="CBFFE7"/>
              </a:gs>
            </a:gsLst>
            <a:lin ang="16200000"/>
          </a:gradFill>
          <a:ln>
            <a:solidFill>
              <a:srgbClr val="A5DCC5"/>
            </a:solidFill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/>
          <a:lstStyle/>
          <a:p>
            <a:pPr lvl="0">
              <a:defRPr sz="1800"/>
            </a:pPr>
            <a:r>
              <a:rPr sz="1600"/>
              <a:t>Imports of Goods and Services </a:t>
            </a:r>
            <a:r>
              <a:rPr sz="1600" b="1">
                <a:solidFill>
                  <a:srgbClr val="FF2600"/>
                </a:solidFill>
              </a:rPr>
              <a:t>(M)</a:t>
            </a:r>
          </a:p>
        </p:txBody>
      </p:sp>
      <p:sp>
        <p:nvSpPr>
          <p:cNvPr id="380" name="Shape 380"/>
          <p:cNvSpPr/>
          <p:nvPr/>
        </p:nvSpPr>
        <p:spPr>
          <a:xfrm>
            <a:off x="3898900" y="4679900"/>
            <a:ext cx="1270000" cy="458788"/>
          </a:xfrm>
          <a:prstGeom prst="roundRect">
            <a:avLst>
              <a:gd name="adj" fmla="val 41522"/>
            </a:avLst>
          </a:prstGeom>
          <a:solidFill>
            <a:srgbClr val="FFFFFF"/>
          </a:solidFill>
          <a:ln w="25400">
            <a:solidFill>
              <a:srgbClr val="00CC99"/>
            </a:solidFill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/>
            </a:pPr>
            <a:endParaRPr sz="2400" dirty="0"/>
          </a:p>
        </p:txBody>
      </p:sp>
      <p:sp>
        <p:nvSpPr>
          <p:cNvPr id="381" name="Shape 381"/>
          <p:cNvSpPr/>
          <p:nvPr/>
        </p:nvSpPr>
        <p:spPr>
          <a:xfrm flipV="1">
            <a:off x="3635874" y="5265670"/>
            <a:ext cx="1796052" cy="1"/>
          </a:xfrm>
          <a:prstGeom prst="line">
            <a:avLst/>
          </a:prstGeom>
          <a:ln w="25400">
            <a:solidFill>
              <a:srgbClr val="00CC99"/>
            </a:solidFill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</p:spPr>
        <p:txBody>
          <a:bodyPr lIns="45719" rIns="45719"/>
          <a:lstStyle/>
          <a:p>
            <a:pPr lvl="0" defTabSz="457200">
              <a:defRPr sz="1200">
                <a:latin typeface="+mj-lt"/>
                <a:ea typeface="+mj-ea"/>
                <a:cs typeface="+mj-cs"/>
                <a:sym typeface="Helvetica"/>
              </a:defRPr>
            </a:pPr>
            <a:endParaRPr/>
          </a:p>
        </p:txBody>
      </p:sp>
      <p:sp>
        <p:nvSpPr>
          <p:cNvPr id="383" name="Shape 383"/>
          <p:cNvSpPr/>
          <p:nvPr/>
        </p:nvSpPr>
        <p:spPr>
          <a:xfrm>
            <a:off x="5235421" y="4354296"/>
            <a:ext cx="222558" cy="5107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marL="350837" indent="-350837">
              <a:defRPr sz="3000" b="1">
                <a:solidFill>
                  <a:srgbClr val="3333CC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3000" b="1">
                <a:solidFill>
                  <a:srgbClr val="3333CC"/>
                </a:solidFill>
              </a:rPr>
              <a:t>-</a:t>
            </a:r>
          </a:p>
        </p:txBody>
      </p:sp>
      <p:sp>
        <p:nvSpPr>
          <p:cNvPr id="384" name="Shape 384"/>
          <p:cNvSpPr/>
          <p:nvPr/>
        </p:nvSpPr>
        <p:spPr>
          <a:xfrm>
            <a:off x="165100" y="5451593"/>
            <a:ext cx="3488671" cy="581721"/>
          </a:xfrm>
          <a:prstGeom prst="rect">
            <a:avLst/>
          </a:prstGeom>
          <a:gradFill>
            <a:gsLst>
              <a:gs pos="0">
                <a:srgbClr val="A2E8CA"/>
              </a:gs>
              <a:gs pos="100000">
                <a:srgbClr val="CBFFE7"/>
              </a:gs>
            </a:gsLst>
            <a:lin ang="16200000"/>
          </a:gradFill>
          <a:ln>
            <a:solidFill>
              <a:srgbClr val="A5DCC5"/>
            </a:solidFill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/>
          <a:lstStyle>
            <a:lvl1pPr>
              <a:defRPr sz="1600" b="1">
                <a:solidFill>
                  <a:srgbClr val="3333CC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1600" b="1">
                <a:solidFill>
                  <a:srgbClr val="3333CC"/>
                </a:solidFill>
              </a:rPr>
              <a:t>Expenditure on Gross Domestic Product</a:t>
            </a:r>
          </a:p>
        </p:txBody>
      </p:sp>
      <p:sp>
        <p:nvSpPr>
          <p:cNvPr id="385" name="Shape 385"/>
          <p:cNvSpPr/>
          <p:nvPr/>
        </p:nvSpPr>
        <p:spPr>
          <a:xfrm>
            <a:off x="3898900" y="5484931"/>
            <a:ext cx="1270000" cy="458788"/>
          </a:xfrm>
          <a:prstGeom prst="roundRect">
            <a:avLst>
              <a:gd name="adj" fmla="val 41522"/>
            </a:avLst>
          </a:prstGeom>
          <a:solidFill>
            <a:srgbClr val="FFFFFF"/>
          </a:solidFill>
          <a:ln w="25400">
            <a:solidFill>
              <a:srgbClr val="00CC99"/>
            </a:solidFill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/>
            </a:pPr>
            <a:endParaRPr sz="2400" dirty="0"/>
          </a:p>
        </p:txBody>
      </p:sp>
      <p:sp>
        <p:nvSpPr>
          <p:cNvPr id="387" name="Shape 387"/>
          <p:cNvSpPr/>
          <p:nvPr/>
        </p:nvSpPr>
        <p:spPr>
          <a:xfrm flipV="1">
            <a:off x="5668139" y="1012927"/>
            <a:ext cx="1" cy="5695746"/>
          </a:xfrm>
          <a:prstGeom prst="line">
            <a:avLst/>
          </a:prstGeom>
          <a:ln w="25400">
            <a:solidFill/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</p:spPr>
        <p:txBody>
          <a:bodyPr lIns="45719" rIns="45719"/>
          <a:lstStyle/>
          <a:p>
            <a:pPr lvl="0" defTabSz="457200">
              <a:defRPr sz="1200">
                <a:latin typeface="+mj-lt"/>
                <a:ea typeface="+mj-ea"/>
                <a:cs typeface="+mj-cs"/>
                <a:sym typeface="Helvetica"/>
              </a:defRPr>
            </a:pPr>
            <a:endParaRPr/>
          </a:p>
        </p:txBody>
      </p:sp>
      <p:sp>
        <p:nvSpPr>
          <p:cNvPr id="388" name="Shape 388"/>
          <p:cNvSpPr/>
          <p:nvPr/>
        </p:nvSpPr>
        <p:spPr>
          <a:xfrm>
            <a:off x="5838437" y="1066992"/>
            <a:ext cx="1724195" cy="581720"/>
          </a:xfrm>
          <a:prstGeom prst="rect">
            <a:avLst/>
          </a:prstGeom>
          <a:gradFill>
            <a:gsLst>
              <a:gs pos="0">
                <a:srgbClr val="A2E8CA"/>
              </a:gs>
              <a:gs pos="100000">
                <a:srgbClr val="CBFFE7"/>
              </a:gs>
            </a:gsLst>
            <a:lin ang="16200000"/>
          </a:gradFill>
          <a:ln>
            <a:solidFill>
              <a:srgbClr val="A5DCC5"/>
            </a:solidFill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/>
          <a:lstStyle>
            <a:lvl1pPr>
              <a:defRPr sz="1600" b="1">
                <a:solidFill>
                  <a:srgbClr val="3333CC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1600" b="1">
                <a:solidFill>
                  <a:srgbClr val="3333CC"/>
                </a:solidFill>
              </a:rPr>
              <a:t>Expenditure on GDP</a:t>
            </a:r>
          </a:p>
        </p:txBody>
      </p:sp>
      <p:sp>
        <p:nvSpPr>
          <p:cNvPr id="389" name="Shape 389"/>
          <p:cNvSpPr/>
          <p:nvPr/>
        </p:nvSpPr>
        <p:spPr>
          <a:xfrm>
            <a:off x="7690445" y="1128458"/>
            <a:ext cx="1270001" cy="458788"/>
          </a:xfrm>
          <a:prstGeom prst="roundRect">
            <a:avLst>
              <a:gd name="adj" fmla="val 41522"/>
            </a:avLst>
          </a:prstGeom>
          <a:solidFill>
            <a:srgbClr val="FFFFFF"/>
          </a:solidFill>
          <a:ln w="25400">
            <a:solidFill>
              <a:srgbClr val="00CC99"/>
            </a:solidFill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/>
            </a:pPr>
            <a:endParaRPr sz="2400" dirty="0"/>
          </a:p>
        </p:txBody>
      </p:sp>
      <p:sp>
        <p:nvSpPr>
          <p:cNvPr id="391" name="Shape 391"/>
          <p:cNvSpPr/>
          <p:nvPr/>
        </p:nvSpPr>
        <p:spPr>
          <a:xfrm>
            <a:off x="8804121" y="1390155"/>
            <a:ext cx="222559" cy="5107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marL="350837" indent="-350837">
              <a:defRPr sz="3000" b="1">
                <a:solidFill>
                  <a:srgbClr val="3333CC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3000" b="1">
                <a:solidFill>
                  <a:srgbClr val="3333CC"/>
                </a:solidFill>
              </a:rPr>
              <a:t>-</a:t>
            </a:r>
          </a:p>
        </p:txBody>
      </p:sp>
      <p:sp>
        <p:nvSpPr>
          <p:cNvPr id="392" name="Shape 392"/>
          <p:cNvSpPr/>
          <p:nvPr/>
        </p:nvSpPr>
        <p:spPr>
          <a:xfrm>
            <a:off x="5838437" y="1743927"/>
            <a:ext cx="1724195" cy="581720"/>
          </a:xfrm>
          <a:prstGeom prst="rect">
            <a:avLst/>
          </a:prstGeom>
          <a:gradFill>
            <a:gsLst>
              <a:gs pos="0">
                <a:srgbClr val="A2E8CA"/>
              </a:gs>
              <a:gs pos="100000">
                <a:srgbClr val="CBFFE7"/>
              </a:gs>
            </a:gsLst>
            <a:lin ang="16200000"/>
          </a:gradFill>
          <a:ln>
            <a:solidFill>
              <a:srgbClr val="A5DCC5"/>
            </a:solidFill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/>
          <a:lstStyle>
            <a:lvl1pPr>
              <a:defRPr sz="1600"/>
            </a:lvl1pPr>
          </a:lstStyle>
          <a:p>
            <a:pPr lvl="0">
              <a:defRPr sz="1800"/>
            </a:pPr>
            <a:r>
              <a:rPr sz="1600"/>
              <a:t>Statistical Discrepancy </a:t>
            </a:r>
          </a:p>
        </p:txBody>
      </p:sp>
      <p:sp>
        <p:nvSpPr>
          <p:cNvPr id="393" name="Shape 393"/>
          <p:cNvSpPr/>
          <p:nvPr/>
        </p:nvSpPr>
        <p:spPr>
          <a:xfrm>
            <a:off x="7678836" y="1800212"/>
            <a:ext cx="1270001" cy="458789"/>
          </a:xfrm>
          <a:prstGeom prst="roundRect">
            <a:avLst>
              <a:gd name="adj" fmla="val 41522"/>
            </a:avLst>
          </a:prstGeom>
          <a:solidFill>
            <a:srgbClr val="FFFFFF"/>
          </a:solidFill>
          <a:ln w="25400">
            <a:solidFill>
              <a:srgbClr val="00CC99"/>
            </a:solidFill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/>
            </a:pPr>
            <a:endParaRPr sz="2400" dirty="0"/>
          </a:p>
        </p:txBody>
      </p:sp>
      <p:sp>
        <p:nvSpPr>
          <p:cNvPr id="395" name="Shape 395"/>
          <p:cNvSpPr/>
          <p:nvPr/>
        </p:nvSpPr>
        <p:spPr>
          <a:xfrm>
            <a:off x="7552582" y="2389423"/>
            <a:ext cx="1545726" cy="1"/>
          </a:xfrm>
          <a:prstGeom prst="line">
            <a:avLst/>
          </a:prstGeom>
          <a:ln w="25400">
            <a:solidFill>
              <a:srgbClr val="00CC99"/>
            </a:solidFill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</p:spPr>
        <p:txBody>
          <a:bodyPr lIns="45719" rIns="45719"/>
          <a:lstStyle/>
          <a:p>
            <a:pPr lvl="0" defTabSz="457200">
              <a:defRPr sz="1200">
                <a:latin typeface="+mj-lt"/>
                <a:ea typeface="+mj-ea"/>
                <a:cs typeface="+mj-cs"/>
                <a:sym typeface="Helvetica"/>
              </a:defRPr>
            </a:pPr>
            <a:endParaRPr/>
          </a:p>
        </p:txBody>
      </p:sp>
      <p:sp>
        <p:nvSpPr>
          <p:cNvPr id="396" name="Shape 396"/>
          <p:cNvSpPr/>
          <p:nvPr/>
        </p:nvSpPr>
        <p:spPr>
          <a:xfrm>
            <a:off x="5838437" y="2596152"/>
            <a:ext cx="1724195" cy="581721"/>
          </a:xfrm>
          <a:prstGeom prst="rect">
            <a:avLst/>
          </a:prstGeom>
          <a:gradFill>
            <a:gsLst>
              <a:gs pos="0">
                <a:srgbClr val="A2E8CA"/>
              </a:gs>
              <a:gs pos="100000">
                <a:srgbClr val="CBFFE7"/>
              </a:gs>
            </a:gsLst>
            <a:lin ang="16200000"/>
          </a:gradFill>
          <a:ln>
            <a:solidFill>
              <a:srgbClr val="A5DCC5"/>
            </a:solidFill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/>
          <a:lstStyle>
            <a:lvl1pPr>
              <a:defRPr sz="1600" b="1">
                <a:solidFill>
                  <a:srgbClr val="3333CC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1600" b="1">
                <a:solidFill>
                  <a:srgbClr val="3333CC"/>
                </a:solidFill>
              </a:rPr>
              <a:t>Gross Domestic Product</a:t>
            </a:r>
          </a:p>
        </p:txBody>
      </p:sp>
      <p:sp>
        <p:nvSpPr>
          <p:cNvPr id="397" name="Shape 397"/>
          <p:cNvSpPr/>
          <p:nvPr/>
        </p:nvSpPr>
        <p:spPr>
          <a:xfrm>
            <a:off x="7678836" y="2651703"/>
            <a:ext cx="1270001" cy="458788"/>
          </a:xfrm>
          <a:prstGeom prst="roundRect">
            <a:avLst>
              <a:gd name="adj" fmla="val 41522"/>
            </a:avLst>
          </a:prstGeom>
          <a:solidFill>
            <a:srgbClr val="FFFFFF"/>
          </a:solidFill>
          <a:ln w="25400">
            <a:solidFill>
              <a:srgbClr val="00CC99"/>
            </a:solidFill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/>
            </a:pPr>
            <a:endParaRPr sz="2400" dirty="0"/>
          </a:p>
        </p:txBody>
      </p:sp>
      <p:sp>
        <p:nvSpPr>
          <p:cNvPr id="398" name="Shape 398"/>
          <p:cNvSpPr/>
          <p:nvPr/>
        </p:nvSpPr>
        <p:spPr>
          <a:xfrm>
            <a:off x="7807992" y="2751462"/>
            <a:ext cx="1025922" cy="2462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>
            <a:lvl1pPr>
              <a:defRPr sz="1600" b="1" u="sng">
                <a:solidFill>
                  <a:srgbClr val="FF2600"/>
                </a:solidFill>
              </a:defRPr>
            </a:lvl1pPr>
          </a:lstStyle>
          <a:p>
            <a:pPr lvl="0">
              <a:defRPr sz="1800" b="0" u="none">
                <a:solidFill>
                  <a:srgbClr val="000000"/>
                </a:solidFill>
              </a:defRPr>
            </a:pPr>
            <a:r>
              <a:rPr sz="1600" b="1" u="sng" dirty="0">
                <a:solidFill>
                  <a:srgbClr val="FF2600"/>
                </a:solidFill>
              </a:rPr>
              <a:t>1</a:t>
            </a:r>
            <a:r>
              <a:rPr lang="th-TH" sz="1600" b="1" u="sng" dirty="0">
                <a:solidFill>
                  <a:srgbClr val="FF2600"/>
                </a:solidFill>
              </a:rPr>
              <a:t>5</a:t>
            </a:r>
            <a:r>
              <a:rPr lang="en-US" sz="1600" b="1" u="sng" dirty="0">
                <a:solidFill>
                  <a:srgbClr val="FF2600"/>
                </a:solidFill>
              </a:rPr>
              <a:t>,452,882</a:t>
            </a:r>
            <a:endParaRPr sz="1600" b="1" u="sng" dirty="0">
              <a:solidFill>
                <a:srgbClr val="FF2600"/>
              </a:solidFill>
            </a:endParaRPr>
          </a:p>
        </p:txBody>
      </p:sp>
      <p:sp>
        <p:nvSpPr>
          <p:cNvPr id="399" name="Shape 399"/>
          <p:cNvSpPr/>
          <p:nvPr/>
        </p:nvSpPr>
        <p:spPr>
          <a:xfrm>
            <a:off x="5833675" y="3360396"/>
            <a:ext cx="3144784" cy="1"/>
          </a:xfrm>
          <a:prstGeom prst="line">
            <a:avLst/>
          </a:prstGeom>
          <a:ln w="25400">
            <a:solidFill/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</p:spPr>
        <p:txBody>
          <a:bodyPr lIns="45719" rIns="45719"/>
          <a:lstStyle/>
          <a:p>
            <a:pPr lvl="0" defTabSz="457200">
              <a:defRPr sz="1200">
                <a:latin typeface="+mj-lt"/>
                <a:ea typeface="+mj-ea"/>
                <a:cs typeface="+mj-cs"/>
                <a:sym typeface="Helvetica"/>
              </a:defRPr>
            </a:pPr>
            <a:endParaRPr/>
          </a:p>
        </p:txBody>
      </p:sp>
      <p:sp>
        <p:nvSpPr>
          <p:cNvPr id="400" name="Shape 400"/>
          <p:cNvSpPr/>
          <p:nvPr/>
        </p:nvSpPr>
        <p:spPr>
          <a:xfrm>
            <a:off x="5786240" y="3492500"/>
            <a:ext cx="2496835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 algn="just">
              <a:defRPr sz="1800"/>
            </a:lvl1pPr>
          </a:lstStyle>
          <a:p>
            <a:pPr lvl="0"/>
            <a:r>
              <a:rPr dirty="0"/>
              <a:t>Consumption = </a:t>
            </a:r>
            <a:r>
              <a:rPr lang="th-TH" dirty="0"/>
              <a:t>48.78</a:t>
            </a:r>
            <a:r>
              <a:rPr dirty="0"/>
              <a:t>%</a:t>
            </a:r>
          </a:p>
        </p:txBody>
      </p:sp>
      <p:sp>
        <p:nvSpPr>
          <p:cNvPr id="401" name="Shape 401"/>
          <p:cNvSpPr/>
          <p:nvPr/>
        </p:nvSpPr>
        <p:spPr>
          <a:xfrm>
            <a:off x="5822505" y="3859024"/>
            <a:ext cx="2378856" cy="276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 algn="just">
              <a:defRPr sz="1800"/>
            </a:lvl1pPr>
          </a:lstStyle>
          <a:p>
            <a:pPr lvl="0"/>
            <a:r>
              <a:rPr dirty="0"/>
              <a:t>Government  = </a:t>
            </a:r>
            <a:r>
              <a:rPr lang="th-TH" dirty="0"/>
              <a:t>16.38</a:t>
            </a:r>
            <a:r>
              <a:rPr dirty="0"/>
              <a:t>%</a:t>
            </a:r>
          </a:p>
        </p:txBody>
      </p:sp>
      <p:sp>
        <p:nvSpPr>
          <p:cNvPr id="402" name="Shape 402"/>
          <p:cNvSpPr/>
          <p:nvPr/>
        </p:nvSpPr>
        <p:spPr>
          <a:xfrm>
            <a:off x="5822505" y="4226282"/>
            <a:ext cx="2366032" cy="276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 algn="just">
              <a:defRPr sz="1800"/>
            </a:lvl1pPr>
          </a:lstStyle>
          <a:p>
            <a:pPr lvl="0"/>
            <a:r>
              <a:rPr dirty="0"/>
              <a:t>Investment    = </a:t>
            </a:r>
            <a:r>
              <a:rPr lang="th-TH" dirty="0"/>
              <a:t>23.16</a:t>
            </a:r>
            <a:r>
              <a:rPr dirty="0"/>
              <a:t>%</a:t>
            </a:r>
          </a:p>
        </p:txBody>
      </p:sp>
      <p:sp>
        <p:nvSpPr>
          <p:cNvPr id="403" name="Shape 403"/>
          <p:cNvSpPr/>
          <p:nvPr/>
        </p:nvSpPr>
        <p:spPr>
          <a:xfrm>
            <a:off x="5833675" y="4593034"/>
            <a:ext cx="2019784" cy="276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 algn="just">
              <a:defRPr sz="1800"/>
            </a:lvl1pPr>
          </a:lstStyle>
          <a:p>
            <a:pPr lvl="0"/>
            <a:r>
              <a:rPr dirty="0"/>
              <a:t>Exports         = </a:t>
            </a:r>
            <a:r>
              <a:rPr lang="en-US" dirty="0"/>
              <a:t>68</a:t>
            </a:r>
            <a:r>
              <a:rPr dirty="0"/>
              <a:t>%</a:t>
            </a:r>
          </a:p>
        </p:txBody>
      </p:sp>
      <p:sp>
        <p:nvSpPr>
          <p:cNvPr id="404" name="Shape 404"/>
          <p:cNvSpPr/>
          <p:nvPr/>
        </p:nvSpPr>
        <p:spPr>
          <a:xfrm>
            <a:off x="5833675" y="4962241"/>
            <a:ext cx="2327560" cy="276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 algn="just">
              <a:defRPr sz="1800"/>
            </a:lvl1pPr>
          </a:lstStyle>
          <a:p>
            <a:pPr lvl="0"/>
            <a:r>
              <a:rPr dirty="0"/>
              <a:t>Imports         = </a:t>
            </a:r>
            <a:r>
              <a:rPr lang="en-US" dirty="0"/>
              <a:t>54.63</a:t>
            </a:r>
            <a:r>
              <a:rPr dirty="0"/>
              <a:t>%</a:t>
            </a:r>
          </a:p>
        </p:txBody>
      </p:sp>
      <p:sp>
        <p:nvSpPr>
          <p:cNvPr id="405" name="Shape 405"/>
          <p:cNvSpPr/>
          <p:nvPr/>
        </p:nvSpPr>
        <p:spPr>
          <a:xfrm>
            <a:off x="5865598" y="5331448"/>
            <a:ext cx="2457002" cy="3506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 algn="just">
              <a:defRPr sz="1800"/>
            </a:lvl1pPr>
          </a:lstStyle>
          <a:p>
            <a:pPr lvl="0"/>
            <a:r>
              <a:t>GDP             =100.00%</a:t>
            </a:r>
          </a:p>
        </p:txBody>
      </p:sp>
      <p:sp>
        <p:nvSpPr>
          <p:cNvPr id="406" name="Shape 406"/>
          <p:cNvSpPr/>
          <p:nvPr/>
        </p:nvSpPr>
        <p:spPr>
          <a:xfrm>
            <a:off x="193364" y="6305391"/>
            <a:ext cx="2096155" cy="3383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1700"/>
            </a:lvl1pPr>
          </a:lstStyle>
          <a:p>
            <a:pPr lvl="0">
              <a:defRPr sz="1800"/>
            </a:pPr>
            <a:r>
              <a:rPr sz="1700"/>
              <a:t>data source: NESDB</a:t>
            </a:r>
          </a:p>
        </p:txBody>
      </p:sp>
      <p:sp>
        <p:nvSpPr>
          <p:cNvPr id="52" name="Shape 398"/>
          <p:cNvSpPr/>
          <p:nvPr/>
        </p:nvSpPr>
        <p:spPr>
          <a:xfrm>
            <a:off x="4029838" y="5597787"/>
            <a:ext cx="1025922" cy="2462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th-TH" sz="1600" b="1" u="sng" dirty="0">
                <a:solidFill>
                  <a:srgbClr val="FF2600"/>
                </a:solidFill>
              </a:rPr>
              <a:t>15,692,884</a:t>
            </a:r>
          </a:p>
        </p:txBody>
      </p:sp>
      <p:sp>
        <p:nvSpPr>
          <p:cNvPr id="53" name="Shape 362"/>
          <p:cNvSpPr/>
          <p:nvPr/>
        </p:nvSpPr>
        <p:spPr>
          <a:xfrm>
            <a:off x="4044920" y="1800160"/>
            <a:ext cx="1123980" cy="6463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>
              <a:defRPr sz="1600"/>
            </a:lvl1pPr>
          </a:lstStyle>
          <a:p>
            <a:pPr lvl="0">
              <a:defRPr sz="1800"/>
            </a:pPr>
            <a:r>
              <a:rPr lang="en-US" dirty="0"/>
              <a:t>2,531,913	</a:t>
            </a:r>
            <a:endParaRPr sz="1600" dirty="0"/>
          </a:p>
        </p:txBody>
      </p:sp>
      <p:sp>
        <p:nvSpPr>
          <p:cNvPr id="2" name="TextBox 1"/>
          <p:cNvSpPr txBox="1"/>
          <p:nvPr/>
        </p:nvSpPr>
        <p:spPr>
          <a:xfrm>
            <a:off x="3925723" y="4738794"/>
            <a:ext cx="12699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/>
              <a:t>8,442,039</a:t>
            </a:r>
          </a:p>
        </p:txBody>
      </p:sp>
      <p:sp>
        <p:nvSpPr>
          <p:cNvPr id="56" name="Shape 398"/>
          <p:cNvSpPr/>
          <p:nvPr/>
        </p:nvSpPr>
        <p:spPr>
          <a:xfrm>
            <a:off x="7807992" y="1237028"/>
            <a:ext cx="1025922" cy="2462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th-TH" sz="1600" b="1" u="sng" dirty="0">
                <a:solidFill>
                  <a:srgbClr val="FF2600"/>
                </a:solidFill>
              </a:rPr>
              <a:t>15,692,884</a:t>
            </a:r>
            <a:endParaRPr sz="1600" b="1" u="sng" dirty="0">
              <a:solidFill>
                <a:srgbClr val="FF26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732929" y="1865327"/>
            <a:ext cx="109017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(240,002)</a:t>
            </a:r>
          </a:p>
        </p:txBody>
      </p:sp>
    </p:spTree>
    <p:extLst>
      <p:ext uri="{BB962C8B-B14F-4D97-AF65-F5344CB8AC3E}">
        <p14:creationId xmlns:p14="http://schemas.microsoft.com/office/powerpoint/2010/main" val="1765898789"/>
      </p:ext>
    </p:extLst>
  </p:cSld>
  <p:clrMapOvr>
    <a:masterClrMapping/>
  </p:clrMapOvr>
  <p:transition spd="med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Shape 357"/>
          <p:cNvSpPr/>
          <p:nvPr/>
        </p:nvSpPr>
        <p:spPr>
          <a:xfrm>
            <a:off x="3898900" y="1079425"/>
            <a:ext cx="1270000" cy="458789"/>
          </a:xfrm>
          <a:prstGeom prst="roundRect">
            <a:avLst>
              <a:gd name="adj" fmla="val 41522"/>
            </a:avLst>
          </a:prstGeom>
          <a:solidFill>
            <a:srgbClr val="FFFFFF"/>
          </a:solidFill>
          <a:ln w="25400">
            <a:solidFill>
              <a:srgbClr val="00CC99"/>
            </a:solidFill>
          </a:ln>
        </p:spPr>
        <p:txBody>
          <a:bodyPr lIns="45719" rIns="45719"/>
          <a:lstStyle/>
          <a:p>
            <a:pPr lvl="0"/>
            <a:endParaRPr/>
          </a:p>
        </p:txBody>
      </p:sp>
      <p:sp>
        <p:nvSpPr>
          <p:cNvPr id="358" name="Shape 358"/>
          <p:cNvSpPr/>
          <p:nvPr/>
        </p:nvSpPr>
        <p:spPr>
          <a:xfrm>
            <a:off x="162361" y="994866"/>
            <a:ext cx="3494148" cy="581720"/>
          </a:xfrm>
          <a:prstGeom prst="rect">
            <a:avLst/>
          </a:prstGeom>
          <a:gradFill>
            <a:gsLst>
              <a:gs pos="0">
                <a:srgbClr val="A2E8CA"/>
              </a:gs>
              <a:gs pos="100000">
                <a:srgbClr val="CBFFE7"/>
              </a:gs>
            </a:gsLst>
            <a:lin ang="16200000"/>
          </a:gradFill>
          <a:ln>
            <a:solidFill>
              <a:srgbClr val="A5DCC5"/>
            </a:solidFill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</p:spPr>
        <p:txBody>
          <a:bodyPr lIns="45719" rIns="45719"/>
          <a:lstStyle/>
          <a:p>
            <a:pPr lvl="0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59" name="Shape 359"/>
          <p:cNvSpPr/>
          <p:nvPr/>
        </p:nvSpPr>
        <p:spPr>
          <a:xfrm>
            <a:off x="0" y="227329"/>
            <a:ext cx="9144001" cy="769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 defTabSz="457200">
              <a:defRPr sz="2200" b="1">
                <a:solidFill>
                  <a:srgbClr val="6262CB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2200" b="1" dirty="0">
                <a:solidFill>
                  <a:srgbClr val="6262CB"/>
                </a:solidFill>
              </a:rPr>
              <a:t>Expenditure on Gross Domestic Product at Current Market Prices (Original),20</a:t>
            </a:r>
            <a:r>
              <a:rPr lang="en-US" sz="2200" b="1" dirty="0">
                <a:solidFill>
                  <a:srgbClr val="6262CB"/>
                </a:solidFill>
              </a:rPr>
              <a:t>17</a:t>
            </a:r>
            <a:r>
              <a:rPr sz="2200" b="1" dirty="0">
                <a:solidFill>
                  <a:srgbClr val="6262CB"/>
                </a:solidFill>
              </a:rPr>
              <a:t>(Millions of Baht)</a:t>
            </a:r>
          </a:p>
        </p:txBody>
      </p:sp>
      <p:sp>
        <p:nvSpPr>
          <p:cNvPr id="360" name="Shape 360"/>
          <p:cNvSpPr/>
          <p:nvPr/>
        </p:nvSpPr>
        <p:spPr>
          <a:xfrm>
            <a:off x="189130" y="1129030"/>
            <a:ext cx="3503673" cy="313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/>
          <a:p>
            <a:pPr lvl="0">
              <a:defRPr sz="1800"/>
            </a:pPr>
            <a:r>
              <a:rPr sz="1600"/>
              <a:t>Private Consumption expenditure </a:t>
            </a:r>
            <a:r>
              <a:rPr sz="1600" b="1">
                <a:solidFill>
                  <a:srgbClr val="FF2600"/>
                </a:solidFill>
              </a:rPr>
              <a:t>(C)</a:t>
            </a:r>
            <a:r>
              <a:rPr sz="1600"/>
              <a:t> </a:t>
            </a:r>
          </a:p>
        </p:txBody>
      </p:sp>
      <p:sp>
        <p:nvSpPr>
          <p:cNvPr id="361" name="Shape 36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/>
          <a:lstStyle/>
          <a:p>
            <a:pPr lvl="0">
              <a:defRPr sz="1800"/>
            </a:pPr>
            <a:fld id="{86CB4B4D-7CA3-9044-876B-883B54F8677D}" type="slidenum">
              <a:rPr sz="1400"/>
              <a:t>27</a:t>
            </a:fld>
            <a:endParaRPr sz="1400"/>
          </a:p>
        </p:txBody>
      </p:sp>
      <p:sp>
        <p:nvSpPr>
          <p:cNvPr id="362" name="Shape 362"/>
          <p:cNvSpPr/>
          <p:nvPr/>
        </p:nvSpPr>
        <p:spPr>
          <a:xfrm>
            <a:off x="4029838" y="1154430"/>
            <a:ext cx="1118253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1600"/>
            </a:lvl1pPr>
          </a:lstStyle>
          <a:p>
            <a:pPr lvl="0">
              <a:defRPr sz="1800"/>
            </a:pPr>
            <a:r>
              <a:rPr lang="th-TH" dirty="0"/>
              <a:t>7,537,993</a:t>
            </a:r>
            <a:endParaRPr sz="1600" dirty="0"/>
          </a:p>
        </p:txBody>
      </p:sp>
      <p:sp>
        <p:nvSpPr>
          <p:cNvPr id="363" name="Shape 363"/>
          <p:cNvSpPr/>
          <p:nvPr/>
        </p:nvSpPr>
        <p:spPr>
          <a:xfrm>
            <a:off x="165100" y="1714500"/>
            <a:ext cx="3494148" cy="581720"/>
          </a:xfrm>
          <a:prstGeom prst="rect">
            <a:avLst/>
          </a:prstGeom>
          <a:gradFill>
            <a:gsLst>
              <a:gs pos="0">
                <a:srgbClr val="A2E8CA"/>
              </a:gs>
              <a:gs pos="100000">
                <a:srgbClr val="CBFFE7"/>
              </a:gs>
            </a:gsLst>
            <a:lin ang="16200000"/>
          </a:gradFill>
          <a:ln>
            <a:solidFill>
              <a:srgbClr val="A5DCC5"/>
            </a:solidFill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/>
          <a:lstStyle/>
          <a:p>
            <a:pPr lvl="0">
              <a:defRPr sz="1800"/>
            </a:pPr>
            <a:r>
              <a:rPr sz="1600"/>
              <a:t>General Consumption Government  Expenditure </a:t>
            </a:r>
            <a:r>
              <a:rPr sz="1600" b="1">
                <a:solidFill>
                  <a:srgbClr val="FF2600"/>
                </a:solidFill>
              </a:rPr>
              <a:t>(G)</a:t>
            </a:r>
          </a:p>
        </p:txBody>
      </p:sp>
      <p:sp>
        <p:nvSpPr>
          <p:cNvPr id="364" name="Shape 364"/>
          <p:cNvSpPr/>
          <p:nvPr/>
        </p:nvSpPr>
        <p:spPr>
          <a:xfrm>
            <a:off x="3898900" y="1715968"/>
            <a:ext cx="1270000" cy="458789"/>
          </a:xfrm>
          <a:prstGeom prst="roundRect">
            <a:avLst>
              <a:gd name="adj" fmla="val 41522"/>
            </a:avLst>
          </a:prstGeom>
          <a:solidFill>
            <a:srgbClr val="FFFFFF"/>
          </a:solidFill>
          <a:ln w="25400">
            <a:solidFill>
              <a:srgbClr val="00CC99"/>
            </a:solidFill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/>
            </a:pPr>
            <a:endParaRPr sz="2400" dirty="0"/>
          </a:p>
        </p:txBody>
      </p:sp>
      <p:sp>
        <p:nvSpPr>
          <p:cNvPr id="366" name="Shape 366"/>
          <p:cNvSpPr/>
          <p:nvPr/>
        </p:nvSpPr>
        <p:spPr>
          <a:xfrm>
            <a:off x="5190797" y="1407941"/>
            <a:ext cx="311806" cy="48620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 marL="350837" indent="-350837">
              <a:defRPr sz="2800" b="1">
                <a:solidFill>
                  <a:srgbClr val="3333CC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2800" b="1">
                <a:solidFill>
                  <a:srgbClr val="3333CC"/>
                </a:solidFill>
              </a:rPr>
              <a:t>+</a:t>
            </a:r>
          </a:p>
        </p:txBody>
      </p:sp>
      <p:sp>
        <p:nvSpPr>
          <p:cNvPr id="367" name="Shape 367"/>
          <p:cNvSpPr/>
          <p:nvPr/>
        </p:nvSpPr>
        <p:spPr>
          <a:xfrm>
            <a:off x="165100" y="2434133"/>
            <a:ext cx="3488671" cy="581721"/>
          </a:xfrm>
          <a:prstGeom prst="rect">
            <a:avLst/>
          </a:prstGeom>
          <a:gradFill>
            <a:gsLst>
              <a:gs pos="0">
                <a:srgbClr val="A2E8CA"/>
              </a:gs>
              <a:gs pos="100000">
                <a:srgbClr val="CBFFE7"/>
              </a:gs>
            </a:gsLst>
            <a:lin ang="16200000"/>
          </a:gradFill>
          <a:ln>
            <a:solidFill>
              <a:srgbClr val="A5DCC5"/>
            </a:solidFill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/>
          <a:lstStyle/>
          <a:p>
            <a:pPr lvl="0">
              <a:defRPr sz="1800"/>
            </a:pPr>
            <a:r>
              <a:rPr sz="1600"/>
              <a:t>Gross Fixed Capital Formation </a:t>
            </a:r>
            <a:r>
              <a:rPr sz="1600" b="1">
                <a:solidFill>
                  <a:srgbClr val="FF2600"/>
                </a:solidFill>
              </a:rPr>
              <a:t>(I)</a:t>
            </a:r>
          </a:p>
        </p:txBody>
      </p:sp>
      <p:sp>
        <p:nvSpPr>
          <p:cNvPr id="368" name="Shape 368"/>
          <p:cNvSpPr/>
          <p:nvPr/>
        </p:nvSpPr>
        <p:spPr>
          <a:xfrm>
            <a:off x="3898900" y="2520999"/>
            <a:ext cx="1270000" cy="458789"/>
          </a:xfrm>
          <a:prstGeom prst="roundRect">
            <a:avLst>
              <a:gd name="adj" fmla="val 41522"/>
            </a:avLst>
          </a:prstGeom>
          <a:solidFill>
            <a:srgbClr val="FFFFFF"/>
          </a:solidFill>
          <a:ln w="25400">
            <a:solidFill>
              <a:srgbClr val="00CC99"/>
            </a:solidFill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/>
            </a:pPr>
            <a:endParaRPr sz="2400" dirty="0"/>
          </a:p>
        </p:txBody>
      </p:sp>
      <p:sp>
        <p:nvSpPr>
          <p:cNvPr id="369" name="Shape 369"/>
          <p:cNvSpPr/>
          <p:nvPr/>
        </p:nvSpPr>
        <p:spPr>
          <a:xfrm>
            <a:off x="4029838" y="2593697"/>
            <a:ext cx="1938990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1600"/>
            </a:lvl1pPr>
          </a:lstStyle>
          <a:p>
            <a:pPr lvl="0">
              <a:defRPr sz="1800"/>
            </a:pPr>
            <a:r>
              <a:rPr lang="th-TH" dirty="0"/>
              <a:t>3,580,036	</a:t>
            </a:r>
            <a:endParaRPr sz="1600" dirty="0"/>
          </a:p>
        </p:txBody>
      </p:sp>
      <p:sp>
        <p:nvSpPr>
          <p:cNvPr id="370" name="Shape 370"/>
          <p:cNvSpPr/>
          <p:nvPr/>
        </p:nvSpPr>
        <p:spPr>
          <a:xfrm>
            <a:off x="5190797" y="2144496"/>
            <a:ext cx="311806" cy="4862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 marL="350837" indent="-350837">
              <a:defRPr sz="2800" b="1">
                <a:solidFill>
                  <a:srgbClr val="3333CC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2800" b="1">
                <a:solidFill>
                  <a:srgbClr val="3333CC"/>
                </a:solidFill>
              </a:rPr>
              <a:t>+</a:t>
            </a:r>
          </a:p>
        </p:txBody>
      </p:sp>
      <p:sp>
        <p:nvSpPr>
          <p:cNvPr id="371" name="Shape 371"/>
          <p:cNvSpPr/>
          <p:nvPr/>
        </p:nvSpPr>
        <p:spPr>
          <a:xfrm>
            <a:off x="196631" y="3153767"/>
            <a:ext cx="3488671" cy="581720"/>
          </a:xfrm>
          <a:prstGeom prst="rect">
            <a:avLst/>
          </a:prstGeom>
          <a:gradFill>
            <a:gsLst>
              <a:gs pos="0">
                <a:srgbClr val="A2E8CA"/>
              </a:gs>
              <a:gs pos="100000">
                <a:srgbClr val="CBFFE7"/>
              </a:gs>
            </a:gsLst>
            <a:lin ang="16200000"/>
          </a:gradFill>
          <a:ln>
            <a:solidFill>
              <a:srgbClr val="A5DCC5"/>
            </a:solidFill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/>
          <a:lstStyle/>
          <a:p>
            <a:pPr lvl="0">
              <a:defRPr sz="1800"/>
            </a:pPr>
            <a:r>
              <a:rPr sz="1600"/>
              <a:t>Chang in Inventory </a:t>
            </a:r>
            <a:r>
              <a:rPr sz="1600" b="1">
                <a:solidFill>
                  <a:srgbClr val="FF2600"/>
                </a:solidFill>
              </a:rPr>
              <a:t>(I)</a:t>
            </a:r>
          </a:p>
        </p:txBody>
      </p:sp>
      <p:sp>
        <p:nvSpPr>
          <p:cNvPr id="372" name="Shape 372"/>
          <p:cNvSpPr/>
          <p:nvPr/>
        </p:nvSpPr>
        <p:spPr>
          <a:xfrm>
            <a:off x="3898900" y="3240633"/>
            <a:ext cx="1270000" cy="458788"/>
          </a:xfrm>
          <a:prstGeom prst="roundRect">
            <a:avLst>
              <a:gd name="adj" fmla="val 41522"/>
            </a:avLst>
          </a:prstGeom>
          <a:solidFill>
            <a:srgbClr val="FFFFFF"/>
          </a:solidFill>
          <a:ln w="25400">
            <a:solidFill>
              <a:srgbClr val="00CC99"/>
            </a:solidFill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/>
            </a:pPr>
            <a:endParaRPr sz="2400" dirty="0"/>
          </a:p>
        </p:txBody>
      </p:sp>
      <p:sp>
        <p:nvSpPr>
          <p:cNvPr id="373" name="Shape 373"/>
          <p:cNvSpPr/>
          <p:nvPr/>
        </p:nvSpPr>
        <p:spPr>
          <a:xfrm>
            <a:off x="4167690" y="3267110"/>
            <a:ext cx="951541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1600"/>
            </a:lvl1pPr>
          </a:lstStyle>
          <a:p>
            <a:pPr lvl="0">
              <a:defRPr sz="1800"/>
            </a:pPr>
            <a:r>
              <a:rPr dirty="0"/>
              <a:t>(</a:t>
            </a:r>
            <a:r>
              <a:rPr lang="en-US" dirty="0"/>
              <a:t>49,559</a:t>
            </a:r>
            <a:r>
              <a:rPr dirty="0"/>
              <a:t>)</a:t>
            </a:r>
          </a:p>
        </p:txBody>
      </p:sp>
      <p:sp>
        <p:nvSpPr>
          <p:cNvPr id="374" name="Shape 374"/>
          <p:cNvSpPr/>
          <p:nvPr/>
        </p:nvSpPr>
        <p:spPr>
          <a:xfrm>
            <a:off x="5190797" y="2881096"/>
            <a:ext cx="311806" cy="4862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 marL="350837" indent="-350837">
              <a:defRPr sz="2800" b="1">
                <a:solidFill>
                  <a:srgbClr val="3333CC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2800" b="1">
                <a:solidFill>
                  <a:srgbClr val="3333CC"/>
                </a:solidFill>
              </a:rPr>
              <a:t>+</a:t>
            </a:r>
          </a:p>
        </p:txBody>
      </p:sp>
      <p:sp>
        <p:nvSpPr>
          <p:cNvPr id="375" name="Shape 375"/>
          <p:cNvSpPr/>
          <p:nvPr/>
        </p:nvSpPr>
        <p:spPr>
          <a:xfrm>
            <a:off x="165100" y="3873400"/>
            <a:ext cx="3488671" cy="581721"/>
          </a:xfrm>
          <a:prstGeom prst="rect">
            <a:avLst/>
          </a:prstGeom>
          <a:gradFill>
            <a:gsLst>
              <a:gs pos="0">
                <a:srgbClr val="A2E8CA"/>
              </a:gs>
              <a:gs pos="100000">
                <a:srgbClr val="CBFFE7"/>
              </a:gs>
            </a:gsLst>
            <a:lin ang="16200000"/>
          </a:gradFill>
          <a:ln>
            <a:solidFill>
              <a:srgbClr val="A5DCC5"/>
            </a:solidFill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/>
          <a:lstStyle/>
          <a:p>
            <a:pPr lvl="0">
              <a:defRPr sz="1800"/>
            </a:pPr>
            <a:r>
              <a:rPr sz="1600"/>
              <a:t>Exports of Goods and Services </a:t>
            </a:r>
            <a:r>
              <a:rPr sz="1600" b="1">
                <a:solidFill>
                  <a:srgbClr val="FF2600"/>
                </a:solidFill>
              </a:rPr>
              <a:t>(X)</a:t>
            </a:r>
          </a:p>
        </p:txBody>
      </p:sp>
      <p:sp>
        <p:nvSpPr>
          <p:cNvPr id="376" name="Shape 376"/>
          <p:cNvSpPr/>
          <p:nvPr/>
        </p:nvSpPr>
        <p:spPr>
          <a:xfrm>
            <a:off x="3898900" y="3960266"/>
            <a:ext cx="1270000" cy="458789"/>
          </a:xfrm>
          <a:prstGeom prst="roundRect">
            <a:avLst>
              <a:gd name="adj" fmla="val 41522"/>
            </a:avLst>
          </a:prstGeom>
          <a:solidFill>
            <a:srgbClr val="FFFFFF"/>
          </a:solidFill>
          <a:ln w="25400">
            <a:solidFill>
              <a:srgbClr val="00CC99"/>
            </a:solidFill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/>
            </a:pPr>
            <a:endParaRPr sz="2400" dirty="0"/>
          </a:p>
        </p:txBody>
      </p:sp>
      <p:sp>
        <p:nvSpPr>
          <p:cNvPr id="377" name="Shape 377"/>
          <p:cNvSpPr/>
          <p:nvPr/>
        </p:nvSpPr>
        <p:spPr>
          <a:xfrm>
            <a:off x="3966734" y="4033342"/>
            <a:ext cx="1938990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1600"/>
            </a:lvl1pPr>
          </a:lstStyle>
          <a:p>
            <a:pPr lvl="0">
              <a:defRPr sz="1800"/>
            </a:pPr>
            <a:r>
              <a:rPr lang="th-TH" dirty="0"/>
              <a:t>10,534,540	</a:t>
            </a:r>
            <a:endParaRPr sz="1600" dirty="0"/>
          </a:p>
        </p:txBody>
      </p:sp>
      <p:sp>
        <p:nvSpPr>
          <p:cNvPr id="378" name="Shape 378"/>
          <p:cNvSpPr/>
          <p:nvPr/>
        </p:nvSpPr>
        <p:spPr>
          <a:xfrm>
            <a:off x="5190797" y="3617696"/>
            <a:ext cx="311806" cy="4862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 marL="350837" indent="-350837">
              <a:defRPr sz="2800" b="1">
                <a:solidFill>
                  <a:srgbClr val="3333CC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2800" b="1">
                <a:solidFill>
                  <a:srgbClr val="3333CC"/>
                </a:solidFill>
              </a:rPr>
              <a:t>+</a:t>
            </a:r>
          </a:p>
        </p:txBody>
      </p:sp>
      <p:sp>
        <p:nvSpPr>
          <p:cNvPr id="379" name="Shape 379"/>
          <p:cNvSpPr/>
          <p:nvPr/>
        </p:nvSpPr>
        <p:spPr>
          <a:xfrm>
            <a:off x="165100" y="4593034"/>
            <a:ext cx="3488671" cy="581720"/>
          </a:xfrm>
          <a:prstGeom prst="rect">
            <a:avLst/>
          </a:prstGeom>
          <a:gradFill>
            <a:gsLst>
              <a:gs pos="0">
                <a:srgbClr val="A2E8CA"/>
              </a:gs>
              <a:gs pos="100000">
                <a:srgbClr val="CBFFE7"/>
              </a:gs>
            </a:gsLst>
            <a:lin ang="16200000"/>
          </a:gradFill>
          <a:ln>
            <a:solidFill>
              <a:srgbClr val="A5DCC5"/>
            </a:solidFill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/>
          <a:lstStyle/>
          <a:p>
            <a:pPr lvl="0">
              <a:defRPr sz="1800"/>
            </a:pPr>
            <a:r>
              <a:rPr sz="1600"/>
              <a:t>Imports of Goods and Services </a:t>
            </a:r>
            <a:r>
              <a:rPr sz="1600" b="1">
                <a:solidFill>
                  <a:srgbClr val="FF2600"/>
                </a:solidFill>
              </a:rPr>
              <a:t>(M)</a:t>
            </a:r>
          </a:p>
        </p:txBody>
      </p:sp>
      <p:sp>
        <p:nvSpPr>
          <p:cNvPr id="380" name="Shape 380"/>
          <p:cNvSpPr/>
          <p:nvPr/>
        </p:nvSpPr>
        <p:spPr>
          <a:xfrm>
            <a:off x="3898900" y="4679900"/>
            <a:ext cx="1270000" cy="458788"/>
          </a:xfrm>
          <a:prstGeom prst="roundRect">
            <a:avLst>
              <a:gd name="adj" fmla="val 41522"/>
            </a:avLst>
          </a:prstGeom>
          <a:solidFill>
            <a:srgbClr val="FFFFFF"/>
          </a:solidFill>
          <a:ln w="25400">
            <a:solidFill>
              <a:srgbClr val="00CC99"/>
            </a:solidFill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/>
            </a:pPr>
            <a:endParaRPr sz="2400" dirty="0"/>
          </a:p>
        </p:txBody>
      </p:sp>
      <p:sp>
        <p:nvSpPr>
          <p:cNvPr id="381" name="Shape 381"/>
          <p:cNvSpPr/>
          <p:nvPr/>
        </p:nvSpPr>
        <p:spPr>
          <a:xfrm flipV="1">
            <a:off x="3635874" y="5265670"/>
            <a:ext cx="1796052" cy="1"/>
          </a:xfrm>
          <a:prstGeom prst="line">
            <a:avLst/>
          </a:prstGeom>
          <a:ln w="25400">
            <a:solidFill>
              <a:srgbClr val="00CC99"/>
            </a:solidFill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</p:spPr>
        <p:txBody>
          <a:bodyPr lIns="45719" rIns="45719"/>
          <a:lstStyle/>
          <a:p>
            <a:pPr lvl="0" defTabSz="457200">
              <a:defRPr sz="1200">
                <a:latin typeface="+mj-lt"/>
                <a:ea typeface="+mj-ea"/>
                <a:cs typeface="+mj-cs"/>
                <a:sym typeface="Helvetica"/>
              </a:defRPr>
            </a:pPr>
            <a:endParaRPr/>
          </a:p>
        </p:txBody>
      </p:sp>
      <p:sp>
        <p:nvSpPr>
          <p:cNvPr id="383" name="Shape 383"/>
          <p:cNvSpPr/>
          <p:nvPr/>
        </p:nvSpPr>
        <p:spPr>
          <a:xfrm>
            <a:off x="5235421" y="4354296"/>
            <a:ext cx="222558" cy="5107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marL="350837" indent="-350837">
              <a:defRPr sz="3000" b="1">
                <a:solidFill>
                  <a:srgbClr val="3333CC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3000" b="1">
                <a:solidFill>
                  <a:srgbClr val="3333CC"/>
                </a:solidFill>
              </a:rPr>
              <a:t>-</a:t>
            </a:r>
          </a:p>
        </p:txBody>
      </p:sp>
      <p:sp>
        <p:nvSpPr>
          <p:cNvPr id="384" name="Shape 384"/>
          <p:cNvSpPr/>
          <p:nvPr/>
        </p:nvSpPr>
        <p:spPr>
          <a:xfrm>
            <a:off x="165100" y="5451593"/>
            <a:ext cx="3488671" cy="581721"/>
          </a:xfrm>
          <a:prstGeom prst="rect">
            <a:avLst/>
          </a:prstGeom>
          <a:gradFill>
            <a:gsLst>
              <a:gs pos="0">
                <a:srgbClr val="A2E8CA"/>
              </a:gs>
              <a:gs pos="100000">
                <a:srgbClr val="CBFFE7"/>
              </a:gs>
            </a:gsLst>
            <a:lin ang="16200000"/>
          </a:gradFill>
          <a:ln>
            <a:solidFill>
              <a:srgbClr val="A5DCC5"/>
            </a:solidFill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/>
          <a:lstStyle>
            <a:lvl1pPr>
              <a:defRPr sz="1600" b="1">
                <a:solidFill>
                  <a:srgbClr val="3333CC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1600" b="1">
                <a:solidFill>
                  <a:srgbClr val="3333CC"/>
                </a:solidFill>
              </a:rPr>
              <a:t>Expenditure on Gross Domestic Product</a:t>
            </a:r>
          </a:p>
        </p:txBody>
      </p:sp>
      <p:sp>
        <p:nvSpPr>
          <p:cNvPr id="385" name="Shape 385"/>
          <p:cNvSpPr/>
          <p:nvPr/>
        </p:nvSpPr>
        <p:spPr>
          <a:xfrm>
            <a:off x="3898900" y="5484931"/>
            <a:ext cx="1270000" cy="458788"/>
          </a:xfrm>
          <a:prstGeom prst="roundRect">
            <a:avLst>
              <a:gd name="adj" fmla="val 41522"/>
            </a:avLst>
          </a:prstGeom>
          <a:solidFill>
            <a:srgbClr val="FFFFFF"/>
          </a:solidFill>
          <a:ln w="25400">
            <a:solidFill>
              <a:srgbClr val="00CC99"/>
            </a:solidFill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/>
            </a:pPr>
            <a:endParaRPr sz="2400" dirty="0"/>
          </a:p>
        </p:txBody>
      </p:sp>
      <p:sp>
        <p:nvSpPr>
          <p:cNvPr id="387" name="Shape 387"/>
          <p:cNvSpPr/>
          <p:nvPr/>
        </p:nvSpPr>
        <p:spPr>
          <a:xfrm flipV="1">
            <a:off x="5668139" y="1012927"/>
            <a:ext cx="1" cy="5695746"/>
          </a:xfrm>
          <a:prstGeom prst="line">
            <a:avLst/>
          </a:prstGeom>
          <a:ln w="25400">
            <a:solidFill/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</p:spPr>
        <p:txBody>
          <a:bodyPr lIns="45719" rIns="45719"/>
          <a:lstStyle/>
          <a:p>
            <a:pPr lvl="0" defTabSz="457200">
              <a:defRPr sz="1200">
                <a:latin typeface="+mj-lt"/>
                <a:ea typeface="+mj-ea"/>
                <a:cs typeface="+mj-cs"/>
                <a:sym typeface="Helvetica"/>
              </a:defRPr>
            </a:pPr>
            <a:endParaRPr/>
          </a:p>
        </p:txBody>
      </p:sp>
      <p:sp>
        <p:nvSpPr>
          <p:cNvPr id="388" name="Shape 388"/>
          <p:cNvSpPr/>
          <p:nvPr/>
        </p:nvSpPr>
        <p:spPr>
          <a:xfrm>
            <a:off x="5838437" y="1066992"/>
            <a:ext cx="1724195" cy="581720"/>
          </a:xfrm>
          <a:prstGeom prst="rect">
            <a:avLst/>
          </a:prstGeom>
          <a:gradFill>
            <a:gsLst>
              <a:gs pos="0">
                <a:srgbClr val="A2E8CA"/>
              </a:gs>
              <a:gs pos="100000">
                <a:srgbClr val="CBFFE7"/>
              </a:gs>
            </a:gsLst>
            <a:lin ang="16200000"/>
          </a:gradFill>
          <a:ln>
            <a:solidFill>
              <a:srgbClr val="A5DCC5"/>
            </a:solidFill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/>
          <a:lstStyle>
            <a:lvl1pPr>
              <a:defRPr sz="1600" b="1">
                <a:solidFill>
                  <a:srgbClr val="3333CC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1600" b="1">
                <a:solidFill>
                  <a:srgbClr val="3333CC"/>
                </a:solidFill>
              </a:rPr>
              <a:t>Expenditure on GDP</a:t>
            </a:r>
          </a:p>
        </p:txBody>
      </p:sp>
      <p:sp>
        <p:nvSpPr>
          <p:cNvPr id="389" name="Shape 389"/>
          <p:cNvSpPr/>
          <p:nvPr/>
        </p:nvSpPr>
        <p:spPr>
          <a:xfrm>
            <a:off x="7690445" y="1128458"/>
            <a:ext cx="1270001" cy="458788"/>
          </a:xfrm>
          <a:prstGeom prst="roundRect">
            <a:avLst>
              <a:gd name="adj" fmla="val 41522"/>
            </a:avLst>
          </a:prstGeom>
          <a:solidFill>
            <a:srgbClr val="FFFFFF"/>
          </a:solidFill>
          <a:ln w="25400">
            <a:solidFill>
              <a:srgbClr val="00CC99"/>
            </a:solidFill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/>
            </a:pPr>
            <a:endParaRPr sz="2400" dirty="0"/>
          </a:p>
        </p:txBody>
      </p:sp>
      <p:sp>
        <p:nvSpPr>
          <p:cNvPr id="391" name="Shape 391"/>
          <p:cNvSpPr/>
          <p:nvPr/>
        </p:nvSpPr>
        <p:spPr>
          <a:xfrm>
            <a:off x="8804121" y="1390155"/>
            <a:ext cx="222559" cy="5107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marL="350837" indent="-350837">
              <a:defRPr sz="3000" b="1">
                <a:solidFill>
                  <a:srgbClr val="3333CC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3000" b="1">
                <a:solidFill>
                  <a:srgbClr val="3333CC"/>
                </a:solidFill>
              </a:rPr>
              <a:t>-</a:t>
            </a:r>
          </a:p>
        </p:txBody>
      </p:sp>
      <p:sp>
        <p:nvSpPr>
          <p:cNvPr id="392" name="Shape 392"/>
          <p:cNvSpPr/>
          <p:nvPr/>
        </p:nvSpPr>
        <p:spPr>
          <a:xfrm>
            <a:off x="5838437" y="1743927"/>
            <a:ext cx="1724195" cy="581720"/>
          </a:xfrm>
          <a:prstGeom prst="rect">
            <a:avLst/>
          </a:prstGeom>
          <a:gradFill>
            <a:gsLst>
              <a:gs pos="0">
                <a:srgbClr val="A2E8CA"/>
              </a:gs>
              <a:gs pos="100000">
                <a:srgbClr val="CBFFE7"/>
              </a:gs>
            </a:gsLst>
            <a:lin ang="16200000"/>
          </a:gradFill>
          <a:ln>
            <a:solidFill>
              <a:srgbClr val="A5DCC5"/>
            </a:solidFill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/>
          <a:lstStyle>
            <a:lvl1pPr>
              <a:defRPr sz="1600"/>
            </a:lvl1pPr>
          </a:lstStyle>
          <a:p>
            <a:pPr lvl="0">
              <a:defRPr sz="1800"/>
            </a:pPr>
            <a:r>
              <a:rPr sz="1600"/>
              <a:t>Statistical Discrepancy </a:t>
            </a:r>
          </a:p>
        </p:txBody>
      </p:sp>
      <p:sp>
        <p:nvSpPr>
          <p:cNvPr id="393" name="Shape 393"/>
          <p:cNvSpPr/>
          <p:nvPr/>
        </p:nvSpPr>
        <p:spPr>
          <a:xfrm>
            <a:off x="7678836" y="1800212"/>
            <a:ext cx="1270001" cy="458789"/>
          </a:xfrm>
          <a:prstGeom prst="roundRect">
            <a:avLst>
              <a:gd name="adj" fmla="val 41522"/>
            </a:avLst>
          </a:prstGeom>
          <a:solidFill>
            <a:srgbClr val="FFFFFF"/>
          </a:solidFill>
          <a:ln w="25400">
            <a:solidFill>
              <a:srgbClr val="00CC99"/>
            </a:solidFill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/>
            </a:pPr>
            <a:endParaRPr sz="2400" dirty="0"/>
          </a:p>
        </p:txBody>
      </p:sp>
      <p:sp>
        <p:nvSpPr>
          <p:cNvPr id="395" name="Shape 395"/>
          <p:cNvSpPr/>
          <p:nvPr/>
        </p:nvSpPr>
        <p:spPr>
          <a:xfrm>
            <a:off x="7552582" y="2389423"/>
            <a:ext cx="1545726" cy="1"/>
          </a:xfrm>
          <a:prstGeom prst="line">
            <a:avLst/>
          </a:prstGeom>
          <a:ln w="25400">
            <a:solidFill>
              <a:srgbClr val="00CC99"/>
            </a:solidFill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</p:spPr>
        <p:txBody>
          <a:bodyPr lIns="45719" rIns="45719"/>
          <a:lstStyle/>
          <a:p>
            <a:pPr lvl="0" defTabSz="457200">
              <a:defRPr sz="1200">
                <a:latin typeface="+mj-lt"/>
                <a:ea typeface="+mj-ea"/>
                <a:cs typeface="+mj-cs"/>
                <a:sym typeface="Helvetica"/>
              </a:defRPr>
            </a:pPr>
            <a:endParaRPr/>
          </a:p>
        </p:txBody>
      </p:sp>
      <p:sp>
        <p:nvSpPr>
          <p:cNvPr id="396" name="Shape 396"/>
          <p:cNvSpPr/>
          <p:nvPr/>
        </p:nvSpPr>
        <p:spPr>
          <a:xfrm>
            <a:off x="5838437" y="2596152"/>
            <a:ext cx="1724195" cy="581721"/>
          </a:xfrm>
          <a:prstGeom prst="rect">
            <a:avLst/>
          </a:prstGeom>
          <a:gradFill>
            <a:gsLst>
              <a:gs pos="0">
                <a:srgbClr val="A2E8CA"/>
              </a:gs>
              <a:gs pos="100000">
                <a:srgbClr val="CBFFE7"/>
              </a:gs>
            </a:gsLst>
            <a:lin ang="16200000"/>
          </a:gradFill>
          <a:ln>
            <a:solidFill>
              <a:srgbClr val="A5DCC5"/>
            </a:solidFill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/>
          <a:lstStyle>
            <a:lvl1pPr>
              <a:defRPr sz="1600" b="1">
                <a:solidFill>
                  <a:srgbClr val="3333CC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sz="1600" b="1">
                <a:solidFill>
                  <a:srgbClr val="3333CC"/>
                </a:solidFill>
              </a:rPr>
              <a:t>Gross Domestic Product</a:t>
            </a:r>
          </a:p>
        </p:txBody>
      </p:sp>
      <p:sp>
        <p:nvSpPr>
          <p:cNvPr id="397" name="Shape 397"/>
          <p:cNvSpPr/>
          <p:nvPr/>
        </p:nvSpPr>
        <p:spPr>
          <a:xfrm>
            <a:off x="7678836" y="2651703"/>
            <a:ext cx="1270001" cy="458788"/>
          </a:xfrm>
          <a:prstGeom prst="roundRect">
            <a:avLst>
              <a:gd name="adj" fmla="val 41522"/>
            </a:avLst>
          </a:prstGeom>
          <a:solidFill>
            <a:srgbClr val="FFFFFF"/>
          </a:solidFill>
          <a:ln w="25400">
            <a:solidFill>
              <a:srgbClr val="00CC99"/>
            </a:solidFill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/>
            </a:pPr>
            <a:endParaRPr sz="2400" dirty="0"/>
          </a:p>
        </p:txBody>
      </p:sp>
      <p:sp>
        <p:nvSpPr>
          <p:cNvPr id="398" name="Shape 398"/>
          <p:cNvSpPr/>
          <p:nvPr/>
        </p:nvSpPr>
        <p:spPr>
          <a:xfrm>
            <a:off x="7807992" y="2751462"/>
            <a:ext cx="1025922" cy="2462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>
            <a:spAutoFit/>
          </a:bodyPr>
          <a:lstStyle>
            <a:lvl1pPr>
              <a:defRPr sz="1600" b="1" u="sng">
                <a:solidFill>
                  <a:srgbClr val="FF2600"/>
                </a:solidFill>
              </a:defRPr>
            </a:lvl1pPr>
          </a:lstStyle>
          <a:p>
            <a:pPr lvl="0">
              <a:defRPr sz="1800" b="0" u="none">
                <a:solidFill>
                  <a:srgbClr val="000000"/>
                </a:solidFill>
              </a:defRPr>
            </a:pPr>
            <a:r>
              <a:rPr sz="1600" b="1" u="sng" dirty="0">
                <a:solidFill>
                  <a:srgbClr val="FF2600"/>
                </a:solidFill>
              </a:rPr>
              <a:t>1</a:t>
            </a:r>
            <a:r>
              <a:rPr lang="th-TH" sz="1600" b="1" u="sng" dirty="0">
                <a:solidFill>
                  <a:srgbClr val="FF2600"/>
                </a:solidFill>
              </a:rPr>
              <a:t>5</a:t>
            </a:r>
            <a:r>
              <a:rPr lang="en-US" sz="1600" b="1" u="sng" dirty="0">
                <a:solidFill>
                  <a:srgbClr val="FF2600"/>
                </a:solidFill>
              </a:rPr>
              <a:t>,452,882</a:t>
            </a:r>
            <a:endParaRPr sz="1600" b="1" u="sng" dirty="0">
              <a:solidFill>
                <a:srgbClr val="FF2600"/>
              </a:solidFill>
            </a:endParaRPr>
          </a:p>
        </p:txBody>
      </p:sp>
      <p:sp>
        <p:nvSpPr>
          <p:cNvPr id="399" name="Shape 399"/>
          <p:cNvSpPr/>
          <p:nvPr/>
        </p:nvSpPr>
        <p:spPr>
          <a:xfrm>
            <a:off x="5833675" y="3360396"/>
            <a:ext cx="3144784" cy="1"/>
          </a:xfrm>
          <a:prstGeom prst="line">
            <a:avLst/>
          </a:prstGeom>
          <a:ln w="25400">
            <a:solidFill/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</p:spPr>
        <p:txBody>
          <a:bodyPr lIns="45719" rIns="45719"/>
          <a:lstStyle/>
          <a:p>
            <a:pPr lvl="0" defTabSz="457200">
              <a:defRPr sz="1200">
                <a:latin typeface="+mj-lt"/>
                <a:ea typeface="+mj-ea"/>
                <a:cs typeface="+mj-cs"/>
                <a:sym typeface="Helvetica"/>
              </a:defRPr>
            </a:pPr>
            <a:endParaRPr/>
          </a:p>
        </p:txBody>
      </p:sp>
      <p:sp>
        <p:nvSpPr>
          <p:cNvPr id="400" name="Shape 400"/>
          <p:cNvSpPr/>
          <p:nvPr/>
        </p:nvSpPr>
        <p:spPr>
          <a:xfrm>
            <a:off x="5786240" y="3492500"/>
            <a:ext cx="2496835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 algn="just">
              <a:defRPr sz="1800"/>
            </a:lvl1pPr>
          </a:lstStyle>
          <a:p>
            <a:pPr lvl="0"/>
            <a:r>
              <a:rPr dirty="0"/>
              <a:t>Consumption = </a:t>
            </a:r>
            <a:r>
              <a:rPr lang="th-TH" dirty="0"/>
              <a:t>48.78</a:t>
            </a:r>
            <a:r>
              <a:rPr dirty="0"/>
              <a:t>%</a:t>
            </a:r>
          </a:p>
        </p:txBody>
      </p:sp>
      <p:sp>
        <p:nvSpPr>
          <p:cNvPr id="401" name="Shape 401"/>
          <p:cNvSpPr/>
          <p:nvPr/>
        </p:nvSpPr>
        <p:spPr>
          <a:xfrm>
            <a:off x="5822505" y="3859024"/>
            <a:ext cx="2378856" cy="276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 algn="just">
              <a:defRPr sz="1800"/>
            </a:lvl1pPr>
          </a:lstStyle>
          <a:p>
            <a:pPr lvl="0"/>
            <a:r>
              <a:rPr dirty="0"/>
              <a:t>Government  = </a:t>
            </a:r>
            <a:r>
              <a:rPr lang="th-TH" dirty="0"/>
              <a:t>16.38</a:t>
            </a:r>
            <a:r>
              <a:rPr dirty="0"/>
              <a:t>%</a:t>
            </a:r>
          </a:p>
        </p:txBody>
      </p:sp>
      <p:sp>
        <p:nvSpPr>
          <p:cNvPr id="402" name="Shape 402"/>
          <p:cNvSpPr/>
          <p:nvPr/>
        </p:nvSpPr>
        <p:spPr>
          <a:xfrm>
            <a:off x="5822505" y="4226282"/>
            <a:ext cx="2366032" cy="276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 algn="just">
              <a:defRPr sz="1800"/>
            </a:lvl1pPr>
          </a:lstStyle>
          <a:p>
            <a:pPr lvl="0"/>
            <a:r>
              <a:rPr dirty="0"/>
              <a:t>Investment    = </a:t>
            </a:r>
            <a:r>
              <a:rPr lang="th-TH" dirty="0"/>
              <a:t>23.16</a:t>
            </a:r>
            <a:r>
              <a:rPr dirty="0"/>
              <a:t>%</a:t>
            </a:r>
          </a:p>
        </p:txBody>
      </p:sp>
      <p:sp>
        <p:nvSpPr>
          <p:cNvPr id="403" name="Shape 403"/>
          <p:cNvSpPr/>
          <p:nvPr/>
        </p:nvSpPr>
        <p:spPr>
          <a:xfrm>
            <a:off x="5833675" y="4593034"/>
            <a:ext cx="2019784" cy="276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 algn="just">
              <a:defRPr sz="1800"/>
            </a:lvl1pPr>
          </a:lstStyle>
          <a:p>
            <a:pPr lvl="0"/>
            <a:r>
              <a:rPr dirty="0"/>
              <a:t>Exports         = </a:t>
            </a:r>
            <a:r>
              <a:rPr lang="en-US" dirty="0"/>
              <a:t>68</a:t>
            </a:r>
            <a:r>
              <a:rPr dirty="0"/>
              <a:t>%</a:t>
            </a:r>
          </a:p>
        </p:txBody>
      </p:sp>
      <p:sp>
        <p:nvSpPr>
          <p:cNvPr id="404" name="Shape 404"/>
          <p:cNvSpPr/>
          <p:nvPr/>
        </p:nvSpPr>
        <p:spPr>
          <a:xfrm>
            <a:off x="5833675" y="4962241"/>
            <a:ext cx="2327560" cy="276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 algn="just">
              <a:defRPr sz="1800"/>
            </a:lvl1pPr>
          </a:lstStyle>
          <a:p>
            <a:pPr lvl="0"/>
            <a:r>
              <a:rPr dirty="0"/>
              <a:t>Imports         = </a:t>
            </a:r>
            <a:r>
              <a:rPr lang="en-US" dirty="0"/>
              <a:t>54.63</a:t>
            </a:r>
            <a:r>
              <a:rPr dirty="0"/>
              <a:t>%</a:t>
            </a:r>
          </a:p>
        </p:txBody>
      </p:sp>
      <p:sp>
        <p:nvSpPr>
          <p:cNvPr id="405" name="Shape 405"/>
          <p:cNvSpPr/>
          <p:nvPr/>
        </p:nvSpPr>
        <p:spPr>
          <a:xfrm>
            <a:off x="5865598" y="5331448"/>
            <a:ext cx="2457002" cy="3506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 algn="just">
              <a:defRPr sz="1800"/>
            </a:lvl1pPr>
          </a:lstStyle>
          <a:p>
            <a:pPr lvl="0"/>
            <a:r>
              <a:t>GDP             =100.00%</a:t>
            </a:r>
          </a:p>
        </p:txBody>
      </p:sp>
      <p:sp>
        <p:nvSpPr>
          <p:cNvPr id="406" name="Shape 406"/>
          <p:cNvSpPr/>
          <p:nvPr/>
        </p:nvSpPr>
        <p:spPr>
          <a:xfrm>
            <a:off x="193364" y="6305391"/>
            <a:ext cx="2096155" cy="3383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1700"/>
            </a:lvl1pPr>
          </a:lstStyle>
          <a:p>
            <a:pPr lvl="0">
              <a:defRPr sz="1800"/>
            </a:pPr>
            <a:r>
              <a:rPr sz="1700"/>
              <a:t>data source: NESDB</a:t>
            </a:r>
          </a:p>
        </p:txBody>
      </p:sp>
      <p:sp>
        <p:nvSpPr>
          <p:cNvPr id="52" name="Shape 398"/>
          <p:cNvSpPr/>
          <p:nvPr/>
        </p:nvSpPr>
        <p:spPr>
          <a:xfrm>
            <a:off x="4029838" y="5597787"/>
            <a:ext cx="1025922" cy="2462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th-TH" sz="1600" b="1" u="sng" dirty="0">
                <a:solidFill>
                  <a:srgbClr val="FF2600"/>
                </a:solidFill>
              </a:rPr>
              <a:t>15,692,884</a:t>
            </a:r>
          </a:p>
        </p:txBody>
      </p:sp>
      <p:sp>
        <p:nvSpPr>
          <p:cNvPr id="53" name="Shape 362"/>
          <p:cNvSpPr/>
          <p:nvPr/>
        </p:nvSpPr>
        <p:spPr>
          <a:xfrm>
            <a:off x="4044920" y="1800160"/>
            <a:ext cx="1123980" cy="6463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45719" rIns="45719">
            <a:spAutoFit/>
          </a:bodyPr>
          <a:lstStyle>
            <a:lvl1pPr>
              <a:defRPr sz="1600"/>
            </a:lvl1pPr>
          </a:lstStyle>
          <a:p>
            <a:pPr lvl="0">
              <a:defRPr sz="1800"/>
            </a:pPr>
            <a:r>
              <a:rPr lang="en-US" dirty="0"/>
              <a:t>2,531,913	</a:t>
            </a:r>
            <a:endParaRPr sz="1600" dirty="0"/>
          </a:p>
        </p:txBody>
      </p:sp>
      <p:sp>
        <p:nvSpPr>
          <p:cNvPr id="2" name="TextBox 1"/>
          <p:cNvSpPr txBox="1"/>
          <p:nvPr/>
        </p:nvSpPr>
        <p:spPr>
          <a:xfrm>
            <a:off x="3925723" y="4738794"/>
            <a:ext cx="12699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/>
              <a:t>8,442,039</a:t>
            </a:r>
          </a:p>
        </p:txBody>
      </p:sp>
      <p:sp>
        <p:nvSpPr>
          <p:cNvPr id="56" name="Shape 398"/>
          <p:cNvSpPr/>
          <p:nvPr/>
        </p:nvSpPr>
        <p:spPr>
          <a:xfrm>
            <a:off x="7807992" y="1237028"/>
            <a:ext cx="1025922" cy="2462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th-TH" sz="1600" b="1" u="sng" dirty="0">
                <a:solidFill>
                  <a:srgbClr val="FF2600"/>
                </a:solidFill>
              </a:rPr>
              <a:t>15,692,884</a:t>
            </a:r>
            <a:endParaRPr sz="1600" b="1" u="sng" dirty="0">
              <a:solidFill>
                <a:srgbClr val="FF26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732929" y="1865327"/>
            <a:ext cx="109017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(240,002)</a:t>
            </a:r>
          </a:p>
        </p:txBody>
      </p:sp>
    </p:spTree>
    <p:extLst>
      <p:ext uri="{BB962C8B-B14F-4D97-AF65-F5344CB8AC3E}">
        <p14:creationId xmlns:p14="http://schemas.microsoft.com/office/powerpoint/2010/main" val="3580574783"/>
      </p:ext>
    </p:extLst>
  </p:cSld>
  <p:clrMapOvr>
    <a:masterClrMapping/>
  </p:clrMapOvr>
  <p:transition spd="med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49EEA6F6-58C5-4D9B-A272-8812A0AB6B24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28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29699" name="Rectangle 5"/>
          <p:cNvSpPr>
            <a:spLocks noChangeArrowheads="1"/>
          </p:cNvSpPr>
          <p:nvPr/>
        </p:nvSpPr>
        <p:spPr bwMode="auto">
          <a:xfrm>
            <a:off x="609600" y="152400"/>
            <a:ext cx="7391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1469B2"/>
                </a:solidFill>
              </a:rPr>
              <a:t>THE INCOME APPROACH </a:t>
            </a:r>
          </a:p>
        </p:txBody>
      </p:sp>
      <p:sp>
        <p:nvSpPr>
          <p:cNvPr id="27653" name="TextBox 8"/>
          <p:cNvSpPr txBox="1">
            <a:spLocks noChangeArrowheads="1"/>
          </p:cNvSpPr>
          <p:nvPr/>
        </p:nvSpPr>
        <p:spPr bwMode="auto">
          <a:xfrm>
            <a:off x="0" y="2590800"/>
            <a:ext cx="7086600" cy="8302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FF0000"/>
                </a:solidFill>
              </a:rPr>
              <a:t>Factor Incomes</a:t>
            </a:r>
            <a:r>
              <a:rPr lang="en-US" altLang="th-TH" sz="2400"/>
              <a:t>: the total income earned by factors of production within a country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14400" y="3733800"/>
            <a:ext cx="7467600" cy="23082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US" b="1" dirty="0">
                <a:solidFill>
                  <a:srgbClr val="008000"/>
                </a:solidFill>
                <a:latin typeface="Arial" charset="0"/>
              </a:rPr>
              <a:t>Factor Incomes</a:t>
            </a:r>
          </a:p>
          <a:p>
            <a:pPr>
              <a:defRPr/>
            </a:pPr>
            <a:r>
              <a:rPr lang="en-US" b="1" dirty="0">
                <a:solidFill>
                  <a:srgbClr val="008000"/>
                </a:solidFill>
                <a:latin typeface="Arial" charset="0"/>
              </a:rPr>
              <a:t>               =   </a:t>
            </a:r>
            <a:r>
              <a:rPr lang="en-US" b="1" dirty="0">
                <a:solidFill>
                  <a:srgbClr val="9900CC"/>
                </a:solidFill>
                <a:latin typeface="Arial" charset="0"/>
              </a:rPr>
              <a:t>compensation of employees </a:t>
            </a:r>
          </a:p>
          <a:p>
            <a:pPr>
              <a:defRPr/>
            </a:pPr>
            <a:r>
              <a:rPr lang="en-US" b="1" dirty="0">
                <a:solidFill>
                  <a:srgbClr val="008000"/>
                </a:solidFill>
                <a:latin typeface="Arial" charset="0"/>
              </a:rPr>
              <a:t>                       + </a:t>
            </a:r>
            <a:r>
              <a:rPr lang="en-US" b="1" dirty="0">
                <a:solidFill>
                  <a:srgbClr val="9900CC"/>
                </a:solidFill>
                <a:latin typeface="Arial" charset="0"/>
              </a:rPr>
              <a:t>proprietors’ income </a:t>
            </a:r>
          </a:p>
          <a:p>
            <a:pPr>
              <a:defRPr/>
            </a:pPr>
            <a:r>
              <a:rPr lang="en-US" b="1" dirty="0">
                <a:solidFill>
                  <a:srgbClr val="008000"/>
                </a:solidFill>
                <a:latin typeface="Arial" charset="0"/>
              </a:rPr>
              <a:t>                       + </a:t>
            </a:r>
            <a:r>
              <a:rPr lang="en-US" b="1" dirty="0">
                <a:solidFill>
                  <a:srgbClr val="9900CC"/>
                </a:solidFill>
                <a:latin typeface="Arial" charset="0"/>
              </a:rPr>
              <a:t>corporate profits</a:t>
            </a:r>
          </a:p>
          <a:p>
            <a:pPr>
              <a:defRPr/>
            </a:pPr>
            <a:r>
              <a:rPr lang="en-US" b="1" dirty="0">
                <a:solidFill>
                  <a:srgbClr val="008000"/>
                </a:solidFill>
                <a:latin typeface="Arial" charset="0"/>
              </a:rPr>
              <a:t>                       + </a:t>
            </a:r>
            <a:r>
              <a:rPr lang="en-US" b="1" dirty="0">
                <a:solidFill>
                  <a:srgbClr val="9900CC"/>
                </a:solidFill>
                <a:latin typeface="Arial" charset="0"/>
              </a:rPr>
              <a:t>net interest</a:t>
            </a:r>
          </a:p>
          <a:p>
            <a:pPr>
              <a:defRPr/>
            </a:pPr>
            <a:r>
              <a:rPr lang="en-US" b="1" dirty="0">
                <a:solidFill>
                  <a:srgbClr val="008000"/>
                </a:solidFill>
                <a:latin typeface="Arial" charset="0"/>
              </a:rPr>
              <a:t>                       + </a:t>
            </a:r>
            <a:r>
              <a:rPr lang="en-US" b="1" dirty="0">
                <a:solidFill>
                  <a:srgbClr val="9900CC"/>
                </a:solidFill>
                <a:latin typeface="Arial" charset="0"/>
              </a:rPr>
              <a:t>rental income</a:t>
            </a:r>
          </a:p>
        </p:txBody>
      </p:sp>
      <p:sp>
        <p:nvSpPr>
          <p:cNvPr id="29702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7" name="TextBox 8"/>
          <p:cNvSpPr txBox="1">
            <a:spLocks noChangeArrowheads="1"/>
          </p:cNvSpPr>
          <p:nvPr/>
        </p:nvSpPr>
        <p:spPr bwMode="auto">
          <a:xfrm>
            <a:off x="0" y="1371600"/>
            <a:ext cx="7086600" cy="8302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FF0000"/>
                </a:solidFill>
              </a:rPr>
              <a:t>Factor Incomes</a:t>
            </a:r>
            <a:r>
              <a:rPr lang="en-US" altLang="th-TH" sz="2400"/>
              <a:t>: the total income earned by factors of production owned by a country’s citizens</a:t>
            </a:r>
          </a:p>
        </p:txBody>
      </p:sp>
      <p:sp>
        <p:nvSpPr>
          <p:cNvPr id="29704" name="TextBox 8"/>
          <p:cNvSpPr txBox="1">
            <a:spLocks noChangeArrowheads="1"/>
          </p:cNvSpPr>
          <p:nvPr/>
        </p:nvSpPr>
        <p:spPr bwMode="auto">
          <a:xfrm>
            <a:off x="762000" y="762000"/>
            <a:ext cx="4953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Income approach for GDP or GNP</a:t>
            </a:r>
          </a:p>
        </p:txBody>
      </p:sp>
      <p:sp>
        <p:nvSpPr>
          <p:cNvPr id="11" name="Right Arrow 10"/>
          <p:cNvSpPr/>
          <p:nvPr/>
        </p:nvSpPr>
        <p:spPr>
          <a:xfrm>
            <a:off x="7315200" y="1676400"/>
            <a:ext cx="304800" cy="304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TextBox 8"/>
          <p:cNvSpPr txBox="1">
            <a:spLocks noChangeArrowheads="1"/>
          </p:cNvSpPr>
          <p:nvPr/>
        </p:nvSpPr>
        <p:spPr bwMode="auto">
          <a:xfrm>
            <a:off x="7772400" y="1600200"/>
            <a:ext cx="914400" cy="4619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chemeClr val="accent2"/>
                </a:solidFill>
              </a:rPr>
              <a:t>GNP</a:t>
            </a:r>
            <a:endParaRPr lang="en-US" altLang="th-TH" sz="2400">
              <a:solidFill>
                <a:schemeClr val="accent2"/>
              </a:solidFill>
            </a:endParaRPr>
          </a:p>
        </p:txBody>
      </p:sp>
      <p:sp>
        <p:nvSpPr>
          <p:cNvPr id="13" name="TextBox 8"/>
          <p:cNvSpPr txBox="1">
            <a:spLocks noChangeArrowheads="1"/>
          </p:cNvSpPr>
          <p:nvPr/>
        </p:nvSpPr>
        <p:spPr bwMode="auto">
          <a:xfrm>
            <a:off x="7848600" y="2743200"/>
            <a:ext cx="914400" cy="4619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chemeClr val="accent2"/>
                </a:solidFill>
              </a:rPr>
              <a:t>GDP</a:t>
            </a:r>
            <a:endParaRPr lang="en-US" altLang="th-TH" sz="2400">
              <a:solidFill>
                <a:schemeClr val="accent2"/>
              </a:solidFill>
            </a:endParaRPr>
          </a:p>
        </p:txBody>
      </p:sp>
      <p:sp>
        <p:nvSpPr>
          <p:cNvPr id="14" name="Right Arrow 13"/>
          <p:cNvSpPr/>
          <p:nvPr/>
        </p:nvSpPr>
        <p:spPr>
          <a:xfrm>
            <a:off x="7315200" y="2819400"/>
            <a:ext cx="304800" cy="304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3" grpId="0" animBg="1"/>
      <p:bldP spid="10" grpId="0" animBg="1"/>
      <p:bldP spid="7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32A2F579-9FF1-486A-9D4D-4C234F75353B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29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381000" y="1371600"/>
            <a:ext cx="8001000" cy="15240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9900CC"/>
                </a:solidFill>
              </a:rPr>
              <a:t>Compensation of employees: </a:t>
            </a:r>
            <a:r>
              <a:rPr lang="en-US" altLang="th-TH" sz="2400"/>
              <a:t>Includes wages, salaries, and various supplements—employer contributions to social insurance and pension funds, for example—paid to households by firms and by the government.</a:t>
            </a:r>
          </a:p>
        </p:txBody>
      </p:sp>
      <p:sp>
        <p:nvSpPr>
          <p:cNvPr id="1229909" name="Rectangle 85"/>
          <p:cNvSpPr>
            <a:spLocks noChangeArrowheads="1"/>
          </p:cNvSpPr>
          <p:nvPr/>
        </p:nvSpPr>
        <p:spPr bwMode="auto">
          <a:xfrm>
            <a:off x="381000" y="3124200"/>
            <a:ext cx="8763000" cy="6858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b="1" dirty="0">
                <a:solidFill>
                  <a:srgbClr val="9900CC"/>
                </a:solidFill>
                <a:latin typeface="Arial" charset="0"/>
              </a:rPr>
              <a:t>Proprietors’ income: </a:t>
            </a:r>
            <a:r>
              <a:rPr lang="en-US" dirty="0">
                <a:latin typeface="Arial" charset="0"/>
              </a:rPr>
              <a:t>The income of unincorporated businesses</a:t>
            </a:r>
          </a:p>
        </p:txBody>
      </p:sp>
      <p:sp>
        <p:nvSpPr>
          <p:cNvPr id="28677" name="Rectangle 86"/>
          <p:cNvSpPr>
            <a:spLocks noChangeArrowheads="1"/>
          </p:cNvSpPr>
          <p:nvPr/>
        </p:nvSpPr>
        <p:spPr bwMode="auto">
          <a:xfrm>
            <a:off x="381000" y="5334000"/>
            <a:ext cx="8001000" cy="9144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9900CC"/>
                </a:solidFill>
              </a:rPr>
              <a:t>Rental income: </a:t>
            </a:r>
            <a:r>
              <a:rPr lang="en-US" altLang="th-TH" sz="2400"/>
              <a:t>The income received by property owners in the form of rent</a:t>
            </a:r>
          </a:p>
        </p:txBody>
      </p:sp>
      <p:sp>
        <p:nvSpPr>
          <p:cNvPr id="30726" name="Rectangle 5"/>
          <p:cNvSpPr>
            <a:spLocks noChangeArrowheads="1"/>
          </p:cNvSpPr>
          <p:nvPr/>
        </p:nvSpPr>
        <p:spPr bwMode="auto">
          <a:xfrm>
            <a:off x="381000" y="152400"/>
            <a:ext cx="7391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1469B2"/>
                </a:solidFill>
              </a:rPr>
              <a:t>THE INCOME APPROACH  </a:t>
            </a:r>
          </a:p>
        </p:txBody>
      </p:sp>
      <p:sp>
        <p:nvSpPr>
          <p:cNvPr id="28679" name="Rectangle 3"/>
          <p:cNvSpPr>
            <a:spLocks noChangeArrowheads="1"/>
          </p:cNvSpPr>
          <p:nvPr/>
        </p:nvSpPr>
        <p:spPr bwMode="auto">
          <a:xfrm>
            <a:off x="381000" y="3962400"/>
            <a:ext cx="8077200" cy="5334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9900CC"/>
                </a:solidFill>
              </a:rPr>
              <a:t>Corporate profits: </a:t>
            </a:r>
            <a:r>
              <a:rPr lang="en-US" altLang="th-TH" sz="2400"/>
              <a:t>The income of corporate businesses.</a:t>
            </a:r>
          </a:p>
        </p:txBody>
      </p:sp>
      <p:sp>
        <p:nvSpPr>
          <p:cNvPr id="30728" name="Rectangle 86"/>
          <p:cNvSpPr>
            <a:spLocks noChangeArrowheads="1"/>
          </p:cNvSpPr>
          <p:nvPr/>
        </p:nvSpPr>
        <p:spPr bwMode="auto">
          <a:xfrm>
            <a:off x="457200" y="762000"/>
            <a:ext cx="73152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b="1">
                <a:solidFill>
                  <a:srgbClr val="FF0000"/>
                </a:solidFill>
              </a:rPr>
              <a:t>Composition of Factor Incomes</a:t>
            </a:r>
            <a:endParaRPr lang="en-US" altLang="th-TH">
              <a:solidFill>
                <a:srgbClr val="FF0000"/>
              </a:solidFill>
            </a:endParaRP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381000" y="4648200"/>
            <a:ext cx="8077200" cy="5334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b="1" dirty="0">
                <a:solidFill>
                  <a:srgbClr val="9900CC"/>
                </a:solidFill>
                <a:latin typeface="Arial" charset="0"/>
              </a:rPr>
              <a:t>Net interest: </a:t>
            </a:r>
            <a:r>
              <a:rPr lang="en-US" dirty="0">
                <a:latin typeface="Arial" charset="0"/>
              </a:rPr>
              <a:t>The interest paid by business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29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animBg="1"/>
      <p:bldP spid="1229909" grpId="0" animBg="1"/>
      <p:bldP spid="28677" grpId="0" animBg="1"/>
      <p:bldP spid="28679" grpId="0" animBg="1"/>
      <p:bldP spid="1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EE1CADF7-5DCF-41A1-9BC8-989938C3F845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30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1229827" name="Rectangle 3"/>
          <p:cNvSpPr>
            <a:spLocks noChangeArrowheads="1"/>
          </p:cNvSpPr>
          <p:nvPr/>
        </p:nvSpPr>
        <p:spPr bwMode="auto">
          <a:xfrm>
            <a:off x="228600" y="762000"/>
            <a:ext cx="8610600" cy="19050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GDP or GNP (depends on factor income that we consider)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solidFill>
                  <a:srgbClr val="9900CC"/>
                </a:solidFill>
              </a:rPr>
              <a:t>            </a:t>
            </a:r>
            <a:r>
              <a:rPr lang="en-US" altLang="th-TH" sz="2400"/>
              <a:t>=    </a:t>
            </a:r>
            <a:r>
              <a:rPr lang="en-US" altLang="th-TH" sz="2400">
                <a:solidFill>
                  <a:srgbClr val="9900CC"/>
                </a:solidFill>
              </a:rPr>
              <a:t>factor incomes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                       + </a:t>
            </a:r>
            <a:r>
              <a:rPr lang="en-US" altLang="th-TH" sz="2400">
                <a:solidFill>
                  <a:srgbClr val="9900CC"/>
                </a:solidFill>
              </a:rPr>
              <a:t>depreciation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           	 + (</a:t>
            </a:r>
            <a:r>
              <a:rPr lang="en-US" altLang="th-TH" sz="2400">
                <a:solidFill>
                  <a:srgbClr val="9900CC"/>
                </a:solidFill>
              </a:rPr>
              <a:t>indirect taxes </a:t>
            </a:r>
            <a:r>
              <a:rPr lang="en-US" altLang="th-TH" sz="2400"/>
              <a:t>– </a:t>
            </a:r>
            <a:r>
              <a:rPr lang="en-US" altLang="th-TH" sz="2400">
                <a:solidFill>
                  <a:srgbClr val="9900CC"/>
                </a:solidFill>
              </a:rPr>
              <a:t>subsidies</a:t>
            </a:r>
            <a:r>
              <a:rPr lang="en-US" altLang="th-TH" sz="2400"/>
              <a:t>) </a:t>
            </a:r>
            <a:endParaRPr lang="en-US" altLang="th-TH" sz="2400">
              <a:solidFill>
                <a:srgbClr val="9900CC"/>
              </a:solidFill>
            </a:endParaRP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solidFill>
                  <a:srgbClr val="9900CC"/>
                </a:solidFill>
              </a:rPr>
              <a:t>                       </a:t>
            </a:r>
            <a:r>
              <a:rPr lang="en-US" altLang="th-TH" sz="2400"/>
              <a:t>+</a:t>
            </a:r>
            <a:r>
              <a:rPr lang="en-US" altLang="th-TH" sz="2400">
                <a:solidFill>
                  <a:srgbClr val="9900CC"/>
                </a:solidFill>
              </a:rPr>
              <a:t> others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solidFill>
                  <a:srgbClr val="9900CC"/>
                </a:solidFill>
              </a:rPr>
              <a:t> </a:t>
            </a:r>
          </a:p>
        </p:txBody>
      </p:sp>
      <p:sp>
        <p:nvSpPr>
          <p:cNvPr id="31748" name="Rectangle 5"/>
          <p:cNvSpPr>
            <a:spLocks noChangeArrowheads="1"/>
          </p:cNvSpPr>
          <p:nvPr/>
        </p:nvSpPr>
        <p:spPr bwMode="auto">
          <a:xfrm>
            <a:off x="838200" y="228600"/>
            <a:ext cx="7391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1469B2"/>
                </a:solidFill>
              </a:rPr>
              <a:t>THE INCOME APPROACH  </a:t>
            </a: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228600" y="3886200"/>
            <a:ext cx="8915400" cy="533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en-US" b="1" dirty="0">
                <a:solidFill>
                  <a:srgbClr val="008000"/>
                </a:solidFill>
                <a:latin typeface="Arial" charset="0"/>
              </a:rPr>
              <a:t>Indirect taxes: </a:t>
            </a:r>
            <a:r>
              <a:rPr lang="en-US" dirty="0" err="1">
                <a:latin typeface="Arial" charset="0"/>
              </a:rPr>
              <a:t>eg</a:t>
            </a:r>
            <a:r>
              <a:rPr lang="en-US" dirty="0">
                <a:latin typeface="Arial" charset="0"/>
              </a:rPr>
              <a:t>. sales taxes, custom duties, and license fees</a:t>
            </a:r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228600" y="4572000"/>
            <a:ext cx="8686800" cy="91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en-US" b="1" dirty="0">
                <a:solidFill>
                  <a:srgbClr val="008000"/>
                </a:solidFill>
                <a:latin typeface="Arial" charset="0"/>
              </a:rPr>
              <a:t>Subsidies:</a:t>
            </a:r>
            <a:r>
              <a:rPr lang="en-US" dirty="0">
                <a:latin typeface="Arial" charset="0"/>
              </a:rPr>
              <a:t> government payments to firms or households for which it receives nothing in return.  </a:t>
            </a:r>
          </a:p>
        </p:txBody>
      </p:sp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228600" y="2819400"/>
            <a:ext cx="8610600" cy="91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en-US" b="1" dirty="0">
                <a:solidFill>
                  <a:srgbClr val="008000"/>
                </a:solidFill>
                <a:latin typeface="Arial" charset="0"/>
              </a:rPr>
              <a:t>Depreciation: </a:t>
            </a:r>
            <a:r>
              <a:rPr lang="en-US" dirty="0">
                <a:latin typeface="Arial" charset="0"/>
              </a:rPr>
              <a:t>The amount by which an asset’s value falls in a given period.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827" grpId="0" animBg="1"/>
      <p:bldP spid="10" grpId="0" animBg="1"/>
      <p:bldP spid="11" grpId="0" animBg="1"/>
      <p:bldP spid="1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F7809CB6-B61F-47B9-A18C-1BB4D41E5938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31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32771" name="Rectangle 5"/>
          <p:cNvSpPr>
            <a:spLocks noChangeArrowheads="1"/>
          </p:cNvSpPr>
          <p:nvPr/>
        </p:nvSpPr>
        <p:spPr bwMode="auto">
          <a:xfrm>
            <a:off x="838200" y="228600"/>
            <a:ext cx="7391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1469B2"/>
                </a:solidFill>
              </a:rPr>
              <a:t>THE INCOME APPROACH  </a:t>
            </a:r>
          </a:p>
        </p:txBody>
      </p:sp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304800" y="2667000"/>
            <a:ext cx="8458200" cy="91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en-US" b="1" dirty="0">
                <a:solidFill>
                  <a:srgbClr val="FF0000"/>
                </a:solidFill>
                <a:latin typeface="Arial" charset="0"/>
              </a:rPr>
              <a:t>Others: </a:t>
            </a:r>
            <a:r>
              <a:rPr lang="en-US" dirty="0">
                <a:latin typeface="Arial" charset="0"/>
              </a:rPr>
              <a:t>such as </a:t>
            </a:r>
            <a:r>
              <a:rPr lang="en-US" b="1" dirty="0">
                <a:solidFill>
                  <a:srgbClr val="008000"/>
                </a:solidFill>
                <a:latin typeface="Arial" charset="0"/>
              </a:rPr>
              <a:t>net</a:t>
            </a:r>
            <a:r>
              <a:rPr lang="en-US" dirty="0">
                <a:latin typeface="Arial" charset="0"/>
              </a:rPr>
              <a:t> </a:t>
            </a:r>
            <a:r>
              <a:rPr lang="en-US" b="1" dirty="0">
                <a:solidFill>
                  <a:srgbClr val="008000"/>
                </a:solidFill>
                <a:latin typeface="Arial" charset="0"/>
              </a:rPr>
              <a:t>business transfer payments</a:t>
            </a:r>
            <a:r>
              <a:rPr lang="en-US" b="1" dirty="0">
                <a:latin typeface="Arial" charset="0"/>
              </a:rPr>
              <a:t>,</a:t>
            </a:r>
            <a:r>
              <a:rPr lang="en-US" b="1" dirty="0">
                <a:solidFill>
                  <a:srgbClr val="008000"/>
                </a:solidFill>
                <a:latin typeface="Arial" charset="0"/>
              </a:rPr>
              <a:t> surplus of government enterprises </a:t>
            </a:r>
            <a:r>
              <a:rPr lang="en-US" dirty="0">
                <a:latin typeface="Arial" charset="0"/>
              </a:rPr>
              <a:t>and </a:t>
            </a:r>
            <a:r>
              <a:rPr lang="en-US" b="1" dirty="0">
                <a:solidFill>
                  <a:srgbClr val="008000"/>
                </a:solidFill>
                <a:latin typeface="Arial" charset="0"/>
              </a:rPr>
              <a:t>statistical discrepancy</a:t>
            </a:r>
          </a:p>
        </p:txBody>
      </p:sp>
      <p:sp>
        <p:nvSpPr>
          <p:cNvPr id="15" name="Rectangle 3"/>
          <p:cNvSpPr>
            <a:spLocks noChangeArrowheads="1"/>
          </p:cNvSpPr>
          <p:nvPr/>
        </p:nvSpPr>
        <p:spPr bwMode="auto">
          <a:xfrm>
            <a:off x="304800" y="3657600"/>
            <a:ext cx="8001000" cy="990600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 dirty="0">
                <a:solidFill>
                  <a:srgbClr val="008000"/>
                </a:solidFill>
              </a:rPr>
              <a:t>Net business transfer payments:</a:t>
            </a:r>
            <a:r>
              <a:rPr lang="en-US" altLang="th-TH" sz="2400" dirty="0">
                <a:solidFill>
                  <a:srgbClr val="008000"/>
                </a:solidFill>
              </a:rPr>
              <a:t> </a:t>
            </a:r>
            <a:r>
              <a:rPr lang="en-US" altLang="th-TH" sz="2400" dirty="0"/>
              <a:t>Net transfer payments by businesses to others.</a:t>
            </a:r>
          </a:p>
        </p:txBody>
      </p:sp>
      <p:sp>
        <p:nvSpPr>
          <p:cNvPr id="16" name="Rectangle 3"/>
          <p:cNvSpPr>
            <a:spLocks noChangeArrowheads="1"/>
          </p:cNvSpPr>
          <p:nvPr/>
        </p:nvSpPr>
        <p:spPr bwMode="auto">
          <a:xfrm>
            <a:off x="304800" y="4724400"/>
            <a:ext cx="8001000" cy="838200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008000"/>
                </a:solidFill>
              </a:rPr>
              <a:t>Surplus of government enterprises: </a:t>
            </a:r>
            <a:r>
              <a:rPr lang="en-US" altLang="th-TH" sz="2400"/>
              <a:t>Net income of government enterprises</a:t>
            </a: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304800" y="5791200"/>
            <a:ext cx="8001000" cy="609600"/>
          </a:xfrm>
          <a:prstGeom prst="rect">
            <a:avLst/>
          </a:prstGeom>
          <a:solidFill>
            <a:srgbClr val="FF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008000"/>
                </a:solidFill>
              </a:rPr>
              <a:t>Statistical discrepancy: </a:t>
            </a:r>
            <a:r>
              <a:rPr lang="en-US" altLang="th-TH" sz="2400"/>
              <a:t>Data measurement error</a:t>
            </a: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304800" y="685800"/>
            <a:ext cx="8610600" cy="19050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GDP or GNP (depends on factor income that we consider)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solidFill>
                  <a:srgbClr val="9900CC"/>
                </a:solidFill>
              </a:rPr>
              <a:t>            </a:t>
            </a:r>
            <a:r>
              <a:rPr lang="en-US" altLang="th-TH" sz="2400"/>
              <a:t>=    </a:t>
            </a:r>
            <a:r>
              <a:rPr lang="en-US" altLang="th-TH" sz="2400">
                <a:solidFill>
                  <a:srgbClr val="9900CC"/>
                </a:solidFill>
              </a:rPr>
              <a:t>factor incomes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                       + </a:t>
            </a:r>
            <a:r>
              <a:rPr lang="en-US" altLang="th-TH" sz="2400">
                <a:solidFill>
                  <a:srgbClr val="9900CC"/>
                </a:solidFill>
              </a:rPr>
              <a:t>depreciation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           	 + (</a:t>
            </a:r>
            <a:r>
              <a:rPr lang="en-US" altLang="th-TH" sz="2400">
                <a:solidFill>
                  <a:srgbClr val="9900CC"/>
                </a:solidFill>
              </a:rPr>
              <a:t>indirect taxes </a:t>
            </a:r>
            <a:r>
              <a:rPr lang="en-US" altLang="th-TH" sz="2400"/>
              <a:t>– </a:t>
            </a:r>
            <a:r>
              <a:rPr lang="en-US" altLang="th-TH" sz="2400">
                <a:solidFill>
                  <a:srgbClr val="9900CC"/>
                </a:solidFill>
              </a:rPr>
              <a:t>subsidies</a:t>
            </a:r>
            <a:r>
              <a:rPr lang="en-US" altLang="th-TH" sz="2400"/>
              <a:t>) </a:t>
            </a:r>
            <a:endParaRPr lang="en-US" altLang="th-TH" sz="2400">
              <a:solidFill>
                <a:srgbClr val="9900CC"/>
              </a:solidFill>
            </a:endParaRP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solidFill>
                  <a:srgbClr val="9900CC"/>
                </a:solidFill>
              </a:rPr>
              <a:t>                       </a:t>
            </a:r>
            <a:r>
              <a:rPr lang="en-US" altLang="th-TH" sz="2400"/>
              <a:t>+</a:t>
            </a:r>
            <a:r>
              <a:rPr lang="en-US" altLang="th-TH" sz="2400">
                <a:solidFill>
                  <a:srgbClr val="9900CC"/>
                </a:solidFill>
              </a:rPr>
              <a:t> others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solidFill>
                  <a:srgbClr val="9900CC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  <p:bldP spid="16" grpId="0" animBg="1"/>
      <p:bldP spid="9" grpId="0" animBg="1"/>
      <p:bldP spid="1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640FDD90-F73C-4BCE-BE50-8E053CE4F6B4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32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1229827" name="Rectangle 3"/>
          <p:cNvSpPr>
            <a:spLocks noChangeArrowheads="1"/>
          </p:cNvSpPr>
          <p:nvPr/>
        </p:nvSpPr>
        <p:spPr bwMode="auto">
          <a:xfrm>
            <a:off x="304800" y="990600"/>
            <a:ext cx="8001000" cy="4572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solidFill>
                  <a:srgbClr val="9900CC"/>
                </a:solidFill>
              </a:rPr>
              <a:t>Relationship between GDP, GNP, NNP, and NI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solidFill>
                  <a:srgbClr val="9900CC"/>
                </a:solidFill>
              </a:rPr>
              <a:t>	</a:t>
            </a:r>
          </a:p>
        </p:txBody>
      </p:sp>
      <p:sp>
        <p:nvSpPr>
          <p:cNvPr id="33796" name="Rectangle 5"/>
          <p:cNvSpPr>
            <a:spLocks noChangeArrowheads="1"/>
          </p:cNvSpPr>
          <p:nvPr/>
        </p:nvSpPr>
        <p:spPr bwMode="auto">
          <a:xfrm>
            <a:off x="838200" y="228600"/>
            <a:ext cx="7391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1469B2"/>
                </a:solidFill>
              </a:rPr>
              <a:t>THE INCOME APPROACH  </a:t>
            </a: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304800" y="1600200"/>
            <a:ext cx="8077200" cy="1905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marL="742950" lvl="1" indent="-285750">
              <a:lnSpc>
                <a:spcPct val="90000"/>
              </a:lnSpc>
              <a:spcBef>
                <a:spcPct val="25000"/>
              </a:spcBef>
              <a:spcAft>
                <a:spcPct val="25000"/>
              </a:spcAft>
              <a:buSzPct val="90000"/>
              <a:defRPr/>
            </a:pPr>
            <a:r>
              <a:rPr lang="en-US" b="1" i="1" kern="0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GNP = GDP + Net Factor Income from Abroad</a:t>
            </a:r>
            <a:endParaRPr lang="en-US" b="1" kern="0" dirty="0"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ngsana New" pitchFamily="18" charset="-34"/>
            </a:endParaRPr>
          </a:p>
          <a:p>
            <a:pPr marL="742950" lvl="1" indent="-285750">
              <a:lnSpc>
                <a:spcPct val="90000"/>
              </a:lnSpc>
              <a:spcBef>
                <a:spcPct val="25000"/>
              </a:spcBef>
              <a:spcAft>
                <a:spcPct val="25000"/>
              </a:spcAft>
              <a:buSzPct val="90000"/>
              <a:defRPr/>
            </a:pPr>
            <a:r>
              <a:rPr lang="en-US" sz="2800" i="1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	</a:t>
            </a:r>
            <a:r>
              <a:rPr lang="en-US" sz="20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Net factor income from abroad </a:t>
            </a:r>
            <a:r>
              <a:rPr lang="en-US" sz="2000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= </a:t>
            </a:r>
            <a:r>
              <a:rPr lang="en-US" sz="2000" kern="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Income from Thai factor of</a:t>
            </a:r>
          </a:p>
          <a:p>
            <a:pPr marL="742950" lvl="1" indent="-285750">
              <a:lnSpc>
                <a:spcPct val="90000"/>
              </a:lnSpc>
              <a:spcBef>
                <a:spcPct val="25000"/>
              </a:spcBef>
              <a:spcAft>
                <a:spcPct val="25000"/>
              </a:spcAft>
              <a:buSzPct val="90000"/>
              <a:defRPr/>
            </a:pPr>
            <a:r>
              <a:rPr lang="en-US" sz="2000" kern="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    production used to produce G&amp;S abroad </a:t>
            </a:r>
            <a:r>
              <a:rPr lang="en-US" sz="2000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– </a:t>
            </a:r>
            <a:r>
              <a:rPr lang="en-US" sz="2000" kern="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Income from foreign </a:t>
            </a:r>
          </a:p>
          <a:p>
            <a:pPr marL="742950" lvl="1" indent="-285750">
              <a:lnSpc>
                <a:spcPct val="90000"/>
              </a:lnSpc>
              <a:spcBef>
                <a:spcPct val="25000"/>
              </a:spcBef>
              <a:spcAft>
                <a:spcPct val="25000"/>
              </a:spcAft>
              <a:buSzPct val="90000"/>
              <a:defRPr/>
            </a:pPr>
            <a:r>
              <a:rPr lang="en-US" sz="2000" kern="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    factor of production used to produce G&amp;S in Thailand</a:t>
            </a:r>
            <a:r>
              <a:rPr lang="th-TH" sz="2000" i="1" kern="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	</a:t>
            </a:r>
            <a:endParaRPr lang="en-US" sz="2000" i="1" kern="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ngsana New" pitchFamily="18" charset="-34"/>
            </a:endParaRPr>
          </a:p>
          <a:p>
            <a:pPr marL="742950" lvl="1" indent="-285750">
              <a:lnSpc>
                <a:spcPct val="90000"/>
              </a:lnSpc>
              <a:spcBef>
                <a:spcPct val="25000"/>
              </a:spcBef>
              <a:spcAft>
                <a:spcPct val="25000"/>
              </a:spcAft>
              <a:buSzPct val="90000"/>
              <a:defRPr/>
            </a:pPr>
            <a:endParaRPr lang="en-US" sz="2800" i="1" kern="0" dirty="0">
              <a:solidFill>
                <a:schemeClr val="accent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304800" y="3657600"/>
            <a:ext cx="8077200" cy="609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anchor="ctr"/>
          <a:lstStyle/>
          <a:p>
            <a:pPr marL="742950" lvl="1" indent="-285750">
              <a:lnSpc>
                <a:spcPct val="90000"/>
              </a:lnSpc>
              <a:spcBef>
                <a:spcPct val="25000"/>
              </a:spcBef>
              <a:spcAft>
                <a:spcPct val="25000"/>
              </a:spcAft>
              <a:buSzPct val="90000"/>
              <a:defRPr/>
            </a:pPr>
            <a:r>
              <a:rPr lang="en-US" b="1" i="1" kern="0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NNP = GNP – Depreciation</a:t>
            </a:r>
            <a:endParaRPr lang="en-US" sz="2000" i="1" kern="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ngsana New" pitchFamily="18" charset="-34"/>
            </a:endParaRP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>
          <a:xfrm>
            <a:off x="304800" y="4419600"/>
            <a:ext cx="8077200" cy="609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anchor="ctr"/>
          <a:lstStyle/>
          <a:p>
            <a:pPr marL="742950" lvl="1" indent="-285750">
              <a:lnSpc>
                <a:spcPct val="90000"/>
              </a:lnSpc>
              <a:spcBef>
                <a:spcPct val="25000"/>
              </a:spcBef>
              <a:spcAft>
                <a:spcPct val="25000"/>
              </a:spcAft>
              <a:buSzPct val="90000"/>
              <a:defRPr/>
            </a:pPr>
            <a:r>
              <a:rPr lang="en-US" b="1" i="1" kern="0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National Income = NNP – Statistical Discrepancy</a:t>
            </a:r>
            <a:endParaRPr lang="en-US" sz="2000" i="1" kern="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827" grpId="0" animBg="1"/>
      <p:bldP spid="10" grpId="0" build="p" bldLvl="2" autoUpdateAnimBg="0"/>
      <p:bldP spid="11" grpId="0" build="p" bldLvl="2" autoUpdateAnimBg="0"/>
      <p:bldP spid="13" grpId="0" build="p" bldLvl="2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1489DE17-81DD-4424-88DA-B176A2E995D2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33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1229827" name="Rectangle 3"/>
          <p:cNvSpPr>
            <a:spLocks noChangeArrowheads="1"/>
          </p:cNvSpPr>
          <p:nvPr/>
        </p:nvSpPr>
        <p:spPr bwMode="auto">
          <a:xfrm>
            <a:off x="304800" y="685800"/>
            <a:ext cx="8001000" cy="8382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solidFill>
                  <a:srgbClr val="9900CC"/>
                </a:solidFill>
              </a:rPr>
              <a:t>Relationship between National Income (NI), personal income (PI), and Disposable Income (DI)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solidFill>
                  <a:srgbClr val="9900CC"/>
                </a:solidFill>
              </a:rPr>
              <a:t>	</a:t>
            </a:r>
          </a:p>
        </p:txBody>
      </p:sp>
      <p:sp>
        <p:nvSpPr>
          <p:cNvPr id="34820" name="Rectangle 5"/>
          <p:cNvSpPr>
            <a:spLocks noChangeArrowheads="1"/>
          </p:cNvSpPr>
          <p:nvPr/>
        </p:nvSpPr>
        <p:spPr bwMode="auto">
          <a:xfrm>
            <a:off x="838200" y="228600"/>
            <a:ext cx="7391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1469B2"/>
                </a:solidFill>
              </a:rPr>
              <a:t>THE INCOME APPROACH  </a:t>
            </a: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228600" y="1676400"/>
            <a:ext cx="8077200" cy="91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marL="742950" lvl="1" indent="-285750">
              <a:lnSpc>
                <a:spcPct val="90000"/>
              </a:lnSpc>
              <a:spcBef>
                <a:spcPct val="25000"/>
              </a:spcBef>
              <a:spcAft>
                <a:spcPct val="25000"/>
              </a:spcAft>
              <a:buSzPct val="90000"/>
              <a:defRPr/>
            </a:pPr>
            <a:r>
              <a:rPr lang="en-US" b="1" i="1" kern="0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Personal Income = NI – Amount of national income not going to households</a:t>
            </a:r>
            <a:endParaRPr lang="en-US" b="1" kern="0" dirty="0">
              <a:solidFill>
                <a:srgbClr val="008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ngsana New" pitchFamily="18" charset="-34"/>
            </a:endParaRPr>
          </a:p>
          <a:p>
            <a:pPr marL="742950" lvl="1" indent="-285750">
              <a:lnSpc>
                <a:spcPct val="90000"/>
              </a:lnSpc>
              <a:spcBef>
                <a:spcPct val="25000"/>
              </a:spcBef>
              <a:spcAft>
                <a:spcPct val="25000"/>
              </a:spcAft>
              <a:buSzPct val="90000"/>
              <a:defRPr/>
            </a:pPr>
            <a:r>
              <a:rPr lang="en-US" sz="2800" i="1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	</a:t>
            </a:r>
            <a:endParaRPr lang="en-US" sz="2800" i="1" kern="0" dirty="0">
              <a:solidFill>
                <a:schemeClr val="accent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228600" y="2743200"/>
            <a:ext cx="8077200" cy="91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anchor="ctr"/>
          <a:lstStyle/>
          <a:p>
            <a:pPr marL="742950" lvl="1" indent="-285750">
              <a:lnSpc>
                <a:spcPct val="90000"/>
              </a:lnSpc>
              <a:spcBef>
                <a:spcPct val="25000"/>
              </a:spcBef>
              <a:spcAft>
                <a:spcPct val="25000"/>
              </a:spcAft>
              <a:buSzPct val="90000"/>
              <a:defRPr/>
            </a:pPr>
            <a:r>
              <a:rPr lang="en-US" i="1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Example of Amount of national income not going to households is </a:t>
            </a:r>
            <a:r>
              <a:rPr lang="en-US" b="1" i="1" kern="0" dirty="0">
                <a:solidFill>
                  <a:schemeClr val="accent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Retained earnings of corporation</a:t>
            </a:r>
            <a:endParaRPr lang="en-US" sz="2000" b="1" i="1" kern="0" dirty="0">
              <a:solidFill>
                <a:schemeClr val="accent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ngsana New" pitchFamily="18" charset="-34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228600" y="3810000"/>
            <a:ext cx="8077200" cy="9144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anchor="ctr"/>
          <a:lstStyle/>
          <a:p>
            <a:pPr marL="742950" lvl="1" indent="-285750">
              <a:lnSpc>
                <a:spcPct val="90000"/>
              </a:lnSpc>
              <a:spcBef>
                <a:spcPct val="25000"/>
              </a:spcBef>
              <a:spcAft>
                <a:spcPct val="25000"/>
              </a:spcAft>
              <a:buSzPct val="90000"/>
              <a:defRPr/>
            </a:pPr>
            <a:r>
              <a:rPr lang="en-US" b="1" i="1" kern="0" dirty="0">
                <a:solidFill>
                  <a:schemeClr val="accent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Retained earnings of corporation =  </a:t>
            </a:r>
          </a:p>
          <a:p>
            <a:pPr marL="742950" lvl="1" indent="-285750">
              <a:lnSpc>
                <a:spcPct val="90000"/>
              </a:lnSpc>
              <a:spcBef>
                <a:spcPct val="25000"/>
              </a:spcBef>
              <a:spcAft>
                <a:spcPct val="25000"/>
              </a:spcAft>
              <a:buSzPct val="90000"/>
              <a:defRPr/>
            </a:pPr>
            <a:r>
              <a:rPr lang="en-US" b="1" i="1" kern="0" dirty="0">
                <a:solidFill>
                  <a:schemeClr val="accent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Corporate profits - Dividends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0" y="4953000"/>
            <a:ext cx="9144000" cy="14478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pPr marL="0" lvl="1" indent="-28575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90000"/>
              <a:defRPr/>
            </a:pPr>
            <a:r>
              <a:rPr lang="en-US" b="1" i="1" kern="0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Personal Income = NI </a:t>
            </a:r>
          </a:p>
          <a:p>
            <a:pPr marL="0" lvl="1" indent="-28575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90000"/>
              <a:defRPr/>
            </a:pPr>
            <a:r>
              <a:rPr lang="en-US" b="1" i="1" kern="0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                                  – (Corporate profits – Dividends)</a:t>
            </a:r>
            <a:r>
              <a:rPr lang="en-US" b="1" i="1" kern="0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ngsana New" pitchFamily="18" charset="-34"/>
              </a:rPr>
              <a:t> </a:t>
            </a:r>
          </a:p>
          <a:p>
            <a:pPr marL="742950" lvl="1" indent="-285750">
              <a:lnSpc>
                <a:spcPct val="90000"/>
              </a:lnSpc>
              <a:spcBef>
                <a:spcPct val="25000"/>
              </a:spcBef>
              <a:spcAft>
                <a:spcPct val="25000"/>
              </a:spcAft>
              <a:buSzPct val="90000"/>
              <a:defRPr/>
            </a:pPr>
            <a:r>
              <a:rPr lang="en-US" b="1" i="1" kern="0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ngsana New" pitchFamily="18" charset="-34"/>
              </a:rPr>
              <a:t>                             – </a:t>
            </a:r>
            <a:r>
              <a:rPr lang="en-US" sz="2000" b="1" i="1" kern="0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ngsana New" pitchFamily="18" charset="-34"/>
              </a:rPr>
              <a:t>Other parts of </a:t>
            </a:r>
            <a:r>
              <a:rPr lang="en-US" b="1" i="1" kern="0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ngsana New" pitchFamily="18" charset="-34"/>
              </a:rPr>
              <a:t>NI</a:t>
            </a:r>
            <a:r>
              <a:rPr lang="en-US" sz="2000" b="1" i="1" kern="0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ngsana New" pitchFamily="18" charset="-34"/>
              </a:rPr>
              <a:t> not going to households</a:t>
            </a:r>
            <a:endParaRPr lang="en-US" sz="2000" b="1" i="1" kern="0" dirty="0">
              <a:solidFill>
                <a:srgbClr val="008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ngsana New" pitchFamily="18" charset="-34"/>
            </a:endParaRPr>
          </a:p>
          <a:p>
            <a:pPr marL="742950" lvl="1" indent="-285750">
              <a:lnSpc>
                <a:spcPct val="90000"/>
              </a:lnSpc>
              <a:spcBef>
                <a:spcPct val="25000"/>
              </a:spcBef>
              <a:spcAft>
                <a:spcPct val="25000"/>
              </a:spcAft>
              <a:buSzPct val="90000"/>
              <a:defRPr/>
            </a:pPr>
            <a:r>
              <a:rPr lang="en-US" b="1" i="1" kern="0" dirty="0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                                 </a:t>
            </a:r>
            <a:endParaRPr lang="en-US" b="1" kern="0" dirty="0">
              <a:solidFill>
                <a:srgbClr val="008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ngsana New" pitchFamily="18" charset="-34"/>
            </a:endParaRPr>
          </a:p>
          <a:p>
            <a:pPr marL="742950" lvl="1" indent="-285750">
              <a:lnSpc>
                <a:spcPct val="90000"/>
              </a:lnSpc>
              <a:spcBef>
                <a:spcPct val="25000"/>
              </a:spcBef>
              <a:spcAft>
                <a:spcPct val="25000"/>
              </a:spcAft>
              <a:buSzPct val="90000"/>
              <a:defRPr/>
            </a:pPr>
            <a:r>
              <a:rPr lang="en-US" sz="2800" i="1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	</a:t>
            </a:r>
            <a:endParaRPr lang="en-US" sz="2800" i="1" kern="0" dirty="0">
              <a:solidFill>
                <a:schemeClr val="accent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827" grpId="0" animBg="1"/>
      <p:bldP spid="10" grpId="0" animBg="1"/>
      <p:bldP spid="11" grpId="0" animBg="1"/>
      <p:bldP spid="8" grpId="0" animBg="1"/>
      <p:bldP spid="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D96CD975-3887-4055-BE08-5201CD1BBCB6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34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1229827" name="Rectangle 3"/>
          <p:cNvSpPr>
            <a:spLocks noChangeArrowheads="1"/>
          </p:cNvSpPr>
          <p:nvPr/>
        </p:nvSpPr>
        <p:spPr bwMode="auto">
          <a:xfrm>
            <a:off x="304800" y="685800"/>
            <a:ext cx="8001000" cy="8382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solidFill>
                  <a:srgbClr val="9900CC"/>
                </a:solidFill>
              </a:rPr>
              <a:t>Relationship between National Income (NI), personal income (PI), and Disposable Personal Income (DI)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solidFill>
                  <a:srgbClr val="9900CC"/>
                </a:solidFill>
              </a:rPr>
              <a:t>	</a:t>
            </a:r>
          </a:p>
        </p:txBody>
      </p:sp>
      <p:sp>
        <p:nvSpPr>
          <p:cNvPr id="35844" name="Rectangle 5"/>
          <p:cNvSpPr>
            <a:spLocks noChangeArrowheads="1"/>
          </p:cNvSpPr>
          <p:nvPr/>
        </p:nvSpPr>
        <p:spPr bwMode="auto">
          <a:xfrm>
            <a:off x="838200" y="228600"/>
            <a:ext cx="7391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1469B2"/>
                </a:solidFill>
              </a:rPr>
              <a:t>THE INCOME APPROACH  </a:t>
            </a:r>
          </a:p>
        </p:txBody>
      </p:sp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228600" y="1828800"/>
            <a:ext cx="8001000" cy="8382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en-US" b="1" i="1" dirty="0">
                <a:solidFill>
                  <a:srgbClr val="009900"/>
                </a:solidFill>
                <a:latin typeface="Arial" charset="0"/>
              </a:rPr>
              <a:t>Disposable personal Income (DI) =  </a:t>
            </a:r>
          </a:p>
          <a:p>
            <a:pPr>
              <a:defRPr/>
            </a:pPr>
            <a:r>
              <a:rPr lang="en-US" b="1" i="1" dirty="0">
                <a:solidFill>
                  <a:srgbClr val="009900"/>
                </a:solidFill>
                <a:latin typeface="Arial" charset="0"/>
              </a:rPr>
              <a:t>Personal Income (PI)</a:t>
            </a:r>
            <a:r>
              <a:rPr lang="en-US" b="1" i="1" kern="0" dirty="0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ngsana New" pitchFamily="18" charset="-34"/>
              </a:rPr>
              <a:t> </a:t>
            </a:r>
            <a:r>
              <a:rPr lang="en-US" b="1" i="1" kern="0" dirty="0">
                <a:solidFill>
                  <a:srgbClr val="009900"/>
                </a:solidFill>
                <a:latin typeface="Arial" charset="0"/>
                <a:cs typeface="Angsana New" pitchFamily="18" charset="-34"/>
              </a:rPr>
              <a:t>– Personal income taxes</a:t>
            </a:r>
            <a:endParaRPr lang="en-US" dirty="0">
              <a:solidFill>
                <a:srgbClr val="009900"/>
              </a:solidFill>
              <a:latin typeface="Arial" charset="0"/>
            </a:endParaRPr>
          </a:p>
          <a:p>
            <a:pPr>
              <a:defRPr/>
            </a:pPr>
            <a:r>
              <a:rPr lang="en-US" b="1" dirty="0">
                <a:solidFill>
                  <a:srgbClr val="9900CC"/>
                </a:solidFill>
                <a:latin typeface="Arial" charset="0"/>
              </a:rPr>
              <a:t>                                              </a:t>
            </a:r>
            <a:endParaRPr lang="en-US" b="1" dirty="0">
              <a:solidFill>
                <a:srgbClr val="008000"/>
              </a:solidFill>
              <a:latin typeface="Arial" charset="0"/>
            </a:endParaRP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228600" y="2895600"/>
            <a:ext cx="8458200" cy="2133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en-US" b="1" i="1" dirty="0">
                <a:latin typeface="Arial" charset="0"/>
              </a:rPr>
              <a:t>People spends </a:t>
            </a:r>
            <a:r>
              <a:rPr lang="en-US" b="1" i="1" dirty="0">
                <a:solidFill>
                  <a:srgbClr val="009900"/>
                </a:solidFill>
                <a:latin typeface="Arial" charset="0"/>
              </a:rPr>
              <a:t>Disposable Personal Income (DI)</a:t>
            </a:r>
            <a:r>
              <a:rPr lang="en-US" b="1" i="1" dirty="0">
                <a:solidFill>
                  <a:srgbClr val="008000"/>
                </a:solidFill>
                <a:latin typeface="Arial" charset="0"/>
              </a:rPr>
              <a:t> </a:t>
            </a:r>
            <a:r>
              <a:rPr lang="en-US" b="1" i="1" dirty="0">
                <a:latin typeface="Arial" charset="0"/>
              </a:rPr>
              <a:t>for</a:t>
            </a:r>
            <a:endParaRPr lang="th-TH" b="1" i="1" dirty="0">
              <a:latin typeface="Arial" charset="0"/>
            </a:endParaRPr>
          </a:p>
          <a:p>
            <a:pPr lvl="1">
              <a:buFont typeface="Wingdings" pitchFamily="2" charset="2"/>
              <a:buChar char="Ø"/>
              <a:defRPr/>
            </a:pPr>
            <a:r>
              <a:rPr lang="th-TH" b="1" i="1" dirty="0">
                <a:solidFill>
                  <a:schemeClr val="accent6"/>
                </a:solidFill>
                <a:latin typeface="Arial" charset="0"/>
              </a:rPr>
              <a:t> </a:t>
            </a:r>
            <a:r>
              <a:rPr lang="en-US" b="1" i="1" dirty="0">
                <a:solidFill>
                  <a:schemeClr val="accent6"/>
                </a:solidFill>
                <a:latin typeface="Arial" charset="0"/>
              </a:rPr>
              <a:t>Personal consumption expenditures </a:t>
            </a:r>
            <a:r>
              <a:rPr lang="en-US" b="1" i="1" dirty="0">
                <a:solidFill>
                  <a:srgbClr val="FF0000"/>
                </a:solidFill>
                <a:latin typeface="Arial" charset="0"/>
              </a:rPr>
              <a:t>(C)</a:t>
            </a:r>
          </a:p>
          <a:p>
            <a:pPr lvl="1">
              <a:buFont typeface="Wingdings" pitchFamily="2" charset="2"/>
              <a:buChar char="Ø"/>
              <a:defRPr/>
            </a:pPr>
            <a:r>
              <a:rPr lang="en-US" b="1" i="1" dirty="0">
                <a:solidFill>
                  <a:schemeClr val="accent6"/>
                </a:solidFill>
                <a:latin typeface="Arial" charset="0"/>
              </a:rPr>
              <a:t> Personal interest payment</a:t>
            </a:r>
          </a:p>
          <a:p>
            <a:pPr lvl="1">
              <a:buFont typeface="Wingdings" pitchFamily="2" charset="2"/>
              <a:buChar char="Ø"/>
              <a:defRPr/>
            </a:pPr>
            <a:r>
              <a:rPr lang="en-US" b="1" i="1" dirty="0">
                <a:solidFill>
                  <a:schemeClr val="accent6"/>
                </a:solidFill>
                <a:latin typeface="Arial" charset="0"/>
              </a:rPr>
              <a:t> Transfer payments made by households</a:t>
            </a:r>
          </a:p>
          <a:p>
            <a:pPr lvl="1">
              <a:buFont typeface="Wingdings" pitchFamily="2" charset="2"/>
              <a:buChar char="Ø"/>
              <a:defRPr/>
            </a:pPr>
            <a:r>
              <a:rPr lang="en-US" b="1" i="1" dirty="0">
                <a:solidFill>
                  <a:schemeClr val="accent6"/>
                </a:solidFill>
                <a:latin typeface="Arial" charset="0"/>
              </a:rPr>
              <a:t> Personal saving </a:t>
            </a:r>
            <a:r>
              <a:rPr lang="en-US" b="1" i="1" dirty="0">
                <a:solidFill>
                  <a:srgbClr val="FF0000"/>
                </a:solidFill>
                <a:latin typeface="Arial" charset="0"/>
              </a:rPr>
              <a:t>(S)</a:t>
            </a:r>
          </a:p>
          <a:p>
            <a:pPr lvl="1">
              <a:buFont typeface="Wingdings" pitchFamily="2" charset="2"/>
              <a:buChar char="Ø"/>
              <a:defRPr/>
            </a:pPr>
            <a:endParaRPr lang="en-US" b="1" i="1" dirty="0">
              <a:latin typeface="Arial" charset="0"/>
            </a:endParaRPr>
          </a:p>
          <a:p>
            <a:pPr>
              <a:defRPr/>
            </a:pPr>
            <a:r>
              <a:rPr lang="en-US" b="1" i="1" dirty="0">
                <a:latin typeface="Arial" charset="0"/>
              </a:rPr>
              <a:t>	</a:t>
            </a:r>
          </a:p>
          <a:p>
            <a:pPr>
              <a:defRPr/>
            </a:pPr>
            <a:br>
              <a:rPr lang="en-US" b="1" i="1" dirty="0">
                <a:latin typeface="Arial" charset="0"/>
              </a:rPr>
            </a:br>
            <a:endParaRPr lang="en-US" b="1" i="1" dirty="0">
              <a:latin typeface="Arial" charset="0"/>
            </a:endParaRPr>
          </a:p>
          <a:p>
            <a:pPr>
              <a:defRPr/>
            </a:pPr>
            <a:r>
              <a:rPr lang="en-US" b="1" i="1" dirty="0">
                <a:latin typeface="Arial" charset="0"/>
              </a:rPr>
              <a:t> </a:t>
            </a:r>
            <a:endParaRPr lang="en-US" b="1" dirty="0">
              <a:latin typeface="Arial" charset="0"/>
            </a:endParaRPr>
          </a:p>
        </p:txBody>
      </p:sp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228600" y="5181600"/>
            <a:ext cx="8305800" cy="10668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en-US" b="1" i="1" dirty="0">
                <a:latin typeface="Arial" charset="0"/>
              </a:rPr>
              <a:t>If there is no </a:t>
            </a:r>
            <a:r>
              <a:rPr lang="en-US" b="1" i="1" dirty="0">
                <a:solidFill>
                  <a:schemeClr val="accent6"/>
                </a:solidFill>
                <a:latin typeface="Arial" charset="0"/>
              </a:rPr>
              <a:t>“Personal interest payment” </a:t>
            </a:r>
            <a:r>
              <a:rPr lang="en-US" b="1" i="1" dirty="0">
                <a:latin typeface="Arial" charset="0"/>
              </a:rPr>
              <a:t>and</a:t>
            </a:r>
            <a:r>
              <a:rPr lang="en-US" b="1" i="1" dirty="0">
                <a:solidFill>
                  <a:schemeClr val="accent6"/>
                </a:solidFill>
                <a:latin typeface="Arial" charset="0"/>
              </a:rPr>
              <a:t> “Transfer payments made by households” </a:t>
            </a:r>
            <a:r>
              <a:rPr lang="en-US" b="1" i="1" dirty="0">
                <a:solidFill>
                  <a:srgbClr val="008000"/>
                </a:solidFill>
                <a:latin typeface="Arial" charset="0"/>
              </a:rPr>
              <a:t>DI = C+S</a:t>
            </a:r>
          </a:p>
          <a:p>
            <a:pPr>
              <a:defRPr/>
            </a:pPr>
            <a:br>
              <a:rPr lang="en-US" b="1" i="1" dirty="0">
                <a:latin typeface="Arial" charset="0"/>
              </a:rPr>
            </a:br>
            <a:r>
              <a:rPr lang="en-US" b="1" i="1" dirty="0">
                <a:latin typeface="Arial" charset="0"/>
              </a:rPr>
              <a:t>                  </a:t>
            </a:r>
          </a:p>
          <a:p>
            <a:pPr>
              <a:defRPr/>
            </a:pPr>
            <a:r>
              <a:rPr lang="en-US" b="1" i="1" dirty="0">
                <a:latin typeface="Arial" charset="0"/>
              </a:rPr>
              <a:t> </a:t>
            </a:r>
            <a:endParaRPr lang="en-US" b="1" dirty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827" grpId="0" animBg="1"/>
      <p:bldP spid="12" grpId="0" animBg="1"/>
      <p:bldP spid="13" grpId="0" animBg="1"/>
      <p:bldP spid="1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74638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GB" sz="2800" dirty="0">
                <a:latin typeface="Sylfaen" pitchFamily="18" charset="0"/>
              </a:rPr>
              <a:t>GDP, GNP, NNP, NI, PI and DI</a:t>
            </a:r>
            <a:endParaRPr lang="th-TH" sz="2800" dirty="0">
              <a:latin typeface="Sylfaen" pitchFamily="18" charset="0"/>
            </a:endParaRPr>
          </a:p>
        </p:txBody>
      </p:sp>
      <p:sp>
        <p:nvSpPr>
          <p:cNvPr id="36867" name="Rectangle 3"/>
          <p:cNvSpPr>
            <a:spLocks noChangeArrowheads="1"/>
          </p:cNvSpPr>
          <p:nvPr/>
        </p:nvSpPr>
        <p:spPr bwMode="auto">
          <a:xfrm>
            <a:off x="304800" y="2819400"/>
            <a:ext cx="762000" cy="35052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th-TH" sz="2400">
                <a:latin typeface="Sylfaen" panose="010A0502050306030303" pitchFamily="18" charset="0"/>
                <a:cs typeface="Angsana New" panose="02020603050405020304" pitchFamily="18" charset="-34"/>
              </a:rPr>
              <a:t>GDP</a:t>
            </a:r>
            <a:endParaRPr lang="th-TH" altLang="th-TH" sz="2400">
              <a:latin typeface="Sylfaen" panose="010A0502050306030303" pitchFamily="18" charset="0"/>
              <a:cs typeface="Angsana New" panose="02020603050405020304" pitchFamily="18" charset="-34"/>
            </a:endParaRPr>
          </a:p>
        </p:txBody>
      </p:sp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1066800" y="2438400"/>
            <a:ext cx="762000" cy="38862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th-TH" sz="2400">
                <a:latin typeface="Sylfaen" panose="010A0502050306030303" pitchFamily="18" charset="0"/>
                <a:cs typeface="Angsana New" panose="02020603050405020304" pitchFamily="18" charset="-34"/>
              </a:rPr>
              <a:t>GNP</a:t>
            </a:r>
            <a:endParaRPr lang="th-TH" altLang="th-TH" sz="2400">
              <a:latin typeface="Sylfaen" panose="010A0502050306030303" pitchFamily="18" charset="0"/>
              <a:cs typeface="Angsana New" panose="02020603050405020304" pitchFamily="18" charset="-34"/>
            </a:endParaRPr>
          </a:p>
        </p:txBody>
      </p:sp>
      <p:sp>
        <p:nvSpPr>
          <p:cNvPr id="36869" name="Rectangle 5"/>
          <p:cNvSpPr>
            <a:spLocks noChangeArrowheads="1"/>
          </p:cNvSpPr>
          <p:nvPr/>
        </p:nvSpPr>
        <p:spPr bwMode="auto">
          <a:xfrm>
            <a:off x="1828800" y="2971800"/>
            <a:ext cx="762000" cy="33528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th-TH" sz="2400">
                <a:latin typeface="Sylfaen" panose="010A0502050306030303" pitchFamily="18" charset="0"/>
                <a:cs typeface="Angsana New" panose="02020603050405020304" pitchFamily="18" charset="-34"/>
              </a:rPr>
              <a:t>NNP</a:t>
            </a:r>
            <a:endParaRPr lang="th-TH" altLang="th-TH" sz="2400">
              <a:latin typeface="Sylfaen" panose="010A0502050306030303" pitchFamily="18" charset="0"/>
              <a:cs typeface="Angsana New" panose="02020603050405020304" pitchFamily="18" charset="-34"/>
            </a:endParaRPr>
          </a:p>
        </p:txBody>
      </p:sp>
      <p:sp>
        <p:nvSpPr>
          <p:cNvPr id="36870" name="Rectangle 6"/>
          <p:cNvSpPr>
            <a:spLocks noChangeArrowheads="1"/>
          </p:cNvSpPr>
          <p:nvPr/>
        </p:nvSpPr>
        <p:spPr bwMode="auto">
          <a:xfrm>
            <a:off x="2590800" y="3352800"/>
            <a:ext cx="762000" cy="29718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th-TH" sz="2400">
                <a:latin typeface="Sylfaen" panose="010A0502050306030303" pitchFamily="18" charset="0"/>
                <a:cs typeface="Angsana New" panose="02020603050405020304" pitchFamily="18" charset="-34"/>
              </a:rPr>
              <a:t>NI</a:t>
            </a:r>
            <a:endParaRPr lang="th-TH" altLang="th-TH" sz="2400">
              <a:latin typeface="Sylfaen" panose="010A0502050306030303" pitchFamily="18" charset="0"/>
              <a:cs typeface="Angsana New" panose="02020603050405020304" pitchFamily="18" charset="-34"/>
            </a:endParaRPr>
          </a:p>
        </p:txBody>
      </p:sp>
      <p:sp>
        <p:nvSpPr>
          <p:cNvPr id="36871" name="Rectangle 7"/>
          <p:cNvSpPr>
            <a:spLocks noChangeArrowheads="1"/>
          </p:cNvSpPr>
          <p:nvPr/>
        </p:nvSpPr>
        <p:spPr bwMode="auto">
          <a:xfrm>
            <a:off x="3352800" y="4495800"/>
            <a:ext cx="762000" cy="18288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th-TH" sz="2400">
                <a:latin typeface="Sylfaen" panose="010A0502050306030303" pitchFamily="18" charset="0"/>
                <a:cs typeface="Angsana New" panose="02020603050405020304" pitchFamily="18" charset="-34"/>
              </a:rPr>
              <a:t>PI</a:t>
            </a:r>
            <a:endParaRPr lang="th-TH" altLang="th-TH" sz="2400">
              <a:latin typeface="Sylfaen" panose="010A0502050306030303" pitchFamily="18" charset="0"/>
              <a:cs typeface="Angsana New" panose="02020603050405020304" pitchFamily="18" charset="-34"/>
            </a:endParaRPr>
          </a:p>
        </p:txBody>
      </p:sp>
      <p:sp>
        <p:nvSpPr>
          <p:cNvPr id="36872" name="Rectangle 8"/>
          <p:cNvSpPr>
            <a:spLocks noChangeArrowheads="1"/>
          </p:cNvSpPr>
          <p:nvPr/>
        </p:nvSpPr>
        <p:spPr bwMode="auto">
          <a:xfrm>
            <a:off x="4114800" y="4953000"/>
            <a:ext cx="762000" cy="13716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th-TH" sz="2400">
                <a:latin typeface="Sylfaen" panose="010A0502050306030303" pitchFamily="18" charset="0"/>
                <a:cs typeface="Angsana New" panose="02020603050405020304" pitchFamily="18" charset="-34"/>
              </a:rPr>
              <a:t>DI</a:t>
            </a:r>
            <a:endParaRPr lang="th-TH" altLang="th-TH" sz="2400">
              <a:latin typeface="Sylfaen" panose="010A0502050306030303" pitchFamily="18" charset="0"/>
              <a:cs typeface="Angsana New" panose="02020603050405020304" pitchFamily="18" charset="-34"/>
            </a:endParaRPr>
          </a:p>
        </p:txBody>
      </p:sp>
      <p:sp>
        <p:nvSpPr>
          <p:cNvPr id="36873" name="Rectangle 10"/>
          <p:cNvSpPr>
            <a:spLocks noChangeArrowheads="1"/>
          </p:cNvSpPr>
          <p:nvPr/>
        </p:nvSpPr>
        <p:spPr bwMode="auto">
          <a:xfrm>
            <a:off x="4876800" y="4953000"/>
            <a:ext cx="762000" cy="6858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th-TH" sz="2400">
                <a:latin typeface="Sylfaen" panose="010A0502050306030303" pitchFamily="18" charset="0"/>
                <a:cs typeface="Angsana New" panose="02020603050405020304" pitchFamily="18" charset="-34"/>
              </a:rPr>
              <a:t>C</a:t>
            </a:r>
            <a:endParaRPr lang="th-TH" altLang="th-TH" sz="2400">
              <a:latin typeface="Sylfaen" panose="010A0502050306030303" pitchFamily="18" charset="0"/>
              <a:cs typeface="Angsana New" panose="02020603050405020304" pitchFamily="18" charset="-34"/>
            </a:endParaRPr>
          </a:p>
        </p:txBody>
      </p:sp>
      <p:sp>
        <p:nvSpPr>
          <p:cNvPr id="60427" name="AutoShape 11"/>
          <p:cNvSpPr>
            <a:spLocks noChangeArrowheads="1"/>
          </p:cNvSpPr>
          <p:nvPr/>
        </p:nvSpPr>
        <p:spPr bwMode="auto">
          <a:xfrm>
            <a:off x="1828800" y="2438400"/>
            <a:ext cx="1676400" cy="5334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th-TH" sz="2000" b="1">
                <a:solidFill>
                  <a:srgbClr val="002060"/>
                </a:solidFill>
                <a:latin typeface="Sylfaen" panose="010A0502050306030303" pitchFamily="18" charset="0"/>
                <a:cs typeface="Angsana New" panose="02020603050405020304" pitchFamily="18" charset="-34"/>
              </a:rPr>
              <a:t>- Depreciation</a:t>
            </a:r>
            <a:endParaRPr lang="th-TH" altLang="th-TH" sz="2000" b="1">
              <a:solidFill>
                <a:srgbClr val="002060"/>
              </a:solidFill>
              <a:latin typeface="Sylfaen" panose="010A0502050306030303" pitchFamily="18" charset="0"/>
              <a:cs typeface="Angsana New" panose="02020603050405020304" pitchFamily="18" charset="-34"/>
            </a:endParaRPr>
          </a:p>
        </p:txBody>
      </p:sp>
      <p:sp>
        <p:nvSpPr>
          <p:cNvPr id="36875" name="Rectangle 12"/>
          <p:cNvSpPr>
            <a:spLocks noChangeArrowheads="1"/>
          </p:cNvSpPr>
          <p:nvPr/>
        </p:nvSpPr>
        <p:spPr bwMode="auto">
          <a:xfrm>
            <a:off x="4876800" y="5638800"/>
            <a:ext cx="762000" cy="3810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>
              <a:latin typeface="Sylfaen" panose="010A0502050306030303" pitchFamily="18" charset="0"/>
              <a:cs typeface="Angsana New" panose="02020603050405020304" pitchFamily="18" charset="-34"/>
            </a:endParaRPr>
          </a:p>
        </p:txBody>
      </p:sp>
      <p:sp>
        <p:nvSpPr>
          <p:cNvPr id="60429" name="AutoShape 13"/>
          <p:cNvSpPr>
            <a:spLocks noChangeArrowheads="1"/>
          </p:cNvSpPr>
          <p:nvPr/>
        </p:nvSpPr>
        <p:spPr bwMode="auto">
          <a:xfrm>
            <a:off x="2590800" y="2895600"/>
            <a:ext cx="4495800" cy="5334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th-TH" sz="2000" b="1">
                <a:solidFill>
                  <a:srgbClr val="C00000"/>
                </a:solidFill>
                <a:latin typeface="Sylfaen" panose="010A0502050306030303" pitchFamily="18" charset="0"/>
                <a:cs typeface="Angsana New" panose="02020603050405020304" pitchFamily="18" charset="-34"/>
              </a:rPr>
              <a:t>- Statistical discrepancy</a:t>
            </a:r>
            <a:endParaRPr lang="th-TH" altLang="th-TH" sz="2000" b="1">
              <a:solidFill>
                <a:srgbClr val="C00000"/>
              </a:solidFill>
              <a:latin typeface="Sylfaen" panose="010A0502050306030303" pitchFamily="18" charset="0"/>
              <a:cs typeface="Angsana New" panose="02020603050405020304" pitchFamily="18" charset="-34"/>
            </a:endParaRPr>
          </a:p>
        </p:txBody>
      </p:sp>
      <p:sp>
        <p:nvSpPr>
          <p:cNvPr id="60430" name="AutoShape 14"/>
          <p:cNvSpPr>
            <a:spLocks noChangeArrowheads="1"/>
          </p:cNvSpPr>
          <p:nvPr/>
        </p:nvSpPr>
        <p:spPr bwMode="auto">
          <a:xfrm>
            <a:off x="3429000" y="3505200"/>
            <a:ext cx="5334000" cy="8382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n-GB" altLang="th-TH" sz="2000" b="1">
                <a:solidFill>
                  <a:srgbClr val="002060"/>
                </a:solidFill>
                <a:latin typeface="Sylfaen" panose="010A0502050306030303" pitchFamily="18" charset="0"/>
                <a:cs typeface="Angsana New" panose="02020603050405020304" pitchFamily="18" charset="-34"/>
              </a:rPr>
              <a:t>(Corporate profits – Dividends)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n-GB" altLang="th-TH" sz="2000" b="1">
                <a:solidFill>
                  <a:srgbClr val="002060"/>
                </a:solidFill>
                <a:latin typeface="Sylfaen" panose="010A0502050306030303" pitchFamily="18" charset="0"/>
                <a:cs typeface="Angsana New" panose="02020603050405020304" pitchFamily="18" charset="-34"/>
              </a:rPr>
              <a:t> Other parts of national income not going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th-TH" sz="2000" b="1">
                <a:solidFill>
                  <a:srgbClr val="002060"/>
                </a:solidFill>
                <a:latin typeface="Sylfaen" panose="010A0502050306030303" pitchFamily="18" charset="0"/>
                <a:cs typeface="Angsana New" panose="02020603050405020304" pitchFamily="18" charset="-34"/>
              </a:rPr>
              <a:t>  to household</a:t>
            </a:r>
          </a:p>
        </p:txBody>
      </p:sp>
      <p:sp>
        <p:nvSpPr>
          <p:cNvPr id="60431" name="AutoShape 15"/>
          <p:cNvSpPr>
            <a:spLocks noChangeArrowheads="1"/>
          </p:cNvSpPr>
          <p:nvPr/>
        </p:nvSpPr>
        <p:spPr bwMode="auto">
          <a:xfrm>
            <a:off x="4495800" y="4419600"/>
            <a:ext cx="1676400" cy="5334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th-TH" sz="2000" b="1">
                <a:solidFill>
                  <a:srgbClr val="C00000"/>
                </a:solidFill>
                <a:latin typeface="Sylfaen" panose="010A0502050306030303" pitchFamily="18" charset="0"/>
                <a:cs typeface="Angsana New" panose="02020603050405020304" pitchFamily="18" charset="-34"/>
              </a:rPr>
              <a:t>- Personal income tax</a:t>
            </a:r>
            <a:endParaRPr lang="th-TH" altLang="th-TH" sz="2000" b="1">
              <a:solidFill>
                <a:srgbClr val="C00000"/>
              </a:solidFill>
              <a:latin typeface="Sylfaen" panose="010A0502050306030303" pitchFamily="18" charset="0"/>
              <a:cs typeface="Angsana New" panose="02020603050405020304" pitchFamily="18" charset="-34"/>
            </a:endParaRPr>
          </a:p>
        </p:txBody>
      </p:sp>
      <p:sp>
        <p:nvSpPr>
          <p:cNvPr id="36879" name="AutoShape 17"/>
          <p:cNvSpPr>
            <a:spLocks noChangeArrowheads="1"/>
          </p:cNvSpPr>
          <p:nvPr/>
        </p:nvSpPr>
        <p:spPr bwMode="auto">
          <a:xfrm>
            <a:off x="-228600" y="2362200"/>
            <a:ext cx="1447800" cy="5334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th-TH" sz="2000">
                <a:latin typeface="Sylfaen" panose="010A0502050306030303" pitchFamily="18" charset="0"/>
                <a:cs typeface="Angsana New" panose="02020603050405020304" pitchFamily="18" charset="-34"/>
              </a:rPr>
              <a:t>+ NFIEA</a:t>
            </a:r>
            <a:endParaRPr lang="th-TH" altLang="th-TH" sz="2000">
              <a:latin typeface="Sylfaen" panose="010A0502050306030303" pitchFamily="18" charset="0"/>
              <a:cs typeface="Angsana New" panose="02020603050405020304" pitchFamily="18" charset="-34"/>
            </a:endParaRPr>
          </a:p>
        </p:txBody>
      </p:sp>
      <p:sp>
        <p:nvSpPr>
          <p:cNvPr id="36880" name="Slide Number Placeholder 17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F5EF5DAB-B8FF-4AB3-BC11-955A8E9CC55A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35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  <p:sp>
        <p:nvSpPr>
          <p:cNvPr id="36881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18" name="Rectangle 3"/>
          <p:cNvSpPr txBox="1">
            <a:spLocks noChangeArrowheads="1"/>
          </p:cNvSpPr>
          <p:nvPr/>
        </p:nvSpPr>
        <p:spPr>
          <a:xfrm>
            <a:off x="685800" y="1371600"/>
            <a:ext cx="8077200" cy="91440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txBody>
          <a:bodyPr/>
          <a:lstStyle/>
          <a:p>
            <a:pPr marL="0" lvl="1" indent="-285750">
              <a:spcBef>
                <a:spcPts val="0"/>
              </a:spcBef>
              <a:spcAft>
                <a:spcPts val="0"/>
              </a:spcAft>
              <a:buSzPct val="90000"/>
              <a:defRPr/>
            </a:pPr>
            <a:r>
              <a:rPr lang="en-US" sz="18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Net factor income from abroad (NFIEA)</a:t>
            </a:r>
            <a:r>
              <a:rPr lang="en-US" sz="1800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= </a:t>
            </a:r>
            <a:r>
              <a:rPr lang="en-US" sz="1800" kern="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Income from Thai factor of</a:t>
            </a:r>
          </a:p>
          <a:p>
            <a:pPr marL="0" lvl="1" indent="-285750">
              <a:spcBef>
                <a:spcPts val="0"/>
              </a:spcBef>
              <a:spcAft>
                <a:spcPts val="0"/>
              </a:spcAft>
              <a:buSzPct val="90000"/>
              <a:defRPr/>
            </a:pPr>
            <a:r>
              <a:rPr lang="en-US" sz="1800" kern="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 production used to produce G&amp;S abroad </a:t>
            </a:r>
            <a:r>
              <a:rPr lang="en-US" sz="1800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– </a:t>
            </a:r>
            <a:r>
              <a:rPr lang="en-US" sz="1800" kern="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Income from foreign factor of production used to produce G&amp;S in Thailand</a:t>
            </a:r>
            <a:r>
              <a:rPr lang="th-TH" sz="1800" i="1" kern="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	</a:t>
            </a:r>
            <a:endParaRPr lang="en-US" sz="1800" i="1" kern="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  <a:cs typeface="Angsana New" pitchFamily="18" charset="-34"/>
            </a:endParaRPr>
          </a:p>
          <a:p>
            <a:pPr marL="742950" lvl="1" indent="-285750">
              <a:lnSpc>
                <a:spcPct val="90000"/>
              </a:lnSpc>
              <a:spcBef>
                <a:spcPct val="25000"/>
              </a:spcBef>
              <a:spcAft>
                <a:spcPct val="25000"/>
              </a:spcAft>
              <a:buSzPct val="90000"/>
              <a:defRPr/>
            </a:pPr>
            <a:endParaRPr lang="en-US" sz="2800" i="1" kern="0" dirty="0">
              <a:solidFill>
                <a:schemeClr val="accent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36883" name="Rectangle 12"/>
          <p:cNvSpPr>
            <a:spLocks noChangeArrowheads="1"/>
          </p:cNvSpPr>
          <p:nvPr/>
        </p:nvSpPr>
        <p:spPr bwMode="auto">
          <a:xfrm>
            <a:off x="4876800" y="5943600"/>
            <a:ext cx="762000" cy="381000"/>
          </a:xfrm>
          <a:prstGeom prst="rect">
            <a:avLst/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GB" altLang="th-TH" sz="2400">
                <a:latin typeface="Sylfaen" panose="010A0502050306030303" pitchFamily="18" charset="0"/>
                <a:cs typeface="Angsana New" panose="02020603050405020304" pitchFamily="18" charset="-34"/>
              </a:rPr>
              <a:t>S</a:t>
            </a:r>
            <a:endParaRPr lang="th-TH" altLang="th-TH" sz="2400">
              <a:latin typeface="Sylfaen" panose="010A0502050306030303" pitchFamily="18" charset="0"/>
              <a:cs typeface="Angsana New" panose="02020603050405020304" pitchFamily="18" charset="-34"/>
            </a:endParaRPr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5257800" y="5791200"/>
            <a:ext cx="6858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5943600" y="5334000"/>
            <a:ext cx="3200400" cy="9540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000" b="1" dirty="0">
                <a:solidFill>
                  <a:schemeClr val="accent2">
                    <a:lumMod val="50000"/>
                  </a:schemeClr>
                </a:solidFill>
                <a:latin typeface="Sylfaen" pitchFamily="18" charset="0"/>
              </a:rPr>
              <a:t>-</a:t>
            </a:r>
            <a:r>
              <a:rPr lang="en-US" sz="1800" b="1" dirty="0">
                <a:solidFill>
                  <a:schemeClr val="accent2">
                    <a:lumMod val="50000"/>
                  </a:schemeClr>
                </a:solidFill>
                <a:latin typeface="Sylfaen" pitchFamily="18" charset="0"/>
              </a:rPr>
              <a:t>Personal interest payment</a:t>
            </a:r>
          </a:p>
          <a:p>
            <a:pPr>
              <a:buFontTx/>
              <a:buChar char="-"/>
              <a:defRPr/>
            </a:pPr>
            <a:r>
              <a:rPr lang="en-US" sz="1800" b="1" dirty="0">
                <a:solidFill>
                  <a:schemeClr val="accent2">
                    <a:lumMod val="50000"/>
                  </a:schemeClr>
                </a:solidFill>
                <a:latin typeface="Sylfaen" pitchFamily="18" charset="0"/>
              </a:rPr>
              <a:t>Transfer payments made by      </a:t>
            </a:r>
          </a:p>
          <a:p>
            <a:pPr>
              <a:defRPr/>
            </a:pPr>
            <a:r>
              <a:rPr lang="en-US" sz="1800" b="1" dirty="0">
                <a:solidFill>
                  <a:schemeClr val="accent2">
                    <a:lumMod val="50000"/>
                  </a:schemeClr>
                </a:solidFill>
                <a:latin typeface="Sylfaen" pitchFamily="18" charset="0"/>
              </a:rPr>
              <a:t>  households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6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60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60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60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60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7" grpId="0"/>
      <p:bldP spid="60429" grpId="0"/>
      <p:bldP spid="60430" grpId="0"/>
      <p:bldP spid="60431" grpId="0"/>
      <p:bldP spid="36879" grpId="0"/>
      <p:bldP spid="18" grpId="0" build="allAtOnce" animBg="1"/>
      <p:bldP spid="2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Shape 40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pPr lvl="0">
              <a:defRPr sz="1800"/>
            </a:pPr>
            <a:fld id="{86CB4B4D-7CA3-9044-876B-883B54F8677D}" type="slidenum">
              <a:rPr sz="1400"/>
              <a:t>36</a:t>
            </a:fld>
            <a:endParaRPr sz="1400"/>
          </a:p>
        </p:txBody>
      </p:sp>
      <p:sp>
        <p:nvSpPr>
          <p:cNvPr id="410" name="Shape 410"/>
          <p:cNvSpPr/>
          <p:nvPr/>
        </p:nvSpPr>
        <p:spPr>
          <a:xfrm>
            <a:off x="379630" y="6478209"/>
            <a:ext cx="2703623" cy="35394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1700"/>
            </a:lvl1pPr>
          </a:lstStyle>
          <a:p>
            <a:pPr lvl="0">
              <a:defRPr sz="1800"/>
            </a:pPr>
            <a:r>
              <a:rPr sz="1700" dirty="0"/>
              <a:t>data source: NESDB</a:t>
            </a:r>
            <a:r>
              <a:rPr lang="en-US" sz="1700" dirty="0"/>
              <a:t>, NSO</a:t>
            </a:r>
            <a:endParaRPr sz="1700" dirty="0"/>
          </a:p>
        </p:txBody>
      </p:sp>
      <p:sp>
        <p:nvSpPr>
          <p:cNvPr id="411" name="Shape 411"/>
          <p:cNvSpPr/>
          <p:nvPr/>
        </p:nvSpPr>
        <p:spPr>
          <a:xfrm>
            <a:off x="0" y="381000"/>
            <a:ext cx="9144001" cy="6771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spAutoFit/>
          </a:bodyPr>
          <a:lstStyle>
            <a:lvl1pPr algn="ctr" defTabSz="457200">
              <a:defRPr sz="2200" b="1">
                <a:solidFill>
                  <a:srgbClr val="6262CB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lang="en-US" sz="2200" b="1" dirty="0">
                <a:solidFill>
                  <a:srgbClr val="6262CB"/>
                </a:solidFill>
              </a:rPr>
              <a:t>Measurement of GDP by Income Approach,</a:t>
            </a:r>
          </a:p>
          <a:p>
            <a:pPr lvl="0">
              <a:defRPr sz="1800" b="0">
                <a:solidFill>
                  <a:srgbClr val="000000"/>
                </a:solidFill>
              </a:defRPr>
            </a:pPr>
            <a:r>
              <a:rPr lang="en-US" sz="2200" b="1" dirty="0">
                <a:solidFill>
                  <a:srgbClr val="6262CB"/>
                </a:solidFill>
              </a:rPr>
              <a:t> </a:t>
            </a:r>
            <a:r>
              <a:rPr sz="2200" b="1" dirty="0">
                <a:solidFill>
                  <a:srgbClr val="6262CB"/>
                </a:solidFill>
              </a:rPr>
              <a:t>2009-20</a:t>
            </a:r>
            <a:r>
              <a:rPr lang="th-TH" sz="2200" b="1" dirty="0">
                <a:solidFill>
                  <a:srgbClr val="6262CB"/>
                </a:solidFill>
              </a:rPr>
              <a:t>17</a:t>
            </a:r>
            <a:r>
              <a:rPr sz="2200" b="1" dirty="0">
                <a:solidFill>
                  <a:srgbClr val="6262CB"/>
                </a:solidFill>
              </a:rPr>
              <a:t>, (Millions of Baht)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C448E42-4EC4-4E7E-A2C3-1566155FC3D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85799" y="1367253"/>
          <a:ext cx="7772401" cy="4876801"/>
        </p:xfrm>
        <a:graphic>
          <a:graphicData uri="http://schemas.openxmlformats.org/drawingml/2006/table">
            <a:tbl>
              <a:tblPr/>
              <a:tblGrid>
                <a:gridCol w="724261">
                  <a:extLst>
                    <a:ext uri="{9D8B030D-6E8A-4147-A177-3AD203B41FA5}">
                      <a16:colId xmlns:a16="http://schemas.microsoft.com/office/drawing/2014/main" val="3699598866"/>
                    </a:ext>
                  </a:extLst>
                </a:gridCol>
                <a:gridCol w="1317754">
                  <a:extLst>
                    <a:ext uri="{9D8B030D-6E8A-4147-A177-3AD203B41FA5}">
                      <a16:colId xmlns:a16="http://schemas.microsoft.com/office/drawing/2014/main" val="2193442810"/>
                    </a:ext>
                  </a:extLst>
                </a:gridCol>
                <a:gridCol w="1277517">
                  <a:extLst>
                    <a:ext uri="{9D8B030D-6E8A-4147-A177-3AD203B41FA5}">
                      <a16:colId xmlns:a16="http://schemas.microsoft.com/office/drawing/2014/main" val="2344291231"/>
                    </a:ext>
                  </a:extLst>
                </a:gridCol>
                <a:gridCol w="1247340">
                  <a:extLst>
                    <a:ext uri="{9D8B030D-6E8A-4147-A177-3AD203B41FA5}">
                      <a16:colId xmlns:a16="http://schemas.microsoft.com/office/drawing/2014/main" val="3465942689"/>
                    </a:ext>
                  </a:extLst>
                </a:gridCol>
                <a:gridCol w="1180279">
                  <a:extLst>
                    <a:ext uri="{9D8B030D-6E8A-4147-A177-3AD203B41FA5}">
                      <a16:colId xmlns:a16="http://schemas.microsoft.com/office/drawing/2014/main" val="3798533194"/>
                    </a:ext>
                  </a:extLst>
                </a:gridCol>
                <a:gridCol w="831560">
                  <a:extLst>
                    <a:ext uri="{9D8B030D-6E8A-4147-A177-3AD203B41FA5}">
                      <a16:colId xmlns:a16="http://schemas.microsoft.com/office/drawing/2014/main" val="3776729539"/>
                    </a:ext>
                  </a:extLst>
                </a:gridCol>
                <a:gridCol w="1193690">
                  <a:extLst>
                    <a:ext uri="{9D8B030D-6E8A-4147-A177-3AD203B41FA5}">
                      <a16:colId xmlns:a16="http://schemas.microsoft.com/office/drawing/2014/main" val="892527026"/>
                    </a:ext>
                  </a:extLst>
                </a:gridCol>
              </a:tblGrid>
              <a:tr h="549310">
                <a:tc>
                  <a:txBody>
                    <a:bodyPr/>
                    <a:lstStyle/>
                    <a:p>
                      <a:pPr algn="l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8291" marR="8291" marT="8291" marB="0" anchor="ctr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1" i="0" u="none" strike="noStrike">
                          <a:solidFill>
                            <a:srgbClr val="4600A5"/>
                          </a:solidFill>
                          <a:effectLst/>
                          <a:latin typeface="Arial" panose="020B0604020202020204" pitchFamily="34" charset="0"/>
                        </a:rPr>
                        <a:t>GDP</a:t>
                      </a:r>
                    </a:p>
                  </a:txBody>
                  <a:tcPr marL="8291" marR="8291" marT="8291" marB="0" anchor="ctr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600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1" i="0" u="none" strike="noStrike">
                          <a:solidFill>
                            <a:srgbClr val="4600A5"/>
                          </a:solidFill>
                          <a:effectLst/>
                          <a:latin typeface="Arial" panose="020B0604020202020204" pitchFamily="34" charset="0"/>
                        </a:rPr>
                        <a:t>GNP</a:t>
                      </a:r>
                    </a:p>
                  </a:txBody>
                  <a:tcPr marL="8291" marR="8291" marT="8291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600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1" i="0" u="none" strike="noStrike">
                          <a:solidFill>
                            <a:srgbClr val="4600A5"/>
                          </a:solidFill>
                          <a:effectLst/>
                          <a:latin typeface="Arial" panose="020B0604020202020204" pitchFamily="34" charset="0"/>
                        </a:rPr>
                        <a:t>NNP</a:t>
                      </a:r>
                    </a:p>
                  </a:txBody>
                  <a:tcPr marL="8291" marR="8291" marT="8291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600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1" i="0" u="none" strike="noStrike">
                          <a:solidFill>
                            <a:srgbClr val="4600A5"/>
                          </a:solidFill>
                          <a:effectLst/>
                          <a:latin typeface="Arial" panose="020B0604020202020204" pitchFamily="34" charset="0"/>
                        </a:rPr>
                        <a:t>NI</a:t>
                      </a:r>
                    </a:p>
                  </a:txBody>
                  <a:tcPr marL="8291" marR="8291" marT="8291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600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1" i="0" u="none" strike="noStrike">
                          <a:solidFill>
                            <a:srgbClr val="4600A5"/>
                          </a:solidFill>
                          <a:effectLst/>
                          <a:latin typeface="Arial" panose="020B0604020202020204" pitchFamily="34" charset="0"/>
                        </a:rPr>
                        <a:t>PI</a:t>
                      </a:r>
                    </a:p>
                  </a:txBody>
                  <a:tcPr marL="8291" marR="8291" marT="8291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600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1" i="0" u="none" strike="noStrike">
                          <a:solidFill>
                            <a:srgbClr val="4600A5"/>
                          </a:solidFill>
                          <a:effectLst/>
                          <a:latin typeface="Arial" panose="020B0604020202020204" pitchFamily="34" charset="0"/>
                        </a:rPr>
                        <a:t>DI</a:t>
                      </a:r>
                    </a:p>
                  </a:txBody>
                  <a:tcPr marL="8291" marR="8291" marT="8291" marB="0" anchor="ctr">
                    <a:lnL>
                      <a:noFill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600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6172765"/>
                  </a:ext>
                </a:extLst>
              </a:tr>
              <a:tr h="455526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2009</a:t>
                      </a:r>
                    </a:p>
                  </a:txBody>
                  <a:tcPr marL="8291" marR="8291" marT="8291" marB="0" anchor="ctr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16165D"/>
                          </a:solidFill>
                          <a:effectLst/>
                          <a:latin typeface="Arial" panose="020B0604020202020204" pitchFamily="34" charset="0"/>
                        </a:rPr>
                        <a:t>9,654,016</a:t>
                      </a:r>
                    </a:p>
                  </a:txBody>
                  <a:tcPr marL="8291" marR="8291" marT="8291" marB="0" anchor="ctr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16165D"/>
                          </a:solidFill>
                          <a:effectLst/>
                          <a:latin typeface="Arial" panose="020B0604020202020204" pitchFamily="34" charset="0"/>
                        </a:rPr>
                        <a:t>9,322,692</a:t>
                      </a:r>
                    </a:p>
                  </a:txBody>
                  <a:tcPr marL="8291" marR="8291" marT="8291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16165D"/>
                          </a:solidFill>
                          <a:effectLst/>
                          <a:latin typeface="Arial" panose="020B0604020202020204" pitchFamily="34" charset="0"/>
                        </a:rPr>
                        <a:t>7,835,953</a:t>
                      </a:r>
                    </a:p>
                  </a:txBody>
                  <a:tcPr marL="8291" marR="8291" marT="8291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16165D"/>
                          </a:solidFill>
                          <a:effectLst/>
                          <a:latin typeface="Arial" panose="020B0604020202020204" pitchFamily="34" charset="0"/>
                        </a:rPr>
                        <a:t>6,925,342</a:t>
                      </a:r>
                    </a:p>
                  </a:txBody>
                  <a:tcPr marL="8291" marR="8291" marT="8291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8291" marR="8291" marT="8291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5,612,949</a:t>
                      </a:r>
                    </a:p>
                  </a:txBody>
                  <a:tcPr marL="8291" marR="8291" marT="8291" marB="0" anchor="ctr">
                    <a:lnL>
                      <a:noFill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5F0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1700840"/>
                  </a:ext>
                </a:extLst>
              </a:tr>
              <a:tr h="442127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2010</a:t>
                      </a:r>
                    </a:p>
                  </a:txBody>
                  <a:tcPr marL="8291" marR="8291" marT="8291" marB="0" anchor="ctr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16165D"/>
                          </a:solidFill>
                          <a:effectLst/>
                          <a:latin typeface="Arial" panose="020B0604020202020204" pitchFamily="34" charset="0"/>
                        </a:rPr>
                        <a:t>10,802,402</a:t>
                      </a:r>
                    </a:p>
                  </a:txBody>
                  <a:tcPr marL="8291" marR="8291" marT="8291" marB="0" anchor="ctr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16165D"/>
                          </a:solidFill>
                          <a:effectLst/>
                          <a:latin typeface="Arial" panose="020B0604020202020204" pitchFamily="34" charset="0"/>
                        </a:rPr>
                        <a:t>10,326,084</a:t>
                      </a:r>
                    </a:p>
                  </a:txBody>
                  <a:tcPr marL="8291" marR="8291" marT="829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16165D"/>
                          </a:solidFill>
                          <a:effectLst/>
                          <a:latin typeface="Arial" panose="020B0604020202020204" pitchFamily="34" charset="0"/>
                        </a:rPr>
                        <a:t>8,735,308</a:t>
                      </a:r>
                    </a:p>
                  </a:txBody>
                  <a:tcPr marL="8291" marR="8291" marT="829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16165D"/>
                          </a:solidFill>
                          <a:effectLst/>
                          <a:latin typeface="Arial" panose="020B0604020202020204" pitchFamily="34" charset="0"/>
                        </a:rPr>
                        <a:t>7,623,833</a:t>
                      </a:r>
                    </a:p>
                  </a:txBody>
                  <a:tcPr marL="8291" marR="8291" marT="829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8291" marR="8291" marT="829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6,130,171</a:t>
                      </a:r>
                    </a:p>
                  </a:txBody>
                  <a:tcPr marL="8291" marR="8291" marT="8291" marB="0" anchor="ctr">
                    <a:lnL>
                      <a:noFill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5F0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3533329"/>
                  </a:ext>
                </a:extLst>
              </a:tr>
              <a:tr h="495719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2011</a:t>
                      </a:r>
                    </a:p>
                  </a:txBody>
                  <a:tcPr marL="8291" marR="8291" marT="8291" marB="0" anchor="ctr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16165D"/>
                          </a:solidFill>
                          <a:effectLst/>
                          <a:latin typeface="Arial" panose="020B0604020202020204" pitchFamily="34" charset="0"/>
                        </a:rPr>
                        <a:t>11,300,485</a:t>
                      </a:r>
                    </a:p>
                  </a:txBody>
                  <a:tcPr marL="8291" marR="8291" marT="8291" marB="0" anchor="ctr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16165D"/>
                          </a:solidFill>
                          <a:effectLst/>
                          <a:latin typeface="Arial" panose="020B0604020202020204" pitchFamily="34" charset="0"/>
                        </a:rPr>
                        <a:t>11,052,339</a:t>
                      </a:r>
                    </a:p>
                  </a:txBody>
                  <a:tcPr marL="8291" marR="8291" marT="829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16165D"/>
                          </a:solidFill>
                          <a:effectLst/>
                          <a:latin typeface="Arial" panose="020B0604020202020204" pitchFamily="34" charset="0"/>
                        </a:rPr>
                        <a:t>9,313,813</a:t>
                      </a:r>
                    </a:p>
                  </a:txBody>
                  <a:tcPr marL="8291" marR="8291" marT="829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16165D"/>
                          </a:solidFill>
                          <a:effectLst/>
                          <a:latin typeface="Arial" panose="020B0604020202020204" pitchFamily="34" charset="0"/>
                        </a:rPr>
                        <a:t>8,206,172</a:t>
                      </a:r>
                    </a:p>
                  </a:txBody>
                  <a:tcPr marL="8291" marR="8291" marT="829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8291" marR="8291" marT="829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6,497,536</a:t>
                      </a:r>
                    </a:p>
                  </a:txBody>
                  <a:tcPr marL="8291" marR="8291" marT="8291" marB="0" anchor="ctr">
                    <a:lnL>
                      <a:noFill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5F0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1260636"/>
                  </a:ext>
                </a:extLst>
              </a:tr>
              <a:tr h="482321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2012</a:t>
                      </a:r>
                    </a:p>
                  </a:txBody>
                  <a:tcPr marL="8291" marR="8291" marT="8291" marB="0" anchor="ctr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16165D"/>
                          </a:solidFill>
                          <a:effectLst/>
                          <a:latin typeface="Arial" panose="020B0604020202020204" pitchFamily="34" charset="0"/>
                        </a:rPr>
                        <a:t>12,349,026</a:t>
                      </a:r>
                    </a:p>
                  </a:txBody>
                  <a:tcPr marL="8291" marR="8291" marT="8291" marB="0" anchor="ctr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16165D"/>
                          </a:solidFill>
                          <a:effectLst/>
                          <a:latin typeface="Arial" panose="020B0604020202020204" pitchFamily="34" charset="0"/>
                        </a:rPr>
                        <a:t>11,819,474</a:t>
                      </a:r>
                    </a:p>
                  </a:txBody>
                  <a:tcPr marL="8291" marR="8291" marT="829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16165D"/>
                          </a:solidFill>
                          <a:effectLst/>
                          <a:latin typeface="Arial" panose="020B0604020202020204" pitchFamily="34" charset="0"/>
                        </a:rPr>
                        <a:t>9,861,316</a:t>
                      </a:r>
                    </a:p>
                  </a:txBody>
                  <a:tcPr marL="8291" marR="8291" marT="829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16165D"/>
                          </a:solidFill>
                          <a:effectLst/>
                          <a:latin typeface="Arial" panose="020B0604020202020204" pitchFamily="34" charset="0"/>
                        </a:rPr>
                        <a:t>8,576,808</a:t>
                      </a:r>
                    </a:p>
                  </a:txBody>
                  <a:tcPr marL="8291" marR="8291" marT="829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8291" marR="8291" marT="829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7,025,459</a:t>
                      </a:r>
                    </a:p>
                  </a:txBody>
                  <a:tcPr marL="8291" marR="8291" marT="8291" marB="0" anchor="ctr">
                    <a:lnL>
                      <a:noFill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5F0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1341270"/>
                  </a:ext>
                </a:extLst>
              </a:tr>
              <a:tr h="468924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2013</a:t>
                      </a:r>
                    </a:p>
                  </a:txBody>
                  <a:tcPr marL="8291" marR="8291" marT="8291" marB="0" anchor="ctr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16165D"/>
                          </a:solidFill>
                          <a:effectLst/>
                          <a:latin typeface="Arial" panose="020B0604020202020204" pitchFamily="34" charset="0"/>
                        </a:rPr>
                        <a:t>12,901,498</a:t>
                      </a:r>
                    </a:p>
                  </a:txBody>
                  <a:tcPr marL="8291" marR="8291" marT="8291" marB="0" anchor="ctr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16165D"/>
                          </a:solidFill>
                          <a:effectLst/>
                          <a:latin typeface="Arial" panose="020B0604020202020204" pitchFamily="34" charset="0"/>
                        </a:rPr>
                        <a:t>12,102,248</a:t>
                      </a:r>
                    </a:p>
                  </a:txBody>
                  <a:tcPr marL="8291" marR="8291" marT="829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16165D"/>
                          </a:solidFill>
                          <a:effectLst/>
                          <a:latin typeface="Arial" panose="020B0604020202020204" pitchFamily="34" charset="0"/>
                        </a:rPr>
                        <a:t>10,016,723</a:t>
                      </a:r>
                    </a:p>
                  </a:txBody>
                  <a:tcPr marL="8291" marR="8291" marT="829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16165D"/>
                          </a:solidFill>
                          <a:effectLst/>
                          <a:latin typeface="Arial" panose="020B0604020202020204" pitchFamily="34" charset="0"/>
                        </a:rPr>
                        <a:t>8,675,600</a:t>
                      </a:r>
                    </a:p>
                  </a:txBody>
                  <a:tcPr marL="8291" marR="8291" marT="829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8291" marR="8291" marT="829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7,200,719</a:t>
                      </a:r>
                    </a:p>
                  </a:txBody>
                  <a:tcPr marL="8291" marR="8291" marT="8291" marB="0" anchor="ctr">
                    <a:lnL>
                      <a:noFill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5F0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2029256"/>
                  </a:ext>
                </a:extLst>
              </a:tr>
              <a:tr h="482321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2014</a:t>
                      </a:r>
                    </a:p>
                  </a:txBody>
                  <a:tcPr marL="8291" marR="8291" marT="8291" marB="0" anchor="ctr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16165D"/>
                          </a:solidFill>
                          <a:effectLst/>
                          <a:latin typeface="Arial" panose="020B0604020202020204" pitchFamily="34" charset="0"/>
                        </a:rPr>
                        <a:t>13,132,234</a:t>
                      </a:r>
                    </a:p>
                  </a:txBody>
                  <a:tcPr marL="8291" marR="8291" marT="8291" marB="0" anchor="ctr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16165D"/>
                          </a:solidFill>
                          <a:effectLst/>
                          <a:latin typeface="Arial" panose="020B0604020202020204" pitchFamily="34" charset="0"/>
                        </a:rPr>
                        <a:t>12,481,046</a:t>
                      </a:r>
                    </a:p>
                  </a:txBody>
                  <a:tcPr marL="8291" marR="8291" marT="829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16165D"/>
                          </a:solidFill>
                          <a:effectLst/>
                          <a:latin typeface="Arial" panose="020B0604020202020204" pitchFamily="34" charset="0"/>
                        </a:rPr>
                        <a:t>10,246,647</a:t>
                      </a:r>
                    </a:p>
                  </a:txBody>
                  <a:tcPr marL="8291" marR="8291" marT="829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16165D"/>
                          </a:solidFill>
                          <a:effectLst/>
                          <a:latin typeface="Arial" panose="020B0604020202020204" pitchFamily="34" charset="0"/>
                        </a:rPr>
                        <a:t>8,970,142</a:t>
                      </a:r>
                    </a:p>
                  </a:txBody>
                  <a:tcPr marL="8291" marR="8291" marT="829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8291" marR="8291" marT="829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7,434,419</a:t>
                      </a:r>
                    </a:p>
                  </a:txBody>
                  <a:tcPr marL="8291" marR="8291" marT="8291" marB="0" anchor="ctr">
                    <a:lnL>
                      <a:noFill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5F0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55947161"/>
                  </a:ext>
                </a:extLst>
              </a:tr>
              <a:tr h="522513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2015</a:t>
                      </a:r>
                    </a:p>
                  </a:txBody>
                  <a:tcPr marL="8291" marR="8291" marT="8291" marB="0" anchor="ctr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16165D"/>
                          </a:solidFill>
                          <a:effectLst/>
                          <a:latin typeface="Arial" panose="020B0604020202020204" pitchFamily="34" charset="0"/>
                        </a:rPr>
                        <a:t>13,932,741</a:t>
                      </a:r>
                    </a:p>
                  </a:txBody>
                  <a:tcPr marL="8291" marR="8291" marT="8291" marB="0" anchor="ctr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16165D"/>
                          </a:solidFill>
                          <a:effectLst/>
                          <a:latin typeface="Arial" panose="020B0604020202020204" pitchFamily="34" charset="0"/>
                        </a:rPr>
                        <a:t>13,006,001</a:t>
                      </a:r>
                    </a:p>
                  </a:txBody>
                  <a:tcPr marL="8291" marR="8291" marT="829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16165D"/>
                          </a:solidFill>
                          <a:effectLst/>
                          <a:latin typeface="Arial" panose="020B0604020202020204" pitchFamily="34" charset="0"/>
                        </a:rPr>
                        <a:t>10,598,102</a:t>
                      </a:r>
                    </a:p>
                  </a:txBody>
                  <a:tcPr marL="8291" marR="8291" marT="829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16165D"/>
                          </a:solidFill>
                          <a:effectLst/>
                          <a:latin typeface="Arial" panose="020B0604020202020204" pitchFamily="34" charset="0"/>
                        </a:rPr>
                        <a:t>9,204,856</a:t>
                      </a:r>
                    </a:p>
                  </a:txBody>
                  <a:tcPr marL="8291" marR="8291" marT="829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8291" marR="8291" marT="829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7,786,011</a:t>
                      </a:r>
                    </a:p>
                  </a:txBody>
                  <a:tcPr marL="8291" marR="8291" marT="8291" marB="0" anchor="ctr">
                    <a:lnL>
                      <a:noFill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5F0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2850601"/>
                  </a:ext>
                </a:extLst>
              </a:tr>
              <a:tr h="509116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2016</a:t>
                      </a:r>
                    </a:p>
                  </a:txBody>
                  <a:tcPr marL="8291" marR="8291" marT="8291" marB="0" anchor="ctr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16165D"/>
                          </a:solidFill>
                          <a:effectLst/>
                          <a:latin typeface="Arial" panose="020B0604020202020204" pitchFamily="34" charset="0"/>
                        </a:rPr>
                        <a:t>14,537,512</a:t>
                      </a:r>
                    </a:p>
                  </a:txBody>
                  <a:tcPr marL="8291" marR="8291" marT="8291" marB="0" anchor="ctr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16165D"/>
                          </a:solidFill>
                          <a:effectLst/>
                          <a:latin typeface="Arial" panose="020B0604020202020204" pitchFamily="34" charset="0"/>
                        </a:rPr>
                        <a:t>13,462,890</a:t>
                      </a:r>
                    </a:p>
                  </a:txBody>
                  <a:tcPr marL="8291" marR="8291" marT="829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16165D"/>
                          </a:solidFill>
                          <a:effectLst/>
                          <a:latin typeface="Arial" panose="020B0604020202020204" pitchFamily="34" charset="0"/>
                        </a:rPr>
                        <a:t>10,893,493</a:t>
                      </a:r>
                    </a:p>
                  </a:txBody>
                  <a:tcPr marL="8291" marR="8291" marT="829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16165D"/>
                          </a:solidFill>
                          <a:effectLst/>
                          <a:latin typeface="Arial" panose="020B0604020202020204" pitchFamily="34" charset="0"/>
                        </a:rPr>
                        <a:t>9,443,926</a:t>
                      </a:r>
                    </a:p>
                  </a:txBody>
                  <a:tcPr marL="8291" marR="8291" marT="829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8291" marR="8291" marT="829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8,084,601</a:t>
                      </a:r>
                    </a:p>
                  </a:txBody>
                  <a:tcPr marL="8291" marR="8291" marT="8291" marB="0" anchor="ctr">
                    <a:lnL>
                      <a:noFill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5F0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776429"/>
                  </a:ext>
                </a:extLst>
              </a:tr>
              <a:tr h="468924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2017</a:t>
                      </a:r>
                    </a:p>
                  </a:txBody>
                  <a:tcPr marL="8291" marR="8291" marT="8291" marB="0" anchor="ctr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16165D"/>
                          </a:solidFill>
                          <a:effectLst/>
                          <a:latin typeface="Arial" panose="020B0604020202020204" pitchFamily="34" charset="0"/>
                        </a:rPr>
                        <a:t>15,142,284</a:t>
                      </a:r>
                    </a:p>
                  </a:txBody>
                  <a:tcPr marL="8291" marR="8291" marT="8291" marB="0" anchor="ctr">
                    <a:lnL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16165D"/>
                          </a:solidFill>
                          <a:effectLst/>
                          <a:latin typeface="Arial" panose="020B0604020202020204" pitchFamily="34" charset="0"/>
                        </a:rPr>
                        <a:t>13,919,780</a:t>
                      </a:r>
                    </a:p>
                  </a:txBody>
                  <a:tcPr marL="8291" marR="8291" marT="829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16165D"/>
                          </a:solidFill>
                          <a:effectLst/>
                          <a:latin typeface="Arial" panose="020B0604020202020204" pitchFamily="34" charset="0"/>
                        </a:rPr>
                        <a:t>11,188,884</a:t>
                      </a:r>
                    </a:p>
                  </a:txBody>
                  <a:tcPr marL="8291" marR="8291" marT="829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>
                          <a:solidFill>
                            <a:srgbClr val="16165D"/>
                          </a:solidFill>
                          <a:effectLst/>
                          <a:latin typeface="Arial" panose="020B0604020202020204" pitchFamily="34" charset="0"/>
                        </a:rPr>
                        <a:t>9,682,996</a:t>
                      </a:r>
                    </a:p>
                  </a:txBody>
                  <a:tcPr marL="8291" marR="8291" marT="829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8291" marR="8291" marT="8291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8,383,192</a:t>
                      </a:r>
                    </a:p>
                  </a:txBody>
                  <a:tcPr marL="8291" marR="8291" marT="8291" marB="0" anchor="ctr">
                    <a:lnL>
                      <a:noFill/>
                    </a:lnL>
                    <a:lnR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0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9261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71236216"/>
      </p:ext>
    </p:extLst>
  </p:cSld>
  <p:clrMapOvr>
    <a:masterClrMapping/>
  </p:clrMapOvr>
  <p:transition spd="med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C0E9C831-D06C-402A-8043-A391D026981E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37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37891" name="Rectangle 2"/>
          <p:cNvSpPr>
            <a:spLocks noChangeArrowheads="1"/>
          </p:cNvSpPr>
          <p:nvPr/>
        </p:nvSpPr>
        <p:spPr bwMode="auto">
          <a:xfrm>
            <a:off x="152400" y="228600"/>
            <a:ext cx="89916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bIns="91440" anchor="b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b="1">
                <a:solidFill>
                  <a:srgbClr val="002060"/>
                </a:solidFill>
              </a:rPr>
              <a:t>2.6 NOMINAL GDP vs. REAL GDP and GDP Deflator</a:t>
            </a:r>
          </a:p>
        </p:txBody>
      </p:sp>
      <p:sp>
        <p:nvSpPr>
          <p:cNvPr id="1236995" name="Rectangle 3"/>
          <p:cNvSpPr>
            <a:spLocks noChangeArrowheads="1"/>
          </p:cNvSpPr>
          <p:nvPr/>
        </p:nvSpPr>
        <p:spPr bwMode="auto">
          <a:xfrm>
            <a:off x="228600" y="3886200"/>
            <a:ext cx="8915400" cy="15240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9900CC"/>
                </a:solidFill>
              </a:rPr>
              <a:t>Real GDP: </a:t>
            </a:r>
            <a:r>
              <a:rPr lang="en-US" altLang="th-TH" sz="2400"/>
              <a:t>Gross domestic product measured in </a:t>
            </a:r>
            <a:r>
              <a:rPr lang="en-US" altLang="th-TH" sz="2400">
                <a:solidFill>
                  <a:srgbClr val="FF0000"/>
                </a:solidFill>
              </a:rPr>
              <a:t>constant prices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th-TH" sz="240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   = (P</a:t>
            </a:r>
            <a:r>
              <a:rPr lang="en-US" altLang="th-TH" sz="2400" baseline="-25000"/>
              <a:t>1 </a:t>
            </a:r>
            <a:r>
              <a:rPr lang="en-US" altLang="th-TH" sz="2400" b="1" baseline="-25000">
                <a:solidFill>
                  <a:srgbClr val="FF0000"/>
                </a:solidFill>
              </a:rPr>
              <a:t>base year</a:t>
            </a:r>
            <a:r>
              <a:rPr lang="en-US" altLang="th-TH" sz="2400" b="1" baseline="30000">
                <a:solidFill>
                  <a:srgbClr val="FF0000"/>
                </a:solidFill>
              </a:rPr>
              <a:t> </a:t>
            </a:r>
            <a:r>
              <a:rPr lang="en-US" altLang="th-TH" sz="2400"/>
              <a:t>× Q</a:t>
            </a:r>
            <a:r>
              <a:rPr lang="en-US" altLang="th-TH" sz="2400" baseline="-25000"/>
              <a:t>1</a:t>
            </a:r>
            <a:r>
              <a:rPr lang="en-US" altLang="th-TH" sz="2400"/>
              <a:t>) + (P</a:t>
            </a:r>
            <a:r>
              <a:rPr lang="en-US" altLang="th-TH" sz="2400" baseline="-25000"/>
              <a:t>2 </a:t>
            </a:r>
            <a:r>
              <a:rPr lang="en-US" altLang="th-TH" sz="2400" b="1" baseline="-25000">
                <a:solidFill>
                  <a:srgbClr val="FF0000"/>
                </a:solidFill>
              </a:rPr>
              <a:t>base year</a:t>
            </a:r>
            <a:r>
              <a:rPr lang="en-US" altLang="th-TH" sz="2400"/>
              <a:t>× Q</a:t>
            </a:r>
            <a:r>
              <a:rPr lang="en-US" altLang="th-TH" sz="2400" baseline="-25000"/>
              <a:t>2</a:t>
            </a:r>
            <a:r>
              <a:rPr lang="en-US" altLang="th-TH" sz="2400"/>
              <a:t>) + ……..+ (P</a:t>
            </a:r>
            <a:r>
              <a:rPr lang="en-US" altLang="th-TH" sz="2400" baseline="-25000"/>
              <a:t>n </a:t>
            </a:r>
            <a:r>
              <a:rPr lang="en-US" altLang="th-TH" sz="2400" b="1" baseline="-25000">
                <a:solidFill>
                  <a:srgbClr val="FF0000"/>
                </a:solidFill>
              </a:rPr>
              <a:t>base year</a:t>
            </a:r>
            <a:r>
              <a:rPr lang="en-US" altLang="th-TH" sz="2400"/>
              <a:t>× Q</a:t>
            </a:r>
            <a:r>
              <a:rPr lang="en-US" altLang="th-TH" sz="2400" baseline="-25000"/>
              <a:t>n</a:t>
            </a:r>
            <a:r>
              <a:rPr lang="en-US" altLang="th-TH" sz="2400"/>
              <a:t>)</a:t>
            </a:r>
          </a:p>
        </p:txBody>
      </p:sp>
      <p:sp>
        <p:nvSpPr>
          <p:cNvPr id="1236996" name="Rectangle 4"/>
          <p:cNvSpPr>
            <a:spLocks noChangeArrowheads="1"/>
          </p:cNvSpPr>
          <p:nvPr/>
        </p:nvSpPr>
        <p:spPr bwMode="auto">
          <a:xfrm>
            <a:off x="228600" y="1600200"/>
            <a:ext cx="8763000" cy="18288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en-US" b="1" dirty="0">
                <a:solidFill>
                  <a:srgbClr val="9900CC"/>
                </a:solidFill>
                <a:latin typeface="Arial" charset="0"/>
              </a:rPr>
              <a:t>Nominal GDP: </a:t>
            </a:r>
            <a:r>
              <a:rPr lang="en-US" dirty="0">
                <a:latin typeface="Arial" charset="0"/>
              </a:rPr>
              <a:t>Gross domestic product measured in </a:t>
            </a:r>
            <a:r>
              <a:rPr lang="en-US" dirty="0">
                <a:solidFill>
                  <a:srgbClr val="FF0000"/>
                </a:solidFill>
                <a:latin typeface="Arial" charset="0"/>
              </a:rPr>
              <a:t>current prices</a:t>
            </a:r>
          </a:p>
          <a:p>
            <a:pPr>
              <a:defRPr/>
            </a:pPr>
            <a:endParaRPr lang="en-US" dirty="0">
              <a:latin typeface="Arial" charset="0"/>
            </a:endParaRPr>
          </a:p>
          <a:p>
            <a:pPr>
              <a:defRPr/>
            </a:pPr>
            <a:r>
              <a:rPr lang="en-US" dirty="0">
                <a:latin typeface="Arial" charset="0"/>
              </a:rPr>
              <a:t>   = (P</a:t>
            </a:r>
            <a:r>
              <a:rPr lang="en-US" baseline="-25000" dirty="0">
                <a:latin typeface="Arial" charset="0"/>
              </a:rPr>
              <a:t>1 </a:t>
            </a:r>
            <a:r>
              <a:rPr lang="en-US" b="1" baseline="-25000" dirty="0">
                <a:solidFill>
                  <a:srgbClr val="FF0000"/>
                </a:solidFill>
                <a:latin typeface="Arial" charset="0"/>
              </a:rPr>
              <a:t>current</a:t>
            </a:r>
            <a:r>
              <a:rPr lang="en-US" dirty="0">
                <a:latin typeface="Arial" charset="0"/>
              </a:rPr>
              <a:t>× Q</a:t>
            </a:r>
            <a:r>
              <a:rPr lang="en-US" baseline="-25000" dirty="0">
                <a:latin typeface="Arial" charset="0"/>
              </a:rPr>
              <a:t>1</a:t>
            </a:r>
            <a:r>
              <a:rPr lang="en-US" dirty="0">
                <a:latin typeface="Arial" charset="0"/>
              </a:rPr>
              <a:t>) + (P</a:t>
            </a:r>
            <a:r>
              <a:rPr lang="en-US" baseline="-25000" dirty="0">
                <a:latin typeface="Arial" charset="0"/>
              </a:rPr>
              <a:t>2 </a:t>
            </a:r>
            <a:r>
              <a:rPr lang="en-US" b="1" baseline="-25000" dirty="0">
                <a:solidFill>
                  <a:srgbClr val="FF0000"/>
                </a:solidFill>
                <a:latin typeface="Arial" charset="0"/>
              </a:rPr>
              <a:t>current</a:t>
            </a:r>
            <a:r>
              <a:rPr lang="en-US" dirty="0">
                <a:latin typeface="Arial" charset="0"/>
              </a:rPr>
              <a:t>× Q</a:t>
            </a:r>
            <a:r>
              <a:rPr lang="en-US" baseline="-25000" dirty="0">
                <a:latin typeface="Arial" charset="0"/>
              </a:rPr>
              <a:t>2</a:t>
            </a:r>
            <a:r>
              <a:rPr lang="en-US" dirty="0">
                <a:latin typeface="Arial" charset="0"/>
              </a:rPr>
              <a:t>) + ……..+ (</a:t>
            </a:r>
            <a:r>
              <a:rPr lang="en-US" dirty="0" err="1">
                <a:latin typeface="Arial" charset="0"/>
              </a:rPr>
              <a:t>P</a:t>
            </a:r>
            <a:r>
              <a:rPr lang="en-US" baseline="-25000" dirty="0" err="1">
                <a:latin typeface="Arial" charset="0"/>
              </a:rPr>
              <a:t>n</a:t>
            </a:r>
            <a:r>
              <a:rPr lang="en-US" baseline="-25000" dirty="0">
                <a:latin typeface="Arial" charset="0"/>
              </a:rPr>
              <a:t> </a:t>
            </a:r>
            <a:r>
              <a:rPr lang="en-US" b="1" baseline="-25000" dirty="0">
                <a:solidFill>
                  <a:srgbClr val="FF0000"/>
                </a:solidFill>
                <a:latin typeface="Arial" charset="0"/>
              </a:rPr>
              <a:t>current</a:t>
            </a:r>
            <a:r>
              <a:rPr lang="en-US" dirty="0">
                <a:latin typeface="Arial" charset="0"/>
              </a:rPr>
              <a:t>× </a:t>
            </a:r>
            <a:r>
              <a:rPr lang="en-US" dirty="0" err="1">
                <a:latin typeface="Arial" charset="0"/>
              </a:rPr>
              <a:t>Q</a:t>
            </a:r>
            <a:r>
              <a:rPr lang="en-US" baseline="-25000" dirty="0" err="1">
                <a:latin typeface="Arial" charset="0"/>
              </a:rPr>
              <a:t>n</a:t>
            </a:r>
            <a:r>
              <a:rPr lang="en-US" dirty="0">
                <a:latin typeface="Arial" charset="0"/>
              </a:rPr>
              <a:t>)</a:t>
            </a:r>
          </a:p>
          <a:p>
            <a:pPr>
              <a:defRPr/>
            </a:pPr>
            <a:endParaRPr lang="en-US" dirty="0">
              <a:latin typeface="Arial" charset="0"/>
            </a:endParaRPr>
          </a:p>
          <a:p>
            <a:pPr>
              <a:defRPr/>
            </a:pPr>
            <a:r>
              <a:rPr lang="en-US" dirty="0">
                <a:latin typeface="Arial" charset="0"/>
              </a:rPr>
              <a:t> </a:t>
            </a:r>
          </a:p>
          <a:p>
            <a:pPr>
              <a:defRPr/>
            </a:pPr>
            <a:endParaRPr lang="en-US" dirty="0">
              <a:latin typeface="Arial" charset="0"/>
            </a:endParaRPr>
          </a:p>
          <a:p>
            <a:pPr>
              <a:defRPr/>
            </a:pPr>
            <a:endParaRPr lang="en-US" dirty="0">
              <a:latin typeface="Arial" charset="0"/>
            </a:endParaRPr>
          </a:p>
          <a:p>
            <a:pPr>
              <a:defRPr/>
            </a:pPr>
            <a:endParaRPr lang="en-US" dirty="0">
              <a:latin typeface="Arial" charset="0"/>
            </a:endParaRPr>
          </a:p>
        </p:txBody>
      </p:sp>
      <p:sp>
        <p:nvSpPr>
          <p:cNvPr id="37894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36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6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36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6995" grpId="0" animBg="1"/>
      <p:bldP spid="123699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BEBCDAAF-46D4-4E45-9CC1-D54B12D97F0A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38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38915" name="Rectangle 2"/>
          <p:cNvSpPr>
            <a:spLocks noChangeArrowheads="1"/>
          </p:cNvSpPr>
          <p:nvPr/>
        </p:nvSpPr>
        <p:spPr bwMode="auto">
          <a:xfrm>
            <a:off x="152400" y="228600"/>
            <a:ext cx="89916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bIns="91440" anchor="b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b="1">
                <a:solidFill>
                  <a:srgbClr val="002060"/>
                </a:solidFill>
              </a:rPr>
              <a:t>2.6 NOMINAL GDP vs. REAL GDP and GDP Deflator</a:t>
            </a:r>
          </a:p>
        </p:txBody>
      </p:sp>
      <p:grpSp>
        <p:nvGrpSpPr>
          <p:cNvPr id="2" name="Group 12"/>
          <p:cNvGrpSpPr>
            <a:grpSpLocks/>
          </p:cNvGrpSpPr>
          <p:nvPr/>
        </p:nvGrpSpPr>
        <p:grpSpPr bwMode="auto">
          <a:xfrm>
            <a:off x="533400" y="1676400"/>
            <a:ext cx="8153400" cy="1143000"/>
            <a:chOff x="766222" y="5105400"/>
            <a:chExt cx="8228694" cy="1143000"/>
          </a:xfrm>
        </p:grpSpPr>
        <p:grpSp>
          <p:nvGrpSpPr>
            <p:cNvPr id="38920" name="Group 11"/>
            <p:cNvGrpSpPr>
              <a:grpSpLocks/>
            </p:cNvGrpSpPr>
            <p:nvPr/>
          </p:nvGrpSpPr>
          <p:grpSpPr bwMode="auto">
            <a:xfrm>
              <a:off x="766222" y="5105400"/>
              <a:ext cx="8228694" cy="1143000"/>
              <a:chOff x="766222" y="5105400"/>
              <a:chExt cx="8228694" cy="1143000"/>
            </a:xfrm>
          </p:grpSpPr>
          <p:sp>
            <p:nvSpPr>
              <p:cNvPr id="38922" name="Rectangle 3"/>
              <p:cNvSpPr>
                <a:spLocks noChangeArrowheads="1"/>
              </p:cNvSpPr>
              <p:nvPr/>
            </p:nvSpPr>
            <p:spPr bwMode="auto">
              <a:xfrm>
                <a:off x="766222" y="5105400"/>
                <a:ext cx="8228694" cy="1143000"/>
              </a:xfrm>
              <a:prstGeom prst="rect">
                <a:avLst/>
              </a:prstGeom>
              <a:solidFill>
                <a:srgbClr val="FFCC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spcBef>
                    <a:spcPct val="25000"/>
                  </a:spcBef>
                  <a:spcAft>
                    <a:spcPct val="45000"/>
                  </a:spcAft>
                  <a:buChar char="•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spcBef>
                    <a:spcPct val="25000"/>
                  </a:spcBef>
                  <a:spcAft>
                    <a:spcPct val="25000"/>
                  </a:spcAft>
                  <a:buSzPct val="90000"/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SzPct val="90000"/>
                  <a:buChar char="•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spcAft>
                    <a:spcPct val="0"/>
                  </a:spcAft>
                  <a:buFontTx/>
                  <a:buNone/>
                </a:pPr>
                <a:r>
                  <a:rPr lang="en-US" altLang="th-TH" sz="2400" b="1">
                    <a:solidFill>
                      <a:srgbClr val="9900CC"/>
                    </a:solidFill>
                  </a:rPr>
                  <a:t>GDP deflator = </a:t>
                </a:r>
                <a:r>
                  <a:rPr lang="en-US" altLang="th-TH" sz="2400" b="1" u="sng">
                    <a:solidFill>
                      <a:srgbClr val="9900CC"/>
                    </a:solidFill>
                  </a:rPr>
                  <a:t>Nominal GDP</a:t>
                </a:r>
                <a:r>
                  <a:rPr lang="en-US" altLang="th-TH" sz="2400" b="1">
                    <a:solidFill>
                      <a:srgbClr val="9900CC"/>
                    </a:solidFill>
                  </a:rPr>
                  <a:t>  =   </a:t>
                </a:r>
                <a:r>
                  <a:rPr lang="el-GR" altLang="th-TH" sz="2400" b="1">
                    <a:solidFill>
                      <a:srgbClr val="FF0000"/>
                    </a:solidFill>
                  </a:rPr>
                  <a:t>Σ</a:t>
                </a:r>
                <a:r>
                  <a:rPr lang="en-US" altLang="th-TH" sz="2400" b="1">
                    <a:solidFill>
                      <a:srgbClr val="9900CC"/>
                    </a:solidFill>
                  </a:rPr>
                  <a:t> (</a:t>
                </a:r>
                <a:r>
                  <a:rPr lang="en-US" altLang="th-TH" sz="2400"/>
                  <a:t>P</a:t>
                </a:r>
                <a:r>
                  <a:rPr lang="en-US" altLang="th-TH" sz="2400" b="1" baseline="-25000">
                    <a:solidFill>
                      <a:srgbClr val="FF0000"/>
                    </a:solidFill>
                  </a:rPr>
                  <a:t>current</a:t>
                </a:r>
                <a:r>
                  <a:rPr lang="en-US" altLang="th-TH" sz="2400"/>
                  <a:t> × Q</a:t>
                </a:r>
                <a:r>
                  <a:rPr lang="en-US" altLang="th-TH" sz="2400" b="1" baseline="-25000">
                    <a:solidFill>
                      <a:srgbClr val="FF0000"/>
                    </a:solidFill>
                  </a:rPr>
                  <a:t>current</a:t>
                </a:r>
                <a:r>
                  <a:rPr lang="en-US" altLang="th-TH" sz="2400" b="1">
                    <a:solidFill>
                      <a:srgbClr val="9900CC"/>
                    </a:solidFill>
                  </a:rPr>
                  <a:t>)</a:t>
                </a:r>
                <a:endParaRPr lang="en-US" altLang="th-TH" sz="2400" b="1">
                  <a:solidFill>
                    <a:srgbClr val="FF0000"/>
                  </a:solidFill>
                </a:endParaRPr>
              </a:p>
              <a:p>
                <a:pPr eaLnBrk="1" hangingPunct="1">
                  <a:spcBef>
                    <a:spcPct val="0"/>
                  </a:spcBef>
                  <a:spcAft>
                    <a:spcPct val="0"/>
                  </a:spcAft>
                  <a:buFontTx/>
                  <a:buNone/>
                </a:pPr>
                <a:r>
                  <a:rPr lang="en-US" altLang="th-TH" sz="2400" b="1">
                    <a:solidFill>
                      <a:srgbClr val="9900CC"/>
                    </a:solidFill>
                  </a:rPr>
                  <a:t>                             Real GDP</a:t>
                </a:r>
                <a:endParaRPr lang="en-US" altLang="th-TH" sz="2400" u="sng"/>
              </a:p>
            </p:txBody>
          </p:sp>
          <p:cxnSp>
            <p:nvCxnSpPr>
              <p:cNvPr id="9" name="Straight Connector 8"/>
              <p:cNvCxnSpPr/>
              <p:nvPr/>
            </p:nvCxnSpPr>
            <p:spPr>
              <a:xfrm>
                <a:off x="5457347" y="5638800"/>
                <a:ext cx="2972007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8921" name="Rectangle 9"/>
            <p:cNvSpPr>
              <a:spLocks noChangeArrowheads="1"/>
            </p:cNvSpPr>
            <p:nvPr/>
          </p:nvSpPr>
          <p:spPr bwMode="auto">
            <a:xfrm>
              <a:off x="5534250" y="5715000"/>
              <a:ext cx="332329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l-GR" altLang="th-TH" sz="2400" b="1">
                  <a:solidFill>
                    <a:srgbClr val="FF0000"/>
                  </a:solidFill>
                </a:rPr>
                <a:t>Σ</a:t>
              </a:r>
              <a:r>
                <a:rPr lang="en-US" altLang="th-TH" sz="2400" b="1">
                  <a:solidFill>
                    <a:srgbClr val="9900CC"/>
                  </a:solidFill>
                </a:rPr>
                <a:t> (</a:t>
              </a:r>
              <a:r>
                <a:rPr lang="en-US" altLang="th-TH" sz="2400"/>
                <a:t>P</a:t>
              </a:r>
              <a:r>
                <a:rPr lang="en-US" altLang="th-TH" sz="2400" b="1" baseline="-25000">
                  <a:solidFill>
                    <a:srgbClr val="FF0000"/>
                  </a:solidFill>
                </a:rPr>
                <a:t>base year</a:t>
              </a:r>
              <a:r>
                <a:rPr lang="en-US" altLang="th-TH" sz="2400"/>
                <a:t> × Q</a:t>
              </a:r>
              <a:r>
                <a:rPr lang="en-US" altLang="th-TH" sz="2400" b="1" baseline="-25000">
                  <a:solidFill>
                    <a:srgbClr val="FF0000"/>
                  </a:solidFill>
                </a:rPr>
                <a:t>current</a:t>
              </a:r>
              <a:r>
                <a:rPr lang="en-US" altLang="th-TH" sz="2400" b="1">
                  <a:solidFill>
                    <a:srgbClr val="9900CC"/>
                  </a:solidFill>
                </a:rPr>
                <a:t> )</a:t>
              </a:r>
              <a:endParaRPr lang="en-US" altLang="th-TH" sz="2400"/>
            </a:p>
          </p:txBody>
        </p:sp>
      </p:grpSp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533400" y="3276600"/>
            <a:ext cx="6781800" cy="5334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The GDP deflator is one measure of the overall price level. </a:t>
            </a: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533400" y="4038600"/>
            <a:ext cx="8305800" cy="4572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000"/>
              <a:t>Overall price increases can be sensitive to the choice of the base year.  </a:t>
            </a:r>
          </a:p>
        </p:txBody>
      </p:sp>
      <p:sp>
        <p:nvSpPr>
          <p:cNvPr id="38919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76200"/>
            <a:ext cx="8610600" cy="1143000"/>
          </a:xfrm>
        </p:spPr>
        <p:txBody>
          <a:bodyPr/>
          <a:lstStyle/>
          <a:p>
            <a:pPr algn="l" eaLnBrk="1" hangingPunct="1">
              <a:defRPr/>
            </a:pPr>
            <a:r>
              <a:rPr lang="en-US" sz="2800" b="1" dirty="0">
                <a:cs typeface="Angsana New" pitchFamily="18" charset="-34"/>
              </a:rPr>
              <a:t>Example: </a:t>
            </a:r>
            <a:r>
              <a:rPr lang="en-US" sz="2800" dirty="0">
                <a:solidFill>
                  <a:srgbClr val="002060"/>
                </a:solidFill>
              </a:rPr>
              <a:t>NOMINAL GDP vs. REAL GDP calculation</a:t>
            </a:r>
            <a:endParaRPr lang="en-US" sz="2800" b="1" dirty="0">
              <a:solidFill>
                <a:srgbClr val="002060"/>
              </a:solidFill>
              <a:latin typeface="Angsana New" pitchFamily="18" charset="-34"/>
              <a:cs typeface="Angsana New" pitchFamily="18" charset="-34"/>
            </a:endParaRPr>
          </a:p>
        </p:txBody>
      </p:sp>
      <p:sp useBgFill="1">
        <p:nvSpPr>
          <p:cNvPr id="39939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graphicFrame>
        <p:nvGraphicFramePr>
          <p:cNvPr id="110644" name="Group 52"/>
          <p:cNvGraphicFramePr>
            <a:graphicFrameLocks noGrp="1"/>
          </p:cNvGraphicFramePr>
          <p:nvPr>
            <p:ph idx="1"/>
          </p:nvPr>
        </p:nvGraphicFramePr>
        <p:xfrm>
          <a:off x="685800" y="2057400"/>
          <a:ext cx="7391400" cy="4192588"/>
        </p:xfrm>
        <a:graphic>
          <a:graphicData uri="http://schemas.openxmlformats.org/drawingml/2006/table">
            <a:tbl>
              <a:tblPr/>
              <a:tblGrid>
                <a:gridCol w="12747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191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191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191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2076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191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191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0791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ปี</a:t>
                      </a:r>
                      <a:endParaRPr kumimoji="0" lang="en-US" sz="3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charset="0"/>
                        <a:cs typeface="Angsana New" pitchFamily="18" charset="-34"/>
                      </a:endParaRP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P</a:t>
                      </a:r>
                      <a:r>
                        <a:rPr kumimoji="0" lang="en-US" sz="2400" b="0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B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Q</a:t>
                      </a:r>
                      <a:r>
                        <a:rPr kumimoji="0" lang="en-US" sz="2400" b="0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B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P</a:t>
                      </a:r>
                      <a:r>
                        <a:rPr kumimoji="0" lang="en-US" sz="2400" b="0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R</a:t>
                      </a: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Q</a:t>
                      </a:r>
                      <a:r>
                        <a:rPr kumimoji="0" lang="en-US" sz="2400" b="0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P</a:t>
                      </a:r>
                      <a:r>
                        <a:rPr kumimoji="0" lang="en-US" sz="2400" b="0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Q</a:t>
                      </a:r>
                      <a:r>
                        <a:rPr kumimoji="0" lang="en-US" sz="2400" b="0" i="0" u="none" strike="noStrike" cap="none" normalizeH="0" baseline="-25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558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Year 1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  <a:cs typeface="Angsana New" pitchFamily="18" charset="-34"/>
                        </a:rPr>
                        <a:t>100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80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20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300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5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250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28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Year 2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charset="0"/>
                      </a:endParaRP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120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60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30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250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6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150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28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Year 3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rial" charset="0"/>
                      </a:endParaRP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130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90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35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400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7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5000"/>
                        </a:spcBef>
                        <a:spcAft>
                          <a:spcPct val="45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rial" charset="0"/>
                        </a:rPr>
                        <a:t>450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9982" name="Text Box 48"/>
          <p:cNvSpPr txBox="1">
            <a:spLocks noChangeArrowheads="1"/>
          </p:cNvSpPr>
          <p:nvPr/>
        </p:nvSpPr>
        <p:spPr bwMode="auto">
          <a:xfrm>
            <a:off x="838200" y="1524000"/>
            <a:ext cx="5257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  <p:sp>
        <p:nvSpPr>
          <p:cNvPr id="64559" name="Text Box 49"/>
          <p:cNvSpPr txBox="1">
            <a:spLocks noChangeArrowheads="1"/>
          </p:cNvSpPr>
          <p:nvPr/>
        </p:nvSpPr>
        <p:spPr bwMode="auto">
          <a:xfrm>
            <a:off x="381000" y="1371600"/>
            <a:ext cx="80391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dirty="0">
                <a:latin typeface="+mn-lt"/>
              </a:rPr>
              <a:t>Three Goods Economy: </a:t>
            </a:r>
            <a:r>
              <a:rPr lang="en-US" dirty="0">
                <a:latin typeface="+mn-lt"/>
                <a:cs typeface="Angsana New" pitchFamily="18" charset="-34"/>
              </a:rPr>
              <a:t>Books</a:t>
            </a:r>
            <a:r>
              <a:rPr lang="th-TH" dirty="0">
                <a:latin typeface="+mn-lt"/>
                <a:cs typeface="Angsana New" pitchFamily="18" charset="-34"/>
              </a:rPr>
              <a:t> (</a:t>
            </a:r>
            <a:r>
              <a:rPr lang="en-US" dirty="0">
                <a:latin typeface="+mn-lt"/>
                <a:cs typeface="Angsana New" pitchFamily="18" charset="-34"/>
              </a:rPr>
              <a:t>B), Rulers</a:t>
            </a:r>
            <a:r>
              <a:rPr lang="th-TH" dirty="0">
                <a:latin typeface="+mn-lt"/>
                <a:cs typeface="Angsana New" pitchFamily="18" charset="-34"/>
              </a:rPr>
              <a:t> </a:t>
            </a:r>
            <a:r>
              <a:rPr lang="en-US" dirty="0">
                <a:latin typeface="+mn-lt"/>
                <a:cs typeface="Angsana New" pitchFamily="18" charset="-34"/>
              </a:rPr>
              <a:t>(R), Erasers (E)</a:t>
            </a:r>
          </a:p>
        </p:txBody>
      </p:sp>
      <p:sp>
        <p:nvSpPr>
          <p:cNvPr id="39984" name="Slide Number Placeholder 6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64328DF6-EF38-401F-9162-F182EA3909C7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39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EFD3BB75-8DFD-4E5B-8D22-494AFBBBEBE6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40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1236996" name="Rectangle 4"/>
          <p:cNvSpPr>
            <a:spLocks noChangeArrowheads="1"/>
          </p:cNvSpPr>
          <p:nvPr/>
        </p:nvSpPr>
        <p:spPr bwMode="auto">
          <a:xfrm>
            <a:off x="457200" y="1066800"/>
            <a:ext cx="83058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en-US" dirty="0">
                <a:latin typeface="Arial" charset="0"/>
              </a:rPr>
              <a:t>Using year 1 as a base year, Find</a:t>
            </a:r>
          </a:p>
          <a:p>
            <a:pPr>
              <a:defRPr/>
            </a:pPr>
            <a:endParaRPr lang="en-US" dirty="0">
              <a:latin typeface="Arial" charset="0"/>
            </a:endParaRPr>
          </a:p>
          <a:p>
            <a:pPr>
              <a:buSzPct val="80000"/>
              <a:buFont typeface="Wingdings" pitchFamily="2" charset="2"/>
              <a:buChar char="v"/>
              <a:defRPr/>
            </a:pPr>
            <a:r>
              <a:rPr lang="en-US" dirty="0">
                <a:latin typeface="+mn-lt"/>
              </a:rPr>
              <a:t> </a:t>
            </a:r>
            <a:r>
              <a:rPr lang="en-US" sz="2000" dirty="0">
                <a:latin typeface="+mn-lt"/>
                <a:cs typeface="Angsana New" pitchFamily="18" charset="-34"/>
              </a:rPr>
              <a:t>Nominal GDP for year 1 = </a:t>
            </a:r>
          </a:p>
          <a:p>
            <a:pPr>
              <a:defRPr/>
            </a:pPr>
            <a:endParaRPr lang="en-US" sz="2000" dirty="0">
              <a:latin typeface="+mn-lt"/>
              <a:cs typeface="Angsana New" pitchFamily="18" charset="-34"/>
            </a:endParaRPr>
          </a:p>
          <a:p>
            <a:pPr>
              <a:buFont typeface="Wingdings" pitchFamily="2" charset="2"/>
              <a:buChar char="v"/>
              <a:defRPr/>
            </a:pPr>
            <a:r>
              <a:rPr lang="en-US" sz="2000" dirty="0">
                <a:latin typeface="+mn-lt"/>
                <a:cs typeface="Angsana New" pitchFamily="18" charset="-34"/>
              </a:rPr>
              <a:t> Nominal GDP for year 2 = </a:t>
            </a:r>
          </a:p>
          <a:p>
            <a:pPr>
              <a:defRPr/>
            </a:pPr>
            <a:endParaRPr lang="en-US" sz="2000" dirty="0">
              <a:latin typeface="+mn-lt"/>
              <a:cs typeface="Angsana New" pitchFamily="18" charset="-34"/>
            </a:endParaRPr>
          </a:p>
          <a:p>
            <a:pPr>
              <a:buFont typeface="Wingdings" pitchFamily="2" charset="2"/>
              <a:buChar char="v"/>
              <a:defRPr/>
            </a:pPr>
            <a:r>
              <a:rPr lang="en-US" sz="2000" dirty="0">
                <a:latin typeface="+mn-lt"/>
                <a:cs typeface="Angsana New" pitchFamily="18" charset="-34"/>
              </a:rPr>
              <a:t> Nominal GDP for year 3 =</a:t>
            </a:r>
          </a:p>
          <a:p>
            <a:pPr>
              <a:buFont typeface="Wingdings" pitchFamily="2" charset="2"/>
              <a:buChar char="v"/>
              <a:defRPr/>
            </a:pPr>
            <a:endParaRPr lang="en-US" sz="2000" dirty="0">
              <a:latin typeface="+mn-lt"/>
              <a:cs typeface="Angsana New" pitchFamily="18" charset="-34"/>
            </a:endParaRPr>
          </a:p>
          <a:p>
            <a:pPr>
              <a:buFont typeface="Wingdings" pitchFamily="2" charset="2"/>
              <a:buChar char="v"/>
              <a:defRPr/>
            </a:pPr>
            <a:r>
              <a:rPr lang="en-US" sz="2000" dirty="0">
                <a:latin typeface="+mn-lt"/>
                <a:cs typeface="Angsana New" pitchFamily="18" charset="-34"/>
              </a:rPr>
              <a:t> Real GDP for year 1 = </a:t>
            </a:r>
          </a:p>
          <a:p>
            <a:pPr>
              <a:defRPr/>
            </a:pPr>
            <a:endParaRPr lang="en-US" sz="2000" dirty="0">
              <a:latin typeface="+mn-lt"/>
              <a:cs typeface="Angsana New" pitchFamily="18" charset="-34"/>
            </a:endParaRPr>
          </a:p>
          <a:p>
            <a:pPr>
              <a:buFont typeface="Wingdings" pitchFamily="2" charset="2"/>
              <a:buChar char="v"/>
              <a:defRPr/>
            </a:pPr>
            <a:r>
              <a:rPr lang="en-US" sz="2000" dirty="0">
                <a:latin typeface="+mn-lt"/>
                <a:cs typeface="Angsana New" pitchFamily="18" charset="-34"/>
              </a:rPr>
              <a:t> Real GDP for year 2 =</a:t>
            </a:r>
          </a:p>
          <a:p>
            <a:pPr>
              <a:buFont typeface="Wingdings" pitchFamily="2" charset="2"/>
              <a:buChar char="v"/>
              <a:defRPr/>
            </a:pPr>
            <a:endParaRPr lang="en-US" sz="2000" dirty="0">
              <a:latin typeface="+mn-lt"/>
              <a:cs typeface="Angsana New" pitchFamily="18" charset="-34"/>
            </a:endParaRPr>
          </a:p>
          <a:p>
            <a:pPr>
              <a:buFont typeface="Wingdings" pitchFamily="2" charset="2"/>
              <a:buChar char="v"/>
              <a:defRPr/>
            </a:pPr>
            <a:r>
              <a:rPr lang="en-US" sz="2000" dirty="0">
                <a:latin typeface="+mn-lt"/>
                <a:cs typeface="Angsana New" pitchFamily="18" charset="-34"/>
              </a:rPr>
              <a:t> Real GDP for year 3 =</a:t>
            </a:r>
          </a:p>
          <a:p>
            <a:pPr>
              <a:buFont typeface="Wingdings" pitchFamily="2" charset="2"/>
              <a:buChar char="v"/>
              <a:defRPr/>
            </a:pPr>
            <a:endParaRPr lang="en-US" dirty="0">
              <a:latin typeface="Arial" charset="0"/>
            </a:endParaRPr>
          </a:p>
          <a:p>
            <a:pPr>
              <a:defRPr/>
            </a:pPr>
            <a:endParaRPr lang="en-US" dirty="0">
              <a:latin typeface="Arial" charset="0"/>
            </a:endParaRPr>
          </a:p>
          <a:p>
            <a:pPr>
              <a:defRPr/>
            </a:pPr>
            <a:endParaRPr lang="en-US" dirty="0">
              <a:latin typeface="Arial" charset="0"/>
            </a:endParaRPr>
          </a:p>
          <a:p>
            <a:pPr>
              <a:defRPr/>
            </a:pPr>
            <a:endParaRPr lang="en-US" dirty="0">
              <a:latin typeface="Arial" charset="0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304800" y="457200"/>
            <a:ext cx="8610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  <a:defRPr/>
            </a:pPr>
            <a:r>
              <a:rPr lang="en-US" sz="2800" b="1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Example: </a:t>
            </a:r>
            <a:r>
              <a:rPr lang="en-US" sz="2800" kern="0" dirty="0">
                <a:solidFill>
                  <a:srgbClr val="8C1B5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NOMINAL GDP vs. REAL GDP calculation</a:t>
            </a:r>
            <a:endParaRPr lang="en-US" sz="2800" b="1" kern="0" dirty="0">
              <a:solidFill>
                <a:srgbClr val="99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D10162DE-CBC6-415B-B868-44C4D9EEE569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41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1236996" name="Rectangle 4"/>
          <p:cNvSpPr>
            <a:spLocks noChangeArrowheads="1"/>
          </p:cNvSpPr>
          <p:nvPr/>
        </p:nvSpPr>
        <p:spPr bwMode="auto">
          <a:xfrm>
            <a:off x="457200" y="1066800"/>
            <a:ext cx="83058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en-US" dirty="0">
                <a:latin typeface="Arial" charset="0"/>
              </a:rPr>
              <a:t>Using year 1 as a base year, Find</a:t>
            </a:r>
          </a:p>
          <a:p>
            <a:pPr>
              <a:defRPr/>
            </a:pPr>
            <a:endParaRPr lang="en-US" dirty="0">
              <a:latin typeface="Arial" charset="0"/>
            </a:endParaRPr>
          </a:p>
          <a:p>
            <a:pPr>
              <a:buFont typeface="Wingdings" pitchFamily="2" charset="2"/>
              <a:buChar char="v"/>
              <a:defRPr/>
            </a:pPr>
            <a:r>
              <a:rPr lang="en-US" dirty="0">
                <a:latin typeface="Arial" charset="0"/>
              </a:rPr>
              <a:t> </a:t>
            </a:r>
            <a:r>
              <a:rPr lang="en-US" sz="2000" dirty="0">
                <a:latin typeface="+mn-lt"/>
                <a:cs typeface="Angsana New" pitchFamily="18" charset="-34"/>
              </a:rPr>
              <a:t>GDP deflator for year 1 = </a:t>
            </a:r>
          </a:p>
          <a:p>
            <a:pPr>
              <a:defRPr/>
            </a:pPr>
            <a:endParaRPr lang="en-US" sz="2000" dirty="0">
              <a:latin typeface="+mn-lt"/>
              <a:cs typeface="Angsana New" pitchFamily="18" charset="-34"/>
            </a:endParaRPr>
          </a:p>
          <a:p>
            <a:pPr>
              <a:buFont typeface="Wingdings" pitchFamily="2" charset="2"/>
              <a:buChar char="v"/>
              <a:defRPr/>
            </a:pPr>
            <a:r>
              <a:rPr lang="en-US" sz="2000" dirty="0">
                <a:latin typeface="+mn-lt"/>
                <a:cs typeface="Angsana New" pitchFamily="18" charset="-34"/>
              </a:rPr>
              <a:t>  </a:t>
            </a:r>
            <a:r>
              <a:rPr lang="en-US" sz="2000" dirty="0">
                <a:latin typeface="Arial" charset="0"/>
                <a:cs typeface="Angsana New" pitchFamily="18" charset="-34"/>
              </a:rPr>
              <a:t>GDP deflator </a:t>
            </a:r>
            <a:r>
              <a:rPr lang="en-US" sz="2000" dirty="0">
                <a:latin typeface="+mn-lt"/>
                <a:cs typeface="Angsana New" pitchFamily="18" charset="-34"/>
              </a:rPr>
              <a:t>for year 2 = </a:t>
            </a:r>
          </a:p>
          <a:p>
            <a:pPr>
              <a:defRPr/>
            </a:pPr>
            <a:endParaRPr lang="en-US" sz="2000" dirty="0">
              <a:latin typeface="+mn-lt"/>
              <a:cs typeface="Angsana New" pitchFamily="18" charset="-34"/>
            </a:endParaRPr>
          </a:p>
          <a:p>
            <a:pPr>
              <a:buFont typeface="Wingdings" pitchFamily="2" charset="2"/>
              <a:buChar char="v"/>
              <a:defRPr/>
            </a:pPr>
            <a:r>
              <a:rPr lang="en-US" sz="2000" dirty="0">
                <a:latin typeface="+mn-lt"/>
                <a:cs typeface="Angsana New" pitchFamily="18" charset="-34"/>
              </a:rPr>
              <a:t>  </a:t>
            </a:r>
            <a:r>
              <a:rPr lang="en-US" sz="2000" dirty="0">
                <a:latin typeface="Arial" charset="0"/>
                <a:cs typeface="Angsana New" pitchFamily="18" charset="-34"/>
              </a:rPr>
              <a:t>GDP deflator</a:t>
            </a:r>
            <a:r>
              <a:rPr lang="en-US" sz="2000" dirty="0">
                <a:latin typeface="+mn-lt"/>
                <a:cs typeface="Angsana New" pitchFamily="18" charset="-34"/>
              </a:rPr>
              <a:t> for year 3 =</a:t>
            </a:r>
          </a:p>
          <a:p>
            <a:pPr>
              <a:defRPr/>
            </a:pPr>
            <a:r>
              <a:rPr lang="en-US" sz="2000" dirty="0">
                <a:latin typeface="+mn-lt"/>
                <a:cs typeface="Angsana New" pitchFamily="18" charset="-34"/>
              </a:rPr>
              <a:t>  </a:t>
            </a:r>
          </a:p>
          <a:p>
            <a:pPr>
              <a:buFont typeface="Wingdings" pitchFamily="2" charset="2"/>
              <a:buChar char="v"/>
              <a:defRPr/>
            </a:pPr>
            <a:r>
              <a:rPr lang="en-US" sz="2000" dirty="0">
                <a:latin typeface="+mn-lt"/>
                <a:cs typeface="Angsana New" pitchFamily="18" charset="-34"/>
              </a:rPr>
              <a:t>  Inflation rate for year 2 (from year 1) = </a:t>
            </a:r>
          </a:p>
          <a:p>
            <a:pPr>
              <a:buFont typeface="Wingdings" pitchFamily="2" charset="2"/>
              <a:buChar char="v"/>
              <a:defRPr/>
            </a:pPr>
            <a:endParaRPr lang="en-US" sz="2000" dirty="0">
              <a:latin typeface="+mn-lt"/>
              <a:cs typeface="Angsana New" pitchFamily="18" charset="-34"/>
            </a:endParaRPr>
          </a:p>
          <a:p>
            <a:pPr>
              <a:buFont typeface="Wingdings" pitchFamily="2" charset="2"/>
              <a:buChar char="v"/>
              <a:defRPr/>
            </a:pPr>
            <a:r>
              <a:rPr lang="en-US" sz="2000" dirty="0">
                <a:latin typeface="+mn-lt"/>
                <a:cs typeface="Angsana New" pitchFamily="18" charset="-34"/>
              </a:rPr>
              <a:t>  </a:t>
            </a:r>
            <a:r>
              <a:rPr lang="en-US" sz="2000" dirty="0">
                <a:latin typeface="Arial" charset="0"/>
                <a:cs typeface="Angsana New" pitchFamily="18" charset="-34"/>
              </a:rPr>
              <a:t>Inflation rate for year 3 (from year 2) =</a:t>
            </a:r>
            <a:endParaRPr lang="en-US" sz="2000" dirty="0">
              <a:latin typeface="+mn-lt"/>
              <a:cs typeface="Angsana New" pitchFamily="18" charset="-34"/>
            </a:endParaRPr>
          </a:p>
          <a:p>
            <a:pPr>
              <a:defRPr/>
            </a:pPr>
            <a:endParaRPr lang="en-US" sz="2000" dirty="0">
              <a:latin typeface="+mn-lt"/>
              <a:cs typeface="Angsana New" pitchFamily="18" charset="-34"/>
            </a:endParaRPr>
          </a:p>
          <a:p>
            <a:pPr>
              <a:buFont typeface="Wingdings" pitchFamily="2" charset="2"/>
              <a:buChar char="v"/>
              <a:defRPr/>
            </a:pPr>
            <a:endParaRPr lang="en-US" dirty="0">
              <a:latin typeface="Arial" charset="0"/>
            </a:endParaRPr>
          </a:p>
          <a:p>
            <a:pPr>
              <a:defRPr/>
            </a:pPr>
            <a:endParaRPr lang="en-US" dirty="0">
              <a:latin typeface="Arial" charset="0"/>
            </a:endParaRPr>
          </a:p>
          <a:p>
            <a:pPr>
              <a:defRPr/>
            </a:pPr>
            <a:endParaRPr lang="en-US" dirty="0">
              <a:latin typeface="Arial" charset="0"/>
            </a:endParaRPr>
          </a:p>
          <a:p>
            <a:pPr>
              <a:defRPr/>
            </a:pPr>
            <a:endParaRPr lang="en-US" dirty="0">
              <a:latin typeface="Arial" charset="0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304800" y="457200"/>
            <a:ext cx="8610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  <a:defRPr/>
            </a:pPr>
            <a:r>
              <a:rPr lang="en-US" sz="2800" b="1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cs typeface="Angsana New" pitchFamily="18" charset="-34"/>
              </a:rPr>
              <a:t>Example: </a:t>
            </a:r>
            <a:r>
              <a:rPr lang="en-US" sz="2800" kern="0" dirty="0">
                <a:solidFill>
                  <a:srgbClr val="8C1B54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NOMINAL GDP vs. REAL GDP calculation</a:t>
            </a:r>
            <a:endParaRPr lang="en-US" sz="2800" b="1" kern="0" dirty="0">
              <a:solidFill>
                <a:srgbClr val="99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9" name="Group 190"/>
          <p:cNvGrpSpPr/>
          <p:nvPr/>
        </p:nvGrpSpPr>
        <p:grpSpPr>
          <a:xfrm>
            <a:off x="8386761" y="6630986"/>
            <a:ext cx="762002" cy="287086"/>
            <a:chOff x="0" y="0"/>
            <a:chExt cx="762001" cy="287084"/>
          </a:xfrm>
        </p:grpSpPr>
        <p:sp>
          <p:nvSpPr>
            <p:cNvPr id="287" name="Shape 188"/>
            <p:cNvSpPr/>
            <p:nvPr/>
          </p:nvSpPr>
          <p:spPr>
            <a:xfrm>
              <a:off x="-1" y="0"/>
              <a:ext cx="762003" cy="228601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pPr>
              <a:endParaRPr/>
            </a:p>
          </p:txBody>
        </p:sp>
        <p:sp>
          <p:nvSpPr>
            <p:cNvPr id="288" name="Shape 189"/>
            <p:cNvSpPr txBox="1"/>
            <p:nvPr/>
          </p:nvSpPr>
          <p:spPr>
            <a:xfrm>
              <a:off x="-1" y="0"/>
              <a:ext cx="762003" cy="28708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>
              <a:lvl1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lvl1pPr>
            </a:lstStyle>
            <a:p>
              <a:r>
                <a:t>21 of 38</a:t>
              </a:r>
            </a:p>
          </p:txBody>
        </p:sp>
      </p:grpSp>
      <p:sp>
        <p:nvSpPr>
          <p:cNvPr id="290" name="Shape 191"/>
          <p:cNvSpPr txBox="1"/>
          <p:nvPr/>
        </p:nvSpPr>
        <p:spPr>
          <a:xfrm>
            <a:off x="714375" y="465956"/>
            <a:ext cx="8096250" cy="3912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b">
            <a:spAutoFit/>
          </a:bodyPr>
          <a:lstStyle/>
          <a:p>
            <a:pPr>
              <a:defRPr sz="2800" b="1">
                <a:solidFill>
                  <a:srgbClr val="8C1B54"/>
                </a:solidFill>
                <a:latin typeface="+mn-lt"/>
                <a:ea typeface="+mn-ea"/>
                <a:cs typeface="+mn-cs"/>
                <a:sym typeface="Times New Roman"/>
              </a:defRPr>
            </a:pPr>
            <a:r>
              <a:t>Level of GDP 1993 – 2017 </a:t>
            </a:r>
            <a:r>
              <a:rPr sz="2400"/>
              <a:t>(unit millions of Baht) </a:t>
            </a:r>
          </a:p>
        </p:txBody>
      </p:sp>
      <p:sp>
        <p:nvSpPr>
          <p:cNvPr id="291" name="Shape 192"/>
          <p:cNvSpPr txBox="1"/>
          <p:nvPr/>
        </p:nvSpPr>
        <p:spPr>
          <a:xfrm>
            <a:off x="900112" y="6021387"/>
            <a:ext cx="6985001" cy="4213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Source: Draw using data from www.nesdb.go.th</a:t>
            </a:r>
          </a:p>
        </p:txBody>
      </p:sp>
      <p:graphicFrame>
        <p:nvGraphicFramePr>
          <p:cNvPr id="292" name="Chart 8"/>
          <p:cNvGraphicFramePr/>
          <p:nvPr/>
        </p:nvGraphicFramePr>
        <p:xfrm>
          <a:off x="821315" y="1179283"/>
          <a:ext cx="7501369" cy="45647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 spd="med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6" name="Group 197"/>
          <p:cNvGrpSpPr/>
          <p:nvPr/>
        </p:nvGrpSpPr>
        <p:grpSpPr>
          <a:xfrm>
            <a:off x="8386761" y="6630986"/>
            <a:ext cx="762002" cy="287086"/>
            <a:chOff x="0" y="0"/>
            <a:chExt cx="762001" cy="287084"/>
          </a:xfrm>
        </p:grpSpPr>
        <p:sp>
          <p:nvSpPr>
            <p:cNvPr id="294" name="Shape 195"/>
            <p:cNvSpPr/>
            <p:nvPr/>
          </p:nvSpPr>
          <p:spPr>
            <a:xfrm>
              <a:off x="-1" y="0"/>
              <a:ext cx="762003" cy="228601"/>
            </a:xfrm>
            <a:prstGeom prst="rect">
              <a:avLst/>
            </a:prstGeom>
            <a:solidFill>
              <a:schemeClr val="accent3">
                <a:lumOff val="44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pPr>
              <a:endParaRPr/>
            </a:p>
          </p:txBody>
        </p:sp>
        <p:sp>
          <p:nvSpPr>
            <p:cNvPr id="295" name="Shape 196"/>
            <p:cNvSpPr txBox="1"/>
            <p:nvPr/>
          </p:nvSpPr>
          <p:spPr>
            <a:xfrm>
              <a:off x="-1" y="0"/>
              <a:ext cx="762003" cy="28708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t">
              <a:spAutoFit/>
            </a:bodyPr>
            <a:lstStyle>
              <a:lvl1pPr algn="r">
                <a:defRPr sz="1400">
                  <a:latin typeface="+mn-lt"/>
                  <a:ea typeface="+mn-ea"/>
                  <a:cs typeface="+mn-cs"/>
                  <a:sym typeface="Times New Roman"/>
                </a:defRPr>
              </a:lvl1pPr>
            </a:lstStyle>
            <a:p>
              <a:r>
                <a:t>22 of 38</a:t>
              </a:r>
            </a:p>
          </p:txBody>
        </p:sp>
      </p:grpSp>
      <p:sp>
        <p:nvSpPr>
          <p:cNvPr id="297" name="Shape 198"/>
          <p:cNvSpPr txBox="1"/>
          <p:nvPr/>
        </p:nvSpPr>
        <p:spPr>
          <a:xfrm>
            <a:off x="714375" y="465956"/>
            <a:ext cx="8096250" cy="3912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b">
            <a:spAutoFit/>
          </a:bodyPr>
          <a:lstStyle/>
          <a:p>
            <a:pPr>
              <a:defRPr sz="2800" b="1">
                <a:solidFill>
                  <a:srgbClr val="8C1B54"/>
                </a:solidFill>
                <a:latin typeface="+mn-lt"/>
                <a:ea typeface="+mn-ea"/>
                <a:cs typeface="+mn-cs"/>
                <a:sym typeface="Times New Roman"/>
              </a:defRPr>
            </a:pPr>
            <a:r>
              <a:t>Level of growth GDP 1993  – 2017 </a:t>
            </a:r>
            <a:r>
              <a:rPr sz="2400"/>
              <a:t>(unit percent) </a:t>
            </a:r>
          </a:p>
        </p:txBody>
      </p:sp>
      <p:sp>
        <p:nvSpPr>
          <p:cNvPr id="298" name="Shape 199"/>
          <p:cNvSpPr txBox="1"/>
          <p:nvPr/>
        </p:nvSpPr>
        <p:spPr>
          <a:xfrm>
            <a:off x="900112" y="6021387"/>
            <a:ext cx="6985001" cy="4213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>
                <a:latin typeface="+mn-lt"/>
                <a:ea typeface="+mn-ea"/>
                <a:cs typeface="+mn-cs"/>
                <a:sym typeface="Times New Roman"/>
              </a:defRPr>
            </a:lvl1pPr>
          </a:lstStyle>
          <a:p>
            <a:r>
              <a:t>Source: Draw using data from www.nesdb.go.th</a:t>
            </a:r>
          </a:p>
        </p:txBody>
      </p:sp>
      <p:graphicFrame>
        <p:nvGraphicFramePr>
          <p:cNvPr id="299" name="Chart 7"/>
          <p:cNvGraphicFramePr/>
          <p:nvPr/>
        </p:nvGraphicFramePr>
        <p:xfrm>
          <a:off x="532282" y="1140897"/>
          <a:ext cx="8079436" cy="44207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 spd="med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Number Placeholder 2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03491E9D-CF22-4DA8-9CA7-609E00EDF8FC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44</a:t>
            </a:fld>
            <a:r>
              <a:rPr lang="en-US" altLang="th-TH" sz="1400">
                <a:latin typeface="Times New Roman" panose="02020603050405020304" pitchFamily="18" charset="0"/>
              </a:rPr>
              <a:t> of 36</a:t>
            </a:r>
          </a:p>
        </p:txBody>
      </p:sp>
      <p:sp>
        <p:nvSpPr>
          <p:cNvPr id="1242114" name="Rectangle 2"/>
          <p:cNvSpPr>
            <a:spLocks noChangeArrowheads="1"/>
          </p:cNvSpPr>
          <p:nvPr/>
        </p:nvSpPr>
        <p:spPr bwMode="auto">
          <a:xfrm>
            <a:off x="381000" y="0"/>
            <a:ext cx="83820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bIns="91440" anchor="b"/>
          <a:lstStyle/>
          <a:p>
            <a:pPr>
              <a:defRPr/>
            </a:pPr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latin typeface="Arial" charset="0"/>
              </a:rPr>
              <a:t>2.7 LIMITATIONS OF THE GDP CONCEPT</a:t>
            </a:r>
          </a:p>
        </p:txBody>
      </p:sp>
      <p:sp>
        <p:nvSpPr>
          <p:cNvPr id="45060" name="Rectangle 3"/>
          <p:cNvSpPr>
            <a:spLocks noChangeArrowheads="1"/>
          </p:cNvSpPr>
          <p:nvPr/>
        </p:nvSpPr>
        <p:spPr bwMode="auto">
          <a:xfrm>
            <a:off x="609600" y="1371600"/>
            <a:ext cx="8229600" cy="236220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r>
              <a:rPr lang="en-US" altLang="th-TH" sz="2400" b="1">
                <a:solidFill>
                  <a:srgbClr val="008000"/>
                </a:solidFill>
              </a:rPr>
              <a:t>GDP and SOCIAL WELFARE</a:t>
            </a:r>
          </a:p>
          <a:p>
            <a:pPr lvl="1" eaLnBrk="1" hangingPunct="1">
              <a:spcBef>
                <a:spcPct val="10000"/>
              </a:spcBef>
              <a:spcAft>
                <a:spcPct val="10000"/>
              </a:spcAft>
              <a:buSzTx/>
              <a:buFontTx/>
              <a:buNone/>
            </a:pPr>
            <a:endParaRPr lang="en-US" altLang="th-TH">
              <a:solidFill>
                <a:srgbClr val="1469B2"/>
              </a:solidFill>
            </a:endParaRPr>
          </a:p>
          <a:p>
            <a:pPr lvl="1" eaLnBrk="1" hangingPunct="1">
              <a:spcBef>
                <a:spcPct val="10000"/>
              </a:spcBef>
              <a:spcAft>
                <a:spcPct val="10000"/>
              </a:spcAft>
              <a:buSzTx/>
              <a:buFontTx/>
              <a:buNone/>
            </a:pPr>
            <a:endParaRPr lang="en-US" altLang="th-TH">
              <a:solidFill>
                <a:srgbClr val="1469B2"/>
              </a:solidFill>
            </a:endParaRPr>
          </a:p>
          <a:p>
            <a:pPr lvl="1" eaLnBrk="1" hangingPunct="1">
              <a:spcBef>
                <a:spcPct val="10000"/>
              </a:spcBef>
              <a:spcAft>
                <a:spcPct val="10000"/>
              </a:spcAft>
              <a:buSzTx/>
              <a:buFont typeface="Wingdings" panose="05000000000000000000" pitchFamily="2" charset="2"/>
              <a:buChar char="v"/>
            </a:pPr>
            <a:endParaRPr lang="en-US" altLang="th-TH">
              <a:solidFill>
                <a:srgbClr val="1469B2"/>
              </a:solidFill>
            </a:endParaRPr>
          </a:p>
          <a:p>
            <a:pPr eaLnBrk="1" hangingPunct="1">
              <a:spcBef>
                <a:spcPct val="10000"/>
              </a:spcBef>
              <a:spcAft>
                <a:spcPct val="10000"/>
              </a:spcAft>
              <a:buFontTx/>
              <a:buNone/>
            </a:pPr>
            <a:endParaRPr lang="en-US" altLang="th-TH" sz="2400">
              <a:solidFill>
                <a:srgbClr val="1469B2"/>
              </a:solidFill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609600" y="4038600"/>
            <a:ext cx="8305800" cy="18288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10000"/>
              </a:spcBef>
              <a:spcAft>
                <a:spcPct val="10000"/>
              </a:spcAft>
              <a:defRPr/>
            </a:pPr>
            <a:r>
              <a:rPr lang="en-US" b="1" dirty="0">
                <a:solidFill>
                  <a:srgbClr val="008000"/>
                </a:solidFill>
                <a:latin typeface="Arial" charset="0"/>
              </a:rPr>
              <a:t>GDP and MEASUREMENT</a:t>
            </a:r>
          </a:p>
          <a:p>
            <a:pPr lvl="1">
              <a:spcBef>
                <a:spcPct val="10000"/>
              </a:spcBef>
              <a:spcAft>
                <a:spcPct val="10000"/>
              </a:spcAft>
              <a:defRPr/>
            </a:pPr>
            <a:endParaRPr lang="en-US" dirty="0">
              <a:solidFill>
                <a:srgbClr val="1469B2"/>
              </a:solidFill>
              <a:latin typeface="Arial" charset="0"/>
            </a:endParaRPr>
          </a:p>
          <a:p>
            <a:pPr lvl="1">
              <a:spcBef>
                <a:spcPct val="10000"/>
              </a:spcBef>
              <a:spcAft>
                <a:spcPct val="10000"/>
              </a:spcAft>
              <a:buFont typeface="Wingdings" pitchFamily="2" charset="2"/>
              <a:buChar char="v"/>
              <a:defRPr/>
            </a:pPr>
            <a:endParaRPr lang="en-US" dirty="0">
              <a:solidFill>
                <a:srgbClr val="1469B2"/>
              </a:solidFill>
              <a:latin typeface="Arial" charset="0"/>
            </a:endParaRPr>
          </a:p>
          <a:p>
            <a:pPr>
              <a:spcBef>
                <a:spcPct val="10000"/>
              </a:spcBef>
              <a:spcAft>
                <a:spcPct val="10000"/>
              </a:spcAft>
              <a:defRPr/>
            </a:pPr>
            <a:endParaRPr lang="en-US" dirty="0">
              <a:solidFill>
                <a:srgbClr val="1469B2"/>
              </a:solidFill>
              <a:latin typeface="Arial" charset="0"/>
            </a:endParaRPr>
          </a:p>
        </p:txBody>
      </p:sp>
      <p:sp>
        <p:nvSpPr>
          <p:cNvPr id="45062" name="Rectangle 2"/>
          <p:cNvSpPr>
            <a:spLocks noChangeArrowheads="1"/>
          </p:cNvSpPr>
          <p:nvPr/>
        </p:nvSpPr>
        <p:spPr bwMode="auto">
          <a:xfrm>
            <a:off x="0" y="6524625"/>
            <a:ext cx="9144000" cy="333375"/>
          </a:xfrm>
          <a:prstGeom prst="rect">
            <a:avLst/>
          </a:prstGeom>
          <a:solidFill>
            <a:srgbClr val="DDD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th-TH" altLang="th-TH" sz="240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625" y="0"/>
            <a:ext cx="8501063" cy="709613"/>
          </a:xfrm>
        </p:spPr>
        <p:txBody>
          <a:bodyPr/>
          <a:lstStyle/>
          <a:p>
            <a:pPr algn="l">
              <a:defRPr/>
            </a:pPr>
            <a:r>
              <a:rPr lang="en-US" sz="2400" dirty="0"/>
              <a:t>1.5.6 Income distribution (Lorenz Curve and </a:t>
            </a:r>
            <a:r>
              <a:rPr lang="en-US" sz="2400" dirty="0" err="1"/>
              <a:t>Gini</a:t>
            </a:r>
            <a:r>
              <a:rPr lang="en-US" sz="2400" dirty="0"/>
              <a:t>-coefficient)</a:t>
            </a:r>
          </a:p>
        </p:txBody>
      </p:sp>
      <p:sp>
        <p:nvSpPr>
          <p:cNvPr id="46083" name="Slide Number Placeholder 3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4DACBD58-8B00-4830-9DE7-3173011B31D9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45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  <p:pic>
        <p:nvPicPr>
          <p:cNvPr id="46084" name="Picture 4" descr="A typical Lorenz curve">
            <a:hlinkClick r:id="rId2" tooltip="&quot;A typical Lorenz curve&quot;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785813"/>
            <a:ext cx="8643938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5" name="TextBox 4"/>
          <p:cNvSpPr txBox="1">
            <a:spLocks noChangeArrowheads="1"/>
          </p:cNvSpPr>
          <p:nvPr/>
        </p:nvSpPr>
        <p:spPr bwMode="auto">
          <a:xfrm>
            <a:off x="5292725" y="3213100"/>
            <a:ext cx="4318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A</a:t>
            </a:r>
          </a:p>
        </p:txBody>
      </p:sp>
      <p:sp>
        <p:nvSpPr>
          <p:cNvPr id="46086" name="TextBox 4"/>
          <p:cNvSpPr txBox="1">
            <a:spLocks noChangeArrowheads="1"/>
          </p:cNvSpPr>
          <p:nvPr/>
        </p:nvSpPr>
        <p:spPr bwMode="auto">
          <a:xfrm>
            <a:off x="6227763" y="3933825"/>
            <a:ext cx="4318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B</a:t>
            </a:r>
          </a:p>
        </p:txBody>
      </p:sp>
      <p:sp>
        <p:nvSpPr>
          <p:cNvPr id="7" name="Oval 6"/>
          <p:cNvSpPr/>
          <p:nvPr/>
        </p:nvSpPr>
        <p:spPr>
          <a:xfrm>
            <a:off x="2555875" y="4292600"/>
            <a:ext cx="144463" cy="144463"/>
          </a:xfrm>
          <a:prstGeom prst="ellipse">
            <a:avLst/>
          </a:prstGeom>
          <a:solidFill>
            <a:srgbClr val="FFFF99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088" name="TextBox 4"/>
          <p:cNvSpPr txBox="1">
            <a:spLocks noChangeArrowheads="1"/>
          </p:cNvSpPr>
          <p:nvPr/>
        </p:nvSpPr>
        <p:spPr bwMode="auto">
          <a:xfrm>
            <a:off x="2339975" y="3860800"/>
            <a:ext cx="4318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solidFill>
                  <a:schemeClr val="accent2"/>
                </a:solidFill>
              </a:rPr>
              <a:t>X</a:t>
            </a:r>
          </a:p>
        </p:txBody>
      </p:sp>
      <p:sp>
        <p:nvSpPr>
          <p:cNvPr id="9" name="Oval 8"/>
          <p:cNvSpPr/>
          <p:nvPr/>
        </p:nvSpPr>
        <p:spPr>
          <a:xfrm>
            <a:off x="2555875" y="4581525"/>
            <a:ext cx="144463" cy="142875"/>
          </a:xfrm>
          <a:prstGeom prst="ellipse">
            <a:avLst/>
          </a:prstGeom>
          <a:solidFill>
            <a:srgbClr val="FFFF99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090" name="TextBox 4"/>
          <p:cNvSpPr txBox="1">
            <a:spLocks noChangeArrowheads="1"/>
          </p:cNvSpPr>
          <p:nvPr/>
        </p:nvSpPr>
        <p:spPr bwMode="auto">
          <a:xfrm>
            <a:off x="2124075" y="4365625"/>
            <a:ext cx="4318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solidFill>
                  <a:schemeClr val="accent2"/>
                </a:solidFill>
              </a:rPr>
              <a:t>Y</a:t>
            </a:r>
          </a:p>
        </p:txBody>
      </p:sp>
      <p:sp>
        <p:nvSpPr>
          <p:cNvPr id="11" name="Oval 10"/>
          <p:cNvSpPr/>
          <p:nvPr/>
        </p:nvSpPr>
        <p:spPr>
          <a:xfrm>
            <a:off x="2555875" y="4941888"/>
            <a:ext cx="144463" cy="142875"/>
          </a:xfrm>
          <a:prstGeom prst="ellipse">
            <a:avLst/>
          </a:prstGeom>
          <a:solidFill>
            <a:srgbClr val="FFFF99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092" name="TextBox 4"/>
          <p:cNvSpPr txBox="1">
            <a:spLocks noChangeArrowheads="1"/>
          </p:cNvSpPr>
          <p:nvPr/>
        </p:nvSpPr>
        <p:spPr bwMode="auto">
          <a:xfrm>
            <a:off x="2195513" y="4941888"/>
            <a:ext cx="4318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>
                <a:solidFill>
                  <a:schemeClr val="accent2"/>
                </a:solidFill>
              </a:rPr>
              <a:t>Z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Number Placeholder 3"/>
          <p:cNvSpPr>
            <a:spLocks noGrp="1"/>
          </p:cNvSpPr>
          <p:nvPr>
            <p:ph type="sldNum" sz="quarter" idx="10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fld id="{C086A105-0053-4E7B-9AC7-DA95739D0598}" type="slidenum">
              <a:rPr lang="en-US" altLang="th-TH" sz="1400">
                <a:latin typeface="Times New Roman" panose="02020603050405020304" pitchFamily="18" charset="0"/>
              </a:rPr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46</a:t>
            </a:fld>
            <a:endParaRPr lang="en-US" altLang="th-TH" sz="1400">
              <a:latin typeface="Times New Roman" panose="02020603050405020304" pitchFamily="18" charset="0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0" y="928688"/>
            <a:ext cx="15716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At point X</a:t>
            </a:r>
          </a:p>
        </p:txBody>
      </p:sp>
      <p:sp>
        <p:nvSpPr>
          <p:cNvPr id="11" name="Right Arrow 10"/>
          <p:cNvSpPr/>
          <p:nvPr/>
        </p:nvSpPr>
        <p:spPr>
          <a:xfrm>
            <a:off x="1714500" y="1071563"/>
            <a:ext cx="285750" cy="2143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2214563" y="928688"/>
            <a:ext cx="38814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20% of household receives 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0" y="1500188"/>
            <a:ext cx="15716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At point Y</a:t>
            </a:r>
          </a:p>
        </p:txBody>
      </p:sp>
      <p:sp>
        <p:nvSpPr>
          <p:cNvPr id="15" name="Right Arrow 14"/>
          <p:cNvSpPr/>
          <p:nvPr/>
        </p:nvSpPr>
        <p:spPr>
          <a:xfrm>
            <a:off x="1714500" y="1643063"/>
            <a:ext cx="285750" cy="2143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2214563" y="1500188"/>
            <a:ext cx="39576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20% of household receives 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0" y="2071688"/>
            <a:ext cx="15716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At point Z</a:t>
            </a:r>
          </a:p>
        </p:txBody>
      </p:sp>
      <p:sp>
        <p:nvSpPr>
          <p:cNvPr id="19" name="Right Arrow 18"/>
          <p:cNvSpPr/>
          <p:nvPr/>
        </p:nvSpPr>
        <p:spPr>
          <a:xfrm>
            <a:off x="1714500" y="2214563"/>
            <a:ext cx="285750" cy="2143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2214563" y="2071688"/>
            <a:ext cx="38814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/>
              <a:t>20% of household receives </a:t>
            </a:r>
          </a:p>
        </p:txBody>
      </p:sp>
      <p:sp>
        <p:nvSpPr>
          <p:cNvPr id="22" name="Title 1"/>
          <p:cNvSpPr>
            <a:spLocks noGrp="1"/>
          </p:cNvSpPr>
          <p:nvPr>
            <p:ph type="title"/>
          </p:nvPr>
        </p:nvSpPr>
        <p:spPr>
          <a:xfrm>
            <a:off x="357188" y="214313"/>
            <a:ext cx="8501062" cy="709612"/>
          </a:xfrm>
        </p:spPr>
        <p:txBody>
          <a:bodyPr/>
          <a:lstStyle/>
          <a:p>
            <a:pPr algn="l">
              <a:defRPr/>
            </a:pPr>
            <a:r>
              <a:rPr lang="en-US" sz="2400" dirty="0"/>
              <a:t>1.5.6 Income distribution (Lorenz Curve and </a:t>
            </a:r>
            <a:r>
              <a:rPr lang="en-US" sz="2400" dirty="0" err="1"/>
              <a:t>Gini</a:t>
            </a:r>
            <a:r>
              <a:rPr lang="en-US" sz="2400" dirty="0"/>
              <a:t>-coefficient)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41325" y="2754313"/>
            <a:ext cx="6273800" cy="46196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US" b="1" dirty="0">
                <a:solidFill>
                  <a:srgbClr val="006600"/>
                </a:solidFill>
                <a:latin typeface="Arial" charset="0"/>
                <a:cs typeface="Arial" pitchFamily="34" charset="0"/>
              </a:rPr>
              <a:t>Point X is on the “Perfect Equality Line”</a:t>
            </a: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428625" y="3357563"/>
            <a:ext cx="6286500" cy="461962"/>
          </a:xfrm>
          <a:prstGeom prst="rect">
            <a:avLst/>
          </a:prstGeom>
          <a:solidFill>
            <a:srgbClr val="FF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FF0000"/>
                </a:solidFill>
              </a:rPr>
              <a:t>Point Y is on the “Lorenz Curve”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28625" y="4000500"/>
            <a:ext cx="7786688" cy="4619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US" b="1" dirty="0">
                <a:solidFill>
                  <a:srgbClr val="000066"/>
                </a:solidFill>
                <a:latin typeface="Arial" charset="0"/>
                <a:cs typeface="Arial" pitchFamily="34" charset="0"/>
              </a:rPr>
              <a:t>Point Z is on the “Perfect Inequality Line”</a:t>
            </a:r>
          </a:p>
        </p:txBody>
      </p:sp>
      <p:grpSp>
        <p:nvGrpSpPr>
          <p:cNvPr id="2" name="Group 39"/>
          <p:cNvGrpSpPr>
            <a:grpSpLocks/>
          </p:cNvGrpSpPr>
          <p:nvPr/>
        </p:nvGrpSpPr>
        <p:grpSpPr bwMode="auto">
          <a:xfrm>
            <a:off x="928688" y="4643438"/>
            <a:ext cx="5286375" cy="1033462"/>
            <a:chOff x="928662" y="4643446"/>
            <a:chExt cx="5286412" cy="1033169"/>
          </a:xfrm>
        </p:grpSpPr>
        <p:sp>
          <p:nvSpPr>
            <p:cNvPr id="47127" name="TextBox 22"/>
            <p:cNvSpPr txBox="1">
              <a:spLocks noChangeArrowheads="1"/>
            </p:cNvSpPr>
            <p:nvPr/>
          </p:nvSpPr>
          <p:spPr bwMode="auto">
            <a:xfrm>
              <a:off x="928662" y="4714884"/>
              <a:ext cx="2286016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2400"/>
                <a:t>Gini-coefficient</a:t>
              </a:r>
            </a:p>
          </p:txBody>
        </p:sp>
        <p:sp>
          <p:nvSpPr>
            <p:cNvPr id="47128" name="TextBox 27"/>
            <p:cNvSpPr txBox="1">
              <a:spLocks noChangeArrowheads="1"/>
            </p:cNvSpPr>
            <p:nvPr/>
          </p:nvSpPr>
          <p:spPr bwMode="auto">
            <a:xfrm>
              <a:off x="3143240" y="4714884"/>
              <a:ext cx="42862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2400"/>
                <a:t>=</a:t>
              </a:r>
            </a:p>
          </p:txBody>
        </p:sp>
        <p:sp>
          <p:nvSpPr>
            <p:cNvPr id="47129" name="TextBox 28"/>
            <p:cNvSpPr txBox="1">
              <a:spLocks noChangeArrowheads="1"/>
            </p:cNvSpPr>
            <p:nvPr/>
          </p:nvSpPr>
          <p:spPr bwMode="auto">
            <a:xfrm>
              <a:off x="4286248" y="4643446"/>
              <a:ext cx="135732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2400"/>
                <a:t>area A</a:t>
              </a:r>
            </a:p>
          </p:txBody>
        </p:sp>
        <p:cxnSp>
          <p:nvCxnSpPr>
            <p:cNvPr id="31" name="Straight Connector 30"/>
            <p:cNvCxnSpPr/>
            <p:nvPr/>
          </p:nvCxnSpPr>
          <p:spPr>
            <a:xfrm>
              <a:off x="3714743" y="5143366"/>
              <a:ext cx="2286016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131" name="TextBox 31"/>
            <p:cNvSpPr txBox="1">
              <a:spLocks noChangeArrowheads="1"/>
            </p:cNvSpPr>
            <p:nvPr/>
          </p:nvSpPr>
          <p:spPr bwMode="auto">
            <a:xfrm>
              <a:off x="3786182" y="5214950"/>
              <a:ext cx="242889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5000"/>
                </a:spcBef>
                <a:spcAft>
                  <a:spcPct val="45000"/>
                </a:spcAft>
                <a:buChar char="•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spcBef>
                  <a:spcPct val="25000"/>
                </a:spcBef>
                <a:spcAft>
                  <a:spcPct val="25000"/>
                </a:spcAft>
                <a:buSzPct val="90000"/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SzPct val="90000"/>
                <a:buChar char="•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th-TH" sz="2400"/>
                <a:t>area A + area B</a:t>
              </a:r>
            </a:p>
          </p:txBody>
        </p:sp>
      </p:grpSp>
      <p:sp>
        <p:nvSpPr>
          <p:cNvPr id="33" name="TextBox 32"/>
          <p:cNvSpPr txBox="1">
            <a:spLocks noChangeArrowheads="1"/>
          </p:cNvSpPr>
          <p:nvPr/>
        </p:nvSpPr>
        <p:spPr bwMode="auto">
          <a:xfrm>
            <a:off x="395288" y="5805488"/>
            <a:ext cx="2728912" cy="461962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000066"/>
                </a:solidFill>
              </a:rPr>
              <a:t>Gini-coefficient </a:t>
            </a:r>
          </a:p>
        </p:txBody>
      </p:sp>
      <p:sp>
        <p:nvSpPr>
          <p:cNvPr id="38" name="Right Arrow 37"/>
          <p:cNvSpPr/>
          <p:nvPr/>
        </p:nvSpPr>
        <p:spPr>
          <a:xfrm>
            <a:off x="3429000" y="5943600"/>
            <a:ext cx="357188" cy="2143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2" name="TextBox 41"/>
          <p:cNvSpPr txBox="1">
            <a:spLocks noChangeArrowheads="1"/>
          </p:cNvSpPr>
          <p:nvPr/>
        </p:nvSpPr>
        <p:spPr bwMode="auto">
          <a:xfrm>
            <a:off x="3962400" y="5867400"/>
            <a:ext cx="4786313" cy="461963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spcAft>
                <a:spcPct val="45000"/>
              </a:spcAft>
              <a:buChar char="•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5000"/>
              </a:spcBef>
              <a:spcAft>
                <a:spcPct val="25000"/>
              </a:spcAft>
              <a:buSzPct val="9000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SzPct val="9000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th-TH" sz="2400" b="1">
                <a:solidFill>
                  <a:srgbClr val="000066"/>
                </a:solidFill>
              </a:rPr>
              <a:t>Unequal income distribution </a:t>
            </a:r>
          </a:p>
        </p:txBody>
      </p:sp>
      <p:cxnSp>
        <p:nvCxnSpPr>
          <p:cNvPr id="32" name="Straight Connector 31"/>
          <p:cNvCxnSpPr/>
          <p:nvPr/>
        </p:nvCxnSpPr>
        <p:spPr>
          <a:xfrm>
            <a:off x="6172200" y="1295400"/>
            <a:ext cx="2514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6172200" y="1905000"/>
            <a:ext cx="2514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6172200" y="2438400"/>
            <a:ext cx="2514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 animBg="1"/>
      <p:bldP spid="12" grpId="0"/>
      <p:bldP spid="14" grpId="0"/>
      <p:bldP spid="15" grpId="0" animBg="1"/>
      <p:bldP spid="16" grpId="0"/>
      <p:bldP spid="18" grpId="0"/>
      <p:bldP spid="19" grpId="0" animBg="1"/>
      <p:bldP spid="20" grpId="0"/>
      <p:bldP spid="24" grpId="0" animBg="1"/>
      <p:bldP spid="25" grpId="0" animBg="1"/>
      <p:bldP spid="26" grpId="0" animBg="1"/>
      <p:bldP spid="33" grpId="0" animBg="1"/>
      <p:bldP spid="38" grpId="0" animBg="1"/>
      <p:bldP spid="42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Shape 40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pPr lvl="0">
              <a:defRPr sz="1800"/>
            </a:pPr>
            <a:fld id="{86CB4B4D-7CA3-9044-876B-883B54F8677D}" type="slidenum">
              <a:rPr sz="1400"/>
              <a:t>47</a:t>
            </a:fld>
            <a:endParaRPr sz="1400"/>
          </a:p>
        </p:txBody>
      </p:sp>
      <p:sp>
        <p:nvSpPr>
          <p:cNvPr id="410" name="Shape 410"/>
          <p:cNvSpPr/>
          <p:nvPr/>
        </p:nvSpPr>
        <p:spPr>
          <a:xfrm>
            <a:off x="379630" y="6478209"/>
            <a:ext cx="1983874" cy="3385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1700"/>
            </a:lvl1pPr>
          </a:lstStyle>
          <a:p>
            <a:pPr lvl="0">
              <a:defRPr sz="1800"/>
            </a:pPr>
            <a:r>
              <a:rPr sz="1600" dirty="0"/>
              <a:t>data source: NESDB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348734" y="1371600"/>
            <a:ext cx="373997" cy="3962400"/>
            <a:chOff x="348734" y="1371600"/>
            <a:chExt cx="373997" cy="4191000"/>
          </a:xfrm>
        </p:grpSpPr>
        <p:cxnSp>
          <p:nvCxnSpPr>
            <p:cNvPr id="5" name="Straight Arrow Connector 4"/>
            <p:cNvCxnSpPr/>
            <p:nvPr/>
          </p:nvCxnSpPr>
          <p:spPr>
            <a:xfrm>
              <a:off x="533400" y="4343400"/>
              <a:ext cx="0" cy="1219200"/>
            </a:xfrm>
            <a:prstGeom prst="straightConnector1">
              <a:avLst/>
            </a:prstGeom>
            <a:ln w="38100">
              <a:solidFill>
                <a:srgbClr val="008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Arrow Connector 12"/>
            <p:cNvCxnSpPr/>
            <p:nvPr/>
          </p:nvCxnSpPr>
          <p:spPr>
            <a:xfrm flipV="1">
              <a:off x="534955" y="1371600"/>
              <a:ext cx="0" cy="1143000"/>
            </a:xfrm>
            <a:prstGeom prst="straightConnector1">
              <a:avLst/>
            </a:prstGeom>
            <a:ln w="3810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/>
            <p:cNvSpPr txBox="1"/>
            <p:nvPr/>
          </p:nvSpPr>
          <p:spPr>
            <a:xfrm rot="16200000">
              <a:off x="0" y="3701534"/>
              <a:ext cx="1066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rgbClr val="008000"/>
                  </a:solidFill>
                </a:rPr>
                <a:t>Good</a:t>
              </a:r>
              <a:endParaRPr lang="th-TH" sz="1800" b="1" dirty="0">
                <a:solidFill>
                  <a:srgbClr val="008000"/>
                </a:solidFill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 rot="16200000">
              <a:off x="4665" y="2710934"/>
              <a:ext cx="1066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rgbClr val="C00000"/>
                  </a:solidFill>
                </a:rPr>
                <a:t>Bad</a:t>
              </a:r>
              <a:endParaRPr lang="th-TH" sz="1800" b="1" dirty="0">
                <a:solidFill>
                  <a:srgbClr val="C00000"/>
                </a:solidFill>
              </a:endParaRPr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533400" y="3200400"/>
              <a:ext cx="0" cy="3048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14" name="Chart 13"/>
          <p:cNvGraphicFramePr>
            <a:graphicFrameLocks/>
          </p:cNvGraphicFramePr>
          <p:nvPr>
            <p:extLst/>
          </p:nvPr>
        </p:nvGraphicFramePr>
        <p:xfrm>
          <a:off x="718067" y="1371600"/>
          <a:ext cx="7968733" cy="4495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5" name="Shape 411"/>
          <p:cNvSpPr/>
          <p:nvPr/>
        </p:nvSpPr>
        <p:spPr>
          <a:xfrm>
            <a:off x="-1" y="435033"/>
            <a:ext cx="9144001" cy="6771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spAutoFit/>
          </a:bodyPr>
          <a:lstStyle>
            <a:lvl1pPr algn="ctr" defTabSz="457200">
              <a:defRPr sz="2200" b="1">
                <a:solidFill>
                  <a:srgbClr val="6262CB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lang="en-US" sz="2200" b="1" dirty="0">
                <a:solidFill>
                  <a:schemeClr val="accent2">
                    <a:lumMod val="50000"/>
                  </a:schemeClr>
                </a:solidFill>
              </a:rPr>
              <a:t>Gini-Coefficient of Income,</a:t>
            </a:r>
          </a:p>
          <a:p>
            <a:pPr lvl="0">
              <a:defRPr sz="1800" b="0">
                <a:solidFill>
                  <a:srgbClr val="000000"/>
                </a:solidFill>
              </a:defRPr>
            </a:pPr>
            <a:r>
              <a:rPr lang="en-US" sz="2200" b="1" dirty="0">
                <a:solidFill>
                  <a:schemeClr val="accent2">
                    <a:lumMod val="50000"/>
                  </a:schemeClr>
                </a:solidFill>
              </a:rPr>
              <a:t>Thailand, 1988-2013</a:t>
            </a:r>
            <a:endParaRPr sz="22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7258582"/>
      </p:ext>
    </p:extLst>
  </p:cSld>
  <p:clrMapOvr>
    <a:masterClrMapping/>
  </p:clrMapOvr>
  <p:transition spd="med"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Shape 40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pPr lvl="0">
              <a:defRPr sz="1800"/>
            </a:pPr>
            <a:fld id="{86CB4B4D-7CA3-9044-876B-883B54F8677D}" type="slidenum">
              <a:rPr sz="1400"/>
              <a:t>48</a:t>
            </a:fld>
            <a:endParaRPr sz="1400"/>
          </a:p>
        </p:txBody>
      </p:sp>
      <p:sp>
        <p:nvSpPr>
          <p:cNvPr id="410" name="Shape 410"/>
          <p:cNvSpPr/>
          <p:nvPr/>
        </p:nvSpPr>
        <p:spPr>
          <a:xfrm>
            <a:off x="152400" y="6396335"/>
            <a:ext cx="6430605" cy="4616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1700"/>
            </a:lvl1pPr>
          </a:lstStyle>
          <a:p>
            <a:pPr lvl="0">
              <a:defRPr sz="1800"/>
            </a:pPr>
            <a:r>
              <a:rPr lang="en-US" sz="1200" dirty="0"/>
              <a:t>D</a:t>
            </a:r>
            <a:r>
              <a:rPr sz="1200" dirty="0"/>
              <a:t>ata source: NESDB</a:t>
            </a:r>
            <a:r>
              <a:rPr lang="en-US" sz="1200" dirty="0"/>
              <a:t>, OECD</a:t>
            </a: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(The Organization for Economic Co-operation and Development)</a:t>
            </a:r>
          </a:p>
          <a:p>
            <a:pPr lvl="0">
              <a:defRPr sz="1800"/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	</a:t>
            </a:r>
            <a:r>
              <a:rPr lang="en-US" sz="1200" dirty="0"/>
              <a:t>World bank, </a:t>
            </a:r>
            <a:endParaRPr sz="1200" dirty="0"/>
          </a:p>
        </p:txBody>
      </p:sp>
      <p:grpSp>
        <p:nvGrpSpPr>
          <p:cNvPr id="17" name="Group 16"/>
          <p:cNvGrpSpPr/>
          <p:nvPr/>
        </p:nvGrpSpPr>
        <p:grpSpPr>
          <a:xfrm>
            <a:off x="348734" y="1371600"/>
            <a:ext cx="373997" cy="3962400"/>
            <a:chOff x="348734" y="1371600"/>
            <a:chExt cx="373997" cy="4191000"/>
          </a:xfrm>
        </p:grpSpPr>
        <p:cxnSp>
          <p:nvCxnSpPr>
            <p:cNvPr id="5" name="Straight Arrow Connector 4"/>
            <p:cNvCxnSpPr/>
            <p:nvPr/>
          </p:nvCxnSpPr>
          <p:spPr>
            <a:xfrm>
              <a:off x="533400" y="4343400"/>
              <a:ext cx="0" cy="1219200"/>
            </a:xfrm>
            <a:prstGeom prst="straightConnector1">
              <a:avLst/>
            </a:prstGeom>
            <a:ln w="38100">
              <a:solidFill>
                <a:srgbClr val="008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Arrow Connector 12"/>
            <p:cNvCxnSpPr/>
            <p:nvPr/>
          </p:nvCxnSpPr>
          <p:spPr>
            <a:xfrm flipV="1">
              <a:off x="534955" y="1371600"/>
              <a:ext cx="0" cy="1143000"/>
            </a:xfrm>
            <a:prstGeom prst="straightConnector1">
              <a:avLst/>
            </a:prstGeom>
            <a:ln w="3810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/>
            <p:cNvSpPr txBox="1"/>
            <p:nvPr/>
          </p:nvSpPr>
          <p:spPr>
            <a:xfrm rot="16200000">
              <a:off x="0" y="3701534"/>
              <a:ext cx="1066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rgbClr val="008000"/>
                  </a:solidFill>
                </a:rPr>
                <a:t>Good</a:t>
              </a:r>
              <a:endParaRPr lang="th-TH" sz="1800" b="1" dirty="0">
                <a:solidFill>
                  <a:srgbClr val="008000"/>
                </a:solidFill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 rot="16200000">
              <a:off x="4665" y="2710934"/>
              <a:ext cx="1066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rgbClr val="C00000"/>
                  </a:solidFill>
                </a:rPr>
                <a:t>Bad</a:t>
              </a:r>
              <a:endParaRPr lang="th-TH" sz="1800" b="1" dirty="0">
                <a:solidFill>
                  <a:srgbClr val="C00000"/>
                </a:solidFill>
              </a:endParaRPr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533400" y="3200400"/>
              <a:ext cx="0" cy="3048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Shape 411"/>
          <p:cNvSpPr/>
          <p:nvPr/>
        </p:nvSpPr>
        <p:spPr>
          <a:xfrm>
            <a:off x="0" y="381000"/>
            <a:ext cx="9144001" cy="6771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spAutoFit/>
          </a:bodyPr>
          <a:lstStyle>
            <a:lvl1pPr algn="ctr" defTabSz="457200">
              <a:defRPr sz="2200" b="1">
                <a:solidFill>
                  <a:srgbClr val="6262CB"/>
                </a:solidFill>
              </a:defRPr>
            </a:lvl1pPr>
          </a:lstStyle>
          <a:p>
            <a:pPr lvl="0">
              <a:defRPr sz="1800" b="0">
                <a:solidFill>
                  <a:srgbClr val="000000"/>
                </a:solidFill>
              </a:defRPr>
            </a:pPr>
            <a:r>
              <a:rPr lang="en-US" sz="2200" b="1" dirty="0">
                <a:solidFill>
                  <a:schemeClr val="accent2">
                    <a:lumMod val="50000"/>
                  </a:schemeClr>
                </a:solidFill>
              </a:rPr>
              <a:t>Gini-Coefficient of Income,</a:t>
            </a:r>
          </a:p>
          <a:p>
            <a:pPr lvl="0">
              <a:defRPr sz="1800" b="0">
                <a:solidFill>
                  <a:srgbClr val="000000"/>
                </a:solidFill>
              </a:defRPr>
            </a:pPr>
            <a:r>
              <a:rPr lang="en-US" sz="2200" b="1" dirty="0">
                <a:solidFill>
                  <a:schemeClr val="accent2">
                    <a:lumMod val="50000"/>
                  </a:schemeClr>
                </a:solidFill>
              </a:rPr>
              <a:t>Thailand and other countries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sz="2200" b="1" dirty="0">
                <a:solidFill>
                  <a:schemeClr val="accent2">
                    <a:lumMod val="50000"/>
                  </a:schemeClr>
                </a:solidFill>
              </a:rPr>
              <a:t>200</a:t>
            </a:r>
            <a:r>
              <a:rPr lang="th-TH" sz="2200" b="1" dirty="0">
                <a:solidFill>
                  <a:schemeClr val="accent2">
                    <a:lumMod val="50000"/>
                  </a:schemeClr>
                </a:solidFill>
              </a:rPr>
              <a:t>2</a:t>
            </a:r>
            <a:r>
              <a:rPr sz="2200" b="1" dirty="0">
                <a:solidFill>
                  <a:schemeClr val="accent2">
                    <a:lumMod val="50000"/>
                  </a:schemeClr>
                </a:solidFill>
              </a:rPr>
              <a:t>-201</a:t>
            </a:r>
            <a:r>
              <a:rPr lang="th-TH" sz="2200" b="1" dirty="0">
                <a:solidFill>
                  <a:schemeClr val="accent2">
                    <a:lumMod val="50000"/>
                  </a:schemeClr>
                </a:solidFill>
              </a:rPr>
              <a:t>2</a:t>
            </a:r>
            <a:endParaRPr sz="2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aphicFrame>
        <p:nvGraphicFramePr>
          <p:cNvPr id="15" name="Chart 14"/>
          <p:cNvGraphicFramePr>
            <a:graphicFrameLocks/>
          </p:cNvGraphicFramePr>
          <p:nvPr>
            <p:extLst/>
          </p:nvPr>
        </p:nvGraphicFramePr>
        <p:xfrm>
          <a:off x="1066800" y="1243398"/>
          <a:ext cx="7010400" cy="48407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412848268"/>
      </p:ext>
    </p:extLst>
  </p:cSld>
  <p:clrMapOvr>
    <a:masterClrMapping/>
  </p:clrMapOvr>
  <p:transition spd="med"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Shape 40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/>
          <a:lstStyle/>
          <a:p>
            <a:pPr lvl="0">
              <a:defRPr sz="1800"/>
            </a:pPr>
            <a:fld id="{86CB4B4D-7CA3-9044-876B-883B54F8677D}" type="slidenum">
              <a:rPr sz="1400"/>
              <a:t>49</a:t>
            </a:fld>
            <a:endParaRPr sz="1400"/>
          </a:p>
        </p:txBody>
      </p:sp>
      <p:sp>
        <p:nvSpPr>
          <p:cNvPr id="410" name="Shape 410"/>
          <p:cNvSpPr/>
          <p:nvPr/>
        </p:nvSpPr>
        <p:spPr>
          <a:xfrm>
            <a:off x="152400" y="6396335"/>
            <a:ext cx="1796772" cy="276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1700"/>
            </a:lvl1pPr>
          </a:lstStyle>
          <a:p>
            <a:pPr lvl="0">
              <a:defRPr sz="1800"/>
            </a:pPr>
            <a:r>
              <a:rPr lang="en-US" sz="1200" dirty="0"/>
              <a:t>D</a:t>
            </a:r>
            <a:r>
              <a:rPr sz="1200" dirty="0"/>
              <a:t>ata source: </a:t>
            </a:r>
            <a:r>
              <a:rPr lang="en-US" sz="1200" dirty="0"/>
              <a:t>World Bank</a:t>
            </a:r>
            <a:endParaRPr sz="1200" dirty="0"/>
          </a:p>
        </p:txBody>
      </p:sp>
      <p:grpSp>
        <p:nvGrpSpPr>
          <p:cNvPr id="17" name="Group 16"/>
          <p:cNvGrpSpPr/>
          <p:nvPr/>
        </p:nvGrpSpPr>
        <p:grpSpPr>
          <a:xfrm>
            <a:off x="348734" y="1371600"/>
            <a:ext cx="373997" cy="3962400"/>
            <a:chOff x="348734" y="1371600"/>
            <a:chExt cx="373997" cy="4191000"/>
          </a:xfrm>
        </p:grpSpPr>
        <p:cxnSp>
          <p:nvCxnSpPr>
            <p:cNvPr id="5" name="Straight Arrow Connector 4"/>
            <p:cNvCxnSpPr/>
            <p:nvPr/>
          </p:nvCxnSpPr>
          <p:spPr>
            <a:xfrm>
              <a:off x="533400" y="4343400"/>
              <a:ext cx="0" cy="1219200"/>
            </a:xfrm>
            <a:prstGeom prst="straightConnector1">
              <a:avLst/>
            </a:prstGeom>
            <a:ln w="38100">
              <a:solidFill>
                <a:srgbClr val="008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Arrow Connector 12"/>
            <p:cNvCxnSpPr/>
            <p:nvPr/>
          </p:nvCxnSpPr>
          <p:spPr>
            <a:xfrm flipV="1">
              <a:off x="534955" y="1371600"/>
              <a:ext cx="0" cy="1143000"/>
            </a:xfrm>
            <a:prstGeom prst="straightConnector1">
              <a:avLst/>
            </a:prstGeom>
            <a:ln w="38100">
              <a:solidFill>
                <a:srgbClr val="C0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/>
            <p:cNvSpPr txBox="1"/>
            <p:nvPr/>
          </p:nvSpPr>
          <p:spPr>
            <a:xfrm rot="16200000">
              <a:off x="0" y="3701534"/>
              <a:ext cx="1066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rgbClr val="008000"/>
                  </a:solidFill>
                </a:rPr>
                <a:t>Good</a:t>
              </a:r>
              <a:endParaRPr lang="th-TH" sz="1800" b="1" dirty="0">
                <a:solidFill>
                  <a:srgbClr val="008000"/>
                </a:solidFill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 rot="16200000">
              <a:off x="4665" y="2710934"/>
              <a:ext cx="10668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800" b="1" dirty="0">
                  <a:solidFill>
                    <a:srgbClr val="C00000"/>
                  </a:solidFill>
                </a:rPr>
                <a:t>Bad</a:t>
              </a:r>
              <a:endParaRPr lang="th-TH" sz="1800" b="1" dirty="0">
                <a:solidFill>
                  <a:srgbClr val="C00000"/>
                </a:solidFill>
              </a:endParaRPr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533400" y="3200400"/>
              <a:ext cx="0" cy="3048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Shape 411"/>
          <p:cNvSpPr/>
          <p:nvPr/>
        </p:nvSpPr>
        <p:spPr>
          <a:xfrm>
            <a:off x="0" y="381000"/>
            <a:ext cx="9144001" cy="6771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spAutoFit/>
          </a:bodyPr>
          <a:lstStyle>
            <a:lvl1pPr algn="ctr" defTabSz="457200">
              <a:defRPr sz="2200" b="1">
                <a:solidFill>
                  <a:srgbClr val="6262CB"/>
                </a:solidFill>
              </a:defRPr>
            </a:lvl1pPr>
          </a:lstStyle>
          <a:p>
            <a:pPr>
              <a:defRPr sz="1800" b="0">
                <a:solidFill>
                  <a:srgbClr val="000000"/>
                </a:solidFill>
              </a:defRPr>
            </a:pPr>
            <a:r>
              <a:rPr lang="en-US" sz="2200" b="1" dirty="0">
                <a:solidFill>
                  <a:schemeClr val="accent2">
                    <a:lumMod val="50000"/>
                  </a:schemeClr>
                </a:solidFill>
              </a:rPr>
              <a:t>Poverty Headcount Ratio at National Poverty Line, </a:t>
            </a:r>
          </a:p>
          <a:p>
            <a:pPr>
              <a:defRPr sz="1800" b="0">
                <a:solidFill>
                  <a:srgbClr val="000000"/>
                </a:solidFill>
              </a:defRPr>
            </a:pPr>
            <a:r>
              <a:rPr lang="en-US" sz="2200" b="1" dirty="0">
                <a:solidFill>
                  <a:schemeClr val="accent2">
                    <a:lumMod val="50000"/>
                  </a:schemeClr>
                </a:solidFill>
              </a:rPr>
              <a:t>Thailand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sz="2200" b="1" dirty="0">
                <a:solidFill>
                  <a:schemeClr val="accent2">
                    <a:lumMod val="50000"/>
                  </a:schemeClr>
                </a:solidFill>
              </a:rPr>
              <a:t>200</a:t>
            </a:r>
            <a:r>
              <a:rPr lang="th-TH" sz="2200" b="1" dirty="0">
                <a:solidFill>
                  <a:schemeClr val="accent2">
                    <a:lumMod val="50000"/>
                  </a:schemeClr>
                </a:solidFill>
              </a:rPr>
              <a:t>2</a:t>
            </a:r>
            <a:r>
              <a:rPr sz="2200" b="1" dirty="0">
                <a:solidFill>
                  <a:schemeClr val="accent2">
                    <a:lumMod val="50000"/>
                  </a:schemeClr>
                </a:solidFill>
              </a:rPr>
              <a:t>-201</a:t>
            </a:r>
            <a:r>
              <a:rPr lang="th-TH" sz="2200" b="1" dirty="0">
                <a:solidFill>
                  <a:schemeClr val="accent2">
                    <a:lumMod val="50000"/>
                  </a:schemeClr>
                </a:solidFill>
              </a:rPr>
              <a:t>4</a:t>
            </a:r>
            <a:r>
              <a:rPr lang="en-US" sz="2200" b="1" dirty="0">
                <a:solidFill>
                  <a:schemeClr val="accent2">
                    <a:lumMod val="50000"/>
                  </a:schemeClr>
                </a:solidFill>
              </a:rPr>
              <a:t>, (% of population)</a:t>
            </a:r>
            <a:endParaRPr sz="2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aphicFrame>
        <p:nvGraphicFramePr>
          <p:cNvPr id="18" name="Chart 17"/>
          <p:cNvGraphicFramePr>
            <a:graphicFrameLocks/>
          </p:cNvGraphicFramePr>
          <p:nvPr>
            <p:extLst/>
          </p:nvPr>
        </p:nvGraphicFramePr>
        <p:xfrm>
          <a:off x="741950" y="1219200"/>
          <a:ext cx="7944849" cy="4953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89933032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17024</TotalTime>
  <Words>2596</Words>
  <Application>Microsoft Office PowerPoint</Application>
  <PresentationFormat>On-screen Show (4:3)</PresentationFormat>
  <Paragraphs>584</Paragraphs>
  <Slides>49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61" baseType="lpstr">
      <vt:lpstr>Andalus</vt:lpstr>
      <vt:lpstr>Angsana New</vt:lpstr>
      <vt:lpstr>Arial</vt:lpstr>
      <vt:lpstr>CopprplGoth Bd BT</vt:lpstr>
      <vt:lpstr>Courier New</vt:lpstr>
      <vt:lpstr>Franklin Gothic Medium</vt:lpstr>
      <vt:lpstr>Helvetica</vt:lpstr>
      <vt:lpstr>Sylfaen</vt:lpstr>
      <vt:lpstr>Symbol</vt:lpstr>
      <vt:lpstr>Times New Roman</vt:lpstr>
      <vt:lpstr>Wingdings</vt:lpstr>
      <vt:lpstr>Default Design</vt:lpstr>
      <vt:lpstr>National Income and Product Account</vt:lpstr>
      <vt:lpstr>2.1 The component of Macroeconomy</vt:lpstr>
      <vt:lpstr>2.2 Circular flow diagram</vt:lpstr>
      <vt:lpstr>PowerPoint Presentation</vt:lpstr>
      <vt:lpstr>2.3 National Income and Product Account</vt:lpstr>
      <vt:lpstr>Gross Domestic Product</vt:lpstr>
      <vt:lpstr>Concept of final goods and services</vt:lpstr>
      <vt:lpstr>2.4 GDP  versus GNP</vt:lpstr>
      <vt:lpstr>2.4 GDP  versus GNP</vt:lpstr>
      <vt:lpstr>2.5 Measurement of GDP</vt:lpstr>
      <vt:lpstr>2.5.1 Product Approach</vt:lpstr>
      <vt:lpstr>PowerPoint Presentation</vt:lpstr>
      <vt:lpstr>PowerPoint Presentation</vt:lpstr>
      <vt:lpstr>PowerPoint Presentation</vt:lpstr>
      <vt:lpstr>PowerPoint Presentation</vt:lpstr>
      <vt:lpstr>2.5.2 Expenditure Approach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GDP, GNP, NNP, NI, PI and DI</vt:lpstr>
      <vt:lpstr>PowerPoint Presentation</vt:lpstr>
      <vt:lpstr>PowerPoint Presentation</vt:lpstr>
      <vt:lpstr>PowerPoint Presentation</vt:lpstr>
      <vt:lpstr>Example: NOMINAL GDP vs. REAL GDP calculation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1.5.6 Income distribution (Lorenz Curve and Gini-coefficient)</vt:lpstr>
      <vt:lpstr>1.5.6 Income distribution (Lorenz Curve and Gini-coefficient)</vt:lpstr>
      <vt:lpstr>PowerPoint Presentation</vt:lpstr>
      <vt:lpstr>PowerPoint Presentation</vt:lpstr>
      <vt:lpstr>PowerPoint Presentation</vt:lpstr>
    </vt:vector>
  </TitlesOfParts>
  <Company>Dickinson State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17:  Measuring National Output and National Income</dc:title>
  <dc:subject>Principles of Economics, Karl Case, Ray Fair</dc:subject>
  <dc:creator>Fernando Quijano</dc:creator>
  <dc:description>Macro Ch6:  (same)</dc:description>
  <cp:lastModifiedBy>windows</cp:lastModifiedBy>
  <cp:revision>236</cp:revision>
  <dcterms:created xsi:type="dcterms:W3CDTF">2001-01-09T19:01:00Z</dcterms:created>
  <dcterms:modified xsi:type="dcterms:W3CDTF">2018-10-08T15:02:04Z</dcterms:modified>
</cp:coreProperties>
</file>