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8"/>
  </p:notesMasterIdLst>
  <p:sldIdLst>
    <p:sldId id="261" r:id="rId2"/>
    <p:sldId id="262" r:id="rId3"/>
    <p:sldId id="265" r:id="rId4"/>
    <p:sldId id="266" r:id="rId5"/>
    <p:sldId id="267" r:id="rId6"/>
    <p:sldId id="304" r:id="rId7"/>
    <p:sldId id="305" r:id="rId8"/>
    <p:sldId id="306" r:id="rId9"/>
    <p:sldId id="269" r:id="rId10"/>
    <p:sldId id="270" r:id="rId11"/>
    <p:sldId id="271" r:id="rId12"/>
    <p:sldId id="273" r:id="rId13"/>
    <p:sldId id="274" r:id="rId14"/>
    <p:sldId id="276" r:id="rId15"/>
    <p:sldId id="277" r:id="rId16"/>
    <p:sldId id="278" r:id="rId17"/>
    <p:sldId id="279" r:id="rId18"/>
    <p:sldId id="280" r:id="rId19"/>
    <p:sldId id="282" r:id="rId20"/>
    <p:sldId id="283" r:id="rId21"/>
    <p:sldId id="284" r:id="rId22"/>
    <p:sldId id="285" r:id="rId23"/>
    <p:sldId id="286" r:id="rId24"/>
    <p:sldId id="287" r:id="rId25"/>
    <p:sldId id="288" r:id="rId26"/>
    <p:sldId id="307" r:id="rId27"/>
    <p:sldId id="289" r:id="rId28"/>
    <p:sldId id="290" r:id="rId29"/>
    <p:sldId id="291" r:id="rId30"/>
    <p:sldId id="292" r:id="rId31"/>
    <p:sldId id="293" r:id="rId32"/>
    <p:sldId id="294" r:id="rId33"/>
    <p:sldId id="295" r:id="rId34"/>
    <p:sldId id="296" r:id="rId35"/>
    <p:sldId id="297" r:id="rId36"/>
    <p:sldId id="298" r:id="rId37"/>
    <p:sldId id="300" r:id="rId38"/>
    <p:sldId id="301" r:id="rId39"/>
    <p:sldId id="311" r:id="rId40"/>
    <p:sldId id="256" r:id="rId41"/>
    <p:sldId id="257" r:id="rId42"/>
    <p:sldId id="258" r:id="rId43"/>
    <p:sldId id="259" r:id="rId44"/>
    <p:sldId id="260" r:id="rId45"/>
    <p:sldId id="310" r:id="rId46"/>
    <p:sldId id="309"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60" autoAdjust="0"/>
    <p:restoredTop sz="94676" autoAdjust="0"/>
  </p:normalViewPr>
  <p:slideViewPr>
    <p:cSldViewPr>
      <p:cViewPr>
        <p:scale>
          <a:sx n="70" d="100"/>
          <a:sy n="70" d="100"/>
        </p:scale>
        <p:origin x="-137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a:pPr>
            <a:r>
              <a:rPr lang="en-US" sz="3600" dirty="0"/>
              <a:t>Distribution Chanel</a:t>
            </a:r>
          </a:p>
        </c:rich>
      </c:tx>
      <c:overlay val="0"/>
    </c:title>
    <c:autoTitleDeleted val="0"/>
    <c:plotArea>
      <c:layout/>
      <c:pieChart>
        <c:varyColors val="1"/>
        <c:ser>
          <c:idx val="0"/>
          <c:order val="0"/>
          <c:tx>
            <c:strRef>
              <c:f>Sheet1!$B$1</c:f>
              <c:strCache>
                <c:ptCount val="1"/>
                <c:pt idx="0">
                  <c:v>Distribution Chanel</c:v>
                </c:pt>
              </c:strCache>
            </c:strRef>
          </c:tx>
          <c:dLbls>
            <c:showLegendKey val="0"/>
            <c:showVal val="0"/>
            <c:showCatName val="0"/>
            <c:showSerName val="0"/>
            <c:showPercent val="1"/>
            <c:showBubbleSize val="0"/>
            <c:showLeaderLines val="1"/>
          </c:dLbls>
          <c:cat>
            <c:strRef>
              <c:f>Sheet1!$A$2:$A$5</c:f>
              <c:strCache>
                <c:ptCount val="4"/>
                <c:pt idx="0">
                  <c:v>Broker</c:v>
                </c:pt>
                <c:pt idx="1">
                  <c:v>Agent</c:v>
                </c:pt>
                <c:pt idx="2">
                  <c:v>bancassurance</c:v>
                </c:pt>
                <c:pt idx="3">
                  <c:v>others</c:v>
                </c:pt>
              </c:strCache>
            </c:strRef>
          </c:cat>
          <c:val>
            <c:numRef>
              <c:f>Sheet1!$B$2:$B$5</c:f>
              <c:numCache>
                <c:formatCode>General</c:formatCode>
                <c:ptCount val="4"/>
                <c:pt idx="0">
                  <c:v>66</c:v>
                </c:pt>
                <c:pt idx="1">
                  <c:v>31</c:v>
                </c:pt>
                <c:pt idx="2">
                  <c:v>2</c:v>
                </c:pt>
                <c:pt idx="3">
                  <c:v>1</c:v>
                </c:pt>
              </c:numCache>
            </c:numRef>
          </c:val>
        </c:ser>
        <c:dLbls>
          <c:showLegendKey val="0"/>
          <c:showVal val="0"/>
          <c:showCatName val="0"/>
          <c:showSerName val="0"/>
          <c:showPercent val="1"/>
          <c:showBubbleSize val="0"/>
          <c:showLeaderLines val="1"/>
        </c:dLbls>
        <c:firstSliceAng val="0"/>
      </c:pieChart>
    </c:plotArea>
    <c:legend>
      <c:legendPos val="r"/>
      <c:overlay val="0"/>
      <c:txPr>
        <a:bodyPr/>
        <a:lstStyle/>
        <a:p>
          <a:pPr>
            <a:defRPr sz="2000"/>
          </a:pPr>
          <a:endParaRPr lang="th-TH"/>
        </a:p>
      </c:txPr>
    </c:legend>
    <c:plotVisOnly val="1"/>
    <c:dispBlanksAs val="zero"/>
    <c:showDLblsOverMax val="0"/>
  </c:chart>
  <c:externalData r:id="rId1">
    <c:autoUpdate val="0"/>
  </c:externalData>
</c:chartSpace>
</file>

<file path=ppt/diagrams/_rels/data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image" Target="../media/image3.jpg"/></Relationships>
</file>

<file path=ppt/diagrams/_rels/drawing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image" Target="../media/image3.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D24D04-5EA5-4162-B378-9A8D8D49A08F}" type="doc">
      <dgm:prSet loTypeId="urn:microsoft.com/office/officeart/2005/8/layout/hList1" loCatId="list" qsTypeId="urn:microsoft.com/office/officeart/2005/8/quickstyle/simple4" qsCatId="simple" csTypeId="urn:microsoft.com/office/officeart/2005/8/colors/accent1_2" csCatId="accent1" phldr="1"/>
      <dgm:spPr/>
      <dgm:t>
        <a:bodyPr/>
        <a:lstStyle/>
        <a:p>
          <a:endParaRPr lang="en-US"/>
        </a:p>
      </dgm:t>
    </dgm:pt>
    <dgm:pt modelId="{8621DA4A-6A41-4264-B54C-795930B9FBEA}" type="pres">
      <dgm:prSet presAssocID="{23D24D04-5EA5-4162-B378-9A8D8D49A08F}" presName="Name0" presStyleCnt="0">
        <dgm:presLayoutVars>
          <dgm:dir/>
          <dgm:animLvl val="lvl"/>
          <dgm:resizeHandles val="exact"/>
        </dgm:presLayoutVars>
      </dgm:prSet>
      <dgm:spPr/>
      <dgm:t>
        <a:bodyPr/>
        <a:lstStyle/>
        <a:p>
          <a:endParaRPr lang="th-TH"/>
        </a:p>
      </dgm:t>
    </dgm:pt>
  </dgm:ptLst>
  <dgm:cxnLst>
    <dgm:cxn modelId="{C9ACA5DC-5D8F-4082-9B0B-1F6B8851DECA}" type="presOf" srcId="{23D24D04-5EA5-4162-B378-9A8D8D49A08F}" destId="{8621DA4A-6A41-4264-B54C-795930B9FBEA}" srcOrd="0"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A35A69-6281-4E77-A223-FDC1A6E51056}" type="doc">
      <dgm:prSet loTypeId="urn:microsoft.com/office/officeart/2008/layout/SquareAccentList" loCatId="list" qsTypeId="urn:microsoft.com/office/officeart/2005/8/quickstyle/simple2" qsCatId="simple" csTypeId="urn:microsoft.com/office/officeart/2005/8/colors/accent1_2" csCatId="accent1" phldr="1"/>
      <dgm:spPr/>
      <dgm:t>
        <a:bodyPr/>
        <a:lstStyle/>
        <a:p>
          <a:endParaRPr lang="en-US"/>
        </a:p>
      </dgm:t>
    </dgm:pt>
    <dgm:pt modelId="{E92C8965-C6BE-40F6-BCB2-9E0621F2A2A6}">
      <dgm:prSet phldrT="[Text]" custT="1"/>
      <dgm:spPr/>
      <dgm:t>
        <a:bodyPr/>
        <a:lstStyle/>
        <a:p>
          <a:r>
            <a:rPr lang="en-US" sz="2400" dirty="0" smtClean="0"/>
            <a:t>Bank</a:t>
          </a:r>
          <a:endParaRPr lang="en-US" sz="2400" dirty="0"/>
        </a:p>
      </dgm:t>
    </dgm:pt>
    <dgm:pt modelId="{253E397D-27E1-4A1C-A734-5380643F77DF}" type="parTrans" cxnId="{182CA0CF-0725-4CAB-9B20-454103216993}">
      <dgm:prSet/>
      <dgm:spPr/>
      <dgm:t>
        <a:bodyPr/>
        <a:lstStyle/>
        <a:p>
          <a:endParaRPr lang="en-US" sz="2400"/>
        </a:p>
      </dgm:t>
    </dgm:pt>
    <dgm:pt modelId="{E57F7542-345D-4139-B7CE-D9E247588A93}" type="sibTrans" cxnId="{182CA0CF-0725-4CAB-9B20-454103216993}">
      <dgm:prSet/>
      <dgm:spPr/>
      <dgm:t>
        <a:bodyPr/>
        <a:lstStyle/>
        <a:p>
          <a:endParaRPr lang="en-US" sz="2400"/>
        </a:p>
      </dgm:t>
    </dgm:pt>
    <dgm:pt modelId="{31D2AD68-981E-4B6E-973A-A87A0D817391}">
      <dgm:prSet phldrT="[Text]" custT="1"/>
      <dgm:spPr/>
      <dgm:t>
        <a:bodyPr/>
        <a:lstStyle/>
        <a:p>
          <a:r>
            <a:rPr lang="en-US" sz="2400" dirty="0" smtClean="0"/>
            <a:t>Insurance company</a:t>
          </a:r>
          <a:endParaRPr lang="en-US" sz="2400" dirty="0"/>
        </a:p>
      </dgm:t>
    </dgm:pt>
    <dgm:pt modelId="{84201C6A-F938-4AFA-AB5F-BCE2B58E381A}" type="parTrans" cxnId="{478F286B-EC1F-43E8-B2C1-889C1B2FFFCC}">
      <dgm:prSet/>
      <dgm:spPr/>
      <dgm:t>
        <a:bodyPr/>
        <a:lstStyle/>
        <a:p>
          <a:endParaRPr lang="en-US" sz="2400"/>
        </a:p>
      </dgm:t>
    </dgm:pt>
    <dgm:pt modelId="{42C1C868-84A2-4572-90FE-DE9142E0007B}" type="sibTrans" cxnId="{478F286B-EC1F-43E8-B2C1-889C1B2FFFCC}">
      <dgm:prSet/>
      <dgm:spPr/>
      <dgm:t>
        <a:bodyPr/>
        <a:lstStyle/>
        <a:p>
          <a:endParaRPr lang="en-US" sz="2400"/>
        </a:p>
      </dgm:t>
    </dgm:pt>
    <dgm:pt modelId="{929CDA28-5E26-487D-B38C-88F518BC41C9}">
      <dgm:prSet phldrT="[Text]" custT="1"/>
      <dgm:spPr/>
      <dgm:t>
        <a:bodyPr/>
        <a:lstStyle/>
        <a:p>
          <a:r>
            <a:rPr lang="en-US" sz="1800" dirty="0" smtClean="0"/>
            <a:t>Make more customers or clients</a:t>
          </a:r>
          <a:endParaRPr lang="en-US" sz="1800" dirty="0"/>
        </a:p>
      </dgm:t>
    </dgm:pt>
    <dgm:pt modelId="{29F179C7-D2A7-42F2-A989-25E6D6E3D949}" type="parTrans" cxnId="{2B4B1CE0-EC32-46D8-9AF6-B354BC7FB93F}">
      <dgm:prSet/>
      <dgm:spPr/>
      <dgm:t>
        <a:bodyPr/>
        <a:lstStyle/>
        <a:p>
          <a:endParaRPr lang="en-US" sz="2400"/>
        </a:p>
      </dgm:t>
    </dgm:pt>
    <dgm:pt modelId="{FA3D7079-B884-45F8-8BA4-5084386E7736}" type="sibTrans" cxnId="{2B4B1CE0-EC32-46D8-9AF6-B354BC7FB93F}">
      <dgm:prSet/>
      <dgm:spPr/>
      <dgm:t>
        <a:bodyPr/>
        <a:lstStyle/>
        <a:p>
          <a:endParaRPr lang="en-US" sz="2400"/>
        </a:p>
      </dgm:t>
    </dgm:pt>
    <dgm:pt modelId="{FDF0DA00-0518-48C0-B131-D823DF61FB5D}">
      <dgm:prSet phldrT="[Text]" custT="1"/>
      <dgm:spPr/>
      <dgm:t>
        <a:bodyPr/>
        <a:lstStyle/>
        <a:p>
          <a:r>
            <a:rPr lang="en-US" sz="2400" dirty="0" smtClean="0"/>
            <a:t>Customers</a:t>
          </a:r>
          <a:endParaRPr lang="en-US" sz="2400" dirty="0"/>
        </a:p>
      </dgm:t>
    </dgm:pt>
    <dgm:pt modelId="{1CE8F82F-38FA-4369-A9C6-56F7B0389807}" type="parTrans" cxnId="{795DE8AE-339B-400E-8055-E19BB1447C4B}">
      <dgm:prSet/>
      <dgm:spPr/>
      <dgm:t>
        <a:bodyPr/>
        <a:lstStyle/>
        <a:p>
          <a:endParaRPr lang="en-US" sz="2400"/>
        </a:p>
      </dgm:t>
    </dgm:pt>
    <dgm:pt modelId="{3F9A4039-4896-4EA3-9231-3D1BF591A2BD}" type="sibTrans" cxnId="{795DE8AE-339B-400E-8055-E19BB1447C4B}">
      <dgm:prSet/>
      <dgm:spPr/>
      <dgm:t>
        <a:bodyPr/>
        <a:lstStyle/>
        <a:p>
          <a:endParaRPr lang="en-US" sz="2400"/>
        </a:p>
      </dgm:t>
    </dgm:pt>
    <dgm:pt modelId="{18F797FD-2EE9-45EE-BBDD-82A0CE33A316}">
      <dgm:prSet phldrT="[Text]" custT="1"/>
      <dgm:spPr/>
      <dgm:t>
        <a:bodyPr/>
        <a:lstStyle/>
        <a:p>
          <a:r>
            <a:rPr lang="en-US" sz="1800" dirty="0" smtClean="0"/>
            <a:t>More value products</a:t>
          </a:r>
          <a:endParaRPr lang="en-US" sz="1800" dirty="0"/>
        </a:p>
      </dgm:t>
    </dgm:pt>
    <dgm:pt modelId="{23A0409A-DCB1-4830-A2A4-751AD580ED90}" type="parTrans" cxnId="{65DAB3DA-4BF5-402F-A71F-A08EE1E3969A}">
      <dgm:prSet/>
      <dgm:spPr/>
      <dgm:t>
        <a:bodyPr/>
        <a:lstStyle/>
        <a:p>
          <a:endParaRPr lang="en-US" sz="2400"/>
        </a:p>
      </dgm:t>
    </dgm:pt>
    <dgm:pt modelId="{3D51EE79-2D4F-4646-9944-CDE18C83A8A8}" type="sibTrans" cxnId="{65DAB3DA-4BF5-402F-A71F-A08EE1E3969A}">
      <dgm:prSet/>
      <dgm:spPr/>
      <dgm:t>
        <a:bodyPr/>
        <a:lstStyle/>
        <a:p>
          <a:endParaRPr lang="en-US" sz="2400"/>
        </a:p>
      </dgm:t>
    </dgm:pt>
    <dgm:pt modelId="{E6EE2682-530F-4912-B4F7-3BE306EFE01B}">
      <dgm:prSet phldrT="[Text]" custT="1"/>
      <dgm:spPr/>
      <dgm:t>
        <a:bodyPr/>
        <a:lstStyle/>
        <a:p>
          <a:r>
            <a:rPr lang="en-US" sz="1800" dirty="0" smtClean="0"/>
            <a:t>Be more attractive</a:t>
          </a:r>
        </a:p>
      </dgm:t>
    </dgm:pt>
    <dgm:pt modelId="{F22F8A66-9699-46A1-9DBA-7041F3BD121B}" type="sibTrans" cxnId="{2B6D3D2C-0CF4-4BEC-85C2-8FE2F76E8904}">
      <dgm:prSet/>
      <dgm:spPr/>
      <dgm:t>
        <a:bodyPr/>
        <a:lstStyle/>
        <a:p>
          <a:endParaRPr lang="en-US" sz="2400"/>
        </a:p>
      </dgm:t>
    </dgm:pt>
    <dgm:pt modelId="{0C0F926E-E11F-42B5-9C7E-B14E9EECABAA}" type="parTrans" cxnId="{2B6D3D2C-0CF4-4BEC-85C2-8FE2F76E8904}">
      <dgm:prSet/>
      <dgm:spPr/>
      <dgm:t>
        <a:bodyPr/>
        <a:lstStyle/>
        <a:p>
          <a:endParaRPr lang="en-US" sz="2400"/>
        </a:p>
      </dgm:t>
    </dgm:pt>
    <dgm:pt modelId="{828CD9C7-17F2-423F-A46F-2CFBB2D11518}">
      <dgm:prSet phldrT="[Text]" custT="1"/>
      <dgm:spPr/>
      <dgm:t>
        <a:bodyPr/>
        <a:lstStyle/>
        <a:p>
          <a:r>
            <a:rPr lang="en-US" sz="1800" dirty="0" smtClean="0"/>
            <a:t>Optimizes the use of the network</a:t>
          </a:r>
        </a:p>
      </dgm:t>
    </dgm:pt>
    <dgm:pt modelId="{07E99621-3170-4533-8490-64667DA51724}" type="parTrans" cxnId="{FD4B217F-0311-4E69-A8C9-7C45B07A9A87}">
      <dgm:prSet/>
      <dgm:spPr/>
      <dgm:t>
        <a:bodyPr/>
        <a:lstStyle/>
        <a:p>
          <a:endParaRPr lang="en-US" sz="2400"/>
        </a:p>
      </dgm:t>
    </dgm:pt>
    <dgm:pt modelId="{6AA1992A-706C-4CE8-9965-273EB1E827C5}" type="sibTrans" cxnId="{FD4B217F-0311-4E69-A8C9-7C45B07A9A87}">
      <dgm:prSet/>
      <dgm:spPr/>
      <dgm:t>
        <a:bodyPr/>
        <a:lstStyle/>
        <a:p>
          <a:endParaRPr lang="en-US" sz="2400"/>
        </a:p>
      </dgm:t>
    </dgm:pt>
    <dgm:pt modelId="{3892BB8A-F3A4-4679-9FFF-82C9C083E9BB}">
      <dgm:prSet phldrT="[Text]" custT="1"/>
      <dgm:spPr/>
      <dgm:t>
        <a:bodyPr/>
        <a:lstStyle/>
        <a:p>
          <a:r>
            <a:rPr lang="en-US" sz="1800" dirty="0" smtClean="0"/>
            <a:t>Strengthen competitive pressure</a:t>
          </a:r>
        </a:p>
      </dgm:t>
    </dgm:pt>
    <dgm:pt modelId="{7FF85A27-C231-414A-AD34-356FF0AB4CE7}" type="parTrans" cxnId="{D8FD13EA-61E8-42F7-BBC2-4BF8DC1F328B}">
      <dgm:prSet/>
      <dgm:spPr/>
      <dgm:t>
        <a:bodyPr/>
        <a:lstStyle/>
        <a:p>
          <a:endParaRPr lang="en-US" sz="2400"/>
        </a:p>
      </dgm:t>
    </dgm:pt>
    <dgm:pt modelId="{13D53B89-9F0E-41B1-8A8C-0E8FAD687BF0}" type="sibTrans" cxnId="{D8FD13EA-61E8-42F7-BBC2-4BF8DC1F328B}">
      <dgm:prSet/>
      <dgm:spPr/>
      <dgm:t>
        <a:bodyPr/>
        <a:lstStyle/>
        <a:p>
          <a:endParaRPr lang="en-US" sz="2400"/>
        </a:p>
      </dgm:t>
    </dgm:pt>
    <dgm:pt modelId="{491F3286-C614-4488-A6AA-0F7BB24DF7CB}">
      <dgm:prSet phldrT="[Text]" custT="1"/>
      <dgm:spPr/>
      <dgm:t>
        <a:bodyPr/>
        <a:lstStyle/>
        <a:p>
          <a:r>
            <a:rPr lang="en-US" sz="1800" dirty="0" smtClean="0"/>
            <a:t>Reducing risk and increase opportunities</a:t>
          </a:r>
          <a:endParaRPr lang="en-US" sz="1800" dirty="0"/>
        </a:p>
      </dgm:t>
    </dgm:pt>
    <dgm:pt modelId="{AC240A5E-60E5-44B7-B55E-638A1D50AFEF}" type="parTrans" cxnId="{1C3BF82A-D7B5-4035-B3F9-02E516FA7D1C}">
      <dgm:prSet/>
      <dgm:spPr/>
      <dgm:t>
        <a:bodyPr/>
        <a:lstStyle/>
        <a:p>
          <a:endParaRPr lang="en-US" sz="2400"/>
        </a:p>
      </dgm:t>
    </dgm:pt>
    <dgm:pt modelId="{2A28BD0B-D816-4FF5-8E3D-09DC7CC5D059}" type="sibTrans" cxnId="{1C3BF82A-D7B5-4035-B3F9-02E516FA7D1C}">
      <dgm:prSet/>
      <dgm:spPr/>
      <dgm:t>
        <a:bodyPr/>
        <a:lstStyle/>
        <a:p>
          <a:endParaRPr lang="en-US" sz="2400"/>
        </a:p>
      </dgm:t>
    </dgm:pt>
    <dgm:pt modelId="{DF71B745-3762-4E73-8AED-5ED41AA2985F}">
      <dgm:prSet phldrT="[Text]" custT="1"/>
      <dgm:spPr/>
      <dgm:t>
        <a:bodyPr/>
        <a:lstStyle/>
        <a:p>
          <a:r>
            <a:rPr lang="en-US" sz="1800" dirty="0" smtClean="0"/>
            <a:t>Bank images</a:t>
          </a:r>
          <a:endParaRPr lang="en-US" sz="1800" dirty="0"/>
        </a:p>
      </dgm:t>
    </dgm:pt>
    <dgm:pt modelId="{1F0EB4A9-8100-4CA2-9157-B98D1097640C}" type="parTrans" cxnId="{A7DEBE06-D9A3-4C85-A7C0-6E859062FAD1}">
      <dgm:prSet/>
      <dgm:spPr/>
      <dgm:t>
        <a:bodyPr/>
        <a:lstStyle/>
        <a:p>
          <a:endParaRPr lang="en-US" sz="2400"/>
        </a:p>
      </dgm:t>
    </dgm:pt>
    <dgm:pt modelId="{EB56B7A6-F886-432D-8901-2DD2322F3963}" type="sibTrans" cxnId="{A7DEBE06-D9A3-4C85-A7C0-6E859062FAD1}">
      <dgm:prSet/>
      <dgm:spPr/>
      <dgm:t>
        <a:bodyPr/>
        <a:lstStyle/>
        <a:p>
          <a:endParaRPr lang="en-US" sz="2400"/>
        </a:p>
      </dgm:t>
    </dgm:pt>
    <dgm:pt modelId="{663F4568-F791-4A5A-8A22-8F7078B26863}">
      <dgm:prSet phldrT="[Text]" custT="1"/>
      <dgm:spPr/>
      <dgm:t>
        <a:bodyPr/>
        <a:lstStyle/>
        <a:p>
          <a:r>
            <a:rPr lang="en-US" sz="1800" dirty="0" smtClean="0"/>
            <a:t>Quickly establish : existing banking network</a:t>
          </a:r>
          <a:endParaRPr lang="en-US" sz="1800" dirty="0"/>
        </a:p>
      </dgm:t>
    </dgm:pt>
    <dgm:pt modelId="{6245272B-B7AC-43A8-830A-98B5033A2EA4}" type="parTrans" cxnId="{7FDB3471-01E8-49CC-86B8-DCECA0C431AA}">
      <dgm:prSet/>
      <dgm:spPr/>
      <dgm:t>
        <a:bodyPr/>
        <a:lstStyle/>
        <a:p>
          <a:endParaRPr lang="en-US" sz="2400"/>
        </a:p>
      </dgm:t>
    </dgm:pt>
    <dgm:pt modelId="{AE2E9A4E-46C0-44F8-BA9D-8F1A9044884D}" type="sibTrans" cxnId="{7FDB3471-01E8-49CC-86B8-DCECA0C431AA}">
      <dgm:prSet/>
      <dgm:spPr/>
      <dgm:t>
        <a:bodyPr/>
        <a:lstStyle/>
        <a:p>
          <a:endParaRPr lang="en-US" sz="2400"/>
        </a:p>
      </dgm:t>
    </dgm:pt>
    <dgm:pt modelId="{0B06725D-7C91-49FD-94A4-C7BA323C9C9F}">
      <dgm:prSet phldrT="[Text]" custT="1"/>
      <dgm:spPr/>
      <dgm:t>
        <a:bodyPr/>
        <a:lstStyle/>
        <a:p>
          <a:r>
            <a:rPr lang="en-US" sz="1800" dirty="0" smtClean="0"/>
            <a:t>Saving time</a:t>
          </a:r>
          <a:endParaRPr lang="en-US" sz="1800" dirty="0"/>
        </a:p>
      </dgm:t>
    </dgm:pt>
    <dgm:pt modelId="{27D9E268-63ED-4123-91BC-028129408A01}" type="parTrans" cxnId="{822A8BE9-2984-4B9E-9CB8-D63BAA897363}">
      <dgm:prSet/>
      <dgm:spPr/>
      <dgm:t>
        <a:bodyPr/>
        <a:lstStyle/>
        <a:p>
          <a:endParaRPr lang="en-US" sz="2400"/>
        </a:p>
      </dgm:t>
    </dgm:pt>
    <dgm:pt modelId="{6AE071A2-E2EF-4319-89CF-F867573F0C3D}" type="sibTrans" cxnId="{822A8BE9-2984-4B9E-9CB8-D63BAA897363}">
      <dgm:prSet/>
      <dgm:spPr/>
      <dgm:t>
        <a:bodyPr/>
        <a:lstStyle/>
        <a:p>
          <a:endParaRPr lang="en-US" sz="2400"/>
        </a:p>
      </dgm:t>
    </dgm:pt>
    <dgm:pt modelId="{DAB5A4E1-0770-40B4-A4A0-A4F73C438771}">
      <dgm:prSet phldrT="[Text]" custT="1"/>
      <dgm:spPr/>
      <dgm:t>
        <a:bodyPr/>
        <a:lstStyle/>
        <a:p>
          <a:r>
            <a:rPr lang="en-US" sz="1800" dirty="0" smtClean="0"/>
            <a:t>Earn more profit</a:t>
          </a:r>
          <a:endParaRPr lang="en-US" sz="1800" dirty="0"/>
        </a:p>
      </dgm:t>
    </dgm:pt>
    <dgm:pt modelId="{E2DB2282-EF04-445E-8FA2-397E6829FF31}" type="sibTrans" cxnId="{BA73974D-9DC4-4C31-8576-7DD6C87C0A4B}">
      <dgm:prSet/>
      <dgm:spPr/>
      <dgm:t>
        <a:bodyPr/>
        <a:lstStyle/>
        <a:p>
          <a:endParaRPr lang="en-US" sz="2400"/>
        </a:p>
      </dgm:t>
    </dgm:pt>
    <dgm:pt modelId="{F590E6C2-5815-4388-AF08-9E8AA40CC8EE}" type="parTrans" cxnId="{BA73974D-9DC4-4C31-8576-7DD6C87C0A4B}">
      <dgm:prSet/>
      <dgm:spPr/>
      <dgm:t>
        <a:bodyPr/>
        <a:lstStyle/>
        <a:p>
          <a:endParaRPr lang="en-US" sz="2400"/>
        </a:p>
      </dgm:t>
    </dgm:pt>
    <dgm:pt modelId="{8C805097-E404-493C-8FC5-0DA8CC3472B6}" type="pres">
      <dgm:prSet presAssocID="{34A35A69-6281-4E77-A223-FDC1A6E51056}" presName="layout" presStyleCnt="0">
        <dgm:presLayoutVars>
          <dgm:chMax/>
          <dgm:chPref/>
          <dgm:dir/>
          <dgm:resizeHandles/>
        </dgm:presLayoutVars>
      </dgm:prSet>
      <dgm:spPr/>
      <dgm:t>
        <a:bodyPr/>
        <a:lstStyle/>
        <a:p>
          <a:endParaRPr lang="th-TH"/>
        </a:p>
      </dgm:t>
    </dgm:pt>
    <dgm:pt modelId="{12E26FD5-86FC-4679-9605-88D415F96F1E}" type="pres">
      <dgm:prSet presAssocID="{E92C8965-C6BE-40F6-BCB2-9E0621F2A2A6}" presName="root" presStyleCnt="0">
        <dgm:presLayoutVars>
          <dgm:chMax/>
          <dgm:chPref/>
        </dgm:presLayoutVars>
      </dgm:prSet>
      <dgm:spPr/>
    </dgm:pt>
    <dgm:pt modelId="{97FB8C5C-9E78-438F-97CE-CEB7ED09DE24}" type="pres">
      <dgm:prSet presAssocID="{E92C8965-C6BE-40F6-BCB2-9E0621F2A2A6}" presName="rootComposite" presStyleCnt="0">
        <dgm:presLayoutVars/>
      </dgm:prSet>
      <dgm:spPr/>
    </dgm:pt>
    <dgm:pt modelId="{F269D097-C2BA-486D-98B5-8A2B619647C2}" type="pres">
      <dgm:prSet presAssocID="{E92C8965-C6BE-40F6-BCB2-9E0621F2A2A6}" presName="ParentAccent" presStyleLbl="alignNode1" presStyleIdx="0" presStyleCnt="3" custLinFactY="-46702" custLinFactNeighborX="-9" custLinFactNeighborY="-100000"/>
      <dgm:spPr/>
    </dgm:pt>
    <dgm:pt modelId="{84906FC4-1EE1-48FB-AED8-FD28341B7CFD}" type="pres">
      <dgm:prSet presAssocID="{E92C8965-C6BE-40F6-BCB2-9E0621F2A2A6}" presName="ParentSmallAccent" presStyleLbl="fgAcc1" presStyleIdx="0" presStyleCnt="3" custLinFactX="600000" custLinFactY="-100000" custLinFactNeighborX="665883" custLinFactNeighborY="-142327"/>
      <dgm:spPr/>
    </dgm:pt>
    <dgm:pt modelId="{F415178D-DD53-4A44-A79C-53522B8B467E}" type="pres">
      <dgm:prSet presAssocID="{E92C8965-C6BE-40F6-BCB2-9E0621F2A2A6}" presName="Parent" presStyleLbl="revTx" presStyleIdx="0" presStyleCnt="13">
        <dgm:presLayoutVars>
          <dgm:chMax/>
          <dgm:chPref val="4"/>
          <dgm:bulletEnabled val="1"/>
        </dgm:presLayoutVars>
      </dgm:prSet>
      <dgm:spPr/>
      <dgm:t>
        <a:bodyPr/>
        <a:lstStyle/>
        <a:p>
          <a:endParaRPr lang="th-TH"/>
        </a:p>
      </dgm:t>
    </dgm:pt>
    <dgm:pt modelId="{7A7BDCC1-EB87-4900-8A5A-23A5CD8B7531}" type="pres">
      <dgm:prSet presAssocID="{E92C8965-C6BE-40F6-BCB2-9E0621F2A2A6}" presName="childShape" presStyleCnt="0">
        <dgm:presLayoutVars>
          <dgm:chMax val="0"/>
          <dgm:chPref val="0"/>
        </dgm:presLayoutVars>
      </dgm:prSet>
      <dgm:spPr/>
    </dgm:pt>
    <dgm:pt modelId="{C9C4F032-77C9-4D4F-BB06-92ED4E9AAD37}" type="pres">
      <dgm:prSet presAssocID="{DAB5A4E1-0770-40B4-A4A0-A4F73C438771}" presName="childComposite" presStyleCnt="0">
        <dgm:presLayoutVars>
          <dgm:chMax val="0"/>
          <dgm:chPref val="0"/>
        </dgm:presLayoutVars>
      </dgm:prSet>
      <dgm:spPr/>
    </dgm:pt>
    <dgm:pt modelId="{042A6C8E-729E-4F80-9389-AEA74B2A5CE6}" type="pres">
      <dgm:prSet presAssocID="{DAB5A4E1-0770-40B4-A4A0-A4F73C438771}" presName="ChildAccent" presStyleLbl="solidFgAcc1" presStyleIdx="0" presStyleCnt="10" custLinFactNeighborX="-124" custLinFactNeighborY="-57584"/>
      <dgm:spPr/>
    </dgm:pt>
    <dgm:pt modelId="{07FCAE64-9AC5-4151-93ED-68FE6ECC9124}" type="pres">
      <dgm:prSet presAssocID="{DAB5A4E1-0770-40B4-A4A0-A4F73C438771}" presName="Child" presStyleLbl="revTx" presStyleIdx="1" presStyleCnt="13" custScaleY="148831" custLinFactNeighborX="797" custLinFactNeighborY="-16999">
        <dgm:presLayoutVars>
          <dgm:chMax val="0"/>
          <dgm:chPref val="0"/>
          <dgm:bulletEnabled val="1"/>
        </dgm:presLayoutVars>
      </dgm:prSet>
      <dgm:spPr/>
      <dgm:t>
        <a:bodyPr/>
        <a:lstStyle/>
        <a:p>
          <a:endParaRPr lang="en-US"/>
        </a:p>
      </dgm:t>
    </dgm:pt>
    <dgm:pt modelId="{114EAF33-5069-4198-8E7A-794AFD88507D}" type="pres">
      <dgm:prSet presAssocID="{E6EE2682-530F-4912-B4F7-3BE306EFE01B}" presName="childComposite" presStyleCnt="0">
        <dgm:presLayoutVars>
          <dgm:chMax val="0"/>
          <dgm:chPref val="0"/>
        </dgm:presLayoutVars>
      </dgm:prSet>
      <dgm:spPr/>
    </dgm:pt>
    <dgm:pt modelId="{1FDA57DD-917A-4251-989A-CCA147E7CD99}" type="pres">
      <dgm:prSet presAssocID="{E6EE2682-530F-4912-B4F7-3BE306EFE01B}" presName="ChildAccent" presStyleLbl="solidFgAcc1" presStyleIdx="1" presStyleCnt="10"/>
      <dgm:spPr/>
    </dgm:pt>
    <dgm:pt modelId="{FF9E1C46-4628-48C5-8B55-A14EC0507DA4}" type="pres">
      <dgm:prSet presAssocID="{E6EE2682-530F-4912-B4F7-3BE306EFE01B}" presName="Child" presStyleLbl="revTx" presStyleIdx="2" presStyleCnt="13">
        <dgm:presLayoutVars>
          <dgm:chMax val="0"/>
          <dgm:chPref val="0"/>
          <dgm:bulletEnabled val="1"/>
        </dgm:presLayoutVars>
      </dgm:prSet>
      <dgm:spPr/>
      <dgm:t>
        <a:bodyPr/>
        <a:lstStyle/>
        <a:p>
          <a:endParaRPr lang="en-US"/>
        </a:p>
      </dgm:t>
    </dgm:pt>
    <dgm:pt modelId="{7128427B-7D3C-43EC-92C3-AEC06D91B37E}" type="pres">
      <dgm:prSet presAssocID="{828CD9C7-17F2-423F-A46F-2CFBB2D11518}" presName="childComposite" presStyleCnt="0">
        <dgm:presLayoutVars>
          <dgm:chMax val="0"/>
          <dgm:chPref val="0"/>
        </dgm:presLayoutVars>
      </dgm:prSet>
      <dgm:spPr/>
    </dgm:pt>
    <dgm:pt modelId="{DE907845-5A53-432A-B02A-DD8A3E59D9A8}" type="pres">
      <dgm:prSet presAssocID="{828CD9C7-17F2-423F-A46F-2CFBB2D11518}" presName="ChildAccent" presStyleLbl="solidFgAcc1" presStyleIdx="2" presStyleCnt="10"/>
      <dgm:spPr/>
    </dgm:pt>
    <dgm:pt modelId="{3C0F6976-E09A-408C-9F0F-5871EC0E5A4E}" type="pres">
      <dgm:prSet presAssocID="{828CD9C7-17F2-423F-A46F-2CFBB2D11518}" presName="Child" presStyleLbl="revTx" presStyleIdx="3" presStyleCnt="13" custScaleY="235438">
        <dgm:presLayoutVars>
          <dgm:chMax val="0"/>
          <dgm:chPref val="0"/>
          <dgm:bulletEnabled val="1"/>
        </dgm:presLayoutVars>
      </dgm:prSet>
      <dgm:spPr/>
      <dgm:t>
        <a:bodyPr/>
        <a:lstStyle/>
        <a:p>
          <a:endParaRPr lang="en-US"/>
        </a:p>
      </dgm:t>
    </dgm:pt>
    <dgm:pt modelId="{992D84A5-CCE8-4662-B761-B33388A298A9}" type="pres">
      <dgm:prSet presAssocID="{3892BB8A-F3A4-4679-9FFF-82C9C083E9BB}" presName="childComposite" presStyleCnt="0">
        <dgm:presLayoutVars>
          <dgm:chMax val="0"/>
          <dgm:chPref val="0"/>
        </dgm:presLayoutVars>
      </dgm:prSet>
      <dgm:spPr/>
    </dgm:pt>
    <dgm:pt modelId="{A5C061D3-D1CD-4DD6-9FB7-DE65428B0EC9}" type="pres">
      <dgm:prSet presAssocID="{3892BB8A-F3A4-4679-9FFF-82C9C083E9BB}" presName="ChildAccent" presStyleLbl="solidFgAcc1" presStyleIdx="3" presStyleCnt="10"/>
      <dgm:spPr/>
    </dgm:pt>
    <dgm:pt modelId="{7262F8E3-EC42-405D-BA23-A6C36DCC3388}" type="pres">
      <dgm:prSet presAssocID="{3892BB8A-F3A4-4679-9FFF-82C9C083E9BB}" presName="Child" presStyleLbl="revTx" presStyleIdx="4" presStyleCnt="13">
        <dgm:presLayoutVars>
          <dgm:chMax val="0"/>
          <dgm:chPref val="0"/>
          <dgm:bulletEnabled val="1"/>
        </dgm:presLayoutVars>
      </dgm:prSet>
      <dgm:spPr/>
      <dgm:t>
        <a:bodyPr/>
        <a:lstStyle/>
        <a:p>
          <a:endParaRPr lang="th-TH"/>
        </a:p>
      </dgm:t>
    </dgm:pt>
    <dgm:pt modelId="{9A48AF5F-5624-4932-9D54-F909E3FBCEA7}" type="pres">
      <dgm:prSet presAssocID="{31D2AD68-981E-4B6E-973A-A87A0D817391}" presName="root" presStyleCnt="0">
        <dgm:presLayoutVars>
          <dgm:chMax/>
          <dgm:chPref/>
        </dgm:presLayoutVars>
      </dgm:prSet>
      <dgm:spPr/>
    </dgm:pt>
    <dgm:pt modelId="{9780D7E6-1E94-4BB7-B780-1331C591DDA6}" type="pres">
      <dgm:prSet presAssocID="{31D2AD68-981E-4B6E-973A-A87A0D817391}" presName="rootComposite" presStyleCnt="0">
        <dgm:presLayoutVars/>
      </dgm:prSet>
      <dgm:spPr/>
    </dgm:pt>
    <dgm:pt modelId="{E4A57066-F41D-48DA-9CB6-9623E9F563B4}" type="pres">
      <dgm:prSet presAssocID="{31D2AD68-981E-4B6E-973A-A87A0D817391}" presName="ParentAccent" presStyleLbl="alignNode1" presStyleIdx="1" presStyleCnt="3" custLinFactY="-45767" custLinFactNeighborX="-1808" custLinFactNeighborY="-100000"/>
      <dgm:spPr/>
    </dgm:pt>
    <dgm:pt modelId="{0741003C-B493-42A1-8065-C9F2DA3EB1AA}" type="pres">
      <dgm:prSet presAssocID="{31D2AD68-981E-4B6E-973A-A87A0D817391}" presName="ParentSmallAccent" presStyleLbl="fgAcc1" presStyleIdx="1" presStyleCnt="3" custLinFactX="600000" custLinFactY="-100000" custLinFactNeighborX="677337" custLinFactNeighborY="-139332"/>
      <dgm:spPr/>
    </dgm:pt>
    <dgm:pt modelId="{A2CFCD6B-305C-46E2-A12C-8E0E3FFDE501}" type="pres">
      <dgm:prSet presAssocID="{31D2AD68-981E-4B6E-973A-A87A0D817391}" presName="Parent" presStyleLbl="revTx" presStyleIdx="5" presStyleCnt="13" custScaleX="105786">
        <dgm:presLayoutVars>
          <dgm:chMax/>
          <dgm:chPref val="4"/>
          <dgm:bulletEnabled val="1"/>
        </dgm:presLayoutVars>
      </dgm:prSet>
      <dgm:spPr/>
      <dgm:t>
        <a:bodyPr/>
        <a:lstStyle/>
        <a:p>
          <a:endParaRPr lang="th-TH"/>
        </a:p>
      </dgm:t>
    </dgm:pt>
    <dgm:pt modelId="{F7A8CF9A-BD89-4985-A80E-B1BF7DD124BF}" type="pres">
      <dgm:prSet presAssocID="{31D2AD68-981E-4B6E-973A-A87A0D817391}" presName="childShape" presStyleCnt="0">
        <dgm:presLayoutVars>
          <dgm:chMax val="0"/>
          <dgm:chPref val="0"/>
        </dgm:presLayoutVars>
      </dgm:prSet>
      <dgm:spPr/>
    </dgm:pt>
    <dgm:pt modelId="{3B6443E5-495F-48D9-A23F-C3BDB915FE4B}" type="pres">
      <dgm:prSet presAssocID="{929CDA28-5E26-487D-B38C-88F518BC41C9}" presName="childComposite" presStyleCnt="0">
        <dgm:presLayoutVars>
          <dgm:chMax val="0"/>
          <dgm:chPref val="0"/>
        </dgm:presLayoutVars>
      </dgm:prSet>
      <dgm:spPr/>
    </dgm:pt>
    <dgm:pt modelId="{F9DD8C9E-1C8F-4075-B97D-F3E2FB51D16B}" type="pres">
      <dgm:prSet presAssocID="{929CDA28-5E26-487D-B38C-88F518BC41C9}" presName="ChildAccent" presStyleLbl="solidFgAcc1" presStyleIdx="4" presStyleCnt="10"/>
      <dgm:spPr/>
    </dgm:pt>
    <dgm:pt modelId="{5DCA42C2-B533-44FC-9A26-E89021347DB6}" type="pres">
      <dgm:prSet presAssocID="{929CDA28-5E26-487D-B38C-88F518BC41C9}" presName="Child" presStyleLbl="revTx" presStyleIdx="6" presStyleCnt="13">
        <dgm:presLayoutVars>
          <dgm:chMax val="0"/>
          <dgm:chPref val="0"/>
          <dgm:bulletEnabled val="1"/>
        </dgm:presLayoutVars>
      </dgm:prSet>
      <dgm:spPr/>
      <dgm:t>
        <a:bodyPr/>
        <a:lstStyle/>
        <a:p>
          <a:endParaRPr lang="th-TH"/>
        </a:p>
      </dgm:t>
    </dgm:pt>
    <dgm:pt modelId="{A58E4AEE-DF25-412B-913E-02E9535F4B9C}" type="pres">
      <dgm:prSet presAssocID="{491F3286-C614-4488-A6AA-0F7BB24DF7CB}" presName="childComposite" presStyleCnt="0">
        <dgm:presLayoutVars>
          <dgm:chMax val="0"/>
          <dgm:chPref val="0"/>
        </dgm:presLayoutVars>
      </dgm:prSet>
      <dgm:spPr/>
    </dgm:pt>
    <dgm:pt modelId="{A2D3DDEF-0943-40AD-866E-B45D20A59F67}" type="pres">
      <dgm:prSet presAssocID="{491F3286-C614-4488-A6AA-0F7BB24DF7CB}" presName="ChildAccent" presStyleLbl="solidFgAcc1" presStyleIdx="5" presStyleCnt="10"/>
      <dgm:spPr/>
    </dgm:pt>
    <dgm:pt modelId="{10600A64-8815-4CA5-8A98-D0CBAF0D1848}" type="pres">
      <dgm:prSet presAssocID="{491F3286-C614-4488-A6AA-0F7BB24DF7CB}" presName="Child" presStyleLbl="revTx" presStyleIdx="7" presStyleCnt="13" custScaleY="302259">
        <dgm:presLayoutVars>
          <dgm:chMax val="0"/>
          <dgm:chPref val="0"/>
          <dgm:bulletEnabled val="1"/>
        </dgm:presLayoutVars>
      </dgm:prSet>
      <dgm:spPr/>
      <dgm:t>
        <a:bodyPr/>
        <a:lstStyle/>
        <a:p>
          <a:endParaRPr lang="en-US"/>
        </a:p>
      </dgm:t>
    </dgm:pt>
    <dgm:pt modelId="{447C038D-2F2C-480A-A57F-E76BE8CB9087}" type="pres">
      <dgm:prSet presAssocID="{DF71B745-3762-4E73-8AED-5ED41AA2985F}" presName="childComposite" presStyleCnt="0">
        <dgm:presLayoutVars>
          <dgm:chMax val="0"/>
          <dgm:chPref val="0"/>
        </dgm:presLayoutVars>
      </dgm:prSet>
      <dgm:spPr/>
    </dgm:pt>
    <dgm:pt modelId="{1E0C8A16-BFC4-43A3-AADD-EAEBEA0F5353}" type="pres">
      <dgm:prSet presAssocID="{DF71B745-3762-4E73-8AED-5ED41AA2985F}" presName="ChildAccent" presStyleLbl="solidFgAcc1" presStyleIdx="6" presStyleCnt="10"/>
      <dgm:spPr/>
    </dgm:pt>
    <dgm:pt modelId="{09546C7A-C47D-4BB3-813C-82975935921E}" type="pres">
      <dgm:prSet presAssocID="{DF71B745-3762-4E73-8AED-5ED41AA2985F}" presName="Child" presStyleLbl="revTx" presStyleIdx="8" presStyleCnt="13" custScaleY="108038">
        <dgm:presLayoutVars>
          <dgm:chMax val="0"/>
          <dgm:chPref val="0"/>
          <dgm:bulletEnabled val="1"/>
        </dgm:presLayoutVars>
      </dgm:prSet>
      <dgm:spPr/>
      <dgm:t>
        <a:bodyPr/>
        <a:lstStyle/>
        <a:p>
          <a:endParaRPr lang="en-US"/>
        </a:p>
      </dgm:t>
    </dgm:pt>
    <dgm:pt modelId="{0D891DF6-C454-4BA9-B235-713CF9C096C1}" type="pres">
      <dgm:prSet presAssocID="{663F4568-F791-4A5A-8A22-8F7078B26863}" presName="childComposite" presStyleCnt="0">
        <dgm:presLayoutVars>
          <dgm:chMax val="0"/>
          <dgm:chPref val="0"/>
        </dgm:presLayoutVars>
      </dgm:prSet>
      <dgm:spPr/>
    </dgm:pt>
    <dgm:pt modelId="{9B276E7B-B4BD-48AC-B0BE-B1D572A3221F}" type="pres">
      <dgm:prSet presAssocID="{663F4568-F791-4A5A-8A22-8F7078B26863}" presName="ChildAccent" presStyleLbl="solidFgAcc1" presStyleIdx="7" presStyleCnt="10"/>
      <dgm:spPr/>
    </dgm:pt>
    <dgm:pt modelId="{EAEC2C8C-AADB-464B-A1A6-1F256AA1CA2C}" type="pres">
      <dgm:prSet presAssocID="{663F4568-F791-4A5A-8A22-8F7078B26863}" presName="Child" presStyleLbl="revTx" presStyleIdx="9" presStyleCnt="13" custScaleY="227745">
        <dgm:presLayoutVars>
          <dgm:chMax val="0"/>
          <dgm:chPref val="0"/>
          <dgm:bulletEnabled val="1"/>
        </dgm:presLayoutVars>
      </dgm:prSet>
      <dgm:spPr/>
      <dgm:t>
        <a:bodyPr/>
        <a:lstStyle/>
        <a:p>
          <a:endParaRPr lang="th-TH"/>
        </a:p>
      </dgm:t>
    </dgm:pt>
    <dgm:pt modelId="{2839844D-5670-4B21-90FE-222E5B90DDE6}" type="pres">
      <dgm:prSet presAssocID="{FDF0DA00-0518-48C0-B131-D823DF61FB5D}" presName="root" presStyleCnt="0">
        <dgm:presLayoutVars>
          <dgm:chMax/>
          <dgm:chPref/>
        </dgm:presLayoutVars>
      </dgm:prSet>
      <dgm:spPr/>
    </dgm:pt>
    <dgm:pt modelId="{B1CDAD0D-BC57-4C3A-BB6B-B0A11CA6AB12}" type="pres">
      <dgm:prSet presAssocID="{FDF0DA00-0518-48C0-B131-D823DF61FB5D}" presName="rootComposite" presStyleCnt="0">
        <dgm:presLayoutVars/>
      </dgm:prSet>
      <dgm:spPr/>
    </dgm:pt>
    <dgm:pt modelId="{398E752F-881A-442D-B64A-DBF46886D35C}" type="pres">
      <dgm:prSet presAssocID="{FDF0DA00-0518-48C0-B131-D823DF61FB5D}" presName="ParentAccent" presStyleLbl="alignNode1" presStyleIdx="2" presStyleCnt="3" custLinFactY="-46702" custLinFactNeighborX="-747" custLinFactNeighborY="-100000"/>
      <dgm:spPr/>
    </dgm:pt>
    <dgm:pt modelId="{07136C5E-10CD-471F-9E8C-8A9178612258}" type="pres">
      <dgm:prSet presAssocID="{FDF0DA00-0518-48C0-B131-D823DF61FB5D}" presName="ParentSmallAccent" presStyleLbl="fgAcc1" presStyleIdx="2" presStyleCnt="3" custLinFactX="600000" custLinFactY="-100000" custLinFactNeighborX="654859" custLinFactNeighborY="-139332"/>
      <dgm:spPr/>
    </dgm:pt>
    <dgm:pt modelId="{1BCC27BB-146A-46CC-865E-27CD29728C89}" type="pres">
      <dgm:prSet presAssocID="{FDF0DA00-0518-48C0-B131-D823DF61FB5D}" presName="Parent" presStyleLbl="revTx" presStyleIdx="10" presStyleCnt="13">
        <dgm:presLayoutVars>
          <dgm:chMax/>
          <dgm:chPref val="4"/>
          <dgm:bulletEnabled val="1"/>
        </dgm:presLayoutVars>
      </dgm:prSet>
      <dgm:spPr/>
      <dgm:t>
        <a:bodyPr/>
        <a:lstStyle/>
        <a:p>
          <a:endParaRPr lang="th-TH"/>
        </a:p>
      </dgm:t>
    </dgm:pt>
    <dgm:pt modelId="{346C5EDE-18E1-4F6B-86A7-2DA3457CC4B2}" type="pres">
      <dgm:prSet presAssocID="{FDF0DA00-0518-48C0-B131-D823DF61FB5D}" presName="childShape" presStyleCnt="0">
        <dgm:presLayoutVars>
          <dgm:chMax val="0"/>
          <dgm:chPref val="0"/>
        </dgm:presLayoutVars>
      </dgm:prSet>
      <dgm:spPr/>
    </dgm:pt>
    <dgm:pt modelId="{20B63992-F62A-457A-8B2D-24056BA95688}" type="pres">
      <dgm:prSet presAssocID="{18F797FD-2EE9-45EE-BBDD-82A0CE33A316}" presName="childComposite" presStyleCnt="0">
        <dgm:presLayoutVars>
          <dgm:chMax val="0"/>
          <dgm:chPref val="0"/>
        </dgm:presLayoutVars>
      </dgm:prSet>
      <dgm:spPr/>
    </dgm:pt>
    <dgm:pt modelId="{D718CF2E-428F-4D48-A4D1-72719C78741C}" type="pres">
      <dgm:prSet presAssocID="{18F797FD-2EE9-45EE-BBDD-82A0CE33A316}" presName="ChildAccent" presStyleLbl="solidFgAcc1" presStyleIdx="8" presStyleCnt="10"/>
      <dgm:spPr/>
    </dgm:pt>
    <dgm:pt modelId="{C6047F15-267D-4798-8E84-A0D3EFE9E085}" type="pres">
      <dgm:prSet presAssocID="{18F797FD-2EE9-45EE-BBDD-82A0CE33A316}" presName="Child" presStyleLbl="revTx" presStyleIdx="11" presStyleCnt="13">
        <dgm:presLayoutVars>
          <dgm:chMax val="0"/>
          <dgm:chPref val="0"/>
          <dgm:bulletEnabled val="1"/>
        </dgm:presLayoutVars>
      </dgm:prSet>
      <dgm:spPr/>
      <dgm:t>
        <a:bodyPr/>
        <a:lstStyle/>
        <a:p>
          <a:endParaRPr lang="th-TH"/>
        </a:p>
      </dgm:t>
    </dgm:pt>
    <dgm:pt modelId="{47ED4C42-2AEF-42D5-9FD3-AC57783FC616}" type="pres">
      <dgm:prSet presAssocID="{0B06725D-7C91-49FD-94A4-C7BA323C9C9F}" presName="childComposite" presStyleCnt="0">
        <dgm:presLayoutVars>
          <dgm:chMax val="0"/>
          <dgm:chPref val="0"/>
        </dgm:presLayoutVars>
      </dgm:prSet>
      <dgm:spPr/>
    </dgm:pt>
    <dgm:pt modelId="{564B2B2D-F572-42C9-AD66-3F14C8061491}" type="pres">
      <dgm:prSet presAssocID="{0B06725D-7C91-49FD-94A4-C7BA323C9C9F}" presName="ChildAccent" presStyleLbl="solidFgAcc1" presStyleIdx="9" presStyleCnt="10"/>
      <dgm:spPr/>
    </dgm:pt>
    <dgm:pt modelId="{65CB1170-BF77-460D-9ACA-E69E512965FB}" type="pres">
      <dgm:prSet presAssocID="{0B06725D-7C91-49FD-94A4-C7BA323C9C9F}" presName="Child" presStyleLbl="revTx" presStyleIdx="12" presStyleCnt="13" custScaleY="209133">
        <dgm:presLayoutVars>
          <dgm:chMax val="0"/>
          <dgm:chPref val="0"/>
          <dgm:bulletEnabled val="1"/>
        </dgm:presLayoutVars>
      </dgm:prSet>
      <dgm:spPr/>
      <dgm:t>
        <a:bodyPr/>
        <a:lstStyle/>
        <a:p>
          <a:endParaRPr lang="en-US"/>
        </a:p>
      </dgm:t>
    </dgm:pt>
  </dgm:ptLst>
  <dgm:cxnLst>
    <dgm:cxn modelId="{2F3FB57D-17AA-4F26-8C2C-04E8FC511F8B}" type="presOf" srcId="{DF71B745-3762-4E73-8AED-5ED41AA2985F}" destId="{09546C7A-C47D-4BB3-813C-82975935921E}" srcOrd="0" destOrd="0" presId="urn:microsoft.com/office/officeart/2008/layout/SquareAccentList"/>
    <dgm:cxn modelId="{2B6D3D2C-0CF4-4BEC-85C2-8FE2F76E8904}" srcId="{E92C8965-C6BE-40F6-BCB2-9E0621F2A2A6}" destId="{E6EE2682-530F-4912-B4F7-3BE306EFE01B}" srcOrd="1" destOrd="0" parTransId="{0C0F926E-E11F-42B5-9C7E-B14E9EECABAA}" sibTransId="{F22F8A66-9699-46A1-9DBA-7041F3BD121B}"/>
    <dgm:cxn modelId="{79CC0769-E5E3-4043-BED3-92AEE1D96987}" type="presOf" srcId="{FDF0DA00-0518-48C0-B131-D823DF61FB5D}" destId="{1BCC27BB-146A-46CC-865E-27CD29728C89}" srcOrd="0" destOrd="0" presId="urn:microsoft.com/office/officeart/2008/layout/SquareAccentList"/>
    <dgm:cxn modelId="{736A6119-CBFC-4C86-A44D-A7DFF378414B}" type="presOf" srcId="{828CD9C7-17F2-423F-A46F-2CFBB2D11518}" destId="{3C0F6976-E09A-408C-9F0F-5871EC0E5A4E}" srcOrd="0" destOrd="0" presId="urn:microsoft.com/office/officeart/2008/layout/SquareAccentList"/>
    <dgm:cxn modelId="{2B4B1CE0-EC32-46D8-9AF6-B354BC7FB93F}" srcId="{31D2AD68-981E-4B6E-973A-A87A0D817391}" destId="{929CDA28-5E26-487D-B38C-88F518BC41C9}" srcOrd="0" destOrd="0" parTransId="{29F179C7-D2A7-42F2-A989-25E6D6E3D949}" sibTransId="{FA3D7079-B884-45F8-8BA4-5084386E7736}"/>
    <dgm:cxn modelId="{478F286B-EC1F-43E8-B2C1-889C1B2FFFCC}" srcId="{34A35A69-6281-4E77-A223-FDC1A6E51056}" destId="{31D2AD68-981E-4B6E-973A-A87A0D817391}" srcOrd="1" destOrd="0" parTransId="{84201C6A-F938-4AFA-AB5F-BCE2B58E381A}" sibTransId="{42C1C868-84A2-4572-90FE-DE9142E0007B}"/>
    <dgm:cxn modelId="{BA73974D-9DC4-4C31-8576-7DD6C87C0A4B}" srcId="{E92C8965-C6BE-40F6-BCB2-9E0621F2A2A6}" destId="{DAB5A4E1-0770-40B4-A4A0-A4F73C438771}" srcOrd="0" destOrd="0" parTransId="{F590E6C2-5815-4388-AF08-9E8AA40CC8EE}" sibTransId="{E2DB2282-EF04-445E-8FA2-397E6829FF31}"/>
    <dgm:cxn modelId="{7FDB3471-01E8-49CC-86B8-DCECA0C431AA}" srcId="{31D2AD68-981E-4B6E-973A-A87A0D817391}" destId="{663F4568-F791-4A5A-8A22-8F7078B26863}" srcOrd="3" destOrd="0" parTransId="{6245272B-B7AC-43A8-830A-98B5033A2EA4}" sibTransId="{AE2E9A4E-46C0-44F8-BA9D-8F1A9044884D}"/>
    <dgm:cxn modelId="{A7132E75-4003-4D0F-8A5C-FD66886E791B}" type="presOf" srcId="{DAB5A4E1-0770-40B4-A4A0-A4F73C438771}" destId="{07FCAE64-9AC5-4151-93ED-68FE6ECC9124}" srcOrd="0" destOrd="0" presId="urn:microsoft.com/office/officeart/2008/layout/SquareAccentList"/>
    <dgm:cxn modelId="{182CA0CF-0725-4CAB-9B20-454103216993}" srcId="{34A35A69-6281-4E77-A223-FDC1A6E51056}" destId="{E92C8965-C6BE-40F6-BCB2-9E0621F2A2A6}" srcOrd="0" destOrd="0" parTransId="{253E397D-27E1-4A1C-A734-5380643F77DF}" sibTransId="{E57F7542-345D-4139-B7CE-D9E247588A93}"/>
    <dgm:cxn modelId="{A7DEBE06-D9A3-4C85-A7C0-6E859062FAD1}" srcId="{31D2AD68-981E-4B6E-973A-A87A0D817391}" destId="{DF71B745-3762-4E73-8AED-5ED41AA2985F}" srcOrd="2" destOrd="0" parTransId="{1F0EB4A9-8100-4CA2-9157-B98D1097640C}" sibTransId="{EB56B7A6-F886-432D-8901-2DD2322F3963}"/>
    <dgm:cxn modelId="{A4AAE6A2-EE21-4788-AFA5-FFD213E71D6C}" type="presOf" srcId="{3892BB8A-F3A4-4679-9FFF-82C9C083E9BB}" destId="{7262F8E3-EC42-405D-BA23-A6C36DCC3388}" srcOrd="0" destOrd="0" presId="urn:microsoft.com/office/officeart/2008/layout/SquareAccentList"/>
    <dgm:cxn modelId="{795DE8AE-339B-400E-8055-E19BB1447C4B}" srcId="{34A35A69-6281-4E77-A223-FDC1A6E51056}" destId="{FDF0DA00-0518-48C0-B131-D823DF61FB5D}" srcOrd="2" destOrd="0" parTransId="{1CE8F82F-38FA-4369-A9C6-56F7B0389807}" sibTransId="{3F9A4039-4896-4EA3-9231-3D1BF591A2BD}"/>
    <dgm:cxn modelId="{1C3BF82A-D7B5-4035-B3F9-02E516FA7D1C}" srcId="{31D2AD68-981E-4B6E-973A-A87A0D817391}" destId="{491F3286-C614-4488-A6AA-0F7BB24DF7CB}" srcOrd="1" destOrd="0" parTransId="{AC240A5E-60E5-44B7-B55E-638A1D50AFEF}" sibTransId="{2A28BD0B-D816-4FF5-8E3D-09DC7CC5D059}"/>
    <dgm:cxn modelId="{C8961C4B-A4CD-4D93-A05E-F762C2922615}" type="presOf" srcId="{34A35A69-6281-4E77-A223-FDC1A6E51056}" destId="{8C805097-E404-493C-8FC5-0DA8CC3472B6}" srcOrd="0" destOrd="0" presId="urn:microsoft.com/office/officeart/2008/layout/SquareAccentList"/>
    <dgm:cxn modelId="{822A8BE9-2984-4B9E-9CB8-D63BAA897363}" srcId="{FDF0DA00-0518-48C0-B131-D823DF61FB5D}" destId="{0B06725D-7C91-49FD-94A4-C7BA323C9C9F}" srcOrd="1" destOrd="0" parTransId="{27D9E268-63ED-4123-91BC-028129408A01}" sibTransId="{6AE071A2-E2EF-4319-89CF-F867573F0C3D}"/>
    <dgm:cxn modelId="{9CA118A2-8458-418C-8299-C17A132964A7}" type="presOf" srcId="{491F3286-C614-4488-A6AA-0F7BB24DF7CB}" destId="{10600A64-8815-4CA5-8A98-D0CBAF0D1848}" srcOrd="0" destOrd="0" presId="urn:microsoft.com/office/officeart/2008/layout/SquareAccentList"/>
    <dgm:cxn modelId="{65DAB3DA-4BF5-402F-A71F-A08EE1E3969A}" srcId="{FDF0DA00-0518-48C0-B131-D823DF61FB5D}" destId="{18F797FD-2EE9-45EE-BBDD-82A0CE33A316}" srcOrd="0" destOrd="0" parTransId="{23A0409A-DCB1-4830-A2A4-751AD580ED90}" sibTransId="{3D51EE79-2D4F-4646-9944-CDE18C83A8A8}"/>
    <dgm:cxn modelId="{015D681C-0C24-4F08-AF5E-CD78570854A0}" type="presOf" srcId="{929CDA28-5E26-487D-B38C-88F518BC41C9}" destId="{5DCA42C2-B533-44FC-9A26-E89021347DB6}" srcOrd="0" destOrd="0" presId="urn:microsoft.com/office/officeart/2008/layout/SquareAccentList"/>
    <dgm:cxn modelId="{FD4B217F-0311-4E69-A8C9-7C45B07A9A87}" srcId="{E92C8965-C6BE-40F6-BCB2-9E0621F2A2A6}" destId="{828CD9C7-17F2-423F-A46F-2CFBB2D11518}" srcOrd="2" destOrd="0" parTransId="{07E99621-3170-4533-8490-64667DA51724}" sibTransId="{6AA1992A-706C-4CE8-9965-273EB1E827C5}"/>
    <dgm:cxn modelId="{4A98C986-D5DA-485B-823E-EEF731EB4CC9}" type="presOf" srcId="{18F797FD-2EE9-45EE-BBDD-82A0CE33A316}" destId="{C6047F15-267D-4798-8E84-A0D3EFE9E085}" srcOrd="0" destOrd="0" presId="urn:microsoft.com/office/officeart/2008/layout/SquareAccentList"/>
    <dgm:cxn modelId="{73ABBF7F-E12C-4E8B-9754-DDC3A98AD7D0}" type="presOf" srcId="{E6EE2682-530F-4912-B4F7-3BE306EFE01B}" destId="{FF9E1C46-4628-48C5-8B55-A14EC0507DA4}" srcOrd="0" destOrd="0" presId="urn:microsoft.com/office/officeart/2008/layout/SquareAccentList"/>
    <dgm:cxn modelId="{AA0F85A9-396F-4CB4-A4DF-F453011B2235}" type="presOf" srcId="{663F4568-F791-4A5A-8A22-8F7078B26863}" destId="{EAEC2C8C-AADB-464B-A1A6-1F256AA1CA2C}" srcOrd="0" destOrd="0" presId="urn:microsoft.com/office/officeart/2008/layout/SquareAccentList"/>
    <dgm:cxn modelId="{D8FD13EA-61E8-42F7-BBC2-4BF8DC1F328B}" srcId="{E92C8965-C6BE-40F6-BCB2-9E0621F2A2A6}" destId="{3892BB8A-F3A4-4679-9FFF-82C9C083E9BB}" srcOrd="3" destOrd="0" parTransId="{7FF85A27-C231-414A-AD34-356FF0AB4CE7}" sibTransId="{13D53B89-9F0E-41B1-8A8C-0E8FAD687BF0}"/>
    <dgm:cxn modelId="{8DDC12B0-6FBA-4ABF-A28C-C6F57DB7BEBD}" type="presOf" srcId="{0B06725D-7C91-49FD-94A4-C7BA323C9C9F}" destId="{65CB1170-BF77-460D-9ACA-E69E512965FB}" srcOrd="0" destOrd="0" presId="urn:microsoft.com/office/officeart/2008/layout/SquareAccentList"/>
    <dgm:cxn modelId="{72ACC7F2-1A6C-43CA-8991-53F4997C3635}" type="presOf" srcId="{E92C8965-C6BE-40F6-BCB2-9E0621F2A2A6}" destId="{F415178D-DD53-4A44-A79C-53522B8B467E}" srcOrd="0" destOrd="0" presId="urn:microsoft.com/office/officeart/2008/layout/SquareAccentList"/>
    <dgm:cxn modelId="{27A65BEC-B15E-402D-AD16-5F5D58095CE4}" type="presOf" srcId="{31D2AD68-981E-4B6E-973A-A87A0D817391}" destId="{A2CFCD6B-305C-46E2-A12C-8E0E3FFDE501}" srcOrd="0" destOrd="0" presId="urn:microsoft.com/office/officeart/2008/layout/SquareAccentList"/>
    <dgm:cxn modelId="{A8B4C993-8046-44F4-BE77-735D29ED4BC4}" type="presParOf" srcId="{8C805097-E404-493C-8FC5-0DA8CC3472B6}" destId="{12E26FD5-86FC-4679-9605-88D415F96F1E}" srcOrd="0" destOrd="0" presId="urn:microsoft.com/office/officeart/2008/layout/SquareAccentList"/>
    <dgm:cxn modelId="{C6677AD0-3CB4-4F2B-B3E0-4AA07FD17F5A}" type="presParOf" srcId="{12E26FD5-86FC-4679-9605-88D415F96F1E}" destId="{97FB8C5C-9E78-438F-97CE-CEB7ED09DE24}" srcOrd="0" destOrd="0" presId="urn:microsoft.com/office/officeart/2008/layout/SquareAccentList"/>
    <dgm:cxn modelId="{F546C2F2-9289-4302-A308-DE3D0E4305B2}" type="presParOf" srcId="{97FB8C5C-9E78-438F-97CE-CEB7ED09DE24}" destId="{F269D097-C2BA-486D-98B5-8A2B619647C2}" srcOrd="0" destOrd="0" presId="urn:microsoft.com/office/officeart/2008/layout/SquareAccentList"/>
    <dgm:cxn modelId="{B4E80768-DA6F-408F-9D72-F2CAD074CC86}" type="presParOf" srcId="{97FB8C5C-9E78-438F-97CE-CEB7ED09DE24}" destId="{84906FC4-1EE1-48FB-AED8-FD28341B7CFD}" srcOrd="1" destOrd="0" presId="urn:microsoft.com/office/officeart/2008/layout/SquareAccentList"/>
    <dgm:cxn modelId="{E1A047DC-5EB9-4A5F-9C31-0B690AAA8919}" type="presParOf" srcId="{97FB8C5C-9E78-438F-97CE-CEB7ED09DE24}" destId="{F415178D-DD53-4A44-A79C-53522B8B467E}" srcOrd="2" destOrd="0" presId="urn:microsoft.com/office/officeart/2008/layout/SquareAccentList"/>
    <dgm:cxn modelId="{ADC6E531-93AB-48E0-AF16-18320A48A79F}" type="presParOf" srcId="{12E26FD5-86FC-4679-9605-88D415F96F1E}" destId="{7A7BDCC1-EB87-4900-8A5A-23A5CD8B7531}" srcOrd="1" destOrd="0" presId="urn:microsoft.com/office/officeart/2008/layout/SquareAccentList"/>
    <dgm:cxn modelId="{13A87307-844E-440E-989E-56309D4A6BB1}" type="presParOf" srcId="{7A7BDCC1-EB87-4900-8A5A-23A5CD8B7531}" destId="{C9C4F032-77C9-4D4F-BB06-92ED4E9AAD37}" srcOrd="0" destOrd="0" presId="urn:microsoft.com/office/officeart/2008/layout/SquareAccentList"/>
    <dgm:cxn modelId="{DBB69284-5194-4ABF-99BB-CEDC60A7DA63}" type="presParOf" srcId="{C9C4F032-77C9-4D4F-BB06-92ED4E9AAD37}" destId="{042A6C8E-729E-4F80-9389-AEA74B2A5CE6}" srcOrd="0" destOrd="0" presId="urn:microsoft.com/office/officeart/2008/layout/SquareAccentList"/>
    <dgm:cxn modelId="{E7373BD6-65F8-418C-B6B0-8621D31D9181}" type="presParOf" srcId="{C9C4F032-77C9-4D4F-BB06-92ED4E9AAD37}" destId="{07FCAE64-9AC5-4151-93ED-68FE6ECC9124}" srcOrd="1" destOrd="0" presId="urn:microsoft.com/office/officeart/2008/layout/SquareAccentList"/>
    <dgm:cxn modelId="{09323A67-25FF-45C2-9217-BEC9BA199D81}" type="presParOf" srcId="{7A7BDCC1-EB87-4900-8A5A-23A5CD8B7531}" destId="{114EAF33-5069-4198-8E7A-794AFD88507D}" srcOrd="1" destOrd="0" presId="urn:microsoft.com/office/officeart/2008/layout/SquareAccentList"/>
    <dgm:cxn modelId="{A872B909-7E7B-4C2F-8EBD-18C12CC65D89}" type="presParOf" srcId="{114EAF33-5069-4198-8E7A-794AFD88507D}" destId="{1FDA57DD-917A-4251-989A-CCA147E7CD99}" srcOrd="0" destOrd="0" presId="urn:microsoft.com/office/officeart/2008/layout/SquareAccentList"/>
    <dgm:cxn modelId="{AF805B1B-228D-41BE-A935-DEB75A4732EE}" type="presParOf" srcId="{114EAF33-5069-4198-8E7A-794AFD88507D}" destId="{FF9E1C46-4628-48C5-8B55-A14EC0507DA4}" srcOrd="1" destOrd="0" presId="urn:microsoft.com/office/officeart/2008/layout/SquareAccentList"/>
    <dgm:cxn modelId="{679296F6-6535-406B-9D55-10408F3E5FD4}" type="presParOf" srcId="{7A7BDCC1-EB87-4900-8A5A-23A5CD8B7531}" destId="{7128427B-7D3C-43EC-92C3-AEC06D91B37E}" srcOrd="2" destOrd="0" presId="urn:microsoft.com/office/officeart/2008/layout/SquareAccentList"/>
    <dgm:cxn modelId="{66F4C89D-EF1E-4905-B1BD-6BC80A56B3AB}" type="presParOf" srcId="{7128427B-7D3C-43EC-92C3-AEC06D91B37E}" destId="{DE907845-5A53-432A-B02A-DD8A3E59D9A8}" srcOrd="0" destOrd="0" presId="urn:microsoft.com/office/officeart/2008/layout/SquareAccentList"/>
    <dgm:cxn modelId="{DBA4A78B-0DD2-4D43-970E-6EF208D6E57F}" type="presParOf" srcId="{7128427B-7D3C-43EC-92C3-AEC06D91B37E}" destId="{3C0F6976-E09A-408C-9F0F-5871EC0E5A4E}" srcOrd="1" destOrd="0" presId="urn:microsoft.com/office/officeart/2008/layout/SquareAccentList"/>
    <dgm:cxn modelId="{651AD8B9-1D0F-4665-BF32-41E79AF1B2A1}" type="presParOf" srcId="{7A7BDCC1-EB87-4900-8A5A-23A5CD8B7531}" destId="{992D84A5-CCE8-4662-B761-B33388A298A9}" srcOrd="3" destOrd="0" presId="urn:microsoft.com/office/officeart/2008/layout/SquareAccentList"/>
    <dgm:cxn modelId="{C14EDFD4-B742-4E89-A756-A01453AB50DE}" type="presParOf" srcId="{992D84A5-CCE8-4662-B761-B33388A298A9}" destId="{A5C061D3-D1CD-4DD6-9FB7-DE65428B0EC9}" srcOrd="0" destOrd="0" presId="urn:microsoft.com/office/officeart/2008/layout/SquareAccentList"/>
    <dgm:cxn modelId="{129BB934-4B3D-4A11-90E4-15188402BC18}" type="presParOf" srcId="{992D84A5-CCE8-4662-B761-B33388A298A9}" destId="{7262F8E3-EC42-405D-BA23-A6C36DCC3388}" srcOrd="1" destOrd="0" presId="urn:microsoft.com/office/officeart/2008/layout/SquareAccentList"/>
    <dgm:cxn modelId="{F17E306B-5796-46E6-95E4-3ED156F7668B}" type="presParOf" srcId="{8C805097-E404-493C-8FC5-0DA8CC3472B6}" destId="{9A48AF5F-5624-4932-9D54-F909E3FBCEA7}" srcOrd="1" destOrd="0" presId="urn:microsoft.com/office/officeart/2008/layout/SquareAccentList"/>
    <dgm:cxn modelId="{349E9C51-AD70-472D-9A7E-DEB98F259CA6}" type="presParOf" srcId="{9A48AF5F-5624-4932-9D54-F909E3FBCEA7}" destId="{9780D7E6-1E94-4BB7-B780-1331C591DDA6}" srcOrd="0" destOrd="0" presId="urn:microsoft.com/office/officeart/2008/layout/SquareAccentList"/>
    <dgm:cxn modelId="{734FA007-1F0E-4142-A3C6-2CD6F49F7428}" type="presParOf" srcId="{9780D7E6-1E94-4BB7-B780-1331C591DDA6}" destId="{E4A57066-F41D-48DA-9CB6-9623E9F563B4}" srcOrd="0" destOrd="0" presId="urn:microsoft.com/office/officeart/2008/layout/SquareAccentList"/>
    <dgm:cxn modelId="{4F069280-AE42-4230-B8CB-337539357AB7}" type="presParOf" srcId="{9780D7E6-1E94-4BB7-B780-1331C591DDA6}" destId="{0741003C-B493-42A1-8065-C9F2DA3EB1AA}" srcOrd="1" destOrd="0" presId="urn:microsoft.com/office/officeart/2008/layout/SquareAccentList"/>
    <dgm:cxn modelId="{E92A08B3-8FAB-44CD-9569-D21771F0ED64}" type="presParOf" srcId="{9780D7E6-1E94-4BB7-B780-1331C591DDA6}" destId="{A2CFCD6B-305C-46E2-A12C-8E0E3FFDE501}" srcOrd="2" destOrd="0" presId="urn:microsoft.com/office/officeart/2008/layout/SquareAccentList"/>
    <dgm:cxn modelId="{D2598CFA-3461-4FF8-842F-5CE72F296CE2}" type="presParOf" srcId="{9A48AF5F-5624-4932-9D54-F909E3FBCEA7}" destId="{F7A8CF9A-BD89-4985-A80E-B1BF7DD124BF}" srcOrd="1" destOrd="0" presId="urn:microsoft.com/office/officeart/2008/layout/SquareAccentList"/>
    <dgm:cxn modelId="{1DBA0DB9-A577-4A29-ADF4-3DE7F3AA56BF}" type="presParOf" srcId="{F7A8CF9A-BD89-4985-A80E-B1BF7DD124BF}" destId="{3B6443E5-495F-48D9-A23F-C3BDB915FE4B}" srcOrd="0" destOrd="0" presId="urn:microsoft.com/office/officeart/2008/layout/SquareAccentList"/>
    <dgm:cxn modelId="{6BB1E469-E553-4D5B-B388-D4D0659CD36E}" type="presParOf" srcId="{3B6443E5-495F-48D9-A23F-C3BDB915FE4B}" destId="{F9DD8C9E-1C8F-4075-B97D-F3E2FB51D16B}" srcOrd="0" destOrd="0" presId="urn:microsoft.com/office/officeart/2008/layout/SquareAccentList"/>
    <dgm:cxn modelId="{B9C0E9EC-8DA3-43D7-91AD-C1FD982F360C}" type="presParOf" srcId="{3B6443E5-495F-48D9-A23F-C3BDB915FE4B}" destId="{5DCA42C2-B533-44FC-9A26-E89021347DB6}" srcOrd="1" destOrd="0" presId="urn:microsoft.com/office/officeart/2008/layout/SquareAccentList"/>
    <dgm:cxn modelId="{BB67B479-9416-4A4B-8F83-172BD7D93EB9}" type="presParOf" srcId="{F7A8CF9A-BD89-4985-A80E-B1BF7DD124BF}" destId="{A58E4AEE-DF25-412B-913E-02E9535F4B9C}" srcOrd="1" destOrd="0" presId="urn:microsoft.com/office/officeart/2008/layout/SquareAccentList"/>
    <dgm:cxn modelId="{8D7D6912-5FFC-4B03-93EB-F71C7F4C909F}" type="presParOf" srcId="{A58E4AEE-DF25-412B-913E-02E9535F4B9C}" destId="{A2D3DDEF-0943-40AD-866E-B45D20A59F67}" srcOrd="0" destOrd="0" presId="urn:microsoft.com/office/officeart/2008/layout/SquareAccentList"/>
    <dgm:cxn modelId="{4450ED42-9904-44C6-8BF5-121572373937}" type="presParOf" srcId="{A58E4AEE-DF25-412B-913E-02E9535F4B9C}" destId="{10600A64-8815-4CA5-8A98-D0CBAF0D1848}" srcOrd="1" destOrd="0" presId="urn:microsoft.com/office/officeart/2008/layout/SquareAccentList"/>
    <dgm:cxn modelId="{01DA33D6-3B8E-4848-978B-00198DEEDF95}" type="presParOf" srcId="{F7A8CF9A-BD89-4985-A80E-B1BF7DD124BF}" destId="{447C038D-2F2C-480A-A57F-E76BE8CB9087}" srcOrd="2" destOrd="0" presId="urn:microsoft.com/office/officeart/2008/layout/SquareAccentList"/>
    <dgm:cxn modelId="{B3CBEAD1-DB32-43AA-AED4-B62389AB622E}" type="presParOf" srcId="{447C038D-2F2C-480A-A57F-E76BE8CB9087}" destId="{1E0C8A16-BFC4-43A3-AADD-EAEBEA0F5353}" srcOrd="0" destOrd="0" presId="urn:microsoft.com/office/officeart/2008/layout/SquareAccentList"/>
    <dgm:cxn modelId="{0A988DD2-F829-46A8-82B8-EE801F5F598D}" type="presParOf" srcId="{447C038D-2F2C-480A-A57F-E76BE8CB9087}" destId="{09546C7A-C47D-4BB3-813C-82975935921E}" srcOrd="1" destOrd="0" presId="urn:microsoft.com/office/officeart/2008/layout/SquareAccentList"/>
    <dgm:cxn modelId="{20FAFDB7-1EF5-4D3F-B304-632671526909}" type="presParOf" srcId="{F7A8CF9A-BD89-4985-A80E-B1BF7DD124BF}" destId="{0D891DF6-C454-4BA9-B235-713CF9C096C1}" srcOrd="3" destOrd="0" presId="urn:microsoft.com/office/officeart/2008/layout/SquareAccentList"/>
    <dgm:cxn modelId="{8B38316E-DA24-4A93-AB20-D2B92F5CD592}" type="presParOf" srcId="{0D891DF6-C454-4BA9-B235-713CF9C096C1}" destId="{9B276E7B-B4BD-48AC-B0BE-B1D572A3221F}" srcOrd="0" destOrd="0" presId="urn:microsoft.com/office/officeart/2008/layout/SquareAccentList"/>
    <dgm:cxn modelId="{BA247A35-DB4D-4802-A9A3-9EE055A7818E}" type="presParOf" srcId="{0D891DF6-C454-4BA9-B235-713CF9C096C1}" destId="{EAEC2C8C-AADB-464B-A1A6-1F256AA1CA2C}" srcOrd="1" destOrd="0" presId="urn:microsoft.com/office/officeart/2008/layout/SquareAccentList"/>
    <dgm:cxn modelId="{76310654-AA58-41AB-AD3E-07BF3823C49D}" type="presParOf" srcId="{8C805097-E404-493C-8FC5-0DA8CC3472B6}" destId="{2839844D-5670-4B21-90FE-222E5B90DDE6}" srcOrd="2" destOrd="0" presId="urn:microsoft.com/office/officeart/2008/layout/SquareAccentList"/>
    <dgm:cxn modelId="{A4EC11A0-F3EC-4C8A-97D1-C31A4E3FE57C}" type="presParOf" srcId="{2839844D-5670-4B21-90FE-222E5B90DDE6}" destId="{B1CDAD0D-BC57-4C3A-BB6B-B0A11CA6AB12}" srcOrd="0" destOrd="0" presId="urn:microsoft.com/office/officeart/2008/layout/SquareAccentList"/>
    <dgm:cxn modelId="{3F6E1772-294E-418B-AC31-8CB526290574}" type="presParOf" srcId="{B1CDAD0D-BC57-4C3A-BB6B-B0A11CA6AB12}" destId="{398E752F-881A-442D-B64A-DBF46886D35C}" srcOrd="0" destOrd="0" presId="urn:microsoft.com/office/officeart/2008/layout/SquareAccentList"/>
    <dgm:cxn modelId="{3F8EE53C-A0BA-4A84-8055-BC0185955D3E}" type="presParOf" srcId="{B1CDAD0D-BC57-4C3A-BB6B-B0A11CA6AB12}" destId="{07136C5E-10CD-471F-9E8C-8A9178612258}" srcOrd="1" destOrd="0" presId="urn:microsoft.com/office/officeart/2008/layout/SquareAccentList"/>
    <dgm:cxn modelId="{2B4C0662-EDF7-42DB-864E-21D5C584755B}" type="presParOf" srcId="{B1CDAD0D-BC57-4C3A-BB6B-B0A11CA6AB12}" destId="{1BCC27BB-146A-46CC-865E-27CD29728C89}" srcOrd="2" destOrd="0" presId="urn:microsoft.com/office/officeart/2008/layout/SquareAccentList"/>
    <dgm:cxn modelId="{33312705-D281-4130-B9AD-FFDDA30BA8A4}" type="presParOf" srcId="{2839844D-5670-4B21-90FE-222E5B90DDE6}" destId="{346C5EDE-18E1-4F6B-86A7-2DA3457CC4B2}" srcOrd="1" destOrd="0" presId="urn:microsoft.com/office/officeart/2008/layout/SquareAccentList"/>
    <dgm:cxn modelId="{298397EB-127F-40A8-BA1D-9C6866BE7ECF}" type="presParOf" srcId="{346C5EDE-18E1-4F6B-86A7-2DA3457CC4B2}" destId="{20B63992-F62A-457A-8B2D-24056BA95688}" srcOrd="0" destOrd="0" presId="urn:microsoft.com/office/officeart/2008/layout/SquareAccentList"/>
    <dgm:cxn modelId="{64BD4468-E423-4A9D-B199-FFB71ADC034B}" type="presParOf" srcId="{20B63992-F62A-457A-8B2D-24056BA95688}" destId="{D718CF2E-428F-4D48-A4D1-72719C78741C}" srcOrd="0" destOrd="0" presId="urn:microsoft.com/office/officeart/2008/layout/SquareAccentList"/>
    <dgm:cxn modelId="{DC2DD824-50B3-48C5-8B9D-289A567787B3}" type="presParOf" srcId="{20B63992-F62A-457A-8B2D-24056BA95688}" destId="{C6047F15-267D-4798-8E84-A0D3EFE9E085}" srcOrd="1" destOrd="0" presId="urn:microsoft.com/office/officeart/2008/layout/SquareAccentList"/>
    <dgm:cxn modelId="{2E7AFC87-7DF6-4177-A2A8-ADD3924D4C01}" type="presParOf" srcId="{346C5EDE-18E1-4F6B-86A7-2DA3457CC4B2}" destId="{47ED4C42-2AEF-42D5-9FD3-AC57783FC616}" srcOrd="1" destOrd="0" presId="urn:microsoft.com/office/officeart/2008/layout/SquareAccentList"/>
    <dgm:cxn modelId="{256B045B-F07D-41A5-82E7-45F898434D46}" type="presParOf" srcId="{47ED4C42-2AEF-42D5-9FD3-AC57783FC616}" destId="{564B2B2D-F572-42C9-AD66-3F14C8061491}" srcOrd="0" destOrd="0" presId="urn:microsoft.com/office/officeart/2008/layout/SquareAccentList"/>
    <dgm:cxn modelId="{F9D1A5C0-46EC-43D5-BE10-D89FE83CF18C}" type="presParOf" srcId="{47ED4C42-2AEF-42D5-9FD3-AC57783FC616}" destId="{65CB1170-BF77-460D-9ACA-E69E512965FB}" srcOrd="1" destOrd="0" presId="urn:microsoft.com/office/officeart/2008/layout/Square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357925-92BB-4E3A-8040-36F4A49B790D}" type="doc">
      <dgm:prSet loTypeId="urn:microsoft.com/office/officeart/2009/layout/CirclePictureHierarchy" loCatId="picture" qsTypeId="urn:microsoft.com/office/officeart/2005/8/quickstyle/simple1" qsCatId="simple" csTypeId="urn:microsoft.com/office/officeart/2005/8/colors/accent1_2" csCatId="accent1" phldr="1"/>
      <dgm:spPr/>
      <dgm:t>
        <a:bodyPr/>
        <a:lstStyle/>
        <a:p>
          <a:endParaRPr lang="th-TH"/>
        </a:p>
      </dgm:t>
    </dgm:pt>
    <dgm:pt modelId="{C8BDC878-82CC-44BB-BB55-5D7A8B918851}">
      <dgm:prSet phldrT="[Text]"/>
      <dgm:spPr/>
      <dgm:t>
        <a:bodyPr/>
        <a:lstStyle/>
        <a:p>
          <a:r>
            <a:rPr lang="en-US" b="1" dirty="0" err="1" smtClean="0"/>
            <a:t>Bancassurance</a:t>
          </a:r>
          <a:endParaRPr lang="th-TH" b="1" dirty="0"/>
        </a:p>
      </dgm:t>
    </dgm:pt>
    <dgm:pt modelId="{39890775-6D14-4406-820B-3CF8AB2B9F55}" type="parTrans" cxnId="{95B04391-DD62-4A21-BA0F-AF69EACCC2E9}">
      <dgm:prSet/>
      <dgm:spPr/>
      <dgm:t>
        <a:bodyPr/>
        <a:lstStyle/>
        <a:p>
          <a:endParaRPr lang="th-TH"/>
        </a:p>
      </dgm:t>
    </dgm:pt>
    <dgm:pt modelId="{ACF0AD15-60BB-4B5C-A2F1-EA957BEF5CC3}" type="sibTrans" cxnId="{95B04391-DD62-4A21-BA0F-AF69EACCC2E9}">
      <dgm:prSet/>
      <dgm:spPr/>
      <dgm:t>
        <a:bodyPr/>
        <a:lstStyle/>
        <a:p>
          <a:endParaRPr lang="th-TH"/>
        </a:p>
      </dgm:t>
    </dgm:pt>
    <dgm:pt modelId="{A9481A6A-59D5-4274-80D0-5EAA48C208A8}">
      <dgm:prSet phldrT="[Text]"/>
      <dgm:spPr/>
      <dgm:t>
        <a:bodyPr/>
        <a:lstStyle/>
        <a:p>
          <a:r>
            <a:rPr lang="en-US" b="1" dirty="0" smtClean="0"/>
            <a:t>Life </a:t>
          </a:r>
        </a:p>
        <a:p>
          <a:r>
            <a:rPr lang="en-US" b="1" dirty="0" smtClean="0"/>
            <a:t>insurance</a:t>
          </a:r>
          <a:endParaRPr lang="th-TH" b="1" dirty="0"/>
        </a:p>
      </dgm:t>
    </dgm:pt>
    <dgm:pt modelId="{8023D068-7F98-4502-83EB-E5D798A222E5}" type="parTrans" cxnId="{EA70A43C-1ABB-4F6E-915E-47E278FD0894}">
      <dgm:prSet/>
      <dgm:spPr/>
      <dgm:t>
        <a:bodyPr/>
        <a:lstStyle/>
        <a:p>
          <a:endParaRPr lang="th-TH"/>
        </a:p>
      </dgm:t>
    </dgm:pt>
    <dgm:pt modelId="{9AD1B648-731A-425D-B255-7B8A2CFAC063}" type="sibTrans" cxnId="{EA70A43C-1ABB-4F6E-915E-47E278FD0894}">
      <dgm:prSet/>
      <dgm:spPr/>
      <dgm:t>
        <a:bodyPr/>
        <a:lstStyle/>
        <a:p>
          <a:endParaRPr lang="th-TH"/>
        </a:p>
      </dgm:t>
    </dgm:pt>
    <dgm:pt modelId="{F9204D89-B979-417E-8A81-420BAE4DEA6F}">
      <dgm:prSet phldrT="[Text]"/>
      <dgm:spPr/>
      <dgm:t>
        <a:bodyPr/>
        <a:lstStyle/>
        <a:p>
          <a:r>
            <a:rPr lang="en-US" b="1" dirty="0" smtClean="0"/>
            <a:t>Non-life insurance</a:t>
          </a:r>
          <a:endParaRPr lang="th-TH" b="1" dirty="0"/>
        </a:p>
      </dgm:t>
    </dgm:pt>
    <dgm:pt modelId="{DD27E3A6-26FF-477B-9765-FB8CB75AB925}" type="parTrans" cxnId="{7AE66490-49AE-4F9E-AB19-94B4F5C9CDF6}">
      <dgm:prSet/>
      <dgm:spPr/>
      <dgm:t>
        <a:bodyPr/>
        <a:lstStyle/>
        <a:p>
          <a:endParaRPr lang="th-TH"/>
        </a:p>
      </dgm:t>
    </dgm:pt>
    <dgm:pt modelId="{008247D2-878C-4F58-AAEA-7466A0C01A9A}" type="sibTrans" cxnId="{7AE66490-49AE-4F9E-AB19-94B4F5C9CDF6}">
      <dgm:prSet/>
      <dgm:spPr/>
      <dgm:t>
        <a:bodyPr/>
        <a:lstStyle/>
        <a:p>
          <a:endParaRPr lang="th-TH"/>
        </a:p>
      </dgm:t>
    </dgm:pt>
    <dgm:pt modelId="{ACD35FC3-FFC2-4013-A407-227966F5D9A3}" type="pres">
      <dgm:prSet presAssocID="{79357925-92BB-4E3A-8040-36F4A49B790D}" presName="hierChild1" presStyleCnt="0">
        <dgm:presLayoutVars>
          <dgm:chPref val="1"/>
          <dgm:dir/>
          <dgm:animOne val="branch"/>
          <dgm:animLvl val="lvl"/>
          <dgm:resizeHandles/>
        </dgm:presLayoutVars>
      </dgm:prSet>
      <dgm:spPr/>
      <dgm:t>
        <a:bodyPr/>
        <a:lstStyle/>
        <a:p>
          <a:endParaRPr lang="en-US"/>
        </a:p>
      </dgm:t>
    </dgm:pt>
    <dgm:pt modelId="{E9D208B8-CF60-4053-84A8-061CF3539F39}" type="pres">
      <dgm:prSet presAssocID="{C8BDC878-82CC-44BB-BB55-5D7A8B918851}" presName="hierRoot1" presStyleCnt="0"/>
      <dgm:spPr/>
    </dgm:pt>
    <dgm:pt modelId="{309C0914-D305-4AED-BB70-9812C7CB9471}" type="pres">
      <dgm:prSet presAssocID="{C8BDC878-82CC-44BB-BB55-5D7A8B918851}" presName="composite" presStyleCnt="0"/>
      <dgm:spPr/>
    </dgm:pt>
    <dgm:pt modelId="{A02ACEC4-6F83-45E8-8C81-473107533B6D}" type="pres">
      <dgm:prSet presAssocID="{C8BDC878-82CC-44BB-BB55-5D7A8B918851}" presName="image" presStyleLbl="node0"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28000" r="-28000"/>
          </a:stretch>
        </a:blipFill>
      </dgm:spPr>
    </dgm:pt>
    <dgm:pt modelId="{AF4DEFBA-59D8-4324-8212-FBDFD660E29A}" type="pres">
      <dgm:prSet presAssocID="{C8BDC878-82CC-44BB-BB55-5D7A8B918851}" presName="text" presStyleLbl="revTx" presStyleIdx="0" presStyleCnt="3">
        <dgm:presLayoutVars>
          <dgm:chPref val="3"/>
        </dgm:presLayoutVars>
      </dgm:prSet>
      <dgm:spPr/>
      <dgm:t>
        <a:bodyPr/>
        <a:lstStyle/>
        <a:p>
          <a:endParaRPr lang="en-US"/>
        </a:p>
      </dgm:t>
    </dgm:pt>
    <dgm:pt modelId="{D685703C-6A6B-4C5D-AF84-E0CD3D827355}" type="pres">
      <dgm:prSet presAssocID="{C8BDC878-82CC-44BB-BB55-5D7A8B918851}" presName="hierChild2" presStyleCnt="0"/>
      <dgm:spPr/>
    </dgm:pt>
    <dgm:pt modelId="{B9F1D921-0BFC-41CF-BF86-9375E3FCF2D5}" type="pres">
      <dgm:prSet presAssocID="{8023D068-7F98-4502-83EB-E5D798A222E5}" presName="Name10" presStyleLbl="parChTrans1D2" presStyleIdx="0" presStyleCnt="2"/>
      <dgm:spPr/>
      <dgm:t>
        <a:bodyPr/>
        <a:lstStyle/>
        <a:p>
          <a:endParaRPr lang="en-US"/>
        </a:p>
      </dgm:t>
    </dgm:pt>
    <dgm:pt modelId="{5458A4A6-C60C-448E-838E-992A5E3D9A1E}" type="pres">
      <dgm:prSet presAssocID="{A9481A6A-59D5-4274-80D0-5EAA48C208A8}" presName="hierRoot2" presStyleCnt="0"/>
      <dgm:spPr/>
    </dgm:pt>
    <dgm:pt modelId="{79DCA9F1-CF66-49DA-9288-EBC5B6C0C55B}" type="pres">
      <dgm:prSet presAssocID="{A9481A6A-59D5-4274-80D0-5EAA48C208A8}" presName="composite2" presStyleCnt="0"/>
      <dgm:spPr/>
    </dgm:pt>
    <dgm:pt modelId="{C3DD3637-4540-490B-B645-832ECF0F2165}" type="pres">
      <dgm:prSet presAssocID="{A9481A6A-59D5-4274-80D0-5EAA48C208A8}" presName="image2" presStyleLbl="node2" presStyleIdx="0" presStyleCnt="2"/>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dgm:spPr>
    </dgm:pt>
    <dgm:pt modelId="{AFDC755D-950A-4963-9C51-9EF54BC1E0DE}" type="pres">
      <dgm:prSet presAssocID="{A9481A6A-59D5-4274-80D0-5EAA48C208A8}" presName="text2" presStyleLbl="revTx" presStyleIdx="1" presStyleCnt="3">
        <dgm:presLayoutVars>
          <dgm:chPref val="3"/>
        </dgm:presLayoutVars>
      </dgm:prSet>
      <dgm:spPr/>
      <dgm:t>
        <a:bodyPr/>
        <a:lstStyle/>
        <a:p>
          <a:endParaRPr lang="en-US"/>
        </a:p>
      </dgm:t>
    </dgm:pt>
    <dgm:pt modelId="{CB793C92-6608-4B45-8B0B-687DBFA31178}" type="pres">
      <dgm:prSet presAssocID="{A9481A6A-59D5-4274-80D0-5EAA48C208A8}" presName="hierChild3" presStyleCnt="0"/>
      <dgm:spPr/>
    </dgm:pt>
    <dgm:pt modelId="{E8D867A6-E2EF-4D3E-96AE-AE424BFD2273}" type="pres">
      <dgm:prSet presAssocID="{DD27E3A6-26FF-477B-9765-FB8CB75AB925}" presName="Name10" presStyleLbl="parChTrans1D2" presStyleIdx="1" presStyleCnt="2"/>
      <dgm:spPr/>
      <dgm:t>
        <a:bodyPr/>
        <a:lstStyle/>
        <a:p>
          <a:endParaRPr lang="en-US"/>
        </a:p>
      </dgm:t>
    </dgm:pt>
    <dgm:pt modelId="{4F85F263-3E07-4014-BE04-176B4CDBF350}" type="pres">
      <dgm:prSet presAssocID="{F9204D89-B979-417E-8A81-420BAE4DEA6F}" presName="hierRoot2" presStyleCnt="0"/>
      <dgm:spPr/>
    </dgm:pt>
    <dgm:pt modelId="{DD28BD52-D3C7-494F-9255-D97402FBD82F}" type="pres">
      <dgm:prSet presAssocID="{F9204D89-B979-417E-8A81-420BAE4DEA6F}" presName="composite2" presStyleCnt="0"/>
      <dgm:spPr/>
    </dgm:pt>
    <dgm:pt modelId="{777FB4B6-CAF6-42F6-90C6-ACAD468A5706}" type="pres">
      <dgm:prSet presAssocID="{F9204D89-B979-417E-8A81-420BAE4DEA6F}" presName="image2" presStyleLbl="node2" presStyleIdx="1" presStyleCnt="2"/>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pt>
    <dgm:pt modelId="{27536ADC-76CE-40A7-9C92-7F799C46C9F5}" type="pres">
      <dgm:prSet presAssocID="{F9204D89-B979-417E-8A81-420BAE4DEA6F}" presName="text2" presStyleLbl="revTx" presStyleIdx="2" presStyleCnt="3">
        <dgm:presLayoutVars>
          <dgm:chPref val="3"/>
        </dgm:presLayoutVars>
      </dgm:prSet>
      <dgm:spPr/>
      <dgm:t>
        <a:bodyPr/>
        <a:lstStyle/>
        <a:p>
          <a:endParaRPr lang="th-TH"/>
        </a:p>
      </dgm:t>
    </dgm:pt>
    <dgm:pt modelId="{16B71BFD-7004-49EE-A8BF-59AB0C0E3B00}" type="pres">
      <dgm:prSet presAssocID="{F9204D89-B979-417E-8A81-420BAE4DEA6F}" presName="hierChild3" presStyleCnt="0"/>
      <dgm:spPr/>
    </dgm:pt>
  </dgm:ptLst>
  <dgm:cxnLst>
    <dgm:cxn modelId="{FEF2ACAC-C718-4547-924E-A16F2D2963E5}" type="presOf" srcId="{C8BDC878-82CC-44BB-BB55-5D7A8B918851}" destId="{AF4DEFBA-59D8-4324-8212-FBDFD660E29A}" srcOrd="0" destOrd="0" presId="urn:microsoft.com/office/officeart/2009/layout/CirclePictureHierarchy"/>
    <dgm:cxn modelId="{12E22A43-DC87-414C-8069-B44CC2325594}" type="presOf" srcId="{8023D068-7F98-4502-83EB-E5D798A222E5}" destId="{B9F1D921-0BFC-41CF-BF86-9375E3FCF2D5}" srcOrd="0" destOrd="0" presId="urn:microsoft.com/office/officeart/2009/layout/CirclePictureHierarchy"/>
    <dgm:cxn modelId="{7AE66490-49AE-4F9E-AB19-94B4F5C9CDF6}" srcId="{C8BDC878-82CC-44BB-BB55-5D7A8B918851}" destId="{F9204D89-B979-417E-8A81-420BAE4DEA6F}" srcOrd="1" destOrd="0" parTransId="{DD27E3A6-26FF-477B-9765-FB8CB75AB925}" sibTransId="{008247D2-878C-4F58-AAEA-7466A0C01A9A}"/>
    <dgm:cxn modelId="{CB8773AB-57FB-42D3-B6FE-FC267F5CEF7E}" type="presOf" srcId="{A9481A6A-59D5-4274-80D0-5EAA48C208A8}" destId="{AFDC755D-950A-4963-9C51-9EF54BC1E0DE}" srcOrd="0" destOrd="0" presId="urn:microsoft.com/office/officeart/2009/layout/CirclePictureHierarchy"/>
    <dgm:cxn modelId="{F931F068-8A0B-4260-80F4-FC92D4287B81}" type="presOf" srcId="{F9204D89-B979-417E-8A81-420BAE4DEA6F}" destId="{27536ADC-76CE-40A7-9C92-7F799C46C9F5}" srcOrd="0" destOrd="0" presId="urn:microsoft.com/office/officeart/2009/layout/CirclePictureHierarchy"/>
    <dgm:cxn modelId="{9D98B686-718B-4F8B-8EA9-53593846ABC3}" type="presOf" srcId="{79357925-92BB-4E3A-8040-36F4A49B790D}" destId="{ACD35FC3-FFC2-4013-A407-227966F5D9A3}" srcOrd="0" destOrd="0" presId="urn:microsoft.com/office/officeart/2009/layout/CirclePictureHierarchy"/>
    <dgm:cxn modelId="{EA70A43C-1ABB-4F6E-915E-47E278FD0894}" srcId="{C8BDC878-82CC-44BB-BB55-5D7A8B918851}" destId="{A9481A6A-59D5-4274-80D0-5EAA48C208A8}" srcOrd="0" destOrd="0" parTransId="{8023D068-7F98-4502-83EB-E5D798A222E5}" sibTransId="{9AD1B648-731A-425D-B255-7B8A2CFAC063}"/>
    <dgm:cxn modelId="{F543C940-461C-467B-9358-7CF331C5107A}" type="presOf" srcId="{DD27E3A6-26FF-477B-9765-FB8CB75AB925}" destId="{E8D867A6-E2EF-4D3E-96AE-AE424BFD2273}" srcOrd="0" destOrd="0" presId="urn:microsoft.com/office/officeart/2009/layout/CirclePictureHierarchy"/>
    <dgm:cxn modelId="{95B04391-DD62-4A21-BA0F-AF69EACCC2E9}" srcId="{79357925-92BB-4E3A-8040-36F4A49B790D}" destId="{C8BDC878-82CC-44BB-BB55-5D7A8B918851}" srcOrd="0" destOrd="0" parTransId="{39890775-6D14-4406-820B-3CF8AB2B9F55}" sibTransId="{ACF0AD15-60BB-4B5C-A2F1-EA957BEF5CC3}"/>
    <dgm:cxn modelId="{9D79473F-DEC5-48E5-AB22-2989B196FA40}" type="presParOf" srcId="{ACD35FC3-FFC2-4013-A407-227966F5D9A3}" destId="{E9D208B8-CF60-4053-84A8-061CF3539F39}" srcOrd="0" destOrd="0" presId="urn:microsoft.com/office/officeart/2009/layout/CirclePictureHierarchy"/>
    <dgm:cxn modelId="{50355E5A-C5F2-4990-A6F8-832EC6A9BB23}" type="presParOf" srcId="{E9D208B8-CF60-4053-84A8-061CF3539F39}" destId="{309C0914-D305-4AED-BB70-9812C7CB9471}" srcOrd="0" destOrd="0" presId="urn:microsoft.com/office/officeart/2009/layout/CirclePictureHierarchy"/>
    <dgm:cxn modelId="{B5007552-D670-4335-96CB-E10917B13BD3}" type="presParOf" srcId="{309C0914-D305-4AED-BB70-9812C7CB9471}" destId="{A02ACEC4-6F83-45E8-8C81-473107533B6D}" srcOrd="0" destOrd="0" presId="urn:microsoft.com/office/officeart/2009/layout/CirclePictureHierarchy"/>
    <dgm:cxn modelId="{4A78B06E-0EB1-4A69-BBD3-C2FD5510F7F8}" type="presParOf" srcId="{309C0914-D305-4AED-BB70-9812C7CB9471}" destId="{AF4DEFBA-59D8-4324-8212-FBDFD660E29A}" srcOrd="1" destOrd="0" presId="urn:microsoft.com/office/officeart/2009/layout/CirclePictureHierarchy"/>
    <dgm:cxn modelId="{CA60AED7-7039-4723-9572-06160B01D77B}" type="presParOf" srcId="{E9D208B8-CF60-4053-84A8-061CF3539F39}" destId="{D685703C-6A6B-4C5D-AF84-E0CD3D827355}" srcOrd="1" destOrd="0" presId="urn:microsoft.com/office/officeart/2009/layout/CirclePictureHierarchy"/>
    <dgm:cxn modelId="{AD8BD81D-7A6D-44BC-BFB4-0EA824004A0B}" type="presParOf" srcId="{D685703C-6A6B-4C5D-AF84-E0CD3D827355}" destId="{B9F1D921-0BFC-41CF-BF86-9375E3FCF2D5}" srcOrd="0" destOrd="0" presId="urn:microsoft.com/office/officeart/2009/layout/CirclePictureHierarchy"/>
    <dgm:cxn modelId="{5C77F8C8-BF99-4E16-AD54-48EDDA5623C3}" type="presParOf" srcId="{D685703C-6A6B-4C5D-AF84-E0CD3D827355}" destId="{5458A4A6-C60C-448E-838E-992A5E3D9A1E}" srcOrd="1" destOrd="0" presId="urn:microsoft.com/office/officeart/2009/layout/CirclePictureHierarchy"/>
    <dgm:cxn modelId="{DB634906-EA34-4B9D-B4CA-47925BF60B1E}" type="presParOf" srcId="{5458A4A6-C60C-448E-838E-992A5E3D9A1E}" destId="{79DCA9F1-CF66-49DA-9288-EBC5B6C0C55B}" srcOrd="0" destOrd="0" presId="urn:microsoft.com/office/officeart/2009/layout/CirclePictureHierarchy"/>
    <dgm:cxn modelId="{930A2294-92D9-41D9-A34A-39F175817852}" type="presParOf" srcId="{79DCA9F1-CF66-49DA-9288-EBC5B6C0C55B}" destId="{C3DD3637-4540-490B-B645-832ECF0F2165}" srcOrd="0" destOrd="0" presId="urn:microsoft.com/office/officeart/2009/layout/CirclePictureHierarchy"/>
    <dgm:cxn modelId="{753F1F90-0B95-4207-BC94-3A63D1B8DA09}" type="presParOf" srcId="{79DCA9F1-CF66-49DA-9288-EBC5B6C0C55B}" destId="{AFDC755D-950A-4963-9C51-9EF54BC1E0DE}" srcOrd="1" destOrd="0" presId="urn:microsoft.com/office/officeart/2009/layout/CirclePictureHierarchy"/>
    <dgm:cxn modelId="{6D8DCBD8-6026-4F47-87BA-FF02B6812CB9}" type="presParOf" srcId="{5458A4A6-C60C-448E-838E-992A5E3D9A1E}" destId="{CB793C92-6608-4B45-8B0B-687DBFA31178}" srcOrd="1" destOrd="0" presId="urn:microsoft.com/office/officeart/2009/layout/CirclePictureHierarchy"/>
    <dgm:cxn modelId="{968BC065-5791-47C7-9D4E-539D39C74F99}" type="presParOf" srcId="{D685703C-6A6B-4C5D-AF84-E0CD3D827355}" destId="{E8D867A6-E2EF-4D3E-96AE-AE424BFD2273}" srcOrd="2" destOrd="0" presId="urn:microsoft.com/office/officeart/2009/layout/CirclePictureHierarchy"/>
    <dgm:cxn modelId="{256BFA4A-32F5-406D-8742-E0A2FD5E62BD}" type="presParOf" srcId="{D685703C-6A6B-4C5D-AF84-E0CD3D827355}" destId="{4F85F263-3E07-4014-BE04-176B4CDBF350}" srcOrd="3" destOrd="0" presId="urn:microsoft.com/office/officeart/2009/layout/CirclePictureHierarchy"/>
    <dgm:cxn modelId="{7382306F-55AB-4F24-8BDA-71A7D68E15A2}" type="presParOf" srcId="{4F85F263-3E07-4014-BE04-176B4CDBF350}" destId="{DD28BD52-D3C7-494F-9255-D97402FBD82F}" srcOrd="0" destOrd="0" presId="urn:microsoft.com/office/officeart/2009/layout/CirclePictureHierarchy"/>
    <dgm:cxn modelId="{732017E1-CE29-42C0-94DF-D7F0A85C40F3}" type="presParOf" srcId="{DD28BD52-D3C7-494F-9255-D97402FBD82F}" destId="{777FB4B6-CAF6-42F6-90C6-ACAD468A5706}" srcOrd="0" destOrd="0" presId="urn:microsoft.com/office/officeart/2009/layout/CirclePictureHierarchy"/>
    <dgm:cxn modelId="{4B7D476D-ACBA-4D6D-ADB4-82E1EDC72AD2}" type="presParOf" srcId="{DD28BD52-D3C7-494F-9255-D97402FBD82F}" destId="{27536ADC-76CE-40A7-9C92-7F799C46C9F5}" srcOrd="1" destOrd="0" presId="urn:microsoft.com/office/officeart/2009/layout/CirclePictureHierarchy"/>
    <dgm:cxn modelId="{C0C5262E-080A-4EB1-ACA2-DBA24DF689C9}" type="presParOf" srcId="{4F85F263-3E07-4014-BE04-176B4CDBF350}" destId="{16B71BFD-7004-49EE-A8BF-59AB0C0E3B00}" srcOrd="1" destOrd="0" presId="urn:microsoft.com/office/officeart/2009/layout/CirclePicture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69D097-C2BA-486D-98B5-8A2B619647C2}">
      <dsp:nvSpPr>
        <dsp:cNvPr id="0" name=""/>
        <dsp:cNvSpPr/>
      </dsp:nvSpPr>
      <dsp:spPr>
        <a:xfrm>
          <a:off x="77" y="107530"/>
          <a:ext cx="2774773" cy="326443"/>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84906FC4-1EE1-48FB-AED8-FD28341B7CFD}">
      <dsp:nvSpPr>
        <dsp:cNvPr id="0" name=""/>
        <dsp:cNvSpPr/>
      </dsp:nvSpPr>
      <dsp:spPr>
        <a:xfrm>
          <a:off x="2580764" y="215058"/>
          <a:ext cx="203844" cy="203844"/>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15178D-DD53-4A44-A79C-53522B8B467E}">
      <dsp:nvSpPr>
        <dsp:cNvPr id="0" name=""/>
        <dsp:cNvSpPr/>
      </dsp:nvSpPr>
      <dsp:spPr>
        <a:xfrm>
          <a:off x="327" y="0"/>
          <a:ext cx="2774773" cy="586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l" defTabSz="1066800">
            <a:lnSpc>
              <a:spcPct val="90000"/>
            </a:lnSpc>
            <a:spcBef>
              <a:spcPct val="0"/>
            </a:spcBef>
            <a:spcAft>
              <a:spcPct val="35000"/>
            </a:spcAft>
          </a:pPr>
          <a:r>
            <a:rPr lang="en-US" sz="2400" kern="1200" dirty="0" smtClean="0"/>
            <a:t>Bank</a:t>
          </a:r>
          <a:endParaRPr lang="en-US" sz="2400" kern="1200" dirty="0"/>
        </a:p>
      </dsp:txBody>
      <dsp:txXfrm>
        <a:off x="327" y="0"/>
        <a:ext cx="2774773" cy="586430"/>
      </dsp:txXfrm>
    </dsp:sp>
    <dsp:sp modelId="{042A6C8E-729E-4F80-9389-AEA74B2A5CE6}">
      <dsp:nvSpPr>
        <dsp:cNvPr id="0" name=""/>
        <dsp:cNvSpPr/>
      </dsp:nvSpPr>
      <dsp:spPr>
        <a:xfrm>
          <a:off x="74" y="1182817"/>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7FCAE64-9AC5-4151-93ED-68FE6ECC9124}">
      <dsp:nvSpPr>
        <dsp:cNvPr id="0" name=""/>
        <dsp:cNvSpPr/>
      </dsp:nvSpPr>
      <dsp:spPr>
        <a:xfrm>
          <a:off x="215128" y="967759"/>
          <a:ext cx="2580539" cy="707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Earn more profit</a:t>
          </a:r>
          <a:endParaRPr lang="en-US" sz="1800" kern="1200" dirty="0"/>
        </a:p>
      </dsp:txBody>
      <dsp:txXfrm>
        <a:off x="215128" y="967759"/>
        <a:ext cx="2580539" cy="707172"/>
      </dsp:txXfrm>
    </dsp:sp>
    <dsp:sp modelId="{1FDA57DD-917A-4251-989A-CCA147E7CD99}">
      <dsp:nvSpPr>
        <dsp:cNvPr id="0" name=""/>
        <dsp:cNvSpPr/>
      </dsp:nvSpPr>
      <dsp:spPr>
        <a:xfrm>
          <a:off x="327" y="1891358"/>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F9E1C46-4628-48C5-8B55-A14EC0507DA4}">
      <dsp:nvSpPr>
        <dsp:cNvPr id="0" name=""/>
        <dsp:cNvSpPr/>
      </dsp:nvSpPr>
      <dsp:spPr>
        <a:xfrm>
          <a:off x="194561" y="1755702"/>
          <a:ext cx="2580539" cy="475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Be more attractive</a:t>
          </a:r>
        </a:p>
      </dsp:txBody>
      <dsp:txXfrm>
        <a:off x="194561" y="1755702"/>
        <a:ext cx="2580539" cy="475151"/>
      </dsp:txXfrm>
    </dsp:sp>
    <dsp:sp modelId="{DE907845-5A53-432A-B02A-DD8A3E59D9A8}">
      <dsp:nvSpPr>
        <dsp:cNvPr id="0" name=""/>
        <dsp:cNvSpPr/>
      </dsp:nvSpPr>
      <dsp:spPr>
        <a:xfrm>
          <a:off x="327" y="2688276"/>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C0F6976-E09A-408C-9F0F-5871EC0E5A4E}">
      <dsp:nvSpPr>
        <dsp:cNvPr id="0" name=""/>
        <dsp:cNvSpPr/>
      </dsp:nvSpPr>
      <dsp:spPr>
        <a:xfrm>
          <a:off x="194561" y="2230853"/>
          <a:ext cx="2580539" cy="11186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Optimizes the use of the network</a:t>
          </a:r>
        </a:p>
      </dsp:txBody>
      <dsp:txXfrm>
        <a:off x="194561" y="2230853"/>
        <a:ext cx="2580539" cy="1118686"/>
      </dsp:txXfrm>
    </dsp:sp>
    <dsp:sp modelId="{A5C061D3-D1CD-4DD6-9FB7-DE65428B0EC9}">
      <dsp:nvSpPr>
        <dsp:cNvPr id="0" name=""/>
        <dsp:cNvSpPr/>
      </dsp:nvSpPr>
      <dsp:spPr>
        <a:xfrm>
          <a:off x="327" y="3485195"/>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62F8E3-EC42-405D-BA23-A6C36DCC3388}">
      <dsp:nvSpPr>
        <dsp:cNvPr id="0" name=""/>
        <dsp:cNvSpPr/>
      </dsp:nvSpPr>
      <dsp:spPr>
        <a:xfrm>
          <a:off x="194561" y="3349540"/>
          <a:ext cx="2580539" cy="475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Strengthen competitive pressure</a:t>
          </a:r>
        </a:p>
      </dsp:txBody>
      <dsp:txXfrm>
        <a:off x="194561" y="3349540"/>
        <a:ext cx="2580539" cy="475151"/>
      </dsp:txXfrm>
    </dsp:sp>
    <dsp:sp modelId="{E4A57066-F41D-48DA-9CB6-9623E9F563B4}">
      <dsp:nvSpPr>
        <dsp:cNvPr id="0" name=""/>
        <dsp:cNvSpPr/>
      </dsp:nvSpPr>
      <dsp:spPr>
        <a:xfrm>
          <a:off x="2943945" y="110583"/>
          <a:ext cx="2774773" cy="326443"/>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0741003C-B493-42A1-8065-C9F2DA3EB1AA}">
      <dsp:nvSpPr>
        <dsp:cNvPr id="0" name=""/>
        <dsp:cNvSpPr/>
      </dsp:nvSpPr>
      <dsp:spPr>
        <a:xfrm>
          <a:off x="5597899" y="221163"/>
          <a:ext cx="203844" cy="203844"/>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2CFCD6B-305C-46E2-A12C-8E0E3FFDE501}">
      <dsp:nvSpPr>
        <dsp:cNvPr id="0" name=""/>
        <dsp:cNvSpPr/>
      </dsp:nvSpPr>
      <dsp:spPr>
        <a:xfrm>
          <a:off x="2913839" y="0"/>
          <a:ext cx="2935321" cy="586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l" defTabSz="1066800">
            <a:lnSpc>
              <a:spcPct val="90000"/>
            </a:lnSpc>
            <a:spcBef>
              <a:spcPct val="0"/>
            </a:spcBef>
            <a:spcAft>
              <a:spcPct val="35000"/>
            </a:spcAft>
          </a:pPr>
          <a:r>
            <a:rPr lang="en-US" sz="2400" kern="1200" dirty="0" smtClean="0"/>
            <a:t>Insurance company</a:t>
          </a:r>
          <a:endParaRPr lang="en-US" sz="2400" kern="1200" dirty="0"/>
        </a:p>
      </dsp:txBody>
      <dsp:txXfrm>
        <a:off x="2913839" y="0"/>
        <a:ext cx="2935321" cy="586430"/>
      </dsp:txXfrm>
    </dsp:sp>
    <dsp:sp modelId="{F9DD8C9E-1C8F-4075-B97D-F3E2FB51D16B}">
      <dsp:nvSpPr>
        <dsp:cNvPr id="0" name=""/>
        <dsp:cNvSpPr/>
      </dsp:nvSpPr>
      <dsp:spPr>
        <a:xfrm>
          <a:off x="2913839" y="1184185"/>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CA42C2-B533-44FC-9A26-E89021347DB6}">
      <dsp:nvSpPr>
        <dsp:cNvPr id="0" name=""/>
        <dsp:cNvSpPr/>
      </dsp:nvSpPr>
      <dsp:spPr>
        <a:xfrm>
          <a:off x="3108073" y="1048530"/>
          <a:ext cx="2580539" cy="475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Make more customers or clients</a:t>
          </a:r>
          <a:endParaRPr lang="en-US" sz="1800" kern="1200" dirty="0"/>
        </a:p>
      </dsp:txBody>
      <dsp:txXfrm>
        <a:off x="3108073" y="1048530"/>
        <a:ext cx="2580539" cy="475151"/>
      </dsp:txXfrm>
    </dsp:sp>
    <dsp:sp modelId="{A2D3DDEF-0943-40AD-866E-B45D20A59F67}">
      <dsp:nvSpPr>
        <dsp:cNvPr id="0" name=""/>
        <dsp:cNvSpPr/>
      </dsp:nvSpPr>
      <dsp:spPr>
        <a:xfrm>
          <a:off x="2913839" y="2139855"/>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0600A64-8815-4CA5-8A98-D0CBAF0D1848}">
      <dsp:nvSpPr>
        <dsp:cNvPr id="0" name=""/>
        <dsp:cNvSpPr/>
      </dsp:nvSpPr>
      <dsp:spPr>
        <a:xfrm>
          <a:off x="3108073" y="1523681"/>
          <a:ext cx="2580539" cy="1436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Reducing risk and increase opportunities</a:t>
          </a:r>
          <a:endParaRPr lang="en-US" sz="1800" kern="1200" dirty="0"/>
        </a:p>
      </dsp:txBody>
      <dsp:txXfrm>
        <a:off x="3108073" y="1523681"/>
        <a:ext cx="2580539" cy="1436187"/>
      </dsp:txXfrm>
    </dsp:sp>
    <dsp:sp modelId="{1E0C8A16-BFC4-43A3-AADD-EAEBEA0F5353}">
      <dsp:nvSpPr>
        <dsp:cNvPr id="0" name=""/>
        <dsp:cNvSpPr/>
      </dsp:nvSpPr>
      <dsp:spPr>
        <a:xfrm>
          <a:off x="2913839" y="3114620"/>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546C7A-C47D-4BB3-813C-82975935921E}">
      <dsp:nvSpPr>
        <dsp:cNvPr id="0" name=""/>
        <dsp:cNvSpPr/>
      </dsp:nvSpPr>
      <dsp:spPr>
        <a:xfrm>
          <a:off x="3108073" y="2959868"/>
          <a:ext cx="2580539" cy="5133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Bank images</a:t>
          </a:r>
          <a:endParaRPr lang="en-US" sz="1800" kern="1200" dirty="0"/>
        </a:p>
      </dsp:txBody>
      <dsp:txXfrm>
        <a:off x="3108073" y="2959868"/>
        <a:ext cx="2580539" cy="513343"/>
      </dsp:txXfrm>
    </dsp:sp>
    <dsp:sp modelId="{9B276E7B-B4BD-48AC-B0BE-B1D572A3221F}">
      <dsp:nvSpPr>
        <dsp:cNvPr id="0" name=""/>
        <dsp:cNvSpPr/>
      </dsp:nvSpPr>
      <dsp:spPr>
        <a:xfrm>
          <a:off x="2913839" y="3912359"/>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AEC2C8C-AADB-464B-A1A6-1F256AA1CA2C}">
      <dsp:nvSpPr>
        <dsp:cNvPr id="0" name=""/>
        <dsp:cNvSpPr/>
      </dsp:nvSpPr>
      <dsp:spPr>
        <a:xfrm>
          <a:off x="3108073" y="3473212"/>
          <a:ext cx="2580539" cy="108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Quickly establish : existing banking network</a:t>
          </a:r>
          <a:endParaRPr lang="en-US" sz="1800" kern="1200" dirty="0"/>
        </a:p>
      </dsp:txBody>
      <dsp:txXfrm>
        <a:off x="3108073" y="3473212"/>
        <a:ext cx="2580539" cy="1082133"/>
      </dsp:txXfrm>
    </dsp:sp>
    <dsp:sp modelId="{398E752F-881A-442D-B64A-DBF46886D35C}">
      <dsp:nvSpPr>
        <dsp:cNvPr id="0" name=""/>
        <dsp:cNvSpPr/>
      </dsp:nvSpPr>
      <dsp:spPr>
        <a:xfrm>
          <a:off x="5967171" y="107530"/>
          <a:ext cx="2774773" cy="326443"/>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sp>
    <dsp:sp modelId="{07136C5E-10CD-471F-9E8C-8A9178612258}">
      <dsp:nvSpPr>
        <dsp:cNvPr id="0" name=""/>
        <dsp:cNvSpPr/>
      </dsp:nvSpPr>
      <dsp:spPr>
        <a:xfrm>
          <a:off x="8545865" y="221163"/>
          <a:ext cx="203844" cy="203844"/>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BCC27BB-146A-46CC-865E-27CD29728C89}">
      <dsp:nvSpPr>
        <dsp:cNvPr id="0" name=""/>
        <dsp:cNvSpPr/>
      </dsp:nvSpPr>
      <dsp:spPr>
        <a:xfrm>
          <a:off x="5987899" y="0"/>
          <a:ext cx="2774773" cy="586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l" defTabSz="1066800">
            <a:lnSpc>
              <a:spcPct val="90000"/>
            </a:lnSpc>
            <a:spcBef>
              <a:spcPct val="0"/>
            </a:spcBef>
            <a:spcAft>
              <a:spcPct val="35000"/>
            </a:spcAft>
          </a:pPr>
          <a:r>
            <a:rPr lang="en-US" sz="2400" kern="1200" dirty="0" smtClean="0"/>
            <a:t>Customers</a:t>
          </a:r>
          <a:endParaRPr lang="en-US" sz="2400" kern="1200" dirty="0"/>
        </a:p>
      </dsp:txBody>
      <dsp:txXfrm>
        <a:off x="5987899" y="0"/>
        <a:ext cx="2774773" cy="586430"/>
      </dsp:txXfrm>
    </dsp:sp>
    <dsp:sp modelId="{D718CF2E-428F-4D48-A4D1-72719C78741C}">
      <dsp:nvSpPr>
        <dsp:cNvPr id="0" name=""/>
        <dsp:cNvSpPr/>
      </dsp:nvSpPr>
      <dsp:spPr>
        <a:xfrm>
          <a:off x="5987899" y="1184185"/>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047F15-267D-4798-8E84-A0D3EFE9E085}">
      <dsp:nvSpPr>
        <dsp:cNvPr id="0" name=""/>
        <dsp:cNvSpPr/>
      </dsp:nvSpPr>
      <dsp:spPr>
        <a:xfrm>
          <a:off x="6182133" y="1048530"/>
          <a:ext cx="2580539" cy="475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More value products</a:t>
          </a:r>
          <a:endParaRPr lang="en-US" sz="1800" kern="1200" dirty="0"/>
        </a:p>
      </dsp:txBody>
      <dsp:txXfrm>
        <a:off x="6182133" y="1048530"/>
        <a:ext cx="2580539" cy="475151"/>
      </dsp:txXfrm>
    </dsp:sp>
    <dsp:sp modelId="{564B2B2D-F572-42C9-AD66-3F14C8061491}">
      <dsp:nvSpPr>
        <dsp:cNvPr id="0" name=""/>
        <dsp:cNvSpPr/>
      </dsp:nvSpPr>
      <dsp:spPr>
        <a:xfrm>
          <a:off x="5987899" y="1918610"/>
          <a:ext cx="203839" cy="203839"/>
        </a:xfrm>
        <a:prstGeom prst="re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CB1170-BF77-460D-9ACA-E69E512965FB}">
      <dsp:nvSpPr>
        <dsp:cNvPr id="0" name=""/>
        <dsp:cNvSpPr/>
      </dsp:nvSpPr>
      <dsp:spPr>
        <a:xfrm>
          <a:off x="6182133" y="1523681"/>
          <a:ext cx="2580539" cy="993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r>
            <a:rPr lang="en-US" sz="1800" kern="1200" dirty="0" smtClean="0"/>
            <a:t>Saving time</a:t>
          </a:r>
          <a:endParaRPr lang="en-US" sz="1800" kern="1200" dirty="0"/>
        </a:p>
      </dsp:txBody>
      <dsp:txXfrm>
        <a:off x="6182133" y="1523681"/>
        <a:ext cx="2580539" cy="9936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D867A6-E2EF-4D3E-96AE-AE424BFD2273}">
      <dsp:nvSpPr>
        <dsp:cNvPr id="0" name=""/>
        <dsp:cNvSpPr/>
      </dsp:nvSpPr>
      <dsp:spPr>
        <a:xfrm>
          <a:off x="3347684" y="2464321"/>
          <a:ext cx="2454129" cy="562218"/>
        </a:xfrm>
        <a:custGeom>
          <a:avLst/>
          <a:gdLst/>
          <a:ahLst/>
          <a:cxnLst/>
          <a:rect l="0" t="0" r="0" b="0"/>
          <a:pathLst>
            <a:path>
              <a:moveTo>
                <a:pt x="0" y="0"/>
              </a:moveTo>
              <a:lnTo>
                <a:pt x="0" y="283340"/>
              </a:lnTo>
              <a:lnTo>
                <a:pt x="2454129" y="283340"/>
              </a:lnTo>
              <a:lnTo>
                <a:pt x="2454129" y="56221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1D921-0BFC-41CF-BF86-9375E3FCF2D5}">
      <dsp:nvSpPr>
        <dsp:cNvPr id="0" name=""/>
        <dsp:cNvSpPr/>
      </dsp:nvSpPr>
      <dsp:spPr>
        <a:xfrm>
          <a:off x="893554" y="2464321"/>
          <a:ext cx="2454129" cy="562218"/>
        </a:xfrm>
        <a:custGeom>
          <a:avLst/>
          <a:gdLst/>
          <a:ahLst/>
          <a:cxnLst/>
          <a:rect l="0" t="0" r="0" b="0"/>
          <a:pathLst>
            <a:path>
              <a:moveTo>
                <a:pt x="2454129" y="0"/>
              </a:moveTo>
              <a:lnTo>
                <a:pt x="2454129" y="283340"/>
              </a:lnTo>
              <a:lnTo>
                <a:pt x="0" y="283340"/>
              </a:lnTo>
              <a:lnTo>
                <a:pt x="0" y="56221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2ACEC4-6F83-45E8-8C81-473107533B6D}">
      <dsp:nvSpPr>
        <dsp:cNvPr id="0" name=""/>
        <dsp:cNvSpPr/>
      </dsp:nvSpPr>
      <dsp:spPr>
        <a:xfrm>
          <a:off x="2455273" y="679500"/>
          <a:ext cx="1784821" cy="1784821"/>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8000" r="-2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4DEFBA-59D8-4324-8212-FBDFD660E29A}">
      <dsp:nvSpPr>
        <dsp:cNvPr id="0" name=""/>
        <dsp:cNvSpPr/>
      </dsp:nvSpPr>
      <dsp:spPr>
        <a:xfrm>
          <a:off x="4240094" y="675038"/>
          <a:ext cx="2677231" cy="1784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US" sz="3100" b="1" kern="1200" dirty="0" err="1" smtClean="0"/>
            <a:t>Bancassurance</a:t>
          </a:r>
          <a:endParaRPr lang="th-TH" sz="3100" b="1" kern="1200" dirty="0"/>
        </a:p>
      </dsp:txBody>
      <dsp:txXfrm>
        <a:off x="4240094" y="675038"/>
        <a:ext cx="2677231" cy="1784821"/>
      </dsp:txXfrm>
    </dsp:sp>
    <dsp:sp modelId="{C3DD3637-4540-490B-B645-832ECF0F2165}">
      <dsp:nvSpPr>
        <dsp:cNvPr id="0" name=""/>
        <dsp:cNvSpPr/>
      </dsp:nvSpPr>
      <dsp:spPr>
        <a:xfrm>
          <a:off x="1144" y="3026540"/>
          <a:ext cx="1784821" cy="1784821"/>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DC755D-950A-4963-9C51-9EF54BC1E0DE}">
      <dsp:nvSpPr>
        <dsp:cNvPr id="0" name=""/>
        <dsp:cNvSpPr/>
      </dsp:nvSpPr>
      <dsp:spPr>
        <a:xfrm>
          <a:off x="1785965" y="3022078"/>
          <a:ext cx="2677231" cy="1784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US" sz="3100" b="1" kern="1200" dirty="0" smtClean="0"/>
            <a:t>Life </a:t>
          </a:r>
        </a:p>
        <a:p>
          <a:pPr lvl="0" algn="l" defTabSz="1377950">
            <a:lnSpc>
              <a:spcPct val="90000"/>
            </a:lnSpc>
            <a:spcBef>
              <a:spcPct val="0"/>
            </a:spcBef>
            <a:spcAft>
              <a:spcPct val="35000"/>
            </a:spcAft>
          </a:pPr>
          <a:r>
            <a:rPr lang="en-US" sz="3100" b="1" kern="1200" dirty="0" smtClean="0"/>
            <a:t>insurance</a:t>
          </a:r>
          <a:endParaRPr lang="th-TH" sz="3100" b="1" kern="1200" dirty="0"/>
        </a:p>
      </dsp:txBody>
      <dsp:txXfrm>
        <a:off x="1785965" y="3022078"/>
        <a:ext cx="2677231" cy="1784821"/>
      </dsp:txXfrm>
    </dsp:sp>
    <dsp:sp modelId="{777FB4B6-CAF6-42F6-90C6-ACAD468A5706}">
      <dsp:nvSpPr>
        <dsp:cNvPr id="0" name=""/>
        <dsp:cNvSpPr/>
      </dsp:nvSpPr>
      <dsp:spPr>
        <a:xfrm>
          <a:off x="4909402" y="3026540"/>
          <a:ext cx="1784821" cy="1784821"/>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536ADC-76CE-40A7-9C92-7F799C46C9F5}">
      <dsp:nvSpPr>
        <dsp:cNvPr id="0" name=""/>
        <dsp:cNvSpPr/>
      </dsp:nvSpPr>
      <dsp:spPr>
        <a:xfrm>
          <a:off x="6694223" y="3022078"/>
          <a:ext cx="2677231" cy="1784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US" sz="3100" b="1" kern="1200" dirty="0" smtClean="0"/>
            <a:t>Non-life insurance</a:t>
          </a:r>
          <a:endParaRPr lang="th-TH" sz="3100" b="1" kern="1200" dirty="0"/>
        </a:p>
      </dsp:txBody>
      <dsp:txXfrm>
        <a:off x="6694223" y="3022078"/>
        <a:ext cx="2677231" cy="1784821"/>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4F19F6-0509-4FEB-BBD7-12C5C1EF501D}" type="datetimeFigureOut">
              <a:rPr lang="en-US" smtClean="0"/>
              <a:t>9/17/2014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1ADBB6-1FCC-46C2-A4D9-A0DE35EE9C42}" type="slidenum">
              <a:rPr lang="en-US" smtClean="0"/>
              <a:t>‹#›</a:t>
            </a:fld>
            <a:endParaRPr lang="en-US"/>
          </a:p>
        </p:txBody>
      </p:sp>
    </p:spTree>
    <p:extLst>
      <p:ext uri="{BB962C8B-B14F-4D97-AF65-F5344CB8AC3E}">
        <p14:creationId xmlns:p14="http://schemas.microsoft.com/office/powerpoint/2010/main" val="2852868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The coverage will not start immediately but the person needs to wait for 180 days. If that person has passed away during the waiting period, the assurance company needs to pay back the premium to the heir.</a:t>
            </a:r>
          </a:p>
          <a:p>
            <a:endParaRPr lang="th-TH" dirty="0"/>
          </a:p>
        </p:txBody>
      </p:sp>
      <p:sp>
        <p:nvSpPr>
          <p:cNvPr id="4" name="Slide Number Placeholder 3"/>
          <p:cNvSpPr>
            <a:spLocks noGrp="1"/>
          </p:cNvSpPr>
          <p:nvPr>
            <p:ph type="sldNum" sz="quarter" idx="10"/>
          </p:nvPr>
        </p:nvSpPr>
        <p:spPr/>
        <p:txBody>
          <a:bodyPr/>
          <a:lstStyle/>
          <a:p>
            <a:fld id="{8A69B05E-6CEE-42C3-AB6F-59EEA62C3EBC}" type="slidenum">
              <a:rPr lang="th-TH" smtClean="0"/>
              <a:pPr/>
              <a:t>19</a:t>
            </a:fld>
            <a:endParaRPr lang="th-TH"/>
          </a:p>
        </p:txBody>
      </p:sp>
    </p:spTree>
    <p:extLst>
      <p:ext uri="{BB962C8B-B14F-4D97-AF65-F5344CB8AC3E}">
        <p14:creationId xmlns:p14="http://schemas.microsoft.com/office/powerpoint/2010/main" val="2508624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59785" y="2207360"/>
            <a:ext cx="7772400" cy="763525"/>
          </a:xfrm>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434130" y="4039820"/>
            <a:ext cx="6400800" cy="1068935"/>
          </a:xfrm>
        </p:spPr>
        <p:txBody>
          <a:bodyPr>
            <a:normAutofit/>
          </a:bodyPr>
          <a:lstStyle>
            <a:lvl1pPr marL="0" indent="0" algn="r">
              <a:buNone/>
              <a:defRPr sz="2800">
                <a:solidFill>
                  <a:srgbClr val="00B0F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07202B0-83DE-4564-91DF-F192A452665E}"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325387517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54375" y="527605"/>
            <a:ext cx="8229600" cy="610820"/>
          </a:xfrm>
        </p:spPr>
        <p:txBody>
          <a:bodyPr>
            <a:normAutofit/>
          </a:bodyPr>
          <a:lstStyle>
            <a:lvl1pPr algn="r">
              <a:defRPr sz="360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754374" y="1443835"/>
            <a:ext cx="7482545" cy="4581150"/>
          </a:xfrm>
        </p:spPr>
        <p:txBody>
          <a:bodyPr/>
          <a:lstStyle>
            <a:lvl1pPr>
              <a:defRPr sz="2800">
                <a:solidFill>
                  <a:schemeClr val="tx2">
                    <a:lumMod val="75000"/>
                  </a:schemeClr>
                </a:solidFill>
              </a:defRPr>
            </a:lvl1pPr>
            <a:lvl2pPr>
              <a:defRPr>
                <a:solidFill>
                  <a:schemeClr val="tx2">
                    <a:lumMod val="75000"/>
                  </a:schemeClr>
                </a:solidFill>
              </a:defRPr>
            </a:lvl2pPr>
            <a:lvl3pPr>
              <a:defRPr>
                <a:solidFill>
                  <a:schemeClr val="tx2">
                    <a:lumMod val="75000"/>
                  </a:schemeClr>
                </a:solidFill>
              </a:defRPr>
            </a:lvl3pPr>
            <a:lvl4pPr>
              <a:defRPr>
                <a:solidFill>
                  <a:schemeClr val="tx2">
                    <a:lumMod val="75000"/>
                  </a:schemeClr>
                </a:solidFill>
              </a:defRPr>
            </a:lvl4pPr>
            <a:lvl5pPr>
              <a:defRPr>
                <a:solidFill>
                  <a:schemeClr val="tx2">
                    <a:lumMod val="7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7202B0-83DE-4564-91DF-F192A452665E}"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16644713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0" y="527605"/>
            <a:ext cx="7016195" cy="684885"/>
          </a:xfrm>
        </p:spPr>
        <p:txBody>
          <a:bodyPr>
            <a:normAutofit/>
          </a:bodyPr>
          <a:lstStyle>
            <a:lvl1pPr algn="l">
              <a:defRPr sz="3600">
                <a:solidFill>
                  <a:srgbClr val="00B0F0"/>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1823310" y="1443835"/>
            <a:ext cx="7016195" cy="4275740"/>
          </a:xfrm>
        </p:spPr>
        <p:txBody>
          <a:bodyPr/>
          <a:lstStyle>
            <a:lvl1pPr>
              <a:defRPr sz="2800">
                <a:solidFill>
                  <a:schemeClr val="tx2">
                    <a:lumMod val="75000"/>
                  </a:schemeClr>
                </a:solidFill>
              </a:defRPr>
            </a:lvl1pPr>
            <a:lvl2pPr>
              <a:defRPr>
                <a:solidFill>
                  <a:schemeClr val="tx2">
                    <a:lumMod val="75000"/>
                  </a:schemeClr>
                </a:solidFill>
              </a:defRPr>
            </a:lvl2pPr>
            <a:lvl3pPr>
              <a:defRPr>
                <a:solidFill>
                  <a:schemeClr val="tx2">
                    <a:lumMod val="75000"/>
                  </a:schemeClr>
                </a:solidFill>
              </a:defRPr>
            </a:lvl3pPr>
            <a:lvl4pPr>
              <a:defRPr>
                <a:solidFill>
                  <a:schemeClr val="tx2">
                    <a:lumMod val="75000"/>
                  </a:schemeClr>
                </a:solidFill>
              </a:defRPr>
            </a:lvl4pPr>
            <a:lvl5pPr>
              <a:defRPr>
                <a:solidFill>
                  <a:schemeClr val="tx2">
                    <a:lumMod val="7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7202B0-83DE-4564-91DF-F192A452665E}"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162939139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7202B0-83DE-4564-91DF-F192A452665E}"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38634415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07202B0-83DE-4564-91DF-F192A452665E}" type="datetimeFigureOut">
              <a:rPr lang="en-US" smtClean="0"/>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355679183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56010" y="527605"/>
            <a:ext cx="6244435" cy="532180"/>
          </a:xfrm>
        </p:spPr>
        <p:txBody>
          <a:bodyPr>
            <a:normAutofit/>
          </a:bodyPr>
          <a:lstStyle>
            <a:lvl1pPr algn="r">
              <a:defRPr sz="360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01671" y="1596540"/>
            <a:ext cx="3817624" cy="639762"/>
          </a:xfrm>
        </p:spPr>
        <p:txBody>
          <a:bodyPr anchor="b"/>
          <a:lstStyle>
            <a:lvl1pPr marL="0" indent="0">
              <a:buNone/>
              <a:defRPr sz="2400" b="1" baseline="0">
                <a:solidFill>
                  <a:srgbClr val="00B0F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1671" y="2226403"/>
            <a:ext cx="3817624" cy="3035058"/>
          </a:xfrm>
        </p:spPr>
        <p:txBody>
          <a:bodyPr/>
          <a:lstStyle>
            <a:lvl1pPr>
              <a:defRPr sz="2400">
                <a:solidFill>
                  <a:schemeClr val="tx2">
                    <a:lumMod val="75000"/>
                  </a:schemeClr>
                </a:solidFill>
              </a:defRPr>
            </a:lvl1pPr>
            <a:lvl2pPr>
              <a:defRPr sz="2000">
                <a:solidFill>
                  <a:schemeClr val="tx2">
                    <a:lumMod val="75000"/>
                  </a:schemeClr>
                </a:solidFill>
              </a:defRPr>
            </a:lvl2pPr>
            <a:lvl3pPr>
              <a:defRPr sz="1800">
                <a:solidFill>
                  <a:schemeClr val="tx2">
                    <a:lumMod val="75000"/>
                  </a:schemeClr>
                </a:solidFill>
              </a:defRPr>
            </a:lvl3pPr>
            <a:lvl4pPr>
              <a:defRPr sz="1600">
                <a:solidFill>
                  <a:schemeClr val="tx2">
                    <a:lumMod val="75000"/>
                  </a:schemeClr>
                </a:solidFill>
              </a:defRPr>
            </a:lvl4pPr>
            <a:lvl5pPr>
              <a:defRPr sz="1600">
                <a:solidFill>
                  <a:schemeClr val="tx2">
                    <a:lumMod val="75000"/>
                  </a:schemeClr>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24705" y="1596540"/>
            <a:ext cx="3970330" cy="639762"/>
          </a:xfrm>
        </p:spPr>
        <p:txBody>
          <a:bodyPr anchor="b"/>
          <a:lstStyle>
            <a:lvl1pPr marL="0" indent="0">
              <a:buNone/>
              <a:defRPr sz="2400" b="1">
                <a:solidFill>
                  <a:srgbClr val="00B0F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24705" y="2226403"/>
            <a:ext cx="3970330" cy="3035058"/>
          </a:xfrm>
        </p:spPr>
        <p:txBody>
          <a:bodyPr/>
          <a:lstStyle>
            <a:lvl1pPr>
              <a:defRPr sz="2400">
                <a:solidFill>
                  <a:schemeClr val="tx2">
                    <a:lumMod val="75000"/>
                  </a:schemeClr>
                </a:solidFill>
              </a:defRPr>
            </a:lvl1pPr>
            <a:lvl2pPr>
              <a:defRPr sz="2000">
                <a:solidFill>
                  <a:schemeClr val="tx2">
                    <a:lumMod val="75000"/>
                  </a:schemeClr>
                </a:solidFill>
              </a:defRPr>
            </a:lvl2pPr>
            <a:lvl3pPr>
              <a:defRPr sz="1800">
                <a:solidFill>
                  <a:schemeClr val="tx2">
                    <a:lumMod val="75000"/>
                  </a:schemeClr>
                </a:solidFill>
              </a:defRPr>
            </a:lvl3pPr>
            <a:lvl4pPr>
              <a:defRPr sz="1600">
                <a:solidFill>
                  <a:schemeClr val="tx2">
                    <a:lumMod val="75000"/>
                  </a:schemeClr>
                </a:solidFill>
              </a:defRPr>
            </a:lvl4pPr>
            <a:lvl5pPr>
              <a:defRPr sz="1600">
                <a:solidFill>
                  <a:schemeClr val="tx2">
                    <a:lumMod val="75000"/>
                  </a:schemeClr>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07202B0-83DE-4564-91DF-F192A452665E}" type="datetimeFigureOut">
              <a:rPr lang="en-US" smtClean="0"/>
              <a:t>9/17/2014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412291198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07202B0-83DE-4564-91DF-F192A452665E}" type="datetimeFigureOut">
              <a:rPr lang="en-US" smtClean="0"/>
              <a:t>9/17/2014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302977311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7202B0-83DE-4564-91DF-F192A452665E}" type="datetimeFigureOut">
              <a:rPr lang="en-US" smtClean="0"/>
              <a:t>9/17/2014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42518640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7202B0-83DE-4564-91DF-F192A452665E}" type="datetimeFigureOut">
              <a:rPr lang="en-US" smtClean="0"/>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317445264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7202B0-83DE-4564-91DF-F192A452665E}" type="datetimeFigureOut">
              <a:rPr lang="en-US" smtClean="0"/>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47760784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07202B0-83DE-4564-91DF-F192A452665E}"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342866572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07202B0-83DE-4564-91DF-F192A452665E}"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8E4672-7A12-4474-A177-57D4CE9EF753}" type="slidenum">
              <a:rPr lang="en-US" smtClean="0"/>
              <a:t>‹#›</a:t>
            </a:fld>
            <a:endParaRPr lang="en-US"/>
          </a:p>
        </p:txBody>
      </p:sp>
    </p:spTree>
    <p:extLst>
      <p:ext uri="{BB962C8B-B14F-4D97-AF65-F5344CB8AC3E}">
        <p14:creationId xmlns:p14="http://schemas.microsoft.com/office/powerpoint/2010/main" val="89360994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7202B0-83DE-4564-91DF-F192A452665E}" type="datetimeFigureOut">
              <a:rPr lang="en-US" smtClean="0"/>
              <a:t>9/17/2014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8E4672-7A12-4474-A177-57D4CE9EF753}" type="slidenum">
              <a:rPr lang="en-US" smtClean="0"/>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41.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572000"/>
            <a:ext cx="9144001" cy="1792942"/>
          </a:xfrm>
          <a:prstGeom prst="rect">
            <a:avLst/>
          </a:prstGeom>
        </p:spPr>
      </p:pic>
      <p:sp>
        <p:nvSpPr>
          <p:cNvPr id="2" name="TextBox 1"/>
          <p:cNvSpPr txBox="1"/>
          <p:nvPr/>
        </p:nvSpPr>
        <p:spPr>
          <a:xfrm>
            <a:off x="3832870" y="1752600"/>
            <a:ext cx="5319091" cy="3046988"/>
          </a:xfrm>
          <a:prstGeom prst="rect">
            <a:avLst/>
          </a:prstGeom>
          <a:noFill/>
        </p:spPr>
        <p:txBody>
          <a:bodyPr wrap="square" rtlCol="0">
            <a:spAutoFit/>
          </a:bodyPr>
          <a:lstStyle/>
          <a:p>
            <a:pPr fontAlgn="t"/>
            <a:r>
              <a:rPr lang="en-US" sz="2400" dirty="0"/>
              <a:t>Team members:</a:t>
            </a:r>
            <a:br>
              <a:rPr lang="en-US" sz="2400" dirty="0"/>
            </a:br>
            <a:r>
              <a:rPr lang="en-US" sz="2400" dirty="0"/>
              <a:t>1. 5504640748 </a:t>
            </a:r>
            <a:r>
              <a:rPr lang="en-US" sz="2400" dirty="0" err="1"/>
              <a:t>Nattachon</a:t>
            </a:r>
            <a:r>
              <a:rPr lang="en-US" sz="2400" dirty="0"/>
              <a:t> </a:t>
            </a:r>
            <a:r>
              <a:rPr lang="en-US" sz="2400" dirty="0" err="1"/>
              <a:t>Chujiravong</a:t>
            </a:r>
            <a:r>
              <a:rPr lang="en-US" sz="2400" dirty="0"/>
              <a:t/>
            </a:r>
            <a:br>
              <a:rPr lang="en-US" sz="2400" dirty="0"/>
            </a:br>
            <a:r>
              <a:rPr lang="en-US" sz="2400" dirty="0"/>
              <a:t>2. 5504641480 </a:t>
            </a:r>
            <a:r>
              <a:rPr lang="en-US" sz="2400" dirty="0" err="1"/>
              <a:t>Runn</a:t>
            </a:r>
            <a:r>
              <a:rPr lang="en-US" sz="2400" dirty="0"/>
              <a:t> </a:t>
            </a:r>
            <a:r>
              <a:rPr lang="en-US" sz="2400" dirty="0" err="1"/>
              <a:t>Decharit</a:t>
            </a:r>
            <a:r>
              <a:rPr lang="en-US" sz="2400" dirty="0"/>
              <a:t/>
            </a:r>
            <a:br>
              <a:rPr lang="en-US" sz="2400" dirty="0"/>
            </a:br>
            <a:r>
              <a:rPr lang="en-US" sz="2400" dirty="0"/>
              <a:t>3. 5504641597 </a:t>
            </a:r>
            <a:r>
              <a:rPr lang="en-US" sz="2400" dirty="0" err="1"/>
              <a:t>Sawaros</a:t>
            </a:r>
            <a:r>
              <a:rPr lang="en-US" sz="2400" dirty="0"/>
              <a:t> </a:t>
            </a:r>
            <a:r>
              <a:rPr lang="en-US" sz="2400" dirty="0" err="1" smtClean="0"/>
              <a:t>Sasanarakkij</a:t>
            </a:r>
            <a:endParaRPr lang="en-US" sz="2400" dirty="0"/>
          </a:p>
          <a:p>
            <a:pPr fontAlgn="t"/>
            <a:r>
              <a:rPr lang="en-US" sz="2400" dirty="0"/>
              <a:t>4. 5504641605 </a:t>
            </a:r>
            <a:r>
              <a:rPr lang="en-US" sz="2400" dirty="0" err="1"/>
              <a:t>Shusidth</a:t>
            </a:r>
            <a:r>
              <a:rPr lang="en-US" sz="2400" dirty="0"/>
              <a:t> </a:t>
            </a:r>
            <a:r>
              <a:rPr lang="en-US" sz="2400" dirty="0" err="1"/>
              <a:t>Volyarngosol</a:t>
            </a:r>
            <a:r>
              <a:rPr lang="en-US" sz="2400" dirty="0"/>
              <a:t/>
            </a:r>
            <a:br>
              <a:rPr lang="en-US" sz="2400" dirty="0"/>
            </a:br>
            <a:r>
              <a:rPr lang="en-US" sz="2400" dirty="0"/>
              <a:t>5. 5504641654 </a:t>
            </a:r>
            <a:r>
              <a:rPr lang="en-US" sz="2400" dirty="0" err="1"/>
              <a:t>Siritipa</a:t>
            </a:r>
            <a:r>
              <a:rPr lang="en-US" sz="2400" dirty="0"/>
              <a:t> </a:t>
            </a:r>
            <a:r>
              <a:rPr lang="en-US" sz="2400" dirty="0" err="1"/>
              <a:t>Suwanpol</a:t>
            </a:r>
            <a:r>
              <a:rPr lang="en-US" sz="2400" dirty="0"/>
              <a:t/>
            </a:r>
            <a:br>
              <a:rPr lang="en-US" sz="2400" dirty="0"/>
            </a:br>
            <a:r>
              <a:rPr lang="en-US" sz="2400" dirty="0"/>
              <a:t>6. 5504641977 </a:t>
            </a:r>
            <a:r>
              <a:rPr lang="en-US" sz="2400" dirty="0" err="1"/>
              <a:t>Theenida</a:t>
            </a:r>
            <a:r>
              <a:rPr lang="en-US" sz="2400" dirty="0"/>
              <a:t> </a:t>
            </a:r>
            <a:r>
              <a:rPr lang="en-US" sz="2400" dirty="0" err="1"/>
              <a:t>Mahathanapat</a:t>
            </a:r>
            <a:endParaRPr lang="en-US" sz="2400" dirty="0"/>
          </a:p>
          <a:p>
            <a:endParaRPr lang="th-TH" sz="2400" dirty="0"/>
          </a:p>
        </p:txBody>
      </p:sp>
    </p:spTree>
    <p:extLst>
      <p:ext uri="{BB962C8B-B14F-4D97-AF65-F5344CB8AC3E}">
        <p14:creationId xmlns:p14="http://schemas.microsoft.com/office/powerpoint/2010/main" val="290821218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What is </a:t>
            </a:r>
            <a:r>
              <a:rPr lang="en-US" b="1" dirty="0" err="1" smtClean="0"/>
              <a:t>Bancassurance</a:t>
            </a:r>
            <a:r>
              <a:rPr lang="en-US" b="1" dirty="0" smtClean="0"/>
              <a:t>?</a:t>
            </a:r>
            <a:endParaRPr lang="en-US" b="1" dirty="0"/>
          </a:p>
        </p:txBody>
      </p:sp>
      <p:sp>
        <p:nvSpPr>
          <p:cNvPr id="3" name="Content Placeholder 2"/>
          <p:cNvSpPr>
            <a:spLocks noGrp="1"/>
          </p:cNvSpPr>
          <p:nvPr>
            <p:ph idx="1"/>
          </p:nvPr>
        </p:nvSpPr>
        <p:spPr>
          <a:xfrm>
            <a:off x="754374" y="1981200"/>
            <a:ext cx="7482545" cy="4581150"/>
          </a:xfrm>
        </p:spPr>
        <p:txBody>
          <a:bodyPr/>
          <a:lstStyle/>
          <a:p>
            <a:r>
              <a:rPr lang="en-US" dirty="0" err="1" smtClean="0">
                <a:solidFill>
                  <a:schemeClr val="tx1"/>
                </a:solidFill>
              </a:rPr>
              <a:t>Banque</a:t>
            </a:r>
            <a:r>
              <a:rPr lang="en-US" dirty="0" smtClean="0">
                <a:solidFill>
                  <a:schemeClr val="tx1"/>
                </a:solidFill>
              </a:rPr>
              <a:t> (Bank) + Assurance (Insurance)</a:t>
            </a:r>
          </a:p>
          <a:p>
            <a:endParaRPr lang="en-US" dirty="0" smtClean="0">
              <a:solidFill>
                <a:schemeClr val="tx1"/>
              </a:solidFill>
            </a:endParaRPr>
          </a:p>
          <a:p>
            <a:r>
              <a:rPr lang="en-US" dirty="0" smtClean="0">
                <a:solidFill>
                  <a:schemeClr val="tx1"/>
                </a:solidFill>
              </a:rPr>
              <a:t>An arrangement in which a bank and an insurance company form a partnership so that the insurance company can sell its products to the bank's client base</a:t>
            </a:r>
          </a:p>
        </p:txBody>
      </p:sp>
    </p:spTree>
    <p:extLst>
      <p:ext uri="{BB962C8B-B14F-4D97-AF65-F5344CB8AC3E}">
        <p14:creationId xmlns:p14="http://schemas.microsoft.com/office/powerpoint/2010/main" val="48066382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Types of </a:t>
            </a:r>
            <a:r>
              <a:rPr lang="en-US" b="1" dirty="0" err="1" smtClean="0"/>
              <a:t>Bancassurance</a:t>
            </a:r>
            <a:endParaRPr lang="en-US" b="1" dirty="0"/>
          </a:p>
        </p:txBody>
      </p:sp>
      <p:sp>
        <p:nvSpPr>
          <p:cNvPr id="3" name="Content Placeholder 2"/>
          <p:cNvSpPr>
            <a:spLocks noGrp="1"/>
          </p:cNvSpPr>
          <p:nvPr>
            <p:ph idx="1"/>
          </p:nvPr>
        </p:nvSpPr>
        <p:spPr/>
        <p:txBody>
          <a:bodyPr/>
          <a:lstStyle/>
          <a:p>
            <a:pPr marL="0" indent="0">
              <a:buNone/>
            </a:pPr>
            <a:r>
              <a:rPr lang="en-US" dirty="0" smtClean="0">
                <a:solidFill>
                  <a:schemeClr val="tx1"/>
                </a:solidFill>
              </a:rPr>
              <a:t>1. Sales alliance</a:t>
            </a:r>
          </a:p>
          <a:p>
            <a:endParaRPr lang="en-US" dirty="0">
              <a:solidFill>
                <a:schemeClr val="tx1"/>
              </a:solidFill>
            </a:endParaRPr>
          </a:p>
          <a:p>
            <a:endParaRPr lang="en-US" dirty="0" smtClean="0">
              <a:solidFill>
                <a:schemeClr val="tx1"/>
              </a:solidFill>
            </a:endParaRPr>
          </a:p>
          <a:p>
            <a:endParaRPr lang="en-US" dirty="0">
              <a:solidFill>
                <a:schemeClr val="tx1"/>
              </a:solidFill>
            </a:endParaRPr>
          </a:p>
          <a:p>
            <a:endParaRPr lang="en-US" dirty="0" smtClean="0">
              <a:solidFill>
                <a:schemeClr val="tx1"/>
              </a:solidFill>
            </a:endParaRPr>
          </a:p>
          <a:p>
            <a:endParaRPr lang="en-US" dirty="0" smtClean="0">
              <a:solidFill>
                <a:schemeClr val="tx1"/>
              </a:solidFill>
            </a:endParaRPr>
          </a:p>
          <a:p>
            <a:pPr marL="0" indent="0">
              <a:buNone/>
            </a:pPr>
            <a:r>
              <a:rPr lang="en-US" dirty="0" smtClean="0">
                <a:solidFill>
                  <a:schemeClr val="tx1"/>
                </a:solidFill>
              </a:rPr>
              <a:t>- Bank acts as an intermediary for an insurance  company</a:t>
            </a:r>
            <a:r>
              <a:rPr lang="en-US" dirty="0" smtClean="0"/>
              <a:t>.</a:t>
            </a:r>
          </a:p>
        </p:txBody>
      </p:sp>
      <p:sp>
        <p:nvSpPr>
          <p:cNvPr id="4" name="Rounded Rectangle 3"/>
          <p:cNvSpPr/>
          <p:nvPr/>
        </p:nvSpPr>
        <p:spPr>
          <a:xfrm>
            <a:off x="1382486" y="2558143"/>
            <a:ext cx="2155371" cy="148045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smtClean="0"/>
              <a:t>Insurance</a:t>
            </a:r>
            <a:endParaRPr lang="en-US" dirty="0"/>
          </a:p>
        </p:txBody>
      </p:sp>
      <p:sp>
        <p:nvSpPr>
          <p:cNvPr id="6" name="Oval 5"/>
          <p:cNvSpPr/>
          <p:nvPr/>
        </p:nvSpPr>
        <p:spPr>
          <a:xfrm>
            <a:off x="5214257" y="2449285"/>
            <a:ext cx="2536371" cy="17308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Bank</a:t>
            </a:r>
            <a:endParaRPr lang="en-US" dirty="0"/>
          </a:p>
        </p:txBody>
      </p:sp>
      <p:sp>
        <p:nvSpPr>
          <p:cNvPr id="7" name="Left-Right Arrow 6"/>
          <p:cNvSpPr/>
          <p:nvPr/>
        </p:nvSpPr>
        <p:spPr>
          <a:xfrm>
            <a:off x="3537857" y="3102429"/>
            <a:ext cx="1676400" cy="555171"/>
          </a:xfrm>
          <a:prstGeom prst="lef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14252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Types of </a:t>
            </a:r>
            <a:r>
              <a:rPr lang="en-US" b="1" dirty="0" err="1" smtClean="0"/>
              <a:t>Bancassurance</a:t>
            </a:r>
            <a:endParaRPr lang="en-US" b="1" dirty="0"/>
          </a:p>
        </p:txBody>
      </p:sp>
      <p:sp>
        <p:nvSpPr>
          <p:cNvPr id="3" name="Content Placeholder 2"/>
          <p:cNvSpPr>
            <a:spLocks noGrp="1"/>
          </p:cNvSpPr>
          <p:nvPr>
            <p:ph idx="1"/>
          </p:nvPr>
        </p:nvSpPr>
        <p:spPr/>
        <p:txBody>
          <a:bodyPr/>
          <a:lstStyle/>
          <a:p>
            <a:pPr marL="0" indent="0">
              <a:buNone/>
            </a:pPr>
            <a:r>
              <a:rPr lang="en-US" dirty="0" smtClean="0">
                <a:solidFill>
                  <a:schemeClr val="tx1"/>
                </a:solidFill>
              </a:rPr>
              <a:t>2. Affiliated company</a:t>
            </a:r>
          </a:p>
          <a:p>
            <a:pPr marL="0" indent="0">
              <a:buNone/>
            </a:pPr>
            <a:endParaRPr lang="en-US" dirty="0">
              <a:solidFill>
                <a:schemeClr val="tx1"/>
              </a:solidFill>
            </a:endParaRPr>
          </a:p>
          <a:p>
            <a:pPr marL="0" indent="0">
              <a:buNone/>
            </a:pPr>
            <a:endParaRPr lang="en-US" dirty="0" smtClean="0">
              <a:solidFill>
                <a:schemeClr val="tx1"/>
              </a:solidFill>
            </a:endParaRPr>
          </a:p>
          <a:p>
            <a:endParaRPr lang="en-US" dirty="0" smtClean="0">
              <a:solidFill>
                <a:schemeClr val="tx1"/>
              </a:solidFill>
            </a:endParaRPr>
          </a:p>
          <a:p>
            <a:endParaRPr lang="en-US" dirty="0" smtClean="0">
              <a:solidFill>
                <a:schemeClr val="tx1"/>
              </a:solidFill>
            </a:endParaRPr>
          </a:p>
          <a:p>
            <a:endParaRPr lang="en-US" dirty="0" smtClean="0">
              <a:solidFill>
                <a:schemeClr val="tx1"/>
              </a:solidFill>
            </a:endParaRPr>
          </a:p>
          <a:p>
            <a:pPr marL="0" indent="0">
              <a:buNone/>
            </a:pPr>
            <a:r>
              <a:rPr lang="en-US" dirty="0" smtClean="0">
                <a:solidFill>
                  <a:schemeClr val="tx1"/>
                </a:solidFill>
              </a:rPr>
              <a:t>- Banks establish an insurance affiliated company on their own, and also run the insurance business.</a:t>
            </a:r>
            <a:endParaRPr lang="en-US" dirty="0">
              <a:solidFill>
                <a:schemeClr val="tx1"/>
              </a:solidFill>
            </a:endParaRPr>
          </a:p>
        </p:txBody>
      </p:sp>
      <p:sp>
        <p:nvSpPr>
          <p:cNvPr id="4" name="Rounded Rectangle 3"/>
          <p:cNvSpPr/>
          <p:nvPr/>
        </p:nvSpPr>
        <p:spPr>
          <a:xfrm>
            <a:off x="1523999" y="2481942"/>
            <a:ext cx="2220686" cy="1404257"/>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dirty="0" smtClean="0"/>
              <a:t>Bank</a:t>
            </a:r>
            <a:endParaRPr lang="en-US" dirty="0"/>
          </a:p>
        </p:txBody>
      </p:sp>
      <p:sp>
        <p:nvSpPr>
          <p:cNvPr id="5" name="Right Arrow 4"/>
          <p:cNvSpPr/>
          <p:nvPr/>
        </p:nvSpPr>
        <p:spPr>
          <a:xfrm>
            <a:off x="3771899" y="2868384"/>
            <a:ext cx="1491343" cy="63137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5263242" y="2563583"/>
            <a:ext cx="2226129" cy="139337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Insurance</a:t>
            </a:r>
          </a:p>
          <a:p>
            <a:pPr algn="ctr"/>
            <a:r>
              <a:rPr lang="en-US" dirty="0" smtClean="0"/>
              <a:t>(Affiliated company)</a:t>
            </a:r>
            <a:endParaRPr lang="en-US" dirty="0"/>
          </a:p>
        </p:txBody>
      </p:sp>
    </p:spTree>
    <p:extLst>
      <p:ext uri="{BB962C8B-B14F-4D97-AF65-F5344CB8AC3E}">
        <p14:creationId xmlns:p14="http://schemas.microsoft.com/office/powerpoint/2010/main" val="329237030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Types of </a:t>
            </a:r>
            <a:r>
              <a:rPr lang="en-US" b="1" dirty="0" err="1" smtClean="0"/>
              <a:t>Bancassurance</a:t>
            </a:r>
            <a:endParaRPr lang="en-US" b="1" dirty="0"/>
          </a:p>
        </p:txBody>
      </p:sp>
      <p:sp>
        <p:nvSpPr>
          <p:cNvPr id="3" name="Content Placeholder 2"/>
          <p:cNvSpPr>
            <a:spLocks noGrp="1"/>
          </p:cNvSpPr>
          <p:nvPr>
            <p:ph idx="1"/>
          </p:nvPr>
        </p:nvSpPr>
        <p:spPr/>
        <p:txBody>
          <a:bodyPr/>
          <a:lstStyle/>
          <a:p>
            <a:pPr marL="0" indent="0">
              <a:buNone/>
            </a:pPr>
            <a:r>
              <a:rPr lang="en-US" dirty="0" smtClean="0">
                <a:solidFill>
                  <a:schemeClr val="tx1"/>
                </a:solidFill>
              </a:rPr>
              <a:t>3. Joint venture</a:t>
            </a:r>
          </a:p>
          <a:p>
            <a:endParaRPr lang="en-US" dirty="0" smtClean="0">
              <a:solidFill>
                <a:schemeClr val="tx1"/>
              </a:solidFill>
            </a:endParaRPr>
          </a:p>
          <a:p>
            <a:endParaRPr lang="en-US" dirty="0">
              <a:solidFill>
                <a:schemeClr val="tx1"/>
              </a:solidFill>
            </a:endParaRPr>
          </a:p>
          <a:p>
            <a:endParaRPr lang="en-US" dirty="0" smtClean="0">
              <a:solidFill>
                <a:schemeClr val="tx1"/>
              </a:solidFill>
            </a:endParaRPr>
          </a:p>
          <a:p>
            <a:endParaRPr lang="en-US" dirty="0" smtClean="0">
              <a:solidFill>
                <a:schemeClr val="tx1"/>
              </a:solidFill>
            </a:endParaRPr>
          </a:p>
          <a:p>
            <a:pPr marL="0" indent="0">
              <a:buNone/>
            </a:pPr>
            <a:endParaRPr lang="en-US" dirty="0" smtClean="0">
              <a:solidFill>
                <a:schemeClr val="tx1"/>
              </a:solidFill>
            </a:endParaRPr>
          </a:p>
          <a:p>
            <a:pPr marL="0" indent="0">
              <a:buNone/>
            </a:pPr>
            <a:r>
              <a:rPr lang="en-US" dirty="0" smtClean="0">
                <a:solidFill>
                  <a:schemeClr val="tx1"/>
                </a:solidFill>
              </a:rPr>
              <a:t>- The creation of new insurance company by the cooperation of existing insurance company and the bank.</a:t>
            </a:r>
            <a:endParaRPr lang="en-US" dirty="0">
              <a:solidFill>
                <a:schemeClr val="tx1"/>
              </a:solidFill>
            </a:endParaRPr>
          </a:p>
          <a:p>
            <a:pPr marL="0" indent="0">
              <a:buNone/>
            </a:pPr>
            <a:endParaRPr lang="en-US" dirty="0"/>
          </a:p>
        </p:txBody>
      </p:sp>
      <p:sp>
        <p:nvSpPr>
          <p:cNvPr id="4" name="Rounded Rectangle 3"/>
          <p:cNvSpPr/>
          <p:nvPr/>
        </p:nvSpPr>
        <p:spPr>
          <a:xfrm>
            <a:off x="685800" y="2645227"/>
            <a:ext cx="1883229" cy="136071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Insurance company</a:t>
            </a:r>
            <a:endParaRPr lang="en-US" dirty="0"/>
          </a:p>
        </p:txBody>
      </p:sp>
      <p:sp>
        <p:nvSpPr>
          <p:cNvPr id="5" name="Oval 4"/>
          <p:cNvSpPr/>
          <p:nvPr/>
        </p:nvSpPr>
        <p:spPr>
          <a:xfrm>
            <a:off x="3287485" y="2536370"/>
            <a:ext cx="2471057" cy="157842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Establish insurance company</a:t>
            </a:r>
            <a:endParaRPr lang="en-US" dirty="0"/>
          </a:p>
        </p:txBody>
      </p:sp>
      <p:sp>
        <p:nvSpPr>
          <p:cNvPr id="6" name="Rounded Rectangle 5"/>
          <p:cNvSpPr/>
          <p:nvPr/>
        </p:nvSpPr>
        <p:spPr>
          <a:xfrm>
            <a:off x="6477001" y="2645228"/>
            <a:ext cx="2057401" cy="14478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Bank</a:t>
            </a:r>
            <a:endParaRPr lang="en-US" dirty="0"/>
          </a:p>
        </p:txBody>
      </p:sp>
      <p:sp>
        <p:nvSpPr>
          <p:cNvPr id="8" name="Left Arrow 7"/>
          <p:cNvSpPr/>
          <p:nvPr/>
        </p:nvSpPr>
        <p:spPr>
          <a:xfrm>
            <a:off x="5878285" y="3124200"/>
            <a:ext cx="478972" cy="489857"/>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ight Arrow 8"/>
          <p:cNvSpPr/>
          <p:nvPr/>
        </p:nvSpPr>
        <p:spPr>
          <a:xfrm>
            <a:off x="2688770" y="3145970"/>
            <a:ext cx="500744" cy="489857"/>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96310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Benefits of </a:t>
            </a:r>
            <a:r>
              <a:rPr lang="en-US" b="1" dirty="0" err="1" smtClean="0"/>
              <a:t>Bancassurance</a:t>
            </a:r>
            <a:endParaRPr lang="en-US"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67398402"/>
              </p:ext>
            </p:extLst>
          </p:nvPr>
        </p:nvGraphicFramePr>
        <p:xfrm>
          <a:off x="754063" y="1444625"/>
          <a:ext cx="7483475" cy="45799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3259746210"/>
              </p:ext>
            </p:extLst>
          </p:nvPr>
        </p:nvGraphicFramePr>
        <p:xfrm>
          <a:off x="304800" y="1371600"/>
          <a:ext cx="8763000" cy="533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02309828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711016926"/>
              </p:ext>
            </p:extLst>
          </p:nvPr>
        </p:nvGraphicFramePr>
        <p:xfrm>
          <a:off x="304800" y="990600"/>
          <a:ext cx="93726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p:cNvSpPr txBox="1">
            <a:spLocks/>
          </p:cNvSpPr>
          <p:nvPr/>
        </p:nvSpPr>
        <p:spPr>
          <a:xfrm>
            <a:off x="762000" y="30358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Products of</a:t>
            </a:r>
          </a:p>
          <a:p>
            <a:r>
              <a:rPr lang="en-US" sz="3200" b="1" dirty="0" err="1" smtClean="0"/>
              <a:t>Bancassurance</a:t>
            </a:r>
            <a:endParaRPr lang="en-US" sz="3200" b="1" dirty="0"/>
          </a:p>
        </p:txBody>
      </p:sp>
    </p:spTree>
    <p:extLst>
      <p:ext uri="{BB962C8B-B14F-4D97-AF65-F5344CB8AC3E}">
        <p14:creationId xmlns:p14="http://schemas.microsoft.com/office/powerpoint/2010/main" val="31234079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pinoyfinancialplanning.com/wp-content/uploads/2014/04/life-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36723"/>
            <a:ext cx="9144000" cy="2949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153881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Life Insurance</a:t>
            </a:r>
            <a:endParaRPr lang="en-US" b="1" dirty="0"/>
          </a:p>
        </p:txBody>
      </p:sp>
      <p:sp>
        <p:nvSpPr>
          <p:cNvPr id="3" name="Content Placeholder 2"/>
          <p:cNvSpPr>
            <a:spLocks noGrp="1"/>
          </p:cNvSpPr>
          <p:nvPr>
            <p:ph idx="1"/>
          </p:nvPr>
        </p:nvSpPr>
        <p:spPr/>
        <p:txBody>
          <a:bodyPr>
            <a:normAutofit/>
          </a:bodyPr>
          <a:lstStyle/>
          <a:p>
            <a:r>
              <a:rPr lang="en-US" dirty="0" smtClean="0">
                <a:solidFill>
                  <a:schemeClr val="tx1"/>
                </a:solidFill>
              </a:rPr>
              <a:t>3 Kinds of life insurance</a:t>
            </a:r>
          </a:p>
          <a:p>
            <a:pPr>
              <a:buFont typeface="Wingdings" panose="05000000000000000000" pitchFamily="2" charset="2"/>
              <a:buChar char="ü"/>
            </a:pPr>
            <a:r>
              <a:rPr lang="en-US" dirty="0" smtClean="0">
                <a:solidFill>
                  <a:schemeClr val="tx1"/>
                </a:solidFill>
              </a:rPr>
              <a:t>Ordinary Life</a:t>
            </a:r>
          </a:p>
          <a:p>
            <a:pPr marL="0" indent="0">
              <a:buNone/>
            </a:pPr>
            <a:r>
              <a:rPr lang="en-US" dirty="0">
                <a:solidFill>
                  <a:schemeClr val="tx1"/>
                </a:solidFill>
              </a:rPr>
              <a:t> </a:t>
            </a:r>
            <a:r>
              <a:rPr lang="en-US" dirty="0" smtClean="0">
                <a:solidFill>
                  <a:schemeClr val="tx1"/>
                </a:solidFill>
              </a:rPr>
              <a:t>   	-&gt; Term Life Insurance</a:t>
            </a:r>
          </a:p>
          <a:p>
            <a:pPr marL="0" indent="0">
              <a:buNone/>
            </a:pPr>
            <a:r>
              <a:rPr lang="en-US" dirty="0" smtClean="0">
                <a:solidFill>
                  <a:schemeClr val="tx1"/>
                </a:solidFill>
              </a:rPr>
              <a:t>	-&gt; Endowment</a:t>
            </a:r>
          </a:p>
          <a:p>
            <a:pPr marL="0" indent="0">
              <a:buNone/>
            </a:pPr>
            <a:r>
              <a:rPr lang="en-US" dirty="0" smtClean="0">
                <a:solidFill>
                  <a:schemeClr val="tx1"/>
                </a:solidFill>
              </a:rPr>
              <a:t>	-&gt; Whole Life Insurance</a:t>
            </a:r>
          </a:p>
          <a:p>
            <a:pPr marL="0" indent="0">
              <a:buNone/>
            </a:pPr>
            <a:r>
              <a:rPr lang="en-US" dirty="0">
                <a:solidFill>
                  <a:schemeClr val="tx1"/>
                </a:solidFill>
              </a:rPr>
              <a:t>	</a:t>
            </a:r>
            <a:r>
              <a:rPr lang="en-US" dirty="0" smtClean="0">
                <a:solidFill>
                  <a:schemeClr val="tx1"/>
                </a:solidFill>
              </a:rPr>
              <a:t>-&gt; Annuities Insurance</a:t>
            </a:r>
          </a:p>
          <a:p>
            <a:pPr>
              <a:buFont typeface="Wingdings" panose="05000000000000000000" pitchFamily="2" charset="2"/>
              <a:buChar char="ü"/>
            </a:pPr>
            <a:r>
              <a:rPr lang="en-US" dirty="0" smtClean="0">
                <a:solidFill>
                  <a:schemeClr val="tx1"/>
                </a:solidFill>
              </a:rPr>
              <a:t>Industrial </a:t>
            </a:r>
            <a:r>
              <a:rPr lang="en-US" dirty="0">
                <a:solidFill>
                  <a:schemeClr val="tx1"/>
                </a:solidFill>
              </a:rPr>
              <a:t>Life </a:t>
            </a:r>
            <a:r>
              <a:rPr lang="en-US" dirty="0" smtClean="0">
                <a:solidFill>
                  <a:schemeClr val="tx1"/>
                </a:solidFill>
              </a:rPr>
              <a:t>Insurance</a:t>
            </a:r>
          </a:p>
          <a:p>
            <a:pPr>
              <a:buFont typeface="Wingdings" panose="05000000000000000000" pitchFamily="2" charset="2"/>
              <a:buChar char="ü"/>
            </a:pPr>
            <a:r>
              <a:rPr lang="en-US" dirty="0" smtClean="0">
                <a:solidFill>
                  <a:schemeClr val="tx1"/>
                </a:solidFill>
              </a:rPr>
              <a:t>Group </a:t>
            </a:r>
            <a:r>
              <a:rPr lang="en-US" dirty="0">
                <a:solidFill>
                  <a:schemeClr val="tx1"/>
                </a:solidFill>
              </a:rPr>
              <a:t>Life </a:t>
            </a:r>
            <a:r>
              <a:rPr lang="en-US" dirty="0" smtClean="0">
                <a:solidFill>
                  <a:schemeClr val="tx1"/>
                </a:solidFill>
              </a:rPr>
              <a:t>Insurance</a:t>
            </a:r>
          </a:p>
          <a:p>
            <a:endParaRPr lang="en-US" dirty="0"/>
          </a:p>
        </p:txBody>
      </p:sp>
    </p:spTree>
    <p:extLst>
      <p:ext uri="{BB962C8B-B14F-4D97-AF65-F5344CB8AC3E}">
        <p14:creationId xmlns:p14="http://schemas.microsoft.com/office/powerpoint/2010/main" val="152076487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4800"/>
            <a:ext cx="8229600" cy="610820"/>
          </a:xfrm>
        </p:spPr>
        <p:txBody>
          <a:bodyPr>
            <a:normAutofit fontScale="90000"/>
          </a:bodyPr>
          <a:lstStyle/>
          <a:p>
            <a:r>
              <a:rPr lang="en-US" b="1" dirty="0"/>
              <a:t>Kinds of life </a:t>
            </a:r>
            <a:r>
              <a:rPr lang="en-US" b="1" dirty="0" smtClean="0"/>
              <a:t>insurance:</a:t>
            </a:r>
            <a:r>
              <a:rPr lang="en-US" dirty="0">
                <a:solidFill>
                  <a:schemeClr val="tx1"/>
                </a:solidFill>
              </a:rPr>
              <a:t/>
            </a:r>
            <a:br>
              <a:rPr lang="en-US" dirty="0">
                <a:solidFill>
                  <a:schemeClr val="tx1"/>
                </a:solidFill>
              </a:rPr>
            </a:br>
            <a:r>
              <a:rPr lang="en-US" b="1" dirty="0" smtClean="0"/>
              <a:t>Ordinary Life</a:t>
            </a:r>
            <a:endParaRPr lang="th-TH" b="1" dirty="0"/>
          </a:p>
        </p:txBody>
      </p:sp>
      <p:sp>
        <p:nvSpPr>
          <p:cNvPr id="3" name="Content Placeholder 2"/>
          <p:cNvSpPr>
            <a:spLocks noGrp="1"/>
          </p:cNvSpPr>
          <p:nvPr>
            <p:ph idx="1"/>
          </p:nvPr>
        </p:nvSpPr>
        <p:spPr/>
        <p:txBody>
          <a:bodyPr/>
          <a:lstStyle/>
          <a:p>
            <a:r>
              <a:rPr lang="en-US" dirty="0" smtClean="0">
                <a:solidFill>
                  <a:schemeClr val="tx1"/>
                </a:solidFill>
              </a:rPr>
              <a:t>Insurance on the life of the insured for a fixed amount at a definite premium that is paid each year in the same amount during the entire lifetime of the insured</a:t>
            </a:r>
          </a:p>
          <a:p>
            <a:r>
              <a:rPr lang="en-US" dirty="0" smtClean="0">
                <a:solidFill>
                  <a:schemeClr val="tx1"/>
                </a:solidFill>
              </a:rPr>
              <a:t>Need high amount of sum insured</a:t>
            </a:r>
          </a:p>
          <a:p>
            <a:r>
              <a:rPr lang="en-US" dirty="0" smtClean="0">
                <a:solidFill>
                  <a:schemeClr val="tx1"/>
                </a:solidFill>
              </a:rPr>
              <a:t>Suitable for people with medium level of income</a:t>
            </a:r>
            <a:endParaRPr lang="th-TH" dirty="0">
              <a:solidFill>
                <a:schemeClr val="tx1"/>
              </a:solidFill>
            </a:endParaRPr>
          </a:p>
        </p:txBody>
      </p:sp>
    </p:spTree>
    <p:extLst>
      <p:ext uri="{BB962C8B-B14F-4D97-AF65-F5344CB8AC3E}">
        <p14:creationId xmlns:p14="http://schemas.microsoft.com/office/powerpoint/2010/main" val="410948735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304800"/>
            <a:ext cx="8229600" cy="610820"/>
          </a:xfrm>
        </p:spPr>
        <p:txBody>
          <a:bodyPr>
            <a:normAutofit fontScale="90000"/>
          </a:bodyPr>
          <a:lstStyle/>
          <a:p>
            <a:r>
              <a:rPr lang="en-US" b="1" dirty="0" smtClean="0"/>
              <a:t>Ordinary </a:t>
            </a:r>
            <a:r>
              <a:rPr lang="en-US" b="1" dirty="0"/>
              <a:t>L</a:t>
            </a:r>
            <a:r>
              <a:rPr lang="en-US" b="1" dirty="0" smtClean="0"/>
              <a:t>ife </a:t>
            </a:r>
            <a:r>
              <a:rPr lang="en-US" b="1" dirty="0"/>
              <a:t>I</a:t>
            </a:r>
            <a:r>
              <a:rPr lang="en-US" b="1" dirty="0" smtClean="0"/>
              <a:t>nsurance:</a:t>
            </a:r>
            <a:br>
              <a:rPr lang="en-US" b="1" dirty="0" smtClean="0"/>
            </a:br>
            <a:r>
              <a:rPr lang="en-US" b="1" dirty="0" smtClean="0"/>
              <a:t>Term Life Insurance</a:t>
            </a:r>
            <a:endParaRPr lang="th-TH" b="1" dirty="0"/>
          </a:p>
        </p:txBody>
      </p:sp>
      <p:sp>
        <p:nvSpPr>
          <p:cNvPr id="3" name="Content Placeholder 2"/>
          <p:cNvSpPr>
            <a:spLocks noGrp="1"/>
          </p:cNvSpPr>
          <p:nvPr>
            <p:ph idx="1"/>
          </p:nvPr>
        </p:nvSpPr>
        <p:spPr/>
        <p:txBody>
          <a:bodyPr/>
          <a:lstStyle/>
          <a:p>
            <a:r>
              <a:rPr lang="en-US" dirty="0">
                <a:solidFill>
                  <a:schemeClr val="tx1"/>
                </a:solidFill>
              </a:rPr>
              <a:t>Both short term and long term maturity.</a:t>
            </a:r>
          </a:p>
          <a:p>
            <a:r>
              <a:rPr lang="en-US" dirty="0">
                <a:solidFill>
                  <a:schemeClr val="tx1"/>
                </a:solidFill>
              </a:rPr>
              <a:t>P</a:t>
            </a:r>
            <a:r>
              <a:rPr lang="en-US" dirty="0" smtClean="0">
                <a:solidFill>
                  <a:schemeClr val="tx1"/>
                </a:solidFill>
              </a:rPr>
              <a:t>aying back the sum insured </a:t>
            </a:r>
            <a:r>
              <a:rPr lang="en-US" dirty="0">
                <a:solidFill>
                  <a:schemeClr val="tx1"/>
                </a:solidFill>
              </a:rPr>
              <a:t>to the beneficiary if the insured passes away during the </a:t>
            </a:r>
            <a:r>
              <a:rPr lang="en-US" dirty="0" smtClean="0">
                <a:solidFill>
                  <a:schemeClr val="tx1"/>
                </a:solidFill>
              </a:rPr>
              <a:t>contract.</a:t>
            </a:r>
            <a:endParaRPr lang="en-US" dirty="0">
              <a:solidFill>
                <a:schemeClr val="tx1"/>
              </a:solidFill>
            </a:endParaRPr>
          </a:p>
          <a:p>
            <a:r>
              <a:rPr lang="en-US" dirty="0">
                <a:solidFill>
                  <a:schemeClr val="tx1"/>
                </a:solidFill>
              </a:rPr>
              <a:t>Suitable to people who concern about premature death or who have to work abroad for a number of years.</a:t>
            </a:r>
          </a:p>
          <a:p>
            <a:r>
              <a:rPr lang="en-US" dirty="0">
                <a:solidFill>
                  <a:schemeClr val="tx1"/>
                </a:solidFill>
              </a:rPr>
              <a:t>Premium can be paid at a low price.</a:t>
            </a:r>
          </a:p>
          <a:p>
            <a:r>
              <a:rPr lang="en-US" dirty="0">
                <a:solidFill>
                  <a:schemeClr val="tx1"/>
                </a:solidFill>
              </a:rPr>
              <a:t>Covers for medical care.</a:t>
            </a:r>
          </a:p>
          <a:p>
            <a:endParaRPr lang="th-TH" dirty="0"/>
          </a:p>
        </p:txBody>
      </p:sp>
    </p:spTree>
    <p:extLst>
      <p:ext uri="{BB962C8B-B14F-4D97-AF65-F5344CB8AC3E}">
        <p14:creationId xmlns:p14="http://schemas.microsoft.com/office/powerpoint/2010/main" val="373748648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solidFill>
                  <a:schemeClr val="tx1"/>
                </a:solidFill>
              </a:rPr>
              <a:t>Similar to savings.</a:t>
            </a:r>
          </a:p>
          <a:p>
            <a:r>
              <a:rPr lang="en-US" dirty="0" smtClean="0">
                <a:solidFill>
                  <a:schemeClr val="tx1"/>
                </a:solidFill>
              </a:rPr>
              <a:t>Numbers years to pay premium are less than the coverage maturity, but some are paid equally.</a:t>
            </a:r>
          </a:p>
          <a:p>
            <a:r>
              <a:rPr lang="en-US" dirty="0" smtClean="0">
                <a:solidFill>
                  <a:schemeClr val="tx1"/>
                </a:solidFill>
              </a:rPr>
              <a:t>Receive payments as returns for numbers of periods and a lump sum until its maturity or on premature death</a:t>
            </a:r>
            <a:r>
              <a:rPr lang="en-US" dirty="0" smtClean="0"/>
              <a:t>.</a:t>
            </a:r>
            <a:endParaRPr lang="th-TH" dirty="0"/>
          </a:p>
        </p:txBody>
      </p:sp>
      <p:sp>
        <p:nvSpPr>
          <p:cNvPr id="6" name="Title 1"/>
          <p:cNvSpPr>
            <a:spLocks noGrp="1"/>
          </p:cNvSpPr>
          <p:nvPr>
            <p:ph type="title"/>
          </p:nvPr>
        </p:nvSpPr>
        <p:spPr>
          <a:xfrm>
            <a:off x="754375" y="304800"/>
            <a:ext cx="8229600" cy="610820"/>
          </a:xfrm>
        </p:spPr>
        <p:txBody>
          <a:bodyPr>
            <a:normAutofit fontScale="90000"/>
          </a:bodyPr>
          <a:lstStyle/>
          <a:p>
            <a:r>
              <a:rPr lang="en-US" b="1" dirty="0" smtClean="0"/>
              <a:t>Ordinary </a:t>
            </a:r>
            <a:r>
              <a:rPr lang="en-US" b="1" dirty="0"/>
              <a:t>L</a:t>
            </a:r>
            <a:r>
              <a:rPr lang="en-US" b="1" dirty="0" smtClean="0"/>
              <a:t>ife </a:t>
            </a:r>
            <a:r>
              <a:rPr lang="en-US" b="1" dirty="0"/>
              <a:t>I</a:t>
            </a:r>
            <a:r>
              <a:rPr lang="en-US" b="1" dirty="0" smtClean="0"/>
              <a:t>nsurance:</a:t>
            </a:r>
            <a:br>
              <a:rPr lang="en-US" b="1" dirty="0" smtClean="0"/>
            </a:br>
            <a:r>
              <a:rPr lang="en-US" b="1" dirty="0" smtClean="0"/>
              <a:t>Endowment Life Insurance</a:t>
            </a:r>
            <a:endParaRPr lang="th-TH" b="1" dirty="0"/>
          </a:p>
        </p:txBody>
      </p:sp>
    </p:spTree>
    <p:extLst>
      <p:ext uri="{BB962C8B-B14F-4D97-AF65-F5344CB8AC3E}">
        <p14:creationId xmlns:p14="http://schemas.microsoft.com/office/powerpoint/2010/main" val="99376963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675180"/>
            <a:ext cx="7848600" cy="610820"/>
          </a:xfrm>
        </p:spPr>
        <p:txBody>
          <a:bodyPr>
            <a:noAutofit/>
          </a:bodyPr>
          <a:lstStyle/>
          <a:p>
            <a:pPr algn="l"/>
            <a:r>
              <a:rPr lang="en-US" sz="2800" b="1" dirty="0" err="1" smtClean="0">
                <a:solidFill>
                  <a:schemeClr val="tx1"/>
                </a:solidFill>
              </a:rPr>
              <a:t>Kasikorn</a:t>
            </a:r>
            <a:r>
              <a:rPr lang="en-US" sz="2800" b="1" dirty="0" smtClean="0">
                <a:solidFill>
                  <a:schemeClr val="tx1"/>
                </a:solidFill>
              </a:rPr>
              <a:t> Pro Saving 10/14 from </a:t>
            </a:r>
            <a:r>
              <a:rPr lang="en-US" sz="2800" b="1" dirty="0" err="1" smtClean="0">
                <a:solidFill>
                  <a:schemeClr val="tx1"/>
                </a:solidFill>
              </a:rPr>
              <a:t>Kasikorn</a:t>
            </a:r>
            <a:r>
              <a:rPr lang="en-US" sz="2800" b="1" dirty="0" smtClean="0">
                <a:solidFill>
                  <a:schemeClr val="tx1"/>
                </a:solidFill>
              </a:rPr>
              <a:t> Bank</a:t>
            </a:r>
            <a:endParaRPr lang="th-TH" sz="2800" b="1" dirty="0">
              <a:solidFill>
                <a:schemeClr val="tx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2857447"/>
            <a:ext cx="8352928" cy="1809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txBox="1">
            <a:spLocks/>
          </p:cNvSpPr>
          <p:nvPr/>
        </p:nvSpPr>
        <p:spPr>
          <a:xfrm>
            <a:off x="762000" y="53340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Endowment Insurance</a:t>
            </a:r>
            <a:br>
              <a:rPr lang="en-US" sz="3200" b="1" dirty="0" smtClean="0"/>
            </a:br>
            <a:endParaRPr lang="en-US" sz="3200" b="1" dirty="0"/>
          </a:p>
        </p:txBody>
      </p:sp>
    </p:spTree>
    <p:extLst>
      <p:ext uri="{BB962C8B-B14F-4D97-AF65-F5344CB8AC3E}">
        <p14:creationId xmlns:p14="http://schemas.microsoft.com/office/powerpoint/2010/main" val="354213206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en-US" dirty="0" smtClean="0">
                <a:solidFill>
                  <a:schemeClr val="tx1"/>
                </a:solidFill>
              </a:rPr>
              <a:t>Remain in </a:t>
            </a:r>
            <a:r>
              <a:rPr lang="en-US" dirty="0">
                <a:solidFill>
                  <a:schemeClr val="tx1"/>
                </a:solidFill>
              </a:rPr>
              <a:t>force for the insured's </a:t>
            </a:r>
            <a:r>
              <a:rPr lang="en-US" i="1" dirty="0" smtClean="0">
                <a:solidFill>
                  <a:schemeClr val="tx1"/>
                </a:solidFill>
                <a:effectLst/>
              </a:rPr>
              <a:t>whole life</a:t>
            </a:r>
            <a:endParaRPr lang="en-US" dirty="0" smtClean="0">
              <a:solidFill>
                <a:schemeClr val="tx1"/>
              </a:solidFill>
            </a:endParaRPr>
          </a:p>
          <a:p>
            <a:r>
              <a:rPr lang="en-US" dirty="0">
                <a:solidFill>
                  <a:schemeClr val="tx1"/>
                </a:solidFill>
              </a:rPr>
              <a:t>R</a:t>
            </a:r>
            <a:r>
              <a:rPr lang="en-US" dirty="0" smtClean="0">
                <a:solidFill>
                  <a:schemeClr val="tx1"/>
                </a:solidFill>
              </a:rPr>
              <a:t>equires premiums </a:t>
            </a:r>
            <a:r>
              <a:rPr lang="en-US" dirty="0">
                <a:solidFill>
                  <a:schemeClr val="tx1"/>
                </a:solidFill>
              </a:rPr>
              <a:t>to be paid every </a:t>
            </a:r>
            <a:r>
              <a:rPr lang="en-US" dirty="0" smtClean="0">
                <a:solidFill>
                  <a:schemeClr val="tx1"/>
                </a:solidFill>
              </a:rPr>
              <a:t>period into </a:t>
            </a:r>
            <a:r>
              <a:rPr lang="en-US" dirty="0">
                <a:solidFill>
                  <a:schemeClr val="tx1"/>
                </a:solidFill>
              </a:rPr>
              <a:t>the policy</a:t>
            </a:r>
            <a:r>
              <a:rPr lang="en-US" dirty="0" smtClean="0">
                <a:solidFill>
                  <a:schemeClr val="tx1"/>
                </a:solidFill>
              </a:rPr>
              <a:t>.</a:t>
            </a:r>
          </a:p>
          <a:p>
            <a:r>
              <a:rPr lang="en-US" dirty="0">
                <a:solidFill>
                  <a:schemeClr val="tx1"/>
                </a:solidFill>
              </a:rPr>
              <a:t>Mostly the money will be paid back</a:t>
            </a:r>
          </a:p>
          <a:p>
            <a:pPr marL="0" lvl="0" indent="0">
              <a:buNone/>
            </a:pPr>
            <a:r>
              <a:rPr lang="en-US" dirty="0" smtClean="0">
                <a:solidFill>
                  <a:schemeClr val="tx1"/>
                </a:solidFill>
              </a:rPr>
              <a:t>	-&gt; </a:t>
            </a:r>
            <a:r>
              <a:rPr lang="en-US" dirty="0">
                <a:solidFill>
                  <a:schemeClr val="tx1"/>
                </a:solidFill>
              </a:rPr>
              <a:t>To </a:t>
            </a:r>
            <a:r>
              <a:rPr lang="en-US" b="1" dirty="0">
                <a:solidFill>
                  <a:schemeClr val="tx1"/>
                </a:solidFill>
              </a:rPr>
              <a:t>the Beneficiary when the insured has already passed away</a:t>
            </a:r>
            <a:r>
              <a:rPr lang="en-US" dirty="0">
                <a:solidFill>
                  <a:schemeClr val="tx1"/>
                </a:solidFill>
              </a:rPr>
              <a:t> or</a:t>
            </a:r>
          </a:p>
          <a:p>
            <a:pPr marL="0" indent="0">
              <a:buNone/>
            </a:pPr>
            <a:r>
              <a:rPr lang="en-US" dirty="0" smtClean="0">
                <a:solidFill>
                  <a:schemeClr val="tx1"/>
                </a:solidFill>
              </a:rPr>
              <a:t>	-&gt; </a:t>
            </a:r>
            <a:r>
              <a:rPr lang="en-US" dirty="0">
                <a:solidFill>
                  <a:schemeClr val="tx1"/>
                </a:solidFill>
              </a:rPr>
              <a:t>To </a:t>
            </a:r>
            <a:r>
              <a:rPr lang="en-US" b="1" dirty="0">
                <a:solidFill>
                  <a:schemeClr val="tx1"/>
                </a:solidFill>
              </a:rPr>
              <a:t>the insured when he or she has an age </a:t>
            </a:r>
            <a:r>
              <a:rPr lang="en-US" b="1" dirty="0" smtClean="0">
                <a:solidFill>
                  <a:schemeClr val="tx1"/>
                </a:solidFill>
              </a:rPr>
              <a:t>according to each policy</a:t>
            </a:r>
          </a:p>
          <a:p>
            <a:r>
              <a:rPr lang="en-US" dirty="0">
                <a:solidFill>
                  <a:schemeClr val="tx1"/>
                </a:solidFill>
              </a:rPr>
              <a:t>Suitable for pillar of the family</a:t>
            </a:r>
            <a:endParaRPr lang="th-TH" b="1" dirty="0">
              <a:solidFill>
                <a:schemeClr val="tx1"/>
              </a:solidFill>
            </a:endParaRPr>
          </a:p>
        </p:txBody>
      </p:sp>
      <p:sp>
        <p:nvSpPr>
          <p:cNvPr id="6" name="Title 1"/>
          <p:cNvSpPr>
            <a:spLocks noGrp="1"/>
          </p:cNvSpPr>
          <p:nvPr>
            <p:ph type="title"/>
          </p:nvPr>
        </p:nvSpPr>
        <p:spPr>
          <a:xfrm>
            <a:off x="754375" y="304800"/>
            <a:ext cx="8229600" cy="610820"/>
          </a:xfrm>
        </p:spPr>
        <p:txBody>
          <a:bodyPr>
            <a:normAutofit fontScale="90000"/>
          </a:bodyPr>
          <a:lstStyle/>
          <a:p>
            <a:r>
              <a:rPr lang="en-US" b="1" dirty="0" smtClean="0"/>
              <a:t>Ordinary </a:t>
            </a:r>
            <a:r>
              <a:rPr lang="en-US" b="1" dirty="0"/>
              <a:t>L</a:t>
            </a:r>
            <a:r>
              <a:rPr lang="en-US" b="1" dirty="0" smtClean="0"/>
              <a:t>ife </a:t>
            </a:r>
            <a:r>
              <a:rPr lang="en-US" b="1" dirty="0"/>
              <a:t>I</a:t>
            </a:r>
            <a:r>
              <a:rPr lang="en-US" b="1" dirty="0" smtClean="0"/>
              <a:t>nsurance:</a:t>
            </a:r>
            <a:br>
              <a:rPr lang="en-US" b="1" dirty="0" smtClean="0"/>
            </a:br>
            <a:r>
              <a:rPr lang="en-US" b="1" dirty="0" smtClean="0"/>
              <a:t>Whole Life Insurance</a:t>
            </a:r>
            <a:endParaRPr lang="th-TH" b="1" dirty="0"/>
          </a:p>
        </p:txBody>
      </p:sp>
    </p:spTree>
    <p:extLst>
      <p:ext uri="{BB962C8B-B14F-4D97-AF65-F5344CB8AC3E}">
        <p14:creationId xmlns:p14="http://schemas.microsoft.com/office/powerpoint/2010/main" val="388060939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2780"/>
            <a:ext cx="8686800" cy="610820"/>
          </a:xfrm>
        </p:spPr>
        <p:txBody>
          <a:bodyPr>
            <a:noAutofit/>
          </a:bodyPr>
          <a:lstStyle/>
          <a:p>
            <a:pPr algn="ctr"/>
            <a:r>
              <a:rPr lang="en-US" sz="2800" b="1" dirty="0">
                <a:solidFill>
                  <a:schemeClr val="tx1"/>
                </a:solidFill>
              </a:rPr>
              <a:t>TMB Better Life 99/8 </a:t>
            </a:r>
            <a:r>
              <a:rPr lang="en-US" sz="2800" b="1" dirty="0" smtClean="0">
                <a:solidFill>
                  <a:schemeClr val="tx1"/>
                </a:solidFill>
              </a:rPr>
              <a:t>from </a:t>
            </a:r>
            <a:r>
              <a:rPr lang="en-US" sz="2800" b="1" dirty="0">
                <a:solidFill>
                  <a:schemeClr val="tx1"/>
                </a:solidFill>
              </a:rPr>
              <a:t>Thai Military </a:t>
            </a:r>
            <a:r>
              <a:rPr lang="en-US" sz="2800" b="1" dirty="0" smtClean="0">
                <a:solidFill>
                  <a:schemeClr val="tx1"/>
                </a:solidFill>
              </a:rPr>
              <a:t>Bank</a:t>
            </a:r>
            <a:endParaRPr lang="th-TH" sz="2800" b="1" dirty="0">
              <a:solidFill>
                <a:schemeClr val="tx1"/>
              </a:solidFill>
            </a:endParaRPr>
          </a:p>
        </p:txBody>
      </p:sp>
      <p:pic>
        <p:nvPicPr>
          <p:cNvPr id="4" name="Content Placeholder 3"/>
          <p:cNvPicPr>
            <a:picLocks noGrp="1"/>
          </p:cNvPicPr>
          <p:nvPr>
            <p:ph idx="1"/>
          </p:nvPr>
        </p:nvPicPr>
        <p:blipFill rotWithShape="1">
          <a:blip r:embed="rId2" cstate="print"/>
          <a:srcRect l="30228" t="54009" r="29286" b="13877"/>
          <a:stretch/>
        </p:blipFill>
        <p:spPr bwMode="auto">
          <a:xfrm>
            <a:off x="493387" y="2399963"/>
            <a:ext cx="8117213" cy="3619837"/>
          </a:xfrm>
          <a:prstGeom prst="rect">
            <a:avLst/>
          </a:prstGeom>
          <a:ln>
            <a:noFill/>
          </a:ln>
          <a:extLst>
            <a:ext uri="{53640926-AAD7-44D8-BBD7-CCE9431645EC}">
              <a14:shadowObscured xmlns:a14="http://schemas.microsoft.com/office/drawing/2010/main"/>
            </a:ext>
          </a:extLst>
        </p:spPr>
      </p:pic>
      <p:sp>
        <p:nvSpPr>
          <p:cNvPr id="5" name="Title 1"/>
          <p:cNvSpPr txBox="1">
            <a:spLocks/>
          </p:cNvSpPr>
          <p:nvPr/>
        </p:nvSpPr>
        <p:spPr>
          <a:xfrm>
            <a:off x="762000" y="53340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Whole  </a:t>
            </a:r>
            <a:r>
              <a:rPr lang="en-US" sz="3200" b="1" dirty="0"/>
              <a:t>L</a:t>
            </a:r>
            <a:r>
              <a:rPr lang="en-US" sz="3200" b="1" dirty="0" smtClean="0"/>
              <a:t>ife Insurance</a:t>
            </a:r>
            <a:br>
              <a:rPr lang="en-US" sz="3200" b="1" dirty="0" smtClean="0"/>
            </a:br>
            <a:endParaRPr lang="en-US" sz="3200" b="1" dirty="0"/>
          </a:p>
        </p:txBody>
      </p:sp>
    </p:spTree>
    <p:extLst>
      <p:ext uri="{BB962C8B-B14F-4D97-AF65-F5344CB8AC3E}">
        <p14:creationId xmlns:p14="http://schemas.microsoft.com/office/powerpoint/2010/main" val="259600647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en-US" dirty="0" smtClean="0">
                <a:solidFill>
                  <a:schemeClr val="tx1"/>
                </a:solidFill>
              </a:rPr>
              <a:t>Annuitant pays into the annuity on a periodic basis when he or she is still working. </a:t>
            </a:r>
          </a:p>
          <a:p>
            <a:pPr lvl="0"/>
            <a:r>
              <a:rPr lang="en-US" dirty="0" smtClean="0">
                <a:solidFill>
                  <a:schemeClr val="tx1"/>
                </a:solidFill>
              </a:rPr>
              <a:t>When the annuitant retires , the </a:t>
            </a:r>
            <a:r>
              <a:rPr lang="en-US" dirty="0">
                <a:solidFill>
                  <a:schemeClr val="tx1"/>
                </a:solidFill>
              </a:rPr>
              <a:t>annuity will periodic payout money until the death of annuitant.</a:t>
            </a:r>
          </a:p>
          <a:p>
            <a:pPr lvl="0"/>
            <a:r>
              <a:rPr lang="en-US" dirty="0" smtClean="0">
                <a:solidFill>
                  <a:schemeClr val="tx1"/>
                </a:solidFill>
              </a:rPr>
              <a:t>However</a:t>
            </a:r>
            <a:r>
              <a:rPr lang="en-US" dirty="0">
                <a:solidFill>
                  <a:schemeClr val="tx1"/>
                </a:solidFill>
              </a:rPr>
              <a:t>, annuitant may also buy the annuity product in one large purchase. </a:t>
            </a:r>
            <a:endParaRPr lang="en-US" dirty="0" smtClean="0">
              <a:solidFill>
                <a:schemeClr val="tx1"/>
              </a:solidFill>
            </a:endParaRPr>
          </a:p>
          <a:p>
            <a:pPr marL="0" indent="0">
              <a:buNone/>
            </a:pPr>
            <a:endParaRPr lang="th-TH" dirty="0"/>
          </a:p>
        </p:txBody>
      </p:sp>
      <p:sp>
        <p:nvSpPr>
          <p:cNvPr id="6" name="Title 1"/>
          <p:cNvSpPr>
            <a:spLocks noGrp="1"/>
          </p:cNvSpPr>
          <p:nvPr>
            <p:ph type="title"/>
          </p:nvPr>
        </p:nvSpPr>
        <p:spPr>
          <a:xfrm>
            <a:off x="754375" y="304800"/>
            <a:ext cx="8229600" cy="610820"/>
          </a:xfrm>
        </p:spPr>
        <p:txBody>
          <a:bodyPr>
            <a:normAutofit fontScale="90000"/>
          </a:bodyPr>
          <a:lstStyle/>
          <a:p>
            <a:r>
              <a:rPr lang="en-US" b="1" dirty="0" smtClean="0"/>
              <a:t>Ordinary </a:t>
            </a:r>
            <a:r>
              <a:rPr lang="en-US" b="1" dirty="0"/>
              <a:t>L</a:t>
            </a:r>
            <a:r>
              <a:rPr lang="en-US" b="1" dirty="0" smtClean="0"/>
              <a:t>ife </a:t>
            </a:r>
            <a:r>
              <a:rPr lang="en-US" b="1" dirty="0"/>
              <a:t>I</a:t>
            </a:r>
            <a:r>
              <a:rPr lang="en-US" b="1" dirty="0" smtClean="0"/>
              <a:t>nsurance:</a:t>
            </a:r>
            <a:br>
              <a:rPr lang="en-US" b="1" dirty="0" smtClean="0"/>
            </a:br>
            <a:r>
              <a:rPr lang="en-US" b="1" dirty="0" smtClean="0"/>
              <a:t>Annuities Insurance</a:t>
            </a:r>
            <a:endParaRPr lang="th-TH" b="1" dirty="0"/>
          </a:p>
        </p:txBody>
      </p:sp>
    </p:spTree>
    <p:extLst>
      <p:ext uri="{BB962C8B-B14F-4D97-AF65-F5344CB8AC3E}">
        <p14:creationId xmlns:p14="http://schemas.microsoft.com/office/powerpoint/2010/main" val="399030459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1827580"/>
            <a:ext cx="8229600" cy="610820"/>
          </a:xfrm>
        </p:spPr>
        <p:txBody>
          <a:bodyPr>
            <a:noAutofit/>
          </a:bodyPr>
          <a:lstStyle/>
          <a:p>
            <a:pPr algn="ctr"/>
            <a:r>
              <a:rPr lang="en-US" sz="2800" b="1" dirty="0" err="1">
                <a:solidFill>
                  <a:schemeClr val="tx1"/>
                </a:solidFill>
              </a:rPr>
              <a:t>Krungthai</a:t>
            </a:r>
            <a:r>
              <a:rPr lang="en-US" sz="2800" b="1" dirty="0">
                <a:solidFill>
                  <a:schemeClr val="tx1"/>
                </a:solidFill>
              </a:rPr>
              <a:t>-AXA </a:t>
            </a:r>
            <a:r>
              <a:rPr lang="en-US" sz="2800" b="1" dirty="0" err="1">
                <a:solidFill>
                  <a:schemeClr val="tx1"/>
                </a:solidFill>
              </a:rPr>
              <a:t>Bumnan</a:t>
            </a:r>
            <a:r>
              <a:rPr lang="en-US" sz="2800" b="1" dirty="0">
                <a:solidFill>
                  <a:schemeClr val="tx1"/>
                </a:solidFill>
              </a:rPr>
              <a:t> Suk (SI85)</a:t>
            </a:r>
            <a:r>
              <a:rPr lang="en-US" sz="2800" dirty="0">
                <a:solidFill>
                  <a:schemeClr val="tx1"/>
                </a:solidFill>
              </a:rPr>
              <a:t> </a:t>
            </a:r>
            <a:br>
              <a:rPr lang="en-US" sz="2800" dirty="0">
                <a:solidFill>
                  <a:schemeClr val="tx1"/>
                </a:solidFill>
              </a:rPr>
            </a:br>
            <a:r>
              <a:rPr lang="en-US" sz="2800" b="1" dirty="0" smtClean="0">
                <a:solidFill>
                  <a:schemeClr val="tx1"/>
                </a:solidFill>
              </a:rPr>
              <a:t>from </a:t>
            </a:r>
            <a:r>
              <a:rPr lang="en-US" sz="2800" b="1" dirty="0" err="1">
                <a:solidFill>
                  <a:schemeClr val="tx1"/>
                </a:solidFill>
              </a:rPr>
              <a:t>Krungthai</a:t>
            </a:r>
            <a:r>
              <a:rPr lang="en-US" sz="2800" b="1" dirty="0">
                <a:solidFill>
                  <a:schemeClr val="tx1"/>
                </a:solidFill>
              </a:rPr>
              <a:t>-AXA</a:t>
            </a:r>
          </a:p>
        </p:txBody>
      </p:sp>
      <p:pic>
        <p:nvPicPr>
          <p:cNvPr id="11" name="Content Placeholder 10" descr="kt-axa"/>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127226"/>
            <a:ext cx="8237849" cy="1901974"/>
          </a:xfrm>
          <a:prstGeom prst="rect">
            <a:avLst/>
          </a:prstGeom>
          <a:noFill/>
          <a:ln>
            <a:noFill/>
          </a:ln>
        </p:spPr>
      </p:pic>
      <p:sp>
        <p:nvSpPr>
          <p:cNvPr id="5" name="Title 1"/>
          <p:cNvSpPr txBox="1">
            <a:spLocks/>
          </p:cNvSpPr>
          <p:nvPr/>
        </p:nvSpPr>
        <p:spPr>
          <a:xfrm>
            <a:off x="762000" y="53340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Annuities Insurance</a:t>
            </a:r>
            <a:br>
              <a:rPr lang="en-US" sz="3200" b="1" dirty="0" smtClean="0"/>
            </a:br>
            <a:endParaRPr lang="en-US" sz="3200" b="1" dirty="0"/>
          </a:p>
        </p:txBody>
      </p:sp>
    </p:spTree>
    <p:extLst>
      <p:ext uri="{BB962C8B-B14F-4D97-AF65-F5344CB8AC3E}">
        <p14:creationId xmlns:p14="http://schemas.microsoft.com/office/powerpoint/2010/main" val="11807984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solidFill>
                  <a:schemeClr val="tx1"/>
                </a:solidFill>
              </a:rPr>
              <a:t>The premium calculation of annuity insurance is not the same as the premium calculation of other type of life insurances. </a:t>
            </a:r>
            <a:endParaRPr lang="en-US" dirty="0" smtClean="0">
              <a:solidFill>
                <a:schemeClr val="tx1"/>
              </a:solidFill>
            </a:endParaRPr>
          </a:p>
          <a:p>
            <a:r>
              <a:rPr lang="en-US" dirty="0" smtClean="0">
                <a:solidFill>
                  <a:schemeClr val="tx1"/>
                </a:solidFill>
              </a:rPr>
              <a:t>The </a:t>
            </a:r>
            <a:r>
              <a:rPr lang="en-US" dirty="0">
                <a:solidFill>
                  <a:schemeClr val="tx1"/>
                </a:solidFill>
              </a:rPr>
              <a:t>company or bank </a:t>
            </a:r>
            <a:r>
              <a:rPr lang="en-US" dirty="0" smtClean="0">
                <a:solidFill>
                  <a:schemeClr val="tx1"/>
                </a:solidFill>
              </a:rPr>
              <a:t>needs </a:t>
            </a:r>
            <a:r>
              <a:rPr lang="en-US" dirty="0">
                <a:solidFill>
                  <a:schemeClr val="tx1"/>
                </a:solidFill>
              </a:rPr>
              <a:t>to use different rate for annuity insurance by considering both age and </a:t>
            </a:r>
            <a:r>
              <a:rPr lang="en-US" dirty="0" smtClean="0">
                <a:solidFill>
                  <a:schemeClr val="tx1"/>
                </a:solidFill>
              </a:rPr>
              <a:t>gender. </a:t>
            </a:r>
          </a:p>
          <a:p>
            <a:r>
              <a:rPr lang="en-US" dirty="0" smtClean="0">
                <a:solidFill>
                  <a:schemeClr val="tx1"/>
                </a:solidFill>
              </a:rPr>
              <a:t>As </a:t>
            </a:r>
            <a:r>
              <a:rPr lang="en-US" dirty="0">
                <a:solidFill>
                  <a:schemeClr val="tx1"/>
                </a:solidFill>
              </a:rPr>
              <a:t>female tends to live longer than male so female tends to get more annuity.</a:t>
            </a:r>
            <a:endParaRPr lang="th-TH" b="1" dirty="0">
              <a:solidFill>
                <a:schemeClr val="tx1"/>
              </a:solidFill>
            </a:endParaRPr>
          </a:p>
        </p:txBody>
      </p:sp>
      <p:sp>
        <p:nvSpPr>
          <p:cNvPr id="5" name="Title 1"/>
          <p:cNvSpPr>
            <a:spLocks noGrp="1"/>
          </p:cNvSpPr>
          <p:nvPr>
            <p:ph type="title"/>
          </p:nvPr>
        </p:nvSpPr>
        <p:spPr>
          <a:xfrm>
            <a:off x="754375" y="304800"/>
            <a:ext cx="8229600" cy="610820"/>
          </a:xfrm>
        </p:spPr>
        <p:txBody>
          <a:bodyPr>
            <a:normAutofit fontScale="90000"/>
          </a:bodyPr>
          <a:lstStyle/>
          <a:p>
            <a:r>
              <a:rPr lang="en-US" b="1" dirty="0" smtClean="0"/>
              <a:t>Ordinary </a:t>
            </a:r>
            <a:r>
              <a:rPr lang="en-US" b="1" dirty="0"/>
              <a:t>L</a:t>
            </a:r>
            <a:r>
              <a:rPr lang="en-US" b="1" dirty="0" smtClean="0"/>
              <a:t>ife </a:t>
            </a:r>
            <a:r>
              <a:rPr lang="en-US" b="1" dirty="0"/>
              <a:t>I</a:t>
            </a:r>
            <a:r>
              <a:rPr lang="en-US" b="1" dirty="0" smtClean="0"/>
              <a:t>nsurance:</a:t>
            </a:r>
            <a:br>
              <a:rPr lang="en-US" b="1" dirty="0" smtClean="0"/>
            </a:br>
            <a:r>
              <a:rPr lang="en-US" b="1" dirty="0" smtClean="0"/>
              <a:t>Annuities Insurance</a:t>
            </a:r>
            <a:endParaRPr lang="th-TH" b="1" dirty="0"/>
          </a:p>
        </p:txBody>
      </p:sp>
    </p:spTree>
    <p:extLst>
      <p:ext uri="{BB962C8B-B14F-4D97-AF65-F5344CB8AC3E}">
        <p14:creationId xmlns:p14="http://schemas.microsoft.com/office/powerpoint/2010/main" val="77403310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0"/>
            <a:r>
              <a:rPr lang="en-US" dirty="0">
                <a:solidFill>
                  <a:schemeClr val="tx1"/>
                </a:solidFill>
              </a:rPr>
              <a:t>It is a policy on the life of an individual.</a:t>
            </a:r>
          </a:p>
          <a:p>
            <a:pPr lvl="0"/>
            <a:r>
              <a:rPr lang="en-US" dirty="0">
                <a:solidFill>
                  <a:schemeClr val="tx1"/>
                </a:solidFill>
              </a:rPr>
              <a:t>The premiums are collected regularly by the agent of the assurance company</a:t>
            </a:r>
            <a:r>
              <a:rPr lang="en-US" dirty="0" smtClean="0">
                <a:solidFill>
                  <a:schemeClr val="tx1"/>
                </a:solidFill>
              </a:rPr>
              <a:t>.</a:t>
            </a:r>
          </a:p>
          <a:p>
            <a:r>
              <a:rPr lang="en-US" dirty="0" smtClean="0">
                <a:solidFill>
                  <a:schemeClr val="tx1"/>
                </a:solidFill>
              </a:rPr>
              <a:t>Suitable for people who works in the factory since it </a:t>
            </a:r>
            <a:r>
              <a:rPr lang="en-US" dirty="0">
                <a:solidFill>
                  <a:schemeClr val="tx1"/>
                </a:solidFill>
              </a:rPr>
              <a:t>requires low amount of sum </a:t>
            </a:r>
            <a:r>
              <a:rPr lang="en-US" dirty="0" smtClean="0">
                <a:solidFill>
                  <a:schemeClr val="tx1"/>
                </a:solidFill>
              </a:rPr>
              <a:t>insured and already includes </a:t>
            </a:r>
            <a:r>
              <a:rPr lang="en-US" dirty="0">
                <a:solidFill>
                  <a:schemeClr val="tx1"/>
                </a:solidFill>
              </a:rPr>
              <a:t>the accidental </a:t>
            </a:r>
            <a:r>
              <a:rPr lang="en-US" dirty="0" smtClean="0">
                <a:solidFill>
                  <a:schemeClr val="tx1"/>
                </a:solidFill>
              </a:rPr>
              <a:t>insurance</a:t>
            </a:r>
          </a:p>
          <a:p>
            <a:pPr lvl="0"/>
            <a:r>
              <a:rPr lang="en-US" dirty="0" smtClean="0">
                <a:solidFill>
                  <a:schemeClr val="tx1"/>
                </a:solidFill>
              </a:rPr>
              <a:t>No need for medical checkup but instead it has a condition about the waiting period</a:t>
            </a:r>
          </a:p>
        </p:txBody>
      </p:sp>
      <p:sp>
        <p:nvSpPr>
          <p:cNvPr id="5" name="Title 1"/>
          <p:cNvSpPr>
            <a:spLocks noGrp="1"/>
          </p:cNvSpPr>
          <p:nvPr>
            <p:ph type="title"/>
          </p:nvPr>
        </p:nvSpPr>
        <p:spPr>
          <a:xfrm>
            <a:off x="762000" y="304800"/>
            <a:ext cx="8229600" cy="610820"/>
          </a:xfrm>
        </p:spPr>
        <p:txBody>
          <a:bodyPr>
            <a:normAutofit fontScale="90000"/>
          </a:bodyPr>
          <a:lstStyle/>
          <a:p>
            <a:r>
              <a:rPr lang="en-US" b="1" dirty="0"/>
              <a:t>Kinds of </a:t>
            </a:r>
            <a:r>
              <a:rPr lang="en-US" b="1" dirty="0" smtClean="0"/>
              <a:t>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Industrial Life Insurance</a:t>
            </a:r>
            <a:endParaRPr lang="th-TH" b="1" dirty="0"/>
          </a:p>
        </p:txBody>
      </p:sp>
    </p:spTree>
    <p:extLst>
      <p:ext uri="{BB962C8B-B14F-4D97-AF65-F5344CB8AC3E}">
        <p14:creationId xmlns:p14="http://schemas.microsoft.com/office/powerpoint/2010/main" val="3530280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solidFill>
                  <a:schemeClr val="tx1"/>
                </a:solidFill>
              </a:rPr>
              <a:t>A contract for the members or employees of the firm.</a:t>
            </a:r>
          </a:p>
          <a:p>
            <a:r>
              <a:rPr lang="en-US" dirty="0" smtClean="0">
                <a:solidFill>
                  <a:schemeClr val="tx1"/>
                </a:solidFill>
              </a:rPr>
              <a:t>Contract held by a firm or employer.</a:t>
            </a:r>
          </a:p>
          <a:p>
            <a:r>
              <a:rPr lang="en-US" dirty="0" smtClean="0">
                <a:solidFill>
                  <a:schemeClr val="tx1"/>
                </a:solidFill>
              </a:rPr>
              <a:t>Equally premium level to all members in the group.</a:t>
            </a:r>
          </a:p>
          <a:p>
            <a:r>
              <a:rPr lang="en-US" dirty="0" smtClean="0">
                <a:solidFill>
                  <a:schemeClr val="tx1"/>
                </a:solidFill>
              </a:rPr>
              <a:t>Every cause of death is covered, except the suicide in first year of the contract or intentionally killed by the beneficiary.</a:t>
            </a:r>
            <a:endParaRPr lang="th-TH" dirty="0">
              <a:solidFill>
                <a:schemeClr val="tx1"/>
              </a:solidFill>
            </a:endParaRPr>
          </a:p>
        </p:txBody>
      </p:sp>
      <p:sp>
        <p:nvSpPr>
          <p:cNvPr id="5" name="Title 1"/>
          <p:cNvSpPr>
            <a:spLocks noGrp="1"/>
          </p:cNvSpPr>
          <p:nvPr>
            <p:ph type="title"/>
          </p:nvPr>
        </p:nvSpPr>
        <p:spPr>
          <a:xfrm>
            <a:off x="762000" y="304800"/>
            <a:ext cx="8229600" cy="610820"/>
          </a:xfrm>
        </p:spPr>
        <p:txBody>
          <a:bodyPr>
            <a:normAutofit fontScale="90000"/>
          </a:bodyPr>
          <a:lstStyle/>
          <a:p>
            <a:r>
              <a:rPr lang="en-US" b="1" dirty="0"/>
              <a:t>Kinds of </a:t>
            </a:r>
            <a:r>
              <a:rPr lang="en-US" b="1" dirty="0" smtClean="0"/>
              <a:t>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Group Insurance</a:t>
            </a:r>
            <a:endParaRPr lang="th-TH" b="1" dirty="0"/>
          </a:p>
        </p:txBody>
      </p:sp>
    </p:spTree>
    <p:extLst>
      <p:ext uri="{BB962C8B-B14F-4D97-AF65-F5344CB8AC3E}">
        <p14:creationId xmlns:p14="http://schemas.microsoft.com/office/powerpoint/2010/main" val="167386834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303580"/>
            <a:ext cx="8229600" cy="610820"/>
          </a:xfrm>
        </p:spPr>
        <p:txBody>
          <a:bodyPr>
            <a:noAutofit/>
          </a:bodyPr>
          <a:lstStyle/>
          <a:p>
            <a:r>
              <a:rPr lang="en-US" sz="3200" b="1" dirty="0" smtClean="0"/>
              <a:t>Coverage for each type </a:t>
            </a:r>
            <a:br>
              <a:rPr lang="en-US" sz="3200" b="1" dirty="0" smtClean="0"/>
            </a:br>
            <a:r>
              <a:rPr lang="en-US" sz="3200" b="1" dirty="0" smtClean="0"/>
              <a:t>of life insurance</a:t>
            </a:r>
            <a:endParaRPr lang="en-US" sz="3200" b="1"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965022289"/>
              </p:ext>
            </p:extLst>
          </p:nvPr>
        </p:nvGraphicFramePr>
        <p:xfrm>
          <a:off x="457200" y="1291274"/>
          <a:ext cx="8397876" cy="5490526"/>
        </p:xfrm>
        <a:graphic>
          <a:graphicData uri="http://schemas.openxmlformats.org/drawingml/2006/table">
            <a:tbl>
              <a:tblPr firstRow="1" bandRow="1">
                <a:tableStyleId>{5C22544A-7EE6-4342-B048-85BDC9FD1C3A}</a:tableStyleId>
              </a:tblPr>
              <a:tblGrid>
                <a:gridCol w="1828800"/>
                <a:gridCol w="1219200"/>
                <a:gridCol w="1447800"/>
                <a:gridCol w="1295400"/>
                <a:gridCol w="1207030"/>
                <a:gridCol w="1399646"/>
              </a:tblGrid>
              <a:tr h="672239">
                <a:tc>
                  <a:txBody>
                    <a:bodyPr/>
                    <a:lstStyle/>
                    <a:p>
                      <a:pPr algn="ctr"/>
                      <a:r>
                        <a:rPr lang="en-US" sz="2000" b="1" dirty="0" smtClean="0"/>
                        <a:t>Coverage</a:t>
                      </a:r>
                    </a:p>
                    <a:p>
                      <a:pPr algn="ctr"/>
                      <a:r>
                        <a:rPr lang="en-US" sz="2000" b="1" dirty="0" smtClean="0"/>
                        <a:t>/Type</a:t>
                      </a:r>
                      <a:endParaRPr lang="en-US" sz="2000" b="1" dirty="0"/>
                    </a:p>
                  </a:txBody>
                  <a:tcPr marL="83150" marR="83150"/>
                </a:tc>
                <a:tc>
                  <a:txBody>
                    <a:bodyPr/>
                    <a:lstStyle/>
                    <a:p>
                      <a:pPr algn="ctr"/>
                      <a:r>
                        <a:rPr lang="en-US" sz="2000" dirty="0" smtClean="0"/>
                        <a:t>Term Life</a:t>
                      </a:r>
                      <a:endParaRPr lang="en-US" sz="2000" dirty="0"/>
                    </a:p>
                  </a:txBody>
                  <a:tcPr marL="83150" marR="83150"/>
                </a:tc>
                <a:tc>
                  <a:txBody>
                    <a:bodyPr/>
                    <a:lstStyle/>
                    <a:p>
                      <a:pPr algn="ctr"/>
                      <a:r>
                        <a:rPr lang="en-US" sz="2000" dirty="0" smtClean="0"/>
                        <a:t>Endowment</a:t>
                      </a:r>
                      <a:endParaRPr lang="en-US" sz="2000" dirty="0"/>
                    </a:p>
                  </a:txBody>
                  <a:tcPr marL="83150" marR="83150"/>
                </a:tc>
                <a:tc>
                  <a:txBody>
                    <a:bodyPr/>
                    <a:lstStyle/>
                    <a:p>
                      <a:pPr algn="ctr"/>
                      <a:r>
                        <a:rPr lang="en-US" sz="2000" dirty="0" smtClean="0"/>
                        <a:t>Whole Life</a:t>
                      </a:r>
                      <a:endParaRPr lang="en-US" sz="2000" dirty="0"/>
                    </a:p>
                  </a:txBody>
                  <a:tcPr marL="83150" marR="83150"/>
                </a:tc>
                <a:tc>
                  <a:txBody>
                    <a:bodyPr/>
                    <a:lstStyle/>
                    <a:p>
                      <a:pPr algn="ctr"/>
                      <a:r>
                        <a:rPr lang="en-US" sz="2000" dirty="0" smtClean="0"/>
                        <a:t>Annuities</a:t>
                      </a:r>
                      <a:endParaRPr lang="en-US" sz="2000" dirty="0"/>
                    </a:p>
                  </a:txBody>
                  <a:tcPr marL="83150" marR="83150"/>
                </a:tc>
                <a:tc>
                  <a:txBody>
                    <a:bodyPr/>
                    <a:lstStyle/>
                    <a:p>
                      <a:pPr algn="ctr"/>
                      <a:r>
                        <a:rPr lang="en-US" sz="2000" dirty="0" smtClean="0"/>
                        <a:t>Group Insurance</a:t>
                      </a:r>
                      <a:endParaRPr lang="en-US" sz="2000" dirty="0"/>
                    </a:p>
                  </a:txBody>
                  <a:tcPr marL="83150" marR="83150"/>
                </a:tc>
              </a:tr>
              <a:tr h="406579">
                <a:tc>
                  <a:txBody>
                    <a:bodyPr/>
                    <a:lstStyle/>
                    <a:p>
                      <a:pPr algn="l"/>
                      <a:r>
                        <a:rPr lang="en-US" sz="2000" dirty="0" smtClean="0"/>
                        <a:t>Pass away</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r>
              <a:tr h="672239">
                <a:tc>
                  <a:txBody>
                    <a:bodyPr/>
                    <a:lstStyle/>
                    <a:p>
                      <a:r>
                        <a:rPr lang="en-US" sz="2000" dirty="0" smtClean="0"/>
                        <a:t>Cost of medical care</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r>
              <a:tr h="672239">
                <a:tc>
                  <a:txBody>
                    <a:bodyPr/>
                    <a:lstStyle/>
                    <a:p>
                      <a:r>
                        <a:rPr lang="en-US" sz="2000" dirty="0" smtClean="0"/>
                        <a:t>Handicapped/</a:t>
                      </a:r>
                    </a:p>
                    <a:p>
                      <a:r>
                        <a:rPr lang="en-US" sz="2000" dirty="0" smtClean="0"/>
                        <a:t>disabled</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r>
              <a:tr h="460789">
                <a:tc>
                  <a:txBody>
                    <a:bodyPr/>
                    <a:lstStyle/>
                    <a:p>
                      <a:r>
                        <a:rPr lang="en-US" sz="2000" dirty="0" smtClean="0"/>
                        <a:t>Hospital benefit</a:t>
                      </a:r>
                      <a:endParaRPr lang="en-US" sz="2000" dirty="0"/>
                    </a:p>
                  </a:txBody>
                  <a:tcPr marL="83150" marR="83150"/>
                </a:tc>
                <a:tc>
                  <a:txBody>
                    <a:bodyPr/>
                    <a:lstStyle/>
                    <a:p>
                      <a:pPr algn="ctr"/>
                      <a:r>
                        <a:rPr lang="en-US" sz="2000" dirty="0" smtClean="0"/>
                        <a:t>depends</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r>
              <a:tr h="672239">
                <a:tc>
                  <a:txBody>
                    <a:bodyPr/>
                    <a:lstStyle/>
                    <a:p>
                      <a:r>
                        <a:rPr lang="en-US" sz="2000" dirty="0" smtClean="0"/>
                        <a:t>Return during the contract</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depends</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r>
              <a:tr h="964517">
                <a:tc>
                  <a:txBody>
                    <a:bodyPr/>
                    <a:lstStyle/>
                    <a:p>
                      <a:r>
                        <a:rPr lang="en-US" sz="2000" b="0" i="0" kern="1200" dirty="0" smtClean="0">
                          <a:solidFill>
                            <a:schemeClr val="dk1"/>
                          </a:solidFill>
                          <a:effectLst/>
                          <a:latin typeface="+mn-lt"/>
                          <a:ea typeface="+mn-ea"/>
                          <a:cs typeface="+mn-cs"/>
                        </a:rPr>
                        <a:t>Full Face Amount +</a:t>
                      </a:r>
                      <a:r>
                        <a:rPr lang="en-US" sz="2000" b="0" i="0" kern="1200" baseline="0" dirty="0" smtClean="0">
                          <a:solidFill>
                            <a:schemeClr val="dk1"/>
                          </a:solidFill>
                          <a:effectLst/>
                          <a:latin typeface="+mn-lt"/>
                          <a:ea typeface="+mn-ea"/>
                          <a:cs typeface="+mn-cs"/>
                        </a:rPr>
                        <a:t> </a:t>
                      </a:r>
                      <a:r>
                        <a:rPr lang="en-US" sz="2000" b="0" i="0" kern="1200" dirty="0" smtClean="0">
                          <a:solidFill>
                            <a:schemeClr val="dk1"/>
                          </a:solidFill>
                          <a:effectLst/>
                          <a:latin typeface="+mn-lt"/>
                          <a:ea typeface="+mn-ea"/>
                          <a:cs typeface="+mn-cs"/>
                        </a:rPr>
                        <a:t>accrued Bonus</a:t>
                      </a:r>
                      <a:endParaRPr lang="en-US" sz="2000" b="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X</a:t>
                      </a:r>
                      <a:endParaRPr lang="en-US" sz="2000" dirty="0"/>
                    </a:p>
                  </a:txBody>
                  <a:tcPr marL="83150" marR="83150"/>
                </a:tc>
              </a:tr>
              <a:tr h="406579">
                <a:tc>
                  <a:txBody>
                    <a:bodyPr/>
                    <a:lstStyle/>
                    <a:p>
                      <a:r>
                        <a:rPr lang="en-US" sz="2000" dirty="0" smtClean="0"/>
                        <a:t>Pension</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X</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X</a:t>
                      </a:r>
                      <a:endParaRPr lang="en-US" sz="2000" dirty="0"/>
                    </a:p>
                  </a:txBody>
                  <a:tcPr marL="83150" marR="83150"/>
                </a:tc>
              </a:tr>
              <a:tr h="406579">
                <a:tc>
                  <a:txBody>
                    <a:bodyPr/>
                    <a:lstStyle/>
                    <a:p>
                      <a:r>
                        <a:rPr lang="en-US" sz="2000" dirty="0" smtClean="0"/>
                        <a:t>Tax deduction</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c>
                  <a:txBody>
                    <a:bodyPr/>
                    <a:lstStyle/>
                    <a:p>
                      <a:pPr algn="ctr"/>
                      <a:r>
                        <a:rPr lang="en-US" sz="2000" dirty="0" smtClean="0"/>
                        <a:t>/</a:t>
                      </a:r>
                      <a:endParaRPr lang="en-US" sz="2000" dirty="0"/>
                    </a:p>
                  </a:txBody>
                  <a:tcPr marL="83150" marR="83150"/>
                </a:tc>
              </a:tr>
            </a:tbl>
          </a:graphicData>
        </a:graphic>
      </p:graphicFrame>
    </p:spTree>
    <p:extLst>
      <p:ext uri="{BB962C8B-B14F-4D97-AF65-F5344CB8AC3E}">
        <p14:creationId xmlns:p14="http://schemas.microsoft.com/office/powerpoint/2010/main" val="359459291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Summary</a:t>
            </a:r>
            <a:endParaRPr lang="th-TH" b="1"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380801117"/>
              </p:ext>
            </p:extLst>
          </p:nvPr>
        </p:nvGraphicFramePr>
        <p:xfrm>
          <a:off x="754063" y="1444625"/>
          <a:ext cx="7483476" cy="4851400"/>
        </p:xfrm>
        <a:graphic>
          <a:graphicData uri="http://schemas.openxmlformats.org/drawingml/2006/table">
            <a:tbl>
              <a:tblPr firstRow="1" bandRow="1">
                <a:tableStyleId>{5C22544A-7EE6-4342-B048-85BDC9FD1C3A}</a:tableStyleId>
              </a:tblPr>
              <a:tblGrid>
                <a:gridCol w="3741738"/>
                <a:gridCol w="3741738"/>
              </a:tblGrid>
              <a:tr h="370840">
                <a:tc>
                  <a:txBody>
                    <a:bodyPr/>
                    <a:lstStyle/>
                    <a:p>
                      <a:r>
                        <a:rPr lang="en-US" sz="1800" dirty="0" smtClean="0"/>
                        <a:t>Needs</a:t>
                      </a:r>
                      <a:endParaRPr lang="th-TH" sz="1800" dirty="0"/>
                    </a:p>
                  </a:txBody>
                  <a:tcPr marL="83150" marR="83150"/>
                </a:tc>
                <a:tc>
                  <a:txBody>
                    <a:bodyPr/>
                    <a:lstStyle/>
                    <a:p>
                      <a:r>
                        <a:rPr lang="en-US" sz="1800" dirty="0" smtClean="0"/>
                        <a:t>Suitable</a:t>
                      </a:r>
                      <a:r>
                        <a:rPr lang="en-US" sz="1800" baseline="0" dirty="0" smtClean="0"/>
                        <a:t> insurance</a:t>
                      </a:r>
                      <a:endParaRPr lang="th-TH" sz="1800" dirty="0"/>
                    </a:p>
                  </a:txBody>
                  <a:tcPr marL="83150" marR="83150"/>
                </a:tc>
              </a:tr>
              <a:tr h="370840">
                <a:tc>
                  <a:txBody>
                    <a:bodyPr/>
                    <a:lstStyle/>
                    <a:p>
                      <a:pPr marL="457200" indent="-457200">
                        <a:buFont typeface="Arial" panose="020B0604020202020204" pitchFamily="34" charset="0"/>
                        <a:buChar char="•"/>
                      </a:pPr>
                      <a:r>
                        <a:rPr lang="en-US" sz="1800" dirty="0" smtClean="0"/>
                        <a:t>Death coverage</a:t>
                      </a:r>
                    </a:p>
                    <a:p>
                      <a:pPr marL="457200" indent="-457200">
                        <a:buFont typeface="Arial" panose="020B0604020202020204" pitchFamily="34" charset="0"/>
                        <a:buChar char="•"/>
                      </a:pPr>
                      <a:r>
                        <a:rPr lang="en-US" sz="1800" dirty="0" smtClean="0"/>
                        <a:t>Short</a:t>
                      </a:r>
                      <a:r>
                        <a:rPr lang="en-US" sz="1800" baseline="0" dirty="0" smtClean="0"/>
                        <a:t> term coverage</a:t>
                      </a:r>
                    </a:p>
                    <a:p>
                      <a:pPr marL="457200" indent="-457200">
                        <a:buFont typeface="Arial" panose="020B0604020202020204" pitchFamily="34" charset="0"/>
                        <a:buChar char="•"/>
                      </a:pPr>
                      <a:r>
                        <a:rPr lang="en-US" sz="1800" dirty="0" smtClean="0"/>
                        <a:t>No money</a:t>
                      </a:r>
                      <a:r>
                        <a:rPr lang="en-US" sz="1800" baseline="0" dirty="0" smtClean="0"/>
                        <a:t> return</a:t>
                      </a:r>
                    </a:p>
                    <a:p>
                      <a:pPr marL="457200" indent="-457200">
                        <a:buFont typeface="Arial" panose="020B0604020202020204" pitchFamily="34" charset="0"/>
                        <a:buChar char="•"/>
                      </a:pPr>
                      <a:r>
                        <a:rPr lang="en-US" sz="1800" baseline="0" dirty="0" smtClean="0"/>
                        <a:t>Low premium payment</a:t>
                      </a:r>
                      <a:endParaRPr lang="en-US" sz="1800" dirty="0" smtClean="0"/>
                    </a:p>
                  </a:txBody>
                  <a:tcPr marL="83150" marR="83150"/>
                </a:tc>
                <a:tc>
                  <a:txBody>
                    <a:bodyPr/>
                    <a:lstStyle/>
                    <a:p>
                      <a:r>
                        <a:rPr lang="en-US" sz="1800" dirty="0" smtClean="0"/>
                        <a:t>Term</a:t>
                      </a:r>
                      <a:r>
                        <a:rPr lang="en-US" sz="1800" baseline="0" dirty="0" smtClean="0"/>
                        <a:t> l</a:t>
                      </a:r>
                      <a:r>
                        <a:rPr lang="en-US" sz="1800" dirty="0" smtClean="0"/>
                        <a:t>ife insurance</a:t>
                      </a:r>
                      <a:endParaRPr lang="th-TH" sz="1800" dirty="0"/>
                    </a:p>
                  </a:txBody>
                  <a:tcPr marL="83150" marR="83150"/>
                </a:tc>
              </a:tr>
              <a:tr h="370840">
                <a:tc>
                  <a:txBody>
                    <a:bodyPr/>
                    <a:lstStyle/>
                    <a:p>
                      <a:pPr marL="457200" indent="-457200">
                        <a:buFont typeface="Arial" panose="020B0604020202020204" pitchFamily="34" charset="0"/>
                        <a:buChar char="•"/>
                      </a:pPr>
                      <a:r>
                        <a:rPr lang="en-US" sz="1800" dirty="0" smtClean="0"/>
                        <a:t>Death coverage with savings</a:t>
                      </a:r>
                    </a:p>
                    <a:p>
                      <a:pPr marL="457200" indent="-457200">
                        <a:buFont typeface="Arial" panose="020B0604020202020204" pitchFamily="34" charset="0"/>
                        <a:buChar char="•"/>
                      </a:pPr>
                      <a:r>
                        <a:rPr lang="en-US" sz="1800" dirty="0" smtClean="0"/>
                        <a:t>Long term coverage</a:t>
                      </a:r>
                    </a:p>
                    <a:p>
                      <a:pPr marL="457200" indent="-457200">
                        <a:buFont typeface="Arial" panose="020B0604020202020204" pitchFamily="34" charset="0"/>
                        <a:buChar char="•"/>
                      </a:pPr>
                      <a:r>
                        <a:rPr lang="en-US" sz="1800" dirty="0" smtClean="0"/>
                        <a:t>Money</a:t>
                      </a:r>
                      <a:r>
                        <a:rPr lang="en-US" sz="1800" baseline="0" dirty="0" smtClean="0"/>
                        <a:t> return</a:t>
                      </a:r>
                      <a:endParaRPr lang="th-TH" sz="1800" dirty="0"/>
                    </a:p>
                  </a:txBody>
                  <a:tcPr marL="83150" marR="83150"/>
                </a:tc>
                <a:tc>
                  <a:txBody>
                    <a:bodyPr/>
                    <a:lstStyle/>
                    <a:p>
                      <a:r>
                        <a:rPr lang="en-US" sz="1800" dirty="0" smtClean="0"/>
                        <a:t>Endowment</a:t>
                      </a:r>
                      <a:endParaRPr lang="th-TH" sz="1800" dirty="0"/>
                    </a:p>
                  </a:txBody>
                  <a:tcPr marL="83150" marR="83150"/>
                </a:tc>
              </a:tr>
              <a:tr h="370840">
                <a:tc>
                  <a:txBody>
                    <a:bodyPr/>
                    <a:lstStyle/>
                    <a:p>
                      <a:pPr marL="457200" indent="-457200">
                        <a:buFont typeface="Arial" panose="020B0604020202020204" pitchFamily="34" charset="0"/>
                        <a:buChar char="•"/>
                      </a:pPr>
                      <a:r>
                        <a:rPr lang="en-US" sz="1800" dirty="0" smtClean="0"/>
                        <a:t>Death</a:t>
                      </a:r>
                      <a:r>
                        <a:rPr lang="en-US" sz="1800" baseline="0" dirty="0" smtClean="0"/>
                        <a:t> coverage</a:t>
                      </a:r>
                    </a:p>
                    <a:p>
                      <a:pPr marL="457200" indent="-457200">
                        <a:buFont typeface="Arial" panose="020B0604020202020204" pitchFamily="34" charset="0"/>
                        <a:buChar char="•"/>
                      </a:pPr>
                      <a:r>
                        <a:rPr lang="en-US" sz="1800" baseline="0" dirty="0" smtClean="0"/>
                        <a:t>Whole life coverage</a:t>
                      </a:r>
                    </a:p>
                    <a:p>
                      <a:pPr marL="457200" indent="-457200">
                        <a:buFont typeface="Arial" panose="020B0604020202020204" pitchFamily="34" charset="0"/>
                        <a:buChar char="•"/>
                      </a:pPr>
                      <a:r>
                        <a:rPr lang="en-US" sz="1800" baseline="0" dirty="0" smtClean="0"/>
                        <a:t>Low premium payment</a:t>
                      </a:r>
                    </a:p>
                    <a:p>
                      <a:pPr marL="457200" indent="-457200">
                        <a:buFont typeface="Arial" panose="020B0604020202020204" pitchFamily="34" charset="0"/>
                        <a:buChar char="•"/>
                      </a:pPr>
                      <a:r>
                        <a:rPr lang="en-US" sz="1800" baseline="0" dirty="0" smtClean="0"/>
                        <a:t>Money return</a:t>
                      </a:r>
                      <a:endParaRPr lang="th-TH" sz="1800" dirty="0"/>
                    </a:p>
                  </a:txBody>
                  <a:tcPr marL="83150" marR="83150"/>
                </a:tc>
                <a:tc>
                  <a:txBody>
                    <a:bodyPr/>
                    <a:lstStyle/>
                    <a:p>
                      <a:r>
                        <a:rPr lang="en-US" sz="1800" dirty="0" smtClean="0"/>
                        <a:t>Whole life insurance</a:t>
                      </a:r>
                      <a:endParaRPr lang="th-TH" sz="1800" dirty="0"/>
                    </a:p>
                  </a:txBody>
                  <a:tcPr marL="83150" marR="83150"/>
                </a:tc>
              </a:tr>
              <a:tr h="370840">
                <a:tc>
                  <a:txBody>
                    <a:bodyPr/>
                    <a:lstStyle/>
                    <a:p>
                      <a:pPr marL="457200" indent="-457200">
                        <a:buFont typeface="Arial" panose="020B0604020202020204" pitchFamily="34" charset="0"/>
                        <a:buChar char="•"/>
                      </a:pPr>
                      <a:r>
                        <a:rPr lang="en-US" sz="1800" dirty="0" smtClean="0"/>
                        <a:t>Emphasize</a:t>
                      </a:r>
                      <a:r>
                        <a:rPr lang="en-US" sz="1800" baseline="0" dirty="0" smtClean="0"/>
                        <a:t> on coverage on life until the retirement</a:t>
                      </a:r>
                    </a:p>
                    <a:p>
                      <a:pPr marL="457200" indent="-457200">
                        <a:buFont typeface="Arial" panose="020B0604020202020204" pitchFamily="34" charset="0"/>
                        <a:buChar char="•"/>
                      </a:pPr>
                      <a:r>
                        <a:rPr lang="en-US" sz="1800" baseline="0" dirty="0" smtClean="0"/>
                        <a:t>Have fund to use after the retirement</a:t>
                      </a:r>
                      <a:endParaRPr lang="th-TH" sz="1800" dirty="0"/>
                    </a:p>
                  </a:txBody>
                  <a:tcPr marL="83150" marR="83150"/>
                </a:tc>
                <a:tc>
                  <a:txBody>
                    <a:bodyPr/>
                    <a:lstStyle/>
                    <a:p>
                      <a:r>
                        <a:rPr lang="en-US" sz="1800" dirty="0" smtClean="0"/>
                        <a:t>Annuities</a:t>
                      </a:r>
                      <a:endParaRPr lang="th-TH" sz="1800" dirty="0"/>
                    </a:p>
                  </a:txBody>
                  <a:tcPr marL="83150" marR="83150"/>
                </a:tc>
              </a:tr>
            </a:tbl>
          </a:graphicData>
        </a:graphic>
      </p:graphicFrame>
    </p:spTree>
    <p:extLst>
      <p:ext uri="{BB962C8B-B14F-4D97-AF65-F5344CB8AC3E}">
        <p14:creationId xmlns:p14="http://schemas.microsoft.com/office/powerpoint/2010/main" val="318015462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paramount.com.ph/paramount/uploads/default/files/non-life-insurance-product-bann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0"/>
            <a:ext cx="9143999" cy="3094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19007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solidFill>
                  <a:schemeClr val="tx1"/>
                </a:solidFill>
              </a:rPr>
              <a:t>purchased </a:t>
            </a:r>
            <a:r>
              <a:rPr lang="en-US" dirty="0">
                <a:solidFill>
                  <a:schemeClr val="tx1"/>
                </a:solidFill>
              </a:rPr>
              <a:t>for </a:t>
            </a:r>
            <a:r>
              <a:rPr lang="en-US" dirty="0" smtClean="0">
                <a:solidFill>
                  <a:schemeClr val="tx1"/>
                </a:solidFill>
              </a:rPr>
              <a:t>cars, trucks, motorcycles, </a:t>
            </a:r>
            <a:r>
              <a:rPr lang="en-US" dirty="0">
                <a:solidFill>
                  <a:schemeClr val="tx1"/>
                </a:solidFill>
              </a:rPr>
              <a:t>and other road vehicles</a:t>
            </a:r>
            <a:r>
              <a:rPr lang="en-US" dirty="0" smtClean="0">
                <a:solidFill>
                  <a:schemeClr val="tx1"/>
                </a:solidFill>
              </a:rPr>
              <a:t>.</a:t>
            </a:r>
          </a:p>
          <a:p>
            <a:r>
              <a:rPr lang="en-US" dirty="0" smtClean="0">
                <a:solidFill>
                  <a:schemeClr val="tx1"/>
                </a:solidFill>
              </a:rPr>
              <a:t>provide </a:t>
            </a:r>
            <a:r>
              <a:rPr lang="en-US" dirty="0">
                <a:solidFill>
                  <a:schemeClr val="tx1"/>
                </a:solidFill>
              </a:rPr>
              <a:t>financial protection </a:t>
            </a:r>
            <a:endParaRPr lang="en-US" dirty="0" smtClean="0">
              <a:solidFill>
                <a:schemeClr val="tx1"/>
              </a:solidFill>
            </a:endParaRPr>
          </a:p>
          <a:p>
            <a:pPr>
              <a:buNone/>
            </a:pPr>
            <a:r>
              <a:rPr lang="en-US" dirty="0">
                <a:solidFill>
                  <a:schemeClr val="tx1"/>
                </a:solidFill>
              </a:rPr>
              <a:t> </a:t>
            </a:r>
            <a:r>
              <a:rPr lang="en-US" dirty="0" smtClean="0">
                <a:solidFill>
                  <a:schemeClr val="tx1"/>
                </a:solidFill>
              </a:rPr>
              <a:t>		- physical </a:t>
            </a:r>
            <a:r>
              <a:rPr lang="en-US" dirty="0">
                <a:solidFill>
                  <a:schemeClr val="tx1"/>
                </a:solidFill>
              </a:rPr>
              <a:t>damage and/or bodily injury resulting from </a:t>
            </a:r>
            <a:r>
              <a:rPr lang="en-US" dirty="0" smtClean="0">
                <a:solidFill>
                  <a:schemeClr val="tx1"/>
                </a:solidFill>
              </a:rPr>
              <a:t>traffic collisions</a:t>
            </a:r>
            <a:r>
              <a:rPr lang="en-US" dirty="0">
                <a:solidFill>
                  <a:schemeClr val="tx1"/>
                </a:solidFill>
              </a:rPr>
              <a:t> </a:t>
            </a:r>
          </a:p>
          <a:p>
            <a:pPr>
              <a:buNone/>
            </a:pPr>
            <a:r>
              <a:rPr lang="en-US" dirty="0" smtClean="0">
                <a:solidFill>
                  <a:schemeClr val="tx1"/>
                </a:solidFill>
              </a:rPr>
              <a:t> 		- liability</a:t>
            </a:r>
            <a:r>
              <a:rPr lang="en-US" dirty="0">
                <a:solidFill>
                  <a:schemeClr val="tx1"/>
                </a:solidFill>
              </a:rPr>
              <a:t> that could also arise there from the specific terms of vehicle insurance vary with legal regulations in each region. </a:t>
            </a:r>
            <a:endParaRPr lang="th-TH" dirty="0">
              <a:solidFill>
                <a:schemeClr val="tx1"/>
              </a:solidFill>
            </a:endParaRPr>
          </a:p>
        </p:txBody>
      </p:sp>
      <p:pic>
        <p:nvPicPr>
          <p:cNvPr id="2050" name="Picture 2" descr="http://yourmoneyrelationship.com/wp-content/uploads/2013/10/car-insurance-quo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4876800"/>
            <a:ext cx="2928504" cy="17896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itle 1"/>
          <p:cNvSpPr>
            <a:spLocks noGrp="1"/>
          </p:cNvSpPr>
          <p:nvPr>
            <p:ph type="title"/>
          </p:nvPr>
        </p:nvSpPr>
        <p:spPr>
          <a:xfrm>
            <a:off x="762000" y="304800"/>
            <a:ext cx="8229600" cy="610820"/>
          </a:xfrm>
        </p:spPr>
        <p:txBody>
          <a:bodyPr>
            <a:normAutofit fontScale="90000"/>
          </a:bodyPr>
          <a:lstStyle/>
          <a:p>
            <a:r>
              <a:rPr lang="en-US" b="1" dirty="0"/>
              <a:t>Kinds of </a:t>
            </a:r>
            <a:r>
              <a:rPr lang="en-US" b="1" dirty="0" smtClean="0"/>
              <a:t>Non-Life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Motor Insurance</a:t>
            </a:r>
            <a:endParaRPr lang="th-TH" b="1" dirty="0"/>
          </a:p>
        </p:txBody>
      </p:sp>
    </p:spTree>
    <p:extLst>
      <p:ext uri="{BB962C8B-B14F-4D97-AF65-F5344CB8AC3E}">
        <p14:creationId xmlns:p14="http://schemas.microsoft.com/office/powerpoint/2010/main" val="123151894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304800"/>
            <a:ext cx="8229600" cy="610820"/>
          </a:xfrm>
        </p:spPr>
        <p:txBody>
          <a:bodyPr>
            <a:normAutofit fontScale="90000"/>
          </a:bodyPr>
          <a:lstStyle/>
          <a:p>
            <a:r>
              <a:rPr lang="en-US" b="1" dirty="0" smtClean="0"/>
              <a:t>Types of Motor</a:t>
            </a:r>
            <a:br>
              <a:rPr lang="en-US" b="1" dirty="0" smtClean="0"/>
            </a:br>
            <a:r>
              <a:rPr lang="en-US" b="1" dirty="0" smtClean="0"/>
              <a:t>Insurance Coverage</a:t>
            </a:r>
            <a:endParaRPr lang="en-US" b="1"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33662" t="32723" r="17576" b="36842"/>
          <a:stretch/>
        </p:blipFill>
        <p:spPr bwMode="auto">
          <a:xfrm>
            <a:off x="300061" y="1772815"/>
            <a:ext cx="8488359" cy="386598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9147722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478826985"/>
              </p:ext>
            </p:extLst>
          </p:nvPr>
        </p:nvGraphicFramePr>
        <p:xfrm>
          <a:off x="1547664" y="1600200"/>
          <a:ext cx="6127576" cy="4480520"/>
        </p:xfrm>
        <a:graphic>
          <a:graphicData uri="http://schemas.openxmlformats.org/drawingml/2006/chart">
            <c:chart xmlns:c="http://schemas.openxmlformats.org/drawingml/2006/chart" xmlns:r="http://schemas.openxmlformats.org/officeDocument/2006/relationships" r:id="rId2"/>
          </a:graphicData>
        </a:graphic>
      </p:graphicFrame>
      <p:sp>
        <p:nvSpPr>
          <p:cNvPr id="5" name="Title 1"/>
          <p:cNvSpPr>
            <a:spLocks noGrp="1"/>
          </p:cNvSpPr>
          <p:nvPr>
            <p:ph type="title"/>
          </p:nvPr>
        </p:nvSpPr>
        <p:spPr>
          <a:xfrm>
            <a:off x="762000" y="304800"/>
            <a:ext cx="8229600" cy="610820"/>
          </a:xfrm>
        </p:spPr>
        <p:txBody>
          <a:bodyPr>
            <a:normAutofit fontScale="90000"/>
          </a:bodyPr>
          <a:lstStyle/>
          <a:p>
            <a:r>
              <a:rPr lang="en-US" b="1" dirty="0"/>
              <a:t>Kinds of </a:t>
            </a:r>
            <a:r>
              <a:rPr lang="en-US" b="1" dirty="0" smtClean="0"/>
              <a:t>Non-Life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Motor Insurance</a:t>
            </a:r>
            <a:endParaRPr lang="th-TH" b="1" dirty="0"/>
          </a:p>
        </p:txBody>
      </p:sp>
    </p:spTree>
    <p:extLst>
      <p:ext uri="{BB962C8B-B14F-4D97-AF65-F5344CB8AC3E}">
        <p14:creationId xmlns:p14="http://schemas.microsoft.com/office/powerpoint/2010/main" val="183515070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4374" y="1362450"/>
            <a:ext cx="7482545" cy="4581150"/>
          </a:xfrm>
        </p:spPr>
        <p:txBody>
          <a:bodyPr/>
          <a:lstStyle/>
          <a:p>
            <a:pPr marL="0" indent="0">
              <a:buNone/>
            </a:pPr>
            <a:r>
              <a:rPr lang="en-US" b="1" dirty="0" err="1" smtClean="0">
                <a:solidFill>
                  <a:schemeClr val="tx1"/>
                </a:solidFill>
              </a:rPr>
              <a:t>Thanachart</a:t>
            </a:r>
            <a:r>
              <a:rPr lang="en-US" b="1" dirty="0" smtClean="0">
                <a:solidFill>
                  <a:schemeClr val="tx1"/>
                </a:solidFill>
              </a:rPr>
              <a:t>  Bank </a:t>
            </a:r>
            <a:r>
              <a:rPr lang="en-US" dirty="0" smtClean="0">
                <a:solidFill>
                  <a:schemeClr val="tx1"/>
                </a:solidFill>
                <a:sym typeface="Wingdings" panose="05000000000000000000" pitchFamily="2" charset="2"/>
              </a:rPr>
              <a:t> </a:t>
            </a:r>
            <a:r>
              <a:rPr lang="en-US" dirty="0" err="1" smtClean="0">
                <a:solidFill>
                  <a:schemeClr val="tx1"/>
                </a:solidFill>
                <a:sym typeface="Wingdings" panose="05000000000000000000" pitchFamily="2" charset="2"/>
              </a:rPr>
              <a:t>Thanachart</a:t>
            </a:r>
            <a:r>
              <a:rPr lang="en-US" dirty="0" smtClean="0">
                <a:solidFill>
                  <a:schemeClr val="tx1"/>
                </a:solidFill>
                <a:sym typeface="Wingdings" panose="05000000000000000000" pitchFamily="2" charset="2"/>
              </a:rPr>
              <a:t> Insurance</a:t>
            </a:r>
          </a:p>
          <a:p>
            <a:r>
              <a:rPr lang="en-US" dirty="0" smtClean="0">
                <a:solidFill>
                  <a:schemeClr val="tx1"/>
                </a:solidFill>
              </a:rPr>
              <a:t>“First Class”</a:t>
            </a:r>
          </a:p>
          <a:p>
            <a:r>
              <a:rPr lang="en-US" dirty="0" smtClean="0">
                <a:solidFill>
                  <a:schemeClr val="tx1"/>
                </a:solidFill>
              </a:rPr>
              <a:t>“One Lite”</a:t>
            </a:r>
          </a:p>
          <a:p>
            <a:r>
              <a:rPr lang="en-US" dirty="0" smtClean="0">
                <a:solidFill>
                  <a:schemeClr val="tx1"/>
                </a:solidFill>
              </a:rPr>
              <a:t>“Two Plus”</a:t>
            </a:r>
          </a:p>
          <a:p>
            <a:r>
              <a:rPr lang="en-US" dirty="0" smtClean="0">
                <a:solidFill>
                  <a:schemeClr val="tx1"/>
                </a:solidFill>
              </a:rPr>
              <a:t>“Two Plus Gold”</a:t>
            </a:r>
          </a:p>
          <a:p>
            <a:endParaRPr lang="th-TH" dirty="0"/>
          </a:p>
        </p:txBody>
      </p:sp>
      <p:sp>
        <p:nvSpPr>
          <p:cNvPr id="5" name="Title 1"/>
          <p:cNvSpPr txBox="1">
            <a:spLocks/>
          </p:cNvSpPr>
          <p:nvPr/>
        </p:nvSpPr>
        <p:spPr>
          <a:xfrm>
            <a:off x="762000" y="53340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Motor Insurance</a:t>
            </a:r>
            <a:br>
              <a:rPr lang="en-US" sz="3200" b="1" dirty="0" smtClean="0"/>
            </a:br>
            <a:endParaRPr lang="en-US" sz="3200" b="1" dirty="0"/>
          </a:p>
        </p:txBody>
      </p:sp>
      <p:pic>
        <p:nvPicPr>
          <p:cNvPr id="1026" name="Picture 2" descr="http://www.thanachartinsurance.co.th/images/preface/tnibanne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0812" y="4038600"/>
            <a:ext cx="6930788" cy="2641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42407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solidFill>
                  <a:schemeClr val="tx1"/>
                </a:solidFill>
              </a:rPr>
              <a:t> </a:t>
            </a:r>
            <a:r>
              <a:rPr lang="en-US" dirty="0" smtClean="0">
                <a:solidFill>
                  <a:schemeClr val="tx1"/>
                </a:solidFill>
              </a:rPr>
              <a:t>Insurance</a:t>
            </a:r>
            <a:r>
              <a:rPr lang="en-US" dirty="0">
                <a:solidFill>
                  <a:schemeClr val="tx1"/>
                </a:solidFill>
              </a:rPr>
              <a:t> against the risk of incurring medical expenses among individuals. </a:t>
            </a:r>
            <a:endParaRPr lang="en-US" dirty="0" smtClean="0">
              <a:solidFill>
                <a:schemeClr val="tx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9600" y="3657600"/>
            <a:ext cx="4378282" cy="2921508"/>
          </a:xfrm>
          <a:prstGeom prst="rect">
            <a:avLst/>
          </a:prstGeom>
          <a:ln>
            <a:noFill/>
          </a:ln>
          <a:effectLst>
            <a:softEdge rad="112500"/>
          </a:effectLst>
        </p:spPr>
      </p:pic>
      <p:sp>
        <p:nvSpPr>
          <p:cNvPr id="6" name="Title 1"/>
          <p:cNvSpPr>
            <a:spLocks noGrp="1"/>
          </p:cNvSpPr>
          <p:nvPr>
            <p:ph type="title"/>
          </p:nvPr>
        </p:nvSpPr>
        <p:spPr>
          <a:xfrm>
            <a:off x="762000" y="304800"/>
            <a:ext cx="8229600" cy="610820"/>
          </a:xfrm>
        </p:spPr>
        <p:txBody>
          <a:bodyPr>
            <a:normAutofit fontScale="90000"/>
          </a:bodyPr>
          <a:lstStyle/>
          <a:p>
            <a:r>
              <a:rPr lang="en-US" b="1" dirty="0"/>
              <a:t>Kinds of </a:t>
            </a:r>
            <a:r>
              <a:rPr lang="en-US" b="1" dirty="0" smtClean="0"/>
              <a:t>Non-Life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Health Insurance</a:t>
            </a:r>
            <a:endParaRPr lang="th-TH" b="1" dirty="0"/>
          </a:p>
        </p:txBody>
      </p:sp>
    </p:spTree>
    <p:extLst>
      <p:ext uri="{BB962C8B-B14F-4D97-AF65-F5344CB8AC3E}">
        <p14:creationId xmlns:p14="http://schemas.microsoft.com/office/powerpoint/2010/main" val="252739892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bangkokbank.com/BangkokBankThai/Documents/Site%20Images/2012/MPic/BualuangRakKhu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6080" y="4343400"/>
            <a:ext cx="5532120" cy="230505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533400" y="1493837"/>
            <a:ext cx="8229600" cy="4525963"/>
          </a:xfrm>
        </p:spPr>
        <p:txBody>
          <a:bodyPr/>
          <a:lstStyle/>
          <a:p>
            <a:pPr marL="0" indent="0">
              <a:buNone/>
            </a:pPr>
            <a:r>
              <a:rPr lang="en-US" b="1" dirty="0" err="1">
                <a:solidFill>
                  <a:schemeClr val="tx1"/>
                </a:solidFill>
              </a:rPr>
              <a:t>Bualuang</a:t>
            </a:r>
            <a:r>
              <a:rPr lang="en-US" b="1" dirty="0">
                <a:solidFill>
                  <a:schemeClr val="tx1"/>
                </a:solidFill>
              </a:rPr>
              <a:t> </a:t>
            </a:r>
            <a:r>
              <a:rPr lang="en-US" b="1" dirty="0" err="1">
                <a:solidFill>
                  <a:schemeClr val="tx1"/>
                </a:solidFill>
              </a:rPr>
              <a:t>Rak</a:t>
            </a:r>
            <a:r>
              <a:rPr lang="en-US" b="1" dirty="0">
                <a:solidFill>
                  <a:schemeClr val="tx1"/>
                </a:solidFill>
              </a:rPr>
              <a:t> </a:t>
            </a:r>
            <a:r>
              <a:rPr lang="en-US" b="1" dirty="0" err="1" smtClean="0">
                <a:solidFill>
                  <a:schemeClr val="tx1"/>
                </a:solidFill>
              </a:rPr>
              <a:t>Khun</a:t>
            </a:r>
            <a:r>
              <a:rPr lang="en-US" b="1" dirty="0" smtClean="0">
                <a:solidFill>
                  <a:schemeClr val="tx1"/>
                </a:solidFill>
              </a:rPr>
              <a:t> from Bangkok Bank</a:t>
            </a:r>
          </a:p>
          <a:p>
            <a:r>
              <a:rPr lang="en-US" dirty="0">
                <a:solidFill>
                  <a:schemeClr val="tx1"/>
                </a:solidFill>
              </a:rPr>
              <a:t>Age of insured person: 16-65 years</a:t>
            </a:r>
            <a:endParaRPr lang="en-US" b="1" dirty="0" smtClean="0">
              <a:solidFill>
                <a:schemeClr val="tx1"/>
              </a:solidFill>
            </a:endParaRPr>
          </a:p>
          <a:p>
            <a:pPr>
              <a:buNone/>
            </a:pPr>
            <a:r>
              <a:rPr lang="en-US" dirty="0" smtClean="0">
                <a:solidFill>
                  <a:schemeClr val="tx1"/>
                </a:solidFill>
              </a:rPr>
              <a:t>    ‘Enjoy </a:t>
            </a:r>
            <a:r>
              <a:rPr lang="en-US" dirty="0">
                <a:solidFill>
                  <a:schemeClr val="tx1"/>
                </a:solidFill>
              </a:rPr>
              <a:t>financial </a:t>
            </a:r>
            <a:r>
              <a:rPr lang="en-US" dirty="0" smtClean="0">
                <a:solidFill>
                  <a:schemeClr val="tx1"/>
                </a:solidFill>
              </a:rPr>
              <a:t>peace-of-mind while </a:t>
            </a:r>
            <a:r>
              <a:rPr lang="en-US" dirty="0">
                <a:solidFill>
                  <a:schemeClr val="tx1"/>
                </a:solidFill>
              </a:rPr>
              <a:t>recovering as every time you are admitted to hospital we will compensate you for loss of income. </a:t>
            </a:r>
            <a:r>
              <a:rPr lang="en-US" dirty="0">
                <a:solidFill>
                  <a:srgbClr val="FF0000"/>
                </a:solidFill>
              </a:rPr>
              <a:t>Premiums start from 750Bt</a:t>
            </a:r>
            <a:r>
              <a:rPr lang="en-US" dirty="0" smtClean="0">
                <a:solidFill>
                  <a:srgbClr val="FF0000"/>
                </a:solidFill>
              </a:rPr>
              <a:t>.</a:t>
            </a:r>
            <a:r>
              <a:rPr lang="en-US" dirty="0" smtClean="0">
                <a:solidFill>
                  <a:schemeClr val="tx1"/>
                </a:solidFill>
              </a:rPr>
              <a:t>’</a:t>
            </a:r>
            <a:endParaRPr lang="en-US" dirty="0">
              <a:solidFill>
                <a:schemeClr val="tx1"/>
              </a:solidFill>
            </a:endParaRPr>
          </a:p>
          <a:p>
            <a:endParaRPr lang="th-TH" dirty="0"/>
          </a:p>
        </p:txBody>
      </p:sp>
      <p:sp>
        <p:nvSpPr>
          <p:cNvPr id="6" name="Title 1"/>
          <p:cNvSpPr txBox="1">
            <a:spLocks/>
          </p:cNvSpPr>
          <p:nvPr/>
        </p:nvSpPr>
        <p:spPr>
          <a:xfrm>
            <a:off x="762000" y="53340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Health Insurance</a:t>
            </a:r>
            <a:br>
              <a:rPr lang="en-US" sz="3200" b="1" dirty="0" smtClean="0"/>
            </a:br>
            <a:endParaRPr lang="en-US" sz="3200" b="1" dirty="0"/>
          </a:p>
        </p:txBody>
      </p:sp>
    </p:spTree>
    <p:extLst>
      <p:ext uri="{BB962C8B-B14F-4D97-AF65-F5344CB8AC3E}">
        <p14:creationId xmlns:p14="http://schemas.microsoft.com/office/powerpoint/2010/main" val="75550773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754563"/>
          </a:xfrm>
        </p:spPr>
        <p:txBody>
          <a:bodyPr>
            <a:normAutofit/>
          </a:bodyPr>
          <a:lstStyle/>
          <a:p>
            <a:pPr marL="0" indent="0">
              <a:buNone/>
            </a:pPr>
            <a:r>
              <a:rPr lang="en-US" b="1" dirty="0">
                <a:solidFill>
                  <a:schemeClr val="tx1"/>
                </a:solidFill>
              </a:rPr>
              <a:t>Great Features</a:t>
            </a:r>
          </a:p>
          <a:p>
            <a:pPr>
              <a:buNone/>
            </a:pPr>
            <a:r>
              <a:rPr lang="en-US" dirty="0" smtClean="0">
                <a:solidFill>
                  <a:schemeClr val="tx1"/>
                </a:solidFill>
              </a:rPr>
              <a:t>-  Pays </a:t>
            </a:r>
            <a:r>
              <a:rPr lang="en-US" dirty="0">
                <a:solidFill>
                  <a:schemeClr val="tx1"/>
                </a:solidFill>
              </a:rPr>
              <a:t>compensation when you are admitted to hospital due to an accident for a maximum of 30 days per accident, with an unlimited number of admittances each year</a:t>
            </a:r>
          </a:p>
          <a:p>
            <a:pPr>
              <a:buNone/>
            </a:pPr>
            <a:r>
              <a:rPr lang="en-US" dirty="0" smtClean="0">
                <a:solidFill>
                  <a:schemeClr val="tx1"/>
                </a:solidFill>
              </a:rPr>
              <a:t>-  Covers </a:t>
            </a:r>
            <a:r>
              <a:rPr lang="en-US" dirty="0">
                <a:solidFill>
                  <a:schemeClr val="tx1"/>
                </a:solidFill>
              </a:rPr>
              <a:t>you in case of loss or injury from natural disasters</a:t>
            </a:r>
          </a:p>
          <a:p>
            <a:endParaRPr lang="th-TH" dirty="0"/>
          </a:p>
        </p:txBody>
      </p:sp>
      <p:sp>
        <p:nvSpPr>
          <p:cNvPr id="4" name="Title 1"/>
          <p:cNvSpPr txBox="1">
            <a:spLocks/>
          </p:cNvSpPr>
          <p:nvPr/>
        </p:nvSpPr>
        <p:spPr>
          <a:xfrm>
            <a:off x="762000" y="53218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Health Insurance</a:t>
            </a:r>
            <a:br>
              <a:rPr lang="en-US" sz="3200" b="1" dirty="0" smtClean="0"/>
            </a:br>
            <a:endParaRPr lang="en-US" sz="3200" b="1" dirty="0"/>
          </a:p>
        </p:txBody>
      </p:sp>
    </p:spTree>
    <p:extLst>
      <p:ext uri="{BB962C8B-B14F-4D97-AF65-F5344CB8AC3E}">
        <p14:creationId xmlns:p14="http://schemas.microsoft.com/office/powerpoint/2010/main" val="351684348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bangkokbank.com/BangkokBankThai/Documents/Site%20Images/2012/MPic/CancerProtection.jpg"/>
          <p:cNvPicPr>
            <a:picLocks noChangeAspect="1" noChangeArrowheads="1"/>
          </p:cNvPicPr>
          <p:nvPr/>
        </p:nvPicPr>
        <p:blipFill rotWithShape="1">
          <a:blip r:embed="rId2">
            <a:extLst>
              <a:ext uri="{28A0092B-C50C-407E-A947-70E740481C1C}">
                <a14:useLocalDpi xmlns:a14="http://schemas.microsoft.com/office/drawing/2010/main" val="0"/>
              </a:ext>
            </a:extLst>
          </a:blip>
          <a:srcRect r="22980"/>
          <a:stretch/>
        </p:blipFill>
        <p:spPr bwMode="auto">
          <a:xfrm>
            <a:off x="5029200" y="4478740"/>
            <a:ext cx="3888190" cy="2095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683568" y="1447800"/>
            <a:ext cx="7488832" cy="3816429"/>
          </a:xfrm>
          <a:prstGeom prst="rect">
            <a:avLst/>
          </a:prstGeom>
        </p:spPr>
        <p:txBody>
          <a:bodyPr wrap="square">
            <a:spAutoFit/>
          </a:bodyPr>
          <a:lstStyle/>
          <a:p>
            <a:r>
              <a:rPr lang="en-US" sz="2800" b="1" dirty="0"/>
              <a:t>Cancer Protection 1</a:t>
            </a:r>
            <a:r>
              <a:rPr lang="en-US" sz="2800" b="1" baseline="30000" dirty="0"/>
              <a:t>st</a:t>
            </a:r>
            <a:endParaRPr lang="en-US" sz="2800" b="1" dirty="0"/>
          </a:p>
          <a:p>
            <a:pPr marL="285750" indent="-285750">
              <a:buFont typeface="Arial" panose="020B0604020202020204" pitchFamily="34" charset="0"/>
              <a:buChar char="•"/>
            </a:pPr>
            <a:r>
              <a:rPr lang="en-US" sz="2800" dirty="0" smtClean="0"/>
              <a:t>provides </a:t>
            </a:r>
            <a:r>
              <a:rPr lang="en-US" sz="2800" dirty="0"/>
              <a:t>cover for illness due to </a:t>
            </a:r>
            <a:r>
              <a:rPr lang="en-US" sz="2800" dirty="0" smtClean="0"/>
              <a:t>cancer</a:t>
            </a:r>
          </a:p>
          <a:p>
            <a:pPr marL="285750" indent="-285750">
              <a:buFont typeface="Arial" panose="020B0604020202020204" pitchFamily="34" charset="0"/>
              <a:buChar char="•"/>
            </a:pPr>
            <a:r>
              <a:rPr lang="en-US" sz="2800" dirty="0" smtClean="0"/>
              <a:t>Payment </a:t>
            </a:r>
            <a:r>
              <a:rPr lang="en-US" sz="2800" dirty="0"/>
              <a:t>of 100% of the sum insured is paid promptly </a:t>
            </a:r>
            <a:endParaRPr lang="en-US" sz="2800" dirty="0" smtClean="0"/>
          </a:p>
          <a:p>
            <a:pPr marL="285750" indent="-285750">
              <a:buFont typeface="Arial" panose="020B0604020202020204" pitchFamily="34" charset="0"/>
              <a:buChar char="•"/>
            </a:pPr>
            <a:r>
              <a:rPr lang="en-US" sz="2800" dirty="0" smtClean="0"/>
              <a:t>need </a:t>
            </a:r>
            <a:r>
              <a:rPr lang="en-US" sz="2800" dirty="0"/>
              <a:t>to be insured for no less than 90 days before making a claim </a:t>
            </a:r>
            <a:endParaRPr lang="en-US" sz="2800" dirty="0" smtClean="0"/>
          </a:p>
          <a:p>
            <a:pPr marL="285750" indent="-285750">
              <a:buFont typeface="Arial" panose="020B0604020202020204" pitchFamily="34" charset="0"/>
              <a:buChar char="•"/>
            </a:pPr>
            <a:r>
              <a:rPr lang="en-US" sz="2800" dirty="0" smtClean="0"/>
              <a:t>must </a:t>
            </a:r>
            <a:r>
              <a:rPr lang="en-US" sz="2800" dirty="0"/>
              <a:t>not have been diagnosed with cancer previously.</a:t>
            </a:r>
            <a:r>
              <a:rPr lang="en-US" sz="1800" dirty="0"/>
              <a:t/>
            </a:r>
            <a:br>
              <a:rPr lang="en-US" sz="1800" dirty="0"/>
            </a:br>
            <a:endParaRPr lang="en-US" sz="1800" dirty="0">
              <a:effectLst/>
            </a:endParaRPr>
          </a:p>
        </p:txBody>
      </p:sp>
      <p:sp>
        <p:nvSpPr>
          <p:cNvPr id="6" name="Title 1"/>
          <p:cNvSpPr txBox="1">
            <a:spLocks/>
          </p:cNvSpPr>
          <p:nvPr/>
        </p:nvSpPr>
        <p:spPr>
          <a:xfrm>
            <a:off x="762000" y="53340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Health Insurance</a:t>
            </a:r>
            <a:br>
              <a:rPr lang="en-US" sz="3200" b="1" dirty="0" smtClean="0"/>
            </a:br>
            <a:endParaRPr lang="en-US" sz="3200" b="1" dirty="0"/>
          </a:p>
        </p:txBody>
      </p:sp>
    </p:spTree>
    <p:extLst>
      <p:ext uri="{BB962C8B-B14F-4D97-AF65-F5344CB8AC3E}">
        <p14:creationId xmlns:p14="http://schemas.microsoft.com/office/powerpoint/2010/main" val="123624556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bangkokbank.com/SiteCollectionDocuments/Bangkok%20Bank/Personal%20Banking/Banc%20Assurance/Banc_Cancer_Graph_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952434"/>
            <a:ext cx="6855809" cy="337216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99592" y="1440358"/>
            <a:ext cx="7776864" cy="1384995"/>
          </a:xfrm>
          <a:prstGeom prst="rect">
            <a:avLst/>
          </a:prstGeom>
        </p:spPr>
        <p:txBody>
          <a:bodyPr wrap="square">
            <a:spAutoFit/>
          </a:bodyPr>
          <a:lstStyle/>
          <a:p>
            <a:pPr marL="457200" indent="-457200">
              <a:buFont typeface="Arial" panose="020B0604020202020204" pitchFamily="34" charset="0"/>
              <a:buChar char="•"/>
            </a:pPr>
            <a:r>
              <a:rPr lang="en-US" sz="2800" dirty="0"/>
              <a:t>Coverage can be increased to 120% of the sum insured in the second year and to 150% in the third year. </a:t>
            </a:r>
          </a:p>
        </p:txBody>
      </p:sp>
      <p:sp>
        <p:nvSpPr>
          <p:cNvPr id="5" name="Title 1"/>
          <p:cNvSpPr txBox="1">
            <a:spLocks/>
          </p:cNvSpPr>
          <p:nvPr/>
        </p:nvSpPr>
        <p:spPr>
          <a:xfrm>
            <a:off x="762000" y="53340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Health Insurance</a:t>
            </a:r>
            <a:br>
              <a:rPr lang="en-US" sz="3200" b="1" dirty="0" smtClean="0"/>
            </a:br>
            <a:endParaRPr lang="en-US" sz="3200" b="1" dirty="0"/>
          </a:p>
        </p:txBody>
      </p:sp>
    </p:spTree>
    <p:extLst>
      <p:ext uri="{BB962C8B-B14F-4D97-AF65-F5344CB8AC3E}">
        <p14:creationId xmlns:p14="http://schemas.microsoft.com/office/powerpoint/2010/main" val="220510587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914400" y="1786614"/>
            <a:ext cx="8229600" cy="4525963"/>
          </a:xfrm>
        </p:spPr>
        <p:txBody>
          <a:bodyPr/>
          <a:lstStyle/>
          <a:p>
            <a:r>
              <a:rPr lang="en-US" dirty="0" smtClean="0">
                <a:solidFill>
                  <a:schemeClr val="tx1"/>
                </a:solidFill>
              </a:rPr>
              <a:t>Contract or Policy</a:t>
            </a:r>
          </a:p>
          <a:p>
            <a:r>
              <a:rPr lang="en-US" dirty="0" smtClean="0">
                <a:solidFill>
                  <a:schemeClr val="tx1"/>
                </a:solidFill>
              </a:rPr>
              <a:t>Risk reduction on specific thing</a:t>
            </a:r>
          </a:p>
          <a:p>
            <a:r>
              <a:rPr lang="en-US" dirty="0" smtClean="0">
                <a:solidFill>
                  <a:schemeClr val="tx1"/>
                </a:solidFill>
              </a:rPr>
              <a:t>Compensation</a:t>
            </a:r>
          </a:p>
          <a:p>
            <a:r>
              <a:rPr lang="en-US" dirty="0" smtClean="0">
                <a:solidFill>
                  <a:schemeClr val="tx1"/>
                </a:solidFill>
              </a:rPr>
              <a:t>Replacement value or actual value</a:t>
            </a:r>
          </a:p>
          <a:p>
            <a:r>
              <a:rPr lang="en-US" dirty="0" smtClean="0">
                <a:solidFill>
                  <a:schemeClr val="tx1"/>
                </a:solidFill>
              </a:rPr>
              <a:t>Depend on the contract</a:t>
            </a:r>
          </a:p>
          <a:p>
            <a:pPr marL="0" indent="0">
              <a:buNone/>
            </a:pPr>
            <a:endParaRPr lang="en-US" dirty="0"/>
          </a:p>
        </p:txBody>
      </p:sp>
      <p:pic>
        <p:nvPicPr>
          <p:cNvPr id="3074" name="Picture 2" descr="http://www.cegled.net/wp-content/uploads/2014/08/real-estate-property-insuran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4343400"/>
            <a:ext cx="3333750" cy="22098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a:spLocks noGrp="1"/>
          </p:cNvSpPr>
          <p:nvPr>
            <p:ph type="title"/>
          </p:nvPr>
        </p:nvSpPr>
        <p:spPr>
          <a:xfrm>
            <a:off x="762000" y="304800"/>
            <a:ext cx="8229600" cy="610820"/>
          </a:xfrm>
        </p:spPr>
        <p:txBody>
          <a:bodyPr>
            <a:normAutofit fontScale="90000"/>
          </a:bodyPr>
          <a:lstStyle/>
          <a:p>
            <a:r>
              <a:rPr lang="en-US" b="1" dirty="0"/>
              <a:t>Kinds of </a:t>
            </a:r>
            <a:r>
              <a:rPr lang="en-US" b="1" dirty="0" smtClean="0"/>
              <a:t>Non-Life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Property Insurance</a:t>
            </a:r>
            <a:endParaRPr lang="th-TH" b="1" dirty="0"/>
          </a:p>
        </p:txBody>
      </p:sp>
    </p:spTree>
    <p:extLst>
      <p:ext uri="{BB962C8B-B14F-4D97-AF65-F5344CB8AC3E}">
        <p14:creationId xmlns:p14="http://schemas.microsoft.com/office/powerpoint/2010/main" val="390893315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4374" y="1219200"/>
            <a:ext cx="7482545" cy="4581150"/>
          </a:xfrm>
        </p:spPr>
        <p:txBody>
          <a:bodyPr/>
          <a:lstStyle/>
          <a:p>
            <a:pPr marL="0" indent="0">
              <a:buNone/>
            </a:pPr>
            <a:r>
              <a:rPr lang="en-US" dirty="0" smtClean="0">
                <a:solidFill>
                  <a:schemeClr val="tx1"/>
                </a:solidFill>
              </a:rPr>
              <a:t>Type of property insurance</a:t>
            </a:r>
          </a:p>
          <a:p>
            <a:r>
              <a:rPr lang="en-US" dirty="0" smtClean="0">
                <a:solidFill>
                  <a:schemeClr val="tx1"/>
                </a:solidFill>
              </a:rPr>
              <a:t>All-Risks Insurance</a:t>
            </a:r>
            <a:endParaRPr lang="th-TH" dirty="0" smtClean="0">
              <a:solidFill>
                <a:schemeClr val="tx1"/>
              </a:solidFill>
            </a:endParaRPr>
          </a:p>
          <a:p>
            <a:r>
              <a:rPr lang="en-US" dirty="0" smtClean="0">
                <a:solidFill>
                  <a:schemeClr val="tx1"/>
                </a:solidFill>
              </a:rPr>
              <a:t>Named Perils Insurance</a:t>
            </a:r>
          </a:p>
          <a:p>
            <a:r>
              <a:rPr lang="en-US" dirty="0" smtClean="0">
                <a:solidFill>
                  <a:schemeClr val="tx1"/>
                </a:solidFill>
              </a:rPr>
              <a:t>Fire Insurance</a:t>
            </a:r>
            <a:endParaRPr lang="th-TH" dirty="0" smtClean="0">
              <a:solidFill>
                <a:schemeClr val="tx1"/>
              </a:solidFill>
            </a:endParaRPr>
          </a:p>
          <a:p>
            <a:pPr lvl="2"/>
            <a:r>
              <a:rPr lang="en-US" dirty="0" smtClean="0">
                <a:solidFill>
                  <a:schemeClr val="tx1"/>
                </a:solidFill>
              </a:rPr>
              <a:t>Industrial Fire Insurance</a:t>
            </a:r>
          </a:p>
          <a:p>
            <a:pPr lvl="2"/>
            <a:r>
              <a:rPr lang="en-US" dirty="0" smtClean="0">
                <a:solidFill>
                  <a:schemeClr val="tx1"/>
                </a:solidFill>
              </a:rPr>
              <a:t>Residential Fire Insurance</a:t>
            </a:r>
            <a:endParaRPr lang="th-TH" dirty="0">
              <a:solidFill>
                <a:schemeClr val="tx1"/>
              </a:solidFill>
            </a:endParaRPr>
          </a:p>
          <a:p>
            <a:r>
              <a:rPr lang="en-US" dirty="0" smtClean="0">
                <a:solidFill>
                  <a:schemeClr val="tx1"/>
                </a:solidFill>
              </a:rPr>
              <a:t>Business Interruption Insurance</a:t>
            </a:r>
            <a:endParaRPr lang="th-TH" dirty="0" smtClean="0">
              <a:solidFill>
                <a:schemeClr val="tx1"/>
              </a:solidFill>
            </a:endParaRPr>
          </a:p>
          <a:p>
            <a:endParaRPr lang="en-US" dirty="0" smtClean="0">
              <a:solidFill>
                <a:schemeClr val="tx1"/>
              </a:solidFill>
            </a:endParaRPr>
          </a:p>
          <a:p>
            <a:endParaRPr lang="en-US" dirty="0" smtClean="0">
              <a:solidFill>
                <a:schemeClr val="tx1"/>
              </a:solidFill>
            </a:endParaRPr>
          </a:p>
          <a:p>
            <a:endParaRPr lang="en-US" dirty="0" smtClean="0">
              <a:solidFill>
                <a:schemeClr val="tx1"/>
              </a:solidFill>
            </a:endParaRPr>
          </a:p>
          <a:p>
            <a:endParaRPr lang="en-US" dirty="0">
              <a:solidFill>
                <a:schemeClr val="tx1"/>
              </a:solidFill>
            </a:endParaRPr>
          </a:p>
        </p:txBody>
      </p:sp>
      <p:pic>
        <p:nvPicPr>
          <p:cNvPr id="4098" name="Picture 2" descr="http://www.primroseinsurance.ca/wp-content/uploads/2014/05/banner-propert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4929300"/>
            <a:ext cx="4876800" cy="1793513"/>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a:spLocks noGrp="1"/>
          </p:cNvSpPr>
          <p:nvPr>
            <p:ph type="title"/>
          </p:nvPr>
        </p:nvSpPr>
        <p:spPr>
          <a:xfrm>
            <a:off x="762000" y="379780"/>
            <a:ext cx="8229600" cy="610820"/>
          </a:xfrm>
        </p:spPr>
        <p:txBody>
          <a:bodyPr>
            <a:normAutofit fontScale="90000"/>
          </a:bodyPr>
          <a:lstStyle/>
          <a:p>
            <a:r>
              <a:rPr lang="en-US" b="1" dirty="0"/>
              <a:t>Kinds of </a:t>
            </a:r>
            <a:r>
              <a:rPr lang="en-US" b="1" dirty="0" smtClean="0"/>
              <a:t>Non-Life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Property Insurance</a:t>
            </a:r>
            <a:endParaRPr lang="th-TH" b="1" dirty="0"/>
          </a:p>
        </p:txBody>
      </p:sp>
    </p:spTree>
    <p:extLst>
      <p:ext uri="{BB962C8B-B14F-4D97-AF65-F5344CB8AC3E}">
        <p14:creationId xmlns:p14="http://schemas.microsoft.com/office/powerpoint/2010/main" val="399885980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304800"/>
            <a:ext cx="8229600" cy="610820"/>
          </a:xfrm>
        </p:spPr>
        <p:txBody>
          <a:bodyPr>
            <a:normAutofit fontScale="90000"/>
          </a:bodyPr>
          <a:lstStyle/>
          <a:p>
            <a:r>
              <a:rPr lang="en-US" b="1" dirty="0" smtClean="0"/>
              <a:t>Property Insurance:</a:t>
            </a:r>
            <a:br>
              <a:rPr lang="en-US" b="1" dirty="0" smtClean="0"/>
            </a:br>
            <a:r>
              <a:rPr lang="en-US" b="1" dirty="0" smtClean="0"/>
              <a:t>Fire Insurance</a:t>
            </a:r>
            <a:endParaRPr lang="en-US" b="1" dirty="0"/>
          </a:p>
        </p:txBody>
      </p:sp>
      <p:pic>
        <p:nvPicPr>
          <p:cNvPr id="4" name="Content Placeholder 3"/>
          <p:cNvPicPr>
            <a:picLocks noGrp="1" noChangeAspect="1"/>
          </p:cNvPicPr>
          <p:nvPr>
            <p:ph idx="1"/>
          </p:nvPr>
        </p:nvPicPr>
        <p:blipFill>
          <a:blip r:embed="rId2"/>
          <a:stretch>
            <a:fillRect/>
          </a:stretch>
        </p:blipFill>
        <p:spPr>
          <a:xfrm>
            <a:off x="1371600" y="2304040"/>
            <a:ext cx="6483102" cy="33347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791539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304800"/>
            <a:ext cx="8229600" cy="610820"/>
          </a:xfrm>
        </p:spPr>
        <p:txBody>
          <a:bodyPr>
            <a:normAutofit fontScale="90000"/>
          </a:bodyPr>
          <a:lstStyle/>
          <a:p>
            <a:r>
              <a:rPr lang="en-US" b="1" dirty="0" smtClean="0"/>
              <a:t>Property Insurance:</a:t>
            </a:r>
            <a:br>
              <a:rPr lang="en-US" b="1" dirty="0" smtClean="0"/>
            </a:br>
            <a:r>
              <a:rPr lang="en-US" b="1" dirty="0" smtClean="0"/>
              <a:t>All risk and Named Perils</a:t>
            </a:r>
            <a:endParaRPr lang="en-US" b="1" dirty="0"/>
          </a:p>
        </p:txBody>
      </p:sp>
      <p:pic>
        <p:nvPicPr>
          <p:cNvPr id="5" name="Picture 4"/>
          <p:cNvPicPr>
            <a:picLocks noChangeAspect="1"/>
          </p:cNvPicPr>
          <p:nvPr/>
        </p:nvPicPr>
        <p:blipFill>
          <a:blip r:embed="rId2"/>
          <a:stretch>
            <a:fillRect/>
          </a:stretch>
        </p:blipFill>
        <p:spPr>
          <a:xfrm>
            <a:off x="1787386" y="1805468"/>
            <a:ext cx="5635013" cy="41135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818871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304800"/>
            <a:ext cx="8229600" cy="610820"/>
          </a:xfrm>
        </p:spPr>
        <p:txBody>
          <a:bodyPr>
            <a:normAutofit fontScale="90000"/>
          </a:bodyPr>
          <a:lstStyle/>
          <a:p>
            <a:r>
              <a:rPr lang="en-US" b="1" dirty="0" smtClean="0"/>
              <a:t>Property Insurance:</a:t>
            </a:r>
            <a:br>
              <a:rPr lang="en-US" b="1" dirty="0" smtClean="0"/>
            </a:br>
            <a:r>
              <a:rPr lang="en-US" b="1" dirty="0" smtClean="0"/>
              <a:t>Business Interruption Insurance</a:t>
            </a:r>
            <a:endParaRPr lang="en-US" b="1" dirty="0"/>
          </a:p>
        </p:txBody>
      </p:sp>
      <p:pic>
        <p:nvPicPr>
          <p:cNvPr id="7" name="Picture 6"/>
          <p:cNvPicPr>
            <a:picLocks noChangeAspect="1"/>
          </p:cNvPicPr>
          <p:nvPr/>
        </p:nvPicPr>
        <p:blipFill>
          <a:blip r:embed="rId2"/>
          <a:stretch>
            <a:fillRect/>
          </a:stretch>
        </p:blipFill>
        <p:spPr>
          <a:xfrm>
            <a:off x="1397000" y="1866900"/>
            <a:ext cx="6350000" cy="42291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7407529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304800"/>
            <a:ext cx="8229600" cy="610820"/>
          </a:xfrm>
        </p:spPr>
        <p:txBody>
          <a:bodyPr>
            <a:normAutofit fontScale="90000"/>
          </a:bodyPr>
          <a:lstStyle/>
          <a:p>
            <a:r>
              <a:rPr lang="en-US" b="1" dirty="0" smtClean="0"/>
              <a:t>Example of Fire Insurance by </a:t>
            </a:r>
            <a:br>
              <a:rPr lang="en-US" b="1" dirty="0" smtClean="0"/>
            </a:br>
            <a:r>
              <a:rPr lang="en-US" b="1" dirty="0" err="1" smtClean="0"/>
              <a:t>Kasikorn</a:t>
            </a:r>
            <a:r>
              <a:rPr lang="en-US" b="1" dirty="0" smtClean="0"/>
              <a:t> Bank</a:t>
            </a:r>
            <a:endParaRPr lang="en-US" b="1" dirty="0"/>
          </a:p>
        </p:txBody>
      </p:sp>
      <p:sp>
        <p:nvSpPr>
          <p:cNvPr id="3" name="Content Placeholder 2"/>
          <p:cNvSpPr>
            <a:spLocks noGrp="1"/>
          </p:cNvSpPr>
          <p:nvPr>
            <p:ph idx="1"/>
          </p:nvPr>
        </p:nvSpPr>
        <p:spPr/>
        <p:txBody>
          <a:bodyPr>
            <a:noAutofit/>
          </a:bodyPr>
          <a:lstStyle/>
          <a:p>
            <a:r>
              <a:rPr lang="en-US" dirty="0" smtClean="0">
                <a:solidFill>
                  <a:schemeClr val="tx1"/>
                </a:solidFill>
              </a:rPr>
              <a:t>Coverage</a:t>
            </a:r>
          </a:p>
          <a:p>
            <a:pPr lvl="2"/>
            <a:r>
              <a:rPr lang="en-US" sz="2800" dirty="0" smtClean="0">
                <a:solidFill>
                  <a:schemeClr val="tx1"/>
                </a:solidFill>
              </a:rPr>
              <a:t>Fire, Lightning, Explosion, Water Damage, and etc.</a:t>
            </a:r>
          </a:p>
          <a:p>
            <a:pPr lvl="2"/>
            <a:r>
              <a:rPr lang="en-US" sz="2800" dirty="0" smtClean="0">
                <a:solidFill>
                  <a:schemeClr val="tx1"/>
                </a:solidFill>
              </a:rPr>
              <a:t>Theft: Compensation less than 100,000 per year</a:t>
            </a:r>
          </a:p>
          <a:p>
            <a:r>
              <a:rPr lang="en-US" dirty="0" smtClean="0">
                <a:solidFill>
                  <a:schemeClr val="tx1"/>
                </a:solidFill>
              </a:rPr>
              <a:t>Indemnity: 300,000 baht</a:t>
            </a:r>
          </a:p>
          <a:p>
            <a:r>
              <a:rPr lang="en-US" dirty="0" smtClean="0">
                <a:solidFill>
                  <a:schemeClr val="tx1"/>
                </a:solidFill>
              </a:rPr>
              <a:t>Credit Shield: Indemnify the outstanding debt by 50,000 baht</a:t>
            </a:r>
          </a:p>
          <a:p>
            <a:r>
              <a:rPr lang="en-US" dirty="0" smtClean="0">
                <a:solidFill>
                  <a:schemeClr val="tx1"/>
                </a:solidFill>
              </a:rPr>
              <a:t>Compensation for funeral expenses: 10,000 baht</a:t>
            </a:r>
            <a:endParaRPr lang="en-US" dirty="0">
              <a:solidFill>
                <a:schemeClr val="tx1"/>
              </a:solidFill>
            </a:endParaRPr>
          </a:p>
        </p:txBody>
      </p:sp>
    </p:spTree>
    <p:extLst>
      <p:ext uri="{BB962C8B-B14F-4D97-AF65-F5344CB8AC3E}">
        <p14:creationId xmlns:p14="http://schemas.microsoft.com/office/powerpoint/2010/main" val="97204099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solidFill>
                  <a:schemeClr val="tx1"/>
                </a:solidFill>
              </a:rPr>
              <a:t>Definition: Coverage against</a:t>
            </a:r>
            <a:r>
              <a:rPr lang="en-US" dirty="0">
                <a:solidFill>
                  <a:schemeClr val="tx1"/>
                </a:solidFill>
              </a:rPr>
              <a:t> loss of or damage to a ship; and </a:t>
            </a:r>
            <a:r>
              <a:rPr lang="en-US" dirty="0" smtClean="0">
                <a:solidFill>
                  <a:schemeClr val="tx1"/>
                </a:solidFill>
              </a:rPr>
              <a:t>in-transit</a:t>
            </a:r>
            <a:r>
              <a:rPr lang="en-US" dirty="0">
                <a:solidFill>
                  <a:schemeClr val="tx1"/>
                </a:solidFill>
              </a:rPr>
              <a:t> </a:t>
            </a:r>
            <a:r>
              <a:rPr lang="en-US" dirty="0" smtClean="0">
                <a:solidFill>
                  <a:schemeClr val="tx1"/>
                </a:solidFill>
              </a:rPr>
              <a:t>cargo</a:t>
            </a:r>
            <a:r>
              <a:rPr lang="en-US" dirty="0">
                <a:solidFill>
                  <a:schemeClr val="tx1"/>
                </a:solidFill>
              </a:rPr>
              <a:t> loss or damage over waterways, land, and air.</a:t>
            </a:r>
            <a:br>
              <a:rPr lang="en-US" dirty="0">
                <a:solidFill>
                  <a:schemeClr val="tx1"/>
                </a:solidFill>
              </a:rPr>
            </a:br>
            <a:endParaRPr lang="en-US" dirty="0">
              <a:solidFill>
                <a:schemeClr val="tx1"/>
              </a:solidFill>
            </a:endParaRPr>
          </a:p>
          <a:p>
            <a:r>
              <a:rPr lang="en-US" dirty="0" smtClean="0">
                <a:solidFill>
                  <a:schemeClr val="tx1"/>
                </a:solidFill>
              </a:rPr>
              <a:t>2 types:</a:t>
            </a:r>
          </a:p>
          <a:p>
            <a:pPr marL="457200" lvl="1" indent="0">
              <a:buNone/>
            </a:pPr>
            <a:r>
              <a:rPr lang="en-US" dirty="0" smtClean="0">
                <a:solidFill>
                  <a:schemeClr val="tx1"/>
                </a:solidFill>
              </a:rPr>
              <a:t>1. All risk insurance: Cover all accidental loss included Cargo Insurance</a:t>
            </a:r>
          </a:p>
          <a:p>
            <a:pPr marL="457200" lvl="1" indent="0">
              <a:buNone/>
            </a:pPr>
            <a:r>
              <a:rPr lang="en-US" dirty="0" smtClean="0">
                <a:solidFill>
                  <a:schemeClr val="tx1"/>
                </a:solidFill>
              </a:rPr>
              <a:t>2. Named Perils Insurance: Cover only accidental loss of insured asset from collision, fire, and etc.</a:t>
            </a:r>
          </a:p>
          <a:p>
            <a:pPr marL="457200" lvl="2" indent="0">
              <a:buNone/>
            </a:pPr>
            <a:endParaRPr lang="en-US" sz="2800" dirty="0" smtClean="0"/>
          </a:p>
          <a:p>
            <a:pPr lvl="1"/>
            <a:endParaRPr lang="en-US" dirty="0" smtClean="0"/>
          </a:p>
          <a:p>
            <a:pPr lvl="1"/>
            <a:endParaRPr lang="en-US" dirty="0" smtClean="0"/>
          </a:p>
        </p:txBody>
      </p:sp>
      <p:sp>
        <p:nvSpPr>
          <p:cNvPr id="5" name="Title 1"/>
          <p:cNvSpPr>
            <a:spLocks noGrp="1"/>
          </p:cNvSpPr>
          <p:nvPr>
            <p:ph type="title"/>
          </p:nvPr>
        </p:nvSpPr>
        <p:spPr>
          <a:xfrm>
            <a:off x="762000" y="304800"/>
            <a:ext cx="8229600" cy="610820"/>
          </a:xfrm>
        </p:spPr>
        <p:txBody>
          <a:bodyPr>
            <a:normAutofit fontScale="90000"/>
          </a:bodyPr>
          <a:lstStyle/>
          <a:p>
            <a:r>
              <a:rPr lang="en-US" b="1" dirty="0"/>
              <a:t>Kinds of </a:t>
            </a:r>
            <a:r>
              <a:rPr lang="en-US" b="1" dirty="0" smtClean="0"/>
              <a:t>Non-Life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Marine Insurance</a:t>
            </a:r>
            <a:endParaRPr lang="th-TH" b="1" dirty="0"/>
          </a:p>
        </p:txBody>
      </p:sp>
    </p:spTree>
    <p:extLst>
      <p:ext uri="{BB962C8B-B14F-4D97-AF65-F5344CB8AC3E}">
        <p14:creationId xmlns:p14="http://schemas.microsoft.com/office/powerpoint/2010/main" val="90771623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US" b="1" dirty="0" smtClean="0">
                <a:solidFill>
                  <a:schemeClr val="tx1"/>
                </a:solidFill>
              </a:rPr>
              <a:t>Definition</a:t>
            </a:r>
            <a:r>
              <a:rPr lang="en-US" dirty="0" smtClean="0">
                <a:solidFill>
                  <a:schemeClr val="tx1"/>
                </a:solidFill>
              </a:rPr>
              <a:t>: It includes </a:t>
            </a:r>
            <a:r>
              <a:rPr lang="en-US" dirty="0">
                <a:solidFill>
                  <a:schemeClr val="tx1"/>
                </a:solidFill>
              </a:rPr>
              <a:t>various kinds of insurance other </a:t>
            </a:r>
            <a:r>
              <a:rPr lang="en-US" dirty="0" smtClean="0">
                <a:solidFill>
                  <a:schemeClr val="tx1"/>
                </a:solidFill>
              </a:rPr>
              <a:t>than Motor, Fire </a:t>
            </a:r>
            <a:r>
              <a:rPr lang="en-US" dirty="0">
                <a:solidFill>
                  <a:schemeClr val="tx1"/>
                </a:solidFill>
              </a:rPr>
              <a:t>and Marine Insurance.</a:t>
            </a:r>
          </a:p>
          <a:p>
            <a:r>
              <a:rPr lang="en-US" dirty="0" smtClean="0">
                <a:solidFill>
                  <a:schemeClr val="tx1"/>
                </a:solidFill>
              </a:rPr>
              <a:t>A </a:t>
            </a:r>
            <a:r>
              <a:rPr lang="en-US" dirty="0">
                <a:solidFill>
                  <a:schemeClr val="tx1"/>
                </a:solidFill>
              </a:rPr>
              <a:t>special </a:t>
            </a:r>
            <a:r>
              <a:rPr lang="en-US" dirty="0" smtClean="0">
                <a:solidFill>
                  <a:schemeClr val="tx1"/>
                </a:solidFill>
              </a:rPr>
              <a:t>feature: cover </a:t>
            </a:r>
            <a:r>
              <a:rPr lang="en-US" dirty="0">
                <a:solidFill>
                  <a:schemeClr val="tx1"/>
                </a:solidFill>
              </a:rPr>
              <a:t>many </a:t>
            </a:r>
            <a:r>
              <a:rPr lang="en-US" dirty="0" smtClean="0">
                <a:solidFill>
                  <a:schemeClr val="tx1"/>
                </a:solidFill>
              </a:rPr>
              <a:t>unrelated branches.</a:t>
            </a:r>
            <a:endParaRPr lang="en-US" dirty="0">
              <a:solidFill>
                <a:schemeClr val="tx1"/>
              </a:solidFill>
            </a:endParaRPr>
          </a:p>
        </p:txBody>
      </p:sp>
      <p:pic>
        <p:nvPicPr>
          <p:cNvPr id="2050" name="Picture 2" descr="https://sp1.yimg.com/ib/th?id=HN.608017737032599569&amp;pid=15.1&amp;P=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0653" y="4320025"/>
            <a:ext cx="3073546" cy="240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2" name="Picture 4" descr="http://www.mohawkglobal.com/images/upload/20100831-chitra2lr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4199" y="4320025"/>
            <a:ext cx="3129801" cy="23654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Multiply 6"/>
          <p:cNvSpPr/>
          <p:nvPr/>
        </p:nvSpPr>
        <p:spPr>
          <a:xfrm>
            <a:off x="4826645" y="4559434"/>
            <a:ext cx="2405901" cy="2002962"/>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rgbClr val="FF0000"/>
              </a:solidFill>
            </a:endParaRPr>
          </a:p>
        </p:txBody>
      </p:sp>
      <p:pic>
        <p:nvPicPr>
          <p:cNvPr id="2054" name="Picture 6" descr="https://encrypted-tbn3.gstatic.com/images?q=tbn:ANd9GcRAEwoWeGpXThuxcf5GENk00UuVN98frGqJ4EVPTegm2KTA4nRIf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320025"/>
            <a:ext cx="2925256" cy="2481780"/>
          </a:xfrm>
          <a:prstGeom prst="rect">
            <a:avLst/>
          </a:prstGeom>
          <a:noFill/>
          <a:extLst>
            <a:ext uri="{909E8E84-426E-40DD-AFC4-6F175D3DCCD1}">
              <a14:hiddenFill xmlns:a14="http://schemas.microsoft.com/office/drawing/2010/main">
                <a:solidFill>
                  <a:srgbClr val="FFFFFF"/>
                </a:solidFill>
              </a14:hiddenFill>
            </a:ext>
          </a:extLst>
        </p:spPr>
      </p:pic>
      <p:sp>
        <p:nvSpPr>
          <p:cNvPr id="11" name="Multiply 10"/>
          <p:cNvSpPr/>
          <p:nvPr/>
        </p:nvSpPr>
        <p:spPr>
          <a:xfrm>
            <a:off x="1737702" y="4559434"/>
            <a:ext cx="2405901" cy="2002962"/>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rgbClr val="FF0000"/>
              </a:solidFill>
            </a:endParaRPr>
          </a:p>
        </p:txBody>
      </p:sp>
      <p:sp>
        <p:nvSpPr>
          <p:cNvPr id="12" name="Title 1"/>
          <p:cNvSpPr>
            <a:spLocks noGrp="1"/>
          </p:cNvSpPr>
          <p:nvPr>
            <p:ph type="title"/>
          </p:nvPr>
        </p:nvSpPr>
        <p:spPr>
          <a:xfrm>
            <a:off x="762000" y="304800"/>
            <a:ext cx="8229600" cy="610820"/>
          </a:xfrm>
        </p:spPr>
        <p:txBody>
          <a:bodyPr>
            <a:normAutofit fontScale="90000"/>
          </a:bodyPr>
          <a:lstStyle/>
          <a:p>
            <a:r>
              <a:rPr lang="en-US" b="1" dirty="0"/>
              <a:t>Kinds of </a:t>
            </a:r>
            <a:r>
              <a:rPr lang="en-US" b="1" dirty="0" smtClean="0"/>
              <a:t>Non-Life </a:t>
            </a:r>
            <a:r>
              <a:rPr lang="en-US" b="1" dirty="0"/>
              <a:t>I</a:t>
            </a:r>
            <a:r>
              <a:rPr lang="en-US" b="1" dirty="0" smtClean="0"/>
              <a:t>nsurance:</a:t>
            </a:r>
            <a:r>
              <a:rPr lang="en-US" dirty="0">
                <a:solidFill>
                  <a:schemeClr val="tx1"/>
                </a:solidFill>
              </a:rPr>
              <a:t/>
            </a:r>
            <a:br>
              <a:rPr lang="en-US" dirty="0">
                <a:solidFill>
                  <a:schemeClr val="tx1"/>
                </a:solidFill>
              </a:rPr>
            </a:br>
            <a:r>
              <a:rPr lang="en-US" b="1" dirty="0" smtClean="0"/>
              <a:t>Miscellaneous Insurance</a:t>
            </a:r>
            <a:endParaRPr lang="th-TH" b="1" dirty="0"/>
          </a:p>
        </p:txBody>
      </p:sp>
    </p:spTree>
    <p:extLst>
      <p:ext uri="{BB962C8B-B14F-4D97-AF65-F5344CB8AC3E}">
        <p14:creationId xmlns:p14="http://schemas.microsoft.com/office/powerpoint/2010/main" val="239436698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3.bp.blogspot.com/-idocskdT1wo/Tgi2CHokD1I/AAAAAAAAA8o/QyG45XsfOEY/s400/splogger-content-thef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4419600"/>
            <a:ext cx="2590800" cy="229933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38200" y="1676400"/>
            <a:ext cx="57912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Content Placeholder 2"/>
          <p:cNvSpPr>
            <a:spLocks noGrp="1"/>
          </p:cNvSpPr>
          <p:nvPr>
            <p:ph idx="1"/>
          </p:nvPr>
        </p:nvSpPr>
        <p:spPr>
          <a:xfrm>
            <a:off x="838200" y="1674125"/>
            <a:ext cx="7482545" cy="4581150"/>
          </a:xfrm>
        </p:spPr>
        <p:txBody>
          <a:bodyPr>
            <a:normAutofit/>
          </a:bodyPr>
          <a:lstStyle/>
          <a:p>
            <a:r>
              <a:rPr lang="en-US" b="1" dirty="0">
                <a:solidFill>
                  <a:srgbClr val="FFFF00"/>
                </a:solidFill>
              </a:rPr>
              <a:t>Asset </a:t>
            </a:r>
            <a:r>
              <a:rPr lang="en-US" b="1" dirty="0" smtClean="0">
                <a:solidFill>
                  <a:srgbClr val="FFFF00"/>
                </a:solidFill>
              </a:rPr>
              <a:t>Protect from </a:t>
            </a:r>
            <a:r>
              <a:rPr lang="en-US" b="1" dirty="0" err="1" smtClean="0">
                <a:solidFill>
                  <a:srgbClr val="FFFF00"/>
                </a:solidFill>
              </a:rPr>
              <a:t>Kasikorn</a:t>
            </a:r>
            <a:r>
              <a:rPr lang="en-US" b="1" dirty="0" smtClean="0">
                <a:solidFill>
                  <a:srgbClr val="FFFF00"/>
                </a:solidFill>
              </a:rPr>
              <a:t> Bank</a:t>
            </a:r>
            <a:endParaRPr lang="en-US" b="1" dirty="0">
              <a:solidFill>
                <a:srgbClr val="FFFF00"/>
              </a:solidFill>
            </a:endParaRPr>
          </a:p>
          <a:p>
            <a:r>
              <a:rPr lang="en-US" b="1" dirty="0">
                <a:solidFill>
                  <a:schemeClr val="tx1"/>
                </a:solidFill>
              </a:rPr>
              <a:t>Coverage</a:t>
            </a:r>
            <a:endParaRPr lang="en-US" sz="2000" b="1" dirty="0">
              <a:solidFill>
                <a:schemeClr val="tx1"/>
              </a:solidFill>
            </a:endParaRPr>
          </a:p>
          <a:p>
            <a:pPr lvl="1"/>
            <a:r>
              <a:rPr lang="en-US" dirty="0">
                <a:solidFill>
                  <a:schemeClr val="tx1"/>
                </a:solidFill>
              </a:rPr>
              <a:t>Loss or damage to the insured premises, including homes, home offices, offices in buildings and stores across the country caused by </a:t>
            </a:r>
            <a:r>
              <a:rPr lang="en-US" dirty="0" smtClean="0">
                <a:solidFill>
                  <a:srgbClr val="FF0000"/>
                </a:solidFill>
              </a:rPr>
              <a:t>Theft.</a:t>
            </a:r>
            <a:endParaRPr lang="en-US" dirty="0">
              <a:solidFill>
                <a:schemeClr val="accent6"/>
              </a:solidFill>
            </a:endParaRPr>
          </a:p>
        </p:txBody>
      </p:sp>
      <p:sp>
        <p:nvSpPr>
          <p:cNvPr id="8" name="Title 1"/>
          <p:cNvSpPr>
            <a:spLocks noGrp="1"/>
          </p:cNvSpPr>
          <p:nvPr>
            <p:ph type="title"/>
          </p:nvPr>
        </p:nvSpPr>
        <p:spPr/>
        <p:txBody>
          <a:bodyPr>
            <a:normAutofit fontScale="90000"/>
          </a:bodyPr>
          <a:lstStyle/>
          <a:p>
            <a:r>
              <a:rPr lang="en-US" b="1" dirty="0" smtClean="0"/>
              <a:t>Main Example of </a:t>
            </a:r>
            <a:br>
              <a:rPr lang="en-US" b="1" dirty="0" smtClean="0"/>
            </a:br>
            <a:r>
              <a:rPr lang="en-US" b="1" dirty="0" smtClean="0"/>
              <a:t>Miscellaneous Insurance</a:t>
            </a:r>
            <a:br>
              <a:rPr lang="en-US" b="1" dirty="0" smtClean="0"/>
            </a:br>
            <a:endParaRPr lang="en-US" b="1" dirty="0"/>
          </a:p>
        </p:txBody>
      </p:sp>
    </p:spTree>
    <p:extLst>
      <p:ext uri="{BB962C8B-B14F-4D97-AF65-F5344CB8AC3E}">
        <p14:creationId xmlns:p14="http://schemas.microsoft.com/office/powerpoint/2010/main" val="92512865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sp2.yimg.com/ib/th?id=HN.607986821863572226&amp;pid=15.1&amp;P=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7841" y="4678362"/>
            <a:ext cx="5916159" cy="217963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762000" y="1447800"/>
            <a:ext cx="662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 name="Title 1"/>
          <p:cNvSpPr>
            <a:spLocks noGrp="1"/>
          </p:cNvSpPr>
          <p:nvPr>
            <p:ph type="title"/>
          </p:nvPr>
        </p:nvSpPr>
        <p:spPr/>
        <p:txBody>
          <a:bodyPr>
            <a:normAutofit fontScale="90000"/>
          </a:bodyPr>
          <a:lstStyle/>
          <a:p>
            <a:r>
              <a:rPr lang="en-US" b="1" dirty="0"/>
              <a:t/>
            </a:r>
            <a:br>
              <a:rPr lang="en-US" b="1" dirty="0"/>
            </a:br>
            <a:endParaRPr lang="en-US" dirty="0"/>
          </a:p>
        </p:txBody>
      </p:sp>
      <p:sp>
        <p:nvSpPr>
          <p:cNvPr id="3" name="Content Placeholder 2"/>
          <p:cNvSpPr>
            <a:spLocks noGrp="1"/>
          </p:cNvSpPr>
          <p:nvPr>
            <p:ph idx="1"/>
          </p:nvPr>
        </p:nvSpPr>
        <p:spPr>
          <a:xfrm>
            <a:off x="762000" y="1447800"/>
            <a:ext cx="7406345" cy="4581150"/>
          </a:xfrm>
        </p:spPr>
        <p:txBody>
          <a:bodyPr>
            <a:normAutofit/>
          </a:bodyPr>
          <a:lstStyle/>
          <a:p>
            <a:r>
              <a:rPr lang="en-US" sz="2600" b="1" dirty="0">
                <a:solidFill>
                  <a:srgbClr val="FFFF00"/>
                </a:solidFill>
              </a:rPr>
              <a:t>Travel </a:t>
            </a:r>
            <a:r>
              <a:rPr lang="en-US" sz="2600" b="1" dirty="0" smtClean="0">
                <a:solidFill>
                  <a:srgbClr val="FFFF00"/>
                </a:solidFill>
              </a:rPr>
              <a:t>Protection from </a:t>
            </a:r>
            <a:r>
              <a:rPr lang="en-US" sz="2600" b="1" dirty="0" err="1" smtClean="0">
                <a:solidFill>
                  <a:srgbClr val="FFFF00"/>
                </a:solidFill>
              </a:rPr>
              <a:t>Kasikorn</a:t>
            </a:r>
            <a:r>
              <a:rPr lang="en-US" sz="2600" b="1" dirty="0" smtClean="0">
                <a:solidFill>
                  <a:srgbClr val="FFFF00"/>
                </a:solidFill>
              </a:rPr>
              <a:t> Bank</a:t>
            </a:r>
            <a:endParaRPr lang="en-US" sz="2600" b="1" dirty="0">
              <a:solidFill>
                <a:srgbClr val="FFFF00"/>
              </a:solidFill>
            </a:endParaRPr>
          </a:p>
          <a:p>
            <a:pPr marL="0" indent="0">
              <a:buNone/>
            </a:pPr>
            <a:r>
              <a:rPr lang="en-US" sz="4500" b="1" dirty="0" smtClean="0">
                <a:solidFill>
                  <a:schemeClr val="tx1"/>
                </a:solidFill>
              </a:rPr>
              <a:t>Strong points</a:t>
            </a:r>
            <a:r>
              <a:rPr lang="en-US" b="1" dirty="0" smtClean="0">
                <a:solidFill>
                  <a:schemeClr val="tx1"/>
                </a:solidFill>
              </a:rPr>
              <a:t>:</a:t>
            </a:r>
            <a:r>
              <a:rPr lang="en-US" dirty="0">
                <a:solidFill>
                  <a:schemeClr val="tx1"/>
                </a:solidFill>
              </a:rPr>
              <a:t/>
            </a:r>
            <a:br>
              <a:rPr lang="en-US" dirty="0">
                <a:solidFill>
                  <a:schemeClr val="tx1"/>
                </a:solidFill>
              </a:rPr>
            </a:br>
            <a:r>
              <a:rPr lang="en-US" dirty="0" smtClean="0">
                <a:solidFill>
                  <a:schemeClr val="tx1"/>
                </a:solidFill>
              </a:rPr>
              <a:t>1</a:t>
            </a:r>
            <a:r>
              <a:rPr lang="en-US" dirty="0">
                <a:solidFill>
                  <a:schemeClr val="tx1"/>
                </a:solidFill>
              </a:rPr>
              <a:t>. 24-hours coverage during the trip </a:t>
            </a:r>
            <a:br>
              <a:rPr lang="en-US" dirty="0">
                <a:solidFill>
                  <a:schemeClr val="tx1"/>
                </a:solidFill>
              </a:rPr>
            </a:br>
            <a:r>
              <a:rPr lang="en-US" dirty="0">
                <a:solidFill>
                  <a:schemeClr val="tx1"/>
                </a:solidFill>
              </a:rPr>
              <a:t>2. Person age between 1-70 years is insurable</a:t>
            </a:r>
            <a:br>
              <a:rPr lang="en-US" dirty="0">
                <a:solidFill>
                  <a:schemeClr val="tx1"/>
                </a:solidFill>
              </a:rPr>
            </a:br>
            <a:r>
              <a:rPr lang="en-US" dirty="0">
                <a:solidFill>
                  <a:schemeClr val="tx1"/>
                </a:solidFill>
              </a:rPr>
              <a:t>3. Not cover </a:t>
            </a:r>
            <a:r>
              <a:rPr lang="en-US" dirty="0" smtClean="0">
                <a:solidFill>
                  <a:schemeClr val="tx1"/>
                </a:solidFill>
              </a:rPr>
              <a:t>in some countries such as </a:t>
            </a:r>
            <a:r>
              <a:rPr lang="en-US" dirty="0">
                <a:solidFill>
                  <a:schemeClr val="tx1"/>
                </a:solidFill>
              </a:rPr>
              <a:t> </a:t>
            </a:r>
            <a:r>
              <a:rPr lang="en-US" dirty="0" smtClean="0">
                <a:solidFill>
                  <a:schemeClr val="tx1"/>
                </a:solidFill>
              </a:rPr>
              <a:t>NORTH </a:t>
            </a:r>
            <a:r>
              <a:rPr lang="en-US" dirty="0">
                <a:solidFill>
                  <a:schemeClr val="tx1"/>
                </a:solidFill>
              </a:rPr>
              <a:t>KOREA, CUBA</a:t>
            </a:r>
            <a:r>
              <a:rPr lang="en-US" dirty="0" smtClean="0">
                <a:solidFill>
                  <a:schemeClr val="tx1"/>
                </a:solidFill>
              </a:rPr>
              <a:t>,  SYRIA</a:t>
            </a:r>
            <a:r>
              <a:rPr lang="en-US" dirty="0">
                <a:solidFill>
                  <a:schemeClr val="tx1"/>
                </a:solidFill>
              </a:rPr>
              <a:t>, </a:t>
            </a:r>
            <a:r>
              <a:rPr lang="en-US" dirty="0" smtClean="0">
                <a:solidFill>
                  <a:schemeClr val="tx1"/>
                </a:solidFill>
              </a:rPr>
              <a:t>AFGHANISTAN</a:t>
            </a:r>
          </a:p>
          <a:p>
            <a:pPr marL="0" indent="0">
              <a:buNone/>
            </a:pPr>
            <a:r>
              <a:rPr lang="en-US" dirty="0" smtClean="0">
                <a:solidFill>
                  <a:schemeClr val="tx1"/>
                </a:solidFill>
              </a:rPr>
              <a:t>4</a:t>
            </a:r>
            <a:r>
              <a:rPr lang="en-US" dirty="0">
                <a:solidFill>
                  <a:schemeClr val="tx1"/>
                </a:solidFill>
              </a:rPr>
              <a:t>. No medical examination required </a:t>
            </a:r>
            <a:r>
              <a:rPr lang="en-US" dirty="0"/>
              <a:t/>
            </a:r>
            <a:br>
              <a:rPr lang="en-US" dirty="0"/>
            </a:br>
            <a:r>
              <a:rPr lang="en-US" dirty="0" smtClean="0"/>
              <a:t>     </a:t>
            </a:r>
            <a:endParaRPr lang="en-US" dirty="0"/>
          </a:p>
        </p:txBody>
      </p:sp>
      <p:sp>
        <p:nvSpPr>
          <p:cNvPr id="11" name="Title 1"/>
          <p:cNvSpPr txBox="1">
            <a:spLocks/>
          </p:cNvSpPr>
          <p:nvPr/>
        </p:nvSpPr>
        <p:spPr>
          <a:xfrm>
            <a:off x="762000" y="533400"/>
            <a:ext cx="8229600" cy="610820"/>
          </a:xfrm>
          <a:prstGeom prst="rect">
            <a:avLst/>
          </a:prstGeom>
        </p:spPr>
        <p:txBody>
          <a:bodyPr vert="horz" lIns="91440" tIns="45720" rIns="91440" bIns="45720" rtlCol="0" anchor="ctr">
            <a:noAutofit/>
          </a:bodyPr>
          <a:lstStyle>
            <a:lvl1pPr algn="r" defTabSz="914400" rtl="0" eaLnBrk="1" latinLnBrk="0" hangingPunct="1">
              <a:spcBef>
                <a:spcPct val="0"/>
              </a:spcBef>
              <a:buNone/>
              <a:defRPr sz="3600" kern="1200">
                <a:solidFill>
                  <a:schemeClr val="bg1"/>
                </a:solidFill>
                <a:latin typeface="+mj-lt"/>
                <a:ea typeface="+mj-ea"/>
                <a:cs typeface="+mj-cs"/>
              </a:defRPr>
            </a:lvl1pPr>
          </a:lstStyle>
          <a:p>
            <a:r>
              <a:rPr lang="en-US" sz="3200" b="1" dirty="0" smtClean="0"/>
              <a:t>Main Example of </a:t>
            </a:r>
            <a:br>
              <a:rPr lang="en-US" sz="3200" b="1" dirty="0" smtClean="0"/>
            </a:br>
            <a:r>
              <a:rPr lang="en-US" sz="3200" b="1" dirty="0" smtClean="0"/>
              <a:t>Miscellaneous Insurance</a:t>
            </a:r>
            <a:br>
              <a:rPr lang="en-US" sz="3200" b="1" dirty="0" smtClean="0"/>
            </a:br>
            <a:endParaRPr lang="en-US" sz="3200" b="1" dirty="0"/>
          </a:p>
        </p:txBody>
      </p:sp>
    </p:spTree>
    <p:extLst>
      <p:ext uri="{BB962C8B-B14F-4D97-AF65-F5344CB8AC3E}">
        <p14:creationId xmlns:p14="http://schemas.microsoft.com/office/powerpoint/2010/main" val="296375775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57200" y="1524000"/>
            <a:ext cx="76962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 name="Title 1"/>
          <p:cNvSpPr>
            <a:spLocks noGrp="1"/>
          </p:cNvSpPr>
          <p:nvPr>
            <p:ph type="title"/>
          </p:nvPr>
        </p:nvSpPr>
        <p:spPr/>
        <p:txBody>
          <a:bodyPr>
            <a:normAutofit fontScale="90000"/>
          </a:bodyPr>
          <a:lstStyle/>
          <a:p>
            <a:r>
              <a:rPr lang="en-US" b="1" dirty="0" smtClean="0"/>
              <a:t>Main Example of </a:t>
            </a:r>
            <a:br>
              <a:rPr lang="en-US" b="1" dirty="0" smtClean="0"/>
            </a:br>
            <a:r>
              <a:rPr lang="en-US" b="1" dirty="0" smtClean="0"/>
              <a:t>Miscellaneous Insurance</a:t>
            </a:r>
            <a:br>
              <a:rPr lang="en-US" b="1" dirty="0" smtClean="0"/>
            </a:br>
            <a:endParaRPr lang="en-US" b="1" dirty="0"/>
          </a:p>
        </p:txBody>
      </p:sp>
      <p:sp>
        <p:nvSpPr>
          <p:cNvPr id="3" name="Content Placeholder 2"/>
          <p:cNvSpPr>
            <a:spLocks noGrp="1"/>
          </p:cNvSpPr>
          <p:nvPr>
            <p:ph idx="1"/>
          </p:nvPr>
        </p:nvSpPr>
        <p:spPr>
          <a:xfrm>
            <a:off x="571500" y="1524000"/>
            <a:ext cx="7962900" cy="4525963"/>
          </a:xfrm>
        </p:spPr>
        <p:txBody>
          <a:bodyPr>
            <a:normAutofit/>
          </a:bodyPr>
          <a:lstStyle/>
          <a:p>
            <a:r>
              <a:rPr lang="en-US" sz="2400" b="1" dirty="0" smtClean="0">
                <a:solidFill>
                  <a:srgbClr val="FFFF00"/>
                </a:solidFill>
              </a:rPr>
              <a:t>CIMB </a:t>
            </a:r>
            <a:r>
              <a:rPr lang="en-US" sz="2400" b="1" dirty="0">
                <a:solidFill>
                  <a:srgbClr val="FFFF00"/>
                </a:solidFill>
              </a:rPr>
              <a:t>Thai ATM Card Jeb Mai Tong Jai with Personal Accident Insurance</a:t>
            </a:r>
          </a:p>
          <a:p>
            <a:r>
              <a:rPr lang="en-US" dirty="0" smtClean="0">
                <a:solidFill>
                  <a:schemeClr val="tx1"/>
                </a:solidFill>
              </a:rPr>
              <a:t>ATM </a:t>
            </a:r>
            <a:r>
              <a:rPr lang="en-US" dirty="0">
                <a:solidFill>
                  <a:schemeClr val="tx1"/>
                </a:solidFill>
              </a:rPr>
              <a:t>card with personal </a:t>
            </a:r>
            <a:r>
              <a:rPr lang="en-US" dirty="0" smtClean="0">
                <a:solidFill>
                  <a:schemeClr val="tx1"/>
                </a:solidFill>
              </a:rPr>
              <a:t>accident </a:t>
            </a:r>
            <a:r>
              <a:rPr lang="en-US" dirty="0">
                <a:solidFill>
                  <a:schemeClr val="tx1"/>
                </a:solidFill>
              </a:rPr>
              <a:t>and medical </a:t>
            </a:r>
            <a:r>
              <a:rPr lang="en-US" dirty="0" smtClean="0">
                <a:solidFill>
                  <a:schemeClr val="tx1"/>
                </a:solidFill>
              </a:rPr>
              <a:t>expenses</a:t>
            </a:r>
          </a:p>
          <a:p>
            <a:r>
              <a:rPr lang="en-US" dirty="0" smtClean="0">
                <a:solidFill>
                  <a:schemeClr val="tx1"/>
                </a:solidFill>
              </a:rPr>
              <a:t>Coverage worldwide</a:t>
            </a:r>
          </a:p>
          <a:p>
            <a:r>
              <a:rPr lang="en-US" dirty="0" smtClean="0">
                <a:solidFill>
                  <a:schemeClr val="tx1"/>
                </a:solidFill>
              </a:rPr>
              <a:t>Available </a:t>
            </a:r>
            <a:r>
              <a:rPr lang="en-US" dirty="0">
                <a:solidFill>
                  <a:schemeClr val="tx1"/>
                </a:solidFill>
              </a:rPr>
              <a:t>24 </a:t>
            </a:r>
            <a:r>
              <a:rPr lang="en-US" dirty="0" smtClean="0">
                <a:solidFill>
                  <a:schemeClr val="tx1"/>
                </a:solidFill>
              </a:rPr>
              <a:t>hours</a:t>
            </a:r>
          </a:p>
          <a:p>
            <a:r>
              <a:rPr lang="en-US" dirty="0" smtClean="0">
                <a:solidFill>
                  <a:schemeClr val="tx1"/>
                </a:solidFill>
              </a:rPr>
              <a:t>No advance payment</a:t>
            </a:r>
            <a:endParaRPr lang="en-US" dirty="0">
              <a:solidFill>
                <a:schemeClr val="tx1"/>
              </a:solidFill>
            </a:endParaRPr>
          </a:p>
        </p:txBody>
      </p:sp>
      <p:pic>
        <p:nvPicPr>
          <p:cNvPr id="1026" name="Picture 2" descr="http://www.cimbthai.com/CIMB/uploads/products/4195/e_700_web4-atm_p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2940" y="4724400"/>
            <a:ext cx="4529056" cy="161752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247536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3140075" y="15621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666666"/>
                </a:solidFill>
                <a:effectLst/>
                <a:latin typeface="Arial" pitchFamily="34" charset="0"/>
                <a:cs typeface="Arial" pitchFamily="34" charset="0"/>
              </a:rPr>
              <a:t/>
            </a:r>
            <a:br>
              <a:rPr kumimoji="0" lang="en-US" altLang="en-US" sz="900" b="0" i="0" u="none" strike="noStrike" cap="none" normalizeH="0" baseline="0" smtClean="0">
                <a:ln>
                  <a:noFill/>
                </a:ln>
                <a:solidFill>
                  <a:srgbClr val="666666"/>
                </a:solidFill>
                <a:effectLst/>
                <a:latin typeface="Arial" pitchFamily="34" charset="0"/>
                <a:cs typeface="Arial" pitchFamily="34" charset="0"/>
              </a:rPr>
            </a:br>
            <a:endParaRPr kumimoji="0" lang="en-US" altLang="en-US"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itchFamily="34" charset="0"/>
                <a:cs typeface="Arial" pitchFamily="34" charset="0"/>
              </a:rPr>
              <a:t/>
            </a:r>
            <a:br>
              <a:rPr kumimoji="0" lang="en-US" altLang="en-US" sz="1800" b="0" i="0" u="none" strike="noStrike" cap="none" normalizeH="0" baseline="0" smtClean="0">
                <a:ln>
                  <a:noFill/>
                </a:ln>
                <a:solidFill>
                  <a:schemeClr val="tx1"/>
                </a:solidFill>
                <a:effectLst/>
                <a:latin typeface="Arial" pitchFamily="34" charset="0"/>
                <a:cs typeface="Arial" pitchFamily="34" charset="0"/>
              </a:rPr>
            </a:b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6" name="Content Placeholder 3"/>
          <p:cNvGraphicFramePr>
            <a:graphicFrameLocks/>
          </p:cNvGraphicFramePr>
          <p:nvPr>
            <p:extLst>
              <p:ext uri="{D42A27DB-BD31-4B8C-83A1-F6EECF244321}">
                <p14:modId xmlns:p14="http://schemas.microsoft.com/office/powerpoint/2010/main" val="3994246080"/>
              </p:ext>
            </p:extLst>
          </p:nvPr>
        </p:nvGraphicFramePr>
        <p:xfrm>
          <a:off x="0" y="1"/>
          <a:ext cx="9144000" cy="6857998"/>
        </p:xfrm>
        <a:graphic>
          <a:graphicData uri="http://schemas.openxmlformats.org/drawingml/2006/table">
            <a:tbl>
              <a:tblPr>
                <a:tableStyleId>{FABFCF23-3B69-468F-B69F-88F6DE6A72F2}</a:tableStyleId>
              </a:tblPr>
              <a:tblGrid>
                <a:gridCol w="3048000"/>
                <a:gridCol w="3048000"/>
                <a:gridCol w="3048000"/>
              </a:tblGrid>
              <a:tr h="552152">
                <a:tc>
                  <a:txBody>
                    <a:bodyPr/>
                    <a:lstStyle/>
                    <a:p>
                      <a:pPr algn="ctr"/>
                      <a:r>
                        <a:rPr lang="en-US" sz="1600" b="1" dirty="0">
                          <a:effectLst/>
                        </a:rPr>
                        <a:t>Card Type </a:t>
                      </a:r>
                      <a:endParaRPr lang="en-US" sz="1600" b="1" dirty="0">
                        <a:solidFill>
                          <a:srgbClr val="FFFFFF"/>
                        </a:solidFill>
                        <a:effectLst/>
                      </a:endParaRPr>
                    </a:p>
                  </a:txBody>
                  <a:tcPr marL="20777" marR="20777" marT="20777" marB="20777" anchor="ctr">
                    <a:solidFill>
                      <a:srgbClr val="00B0F0"/>
                    </a:solidFill>
                  </a:tcPr>
                </a:tc>
                <a:tc>
                  <a:txBody>
                    <a:bodyPr/>
                    <a:lstStyle/>
                    <a:p>
                      <a:pPr algn="ctr"/>
                      <a:r>
                        <a:rPr lang="en-US" sz="1600" b="1" dirty="0">
                          <a:effectLst/>
                        </a:rPr>
                        <a:t>Basic </a:t>
                      </a:r>
                      <a:br>
                        <a:rPr lang="en-US" sz="1600" b="1" dirty="0">
                          <a:effectLst/>
                        </a:rPr>
                      </a:br>
                      <a:r>
                        <a:rPr lang="en-US" sz="1600" b="1" dirty="0">
                          <a:effectLst/>
                        </a:rPr>
                        <a:t>(THB)</a:t>
                      </a:r>
                      <a:endParaRPr lang="en-US" sz="1600" b="1" dirty="0">
                        <a:solidFill>
                          <a:srgbClr val="FFFFFF"/>
                        </a:solidFill>
                        <a:effectLst/>
                      </a:endParaRPr>
                    </a:p>
                  </a:txBody>
                  <a:tcPr marL="20777" marR="20777" marT="20777" marB="20777" anchor="ctr">
                    <a:solidFill>
                      <a:srgbClr val="00B0F0"/>
                    </a:solidFill>
                  </a:tcPr>
                </a:tc>
                <a:tc>
                  <a:txBody>
                    <a:bodyPr/>
                    <a:lstStyle/>
                    <a:p>
                      <a:pPr algn="ctr"/>
                      <a:r>
                        <a:rPr lang="en-US" sz="1600" b="1" dirty="0">
                          <a:effectLst/>
                        </a:rPr>
                        <a:t>Premium</a:t>
                      </a:r>
                      <a:br>
                        <a:rPr lang="en-US" sz="1600" b="1" dirty="0">
                          <a:effectLst/>
                        </a:rPr>
                      </a:br>
                      <a:r>
                        <a:rPr lang="en-US" sz="1600" b="1" dirty="0">
                          <a:effectLst/>
                        </a:rPr>
                        <a:t>(THB)</a:t>
                      </a:r>
                      <a:endParaRPr lang="en-US" sz="1600" b="1" dirty="0">
                        <a:solidFill>
                          <a:srgbClr val="FFFFFF"/>
                        </a:solidFill>
                        <a:effectLst/>
                      </a:endParaRPr>
                    </a:p>
                  </a:txBody>
                  <a:tcPr marL="20777" marR="20777" marT="20777" marB="20777" anchor="ctr">
                    <a:solidFill>
                      <a:srgbClr val="00B0F0"/>
                    </a:solidFill>
                  </a:tcPr>
                </a:tc>
              </a:tr>
              <a:tr h="1189726">
                <a:tc>
                  <a:txBody>
                    <a:bodyPr/>
                    <a:lstStyle/>
                    <a:p>
                      <a:pPr algn="l"/>
                      <a:r>
                        <a:rPr lang="en-US" sz="1600" dirty="0">
                          <a:effectLst/>
                        </a:rPr>
                        <a:t>Loss of life, </a:t>
                      </a:r>
                      <a:r>
                        <a:rPr lang="en-US" sz="1600" dirty="0" smtClean="0">
                          <a:effectLst/>
                        </a:rPr>
                        <a:t>organ </a:t>
                      </a:r>
                      <a:r>
                        <a:rPr lang="en-US" sz="1600" dirty="0">
                          <a:effectLst/>
                        </a:rPr>
                        <a:t>eyesight, permanent disability from </a:t>
                      </a:r>
                      <a:r>
                        <a:rPr lang="en-US" sz="1600" u="sng" dirty="0">
                          <a:effectLst/>
                        </a:rPr>
                        <a:t>general accidents</a:t>
                      </a:r>
                      <a:r>
                        <a:rPr lang="en-US" sz="1600" dirty="0">
                          <a:effectLst/>
                        </a:rPr>
                        <a:t> </a:t>
                      </a:r>
                      <a:br>
                        <a:rPr lang="en-US" sz="1600" dirty="0">
                          <a:effectLst/>
                        </a:rPr>
                      </a:br>
                      <a:endParaRPr lang="en-US" sz="1600" b="1" dirty="0">
                        <a:solidFill>
                          <a:srgbClr val="666666"/>
                        </a:solidFill>
                        <a:effectLst/>
                      </a:endParaRPr>
                    </a:p>
                  </a:txBody>
                  <a:tcPr marL="83106" marR="41553" marT="41553" marB="41553" anchor="ctr"/>
                </a:tc>
                <a:tc>
                  <a:txBody>
                    <a:bodyPr/>
                    <a:lstStyle/>
                    <a:p>
                      <a:pPr algn="ctr"/>
                      <a:r>
                        <a:rPr lang="en-US" sz="1600">
                          <a:effectLst/>
                        </a:rPr>
                        <a:t>100,000</a:t>
                      </a:r>
                      <a:endParaRPr lang="en-US" sz="1600" b="1">
                        <a:solidFill>
                          <a:srgbClr val="666666"/>
                        </a:solidFill>
                        <a:effectLst/>
                      </a:endParaRPr>
                    </a:p>
                  </a:txBody>
                  <a:tcPr marL="83106" marR="41553" marT="41553" marB="41553" anchor="ctr"/>
                </a:tc>
                <a:tc>
                  <a:txBody>
                    <a:bodyPr/>
                    <a:lstStyle/>
                    <a:p>
                      <a:pPr algn="ctr"/>
                      <a:r>
                        <a:rPr lang="en-US" sz="1600" dirty="0">
                          <a:effectLst/>
                        </a:rPr>
                        <a:t>1,000,000</a:t>
                      </a:r>
                      <a:endParaRPr lang="en-US" sz="1600" b="1" dirty="0">
                        <a:solidFill>
                          <a:srgbClr val="666666"/>
                        </a:solidFill>
                        <a:effectLst/>
                      </a:endParaRPr>
                    </a:p>
                  </a:txBody>
                  <a:tcPr marL="83106" marR="41553" marT="41553" marB="41553" anchor="ctr"/>
                </a:tc>
              </a:tr>
              <a:tr h="1724662">
                <a:tc>
                  <a:txBody>
                    <a:bodyPr/>
                    <a:lstStyle/>
                    <a:p>
                      <a:pPr algn="l"/>
                      <a:r>
                        <a:rPr lang="en-US" sz="1600" dirty="0">
                          <a:effectLst/>
                        </a:rPr>
                        <a:t>Death, dismemberment loss of sight, speech, or hearing, or permanent disability caused by riding or being a passenger of </a:t>
                      </a:r>
                      <a:r>
                        <a:rPr lang="en-US" sz="1600" u="sng" dirty="0">
                          <a:effectLst/>
                        </a:rPr>
                        <a:t>motorcycle</a:t>
                      </a:r>
                      <a:endParaRPr lang="en-US" sz="1600" b="1" dirty="0">
                        <a:solidFill>
                          <a:srgbClr val="7030A0"/>
                        </a:solidFill>
                        <a:effectLst/>
                      </a:endParaRPr>
                    </a:p>
                  </a:txBody>
                  <a:tcPr marL="83106" marR="41553" marT="41553" marB="41553" anchor="ctr"/>
                </a:tc>
                <a:tc>
                  <a:txBody>
                    <a:bodyPr/>
                    <a:lstStyle/>
                    <a:p>
                      <a:pPr algn="ctr"/>
                      <a:r>
                        <a:rPr lang="en-US" sz="1600">
                          <a:effectLst/>
                        </a:rPr>
                        <a:t>100,000</a:t>
                      </a:r>
                      <a:endParaRPr lang="en-US" sz="1600" b="1">
                        <a:solidFill>
                          <a:srgbClr val="666666"/>
                        </a:solidFill>
                        <a:effectLst/>
                      </a:endParaRPr>
                    </a:p>
                  </a:txBody>
                  <a:tcPr marL="83106" marR="41553" marT="41553" marB="41553" anchor="ctr"/>
                </a:tc>
                <a:tc>
                  <a:txBody>
                    <a:bodyPr/>
                    <a:lstStyle/>
                    <a:p>
                      <a:pPr algn="ctr"/>
                      <a:r>
                        <a:rPr lang="en-US" sz="1600" dirty="0">
                          <a:effectLst/>
                        </a:rPr>
                        <a:t>500,000</a:t>
                      </a:r>
                      <a:endParaRPr lang="en-US" sz="1600" b="1" dirty="0">
                        <a:solidFill>
                          <a:srgbClr val="666666"/>
                        </a:solidFill>
                        <a:effectLst/>
                      </a:endParaRPr>
                    </a:p>
                  </a:txBody>
                  <a:tcPr marL="83106" marR="41553" marT="41553" marB="41553" anchor="ctr"/>
                </a:tc>
              </a:tr>
              <a:tr h="1545162">
                <a:tc>
                  <a:txBody>
                    <a:bodyPr/>
                    <a:lstStyle/>
                    <a:p>
                      <a:pPr algn="l"/>
                      <a:r>
                        <a:rPr lang="en-US" sz="1600" dirty="0">
                          <a:effectLst/>
                        </a:rPr>
                        <a:t>Death, dismemberment loss of sight, speech, or hearing, or permanent disability caused </a:t>
                      </a:r>
                      <a:r>
                        <a:rPr lang="en-US" sz="1600" dirty="0" smtClean="0">
                          <a:effectLst/>
                        </a:rPr>
                        <a:t>by </a:t>
                      </a:r>
                      <a:r>
                        <a:rPr lang="en-US" sz="1600" u="sng" dirty="0" smtClean="0">
                          <a:effectLst/>
                        </a:rPr>
                        <a:t>murder </a:t>
                      </a:r>
                      <a:r>
                        <a:rPr lang="en-US" sz="1600" u="sng" dirty="0">
                          <a:effectLst/>
                        </a:rPr>
                        <a:t>and ambush</a:t>
                      </a:r>
                      <a:endParaRPr lang="en-US" sz="1600" b="1" dirty="0">
                        <a:solidFill>
                          <a:srgbClr val="7030A0"/>
                        </a:solidFill>
                        <a:effectLst/>
                      </a:endParaRPr>
                    </a:p>
                  </a:txBody>
                  <a:tcPr marL="83106" marR="41553" marT="41553" marB="41553" anchor="ctr"/>
                </a:tc>
                <a:tc>
                  <a:txBody>
                    <a:bodyPr/>
                    <a:lstStyle/>
                    <a:p>
                      <a:pPr algn="ctr"/>
                      <a:r>
                        <a:rPr lang="en-US" sz="1600">
                          <a:effectLst/>
                        </a:rPr>
                        <a:t>100,000</a:t>
                      </a:r>
                      <a:endParaRPr lang="en-US" sz="1600" b="1">
                        <a:solidFill>
                          <a:srgbClr val="666666"/>
                        </a:solidFill>
                        <a:effectLst/>
                      </a:endParaRPr>
                    </a:p>
                  </a:txBody>
                  <a:tcPr marL="83106" marR="41553" marT="41553" marB="41553" anchor="ctr"/>
                </a:tc>
                <a:tc>
                  <a:txBody>
                    <a:bodyPr/>
                    <a:lstStyle/>
                    <a:p>
                      <a:pPr algn="ctr"/>
                      <a:r>
                        <a:rPr lang="en-US" sz="1600" dirty="0">
                          <a:effectLst/>
                        </a:rPr>
                        <a:t>500,000</a:t>
                      </a:r>
                      <a:endParaRPr lang="en-US" sz="1600" b="1" dirty="0">
                        <a:solidFill>
                          <a:srgbClr val="666666"/>
                        </a:solidFill>
                        <a:effectLst/>
                      </a:endParaRPr>
                    </a:p>
                  </a:txBody>
                  <a:tcPr marL="83106" marR="41553" marT="41553" marB="41553" anchor="ctr"/>
                </a:tc>
              </a:tr>
              <a:tr h="478852">
                <a:tc>
                  <a:txBody>
                    <a:bodyPr/>
                    <a:lstStyle/>
                    <a:p>
                      <a:pPr algn="l"/>
                      <a:r>
                        <a:rPr lang="en-US" sz="1600">
                          <a:effectLst/>
                        </a:rPr>
                        <a:t>Medical expense per accident</a:t>
                      </a:r>
                      <a:endParaRPr lang="en-US" sz="1600" b="1">
                        <a:solidFill>
                          <a:srgbClr val="666666"/>
                        </a:solidFill>
                        <a:effectLst/>
                      </a:endParaRPr>
                    </a:p>
                  </a:txBody>
                  <a:tcPr marL="83106" marR="41553" marT="41553" marB="41553" anchor="ctr"/>
                </a:tc>
                <a:tc>
                  <a:txBody>
                    <a:bodyPr/>
                    <a:lstStyle/>
                    <a:p>
                      <a:pPr algn="ctr"/>
                      <a:r>
                        <a:rPr lang="en-US" sz="1600">
                          <a:effectLst/>
                        </a:rPr>
                        <a:t>10,000</a:t>
                      </a:r>
                      <a:endParaRPr lang="en-US" sz="1600" b="1">
                        <a:solidFill>
                          <a:srgbClr val="666666"/>
                        </a:solidFill>
                        <a:effectLst/>
                      </a:endParaRPr>
                    </a:p>
                  </a:txBody>
                  <a:tcPr marL="83106" marR="41553" marT="41553" marB="41553" anchor="ctr"/>
                </a:tc>
                <a:tc>
                  <a:txBody>
                    <a:bodyPr/>
                    <a:lstStyle/>
                    <a:p>
                      <a:pPr algn="ctr"/>
                      <a:r>
                        <a:rPr lang="en-US" sz="1600" dirty="0">
                          <a:effectLst/>
                        </a:rPr>
                        <a:t>20,000</a:t>
                      </a:r>
                      <a:endParaRPr lang="en-US" sz="1600" b="1" dirty="0">
                        <a:solidFill>
                          <a:srgbClr val="666666"/>
                        </a:solidFill>
                        <a:effectLst/>
                      </a:endParaRPr>
                    </a:p>
                  </a:txBody>
                  <a:tcPr marL="83106" marR="41553" marT="41553" marB="41553" anchor="ctr"/>
                </a:tc>
              </a:tr>
              <a:tr h="1367444">
                <a:tc>
                  <a:txBody>
                    <a:bodyPr/>
                    <a:lstStyle/>
                    <a:p>
                      <a:pPr algn="l"/>
                      <a:r>
                        <a:rPr lang="en-US" sz="1600" dirty="0">
                          <a:effectLst/>
                        </a:rPr>
                        <a:t>Daily Hospital Benefit for admission in hospital (in-patient) from accident. (Max 365 days per accident)</a:t>
                      </a:r>
                      <a:endParaRPr lang="en-US" sz="1600" b="1" dirty="0">
                        <a:solidFill>
                          <a:srgbClr val="666666"/>
                        </a:solidFill>
                        <a:effectLst/>
                      </a:endParaRPr>
                    </a:p>
                  </a:txBody>
                  <a:tcPr marL="83106" marR="41553" marT="41553" marB="41553" anchor="ctr"/>
                </a:tc>
                <a:tc>
                  <a:txBody>
                    <a:bodyPr/>
                    <a:lstStyle/>
                    <a:p>
                      <a:pPr algn="ctr"/>
                      <a:r>
                        <a:rPr lang="en-US" sz="1600">
                          <a:effectLst/>
                        </a:rPr>
                        <a:t>-</a:t>
                      </a:r>
                      <a:endParaRPr lang="en-US" sz="1600" b="1">
                        <a:solidFill>
                          <a:srgbClr val="666666"/>
                        </a:solidFill>
                        <a:effectLst/>
                      </a:endParaRPr>
                    </a:p>
                  </a:txBody>
                  <a:tcPr marL="83106" marR="41553" marT="41553" marB="41553" anchor="ctr"/>
                </a:tc>
                <a:tc>
                  <a:txBody>
                    <a:bodyPr/>
                    <a:lstStyle/>
                    <a:p>
                      <a:pPr algn="ctr"/>
                      <a:r>
                        <a:rPr lang="en-US" sz="1600" dirty="0">
                          <a:effectLst/>
                        </a:rPr>
                        <a:t>1,000 </a:t>
                      </a:r>
                      <a:br>
                        <a:rPr lang="en-US" sz="1600" dirty="0">
                          <a:effectLst/>
                        </a:rPr>
                      </a:br>
                      <a:endParaRPr lang="en-US" sz="1600" b="1" dirty="0">
                        <a:solidFill>
                          <a:srgbClr val="666666"/>
                        </a:solidFill>
                        <a:effectLst/>
                      </a:endParaRPr>
                    </a:p>
                  </a:txBody>
                  <a:tcPr marL="83106" marR="41553" marT="41553" marB="41553" anchor="ctr"/>
                </a:tc>
              </a:tr>
            </a:tbl>
          </a:graphicData>
        </a:graphic>
      </p:graphicFrame>
    </p:spTree>
    <p:extLst>
      <p:ext uri="{BB962C8B-B14F-4D97-AF65-F5344CB8AC3E}">
        <p14:creationId xmlns:p14="http://schemas.microsoft.com/office/powerpoint/2010/main" val="282547461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apexmanage.com/Portals/29550/images/thank_you_no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728849"/>
            <a:ext cx="6791325" cy="4519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945225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cloudethernet.org/wp-content/uploads/2013/06/shutterstock_1385320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24000"/>
            <a:ext cx="7468628" cy="498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41210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292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2922</Template>
  <TotalTime>617</TotalTime>
  <Words>1321</Words>
  <Application>Microsoft Office PowerPoint</Application>
  <PresentationFormat>On-screen Show (4:3)</PresentationFormat>
  <Paragraphs>293</Paragraphs>
  <Slides>46</Slides>
  <Notes>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2922</vt:lpstr>
      <vt:lpstr>PowerPoint Presentation</vt:lpstr>
      <vt:lpstr>What is Bancassurance?</vt:lpstr>
      <vt:lpstr>Types of Bancassurance</vt:lpstr>
      <vt:lpstr>Types of Bancassurance</vt:lpstr>
      <vt:lpstr>Types of Bancassurance</vt:lpstr>
      <vt:lpstr>Benefits of Bancassurance</vt:lpstr>
      <vt:lpstr>PowerPoint Presentation</vt:lpstr>
      <vt:lpstr>PowerPoint Presentation</vt:lpstr>
      <vt:lpstr>Life Insurance</vt:lpstr>
      <vt:lpstr>Kinds of life insurance: Ordinary Life</vt:lpstr>
      <vt:lpstr>Ordinary Life Insurance: Term Life Insurance</vt:lpstr>
      <vt:lpstr>Ordinary Life Insurance: Endowment Life Insurance</vt:lpstr>
      <vt:lpstr>Kasikorn Pro Saving 10/14 from Kasikorn Bank</vt:lpstr>
      <vt:lpstr>Ordinary Life Insurance: Whole Life Insurance</vt:lpstr>
      <vt:lpstr>TMB Better Life 99/8 from Thai Military Bank</vt:lpstr>
      <vt:lpstr>Ordinary Life Insurance: Annuities Insurance</vt:lpstr>
      <vt:lpstr>Krungthai-AXA Bumnan Suk (SI85)  from Krungthai-AXA</vt:lpstr>
      <vt:lpstr>Ordinary Life Insurance: Annuities Insurance</vt:lpstr>
      <vt:lpstr>Kinds of Life Insurance: Industrial Life Insurance</vt:lpstr>
      <vt:lpstr>Kinds of Life Insurance: Group Insurance</vt:lpstr>
      <vt:lpstr>Coverage for each type  of life insurance</vt:lpstr>
      <vt:lpstr>Summary</vt:lpstr>
      <vt:lpstr>PowerPoint Presentation</vt:lpstr>
      <vt:lpstr>Kinds of Non-Life Insurance: Motor Insurance</vt:lpstr>
      <vt:lpstr>Types of Motor Insurance Coverage</vt:lpstr>
      <vt:lpstr>Kinds of Non-Life Insurance: Motor Insurance</vt:lpstr>
      <vt:lpstr>PowerPoint Presentation</vt:lpstr>
      <vt:lpstr>Kinds of Non-Life Insurance: Health Insurance</vt:lpstr>
      <vt:lpstr>PowerPoint Presentation</vt:lpstr>
      <vt:lpstr>PowerPoint Presentation</vt:lpstr>
      <vt:lpstr>PowerPoint Presentation</vt:lpstr>
      <vt:lpstr>PowerPoint Presentation</vt:lpstr>
      <vt:lpstr>Kinds of Non-Life Insurance: Property Insurance</vt:lpstr>
      <vt:lpstr>Kinds of Non-Life Insurance: Property Insurance</vt:lpstr>
      <vt:lpstr>Property Insurance: Fire Insurance</vt:lpstr>
      <vt:lpstr>Property Insurance: All risk and Named Perils</vt:lpstr>
      <vt:lpstr>Property Insurance: Business Interruption Insurance</vt:lpstr>
      <vt:lpstr>Example of Fire Insurance by  Kasikorn Bank</vt:lpstr>
      <vt:lpstr>Kinds of Non-Life Insurance: Marine Insurance</vt:lpstr>
      <vt:lpstr>Kinds of Non-Life Insurance: Miscellaneous Insurance</vt:lpstr>
      <vt:lpstr>Main Example of  Miscellaneous Insurance </vt:lpstr>
      <vt:lpstr> </vt:lpstr>
      <vt:lpstr>Main Example of  Miscellaneous Insurance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user1</dc:creator>
  <cp:lastModifiedBy>user</cp:lastModifiedBy>
  <cp:revision>42</cp:revision>
  <dcterms:created xsi:type="dcterms:W3CDTF">2014-09-12T11:05:55Z</dcterms:created>
  <dcterms:modified xsi:type="dcterms:W3CDTF">2014-09-17T04:16:10Z</dcterms:modified>
</cp:coreProperties>
</file>