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57" r:id="rId3"/>
    <p:sldId id="259" r:id="rId4"/>
    <p:sldId id="258" r:id="rId5"/>
    <p:sldId id="261" r:id="rId6"/>
    <p:sldId id="267" r:id="rId7"/>
    <p:sldId id="260" r:id="rId8"/>
    <p:sldId id="262" r:id="rId9"/>
    <p:sldId id="263" r:id="rId10"/>
    <p:sldId id="264" r:id="rId11"/>
    <p:sldId id="265" r:id="rId12"/>
    <p:sldId id="266"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12" autoAdjust="0"/>
    <p:restoredTop sz="94990" autoAdjust="0"/>
  </p:normalViewPr>
  <p:slideViewPr>
    <p:cSldViewPr>
      <p:cViewPr>
        <p:scale>
          <a:sx n="81" d="100"/>
          <a:sy n="81" d="100"/>
        </p:scale>
        <p:origin x="-1920" y="-22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th-TH" smtClean="0"/>
              <a:t>คลิกเพื่อแก้ไขลักษณะชื่อเรื่องต้นแบบ</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en-US" dirty="0"/>
          </a:p>
        </p:txBody>
      </p:sp>
      <p:sp>
        <p:nvSpPr>
          <p:cNvPr id="4" name="Date Placeholder 3"/>
          <p:cNvSpPr>
            <a:spLocks noGrp="1"/>
          </p:cNvSpPr>
          <p:nvPr>
            <p:ph type="dt" sz="half" idx="10"/>
          </p:nvPr>
        </p:nvSpPr>
        <p:spPr/>
        <p:txBody>
          <a:bodyPr/>
          <a:lstStyle/>
          <a:p>
            <a:fld id="{646D1D54-0397-41F7-8731-89EA4199780D}"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646D1D54-0397-41F7-8731-89EA4199780D}"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Date Placeholder 3"/>
          <p:cNvSpPr>
            <a:spLocks noGrp="1"/>
          </p:cNvSpPr>
          <p:nvPr>
            <p:ph type="dt" sz="half" idx="10"/>
          </p:nvPr>
        </p:nvSpPr>
        <p:spPr/>
        <p:txBody>
          <a:bodyPr/>
          <a:lstStyle/>
          <a:p>
            <a:fld id="{646D1D54-0397-41F7-8731-89EA4199780D}"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Date Placeholder 4"/>
          <p:cNvSpPr>
            <a:spLocks noGrp="1"/>
          </p:cNvSpPr>
          <p:nvPr>
            <p:ph type="dt" sz="half" idx="10"/>
          </p:nvPr>
        </p:nvSpPr>
        <p:spPr/>
        <p:txBody>
          <a:bodyPr/>
          <a:lstStyle/>
          <a:p>
            <a:fld id="{646D1D54-0397-41F7-8731-89EA4199780D}" type="datetimeFigureOut">
              <a:rPr lang="en-US" smtClean="0"/>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7" name="Date Placeholder 6"/>
          <p:cNvSpPr>
            <a:spLocks noGrp="1"/>
          </p:cNvSpPr>
          <p:nvPr>
            <p:ph type="dt" sz="half" idx="10"/>
          </p:nvPr>
        </p:nvSpPr>
        <p:spPr/>
        <p:txBody>
          <a:bodyPr/>
          <a:lstStyle/>
          <a:p>
            <a:fld id="{646D1D54-0397-41F7-8731-89EA4199780D}" type="datetimeFigureOut">
              <a:rPr lang="en-US" smtClean="0"/>
              <a:t>9/17/2014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9C23AF-91A8-4FF6-AA45-59DAE6354E7D}"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Date Placeholder 2"/>
          <p:cNvSpPr>
            <a:spLocks noGrp="1"/>
          </p:cNvSpPr>
          <p:nvPr>
            <p:ph type="dt" sz="half" idx="10"/>
          </p:nvPr>
        </p:nvSpPr>
        <p:spPr/>
        <p:txBody>
          <a:bodyPr/>
          <a:lstStyle/>
          <a:p>
            <a:fld id="{646D1D54-0397-41F7-8731-89EA4199780D}" type="datetimeFigureOut">
              <a:rPr lang="en-US" smtClean="0"/>
              <a:t>9/17/2014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D1D54-0397-41F7-8731-89EA4199780D}" type="datetimeFigureOut">
              <a:rPr lang="en-US" smtClean="0"/>
              <a:t>9/17/2014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th-TH" smtClean="0"/>
              <a:t>คลิกเพื่อแก้ไขลักษณะชื่อเรื่องต้นแบบ</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646D1D54-0397-41F7-8731-89EA4199780D}" type="datetimeFigureOut">
              <a:rPr lang="en-US" smtClean="0"/>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9C23AF-91A8-4FF6-AA45-59DAE6354E7D}"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th-TH" smtClean="0"/>
              <a:t>คลิกเพื่อแก้ไขลักษณะชื่อเรื่องต้นแบบ</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smtClean="0"/>
              <a:t>คลิกไอคอนเพื่อเพิ่มรูปภาพ</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Date Placeholder 4"/>
          <p:cNvSpPr>
            <a:spLocks noGrp="1"/>
          </p:cNvSpPr>
          <p:nvPr>
            <p:ph type="dt" sz="half" idx="10"/>
          </p:nvPr>
        </p:nvSpPr>
        <p:spPr/>
        <p:txBody>
          <a:bodyPr/>
          <a:lstStyle/>
          <a:p>
            <a:fld id="{646D1D54-0397-41F7-8731-89EA4199780D}" type="datetimeFigureOut">
              <a:rPr lang="en-US" smtClean="0"/>
              <a:t>9/17/2014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smtClean="0"/>
              <a:t>คลิกเพื่อแก้ไขลักษณะชื่อเรื่องต้นแบบ</a:t>
            </a:r>
            <a:endParaRPr lang="en-US"/>
          </a:p>
        </p:txBody>
      </p:sp>
      <p:sp>
        <p:nvSpPr>
          <p:cNvPr id="3" name="Vertical Text Placeholder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a:p>
        </p:txBody>
      </p:sp>
      <p:sp>
        <p:nvSpPr>
          <p:cNvPr id="4" name="Date Placeholder 3"/>
          <p:cNvSpPr>
            <a:spLocks noGrp="1"/>
          </p:cNvSpPr>
          <p:nvPr>
            <p:ph type="dt" sz="half" idx="10"/>
          </p:nvPr>
        </p:nvSpPr>
        <p:spPr/>
        <p:txBody>
          <a:bodyPr/>
          <a:lstStyle/>
          <a:p>
            <a:fld id="{646D1D54-0397-41F7-8731-89EA4199780D}"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th-TH" smtClean="0"/>
              <a:t>คลิกเพื่อแก้ไขลักษณะชื่อเรื่องต้นแบบ</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4" name="Date Placeholder 3"/>
          <p:cNvSpPr>
            <a:spLocks noGrp="1"/>
          </p:cNvSpPr>
          <p:nvPr>
            <p:ph type="dt" sz="half" idx="10"/>
          </p:nvPr>
        </p:nvSpPr>
        <p:spPr/>
        <p:txBody>
          <a:bodyPr/>
          <a:lstStyle/>
          <a:p>
            <a:fld id="{646D1D54-0397-41F7-8731-89EA4199780D}" type="datetimeFigureOut">
              <a:rPr lang="en-US" smtClean="0"/>
              <a:t>9/17/2014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9C23AF-91A8-4FF6-AA45-59DAE6354E7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646D1D54-0397-41F7-8731-89EA4199780D}" type="datetimeFigureOut">
              <a:rPr lang="en-US" smtClean="0"/>
              <a:t>9/17/2014</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809C23AF-91A8-4FF6-AA45-59DAE6354E7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6000"/>
            <a:ext cx="7848600" cy="1012825"/>
          </a:xfrm>
        </p:spPr>
        <p:txBody>
          <a:bodyPr/>
          <a:lstStyle/>
          <a:p>
            <a:r>
              <a:rPr lang="en-US" b="1" dirty="0" smtClean="0"/>
              <a:t>Cash Management</a:t>
            </a:r>
            <a:endParaRPr lang="en-US" b="1" dirty="0"/>
          </a:p>
        </p:txBody>
      </p:sp>
      <p:sp>
        <p:nvSpPr>
          <p:cNvPr id="3" name="Subtitle 2"/>
          <p:cNvSpPr>
            <a:spLocks noGrp="1"/>
          </p:cNvSpPr>
          <p:nvPr>
            <p:ph type="subTitle" idx="1"/>
          </p:nvPr>
        </p:nvSpPr>
        <p:spPr>
          <a:xfrm>
            <a:off x="685800" y="3505200"/>
            <a:ext cx="5257800" cy="1752600"/>
          </a:xfrm>
        </p:spPr>
        <p:txBody>
          <a:bodyPr>
            <a:normAutofit fontScale="70000" lnSpcReduction="20000"/>
          </a:bodyPr>
          <a:lstStyle/>
          <a:p>
            <a:pPr algn="just"/>
            <a:r>
              <a:rPr lang="en-US" dirty="0" err="1" smtClean="0"/>
              <a:t>Jatuporn</a:t>
            </a:r>
            <a:r>
              <a:rPr lang="en-US" dirty="0" smtClean="0"/>
              <a:t>		</a:t>
            </a:r>
            <a:r>
              <a:rPr lang="en-US" dirty="0" err="1" smtClean="0"/>
              <a:t>Jittapirom</a:t>
            </a:r>
            <a:r>
              <a:rPr lang="en-US" dirty="0" smtClean="0"/>
              <a:t>   	5504640326</a:t>
            </a:r>
          </a:p>
          <a:p>
            <a:pPr algn="just"/>
            <a:r>
              <a:rPr lang="en-US" dirty="0" err="1" smtClean="0"/>
              <a:t>Lalipat</a:t>
            </a:r>
            <a:r>
              <a:rPr lang="en-US" dirty="0" smtClean="0"/>
              <a:t> 		</a:t>
            </a:r>
            <a:r>
              <a:rPr lang="en-US" dirty="0" err="1" smtClean="0"/>
              <a:t>Tachapattarawat</a:t>
            </a:r>
            <a:r>
              <a:rPr lang="en-US" dirty="0" smtClean="0"/>
              <a:t> 	5504640607</a:t>
            </a:r>
          </a:p>
          <a:p>
            <a:pPr algn="just"/>
            <a:r>
              <a:rPr lang="en-US" dirty="0" err="1" smtClean="0"/>
              <a:t>Pemika</a:t>
            </a:r>
            <a:r>
              <a:rPr lang="en-US" dirty="0" smtClean="0"/>
              <a:t>		</a:t>
            </a:r>
            <a:r>
              <a:rPr lang="en-US" dirty="0" err="1" smtClean="0"/>
              <a:t>Thitipermpong</a:t>
            </a:r>
            <a:r>
              <a:rPr lang="en-US" dirty="0" smtClean="0"/>
              <a:t> 	5504641084</a:t>
            </a:r>
          </a:p>
          <a:p>
            <a:pPr algn="just"/>
            <a:r>
              <a:rPr lang="en-US" dirty="0" smtClean="0"/>
              <a:t>Sahawut		Aunanant 	5504641514 </a:t>
            </a:r>
          </a:p>
          <a:p>
            <a:pPr algn="just"/>
            <a:r>
              <a:rPr lang="en-US" dirty="0" err="1" smtClean="0"/>
              <a:t>Tanyaporn</a:t>
            </a:r>
            <a:r>
              <a:rPr lang="en-US" dirty="0"/>
              <a:t>	</a:t>
            </a:r>
            <a:r>
              <a:rPr lang="en-US" dirty="0" err="1" smtClean="0"/>
              <a:t>Simasanti</a:t>
            </a:r>
            <a:r>
              <a:rPr lang="en-US" dirty="0" smtClean="0"/>
              <a:t> 	5504641837</a:t>
            </a:r>
          </a:p>
          <a:p>
            <a:pPr algn="just"/>
            <a:r>
              <a:rPr lang="en-US" dirty="0" err="1" smtClean="0"/>
              <a:t>Tirawit</a:t>
            </a:r>
            <a:r>
              <a:rPr lang="en-US" dirty="0" smtClean="0"/>
              <a:t> 		</a:t>
            </a:r>
            <a:r>
              <a:rPr lang="en-US" dirty="0" err="1" smtClean="0"/>
              <a:t>Disphanurat</a:t>
            </a:r>
            <a:r>
              <a:rPr lang="en-US" dirty="0" smtClean="0"/>
              <a:t> 	5504641985</a:t>
            </a:r>
            <a:endParaRPr lang="en-US" dirty="0"/>
          </a:p>
        </p:txBody>
      </p:sp>
    </p:spTree>
    <p:extLst>
      <p:ext uri="{BB962C8B-B14F-4D97-AF65-F5344CB8AC3E}">
        <p14:creationId xmlns:p14="http://schemas.microsoft.com/office/powerpoint/2010/main" val="92966793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Overview</a:t>
            </a:r>
            <a:endParaRPr lang="en-US" b="1" dirty="0"/>
          </a:p>
        </p:txBody>
      </p:sp>
      <p:sp>
        <p:nvSpPr>
          <p:cNvPr id="4" name="Rectangle 3"/>
          <p:cNvSpPr/>
          <p:nvPr/>
        </p:nvSpPr>
        <p:spPr>
          <a:xfrm>
            <a:off x="609600" y="1611085"/>
            <a:ext cx="7620000" cy="3970318"/>
          </a:xfrm>
          <a:prstGeom prst="rect">
            <a:avLst/>
          </a:prstGeom>
        </p:spPr>
        <p:txBody>
          <a:bodyPr wrap="square">
            <a:spAutoFit/>
          </a:bodyPr>
          <a:lstStyle/>
          <a:p>
            <a:pPr marL="457200" indent="-457200">
              <a:buFont typeface="Arial" panose="020B0604020202020204" pitchFamily="34" charset="0"/>
              <a:buChar char="•"/>
            </a:pPr>
            <a:r>
              <a:rPr lang="en-US" sz="2800" dirty="0" smtClean="0"/>
              <a:t>What is Cash </a:t>
            </a:r>
            <a:r>
              <a:rPr lang="en-US" sz="2800" dirty="0"/>
              <a:t>M</a:t>
            </a:r>
            <a:r>
              <a:rPr lang="en-US" sz="2800" dirty="0" smtClean="0"/>
              <a:t>anagement?</a:t>
            </a:r>
          </a:p>
          <a:p>
            <a:pPr marL="457200" indent="-457200">
              <a:buFont typeface="Arial" panose="020B0604020202020204" pitchFamily="34" charset="0"/>
              <a:buChar char="•"/>
            </a:pPr>
            <a:r>
              <a:rPr lang="en-US" sz="2800" dirty="0" smtClean="0"/>
              <a:t>Why it has to be Cash?</a:t>
            </a:r>
          </a:p>
          <a:p>
            <a:pPr marL="457200" indent="-457200">
              <a:buFont typeface="Arial" panose="020B0604020202020204" pitchFamily="34" charset="0"/>
              <a:buChar char="•"/>
            </a:pPr>
            <a:r>
              <a:rPr lang="en-US" sz="2800" dirty="0" smtClean="0"/>
              <a:t>Objective of Cash </a:t>
            </a:r>
            <a:r>
              <a:rPr lang="en-US" sz="2800" dirty="0"/>
              <a:t>M</a:t>
            </a:r>
            <a:r>
              <a:rPr lang="en-US" sz="2800" dirty="0" smtClean="0"/>
              <a:t>anagement</a:t>
            </a:r>
          </a:p>
          <a:p>
            <a:pPr marL="457200" indent="-457200">
              <a:buFont typeface="Arial" panose="020B0604020202020204" pitchFamily="34" charset="0"/>
              <a:buChar char="•"/>
            </a:pPr>
            <a:r>
              <a:rPr lang="en-US" sz="2800" dirty="0" smtClean="0"/>
              <a:t>Types of </a:t>
            </a:r>
            <a:r>
              <a:rPr lang="en-US" sz="2800" dirty="0"/>
              <a:t>C</a:t>
            </a:r>
            <a:r>
              <a:rPr lang="en-US" sz="2800" dirty="0" smtClean="0"/>
              <a:t>ash Management</a:t>
            </a:r>
          </a:p>
          <a:p>
            <a:pPr marL="914400" lvl="1" indent="-457200">
              <a:buFont typeface="Arial" panose="020B0604020202020204" pitchFamily="34" charset="0"/>
              <a:buChar char="•"/>
            </a:pPr>
            <a:r>
              <a:rPr lang="en-US" sz="2800" dirty="0" smtClean="0"/>
              <a:t>Payment Management</a:t>
            </a:r>
          </a:p>
          <a:p>
            <a:pPr marL="914400" lvl="1" indent="-457200">
              <a:buFont typeface="Arial" panose="020B0604020202020204" pitchFamily="34" charset="0"/>
              <a:buChar char="•"/>
            </a:pPr>
            <a:r>
              <a:rPr lang="en-US" sz="2800" dirty="0" smtClean="0"/>
              <a:t>Collection Management</a:t>
            </a:r>
          </a:p>
          <a:p>
            <a:pPr marL="914400" lvl="1" indent="-457200">
              <a:buFont typeface="Arial" panose="020B0604020202020204" pitchFamily="34" charset="0"/>
              <a:buChar char="•"/>
            </a:pPr>
            <a:r>
              <a:rPr lang="en-US" sz="2800" dirty="0" smtClean="0"/>
              <a:t>Liquidity Management</a:t>
            </a:r>
          </a:p>
          <a:p>
            <a:pPr marL="914400" lvl="1" indent="-457200">
              <a:buFont typeface="Arial" panose="020B0604020202020204" pitchFamily="34" charset="0"/>
              <a:buChar char="•"/>
            </a:pPr>
            <a:r>
              <a:rPr lang="en-US" sz="2800" dirty="0" smtClean="0"/>
              <a:t>Electronic Information</a:t>
            </a:r>
          </a:p>
          <a:p>
            <a:pPr marL="457200" indent="-457200">
              <a:buFont typeface="Arial" panose="020B0604020202020204" pitchFamily="34" charset="0"/>
              <a:buChar char="•"/>
            </a:pPr>
            <a:r>
              <a:rPr lang="en-US" sz="2800" dirty="0" smtClean="0"/>
              <a:t>Benefits of Cash Management </a:t>
            </a:r>
            <a:r>
              <a:rPr lang="en-US" sz="2800" dirty="0"/>
              <a:t>S</a:t>
            </a:r>
            <a:r>
              <a:rPr lang="en-US" sz="2800" dirty="0" smtClean="0"/>
              <a:t>ervice</a:t>
            </a:r>
          </a:p>
        </p:txBody>
      </p:sp>
    </p:spTree>
    <p:extLst>
      <p:ext uri="{BB962C8B-B14F-4D97-AF65-F5344CB8AC3E}">
        <p14:creationId xmlns:p14="http://schemas.microsoft.com/office/powerpoint/2010/main" val="50219492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What is Cash Management?</a:t>
            </a:r>
            <a:endParaRPr lang="en-US" b="1" dirty="0"/>
          </a:p>
        </p:txBody>
      </p:sp>
      <p:sp>
        <p:nvSpPr>
          <p:cNvPr id="3" name="TextBox 2"/>
          <p:cNvSpPr txBox="1"/>
          <p:nvPr/>
        </p:nvSpPr>
        <p:spPr>
          <a:xfrm>
            <a:off x="990600" y="1676400"/>
            <a:ext cx="7543800" cy="2246769"/>
          </a:xfrm>
          <a:prstGeom prst="rect">
            <a:avLst/>
          </a:prstGeom>
          <a:noFill/>
        </p:spPr>
        <p:txBody>
          <a:bodyPr wrap="square" rtlCol="0">
            <a:spAutoFit/>
          </a:bodyPr>
          <a:lstStyle/>
          <a:p>
            <a:r>
              <a:rPr lang="en-US" sz="2800" dirty="0" smtClean="0"/>
              <a:t>Cash management is the service by the banks to facilitate their customers in assuring predictability in the cash flows of the customers by helping them adjust their balance sheets.</a:t>
            </a:r>
            <a:endParaRPr lang="en-US" sz="28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9812" y="4744046"/>
            <a:ext cx="4905375" cy="2124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8525744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0026">
            <a:off x="3863074" y="3217031"/>
            <a:ext cx="4827341" cy="36208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b="1" dirty="0" smtClean="0"/>
              <a:t>Why it has to be Cash?</a:t>
            </a:r>
            <a:endParaRPr lang="en-US" b="1" dirty="0"/>
          </a:p>
        </p:txBody>
      </p:sp>
      <p:sp>
        <p:nvSpPr>
          <p:cNvPr id="3" name="Rectangle 2"/>
          <p:cNvSpPr/>
          <p:nvPr/>
        </p:nvSpPr>
        <p:spPr>
          <a:xfrm>
            <a:off x="762000" y="1981199"/>
            <a:ext cx="4572000" cy="1815882"/>
          </a:xfrm>
          <a:prstGeom prst="rect">
            <a:avLst/>
          </a:prstGeom>
        </p:spPr>
        <p:txBody>
          <a:bodyPr>
            <a:spAutoFit/>
          </a:bodyPr>
          <a:lstStyle/>
          <a:p>
            <a:pPr marL="285750" indent="-285750">
              <a:buFont typeface="Arial" panose="020B0604020202020204" pitchFamily="34" charset="0"/>
              <a:buChar char="•"/>
            </a:pPr>
            <a:r>
              <a:rPr lang="en-US" sz="2800" dirty="0" smtClean="0"/>
              <a:t>Transaction Motive</a:t>
            </a:r>
          </a:p>
          <a:p>
            <a:pPr marL="285750" indent="-285750">
              <a:buFont typeface="Arial" panose="020B0604020202020204" pitchFamily="34" charset="0"/>
              <a:buChar char="•"/>
            </a:pPr>
            <a:r>
              <a:rPr lang="en-US" sz="2800" dirty="0" smtClean="0"/>
              <a:t>Precautionary Motive</a:t>
            </a:r>
            <a:endParaRPr lang="en-US" sz="2800" dirty="0"/>
          </a:p>
          <a:p>
            <a:pPr marL="285750" indent="-285750">
              <a:buFont typeface="Arial" panose="020B0604020202020204" pitchFamily="34" charset="0"/>
              <a:buChar char="•"/>
            </a:pPr>
            <a:r>
              <a:rPr lang="en-US" sz="2800" dirty="0" smtClean="0"/>
              <a:t>Speculative Motive</a:t>
            </a:r>
            <a:endParaRPr lang="en-US" sz="2800" dirty="0"/>
          </a:p>
          <a:p>
            <a:pPr marL="285750" indent="-285750">
              <a:buFont typeface="Arial" panose="020B0604020202020204" pitchFamily="34" charset="0"/>
              <a:buChar char="•"/>
            </a:pPr>
            <a:r>
              <a:rPr lang="en-US" sz="2800" dirty="0" smtClean="0"/>
              <a:t>Compensating Motive</a:t>
            </a:r>
          </a:p>
        </p:txBody>
      </p:sp>
    </p:spTree>
    <p:extLst>
      <p:ext uri="{BB962C8B-B14F-4D97-AF65-F5344CB8AC3E}">
        <p14:creationId xmlns:p14="http://schemas.microsoft.com/office/powerpoint/2010/main" val="22481432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Objective of Cash Management</a:t>
            </a:r>
            <a:endParaRPr lang="en-US" b="1" dirty="0"/>
          </a:p>
        </p:txBody>
      </p:sp>
      <p:sp>
        <p:nvSpPr>
          <p:cNvPr id="4" name="Rectangle 3"/>
          <p:cNvSpPr/>
          <p:nvPr/>
        </p:nvSpPr>
        <p:spPr>
          <a:xfrm>
            <a:off x="838200" y="1747519"/>
            <a:ext cx="7162800" cy="3108543"/>
          </a:xfrm>
          <a:prstGeom prst="rect">
            <a:avLst/>
          </a:prstGeom>
        </p:spPr>
        <p:txBody>
          <a:bodyPr wrap="square">
            <a:spAutoFit/>
          </a:bodyPr>
          <a:lstStyle/>
          <a:p>
            <a:pPr marL="285750" indent="-285750">
              <a:buFont typeface="Arial" panose="020B0604020202020204" pitchFamily="34" charset="0"/>
              <a:buChar char="•"/>
            </a:pPr>
            <a:r>
              <a:rPr lang="en-US" sz="2800" dirty="0" smtClean="0"/>
              <a:t>To avoid insolvency </a:t>
            </a:r>
          </a:p>
          <a:p>
            <a:pPr marL="285750" indent="-285750">
              <a:buFont typeface="Arial" panose="020B0604020202020204" pitchFamily="34" charset="0"/>
              <a:buChar char="•"/>
            </a:pPr>
            <a:r>
              <a:rPr lang="en-US" sz="2800" dirty="0" smtClean="0"/>
              <a:t>To reduce days in account receivable </a:t>
            </a:r>
          </a:p>
          <a:p>
            <a:pPr marL="285750" indent="-285750">
              <a:buFont typeface="Arial" panose="020B0604020202020204" pitchFamily="34" charset="0"/>
              <a:buChar char="•"/>
            </a:pPr>
            <a:r>
              <a:rPr lang="en-US" sz="2800" dirty="0" smtClean="0"/>
              <a:t>To increase collecting rates </a:t>
            </a:r>
          </a:p>
          <a:p>
            <a:pPr marL="285750" indent="-285750">
              <a:buFont typeface="Arial" panose="020B0604020202020204" pitchFamily="34" charset="0"/>
              <a:buChar char="•"/>
            </a:pPr>
            <a:r>
              <a:rPr lang="en-US" sz="2800" dirty="0" smtClean="0"/>
              <a:t>To select appropriate short-term investment vehicles </a:t>
            </a:r>
          </a:p>
          <a:p>
            <a:pPr marL="285750" indent="-285750">
              <a:buFont typeface="Arial" panose="020B0604020202020204" pitchFamily="34" charset="0"/>
              <a:buChar char="•"/>
            </a:pPr>
            <a:r>
              <a:rPr lang="en-US" sz="2800" dirty="0" smtClean="0"/>
              <a:t>To increase days cash on hand to improve a company's overall financial profitability </a:t>
            </a:r>
            <a:endParaRPr lang="en-US" sz="2800" dirty="0"/>
          </a:p>
        </p:txBody>
      </p:sp>
    </p:spTree>
    <p:extLst>
      <p:ext uri="{BB962C8B-B14F-4D97-AF65-F5344CB8AC3E}">
        <p14:creationId xmlns:p14="http://schemas.microsoft.com/office/powerpoint/2010/main" val="286241283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Benefits of Cash Management Service</a:t>
            </a:r>
            <a:endParaRPr lang="en-US" b="1" dirty="0"/>
          </a:p>
        </p:txBody>
      </p:sp>
      <p:sp>
        <p:nvSpPr>
          <p:cNvPr id="4" name="Rectangle 3"/>
          <p:cNvSpPr/>
          <p:nvPr/>
        </p:nvSpPr>
        <p:spPr>
          <a:xfrm>
            <a:off x="762000" y="1905000"/>
            <a:ext cx="7162800" cy="3970318"/>
          </a:xfrm>
          <a:prstGeom prst="rect">
            <a:avLst/>
          </a:prstGeom>
        </p:spPr>
        <p:txBody>
          <a:bodyPr wrap="square">
            <a:spAutoFit/>
          </a:bodyPr>
          <a:lstStyle/>
          <a:p>
            <a:pPr marL="285750" indent="-285750">
              <a:buFont typeface="Arial" panose="020B0604020202020204" pitchFamily="34" charset="0"/>
              <a:buChar char="•"/>
            </a:pPr>
            <a:r>
              <a:rPr lang="en-US" sz="2800" dirty="0"/>
              <a:t>Assured </a:t>
            </a:r>
            <a:r>
              <a:rPr lang="en-US" sz="2800" dirty="0" smtClean="0"/>
              <a:t>credit : Availability </a:t>
            </a:r>
            <a:r>
              <a:rPr lang="en-US" sz="2800" dirty="0"/>
              <a:t>of cleared funds </a:t>
            </a:r>
            <a:r>
              <a:rPr lang="en-US" sz="2800" dirty="0" smtClean="0"/>
              <a:t>variable</a:t>
            </a:r>
          </a:p>
          <a:p>
            <a:endParaRPr lang="en-US" sz="2800" dirty="0"/>
          </a:p>
          <a:p>
            <a:pPr marL="285750" indent="-285750">
              <a:buFont typeface="Arial" panose="020B0604020202020204" pitchFamily="34" charset="0"/>
              <a:buChar char="•"/>
            </a:pPr>
            <a:r>
              <a:rPr lang="en-US" sz="2800" dirty="0"/>
              <a:t>Pooling of funds </a:t>
            </a:r>
            <a:r>
              <a:rPr lang="en-US" sz="2800" dirty="0" smtClean="0"/>
              <a:t>: Funds </a:t>
            </a:r>
            <a:r>
              <a:rPr lang="en-US" sz="2800" dirty="0"/>
              <a:t>collected and deposited in Central </a:t>
            </a:r>
            <a:r>
              <a:rPr lang="en-US" sz="2800" dirty="0" smtClean="0"/>
              <a:t>Account</a:t>
            </a:r>
          </a:p>
          <a:p>
            <a:pPr marL="285750" indent="-285750">
              <a:buFont typeface="Arial" panose="020B0604020202020204" pitchFamily="34" charset="0"/>
              <a:buChar char="•"/>
            </a:pPr>
            <a:endParaRPr lang="en-US" sz="2800" dirty="0"/>
          </a:p>
          <a:p>
            <a:pPr marL="285750" indent="-285750">
              <a:buFont typeface="Arial" panose="020B0604020202020204" pitchFamily="34" charset="0"/>
              <a:buChar char="•"/>
            </a:pPr>
            <a:r>
              <a:rPr lang="en-US" sz="2800" dirty="0"/>
              <a:t>Control benefits : Corporate to maintain better control over its various Banking and treasury related </a:t>
            </a:r>
            <a:r>
              <a:rPr lang="en-US" sz="2800" dirty="0" smtClean="0"/>
              <a:t>activities</a:t>
            </a:r>
            <a:endParaRPr lang="en-US" sz="2800" dirty="0"/>
          </a:p>
        </p:txBody>
      </p:sp>
    </p:spTree>
    <p:extLst>
      <p:ext uri="{BB962C8B-B14F-4D97-AF65-F5344CB8AC3E}">
        <p14:creationId xmlns:p14="http://schemas.microsoft.com/office/powerpoint/2010/main" val="367309367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Types of Cash Management</a:t>
            </a:r>
            <a:endParaRPr lang="en-US" b="1" dirty="0"/>
          </a:p>
        </p:txBody>
      </p:sp>
      <p:sp>
        <p:nvSpPr>
          <p:cNvPr id="4" name="Rectangle 3"/>
          <p:cNvSpPr/>
          <p:nvPr/>
        </p:nvSpPr>
        <p:spPr>
          <a:xfrm>
            <a:off x="762000" y="1828799"/>
            <a:ext cx="7162800" cy="2246769"/>
          </a:xfrm>
          <a:prstGeom prst="rect">
            <a:avLst/>
          </a:prstGeom>
        </p:spPr>
        <p:txBody>
          <a:bodyPr wrap="square">
            <a:spAutoFit/>
          </a:bodyPr>
          <a:lstStyle/>
          <a:p>
            <a:pPr marL="285750" indent="-285750">
              <a:buFont typeface="Arial" panose="020B0604020202020204" pitchFamily="34" charset="0"/>
              <a:buChar char="•"/>
            </a:pPr>
            <a:r>
              <a:rPr lang="en-US" sz="2800" dirty="0"/>
              <a:t>Payment </a:t>
            </a:r>
            <a:r>
              <a:rPr lang="en-US" sz="2800" dirty="0" smtClean="0"/>
              <a:t>Management</a:t>
            </a:r>
          </a:p>
          <a:p>
            <a:pPr marL="285750" indent="-285750">
              <a:buFont typeface="Arial" panose="020B0604020202020204" pitchFamily="34" charset="0"/>
              <a:buChar char="•"/>
            </a:pPr>
            <a:r>
              <a:rPr lang="en-US" sz="2800" dirty="0"/>
              <a:t>Collection </a:t>
            </a:r>
            <a:r>
              <a:rPr lang="en-US" sz="2800" dirty="0" smtClean="0"/>
              <a:t>management</a:t>
            </a:r>
            <a:endParaRPr lang="en-US" sz="2800" dirty="0"/>
          </a:p>
          <a:p>
            <a:pPr marL="285750" indent="-285750">
              <a:buFont typeface="Arial" panose="020B0604020202020204" pitchFamily="34" charset="0"/>
              <a:buChar char="•"/>
            </a:pPr>
            <a:r>
              <a:rPr lang="en-US" sz="2800" dirty="0"/>
              <a:t>Liquidity </a:t>
            </a:r>
            <a:r>
              <a:rPr lang="en-US" sz="2800" dirty="0" smtClean="0"/>
              <a:t>Management</a:t>
            </a:r>
          </a:p>
          <a:p>
            <a:pPr marL="285750" indent="-285750">
              <a:buFont typeface="Arial" panose="020B0604020202020204" pitchFamily="34" charset="0"/>
              <a:buChar char="•"/>
            </a:pPr>
            <a:r>
              <a:rPr lang="en-US" sz="2800" dirty="0" smtClean="0"/>
              <a:t>Liquidity Management</a:t>
            </a:r>
            <a:endParaRPr lang="en-US" sz="2800" dirty="0"/>
          </a:p>
          <a:p>
            <a:pPr marL="285750" indent="-285750">
              <a:buFont typeface="Arial" panose="020B0604020202020204" pitchFamily="34" charset="0"/>
              <a:buChar char="•"/>
            </a:pPr>
            <a:r>
              <a:rPr lang="en-US" sz="2800" dirty="0"/>
              <a:t>Deposit and </a:t>
            </a:r>
            <a:r>
              <a:rPr lang="en-US" sz="2800" dirty="0" smtClean="0"/>
              <a:t>Investment Solutions</a:t>
            </a:r>
            <a:endParaRPr lang="en-US" sz="2800" dirty="0"/>
          </a:p>
        </p:txBody>
      </p:sp>
    </p:spTree>
    <p:extLst>
      <p:ext uri="{BB962C8B-B14F-4D97-AF65-F5344CB8AC3E}">
        <p14:creationId xmlns:p14="http://schemas.microsoft.com/office/powerpoint/2010/main" val="381229059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Payment Management</a:t>
            </a:r>
            <a:endParaRPr lang="en-US" b="1" dirty="0"/>
          </a:p>
        </p:txBody>
      </p:sp>
      <p:pic>
        <p:nvPicPr>
          <p:cNvPr id="4" name="Content Placeholder 3" descr="http://www2.bot.or.th/psservices/cash.pdf - Internet Explorer"/>
          <p:cNvPicPr>
            <a:picLocks noGrp="1" noChangeAspect="1"/>
          </p:cNvPicPr>
          <p:nvPr>
            <p:ph idx="1"/>
          </p:nvPr>
        </p:nvPicPr>
        <p:blipFill rotWithShape="1">
          <a:blip r:embed="rId2">
            <a:extLst>
              <a:ext uri="{28A0092B-C50C-407E-A947-70E740481C1C}">
                <a14:useLocalDpi xmlns:a14="http://schemas.microsoft.com/office/drawing/2010/main" val="0"/>
              </a:ext>
            </a:extLst>
          </a:blip>
          <a:srcRect l="25396" t="25870" r="26588" b="11418"/>
          <a:stretch/>
        </p:blipFill>
        <p:spPr>
          <a:xfrm>
            <a:off x="1447800" y="1404549"/>
            <a:ext cx="6324600" cy="4477745"/>
          </a:xfrm>
        </p:spPr>
      </p:pic>
      <p:grpSp>
        <p:nvGrpSpPr>
          <p:cNvPr id="12" name="Group 11"/>
          <p:cNvGrpSpPr/>
          <p:nvPr/>
        </p:nvGrpSpPr>
        <p:grpSpPr>
          <a:xfrm>
            <a:off x="1905000" y="2191375"/>
            <a:ext cx="5486400" cy="3638124"/>
            <a:chOff x="2057400" y="2158425"/>
            <a:chExt cx="5486400" cy="3638124"/>
          </a:xfrm>
        </p:grpSpPr>
        <p:sp>
          <p:nvSpPr>
            <p:cNvPr id="5" name="TextBox 4"/>
            <p:cNvSpPr txBox="1"/>
            <p:nvPr/>
          </p:nvSpPr>
          <p:spPr>
            <a:xfrm>
              <a:off x="2133601" y="3120280"/>
              <a:ext cx="1143000" cy="584775"/>
            </a:xfrm>
            <a:prstGeom prst="rect">
              <a:avLst/>
            </a:prstGeom>
            <a:solidFill>
              <a:schemeClr val="bg1"/>
            </a:solidFill>
          </p:spPr>
          <p:txBody>
            <a:bodyPr wrap="square" rtlCol="0">
              <a:spAutoFit/>
            </a:bodyPr>
            <a:lstStyle/>
            <a:p>
              <a:pPr algn="ctr"/>
              <a:r>
                <a:rPr lang="en-US" sz="1600" b="1" dirty="0" smtClean="0">
                  <a:solidFill>
                    <a:srgbClr val="00B050"/>
                  </a:solidFill>
                </a:rPr>
                <a:t>Banking Service</a:t>
              </a:r>
              <a:endParaRPr lang="en-US" sz="1600" b="1" dirty="0">
                <a:solidFill>
                  <a:srgbClr val="00B050"/>
                </a:solidFill>
              </a:endParaRPr>
            </a:p>
          </p:txBody>
        </p:sp>
        <p:sp>
          <p:nvSpPr>
            <p:cNvPr id="6" name="TextBox 5"/>
            <p:cNvSpPr txBox="1"/>
            <p:nvPr/>
          </p:nvSpPr>
          <p:spPr>
            <a:xfrm>
              <a:off x="3048000" y="3604736"/>
              <a:ext cx="2743200" cy="830997"/>
            </a:xfrm>
            <a:prstGeom prst="rect">
              <a:avLst/>
            </a:prstGeom>
            <a:solidFill>
              <a:schemeClr val="bg1"/>
            </a:solidFill>
          </p:spPr>
          <p:txBody>
            <a:bodyPr wrap="square" rtlCol="0">
              <a:spAutoFit/>
            </a:bodyPr>
            <a:lstStyle/>
            <a:p>
              <a:r>
                <a:rPr lang="en-US" sz="1600" b="1" dirty="0" smtClean="0"/>
                <a:t>Transfer information of issuing cheque</a:t>
              </a:r>
              <a:r>
                <a:rPr lang="en-US" sz="1600" b="1" dirty="0"/>
                <a:t> </a:t>
              </a:r>
              <a:r>
                <a:rPr lang="en-US" sz="1600" b="1" dirty="0" smtClean="0"/>
                <a:t>(Payee’s name, amount of money, etc.)</a:t>
              </a:r>
              <a:endParaRPr lang="en-US" sz="1600" b="1" dirty="0"/>
            </a:p>
          </p:txBody>
        </p:sp>
        <p:sp>
          <p:nvSpPr>
            <p:cNvPr id="7" name="TextBox 6"/>
            <p:cNvSpPr txBox="1"/>
            <p:nvPr/>
          </p:nvSpPr>
          <p:spPr>
            <a:xfrm>
              <a:off x="3429000" y="2158425"/>
              <a:ext cx="1524000" cy="584775"/>
            </a:xfrm>
            <a:prstGeom prst="rect">
              <a:avLst/>
            </a:prstGeom>
            <a:solidFill>
              <a:schemeClr val="bg1"/>
            </a:solidFill>
          </p:spPr>
          <p:txBody>
            <a:bodyPr wrap="square" rtlCol="0">
              <a:spAutoFit/>
            </a:bodyPr>
            <a:lstStyle/>
            <a:p>
              <a:pPr algn="ctr"/>
              <a:r>
                <a:rPr lang="en-US" sz="1600" b="1" dirty="0" smtClean="0"/>
                <a:t>Order for money transfer</a:t>
              </a:r>
              <a:endParaRPr lang="en-US" sz="1600" b="1" dirty="0"/>
            </a:p>
          </p:txBody>
        </p:sp>
        <p:sp>
          <p:nvSpPr>
            <p:cNvPr id="8" name="TextBox 7"/>
            <p:cNvSpPr txBox="1"/>
            <p:nvPr/>
          </p:nvSpPr>
          <p:spPr>
            <a:xfrm>
              <a:off x="2057400" y="5211774"/>
              <a:ext cx="1524000" cy="584775"/>
            </a:xfrm>
            <a:prstGeom prst="rect">
              <a:avLst/>
            </a:prstGeom>
            <a:solidFill>
              <a:schemeClr val="bg1"/>
            </a:solidFill>
          </p:spPr>
          <p:txBody>
            <a:bodyPr wrap="square" rtlCol="0">
              <a:spAutoFit/>
            </a:bodyPr>
            <a:lstStyle/>
            <a:p>
              <a:pPr algn="ctr"/>
              <a:r>
                <a:rPr lang="en-US" sz="1600" b="1" dirty="0" smtClean="0">
                  <a:solidFill>
                    <a:srgbClr val="00B050"/>
                  </a:solidFill>
                </a:rPr>
                <a:t>Large Organization</a:t>
              </a:r>
              <a:endParaRPr lang="en-US" sz="1600" b="1" dirty="0">
                <a:solidFill>
                  <a:srgbClr val="00B050"/>
                </a:solidFill>
              </a:endParaRPr>
            </a:p>
          </p:txBody>
        </p:sp>
        <p:sp>
          <p:nvSpPr>
            <p:cNvPr id="9" name="TextBox 8"/>
            <p:cNvSpPr txBox="1"/>
            <p:nvPr/>
          </p:nvSpPr>
          <p:spPr>
            <a:xfrm>
              <a:off x="5226062" y="3287486"/>
              <a:ext cx="2317738" cy="338554"/>
            </a:xfrm>
            <a:prstGeom prst="rect">
              <a:avLst/>
            </a:prstGeom>
            <a:solidFill>
              <a:schemeClr val="bg1"/>
            </a:solidFill>
          </p:spPr>
          <p:txBody>
            <a:bodyPr wrap="square" rtlCol="0">
              <a:spAutoFit/>
            </a:bodyPr>
            <a:lstStyle/>
            <a:p>
              <a:pPr algn="ctr"/>
              <a:r>
                <a:rPr lang="en-US" sz="1600" b="1" dirty="0" smtClean="0">
                  <a:solidFill>
                    <a:srgbClr val="00B050"/>
                  </a:solidFill>
                </a:rPr>
                <a:t>Payee’s </a:t>
              </a:r>
              <a:r>
                <a:rPr lang="en-US" sz="1600" b="1" dirty="0" smtClean="0">
                  <a:solidFill>
                    <a:srgbClr val="00B050"/>
                  </a:solidFill>
                </a:rPr>
                <a:t>Bank</a:t>
              </a:r>
              <a:endParaRPr lang="en-US" sz="1600" b="1" dirty="0">
                <a:solidFill>
                  <a:srgbClr val="00B050"/>
                </a:solidFill>
              </a:endParaRPr>
            </a:p>
          </p:txBody>
        </p:sp>
        <p:sp>
          <p:nvSpPr>
            <p:cNvPr id="10" name="TextBox 9"/>
            <p:cNvSpPr txBox="1"/>
            <p:nvPr/>
          </p:nvSpPr>
          <p:spPr>
            <a:xfrm>
              <a:off x="5791200" y="5183528"/>
              <a:ext cx="1022532" cy="338554"/>
            </a:xfrm>
            <a:prstGeom prst="rect">
              <a:avLst/>
            </a:prstGeom>
            <a:solidFill>
              <a:schemeClr val="bg1"/>
            </a:solidFill>
          </p:spPr>
          <p:txBody>
            <a:bodyPr wrap="square" rtlCol="0">
              <a:spAutoFit/>
            </a:bodyPr>
            <a:lstStyle/>
            <a:p>
              <a:pPr algn="ctr"/>
              <a:r>
                <a:rPr lang="en-US" sz="1600" b="1" dirty="0" smtClean="0">
                  <a:solidFill>
                    <a:srgbClr val="00B050"/>
                  </a:solidFill>
                </a:rPr>
                <a:t>Payee</a:t>
              </a:r>
              <a:endParaRPr lang="en-US" sz="1600" b="1" dirty="0">
                <a:solidFill>
                  <a:srgbClr val="00B050"/>
                </a:solidFill>
              </a:endParaRPr>
            </a:p>
          </p:txBody>
        </p:sp>
      </p:grpSp>
      <p:sp>
        <p:nvSpPr>
          <p:cNvPr id="13" name="TextBox 12"/>
          <p:cNvSpPr txBox="1"/>
          <p:nvPr/>
        </p:nvSpPr>
        <p:spPr>
          <a:xfrm>
            <a:off x="1029541" y="6096000"/>
            <a:ext cx="7021383" cy="369332"/>
          </a:xfrm>
          <a:prstGeom prst="rect">
            <a:avLst/>
          </a:prstGeom>
          <a:noFill/>
        </p:spPr>
        <p:txBody>
          <a:bodyPr wrap="square" rtlCol="0">
            <a:spAutoFit/>
          </a:bodyPr>
          <a:lstStyle/>
          <a:p>
            <a:pPr algn="ctr"/>
            <a:r>
              <a:rPr lang="en-US" b="1" i="1" dirty="0" smtClean="0"/>
              <a:t>Service for any payment</a:t>
            </a:r>
            <a:endParaRPr lang="en-US" b="1" i="1" dirty="0"/>
          </a:p>
        </p:txBody>
      </p:sp>
    </p:spTree>
    <p:extLst>
      <p:ext uri="{BB962C8B-B14F-4D97-AF65-F5344CB8AC3E}">
        <p14:creationId xmlns:p14="http://schemas.microsoft.com/office/powerpoint/2010/main" val="58857842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1215216" y="826764"/>
            <a:ext cx="7021383" cy="4969785"/>
            <a:chOff x="1029541" y="826764"/>
            <a:chExt cx="7021383" cy="4969785"/>
          </a:xfrm>
        </p:grpSpPr>
        <p:grpSp>
          <p:nvGrpSpPr>
            <p:cNvPr id="4" name="Group 2"/>
            <p:cNvGrpSpPr>
              <a:grpSpLocks/>
            </p:cNvGrpSpPr>
            <p:nvPr/>
          </p:nvGrpSpPr>
          <p:grpSpPr bwMode="auto">
            <a:xfrm>
              <a:off x="1029541" y="826764"/>
              <a:ext cx="7021383" cy="4832576"/>
              <a:chOff x="2813" y="1663"/>
              <a:chExt cx="6328" cy="4355"/>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3" y="1663"/>
                <a:ext cx="6328" cy="43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3" y="1663"/>
                <a:ext cx="6328" cy="435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0" y="2084"/>
                <a:ext cx="5780" cy="3934"/>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TextBox 4"/>
            <p:cNvSpPr txBox="1"/>
            <p:nvPr/>
          </p:nvSpPr>
          <p:spPr>
            <a:xfrm>
              <a:off x="1947926" y="3176449"/>
              <a:ext cx="1099412" cy="584775"/>
            </a:xfrm>
            <a:prstGeom prst="rect">
              <a:avLst/>
            </a:prstGeom>
            <a:solidFill>
              <a:schemeClr val="bg1"/>
            </a:solidFill>
          </p:spPr>
          <p:txBody>
            <a:bodyPr wrap="square" rtlCol="0">
              <a:spAutoFit/>
            </a:bodyPr>
            <a:lstStyle/>
            <a:p>
              <a:pPr algn="ctr"/>
              <a:r>
                <a:rPr lang="en-US" sz="1600" b="1" dirty="0" smtClean="0">
                  <a:solidFill>
                    <a:srgbClr val="00B050"/>
                  </a:solidFill>
                </a:rPr>
                <a:t>Banking Service</a:t>
              </a:r>
              <a:endParaRPr lang="en-US" sz="1600" b="1" dirty="0">
                <a:solidFill>
                  <a:srgbClr val="00B050"/>
                </a:solidFill>
              </a:endParaRPr>
            </a:p>
          </p:txBody>
        </p:sp>
        <p:sp>
          <p:nvSpPr>
            <p:cNvPr id="12" name="TextBox 11"/>
            <p:cNvSpPr txBox="1"/>
            <p:nvPr/>
          </p:nvSpPr>
          <p:spPr>
            <a:xfrm>
              <a:off x="2774661" y="3758021"/>
              <a:ext cx="1499713" cy="523142"/>
            </a:xfrm>
            <a:prstGeom prst="rect">
              <a:avLst/>
            </a:prstGeom>
            <a:solidFill>
              <a:schemeClr val="bg1"/>
            </a:solidFill>
          </p:spPr>
          <p:txBody>
            <a:bodyPr wrap="square" rtlCol="0">
              <a:spAutoFit/>
            </a:bodyPr>
            <a:lstStyle/>
            <a:p>
              <a:pPr algn="ctr"/>
              <a:r>
                <a:rPr lang="en-US" sz="1600" b="1" dirty="0" smtClean="0"/>
                <a:t>Send order for collection</a:t>
              </a:r>
              <a:endParaRPr lang="en-US" sz="1600" b="1" dirty="0"/>
            </a:p>
          </p:txBody>
        </p:sp>
        <p:sp>
          <p:nvSpPr>
            <p:cNvPr id="13" name="TextBox 12"/>
            <p:cNvSpPr txBox="1"/>
            <p:nvPr/>
          </p:nvSpPr>
          <p:spPr>
            <a:xfrm>
              <a:off x="3125244" y="2190139"/>
              <a:ext cx="1326599" cy="523142"/>
            </a:xfrm>
            <a:prstGeom prst="rect">
              <a:avLst/>
            </a:prstGeom>
            <a:solidFill>
              <a:schemeClr val="bg1"/>
            </a:solidFill>
          </p:spPr>
          <p:txBody>
            <a:bodyPr wrap="square" rtlCol="0">
              <a:spAutoFit/>
            </a:bodyPr>
            <a:lstStyle/>
            <a:p>
              <a:pPr algn="ctr"/>
              <a:r>
                <a:rPr lang="en-US" sz="1600" b="1" dirty="0" smtClean="0"/>
                <a:t>Send order for collection</a:t>
              </a:r>
              <a:endParaRPr lang="en-US" sz="1600" b="1" dirty="0"/>
            </a:p>
          </p:txBody>
        </p:sp>
        <p:sp>
          <p:nvSpPr>
            <p:cNvPr id="14" name="TextBox 13"/>
            <p:cNvSpPr txBox="1"/>
            <p:nvPr/>
          </p:nvSpPr>
          <p:spPr>
            <a:xfrm>
              <a:off x="1752600" y="5211774"/>
              <a:ext cx="1524000" cy="584775"/>
            </a:xfrm>
            <a:prstGeom prst="rect">
              <a:avLst/>
            </a:prstGeom>
            <a:solidFill>
              <a:schemeClr val="bg1"/>
            </a:solidFill>
          </p:spPr>
          <p:txBody>
            <a:bodyPr wrap="square" rtlCol="0">
              <a:spAutoFit/>
            </a:bodyPr>
            <a:lstStyle/>
            <a:p>
              <a:pPr algn="ctr"/>
              <a:r>
                <a:rPr lang="en-US" sz="1600" b="1" dirty="0" smtClean="0">
                  <a:solidFill>
                    <a:srgbClr val="00B050"/>
                  </a:solidFill>
                </a:rPr>
                <a:t>Large Organization</a:t>
              </a:r>
              <a:endParaRPr lang="en-US" sz="1600" b="1" dirty="0">
                <a:solidFill>
                  <a:srgbClr val="00B050"/>
                </a:solidFill>
              </a:endParaRPr>
            </a:p>
          </p:txBody>
        </p:sp>
        <p:sp>
          <p:nvSpPr>
            <p:cNvPr id="16" name="TextBox 15"/>
            <p:cNvSpPr txBox="1"/>
            <p:nvPr/>
          </p:nvSpPr>
          <p:spPr>
            <a:xfrm>
              <a:off x="4839201" y="3396719"/>
              <a:ext cx="2317738" cy="302872"/>
            </a:xfrm>
            <a:prstGeom prst="rect">
              <a:avLst/>
            </a:prstGeom>
            <a:solidFill>
              <a:schemeClr val="bg1"/>
            </a:solidFill>
          </p:spPr>
          <p:txBody>
            <a:bodyPr wrap="square" rtlCol="0">
              <a:spAutoFit/>
            </a:bodyPr>
            <a:lstStyle/>
            <a:p>
              <a:pPr algn="ctr"/>
              <a:r>
                <a:rPr lang="en-US" sz="1600" b="1" dirty="0" smtClean="0">
                  <a:solidFill>
                    <a:srgbClr val="00B050"/>
                  </a:solidFill>
                </a:rPr>
                <a:t>Payer’s Bank</a:t>
              </a:r>
              <a:endParaRPr lang="en-US" sz="1600" b="1" dirty="0">
                <a:solidFill>
                  <a:srgbClr val="00B050"/>
                </a:solidFill>
              </a:endParaRPr>
            </a:p>
          </p:txBody>
        </p:sp>
        <p:sp>
          <p:nvSpPr>
            <p:cNvPr id="17" name="TextBox 16"/>
            <p:cNvSpPr txBox="1"/>
            <p:nvPr/>
          </p:nvSpPr>
          <p:spPr>
            <a:xfrm>
              <a:off x="5501412" y="5211774"/>
              <a:ext cx="1022532" cy="302872"/>
            </a:xfrm>
            <a:prstGeom prst="rect">
              <a:avLst/>
            </a:prstGeom>
            <a:solidFill>
              <a:schemeClr val="bg1"/>
            </a:solidFill>
          </p:spPr>
          <p:txBody>
            <a:bodyPr wrap="square" rtlCol="0">
              <a:spAutoFit/>
            </a:bodyPr>
            <a:lstStyle/>
            <a:p>
              <a:pPr algn="ctr"/>
              <a:r>
                <a:rPr lang="en-US" sz="1600" b="1" dirty="0" smtClean="0">
                  <a:solidFill>
                    <a:srgbClr val="00B050"/>
                  </a:solidFill>
                </a:rPr>
                <a:t>Payer</a:t>
              </a:r>
              <a:endParaRPr lang="en-US" sz="1600" b="1" dirty="0">
                <a:solidFill>
                  <a:srgbClr val="00B050"/>
                </a:solidFill>
              </a:endParaRPr>
            </a:p>
          </p:txBody>
        </p:sp>
        <p:sp>
          <p:nvSpPr>
            <p:cNvPr id="18" name="TextBox 17"/>
            <p:cNvSpPr txBox="1"/>
            <p:nvPr/>
          </p:nvSpPr>
          <p:spPr>
            <a:xfrm>
              <a:off x="6275659" y="3758021"/>
              <a:ext cx="1441283" cy="523142"/>
            </a:xfrm>
            <a:prstGeom prst="rect">
              <a:avLst/>
            </a:prstGeom>
            <a:solidFill>
              <a:schemeClr val="bg1"/>
            </a:solidFill>
          </p:spPr>
          <p:txBody>
            <a:bodyPr wrap="square" rtlCol="0">
              <a:spAutoFit/>
            </a:bodyPr>
            <a:lstStyle/>
            <a:p>
              <a:pPr algn="ctr"/>
              <a:r>
                <a:rPr lang="en-US" sz="1600" b="1" dirty="0" smtClean="0"/>
                <a:t>Debit to payer’s account</a:t>
              </a:r>
              <a:endParaRPr lang="en-US" sz="1600" b="1" dirty="0"/>
            </a:p>
          </p:txBody>
        </p:sp>
      </p:grpSp>
      <p:sp>
        <p:nvSpPr>
          <p:cNvPr id="2" name="Title 1"/>
          <p:cNvSpPr>
            <a:spLocks noGrp="1"/>
          </p:cNvSpPr>
          <p:nvPr>
            <p:ph type="title"/>
          </p:nvPr>
        </p:nvSpPr>
        <p:spPr/>
        <p:txBody>
          <a:bodyPr/>
          <a:lstStyle/>
          <a:p>
            <a:r>
              <a:rPr lang="en-US" b="1" dirty="0" smtClean="0"/>
              <a:t>Collection Management</a:t>
            </a:r>
            <a:endParaRPr lang="en-US" b="1" dirty="0"/>
          </a:p>
        </p:txBody>
      </p:sp>
      <p:sp>
        <p:nvSpPr>
          <p:cNvPr id="8" name="TextBox 7"/>
          <p:cNvSpPr txBox="1"/>
          <p:nvPr/>
        </p:nvSpPr>
        <p:spPr>
          <a:xfrm>
            <a:off x="1029541" y="6096000"/>
            <a:ext cx="7021383" cy="369332"/>
          </a:xfrm>
          <a:prstGeom prst="rect">
            <a:avLst/>
          </a:prstGeom>
          <a:noFill/>
        </p:spPr>
        <p:txBody>
          <a:bodyPr wrap="square" rtlCol="0">
            <a:spAutoFit/>
          </a:bodyPr>
          <a:lstStyle/>
          <a:p>
            <a:pPr algn="ctr"/>
            <a:r>
              <a:rPr lang="en-US" b="1" i="1" dirty="0" smtClean="0"/>
              <a:t>Service for any receivable</a:t>
            </a:r>
            <a:endParaRPr lang="en-US" b="1" i="1" dirty="0"/>
          </a:p>
        </p:txBody>
      </p:sp>
    </p:spTree>
    <p:extLst>
      <p:ext uri="{BB962C8B-B14F-4D97-AF65-F5344CB8AC3E}">
        <p14:creationId xmlns:p14="http://schemas.microsoft.com/office/powerpoint/2010/main" val="142996089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Liquidity Management</a:t>
            </a:r>
            <a:endParaRPr lang="en-US" b="1" dirty="0"/>
          </a:p>
        </p:txBody>
      </p:sp>
      <p:sp>
        <p:nvSpPr>
          <p:cNvPr id="3" name="Content Placeholder 2"/>
          <p:cNvSpPr>
            <a:spLocks noGrp="1"/>
          </p:cNvSpPr>
          <p:nvPr>
            <p:ph idx="1"/>
          </p:nvPr>
        </p:nvSpPr>
        <p:spPr>
          <a:xfrm>
            <a:off x="609600" y="1588532"/>
            <a:ext cx="8229600" cy="4876800"/>
          </a:xfrm>
        </p:spPr>
        <p:txBody>
          <a:bodyPr>
            <a:normAutofit/>
          </a:bodyPr>
          <a:lstStyle/>
          <a:p>
            <a:pPr marL="0" indent="0">
              <a:buNone/>
            </a:pPr>
            <a:endParaRPr lang="en-US" dirty="0"/>
          </a:p>
          <a:p>
            <a:r>
              <a:rPr lang="en-US" dirty="0" smtClean="0"/>
              <a:t>Helps enhancing the efficiency of the client’s fund by providing accurate reports and maximizing interest returns. The service links all of the client’s bank accounts so that the fund can flow freely in structural manner.</a:t>
            </a:r>
            <a:endParaRPr lang="en-US" dirty="0"/>
          </a:p>
        </p:txBody>
      </p:sp>
      <p:sp>
        <p:nvSpPr>
          <p:cNvPr id="4" name="TextBox 3"/>
          <p:cNvSpPr txBox="1"/>
          <p:nvPr/>
        </p:nvSpPr>
        <p:spPr>
          <a:xfrm>
            <a:off x="1029541" y="6096000"/>
            <a:ext cx="7021383" cy="369332"/>
          </a:xfrm>
          <a:prstGeom prst="rect">
            <a:avLst/>
          </a:prstGeom>
          <a:noFill/>
        </p:spPr>
        <p:txBody>
          <a:bodyPr wrap="square" rtlCol="0">
            <a:spAutoFit/>
          </a:bodyPr>
          <a:lstStyle/>
          <a:p>
            <a:pPr algn="ctr"/>
            <a:r>
              <a:rPr lang="en-US" b="1" i="1" dirty="0" smtClean="0"/>
              <a:t>Service for using money efficiently</a:t>
            </a:r>
            <a:endParaRPr lang="en-US" b="1" i="1" dirty="0"/>
          </a:p>
        </p:txBody>
      </p:sp>
    </p:spTree>
    <p:extLst>
      <p:ext uri="{BB962C8B-B14F-4D97-AF65-F5344CB8AC3E}">
        <p14:creationId xmlns:p14="http://schemas.microsoft.com/office/powerpoint/2010/main" val="148617252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Electronic Information</a:t>
            </a:r>
            <a:endParaRPr lang="en-US" b="1" dirty="0"/>
          </a:p>
        </p:txBody>
      </p:sp>
      <p:sp>
        <p:nvSpPr>
          <p:cNvPr id="3" name="Content Placeholder 2"/>
          <p:cNvSpPr>
            <a:spLocks noGrp="1"/>
          </p:cNvSpPr>
          <p:nvPr>
            <p:ph idx="1"/>
          </p:nvPr>
        </p:nvSpPr>
        <p:spPr>
          <a:xfrm>
            <a:off x="571500" y="1610638"/>
            <a:ext cx="8229600" cy="4876800"/>
          </a:xfrm>
        </p:spPr>
        <p:txBody>
          <a:bodyPr>
            <a:normAutofit/>
          </a:bodyPr>
          <a:lstStyle/>
          <a:p>
            <a:r>
              <a:rPr lang="en-US" sz="2400" dirty="0" smtClean="0"/>
              <a:t>This service provides a wide range of services that used to be available only at the bank’s branch via internet. For an instance, the client can access his own bank account information which includes the available balance, financial history, transaction records anywhere and anytime. The client can also make transaction online using electronic information service such as scheduling future dates for payment, fund transfer, and etc.</a:t>
            </a:r>
            <a:endParaRPr lang="en-US" sz="2400" dirty="0"/>
          </a:p>
        </p:txBody>
      </p:sp>
      <p:sp>
        <p:nvSpPr>
          <p:cNvPr id="4" name="TextBox 3"/>
          <p:cNvSpPr txBox="1"/>
          <p:nvPr/>
        </p:nvSpPr>
        <p:spPr>
          <a:xfrm>
            <a:off x="152400" y="6118106"/>
            <a:ext cx="8915400" cy="369332"/>
          </a:xfrm>
          <a:prstGeom prst="rect">
            <a:avLst/>
          </a:prstGeom>
          <a:noFill/>
        </p:spPr>
        <p:txBody>
          <a:bodyPr wrap="square" rtlCol="0">
            <a:spAutoFit/>
          </a:bodyPr>
          <a:lstStyle/>
          <a:p>
            <a:pPr algn="ctr"/>
            <a:r>
              <a:rPr lang="en-US" b="1" i="1" dirty="0" smtClean="0"/>
              <a:t>Provide information of market change and keep track of your finance online</a:t>
            </a:r>
            <a:endParaRPr lang="en-US" b="1" i="1" dirty="0"/>
          </a:p>
        </p:txBody>
      </p:sp>
    </p:spTree>
    <p:extLst>
      <p:ext uri="{BB962C8B-B14F-4D97-AF65-F5344CB8AC3E}">
        <p14:creationId xmlns:p14="http://schemas.microsoft.com/office/powerpoint/2010/main" val="129228934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Deposit and Investment Solutions </a:t>
            </a:r>
            <a:endParaRPr lang="en-US" b="1" dirty="0"/>
          </a:p>
        </p:txBody>
      </p:sp>
      <p:sp>
        <p:nvSpPr>
          <p:cNvPr id="3" name="Content Placeholder 2"/>
          <p:cNvSpPr>
            <a:spLocks noGrp="1"/>
          </p:cNvSpPr>
          <p:nvPr>
            <p:ph idx="1"/>
          </p:nvPr>
        </p:nvSpPr>
        <p:spPr>
          <a:xfrm>
            <a:off x="609600" y="1570037"/>
            <a:ext cx="8534400" cy="4525963"/>
          </a:xfrm>
        </p:spPr>
        <p:txBody>
          <a:bodyPr>
            <a:normAutofit/>
          </a:bodyPr>
          <a:lstStyle/>
          <a:p>
            <a:r>
              <a:rPr lang="en-US" dirty="0" smtClean="0"/>
              <a:t>This provides channel for clients to generate additional income from their deposit in terms of interest which is less risky than investing in equity market or etc.</a:t>
            </a:r>
            <a:endParaRPr lang="en-US" dirty="0"/>
          </a:p>
          <a:p>
            <a:r>
              <a:rPr lang="en-US" dirty="0"/>
              <a:t> </a:t>
            </a:r>
            <a:r>
              <a:rPr lang="en-US" dirty="0" smtClean="0"/>
              <a:t>Example: from Kasikorn Bank</a:t>
            </a:r>
            <a:endParaRPr lang="en-US" dirty="0"/>
          </a:p>
          <a:p>
            <a:pPr lvl="1">
              <a:buFont typeface="Arial" panose="020B0604020202020204" pitchFamily="34" charset="0"/>
              <a:buChar char="ᵜ"/>
            </a:pPr>
            <a:r>
              <a:rPr lang="en-US" dirty="0" smtClean="0"/>
              <a:t>Savings </a:t>
            </a:r>
            <a:r>
              <a:rPr lang="en-US" dirty="0"/>
              <a:t>Deposit </a:t>
            </a:r>
            <a:r>
              <a:rPr lang="en-US" dirty="0" smtClean="0"/>
              <a:t>Account</a:t>
            </a:r>
          </a:p>
          <a:p>
            <a:pPr lvl="1">
              <a:buFont typeface="Arial" panose="020B0604020202020204" pitchFamily="34" charset="0"/>
              <a:buChar char="ᵜ"/>
            </a:pPr>
            <a:r>
              <a:rPr lang="en-US" dirty="0" smtClean="0"/>
              <a:t>Special </a:t>
            </a:r>
            <a:r>
              <a:rPr lang="en-US" dirty="0"/>
              <a:t>Saving </a:t>
            </a:r>
            <a:r>
              <a:rPr lang="en-US" dirty="0" smtClean="0"/>
              <a:t>Deposit</a:t>
            </a:r>
            <a:endParaRPr lang="th-TH" dirty="0"/>
          </a:p>
          <a:p>
            <a:pPr lvl="1">
              <a:buFont typeface="Arial" panose="020B0604020202020204" pitchFamily="34" charset="0"/>
              <a:buChar char="ᵜ"/>
            </a:pPr>
            <a:r>
              <a:rPr lang="en-US" dirty="0"/>
              <a:t>Fixed </a:t>
            </a:r>
            <a:r>
              <a:rPr lang="en-US" dirty="0" smtClean="0"/>
              <a:t>Deposit</a:t>
            </a:r>
            <a:endParaRPr lang="th-TH" dirty="0"/>
          </a:p>
          <a:p>
            <a:pPr lvl="1">
              <a:buFont typeface="Arial" panose="020B0604020202020204" pitchFamily="34" charset="0"/>
              <a:buChar char="ᵜ"/>
            </a:pPr>
            <a:r>
              <a:rPr lang="en-US" dirty="0"/>
              <a:t>Current </a:t>
            </a:r>
            <a:r>
              <a:rPr lang="en-US" dirty="0" smtClean="0"/>
              <a:t>Deposit</a:t>
            </a:r>
            <a:endParaRPr lang="th-TH" dirty="0" smtClean="0"/>
          </a:p>
          <a:p>
            <a:pPr lvl="1">
              <a:buFont typeface="Arial" panose="020B0604020202020204" pitchFamily="34" charset="0"/>
              <a:buChar char="ᵜ"/>
            </a:pPr>
            <a:r>
              <a:rPr lang="en-US" dirty="0" smtClean="0"/>
              <a:t>Business Deposit - FCD</a:t>
            </a:r>
            <a:endParaRPr lang="en-US" dirty="0"/>
          </a:p>
        </p:txBody>
      </p:sp>
      <p:sp>
        <p:nvSpPr>
          <p:cNvPr id="4" name="TextBox 3"/>
          <p:cNvSpPr txBox="1"/>
          <p:nvPr/>
        </p:nvSpPr>
        <p:spPr>
          <a:xfrm>
            <a:off x="838201" y="6096000"/>
            <a:ext cx="7696200" cy="369332"/>
          </a:xfrm>
          <a:prstGeom prst="rect">
            <a:avLst/>
          </a:prstGeom>
          <a:noFill/>
        </p:spPr>
        <p:txBody>
          <a:bodyPr wrap="square" rtlCol="0">
            <a:spAutoFit/>
          </a:bodyPr>
          <a:lstStyle/>
          <a:p>
            <a:pPr algn="ctr"/>
            <a:r>
              <a:rPr lang="en-US" b="1" i="1" dirty="0" smtClean="0"/>
              <a:t>Help managing business finance with a number of deposit service</a:t>
            </a:r>
            <a:endParaRPr lang="en-US" b="1" i="1" dirty="0"/>
          </a:p>
        </p:txBody>
      </p:sp>
    </p:spTree>
    <p:extLst>
      <p:ext uri="{BB962C8B-B14F-4D97-AF65-F5344CB8AC3E}">
        <p14:creationId xmlns:p14="http://schemas.microsoft.com/office/powerpoint/2010/main" val="42733853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xmlns:p14="http://schemas.microsoft.com/office/powerpoint/2010/mai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33400" y="2895600"/>
            <a:ext cx="8229600" cy="990600"/>
          </a:xfrm>
        </p:spPr>
        <p:txBody>
          <a:bodyPr>
            <a:noAutofit/>
          </a:bodyPr>
          <a:lstStyle/>
          <a:p>
            <a:r>
              <a:rPr lang="en-US" sz="4600" b="1" dirty="0" smtClean="0">
                <a:solidFill>
                  <a:schemeClr val="tx2">
                    <a:lumMod val="60000"/>
                    <a:lumOff val="40000"/>
                  </a:schemeClr>
                </a:solidFill>
              </a:rPr>
              <a:t>Thanks you for your attention</a:t>
            </a:r>
            <a:endParaRPr lang="th-TH" sz="4600" b="1" dirty="0">
              <a:solidFill>
                <a:schemeClr val="tx2">
                  <a:lumMod val="60000"/>
                  <a:lumOff val="40000"/>
                </a:schemeClr>
              </a:solidFill>
            </a:endParaRPr>
          </a:p>
        </p:txBody>
      </p:sp>
    </p:spTree>
    <p:extLst>
      <p:ext uri="{BB962C8B-B14F-4D97-AF65-F5344CB8AC3E}">
        <p14:creationId xmlns:p14="http://schemas.microsoft.com/office/powerpoint/2010/main" val="262423919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xmlns:p14="http://schemas.microsoft.com/office/powerpoint/2010/mai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ความชัดเจน">
  <a:themeElements>
    <a:clrScheme name="ความชัดเจน">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แบบคลาสสิก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ความชัดเจน">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153</TotalTime>
  <Words>435</Words>
  <Application>Microsoft Office PowerPoint</Application>
  <PresentationFormat>On-screen Show (4:3)</PresentationFormat>
  <Paragraphs>76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ความชัดเจน</vt:lpstr>
      <vt:lpstr>Cash Management</vt:lpstr>
      <vt:lpstr>Overview</vt:lpstr>
      <vt:lpstr>What is Cash Management?</vt:lpstr>
      <vt:lpstr>Why it has to be Cash?</vt:lpstr>
      <vt:lpstr>Objective of Cash Management</vt:lpstr>
      <vt:lpstr>Benefits of Cash Management Service</vt:lpstr>
      <vt:lpstr>Types of Cash Management</vt:lpstr>
      <vt:lpstr>Payment Management</vt:lpstr>
      <vt:lpstr>Collection Management</vt:lpstr>
      <vt:lpstr>Liquidity Management</vt:lpstr>
      <vt:lpstr>Electronic Information</vt:lpstr>
      <vt:lpstr>Deposit and Investment Solutions </vt:lpstr>
      <vt:lpstr>Thanks you for your attention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Cash Managment</dc:title>
  <dc:creator>user1</dc:creator>
  <cp:lastModifiedBy>นาย สหวุฒิ อุ่นอนันต์</cp:lastModifiedBy>
  <cp:revision>28</cp:revision>
  <dcterms:created xsi:type="dcterms:W3CDTF">2014-09-16T03:24:05Z</dcterms:created>
  <dcterms:modified xsi:type="dcterms:W3CDTF">2014-09-17T03:31:12Z</dcterms:modified>
</cp:coreProperties>
</file>