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5" r:id="rId3"/>
    <p:sldId id="257" r:id="rId4"/>
    <p:sldId id="258" r:id="rId5"/>
    <p:sldId id="260" r:id="rId6"/>
    <p:sldId id="263" r:id="rId7"/>
    <p:sldId id="262" r:id="rId8"/>
    <p:sldId id="261" r:id="rId9"/>
    <p:sldId id="264" r:id="rId10"/>
    <p:sldId id="265" r:id="rId11"/>
    <p:sldId id="266" r:id="rId12"/>
    <p:sldId id="267" r:id="rId13"/>
    <p:sldId id="268" r:id="rId14"/>
    <p:sldId id="269" r:id="rId15"/>
    <p:sldId id="270" r:id="rId16"/>
    <p:sldId id="259" r:id="rId17"/>
    <p:sldId id="272" r:id="rId18"/>
    <p:sldId id="271" r:id="rId19"/>
    <p:sldId id="273" r:id="rId20"/>
    <p:sldId id="274" r:id="rId21"/>
    <p:sldId id="275" r:id="rId22"/>
    <p:sldId id="276" r:id="rId23"/>
    <p:sldId id="278" r:id="rId24"/>
    <p:sldId id="279" r:id="rId25"/>
    <p:sldId id="280" r:id="rId26"/>
    <p:sldId id="281" r:id="rId27"/>
    <p:sldId id="277" r:id="rId28"/>
    <p:sldId id="282" r:id="rId29"/>
    <p:sldId id="283" r:id="rId30"/>
    <p:sldId id="286" r:id="rId31"/>
    <p:sldId id="284" r:id="rId32"/>
    <p:sldId id="287" r:id="rId33"/>
    <p:sldId id="285" r:id="rId34"/>
    <p:sldId id="288" r:id="rId35"/>
    <p:sldId id="289" r:id="rId36"/>
    <p:sldId id="290" r:id="rId37"/>
    <p:sldId id="291" r:id="rId38"/>
    <p:sldId id="294" r:id="rId39"/>
    <p:sldId id="292" r:id="rId40"/>
    <p:sldId id="293" r:id="rId41"/>
    <p:sldId id="295" r:id="rId42"/>
    <p:sldId id="296" r:id="rId43"/>
    <p:sldId id="297" r:id="rId44"/>
    <p:sldId id="299" r:id="rId45"/>
    <p:sldId id="300" r:id="rId46"/>
    <p:sldId id="301" r:id="rId47"/>
    <p:sldId id="302" r:id="rId48"/>
    <p:sldId id="303" r:id="rId49"/>
    <p:sldId id="304"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3" d="100"/>
          <a:sy n="63" d="100"/>
        </p:scale>
        <p:origin x="42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cob Hogan" userId="1bd0086a6d91ce21" providerId="LiveId" clId="{1CDDD822-6918-4E13-A389-40D66FE2EBBF}"/>
    <pc:docChg chg="custSel addSld delSld modSld">
      <pc:chgData name="Jacob Hogan" userId="1bd0086a6d91ce21" providerId="LiveId" clId="{1CDDD822-6918-4E13-A389-40D66FE2EBBF}" dt="2017-11-20T08:46:53.008" v="136" actId="20577"/>
      <pc:docMkLst>
        <pc:docMk/>
      </pc:docMkLst>
      <pc:sldChg chg="modSp">
        <pc:chgData name="Jacob Hogan" userId="1bd0086a6d91ce21" providerId="LiveId" clId="{1CDDD822-6918-4E13-A389-40D66FE2EBBF}" dt="2017-11-20T08:45:37.125" v="36" actId="313"/>
        <pc:sldMkLst>
          <pc:docMk/>
          <pc:sldMk cId="2253220270" sldId="256"/>
        </pc:sldMkLst>
        <pc:spChg chg="mod">
          <ac:chgData name="Jacob Hogan" userId="1bd0086a6d91ce21" providerId="LiveId" clId="{1CDDD822-6918-4E13-A389-40D66FE2EBBF}" dt="2017-11-20T08:45:37.125" v="36" actId="313"/>
          <ac:spMkLst>
            <pc:docMk/>
            <pc:sldMk cId="2253220270" sldId="256"/>
            <ac:spMk id="2" creationId="{9135219A-47AC-47AF-82BC-5C6205AFFB7A}"/>
          </ac:spMkLst>
        </pc:spChg>
      </pc:sldChg>
      <pc:sldChg chg="modSp">
        <pc:chgData name="Jacob Hogan" userId="1bd0086a6d91ce21" providerId="LiveId" clId="{1CDDD822-6918-4E13-A389-40D66FE2EBBF}" dt="2017-11-20T07:45:08.444" v="0" actId="113"/>
        <pc:sldMkLst>
          <pc:docMk/>
          <pc:sldMk cId="560192758" sldId="259"/>
        </pc:sldMkLst>
        <pc:spChg chg="mod">
          <ac:chgData name="Jacob Hogan" userId="1bd0086a6d91ce21" providerId="LiveId" clId="{1CDDD822-6918-4E13-A389-40D66FE2EBBF}" dt="2017-11-20T07:45:08.444" v="0" actId="113"/>
          <ac:spMkLst>
            <pc:docMk/>
            <pc:sldMk cId="560192758" sldId="259"/>
            <ac:spMk id="3" creationId="{B18637D9-0659-4A5B-9CB0-2A3B7544FBDD}"/>
          </ac:spMkLst>
        </pc:spChg>
      </pc:sldChg>
      <pc:sldChg chg="modSp">
        <pc:chgData name="Jacob Hogan" userId="1bd0086a6d91ce21" providerId="LiveId" clId="{1CDDD822-6918-4E13-A389-40D66FE2EBBF}" dt="2017-11-20T08:07:51.119" v="14" actId="20577"/>
        <pc:sldMkLst>
          <pc:docMk/>
          <pc:sldMk cId="2348485121" sldId="276"/>
        </pc:sldMkLst>
        <pc:spChg chg="mod">
          <ac:chgData name="Jacob Hogan" userId="1bd0086a6d91ce21" providerId="LiveId" clId="{1CDDD822-6918-4E13-A389-40D66FE2EBBF}" dt="2017-11-20T08:07:51.119" v="14" actId="20577"/>
          <ac:spMkLst>
            <pc:docMk/>
            <pc:sldMk cId="2348485121" sldId="276"/>
            <ac:spMk id="3" creationId="{56E12BC7-0251-418F-BFF1-222560BEA299}"/>
          </ac:spMkLst>
        </pc:spChg>
      </pc:sldChg>
      <pc:sldChg chg="modSp">
        <pc:chgData name="Jacob Hogan" userId="1bd0086a6d91ce21" providerId="LiveId" clId="{1CDDD822-6918-4E13-A389-40D66FE2EBBF}" dt="2017-11-20T08:09:27.471" v="15" actId="313"/>
        <pc:sldMkLst>
          <pc:docMk/>
          <pc:sldMk cId="352407684" sldId="286"/>
        </pc:sldMkLst>
        <pc:spChg chg="mod">
          <ac:chgData name="Jacob Hogan" userId="1bd0086a6d91ce21" providerId="LiveId" clId="{1CDDD822-6918-4E13-A389-40D66FE2EBBF}" dt="2017-11-20T08:09:27.471" v="15" actId="313"/>
          <ac:spMkLst>
            <pc:docMk/>
            <pc:sldMk cId="352407684" sldId="286"/>
            <ac:spMk id="3" creationId="{56E12BC7-0251-418F-BFF1-222560BEA299}"/>
          </ac:spMkLst>
        </pc:spChg>
      </pc:sldChg>
      <pc:sldChg chg="del">
        <pc:chgData name="Jacob Hogan" userId="1bd0086a6d91ce21" providerId="LiveId" clId="{1CDDD822-6918-4E13-A389-40D66FE2EBBF}" dt="2017-11-20T08:28:56.327" v="16" actId="2696"/>
        <pc:sldMkLst>
          <pc:docMk/>
          <pc:sldMk cId="3313336586" sldId="298"/>
        </pc:sldMkLst>
      </pc:sldChg>
      <pc:sldChg chg="modSp add">
        <pc:chgData name="Jacob Hogan" userId="1bd0086a6d91ce21" providerId="LiveId" clId="{1CDDD822-6918-4E13-A389-40D66FE2EBBF}" dt="2017-11-20T08:46:53.008" v="136" actId="20577"/>
        <pc:sldMkLst>
          <pc:docMk/>
          <pc:sldMk cId="2203478347" sldId="305"/>
        </pc:sldMkLst>
        <pc:spChg chg="mod">
          <ac:chgData name="Jacob Hogan" userId="1bd0086a6d91ce21" providerId="LiveId" clId="{1CDDD822-6918-4E13-A389-40D66FE2EBBF}" dt="2017-11-20T08:45:44.936" v="53" actId="20577"/>
          <ac:spMkLst>
            <pc:docMk/>
            <pc:sldMk cId="2203478347" sldId="305"/>
            <ac:spMk id="2" creationId="{5D94DDC3-FC8D-4F35-9592-E1378CDE6D1D}"/>
          </ac:spMkLst>
        </pc:spChg>
        <pc:spChg chg="mod">
          <ac:chgData name="Jacob Hogan" userId="1bd0086a6d91ce21" providerId="LiveId" clId="{1CDDD822-6918-4E13-A389-40D66FE2EBBF}" dt="2017-11-20T08:46:53.008" v="136" actId="20577"/>
          <ac:spMkLst>
            <pc:docMk/>
            <pc:sldMk cId="2203478347" sldId="305"/>
            <ac:spMk id="3" creationId="{C9B5EA0F-272B-4A33-AE96-DC617FB77FA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99C1CB-BF4E-4961-9707-D13792E6BC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25B5F0A-56E1-4BEE-A5A0-F2C88E85F3C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239DEE9-818F-42BE-A1EA-2B8DB1F61A4D}"/>
              </a:ext>
            </a:extLst>
          </p:cNvPr>
          <p:cNvSpPr>
            <a:spLocks noGrp="1"/>
          </p:cNvSpPr>
          <p:nvPr>
            <p:ph type="dt" sz="half" idx="10"/>
          </p:nvPr>
        </p:nvSpPr>
        <p:spPr/>
        <p:txBody>
          <a:bodyPr/>
          <a:lstStyle/>
          <a:p>
            <a:fld id="{73303BE6-2BA4-4D38-8EF4-EE67069B5376}" type="datetimeFigureOut">
              <a:rPr lang="en-US" smtClean="0"/>
              <a:t>20-Nov-17</a:t>
            </a:fld>
            <a:endParaRPr lang="en-US"/>
          </a:p>
        </p:txBody>
      </p:sp>
      <p:sp>
        <p:nvSpPr>
          <p:cNvPr id="5" name="Footer Placeholder 4">
            <a:extLst>
              <a:ext uri="{FF2B5EF4-FFF2-40B4-BE49-F238E27FC236}">
                <a16:creationId xmlns:a16="http://schemas.microsoft.com/office/drawing/2014/main" id="{E56E30B6-CABC-4BCC-A5DB-BCFE077FB4E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0E837C-4788-4907-8969-2A90D491D992}"/>
              </a:ext>
            </a:extLst>
          </p:cNvPr>
          <p:cNvSpPr>
            <a:spLocks noGrp="1"/>
          </p:cNvSpPr>
          <p:nvPr>
            <p:ph type="sldNum" sz="quarter" idx="12"/>
          </p:nvPr>
        </p:nvSpPr>
        <p:spPr/>
        <p:txBody>
          <a:bodyPr/>
          <a:lstStyle/>
          <a:p>
            <a:fld id="{09A06A56-90D9-4A20-AC90-84E8059EFAAD}" type="slidenum">
              <a:rPr lang="en-US" smtClean="0"/>
              <a:t>‹#›</a:t>
            </a:fld>
            <a:endParaRPr lang="en-US"/>
          </a:p>
        </p:txBody>
      </p:sp>
    </p:spTree>
    <p:extLst>
      <p:ext uri="{BB962C8B-B14F-4D97-AF65-F5344CB8AC3E}">
        <p14:creationId xmlns:p14="http://schemas.microsoft.com/office/powerpoint/2010/main" val="4996670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C2ADC2-FE91-4546-9249-31A32B90A16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04BD926-146F-4F46-A099-0BA48BBFEF0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3CFB8C-3E30-4555-ACD3-828E8C7E3C01}"/>
              </a:ext>
            </a:extLst>
          </p:cNvPr>
          <p:cNvSpPr>
            <a:spLocks noGrp="1"/>
          </p:cNvSpPr>
          <p:nvPr>
            <p:ph type="dt" sz="half" idx="10"/>
          </p:nvPr>
        </p:nvSpPr>
        <p:spPr/>
        <p:txBody>
          <a:bodyPr/>
          <a:lstStyle/>
          <a:p>
            <a:fld id="{73303BE6-2BA4-4D38-8EF4-EE67069B5376}" type="datetimeFigureOut">
              <a:rPr lang="en-US" smtClean="0"/>
              <a:t>20-Nov-17</a:t>
            </a:fld>
            <a:endParaRPr lang="en-US"/>
          </a:p>
        </p:txBody>
      </p:sp>
      <p:sp>
        <p:nvSpPr>
          <p:cNvPr id="5" name="Footer Placeholder 4">
            <a:extLst>
              <a:ext uri="{FF2B5EF4-FFF2-40B4-BE49-F238E27FC236}">
                <a16:creationId xmlns:a16="http://schemas.microsoft.com/office/drawing/2014/main" id="{9A12CFE8-FA7A-4CC6-979C-50F68714F7F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607754-00C1-4A77-835E-7456BA45A397}"/>
              </a:ext>
            </a:extLst>
          </p:cNvPr>
          <p:cNvSpPr>
            <a:spLocks noGrp="1"/>
          </p:cNvSpPr>
          <p:nvPr>
            <p:ph type="sldNum" sz="quarter" idx="12"/>
          </p:nvPr>
        </p:nvSpPr>
        <p:spPr/>
        <p:txBody>
          <a:bodyPr/>
          <a:lstStyle/>
          <a:p>
            <a:fld id="{09A06A56-90D9-4A20-AC90-84E8059EFAAD}" type="slidenum">
              <a:rPr lang="en-US" smtClean="0"/>
              <a:t>‹#›</a:t>
            </a:fld>
            <a:endParaRPr lang="en-US"/>
          </a:p>
        </p:txBody>
      </p:sp>
    </p:spTree>
    <p:extLst>
      <p:ext uri="{BB962C8B-B14F-4D97-AF65-F5344CB8AC3E}">
        <p14:creationId xmlns:p14="http://schemas.microsoft.com/office/powerpoint/2010/main" val="2032298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7943F4-3C24-4736-AA40-24B03DF1B8D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799EE98-9501-46E0-82EB-F9DB9E5603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20F8DDB-BFB6-45D3-B016-33A5D14187BD}"/>
              </a:ext>
            </a:extLst>
          </p:cNvPr>
          <p:cNvSpPr>
            <a:spLocks noGrp="1"/>
          </p:cNvSpPr>
          <p:nvPr>
            <p:ph type="dt" sz="half" idx="10"/>
          </p:nvPr>
        </p:nvSpPr>
        <p:spPr/>
        <p:txBody>
          <a:bodyPr/>
          <a:lstStyle/>
          <a:p>
            <a:fld id="{73303BE6-2BA4-4D38-8EF4-EE67069B5376}" type="datetimeFigureOut">
              <a:rPr lang="en-US" smtClean="0"/>
              <a:t>20-Nov-17</a:t>
            </a:fld>
            <a:endParaRPr lang="en-US"/>
          </a:p>
        </p:txBody>
      </p:sp>
      <p:sp>
        <p:nvSpPr>
          <p:cNvPr id="5" name="Footer Placeholder 4">
            <a:extLst>
              <a:ext uri="{FF2B5EF4-FFF2-40B4-BE49-F238E27FC236}">
                <a16:creationId xmlns:a16="http://schemas.microsoft.com/office/drawing/2014/main" id="{93420C8C-1701-46C0-AFED-1EF4327F30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79D7F1-5344-4A8D-9A64-088A0E817FDB}"/>
              </a:ext>
            </a:extLst>
          </p:cNvPr>
          <p:cNvSpPr>
            <a:spLocks noGrp="1"/>
          </p:cNvSpPr>
          <p:nvPr>
            <p:ph type="sldNum" sz="quarter" idx="12"/>
          </p:nvPr>
        </p:nvSpPr>
        <p:spPr/>
        <p:txBody>
          <a:bodyPr/>
          <a:lstStyle/>
          <a:p>
            <a:fld id="{09A06A56-90D9-4A20-AC90-84E8059EFAAD}" type="slidenum">
              <a:rPr lang="en-US" smtClean="0"/>
              <a:t>‹#›</a:t>
            </a:fld>
            <a:endParaRPr lang="en-US"/>
          </a:p>
        </p:txBody>
      </p:sp>
    </p:spTree>
    <p:extLst>
      <p:ext uri="{BB962C8B-B14F-4D97-AF65-F5344CB8AC3E}">
        <p14:creationId xmlns:p14="http://schemas.microsoft.com/office/powerpoint/2010/main" val="29836073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CC6C49-330D-473F-BEE8-8FD8311600E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F2FDF67-B5CB-4304-9724-959531C4884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EB2D2F8-B582-40EB-8F28-EB1EC2D0C7B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46B178A-4375-433B-AF34-ECEAC25411F6}"/>
              </a:ext>
            </a:extLst>
          </p:cNvPr>
          <p:cNvSpPr>
            <a:spLocks noGrp="1"/>
          </p:cNvSpPr>
          <p:nvPr>
            <p:ph type="dt" sz="half" idx="10"/>
          </p:nvPr>
        </p:nvSpPr>
        <p:spPr/>
        <p:txBody>
          <a:bodyPr/>
          <a:lstStyle/>
          <a:p>
            <a:fld id="{73303BE6-2BA4-4D38-8EF4-EE67069B5376}" type="datetimeFigureOut">
              <a:rPr lang="en-US" smtClean="0"/>
              <a:t>20-Nov-17</a:t>
            </a:fld>
            <a:endParaRPr lang="en-US"/>
          </a:p>
        </p:txBody>
      </p:sp>
      <p:sp>
        <p:nvSpPr>
          <p:cNvPr id="6" name="Footer Placeholder 5">
            <a:extLst>
              <a:ext uri="{FF2B5EF4-FFF2-40B4-BE49-F238E27FC236}">
                <a16:creationId xmlns:a16="http://schemas.microsoft.com/office/drawing/2014/main" id="{5E21B744-D92A-4BAF-97E0-64042635AF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894B74-225F-4D1A-A241-AFA60D76C6E8}"/>
              </a:ext>
            </a:extLst>
          </p:cNvPr>
          <p:cNvSpPr>
            <a:spLocks noGrp="1"/>
          </p:cNvSpPr>
          <p:nvPr>
            <p:ph type="sldNum" sz="quarter" idx="12"/>
          </p:nvPr>
        </p:nvSpPr>
        <p:spPr/>
        <p:txBody>
          <a:bodyPr/>
          <a:lstStyle/>
          <a:p>
            <a:fld id="{09A06A56-90D9-4A20-AC90-84E8059EFAAD}" type="slidenum">
              <a:rPr lang="en-US" smtClean="0"/>
              <a:t>‹#›</a:t>
            </a:fld>
            <a:endParaRPr lang="en-US"/>
          </a:p>
        </p:txBody>
      </p:sp>
    </p:spTree>
    <p:extLst>
      <p:ext uri="{BB962C8B-B14F-4D97-AF65-F5344CB8AC3E}">
        <p14:creationId xmlns:p14="http://schemas.microsoft.com/office/powerpoint/2010/main" val="1764882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CAD7C-2F57-47A4-BF11-D24877A2137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CC0CB59-A8C7-4AF4-B58D-BE08E2F8EA0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33EDA83-1DA5-4333-9035-7B1DB41A7E8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F2209F5-F876-4301-8828-5B30253C7D6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4A17B11-641F-413C-9E20-2ABEB7E2463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15E2EB7-F0C6-48B3-A63C-3A17484E7BE9}"/>
              </a:ext>
            </a:extLst>
          </p:cNvPr>
          <p:cNvSpPr>
            <a:spLocks noGrp="1"/>
          </p:cNvSpPr>
          <p:nvPr>
            <p:ph type="dt" sz="half" idx="10"/>
          </p:nvPr>
        </p:nvSpPr>
        <p:spPr/>
        <p:txBody>
          <a:bodyPr/>
          <a:lstStyle/>
          <a:p>
            <a:fld id="{73303BE6-2BA4-4D38-8EF4-EE67069B5376}" type="datetimeFigureOut">
              <a:rPr lang="en-US" smtClean="0"/>
              <a:t>20-Nov-17</a:t>
            </a:fld>
            <a:endParaRPr lang="en-US"/>
          </a:p>
        </p:txBody>
      </p:sp>
      <p:sp>
        <p:nvSpPr>
          <p:cNvPr id="8" name="Footer Placeholder 7">
            <a:extLst>
              <a:ext uri="{FF2B5EF4-FFF2-40B4-BE49-F238E27FC236}">
                <a16:creationId xmlns:a16="http://schemas.microsoft.com/office/drawing/2014/main" id="{409E4BE0-EC9A-42AC-BF70-38FEAE98CFF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CBADC73-A34D-4B50-BBA9-3E3B8BB74097}"/>
              </a:ext>
            </a:extLst>
          </p:cNvPr>
          <p:cNvSpPr>
            <a:spLocks noGrp="1"/>
          </p:cNvSpPr>
          <p:nvPr>
            <p:ph type="sldNum" sz="quarter" idx="12"/>
          </p:nvPr>
        </p:nvSpPr>
        <p:spPr/>
        <p:txBody>
          <a:bodyPr/>
          <a:lstStyle/>
          <a:p>
            <a:fld id="{09A06A56-90D9-4A20-AC90-84E8059EFAAD}" type="slidenum">
              <a:rPr lang="en-US" smtClean="0"/>
              <a:t>‹#›</a:t>
            </a:fld>
            <a:endParaRPr lang="en-US"/>
          </a:p>
        </p:txBody>
      </p:sp>
    </p:spTree>
    <p:extLst>
      <p:ext uri="{BB962C8B-B14F-4D97-AF65-F5344CB8AC3E}">
        <p14:creationId xmlns:p14="http://schemas.microsoft.com/office/powerpoint/2010/main" val="39743737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8A116-9DBE-406A-AF12-124020958E9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58A1B75-E7D1-4DB7-B85C-71AA23488BFC}"/>
              </a:ext>
            </a:extLst>
          </p:cNvPr>
          <p:cNvSpPr>
            <a:spLocks noGrp="1"/>
          </p:cNvSpPr>
          <p:nvPr>
            <p:ph type="dt" sz="half" idx="10"/>
          </p:nvPr>
        </p:nvSpPr>
        <p:spPr/>
        <p:txBody>
          <a:bodyPr/>
          <a:lstStyle/>
          <a:p>
            <a:fld id="{73303BE6-2BA4-4D38-8EF4-EE67069B5376}" type="datetimeFigureOut">
              <a:rPr lang="en-US" smtClean="0"/>
              <a:t>20-Nov-17</a:t>
            </a:fld>
            <a:endParaRPr lang="en-US"/>
          </a:p>
        </p:txBody>
      </p:sp>
      <p:sp>
        <p:nvSpPr>
          <p:cNvPr id="4" name="Footer Placeholder 3">
            <a:extLst>
              <a:ext uri="{FF2B5EF4-FFF2-40B4-BE49-F238E27FC236}">
                <a16:creationId xmlns:a16="http://schemas.microsoft.com/office/drawing/2014/main" id="{FEAF188A-94E4-4560-B13F-31F422B248F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2C8D2FE-AF2D-46DB-A2CC-5AC9747DA598}"/>
              </a:ext>
            </a:extLst>
          </p:cNvPr>
          <p:cNvSpPr>
            <a:spLocks noGrp="1"/>
          </p:cNvSpPr>
          <p:nvPr>
            <p:ph type="sldNum" sz="quarter" idx="12"/>
          </p:nvPr>
        </p:nvSpPr>
        <p:spPr/>
        <p:txBody>
          <a:bodyPr/>
          <a:lstStyle/>
          <a:p>
            <a:fld id="{09A06A56-90D9-4A20-AC90-84E8059EFAAD}" type="slidenum">
              <a:rPr lang="en-US" smtClean="0"/>
              <a:t>‹#›</a:t>
            </a:fld>
            <a:endParaRPr lang="en-US"/>
          </a:p>
        </p:txBody>
      </p:sp>
    </p:spTree>
    <p:extLst>
      <p:ext uri="{BB962C8B-B14F-4D97-AF65-F5344CB8AC3E}">
        <p14:creationId xmlns:p14="http://schemas.microsoft.com/office/powerpoint/2010/main" val="38572141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ED13BEE-1F7F-4F34-BE74-2DD64C2202F9}"/>
              </a:ext>
            </a:extLst>
          </p:cNvPr>
          <p:cNvSpPr>
            <a:spLocks noGrp="1"/>
          </p:cNvSpPr>
          <p:nvPr>
            <p:ph type="dt" sz="half" idx="10"/>
          </p:nvPr>
        </p:nvSpPr>
        <p:spPr/>
        <p:txBody>
          <a:bodyPr/>
          <a:lstStyle/>
          <a:p>
            <a:fld id="{73303BE6-2BA4-4D38-8EF4-EE67069B5376}" type="datetimeFigureOut">
              <a:rPr lang="en-US" smtClean="0"/>
              <a:t>20-Nov-17</a:t>
            </a:fld>
            <a:endParaRPr lang="en-US"/>
          </a:p>
        </p:txBody>
      </p:sp>
      <p:sp>
        <p:nvSpPr>
          <p:cNvPr id="3" name="Footer Placeholder 2">
            <a:extLst>
              <a:ext uri="{FF2B5EF4-FFF2-40B4-BE49-F238E27FC236}">
                <a16:creationId xmlns:a16="http://schemas.microsoft.com/office/drawing/2014/main" id="{6D104E8B-2190-460C-95EE-72FEE46B72D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798D635-1566-4B74-BC80-1ED282F94226}"/>
              </a:ext>
            </a:extLst>
          </p:cNvPr>
          <p:cNvSpPr>
            <a:spLocks noGrp="1"/>
          </p:cNvSpPr>
          <p:nvPr>
            <p:ph type="sldNum" sz="quarter" idx="12"/>
          </p:nvPr>
        </p:nvSpPr>
        <p:spPr/>
        <p:txBody>
          <a:bodyPr/>
          <a:lstStyle/>
          <a:p>
            <a:fld id="{09A06A56-90D9-4A20-AC90-84E8059EFAAD}" type="slidenum">
              <a:rPr lang="en-US" smtClean="0"/>
              <a:t>‹#›</a:t>
            </a:fld>
            <a:endParaRPr lang="en-US"/>
          </a:p>
        </p:txBody>
      </p:sp>
    </p:spTree>
    <p:extLst>
      <p:ext uri="{BB962C8B-B14F-4D97-AF65-F5344CB8AC3E}">
        <p14:creationId xmlns:p14="http://schemas.microsoft.com/office/powerpoint/2010/main" val="20586539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328B7-21C2-49F0-9E29-36DBD3AA5B2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5EDD7EE-AAB3-44AE-8809-6ACB27F8FA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C0E31CA-D6CF-45B0-ADDA-4CB42ED86A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E40CA5A-F17F-423C-8214-CA810C41579B}"/>
              </a:ext>
            </a:extLst>
          </p:cNvPr>
          <p:cNvSpPr>
            <a:spLocks noGrp="1"/>
          </p:cNvSpPr>
          <p:nvPr>
            <p:ph type="dt" sz="half" idx="10"/>
          </p:nvPr>
        </p:nvSpPr>
        <p:spPr/>
        <p:txBody>
          <a:bodyPr/>
          <a:lstStyle/>
          <a:p>
            <a:fld id="{73303BE6-2BA4-4D38-8EF4-EE67069B5376}" type="datetimeFigureOut">
              <a:rPr lang="en-US" smtClean="0"/>
              <a:t>20-Nov-17</a:t>
            </a:fld>
            <a:endParaRPr lang="en-US"/>
          </a:p>
        </p:txBody>
      </p:sp>
      <p:sp>
        <p:nvSpPr>
          <p:cNvPr id="6" name="Footer Placeholder 5">
            <a:extLst>
              <a:ext uri="{FF2B5EF4-FFF2-40B4-BE49-F238E27FC236}">
                <a16:creationId xmlns:a16="http://schemas.microsoft.com/office/drawing/2014/main" id="{074B4FC1-1292-4217-9CF0-C42C526D8D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CC7ED28-9843-45E8-A334-E4BDFE329CC8}"/>
              </a:ext>
            </a:extLst>
          </p:cNvPr>
          <p:cNvSpPr>
            <a:spLocks noGrp="1"/>
          </p:cNvSpPr>
          <p:nvPr>
            <p:ph type="sldNum" sz="quarter" idx="12"/>
          </p:nvPr>
        </p:nvSpPr>
        <p:spPr/>
        <p:txBody>
          <a:bodyPr/>
          <a:lstStyle/>
          <a:p>
            <a:fld id="{09A06A56-90D9-4A20-AC90-84E8059EFAAD}" type="slidenum">
              <a:rPr lang="en-US" smtClean="0"/>
              <a:t>‹#›</a:t>
            </a:fld>
            <a:endParaRPr lang="en-US"/>
          </a:p>
        </p:txBody>
      </p:sp>
    </p:spTree>
    <p:extLst>
      <p:ext uri="{BB962C8B-B14F-4D97-AF65-F5344CB8AC3E}">
        <p14:creationId xmlns:p14="http://schemas.microsoft.com/office/powerpoint/2010/main" val="25811159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D22200-0CE3-421C-8714-D01015E6CE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4D8BB99-6508-47FD-9AFC-71565FA875D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0CF8B8C-3800-43E7-92CD-111BEE9807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6DD9818-ED9E-41E7-A58A-C62C1CA51BEB}"/>
              </a:ext>
            </a:extLst>
          </p:cNvPr>
          <p:cNvSpPr>
            <a:spLocks noGrp="1"/>
          </p:cNvSpPr>
          <p:nvPr>
            <p:ph type="dt" sz="half" idx="10"/>
          </p:nvPr>
        </p:nvSpPr>
        <p:spPr/>
        <p:txBody>
          <a:bodyPr/>
          <a:lstStyle/>
          <a:p>
            <a:fld id="{73303BE6-2BA4-4D38-8EF4-EE67069B5376}" type="datetimeFigureOut">
              <a:rPr lang="en-US" smtClean="0"/>
              <a:t>20-Nov-17</a:t>
            </a:fld>
            <a:endParaRPr lang="en-US"/>
          </a:p>
        </p:txBody>
      </p:sp>
      <p:sp>
        <p:nvSpPr>
          <p:cNvPr id="6" name="Footer Placeholder 5">
            <a:extLst>
              <a:ext uri="{FF2B5EF4-FFF2-40B4-BE49-F238E27FC236}">
                <a16:creationId xmlns:a16="http://schemas.microsoft.com/office/drawing/2014/main" id="{434EE411-6C36-4FE7-B409-F1F5FF3345C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6263C91-1B73-4BBB-A737-AF95C1FF0499}"/>
              </a:ext>
            </a:extLst>
          </p:cNvPr>
          <p:cNvSpPr>
            <a:spLocks noGrp="1"/>
          </p:cNvSpPr>
          <p:nvPr>
            <p:ph type="sldNum" sz="quarter" idx="12"/>
          </p:nvPr>
        </p:nvSpPr>
        <p:spPr/>
        <p:txBody>
          <a:bodyPr/>
          <a:lstStyle/>
          <a:p>
            <a:fld id="{09A06A56-90D9-4A20-AC90-84E8059EFAAD}" type="slidenum">
              <a:rPr lang="en-US" smtClean="0"/>
              <a:t>‹#›</a:t>
            </a:fld>
            <a:endParaRPr lang="en-US"/>
          </a:p>
        </p:txBody>
      </p:sp>
    </p:spTree>
    <p:extLst>
      <p:ext uri="{BB962C8B-B14F-4D97-AF65-F5344CB8AC3E}">
        <p14:creationId xmlns:p14="http://schemas.microsoft.com/office/powerpoint/2010/main" val="687134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265CCA-7F07-4D4C-9F0E-B6507A85A39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6FD14C3-B1E6-4631-A7C3-5D14D67CFE3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162343-4DA5-4CDB-917D-990269D2D4AC}"/>
              </a:ext>
            </a:extLst>
          </p:cNvPr>
          <p:cNvSpPr>
            <a:spLocks noGrp="1"/>
          </p:cNvSpPr>
          <p:nvPr>
            <p:ph type="dt" sz="half" idx="10"/>
          </p:nvPr>
        </p:nvSpPr>
        <p:spPr/>
        <p:txBody>
          <a:bodyPr/>
          <a:lstStyle/>
          <a:p>
            <a:fld id="{73303BE6-2BA4-4D38-8EF4-EE67069B5376}" type="datetimeFigureOut">
              <a:rPr lang="en-US" smtClean="0"/>
              <a:t>20-Nov-17</a:t>
            </a:fld>
            <a:endParaRPr lang="en-US"/>
          </a:p>
        </p:txBody>
      </p:sp>
      <p:sp>
        <p:nvSpPr>
          <p:cNvPr id="5" name="Footer Placeholder 4">
            <a:extLst>
              <a:ext uri="{FF2B5EF4-FFF2-40B4-BE49-F238E27FC236}">
                <a16:creationId xmlns:a16="http://schemas.microsoft.com/office/drawing/2014/main" id="{9DBDDB64-406F-4CC7-B6B3-5E152C099E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C46B9B-5527-4447-9CAA-7FC59B701FEB}"/>
              </a:ext>
            </a:extLst>
          </p:cNvPr>
          <p:cNvSpPr>
            <a:spLocks noGrp="1"/>
          </p:cNvSpPr>
          <p:nvPr>
            <p:ph type="sldNum" sz="quarter" idx="12"/>
          </p:nvPr>
        </p:nvSpPr>
        <p:spPr/>
        <p:txBody>
          <a:bodyPr/>
          <a:lstStyle/>
          <a:p>
            <a:fld id="{09A06A56-90D9-4A20-AC90-84E8059EFAAD}" type="slidenum">
              <a:rPr lang="en-US" smtClean="0"/>
              <a:t>‹#›</a:t>
            </a:fld>
            <a:endParaRPr lang="en-US"/>
          </a:p>
        </p:txBody>
      </p:sp>
    </p:spTree>
    <p:extLst>
      <p:ext uri="{BB962C8B-B14F-4D97-AF65-F5344CB8AC3E}">
        <p14:creationId xmlns:p14="http://schemas.microsoft.com/office/powerpoint/2010/main" val="38963309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AFB16A-A449-4D4B-B975-BE5E9E5178E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D8991AC-4F82-4EC2-B9CE-A3523688708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DCD3EB5-1B9B-4550-A0D4-80C91ED7AFBE}"/>
              </a:ext>
            </a:extLst>
          </p:cNvPr>
          <p:cNvSpPr>
            <a:spLocks noGrp="1"/>
          </p:cNvSpPr>
          <p:nvPr>
            <p:ph type="dt" sz="half" idx="10"/>
          </p:nvPr>
        </p:nvSpPr>
        <p:spPr/>
        <p:txBody>
          <a:bodyPr/>
          <a:lstStyle/>
          <a:p>
            <a:fld id="{73303BE6-2BA4-4D38-8EF4-EE67069B5376}" type="datetimeFigureOut">
              <a:rPr lang="en-US" smtClean="0"/>
              <a:t>20-Nov-17</a:t>
            </a:fld>
            <a:endParaRPr lang="en-US"/>
          </a:p>
        </p:txBody>
      </p:sp>
      <p:sp>
        <p:nvSpPr>
          <p:cNvPr id="5" name="Footer Placeholder 4">
            <a:extLst>
              <a:ext uri="{FF2B5EF4-FFF2-40B4-BE49-F238E27FC236}">
                <a16:creationId xmlns:a16="http://schemas.microsoft.com/office/drawing/2014/main" id="{7AE1BA14-83AF-453C-977F-BAF90D16D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86353C6-27E6-4F7C-9B8D-7080B0525DBB}"/>
              </a:ext>
            </a:extLst>
          </p:cNvPr>
          <p:cNvSpPr>
            <a:spLocks noGrp="1"/>
          </p:cNvSpPr>
          <p:nvPr>
            <p:ph type="sldNum" sz="quarter" idx="12"/>
          </p:nvPr>
        </p:nvSpPr>
        <p:spPr/>
        <p:txBody>
          <a:bodyPr/>
          <a:lstStyle/>
          <a:p>
            <a:fld id="{09A06A56-90D9-4A20-AC90-84E8059EFAAD}" type="slidenum">
              <a:rPr lang="en-US" smtClean="0"/>
              <a:t>‹#›</a:t>
            </a:fld>
            <a:endParaRPr lang="en-US"/>
          </a:p>
        </p:txBody>
      </p:sp>
    </p:spTree>
    <p:extLst>
      <p:ext uri="{BB962C8B-B14F-4D97-AF65-F5344CB8AC3E}">
        <p14:creationId xmlns:p14="http://schemas.microsoft.com/office/powerpoint/2010/main" val="14507917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47D24CA-478B-40C6-BEC2-1D1871E90C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C5469C9-FE2E-4CFB-890E-EE05083BB5A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7736EE-DFB0-46C8-BF84-F475370C7C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303BE6-2BA4-4D38-8EF4-EE67069B5376}" type="datetimeFigureOut">
              <a:rPr lang="en-US" smtClean="0"/>
              <a:t>20-Nov-17</a:t>
            </a:fld>
            <a:endParaRPr lang="en-US"/>
          </a:p>
        </p:txBody>
      </p:sp>
      <p:sp>
        <p:nvSpPr>
          <p:cNvPr id="5" name="Footer Placeholder 4">
            <a:extLst>
              <a:ext uri="{FF2B5EF4-FFF2-40B4-BE49-F238E27FC236}">
                <a16:creationId xmlns:a16="http://schemas.microsoft.com/office/drawing/2014/main" id="{0AEFC994-4784-48CE-B258-A8EE3389A19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5AB5E00-045E-442C-8186-D01BFC8AED3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A06A56-90D9-4A20-AC90-84E8059EFAAD}" type="slidenum">
              <a:rPr lang="en-US" smtClean="0"/>
              <a:t>‹#›</a:t>
            </a:fld>
            <a:endParaRPr lang="en-US"/>
          </a:p>
        </p:txBody>
      </p:sp>
    </p:spTree>
    <p:extLst>
      <p:ext uri="{BB962C8B-B14F-4D97-AF65-F5344CB8AC3E}">
        <p14:creationId xmlns:p14="http://schemas.microsoft.com/office/powerpoint/2010/main" val="19288860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youtube.com/watch?v=AYD8nQ97HmU" TargetMode="External"/><Relationship Id="rId2" Type="http://schemas.openxmlformats.org/officeDocument/2006/relationships/hyperlink" Target="https://www.youtube.com/watch?v=niSLZDVApdQ"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png"/><Relationship Id="rId4" Type="http://schemas.openxmlformats.org/officeDocument/2006/relationships/image" Target="../media/image17.jpeg"/><Relationship Id="rId9" Type="http://schemas.openxmlformats.org/officeDocument/2006/relationships/image" Target="../media/image2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 Id="rId4" Type="http://schemas.openxmlformats.org/officeDocument/2006/relationships/image" Target="../media/image41.jpeg"/></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5219A-47AC-47AF-82BC-5C6205AFFB7A}"/>
              </a:ext>
            </a:extLst>
          </p:cNvPr>
          <p:cNvSpPr>
            <a:spLocks noGrp="1"/>
          </p:cNvSpPr>
          <p:nvPr>
            <p:ph type="ctrTitle"/>
          </p:nvPr>
        </p:nvSpPr>
        <p:spPr/>
        <p:txBody>
          <a:bodyPr/>
          <a:lstStyle/>
          <a:p>
            <a:r>
              <a:rPr lang="en-US" dirty="0"/>
              <a:t>Globalization and Populism</a:t>
            </a:r>
          </a:p>
        </p:txBody>
      </p:sp>
      <p:sp>
        <p:nvSpPr>
          <p:cNvPr id="3" name="Subtitle 2">
            <a:extLst>
              <a:ext uri="{FF2B5EF4-FFF2-40B4-BE49-F238E27FC236}">
                <a16:creationId xmlns:a16="http://schemas.microsoft.com/office/drawing/2014/main" id="{442CC748-940D-4A4D-9001-51AE336BA44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2532202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94DDC3-FC8D-4F35-9592-E1378CDE6D1D}"/>
              </a:ext>
            </a:extLst>
          </p:cNvPr>
          <p:cNvSpPr>
            <a:spLocks noGrp="1"/>
          </p:cNvSpPr>
          <p:nvPr>
            <p:ph type="title"/>
          </p:nvPr>
        </p:nvSpPr>
        <p:spPr/>
        <p:txBody>
          <a:bodyPr/>
          <a:lstStyle/>
          <a:p>
            <a:r>
              <a:rPr lang="en-US" dirty="0"/>
              <a:t>Globalization </a:t>
            </a:r>
          </a:p>
        </p:txBody>
      </p:sp>
      <p:sp>
        <p:nvSpPr>
          <p:cNvPr id="3" name="Content Placeholder 2">
            <a:extLst>
              <a:ext uri="{FF2B5EF4-FFF2-40B4-BE49-F238E27FC236}">
                <a16:creationId xmlns:a16="http://schemas.microsoft.com/office/drawing/2014/main" id="{C9B5EA0F-272B-4A33-AE96-DC617FB77FAB}"/>
              </a:ext>
            </a:extLst>
          </p:cNvPr>
          <p:cNvSpPr>
            <a:spLocks noGrp="1"/>
          </p:cNvSpPr>
          <p:nvPr>
            <p:ph idx="1"/>
          </p:nvPr>
        </p:nvSpPr>
        <p:spPr/>
        <p:txBody>
          <a:bodyPr/>
          <a:lstStyle/>
          <a:p>
            <a:r>
              <a:rPr lang="en-US" dirty="0" err="1"/>
              <a:t>Globalisation</a:t>
            </a:r>
            <a:r>
              <a:rPr lang="en-US" dirty="0"/>
              <a:t> is the rising in connections of people </a:t>
            </a:r>
            <a:r>
              <a:rPr lang="en-US"/>
              <a:t>and businesses </a:t>
            </a:r>
            <a:r>
              <a:rPr lang="en-US" dirty="0"/>
              <a:t>through the growth of the </a:t>
            </a:r>
            <a:r>
              <a:rPr lang="en-US" b="1" dirty="0"/>
              <a:t>international</a:t>
            </a:r>
            <a:r>
              <a:rPr lang="en-US" dirty="0"/>
              <a:t> flow of </a:t>
            </a:r>
            <a:r>
              <a:rPr lang="en-US" u="sng" dirty="0"/>
              <a:t>money, ideas and culture</a:t>
            </a:r>
            <a:r>
              <a:rPr lang="en-US" dirty="0"/>
              <a:t>. Globalization is primarily an economic process of integration which has social and cultural aspects as well.</a:t>
            </a:r>
          </a:p>
        </p:txBody>
      </p:sp>
    </p:spTree>
    <p:extLst>
      <p:ext uri="{BB962C8B-B14F-4D97-AF65-F5344CB8AC3E}">
        <p14:creationId xmlns:p14="http://schemas.microsoft.com/office/powerpoint/2010/main" val="22034783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A07FBD-F352-4461-91B9-7A6D942C1C03}"/>
              </a:ext>
            </a:extLst>
          </p:cNvPr>
          <p:cNvSpPr>
            <a:spLocks noGrp="1"/>
          </p:cNvSpPr>
          <p:nvPr>
            <p:ph type="title"/>
          </p:nvPr>
        </p:nvSpPr>
        <p:spPr/>
        <p:txBody>
          <a:bodyPr/>
          <a:lstStyle/>
          <a:p>
            <a:r>
              <a:rPr lang="en-US" dirty="0"/>
              <a:t>Populism</a:t>
            </a:r>
          </a:p>
        </p:txBody>
      </p:sp>
      <p:sp>
        <p:nvSpPr>
          <p:cNvPr id="3" name="Content Placeholder 2">
            <a:extLst>
              <a:ext uri="{FF2B5EF4-FFF2-40B4-BE49-F238E27FC236}">
                <a16:creationId xmlns:a16="http://schemas.microsoft.com/office/drawing/2014/main" id="{C18E75E8-2546-489A-ACA1-1C1F3D15BBA0}"/>
              </a:ext>
            </a:extLst>
          </p:cNvPr>
          <p:cNvSpPr>
            <a:spLocks noGrp="1"/>
          </p:cNvSpPr>
          <p:nvPr>
            <p:ph idx="1"/>
          </p:nvPr>
        </p:nvSpPr>
        <p:spPr/>
        <p:txBody>
          <a:bodyPr/>
          <a:lstStyle/>
          <a:p>
            <a:r>
              <a:rPr lang="en-US" dirty="0"/>
              <a:t>Populism or a populist political strategy can be quite simply defined </a:t>
            </a:r>
            <a:r>
              <a:rPr lang="en-US" dirty="0">
                <a:solidFill>
                  <a:schemeClr val="accent5">
                    <a:lumMod val="50000"/>
                  </a:schemeClr>
                </a:solidFill>
              </a:rPr>
              <a:t>“as a “thin ideology” that sets up a simple framework: that of a </a:t>
            </a:r>
            <a:r>
              <a:rPr lang="en-US" b="1" dirty="0">
                <a:solidFill>
                  <a:schemeClr val="accent5">
                    <a:lumMod val="50000"/>
                  </a:schemeClr>
                </a:solidFill>
              </a:rPr>
              <a:t>pure people </a:t>
            </a:r>
            <a:r>
              <a:rPr lang="en-US" dirty="0">
                <a:solidFill>
                  <a:schemeClr val="accent5">
                    <a:lumMod val="50000"/>
                  </a:schemeClr>
                </a:solidFill>
              </a:rPr>
              <a:t>versus a </a:t>
            </a:r>
            <a:r>
              <a:rPr lang="en-US" b="1" dirty="0">
                <a:solidFill>
                  <a:schemeClr val="accent5">
                    <a:lumMod val="50000"/>
                  </a:schemeClr>
                </a:solidFill>
              </a:rPr>
              <a:t>corrupt elite</a:t>
            </a:r>
            <a:r>
              <a:rPr lang="en-US" dirty="0">
                <a:solidFill>
                  <a:schemeClr val="accent5">
                    <a:lumMod val="50000"/>
                  </a:schemeClr>
                </a:solidFill>
              </a:rPr>
              <a:t>.” -</a:t>
            </a:r>
            <a:r>
              <a:rPr lang="en-US" dirty="0"/>
              <a:t> Cas </a:t>
            </a:r>
            <a:r>
              <a:rPr lang="en-US" dirty="0" err="1"/>
              <a:t>Mudde</a:t>
            </a:r>
            <a:endParaRPr lang="en-US" dirty="0"/>
          </a:p>
          <a:p>
            <a:pPr marL="0" indent="0">
              <a:buNone/>
            </a:pPr>
            <a:endParaRPr lang="en-US" dirty="0"/>
          </a:p>
        </p:txBody>
      </p:sp>
      <p:pic>
        <p:nvPicPr>
          <p:cNvPr id="1026" name="Picture 2" descr="Image result for populism">
            <a:extLst>
              <a:ext uri="{FF2B5EF4-FFF2-40B4-BE49-F238E27FC236}">
                <a16:creationId xmlns:a16="http://schemas.microsoft.com/office/drawing/2014/main" id="{0657873A-D370-4F70-9913-9F84F3567E7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9557"/>
          <a:stretch/>
        </p:blipFill>
        <p:spPr bwMode="auto">
          <a:xfrm>
            <a:off x="2748643" y="3788228"/>
            <a:ext cx="7130143" cy="28738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51791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76DA0-CAE1-457F-B927-19B7BD412ED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6A5F9A1-AFC6-4E83-B3CA-5CCF5E368B2C}"/>
              </a:ext>
            </a:extLst>
          </p:cNvPr>
          <p:cNvSpPr>
            <a:spLocks noGrp="1"/>
          </p:cNvSpPr>
          <p:nvPr>
            <p:ph idx="1"/>
          </p:nvPr>
        </p:nvSpPr>
        <p:spPr/>
        <p:txBody>
          <a:bodyPr/>
          <a:lstStyle/>
          <a:p>
            <a:r>
              <a:rPr lang="en-US" dirty="0"/>
              <a:t>Divide society into two</a:t>
            </a:r>
          </a:p>
          <a:p>
            <a:pPr lvl="1"/>
            <a:r>
              <a:rPr lang="en-US" dirty="0"/>
              <a:t>The “Elite” or the “Establishment” as the villain</a:t>
            </a:r>
          </a:p>
          <a:p>
            <a:pPr lvl="1"/>
            <a:r>
              <a:rPr lang="en-US" dirty="0"/>
              <a:t>“The People,” the “Silent Majority,” the “Common Person,” or the “Forgotten Majority” as the ‘good’ people, who the populist promises to represent, listen to and who is the ‘good people’s’ only </a:t>
            </a:r>
            <a:br>
              <a:rPr lang="en-US" dirty="0"/>
            </a:br>
            <a:r>
              <a:rPr lang="en-US" dirty="0"/>
              <a:t>champion who will look after them. </a:t>
            </a:r>
          </a:p>
          <a:p>
            <a:pPr lvl="1"/>
            <a:endParaRPr lang="en-US" dirty="0"/>
          </a:p>
          <a:p>
            <a:pPr lvl="1"/>
            <a:r>
              <a:rPr lang="en-US" dirty="0"/>
              <a:t>Populists define themselves as political</a:t>
            </a:r>
            <a:br>
              <a:rPr lang="en-US" dirty="0"/>
            </a:br>
            <a:r>
              <a:rPr lang="en-US" dirty="0"/>
              <a:t>outsiders, not corrupted by or not part of the</a:t>
            </a:r>
            <a:br>
              <a:rPr lang="en-US" dirty="0"/>
            </a:br>
            <a:r>
              <a:rPr lang="en-US" dirty="0"/>
              <a:t>old, exclusive nasty political system.</a:t>
            </a:r>
          </a:p>
          <a:p>
            <a:pPr lvl="1"/>
            <a:endParaRPr lang="en-US" dirty="0"/>
          </a:p>
        </p:txBody>
      </p:sp>
      <p:pic>
        <p:nvPicPr>
          <p:cNvPr id="2050" name="Picture 2" descr="Image result for populism">
            <a:extLst>
              <a:ext uri="{FF2B5EF4-FFF2-40B4-BE49-F238E27FC236}">
                <a16:creationId xmlns:a16="http://schemas.microsoft.com/office/drawing/2014/main" id="{BB95821B-62EA-4D84-A996-711CBDA05F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8127" y="3621314"/>
            <a:ext cx="4863873" cy="3236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72281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C6F9D2-D675-4FE3-93CC-187E566EA284}"/>
              </a:ext>
            </a:extLst>
          </p:cNvPr>
          <p:cNvSpPr>
            <a:spLocks noGrp="1"/>
          </p:cNvSpPr>
          <p:nvPr>
            <p:ph type="title"/>
          </p:nvPr>
        </p:nvSpPr>
        <p:spPr/>
        <p:txBody>
          <a:bodyPr/>
          <a:lstStyle/>
          <a:p>
            <a:r>
              <a:rPr lang="en-US" dirty="0"/>
              <a:t>Some examples anyone?</a:t>
            </a:r>
          </a:p>
        </p:txBody>
      </p:sp>
      <p:sp>
        <p:nvSpPr>
          <p:cNvPr id="3" name="Content Placeholder 2">
            <a:extLst>
              <a:ext uri="{FF2B5EF4-FFF2-40B4-BE49-F238E27FC236}">
                <a16:creationId xmlns:a16="http://schemas.microsoft.com/office/drawing/2014/main" id="{6D399EB6-1AF8-480A-9E4E-641BCF26D98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0797143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288C3A-E3D0-4B66-8CE2-FFE0F34732C9}"/>
              </a:ext>
            </a:extLst>
          </p:cNvPr>
          <p:cNvSpPr>
            <a:spLocks noGrp="1"/>
          </p:cNvSpPr>
          <p:nvPr>
            <p:ph type="title"/>
          </p:nvPr>
        </p:nvSpPr>
        <p:spPr>
          <a:xfrm>
            <a:off x="-312419" y="482661"/>
            <a:ext cx="12368348" cy="1599914"/>
          </a:xfrm>
        </p:spPr>
        <p:txBody>
          <a:bodyPr/>
          <a:lstStyle/>
          <a:p>
            <a:endParaRPr lang="en-US"/>
          </a:p>
        </p:txBody>
      </p:sp>
      <p:sp>
        <p:nvSpPr>
          <p:cNvPr id="3" name="Content Placeholder 2">
            <a:extLst>
              <a:ext uri="{FF2B5EF4-FFF2-40B4-BE49-F238E27FC236}">
                <a16:creationId xmlns:a16="http://schemas.microsoft.com/office/drawing/2014/main" id="{2A1485EF-324A-4062-B7F4-76C1A0B38F8C}"/>
              </a:ext>
            </a:extLst>
          </p:cNvPr>
          <p:cNvSpPr>
            <a:spLocks noGrp="1"/>
          </p:cNvSpPr>
          <p:nvPr>
            <p:ph idx="1"/>
          </p:nvPr>
        </p:nvSpPr>
        <p:spPr/>
        <p:txBody>
          <a:bodyPr/>
          <a:lstStyle/>
          <a:p>
            <a:endParaRPr lang="en-US"/>
          </a:p>
        </p:txBody>
      </p:sp>
      <p:pic>
        <p:nvPicPr>
          <p:cNvPr id="5122" name="Picture 2" descr="Related image">
            <a:extLst>
              <a:ext uri="{FF2B5EF4-FFF2-40B4-BE49-F238E27FC236}">
                <a16:creationId xmlns:a16="http://schemas.microsoft.com/office/drawing/2014/main" id="{B4E537A5-ABA9-49F0-BB9F-B29CFAA333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3765" y="1322615"/>
            <a:ext cx="7587614" cy="42651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89564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793A19-ED05-4F0E-B067-94502B8AB6A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377B0DC3-4467-4701-A744-F9BFD7DC5659}"/>
              </a:ext>
            </a:extLst>
          </p:cNvPr>
          <p:cNvSpPr>
            <a:spLocks noGrp="1"/>
          </p:cNvSpPr>
          <p:nvPr>
            <p:ph idx="1"/>
          </p:nvPr>
        </p:nvSpPr>
        <p:spPr/>
        <p:txBody>
          <a:bodyPr/>
          <a:lstStyle/>
          <a:p>
            <a:endParaRPr lang="en-US"/>
          </a:p>
        </p:txBody>
      </p:sp>
      <p:pic>
        <p:nvPicPr>
          <p:cNvPr id="4098" name="Picture 2" descr="Image result for thaksin">
            <a:extLst>
              <a:ext uri="{FF2B5EF4-FFF2-40B4-BE49-F238E27FC236}">
                <a16:creationId xmlns:a16="http://schemas.microsoft.com/office/drawing/2014/main" id="{70D8BA7B-937F-4AF4-8A28-D677D473FA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0400" y="1069086"/>
            <a:ext cx="5791200" cy="47198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32208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A1FEC-1136-498E-A7CC-6F88ACDA376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4EB552A-8518-4BB7-96F4-092CF51991FA}"/>
              </a:ext>
            </a:extLst>
          </p:cNvPr>
          <p:cNvSpPr>
            <a:spLocks noGrp="1"/>
          </p:cNvSpPr>
          <p:nvPr>
            <p:ph idx="1"/>
          </p:nvPr>
        </p:nvSpPr>
        <p:spPr/>
        <p:txBody>
          <a:bodyPr/>
          <a:lstStyle/>
          <a:p>
            <a:endParaRPr lang="en-US"/>
          </a:p>
        </p:txBody>
      </p:sp>
      <p:pic>
        <p:nvPicPr>
          <p:cNvPr id="3074" name="Picture 2" descr="Image result for duterte">
            <a:extLst>
              <a:ext uri="{FF2B5EF4-FFF2-40B4-BE49-F238E27FC236}">
                <a16:creationId xmlns:a16="http://schemas.microsoft.com/office/drawing/2014/main" id="{56F4E1C3-A2A0-42A7-8BF8-4CDA553846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885825"/>
            <a:ext cx="7620000" cy="5086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51337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21628-F301-4992-9A8A-810489677FA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32C8E1BE-3055-4940-8B88-F097DA017939}"/>
              </a:ext>
            </a:extLst>
          </p:cNvPr>
          <p:cNvSpPr>
            <a:spLocks noGrp="1"/>
          </p:cNvSpPr>
          <p:nvPr>
            <p:ph idx="1"/>
          </p:nvPr>
        </p:nvSpPr>
        <p:spPr/>
        <p:txBody>
          <a:bodyPr/>
          <a:lstStyle/>
          <a:p>
            <a:endParaRPr lang="en-US"/>
          </a:p>
        </p:txBody>
      </p:sp>
      <p:pic>
        <p:nvPicPr>
          <p:cNvPr id="6146" name="Picture 2" descr="Image result for thaksin trump">
            <a:extLst>
              <a:ext uri="{FF2B5EF4-FFF2-40B4-BE49-F238E27FC236}">
                <a16:creationId xmlns:a16="http://schemas.microsoft.com/office/drawing/2014/main" id="{EDC275C1-94EB-4BB8-A4B8-074D738836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67743" y="1517520"/>
            <a:ext cx="5973536" cy="3953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25486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26DB8D-CA82-4918-9269-D8B9FF5131F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439E1E1-D30A-4C49-9C04-8D270D2ACE0A}"/>
              </a:ext>
            </a:extLst>
          </p:cNvPr>
          <p:cNvSpPr>
            <a:spLocks noGrp="1"/>
          </p:cNvSpPr>
          <p:nvPr>
            <p:ph idx="1"/>
          </p:nvPr>
        </p:nvSpPr>
        <p:spPr/>
        <p:txBody>
          <a:bodyPr/>
          <a:lstStyle/>
          <a:p>
            <a:endParaRPr lang="en-US"/>
          </a:p>
        </p:txBody>
      </p:sp>
      <p:pic>
        <p:nvPicPr>
          <p:cNvPr id="7170" name="Picture 2" descr="Image result for boris johnson">
            <a:extLst>
              <a:ext uri="{FF2B5EF4-FFF2-40B4-BE49-F238E27FC236}">
                <a16:creationId xmlns:a16="http://schemas.microsoft.com/office/drawing/2014/main" id="{CE207B8E-4564-4846-A567-A58285A04C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2229" y="845006"/>
            <a:ext cx="9187542" cy="516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75815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04D76E-D28D-4771-98C5-54A4C7A30EB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9E03895-D80A-424F-A394-E7E721464E3D}"/>
              </a:ext>
            </a:extLst>
          </p:cNvPr>
          <p:cNvSpPr>
            <a:spLocks noGrp="1"/>
          </p:cNvSpPr>
          <p:nvPr>
            <p:ph idx="1"/>
          </p:nvPr>
        </p:nvSpPr>
        <p:spPr/>
        <p:txBody>
          <a:bodyPr/>
          <a:lstStyle/>
          <a:p>
            <a:endParaRPr lang="en-US"/>
          </a:p>
        </p:txBody>
      </p:sp>
      <p:pic>
        <p:nvPicPr>
          <p:cNvPr id="8196" name="Picture 4" descr="http://files.foreignaffairs.com/legacy/images/Riotta_TheEnduringAppeal.jpg.jpg">
            <a:extLst>
              <a:ext uri="{FF2B5EF4-FFF2-40B4-BE49-F238E27FC236}">
                <a16:creationId xmlns:a16="http://schemas.microsoft.com/office/drawing/2014/main" id="{645016B8-E240-4090-9EE6-7E81BC92DB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0"/>
            <a:ext cx="109728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33750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06658E-AE6F-4878-8558-C08241893C3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BE18B13-7E81-44A8-B4F5-B1F69BB25FAB}"/>
              </a:ext>
            </a:extLst>
          </p:cNvPr>
          <p:cNvSpPr>
            <a:spLocks noGrp="1"/>
          </p:cNvSpPr>
          <p:nvPr>
            <p:ph idx="1"/>
          </p:nvPr>
        </p:nvSpPr>
        <p:spPr/>
        <p:txBody>
          <a:bodyPr/>
          <a:lstStyle/>
          <a:p>
            <a:endParaRPr lang="en-US"/>
          </a:p>
        </p:txBody>
      </p:sp>
      <p:pic>
        <p:nvPicPr>
          <p:cNvPr id="9218" name="Picture 2" descr="Image result for bernie sanders">
            <a:extLst>
              <a:ext uri="{FF2B5EF4-FFF2-40B4-BE49-F238E27FC236}">
                <a16:creationId xmlns:a16="http://schemas.microsoft.com/office/drawing/2014/main" id="{DFD7E662-DD83-4265-8831-DF25E72A69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 y="433388"/>
            <a:ext cx="11049000" cy="5991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13765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B54748-51C8-454E-A47B-B18D04DD1EA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3ACBD942-CFAC-4532-BDB6-BBE5A0BAC4F5}"/>
              </a:ext>
            </a:extLst>
          </p:cNvPr>
          <p:cNvSpPr>
            <a:spLocks noGrp="1"/>
          </p:cNvSpPr>
          <p:nvPr>
            <p:ph idx="1"/>
          </p:nvPr>
        </p:nvSpPr>
        <p:spPr/>
        <p:txBody>
          <a:bodyPr/>
          <a:lstStyle/>
          <a:p>
            <a:endParaRPr lang="en-US"/>
          </a:p>
        </p:txBody>
      </p:sp>
      <p:pic>
        <p:nvPicPr>
          <p:cNvPr id="10242" name="Picture 2" descr="Image result for narendra modi">
            <a:extLst>
              <a:ext uri="{FF2B5EF4-FFF2-40B4-BE49-F238E27FC236}">
                <a16:creationId xmlns:a16="http://schemas.microsoft.com/office/drawing/2014/main" id="{87959E4C-BECF-44C8-A478-F8A3F602AB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2858" y="947516"/>
            <a:ext cx="8926286" cy="4962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28829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514F1-C09C-4664-BE85-11C45AC3B58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C693FFE-C833-42F8-B4D1-377321931744}"/>
              </a:ext>
            </a:extLst>
          </p:cNvPr>
          <p:cNvSpPr>
            <a:spLocks noGrp="1"/>
          </p:cNvSpPr>
          <p:nvPr>
            <p:ph idx="1"/>
          </p:nvPr>
        </p:nvSpPr>
        <p:spPr/>
        <p:txBody>
          <a:bodyPr/>
          <a:lstStyle/>
          <a:p>
            <a:endParaRPr lang="en-US"/>
          </a:p>
        </p:txBody>
      </p:sp>
      <p:pic>
        <p:nvPicPr>
          <p:cNvPr id="11266" name="Picture 2" descr="Image result for marine le pen">
            <a:extLst>
              <a:ext uri="{FF2B5EF4-FFF2-40B4-BE49-F238E27FC236}">
                <a16:creationId xmlns:a16="http://schemas.microsoft.com/office/drawing/2014/main" id="{B13414C4-6093-4334-800A-C06033D001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94469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19C9-BD84-4DCB-A921-D59EDDC4147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B414576-5DA4-4C1D-9A65-4503E2C5ACA4}"/>
              </a:ext>
            </a:extLst>
          </p:cNvPr>
          <p:cNvSpPr>
            <a:spLocks noGrp="1"/>
          </p:cNvSpPr>
          <p:nvPr>
            <p:ph idx="1"/>
          </p:nvPr>
        </p:nvSpPr>
        <p:spPr/>
        <p:txBody>
          <a:bodyPr/>
          <a:lstStyle/>
          <a:p>
            <a:endParaRPr lang="en-US"/>
          </a:p>
        </p:txBody>
      </p:sp>
      <p:pic>
        <p:nvPicPr>
          <p:cNvPr id="12290" name="Picture 2" descr="Image result for pauline hanson">
            <a:extLst>
              <a:ext uri="{FF2B5EF4-FFF2-40B4-BE49-F238E27FC236}">
                <a16:creationId xmlns:a16="http://schemas.microsoft.com/office/drawing/2014/main" id="{9ECEC86E-27DE-4543-A094-5EE9701425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49071" y="1551214"/>
            <a:ext cx="7093858" cy="37555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69348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8D7D1-4494-4814-B48E-6A8B9AD5F34F}"/>
              </a:ext>
            </a:extLst>
          </p:cNvPr>
          <p:cNvSpPr>
            <a:spLocks noGrp="1"/>
          </p:cNvSpPr>
          <p:nvPr>
            <p:ph type="title"/>
          </p:nvPr>
        </p:nvSpPr>
        <p:spPr/>
        <p:txBody>
          <a:bodyPr/>
          <a:lstStyle/>
          <a:p>
            <a:r>
              <a:rPr lang="en-US" dirty="0"/>
              <a:t>How do populists usually draw support?</a:t>
            </a:r>
          </a:p>
        </p:txBody>
      </p:sp>
      <p:sp>
        <p:nvSpPr>
          <p:cNvPr id="3" name="Content Placeholder 2">
            <a:extLst>
              <a:ext uri="{FF2B5EF4-FFF2-40B4-BE49-F238E27FC236}">
                <a16:creationId xmlns:a16="http://schemas.microsoft.com/office/drawing/2014/main" id="{B18637D9-0659-4A5B-9CB0-2A3B7544FBDD}"/>
              </a:ext>
            </a:extLst>
          </p:cNvPr>
          <p:cNvSpPr>
            <a:spLocks noGrp="1"/>
          </p:cNvSpPr>
          <p:nvPr>
            <p:ph idx="1"/>
          </p:nvPr>
        </p:nvSpPr>
        <p:spPr/>
        <p:txBody>
          <a:bodyPr/>
          <a:lstStyle/>
          <a:p>
            <a:r>
              <a:rPr lang="en-US" dirty="0"/>
              <a:t>They make </a:t>
            </a:r>
            <a:r>
              <a:rPr lang="en-US" b="1" dirty="0"/>
              <a:t>irresponsible</a:t>
            </a:r>
            <a:r>
              <a:rPr lang="en-US" dirty="0"/>
              <a:t> economic promises, usually targeted towards their supporters (middle-class or jobless in developed countries, poorly educated rural poor in developing) </a:t>
            </a:r>
          </a:p>
          <a:p>
            <a:r>
              <a:rPr lang="en-US" dirty="0"/>
              <a:t>They try to </a:t>
            </a:r>
            <a:r>
              <a:rPr lang="en-US" dirty="0" err="1"/>
              <a:t>maximise</a:t>
            </a:r>
            <a:r>
              <a:rPr lang="en-US" dirty="0"/>
              <a:t> their media attention or popular support by </a:t>
            </a:r>
            <a:r>
              <a:rPr lang="en-US" b="1" dirty="0"/>
              <a:t>acting differently </a:t>
            </a:r>
            <a:r>
              <a:rPr lang="en-US" dirty="0"/>
              <a:t>to the political status quo – </a:t>
            </a:r>
          </a:p>
          <a:p>
            <a:pPr lvl="1"/>
            <a:r>
              <a:rPr lang="en-US" dirty="0"/>
              <a:t>wear different clothes</a:t>
            </a:r>
          </a:p>
          <a:p>
            <a:pPr lvl="1"/>
            <a:r>
              <a:rPr lang="en-US" dirty="0"/>
              <a:t>speak differently</a:t>
            </a:r>
          </a:p>
          <a:p>
            <a:pPr lvl="1"/>
            <a:r>
              <a:rPr lang="en-US" dirty="0"/>
              <a:t>fashion themselves as the ‘voice of the people.’ </a:t>
            </a:r>
          </a:p>
          <a:p>
            <a:pPr lvl="1"/>
            <a:r>
              <a:rPr lang="en-US" dirty="0"/>
              <a:t>Do a ‘stunt’ that no other status quo politician would dare</a:t>
            </a:r>
          </a:p>
        </p:txBody>
      </p:sp>
    </p:spTree>
    <p:extLst>
      <p:ext uri="{BB962C8B-B14F-4D97-AF65-F5344CB8AC3E}">
        <p14:creationId xmlns:p14="http://schemas.microsoft.com/office/powerpoint/2010/main" val="5601927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2E801-A55B-4344-901E-5B7983196DF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54875A4-463C-4413-B3AE-E40E7339814A}"/>
              </a:ext>
            </a:extLst>
          </p:cNvPr>
          <p:cNvSpPr>
            <a:spLocks noGrp="1"/>
          </p:cNvSpPr>
          <p:nvPr>
            <p:ph idx="1"/>
          </p:nvPr>
        </p:nvSpPr>
        <p:spPr/>
        <p:txBody>
          <a:bodyPr/>
          <a:lstStyle/>
          <a:p>
            <a:endParaRPr lang="en-US"/>
          </a:p>
        </p:txBody>
      </p:sp>
      <p:pic>
        <p:nvPicPr>
          <p:cNvPr id="13314" name="Picture 2" descr="Image result for aquino">
            <a:extLst>
              <a:ext uri="{FF2B5EF4-FFF2-40B4-BE49-F238E27FC236}">
                <a16:creationId xmlns:a16="http://schemas.microsoft.com/office/drawing/2014/main" id="{35A4F714-96BB-4F39-AC36-3739A50C0E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690688"/>
            <a:ext cx="5715000" cy="428625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Image result for duterte">
            <a:extLst>
              <a:ext uri="{FF2B5EF4-FFF2-40B4-BE49-F238E27FC236}">
                <a16:creationId xmlns:a16="http://schemas.microsoft.com/office/drawing/2014/main" id="{05711857-04A3-456C-A5D7-C63C56D647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5537" y="2117725"/>
            <a:ext cx="5148263" cy="3432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51985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F3A21C-C234-4D0D-A472-463DA533481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C11EA49-FCCE-4DA0-80D8-C05640E7C5F4}"/>
              </a:ext>
            </a:extLst>
          </p:cNvPr>
          <p:cNvSpPr>
            <a:spLocks noGrp="1"/>
          </p:cNvSpPr>
          <p:nvPr>
            <p:ph idx="1"/>
          </p:nvPr>
        </p:nvSpPr>
        <p:spPr/>
        <p:txBody>
          <a:bodyPr/>
          <a:lstStyle/>
          <a:p>
            <a:r>
              <a:rPr lang="en-US" dirty="0">
                <a:hlinkClick r:id="rId2"/>
              </a:rPr>
              <a:t>https://www.youtube.com/watch?v=niSLZDVApdQ</a:t>
            </a:r>
            <a:r>
              <a:rPr lang="en-US" dirty="0"/>
              <a:t> </a:t>
            </a:r>
            <a:r>
              <a:rPr lang="en-US" dirty="0" err="1"/>
              <a:t>bing</a:t>
            </a:r>
            <a:endParaRPr lang="en-US" dirty="0"/>
          </a:p>
          <a:p>
            <a:endParaRPr lang="en-US" dirty="0"/>
          </a:p>
          <a:p>
            <a:r>
              <a:rPr lang="en-US" dirty="0">
                <a:hlinkClick r:id="rId3"/>
              </a:rPr>
              <a:t>https://www.youtube.com/watch?v=AYD8nQ97HmU</a:t>
            </a:r>
            <a:endParaRPr lang="en-US" dirty="0"/>
          </a:p>
          <a:p>
            <a:endParaRPr lang="en-US" dirty="0"/>
          </a:p>
          <a:p>
            <a:endParaRPr lang="en-US" dirty="0"/>
          </a:p>
          <a:p>
            <a:r>
              <a:rPr lang="en-US" dirty="0"/>
              <a:t>https://www.youtube.com/watch?v=keTKNwrAx9E</a:t>
            </a:r>
          </a:p>
        </p:txBody>
      </p:sp>
    </p:spTree>
    <p:extLst>
      <p:ext uri="{BB962C8B-B14F-4D97-AF65-F5344CB8AC3E}">
        <p14:creationId xmlns:p14="http://schemas.microsoft.com/office/powerpoint/2010/main" val="24556209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DD0FB0-D896-4704-8B12-51C0B29CE8EF}"/>
              </a:ext>
            </a:extLst>
          </p:cNvPr>
          <p:cNvSpPr>
            <a:spLocks noGrp="1"/>
          </p:cNvSpPr>
          <p:nvPr>
            <p:ph type="title"/>
          </p:nvPr>
        </p:nvSpPr>
        <p:spPr/>
        <p:txBody>
          <a:bodyPr/>
          <a:lstStyle/>
          <a:p>
            <a:r>
              <a:rPr lang="en-US" dirty="0"/>
              <a:t>Populism is a…</a:t>
            </a:r>
          </a:p>
        </p:txBody>
      </p:sp>
      <p:sp>
        <p:nvSpPr>
          <p:cNvPr id="3" name="Content Placeholder 2">
            <a:extLst>
              <a:ext uri="{FF2B5EF4-FFF2-40B4-BE49-F238E27FC236}">
                <a16:creationId xmlns:a16="http://schemas.microsoft.com/office/drawing/2014/main" id="{90D7C35F-4E69-42B9-9E87-7D70D7C854D9}"/>
              </a:ext>
            </a:extLst>
          </p:cNvPr>
          <p:cNvSpPr>
            <a:spLocks noGrp="1"/>
          </p:cNvSpPr>
          <p:nvPr>
            <p:ph idx="1"/>
          </p:nvPr>
        </p:nvSpPr>
        <p:spPr/>
        <p:txBody>
          <a:bodyPr/>
          <a:lstStyle/>
          <a:p>
            <a:r>
              <a:rPr lang="en-US" b="1" dirty="0"/>
              <a:t>…thin ideology that considers society to be separated into two antagonistic camps, one is the ‘pure people’ and the other is the ‘corrupt elite,’ and that process of politics should be returned to the general will of the people.’ </a:t>
            </a:r>
            <a:endParaRPr lang="en-US" dirty="0"/>
          </a:p>
        </p:txBody>
      </p:sp>
    </p:spTree>
    <p:extLst>
      <p:ext uri="{BB962C8B-B14F-4D97-AF65-F5344CB8AC3E}">
        <p14:creationId xmlns:p14="http://schemas.microsoft.com/office/powerpoint/2010/main" val="42293893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3CB2B-68A5-4265-8619-4489F5845C5B}"/>
              </a:ext>
            </a:extLst>
          </p:cNvPr>
          <p:cNvSpPr>
            <a:spLocks noGrp="1"/>
          </p:cNvSpPr>
          <p:nvPr>
            <p:ph type="title"/>
          </p:nvPr>
        </p:nvSpPr>
        <p:spPr/>
        <p:txBody>
          <a:bodyPr/>
          <a:lstStyle/>
          <a:p>
            <a:r>
              <a:rPr lang="en-US" dirty="0" err="1"/>
              <a:t>Thicc</a:t>
            </a:r>
            <a:r>
              <a:rPr lang="en-US" dirty="0"/>
              <a:t> ideologies	</a:t>
            </a:r>
          </a:p>
        </p:txBody>
      </p:sp>
      <p:sp>
        <p:nvSpPr>
          <p:cNvPr id="3" name="Content Placeholder 2">
            <a:extLst>
              <a:ext uri="{FF2B5EF4-FFF2-40B4-BE49-F238E27FC236}">
                <a16:creationId xmlns:a16="http://schemas.microsoft.com/office/drawing/2014/main" id="{3A233DBB-EB35-40C5-9BC6-FFFEDF524A07}"/>
              </a:ext>
            </a:extLst>
          </p:cNvPr>
          <p:cNvSpPr>
            <a:spLocks noGrp="1"/>
          </p:cNvSpPr>
          <p:nvPr>
            <p:ph idx="1"/>
          </p:nvPr>
        </p:nvSpPr>
        <p:spPr/>
        <p:txBody>
          <a:bodyPr/>
          <a:lstStyle/>
          <a:p>
            <a:endParaRPr lang="en-US"/>
          </a:p>
        </p:txBody>
      </p:sp>
      <p:pic>
        <p:nvPicPr>
          <p:cNvPr id="14338" name="Picture 2" descr="Image result for communism">
            <a:extLst>
              <a:ext uri="{FF2B5EF4-FFF2-40B4-BE49-F238E27FC236}">
                <a16:creationId xmlns:a16="http://schemas.microsoft.com/office/drawing/2014/main" id="{83C6FE0A-8B05-4B29-AA77-696E753313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286" y="3048794"/>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Image result for capitalism">
            <a:extLst>
              <a:ext uri="{FF2B5EF4-FFF2-40B4-BE49-F238E27FC236}">
                <a16:creationId xmlns:a16="http://schemas.microsoft.com/office/drawing/2014/main" id="{5C2BE1F9-A4CD-4EB7-97CA-19D3AF042D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23292" y="3394530"/>
            <a:ext cx="3712029" cy="2320018"/>
          </a:xfrm>
          <a:prstGeom prst="rect">
            <a:avLst/>
          </a:prstGeom>
          <a:noFill/>
          <a:extLst>
            <a:ext uri="{909E8E84-426E-40DD-AFC4-6F175D3DCCD1}">
              <a14:hiddenFill xmlns:a14="http://schemas.microsoft.com/office/drawing/2010/main">
                <a:solidFill>
                  <a:srgbClr val="FFFFFF"/>
                </a:solidFill>
              </a14:hiddenFill>
            </a:ext>
          </a:extLst>
        </p:spPr>
      </p:pic>
      <p:pic>
        <p:nvPicPr>
          <p:cNvPr id="14344" name="Picture 8" descr="Image result for libertarianism">
            <a:extLst>
              <a:ext uri="{FF2B5EF4-FFF2-40B4-BE49-F238E27FC236}">
                <a16:creationId xmlns:a16="http://schemas.microsoft.com/office/drawing/2014/main" id="{ACFE6786-560E-47FF-B6A1-FD95D03E8F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39250" y="5048362"/>
            <a:ext cx="2952750" cy="1552575"/>
          </a:xfrm>
          <a:prstGeom prst="rect">
            <a:avLst/>
          </a:prstGeom>
          <a:noFill/>
          <a:extLst>
            <a:ext uri="{909E8E84-426E-40DD-AFC4-6F175D3DCCD1}">
              <a14:hiddenFill xmlns:a14="http://schemas.microsoft.com/office/drawing/2010/main">
                <a:solidFill>
                  <a:srgbClr val="FFFFFF"/>
                </a:solidFill>
              </a14:hiddenFill>
            </a:ext>
          </a:extLst>
        </p:spPr>
      </p:pic>
      <p:pic>
        <p:nvPicPr>
          <p:cNvPr id="14348" name="Picture 12" descr="Image result for social democracy">
            <a:extLst>
              <a:ext uri="{FF2B5EF4-FFF2-40B4-BE49-F238E27FC236}">
                <a16:creationId xmlns:a16="http://schemas.microsoft.com/office/drawing/2014/main" id="{0BB1929A-49E9-48DD-BB26-1994464D6D8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68286" y="3479346"/>
            <a:ext cx="3314700" cy="3314700"/>
          </a:xfrm>
          <a:prstGeom prst="rect">
            <a:avLst/>
          </a:prstGeom>
          <a:noFill/>
          <a:extLst>
            <a:ext uri="{909E8E84-426E-40DD-AFC4-6F175D3DCCD1}">
              <a14:hiddenFill xmlns:a14="http://schemas.microsoft.com/office/drawing/2010/main">
                <a:solidFill>
                  <a:srgbClr val="FFFFFF"/>
                </a:solidFill>
              </a14:hiddenFill>
            </a:ext>
          </a:extLst>
        </p:spPr>
      </p:pic>
      <p:pic>
        <p:nvPicPr>
          <p:cNvPr id="14350" name="Picture 14" descr="Image result for republican party">
            <a:extLst>
              <a:ext uri="{FF2B5EF4-FFF2-40B4-BE49-F238E27FC236}">
                <a16:creationId xmlns:a16="http://schemas.microsoft.com/office/drawing/2014/main" id="{63DEF847-DB7E-4A73-8951-32BC93F44A2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17674" y="1088232"/>
            <a:ext cx="3657600" cy="2743200"/>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16" descr="Image result for democrat party">
            <a:extLst>
              <a:ext uri="{FF2B5EF4-FFF2-40B4-BE49-F238E27FC236}">
                <a16:creationId xmlns:a16="http://schemas.microsoft.com/office/drawing/2014/main" id="{8F4FBB95-4C39-42B8-BCA0-3206F75163A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354" name="Picture 18" descr="http://kokomoherald.com/Images/Images/33741.jpg">
            <a:extLst>
              <a:ext uri="{FF2B5EF4-FFF2-40B4-BE49-F238E27FC236}">
                <a16:creationId xmlns:a16="http://schemas.microsoft.com/office/drawing/2014/main" id="{355C1A8E-72E1-476C-BB92-19964B0009E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06410" y="1439636"/>
            <a:ext cx="1600200" cy="1534974"/>
          </a:xfrm>
          <a:prstGeom prst="rect">
            <a:avLst/>
          </a:prstGeom>
          <a:noFill/>
          <a:extLst>
            <a:ext uri="{909E8E84-426E-40DD-AFC4-6F175D3DCCD1}">
              <a14:hiddenFill xmlns:a14="http://schemas.microsoft.com/office/drawing/2010/main">
                <a:solidFill>
                  <a:srgbClr val="FFFFFF"/>
                </a:solidFill>
              </a14:hiddenFill>
            </a:ext>
          </a:extLst>
        </p:spPr>
      </p:pic>
      <p:pic>
        <p:nvPicPr>
          <p:cNvPr id="14356" name="Picture 20" descr="Image result for green party">
            <a:extLst>
              <a:ext uri="{FF2B5EF4-FFF2-40B4-BE49-F238E27FC236}">
                <a16:creationId xmlns:a16="http://schemas.microsoft.com/office/drawing/2014/main" id="{F1650556-4405-485A-AB17-1061AB02A4B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3286" y="4888403"/>
            <a:ext cx="1845129" cy="1969597"/>
          </a:xfrm>
          <a:prstGeom prst="rect">
            <a:avLst/>
          </a:prstGeom>
          <a:noFill/>
          <a:extLst>
            <a:ext uri="{909E8E84-426E-40DD-AFC4-6F175D3DCCD1}">
              <a14:hiddenFill xmlns:a14="http://schemas.microsoft.com/office/drawing/2010/main">
                <a:solidFill>
                  <a:srgbClr val="FFFFFF"/>
                </a:solidFill>
              </a14:hiddenFill>
            </a:ext>
          </a:extLst>
        </p:spPr>
      </p:pic>
      <p:pic>
        <p:nvPicPr>
          <p:cNvPr id="14358" name="Picture 22" descr="Image result for nazi">
            <a:extLst>
              <a:ext uri="{FF2B5EF4-FFF2-40B4-BE49-F238E27FC236}">
                <a16:creationId xmlns:a16="http://schemas.microsoft.com/office/drawing/2014/main" id="{8683954C-ED06-404F-A34C-87378819B0D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588829" y="329974"/>
            <a:ext cx="3425146" cy="2055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14041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ABB86B-7184-4B72-A666-D9A1E23283D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98681BC-68AB-453D-8673-8CF7AF9390F8}"/>
              </a:ext>
            </a:extLst>
          </p:cNvPr>
          <p:cNvSpPr>
            <a:spLocks noGrp="1"/>
          </p:cNvSpPr>
          <p:nvPr>
            <p:ph idx="1"/>
          </p:nvPr>
        </p:nvSpPr>
        <p:spPr/>
        <p:txBody>
          <a:bodyPr/>
          <a:lstStyle/>
          <a:p>
            <a:r>
              <a:rPr lang="en-US" dirty="0"/>
              <a:t>…thin ideology that considers society to be separated into two antagonistic camps, one is the ‘pure people’ and the other is the ‘corrupt elite,’ and that process of politics should be returned to the general will of the people.’ </a:t>
            </a:r>
          </a:p>
          <a:p>
            <a:endParaRPr lang="en-US" dirty="0"/>
          </a:p>
          <a:p>
            <a:r>
              <a:rPr lang="en-US" b="1" dirty="0"/>
              <a:t>Thin ideology (as opposed to a thick ideology) based on ‘common sense,’ critiquing the establishment and looking after the ‘common man’ or ‘pure people’. </a:t>
            </a:r>
          </a:p>
          <a:p>
            <a:pPr marL="0" indent="0">
              <a:buNone/>
            </a:pPr>
            <a:endParaRPr lang="en-US" dirty="0"/>
          </a:p>
          <a:p>
            <a:endParaRPr lang="en-US" dirty="0"/>
          </a:p>
        </p:txBody>
      </p:sp>
    </p:spTree>
    <p:extLst>
      <p:ext uri="{BB962C8B-B14F-4D97-AF65-F5344CB8AC3E}">
        <p14:creationId xmlns:p14="http://schemas.microsoft.com/office/powerpoint/2010/main" val="12352974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78F96-4DC6-4900-B86F-7DA5F93A02D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6E12BC7-0251-418F-BFF1-222560BEA299}"/>
              </a:ext>
            </a:extLst>
          </p:cNvPr>
          <p:cNvSpPr>
            <a:spLocks noGrp="1"/>
          </p:cNvSpPr>
          <p:nvPr>
            <p:ph idx="1"/>
          </p:nvPr>
        </p:nvSpPr>
        <p:spPr/>
        <p:txBody>
          <a:bodyPr/>
          <a:lstStyle/>
          <a:p>
            <a:r>
              <a:rPr lang="en-US" dirty="0"/>
              <a:t>Populism does not provide a comprehensive solution to a nation’s economic or social ills…</a:t>
            </a:r>
          </a:p>
          <a:p>
            <a:r>
              <a:rPr lang="en-US" dirty="0"/>
              <a:t>…but they are very good at identifying them. </a:t>
            </a:r>
          </a:p>
          <a:p>
            <a:endParaRPr lang="en-US" dirty="0"/>
          </a:p>
          <a:p>
            <a:endParaRPr lang="en-US" dirty="0"/>
          </a:p>
          <a:p>
            <a:r>
              <a:rPr lang="en-US" dirty="0"/>
              <a:t>Trump identified that states like Michigan, </a:t>
            </a:r>
            <a:r>
              <a:rPr lang="en-US" dirty="0" err="1"/>
              <a:t>Wisonsin</a:t>
            </a:r>
            <a:r>
              <a:rPr lang="en-US" dirty="0"/>
              <a:t>, Indiana, Ohio had not experienced any gains during Obama’s presidency. Inequality had risen. No new jobs in these states had been created… and he promised to represent them. </a:t>
            </a:r>
          </a:p>
        </p:txBody>
      </p:sp>
    </p:spTree>
    <p:extLst>
      <p:ext uri="{BB962C8B-B14F-4D97-AF65-F5344CB8AC3E}">
        <p14:creationId xmlns:p14="http://schemas.microsoft.com/office/powerpoint/2010/main" val="23484851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38BE1D-64DE-45A5-9D85-7116B97DB16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AA53263-587B-4F62-BAD2-13E068939B23}"/>
              </a:ext>
            </a:extLst>
          </p:cNvPr>
          <p:cNvSpPr>
            <a:spLocks noGrp="1"/>
          </p:cNvSpPr>
          <p:nvPr>
            <p:ph idx="1"/>
          </p:nvPr>
        </p:nvSpPr>
        <p:spPr/>
        <p:txBody>
          <a:bodyPr/>
          <a:lstStyle/>
          <a:p>
            <a:endParaRPr lang="en-US"/>
          </a:p>
        </p:txBody>
      </p:sp>
      <p:pic>
        <p:nvPicPr>
          <p:cNvPr id="15362" name="Picture 2" descr="Image result for detroit abandoned">
            <a:extLst>
              <a:ext uri="{FF2B5EF4-FFF2-40B4-BE49-F238E27FC236}">
                <a16:creationId xmlns:a16="http://schemas.microsoft.com/office/drawing/2014/main" id="{AD24CE65-3A3B-4ABF-826F-37F84CC813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680085"/>
            <a:ext cx="9906000" cy="5497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09310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D977B4-1859-40D9-9061-735492D1566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EE9C2E7-7D06-44F3-B5DA-2372E2450BDA}"/>
              </a:ext>
            </a:extLst>
          </p:cNvPr>
          <p:cNvSpPr>
            <a:spLocks noGrp="1"/>
          </p:cNvSpPr>
          <p:nvPr>
            <p:ph idx="1"/>
          </p:nvPr>
        </p:nvSpPr>
        <p:spPr/>
        <p:txBody>
          <a:bodyPr/>
          <a:lstStyle/>
          <a:p>
            <a:endParaRPr lang="en-US"/>
          </a:p>
        </p:txBody>
      </p:sp>
      <p:pic>
        <p:nvPicPr>
          <p:cNvPr id="16386" name="Picture 2" descr="Image result for detroit abandoned">
            <a:extLst>
              <a:ext uri="{FF2B5EF4-FFF2-40B4-BE49-F238E27FC236}">
                <a16:creationId xmlns:a16="http://schemas.microsoft.com/office/drawing/2014/main" id="{11569AD9-DC3F-4EA8-9E38-421A93F155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3100" y="0"/>
            <a:ext cx="83058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52701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313541-8BB0-4BCD-BF6C-58A7161AA71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FB726D3-6AFA-4B1A-B3AA-BBE7A6187645}"/>
              </a:ext>
            </a:extLst>
          </p:cNvPr>
          <p:cNvSpPr>
            <a:spLocks noGrp="1"/>
          </p:cNvSpPr>
          <p:nvPr>
            <p:ph idx="1"/>
          </p:nvPr>
        </p:nvSpPr>
        <p:spPr/>
        <p:txBody>
          <a:bodyPr/>
          <a:lstStyle/>
          <a:p>
            <a:endParaRPr lang="en-US"/>
          </a:p>
        </p:txBody>
      </p:sp>
      <p:pic>
        <p:nvPicPr>
          <p:cNvPr id="17412" name="Picture 4" descr="Image result for detroit abandoned">
            <a:extLst>
              <a:ext uri="{FF2B5EF4-FFF2-40B4-BE49-F238E27FC236}">
                <a16:creationId xmlns:a16="http://schemas.microsoft.com/office/drawing/2014/main" id="{67431578-3F53-4705-BA61-219A9CFE4E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8314" y="703396"/>
            <a:ext cx="9775372" cy="5451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51668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DE11C-E91C-4D08-966D-1857EBC0041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C13C465-3F30-4474-952E-3157705286F7}"/>
              </a:ext>
            </a:extLst>
          </p:cNvPr>
          <p:cNvSpPr>
            <a:spLocks noGrp="1"/>
          </p:cNvSpPr>
          <p:nvPr>
            <p:ph idx="1"/>
          </p:nvPr>
        </p:nvSpPr>
        <p:spPr/>
        <p:txBody>
          <a:bodyPr/>
          <a:lstStyle/>
          <a:p>
            <a:endParaRPr lang="en-US"/>
          </a:p>
        </p:txBody>
      </p:sp>
      <p:pic>
        <p:nvPicPr>
          <p:cNvPr id="18436" name="Picture 4" descr="Image result for detroit abandoned">
            <a:extLst>
              <a:ext uri="{FF2B5EF4-FFF2-40B4-BE49-F238E27FC236}">
                <a16:creationId xmlns:a16="http://schemas.microsoft.com/office/drawing/2014/main" id="{CAFF3F9C-4948-4D96-A006-F4A54C6D1D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6671" y="664812"/>
            <a:ext cx="9938658" cy="5528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7217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4DB2E7-45F0-4321-A3EB-7B0DB179918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D4AA41C-A072-485B-A83B-B12289F2138F}"/>
              </a:ext>
            </a:extLst>
          </p:cNvPr>
          <p:cNvSpPr>
            <a:spLocks noGrp="1"/>
          </p:cNvSpPr>
          <p:nvPr>
            <p:ph idx="1"/>
          </p:nvPr>
        </p:nvSpPr>
        <p:spPr/>
        <p:txBody>
          <a:bodyPr/>
          <a:lstStyle/>
          <a:p>
            <a:endParaRPr lang="en-US"/>
          </a:p>
        </p:txBody>
      </p:sp>
      <p:pic>
        <p:nvPicPr>
          <p:cNvPr id="19458" name="Picture 2" descr="Image result for detroit abandoned">
            <a:extLst>
              <a:ext uri="{FF2B5EF4-FFF2-40B4-BE49-F238E27FC236}">
                <a16:creationId xmlns:a16="http://schemas.microsoft.com/office/drawing/2014/main" id="{199A7133-7EAA-451C-B0BC-E06E786710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9330" y="179704"/>
            <a:ext cx="9873342" cy="6498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30413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0043F-17E5-40AB-9C2E-7CC41959158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32C4E09C-AD30-4871-9F74-4C1BC9C4A1C3}"/>
              </a:ext>
            </a:extLst>
          </p:cNvPr>
          <p:cNvSpPr>
            <a:spLocks noGrp="1"/>
          </p:cNvSpPr>
          <p:nvPr>
            <p:ph idx="1"/>
          </p:nvPr>
        </p:nvSpPr>
        <p:spPr/>
        <p:txBody>
          <a:bodyPr/>
          <a:lstStyle/>
          <a:p>
            <a:endParaRPr lang="en-US"/>
          </a:p>
        </p:txBody>
      </p:sp>
      <p:pic>
        <p:nvPicPr>
          <p:cNvPr id="20482" name="Picture 2" descr="Image result for detroit abandoned">
            <a:extLst>
              <a:ext uri="{FF2B5EF4-FFF2-40B4-BE49-F238E27FC236}">
                <a16:creationId xmlns:a16="http://schemas.microsoft.com/office/drawing/2014/main" id="{72E168AA-4E4C-4B72-AE93-D0BBA86659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250" y="442913"/>
            <a:ext cx="8953500" cy="5972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3527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113886-18E8-49BF-8CDD-D326ADCF16C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9BAB2629-F24B-47D7-A9F2-579EE6C22D77}"/>
              </a:ext>
            </a:extLst>
          </p:cNvPr>
          <p:cNvSpPr>
            <a:spLocks noGrp="1"/>
          </p:cNvSpPr>
          <p:nvPr>
            <p:ph idx="1"/>
          </p:nvPr>
        </p:nvSpPr>
        <p:spPr/>
        <p:txBody>
          <a:bodyPr/>
          <a:lstStyle/>
          <a:p>
            <a:r>
              <a:rPr lang="en-US" dirty="0"/>
              <a:t>https://youtu.be/x5l1rOF9BsQ?t=32m49s</a:t>
            </a:r>
          </a:p>
        </p:txBody>
      </p:sp>
    </p:spTree>
    <p:extLst>
      <p:ext uri="{BB962C8B-B14F-4D97-AF65-F5344CB8AC3E}">
        <p14:creationId xmlns:p14="http://schemas.microsoft.com/office/powerpoint/2010/main" val="34064347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78F96-4DC6-4900-B86F-7DA5F93A02D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6E12BC7-0251-418F-BFF1-222560BEA299}"/>
              </a:ext>
            </a:extLst>
          </p:cNvPr>
          <p:cNvSpPr>
            <a:spLocks noGrp="1"/>
          </p:cNvSpPr>
          <p:nvPr>
            <p:ph idx="1"/>
          </p:nvPr>
        </p:nvSpPr>
        <p:spPr/>
        <p:txBody>
          <a:bodyPr/>
          <a:lstStyle/>
          <a:p>
            <a:r>
              <a:rPr lang="en-US" dirty="0"/>
              <a:t>Thin ideologies do not provide a comprehensive solution to a nation’s economic or social ills…</a:t>
            </a:r>
          </a:p>
          <a:p>
            <a:r>
              <a:rPr lang="en-US" dirty="0"/>
              <a:t>…but they are very good at identifying them. </a:t>
            </a:r>
          </a:p>
          <a:p>
            <a:endParaRPr lang="en-US" dirty="0"/>
          </a:p>
          <a:p>
            <a:endParaRPr lang="en-US" dirty="0"/>
          </a:p>
          <a:p>
            <a:r>
              <a:rPr lang="en-US" dirty="0"/>
              <a:t>Trump identified that states like Michigan, Wisconsin, Indiana, Ohio had not experienced any gains during Obama’s presidency. Inequality had risen. No new jobs in these states had been created… and he promised to represent them. </a:t>
            </a:r>
          </a:p>
        </p:txBody>
      </p:sp>
    </p:spTree>
    <p:extLst>
      <p:ext uri="{BB962C8B-B14F-4D97-AF65-F5344CB8AC3E}">
        <p14:creationId xmlns:p14="http://schemas.microsoft.com/office/powerpoint/2010/main" val="3524076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90B49E-BA9A-4EBD-93A3-E35113FAAF0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7D982DD-0E08-4600-BA33-A32D6D42BE1C}"/>
              </a:ext>
            </a:extLst>
          </p:cNvPr>
          <p:cNvSpPr>
            <a:spLocks noGrp="1"/>
          </p:cNvSpPr>
          <p:nvPr>
            <p:ph idx="1"/>
          </p:nvPr>
        </p:nvSpPr>
        <p:spPr/>
        <p:txBody>
          <a:bodyPr/>
          <a:lstStyle/>
          <a:p>
            <a:endParaRPr lang="en-US"/>
          </a:p>
        </p:txBody>
      </p:sp>
      <p:pic>
        <p:nvPicPr>
          <p:cNvPr id="21506" name="Picture 2" descr="Image result for trump vs obama electoral maps">
            <a:extLst>
              <a:ext uri="{FF2B5EF4-FFF2-40B4-BE49-F238E27FC236}">
                <a16:creationId xmlns:a16="http://schemas.microsoft.com/office/drawing/2014/main" id="{07308D05-D24E-4FE6-B5E9-CCDC7441F1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3588" y="0"/>
            <a:ext cx="106648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13470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2F2C2-059E-4035-ABF9-96E8BBE8549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456B068-6A0D-40D2-8E8F-F0F31466C20B}"/>
              </a:ext>
            </a:extLst>
          </p:cNvPr>
          <p:cNvSpPr>
            <a:spLocks noGrp="1"/>
          </p:cNvSpPr>
          <p:nvPr>
            <p:ph idx="1"/>
          </p:nvPr>
        </p:nvSpPr>
        <p:spPr/>
        <p:txBody>
          <a:bodyPr/>
          <a:lstStyle/>
          <a:p>
            <a:endParaRPr lang="en-US"/>
          </a:p>
        </p:txBody>
      </p:sp>
      <p:pic>
        <p:nvPicPr>
          <p:cNvPr id="22530" name="Picture 2" descr="Image result for obama 2012 election map">
            <a:extLst>
              <a:ext uri="{FF2B5EF4-FFF2-40B4-BE49-F238E27FC236}">
                <a16:creationId xmlns:a16="http://schemas.microsoft.com/office/drawing/2014/main" id="{2B2091EF-2FE8-426A-A06A-B8BCA0BB9D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9375" y="476250"/>
            <a:ext cx="6953250" cy="5905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67821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37D2A6-9535-4B28-878A-A83B0C0A3D57}"/>
              </a:ext>
            </a:extLst>
          </p:cNvPr>
          <p:cNvSpPr>
            <a:spLocks noGrp="1"/>
          </p:cNvSpPr>
          <p:nvPr>
            <p:ph type="title"/>
          </p:nvPr>
        </p:nvSpPr>
        <p:spPr/>
        <p:txBody>
          <a:bodyPr/>
          <a:lstStyle/>
          <a:p>
            <a:r>
              <a:rPr lang="en-US" dirty="0"/>
              <a:t>“The People”</a:t>
            </a:r>
          </a:p>
        </p:txBody>
      </p:sp>
      <p:sp>
        <p:nvSpPr>
          <p:cNvPr id="3" name="Content Placeholder 2">
            <a:extLst>
              <a:ext uri="{FF2B5EF4-FFF2-40B4-BE49-F238E27FC236}">
                <a16:creationId xmlns:a16="http://schemas.microsoft.com/office/drawing/2014/main" id="{DEDC4593-D62A-4F44-8B6F-AD310C1059AA}"/>
              </a:ext>
            </a:extLst>
          </p:cNvPr>
          <p:cNvSpPr>
            <a:spLocks noGrp="1"/>
          </p:cNvSpPr>
          <p:nvPr>
            <p:ph idx="1"/>
          </p:nvPr>
        </p:nvSpPr>
        <p:spPr/>
        <p:txBody>
          <a:bodyPr/>
          <a:lstStyle/>
          <a:p>
            <a:r>
              <a:rPr lang="en-US" dirty="0"/>
              <a:t>Vague concept</a:t>
            </a:r>
          </a:p>
          <a:p>
            <a:r>
              <a:rPr lang="en-US" dirty="0"/>
              <a:t>Usually told that they are ‘forgotten’ or ‘ignored’ by the political establishment. </a:t>
            </a:r>
          </a:p>
          <a:p>
            <a:r>
              <a:rPr lang="en-US" dirty="0"/>
              <a:t>Populists are the ‘voice’ or the ‘representative’ of this forgotten people. </a:t>
            </a:r>
          </a:p>
        </p:txBody>
      </p:sp>
      <p:pic>
        <p:nvPicPr>
          <p:cNvPr id="23554" name="Picture 2" descr="Image result for populism">
            <a:extLst>
              <a:ext uri="{FF2B5EF4-FFF2-40B4-BE49-F238E27FC236}">
                <a16:creationId xmlns:a16="http://schemas.microsoft.com/office/drawing/2014/main" id="{5FE16282-9BC7-4A12-B91F-FE054E5033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8217" y="4001294"/>
            <a:ext cx="5896619" cy="26996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66686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9E4DB3-91F1-4A18-91EC-B1226C1F1DD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D518651-3728-48F7-AA5B-1AD73242D4F3}"/>
              </a:ext>
            </a:extLst>
          </p:cNvPr>
          <p:cNvSpPr>
            <a:spLocks noGrp="1"/>
          </p:cNvSpPr>
          <p:nvPr>
            <p:ph idx="1"/>
          </p:nvPr>
        </p:nvSpPr>
        <p:spPr/>
        <p:txBody>
          <a:bodyPr/>
          <a:lstStyle/>
          <a:p>
            <a:endParaRPr lang="en-US"/>
          </a:p>
        </p:txBody>
      </p:sp>
      <p:pic>
        <p:nvPicPr>
          <p:cNvPr id="4" name="Picture 4" descr="Image result for duterte">
            <a:extLst>
              <a:ext uri="{FF2B5EF4-FFF2-40B4-BE49-F238E27FC236}">
                <a16:creationId xmlns:a16="http://schemas.microsoft.com/office/drawing/2014/main" id="{2672FD4C-D4DF-4EEB-8579-DB0429DC7E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46308" y="1690688"/>
            <a:ext cx="5148263" cy="3432175"/>
          </a:xfrm>
          <a:prstGeom prst="rect">
            <a:avLst/>
          </a:prstGeom>
          <a:noFill/>
          <a:extLst>
            <a:ext uri="{909E8E84-426E-40DD-AFC4-6F175D3DCCD1}">
              <a14:hiddenFill xmlns:a14="http://schemas.microsoft.com/office/drawing/2010/main">
                <a:solidFill>
                  <a:srgbClr val="FFFFFF"/>
                </a:solidFill>
              </a14:hiddenFill>
            </a:ext>
          </a:extLst>
        </p:spPr>
      </p:pic>
      <p:pic>
        <p:nvPicPr>
          <p:cNvPr id="24578" name="Picture 2" descr="Image result for eva morales">
            <a:extLst>
              <a:ext uri="{FF2B5EF4-FFF2-40B4-BE49-F238E27FC236}">
                <a16:creationId xmlns:a16="http://schemas.microsoft.com/office/drawing/2014/main" id="{E58BE125-1A72-4CA5-98F3-BE6D2EE953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350" y="148535"/>
            <a:ext cx="5121729" cy="67094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38477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F4EAFD-389A-42CE-A942-6CE19E02141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303FE84-DB66-4708-BDE6-38AE073868E7}"/>
              </a:ext>
            </a:extLst>
          </p:cNvPr>
          <p:cNvSpPr>
            <a:spLocks noGrp="1"/>
          </p:cNvSpPr>
          <p:nvPr>
            <p:ph idx="1"/>
          </p:nvPr>
        </p:nvSpPr>
        <p:spPr/>
        <p:txBody>
          <a:bodyPr/>
          <a:lstStyle/>
          <a:p>
            <a:endParaRPr lang="en-US"/>
          </a:p>
        </p:txBody>
      </p:sp>
      <p:pic>
        <p:nvPicPr>
          <p:cNvPr id="25602" name="Picture 2" descr="Image result for donald trump apartment">
            <a:extLst>
              <a:ext uri="{FF2B5EF4-FFF2-40B4-BE49-F238E27FC236}">
                <a16:creationId xmlns:a16="http://schemas.microsoft.com/office/drawing/2014/main" id="{317EB29E-CA90-4767-9614-4061D2C529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750" y="385763"/>
            <a:ext cx="9334500" cy="6086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12306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4F21F-DA15-4957-A334-D7937DCC90B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26499BE-CEE7-44FF-BFC5-7749740ED0D2}"/>
              </a:ext>
            </a:extLst>
          </p:cNvPr>
          <p:cNvSpPr>
            <a:spLocks noGrp="1"/>
          </p:cNvSpPr>
          <p:nvPr>
            <p:ph idx="1"/>
          </p:nvPr>
        </p:nvSpPr>
        <p:spPr/>
        <p:txBody>
          <a:bodyPr/>
          <a:lstStyle/>
          <a:p>
            <a:endParaRPr lang="en-US"/>
          </a:p>
        </p:txBody>
      </p:sp>
      <p:sp>
        <p:nvSpPr>
          <p:cNvPr id="4" name="AutoShape 2" descr="Image result for donald trump firetruck">
            <a:extLst>
              <a:ext uri="{FF2B5EF4-FFF2-40B4-BE49-F238E27FC236}">
                <a16:creationId xmlns:a16="http://schemas.microsoft.com/office/drawing/2014/main" id="{34C43B55-86C5-429D-BF5E-64206328DAF5}"/>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6630" name="Picture 6" descr="Related image">
            <a:extLst>
              <a:ext uri="{FF2B5EF4-FFF2-40B4-BE49-F238E27FC236}">
                <a16:creationId xmlns:a16="http://schemas.microsoft.com/office/drawing/2014/main" id="{1EBC2E3F-C9C1-4964-B253-5998F3B450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214313"/>
            <a:ext cx="11430000" cy="6429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49396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9AD5A8-C72F-488E-A32F-F89568215BE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D083CE0-CBF4-4CC2-B25C-7D531E67B47B}"/>
              </a:ext>
            </a:extLst>
          </p:cNvPr>
          <p:cNvSpPr>
            <a:spLocks noGrp="1"/>
          </p:cNvSpPr>
          <p:nvPr>
            <p:ph idx="1"/>
          </p:nvPr>
        </p:nvSpPr>
        <p:spPr/>
        <p:txBody>
          <a:bodyPr/>
          <a:lstStyle/>
          <a:p>
            <a:endParaRPr lang="en-US"/>
          </a:p>
        </p:txBody>
      </p:sp>
      <p:pic>
        <p:nvPicPr>
          <p:cNvPr id="27650" name="Picture 2" descr="https://i.ndtvimg.com/i/2017-07/trump-pence-afp-650_650x400_61500350356.jpg">
            <a:extLst>
              <a:ext uri="{FF2B5EF4-FFF2-40B4-BE49-F238E27FC236}">
                <a16:creationId xmlns:a16="http://schemas.microsoft.com/office/drawing/2014/main" id="{19BE1406-A2DA-4B45-909C-6D70E81EAD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521677"/>
            <a:ext cx="7820025" cy="48123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18029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592941-C005-4B2C-A65C-50D79F16B819}"/>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6552A0E-6519-4BAD-AD77-D57D446D515F}"/>
              </a:ext>
            </a:extLst>
          </p:cNvPr>
          <p:cNvSpPr>
            <a:spLocks noGrp="1"/>
          </p:cNvSpPr>
          <p:nvPr>
            <p:ph idx="1"/>
          </p:nvPr>
        </p:nvSpPr>
        <p:spPr/>
        <p:txBody>
          <a:bodyPr/>
          <a:lstStyle/>
          <a:p>
            <a:r>
              <a:rPr lang="en-US" dirty="0"/>
              <a:t>https://www.youtube.com/watch?v=N-TSHiOF-UA</a:t>
            </a:r>
          </a:p>
        </p:txBody>
      </p:sp>
    </p:spTree>
    <p:extLst>
      <p:ext uri="{BB962C8B-B14F-4D97-AF65-F5344CB8AC3E}">
        <p14:creationId xmlns:p14="http://schemas.microsoft.com/office/powerpoint/2010/main" val="13523951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435DF-1175-4D17-BC7E-FD52B76AF1B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CC60243-98E3-4629-97F0-82FD431DA72D}"/>
              </a:ext>
            </a:extLst>
          </p:cNvPr>
          <p:cNvSpPr>
            <a:spLocks noGrp="1"/>
          </p:cNvSpPr>
          <p:nvPr>
            <p:ph idx="1"/>
          </p:nvPr>
        </p:nvSpPr>
        <p:spPr/>
        <p:txBody>
          <a:bodyPr/>
          <a:lstStyle/>
          <a:p>
            <a:endParaRPr lang="en-US"/>
          </a:p>
        </p:txBody>
      </p:sp>
      <p:pic>
        <p:nvPicPr>
          <p:cNvPr id="28674" name="Picture 2" descr="Image result for trucker hat trump">
            <a:extLst>
              <a:ext uri="{FF2B5EF4-FFF2-40B4-BE49-F238E27FC236}">
                <a16:creationId xmlns:a16="http://schemas.microsoft.com/office/drawing/2014/main" id="{B3F6C87F-D15F-42C6-AA6F-C4B672706D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4500" y="871538"/>
            <a:ext cx="8763000" cy="5114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370981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0271F-7EA6-46B9-B37B-64CE54D552DA}"/>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2C517BE-2B63-4993-A0CC-CC84090756F7}"/>
              </a:ext>
            </a:extLst>
          </p:cNvPr>
          <p:cNvSpPr>
            <a:spLocks noGrp="1"/>
          </p:cNvSpPr>
          <p:nvPr>
            <p:ph idx="1"/>
          </p:nvPr>
        </p:nvSpPr>
        <p:spPr/>
        <p:txBody>
          <a:bodyPr/>
          <a:lstStyle/>
          <a:p>
            <a:endParaRPr lang="en-US"/>
          </a:p>
        </p:txBody>
      </p:sp>
      <p:sp>
        <p:nvSpPr>
          <p:cNvPr id="4" name="AutoShape 2" descr="Image result for trump your fired">
            <a:extLst>
              <a:ext uri="{FF2B5EF4-FFF2-40B4-BE49-F238E27FC236}">
                <a16:creationId xmlns:a16="http://schemas.microsoft.com/office/drawing/2014/main" id="{9C2CE1CD-5224-4979-85D5-1C62A9448763}"/>
              </a:ext>
            </a:extLst>
          </p:cNvPr>
          <p:cNvSpPr>
            <a:spLocks noChangeAspect="1" noChangeArrowheads="1"/>
          </p:cNvSpPr>
          <p:nvPr/>
        </p:nvSpPr>
        <p:spPr bwMode="auto">
          <a:xfrm>
            <a:off x="8703129" y="32988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9700" name="Picture 4" descr="https://libertyblitzkrieg.com/wp-content/uploads/2015/07/Screen-Shot-2015-07-15-at-11.00.46-AM.jpg">
            <a:extLst>
              <a:ext uri="{FF2B5EF4-FFF2-40B4-BE49-F238E27FC236}">
                <a16:creationId xmlns:a16="http://schemas.microsoft.com/office/drawing/2014/main" id="{79E29458-E8D6-4AAE-BA05-5C10F2F814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8954" y="365125"/>
            <a:ext cx="6153150" cy="6172200"/>
          </a:xfrm>
          <a:prstGeom prst="rect">
            <a:avLst/>
          </a:prstGeom>
          <a:noFill/>
          <a:extLst>
            <a:ext uri="{909E8E84-426E-40DD-AFC4-6F175D3DCCD1}">
              <a14:hiddenFill xmlns:a14="http://schemas.microsoft.com/office/drawing/2010/main">
                <a:solidFill>
                  <a:srgbClr val="FFFFFF"/>
                </a:solidFill>
              </a14:hiddenFill>
            </a:ext>
          </a:extLst>
        </p:spPr>
      </p:pic>
      <p:pic>
        <p:nvPicPr>
          <p:cNvPr id="29702" name="Picture 6" descr="Image result for donald trump playboy">
            <a:extLst>
              <a:ext uri="{FF2B5EF4-FFF2-40B4-BE49-F238E27FC236}">
                <a16:creationId xmlns:a16="http://schemas.microsoft.com/office/drawing/2014/main" id="{991106C8-C996-4B7B-964A-BC9D0C9877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 y="0"/>
            <a:ext cx="6038850" cy="6829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88531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B5557-5718-4E98-9957-18B748EF0DA4}"/>
              </a:ext>
            </a:extLst>
          </p:cNvPr>
          <p:cNvSpPr>
            <a:spLocks noGrp="1"/>
          </p:cNvSpPr>
          <p:nvPr>
            <p:ph type="title"/>
          </p:nvPr>
        </p:nvSpPr>
        <p:spPr/>
        <p:txBody>
          <a:bodyPr/>
          <a:lstStyle/>
          <a:p>
            <a:r>
              <a:rPr lang="en-US" dirty="0"/>
              <a:t>“The Elite”</a:t>
            </a:r>
          </a:p>
        </p:txBody>
      </p:sp>
      <p:sp>
        <p:nvSpPr>
          <p:cNvPr id="3" name="Content Placeholder 2">
            <a:extLst>
              <a:ext uri="{FF2B5EF4-FFF2-40B4-BE49-F238E27FC236}">
                <a16:creationId xmlns:a16="http://schemas.microsoft.com/office/drawing/2014/main" id="{C758BD90-8E8D-4BE5-907F-3BEB7EB7ABA4}"/>
              </a:ext>
            </a:extLst>
          </p:cNvPr>
          <p:cNvSpPr>
            <a:spLocks noGrp="1"/>
          </p:cNvSpPr>
          <p:nvPr>
            <p:ph idx="1"/>
          </p:nvPr>
        </p:nvSpPr>
        <p:spPr/>
        <p:txBody>
          <a:bodyPr/>
          <a:lstStyle/>
          <a:p>
            <a:r>
              <a:rPr lang="en-US" dirty="0"/>
              <a:t>Always the enemy</a:t>
            </a:r>
          </a:p>
          <a:p>
            <a:r>
              <a:rPr lang="en-US" dirty="0"/>
              <a:t>Juxtapose between the ‘good people’ and the ‘evil or corrupt elite’</a:t>
            </a:r>
          </a:p>
          <a:p>
            <a:endParaRPr lang="en-US" dirty="0"/>
          </a:p>
          <a:p>
            <a:pPr marL="0" indent="0">
              <a:buNone/>
            </a:pPr>
            <a:endParaRPr lang="en-US" dirty="0"/>
          </a:p>
        </p:txBody>
      </p:sp>
      <p:pic>
        <p:nvPicPr>
          <p:cNvPr id="30722" name="Picture 2" descr="Image result for crooked hillary">
            <a:extLst>
              <a:ext uri="{FF2B5EF4-FFF2-40B4-BE49-F238E27FC236}">
                <a16:creationId xmlns:a16="http://schemas.microsoft.com/office/drawing/2014/main" id="{B5806CA0-E59B-441F-8BD7-F972FD0339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2835456"/>
            <a:ext cx="3424237" cy="3908244"/>
          </a:xfrm>
          <a:prstGeom prst="rect">
            <a:avLst/>
          </a:prstGeom>
          <a:noFill/>
          <a:extLst>
            <a:ext uri="{909E8E84-426E-40DD-AFC4-6F175D3DCCD1}">
              <a14:hiddenFill xmlns:a14="http://schemas.microsoft.com/office/drawing/2010/main">
                <a:solidFill>
                  <a:srgbClr val="FFFFFF"/>
                </a:solidFill>
              </a14:hiddenFill>
            </a:ext>
          </a:extLst>
        </p:spPr>
      </p:pic>
      <p:pic>
        <p:nvPicPr>
          <p:cNvPr id="30724" name="Picture 4" descr="Image result for the elite">
            <a:extLst>
              <a:ext uri="{FF2B5EF4-FFF2-40B4-BE49-F238E27FC236}">
                <a16:creationId xmlns:a16="http://schemas.microsoft.com/office/drawing/2014/main" id="{46EC5991-E60B-49AA-A1CB-34E816E821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67157" y="4305300"/>
            <a:ext cx="2438400" cy="2438400"/>
          </a:xfrm>
          <a:prstGeom prst="rect">
            <a:avLst/>
          </a:prstGeom>
          <a:noFill/>
          <a:extLst>
            <a:ext uri="{909E8E84-426E-40DD-AFC4-6F175D3DCCD1}">
              <a14:hiddenFill xmlns:a14="http://schemas.microsoft.com/office/drawing/2010/main">
                <a:solidFill>
                  <a:srgbClr val="FFFFFF"/>
                </a:solidFill>
              </a14:hiddenFill>
            </a:ext>
          </a:extLst>
        </p:spPr>
      </p:pic>
      <p:pic>
        <p:nvPicPr>
          <p:cNvPr id="30726" name="Picture 6" descr="Image result for david cameron pig">
            <a:extLst>
              <a:ext uri="{FF2B5EF4-FFF2-40B4-BE49-F238E27FC236}">
                <a16:creationId xmlns:a16="http://schemas.microsoft.com/office/drawing/2014/main" id="{96BA89CE-A92A-4B8E-8071-BE640A57B5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53643" y="3366408"/>
            <a:ext cx="4996543" cy="28105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17598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8E57BE-205D-4170-8CFB-C3D9249A0D27}"/>
              </a:ext>
            </a:extLst>
          </p:cNvPr>
          <p:cNvSpPr>
            <a:spLocks noGrp="1"/>
          </p:cNvSpPr>
          <p:nvPr>
            <p:ph type="title"/>
          </p:nvPr>
        </p:nvSpPr>
        <p:spPr/>
        <p:txBody>
          <a:bodyPr/>
          <a:lstStyle/>
          <a:p>
            <a:r>
              <a:rPr lang="en-US" dirty="0"/>
              <a:t>Fake News!</a:t>
            </a:r>
          </a:p>
        </p:txBody>
      </p:sp>
      <p:sp>
        <p:nvSpPr>
          <p:cNvPr id="3" name="Content Placeholder 2">
            <a:extLst>
              <a:ext uri="{FF2B5EF4-FFF2-40B4-BE49-F238E27FC236}">
                <a16:creationId xmlns:a16="http://schemas.microsoft.com/office/drawing/2014/main" id="{102E055B-3CFC-4455-B685-D4ED84CEDD55}"/>
              </a:ext>
            </a:extLst>
          </p:cNvPr>
          <p:cNvSpPr>
            <a:spLocks noGrp="1"/>
          </p:cNvSpPr>
          <p:nvPr>
            <p:ph idx="1"/>
          </p:nvPr>
        </p:nvSpPr>
        <p:spPr/>
        <p:txBody>
          <a:bodyPr/>
          <a:lstStyle/>
          <a:p>
            <a:endParaRPr lang="en-US"/>
          </a:p>
        </p:txBody>
      </p:sp>
      <p:pic>
        <p:nvPicPr>
          <p:cNvPr id="31746" name="Picture 2" descr="Image result for fake news">
            <a:extLst>
              <a:ext uri="{FF2B5EF4-FFF2-40B4-BE49-F238E27FC236}">
                <a16:creationId xmlns:a16="http://schemas.microsoft.com/office/drawing/2014/main" id="{A5981CB9-933E-448F-BF15-27B1B0BFE7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6652" y="1617323"/>
            <a:ext cx="6858696" cy="4767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38940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783B8A-37D0-4497-A19E-73DC08EB9F30}"/>
              </a:ext>
            </a:extLst>
          </p:cNvPr>
          <p:cNvSpPr>
            <a:spLocks noGrp="1"/>
          </p:cNvSpPr>
          <p:nvPr>
            <p:ph type="title"/>
          </p:nvPr>
        </p:nvSpPr>
        <p:spPr/>
        <p:txBody>
          <a:bodyPr/>
          <a:lstStyle/>
          <a:p>
            <a:r>
              <a:rPr lang="en-US" dirty="0"/>
              <a:t>Acting in the Will of the People</a:t>
            </a:r>
          </a:p>
        </p:txBody>
      </p:sp>
      <p:sp>
        <p:nvSpPr>
          <p:cNvPr id="3" name="Content Placeholder 2">
            <a:extLst>
              <a:ext uri="{FF2B5EF4-FFF2-40B4-BE49-F238E27FC236}">
                <a16:creationId xmlns:a16="http://schemas.microsoft.com/office/drawing/2014/main" id="{889CAB51-A364-4AE7-BEBB-EA0194DCDCAE}"/>
              </a:ext>
            </a:extLst>
          </p:cNvPr>
          <p:cNvSpPr>
            <a:spLocks noGrp="1"/>
          </p:cNvSpPr>
          <p:nvPr>
            <p:ph idx="1"/>
          </p:nvPr>
        </p:nvSpPr>
        <p:spPr/>
        <p:txBody>
          <a:bodyPr/>
          <a:lstStyle/>
          <a:p>
            <a:r>
              <a:rPr lang="en-US" dirty="0"/>
              <a:t>They understand and listen to what the people want. </a:t>
            </a:r>
          </a:p>
          <a:p>
            <a:endParaRPr lang="en-US" dirty="0"/>
          </a:p>
          <a:p>
            <a:r>
              <a:rPr lang="en-US" dirty="0"/>
              <a:t>Duterte is a ‘common man’</a:t>
            </a:r>
          </a:p>
          <a:p>
            <a:r>
              <a:rPr lang="en-US" dirty="0" err="1"/>
              <a:t>Phue</a:t>
            </a:r>
            <a:r>
              <a:rPr lang="en-US" dirty="0"/>
              <a:t> Thai goes into small villages (apparently other parties do not)</a:t>
            </a:r>
          </a:p>
          <a:p>
            <a:r>
              <a:rPr lang="en-US" dirty="0"/>
              <a:t>Donald Trump loves Twitter, because it claims it gives him a direct line between him and his supporters</a:t>
            </a:r>
          </a:p>
        </p:txBody>
      </p:sp>
    </p:spTree>
    <p:extLst>
      <p:ext uri="{BB962C8B-B14F-4D97-AF65-F5344CB8AC3E}">
        <p14:creationId xmlns:p14="http://schemas.microsoft.com/office/powerpoint/2010/main" val="313075271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28CABE-15D0-433F-961B-7315555B80D9}"/>
              </a:ext>
            </a:extLst>
          </p:cNvPr>
          <p:cNvSpPr>
            <a:spLocks noGrp="1"/>
          </p:cNvSpPr>
          <p:nvPr>
            <p:ph type="title"/>
          </p:nvPr>
        </p:nvSpPr>
        <p:spPr/>
        <p:txBody>
          <a:bodyPr/>
          <a:lstStyle/>
          <a:p>
            <a:r>
              <a:rPr lang="en-US" dirty="0"/>
              <a:t>Populists must…</a:t>
            </a:r>
          </a:p>
        </p:txBody>
      </p:sp>
      <p:sp>
        <p:nvSpPr>
          <p:cNvPr id="3" name="Content Placeholder 2">
            <a:extLst>
              <a:ext uri="{FF2B5EF4-FFF2-40B4-BE49-F238E27FC236}">
                <a16:creationId xmlns:a16="http://schemas.microsoft.com/office/drawing/2014/main" id="{5CBCE249-E969-4209-9A2A-01CBF3667D0C}"/>
              </a:ext>
            </a:extLst>
          </p:cNvPr>
          <p:cNvSpPr>
            <a:spLocks noGrp="1"/>
          </p:cNvSpPr>
          <p:nvPr>
            <p:ph idx="1"/>
          </p:nvPr>
        </p:nvSpPr>
        <p:spPr/>
        <p:txBody>
          <a:bodyPr/>
          <a:lstStyle/>
          <a:p>
            <a:r>
              <a:rPr lang="en-US" dirty="0"/>
              <a:t>1) find a way to separate themselves from the elite and </a:t>
            </a:r>
          </a:p>
          <a:p>
            <a:r>
              <a:rPr lang="en-US" dirty="0"/>
              <a:t>2) have some kind of connection to the people. </a:t>
            </a:r>
          </a:p>
          <a:p>
            <a:endParaRPr lang="en-US" dirty="0"/>
          </a:p>
        </p:txBody>
      </p:sp>
    </p:spTree>
    <p:extLst>
      <p:ext uri="{BB962C8B-B14F-4D97-AF65-F5344CB8AC3E}">
        <p14:creationId xmlns:p14="http://schemas.microsoft.com/office/powerpoint/2010/main" val="301183519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976685-B1E8-4472-B822-625E1D9B480D}"/>
              </a:ext>
            </a:extLst>
          </p:cNvPr>
          <p:cNvSpPr>
            <a:spLocks noGrp="1"/>
          </p:cNvSpPr>
          <p:nvPr>
            <p:ph type="title"/>
          </p:nvPr>
        </p:nvSpPr>
        <p:spPr/>
        <p:txBody>
          <a:bodyPr/>
          <a:lstStyle/>
          <a:p>
            <a:r>
              <a:rPr lang="en-US" dirty="0"/>
              <a:t>Find a way to separate themselves from the elite…</a:t>
            </a:r>
          </a:p>
        </p:txBody>
      </p:sp>
      <p:sp>
        <p:nvSpPr>
          <p:cNvPr id="3" name="Content Placeholder 2">
            <a:extLst>
              <a:ext uri="{FF2B5EF4-FFF2-40B4-BE49-F238E27FC236}">
                <a16:creationId xmlns:a16="http://schemas.microsoft.com/office/drawing/2014/main" id="{A80804FD-05C2-4EA4-8011-565E9044061B}"/>
              </a:ext>
            </a:extLst>
          </p:cNvPr>
          <p:cNvSpPr>
            <a:spLocks noGrp="1"/>
          </p:cNvSpPr>
          <p:nvPr>
            <p:ph idx="1"/>
          </p:nvPr>
        </p:nvSpPr>
        <p:spPr/>
        <p:txBody>
          <a:bodyPr/>
          <a:lstStyle/>
          <a:p>
            <a:pPr lvl="0"/>
            <a:r>
              <a:rPr lang="en-US" dirty="0"/>
              <a:t>Funding his own election campaign</a:t>
            </a:r>
          </a:p>
          <a:p>
            <a:pPr lvl="0"/>
            <a:r>
              <a:rPr lang="en-US" dirty="0"/>
              <a:t>Crafting himself as an underdog </a:t>
            </a:r>
          </a:p>
          <a:p>
            <a:pPr lvl="0"/>
            <a:r>
              <a:rPr lang="en-US" dirty="0"/>
              <a:t>Making fights against the Democrat party, but also against the Republican party too </a:t>
            </a:r>
          </a:p>
          <a:p>
            <a:pPr lvl="0"/>
            <a:r>
              <a:rPr lang="en-US" dirty="0"/>
              <a:t>Claiming that as a really rich billionaire, he cannot be corrupted </a:t>
            </a:r>
          </a:p>
          <a:p>
            <a:pPr lvl="0"/>
            <a:r>
              <a:rPr lang="en-US" dirty="0"/>
              <a:t>For many of his faults, he has actually been really consistent in his political positions in the last 30 years. </a:t>
            </a:r>
          </a:p>
          <a:p>
            <a:endParaRPr lang="en-US" dirty="0"/>
          </a:p>
        </p:txBody>
      </p:sp>
    </p:spTree>
    <p:extLst>
      <p:ext uri="{BB962C8B-B14F-4D97-AF65-F5344CB8AC3E}">
        <p14:creationId xmlns:p14="http://schemas.microsoft.com/office/powerpoint/2010/main" val="138739887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E8287-B5FB-4262-A419-948C78F5FF60}"/>
              </a:ext>
            </a:extLst>
          </p:cNvPr>
          <p:cNvSpPr>
            <a:spLocks noGrp="1"/>
          </p:cNvSpPr>
          <p:nvPr>
            <p:ph type="title"/>
          </p:nvPr>
        </p:nvSpPr>
        <p:spPr/>
        <p:txBody>
          <a:bodyPr/>
          <a:lstStyle/>
          <a:p>
            <a:r>
              <a:rPr lang="en-US" dirty="0"/>
              <a:t>Connect to the people</a:t>
            </a:r>
          </a:p>
        </p:txBody>
      </p:sp>
      <p:sp>
        <p:nvSpPr>
          <p:cNvPr id="3" name="Content Placeholder 2">
            <a:extLst>
              <a:ext uri="{FF2B5EF4-FFF2-40B4-BE49-F238E27FC236}">
                <a16:creationId xmlns:a16="http://schemas.microsoft.com/office/drawing/2014/main" id="{12EF36B6-C969-4FE5-A212-07076FDB2D97}"/>
              </a:ext>
            </a:extLst>
          </p:cNvPr>
          <p:cNvSpPr>
            <a:spLocks noGrp="1"/>
          </p:cNvSpPr>
          <p:nvPr>
            <p:ph idx="1"/>
          </p:nvPr>
        </p:nvSpPr>
        <p:spPr/>
        <p:txBody>
          <a:bodyPr/>
          <a:lstStyle/>
          <a:p>
            <a:pPr lvl="0"/>
            <a:r>
              <a:rPr lang="en-US" dirty="0"/>
              <a:t>Trump already had a connection to the people through the media and reality TV for about 30 years. </a:t>
            </a:r>
          </a:p>
          <a:p>
            <a:pPr lvl="0"/>
            <a:r>
              <a:rPr lang="en-US" dirty="0"/>
              <a:t>He had a direct line to his supporters phones through Twitter</a:t>
            </a:r>
          </a:p>
          <a:p>
            <a:pPr lvl="0"/>
            <a:r>
              <a:rPr lang="en-US" dirty="0"/>
              <a:t>He fashioned himself as a common sense, non politically correct candidate. He speaks like an everyman in a language that is common in heartland of America. </a:t>
            </a:r>
          </a:p>
          <a:p>
            <a:endParaRPr lang="en-US" dirty="0"/>
          </a:p>
          <a:p>
            <a:r>
              <a:rPr lang="en-US" b="1" dirty="0"/>
              <a:t>He is an outsider, not part of the elite; and he is authentic and connected to the people. </a:t>
            </a:r>
            <a:endParaRPr lang="en-US" dirty="0"/>
          </a:p>
          <a:p>
            <a:endParaRPr lang="en-US" dirty="0"/>
          </a:p>
        </p:txBody>
      </p:sp>
    </p:spTree>
    <p:extLst>
      <p:ext uri="{BB962C8B-B14F-4D97-AF65-F5344CB8AC3E}">
        <p14:creationId xmlns:p14="http://schemas.microsoft.com/office/powerpoint/2010/main" val="205203901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6193B-3B80-4AED-8BB7-55F5C3E3B90A}"/>
              </a:ext>
            </a:extLst>
          </p:cNvPr>
          <p:cNvSpPr>
            <a:spLocks noGrp="1"/>
          </p:cNvSpPr>
          <p:nvPr>
            <p:ph type="title"/>
          </p:nvPr>
        </p:nvSpPr>
        <p:spPr/>
        <p:txBody>
          <a:bodyPr/>
          <a:lstStyle/>
          <a:p>
            <a:r>
              <a:rPr lang="en-US" dirty="0"/>
              <a:t>What societies are susceptible to populism?</a:t>
            </a:r>
          </a:p>
        </p:txBody>
      </p:sp>
      <p:sp>
        <p:nvSpPr>
          <p:cNvPr id="3" name="Content Placeholder 2">
            <a:extLst>
              <a:ext uri="{FF2B5EF4-FFF2-40B4-BE49-F238E27FC236}">
                <a16:creationId xmlns:a16="http://schemas.microsoft.com/office/drawing/2014/main" id="{44D5722F-F3DD-43AB-B071-490B07DAEF03}"/>
              </a:ext>
            </a:extLst>
          </p:cNvPr>
          <p:cNvSpPr>
            <a:spLocks noGrp="1"/>
          </p:cNvSpPr>
          <p:nvPr>
            <p:ph idx="1"/>
          </p:nvPr>
        </p:nvSpPr>
        <p:spPr/>
        <p:txBody>
          <a:bodyPr/>
          <a:lstStyle/>
          <a:p>
            <a:r>
              <a:rPr lang="en-US" dirty="0"/>
              <a:t>Demand side: it is often a response to a challenge or a crisis. </a:t>
            </a:r>
          </a:p>
          <a:p>
            <a:pPr lvl="1"/>
            <a:r>
              <a:rPr lang="en-US" dirty="0"/>
              <a:t>US has 2 decades of political crisis</a:t>
            </a:r>
          </a:p>
          <a:p>
            <a:pPr lvl="1"/>
            <a:r>
              <a:rPr lang="en-US" dirty="0"/>
              <a:t>Philippines has had decades of </a:t>
            </a:r>
            <a:r>
              <a:rPr lang="en-US" dirty="0" err="1"/>
              <a:t>gvt</a:t>
            </a:r>
            <a:r>
              <a:rPr lang="en-US" dirty="0"/>
              <a:t> corruption</a:t>
            </a:r>
          </a:p>
          <a:p>
            <a:pPr lvl="1"/>
            <a:r>
              <a:rPr lang="en-US" dirty="0"/>
              <a:t>Thaksin was a response to the 1997 AFC</a:t>
            </a:r>
          </a:p>
          <a:p>
            <a:pPr lvl="1"/>
            <a:r>
              <a:rPr lang="en-US" dirty="0"/>
              <a:t>European populists now are a response to </a:t>
            </a:r>
            <a:r>
              <a:rPr lang="en-US" dirty="0" err="1"/>
              <a:t>immigrateion</a:t>
            </a:r>
            <a:r>
              <a:rPr lang="en-US" dirty="0"/>
              <a:t> crisis</a:t>
            </a:r>
          </a:p>
        </p:txBody>
      </p:sp>
    </p:spTree>
    <p:extLst>
      <p:ext uri="{BB962C8B-B14F-4D97-AF65-F5344CB8AC3E}">
        <p14:creationId xmlns:p14="http://schemas.microsoft.com/office/powerpoint/2010/main" val="41943660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E43CA-CDF5-4131-B623-A17ADA4A983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C85C030C-F0AC-4565-8EEC-8928638F5C46}"/>
              </a:ext>
            </a:extLst>
          </p:cNvPr>
          <p:cNvSpPr>
            <a:spLocks noGrp="1"/>
          </p:cNvSpPr>
          <p:nvPr>
            <p:ph idx="1"/>
          </p:nvPr>
        </p:nvSpPr>
        <p:spPr/>
        <p:txBody>
          <a:bodyPr/>
          <a:lstStyle/>
          <a:p>
            <a:endParaRPr lang="en-US"/>
          </a:p>
        </p:txBody>
      </p:sp>
      <p:pic>
        <p:nvPicPr>
          <p:cNvPr id="33794" name="Picture 2" descr="Image result for drain the swamp">
            <a:extLst>
              <a:ext uri="{FF2B5EF4-FFF2-40B4-BE49-F238E27FC236}">
                <a16:creationId xmlns:a16="http://schemas.microsoft.com/office/drawing/2014/main" id="{838E0E88-0F3E-4AE9-85F7-BAA5C3E219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0638" y="0"/>
            <a:ext cx="96107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807192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3A040-2FD9-4320-B6EA-6EE036F8701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87E658C-81B2-45C4-9A98-535AA6A0F7EA}"/>
              </a:ext>
            </a:extLst>
          </p:cNvPr>
          <p:cNvSpPr>
            <a:spLocks noGrp="1"/>
          </p:cNvSpPr>
          <p:nvPr>
            <p:ph idx="1"/>
          </p:nvPr>
        </p:nvSpPr>
        <p:spPr/>
        <p:txBody>
          <a:bodyPr/>
          <a:lstStyle/>
          <a:p>
            <a:endParaRPr lang="en-US"/>
          </a:p>
        </p:txBody>
      </p:sp>
      <p:sp>
        <p:nvSpPr>
          <p:cNvPr id="4" name="AutoShape 2" descr="Image result for trump and bernie">
            <a:extLst>
              <a:ext uri="{FF2B5EF4-FFF2-40B4-BE49-F238E27FC236}">
                <a16:creationId xmlns:a16="http://schemas.microsoft.com/office/drawing/2014/main" id="{3D4A371D-CE79-47F1-97BB-4628D24B8E7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4820" name="Picture 4" descr="https://www.thenation.com/wp-content/uploads/2015/12/Trump_Sanders_rtr_ap_img.jpg">
            <a:extLst>
              <a:ext uri="{FF2B5EF4-FFF2-40B4-BE49-F238E27FC236}">
                <a16:creationId xmlns:a16="http://schemas.microsoft.com/office/drawing/2014/main" id="{3CE2C547-F2B5-4A2A-AB3B-5A087AD2E5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75" y="0"/>
            <a:ext cx="1088866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09100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128</TotalTime>
  <Words>909</Words>
  <Application>Microsoft Office PowerPoint</Application>
  <PresentationFormat>Widescreen</PresentationFormat>
  <Paragraphs>77</Paragraphs>
  <Slides>49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49</vt:i4>
      </vt:variant>
    </vt:vector>
  </HeadingPairs>
  <TitlesOfParts>
    <vt:vector size="53" baseType="lpstr">
      <vt:lpstr>Arial</vt:lpstr>
      <vt:lpstr>Calibri</vt:lpstr>
      <vt:lpstr>Calibri Light</vt:lpstr>
      <vt:lpstr>Office Theme</vt:lpstr>
      <vt:lpstr>Globalization and Populism</vt:lpstr>
      <vt:lpstr>Globalization </vt:lpstr>
      <vt:lpstr>Populism</vt:lpstr>
      <vt:lpstr>PowerPoint Presentation</vt:lpstr>
      <vt:lpstr>Some examples anyone?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do populists usually draw support?</vt:lpstr>
      <vt:lpstr>PowerPoint Presentation</vt:lpstr>
      <vt:lpstr>PowerPoint Presentation</vt:lpstr>
      <vt:lpstr>Populism is a…</vt:lpstr>
      <vt:lpstr>Thicc ideologies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People”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Elite”</vt:lpstr>
      <vt:lpstr>Fake News!</vt:lpstr>
      <vt:lpstr>Acting in the Will of the People</vt:lpstr>
      <vt:lpstr>Populists must…</vt:lpstr>
      <vt:lpstr>Find a way to separate themselves from the elite…</vt:lpstr>
      <vt:lpstr>Connect to the people</vt:lpstr>
      <vt:lpstr>What societies are susceptible to populism?</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Populism</dc:title>
  <dc:creator>Jacob Hogan</dc:creator>
  <cp:lastModifiedBy>Jacob Hogan</cp:lastModifiedBy>
  <cp:revision>9</cp:revision>
  <dcterms:created xsi:type="dcterms:W3CDTF">2017-11-08T01:23:28Z</dcterms:created>
  <dcterms:modified xsi:type="dcterms:W3CDTF">2017-11-20T08:46:53Z</dcterms:modified>
</cp:coreProperties>
</file>