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4" r:id="rId2"/>
    <p:sldId id="298" r:id="rId3"/>
    <p:sldId id="299" r:id="rId4"/>
    <p:sldId id="300" r:id="rId5"/>
    <p:sldId id="301" r:id="rId6"/>
    <p:sldId id="309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268" r:id="rId15"/>
    <p:sldId id="297" r:id="rId16"/>
    <p:sldId id="311" r:id="rId17"/>
    <p:sldId id="312" r:id="rId18"/>
    <p:sldId id="313" r:id="rId19"/>
    <p:sldId id="260" r:id="rId20"/>
    <p:sldId id="315" r:id="rId21"/>
    <p:sldId id="261" r:id="rId22"/>
    <p:sldId id="282" r:id="rId23"/>
    <p:sldId id="320" r:id="rId24"/>
    <p:sldId id="318" r:id="rId25"/>
    <p:sldId id="319" r:id="rId26"/>
    <p:sldId id="316" r:id="rId27"/>
    <p:sldId id="321" r:id="rId28"/>
    <p:sldId id="322" r:id="rId29"/>
    <p:sldId id="323" r:id="rId30"/>
    <p:sldId id="317" r:id="rId31"/>
    <p:sldId id="285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-189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Relationship Id="rId2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00%20Thailand%20MIT:eci_country_rankings%20(1).xls" TargetMode="External"/><Relationship Id="rId2" Type="http://schemas.openxmlformats.org/officeDocument/2006/relationships/chartUserShapes" Target="../drawings/drawing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R&amp;</a:t>
            </a:r>
            <a:r>
              <a:rPr lang="en-US" dirty="0" smtClean="0"/>
              <a:t>D, as % of GDP</a:t>
            </a:r>
            <a:endParaRPr lang="en-US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Sheet1!$E$6</c:f>
              <c:strCache>
                <c:ptCount val="1"/>
                <c:pt idx="0">
                  <c:v>R&amp;D</c:v>
                </c:pt>
              </c:strCache>
            </c:strRef>
          </c:tx>
          <c:invertIfNegative val="0"/>
          <c:dPt>
            <c:idx val="1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</c:spPr>
          </c:dPt>
          <c:dPt>
            <c:idx val="6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Pt>
            <c:idx val="7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Sheet1!$D$7:$D$14</c:f>
              <c:strCache>
                <c:ptCount val="8"/>
                <c:pt idx="0">
                  <c:v>Indonesia</c:v>
                </c:pt>
                <c:pt idx="1">
                  <c:v>Phillipines</c:v>
                </c:pt>
                <c:pt idx="2">
                  <c:v>Thailand</c:v>
                </c:pt>
                <c:pt idx="3">
                  <c:v>Malaysia</c:v>
                </c:pt>
                <c:pt idx="4">
                  <c:v>MI countries</c:v>
                </c:pt>
                <c:pt idx="5">
                  <c:v>China</c:v>
                </c:pt>
                <c:pt idx="6">
                  <c:v>Singapore</c:v>
                </c:pt>
                <c:pt idx="7">
                  <c:v>Korea</c:v>
                </c:pt>
              </c:strCache>
            </c:strRef>
          </c:cat>
          <c:val>
            <c:numRef>
              <c:f>Sheet1!$E$7:$E$14</c:f>
              <c:numCache>
                <c:formatCode>General</c:formatCode>
                <c:ptCount val="8"/>
                <c:pt idx="0">
                  <c:v>0.08</c:v>
                </c:pt>
                <c:pt idx="1">
                  <c:v>0.11</c:v>
                </c:pt>
                <c:pt idx="2">
                  <c:v>0.25</c:v>
                </c:pt>
                <c:pt idx="3">
                  <c:v>1.07</c:v>
                </c:pt>
                <c:pt idx="4">
                  <c:v>1.27</c:v>
                </c:pt>
                <c:pt idx="5">
                  <c:v>1.98</c:v>
                </c:pt>
                <c:pt idx="6">
                  <c:v>2.1</c:v>
                </c:pt>
                <c:pt idx="7">
                  <c:v>4.04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94481016"/>
        <c:axId val="2094477944"/>
      </c:barChart>
      <c:catAx>
        <c:axId val="2094481016"/>
        <c:scaling>
          <c:orientation val="minMax"/>
        </c:scaling>
        <c:delete val="0"/>
        <c:axPos val="b"/>
        <c:majorTickMark val="out"/>
        <c:minorTickMark val="none"/>
        <c:tickLblPos val="nextTo"/>
        <c:crossAx val="2094477944"/>
        <c:crosses val="autoZero"/>
        <c:auto val="1"/>
        <c:lblAlgn val="ctr"/>
        <c:lblOffset val="100"/>
        <c:noMultiLvlLbl val="0"/>
      </c:catAx>
      <c:valAx>
        <c:axId val="20944779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9448101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2775590551181"/>
          <c:y val="0.0498753117206982"/>
          <c:w val="0.758543903602959"/>
          <c:h val="0.790458331830803"/>
        </c:manualLayout>
      </c:layout>
      <c:barChart>
        <c:barDir val="bar"/>
        <c:grouping val="clustered"/>
        <c:varyColors val="0"/>
        <c:ser>
          <c:idx val="0"/>
          <c:order val="0"/>
          <c:invertIfNegative val="0"/>
          <c:dPt>
            <c:idx val="4"/>
            <c:invertIfNegative val="0"/>
            <c:bubble3D val="0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accent4"/>
              </a:solidFill>
            </c:spPr>
          </c:dPt>
          <c:dPt>
            <c:idx val="6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</c:dPt>
          <c:dPt>
            <c:idx val="7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8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dLbl>
              <c:idx val="11"/>
              <c:delete val="1"/>
            </c:dLbl>
            <c:dLbl>
              <c:idx val="12"/>
              <c:delete val="1"/>
            </c:dLbl>
            <c:dLbl>
              <c:idx val="13"/>
              <c:delete val="1"/>
            </c:dLbl>
            <c:dLbl>
              <c:idx val="14"/>
              <c:delete val="1"/>
            </c:dLbl>
            <c:dLbl>
              <c:idx val="15"/>
              <c:delete val="1"/>
            </c:dLbl>
            <c:dLbl>
              <c:idx val="16"/>
              <c:delete val="1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Sheet1!$D$7:$D$23</c:f>
              <c:strCache>
                <c:ptCount val="17"/>
                <c:pt idx="0">
                  <c:v>South Korea</c:v>
                </c:pt>
                <c:pt idx="1">
                  <c:v>Hong Kong</c:v>
                </c:pt>
                <c:pt idx="2">
                  <c:v>Singapore</c:v>
                </c:pt>
                <c:pt idx="3">
                  <c:v>Taiwan</c:v>
                </c:pt>
                <c:pt idx="4">
                  <c:v>China</c:v>
                </c:pt>
                <c:pt idx="5">
                  <c:v>Malaysia</c:v>
                </c:pt>
                <c:pt idx="6">
                  <c:v>Thailand</c:v>
                </c:pt>
                <c:pt idx="7">
                  <c:v>Indonesia</c:v>
                </c:pt>
                <c:pt idx="8">
                  <c:v>Philippines</c:v>
                </c:pt>
                <c:pt idx="9">
                  <c:v>Pakistan</c:v>
                </c:pt>
                <c:pt idx="10">
                  <c:v>India</c:v>
                </c:pt>
                <c:pt idx="11">
                  <c:v>Viet Nam</c:v>
                </c:pt>
                <c:pt idx="12">
                  <c:v>Sri Lanka</c:v>
                </c:pt>
                <c:pt idx="13">
                  <c:v>Myanmar</c:v>
                </c:pt>
                <c:pt idx="14">
                  <c:v>Cambodia</c:v>
                </c:pt>
                <c:pt idx="15">
                  <c:v>Laos</c:v>
                </c:pt>
                <c:pt idx="16">
                  <c:v>Bangladesh</c:v>
                </c:pt>
              </c:strCache>
            </c:strRef>
          </c:cat>
          <c:val>
            <c:numRef>
              <c:f>Sheet1!$E$7:$E$23</c:f>
              <c:numCache>
                <c:formatCode>_-* #,##0_-;\-* #,##0_-;_-* "-"??_-;_-@_-</c:formatCode>
                <c:ptCount val="17"/>
                <c:pt idx="0">
                  <c:v>32826.0</c:v>
                </c:pt>
                <c:pt idx="1">
                  <c:v>26718.0</c:v>
                </c:pt>
                <c:pt idx="2">
                  <c:v>26285.0</c:v>
                </c:pt>
                <c:pt idx="3">
                  <c:v>18404.0</c:v>
                </c:pt>
                <c:pt idx="4">
                  <c:v>8204.0</c:v>
                </c:pt>
                <c:pt idx="5">
                  <c:v>7630.0</c:v>
                </c:pt>
                <c:pt idx="6">
                  <c:v>7120.0</c:v>
                </c:pt>
                <c:pt idx="7">
                  <c:v>4481.0</c:v>
                </c:pt>
                <c:pt idx="8">
                  <c:v>4012.0</c:v>
                </c:pt>
                <c:pt idx="9">
                  <c:v>3817.0</c:v>
                </c:pt>
                <c:pt idx="10">
                  <c:v>3618.0</c:v>
                </c:pt>
                <c:pt idx="11">
                  <c:v>2989.0</c:v>
                </c:pt>
                <c:pt idx="12">
                  <c:v>2294.0</c:v>
                </c:pt>
                <c:pt idx="13">
                  <c:v>2062.0</c:v>
                </c:pt>
                <c:pt idx="14">
                  <c:v>1887.0</c:v>
                </c:pt>
                <c:pt idx="15">
                  <c:v>1718.0</c:v>
                </c:pt>
                <c:pt idx="16">
                  <c:v>1580.0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06241544"/>
        <c:axId val="2119082984"/>
      </c:barChart>
      <c:catAx>
        <c:axId val="2106241544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2119082984"/>
        <c:crosses val="autoZero"/>
        <c:auto val="1"/>
        <c:lblAlgn val="ctr"/>
        <c:lblOffset val="100"/>
        <c:noMultiLvlLbl val="0"/>
      </c:catAx>
      <c:valAx>
        <c:axId val="2119082984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numFmt formatCode="_-* #,##0_-;\-* #,##0_-;_-* &quot;-&quot;??_-;_-@_-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210624154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2050450792524"/>
          <c:y val="0.201421101985757"/>
          <c:w val="0.758898316554882"/>
          <c:h val="0.55739989948065"/>
        </c:manualLayout>
      </c:layout>
      <c:lineChart>
        <c:grouping val="standard"/>
        <c:varyColors val="0"/>
        <c:ser>
          <c:idx val="0"/>
          <c:order val="0"/>
          <c:tx>
            <c:strRef>
              <c:f>Sheet1!$E$205</c:f>
              <c:strCache>
                <c:ptCount val="1"/>
                <c:pt idx="0">
                  <c:v>China</c:v>
                </c:pt>
              </c:strCache>
            </c:strRef>
          </c:tx>
          <c:spPr>
            <a:ln w="63500"/>
          </c:spPr>
          <c:marker>
            <c:symbol val="none"/>
          </c:marker>
          <c:cat>
            <c:strRef>
              <c:f>Sheet1!$D$206:$D$236</c:f>
              <c:strCach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strCache>
            </c:strRef>
          </c:cat>
          <c:val>
            <c:numRef>
              <c:f>Sheet1!$E$206:$E$236</c:f>
              <c:numCache>
                <c:formatCode>_-* #,##0.00_-;\-* #,##0.00_-;_-* "-"??_-;_-@_-</c:formatCode>
                <c:ptCount val="31"/>
                <c:pt idx="0">
                  <c:v>0.626297</c:v>
                </c:pt>
                <c:pt idx="1">
                  <c:v>0.608925</c:v>
                </c:pt>
                <c:pt idx="2">
                  <c:v>0.709949</c:v>
                </c:pt>
                <c:pt idx="3">
                  <c:v>0.73457</c:v>
                </c:pt>
                <c:pt idx="4">
                  <c:v>0.801896</c:v>
                </c:pt>
                <c:pt idx="5">
                  <c:v>0.835162</c:v>
                </c:pt>
                <c:pt idx="6">
                  <c:v>0.873592</c:v>
                </c:pt>
                <c:pt idx="7">
                  <c:v>0.910242</c:v>
                </c:pt>
                <c:pt idx="8">
                  <c:v>0.894551</c:v>
                </c:pt>
                <c:pt idx="9">
                  <c:v>0.912037</c:v>
                </c:pt>
                <c:pt idx="10">
                  <c:v>0.96928</c:v>
                </c:pt>
                <c:pt idx="11">
                  <c:v>0.966241</c:v>
                </c:pt>
                <c:pt idx="12">
                  <c:v>0.990893</c:v>
                </c:pt>
                <c:pt idx="13">
                  <c:v>0.98103</c:v>
                </c:pt>
                <c:pt idx="14">
                  <c:v>1.01134</c:v>
                </c:pt>
                <c:pt idx="15">
                  <c:v>1.07221</c:v>
                </c:pt>
                <c:pt idx="16">
                  <c:v>1.11421</c:v>
                </c:pt>
                <c:pt idx="17">
                  <c:v>1.13452</c:v>
                </c:pt>
                <c:pt idx="18">
                  <c:v>1.15174</c:v>
                </c:pt>
                <c:pt idx="19">
                  <c:v>1.17358</c:v>
                </c:pt>
                <c:pt idx="20">
                  <c:v>1.1835</c:v>
                </c:pt>
                <c:pt idx="21">
                  <c:v>1.19581</c:v>
                </c:pt>
                <c:pt idx="22">
                  <c:v>1.19611</c:v>
                </c:pt>
                <c:pt idx="23">
                  <c:v>1.21068</c:v>
                </c:pt>
                <c:pt idx="24">
                  <c:v>1.22145</c:v>
                </c:pt>
                <c:pt idx="25">
                  <c:v>1.25127</c:v>
                </c:pt>
                <c:pt idx="26">
                  <c:v>1.30072</c:v>
                </c:pt>
                <c:pt idx="27">
                  <c:v>1.32383</c:v>
                </c:pt>
                <c:pt idx="28">
                  <c:v>1.46234</c:v>
                </c:pt>
                <c:pt idx="29">
                  <c:v>1.48186</c:v>
                </c:pt>
                <c:pt idx="30">
                  <c:v>1.44349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Sheet1!$F$205</c:f>
              <c:strCache>
                <c:ptCount val="1"/>
                <c:pt idx="0">
                  <c:v>South Korea</c:v>
                </c:pt>
              </c:strCache>
            </c:strRef>
          </c:tx>
          <c:spPr>
            <a:ln w="63500"/>
          </c:spPr>
          <c:marker>
            <c:symbol val="none"/>
          </c:marker>
          <c:cat>
            <c:strRef>
              <c:f>Sheet1!$D$206:$D$236</c:f>
              <c:strCach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strCache>
            </c:strRef>
          </c:cat>
          <c:val>
            <c:numRef>
              <c:f>Sheet1!$F$206:$F$236</c:f>
              <c:numCache>
                <c:formatCode>_-* #,##0.00_-;\-* #,##0.00_-;_-* "-"??_-;_-@_-</c:formatCode>
                <c:ptCount val="31"/>
                <c:pt idx="0">
                  <c:v>1.06582</c:v>
                </c:pt>
                <c:pt idx="1">
                  <c:v>1.07239</c:v>
                </c:pt>
                <c:pt idx="2">
                  <c:v>1.11414</c:v>
                </c:pt>
                <c:pt idx="3">
                  <c:v>1.1475</c:v>
                </c:pt>
                <c:pt idx="4">
                  <c:v>1.15677</c:v>
                </c:pt>
                <c:pt idx="5">
                  <c:v>1.16587</c:v>
                </c:pt>
                <c:pt idx="6">
                  <c:v>1.16859</c:v>
                </c:pt>
                <c:pt idx="7">
                  <c:v>1.25154</c:v>
                </c:pt>
                <c:pt idx="8">
                  <c:v>1.23666</c:v>
                </c:pt>
                <c:pt idx="9">
                  <c:v>1.23814</c:v>
                </c:pt>
                <c:pt idx="10">
                  <c:v>1.25084</c:v>
                </c:pt>
                <c:pt idx="11">
                  <c:v>1.24604</c:v>
                </c:pt>
                <c:pt idx="12">
                  <c:v>1.25354</c:v>
                </c:pt>
                <c:pt idx="13">
                  <c:v>1.21424</c:v>
                </c:pt>
                <c:pt idx="14">
                  <c:v>1.22796</c:v>
                </c:pt>
                <c:pt idx="15">
                  <c:v>1.28888</c:v>
                </c:pt>
                <c:pt idx="16">
                  <c:v>1.32013</c:v>
                </c:pt>
                <c:pt idx="17">
                  <c:v>1.31652</c:v>
                </c:pt>
                <c:pt idx="18">
                  <c:v>1.31666</c:v>
                </c:pt>
                <c:pt idx="19">
                  <c:v>1.34412</c:v>
                </c:pt>
                <c:pt idx="20">
                  <c:v>1.33197</c:v>
                </c:pt>
                <c:pt idx="21">
                  <c:v>1.33833</c:v>
                </c:pt>
                <c:pt idx="22">
                  <c:v>1.34088</c:v>
                </c:pt>
                <c:pt idx="23">
                  <c:v>1.34118</c:v>
                </c:pt>
                <c:pt idx="24">
                  <c:v>1.31646</c:v>
                </c:pt>
                <c:pt idx="25">
                  <c:v>1.31428</c:v>
                </c:pt>
                <c:pt idx="26">
                  <c:v>1.36534</c:v>
                </c:pt>
                <c:pt idx="27">
                  <c:v>1.40234</c:v>
                </c:pt>
                <c:pt idx="28">
                  <c:v>1.45373</c:v>
                </c:pt>
                <c:pt idx="29">
                  <c:v>1.41554</c:v>
                </c:pt>
                <c:pt idx="30">
                  <c:v>1.41318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Sheet1!$G$205</c:f>
              <c:strCache>
                <c:ptCount val="1"/>
                <c:pt idx="0">
                  <c:v>Singapore</c:v>
                </c:pt>
              </c:strCache>
            </c:strRef>
          </c:tx>
          <c:spPr>
            <a:ln w="63500"/>
          </c:spPr>
          <c:marker>
            <c:symbol val="none"/>
          </c:marker>
          <c:cat>
            <c:strRef>
              <c:f>Sheet1!$D$206:$D$236</c:f>
              <c:strCach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strCache>
            </c:strRef>
          </c:cat>
          <c:val>
            <c:numRef>
              <c:f>Sheet1!$G$206:$G$236</c:f>
              <c:numCache>
                <c:formatCode>_-* #,##0.00_-;\-* #,##0.00_-;_-* "-"??_-;_-@_-</c:formatCode>
                <c:ptCount val="31"/>
                <c:pt idx="0">
                  <c:v>1.08891</c:v>
                </c:pt>
                <c:pt idx="1">
                  <c:v>1.09871</c:v>
                </c:pt>
                <c:pt idx="2">
                  <c:v>1.12199</c:v>
                </c:pt>
                <c:pt idx="3">
                  <c:v>1.15743</c:v>
                </c:pt>
                <c:pt idx="4">
                  <c:v>1.18147</c:v>
                </c:pt>
                <c:pt idx="5">
                  <c:v>1.19519</c:v>
                </c:pt>
                <c:pt idx="6">
                  <c:v>1.22383</c:v>
                </c:pt>
                <c:pt idx="7">
                  <c:v>1.33804</c:v>
                </c:pt>
                <c:pt idx="8">
                  <c:v>1.36183</c:v>
                </c:pt>
                <c:pt idx="9">
                  <c:v>1.35303</c:v>
                </c:pt>
                <c:pt idx="10">
                  <c:v>1.35787</c:v>
                </c:pt>
                <c:pt idx="11">
                  <c:v>1.32476</c:v>
                </c:pt>
                <c:pt idx="12">
                  <c:v>1.32172</c:v>
                </c:pt>
                <c:pt idx="13">
                  <c:v>1.2761</c:v>
                </c:pt>
                <c:pt idx="14">
                  <c:v>1.28508</c:v>
                </c:pt>
                <c:pt idx="15">
                  <c:v>1.34888</c:v>
                </c:pt>
                <c:pt idx="16">
                  <c:v>1.37124</c:v>
                </c:pt>
                <c:pt idx="17">
                  <c:v>1.36285</c:v>
                </c:pt>
                <c:pt idx="18">
                  <c:v>1.32022</c:v>
                </c:pt>
                <c:pt idx="19">
                  <c:v>1.3313</c:v>
                </c:pt>
                <c:pt idx="20">
                  <c:v>1.31632</c:v>
                </c:pt>
                <c:pt idx="21">
                  <c:v>1.33756</c:v>
                </c:pt>
                <c:pt idx="22">
                  <c:v>1.31354</c:v>
                </c:pt>
                <c:pt idx="23">
                  <c:v>1.29291</c:v>
                </c:pt>
                <c:pt idx="24">
                  <c:v>1.25647</c:v>
                </c:pt>
                <c:pt idx="25">
                  <c:v>1.27975</c:v>
                </c:pt>
                <c:pt idx="26">
                  <c:v>1.29582</c:v>
                </c:pt>
                <c:pt idx="27">
                  <c:v>1.31428</c:v>
                </c:pt>
                <c:pt idx="28">
                  <c:v>1.31983</c:v>
                </c:pt>
                <c:pt idx="29">
                  <c:v>1.26867</c:v>
                </c:pt>
                <c:pt idx="30">
                  <c:v>1.24691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Sheet1!$H$205</c:f>
              <c:strCache>
                <c:ptCount val="1"/>
                <c:pt idx="0">
                  <c:v>Thailand</c:v>
                </c:pt>
              </c:strCache>
            </c:strRef>
          </c:tx>
          <c:spPr>
            <a:ln w="63500"/>
          </c:spPr>
          <c:marker>
            <c:symbol val="none"/>
          </c:marker>
          <c:cat>
            <c:strRef>
              <c:f>Sheet1!$D$206:$D$236</c:f>
              <c:strCach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strCache>
            </c:strRef>
          </c:cat>
          <c:val>
            <c:numRef>
              <c:f>Sheet1!$H$206:$H$236</c:f>
              <c:numCache>
                <c:formatCode>_-* #,##0.00_-;\-* #,##0.00_-;_-* "-"??_-;_-@_-</c:formatCode>
                <c:ptCount val="31"/>
                <c:pt idx="0">
                  <c:v>0.325455</c:v>
                </c:pt>
                <c:pt idx="1">
                  <c:v>0.304435</c:v>
                </c:pt>
                <c:pt idx="2">
                  <c:v>0.328999</c:v>
                </c:pt>
                <c:pt idx="3">
                  <c:v>0.379731</c:v>
                </c:pt>
                <c:pt idx="4">
                  <c:v>0.447738</c:v>
                </c:pt>
                <c:pt idx="5">
                  <c:v>0.514863</c:v>
                </c:pt>
                <c:pt idx="6">
                  <c:v>0.601183</c:v>
                </c:pt>
                <c:pt idx="7">
                  <c:v>0.712014</c:v>
                </c:pt>
                <c:pt idx="8">
                  <c:v>0.748626</c:v>
                </c:pt>
                <c:pt idx="9">
                  <c:v>0.783024</c:v>
                </c:pt>
                <c:pt idx="10">
                  <c:v>0.828735</c:v>
                </c:pt>
                <c:pt idx="11">
                  <c:v>0.808107</c:v>
                </c:pt>
                <c:pt idx="12">
                  <c:v>0.800795</c:v>
                </c:pt>
                <c:pt idx="13">
                  <c:v>0.764329</c:v>
                </c:pt>
                <c:pt idx="14">
                  <c:v>0.777871</c:v>
                </c:pt>
                <c:pt idx="15">
                  <c:v>0.823437</c:v>
                </c:pt>
                <c:pt idx="16">
                  <c:v>0.862254</c:v>
                </c:pt>
                <c:pt idx="17">
                  <c:v>0.877702</c:v>
                </c:pt>
                <c:pt idx="18">
                  <c:v>0.865424</c:v>
                </c:pt>
                <c:pt idx="19">
                  <c:v>0.879739</c:v>
                </c:pt>
                <c:pt idx="20">
                  <c:v>0.890762</c:v>
                </c:pt>
                <c:pt idx="21">
                  <c:v>0.917661</c:v>
                </c:pt>
                <c:pt idx="22">
                  <c:v>0.9284</c:v>
                </c:pt>
                <c:pt idx="23">
                  <c:v>0.943145</c:v>
                </c:pt>
                <c:pt idx="24">
                  <c:v>0.938593</c:v>
                </c:pt>
                <c:pt idx="25">
                  <c:v>0.989284</c:v>
                </c:pt>
                <c:pt idx="26">
                  <c:v>1.01879</c:v>
                </c:pt>
                <c:pt idx="27">
                  <c:v>1.01202</c:v>
                </c:pt>
                <c:pt idx="28">
                  <c:v>0.964175</c:v>
                </c:pt>
                <c:pt idx="29">
                  <c:v>0.961017</c:v>
                </c:pt>
                <c:pt idx="30">
                  <c:v>0.992656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Sheet1!$I$205</c:f>
              <c:strCache>
                <c:ptCount val="1"/>
                <c:pt idx="0">
                  <c:v>Malaysia</c:v>
                </c:pt>
              </c:strCache>
            </c:strRef>
          </c:tx>
          <c:spPr>
            <a:ln w="63500"/>
          </c:spPr>
          <c:marker>
            <c:symbol val="none"/>
          </c:marker>
          <c:cat>
            <c:strRef>
              <c:f>Sheet1!$D$206:$D$236</c:f>
              <c:strCache>
                <c:ptCount val="31"/>
                <c:pt idx="0">
                  <c:v>1985</c:v>
                </c:pt>
                <c:pt idx="1">
                  <c:v>1986</c:v>
                </c:pt>
                <c:pt idx="2">
                  <c:v>1987</c:v>
                </c:pt>
                <c:pt idx="3">
                  <c:v>1988</c:v>
                </c:pt>
                <c:pt idx="4">
                  <c:v>1989</c:v>
                </c:pt>
                <c:pt idx="5">
                  <c:v>1990</c:v>
                </c:pt>
                <c:pt idx="6">
                  <c:v>1991</c:v>
                </c:pt>
                <c:pt idx="7">
                  <c:v>1992</c:v>
                </c:pt>
                <c:pt idx="8">
                  <c:v>1993</c:v>
                </c:pt>
                <c:pt idx="9">
                  <c:v>1994</c:v>
                </c:pt>
                <c:pt idx="10">
                  <c:v>1995</c:v>
                </c:pt>
                <c:pt idx="11">
                  <c:v>1996</c:v>
                </c:pt>
                <c:pt idx="12">
                  <c:v>1997</c:v>
                </c:pt>
                <c:pt idx="13">
                  <c:v>1998</c:v>
                </c:pt>
                <c:pt idx="14">
                  <c:v>1999</c:v>
                </c:pt>
                <c:pt idx="15">
                  <c:v>2000</c:v>
                </c:pt>
                <c:pt idx="16">
                  <c:v>2001</c:v>
                </c:pt>
                <c:pt idx="17">
                  <c:v>2002</c:v>
                </c:pt>
                <c:pt idx="18">
                  <c:v>2003</c:v>
                </c:pt>
                <c:pt idx="19">
                  <c:v>2004</c:v>
                </c:pt>
                <c:pt idx="20">
                  <c:v>2005</c:v>
                </c:pt>
                <c:pt idx="21">
                  <c:v>2006</c:v>
                </c:pt>
                <c:pt idx="22">
                  <c:v>2007</c:v>
                </c:pt>
                <c:pt idx="23">
                  <c:v>2008</c:v>
                </c:pt>
                <c:pt idx="24">
                  <c:v>2009</c:v>
                </c:pt>
                <c:pt idx="25">
                  <c:v>2010</c:v>
                </c:pt>
                <c:pt idx="26">
                  <c:v>2011</c:v>
                </c:pt>
                <c:pt idx="27">
                  <c:v>2012</c:v>
                </c:pt>
                <c:pt idx="28">
                  <c:v>2013</c:v>
                </c:pt>
                <c:pt idx="29">
                  <c:v>2014</c:v>
                </c:pt>
                <c:pt idx="30">
                  <c:v>2015</c:v>
                </c:pt>
              </c:strCache>
            </c:strRef>
          </c:cat>
          <c:val>
            <c:numRef>
              <c:f>Sheet1!$I$206:$I$236</c:f>
              <c:numCache>
                <c:formatCode>_-* #,##0.00_-;\-* #,##0.00_-;_-* "-"??_-;_-@_-</c:formatCode>
                <c:ptCount val="31"/>
                <c:pt idx="0">
                  <c:v>0.469107</c:v>
                </c:pt>
                <c:pt idx="1">
                  <c:v>0.417151</c:v>
                </c:pt>
                <c:pt idx="2">
                  <c:v>0.418054</c:v>
                </c:pt>
                <c:pt idx="3">
                  <c:v>0.467945</c:v>
                </c:pt>
                <c:pt idx="4">
                  <c:v>0.551049</c:v>
                </c:pt>
                <c:pt idx="5">
                  <c:v>0.6044</c:v>
                </c:pt>
                <c:pt idx="6">
                  <c:v>0.701173</c:v>
                </c:pt>
                <c:pt idx="7">
                  <c:v>0.814593</c:v>
                </c:pt>
                <c:pt idx="8">
                  <c:v>0.851332</c:v>
                </c:pt>
                <c:pt idx="9">
                  <c:v>0.876107</c:v>
                </c:pt>
                <c:pt idx="10">
                  <c:v>0.951331</c:v>
                </c:pt>
                <c:pt idx="11">
                  <c:v>0.960858</c:v>
                </c:pt>
                <c:pt idx="12">
                  <c:v>0.951575</c:v>
                </c:pt>
                <c:pt idx="13">
                  <c:v>0.91084</c:v>
                </c:pt>
                <c:pt idx="14">
                  <c:v>0.901146</c:v>
                </c:pt>
                <c:pt idx="15">
                  <c:v>0.987458</c:v>
                </c:pt>
                <c:pt idx="16">
                  <c:v>1.02967</c:v>
                </c:pt>
                <c:pt idx="17">
                  <c:v>1.05356</c:v>
                </c:pt>
                <c:pt idx="18">
                  <c:v>1.05207</c:v>
                </c:pt>
                <c:pt idx="19">
                  <c:v>1.05327</c:v>
                </c:pt>
                <c:pt idx="20">
                  <c:v>1.01417</c:v>
                </c:pt>
                <c:pt idx="21">
                  <c:v>1.01619</c:v>
                </c:pt>
                <c:pt idx="22">
                  <c:v>1.02306</c:v>
                </c:pt>
                <c:pt idx="23">
                  <c:v>1.02481</c:v>
                </c:pt>
                <c:pt idx="24">
                  <c:v>0.993066</c:v>
                </c:pt>
                <c:pt idx="25">
                  <c:v>0.990319</c:v>
                </c:pt>
                <c:pt idx="26">
                  <c:v>0.991165</c:v>
                </c:pt>
                <c:pt idx="27">
                  <c:v>0.942308</c:v>
                </c:pt>
                <c:pt idx="28">
                  <c:v>0.84428</c:v>
                </c:pt>
                <c:pt idx="29">
                  <c:v>0.907908</c:v>
                </c:pt>
                <c:pt idx="30">
                  <c:v>0.928129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9930360"/>
        <c:axId val="2108272616"/>
      </c:lineChart>
      <c:catAx>
        <c:axId val="210993036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2108272616"/>
        <c:crosses val="autoZero"/>
        <c:auto val="1"/>
        <c:lblAlgn val="ctr"/>
        <c:lblOffset val="100"/>
        <c:noMultiLvlLbl val="0"/>
      </c:catAx>
      <c:valAx>
        <c:axId val="2108272616"/>
        <c:scaling>
          <c:orientation val="minMax"/>
          <c:min val="0.2"/>
        </c:scaling>
        <c:delete val="0"/>
        <c:axPos val="l"/>
        <c:majorGridlines>
          <c:spPr>
            <a:ln>
              <a:noFill/>
            </a:ln>
          </c:spPr>
        </c:majorGridlines>
        <c:numFmt formatCode="_-* #,##0.00_-;\-* #,##0.00_-;_-* &quot;-&quot;??_-;_-@_-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21099303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45642662635938"/>
          <c:y val="0.196038928402808"/>
          <c:w val="0.15359140722348"/>
          <c:h val="0.400027340332458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0.52273</cdr:x>
      <cdr:y>0.07534</cdr:y>
    </cdr:from>
    <cdr:to>
      <cdr:x>0.88636</cdr:x>
      <cdr:y>0.19711</cdr:y>
    </cdr:to>
    <cdr:sp macro="" textlink="">
      <cdr:nvSpPr>
        <cdr:cNvPr id="2" name="Text Box 1"/>
        <cdr:cNvSpPr txBox="1"/>
      </cdr:nvSpPr>
      <cdr:spPr>
        <a:xfrm xmlns:a="http://schemas.openxmlformats.org/drawingml/2006/main">
          <a:off x="2628900" y="279400"/>
          <a:ext cx="1828768" cy="4515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endParaRPr lang="en-US" sz="2000" dirty="0"/>
        </a:p>
        <a:p xmlns:a="http://schemas.openxmlformats.org/drawingml/2006/main">
          <a:pPr algn="ctr"/>
          <a:r>
            <a:rPr lang="en-US" sz="2000" dirty="0"/>
            <a:t>Annual wages,</a:t>
          </a:r>
          <a:r>
            <a:rPr lang="en-US" sz="2000" baseline="0" dirty="0"/>
            <a:t> Asia, </a:t>
          </a:r>
          <a:r>
            <a:rPr lang="en-US" sz="2000" dirty="0"/>
            <a:t>US$</a:t>
          </a:r>
        </a:p>
      </cdr:txBody>
    </cdr:sp>
  </cdr:relSizeAnchor>
  <cdr:relSizeAnchor xmlns:cdr="http://schemas.openxmlformats.org/drawingml/2006/chartDrawing">
    <cdr:from>
      <cdr:x>0.09091</cdr:x>
      <cdr:y>0.87474</cdr:y>
    </cdr:from>
    <cdr:to>
      <cdr:x>0.27273</cdr:x>
      <cdr:y>1</cdr:y>
    </cdr:to>
    <cdr:sp macro="" textlink="">
      <cdr:nvSpPr>
        <cdr:cNvPr id="3" name="Text Box 2"/>
        <cdr:cNvSpPr txBox="1"/>
      </cdr:nvSpPr>
      <cdr:spPr>
        <a:xfrm xmlns:a="http://schemas.openxmlformats.org/drawingml/2006/main">
          <a:off x="457200" y="2895599"/>
          <a:ext cx="914400" cy="4146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0.14763</cdr:x>
      <cdr:y>0.89642</cdr:y>
    </cdr:from>
    <cdr:to>
      <cdr:x>0.80672</cdr:x>
      <cdr:y>1</cdr:y>
    </cdr:to>
    <cdr:sp macro="" textlink="">
      <cdr:nvSpPr>
        <cdr:cNvPr id="4" name="Text Box 3"/>
        <cdr:cNvSpPr txBox="1"/>
      </cdr:nvSpPr>
      <cdr:spPr>
        <a:xfrm xmlns:a="http://schemas.openxmlformats.org/drawingml/2006/main">
          <a:off x="1207598" y="5220310"/>
          <a:ext cx="5391216" cy="603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000" dirty="0"/>
            <a:t>Source: JETRO 2014 Survey of Japanese </a:t>
          </a:r>
          <a:r>
            <a:rPr lang="en-US" sz="1000" dirty="0" err="1"/>
            <a:t>affilicated</a:t>
          </a:r>
          <a:r>
            <a:rPr lang="en-US" sz="1000" dirty="0"/>
            <a:t> firms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0.27083</cdr:x>
      <cdr:y>0.05996</cdr:y>
    </cdr:from>
    <cdr:to>
      <cdr:x>0.4375</cdr:x>
      <cdr:y>0.12959</cdr:y>
    </cdr:to>
    <cdr:sp macro="" textlink="">
      <cdr:nvSpPr>
        <cdr:cNvPr id="2" name="Text Box 1"/>
        <cdr:cNvSpPr txBox="1"/>
      </cdr:nvSpPr>
      <cdr:spPr>
        <a:xfrm xmlns:a="http://schemas.openxmlformats.org/drawingml/2006/main">
          <a:off x="1485900" y="19685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/>
            <a:t>Figure 3: Economic Complexit</a:t>
          </a:r>
          <a:r>
            <a:rPr lang="en-US" sz="1800" baseline="0" dirty="0"/>
            <a:t>y Index, 1985-2015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0.02083</cdr:x>
      <cdr:y>0.44294</cdr:y>
    </cdr:from>
    <cdr:to>
      <cdr:x>0.125</cdr:x>
      <cdr:y>0.54739</cdr:y>
    </cdr:to>
    <cdr:sp macro="" textlink="">
      <cdr:nvSpPr>
        <cdr:cNvPr id="3" name="Text Box 2"/>
        <cdr:cNvSpPr txBox="1"/>
      </cdr:nvSpPr>
      <cdr:spPr>
        <a:xfrm xmlns:a="http://schemas.openxmlformats.org/drawingml/2006/main">
          <a:off x="114300" y="1454150"/>
          <a:ext cx="571500" cy="3429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000"/>
            <a:t>ECI</a:t>
          </a:r>
        </a:p>
      </cdr:txBody>
    </cdr:sp>
  </cdr:relSizeAnchor>
  <cdr:relSizeAnchor xmlns:cdr="http://schemas.openxmlformats.org/drawingml/2006/chartDrawing">
    <cdr:from>
      <cdr:x>0.125</cdr:x>
      <cdr:y>0.86074</cdr:y>
    </cdr:from>
    <cdr:to>
      <cdr:x>0.29167</cdr:x>
      <cdr:y>0.96518</cdr:y>
    </cdr:to>
    <cdr:sp macro="" textlink="">
      <cdr:nvSpPr>
        <cdr:cNvPr id="4" name="Text Box 3"/>
        <cdr:cNvSpPr txBox="1"/>
      </cdr:nvSpPr>
      <cdr:spPr>
        <a:xfrm xmlns:a="http://schemas.openxmlformats.org/drawingml/2006/main">
          <a:off x="685800" y="2825750"/>
          <a:ext cx="914400" cy="3429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900"/>
            <a:t>Source:</a:t>
          </a:r>
          <a:r>
            <a:rPr lang="en-US" sz="900" baseline="0"/>
            <a:t> Observatory of Economic Complexity, </a:t>
          </a:r>
        </a:p>
        <a:p xmlns:a="http://schemas.openxmlformats.org/drawingml/2006/main">
          <a:r>
            <a:rPr lang="en-US" sz="900" baseline="0"/>
            <a:t>https://atlas.media.mit.edu/en/rankings/country/eci/ </a:t>
          </a:r>
          <a:endParaRPr lang="en-US" sz="90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059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273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324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4/30/19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537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4/30/19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133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4/30/19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052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4/30/19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223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4/30/19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62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4/30/19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920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544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8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5DA37-4223-DB4C-B349-9034401C9644}" type="datetimeFigureOut">
              <a:rPr lang="en-US" smtClean="0"/>
              <a:t>4/30/19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953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13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3600" dirty="0" smtClean="0"/>
              <a:t>Thailand and the Middle Income Trap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2/2017 (Jan. – May 2018)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8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Context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General increase in economic activity</a:t>
            </a:r>
          </a:p>
          <a:p>
            <a:pPr lvl="1"/>
            <a:r>
              <a:rPr lang="en-US" dirty="0" smtClean="0"/>
              <a:t>Farming, trading and industry</a:t>
            </a:r>
          </a:p>
          <a:p>
            <a:pPr lvl="1"/>
            <a:r>
              <a:rPr lang="en-US" dirty="0" smtClean="0"/>
              <a:t>In the decades up to the modern era</a:t>
            </a:r>
          </a:p>
          <a:p>
            <a:r>
              <a:rPr lang="en-US" dirty="0" smtClean="0"/>
              <a:t>Not a large market, but not a small market</a:t>
            </a:r>
            <a:endParaRPr lang="en-US" dirty="0"/>
          </a:p>
          <a:p>
            <a:r>
              <a:rPr lang="en-US" dirty="0" smtClean="0"/>
              <a:t>Good location</a:t>
            </a:r>
          </a:p>
          <a:p>
            <a:pPr lvl="1"/>
            <a:r>
              <a:rPr lang="en-US" dirty="0" smtClean="0"/>
              <a:t>Sea access</a:t>
            </a:r>
          </a:p>
          <a:p>
            <a:pPr lvl="1"/>
            <a:r>
              <a:rPr lang="en-US" dirty="0" smtClean="0"/>
              <a:t>Heart of </a:t>
            </a:r>
            <a:r>
              <a:rPr lang="en-US" dirty="0" smtClean="0"/>
              <a:t>Southeast </a:t>
            </a:r>
            <a:r>
              <a:rPr lang="en-US" dirty="0" smtClean="0"/>
              <a:t>Asia</a:t>
            </a:r>
          </a:p>
          <a:p>
            <a:r>
              <a:rPr lang="en-US" dirty="0" smtClean="0"/>
              <a:t>Good resources</a:t>
            </a:r>
          </a:p>
          <a:p>
            <a:pPr lvl="1"/>
            <a:r>
              <a:rPr lang="en-US" dirty="0" smtClean="0"/>
              <a:t> For farming, fishing, energy (natural gas)</a:t>
            </a:r>
          </a:p>
          <a:p>
            <a:r>
              <a:rPr lang="en-US" dirty="0" smtClean="0"/>
              <a:t>Maintained a market oriented economy</a:t>
            </a:r>
          </a:p>
          <a:p>
            <a:pPr lvl="1"/>
            <a:r>
              <a:rPr lang="en-US" dirty="0" smtClean="0"/>
              <a:t>Not like Viet Nam, or controlled like Myanmar</a:t>
            </a:r>
          </a:p>
          <a:p>
            <a:r>
              <a:rPr lang="en-US" dirty="0" smtClean="0"/>
              <a:t>Periods of political </a:t>
            </a:r>
            <a:r>
              <a:rPr lang="en-US" dirty="0" smtClean="0"/>
              <a:t>stability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724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 substitution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From 1960s used ISI</a:t>
            </a:r>
            <a:endParaRPr lang="en-US" dirty="0" smtClean="0"/>
          </a:p>
          <a:p>
            <a:pPr lvl="1"/>
            <a:r>
              <a:rPr lang="en-US" dirty="0" smtClean="0"/>
              <a:t>First stage </a:t>
            </a:r>
          </a:p>
          <a:p>
            <a:pPr lvl="1"/>
            <a:r>
              <a:rPr lang="en-US" dirty="0" smtClean="0"/>
              <a:t>As with other countries helped with simple goods</a:t>
            </a:r>
          </a:p>
          <a:p>
            <a:pPr lvl="1"/>
            <a:r>
              <a:rPr lang="en-US" dirty="0" smtClean="0"/>
              <a:t>Promotion of Industrial Investment Act</a:t>
            </a:r>
          </a:p>
          <a:p>
            <a:r>
              <a:rPr lang="en-US" dirty="0" smtClean="0"/>
              <a:t>But </a:t>
            </a:r>
            <a:r>
              <a:rPr lang="en-US" dirty="0" smtClean="0"/>
              <a:t>not a large domestic </a:t>
            </a:r>
            <a:r>
              <a:rPr lang="en-US" dirty="0" smtClean="0"/>
              <a:t>market</a:t>
            </a:r>
          </a:p>
          <a:p>
            <a:pPr lvl="1"/>
            <a:r>
              <a:rPr lang="en-US" dirty="0" smtClean="0"/>
              <a:t>Hard to benefit from economies of scale</a:t>
            </a:r>
          </a:p>
          <a:p>
            <a:pPr lvl="1"/>
            <a:r>
              <a:rPr lang="en-US" dirty="0" smtClean="0"/>
              <a:t>Hard to get FDI to set up inside tariff walls</a:t>
            </a:r>
          </a:p>
          <a:p>
            <a:r>
              <a:rPr lang="en-US" dirty="0" smtClean="0"/>
              <a:t>Did not generate adequate foreign exchange </a:t>
            </a:r>
          </a:p>
          <a:p>
            <a:pPr lvl="1"/>
            <a:r>
              <a:rPr lang="en-US" dirty="0" smtClean="0"/>
              <a:t>Needed to import machinery and intermediate goods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65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Opening but local content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Need to generate exports</a:t>
            </a:r>
          </a:p>
          <a:p>
            <a:pPr lvl="1"/>
            <a:r>
              <a:rPr lang="en-US" dirty="0" smtClean="0"/>
              <a:t>Investment Promotion Act, 1972</a:t>
            </a:r>
          </a:p>
          <a:p>
            <a:pPr lvl="1"/>
            <a:r>
              <a:rPr lang="en-US" dirty="0" smtClean="0"/>
              <a:t>Effort to attract FDI</a:t>
            </a:r>
          </a:p>
          <a:p>
            <a:pPr lvl="1"/>
            <a:r>
              <a:rPr lang="en-US" dirty="0" smtClean="0"/>
              <a:t>But with localization policies</a:t>
            </a:r>
          </a:p>
          <a:p>
            <a:pPr lvl="2"/>
            <a:r>
              <a:rPr lang="en-US" dirty="0" smtClean="0"/>
              <a:t>Local content requirements (LCR)</a:t>
            </a:r>
          </a:p>
          <a:p>
            <a:pPr lvl="2"/>
            <a:r>
              <a:rPr lang="en-US" dirty="0" smtClean="0"/>
              <a:t>Restrictions on foreigners coming with FDI</a:t>
            </a:r>
          </a:p>
          <a:p>
            <a:pPr lvl="1"/>
            <a:endParaRPr lang="en-US" dirty="0"/>
          </a:p>
          <a:p>
            <a:r>
              <a:rPr lang="en-US" dirty="0" smtClean="0"/>
              <a:t>Heavy industrial complex projects</a:t>
            </a:r>
          </a:p>
          <a:p>
            <a:pPr lvl="1"/>
            <a:r>
              <a:rPr lang="en-US" dirty="0" smtClean="0"/>
              <a:t>Late 1970s, early 1980s</a:t>
            </a:r>
          </a:p>
          <a:p>
            <a:pPr lvl="1"/>
            <a:r>
              <a:rPr lang="en-US" dirty="0" smtClean="0"/>
              <a:t>Other countries doing the same (Korea, Philippines)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947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Decade of transition – 1980s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Japan and other countries looking for investment </a:t>
            </a:r>
            <a:r>
              <a:rPr lang="en-US" dirty="0" smtClean="0"/>
              <a:t>sites</a:t>
            </a:r>
            <a:endParaRPr lang="en-US" dirty="0" smtClean="0"/>
          </a:p>
          <a:p>
            <a:r>
              <a:rPr lang="en-US" dirty="0" smtClean="0"/>
              <a:t>Plaza Accords 1985</a:t>
            </a:r>
          </a:p>
          <a:p>
            <a:pPr lvl="1"/>
            <a:r>
              <a:rPr lang="en-US" dirty="0" smtClean="0"/>
              <a:t>Yen appreciates</a:t>
            </a:r>
          </a:p>
          <a:p>
            <a:pPr lvl="1"/>
            <a:r>
              <a:rPr lang="en-US" dirty="0" smtClean="0"/>
              <a:t>Need for Japanese firms to find low cost sites</a:t>
            </a:r>
          </a:p>
          <a:p>
            <a:pPr lvl="1"/>
            <a:r>
              <a:rPr lang="en-US" dirty="0" smtClean="0"/>
              <a:t>Other countries (Taiwan, Singapore) looking for low cost countries</a:t>
            </a:r>
          </a:p>
          <a:p>
            <a:r>
              <a:rPr lang="en-US" dirty="0" smtClean="0"/>
              <a:t>Thailand benefited</a:t>
            </a:r>
          </a:p>
          <a:p>
            <a:pPr lvl="1"/>
            <a:r>
              <a:rPr lang="en-US" dirty="0" smtClean="0"/>
              <a:t>Considered </a:t>
            </a:r>
            <a:r>
              <a:rPr lang="en-US" dirty="0" smtClean="0"/>
              <a:t>politically stable</a:t>
            </a:r>
          </a:p>
          <a:p>
            <a:pPr lvl="1"/>
            <a:r>
              <a:rPr lang="en-US" dirty="0" smtClean="0"/>
              <a:t>Sound and stable macroeconomics</a:t>
            </a:r>
          </a:p>
          <a:p>
            <a:pPr lvl="1"/>
            <a:r>
              <a:rPr lang="en-US" dirty="0" smtClean="0"/>
              <a:t>Goods location</a:t>
            </a:r>
          </a:p>
          <a:p>
            <a:pPr lvl="1"/>
            <a:r>
              <a:rPr lang="en-US" dirty="0" smtClean="0"/>
              <a:t>Decent infrastructure</a:t>
            </a:r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2665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Moving to full liberalization </a:t>
            </a:r>
            <a:br>
              <a:rPr lang="en-US" dirty="0" smtClean="0"/>
            </a:br>
            <a:r>
              <a:rPr lang="en-US" sz="3600" dirty="0" smtClean="0"/>
              <a:t>1990 and beyond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From early 1990s</a:t>
            </a:r>
          </a:p>
          <a:p>
            <a:pPr lvl="1"/>
            <a:r>
              <a:rPr lang="en-US" dirty="0" smtClean="0"/>
              <a:t>Move to reduce tariffs</a:t>
            </a:r>
          </a:p>
          <a:p>
            <a:pPr lvl="1"/>
            <a:r>
              <a:rPr lang="en-US" dirty="0" smtClean="0"/>
              <a:t>Reduce and abolish local content requirements</a:t>
            </a:r>
          </a:p>
          <a:p>
            <a:pPr lvl="1"/>
            <a:r>
              <a:rPr lang="en-US" dirty="0" smtClean="0"/>
              <a:t>Encourage FDI</a:t>
            </a:r>
          </a:p>
          <a:p>
            <a:pPr lvl="1"/>
            <a:endParaRPr lang="en-US" dirty="0"/>
          </a:p>
          <a:p>
            <a:r>
              <a:rPr lang="en-US" dirty="0" smtClean="0"/>
              <a:t>Part of requirements under</a:t>
            </a:r>
          </a:p>
          <a:p>
            <a:pPr lvl="1"/>
            <a:r>
              <a:rPr lang="en-US" dirty="0" smtClean="0"/>
              <a:t>WTO</a:t>
            </a:r>
          </a:p>
          <a:p>
            <a:pPr lvl="1"/>
            <a:r>
              <a:rPr lang="en-US" dirty="0" smtClean="0"/>
              <a:t>ASEAN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970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Recognized steel important for other industries</a:t>
            </a:r>
          </a:p>
          <a:p>
            <a:pPr lvl="1"/>
            <a:r>
              <a:rPr lang="en-US" dirty="0" smtClean="0"/>
              <a:t>Construction, autos</a:t>
            </a:r>
          </a:p>
          <a:p>
            <a:r>
              <a:rPr lang="en-US" dirty="0" smtClean="0"/>
              <a:t>But did not make the ‘big push’ like others</a:t>
            </a:r>
          </a:p>
          <a:p>
            <a:pPr lvl="1"/>
            <a:r>
              <a:rPr lang="en-US" dirty="0" smtClean="0"/>
              <a:t>No early effort for large integrated steel plant</a:t>
            </a:r>
          </a:p>
          <a:p>
            <a:pPr lvl="1"/>
            <a:r>
              <a:rPr lang="en-US" dirty="0" smtClean="0"/>
              <a:t>Unlike Korea (POSCO) and Taiwan (China Steel)</a:t>
            </a:r>
          </a:p>
          <a:p>
            <a:r>
              <a:rPr lang="en-US" dirty="0" smtClean="0"/>
              <a:t>Allowed steel makers to set up</a:t>
            </a:r>
          </a:p>
          <a:p>
            <a:pPr lvl="1"/>
            <a:r>
              <a:rPr lang="en-US" dirty="0" smtClean="0"/>
              <a:t>Provide for local needs</a:t>
            </a:r>
          </a:p>
          <a:p>
            <a:pPr lvl="1"/>
            <a:r>
              <a:rPr lang="en-US" dirty="0" smtClean="0"/>
              <a:t>Many had/have foreign partners</a:t>
            </a:r>
          </a:p>
          <a:p>
            <a:r>
              <a:rPr lang="en-US" dirty="0" smtClean="0"/>
              <a:t>Not much export</a:t>
            </a:r>
          </a:p>
          <a:p>
            <a:pPr lvl="1"/>
            <a:r>
              <a:rPr lang="en-US" dirty="0" smtClean="0"/>
              <a:t>8</a:t>
            </a:r>
            <a:r>
              <a:rPr lang="en-US" baseline="30000" dirty="0" smtClean="0"/>
              <a:t>th</a:t>
            </a:r>
            <a:r>
              <a:rPr lang="en-US" dirty="0" smtClean="0"/>
              <a:t> largest net </a:t>
            </a:r>
            <a:r>
              <a:rPr lang="en-US" b="1" i="1" dirty="0" smtClean="0"/>
              <a:t>importer</a:t>
            </a:r>
            <a:r>
              <a:rPr lang="en-US" dirty="0" smtClean="0"/>
              <a:t> in the world</a:t>
            </a:r>
          </a:p>
        </p:txBody>
      </p:sp>
    </p:spTree>
    <p:extLst>
      <p:ext uri="{BB962C8B-B14F-4D97-AF65-F5344CB8AC3E}">
        <p14:creationId xmlns:p14="http://schemas.microsoft.com/office/powerpoint/2010/main" val="4236847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“Local steel producers are not running cost-effective businesses due to outdated production technology, high labor and energy costs and volatile import raw material prices.”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                Market Monitor Steel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             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8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Major success in developing auto sector</a:t>
            </a:r>
          </a:p>
          <a:p>
            <a:pPr lvl="1"/>
            <a:r>
              <a:rPr lang="en-US" dirty="0" smtClean="0"/>
              <a:t>This week’s </a:t>
            </a:r>
            <a:r>
              <a:rPr lang="en-US" dirty="0" smtClean="0"/>
              <a:t>reading by Peter Wad</a:t>
            </a:r>
          </a:p>
          <a:p>
            <a:pPr lvl="1"/>
            <a:r>
              <a:rPr lang="en-US" dirty="0" smtClean="0"/>
              <a:t>12</a:t>
            </a:r>
            <a:r>
              <a:rPr lang="en-US" baseline="30000" dirty="0" smtClean="0"/>
              <a:t>th</a:t>
            </a:r>
            <a:r>
              <a:rPr lang="en-US" dirty="0" smtClean="0"/>
              <a:t> largest producer in the world (2 million/year)</a:t>
            </a:r>
          </a:p>
          <a:p>
            <a:r>
              <a:rPr lang="en-US" dirty="0" smtClean="0"/>
              <a:t>Based on attracting foreign producers</a:t>
            </a:r>
          </a:p>
          <a:p>
            <a:pPr lvl="1"/>
            <a:r>
              <a:rPr lang="en-US" dirty="0" smtClean="0"/>
              <a:t>No national car (like Japan, Korea, Malaysia, India)</a:t>
            </a:r>
          </a:p>
          <a:p>
            <a:r>
              <a:rPr lang="en-US" dirty="0" smtClean="0"/>
              <a:t>Initially restricted car imports</a:t>
            </a:r>
          </a:p>
          <a:p>
            <a:pPr lvl="1"/>
            <a:r>
              <a:rPr lang="en-US" dirty="0" smtClean="0"/>
              <a:t>Completely </a:t>
            </a:r>
            <a:r>
              <a:rPr lang="en-US" dirty="0" smtClean="0"/>
              <a:t>built units (CBU)</a:t>
            </a:r>
          </a:p>
          <a:p>
            <a:pPr lvl="1"/>
            <a:r>
              <a:rPr lang="en-US" dirty="0" smtClean="0"/>
              <a:t>Complete knock down kits (CKD)</a:t>
            </a:r>
          </a:p>
          <a:p>
            <a:r>
              <a:rPr lang="en-US" dirty="0"/>
              <a:t>G</a:t>
            </a:r>
            <a:r>
              <a:rPr lang="en-US" dirty="0" smtClean="0"/>
              <a:t>et producers to set up plants in Thailand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1485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Used local content requirements (LCR)</a:t>
            </a:r>
          </a:p>
          <a:p>
            <a:pPr lvl="1"/>
            <a:r>
              <a:rPr lang="en-US" dirty="0" smtClean="0"/>
              <a:t>About </a:t>
            </a:r>
            <a:r>
              <a:rPr lang="en-US" dirty="0" smtClean="0"/>
              <a:t>45</a:t>
            </a:r>
            <a:r>
              <a:rPr lang="en-US" dirty="0" smtClean="0"/>
              <a:t>% </a:t>
            </a:r>
            <a:r>
              <a:rPr lang="en-US" dirty="0" smtClean="0"/>
              <a:t>at one point</a:t>
            </a:r>
          </a:p>
          <a:p>
            <a:r>
              <a:rPr lang="en-US" dirty="0" smtClean="0"/>
              <a:t>Discouraged Western producers</a:t>
            </a:r>
          </a:p>
          <a:p>
            <a:pPr lvl="1"/>
            <a:r>
              <a:rPr lang="en-US" dirty="0" smtClean="0"/>
              <a:t>Several small producers withdrew</a:t>
            </a:r>
            <a:endParaRPr lang="en-US" dirty="0" smtClean="0"/>
          </a:p>
          <a:p>
            <a:pPr lvl="1"/>
            <a:r>
              <a:rPr lang="en-US" dirty="0" smtClean="0"/>
              <a:t>GM, Ford and Fiat pulled out in late </a:t>
            </a:r>
            <a:r>
              <a:rPr lang="en-US" dirty="0" smtClean="0"/>
              <a:t>1970s</a:t>
            </a:r>
          </a:p>
          <a:p>
            <a:pPr lvl="2"/>
            <a:r>
              <a:rPr lang="en-US" dirty="0" smtClean="0"/>
              <a:t>For a variety of reasons</a:t>
            </a:r>
            <a:endParaRPr lang="en-US" dirty="0" smtClean="0"/>
          </a:p>
          <a:p>
            <a:r>
              <a:rPr lang="en-US" dirty="0" smtClean="0"/>
              <a:t>In early 1990s, reduced LCR</a:t>
            </a:r>
          </a:p>
          <a:p>
            <a:pPr lvl="1"/>
            <a:r>
              <a:rPr lang="en-US" dirty="0" smtClean="0"/>
              <a:t>Some Western </a:t>
            </a:r>
            <a:r>
              <a:rPr lang="en-US" dirty="0" smtClean="0"/>
              <a:t>producers </a:t>
            </a:r>
            <a:r>
              <a:rPr lang="en-US" dirty="0" smtClean="0"/>
              <a:t>returned</a:t>
            </a:r>
            <a:endParaRPr lang="en-US" dirty="0" smtClean="0"/>
          </a:p>
          <a:p>
            <a:pPr lvl="1"/>
            <a:r>
              <a:rPr lang="en-US" dirty="0" smtClean="0"/>
              <a:t>Allowed competition from imports (lower tariffs)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46696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Disk drives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largest producer in the world</a:t>
            </a:r>
          </a:p>
          <a:p>
            <a:pPr lvl="1"/>
            <a:r>
              <a:rPr lang="en-US" dirty="0" smtClean="0"/>
              <a:t> after China</a:t>
            </a:r>
          </a:p>
          <a:p>
            <a:r>
              <a:rPr lang="en-US" dirty="0" smtClean="0"/>
              <a:t>Only about 4 main producers in the world</a:t>
            </a:r>
          </a:p>
          <a:p>
            <a:pPr lvl="1"/>
            <a:r>
              <a:rPr lang="en-US" dirty="0" smtClean="0"/>
              <a:t>Seagate, Western Digital, Toshiba, Hitachi</a:t>
            </a:r>
          </a:p>
          <a:p>
            <a:pPr lvl="1"/>
            <a:r>
              <a:rPr lang="en-US" dirty="0" smtClean="0"/>
              <a:t>All </a:t>
            </a:r>
            <a:r>
              <a:rPr lang="en-US" dirty="0" smtClean="0"/>
              <a:t>operating </a:t>
            </a:r>
            <a:r>
              <a:rPr lang="en-US" dirty="0" smtClean="0"/>
              <a:t>in Thailand</a:t>
            </a:r>
          </a:p>
          <a:p>
            <a:r>
              <a:rPr lang="en-US" dirty="0" smtClean="0"/>
              <a:t>How did it start?</a:t>
            </a:r>
          </a:p>
          <a:p>
            <a:pPr lvl="1"/>
            <a:r>
              <a:rPr lang="en-US" dirty="0" smtClean="0"/>
              <a:t>1983 Seagate moved some operations from Singapore</a:t>
            </a:r>
          </a:p>
          <a:p>
            <a:pPr lvl="1"/>
            <a:r>
              <a:rPr lang="en-US" dirty="0" smtClean="0"/>
              <a:t>To take advantage of lower costs</a:t>
            </a:r>
          </a:p>
          <a:p>
            <a:pPr lvl="1"/>
            <a:r>
              <a:rPr lang="en-US" dirty="0" smtClean="0"/>
              <a:t>Western Digital and parts suppliers followed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2818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Thailand’s IP 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Hard to find evidence that Thailand focused on and pushed specific industries</a:t>
            </a:r>
          </a:p>
          <a:p>
            <a:r>
              <a:rPr lang="en-US" dirty="0" smtClean="0"/>
              <a:t>Focused on creating a conducive environment</a:t>
            </a:r>
          </a:p>
          <a:p>
            <a:pPr lvl="1"/>
            <a:r>
              <a:rPr lang="en-US" dirty="0" smtClean="0"/>
              <a:t>Stable macroeconomics</a:t>
            </a:r>
          </a:p>
          <a:p>
            <a:pPr lvl="1"/>
            <a:r>
              <a:rPr lang="en-US" dirty="0" smtClean="0"/>
              <a:t>Good infrastructure</a:t>
            </a:r>
          </a:p>
          <a:p>
            <a:pPr lvl="1"/>
            <a:r>
              <a:rPr lang="en-US" dirty="0" smtClean="0"/>
              <a:t>Incentives for foreign investment</a:t>
            </a:r>
          </a:p>
          <a:p>
            <a:pPr lvl="2"/>
            <a:r>
              <a:rPr lang="en-US" dirty="0" smtClean="0"/>
              <a:t>Tax incentives, industrial parks</a:t>
            </a:r>
          </a:p>
          <a:p>
            <a:pPr lvl="1"/>
            <a:r>
              <a:rPr lang="en-US" dirty="0" smtClean="0"/>
              <a:t>Recently, S curve industries</a:t>
            </a:r>
          </a:p>
          <a:p>
            <a:pPr lvl="2"/>
            <a:r>
              <a:rPr lang="en-US" dirty="0" smtClean="0"/>
              <a:t>But only tax incentives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58548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680" y="47822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Thai 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“Unlike governments </a:t>
            </a:r>
            <a:r>
              <a:rPr lang="en-US" dirty="0"/>
              <a:t>in other East Asian countries who have intervened in the markets in order </a:t>
            </a:r>
            <a:r>
              <a:rPr lang="en-US" dirty="0" smtClean="0"/>
              <a:t>to favor </a:t>
            </a:r>
            <a:r>
              <a:rPr lang="en-US" dirty="0"/>
              <a:t>specific </a:t>
            </a:r>
            <a:r>
              <a:rPr lang="en-US" dirty="0" smtClean="0"/>
              <a:t>industries </a:t>
            </a:r>
            <a:r>
              <a:rPr lang="en-US" dirty="0"/>
              <a:t>and companies, the Thai government has </a:t>
            </a:r>
            <a:r>
              <a:rPr lang="en-US" b="1" dirty="0"/>
              <a:t>not focused on </a:t>
            </a:r>
            <a:r>
              <a:rPr lang="en-US" b="1" dirty="0" smtClean="0"/>
              <a:t>particular industries</a:t>
            </a:r>
            <a:r>
              <a:rPr lang="en-US" dirty="0" smtClean="0"/>
              <a:t> but rather emphasized fundamentals, in particular conservative fiscal and monetary policies and infrastructural investments.”</a:t>
            </a:r>
          </a:p>
          <a:p>
            <a:pPr marL="457200" lvl="1" indent="0">
              <a:buNone/>
            </a:pPr>
            <a:r>
              <a:rPr lang="en-US" dirty="0" smtClean="0"/>
              <a:t>                                                              Shigeki Higashi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3406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0619216"/>
              </p:ext>
            </p:extLst>
          </p:nvPr>
        </p:nvGraphicFramePr>
        <p:xfrm>
          <a:off x="1049130" y="629478"/>
          <a:ext cx="7266609" cy="5687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622089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Middle income Trap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7996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Slow growth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Slow growth</a:t>
            </a:r>
          </a:p>
          <a:p>
            <a:pPr lvl="1"/>
            <a:r>
              <a:rPr lang="en-US" dirty="0" smtClean="0"/>
              <a:t>Since the Asian financial crisis</a:t>
            </a:r>
          </a:p>
          <a:p>
            <a:pPr lvl="1"/>
            <a:r>
              <a:rPr lang="en-US" dirty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slowest in ASEAN, after Brunei</a:t>
            </a:r>
          </a:p>
          <a:p>
            <a:pPr lvl="1"/>
            <a:endParaRPr lang="en-US" dirty="0"/>
          </a:p>
          <a:p>
            <a:r>
              <a:rPr lang="en-US" dirty="0" smtClean="0"/>
              <a:t>Why? </a:t>
            </a:r>
          </a:p>
          <a:p>
            <a:pPr lvl="1"/>
            <a:r>
              <a:rPr lang="en-US" dirty="0" smtClean="0"/>
              <a:t>Two explanations</a:t>
            </a:r>
          </a:p>
          <a:p>
            <a:pPr marL="457200" lvl="1" indent="0">
              <a:buNone/>
            </a:pPr>
            <a:r>
              <a:rPr lang="en-US" dirty="0" smtClean="0"/>
              <a:t>	1.	Middle-income trap</a:t>
            </a:r>
          </a:p>
          <a:p>
            <a:pPr marL="457200" lvl="1" indent="0">
              <a:buNone/>
            </a:pPr>
            <a:r>
              <a:rPr lang="en-US" dirty="0" smtClean="0"/>
              <a:t>	2. 	Instability</a:t>
            </a:r>
          </a:p>
          <a:p>
            <a:pPr lvl="3"/>
            <a:r>
              <a:rPr lang="en-US" dirty="0" smtClean="0"/>
              <a:t>Political: Coups, elections, street protests</a:t>
            </a:r>
          </a:p>
          <a:p>
            <a:pPr lvl="3"/>
            <a:r>
              <a:rPr lang="en-US" dirty="0" smtClean="0"/>
              <a:t>Other: AFC, GFC, </a:t>
            </a:r>
            <a:r>
              <a:rPr lang="en-US" dirty="0"/>
              <a:t>f</a:t>
            </a:r>
            <a:r>
              <a:rPr lang="en-US" dirty="0" smtClean="0"/>
              <a:t>looding in 2011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9691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5831063"/>
              </p:ext>
            </p:extLst>
          </p:nvPr>
        </p:nvGraphicFramePr>
        <p:xfrm>
          <a:off x="457200" y="341905"/>
          <a:ext cx="8229600" cy="6124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4082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GDP Growth rate</a:t>
                      </a:r>
                      <a:endParaRPr lang="en-US" sz="2400" dirty="0" smtClean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082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 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1996-2006</a:t>
                      </a:r>
                      <a:endParaRPr lang="en-US" sz="2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2006-2016</a:t>
                      </a:r>
                      <a:endParaRPr lang="en-US" sz="2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4082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Singapore 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5.4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4.9 </a:t>
                      </a:r>
                      <a:endParaRPr lang="en-US" sz="20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082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Brunei </a:t>
                      </a:r>
                      <a:endParaRPr lang="en-US" sz="20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1.9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0.4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082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Malaysia </a:t>
                      </a:r>
                      <a:endParaRPr lang="en-US" sz="20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4.3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4.8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082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Thailand 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1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3.0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1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3.2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82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Indonesia 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2.5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5.6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</a:tr>
              <a:tr h="4082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Philippines 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4.0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5.6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</a:tr>
              <a:tr h="4082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Lao PDR 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6.4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7.7 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</a:tr>
              <a:tr h="4082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Viet Nam 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6.7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6.0 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</a:tr>
              <a:tr h="4082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Cambodia 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8.9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6.5 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</a:tr>
              <a:tr h="4082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Myanmar </a:t>
                      </a:r>
                      <a:endParaRPr lang="en-US" sz="20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11.3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8.4 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C1DA"/>
                    </a:solidFill>
                  </a:tcPr>
                </a:tc>
              </a:tr>
              <a:tr h="4082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082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China 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9.5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9.0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082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India 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/>
                          <a:ea typeface="ＭＳ 明朝"/>
                          <a:cs typeface="Times New Roman"/>
                        </a:rPr>
                        <a:t>6.6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7.3 </a:t>
                      </a:r>
                      <a:endParaRPr lang="en-US" sz="20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15587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Middle-Income Trap</a:t>
            </a:r>
            <a:br>
              <a:rPr lang="en-US" dirty="0" smtClean="0"/>
            </a:br>
            <a:r>
              <a:rPr lang="en-US" sz="3100" dirty="0" smtClean="0"/>
              <a:t> (MIT)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Recent </a:t>
            </a:r>
            <a:r>
              <a:rPr lang="en-US" dirty="0" smtClean="0"/>
              <a:t>concept</a:t>
            </a:r>
          </a:p>
          <a:p>
            <a:pPr lvl="1"/>
            <a:r>
              <a:rPr lang="en-US" dirty="0" smtClean="0"/>
              <a:t>World </a:t>
            </a:r>
            <a:r>
              <a:rPr lang="en-US" dirty="0"/>
              <a:t>Bank </a:t>
            </a:r>
            <a:r>
              <a:rPr lang="en-US" dirty="0" smtClean="0"/>
              <a:t>economists</a:t>
            </a:r>
          </a:p>
          <a:p>
            <a:pPr lvl="1"/>
            <a:r>
              <a:rPr lang="en-US" i="1" dirty="0" smtClean="0"/>
              <a:t>An </a:t>
            </a:r>
            <a:r>
              <a:rPr lang="en-US" i="1" dirty="0" smtClean="0"/>
              <a:t>East Asian Renaissance: Ideas for Economic Growth</a:t>
            </a:r>
          </a:p>
          <a:p>
            <a:pPr marL="1200150" lvl="3" indent="-342900"/>
            <a:r>
              <a:rPr lang="en-US" dirty="0" smtClean="0"/>
              <a:t>Gill and </a:t>
            </a:r>
            <a:r>
              <a:rPr lang="en-US" dirty="0" err="1" smtClean="0"/>
              <a:t>Kharas</a:t>
            </a:r>
            <a:r>
              <a:rPr lang="en-US" dirty="0" smtClean="0"/>
              <a:t>, </a:t>
            </a:r>
            <a:r>
              <a:rPr lang="en-US" dirty="0" smtClean="0"/>
              <a:t>2007</a:t>
            </a:r>
            <a:endParaRPr lang="en-US" dirty="0" smtClean="0"/>
          </a:p>
          <a:p>
            <a:pPr lvl="1"/>
            <a:r>
              <a:rPr lang="en-US" dirty="0" smtClean="0"/>
              <a:t>Controversial: Some </a:t>
            </a:r>
            <a:r>
              <a:rPr lang="en-US" dirty="0" smtClean="0"/>
              <a:t>say it exists, some say it doesn’t</a:t>
            </a:r>
          </a:p>
          <a:p>
            <a:r>
              <a:rPr lang="en-US" dirty="0"/>
              <a:t>Many MI countries</a:t>
            </a:r>
          </a:p>
          <a:p>
            <a:pPr lvl="1"/>
            <a:r>
              <a:rPr lang="en-US" dirty="0"/>
              <a:t>Nearly all of Asia and Latin </a:t>
            </a:r>
            <a:r>
              <a:rPr lang="en-US" dirty="0" smtClean="0"/>
              <a:t>America</a:t>
            </a:r>
            <a:endParaRPr lang="en-US" dirty="0"/>
          </a:p>
          <a:p>
            <a:pPr lvl="1"/>
            <a:r>
              <a:rPr lang="en-US" dirty="0"/>
              <a:t>But not so many becoming (‘graduating’) to </a:t>
            </a:r>
            <a:r>
              <a:rPr lang="en-US" dirty="0" smtClean="0"/>
              <a:t>HI</a:t>
            </a:r>
            <a:endParaRPr lang="en-US" dirty="0"/>
          </a:p>
          <a:p>
            <a:pPr lvl="1"/>
            <a:r>
              <a:rPr lang="en-US" dirty="0"/>
              <a:t>Does growth of (upper) MI countries slow?</a:t>
            </a:r>
          </a:p>
          <a:p>
            <a:pPr lvl="1"/>
            <a:r>
              <a:rPr lang="en-US" dirty="0"/>
              <a:t>Is so, why?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84389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Middle-income countries</a:t>
            </a:r>
            <a:br>
              <a:rPr lang="en-US" dirty="0" smtClean="0"/>
            </a:br>
            <a:r>
              <a:rPr lang="en-US" sz="3600" dirty="0" smtClean="0"/>
              <a:t> </a:t>
            </a:r>
            <a:r>
              <a:rPr lang="en-US" sz="3100" dirty="0" smtClean="0"/>
              <a:t>Continuously from </a:t>
            </a:r>
            <a:r>
              <a:rPr lang="en-US" sz="3100" dirty="0" smtClean="0"/>
              <a:t>1987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6260914"/>
              </p:ext>
            </p:extLst>
          </p:nvPr>
        </p:nvGraphicFramePr>
        <p:xfrm>
          <a:off x="457200" y="1600200"/>
          <a:ext cx="82296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Belarus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Argentina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Paraguay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Romania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Bolivia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Peru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Brazil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Colombia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Costa 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Jordan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Dominican</a:t>
                      </a:r>
                      <a:r>
                        <a:rPr lang="en-US" baseline="0" dirty="0" smtClean="0"/>
                        <a:t> Rep.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Lebanon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 Salvador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Syria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Morocco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Guatemala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Turkey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Tunisia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Mexico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South Africa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Panama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33705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the trap?</a:t>
            </a:r>
            <a:br>
              <a:rPr lang="en-US" dirty="0" smtClean="0"/>
            </a:br>
            <a:r>
              <a:rPr lang="en-US" sz="3100" dirty="0" smtClean="0"/>
              <a:t>Definition by Gill and </a:t>
            </a:r>
            <a:r>
              <a:rPr lang="en-US" sz="3100" dirty="0" err="1" smtClean="0"/>
              <a:t>Kharas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Wages </a:t>
            </a:r>
            <a:r>
              <a:rPr lang="en-US" dirty="0"/>
              <a:t>rise</a:t>
            </a:r>
          </a:p>
          <a:p>
            <a:pPr lvl="1"/>
            <a:r>
              <a:rPr lang="en-US" dirty="0" smtClean="0"/>
              <a:t>No </a:t>
            </a:r>
            <a:r>
              <a:rPr lang="en-US" dirty="0"/>
              <a:t>longer competitive in labor intensive </a:t>
            </a:r>
            <a:r>
              <a:rPr lang="en-US" dirty="0" smtClean="0"/>
              <a:t>goods</a:t>
            </a:r>
          </a:p>
          <a:p>
            <a:pPr lvl="1"/>
            <a:r>
              <a:rPr lang="en-US" dirty="0" smtClean="0"/>
              <a:t>Textiles, simple goods, assembly</a:t>
            </a:r>
          </a:p>
          <a:p>
            <a:pPr lvl="1"/>
            <a:endParaRPr lang="en-US" dirty="0"/>
          </a:p>
          <a:p>
            <a:r>
              <a:rPr lang="en-US" dirty="0" smtClean="0"/>
              <a:t>Lack of technological advancement</a:t>
            </a:r>
          </a:p>
          <a:p>
            <a:pPr lvl="1"/>
            <a:r>
              <a:rPr lang="en-US" dirty="0" smtClean="0"/>
              <a:t>Not moving up the value chain</a:t>
            </a:r>
            <a:endParaRPr lang="en-US" dirty="0"/>
          </a:p>
          <a:p>
            <a:pPr lvl="1"/>
            <a:r>
              <a:rPr lang="en-US" dirty="0" smtClean="0"/>
              <a:t>Not </a:t>
            </a:r>
            <a:r>
              <a:rPr lang="en-US" dirty="0"/>
              <a:t>competitive in high-tech </a:t>
            </a:r>
            <a:r>
              <a:rPr lang="en-US" dirty="0" smtClean="0"/>
              <a:t>goods</a:t>
            </a:r>
          </a:p>
          <a:p>
            <a:pPr lvl="1"/>
            <a:r>
              <a:rPr lang="en-US" dirty="0" smtClean="0"/>
              <a:t>MIT is about technology</a:t>
            </a:r>
          </a:p>
          <a:p>
            <a:pPr lvl="1"/>
            <a:endParaRPr lang="en-US" dirty="0"/>
          </a:p>
          <a:p>
            <a:r>
              <a:rPr lang="en-US" dirty="0"/>
              <a:t>Trapped </a:t>
            </a:r>
            <a:endParaRPr lang="en-US" dirty="0" smtClean="0"/>
          </a:p>
          <a:p>
            <a:pPr lvl="1"/>
            <a:r>
              <a:rPr lang="en-US" dirty="0" smtClean="0"/>
              <a:t>Not producing in low tech sectors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ot producing in higher tech sectors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68551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8348" y="4064001"/>
            <a:ext cx="2263913" cy="203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Low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Agricultural base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Some simple manufacturing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tech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wages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Labor intensive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352261" y="3220953"/>
            <a:ext cx="2263913" cy="2031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Lower-Middle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Expansion of Manufacturing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Expanding FDI presence 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to medium skilled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16174" y="2347843"/>
            <a:ext cx="2263913" cy="23083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Upper-Middle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Adapting technology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Expansion of local firms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More complex FDI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Higher skills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80087" y="1332180"/>
            <a:ext cx="2263913" cy="2031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High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Technologically advanced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High value goods and services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Developed market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Innovation</a:t>
            </a:r>
          </a:p>
        </p:txBody>
      </p:sp>
      <p:sp>
        <p:nvSpPr>
          <p:cNvPr id="8" name="Bent Arrow 7"/>
          <p:cNvSpPr/>
          <p:nvPr/>
        </p:nvSpPr>
        <p:spPr>
          <a:xfrm>
            <a:off x="1049130" y="319532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Bent Arrow 10"/>
          <p:cNvSpPr/>
          <p:nvPr/>
        </p:nvSpPr>
        <p:spPr>
          <a:xfrm>
            <a:off x="5539409" y="145796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Bent Arrow 11"/>
          <p:cNvSpPr/>
          <p:nvPr/>
        </p:nvSpPr>
        <p:spPr>
          <a:xfrm>
            <a:off x="3162853" y="232664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6880087" y="4379168"/>
            <a:ext cx="0" cy="2125441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6880087" y="320261"/>
            <a:ext cx="0" cy="101191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616174" y="5334000"/>
            <a:ext cx="966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Trapped   </a:t>
            </a:r>
            <a:endParaRPr lang="en-US" dirty="0"/>
          </a:p>
        </p:txBody>
      </p:sp>
      <p:cxnSp>
        <p:nvCxnSpPr>
          <p:cNvPr id="19" name="Straight Arrow Connector 18"/>
          <p:cNvCxnSpPr>
            <a:stCxn id="17" idx="3"/>
          </p:cNvCxnSpPr>
          <p:nvPr/>
        </p:nvCxnSpPr>
        <p:spPr>
          <a:xfrm>
            <a:off x="5583055" y="5518666"/>
            <a:ext cx="119764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82573" y="533160"/>
            <a:ext cx="4389994" cy="461665"/>
          </a:xfrm>
          <a:prstGeom prst="rect">
            <a:avLst/>
          </a:prstGeom>
          <a:noFill/>
          <a:ln w="12700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Transition through Income Stages</a:t>
            </a:r>
            <a:endParaRPr lang="en-US" sz="2400" dirty="0"/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3257827" y="5518666"/>
            <a:ext cx="1269999" cy="30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5275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Country income classifications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World Bank definition</a:t>
            </a:r>
          </a:p>
          <a:p>
            <a:pPr lvl="1"/>
            <a:r>
              <a:rPr lang="en-US" dirty="0" smtClean="0"/>
              <a:t>Gross national income (GNI) per </a:t>
            </a:r>
            <a:r>
              <a:rPr lang="en-US" dirty="0" smtClean="0"/>
              <a:t>capita</a:t>
            </a:r>
            <a:endParaRPr lang="en-US" dirty="0" smtClean="0"/>
          </a:p>
          <a:p>
            <a:pPr lvl="1"/>
            <a:r>
              <a:rPr lang="en-US" dirty="0" smtClean="0"/>
              <a:t>Thailand: $5,720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1476426"/>
              </p:ext>
            </p:extLst>
          </p:nvPr>
        </p:nvGraphicFramePr>
        <p:xfrm>
          <a:off x="806174" y="3757487"/>
          <a:ext cx="7089912" cy="29301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4956"/>
                <a:gridCol w="3544956"/>
              </a:tblGrid>
              <a:tr h="883242">
                <a:tc>
                  <a:txBody>
                    <a:bodyPr/>
                    <a:lstStyle/>
                    <a:p>
                      <a:r>
                        <a:rPr lang="en-US" dirty="0" smtClean="0"/>
                        <a:t>Country</a:t>
                      </a:r>
                      <a:r>
                        <a:rPr lang="en-US" baseline="0" dirty="0" smtClean="0"/>
                        <a:t> classification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Per</a:t>
                      </a:r>
                      <a:r>
                        <a:rPr lang="en-US" baseline="0" dirty="0" smtClean="0"/>
                        <a:t> capita income thresholds</a:t>
                      </a:r>
                    </a:p>
                    <a:p>
                      <a:pPr algn="ctr"/>
                      <a:r>
                        <a:rPr lang="en-US" baseline="0" dirty="0" smtClean="0"/>
                        <a:t>($)</a:t>
                      </a:r>
                      <a:endParaRPr lang="en-US" dirty="0"/>
                    </a:p>
                  </a:txBody>
                  <a:tcPr/>
                </a:tc>
              </a:tr>
              <a:tr h="511719">
                <a:tc>
                  <a:txBody>
                    <a:bodyPr/>
                    <a:lstStyle/>
                    <a:p>
                      <a:r>
                        <a:rPr lang="en-US" dirty="0" smtClean="0"/>
                        <a:t>Low income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&lt; 1,</a:t>
                      </a:r>
                      <a:r>
                        <a:rPr lang="en-US" baseline="0" dirty="0" smtClean="0"/>
                        <a:t>025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11719">
                <a:tc>
                  <a:txBody>
                    <a:bodyPr/>
                    <a:lstStyle/>
                    <a:p>
                      <a:r>
                        <a:rPr lang="en-US" dirty="0" smtClean="0"/>
                        <a:t>Lower</a:t>
                      </a:r>
                      <a:r>
                        <a:rPr lang="en-US" baseline="0" dirty="0" smtClean="0"/>
                        <a:t> middle income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1,026 – 4,035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11719">
                <a:tc>
                  <a:txBody>
                    <a:bodyPr/>
                    <a:lstStyle/>
                    <a:p>
                      <a:r>
                        <a:rPr lang="en-US" dirty="0" smtClean="0"/>
                        <a:t>Upper middle income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4,036 – 12, 475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11719">
                <a:tc>
                  <a:txBody>
                    <a:bodyPr/>
                    <a:lstStyle/>
                    <a:p>
                      <a:r>
                        <a:rPr lang="en-US" dirty="0" smtClean="0"/>
                        <a:t>High income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</a:t>
                      </a:r>
                      <a:r>
                        <a:rPr lang="en-US" baseline="0" dirty="0" smtClean="0"/>
                        <a:t> 12,475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52133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do we know if trapped or not?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Are low-wage sectors declining</a:t>
            </a:r>
          </a:p>
          <a:p>
            <a:pPr lvl="1"/>
            <a:r>
              <a:rPr lang="en-US" dirty="0"/>
              <a:t>G</a:t>
            </a:r>
            <a:r>
              <a:rPr lang="en-US" dirty="0" smtClean="0"/>
              <a:t>arments and textiles</a:t>
            </a:r>
          </a:p>
          <a:p>
            <a:endParaRPr lang="en-US" dirty="0"/>
          </a:p>
          <a:p>
            <a:r>
              <a:rPr lang="en-US" dirty="0" smtClean="0"/>
              <a:t>Are higher value sectors increasing?</a:t>
            </a:r>
          </a:p>
          <a:p>
            <a:pPr lvl="1"/>
            <a:r>
              <a:rPr lang="en-US" dirty="0" smtClean="0"/>
              <a:t>Electronics</a:t>
            </a:r>
          </a:p>
          <a:p>
            <a:pPr lvl="1"/>
            <a:r>
              <a:rPr lang="en-US" dirty="0" smtClean="0"/>
              <a:t>Autos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9577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4142797144"/>
              </p:ext>
            </p:extLst>
          </p:nvPr>
        </p:nvGraphicFramePr>
        <p:xfrm>
          <a:off x="501041" y="584475"/>
          <a:ext cx="8179787" cy="58235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593909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4723436"/>
              </p:ext>
            </p:extLst>
          </p:nvPr>
        </p:nvGraphicFramePr>
        <p:xfrm>
          <a:off x="457200" y="302929"/>
          <a:ext cx="8229600" cy="5974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48342"/>
                <a:gridCol w="1235124"/>
                <a:gridCol w="1316690"/>
                <a:gridCol w="1229444"/>
              </a:tblGrid>
              <a:tr h="351468">
                <a:tc>
                  <a:txBody>
                    <a:bodyPr/>
                    <a:lstStyle/>
                    <a:p>
                      <a:endParaRPr lang="en-US" sz="1600" dirty="0">
                        <a:effectLst/>
                        <a:latin typeface="Cambria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Share of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CAGR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CAGR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146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Product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total value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1996-2006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2006-2016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146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Silk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0.00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-0.01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-0.14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146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Wool, animal hair, horsehair yarn and fabric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0.01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-0.01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-0.05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146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Cotton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0.07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0.04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-0.04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146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Vegetable textile fibres nes, paper yarn, woven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0.00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0.01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0.02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146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Manmade filaments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0.10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0.06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-0.00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146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Manmade staple fibres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0.16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0.04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-0.01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5146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Wadding, felt, nonwovens, yarns, twine, cordage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0.07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0.09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0.04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146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Carpets and other textile floor coverings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0.02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0.13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-0.00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146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Special woven or tufted fabric, lace, tapestry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etc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0.03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0.10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-0.01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146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Impregnated, coated or laminated textile fabric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0.02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0.08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-0.03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146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Knitted or crocheted fabric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0.04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0.16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0.04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146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Articles of apparel, accessories, knit or crochet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0.23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0.04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-0.05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E6B9B8"/>
                    </a:solidFill>
                  </a:tcPr>
                </a:tc>
              </a:tr>
              <a:tr h="35146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Articles of apparel, accessories, not knit or crochet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0.11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-0.00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-0.09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E6B9B8"/>
                    </a:solidFill>
                  </a:tcPr>
                </a:tc>
              </a:tr>
              <a:tr h="35146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Other made textile articles, sets, worn clothing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0.05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0.07 </a:t>
                      </a:r>
                      <a:endParaRPr lang="en-US" sz="16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-0.01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51468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Footwear, gaiters and the like, parts thereof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0.09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-0.02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-0.06 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E6B9B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60890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Evolution of exports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600" dirty="0"/>
              <a:t>T</a:t>
            </a:r>
            <a:r>
              <a:rPr lang="en-US" sz="3600" dirty="0" smtClean="0"/>
              <a:t>hailand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3813843"/>
              </p:ext>
            </p:extLst>
          </p:nvPr>
        </p:nvGraphicFramePr>
        <p:xfrm>
          <a:off x="457199" y="1600200"/>
          <a:ext cx="8421757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1236"/>
                <a:gridCol w="1512956"/>
                <a:gridCol w="2838174"/>
                <a:gridCol w="13693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of Exports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of Exports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Seafood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10.4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Road vehicles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Garments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Office machines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11.4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Other manufactures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Electrical machinery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Electrical machinery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7.0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Telecommunications,</a:t>
                      </a:r>
                      <a:r>
                        <a:rPr lang="en-US" baseline="0" dirty="0" smtClean="0"/>
                        <a:t> etc.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5.0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Office machines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6.8</a:t>
                      </a:r>
                      <a:endParaRPr lang="en-US" dirty="0"/>
                    </a:p>
                  </a:txBody>
                  <a:tcP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General machinery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Vegetables and fruit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Artificial resins and plastic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Non-metallic minerals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Crude rubber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Cereals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Other manufactures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Telecommunications, etc.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Rubber products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Crude rubber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Seafood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3.0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86025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Complexity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How to gauge whether economy is upgrading?</a:t>
            </a:r>
          </a:p>
          <a:p>
            <a:endParaRPr lang="en-US" dirty="0"/>
          </a:p>
          <a:p>
            <a:r>
              <a:rPr lang="en-US" dirty="0" smtClean="0"/>
              <a:t>Inputs</a:t>
            </a:r>
          </a:p>
          <a:p>
            <a:pPr lvl="1"/>
            <a:r>
              <a:rPr lang="en-US" dirty="0" smtClean="0"/>
              <a:t>R&amp;D</a:t>
            </a:r>
          </a:p>
          <a:p>
            <a:pPr lvl="1"/>
            <a:r>
              <a:rPr lang="en-US" dirty="0" smtClean="0"/>
              <a:t>Education</a:t>
            </a:r>
          </a:p>
          <a:p>
            <a:pPr lvl="1"/>
            <a:endParaRPr lang="en-US" dirty="0"/>
          </a:p>
          <a:p>
            <a:r>
              <a:rPr lang="en-US" dirty="0" smtClean="0"/>
              <a:t>Outputs</a:t>
            </a:r>
          </a:p>
          <a:p>
            <a:pPr lvl="1"/>
            <a:r>
              <a:rPr lang="en-US" dirty="0" smtClean="0"/>
              <a:t>What is being produced/exported</a:t>
            </a:r>
          </a:p>
          <a:p>
            <a:pPr lvl="1"/>
            <a:r>
              <a:rPr lang="en-US" dirty="0" smtClean="0"/>
              <a:t>How can we gauge?</a:t>
            </a:r>
          </a:p>
          <a:p>
            <a:pPr lvl="2"/>
            <a:r>
              <a:rPr lang="en-US" dirty="0" smtClean="0"/>
              <a:t>For a sector</a:t>
            </a:r>
          </a:p>
          <a:p>
            <a:pPr lvl="2"/>
            <a:r>
              <a:rPr lang="en-US" dirty="0" smtClean="0"/>
              <a:t>For an economy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1910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Product complexity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Product complexity index (PCI)</a:t>
            </a:r>
          </a:p>
          <a:p>
            <a:pPr lvl="1"/>
            <a:r>
              <a:rPr lang="en-US" dirty="0" smtClean="0"/>
              <a:t>Developed by Observatory of Economic Complexity</a:t>
            </a:r>
          </a:p>
          <a:p>
            <a:pPr lvl="2"/>
            <a:r>
              <a:rPr lang="en-US" dirty="0" smtClean="0"/>
              <a:t> Massachusetts Institute of Technology</a:t>
            </a:r>
          </a:p>
          <a:p>
            <a:pPr lvl="1"/>
            <a:r>
              <a:rPr lang="en-US" dirty="0" smtClean="0"/>
              <a:t>Complex calculation</a:t>
            </a:r>
          </a:p>
          <a:p>
            <a:pPr lvl="2"/>
            <a:r>
              <a:rPr lang="en-US" dirty="0" smtClean="0"/>
              <a:t>For each of 4,000 goods traded in the world</a:t>
            </a:r>
          </a:p>
          <a:p>
            <a:pPr lvl="2"/>
            <a:r>
              <a:rPr lang="en-US" dirty="0"/>
              <a:t>U</a:t>
            </a:r>
            <a:r>
              <a:rPr lang="en-US" dirty="0" smtClean="0"/>
              <a:t>biquity</a:t>
            </a:r>
          </a:p>
          <a:p>
            <a:pPr lvl="3"/>
            <a:r>
              <a:rPr lang="en-US" dirty="0" smtClean="0"/>
              <a:t>How many other countries export it? If fewer, then more complex</a:t>
            </a:r>
          </a:p>
          <a:p>
            <a:pPr lvl="2"/>
            <a:r>
              <a:rPr lang="en-US" dirty="0" smtClean="0"/>
              <a:t>Diversity</a:t>
            </a:r>
          </a:p>
          <a:p>
            <a:pPr lvl="3"/>
            <a:r>
              <a:rPr lang="en-US" dirty="0" smtClean="0"/>
              <a:t>Do countries that export it, export a wide variety of other goods?</a:t>
            </a:r>
          </a:p>
          <a:p>
            <a:pPr lvl="3"/>
            <a:r>
              <a:rPr lang="en-US" dirty="0" smtClean="0"/>
              <a:t>If so, more complex</a:t>
            </a:r>
          </a:p>
          <a:p>
            <a:pPr lvl="1"/>
            <a:r>
              <a:rPr lang="en-US" dirty="0" smtClean="0"/>
              <a:t>Combined calculation gives PCI score for a product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6140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Economic complexity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 typeface="Arial"/>
              <a:buChar char="•"/>
            </a:pPr>
            <a:r>
              <a:rPr lang="en-US" dirty="0" smtClean="0"/>
              <a:t>Combining the product complexity for all products that a country exports</a:t>
            </a:r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Gives gives </a:t>
            </a:r>
            <a:r>
              <a:rPr lang="en-US" dirty="0"/>
              <a:t>Economic Complexity Index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36638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3705913768"/>
              </p:ext>
            </p:extLst>
          </p:nvPr>
        </p:nvGraphicFramePr>
        <p:xfrm>
          <a:off x="559301" y="186414"/>
          <a:ext cx="8584699" cy="6244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426108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064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1126</TotalTime>
  <Words>1501</Words>
  <Application>Microsoft Macintosh PowerPoint</Application>
  <PresentationFormat>On-screen Show (4:3)</PresentationFormat>
  <Paragraphs>420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Lecture 13  Thailand and the Middle Income Trap</vt:lpstr>
      <vt:lpstr>Context</vt:lpstr>
      <vt:lpstr>Import substitution</vt:lpstr>
      <vt:lpstr>Opening but local content</vt:lpstr>
      <vt:lpstr>Decade of transition – 1980s</vt:lpstr>
      <vt:lpstr>Moving to full liberalization  1990 and beyond</vt:lpstr>
      <vt:lpstr>Steel</vt:lpstr>
      <vt:lpstr>Steel</vt:lpstr>
      <vt:lpstr>Autos</vt:lpstr>
      <vt:lpstr>Autos</vt:lpstr>
      <vt:lpstr>Disk drives</vt:lpstr>
      <vt:lpstr>Thailand’s IP approach</vt:lpstr>
      <vt:lpstr>Thai approach</vt:lpstr>
      <vt:lpstr>PowerPoint Presentation</vt:lpstr>
      <vt:lpstr>Middle income Trap</vt:lpstr>
      <vt:lpstr>Slow growth</vt:lpstr>
      <vt:lpstr>PowerPoint Presentation</vt:lpstr>
      <vt:lpstr>Middle-Income Trap  (MIT)</vt:lpstr>
      <vt:lpstr>Middle-income countries  Continuously from 1987</vt:lpstr>
      <vt:lpstr>What is the trap? Definition by Gill and Kharas</vt:lpstr>
      <vt:lpstr>PowerPoint Presentation</vt:lpstr>
      <vt:lpstr>Country income classifications</vt:lpstr>
      <vt:lpstr>How do we know if trapped or not?</vt:lpstr>
      <vt:lpstr>PowerPoint Presentation</vt:lpstr>
      <vt:lpstr>PowerPoint Presentation</vt:lpstr>
      <vt:lpstr>Evolution of exports Thailand</vt:lpstr>
      <vt:lpstr>Complexity</vt:lpstr>
      <vt:lpstr>Product complexity</vt:lpstr>
      <vt:lpstr>Economic complexity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Thailand, ASEAN  and the Middle-Income Trap</dc:title>
  <dc:creator>Akiko Vandenberg</dc:creator>
  <cp:lastModifiedBy>Akiko Vandenberg</cp:lastModifiedBy>
  <cp:revision>73</cp:revision>
  <cp:lastPrinted>2016-11-08T02:57:47Z</cp:lastPrinted>
  <dcterms:created xsi:type="dcterms:W3CDTF">2016-11-07T10:59:12Z</dcterms:created>
  <dcterms:modified xsi:type="dcterms:W3CDTF">2019-04-30T01:29:52Z</dcterms:modified>
</cp:coreProperties>
</file>