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261" r:id="rId3"/>
    <p:sldId id="361" r:id="rId4"/>
    <p:sldId id="258" r:id="rId5"/>
    <p:sldId id="272" r:id="rId6"/>
    <p:sldId id="352" r:id="rId7"/>
    <p:sldId id="353" r:id="rId8"/>
    <p:sldId id="327" r:id="rId9"/>
    <p:sldId id="364" r:id="rId10"/>
    <p:sldId id="365" r:id="rId11"/>
    <p:sldId id="328" r:id="rId12"/>
    <p:sldId id="329" r:id="rId13"/>
    <p:sldId id="330" r:id="rId14"/>
    <p:sldId id="331" r:id="rId15"/>
    <p:sldId id="332" r:id="rId16"/>
    <p:sldId id="354" r:id="rId17"/>
    <p:sldId id="313" r:id="rId18"/>
    <p:sldId id="314" r:id="rId19"/>
    <p:sldId id="355" r:id="rId20"/>
    <p:sldId id="315" r:id="rId21"/>
    <p:sldId id="347" r:id="rId22"/>
    <p:sldId id="348" r:id="rId23"/>
    <p:sldId id="349" r:id="rId24"/>
    <p:sldId id="350" r:id="rId25"/>
    <p:sldId id="351" r:id="rId26"/>
    <p:sldId id="356" r:id="rId27"/>
    <p:sldId id="316" r:id="rId28"/>
    <p:sldId id="344" r:id="rId29"/>
    <p:sldId id="362" r:id="rId30"/>
    <p:sldId id="317" r:id="rId31"/>
    <p:sldId id="318" r:id="rId32"/>
    <p:sldId id="357" r:id="rId33"/>
    <p:sldId id="319" r:id="rId34"/>
    <p:sldId id="358" r:id="rId35"/>
    <p:sldId id="320" r:id="rId36"/>
    <p:sldId id="343" r:id="rId37"/>
    <p:sldId id="321" r:id="rId38"/>
    <p:sldId id="339" r:id="rId39"/>
    <p:sldId id="340" r:id="rId40"/>
    <p:sldId id="323" r:id="rId41"/>
    <p:sldId id="326" r:id="rId42"/>
    <p:sldId id="325" r:id="rId43"/>
    <p:sldId id="341" r:id="rId44"/>
    <p:sldId id="342" r:id="rId45"/>
    <p:sldId id="359" r:id="rId46"/>
    <p:sldId id="346" r:id="rId47"/>
    <p:sldId id="345" r:id="rId48"/>
    <p:sldId id="307" r:id="rId49"/>
    <p:sldId id="308" r:id="rId50"/>
    <p:sldId id="27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0000FF"/>
    <a:srgbClr val="99CCFF"/>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6257" autoAdjust="0"/>
  </p:normalViewPr>
  <p:slideViewPr>
    <p:cSldViewPr snapToGrid="0">
      <p:cViewPr varScale="1">
        <p:scale>
          <a:sx n="59" d="100"/>
          <a:sy n="59" d="100"/>
        </p:scale>
        <p:origin x="964" y="60"/>
      </p:cViewPr>
      <p:guideLst/>
    </p:cSldViewPr>
  </p:slideViewPr>
  <p:notesTextViewPr>
    <p:cViewPr>
      <p:scale>
        <a:sx n="1" d="1"/>
        <a:sy n="1" d="1"/>
      </p:scale>
      <p:origin x="0" y="0"/>
    </p:cViewPr>
  </p:notesTextViewPr>
  <p:sorterViewPr>
    <p:cViewPr varScale="1">
      <p:scale>
        <a:sx n="1" d="1"/>
        <a:sy n="1" d="1"/>
      </p:scale>
      <p:origin x="0" y="-1388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B0280E-D815-48B9-A701-3D0CBF2A1110}" type="datetimeFigureOut">
              <a:rPr lang="en-US" smtClean="0"/>
              <a:t>11-Feb-20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28D1B8-4B13-488E-801A-AF2E92B67560}" type="slidenum">
              <a:rPr lang="en-US" smtClean="0"/>
              <a:t>‹#›</a:t>
            </a:fld>
            <a:endParaRPr lang="en-US"/>
          </a:p>
        </p:txBody>
      </p:sp>
    </p:spTree>
    <p:extLst>
      <p:ext uri="{BB962C8B-B14F-4D97-AF65-F5344CB8AC3E}">
        <p14:creationId xmlns:p14="http://schemas.microsoft.com/office/powerpoint/2010/main" val="2753366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Analyze</a:t>
            </a:r>
            <a:r>
              <a:rPr lang="en-US" baseline="0" dirty="0" smtClean="0"/>
              <a:t> </a:t>
            </a:r>
            <a:r>
              <a:rPr lang="en-US" baseline="0" dirty="0" err="1" smtClean="0"/>
              <a:t>msg</a:t>
            </a:r>
            <a:r>
              <a:rPr lang="en-US" baseline="0" dirty="0" smtClean="0"/>
              <a:t> of each ex.</a:t>
            </a:r>
            <a:endParaRPr lang="en-US" dirty="0"/>
          </a:p>
        </p:txBody>
      </p:sp>
      <p:sp>
        <p:nvSpPr>
          <p:cNvPr id="4" name="Slide Number Placeholder 3"/>
          <p:cNvSpPr>
            <a:spLocks noGrp="1"/>
          </p:cNvSpPr>
          <p:nvPr>
            <p:ph type="sldNum" sz="quarter" idx="10"/>
          </p:nvPr>
        </p:nvSpPr>
        <p:spPr/>
        <p:txBody>
          <a:bodyPr/>
          <a:lstStyle/>
          <a:p>
            <a:fld id="{1028D1B8-4B13-488E-801A-AF2E92B67560}" type="slidenum">
              <a:rPr lang="en-US" smtClean="0"/>
              <a:t>1</a:t>
            </a:fld>
            <a:endParaRPr lang="en-US"/>
          </a:p>
        </p:txBody>
      </p:sp>
    </p:spTree>
    <p:extLst>
      <p:ext uri="{BB962C8B-B14F-4D97-AF65-F5344CB8AC3E}">
        <p14:creationId xmlns:p14="http://schemas.microsoft.com/office/powerpoint/2010/main" val="2740901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Game</a:t>
            </a:r>
            <a:r>
              <a:rPr lang="en-US" u="sng" baseline="0" dirty="0" smtClean="0"/>
              <a:t> </a:t>
            </a:r>
            <a:r>
              <a:rPr lang="th-TH" u="sng" baseline="0" dirty="0" smtClean="0"/>
              <a:t>โทรฯตกกระป๋อง</a:t>
            </a:r>
          </a:p>
          <a:p>
            <a:r>
              <a:rPr lang="en-US" baseline="0" dirty="0" smtClean="0"/>
              <a:t>Count</a:t>
            </a:r>
            <a:r>
              <a:rPr lang="th-TH" baseline="0" dirty="0" smtClean="0"/>
              <a:t> 1-5 </a:t>
            </a:r>
            <a:r>
              <a:rPr lang="en-US" baseline="0" dirty="0" smtClean="0"/>
              <a:t>(or fewer) to set group – around 10+ persons/gr</a:t>
            </a:r>
          </a:p>
          <a:p>
            <a:r>
              <a:rPr lang="en-US" baseline="0" dirty="0" smtClean="0"/>
              <a:t>Aj. Gives envelope to the first student of each group.</a:t>
            </a:r>
          </a:p>
          <a:p>
            <a:r>
              <a:rPr lang="en-US" baseline="0" dirty="0" smtClean="0"/>
              <a:t>Open at the same time</a:t>
            </a:r>
            <a:endParaRPr lang="th-TH" baseline="0" dirty="0" smtClean="0"/>
          </a:p>
          <a:p>
            <a:r>
              <a:rPr lang="en-US" baseline="0" dirty="0" smtClean="0"/>
              <a:t>and whisper.</a:t>
            </a:r>
            <a:endParaRPr lang="en-US" dirty="0"/>
          </a:p>
        </p:txBody>
      </p:sp>
      <p:sp>
        <p:nvSpPr>
          <p:cNvPr id="4" name="Slide Number Placeholder 3"/>
          <p:cNvSpPr>
            <a:spLocks noGrp="1"/>
          </p:cNvSpPr>
          <p:nvPr>
            <p:ph type="sldNum" sz="quarter" idx="10"/>
          </p:nvPr>
        </p:nvSpPr>
        <p:spPr/>
        <p:txBody>
          <a:bodyPr/>
          <a:lstStyle/>
          <a:p>
            <a:pPr>
              <a:defRPr/>
            </a:pPr>
            <a:fld id="{29228939-AAD1-4DEC-9FAA-77DF1FF2ACCC}" type="slidenum">
              <a:rPr lang="th-TH" smtClean="0"/>
              <a:pPr>
                <a:defRPr/>
              </a:pPr>
              <a:t>8</a:t>
            </a:fld>
            <a:endParaRPr lang="th-TH"/>
          </a:p>
        </p:txBody>
      </p:sp>
    </p:spTree>
    <p:extLst>
      <p:ext uri="{BB962C8B-B14F-4D97-AF65-F5344CB8AC3E}">
        <p14:creationId xmlns:p14="http://schemas.microsoft.com/office/powerpoint/2010/main" val="2884902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Game</a:t>
            </a:r>
            <a:r>
              <a:rPr lang="en-US" u="sng" baseline="0" dirty="0" smtClean="0"/>
              <a:t> </a:t>
            </a:r>
            <a:r>
              <a:rPr lang="th-TH" u="sng" baseline="0" dirty="0" smtClean="0"/>
              <a:t>โทรฯตกกระป๋อง</a:t>
            </a:r>
          </a:p>
          <a:p>
            <a:r>
              <a:rPr lang="en-US" baseline="0" dirty="0" smtClean="0"/>
              <a:t>Count</a:t>
            </a:r>
            <a:r>
              <a:rPr lang="th-TH" baseline="0" dirty="0" smtClean="0"/>
              <a:t> 1-5 </a:t>
            </a:r>
            <a:r>
              <a:rPr lang="en-US" baseline="0" dirty="0" smtClean="0"/>
              <a:t>(or fewer) to set group – around 10+ persons/gr</a:t>
            </a:r>
          </a:p>
          <a:p>
            <a:r>
              <a:rPr lang="en-US" baseline="0" dirty="0" smtClean="0"/>
              <a:t>Aj. Gives envelope to the first student of each group.</a:t>
            </a:r>
          </a:p>
          <a:p>
            <a:r>
              <a:rPr lang="en-US" baseline="0" dirty="0" smtClean="0"/>
              <a:t>Open at the same time</a:t>
            </a:r>
            <a:endParaRPr lang="th-TH" baseline="0" dirty="0" smtClean="0"/>
          </a:p>
          <a:p>
            <a:r>
              <a:rPr lang="en-US" baseline="0" dirty="0" smtClean="0"/>
              <a:t>and whisper.</a:t>
            </a:r>
            <a:endParaRPr lang="en-US" dirty="0"/>
          </a:p>
        </p:txBody>
      </p:sp>
      <p:sp>
        <p:nvSpPr>
          <p:cNvPr id="4" name="Slide Number Placeholder 3"/>
          <p:cNvSpPr>
            <a:spLocks noGrp="1"/>
          </p:cNvSpPr>
          <p:nvPr>
            <p:ph type="sldNum" sz="quarter" idx="10"/>
          </p:nvPr>
        </p:nvSpPr>
        <p:spPr/>
        <p:txBody>
          <a:bodyPr/>
          <a:lstStyle/>
          <a:p>
            <a:pPr>
              <a:defRPr/>
            </a:pPr>
            <a:fld id="{29228939-AAD1-4DEC-9FAA-77DF1FF2ACCC}" type="slidenum">
              <a:rPr lang="th-TH" smtClean="0"/>
              <a:pPr>
                <a:defRPr/>
              </a:pPr>
              <a:t>9</a:t>
            </a:fld>
            <a:endParaRPr lang="th-TH"/>
          </a:p>
        </p:txBody>
      </p:sp>
    </p:spTree>
    <p:extLst>
      <p:ext uri="{BB962C8B-B14F-4D97-AF65-F5344CB8AC3E}">
        <p14:creationId xmlns:p14="http://schemas.microsoft.com/office/powerpoint/2010/main" val="24116278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Game</a:t>
            </a:r>
            <a:r>
              <a:rPr lang="en-US" u="sng" baseline="0" dirty="0" smtClean="0"/>
              <a:t> </a:t>
            </a:r>
            <a:r>
              <a:rPr lang="th-TH" u="sng" baseline="0" dirty="0" smtClean="0"/>
              <a:t>โทรฯตกกระป๋อง</a:t>
            </a:r>
          </a:p>
          <a:p>
            <a:r>
              <a:rPr lang="en-US" baseline="0" dirty="0" smtClean="0"/>
              <a:t>Count</a:t>
            </a:r>
            <a:r>
              <a:rPr lang="th-TH" baseline="0" dirty="0" smtClean="0"/>
              <a:t> 1-5 </a:t>
            </a:r>
            <a:r>
              <a:rPr lang="en-US" baseline="0" dirty="0" smtClean="0"/>
              <a:t>(or fewer) to set group – around 10+ persons/gr</a:t>
            </a:r>
          </a:p>
          <a:p>
            <a:r>
              <a:rPr lang="en-US" baseline="0" dirty="0" smtClean="0"/>
              <a:t>Aj. Gives envelope to the first student of each group.</a:t>
            </a:r>
          </a:p>
          <a:p>
            <a:r>
              <a:rPr lang="en-US" baseline="0" dirty="0" smtClean="0"/>
              <a:t>Open at the same time</a:t>
            </a:r>
            <a:endParaRPr lang="th-TH" baseline="0" dirty="0" smtClean="0"/>
          </a:p>
          <a:p>
            <a:r>
              <a:rPr lang="en-US" baseline="0" dirty="0" smtClean="0"/>
              <a:t>and whisper.</a:t>
            </a:r>
            <a:endParaRPr lang="en-US" dirty="0"/>
          </a:p>
        </p:txBody>
      </p:sp>
      <p:sp>
        <p:nvSpPr>
          <p:cNvPr id="4" name="Slide Number Placeholder 3"/>
          <p:cNvSpPr>
            <a:spLocks noGrp="1"/>
          </p:cNvSpPr>
          <p:nvPr>
            <p:ph type="sldNum" sz="quarter" idx="10"/>
          </p:nvPr>
        </p:nvSpPr>
        <p:spPr/>
        <p:txBody>
          <a:bodyPr/>
          <a:lstStyle/>
          <a:p>
            <a:pPr>
              <a:defRPr/>
            </a:pPr>
            <a:fld id="{29228939-AAD1-4DEC-9FAA-77DF1FF2ACCC}" type="slidenum">
              <a:rPr lang="th-TH" smtClean="0"/>
              <a:pPr>
                <a:defRPr/>
              </a:pPr>
              <a:t>10</a:t>
            </a:fld>
            <a:endParaRPr lang="th-TH"/>
          </a:p>
        </p:txBody>
      </p:sp>
    </p:spTree>
    <p:extLst>
      <p:ext uri="{BB962C8B-B14F-4D97-AF65-F5344CB8AC3E}">
        <p14:creationId xmlns:p14="http://schemas.microsoft.com/office/powerpoint/2010/main" val="3027900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Learning</a:t>
            </a:r>
          </a:p>
          <a:p>
            <a:r>
              <a:rPr lang="en-US" u="none" dirty="0" smtClean="0"/>
              <a:t>S</a:t>
            </a:r>
          </a:p>
          <a:p>
            <a:r>
              <a:rPr lang="en-US" u="none" dirty="0" smtClean="0"/>
              <a:t>M</a:t>
            </a:r>
            <a:br>
              <a:rPr lang="en-US" u="none" dirty="0" smtClean="0"/>
            </a:br>
            <a:r>
              <a:rPr lang="en-US" u="none" dirty="0" smtClean="0"/>
              <a:t>C</a:t>
            </a:r>
            <a:br>
              <a:rPr lang="en-US" u="none" dirty="0" smtClean="0"/>
            </a:br>
            <a:r>
              <a:rPr lang="en-US" u="none" dirty="0" smtClean="0"/>
              <a:t>R</a:t>
            </a:r>
            <a:endParaRPr lang="en-US" u="none" dirty="0"/>
          </a:p>
        </p:txBody>
      </p:sp>
      <p:sp>
        <p:nvSpPr>
          <p:cNvPr id="4" name="Slide Number Placeholder 3"/>
          <p:cNvSpPr>
            <a:spLocks noGrp="1"/>
          </p:cNvSpPr>
          <p:nvPr>
            <p:ph type="sldNum" sz="quarter" idx="10"/>
          </p:nvPr>
        </p:nvSpPr>
        <p:spPr/>
        <p:txBody>
          <a:bodyPr/>
          <a:lstStyle/>
          <a:p>
            <a:pPr>
              <a:defRPr/>
            </a:pPr>
            <a:fld id="{29228939-AAD1-4DEC-9FAA-77DF1FF2ACCC}" type="slidenum">
              <a:rPr lang="th-TH" smtClean="0"/>
              <a:pPr>
                <a:defRPr/>
              </a:pPr>
              <a:t>11</a:t>
            </a:fld>
            <a:endParaRPr lang="th-TH"/>
          </a:p>
        </p:txBody>
      </p:sp>
    </p:spTree>
    <p:extLst>
      <p:ext uri="{BB962C8B-B14F-4D97-AF65-F5344CB8AC3E}">
        <p14:creationId xmlns:p14="http://schemas.microsoft.com/office/powerpoint/2010/main" val="3278131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Memorable</a:t>
            </a:r>
            <a:endParaRPr lang="th-TH" dirty="0" smtClean="0"/>
          </a:p>
          <a:p>
            <a:r>
              <a:rPr lang="th-TH" smtClean="0"/>
              <a:t>โฆษณาไทยประกันชีวิต</a:t>
            </a:r>
            <a:r>
              <a:rPr lang="th-TH" baseline="0" smtClean="0"/>
              <a:t> เชื่อในความดี</a:t>
            </a:r>
            <a:endParaRPr lang="en-US" dirty="0"/>
          </a:p>
        </p:txBody>
      </p:sp>
      <p:sp>
        <p:nvSpPr>
          <p:cNvPr id="4" name="Slide Number Placeholder 3"/>
          <p:cNvSpPr>
            <a:spLocks noGrp="1"/>
          </p:cNvSpPr>
          <p:nvPr>
            <p:ph type="sldNum" sz="quarter" idx="10"/>
          </p:nvPr>
        </p:nvSpPr>
        <p:spPr/>
        <p:txBody>
          <a:bodyPr/>
          <a:lstStyle/>
          <a:p>
            <a:fld id="{50BAA38F-3F9A-4228-9CCD-12D59D0ECFC9}" type="slidenum">
              <a:rPr lang="th-TH" smtClean="0"/>
              <a:t>24</a:t>
            </a:fld>
            <a:endParaRPr lang="th-TH"/>
          </a:p>
        </p:txBody>
      </p:sp>
    </p:spTree>
    <p:extLst>
      <p:ext uri="{BB962C8B-B14F-4D97-AF65-F5344CB8AC3E}">
        <p14:creationId xmlns:p14="http://schemas.microsoft.com/office/powerpoint/2010/main" val="3976735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B3DFB918-2F42-4AD6-8F6F-315182F39619}" type="slidenum">
              <a:rPr lang="en-US" smtClean="0"/>
              <a:pPr>
                <a:defRPr/>
              </a:pPr>
              <a:t>25</a:t>
            </a:fld>
            <a:endParaRPr lang="en-US" smtClean="0"/>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Relation to text</a:t>
            </a:r>
            <a:r>
              <a:rPr lang="en-US" smtClean="0"/>
              <a:t/>
            </a:r>
            <a:br>
              <a:rPr lang="en-US" smtClean="0"/>
            </a:br>
            <a:r>
              <a:rPr lang="en-US" smtClean="0"/>
              <a:t>This slide relates to the material pp. 274-276 of the text. </a:t>
            </a:r>
            <a:endParaRPr lang="en-US" b="1" smtClean="0"/>
          </a:p>
          <a:p>
            <a:pPr eaLnBrk="1" hangingPunct="1"/>
            <a:r>
              <a:rPr lang="en-US" b="1" smtClean="0"/>
              <a:t>Summary Overview</a:t>
            </a:r>
            <a:br>
              <a:rPr lang="en-US" b="1" smtClean="0"/>
            </a:br>
            <a:r>
              <a:rPr lang="en-US" smtClean="0"/>
              <a:t>This slide shows an IBM print ad used to position IBM as a provider of business and consulting services. The ad campaign, which includes print, television, and online ads, sponsorships, and a micro website, is designed to reveal a side of IBM that is largely unknown to potential business consulting and services clients.</a:t>
            </a:r>
            <a:endParaRPr lang="en-US" b="1" smtClean="0"/>
          </a:p>
          <a:p>
            <a:pPr eaLnBrk="1" hangingPunct="1"/>
            <a:r>
              <a:rPr lang="en-US" b="1" smtClean="0"/>
              <a:t>Use of this slide</a:t>
            </a:r>
            <a:r>
              <a:rPr lang="en-US" smtClean="0"/>
              <a:t/>
            </a:r>
            <a:br>
              <a:rPr lang="en-US" smtClean="0"/>
            </a:br>
            <a:r>
              <a:rPr lang="en-US" smtClean="0"/>
              <a:t>This slide can be used to discuss the use of positioning for companies as well as brands. “The other IBM” campaign is designed to position the </a:t>
            </a:r>
            <a:r>
              <a:rPr lang="en-US" i="1" smtClean="0"/>
              <a:t>company</a:t>
            </a:r>
            <a:r>
              <a:rPr lang="en-US" smtClean="0"/>
              <a:t> as more than just a technology provider.</a:t>
            </a:r>
          </a:p>
          <a:p>
            <a:pPr eaLnBrk="1" hangingPunct="1"/>
            <a:endParaRPr lang="en-US" smtClean="0">
              <a:cs typeface="Times New Roman" pitchFamily="18" charset="0"/>
            </a:endParaRPr>
          </a:p>
        </p:txBody>
      </p:sp>
    </p:spTree>
    <p:extLst>
      <p:ext uri="{BB962C8B-B14F-4D97-AF65-F5344CB8AC3E}">
        <p14:creationId xmlns:p14="http://schemas.microsoft.com/office/powerpoint/2010/main" val="2534764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9FEAC04-713E-4523-BFA6-486033851677}" type="slidenum">
              <a:rPr lang="en-US" altLang="en-US">
                <a:latin typeface="Times New Roman" panose="02020603050405020304" pitchFamily="18" charset="0"/>
              </a:rPr>
              <a:pPr eaLnBrk="1" hangingPunct="1"/>
              <a:t>28</a:t>
            </a:fld>
            <a:endParaRPr lang="en-US" altLang="en-US">
              <a:latin typeface="Times New Roman" panose="02020603050405020304" pitchFamily="18" charset="0"/>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80" name="Rectangle 3"/>
          <p:cNvSpPr>
            <a:spLocks noGrp="1" noChangeArrowheads="1"/>
          </p:cNvSpPr>
          <p:nvPr>
            <p:ph type="body" idx="1"/>
          </p:nvPr>
        </p:nvSpPr>
        <p:spPr bwMode="auto">
          <a:xfrm>
            <a:off x="685800" y="3276600"/>
            <a:ext cx="5486400" cy="518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eaLnBrk="1" hangingPunct="1"/>
            <a:r>
              <a:rPr lang="en-US" altLang="en-US" b="1" smtClean="0"/>
              <a:t>Relation to text</a:t>
            </a:r>
            <a:r>
              <a:rPr lang="en-US" altLang="en-US" smtClean="0"/>
              <a:t/>
            </a:r>
            <a:br>
              <a:rPr lang="en-US" altLang="en-US" smtClean="0"/>
            </a:br>
            <a:r>
              <a:rPr lang="en-US" altLang="en-US" smtClean="0"/>
              <a:t>This slide relates to material on pp. 179-180 and Figure 6-5 of the text.</a:t>
            </a:r>
            <a:endParaRPr lang="en-US" altLang="en-US" b="1" smtClean="0"/>
          </a:p>
          <a:p>
            <a:pPr eaLnBrk="1" hangingPunct="1"/>
            <a:r>
              <a:rPr lang="en-US" altLang="en-US" b="1" smtClean="0"/>
              <a:t>Summary Overview</a:t>
            </a:r>
            <a:br>
              <a:rPr lang="en-US" altLang="en-US" b="1" smtClean="0"/>
            </a:br>
            <a:r>
              <a:rPr lang="en-US" altLang="en-US" smtClean="0"/>
              <a:t>Message structure is very important to overall communication effectiveness.  A basic consideration in the design of a persuasive message is the order of presentation of message arguments.  Research on learning and memory generally indicate that items presented first and last are remembered better than those presented in the middle.  This chart shows that the strongest arguments should be placed at the beginning or end of the message, but not  in the middle.  </a:t>
            </a:r>
            <a:endParaRPr lang="en-US" altLang="en-US" b="1" smtClean="0"/>
          </a:p>
          <a:p>
            <a:pPr eaLnBrk="1" hangingPunct="1"/>
            <a:r>
              <a:rPr lang="en-US" altLang="en-US" b="1" smtClean="0"/>
              <a:t>Use of this slide</a:t>
            </a:r>
            <a:br>
              <a:rPr lang="en-US" altLang="en-US" b="1" smtClean="0"/>
            </a:br>
            <a:r>
              <a:rPr lang="en-US" altLang="en-US" smtClean="0"/>
              <a:t>This slide can be used to explain message recall as a function of order of presentation.  Presenting the strongest arguments at the beginning of the message assumes a </a:t>
            </a:r>
            <a:r>
              <a:rPr lang="en-US" altLang="en-US" i="1" smtClean="0"/>
              <a:t>primacy effect</a:t>
            </a:r>
            <a:r>
              <a:rPr lang="en-US" altLang="en-US" smtClean="0"/>
              <a:t> is operating whereby information presented first is most effective.  Putting the strong points at the end assumes a </a:t>
            </a:r>
            <a:r>
              <a:rPr lang="en-US" altLang="en-US" i="1" smtClean="0"/>
              <a:t>recency effect</a:t>
            </a:r>
            <a:r>
              <a:rPr lang="en-US" altLang="en-US" smtClean="0"/>
              <a:t>, whereby the last arguments are most persuasive. </a:t>
            </a:r>
          </a:p>
        </p:txBody>
      </p:sp>
    </p:spTree>
    <p:extLst>
      <p:ext uri="{BB962C8B-B14F-4D97-AF65-F5344CB8AC3E}">
        <p14:creationId xmlns:p14="http://schemas.microsoft.com/office/powerpoint/2010/main" val="187795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p:txBody>
          <a:bodyPr/>
          <a:lstStyle/>
          <a:p>
            <a:pPr>
              <a:defRPr/>
            </a:pPr>
            <a:fld id="{5F015A1C-E77A-44C1-8E59-22F2EF91283E}" type="slidenum">
              <a:rPr lang="en-US" smtClean="0"/>
              <a:pPr>
                <a:defRPr/>
              </a:pPr>
              <a:t>36</a:t>
            </a:fld>
            <a:endParaRPr lang="en-US"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eaLnBrk="1" hangingPunct="1"/>
            <a:r>
              <a:rPr lang="en-US" b="1" smtClean="0"/>
              <a:t>Relation to text</a:t>
            </a:r>
            <a:r>
              <a:rPr lang="en-US" smtClean="0"/>
              <a:t/>
            </a:r>
            <a:br>
              <a:rPr lang="en-US" smtClean="0"/>
            </a:br>
            <a:r>
              <a:rPr lang="en-US" smtClean="0"/>
              <a:t>This slide relates to material on pp. 190-191 and Exhibit 6-8 of the text.</a:t>
            </a:r>
            <a:endParaRPr lang="en-US" b="1" smtClean="0"/>
          </a:p>
          <a:p>
            <a:pPr eaLnBrk="1" hangingPunct="1"/>
            <a:r>
              <a:rPr lang="en-US" b="1" smtClean="0"/>
              <a:t>Summary Overview </a:t>
            </a:r>
            <a:br>
              <a:rPr lang="en-US" b="1" smtClean="0"/>
            </a:br>
            <a:r>
              <a:rPr lang="en-US" smtClean="0"/>
              <a:t>Advertisers often draw attention to their ads by featuring a physically attractive person who serves as a passive or decorative model, rather than as an active communication. Research shows that physically attractive communicators generally generate more favorable evaluations of both ads and products than less attractive models. Recent studies, however, show that some women experience negative feelings when comparing themselves with beautiful models used in ads and the images of physical perfection they represent.</a:t>
            </a:r>
            <a:endParaRPr lang="en-US" b="1" smtClean="0"/>
          </a:p>
          <a:p>
            <a:pPr eaLnBrk="1" hangingPunct="1"/>
            <a:r>
              <a:rPr lang="en-US" smtClean="0"/>
              <a:t>In response, some companies have developed advertising campaigns that tell women, as well as young girls, that they’re beautiful just the way they are. This ad for Dove’s Firming lotion, cream, and body wash, features “real women.” Unilever’s Dove brand has long eschewed the use of supermodels, preferring to use everyday women and girls who resemble its typical consumers. </a:t>
            </a:r>
            <a:endParaRPr lang="en-US" b="1" smtClean="0"/>
          </a:p>
          <a:p>
            <a:pPr eaLnBrk="1" hangingPunct="1"/>
            <a:r>
              <a:rPr lang="en-US" b="1" smtClean="0"/>
              <a:t>Use of this slide</a:t>
            </a:r>
            <a:br>
              <a:rPr lang="en-US" b="1" smtClean="0"/>
            </a:br>
            <a:r>
              <a:rPr lang="en-US" smtClean="0"/>
              <a:t>This slide can be used to show an example of how some companies are taking a non-traditional approach to advertising by using less-attractive models.</a:t>
            </a:r>
          </a:p>
        </p:txBody>
      </p:sp>
    </p:spTree>
    <p:extLst>
      <p:ext uri="{BB962C8B-B14F-4D97-AF65-F5344CB8AC3E}">
        <p14:creationId xmlns:p14="http://schemas.microsoft.com/office/powerpoint/2010/main" val="3979741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p:txBody>
          <a:bodyPr/>
          <a:lstStyle/>
          <a:p>
            <a:pPr>
              <a:defRPr/>
            </a:pPr>
            <a:fld id="{8E9023ED-29AE-4962-BFF3-BC5A6DFE691E}" type="slidenum">
              <a:rPr lang="en-US" smtClean="0"/>
              <a:pPr>
                <a:defRPr/>
              </a:pPr>
              <a:t>38</a:t>
            </a:fld>
            <a:endParaRPr lang="en-US"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smtClean="0"/>
              <a:t>Relation to text</a:t>
            </a:r>
            <a:r>
              <a:rPr lang="en-US" smtClean="0"/>
              <a:t/>
            </a:r>
            <a:br>
              <a:rPr lang="en-US" smtClean="0"/>
            </a:br>
            <a:r>
              <a:rPr lang="en-US" smtClean="0"/>
              <a:t>This slide relates to material on p. 179 and Exhibit 6-2 of the text.</a:t>
            </a:r>
            <a:endParaRPr lang="en-US" b="1" smtClean="0"/>
          </a:p>
          <a:p>
            <a:pPr eaLnBrk="1" hangingPunct="1"/>
            <a:r>
              <a:rPr lang="en-US" b="1" smtClean="0"/>
              <a:t>Summary Overview</a:t>
            </a:r>
            <a:br>
              <a:rPr lang="en-US" b="1" smtClean="0"/>
            </a:br>
            <a:r>
              <a:rPr lang="en-US" smtClean="0"/>
              <a:t>This slide shows an ad for Dove soap, which promotes the fact that it recommended by dermatologists who are experts in skin care. This is an example of the use of source credibility where companies use endorsements from individuals or groups recognized as experts.</a:t>
            </a:r>
            <a:endParaRPr lang="en-US" b="1" smtClean="0"/>
          </a:p>
          <a:p>
            <a:pPr eaLnBrk="1" hangingPunct="1"/>
            <a:r>
              <a:rPr lang="en-US" b="1" smtClean="0"/>
              <a:t>Use of this slide</a:t>
            </a:r>
            <a:br>
              <a:rPr lang="en-US" b="1" smtClean="0"/>
            </a:br>
            <a:r>
              <a:rPr lang="en-US" smtClean="0"/>
              <a:t>This slide can be used to demonstrate how advertisers apply the concept of source expertise in their advertising messages.  </a:t>
            </a:r>
          </a:p>
        </p:txBody>
      </p:sp>
    </p:spTree>
    <p:extLst>
      <p:ext uri="{BB962C8B-B14F-4D97-AF65-F5344CB8AC3E}">
        <p14:creationId xmlns:p14="http://schemas.microsoft.com/office/powerpoint/2010/main" val="1442959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p:txBody>
          <a:bodyPr/>
          <a:lstStyle/>
          <a:p>
            <a:pPr>
              <a:defRPr/>
            </a:pPr>
            <a:fld id="{AE70B1AE-10D4-4F28-B39B-B6DF6DBCB001}" type="slidenum">
              <a:rPr lang="en-US" smtClean="0"/>
              <a:pPr>
                <a:defRPr/>
              </a:pPr>
              <a:t>39</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eaLnBrk="1" hangingPunct="1"/>
            <a:r>
              <a:rPr lang="en-US" b="1" smtClean="0">
                <a:cs typeface="Times New Roman" pitchFamily="18" charset="0"/>
              </a:rPr>
              <a:t>Relation to text</a:t>
            </a:r>
            <a:br>
              <a:rPr lang="en-US" b="1" smtClean="0">
                <a:cs typeface="Times New Roman" pitchFamily="18" charset="0"/>
              </a:rPr>
            </a:br>
            <a:r>
              <a:rPr lang="en-US" smtClean="0">
                <a:cs typeface="Times New Roman" pitchFamily="18" charset="0"/>
              </a:rPr>
              <a:t>This slide relates to Exhibit 6-1, found on page 178 of the text.</a:t>
            </a:r>
          </a:p>
          <a:p>
            <a:pPr eaLnBrk="1" hangingPunct="1"/>
            <a:r>
              <a:rPr lang="en-US" b="1" smtClean="0">
                <a:cs typeface="Times New Roman" pitchFamily="18" charset="0"/>
              </a:rPr>
              <a:t>Summary Overview</a:t>
            </a:r>
            <a:br>
              <a:rPr lang="en-US" b="1" smtClean="0">
                <a:cs typeface="Times New Roman" pitchFamily="18" charset="0"/>
              </a:rPr>
            </a:br>
            <a:r>
              <a:rPr lang="en-US" smtClean="0">
                <a:cs typeface="Times New Roman" pitchFamily="18" charset="0"/>
              </a:rPr>
              <a:t>The term source means the person involved in communicating a marketing message, either directly or indirectly. A direct source is a spokesperson who delivers a message and/or endorses a product or service, like across Hayden Panettiere, who appears in this ad sponsored by The Milk Processor Education Program.</a:t>
            </a:r>
          </a:p>
          <a:p>
            <a:pPr eaLnBrk="1" hangingPunct="1"/>
            <a:r>
              <a:rPr lang="en-US" smtClean="0">
                <a:cs typeface="Times New Roman" pitchFamily="18" charset="0"/>
              </a:rPr>
              <a:t>An indirect source doesn’t actually deliver a message, but draws attention to and/or enhances the appearance of the ad.</a:t>
            </a:r>
          </a:p>
          <a:p>
            <a:pPr eaLnBrk="1" hangingPunct="1"/>
            <a:r>
              <a:rPr lang="en-US" smtClean="0">
                <a:cs typeface="Times New Roman" pitchFamily="18" charset="0"/>
              </a:rPr>
              <a:t>Some ads use neither a direct nor an indirect source.</a:t>
            </a:r>
          </a:p>
          <a:p>
            <a:pPr eaLnBrk="1" hangingPunct="1"/>
            <a:r>
              <a:rPr lang="en-US" b="1" smtClean="0">
                <a:cs typeface="Times New Roman" pitchFamily="18" charset="0"/>
              </a:rPr>
              <a:t>Use of this slide</a:t>
            </a:r>
            <a:br>
              <a:rPr lang="en-US" b="1" smtClean="0">
                <a:cs typeface="Times New Roman" pitchFamily="18" charset="0"/>
              </a:rPr>
            </a:br>
            <a:r>
              <a:rPr lang="en-US" smtClean="0">
                <a:cs typeface="Times New Roman" pitchFamily="18" charset="0"/>
              </a:rPr>
              <a:t>This slide can be used as part of a discussion of  X</a:t>
            </a:r>
          </a:p>
        </p:txBody>
      </p:sp>
    </p:spTree>
    <p:extLst>
      <p:ext uri="{BB962C8B-B14F-4D97-AF65-F5344CB8AC3E}">
        <p14:creationId xmlns:p14="http://schemas.microsoft.com/office/powerpoint/2010/main" val="2793069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p:txBody>
          <a:bodyPr/>
          <a:lstStyle/>
          <a:p>
            <a:pPr>
              <a:defRPr/>
            </a:pPr>
            <a:fld id="{64053798-3CB3-42F9-A8CE-EFA5935AD100}" type="slidenum">
              <a:rPr lang="en-US" smtClean="0"/>
              <a:pPr>
                <a:defRPr/>
              </a:pPr>
              <a:t>43</a:t>
            </a:fld>
            <a:endParaRPr 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eaLnBrk="1" hangingPunct="1"/>
            <a:r>
              <a:rPr lang="en-US" b="1" smtClean="0"/>
              <a:t>Relation to text</a:t>
            </a:r>
            <a:r>
              <a:rPr lang="en-US" smtClean="0"/>
              <a:t/>
            </a:r>
            <a:br>
              <a:rPr lang="en-US" smtClean="0"/>
            </a:br>
            <a:r>
              <a:rPr lang="en-US" smtClean="0"/>
              <a:t>This slide relates to material on pp. 186-187 and Exhibit 6-6 of the text.</a:t>
            </a:r>
            <a:endParaRPr lang="en-US" b="1" smtClean="0"/>
          </a:p>
          <a:p>
            <a:pPr eaLnBrk="1" hangingPunct="1"/>
            <a:r>
              <a:rPr lang="en-US" b="1" smtClean="0"/>
              <a:t>Summary Overview</a:t>
            </a:r>
            <a:br>
              <a:rPr lang="en-US" b="1" smtClean="0"/>
            </a:br>
            <a:r>
              <a:rPr lang="en-US" smtClean="0"/>
              <a:t>This slide shows an ad for PowerBar, which uses champion cyclist Lance Armstrong as a celebrity endorser.  Armstrong has a variety of meanings he brings to the endorsement process.  He has a developed a very favorable image as a fierce competitor and an All-American superhero by winning the grueling Tour de France cycling race seven times after overcoming a life-threatening form of cancer. PowerBar takes advantage of Armstrong’s image as a competitor and champion with great determination in ads such as this.  He brings his own meanings and image to the product through his endorsement, which is then transferred from the product to the consumer.</a:t>
            </a:r>
            <a:endParaRPr lang="en-US" b="1" smtClean="0"/>
          </a:p>
          <a:p>
            <a:pPr eaLnBrk="1" hangingPunct="1"/>
            <a:r>
              <a:rPr lang="en-US" b="1" smtClean="0"/>
              <a:t>Use of this slide</a:t>
            </a:r>
            <a:r>
              <a:rPr lang="en-US" smtClean="0"/>
              <a:t/>
            </a:r>
            <a:br>
              <a:rPr lang="en-US" smtClean="0"/>
            </a:br>
            <a:r>
              <a:rPr lang="en-US" smtClean="0"/>
              <a:t>This slide can be used to explain stage 1 of the meaning movement and endorsement model. According to McCracken, celebrities draw powerful meanings from the roles they assume in their lives and careers. Each new dramatic role brings the celebrity into contact with a range of objects, persons, and contexts. Out of the objects, persons, and contexts, are meanings, which are transferred to and reside in the celebrity.</a:t>
            </a:r>
          </a:p>
        </p:txBody>
      </p:sp>
    </p:spTree>
    <p:extLst>
      <p:ext uri="{BB962C8B-B14F-4D97-AF65-F5344CB8AC3E}">
        <p14:creationId xmlns:p14="http://schemas.microsoft.com/office/powerpoint/2010/main" val="4049933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p:txBody>
          <a:bodyPr/>
          <a:lstStyle/>
          <a:p>
            <a:pPr>
              <a:defRPr/>
            </a:pPr>
            <a:fld id="{98735781-6D53-4018-860E-9412782EDCE5}" type="slidenum">
              <a:rPr lang="en-US" smtClean="0"/>
              <a:pPr>
                <a:defRPr/>
              </a:pPr>
              <a:t>44</a:t>
            </a:fld>
            <a:endParaRPr 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eaLnBrk="1" hangingPunct="1"/>
            <a:r>
              <a:rPr lang="en-US" b="1" dirty="0" smtClean="0"/>
              <a:t>Relation to text</a:t>
            </a:r>
            <a:r>
              <a:rPr lang="en-US" dirty="0" smtClean="0"/>
              <a:t/>
            </a:r>
            <a:br>
              <a:rPr lang="en-US" dirty="0" smtClean="0"/>
            </a:br>
            <a:r>
              <a:rPr lang="en-US" dirty="0" smtClean="0"/>
              <a:t>This slide relates to material on pp. 186-187 and Exhibit 6-6 of the text.</a:t>
            </a:r>
            <a:endParaRPr lang="en-US" b="1" dirty="0" smtClean="0"/>
          </a:p>
          <a:p>
            <a:pPr eaLnBrk="1" hangingPunct="1"/>
            <a:r>
              <a:rPr lang="en-US" b="1" dirty="0" smtClean="0"/>
              <a:t>Summary Overview</a:t>
            </a:r>
            <a:br>
              <a:rPr lang="en-US" b="1" dirty="0" smtClean="0"/>
            </a:br>
            <a:r>
              <a:rPr lang="en-US" dirty="0" smtClean="0"/>
              <a:t>This slide shows an ad for </a:t>
            </a:r>
            <a:r>
              <a:rPr lang="en-US" dirty="0" err="1" smtClean="0"/>
              <a:t>PowerBar</a:t>
            </a:r>
            <a:r>
              <a:rPr lang="en-US" dirty="0" smtClean="0"/>
              <a:t>, which uses champion cyclist Lance Armstrong as a celebrity endorser.  Armstrong has a variety of meanings he brings to the endorsement process.  He has a developed a very favorable image as a fierce competitor and an All-American superhero by winning the grueling Tour de France cycling race seven times after overcoming a life-threatening form of cancer. </a:t>
            </a:r>
            <a:r>
              <a:rPr lang="en-US" dirty="0" err="1" smtClean="0"/>
              <a:t>PowerBar</a:t>
            </a:r>
            <a:r>
              <a:rPr lang="en-US" dirty="0" smtClean="0"/>
              <a:t> takes advantage of Armstrong’s image as a competitor and champion with great determination in ads such as this.  He brings his own meanings and image to the product through his endorsement, which is then transferred from the product to the consumer.</a:t>
            </a:r>
          </a:p>
          <a:p>
            <a:pPr eaLnBrk="1" hangingPunct="1"/>
            <a:endParaRPr lang="en-US" b="1" dirty="0" smtClean="0"/>
          </a:p>
          <a:p>
            <a:pPr eaLnBrk="1" hangingPunct="1"/>
            <a:r>
              <a:rPr lang="en-US" b="1" dirty="0" smtClean="0"/>
              <a:t>ARC: doping (drug – enhance</a:t>
            </a:r>
            <a:r>
              <a:rPr lang="en-US" b="1" baseline="0" dirty="0" smtClean="0"/>
              <a:t> performance)</a:t>
            </a:r>
            <a:r>
              <a:rPr lang="en-US" b="1" dirty="0" smtClean="0"/>
              <a:t>. Banned from all </a:t>
            </a:r>
            <a:r>
              <a:rPr lang="en-US" b="1" dirty="0" err="1" smtClean="0"/>
              <a:t>sp</a:t>
            </a:r>
            <a:r>
              <a:rPr lang="en-US" b="1" dirty="0" smtClean="0"/>
              <a:t> competition</a:t>
            </a:r>
          </a:p>
          <a:p>
            <a:pPr eaLnBrk="1" hangingPunct="1"/>
            <a:r>
              <a:rPr lang="en-US" b="1" dirty="0" smtClean="0"/>
              <a:t>Use of this slide</a:t>
            </a:r>
            <a:r>
              <a:rPr lang="en-US" dirty="0" smtClean="0"/>
              <a:t/>
            </a:r>
            <a:br>
              <a:rPr lang="en-US" dirty="0" smtClean="0"/>
            </a:br>
            <a:r>
              <a:rPr lang="en-US" dirty="0" smtClean="0"/>
              <a:t>This slide can be used to explain stage 1 of the meaning movement and endorsement model. According to McCracken, celebrities draw powerful meanings from the roles they assume in their lives and careers. Each new dramatic role brings the celebrity into contact with a range of objects, persons, and contexts. Out of the objects, persons, and contexts, are meanings, which are transferred to and reside in the celebrity.</a:t>
            </a:r>
          </a:p>
        </p:txBody>
      </p:sp>
    </p:spTree>
    <p:extLst>
      <p:ext uri="{BB962C8B-B14F-4D97-AF65-F5344CB8AC3E}">
        <p14:creationId xmlns:p14="http://schemas.microsoft.com/office/powerpoint/2010/main" val="4172804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E93A205-95C6-4CE7-A369-558B5712F122}" type="datetimeFigureOut">
              <a:rPr lang="en-US" smtClean="0"/>
              <a:t>11-Feb-20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3409418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E93A205-95C6-4CE7-A369-558B5712F122}" type="datetimeFigureOut">
              <a:rPr lang="en-US" smtClean="0"/>
              <a:t>11-Feb-20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1323777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E93A205-95C6-4CE7-A369-558B5712F122}" type="datetimeFigureOut">
              <a:rPr lang="en-US" smtClean="0"/>
              <a:t>11-Feb-20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2239305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E93A205-95C6-4CE7-A369-558B5712F122}" type="datetimeFigureOut">
              <a:rPr lang="en-US" smtClean="0"/>
              <a:t>11-Feb-20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657703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E93A205-95C6-4CE7-A369-558B5712F122}" type="datetimeFigureOut">
              <a:rPr lang="en-US" smtClean="0"/>
              <a:t>11-Feb-20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2188980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E93A205-95C6-4CE7-A369-558B5712F122}" type="datetimeFigureOut">
              <a:rPr lang="en-US" smtClean="0"/>
              <a:t>11-Feb-20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3772645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93A205-95C6-4CE7-A369-558B5712F122}" type="datetimeFigureOut">
              <a:rPr lang="en-US" smtClean="0"/>
              <a:t>11-Feb-20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4237333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93A205-95C6-4CE7-A369-558B5712F122}" type="datetimeFigureOut">
              <a:rPr lang="en-US" smtClean="0"/>
              <a:t>11-Feb-20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493179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93A205-95C6-4CE7-A369-558B5712F122}" type="datetimeFigureOut">
              <a:rPr lang="en-US" smtClean="0"/>
              <a:t>11-Feb-20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433723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E93A205-95C6-4CE7-A369-558B5712F122}" type="datetimeFigureOut">
              <a:rPr lang="en-US" smtClean="0"/>
              <a:t>11-Feb-20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3726049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E93A205-95C6-4CE7-A369-558B5712F122}" type="datetimeFigureOut">
              <a:rPr lang="en-US" smtClean="0"/>
              <a:t>11-Feb-20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3CA706-DF3A-47CF-B2F7-EA2F7593B7AE}" type="slidenum">
              <a:rPr lang="en-US" smtClean="0"/>
              <a:t>‹#›</a:t>
            </a:fld>
            <a:endParaRPr lang="en-US"/>
          </a:p>
        </p:txBody>
      </p:sp>
    </p:spTree>
    <p:extLst>
      <p:ext uri="{BB962C8B-B14F-4D97-AF65-F5344CB8AC3E}">
        <p14:creationId xmlns:p14="http://schemas.microsoft.com/office/powerpoint/2010/main" val="376637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93A205-95C6-4CE7-A369-558B5712F122}" type="datetimeFigureOut">
              <a:rPr lang="en-US" smtClean="0"/>
              <a:t>11-Feb-20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3CA706-DF3A-47CF-B2F7-EA2F7593B7AE}" type="slidenum">
              <a:rPr lang="en-US" smtClean="0"/>
              <a:t>‹#›</a:t>
            </a:fld>
            <a:endParaRPr lang="en-US"/>
          </a:p>
        </p:txBody>
      </p:sp>
    </p:spTree>
    <p:extLst>
      <p:ext uri="{BB962C8B-B14F-4D97-AF65-F5344CB8AC3E}">
        <p14:creationId xmlns:p14="http://schemas.microsoft.com/office/powerpoint/2010/main" val="22887261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4.jpeg"/></Relationships>
</file>

<file path=ppt/slides/_rels/slide4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5900" y="534987"/>
            <a:ext cx="9144000" cy="2738438"/>
          </a:xfrm>
        </p:spPr>
        <p:txBody>
          <a:bodyPr>
            <a:normAutofit fontScale="90000"/>
          </a:bodyPr>
          <a:lstStyle/>
          <a:p>
            <a:r>
              <a:rPr lang="en-US" sz="7300" dirty="0" smtClean="0"/>
              <a:t>  </a:t>
            </a:r>
            <a:r>
              <a:rPr lang="en-US" sz="7300" b="1" dirty="0" smtClean="0">
                <a:solidFill>
                  <a:srgbClr val="0000FF"/>
                </a:solidFill>
              </a:rPr>
              <a:t>Integrated Marketing</a:t>
            </a:r>
            <a:r>
              <a:rPr lang="th-TH" sz="7300" b="1" dirty="0" smtClean="0">
                <a:solidFill>
                  <a:srgbClr val="0000FF"/>
                </a:solidFill>
              </a:rPr>
              <a:t> </a:t>
            </a:r>
            <a:r>
              <a:rPr lang="en-US" sz="7300" b="1" dirty="0" smtClean="0">
                <a:solidFill>
                  <a:srgbClr val="0000FF"/>
                </a:solidFill>
              </a:rPr>
              <a:t>Communications:</a:t>
            </a:r>
            <a:r>
              <a:rPr lang="en-US" b="1" dirty="0" smtClean="0"/>
              <a:t/>
            </a:r>
            <a:br>
              <a:rPr lang="en-US" b="1" dirty="0" smtClean="0"/>
            </a:br>
            <a:endParaRPr lang="en-US" b="1" dirty="0"/>
          </a:p>
        </p:txBody>
      </p:sp>
      <p:sp>
        <p:nvSpPr>
          <p:cNvPr id="3" name="Subtitle 2"/>
          <p:cNvSpPr>
            <a:spLocks noGrp="1"/>
          </p:cNvSpPr>
          <p:nvPr>
            <p:ph type="subTitle" idx="1"/>
          </p:nvPr>
        </p:nvSpPr>
        <p:spPr>
          <a:xfrm>
            <a:off x="3403600" y="5055607"/>
            <a:ext cx="9144000" cy="1655762"/>
          </a:xfrm>
        </p:spPr>
        <p:txBody>
          <a:bodyPr>
            <a:normAutofit/>
          </a:bodyPr>
          <a:lstStyle/>
          <a:p>
            <a:r>
              <a:rPr lang="en-US" sz="3200" b="1" dirty="0" err="1" smtClean="0">
                <a:solidFill>
                  <a:schemeClr val="accent1">
                    <a:lumMod val="50000"/>
                  </a:schemeClr>
                </a:solidFill>
              </a:rPr>
              <a:t>Alisara</a:t>
            </a:r>
            <a:r>
              <a:rPr lang="en-US" sz="3200" b="1" dirty="0" smtClean="0">
                <a:solidFill>
                  <a:schemeClr val="accent1">
                    <a:lumMod val="50000"/>
                  </a:schemeClr>
                </a:solidFill>
              </a:rPr>
              <a:t> R. CHARINSARN</a:t>
            </a:r>
          </a:p>
          <a:p>
            <a:r>
              <a:rPr lang="en-US" sz="2800" dirty="0" err="1" smtClean="0">
                <a:solidFill>
                  <a:schemeClr val="bg1">
                    <a:lumMod val="50000"/>
                  </a:schemeClr>
                </a:solidFill>
              </a:rPr>
              <a:t>Thammasat</a:t>
            </a:r>
            <a:r>
              <a:rPr lang="en-US" sz="2800" dirty="0" smtClean="0">
                <a:solidFill>
                  <a:schemeClr val="bg1">
                    <a:lumMod val="50000"/>
                  </a:schemeClr>
                </a:solidFill>
              </a:rPr>
              <a:t> Business School</a:t>
            </a:r>
            <a:endParaRPr lang="en-US" sz="2800" dirty="0">
              <a:solidFill>
                <a:schemeClr val="bg1">
                  <a:lumMod val="50000"/>
                </a:schemeClr>
              </a:solidFill>
            </a:endParaRPr>
          </a:p>
        </p:txBody>
      </p:sp>
      <p:sp>
        <p:nvSpPr>
          <p:cNvPr id="4" name="Title 1"/>
          <p:cNvSpPr txBox="1">
            <a:spLocks/>
          </p:cNvSpPr>
          <p:nvPr/>
        </p:nvSpPr>
        <p:spPr>
          <a:xfrm>
            <a:off x="1485900" y="1776916"/>
            <a:ext cx="9144000"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US" sz="5300" b="1" i="1" dirty="0" smtClean="0">
                <a:solidFill>
                  <a:srgbClr val="C00000"/>
                </a:solidFill>
              </a:rPr>
              <a:t>Connecting </a:t>
            </a:r>
            <a:r>
              <a:rPr lang="en-US" sz="5300" b="1" dirty="0" smtClean="0">
                <a:solidFill>
                  <a:srgbClr val="C00000"/>
                </a:solidFill>
              </a:rPr>
              <a:t>with Consumers </a:t>
            </a:r>
            <a:r>
              <a:rPr lang="en-US" sz="5300" b="1" dirty="0" smtClean="0"/>
              <a:t>in the Seamless World</a:t>
            </a:r>
            <a:endParaRPr lang="en-US"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8250" y="3822699"/>
            <a:ext cx="2589648" cy="2682875"/>
          </a:xfrm>
          <a:prstGeom prst="rect">
            <a:avLst/>
          </a:prstGeom>
        </p:spPr>
      </p:pic>
    </p:spTree>
    <p:extLst>
      <p:ext uri="{BB962C8B-B14F-4D97-AF65-F5344CB8AC3E}">
        <p14:creationId xmlns:p14="http://schemas.microsoft.com/office/powerpoint/2010/main" val="2247257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565346"/>
            <a:ext cx="9144000" cy="2738438"/>
          </a:xfrm>
        </p:spPr>
        <p:txBody>
          <a:bodyPr>
            <a:noAutofit/>
          </a:bodyPr>
          <a:lstStyle/>
          <a:p>
            <a:r>
              <a:rPr lang="en-US" sz="7200" dirty="0" smtClean="0"/>
              <a:t/>
            </a:r>
            <a:br>
              <a:rPr lang="en-US" sz="7200" dirty="0" smtClean="0"/>
            </a:br>
            <a:r>
              <a:rPr lang="en-US" sz="7200" dirty="0" smtClean="0"/>
              <a:t>  </a:t>
            </a:r>
            <a:r>
              <a:rPr lang="en-US" dirty="0" smtClean="0"/>
              <a:t>The </a:t>
            </a:r>
            <a:r>
              <a:rPr lang="en-US" dirty="0" smtClean="0">
                <a:solidFill>
                  <a:srgbClr val="C00000"/>
                </a:solidFill>
              </a:rPr>
              <a:t>Message</a:t>
            </a:r>
            <a:r>
              <a:rPr lang="en-US" dirty="0" smtClean="0"/>
              <a:t> Strategy: The Key </a:t>
            </a:r>
            <a:r>
              <a:rPr lang="en-US" dirty="0" smtClean="0">
                <a:solidFill>
                  <a:srgbClr val="0000FF"/>
                </a:solidFill>
              </a:rPr>
              <a:t>Connector</a:t>
            </a:r>
            <a:endParaRPr lang="en-US" b="1" dirty="0">
              <a:solidFill>
                <a:srgbClr val="0000FF"/>
              </a:solidFill>
            </a:endParaRPr>
          </a:p>
        </p:txBody>
      </p:sp>
      <p:sp>
        <p:nvSpPr>
          <p:cNvPr id="3" name="Subtitle 2"/>
          <p:cNvSpPr>
            <a:spLocks noGrp="1"/>
          </p:cNvSpPr>
          <p:nvPr>
            <p:ph type="subTitle" idx="1"/>
          </p:nvPr>
        </p:nvSpPr>
        <p:spPr>
          <a:xfrm>
            <a:off x="3048000" y="5092552"/>
            <a:ext cx="9144000" cy="1655762"/>
          </a:xfrm>
        </p:spPr>
        <p:txBody>
          <a:bodyPr>
            <a:normAutofit/>
          </a:bodyPr>
          <a:lstStyle/>
          <a:p>
            <a:r>
              <a:rPr lang="en-US" sz="2800" b="1" dirty="0" err="1" smtClean="0">
                <a:solidFill>
                  <a:schemeClr val="accent1">
                    <a:lumMod val="50000"/>
                  </a:schemeClr>
                </a:solidFill>
              </a:rPr>
              <a:t>Alisara</a:t>
            </a:r>
            <a:r>
              <a:rPr lang="en-US" sz="2800" b="1" dirty="0" smtClean="0">
                <a:solidFill>
                  <a:schemeClr val="accent1">
                    <a:lumMod val="50000"/>
                  </a:schemeClr>
                </a:solidFill>
              </a:rPr>
              <a:t> R. CHARINSARN</a:t>
            </a:r>
          </a:p>
          <a:p>
            <a:r>
              <a:rPr lang="en-US" dirty="0" err="1" smtClean="0">
                <a:solidFill>
                  <a:schemeClr val="bg1">
                    <a:lumMod val="50000"/>
                  </a:schemeClr>
                </a:solidFill>
              </a:rPr>
              <a:t>Thammasat</a:t>
            </a:r>
            <a:r>
              <a:rPr lang="en-US" dirty="0" smtClean="0">
                <a:solidFill>
                  <a:schemeClr val="bg1">
                    <a:lumMod val="50000"/>
                  </a:schemeClr>
                </a:solidFill>
              </a:rPr>
              <a:t> Business School</a:t>
            </a:r>
            <a:endParaRPr lang="en-US" dirty="0">
              <a:solidFill>
                <a:schemeClr val="bg1">
                  <a:lumMod val="50000"/>
                </a:schemeClr>
              </a:solidFill>
            </a:endParaRPr>
          </a:p>
        </p:txBody>
      </p:sp>
      <p:sp>
        <p:nvSpPr>
          <p:cNvPr id="4" name="Title 1"/>
          <p:cNvSpPr txBox="1">
            <a:spLocks/>
          </p:cNvSpPr>
          <p:nvPr/>
        </p:nvSpPr>
        <p:spPr>
          <a:xfrm>
            <a:off x="1485900" y="1776916"/>
            <a:ext cx="9144000"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endParaRPr lang="en-US"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5418" y="4515354"/>
            <a:ext cx="1694298" cy="1755293"/>
          </a:xfrm>
          <a:prstGeom prst="rect">
            <a:avLst/>
          </a:prstGeom>
        </p:spPr>
      </p:pic>
      <p:sp>
        <p:nvSpPr>
          <p:cNvPr id="6" name="Rectangle 5"/>
          <p:cNvSpPr/>
          <p:nvPr/>
        </p:nvSpPr>
        <p:spPr>
          <a:xfrm>
            <a:off x="0" y="0"/>
            <a:ext cx="12192000" cy="674255"/>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Integrated Marketing Communications: Connecting with Consumers in the Seamless World</a:t>
            </a:r>
            <a:endParaRPr lang="en-US" sz="2400" b="1" dirty="0"/>
          </a:p>
        </p:txBody>
      </p:sp>
    </p:spTree>
    <p:extLst>
      <p:ext uri="{BB962C8B-B14F-4D97-AF65-F5344CB8AC3E}">
        <p14:creationId xmlns:p14="http://schemas.microsoft.com/office/powerpoint/2010/main" val="7496212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AVATAR and Communications objective</a:t>
            </a:r>
            <a:endParaRPr lang="en-US" dirty="0"/>
          </a:p>
          <a:p>
            <a:pPr lvl="1"/>
            <a:r>
              <a:rPr lang="en-US" dirty="0" smtClean="0"/>
              <a:t>Importance</a:t>
            </a:r>
          </a:p>
          <a:p>
            <a:pPr lvl="1"/>
            <a:r>
              <a:rPr lang="en-US" dirty="0" smtClean="0"/>
              <a:t>Types</a:t>
            </a:r>
          </a:p>
          <a:p>
            <a:pPr lvl="1"/>
            <a:r>
              <a:rPr lang="en-US" dirty="0" smtClean="0"/>
              <a:t>Source</a:t>
            </a:r>
          </a:p>
          <a:p>
            <a:pPr lvl="1"/>
            <a:r>
              <a:rPr lang="en-US" dirty="0" smtClean="0"/>
              <a:t>Level</a:t>
            </a:r>
          </a:p>
          <a:p>
            <a:pPr lvl="1"/>
            <a:r>
              <a:rPr lang="en-US" dirty="0" smtClean="0"/>
              <a:t>AVATAR</a:t>
            </a:r>
          </a:p>
          <a:p>
            <a:pPr lvl="1"/>
            <a:r>
              <a:rPr lang="en-US" dirty="0" smtClean="0"/>
              <a:t>SMART Objective</a:t>
            </a:r>
          </a:p>
          <a:p>
            <a:r>
              <a:rPr lang="en-US" dirty="0" smtClean="0"/>
              <a:t>Brief</a:t>
            </a:r>
            <a:endParaRPr lang="en-US" dirty="0"/>
          </a:p>
          <a:p>
            <a:r>
              <a:rPr lang="en-US" dirty="0"/>
              <a:t>Group Work Assignment</a:t>
            </a:r>
          </a:p>
          <a:p>
            <a:endParaRPr lang="en-US" dirty="0">
              <a:solidFill>
                <a:srgbClr val="0000FF"/>
              </a:solidFill>
            </a:endParaRPr>
          </a:p>
          <a:p>
            <a:endParaRPr lang="en-US" dirty="0"/>
          </a:p>
        </p:txBody>
      </p:sp>
      <p:sp>
        <p:nvSpPr>
          <p:cNvPr id="4" name="Title 1"/>
          <p:cNvSpPr txBox="1">
            <a:spLocks/>
          </p:cNvSpPr>
          <p:nvPr/>
        </p:nvSpPr>
        <p:spPr>
          <a:xfrm>
            <a:off x="1841500" y="492125"/>
            <a:ext cx="86360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tx1">
                    <a:lumMod val="50000"/>
                    <a:lumOff val="50000"/>
                  </a:schemeClr>
                </a:solidFill>
              </a:rPr>
              <a:t>Review</a:t>
            </a:r>
            <a:endParaRPr lang="en-US" dirty="0">
              <a:solidFill>
                <a:schemeClr val="tx1">
                  <a:lumMod val="50000"/>
                  <a:lumOff val="50000"/>
                </a:schemeClr>
              </a:solidFill>
            </a:endParaRPr>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2800" y="365281"/>
            <a:ext cx="533400" cy="514037"/>
          </a:xfrm>
          <a:prstGeom prst="rect">
            <a:avLst/>
          </a:prstGeom>
        </p:spPr>
      </p:pic>
      <p:cxnSp>
        <p:nvCxnSpPr>
          <p:cNvPr id="6" name="Straight Connector 5"/>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cxnSp>
        <p:nvCxnSpPr>
          <p:cNvPr id="8" name="Straight Connector 7"/>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87079" y="1584251"/>
            <a:ext cx="7549116" cy="1063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flipH="1" flipV="1">
            <a:off x="3" y="1482065"/>
            <a:ext cx="2477383" cy="6493"/>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43879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Review and admin</a:t>
            </a:r>
          </a:p>
          <a:p>
            <a:r>
              <a:rPr lang="en-US" dirty="0" smtClean="0"/>
              <a:t>Message</a:t>
            </a:r>
          </a:p>
          <a:p>
            <a:pPr lvl="1"/>
            <a:r>
              <a:rPr lang="en-US" dirty="0" smtClean="0"/>
              <a:t>Intro</a:t>
            </a:r>
          </a:p>
          <a:p>
            <a:pPr lvl="1"/>
            <a:r>
              <a:rPr lang="en-US" dirty="0" smtClean="0"/>
              <a:t>Role in IMC</a:t>
            </a:r>
          </a:p>
          <a:p>
            <a:pPr lvl="1"/>
            <a:r>
              <a:rPr lang="en-US" dirty="0" smtClean="0"/>
              <a:t>Concept in message design</a:t>
            </a:r>
          </a:p>
          <a:p>
            <a:pPr lvl="1"/>
            <a:r>
              <a:rPr lang="en-US" dirty="0" smtClean="0"/>
              <a:t>Message design techniques</a:t>
            </a:r>
          </a:p>
          <a:p>
            <a:pPr lvl="1"/>
            <a:r>
              <a:rPr lang="en-US" dirty="0" smtClean="0"/>
              <a:t>Receiver</a:t>
            </a:r>
          </a:p>
          <a:p>
            <a:pPr lvl="1"/>
            <a:r>
              <a:rPr lang="en-US" dirty="0" smtClean="0"/>
              <a:t>Sender</a:t>
            </a:r>
          </a:p>
          <a:p>
            <a:pPr lvl="1"/>
            <a:endParaRPr lang="en-US" dirty="0" smtClean="0"/>
          </a:p>
          <a:p>
            <a:endParaRPr lang="en-US" dirty="0"/>
          </a:p>
          <a:p>
            <a:endParaRPr lang="en-US" dirty="0"/>
          </a:p>
          <a:p>
            <a:endParaRPr lang="en-US" dirty="0"/>
          </a:p>
        </p:txBody>
      </p:sp>
      <p:sp>
        <p:nvSpPr>
          <p:cNvPr id="4" name="Title 1"/>
          <p:cNvSpPr txBox="1">
            <a:spLocks/>
          </p:cNvSpPr>
          <p:nvPr/>
        </p:nvSpPr>
        <p:spPr>
          <a:xfrm>
            <a:off x="1841500" y="492125"/>
            <a:ext cx="86360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tx1">
                    <a:lumMod val="50000"/>
                    <a:lumOff val="50000"/>
                  </a:schemeClr>
                </a:solidFill>
              </a:rPr>
              <a:t>Agenda</a:t>
            </a:r>
            <a:endParaRPr lang="en-US" dirty="0">
              <a:solidFill>
                <a:schemeClr val="tx1">
                  <a:lumMod val="50000"/>
                  <a:lumOff val="50000"/>
                </a:schemeClr>
              </a:solidFill>
            </a:endParaRPr>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2800" y="365281"/>
            <a:ext cx="533400" cy="514037"/>
          </a:xfrm>
          <a:prstGeom prst="rect">
            <a:avLst/>
          </a:prstGeom>
        </p:spPr>
      </p:pic>
      <p:cxnSp>
        <p:nvCxnSpPr>
          <p:cNvPr id="6" name="Straight Connector 5"/>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cxnSp>
        <p:nvCxnSpPr>
          <p:cNvPr id="8" name="Straight Connector 7"/>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87079" y="1584251"/>
            <a:ext cx="7549116" cy="1063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flipH="1" flipV="1">
            <a:off x="3" y="1482065"/>
            <a:ext cx="2477383" cy="6493"/>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01751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Admin</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32043707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spcBef>
                <a:spcPts val="0"/>
              </a:spcBef>
              <a:defRPr/>
            </a:pPr>
            <a:r>
              <a:rPr lang="en-US" dirty="0">
                <a:solidFill>
                  <a:srgbClr val="0000FF"/>
                </a:solidFill>
              </a:rPr>
              <a:t>Group </a:t>
            </a:r>
            <a:r>
              <a:rPr lang="en-US" dirty="0" smtClean="0"/>
              <a:t>Work </a:t>
            </a:r>
            <a:r>
              <a:rPr lang="en-US" dirty="0" smtClean="0">
                <a:solidFill>
                  <a:srgbClr val="C00000"/>
                </a:solidFill>
              </a:rPr>
              <a:t>Assignment </a:t>
            </a:r>
            <a:r>
              <a:rPr lang="en-US" dirty="0" smtClean="0"/>
              <a:t>for</a:t>
            </a:r>
            <a:r>
              <a:rPr lang="en-US" dirty="0" smtClean="0">
                <a:solidFill>
                  <a:srgbClr val="C00000"/>
                </a:solidFill>
              </a:rPr>
              <a:t> Message </a:t>
            </a:r>
            <a:r>
              <a:rPr lang="en-US" dirty="0" smtClean="0"/>
              <a:t>Class</a:t>
            </a:r>
            <a:r>
              <a:rPr lang="en-US" dirty="0">
                <a:solidFill>
                  <a:srgbClr val="FF0066"/>
                </a:solidFill>
              </a:rPr>
              <a:t/>
            </a:r>
            <a:br>
              <a:rPr lang="en-US" dirty="0">
                <a:solidFill>
                  <a:srgbClr val="FF0066"/>
                </a:solidFill>
              </a:rPr>
            </a:br>
            <a:endParaRPr lang="en-US" dirty="0"/>
          </a:p>
        </p:txBody>
      </p:sp>
      <p:sp>
        <p:nvSpPr>
          <p:cNvPr id="3" name="Content Placeholder 2"/>
          <p:cNvSpPr>
            <a:spLocks noGrp="1"/>
          </p:cNvSpPr>
          <p:nvPr>
            <p:ph idx="1"/>
          </p:nvPr>
        </p:nvSpPr>
        <p:spPr>
          <a:xfrm>
            <a:off x="1991454" y="980729"/>
            <a:ext cx="8229600" cy="4525963"/>
          </a:xfrm>
        </p:spPr>
        <p:txBody>
          <a:bodyPr/>
          <a:lstStyle/>
          <a:p>
            <a:pPr marL="0" indent="0">
              <a:buNone/>
            </a:pPr>
            <a:endParaRPr lang="en-US" dirty="0">
              <a:solidFill>
                <a:srgbClr val="FF0000"/>
              </a:solidFill>
            </a:endParaRPr>
          </a:p>
          <a:p>
            <a:endParaRPr lang="en-US" dirty="0"/>
          </a:p>
        </p:txBody>
      </p:sp>
      <p:graphicFrame>
        <p:nvGraphicFramePr>
          <p:cNvPr id="4" name="Table 3"/>
          <p:cNvGraphicFramePr>
            <a:graphicFrameLocks noGrp="1"/>
          </p:cNvGraphicFramePr>
          <p:nvPr>
            <p:extLst/>
          </p:nvPr>
        </p:nvGraphicFramePr>
        <p:xfrm>
          <a:off x="148856" y="1154314"/>
          <a:ext cx="12043144" cy="5801663"/>
        </p:xfrm>
        <a:graphic>
          <a:graphicData uri="http://schemas.openxmlformats.org/drawingml/2006/table">
            <a:tbl>
              <a:tblPr firstRow="1" bandRow="1">
                <a:tableStyleId>{F5AB1C69-6EDB-4FF4-983F-18BD219EF322}</a:tableStyleId>
              </a:tblPr>
              <a:tblGrid>
                <a:gridCol w="946297">
                  <a:extLst>
                    <a:ext uri="{9D8B030D-6E8A-4147-A177-3AD203B41FA5}">
                      <a16:colId xmlns:a16="http://schemas.microsoft.com/office/drawing/2014/main" val="20000"/>
                    </a:ext>
                  </a:extLst>
                </a:gridCol>
                <a:gridCol w="11096847">
                  <a:extLst>
                    <a:ext uri="{9D8B030D-6E8A-4147-A177-3AD203B41FA5}">
                      <a16:colId xmlns:a16="http://schemas.microsoft.com/office/drawing/2014/main" val="20001"/>
                    </a:ext>
                  </a:extLst>
                </a:gridCol>
              </a:tblGrid>
              <a:tr h="487599">
                <a:tc>
                  <a:txBody>
                    <a:bodyPr/>
                    <a:lstStyle/>
                    <a:p>
                      <a:pPr algn="ctr"/>
                      <a:r>
                        <a:rPr lang="en-US" sz="2400" dirty="0" smtClean="0">
                          <a:solidFill>
                            <a:schemeClr val="bg1">
                              <a:lumMod val="95000"/>
                            </a:schemeClr>
                          </a:solidFill>
                        </a:rPr>
                        <a:t>Gr.</a:t>
                      </a:r>
                      <a:endParaRPr lang="en-US" sz="2400" dirty="0">
                        <a:solidFill>
                          <a:schemeClr val="bg1">
                            <a:lumMod val="95000"/>
                          </a:schemeClr>
                        </a:solidFill>
                      </a:endParaRPr>
                    </a:p>
                  </a:txBody>
                  <a:tcPr/>
                </a:tc>
                <a:tc>
                  <a:txBody>
                    <a:bodyPr/>
                    <a:lstStyle/>
                    <a:p>
                      <a:pPr algn="ctr"/>
                      <a:r>
                        <a:rPr lang="en-US" sz="2400" dirty="0" smtClean="0">
                          <a:solidFill>
                            <a:schemeClr val="bg1">
                              <a:lumMod val="95000"/>
                            </a:schemeClr>
                          </a:solidFill>
                        </a:rPr>
                        <a:t>Bring</a:t>
                      </a:r>
                      <a:r>
                        <a:rPr lang="en-US" sz="2400" baseline="0" dirty="0" smtClean="0">
                          <a:solidFill>
                            <a:schemeClr val="bg1">
                              <a:lumMod val="95000"/>
                            </a:schemeClr>
                          </a:solidFill>
                        </a:rPr>
                        <a:t> one Ad each</a:t>
                      </a:r>
                      <a:endParaRPr lang="en-US" sz="2400" dirty="0">
                        <a:solidFill>
                          <a:schemeClr val="bg1">
                            <a:lumMod val="95000"/>
                          </a:schemeClr>
                        </a:solidFill>
                      </a:endParaRPr>
                    </a:p>
                  </a:txBody>
                  <a:tcPr/>
                </a:tc>
                <a:extLst>
                  <a:ext uri="{0D108BD9-81ED-4DB2-BD59-A6C34878D82A}">
                    <a16:rowId xmlns:a16="http://schemas.microsoft.com/office/drawing/2014/main" val="10000"/>
                  </a:ext>
                </a:extLst>
              </a:tr>
              <a:tr h="1290704">
                <a:tc>
                  <a:txBody>
                    <a:bodyPr/>
                    <a:lstStyle/>
                    <a:p>
                      <a:endParaRPr lang="en-US" dirty="0"/>
                    </a:p>
                  </a:txBody>
                  <a:tcPr/>
                </a:tc>
                <a:tc>
                  <a:txBody>
                    <a:bodyPr/>
                    <a:lstStyle/>
                    <a:p>
                      <a:pPr marL="0" indent="0">
                        <a:buFontTx/>
                        <a:buNone/>
                      </a:pPr>
                      <a:r>
                        <a:rPr lang="en-US" dirty="0" smtClean="0"/>
                        <a:t>Message Design Technique: Message structure</a:t>
                      </a:r>
                      <a:r>
                        <a:rPr lang="en-US" baseline="0" dirty="0" smtClean="0"/>
                        <a:t> -- </a:t>
                      </a:r>
                      <a:r>
                        <a:rPr lang="en-US" dirty="0" smtClean="0"/>
                        <a:t>Message sidedness</a:t>
                      </a:r>
                      <a:r>
                        <a:rPr lang="th-TH" dirty="0" smtClean="0"/>
                        <a:t>  </a:t>
                      </a:r>
                      <a:r>
                        <a:rPr lang="en-US" dirty="0" smtClean="0"/>
                        <a:t> </a:t>
                      </a:r>
                      <a:r>
                        <a:rPr lang="th-TH" dirty="0" smtClean="0"/>
                        <a:t>   </a:t>
                      </a:r>
                      <a:r>
                        <a:rPr lang="en-US" dirty="0" smtClean="0">
                          <a:solidFill>
                            <a:srgbClr val="0070C0"/>
                          </a:solidFill>
                        </a:rPr>
                        <a:t>(p.g133 </a:t>
                      </a:r>
                      <a:r>
                        <a:rPr lang="th-TH" sz="2400" dirty="0" smtClean="0">
                          <a:solidFill>
                            <a:srgbClr val="0070C0"/>
                          </a:solidFill>
                        </a:rPr>
                        <a:t>แง่มุมของสาร</a:t>
                      </a:r>
                      <a:r>
                        <a:rPr lang="en-US" dirty="0" smtClean="0">
                          <a:solidFill>
                            <a:srgbClr val="0070C0"/>
                          </a:solidFill>
                        </a:rPr>
                        <a:t>)</a:t>
                      </a:r>
                    </a:p>
                    <a:p>
                      <a:pPr marL="457200" indent="-457200">
                        <a:buFontTx/>
                        <a:buChar char="-"/>
                      </a:pPr>
                      <a:r>
                        <a:rPr lang="en-US" dirty="0" smtClean="0"/>
                        <a:t>One-sided</a:t>
                      </a:r>
                    </a:p>
                    <a:p>
                      <a:pPr marL="457200" indent="-457200">
                        <a:buFontTx/>
                        <a:buChar char="-"/>
                      </a:pPr>
                      <a:r>
                        <a:rPr lang="en-US" dirty="0" smtClean="0"/>
                        <a:t>Two-sided e.g. refutation</a:t>
                      </a:r>
                    </a:p>
                  </a:txBody>
                  <a:tcPr/>
                </a:tc>
                <a:extLst>
                  <a:ext uri="{0D108BD9-81ED-4DB2-BD59-A6C34878D82A}">
                    <a16:rowId xmlns:a16="http://schemas.microsoft.com/office/drawing/2014/main" val="10001"/>
                  </a:ext>
                </a:extLst>
              </a:tr>
              <a:tr h="889152">
                <a:tc>
                  <a:txBody>
                    <a:bodyPr/>
                    <a:lstStyle/>
                    <a:p>
                      <a:endParaRPr lang="en-US" dirty="0"/>
                    </a:p>
                  </a:txBody>
                  <a:tcPr/>
                </a:tc>
                <a:tc>
                  <a:txBody>
                    <a:bodyPr/>
                    <a:lstStyle/>
                    <a:p>
                      <a:pPr marL="0" indent="0">
                        <a:buFontTx/>
                        <a:buNone/>
                      </a:pPr>
                      <a:r>
                        <a:rPr lang="en-US" dirty="0" smtClean="0"/>
                        <a:t>Message Design Technique: Message structure</a:t>
                      </a:r>
                      <a:r>
                        <a:rPr lang="en-US" baseline="0" dirty="0" smtClean="0"/>
                        <a:t> -- </a:t>
                      </a:r>
                      <a:r>
                        <a:rPr lang="en-US" dirty="0" smtClean="0"/>
                        <a:t>Message conclusion </a:t>
                      </a:r>
                      <a:r>
                        <a:rPr lang="th-TH" dirty="0" smtClean="0"/>
                        <a:t>     </a:t>
                      </a:r>
                      <a:r>
                        <a:rPr lang="en-US" dirty="0" smtClean="0">
                          <a:solidFill>
                            <a:srgbClr val="0070C0"/>
                          </a:solidFill>
                        </a:rPr>
                        <a:t>(p.g133 </a:t>
                      </a:r>
                      <a:r>
                        <a:rPr lang="th-TH" sz="2400" dirty="0" smtClean="0">
                          <a:solidFill>
                            <a:srgbClr val="0070C0"/>
                          </a:solidFill>
                        </a:rPr>
                        <a:t>การสรุปสาร</a:t>
                      </a:r>
                      <a:r>
                        <a:rPr lang="en-US" dirty="0" smtClean="0">
                          <a:solidFill>
                            <a:srgbClr val="0070C0"/>
                          </a:solidFill>
                        </a:rPr>
                        <a:t>)</a:t>
                      </a:r>
                      <a:endParaRPr lang="en-US" dirty="0" smtClean="0"/>
                    </a:p>
                    <a:p>
                      <a:pPr marL="457200" indent="-457200">
                        <a:buFontTx/>
                        <a:buChar char="-"/>
                      </a:pPr>
                      <a:r>
                        <a:rPr lang="en-US" dirty="0" smtClean="0"/>
                        <a:t>Conclusion drawing: Explicit</a:t>
                      </a:r>
                    </a:p>
                    <a:p>
                      <a:pPr marL="457200" indent="-457200">
                        <a:buFontTx/>
                        <a:buChar char="-"/>
                      </a:pPr>
                      <a:r>
                        <a:rPr lang="en-US" dirty="0" smtClean="0"/>
                        <a:t>Conclusion drawing: Allow consumers to draw their own conclusion</a:t>
                      </a:r>
                    </a:p>
                    <a:p>
                      <a:pPr marL="457200" indent="-457200">
                        <a:buFontTx/>
                        <a:buChar char="-"/>
                      </a:pPr>
                      <a:endParaRPr lang="en-US" dirty="0"/>
                    </a:p>
                  </a:txBody>
                  <a:tcPr/>
                </a:tc>
                <a:extLst>
                  <a:ext uri="{0D108BD9-81ED-4DB2-BD59-A6C34878D82A}">
                    <a16:rowId xmlns:a16="http://schemas.microsoft.com/office/drawing/2014/main" val="1819199863"/>
                  </a:ext>
                </a:extLst>
              </a:tr>
              <a:tr h="889152">
                <a:tc>
                  <a:txBody>
                    <a:bodyPr/>
                    <a:lstStyle/>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Message Design Technique: Message attractiveness</a:t>
                      </a:r>
                      <a:r>
                        <a:rPr lang="th-TH" dirty="0" smtClean="0"/>
                        <a:t>     </a:t>
                      </a:r>
                      <a:r>
                        <a:rPr lang="en-US" dirty="0" smtClean="0"/>
                        <a:t> </a:t>
                      </a:r>
                      <a:r>
                        <a:rPr lang="en-US" dirty="0" smtClean="0">
                          <a:solidFill>
                            <a:srgbClr val="0070C0"/>
                          </a:solidFill>
                        </a:rPr>
                        <a:t>(p.g134 </a:t>
                      </a:r>
                      <a:r>
                        <a:rPr lang="th-TH" sz="2400" dirty="0" smtClean="0">
                          <a:solidFill>
                            <a:srgbClr val="0070C0"/>
                          </a:solidFill>
                        </a:rPr>
                        <a:t>ความดึงดูดเชิงอารมณ์ความรู้สึกส่วนตัว</a:t>
                      </a:r>
                      <a:r>
                        <a:rPr lang="en-US" sz="2400" dirty="0" smtClean="0">
                          <a:solidFill>
                            <a:srgbClr val="0070C0"/>
                          </a:solidFill>
                        </a:rPr>
                        <a:t>,</a:t>
                      </a:r>
                      <a:r>
                        <a:rPr lang="th-TH" sz="2400" baseline="0" dirty="0" smtClean="0">
                          <a:solidFill>
                            <a:srgbClr val="0070C0"/>
                          </a:solidFill>
                        </a:rPr>
                        <a:t> เกี่ยวเนื่องกับผู้อื่น)</a:t>
                      </a:r>
                      <a:r>
                        <a:rPr lang="th-TH" sz="2400" dirty="0" smtClean="0">
                          <a:solidFill>
                            <a:srgbClr val="0070C0"/>
                          </a:solidFill>
                        </a:rPr>
                        <a:t> </a:t>
                      </a:r>
                      <a:r>
                        <a:rPr lang="en-US" sz="2400" dirty="0" smtClean="0">
                          <a:solidFill>
                            <a:srgbClr val="0070C0"/>
                          </a:solidFill>
                        </a:rPr>
                        <a:t>- -     </a:t>
                      </a:r>
                      <a:r>
                        <a:rPr lang="en-US" baseline="0" dirty="0" smtClean="0"/>
                        <a:t>Personal feeling e.g. pride, fear</a:t>
                      </a:r>
                    </a:p>
                    <a:p>
                      <a:pPr marL="457200" indent="-457200">
                        <a:buFontTx/>
                        <a:buChar char="-"/>
                      </a:pPr>
                      <a:r>
                        <a:rPr lang="en-US" baseline="0" dirty="0" smtClean="0"/>
                        <a:t>Social-related feeling e.g. belonging, self-esteem</a:t>
                      </a:r>
                      <a:endParaRPr lang="en-US" dirty="0" smtClean="0"/>
                    </a:p>
                    <a:p>
                      <a:pPr marL="457200" indent="-457200">
                        <a:buFontTx/>
                        <a:buChar char="-"/>
                      </a:pPr>
                      <a:endParaRPr lang="en-US" dirty="0"/>
                    </a:p>
                  </a:txBody>
                  <a:tcPr/>
                </a:tc>
                <a:extLst>
                  <a:ext uri="{0D108BD9-81ED-4DB2-BD59-A6C34878D82A}">
                    <a16:rowId xmlns:a16="http://schemas.microsoft.com/office/drawing/2014/main" val="3212947512"/>
                  </a:ext>
                </a:extLst>
              </a:tr>
              <a:tr h="889152">
                <a:tc>
                  <a:txBody>
                    <a:bodyPr/>
                    <a:lstStyle/>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t>Message sender</a:t>
                      </a:r>
                      <a:r>
                        <a:rPr lang="en-US" sz="2000" baseline="0" dirty="0" smtClean="0"/>
                        <a:t> selection: Reference group</a:t>
                      </a:r>
                      <a:r>
                        <a:rPr lang="th-TH" sz="2000" baseline="0" dirty="0" smtClean="0"/>
                        <a:t>     </a:t>
                      </a:r>
                      <a:r>
                        <a:rPr lang="en-US" sz="2000" baseline="0" dirty="0" smtClean="0"/>
                        <a:t> </a:t>
                      </a:r>
                      <a:r>
                        <a:rPr lang="en-US" sz="2000" dirty="0" smtClean="0">
                          <a:solidFill>
                            <a:srgbClr val="0070C0"/>
                          </a:solidFill>
                        </a:rPr>
                        <a:t>(p.g137-138 </a:t>
                      </a:r>
                      <a:r>
                        <a:rPr lang="th-TH" sz="2400" dirty="0" smtClean="0">
                          <a:solidFill>
                            <a:srgbClr val="0070C0"/>
                          </a:solidFill>
                        </a:rPr>
                        <a:t>ผู้ที่มีอิธิพลต่อการสื่อสารฯ</a:t>
                      </a:r>
                      <a:r>
                        <a:rPr lang="en-US" sz="2000" dirty="0" smtClean="0">
                          <a:solidFill>
                            <a:srgbClr val="0070C0"/>
                          </a:solidFill>
                        </a:rPr>
                        <a:t>)</a:t>
                      </a:r>
                      <a:endParaRPr lang="en-US" sz="2000" dirty="0" smtClean="0"/>
                    </a:p>
                    <a:p>
                      <a:pPr marL="457200" indent="-457200">
                        <a:buFontTx/>
                        <a:buChar char="-"/>
                      </a:pPr>
                      <a:r>
                        <a:rPr lang="en-US" sz="2000" baseline="0" dirty="0" smtClean="0"/>
                        <a:t>Membership group: Primary (e.g. family, close friend), Secondary (e.g. classmate, online product reviewer</a:t>
                      </a:r>
                    </a:p>
                    <a:p>
                      <a:pPr marL="457200" indent="-457200">
                        <a:buFontTx/>
                        <a:buChar char="-"/>
                      </a:pPr>
                      <a:r>
                        <a:rPr lang="en-US" sz="2000" baseline="0" dirty="0" smtClean="0"/>
                        <a:t>Reference group: e.g. celebrity</a:t>
                      </a:r>
                      <a:endParaRPr lang="en-US" sz="2000" dirty="0"/>
                    </a:p>
                  </a:txBody>
                  <a:tcPr/>
                </a:tc>
                <a:extLst>
                  <a:ext uri="{0D108BD9-81ED-4DB2-BD59-A6C34878D82A}">
                    <a16:rowId xmlns:a16="http://schemas.microsoft.com/office/drawing/2014/main" val="10004"/>
                  </a:ext>
                </a:extLst>
              </a:tr>
            </a:tbl>
          </a:graphicData>
        </a:graphic>
      </p:graphicFrame>
      <p:pic>
        <p:nvPicPr>
          <p:cNvPr id="6"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352" y="421906"/>
            <a:ext cx="533400" cy="514037"/>
          </a:xfrm>
          <a:prstGeom prst="rect">
            <a:avLst/>
          </a:prstGeom>
        </p:spPr>
      </p:pic>
    </p:spTree>
    <p:extLst>
      <p:ext uri="{BB962C8B-B14F-4D97-AF65-F5344CB8AC3E}">
        <p14:creationId xmlns:p14="http://schemas.microsoft.com/office/powerpoint/2010/main" val="3732938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Message: Intro</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22359948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“Messenger” Game</a:t>
            </a:r>
            <a:endParaRPr lang="en-US" dirty="0"/>
          </a:p>
        </p:txBody>
      </p:sp>
      <p:sp>
        <p:nvSpPr>
          <p:cNvPr id="3" name="Content Placeholder 2"/>
          <p:cNvSpPr>
            <a:spLocks noGrp="1"/>
          </p:cNvSpPr>
          <p:nvPr>
            <p:ph idx="1"/>
          </p:nvPr>
        </p:nvSpPr>
        <p:spPr/>
        <p:txBody>
          <a:bodyPr/>
          <a:lstStyle/>
          <a:p>
            <a:pPr marL="0" indent="0">
              <a:buNone/>
            </a:pPr>
            <a:endParaRPr lang="en-US" dirty="0"/>
          </a:p>
        </p:txBody>
      </p:sp>
      <p:pic>
        <p:nvPicPr>
          <p:cNvPr id="1026" name="Picture 2" descr="ผลการค้นหารูปภาพสำหรับ โทรศัพท์กระป๋อ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0" y="1988840"/>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2976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“Messenger” Game</a:t>
            </a:r>
            <a:endParaRPr lang="en-US" dirty="0"/>
          </a:p>
        </p:txBody>
      </p:sp>
      <p:sp>
        <p:nvSpPr>
          <p:cNvPr id="3" name="Content Placeholder 2"/>
          <p:cNvSpPr>
            <a:spLocks noGrp="1"/>
          </p:cNvSpPr>
          <p:nvPr>
            <p:ph idx="1"/>
          </p:nvPr>
        </p:nvSpPr>
        <p:spPr/>
        <p:txBody>
          <a:bodyPr/>
          <a:lstStyle/>
          <a:p>
            <a:pPr marL="0" indent="0">
              <a:buNone/>
            </a:pPr>
            <a:r>
              <a:rPr lang="en-US" u="sng" dirty="0" smtClean="0"/>
              <a:t>Part 1</a:t>
            </a:r>
          </a:p>
          <a:p>
            <a:r>
              <a:rPr lang="en-US" dirty="0" smtClean="0"/>
              <a:t>2 groups</a:t>
            </a:r>
          </a:p>
          <a:p>
            <a:r>
              <a:rPr lang="en-US" dirty="0" smtClean="0"/>
              <a:t>5 good things about product in a couple sentences</a:t>
            </a:r>
          </a:p>
          <a:p>
            <a:pPr lvl="1"/>
            <a:r>
              <a:rPr lang="en-US" dirty="0" smtClean="0"/>
              <a:t>Confidential – only within your group</a:t>
            </a:r>
          </a:p>
          <a:p>
            <a:pPr lvl="1"/>
            <a:r>
              <a:rPr lang="en-US" dirty="0" smtClean="0"/>
              <a:t>Write those sentences</a:t>
            </a:r>
            <a:endParaRPr lang="en-US" dirty="0"/>
          </a:p>
        </p:txBody>
      </p:sp>
    </p:spTree>
    <p:extLst>
      <p:ext uri="{BB962C8B-B14F-4D97-AF65-F5344CB8AC3E}">
        <p14:creationId xmlns:p14="http://schemas.microsoft.com/office/powerpoint/2010/main" val="12675617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“Messenger” Game</a:t>
            </a:r>
            <a:endParaRPr lang="en-US" dirty="0"/>
          </a:p>
        </p:txBody>
      </p:sp>
      <p:sp>
        <p:nvSpPr>
          <p:cNvPr id="3" name="Content Placeholder 2"/>
          <p:cNvSpPr>
            <a:spLocks noGrp="1"/>
          </p:cNvSpPr>
          <p:nvPr>
            <p:ph idx="1"/>
          </p:nvPr>
        </p:nvSpPr>
        <p:spPr/>
        <p:txBody>
          <a:bodyPr/>
          <a:lstStyle/>
          <a:p>
            <a:pPr marL="0" indent="0">
              <a:buNone/>
            </a:pPr>
            <a:r>
              <a:rPr lang="en-US" u="sng" dirty="0" smtClean="0"/>
              <a:t>Part 2</a:t>
            </a:r>
          </a:p>
          <a:p>
            <a:r>
              <a:rPr lang="en-US" dirty="0" smtClean="0"/>
              <a:t>Each group to line up</a:t>
            </a:r>
          </a:p>
          <a:p>
            <a:r>
              <a:rPr lang="en-US" dirty="0" smtClean="0"/>
              <a:t>Whisper the sentence</a:t>
            </a:r>
            <a:endParaRPr lang="en-US" dirty="0"/>
          </a:p>
        </p:txBody>
      </p:sp>
    </p:spTree>
    <p:extLst>
      <p:ext uri="{BB962C8B-B14F-4D97-AF65-F5344CB8AC3E}">
        <p14:creationId xmlns:p14="http://schemas.microsoft.com/office/powerpoint/2010/main" val="38062254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“Messenger” Game</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lgn="ctr">
              <a:buNone/>
            </a:pPr>
            <a:r>
              <a:rPr lang="en-US" b="1" dirty="0" smtClean="0">
                <a:solidFill>
                  <a:srgbClr val="0000FF"/>
                </a:solidFill>
              </a:rPr>
              <a:t>How could this </a:t>
            </a:r>
            <a:r>
              <a:rPr lang="en-US" b="1" dirty="0" smtClean="0">
                <a:solidFill>
                  <a:srgbClr val="FF0000"/>
                </a:solidFill>
              </a:rPr>
              <a:t>communication</a:t>
            </a:r>
            <a:r>
              <a:rPr lang="en-US" b="1" dirty="0" smtClean="0">
                <a:solidFill>
                  <a:srgbClr val="0000FF"/>
                </a:solidFill>
              </a:rPr>
              <a:t> be </a:t>
            </a:r>
          </a:p>
          <a:p>
            <a:pPr marL="0" indent="0" algn="ctr">
              <a:buNone/>
            </a:pPr>
            <a:r>
              <a:rPr lang="en-US" b="1" dirty="0" smtClean="0">
                <a:solidFill>
                  <a:srgbClr val="0000FF"/>
                </a:solidFill>
              </a:rPr>
              <a:t>more </a:t>
            </a:r>
            <a:r>
              <a:rPr lang="en-US" b="1" dirty="0" smtClean="0">
                <a:solidFill>
                  <a:srgbClr val="FF0000"/>
                </a:solidFill>
              </a:rPr>
              <a:t>effective</a:t>
            </a:r>
            <a:r>
              <a:rPr lang="en-US" b="1" dirty="0" smtClean="0">
                <a:solidFill>
                  <a:srgbClr val="0000FF"/>
                </a:solidFill>
              </a:rPr>
              <a:t>?</a:t>
            </a:r>
          </a:p>
        </p:txBody>
      </p:sp>
      <p:pic>
        <p:nvPicPr>
          <p:cNvPr id="1026" name="Picture 2" descr="ผลการค้นหารูปภาพสำหรับ โทรศัพท์กระป๋อ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7768" y="476672"/>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4192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“Messenger” Game</a:t>
            </a:r>
          </a:p>
        </p:txBody>
      </p:sp>
      <p:sp>
        <p:nvSpPr>
          <p:cNvPr id="3" name="Content Placeholder 2"/>
          <p:cNvSpPr>
            <a:spLocks noGrp="1"/>
          </p:cNvSpPr>
          <p:nvPr>
            <p:ph idx="1"/>
          </p:nvPr>
        </p:nvSpPr>
        <p:spPr/>
        <p:txBody>
          <a:bodyPr/>
          <a:lstStyle/>
          <a:p>
            <a:pPr marL="0" indent="0">
              <a:buNone/>
            </a:pPr>
            <a:r>
              <a:rPr lang="en-US" sz="3600" dirty="0"/>
              <a:t>“When the customers arrive, please make sure they feel welcome. Invite them to sit, then serve them some delicious almond cookies and cappuccino frappe”</a:t>
            </a:r>
          </a:p>
        </p:txBody>
      </p:sp>
    </p:spTree>
    <p:extLst>
      <p:ext uri="{BB962C8B-B14F-4D97-AF65-F5344CB8AC3E}">
        <p14:creationId xmlns:p14="http://schemas.microsoft.com/office/powerpoint/2010/main" val="1746284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“Messenger” Game</a:t>
            </a:r>
          </a:p>
        </p:txBody>
      </p:sp>
      <p:sp>
        <p:nvSpPr>
          <p:cNvPr id="3" name="Content Placeholder 2"/>
          <p:cNvSpPr>
            <a:spLocks noGrp="1"/>
          </p:cNvSpPr>
          <p:nvPr>
            <p:ph idx="1"/>
          </p:nvPr>
        </p:nvSpPr>
        <p:spPr>
          <a:xfrm>
            <a:off x="1981200" y="1600201"/>
            <a:ext cx="7931224" cy="4525963"/>
          </a:xfrm>
        </p:spPr>
        <p:txBody>
          <a:bodyPr/>
          <a:lstStyle/>
          <a:p>
            <a:pPr marL="0" indent="0">
              <a:buNone/>
            </a:pPr>
            <a:r>
              <a:rPr lang="en-US" sz="4400" dirty="0"/>
              <a:t>“</a:t>
            </a:r>
            <a:r>
              <a:rPr lang="th-TH" sz="4400" dirty="0"/>
              <a:t>พอลูกค้ามาถึงแล้ว ต้อนรับพวกเขาให้ดี เชิญลูกค้านั่ง เสริฟคุ้กกี้อัลมอนด์ให้ทานและเสริฟคาปูชิโน่เฟรปเป้ให้ดื่มด้วย</a:t>
            </a:r>
            <a:r>
              <a:rPr lang="en-US" sz="4400" dirty="0"/>
              <a:t>”</a:t>
            </a:r>
          </a:p>
        </p:txBody>
      </p:sp>
    </p:spTree>
    <p:extLst>
      <p:ext uri="{BB962C8B-B14F-4D97-AF65-F5344CB8AC3E}">
        <p14:creationId xmlns:p14="http://schemas.microsoft.com/office/powerpoint/2010/main" val="650072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a:t>
            </a:r>
            <a:br>
              <a:rPr lang="en-US" dirty="0" smtClean="0"/>
            </a:br>
            <a:r>
              <a:rPr lang="en-US" dirty="0" smtClean="0"/>
              <a:t>Different Field of Reference</a:t>
            </a:r>
            <a:endParaRPr lang="th-TH" dirty="0"/>
          </a:p>
        </p:txBody>
      </p:sp>
      <p:sp>
        <p:nvSpPr>
          <p:cNvPr id="3" name="Content Placeholder 2"/>
          <p:cNvSpPr>
            <a:spLocks noGrp="1"/>
          </p:cNvSpPr>
          <p:nvPr>
            <p:ph idx="1"/>
          </p:nvPr>
        </p:nvSpPr>
        <p:spPr/>
        <p:txBody>
          <a:bodyPr/>
          <a:lstStyle/>
          <a:p>
            <a:r>
              <a:rPr lang="en-US" dirty="0" smtClean="0"/>
              <a:t>I borrow my kid’s camera to record voice for my work.</a:t>
            </a:r>
          </a:p>
          <a:p>
            <a:r>
              <a:rPr lang="en-US" dirty="0" smtClean="0"/>
              <a:t>She accidentally deleted my file.</a:t>
            </a:r>
          </a:p>
          <a:p>
            <a:r>
              <a:rPr lang="en-US" dirty="0" smtClean="0"/>
              <a:t>I was furious!</a:t>
            </a:r>
          </a:p>
          <a:p>
            <a:r>
              <a:rPr lang="en-US" dirty="0" smtClean="0"/>
              <a:t>…</a:t>
            </a:r>
            <a:endParaRPr lang="en-US" dirty="0"/>
          </a:p>
          <a:p>
            <a:endParaRPr lang="en-US" dirty="0" smtClean="0"/>
          </a:p>
          <a:p>
            <a:endParaRPr lang="en-US" dirty="0"/>
          </a:p>
          <a:p>
            <a:r>
              <a:rPr lang="en-US" dirty="0" smtClean="0"/>
              <a:t>The following pages are her perspective!</a:t>
            </a:r>
            <a:endParaRPr lang="th-TH" dirty="0"/>
          </a:p>
        </p:txBody>
      </p:sp>
    </p:spTree>
    <p:extLst>
      <p:ext uri="{BB962C8B-B14F-4D97-AF65-F5344CB8AC3E}">
        <p14:creationId xmlns:p14="http://schemas.microsoft.com/office/powerpoint/2010/main" val="24667399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703878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Message role in IMC</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16381204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401638"/>
            <a:ext cx="10515600" cy="1325563"/>
          </a:xfrm>
        </p:spPr>
        <p:txBody>
          <a:bodyPr/>
          <a:lstStyle/>
          <a:p>
            <a:r>
              <a:rPr lang="en-US" dirty="0" smtClean="0"/>
              <a:t>Connecting with </a:t>
            </a:r>
            <a:r>
              <a:rPr lang="en-US" sz="4800" dirty="0" smtClean="0"/>
              <a:t>Consumers</a:t>
            </a:r>
            <a:endParaRPr lang="th-TH" dirty="0"/>
          </a:p>
        </p:txBody>
      </p:sp>
      <p:sp>
        <p:nvSpPr>
          <p:cNvPr id="4" name="Down Arrow 3"/>
          <p:cNvSpPr/>
          <p:nvPr/>
        </p:nvSpPr>
        <p:spPr bwMode="auto">
          <a:xfrm>
            <a:off x="5867400" y="3086100"/>
            <a:ext cx="685800" cy="419100"/>
          </a:xfrm>
          <a:prstGeom prst="downArrow">
            <a:avLst/>
          </a:prstGeom>
          <a:solidFill>
            <a:srgbClr val="99CC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ct val="90000"/>
              </a:lnSpc>
              <a:spcBef>
                <a:spcPct val="20000"/>
              </a:spcBef>
              <a:spcAft>
                <a:spcPct val="0"/>
              </a:spcAft>
              <a:buClr>
                <a:schemeClr val="tx1"/>
              </a:buClr>
            </a:pPr>
            <a:endParaRPr lang="th-TH" sz="3200">
              <a:latin typeface="Verdana" pitchFamily="34" charset="0"/>
            </a:endParaRPr>
          </a:p>
        </p:txBody>
      </p:sp>
      <p:sp>
        <p:nvSpPr>
          <p:cNvPr id="5" name="Rounded Rectangle 4"/>
          <p:cNvSpPr/>
          <p:nvPr/>
        </p:nvSpPr>
        <p:spPr>
          <a:xfrm>
            <a:off x="1346200" y="2324100"/>
            <a:ext cx="2692400" cy="685800"/>
          </a:xfrm>
          <a:prstGeom prst="roundRect">
            <a:avLst/>
          </a:prstGeom>
          <a:solidFill>
            <a:srgbClr val="99CCFF"/>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schemeClr val="tx2"/>
                </a:solidFill>
              </a:rPr>
              <a:t>Consumer </a:t>
            </a:r>
            <a:r>
              <a:rPr lang="en-US" sz="2800" dirty="0" smtClean="0">
                <a:solidFill>
                  <a:schemeClr val="tx2"/>
                </a:solidFill>
              </a:rPr>
              <a:t>(Ch.2)</a:t>
            </a:r>
            <a:endParaRPr lang="th-TH" sz="2800" dirty="0">
              <a:solidFill>
                <a:schemeClr val="tx2"/>
              </a:solidFill>
            </a:endParaRPr>
          </a:p>
        </p:txBody>
      </p:sp>
      <p:sp>
        <p:nvSpPr>
          <p:cNvPr id="6" name="Rounded Rectangle 5"/>
          <p:cNvSpPr/>
          <p:nvPr/>
        </p:nvSpPr>
        <p:spPr>
          <a:xfrm>
            <a:off x="4572000" y="2324100"/>
            <a:ext cx="2971800" cy="685800"/>
          </a:xfrm>
          <a:prstGeom prst="roundRect">
            <a:avLst/>
          </a:prstGeom>
          <a:solidFill>
            <a:srgbClr val="99CCFF"/>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schemeClr val="tx2"/>
                </a:solidFill>
              </a:rPr>
              <a:t>Key </a:t>
            </a:r>
            <a:r>
              <a:rPr lang="en-US" sz="2800" dirty="0" smtClean="0">
                <a:solidFill>
                  <a:schemeClr val="tx2"/>
                </a:solidFill>
              </a:rPr>
              <a:t>Issue &amp; Objective (Ch.4)</a:t>
            </a:r>
            <a:endParaRPr lang="th-TH" sz="2800" dirty="0">
              <a:solidFill>
                <a:schemeClr val="tx2"/>
              </a:solidFill>
            </a:endParaRPr>
          </a:p>
        </p:txBody>
      </p:sp>
      <p:sp>
        <p:nvSpPr>
          <p:cNvPr id="7" name="Rounded Rectangle 6"/>
          <p:cNvSpPr/>
          <p:nvPr/>
        </p:nvSpPr>
        <p:spPr>
          <a:xfrm>
            <a:off x="8001001" y="2324100"/>
            <a:ext cx="2324100" cy="685800"/>
          </a:xfrm>
          <a:prstGeom prst="roundRect">
            <a:avLst/>
          </a:prstGeom>
          <a:solidFill>
            <a:srgbClr val="99CCFF"/>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schemeClr val="tx2"/>
                </a:solidFill>
              </a:rPr>
              <a:t>Brand </a:t>
            </a:r>
            <a:r>
              <a:rPr lang="en-US" sz="2800" dirty="0" smtClean="0">
                <a:solidFill>
                  <a:schemeClr val="tx2"/>
                </a:solidFill>
              </a:rPr>
              <a:t>(Ch.3)</a:t>
            </a:r>
            <a:endParaRPr lang="th-TH" sz="2800" dirty="0">
              <a:solidFill>
                <a:schemeClr val="tx2"/>
              </a:solidFill>
            </a:endParaRPr>
          </a:p>
        </p:txBody>
      </p:sp>
      <p:sp>
        <p:nvSpPr>
          <p:cNvPr id="8" name="Rounded Rectangle 7"/>
          <p:cNvSpPr/>
          <p:nvPr/>
        </p:nvSpPr>
        <p:spPr>
          <a:xfrm>
            <a:off x="5257800" y="3581400"/>
            <a:ext cx="1905000" cy="685800"/>
          </a:xfrm>
          <a:prstGeom prst="roundRect">
            <a:avLst/>
          </a:prstGeom>
          <a:solidFill>
            <a:srgbClr val="FFFF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smtClean="0">
                <a:solidFill>
                  <a:schemeClr val="tx2"/>
                </a:solidFill>
              </a:rPr>
              <a:t>Message</a:t>
            </a:r>
          </a:p>
          <a:p>
            <a:pPr algn="ctr"/>
            <a:r>
              <a:rPr lang="en-US" sz="2800" dirty="0" smtClean="0">
                <a:solidFill>
                  <a:schemeClr val="tx2"/>
                </a:solidFill>
              </a:rPr>
              <a:t>(Ch.5)</a:t>
            </a:r>
            <a:endParaRPr lang="th-TH" sz="2800" dirty="0">
              <a:solidFill>
                <a:schemeClr val="tx2"/>
              </a:solidFill>
            </a:endParaRPr>
          </a:p>
        </p:txBody>
      </p:sp>
      <p:sp>
        <p:nvSpPr>
          <p:cNvPr id="9" name="Rounded Rectangle 8"/>
          <p:cNvSpPr/>
          <p:nvPr/>
        </p:nvSpPr>
        <p:spPr>
          <a:xfrm>
            <a:off x="3721100" y="4800600"/>
            <a:ext cx="5194300" cy="685800"/>
          </a:xfrm>
          <a:prstGeom prst="roundRect">
            <a:avLst/>
          </a:prstGeom>
          <a:solidFill>
            <a:srgbClr val="99FF99"/>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schemeClr val="tx2"/>
                </a:solidFill>
              </a:rPr>
              <a:t>Creative + </a:t>
            </a:r>
            <a:r>
              <a:rPr lang="en-US" sz="2800" dirty="0" smtClean="0">
                <a:solidFill>
                  <a:schemeClr val="tx2"/>
                </a:solidFill>
              </a:rPr>
              <a:t>Media + IMC Platform</a:t>
            </a:r>
          </a:p>
          <a:p>
            <a:pPr algn="ctr"/>
            <a:r>
              <a:rPr lang="en-US" sz="2800" dirty="0" smtClean="0">
                <a:solidFill>
                  <a:schemeClr val="tx2"/>
                </a:solidFill>
              </a:rPr>
              <a:t>(Ch.6-8)</a:t>
            </a:r>
            <a:endParaRPr lang="th-TH" sz="2800" dirty="0">
              <a:solidFill>
                <a:schemeClr val="tx2"/>
              </a:solidFill>
            </a:endParaRPr>
          </a:p>
        </p:txBody>
      </p:sp>
      <p:sp>
        <p:nvSpPr>
          <p:cNvPr id="10" name="Rounded Rectangle 9"/>
          <p:cNvSpPr/>
          <p:nvPr/>
        </p:nvSpPr>
        <p:spPr>
          <a:xfrm>
            <a:off x="3556000" y="1066800"/>
            <a:ext cx="4902200" cy="685800"/>
          </a:xfrm>
          <a:prstGeom prst="roundRect">
            <a:avLst/>
          </a:prstGeom>
          <a:solidFill>
            <a:srgbClr val="99CCFF"/>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smtClean="0">
                <a:solidFill>
                  <a:schemeClr val="tx2"/>
                </a:solidFill>
              </a:rPr>
              <a:t>Connecting with the landscape (ch.1) </a:t>
            </a:r>
            <a:endParaRPr lang="th-TH" sz="2800" dirty="0">
              <a:solidFill>
                <a:schemeClr val="tx2"/>
              </a:solidFill>
            </a:endParaRPr>
          </a:p>
        </p:txBody>
      </p:sp>
      <p:sp>
        <p:nvSpPr>
          <p:cNvPr id="11" name="Down Arrow 10"/>
          <p:cNvSpPr/>
          <p:nvPr/>
        </p:nvSpPr>
        <p:spPr bwMode="auto">
          <a:xfrm>
            <a:off x="5867400" y="1828800"/>
            <a:ext cx="685800" cy="419100"/>
          </a:xfrm>
          <a:prstGeom prst="downArrow">
            <a:avLst/>
          </a:prstGeom>
          <a:solidFill>
            <a:srgbClr val="99CC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ct val="90000"/>
              </a:lnSpc>
              <a:spcBef>
                <a:spcPct val="20000"/>
              </a:spcBef>
              <a:spcAft>
                <a:spcPct val="0"/>
              </a:spcAft>
              <a:buClr>
                <a:schemeClr val="tx1"/>
              </a:buClr>
            </a:pPr>
            <a:endParaRPr lang="th-TH" sz="3200">
              <a:latin typeface="Verdana" pitchFamily="34" charset="0"/>
            </a:endParaRPr>
          </a:p>
        </p:txBody>
      </p:sp>
      <p:sp>
        <p:nvSpPr>
          <p:cNvPr id="12" name="Down Arrow 11"/>
          <p:cNvSpPr/>
          <p:nvPr/>
        </p:nvSpPr>
        <p:spPr bwMode="auto">
          <a:xfrm>
            <a:off x="5867400" y="4343400"/>
            <a:ext cx="685800" cy="419100"/>
          </a:xfrm>
          <a:prstGeom prst="downArrow">
            <a:avLst/>
          </a:prstGeom>
          <a:solidFill>
            <a:srgbClr val="99CC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ct val="90000"/>
              </a:lnSpc>
              <a:spcBef>
                <a:spcPct val="20000"/>
              </a:spcBef>
              <a:spcAft>
                <a:spcPct val="0"/>
              </a:spcAft>
              <a:buClr>
                <a:schemeClr val="tx1"/>
              </a:buClr>
            </a:pPr>
            <a:endParaRPr lang="th-TH" sz="3200">
              <a:latin typeface="Verdana" pitchFamily="34" charset="0"/>
            </a:endParaRPr>
          </a:p>
        </p:txBody>
      </p:sp>
      <p:sp>
        <p:nvSpPr>
          <p:cNvPr id="13" name="Rounded Rectangle 12"/>
          <p:cNvSpPr/>
          <p:nvPr/>
        </p:nvSpPr>
        <p:spPr>
          <a:xfrm>
            <a:off x="3721100" y="6019800"/>
            <a:ext cx="5194300" cy="685800"/>
          </a:xfrm>
          <a:prstGeom prst="roundRect">
            <a:avLst/>
          </a:prstGeom>
          <a:solidFill>
            <a:srgbClr val="99CCFF"/>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smtClean="0">
                <a:solidFill>
                  <a:schemeClr val="tx2"/>
                </a:solidFill>
              </a:rPr>
              <a:t>Exploring, Measuring, Optimizing</a:t>
            </a:r>
          </a:p>
          <a:p>
            <a:pPr algn="ctr"/>
            <a:r>
              <a:rPr lang="en-US" sz="2800" dirty="0" smtClean="0">
                <a:solidFill>
                  <a:schemeClr val="tx2"/>
                </a:solidFill>
              </a:rPr>
              <a:t>(Ch.9)</a:t>
            </a:r>
            <a:endParaRPr lang="th-TH" sz="2800" dirty="0">
              <a:solidFill>
                <a:schemeClr val="tx2"/>
              </a:solidFill>
            </a:endParaRPr>
          </a:p>
        </p:txBody>
      </p:sp>
      <p:sp>
        <p:nvSpPr>
          <p:cNvPr id="14" name="Down Arrow 13"/>
          <p:cNvSpPr/>
          <p:nvPr/>
        </p:nvSpPr>
        <p:spPr bwMode="auto">
          <a:xfrm>
            <a:off x="5867400" y="5562600"/>
            <a:ext cx="685800" cy="419100"/>
          </a:xfrm>
          <a:prstGeom prst="downArrow">
            <a:avLst/>
          </a:prstGeom>
          <a:solidFill>
            <a:srgbClr val="99CC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ct val="90000"/>
              </a:lnSpc>
              <a:spcBef>
                <a:spcPct val="20000"/>
              </a:spcBef>
              <a:spcAft>
                <a:spcPct val="0"/>
              </a:spcAft>
              <a:buClr>
                <a:schemeClr val="tx1"/>
              </a:buClr>
            </a:pPr>
            <a:endParaRPr lang="th-TH" sz="3200">
              <a:latin typeface="Verdana" pitchFamily="34" charset="0"/>
            </a:endParaRPr>
          </a:p>
        </p:txBody>
      </p:sp>
      <p:cxnSp>
        <p:nvCxnSpPr>
          <p:cNvPr id="16" name="Straight Arrow Connector 15"/>
          <p:cNvCxnSpPr>
            <a:stCxn id="13" idx="3"/>
          </p:cNvCxnSpPr>
          <p:nvPr/>
        </p:nvCxnSpPr>
        <p:spPr>
          <a:xfrm>
            <a:off x="8915400" y="6362700"/>
            <a:ext cx="1600200" cy="0"/>
          </a:xfrm>
          <a:prstGeom prst="straightConnector1">
            <a:avLst/>
          </a:prstGeom>
          <a:ln w="57150">
            <a:headEnd type="none" w="med" len="med"/>
            <a:tailEnd type="none" w="med" len="med"/>
          </a:ln>
        </p:spPr>
        <p:style>
          <a:lnRef idx="3">
            <a:schemeClr val="accent6"/>
          </a:lnRef>
          <a:fillRef idx="0">
            <a:schemeClr val="accent6"/>
          </a:fillRef>
          <a:effectRef idx="2">
            <a:schemeClr val="accent6"/>
          </a:effectRef>
          <a:fontRef idx="minor">
            <a:schemeClr val="tx1"/>
          </a:fontRef>
        </p:style>
      </p:cxnSp>
      <p:cxnSp>
        <p:nvCxnSpPr>
          <p:cNvPr id="18" name="Straight Connector 17"/>
          <p:cNvCxnSpPr/>
          <p:nvPr/>
        </p:nvCxnSpPr>
        <p:spPr>
          <a:xfrm flipV="1">
            <a:off x="10515600" y="1409700"/>
            <a:ext cx="0" cy="4953000"/>
          </a:xfrm>
          <a:prstGeom prst="line">
            <a:avLst/>
          </a:prstGeom>
          <a:ln w="57150"/>
        </p:spPr>
        <p:style>
          <a:lnRef idx="3">
            <a:schemeClr val="accent6"/>
          </a:lnRef>
          <a:fillRef idx="0">
            <a:schemeClr val="accent6"/>
          </a:fillRef>
          <a:effectRef idx="2">
            <a:schemeClr val="accent6"/>
          </a:effectRef>
          <a:fontRef idx="minor">
            <a:schemeClr val="tx1"/>
          </a:fontRef>
        </p:style>
      </p:cxnSp>
      <p:cxnSp>
        <p:nvCxnSpPr>
          <p:cNvPr id="20" name="Straight Arrow Connector 19"/>
          <p:cNvCxnSpPr>
            <a:endCxn id="10" idx="3"/>
          </p:cNvCxnSpPr>
          <p:nvPr/>
        </p:nvCxnSpPr>
        <p:spPr>
          <a:xfrm flipH="1">
            <a:off x="8458200" y="1409700"/>
            <a:ext cx="2057400" cy="0"/>
          </a:xfrm>
          <a:prstGeom prst="straightConnector1">
            <a:avLst/>
          </a:prstGeom>
          <a:ln w="57150">
            <a:tailEnd type="arrow"/>
          </a:ln>
        </p:spPr>
        <p:style>
          <a:lnRef idx="3">
            <a:schemeClr val="accent6"/>
          </a:lnRef>
          <a:fillRef idx="0">
            <a:schemeClr val="accent6"/>
          </a:fillRef>
          <a:effectRef idx="2">
            <a:schemeClr val="accent6"/>
          </a:effectRef>
          <a:fontRef idx="minor">
            <a:schemeClr val="tx1"/>
          </a:fontRef>
        </p:style>
      </p:cxnSp>
      <p:sp>
        <p:nvSpPr>
          <p:cNvPr id="19" name="Rounded Rectangle 18"/>
          <p:cNvSpPr/>
          <p:nvPr/>
        </p:nvSpPr>
        <p:spPr>
          <a:xfrm rot="5400000">
            <a:off x="8264525" y="3603625"/>
            <a:ext cx="5568950" cy="685800"/>
          </a:xfrm>
          <a:prstGeom prst="roundRect">
            <a:avLst/>
          </a:prstGeom>
          <a:solidFill>
            <a:srgbClr val="99CCFF"/>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smtClean="0">
                <a:solidFill>
                  <a:schemeClr val="tx2"/>
                </a:solidFill>
              </a:rPr>
              <a:t>Connecting Today and in the Future</a:t>
            </a:r>
          </a:p>
          <a:p>
            <a:pPr algn="ctr"/>
            <a:r>
              <a:rPr lang="en-US" sz="2800" dirty="0" smtClean="0">
                <a:solidFill>
                  <a:schemeClr val="tx2"/>
                </a:solidFill>
              </a:rPr>
              <a:t>(Ch.10)</a:t>
            </a:r>
            <a:endParaRPr lang="th-TH" sz="2800" dirty="0">
              <a:solidFill>
                <a:schemeClr val="tx2"/>
              </a:solidFill>
            </a:endParaRPr>
          </a:p>
        </p:txBody>
      </p:sp>
      <p:pic>
        <p:nvPicPr>
          <p:cNvPr id="21"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2422" y="75562"/>
            <a:ext cx="533400" cy="514037"/>
          </a:xfrm>
          <a:prstGeom prst="rect">
            <a:avLst/>
          </a:prstGeom>
        </p:spPr>
      </p:pic>
      <p:cxnSp>
        <p:nvCxnSpPr>
          <p:cNvPr id="22" name="Straight Connector 21"/>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961237" y="516493"/>
            <a:ext cx="7172605" cy="523220"/>
          </a:xfrm>
          <a:prstGeom prst="rect">
            <a:avLst/>
          </a:prstGeom>
        </p:spPr>
        <p:txBody>
          <a:bodyPr wrap="none">
            <a:spAutoFit/>
          </a:bodyPr>
          <a:lstStyle/>
          <a:p>
            <a:r>
              <a:rPr lang="en-US" sz="2800" b="1" dirty="0">
                <a:solidFill>
                  <a:srgbClr val="C00000"/>
                </a:solidFill>
              </a:rPr>
              <a:t>Which </a:t>
            </a:r>
            <a:r>
              <a:rPr lang="en-US" sz="2800" b="1" dirty="0" smtClean="0">
                <a:solidFill>
                  <a:srgbClr val="C00000"/>
                </a:solidFill>
              </a:rPr>
              <a:t>box </a:t>
            </a:r>
            <a:r>
              <a:rPr lang="en-US" sz="2800" b="1" dirty="0">
                <a:solidFill>
                  <a:srgbClr val="C00000"/>
                </a:solidFill>
              </a:rPr>
              <a:t>is “What to Say” and “How to Say”?</a:t>
            </a:r>
          </a:p>
        </p:txBody>
      </p:sp>
      <p:sp>
        <p:nvSpPr>
          <p:cNvPr id="24" name="TextBox 23"/>
          <p:cNvSpPr txBox="1"/>
          <p:nvPr/>
        </p:nvSpPr>
        <p:spPr>
          <a:xfrm>
            <a:off x="6350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13931790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Turning </a:t>
            </a:r>
            <a:r>
              <a:rPr lang="en-US" dirty="0" smtClean="0">
                <a:solidFill>
                  <a:srgbClr val="FF0000"/>
                </a:solidFill>
              </a:rPr>
              <a:t>Consumer Understanding </a:t>
            </a:r>
            <a:r>
              <a:rPr lang="en-US" dirty="0" smtClean="0">
                <a:solidFill>
                  <a:srgbClr val="0070C0"/>
                </a:solidFill>
              </a:rPr>
              <a:t>into </a:t>
            </a:r>
            <a:r>
              <a:rPr lang="en-US" dirty="0" smtClean="0">
                <a:solidFill>
                  <a:srgbClr val="FF0000"/>
                </a:solidFill>
              </a:rPr>
              <a:t>IMC</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lstStyle/>
          <a:p>
            <a:endParaRPr lang="en-US" dirty="0"/>
          </a:p>
        </p:txBody>
      </p:sp>
      <p:sp>
        <p:nvSpPr>
          <p:cNvPr id="8" name="Right Brace 7"/>
          <p:cNvSpPr/>
          <p:nvPr/>
        </p:nvSpPr>
        <p:spPr>
          <a:xfrm>
            <a:off x="5963833" y="2525242"/>
            <a:ext cx="558552" cy="2711776"/>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9" name="Right Brace 8"/>
          <p:cNvSpPr/>
          <p:nvPr/>
        </p:nvSpPr>
        <p:spPr>
          <a:xfrm>
            <a:off x="5807968" y="4878399"/>
            <a:ext cx="576064" cy="1080120"/>
          </a:xfrm>
          <a:prstGeom prst="righ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
        <p:nvSpPr>
          <p:cNvPr id="10" name="TextBox 9"/>
          <p:cNvSpPr txBox="1"/>
          <p:nvPr/>
        </p:nvSpPr>
        <p:spPr>
          <a:xfrm>
            <a:off x="6960096" y="2525242"/>
            <a:ext cx="3284874" cy="1631216"/>
          </a:xfrm>
          <a:prstGeom prst="rect">
            <a:avLst/>
          </a:prstGeom>
          <a:noFill/>
          <a:ln>
            <a:solidFill>
              <a:schemeClr val="accent6">
                <a:lumMod val="75000"/>
              </a:schemeClr>
            </a:solidFill>
          </a:ln>
        </p:spPr>
        <p:txBody>
          <a:bodyPr wrap="square" rtlCol="0">
            <a:spAutoFit/>
          </a:bodyPr>
          <a:lstStyle/>
          <a:p>
            <a:pPr algn="ctr"/>
            <a:r>
              <a:rPr lang="en-US" sz="2400" dirty="0">
                <a:solidFill>
                  <a:srgbClr val="0000FF"/>
                </a:solidFill>
              </a:rPr>
              <a:t>Message</a:t>
            </a:r>
            <a:r>
              <a:rPr lang="en-US" sz="2400" dirty="0"/>
              <a:t> &amp; </a:t>
            </a:r>
          </a:p>
          <a:p>
            <a:pPr algn="ctr"/>
            <a:r>
              <a:rPr lang="en-US" sz="2400" dirty="0">
                <a:solidFill>
                  <a:srgbClr val="0000FF"/>
                </a:solidFill>
              </a:rPr>
              <a:t>Execution</a:t>
            </a:r>
            <a:r>
              <a:rPr lang="en-US" sz="2400" dirty="0"/>
              <a:t> that</a:t>
            </a:r>
          </a:p>
          <a:p>
            <a:pPr algn="ctr"/>
            <a:r>
              <a:rPr lang="en-US" sz="2400" dirty="0">
                <a:solidFill>
                  <a:srgbClr val="C00000"/>
                </a:solidFill>
              </a:rPr>
              <a:t>Resonate</a:t>
            </a:r>
            <a:r>
              <a:rPr lang="en-US" sz="2400" dirty="0">
                <a:solidFill>
                  <a:srgbClr val="FF00FF"/>
                </a:solidFill>
              </a:rPr>
              <a:t> </a:t>
            </a:r>
            <a:r>
              <a:rPr lang="en-US" sz="2400" dirty="0"/>
              <a:t>with </a:t>
            </a:r>
          </a:p>
          <a:p>
            <a:pPr algn="ctr"/>
            <a:r>
              <a:rPr lang="en-US" sz="2400" dirty="0"/>
              <a:t>Consumer</a:t>
            </a:r>
          </a:p>
        </p:txBody>
      </p:sp>
      <p:sp>
        <p:nvSpPr>
          <p:cNvPr id="11" name="TextBox 10"/>
          <p:cNvSpPr txBox="1"/>
          <p:nvPr/>
        </p:nvSpPr>
        <p:spPr>
          <a:xfrm>
            <a:off x="7143127" y="5176165"/>
            <a:ext cx="2918812" cy="1200329"/>
          </a:xfrm>
          <a:prstGeom prst="rect">
            <a:avLst/>
          </a:prstGeom>
          <a:noFill/>
          <a:ln>
            <a:solidFill>
              <a:srgbClr val="FF00FF"/>
            </a:solidFill>
          </a:ln>
        </p:spPr>
        <p:txBody>
          <a:bodyPr wrap="none" rtlCol="0">
            <a:spAutoFit/>
          </a:bodyPr>
          <a:lstStyle/>
          <a:p>
            <a:pPr algn="ctr"/>
            <a:r>
              <a:rPr lang="en-US" sz="2400" dirty="0">
                <a:solidFill>
                  <a:srgbClr val="C00000"/>
                </a:solidFill>
              </a:rPr>
              <a:t>Reaching</a:t>
            </a:r>
            <a:r>
              <a:rPr lang="en-US" sz="2400" dirty="0">
                <a:solidFill>
                  <a:srgbClr val="FF00FF"/>
                </a:solidFill>
              </a:rPr>
              <a:t> </a:t>
            </a:r>
            <a:r>
              <a:rPr lang="en-US" sz="2400" dirty="0"/>
              <a:t>Consumer --</a:t>
            </a:r>
          </a:p>
          <a:p>
            <a:pPr algn="ctr"/>
            <a:r>
              <a:rPr lang="en-US" sz="2400" dirty="0">
                <a:solidFill>
                  <a:srgbClr val="0000FF"/>
                </a:solidFill>
              </a:rPr>
              <a:t>Media</a:t>
            </a:r>
            <a:r>
              <a:rPr lang="en-US" sz="2400" dirty="0"/>
              <a:t> </a:t>
            </a:r>
            <a:r>
              <a:rPr lang="en-US" sz="2400" dirty="0">
                <a:solidFill>
                  <a:srgbClr val="0000FF"/>
                </a:solidFill>
              </a:rPr>
              <a:t>Habit</a:t>
            </a:r>
            <a:r>
              <a:rPr lang="en-US" sz="2400" dirty="0"/>
              <a:t> of</a:t>
            </a:r>
          </a:p>
          <a:p>
            <a:pPr algn="ctr"/>
            <a:r>
              <a:rPr lang="en-US" sz="2400" dirty="0"/>
              <a:t>Consumer</a:t>
            </a:r>
          </a:p>
        </p:txBody>
      </p:sp>
      <p:sp>
        <p:nvSpPr>
          <p:cNvPr id="13" name="Right Arrow 12"/>
          <p:cNvSpPr/>
          <p:nvPr/>
        </p:nvSpPr>
        <p:spPr>
          <a:xfrm rot="10800000">
            <a:off x="6467313" y="3063882"/>
            <a:ext cx="468560" cy="744488"/>
          </a:xfrm>
          <a:prstGeom prst="rightArrow">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p:cNvSpPr/>
          <p:nvPr/>
        </p:nvSpPr>
        <p:spPr>
          <a:xfrm rot="10800000">
            <a:off x="6491536" y="5052317"/>
            <a:ext cx="468560" cy="744488"/>
          </a:xfrm>
          <a:prstGeom prst="rightArrow">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2327564" y="2525242"/>
            <a:ext cx="3195484" cy="1631216"/>
          </a:xfrm>
          <a:prstGeom prst="roundRect">
            <a:avLst/>
          </a:prstGeom>
          <a:solidFill>
            <a:srgbClr val="FFFF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smtClean="0">
                <a:solidFill>
                  <a:schemeClr val="tx2"/>
                </a:solidFill>
              </a:rPr>
              <a:t>Message</a:t>
            </a:r>
          </a:p>
          <a:p>
            <a:pPr algn="ctr"/>
            <a:r>
              <a:rPr lang="en-US" sz="2800" dirty="0" smtClean="0">
                <a:solidFill>
                  <a:schemeClr val="tx2"/>
                </a:solidFill>
              </a:rPr>
              <a:t>(Ch.5)</a:t>
            </a:r>
            <a:endParaRPr lang="th-TH" sz="2800" dirty="0">
              <a:solidFill>
                <a:schemeClr val="tx2"/>
              </a:solidFill>
            </a:endParaRPr>
          </a:p>
        </p:txBody>
      </p:sp>
      <p:sp>
        <p:nvSpPr>
          <p:cNvPr id="16" name="Rounded Rectangle 15"/>
          <p:cNvSpPr/>
          <p:nvPr/>
        </p:nvSpPr>
        <p:spPr>
          <a:xfrm>
            <a:off x="2327564" y="4645376"/>
            <a:ext cx="3195484" cy="1739174"/>
          </a:xfrm>
          <a:prstGeom prst="roundRect">
            <a:avLst/>
          </a:prstGeom>
          <a:solidFill>
            <a:srgbClr val="99FF99"/>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solidFill>
                  <a:schemeClr val="tx2"/>
                </a:solidFill>
              </a:rPr>
              <a:t>Creative + </a:t>
            </a:r>
            <a:endParaRPr lang="en-US" sz="2800" dirty="0" smtClean="0">
              <a:solidFill>
                <a:schemeClr val="tx2"/>
              </a:solidFill>
            </a:endParaRPr>
          </a:p>
          <a:p>
            <a:pPr algn="ctr"/>
            <a:r>
              <a:rPr lang="en-US" sz="2800" dirty="0" smtClean="0">
                <a:solidFill>
                  <a:schemeClr val="tx2"/>
                </a:solidFill>
              </a:rPr>
              <a:t>Media + </a:t>
            </a:r>
          </a:p>
          <a:p>
            <a:pPr algn="ctr"/>
            <a:r>
              <a:rPr lang="en-US" sz="2800" dirty="0" smtClean="0">
                <a:solidFill>
                  <a:schemeClr val="tx2"/>
                </a:solidFill>
              </a:rPr>
              <a:t>IMC Platform</a:t>
            </a:r>
          </a:p>
          <a:p>
            <a:pPr algn="ctr"/>
            <a:r>
              <a:rPr lang="en-US" sz="2800" dirty="0" smtClean="0">
                <a:solidFill>
                  <a:schemeClr val="tx2"/>
                </a:solidFill>
              </a:rPr>
              <a:t>(Ch.6-8)</a:t>
            </a:r>
            <a:endParaRPr lang="th-TH" sz="2800" dirty="0">
              <a:solidFill>
                <a:schemeClr val="tx2"/>
              </a:solidFill>
            </a:endParaRPr>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9300" y="365281"/>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65178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Concept in message design</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15794577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Concept in </a:t>
            </a:r>
            <a:r>
              <a:rPr lang="en-US" dirty="0" smtClean="0">
                <a:solidFill>
                  <a:srgbClr val="FF0000"/>
                </a:solidFill>
              </a:rPr>
              <a:t>Message</a:t>
            </a:r>
            <a:r>
              <a:rPr lang="en-US" dirty="0" smtClean="0">
                <a:solidFill>
                  <a:srgbClr val="0070C0"/>
                </a:solidFill>
              </a:rPr>
              <a:t> Design</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lstStyle/>
          <a:p>
            <a:r>
              <a:rPr lang="en-US" dirty="0" smtClean="0"/>
              <a:t>Answer objective</a:t>
            </a:r>
          </a:p>
          <a:p>
            <a:r>
              <a:rPr lang="en-US" dirty="0" smtClean="0"/>
              <a:t>Resonate with consumers</a:t>
            </a:r>
          </a:p>
          <a:p>
            <a:r>
              <a:rPr lang="en-US" dirty="0" smtClean="0"/>
              <a:t>Reflect brand positioning</a:t>
            </a:r>
          </a:p>
          <a:p>
            <a:r>
              <a:rPr lang="en-US" dirty="0" smtClean="0"/>
              <a:t>Has big idea/ story in the message: e.g. “Just do it”, SK-II</a:t>
            </a:r>
            <a:endParaRPr lang="en-US" dirty="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74995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Big Idea (Major Selling Idea)</a:t>
            </a:r>
            <a:endParaRPr lang="en-US" dirty="0"/>
          </a:p>
        </p:txBody>
      </p:sp>
      <p:sp>
        <p:nvSpPr>
          <p:cNvPr id="3" name="Content Placeholder 2"/>
          <p:cNvSpPr>
            <a:spLocks noGrp="1"/>
          </p:cNvSpPr>
          <p:nvPr>
            <p:ph idx="1"/>
          </p:nvPr>
        </p:nvSpPr>
        <p:spPr/>
        <p:txBody>
          <a:bodyPr>
            <a:normAutofit/>
          </a:bodyPr>
          <a:lstStyle/>
          <a:p>
            <a:pPr marL="0" indent="0">
              <a:buNone/>
            </a:pPr>
            <a:r>
              <a:rPr lang="en-US" dirty="0"/>
              <a:t>The Big </a:t>
            </a:r>
            <a:r>
              <a:rPr lang="en-US" dirty="0" smtClean="0"/>
              <a:t>Idea: Major </a:t>
            </a:r>
            <a:r>
              <a:rPr lang="en-US" dirty="0"/>
              <a:t>Selling </a:t>
            </a:r>
            <a:r>
              <a:rPr lang="en-US" dirty="0" smtClean="0"/>
              <a:t>Idea/  Campaign Theme</a:t>
            </a:r>
          </a:p>
          <a:p>
            <a:pPr marL="0" indent="0">
              <a:buNone/>
            </a:pPr>
            <a:endParaRPr lang="en-US" dirty="0" smtClean="0"/>
          </a:p>
          <a:p>
            <a:pPr marL="0" indent="0">
              <a:buNone/>
            </a:pPr>
            <a:r>
              <a:rPr lang="en-US" dirty="0" smtClean="0"/>
              <a:t>“A big idea attracts the consumer’s attention, gets a reaction, and sets the advertiser’s product or service apart from the competition’s.” For example, </a:t>
            </a:r>
          </a:p>
          <a:p>
            <a:pPr marL="0" indent="0">
              <a:buNone/>
            </a:pPr>
            <a:endParaRPr lang="en-US" dirty="0" smtClean="0"/>
          </a:p>
          <a:p>
            <a:r>
              <a:rPr lang="en-US" dirty="0" smtClean="0"/>
              <a:t>We try harder (Avis)</a:t>
            </a:r>
          </a:p>
          <a:p>
            <a:r>
              <a:rPr lang="en-US" dirty="0" smtClean="0"/>
              <a:t>Intel inside</a:t>
            </a:r>
          </a:p>
          <a:p>
            <a:r>
              <a:rPr lang="en-US" dirty="0" smtClean="0"/>
              <a:t>Just do it</a:t>
            </a:r>
          </a:p>
          <a:p>
            <a:endParaRPr lang="en-US" dirty="0"/>
          </a:p>
        </p:txBody>
      </p:sp>
    </p:spTree>
    <p:extLst>
      <p:ext uri="{BB962C8B-B14F-4D97-AF65-F5344CB8AC3E}">
        <p14:creationId xmlns:p14="http://schemas.microsoft.com/office/powerpoint/2010/main" val="10214614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10" t="21613" r="41799" b="15638"/>
          <a:stretch/>
        </p:blipFill>
        <p:spPr>
          <a:xfrm>
            <a:off x="2999656" y="1484785"/>
            <a:ext cx="6624736" cy="4258759"/>
          </a:xfrm>
          <a:prstGeom prst="rect">
            <a:avLst/>
          </a:prstGeom>
        </p:spPr>
      </p:pic>
    </p:spTree>
    <p:extLst>
      <p:ext uri="{BB962C8B-B14F-4D97-AF65-F5344CB8AC3E}">
        <p14:creationId xmlns:p14="http://schemas.microsoft.com/office/powerpoint/2010/main" val="941637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ผลการค้นหารูปภาพสำหรับ porsche boxster taxi bangk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568" y="1196752"/>
            <a:ext cx="7724954"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4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ผลการค้นหารูปภาพสำหรับ Best advertisement ever winner of best ad 20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592" y="764704"/>
            <a:ext cx="7392819" cy="5544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2330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title"/>
          </p:nvPr>
        </p:nvSpPr>
        <p:spPr>
          <a:xfrm>
            <a:off x="1524000" y="0"/>
            <a:ext cx="9144000" cy="685800"/>
          </a:xfrm>
          <a:noFill/>
          <a:extLst>
            <a:ext uri="{909E8E84-426E-40DD-AFC4-6F175D3DCCD1}">
              <a14:hiddenFill xmlns:a14="http://schemas.microsoft.com/office/drawing/2010/main">
                <a:gradFill rotWithShape="1">
                  <a:gsLst>
                    <a:gs pos="0">
                      <a:srgbClr val="4E0E07"/>
                    </a:gs>
                    <a:gs pos="100000">
                      <a:srgbClr val="A81E10"/>
                    </a:gs>
                  </a:gsLst>
                  <a:lin ang="5400000" scaled="1"/>
                </a:gradFill>
              </a14:hiddenFill>
            </a:ext>
          </a:extLst>
        </p:spPr>
        <p:txBody>
          <a:bodyPr vert="horz" lIns="91440" tIns="0" rIns="91440" bIns="0" rtlCol="0" anchor="ctr">
            <a:normAutofit/>
          </a:bodyPr>
          <a:lstStyle/>
          <a:p>
            <a:pPr eaLnBrk="1" hangingPunct="1">
              <a:lnSpc>
                <a:spcPct val="85000"/>
              </a:lnSpc>
            </a:pPr>
            <a:r>
              <a:rPr lang="en-US" sz="2800">
                <a:cs typeface="Times New Roman" pitchFamily="18" charset="0"/>
              </a:rPr>
              <a:t>IBM as a Provider of Business Consulting Services</a:t>
            </a:r>
            <a:endParaRPr lang="en-US" sz="2800"/>
          </a:p>
        </p:txBody>
      </p:sp>
      <p:sp>
        <p:nvSpPr>
          <p:cNvPr id="51204" name="Line 4"/>
          <p:cNvSpPr>
            <a:spLocks noChangeShapeType="1"/>
          </p:cNvSpPr>
          <p:nvPr/>
        </p:nvSpPr>
        <p:spPr bwMode="auto">
          <a:xfrm>
            <a:off x="1524000" y="762000"/>
            <a:ext cx="9144000" cy="0"/>
          </a:xfrm>
          <a:prstGeom prst="line">
            <a:avLst/>
          </a:prstGeom>
          <a:noFill/>
          <a:ln w="38100">
            <a:solidFill>
              <a:srgbClr val="A81E10"/>
            </a:solidFill>
            <a:round/>
            <a:headEnd/>
            <a:tailEnd/>
          </a:ln>
          <a:extLst>
            <a:ext uri="{909E8E84-426E-40DD-AFC4-6F175D3DCCD1}">
              <a14:hiddenFill xmlns:a14="http://schemas.microsoft.com/office/drawing/2010/main">
                <a:noFill/>
              </a14:hiddenFill>
            </a:ext>
          </a:extLst>
        </p:spPr>
        <p:txBody>
          <a:bodyPr/>
          <a:lstStyle/>
          <a:p>
            <a:endParaRPr lang="th-TH"/>
          </a:p>
        </p:txBody>
      </p:sp>
      <p:pic>
        <p:nvPicPr>
          <p:cNvPr id="192519" name="Picture 7" descr="IBM"/>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400301" y="1447801"/>
            <a:ext cx="7604125" cy="4740275"/>
          </a:xfrm>
        </p:spPr>
      </p:pic>
      <p:sp>
        <p:nvSpPr>
          <p:cNvPr id="51206" name="Oval 5"/>
          <p:cNvSpPr>
            <a:spLocks noChangeArrowheads="1"/>
          </p:cNvSpPr>
          <p:nvPr/>
        </p:nvSpPr>
        <p:spPr bwMode="auto">
          <a:xfrm>
            <a:off x="10439400" y="6629400"/>
            <a:ext cx="228600" cy="228600"/>
          </a:xfrm>
          <a:prstGeom prst="ellipse">
            <a:avLst/>
          </a:prstGeom>
          <a:solidFill>
            <a:schemeClr val="accent1"/>
          </a:solidFill>
          <a:ln w="28575" algn="ctr">
            <a:solidFill>
              <a:schemeClr val="tx1"/>
            </a:solidFill>
            <a:round/>
            <a:headEnd/>
            <a:tailEnd/>
          </a:ln>
        </p:spPr>
        <p:txBody>
          <a:bodyPr wrap="none" anchor="ctr"/>
          <a:lstStyle/>
          <a:p>
            <a:pPr algn="ctr" eaLnBrk="0" hangingPunct="0">
              <a:lnSpc>
                <a:spcPct val="90000"/>
              </a:lnSpc>
              <a:spcBef>
                <a:spcPct val="20000"/>
              </a:spcBef>
              <a:buClr>
                <a:schemeClr val="tx1"/>
              </a:buClr>
            </a:pPr>
            <a:endParaRPr lang="th-TH"/>
          </a:p>
        </p:txBody>
      </p:sp>
    </p:spTree>
    <p:extLst>
      <p:ext uri="{BB962C8B-B14F-4D97-AF65-F5344CB8AC3E}">
        <p14:creationId xmlns:p14="http://schemas.microsoft.com/office/powerpoint/2010/main" val="2735290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192519"/>
                                        </p:tgtEl>
                                        <p:attrNameLst>
                                          <p:attrName>style.visibility</p:attrName>
                                        </p:attrNameLst>
                                      </p:cBhvr>
                                      <p:to>
                                        <p:strVal val="visible"/>
                                      </p:to>
                                    </p:set>
                                    <p:animEffect transition="in" filter="diamond(in)">
                                      <p:cBhvr>
                                        <p:cTn id="7" dur="500"/>
                                        <p:tgtEl>
                                          <p:spTgt spid="1925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Message design techniques</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1476520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Techniques in </a:t>
            </a:r>
            <a:r>
              <a:rPr lang="en-US" dirty="0" smtClean="0">
                <a:solidFill>
                  <a:srgbClr val="FF0000"/>
                </a:solidFill>
              </a:rPr>
              <a:t>Message</a:t>
            </a:r>
            <a:r>
              <a:rPr lang="en-US" dirty="0" smtClean="0">
                <a:solidFill>
                  <a:srgbClr val="0070C0"/>
                </a:solidFill>
              </a:rPr>
              <a:t> Design</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pPr marL="0" indent="0">
              <a:buNone/>
            </a:pPr>
            <a:r>
              <a:rPr lang="en-US" u="sng" dirty="0" smtClean="0"/>
              <a:t>Message structure</a:t>
            </a:r>
          </a:p>
          <a:p>
            <a:r>
              <a:rPr lang="en-US" dirty="0" smtClean="0"/>
              <a:t>Presentation sequence</a:t>
            </a:r>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73674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1524000" y="0"/>
            <a:ext cx="9144000" cy="776288"/>
          </a:xfrm>
          <a:prstGeom prst="rect">
            <a:avLst/>
          </a:prstGeom>
          <a:solidFill>
            <a:srgbClr val="64A4D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38915" name="Rectangle 3"/>
          <p:cNvSpPr>
            <a:spLocks noGrp="1" noChangeArrowheads="1"/>
          </p:cNvSpPr>
          <p:nvPr>
            <p:ph type="title"/>
          </p:nvPr>
        </p:nvSpPr>
        <p:spPr>
          <a:xfrm>
            <a:off x="2438400" y="0"/>
            <a:ext cx="8229600" cy="762000"/>
          </a:xfrm>
        </p:spPr>
        <p:txBody>
          <a:bodyPr vert="horz" lIns="91440" tIns="0" rIns="91440" bIns="0" rtlCol="0" anchor="ctr">
            <a:normAutofit/>
          </a:bodyPr>
          <a:lstStyle/>
          <a:p>
            <a:pPr algn="l" eaLnBrk="1" hangingPunct="1"/>
            <a:r>
              <a:rPr lang="en-US" altLang="en-US" sz="3000"/>
              <a:t>Recall and Presentation Order</a:t>
            </a:r>
          </a:p>
        </p:txBody>
      </p:sp>
      <p:sp>
        <p:nvSpPr>
          <p:cNvPr id="38916" name="Line 6"/>
          <p:cNvSpPr>
            <a:spLocks noChangeShapeType="1"/>
          </p:cNvSpPr>
          <p:nvPr/>
        </p:nvSpPr>
        <p:spPr bwMode="auto">
          <a:xfrm>
            <a:off x="1524000" y="774700"/>
            <a:ext cx="9144000" cy="0"/>
          </a:xfrm>
          <a:prstGeom prst="line">
            <a:avLst/>
          </a:prstGeom>
          <a:noFill/>
          <a:ln w="38100">
            <a:solidFill>
              <a:srgbClr val="CC66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8917" name="AutoShape 7"/>
          <p:cNvSpPr>
            <a:spLocks noChangeArrowheads="1"/>
          </p:cNvSpPr>
          <p:nvPr/>
        </p:nvSpPr>
        <p:spPr bwMode="auto">
          <a:xfrm rot="-5400000">
            <a:off x="512763" y="3055938"/>
            <a:ext cx="3992563" cy="903288"/>
          </a:xfrm>
          <a:prstGeom prst="rightArrow">
            <a:avLst>
              <a:gd name="adj1" fmla="val 50000"/>
              <a:gd name="adj2" fmla="val 71887"/>
            </a:avLst>
          </a:prstGeom>
          <a:solidFill>
            <a:srgbClr val="64A4D0"/>
          </a:solidFill>
          <a:ln w="28575">
            <a:solidFill>
              <a:srgbClr val="000066"/>
            </a:solidFill>
            <a:miter lim="800000"/>
            <a:headEnd/>
            <a:tailEnd/>
          </a:ln>
        </p:spPr>
        <p:txBody>
          <a:bodyPr wrap="none" lIns="90487" tIns="44450" rIns="90487" bIns="44450"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
                <a:schemeClr val="bg2"/>
              </a:buClr>
              <a:buSzPct val="75000"/>
              <a:buFontTx/>
              <a:buNone/>
            </a:pPr>
            <a:r>
              <a:rPr lang="en-US" altLang="en-US" sz="2400">
                <a:latin typeface="Verdana" panose="020B0604030504040204" pitchFamily="34" charset="0"/>
                <a:cs typeface="Arial" panose="020B0604020202020204" pitchFamily="34" charset="0"/>
              </a:rPr>
              <a:t>Recall</a:t>
            </a:r>
          </a:p>
        </p:txBody>
      </p:sp>
      <p:sp>
        <p:nvSpPr>
          <p:cNvPr id="38918" name="Rectangle 8"/>
          <p:cNvSpPr>
            <a:spLocks noChangeArrowheads="1"/>
          </p:cNvSpPr>
          <p:nvPr/>
        </p:nvSpPr>
        <p:spPr bwMode="auto">
          <a:xfrm>
            <a:off x="2870200" y="5491163"/>
            <a:ext cx="1718418"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spcAft>
                <a:spcPct val="0"/>
              </a:spcAft>
              <a:buClr>
                <a:schemeClr val="bg2"/>
              </a:buClr>
              <a:buSzPct val="75000"/>
              <a:buFontTx/>
              <a:buNone/>
            </a:pPr>
            <a:r>
              <a:rPr lang="en-US" altLang="en-US" sz="2400">
                <a:latin typeface="Verdana" panose="020B0604030504040204" pitchFamily="34" charset="0"/>
                <a:cs typeface="Arial" panose="020B0604020202020204" pitchFamily="34" charset="0"/>
              </a:rPr>
              <a:t>Beginning</a:t>
            </a:r>
          </a:p>
        </p:txBody>
      </p:sp>
      <p:sp>
        <p:nvSpPr>
          <p:cNvPr id="38919" name="Rectangle 9"/>
          <p:cNvSpPr>
            <a:spLocks noChangeArrowheads="1"/>
          </p:cNvSpPr>
          <p:nvPr/>
        </p:nvSpPr>
        <p:spPr bwMode="auto">
          <a:xfrm>
            <a:off x="5824539" y="5491163"/>
            <a:ext cx="1546225"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7" tIns="44450" rIns="90487" bIns="44450">
            <a:spAutoFit/>
          </a:bodyP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
                <a:schemeClr val="bg2"/>
              </a:buClr>
              <a:buSzPct val="75000"/>
              <a:buFontTx/>
              <a:buNone/>
            </a:pPr>
            <a:r>
              <a:rPr lang="en-US" altLang="en-US" sz="2400">
                <a:latin typeface="Verdana" panose="020B0604030504040204" pitchFamily="34" charset="0"/>
                <a:cs typeface="Arial" panose="020B0604020202020204" pitchFamily="34" charset="0"/>
              </a:rPr>
              <a:t>Middle</a:t>
            </a:r>
          </a:p>
        </p:txBody>
      </p:sp>
      <p:sp>
        <p:nvSpPr>
          <p:cNvPr id="38920" name="Rectangle 10"/>
          <p:cNvSpPr>
            <a:spLocks noChangeArrowheads="1"/>
          </p:cNvSpPr>
          <p:nvPr/>
        </p:nvSpPr>
        <p:spPr bwMode="auto">
          <a:xfrm>
            <a:off x="9115425" y="5491163"/>
            <a:ext cx="764632"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spcAft>
                <a:spcPct val="0"/>
              </a:spcAft>
              <a:buClr>
                <a:schemeClr val="bg2"/>
              </a:buClr>
              <a:buSzPct val="75000"/>
              <a:buFontTx/>
              <a:buNone/>
            </a:pPr>
            <a:r>
              <a:rPr lang="en-US" altLang="en-US" sz="2400">
                <a:latin typeface="Verdana" panose="020B0604030504040204" pitchFamily="34" charset="0"/>
                <a:cs typeface="Arial" panose="020B0604020202020204" pitchFamily="34" charset="0"/>
              </a:rPr>
              <a:t>End</a:t>
            </a:r>
          </a:p>
        </p:txBody>
      </p:sp>
      <p:sp>
        <p:nvSpPr>
          <p:cNvPr id="103435" name="Rectangle 11"/>
          <p:cNvSpPr>
            <a:spLocks noChangeArrowheads="1"/>
          </p:cNvSpPr>
          <p:nvPr/>
        </p:nvSpPr>
        <p:spPr bwMode="auto">
          <a:xfrm>
            <a:off x="6110289" y="4556126"/>
            <a:ext cx="935037" cy="842963"/>
          </a:xfrm>
          <a:prstGeom prst="rect">
            <a:avLst/>
          </a:prstGeom>
          <a:solidFill>
            <a:srgbClr val="FF9900"/>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36" name="Rectangle 12"/>
          <p:cNvSpPr>
            <a:spLocks noChangeArrowheads="1"/>
          </p:cNvSpPr>
          <p:nvPr/>
        </p:nvSpPr>
        <p:spPr bwMode="auto">
          <a:xfrm>
            <a:off x="4691064" y="3490914"/>
            <a:ext cx="936625" cy="1908175"/>
          </a:xfrm>
          <a:prstGeom prst="rect">
            <a:avLst/>
          </a:prstGeom>
          <a:solidFill>
            <a:srgbClr val="FF9900"/>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37" name="Rectangle 13"/>
          <p:cNvSpPr>
            <a:spLocks noChangeArrowheads="1"/>
          </p:cNvSpPr>
          <p:nvPr/>
        </p:nvSpPr>
        <p:spPr bwMode="auto">
          <a:xfrm>
            <a:off x="7575551" y="3490914"/>
            <a:ext cx="936625" cy="1908175"/>
          </a:xfrm>
          <a:prstGeom prst="rect">
            <a:avLst/>
          </a:prstGeom>
          <a:solidFill>
            <a:srgbClr val="FF9900"/>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38" name="Rectangle 14"/>
          <p:cNvSpPr>
            <a:spLocks noChangeArrowheads="1"/>
          </p:cNvSpPr>
          <p:nvPr/>
        </p:nvSpPr>
        <p:spPr bwMode="auto">
          <a:xfrm>
            <a:off x="9020176" y="2187576"/>
            <a:ext cx="936625" cy="3211513"/>
          </a:xfrm>
          <a:prstGeom prst="rect">
            <a:avLst/>
          </a:prstGeom>
          <a:solidFill>
            <a:schemeClr val="accent6">
              <a:lumMod val="40000"/>
              <a:lumOff val="60000"/>
            </a:schemeClr>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39" name="Rectangle 15"/>
          <p:cNvSpPr>
            <a:spLocks noChangeArrowheads="1"/>
          </p:cNvSpPr>
          <p:nvPr/>
        </p:nvSpPr>
        <p:spPr bwMode="auto">
          <a:xfrm>
            <a:off x="3275013" y="2187576"/>
            <a:ext cx="938212" cy="3211513"/>
          </a:xfrm>
          <a:prstGeom prst="rect">
            <a:avLst/>
          </a:prstGeom>
          <a:solidFill>
            <a:srgbClr val="FF9900"/>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38926" name="Line 16"/>
          <p:cNvSpPr>
            <a:spLocks noChangeShapeType="1"/>
          </p:cNvSpPr>
          <p:nvPr/>
        </p:nvSpPr>
        <p:spPr bwMode="auto">
          <a:xfrm>
            <a:off x="3252788" y="5434013"/>
            <a:ext cx="6711950" cy="0"/>
          </a:xfrm>
          <a:prstGeom prst="line">
            <a:avLst/>
          </a:prstGeom>
          <a:noFill/>
          <a:ln w="1270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03441" name="Rectangle 17"/>
          <p:cNvSpPr>
            <a:spLocks noChangeArrowheads="1"/>
          </p:cNvSpPr>
          <p:nvPr/>
        </p:nvSpPr>
        <p:spPr bwMode="auto">
          <a:xfrm>
            <a:off x="6111875" y="4554538"/>
            <a:ext cx="935038" cy="842962"/>
          </a:xfrm>
          <a:prstGeom prst="rect">
            <a:avLst/>
          </a:prstGeom>
          <a:solidFill>
            <a:srgbClr val="FFDEBD"/>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42" name="Rectangle 18"/>
          <p:cNvSpPr>
            <a:spLocks noChangeArrowheads="1"/>
          </p:cNvSpPr>
          <p:nvPr/>
        </p:nvSpPr>
        <p:spPr bwMode="auto">
          <a:xfrm>
            <a:off x="4692651" y="3489326"/>
            <a:ext cx="936625" cy="1908175"/>
          </a:xfrm>
          <a:prstGeom prst="rect">
            <a:avLst/>
          </a:prstGeom>
          <a:solidFill>
            <a:srgbClr val="FFDEBD"/>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43" name="Rectangle 19"/>
          <p:cNvSpPr>
            <a:spLocks noChangeArrowheads="1"/>
          </p:cNvSpPr>
          <p:nvPr/>
        </p:nvSpPr>
        <p:spPr bwMode="auto">
          <a:xfrm>
            <a:off x="7577139" y="3489326"/>
            <a:ext cx="936625" cy="1908175"/>
          </a:xfrm>
          <a:prstGeom prst="rect">
            <a:avLst/>
          </a:prstGeom>
          <a:solidFill>
            <a:srgbClr val="FFDEBD"/>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
        <p:nvSpPr>
          <p:cNvPr id="103444" name="Rectangle 20"/>
          <p:cNvSpPr>
            <a:spLocks noChangeArrowheads="1"/>
          </p:cNvSpPr>
          <p:nvPr/>
        </p:nvSpPr>
        <p:spPr bwMode="auto">
          <a:xfrm>
            <a:off x="3276601" y="2185988"/>
            <a:ext cx="938213" cy="3211512"/>
          </a:xfrm>
          <a:prstGeom prst="rect">
            <a:avLst/>
          </a:prstGeom>
          <a:solidFill>
            <a:srgbClr val="FFDEBD"/>
          </a:solidFill>
          <a:ln w="28575">
            <a:solidFill>
              <a:srgbClr val="000066"/>
            </a:solidFill>
            <a:miter lim="800000"/>
            <a:headEnd/>
            <a:tailEnd/>
          </a:ln>
          <a:effectLst>
            <a:outerShdw dist="81320" dir="3080412" algn="ctr" rotWithShape="0">
              <a:schemeClr val="tx1"/>
            </a:outerShdw>
          </a:effectLst>
        </p:spPr>
        <p:txBody>
          <a:bodyPr wrap="none" anchor="ctr"/>
          <a:lstStyle>
            <a:lvl1pPr eaLnBrk="0" hangingPunct="0">
              <a:spcBef>
                <a:spcPts val="600"/>
              </a:spcBef>
              <a:spcAft>
                <a:spcPts val="600"/>
              </a:spcAft>
              <a:buClr>
                <a:srgbClr val="002060"/>
              </a:buClr>
              <a:buFont typeface="Wingdings" panose="05000000000000000000" pitchFamily="2" charset="2"/>
              <a:buChar char="§"/>
              <a:defRPr sz="3000">
                <a:solidFill>
                  <a:schemeClr val="tx1"/>
                </a:solidFill>
                <a:latin typeface="Times New Roman" panose="02020603050405020304" pitchFamily="18" charset="0"/>
                <a:cs typeface="Times New Roman" panose="02020603050405020304" pitchFamily="18" charset="0"/>
              </a:defRPr>
            </a:lvl1pPr>
            <a:lvl2pPr marL="742950" indent="-285750" eaLnBrk="0" hangingPunct="0">
              <a:spcBef>
                <a:spcPts val="600"/>
              </a:spcBef>
              <a:spcAft>
                <a:spcPts val="600"/>
              </a:spcAft>
              <a:buClr>
                <a:srgbClr val="002060"/>
              </a:buClr>
              <a:buFont typeface="Wingdings" panose="05000000000000000000" pitchFamily="2" charset="2"/>
              <a:buChar char="§"/>
              <a:defRPr sz="2800">
                <a:solidFill>
                  <a:schemeClr val="tx1"/>
                </a:solidFill>
                <a:latin typeface="Times New Roman" panose="02020603050405020304" pitchFamily="18" charset="0"/>
                <a:cs typeface="Times New Roman" panose="02020603050405020304" pitchFamily="18" charset="0"/>
              </a:defRPr>
            </a:lvl2pPr>
            <a:lvl3pPr marL="1143000" indent="-228600" eaLnBrk="0" hangingPunct="0">
              <a:spcBef>
                <a:spcPts val="600"/>
              </a:spcBef>
              <a:spcAft>
                <a:spcPts val="600"/>
              </a:spcAft>
              <a:buClr>
                <a:srgbClr val="002060"/>
              </a:buClr>
              <a:buFont typeface="Wingdings" panose="05000000000000000000" pitchFamily="2" charset="2"/>
              <a:buChar char="§"/>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spcBef>
                <a:spcPts val="600"/>
              </a:spcBef>
              <a:spcAft>
                <a:spcPts val="600"/>
              </a:spcAft>
              <a:buClr>
                <a:srgbClr val="002060"/>
              </a:buClr>
              <a:buFont typeface="Wingdings" panose="05000000000000000000" pitchFamily="2" charset="2"/>
              <a:buChar char="§"/>
              <a:defRPr sz="2200">
                <a:solidFill>
                  <a:schemeClr val="tx1"/>
                </a:solidFill>
                <a:latin typeface="Times New Roman" panose="02020603050405020304" pitchFamily="18" charset="0"/>
                <a:cs typeface="Times New Roman" panose="02020603050405020304" pitchFamily="18" charset="0"/>
              </a:defRPr>
            </a:lvl4pPr>
            <a:lvl5pPr marL="2057400" indent="-228600" eaLnBrk="0"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ts val="600"/>
              </a:spcBef>
              <a:spcAft>
                <a:spcPts val="600"/>
              </a:spcAft>
              <a:buClr>
                <a:srgbClr val="002060"/>
              </a:buClr>
              <a:buFont typeface="Wingdings" panose="05000000000000000000" pitchFamily="2" charset="2"/>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spcAft>
                <a:spcPct val="0"/>
              </a:spcAft>
              <a:buClrTx/>
              <a:buFontTx/>
              <a:buNone/>
            </a:pPr>
            <a:endParaRPr lang="en-US" altLang="en-US" sz="2200">
              <a:latin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2830597019"/>
      </p:ext>
    </p:extLst>
  </p:cSld>
  <p:clrMapOvr>
    <a:masterClrMapping/>
  </p:clrMapOvr>
  <p:transition>
    <p:pull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556331" y="4521202"/>
            <a:ext cx="9319491" cy="1565562"/>
          </a:xfrm>
          <a:prstGeom prst="roundRect">
            <a:avLst/>
          </a:prstGeom>
          <a:solidFill>
            <a:srgbClr val="FFFFCC"/>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4" name="Rounded Rectangle 3"/>
          <p:cNvSpPr/>
          <p:nvPr/>
        </p:nvSpPr>
        <p:spPr>
          <a:xfrm>
            <a:off x="1551709" y="3205019"/>
            <a:ext cx="9319491" cy="1136072"/>
          </a:xfrm>
          <a:prstGeom prst="roundRect">
            <a:avLst/>
          </a:prstGeom>
          <a:solidFill>
            <a:srgbClr val="FFFFCC"/>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Techniques in </a:t>
            </a:r>
            <a:r>
              <a:rPr lang="en-US" dirty="0" smtClean="0">
                <a:solidFill>
                  <a:srgbClr val="FF0000"/>
                </a:solidFill>
              </a:rPr>
              <a:t>Message</a:t>
            </a:r>
            <a:r>
              <a:rPr lang="en-US" dirty="0" smtClean="0">
                <a:solidFill>
                  <a:srgbClr val="0070C0"/>
                </a:solidFill>
              </a:rPr>
              <a:t> Design</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pPr marL="0" indent="0">
              <a:buNone/>
            </a:pPr>
            <a:r>
              <a:rPr lang="en-US" u="sng" dirty="0" smtClean="0"/>
              <a:t>Message structure</a:t>
            </a:r>
          </a:p>
          <a:p>
            <a:r>
              <a:rPr lang="en-US" dirty="0" smtClean="0"/>
              <a:t>Presentation sequence</a:t>
            </a:r>
          </a:p>
          <a:p>
            <a:r>
              <a:rPr lang="en-US" dirty="0" smtClean="0"/>
              <a:t>Message sidedness</a:t>
            </a:r>
          </a:p>
          <a:p>
            <a:pPr marL="914400" lvl="1" indent="-457200">
              <a:buFontTx/>
              <a:buChar char="-"/>
            </a:pPr>
            <a:r>
              <a:rPr lang="en-US" dirty="0"/>
              <a:t>One-sided</a:t>
            </a:r>
          </a:p>
          <a:p>
            <a:pPr marL="914400" lvl="1" indent="-457200">
              <a:buFontTx/>
              <a:buChar char="-"/>
            </a:pPr>
            <a:r>
              <a:rPr lang="en-US" dirty="0"/>
              <a:t>Two-sided e.g. refutation</a:t>
            </a:r>
          </a:p>
          <a:p>
            <a:r>
              <a:rPr lang="en-US" dirty="0" smtClean="0"/>
              <a:t>Message conclusion</a:t>
            </a:r>
          </a:p>
          <a:p>
            <a:pPr marL="914400" lvl="1" indent="-457200">
              <a:buFontTx/>
              <a:buChar char="-"/>
            </a:pPr>
            <a:r>
              <a:rPr lang="en-US" dirty="0"/>
              <a:t>Conclusion drawing: Explicit</a:t>
            </a:r>
          </a:p>
          <a:p>
            <a:pPr marL="914400" lvl="1" indent="-457200">
              <a:buFontTx/>
              <a:buChar char="-"/>
            </a:pPr>
            <a:r>
              <a:rPr lang="en-US" dirty="0"/>
              <a:t>Conclusion drawing: Allow consumers to draw their own conclusion</a:t>
            </a:r>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80758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551709" y="3205019"/>
            <a:ext cx="9319491" cy="1136072"/>
          </a:xfrm>
          <a:prstGeom prst="roundRect">
            <a:avLst/>
          </a:prstGeom>
          <a:solidFill>
            <a:srgbClr val="FFFFCC"/>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Techniques in </a:t>
            </a:r>
            <a:r>
              <a:rPr lang="en-US" dirty="0" smtClean="0">
                <a:solidFill>
                  <a:srgbClr val="FF0000"/>
                </a:solidFill>
              </a:rPr>
              <a:t>Message</a:t>
            </a:r>
            <a:r>
              <a:rPr lang="en-US" dirty="0" smtClean="0">
                <a:solidFill>
                  <a:srgbClr val="0070C0"/>
                </a:solidFill>
              </a:rPr>
              <a:t> Design</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pPr marL="0" indent="0">
              <a:buNone/>
            </a:pPr>
            <a:r>
              <a:rPr lang="en-US" u="sng" dirty="0" smtClean="0"/>
              <a:t>Message attractiveness</a:t>
            </a:r>
          </a:p>
          <a:p>
            <a:r>
              <a:rPr lang="en-US" dirty="0" smtClean="0"/>
              <a:t>Cognitive</a:t>
            </a:r>
          </a:p>
          <a:p>
            <a:r>
              <a:rPr lang="en-US" dirty="0" smtClean="0"/>
              <a:t>Affective</a:t>
            </a:r>
          </a:p>
          <a:p>
            <a:pPr marL="457200" lvl="1" indent="0">
              <a:lnSpc>
                <a:spcPct val="100000"/>
              </a:lnSpc>
              <a:spcBef>
                <a:spcPts val="0"/>
              </a:spcBef>
              <a:buNone/>
              <a:defRPr/>
            </a:pPr>
            <a:r>
              <a:rPr lang="en-US" dirty="0" smtClean="0"/>
              <a:t>-     Personal </a:t>
            </a:r>
            <a:r>
              <a:rPr lang="en-US" dirty="0"/>
              <a:t>feeling e.g. pride, fear</a:t>
            </a:r>
          </a:p>
          <a:p>
            <a:pPr marL="914400" lvl="1" indent="-457200">
              <a:buFontTx/>
              <a:buChar char="-"/>
            </a:pPr>
            <a:r>
              <a:rPr lang="en-US" dirty="0"/>
              <a:t>Social-related feeling e.g. belonging, self-esteem</a:t>
            </a:r>
          </a:p>
          <a:p>
            <a:r>
              <a:rPr lang="en-US" dirty="0" smtClean="0"/>
              <a:t>Combination</a:t>
            </a:r>
            <a:endParaRPr lang="en-US" dirty="0"/>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04058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Techniques in </a:t>
            </a:r>
            <a:r>
              <a:rPr lang="en-US" dirty="0" smtClean="0">
                <a:solidFill>
                  <a:srgbClr val="FF0000"/>
                </a:solidFill>
              </a:rPr>
              <a:t>Message</a:t>
            </a:r>
            <a:r>
              <a:rPr lang="en-US" dirty="0" smtClean="0">
                <a:solidFill>
                  <a:srgbClr val="0070C0"/>
                </a:solidFill>
              </a:rPr>
              <a:t> Design</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pPr marL="0" indent="0">
              <a:buNone/>
            </a:pPr>
            <a:r>
              <a:rPr lang="en-US" u="sng" dirty="0" smtClean="0"/>
              <a:t>Verbal and non-verbal communication</a:t>
            </a:r>
          </a:p>
          <a:p>
            <a:r>
              <a:rPr lang="en-US" dirty="0" smtClean="0"/>
              <a:t>Verbal</a:t>
            </a:r>
          </a:p>
          <a:p>
            <a:r>
              <a:rPr lang="en-US" dirty="0" smtClean="0"/>
              <a:t>Nonverbal</a:t>
            </a:r>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18678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Message: Receiver</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30043616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Consumer’s </a:t>
            </a:r>
            <a:r>
              <a:rPr lang="en-US" dirty="0" smtClean="0">
                <a:solidFill>
                  <a:srgbClr val="FF0000"/>
                </a:solidFill>
              </a:rPr>
              <a:t>Readiness</a:t>
            </a:r>
            <a:r>
              <a:rPr lang="en-US" dirty="0" smtClean="0">
                <a:solidFill>
                  <a:srgbClr val="0070C0"/>
                </a:solidFill>
              </a:rPr>
              <a:t> in receiving message</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r>
              <a:rPr lang="en-US" dirty="0" smtClean="0"/>
              <a:t>Consumer background (field of </a:t>
            </a:r>
            <a:r>
              <a:rPr lang="en-US" dirty="0" smtClean="0"/>
              <a:t>reference) e.g. SES</a:t>
            </a:r>
            <a:endParaRPr lang="en-US" dirty="0" smtClean="0"/>
          </a:p>
          <a:p>
            <a:r>
              <a:rPr lang="en-US" dirty="0" smtClean="0"/>
              <a:t>Motivation and willingness</a:t>
            </a:r>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47548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Message: Sender</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16010542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Message’s </a:t>
            </a:r>
            <a:r>
              <a:rPr lang="en-US" dirty="0" smtClean="0">
                <a:solidFill>
                  <a:srgbClr val="FF0000"/>
                </a:solidFill>
              </a:rPr>
              <a:t>Sender</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r>
              <a:rPr lang="en-US" dirty="0" smtClean="0"/>
              <a:t>Influencer</a:t>
            </a:r>
          </a:p>
          <a:p>
            <a:pPr lvl="1"/>
            <a:r>
              <a:rPr lang="en-US" dirty="0" smtClean="0"/>
              <a:t>Membership group</a:t>
            </a:r>
          </a:p>
          <a:p>
            <a:pPr lvl="2"/>
            <a:r>
              <a:rPr lang="en-US" dirty="0" smtClean="0"/>
              <a:t>Primary group e.g. family</a:t>
            </a:r>
          </a:p>
          <a:p>
            <a:pPr lvl="2"/>
            <a:r>
              <a:rPr lang="en-US" dirty="0" smtClean="0"/>
              <a:t>Secondary group e.g. classmate, chat room member</a:t>
            </a:r>
          </a:p>
          <a:p>
            <a:pPr lvl="1"/>
            <a:r>
              <a:rPr lang="en-US" dirty="0" smtClean="0"/>
              <a:t>Reference group e.g. celeb</a:t>
            </a:r>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5786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title"/>
          </p:nvPr>
        </p:nvSpPr>
        <p:spPr>
          <a:xfrm>
            <a:off x="1524000" y="0"/>
            <a:ext cx="9144000" cy="685800"/>
          </a:xfrm>
          <a:noFill/>
          <a:extLst>
            <a:ext uri="{909E8E84-426E-40DD-AFC4-6F175D3DCCD1}">
              <a14:hiddenFill xmlns:a14="http://schemas.microsoft.com/office/drawing/2010/main">
                <a:gradFill rotWithShape="1">
                  <a:gsLst>
                    <a:gs pos="0">
                      <a:srgbClr val="4E0E07"/>
                    </a:gs>
                    <a:gs pos="100000">
                      <a:srgbClr val="A81E10"/>
                    </a:gs>
                  </a:gsLst>
                  <a:lin ang="5400000" scaled="1"/>
                </a:gradFill>
              </a14:hiddenFill>
            </a:ext>
          </a:extLst>
        </p:spPr>
        <p:txBody>
          <a:bodyPr vert="horz" lIns="91440" tIns="0" rIns="91440" bIns="0" rtlCol="0" anchor="ctr">
            <a:normAutofit/>
          </a:bodyPr>
          <a:lstStyle/>
          <a:p>
            <a:pPr eaLnBrk="1" hangingPunct="1">
              <a:lnSpc>
                <a:spcPct val="85000"/>
              </a:lnSpc>
            </a:pPr>
            <a:r>
              <a:rPr lang="en-US" sz="2800">
                <a:cs typeface="Times New Roman" pitchFamily="18" charset="0"/>
              </a:rPr>
              <a:t>Applying Likability: Decorative Models</a:t>
            </a:r>
            <a:endParaRPr lang="en-US" sz="2800"/>
          </a:p>
        </p:txBody>
      </p:sp>
      <p:pic>
        <p:nvPicPr>
          <p:cNvPr id="23557" name="Picture 7" descr="Dove loti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038600" y="762001"/>
            <a:ext cx="4495800" cy="6042025"/>
          </a:xfrm>
        </p:spPr>
      </p:pic>
      <p:sp>
        <p:nvSpPr>
          <p:cNvPr id="23558" name="Oval 5"/>
          <p:cNvSpPr>
            <a:spLocks noChangeArrowheads="1"/>
          </p:cNvSpPr>
          <p:nvPr/>
        </p:nvSpPr>
        <p:spPr bwMode="auto">
          <a:xfrm>
            <a:off x="10287000" y="6705600"/>
            <a:ext cx="76200" cy="76200"/>
          </a:xfrm>
          <a:prstGeom prst="ellipse">
            <a:avLst/>
          </a:prstGeom>
          <a:solidFill>
            <a:srgbClr val="DFEBE8"/>
          </a:solidFill>
          <a:ln w="12700" algn="ctr">
            <a:solidFill>
              <a:schemeClr val="tx1"/>
            </a:solidFill>
            <a:round/>
            <a:headEnd/>
            <a:tailEnd/>
          </a:ln>
        </p:spPr>
        <p:txBody>
          <a:bodyPr wrap="none" anchor="ctr"/>
          <a:lstStyle/>
          <a:p>
            <a:pPr algn="ctr" eaLnBrk="0" hangingPunct="0"/>
            <a:endParaRPr lang="th-TH"/>
          </a:p>
        </p:txBody>
      </p:sp>
      <p:sp>
        <p:nvSpPr>
          <p:cNvPr id="7" name="TextBox 6"/>
          <p:cNvSpPr txBox="1"/>
          <p:nvPr/>
        </p:nvSpPr>
        <p:spPr>
          <a:xfrm>
            <a:off x="10375900" y="6611938"/>
            <a:ext cx="292100" cy="246062"/>
          </a:xfrm>
          <a:prstGeom prst="rect">
            <a:avLst/>
          </a:prstGeom>
          <a:noFill/>
        </p:spPr>
        <p:txBody>
          <a:bodyPr wrap="none">
            <a:spAutoFit/>
          </a:bodyPr>
          <a:lstStyle/>
          <a:p>
            <a:pPr algn="ctr" eaLnBrk="0" hangingPunct="0">
              <a:defRPr/>
            </a:pPr>
            <a:r>
              <a:rPr lang="en-US" sz="1000" dirty="0">
                <a:solidFill>
                  <a:schemeClr val="bg1">
                    <a:lumMod val="85000"/>
                  </a:schemeClr>
                </a:solidFill>
              </a:rPr>
              <a:t>M</a:t>
            </a:r>
            <a:endParaRPr lang="en-US" dirty="0">
              <a:solidFill>
                <a:schemeClr val="bg1">
                  <a:lumMod val="85000"/>
                </a:schemeClr>
              </a:solidFill>
            </a:endParaRPr>
          </a:p>
        </p:txBody>
      </p:sp>
    </p:spTree>
    <p:extLst>
      <p:ext uri="{BB962C8B-B14F-4D97-AF65-F5344CB8AC3E}">
        <p14:creationId xmlns:p14="http://schemas.microsoft.com/office/powerpoint/2010/main" val="2103664200"/>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Message’s </a:t>
            </a:r>
            <a:r>
              <a:rPr lang="en-US" dirty="0" smtClean="0">
                <a:solidFill>
                  <a:srgbClr val="FF0000"/>
                </a:solidFill>
              </a:rPr>
              <a:t>Sender</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r>
              <a:rPr lang="en-US" dirty="0" smtClean="0"/>
              <a:t>Sender’s attribute</a:t>
            </a:r>
          </a:p>
          <a:p>
            <a:pPr lvl="1"/>
            <a:r>
              <a:rPr lang="en-US" dirty="0" smtClean="0"/>
              <a:t>Credibility</a:t>
            </a:r>
          </a:p>
          <a:p>
            <a:pPr lvl="1"/>
            <a:r>
              <a:rPr lang="en-US" dirty="0" smtClean="0"/>
              <a:t>Attractiveness</a:t>
            </a:r>
          </a:p>
          <a:p>
            <a:pPr lvl="1"/>
            <a:r>
              <a:rPr lang="en-US" dirty="0" smtClean="0"/>
              <a:t>Power</a:t>
            </a:r>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44831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3" name="Picture 7" descr="Dov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886201" y="836713"/>
            <a:ext cx="4492625" cy="5915025"/>
          </a:xfrm>
        </p:spPr>
      </p:pic>
      <p:sp>
        <p:nvSpPr>
          <p:cNvPr id="2" name="Title 1"/>
          <p:cNvSpPr>
            <a:spLocks noGrp="1"/>
          </p:cNvSpPr>
          <p:nvPr>
            <p:ph type="title"/>
          </p:nvPr>
        </p:nvSpPr>
        <p:spPr>
          <a:xfrm>
            <a:off x="1631504" y="116632"/>
            <a:ext cx="8964488" cy="634082"/>
          </a:xfrm>
          <a:ln>
            <a:solidFill>
              <a:srgbClr val="0000FF"/>
            </a:solidFill>
          </a:ln>
        </p:spPr>
        <p:txBody>
          <a:bodyPr>
            <a:normAutofit fontScale="90000"/>
          </a:bodyPr>
          <a:lstStyle/>
          <a:p>
            <a:r>
              <a:rPr lang="en-US" sz="4000" dirty="0">
                <a:solidFill>
                  <a:srgbClr val="FF0000"/>
                </a:solidFill>
              </a:rPr>
              <a:t>What is the </a:t>
            </a:r>
            <a:r>
              <a:rPr lang="en-US" sz="4000" dirty="0" smtClean="0">
                <a:solidFill>
                  <a:srgbClr val="FF0000"/>
                </a:solidFill>
              </a:rPr>
              <a:t>sender </a:t>
            </a:r>
            <a:r>
              <a:rPr lang="en-US" sz="4000" dirty="0">
                <a:solidFill>
                  <a:srgbClr val="FF0000"/>
                </a:solidFill>
              </a:rPr>
              <a:t>attribute of this Ad?</a:t>
            </a:r>
            <a:endParaRPr lang="th-TH" sz="4000" dirty="0">
              <a:solidFill>
                <a:srgbClr val="FF0000"/>
              </a:solidFill>
            </a:endParaRPr>
          </a:p>
        </p:txBody>
      </p:sp>
    </p:spTree>
    <p:extLst>
      <p:ext uri="{BB962C8B-B14F-4D97-AF65-F5344CB8AC3E}">
        <p14:creationId xmlns:p14="http://schemas.microsoft.com/office/powerpoint/2010/main" val="3970108606"/>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6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6480" y="908721"/>
            <a:ext cx="4329760" cy="5400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16504817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198663"/>
                                        </p:tgtEl>
                                        <p:attrNameLst>
                                          <p:attrName>style.visibility</p:attrName>
                                        </p:attrNameLst>
                                      </p:cBhvr>
                                      <p:to>
                                        <p:strVal val="visible"/>
                                      </p:to>
                                    </p:set>
                                    <p:animEffect transition="in" filter="blinds(horizontal)">
                                      <p:cBhvr>
                                        <p:cTn id="7" dur="500"/>
                                        <p:tgtEl>
                                          <p:spTgt spid="198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Message’s </a:t>
            </a:r>
            <a:r>
              <a:rPr lang="en-US" dirty="0" smtClean="0">
                <a:solidFill>
                  <a:srgbClr val="FF0000"/>
                </a:solidFill>
              </a:rPr>
              <a:t>Sender</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r>
              <a:rPr lang="en-US" dirty="0" smtClean="0"/>
              <a:t>Celebrity Sender</a:t>
            </a:r>
          </a:p>
          <a:p>
            <a:pPr lvl="1"/>
            <a:r>
              <a:rPr lang="en-US" dirty="0" smtClean="0"/>
              <a:t>Choosing criteria</a:t>
            </a:r>
          </a:p>
          <a:p>
            <a:pPr lvl="1"/>
            <a:r>
              <a:rPr lang="en-US" dirty="0" smtClean="0"/>
              <a:t>Risk</a:t>
            </a:r>
          </a:p>
          <a:p>
            <a:pPr lvl="2"/>
            <a:endParaRPr lang="en-US" dirty="0" smtClean="0"/>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 name="Freeform 3"/>
          <p:cNvSpPr/>
          <p:nvPr/>
        </p:nvSpPr>
        <p:spPr>
          <a:xfrm>
            <a:off x="8063345" y="4073236"/>
            <a:ext cx="1560946" cy="1699491"/>
          </a:xfrm>
          <a:custGeom>
            <a:avLst/>
            <a:gdLst>
              <a:gd name="connsiteX0" fmla="*/ 0 w 1560946"/>
              <a:gd name="connsiteY0" fmla="*/ 0 h 1699491"/>
              <a:gd name="connsiteX1" fmla="*/ 27710 w 1560946"/>
              <a:gd name="connsiteY1" fmla="*/ 452582 h 1699491"/>
              <a:gd name="connsiteX2" fmla="*/ 110837 w 1560946"/>
              <a:gd name="connsiteY2" fmla="*/ 637309 h 1699491"/>
              <a:gd name="connsiteX3" fmla="*/ 138546 w 1560946"/>
              <a:gd name="connsiteY3" fmla="*/ 674255 h 1699491"/>
              <a:gd name="connsiteX4" fmla="*/ 166255 w 1560946"/>
              <a:gd name="connsiteY4" fmla="*/ 701964 h 1699491"/>
              <a:gd name="connsiteX5" fmla="*/ 240146 w 1560946"/>
              <a:gd name="connsiteY5" fmla="*/ 785091 h 1699491"/>
              <a:gd name="connsiteX6" fmla="*/ 332510 w 1560946"/>
              <a:gd name="connsiteY6" fmla="*/ 858982 h 1699491"/>
              <a:gd name="connsiteX7" fmla="*/ 517237 w 1560946"/>
              <a:gd name="connsiteY7" fmla="*/ 895928 h 1699491"/>
              <a:gd name="connsiteX8" fmla="*/ 748146 w 1560946"/>
              <a:gd name="connsiteY8" fmla="*/ 858982 h 1699491"/>
              <a:gd name="connsiteX9" fmla="*/ 794328 w 1560946"/>
              <a:gd name="connsiteY9" fmla="*/ 822037 h 1699491"/>
              <a:gd name="connsiteX10" fmla="*/ 858982 w 1560946"/>
              <a:gd name="connsiteY10" fmla="*/ 803564 h 1699491"/>
              <a:gd name="connsiteX11" fmla="*/ 905164 w 1560946"/>
              <a:gd name="connsiteY11" fmla="*/ 766619 h 1699491"/>
              <a:gd name="connsiteX12" fmla="*/ 951346 w 1560946"/>
              <a:gd name="connsiteY12" fmla="*/ 757382 h 1699491"/>
              <a:gd name="connsiteX13" fmla="*/ 988291 w 1560946"/>
              <a:gd name="connsiteY13" fmla="*/ 701964 h 1699491"/>
              <a:gd name="connsiteX14" fmla="*/ 1016000 w 1560946"/>
              <a:gd name="connsiteY14" fmla="*/ 674255 h 1699491"/>
              <a:gd name="connsiteX15" fmla="*/ 1034473 w 1560946"/>
              <a:gd name="connsiteY15" fmla="*/ 646546 h 1699491"/>
              <a:gd name="connsiteX16" fmla="*/ 1080655 w 1560946"/>
              <a:gd name="connsiteY16" fmla="*/ 554182 h 1699491"/>
              <a:gd name="connsiteX17" fmla="*/ 1080655 w 1560946"/>
              <a:gd name="connsiteY17" fmla="*/ 397164 h 1699491"/>
              <a:gd name="connsiteX18" fmla="*/ 1052946 w 1560946"/>
              <a:gd name="connsiteY18" fmla="*/ 378691 h 1699491"/>
              <a:gd name="connsiteX19" fmla="*/ 840510 w 1560946"/>
              <a:gd name="connsiteY19" fmla="*/ 387928 h 1699491"/>
              <a:gd name="connsiteX20" fmla="*/ 803564 w 1560946"/>
              <a:gd name="connsiteY20" fmla="*/ 397164 h 1699491"/>
              <a:gd name="connsiteX21" fmla="*/ 738910 w 1560946"/>
              <a:gd name="connsiteY21" fmla="*/ 415637 h 1699491"/>
              <a:gd name="connsiteX22" fmla="*/ 692728 w 1560946"/>
              <a:gd name="connsiteY22" fmla="*/ 443346 h 1699491"/>
              <a:gd name="connsiteX23" fmla="*/ 646546 w 1560946"/>
              <a:gd name="connsiteY23" fmla="*/ 480291 h 1699491"/>
              <a:gd name="connsiteX24" fmla="*/ 609600 w 1560946"/>
              <a:gd name="connsiteY24" fmla="*/ 489528 h 1699491"/>
              <a:gd name="connsiteX25" fmla="*/ 572655 w 1560946"/>
              <a:gd name="connsiteY25" fmla="*/ 517237 h 1699491"/>
              <a:gd name="connsiteX26" fmla="*/ 517237 w 1560946"/>
              <a:gd name="connsiteY26" fmla="*/ 563419 h 1699491"/>
              <a:gd name="connsiteX27" fmla="*/ 489528 w 1560946"/>
              <a:gd name="connsiteY27" fmla="*/ 609600 h 1699491"/>
              <a:gd name="connsiteX28" fmla="*/ 461819 w 1560946"/>
              <a:gd name="connsiteY28" fmla="*/ 683491 h 1699491"/>
              <a:gd name="connsiteX29" fmla="*/ 452582 w 1560946"/>
              <a:gd name="connsiteY29" fmla="*/ 720437 h 1699491"/>
              <a:gd name="connsiteX30" fmla="*/ 424873 w 1560946"/>
              <a:gd name="connsiteY30" fmla="*/ 822037 h 1699491"/>
              <a:gd name="connsiteX31" fmla="*/ 461819 w 1560946"/>
              <a:gd name="connsiteY31" fmla="*/ 1108364 h 1699491"/>
              <a:gd name="connsiteX32" fmla="*/ 526473 w 1560946"/>
              <a:gd name="connsiteY32" fmla="*/ 1173019 h 1699491"/>
              <a:gd name="connsiteX33" fmla="*/ 766619 w 1560946"/>
              <a:gd name="connsiteY33" fmla="*/ 1339273 h 1699491"/>
              <a:gd name="connsiteX34" fmla="*/ 868219 w 1560946"/>
              <a:gd name="connsiteY34" fmla="*/ 1413164 h 1699491"/>
              <a:gd name="connsiteX35" fmla="*/ 1117600 w 1560946"/>
              <a:gd name="connsiteY35" fmla="*/ 1524000 h 1699491"/>
              <a:gd name="connsiteX36" fmla="*/ 1256146 w 1560946"/>
              <a:gd name="connsiteY36" fmla="*/ 1588655 h 1699491"/>
              <a:gd name="connsiteX37" fmla="*/ 1533237 w 1560946"/>
              <a:gd name="connsiteY37" fmla="*/ 1699491 h 1699491"/>
              <a:gd name="connsiteX38" fmla="*/ 1560946 w 1560946"/>
              <a:gd name="connsiteY38" fmla="*/ 1690255 h 1699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560946" h="1699491">
                <a:moveTo>
                  <a:pt x="0" y="0"/>
                </a:moveTo>
                <a:cubicBezTo>
                  <a:pt x="9237" y="150861"/>
                  <a:pt x="8368" y="302682"/>
                  <a:pt x="27710" y="452582"/>
                </a:cubicBezTo>
                <a:cubicBezTo>
                  <a:pt x="33975" y="501138"/>
                  <a:pt x="80877" y="590230"/>
                  <a:pt x="110837" y="637309"/>
                </a:cubicBezTo>
                <a:cubicBezTo>
                  <a:pt x="119102" y="650296"/>
                  <a:pt x="128528" y="662567"/>
                  <a:pt x="138546" y="674255"/>
                </a:cubicBezTo>
                <a:cubicBezTo>
                  <a:pt x="147047" y="684173"/>
                  <a:pt x="158418" y="691514"/>
                  <a:pt x="166255" y="701964"/>
                </a:cubicBezTo>
                <a:cubicBezTo>
                  <a:pt x="243462" y="804907"/>
                  <a:pt x="136728" y="693164"/>
                  <a:pt x="240146" y="785091"/>
                </a:cubicBezTo>
                <a:cubicBezTo>
                  <a:pt x="270419" y="812000"/>
                  <a:pt x="291117" y="845183"/>
                  <a:pt x="332510" y="858982"/>
                </a:cubicBezTo>
                <a:cubicBezTo>
                  <a:pt x="410639" y="885027"/>
                  <a:pt x="350631" y="866527"/>
                  <a:pt x="517237" y="895928"/>
                </a:cubicBezTo>
                <a:cubicBezTo>
                  <a:pt x="602164" y="889861"/>
                  <a:pt x="669353" y="893454"/>
                  <a:pt x="748146" y="858982"/>
                </a:cubicBezTo>
                <a:cubicBezTo>
                  <a:pt x="766207" y="851080"/>
                  <a:pt x="776695" y="830853"/>
                  <a:pt x="794328" y="822037"/>
                </a:cubicBezTo>
                <a:cubicBezTo>
                  <a:pt x="814375" y="812013"/>
                  <a:pt x="837431" y="809722"/>
                  <a:pt x="858982" y="803564"/>
                </a:cubicBezTo>
                <a:cubicBezTo>
                  <a:pt x="874376" y="791249"/>
                  <a:pt x="887531" y="775435"/>
                  <a:pt x="905164" y="766619"/>
                </a:cubicBezTo>
                <a:cubicBezTo>
                  <a:pt x="919206" y="759598"/>
                  <a:pt x="938954" y="767020"/>
                  <a:pt x="951346" y="757382"/>
                </a:cubicBezTo>
                <a:cubicBezTo>
                  <a:pt x="968871" y="743752"/>
                  <a:pt x="974661" y="719489"/>
                  <a:pt x="988291" y="701964"/>
                </a:cubicBezTo>
                <a:cubicBezTo>
                  <a:pt x="996310" y="691653"/>
                  <a:pt x="1007638" y="684290"/>
                  <a:pt x="1016000" y="674255"/>
                </a:cubicBezTo>
                <a:cubicBezTo>
                  <a:pt x="1023107" y="665727"/>
                  <a:pt x="1029210" y="656320"/>
                  <a:pt x="1034473" y="646546"/>
                </a:cubicBezTo>
                <a:cubicBezTo>
                  <a:pt x="1050793" y="616238"/>
                  <a:pt x="1080655" y="554182"/>
                  <a:pt x="1080655" y="554182"/>
                </a:cubicBezTo>
                <a:cubicBezTo>
                  <a:pt x="1095773" y="493707"/>
                  <a:pt x="1103050" y="481148"/>
                  <a:pt x="1080655" y="397164"/>
                </a:cubicBezTo>
                <a:cubicBezTo>
                  <a:pt x="1077795" y="386438"/>
                  <a:pt x="1062182" y="384849"/>
                  <a:pt x="1052946" y="378691"/>
                </a:cubicBezTo>
                <a:cubicBezTo>
                  <a:pt x="982134" y="381770"/>
                  <a:pt x="911195" y="382692"/>
                  <a:pt x="840510" y="387928"/>
                </a:cubicBezTo>
                <a:cubicBezTo>
                  <a:pt x="827850" y="388866"/>
                  <a:pt x="815811" y="393824"/>
                  <a:pt x="803564" y="397164"/>
                </a:cubicBezTo>
                <a:cubicBezTo>
                  <a:pt x="781940" y="403061"/>
                  <a:pt x="760461" y="409479"/>
                  <a:pt x="738910" y="415637"/>
                </a:cubicBezTo>
                <a:cubicBezTo>
                  <a:pt x="723516" y="424873"/>
                  <a:pt x="707435" y="433051"/>
                  <a:pt x="692728" y="443346"/>
                </a:cubicBezTo>
                <a:cubicBezTo>
                  <a:pt x="676578" y="454651"/>
                  <a:pt x="663779" y="470717"/>
                  <a:pt x="646546" y="480291"/>
                </a:cubicBezTo>
                <a:cubicBezTo>
                  <a:pt x="635449" y="486456"/>
                  <a:pt x="621915" y="486449"/>
                  <a:pt x="609600" y="489528"/>
                </a:cubicBezTo>
                <a:cubicBezTo>
                  <a:pt x="597285" y="498764"/>
                  <a:pt x="585181" y="508290"/>
                  <a:pt x="572655" y="517237"/>
                </a:cubicBezTo>
                <a:cubicBezTo>
                  <a:pt x="547378" y="535292"/>
                  <a:pt x="537144" y="536877"/>
                  <a:pt x="517237" y="563419"/>
                </a:cubicBezTo>
                <a:cubicBezTo>
                  <a:pt x="506466" y="577781"/>
                  <a:pt x="498764" y="594206"/>
                  <a:pt x="489528" y="609600"/>
                </a:cubicBezTo>
                <a:cubicBezTo>
                  <a:pt x="465818" y="704436"/>
                  <a:pt x="498044" y="586891"/>
                  <a:pt x="461819" y="683491"/>
                </a:cubicBezTo>
                <a:cubicBezTo>
                  <a:pt x="457362" y="695377"/>
                  <a:pt x="455922" y="708190"/>
                  <a:pt x="452582" y="720437"/>
                </a:cubicBezTo>
                <a:cubicBezTo>
                  <a:pt x="419642" y="841218"/>
                  <a:pt x="445766" y="738471"/>
                  <a:pt x="424873" y="822037"/>
                </a:cubicBezTo>
                <a:cubicBezTo>
                  <a:pt x="437188" y="917479"/>
                  <a:pt x="435060" y="1015925"/>
                  <a:pt x="461819" y="1108364"/>
                </a:cubicBezTo>
                <a:cubicBezTo>
                  <a:pt x="470294" y="1137640"/>
                  <a:pt x="503441" y="1153058"/>
                  <a:pt x="526473" y="1173019"/>
                </a:cubicBezTo>
                <a:cubicBezTo>
                  <a:pt x="820865" y="1428156"/>
                  <a:pt x="531629" y="1200415"/>
                  <a:pt x="766619" y="1339273"/>
                </a:cubicBezTo>
                <a:cubicBezTo>
                  <a:pt x="802671" y="1360577"/>
                  <a:pt x="832449" y="1391391"/>
                  <a:pt x="868219" y="1413164"/>
                </a:cubicBezTo>
                <a:cubicBezTo>
                  <a:pt x="955192" y="1466104"/>
                  <a:pt x="1023009" y="1483010"/>
                  <a:pt x="1117600" y="1524000"/>
                </a:cubicBezTo>
                <a:cubicBezTo>
                  <a:pt x="1164362" y="1544263"/>
                  <a:pt x="1209575" y="1567957"/>
                  <a:pt x="1256146" y="1588655"/>
                </a:cubicBezTo>
                <a:cubicBezTo>
                  <a:pt x="1445409" y="1672772"/>
                  <a:pt x="1396477" y="1653904"/>
                  <a:pt x="1533237" y="1699491"/>
                </a:cubicBezTo>
                <a:lnTo>
                  <a:pt x="1560946" y="169025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p:cNvSpPr/>
          <p:nvPr/>
        </p:nvSpPr>
        <p:spPr>
          <a:xfrm rot="6833397">
            <a:off x="9695873" y="5564171"/>
            <a:ext cx="443345" cy="646546"/>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334530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Message’s </a:t>
            </a:r>
            <a:r>
              <a:rPr lang="en-US" dirty="0" smtClean="0">
                <a:solidFill>
                  <a:srgbClr val="FF0000"/>
                </a:solidFill>
              </a:rPr>
              <a:t>Sender</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r>
              <a:rPr lang="en-US" dirty="0" smtClean="0"/>
              <a:t>Celebrity Sender</a:t>
            </a:r>
          </a:p>
          <a:p>
            <a:pPr lvl="1"/>
            <a:r>
              <a:rPr lang="en-US" dirty="0" smtClean="0"/>
              <a:t>Choosing criteria</a:t>
            </a:r>
          </a:p>
          <a:p>
            <a:pPr lvl="2"/>
            <a:r>
              <a:rPr lang="en-US" dirty="0" smtClean="0"/>
              <a:t>Fit with target group</a:t>
            </a:r>
          </a:p>
          <a:p>
            <a:pPr lvl="2"/>
            <a:r>
              <a:rPr lang="en-US" dirty="0" smtClean="0"/>
              <a:t>Fit with brand</a:t>
            </a:r>
          </a:p>
          <a:p>
            <a:pPr lvl="2"/>
            <a:r>
              <a:rPr lang="en-US" dirty="0" smtClean="0"/>
              <a:t>Influential</a:t>
            </a:r>
          </a:p>
          <a:p>
            <a:pPr lvl="2"/>
            <a:r>
              <a:rPr lang="en-US" dirty="0" smtClean="0"/>
              <a:t>Positive image</a:t>
            </a:r>
          </a:p>
          <a:p>
            <a:pPr lvl="2"/>
            <a:r>
              <a:rPr lang="en-US" dirty="0" smtClean="0"/>
              <a:t>Value for money</a:t>
            </a:r>
          </a:p>
          <a:p>
            <a:pPr marL="1371600" lvl="3" indent="0">
              <a:buNone/>
            </a:pPr>
            <a:endParaRPr lang="en-US" dirty="0" smtClean="0"/>
          </a:p>
          <a:p>
            <a:pPr lvl="2"/>
            <a:endParaRPr lang="en-US" dirty="0" smtClean="0"/>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25703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Message’s </a:t>
            </a:r>
            <a:r>
              <a:rPr lang="en-US" dirty="0" smtClean="0">
                <a:solidFill>
                  <a:srgbClr val="FF0000"/>
                </a:solidFill>
              </a:rPr>
              <a:t>Sender</a:t>
            </a:r>
            <a:endParaRPr lang="en-US" dirty="0">
              <a:solidFill>
                <a:srgbClr val="FF0000"/>
              </a:solidFill>
            </a:endParaRPr>
          </a:p>
        </p:txBody>
      </p:sp>
      <p:sp>
        <p:nvSpPr>
          <p:cNvPr id="3" name="Content Placeholder 2"/>
          <p:cNvSpPr>
            <a:spLocks noGrp="1"/>
          </p:cNvSpPr>
          <p:nvPr>
            <p:ph idx="1"/>
          </p:nvPr>
        </p:nvSpPr>
        <p:spPr>
          <a:xfrm>
            <a:off x="1981200" y="2143398"/>
            <a:ext cx="8229600" cy="4525963"/>
          </a:xfrm>
        </p:spPr>
        <p:txBody>
          <a:bodyPr>
            <a:normAutofit/>
          </a:bodyPr>
          <a:lstStyle/>
          <a:p>
            <a:r>
              <a:rPr lang="en-US" dirty="0" smtClean="0"/>
              <a:t>Celebrity Sender</a:t>
            </a:r>
          </a:p>
          <a:p>
            <a:pPr lvl="1"/>
            <a:r>
              <a:rPr lang="en-US" dirty="0" smtClean="0"/>
              <a:t>Risk</a:t>
            </a:r>
          </a:p>
          <a:p>
            <a:pPr lvl="2"/>
            <a:r>
              <a:rPr lang="en-US" dirty="0" smtClean="0"/>
              <a:t>Not acceptable (by target group)</a:t>
            </a:r>
          </a:p>
          <a:p>
            <a:pPr lvl="2"/>
            <a:r>
              <a:rPr lang="en-US" dirty="0" smtClean="0"/>
              <a:t>Over-exposed</a:t>
            </a:r>
          </a:p>
          <a:p>
            <a:pPr lvl="2"/>
            <a:r>
              <a:rPr lang="en-US" dirty="0" smtClean="0"/>
              <a:t>Over-shadow</a:t>
            </a:r>
          </a:p>
          <a:p>
            <a:pPr lvl="2"/>
            <a:r>
              <a:rPr lang="en-US" dirty="0" smtClean="0"/>
              <a:t>Celebrity’s behavior</a:t>
            </a:r>
          </a:p>
          <a:p>
            <a:pPr marL="1371600" lvl="3" indent="0">
              <a:buNone/>
            </a:pPr>
            <a:endParaRPr lang="en-US" dirty="0" smtClean="0"/>
          </a:p>
          <a:p>
            <a:pPr lvl="2"/>
            <a:endParaRPr lang="en-US" dirty="0" smtClean="0"/>
          </a:p>
          <a:p>
            <a:endParaRPr lang="en-US" dirty="0" smtClean="0"/>
          </a:p>
          <a:p>
            <a:endParaRPr lang="en-US" dirty="0" smtClean="0"/>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292721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title"/>
          </p:nvPr>
        </p:nvSpPr>
        <p:spPr>
          <a:xfrm>
            <a:off x="1524000" y="0"/>
            <a:ext cx="9144000" cy="685800"/>
          </a:xfrm>
          <a:noFill/>
          <a:extLst>
            <a:ext uri="{909E8E84-426E-40DD-AFC4-6F175D3DCCD1}">
              <a14:hiddenFill xmlns:a14="http://schemas.microsoft.com/office/drawing/2010/main">
                <a:gradFill rotWithShape="1">
                  <a:gsLst>
                    <a:gs pos="0">
                      <a:srgbClr val="4E0E07"/>
                    </a:gs>
                    <a:gs pos="100000">
                      <a:srgbClr val="A81E10"/>
                    </a:gs>
                  </a:gsLst>
                  <a:lin ang="5400000" scaled="1"/>
                </a:gradFill>
              </a14:hiddenFill>
            </a:ext>
          </a:extLst>
        </p:spPr>
        <p:txBody>
          <a:bodyPr vert="horz" lIns="91440" tIns="0" rIns="91440" bIns="0" rtlCol="0" anchor="ctr">
            <a:normAutofit/>
          </a:bodyPr>
          <a:lstStyle/>
          <a:p>
            <a:pPr eaLnBrk="1" hangingPunct="1">
              <a:lnSpc>
                <a:spcPct val="85000"/>
              </a:lnSpc>
            </a:pPr>
            <a:r>
              <a:rPr lang="en-US" sz="2800">
                <a:cs typeface="Times New Roman" pitchFamily="18" charset="0"/>
              </a:rPr>
              <a:t>Energy &amp; Power – The Athlete and the Product</a:t>
            </a:r>
            <a:endParaRPr lang="en-US" sz="2800"/>
          </a:p>
        </p:txBody>
      </p:sp>
      <p:sp>
        <p:nvSpPr>
          <p:cNvPr id="19460" name="Line 4"/>
          <p:cNvSpPr>
            <a:spLocks noChangeShapeType="1"/>
          </p:cNvSpPr>
          <p:nvPr/>
        </p:nvSpPr>
        <p:spPr bwMode="auto">
          <a:xfrm>
            <a:off x="1524000" y="762000"/>
            <a:ext cx="9144000" cy="0"/>
          </a:xfrm>
          <a:prstGeom prst="line">
            <a:avLst/>
          </a:prstGeom>
          <a:noFill/>
          <a:ln w="38100">
            <a:solidFill>
              <a:srgbClr val="A81E10"/>
            </a:solidFill>
            <a:round/>
            <a:headEnd/>
            <a:tailEnd/>
          </a:ln>
          <a:extLst>
            <a:ext uri="{909E8E84-426E-40DD-AFC4-6F175D3DCCD1}">
              <a14:hiddenFill xmlns:a14="http://schemas.microsoft.com/office/drawing/2010/main">
                <a:noFill/>
              </a14:hiddenFill>
            </a:ext>
          </a:extLst>
        </p:spPr>
        <p:txBody>
          <a:bodyPr/>
          <a:lstStyle/>
          <a:p>
            <a:endParaRPr lang="th-TH"/>
          </a:p>
        </p:txBody>
      </p:sp>
      <p:pic>
        <p:nvPicPr>
          <p:cNvPr id="19461" name="Picture 7" descr="Lanc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038600" y="838200"/>
            <a:ext cx="4343400" cy="5905500"/>
          </a:xfrm>
        </p:spPr>
      </p:pic>
    </p:spTree>
    <p:extLst>
      <p:ext uri="{BB962C8B-B14F-4D97-AF65-F5344CB8AC3E}">
        <p14:creationId xmlns:p14="http://schemas.microsoft.com/office/powerpoint/2010/main" val="3685771998"/>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1943100"/>
            <a:ext cx="22098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0484" name="Rectangle 3"/>
          <p:cNvSpPr>
            <a:spLocks noGrp="1" noChangeArrowheads="1"/>
          </p:cNvSpPr>
          <p:nvPr>
            <p:ph type="title"/>
          </p:nvPr>
        </p:nvSpPr>
        <p:spPr>
          <a:xfrm>
            <a:off x="1524000" y="0"/>
            <a:ext cx="9144000" cy="685800"/>
          </a:xfrm>
          <a:noFill/>
          <a:extLst>
            <a:ext uri="{909E8E84-426E-40DD-AFC4-6F175D3DCCD1}">
              <a14:hiddenFill xmlns:a14="http://schemas.microsoft.com/office/drawing/2010/main">
                <a:gradFill rotWithShape="1">
                  <a:gsLst>
                    <a:gs pos="0">
                      <a:srgbClr val="4E0E07"/>
                    </a:gs>
                    <a:gs pos="100000">
                      <a:srgbClr val="A81E10"/>
                    </a:gs>
                  </a:gsLst>
                  <a:lin ang="5400000" scaled="1"/>
                </a:gradFill>
              </a14:hiddenFill>
            </a:ext>
          </a:extLst>
        </p:spPr>
        <p:txBody>
          <a:bodyPr vert="horz" lIns="91440" tIns="0" rIns="91440" bIns="0" rtlCol="0" anchor="ctr">
            <a:normAutofit/>
          </a:bodyPr>
          <a:lstStyle/>
          <a:p>
            <a:pPr eaLnBrk="1" hangingPunct="1">
              <a:lnSpc>
                <a:spcPct val="85000"/>
              </a:lnSpc>
            </a:pPr>
            <a:r>
              <a:rPr lang="en-US" sz="2800">
                <a:cs typeface="Times New Roman" pitchFamily="18" charset="0"/>
              </a:rPr>
              <a:t>Energy &amp; Power – The Athlete and the Product</a:t>
            </a:r>
            <a:endParaRPr lang="en-US" sz="2800"/>
          </a:p>
        </p:txBody>
      </p:sp>
      <p:sp>
        <p:nvSpPr>
          <p:cNvPr id="20485" name="Line 4"/>
          <p:cNvSpPr>
            <a:spLocks noChangeShapeType="1"/>
          </p:cNvSpPr>
          <p:nvPr/>
        </p:nvSpPr>
        <p:spPr bwMode="auto">
          <a:xfrm>
            <a:off x="1524000" y="762000"/>
            <a:ext cx="9144000" cy="0"/>
          </a:xfrm>
          <a:prstGeom prst="line">
            <a:avLst/>
          </a:prstGeom>
          <a:noFill/>
          <a:ln w="38100">
            <a:solidFill>
              <a:srgbClr val="A81E10"/>
            </a:solidFill>
            <a:round/>
            <a:headEnd/>
            <a:tailEnd/>
          </a:ln>
          <a:extLst>
            <a:ext uri="{909E8E84-426E-40DD-AFC4-6F175D3DCCD1}">
              <a14:hiddenFill xmlns:a14="http://schemas.microsoft.com/office/drawing/2010/main">
                <a:noFill/>
              </a14:hiddenFill>
            </a:ext>
          </a:extLst>
        </p:spPr>
        <p:txBody>
          <a:bodyPr/>
          <a:lstStyle/>
          <a:p>
            <a:endParaRPr lang="th-TH"/>
          </a:p>
        </p:txBody>
      </p:sp>
      <p:pic>
        <p:nvPicPr>
          <p:cNvPr id="20486" name="Picture 7" descr="Lance"/>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1600200" y="990601"/>
            <a:ext cx="3995738" cy="5432425"/>
          </a:xfrm>
        </p:spPr>
      </p:pic>
      <p:sp>
        <p:nvSpPr>
          <p:cNvPr id="20487" name="TextBox 6"/>
          <p:cNvSpPr txBox="1">
            <a:spLocks noChangeArrowheads="1"/>
          </p:cNvSpPr>
          <p:nvPr/>
        </p:nvSpPr>
        <p:spPr bwMode="auto">
          <a:xfrm>
            <a:off x="5638800" y="2524126"/>
            <a:ext cx="28956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a:solidFill>
                  <a:schemeClr val="tx1"/>
                </a:solidFill>
                <a:latin typeface="Verdana" pitchFamily="34" charset="0"/>
                <a:cs typeface="Angsana New" pitchFamily="18" charset="-34"/>
              </a:defRPr>
            </a:lvl1pPr>
            <a:lvl2pPr marL="742950" indent="-285750" eaLnBrk="0" hangingPunct="0">
              <a:defRPr sz="2200">
                <a:solidFill>
                  <a:schemeClr val="tx1"/>
                </a:solidFill>
                <a:latin typeface="Verdana" pitchFamily="34" charset="0"/>
                <a:cs typeface="Angsana New" pitchFamily="18" charset="-34"/>
              </a:defRPr>
            </a:lvl2pPr>
            <a:lvl3pPr marL="1143000" indent="-228600" eaLnBrk="0" hangingPunct="0">
              <a:defRPr sz="2200">
                <a:solidFill>
                  <a:schemeClr val="tx1"/>
                </a:solidFill>
                <a:latin typeface="Verdana" pitchFamily="34" charset="0"/>
                <a:cs typeface="Angsana New" pitchFamily="18" charset="-34"/>
              </a:defRPr>
            </a:lvl3pPr>
            <a:lvl4pPr marL="1600200" indent="-228600" eaLnBrk="0" hangingPunct="0">
              <a:defRPr sz="2200">
                <a:solidFill>
                  <a:schemeClr val="tx1"/>
                </a:solidFill>
                <a:latin typeface="Verdana" pitchFamily="34" charset="0"/>
                <a:cs typeface="Angsana New" pitchFamily="18" charset="-34"/>
              </a:defRPr>
            </a:lvl4pPr>
            <a:lvl5pPr marL="2057400" indent="-228600" eaLnBrk="0" hangingPunct="0">
              <a:defRPr sz="2200">
                <a:solidFill>
                  <a:schemeClr val="tx1"/>
                </a:solidFill>
                <a:latin typeface="Verdana" pitchFamily="34" charset="0"/>
                <a:cs typeface="Angsana New" pitchFamily="18" charset="-34"/>
              </a:defRPr>
            </a:lvl5pPr>
            <a:lvl6pPr marL="2514600" indent="-228600" eaLnBrk="0" fontAlgn="base" hangingPunct="0">
              <a:spcBef>
                <a:spcPct val="0"/>
              </a:spcBef>
              <a:spcAft>
                <a:spcPct val="0"/>
              </a:spcAft>
              <a:defRPr sz="2200">
                <a:solidFill>
                  <a:schemeClr val="tx1"/>
                </a:solidFill>
                <a:latin typeface="Verdana" pitchFamily="34" charset="0"/>
                <a:cs typeface="Angsana New" pitchFamily="18" charset="-34"/>
              </a:defRPr>
            </a:lvl6pPr>
            <a:lvl7pPr marL="2971800" indent="-228600" eaLnBrk="0" fontAlgn="base" hangingPunct="0">
              <a:spcBef>
                <a:spcPct val="0"/>
              </a:spcBef>
              <a:spcAft>
                <a:spcPct val="0"/>
              </a:spcAft>
              <a:defRPr sz="2200">
                <a:solidFill>
                  <a:schemeClr val="tx1"/>
                </a:solidFill>
                <a:latin typeface="Verdana" pitchFamily="34" charset="0"/>
                <a:cs typeface="Angsana New" pitchFamily="18" charset="-34"/>
              </a:defRPr>
            </a:lvl7pPr>
            <a:lvl8pPr marL="3429000" indent="-228600" eaLnBrk="0" fontAlgn="base" hangingPunct="0">
              <a:spcBef>
                <a:spcPct val="0"/>
              </a:spcBef>
              <a:spcAft>
                <a:spcPct val="0"/>
              </a:spcAft>
              <a:defRPr sz="2200">
                <a:solidFill>
                  <a:schemeClr val="tx1"/>
                </a:solidFill>
                <a:latin typeface="Verdana" pitchFamily="34" charset="0"/>
                <a:cs typeface="Angsana New" pitchFamily="18" charset="-34"/>
              </a:defRPr>
            </a:lvl8pPr>
            <a:lvl9pPr marL="3886200" indent="-228600" eaLnBrk="0" fontAlgn="base" hangingPunct="0">
              <a:spcBef>
                <a:spcPct val="0"/>
              </a:spcBef>
              <a:spcAft>
                <a:spcPct val="0"/>
              </a:spcAft>
              <a:defRPr sz="2200">
                <a:solidFill>
                  <a:schemeClr val="tx1"/>
                </a:solidFill>
                <a:latin typeface="Verdana" pitchFamily="34" charset="0"/>
                <a:cs typeface="Angsana New" pitchFamily="18" charset="-34"/>
              </a:defRPr>
            </a:lvl9pPr>
          </a:lstStyle>
          <a:p>
            <a:r>
              <a:rPr lang="en-US"/>
              <a:t>Lance Armstrong</a:t>
            </a:r>
          </a:p>
          <a:p>
            <a:r>
              <a:rPr lang="en-US"/>
              <a:t>Fierce competitor</a:t>
            </a:r>
          </a:p>
          <a:p>
            <a:r>
              <a:rPr lang="en-US"/>
              <a:t>And US Superhero</a:t>
            </a:r>
          </a:p>
          <a:p>
            <a:r>
              <a:rPr lang="en-US"/>
              <a:t>--Winning seven times after overcoming cancer</a:t>
            </a:r>
            <a:endParaRPr lang="th-TH"/>
          </a:p>
        </p:txBody>
      </p:sp>
      <p:pic>
        <p:nvPicPr>
          <p:cNvPr id="2048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9500" y="4660900"/>
            <a:ext cx="316230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2685018627"/>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06543"/>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Message: Last but not least…</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663704"/>
            <a:ext cx="1621294" cy="1562439"/>
          </a:xfrm>
          <a:prstGeom prst="rect">
            <a:avLst/>
          </a:prstGeom>
        </p:spPr>
      </p:pic>
      <p:cxnSp>
        <p:nvCxnSpPr>
          <p:cNvPr id="6" name="Straight Connector 5"/>
          <p:cNvCxnSpPr/>
          <p:nvPr/>
        </p:nvCxnSpPr>
        <p:spPr>
          <a:xfrm>
            <a:off x="4563918" y="4447459"/>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spTree>
    <p:extLst>
      <p:ext uri="{BB962C8B-B14F-4D97-AF65-F5344CB8AC3E}">
        <p14:creationId xmlns:p14="http://schemas.microsoft.com/office/powerpoint/2010/main" val="30170894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Conveying the </a:t>
            </a:r>
            <a:r>
              <a:rPr lang="en-US" dirty="0" smtClean="0">
                <a:solidFill>
                  <a:srgbClr val="FF0000"/>
                </a:solidFill>
              </a:rPr>
              <a:t>Message</a:t>
            </a:r>
            <a:r>
              <a:rPr lang="en-US" dirty="0" smtClean="0"/>
              <a:t/>
            </a:r>
            <a:br>
              <a:rPr lang="en-US" dirty="0" smtClean="0"/>
            </a:br>
            <a:r>
              <a:rPr lang="en-US" dirty="0" smtClean="0"/>
              <a:t>In order to …</a:t>
            </a:r>
            <a:endParaRPr lang="en-US" dirty="0"/>
          </a:p>
        </p:txBody>
      </p:sp>
      <p:sp>
        <p:nvSpPr>
          <p:cNvPr id="3" name="Content Placeholder 2"/>
          <p:cNvSpPr>
            <a:spLocks noGrp="1"/>
          </p:cNvSpPr>
          <p:nvPr>
            <p:ph idx="1"/>
          </p:nvPr>
        </p:nvSpPr>
        <p:spPr>
          <a:xfrm>
            <a:off x="2100064" y="1600201"/>
            <a:ext cx="8229600" cy="4525963"/>
          </a:xfrm>
        </p:spPr>
        <p:txBody>
          <a:bodyPr/>
          <a:lstStyle/>
          <a:p>
            <a:pPr marL="0" indent="0">
              <a:buNone/>
            </a:pPr>
            <a:r>
              <a:rPr lang="en-US" b="1" u="sng" dirty="0" smtClean="0"/>
              <a:t>Role of Advertising (Ad)</a:t>
            </a:r>
          </a:p>
          <a:p>
            <a:r>
              <a:rPr lang="en-US" dirty="0" smtClean="0"/>
              <a:t>Inform</a:t>
            </a:r>
          </a:p>
          <a:p>
            <a:r>
              <a:rPr lang="en-US" dirty="0" smtClean="0"/>
              <a:t>Persuade</a:t>
            </a:r>
          </a:p>
          <a:p>
            <a:r>
              <a:rPr lang="en-US" dirty="0" smtClean="0"/>
              <a:t>Create image, change image</a:t>
            </a:r>
          </a:p>
          <a:p>
            <a:r>
              <a:rPr lang="en-US" dirty="0" smtClean="0"/>
              <a:t>entertain</a:t>
            </a:r>
            <a:endParaRPr lang="en-US" dirty="0"/>
          </a:p>
        </p:txBody>
      </p:sp>
      <p:sp>
        <p:nvSpPr>
          <p:cNvPr id="4" name="Right Brace 3"/>
          <p:cNvSpPr/>
          <p:nvPr/>
        </p:nvSpPr>
        <p:spPr>
          <a:xfrm>
            <a:off x="7078960" y="2276872"/>
            <a:ext cx="360040" cy="223224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loud 6"/>
          <p:cNvSpPr/>
          <p:nvPr/>
        </p:nvSpPr>
        <p:spPr>
          <a:xfrm>
            <a:off x="7572672" y="1844824"/>
            <a:ext cx="3707904" cy="3600400"/>
          </a:xfrm>
          <a:prstGeom prst="cloud">
            <a:avLst/>
          </a:prstGeo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a:t>How brand (convey the message to) </a:t>
            </a:r>
            <a:r>
              <a:rPr lang="en-US" sz="3200" b="1" dirty="0">
                <a:solidFill>
                  <a:srgbClr val="FF0000"/>
                </a:solidFill>
              </a:rPr>
              <a:t>solve the issue</a:t>
            </a:r>
            <a:r>
              <a:rPr lang="en-US" dirty="0"/>
              <a:t>/ create desire</a:t>
            </a:r>
          </a:p>
        </p:txBody>
      </p:sp>
    </p:spTree>
    <p:extLst>
      <p:ext uri="{BB962C8B-B14F-4D97-AF65-F5344CB8AC3E}">
        <p14:creationId xmlns:p14="http://schemas.microsoft.com/office/powerpoint/2010/main" val="12735083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3648" y="524968"/>
            <a:ext cx="10515600" cy="1325563"/>
          </a:xfrm>
        </p:spPr>
        <p:txBody>
          <a:bodyPr/>
          <a:lstStyle/>
          <a:p>
            <a:r>
              <a:rPr lang="en-US" dirty="0" smtClean="0">
                <a:solidFill>
                  <a:srgbClr val="0070C0"/>
                </a:solidFill>
              </a:rPr>
              <a:t>Your </a:t>
            </a:r>
            <a:r>
              <a:rPr lang="en-US" dirty="0" smtClean="0">
                <a:solidFill>
                  <a:srgbClr val="FF0000"/>
                </a:solidFill>
              </a:rPr>
              <a:t>Message</a:t>
            </a:r>
            <a:r>
              <a:rPr lang="en-US" dirty="0" smtClean="0"/>
              <a:t>: The Key </a:t>
            </a:r>
            <a:r>
              <a:rPr lang="en-US" dirty="0" smtClean="0">
                <a:solidFill>
                  <a:srgbClr val="FF0000"/>
                </a:solidFill>
              </a:rPr>
              <a:t>Connector</a:t>
            </a:r>
            <a:endParaRPr lang="en-US" dirty="0">
              <a:solidFill>
                <a:srgbClr val="FF0000"/>
              </a:solidFill>
            </a:endParaRPr>
          </a:p>
        </p:txBody>
      </p:sp>
      <p:pic>
        <p:nvPicPr>
          <p:cNvPr id="18"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9800" y="819463"/>
            <a:ext cx="533400" cy="514037"/>
          </a:xfrm>
          <a:prstGeom prst="rect">
            <a:avLst/>
          </a:prstGeom>
        </p:spPr>
      </p:pic>
      <p:cxnSp>
        <p:nvCxnSpPr>
          <p:cNvPr id="19" name="Straight Connector 18"/>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idx="1"/>
          </p:nvPr>
        </p:nvSpPr>
        <p:spPr/>
        <p:txBody>
          <a:bodyPr/>
          <a:lstStyle/>
          <a:p>
            <a:endParaRPr lang="en-US"/>
          </a:p>
        </p:txBody>
      </p:sp>
    </p:spTree>
    <p:extLst>
      <p:ext uri="{BB962C8B-B14F-4D97-AF65-F5344CB8AC3E}">
        <p14:creationId xmlns:p14="http://schemas.microsoft.com/office/powerpoint/2010/main" val="9116972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52719"/>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defRPr/>
            </a:pPr>
            <a:r>
              <a:rPr lang="en-US" dirty="0" smtClean="0"/>
              <a:t>Conclusion</a:t>
            </a:r>
            <a:endParaRPr lang="en-US" dirty="0">
              <a:solidFill>
                <a:srgbClr val="C00000"/>
              </a:solidFill>
            </a:endParaRPr>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709880"/>
            <a:ext cx="1621294" cy="1562439"/>
          </a:xfrm>
          <a:prstGeom prst="rect">
            <a:avLst/>
          </a:prstGeom>
        </p:spPr>
      </p:pic>
      <p:cxnSp>
        <p:nvCxnSpPr>
          <p:cNvPr id="6" name="Straight Connector 5"/>
          <p:cNvCxnSpPr/>
          <p:nvPr/>
        </p:nvCxnSpPr>
        <p:spPr>
          <a:xfrm>
            <a:off x="4622800" y="4457700"/>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93841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Review and admin</a:t>
            </a:r>
          </a:p>
          <a:p>
            <a:r>
              <a:rPr lang="en-US" dirty="0"/>
              <a:t>Message</a:t>
            </a:r>
          </a:p>
          <a:p>
            <a:pPr lvl="1"/>
            <a:r>
              <a:rPr lang="en-US" dirty="0"/>
              <a:t>Intro</a:t>
            </a:r>
          </a:p>
          <a:p>
            <a:pPr lvl="1"/>
            <a:r>
              <a:rPr lang="en-US" dirty="0"/>
              <a:t>Role in IMC</a:t>
            </a:r>
          </a:p>
          <a:p>
            <a:pPr lvl="1"/>
            <a:r>
              <a:rPr lang="en-US" dirty="0"/>
              <a:t>Concept in message design</a:t>
            </a:r>
          </a:p>
          <a:p>
            <a:pPr lvl="1"/>
            <a:r>
              <a:rPr lang="en-US" dirty="0"/>
              <a:t>Message design techniques</a:t>
            </a:r>
          </a:p>
          <a:p>
            <a:pPr lvl="1"/>
            <a:r>
              <a:rPr lang="en-US" dirty="0"/>
              <a:t>Receiver</a:t>
            </a:r>
          </a:p>
          <a:p>
            <a:pPr lvl="1"/>
            <a:r>
              <a:rPr lang="en-US" dirty="0"/>
              <a:t>Sender</a:t>
            </a:r>
          </a:p>
          <a:p>
            <a:endParaRPr lang="en-US" dirty="0">
              <a:solidFill>
                <a:srgbClr val="0000FF"/>
              </a:solidFill>
            </a:endParaRPr>
          </a:p>
          <a:p>
            <a:endParaRPr lang="en-US" dirty="0"/>
          </a:p>
        </p:txBody>
      </p:sp>
      <p:sp>
        <p:nvSpPr>
          <p:cNvPr id="4" name="Title 1"/>
          <p:cNvSpPr txBox="1">
            <a:spLocks/>
          </p:cNvSpPr>
          <p:nvPr/>
        </p:nvSpPr>
        <p:spPr>
          <a:xfrm>
            <a:off x="1841500" y="492125"/>
            <a:ext cx="86360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tx1">
                    <a:lumMod val="50000"/>
                    <a:lumOff val="50000"/>
                  </a:schemeClr>
                </a:solidFill>
              </a:rPr>
              <a:t>What </a:t>
            </a:r>
            <a:r>
              <a:rPr lang="en-US" b="1" dirty="0">
                <a:solidFill>
                  <a:schemeClr val="tx1">
                    <a:lumMod val="50000"/>
                    <a:lumOff val="50000"/>
                  </a:schemeClr>
                </a:solidFill>
              </a:rPr>
              <a:t>did we cover today?</a:t>
            </a:r>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2800" y="365281"/>
            <a:ext cx="533400" cy="514037"/>
          </a:xfrm>
          <a:prstGeom prst="rect">
            <a:avLst/>
          </a:prstGeom>
        </p:spPr>
      </p:pic>
      <p:cxnSp>
        <p:nvCxnSpPr>
          <p:cNvPr id="6" name="Straight Connector 5"/>
          <p:cNvCxnSpPr/>
          <p:nvPr/>
        </p:nvCxnSpPr>
        <p:spPr>
          <a:xfrm>
            <a:off x="11942620" y="0"/>
            <a:ext cx="0" cy="1244600"/>
          </a:xfrm>
          <a:prstGeom prst="line">
            <a:avLst/>
          </a:prstGeom>
          <a:ln w="762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78400" y="6450568"/>
            <a:ext cx="2641621" cy="369332"/>
          </a:xfrm>
          <a:prstGeom prst="rect">
            <a:avLst/>
          </a:prstGeom>
          <a:noFill/>
        </p:spPr>
        <p:txBody>
          <a:bodyPr wrap="none" rtlCol="0">
            <a:spAutoFit/>
          </a:bodyPr>
          <a:lstStyle/>
          <a:p>
            <a:r>
              <a:rPr lang="en-US" dirty="0" smtClean="0">
                <a:solidFill>
                  <a:schemeClr val="tx1">
                    <a:lumMod val="50000"/>
                    <a:lumOff val="50000"/>
                  </a:schemeClr>
                </a:solidFill>
              </a:rPr>
              <a:t> © </a:t>
            </a:r>
            <a:r>
              <a:rPr lang="en-US" dirty="0" err="1" smtClean="0">
                <a:solidFill>
                  <a:schemeClr val="tx1">
                    <a:lumMod val="50000"/>
                    <a:lumOff val="50000"/>
                  </a:schemeClr>
                </a:solidFill>
              </a:rPr>
              <a:t>Alisara</a:t>
            </a:r>
            <a:r>
              <a:rPr lang="en-US" dirty="0" smtClean="0">
                <a:solidFill>
                  <a:schemeClr val="tx1">
                    <a:lumMod val="50000"/>
                    <a:lumOff val="50000"/>
                  </a:schemeClr>
                </a:solidFill>
              </a:rPr>
              <a:t> R. CHARINSARN</a:t>
            </a:r>
          </a:p>
        </p:txBody>
      </p:sp>
      <p:cxnSp>
        <p:nvCxnSpPr>
          <p:cNvPr id="8" name="Straight Connector 7"/>
          <p:cNvCxnSpPr/>
          <p:nvPr/>
        </p:nvCxnSpPr>
        <p:spPr>
          <a:xfrm>
            <a:off x="11829472" y="304800"/>
            <a:ext cx="12700" cy="2057400"/>
          </a:xfrm>
          <a:prstGeom prst="line">
            <a:avLst/>
          </a:prstGeom>
          <a:ln w="762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87079" y="1584251"/>
            <a:ext cx="7549116" cy="1063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flipH="1" flipV="1">
            <a:off x="3" y="1482065"/>
            <a:ext cx="2477383" cy="6493"/>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545326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4" name="Title 1"/>
          <p:cNvSpPr txBox="1">
            <a:spLocks/>
          </p:cNvSpPr>
          <p:nvPr/>
        </p:nvSpPr>
        <p:spPr>
          <a:xfrm>
            <a:off x="831850" y="1552719"/>
            <a:ext cx="10515600" cy="285273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dirty="0" smtClean="0"/>
              <a:t>Q &amp; A</a:t>
            </a:r>
            <a:endParaRPr lang="en-US" dirty="0"/>
          </a:p>
        </p:txBody>
      </p:sp>
      <p:pic>
        <p:nvPicPr>
          <p:cNvPr id="5"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3206" y="1709880"/>
            <a:ext cx="1621294" cy="1562439"/>
          </a:xfrm>
          <a:prstGeom prst="rect">
            <a:avLst/>
          </a:prstGeom>
        </p:spPr>
      </p:pic>
      <p:cxnSp>
        <p:nvCxnSpPr>
          <p:cNvPr id="6" name="Straight Connector 5"/>
          <p:cNvCxnSpPr/>
          <p:nvPr/>
        </p:nvCxnSpPr>
        <p:spPr>
          <a:xfrm>
            <a:off x="4622800" y="4457700"/>
            <a:ext cx="2882900" cy="0"/>
          </a:xfrm>
          <a:prstGeom prst="line">
            <a:avLst/>
          </a:prstGeom>
          <a:ln w="76200">
            <a:gradFill flip="none" rotWithShape="1">
              <a:gsLst>
                <a:gs pos="19000">
                  <a:schemeClr val="accent3">
                    <a:lumMod val="89000"/>
                  </a:schemeClr>
                </a:gs>
                <a:gs pos="42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81832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MC template_ARC 2018" id="{92DF68A6-EEFC-4013-AF11-81E7AFCB0146}" vid="{D11BD98E-014D-4CDA-AA59-A73A9842D4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IMC template_ARC 2018</Template>
  <TotalTime>287</TotalTime>
  <Words>2287</Words>
  <Application>Microsoft Office PowerPoint</Application>
  <PresentationFormat>Widescreen</PresentationFormat>
  <Paragraphs>290</Paragraphs>
  <Slides>50</Slides>
  <Notes>13</Notes>
  <HiddenSlides>2</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Angsana New</vt:lpstr>
      <vt:lpstr>Arial</vt:lpstr>
      <vt:lpstr>Calibri</vt:lpstr>
      <vt:lpstr>Calibri Light</vt:lpstr>
      <vt:lpstr>Cordia New</vt:lpstr>
      <vt:lpstr>Times New Roman</vt:lpstr>
      <vt:lpstr>Verdana</vt:lpstr>
      <vt:lpstr>Office Theme</vt:lpstr>
      <vt:lpstr>  Integrated Marketing Communications: </vt:lpstr>
      <vt:lpstr>   The Message Strategy: The Key Connector</vt:lpstr>
      <vt:lpstr>PowerPoint Presentation</vt:lpstr>
      <vt:lpstr>PowerPoint Presentation</vt:lpstr>
      <vt:lpstr>PowerPoint Presentation</vt:lpstr>
      <vt:lpstr>Group Work Assignment for Message Class </vt:lpstr>
      <vt:lpstr>PowerPoint Presentation</vt:lpstr>
      <vt:lpstr>The “Messenger” Game</vt:lpstr>
      <vt:lpstr>The “Messenger” Game</vt:lpstr>
      <vt:lpstr>The “Messenger” Game</vt:lpstr>
      <vt:lpstr>The “Messenger” Game</vt:lpstr>
      <vt:lpstr>The “Messenger” Game</vt:lpstr>
      <vt:lpstr>The “Messenger” Game</vt:lpstr>
      <vt:lpstr>Example:  Different Field of Reference</vt:lpstr>
      <vt:lpstr>PowerPoint Presentation</vt:lpstr>
      <vt:lpstr>PowerPoint Presentation</vt:lpstr>
      <vt:lpstr>Connecting with Consumers</vt:lpstr>
      <vt:lpstr>Turning Consumer Understanding into IMC</vt:lpstr>
      <vt:lpstr>PowerPoint Presentation</vt:lpstr>
      <vt:lpstr>Concept in Message Design</vt:lpstr>
      <vt:lpstr>The Big Idea (Major Selling Idea)</vt:lpstr>
      <vt:lpstr>PowerPoint Presentation</vt:lpstr>
      <vt:lpstr>PowerPoint Presentation</vt:lpstr>
      <vt:lpstr>PowerPoint Presentation</vt:lpstr>
      <vt:lpstr>IBM as a Provider of Business Consulting Services</vt:lpstr>
      <vt:lpstr>PowerPoint Presentation</vt:lpstr>
      <vt:lpstr>Techniques in Message Design</vt:lpstr>
      <vt:lpstr>Recall and Presentation Order</vt:lpstr>
      <vt:lpstr>Techniques in Message Design</vt:lpstr>
      <vt:lpstr>Techniques in Message Design</vt:lpstr>
      <vt:lpstr>Techniques in Message Design</vt:lpstr>
      <vt:lpstr>PowerPoint Presentation</vt:lpstr>
      <vt:lpstr>Consumer’s Readiness in receiving message</vt:lpstr>
      <vt:lpstr>PowerPoint Presentation</vt:lpstr>
      <vt:lpstr>Message’s Sender</vt:lpstr>
      <vt:lpstr>Applying Likability: Decorative Models</vt:lpstr>
      <vt:lpstr>Message’s Sender</vt:lpstr>
      <vt:lpstr>What is the sender attribute of this Ad?</vt:lpstr>
      <vt:lpstr>PowerPoint Presentation</vt:lpstr>
      <vt:lpstr>Message’s Sender</vt:lpstr>
      <vt:lpstr>Message’s Sender</vt:lpstr>
      <vt:lpstr>Message’s Sender</vt:lpstr>
      <vt:lpstr>Energy &amp; Power – The Athlete and the Product</vt:lpstr>
      <vt:lpstr>Energy &amp; Power – The Athlete and the Product</vt:lpstr>
      <vt:lpstr>PowerPoint Presentation</vt:lpstr>
      <vt:lpstr>Conveying the Message In order to …</vt:lpstr>
      <vt:lpstr>Your Message: The Key Connector</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Integrated Marketing Communications:</dc:title>
  <dc:creator>Windows User</dc:creator>
  <cp:lastModifiedBy>Windows User</cp:lastModifiedBy>
  <cp:revision>75</cp:revision>
  <dcterms:created xsi:type="dcterms:W3CDTF">2018-08-12T10:09:07Z</dcterms:created>
  <dcterms:modified xsi:type="dcterms:W3CDTF">2020-02-11T09:33:25Z</dcterms:modified>
</cp:coreProperties>
</file>