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5" r:id="rId3"/>
    <p:sldId id="258" r:id="rId4"/>
    <p:sldId id="257" r:id="rId5"/>
    <p:sldId id="262" r:id="rId6"/>
    <p:sldId id="260" r:id="rId7"/>
    <p:sldId id="261" r:id="rId8"/>
    <p:sldId id="272" r:id="rId9"/>
    <p:sldId id="264" r:id="rId10"/>
    <p:sldId id="270" r:id="rId11"/>
    <p:sldId id="281" r:id="rId12"/>
    <p:sldId id="267" r:id="rId13"/>
    <p:sldId id="271" r:id="rId14"/>
    <p:sldId id="273" r:id="rId15"/>
    <p:sldId id="274" r:id="rId16"/>
    <p:sldId id="279" r:id="rId17"/>
    <p:sldId id="278" r:id="rId18"/>
    <p:sldId id="265" r:id="rId19"/>
    <p:sldId id="28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D01"/>
    <a:srgbClr val="408000"/>
    <a:srgbClr val="008040"/>
    <a:srgbClr val="008C03"/>
    <a:srgbClr val="006401"/>
    <a:srgbClr val="008000"/>
    <a:srgbClr val="009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97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8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20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51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547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1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44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616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3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237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022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15-Sep-15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767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5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5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3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311" y="1130891"/>
            <a:ext cx="9144000" cy="1641127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Andale Mono"/>
              </a:rPr>
              <a:t>CREDIT  &amp; DEBIT CARD</a:t>
            </a:r>
            <a:endParaRPr lang="en-US" sz="60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  <a:cs typeface="Andale Mono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773" y="2772018"/>
            <a:ext cx="4184581" cy="265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7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oney-Around-The-World-psd51446-300x27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27" y="906633"/>
            <a:ext cx="4962146" cy="458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2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771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7678"/>
            <a:ext cx="9144000" cy="1155213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is Credit Card?</a:t>
            </a:r>
            <a:endParaRPr lang="en-US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36800" y="1724789"/>
            <a:ext cx="7787305" cy="28442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</a:t>
            </a:r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card issued by a bank allowing the holder to purchase goods or services on credit.</a:t>
            </a:r>
            <a:endParaRPr lang="en-U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217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7678"/>
            <a:ext cx="9144000" cy="1155213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Type of Credit Card</a:t>
            </a:r>
            <a:endParaRPr lang="en-US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4" descr="5.New-Platinum-VS-2012-Lov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891"/>
          <a:stretch/>
        </p:blipFill>
        <p:spPr>
          <a:xfrm>
            <a:off x="3213923" y="4798051"/>
            <a:ext cx="2890728" cy="1840430"/>
          </a:xfrm>
          <a:prstGeom prst="rect">
            <a:avLst/>
          </a:prstGeom>
        </p:spPr>
      </p:pic>
      <p:pic>
        <p:nvPicPr>
          <p:cNvPr id="6" name="Picture 5" descr="central-plat-cc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12" y="4867414"/>
            <a:ext cx="2872932" cy="1833786"/>
          </a:xfrm>
          <a:prstGeom prst="rect">
            <a:avLst/>
          </a:prstGeom>
        </p:spPr>
      </p:pic>
      <p:pic>
        <p:nvPicPr>
          <p:cNvPr id="7" name="Picture 6" descr="airmiles_reserve_can_web_a.jp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88" b="95732" l="0" r="96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4" y="4766691"/>
            <a:ext cx="2996751" cy="196586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6230" y="2630427"/>
            <a:ext cx="63808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Local </a:t>
            </a:r>
            <a:r>
              <a:rPr lang="en-US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Credit Card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8437" y="3418219"/>
            <a:ext cx="7781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en-US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Store Card or Private Label</a:t>
            </a:r>
          </a:p>
          <a:p>
            <a:endParaRPr lang="en-US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291850" y="1842027"/>
            <a:ext cx="85973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en-US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International </a:t>
            </a:r>
            <a:r>
              <a:rPr lang="en-US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Credit Card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26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172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6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32556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is Debit Card?</a:t>
            </a:r>
            <a:endParaRPr lang="en-US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43" y="2226959"/>
            <a:ext cx="8435957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	</a:t>
            </a:r>
            <a:r>
              <a:rPr lang="en-US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card issued by a bank allowing the holder to transfer money electronically to another bank account when making a purchase.</a:t>
            </a:r>
            <a:endParaRPr lang="en-US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113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redit card.jpg"/>
          <p:cNvPicPr>
            <a:picLocks noChangeAspect="1"/>
          </p:cNvPicPr>
          <p:nvPr/>
        </p:nvPicPr>
        <p:blipFill rotWithShape="1">
          <a:blip r:embed="rId2" cstate="print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336" b="94851" l="7943" r="938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37" t="4802" r="41471" b="51071"/>
          <a:stretch/>
        </p:blipFill>
        <p:spPr>
          <a:xfrm>
            <a:off x="403330" y="203839"/>
            <a:ext cx="4624913" cy="3026222"/>
          </a:xfrm>
          <a:prstGeom prst="rect">
            <a:avLst/>
          </a:prstGeom>
          <a:ln>
            <a:solidFill>
              <a:srgbClr val="000000">
                <a:alpha val="7000"/>
              </a:srgbClr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930214" y="5716068"/>
            <a:ext cx="1943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Member Signature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913307" y="6336877"/>
            <a:ext cx="1960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Card Security Code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1205003" y="4510266"/>
            <a:ext cx="1668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Magnetic Stripe</a:t>
            </a:r>
            <a:endParaRPr lang="en-US" dirty="0"/>
          </a:p>
        </p:txBody>
      </p:sp>
      <p:pic>
        <p:nvPicPr>
          <p:cNvPr id="43" name="Picture 42" descr="visa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708" y="2312414"/>
            <a:ext cx="955117" cy="600359"/>
          </a:xfrm>
          <a:prstGeom prst="rect">
            <a:avLst/>
          </a:prstGeom>
        </p:spPr>
      </p:pic>
      <p:pic>
        <p:nvPicPr>
          <p:cNvPr id="44" name="Picture 43" descr="credit card.jpg"/>
          <p:cNvPicPr>
            <a:picLocks noChangeAspect="1"/>
          </p:cNvPicPr>
          <p:nvPr/>
        </p:nvPicPr>
        <p:blipFill rotWithShape="1">
          <a:blip r:embed="rId2" cstate="print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36" b="94851" l="7943" r="938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993" t="50364" r="6133" b="6302"/>
          <a:stretch/>
        </p:blipFill>
        <p:spPr>
          <a:xfrm>
            <a:off x="4242154" y="3365065"/>
            <a:ext cx="4678439" cy="2971812"/>
          </a:xfrm>
          <a:prstGeom prst="rect">
            <a:avLst/>
          </a:prstGeom>
          <a:ln>
            <a:solidFill>
              <a:srgbClr val="000000">
                <a:alpha val="7000"/>
              </a:srgbClr>
            </a:solidFill>
          </a:ln>
        </p:spPr>
      </p:pic>
      <p:cxnSp>
        <p:nvCxnSpPr>
          <p:cNvPr id="18" name="Straight Connector 17"/>
          <p:cNvCxnSpPr/>
          <p:nvPr/>
        </p:nvCxnSpPr>
        <p:spPr>
          <a:xfrm>
            <a:off x="2873737" y="5900734"/>
            <a:ext cx="345661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873737" y="6521543"/>
            <a:ext cx="5540727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8414464" y="4694932"/>
            <a:ext cx="0" cy="1826611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330351" y="4954851"/>
            <a:ext cx="0" cy="945883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205003" y="391999"/>
            <a:ext cx="4470313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1205003" y="391999"/>
            <a:ext cx="0" cy="752634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675316" y="207333"/>
            <a:ext cx="1214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Smart Chip</a:t>
            </a:r>
            <a:endParaRPr lang="en-US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522611" y="2838063"/>
            <a:ext cx="5215" cy="799676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873737" y="4694932"/>
            <a:ext cx="1780087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4653824" y="4045417"/>
            <a:ext cx="1" cy="649515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27826" y="2838063"/>
            <a:ext cx="224702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27826" y="3637739"/>
            <a:ext cx="402388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1056320" y="3413019"/>
            <a:ext cx="1608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Member Name</a:t>
            </a:r>
            <a:endParaRPr lang="en-US" dirty="0"/>
          </a:p>
        </p:txBody>
      </p:sp>
      <p:cxnSp>
        <p:nvCxnSpPr>
          <p:cNvPr id="83" name="Straight Connector 82"/>
          <p:cNvCxnSpPr>
            <a:stCxn id="43" idx="3"/>
          </p:cNvCxnSpPr>
          <p:nvPr/>
        </p:nvCxnSpPr>
        <p:spPr>
          <a:xfrm>
            <a:off x="4653825" y="2612594"/>
            <a:ext cx="1021491" cy="5951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5675316" y="2478460"/>
            <a:ext cx="1986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Card Network Logo</a:t>
            </a:r>
            <a:endParaRPr lang="en-US" dirty="0"/>
          </a:p>
        </p:txBody>
      </p:sp>
      <p:pic>
        <p:nvPicPr>
          <p:cNvPr id="89" name="Picture 88" descr="Hologram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753" y="5264844"/>
            <a:ext cx="797200" cy="522525"/>
          </a:xfrm>
          <a:prstGeom prst="rect">
            <a:avLst/>
          </a:prstGeom>
        </p:spPr>
      </p:pic>
      <p:cxnSp>
        <p:nvCxnSpPr>
          <p:cNvPr id="91" name="Straight Connector 90"/>
          <p:cNvCxnSpPr/>
          <p:nvPr/>
        </p:nvCxnSpPr>
        <p:spPr>
          <a:xfrm flipH="1" flipV="1">
            <a:off x="2873737" y="5393889"/>
            <a:ext cx="1487016" cy="677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1007918" y="5112676"/>
            <a:ext cx="2273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Security Hologram</a:t>
            </a:r>
            <a:endParaRPr lang="en-US" dirty="0"/>
          </a:p>
        </p:txBody>
      </p:sp>
      <p:cxnSp>
        <p:nvCxnSpPr>
          <p:cNvPr id="94" name="Straight Connector 93"/>
          <p:cNvCxnSpPr/>
          <p:nvPr/>
        </p:nvCxnSpPr>
        <p:spPr>
          <a:xfrm>
            <a:off x="4653824" y="1991348"/>
            <a:ext cx="1021492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5675316" y="1806682"/>
            <a:ext cx="1443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Card Number</a:t>
            </a:r>
            <a:endParaRPr lang="en-US" dirty="0"/>
          </a:p>
        </p:txBody>
      </p:sp>
      <p:cxnSp>
        <p:nvCxnSpPr>
          <p:cNvPr id="98" name="Straight Connector 97"/>
          <p:cNvCxnSpPr/>
          <p:nvPr/>
        </p:nvCxnSpPr>
        <p:spPr>
          <a:xfrm flipV="1">
            <a:off x="2665204" y="1379832"/>
            <a:ext cx="0" cy="93258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2665204" y="1379832"/>
            <a:ext cx="3010112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5698413" y="1195166"/>
            <a:ext cx="1263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Expire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33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299" y="133519"/>
            <a:ext cx="7898997" cy="728876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Credit Card VS Debit Card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0050876"/>
              </p:ext>
            </p:extLst>
          </p:nvPr>
        </p:nvGraphicFramePr>
        <p:xfrm>
          <a:off x="363133" y="1023412"/>
          <a:ext cx="8370699" cy="5155371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341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3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59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8815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Credit</a:t>
                      </a:r>
                      <a:r>
                        <a:rPr lang="en-US" sz="2000" baseline="0" dirty="0" smtClean="0"/>
                        <a:t> Card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Debit Card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2792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Requirement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baseline="0" dirty="0" smtClean="0"/>
                        <a:t>Age &gt; 21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baseline="0" dirty="0" smtClean="0"/>
                        <a:t>Monthly Income &gt; 15,000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aseline="0" dirty="0" smtClean="0"/>
                        <a:t>-     Financial Status History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dirty="0" smtClean="0"/>
                        <a:t>Age &gt; 15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dirty="0" smtClean="0"/>
                        <a:t>Saving</a:t>
                      </a:r>
                      <a:r>
                        <a:rPr lang="en-US" sz="1800" baseline="0" dirty="0" smtClean="0"/>
                        <a:t> or Checking account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81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Spending Limit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Depend on</a:t>
                      </a:r>
                      <a:r>
                        <a:rPr lang="en-US" sz="1800" baseline="0" dirty="0" smtClean="0"/>
                        <a:t> credit line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Depend on your deposit</a:t>
                      </a:r>
                      <a:r>
                        <a:rPr lang="en-US" sz="1800" baseline="0" dirty="0" smtClean="0"/>
                        <a:t> in that account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44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Payment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1800" b="0" dirty="0" smtClean="0"/>
                        <a:t>At the end of</a:t>
                      </a:r>
                      <a:r>
                        <a:rPr lang="en-US" sz="1800" b="0" baseline="0" dirty="0" smtClean="0"/>
                        <a:t> period</a:t>
                      </a:r>
                      <a:endParaRPr lang="en-US" sz="1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Debited</a:t>
                      </a:r>
                      <a:r>
                        <a:rPr lang="en-US" sz="1800" baseline="0" dirty="0" smtClean="0"/>
                        <a:t> from the user’s account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44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Monthly</a:t>
                      </a:r>
                      <a:r>
                        <a:rPr lang="en-US" sz="2000" baseline="0" dirty="0" smtClean="0"/>
                        <a:t> Bills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 smtClean="0"/>
                        <a:t>Yes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2792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Interest Charged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baseline="0" dirty="0" smtClean="0"/>
                        <a:t>Paid in time, no interest rate charge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r>
                        <a:rPr lang="en-US" sz="1800" dirty="0" smtClean="0"/>
                        <a:t>If not, the</a:t>
                      </a:r>
                      <a:r>
                        <a:rPr lang="en-US" sz="1800" baseline="0" dirty="0" smtClean="0"/>
                        <a:t> interest is usually high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96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ight Arrow 17"/>
          <p:cNvSpPr/>
          <p:nvPr/>
        </p:nvSpPr>
        <p:spPr>
          <a:xfrm rot="13811813">
            <a:off x="1541958" y="3232509"/>
            <a:ext cx="2179196" cy="219520"/>
          </a:xfrm>
          <a:prstGeom prst="righ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Left Arrow 18"/>
          <p:cNvSpPr/>
          <p:nvPr/>
        </p:nvSpPr>
        <p:spPr>
          <a:xfrm rot="13794392">
            <a:off x="1302044" y="3398061"/>
            <a:ext cx="2179197" cy="250879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9000"/>
              </a:solidFill>
            </a:endParaRPr>
          </a:p>
        </p:txBody>
      </p:sp>
      <p:sp>
        <p:nvSpPr>
          <p:cNvPr id="24" name="Right Arrow 23"/>
          <p:cNvSpPr/>
          <p:nvPr/>
        </p:nvSpPr>
        <p:spPr>
          <a:xfrm rot="18693704">
            <a:off x="5670100" y="3466855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Left Arrow 24"/>
          <p:cNvSpPr/>
          <p:nvPr/>
        </p:nvSpPr>
        <p:spPr>
          <a:xfrm rot="18693704">
            <a:off x="5916480" y="3669628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 rot="10800000">
            <a:off x="3620982" y="1466769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/>
          <p:cNvSpPr/>
          <p:nvPr/>
        </p:nvSpPr>
        <p:spPr>
          <a:xfrm rot="10800000">
            <a:off x="3620981" y="1121810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3746563" y="534475"/>
            <a:ext cx="1783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Purchase using credit card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99300" y="1662180"/>
            <a:ext cx="1477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Get product or service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911041" y="3961357"/>
            <a:ext cx="16778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DEADA"/>
                </a:solidFill>
              </a:rPr>
              <a:t>Submit authorization request</a:t>
            </a:r>
            <a:endParaRPr lang="en-US" dirty="0">
              <a:solidFill>
                <a:srgbClr val="FDEADA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491088" y="2584819"/>
            <a:ext cx="2159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Approve/Decline transaction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75653" y="3454501"/>
            <a:ext cx="1714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Make payment at the end of period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39189" y="2740476"/>
            <a:ext cx="1657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DBEEF4"/>
                </a:solidFill>
              </a:rPr>
              <a:t>Issuing card</a:t>
            </a:r>
            <a:endParaRPr lang="en-US" dirty="0">
              <a:solidFill>
                <a:srgbClr val="DBEEF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9315" y="211309"/>
            <a:ext cx="2299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Credit Card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87151" y="5627427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Acquiring Bank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13477" y="5627427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Card Issuing Bank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92" b="89969" l="9989" r="97240">
                        <a14:foregroundMark x1="97240" y1="56906" x2="97240" y2="569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755440" y="843012"/>
            <a:ext cx="2277182" cy="1551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1" b="100000" l="0" r="99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7343" y="862614"/>
            <a:ext cx="2333301" cy="15516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0430" l="10000" r="90000"/>
                    </a14:imgEffect>
                  </a14:imgLayer>
                </a14:imgProps>
              </a:ext>
            </a:extLst>
          </a:blip>
          <a:srcRect t="4766"/>
          <a:stretch/>
        </p:blipFill>
        <p:spPr>
          <a:xfrm>
            <a:off x="3210122" y="4420175"/>
            <a:ext cx="2761626" cy="210400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62" y="3843730"/>
            <a:ext cx="1624879" cy="55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40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4" grpId="0"/>
      <p:bldP spid="35" grpId="0"/>
      <p:bldP spid="36" grpId="0"/>
      <p:bldP spid="36" grpId="1"/>
      <p:bldP spid="37" grpId="0"/>
      <p:bldP spid="7" grpId="0"/>
      <p:bldP spid="7" grpId="1"/>
      <p:bldP spid="2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ight Arrow 17"/>
          <p:cNvSpPr/>
          <p:nvPr/>
        </p:nvSpPr>
        <p:spPr>
          <a:xfrm rot="13811813">
            <a:off x="1541958" y="3232509"/>
            <a:ext cx="2179196" cy="219520"/>
          </a:xfrm>
          <a:prstGeom prst="righ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18693704">
            <a:off x="5670100" y="3466855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Left Arrow 24"/>
          <p:cNvSpPr/>
          <p:nvPr/>
        </p:nvSpPr>
        <p:spPr>
          <a:xfrm rot="18693704">
            <a:off x="5916480" y="3669628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 rot="10800000">
            <a:off x="3620982" y="1466769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/>
          <p:cNvSpPr/>
          <p:nvPr/>
        </p:nvSpPr>
        <p:spPr>
          <a:xfrm rot="10800000">
            <a:off x="3620981" y="1121810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3746563" y="534475"/>
            <a:ext cx="1783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Purchase using credit card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99300" y="1662180"/>
            <a:ext cx="1477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Get product or service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911041" y="3961357"/>
            <a:ext cx="16778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DEADA"/>
                </a:solidFill>
              </a:rPr>
              <a:t>Submit authorization request</a:t>
            </a:r>
            <a:endParaRPr lang="en-US" dirty="0">
              <a:solidFill>
                <a:srgbClr val="FDEADA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491088" y="2584819"/>
            <a:ext cx="2159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Approve/Decline transaction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839189" y="2740476"/>
            <a:ext cx="1657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DBEEF4"/>
                </a:solidFill>
              </a:rPr>
              <a:t>Issuing card</a:t>
            </a:r>
            <a:endParaRPr lang="en-US" dirty="0">
              <a:solidFill>
                <a:srgbClr val="DBEEF4"/>
              </a:solidFill>
            </a:endParaRPr>
          </a:p>
        </p:txBody>
      </p:sp>
      <p:sp>
        <p:nvSpPr>
          <p:cNvPr id="20" name="Left Arrow 19"/>
          <p:cNvSpPr/>
          <p:nvPr/>
        </p:nvSpPr>
        <p:spPr>
          <a:xfrm rot="13806106">
            <a:off x="1268257" y="3471501"/>
            <a:ext cx="2179197" cy="250879"/>
          </a:xfrm>
          <a:prstGeom prst="leftArrow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83293" y="3474637"/>
            <a:ext cx="15991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Debited from the user’s account</a:t>
            </a: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5653" y="305328"/>
            <a:ext cx="2176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Debit Card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87151" y="5627427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Acquiring Bank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13477" y="5627427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Card Issuing Bank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92" b="89969" l="9989" r="97240">
                        <a14:foregroundMark x1="97240" y1="56906" x2="97240" y2="569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755440" y="843012"/>
            <a:ext cx="2277182" cy="1551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1" b="100000" l="0" r="99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7343" y="862614"/>
            <a:ext cx="2333301" cy="15516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0430" l="10000" r="90000"/>
                    </a14:imgEffect>
                  </a14:imgLayer>
                </a14:imgProps>
              </a:ext>
            </a:extLst>
          </a:blip>
          <a:srcRect t="4766"/>
          <a:stretch/>
        </p:blipFill>
        <p:spPr>
          <a:xfrm>
            <a:off x="3210122" y="4420175"/>
            <a:ext cx="2761626" cy="210400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62" y="3843730"/>
            <a:ext cx="1624879" cy="554237"/>
          </a:xfrm>
          <a:prstGeom prst="rect">
            <a:avLst/>
          </a:prstGeom>
        </p:spPr>
      </p:pic>
      <p:sp>
        <p:nvSpPr>
          <p:cNvPr id="26" name="Right Arrow 25"/>
          <p:cNvSpPr/>
          <p:nvPr/>
        </p:nvSpPr>
        <p:spPr>
          <a:xfrm rot="13811813">
            <a:off x="1541958" y="3232508"/>
            <a:ext cx="2179196" cy="219520"/>
          </a:xfrm>
          <a:prstGeom prst="righ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 rot="18693704">
            <a:off x="5670100" y="3466854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Left Arrow 40"/>
          <p:cNvSpPr/>
          <p:nvPr/>
        </p:nvSpPr>
        <p:spPr>
          <a:xfrm rot="18693704">
            <a:off x="5916480" y="3669627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ight Arrow 41"/>
          <p:cNvSpPr/>
          <p:nvPr/>
        </p:nvSpPr>
        <p:spPr>
          <a:xfrm rot="10800000">
            <a:off x="3620982" y="1466768"/>
            <a:ext cx="2179196" cy="21952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Left Arrow 42"/>
          <p:cNvSpPr/>
          <p:nvPr/>
        </p:nvSpPr>
        <p:spPr>
          <a:xfrm rot="10800000">
            <a:off x="3620981" y="1121809"/>
            <a:ext cx="2179197" cy="250879"/>
          </a:xfrm>
          <a:prstGeom prst="leftArrow">
            <a:avLst/>
          </a:prstGeom>
          <a:solidFill>
            <a:srgbClr val="4D9D0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3746563" y="534474"/>
            <a:ext cx="1783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Purchase using credit card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99300" y="1662179"/>
            <a:ext cx="1477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Get product or service</a:t>
            </a:r>
            <a:endParaRPr lang="en-US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11041" y="3961356"/>
            <a:ext cx="16778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DEADA"/>
                </a:solidFill>
              </a:rPr>
              <a:t>Submit authorization request</a:t>
            </a:r>
            <a:endParaRPr lang="en-US" dirty="0">
              <a:solidFill>
                <a:srgbClr val="FDEADA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491088" y="2584818"/>
            <a:ext cx="2159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Approve/Decline transaction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839189" y="2740475"/>
            <a:ext cx="1657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DBEEF4"/>
                </a:solidFill>
              </a:rPr>
              <a:t>Issuing card</a:t>
            </a:r>
            <a:endParaRPr lang="en-US" dirty="0">
              <a:solidFill>
                <a:srgbClr val="DBEEF4"/>
              </a:solidFill>
            </a:endParaRPr>
          </a:p>
        </p:txBody>
      </p:sp>
      <p:sp>
        <p:nvSpPr>
          <p:cNvPr id="49" name="Left Arrow 48"/>
          <p:cNvSpPr/>
          <p:nvPr/>
        </p:nvSpPr>
        <p:spPr>
          <a:xfrm rot="13806106">
            <a:off x="1268257" y="3471500"/>
            <a:ext cx="2179197" cy="250879"/>
          </a:xfrm>
          <a:prstGeom prst="leftArrow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583293" y="3474636"/>
            <a:ext cx="15991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Debited from the user’s account</a:t>
            </a: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75653" y="305327"/>
            <a:ext cx="21767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Debit Card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787151" y="5627426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Acquiring Bank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713477" y="5627426"/>
            <a:ext cx="186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Card Issuing Bank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92" b="89969" l="9989" r="97240">
                        <a14:foregroundMark x1="97240" y1="56906" x2="97240" y2="569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755440" y="843011"/>
            <a:ext cx="2277182" cy="1551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1" b="100000" l="0" r="99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7343" y="862613"/>
            <a:ext cx="2333301" cy="155164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0430" l="10000" r="90000"/>
                    </a14:imgEffect>
                  </a14:imgLayer>
                </a14:imgProps>
              </a:ext>
            </a:extLst>
          </a:blip>
          <a:srcRect t="4766"/>
          <a:stretch/>
        </p:blipFill>
        <p:spPr>
          <a:xfrm>
            <a:off x="3210122" y="4420174"/>
            <a:ext cx="2761626" cy="210400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262" y="3843729"/>
            <a:ext cx="1624879" cy="55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19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08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Credit card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511163"/>
              </p:ext>
            </p:extLst>
          </p:nvPr>
        </p:nvGraphicFramePr>
        <p:xfrm>
          <a:off x="1272438" y="1035395"/>
          <a:ext cx="6865643" cy="220712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49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1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68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PROs</a:t>
                      </a:r>
                      <a:endParaRPr lang="en-US" dirty="0"/>
                    </a:p>
                  </a:txBody>
                  <a:tcPr>
                    <a:solidFill>
                      <a:srgbClr val="4D9D0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890">
                <a:tc>
                  <a:txBody>
                    <a:bodyPr/>
                    <a:lstStyle/>
                    <a:p>
                      <a:r>
                        <a:rPr lang="en-US" dirty="0" smtClean="0"/>
                        <a:t>- Convenience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Charge</a:t>
                      </a:r>
                      <a:r>
                        <a:rPr lang="en-US" baseline="0" dirty="0" smtClean="0"/>
                        <a:t> h</a:t>
                      </a:r>
                      <a:r>
                        <a:rPr lang="en-US" dirty="0" smtClean="0"/>
                        <a:t>igh interest</a:t>
                      </a:r>
                      <a:r>
                        <a:rPr lang="en-US" baseline="0" dirty="0" smtClean="0"/>
                        <a:t> rate</a:t>
                      </a:r>
                      <a:endParaRPr lang="en-US" dirty="0"/>
                    </a:p>
                  </a:txBody>
                  <a:tcPr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058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dirty="0" smtClean="0"/>
                        <a:t>- Allow withhold payments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 Compound</a:t>
                      </a:r>
                      <a:r>
                        <a:rPr lang="en-US" baseline="0" dirty="0" smtClean="0"/>
                        <a:t> interest for unpaid debt</a:t>
                      </a:r>
                      <a:endParaRPr lang="en-US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890">
                <a:tc>
                  <a:txBody>
                    <a:bodyPr/>
                    <a:lstStyle/>
                    <a:p>
                      <a:r>
                        <a:rPr lang="en-US" dirty="0" smtClean="0"/>
                        <a:t>- Provide financial</a:t>
                      </a:r>
                      <a:r>
                        <a:rPr lang="en-US" baseline="0" dirty="0" smtClean="0"/>
                        <a:t> backup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Cash</a:t>
                      </a:r>
                      <a:r>
                        <a:rPr lang="en-US" baseline="0" dirty="0" smtClean="0"/>
                        <a:t> advance fee</a:t>
                      </a:r>
                      <a:endParaRPr lang="en-US" dirty="0"/>
                    </a:p>
                  </a:txBody>
                  <a:tcPr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769">
                <a:tc>
                  <a:txBody>
                    <a:bodyPr/>
                    <a:lstStyle/>
                    <a:p>
                      <a:r>
                        <a:rPr lang="en-US" dirty="0" smtClean="0"/>
                        <a:t>- Privilege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457200" y="36199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Debit card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119267"/>
              </p:ext>
            </p:extLst>
          </p:nvPr>
        </p:nvGraphicFramePr>
        <p:xfrm>
          <a:off x="1272436" y="4705621"/>
          <a:ext cx="6865644" cy="17526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432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2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PROs</a:t>
                      </a:r>
                      <a:endParaRPr lang="en-US" dirty="0"/>
                    </a:p>
                  </a:txBody>
                  <a:tcPr>
                    <a:solidFill>
                      <a:srgbClr val="4D9D0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CONs</a:t>
                      </a:r>
                      <a:endParaRPr lang="en-US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- Convenience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Cannot</a:t>
                      </a:r>
                      <a:r>
                        <a:rPr lang="en-US" baseline="0" dirty="0" smtClean="0"/>
                        <a:t> use in some countries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- Can control the amount</a:t>
                      </a:r>
                      <a:r>
                        <a:rPr lang="en-US" baseline="0" dirty="0" smtClean="0"/>
                        <a:t> of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No credit</a:t>
                      </a:r>
                      <a:r>
                        <a:rPr lang="en-US" baseline="0" dirty="0" smtClean="0"/>
                        <a:t> score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- Can withdraw cash without fee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Limited amount of usage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475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5121565"/>
            <a:ext cx="9144000" cy="769441"/>
          </a:xfrm>
          <a:prstGeom prst="rect">
            <a:avLst/>
          </a:prstGeom>
          <a:solidFill>
            <a:srgbClr val="80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Which one match you</a:t>
            </a:r>
            <a:r>
              <a:rPr lang="th-TH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th-TH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427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34520" y="411510"/>
            <a:ext cx="42749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Next Demi Bold"/>
                <a:cs typeface="Avenir Next Demi Bold"/>
              </a:rPr>
              <a:t>Credit Card</a:t>
            </a:r>
            <a:endParaRPr lang="en-US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Next Demi Bold"/>
              <a:cs typeface="Avenir Next Demi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9417" y="1685414"/>
            <a:ext cx="479184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Strong financial statu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</a:t>
            </a:r>
          </a:p>
          <a:p>
            <a:pPr algn="ctr"/>
            <a:endParaRPr lang="en-US" sz="36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0516" y="2356196"/>
            <a:ext cx="337371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Online shopper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331" y="2967335"/>
            <a:ext cx="34095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Regular income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90516" y="3617876"/>
            <a:ext cx="20824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Privilege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8" descr="88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615" y="948459"/>
            <a:ext cx="2099089" cy="588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4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41086" y="489909"/>
            <a:ext cx="406183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Next Demi Bold"/>
                <a:cs typeface="Avenir Next Demi Bold"/>
              </a:rPr>
              <a:t>Debit Card</a:t>
            </a:r>
            <a:endParaRPr lang="en-US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Next Demi Bold"/>
              <a:cs typeface="Avenir Next Demi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9596" y="1775662"/>
            <a:ext cx="53423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Limit amount of spending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9596" y="2462124"/>
            <a:ext cx="36291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Cash withdrawal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7774" y="3159327"/>
            <a:ext cx="36009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Irregular income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8" descr="what-is-business-casual-dress-for-women-ffemqwor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0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524" y="1270074"/>
            <a:ext cx="4334146" cy="58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3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9683" y="489909"/>
            <a:ext cx="602464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Next Demi Bold"/>
                <a:cs typeface="Avenir Next Demi Bold"/>
              </a:rPr>
              <a:t>T</a:t>
            </a:r>
            <a:r>
              <a:rPr lang="en-US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Next Demi Bold"/>
                <a:cs typeface="Avenir Next Demi Bold"/>
              </a:rPr>
              <a:t>he real world…</a:t>
            </a:r>
            <a:endParaRPr lang="en-US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Next Demi Bold"/>
              <a:cs typeface="Avenir Next Demi Bold"/>
            </a:endParaRPr>
          </a:p>
        </p:txBody>
      </p:sp>
      <p:pic>
        <p:nvPicPr>
          <p:cNvPr id="2" name="Picture 1" descr="Screen Shot 2558-09-14 at 1.25.29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029" y="1505572"/>
            <a:ext cx="6210300" cy="501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47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9683" y="489909"/>
            <a:ext cx="602464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venir Next Demi Bold"/>
                <a:cs typeface="Avenir Next Demi Bold"/>
              </a:rPr>
              <a:t>The real world…</a:t>
            </a:r>
            <a:endParaRPr lang="en-US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Next Demi Bold"/>
              <a:cs typeface="Avenir Next Demi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699" y="1812407"/>
            <a:ext cx="55263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- 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Does not have Pin system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9137" y="2470779"/>
            <a:ext cx="47611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Require only signature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9137" y="3159327"/>
            <a:ext cx="69430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Security code can be copied easily</a:t>
            </a:r>
            <a:endParaRPr lang="en-US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817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623" y="1"/>
            <a:ext cx="915220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8623" y="2775345"/>
            <a:ext cx="9144000" cy="1270071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b="1" dirty="0" smtClean="0"/>
              <a:t>Q &amp; A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85886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Group member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fontAlgn="t"/>
            <a:r>
              <a:rPr lang="en-US" dirty="0"/>
              <a:t>1. </a:t>
            </a:r>
            <a:r>
              <a:rPr lang="en-US" dirty="0" err="1"/>
              <a:t>Petch</a:t>
            </a:r>
            <a:r>
              <a:rPr lang="en-US" dirty="0"/>
              <a:t> </a:t>
            </a:r>
            <a:r>
              <a:rPr lang="en-US" dirty="0" err="1" smtClean="0"/>
              <a:t>Manomaiwongse</a:t>
            </a:r>
            <a:r>
              <a:rPr lang="en-US" dirty="0" smtClean="0"/>
              <a:t>  </a:t>
            </a:r>
            <a:r>
              <a:rPr lang="en-US" dirty="0"/>
              <a:t>ID : 5604641125</a:t>
            </a:r>
          </a:p>
          <a:p>
            <a:pPr fontAlgn="t"/>
            <a:r>
              <a:rPr lang="en-US" dirty="0"/>
              <a:t>2. </a:t>
            </a:r>
            <a:r>
              <a:rPr lang="en-US" dirty="0" err="1"/>
              <a:t>Piyapat</a:t>
            </a:r>
            <a:r>
              <a:rPr lang="en-US" dirty="0"/>
              <a:t> </a:t>
            </a:r>
            <a:r>
              <a:rPr lang="en-US" dirty="0" err="1"/>
              <a:t>Inchayanunth</a:t>
            </a:r>
            <a:r>
              <a:rPr lang="en-US" dirty="0"/>
              <a:t> </a:t>
            </a:r>
            <a:r>
              <a:rPr lang="en-US" dirty="0" smtClean="0"/>
              <a:t>    ID </a:t>
            </a:r>
            <a:r>
              <a:rPr lang="en-US" dirty="0"/>
              <a:t>: 5604641265</a:t>
            </a:r>
          </a:p>
          <a:p>
            <a:pPr fontAlgn="t"/>
            <a:r>
              <a:rPr lang="en-US" dirty="0"/>
              <a:t>3. </a:t>
            </a:r>
            <a:r>
              <a:rPr lang="en-US" dirty="0" err="1"/>
              <a:t>Pusit</a:t>
            </a:r>
            <a:r>
              <a:rPr lang="en-US" dirty="0"/>
              <a:t> </a:t>
            </a:r>
            <a:r>
              <a:rPr lang="en-US" dirty="0" err="1"/>
              <a:t>Vittayanugool</a:t>
            </a:r>
            <a:r>
              <a:rPr lang="en-US" dirty="0"/>
              <a:t> </a:t>
            </a:r>
            <a:r>
              <a:rPr lang="en-US" dirty="0" smtClean="0"/>
              <a:t>        ID </a:t>
            </a:r>
            <a:r>
              <a:rPr lang="en-US" dirty="0"/>
              <a:t>: 5604641364</a:t>
            </a:r>
          </a:p>
          <a:p>
            <a:pPr fontAlgn="t"/>
            <a:r>
              <a:rPr lang="en-US" dirty="0"/>
              <a:t>4. </a:t>
            </a:r>
            <a:r>
              <a:rPr lang="en-US" dirty="0" err="1"/>
              <a:t>Raiwin</a:t>
            </a:r>
            <a:r>
              <a:rPr lang="en-US" dirty="0"/>
              <a:t> </a:t>
            </a:r>
            <a:r>
              <a:rPr lang="en-US" dirty="0" err="1"/>
              <a:t>Suwannaparisut</a:t>
            </a:r>
            <a:r>
              <a:rPr lang="en-US" dirty="0"/>
              <a:t> ID : 5604641372</a:t>
            </a:r>
          </a:p>
          <a:p>
            <a:pPr fontAlgn="t"/>
            <a:r>
              <a:rPr lang="en-US" dirty="0"/>
              <a:t>5. Swiss </a:t>
            </a:r>
            <a:r>
              <a:rPr lang="en-US" dirty="0" err="1"/>
              <a:t>Pongpipattanakul</a:t>
            </a:r>
            <a:r>
              <a:rPr lang="en-US" dirty="0"/>
              <a:t> ID : 5604641729</a:t>
            </a:r>
          </a:p>
          <a:p>
            <a:pPr fontAlgn="t"/>
            <a:r>
              <a:rPr lang="en-US" dirty="0"/>
              <a:t>6. </a:t>
            </a:r>
            <a:r>
              <a:rPr lang="en-US" dirty="0" err="1"/>
              <a:t>Thanapon</a:t>
            </a:r>
            <a:r>
              <a:rPr lang="en-US" dirty="0"/>
              <a:t> </a:t>
            </a:r>
            <a:r>
              <a:rPr lang="en-US" dirty="0" err="1"/>
              <a:t>Sanaeha</a:t>
            </a:r>
            <a:r>
              <a:rPr lang="en-US" dirty="0"/>
              <a:t> </a:t>
            </a:r>
            <a:r>
              <a:rPr lang="en-US" dirty="0" smtClean="0"/>
              <a:t>        ID </a:t>
            </a:r>
            <a:r>
              <a:rPr lang="en-US" dirty="0"/>
              <a:t>: 5604641836</a:t>
            </a:r>
          </a:p>
          <a:p>
            <a:pPr fontAlgn="t"/>
            <a:r>
              <a:rPr lang="en-US" dirty="0"/>
              <a:t>7. </a:t>
            </a:r>
            <a:r>
              <a:rPr lang="en-US" dirty="0" err="1"/>
              <a:t>Thiti</a:t>
            </a:r>
            <a:r>
              <a:rPr lang="en-US" dirty="0"/>
              <a:t> </a:t>
            </a:r>
            <a:r>
              <a:rPr lang="en-US" dirty="0" err="1" smtClean="0"/>
              <a:t>Setthachinda</a:t>
            </a:r>
            <a:r>
              <a:rPr lang="en-US" dirty="0" smtClean="0"/>
              <a:t>            </a:t>
            </a:r>
            <a:r>
              <a:rPr lang="en-US" dirty="0"/>
              <a:t>ID : 5604641919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15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771</TotalTime>
  <Words>385</Words>
  <Application>Microsoft Office PowerPoint</Application>
  <PresentationFormat>On-screen Show (4:3)</PresentationFormat>
  <Paragraphs>110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Andale Mono</vt:lpstr>
      <vt:lpstr>Arial</vt:lpstr>
      <vt:lpstr>Avenir Next Demi Bold</vt:lpstr>
      <vt:lpstr>Calibri</vt:lpstr>
      <vt:lpstr>Cordia New</vt:lpstr>
      <vt:lpstr>Office Theme</vt:lpstr>
      <vt:lpstr>PowerPoint Presentation</vt:lpstr>
      <vt:lpstr>PowerPoint Presentation</vt:lpstr>
      <vt:lpstr>PowerPoint Presentation</vt:lpstr>
      <vt:lpstr>What is Credit Card?</vt:lpstr>
      <vt:lpstr>Type of Credit Card</vt:lpstr>
      <vt:lpstr>PowerPoint Presentation</vt:lpstr>
      <vt:lpstr>What is Debit Card?</vt:lpstr>
      <vt:lpstr>PowerPoint Presentation</vt:lpstr>
      <vt:lpstr>Credit Card VS Debit Card</vt:lpstr>
      <vt:lpstr>PowerPoint Presentation</vt:lpstr>
      <vt:lpstr>PowerPoint Presentation</vt:lpstr>
      <vt:lpstr>Credit card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 &amp; A</vt:lpstr>
      <vt:lpstr>Group member</vt:lpstr>
    </vt:vector>
  </TitlesOfParts>
  <Company>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Thiti  Setthachinda</dc:creator>
  <cp:lastModifiedBy>Phat Aphiwatanakoon</cp:lastModifiedBy>
  <cp:revision>73</cp:revision>
  <dcterms:created xsi:type="dcterms:W3CDTF">2015-09-09T05:32:58Z</dcterms:created>
  <dcterms:modified xsi:type="dcterms:W3CDTF">2015-09-15T08:48:23Z</dcterms:modified>
</cp:coreProperties>
</file>