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2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3C64F3-9062-42F8-861B-201D0D0A6444}" type="doc">
      <dgm:prSet loTypeId="urn:microsoft.com/office/officeart/2005/8/layout/arrow1" loCatId="relationship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th-TH"/>
        </a:p>
      </dgm:t>
    </dgm:pt>
    <dgm:pt modelId="{009AFEB4-EE2E-4F12-AA16-B2B9558CD118}">
      <dgm:prSet phldrT="[Text]"/>
      <dgm:spPr>
        <a:solidFill>
          <a:srgbClr val="0070C0"/>
        </a:solidFill>
      </dgm:spPr>
      <dgm:t>
        <a:bodyPr/>
        <a:lstStyle/>
        <a:p>
          <a:r>
            <a:rPr lang="en-US" dirty="0" smtClean="0"/>
            <a:t>EU</a:t>
          </a:r>
        </a:p>
        <a:p>
          <a:r>
            <a:rPr lang="en-US" dirty="0" smtClean="0"/>
            <a:t>(Association Agreement)</a:t>
          </a:r>
        </a:p>
        <a:p>
          <a:r>
            <a:rPr lang="en-US" dirty="0" smtClean="0"/>
            <a:t>(DCFTA)</a:t>
          </a:r>
        </a:p>
      </dgm:t>
    </dgm:pt>
    <dgm:pt modelId="{91F2CEAA-5F5F-4C2A-A4B0-C8BACA9F86DC}" type="parTrans" cxnId="{1A88C01A-8244-4F50-BB12-AAAEC8B0A3E6}">
      <dgm:prSet/>
      <dgm:spPr/>
      <dgm:t>
        <a:bodyPr/>
        <a:lstStyle/>
        <a:p>
          <a:endParaRPr lang="th-TH"/>
        </a:p>
      </dgm:t>
    </dgm:pt>
    <dgm:pt modelId="{7786CD43-C3E7-473E-A477-3D1D862D6913}" type="sibTrans" cxnId="{1A88C01A-8244-4F50-BB12-AAAEC8B0A3E6}">
      <dgm:prSet/>
      <dgm:spPr/>
      <dgm:t>
        <a:bodyPr/>
        <a:lstStyle/>
        <a:p>
          <a:endParaRPr lang="th-TH"/>
        </a:p>
      </dgm:t>
    </dgm:pt>
    <dgm:pt modelId="{64601F26-68CB-47F8-A5C7-0BBA61310DBB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 smtClean="0"/>
            <a:t>Russia</a:t>
          </a:r>
          <a:endParaRPr lang="th-TH" dirty="0"/>
        </a:p>
      </dgm:t>
    </dgm:pt>
    <dgm:pt modelId="{3C2EB708-E183-4B5E-94B9-9036F712A7E2}" type="parTrans" cxnId="{A5035091-2039-41BC-87BB-D958411B15FF}">
      <dgm:prSet/>
      <dgm:spPr/>
      <dgm:t>
        <a:bodyPr/>
        <a:lstStyle/>
        <a:p>
          <a:endParaRPr lang="th-TH"/>
        </a:p>
      </dgm:t>
    </dgm:pt>
    <dgm:pt modelId="{49D0D161-0CD3-4381-A9E6-C970FE144F9C}" type="sibTrans" cxnId="{A5035091-2039-41BC-87BB-D958411B15FF}">
      <dgm:prSet/>
      <dgm:spPr/>
      <dgm:t>
        <a:bodyPr/>
        <a:lstStyle/>
        <a:p>
          <a:endParaRPr lang="th-TH"/>
        </a:p>
      </dgm:t>
    </dgm:pt>
    <dgm:pt modelId="{6B20C98C-6C8D-476A-B709-30EB7C8D1457}" type="pres">
      <dgm:prSet presAssocID="{C53C64F3-9062-42F8-861B-201D0D0A644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7C2B233-53A8-4893-845A-0029997CC0FE}" type="pres">
      <dgm:prSet presAssocID="{009AFEB4-EE2E-4F12-AA16-B2B9558CD118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02562A6-4019-42FE-8A1B-9D9392C23416}" type="pres">
      <dgm:prSet presAssocID="{64601F26-68CB-47F8-A5C7-0BBA61310DBB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A88C01A-8244-4F50-BB12-AAAEC8B0A3E6}" srcId="{C53C64F3-9062-42F8-861B-201D0D0A6444}" destId="{009AFEB4-EE2E-4F12-AA16-B2B9558CD118}" srcOrd="0" destOrd="0" parTransId="{91F2CEAA-5F5F-4C2A-A4B0-C8BACA9F86DC}" sibTransId="{7786CD43-C3E7-473E-A477-3D1D862D6913}"/>
    <dgm:cxn modelId="{055DDA9C-5CF1-4109-96E1-C2F321F70E11}" type="presOf" srcId="{64601F26-68CB-47F8-A5C7-0BBA61310DBB}" destId="{402562A6-4019-42FE-8A1B-9D9392C23416}" srcOrd="0" destOrd="0" presId="urn:microsoft.com/office/officeart/2005/8/layout/arrow1"/>
    <dgm:cxn modelId="{D32E2FF0-29D4-47BE-97A2-3DFFE0D6B716}" type="presOf" srcId="{009AFEB4-EE2E-4F12-AA16-B2B9558CD118}" destId="{27C2B233-53A8-4893-845A-0029997CC0FE}" srcOrd="0" destOrd="0" presId="urn:microsoft.com/office/officeart/2005/8/layout/arrow1"/>
    <dgm:cxn modelId="{0E4A5A69-176F-43E4-8BE2-5CA19E95279D}" type="presOf" srcId="{C53C64F3-9062-42F8-861B-201D0D0A6444}" destId="{6B20C98C-6C8D-476A-B709-30EB7C8D1457}" srcOrd="0" destOrd="0" presId="urn:microsoft.com/office/officeart/2005/8/layout/arrow1"/>
    <dgm:cxn modelId="{A5035091-2039-41BC-87BB-D958411B15FF}" srcId="{C53C64F3-9062-42F8-861B-201D0D0A6444}" destId="{64601F26-68CB-47F8-A5C7-0BBA61310DBB}" srcOrd="1" destOrd="0" parTransId="{3C2EB708-E183-4B5E-94B9-9036F712A7E2}" sibTransId="{49D0D161-0CD3-4381-A9E6-C970FE144F9C}"/>
    <dgm:cxn modelId="{ABE9BE8D-5042-4B6D-A7DF-EB4078E1431B}" type="presParOf" srcId="{6B20C98C-6C8D-476A-B709-30EB7C8D1457}" destId="{27C2B233-53A8-4893-845A-0029997CC0FE}" srcOrd="0" destOrd="0" presId="urn:microsoft.com/office/officeart/2005/8/layout/arrow1"/>
    <dgm:cxn modelId="{94334107-65D6-40C0-8E1F-A56E8B5A2C73}" type="presParOf" srcId="{6B20C98C-6C8D-476A-B709-30EB7C8D1457}" destId="{402562A6-4019-42FE-8A1B-9D9392C23416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8B6A562-5F01-4A6A-BB91-71EDDC992A4E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D3E890F2-8D01-4199-BD59-72592FEC9EFF}">
      <dgm:prSet phldrT="[Text]" phldr="1"/>
      <dgm:spPr>
        <a:solidFill>
          <a:srgbClr val="0070C0"/>
        </a:solidFill>
      </dgm:spPr>
      <dgm:t>
        <a:bodyPr/>
        <a:lstStyle/>
        <a:p>
          <a:endParaRPr lang="th-TH" dirty="0"/>
        </a:p>
      </dgm:t>
    </dgm:pt>
    <dgm:pt modelId="{E6DC9A03-7241-44EA-A841-6BF70B4FDF3B}" type="parTrans" cxnId="{18F02420-FCB1-457C-B317-B1EE746F3CC0}">
      <dgm:prSet/>
      <dgm:spPr/>
      <dgm:t>
        <a:bodyPr/>
        <a:lstStyle/>
        <a:p>
          <a:endParaRPr lang="th-TH"/>
        </a:p>
      </dgm:t>
    </dgm:pt>
    <dgm:pt modelId="{DB1E1683-2781-40D7-ACEF-21DFEABB813D}" type="sibTrans" cxnId="{18F02420-FCB1-457C-B317-B1EE746F3CC0}">
      <dgm:prSet/>
      <dgm:spPr/>
      <dgm:t>
        <a:bodyPr/>
        <a:lstStyle/>
        <a:p>
          <a:endParaRPr lang="th-TH"/>
        </a:p>
      </dgm:t>
    </dgm:pt>
    <dgm:pt modelId="{DC4B361F-AE60-4718-AB35-9FB6417CFF03}">
      <dgm:prSet phldrT="[Text]"/>
      <dgm:spPr/>
      <dgm:t>
        <a:bodyPr/>
        <a:lstStyle/>
        <a:p>
          <a:r>
            <a:rPr lang="en-US" dirty="0" smtClean="0"/>
            <a:t>Protest: </a:t>
          </a:r>
          <a:r>
            <a:rPr lang="en-US" dirty="0" err="1" smtClean="0"/>
            <a:t>Euromaidan</a:t>
          </a:r>
          <a:r>
            <a:rPr lang="en-US" dirty="0" smtClean="0"/>
            <a:t> </a:t>
          </a:r>
          <a:endParaRPr lang="th-TH" dirty="0"/>
        </a:p>
      </dgm:t>
    </dgm:pt>
    <dgm:pt modelId="{639F7B8D-0270-4FEB-A2DD-2090FCF665DE}" type="parTrans" cxnId="{070554A6-1E7A-41E9-A9EE-FF1D63BF2945}">
      <dgm:prSet/>
      <dgm:spPr/>
      <dgm:t>
        <a:bodyPr/>
        <a:lstStyle/>
        <a:p>
          <a:endParaRPr lang="th-TH"/>
        </a:p>
      </dgm:t>
    </dgm:pt>
    <dgm:pt modelId="{04B0FC2B-A46B-443F-982C-6D860828758C}" type="sibTrans" cxnId="{070554A6-1E7A-41E9-A9EE-FF1D63BF2945}">
      <dgm:prSet/>
      <dgm:spPr/>
      <dgm:t>
        <a:bodyPr/>
        <a:lstStyle/>
        <a:p>
          <a:endParaRPr lang="th-TH"/>
        </a:p>
      </dgm:t>
    </dgm:pt>
    <dgm:pt modelId="{313F3D8A-05CA-4506-A375-56A696ADB0A2}">
      <dgm:prSet phldrT="[Text]" phldr="1"/>
      <dgm:spPr>
        <a:solidFill>
          <a:srgbClr val="0070C0"/>
        </a:solidFill>
      </dgm:spPr>
      <dgm:t>
        <a:bodyPr/>
        <a:lstStyle/>
        <a:p>
          <a:endParaRPr lang="th-TH"/>
        </a:p>
      </dgm:t>
    </dgm:pt>
    <dgm:pt modelId="{22997183-F847-4EEF-9934-73F97477AE43}" type="parTrans" cxnId="{4B5FAEC5-A553-406C-9F67-CE6C9785FA87}">
      <dgm:prSet/>
      <dgm:spPr/>
      <dgm:t>
        <a:bodyPr/>
        <a:lstStyle/>
        <a:p>
          <a:endParaRPr lang="th-TH"/>
        </a:p>
      </dgm:t>
    </dgm:pt>
    <dgm:pt modelId="{B3AFC358-47FA-4516-AB5B-CEE6B4E9DC23}" type="sibTrans" cxnId="{4B5FAEC5-A553-406C-9F67-CE6C9785FA87}">
      <dgm:prSet/>
      <dgm:spPr/>
      <dgm:t>
        <a:bodyPr/>
        <a:lstStyle/>
        <a:p>
          <a:endParaRPr lang="th-TH"/>
        </a:p>
      </dgm:t>
    </dgm:pt>
    <dgm:pt modelId="{A7E09757-1250-454B-A817-8B32A42B5C83}">
      <dgm:prSet phldrT="[Text]"/>
      <dgm:spPr/>
      <dgm:t>
        <a:bodyPr/>
        <a:lstStyle/>
        <a:p>
          <a:r>
            <a:rPr lang="en-US" dirty="0" smtClean="0"/>
            <a:t>A temporary deal </a:t>
          </a:r>
          <a:endParaRPr lang="th-TH" dirty="0"/>
        </a:p>
      </dgm:t>
    </dgm:pt>
    <dgm:pt modelId="{16C3240C-B656-4B9B-87A2-B2ED9105BEA5}" type="parTrans" cxnId="{CD649ED1-4EA7-4749-AFFB-32F8240DEDD9}">
      <dgm:prSet/>
      <dgm:spPr/>
      <dgm:t>
        <a:bodyPr/>
        <a:lstStyle/>
        <a:p>
          <a:endParaRPr lang="th-TH"/>
        </a:p>
      </dgm:t>
    </dgm:pt>
    <dgm:pt modelId="{F11DE852-9CB7-4F90-A64F-7341A5D4BC74}" type="sibTrans" cxnId="{CD649ED1-4EA7-4749-AFFB-32F8240DEDD9}">
      <dgm:prSet/>
      <dgm:spPr/>
      <dgm:t>
        <a:bodyPr/>
        <a:lstStyle/>
        <a:p>
          <a:endParaRPr lang="th-TH"/>
        </a:p>
      </dgm:t>
    </dgm:pt>
    <dgm:pt modelId="{655CE479-C143-4760-85B7-9ECD2E516B2A}">
      <dgm:prSet phldrT="[Text]"/>
      <dgm:spPr/>
      <dgm:t>
        <a:bodyPr/>
        <a:lstStyle/>
        <a:p>
          <a:r>
            <a:rPr lang="en-US" dirty="0" smtClean="0"/>
            <a:t>A Breakdown of the Deal: Marginalizing the Russians </a:t>
          </a:r>
          <a:endParaRPr lang="th-TH" dirty="0"/>
        </a:p>
      </dgm:t>
    </dgm:pt>
    <dgm:pt modelId="{5FED3EB6-D582-4A71-BDEF-325522F1D9BB}" type="parTrans" cxnId="{3EB8E037-3795-4F30-8E82-BEBE0CF99AF6}">
      <dgm:prSet/>
      <dgm:spPr/>
      <dgm:t>
        <a:bodyPr/>
        <a:lstStyle/>
        <a:p>
          <a:endParaRPr lang="th-TH"/>
        </a:p>
      </dgm:t>
    </dgm:pt>
    <dgm:pt modelId="{628D662E-B064-4D53-9F31-5FADF63974F4}" type="sibTrans" cxnId="{3EB8E037-3795-4F30-8E82-BEBE0CF99AF6}">
      <dgm:prSet/>
      <dgm:spPr/>
      <dgm:t>
        <a:bodyPr/>
        <a:lstStyle/>
        <a:p>
          <a:endParaRPr lang="th-TH"/>
        </a:p>
      </dgm:t>
    </dgm:pt>
    <dgm:pt modelId="{F169D1F7-5353-4969-8AB9-B0EF3F0D99F1}">
      <dgm:prSet phldrT="[Text]" phldr="1"/>
      <dgm:spPr>
        <a:solidFill>
          <a:srgbClr val="0070C0"/>
        </a:solidFill>
      </dgm:spPr>
      <dgm:t>
        <a:bodyPr/>
        <a:lstStyle/>
        <a:p>
          <a:endParaRPr lang="th-TH" dirty="0"/>
        </a:p>
      </dgm:t>
    </dgm:pt>
    <dgm:pt modelId="{65A384DE-8A24-412A-8F58-05D3FB52C735}" type="parTrans" cxnId="{D039EAB3-45C5-4C9D-90D9-B9F1178F05F1}">
      <dgm:prSet/>
      <dgm:spPr/>
      <dgm:t>
        <a:bodyPr/>
        <a:lstStyle/>
        <a:p>
          <a:endParaRPr lang="th-TH"/>
        </a:p>
      </dgm:t>
    </dgm:pt>
    <dgm:pt modelId="{4A4697FC-B206-4E8C-833F-E7970ABA8CE2}" type="sibTrans" cxnId="{D039EAB3-45C5-4C9D-90D9-B9F1178F05F1}">
      <dgm:prSet/>
      <dgm:spPr/>
      <dgm:t>
        <a:bodyPr/>
        <a:lstStyle/>
        <a:p>
          <a:endParaRPr lang="th-TH"/>
        </a:p>
      </dgm:t>
    </dgm:pt>
    <dgm:pt modelId="{F3EA950B-4DB6-40A1-AAE0-0C8A9A384C5C}">
      <dgm:prSet phldrT="[Text]"/>
      <dgm:spPr/>
      <dgm:t>
        <a:bodyPr/>
        <a:lstStyle/>
        <a:p>
          <a:r>
            <a:rPr lang="en-US" dirty="0" smtClean="0"/>
            <a:t>Russian Responses -- &gt; military presence  </a:t>
          </a:r>
          <a:endParaRPr lang="th-TH" dirty="0"/>
        </a:p>
      </dgm:t>
    </dgm:pt>
    <dgm:pt modelId="{FF347A28-633C-4A7D-B053-D0F52B00D2E6}" type="parTrans" cxnId="{5D971A85-3641-4467-B14C-BCFA0974EE44}">
      <dgm:prSet/>
      <dgm:spPr/>
      <dgm:t>
        <a:bodyPr/>
        <a:lstStyle/>
        <a:p>
          <a:endParaRPr lang="th-TH"/>
        </a:p>
      </dgm:t>
    </dgm:pt>
    <dgm:pt modelId="{5C8DEF13-8F18-4E34-9855-C578685DFA09}" type="sibTrans" cxnId="{5D971A85-3641-4467-B14C-BCFA0974EE44}">
      <dgm:prSet/>
      <dgm:spPr/>
      <dgm:t>
        <a:bodyPr/>
        <a:lstStyle/>
        <a:p>
          <a:endParaRPr lang="th-TH"/>
        </a:p>
      </dgm:t>
    </dgm:pt>
    <dgm:pt modelId="{1FF53E00-F884-4761-9B8D-BC873B9983D0}">
      <dgm:prSet phldrT="[Text]" phldr="1"/>
      <dgm:spPr/>
      <dgm:t>
        <a:bodyPr/>
        <a:lstStyle/>
        <a:p>
          <a:endParaRPr lang="th-TH"/>
        </a:p>
      </dgm:t>
    </dgm:pt>
    <dgm:pt modelId="{0F6CCA57-C57B-4DA9-9D78-99B4010BDA8A}" type="parTrans" cxnId="{DAE66F06-5398-4292-B820-75619B5F7889}">
      <dgm:prSet/>
      <dgm:spPr/>
      <dgm:t>
        <a:bodyPr/>
        <a:lstStyle/>
        <a:p>
          <a:endParaRPr lang="th-TH"/>
        </a:p>
      </dgm:t>
    </dgm:pt>
    <dgm:pt modelId="{DD25C47D-E34A-496F-9C9B-68E1982FEA5A}" type="sibTrans" cxnId="{DAE66F06-5398-4292-B820-75619B5F7889}">
      <dgm:prSet/>
      <dgm:spPr/>
      <dgm:t>
        <a:bodyPr/>
        <a:lstStyle/>
        <a:p>
          <a:endParaRPr lang="th-TH"/>
        </a:p>
      </dgm:t>
    </dgm:pt>
    <dgm:pt modelId="{5614E0AE-CA94-4B44-A7F6-6156C60A3FAB}">
      <dgm:prSet phldrT="[Text]"/>
      <dgm:spPr/>
      <dgm:t>
        <a:bodyPr/>
        <a:lstStyle/>
        <a:p>
          <a:r>
            <a:rPr lang="en-US" dirty="0" smtClean="0"/>
            <a:t>State violence by the </a:t>
          </a:r>
          <a:r>
            <a:rPr lang="en-US" dirty="0" err="1" smtClean="0"/>
            <a:t>Yanukovych</a:t>
          </a:r>
          <a:r>
            <a:rPr lang="en-US" dirty="0" smtClean="0"/>
            <a:t> government </a:t>
          </a:r>
          <a:endParaRPr lang="th-TH" dirty="0"/>
        </a:p>
      </dgm:t>
    </dgm:pt>
    <dgm:pt modelId="{CF55535F-ADD6-4890-978D-FEE74471FD97}" type="parTrans" cxnId="{0C362FE1-C3E6-484D-B625-24140B35B015}">
      <dgm:prSet/>
      <dgm:spPr/>
    </dgm:pt>
    <dgm:pt modelId="{0F5B9933-7550-4EBD-A8A9-D96FB4DA365A}" type="sibTrans" cxnId="{0C362FE1-C3E6-484D-B625-24140B35B015}">
      <dgm:prSet/>
      <dgm:spPr/>
    </dgm:pt>
    <dgm:pt modelId="{794B5562-C183-4D57-B696-BD95668A703F}" type="pres">
      <dgm:prSet presAssocID="{28B6A562-5F01-4A6A-BB91-71EDDC992A4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3BCEE88-C1B4-4C32-9683-7E0B255A25BF}" type="pres">
      <dgm:prSet presAssocID="{D3E890F2-8D01-4199-BD59-72592FEC9EFF}" presName="composite" presStyleCnt="0"/>
      <dgm:spPr/>
    </dgm:pt>
    <dgm:pt modelId="{4C4738A3-086B-4A19-9D9A-DE190B04DC0F}" type="pres">
      <dgm:prSet presAssocID="{D3E890F2-8D01-4199-BD59-72592FEC9EF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DA32FC-8DEA-4BAA-9952-32A383ABFDD2}" type="pres">
      <dgm:prSet presAssocID="{D3E890F2-8D01-4199-BD59-72592FEC9EF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E6B92D3-8282-487C-9034-3B225DACD2FE}" type="pres">
      <dgm:prSet presAssocID="{DB1E1683-2781-40D7-ACEF-21DFEABB813D}" presName="sp" presStyleCnt="0"/>
      <dgm:spPr/>
    </dgm:pt>
    <dgm:pt modelId="{5094F478-F729-4B37-B7C7-A9217F1A4491}" type="pres">
      <dgm:prSet presAssocID="{313F3D8A-05CA-4506-A375-56A696ADB0A2}" presName="composite" presStyleCnt="0"/>
      <dgm:spPr/>
    </dgm:pt>
    <dgm:pt modelId="{1556B60C-A0D1-4FB2-A48C-7E86AF02DBE2}" type="pres">
      <dgm:prSet presAssocID="{313F3D8A-05CA-4506-A375-56A696ADB0A2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CAFF8B-285D-411D-AA1E-D4B16156B073}" type="pres">
      <dgm:prSet presAssocID="{313F3D8A-05CA-4506-A375-56A696ADB0A2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46AD3C1-8FD7-438F-8A00-1D44EF5448B4}" type="pres">
      <dgm:prSet presAssocID="{B3AFC358-47FA-4516-AB5B-CEE6B4E9DC23}" presName="sp" presStyleCnt="0"/>
      <dgm:spPr/>
    </dgm:pt>
    <dgm:pt modelId="{AACC5E41-20A3-4876-BDBD-94CB617A67CB}" type="pres">
      <dgm:prSet presAssocID="{F169D1F7-5353-4969-8AB9-B0EF3F0D99F1}" presName="composite" presStyleCnt="0"/>
      <dgm:spPr/>
    </dgm:pt>
    <dgm:pt modelId="{D249F503-B0CB-4170-908F-E8B4C0677245}" type="pres">
      <dgm:prSet presAssocID="{F169D1F7-5353-4969-8AB9-B0EF3F0D99F1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4CEE6B-B409-443A-A9FA-D80F4A3BFD96}" type="pres">
      <dgm:prSet presAssocID="{F169D1F7-5353-4969-8AB9-B0EF3F0D99F1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BE09B13-97EC-4DC6-B8F3-CBF7EF7DCA2E}" type="presOf" srcId="{655CE479-C143-4760-85B7-9ECD2E516B2A}" destId="{4BCAFF8B-285D-411D-AA1E-D4B16156B073}" srcOrd="0" destOrd="1" presId="urn:microsoft.com/office/officeart/2005/8/layout/chevron2"/>
    <dgm:cxn modelId="{E4F8EBBC-0BBD-4A46-97D9-49FFAA5A5CA0}" type="presOf" srcId="{28B6A562-5F01-4A6A-BB91-71EDDC992A4E}" destId="{794B5562-C183-4D57-B696-BD95668A703F}" srcOrd="0" destOrd="0" presId="urn:microsoft.com/office/officeart/2005/8/layout/chevron2"/>
    <dgm:cxn modelId="{070554A6-1E7A-41E9-A9EE-FF1D63BF2945}" srcId="{D3E890F2-8D01-4199-BD59-72592FEC9EFF}" destId="{DC4B361F-AE60-4718-AB35-9FB6417CFF03}" srcOrd="0" destOrd="0" parTransId="{639F7B8D-0270-4FEB-A2DD-2090FCF665DE}" sibTransId="{04B0FC2B-A46B-443F-982C-6D860828758C}"/>
    <dgm:cxn modelId="{B377449B-8F7B-4F0C-93B4-073477B78AA3}" type="presOf" srcId="{313F3D8A-05CA-4506-A375-56A696ADB0A2}" destId="{1556B60C-A0D1-4FB2-A48C-7E86AF02DBE2}" srcOrd="0" destOrd="0" presId="urn:microsoft.com/office/officeart/2005/8/layout/chevron2"/>
    <dgm:cxn modelId="{A95BEC34-50D7-48DE-85AB-EE3261A36A61}" type="presOf" srcId="{D3E890F2-8D01-4199-BD59-72592FEC9EFF}" destId="{4C4738A3-086B-4A19-9D9A-DE190B04DC0F}" srcOrd="0" destOrd="0" presId="urn:microsoft.com/office/officeart/2005/8/layout/chevron2"/>
    <dgm:cxn modelId="{3E9F99E0-CAD8-4A5B-8CAC-A506DAF59443}" type="presOf" srcId="{A7E09757-1250-454B-A817-8B32A42B5C83}" destId="{4BCAFF8B-285D-411D-AA1E-D4B16156B073}" srcOrd="0" destOrd="0" presId="urn:microsoft.com/office/officeart/2005/8/layout/chevron2"/>
    <dgm:cxn modelId="{4B5FAEC5-A553-406C-9F67-CE6C9785FA87}" srcId="{28B6A562-5F01-4A6A-BB91-71EDDC992A4E}" destId="{313F3D8A-05CA-4506-A375-56A696ADB0A2}" srcOrd="1" destOrd="0" parTransId="{22997183-F847-4EEF-9934-73F97477AE43}" sibTransId="{B3AFC358-47FA-4516-AB5B-CEE6B4E9DC23}"/>
    <dgm:cxn modelId="{3EB8E037-3795-4F30-8E82-BEBE0CF99AF6}" srcId="{313F3D8A-05CA-4506-A375-56A696ADB0A2}" destId="{655CE479-C143-4760-85B7-9ECD2E516B2A}" srcOrd="1" destOrd="0" parTransId="{5FED3EB6-D582-4A71-BDEF-325522F1D9BB}" sibTransId="{628D662E-B064-4D53-9F31-5FADF63974F4}"/>
    <dgm:cxn modelId="{497526FF-361C-4F6A-B102-1F25EE04B559}" type="presOf" srcId="{5614E0AE-CA94-4B44-A7F6-6156C60A3FAB}" destId="{DFDA32FC-8DEA-4BAA-9952-32A383ABFDD2}" srcOrd="0" destOrd="1" presId="urn:microsoft.com/office/officeart/2005/8/layout/chevron2"/>
    <dgm:cxn modelId="{A25B2CB9-ED8F-4054-8E9C-15598F25CA0C}" type="presOf" srcId="{DC4B361F-AE60-4718-AB35-9FB6417CFF03}" destId="{DFDA32FC-8DEA-4BAA-9952-32A383ABFDD2}" srcOrd="0" destOrd="0" presId="urn:microsoft.com/office/officeart/2005/8/layout/chevron2"/>
    <dgm:cxn modelId="{5D971A85-3641-4467-B14C-BCFA0974EE44}" srcId="{F169D1F7-5353-4969-8AB9-B0EF3F0D99F1}" destId="{F3EA950B-4DB6-40A1-AAE0-0C8A9A384C5C}" srcOrd="0" destOrd="0" parTransId="{FF347A28-633C-4A7D-B053-D0F52B00D2E6}" sibTransId="{5C8DEF13-8F18-4E34-9855-C578685DFA09}"/>
    <dgm:cxn modelId="{CD649ED1-4EA7-4749-AFFB-32F8240DEDD9}" srcId="{313F3D8A-05CA-4506-A375-56A696ADB0A2}" destId="{A7E09757-1250-454B-A817-8B32A42B5C83}" srcOrd="0" destOrd="0" parTransId="{16C3240C-B656-4B9B-87A2-B2ED9105BEA5}" sibTransId="{F11DE852-9CB7-4F90-A64F-7341A5D4BC74}"/>
    <dgm:cxn modelId="{B5E8B78D-5303-4466-8766-64E9B4C6572C}" type="presOf" srcId="{F3EA950B-4DB6-40A1-AAE0-0C8A9A384C5C}" destId="{C34CEE6B-B409-443A-A9FA-D80F4A3BFD96}" srcOrd="0" destOrd="0" presId="urn:microsoft.com/office/officeart/2005/8/layout/chevron2"/>
    <dgm:cxn modelId="{2B7D4159-F19A-41C9-B85C-E52AF33B7B83}" type="presOf" srcId="{F169D1F7-5353-4969-8AB9-B0EF3F0D99F1}" destId="{D249F503-B0CB-4170-908F-E8B4C0677245}" srcOrd="0" destOrd="0" presId="urn:microsoft.com/office/officeart/2005/8/layout/chevron2"/>
    <dgm:cxn modelId="{DAE66F06-5398-4292-B820-75619B5F7889}" srcId="{F169D1F7-5353-4969-8AB9-B0EF3F0D99F1}" destId="{1FF53E00-F884-4761-9B8D-BC873B9983D0}" srcOrd="1" destOrd="0" parTransId="{0F6CCA57-C57B-4DA9-9D78-99B4010BDA8A}" sibTransId="{DD25C47D-E34A-496F-9C9B-68E1982FEA5A}"/>
    <dgm:cxn modelId="{0C362FE1-C3E6-484D-B625-24140B35B015}" srcId="{D3E890F2-8D01-4199-BD59-72592FEC9EFF}" destId="{5614E0AE-CA94-4B44-A7F6-6156C60A3FAB}" srcOrd="1" destOrd="0" parTransId="{CF55535F-ADD6-4890-978D-FEE74471FD97}" sibTransId="{0F5B9933-7550-4EBD-A8A9-D96FB4DA365A}"/>
    <dgm:cxn modelId="{D039EAB3-45C5-4C9D-90D9-B9F1178F05F1}" srcId="{28B6A562-5F01-4A6A-BB91-71EDDC992A4E}" destId="{F169D1F7-5353-4969-8AB9-B0EF3F0D99F1}" srcOrd="2" destOrd="0" parTransId="{65A384DE-8A24-412A-8F58-05D3FB52C735}" sibTransId="{4A4697FC-B206-4E8C-833F-E7970ABA8CE2}"/>
    <dgm:cxn modelId="{18F02420-FCB1-457C-B317-B1EE746F3CC0}" srcId="{28B6A562-5F01-4A6A-BB91-71EDDC992A4E}" destId="{D3E890F2-8D01-4199-BD59-72592FEC9EFF}" srcOrd="0" destOrd="0" parTransId="{E6DC9A03-7241-44EA-A841-6BF70B4FDF3B}" sibTransId="{DB1E1683-2781-40D7-ACEF-21DFEABB813D}"/>
    <dgm:cxn modelId="{86F15136-D8E2-4689-8A75-3DE12A076DCF}" type="presOf" srcId="{1FF53E00-F884-4761-9B8D-BC873B9983D0}" destId="{C34CEE6B-B409-443A-A9FA-D80F4A3BFD96}" srcOrd="0" destOrd="1" presId="urn:microsoft.com/office/officeart/2005/8/layout/chevron2"/>
    <dgm:cxn modelId="{C3130DA2-6802-4905-84BC-F5AA131B7ADD}" type="presParOf" srcId="{794B5562-C183-4D57-B696-BD95668A703F}" destId="{33BCEE88-C1B4-4C32-9683-7E0B255A25BF}" srcOrd="0" destOrd="0" presId="urn:microsoft.com/office/officeart/2005/8/layout/chevron2"/>
    <dgm:cxn modelId="{709F8CFE-B9EE-4037-A243-8AB06B901641}" type="presParOf" srcId="{33BCEE88-C1B4-4C32-9683-7E0B255A25BF}" destId="{4C4738A3-086B-4A19-9D9A-DE190B04DC0F}" srcOrd="0" destOrd="0" presId="urn:microsoft.com/office/officeart/2005/8/layout/chevron2"/>
    <dgm:cxn modelId="{0E01FA29-4744-483F-910D-ADED97C2B5B5}" type="presParOf" srcId="{33BCEE88-C1B4-4C32-9683-7E0B255A25BF}" destId="{DFDA32FC-8DEA-4BAA-9952-32A383ABFDD2}" srcOrd="1" destOrd="0" presId="urn:microsoft.com/office/officeart/2005/8/layout/chevron2"/>
    <dgm:cxn modelId="{F9291DA1-13B8-46F8-853F-6A0F383E46ED}" type="presParOf" srcId="{794B5562-C183-4D57-B696-BD95668A703F}" destId="{AE6B92D3-8282-487C-9034-3B225DACD2FE}" srcOrd="1" destOrd="0" presId="urn:microsoft.com/office/officeart/2005/8/layout/chevron2"/>
    <dgm:cxn modelId="{3D2C82F3-773A-436F-871F-F0F7AAF01EE5}" type="presParOf" srcId="{794B5562-C183-4D57-B696-BD95668A703F}" destId="{5094F478-F729-4B37-B7C7-A9217F1A4491}" srcOrd="2" destOrd="0" presId="urn:microsoft.com/office/officeart/2005/8/layout/chevron2"/>
    <dgm:cxn modelId="{A638AA65-DE38-4EED-9C32-3A62F0AD2278}" type="presParOf" srcId="{5094F478-F729-4B37-B7C7-A9217F1A4491}" destId="{1556B60C-A0D1-4FB2-A48C-7E86AF02DBE2}" srcOrd="0" destOrd="0" presId="urn:microsoft.com/office/officeart/2005/8/layout/chevron2"/>
    <dgm:cxn modelId="{441BF35F-2FDB-46C9-85BA-3DD784375EA8}" type="presParOf" srcId="{5094F478-F729-4B37-B7C7-A9217F1A4491}" destId="{4BCAFF8B-285D-411D-AA1E-D4B16156B073}" srcOrd="1" destOrd="0" presId="urn:microsoft.com/office/officeart/2005/8/layout/chevron2"/>
    <dgm:cxn modelId="{0FD56CCA-D5B1-4489-85C0-6DB7454EA453}" type="presParOf" srcId="{794B5562-C183-4D57-B696-BD95668A703F}" destId="{D46AD3C1-8FD7-438F-8A00-1D44EF5448B4}" srcOrd="3" destOrd="0" presId="urn:microsoft.com/office/officeart/2005/8/layout/chevron2"/>
    <dgm:cxn modelId="{6972F51C-6D7F-4BB1-AFF2-FC8CEF25B402}" type="presParOf" srcId="{794B5562-C183-4D57-B696-BD95668A703F}" destId="{AACC5E41-20A3-4876-BDBD-94CB617A67CB}" srcOrd="4" destOrd="0" presId="urn:microsoft.com/office/officeart/2005/8/layout/chevron2"/>
    <dgm:cxn modelId="{5528D807-638A-47E3-B792-D5C88357107C}" type="presParOf" srcId="{AACC5E41-20A3-4876-BDBD-94CB617A67CB}" destId="{D249F503-B0CB-4170-908F-E8B4C0677245}" srcOrd="0" destOrd="0" presId="urn:microsoft.com/office/officeart/2005/8/layout/chevron2"/>
    <dgm:cxn modelId="{B10DD7AF-EC24-4231-9BD4-7809F2F646BA}" type="presParOf" srcId="{AACC5E41-20A3-4876-BDBD-94CB617A67CB}" destId="{C34CEE6B-B409-443A-A9FA-D80F4A3BFD9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C2B233-53A8-4893-845A-0029997CC0FE}">
      <dsp:nvSpPr>
        <dsp:cNvPr id="0" name=""/>
        <dsp:cNvSpPr/>
      </dsp:nvSpPr>
      <dsp:spPr>
        <a:xfrm rot="16200000">
          <a:off x="342" y="304031"/>
          <a:ext cx="3917900" cy="3917900"/>
        </a:xfrm>
        <a:prstGeom prst="upArrow">
          <a:avLst>
            <a:gd name="adj1" fmla="val 50000"/>
            <a:gd name="adj2" fmla="val 35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EU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(Association Agreement)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(DCFTA)</a:t>
          </a:r>
        </a:p>
      </dsp:txBody>
      <dsp:txXfrm rot="5400000">
        <a:off x="685976" y="1283506"/>
        <a:ext cx="3232267" cy="1958950"/>
      </dsp:txXfrm>
    </dsp:sp>
    <dsp:sp modelId="{402562A6-4019-42FE-8A1B-9D9392C23416}">
      <dsp:nvSpPr>
        <dsp:cNvPr id="0" name=""/>
        <dsp:cNvSpPr/>
      </dsp:nvSpPr>
      <dsp:spPr>
        <a:xfrm rot="5400000">
          <a:off x="4311357" y="304031"/>
          <a:ext cx="3917900" cy="3917900"/>
        </a:xfrm>
        <a:prstGeom prst="upArrow">
          <a:avLst>
            <a:gd name="adj1" fmla="val 50000"/>
            <a:gd name="adj2" fmla="val 35000"/>
          </a:avLst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Russia</a:t>
          </a:r>
          <a:endParaRPr lang="th-TH" sz="2400" kern="1200" dirty="0"/>
        </a:p>
      </dsp:txBody>
      <dsp:txXfrm rot="-5400000">
        <a:off x="4311358" y="1283506"/>
        <a:ext cx="3232267" cy="19589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4738A3-086B-4A19-9D9A-DE190B04DC0F}">
      <dsp:nvSpPr>
        <dsp:cNvPr id="0" name=""/>
        <dsp:cNvSpPr/>
      </dsp:nvSpPr>
      <dsp:spPr>
        <a:xfrm rot="5400000">
          <a:off x="-245635" y="246082"/>
          <a:ext cx="1637567" cy="1146297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700" kern="1200" dirty="0"/>
        </a:p>
      </dsp:txBody>
      <dsp:txXfrm rot="-5400000">
        <a:off x="1" y="573596"/>
        <a:ext cx="1146297" cy="491270"/>
      </dsp:txXfrm>
    </dsp:sp>
    <dsp:sp modelId="{DFDA32FC-8DEA-4BAA-9952-32A383ABFDD2}">
      <dsp:nvSpPr>
        <dsp:cNvPr id="0" name=""/>
        <dsp:cNvSpPr/>
      </dsp:nvSpPr>
      <dsp:spPr>
        <a:xfrm rot="5400000">
          <a:off x="4155739" y="-3008994"/>
          <a:ext cx="1064418" cy="70833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Protest: </a:t>
          </a:r>
          <a:r>
            <a:rPr lang="en-US" sz="2400" kern="1200" dirty="0" err="1" smtClean="0"/>
            <a:t>Euromaidan</a:t>
          </a:r>
          <a:r>
            <a:rPr lang="en-US" sz="2400" kern="1200" dirty="0" smtClean="0"/>
            <a:t> </a:t>
          </a:r>
          <a:endParaRPr lang="th-TH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State violence by the </a:t>
          </a:r>
          <a:r>
            <a:rPr lang="en-US" sz="2400" kern="1200" dirty="0" err="1" smtClean="0"/>
            <a:t>Yanukovych</a:t>
          </a:r>
          <a:r>
            <a:rPr lang="en-US" sz="2400" kern="1200" dirty="0" smtClean="0"/>
            <a:t> government </a:t>
          </a:r>
          <a:endParaRPr lang="th-TH" sz="2400" kern="1200" dirty="0"/>
        </a:p>
      </dsp:txBody>
      <dsp:txXfrm rot="-5400000">
        <a:off x="1146298" y="52408"/>
        <a:ext cx="7031341" cy="960496"/>
      </dsp:txXfrm>
    </dsp:sp>
    <dsp:sp modelId="{1556B60C-A0D1-4FB2-A48C-7E86AF02DBE2}">
      <dsp:nvSpPr>
        <dsp:cNvPr id="0" name=""/>
        <dsp:cNvSpPr/>
      </dsp:nvSpPr>
      <dsp:spPr>
        <a:xfrm rot="5400000">
          <a:off x="-245635" y="1689832"/>
          <a:ext cx="1637567" cy="1146297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700" kern="1200"/>
        </a:p>
      </dsp:txBody>
      <dsp:txXfrm rot="-5400000">
        <a:off x="1" y="2017346"/>
        <a:ext cx="1146297" cy="491270"/>
      </dsp:txXfrm>
    </dsp:sp>
    <dsp:sp modelId="{4BCAFF8B-285D-411D-AA1E-D4B16156B073}">
      <dsp:nvSpPr>
        <dsp:cNvPr id="0" name=""/>
        <dsp:cNvSpPr/>
      </dsp:nvSpPr>
      <dsp:spPr>
        <a:xfrm rot="5400000">
          <a:off x="4155739" y="-1565244"/>
          <a:ext cx="1064418" cy="70833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A temporary deal </a:t>
          </a:r>
          <a:endParaRPr lang="th-TH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A Breakdown of the Deal: Marginalizing the Russians </a:t>
          </a:r>
          <a:endParaRPr lang="th-TH" sz="2400" kern="1200" dirty="0"/>
        </a:p>
      </dsp:txBody>
      <dsp:txXfrm rot="-5400000">
        <a:off x="1146298" y="1496158"/>
        <a:ext cx="7031341" cy="960496"/>
      </dsp:txXfrm>
    </dsp:sp>
    <dsp:sp modelId="{D249F503-B0CB-4170-908F-E8B4C0677245}">
      <dsp:nvSpPr>
        <dsp:cNvPr id="0" name=""/>
        <dsp:cNvSpPr/>
      </dsp:nvSpPr>
      <dsp:spPr>
        <a:xfrm rot="5400000">
          <a:off x="-245635" y="3133582"/>
          <a:ext cx="1637567" cy="1146297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700" kern="1200" dirty="0"/>
        </a:p>
      </dsp:txBody>
      <dsp:txXfrm rot="-5400000">
        <a:off x="1" y="3461096"/>
        <a:ext cx="1146297" cy="491270"/>
      </dsp:txXfrm>
    </dsp:sp>
    <dsp:sp modelId="{C34CEE6B-B409-443A-A9FA-D80F4A3BFD96}">
      <dsp:nvSpPr>
        <dsp:cNvPr id="0" name=""/>
        <dsp:cNvSpPr/>
      </dsp:nvSpPr>
      <dsp:spPr>
        <a:xfrm rot="5400000">
          <a:off x="4155739" y="-121494"/>
          <a:ext cx="1064418" cy="70833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Russian Responses -- &gt; military presence  </a:t>
          </a:r>
          <a:endParaRPr lang="th-TH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h-TH" sz="2400" kern="1200"/>
        </a:p>
      </dsp:txBody>
      <dsp:txXfrm rot="-5400000">
        <a:off x="1146298" y="2939908"/>
        <a:ext cx="7031341" cy="9604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AA2DCC-8E7F-435A-9C95-C0A3E14BD397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7D3AA7-3C6C-4783-B99E-00B078F51EE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2882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Anti-government protesters in Independence Square, in the morning of 19 February;</a:t>
            </a:r>
            <a:r>
              <a:rPr lang="en-US" baseline="0" dirty="0" smtClean="0"/>
              <a:t> </a:t>
            </a:r>
            <a:r>
              <a:rPr lang="en-US" dirty="0" smtClean="0"/>
              <a:t>Smoke rises above Independence Square in Kiev on 19 February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Protesters wear gas masks during the clashes with police;</a:t>
            </a:r>
            <a:r>
              <a:rPr lang="en-US" baseline="0" dirty="0" smtClean="0"/>
              <a:t> </a:t>
            </a:r>
            <a:r>
              <a:rPr lang="en-US" dirty="0" smtClean="0"/>
              <a:t>Riot police protect themselves behind shields from rocks being thrown by anti-government protesters.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L-R: </a:t>
            </a:r>
            <a:r>
              <a:rPr lang="en-US" dirty="0" err="1" smtClean="0"/>
              <a:t>Vitali</a:t>
            </a:r>
            <a:r>
              <a:rPr lang="en-US" dirty="0" smtClean="0"/>
              <a:t> </a:t>
            </a:r>
            <a:r>
              <a:rPr lang="en-US" dirty="0" err="1" smtClean="0"/>
              <a:t>Klitschko</a:t>
            </a:r>
            <a:r>
              <a:rPr lang="en-US" dirty="0" smtClean="0"/>
              <a:t>, leader of Ukraine's UDAR opposition party, German Foreign Minister Frank-Walter </a:t>
            </a:r>
            <a:r>
              <a:rPr lang="en-US" dirty="0" err="1" smtClean="0"/>
              <a:t>Steinmeier</a:t>
            </a:r>
            <a:r>
              <a:rPr lang="en-US" dirty="0" smtClean="0"/>
              <a:t>, Ukrainian President Viktor </a:t>
            </a:r>
            <a:r>
              <a:rPr lang="en-US" dirty="0" err="1" smtClean="0"/>
              <a:t>Yanukovych</a:t>
            </a:r>
            <a:r>
              <a:rPr lang="en-US" dirty="0" smtClean="0"/>
              <a:t>, leader of All-Ukrainian Union 'Svoboda' </a:t>
            </a:r>
            <a:r>
              <a:rPr lang="en-US" dirty="0" err="1" smtClean="0"/>
              <a:t>Olej</a:t>
            </a:r>
            <a:r>
              <a:rPr lang="en-US" dirty="0" smtClean="0"/>
              <a:t> </a:t>
            </a:r>
            <a:r>
              <a:rPr lang="en-US" dirty="0" err="1" smtClean="0"/>
              <a:t>Tjahnybok</a:t>
            </a:r>
            <a:r>
              <a:rPr lang="en-US" dirty="0" smtClean="0"/>
              <a:t>, and Polish Foreign Minister </a:t>
            </a:r>
            <a:r>
              <a:rPr lang="en-US" dirty="0" err="1" smtClean="0"/>
              <a:t>Radoslaw</a:t>
            </a:r>
            <a:r>
              <a:rPr lang="en-US" dirty="0" smtClean="0"/>
              <a:t> </a:t>
            </a:r>
            <a:r>
              <a:rPr lang="en-US" dirty="0" err="1" smtClean="0"/>
              <a:t>Sikorski</a:t>
            </a:r>
            <a:r>
              <a:rPr lang="en-US" smtClean="0"/>
              <a:t> after the signing of the agreement in the Blue Hall at the Presidential Palace in Kiev, Ukraine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err="1" smtClean="0"/>
              <a:t>Arseny</a:t>
            </a:r>
            <a:r>
              <a:rPr lang="en-US" b="1" dirty="0" smtClean="0"/>
              <a:t> </a:t>
            </a:r>
            <a:r>
              <a:rPr lang="en-US" b="1" dirty="0" err="1" smtClean="0"/>
              <a:t>Yatsenyuk</a:t>
            </a:r>
            <a:r>
              <a:rPr lang="en-US" b="1" dirty="0" smtClean="0"/>
              <a:t> (1)</a:t>
            </a:r>
            <a:r>
              <a:rPr lang="en-US" dirty="0" smtClean="0"/>
              <a:t>. The new interim government, which has gathered well-known politicians and prominent figures of the anti-government protests, was supported by 331 lawmakers of the 411 present in the parliament. Earlier in the day, 358 legislators supported a bill to dismiss the former government. The parliament approved </a:t>
            </a:r>
            <a:r>
              <a:rPr lang="en-US" b="1" dirty="0" err="1" smtClean="0"/>
              <a:t>Vitaly</a:t>
            </a:r>
            <a:r>
              <a:rPr lang="en-US" b="1" dirty="0" smtClean="0"/>
              <a:t> </a:t>
            </a:r>
            <a:r>
              <a:rPr lang="en-US" b="1" dirty="0" err="1" smtClean="0"/>
              <a:t>Yarema</a:t>
            </a:r>
            <a:r>
              <a:rPr lang="en-US" b="1" dirty="0" smtClean="0"/>
              <a:t> (2)</a:t>
            </a:r>
            <a:r>
              <a:rPr lang="en-US" dirty="0" smtClean="0"/>
              <a:t>, a lawmaker from the "Fatherland" party, as first deputy prime minister. Meanwhile, far-right politician </a:t>
            </a:r>
            <a:r>
              <a:rPr lang="en-US" b="1" dirty="0" err="1" smtClean="0"/>
              <a:t>Alexandr</a:t>
            </a:r>
            <a:r>
              <a:rPr lang="en-US" b="1" dirty="0" smtClean="0"/>
              <a:t> Such (3)</a:t>
            </a:r>
            <a:r>
              <a:rPr lang="en-US" dirty="0" smtClean="0"/>
              <a:t> and businessman </a:t>
            </a:r>
            <a:r>
              <a:rPr lang="en-US" b="1" dirty="0" smtClean="0"/>
              <a:t>Vladimir </a:t>
            </a:r>
            <a:r>
              <a:rPr lang="en-US" b="1" dirty="0" err="1" smtClean="0"/>
              <a:t>Groysman</a:t>
            </a:r>
            <a:r>
              <a:rPr lang="en-US" b="1" dirty="0" smtClean="0"/>
              <a:t> (4)</a:t>
            </a:r>
            <a:r>
              <a:rPr lang="en-US" dirty="0" smtClean="0"/>
              <a:t> were appointed deputy prime ministers. Former Foreign Minister </a:t>
            </a:r>
            <a:r>
              <a:rPr lang="en-US" b="1" dirty="0" err="1" smtClean="0"/>
              <a:t>Borys</a:t>
            </a:r>
            <a:r>
              <a:rPr lang="en-US" b="1" dirty="0" smtClean="0"/>
              <a:t> </a:t>
            </a:r>
            <a:r>
              <a:rPr lang="en-US" b="1" dirty="0" err="1" smtClean="0"/>
              <a:t>Tarasyuk</a:t>
            </a:r>
            <a:r>
              <a:rPr lang="en-US" b="1" dirty="0" smtClean="0"/>
              <a:t> (5)</a:t>
            </a:r>
            <a:r>
              <a:rPr lang="en-US" dirty="0" smtClean="0"/>
              <a:t> was named deputy prime minister for European integration, while </a:t>
            </a:r>
            <a:r>
              <a:rPr lang="en-US" b="1" dirty="0" err="1" smtClean="0"/>
              <a:t>Ostap</a:t>
            </a:r>
            <a:r>
              <a:rPr lang="en-US" b="1" dirty="0" smtClean="0"/>
              <a:t> </a:t>
            </a:r>
            <a:r>
              <a:rPr lang="en-US" b="1" dirty="0" err="1" smtClean="0"/>
              <a:t>Semerak</a:t>
            </a:r>
            <a:r>
              <a:rPr lang="en-US" b="1" dirty="0" smtClean="0"/>
              <a:t> (6)</a:t>
            </a:r>
            <a:r>
              <a:rPr lang="en-US" dirty="0" smtClean="0"/>
              <a:t>, a former adviser to </a:t>
            </a:r>
            <a:r>
              <a:rPr lang="en-US" dirty="0" err="1" smtClean="0"/>
              <a:t>Yatsenyuk</a:t>
            </a:r>
            <a:r>
              <a:rPr lang="en-US" dirty="0" smtClean="0"/>
              <a:t>, became minister of the cabinet. </a:t>
            </a:r>
            <a:r>
              <a:rPr lang="en-US" b="1" dirty="0" err="1" smtClean="0"/>
              <a:t>Andriy</a:t>
            </a:r>
            <a:r>
              <a:rPr lang="en-US" b="1" dirty="0" smtClean="0"/>
              <a:t> </a:t>
            </a:r>
            <a:r>
              <a:rPr lang="en-US" b="1" dirty="0" err="1" smtClean="0"/>
              <a:t>Deshchytsya</a:t>
            </a:r>
            <a:r>
              <a:rPr lang="en-US" b="1" dirty="0" smtClean="0"/>
              <a:t> (7)</a:t>
            </a:r>
            <a:r>
              <a:rPr lang="en-US" dirty="0" smtClean="0"/>
              <a:t>, a veteran diplomat, was given the foreign affairs portfolio, while Admiral </a:t>
            </a:r>
            <a:r>
              <a:rPr lang="en-US" b="1" dirty="0" smtClean="0"/>
              <a:t>Igor </a:t>
            </a:r>
            <a:r>
              <a:rPr lang="en-US" b="1" dirty="0" err="1" smtClean="0"/>
              <a:t>Tenyukh</a:t>
            </a:r>
            <a:r>
              <a:rPr lang="en-US" b="1" dirty="0" smtClean="0"/>
              <a:t> (8)</a:t>
            </a:r>
            <a:r>
              <a:rPr lang="en-US" dirty="0" smtClean="0"/>
              <a:t>, former commander of the Naval Forces of Ukraine, became defense minister. Interior Minister </a:t>
            </a:r>
            <a:r>
              <a:rPr lang="en-US" b="1" dirty="0" err="1" smtClean="0"/>
              <a:t>Arsen</a:t>
            </a:r>
            <a:r>
              <a:rPr lang="en-US" b="1" dirty="0" smtClean="0"/>
              <a:t> </a:t>
            </a:r>
            <a:r>
              <a:rPr lang="en-US" b="1" dirty="0" err="1" smtClean="0"/>
              <a:t>Avakov</a:t>
            </a:r>
            <a:r>
              <a:rPr lang="en-US" b="1" dirty="0" smtClean="0"/>
              <a:t> (9)</a:t>
            </a:r>
            <a:r>
              <a:rPr lang="en-US" dirty="0" smtClean="0"/>
              <a:t>, who was appointed earlier this week, has kept his post. </a:t>
            </a:r>
            <a:r>
              <a:rPr lang="en-US" b="1" dirty="0" err="1" smtClean="0"/>
              <a:t>Pavlo</a:t>
            </a:r>
            <a:r>
              <a:rPr lang="en-US" b="1" dirty="0" smtClean="0"/>
              <a:t> </a:t>
            </a:r>
            <a:r>
              <a:rPr lang="en-US" b="1" dirty="0" err="1" smtClean="0"/>
              <a:t>Sheremeta</a:t>
            </a:r>
            <a:r>
              <a:rPr lang="en-US" b="1" dirty="0" smtClean="0"/>
              <a:t> (10)</a:t>
            </a:r>
            <a:r>
              <a:rPr lang="en-US" dirty="0" smtClean="0"/>
              <a:t>, a well-known political analyst and founder of the Kiev-</a:t>
            </a:r>
            <a:r>
              <a:rPr lang="en-US" dirty="0" err="1" smtClean="0"/>
              <a:t>Mohyla</a:t>
            </a:r>
            <a:r>
              <a:rPr lang="en-US" dirty="0" smtClean="0"/>
              <a:t> Business School, was made economy minister, while </a:t>
            </a:r>
            <a:r>
              <a:rPr lang="en-US" b="1" dirty="0" err="1" smtClean="0"/>
              <a:t>Alexandr</a:t>
            </a:r>
            <a:r>
              <a:rPr lang="en-US" b="1" dirty="0" smtClean="0"/>
              <a:t> </a:t>
            </a:r>
            <a:r>
              <a:rPr lang="en-US" b="1" dirty="0" err="1" smtClean="0"/>
              <a:t>Shlapack</a:t>
            </a:r>
            <a:r>
              <a:rPr lang="en-US" b="1" dirty="0" smtClean="0"/>
              <a:t> (11)</a:t>
            </a:r>
            <a:r>
              <a:rPr lang="en-US" dirty="0" smtClean="0"/>
              <a:t> took the post of finance minister. </a:t>
            </a:r>
            <a:r>
              <a:rPr lang="en-US" b="1" dirty="0" smtClean="0"/>
              <a:t>Oleg </a:t>
            </a:r>
            <a:r>
              <a:rPr lang="en-US" b="1" dirty="0" err="1" smtClean="0"/>
              <a:t>Musiy</a:t>
            </a:r>
            <a:r>
              <a:rPr lang="en-US" b="1" dirty="0" smtClean="0"/>
              <a:t> (12)</a:t>
            </a:r>
            <a:r>
              <a:rPr lang="en-US" dirty="0" smtClean="0"/>
              <a:t>, the coordinator of the protesters' medical camp, was named health minister; actor </a:t>
            </a:r>
            <a:r>
              <a:rPr lang="en-US" b="1" dirty="0" smtClean="0"/>
              <a:t>Eugene </a:t>
            </a:r>
            <a:r>
              <a:rPr lang="en-US" b="1" dirty="0" err="1" smtClean="0"/>
              <a:t>Nischuk</a:t>
            </a:r>
            <a:r>
              <a:rPr lang="en-US" b="1" dirty="0" smtClean="0"/>
              <a:t> (13)</a:t>
            </a:r>
            <a:r>
              <a:rPr lang="en-US" dirty="0" smtClean="0"/>
              <a:t>, a narrator who was cheering protesters from the stage during the anti-government rallies, became culture minister, while </a:t>
            </a:r>
            <a:r>
              <a:rPr lang="en-US" b="1" dirty="0" err="1" smtClean="0"/>
              <a:t>Dmytro</a:t>
            </a:r>
            <a:r>
              <a:rPr lang="en-US" b="1" dirty="0" smtClean="0"/>
              <a:t> </a:t>
            </a:r>
            <a:r>
              <a:rPr lang="en-US" b="1" dirty="0" err="1" smtClean="0"/>
              <a:t>Bulatov</a:t>
            </a:r>
            <a:r>
              <a:rPr lang="en-US" b="1" dirty="0" smtClean="0"/>
              <a:t> (14)</a:t>
            </a:r>
            <a:r>
              <a:rPr lang="en-US" dirty="0" smtClean="0"/>
              <a:t>, an activist who was severely beaten during the protests, was appointed as youth and sports minister. </a:t>
            </a:r>
            <a:r>
              <a:rPr lang="en-US" b="1" dirty="0" err="1" smtClean="0"/>
              <a:t>Maksym</a:t>
            </a:r>
            <a:r>
              <a:rPr lang="en-US" b="1" dirty="0" smtClean="0"/>
              <a:t> </a:t>
            </a:r>
            <a:r>
              <a:rPr lang="en-US" b="1" dirty="0" err="1" smtClean="0"/>
              <a:t>Burbak</a:t>
            </a:r>
            <a:r>
              <a:rPr lang="en-US" b="1" dirty="0" smtClean="0"/>
              <a:t> (15)</a:t>
            </a:r>
            <a:r>
              <a:rPr lang="en-US" dirty="0" smtClean="0"/>
              <a:t>, a lawmaker from the "Fatherland" Party, was approved as infrastructure minister and his comrade </a:t>
            </a:r>
            <a:r>
              <a:rPr lang="en-US" b="1" dirty="0" err="1" smtClean="0"/>
              <a:t>Lyudmyla</a:t>
            </a:r>
            <a:r>
              <a:rPr lang="en-US" b="1" dirty="0" smtClean="0"/>
              <a:t> </a:t>
            </a:r>
            <a:r>
              <a:rPr lang="en-US" b="1" dirty="0" err="1" smtClean="0"/>
              <a:t>Denysova</a:t>
            </a:r>
            <a:r>
              <a:rPr lang="en-US" b="1" dirty="0" smtClean="0"/>
              <a:t> (16)</a:t>
            </a:r>
            <a:r>
              <a:rPr lang="en-US" dirty="0" smtClean="0"/>
              <a:t> became social policy minister. Lawmaker </a:t>
            </a:r>
            <a:r>
              <a:rPr lang="en-US" b="1" dirty="0" err="1" smtClean="0"/>
              <a:t>Pavlo</a:t>
            </a:r>
            <a:r>
              <a:rPr lang="en-US" b="1" dirty="0" smtClean="0"/>
              <a:t> </a:t>
            </a:r>
            <a:r>
              <a:rPr lang="en-US" b="1" dirty="0" err="1" smtClean="0"/>
              <a:t>Petrenko</a:t>
            </a:r>
            <a:r>
              <a:rPr lang="en-US" b="1" dirty="0" smtClean="0"/>
              <a:t> (17)</a:t>
            </a:r>
            <a:r>
              <a:rPr lang="en-US" dirty="0" smtClean="0"/>
              <a:t> was appointed as justice minister and </a:t>
            </a:r>
            <a:r>
              <a:rPr lang="en-US" b="1" dirty="0" err="1" smtClean="0"/>
              <a:t>Sergiy</a:t>
            </a:r>
            <a:r>
              <a:rPr lang="en-US" b="1" dirty="0" smtClean="0"/>
              <a:t> </a:t>
            </a:r>
            <a:r>
              <a:rPr lang="en-US" b="1" dirty="0" err="1" smtClean="0"/>
              <a:t>Kvit</a:t>
            </a:r>
            <a:r>
              <a:rPr lang="en-US" b="1" dirty="0" smtClean="0"/>
              <a:t> (18)</a:t>
            </a:r>
            <a:r>
              <a:rPr lang="en-US" dirty="0" smtClean="0"/>
              <a:t>, president of the National University of Kiev-</a:t>
            </a:r>
            <a:r>
              <a:rPr lang="en-US" dirty="0" err="1" smtClean="0"/>
              <a:t>Mohyla</a:t>
            </a:r>
            <a:r>
              <a:rPr lang="en-US" dirty="0" smtClean="0"/>
              <a:t> Academy, took the post of education and science minister. Lawmaker from "Svoboda" party </a:t>
            </a:r>
            <a:r>
              <a:rPr lang="en-US" b="1" dirty="0" smtClean="0"/>
              <a:t>Igor </a:t>
            </a:r>
            <a:r>
              <a:rPr lang="en-US" b="1" dirty="0" err="1" smtClean="0"/>
              <a:t>Shvaika</a:t>
            </a:r>
            <a:r>
              <a:rPr lang="en-US" b="1" dirty="0" smtClean="0"/>
              <a:t> (19)</a:t>
            </a:r>
            <a:r>
              <a:rPr lang="en-US" dirty="0" smtClean="0"/>
              <a:t> became agriculture minister, his party ally </a:t>
            </a:r>
            <a:r>
              <a:rPr lang="en-US" b="1" dirty="0" err="1" smtClean="0"/>
              <a:t>Adnriy</a:t>
            </a:r>
            <a:r>
              <a:rPr lang="en-US" b="1" dirty="0" smtClean="0"/>
              <a:t> </a:t>
            </a:r>
            <a:r>
              <a:rPr lang="en-US" b="1" dirty="0" err="1" smtClean="0"/>
              <a:t>Mokhnyk</a:t>
            </a:r>
            <a:r>
              <a:rPr lang="en-US" b="1" dirty="0" smtClean="0"/>
              <a:t> (20)</a:t>
            </a:r>
            <a:r>
              <a:rPr lang="en-US" dirty="0" smtClean="0"/>
              <a:t> became ecology minister, while </a:t>
            </a:r>
            <a:r>
              <a:rPr lang="en-US" b="1" dirty="0" err="1" smtClean="0"/>
              <a:t>Yury</a:t>
            </a:r>
            <a:r>
              <a:rPr lang="en-US" b="1" dirty="0" smtClean="0"/>
              <a:t> </a:t>
            </a:r>
            <a:r>
              <a:rPr lang="en-US" b="1" dirty="0" err="1" smtClean="0"/>
              <a:t>Prodan</a:t>
            </a:r>
            <a:r>
              <a:rPr lang="en-US" b="1" dirty="0" smtClean="0"/>
              <a:t> (21)</a:t>
            </a:r>
            <a:r>
              <a:rPr lang="en-US" dirty="0" smtClean="0"/>
              <a:t>, who served as energy minister in 2007-2010, was appointed as minister of fuel and energy.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Armed Nazis forced Riot police "</a:t>
            </a:r>
            <a:r>
              <a:rPr lang="en-US" dirty="0" err="1" smtClean="0"/>
              <a:t>Berkut</a:t>
            </a:r>
            <a:r>
              <a:rPr lang="en-US" dirty="0" smtClean="0"/>
              <a:t>" to beg for forgiveness on their knees in </a:t>
            </a:r>
            <a:r>
              <a:rPr lang="en-US" dirty="0" err="1" smtClean="0"/>
              <a:t>Lviv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news conference in</a:t>
            </a:r>
            <a:r>
              <a:rPr lang="en-US" baseline="0" dirty="0" smtClean="0"/>
              <a:t> Rostov-on-Don, Russia (28 February) 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(left) A line of pro-Russian militants guard the Russian occupied </a:t>
            </a:r>
            <a:r>
              <a:rPr lang="en-US" dirty="0" err="1" smtClean="0"/>
              <a:t>Belbek</a:t>
            </a:r>
            <a:r>
              <a:rPr lang="en-US" dirty="0" smtClean="0"/>
              <a:t> airbase as Russian-led troops blockade a number of Ukrainian military bases across Crimea, in </a:t>
            </a:r>
            <a:r>
              <a:rPr lang="en-US" dirty="0" err="1" smtClean="0"/>
              <a:t>Lubimovka</a:t>
            </a:r>
            <a:r>
              <a:rPr lang="en-US" dirty="0" smtClean="0"/>
              <a:t>, Ukraine. (Right) Russian servicemen disembark from a vehicle at the </a:t>
            </a:r>
            <a:r>
              <a:rPr lang="en-US" dirty="0" err="1" smtClean="0"/>
              <a:t>Belbek</a:t>
            </a:r>
            <a:r>
              <a:rPr lang="en-US" dirty="0" smtClean="0"/>
              <a:t> airport in the Crimea region.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Ukrainian navy chief Denis </a:t>
            </a:r>
            <a:r>
              <a:rPr lang="en-US" dirty="0" err="1" smtClean="0"/>
              <a:t>Berezovsky</a:t>
            </a:r>
            <a:r>
              <a:rPr lang="en-US" dirty="0" smtClean="0"/>
              <a:t> swears allegiance to the pro-Russian regional leaders of Crimea in Sevastopol on 2 March, 2014 in this still image taken from video. Photograph: Reuters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E3A0-87C9-42D2-878C-FD4A3C07040C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518E3-E5CC-4D8B-9602-9DB0671151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50614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E3A0-87C9-42D2-878C-FD4A3C07040C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518E3-E5CC-4D8B-9602-9DB0671151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76425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E3A0-87C9-42D2-878C-FD4A3C07040C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518E3-E5CC-4D8B-9602-9DB0671151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3176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E3A0-87C9-42D2-878C-FD4A3C07040C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518E3-E5CC-4D8B-9602-9DB0671151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0790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E3A0-87C9-42D2-878C-FD4A3C07040C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518E3-E5CC-4D8B-9602-9DB0671151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7259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E3A0-87C9-42D2-878C-FD4A3C07040C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518E3-E5CC-4D8B-9602-9DB0671151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6563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E3A0-87C9-42D2-878C-FD4A3C07040C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518E3-E5CC-4D8B-9602-9DB0671151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69237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E3A0-87C9-42D2-878C-FD4A3C07040C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518E3-E5CC-4D8B-9602-9DB0671151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63788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E3A0-87C9-42D2-878C-FD4A3C07040C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518E3-E5CC-4D8B-9602-9DB0671151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9165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E3A0-87C9-42D2-878C-FD4A3C07040C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518E3-E5CC-4D8B-9602-9DB0671151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94047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EE3A0-87C9-42D2-878C-FD4A3C07040C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518E3-E5CC-4D8B-9602-9DB0671151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04662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EEE3A0-87C9-42D2-878C-FD4A3C07040C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0518E3-E5CC-4D8B-9602-9DB067115114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501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590800"/>
            <a:ext cx="8229600" cy="1143000"/>
          </a:xfrm>
        </p:spPr>
        <p:txBody>
          <a:bodyPr/>
          <a:lstStyle/>
          <a:p>
            <a:r>
              <a:rPr lang="en-US" dirty="0" smtClean="0"/>
              <a:t>PART 2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66284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err="1" smtClean="0"/>
              <a:t>Euromaidan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7346" name="Picture 2" descr="http://upload.wikimedia.org/wikipedia/commons/c/ce/Euromaidan_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3429000"/>
            <a:ext cx="5143500" cy="3429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2670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Immediate Cause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5334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l 4"/>
          <p:cNvSpPr/>
          <p:nvPr/>
        </p:nvSpPr>
        <p:spPr>
          <a:xfrm>
            <a:off x="3352800" y="3810000"/>
            <a:ext cx="2971800" cy="2819400"/>
          </a:xfrm>
          <a:prstGeom prst="ellipse">
            <a:avLst/>
          </a:prstGeom>
          <a:solidFill>
            <a:srgbClr val="FFFF0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70C0"/>
                </a:solidFill>
              </a:rPr>
              <a:t>Viktor </a:t>
            </a:r>
            <a:r>
              <a:rPr lang="en-US" sz="2800" b="1" dirty="0" err="1" smtClean="0">
                <a:solidFill>
                  <a:srgbClr val="0070C0"/>
                </a:solidFill>
              </a:rPr>
              <a:t>Yanukovych</a:t>
            </a:r>
            <a:endParaRPr lang="th-TH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68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Immediate Cause 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solidFill>
            <a:srgbClr val="0070C0"/>
          </a:solidFill>
        </p:spPr>
        <p:txBody>
          <a:bodyPr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EU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solidFill>
            <a:srgbClr val="0070C0"/>
          </a:solidFill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Small number of loans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With heavy strings attached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The austerity measures  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>
          <a:solidFill>
            <a:srgbClr val="00B050"/>
          </a:solidFill>
        </p:spPr>
        <p:txBody>
          <a:bodyPr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Russia 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$15 billion in soft loans; cheaper natural gas 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No strings attached 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3352800" y="3810000"/>
            <a:ext cx="2971800" cy="2819400"/>
          </a:xfrm>
          <a:prstGeom prst="ellipse">
            <a:avLst/>
          </a:prstGeom>
          <a:solidFill>
            <a:srgbClr val="FFFF00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70C0"/>
                </a:solidFill>
              </a:rPr>
              <a:t>Viktor </a:t>
            </a:r>
            <a:r>
              <a:rPr lang="en-US" sz="2800" b="1" dirty="0" err="1" smtClean="0">
                <a:solidFill>
                  <a:srgbClr val="0070C0"/>
                </a:solidFill>
              </a:rPr>
              <a:t>Yanukovych</a:t>
            </a:r>
            <a:endParaRPr lang="th-TH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40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err="1" smtClean="0"/>
              <a:t>Euromaidan</a:t>
            </a:r>
            <a:r>
              <a:rPr lang="en-US" dirty="0" smtClean="0"/>
              <a:t>: Timeline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Late Nov. 2013: the emergence of the </a:t>
            </a:r>
            <a:r>
              <a:rPr lang="en-US" dirty="0" err="1" smtClean="0"/>
              <a:t>Euromaidan</a:t>
            </a:r>
            <a:r>
              <a:rPr lang="en-US" dirty="0" smtClean="0"/>
              <a:t> </a:t>
            </a:r>
          </a:p>
          <a:p>
            <a:r>
              <a:rPr lang="en-US" dirty="0" smtClean="0"/>
              <a:t>Late Nov. 2013-Feb. 2014: the ongoing protest </a:t>
            </a:r>
          </a:p>
          <a:p>
            <a:r>
              <a:rPr lang="en-US" dirty="0" smtClean="0"/>
              <a:t>18-21/22 Feb 2014: the state violence – The “February Revolution” </a:t>
            </a:r>
          </a:p>
          <a:p>
            <a:pPr lvl="1"/>
            <a:r>
              <a:rPr lang="en-US" dirty="0" smtClean="0"/>
              <a:t>82 dead and many wounded </a:t>
            </a:r>
          </a:p>
          <a:p>
            <a:r>
              <a:rPr lang="en-US" dirty="0" smtClean="0"/>
              <a:t>21 Feb 2014: a deal? 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05558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 smtClean="0"/>
              <a:t>Maidan</a:t>
            </a:r>
            <a:r>
              <a:rPr lang="en-US" i="1" dirty="0" smtClean="0"/>
              <a:t> </a:t>
            </a:r>
            <a:r>
              <a:rPr lang="en-US" i="1" dirty="0" err="1" smtClean="0"/>
              <a:t>Nezalezhnosti</a:t>
            </a:r>
            <a:r>
              <a:rPr lang="en-US" i="1" dirty="0" smtClean="0"/>
              <a:t> </a:t>
            </a:r>
            <a:endParaRPr lang="en-US" i="1" dirty="0"/>
          </a:p>
        </p:txBody>
      </p:sp>
      <p:pic>
        <p:nvPicPr>
          <p:cNvPr id="53250" name="Picture 2" descr="File:Euromaidan Kyiv 1-12-13 by Gnatoush 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1" y="1828799"/>
            <a:ext cx="4495800" cy="2995327"/>
          </a:xfrm>
          <a:prstGeom prst="rect">
            <a:avLst/>
          </a:prstGeom>
          <a:noFill/>
        </p:spPr>
      </p:pic>
      <p:pic>
        <p:nvPicPr>
          <p:cNvPr id="53252" name="Picture 4" descr="http://assets.vice.com/content-images/contentimage/126108/AC8I61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28800"/>
            <a:ext cx="4714875" cy="30003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9712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</a:t>
            </a:r>
            <a:r>
              <a:rPr lang="en-US" dirty="0" err="1" smtClean="0"/>
              <a:t>Euromaidan</a:t>
            </a:r>
            <a:r>
              <a:rPr lang="en-US" dirty="0" smtClean="0"/>
              <a:t>: Two Interpretations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Horizontalism</a:t>
            </a:r>
            <a:r>
              <a:rPr lang="en-US" dirty="0" smtClean="0"/>
              <a:t> – peoples’ participation </a:t>
            </a:r>
          </a:p>
          <a:p>
            <a:r>
              <a:rPr lang="en-US" dirty="0" smtClean="0"/>
              <a:t>Elite politics </a:t>
            </a:r>
          </a:p>
          <a:p>
            <a:pPr lvl="1"/>
            <a:r>
              <a:rPr lang="en-US" sz="3200" dirty="0" smtClean="0"/>
              <a:t>Opposition parties </a:t>
            </a:r>
          </a:p>
          <a:p>
            <a:pPr lvl="1"/>
            <a:r>
              <a:rPr lang="en-US" sz="3200" dirty="0" smtClean="0"/>
              <a:t>mass mobilization </a:t>
            </a:r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val="312112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Opposition Elites in the </a:t>
            </a:r>
            <a:r>
              <a:rPr lang="en-US" dirty="0" err="1" smtClean="0"/>
              <a:t>Euromaidan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Fatherland</a:t>
            </a:r>
            <a:r>
              <a:rPr lang="en-US" dirty="0" smtClean="0"/>
              <a:t> (</a:t>
            </a:r>
            <a:r>
              <a:rPr lang="en-US" i="1" dirty="0" err="1" smtClean="0"/>
              <a:t>Batkivshchyna</a:t>
            </a:r>
            <a:r>
              <a:rPr lang="en-US" i="1" dirty="0" smtClean="0"/>
              <a:t>) </a:t>
            </a:r>
            <a:r>
              <a:rPr lang="en-US" dirty="0" smtClean="0"/>
              <a:t>– </a:t>
            </a:r>
            <a:r>
              <a:rPr lang="en-US" dirty="0" err="1" smtClean="0"/>
              <a:t>Yulia</a:t>
            </a:r>
            <a:r>
              <a:rPr lang="en-US" dirty="0" smtClean="0"/>
              <a:t> Timoshenko</a:t>
            </a:r>
            <a:r>
              <a:rPr lang="en-US" i="1" dirty="0" smtClean="0"/>
              <a:t> </a:t>
            </a:r>
          </a:p>
          <a:p>
            <a:r>
              <a:rPr lang="en-US" sz="3200" b="1" dirty="0" smtClean="0"/>
              <a:t>UDAR (“Punch”)</a:t>
            </a:r>
            <a:r>
              <a:rPr lang="en-US" sz="3200" dirty="0" smtClean="0"/>
              <a:t> (Ukrainian Democratic Alliance for Reforms) – </a:t>
            </a:r>
            <a:r>
              <a:rPr lang="en-US" sz="3200" dirty="0" err="1" smtClean="0"/>
              <a:t>Vitali</a:t>
            </a:r>
            <a:r>
              <a:rPr lang="en-US" sz="3200" dirty="0" smtClean="0"/>
              <a:t> </a:t>
            </a:r>
            <a:r>
              <a:rPr lang="en-US" sz="3200" dirty="0" err="1" smtClean="0"/>
              <a:t>Klischko</a:t>
            </a:r>
            <a:r>
              <a:rPr lang="en-US" sz="3200" dirty="0" smtClean="0"/>
              <a:t> (“Dr. </a:t>
            </a:r>
            <a:r>
              <a:rPr lang="en-US" sz="3200" dirty="0" err="1" smtClean="0"/>
              <a:t>Ironfist</a:t>
            </a:r>
            <a:r>
              <a:rPr lang="en-US" sz="3200" dirty="0" smtClean="0"/>
              <a:t>”) </a:t>
            </a:r>
          </a:p>
          <a:p>
            <a:r>
              <a:rPr lang="en-US" b="1" i="1" dirty="0" smtClean="0"/>
              <a:t>Svoboda</a:t>
            </a:r>
            <a:r>
              <a:rPr lang="en-US" dirty="0" smtClean="0"/>
              <a:t> (fascist Nazi) –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Tyahnybok</a:t>
            </a:r>
            <a:r>
              <a:rPr lang="en-US" dirty="0" smtClean="0"/>
              <a:t> </a:t>
            </a:r>
            <a:r>
              <a:rPr lang="en-US" sz="3200" dirty="0" smtClean="0"/>
              <a:t> </a:t>
            </a:r>
          </a:p>
          <a:p>
            <a:pPr lvl="1"/>
            <a:r>
              <a:rPr lang="en-US" sz="2800" dirty="0" smtClean="0"/>
              <a:t>Right Sector (</a:t>
            </a:r>
            <a:r>
              <a:rPr lang="en-US" sz="2800" i="1" dirty="0" err="1" smtClean="0"/>
              <a:t>Pravy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Sektor</a:t>
            </a:r>
            <a:r>
              <a:rPr lang="en-US" sz="2800" dirty="0" smtClean="0"/>
              <a:t>) </a:t>
            </a:r>
            <a:endParaRPr lang="th-TH" sz="2800" dirty="0"/>
          </a:p>
        </p:txBody>
      </p:sp>
    </p:spTree>
    <p:extLst>
      <p:ext uri="{BB962C8B-B14F-4D97-AF65-F5344CB8AC3E}">
        <p14:creationId xmlns:p14="http://schemas.microsoft.com/office/powerpoint/2010/main" val="167341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Opposition leaders </a:t>
            </a:r>
            <a:r>
              <a:rPr lang="en-US" sz="3200" dirty="0" err="1" smtClean="0"/>
              <a:t>Vitali</a:t>
            </a:r>
            <a:r>
              <a:rPr lang="en-US" sz="3200" dirty="0" smtClean="0"/>
              <a:t> </a:t>
            </a:r>
            <a:r>
              <a:rPr lang="en-US" sz="3200" dirty="0" err="1" smtClean="0"/>
              <a:t>Klitschko</a:t>
            </a:r>
            <a:r>
              <a:rPr lang="en-US" sz="3200" dirty="0" smtClean="0"/>
              <a:t>, </a:t>
            </a:r>
            <a:r>
              <a:rPr lang="en-US" sz="3200" dirty="0" err="1" smtClean="0"/>
              <a:t>Arseniy</a:t>
            </a:r>
            <a:r>
              <a:rPr lang="en-US" sz="3200" dirty="0" smtClean="0"/>
              <a:t> </a:t>
            </a:r>
            <a:r>
              <a:rPr lang="en-US" sz="3200" dirty="0" err="1" smtClean="0"/>
              <a:t>Yatsenyuk</a:t>
            </a:r>
            <a:r>
              <a:rPr lang="en-US" sz="3200" dirty="0" smtClean="0"/>
              <a:t> and </a:t>
            </a:r>
            <a:r>
              <a:rPr lang="en-US" sz="3200" dirty="0" err="1" smtClean="0"/>
              <a:t>Oleh</a:t>
            </a:r>
            <a:r>
              <a:rPr lang="en-US" sz="3200" dirty="0" smtClean="0"/>
              <a:t> </a:t>
            </a:r>
            <a:r>
              <a:rPr lang="en-US" sz="3200" dirty="0" err="1" smtClean="0"/>
              <a:t>Tyahnybok</a:t>
            </a:r>
            <a:endParaRPr lang="en-US" sz="3200" dirty="0"/>
          </a:p>
        </p:txBody>
      </p:sp>
      <p:pic>
        <p:nvPicPr>
          <p:cNvPr id="104452" name="Picture 4" descr="File:Opposition leader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5405" y="1600200"/>
            <a:ext cx="6793190" cy="45259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6952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Fascist Movement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/>
          <a:lstStyle/>
          <a:p>
            <a:r>
              <a:rPr lang="en-US" dirty="0" smtClean="0"/>
              <a:t>Militarization of the protest </a:t>
            </a:r>
          </a:p>
          <a:p>
            <a:pPr lvl="1"/>
            <a:r>
              <a:rPr lang="en-US" dirty="0" smtClean="0"/>
              <a:t>Self Defence (</a:t>
            </a:r>
            <a:r>
              <a:rPr lang="en-US" i="1" dirty="0" err="1" smtClean="0"/>
              <a:t>Samooborona</a:t>
            </a:r>
            <a:r>
              <a:rPr lang="en-US" dirty="0" smtClean="0"/>
              <a:t>) </a:t>
            </a:r>
          </a:p>
          <a:p>
            <a:pPr lvl="1"/>
            <a:r>
              <a:rPr lang="en-US" dirty="0" smtClean="0"/>
              <a:t>Right Sector (</a:t>
            </a:r>
            <a:r>
              <a:rPr lang="en-US" i="1" dirty="0" err="1" smtClean="0"/>
              <a:t>Pravy</a:t>
            </a:r>
            <a:r>
              <a:rPr lang="en-US" i="1" dirty="0" smtClean="0"/>
              <a:t> </a:t>
            </a:r>
            <a:r>
              <a:rPr lang="en-US" i="1" dirty="0" err="1" smtClean="0"/>
              <a:t>Sektor</a:t>
            </a:r>
            <a:r>
              <a:rPr lang="en-US" i="1" dirty="0" smtClean="0"/>
              <a:t>)</a:t>
            </a:r>
            <a:endParaRPr lang="en-US" dirty="0" smtClean="0"/>
          </a:p>
          <a:p>
            <a:r>
              <a:rPr lang="en-US" dirty="0" smtClean="0"/>
              <a:t>Symbols: the black-and-red flag (Ukrainian Nazi)  </a:t>
            </a:r>
            <a:endParaRPr lang="th-TH" dirty="0"/>
          </a:p>
        </p:txBody>
      </p:sp>
      <p:pic>
        <p:nvPicPr>
          <p:cNvPr id="50178" name="Picture 2" descr="http://upload.wikimedia.org/wikipedia/commons/1/1e/Euromaidan-01-dec-2013_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5" y="1981200"/>
            <a:ext cx="4714875" cy="31242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2016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2530" name="Picture 2" descr="Anti-government protesters remain in Independence Square, in the morning of 19 February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57800" cy="3154680"/>
          </a:xfrm>
          <a:prstGeom prst="rect">
            <a:avLst/>
          </a:prstGeom>
          <a:noFill/>
        </p:spPr>
      </p:pic>
      <p:pic>
        <p:nvPicPr>
          <p:cNvPr id="22532" name="Picture 4" descr="Smoke rises above Independence Square on 19  February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00200" y="3154680"/>
            <a:ext cx="6172200" cy="3703320"/>
          </a:xfrm>
          <a:prstGeom prst="rect">
            <a:avLst/>
          </a:prstGeom>
          <a:noFill/>
        </p:spPr>
      </p:pic>
      <p:pic>
        <p:nvPicPr>
          <p:cNvPr id="6" name="Picture 2" descr="Riot police officers enter Independence Square on the morning of 19 February.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05400" y="-1"/>
            <a:ext cx="4038601" cy="31592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8366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4" name="Picture 10" descr="Anti-government protesters behind a wall of shields on 18 February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293983"/>
            <a:ext cx="4648200" cy="3058817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7108" name="Picture 4" descr="Anti-government protester clash with the police on Independence Square in the early hours of 19 February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9560"/>
            <a:ext cx="5105400" cy="3063240"/>
          </a:xfrm>
          <a:prstGeom prst="rect">
            <a:avLst/>
          </a:prstGeom>
          <a:noFill/>
        </p:spPr>
      </p:pic>
      <p:pic>
        <p:nvPicPr>
          <p:cNvPr id="47112" name="Picture 8" descr="Protesters throw cobblestones as they clash with the police during the night.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4000" y="3352800"/>
            <a:ext cx="5080000" cy="3048000"/>
          </a:xfrm>
          <a:prstGeom prst="rect">
            <a:avLst/>
          </a:prstGeom>
          <a:noFill/>
        </p:spPr>
      </p:pic>
      <p:pic>
        <p:nvPicPr>
          <p:cNvPr id="47110" name="Picture 6" descr="Anti-government protesters guard the perimeter of Independence Square.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352800"/>
            <a:ext cx="4654582" cy="304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35142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Protesters wear gas masks during the clashes with police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0" y="0"/>
            <a:ext cx="5905500" cy="3543300"/>
          </a:xfrm>
          <a:prstGeom prst="rect">
            <a:avLst/>
          </a:prstGeom>
          <a:noFill/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dirty="0" smtClean="0"/>
              <a:t>Protesters</a:t>
            </a:r>
            <a:endParaRPr lang="th-TH" sz="2800" dirty="0"/>
          </a:p>
        </p:txBody>
      </p:sp>
      <p:pic>
        <p:nvPicPr>
          <p:cNvPr id="49156" name="Picture 4" descr="Riot police protect themselves behind shields from rock being thrown by anti-government protesters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0" y="3314700"/>
            <a:ext cx="5905500" cy="3543300"/>
          </a:xfrm>
          <a:prstGeom prst="rect">
            <a:avLst/>
          </a:prstGeom>
          <a:noFill/>
        </p:spPr>
      </p:pic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r>
              <a:rPr lang="en-US" dirty="0" err="1" smtClean="0"/>
              <a:t>Berkut</a:t>
            </a:r>
            <a:r>
              <a:rPr lang="en-US" dirty="0" smtClean="0"/>
              <a:t> riot police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790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5602" name="Picture 2" descr="http://i.cbc.ca/1.2543989.1392849831%21/fileImage/httpImage/image.jpg_gen/derivatives/16x9_620/ukraine-crisis-yanukovi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219200"/>
            <a:ext cx="8517190" cy="4800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6718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Ukraine's President Viktor Yanukovich announced concessions to his pro-European opponents on Friday, including a plan to hold early elections, but it was unclear whether the opposition would accept such an EU-mediated deal to end a violent crisis.  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905500" cy="3686176"/>
          </a:xfrm>
          <a:prstGeom prst="rect">
            <a:avLst/>
          </a:prstGeom>
          <a:noFill/>
        </p:spPr>
      </p:pic>
      <p:pic>
        <p:nvPicPr>
          <p:cNvPr id="20484" name="Picture 4" descr="Viktor Yanukovych, Arseniy Yatsenyuk, Vitali Klitschko, Oleg Tjagnibok, Radoslaw Sikorski, Frank-Walter Steinmei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567266"/>
            <a:ext cx="4800600" cy="32907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87318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Deal (21 Feb)?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Talks between government and opposition </a:t>
            </a:r>
          </a:p>
          <a:p>
            <a:r>
              <a:rPr lang="en-US" dirty="0" smtClean="0"/>
              <a:t>Mediators: foreign ministers of Germany, Poland and France </a:t>
            </a:r>
          </a:p>
          <a:p>
            <a:r>
              <a:rPr lang="en-US" dirty="0" smtClean="0"/>
              <a:t>An agreement </a:t>
            </a:r>
          </a:p>
          <a:p>
            <a:pPr lvl="1"/>
            <a:r>
              <a:rPr lang="en-US" dirty="0" smtClean="0"/>
              <a:t>A return to the 2004 Constitution (parliamentary system)</a:t>
            </a:r>
          </a:p>
          <a:p>
            <a:pPr lvl="1"/>
            <a:r>
              <a:rPr lang="en-US" dirty="0" smtClean="0"/>
              <a:t>Increasing the power of the </a:t>
            </a:r>
            <a:r>
              <a:rPr lang="en-US" i="1" dirty="0" err="1" smtClean="0"/>
              <a:t>Rada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Calling presidential election by December 2014  </a:t>
            </a:r>
          </a:p>
        </p:txBody>
      </p:sp>
    </p:spTree>
    <p:extLst>
      <p:ext uri="{BB962C8B-B14F-4D97-AF65-F5344CB8AC3E}">
        <p14:creationId xmlns:p14="http://schemas.microsoft.com/office/powerpoint/2010/main" val="150849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Yulia</a:t>
            </a:r>
            <a:r>
              <a:rPr lang="en-US" dirty="0" smtClean="0"/>
              <a:t> </a:t>
            </a:r>
            <a:r>
              <a:rPr lang="en-US" dirty="0" err="1" smtClean="0"/>
              <a:t>Tymoshenko</a:t>
            </a:r>
            <a:r>
              <a:rPr lang="en-US" dirty="0" smtClean="0"/>
              <a:t> - </a:t>
            </a:r>
            <a:r>
              <a:rPr lang="en-US" dirty="0" err="1" smtClean="0"/>
              <a:t>Vitali</a:t>
            </a:r>
            <a:r>
              <a:rPr lang="en-US" dirty="0" smtClean="0"/>
              <a:t> </a:t>
            </a:r>
            <a:r>
              <a:rPr lang="en-US" dirty="0" err="1" smtClean="0"/>
              <a:t>Klitschko</a:t>
            </a:r>
            <a:endParaRPr lang="en-US" dirty="0"/>
          </a:p>
        </p:txBody>
      </p:sp>
      <p:pic>
        <p:nvPicPr>
          <p:cNvPr id="35842" name="Picture 2" descr="http://static.guim.co.uk/sys-images/Guardian/Pix/audio/video/2014/3/12/1394626683385/Vitali-Klitschko-017.jpg"/>
          <p:cNvPicPr>
            <a:picLocks noChangeAspect="1" noChangeArrowheads="1"/>
          </p:cNvPicPr>
          <p:nvPr/>
        </p:nvPicPr>
        <p:blipFill>
          <a:blip r:embed="rId2" cstate="print"/>
          <a:srcRect l="8333"/>
          <a:stretch>
            <a:fillRect/>
          </a:stretch>
        </p:blipFill>
        <p:spPr bwMode="auto">
          <a:xfrm>
            <a:off x="4114800" y="2159000"/>
            <a:ext cx="5029200" cy="3081252"/>
          </a:xfrm>
          <a:prstGeom prst="rect">
            <a:avLst/>
          </a:prstGeom>
          <a:noFill/>
        </p:spPr>
      </p:pic>
      <p:pic>
        <p:nvPicPr>
          <p:cNvPr id="21506" name="Picture 2" descr="http://www.trbimg.com/img-530953e7/turbine/la-fg-wn-ukraine-tymoshenko-speaks-20140222-002/6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59000"/>
            <a:ext cx="4648200" cy="3098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67276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Yanukovych</a:t>
            </a:r>
            <a:r>
              <a:rPr lang="en-US" dirty="0" smtClean="0"/>
              <a:t> – Estate in </a:t>
            </a:r>
            <a:r>
              <a:rPr lang="en-US" dirty="0" err="1" smtClean="0"/>
              <a:t>Mezhigorye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37892" name="Picture 4" descr="http://media3.onsugar.com/files/2014/02/25/797/n/1922398/c58b457296565112_474188133.jpg.xxxlarge_2x/i/Thousands-people-headed-President-Viktor-Yanukovy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9075" y="2114550"/>
            <a:ext cx="4714875" cy="3143250"/>
          </a:xfrm>
          <a:prstGeom prst="rect">
            <a:avLst/>
          </a:prstGeom>
          <a:noFill/>
        </p:spPr>
      </p:pic>
      <p:pic>
        <p:nvPicPr>
          <p:cNvPr id="37894" name="Picture 6" descr="http://a.scpr.org/i/cc3ad605e3eb3c5824b21cf430894e17/78868-eigh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5" y="2114550"/>
            <a:ext cx="4714875" cy="31432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218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New Interim Government:</a:t>
            </a:r>
            <a:br>
              <a:rPr lang="en-US" dirty="0" smtClean="0"/>
            </a:br>
            <a:r>
              <a:rPr lang="en-US" dirty="0" smtClean="0"/>
              <a:t>Fatherland + Svoboda 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President </a:t>
            </a:r>
            <a:r>
              <a:rPr lang="en-US" dirty="0" err="1" smtClean="0"/>
              <a:t>Olexander</a:t>
            </a:r>
            <a:r>
              <a:rPr lang="en-US" dirty="0" smtClean="0"/>
              <a:t> </a:t>
            </a:r>
            <a:r>
              <a:rPr lang="en-US" dirty="0" err="1" smtClean="0"/>
              <a:t>Turchynov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PM </a:t>
            </a:r>
            <a:r>
              <a:rPr lang="en-US" dirty="0" err="1" smtClean="0"/>
              <a:t>Arseniy</a:t>
            </a:r>
            <a:r>
              <a:rPr lang="en-US" dirty="0" smtClean="0"/>
              <a:t> </a:t>
            </a:r>
            <a:r>
              <a:rPr lang="en-US" dirty="0" err="1" smtClean="0"/>
              <a:t>Yatsenyuk</a:t>
            </a:r>
            <a:endParaRPr lang="en-US" dirty="0"/>
          </a:p>
        </p:txBody>
      </p:sp>
      <p:pic>
        <p:nvPicPr>
          <p:cNvPr id="38914" name="Picture 2" descr="Ukraine who's who: Oleksandr Turchinov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650" y="2174875"/>
            <a:ext cx="3951288" cy="3951288"/>
          </a:xfrm>
          <a:prstGeom prst="rect">
            <a:avLst/>
          </a:prstGeom>
          <a:noFill/>
        </p:spPr>
      </p:pic>
      <p:pic>
        <p:nvPicPr>
          <p:cNvPr id="38916" name="Picture 4" descr="Ukraine who's who: Arseniy Yatsenyuk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90268" y="2174875"/>
            <a:ext cx="3951288" cy="3951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9954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“Kamikaze Government”?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Corrupt or politician-as-usual ministers? </a:t>
            </a:r>
          </a:p>
          <a:p>
            <a:r>
              <a:rPr lang="en-US" sz="2400" dirty="0" smtClean="0"/>
              <a:t>No trust from the </a:t>
            </a:r>
            <a:r>
              <a:rPr lang="en-US" sz="2400" dirty="0" err="1" smtClean="0"/>
              <a:t>Maidan</a:t>
            </a:r>
            <a:r>
              <a:rPr lang="en-US" sz="2400" dirty="0" smtClean="0"/>
              <a:t> protesters </a:t>
            </a:r>
          </a:p>
        </p:txBody>
      </p:sp>
      <p:pic>
        <p:nvPicPr>
          <p:cNvPr id="35842" name="Picture 2" descr="http://1.bp.blogspot.com/-H_pvHXQkOkI/UxCTVQ5PZqI/AAAAAAAABiI/4bXqAUMu6_Q/s400/cabinet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52800"/>
            <a:ext cx="5163967" cy="3124200"/>
          </a:xfrm>
          <a:prstGeom prst="rect">
            <a:avLst/>
          </a:prstGeom>
          <a:noFill/>
        </p:spPr>
      </p:pic>
      <p:pic>
        <p:nvPicPr>
          <p:cNvPr id="35844" name="Picture 4" descr="http://1.bp.blogspot.com/-SBfrzj_dQ58/UxCTdammVsI/AAAAAAAABiQ/CJdFN0wWqwM/s400/cabinet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1" y="3124200"/>
            <a:ext cx="4038600" cy="36549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1520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Breakdown of the Deal?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Impeachment of </a:t>
            </a:r>
            <a:r>
              <a:rPr lang="en-US" dirty="0" err="1" smtClean="0"/>
              <a:t>Yanukovych</a:t>
            </a:r>
            <a:r>
              <a:rPr lang="en-US" dirty="0" smtClean="0"/>
              <a:t> </a:t>
            </a:r>
          </a:p>
          <a:p>
            <a:r>
              <a:rPr lang="en-US" dirty="0" smtClean="0"/>
              <a:t>Criminalization of </a:t>
            </a:r>
            <a:r>
              <a:rPr lang="en-US" dirty="0" err="1" smtClean="0"/>
              <a:t>Yanukovych</a:t>
            </a:r>
            <a:r>
              <a:rPr lang="en-US" dirty="0" smtClean="0"/>
              <a:t> and his comrades (of Party of Regions) -- &gt; ICC </a:t>
            </a:r>
          </a:p>
          <a:p>
            <a:r>
              <a:rPr lang="en-US" dirty="0" smtClean="0"/>
              <a:t>Early presidential election: 25 May 2014 </a:t>
            </a:r>
          </a:p>
          <a:p>
            <a:r>
              <a:rPr lang="en-US" dirty="0" smtClean="0"/>
              <a:t>New laws </a:t>
            </a:r>
          </a:p>
          <a:p>
            <a:pPr lvl="1"/>
            <a:r>
              <a:rPr lang="en-US" dirty="0" smtClean="0"/>
              <a:t>banning the Russian language as a second language  </a:t>
            </a:r>
          </a:p>
          <a:p>
            <a:pPr lvl="1"/>
            <a:r>
              <a:rPr lang="en-US" dirty="0" smtClean="0"/>
              <a:t>Disbanding the </a:t>
            </a:r>
            <a:r>
              <a:rPr lang="en-US" i="1" dirty="0" err="1" smtClean="0"/>
              <a:t>Berkut</a:t>
            </a:r>
            <a:r>
              <a:rPr lang="en-US" i="1" dirty="0" smtClean="0"/>
              <a:t> </a:t>
            </a:r>
            <a:r>
              <a:rPr lang="en-US" dirty="0" smtClean="0"/>
              <a:t>riot police </a:t>
            </a:r>
          </a:p>
          <a:p>
            <a:r>
              <a:rPr lang="en-US" dirty="0" smtClean="0"/>
              <a:t>Challenging the status of Russia’s Black Sea Fleet </a:t>
            </a:r>
          </a:p>
        </p:txBody>
      </p:sp>
    </p:spTree>
    <p:extLst>
      <p:ext uri="{BB962C8B-B14F-4D97-AF65-F5344CB8AC3E}">
        <p14:creationId xmlns:p14="http://schemas.microsoft.com/office/powerpoint/2010/main" val="140794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Causes – Consequences?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7543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Protests?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rise of Ukrainian nationalism </a:t>
            </a:r>
          </a:p>
          <a:p>
            <a:r>
              <a:rPr lang="en-US" dirty="0" smtClean="0"/>
              <a:t>The localization of the protests </a:t>
            </a:r>
          </a:p>
          <a:p>
            <a:r>
              <a:rPr lang="en-US" dirty="0" smtClean="0"/>
              <a:t>The militarization of the protesters</a:t>
            </a:r>
          </a:p>
          <a:p>
            <a:r>
              <a:rPr lang="en-US" dirty="0" smtClean="0"/>
              <a:t>The rise of the anti-</a:t>
            </a:r>
            <a:r>
              <a:rPr lang="en-US" dirty="0" err="1" smtClean="0"/>
              <a:t>Maidan</a:t>
            </a:r>
            <a:r>
              <a:rPr lang="en-US" dirty="0" smtClean="0"/>
              <a:t> movements in the East and the South   </a:t>
            </a:r>
          </a:p>
          <a:p>
            <a:pPr lvl="1"/>
            <a:r>
              <a:rPr lang="en-US" dirty="0" smtClean="0"/>
              <a:t>Symbols: Russian flags, regional flags </a:t>
            </a:r>
          </a:p>
          <a:p>
            <a:pPr lvl="1"/>
            <a:r>
              <a:rPr lang="en-US" dirty="0" smtClean="0"/>
              <a:t>A battle between protesters – Crimea’s Tatars  </a:t>
            </a:r>
          </a:p>
        </p:txBody>
      </p:sp>
    </p:spTree>
    <p:extLst>
      <p:ext uri="{BB962C8B-B14F-4D97-AF65-F5344CB8AC3E}">
        <p14:creationId xmlns:p14="http://schemas.microsoft.com/office/powerpoint/2010/main" val="225745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localization of the protests:  </a:t>
            </a:r>
            <a:br>
              <a:rPr lang="en-US" dirty="0" smtClean="0"/>
            </a:br>
            <a:r>
              <a:rPr lang="en-US" dirty="0" err="1" smtClean="0"/>
              <a:t>Luhansk</a:t>
            </a:r>
            <a:r>
              <a:rPr lang="en-US" dirty="0" smtClean="0"/>
              <a:t> (left) – </a:t>
            </a:r>
            <a:r>
              <a:rPr lang="en-US" dirty="0" err="1" smtClean="0"/>
              <a:t>Lviv</a:t>
            </a:r>
            <a:r>
              <a:rPr lang="en-US" dirty="0" smtClean="0"/>
              <a:t> (Right)</a:t>
            </a:r>
            <a:endParaRPr lang="th-TH" dirty="0"/>
          </a:p>
        </p:txBody>
      </p:sp>
      <p:pic>
        <p:nvPicPr>
          <p:cNvPr id="32770" name="Picture 2" descr="File:Euromaidan in Luhans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1200"/>
            <a:ext cx="4572000" cy="3427570"/>
          </a:xfrm>
          <a:prstGeom prst="rect">
            <a:avLst/>
          </a:prstGeom>
          <a:noFill/>
        </p:spPr>
      </p:pic>
      <p:pic>
        <p:nvPicPr>
          <p:cNvPr id="5" name="Picture 2" descr="File:Euromaidan in Lviv (24.11.2013) 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1999" y="1981200"/>
            <a:ext cx="4572001" cy="3429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8543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482" name="Picture 2" descr="http://www.washingtonpost.com/blogs/worldviews/files/2014/01/ukraine-protests-map-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609598"/>
            <a:ext cx="8382000" cy="56388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65962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Berkut</a:t>
            </a:r>
            <a:r>
              <a:rPr lang="en-US" dirty="0" smtClean="0"/>
              <a:t>: Hero/ Villain?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West: </a:t>
            </a:r>
            <a:r>
              <a:rPr lang="en-US" dirty="0" err="1" smtClean="0"/>
              <a:t>Berkut</a:t>
            </a:r>
            <a:r>
              <a:rPr lang="en-US" dirty="0" smtClean="0"/>
              <a:t> as a </a:t>
            </a:r>
            <a:r>
              <a:rPr lang="en-US" dirty="0" err="1" smtClean="0"/>
              <a:t>villian</a:t>
            </a:r>
            <a:r>
              <a:rPr lang="en-US" dirty="0" smtClean="0"/>
              <a:t> </a:t>
            </a:r>
          </a:p>
          <a:p>
            <a:r>
              <a:rPr lang="en-US" dirty="0" smtClean="0"/>
              <a:t>East and South: </a:t>
            </a:r>
            <a:r>
              <a:rPr lang="en-US" dirty="0" err="1" smtClean="0"/>
              <a:t>Berkut</a:t>
            </a:r>
            <a:r>
              <a:rPr lang="en-US" dirty="0" smtClean="0"/>
              <a:t> as a hero </a:t>
            </a:r>
          </a:p>
        </p:txBody>
      </p:sp>
      <p:pic>
        <p:nvPicPr>
          <p:cNvPr id="48130" name="Picture 2" descr="http://i1.ytimg.com/vi/HORU-9-V_mk/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5718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Crimea – Simferopol/ Sevastopol 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Pro-Russian protesters vs. Tatars</a:t>
            </a:r>
          </a:p>
          <a:p>
            <a:r>
              <a:rPr lang="en-US" dirty="0" smtClean="0"/>
              <a:t>26 Feb. confrontation in front of the local parliament  </a:t>
            </a:r>
          </a:p>
        </p:txBody>
      </p:sp>
      <p:pic>
        <p:nvPicPr>
          <p:cNvPr id="106498" name="Picture 2" descr="http://dy1m18dp41gup.cloudfront.net/cdn/farfuture/qwFD0tcKDY4EvkShvBWeCgMJJ9RJGFg_cUe004iMwC4/mtime:1395023856/files/imagecache/wysiwyg_imageupload_lightbox_preset/wysiwyg_imageupload/550419/Flags%20%28resized%20for%20upload%29%204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19200"/>
            <a:ext cx="4724400" cy="3125978"/>
          </a:xfrm>
          <a:prstGeom prst="rect">
            <a:avLst/>
          </a:prstGeom>
          <a:noFill/>
        </p:spPr>
      </p:pic>
      <p:pic>
        <p:nvPicPr>
          <p:cNvPr id="106500" name="Picture 4" descr="http://i.cbc.ca/1.2561434.1394053921%21/fileImage/httpImage/image.jpg_gen/derivatives/original_300/ukraine-cris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91000"/>
            <a:ext cx="4734317" cy="2667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7570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Peoples’ Politics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 tears for </a:t>
            </a:r>
            <a:r>
              <a:rPr lang="en-US" dirty="0" err="1" smtClean="0"/>
              <a:t>Yanukovych</a:t>
            </a:r>
            <a:r>
              <a:rPr lang="en-US" dirty="0" smtClean="0"/>
              <a:t> </a:t>
            </a:r>
          </a:p>
          <a:p>
            <a:r>
              <a:rPr lang="en-US" dirty="0" smtClean="0"/>
              <a:t>No cheers for new regime</a:t>
            </a:r>
          </a:p>
          <a:p>
            <a:pPr lvl="1"/>
            <a:r>
              <a:rPr lang="en-US" dirty="0" err="1" smtClean="0"/>
              <a:t>Arseniy</a:t>
            </a:r>
            <a:r>
              <a:rPr lang="en-US" dirty="0" smtClean="0"/>
              <a:t> </a:t>
            </a:r>
            <a:r>
              <a:rPr lang="en-US" dirty="0" err="1" smtClean="0"/>
              <a:t>Yatsenyuk</a:t>
            </a:r>
            <a:r>
              <a:rPr lang="en-US" dirty="0" smtClean="0"/>
              <a:t> was booed on the </a:t>
            </a:r>
            <a:r>
              <a:rPr lang="en-US" dirty="0" err="1" smtClean="0"/>
              <a:t>Maidan</a:t>
            </a:r>
            <a:r>
              <a:rPr lang="en-US" dirty="0" smtClean="0"/>
              <a:t> when his name was read out as Prime Minister-designate.  </a:t>
            </a:r>
          </a:p>
          <a:p>
            <a:r>
              <a:rPr lang="en-US" dirty="0" smtClean="0"/>
              <a:t>Very skeptical of fascists </a:t>
            </a:r>
          </a:p>
        </p:txBody>
      </p:sp>
    </p:spTree>
    <p:extLst>
      <p:ext uri="{BB962C8B-B14F-4D97-AF65-F5344CB8AC3E}">
        <p14:creationId xmlns:p14="http://schemas.microsoft.com/office/powerpoint/2010/main" val="2097019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Politics of Debts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tendency to bankruptcy </a:t>
            </a:r>
          </a:p>
          <a:p>
            <a:r>
              <a:rPr lang="en-US" dirty="0" smtClean="0"/>
              <a:t>Western aids: a mini-Marshall Plan? </a:t>
            </a:r>
          </a:p>
          <a:p>
            <a:pPr lvl="1"/>
            <a:r>
              <a:rPr lang="en-US" dirty="0" smtClean="0"/>
              <a:t>IMF loans </a:t>
            </a:r>
          </a:p>
          <a:p>
            <a:pPr lvl="1"/>
            <a:r>
              <a:rPr lang="en-US" dirty="0" smtClean="0"/>
              <a:t>Heavy strings attached – austerity programs 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3971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Viktor </a:t>
            </a:r>
            <a:r>
              <a:rPr lang="en-US" dirty="0" err="1" smtClean="0"/>
              <a:t>Yanukovych</a:t>
            </a:r>
            <a:r>
              <a:rPr lang="en-US" dirty="0" smtClean="0"/>
              <a:t> – I’m still the acting president of Ukraine. </a:t>
            </a:r>
            <a:endParaRPr lang="en-US" dirty="0"/>
          </a:p>
        </p:txBody>
      </p:sp>
      <p:pic>
        <p:nvPicPr>
          <p:cNvPr id="37890" name="Picture 2" descr="http://www.bellenews.com/wp-content/uploads/2014/02/Viktor-Yanukovych-has-made-his-first-public-appearance-since-being-removed-from-office-at-a-news-conference-in-Russ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22642"/>
            <a:ext cx="5291513" cy="2971800"/>
          </a:xfrm>
          <a:prstGeom prst="rect">
            <a:avLst/>
          </a:prstGeom>
          <a:noFill/>
        </p:spPr>
      </p:pic>
      <p:pic>
        <p:nvPicPr>
          <p:cNvPr id="37892" name="Picture 4" descr="http://jto.s3.amazonaws.com/wp-content/uploads/2014/03/Russia-Ukraine-Yanukovych.JPEG-00fb9-870x6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1822641"/>
            <a:ext cx="4038600" cy="29779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431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Russian Military Intervention?</a:t>
            </a:r>
            <a:endParaRPr lang="en-US" dirty="0"/>
          </a:p>
        </p:txBody>
      </p:sp>
      <p:pic>
        <p:nvPicPr>
          <p:cNvPr id="21506" name="Picture 2" descr="http://i.telegraph.co.uk/multimedia/archive/02842/ukraine23_2842480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5025" y="3505200"/>
            <a:ext cx="4829175" cy="30099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7792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30" name="Picture 6" descr="A line of pro-Russian militants guard the Russian occupied Belbek airbase as Russian-led troops blockade a number of Ukrainian military bases across Crimea, in Lubimovka, Ukraine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800600" cy="2880360"/>
          </a:xfrm>
          <a:prstGeom prst="rect">
            <a:avLst/>
          </a:prstGeom>
          <a:noFill/>
        </p:spPr>
      </p:pic>
      <p:pic>
        <p:nvPicPr>
          <p:cNvPr id="1032" name="Picture 8" descr="Russian servicemen disembark from a vehicle at the Belbek airport in the Crimea region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2606040"/>
            <a:ext cx="7086600" cy="4251960"/>
          </a:xfrm>
          <a:prstGeom prst="rect">
            <a:avLst/>
          </a:prstGeom>
          <a:noFill/>
        </p:spPr>
      </p:pic>
      <p:pic>
        <p:nvPicPr>
          <p:cNvPr id="1034" name="Picture 10" descr="Troops under Russian command at the Belbek airbase in Crimea, Ukra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62500" y="0"/>
            <a:ext cx="4381500" cy="2628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1126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Russian Responses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26 Feb: Putin ordered military exercises near border to prepare for a potential “crisis situation” </a:t>
            </a:r>
          </a:p>
          <a:p>
            <a:r>
              <a:rPr lang="en-US" dirty="0" smtClean="0"/>
              <a:t>1 March: Russian Parliament unanimously votes to send troops to Ukraine; Russian troops will stay in Ukraine until “normalization of the situation” there.  </a:t>
            </a:r>
          </a:p>
          <a:p>
            <a:r>
              <a:rPr lang="en-US" dirty="0" smtClean="0"/>
              <a:t>More than 13,000 Russian naval personnel in Sevastopol 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13568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Russian Responses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Russian Parliament introduced a law allowing for regions to join Russia by referendum if its host country does not have a “legitimate government”.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03818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rimea map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5752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Ukrainian navy chief Denis Berezovsky swears allegiance to the pro-Russian regional leaders of Crimea in Sevastopol on 2 March, 2014 in this still image taken from video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0"/>
            <a:ext cx="4953000" cy="2971800"/>
          </a:xfrm>
          <a:prstGeom prst="rect">
            <a:avLst/>
          </a:prstGeom>
          <a:noFill/>
        </p:spPr>
      </p:pic>
      <p:pic>
        <p:nvPicPr>
          <p:cNvPr id="40964" name="Picture 4" descr="http://img.rt.com/files/news/22/e8/b0/00/33.s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6200"/>
            <a:ext cx="5151118" cy="2895600"/>
          </a:xfrm>
          <a:prstGeom prst="rect">
            <a:avLst/>
          </a:prstGeom>
          <a:noFill/>
        </p:spPr>
      </p:pic>
      <p:pic>
        <p:nvPicPr>
          <p:cNvPr id="40966" name="Picture 6" descr="http://www.thetimes.co.uk/tto/multimedia/archive/00530/148595026__530423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76400" y="2971800"/>
            <a:ext cx="5829300" cy="3886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089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taylormarsh.com/wp-content/uploads/2014/03/Obama_Put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57401"/>
            <a:ext cx="4232310" cy="2971799"/>
          </a:xfrm>
          <a:prstGeom prst="rect">
            <a:avLst/>
          </a:prstGeom>
          <a:noFill/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Obama’s Call – </a:t>
            </a:r>
            <a:br>
              <a:rPr lang="en-US" dirty="0" smtClean="0"/>
            </a:br>
            <a:r>
              <a:rPr lang="en-US" dirty="0" smtClean="0"/>
              <a:t>Russia’s “grave mistake” (John Kerry)</a:t>
            </a:r>
            <a:endParaRPr lang="th-TH" dirty="0"/>
          </a:p>
        </p:txBody>
      </p:sp>
      <p:pic>
        <p:nvPicPr>
          <p:cNvPr id="18434" name="Picture 2" descr="http://static.guim.co.uk/sys-images/Guardian/Pix/pictures/2014/3/5/1394009713716/John-Kerry-visits-Kiev-Uk-0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0" y="2057400"/>
            <a:ext cx="4953000" cy="2971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1433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Russian president Vladimir Putin attends a news conference on the Ukraine crisi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5000" y="2057400"/>
            <a:ext cx="4699000" cy="2819400"/>
          </a:xfrm>
          <a:prstGeom prst="rect">
            <a:avLst/>
          </a:prstGeom>
          <a:noFill/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Putin’s Speech (4 March)</a:t>
            </a:r>
            <a:endParaRPr lang="th-TH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An “unconstitutional coup”</a:t>
            </a:r>
          </a:p>
          <a:p>
            <a:r>
              <a:rPr lang="en-US" dirty="0" smtClean="0"/>
              <a:t>Russian troops as “self-defence groups” </a:t>
            </a:r>
          </a:p>
          <a:p>
            <a:r>
              <a:rPr lang="en-US" dirty="0" smtClean="0"/>
              <a:t>A “humanitarian mission” to protect Russian peoples </a:t>
            </a:r>
          </a:p>
          <a:p>
            <a:r>
              <a:rPr lang="en-US" dirty="0" err="1" smtClean="0"/>
              <a:t>Yanukovych</a:t>
            </a:r>
            <a:r>
              <a:rPr lang="en-US" dirty="0" smtClean="0"/>
              <a:t> as the legitimate president; no political future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15063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1280</Words>
  <Application>Microsoft Office PowerPoint</Application>
  <PresentationFormat>On-screen Show (4:3)</PresentationFormat>
  <Paragraphs>136</Paragraphs>
  <Slides>38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PART 2</vt:lpstr>
      <vt:lpstr>The Euromaidan </vt:lpstr>
      <vt:lpstr>Immediate Cause </vt:lpstr>
      <vt:lpstr>Immediate Cause </vt:lpstr>
      <vt:lpstr>The Euromaidan: Timeline </vt:lpstr>
      <vt:lpstr>Maidan Nezalezhnosti </vt:lpstr>
      <vt:lpstr>The Euromaidan: Two Interpretations</vt:lpstr>
      <vt:lpstr>Opposition Elites in the Euromaidan</vt:lpstr>
      <vt:lpstr>Opposition leaders Vitali Klitschko, Arseniy Yatsenyuk and Oleh Tyahnybok</vt:lpstr>
      <vt:lpstr>Fascist Movement</vt:lpstr>
      <vt:lpstr>PowerPoint Presentation</vt:lpstr>
      <vt:lpstr>PowerPoint Presentation</vt:lpstr>
      <vt:lpstr>Protesters</vt:lpstr>
      <vt:lpstr>PowerPoint Presentation</vt:lpstr>
      <vt:lpstr>PowerPoint Presentation</vt:lpstr>
      <vt:lpstr>A Deal (21 Feb)? </vt:lpstr>
      <vt:lpstr>Yulia Tymoshenko - Vitali Klitschko</vt:lpstr>
      <vt:lpstr>Yanukovych – Estate in Mezhigorye </vt:lpstr>
      <vt:lpstr>New Interim Government: Fatherland + Svoboda  </vt:lpstr>
      <vt:lpstr>A “Kamikaze Government”?</vt:lpstr>
      <vt:lpstr>A Breakdown of the Deal? </vt:lpstr>
      <vt:lpstr>Causes – Consequences?</vt:lpstr>
      <vt:lpstr>The Protests? </vt:lpstr>
      <vt:lpstr>The localization of the protests:   Luhansk (left) – Lviv (Right)</vt:lpstr>
      <vt:lpstr>PowerPoint Presentation</vt:lpstr>
      <vt:lpstr>Berkut: Hero/ Villain? </vt:lpstr>
      <vt:lpstr>Crimea – Simferopol/ Sevastopol  </vt:lpstr>
      <vt:lpstr>Peoples’ Politics </vt:lpstr>
      <vt:lpstr>Politics of Debts </vt:lpstr>
      <vt:lpstr>Viktor Yanukovych – I’m still the acting president of Ukraine. </vt:lpstr>
      <vt:lpstr>Russian Military Intervention?</vt:lpstr>
      <vt:lpstr>PowerPoint Presentation</vt:lpstr>
      <vt:lpstr>Russian Responses</vt:lpstr>
      <vt:lpstr>Russian Responses</vt:lpstr>
      <vt:lpstr>PowerPoint Presentation</vt:lpstr>
      <vt:lpstr>PowerPoint Presentation</vt:lpstr>
      <vt:lpstr>Obama’s Call –  Russia’s “grave mistake” (John Kerry)</vt:lpstr>
      <vt:lpstr>Putin’s Speech (4 March)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 2</dc:title>
  <dc:creator>user</dc:creator>
  <cp:lastModifiedBy>user</cp:lastModifiedBy>
  <cp:revision>1</cp:revision>
  <dcterms:created xsi:type="dcterms:W3CDTF">2014-03-25T07:31:29Z</dcterms:created>
  <dcterms:modified xsi:type="dcterms:W3CDTF">2014-03-25T07:31:40Z</dcterms:modified>
</cp:coreProperties>
</file>