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2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>
              <a:defRPr sz="13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294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930" y="4861441"/>
            <a:ext cx="5679440" cy="460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>
              <a:defRPr sz="13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294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sz="1300" smtClean="0">
                <a:latin typeface="Arial" pitchFamily="34" charset="0"/>
              </a:defRPr>
            </a:lvl1pPr>
          </a:lstStyle>
          <a:p>
            <a:pPr>
              <a:defRPr/>
            </a:pPr>
            <a:fld id="{F9FF94B0-1969-4B26-99B6-CC2D71C075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0A46EE-3323-425B-AEB5-0C22F1F5F6E1}" type="slidenum">
              <a:rPr lang="en-US">
                <a:latin typeface="Arial" charset="0"/>
              </a:rPr>
              <a:pPr/>
              <a:t>1</a:t>
            </a:fld>
            <a:endParaRPr lang="en-US">
              <a:latin typeface="Arial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4EE70A-10E7-41E5-88DF-1AAF8A55732F}" type="slidenum">
              <a:rPr lang="en-US">
                <a:latin typeface="Arial" charset="0"/>
              </a:rPr>
              <a:pPr/>
              <a:t>2</a:t>
            </a:fld>
            <a:endParaRPr lang="en-US">
              <a:latin typeface="Arial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C80BF2-4126-4B50-8E34-5B9237E60941}" type="slidenum">
              <a:rPr lang="en-US">
                <a:latin typeface="Arial" charset="0"/>
              </a:rPr>
              <a:pPr/>
              <a:t>3</a:t>
            </a:fld>
            <a:endParaRPr lang="en-US">
              <a:latin typeface="Arial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A8CBEE-8091-44C6-8FA5-49CD2ECA74AD}" type="slidenum">
              <a:rPr lang="en-US">
                <a:latin typeface="Arial" charset="0"/>
              </a:rPr>
              <a:pPr/>
              <a:t>4</a:t>
            </a:fld>
            <a:endParaRPr lang="en-US">
              <a:latin typeface="Arial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8512A3-22AC-47B1-B4F2-001D28D2B36C}" type="slidenum">
              <a:rPr lang="en-US">
                <a:latin typeface="Arial" charset="0"/>
              </a:rPr>
              <a:pPr/>
              <a:t>5</a:t>
            </a:fld>
            <a:endParaRPr lang="en-US">
              <a:latin typeface="Arial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12AABA-6E6A-419D-AD68-0FE588188637}" type="slidenum">
              <a:rPr lang="en-US">
                <a:latin typeface="Arial" charset="0"/>
              </a:rPr>
              <a:pPr/>
              <a:t>6</a:t>
            </a:fld>
            <a:endParaRPr lang="en-US">
              <a:latin typeface="Arial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4AC489-A8C1-482A-8349-8EBE74783089}" type="slidenum">
              <a:rPr lang="en-US">
                <a:latin typeface="Arial" charset="0"/>
              </a:rPr>
              <a:pPr/>
              <a:t>7</a:t>
            </a:fld>
            <a:endParaRPr lang="en-US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4C2065-3ECC-4EB5-8BFC-B2B9B5101775}" type="slidenum">
              <a:rPr lang="en-US">
                <a:latin typeface="Arial" charset="0"/>
              </a:rPr>
              <a:pPr/>
              <a:t>8</a:t>
            </a:fld>
            <a:endParaRPr lang="en-US">
              <a:latin typeface="Arial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8510D4-1BFF-4D5C-BD54-010AC9BB7DCE}" type="slidenum">
              <a:rPr lang="en-US">
                <a:latin typeface="Arial" charset="0"/>
              </a:rPr>
              <a:pPr/>
              <a:t>9</a:t>
            </a:fld>
            <a:endParaRPr lang="en-US">
              <a:latin typeface="Arial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DE5B51-2FEA-4F3E-B93F-D69B77A51555}" type="slidenum">
              <a:rPr lang="en-US">
                <a:latin typeface="Arial" charset="0"/>
              </a:rPr>
              <a:pPr/>
              <a:t>10</a:t>
            </a:fld>
            <a:endParaRPr lang="en-US"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8A5EB4-40EA-47D3-8E79-C2C2CA386045}" type="slidenum">
              <a:rPr lang="en-US">
                <a:latin typeface="Arial" charset="0"/>
              </a:rPr>
              <a:pPr/>
              <a:t>11</a:t>
            </a:fld>
            <a:endParaRPr lang="en-US">
              <a:latin typeface="Arial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A891C4-1F6A-4B70-A083-EA85AC2385C4}" type="slidenum">
              <a:rPr lang="en-US">
                <a:latin typeface="Arial" charset="0"/>
              </a:rPr>
              <a:pPr/>
              <a:t>12</a:t>
            </a:fld>
            <a:endParaRPr lang="en-US">
              <a:latin typeface="Arial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E31484A-BF84-468A-8D25-3BA003BF9A25}" type="slidenum">
              <a:rPr lang="en-US">
                <a:latin typeface="Arial" charset="0"/>
              </a:rPr>
              <a:pPr/>
              <a:t>13</a:t>
            </a:fld>
            <a:endParaRPr lang="en-US">
              <a:latin typeface="Arial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80C924-0CAA-4CF1-9ADF-53176B337FD7}" type="slidenum">
              <a:rPr lang="en-US">
                <a:latin typeface="Arial" charset="0"/>
              </a:rPr>
              <a:pPr/>
              <a:t>14</a:t>
            </a:fld>
            <a:endParaRPr lang="en-US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FCB1B2-503D-4809-A16D-69F9DF839A2F}" type="slidenum">
              <a:rPr lang="en-US">
                <a:latin typeface="Arial" charset="0"/>
              </a:rPr>
              <a:pPr/>
              <a:t>15</a:t>
            </a:fld>
            <a:endParaRPr lang="en-US">
              <a:latin typeface="Arial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978792-C6D9-4F03-81EB-3F1E2BA3124A}" type="slidenum">
              <a:rPr lang="en-US">
                <a:latin typeface="Arial" charset="0"/>
              </a:rPr>
              <a:pPr/>
              <a:t>16</a:t>
            </a:fld>
            <a:endParaRPr lang="en-US">
              <a:latin typeface="Arial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494FA0-AB18-438F-BB45-B535272A8487}" type="slidenum">
              <a:rPr lang="en-US">
                <a:latin typeface="Arial" charset="0"/>
              </a:rPr>
              <a:pPr/>
              <a:t>17</a:t>
            </a:fld>
            <a:endParaRPr lang="en-US">
              <a:latin typeface="Arial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F5F2C1-45CE-4D7B-B1C7-D2442AB873C8}" type="slidenum">
              <a:rPr lang="en-US">
                <a:latin typeface="Arial" charset="0"/>
              </a:rPr>
              <a:pPr/>
              <a:t>18</a:t>
            </a:fld>
            <a:endParaRPr lang="en-US">
              <a:latin typeface="Arial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A6F423-89EB-4A65-9AE4-189C62E32038}" type="slidenum">
              <a:rPr lang="en-US">
                <a:latin typeface="Arial" charset="0"/>
              </a:rPr>
              <a:pPr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EE9EB7-7ECB-4611-AAC9-1070B128D998}" type="slidenum">
              <a:rPr lang="en-US">
                <a:latin typeface="Arial" charset="0"/>
              </a:rPr>
              <a:pPr/>
              <a:t>20</a:t>
            </a:fld>
            <a:endParaRPr lang="en-US">
              <a:latin typeface="Arial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24CDE4-3A81-4C08-806C-C8D5713EA7E8}" type="slidenum">
              <a:rPr lang="en-US">
                <a:latin typeface="Arial" charset="0"/>
              </a:rPr>
              <a:pPr/>
              <a:t>21</a:t>
            </a:fld>
            <a:endParaRPr lang="en-US">
              <a:latin typeface="Arial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73D5E0-80C0-4EDB-BEDF-5438B853ACEC}" type="slidenum">
              <a:rPr lang="en-US">
                <a:latin typeface="Arial" charset="0"/>
              </a:rPr>
              <a:pPr/>
              <a:t>22</a:t>
            </a:fld>
            <a:endParaRPr lang="en-US">
              <a:latin typeface="Arial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7C127D-784D-4B29-8BCA-85606CAFD5D7}" type="slidenum">
              <a:rPr lang="en-US">
                <a:latin typeface="Arial" charset="0"/>
              </a:rPr>
              <a:pPr/>
              <a:t>23</a:t>
            </a:fld>
            <a:endParaRPr lang="en-US">
              <a:latin typeface="Arial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F4B8BD-03F3-41DD-99FB-D6D534899C67}" type="slidenum">
              <a:rPr lang="en-US">
                <a:latin typeface="Arial" charset="0"/>
              </a:rPr>
              <a:pPr/>
              <a:t>24</a:t>
            </a:fld>
            <a:endParaRPr lang="en-US">
              <a:latin typeface="Arial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0AAA53-AD42-453D-AD35-388C43BFE16C}" type="slidenum">
              <a:rPr lang="en-US">
                <a:latin typeface="Arial" charset="0"/>
              </a:rPr>
              <a:pPr/>
              <a:t>25</a:t>
            </a:fld>
            <a:endParaRPr lang="en-US">
              <a:latin typeface="Arial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436E3F-D4C9-40FF-8BD8-A518E2A4A22A}" type="slidenum">
              <a:rPr lang="en-US">
                <a:latin typeface="Arial" charset="0"/>
              </a:rPr>
              <a:pPr/>
              <a:t>26</a:t>
            </a:fld>
            <a:endParaRPr lang="en-US">
              <a:latin typeface="Arial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606683B-C5A3-4661-8716-9C6A96F89CAA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0D0E1F3-13E9-43EB-B646-88A456DBF0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BF5D0-CE86-413E-89E2-D82916CC2DE3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E60E5-97E1-487C-976A-A4A75E0737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9D93E-9907-477F-B907-1AA613EECA78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AE576-5246-461B-8750-0644B7ED9C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B25B25-5D3F-4CC9-904F-8C29B8AE77ED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705E9-60DC-4367-809F-A482C99637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1C09E-0BAA-409D-B508-62932E003B08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FCCED-7BCC-4D7B-9A15-1CBF72EB25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D1D8F-59DC-4379-8F75-C477C4BAF45D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3CF42-B229-475E-A574-A6551A4647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FB72C-FB44-45B0-8C6D-52E7F44BCF4E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3E4B7-8FA5-447E-BE08-6E2DA58FA4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CD7F5-A58F-4451-A621-7C0AB5EE71E1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2FC0E-9A1A-42A4-9975-B96A324265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730F0-9740-4ED8-B843-B7BACB08870B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B584A-4B38-4C99-A54D-758A92077C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50851-31EC-47C1-A392-B76988752A09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244C8-A76B-41F8-8A8F-D1177AFD5A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02575-B738-4EB7-A411-3AC0EE51F1BD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9B593-9BEC-4DED-8093-57D2C30EAE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06683B-C5A3-4661-8716-9C6A96F89CAA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D0E1F3-13E9-43EB-B646-88A456DBF04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98BF5D0-CE86-413E-89E2-D82916CC2DE3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4E60E5-97E1-487C-976A-A4A75E0737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59D93E-9907-477F-B907-1AA613EECA78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658AE576-5246-461B-8750-0644B7ED9C3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B25B25-5D3F-4CC9-904F-8C29B8AE77ED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C705E9-60DC-4367-809F-A482C99637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B1C09E-0BAA-409D-B508-62932E003B08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4FCCED-7BCC-4D7B-9A15-1CBF72EB252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ED1D8F-59DC-4379-8F75-C477C4BAF45D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73CF42-B229-475E-A574-A6551A46477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FFB72C-FB44-45B0-8C6D-52E7F44BCF4E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E3E4B7-8FA5-447E-BE08-6E2DA58FA4F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3CD7F5-A58F-4451-A621-7C0AB5EE71E1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02FC0E-9A1A-42A4-9975-B96A3242657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4730F0-9740-4ED8-B843-B7BACB08870B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96AB584A-4B38-4C99-A54D-758A92077CF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050851-31EC-47C1-A392-B76988752A09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2244C8-A76B-41F8-8A8F-D1177AFD5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502575-B738-4EB7-A411-3AC0EE51F1BD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69B593-9BEC-4DED-8093-57D2C30EAEF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+mn-lt"/>
              </a:defRPr>
            </a:lvl1pPr>
          </a:lstStyle>
          <a:p>
            <a:pPr>
              <a:defRPr/>
            </a:pPr>
            <a:fld id="{397E9953-72B4-4EEE-86B6-D626DD0180DD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+mn-lt"/>
              </a:defRPr>
            </a:lvl1pPr>
          </a:lstStyle>
          <a:p>
            <a:pPr>
              <a:defRPr/>
            </a:pPr>
            <a:fld id="{0413D924-7B5B-4FAC-96E6-6969F7B651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97E9953-72B4-4EEE-86B6-D626DD0180DD}" type="datetime1">
              <a:rPr lang="en-US" smtClean="0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0413D924-7B5B-4FAC-96E6-6969F7B651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0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11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2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3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14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15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16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solidFill>
                  <a:schemeClr val="hlink"/>
                </a:solidFill>
              </a:rPr>
              <a:t>Lecture </a:t>
            </a:r>
            <a:r>
              <a:rPr lang="en-US" b="1" dirty="0" smtClean="0">
                <a:solidFill>
                  <a:schemeClr val="hlink"/>
                </a:solidFill>
              </a:rPr>
              <a:t>11</a:t>
            </a:r>
            <a:endParaRPr lang="th-TH" b="1" dirty="0" smtClean="0">
              <a:solidFill>
                <a:schemeClr val="hlink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3A6B9-BA25-4D18-AB1E-2F3701D7E1C5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A23228-D500-4311-9968-5F176A1B6DCC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1434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solidFill>
                  <a:schemeClr val="bg1"/>
                </a:solidFill>
              </a:rPr>
              <a:t>Macroeconomics</a:t>
            </a:r>
            <a:endParaRPr lang="th-TH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C25205-19DC-4BF9-9034-CF82E47A18CB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A6B91A-6D3F-465D-BED1-4CA5DA5A6D1A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Balanced Growth Path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5366" name="Rectangle 5"/>
          <p:cNvSpPr>
            <a:spLocks noChangeArrowheads="1"/>
          </p:cNvSpPr>
          <p:nvPr/>
        </p:nvSpPr>
        <p:spPr bwMode="auto">
          <a:xfrm>
            <a:off x="685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The behavior of the economy once it has converged to Point E is identical to that of the Solow economy on the balanced growth path. Capital (k), Output (y=f(k)), and consumption (c) per unit of effective labor are constant. </a:t>
            </a:r>
            <a:endParaRPr lang="th-TH" sz="32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44893D-0DE6-423E-BDE2-EA9236D1586A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BE880A-BB58-4760-90E0-876164951418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16389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Effects of a Fall in the Discount Rate (</a:t>
            </a:r>
            <a:r>
              <a:rPr lang="el-GR" sz="3600" b="1" dirty="0">
                <a:solidFill>
                  <a:schemeClr val="bg1"/>
                </a:solidFill>
                <a:latin typeface="Century Gothic" pitchFamily="34" charset="0"/>
              </a:rPr>
              <a:t>ρ</a:t>
            </a:r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)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6390" name="Rectangle 5"/>
          <p:cNvSpPr>
            <a:spLocks noChangeArrowheads="1"/>
          </p:cNvSpPr>
          <p:nvPr/>
        </p:nvSpPr>
        <p:spPr bwMode="auto">
          <a:xfrm>
            <a:off x="685800" y="1981200"/>
            <a:ext cx="7696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A fall in </a:t>
            </a:r>
            <a:r>
              <a:rPr lang="el-GR" sz="3200" b="1" dirty="0">
                <a:solidFill>
                  <a:srgbClr val="002060"/>
                </a:solidFill>
                <a:latin typeface="Century Gothic" pitchFamily="34" charset="0"/>
              </a:rPr>
              <a:t>ρ</a:t>
            </a: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 means that, for a given k, c is lower than before. Since f</a:t>
            </a:r>
            <a:r>
              <a:rPr lang="en-US" sz="3200" b="1" dirty="0">
                <a:solidFill>
                  <a:srgbClr val="002060"/>
                </a:solidFill>
                <a:latin typeface="Arial Black" pitchFamily="34" charset="0"/>
              </a:rPr>
              <a:t>’’</a:t>
            </a: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(k) is negative, the k that needed for ċ to equal to zero therefore rises. Then the ċ = 0 line shifts to the right.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56A29D-61AD-4C67-82E9-A22CE705F89A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3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3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D03A74-9438-41EF-89CD-922934B8D1FA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1033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Effects of a Fall in the Discount Rate (</a:t>
            </a:r>
            <a:r>
              <a:rPr lang="el-GR" sz="3600" b="1" dirty="0">
                <a:solidFill>
                  <a:schemeClr val="bg1"/>
                </a:solidFill>
                <a:latin typeface="Century Gothic" pitchFamily="34" charset="0"/>
              </a:rPr>
              <a:t>ρ</a:t>
            </a:r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)</a:t>
            </a:r>
            <a:endParaRPr lang="el-GR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034" name="Line 5"/>
          <p:cNvSpPr>
            <a:spLocks noChangeShapeType="1"/>
          </p:cNvSpPr>
          <p:nvPr/>
        </p:nvSpPr>
        <p:spPr bwMode="auto">
          <a:xfrm>
            <a:off x="1600200" y="2286000"/>
            <a:ext cx="0" cy="335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5" name="Line 6"/>
          <p:cNvSpPr>
            <a:spLocks noChangeShapeType="1"/>
          </p:cNvSpPr>
          <p:nvPr/>
        </p:nvSpPr>
        <p:spPr bwMode="auto">
          <a:xfrm>
            <a:off x="1600200" y="5638800"/>
            <a:ext cx="518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6" name="Text Box 7"/>
          <p:cNvSpPr txBox="1">
            <a:spLocks noChangeArrowheads="1"/>
          </p:cNvSpPr>
          <p:nvPr/>
        </p:nvSpPr>
        <p:spPr bwMode="auto">
          <a:xfrm>
            <a:off x="1279525" y="17970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c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037" name="Freeform 9"/>
          <p:cNvSpPr>
            <a:spLocks/>
          </p:cNvSpPr>
          <p:nvPr/>
        </p:nvSpPr>
        <p:spPr bwMode="auto">
          <a:xfrm>
            <a:off x="1600200" y="3695700"/>
            <a:ext cx="4953000" cy="1943100"/>
          </a:xfrm>
          <a:custGeom>
            <a:avLst/>
            <a:gdLst>
              <a:gd name="T0" fmla="*/ 0 w 3120"/>
              <a:gd name="T1" fmla="*/ 1224 h 1224"/>
              <a:gd name="T2" fmla="*/ 576 w 3120"/>
              <a:gd name="T3" fmla="*/ 408 h 1224"/>
              <a:gd name="T4" fmla="*/ 1584 w 3120"/>
              <a:gd name="T5" fmla="*/ 24 h 1224"/>
              <a:gd name="T6" fmla="*/ 2688 w 3120"/>
              <a:gd name="T7" fmla="*/ 552 h 1224"/>
              <a:gd name="T8" fmla="*/ 3120 w 3120"/>
              <a:gd name="T9" fmla="*/ 1224 h 12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20"/>
              <a:gd name="T16" fmla="*/ 0 h 1224"/>
              <a:gd name="T17" fmla="*/ 3120 w 3120"/>
              <a:gd name="T18" fmla="*/ 1224 h 12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20" h="1224">
                <a:moveTo>
                  <a:pt x="0" y="1224"/>
                </a:moveTo>
                <a:cubicBezTo>
                  <a:pt x="156" y="916"/>
                  <a:pt x="312" y="608"/>
                  <a:pt x="576" y="408"/>
                </a:cubicBezTo>
                <a:cubicBezTo>
                  <a:pt x="840" y="208"/>
                  <a:pt x="1232" y="0"/>
                  <a:pt x="1584" y="24"/>
                </a:cubicBezTo>
                <a:cubicBezTo>
                  <a:pt x="1936" y="48"/>
                  <a:pt x="2432" y="352"/>
                  <a:pt x="2688" y="552"/>
                </a:cubicBezTo>
                <a:cubicBezTo>
                  <a:pt x="2944" y="752"/>
                  <a:pt x="3032" y="988"/>
                  <a:pt x="3120" y="122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8" name="Text Box 10"/>
          <p:cNvSpPr txBox="1">
            <a:spLocks noChangeArrowheads="1"/>
          </p:cNvSpPr>
          <p:nvPr/>
        </p:nvSpPr>
        <p:spPr bwMode="auto">
          <a:xfrm>
            <a:off x="1203325" y="56832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039" name="Line 12"/>
          <p:cNvSpPr>
            <a:spLocks noChangeShapeType="1"/>
          </p:cNvSpPr>
          <p:nvPr/>
        </p:nvSpPr>
        <p:spPr bwMode="auto">
          <a:xfrm flipV="1">
            <a:off x="3276600" y="2590800"/>
            <a:ext cx="0" cy="3048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0" name="Text Box 13"/>
          <p:cNvSpPr txBox="1">
            <a:spLocks noChangeArrowheads="1"/>
          </p:cNvSpPr>
          <p:nvPr/>
        </p:nvSpPr>
        <p:spPr bwMode="auto">
          <a:xfrm>
            <a:off x="2895600" y="3581400"/>
            <a:ext cx="41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E’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041" name="Text Box 14"/>
          <p:cNvSpPr txBox="1">
            <a:spLocks noChangeArrowheads="1"/>
          </p:cNvSpPr>
          <p:nvPr/>
        </p:nvSpPr>
        <p:spPr bwMode="auto">
          <a:xfrm>
            <a:off x="2286000" y="1981200"/>
            <a:ext cx="774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Arial Black" pitchFamily="34" charset="0"/>
                <a:cs typeface="Angsana New" pitchFamily="18" charset="-34"/>
              </a:rPr>
              <a:t>ċ</a:t>
            </a:r>
            <a:r>
              <a:rPr lang="en-US">
                <a:latin typeface="Arial Black" pitchFamily="34" charset="0"/>
                <a:cs typeface="Angsana New" pitchFamily="18" charset="-34"/>
              </a:rPr>
              <a:t> = 0</a:t>
            </a:r>
          </a:p>
        </p:txBody>
      </p:sp>
      <p:sp>
        <p:nvSpPr>
          <p:cNvPr id="1042" name="Freeform 15"/>
          <p:cNvSpPr>
            <a:spLocks/>
          </p:cNvSpPr>
          <p:nvPr/>
        </p:nvSpPr>
        <p:spPr bwMode="auto">
          <a:xfrm>
            <a:off x="2590800" y="2514600"/>
            <a:ext cx="1981200" cy="2286000"/>
          </a:xfrm>
          <a:custGeom>
            <a:avLst/>
            <a:gdLst>
              <a:gd name="T0" fmla="*/ 0 w 1248"/>
              <a:gd name="T1" fmla="*/ 1440 h 1440"/>
              <a:gd name="T2" fmla="*/ 288 w 1248"/>
              <a:gd name="T3" fmla="*/ 1200 h 1440"/>
              <a:gd name="T4" fmla="*/ 528 w 1248"/>
              <a:gd name="T5" fmla="*/ 624 h 1440"/>
              <a:gd name="T6" fmla="*/ 1248 w 1248"/>
              <a:gd name="T7" fmla="*/ 0 h 1440"/>
              <a:gd name="T8" fmla="*/ 0 60000 65536"/>
              <a:gd name="T9" fmla="*/ 0 60000 65536"/>
              <a:gd name="T10" fmla="*/ 0 60000 65536"/>
              <a:gd name="T11" fmla="*/ 0 60000 65536"/>
              <a:gd name="T12" fmla="*/ 0 w 1248"/>
              <a:gd name="T13" fmla="*/ 0 h 1440"/>
              <a:gd name="T14" fmla="*/ 1248 w 1248"/>
              <a:gd name="T15" fmla="*/ 1440 h 14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48" h="1440">
                <a:moveTo>
                  <a:pt x="0" y="1440"/>
                </a:moveTo>
                <a:cubicBezTo>
                  <a:pt x="100" y="1388"/>
                  <a:pt x="200" y="1336"/>
                  <a:pt x="288" y="1200"/>
                </a:cubicBezTo>
                <a:cubicBezTo>
                  <a:pt x="376" y="1064"/>
                  <a:pt x="368" y="824"/>
                  <a:pt x="528" y="624"/>
                </a:cubicBezTo>
                <a:cubicBezTo>
                  <a:pt x="688" y="424"/>
                  <a:pt x="968" y="212"/>
                  <a:pt x="1248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3" name="Line 16"/>
          <p:cNvSpPr>
            <a:spLocks noChangeShapeType="1"/>
          </p:cNvSpPr>
          <p:nvPr/>
        </p:nvSpPr>
        <p:spPr bwMode="auto">
          <a:xfrm flipV="1">
            <a:off x="2667000" y="45720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4" name="Line 17"/>
          <p:cNvSpPr>
            <a:spLocks noChangeShapeType="1"/>
          </p:cNvSpPr>
          <p:nvPr/>
        </p:nvSpPr>
        <p:spPr bwMode="auto">
          <a:xfrm>
            <a:off x="2895600" y="4572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5" name="Line 18"/>
          <p:cNvSpPr>
            <a:spLocks noChangeShapeType="1"/>
          </p:cNvSpPr>
          <p:nvPr/>
        </p:nvSpPr>
        <p:spPr bwMode="auto">
          <a:xfrm flipV="1">
            <a:off x="2895600" y="43434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6" name="Line 19"/>
          <p:cNvSpPr>
            <a:spLocks noChangeShapeType="1"/>
          </p:cNvSpPr>
          <p:nvPr/>
        </p:nvSpPr>
        <p:spPr bwMode="auto">
          <a:xfrm>
            <a:off x="3124200" y="4343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7" name="Line 20"/>
          <p:cNvSpPr>
            <a:spLocks noChangeShapeType="1"/>
          </p:cNvSpPr>
          <p:nvPr/>
        </p:nvSpPr>
        <p:spPr bwMode="auto">
          <a:xfrm flipV="1">
            <a:off x="2971800" y="41148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8" name="Line 21"/>
          <p:cNvSpPr>
            <a:spLocks noChangeShapeType="1"/>
          </p:cNvSpPr>
          <p:nvPr/>
        </p:nvSpPr>
        <p:spPr bwMode="auto">
          <a:xfrm>
            <a:off x="3124200" y="4114800"/>
            <a:ext cx="1524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9" name="Line 22"/>
          <p:cNvSpPr>
            <a:spLocks noChangeShapeType="1"/>
          </p:cNvSpPr>
          <p:nvPr/>
        </p:nvSpPr>
        <p:spPr bwMode="auto">
          <a:xfrm flipV="1">
            <a:off x="3733800" y="31242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0" name="Line 23"/>
          <p:cNvSpPr>
            <a:spLocks noChangeShapeType="1"/>
          </p:cNvSpPr>
          <p:nvPr/>
        </p:nvSpPr>
        <p:spPr bwMode="auto">
          <a:xfrm flipV="1">
            <a:off x="3733800" y="29718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1" name="Line 24"/>
          <p:cNvSpPr>
            <a:spLocks noChangeShapeType="1"/>
          </p:cNvSpPr>
          <p:nvPr/>
        </p:nvSpPr>
        <p:spPr bwMode="auto">
          <a:xfrm flipV="1">
            <a:off x="3429000" y="33528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2" name="Line 25"/>
          <p:cNvSpPr>
            <a:spLocks noChangeShapeType="1"/>
          </p:cNvSpPr>
          <p:nvPr/>
        </p:nvSpPr>
        <p:spPr bwMode="auto">
          <a:xfrm flipV="1">
            <a:off x="3429000" y="32766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3" name="Line 26"/>
          <p:cNvSpPr>
            <a:spLocks noChangeShapeType="1"/>
          </p:cNvSpPr>
          <p:nvPr/>
        </p:nvSpPr>
        <p:spPr bwMode="auto">
          <a:xfrm flipV="1">
            <a:off x="4038600" y="28956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4" name="Line 27"/>
          <p:cNvSpPr>
            <a:spLocks noChangeShapeType="1"/>
          </p:cNvSpPr>
          <p:nvPr/>
        </p:nvSpPr>
        <p:spPr bwMode="auto">
          <a:xfrm flipV="1">
            <a:off x="4038600" y="26670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5" name="Line 28"/>
          <p:cNvSpPr>
            <a:spLocks noChangeShapeType="1"/>
          </p:cNvSpPr>
          <p:nvPr/>
        </p:nvSpPr>
        <p:spPr bwMode="auto">
          <a:xfrm flipV="1">
            <a:off x="2667000" y="2590800"/>
            <a:ext cx="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6" name="Line 29"/>
          <p:cNvSpPr>
            <a:spLocks noChangeShapeType="1"/>
          </p:cNvSpPr>
          <p:nvPr/>
        </p:nvSpPr>
        <p:spPr bwMode="auto">
          <a:xfrm>
            <a:off x="2743200" y="2819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57" name="Text Box 30"/>
          <p:cNvSpPr txBox="1">
            <a:spLocks noChangeArrowheads="1"/>
          </p:cNvSpPr>
          <p:nvPr/>
        </p:nvSpPr>
        <p:spPr bwMode="auto">
          <a:xfrm>
            <a:off x="2346325" y="385445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E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058" name="Text Box 31"/>
          <p:cNvSpPr txBox="1">
            <a:spLocks noChangeArrowheads="1"/>
          </p:cNvSpPr>
          <p:nvPr/>
        </p:nvSpPr>
        <p:spPr bwMode="auto">
          <a:xfrm>
            <a:off x="2270125" y="4768850"/>
            <a:ext cx="36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A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059" name="Freeform 32"/>
          <p:cNvSpPr>
            <a:spLocks/>
          </p:cNvSpPr>
          <p:nvPr/>
        </p:nvSpPr>
        <p:spPr bwMode="auto">
          <a:xfrm>
            <a:off x="2501900" y="4191000"/>
            <a:ext cx="165100" cy="533400"/>
          </a:xfrm>
          <a:custGeom>
            <a:avLst/>
            <a:gdLst>
              <a:gd name="T0" fmla="*/ 104 w 104"/>
              <a:gd name="T1" fmla="*/ 0 h 336"/>
              <a:gd name="T2" fmla="*/ 8 w 104"/>
              <a:gd name="T3" fmla="*/ 192 h 336"/>
              <a:gd name="T4" fmla="*/ 56 w 104"/>
              <a:gd name="T5" fmla="*/ 336 h 336"/>
              <a:gd name="T6" fmla="*/ 0 60000 65536"/>
              <a:gd name="T7" fmla="*/ 0 60000 65536"/>
              <a:gd name="T8" fmla="*/ 0 60000 65536"/>
              <a:gd name="T9" fmla="*/ 0 w 104"/>
              <a:gd name="T10" fmla="*/ 0 h 336"/>
              <a:gd name="T11" fmla="*/ 104 w 104"/>
              <a:gd name="T12" fmla="*/ 336 h 3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4" h="336">
                <a:moveTo>
                  <a:pt x="104" y="0"/>
                </a:moveTo>
                <a:cubicBezTo>
                  <a:pt x="60" y="68"/>
                  <a:pt x="16" y="136"/>
                  <a:pt x="8" y="192"/>
                </a:cubicBezTo>
                <a:cubicBezTo>
                  <a:pt x="0" y="248"/>
                  <a:pt x="28" y="292"/>
                  <a:pt x="56" y="33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1026" name="Object 35"/>
          <p:cNvGraphicFramePr>
            <a:graphicFrameLocks noChangeAspect="1"/>
          </p:cNvGraphicFramePr>
          <p:nvPr/>
        </p:nvGraphicFramePr>
        <p:xfrm>
          <a:off x="4876800" y="3352800"/>
          <a:ext cx="762000" cy="600075"/>
        </p:xfrm>
        <a:graphic>
          <a:graphicData uri="http://schemas.openxmlformats.org/presentationml/2006/ole">
            <p:oleObj spid="_x0000_s1026" name="Equation" r:id="rId4" imgW="355320" imgH="279360" progId="Equation.DSMT4">
              <p:embed/>
            </p:oleObj>
          </a:graphicData>
        </a:graphic>
      </p:graphicFrame>
      <p:graphicFrame>
        <p:nvGraphicFramePr>
          <p:cNvPr id="1027" name="Object 36"/>
          <p:cNvGraphicFramePr>
            <a:graphicFrameLocks noChangeAspect="1"/>
          </p:cNvGraphicFramePr>
          <p:nvPr/>
        </p:nvGraphicFramePr>
        <p:xfrm>
          <a:off x="6324600" y="5715000"/>
          <a:ext cx="282575" cy="393700"/>
        </p:xfrm>
        <a:graphic>
          <a:graphicData uri="http://schemas.openxmlformats.org/presentationml/2006/ole">
            <p:oleObj spid="_x0000_s1027" name="Equation" r:id="rId5" imgW="126720" imgH="177480" progId="Equation.DSMT4">
              <p:embed/>
            </p:oleObj>
          </a:graphicData>
        </a:graphic>
      </p:graphicFrame>
      <p:graphicFrame>
        <p:nvGraphicFramePr>
          <p:cNvPr id="1028" name="Object 37"/>
          <p:cNvGraphicFramePr>
            <a:graphicFrameLocks noChangeAspect="1"/>
          </p:cNvGraphicFramePr>
          <p:nvPr/>
        </p:nvGraphicFramePr>
        <p:xfrm>
          <a:off x="3200400" y="5715000"/>
          <a:ext cx="593725" cy="533400"/>
        </p:xfrm>
        <a:graphic>
          <a:graphicData uri="http://schemas.openxmlformats.org/presentationml/2006/ole">
            <p:oleObj spid="_x0000_s1028" name="Equation" r:id="rId6" imgW="266400" imgH="241200" progId="Equation.DSMT4">
              <p:embed/>
            </p:oleObj>
          </a:graphicData>
        </a:graphic>
      </p:graphicFrame>
      <p:graphicFrame>
        <p:nvGraphicFramePr>
          <p:cNvPr id="1029" name="Object 38"/>
          <p:cNvGraphicFramePr>
            <a:graphicFrameLocks noChangeAspect="1"/>
          </p:cNvGraphicFramePr>
          <p:nvPr/>
        </p:nvGraphicFramePr>
        <p:xfrm>
          <a:off x="2209800" y="5715000"/>
          <a:ext cx="536575" cy="533400"/>
        </p:xfrm>
        <a:graphic>
          <a:graphicData uri="http://schemas.openxmlformats.org/presentationml/2006/ole">
            <p:oleObj spid="_x0000_s1029" name="Equation" r:id="rId7" imgW="241200" imgH="24120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073A0E-0690-4F31-813D-F58C3ECAF8E1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D1D5FC-BC08-4F32-A68B-15C2D1FE093A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2054" name="Rectangle 4"/>
          <p:cNvSpPr>
            <a:spLocks noChangeArrowheads="1"/>
          </p:cNvSpPr>
          <p:nvPr/>
        </p:nvSpPr>
        <p:spPr bwMode="auto">
          <a:xfrm>
            <a:off x="5334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Adding Government Purchases to the model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2055" name="Rectangle 5"/>
          <p:cNvSpPr>
            <a:spLocks noChangeArrowheads="1"/>
          </p:cNvSpPr>
          <p:nvPr/>
        </p:nvSpPr>
        <p:spPr bwMode="auto">
          <a:xfrm>
            <a:off x="533400" y="1981200"/>
            <a:ext cx="8077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Assume that the government buys output at rate G(t) per unit of effective labor per unit time.</a:t>
            </a:r>
            <a:endParaRPr lang="th-TH" sz="2400" b="1" dirty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Assume that the purchases are financed by lump-sum taxes of amount G(t) per unit of effective labor per unit time.</a:t>
            </a:r>
            <a:r>
              <a:rPr lang="th-TH" sz="2400" b="1" dirty="0">
                <a:solidFill>
                  <a:srgbClr val="002060"/>
                </a:solidFill>
                <a:latin typeface="Century Gothic" pitchFamily="34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The Government always runs a balanced budget</a:t>
            </a:r>
            <a:endParaRPr lang="th-TH" sz="24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graphicFrame>
        <p:nvGraphicFramePr>
          <p:cNvPr id="2050" name="Object 6"/>
          <p:cNvGraphicFramePr>
            <a:graphicFrameLocks noChangeAspect="1"/>
          </p:cNvGraphicFramePr>
          <p:nvPr/>
        </p:nvGraphicFramePr>
        <p:xfrm>
          <a:off x="1143000" y="4419600"/>
          <a:ext cx="6705600" cy="1595438"/>
        </p:xfrm>
        <a:graphic>
          <a:graphicData uri="http://schemas.openxmlformats.org/presentationml/2006/ole">
            <p:oleObj spid="_x0000_s2050" name="Equation" r:id="rId4" imgW="4381200" imgH="104112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395C7D-90B9-4DFF-9E9A-6FF0217277BF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5527B3-1F32-44CB-B10C-C711F814CEE2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17413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400" b="1" dirty="0">
                <a:solidFill>
                  <a:schemeClr val="bg1"/>
                </a:solidFill>
                <a:latin typeface="Century Gothic" pitchFamily="34" charset="0"/>
              </a:rPr>
              <a:t>The Effects of Permanent Change in Government  Purchases</a:t>
            </a:r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7414" name="Rectangle 5"/>
          <p:cNvSpPr>
            <a:spLocks noChangeArrowheads="1"/>
          </p:cNvSpPr>
          <p:nvPr/>
        </p:nvSpPr>
        <p:spPr bwMode="auto">
          <a:xfrm>
            <a:off x="685800" y="1981200"/>
            <a:ext cx="7848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600" b="1" dirty="0">
                <a:solidFill>
                  <a:srgbClr val="002060"/>
                </a:solidFill>
                <a:latin typeface="Century Gothic" pitchFamily="34" charset="0"/>
              </a:rPr>
              <a:t>The permanent increase in G and taxes reduce households’ lifetime wealth. Thus, consumption falls immediately, and the capital stocks and real interest rate are unaffected</a:t>
            </a:r>
            <a:endParaRPr lang="th-TH" sz="36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BF1E51-1C78-49EC-9265-97E542EA4286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3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3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64ED0F-4DC3-4C14-BCB8-91CB372937A4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3079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400" b="1" dirty="0">
                <a:solidFill>
                  <a:schemeClr val="bg1"/>
                </a:solidFill>
                <a:latin typeface="Century Gothic" pitchFamily="34" charset="0"/>
              </a:rPr>
              <a:t>The Effects of Permanent Change in Government  Purchases</a:t>
            </a:r>
            <a:endParaRPr lang="th-TH" sz="24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080" name="Line 5"/>
          <p:cNvSpPr>
            <a:spLocks noChangeShapeType="1"/>
          </p:cNvSpPr>
          <p:nvPr/>
        </p:nvSpPr>
        <p:spPr bwMode="auto">
          <a:xfrm>
            <a:off x="990600" y="2057400"/>
            <a:ext cx="0" cy="3581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1" name="Line 6"/>
          <p:cNvSpPr>
            <a:spLocks noChangeShapeType="1"/>
          </p:cNvSpPr>
          <p:nvPr/>
        </p:nvSpPr>
        <p:spPr bwMode="auto">
          <a:xfrm>
            <a:off x="990600" y="5638800"/>
            <a:ext cx="556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2" name="Freeform 7"/>
          <p:cNvSpPr>
            <a:spLocks/>
          </p:cNvSpPr>
          <p:nvPr/>
        </p:nvSpPr>
        <p:spPr bwMode="auto">
          <a:xfrm>
            <a:off x="1371600" y="3352800"/>
            <a:ext cx="4724400" cy="2286000"/>
          </a:xfrm>
          <a:custGeom>
            <a:avLst/>
            <a:gdLst>
              <a:gd name="T0" fmla="*/ 0 w 2976"/>
              <a:gd name="T1" fmla="*/ 1440 h 1440"/>
              <a:gd name="T2" fmla="*/ 672 w 2976"/>
              <a:gd name="T3" fmla="*/ 432 h 1440"/>
              <a:gd name="T4" fmla="*/ 1824 w 2976"/>
              <a:gd name="T5" fmla="*/ 48 h 1440"/>
              <a:gd name="T6" fmla="*/ 2688 w 2976"/>
              <a:gd name="T7" fmla="*/ 720 h 1440"/>
              <a:gd name="T8" fmla="*/ 2976 w 2976"/>
              <a:gd name="T9" fmla="*/ 1440 h 14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76"/>
              <a:gd name="T16" fmla="*/ 0 h 1440"/>
              <a:gd name="T17" fmla="*/ 2976 w 2976"/>
              <a:gd name="T18" fmla="*/ 1440 h 14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76" h="1440">
                <a:moveTo>
                  <a:pt x="0" y="1440"/>
                </a:moveTo>
                <a:cubicBezTo>
                  <a:pt x="184" y="1052"/>
                  <a:pt x="368" y="664"/>
                  <a:pt x="672" y="432"/>
                </a:cubicBezTo>
                <a:cubicBezTo>
                  <a:pt x="976" y="200"/>
                  <a:pt x="1488" y="0"/>
                  <a:pt x="1824" y="48"/>
                </a:cubicBezTo>
                <a:cubicBezTo>
                  <a:pt x="2160" y="96"/>
                  <a:pt x="2496" y="488"/>
                  <a:pt x="2688" y="720"/>
                </a:cubicBezTo>
                <a:cubicBezTo>
                  <a:pt x="2880" y="952"/>
                  <a:pt x="2928" y="1320"/>
                  <a:pt x="2976" y="144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3" name="Freeform 8"/>
          <p:cNvSpPr>
            <a:spLocks/>
          </p:cNvSpPr>
          <p:nvPr/>
        </p:nvSpPr>
        <p:spPr bwMode="auto">
          <a:xfrm>
            <a:off x="1435100" y="4102100"/>
            <a:ext cx="4279900" cy="1549400"/>
          </a:xfrm>
          <a:custGeom>
            <a:avLst/>
            <a:gdLst>
              <a:gd name="T0" fmla="*/ 56 w 2696"/>
              <a:gd name="T1" fmla="*/ 968 h 976"/>
              <a:gd name="T2" fmla="*/ 104 w 2696"/>
              <a:gd name="T3" fmla="*/ 872 h 976"/>
              <a:gd name="T4" fmla="*/ 680 w 2696"/>
              <a:gd name="T5" fmla="*/ 344 h 976"/>
              <a:gd name="T6" fmla="*/ 1640 w 2696"/>
              <a:gd name="T7" fmla="*/ 8 h 976"/>
              <a:gd name="T8" fmla="*/ 2216 w 2696"/>
              <a:gd name="T9" fmla="*/ 392 h 976"/>
              <a:gd name="T10" fmla="*/ 2696 w 2696"/>
              <a:gd name="T11" fmla="*/ 968 h 9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696"/>
              <a:gd name="T19" fmla="*/ 0 h 976"/>
              <a:gd name="T20" fmla="*/ 2696 w 2696"/>
              <a:gd name="T21" fmla="*/ 976 h 97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696" h="976">
                <a:moveTo>
                  <a:pt x="56" y="968"/>
                </a:moveTo>
                <a:cubicBezTo>
                  <a:pt x="28" y="972"/>
                  <a:pt x="0" y="976"/>
                  <a:pt x="104" y="872"/>
                </a:cubicBezTo>
                <a:cubicBezTo>
                  <a:pt x="208" y="768"/>
                  <a:pt x="424" y="488"/>
                  <a:pt x="680" y="344"/>
                </a:cubicBezTo>
                <a:cubicBezTo>
                  <a:pt x="936" y="200"/>
                  <a:pt x="1384" y="0"/>
                  <a:pt x="1640" y="8"/>
                </a:cubicBezTo>
                <a:cubicBezTo>
                  <a:pt x="1896" y="16"/>
                  <a:pt x="2040" y="232"/>
                  <a:pt x="2216" y="392"/>
                </a:cubicBezTo>
                <a:cubicBezTo>
                  <a:pt x="2392" y="552"/>
                  <a:pt x="2544" y="760"/>
                  <a:pt x="2696" y="968"/>
                </a:cubicBez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4" name="Line 9"/>
          <p:cNvSpPr>
            <a:spLocks noChangeShapeType="1"/>
          </p:cNvSpPr>
          <p:nvPr/>
        </p:nvSpPr>
        <p:spPr bwMode="auto">
          <a:xfrm flipV="1">
            <a:off x="3352800" y="2514600"/>
            <a:ext cx="0" cy="3124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5" name="Freeform 10"/>
          <p:cNvSpPr>
            <a:spLocks/>
          </p:cNvSpPr>
          <p:nvPr/>
        </p:nvSpPr>
        <p:spPr bwMode="auto">
          <a:xfrm>
            <a:off x="2895600" y="2895600"/>
            <a:ext cx="1066800" cy="1143000"/>
          </a:xfrm>
          <a:custGeom>
            <a:avLst/>
            <a:gdLst>
              <a:gd name="T0" fmla="*/ 0 w 672"/>
              <a:gd name="T1" fmla="*/ 720 h 720"/>
              <a:gd name="T2" fmla="*/ 192 w 672"/>
              <a:gd name="T3" fmla="*/ 480 h 720"/>
              <a:gd name="T4" fmla="*/ 480 w 672"/>
              <a:gd name="T5" fmla="*/ 240 h 720"/>
              <a:gd name="T6" fmla="*/ 672 w 672"/>
              <a:gd name="T7" fmla="*/ 0 h 720"/>
              <a:gd name="T8" fmla="*/ 0 60000 65536"/>
              <a:gd name="T9" fmla="*/ 0 60000 65536"/>
              <a:gd name="T10" fmla="*/ 0 60000 65536"/>
              <a:gd name="T11" fmla="*/ 0 60000 65536"/>
              <a:gd name="T12" fmla="*/ 0 w 672"/>
              <a:gd name="T13" fmla="*/ 0 h 720"/>
              <a:gd name="T14" fmla="*/ 672 w 672"/>
              <a:gd name="T15" fmla="*/ 720 h 7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72" h="720">
                <a:moveTo>
                  <a:pt x="0" y="720"/>
                </a:moveTo>
                <a:cubicBezTo>
                  <a:pt x="56" y="640"/>
                  <a:pt x="112" y="560"/>
                  <a:pt x="192" y="480"/>
                </a:cubicBezTo>
                <a:cubicBezTo>
                  <a:pt x="272" y="400"/>
                  <a:pt x="400" y="320"/>
                  <a:pt x="480" y="240"/>
                </a:cubicBezTo>
                <a:cubicBezTo>
                  <a:pt x="560" y="160"/>
                  <a:pt x="616" y="80"/>
                  <a:pt x="672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6" name="Freeform 11"/>
          <p:cNvSpPr>
            <a:spLocks/>
          </p:cNvSpPr>
          <p:nvPr/>
        </p:nvSpPr>
        <p:spPr bwMode="auto">
          <a:xfrm>
            <a:off x="2971800" y="3810000"/>
            <a:ext cx="990600" cy="990600"/>
          </a:xfrm>
          <a:custGeom>
            <a:avLst/>
            <a:gdLst>
              <a:gd name="T0" fmla="*/ 0 w 624"/>
              <a:gd name="T1" fmla="*/ 624 h 624"/>
              <a:gd name="T2" fmla="*/ 144 w 624"/>
              <a:gd name="T3" fmla="*/ 384 h 624"/>
              <a:gd name="T4" fmla="*/ 432 w 624"/>
              <a:gd name="T5" fmla="*/ 144 h 624"/>
              <a:gd name="T6" fmla="*/ 624 w 624"/>
              <a:gd name="T7" fmla="*/ 0 h 624"/>
              <a:gd name="T8" fmla="*/ 0 60000 65536"/>
              <a:gd name="T9" fmla="*/ 0 60000 65536"/>
              <a:gd name="T10" fmla="*/ 0 60000 65536"/>
              <a:gd name="T11" fmla="*/ 0 60000 65536"/>
              <a:gd name="T12" fmla="*/ 0 w 624"/>
              <a:gd name="T13" fmla="*/ 0 h 624"/>
              <a:gd name="T14" fmla="*/ 624 w 624"/>
              <a:gd name="T15" fmla="*/ 624 h 62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24" h="624">
                <a:moveTo>
                  <a:pt x="0" y="624"/>
                </a:moveTo>
                <a:cubicBezTo>
                  <a:pt x="36" y="544"/>
                  <a:pt x="72" y="464"/>
                  <a:pt x="144" y="384"/>
                </a:cubicBezTo>
                <a:cubicBezTo>
                  <a:pt x="216" y="304"/>
                  <a:pt x="352" y="208"/>
                  <a:pt x="432" y="144"/>
                </a:cubicBezTo>
                <a:cubicBezTo>
                  <a:pt x="512" y="80"/>
                  <a:pt x="568" y="40"/>
                  <a:pt x="624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7" name="Freeform 12"/>
          <p:cNvSpPr>
            <a:spLocks/>
          </p:cNvSpPr>
          <p:nvPr/>
        </p:nvSpPr>
        <p:spPr bwMode="auto">
          <a:xfrm>
            <a:off x="3187700" y="3581400"/>
            <a:ext cx="165100" cy="533400"/>
          </a:xfrm>
          <a:custGeom>
            <a:avLst/>
            <a:gdLst>
              <a:gd name="T0" fmla="*/ 104 w 104"/>
              <a:gd name="T1" fmla="*/ 0 h 336"/>
              <a:gd name="T2" fmla="*/ 8 w 104"/>
              <a:gd name="T3" fmla="*/ 192 h 336"/>
              <a:gd name="T4" fmla="*/ 56 w 104"/>
              <a:gd name="T5" fmla="*/ 336 h 336"/>
              <a:gd name="T6" fmla="*/ 0 60000 65536"/>
              <a:gd name="T7" fmla="*/ 0 60000 65536"/>
              <a:gd name="T8" fmla="*/ 0 60000 65536"/>
              <a:gd name="T9" fmla="*/ 0 w 104"/>
              <a:gd name="T10" fmla="*/ 0 h 336"/>
              <a:gd name="T11" fmla="*/ 104 w 104"/>
              <a:gd name="T12" fmla="*/ 336 h 3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4" h="336">
                <a:moveTo>
                  <a:pt x="104" y="0"/>
                </a:moveTo>
                <a:cubicBezTo>
                  <a:pt x="60" y="68"/>
                  <a:pt x="16" y="136"/>
                  <a:pt x="8" y="192"/>
                </a:cubicBezTo>
                <a:cubicBezTo>
                  <a:pt x="0" y="248"/>
                  <a:pt x="28" y="292"/>
                  <a:pt x="56" y="33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088" name="Text Box 13"/>
          <p:cNvSpPr txBox="1">
            <a:spLocks noChangeArrowheads="1"/>
          </p:cNvSpPr>
          <p:nvPr/>
        </p:nvSpPr>
        <p:spPr bwMode="auto">
          <a:xfrm>
            <a:off x="669925" y="17970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c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3089" name="Text Box 14"/>
          <p:cNvSpPr txBox="1">
            <a:spLocks noChangeArrowheads="1"/>
          </p:cNvSpPr>
          <p:nvPr/>
        </p:nvSpPr>
        <p:spPr bwMode="auto">
          <a:xfrm>
            <a:off x="517525" y="55308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3090" name="Text Box 16"/>
          <p:cNvSpPr txBox="1">
            <a:spLocks noChangeArrowheads="1"/>
          </p:cNvSpPr>
          <p:nvPr/>
        </p:nvSpPr>
        <p:spPr bwMode="auto">
          <a:xfrm>
            <a:off x="2955925" y="309245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E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3091" name="Text Box 17"/>
          <p:cNvSpPr txBox="1">
            <a:spLocks noChangeArrowheads="1"/>
          </p:cNvSpPr>
          <p:nvPr/>
        </p:nvSpPr>
        <p:spPr bwMode="auto">
          <a:xfrm>
            <a:off x="2895600" y="4114800"/>
            <a:ext cx="41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E’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3092" name="Line 18"/>
          <p:cNvSpPr>
            <a:spLocks noChangeShapeType="1"/>
          </p:cNvSpPr>
          <p:nvPr/>
        </p:nvSpPr>
        <p:spPr bwMode="auto">
          <a:xfrm>
            <a:off x="4876800" y="3810000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093" name="Text Box 20"/>
          <p:cNvSpPr txBox="1">
            <a:spLocks noChangeArrowheads="1"/>
          </p:cNvSpPr>
          <p:nvPr/>
        </p:nvSpPr>
        <p:spPr bwMode="auto">
          <a:xfrm>
            <a:off x="2955925" y="1985963"/>
            <a:ext cx="774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Arial Black" pitchFamily="34" charset="0"/>
                <a:cs typeface="Angsana New" pitchFamily="18" charset="-34"/>
              </a:rPr>
              <a:t>ċ</a:t>
            </a:r>
            <a:r>
              <a:rPr lang="en-US">
                <a:latin typeface="Arial Black" pitchFamily="34" charset="0"/>
                <a:cs typeface="Angsana New" pitchFamily="18" charset="-34"/>
              </a:rPr>
              <a:t> = 0</a:t>
            </a:r>
          </a:p>
        </p:txBody>
      </p:sp>
      <p:sp>
        <p:nvSpPr>
          <p:cNvPr id="3094" name="Line 21"/>
          <p:cNvSpPr>
            <a:spLocks noChangeShapeType="1"/>
          </p:cNvSpPr>
          <p:nvPr/>
        </p:nvSpPr>
        <p:spPr bwMode="auto">
          <a:xfrm flipV="1">
            <a:off x="2895600" y="38100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5" name="Line 22"/>
          <p:cNvSpPr>
            <a:spLocks noChangeShapeType="1"/>
          </p:cNvSpPr>
          <p:nvPr/>
        </p:nvSpPr>
        <p:spPr bwMode="auto">
          <a:xfrm flipH="1">
            <a:off x="3048000" y="37338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6" name="Line 23"/>
          <p:cNvSpPr>
            <a:spLocks noChangeShapeType="1"/>
          </p:cNvSpPr>
          <p:nvPr/>
        </p:nvSpPr>
        <p:spPr bwMode="auto">
          <a:xfrm flipV="1">
            <a:off x="3657600" y="2971800"/>
            <a:ext cx="152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7" name="Line 24"/>
          <p:cNvSpPr>
            <a:spLocks noChangeShapeType="1"/>
          </p:cNvSpPr>
          <p:nvPr/>
        </p:nvSpPr>
        <p:spPr bwMode="auto">
          <a:xfrm flipV="1">
            <a:off x="3657600" y="3124200"/>
            <a:ext cx="2286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8" name="Line 25"/>
          <p:cNvSpPr>
            <a:spLocks noChangeShapeType="1"/>
          </p:cNvSpPr>
          <p:nvPr/>
        </p:nvSpPr>
        <p:spPr bwMode="auto">
          <a:xfrm flipV="1">
            <a:off x="3733800" y="3733800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9" name="Line 26"/>
          <p:cNvSpPr>
            <a:spLocks noChangeShapeType="1"/>
          </p:cNvSpPr>
          <p:nvPr/>
        </p:nvSpPr>
        <p:spPr bwMode="auto">
          <a:xfrm flipV="1">
            <a:off x="3733800" y="38862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0" name="Line 27"/>
          <p:cNvSpPr>
            <a:spLocks noChangeShapeType="1"/>
          </p:cNvSpPr>
          <p:nvPr/>
        </p:nvSpPr>
        <p:spPr bwMode="auto">
          <a:xfrm flipV="1">
            <a:off x="3581400" y="40386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1" name="Line 28"/>
          <p:cNvSpPr>
            <a:spLocks noChangeShapeType="1"/>
          </p:cNvSpPr>
          <p:nvPr/>
        </p:nvSpPr>
        <p:spPr bwMode="auto">
          <a:xfrm flipV="1">
            <a:off x="3581400" y="38862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2" name="Line 29"/>
          <p:cNvSpPr>
            <a:spLocks noChangeShapeType="1"/>
          </p:cNvSpPr>
          <p:nvPr/>
        </p:nvSpPr>
        <p:spPr bwMode="auto">
          <a:xfrm flipH="1">
            <a:off x="2971800" y="4495800"/>
            <a:ext cx="1524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3" name="Line 30"/>
          <p:cNvSpPr>
            <a:spLocks noChangeShapeType="1"/>
          </p:cNvSpPr>
          <p:nvPr/>
        </p:nvSpPr>
        <p:spPr bwMode="auto">
          <a:xfrm>
            <a:off x="3124200" y="4495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3074" name="Object 31"/>
          <p:cNvGraphicFramePr>
            <a:graphicFrameLocks noChangeAspect="1"/>
          </p:cNvGraphicFramePr>
          <p:nvPr/>
        </p:nvGraphicFramePr>
        <p:xfrm>
          <a:off x="6324600" y="5715000"/>
          <a:ext cx="282575" cy="393700"/>
        </p:xfrm>
        <a:graphic>
          <a:graphicData uri="http://schemas.openxmlformats.org/presentationml/2006/ole">
            <p:oleObj spid="_x0000_s3074" name="Equation" r:id="rId4" imgW="126720" imgH="177480" progId="Equation.DSMT4">
              <p:embed/>
            </p:oleObj>
          </a:graphicData>
        </a:graphic>
      </p:graphicFrame>
      <p:graphicFrame>
        <p:nvGraphicFramePr>
          <p:cNvPr id="3075" name="Object 32"/>
          <p:cNvGraphicFramePr>
            <a:graphicFrameLocks noChangeAspect="1"/>
          </p:cNvGraphicFramePr>
          <p:nvPr/>
        </p:nvGraphicFramePr>
        <p:xfrm>
          <a:off x="5029200" y="3124200"/>
          <a:ext cx="792163" cy="619125"/>
        </p:xfrm>
        <a:graphic>
          <a:graphicData uri="http://schemas.openxmlformats.org/presentationml/2006/ole">
            <p:oleObj spid="_x0000_s3075" name="Equation" r:id="rId5" imgW="355320" imgH="27936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205E06-A13E-43ED-8EE2-3030D9931BE5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3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3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BEA4B3-C3D8-4B9D-A832-113968C5AA29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400" b="1" dirty="0">
                <a:solidFill>
                  <a:schemeClr val="bg1"/>
                </a:solidFill>
                <a:latin typeface="Century Gothic" pitchFamily="34" charset="0"/>
              </a:rPr>
              <a:t>The Effects of Temporary Change in Government  Purchases</a:t>
            </a:r>
            <a:endParaRPr lang="th-TH" sz="24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4104" name="Line 5"/>
          <p:cNvSpPr>
            <a:spLocks noChangeShapeType="1"/>
          </p:cNvSpPr>
          <p:nvPr/>
        </p:nvSpPr>
        <p:spPr bwMode="auto">
          <a:xfrm>
            <a:off x="1600200" y="19812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5" name="Freeform 6"/>
          <p:cNvSpPr>
            <a:spLocks/>
          </p:cNvSpPr>
          <p:nvPr/>
        </p:nvSpPr>
        <p:spPr bwMode="auto">
          <a:xfrm>
            <a:off x="1981200" y="2413000"/>
            <a:ext cx="4114800" cy="1473200"/>
          </a:xfrm>
          <a:custGeom>
            <a:avLst/>
            <a:gdLst>
              <a:gd name="T0" fmla="*/ 0 w 2592"/>
              <a:gd name="T1" fmla="*/ 928 h 928"/>
              <a:gd name="T2" fmla="*/ 528 w 2592"/>
              <a:gd name="T3" fmla="*/ 256 h 928"/>
              <a:gd name="T4" fmla="*/ 1296 w 2592"/>
              <a:gd name="T5" fmla="*/ 112 h 928"/>
              <a:gd name="T6" fmla="*/ 2592 w 2592"/>
              <a:gd name="T7" fmla="*/ 928 h 928"/>
              <a:gd name="T8" fmla="*/ 0 60000 65536"/>
              <a:gd name="T9" fmla="*/ 0 60000 65536"/>
              <a:gd name="T10" fmla="*/ 0 60000 65536"/>
              <a:gd name="T11" fmla="*/ 0 60000 65536"/>
              <a:gd name="T12" fmla="*/ 0 w 2592"/>
              <a:gd name="T13" fmla="*/ 0 h 928"/>
              <a:gd name="T14" fmla="*/ 2592 w 2592"/>
              <a:gd name="T15" fmla="*/ 928 h 9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92" h="928">
                <a:moveTo>
                  <a:pt x="0" y="928"/>
                </a:moveTo>
                <a:cubicBezTo>
                  <a:pt x="156" y="660"/>
                  <a:pt x="312" y="392"/>
                  <a:pt x="528" y="256"/>
                </a:cubicBezTo>
                <a:cubicBezTo>
                  <a:pt x="744" y="120"/>
                  <a:pt x="952" y="0"/>
                  <a:pt x="1296" y="112"/>
                </a:cubicBezTo>
                <a:cubicBezTo>
                  <a:pt x="1640" y="224"/>
                  <a:pt x="2116" y="576"/>
                  <a:pt x="2592" y="92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6" name="Line 7"/>
          <p:cNvSpPr>
            <a:spLocks noChangeShapeType="1"/>
          </p:cNvSpPr>
          <p:nvPr/>
        </p:nvSpPr>
        <p:spPr bwMode="auto">
          <a:xfrm>
            <a:off x="1600200" y="3886200"/>
            <a:ext cx="556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7" name="Freeform 8"/>
          <p:cNvSpPr>
            <a:spLocks/>
          </p:cNvSpPr>
          <p:nvPr/>
        </p:nvSpPr>
        <p:spPr bwMode="auto">
          <a:xfrm>
            <a:off x="2209800" y="3022600"/>
            <a:ext cx="3429000" cy="863600"/>
          </a:xfrm>
          <a:custGeom>
            <a:avLst/>
            <a:gdLst>
              <a:gd name="T0" fmla="*/ 0 w 2160"/>
              <a:gd name="T1" fmla="*/ 544 h 544"/>
              <a:gd name="T2" fmla="*/ 576 w 2160"/>
              <a:gd name="T3" fmla="*/ 160 h 544"/>
              <a:gd name="T4" fmla="*/ 1152 w 2160"/>
              <a:gd name="T5" fmla="*/ 64 h 544"/>
              <a:gd name="T6" fmla="*/ 2160 w 2160"/>
              <a:gd name="T7" fmla="*/ 544 h 544"/>
              <a:gd name="T8" fmla="*/ 0 60000 65536"/>
              <a:gd name="T9" fmla="*/ 0 60000 65536"/>
              <a:gd name="T10" fmla="*/ 0 60000 65536"/>
              <a:gd name="T11" fmla="*/ 0 60000 65536"/>
              <a:gd name="T12" fmla="*/ 0 w 2160"/>
              <a:gd name="T13" fmla="*/ 0 h 544"/>
              <a:gd name="T14" fmla="*/ 2160 w 2160"/>
              <a:gd name="T15" fmla="*/ 544 h 54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" h="544">
                <a:moveTo>
                  <a:pt x="0" y="544"/>
                </a:moveTo>
                <a:cubicBezTo>
                  <a:pt x="192" y="392"/>
                  <a:pt x="384" y="240"/>
                  <a:pt x="576" y="160"/>
                </a:cubicBezTo>
                <a:cubicBezTo>
                  <a:pt x="768" y="80"/>
                  <a:pt x="888" y="0"/>
                  <a:pt x="1152" y="64"/>
                </a:cubicBezTo>
                <a:cubicBezTo>
                  <a:pt x="1416" y="128"/>
                  <a:pt x="1788" y="336"/>
                  <a:pt x="2160" y="544"/>
                </a:cubicBez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8" name="Line 9"/>
          <p:cNvSpPr>
            <a:spLocks noChangeShapeType="1"/>
          </p:cNvSpPr>
          <p:nvPr/>
        </p:nvSpPr>
        <p:spPr bwMode="auto">
          <a:xfrm>
            <a:off x="4648200" y="2971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09" name="Line 10"/>
          <p:cNvSpPr>
            <a:spLocks noChangeShapeType="1"/>
          </p:cNvSpPr>
          <p:nvPr/>
        </p:nvSpPr>
        <p:spPr bwMode="auto">
          <a:xfrm flipV="1">
            <a:off x="3276600" y="19812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0" name="Freeform 11"/>
          <p:cNvSpPr>
            <a:spLocks/>
          </p:cNvSpPr>
          <p:nvPr/>
        </p:nvSpPr>
        <p:spPr bwMode="auto">
          <a:xfrm>
            <a:off x="3048000" y="2286000"/>
            <a:ext cx="457200" cy="609600"/>
          </a:xfrm>
          <a:custGeom>
            <a:avLst/>
            <a:gdLst>
              <a:gd name="T0" fmla="*/ 0 w 288"/>
              <a:gd name="T1" fmla="*/ 384 h 384"/>
              <a:gd name="T2" fmla="*/ 96 w 288"/>
              <a:gd name="T3" fmla="*/ 240 h 384"/>
              <a:gd name="T4" fmla="*/ 288 w 288"/>
              <a:gd name="T5" fmla="*/ 0 h 384"/>
              <a:gd name="T6" fmla="*/ 0 60000 65536"/>
              <a:gd name="T7" fmla="*/ 0 60000 65536"/>
              <a:gd name="T8" fmla="*/ 0 60000 65536"/>
              <a:gd name="T9" fmla="*/ 0 w 288"/>
              <a:gd name="T10" fmla="*/ 0 h 384"/>
              <a:gd name="T11" fmla="*/ 288 w 288"/>
              <a:gd name="T12" fmla="*/ 384 h 3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8" h="384">
                <a:moveTo>
                  <a:pt x="0" y="384"/>
                </a:moveTo>
                <a:cubicBezTo>
                  <a:pt x="24" y="344"/>
                  <a:pt x="48" y="304"/>
                  <a:pt x="96" y="240"/>
                </a:cubicBezTo>
                <a:cubicBezTo>
                  <a:pt x="144" y="176"/>
                  <a:pt x="216" y="88"/>
                  <a:pt x="288" y="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1" name="Freeform 12"/>
          <p:cNvSpPr>
            <a:spLocks/>
          </p:cNvSpPr>
          <p:nvPr/>
        </p:nvSpPr>
        <p:spPr bwMode="auto">
          <a:xfrm>
            <a:off x="3276600" y="2590800"/>
            <a:ext cx="152400" cy="381000"/>
          </a:xfrm>
          <a:custGeom>
            <a:avLst/>
            <a:gdLst>
              <a:gd name="T0" fmla="*/ 0 w 96"/>
              <a:gd name="T1" fmla="*/ 0 h 240"/>
              <a:gd name="T2" fmla="*/ 96 w 96"/>
              <a:gd name="T3" fmla="*/ 48 h 240"/>
              <a:gd name="T4" fmla="*/ 0 w 96"/>
              <a:gd name="T5" fmla="*/ 240 h 240"/>
              <a:gd name="T6" fmla="*/ 0 60000 65536"/>
              <a:gd name="T7" fmla="*/ 0 60000 65536"/>
              <a:gd name="T8" fmla="*/ 0 60000 65536"/>
              <a:gd name="T9" fmla="*/ 0 w 96"/>
              <a:gd name="T10" fmla="*/ 0 h 240"/>
              <a:gd name="T11" fmla="*/ 96 w 96"/>
              <a:gd name="T12" fmla="*/ 240 h 2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6" h="240">
                <a:moveTo>
                  <a:pt x="0" y="0"/>
                </a:moveTo>
                <a:cubicBezTo>
                  <a:pt x="48" y="4"/>
                  <a:pt x="96" y="8"/>
                  <a:pt x="96" y="48"/>
                </a:cubicBezTo>
                <a:cubicBezTo>
                  <a:pt x="96" y="88"/>
                  <a:pt x="48" y="164"/>
                  <a:pt x="0" y="24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12" name="Line 13"/>
          <p:cNvSpPr>
            <a:spLocks noChangeShapeType="1"/>
          </p:cNvSpPr>
          <p:nvPr/>
        </p:nvSpPr>
        <p:spPr bwMode="auto">
          <a:xfrm flipH="1" flipV="1">
            <a:off x="3124200" y="28956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13" name="Line 14"/>
          <p:cNvSpPr>
            <a:spLocks noChangeShapeType="1"/>
          </p:cNvSpPr>
          <p:nvPr/>
        </p:nvSpPr>
        <p:spPr bwMode="auto">
          <a:xfrm flipV="1">
            <a:off x="3048000" y="26670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4" name="Line 15"/>
          <p:cNvSpPr>
            <a:spLocks noChangeShapeType="1"/>
          </p:cNvSpPr>
          <p:nvPr/>
        </p:nvSpPr>
        <p:spPr bwMode="auto">
          <a:xfrm>
            <a:off x="3200400" y="2667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5" name="Line 16"/>
          <p:cNvSpPr>
            <a:spLocks noChangeShapeType="1"/>
          </p:cNvSpPr>
          <p:nvPr/>
        </p:nvSpPr>
        <p:spPr bwMode="auto">
          <a:xfrm flipV="1">
            <a:off x="3352800" y="22098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6" name="Line 17"/>
          <p:cNvSpPr>
            <a:spLocks noChangeShapeType="1"/>
          </p:cNvSpPr>
          <p:nvPr/>
        </p:nvSpPr>
        <p:spPr bwMode="auto">
          <a:xfrm flipV="1">
            <a:off x="3352800" y="23622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7" name="Text Box 18"/>
          <p:cNvSpPr txBox="1">
            <a:spLocks noChangeArrowheads="1"/>
          </p:cNvSpPr>
          <p:nvPr/>
        </p:nvSpPr>
        <p:spPr bwMode="auto">
          <a:xfrm>
            <a:off x="1203325" y="17970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c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4118" name="Text Box 19"/>
          <p:cNvSpPr txBox="1">
            <a:spLocks noChangeArrowheads="1"/>
          </p:cNvSpPr>
          <p:nvPr/>
        </p:nvSpPr>
        <p:spPr bwMode="auto">
          <a:xfrm>
            <a:off x="1279525" y="36258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c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4119" name="Text Box 22"/>
          <p:cNvSpPr txBox="1">
            <a:spLocks noChangeArrowheads="1"/>
          </p:cNvSpPr>
          <p:nvPr/>
        </p:nvSpPr>
        <p:spPr bwMode="auto">
          <a:xfrm>
            <a:off x="2651125" y="1797050"/>
            <a:ext cx="600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Arial Black" pitchFamily="34" charset="0"/>
                <a:cs typeface="Angsana New" pitchFamily="18" charset="-34"/>
              </a:rPr>
              <a:t>ċ</a:t>
            </a:r>
            <a:r>
              <a:rPr lang="en-US">
                <a:latin typeface="Arial Black" pitchFamily="34" charset="0"/>
                <a:cs typeface="Angsana New" pitchFamily="18" charset="-34"/>
              </a:rPr>
              <a:t>=0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4120" name="Line 23"/>
          <p:cNvSpPr>
            <a:spLocks noChangeShapeType="1"/>
          </p:cNvSpPr>
          <p:nvPr/>
        </p:nvSpPr>
        <p:spPr bwMode="auto">
          <a:xfrm>
            <a:off x="1600200" y="43434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21" name="Line 24"/>
          <p:cNvSpPr>
            <a:spLocks noChangeShapeType="1"/>
          </p:cNvSpPr>
          <p:nvPr/>
        </p:nvSpPr>
        <p:spPr bwMode="auto">
          <a:xfrm>
            <a:off x="1600200" y="5943600"/>
            <a:ext cx="571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22" name="Line 25"/>
          <p:cNvSpPr>
            <a:spLocks noChangeShapeType="1"/>
          </p:cNvSpPr>
          <p:nvPr/>
        </p:nvSpPr>
        <p:spPr bwMode="auto">
          <a:xfrm flipV="1">
            <a:off x="2667000" y="4724400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23" name="Line 26"/>
          <p:cNvSpPr>
            <a:spLocks noChangeShapeType="1"/>
          </p:cNvSpPr>
          <p:nvPr/>
        </p:nvSpPr>
        <p:spPr bwMode="auto">
          <a:xfrm flipV="1">
            <a:off x="5257800" y="48006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24" name="Line 27"/>
          <p:cNvSpPr>
            <a:spLocks noChangeShapeType="1"/>
          </p:cNvSpPr>
          <p:nvPr/>
        </p:nvSpPr>
        <p:spPr bwMode="auto">
          <a:xfrm>
            <a:off x="1600200" y="54864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25" name="Freeform 28"/>
          <p:cNvSpPr>
            <a:spLocks/>
          </p:cNvSpPr>
          <p:nvPr/>
        </p:nvSpPr>
        <p:spPr bwMode="auto">
          <a:xfrm>
            <a:off x="2667000" y="4876800"/>
            <a:ext cx="2590800" cy="609600"/>
          </a:xfrm>
          <a:custGeom>
            <a:avLst/>
            <a:gdLst>
              <a:gd name="T0" fmla="*/ 0 w 1632"/>
              <a:gd name="T1" fmla="*/ 384 h 384"/>
              <a:gd name="T2" fmla="*/ 1008 w 1632"/>
              <a:gd name="T3" fmla="*/ 96 h 384"/>
              <a:gd name="T4" fmla="*/ 1632 w 1632"/>
              <a:gd name="T5" fmla="*/ 0 h 384"/>
              <a:gd name="T6" fmla="*/ 0 60000 65536"/>
              <a:gd name="T7" fmla="*/ 0 60000 65536"/>
              <a:gd name="T8" fmla="*/ 0 60000 65536"/>
              <a:gd name="T9" fmla="*/ 0 w 1632"/>
              <a:gd name="T10" fmla="*/ 0 h 384"/>
              <a:gd name="T11" fmla="*/ 1632 w 1632"/>
              <a:gd name="T12" fmla="*/ 384 h 3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32" h="384">
                <a:moveTo>
                  <a:pt x="0" y="384"/>
                </a:moveTo>
                <a:cubicBezTo>
                  <a:pt x="368" y="272"/>
                  <a:pt x="736" y="160"/>
                  <a:pt x="1008" y="96"/>
                </a:cubicBezTo>
                <a:cubicBezTo>
                  <a:pt x="1280" y="32"/>
                  <a:pt x="1456" y="16"/>
                  <a:pt x="1632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26" name="Line 29"/>
          <p:cNvSpPr>
            <a:spLocks noChangeShapeType="1"/>
          </p:cNvSpPr>
          <p:nvPr/>
        </p:nvSpPr>
        <p:spPr bwMode="auto">
          <a:xfrm>
            <a:off x="5943600" y="54864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27" name="Freeform 30"/>
          <p:cNvSpPr>
            <a:spLocks/>
          </p:cNvSpPr>
          <p:nvPr/>
        </p:nvSpPr>
        <p:spPr bwMode="auto">
          <a:xfrm>
            <a:off x="5257800" y="4876800"/>
            <a:ext cx="685800" cy="609600"/>
          </a:xfrm>
          <a:custGeom>
            <a:avLst/>
            <a:gdLst>
              <a:gd name="T0" fmla="*/ 0 w 432"/>
              <a:gd name="T1" fmla="*/ 0 h 384"/>
              <a:gd name="T2" fmla="*/ 144 w 432"/>
              <a:gd name="T3" fmla="*/ 240 h 384"/>
              <a:gd name="T4" fmla="*/ 432 w 432"/>
              <a:gd name="T5" fmla="*/ 384 h 384"/>
              <a:gd name="T6" fmla="*/ 0 60000 65536"/>
              <a:gd name="T7" fmla="*/ 0 60000 65536"/>
              <a:gd name="T8" fmla="*/ 0 60000 65536"/>
              <a:gd name="T9" fmla="*/ 0 w 432"/>
              <a:gd name="T10" fmla="*/ 0 h 384"/>
              <a:gd name="T11" fmla="*/ 432 w 432"/>
              <a:gd name="T12" fmla="*/ 384 h 3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" h="384">
                <a:moveTo>
                  <a:pt x="0" y="0"/>
                </a:moveTo>
                <a:cubicBezTo>
                  <a:pt x="36" y="88"/>
                  <a:pt x="72" y="176"/>
                  <a:pt x="144" y="240"/>
                </a:cubicBezTo>
                <a:cubicBezTo>
                  <a:pt x="216" y="304"/>
                  <a:pt x="324" y="344"/>
                  <a:pt x="432" y="38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28" name="Text Box 31"/>
          <p:cNvSpPr txBox="1">
            <a:spLocks noChangeArrowheads="1"/>
          </p:cNvSpPr>
          <p:nvPr/>
        </p:nvSpPr>
        <p:spPr bwMode="auto">
          <a:xfrm>
            <a:off x="7451725" y="5759450"/>
            <a:ext cx="285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t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4129" name="Text Box 32"/>
          <p:cNvSpPr txBox="1">
            <a:spLocks noChangeArrowheads="1"/>
          </p:cNvSpPr>
          <p:nvPr/>
        </p:nvSpPr>
        <p:spPr bwMode="auto">
          <a:xfrm>
            <a:off x="2422525" y="5911850"/>
            <a:ext cx="38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t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4130" name="Text Box 33"/>
          <p:cNvSpPr txBox="1">
            <a:spLocks noChangeArrowheads="1"/>
          </p:cNvSpPr>
          <p:nvPr/>
        </p:nvSpPr>
        <p:spPr bwMode="auto">
          <a:xfrm>
            <a:off x="5089525" y="5911850"/>
            <a:ext cx="38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t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1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4131" name="Text Box 34"/>
          <p:cNvSpPr txBox="1">
            <a:spLocks noChangeArrowheads="1"/>
          </p:cNvSpPr>
          <p:nvPr/>
        </p:nvSpPr>
        <p:spPr bwMode="auto">
          <a:xfrm>
            <a:off x="990600" y="4191000"/>
            <a:ext cx="565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r(t)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4132" name="Text Box 35"/>
          <p:cNvSpPr txBox="1">
            <a:spLocks noChangeArrowheads="1"/>
          </p:cNvSpPr>
          <p:nvPr/>
        </p:nvSpPr>
        <p:spPr bwMode="auto">
          <a:xfrm>
            <a:off x="669925" y="5316538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>
                <a:latin typeface="Arial Black" pitchFamily="34" charset="0"/>
                <a:cs typeface="Angsana New" pitchFamily="18" charset="-34"/>
              </a:rPr>
              <a:t>ρ</a:t>
            </a:r>
            <a:r>
              <a:rPr lang="en-US">
                <a:latin typeface="Arial Black" pitchFamily="34" charset="0"/>
                <a:cs typeface="Angsana New" pitchFamily="18" charset="-34"/>
              </a:rPr>
              <a:t>+</a:t>
            </a:r>
            <a:r>
              <a:rPr lang="en-US">
                <a:latin typeface="Arial Black" pitchFamily="34" charset="0"/>
                <a:cs typeface="Angsana New" pitchFamily="18" charset="-34"/>
                <a:sym typeface="Symbol" pitchFamily="18" charset="2"/>
              </a:rPr>
              <a:t>g</a:t>
            </a:r>
          </a:p>
        </p:txBody>
      </p:sp>
      <p:graphicFrame>
        <p:nvGraphicFramePr>
          <p:cNvPr id="4098" name="Object 36"/>
          <p:cNvGraphicFramePr>
            <a:graphicFrameLocks noChangeAspect="1"/>
          </p:cNvGraphicFramePr>
          <p:nvPr/>
        </p:nvGraphicFramePr>
        <p:xfrm>
          <a:off x="6477000" y="3962400"/>
          <a:ext cx="282575" cy="393700"/>
        </p:xfrm>
        <a:graphic>
          <a:graphicData uri="http://schemas.openxmlformats.org/presentationml/2006/ole">
            <p:oleObj spid="_x0000_s4098" name="Equation" r:id="rId4" imgW="126720" imgH="177480" progId="Equation.DSMT4">
              <p:embed/>
            </p:oleObj>
          </a:graphicData>
        </a:graphic>
      </p:graphicFrame>
      <p:graphicFrame>
        <p:nvGraphicFramePr>
          <p:cNvPr id="4099" name="Object 69"/>
          <p:cNvGraphicFramePr>
            <a:graphicFrameLocks noChangeAspect="1"/>
          </p:cNvGraphicFramePr>
          <p:nvPr/>
        </p:nvGraphicFramePr>
        <p:xfrm>
          <a:off x="4876800" y="2514600"/>
          <a:ext cx="792163" cy="617538"/>
        </p:xfrm>
        <a:graphic>
          <a:graphicData uri="http://schemas.openxmlformats.org/presentationml/2006/ole">
            <p:oleObj spid="_x0000_s4099" name="Equation" r:id="rId5" imgW="355320" imgH="27936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BC06-82EC-40D8-ABEE-C4DC2DBE6EAA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68B4E7-481E-4C0A-8344-4F378D682796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18437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Diamond Model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38" name="Rectangle 5"/>
          <p:cNvSpPr>
            <a:spLocks noChangeArrowheads="1"/>
          </p:cNvSpPr>
          <p:nvPr/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There is turnover in population: rather than being a fixed number of infinitely-lived households, new individuals are continually being born, and old individuals are continually dying. </a:t>
            </a:r>
            <a:endParaRPr lang="th-TH" sz="32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0CC1B3-A2C1-4A29-935E-C9F6D137B429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BE138C-D5BD-4C56-BA55-6B33E76EB6F1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19461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Diamond Model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9462" name="Rectangle 5"/>
          <p:cNvSpPr>
            <a:spLocks noChangeArrowheads="1"/>
          </p:cNvSpPr>
          <p:nvPr/>
        </p:nvSpPr>
        <p:spPr bwMode="auto">
          <a:xfrm>
            <a:off x="685800" y="198120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Each individual lived for only two periods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L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 individuals are born in period t. Population grows at rate n; thus     </a:t>
            </a:r>
            <a:endParaRPr lang="en-US" sz="2800" b="1" dirty="0" smtClean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dirty="0" smtClean="0">
                <a:solidFill>
                  <a:srgbClr val="002060"/>
                </a:solidFill>
                <a:latin typeface="Century Gothic" pitchFamily="34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L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 = (1+n)L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t-1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At time t, there are L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 individuals in the first period of their lives (young people) and L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t-1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=L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/(1+n) individuals in their second periods (old people).    </a:t>
            </a:r>
            <a:endParaRPr lang="th-TH" sz="28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777990-871A-4934-B497-D523237836AA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3432D4-4E5D-4D86-B984-3EA16D45A939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20485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Diamond Model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20486" name="Rectangle 5"/>
          <p:cNvSpPr>
            <a:spLocks noChangeArrowheads="1"/>
          </p:cNvSpPr>
          <p:nvPr/>
        </p:nvSpPr>
        <p:spPr bwMode="auto">
          <a:xfrm>
            <a:off x="685800" y="1981200"/>
            <a:ext cx="7696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Each individual supplies one unit of labor when he is young and divides the resulting labor income between  first-period consumption and savings; in the second period, the individual consumes the savings and any interest he earns.</a:t>
            </a:r>
            <a:endParaRPr lang="th-TH" sz="32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FCC8CF-A0F0-497C-A686-4AE0342700FD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013297-0268-4817-9488-EAEE30DAE7FC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5126" name="Rectangle 4"/>
          <p:cNvSpPr>
            <a:spLocks noChangeArrowheads="1"/>
          </p:cNvSpPr>
          <p:nvPr/>
        </p:nvSpPr>
        <p:spPr bwMode="auto">
          <a:xfrm>
            <a:off x="6096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Diamond Model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5127" name="Rectangle 5"/>
          <p:cNvSpPr>
            <a:spLocks noChangeArrowheads="1"/>
          </p:cNvSpPr>
          <p:nvPr/>
        </p:nvSpPr>
        <p:spPr bwMode="auto">
          <a:xfrm>
            <a:off x="609600" y="1981200"/>
            <a:ext cx="8001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Let C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1t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 and C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2t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 denote the consumption in period t of young and old individuals. The utility of an individual born at t, denote 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</a:rPr>
              <a:t>U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, depend on C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1t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 and C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2t+1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. Let’s assume constant-relative-risk-aversion utility.  </a:t>
            </a:r>
            <a:endParaRPr lang="th-TH" sz="28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graphicFrame>
        <p:nvGraphicFramePr>
          <p:cNvPr id="5122" name="Object 6"/>
          <p:cNvGraphicFramePr>
            <a:graphicFrameLocks noChangeAspect="1"/>
          </p:cNvGraphicFramePr>
          <p:nvPr/>
        </p:nvGraphicFramePr>
        <p:xfrm>
          <a:off x="838200" y="4572000"/>
          <a:ext cx="6884988" cy="949325"/>
        </p:xfrm>
        <a:graphic>
          <a:graphicData uri="http://schemas.openxmlformats.org/presentationml/2006/ole">
            <p:oleObj spid="_x0000_s5122" name="Equation" r:id="rId4" imgW="3225600" imgH="44424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6124DC-5ADE-4B55-B4C1-E06263DA4F4F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4727BA-D440-411D-B029-450F3DD8D471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21509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Diamond Model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21510" name="Rectangle 5"/>
          <p:cNvSpPr>
            <a:spLocks noChangeArrowheads="1"/>
          </p:cNvSpPr>
          <p:nvPr/>
        </p:nvSpPr>
        <p:spPr bwMode="auto">
          <a:xfrm>
            <a:off x="685800" y="1981200"/>
            <a:ext cx="7696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This function is needed for balanced growth. Because life times are finite, we no longer have to assume  </a:t>
            </a:r>
            <a:r>
              <a:rPr lang="el-GR" sz="2800" b="1" dirty="0">
                <a:solidFill>
                  <a:srgbClr val="002060"/>
                </a:solidFill>
                <a:latin typeface="Century Gothic" pitchFamily="34" charset="0"/>
              </a:rPr>
              <a:t>ρ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&gt;n+(1-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)g to ensure that lifetime utility does not diverge.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Production function is 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Y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=F(K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A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L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). F(.) has constant returns to scale. A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 grows at rate g. Markets are competitive. 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r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=f</a:t>
            </a:r>
            <a:r>
              <a:rPr lang="en-US" sz="2800" b="1" dirty="0">
                <a:solidFill>
                  <a:srgbClr val="002060"/>
                </a:solidFill>
                <a:latin typeface="Arial Black" pitchFamily="34" charset="0"/>
                <a:sym typeface="Symbol" pitchFamily="18" charset="2"/>
              </a:rPr>
              <a:t>’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k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), w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=f(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k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) </a:t>
            </a:r>
            <a:r>
              <a:rPr lang="en-US" sz="2800" b="1" dirty="0">
                <a:solidFill>
                  <a:srgbClr val="002060"/>
                </a:solidFill>
                <a:latin typeface="Arial Black" pitchFamily="34" charset="0"/>
                <a:sym typeface="Symbol" pitchFamily="18" charset="2"/>
              </a:rPr>
              <a:t>–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k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f</a:t>
            </a:r>
            <a:r>
              <a:rPr lang="en-US" sz="2800" b="1" dirty="0">
                <a:solidFill>
                  <a:srgbClr val="002060"/>
                </a:solidFill>
                <a:latin typeface="Arial Black" pitchFamily="34" charset="0"/>
                <a:sym typeface="Symbol" pitchFamily="18" charset="2"/>
              </a:rPr>
              <a:t>’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k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) 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E273C-1CCC-45FF-92CA-74E333D84A8E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7AEBF2-836F-4A1E-BCBB-7C568A75C7E0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22533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Diamond Model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22534" name="Rectangle 5"/>
          <p:cNvSpPr>
            <a:spLocks noChangeArrowheads="1"/>
          </p:cNvSpPr>
          <p:nvPr/>
        </p:nvSpPr>
        <p:spPr bwMode="auto">
          <a:xfrm>
            <a:off x="685800" y="1981200"/>
            <a:ext cx="7848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The initial capital stock is K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0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. Thus, at t=0, the capital owned by the old and the labor supplied by young are combined to produce output. The old consume both their capital income and their existing wealth; they then die and exit the model. The Young divide their labor income, 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</a:rPr>
              <a:t>w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</a:rPr>
              <a:t>A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, between consumption and savings. Hence K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t+1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=L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</a:rPr>
              <a:t>w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dirty="0" err="1">
                <a:solidFill>
                  <a:srgbClr val="002060"/>
                </a:solidFill>
                <a:latin typeface="Century Gothic" pitchFamily="34" charset="0"/>
              </a:rPr>
              <a:t>A</a:t>
            </a:r>
            <a:r>
              <a:rPr lang="en-US" sz="2800" b="1" baseline="-25000" dirty="0" err="1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- C</a:t>
            </a:r>
            <a:r>
              <a:rPr lang="en-US" sz="2800" b="1" baseline="-25000" dirty="0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).    </a:t>
            </a:r>
            <a:endParaRPr lang="th-TH" sz="28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A5516CA-049D-47DA-B83A-474A047864C5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279632-EDE1-4CAE-B498-F0E8A3FD05A4}" type="slidenum">
              <a:rPr lang="en-US"/>
              <a:pPr>
                <a:defRPr/>
              </a:pPr>
              <a:t>15</a:t>
            </a:fld>
            <a:endParaRPr lang="en-US"/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381000" y="609600"/>
          <a:ext cx="8610600" cy="5413375"/>
        </p:xfrm>
        <a:graphic>
          <a:graphicData uri="http://schemas.openxmlformats.org/presentationml/2006/ole">
            <p:oleObj spid="_x0000_s6146" name="Equation" r:id="rId4" imgW="4140000" imgH="260316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AEEAC3-67CD-4D7D-9883-4BD6A7C005FD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BF5594-4B65-415B-BA79-E36452775268}" type="slidenum">
              <a:rPr lang="en-US"/>
              <a:pPr>
                <a:defRPr/>
              </a:pPr>
              <a:t>16</a:t>
            </a:fld>
            <a:endParaRPr lang="en-US"/>
          </a:p>
        </p:txBody>
      </p:sp>
      <p:graphicFrame>
        <p:nvGraphicFramePr>
          <p:cNvPr id="7170" name="Object 4"/>
          <p:cNvGraphicFramePr>
            <a:graphicFrameLocks noChangeAspect="1"/>
          </p:cNvGraphicFramePr>
          <p:nvPr/>
        </p:nvGraphicFramePr>
        <p:xfrm>
          <a:off x="1066800" y="547688"/>
          <a:ext cx="7620000" cy="5345112"/>
        </p:xfrm>
        <a:graphic>
          <a:graphicData uri="http://schemas.openxmlformats.org/presentationml/2006/ole">
            <p:oleObj spid="_x0000_s7170" name="Equation" r:id="rId4" imgW="3403440" imgH="238752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A62886-A6CD-4F97-857F-0A025B69DFEB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10D365-85EE-4BC8-A734-BD87EF8EDA57}" type="slidenum">
              <a:rPr lang="en-US"/>
              <a:pPr>
                <a:defRPr/>
              </a:pPr>
              <a:t>17</a:t>
            </a:fld>
            <a:endParaRPr lang="en-US"/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/>
        </p:nvGraphicFramePr>
        <p:xfrm>
          <a:off x="1600200" y="219075"/>
          <a:ext cx="6297613" cy="5999163"/>
        </p:xfrm>
        <a:graphic>
          <a:graphicData uri="http://schemas.openxmlformats.org/presentationml/2006/ole">
            <p:oleObj spid="_x0000_s8194" name="Equation" r:id="rId4" imgW="4546440" imgH="433044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418F6B-E874-46D8-856E-2E9FE93CB087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D7D798-F6F5-4B6A-A57F-FFECB489992C}" type="slidenum">
              <a:rPr lang="en-US"/>
              <a:pPr>
                <a:defRPr/>
              </a:pPr>
              <a:t>18</a:t>
            </a:fld>
            <a:endParaRPr lang="en-US"/>
          </a:p>
        </p:txBody>
      </p:sp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228600" y="685800"/>
          <a:ext cx="8763000" cy="5024438"/>
        </p:xfrm>
        <a:graphic>
          <a:graphicData uri="http://schemas.openxmlformats.org/presentationml/2006/ole">
            <p:oleObj spid="_x0000_s9218" name="Equation" r:id="rId4" imgW="4076640" imgH="233676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D052A7-B76A-44DE-9AA1-E7567B25C35E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D9ABEF-AFC2-4118-BAF2-FFF03063362A}" type="slidenum">
              <a:rPr lang="en-US"/>
              <a:pPr>
                <a:defRPr/>
              </a:pPr>
              <a:t>19</a:t>
            </a:fld>
            <a:endParaRPr lang="en-US"/>
          </a:p>
        </p:txBody>
      </p:sp>
      <p:graphicFrame>
        <p:nvGraphicFramePr>
          <p:cNvPr id="10242" name="Object 4"/>
          <p:cNvGraphicFramePr>
            <a:graphicFrameLocks noChangeAspect="1"/>
          </p:cNvGraphicFramePr>
          <p:nvPr/>
        </p:nvGraphicFramePr>
        <p:xfrm>
          <a:off x="534988" y="2209800"/>
          <a:ext cx="8304212" cy="3748088"/>
        </p:xfrm>
        <a:graphic>
          <a:graphicData uri="http://schemas.openxmlformats.org/presentationml/2006/ole">
            <p:oleObj spid="_x0000_s10242" name="Equation" r:id="rId4" imgW="3517560" imgH="1587240" progId="Equation.DSMT4">
              <p:embed/>
            </p:oleObj>
          </a:graphicData>
        </a:graphic>
      </p:graphicFrame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The case of Logarithmic Utility and Cobb-Douglas Production</a:t>
            </a:r>
            <a:endParaRPr lang="th-TH" sz="32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F2AFCB-7CAA-4F4A-86AE-AC6B8CA0C82B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27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2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5FDA82-3AAB-422D-AA7E-8130E464D765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23557" name="Line 4"/>
          <p:cNvSpPr>
            <a:spLocks noChangeShapeType="1"/>
          </p:cNvSpPr>
          <p:nvPr/>
        </p:nvSpPr>
        <p:spPr bwMode="auto">
          <a:xfrm>
            <a:off x="1524000" y="9906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58" name="Line 5"/>
          <p:cNvSpPr>
            <a:spLocks noChangeShapeType="1"/>
          </p:cNvSpPr>
          <p:nvPr/>
        </p:nvSpPr>
        <p:spPr bwMode="auto">
          <a:xfrm>
            <a:off x="1524000" y="5181600"/>
            <a:ext cx="563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59" name="Line 6"/>
          <p:cNvSpPr>
            <a:spLocks noChangeShapeType="1"/>
          </p:cNvSpPr>
          <p:nvPr/>
        </p:nvSpPr>
        <p:spPr bwMode="auto">
          <a:xfrm flipV="1">
            <a:off x="1524000" y="1828800"/>
            <a:ext cx="4114800" cy="335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0" name="Freeform 7"/>
          <p:cNvSpPr>
            <a:spLocks/>
          </p:cNvSpPr>
          <p:nvPr/>
        </p:nvSpPr>
        <p:spPr bwMode="auto">
          <a:xfrm>
            <a:off x="1524000" y="2438400"/>
            <a:ext cx="5486400" cy="2743200"/>
          </a:xfrm>
          <a:custGeom>
            <a:avLst/>
            <a:gdLst>
              <a:gd name="T0" fmla="*/ 0 w 3456"/>
              <a:gd name="T1" fmla="*/ 1728 h 1728"/>
              <a:gd name="T2" fmla="*/ 480 w 3456"/>
              <a:gd name="T3" fmla="*/ 864 h 1728"/>
              <a:gd name="T4" fmla="*/ 1536 w 3456"/>
              <a:gd name="T5" fmla="*/ 384 h 1728"/>
              <a:gd name="T6" fmla="*/ 3456 w 3456"/>
              <a:gd name="T7" fmla="*/ 0 h 1728"/>
              <a:gd name="T8" fmla="*/ 0 60000 65536"/>
              <a:gd name="T9" fmla="*/ 0 60000 65536"/>
              <a:gd name="T10" fmla="*/ 0 60000 65536"/>
              <a:gd name="T11" fmla="*/ 0 60000 65536"/>
              <a:gd name="T12" fmla="*/ 0 w 3456"/>
              <a:gd name="T13" fmla="*/ 0 h 1728"/>
              <a:gd name="T14" fmla="*/ 3456 w 3456"/>
              <a:gd name="T15" fmla="*/ 1728 h 17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56" h="1728">
                <a:moveTo>
                  <a:pt x="0" y="1728"/>
                </a:moveTo>
                <a:cubicBezTo>
                  <a:pt x="112" y="1408"/>
                  <a:pt x="224" y="1088"/>
                  <a:pt x="480" y="864"/>
                </a:cubicBezTo>
                <a:cubicBezTo>
                  <a:pt x="736" y="640"/>
                  <a:pt x="1040" y="528"/>
                  <a:pt x="1536" y="384"/>
                </a:cubicBezTo>
                <a:cubicBezTo>
                  <a:pt x="2032" y="240"/>
                  <a:pt x="2744" y="120"/>
                  <a:pt x="3456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1" name="Line 8"/>
          <p:cNvSpPr>
            <a:spLocks noChangeShapeType="1"/>
          </p:cNvSpPr>
          <p:nvPr/>
        </p:nvSpPr>
        <p:spPr bwMode="auto">
          <a:xfrm>
            <a:off x="6019800" y="2590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2" name="Line 9"/>
          <p:cNvSpPr>
            <a:spLocks noChangeShapeType="1"/>
          </p:cNvSpPr>
          <p:nvPr/>
        </p:nvSpPr>
        <p:spPr bwMode="auto">
          <a:xfrm flipH="1">
            <a:off x="1524000" y="2590800"/>
            <a:ext cx="4495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3" name="Line 10"/>
          <p:cNvSpPr>
            <a:spLocks noChangeShapeType="1"/>
          </p:cNvSpPr>
          <p:nvPr/>
        </p:nvSpPr>
        <p:spPr bwMode="auto">
          <a:xfrm>
            <a:off x="4724400" y="2590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4" name="Line 11"/>
          <p:cNvSpPr>
            <a:spLocks noChangeShapeType="1"/>
          </p:cNvSpPr>
          <p:nvPr/>
        </p:nvSpPr>
        <p:spPr bwMode="auto">
          <a:xfrm flipH="1">
            <a:off x="1524000" y="2819400"/>
            <a:ext cx="3200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5" name="Line 12"/>
          <p:cNvSpPr>
            <a:spLocks noChangeShapeType="1"/>
          </p:cNvSpPr>
          <p:nvPr/>
        </p:nvSpPr>
        <p:spPr bwMode="auto">
          <a:xfrm>
            <a:off x="4419600" y="2819400"/>
            <a:ext cx="0" cy="2362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6" name="Line 13"/>
          <p:cNvSpPr>
            <a:spLocks noChangeShapeType="1"/>
          </p:cNvSpPr>
          <p:nvPr/>
        </p:nvSpPr>
        <p:spPr bwMode="auto">
          <a:xfrm>
            <a:off x="4191000" y="29718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7" name="Line 14"/>
          <p:cNvSpPr>
            <a:spLocks noChangeShapeType="1"/>
          </p:cNvSpPr>
          <p:nvPr/>
        </p:nvSpPr>
        <p:spPr bwMode="auto">
          <a:xfrm flipH="1">
            <a:off x="5257800" y="2590800"/>
            <a:ext cx="762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3568" name="Line 15"/>
          <p:cNvSpPr>
            <a:spLocks noChangeShapeType="1"/>
          </p:cNvSpPr>
          <p:nvPr/>
        </p:nvSpPr>
        <p:spPr bwMode="auto">
          <a:xfrm>
            <a:off x="4724400" y="2590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3569" name="Line 16"/>
          <p:cNvSpPr>
            <a:spLocks noChangeShapeType="1"/>
          </p:cNvSpPr>
          <p:nvPr/>
        </p:nvSpPr>
        <p:spPr bwMode="auto">
          <a:xfrm flipH="1">
            <a:off x="4572000" y="2819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3570" name="Text Box 17"/>
          <p:cNvSpPr txBox="1">
            <a:spLocks noChangeArrowheads="1"/>
          </p:cNvSpPr>
          <p:nvPr/>
        </p:nvSpPr>
        <p:spPr bwMode="auto">
          <a:xfrm>
            <a:off x="6629400" y="5334000"/>
            <a:ext cx="4048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t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3571" name="Text Box 18"/>
          <p:cNvSpPr txBox="1">
            <a:spLocks noChangeArrowheads="1"/>
          </p:cNvSpPr>
          <p:nvPr/>
        </p:nvSpPr>
        <p:spPr bwMode="auto">
          <a:xfrm>
            <a:off x="1050925" y="501650"/>
            <a:ext cx="606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t+1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3572" name="Text Box 19"/>
          <p:cNvSpPr txBox="1">
            <a:spLocks noChangeArrowheads="1"/>
          </p:cNvSpPr>
          <p:nvPr/>
        </p:nvSpPr>
        <p:spPr bwMode="auto">
          <a:xfrm>
            <a:off x="1127125" y="51498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3573" name="Text Box 20"/>
          <p:cNvSpPr txBox="1">
            <a:spLocks noChangeArrowheads="1"/>
          </p:cNvSpPr>
          <p:nvPr/>
        </p:nvSpPr>
        <p:spPr bwMode="auto">
          <a:xfrm>
            <a:off x="5851525" y="530225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3574" name="Text Box 21"/>
          <p:cNvSpPr txBox="1">
            <a:spLocks noChangeArrowheads="1"/>
          </p:cNvSpPr>
          <p:nvPr/>
        </p:nvSpPr>
        <p:spPr bwMode="auto">
          <a:xfrm>
            <a:off x="974725" y="210185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1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3575" name="Text Box 22"/>
          <p:cNvSpPr txBox="1">
            <a:spLocks noChangeArrowheads="1"/>
          </p:cNvSpPr>
          <p:nvPr/>
        </p:nvSpPr>
        <p:spPr bwMode="auto">
          <a:xfrm>
            <a:off x="4648200" y="52578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1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3576" name="Text Box 23"/>
          <p:cNvSpPr txBox="1">
            <a:spLocks noChangeArrowheads="1"/>
          </p:cNvSpPr>
          <p:nvPr/>
        </p:nvSpPr>
        <p:spPr bwMode="auto">
          <a:xfrm>
            <a:off x="1050925" y="263525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2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3577" name="Text Box 24"/>
          <p:cNvSpPr txBox="1">
            <a:spLocks noChangeArrowheads="1"/>
          </p:cNvSpPr>
          <p:nvPr/>
        </p:nvSpPr>
        <p:spPr bwMode="auto">
          <a:xfrm>
            <a:off x="4267200" y="52578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2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3578" name="Text Box 25"/>
          <p:cNvSpPr txBox="1">
            <a:spLocks noChangeArrowheads="1"/>
          </p:cNvSpPr>
          <p:nvPr/>
        </p:nvSpPr>
        <p:spPr bwMode="auto">
          <a:xfrm>
            <a:off x="3962400" y="5257800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Arial Black" pitchFamily="34" charset="0"/>
                <a:cs typeface="Angsana New" pitchFamily="18" charset="-34"/>
              </a:rPr>
              <a:t>k*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3579" name="Freeform 26"/>
          <p:cNvSpPr>
            <a:spLocks/>
          </p:cNvSpPr>
          <p:nvPr/>
        </p:nvSpPr>
        <p:spPr bwMode="auto">
          <a:xfrm>
            <a:off x="1828800" y="4927600"/>
            <a:ext cx="241300" cy="254000"/>
          </a:xfrm>
          <a:custGeom>
            <a:avLst/>
            <a:gdLst>
              <a:gd name="T0" fmla="*/ 0 w 152"/>
              <a:gd name="T1" fmla="*/ 16 h 160"/>
              <a:gd name="T2" fmla="*/ 96 w 152"/>
              <a:gd name="T3" fmla="*/ 16 h 160"/>
              <a:gd name="T4" fmla="*/ 144 w 152"/>
              <a:gd name="T5" fmla="*/ 112 h 160"/>
              <a:gd name="T6" fmla="*/ 144 w 152"/>
              <a:gd name="T7" fmla="*/ 160 h 160"/>
              <a:gd name="T8" fmla="*/ 0 60000 65536"/>
              <a:gd name="T9" fmla="*/ 0 60000 65536"/>
              <a:gd name="T10" fmla="*/ 0 60000 65536"/>
              <a:gd name="T11" fmla="*/ 0 60000 65536"/>
              <a:gd name="T12" fmla="*/ 0 w 152"/>
              <a:gd name="T13" fmla="*/ 0 h 160"/>
              <a:gd name="T14" fmla="*/ 152 w 152"/>
              <a:gd name="T15" fmla="*/ 160 h 1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2" h="160">
                <a:moveTo>
                  <a:pt x="0" y="16"/>
                </a:moveTo>
                <a:cubicBezTo>
                  <a:pt x="36" y="8"/>
                  <a:pt x="72" y="0"/>
                  <a:pt x="96" y="16"/>
                </a:cubicBezTo>
                <a:cubicBezTo>
                  <a:pt x="120" y="32"/>
                  <a:pt x="136" y="88"/>
                  <a:pt x="144" y="112"/>
                </a:cubicBezTo>
                <a:cubicBezTo>
                  <a:pt x="152" y="136"/>
                  <a:pt x="148" y="148"/>
                  <a:pt x="144" y="16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80" name="Text Box 27"/>
          <p:cNvSpPr txBox="1">
            <a:spLocks noChangeArrowheads="1"/>
          </p:cNvSpPr>
          <p:nvPr/>
        </p:nvSpPr>
        <p:spPr bwMode="auto">
          <a:xfrm>
            <a:off x="1981200" y="4572000"/>
            <a:ext cx="701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45</a:t>
            </a:r>
            <a:r>
              <a:rPr lang="en-US" sz="3200" baseline="30000">
                <a:latin typeface="Arial Black" pitchFamily="34" charset="0"/>
                <a:cs typeface="Angsana New" pitchFamily="18" charset="-34"/>
              </a:rPr>
              <a:t>°</a:t>
            </a:r>
            <a:endParaRPr lang="en-US" sz="3200">
              <a:latin typeface="Arial Black" pitchFamily="34" charset="0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F60DF2-0D5C-4BF7-BAAE-576CF6A596E1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EDDB51-7E43-4393-8297-53EB04E310EA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24581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Diamond Model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24582" name="Rectangle 5"/>
          <p:cNvSpPr>
            <a:spLocks noChangeArrowheads="1"/>
          </p:cNvSpPr>
          <p:nvPr/>
        </p:nvSpPr>
        <p:spPr bwMode="auto">
          <a:xfrm>
            <a:off x="685800" y="198120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The properties of the economy once it has converged to its balanced growth paths are the same as those of the Solow and Ramsey economies on their balanced growth paths: the saving rate is constant, capital input ratio is constant and so on.</a:t>
            </a:r>
            <a:endParaRPr lang="th-TH" sz="32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EFDC32-6B03-49E9-8008-3F91F814D422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2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2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B32DAF-8FB4-4BB3-8BDD-F04B3AD4A285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Effect of a fall in </a:t>
            </a:r>
            <a:r>
              <a:rPr lang="el-GR" sz="3600" b="1" dirty="0">
                <a:solidFill>
                  <a:schemeClr val="bg1"/>
                </a:solidFill>
                <a:latin typeface="Century Gothic" pitchFamily="34" charset="0"/>
              </a:rPr>
              <a:t>ρ</a:t>
            </a:r>
          </a:p>
        </p:txBody>
      </p:sp>
      <p:sp>
        <p:nvSpPr>
          <p:cNvPr id="25606" name="Line 5"/>
          <p:cNvSpPr>
            <a:spLocks noChangeShapeType="1"/>
          </p:cNvSpPr>
          <p:nvPr/>
        </p:nvSpPr>
        <p:spPr bwMode="auto">
          <a:xfrm>
            <a:off x="1600200" y="2133600"/>
            <a:ext cx="0" cy="3657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7" name="Line 6"/>
          <p:cNvSpPr>
            <a:spLocks noChangeShapeType="1"/>
          </p:cNvSpPr>
          <p:nvPr/>
        </p:nvSpPr>
        <p:spPr bwMode="auto">
          <a:xfrm>
            <a:off x="1600200" y="5791200"/>
            <a:ext cx="548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8" name="Line 7"/>
          <p:cNvSpPr>
            <a:spLocks noChangeShapeType="1"/>
          </p:cNvSpPr>
          <p:nvPr/>
        </p:nvSpPr>
        <p:spPr bwMode="auto">
          <a:xfrm flipV="1">
            <a:off x="1600200" y="2286000"/>
            <a:ext cx="4495800" cy="3505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9" name="Freeform 8"/>
          <p:cNvSpPr>
            <a:spLocks/>
          </p:cNvSpPr>
          <p:nvPr/>
        </p:nvSpPr>
        <p:spPr bwMode="auto">
          <a:xfrm>
            <a:off x="1600200" y="3048000"/>
            <a:ext cx="4953000" cy="2743200"/>
          </a:xfrm>
          <a:custGeom>
            <a:avLst/>
            <a:gdLst>
              <a:gd name="T0" fmla="*/ 0 w 3120"/>
              <a:gd name="T1" fmla="*/ 1728 h 1728"/>
              <a:gd name="T2" fmla="*/ 672 w 3120"/>
              <a:gd name="T3" fmla="*/ 864 h 1728"/>
              <a:gd name="T4" fmla="*/ 1728 w 3120"/>
              <a:gd name="T5" fmla="*/ 288 h 1728"/>
              <a:gd name="T6" fmla="*/ 3120 w 3120"/>
              <a:gd name="T7" fmla="*/ 0 h 1728"/>
              <a:gd name="T8" fmla="*/ 0 60000 65536"/>
              <a:gd name="T9" fmla="*/ 0 60000 65536"/>
              <a:gd name="T10" fmla="*/ 0 60000 65536"/>
              <a:gd name="T11" fmla="*/ 0 60000 65536"/>
              <a:gd name="T12" fmla="*/ 0 w 3120"/>
              <a:gd name="T13" fmla="*/ 0 h 1728"/>
              <a:gd name="T14" fmla="*/ 3120 w 3120"/>
              <a:gd name="T15" fmla="*/ 1728 h 17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20" h="1728">
                <a:moveTo>
                  <a:pt x="0" y="1728"/>
                </a:moveTo>
                <a:cubicBezTo>
                  <a:pt x="192" y="1416"/>
                  <a:pt x="384" y="1104"/>
                  <a:pt x="672" y="864"/>
                </a:cubicBezTo>
                <a:cubicBezTo>
                  <a:pt x="960" y="624"/>
                  <a:pt x="1320" y="432"/>
                  <a:pt x="1728" y="288"/>
                </a:cubicBezTo>
                <a:cubicBezTo>
                  <a:pt x="2136" y="144"/>
                  <a:pt x="2628" y="72"/>
                  <a:pt x="312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10" name="Freeform 9"/>
          <p:cNvSpPr>
            <a:spLocks/>
          </p:cNvSpPr>
          <p:nvPr/>
        </p:nvSpPr>
        <p:spPr bwMode="auto">
          <a:xfrm>
            <a:off x="1600200" y="2209800"/>
            <a:ext cx="4953000" cy="3505200"/>
          </a:xfrm>
          <a:custGeom>
            <a:avLst/>
            <a:gdLst>
              <a:gd name="T0" fmla="*/ 0 w 3120"/>
              <a:gd name="T1" fmla="*/ 2208 h 2208"/>
              <a:gd name="T2" fmla="*/ 672 w 3120"/>
              <a:gd name="T3" fmla="*/ 912 h 2208"/>
              <a:gd name="T4" fmla="*/ 2016 w 3120"/>
              <a:gd name="T5" fmla="*/ 144 h 2208"/>
              <a:gd name="T6" fmla="*/ 3120 w 3120"/>
              <a:gd name="T7" fmla="*/ 48 h 2208"/>
              <a:gd name="T8" fmla="*/ 0 60000 65536"/>
              <a:gd name="T9" fmla="*/ 0 60000 65536"/>
              <a:gd name="T10" fmla="*/ 0 60000 65536"/>
              <a:gd name="T11" fmla="*/ 0 60000 65536"/>
              <a:gd name="T12" fmla="*/ 0 w 3120"/>
              <a:gd name="T13" fmla="*/ 0 h 2208"/>
              <a:gd name="T14" fmla="*/ 3120 w 3120"/>
              <a:gd name="T15" fmla="*/ 2208 h 220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20" h="2208">
                <a:moveTo>
                  <a:pt x="0" y="2208"/>
                </a:moveTo>
                <a:cubicBezTo>
                  <a:pt x="168" y="1732"/>
                  <a:pt x="336" y="1256"/>
                  <a:pt x="672" y="912"/>
                </a:cubicBezTo>
                <a:cubicBezTo>
                  <a:pt x="1008" y="568"/>
                  <a:pt x="1608" y="288"/>
                  <a:pt x="2016" y="144"/>
                </a:cubicBezTo>
                <a:cubicBezTo>
                  <a:pt x="2424" y="0"/>
                  <a:pt x="2772" y="24"/>
                  <a:pt x="3120" y="48"/>
                </a:cubicBez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11" name="Line 10"/>
          <p:cNvSpPr>
            <a:spLocks noChangeShapeType="1"/>
          </p:cNvSpPr>
          <p:nvPr/>
        </p:nvSpPr>
        <p:spPr bwMode="auto">
          <a:xfrm flipV="1">
            <a:off x="4648200" y="1828800"/>
            <a:ext cx="0" cy="3962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12" name="Line 11"/>
          <p:cNvSpPr>
            <a:spLocks noChangeShapeType="1"/>
          </p:cNvSpPr>
          <p:nvPr/>
        </p:nvSpPr>
        <p:spPr bwMode="auto">
          <a:xfrm>
            <a:off x="6096000" y="16002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13" name="Line 12"/>
          <p:cNvSpPr>
            <a:spLocks noChangeShapeType="1"/>
          </p:cNvSpPr>
          <p:nvPr/>
        </p:nvSpPr>
        <p:spPr bwMode="auto">
          <a:xfrm flipV="1">
            <a:off x="3048000" y="34290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4" name="Line 13"/>
          <p:cNvSpPr>
            <a:spLocks noChangeShapeType="1"/>
          </p:cNvSpPr>
          <p:nvPr/>
        </p:nvSpPr>
        <p:spPr bwMode="auto">
          <a:xfrm flipV="1">
            <a:off x="6553200" y="2362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5" name="Line 14"/>
          <p:cNvSpPr>
            <a:spLocks noChangeShapeType="1"/>
          </p:cNvSpPr>
          <p:nvPr/>
        </p:nvSpPr>
        <p:spPr bwMode="auto">
          <a:xfrm flipV="1">
            <a:off x="4648200" y="25908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6" name="Line 15"/>
          <p:cNvSpPr>
            <a:spLocks noChangeShapeType="1"/>
          </p:cNvSpPr>
          <p:nvPr/>
        </p:nvSpPr>
        <p:spPr bwMode="auto">
          <a:xfrm>
            <a:off x="4648200" y="25146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7" name="Line 16"/>
          <p:cNvSpPr>
            <a:spLocks noChangeShapeType="1"/>
          </p:cNvSpPr>
          <p:nvPr/>
        </p:nvSpPr>
        <p:spPr bwMode="auto">
          <a:xfrm flipV="1">
            <a:off x="5715000" y="22860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8" name="Line 17"/>
          <p:cNvSpPr>
            <a:spLocks noChangeShapeType="1"/>
          </p:cNvSpPr>
          <p:nvPr/>
        </p:nvSpPr>
        <p:spPr bwMode="auto">
          <a:xfrm>
            <a:off x="5715000" y="22860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9" name="Text Box 18"/>
          <p:cNvSpPr txBox="1">
            <a:spLocks noChangeArrowheads="1"/>
          </p:cNvSpPr>
          <p:nvPr/>
        </p:nvSpPr>
        <p:spPr bwMode="auto">
          <a:xfrm>
            <a:off x="1203325" y="56832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5620" name="Freeform 19"/>
          <p:cNvSpPr>
            <a:spLocks/>
          </p:cNvSpPr>
          <p:nvPr/>
        </p:nvSpPr>
        <p:spPr bwMode="auto">
          <a:xfrm>
            <a:off x="1981200" y="5486400"/>
            <a:ext cx="304800" cy="304800"/>
          </a:xfrm>
          <a:custGeom>
            <a:avLst/>
            <a:gdLst>
              <a:gd name="T0" fmla="*/ 0 w 192"/>
              <a:gd name="T1" fmla="*/ 0 h 192"/>
              <a:gd name="T2" fmla="*/ 96 w 192"/>
              <a:gd name="T3" fmla="*/ 48 h 192"/>
              <a:gd name="T4" fmla="*/ 144 w 192"/>
              <a:gd name="T5" fmla="*/ 96 h 192"/>
              <a:gd name="T6" fmla="*/ 192 w 192"/>
              <a:gd name="T7" fmla="*/ 192 h 192"/>
              <a:gd name="T8" fmla="*/ 0 60000 65536"/>
              <a:gd name="T9" fmla="*/ 0 60000 65536"/>
              <a:gd name="T10" fmla="*/ 0 60000 65536"/>
              <a:gd name="T11" fmla="*/ 0 60000 65536"/>
              <a:gd name="T12" fmla="*/ 0 w 192"/>
              <a:gd name="T13" fmla="*/ 0 h 192"/>
              <a:gd name="T14" fmla="*/ 192 w 192"/>
              <a:gd name="T15" fmla="*/ 192 h 1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2" h="192">
                <a:moveTo>
                  <a:pt x="0" y="0"/>
                </a:moveTo>
                <a:cubicBezTo>
                  <a:pt x="36" y="16"/>
                  <a:pt x="72" y="32"/>
                  <a:pt x="96" y="48"/>
                </a:cubicBezTo>
                <a:cubicBezTo>
                  <a:pt x="120" y="64"/>
                  <a:pt x="128" y="72"/>
                  <a:pt x="144" y="96"/>
                </a:cubicBezTo>
                <a:cubicBezTo>
                  <a:pt x="160" y="120"/>
                  <a:pt x="176" y="156"/>
                  <a:pt x="192" y="19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21" name="Text Box 20"/>
          <p:cNvSpPr txBox="1">
            <a:spLocks noChangeArrowheads="1"/>
          </p:cNvSpPr>
          <p:nvPr/>
        </p:nvSpPr>
        <p:spPr bwMode="auto">
          <a:xfrm>
            <a:off x="2270125" y="5059363"/>
            <a:ext cx="558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45</a:t>
            </a:r>
            <a:r>
              <a:rPr lang="en-US" sz="3200" baseline="30000">
                <a:latin typeface="Arial Black" pitchFamily="34" charset="0"/>
                <a:cs typeface="Angsana New" pitchFamily="18" charset="-34"/>
              </a:rPr>
              <a:t>°</a:t>
            </a:r>
            <a:endParaRPr lang="en-US" sz="3200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5622" name="Text Box 21"/>
          <p:cNvSpPr txBox="1">
            <a:spLocks noChangeArrowheads="1"/>
          </p:cNvSpPr>
          <p:nvPr/>
        </p:nvSpPr>
        <p:spPr bwMode="auto">
          <a:xfrm>
            <a:off x="1050925" y="1644650"/>
            <a:ext cx="606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t+1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5623" name="Text Box 22"/>
          <p:cNvSpPr txBox="1">
            <a:spLocks noChangeArrowheads="1"/>
          </p:cNvSpPr>
          <p:nvPr/>
        </p:nvSpPr>
        <p:spPr bwMode="auto">
          <a:xfrm>
            <a:off x="4251325" y="5835650"/>
            <a:ext cx="674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30000">
                <a:latin typeface="Arial Black" pitchFamily="34" charset="0"/>
                <a:cs typeface="Angsana New" pitchFamily="18" charset="-34"/>
              </a:rPr>
              <a:t>*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old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5624" name="Text Box 23"/>
          <p:cNvSpPr txBox="1">
            <a:spLocks noChangeArrowheads="1"/>
          </p:cNvSpPr>
          <p:nvPr/>
        </p:nvSpPr>
        <p:spPr bwMode="auto">
          <a:xfrm>
            <a:off x="5851525" y="5911850"/>
            <a:ext cx="768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30000">
                <a:latin typeface="Arial Black" pitchFamily="34" charset="0"/>
                <a:cs typeface="Angsana New" pitchFamily="18" charset="-34"/>
              </a:rPr>
              <a:t>*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new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5625" name="Text Box 24"/>
          <p:cNvSpPr txBox="1">
            <a:spLocks noChangeArrowheads="1"/>
          </p:cNvSpPr>
          <p:nvPr/>
        </p:nvSpPr>
        <p:spPr bwMode="auto">
          <a:xfrm>
            <a:off x="7299325" y="5454650"/>
            <a:ext cx="4048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t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DD9C3E-CABA-43B3-8FEC-A8D9786A37FA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E1672-ED43-4325-BD59-CDA509F1CBDB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11270" name="Rectangle 4"/>
          <p:cNvSpPr>
            <a:spLocks noChangeArrowheads="1"/>
          </p:cNvSpPr>
          <p:nvPr/>
        </p:nvSpPr>
        <p:spPr bwMode="auto">
          <a:xfrm>
            <a:off x="685800" y="304800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General Case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1271" name="Rectangle 5"/>
          <p:cNvSpPr>
            <a:spLocks noChangeArrowheads="1"/>
          </p:cNvSpPr>
          <p:nvPr/>
        </p:nvSpPr>
        <p:spPr bwMode="auto">
          <a:xfrm>
            <a:off x="381000" y="1981200"/>
            <a:ext cx="7924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To understand the properties intuitively, let’s rewrite Eq.(36) as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000" b="1" dirty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000" b="1" dirty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000" b="1" dirty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000" b="1" dirty="0" smtClean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dirty="0" smtClean="0">
                <a:solidFill>
                  <a:srgbClr val="002060"/>
                </a:solidFill>
                <a:latin typeface="Century Gothic" pitchFamily="34" charset="0"/>
              </a:rPr>
              <a:t>k</a:t>
            </a:r>
            <a:r>
              <a:rPr lang="en-US" sz="2400" b="1" baseline="-25000" dirty="0" smtClean="0">
                <a:solidFill>
                  <a:srgbClr val="002060"/>
                </a:solidFill>
                <a:latin typeface="Century Gothic" pitchFamily="34" charset="0"/>
              </a:rPr>
              <a:t>t+1</a:t>
            </a:r>
            <a:r>
              <a:rPr lang="en-US" sz="2400" b="1" dirty="0" smtClean="0">
                <a:solidFill>
                  <a:srgbClr val="002060"/>
                </a:solidFill>
                <a:latin typeface="Century Gothic" pitchFamily="34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is the product of four terms: the ratio of effective labor in period t to t+1, the fraction of that labor income that is saved, the fraction of that output that is paid to labor, and output per unit of effective labor at time t.   </a:t>
            </a:r>
            <a:endParaRPr lang="th-TH" sz="24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graphicFrame>
        <p:nvGraphicFramePr>
          <p:cNvPr id="11266" name="Object 6"/>
          <p:cNvGraphicFramePr>
            <a:graphicFrameLocks noChangeAspect="1"/>
          </p:cNvGraphicFramePr>
          <p:nvPr/>
        </p:nvGraphicFramePr>
        <p:xfrm>
          <a:off x="838200" y="3048000"/>
          <a:ext cx="6629400" cy="828675"/>
        </p:xfrm>
        <a:graphic>
          <a:graphicData uri="http://schemas.openxmlformats.org/presentationml/2006/ole">
            <p:oleObj spid="_x0000_s11266" name="Equation" r:id="rId4" imgW="3962160" imgH="49500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6EDC1D-BE78-46F0-9EB1-B7864FCFB5E4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1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6C755B-6833-4B14-92BD-E0F62D059FC4}" type="slidenum">
              <a:rPr lang="en-US"/>
              <a:pPr>
                <a:defRPr/>
              </a:pPr>
              <a:t>24</a:t>
            </a:fld>
            <a:endParaRPr lang="en-US"/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One possibilities for the relationship between </a:t>
            </a:r>
            <a:r>
              <a:rPr lang="en-US" sz="3200" b="1" dirty="0" err="1">
                <a:solidFill>
                  <a:schemeClr val="bg1"/>
                </a:solidFill>
                <a:latin typeface="Century Gothic" pitchFamily="34" charset="0"/>
              </a:rPr>
              <a:t>k</a:t>
            </a:r>
            <a:r>
              <a:rPr lang="en-US" sz="3200" b="1" baseline="-25000" dirty="0" err="1">
                <a:solidFill>
                  <a:schemeClr val="bg1"/>
                </a:solidFill>
                <a:latin typeface="Century Gothic" pitchFamily="34" charset="0"/>
              </a:rPr>
              <a:t>t</a:t>
            </a:r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 and k</a:t>
            </a:r>
            <a:r>
              <a:rPr lang="en-US" sz="3200" b="1" baseline="-25000" dirty="0">
                <a:solidFill>
                  <a:schemeClr val="bg1"/>
                </a:solidFill>
                <a:latin typeface="Century Gothic" pitchFamily="34" charset="0"/>
              </a:rPr>
              <a:t>t+1</a:t>
            </a:r>
            <a:r>
              <a:rPr lang="en-US" sz="3200" dirty="0">
                <a:solidFill>
                  <a:schemeClr val="bg1"/>
                </a:solidFill>
                <a:latin typeface="Century Gothic" pitchFamily="34" charset="0"/>
              </a:rPr>
              <a:t>    </a:t>
            </a:r>
            <a:endParaRPr lang="th-TH" sz="32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26630" name="Line 5"/>
          <p:cNvSpPr>
            <a:spLocks noChangeShapeType="1"/>
          </p:cNvSpPr>
          <p:nvPr/>
        </p:nvSpPr>
        <p:spPr bwMode="auto">
          <a:xfrm>
            <a:off x="1828800" y="2667000"/>
            <a:ext cx="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1" name="Line 6"/>
          <p:cNvSpPr>
            <a:spLocks noChangeShapeType="1"/>
          </p:cNvSpPr>
          <p:nvPr/>
        </p:nvSpPr>
        <p:spPr bwMode="auto">
          <a:xfrm>
            <a:off x="1828800" y="5715000"/>
            <a:ext cx="525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2" name="Line 7"/>
          <p:cNvSpPr>
            <a:spLocks noChangeShapeType="1"/>
          </p:cNvSpPr>
          <p:nvPr/>
        </p:nvSpPr>
        <p:spPr bwMode="auto">
          <a:xfrm flipV="1">
            <a:off x="1828800" y="2895600"/>
            <a:ext cx="3733800" cy="281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3" name="Freeform 8"/>
          <p:cNvSpPr>
            <a:spLocks/>
          </p:cNvSpPr>
          <p:nvPr/>
        </p:nvSpPr>
        <p:spPr bwMode="auto">
          <a:xfrm>
            <a:off x="1828800" y="3035300"/>
            <a:ext cx="3733800" cy="2679700"/>
          </a:xfrm>
          <a:custGeom>
            <a:avLst/>
            <a:gdLst>
              <a:gd name="T0" fmla="*/ 0 w 2352"/>
              <a:gd name="T1" fmla="*/ 1688 h 1688"/>
              <a:gd name="T2" fmla="*/ 144 w 2352"/>
              <a:gd name="T3" fmla="*/ 1400 h 1688"/>
              <a:gd name="T4" fmla="*/ 624 w 2352"/>
              <a:gd name="T5" fmla="*/ 1256 h 1688"/>
              <a:gd name="T6" fmla="*/ 1248 w 2352"/>
              <a:gd name="T7" fmla="*/ 1016 h 1688"/>
              <a:gd name="T8" fmla="*/ 1728 w 2352"/>
              <a:gd name="T9" fmla="*/ 728 h 1688"/>
              <a:gd name="T10" fmla="*/ 1296 w 2352"/>
              <a:gd name="T11" fmla="*/ 344 h 1688"/>
              <a:gd name="T12" fmla="*/ 1728 w 2352"/>
              <a:gd name="T13" fmla="*/ 56 h 1688"/>
              <a:gd name="T14" fmla="*/ 2352 w 2352"/>
              <a:gd name="T15" fmla="*/ 8 h 168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352"/>
              <a:gd name="T25" fmla="*/ 0 h 1688"/>
              <a:gd name="T26" fmla="*/ 2352 w 2352"/>
              <a:gd name="T27" fmla="*/ 1688 h 168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352" h="1688">
                <a:moveTo>
                  <a:pt x="0" y="1688"/>
                </a:moveTo>
                <a:cubicBezTo>
                  <a:pt x="20" y="1580"/>
                  <a:pt x="40" y="1472"/>
                  <a:pt x="144" y="1400"/>
                </a:cubicBezTo>
                <a:cubicBezTo>
                  <a:pt x="248" y="1328"/>
                  <a:pt x="440" y="1320"/>
                  <a:pt x="624" y="1256"/>
                </a:cubicBezTo>
                <a:cubicBezTo>
                  <a:pt x="808" y="1192"/>
                  <a:pt x="1064" y="1104"/>
                  <a:pt x="1248" y="1016"/>
                </a:cubicBezTo>
                <a:cubicBezTo>
                  <a:pt x="1432" y="928"/>
                  <a:pt x="1720" y="840"/>
                  <a:pt x="1728" y="728"/>
                </a:cubicBezTo>
                <a:cubicBezTo>
                  <a:pt x="1736" y="616"/>
                  <a:pt x="1296" y="456"/>
                  <a:pt x="1296" y="344"/>
                </a:cubicBezTo>
                <a:cubicBezTo>
                  <a:pt x="1296" y="232"/>
                  <a:pt x="1552" y="112"/>
                  <a:pt x="1728" y="56"/>
                </a:cubicBezTo>
                <a:cubicBezTo>
                  <a:pt x="1904" y="0"/>
                  <a:pt x="2128" y="4"/>
                  <a:pt x="2352" y="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4" name="Line 9"/>
          <p:cNvSpPr>
            <a:spLocks noChangeShapeType="1"/>
          </p:cNvSpPr>
          <p:nvPr/>
        </p:nvSpPr>
        <p:spPr bwMode="auto">
          <a:xfrm flipV="1">
            <a:off x="3886200" y="25146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5" name="Line 10"/>
          <p:cNvSpPr>
            <a:spLocks noChangeShapeType="1"/>
          </p:cNvSpPr>
          <p:nvPr/>
        </p:nvSpPr>
        <p:spPr bwMode="auto">
          <a:xfrm flipV="1">
            <a:off x="4572000" y="25146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6" name="Text Box 11"/>
          <p:cNvSpPr txBox="1">
            <a:spLocks noChangeArrowheads="1"/>
          </p:cNvSpPr>
          <p:nvPr/>
        </p:nvSpPr>
        <p:spPr bwMode="auto">
          <a:xfrm>
            <a:off x="1203325" y="2330450"/>
            <a:ext cx="606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t+1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6637" name="Text Box 12"/>
          <p:cNvSpPr txBox="1">
            <a:spLocks noChangeArrowheads="1"/>
          </p:cNvSpPr>
          <p:nvPr/>
        </p:nvSpPr>
        <p:spPr bwMode="auto">
          <a:xfrm>
            <a:off x="1431925" y="56832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6638" name="Text Box 13"/>
          <p:cNvSpPr txBox="1">
            <a:spLocks noChangeArrowheads="1"/>
          </p:cNvSpPr>
          <p:nvPr/>
        </p:nvSpPr>
        <p:spPr bwMode="auto">
          <a:xfrm>
            <a:off x="7299325" y="5530850"/>
            <a:ext cx="4048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t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6639" name="Text Box 14"/>
          <p:cNvSpPr txBox="1">
            <a:spLocks noChangeArrowheads="1"/>
          </p:cNvSpPr>
          <p:nvPr/>
        </p:nvSpPr>
        <p:spPr bwMode="auto">
          <a:xfrm>
            <a:off x="3565525" y="568325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a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26640" name="Text Box 15"/>
          <p:cNvSpPr txBox="1">
            <a:spLocks noChangeArrowheads="1"/>
          </p:cNvSpPr>
          <p:nvPr/>
        </p:nvSpPr>
        <p:spPr bwMode="auto">
          <a:xfrm>
            <a:off x="4479925" y="568325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b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D69145-758E-48FD-A778-7B3FF44B9EC6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5D7283-ECE6-4F6A-B34A-E503F5B24A3A}" type="slidenum">
              <a:rPr lang="en-US"/>
              <a:pPr>
                <a:defRPr/>
              </a:pPr>
              <a:t>25</a:t>
            </a:fld>
            <a:endParaRPr lang="en-US"/>
          </a:p>
        </p:txBody>
      </p:sp>
      <p:sp>
        <p:nvSpPr>
          <p:cNvPr id="27653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One possibilities for the relationship between </a:t>
            </a:r>
            <a:r>
              <a:rPr lang="en-US" sz="3200" b="1" dirty="0" err="1">
                <a:solidFill>
                  <a:schemeClr val="bg1"/>
                </a:solidFill>
                <a:latin typeface="Century Gothic" pitchFamily="34" charset="0"/>
              </a:rPr>
              <a:t>k</a:t>
            </a:r>
            <a:r>
              <a:rPr lang="en-US" sz="3200" b="1" baseline="-25000" dirty="0" err="1">
                <a:solidFill>
                  <a:schemeClr val="bg1"/>
                </a:solidFill>
                <a:latin typeface="Century Gothic" pitchFamily="34" charset="0"/>
              </a:rPr>
              <a:t>t</a:t>
            </a:r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 and k</a:t>
            </a:r>
            <a:r>
              <a:rPr lang="en-US" sz="3200" b="1" baseline="-25000" dirty="0">
                <a:solidFill>
                  <a:schemeClr val="bg1"/>
                </a:solidFill>
                <a:latin typeface="Century Gothic" pitchFamily="34" charset="0"/>
              </a:rPr>
              <a:t>t+1</a:t>
            </a:r>
            <a:endParaRPr lang="th-TH" sz="3200" b="1" baseline="-250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27654" name="Rectangle 5"/>
          <p:cNvSpPr>
            <a:spLocks noChangeArrowheads="1"/>
          </p:cNvSpPr>
          <p:nvPr/>
        </p:nvSpPr>
        <p:spPr bwMode="auto">
          <a:xfrm>
            <a:off x="609600" y="1981200"/>
            <a:ext cx="7696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When </a:t>
            </a:r>
            <a:r>
              <a:rPr lang="en-US" sz="3200" b="1" dirty="0" err="1">
                <a:solidFill>
                  <a:srgbClr val="002060"/>
                </a:solidFill>
                <a:latin typeface="Century Gothic" pitchFamily="34" charset="0"/>
              </a:rPr>
              <a:t>k</a:t>
            </a:r>
            <a:r>
              <a:rPr lang="en-US" sz="3200" b="1" baseline="-25000" dirty="0" err="1">
                <a:solidFill>
                  <a:srgbClr val="002060"/>
                </a:solidFill>
                <a:latin typeface="Century Gothic" pitchFamily="34" charset="0"/>
              </a:rPr>
              <a:t>t</a:t>
            </a: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 is between k</a:t>
            </a:r>
            <a:r>
              <a:rPr lang="en-US" sz="3200" b="1" baseline="-25000" dirty="0">
                <a:solidFill>
                  <a:srgbClr val="002060"/>
                </a:solidFill>
                <a:latin typeface="Century Gothic" pitchFamily="34" charset="0"/>
              </a:rPr>
              <a:t>a</a:t>
            </a: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 and k</a:t>
            </a:r>
            <a:r>
              <a:rPr lang="en-US" sz="3200" b="1" baseline="-25000" dirty="0">
                <a:solidFill>
                  <a:srgbClr val="002060"/>
                </a:solidFill>
                <a:latin typeface="Century Gothic" pitchFamily="34" charset="0"/>
              </a:rPr>
              <a:t>b</a:t>
            </a: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, there are three possible values of k</a:t>
            </a:r>
            <a:r>
              <a:rPr lang="en-US" sz="3200" b="1" baseline="-25000" dirty="0">
                <a:solidFill>
                  <a:srgbClr val="002060"/>
                </a:solidFill>
                <a:latin typeface="Century Gothic" pitchFamily="34" charset="0"/>
              </a:rPr>
              <a:t>t+1</a:t>
            </a: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. This can happen if saving is a decreasing function of interest rate.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Eq. (37) does not fully determine how k evolves over time given its initial value.  </a:t>
            </a:r>
            <a:r>
              <a:rPr lang="en-US" sz="2800" b="1" dirty="0">
                <a:solidFill>
                  <a:schemeClr val="accent2"/>
                </a:solidFill>
                <a:latin typeface="Century Gothic" pitchFamily="34" charset="0"/>
              </a:rPr>
              <a:t>             </a:t>
            </a:r>
            <a:endParaRPr lang="th-TH" sz="2800" b="1" dirty="0">
              <a:solidFill>
                <a:schemeClr val="accent2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54961D-B327-4515-A072-E0D10088DB6D}" type="datetime1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81EF04-9854-4374-953E-0D12ED1C79F2}" type="slidenum">
              <a:rPr lang="en-US"/>
              <a:pPr>
                <a:defRPr/>
              </a:pPr>
              <a:t>26</a:t>
            </a:fld>
            <a:endParaRPr lang="en-US"/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One possibilities for the relationship between </a:t>
            </a:r>
            <a:r>
              <a:rPr lang="en-US" sz="3200" b="1" dirty="0" err="1">
                <a:solidFill>
                  <a:schemeClr val="bg1"/>
                </a:solidFill>
                <a:latin typeface="Century Gothic" pitchFamily="34" charset="0"/>
              </a:rPr>
              <a:t>k</a:t>
            </a:r>
            <a:r>
              <a:rPr lang="en-US" sz="3200" b="1" baseline="-25000" dirty="0" err="1">
                <a:solidFill>
                  <a:schemeClr val="bg1"/>
                </a:solidFill>
                <a:latin typeface="Century Gothic" pitchFamily="34" charset="0"/>
              </a:rPr>
              <a:t>t</a:t>
            </a:r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 and k</a:t>
            </a:r>
            <a:r>
              <a:rPr lang="en-US" sz="3200" b="1" baseline="-25000" dirty="0">
                <a:solidFill>
                  <a:schemeClr val="bg1"/>
                </a:solidFill>
                <a:latin typeface="Century Gothic" pitchFamily="34" charset="0"/>
              </a:rPr>
              <a:t>t+1</a:t>
            </a:r>
            <a:endParaRPr lang="th-TH" sz="3200" b="1" baseline="-250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28678" name="Rectangle 5"/>
          <p:cNvSpPr>
            <a:spLocks noChangeArrowheads="1"/>
          </p:cNvSpPr>
          <p:nvPr/>
        </p:nvSpPr>
        <p:spPr bwMode="auto">
          <a:xfrm>
            <a:off x="685800" y="198120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This raises the possibility that “self-fulfilling prophecies” and “sunspots” can affect the behavior of the economy and that the economy can exhibit fluctuations even though there are no exogenous disturbances. </a:t>
            </a:r>
            <a:endParaRPr lang="th-TH" sz="32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01159440">
  <a:themeElements>
    <a:clrScheme name="0115944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159440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115944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01159440</Template>
  <TotalTime>1027</TotalTime>
  <Words>987</Words>
  <Application>Microsoft Office PowerPoint</Application>
  <PresentationFormat>On-screen Show (4:3)</PresentationFormat>
  <Paragraphs>191</Paragraphs>
  <Slides>26</Slides>
  <Notes>26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01159440</vt:lpstr>
      <vt:lpstr>Equity</vt:lpstr>
      <vt:lpstr>Equation</vt:lpstr>
      <vt:lpstr>Macroeconomics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Econ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arayah</cp:lastModifiedBy>
  <cp:revision>95</cp:revision>
  <dcterms:created xsi:type="dcterms:W3CDTF">2005-06-24T03:02:01Z</dcterms:created>
  <dcterms:modified xsi:type="dcterms:W3CDTF">2013-04-10T04:00:33Z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TC011594401033</vt:lpwstr>
  </property>
</Properties>
</file>