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8"/>
  </p:notesMasterIdLst>
  <p:sldIdLst>
    <p:sldId id="256" r:id="rId2"/>
    <p:sldId id="257" r:id="rId3"/>
    <p:sldId id="298" r:id="rId4"/>
    <p:sldId id="299" r:id="rId5"/>
    <p:sldId id="300" r:id="rId6"/>
    <p:sldId id="301" r:id="rId7"/>
    <p:sldId id="258" r:id="rId8"/>
    <p:sldId id="259" r:id="rId9"/>
    <p:sldId id="260" r:id="rId10"/>
    <p:sldId id="261" r:id="rId11"/>
    <p:sldId id="262" r:id="rId12"/>
    <p:sldId id="263" r:id="rId13"/>
    <p:sldId id="264" r:id="rId14"/>
    <p:sldId id="265" r:id="rId15"/>
    <p:sldId id="266" r:id="rId16"/>
    <p:sldId id="268" r:id="rId17"/>
    <p:sldId id="267" r:id="rId18"/>
    <p:sldId id="269" r:id="rId19"/>
    <p:sldId id="270" r:id="rId20"/>
    <p:sldId id="271" r:id="rId21"/>
    <p:sldId id="275" r:id="rId22"/>
    <p:sldId id="272" r:id="rId23"/>
    <p:sldId id="273" r:id="rId24"/>
    <p:sldId id="274" r:id="rId25"/>
    <p:sldId id="277" r:id="rId26"/>
    <p:sldId id="276" r:id="rId27"/>
    <p:sldId id="285" r:id="rId28"/>
    <p:sldId id="293" r:id="rId29"/>
    <p:sldId id="278" r:id="rId30"/>
    <p:sldId id="281" r:id="rId31"/>
    <p:sldId id="279" r:id="rId32"/>
    <p:sldId id="280" r:id="rId33"/>
    <p:sldId id="282" r:id="rId34"/>
    <p:sldId id="302" r:id="rId35"/>
    <p:sldId id="284" r:id="rId36"/>
    <p:sldId id="286" r:id="rId37"/>
    <p:sldId id="304" r:id="rId38"/>
    <p:sldId id="283" r:id="rId39"/>
    <p:sldId id="287" r:id="rId40"/>
    <p:sldId id="288" r:id="rId41"/>
    <p:sldId id="289" r:id="rId42"/>
    <p:sldId id="290" r:id="rId43"/>
    <p:sldId id="291" r:id="rId44"/>
    <p:sldId id="292" r:id="rId45"/>
    <p:sldId id="295" r:id="rId46"/>
    <p:sldId id="296" r:id="rId47"/>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33" autoAdjust="0"/>
  </p:normalViewPr>
  <p:slideViewPr>
    <p:cSldViewPr>
      <p:cViewPr varScale="1">
        <p:scale>
          <a:sx n="63" d="100"/>
          <a:sy n="63" d="100"/>
        </p:scale>
        <p:origin x="-129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9/14/2012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244884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rd.go.th/publish/6045.0.html"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www.rd.go.th/publish/6045.0.html"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llbusiness.chron.com/difference-between-jointly-liable-joint-several-liability-38704.html"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thailandlawonline.com/article-blog/duties-company-limited.html" TargetMode="External"/><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doingbusiness.org/data/exploreeconomies/thailand/starting-a-business/"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en.wikipedia.org/wiki/Amazon.com"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8" Type="http://schemas.openxmlformats.org/officeDocument/2006/relationships/hyperlink" Target="http://de.wikipedia.org/wiki/Prospekt_(Werbung)" TargetMode="External"/><Relationship Id="rId3" Type="http://schemas.openxmlformats.org/officeDocument/2006/relationships/hyperlink" Target="http://de.wikipedia.org/wiki/Ingvar_Kamprad" TargetMode="External"/><Relationship Id="rId7" Type="http://schemas.openxmlformats.org/officeDocument/2006/relationships/hyperlink" Target="http://de.wikipedia.org/wiki/Sm%C3%A5land" TargetMode="External"/><Relationship Id="rId2" Type="http://schemas.openxmlformats.org/officeDocument/2006/relationships/slide" Target="../slides/slide40.xml"/><Relationship Id="rId1" Type="http://schemas.openxmlformats.org/officeDocument/2006/relationships/notesMaster" Target="../notesMasters/notesMaster1.xml"/><Relationship Id="rId6" Type="http://schemas.openxmlformats.org/officeDocument/2006/relationships/hyperlink" Target="http://de.wikipedia.org/wiki/M%C3%B6bel" TargetMode="External"/><Relationship Id="rId5" Type="http://schemas.openxmlformats.org/officeDocument/2006/relationships/hyperlink" Target="http://de.wikipedia.org/wiki/IKEA" TargetMode="External"/><Relationship Id="rId4" Type="http://schemas.openxmlformats.org/officeDocument/2006/relationships/hyperlink" Target="http://de.wikipedia.org/wiki/Akronym" TargetMode="External"/><Relationship Id="rId9" Type="http://schemas.openxmlformats.org/officeDocument/2006/relationships/hyperlink" Target="http://de.wikipedia.org/wiki/%C3%84lmhult"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http://www.rd.go.th/publish/6045.0.html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a:t>
            </a:fld>
            <a:endParaRPr lang="en-US"/>
          </a:p>
        </p:txBody>
      </p:sp>
    </p:spTree>
    <p:extLst>
      <p:ext uri="{BB962C8B-B14F-4D97-AF65-F5344CB8AC3E}">
        <p14:creationId xmlns:p14="http://schemas.microsoft.com/office/powerpoint/2010/main" val="4112424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http://www.rd.go.th/publish/6045.0.html</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4</a:t>
            </a:fld>
            <a:endParaRPr lang="en-US"/>
          </a:p>
        </p:txBody>
      </p:sp>
    </p:spTree>
    <p:extLst>
      <p:ext uri="{BB962C8B-B14F-4D97-AF65-F5344CB8AC3E}">
        <p14:creationId xmlns:p14="http://schemas.microsoft.com/office/powerpoint/2010/main" val="2451676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5</a:t>
            </a:fld>
            <a:endParaRPr lang="en-US"/>
          </a:p>
        </p:txBody>
      </p:sp>
    </p:spTree>
    <p:extLst>
      <p:ext uri="{BB962C8B-B14F-4D97-AF65-F5344CB8AC3E}">
        <p14:creationId xmlns:p14="http://schemas.microsoft.com/office/powerpoint/2010/main" val="2451676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hlinkClick r:id="rId3"/>
              </a:rPr>
              <a:t>http://smallbusiness.chron.com/difference-between-jointly-liable-joint-several-liability-38704.html</a:t>
            </a:r>
            <a:endParaRPr lang="en-US"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6</a:t>
            </a:fld>
            <a:endParaRPr lang="en-US"/>
          </a:p>
        </p:txBody>
      </p:sp>
    </p:spTree>
    <p:extLst>
      <p:ext uri="{BB962C8B-B14F-4D97-AF65-F5344CB8AC3E}">
        <p14:creationId xmlns:p14="http://schemas.microsoft.com/office/powerpoint/2010/main" val="2451676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latin typeface="+mn-lt"/>
                <a:ea typeface="+mn-ea"/>
                <a:cs typeface="+mn-cs"/>
              </a:rPr>
              <a:t>(1) A limited partnership consists of two types of partner:</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(a) one whose liability is limited to the specific amount which he has contributed to the partnership, and</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(b) one whose has unlimited liability for all debts incurred by the partnership.</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(2) A limited partnership must be registered and is regarded as a separate entity.</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(3) It should only be managed by a partner who has unlimited liability.</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(4) If the business of the partnership is managed by a partner whose liability is limited, that partner will become unlimitedly liable for all debts incurred by the partnership.</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(5) Partners with limited liability are entitled to carry on business of the same nature as that of the partnership and are free to transfer their shares without prior consent of the other partners.</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(6) Creditors of the partnership are not entitled to sue partners with limited liability unless the partnership is dissolved. Even then, creditor can claim only the following amounts:</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a:t>
            </a:r>
            <a:r>
              <a:rPr lang="en-US" sz="1200" b="0" i="0" kern="1200" dirty="0" err="1" smtClean="0">
                <a:solidFill>
                  <a:schemeClr val="tx1"/>
                </a:solidFill>
                <a:latin typeface="+mn-lt"/>
                <a:ea typeface="+mn-ea"/>
                <a:cs typeface="+mn-cs"/>
              </a:rPr>
              <a:t>i</a:t>
            </a:r>
            <a:r>
              <a:rPr lang="en-US" sz="1200" b="0" i="0" kern="1200" dirty="0" smtClean="0">
                <a:solidFill>
                  <a:schemeClr val="tx1"/>
                </a:solidFill>
                <a:latin typeface="+mn-lt"/>
                <a:ea typeface="+mn-ea"/>
                <a:cs typeface="+mn-cs"/>
              </a:rPr>
              <a:t>) part of the undelivered contribution,</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(ii) part of the contribution which has been withdrawn,</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(iii) divined or interest received in bad faith or contrary to the law.</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(7) New partners cannot be introduced into the partnership without the consent of all other partners. A new partner is liable for any of the partnership’s debts from time of his becoming a partner. Similarly, an ex-partner is liable for debts incurred by the partnership up to the termination of his right as a partner.</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14</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กฎหมายบังคับให้จ่ายค่าหุ้นเบื้องต้น</a:t>
            </a:r>
            <a:r>
              <a:rPr lang="th-TH" baseline="0" dirty="0" smtClean="0"/>
              <a:t> </a:t>
            </a:r>
            <a:r>
              <a:rPr lang="de-DE" baseline="0" dirty="0" smtClean="0"/>
              <a:t>25% </a:t>
            </a:r>
            <a:r>
              <a:rPr lang="th-TH" baseline="0" dirty="0" smtClean="0"/>
              <a:t>ของมูลค่าหุ้นทั้งหมด</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One</a:t>
            </a:r>
            <a:r>
              <a:rPr lang="de-DE" dirty="0" smtClean="0"/>
              <a:t> </a:t>
            </a:r>
            <a:r>
              <a:rPr lang="de-DE" dirty="0" err="1" smtClean="0"/>
              <a:t>tier</a:t>
            </a:r>
            <a:r>
              <a:rPr lang="de-DE" dirty="0" smtClean="0"/>
              <a:t> </a:t>
            </a:r>
            <a:r>
              <a:rPr lang="de-DE" dirty="0" err="1" smtClean="0"/>
              <a:t>board</a:t>
            </a:r>
            <a:r>
              <a:rPr lang="de-DE" dirty="0" smtClean="0"/>
              <a:t>, </a:t>
            </a:r>
            <a:r>
              <a:rPr lang="de-DE" dirty="0" err="1" smtClean="0"/>
              <a:t>two-tier</a:t>
            </a:r>
            <a:r>
              <a:rPr lang="de-DE" baseline="0" dirty="0" smtClean="0"/>
              <a:t> </a:t>
            </a:r>
            <a:r>
              <a:rPr lang="de-DE" baseline="0" dirty="0" err="1" smtClean="0"/>
              <a:t>board</a:t>
            </a:r>
            <a:r>
              <a:rPr lang="de-DE" baseline="0" dirty="0" smtClean="0"/>
              <a:t> (</a:t>
            </a:r>
            <a:r>
              <a:rPr lang="de-DE" baseline="0" dirty="0" err="1" smtClean="0"/>
              <a:t>board</a:t>
            </a:r>
            <a:r>
              <a:rPr lang="de-DE" baseline="0" dirty="0" smtClean="0"/>
              <a:t> </a:t>
            </a:r>
            <a:r>
              <a:rPr lang="de-DE" baseline="0" dirty="0" err="1" smtClean="0"/>
              <a:t>of</a:t>
            </a:r>
            <a:r>
              <a:rPr lang="de-DE" baseline="0" dirty="0" smtClean="0"/>
              <a:t> </a:t>
            </a:r>
            <a:r>
              <a:rPr lang="de-DE" baseline="0" dirty="0" err="1" smtClean="0"/>
              <a:t>director</a:t>
            </a:r>
            <a:r>
              <a:rPr lang="de-DE" baseline="0" dirty="0" smtClean="0"/>
              <a:t>, </a:t>
            </a:r>
            <a:r>
              <a:rPr lang="de-DE" baseline="0" dirty="0" err="1" smtClean="0"/>
              <a:t>supervisory</a:t>
            </a:r>
            <a:r>
              <a:rPr lang="de-DE" baseline="0" dirty="0" smtClean="0"/>
              <a:t> </a:t>
            </a:r>
            <a:r>
              <a:rPr lang="de-DE" baseline="0" dirty="0" err="1" smtClean="0"/>
              <a:t>board</a:t>
            </a:r>
            <a:r>
              <a:rPr lang="de-DE" baseline="0" dirty="0" smtClean="0"/>
              <a:t>)</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26</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http://www.thailandlawonline.com/article-blog/duties-company-limited.html</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29</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smtClean="0">
                <a:hlinkClick r:id="rId3"/>
              </a:rPr>
              <a:t>http://www.doingbusiness.org/data/exploreeconomies/thailand/starting-a-business/</a:t>
            </a:r>
            <a:endParaRPr lang="en-US" dirty="0" smtClean="0">
              <a:latin typeface="Cordia New" pitchFamily="34" charset="-34"/>
              <a:cs typeface="Cordia New" pitchFamily="34" charset="-34"/>
            </a:endParaRP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35</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Internet </a:t>
            </a:r>
            <a:r>
              <a:rPr lang="de-DE" sz="1200" b="0" i="0" kern="1200" dirty="0" err="1" smtClean="0">
                <a:solidFill>
                  <a:schemeClr val="tx1"/>
                </a:solidFill>
                <a:latin typeface="+mn-lt"/>
                <a:ea typeface="+mn-ea"/>
                <a:cs typeface="+mn-cs"/>
              </a:rPr>
              <a:t>gold</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rush</a:t>
            </a:r>
            <a:r>
              <a:rPr lang="de-DE" sz="1200" b="0" i="0"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dot-com</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bubble</a:t>
            </a:r>
            <a:endParaRPr lang="de-DE" sz="1200" b="0" i="0" u="none" strike="noStrike" kern="1200" dirty="0" smtClean="0">
              <a:solidFill>
                <a:schemeClr val="tx1"/>
              </a:solidFill>
              <a:latin typeface="+mn-lt"/>
              <a:ea typeface="+mn-ea"/>
              <a:cs typeface="+mn-cs"/>
            </a:endParaRPr>
          </a:p>
          <a:p>
            <a:r>
              <a:rPr lang="de-DE" sz="1200" b="0" i="0" u="none" strike="noStrike" kern="1200" dirty="0" smtClean="0">
                <a:solidFill>
                  <a:schemeClr val="tx1"/>
                </a:solidFill>
                <a:latin typeface="+mn-lt"/>
                <a:ea typeface="+mn-ea"/>
                <a:cs typeface="+mn-cs"/>
              </a:rPr>
              <a:t>The </a:t>
            </a:r>
            <a:r>
              <a:rPr lang="de-DE" sz="1200" b="0" i="0" u="none" strike="noStrike" kern="1200" dirty="0" err="1" smtClean="0">
                <a:solidFill>
                  <a:schemeClr val="tx1"/>
                </a:solidFill>
                <a:latin typeface="+mn-lt"/>
                <a:ea typeface="+mn-ea"/>
                <a:cs typeface="+mn-cs"/>
              </a:rPr>
              <a:t>meaning</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of</a:t>
            </a:r>
            <a:r>
              <a:rPr lang="de-DE" sz="1200" b="0" i="0" u="none" strike="noStrike" kern="1200" dirty="0" smtClean="0">
                <a:solidFill>
                  <a:schemeClr val="tx1"/>
                </a:solidFill>
                <a:latin typeface="+mn-lt"/>
                <a:ea typeface="+mn-ea"/>
                <a:cs typeface="+mn-cs"/>
              </a:rPr>
              <a:t> logo</a:t>
            </a:r>
            <a:endParaRPr lang="de-DE"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Since 2000, Amazon's logotype is an arrow leading from A to Z, representing customer satisfaction (as it forms a smile); a goal was to have every product in the alphabet.</a:t>
            </a:r>
            <a:r>
              <a:rPr lang="en-US" sz="1200" b="0" i="0" u="none" strike="noStrike" kern="1200" baseline="30000" dirty="0" smtClean="0">
                <a:solidFill>
                  <a:schemeClr val="tx1"/>
                </a:solidFill>
                <a:latin typeface="+mn-lt"/>
                <a:ea typeface="+mn-ea"/>
                <a:cs typeface="+mn-cs"/>
                <a:hlinkClick r:id="rId3"/>
              </a:rPr>
              <a:t>[7]</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39</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Der damals 17-jährige </a:t>
            </a:r>
            <a:r>
              <a:rPr lang="de-DE" sz="1200" b="0" i="0" u="none" strike="noStrike" kern="1200" dirty="0" smtClean="0">
                <a:solidFill>
                  <a:schemeClr val="tx1"/>
                </a:solidFill>
                <a:latin typeface="+mn-lt"/>
                <a:ea typeface="+mn-ea"/>
                <a:cs typeface="+mn-cs"/>
                <a:hlinkClick r:id="rId3" tooltip="Ingvar Kamprad"/>
              </a:rPr>
              <a:t>Ingvar Kamprad</a:t>
            </a:r>
            <a:r>
              <a:rPr lang="de-DE" sz="1200" b="0" i="0" kern="1200" dirty="0" smtClean="0">
                <a:solidFill>
                  <a:schemeClr val="tx1"/>
                </a:solidFill>
                <a:latin typeface="+mn-lt"/>
                <a:ea typeface="+mn-ea"/>
                <a:cs typeface="+mn-cs"/>
              </a:rPr>
              <a:t> gründete das Unternehmen 1943 in Schweden. Das </a:t>
            </a:r>
            <a:r>
              <a:rPr lang="de-DE" sz="1200" b="0" i="0" u="none" strike="noStrike" kern="1200" dirty="0" smtClean="0">
                <a:solidFill>
                  <a:schemeClr val="tx1"/>
                </a:solidFill>
                <a:latin typeface="+mn-lt"/>
                <a:ea typeface="+mn-ea"/>
                <a:cs typeface="+mn-cs"/>
                <a:hlinkClick r:id="rId4" tooltip="Akronym"/>
              </a:rPr>
              <a:t>Akronym</a:t>
            </a:r>
            <a:r>
              <a:rPr lang="de-DE" sz="1200" b="0" i="0" kern="1200" dirty="0" smtClean="0">
                <a:solidFill>
                  <a:schemeClr val="tx1"/>
                </a:solidFill>
                <a:latin typeface="+mn-lt"/>
                <a:ea typeface="+mn-ea"/>
                <a:cs typeface="+mn-cs"/>
              </a:rPr>
              <a:t> </a:t>
            </a:r>
            <a:r>
              <a:rPr lang="de-DE" sz="1200" b="0" i="1" kern="1200" dirty="0" smtClean="0">
                <a:solidFill>
                  <a:schemeClr val="tx1"/>
                </a:solidFill>
                <a:latin typeface="+mn-lt"/>
                <a:ea typeface="+mn-ea"/>
                <a:cs typeface="+mn-cs"/>
              </a:rPr>
              <a:t>IKEA</a:t>
            </a:r>
            <a:r>
              <a:rPr lang="de-DE" sz="1200" b="0" i="0" kern="1200" dirty="0" smtClean="0">
                <a:solidFill>
                  <a:schemeClr val="tx1"/>
                </a:solidFill>
                <a:latin typeface="+mn-lt"/>
                <a:ea typeface="+mn-ea"/>
                <a:cs typeface="+mn-cs"/>
              </a:rPr>
              <a:t> setzt sich aus den Anfangsbuchstaben von </a:t>
            </a:r>
            <a:r>
              <a:rPr lang="de-DE" sz="1200" b="1" i="0" kern="1200" dirty="0" smtClean="0">
                <a:solidFill>
                  <a:schemeClr val="tx1"/>
                </a:solidFill>
                <a:latin typeface="+mn-lt"/>
                <a:ea typeface="+mn-ea"/>
                <a:cs typeface="+mn-cs"/>
              </a:rPr>
              <a:t>I</a:t>
            </a:r>
            <a:r>
              <a:rPr lang="de-DE" sz="1200" b="0" i="0" kern="1200" dirty="0" smtClean="0">
                <a:solidFill>
                  <a:schemeClr val="tx1"/>
                </a:solidFill>
                <a:latin typeface="+mn-lt"/>
                <a:ea typeface="+mn-ea"/>
                <a:cs typeface="+mn-cs"/>
              </a:rPr>
              <a:t>ngvar </a:t>
            </a:r>
            <a:r>
              <a:rPr lang="de-DE" sz="1200" b="1" i="0" kern="1200" dirty="0" smtClean="0">
                <a:solidFill>
                  <a:schemeClr val="tx1"/>
                </a:solidFill>
                <a:latin typeface="+mn-lt"/>
                <a:ea typeface="+mn-ea"/>
                <a:cs typeface="+mn-cs"/>
              </a:rPr>
              <a:t>K</a:t>
            </a:r>
            <a:r>
              <a:rPr lang="de-DE" sz="1200" b="0" i="0" kern="1200" dirty="0" smtClean="0">
                <a:solidFill>
                  <a:schemeClr val="tx1"/>
                </a:solidFill>
                <a:latin typeface="+mn-lt"/>
                <a:ea typeface="+mn-ea"/>
                <a:cs typeface="+mn-cs"/>
              </a:rPr>
              <a:t>amprad, des elterlichen Bauernhofs </a:t>
            </a:r>
            <a:r>
              <a:rPr lang="de-DE" sz="1200" b="1" i="0" kern="1200" dirty="0" err="1" smtClean="0">
                <a:solidFill>
                  <a:schemeClr val="tx1"/>
                </a:solidFill>
                <a:latin typeface="+mn-lt"/>
                <a:ea typeface="+mn-ea"/>
                <a:cs typeface="+mn-cs"/>
              </a:rPr>
              <a:t>E</a:t>
            </a:r>
            <a:r>
              <a:rPr lang="de-DE" sz="1200" b="0" i="0" kern="1200" dirty="0" err="1" smtClean="0">
                <a:solidFill>
                  <a:schemeClr val="tx1"/>
                </a:solidFill>
                <a:latin typeface="+mn-lt"/>
                <a:ea typeface="+mn-ea"/>
                <a:cs typeface="+mn-cs"/>
              </a:rPr>
              <a:t>lmtaryd</a:t>
            </a:r>
            <a:r>
              <a:rPr lang="de-DE" sz="1200" b="0" i="0" kern="1200" dirty="0" smtClean="0">
                <a:solidFill>
                  <a:schemeClr val="tx1"/>
                </a:solidFill>
                <a:latin typeface="+mn-lt"/>
                <a:ea typeface="+mn-ea"/>
                <a:cs typeface="+mn-cs"/>
              </a:rPr>
              <a:t> und des Dorfes </a:t>
            </a:r>
            <a:r>
              <a:rPr lang="de-DE" sz="1200" b="1" i="0" kern="1200" dirty="0" err="1" smtClean="0">
                <a:solidFill>
                  <a:schemeClr val="tx1"/>
                </a:solidFill>
                <a:latin typeface="+mn-lt"/>
                <a:ea typeface="+mn-ea"/>
                <a:cs typeface="+mn-cs"/>
              </a:rPr>
              <a:t>A</a:t>
            </a:r>
            <a:r>
              <a:rPr lang="de-DE" sz="1200" b="0" i="0" kern="1200" dirty="0" err="1" smtClean="0">
                <a:solidFill>
                  <a:schemeClr val="tx1"/>
                </a:solidFill>
                <a:latin typeface="+mn-lt"/>
                <a:ea typeface="+mn-ea"/>
                <a:cs typeface="+mn-cs"/>
              </a:rPr>
              <a:t>gunnaryd</a:t>
            </a:r>
            <a:r>
              <a:rPr lang="de-DE" sz="1200" b="0" i="0" kern="1200" dirty="0" smtClean="0">
                <a:solidFill>
                  <a:schemeClr val="tx1"/>
                </a:solidFill>
                <a:latin typeface="+mn-lt"/>
                <a:ea typeface="+mn-ea"/>
                <a:cs typeface="+mn-cs"/>
              </a:rPr>
              <a:t> zusammen, in dem der Hof lag.</a:t>
            </a:r>
            <a:r>
              <a:rPr lang="de-DE" sz="1200" b="0" i="0" u="none" strike="noStrike" kern="1200" baseline="30000" dirty="0" smtClean="0">
                <a:solidFill>
                  <a:schemeClr val="tx1"/>
                </a:solidFill>
                <a:latin typeface="+mn-lt"/>
                <a:ea typeface="+mn-ea"/>
                <a:cs typeface="+mn-cs"/>
                <a:hlinkClick r:id="rId5"/>
              </a:rPr>
              <a:t>[2]</a:t>
            </a:r>
            <a:r>
              <a:rPr lang="de-DE" sz="1200" b="0" i="0" kern="1200" dirty="0" smtClean="0">
                <a:solidFill>
                  <a:schemeClr val="tx1"/>
                </a:solidFill>
                <a:latin typeface="+mn-lt"/>
                <a:ea typeface="+mn-ea"/>
                <a:cs typeface="+mn-cs"/>
              </a:rPr>
              <a:t>Zunächst verkaufte die Firma diverse Konsumgüter, darunter Kugelschreiber, Brieftaschen, Bilderrahmen, Tischdecken, Uhren, Streichhölzer, Schmuck und Nylonstrümpfe.</a:t>
            </a:r>
          </a:p>
          <a:p>
            <a:r>
              <a:rPr lang="de-DE" sz="1200" b="0" i="0" kern="1200" dirty="0" smtClean="0">
                <a:solidFill>
                  <a:schemeClr val="tx1"/>
                </a:solidFill>
                <a:latin typeface="+mn-lt"/>
                <a:ea typeface="+mn-ea"/>
                <a:cs typeface="+mn-cs"/>
              </a:rPr>
              <a:t>1947 begann Kamprad auch </a:t>
            </a:r>
            <a:r>
              <a:rPr lang="de-DE" sz="1200" b="0" i="0" u="none" strike="noStrike" kern="1200" dirty="0" smtClean="0">
                <a:solidFill>
                  <a:schemeClr val="tx1"/>
                </a:solidFill>
                <a:latin typeface="+mn-lt"/>
                <a:ea typeface="+mn-ea"/>
                <a:cs typeface="+mn-cs"/>
                <a:hlinkClick r:id="rId6" tooltip="Möbel"/>
              </a:rPr>
              <a:t>Möbel</a:t>
            </a:r>
            <a:r>
              <a:rPr lang="de-DE" sz="1200" b="0" i="0" kern="1200" dirty="0" smtClean="0">
                <a:solidFill>
                  <a:schemeClr val="tx1"/>
                </a:solidFill>
                <a:latin typeface="+mn-lt"/>
                <a:ea typeface="+mn-ea"/>
                <a:cs typeface="+mn-cs"/>
              </a:rPr>
              <a:t> per Versand zu verkaufen, besonders an die Bauern der historischen Provinz </a:t>
            </a:r>
            <a:r>
              <a:rPr lang="de-DE" sz="1200" b="0" i="0" u="none" strike="noStrike" kern="1200" dirty="0" err="1" smtClean="0">
                <a:solidFill>
                  <a:schemeClr val="tx1"/>
                </a:solidFill>
                <a:latin typeface="+mn-lt"/>
                <a:ea typeface="+mn-ea"/>
                <a:cs typeface="+mn-cs"/>
                <a:hlinkClick r:id="rId7" tooltip="Småland"/>
              </a:rPr>
              <a:t>Småland</a:t>
            </a:r>
            <a:r>
              <a:rPr lang="de-DE" sz="1200" b="0" i="0" kern="1200" dirty="0" smtClean="0">
                <a:solidFill>
                  <a:schemeClr val="tx1"/>
                </a:solidFill>
                <a:latin typeface="+mn-lt"/>
                <a:ea typeface="+mn-ea"/>
                <a:cs typeface="+mn-cs"/>
              </a:rPr>
              <a:t>. So konnte er die Kosten vom Hersteller bis zum Kunden niedrig halten.</a:t>
            </a:r>
          </a:p>
          <a:p>
            <a:r>
              <a:rPr lang="de-DE" sz="1200" b="0" i="0" kern="1200" dirty="0" smtClean="0">
                <a:solidFill>
                  <a:schemeClr val="tx1"/>
                </a:solidFill>
                <a:latin typeface="+mn-lt"/>
                <a:ea typeface="+mn-ea"/>
                <a:cs typeface="+mn-cs"/>
              </a:rPr>
              <a:t>1951 erschien der erste IKEA-</a:t>
            </a:r>
            <a:r>
              <a:rPr lang="de-DE" sz="1200" b="0" i="0" u="none" strike="noStrike" kern="1200" dirty="0" smtClean="0">
                <a:solidFill>
                  <a:schemeClr val="tx1"/>
                </a:solidFill>
                <a:latin typeface="+mn-lt"/>
                <a:ea typeface="+mn-ea"/>
                <a:cs typeface="+mn-cs"/>
                <a:hlinkClick r:id="rId8" tooltip="Prospekt (Werbung)"/>
              </a:rPr>
              <a:t>Katalog</a:t>
            </a:r>
            <a:r>
              <a:rPr lang="de-DE" sz="1200" b="0" i="0" kern="1200" dirty="0" smtClean="0">
                <a:solidFill>
                  <a:schemeClr val="tx1"/>
                </a:solidFill>
                <a:latin typeface="+mn-lt"/>
                <a:ea typeface="+mn-ea"/>
                <a:cs typeface="+mn-cs"/>
              </a:rPr>
              <a:t>. Das Geschäft konzentrierte sich nun nur noch auf Möbel. In IKEA-Katalogen wurden bald Möbel nicht nur als einzelne Objekte, sondern als Teil eines gesamten, fertig eingerichteten Zimmers abgebildet. Diese Darstellungen waren zur damaligen Zeit ungewöhnlich. Die Kataloge wurden zum Bindeglied zu den Kunden und zum wichtigsten Marketinginstrument des Unternehmens.</a:t>
            </a:r>
          </a:p>
          <a:p>
            <a:r>
              <a:rPr lang="de-DE" sz="1200" b="0" i="0" kern="1200" dirty="0" smtClean="0">
                <a:solidFill>
                  <a:schemeClr val="tx1"/>
                </a:solidFill>
                <a:latin typeface="+mn-lt"/>
                <a:ea typeface="+mn-ea"/>
                <a:cs typeface="+mn-cs"/>
              </a:rPr>
              <a:t>Ab 1955 bot Kamprad </a:t>
            </a:r>
            <a:r>
              <a:rPr lang="de-DE" sz="1200" b="0" i="0" kern="1200" dirty="0" err="1" smtClean="0">
                <a:solidFill>
                  <a:schemeClr val="tx1"/>
                </a:solidFill>
                <a:latin typeface="+mn-lt"/>
                <a:ea typeface="+mn-ea"/>
                <a:cs typeface="+mn-cs"/>
              </a:rPr>
              <a:t>erstmal</a:t>
            </a:r>
            <a:r>
              <a:rPr lang="de-DE" sz="1200" b="0" i="0" kern="1200" dirty="0" smtClean="0">
                <a:solidFill>
                  <a:schemeClr val="tx1"/>
                </a:solidFill>
                <a:latin typeface="+mn-lt"/>
                <a:ea typeface="+mn-ea"/>
                <a:cs typeface="+mn-cs"/>
              </a:rPr>
              <a:t> eigens für IKEA entworfene Möbel an. Die Möbel wurden um Montage- und Versandkosten zu sparen, ab 1956 als Bausatz verschickt.</a:t>
            </a:r>
          </a:p>
          <a:p>
            <a:r>
              <a:rPr lang="de-DE" sz="1200" b="0" i="0" kern="1200" dirty="0" smtClean="0">
                <a:solidFill>
                  <a:schemeClr val="tx1"/>
                </a:solidFill>
                <a:latin typeface="+mn-lt"/>
                <a:ea typeface="+mn-ea"/>
                <a:cs typeface="+mn-cs"/>
              </a:rPr>
              <a:t>IKEA-Möbelhaus in </a:t>
            </a:r>
            <a:r>
              <a:rPr lang="de-DE" sz="1200" b="0" i="0" kern="1200" dirty="0" err="1" smtClean="0">
                <a:solidFill>
                  <a:schemeClr val="tx1"/>
                </a:solidFill>
                <a:latin typeface="+mn-lt"/>
                <a:ea typeface="+mn-ea"/>
                <a:cs typeface="+mn-cs"/>
              </a:rPr>
              <a:t>Älmhult</a:t>
            </a:r>
            <a:endParaRPr lang="de-DE" sz="1200" b="0" i="0" kern="1200" dirty="0" smtClean="0">
              <a:solidFill>
                <a:schemeClr val="tx1"/>
              </a:solidFill>
              <a:latin typeface="+mn-lt"/>
              <a:ea typeface="+mn-ea"/>
              <a:cs typeface="+mn-cs"/>
            </a:endParaRPr>
          </a:p>
          <a:p>
            <a:r>
              <a:rPr lang="de-DE" sz="1200" b="0" i="0" kern="1200" dirty="0" smtClean="0">
                <a:solidFill>
                  <a:schemeClr val="tx1"/>
                </a:solidFill>
                <a:latin typeface="+mn-lt"/>
                <a:ea typeface="+mn-ea"/>
                <a:cs typeface="+mn-cs"/>
              </a:rPr>
              <a:t>Am 28. Oktober 1958 eröffnete in </a:t>
            </a:r>
            <a:r>
              <a:rPr lang="de-DE" sz="1200" b="0" i="0" u="none" strike="noStrike" kern="1200" dirty="0" err="1" smtClean="0">
                <a:solidFill>
                  <a:schemeClr val="tx1"/>
                </a:solidFill>
                <a:latin typeface="+mn-lt"/>
                <a:ea typeface="+mn-ea"/>
                <a:cs typeface="+mn-cs"/>
                <a:hlinkClick r:id="rId9" tooltip="Älmhult"/>
              </a:rPr>
              <a:t>Älmhult</a:t>
            </a:r>
            <a:r>
              <a:rPr lang="de-DE" sz="1200" b="0" i="0" kern="1200" dirty="0" smtClean="0">
                <a:solidFill>
                  <a:schemeClr val="tx1"/>
                </a:solidFill>
                <a:latin typeface="+mn-lt"/>
                <a:ea typeface="+mn-ea"/>
                <a:cs typeface="+mn-cs"/>
              </a:rPr>
              <a:t> das erste IKEA-Möbelhaus.</a:t>
            </a: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9/14/2012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9/14/2012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9/14/2012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9/14/2012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9/14/2012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9/14/2012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9/14/2012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9/14/2012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9/14/2012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9/14/2012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9/14/2012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9/14/2012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3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Starting up a business</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3"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You got an idea. You want to set up a business.</a:t>
            </a:r>
          </a:p>
          <a:p>
            <a:pPr>
              <a:buNone/>
            </a:pPr>
            <a:r>
              <a:rPr lang="en-US" dirty="0" smtClean="0">
                <a:latin typeface="CordiaUPC" pitchFamily="34" charset="-34"/>
                <a:cs typeface="CordiaUPC" pitchFamily="34" charset="-34"/>
              </a:rPr>
              <a:t>Which factors do you have to consider?</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
        <p:nvSpPr>
          <p:cNvPr id="8" name="Rechteck 7"/>
          <p:cNvSpPr/>
          <p:nvPr/>
        </p:nvSpPr>
        <p:spPr>
          <a:xfrm>
            <a:off x="1905000" y="2819400"/>
            <a:ext cx="6781800" cy="37338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22237"/>
            <a:r>
              <a:rPr lang="en-US" sz="2800" dirty="0" smtClean="0">
                <a:solidFill>
                  <a:schemeClr val="tx1"/>
                </a:solidFill>
                <a:latin typeface="CordiaUPC" pitchFamily="34" charset="-34"/>
                <a:cs typeface="CordiaUPC" pitchFamily="34" charset="-34"/>
              </a:rPr>
              <a:t>-  the ease of establishment, formal requirement</a:t>
            </a:r>
          </a:p>
          <a:p>
            <a:pPr marL="228600" indent="-106363">
              <a:buFontTx/>
              <a:buChar char="-"/>
            </a:pPr>
            <a:r>
              <a:rPr lang="en-US" sz="2800" dirty="0">
                <a:solidFill>
                  <a:schemeClr val="tx1"/>
                </a:solidFill>
                <a:latin typeface="CordiaUPC" pitchFamily="34" charset="-34"/>
                <a:cs typeface="CordiaUPC" pitchFamily="34" charset="-34"/>
              </a:rPr>
              <a:t> e</a:t>
            </a:r>
            <a:r>
              <a:rPr lang="en-US" sz="2800" dirty="0" smtClean="0">
                <a:solidFill>
                  <a:schemeClr val="tx1"/>
                </a:solidFill>
                <a:latin typeface="CordiaUPC" pitchFamily="34" charset="-34"/>
                <a:cs typeface="CordiaUPC" pitchFamily="34" charset="-34"/>
              </a:rPr>
              <a:t>xpandability</a:t>
            </a:r>
          </a:p>
          <a:p>
            <a:pPr marL="228600" indent="-106363">
              <a:buFontTx/>
              <a:buChar char="-"/>
            </a:pPr>
            <a:r>
              <a:rPr lang="en-US" sz="2800" dirty="0">
                <a:solidFill>
                  <a:schemeClr val="tx1"/>
                </a:solidFill>
                <a:latin typeface="CordiaUPC" pitchFamily="34" charset="-34"/>
                <a:cs typeface="CordiaUPC" pitchFamily="34" charset="-34"/>
              </a:rPr>
              <a:t> </a:t>
            </a:r>
            <a:r>
              <a:rPr lang="en-US" sz="2800" dirty="0" smtClean="0">
                <a:solidFill>
                  <a:schemeClr val="tx1"/>
                </a:solidFill>
                <a:latin typeface="CordiaUPC" pitchFamily="34" charset="-34"/>
                <a:cs typeface="CordiaUPC" pitchFamily="34" charset="-34"/>
              </a:rPr>
              <a:t>controllability</a:t>
            </a:r>
          </a:p>
          <a:p>
            <a:pPr marL="228600" indent="-106363">
              <a:buFontTx/>
              <a:buChar char="-"/>
            </a:pPr>
            <a:r>
              <a:rPr lang="en-US" sz="2800" dirty="0">
                <a:solidFill>
                  <a:schemeClr val="tx1"/>
                </a:solidFill>
                <a:latin typeface="CordiaUPC" pitchFamily="34" charset="-34"/>
                <a:cs typeface="CordiaUPC" pitchFamily="34" charset="-34"/>
              </a:rPr>
              <a:t> </a:t>
            </a:r>
            <a:r>
              <a:rPr lang="en-US" sz="2800" dirty="0" smtClean="0">
                <a:solidFill>
                  <a:schemeClr val="tx1"/>
                </a:solidFill>
                <a:latin typeface="CordiaUPC" pitchFamily="34" charset="-34"/>
                <a:cs typeface="CordiaUPC" pitchFamily="34" charset="-34"/>
              </a:rPr>
              <a:t>liability</a:t>
            </a:r>
          </a:p>
          <a:p>
            <a:pPr marL="228600" indent="-106363">
              <a:buFontTx/>
              <a:buChar char="-"/>
            </a:pPr>
            <a:r>
              <a:rPr lang="en-US" sz="2800" dirty="0" smtClean="0">
                <a:solidFill>
                  <a:schemeClr val="tx1"/>
                </a:solidFill>
                <a:latin typeface="CordiaUPC" pitchFamily="34" charset="-34"/>
                <a:cs typeface="CordiaUPC" pitchFamily="34" charset="-34"/>
              </a:rPr>
              <a:t> background knowledge and capability	</a:t>
            </a:r>
          </a:p>
          <a:p>
            <a:pPr marL="228600" indent="-106363">
              <a:buFontTx/>
              <a:buChar char="-"/>
            </a:pPr>
            <a:r>
              <a:rPr lang="en-US" sz="2800" dirty="0">
                <a:solidFill>
                  <a:schemeClr val="tx1"/>
                </a:solidFill>
                <a:latin typeface="CordiaUPC" pitchFamily="34" charset="-34"/>
                <a:cs typeface="CordiaUPC" pitchFamily="34" charset="-34"/>
              </a:rPr>
              <a:t> </a:t>
            </a:r>
            <a:r>
              <a:rPr lang="en-US" sz="2800" dirty="0" smtClean="0">
                <a:solidFill>
                  <a:schemeClr val="tx1"/>
                </a:solidFill>
                <a:latin typeface="CordiaUPC" pitchFamily="34" charset="-34"/>
                <a:cs typeface="CordiaUPC" pitchFamily="34" charset="-34"/>
              </a:rPr>
              <a:t>current and future business environment, business objective</a:t>
            </a:r>
          </a:p>
          <a:p>
            <a:pPr marL="228600" indent="-106363">
              <a:buFontTx/>
              <a:buChar char="-"/>
            </a:pPr>
            <a:r>
              <a:rPr lang="en-US" sz="2800" dirty="0" smtClean="0">
                <a:solidFill>
                  <a:schemeClr val="tx1"/>
                </a:solidFill>
                <a:latin typeface="CordiaUPC" pitchFamily="34" charset="-34"/>
                <a:cs typeface="CordiaUPC" pitchFamily="34" charset="-34"/>
              </a:rPr>
              <a:t> business continuous and disruption, ability to transfer the ownership</a:t>
            </a:r>
          </a:p>
          <a:p>
            <a:endParaRPr lang="en-US" sz="2800" dirty="0" smtClean="0">
              <a:solidFill>
                <a:schemeClr val="tx1"/>
              </a:solidFill>
              <a:latin typeface="CordiaUPC" pitchFamily="34" charset="-34"/>
              <a:cs typeface="CordiaUPC" pitchFamily="34" charset="-34"/>
            </a:endParaRPr>
          </a:p>
        </p:txBody>
      </p:sp>
      <p:pic>
        <p:nvPicPr>
          <p:cNvPr id="23554" name="Picture 2" descr="http://images.mylot.com/userImages/images/postphotos/2247737.gif"/>
          <p:cNvPicPr>
            <a:picLocks noChangeAspect="1" noChangeArrowheads="1"/>
          </p:cNvPicPr>
          <p:nvPr/>
        </p:nvPicPr>
        <p:blipFill rotWithShape="1">
          <a:blip r:embed="rId3" cstate="print"/>
          <a:srcRect r="20451"/>
          <a:stretch/>
        </p:blipFill>
        <p:spPr bwMode="auto">
          <a:xfrm>
            <a:off x="-634441" y="3169920"/>
            <a:ext cx="2252649" cy="2990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a:t>
            </a:r>
            <a:r>
              <a:rPr lang="en-US" dirty="0" smtClean="0">
                <a:latin typeface="CordiaUPC" pitchFamily="34" charset="-34"/>
                <a:cs typeface="CordiaUPC" pitchFamily="34" charset="-34"/>
              </a:rPr>
              <a:t>definitions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b="1" dirty="0" smtClean="0">
                <a:latin typeface="CordiaUPC" pitchFamily="34" charset="-34"/>
                <a:cs typeface="CordiaUPC" pitchFamily="34" charset="-34"/>
              </a:rPr>
              <a:t>A </a:t>
            </a:r>
            <a:r>
              <a:rPr lang="en-US" b="1" dirty="0">
                <a:latin typeface="CordiaUPC" pitchFamily="34" charset="-34"/>
                <a:cs typeface="CordiaUPC" pitchFamily="34" charset="-34"/>
              </a:rPr>
              <a:t>natural person</a:t>
            </a:r>
            <a:r>
              <a:rPr lang="en-US" dirty="0">
                <a:latin typeface="CordiaUPC" pitchFamily="34" charset="-34"/>
                <a:cs typeface="CordiaUPC" pitchFamily="34" charset="-34"/>
              </a:rPr>
              <a:t>: </a:t>
            </a:r>
            <a:r>
              <a:rPr lang="en-US" dirty="0" smtClean="0">
                <a:latin typeface="CordiaUPC" pitchFamily="34" charset="-34"/>
                <a:cs typeface="CordiaUPC" pitchFamily="34" charset="-34"/>
              </a:rPr>
              <a:t>a </a:t>
            </a:r>
            <a:r>
              <a:rPr lang="en-US" dirty="0">
                <a:latin typeface="CordiaUPC" pitchFamily="34" charset="-34"/>
                <a:cs typeface="CordiaUPC" pitchFamily="34" charset="-34"/>
              </a:rPr>
              <a:t>real human </a:t>
            </a:r>
            <a:r>
              <a:rPr lang="en-US" dirty="0" smtClean="0">
                <a:latin typeface="CordiaUPC" pitchFamily="34" charset="-34"/>
                <a:cs typeface="CordiaUPC" pitchFamily="34" charset="-34"/>
              </a:rPr>
              <a:t>being</a:t>
            </a:r>
          </a:p>
          <a:p>
            <a:pPr marL="0" indent="0">
              <a:buNone/>
            </a:pPr>
            <a:r>
              <a:rPr lang="en-US" b="1" dirty="0">
                <a:latin typeface="CordiaUPC" pitchFamily="34" charset="-34"/>
                <a:cs typeface="CordiaUPC" pitchFamily="34" charset="-34"/>
              </a:rPr>
              <a:t>A legal </a:t>
            </a:r>
            <a:r>
              <a:rPr lang="en-US" b="1" dirty="0" smtClean="0">
                <a:latin typeface="CordiaUPC" pitchFamily="34" charset="-34"/>
                <a:cs typeface="CordiaUPC" pitchFamily="34" charset="-34"/>
              </a:rPr>
              <a:t>person (</a:t>
            </a:r>
            <a:r>
              <a:rPr lang="en-US" b="1" dirty="0">
                <a:latin typeface="CordiaUPC" pitchFamily="34" charset="-34"/>
                <a:cs typeface="CordiaUPC" pitchFamily="34" charset="-34"/>
              </a:rPr>
              <a:t>Juristic person):  </a:t>
            </a:r>
            <a:r>
              <a:rPr lang="en-US" dirty="0">
                <a:latin typeface="CordiaUPC" pitchFamily="34" charset="-34"/>
                <a:cs typeface="CordiaUPC" pitchFamily="34" charset="-34"/>
              </a:rPr>
              <a:t>characteristic of a non-living entity regarded by law to have the status of personhood. </a:t>
            </a: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sp>
        <p:nvSpPr>
          <p:cNvPr id="5" name="Rectangle 4"/>
          <p:cNvSpPr/>
          <p:nvPr/>
        </p:nvSpPr>
        <p:spPr>
          <a:xfrm>
            <a:off x="762000" y="3429000"/>
            <a:ext cx="7696200" cy="25146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latin typeface="CordiaUPC" pitchFamily="34" charset="-34"/>
                <a:cs typeface="CordiaUPC" pitchFamily="34" charset="-34"/>
              </a:rPr>
              <a:t>Legal personality allows one or more natural persons to act as a single entity (a composite person) for legal purposes. In many jurisdictions, legal personality allows that composite to be considered under law separately from its individual members or shareholders. They may sue and be sued, enter contracts, incur debt, and own property.</a:t>
            </a:r>
          </a:p>
        </p:txBody>
      </p:sp>
    </p:spTree>
    <p:extLst>
      <p:ext uri="{BB962C8B-B14F-4D97-AF65-F5344CB8AC3E}">
        <p14:creationId xmlns:p14="http://schemas.microsoft.com/office/powerpoint/2010/main" val="37237133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a:t>
            </a:r>
            <a:r>
              <a:rPr lang="en-US" dirty="0" smtClean="0">
                <a:latin typeface="CordiaUPC" pitchFamily="34" charset="-34"/>
                <a:cs typeface="CordiaUPC" pitchFamily="34" charset="-34"/>
              </a:rPr>
              <a:t>definitions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b="1" dirty="0">
                <a:latin typeface="CordiaUPC" pitchFamily="34" charset="-34"/>
                <a:cs typeface="CordiaUPC" pitchFamily="34" charset="-34"/>
              </a:rPr>
              <a:t>Personal income tax</a:t>
            </a:r>
            <a:r>
              <a:rPr lang="en-US" dirty="0">
                <a:latin typeface="CordiaUPC" pitchFamily="34" charset="-34"/>
                <a:cs typeface="CordiaUPC" pitchFamily="34" charset="-34"/>
              </a:rPr>
              <a:t>: </a:t>
            </a:r>
            <a:r>
              <a:rPr lang="en-US" dirty="0" smtClean="0">
                <a:latin typeface="CordiaUPC" pitchFamily="34" charset="-34"/>
                <a:cs typeface="CordiaUPC" pitchFamily="34" charset="-34"/>
              </a:rPr>
              <a:t>a </a:t>
            </a:r>
            <a:r>
              <a:rPr lang="en-US" dirty="0">
                <a:latin typeface="CordiaUPC" pitchFamily="34" charset="-34"/>
                <a:cs typeface="CordiaUPC" pitchFamily="34" charset="-34"/>
              </a:rPr>
              <a:t>tax levied on the </a:t>
            </a:r>
            <a:r>
              <a:rPr lang="en-US" dirty="0" smtClean="0">
                <a:latin typeface="CordiaUPC" pitchFamily="34" charset="-34"/>
                <a:cs typeface="CordiaUPC" pitchFamily="34" charset="-34"/>
              </a:rPr>
              <a:t>total income </a:t>
            </a:r>
            <a:r>
              <a:rPr lang="en-US" dirty="0">
                <a:latin typeface="CordiaUPC" pitchFamily="34" charset="-34"/>
                <a:cs typeface="CordiaUPC" pitchFamily="34" charset="-34"/>
              </a:rPr>
              <a:t>of </a:t>
            </a:r>
            <a:r>
              <a:rPr lang="en-US" dirty="0" smtClean="0">
                <a:latin typeface="CordiaUPC" pitchFamily="34" charset="-34"/>
                <a:cs typeface="CordiaUPC" pitchFamily="34" charset="-34"/>
              </a:rPr>
              <a:t>individuals (with </a:t>
            </a:r>
            <a:r>
              <a:rPr lang="en-US" dirty="0">
                <a:latin typeface="CordiaUPC" pitchFamily="34" charset="-34"/>
                <a:cs typeface="CordiaUPC" pitchFamily="34" charset="-34"/>
              </a:rPr>
              <a:t>some deductions permitted</a:t>
            </a:r>
            <a:r>
              <a:rPr lang="en-US" dirty="0" smtClean="0">
                <a:latin typeface="CordiaUPC" pitchFamily="34" charset="-34"/>
                <a:cs typeface="CordiaUPC" pitchFamily="34" charset="-34"/>
              </a:rPr>
              <a:t>)</a:t>
            </a: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Corporate tax</a:t>
            </a:r>
            <a:r>
              <a:rPr lang="en-US" dirty="0" smtClean="0">
                <a:latin typeface="CordiaUPC" pitchFamily="34" charset="-34"/>
                <a:cs typeface="CordiaUPC" pitchFamily="34" charset="-34"/>
              </a:rPr>
              <a:t>: a </a:t>
            </a:r>
            <a:r>
              <a:rPr lang="en-US" dirty="0">
                <a:latin typeface="CordiaUPC" pitchFamily="34" charset="-34"/>
                <a:cs typeface="CordiaUPC" pitchFamily="34" charset="-34"/>
              </a:rPr>
              <a:t>direct tax levied on the profits made by companies or associations and often includes capital gains of a company. </a:t>
            </a:r>
            <a:r>
              <a:rPr lang="en-US" dirty="0" smtClean="0">
                <a:latin typeface="CordiaUPC" pitchFamily="34" charset="-34"/>
                <a:cs typeface="CordiaUPC" pitchFamily="34" charset="-34"/>
              </a:rPr>
              <a:t>The corporate tax in Thailand is 23%. </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1248" y="2514600"/>
            <a:ext cx="7844812"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76251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a:t>
            </a:r>
            <a:r>
              <a:rPr lang="en-US" dirty="0" smtClean="0">
                <a:latin typeface="CordiaUPC" pitchFamily="34" charset="-34"/>
                <a:cs typeface="CordiaUPC" pitchFamily="34" charset="-34"/>
              </a:rPr>
              <a:t>definitions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b="1" dirty="0">
                <a:latin typeface="CordiaUPC" pitchFamily="34" charset="-34"/>
                <a:cs typeface="CordiaUPC" pitchFamily="34" charset="-34"/>
              </a:rPr>
              <a:t>Limited liability</a:t>
            </a:r>
            <a:r>
              <a:rPr lang="en-US" dirty="0">
                <a:latin typeface="CordiaUPC" pitchFamily="34" charset="-34"/>
                <a:cs typeface="CordiaUPC" pitchFamily="34" charset="-34"/>
              </a:rPr>
              <a:t>: </a:t>
            </a:r>
            <a:r>
              <a:rPr lang="en-US" dirty="0" smtClean="0">
                <a:latin typeface="CordiaUPC" pitchFamily="34" charset="-34"/>
                <a:cs typeface="CordiaUPC" pitchFamily="34" charset="-34"/>
              </a:rPr>
              <a:t>a </a:t>
            </a:r>
            <a:r>
              <a:rPr lang="en-US" dirty="0">
                <a:latin typeface="CordiaUPC" pitchFamily="34" charset="-34"/>
                <a:cs typeface="CordiaUPC" pitchFamily="34" charset="-34"/>
              </a:rPr>
              <a:t>form of business ownership in which business owners are legally responsible for no more than the amount that they have contributed to a venture. If for example, a business goes bankrupt an owner with limited liability will not lose unrelated assets such as a personal residence (assuming they do not give personal guarantees). </a:t>
            </a: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r>
              <a:rPr lang="en-US" b="1" dirty="0">
                <a:latin typeface="CordiaUPC" pitchFamily="34" charset="-34"/>
                <a:cs typeface="CordiaUPC" pitchFamily="34" charset="-34"/>
              </a:rPr>
              <a:t>Unlimited liability</a:t>
            </a:r>
            <a:r>
              <a:rPr lang="en-US" dirty="0">
                <a:latin typeface="CordiaUPC" pitchFamily="34" charset="-34"/>
                <a:cs typeface="CordiaUPC" pitchFamily="34" charset="-34"/>
              </a:rPr>
              <a:t>: A type of investment in which a partner or investor can lose an unlimited amount of money.</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1471337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a:latin typeface="CordiaUPC" pitchFamily="34" charset="-34"/>
                <a:cs typeface="CordiaUPC" pitchFamily="34" charset="-34"/>
              </a:rPr>
              <a:t>Basic definitions</a:t>
            </a:r>
            <a:r>
              <a:rPr lang="en-US" dirty="0" smtClean="0">
                <a:latin typeface="CordiaUPC" pitchFamily="34" charset="-34"/>
                <a:cs typeface="CordiaUPC" pitchFamily="34" charset="-34"/>
              </a:rPr>
              <a: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800600"/>
          </a:xfrm>
        </p:spPr>
        <p:txBody>
          <a:bodyPr>
            <a:normAutofit lnSpcReduction="10000"/>
          </a:bodyPr>
          <a:lstStyle/>
          <a:p>
            <a:pPr marL="0" indent="0">
              <a:buNone/>
            </a:pPr>
            <a:r>
              <a:rPr lang="en-US" b="1" dirty="0">
                <a:latin typeface="CordiaUPC" pitchFamily="34" charset="-34"/>
                <a:cs typeface="CordiaUPC" pitchFamily="34" charset="-34"/>
              </a:rPr>
              <a:t>Joint liability</a:t>
            </a:r>
            <a:r>
              <a:rPr lang="en-US" dirty="0">
                <a:latin typeface="CordiaUPC" pitchFamily="34" charset="-34"/>
                <a:cs typeface="CordiaUPC" pitchFamily="34" charset="-34"/>
              </a:rPr>
              <a:t>: </a:t>
            </a:r>
            <a:r>
              <a:rPr lang="en-US" dirty="0" smtClean="0">
                <a:latin typeface="CordiaUPC" pitchFamily="34" charset="-34"/>
                <a:cs typeface="CordiaUPC" pitchFamily="34" charset="-34"/>
              </a:rPr>
              <a:t>the </a:t>
            </a:r>
            <a:r>
              <a:rPr lang="en-US" dirty="0">
                <a:latin typeface="CordiaUPC" pitchFamily="34" charset="-34"/>
                <a:cs typeface="CordiaUPC" pitchFamily="34" charset="-34"/>
              </a:rPr>
              <a:t>result of two or more parties applying jointly for credit as co-borrowers, which is implied in a general partnership. </a:t>
            </a:r>
            <a:r>
              <a:rPr lang="en-US" dirty="0" smtClean="0">
                <a:latin typeface="CordiaUPC" pitchFamily="34" charset="-34"/>
                <a:cs typeface="CordiaUPC" pitchFamily="34" charset="-34"/>
              </a:rPr>
              <a:t>By doing this, </a:t>
            </a:r>
            <a:r>
              <a:rPr lang="en-US" dirty="0">
                <a:latin typeface="CordiaUPC" pitchFamily="34" charset="-34"/>
                <a:cs typeface="CordiaUPC" pitchFamily="34" charset="-34"/>
              </a:rPr>
              <a:t>any partner entering into a contract with or without the knowledge of other partners automatically binds all partners to that contract</a:t>
            </a:r>
            <a:r>
              <a:rPr lang="en-US" dirty="0" smtClean="0">
                <a:latin typeface="CordiaUPC" pitchFamily="34" charset="-34"/>
                <a:cs typeface="CordiaUPC" pitchFamily="34" charset="-34"/>
              </a:rPr>
              <a:t>.</a:t>
            </a:r>
          </a:p>
          <a:p>
            <a:pPr marL="0" indent="0">
              <a:buNone/>
            </a:pPr>
            <a:r>
              <a:rPr lang="en-US" b="1" dirty="0" smtClean="0">
                <a:latin typeface="CordiaUPC" pitchFamily="34" charset="-34"/>
                <a:cs typeface="CordiaUPC" pitchFamily="34" charset="-34"/>
              </a:rPr>
              <a:t>Joint </a:t>
            </a:r>
            <a:r>
              <a:rPr lang="en-US" b="1" dirty="0">
                <a:latin typeface="CordiaUPC" pitchFamily="34" charset="-34"/>
                <a:cs typeface="CordiaUPC" pitchFamily="34" charset="-34"/>
              </a:rPr>
              <a:t>and several </a:t>
            </a:r>
            <a:r>
              <a:rPr lang="en-US" b="1" dirty="0" smtClean="0">
                <a:latin typeface="CordiaUPC" pitchFamily="34" charset="-34"/>
                <a:cs typeface="CordiaUPC" pitchFamily="34" charset="-34"/>
              </a:rPr>
              <a:t>liability</a:t>
            </a:r>
            <a:r>
              <a:rPr lang="en-US" dirty="0" smtClean="0">
                <a:latin typeface="CordiaUPC" pitchFamily="34" charset="-34"/>
                <a:cs typeface="CordiaUPC" pitchFamily="34" charset="-34"/>
              </a:rPr>
              <a:t>: </a:t>
            </a:r>
            <a:r>
              <a:rPr lang="en-US" dirty="0">
                <a:latin typeface="CordiaUPC" pitchFamily="34" charset="-34"/>
                <a:cs typeface="CordiaUPC" pitchFamily="34" charset="-34"/>
              </a:rPr>
              <a:t>a person who was harmed or wronged by several parties could be awarded damages and collect from any one, several, or all of the liable parties. The liable parties would be required to pay the entire damage award, which could be s</a:t>
            </a:r>
            <a:r>
              <a:rPr lang="en-US" u="sng" dirty="0">
                <a:latin typeface="CordiaUPC" pitchFamily="34" charset="-34"/>
                <a:cs typeface="CordiaUPC" pitchFamily="34" charset="-34"/>
              </a:rPr>
              <a:t>plit among multiple parties</a:t>
            </a:r>
            <a:r>
              <a:rPr lang="en-US" dirty="0">
                <a:latin typeface="CordiaUPC" pitchFamily="34" charset="-34"/>
                <a:cs typeface="CordiaUPC" pitchFamily="34" charset="-34"/>
              </a:rPr>
              <a:t> or could </a:t>
            </a:r>
            <a:r>
              <a:rPr lang="en-US" u="sng" dirty="0">
                <a:latin typeface="CordiaUPC" pitchFamily="34" charset="-34"/>
                <a:cs typeface="CordiaUPC" pitchFamily="34" charset="-34"/>
              </a:rPr>
              <a:t>come from just one party</a:t>
            </a:r>
            <a:r>
              <a:rPr lang="en-US" dirty="0">
                <a:latin typeface="CordiaUPC" pitchFamily="34" charset="-34"/>
                <a:cs typeface="CordiaUPC" pitchFamily="34" charset="-34"/>
              </a:rPr>
              <a:t>. </a:t>
            </a:r>
            <a:r>
              <a:rPr lang="en-US" dirty="0" smtClean="0">
                <a:latin typeface="CordiaUPC" pitchFamily="34" charset="-34"/>
                <a:cs typeface="CordiaUPC" pitchFamily="34" charset="-34"/>
              </a:rPr>
              <a:t>This favors </a:t>
            </a:r>
            <a:r>
              <a:rPr lang="en-US" dirty="0">
                <a:latin typeface="CordiaUPC" pitchFamily="34" charset="-34"/>
                <a:cs typeface="CordiaUPC" pitchFamily="34" charset="-34"/>
              </a:rPr>
              <a:t>the plaintiff suing for damages because it enables him or her to seek payment from the party or parties with the deepest pockets.</a:t>
            </a:r>
          </a:p>
          <a:p>
            <a:pPr marL="0" indent="0">
              <a:buNone/>
            </a:pPr>
            <a:endParaRPr lang="en-US" dirty="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26926855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Business organizations in Thailand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There are 3 kinds of business organizations in Thailand: </a:t>
            </a:r>
          </a:p>
          <a:p>
            <a:pPr marL="0" indent="0">
              <a:buFont typeface="Wingdings" pitchFamily="2" charset="2"/>
              <a:buChar char="Ø"/>
            </a:pPr>
            <a:r>
              <a:rPr lang="en-US" dirty="0" smtClean="0">
                <a:latin typeface="CordiaUPC" pitchFamily="34" charset="-34"/>
                <a:cs typeface="CordiaUPC" pitchFamily="34" charset="-34"/>
              </a:rPr>
              <a:t>  Sole proprietorships</a:t>
            </a:r>
          </a:p>
          <a:p>
            <a:pPr marL="0" indent="0">
              <a:buFont typeface="Wingdings" pitchFamily="2" charset="2"/>
              <a:buChar char="Ø"/>
            </a:pPr>
            <a:r>
              <a:rPr lang="en-US" dirty="0" smtClean="0">
                <a:latin typeface="CordiaUPC" pitchFamily="34" charset="-34"/>
                <a:cs typeface="CordiaUPC" pitchFamily="34" charset="-34"/>
              </a:rPr>
              <a:t>  </a:t>
            </a:r>
            <a:r>
              <a:rPr lang="en-US" dirty="0">
                <a:latin typeface="CordiaUPC" pitchFamily="34" charset="-34"/>
                <a:cs typeface="CordiaUPC" pitchFamily="34" charset="-34"/>
              </a:rPr>
              <a:t>Partnerships (unregistered </a:t>
            </a:r>
            <a:r>
              <a:rPr lang="en-US" dirty="0" smtClean="0">
                <a:latin typeface="CordiaUPC" pitchFamily="34" charset="-34"/>
                <a:cs typeface="CordiaUPC" pitchFamily="34" charset="-34"/>
              </a:rPr>
              <a:t>ordinary, ordinary, limited partnership) </a:t>
            </a:r>
          </a:p>
          <a:p>
            <a:pPr marL="0" indent="0">
              <a:buFont typeface="Wingdings" pitchFamily="2" charset="2"/>
              <a:buChar char="Ø"/>
            </a:pPr>
            <a:r>
              <a:rPr lang="en-US" dirty="0" smtClean="0">
                <a:latin typeface="CordiaUPC" pitchFamily="34" charset="-34"/>
                <a:cs typeface="CordiaUPC" pitchFamily="34" charset="-34"/>
              </a:rPr>
              <a:t>  Limited companies (private or public company)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pic>
        <p:nvPicPr>
          <p:cNvPr id="1026" name="Picture 2" descr="http://www.kurimoto.co.jp/company/gif/n2_ph_main_compan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1250" y="3905249"/>
            <a:ext cx="2952750" cy="29527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Sole proprietorships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Font typeface="Wingdings" pitchFamily="2" charset="2"/>
              <a:buChar char="Ø"/>
            </a:pPr>
            <a:r>
              <a:rPr lang="en-US" sz="3600" dirty="0" smtClean="0">
                <a:latin typeface="CordiaUPC" pitchFamily="34" charset="-34"/>
                <a:cs typeface="CordiaUPC" pitchFamily="34" charset="-34"/>
              </a:rPr>
              <a:t>  unincorporated business owned by </a:t>
            </a:r>
            <a:r>
              <a:rPr lang="en-US" sz="3600" u="sng" dirty="0" smtClean="0">
                <a:latin typeface="CordiaUPC" pitchFamily="34" charset="-34"/>
                <a:cs typeface="CordiaUPC" pitchFamily="34" charset="-34"/>
              </a:rPr>
              <a:t>individual</a:t>
            </a:r>
            <a:r>
              <a:rPr lang="en-US" sz="3600" dirty="0">
                <a:latin typeface="CordiaUPC" pitchFamily="34" charset="-34"/>
                <a:cs typeface="CordiaUPC" pitchFamily="34" charset="-34"/>
              </a:rPr>
              <a:t>, that is not </a:t>
            </a:r>
            <a:r>
              <a:rPr lang="en-US" sz="3600" dirty="0" smtClean="0">
                <a:latin typeface="CordiaUPC" pitchFamily="34" charset="-34"/>
                <a:cs typeface="CordiaUPC" pitchFamily="34" charset="-34"/>
              </a:rPr>
              <a:t>incorporated</a:t>
            </a:r>
            <a:endParaRPr lang="th-TH" sz="3600" u="sng" dirty="0" smtClean="0">
              <a:latin typeface="CordiaUPC" pitchFamily="34" charset="-34"/>
              <a:cs typeface="CordiaUPC" pitchFamily="34" charset="-34"/>
            </a:endParaRPr>
          </a:p>
          <a:p>
            <a:pPr marL="0" indent="0">
              <a:buFont typeface="Wingdings" pitchFamily="2" charset="2"/>
              <a:buChar char="Ø"/>
            </a:pPr>
            <a:r>
              <a:rPr lang="de-DE" sz="3600" dirty="0" smtClean="0">
                <a:latin typeface="CordiaUPC" pitchFamily="34" charset="-34"/>
                <a:cs typeface="CordiaUPC" pitchFamily="34" charset="-34"/>
              </a:rPr>
              <a:t>  </a:t>
            </a:r>
            <a:r>
              <a:rPr lang="en-US" sz="3600" dirty="0">
                <a:latin typeface="CordiaUPC" pitchFamily="34" charset="-34"/>
                <a:cs typeface="CordiaUPC" pitchFamily="34" charset="-34"/>
              </a:rPr>
              <a:t>no legal distinction between the owner and the </a:t>
            </a:r>
            <a:r>
              <a:rPr lang="en-US" sz="3600" dirty="0" smtClean="0">
                <a:latin typeface="CordiaUPC" pitchFamily="34" charset="-34"/>
                <a:cs typeface="CordiaUPC" pitchFamily="34" charset="-34"/>
              </a:rPr>
              <a:t>business</a:t>
            </a:r>
          </a:p>
          <a:p>
            <a:pPr marL="0" indent="0">
              <a:buFont typeface="Wingdings" pitchFamily="2" charset="2"/>
              <a:buChar char="Ø"/>
            </a:pPr>
            <a:r>
              <a:rPr lang="en-US" sz="3600" dirty="0">
                <a:latin typeface="CordiaUPC" pitchFamily="34" charset="-34"/>
                <a:cs typeface="CordiaUPC" pitchFamily="34" charset="-34"/>
              </a:rPr>
              <a:t>  </a:t>
            </a:r>
            <a:r>
              <a:rPr lang="en-US" sz="3600" dirty="0" smtClean="0">
                <a:latin typeface="CordiaUPC" pitchFamily="34" charset="-34"/>
                <a:cs typeface="CordiaUPC" pitchFamily="34" charset="-34"/>
              </a:rPr>
              <a:t>the </a:t>
            </a:r>
            <a:r>
              <a:rPr lang="en-US" sz="3600" dirty="0">
                <a:latin typeface="CordiaUPC" pitchFamily="34" charset="-34"/>
                <a:cs typeface="CordiaUPC" pitchFamily="34" charset="-34"/>
              </a:rPr>
              <a:t>owner receives all profits (subject to taxation specific to the business) and has unlimited responsibility for all losses and debts</a:t>
            </a:r>
            <a:endParaRPr lang="de-DE" sz="3600" dirty="0" smtClean="0">
              <a:latin typeface="CordiaUPC" pitchFamily="34" charset="-34"/>
              <a:cs typeface="CordiaUPC" pitchFamily="34" charset="-34"/>
            </a:endParaRPr>
          </a:p>
          <a:p>
            <a:pPr marL="0" indent="0">
              <a:buFont typeface="Wingdings" pitchFamily="2" charset="2"/>
              <a:buChar char="Ø"/>
            </a:pPr>
            <a:r>
              <a:rPr lang="de-DE" sz="3600" dirty="0" smtClean="0">
                <a:latin typeface="CordiaUPC" pitchFamily="34" charset="-34"/>
                <a:cs typeface="CordiaUPC" pitchFamily="34" charset="-34"/>
              </a:rPr>
              <a:t> Typically small business with less than 50 employees</a:t>
            </a:r>
            <a:endParaRPr lang="en-US" sz="3600" dirty="0" smtClean="0">
              <a:latin typeface="CordiaUPC" pitchFamily="34" charset="-34"/>
              <a:cs typeface="CordiaUPC" pitchFamily="34" charset="-34"/>
            </a:endParaRPr>
          </a:p>
          <a:p>
            <a:pPr marL="0" indent="0">
              <a:buNone/>
            </a:pP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Example:  small retail store, restaurants, hair salon, grocery store</a:t>
            </a:r>
          </a:p>
          <a:p>
            <a:pPr marL="0" indent="0">
              <a:buFont typeface="Wingdings" pitchFamily="2" charset="2"/>
              <a:buChar char="Ø"/>
            </a:pP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Sole proprietorships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sz="3200" b="1" dirty="0" smtClean="0">
                <a:solidFill>
                  <a:schemeClr val="accent2">
                    <a:lumMod val="75000"/>
                  </a:schemeClr>
                </a:solidFill>
                <a:latin typeface="CordiaUPC" pitchFamily="34" charset="-34"/>
                <a:cs typeface="CordiaUPC" pitchFamily="34" charset="-34"/>
              </a:rPr>
              <a:t>Advantages of a Sole Proprietorship</a:t>
            </a:r>
          </a:p>
          <a:p>
            <a:pPr>
              <a:buFont typeface="Arial" pitchFamily="34" charset="0"/>
              <a:buChar char="•"/>
              <a:defRPr/>
            </a:pPr>
            <a:r>
              <a:rPr lang="en-US" sz="3200" dirty="0" smtClean="0">
                <a:latin typeface="CordiaUPC" pitchFamily="34" charset="-34"/>
                <a:cs typeface="CordiaUPC" pitchFamily="34" charset="-34"/>
              </a:rPr>
              <a:t>Ease and cost of formation</a:t>
            </a:r>
          </a:p>
          <a:p>
            <a:pPr>
              <a:buFont typeface="Arial" pitchFamily="34" charset="0"/>
              <a:buChar char="•"/>
              <a:defRPr/>
            </a:pPr>
            <a:r>
              <a:rPr lang="en-US" sz="3200" dirty="0" smtClean="0">
                <a:latin typeface="CordiaUPC" pitchFamily="34" charset="-34"/>
                <a:cs typeface="CordiaUPC" pitchFamily="34" charset="-34"/>
              </a:rPr>
              <a:t>Secrecy</a:t>
            </a:r>
          </a:p>
          <a:p>
            <a:pPr>
              <a:buFont typeface="Arial" pitchFamily="34" charset="0"/>
              <a:buChar char="•"/>
              <a:defRPr/>
            </a:pPr>
            <a:r>
              <a:rPr lang="en-US" sz="3200" dirty="0" smtClean="0">
                <a:latin typeface="CordiaUPC" pitchFamily="34" charset="-34"/>
                <a:cs typeface="CordiaUPC" pitchFamily="34" charset="-34"/>
              </a:rPr>
              <a:t>Distribution and use of profits</a:t>
            </a:r>
          </a:p>
          <a:p>
            <a:pPr>
              <a:buFont typeface="Arial" pitchFamily="34" charset="0"/>
              <a:buChar char="•"/>
              <a:defRPr/>
            </a:pPr>
            <a:r>
              <a:rPr lang="en-US" sz="3200" dirty="0" smtClean="0">
                <a:latin typeface="CordiaUPC" pitchFamily="34" charset="-34"/>
                <a:cs typeface="CordiaUPC" pitchFamily="34" charset="-34"/>
              </a:rPr>
              <a:t>Flexibility and control of the business</a:t>
            </a:r>
          </a:p>
          <a:p>
            <a:pPr>
              <a:buFont typeface="Arial" pitchFamily="34" charset="0"/>
              <a:buChar char="•"/>
              <a:defRPr/>
            </a:pPr>
            <a:r>
              <a:rPr lang="en-US" sz="3200" dirty="0" smtClean="0">
                <a:latin typeface="CordiaUPC" pitchFamily="34" charset="-34"/>
                <a:cs typeface="CordiaUPC" pitchFamily="34" charset="-34"/>
              </a:rPr>
              <a:t>Government regulation</a:t>
            </a:r>
          </a:p>
          <a:p>
            <a:pPr>
              <a:buFont typeface="Arial" pitchFamily="34" charset="0"/>
              <a:buChar char="•"/>
              <a:defRPr/>
            </a:pPr>
            <a:r>
              <a:rPr lang="en-US" sz="3200" dirty="0" smtClean="0">
                <a:latin typeface="CordiaUPC" pitchFamily="34" charset="-34"/>
                <a:cs typeface="CordiaUPC" pitchFamily="34" charset="-34"/>
              </a:rPr>
              <a:t>Taxation (pay income tax)</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pic>
        <p:nvPicPr>
          <p:cNvPr id="2050" name="Picture 2" descr="http://christopherwink.com/wp-content/uploads/2010/01/84004-main_Full.jpg"/>
          <p:cNvPicPr>
            <a:picLocks noChangeAspect="1" noChangeArrowheads="1"/>
          </p:cNvPicPr>
          <p:nvPr/>
        </p:nvPicPr>
        <p:blipFill rotWithShape="1">
          <a:blip r:embed="rId3">
            <a:extLst>
              <a:ext uri="{28A0092B-C50C-407E-A947-70E740481C1C}">
                <a14:useLocalDpi xmlns:a14="http://schemas.microsoft.com/office/drawing/2010/main" val="0"/>
              </a:ext>
            </a:extLst>
          </a:blip>
          <a:srcRect l="57678"/>
          <a:stretch/>
        </p:blipFill>
        <p:spPr bwMode="auto">
          <a:xfrm>
            <a:off x="6324599" y="2886075"/>
            <a:ext cx="2418715" cy="3971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solidFill>
                  <a:schemeClr val="accent2">
                    <a:lumMod val="75000"/>
                  </a:schemeClr>
                </a:solidFill>
                <a:latin typeface="CordiaUPC" pitchFamily="34" charset="-34"/>
                <a:cs typeface="CordiaUPC" pitchFamily="34" charset="-34"/>
              </a:rPr>
              <a:t>Sole Proprietorship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sz="3200" b="1" dirty="0" smtClean="0">
                <a:solidFill>
                  <a:schemeClr val="accent2">
                    <a:lumMod val="75000"/>
                  </a:schemeClr>
                </a:solidFill>
                <a:latin typeface="CordiaUPC" pitchFamily="34" charset="-34"/>
                <a:cs typeface="CordiaUPC" pitchFamily="34" charset="-34"/>
              </a:rPr>
              <a:t>Disadvantages of a Sole Proprietorship</a:t>
            </a:r>
            <a:endParaRPr lang="en-US" sz="3200" dirty="0" smtClean="0">
              <a:solidFill>
                <a:schemeClr val="accent2">
                  <a:lumMod val="75000"/>
                </a:schemeClr>
              </a:solidFill>
              <a:latin typeface="CordiaUPC" pitchFamily="34" charset="-34"/>
              <a:cs typeface="CordiaUPC" pitchFamily="34" charset="-34"/>
            </a:endParaRPr>
          </a:p>
          <a:p>
            <a:pPr>
              <a:buFont typeface="Arial" pitchFamily="34" charset="0"/>
              <a:buChar char="•"/>
              <a:defRPr/>
            </a:pPr>
            <a:r>
              <a:rPr lang="en-US" sz="3200" dirty="0" smtClean="0">
                <a:latin typeface="CordiaUPC" pitchFamily="34" charset="-34"/>
                <a:cs typeface="CordiaUPC" pitchFamily="34" charset="-34"/>
              </a:rPr>
              <a:t>Unlimited liability</a:t>
            </a:r>
          </a:p>
          <a:p>
            <a:pPr>
              <a:buFont typeface="Arial" pitchFamily="34" charset="0"/>
              <a:buChar char="•"/>
              <a:defRPr/>
            </a:pPr>
            <a:r>
              <a:rPr lang="en-US" sz="3200" dirty="0" smtClean="0">
                <a:latin typeface="CordiaUPC" pitchFamily="34" charset="-34"/>
                <a:cs typeface="CordiaUPC" pitchFamily="34" charset="-34"/>
              </a:rPr>
              <a:t>Limited sources of funds</a:t>
            </a:r>
          </a:p>
          <a:p>
            <a:pPr>
              <a:buFont typeface="Arial" pitchFamily="34" charset="0"/>
              <a:buChar char="•"/>
              <a:defRPr/>
            </a:pPr>
            <a:r>
              <a:rPr lang="en-US" sz="3200" dirty="0" smtClean="0">
                <a:latin typeface="CordiaUPC" pitchFamily="34" charset="-34"/>
                <a:cs typeface="CordiaUPC" pitchFamily="34" charset="-34"/>
              </a:rPr>
              <a:t>Limited skills</a:t>
            </a:r>
          </a:p>
          <a:p>
            <a:pPr>
              <a:buFont typeface="Arial" pitchFamily="34" charset="0"/>
              <a:buChar char="•"/>
              <a:defRPr/>
            </a:pPr>
            <a:r>
              <a:rPr lang="en-US" sz="3200" dirty="0" smtClean="0">
                <a:latin typeface="CordiaUPC" pitchFamily="34" charset="-34"/>
                <a:cs typeface="CordiaUPC" pitchFamily="34" charset="-34"/>
              </a:rPr>
              <a:t>Lack of continuity</a:t>
            </a:r>
          </a:p>
          <a:p>
            <a:pPr>
              <a:buFont typeface="Arial" pitchFamily="34" charset="0"/>
              <a:buChar char="•"/>
              <a:defRPr/>
            </a:pPr>
            <a:r>
              <a:rPr lang="en-US" sz="3200" dirty="0" smtClean="0">
                <a:latin typeface="CordiaUPC" pitchFamily="34" charset="-34"/>
                <a:cs typeface="CordiaUPC" pitchFamily="34" charset="-34"/>
              </a:rPr>
              <a:t>Lack of qualified </a:t>
            </a:r>
            <a:r>
              <a:rPr lang="en-US" sz="3200" dirty="0">
                <a:latin typeface="CordiaUPC" pitchFamily="34" charset="-34"/>
                <a:cs typeface="CordiaUPC" pitchFamily="34" charset="-34"/>
              </a:rPr>
              <a:t>e</a:t>
            </a:r>
            <a:r>
              <a:rPr lang="en-US" sz="3200" dirty="0" smtClean="0">
                <a:latin typeface="CordiaUPC" pitchFamily="34" charset="-34"/>
                <a:cs typeface="CordiaUPC" pitchFamily="34" charset="-34"/>
              </a:rPr>
              <a:t>mployees</a:t>
            </a:r>
          </a:p>
          <a:p>
            <a:pPr>
              <a:buFont typeface="Arial" pitchFamily="34" charset="0"/>
              <a:buChar char="•"/>
              <a:defRPr/>
            </a:pPr>
            <a:r>
              <a:rPr lang="en-US" sz="3200" dirty="0" smtClean="0">
                <a:latin typeface="CordiaUPC" pitchFamily="34" charset="-34"/>
                <a:cs typeface="CordiaUPC" pitchFamily="34" charset="-34"/>
              </a:rPr>
              <a:t>Taxation (deduction max. 60,000 Baht)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pic>
        <p:nvPicPr>
          <p:cNvPr id="19458" name="Picture 2" descr="http://taxsalessecrets.com/blog/wp-content/uploads/2011/05/tax-lien-disadvantage.jpg"/>
          <p:cNvPicPr>
            <a:picLocks noChangeAspect="1" noChangeArrowheads="1"/>
          </p:cNvPicPr>
          <p:nvPr/>
        </p:nvPicPr>
        <p:blipFill>
          <a:blip r:embed="rId3" cstate="print"/>
          <a:srcRect/>
          <a:stretch>
            <a:fillRect/>
          </a:stretch>
        </p:blipFill>
        <p:spPr bwMode="auto">
          <a:xfrm>
            <a:off x="6478541" y="4114800"/>
            <a:ext cx="2541634" cy="253431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latin typeface="CordiaUPC" pitchFamily="34" charset="-34"/>
                <a:cs typeface="CordiaUPC" pitchFamily="34" charset="-34"/>
              </a:rPr>
              <a:t>A form of business organization defined by the Uniform Partnership Act as “an association of two or more persons who carry on as co-owners of a business for profit”</a:t>
            </a:r>
          </a:p>
          <a:p>
            <a:pPr marL="0" indent="0">
              <a:buNone/>
            </a:pPr>
            <a:r>
              <a:rPr lang="en-US" sz="3200" dirty="0" smtClean="0">
                <a:latin typeface="CordiaUPC" pitchFamily="34" charset="-34"/>
                <a:cs typeface="CordiaUPC" pitchFamily="34" charset="-34"/>
              </a:rPr>
              <a:t>3 Forms of partnership</a:t>
            </a:r>
          </a:p>
          <a:p>
            <a:pPr>
              <a:buFont typeface="Wingdings" pitchFamily="2" charset="2"/>
              <a:buChar char="Ø"/>
            </a:pPr>
            <a:r>
              <a:rPr lang="de-DE" sz="3200" dirty="0" smtClean="0">
                <a:latin typeface="CordiaUPC" pitchFamily="34" charset="-34"/>
                <a:cs typeface="CordiaUPC" pitchFamily="34" charset="-34"/>
              </a:rPr>
              <a:t>Unregistered ordinary partnership (</a:t>
            </a:r>
            <a:r>
              <a:rPr lang="th-TH" sz="3200" dirty="0" smtClean="0">
                <a:latin typeface="CordiaUPC" pitchFamily="34" charset="-34"/>
                <a:cs typeface="CordiaUPC" pitchFamily="34" charset="-34"/>
              </a:rPr>
              <a:t>ห้างหุ้นส่วนสามัญไม่จดทะเบียน</a:t>
            </a:r>
            <a:r>
              <a:rPr lang="de-DE" sz="3200" dirty="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a:buFont typeface="Wingdings" pitchFamily="2" charset="2"/>
              <a:buChar char="Ø"/>
            </a:pPr>
            <a:r>
              <a:rPr lang="th-TH" sz="3200" dirty="0" smtClean="0">
                <a:latin typeface="CordiaUPC" pitchFamily="34" charset="-34"/>
                <a:cs typeface="CordiaUPC" pitchFamily="34" charset="-34"/>
              </a:rPr>
              <a:t> </a:t>
            </a:r>
            <a:r>
              <a:rPr lang="de-DE" sz="3200" dirty="0">
                <a:latin typeface="CordiaUPC" pitchFamily="34" charset="-34"/>
                <a:cs typeface="CordiaUPC" pitchFamily="34" charset="-34"/>
              </a:rPr>
              <a:t>O</a:t>
            </a:r>
            <a:r>
              <a:rPr lang="de-DE" sz="3200" dirty="0" smtClean="0">
                <a:latin typeface="CordiaUPC" pitchFamily="34" charset="-34"/>
                <a:cs typeface="CordiaUPC" pitchFamily="34" charset="-34"/>
              </a:rPr>
              <a:t>rdinary partnership (</a:t>
            </a:r>
            <a:r>
              <a:rPr lang="th-TH" sz="3200" dirty="0" smtClean="0">
                <a:latin typeface="CordiaUPC" pitchFamily="34" charset="-34"/>
                <a:cs typeface="CordiaUPC" pitchFamily="34" charset="-34"/>
              </a:rPr>
              <a:t>ห้างหุ้นส่วนสามัญ</a:t>
            </a:r>
            <a:r>
              <a:rPr lang="de-DE" sz="3200" dirty="0" smtClean="0">
                <a:latin typeface="CordiaUPC" pitchFamily="34" charset="-34"/>
                <a:cs typeface="CordiaUPC" pitchFamily="34" charset="-34"/>
              </a:rPr>
              <a:t>)</a:t>
            </a:r>
            <a:endParaRPr lang="th-TH" sz="3200" dirty="0" smtClean="0">
              <a:latin typeface="CordiaUPC" pitchFamily="34" charset="-34"/>
              <a:cs typeface="CordiaUPC" pitchFamily="34" charset="-34"/>
            </a:endParaRPr>
          </a:p>
          <a:p>
            <a:pPr>
              <a:buFont typeface="Wingdings" pitchFamily="2" charset="2"/>
              <a:buChar char="Ø"/>
            </a:pPr>
            <a:r>
              <a:rPr lang="th-TH" sz="3200" dirty="0" smtClean="0">
                <a:latin typeface="CordiaUPC" pitchFamily="34" charset="-34"/>
                <a:cs typeface="CordiaUPC" pitchFamily="34" charset="-34"/>
              </a:rPr>
              <a:t> </a:t>
            </a:r>
            <a:r>
              <a:rPr lang="de-DE" sz="3200" dirty="0" smtClean="0">
                <a:latin typeface="CordiaUPC" pitchFamily="34" charset="-34"/>
                <a:cs typeface="CordiaUPC" pitchFamily="34" charset="-34"/>
              </a:rPr>
              <a:t>Limited partnership (</a:t>
            </a:r>
            <a:r>
              <a:rPr lang="th-TH" sz="3200" dirty="0" smtClean="0">
                <a:latin typeface="CordiaUPC" pitchFamily="34" charset="-34"/>
                <a:cs typeface="CordiaUPC" pitchFamily="34" charset="-34"/>
              </a:rPr>
              <a:t>ห้างหุ้นส่วนจำกัด</a:t>
            </a:r>
            <a:r>
              <a:rPr lang="de-DE" sz="3200" dirty="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pic>
        <p:nvPicPr>
          <p:cNvPr id="18434" name="Picture 2" descr="http://www.portwallpaper.com/imgwal/partnership.jpg"/>
          <p:cNvPicPr>
            <a:picLocks noChangeAspect="1" noChangeArrowheads="1"/>
          </p:cNvPicPr>
          <p:nvPr/>
        </p:nvPicPr>
        <p:blipFill>
          <a:blip r:embed="rId3" cstate="print"/>
          <a:srcRect/>
          <a:stretch>
            <a:fillRect/>
          </a:stretch>
        </p:blipFill>
        <p:spPr bwMode="auto">
          <a:xfrm>
            <a:off x="5943600" y="4800600"/>
            <a:ext cx="3200400" cy="20002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Unregistered ordinary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168275" indent="-168275">
              <a:buNone/>
            </a:pPr>
            <a:r>
              <a:rPr lang="en-US" dirty="0" smtClean="0">
                <a:latin typeface="CordiaUPC" pitchFamily="34" charset="-34"/>
                <a:cs typeface="CordiaUPC" pitchFamily="34" charset="-34"/>
              </a:rPr>
              <a:t>- not registered by law as incorporate</a:t>
            </a:r>
          </a:p>
          <a:p>
            <a:pPr marL="168275" indent="-168275">
              <a:buNone/>
            </a:pPr>
            <a:r>
              <a:rPr lang="en-US" dirty="0" smtClean="0">
                <a:latin typeface="CordiaUPC" pitchFamily="34" charset="-34"/>
                <a:cs typeface="CordiaUPC" pitchFamily="34" charset="-34"/>
              </a:rPr>
              <a:t>- has no legal entity </a:t>
            </a:r>
            <a:r>
              <a:rPr lang="de-DE" dirty="0" smtClean="0">
                <a:latin typeface="CordiaUPC" pitchFamily="34" charset="-34"/>
                <a:cs typeface="CordiaUPC" pitchFamily="34" charset="-34"/>
              </a:rPr>
              <a:t>(</a:t>
            </a:r>
            <a:r>
              <a:rPr lang="th-TH" dirty="0" smtClean="0">
                <a:latin typeface="CordiaUPC" pitchFamily="34" charset="-34"/>
                <a:cs typeface="CordiaUPC" pitchFamily="34" charset="-34"/>
              </a:rPr>
              <a:t>ไม่เป็นนิติบุคคล</a:t>
            </a:r>
            <a:r>
              <a:rPr lang="de-DE" dirty="0" smtClean="0">
                <a:latin typeface="CordiaUPC" pitchFamily="34" charset="-34"/>
                <a:cs typeface="CordiaUPC" pitchFamily="34" charset="-34"/>
              </a:rPr>
              <a:t>)</a:t>
            </a:r>
            <a:endParaRPr lang="en-US" dirty="0" smtClean="0">
              <a:latin typeface="CordiaUPC" pitchFamily="34" charset="-34"/>
              <a:cs typeface="CordiaUPC" pitchFamily="34" charset="-34"/>
            </a:endParaRPr>
          </a:p>
          <a:p>
            <a:pPr marL="168275" indent="-168275">
              <a:buNone/>
            </a:pPr>
            <a:r>
              <a:rPr lang="en-US" dirty="0" smtClean="0">
                <a:latin typeface="CordiaUPC" pitchFamily="34" charset="-34"/>
                <a:cs typeface="CordiaUPC" pitchFamily="34" charset="-34"/>
              </a:rPr>
              <a:t>-  consists of at least 2 members</a:t>
            </a:r>
          </a:p>
          <a:p>
            <a:pPr marL="168275" indent="-168275">
              <a:buFontTx/>
              <a:buChar char="-"/>
            </a:pPr>
            <a:r>
              <a:rPr lang="en-US" dirty="0">
                <a:latin typeface="CordiaUPC" pitchFamily="34" charset="-34"/>
                <a:cs typeface="CordiaUPC" pitchFamily="34" charset="-34"/>
              </a:rPr>
              <a:t>p</a:t>
            </a:r>
            <a:r>
              <a:rPr lang="en-US" dirty="0" smtClean="0">
                <a:latin typeface="CordiaUPC" pitchFamily="34" charset="-34"/>
                <a:cs typeface="CordiaUPC" pitchFamily="34" charset="-34"/>
              </a:rPr>
              <a:t>artnership is based on a contractual relationship. Partners must make a contribution in form of money, properties or services for the partnership</a:t>
            </a:r>
          </a:p>
          <a:p>
            <a:pPr marL="168275" indent="-168275">
              <a:buFontTx/>
              <a:buChar char="-"/>
            </a:pPr>
            <a:r>
              <a:rPr lang="de-DE" dirty="0" smtClean="0">
                <a:latin typeface="CordiaUPC" pitchFamily="34" charset="-34"/>
                <a:cs typeface="CordiaUPC" pitchFamily="34" charset="-34"/>
              </a:rPr>
              <a:t> not </a:t>
            </a:r>
            <a:r>
              <a:rPr lang="en-US" dirty="0" smtClean="0">
                <a:latin typeface="CordiaUPC" pitchFamily="34" charset="-34"/>
                <a:cs typeface="CordiaUPC" pitchFamily="34" charset="-34"/>
              </a:rPr>
              <a:t>allowed to own property, to sue or be sued in the name of partnershi</a:t>
            </a:r>
            <a:r>
              <a:rPr lang="en-US" dirty="0">
                <a:latin typeface="CordiaUPC" pitchFamily="34" charset="-34"/>
                <a:cs typeface="CordiaUPC" pitchFamily="34" charset="-34"/>
              </a:rPr>
              <a:t>p</a:t>
            </a:r>
            <a:endParaRPr lang="en-US" dirty="0" smtClean="0">
              <a:latin typeface="CordiaUPC" pitchFamily="34" charset="-34"/>
              <a:cs typeface="CordiaUPC" pitchFamily="34" charset="-34"/>
            </a:endParaRPr>
          </a:p>
          <a:p>
            <a:pPr marL="168275" indent="-168275">
              <a:buFontTx/>
              <a:buChar char="-"/>
            </a:pPr>
            <a:r>
              <a:rPr lang="en-US" dirty="0" smtClean="0">
                <a:latin typeface="CordiaUPC" pitchFamily="34" charset="-34"/>
                <a:cs typeface="CordiaUPC" pitchFamily="34" charset="-34"/>
              </a:rPr>
              <a:t> Aim of the partnership is to invest and undertake a business with a view of sharing profits and loss</a:t>
            </a:r>
          </a:p>
          <a:p>
            <a:pPr marL="168275" indent="-168275">
              <a:buFontTx/>
              <a:buChar char="-"/>
            </a:pPr>
            <a:r>
              <a:rPr lang="en-US" dirty="0" smtClean="0">
                <a:latin typeface="CordiaUPC" pitchFamily="34" charset="-34"/>
                <a:cs typeface="CordiaUPC" pitchFamily="34" charset="-34"/>
              </a:rPr>
              <a:t> All partners are jointly and without limit liable for all the obligations of the partnership</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(Registered) ordinary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 after registration at the ministry of commerce, ordinary partnership can become incorporated as a juristic person (have legal entity). </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entitle to own property, sue or be sued in the name of the partnership. </a:t>
            </a:r>
          </a:p>
          <a:p>
            <a:pPr marL="0" indent="0">
              <a:buFontTx/>
              <a:buChar char="-"/>
            </a:pPr>
            <a:r>
              <a:rPr lang="en-US" dirty="0" smtClean="0">
                <a:latin typeface="CordiaUPC" pitchFamily="34" charset="-34"/>
                <a:cs typeface="CordiaUPC" pitchFamily="34" charset="-34"/>
              </a:rPr>
              <a:t> pay tax as corporate entity (corporate tax 23%*)</a:t>
            </a:r>
          </a:p>
          <a:p>
            <a:pPr marL="0" indent="0">
              <a:buFontTx/>
              <a:buChar char="-"/>
            </a:pPr>
            <a:r>
              <a:rPr lang="de-DE" dirty="0" smtClean="0">
                <a:latin typeface="CordiaUPC" pitchFamily="34" charset="-34"/>
                <a:cs typeface="CordiaUPC" pitchFamily="34" charset="-34"/>
              </a:rPr>
              <a:t> </a:t>
            </a:r>
            <a:r>
              <a:rPr lang="en-US" dirty="0">
                <a:latin typeface="CordiaUPC" pitchFamily="34" charset="-34"/>
                <a:cs typeface="CordiaUPC" pitchFamily="34" charset="-34"/>
              </a:rPr>
              <a:t>A</a:t>
            </a:r>
            <a:r>
              <a:rPr lang="en-US" dirty="0" smtClean="0">
                <a:latin typeface="CordiaUPC" pitchFamily="34" charset="-34"/>
                <a:cs typeface="CordiaUPC" pitchFamily="34" charset="-34"/>
              </a:rPr>
              <a:t>ssets of the partnership have to be examined before creditors can claim debt payment from the partners </a:t>
            </a:r>
            <a:r>
              <a:rPr lang="de-DE" dirty="0" smtClean="0">
                <a:latin typeface="CordiaUPC" pitchFamily="34" charset="-34"/>
                <a:cs typeface="CordiaUPC" pitchFamily="34" charset="-34"/>
              </a:rPr>
              <a:t>(</a:t>
            </a:r>
            <a:r>
              <a:rPr lang="th-TH" dirty="0" smtClean="0">
                <a:latin typeface="CordiaUPC" pitchFamily="34" charset="-34"/>
                <a:cs typeface="CordiaUPC" pitchFamily="34" charset="-34"/>
              </a:rPr>
              <a:t>ลูกหนี้ชั้นที่ </a:t>
            </a:r>
            <a:r>
              <a:rPr lang="de-DE" dirty="0" smtClean="0">
                <a:latin typeface="CordiaUPC" pitchFamily="34" charset="-34"/>
                <a:cs typeface="CordiaUPC" pitchFamily="34" charset="-34"/>
              </a:rPr>
              <a:t>2)</a:t>
            </a:r>
            <a:r>
              <a:rPr lang="en-US" dirty="0" smtClean="0">
                <a:latin typeface="CordiaUPC" pitchFamily="34" charset="-34"/>
                <a:cs typeface="CordiaUPC" pitchFamily="34" charset="-34"/>
              </a:rPr>
              <a:t>. This is unlike an unregistered ordinary partnership, in which each partner is directly liable for debts incurred by the partnership.</a:t>
            </a:r>
            <a:endParaRPr lang="de-DE"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Limited </a:t>
            </a:r>
            <a:r>
              <a:rPr lang="en-US" b="1" dirty="0"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UPC" pitchFamily="34" charset="-34"/>
                <a:cs typeface="CordiaUPC" pitchFamily="34" charset="-34"/>
              </a:rPr>
              <a:t>A business organization that has at least one general partner, who assumes unlimited liability, and at least one limited partner whose liability is limited to his or her investment in the business</a:t>
            </a: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sp>
        <p:nvSpPr>
          <p:cNvPr id="8" name="Rechteck 7"/>
          <p:cNvSpPr/>
          <p:nvPr/>
        </p:nvSpPr>
        <p:spPr>
          <a:xfrm>
            <a:off x="914400" y="3352800"/>
            <a:ext cx="3276600" cy="30480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smtClean="0">
                <a:solidFill>
                  <a:schemeClr val="tx1"/>
                </a:solidFill>
                <a:latin typeface="CordiaUPC" pitchFamily="34" charset="-34"/>
                <a:cs typeface="CordiaUPC" pitchFamily="34" charset="-34"/>
              </a:rPr>
              <a:t>General partner</a:t>
            </a:r>
          </a:p>
          <a:p>
            <a:pPr algn="ctr"/>
            <a:r>
              <a:rPr lang="en-US" sz="2800" dirty="0" smtClean="0">
                <a:solidFill>
                  <a:schemeClr val="tx1"/>
                </a:solidFill>
                <a:latin typeface="CordiaUPC" pitchFamily="34" charset="-34"/>
                <a:cs typeface="CordiaUPC" pitchFamily="34" charset="-34"/>
              </a:rPr>
              <a:t>- assumes unlimited liability</a:t>
            </a:r>
          </a:p>
          <a:p>
            <a:pPr marL="122238"/>
            <a:r>
              <a:rPr lang="en-US" sz="2800" dirty="0" smtClean="0">
                <a:solidFill>
                  <a:schemeClr val="tx1"/>
                </a:solidFill>
                <a:latin typeface="CordiaUPC" pitchFamily="34" charset="-34"/>
                <a:cs typeface="CordiaUPC" pitchFamily="34" charset="-34"/>
              </a:rPr>
              <a:t>- able to manage</a:t>
            </a:r>
          </a:p>
          <a:p>
            <a:pPr marL="122238"/>
            <a:r>
              <a:rPr lang="en-US" sz="2800" dirty="0" smtClean="0">
                <a:solidFill>
                  <a:schemeClr val="tx1"/>
                </a:solidFill>
                <a:latin typeface="CordiaUPC" pitchFamily="34" charset="-34"/>
                <a:cs typeface="CordiaUPC" pitchFamily="34" charset="-34"/>
              </a:rPr>
              <a:t>- usually receive larger share of profits</a:t>
            </a:r>
            <a:endParaRPr lang="en-US" sz="2800" dirty="0">
              <a:solidFill>
                <a:schemeClr val="tx1"/>
              </a:solidFill>
              <a:latin typeface="CordiaUPC" pitchFamily="34" charset="-34"/>
              <a:cs typeface="CordiaUPC" pitchFamily="34" charset="-34"/>
            </a:endParaRPr>
          </a:p>
        </p:txBody>
      </p:sp>
      <p:sp>
        <p:nvSpPr>
          <p:cNvPr id="9" name="Rechteck 8"/>
          <p:cNvSpPr/>
          <p:nvPr/>
        </p:nvSpPr>
        <p:spPr>
          <a:xfrm>
            <a:off x="4724400" y="3352800"/>
            <a:ext cx="3124200" cy="30480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a:solidFill>
                  <a:schemeClr val="tx1"/>
                </a:solidFill>
                <a:latin typeface="CordiaUPC" pitchFamily="34" charset="-34"/>
                <a:cs typeface="CordiaUPC" pitchFamily="34" charset="-34"/>
              </a:rPr>
              <a:t>L</a:t>
            </a:r>
            <a:r>
              <a:rPr lang="en-US" sz="2800" dirty="0" smtClean="0">
                <a:solidFill>
                  <a:schemeClr val="tx1"/>
                </a:solidFill>
                <a:latin typeface="CordiaUPC" pitchFamily="34" charset="-34"/>
                <a:cs typeface="CordiaUPC" pitchFamily="34" charset="-34"/>
              </a:rPr>
              <a:t>imited partner</a:t>
            </a:r>
          </a:p>
          <a:p>
            <a:r>
              <a:rPr lang="en-US" sz="2800" dirty="0" smtClean="0">
                <a:solidFill>
                  <a:schemeClr val="tx1"/>
                </a:solidFill>
                <a:latin typeface="CordiaUPC" pitchFamily="34" charset="-34"/>
                <a:cs typeface="CordiaUPC" pitchFamily="34" charset="-34"/>
              </a:rPr>
              <a:t>- assumes limited liability</a:t>
            </a:r>
          </a:p>
          <a:p>
            <a:r>
              <a:rPr lang="en-US" sz="2800" dirty="0" smtClean="0">
                <a:solidFill>
                  <a:schemeClr val="tx1"/>
                </a:solidFill>
                <a:latin typeface="CordiaUPC" pitchFamily="34" charset="-34"/>
                <a:cs typeface="CordiaUPC" pitchFamily="34" charset="-34"/>
              </a:rPr>
              <a:t>- liability is limited to initial investment</a:t>
            </a:r>
          </a:p>
          <a:p>
            <a:r>
              <a:rPr lang="en-US" sz="2800" dirty="0" smtClean="0">
                <a:solidFill>
                  <a:schemeClr val="tx1"/>
                </a:solidFill>
                <a:latin typeface="CordiaUPC" pitchFamily="34" charset="-34"/>
                <a:cs typeface="CordiaUPC" pitchFamily="34" charset="-34"/>
              </a:rPr>
              <a:t>- do not directly participate in management. </a:t>
            </a:r>
          </a:p>
          <a:p>
            <a:r>
              <a:rPr lang="en-US" sz="2800" dirty="0" smtClean="0">
                <a:solidFill>
                  <a:schemeClr val="tx1"/>
                </a:solidFill>
                <a:latin typeface="CordiaUPC" pitchFamily="34" charset="-34"/>
                <a:cs typeface="CordiaUPC" pitchFamily="34" charset="-34"/>
              </a:rPr>
              <a:t>- function as an investor</a:t>
            </a:r>
            <a:endParaRPr lang="en-US" sz="28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Articles of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dirty="0" smtClean="0">
                <a:latin typeface="CordiaUPC" pitchFamily="34" charset="-34"/>
                <a:cs typeface="CordiaUPC" pitchFamily="34" charset="-34"/>
              </a:rPr>
              <a:t>Articles of partnership (</a:t>
            </a:r>
            <a:r>
              <a:rPr lang="th-TH" sz="3200" dirty="0" smtClean="0">
                <a:latin typeface="CordiaUPC" pitchFamily="34" charset="-34"/>
                <a:cs typeface="CordiaUPC" pitchFamily="34" charset="-34"/>
              </a:rPr>
              <a:t>หนังสือบริคณสนธิ</a:t>
            </a:r>
            <a:r>
              <a:rPr lang="de-DE" sz="3200" dirty="0" smtClean="0">
                <a:latin typeface="CordiaUPC" pitchFamily="34" charset="-34"/>
                <a:cs typeface="CordiaUPC" pitchFamily="34" charset="-34"/>
              </a:rPr>
              <a:t>):</a:t>
            </a:r>
            <a:r>
              <a:rPr lang="th-TH" sz="3200" dirty="0" smtClean="0">
                <a:latin typeface="CordiaUPC" pitchFamily="34" charset="-34"/>
                <a:cs typeface="CordiaUPC" pitchFamily="34" charset="-34"/>
              </a:rPr>
              <a:t> </a:t>
            </a:r>
            <a:r>
              <a:rPr lang="en-US" sz="3200" dirty="0" smtClean="0">
                <a:latin typeface="CordiaUPC" pitchFamily="34" charset="-34"/>
                <a:cs typeface="CordiaUPC" pitchFamily="34" charset="-34"/>
              </a:rPr>
              <a:t>Legal documents that set forth the basic agreement between partners which contains</a:t>
            </a:r>
          </a:p>
          <a:p>
            <a:pPr>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sp>
        <p:nvSpPr>
          <p:cNvPr id="8" name="Subtitle 2"/>
          <p:cNvSpPr txBox="1">
            <a:spLocks/>
          </p:cNvSpPr>
          <p:nvPr/>
        </p:nvSpPr>
        <p:spPr>
          <a:xfrm>
            <a:off x="1524000" y="2743200"/>
            <a:ext cx="6477000" cy="3581400"/>
          </a:xfrm>
          <a:prstGeom prst="rect">
            <a:avLst/>
          </a:prstGeom>
          <a:solidFill>
            <a:srgbClr val="FFFF99"/>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kumimoji="0" lang="en-US" sz="2000" b="0" i="0" u="none" strike="noStrike" kern="1200" cap="none" spc="0" normalizeH="0" baseline="0" noProof="0" dirty="0" smtClean="0">
              <a:ln>
                <a:noFill/>
              </a:ln>
              <a:solidFill>
                <a:srgbClr val="953735"/>
              </a:solidFill>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Name, purpose, location of</a:t>
            </a:r>
            <a:r>
              <a:rPr kumimoji="0" lang="en-US" sz="3400" b="0" i="0" u="none" strike="noStrike" kern="1200" cap="none" spc="0" normalizeH="0" noProof="0" dirty="0" smtClean="0">
                <a:ln>
                  <a:noFill/>
                </a:ln>
                <a:effectLst/>
                <a:uLnTx/>
                <a:uFillTx/>
                <a:latin typeface="CordiaUPC" pitchFamily="34" charset="-34"/>
                <a:cs typeface="CordiaUPC" pitchFamily="34" charset="-34"/>
              </a:rPr>
              <a:t> the partnership</a:t>
            </a:r>
            <a:endParaRPr kumimoji="0" lang="en-US" sz="3400" b="0" i="0" u="none" strike="noStrike" kern="1200" cap="none" spc="0" normalizeH="0" baseline="0" noProof="0" dirty="0" smtClean="0">
              <a:ln>
                <a:noFill/>
              </a:ln>
              <a:effectLst/>
              <a:uLnTx/>
              <a:uFillTx/>
              <a:latin typeface="CordiaUPC" pitchFamily="34" charset="-34"/>
              <a:cs typeface="CordiaUPC" pitchFamily="34" charset="-34"/>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Duration of the agreement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Authority and responsibility of each partner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Character of partners (i.e., general or limited, active or silent)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Amount of contribution from each partner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Division of profits or losses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Salaries of each partner</a:t>
            </a:r>
            <a:endParaRPr kumimoji="0" lang="en-US" sz="3400" b="0" i="1"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a:latin typeface="CordiaUPC" pitchFamily="34" charset="-34"/>
                <a:cs typeface="CordiaUPC" pitchFamily="34" charset="-34"/>
              </a:rPr>
              <a:t>Articles of </a:t>
            </a:r>
            <a:r>
              <a:rPr lang="de-DE" b="1" dirty="0" smtClean="0">
                <a:latin typeface="CordiaUPC" pitchFamily="34" charset="-34"/>
                <a:cs typeface="CordiaUPC" pitchFamily="34" charset="-34"/>
              </a:rPr>
              <a:t>Partnership (con‘t)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sp>
        <p:nvSpPr>
          <p:cNvPr id="8" name="Subtitle 2"/>
          <p:cNvSpPr txBox="1">
            <a:spLocks/>
          </p:cNvSpPr>
          <p:nvPr/>
        </p:nvSpPr>
        <p:spPr>
          <a:xfrm>
            <a:off x="990600" y="2209800"/>
            <a:ext cx="7239000" cy="3886200"/>
          </a:xfrm>
          <a:prstGeom prst="rect">
            <a:avLst/>
          </a:prstGeom>
          <a:solidFill>
            <a:srgbClr val="FFFF99"/>
          </a:solidFill>
          <a:ln>
            <a:noFill/>
          </a:ln>
        </p:spPr>
        <p:txBody>
          <a:bodyPr vert="horz" rtlCol="0">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How much each partner is allowed to withdraw</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Death of partner</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Sale of partnership interest</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Arbitration of disputes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Required and prohibited actions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Absence and disability</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Restrictive covenants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Buying and selling agreements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endParaRPr kumimoji="0" lang="en-US" sz="3900" b="0" i="1"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Advantages and disadvantages of partnership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sp>
        <p:nvSpPr>
          <p:cNvPr id="8" name="Rechteck 7"/>
          <p:cNvSpPr/>
          <p:nvPr/>
        </p:nvSpPr>
        <p:spPr>
          <a:xfrm>
            <a:off x="304800" y="2133600"/>
            <a:ext cx="3810000" cy="3416320"/>
          </a:xfrm>
          <a:prstGeom prst="rect">
            <a:avLst/>
          </a:prstGeom>
        </p:spPr>
        <p:txBody>
          <a:bodyPr wrap="square">
            <a:spAutoFit/>
          </a:bodyPr>
          <a:lstStyle/>
          <a:p>
            <a:pPr>
              <a:defRPr/>
            </a:pPr>
            <a:r>
              <a:rPr lang="en-US" sz="2400" b="1" dirty="0" smtClean="0">
                <a:latin typeface="CordiaUPC" pitchFamily="34" charset="-34"/>
                <a:cs typeface="CordiaUPC" pitchFamily="34" charset="-34"/>
              </a:rPr>
              <a:t>Advantages</a:t>
            </a:r>
          </a:p>
          <a:p>
            <a:pPr>
              <a:buFont typeface="Arial" pitchFamily="34" charset="0"/>
              <a:buChar char="•"/>
              <a:defRPr/>
            </a:pPr>
            <a:r>
              <a:rPr lang="en-US" sz="2400" dirty="0" smtClean="0">
                <a:latin typeface="CordiaUPC" pitchFamily="34" charset="-34"/>
                <a:cs typeface="CordiaUPC" pitchFamily="34" charset="-34"/>
              </a:rPr>
              <a:t> Ease of organization- requires articles of partnership</a:t>
            </a:r>
          </a:p>
          <a:p>
            <a:pPr>
              <a:buFont typeface="Arial" pitchFamily="34" charset="0"/>
              <a:buChar char="•"/>
              <a:defRPr/>
            </a:pPr>
            <a:r>
              <a:rPr lang="en-US" sz="2400" dirty="0" smtClean="0">
                <a:latin typeface="CordiaUPC" pitchFamily="34" charset="-34"/>
                <a:cs typeface="CordiaUPC" pitchFamily="34" charset="-34"/>
              </a:rPr>
              <a:t> Availability of capital &amp; credit- greater earning power and credit rating</a:t>
            </a:r>
          </a:p>
          <a:p>
            <a:pPr>
              <a:buFont typeface="Arial" pitchFamily="34" charset="0"/>
              <a:buChar char="•"/>
              <a:defRPr/>
            </a:pPr>
            <a:r>
              <a:rPr lang="en-US" sz="2400" dirty="0" smtClean="0">
                <a:latin typeface="CordiaUPC" pitchFamily="34" charset="-34"/>
                <a:cs typeface="CordiaUPC" pitchFamily="34" charset="-34"/>
              </a:rPr>
              <a:t> combined knowledge &amp; skills</a:t>
            </a:r>
          </a:p>
          <a:p>
            <a:pPr>
              <a:buFont typeface="Arial" pitchFamily="34" charset="0"/>
              <a:buChar char="•"/>
              <a:defRPr/>
            </a:pPr>
            <a:r>
              <a:rPr lang="en-US" sz="2400" dirty="0" smtClean="0">
                <a:latin typeface="CordiaUPC" pitchFamily="34" charset="-34"/>
                <a:cs typeface="CordiaUPC" pitchFamily="34" charset="-34"/>
              </a:rPr>
              <a:t> Decision making</a:t>
            </a:r>
          </a:p>
          <a:p>
            <a:pPr>
              <a:buFont typeface="Arial" pitchFamily="34" charset="0"/>
              <a:buChar char="•"/>
              <a:defRPr/>
            </a:pPr>
            <a:r>
              <a:rPr lang="en-US" sz="2400" dirty="0" smtClean="0">
                <a:latin typeface="CordiaUPC" pitchFamily="34" charset="-34"/>
                <a:cs typeface="CordiaUPC" pitchFamily="34" charset="-34"/>
              </a:rPr>
              <a:t> Regulatory controls – few regulations controls affecting its activities</a:t>
            </a:r>
          </a:p>
        </p:txBody>
      </p:sp>
      <p:sp>
        <p:nvSpPr>
          <p:cNvPr id="9" name="Subtitle 2"/>
          <p:cNvSpPr txBox="1">
            <a:spLocks/>
          </p:cNvSpPr>
          <p:nvPr/>
        </p:nvSpPr>
        <p:spPr>
          <a:xfrm>
            <a:off x="4419600" y="1752600"/>
            <a:ext cx="4343400" cy="4343400"/>
          </a:xfrm>
          <a:prstGeom prst="rect">
            <a:avLst/>
          </a:prstGeom>
        </p:spPr>
        <p:txBody>
          <a:bodyPr>
            <a:noAutofit/>
          </a:bodyPr>
          <a:lstStyle/>
          <a:p>
            <a:pPr>
              <a:lnSpc>
                <a:spcPct val="80000"/>
              </a:lnSpc>
              <a:spcBef>
                <a:spcPct val="20000"/>
              </a:spcBef>
              <a:buFont typeface="Arial" charset="0"/>
              <a:buNone/>
            </a:pPr>
            <a:endParaRPr lang="en-US" sz="1600" dirty="0">
              <a:latin typeface="CordiaUPC" pitchFamily="34" charset="-34"/>
              <a:cs typeface="CordiaUPC" pitchFamily="34" charset="-34"/>
            </a:endParaRPr>
          </a:p>
          <a:p>
            <a:pPr algn="ctr">
              <a:lnSpc>
                <a:spcPct val="80000"/>
              </a:lnSpc>
              <a:spcBef>
                <a:spcPct val="20000"/>
              </a:spcBef>
              <a:buFont typeface="Arial" charset="0"/>
              <a:buNone/>
            </a:pPr>
            <a:r>
              <a:rPr lang="en-US" sz="2800" b="1" dirty="0">
                <a:latin typeface="CordiaUPC" pitchFamily="34" charset="-34"/>
                <a:cs typeface="CordiaUPC" pitchFamily="34" charset="-34"/>
              </a:rPr>
              <a:t>Disadvantages</a:t>
            </a:r>
          </a:p>
          <a:p>
            <a:pPr>
              <a:lnSpc>
                <a:spcPct val="80000"/>
              </a:lnSpc>
              <a:spcBef>
                <a:spcPct val="20000"/>
              </a:spcBef>
              <a:buFont typeface="Arial" charset="0"/>
              <a:buChar char="•"/>
            </a:pPr>
            <a:r>
              <a:rPr lang="en-US" sz="2400" dirty="0" smtClean="0">
                <a:latin typeface="CordiaUPC" pitchFamily="34" charset="-34"/>
                <a:cs typeface="CordiaUPC" pitchFamily="34" charset="-34"/>
              </a:rPr>
              <a:t> Unlimited liability (for general partner)</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Business  responsibility – all partners are responsible for business actions of all others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Life </a:t>
            </a:r>
            <a:r>
              <a:rPr lang="en-US" sz="2400" dirty="0">
                <a:latin typeface="CordiaUPC" pitchFamily="34" charset="-34"/>
                <a:cs typeface="CordiaUPC" pitchFamily="34" charset="-34"/>
              </a:rPr>
              <a:t>of the </a:t>
            </a:r>
            <a:r>
              <a:rPr lang="en-US" sz="2400" dirty="0" smtClean="0">
                <a:latin typeface="CordiaUPC" pitchFamily="34" charset="-34"/>
                <a:cs typeface="CordiaUPC" pitchFamily="34" charset="-34"/>
              </a:rPr>
              <a:t>partnership (= life of the general partnership, 2-persons partnership terminated when partner dies or withdraws)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Distribution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profits – profits are distribute to partners by share or as specified in article of partnership</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Limited </a:t>
            </a:r>
            <a:r>
              <a:rPr lang="en-US" sz="2400" dirty="0">
                <a:latin typeface="CordiaUPC" pitchFamily="34" charset="-34"/>
                <a:cs typeface="CordiaUPC" pitchFamily="34" charset="-34"/>
              </a:rPr>
              <a:t>sources of </a:t>
            </a:r>
            <a:r>
              <a:rPr lang="en-US" sz="2400" dirty="0" smtClean="0">
                <a:latin typeface="CordiaUPC" pitchFamily="34" charset="-34"/>
                <a:cs typeface="CordiaUPC" pitchFamily="34" charset="-34"/>
              </a:rPr>
              <a:t>funds – shares are not sold to public</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Taxation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partnerships (income + corporate)</a:t>
            </a:r>
            <a:endParaRPr lang="en-US" sz="2400" dirty="0">
              <a:latin typeface="CordiaUPC" pitchFamily="34" charset="-34"/>
              <a:cs typeface="CordiaUPC" pitchFamily="34" charset="-34"/>
            </a:endParaRPr>
          </a:p>
          <a:p>
            <a:pPr>
              <a:lnSpc>
                <a:spcPct val="80000"/>
              </a:lnSpc>
              <a:spcBef>
                <a:spcPct val="20000"/>
              </a:spcBef>
              <a:buFont typeface="Arial" charset="0"/>
              <a:buChar char="•"/>
            </a:pPr>
            <a:endParaRPr lang="en-US" sz="2400" b="1"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Dissolution of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r>
              <a:rPr lang="en-US" dirty="0" smtClean="0">
                <a:latin typeface="CordiaUPC" pitchFamily="34" charset="-34"/>
                <a:cs typeface="CordiaUPC" pitchFamily="34" charset="-34"/>
              </a:rPr>
              <a:t>Terms of contract of partnership provide for it.</a:t>
            </a:r>
          </a:p>
          <a:p>
            <a:r>
              <a:rPr lang="en-US" dirty="0" smtClean="0">
                <a:latin typeface="CordiaUPC" pitchFamily="34" charset="-34"/>
                <a:cs typeface="CordiaUPC" pitchFamily="34" charset="-34"/>
              </a:rPr>
              <a:t>A definite period of time descried in the terms of partnership has expired.</a:t>
            </a:r>
          </a:p>
          <a:p>
            <a:pPr marL="0" indent="0"/>
            <a:r>
              <a:rPr lang="en-US" dirty="0" smtClean="0">
                <a:latin typeface="CordiaUPC" pitchFamily="34" charset="-34"/>
                <a:cs typeface="CordiaUPC" pitchFamily="34" charset="-34"/>
              </a:rPr>
              <a:t> The partnership was formed for a single undertaking, which has been completed.</a:t>
            </a:r>
          </a:p>
          <a:p>
            <a:r>
              <a:rPr lang="en-US" dirty="0" smtClean="0">
                <a:latin typeface="CordiaUPC" pitchFamily="34" charset="-34"/>
                <a:cs typeface="CordiaUPC" pitchFamily="34" charset="-34"/>
              </a:rPr>
              <a:t>Any of the partners gives due notice to the others (withdrawal)</a:t>
            </a:r>
          </a:p>
          <a:p>
            <a:r>
              <a:rPr lang="en-US" dirty="0" smtClean="0">
                <a:latin typeface="CordiaUPC" pitchFamily="34" charset="-34"/>
                <a:cs typeface="CordiaUPC" pitchFamily="34" charset="-34"/>
              </a:rPr>
              <a:t>Upon death, bankruptcy or incapacity of a partner (general partner)</a:t>
            </a:r>
          </a:p>
          <a:p>
            <a:pPr marL="0" indent="0">
              <a:buNone/>
            </a:pPr>
            <a:r>
              <a:rPr lang="en-US" dirty="0" smtClean="0">
                <a:latin typeface="CordiaUPC" pitchFamily="34" charset="-34"/>
                <a:cs typeface="CordiaUPC" pitchFamily="34" charset="-34"/>
              </a:rPr>
              <a:t>exception: the partnership can continue to exist if the remaining partners buy the shares of the withdrawing partner.</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UPC" pitchFamily="34" charset="-34"/>
                <a:cs typeface="CordiaUPC" pitchFamily="34" charset="-34"/>
              </a:rPr>
              <a:t>Keys to Success in Business Partnership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sp>
        <p:nvSpPr>
          <p:cNvPr id="8" name="Subtitle 2"/>
          <p:cNvSpPr txBox="1">
            <a:spLocks/>
          </p:cNvSpPr>
          <p:nvPr/>
        </p:nvSpPr>
        <p:spPr>
          <a:xfrm>
            <a:off x="914400" y="1371600"/>
            <a:ext cx="7848600" cy="4114800"/>
          </a:xfrm>
          <a:prstGeom prst="rect">
            <a:avLst/>
          </a:prstGeom>
        </p:spPr>
        <p:txBody>
          <a:bodyPr vert="horz" rtlCol="0">
            <a:no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800" b="0" i="0" u="none" strike="noStrike" kern="1200" cap="none" spc="0" normalizeH="0" baseline="0" noProof="0" dirty="0" smtClean="0">
              <a:ln>
                <a:noFill/>
              </a:ln>
              <a:effectLst/>
              <a:uLnTx/>
              <a:uFillTx/>
              <a:latin typeface="CordiaUPC" pitchFamily="34" charset="-34"/>
              <a:cs typeface="CordiaUPC" pitchFamily="34" charset="-34"/>
            </a:endParaRP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Keep profit sharing and ownership at 50-50</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Partners should have different &amp; complementary skill sets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Honest is critical</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Maintain face-to-face communications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Transparency – sharing information</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Awareness of funding constraints and limited resources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To be successful, you need experience</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Family is priority; limit associated problems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Do not become too infatuated with “the idea” think implementation</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Couple optimism with realism in sales and growth expectations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Limited </a:t>
            </a:r>
            <a:r>
              <a:rPr lang="en-US" b="1" dirty="0" smtClean="0">
                <a:latin typeface="CordiaUPC" pitchFamily="34" charset="-34"/>
                <a:cs typeface="CordiaUPC" pitchFamily="34" charset="-34"/>
              </a:rPr>
              <a:t>corporation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pPr marL="0" indent="0">
              <a:buFontTx/>
              <a:buChar char="-"/>
            </a:pPr>
            <a:r>
              <a:rPr lang="en-US" dirty="0">
                <a:latin typeface="CordiaUPC" pitchFamily="34" charset="-34"/>
                <a:cs typeface="CordiaUPC" pitchFamily="34" charset="-34"/>
              </a:rPr>
              <a:t>t</a:t>
            </a:r>
            <a:r>
              <a:rPr lang="en-US" dirty="0" smtClean="0">
                <a:latin typeface="CordiaUPC" pitchFamily="34" charset="-34"/>
                <a:cs typeface="CordiaUPC" pitchFamily="34" charset="-34"/>
              </a:rPr>
              <a:t>he most common structure for conduction business in Thailand</a:t>
            </a:r>
          </a:p>
          <a:p>
            <a:pPr marL="0" indent="0">
              <a:buFontTx/>
              <a:buChar char="-"/>
            </a:pPr>
            <a:r>
              <a:rPr lang="en-US" dirty="0" smtClean="0">
                <a:latin typeface="CordiaUPC" pitchFamily="34" charset="-34"/>
                <a:cs typeface="CordiaUPC" pitchFamily="34" charset="-34"/>
              </a:rPr>
              <a:t> established by at least 3 people</a:t>
            </a:r>
          </a:p>
          <a:p>
            <a:pPr marL="0" indent="0">
              <a:buFontTx/>
              <a:buChar char="-"/>
            </a:pPr>
            <a:r>
              <a:rPr lang="en-US" dirty="0" smtClean="0">
                <a:latin typeface="CordiaUPC" pitchFamily="34" charset="-34"/>
                <a:cs typeface="CordiaUPC" pitchFamily="34" charset="-34"/>
              </a:rPr>
              <a:t> is regarded as a juristic person (legal entity)</a:t>
            </a:r>
          </a:p>
          <a:p>
            <a:pPr marL="0" indent="0">
              <a:buFontTx/>
              <a:buChar char="-"/>
            </a:pPr>
            <a:r>
              <a:rPr lang="en-US" dirty="0" smtClean="0">
                <a:latin typeface="CordiaUPC" pitchFamily="34" charset="-34"/>
                <a:cs typeface="CordiaUPC" pitchFamily="34" charset="-34"/>
              </a:rPr>
              <a:t> able to own property and carry on the business under its name</a:t>
            </a:r>
          </a:p>
          <a:p>
            <a:pPr marL="0" indent="0">
              <a:buFontTx/>
              <a:buChar char="-"/>
            </a:pPr>
            <a:r>
              <a:rPr lang="en-US" dirty="0" smtClean="0">
                <a:latin typeface="CordiaUPC" pitchFamily="34" charset="-34"/>
                <a:cs typeface="CordiaUPC" pitchFamily="34" charset="-34"/>
              </a:rPr>
              <a:t> typically owned by many individuals or organizations who own shares of the business (stocks)</a:t>
            </a:r>
          </a:p>
          <a:p>
            <a:pPr marL="0" indent="0">
              <a:buFontTx/>
              <a:buChar char="-"/>
            </a:pPr>
            <a:r>
              <a:rPr lang="en-US" dirty="0" smtClean="0">
                <a:latin typeface="CordiaUPC" pitchFamily="34" charset="-34"/>
                <a:cs typeface="CordiaUPC" pitchFamily="34" charset="-34"/>
              </a:rPr>
              <a:t> Stockholders can buy, sell, give or receive as gifts or inherit.</a:t>
            </a:r>
          </a:p>
          <a:p>
            <a:pPr marL="0" indent="0">
              <a:buFontTx/>
              <a:buChar char="-"/>
            </a:pPr>
            <a:r>
              <a:rPr lang="en-US" dirty="0" smtClean="0">
                <a:latin typeface="CordiaUPC" pitchFamily="34" charset="-34"/>
                <a:cs typeface="CordiaUPC" pitchFamily="34" charset="-34"/>
              </a:rPr>
              <a:t> Stockholders are entitled to all profits may be distributed (dividends)</a:t>
            </a:r>
          </a:p>
          <a:p>
            <a:pPr marL="0" indent="0">
              <a:buFontTx/>
              <a:buChar char="-"/>
            </a:pPr>
            <a:r>
              <a:rPr lang="en-US" dirty="0" smtClean="0">
                <a:latin typeface="CordiaUPC" pitchFamily="34" charset="-34"/>
                <a:cs typeface="CordiaUPC" pitchFamily="34" charset="-34"/>
              </a:rPr>
              <a:t> liability to the third parties is separate from individual liability of its shareholders </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liability of the shareholders is limited to the value of an individual shareholder‘s </a:t>
            </a:r>
            <a:r>
              <a:rPr lang="en-US" u="sng" dirty="0" smtClean="0">
                <a:latin typeface="CordiaUPC" pitchFamily="34" charset="-34"/>
                <a:cs typeface="CordiaUPC" pitchFamily="34" charset="-34"/>
              </a:rPr>
              <a:t>unpaid share capital</a:t>
            </a:r>
          </a:p>
          <a:p>
            <a:pPr marL="0" indent="0">
              <a:buFontTx/>
              <a:buChar char="-"/>
            </a:pPr>
            <a:endParaRPr lang="en-US" u="sng" dirty="0" smtClean="0">
              <a:latin typeface="CordiaUPC" pitchFamily="34" charset="-34"/>
              <a:cs typeface="CordiaUPC" pitchFamily="34" charset="-34"/>
            </a:endParaRPr>
          </a:p>
          <a:p>
            <a:pPr marL="0" indent="0">
              <a:buFontTx/>
              <a:buChar char="-"/>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solidFill>
                  <a:schemeClr val="accent2">
                    <a:lumMod val="75000"/>
                  </a:schemeClr>
                </a:solidFill>
                <a:latin typeface="CordiaUPC" pitchFamily="34" charset="-34"/>
                <a:cs typeface="CordiaUPC" pitchFamily="34" charset="-34"/>
              </a:rPr>
              <a:t>Stock &amp; Dividends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319088" indent="-319088">
              <a:buNone/>
              <a:defRPr/>
            </a:pPr>
            <a:r>
              <a:rPr lang="en-US" sz="2800" b="1" i="1" dirty="0" smtClean="0">
                <a:latin typeface="CordiaUPC" pitchFamily="34" charset="-34"/>
                <a:cs typeface="CordiaUPC" pitchFamily="34" charset="-34"/>
              </a:rPr>
              <a:t>Stock</a:t>
            </a:r>
            <a:r>
              <a:rPr lang="en-US" sz="2800" dirty="0" smtClean="0">
                <a:latin typeface="CordiaUPC" pitchFamily="34" charset="-34"/>
                <a:cs typeface="CordiaUPC" pitchFamily="34" charset="-34"/>
              </a:rPr>
              <a:t> – shares of a corporation that may be bought or sold</a:t>
            </a:r>
          </a:p>
          <a:p>
            <a:pPr marL="0" indent="0">
              <a:buNone/>
              <a:defRPr/>
            </a:pP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Preferred stock – </a:t>
            </a:r>
            <a:r>
              <a:rPr lang="en-US" sz="2800" dirty="0" smtClean="0">
                <a:latin typeface="CordiaUPC" pitchFamily="34" charset="-34"/>
                <a:cs typeface="CordiaUPC" pitchFamily="34" charset="-34"/>
              </a:rPr>
              <a:t>a special type of stock whose owners, though not generally having a say in running the company, have a claim to profits before other stockholders do.</a:t>
            </a:r>
          </a:p>
          <a:p>
            <a:pPr marL="0" indent="0">
              <a:buNone/>
              <a:defRPr/>
            </a:pP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Common Stock – </a:t>
            </a:r>
            <a:r>
              <a:rPr lang="en-US" sz="2800" dirty="0" smtClean="0">
                <a:latin typeface="CordiaUPC" pitchFamily="34" charset="-34"/>
                <a:cs typeface="CordiaUPC" pitchFamily="34" charset="-34"/>
              </a:rPr>
              <a:t>stock whose owners have voting rights in the corporation, yet do not receive preferential treatment regarding dividends.</a:t>
            </a:r>
          </a:p>
          <a:p>
            <a:pPr marL="319088" indent="-319088">
              <a:buNone/>
              <a:defRPr/>
            </a:pPr>
            <a:endParaRPr lang="en-US" sz="2800" dirty="0" smtClean="0">
              <a:latin typeface="CordiaUPC" pitchFamily="34" charset="-34"/>
              <a:cs typeface="CordiaUPC" pitchFamily="34" charset="-34"/>
            </a:endParaRPr>
          </a:p>
          <a:p>
            <a:pPr marL="0" indent="0">
              <a:buNone/>
              <a:defRPr/>
            </a:pPr>
            <a:r>
              <a:rPr lang="en-US" sz="2800" b="1" i="1" dirty="0" smtClean="0">
                <a:latin typeface="CordiaUPC" pitchFamily="34" charset="-34"/>
                <a:cs typeface="CordiaUPC" pitchFamily="34" charset="-34"/>
              </a:rPr>
              <a:t>Dividends</a:t>
            </a:r>
            <a:r>
              <a:rPr lang="en-US" sz="2800" dirty="0" smtClean="0">
                <a:latin typeface="CordiaUPC" pitchFamily="34" charset="-34"/>
                <a:cs typeface="CordiaUPC" pitchFamily="34" charset="-34"/>
              </a:rPr>
              <a:t> – profits of a corporation that  are distributed in the form of cash payments to stockholders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a:latin typeface="CordiaUPC" pitchFamily="34" charset="-34"/>
                <a:cs typeface="CordiaUPC" pitchFamily="34" charset="-34"/>
              </a:rPr>
              <a:t>P</a:t>
            </a:r>
            <a:r>
              <a:rPr lang="de-DE" b="1" dirty="0" smtClean="0">
                <a:latin typeface="CordiaUPC" pitchFamily="34" charset="-34"/>
                <a:cs typeface="CordiaUPC" pitchFamily="34" charset="-34"/>
              </a:rPr>
              <a:t>rivate company (company limited)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a:latin typeface="CordiaUPC" pitchFamily="34" charset="-34"/>
                <a:cs typeface="CordiaUPC" pitchFamily="34" charset="-34"/>
              </a:rPr>
              <a:t>a</a:t>
            </a:r>
            <a:r>
              <a:rPr lang="en-US" dirty="0" smtClean="0">
                <a:latin typeface="CordiaUPC" pitchFamily="34" charset="-34"/>
                <a:cs typeface="CordiaUPC" pitchFamily="34" charset="-34"/>
              </a:rPr>
              <a:t>lso called company limited (co. Ltd.)</a:t>
            </a:r>
          </a:p>
          <a:p>
            <a:pPr>
              <a:buFontTx/>
              <a:buChar char="-"/>
            </a:pPr>
            <a:r>
              <a:rPr lang="en-US" dirty="0">
                <a:latin typeface="CordiaUPC" pitchFamily="34" charset="-34"/>
                <a:cs typeface="CordiaUPC" pitchFamily="34" charset="-34"/>
              </a:rPr>
              <a:t>c</a:t>
            </a:r>
            <a:r>
              <a:rPr lang="en-US" dirty="0" smtClean="0">
                <a:latin typeface="CordiaUPC" pitchFamily="34" charset="-34"/>
                <a:cs typeface="CordiaUPC" pitchFamily="34" charset="-34"/>
              </a:rPr>
              <a:t>onsists of at least 3 establisher</a:t>
            </a:r>
          </a:p>
          <a:p>
            <a:pPr>
              <a:buFontTx/>
              <a:buChar char="-"/>
            </a:pPr>
            <a:r>
              <a:rPr lang="en-US" dirty="0">
                <a:latin typeface="CordiaUPC" pitchFamily="34" charset="-34"/>
                <a:cs typeface="CordiaUPC" pitchFamily="34" charset="-34"/>
              </a:rPr>
              <a:t> formed through a process that leads to the registration of a Memorandum of Association (Articles of Incorporation) </a:t>
            </a:r>
            <a:endParaRPr lang="en-US" dirty="0" smtClean="0">
              <a:latin typeface="CordiaUPC" pitchFamily="34" charset="-34"/>
              <a:cs typeface="CordiaUPC" pitchFamily="34" charset="-34"/>
            </a:endParaRPr>
          </a:p>
          <a:p>
            <a:pPr>
              <a:buFontTx/>
              <a:buChar char="-"/>
            </a:pPr>
            <a:r>
              <a:rPr lang="en-US" dirty="0" smtClean="0">
                <a:latin typeface="CordiaUPC" pitchFamily="34" charset="-34"/>
                <a:cs typeface="CordiaUPC" pitchFamily="34" charset="-34"/>
              </a:rPr>
              <a:t>Share price must be equal and value at least 5 baht per share</a:t>
            </a:r>
          </a:p>
          <a:p>
            <a:pPr>
              <a:buFontTx/>
              <a:buChar char="-"/>
            </a:pPr>
            <a:r>
              <a:rPr lang="en-US" dirty="0" smtClean="0">
                <a:latin typeface="CordiaUPC" pitchFamily="34" charset="-34"/>
                <a:cs typeface="CordiaUPC" pitchFamily="34" charset="-34"/>
              </a:rPr>
              <a:t>Share are not sold on public market</a:t>
            </a:r>
          </a:p>
          <a:p>
            <a:pPr>
              <a:buFontTx/>
              <a:buChar char="-"/>
            </a:pPr>
            <a:r>
              <a:rPr lang="en-US" dirty="0" smtClean="0">
                <a:latin typeface="CordiaUPC" pitchFamily="34" charset="-34"/>
                <a:cs typeface="CordiaUPC" pitchFamily="34" charset="-34"/>
              </a:rPr>
              <a:t>Shareholders </a:t>
            </a:r>
            <a:r>
              <a:rPr lang="en-US" dirty="0">
                <a:latin typeface="CordiaUPC" pitchFamily="34" charset="-34"/>
                <a:cs typeface="CordiaUPC" pitchFamily="34" charset="-34"/>
              </a:rPr>
              <a:t>enjoy limited liability, i.e. limited to the remaining unpaid amount, if any, of the par value of their shares</a:t>
            </a:r>
            <a:endParaRPr lang="en-US"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pic>
        <p:nvPicPr>
          <p:cNvPr id="8194" name="Picture 2" descr="http://marketing.blogs.ie.edu/files/2009/10/PARTNERSHIP.JPG"/>
          <p:cNvPicPr>
            <a:picLocks noChangeAspect="1" noChangeArrowheads="1"/>
          </p:cNvPicPr>
          <p:nvPr/>
        </p:nvPicPr>
        <p:blipFill>
          <a:blip r:embed="rId3" cstate="print"/>
          <a:srcRect/>
          <a:stretch>
            <a:fillRect/>
          </a:stretch>
        </p:blipFill>
        <p:spPr bwMode="auto">
          <a:xfrm>
            <a:off x="7086600" y="5410200"/>
            <a:ext cx="1562100" cy="1197012"/>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public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limited)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a </a:t>
            </a:r>
            <a:r>
              <a:rPr lang="en-US" dirty="0">
                <a:latin typeface="CordiaUPC" pitchFamily="34" charset="-34"/>
                <a:cs typeface="CordiaUPC" pitchFamily="34" charset="-34"/>
              </a:rPr>
              <a:t>minimum of 15 promoters is required for the formation and registration of a public limited </a:t>
            </a:r>
            <a:r>
              <a:rPr lang="en-US" dirty="0" smtClean="0">
                <a:latin typeface="CordiaUPC" pitchFamily="34" charset="-34"/>
                <a:cs typeface="CordiaUPC" pitchFamily="34" charset="-34"/>
              </a:rPr>
              <a:t>company</a:t>
            </a:r>
          </a:p>
          <a:p>
            <a:pPr>
              <a:buFontTx/>
              <a:buChar char="-"/>
            </a:pPr>
            <a:r>
              <a:rPr lang="en-US" dirty="0">
                <a:latin typeface="CordiaUPC" pitchFamily="34" charset="-34"/>
                <a:cs typeface="CordiaUPC" pitchFamily="34" charset="-34"/>
              </a:rPr>
              <a:t> there is no restriction on the transfer of shares</a:t>
            </a:r>
          </a:p>
          <a:p>
            <a:pPr>
              <a:buFontTx/>
              <a:buChar char="-"/>
            </a:pPr>
            <a:r>
              <a:rPr lang="en-US" dirty="0" smtClean="0">
                <a:latin typeface="CordiaUPC" pitchFamily="34" charset="-34"/>
                <a:cs typeface="CordiaUPC" pitchFamily="34" charset="-34"/>
              </a:rPr>
              <a:t>can offer its shares to public - the stock of public company can be sold, bought and traded to anyone</a:t>
            </a:r>
          </a:p>
          <a:p>
            <a:pPr>
              <a:buFontTx/>
              <a:buChar char="-"/>
            </a:pPr>
            <a:r>
              <a:rPr lang="en-US" dirty="0">
                <a:latin typeface="CordiaUPC" pitchFamily="34" charset="-34"/>
                <a:cs typeface="CordiaUPC" pitchFamily="34" charset="-34"/>
              </a:rPr>
              <a:t> at least 50% of the directors must reside in Thailand; and board meetings must be held at least once every three months. </a:t>
            </a: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sp>
        <p:nvSpPr>
          <p:cNvPr id="8" name="Subtitle 2"/>
          <p:cNvSpPr txBox="1">
            <a:spLocks/>
          </p:cNvSpPr>
          <p:nvPr/>
        </p:nvSpPr>
        <p:spPr>
          <a:xfrm>
            <a:off x="1389228" y="5410200"/>
            <a:ext cx="6934200" cy="1295400"/>
          </a:xfrm>
          <a:prstGeom prst="rect">
            <a:avLst/>
          </a:prstGeom>
          <a:solidFill>
            <a:srgbClr val="FFFF99"/>
          </a:solidFill>
        </p:spPr>
        <p:txBody>
          <a:bodyPr vert="horz" rtlCol="0">
            <a:normAutofit/>
          </a:bodyPr>
          <a:lstStyle/>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2400" b="1" u="none" strike="noStrike" kern="1200" cap="none" spc="0" normalizeH="0" baseline="0" noProof="0" dirty="0" smtClean="0">
                <a:ln>
                  <a:noFill/>
                </a:ln>
                <a:effectLst/>
                <a:uLnTx/>
                <a:uFillTx/>
                <a:latin typeface="CordiaUPC" pitchFamily="34" charset="-34"/>
                <a:cs typeface="CordiaUPC" pitchFamily="34" charset="-34"/>
              </a:rPr>
              <a:t>Initial Public Offering (IPO) </a:t>
            </a:r>
            <a:r>
              <a:rPr kumimoji="0" lang="en-US" sz="2400" b="0" i="0" u="none" strike="noStrike" kern="1200" cap="none" spc="0" normalizeH="0" baseline="0" noProof="0" dirty="0" smtClean="0">
                <a:ln>
                  <a:noFill/>
                </a:ln>
                <a:effectLst/>
                <a:uLnTx/>
                <a:uFillTx/>
                <a:latin typeface="CordiaUPC" pitchFamily="34" charset="-34"/>
                <a:cs typeface="CordiaUPC" pitchFamily="34" charset="-34"/>
              </a:rPr>
              <a:t>– A private corporation who wishes to go “public” to raise additional capital and expand.  The IPO is selling a corporation’s stock on public markets for the first time.</a:t>
            </a: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3000" b="0" i="0" u="none" strike="noStrike" kern="1200" cap="none" spc="0" normalizeH="0" baseline="0" noProof="0" dirty="0" smtClean="0">
              <a:ln>
                <a:noFill/>
              </a:ln>
              <a:effectLst/>
              <a:uLnTx/>
              <a:uFillTx/>
              <a:latin typeface="CordiaUPC" pitchFamily="34" charset="-34"/>
              <a:cs typeface="CordiaUPC" pitchFamily="34" charset="-34"/>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3000" b="0" i="0"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Establishment</a:t>
            </a:r>
            <a:r>
              <a:rPr lang="de-DE" b="1" dirty="0" smtClean="0">
                <a:latin typeface="CordiaUPC" pitchFamily="34" charset="-34"/>
                <a:cs typeface="CordiaUPC" pitchFamily="34" charset="-34"/>
              </a:rPr>
              <a:t> of limited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493520"/>
            <a:ext cx="8153400" cy="4495800"/>
          </a:xfrm>
        </p:spPr>
        <p:txBody>
          <a:bodyPr>
            <a:noAutofit/>
          </a:bodyPr>
          <a:lstStyle/>
          <a:p>
            <a:pPr>
              <a:buNone/>
            </a:pPr>
            <a:r>
              <a:rPr lang="en-US" sz="2000" dirty="0" smtClean="0">
                <a:latin typeface="CordiaUPC" pitchFamily="34" charset="-34"/>
                <a:cs typeface="CordiaUPC" pitchFamily="34" charset="-34"/>
              </a:rPr>
              <a:t>The procedure for forming a limited private company is as follows:</a:t>
            </a:r>
          </a:p>
          <a:p>
            <a:pPr>
              <a:buNone/>
            </a:pPr>
            <a:r>
              <a:rPr lang="en-US" sz="2000" dirty="0" smtClean="0">
                <a:latin typeface="CordiaUPC" pitchFamily="34" charset="-34"/>
                <a:cs typeface="CordiaUPC" pitchFamily="34" charset="-34"/>
              </a:rPr>
              <a:t>(1) The promoters of the company must file a memorandum of association. The memorandum of association shall contain the following information:</a:t>
            </a:r>
          </a:p>
          <a:p>
            <a:pPr>
              <a:buNone/>
            </a:pPr>
            <a:r>
              <a:rPr lang="en-US" sz="2000" dirty="0" smtClean="0">
                <a:latin typeface="CordiaUPC" pitchFamily="34" charset="-34"/>
                <a:cs typeface="CordiaUPC" pitchFamily="34" charset="-34"/>
              </a:rPr>
              <a:t>- the full name and intended location of the company,</a:t>
            </a:r>
          </a:p>
          <a:p>
            <a:pPr>
              <a:buNone/>
            </a:pPr>
            <a:r>
              <a:rPr lang="en-US" sz="2000" dirty="0" smtClean="0">
                <a:latin typeface="CordiaUPC" pitchFamily="34" charset="-34"/>
                <a:cs typeface="CordiaUPC" pitchFamily="34" charset="-34"/>
              </a:rPr>
              <a:t>- the objectives of the company,</a:t>
            </a:r>
          </a:p>
          <a:p>
            <a:pPr>
              <a:buNone/>
            </a:pPr>
            <a:r>
              <a:rPr lang="en-US" sz="2000" dirty="0" smtClean="0">
                <a:latin typeface="CordiaUPC" pitchFamily="34" charset="-34"/>
                <a:cs typeface="CordiaUPC" pitchFamily="34" charset="-34"/>
              </a:rPr>
              <a:t>- the intended location of the head office of the company,</a:t>
            </a:r>
          </a:p>
          <a:p>
            <a:pPr>
              <a:buNone/>
            </a:pPr>
            <a:r>
              <a:rPr lang="en-US" sz="2000" dirty="0" smtClean="0">
                <a:latin typeface="CordiaUPC" pitchFamily="34" charset="-34"/>
                <a:cs typeface="CordiaUPC" pitchFamily="34" charset="-34"/>
              </a:rPr>
              <a:t>- a declaration of the shareholder’s limited liability,</a:t>
            </a:r>
          </a:p>
          <a:p>
            <a:pPr>
              <a:buNone/>
            </a:pPr>
            <a:r>
              <a:rPr lang="en-US" sz="2000" dirty="0" smtClean="0">
                <a:latin typeface="CordiaUPC" pitchFamily="34" charset="-34"/>
                <a:cs typeface="CordiaUPC" pitchFamily="34" charset="-34"/>
              </a:rPr>
              <a:t>- the amount of share capital, and the value of each share,</a:t>
            </a:r>
          </a:p>
          <a:p>
            <a:pPr>
              <a:buNone/>
            </a:pPr>
            <a:r>
              <a:rPr lang="en-US" sz="2000" dirty="0" smtClean="0">
                <a:latin typeface="CordiaUPC" pitchFamily="34" charset="-34"/>
                <a:cs typeface="CordiaUPC" pitchFamily="34" charset="-34"/>
              </a:rPr>
              <a:t>- the name, address, occupation, and signature of each of the promoters together with the number of shares subscribed to by each.</a:t>
            </a:r>
          </a:p>
          <a:p>
            <a:pPr>
              <a:buNone/>
            </a:pPr>
            <a:r>
              <a:rPr lang="en-US" sz="2000" dirty="0" smtClean="0">
                <a:latin typeface="CordiaUPC" pitchFamily="34" charset="-34"/>
                <a:cs typeface="CordiaUPC" pitchFamily="34" charset="-34"/>
              </a:rPr>
              <a:t>(2) The official in charge of company registration will review the memorandum of association, Once satisfied, registration will be granted.</a:t>
            </a:r>
          </a:p>
          <a:p>
            <a:pPr>
              <a:buNone/>
            </a:pPr>
            <a:r>
              <a:rPr lang="en-US" sz="2000" dirty="0" smtClean="0">
                <a:latin typeface="CordiaUPC" pitchFamily="34" charset="-34"/>
                <a:cs typeface="CordiaUPC" pitchFamily="34" charset="-34"/>
              </a:rPr>
              <a:t>(3)  After registration, the company promoters will try to have all shares subscribed to. A private company is not permit to invite the public to subscribe to the shares.</a:t>
            </a:r>
            <a:endParaRPr lang="en-US" sz="20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Establishment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4953000"/>
          </a:xfrm>
        </p:spPr>
        <p:txBody>
          <a:bodyPr>
            <a:normAutofit fontScale="70000" lnSpcReduction="20000"/>
          </a:bodyPr>
          <a:lstStyle/>
          <a:p>
            <a:pPr marL="0" indent="0">
              <a:buNone/>
            </a:pPr>
            <a:r>
              <a:rPr lang="en-US" dirty="0" smtClean="0">
                <a:latin typeface="CordiaUPC" pitchFamily="34" charset="-34"/>
                <a:cs typeface="CordiaUPC" pitchFamily="34" charset="-34"/>
              </a:rPr>
              <a:t>(4)  After all shares have been subscribed, the promoters of the company must immediately call a general meeting of subscribers. This meeting is the statutory meeting, which should call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(a) adoption of the company regulations,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(b) rectification of any transactions or expenses made by the company promoters during the formation of the company,</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(c) determining and fixing the amount to be paid to promoters,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(d) fixing the number of preference shares, if any,</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(e) fixing the number of ordinary and preference shares to be allocated as fully or partly paid up in place of money, and determining the amount at which they shall be considered as paid up, and</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	(f) appointment of directors and auditors and establishment of their respective power.</a:t>
            </a:r>
            <a:br>
              <a:rPr lang="en-US" dirty="0" smtClean="0">
                <a:latin typeface="CordiaUPC" pitchFamily="34" charset="-34"/>
                <a:cs typeface="CordiaUPC" pitchFamily="34" charset="-34"/>
              </a:rPr>
            </a:b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(5) After the statutory meeting, the promoters shall hand the business over to the directors.</a:t>
            </a:r>
          </a:p>
          <a:p>
            <a:pPr marL="0" indent="0">
              <a:buNone/>
            </a:pPr>
            <a:r>
              <a:rPr lang="en-US" dirty="0" smtClean="0">
                <a:latin typeface="CordiaUPC" pitchFamily="34" charset="-34"/>
                <a:cs typeface="CordiaUPC" pitchFamily="34" charset="-34"/>
              </a:rPr>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(6) The directors shall cause the promoters and subscribers to pay up each share in money at an amount of not less than twenty-five prevent of the par value.</a:t>
            </a:r>
          </a:p>
          <a:p>
            <a:pPr marL="0" indent="0">
              <a:buNone/>
            </a:pPr>
            <a:r>
              <a:rPr lang="en-US" dirty="0" smtClean="0">
                <a:latin typeface="CordiaUPC" pitchFamily="34" charset="-34"/>
                <a:cs typeface="CordiaUPC" pitchFamily="34" charset="-34"/>
              </a:rPr>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(7) When the above mentioned amount has been paid, and within three months of the statutory meeting, the directors must apply for registration of the company.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Management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26</a:t>
            </a:fld>
            <a:endParaRPr lang="en-US" sz="1600" dirty="0">
              <a:latin typeface="CordiaUPC" pitchFamily="34" charset="-34"/>
              <a:cs typeface="CordiaUPC" pitchFamily="34" charset="-34"/>
            </a:endParaRPr>
          </a:p>
        </p:txBody>
      </p:sp>
      <p:sp>
        <p:nvSpPr>
          <p:cNvPr id="9" name="Inhaltsplatzhalter 8"/>
          <p:cNvSpPr>
            <a:spLocks noGrp="1"/>
          </p:cNvSpPr>
          <p:nvPr>
            <p:ph sz="quarter" idx="1"/>
          </p:nvPr>
        </p:nvSpPr>
        <p:spPr/>
        <p:txBody>
          <a:bodyPr>
            <a:normAutofit fontScale="92500" lnSpcReduction="10000"/>
          </a:bodyPr>
          <a:lstStyle/>
          <a:p>
            <a:pPr marL="0" indent="0">
              <a:buNone/>
            </a:pPr>
            <a:r>
              <a:rPr lang="en-US" dirty="0" smtClean="0">
                <a:latin typeface="CordiaUPC" pitchFamily="34" charset="-34"/>
                <a:cs typeface="CordiaUPC" pitchFamily="34" charset="-34"/>
              </a:rPr>
              <a:t>The company’s business is to be managed by the directors of the company as appointed at the meeting of the shareholders</a:t>
            </a:r>
          </a:p>
          <a:p>
            <a:pPr marL="0" indent="0">
              <a:buNone/>
            </a:pPr>
            <a:endParaRPr lang="de-DE"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Inside Directors – </a:t>
            </a:r>
            <a:r>
              <a:rPr lang="en-US" sz="2800" dirty="0" smtClean="0">
                <a:latin typeface="CordiaUPC" pitchFamily="34" charset="-34"/>
                <a:cs typeface="CordiaUPC" pitchFamily="34" charset="-34"/>
              </a:rPr>
              <a:t>individuals who serve on the board and are employed by the corporation (usually executives of the corporation).</a:t>
            </a: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Outside Directors – </a:t>
            </a:r>
            <a:r>
              <a:rPr lang="en-US" sz="2800" dirty="0" smtClean="0">
                <a:latin typeface="CordiaUPC" pitchFamily="34" charset="-34"/>
                <a:cs typeface="CordiaUPC" pitchFamily="34" charset="-34"/>
              </a:rPr>
              <a:t>individuals who serve on the board who are not directly affiliated with the corporation (usually Executives of other corporations).</a:t>
            </a:r>
          </a:p>
          <a:p>
            <a:pPr marL="0" indent="0">
              <a:buFont typeface="Wingdings" pitchFamily="2" charset="2"/>
              <a:buChar char="Ø"/>
              <a:defRPr/>
            </a:pPr>
            <a:r>
              <a:rPr lang="en-US" sz="3200" i="1" dirty="0" smtClean="0">
                <a:latin typeface="Cordia New" pitchFamily="34" charset="-34"/>
                <a:cs typeface="Cordia New" pitchFamily="34" charset="-34"/>
              </a:rPr>
              <a:t> A </a:t>
            </a:r>
            <a:r>
              <a:rPr lang="en-US" sz="3200" b="1" i="1" dirty="0" smtClean="0">
                <a:latin typeface="Cordia New" pitchFamily="34" charset="-34"/>
                <a:cs typeface="Cordia New" pitchFamily="34" charset="-34"/>
              </a:rPr>
              <a:t>supervisory board</a:t>
            </a:r>
            <a:r>
              <a:rPr lang="en-US" sz="3200" i="1" dirty="0" smtClean="0">
                <a:latin typeface="Cordia New" pitchFamily="34" charset="-34"/>
                <a:cs typeface="Cordia New" pitchFamily="34" charset="-34"/>
              </a:rPr>
              <a:t> </a:t>
            </a:r>
            <a:r>
              <a:rPr lang="en-US" sz="2800" dirty="0" smtClean="0">
                <a:latin typeface="Cordia New" pitchFamily="34" charset="-34"/>
                <a:cs typeface="Cordia New" pitchFamily="34" charset="-34"/>
              </a:rPr>
              <a:t>is a group of individuals chosen by the stockholders of a company to promote their interests through the governance of the company and to hire and supervise the executive directors and CEO (two-tier board system e.g. Germany)</a:t>
            </a:r>
          </a:p>
          <a:p>
            <a:pPr marL="0" indent="0">
              <a:buFont typeface="Wingdings" pitchFamily="2" charset="2"/>
              <a:buChar char="Ø"/>
              <a:defRPr/>
            </a:pPr>
            <a:endParaRPr lang="en-US" sz="2800" dirty="0" smtClean="0">
              <a:latin typeface="CordiaUPC" pitchFamily="34" charset="-34"/>
              <a:cs typeface="CordiaUPC" pitchFamily="34" charset="-34"/>
            </a:endParaRPr>
          </a:p>
          <a:p>
            <a:pPr>
              <a:buFont typeface="Wingdings" pitchFamily="2" charset="2"/>
              <a:buChar char="Ø"/>
            </a:pP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One-tier board system</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27</a:t>
            </a:fld>
            <a:endParaRPr lang="en-US" sz="1600" dirty="0">
              <a:latin typeface="CordiaUPC" pitchFamily="34" charset="-34"/>
              <a:cs typeface="CordiaUPC" pitchFamily="34" charset="-34"/>
            </a:endParaRPr>
          </a:p>
        </p:txBody>
      </p:sp>
      <p:pic>
        <p:nvPicPr>
          <p:cNvPr id="8" name="Picture 2"/>
          <p:cNvPicPr>
            <a:picLocks noGrp="1" noChangeAspect="1" noChangeArrowheads="1"/>
          </p:cNvPicPr>
          <p:nvPr>
            <p:ph sz="quarter" idx="1"/>
          </p:nvPr>
        </p:nvPicPr>
        <p:blipFill>
          <a:blip r:embed="rId3" cstate="print"/>
          <a:srcRect/>
          <a:stretch>
            <a:fillRect/>
          </a:stretch>
        </p:blipFill>
        <p:spPr bwMode="auto">
          <a:xfrm>
            <a:off x="1981200" y="1510488"/>
            <a:ext cx="5259388" cy="447829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Two-tier board system (</a:t>
            </a:r>
            <a:r>
              <a:rPr lang="en-US" b="1" dirty="0" err="1" smtClean="0">
                <a:latin typeface="CordiaUPC" pitchFamily="34" charset="-34"/>
                <a:cs typeface="CordiaUPC" pitchFamily="34" charset="-34"/>
              </a:rPr>
              <a:t>inc.</a:t>
            </a:r>
            <a:r>
              <a:rPr lang="en-US" b="1" dirty="0" smtClean="0">
                <a:latin typeface="CordiaUPC" pitchFamily="34" charset="-34"/>
                <a:cs typeface="CordiaUPC" pitchFamily="34" charset="-34"/>
              </a:rPr>
              <a:t> supervisory board)</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28</a:t>
            </a:fld>
            <a:endParaRPr lang="en-US" sz="1600" dirty="0">
              <a:latin typeface="CordiaUPC" pitchFamily="34" charset="-34"/>
              <a:cs typeface="CordiaUPC" pitchFamily="34" charset="-34"/>
            </a:endParaRPr>
          </a:p>
        </p:txBody>
      </p:sp>
      <p:pic>
        <p:nvPicPr>
          <p:cNvPr id="10" name="Picture 2"/>
          <p:cNvPicPr>
            <a:picLocks noChangeAspect="1" noChangeArrowheads="1"/>
          </p:cNvPicPr>
          <p:nvPr/>
        </p:nvPicPr>
        <p:blipFill>
          <a:blip r:embed="rId3" cstate="print"/>
          <a:srcRect/>
          <a:stretch>
            <a:fillRect/>
          </a:stretch>
        </p:blipFill>
        <p:spPr bwMode="auto">
          <a:xfrm>
            <a:off x="1017587" y="1747837"/>
            <a:ext cx="7343775" cy="4200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Duties of limited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Font typeface="Wingdings" pitchFamily="2" charset="2"/>
              <a:buChar char="Ø"/>
            </a:pPr>
            <a:r>
              <a:rPr lang="en-US" dirty="0" smtClean="0">
                <a:latin typeface="CordiaUPC" pitchFamily="34" charset="-34"/>
                <a:cs typeface="CordiaUPC" pitchFamily="34" charset="-34"/>
              </a:rPr>
              <a:t> The companies have to prepare their </a:t>
            </a:r>
            <a:r>
              <a:rPr lang="en-US" b="1" dirty="0" smtClean="0">
                <a:latin typeface="CordiaUPC" pitchFamily="34" charset="-34"/>
                <a:cs typeface="CordiaUPC" pitchFamily="34" charset="-34"/>
              </a:rPr>
              <a:t>financial statement </a:t>
            </a:r>
            <a:r>
              <a:rPr lang="en-US" dirty="0" smtClean="0">
                <a:latin typeface="CordiaUPC" pitchFamily="34" charset="-34"/>
                <a:cs typeface="CordiaUPC" pitchFamily="34" charset="-34"/>
              </a:rPr>
              <a:t>at least once in every 12 months and has at least one auditor and present it to the general meeting of the shareholder for the approval</a:t>
            </a:r>
          </a:p>
          <a:p>
            <a:pPr marL="0" indent="0">
              <a:buFont typeface="Wingdings" pitchFamily="2" charset="2"/>
              <a:buChar char="Ø"/>
            </a:pPr>
            <a:r>
              <a:rPr lang="en-US" dirty="0" smtClean="0">
                <a:latin typeface="CordiaUPC" pitchFamily="34" charset="-34"/>
                <a:cs typeface="CordiaUPC" pitchFamily="34" charset="-34"/>
              </a:rPr>
              <a:t> The company has to hold a general meeting within 6 months from the date it is registered as a juristic person and hold this meeting as least once in every 12 month</a:t>
            </a:r>
          </a:p>
          <a:p>
            <a:pPr marL="0" indent="0">
              <a:buFont typeface="Wingdings" pitchFamily="2" charset="2"/>
              <a:buChar char="Ø"/>
            </a:pPr>
            <a:r>
              <a:rPr lang="en-US" dirty="0" smtClean="0">
                <a:latin typeface="CordiaUPC" pitchFamily="34" charset="-34"/>
                <a:cs typeface="CordiaUPC" pitchFamily="34" charset="-34"/>
              </a:rPr>
              <a:t> The company has to give its share certificates to the shareholders and arrange shareholder registration book</a:t>
            </a:r>
          </a:p>
          <a:p>
            <a:pPr marL="0" indent="0">
              <a:buFont typeface="Wingdings" pitchFamily="2" charset="2"/>
              <a:buChar char="Ø"/>
            </a:pPr>
            <a:r>
              <a:rPr lang="en-US" dirty="0" smtClean="0">
                <a:latin typeface="CordiaUPC" pitchFamily="34" charset="-34"/>
                <a:cs typeface="CordiaUPC" pitchFamily="34" charset="-34"/>
              </a:rPr>
              <a:t> In case that there is any change in the registered items, the company has to register the new information to the registrar at the partnership/company registration office where the head office is situated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Dissolution</a:t>
            </a:r>
            <a:r>
              <a:rPr lang="de-DE" b="1" dirty="0" smtClean="0">
                <a:latin typeface="CordiaUPC" pitchFamily="34" charset="-34"/>
                <a:cs typeface="CordiaUPC" pitchFamily="34" charset="-34"/>
              </a:rPr>
              <a:t> of a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UPC" pitchFamily="34" charset="-34"/>
                <a:cs typeface="CordiaUPC" pitchFamily="34" charset="-34"/>
              </a:rPr>
              <a:t>The company shall be dissolved in any of cases as follows: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(1) when the meeting of shareholders resolved to dissolve the company with votes not less than three-fourths of the total number of votes of the shareholders attending the meeting and having the right to vote;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(2) when the company becomes bankrupt;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(3) when the court orders dissolution of the company under Section 155 and the order is final.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Advantages and disadvantages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31</a:t>
            </a:fld>
            <a:endParaRPr lang="en-US" sz="1600" dirty="0">
              <a:latin typeface="CordiaUPC" pitchFamily="34" charset="-34"/>
              <a:cs typeface="CordiaUPC" pitchFamily="34" charset="-34"/>
            </a:endParaRPr>
          </a:p>
        </p:txBody>
      </p:sp>
      <p:sp>
        <p:nvSpPr>
          <p:cNvPr id="8" name="Rectangle 8"/>
          <p:cNvSpPr txBox="1">
            <a:spLocks noChangeArrowheads="1"/>
          </p:cNvSpPr>
          <p:nvPr/>
        </p:nvSpPr>
        <p:spPr>
          <a:xfrm>
            <a:off x="457200" y="2227263"/>
            <a:ext cx="4495800" cy="3944937"/>
          </a:xfrm>
          <a:prstGeom prst="rect">
            <a:avLst/>
          </a:prstGeom>
          <a:gradFill>
            <a:gsLst>
              <a:gs pos="0">
                <a:srgbClr val="FFEFD1"/>
              </a:gs>
              <a:gs pos="64999">
                <a:srgbClr val="F0EBD5"/>
              </a:gs>
              <a:gs pos="100000">
                <a:srgbClr val="D1C39F"/>
              </a:gs>
            </a:gsLst>
            <a:lin ang="5400000" scaled="0"/>
          </a:gradFill>
          <a:ln w="15875">
            <a:solidFill>
              <a:schemeClr val="accent2">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Limited liability</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Transfer of ownership</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Perpetual life</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External sources of funds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Expansion potential</a:t>
            </a:r>
          </a:p>
        </p:txBody>
      </p:sp>
      <p:sp>
        <p:nvSpPr>
          <p:cNvPr id="9" name="Rectangle 9"/>
          <p:cNvSpPr txBox="1">
            <a:spLocks noChangeArrowheads="1"/>
          </p:cNvSpPr>
          <p:nvPr/>
        </p:nvSpPr>
        <p:spPr>
          <a:xfrm>
            <a:off x="4648200" y="2209800"/>
            <a:ext cx="4219575" cy="3962400"/>
          </a:xfrm>
          <a:prstGeom prst="rect">
            <a:avLst/>
          </a:prstGeom>
          <a:gradFill>
            <a:gsLst>
              <a:gs pos="0">
                <a:srgbClr val="FFEFD1"/>
              </a:gs>
              <a:gs pos="64999">
                <a:srgbClr val="F0EBD5"/>
              </a:gs>
              <a:gs pos="100000">
                <a:srgbClr val="D1C39F"/>
              </a:gs>
            </a:gsLst>
            <a:lin ang="5400000" scaled="0"/>
          </a:gradFill>
          <a:ln w="12700">
            <a:solidFill>
              <a:schemeClr val="accent1">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Disadvantages: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Double taxation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Forming a corporation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Disclosure of information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Employee-owner separation</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UPC" pitchFamily="34" charset="-34"/>
                <a:cs typeface="CordiaUPC" pitchFamily="34" charset="-34"/>
              </a:rPr>
              <a:t>Other Types of Business Ownership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b="1" dirty="0" smtClean="0">
                <a:latin typeface="CordiaUPC" pitchFamily="34" charset="-34"/>
                <a:cs typeface="CordiaUPC" pitchFamily="34" charset="-34"/>
              </a:rPr>
              <a:t>Joint-venture</a:t>
            </a:r>
            <a:endParaRPr lang="en-US" b="1" dirty="0" smtClean="0">
              <a:latin typeface="CordiaUPC" pitchFamily="34" charset="-34"/>
              <a:cs typeface="CordiaUPC" pitchFamily="34" charset="-34"/>
            </a:endParaRPr>
          </a:p>
          <a:p>
            <a:pPr marL="0" indent="0">
              <a:buNone/>
            </a:pPr>
            <a:r>
              <a:rPr lang="en-GB" dirty="0">
                <a:latin typeface="CordiaUPC" pitchFamily="34" charset="-34"/>
                <a:cs typeface="CordiaUPC" pitchFamily="34" charset="-34"/>
              </a:rPr>
              <a:t>The cooperation of two or more individuals or businesses in which each agrees to share profit, loss and control in a specific enterprise.</a:t>
            </a:r>
          </a:p>
          <a:p>
            <a:pPr marL="0" indent="0">
              <a:buNone/>
              <a:defRPr/>
            </a:pPr>
            <a:r>
              <a:rPr lang="en-US" sz="2800" b="1" dirty="0">
                <a:latin typeface="CordiaUPC" pitchFamily="34" charset="-34"/>
                <a:cs typeface="CordiaUPC" pitchFamily="34" charset="-34"/>
              </a:rPr>
              <a:t>Merger – </a:t>
            </a:r>
            <a:r>
              <a:rPr lang="en-US" sz="2800" dirty="0">
                <a:latin typeface="CordiaUPC" pitchFamily="34" charset="-34"/>
                <a:cs typeface="CordiaUPC" pitchFamily="34" charset="-34"/>
              </a:rPr>
              <a:t>the combination of two companies (usually corporations) to form a new company</a:t>
            </a:r>
          </a:p>
          <a:p>
            <a:pPr marL="0" indent="0">
              <a:buNone/>
              <a:defRPr/>
            </a:pPr>
            <a:r>
              <a:rPr lang="en-US" sz="2800" b="1" dirty="0">
                <a:latin typeface="CordiaUPC" pitchFamily="34" charset="-34"/>
                <a:cs typeface="CordiaUPC" pitchFamily="34" charset="-34"/>
              </a:rPr>
              <a:t>Acquisition</a:t>
            </a:r>
            <a:r>
              <a:rPr lang="en-US" sz="2800" dirty="0">
                <a:latin typeface="CordiaUPC" pitchFamily="34" charset="-34"/>
                <a:cs typeface="CordiaUPC" pitchFamily="34" charset="-34"/>
              </a:rPr>
              <a:t> – the purchase of one company by another, usually by buying its stock and/or assuming its debt.</a:t>
            </a:r>
          </a:p>
          <a:p>
            <a:pPr marL="0" indent="0">
              <a:buNone/>
            </a:pPr>
            <a:endParaRPr lang="en-GB" b="1" dirty="0">
              <a:latin typeface="CordiaUPC" pitchFamily="34" charset="-34"/>
              <a:cs typeface="CordiaUPC" pitchFamily="34" charset="-34"/>
            </a:endParaRPr>
          </a:p>
          <a:p>
            <a:pPr marL="0" indent="0">
              <a:buNone/>
            </a:pPr>
            <a:endParaRPr lang="en-GB" dirty="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Leveraged buyout (LBO)</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33</a:t>
            </a:fld>
            <a:endParaRPr lang="en-US" sz="1600" dirty="0">
              <a:latin typeface="CordiaUPC" pitchFamily="34" charset="-34"/>
              <a:cs typeface="CordiaUPC" pitchFamily="34" charset="-34"/>
            </a:endParaRPr>
          </a:p>
        </p:txBody>
      </p:sp>
      <p:sp>
        <p:nvSpPr>
          <p:cNvPr id="9" name="Subtitle 2"/>
          <p:cNvSpPr txBox="1">
            <a:spLocks/>
          </p:cNvSpPr>
          <p:nvPr/>
        </p:nvSpPr>
        <p:spPr>
          <a:xfrm>
            <a:off x="640080" y="1828800"/>
            <a:ext cx="7970520" cy="4724400"/>
          </a:xfrm>
          <a:prstGeom prst="rect">
            <a:avLst/>
          </a:prstGeom>
        </p:spPr>
        <p:txBody>
          <a:bodyPr vert="horz" rtlCol="0">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3000" b="1" u="none" strike="noStrike" kern="1200" cap="none" spc="0" normalizeH="0" baseline="0" noProof="0" dirty="0" smtClean="0">
                <a:ln>
                  <a:noFill/>
                </a:ln>
                <a:effectLst/>
                <a:uLnTx/>
                <a:uFillTx/>
                <a:latin typeface="CordiaUPC" pitchFamily="34" charset="-34"/>
                <a:cs typeface="CordiaUPC" pitchFamily="34" charset="-34"/>
              </a:rPr>
              <a:t>Leveraged buyout (LBO) </a:t>
            </a:r>
            <a:r>
              <a:rPr kumimoji="0" lang="en-US" sz="3000" b="1" i="1" u="none" strike="noStrike" kern="1200" cap="none" spc="0" normalizeH="0" baseline="0" noProof="0" dirty="0" smtClean="0">
                <a:ln>
                  <a:noFill/>
                </a:ln>
                <a:effectLst/>
                <a:uLnTx/>
                <a:uFillTx/>
                <a:latin typeface="CordiaUPC" pitchFamily="34" charset="-34"/>
                <a:cs typeface="CordiaUPC" pitchFamily="34" charset="-34"/>
              </a:rPr>
              <a:t>– </a:t>
            </a:r>
            <a:r>
              <a:rPr lang="en-US" sz="3000" dirty="0" smtClean="0">
                <a:latin typeface="CordiaUPC" pitchFamily="34" charset="-34"/>
                <a:cs typeface="CordiaUPC" pitchFamily="34" charset="-34"/>
              </a:rPr>
              <a:t>A form of acquisition in which </a:t>
            </a:r>
            <a:r>
              <a:rPr kumimoji="0" lang="en-US" sz="3000" b="0" i="0" u="none" strike="noStrike" kern="1200" cap="none" spc="0" normalizeH="0" baseline="0" noProof="0" dirty="0" smtClean="0">
                <a:ln>
                  <a:noFill/>
                </a:ln>
                <a:effectLst/>
                <a:uLnTx/>
                <a:uFillTx/>
                <a:latin typeface="CordiaUPC" pitchFamily="34" charset="-34"/>
                <a:cs typeface="CordiaUPC" pitchFamily="34" charset="-34"/>
              </a:rPr>
              <a:t>a group of investors borrows money from banks and other institutions to acquire a company (or a division of one) using the assets of the purchased company to guarantee repayment of the loan.  </a:t>
            </a: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34</a:t>
            </a:fld>
            <a:endParaRPr lang="en-US" sz="1600" dirty="0">
              <a:latin typeface="CordiaUPC" pitchFamily="34" charset="-34"/>
              <a:cs typeface="CordiaUPC" pitchFamily="34" charset="-34"/>
            </a:endParaRPr>
          </a:p>
        </p:txBody>
      </p:sp>
      <p:sp>
        <p:nvSpPr>
          <p:cNvPr id="9" name="Subtitle 2"/>
          <p:cNvSpPr txBox="1">
            <a:spLocks/>
          </p:cNvSpPr>
          <p:nvPr/>
        </p:nvSpPr>
        <p:spPr>
          <a:xfrm>
            <a:off x="640080" y="1828800"/>
            <a:ext cx="7970520" cy="4724400"/>
          </a:xfrm>
          <a:prstGeom prst="rect">
            <a:avLst/>
          </a:prstGeom>
        </p:spPr>
        <p:txBody>
          <a:bodyPr vert="horz" rtlCol="0">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84" y="1828800"/>
            <a:ext cx="8118716" cy="153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35504" t="4413" r="-382" b="-4413"/>
          <a:stretch/>
        </p:blipFill>
        <p:spPr bwMode="auto">
          <a:xfrm>
            <a:off x="3383280" y="3429000"/>
            <a:ext cx="5227320" cy="1771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4320" y="5233267"/>
            <a:ext cx="8336280" cy="1183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5029200" y="6553200"/>
            <a:ext cx="3352800" cy="307777"/>
          </a:xfrm>
          <a:prstGeom prst="rect">
            <a:avLst/>
          </a:prstGeom>
          <a:noFill/>
        </p:spPr>
        <p:txBody>
          <a:bodyPr wrap="square" rtlCol="0">
            <a:spAutoFit/>
          </a:bodyPr>
          <a:lstStyle/>
          <a:p>
            <a:r>
              <a:rPr lang="en-US" sz="1400" dirty="0" smtClean="0"/>
              <a:t>Source: Financial times, Dec. 30, 2009</a:t>
            </a:r>
            <a:endParaRPr lang="en-US" sz="1400" dirty="0"/>
          </a:p>
        </p:txBody>
      </p:sp>
      <p:pic>
        <p:nvPicPr>
          <p:cNvPr id="11" name="Picture 3"/>
          <p:cNvPicPr>
            <a:picLocks noChangeAspect="1" noChangeArrowheads="1"/>
          </p:cNvPicPr>
          <p:nvPr/>
        </p:nvPicPr>
        <p:blipFill>
          <a:blip r:embed="rId6" cstate="print"/>
          <a:srcRect/>
          <a:stretch>
            <a:fillRect/>
          </a:stretch>
        </p:blipFill>
        <p:spPr bwMode="auto">
          <a:xfrm>
            <a:off x="568656" y="3528205"/>
            <a:ext cx="2362200" cy="1573394"/>
          </a:xfrm>
          <a:prstGeom prst="rect">
            <a:avLst/>
          </a:prstGeom>
          <a:noFill/>
          <a:ln w="9525">
            <a:noFill/>
            <a:miter lim="800000"/>
            <a:headEnd/>
            <a:tailEnd/>
          </a:ln>
        </p:spPr>
      </p:pic>
    </p:spTree>
    <p:extLst>
      <p:ext uri="{BB962C8B-B14F-4D97-AF65-F5344CB8AC3E}">
        <p14:creationId xmlns:p14="http://schemas.microsoft.com/office/powerpoint/2010/main" val="11550680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Commercial registration </a:t>
            </a:r>
            <a:r>
              <a:rPr lang="de-DE" b="1" dirty="0" smtClean="0">
                <a:latin typeface="CordiaUPC" pitchFamily="34" charset="-34"/>
                <a:cs typeface="CordiaUPC" pitchFamily="34" charset="-34"/>
              </a:rPr>
              <a:t>(</a:t>
            </a:r>
            <a:r>
              <a:rPr lang="th-TH" b="1" dirty="0" smtClean="0">
                <a:latin typeface="CordiaUPC" pitchFamily="34" charset="-34"/>
                <a:cs typeface="CordiaUPC" pitchFamily="34" charset="-34"/>
              </a:rPr>
              <a:t>ทะเบียนพาณิชย์</a:t>
            </a:r>
            <a:r>
              <a:rPr lang="de-DE" b="1" dirty="0" smtClean="0">
                <a:latin typeface="CordiaUPC" pitchFamily="34" charset="-34"/>
                <a:cs typeface="CordiaUPC" pitchFamily="34" charset="-34"/>
              </a:rPr>
              <a: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35</a:t>
            </a:fld>
            <a:endParaRPr lang="en-US" sz="1600" dirty="0">
              <a:latin typeface="CordiaUPC" pitchFamily="34" charset="-34"/>
              <a:cs typeface="CordiaUPC" pitchFamily="34" charset="-34"/>
            </a:endParaRPr>
          </a:p>
        </p:txBody>
      </p:sp>
      <p:sp>
        <p:nvSpPr>
          <p:cNvPr id="8" name="Subtitle 2"/>
          <p:cNvSpPr>
            <a:spLocks noGrp="1"/>
          </p:cNvSpPr>
          <p:nvPr>
            <p:ph sz="quarter" idx="1"/>
          </p:nvPr>
        </p:nvSpPr>
        <p:spPr>
          <a:xfrm>
            <a:off x="612648" y="1600200"/>
            <a:ext cx="8153400" cy="4495800"/>
          </a:xfrm>
        </p:spPr>
        <p:txBody>
          <a:bodyPr rtlCol="0">
            <a:normAutofit fontScale="85000" lnSpcReduction="20000"/>
          </a:bodyPr>
          <a:lstStyle/>
          <a:p>
            <a:pPr marL="0" indent="0">
              <a:buNone/>
              <a:defRPr/>
            </a:pPr>
            <a:endParaRPr lang="en-US" sz="3000" dirty="0" smtClean="0">
              <a:latin typeface="CordiaUPC" pitchFamily="34" charset="-34"/>
              <a:cs typeface="CordiaUPC" pitchFamily="34" charset="-34"/>
            </a:endParaRPr>
          </a:p>
          <a:p>
            <a:pPr marL="0" indent="0">
              <a:buFontTx/>
              <a:buChar char="-"/>
              <a:defRPr/>
            </a:pPr>
            <a:r>
              <a:rPr lang="en-US" sz="3000" dirty="0" smtClean="0">
                <a:latin typeface="CordiaUPC" pitchFamily="34" charset="-34"/>
                <a:cs typeface="CordiaUPC" pitchFamily="34" charset="-34"/>
              </a:rPr>
              <a:t> </a:t>
            </a:r>
            <a:r>
              <a:rPr lang="en-US" sz="3600" dirty="0" smtClean="0">
                <a:latin typeface="CordiaUPC" pitchFamily="34" charset="-34"/>
                <a:cs typeface="CordiaUPC" pitchFamily="34" charset="-34"/>
              </a:rPr>
              <a:t>Individual or groups (partnership, corporations) who want to do the business activities have to register the business</a:t>
            </a:r>
          </a:p>
          <a:p>
            <a:pPr marL="0" indent="0">
              <a:buFontTx/>
              <a:buChar char="-"/>
              <a:defRPr/>
            </a:pPr>
            <a:r>
              <a:rPr lang="en-US" sz="3600" dirty="0" smtClean="0">
                <a:latin typeface="CordiaUPC" pitchFamily="34" charset="-34"/>
                <a:cs typeface="CordiaUPC" pitchFamily="34" charset="-34"/>
              </a:rPr>
              <a:t> Business that has to be registered must have a sales volume from 20 baht per day or the total of goods from 500 baht</a:t>
            </a:r>
          </a:p>
          <a:p>
            <a:pPr marL="0" indent="0">
              <a:buFontTx/>
              <a:buChar char="-"/>
              <a:defRPr/>
            </a:pP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The registration must be done within 30 days from the start date</a:t>
            </a:r>
          </a:p>
          <a:p>
            <a:pPr marL="0" indent="0">
              <a:buFontTx/>
              <a:buChar char="-"/>
              <a:defRPr/>
            </a:pPr>
            <a:r>
              <a:rPr lang="en-US" sz="3600" dirty="0" smtClean="0">
                <a:latin typeface="CordiaUPC" pitchFamily="34" charset="-34"/>
                <a:cs typeface="CordiaUPC" pitchFamily="34" charset="-34"/>
              </a:rPr>
              <a:t> Peddler, social enterprise do not have to register</a:t>
            </a:r>
          </a:p>
          <a:p>
            <a:pPr marL="0" indent="0">
              <a:buNone/>
              <a:defRPr/>
            </a:pPr>
            <a:endParaRPr lang="en-US" sz="3000" dirty="0" smtClean="0">
              <a:latin typeface="Cordia New" pitchFamily="34" charset="-34"/>
              <a:cs typeface="Cordia New" pitchFamily="34" charset="-34"/>
            </a:endParaRPr>
          </a:p>
          <a:p>
            <a:pPr marL="0" indent="0">
              <a:buNone/>
              <a:defRPr/>
            </a:pPr>
            <a:endParaRPr lang="en-US" sz="3000" dirty="0" smtClean="0">
              <a:latin typeface="Cordia New" pitchFamily="34" charset="-34"/>
              <a:cs typeface="Cordia New" pitchFamily="34" charset="-34"/>
            </a:endParaRPr>
          </a:p>
          <a:p>
            <a:pPr marL="0" indent="0">
              <a:buNone/>
              <a:defRPr/>
            </a:pPr>
            <a:r>
              <a:rPr lang="en-US" sz="3000" dirty="0" smtClean="0">
                <a:latin typeface="Cordia New" pitchFamily="34" charset="-34"/>
                <a:cs typeface="Cordia New" pitchFamily="34" charset="-34"/>
              </a:rPr>
              <a:t>Online services at: </a:t>
            </a:r>
            <a:r>
              <a:rPr lang="de-DE" sz="3200" dirty="0" smtClean="0">
                <a:latin typeface="Cordia New" pitchFamily="34" charset="-34"/>
                <a:cs typeface="Cordia New" pitchFamily="34" charset="-34"/>
              </a:rPr>
              <a:t>http://www.dbd.go.th</a:t>
            </a:r>
            <a:endParaRPr lang="en-US" sz="3000" dirty="0" smtClean="0">
              <a:latin typeface="Cordia New" pitchFamily="34" charset="-34"/>
              <a:cs typeface="Cordia New" pitchFamily="34" charset="-34"/>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Commercial registration</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36</a:t>
            </a:fld>
            <a:endParaRPr lang="en-US" sz="1600" dirty="0">
              <a:latin typeface="CordiaUPC" pitchFamily="34" charset="-34"/>
              <a:cs typeface="CordiaUPC" pitchFamily="34" charset="-34"/>
            </a:endParaRPr>
          </a:p>
        </p:txBody>
      </p:sp>
      <p:pic>
        <p:nvPicPr>
          <p:cNvPr id="1026" name="Picture 2"/>
          <p:cNvPicPr>
            <a:picLocks noGrp="1" noChangeAspect="1" noChangeArrowheads="1"/>
          </p:cNvPicPr>
          <p:nvPr>
            <p:ph sz="quarter" idx="1"/>
          </p:nvPr>
        </p:nvPicPr>
        <p:blipFill>
          <a:blip r:embed="rId3" cstate="print"/>
          <a:srcRect l="4580" t="1618" r="3817" b="1278"/>
          <a:stretch>
            <a:fillRect/>
          </a:stretch>
        </p:blipFill>
        <p:spPr bwMode="auto">
          <a:xfrm>
            <a:off x="2895600" y="1480008"/>
            <a:ext cx="3505200" cy="52578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Entrepreneurship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37</a:t>
            </a:fld>
            <a:endParaRPr lang="en-US" sz="1600" dirty="0">
              <a:latin typeface="CordiaUPC" pitchFamily="34" charset="-34"/>
              <a:cs typeface="CordiaUPC" pitchFamily="34" charset="-34"/>
            </a:endParaRPr>
          </a:p>
        </p:txBody>
      </p:sp>
      <p:sp>
        <p:nvSpPr>
          <p:cNvPr id="3" name="Content Placeholder 2"/>
          <p:cNvSpPr>
            <a:spLocks noGrp="1"/>
          </p:cNvSpPr>
          <p:nvPr>
            <p:ph sz="quarter" idx="1"/>
          </p:nvPr>
        </p:nvSpPr>
        <p:spPr/>
        <p:txBody>
          <a:bodyPr>
            <a:normAutofit lnSpcReduction="10000"/>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lgn="ctr">
              <a:buNone/>
            </a:pPr>
            <a:r>
              <a:rPr lang="en-US" sz="3200" b="1" dirty="0" smtClean="0">
                <a:latin typeface="Cordia New" pitchFamily="34" charset="-34"/>
                <a:cs typeface="Cordia New" pitchFamily="34" charset="-34"/>
              </a:rPr>
              <a:t>Initiative		Risk taking 		Persisting</a:t>
            </a:r>
            <a:endParaRPr lang="en-US" sz="3200" b="1" dirty="0">
              <a:latin typeface="Cordia New" pitchFamily="34" charset="-34"/>
              <a:cs typeface="Cordia New" pitchFamily="34" charset="-34"/>
            </a:endParaRPr>
          </a:p>
        </p:txBody>
      </p:sp>
      <p:pic>
        <p:nvPicPr>
          <p:cNvPr id="8" name="Picture 2" descr="http://t3.gstatic.com/images?q=tbn:ANd9GcTf2GHHpOuhQzFMDFswjTUp1WFGFtGkTgvmtIHNOt3sKRxRU4l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945" y="2667000"/>
            <a:ext cx="1800225" cy="25431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3.bp.blogspot.com/-W3WYXXgZuE0/ToggVfcUkkI/AAAAAAAAAzI/twgOb7z5cMI/s1600/RL2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2695575"/>
            <a:ext cx="16764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2" descr="http://www.treefrogsoaps.ca/wp-content/uploads/2012/08/ingvar-kamprad.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77000" y="2727839"/>
            <a:ext cx="1807369" cy="24098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6" descr="http://www.gmwebsite.com/upload/lifenewsonline.com/content/%E0%B9%82%E0%B8%8A%E0%B8%84%E0%B8%8A%E0%B8%B1%E0%B8%A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43400" y="2578264"/>
            <a:ext cx="1958347" cy="2611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491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Entrepreneurship and small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UPC" pitchFamily="34" charset="-34"/>
                <a:cs typeface="CordiaUPC" pitchFamily="34" charset="-34"/>
              </a:rPr>
              <a:t>Entrepreneurship</a:t>
            </a:r>
          </a:p>
          <a:p>
            <a:pPr marL="0" indent="0">
              <a:buNone/>
            </a:pPr>
            <a:r>
              <a:rPr lang="en-US" dirty="0" smtClean="0">
                <a:latin typeface="CordiaUPC" pitchFamily="34" charset="-34"/>
                <a:cs typeface="CordiaUPC" pitchFamily="34" charset="-34"/>
              </a:rPr>
              <a:t>- A process of creating and managing a business to achieved desired objectives</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Many large business all began as small business based on the vision of their founders</a:t>
            </a: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38</a:t>
            </a:fld>
            <a:endParaRPr lang="en-US" sz="1600" dirty="0">
              <a:latin typeface="CordiaUPC" pitchFamily="34" charset="-34"/>
              <a:cs typeface="CordiaUPC" pitchFamily="34" charset="-34"/>
            </a:endParaRPr>
          </a:p>
        </p:txBody>
      </p:sp>
      <p:pic>
        <p:nvPicPr>
          <p:cNvPr id="1026" name="Picture 2" descr="http://3.bp.blogspot.com/-Yrte2DUvGBY/TZJz-AWIuaI/AAAAAAAAAiE/IKhZ2lTj_jk/s400/businessperson+upda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3810000"/>
            <a:ext cx="2857500" cy="27717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Amazon.com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33400" y="1828800"/>
            <a:ext cx="7848600" cy="4495800"/>
          </a:xfrm>
        </p:spPr>
        <p:txBody>
          <a:bodyPr>
            <a:noAutofit/>
          </a:bodyPr>
          <a:lstStyle/>
          <a:p>
            <a:pPr marL="0" indent="0">
              <a:buNone/>
            </a:pPr>
            <a:r>
              <a:rPr lang="en-US" sz="2800" dirty="0" smtClean="0">
                <a:latin typeface="CordiaUPC" pitchFamily="34" charset="-34"/>
                <a:cs typeface="CordiaUPC" pitchFamily="34" charset="-34"/>
              </a:rPr>
              <a:t>Jeff Bezos founded Amazon.com, Inc. in 1994 and the site went online in 1995. The company was originally named </a:t>
            </a:r>
            <a:r>
              <a:rPr lang="en-US" sz="2800" dirty="0" err="1" smtClean="0">
                <a:latin typeface="CordiaUPC" pitchFamily="34" charset="-34"/>
                <a:cs typeface="CordiaUPC" pitchFamily="34" charset="-34"/>
              </a:rPr>
              <a:t>Cadabra</a:t>
            </a:r>
            <a:r>
              <a:rPr lang="en-US" sz="2800" dirty="0" smtClean="0">
                <a:latin typeface="CordiaUPC" pitchFamily="34" charset="-34"/>
                <a:cs typeface="CordiaUPC" pitchFamily="34" charset="-34"/>
              </a:rPr>
              <a:t>, Inc., but the name was changed when it was discovered that people sometimes heard the name as "Cadaver". The name Amazon.com was chosen because the Amazon River is one of the largest rivers in the world and so the name suggests large size, and also in part because it starts with "A" and therefore would show up near the beginning of alphabetical lists. Amazon.com started as an online bookstore, but soon diversified, selling almost everything. </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sp>
        <p:nvSpPr>
          <p:cNvPr id="10242" name="AutoShape 2" descr="data:image/jpg;base64,/9j/4AAQSkZJRgABAQAAAQABAAD/2wBDAAkGBwgHBgkIBwgKCgkLDRYPDQwMDRsUFRAWIB0iIiAdHx8kKDQsJCYxJx8fLT0tMTU3Ojo6Iys/RD84QzQ5Ojf/2wBDAQoKCg0MDRoPDxo3JR8lNzc3Nzc3Nzc3Nzc3Nzc3Nzc3Nzc3Nzc3Nzc3Nzc3Nzc3Nzc3Nzc3Nzc3Nzc3Nzc3Nzf/wAARCADAAMADASIAAhEBAxEB/8QAHAABAAIDAQEBAAAAAAAAAAAAAAYHAQUIBAID/8QAPxAAAQMDAgQDBAcGBAcAAAAAAQACAwQFEQYSBxMhMUFRYQgUcYEWIiN0obGyFTI1N0JSYnOR0SQ2cpLB4fD/xAAZAQEBAQEBAQAAAAAAAAAAAAAABAMBAgX/xAAoEQEAAgIABAUEAwAAAAAAAAAAAQIDEQQFIUISMTJRgSIjYZEzodH/2gAMAwEAAhEDEQA/ALxREQEREBERAREQEREBERAREQEREBERAREQEREBERAREQEREBERAREQEREBERAREQEREBERAREQEREBERAREQEREBERAREQEREBERAREQEREBERAREQEREBERAREQEREBERAREQERYQZREQEREBERAREQEREBERAREQEREBFo9ZalpNJ2Ka61oL2sw2OJpwZHns0f8A3YFUY7ifxB1FUzGw07mRx9TFRUnN2Dwy4glB0flFQOiuM14jvENBqlsc9NLIInTCPlyQknGSB0Iz3GMqy+K2pa/Smlf2laxEaj3hkf2rdwAOc9PkgmSyuemccL0NPytdFSvu758RvERDI4to6kZ6nOcJo/jXd4rvFFqd8M9vkO18rIg18P8AiGO48wg6FRc337jbqOpuUj7OYKOia77KN0Qe5w83E+PoFafCfXr9aW2obWwsiuNGWiUR/uyNdnDgPDsQQgnqKo+KHFmbT1yks1ghikrIgOfUSjc2Mnrta3xOO5PQKC1PEbiTbGw11wdNFTyn7M1FCGxv8cA4H5oOlVlQfhbrtutrZMaiFsFwpC0TxsP1XB2cObnsDg9PDChfETiRqywaurbbaqeE0kIZyy+mc8nLQT18epKC7EXNUvGnWkLtsrKJjsZw6lIP4lW5wt1XX6j0lPd78YYjFPI3mMZsZsa0En5devognKZVA6j4zX25XY0WjqUMh3FsTzDzZpvUN8B6Yys6c4y3y23YUOs6UOh3BsrxCYpofUt8R6Yygv1FFOIWo6ixaJqr1aHQySNEbonvG5jg5wGfXoVVNv433dtjr31kVJLcnSMZSNbGWtaCHbnOGeuMNwPMoOgUXN1h42akprnG+8mCsonOAljbEGOa3xLSPEequa83u5RXChFsiElJOwPDuWXcwEZGPwGPDv2QStFhvZZQEREEc1zadPXSyl2qtooKV3NMjpSwMOMZyPjjCrC08T9H6PpZLZpOzXCphdKZC97w3e49O5y7sPJer2kqypjt9mo2FwppZZHyY7Oc0N2/qK+OAkunaLTtdXVc9HFcWTnnSTva1zIgBtwT2Hft4oKh1Nc/2zqmtuYpTSe81HM5BOSwnHjgfkr64+fy7j+9w/k5UVrS6wXjWF0udLkwT1Tnxk9CWjoD8wMq6+NFwprpwro66ikElPPUQvY4Hww78fBBpPZwttJO29V00Eck8ZiiY57QdrSHE4z54H+irviXRQUXEG80tJG2KEVOWsYMBu4AnA+JKtD2av4bfP8AOh/S5VvxW/mZefvLP0tQXFxVsVsoeFE0NPRQRijZDyS1gBadzQTnzOTnzyoh7Nn8Wvf3eL9RVgcY/wCWFx/6Yf1tVf8As2fxa9/d4v1FBv8AXtLw307fRcrxBPLd3zCpNPTyOeXuzkFzSdoBPge6i/EDitTas01VWulsdRHHI5hFTLKCGEOB7Ad/Dv4qCXCpZctdTVF9e7lS3H/ii49Ws5mCPTA6fJXNxmvdioNBfsa1zUe+rdGIIKVzSGxtIcXYb2HQD1ygjns2Z/bF6+7x/qKubVV/o9M2Opute77OFv1WA4Mjz+60epKo72dbjTUupq+jnkDJqumAhBP75a7JA9cHPyK1vG3VlRfNUTWthLKG2SOiYz++Ts55/IenxQai10V24m64cZnky1L+ZUS4+rBEPL0AwAPPCuvinFBpjhRU2+1M5MAbHSsA77S4bs+p65+KqfhxxHpdFUkkAsTamWd+Z6kVG17gOwALSAB5KzNTXmj4lcLbvNZYpxLTFr3wSN+s1zMOI6dD9XPZBDfZxpIpdRXOqewGSCla2Mn+nc7qR8hhPaOpI4tR2yrY0B89I5rz57XdPwcvFwBvlJadUVVNXTsgZW0+yN8jg1pe12QMnzGVnj9fKO66mo6WgnjnbRU5bI+Nwc0Pc7JGR5ABBvJK+Sv9nNxlcXOp3tgyfJswx+BC1ns7WqlrdQXGtqYmSSUkDeTvGdrnOOSPXAx81u7laZbN7PJp6lhZNLsne09xvlBAPywvF7NX8Qvv+TD+pyCK8caKnouINW2liZE2WGOVzWDA3EdT88LozR5LtKWYkkk0MOf+wLnvj7/MOb7rF+RXQmjv+UrL9xh/QEG4CIiAiIgj2t9JUGsbObfcC6Msdvhnjxuif5jzHmFVtNwAf70PetQNNMD15dLh5HzdgfirzRBV154J6frJLb7hLLRRUwDKgNG51Q3vkk9nevl4dAt1qbRVt1BpGPTVoqY7fT0szS3ls5m0tzkEZByc98qbHstVc7Rz5PeaOU09WP629A74rLLa9Y3SN/j/AB7pFZnVp00HDXQn0Hpa6E3D3w1UjH55PLDdoIx3Oe6jerODf0h1PWXkXvkCpka8xe67tuABjO4eXkpi2+11vk5N0pi7ye3oT/4K2dNfrfUYAnEZ/tkG1YY+PwXnwzOp9p6Nb8NlrG9bj3h5dY6dGpdL1Nl95NPzmtAm2bsbSD2yPLzUf4a8OPoPVV05ufvhqmNZjkcvbgk5/eOe6nccscgyx7XDzacr7yq4mJ8k6qdccGaS/wB2mulqr/cJqh2+aJ8W9jnHu4YIIJ8e6xpTgjaLbI6a+1JukhaWtiEfLjbkYz3JJ8j0wrXysOcGjJIHxTcQK+0NwptOlLnLcnTOrqoPPurpWYEDPh4u/wAX+gC81doTRUN8r7ld2zXCrqp3Suhe87YyTnGG4/EqeVN3oafPMqY8j+lp3H8FqTeRVTGO1UAkkcer3tAHxP8A7UXEcXSv00vHi/f9QoxYLW62rOv0jUumuHtW3kyafjhB6B7GlhHzBUl0Xo636Ppqyntcs74aqbm7ZiHbOmMA46j4r4vUPvNxt1LsYJyN0pYOmPH8ipO3snB5c17Xrknevxp3PTHWtZr02qLV3BCiuddJW2GuFvMri59NJHvjBPfaQctHp1X1o7glQ2qujrb7WtuDonB0dOyLbFkdi7Jy74dB8VbqK5M0GttO/SnTVVZ/efduftIl2b9u1wPbI8vNaDhpw6+g89dKbn76atjG45HL27ST5nPdT5EFYcQOE51fqF12F4913RMjMRpt/wC7453BWHZ6EWy1UdAJDIKaBkIeRjdtAGcfJexEBERAREQEREBYwsog/GeniqGGOdjXsPg4ZWirdLQPJdSSuiP9rvrD/dSNYU2fhMOePuV21xZ8mL0TpCJdP3OA5iaH+sb8L8+Re4um2sHwcSp3hF8+eTY+y8x8q45jfurEoKI75J0xWH4khfpHYrtUn7bLQfGWTKm2Ewu15Pj772n5J5hftrEfCN0elYWEGrmdIf7WDaP91vqelhpo+XBG1jR4AL9llX4OEw4P466SZc+TL65eKCgYytmq3OL5ZMAE/wBLfIL2oi3rStY6M5mZ8xERenBERAREQEREBERAREQEREBERAREQEREBERAREQEREBERAREQEREBERAREQEREBERAREQEREBERAREQEREBYWUQEREBERAREQEREBERAREQEREBERAREQEREBERAREQEREBERAREQEREBERAREQEREBERAREQEREBERAREQEREBER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44" name="Picture 4" descr="http://www.mode.net/wp-content/uploads/2011/05/amazon-my-habit.jpg"/>
          <p:cNvPicPr>
            <a:picLocks noChangeAspect="1" noChangeArrowheads="1"/>
          </p:cNvPicPr>
          <p:nvPr/>
        </p:nvPicPr>
        <p:blipFill>
          <a:blip r:embed="rId4" cstate="print"/>
          <a:srcRect t="34667" b="33333"/>
          <a:stretch>
            <a:fillRect/>
          </a:stretch>
        </p:blipFill>
        <p:spPr bwMode="auto">
          <a:xfrm>
            <a:off x="5810250" y="457200"/>
            <a:ext cx="3333750" cy="91440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IKEA</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The founder of IKEA, Ingvar </a:t>
            </a:r>
            <a:r>
              <a:rPr lang="en-US" dirty="0" err="1" smtClean="0">
                <a:latin typeface="Cordia New" pitchFamily="34" charset="-34"/>
                <a:cs typeface="Cordia New" pitchFamily="34" charset="-34"/>
              </a:rPr>
              <a:t>Kamprad</a:t>
            </a:r>
            <a:r>
              <a:rPr lang="en-US" dirty="0" smtClean="0">
                <a:latin typeface="Cordia New" pitchFamily="34" charset="-34"/>
                <a:cs typeface="Cordia New" pitchFamily="34" charset="-34"/>
              </a:rPr>
              <a:t>, was born in </a:t>
            </a:r>
            <a:r>
              <a:rPr lang="en-US" dirty="0" err="1" smtClean="0">
                <a:latin typeface="Cordia New" pitchFamily="34" charset="-34"/>
                <a:cs typeface="Cordia New" pitchFamily="34" charset="-34"/>
              </a:rPr>
              <a:t>Småland</a:t>
            </a:r>
            <a:r>
              <a:rPr lang="en-US" dirty="0" smtClean="0">
                <a:latin typeface="Cordia New" pitchFamily="34" charset="-34"/>
                <a:cs typeface="Cordia New" pitchFamily="34" charset="-34"/>
              </a:rPr>
              <a:t>, in the south of Sweden. He was raised on a farm, near the small village of </a:t>
            </a:r>
            <a:r>
              <a:rPr lang="en-US" dirty="0" err="1" smtClean="0">
                <a:latin typeface="Cordia New" pitchFamily="34" charset="-34"/>
                <a:cs typeface="Cordia New" pitchFamily="34" charset="-34"/>
              </a:rPr>
              <a:t>Agunnaryd</a:t>
            </a:r>
            <a:r>
              <a:rPr lang="en-US" dirty="0" smtClean="0">
                <a:latin typeface="Cordia New" pitchFamily="34" charset="-34"/>
                <a:cs typeface="Cordia New" pitchFamily="34" charset="-34"/>
              </a:rPr>
              <a:t>. Even as a young boy his entrepreneurial skills were showing. He started by selling matches to neighbors when he discovered that matches could be purchased inexpensively in bulk and resold at a lower price but still with a profit. From matches, he expanded to selling fish, Christmas tree decorations, seeds and later ball-point pens and pencils.</a:t>
            </a:r>
          </a:p>
          <a:p>
            <a:pPr marL="0" indent="0">
              <a:buNone/>
            </a:pPr>
            <a:r>
              <a:rPr lang="en-US" dirty="0" smtClean="0">
                <a:latin typeface="Cordia New" pitchFamily="34" charset="-34"/>
                <a:cs typeface="Cordia New" pitchFamily="34" charset="-34"/>
              </a:rPr>
              <a:t>In 1943, when Ingvar was 17, his father gave him a gift for succeeding in his studies, he used this to establish his own business</a:t>
            </a:r>
          </a:p>
          <a:p>
            <a:pPr marL="0" indent="0">
              <a:buNone/>
            </a:pPr>
            <a:r>
              <a:rPr lang="en-US" dirty="0" smtClean="0">
                <a:latin typeface="Cordia New" pitchFamily="34" charset="-34"/>
                <a:cs typeface="Cordia New" pitchFamily="34" charset="-34"/>
              </a:rPr>
              <a:t>which is selling the furniture.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40</a:t>
            </a:fld>
            <a:endParaRPr lang="en-US" sz="1600" dirty="0">
              <a:latin typeface="CordiaUPC" pitchFamily="34" charset="-34"/>
              <a:cs typeface="CordiaUPC" pitchFamily="34" charset="-34"/>
            </a:endParaRPr>
          </a:p>
        </p:txBody>
      </p:sp>
      <p:pic>
        <p:nvPicPr>
          <p:cNvPr id="9218" name="Picture 2" descr="http://www.grancanariaole.de/wp-content/uploads/2010/02/ikea.jpg"/>
          <p:cNvPicPr>
            <a:picLocks noChangeAspect="1" noChangeArrowheads="1"/>
          </p:cNvPicPr>
          <p:nvPr/>
        </p:nvPicPr>
        <p:blipFill>
          <a:blip r:embed="rId4" cstate="print"/>
          <a:srcRect b="14203"/>
          <a:stretch>
            <a:fillRect/>
          </a:stretch>
        </p:blipFill>
        <p:spPr bwMode="auto">
          <a:xfrm>
            <a:off x="6781800" y="5534108"/>
            <a:ext cx="2057400" cy="1323892"/>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th-TH" b="1" dirty="0" smtClean="0">
                <a:latin typeface="CordiaUPC" pitchFamily="34" charset="-34"/>
                <a:cs typeface="CordiaUPC" pitchFamily="34" charset="-34"/>
              </a:rPr>
              <a:t>เถ้าแก่น้อย</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4495800" y="1600200"/>
            <a:ext cx="4270248" cy="2971800"/>
          </a:xfrm>
        </p:spPr>
        <p:txBody>
          <a:bodyPr/>
          <a:lstStyle/>
          <a:p>
            <a:pPr>
              <a:buNone/>
            </a:pPr>
            <a:r>
              <a:rPr lang="en-US" dirty="0" smtClean="0">
                <a:latin typeface="CordiaUPC" pitchFamily="34" charset="-34"/>
                <a:cs typeface="CordiaUPC" pitchFamily="34" charset="-34"/>
              </a:rPr>
              <a:t>Founded by </a:t>
            </a:r>
            <a:r>
              <a:rPr lang="en-US" dirty="0" err="1" smtClean="0">
                <a:latin typeface="CordiaUPC" pitchFamily="34" charset="-34"/>
                <a:cs typeface="CordiaUPC" pitchFamily="34" charset="-34"/>
              </a:rPr>
              <a:t>Ittipan</a:t>
            </a:r>
            <a:r>
              <a:rPr lang="en-US" dirty="0" smtClean="0">
                <a:latin typeface="CordiaUPC" pitchFamily="34" charset="-34"/>
                <a:cs typeface="CordiaUPC" pitchFamily="34" charset="-34"/>
              </a:rPr>
              <a:t> </a:t>
            </a:r>
            <a:r>
              <a:rPr lang="en-US" dirty="0" err="1" smtClean="0">
                <a:latin typeface="CordiaUPC" pitchFamily="34" charset="-34"/>
                <a:cs typeface="CordiaUPC" pitchFamily="34" charset="-34"/>
              </a:rPr>
              <a:t>Kulpongvanich</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His first business was selling the items on game-online. But as the popularity of the online-game decreased, he started doing something else.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41</a:t>
            </a:fld>
            <a:endParaRPr lang="en-US" sz="1600" dirty="0">
              <a:latin typeface="CordiaUPC" pitchFamily="34" charset="-34"/>
              <a:cs typeface="CordiaUPC" pitchFamily="34" charset="-34"/>
            </a:endParaRPr>
          </a:p>
        </p:txBody>
      </p:sp>
      <p:pic>
        <p:nvPicPr>
          <p:cNvPr id="8198" name="Picture 6" descr="เปิดกลยุทธ์สาหร่ายครองเมือง ตำรับเถ้าแก่น้อย"/>
          <p:cNvPicPr>
            <a:picLocks noChangeAspect="1" noChangeArrowheads="1"/>
          </p:cNvPicPr>
          <p:nvPr/>
        </p:nvPicPr>
        <p:blipFill>
          <a:blip r:embed="rId3" cstate="print"/>
          <a:srcRect/>
          <a:stretch>
            <a:fillRect/>
          </a:stretch>
        </p:blipFill>
        <p:spPr bwMode="auto">
          <a:xfrm>
            <a:off x="228600" y="1676400"/>
            <a:ext cx="4000500" cy="2524126"/>
          </a:xfrm>
          <a:prstGeom prst="rect">
            <a:avLst/>
          </a:prstGeom>
          <a:noFill/>
        </p:spPr>
      </p:pic>
      <p:sp>
        <p:nvSpPr>
          <p:cNvPr id="10" name="Inhaltsplatzhalter 2"/>
          <p:cNvSpPr txBox="1">
            <a:spLocks/>
          </p:cNvSpPr>
          <p:nvPr/>
        </p:nvSpPr>
        <p:spPr>
          <a:xfrm>
            <a:off x="228600" y="4419600"/>
            <a:ext cx="8610600" cy="2438400"/>
          </a:xfrm>
          <a:prstGeom prst="rect">
            <a:avLst/>
          </a:prstGeom>
        </p:spPr>
        <p:txBody>
          <a:bodyPr vert="horz">
            <a:normAutofit/>
          </a:bodyPr>
          <a:lstStyle/>
          <a:p>
            <a:pPr marR="0" lvl="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0" i="0" u="none" strike="noStrike" kern="1200" cap="none" spc="0" normalizeH="0" baseline="0" dirty="0" smtClean="0">
                <a:ln>
                  <a:noFill/>
                </a:ln>
                <a:solidFill>
                  <a:schemeClr val="tx1"/>
                </a:solidFill>
                <a:effectLst/>
                <a:uLnTx/>
                <a:uFillTx/>
                <a:latin typeface="CordiaUPC" pitchFamily="34" charset="-34"/>
                <a:ea typeface="+mn-ea"/>
                <a:cs typeface="CordiaUPC" pitchFamily="34" charset="-34"/>
              </a:rPr>
              <a:t>His next idea was operating</a:t>
            </a:r>
            <a:r>
              <a:rPr kumimoji="0" lang="en-US" sz="2900" b="0" i="0" u="none" strike="noStrike" kern="1200" cap="none" spc="0" normalizeH="0" dirty="0" smtClean="0">
                <a:ln>
                  <a:noFill/>
                </a:ln>
                <a:solidFill>
                  <a:schemeClr val="tx1"/>
                </a:solidFill>
                <a:effectLst/>
                <a:uLnTx/>
                <a:uFillTx/>
                <a:latin typeface="CordiaUPC" pitchFamily="34" charset="-34"/>
                <a:ea typeface="+mn-ea"/>
                <a:cs typeface="CordiaUPC" pitchFamily="34" charset="-34"/>
              </a:rPr>
              <a:t> a franchise for chestnut. He later added others product line into his franchise and one of that is seaweed. </a:t>
            </a:r>
            <a:r>
              <a:rPr lang="en-US" sz="2900" dirty="0" smtClean="0">
                <a:latin typeface="CordiaUPC" pitchFamily="34" charset="-34"/>
                <a:cs typeface="CordiaUPC" pitchFamily="34" charset="-34"/>
              </a:rPr>
              <a:t>But his business didn’t run smooth at first, but he kept trying. Now his products has 70% of the market shares. He is a young millionaire. </a:t>
            </a:r>
            <a:endParaRPr kumimoji="0" lang="en-US" sz="2900" b="0" i="0" u="none" strike="noStrike" kern="1200" cap="none" spc="0" normalizeH="0" baseline="0" dirty="0">
              <a:ln>
                <a:noFill/>
              </a:ln>
              <a:solidFill>
                <a:schemeClr val="tx1"/>
              </a:solidFill>
              <a:effectLst/>
              <a:uLnTx/>
              <a:uFillTx/>
              <a:latin typeface="CordiaUPC" pitchFamily="34" charset="-34"/>
              <a:ea typeface="+mn-ea"/>
              <a:cs typeface="CordiaUPC" pitchFamily="34" charset="-34"/>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Small business and SMEs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sz="3200" dirty="0" smtClean="0">
                <a:latin typeface="Cordia New" pitchFamily="34" charset="-34"/>
                <a:cs typeface="Cordia New" pitchFamily="34" charset="-34"/>
              </a:rPr>
              <a:t>Definition:</a:t>
            </a:r>
          </a:p>
          <a:p>
            <a:pPr marL="0" indent="0">
              <a:buNone/>
            </a:pPr>
            <a:r>
              <a:rPr lang="en-US" sz="3200" dirty="0" smtClean="0">
                <a:latin typeface="Cordia New" pitchFamily="34" charset="-34"/>
                <a:cs typeface="Cordia New" pitchFamily="34" charset="-34"/>
              </a:rPr>
              <a:t>small business is any independently owned and operated business, not dominant in its competitive area, employing less than 500 people.</a:t>
            </a:r>
          </a:p>
          <a:p>
            <a:pPr marL="0" indent="0">
              <a:buNone/>
            </a:pPr>
            <a:endParaRPr lang="de-DE" sz="3200" dirty="0" smtClean="0">
              <a:latin typeface="Cordia New" pitchFamily="34" charset="-34"/>
              <a:cs typeface="Cordia New" pitchFamily="34" charset="-34"/>
            </a:endParaRPr>
          </a:p>
          <a:p>
            <a:pPr marL="0" indent="0">
              <a:buNone/>
            </a:pPr>
            <a:r>
              <a:rPr lang="en-US" sz="3200" dirty="0">
                <a:latin typeface="Cordia New" pitchFamily="34" charset="-34"/>
                <a:cs typeface="Cordia New" pitchFamily="34" charset="-34"/>
              </a:rPr>
              <a:t>D</a:t>
            </a:r>
            <a:r>
              <a:rPr lang="en-US" sz="3200" dirty="0" smtClean="0">
                <a:latin typeface="Cordia New" pitchFamily="34" charset="-34"/>
                <a:cs typeface="Cordia New" pitchFamily="34" charset="-34"/>
              </a:rPr>
              <a:t>efinition</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from </a:t>
            </a:r>
            <a:r>
              <a:rPr lang="de-DE" sz="3200" dirty="0" smtClean="0">
                <a:latin typeface="Cordia New" pitchFamily="34" charset="-34"/>
                <a:cs typeface="Cordia New" pitchFamily="34" charset="-34"/>
              </a:rPr>
              <a:t>EU </a:t>
            </a:r>
          </a:p>
          <a:p>
            <a:pPr marL="0" indent="0">
              <a:buNone/>
            </a:pPr>
            <a:r>
              <a:rPr lang="en-US" sz="3200" dirty="0" smtClean="0">
                <a:latin typeface="Cordia New" pitchFamily="34" charset="-34"/>
                <a:cs typeface="Cordia New" pitchFamily="34" charset="-34"/>
              </a:rPr>
              <a:t>An enterprise which employs fewer than 250 persons and has an annual turnover not exceeding EUR 50 million and/or an annual balance sheet total not exceeding EUR 43 million</a:t>
            </a:r>
          </a:p>
          <a:p>
            <a:pPr marL="0" indent="0">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SME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762000"/>
          </a:xfrm>
        </p:spPr>
        <p:txBody>
          <a:bodyPr/>
          <a:lstStyle/>
          <a:p>
            <a:pPr>
              <a:buNone/>
            </a:pPr>
            <a:r>
              <a:rPr lang="en-US" sz="2800" dirty="0" smtClean="0">
                <a:latin typeface="Cordia New" pitchFamily="34" charset="-34"/>
                <a:cs typeface="Cordia New" pitchFamily="34" charset="-34"/>
              </a:rPr>
              <a:t>According to Thai Law, SME is…</a:t>
            </a:r>
          </a:p>
          <a:p>
            <a:pPr>
              <a:buNone/>
            </a:pPr>
            <a:endParaRPr lang="en-US" sz="2800"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43</a:t>
            </a:fld>
            <a:endParaRPr lang="en-US" sz="1600" dirty="0">
              <a:latin typeface="CordiaUPC" pitchFamily="34" charset="-34"/>
              <a:cs typeface="CordiaUPC" pitchFamily="34" charset="-34"/>
            </a:endParaRPr>
          </a:p>
        </p:txBody>
      </p:sp>
      <p:graphicFrame>
        <p:nvGraphicFramePr>
          <p:cNvPr id="8" name="Inhaltsplatzhalter 3"/>
          <p:cNvGraphicFramePr>
            <a:graphicFrameLocks/>
          </p:cNvGraphicFramePr>
          <p:nvPr/>
        </p:nvGraphicFramePr>
        <p:xfrm>
          <a:off x="381000" y="2514601"/>
          <a:ext cx="8534400" cy="2681067"/>
        </p:xfrm>
        <a:graphic>
          <a:graphicData uri="http://schemas.openxmlformats.org/drawingml/2006/table">
            <a:tbl>
              <a:tblPr firstRow="1" bandRow="1">
                <a:tableStyleId>{5C22544A-7EE6-4342-B048-85BDC9FD1C3A}</a:tableStyleId>
              </a:tblPr>
              <a:tblGrid>
                <a:gridCol w="2094807"/>
                <a:gridCol w="1862051"/>
                <a:gridCol w="1629295"/>
                <a:gridCol w="1525847"/>
                <a:gridCol w="1422400"/>
              </a:tblGrid>
              <a:tr h="429113">
                <a:tc rowSpan="2">
                  <a:txBody>
                    <a:bodyPr/>
                    <a:lstStyle/>
                    <a:p>
                      <a:pPr algn="ctr"/>
                      <a:r>
                        <a:rPr lang="en-US" sz="2400" noProof="0" smtClean="0">
                          <a:solidFill>
                            <a:schemeClr val="tx1"/>
                          </a:solidFill>
                          <a:latin typeface="CordiaUPC" pitchFamily="34" charset="-34"/>
                          <a:cs typeface="CordiaUPC" pitchFamily="34" charset="-34"/>
                        </a:rPr>
                        <a:t>Type</a:t>
                      </a:r>
                      <a:r>
                        <a:rPr lang="en-US" sz="2400" baseline="0" noProof="0" smtClean="0">
                          <a:solidFill>
                            <a:schemeClr val="tx1"/>
                          </a:solidFill>
                          <a:latin typeface="CordiaUPC" pitchFamily="34" charset="-34"/>
                          <a:cs typeface="CordiaUPC" pitchFamily="34" charset="-34"/>
                        </a:rPr>
                        <a:t> of business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gridSpan="2">
                  <a:txBody>
                    <a:bodyPr/>
                    <a:lstStyle/>
                    <a:p>
                      <a:pPr algn="ctr"/>
                      <a:r>
                        <a:rPr lang="en-US" sz="2400" noProof="0" smtClean="0">
                          <a:solidFill>
                            <a:schemeClr val="tx1"/>
                          </a:solidFill>
                          <a:latin typeface="CordiaUPC" pitchFamily="34" charset="-34"/>
                          <a:cs typeface="CordiaUPC" pitchFamily="34" charset="-34"/>
                        </a:rPr>
                        <a:t>Number of employees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c gridSpan="2">
                  <a:txBody>
                    <a:bodyPr/>
                    <a:lstStyle/>
                    <a:p>
                      <a:pPr algn="ctr"/>
                      <a:r>
                        <a:rPr lang="en-US" sz="2400" noProof="0" smtClean="0">
                          <a:solidFill>
                            <a:schemeClr val="tx1"/>
                          </a:solidFill>
                          <a:latin typeface="CordiaUPC" pitchFamily="34" charset="-34"/>
                          <a:cs typeface="CordiaUPC" pitchFamily="34" charset="-34"/>
                        </a:rPr>
                        <a:t>Asset in million baht</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r>
              <a:tr h="429113">
                <a:tc vMerge="1">
                  <a:txBody>
                    <a:bodyPr/>
                    <a:lstStyle/>
                    <a:p>
                      <a:endParaRPr lang="de-DE"/>
                    </a:p>
                  </a:txBody>
                  <a:tcPr/>
                </a:tc>
                <a:tc>
                  <a:txBody>
                    <a:bodyPr/>
                    <a:lstStyle/>
                    <a:p>
                      <a:pPr algn="ctr"/>
                      <a:r>
                        <a:rPr lang="en-US" sz="2400" noProof="0" smtClean="0">
                          <a:solidFill>
                            <a:schemeClr val="tx1"/>
                          </a:solidFill>
                          <a:latin typeface="CordiaUPC" pitchFamily="34" charset="-34"/>
                          <a:cs typeface="CordiaUPC" pitchFamily="34" charset="-34"/>
                        </a:rPr>
                        <a:t>Small</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Middle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Small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medium</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435073">
                <a:tc>
                  <a:txBody>
                    <a:bodyPr/>
                    <a:lstStyle/>
                    <a:p>
                      <a:r>
                        <a:rPr lang="en-US" sz="2400" noProof="0" smtClean="0">
                          <a:solidFill>
                            <a:schemeClr val="tx1"/>
                          </a:solidFill>
                          <a:latin typeface="CordiaUPC" pitchFamily="34" charset="-34"/>
                          <a:cs typeface="CordiaUPC" pitchFamily="34" charset="-34"/>
                        </a:rPr>
                        <a:t>Production</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aseline="0" noProof="0" smtClean="0">
                          <a:solidFill>
                            <a:schemeClr val="tx1"/>
                          </a:solidFill>
                          <a:latin typeface="CordiaUPC" pitchFamily="34" charset="-34"/>
                          <a:cs typeface="CordiaUPC" pitchFamily="34" charset="-34"/>
                        </a:rPr>
                        <a:t>Less than 50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2267">
                <a:tc>
                  <a:txBody>
                    <a:bodyPr/>
                    <a:lstStyle/>
                    <a:p>
                      <a:r>
                        <a:rPr lang="en-US" sz="2400" noProof="0" smtClean="0">
                          <a:solidFill>
                            <a:schemeClr val="tx1"/>
                          </a:solidFill>
                          <a:latin typeface="CordiaUPC" pitchFamily="34" charset="-34"/>
                          <a:cs typeface="CordiaUPC" pitchFamily="34" charset="-34"/>
                        </a:rPr>
                        <a:t>Wholsalers </a:t>
                      </a:r>
                    </a:p>
                    <a:p>
                      <a:r>
                        <a:rPr lang="en-US" sz="2400" noProof="0" smtClean="0">
                          <a:solidFill>
                            <a:schemeClr val="tx1"/>
                          </a:solidFill>
                          <a:latin typeface="CordiaUPC" pitchFamily="34" charset="-34"/>
                          <a:cs typeface="CordiaUPC" pitchFamily="34" charset="-34"/>
                        </a:rPr>
                        <a:t>Retailers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25</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15</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26-50</a:t>
                      </a:r>
                    </a:p>
                    <a:p>
                      <a:pPr algn="ctr"/>
                      <a:r>
                        <a:rPr lang="en-US" sz="2400" noProof="0" smtClean="0">
                          <a:solidFill>
                            <a:schemeClr val="tx1"/>
                          </a:solidFill>
                          <a:latin typeface="CordiaUPC" pitchFamily="34" charset="-34"/>
                          <a:cs typeface="CordiaUPC" pitchFamily="34" charset="-34"/>
                        </a:rPr>
                        <a:t>16-30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30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51-100</a:t>
                      </a:r>
                    </a:p>
                    <a:p>
                      <a:pPr algn="ctr"/>
                      <a:r>
                        <a:rPr lang="en-US" sz="2400" noProof="0" smtClean="0">
                          <a:solidFill>
                            <a:schemeClr val="tx1"/>
                          </a:solidFill>
                          <a:latin typeface="CordiaUPC" pitchFamily="34" charset="-34"/>
                          <a:cs typeface="CordiaUPC" pitchFamily="34" charset="-34"/>
                        </a:rPr>
                        <a:t>31-60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35073">
                <a:tc>
                  <a:txBody>
                    <a:bodyPr/>
                    <a:lstStyle/>
                    <a:p>
                      <a:r>
                        <a:rPr lang="en-US" sz="2400" noProof="0" smtClean="0">
                          <a:solidFill>
                            <a:schemeClr val="tx1"/>
                          </a:solidFill>
                          <a:latin typeface="CordiaUPC" pitchFamily="34" charset="-34"/>
                          <a:cs typeface="CordiaUPC" pitchFamily="34" charset="-34"/>
                        </a:rPr>
                        <a:t>Service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dirty="0" smtClean="0">
                          <a:solidFill>
                            <a:schemeClr val="tx1"/>
                          </a:solidFill>
                          <a:latin typeface="CordiaUPC" pitchFamily="34" charset="-34"/>
                          <a:cs typeface="CordiaUPC" pitchFamily="34" charset="-34"/>
                        </a:rPr>
                        <a:t>51-200</a:t>
                      </a:r>
                      <a:endParaRPr lang="en-US" sz="2400" noProof="0" dirty="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Impact of Small Business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a:buFont typeface="Wingdings" pitchFamily="2" charset="2"/>
              <a:buChar char="ü"/>
            </a:pPr>
            <a:r>
              <a:rPr lang="en-US" sz="3200" dirty="0" smtClean="0">
                <a:latin typeface="Cordia New" pitchFamily="34" charset="-34"/>
                <a:cs typeface="Cordia New" pitchFamily="34" charset="-34"/>
              </a:rPr>
              <a:t>80</a:t>
            </a:r>
            <a:r>
              <a:rPr lang="en-US" sz="3200" dirty="0" smtClean="0">
                <a:latin typeface="Cordia New" pitchFamily="34" charset="-34"/>
                <a:cs typeface="Cordia New" pitchFamily="34" charset="-34"/>
              </a:rPr>
              <a:t>% of all new jobs, annually, created by small business in the last 10 years</a:t>
            </a:r>
          </a:p>
          <a:p>
            <a:pPr marL="0" indent="0">
              <a:buFont typeface="Wingdings" pitchFamily="2" charset="2"/>
              <a:buChar char="ü"/>
            </a:pPr>
            <a:r>
              <a:rPr lang="de-DE" sz="3200" dirty="0" smtClean="0">
                <a:latin typeface="Cordia New" pitchFamily="34" charset="-34"/>
                <a:cs typeface="Cordia New" pitchFamily="34" charset="-34"/>
              </a:rPr>
              <a:t> </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boost</a:t>
            </a:r>
            <a:r>
              <a:rPr lang="de-DE" sz="3200" dirty="0" smtClean="0">
                <a:latin typeface="Cordia New" pitchFamily="34" charset="-34"/>
                <a:cs typeface="Cordia New" pitchFamily="34" charset="-34"/>
              </a:rPr>
              <a:t> domestic </a:t>
            </a:r>
            <a:r>
              <a:rPr lang="en-US" sz="3200" dirty="0" smtClean="0">
                <a:latin typeface="Cordia New" pitchFamily="34" charset="-34"/>
                <a:cs typeface="Cordia New" pitchFamily="34" charset="-34"/>
              </a:rPr>
              <a:t>consume, reduce export</a:t>
            </a:r>
            <a:endParaRPr lang="en-US" sz="3200" dirty="0" smtClean="0">
              <a:latin typeface="Cordia New" pitchFamily="34" charset="-34"/>
              <a:cs typeface="Cordia New" pitchFamily="34" charset="-34"/>
            </a:endParaRPr>
          </a:p>
          <a:p>
            <a:pPr marL="0" indent="0">
              <a:buFont typeface="Wingdings" pitchFamily="2" charset="2"/>
              <a:buChar char="ü"/>
            </a:pPr>
            <a:r>
              <a:rPr lang="en-US" sz="3200" dirty="0" smtClean="0">
                <a:latin typeface="Cordia New" pitchFamily="34" charset="-34"/>
                <a:cs typeface="Cordia New" pitchFamily="34" charset="-34"/>
              </a:rPr>
              <a:t>  Small </a:t>
            </a:r>
            <a:r>
              <a:rPr lang="en-US" sz="3200" dirty="0" smtClean="0">
                <a:latin typeface="Cordia New" pitchFamily="34" charset="-34"/>
                <a:cs typeface="Cordia New" pitchFamily="34" charset="-34"/>
              </a:rPr>
              <a:t>businesses responsible for </a:t>
            </a:r>
            <a:r>
              <a:rPr lang="en-US" sz="3200" dirty="0" smtClean="0">
                <a:latin typeface="Cordia New" pitchFamily="34" charset="-34"/>
                <a:cs typeface="Cordia New" pitchFamily="34" charset="-34"/>
              </a:rPr>
              <a:t>37% </a:t>
            </a:r>
            <a:r>
              <a:rPr lang="en-US" sz="3200" dirty="0" smtClean="0">
                <a:latin typeface="Cordia New" pitchFamily="34" charset="-34"/>
                <a:cs typeface="Cordia New" pitchFamily="34" charset="-34"/>
              </a:rPr>
              <a:t>of </a:t>
            </a:r>
            <a:r>
              <a:rPr lang="en-US" sz="3200" dirty="0" smtClean="0">
                <a:latin typeface="Cordia New" pitchFamily="34" charset="-34"/>
                <a:cs typeface="Cordia New" pitchFamily="34" charset="-34"/>
              </a:rPr>
              <a:t>GDP</a:t>
            </a:r>
            <a:endParaRPr lang="en-US" sz="3200" dirty="0" smtClean="0">
              <a:latin typeface="Cordia New" pitchFamily="34" charset="-34"/>
              <a:cs typeface="Cordia New" pitchFamily="34" charset="-34"/>
            </a:endParaRPr>
          </a:p>
          <a:p>
            <a:pPr marL="0" indent="0">
              <a:buFont typeface="Wingdings" pitchFamily="2" charset="2"/>
              <a:buChar char="ü"/>
            </a:pPr>
            <a:r>
              <a:rPr lang="en-US" sz="3200" dirty="0" smtClean="0">
                <a:latin typeface="Cordia New" pitchFamily="34" charset="-34"/>
                <a:cs typeface="Cordia New" pitchFamily="34" charset="-34"/>
              </a:rPr>
              <a:t> Account </a:t>
            </a:r>
            <a:r>
              <a:rPr lang="en-US" sz="3200" dirty="0" smtClean="0">
                <a:latin typeface="Cordia New" pitchFamily="34" charset="-34"/>
                <a:cs typeface="Cordia New" pitchFamily="34" charset="-34"/>
              </a:rPr>
              <a:t>for 44% of all sales in the </a:t>
            </a:r>
            <a:r>
              <a:rPr lang="en-US" sz="3200" dirty="0" smtClean="0">
                <a:latin typeface="Cordia New" pitchFamily="34" charset="-34"/>
                <a:cs typeface="Cordia New" pitchFamily="34" charset="-34"/>
              </a:rPr>
              <a:t>country</a:t>
            </a:r>
            <a:endParaRPr lang="en-US" sz="3200" dirty="0" smtClean="0">
              <a:latin typeface="Cordia New" pitchFamily="34" charset="-34"/>
              <a:cs typeface="Cordia New" pitchFamily="34" charset="-34"/>
            </a:endParaRPr>
          </a:p>
          <a:p>
            <a:pPr marL="0" indent="0">
              <a:buFont typeface="Wingdings" pitchFamily="2" charset="2"/>
              <a:buChar char="ü"/>
            </a:pPr>
            <a:r>
              <a:rPr lang="en-US" sz="3200" dirty="0" smtClean="0">
                <a:latin typeface="Cordia New" pitchFamily="34" charset="-34"/>
                <a:cs typeface="Cordia New" pitchFamily="34" charset="-34"/>
              </a:rPr>
              <a:t>  Initial of potential business</a:t>
            </a:r>
          </a:p>
          <a:p>
            <a:pPr marL="0" indent="0">
              <a:buFont typeface="Wingdings" pitchFamily="2" charset="2"/>
              <a:buChar char="ü"/>
            </a:pPr>
            <a:r>
              <a:rPr lang="en-US" sz="3200" dirty="0">
                <a:latin typeface="Cordia New" pitchFamily="34" charset="-34"/>
                <a:cs typeface="Cordia New" pitchFamily="34" charset="-34"/>
              </a:rPr>
              <a:t> </a:t>
            </a:r>
            <a:r>
              <a:rPr lang="en-US" sz="3200" dirty="0" smtClean="0">
                <a:latin typeface="Cordia New" pitchFamily="34" charset="-34"/>
                <a:cs typeface="Cordia New" pitchFamily="34" charset="-34"/>
              </a:rPr>
              <a:t> Create value for domestic product and resources </a:t>
            </a:r>
          </a:p>
          <a:p>
            <a:pPr marL="0" indent="0">
              <a:buFont typeface="Wingdings" pitchFamily="2" charset="2"/>
              <a:buChar char="ü"/>
            </a:pPr>
            <a:r>
              <a:rPr lang="en-US" sz="3200" dirty="0">
                <a:latin typeface="Cordia New" pitchFamily="34" charset="-34"/>
                <a:cs typeface="Cordia New" pitchFamily="34" charset="-34"/>
              </a:rPr>
              <a:t> </a:t>
            </a:r>
            <a:r>
              <a:rPr lang="en-US" sz="3200" dirty="0" smtClean="0">
                <a:latin typeface="Cordia New" pitchFamily="34" charset="-34"/>
                <a:cs typeface="Cordia New" pitchFamily="34" charset="-34"/>
              </a:rPr>
              <a:t> provide wide variety of quality products</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Advantages and disadvantage to small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09600" y="1828800"/>
            <a:ext cx="3273552" cy="4495800"/>
          </a:xfrm>
        </p:spPr>
        <p:txBody>
          <a:bodyPr/>
          <a:lstStyle/>
          <a:p>
            <a:pPr>
              <a:buNone/>
            </a:pPr>
            <a:r>
              <a:rPr lang="en-US" b="1" dirty="0" smtClean="0">
                <a:latin typeface="CordiaUPC" pitchFamily="34" charset="-34"/>
                <a:cs typeface="CordiaUPC" pitchFamily="34" charset="-34"/>
              </a:rPr>
              <a:t>Advantages</a:t>
            </a:r>
          </a:p>
          <a:p>
            <a:pPr>
              <a:buFontTx/>
              <a:buChar char="-"/>
            </a:pPr>
            <a:r>
              <a:rPr lang="en-US" dirty="0" smtClean="0">
                <a:latin typeface="CordiaUPC" pitchFamily="34" charset="-34"/>
                <a:cs typeface="CordiaUPC" pitchFamily="34" charset="-34"/>
              </a:rPr>
              <a:t>Independence</a:t>
            </a:r>
          </a:p>
          <a:p>
            <a:pPr>
              <a:buFontTx/>
              <a:buChar char="-"/>
            </a:pPr>
            <a:r>
              <a:rPr lang="en-US" dirty="0" smtClean="0">
                <a:latin typeface="CordiaUPC" pitchFamily="34" charset="-34"/>
                <a:cs typeface="CordiaUPC" pitchFamily="34" charset="-34"/>
              </a:rPr>
              <a:t>Cost</a:t>
            </a:r>
          </a:p>
          <a:p>
            <a:pPr>
              <a:buFontTx/>
              <a:buChar char="-"/>
            </a:pPr>
            <a:r>
              <a:rPr lang="en-US" dirty="0" smtClean="0">
                <a:latin typeface="CordiaUPC" pitchFamily="34" charset="-34"/>
                <a:cs typeface="CordiaUPC" pitchFamily="34" charset="-34"/>
              </a:rPr>
              <a:t> Flexibility</a:t>
            </a:r>
          </a:p>
          <a:p>
            <a:pPr>
              <a:buFontTx/>
              <a:buChar char="-"/>
            </a:pPr>
            <a:r>
              <a:rPr lang="en-US" dirty="0" smtClean="0">
                <a:latin typeface="CordiaUPC" pitchFamily="34" charset="-34"/>
                <a:cs typeface="CordiaUPC" pitchFamily="34" charset="-34"/>
              </a:rPr>
              <a:t>Focus (Market niche)</a:t>
            </a:r>
          </a:p>
          <a:p>
            <a:pPr>
              <a:buFontTx/>
              <a:buChar char="-"/>
            </a:pPr>
            <a:r>
              <a:rPr lang="en-US" dirty="0" smtClean="0">
                <a:latin typeface="CordiaUPC" pitchFamily="34" charset="-34"/>
                <a:cs typeface="CordiaUPC" pitchFamily="34" charset="-34"/>
              </a:rPr>
              <a:t> Reputation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45</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343400" y="1692640"/>
            <a:ext cx="4419600" cy="4495800"/>
          </a:xfrm>
          <a:prstGeom prst="rect">
            <a:avLst/>
          </a:prstGeom>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1"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Disadvantages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dirty="0" smtClean="0">
                <a:latin typeface="CordiaUPC" pitchFamily="34" charset="-34"/>
                <a:cs typeface="CordiaUPC" pitchFamily="34" charset="-34"/>
              </a:rPr>
              <a:t>High stress level</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dirty="0" smtClean="0">
                <a:latin typeface="CordiaUPC" pitchFamily="34" charset="-34"/>
                <a:cs typeface="CordiaUPC" pitchFamily="34" charset="-34"/>
              </a:rPr>
              <a:t>High failure rate (Roughly 90 % of all new business fail within the first 5 years)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Undercapitalization</a:t>
            </a:r>
            <a:r>
              <a:rPr kumimoji="0" lang="en-US" sz="2900" b="0" i="0" u="none" strike="noStrike" kern="1200" cap="none" spc="0" normalizeH="0" noProof="0" dirty="0" smtClean="0">
                <a:ln>
                  <a:noFill/>
                </a:ln>
                <a:solidFill>
                  <a:schemeClr val="tx1"/>
                </a:solidFill>
                <a:effectLst/>
                <a:uLnTx/>
                <a:uFillTx/>
                <a:latin typeface="CordiaUPC" pitchFamily="34" charset="-34"/>
                <a:ea typeface="+mn-ea"/>
                <a:cs typeface="CordiaUPC" pitchFamily="34" charset="-34"/>
              </a:rPr>
              <a:t> (lack of funds)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baseline="0" dirty="0" smtClean="0">
                <a:latin typeface="CordiaUPC" pitchFamily="34" charset="-34"/>
                <a:cs typeface="CordiaUPC" pitchFamily="34" charset="-34"/>
              </a:rPr>
              <a:t>Managerial inexperience or incompetence</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noProof="0" dirty="0" smtClean="0">
                <a:ln>
                  <a:noFill/>
                </a:ln>
                <a:solidFill>
                  <a:schemeClr val="tx1"/>
                </a:solidFill>
                <a:effectLst/>
                <a:uLnTx/>
                <a:uFillTx/>
                <a:latin typeface="CordiaUPC" pitchFamily="34" charset="-34"/>
                <a:ea typeface="+mn-ea"/>
                <a:cs typeface="CordiaUPC" pitchFamily="34" charset="-34"/>
              </a:rPr>
              <a:t> </a:t>
            </a:r>
            <a:r>
              <a:rPr kumimoji="0" lang="en-US" sz="2900" b="0" i="0" u="none" strike="noStrike" kern="1200" cap="none" spc="0" normalizeH="0" noProof="0" dirty="0" err="1" smtClean="0">
                <a:ln>
                  <a:noFill/>
                </a:ln>
                <a:solidFill>
                  <a:schemeClr val="tx1"/>
                </a:solidFill>
                <a:effectLst/>
                <a:uLnTx/>
                <a:uFillTx/>
                <a:latin typeface="CordiaUPC" pitchFamily="34" charset="-34"/>
                <a:ea typeface="+mn-ea"/>
                <a:cs typeface="CordiaUPC" pitchFamily="34" charset="-34"/>
              </a:rPr>
              <a:t>Inabilit</a:t>
            </a:r>
            <a:r>
              <a:rPr lang="en-US" sz="2900" dirty="0" smtClean="0">
                <a:latin typeface="CordiaUPC" pitchFamily="34" charset="-34"/>
                <a:cs typeface="CordiaUPC" pitchFamily="34" charset="-34"/>
              </a:rPr>
              <a:t>y to cope with growth</a:t>
            </a:r>
            <a:endPar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lgn="ctr">
              <a:buNone/>
            </a:pPr>
            <a:r>
              <a:rPr lang="en-US" sz="2800" b="1" i="1" dirty="0" smtClean="0">
                <a:solidFill>
                  <a:schemeClr val="accent2">
                    <a:lumMod val="75000"/>
                  </a:schemeClr>
                </a:solidFill>
                <a:latin typeface="Cordia New" pitchFamily="34" charset="-34"/>
                <a:cs typeface="Cordia New" pitchFamily="34" charset="-34"/>
              </a:rPr>
              <a:t>Most Common Mistakes Made by Startup Businesses</a:t>
            </a:r>
          </a:p>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46</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1752600" y="1981200"/>
            <a:ext cx="6096000" cy="4591050"/>
          </a:xfrm>
          <a:prstGeom prst="rect">
            <a:avLst/>
          </a:prstGeom>
          <a:noFill/>
          <a:ln w="9525">
            <a:solidFill>
              <a:schemeClr val="accent2">
                <a:lumMod val="50000"/>
              </a:schemeClr>
            </a:solidFill>
            <a:miter lim="800000"/>
            <a:headEnd/>
            <a:tailEnd/>
          </a:ln>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538</TotalTime>
  <Words>3217</Words>
  <Application>Microsoft Office PowerPoint</Application>
  <PresentationFormat>On-screen Show (4:3)</PresentationFormat>
  <Paragraphs>390</Paragraphs>
  <Slides>46</Slides>
  <Notes>11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Galathea</vt:lpstr>
      <vt:lpstr>BA 291 – Starting up a business</vt:lpstr>
      <vt:lpstr>PowerPoint Presentation</vt:lpstr>
      <vt:lpstr>Basic definitions</vt:lpstr>
      <vt:lpstr>Basic definitions</vt:lpstr>
      <vt:lpstr>Basic definitions</vt:lpstr>
      <vt:lpstr>Basic definitions:</vt:lpstr>
      <vt:lpstr>Business organizations in Thailand</vt:lpstr>
      <vt:lpstr>Sole proprietorships</vt:lpstr>
      <vt:lpstr>Sole proprietorships</vt:lpstr>
      <vt:lpstr>Sole Proprietorship</vt:lpstr>
      <vt:lpstr>Partnership</vt:lpstr>
      <vt:lpstr>Unregistered ordinary partnership</vt:lpstr>
      <vt:lpstr>(Registered) ordinary partnership</vt:lpstr>
      <vt:lpstr>Limited partnership</vt:lpstr>
      <vt:lpstr>Articles of Partnership</vt:lpstr>
      <vt:lpstr>Articles of Partnership (con‘t)</vt:lpstr>
      <vt:lpstr>Advantages and disadvantages of partnership</vt:lpstr>
      <vt:lpstr>Dissolution of partnership</vt:lpstr>
      <vt:lpstr>Keys to Success in Business Partnership</vt:lpstr>
      <vt:lpstr>Limited corporation</vt:lpstr>
      <vt:lpstr>Stock &amp; Dividends</vt:lpstr>
      <vt:lpstr>Private company (company limited)</vt:lpstr>
      <vt:lpstr>public company (company limited)</vt:lpstr>
      <vt:lpstr>Establishment of limited company</vt:lpstr>
      <vt:lpstr>Establishment of limited company</vt:lpstr>
      <vt:lpstr>Management of limited company</vt:lpstr>
      <vt:lpstr>One-tier board system</vt:lpstr>
      <vt:lpstr>Two-tier board system (inc. supervisory board)</vt:lpstr>
      <vt:lpstr>Duties of limited company</vt:lpstr>
      <vt:lpstr>Dissolution of a company</vt:lpstr>
      <vt:lpstr>Advantages and disadvantages</vt:lpstr>
      <vt:lpstr>Other Types of Business Ownership</vt:lpstr>
      <vt:lpstr>Leveraged buyout (LBO)</vt:lpstr>
      <vt:lpstr>PowerPoint Presentation</vt:lpstr>
      <vt:lpstr>Commercial registration (ทะเบียนพาณิชย์)</vt:lpstr>
      <vt:lpstr>Commercial registration</vt:lpstr>
      <vt:lpstr>Entrepreneurship</vt:lpstr>
      <vt:lpstr>Entrepreneurship and small business</vt:lpstr>
      <vt:lpstr>Amazon.com</vt:lpstr>
      <vt:lpstr>IKEA</vt:lpstr>
      <vt:lpstr>เถ้าแก่น้อย</vt:lpstr>
      <vt:lpstr>Small business and SMEs</vt:lpstr>
      <vt:lpstr>SME </vt:lpstr>
      <vt:lpstr>Impact of Small Business</vt:lpstr>
      <vt:lpstr>Advantages and disadvantage to small business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76</cp:revision>
  <dcterms:created xsi:type="dcterms:W3CDTF">2011-06-18T02:09:47Z</dcterms:created>
  <dcterms:modified xsi:type="dcterms:W3CDTF">2012-09-14T04:33:57Z</dcterms:modified>
</cp:coreProperties>
</file>