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4" r:id="rId7"/>
    <p:sldId id="288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  <p:sldId id="276" r:id="rId18"/>
    <p:sldId id="278" r:id="rId19"/>
    <p:sldId id="289" r:id="rId20"/>
    <p:sldId id="279" r:id="rId21"/>
    <p:sldId id="280" r:id="rId22"/>
    <p:sldId id="282" r:id="rId23"/>
    <p:sldId id="290" r:id="rId24"/>
    <p:sldId id="285" r:id="rId2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6385B0-F71C-4ED2-9AAB-B3EF5AE16B1F}" type="datetimeFigureOut">
              <a:rPr lang="th-TH" smtClean="0"/>
              <a:pPr/>
              <a:t>25/09/61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71B922-CC26-4A57-8208-198E66B5FE1D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Rice farmers and New Merchants </a:t>
            </a:r>
            <a:r>
              <a:rPr lang="en-US" i="1" dirty="0" smtClean="0"/>
              <a:t>in the Time of Revolution </a:t>
            </a:r>
            <a:endParaRPr lang="th-TH" i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</a:t>
            </a:r>
            <a:r>
              <a:rPr lang="en-US" dirty="0"/>
              <a:t>8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persistent poverty of rice farmers</a:t>
            </a:r>
          </a:p>
          <a:p>
            <a:r>
              <a:rPr lang="en-US" dirty="0" smtClean="0"/>
              <a:t>The rise of new merchants</a:t>
            </a:r>
          </a:p>
          <a:p>
            <a:pPr lvl="1"/>
            <a:r>
              <a:rPr lang="en-US" dirty="0" smtClean="0"/>
              <a:t>Rice barons</a:t>
            </a:r>
          </a:p>
          <a:p>
            <a:pPr lvl="1"/>
            <a:r>
              <a:rPr lang="en-US" dirty="0" smtClean="0"/>
              <a:t>Urban entrepreneurs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The persistent poverty of rice </a:t>
            </a:r>
            <a:r>
              <a:rPr lang="en-US" b="1" dirty="0" smtClean="0"/>
              <a:t>farmers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The cultivating regime expanded by the peasants had one particular problem "low yield"</a:t>
            </a:r>
          </a:p>
          <a:p>
            <a:pPr lvl="1"/>
            <a:r>
              <a:rPr lang="en-US" dirty="0" smtClean="0"/>
              <a:t>Factors</a:t>
            </a:r>
          </a:p>
          <a:p>
            <a:pPr lvl="2"/>
            <a:r>
              <a:rPr lang="en-US" dirty="0" smtClean="0"/>
              <a:t>Limited capitals and technology </a:t>
            </a:r>
            <a:endParaRPr lang="en-US" dirty="0"/>
          </a:p>
          <a:p>
            <a:pPr lvl="2"/>
            <a:r>
              <a:rPr lang="en-US" dirty="0" smtClean="0"/>
              <a:t>The </a:t>
            </a:r>
            <a:r>
              <a:rPr lang="en-US" dirty="0"/>
              <a:t>natural condition </a:t>
            </a:r>
            <a:r>
              <a:rPr lang="en-US" dirty="0" smtClean="0"/>
              <a:t>(clay, weather) also </a:t>
            </a:r>
            <a:r>
              <a:rPr lang="en-US" dirty="0"/>
              <a:t>did not help</a:t>
            </a:r>
            <a:r>
              <a:rPr lang="en-US" dirty="0" smtClean="0"/>
              <a:t>.</a:t>
            </a:r>
          </a:p>
          <a:p>
            <a:pPr lvl="2"/>
            <a:r>
              <a:rPr lang="en-US" dirty="0" smtClean="0"/>
              <a:t>Paddy varieties. </a:t>
            </a:r>
          </a:p>
          <a:p>
            <a:r>
              <a:rPr lang="en-US" dirty="0"/>
              <a:t>The yield of Thai peasants was very low by international  comparison. 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yield </a:t>
            </a:r>
            <a:r>
              <a:rPr lang="en-US" dirty="0" smtClean="0"/>
              <a:t>increased </a:t>
            </a:r>
            <a:r>
              <a:rPr lang="en-US" dirty="0"/>
              <a:t>a little in the latter half of 19th </a:t>
            </a:r>
            <a:r>
              <a:rPr lang="en-US" dirty="0" smtClean="0"/>
              <a:t>century. But </a:t>
            </a:r>
            <a:r>
              <a:rPr lang="en-US" dirty="0"/>
              <a:t>the change was not immense.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question over low yields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</a:t>
            </a:r>
            <a:r>
              <a:rPr lang="en-US" dirty="0" smtClean="0"/>
              <a:t>nvestment </a:t>
            </a:r>
            <a:r>
              <a:rPr lang="en-US" dirty="0"/>
              <a:t>and extractive </a:t>
            </a:r>
            <a:r>
              <a:rPr lang="en-US" dirty="0" smtClean="0"/>
              <a:t>pressure</a:t>
            </a:r>
            <a:r>
              <a:rPr lang="en-US" dirty="0"/>
              <a:t> </a:t>
            </a:r>
            <a:r>
              <a:rPr lang="en-US" dirty="0" smtClean="0"/>
              <a:t>could push for change</a:t>
            </a:r>
            <a:endParaRPr lang="en-US" dirty="0"/>
          </a:p>
          <a:p>
            <a:pPr lvl="1"/>
            <a:r>
              <a:rPr lang="en-US" dirty="0" smtClean="0"/>
              <a:t>Pressure </a:t>
            </a:r>
            <a:r>
              <a:rPr lang="en-US" dirty="0"/>
              <a:t>can come from </a:t>
            </a:r>
            <a:r>
              <a:rPr lang="en-US" dirty="0" smtClean="0"/>
              <a:t>government, landlords, and merchants. </a:t>
            </a:r>
            <a:endParaRPr lang="en-US" dirty="0"/>
          </a:p>
          <a:p>
            <a:pPr lvl="1"/>
            <a:r>
              <a:rPr lang="en-US" dirty="0" smtClean="0"/>
              <a:t>Peasants’ differentiation </a:t>
            </a:r>
            <a:r>
              <a:rPr lang="en-US" dirty="0"/>
              <a:t>and </a:t>
            </a:r>
            <a:r>
              <a:rPr lang="en-US" dirty="0" err="1"/>
              <a:t>proletarianization</a:t>
            </a:r>
            <a:r>
              <a:rPr lang="en-US" dirty="0" smtClean="0"/>
              <a:t>.</a:t>
            </a:r>
          </a:p>
          <a:p>
            <a:pPr lvl="1"/>
            <a:endParaRPr lang="en-US" dirty="0"/>
          </a:p>
          <a:p>
            <a:r>
              <a:rPr lang="en-US" dirty="0" smtClean="0"/>
              <a:t>Such pressure missing in Siam for a long time, Why?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Government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Government </a:t>
            </a:r>
            <a:r>
              <a:rPr lang="en-US" dirty="0" smtClean="0"/>
              <a:t>exploited </a:t>
            </a:r>
            <a:r>
              <a:rPr lang="en-US" dirty="0"/>
              <a:t>the rice economy through the universal poll taxes and land taxes. </a:t>
            </a:r>
          </a:p>
          <a:p>
            <a:pPr lvl="1"/>
            <a:r>
              <a:rPr lang="en-US" dirty="0" smtClean="0"/>
              <a:t>Poll-taxes produced large revenue, and land </a:t>
            </a:r>
            <a:r>
              <a:rPr lang="en-US" dirty="0"/>
              <a:t>tax were hiked many times (1900, 1905, and 1909)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ax collection</a:t>
            </a:r>
            <a:r>
              <a:rPr lang="en-US" dirty="0"/>
              <a:t> </a:t>
            </a:r>
            <a:r>
              <a:rPr lang="en-US" dirty="0" smtClean="0"/>
              <a:t>applied strictly, with harsh penalty</a:t>
            </a:r>
          </a:p>
          <a:p>
            <a:pPr lvl="1"/>
            <a:r>
              <a:rPr lang="en-US" dirty="0" smtClean="0"/>
              <a:t>Farmers resented the taxes, and petitioned for more supports from the government</a:t>
            </a:r>
          </a:p>
          <a:p>
            <a:pPr lvl="2"/>
            <a:r>
              <a:rPr lang="en-US" dirty="0" smtClean="0"/>
              <a:t>Situation worsened in 1929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Government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Despite the exploitation, government did not provide infrastructure and credits to peasants. </a:t>
            </a:r>
          </a:p>
          <a:p>
            <a:pPr lvl="1"/>
            <a:r>
              <a:rPr lang="en-US" dirty="0" smtClean="0"/>
              <a:t>Van Der Heide plan for large scale irrigation could led to a more stable yield. </a:t>
            </a:r>
          </a:p>
          <a:p>
            <a:pPr lvl="1"/>
            <a:r>
              <a:rPr lang="en-US" dirty="0" smtClean="0"/>
              <a:t>But the project was not chosen</a:t>
            </a:r>
          </a:p>
          <a:p>
            <a:pPr lvl="1"/>
            <a:r>
              <a:rPr lang="en-US" dirty="0"/>
              <a:t>S</a:t>
            </a:r>
            <a:r>
              <a:rPr lang="en-US" dirty="0" smtClean="0"/>
              <a:t>upport limited to drainage works and seeds distributions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282" y="285728"/>
            <a:ext cx="5572164" cy="6429420"/>
          </a:xfrm>
        </p:spPr>
        <p:txBody>
          <a:bodyPr>
            <a:normAutofit fontScale="92500" lnSpcReduction="10000"/>
          </a:bodyPr>
          <a:lstStyle/>
          <a:p>
            <a:r>
              <a:rPr lang="en-US" sz="3600" dirty="0" err="1" smtClean="0"/>
              <a:t>Suriyanuwat</a:t>
            </a:r>
            <a:r>
              <a:rPr lang="en-US" sz="3600" dirty="0" smtClean="0"/>
              <a:t> </a:t>
            </a:r>
            <a:endParaRPr lang="th-TH" sz="3600" dirty="0" smtClean="0"/>
          </a:p>
          <a:p>
            <a:pPr lvl="1"/>
            <a:r>
              <a:rPr lang="en-US" dirty="0" smtClean="0"/>
              <a:t>Siam development needs peasants to share more benefits </a:t>
            </a:r>
          </a:p>
          <a:p>
            <a:pPr lvl="1"/>
            <a:r>
              <a:rPr lang="en-US" dirty="0" smtClean="0"/>
              <a:t>How to endow peasants with more capital, without burdening them with interests?</a:t>
            </a:r>
          </a:p>
          <a:p>
            <a:pPr lvl="1"/>
            <a:r>
              <a:rPr lang="en-US" dirty="0" smtClean="0"/>
              <a:t>How to give peasants more profits?</a:t>
            </a:r>
          </a:p>
          <a:p>
            <a:r>
              <a:rPr lang="th-TH" dirty="0" smtClean="0"/>
              <a:t> </a:t>
            </a:r>
            <a:r>
              <a:rPr lang="en-US" sz="4000" dirty="0" smtClean="0"/>
              <a:t>Rama 6</a:t>
            </a:r>
            <a:endParaRPr lang="en-US" sz="4000" dirty="0" smtClean="0"/>
          </a:p>
          <a:p>
            <a:pPr lvl="1"/>
            <a:r>
              <a:rPr lang="en-US" dirty="0" smtClean="0"/>
              <a:t>Peasants are full of independence, happiness and loyalty</a:t>
            </a:r>
            <a:endParaRPr lang="th-TH" dirty="0" smtClean="0"/>
          </a:p>
          <a:p>
            <a:pPr lvl="1"/>
            <a:r>
              <a:rPr lang="en-US" dirty="0" smtClean="0"/>
              <a:t>Dividing Thais into classes cause conflicts</a:t>
            </a:r>
            <a:endParaRPr lang="th-TH" dirty="0" smtClean="0"/>
          </a:p>
          <a:p>
            <a:pPr lvl="1"/>
            <a:r>
              <a:rPr lang="en-US" b="1" dirty="0" smtClean="0"/>
              <a:t>Self-satisfaction is a key asset</a:t>
            </a:r>
            <a:endParaRPr lang="en-US" b="1" dirty="0" smtClean="0"/>
          </a:p>
          <a:p>
            <a:endParaRPr lang="th-TH" sz="3200" dirty="0">
              <a:solidFill>
                <a:srgbClr val="FF0000"/>
              </a:solidFill>
            </a:endParaRPr>
          </a:p>
          <a:p>
            <a:pPr lvl="1"/>
            <a:endParaRPr lang="th-TH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451" y="2428868"/>
            <a:ext cx="3043030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Merchants exploitation had more </a:t>
            </a:r>
            <a:r>
              <a:rPr lang="en-US" dirty="0" smtClean="0"/>
              <a:t>influence. But could only produced limited pressure. </a:t>
            </a:r>
            <a:endParaRPr lang="en-US" dirty="0"/>
          </a:p>
          <a:p>
            <a:pPr lvl="1"/>
            <a:r>
              <a:rPr lang="en-US" dirty="0" smtClean="0"/>
              <a:t>Merchants </a:t>
            </a:r>
            <a:r>
              <a:rPr lang="en-US" dirty="0"/>
              <a:t>involved </a:t>
            </a:r>
            <a:r>
              <a:rPr lang="en-US" dirty="0" smtClean="0"/>
              <a:t>were </a:t>
            </a:r>
            <a:r>
              <a:rPr lang="en-US" dirty="0"/>
              <a:t>mostly small </a:t>
            </a:r>
            <a:r>
              <a:rPr lang="en-US" dirty="0" smtClean="0"/>
              <a:t>with </a:t>
            </a:r>
            <a:r>
              <a:rPr lang="en-US" dirty="0"/>
              <a:t>limited capital. </a:t>
            </a:r>
          </a:p>
          <a:p>
            <a:pPr lvl="2"/>
            <a:r>
              <a:rPr lang="en-US" dirty="0"/>
              <a:t>D</a:t>
            </a:r>
            <a:r>
              <a:rPr lang="en-US" dirty="0" smtClean="0"/>
              <a:t>id </a:t>
            </a:r>
            <a:r>
              <a:rPr lang="en-US" dirty="0"/>
              <a:t>not invest but focused on trading activities. </a:t>
            </a:r>
          </a:p>
          <a:p>
            <a:pPr lvl="1"/>
            <a:r>
              <a:rPr lang="en-US" dirty="0"/>
              <a:t>They travelled ups and downs lands and rivers. Purchased and transported rice. Selling some imported and locally made products.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Merchants as lenders</a:t>
            </a:r>
            <a:endParaRPr lang="en-US" dirty="0"/>
          </a:p>
          <a:p>
            <a:pPr lvl="1"/>
            <a:r>
              <a:rPr lang="en-US" dirty="0"/>
              <a:t>By 1910s, it was estimated that most cultivating peasants were indebted </a:t>
            </a:r>
          </a:p>
          <a:p>
            <a:pPr lvl="1"/>
            <a:r>
              <a:rPr lang="en-US" dirty="0" smtClean="0"/>
              <a:t>Could the </a:t>
            </a:r>
            <a:r>
              <a:rPr lang="en-US" dirty="0"/>
              <a:t>debts </a:t>
            </a:r>
            <a:r>
              <a:rPr lang="en-US" dirty="0" smtClean="0"/>
              <a:t>break </a:t>
            </a:r>
            <a:r>
              <a:rPr lang="en-US" dirty="0"/>
              <a:t>down the peasant </a:t>
            </a:r>
            <a:r>
              <a:rPr lang="en-US" dirty="0" smtClean="0"/>
              <a:t>society, causing the peasants to lose their land? </a:t>
            </a:r>
            <a:endParaRPr lang="en-US" dirty="0"/>
          </a:p>
          <a:p>
            <a:pPr lvl="2"/>
            <a:r>
              <a:rPr lang="en-US" dirty="0" smtClean="0"/>
              <a:t>Even in 1930s, land losses and destruction of peasantry still did not occurred. </a:t>
            </a:r>
          </a:p>
          <a:p>
            <a:pPr lvl="2"/>
            <a:r>
              <a:rPr lang="en-US" dirty="0" smtClean="0"/>
              <a:t>Debt continued to rise, but peasants dealt with recession by retreating into subsistence.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Why limited impact on peasants?</a:t>
            </a:r>
          </a:p>
          <a:p>
            <a:pPr lvl="1"/>
            <a:r>
              <a:rPr lang="en-US" dirty="0" smtClean="0"/>
              <a:t>Limited extent of lending due to the </a:t>
            </a:r>
            <a:r>
              <a:rPr lang="en-US" dirty="0"/>
              <a:t>lack of land deed </a:t>
            </a:r>
            <a:endParaRPr lang="en-US" dirty="0" smtClean="0"/>
          </a:p>
          <a:p>
            <a:pPr lvl="1"/>
            <a:r>
              <a:rPr lang="en-US" dirty="0" smtClean="0"/>
              <a:t>The merchants also small-scale </a:t>
            </a:r>
            <a:r>
              <a:rPr lang="en-US" dirty="0"/>
              <a:t>operators with limited </a:t>
            </a:r>
            <a:r>
              <a:rPr lang="en-US" dirty="0" smtClean="0"/>
              <a:t>capital. </a:t>
            </a:r>
          </a:p>
          <a:p>
            <a:r>
              <a:rPr lang="en-US" dirty="0" smtClean="0"/>
              <a:t>Up until WWII, </a:t>
            </a:r>
            <a:r>
              <a:rPr lang="en-US" dirty="0"/>
              <a:t>Siam peasants only had limited differentiation. </a:t>
            </a:r>
          </a:p>
          <a:p>
            <a:pPr lvl="1"/>
            <a:r>
              <a:rPr lang="en-US" dirty="0"/>
              <a:t>Small peasants </a:t>
            </a:r>
            <a:r>
              <a:rPr lang="en-US" dirty="0" smtClean="0"/>
              <a:t>dominated 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roduction remained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intensive </a:t>
            </a:r>
            <a:r>
              <a:rPr lang="en-US" dirty="0" smtClean="0"/>
              <a:t>with </a:t>
            </a:r>
            <a:r>
              <a:rPr lang="en-US" dirty="0"/>
              <a:t>low </a:t>
            </a:r>
            <a:r>
              <a:rPr lang="en-US" dirty="0" smtClean="0"/>
              <a:t>yield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Merchant Exploitations of Peasants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O</a:t>
            </a:r>
            <a:r>
              <a:rPr lang="en-US" dirty="0" smtClean="0"/>
              <a:t>ther </a:t>
            </a:r>
            <a:r>
              <a:rPr lang="en-US" dirty="0"/>
              <a:t>f</a:t>
            </a:r>
            <a:r>
              <a:rPr lang="en-US" dirty="0" smtClean="0"/>
              <a:t>actors sustaining Siam’s </a:t>
            </a:r>
            <a:r>
              <a:rPr lang="en-US" dirty="0"/>
              <a:t>peasant </a:t>
            </a:r>
            <a:r>
              <a:rPr lang="en-US" dirty="0" smtClean="0"/>
              <a:t>society</a:t>
            </a:r>
            <a:r>
              <a:rPr lang="en-US" dirty="0"/>
              <a:t> </a:t>
            </a:r>
            <a:r>
              <a:rPr lang="en-US" dirty="0" smtClean="0"/>
              <a:t>from differentiation</a:t>
            </a:r>
          </a:p>
          <a:p>
            <a:pPr lvl="1"/>
            <a:r>
              <a:rPr lang="en-US" dirty="0"/>
              <a:t>Large supply of land</a:t>
            </a:r>
          </a:p>
          <a:p>
            <a:pPr lvl="1"/>
            <a:r>
              <a:rPr lang="en-US" dirty="0"/>
              <a:t>Unclear property rights over land </a:t>
            </a:r>
          </a:p>
          <a:p>
            <a:pPr lvl="1"/>
            <a:r>
              <a:rPr lang="en-US" dirty="0"/>
              <a:t>Low yield caused limited chance for accumulation. 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The new groups of </a:t>
            </a:r>
            <a:r>
              <a:rPr lang="en-US" b="1" dirty="0" smtClean="0"/>
              <a:t>businesses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From 1920s to 1950s, 80-90 percent of Thailand's export consist of rice, teak, tin, and rubber</a:t>
            </a:r>
          </a:p>
          <a:p>
            <a:r>
              <a:rPr lang="en-US" dirty="0" smtClean="0"/>
              <a:t>In </a:t>
            </a:r>
            <a:r>
              <a:rPr lang="en-US" dirty="0"/>
              <a:t>the 1920s, two new merchant groups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rice baron</a:t>
            </a:r>
          </a:p>
          <a:p>
            <a:pPr lvl="1"/>
            <a:r>
              <a:rPr lang="en-US" dirty="0"/>
              <a:t>The urban entrepreneurs</a:t>
            </a:r>
          </a:p>
          <a:p>
            <a:r>
              <a:rPr lang="en-US" dirty="0"/>
              <a:t>Both of them had similar development and faced similar challenges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</a:t>
            </a:r>
            <a:r>
              <a:rPr lang="en-US" b="1" dirty="0" smtClean="0"/>
              <a:t>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</a:t>
            </a:r>
            <a:r>
              <a:rPr lang="en-US" dirty="0" smtClean="0"/>
              <a:t>he accumulation </a:t>
            </a:r>
            <a:r>
              <a:rPr lang="en-US" dirty="0"/>
              <a:t>from rice trade was difficult. </a:t>
            </a:r>
          </a:p>
          <a:p>
            <a:pPr lvl="1"/>
            <a:r>
              <a:rPr lang="en-US" dirty="0" smtClean="0"/>
              <a:t>Lack </a:t>
            </a:r>
            <a:r>
              <a:rPr lang="en-US" dirty="0"/>
              <a:t>of land </a:t>
            </a:r>
            <a:r>
              <a:rPr lang="en-US" dirty="0" smtClean="0"/>
              <a:t>titles</a:t>
            </a:r>
            <a:r>
              <a:rPr lang="en-US" dirty="0"/>
              <a:t> </a:t>
            </a:r>
            <a:r>
              <a:rPr lang="en-US" dirty="0" smtClean="0"/>
              <a:t>and the fluctuation </a:t>
            </a:r>
            <a:r>
              <a:rPr lang="en-US" dirty="0"/>
              <a:t>in price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lobal </a:t>
            </a:r>
            <a:r>
              <a:rPr lang="en-US" dirty="0"/>
              <a:t>economic </a:t>
            </a:r>
            <a:r>
              <a:rPr lang="en-US" dirty="0" smtClean="0"/>
              <a:t>recession </a:t>
            </a:r>
            <a:r>
              <a:rPr lang="en-US" dirty="0"/>
              <a:t>from 1919-1929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dirty="0"/>
              <a:t>I</a:t>
            </a:r>
            <a:r>
              <a:rPr lang="en-US" dirty="0" smtClean="0"/>
              <a:t>n </a:t>
            </a:r>
            <a:r>
              <a:rPr lang="en-US" dirty="0"/>
              <a:t>1930s, a new group of Chinese families dominated rice </a:t>
            </a:r>
            <a:r>
              <a:rPr lang="en-US" dirty="0" smtClean="0"/>
              <a:t>trade, and became </a:t>
            </a:r>
            <a:r>
              <a:rPr lang="en-US" dirty="0"/>
              <a:t>major corporate dynasties of modern Thailand</a:t>
            </a:r>
            <a:r>
              <a:rPr lang="en-US" dirty="0" smtClean="0"/>
              <a:t>.</a:t>
            </a:r>
            <a:endParaRPr lang="en-US" dirty="0"/>
          </a:p>
          <a:p>
            <a:pPr lvl="1"/>
            <a:r>
              <a:rPr lang="en-US" dirty="0"/>
              <a:t>5 big Chinese </a:t>
            </a:r>
            <a:r>
              <a:rPr lang="en-US" dirty="0" smtClean="0"/>
              <a:t>families: </a:t>
            </a:r>
            <a:r>
              <a:rPr lang="en-US" dirty="0" err="1" smtClean="0"/>
              <a:t>Wanglee</a:t>
            </a:r>
            <a:r>
              <a:rPr lang="en-US" dirty="0"/>
              <a:t>, </a:t>
            </a:r>
            <a:r>
              <a:rPr lang="en-US" dirty="0" err="1"/>
              <a:t>Lamsam</a:t>
            </a:r>
            <a:r>
              <a:rPr lang="en-US" dirty="0"/>
              <a:t>, </a:t>
            </a:r>
            <a:r>
              <a:rPr lang="en-US" dirty="0" err="1"/>
              <a:t>Bulasuk</a:t>
            </a:r>
            <a:r>
              <a:rPr lang="en-US" dirty="0"/>
              <a:t>, </a:t>
            </a:r>
            <a:r>
              <a:rPr lang="en-US" dirty="0" err="1"/>
              <a:t>Bulakun</a:t>
            </a:r>
            <a:r>
              <a:rPr lang="en-US" dirty="0"/>
              <a:t>, and </a:t>
            </a:r>
            <a:r>
              <a:rPr lang="en-US" dirty="0" err="1"/>
              <a:t>Iamsuri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</a:t>
            </a:r>
            <a:r>
              <a:rPr lang="en-US" b="1" dirty="0" smtClean="0"/>
              <a:t>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5266" y="1484784"/>
            <a:ext cx="8229600" cy="4536504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The </a:t>
            </a:r>
            <a:r>
              <a:rPr lang="en-US" dirty="0"/>
              <a:t>new group </a:t>
            </a:r>
            <a:r>
              <a:rPr lang="en-US" dirty="0" smtClean="0"/>
              <a:t>differed </a:t>
            </a:r>
            <a:r>
              <a:rPr lang="en-US" dirty="0"/>
              <a:t>from the </a:t>
            </a:r>
            <a:r>
              <a:rPr lang="en-US" dirty="0" smtClean="0"/>
              <a:t>past. </a:t>
            </a:r>
            <a:endParaRPr lang="en-US" dirty="0"/>
          </a:p>
          <a:p>
            <a:pPr lvl="1"/>
            <a:r>
              <a:rPr lang="en-US" dirty="0" smtClean="0"/>
              <a:t>Most </a:t>
            </a:r>
            <a:r>
              <a:rPr lang="en-US" dirty="0"/>
              <a:t>were </a:t>
            </a:r>
            <a:r>
              <a:rPr lang="en-US" dirty="0" smtClean="0"/>
              <a:t>not related to tax-collectors </a:t>
            </a:r>
            <a:endParaRPr lang="en-US" dirty="0"/>
          </a:p>
          <a:p>
            <a:r>
              <a:rPr lang="en-US" dirty="0" smtClean="0"/>
              <a:t>They carved their own successes with limited gov’t help </a:t>
            </a:r>
          </a:p>
          <a:p>
            <a:pPr lvl="1"/>
            <a:r>
              <a:rPr lang="en-US" dirty="0" smtClean="0"/>
              <a:t>Colonial </a:t>
            </a:r>
            <a:r>
              <a:rPr lang="en-US" dirty="0"/>
              <a:t>firms dominated shipping, banking, and insurance. </a:t>
            </a:r>
            <a:r>
              <a:rPr lang="en-US" dirty="0" smtClean="0"/>
              <a:t>The </a:t>
            </a:r>
            <a:r>
              <a:rPr lang="en-US" dirty="0"/>
              <a:t>government </a:t>
            </a:r>
            <a:r>
              <a:rPr lang="en-US" dirty="0" smtClean="0"/>
              <a:t>tended </a:t>
            </a:r>
            <a:r>
              <a:rPr lang="en-US" dirty="0"/>
              <a:t>to give priority to the Western </a:t>
            </a:r>
            <a:r>
              <a:rPr lang="en-US" dirty="0" smtClean="0"/>
              <a:t>businesses</a:t>
            </a:r>
          </a:p>
          <a:p>
            <a:r>
              <a:rPr lang="en-US" dirty="0" smtClean="0"/>
              <a:t>The new group applied different strategy</a:t>
            </a:r>
          </a:p>
          <a:p>
            <a:pPr lvl="1"/>
            <a:r>
              <a:rPr lang="en-US" dirty="0" smtClean="0"/>
              <a:t>They expanded and integrated the range of their business to reduce risk and gain more profits</a:t>
            </a:r>
          </a:p>
          <a:p>
            <a:pPr lvl="2"/>
            <a:r>
              <a:rPr lang="en-US" dirty="0"/>
              <a:t>S</a:t>
            </a:r>
            <a:r>
              <a:rPr lang="en-US" dirty="0" smtClean="0"/>
              <a:t>tarted </a:t>
            </a:r>
            <a:r>
              <a:rPr lang="en-US" dirty="0"/>
              <a:t>from lower-level trading activities, moved into rice milling, and expanded to rice exports.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</a:t>
            </a:r>
            <a:r>
              <a:rPr lang="en-US" b="1" dirty="0" smtClean="0"/>
              <a:t>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 smtClean="0"/>
              <a:t>Wanglee</a:t>
            </a:r>
            <a:endParaRPr lang="en-US" dirty="0" smtClean="0"/>
          </a:p>
          <a:p>
            <a:pPr lvl="1"/>
            <a:r>
              <a:rPr lang="en-US" dirty="0" smtClean="0"/>
              <a:t>Began with junk trade and textile imports.</a:t>
            </a:r>
          </a:p>
          <a:p>
            <a:pPr lvl="1"/>
            <a:r>
              <a:rPr lang="en-US" dirty="0" smtClean="0"/>
              <a:t>Set up banks, insurance, shipping firms to serve their own rice trade. </a:t>
            </a:r>
          </a:p>
          <a:p>
            <a:pPr lvl="1"/>
            <a:r>
              <a:rPr lang="en-US" dirty="0" smtClean="0"/>
              <a:t>By 1938, their rice mills handled 1/5 of industry</a:t>
            </a:r>
          </a:p>
          <a:p>
            <a:r>
              <a:rPr lang="en-US" dirty="0" err="1" smtClean="0"/>
              <a:t>Bulakun</a:t>
            </a:r>
            <a:endParaRPr lang="en-US" dirty="0" smtClean="0"/>
          </a:p>
          <a:p>
            <a:pPr lvl="1"/>
            <a:r>
              <a:rPr lang="en-US" dirty="0" smtClean="0"/>
              <a:t>Cantonese engineer </a:t>
            </a:r>
            <a:r>
              <a:rPr lang="en-US" dirty="0" err="1" smtClean="0"/>
              <a:t>specialised</a:t>
            </a:r>
            <a:r>
              <a:rPr lang="en-US" dirty="0" smtClean="0"/>
              <a:t> in rice mill machinery</a:t>
            </a:r>
          </a:p>
          <a:p>
            <a:pPr lvl="1"/>
            <a:r>
              <a:rPr lang="en-US" dirty="0" smtClean="0"/>
              <a:t>Set up own rice mill and later expanded to shipping, insurance, and foreign exchange dealing</a:t>
            </a: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endParaRPr lang="th-TH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Rice </a:t>
            </a:r>
            <a:r>
              <a:rPr lang="en-US" b="1" dirty="0" smtClean="0"/>
              <a:t>barons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new </a:t>
            </a:r>
            <a:r>
              <a:rPr lang="en-US" dirty="0"/>
              <a:t>group of rice entrepreneurs relied on the network built </a:t>
            </a:r>
            <a:r>
              <a:rPr lang="en-US" dirty="0" smtClean="0"/>
              <a:t>on Chinese </a:t>
            </a:r>
            <a:r>
              <a:rPr lang="en-US" dirty="0"/>
              <a:t>communities.</a:t>
            </a:r>
          </a:p>
          <a:p>
            <a:pPr lvl="1"/>
            <a:r>
              <a:rPr lang="en-US" dirty="0"/>
              <a:t>A large scale Chinese business associations  were founded through supports by big Chinese families</a:t>
            </a:r>
          </a:p>
          <a:p>
            <a:pPr lvl="1"/>
            <a:r>
              <a:rPr lang="en-US" dirty="0" err="1"/>
              <a:t>Teochiu</a:t>
            </a:r>
            <a:r>
              <a:rPr lang="en-US" dirty="0"/>
              <a:t> Association, Hakka Association, Cantonese </a:t>
            </a:r>
            <a:r>
              <a:rPr lang="en-US" dirty="0" err="1"/>
              <a:t>Assocation</a:t>
            </a:r>
            <a:r>
              <a:rPr lang="en-US" dirty="0"/>
              <a:t>. </a:t>
            </a:r>
          </a:p>
          <a:p>
            <a:pPr lvl="1"/>
            <a:r>
              <a:rPr lang="en-US" dirty="0"/>
              <a:t>The families also intermarried to forged alliances.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Another new group of merchants developed their business in the urban areas. </a:t>
            </a:r>
            <a:endParaRPr lang="en-US" dirty="0" smtClean="0"/>
          </a:p>
          <a:p>
            <a:pPr lvl="1"/>
            <a:r>
              <a:rPr lang="en-US" dirty="0" smtClean="0"/>
              <a:t>Responded to rise in </a:t>
            </a:r>
            <a:r>
              <a:rPr lang="en-US" dirty="0"/>
              <a:t>urban-based demand </a:t>
            </a:r>
            <a:endParaRPr lang="en-US" dirty="0" smtClean="0"/>
          </a:p>
          <a:p>
            <a:pPr lvl="2"/>
            <a:r>
              <a:rPr lang="en-US" dirty="0" smtClean="0"/>
              <a:t>European </a:t>
            </a:r>
            <a:r>
              <a:rPr lang="en-US" dirty="0"/>
              <a:t>trading </a:t>
            </a:r>
            <a:r>
              <a:rPr lang="en-US" dirty="0" smtClean="0"/>
              <a:t>agencies imported </a:t>
            </a:r>
            <a:r>
              <a:rPr lang="en-US" dirty="0"/>
              <a:t>products such as textiles, beer, wine, </a:t>
            </a:r>
            <a:r>
              <a:rPr lang="en-US" dirty="0" smtClean="0"/>
              <a:t>soaps</a:t>
            </a:r>
          </a:p>
          <a:p>
            <a:r>
              <a:rPr lang="en-US" dirty="0" smtClean="0"/>
              <a:t>They tried </a:t>
            </a:r>
            <a:r>
              <a:rPr lang="en-US" dirty="0"/>
              <a:t>to compete </a:t>
            </a:r>
            <a:r>
              <a:rPr lang="en-US" dirty="0" smtClean="0"/>
              <a:t>with the </a:t>
            </a:r>
            <a:r>
              <a:rPr lang="en-US" dirty="0"/>
              <a:t>import products. </a:t>
            </a:r>
            <a:endParaRPr lang="en-US" dirty="0" smtClean="0"/>
          </a:p>
          <a:p>
            <a:pPr lvl="1"/>
            <a:r>
              <a:rPr lang="en-US" dirty="0" smtClean="0"/>
              <a:t>Produced </a:t>
            </a:r>
            <a:r>
              <a:rPr lang="en-US" dirty="0"/>
              <a:t>p</a:t>
            </a:r>
            <a:r>
              <a:rPr lang="en-US" dirty="0" smtClean="0"/>
              <a:t>roducts such as ice</a:t>
            </a:r>
            <a:r>
              <a:rPr lang="en-US" dirty="0"/>
              <a:t>, soap, drinks, beer, textile, and cooking oils.</a:t>
            </a:r>
          </a:p>
          <a:p>
            <a:r>
              <a:rPr lang="en-US" dirty="0"/>
              <a:t>Their path </a:t>
            </a:r>
            <a:r>
              <a:rPr lang="en-US" dirty="0" smtClean="0"/>
              <a:t>to success similar </a:t>
            </a:r>
            <a:r>
              <a:rPr lang="en-US" dirty="0"/>
              <a:t>to </a:t>
            </a:r>
            <a:r>
              <a:rPr lang="en-US" dirty="0" smtClean="0"/>
              <a:t>the </a:t>
            </a:r>
            <a:r>
              <a:rPr lang="en-US" dirty="0"/>
              <a:t>rice barons.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Nai</a:t>
            </a:r>
            <a:r>
              <a:rPr lang="en-US" dirty="0" smtClean="0"/>
              <a:t> </a:t>
            </a:r>
            <a:r>
              <a:rPr lang="en-US" dirty="0" err="1" smtClean="0"/>
              <a:t>Lert</a:t>
            </a:r>
            <a:endParaRPr lang="en-US" dirty="0" smtClean="0"/>
          </a:p>
          <a:p>
            <a:pPr lvl="1"/>
            <a:r>
              <a:rPr lang="en-US" dirty="0" smtClean="0"/>
              <a:t>Imported cars, manufactured ice, and set up bus service</a:t>
            </a:r>
            <a:endParaRPr lang="en-US" dirty="0"/>
          </a:p>
          <a:p>
            <a:r>
              <a:rPr lang="en-US" dirty="0" err="1"/>
              <a:t>Nai</a:t>
            </a:r>
            <a:r>
              <a:rPr lang="en-US" dirty="0"/>
              <a:t> </a:t>
            </a:r>
            <a:r>
              <a:rPr lang="en-US" dirty="0" err="1" smtClean="0"/>
              <a:t>Boonrawd</a:t>
            </a:r>
            <a:endParaRPr lang="en-US" dirty="0" smtClean="0"/>
          </a:p>
          <a:p>
            <a:pPr lvl="1"/>
            <a:r>
              <a:rPr lang="en-US" dirty="0" smtClean="0"/>
              <a:t>Worked for Kim </a:t>
            </a:r>
            <a:r>
              <a:rPr lang="en-US" dirty="0" err="1" smtClean="0"/>
              <a:t>Seng</a:t>
            </a:r>
            <a:r>
              <a:rPr lang="en-US" dirty="0" smtClean="0"/>
              <a:t> Lee. Traded timber and set up ferry service. Eventually produced beer. </a:t>
            </a:r>
            <a:endParaRPr lang="en-US" dirty="0"/>
          </a:p>
          <a:p>
            <a:r>
              <a:rPr lang="en-US" dirty="0" err="1"/>
              <a:t>Mangkorn</a:t>
            </a:r>
            <a:r>
              <a:rPr lang="en-US" dirty="0"/>
              <a:t> </a:t>
            </a:r>
            <a:r>
              <a:rPr lang="en-US" dirty="0" err="1" smtClean="0"/>
              <a:t>Samsen</a:t>
            </a:r>
            <a:endParaRPr lang="en-US" dirty="0" smtClean="0"/>
          </a:p>
          <a:p>
            <a:pPr lvl="1"/>
            <a:r>
              <a:rPr lang="en-US" dirty="0" smtClean="0"/>
              <a:t>Rice mills, </a:t>
            </a:r>
            <a:r>
              <a:rPr lang="en-US" dirty="0" err="1" smtClean="0"/>
              <a:t>cononut</a:t>
            </a:r>
            <a:r>
              <a:rPr lang="en-US" dirty="0" smtClean="0"/>
              <a:t> oil plants, and a sugar factory</a:t>
            </a:r>
            <a:endParaRPr lang="en-US" dirty="0"/>
          </a:p>
          <a:p>
            <a:r>
              <a:rPr lang="en-US" dirty="0" err="1"/>
              <a:t>Koson</a:t>
            </a:r>
            <a:r>
              <a:rPr lang="en-US" dirty="0"/>
              <a:t> </a:t>
            </a:r>
            <a:r>
              <a:rPr lang="en-US" dirty="0" err="1" smtClean="0"/>
              <a:t>Huntrakul</a:t>
            </a:r>
            <a:endParaRPr lang="en-US" dirty="0" smtClean="0"/>
          </a:p>
          <a:p>
            <a:pPr lvl="1"/>
            <a:r>
              <a:rPr lang="en-US" dirty="0" smtClean="0"/>
              <a:t>Ice and carbonated-water factory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Urban Entrepreneurs </a:t>
            </a:r>
            <a:endParaRPr lang="en-US" dirty="0" smtClean="0"/>
          </a:p>
        </p:txBody>
      </p:sp>
      <p:pic>
        <p:nvPicPr>
          <p:cNvPr id="49154" name="Picture 2" descr="http://www.thaibiography.com/images/catalog_images/12967514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571612"/>
            <a:ext cx="2518190" cy="3357586"/>
          </a:xfrm>
          <a:prstGeom prst="rect">
            <a:avLst/>
          </a:prstGeom>
          <a:noFill/>
        </p:spPr>
      </p:pic>
      <p:pic>
        <p:nvPicPr>
          <p:cNvPr id="49156" name="Picture 4" descr="http://upload.wikimedia.org/wikipedia/th/9/94/120201676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714488"/>
            <a:ext cx="1857388" cy="2711515"/>
          </a:xfrm>
          <a:prstGeom prst="rect">
            <a:avLst/>
          </a:prstGeom>
          <a:noFill/>
        </p:spPr>
      </p:pic>
      <p:pic>
        <p:nvPicPr>
          <p:cNvPr id="49158" name="Picture 6" descr="http://upload.wikimedia.org/wikipedia/th/9/96/Phraya-bhirom-bhakd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85926"/>
            <a:ext cx="2285984" cy="2519346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85720" y="4429132"/>
            <a:ext cx="18573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Boonrawd</a:t>
            </a:r>
            <a:endParaRPr lang="th-TH" dirty="0"/>
          </a:p>
        </p:txBody>
      </p:sp>
      <p:sp>
        <p:nvSpPr>
          <p:cNvPr id="9" name="TextBox 8"/>
          <p:cNvSpPr txBox="1"/>
          <p:nvPr/>
        </p:nvSpPr>
        <p:spPr>
          <a:xfrm>
            <a:off x="7500958" y="450057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Kosol</a:t>
            </a:r>
            <a:endParaRPr lang="th-TH" dirty="0"/>
          </a:p>
        </p:txBody>
      </p:sp>
      <p:pic>
        <p:nvPicPr>
          <p:cNvPr id="3074" name="Picture 2" descr="http://img.tarad.com/shop/t/tumtoilet3/img-lib/spd_20131208125736_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9454" y="1571612"/>
            <a:ext cx="2006677" cy="2786082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643438" y="5072074"/>
            <a:ext cx="2000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Mangkorn</a:t>
            </a:r>
            <a:endParaRPr lang="th-TH" dirty="0"/>
          </a:p>
        </p:txBody>
      </p:sp>
      <p:sp>
        <p:nvSpPr>
          <p:cNvPr id="11" name="TextBox 10"/>
          <p:cNvSpPr txBox="1"/>
          <p:nvPr/>
        </p:nvSpPr>
        <p:spPr>
          <a:xfrm>
            <a:off x="3009888" y="4652970"/>
            <a:ext cx="10715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Lert</a:t>
            </a:r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Urban Entrepreneurs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urban entrepreneurs also faced the unfavorable context.</a:t>
            </a:r>
          </a:p>
          <a:p>
            <a:pPr lvl="1"/>
            <a:r>
              <a:rPr lang="en-US" dirty="0"/>
              <a:t>With low tariff, colonial imports gained advantages over them. </a:t>
            </a:r>
          </a:p>
          <a:p>
            <a:pPr lvl="1"/>
            <a:r>
              <a:rPr lang="en-US" dirty="0" smtClean="0"/>
              <a:t>They </a:t>
            </a:r>
            <a:r>
              <a:rPr lang="en-US" dirty="0"/>
              <a:t>sought more protection </a:t>
            </a:r>
            <a:r>
              <a:rPr lang="en-US" dirty="0" smtClean="0"/>
              <a:t>and asked for loans</a:t>
            </a:r>
            <a:r>
              <a:rPr lang="en-US" dirty="0"/>
              <a:t>.</a:t>
            </a:r>
          </a:p>
          <a:p>
            <a:pPr lvl="2"/>
            <a:r>
              <a:rPr lang="en-US" dirty="0"/>
              <a:t>But their petitions for government supports failed.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Pressuring the government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From 1910s, </a:t>
            </a:r>
            <a:r>
              <a:rPr lang="en-US" dirty="0" smtClean="0"/>
              <a:t>business associations were formed to </a:t>
            </a:r>
            <a:r>
              <a:rPr lang="en-US" dirty="0"/>
              <a:t>put pressure on the government. </a:t>
            </a:r>
          </a:p>
          <a:p>
            <a:r>
              <a:rPr lang="en-US" dirty="0"/>
              <a:t>G</a:t>
            </a:r>
            <a:r>
              <a:rPr lang="en-US" dirty="0" smtClean="0"/>
              <a:t>overnment supports asked based </a:t>
            </a:r>
            <a:r>
              <a:rPr lang="en-US" dirty="0"/>
              <a:t>on grounds of nationalism and sound economics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P</a:t>
            </a:r>
            <a:r>
              <a:rPr lang="en-US" dirty="0" smtClean="0"/>
              <a:t>rivileges </a:t>
            </a:r>
            <a:r>
              <a:rPr lang="en-US" dirty="0"/>
              <a:t>of the West </a:t>
            </a:r>
            <a:r>
              <a:rPr lang="en-US" dirty="0" smtClean="0"/>
              <a:t>caused lack of development and contrasted </a:t>
            </a:r>
            <a:r>
              <a:rPr lang="en-US" dirty="0"/>
              <a:t>with the </a:t>
            </a:r>
            <a:r>
              <a:rPr lang="en-US" dirty="0" smtClean="0"/>
              <a:t>modern </a:t>
            </a:r>
            <a:r>
              <a:rPr lang="en-US" dirty="0"/>
              <a:t>and independent nation.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source was the Bowring Treaty, signed by the monarchy. </a:t>
            </a:r>
          </a:p>
          <a:p>
            <a:r>
              <a:rPr lang="en-US" dirty="0" smtClean="0"/>
              <a:t>Absolutism as “bias and incompetent”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Urban entrepreneur and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Although they played no </a:t>
            </a:r>
            <a:r>
              <a:rPr lang="en-US" dirty="0" smtClean="0"/>
              <a:t>direct part </a:t>
            </a:r>
            <a:r>
              <a:rPr lang="en-US" dirty="0"/>
              <a:t>in the 1932 revolution, </a:t>
            </a:r>
            <a:r>
              <a:rPr lang="en-US" dirty="0" smtClean="0"/>
              <a:t>the merchants </a:t>
            </a:r>
            <a:r>
              <a:rPr lang="en-US" dirty="0"/>
              <a:t>welcomed the result. </a:t>
            </a:r>
          </a:p>
          <a:p>
            <a:pPr lvl="1"/>
            <a:r>
              <a:rPr lang="en-US" dirty="0" smtClean="0"/>
              <a:t>The revolution seemed to </a:t>
            </a:r>
            <a:r>
              <a:rPr lang="en-US" dirty="0" err="1" smtClean="0"/>
              <a:t>favour</a:t>
            </a:r>
            <a:r>
              <a:rPr lang="en-US" dirty="0" smtClean="0"/>
              <a:t> </a:t>
            </a:r>
            <a:r>
              <a:rPr lang="en-US" dirty="0"/>
              <a:t>economic nationalism. </a:t>
            </a:r>
          </a:p>
          <a:p>
            <a:pPr lvl="1"/>
            <a:r>
              <a:rPr lang="en-US" dirty="0" smtClean="0"/>
              <a:t>The merchants tried to participate in the drafting a new national economic plan.</a:t>
            </a:r>
          </a:p>
          <a:p>
            <a:r>
              <a:rPr lang="en-US" dirty="0" smtClean="0"/>
              <a:t>But </a:t>
            </a:r>
            <a:r>
              <a:rPr lang="en-US" dirty="0" err="1" smtClean="0"/>
              <a:t>Pridi’s</a:t>
            </a:r>
            <a:r>
              <a:rPr lang="en-US" dirty="0" smtClean="0"/>
              <a:t> economic plan </a:t>
            </a:r>
            <a:r>
              <a:rPr lang="en-US" dirty="0"/>
              <a:t>overlooked the urban entrepreneurs. </a:t>
            </a:r>
          </a:p>
          <a:p>
            <a:pPr lvl="1"/>
            <a:r>
              <a:rPr lang="en-US" dirty="0" smtClean="0"/>
              <a:t>The plan gave </a:t>
            </a:r>
            <a:r>
              <a:rPr lang="en-US" dirty="0"/>
              <a:t>priority to the well-being of the masses, most of whom are the poor. 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Pridi’s</a:t>
            </a:r>
            <a:r>
              <a:rPr lang="en-US" dirty="0" smtClean="0"/>
              <a:t> lost ambition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9124" y="1500174"/>
            <a:ext cx="3971924" cy="4900634"/>
          </a:xfrm>
        </p:spPr>
        <p:txBody>
          <a:bodyPr>
            <a:normAutofit fontScale="85000" lnSpcReduction="10000"/>
          </a:bodyPr>
          <a:lstStyle/>
          <a:p>
            <a:r>
              <a:rPr lang="en-US" dirty="0" err="1" smtClean="0"/>
              <a:t>Pridi's</a:t>
            </a:r>
            <a:r>
              <a:rPr lang="en-US" dirty="0" smtClean="0"/>
              <a:t> 1933 economic plan involves the creation of the state/cooperative system that employ every Thais who are willing to work</a:t>
            </a:r>
          </a:p>
          <a:p>
            <a:r>
              <a:rPr lang="en-US" dirty="0"/>
              <a:t>P</a:t>
            </a:r>
            <a:r>
              <a:rPr lang="en-US" dirty="0" smtClean="0"/>
              <a:t>rimary goal: promote the well-being of "all Thais“.</a:t>
            </a:r>
          </a:p>
          <a:p>
            <a:r>
              <a:rPr lang="en-US" dirty="0" smtClean="0"/>
              <a:t>But his plan failed after facing resistance. </a:t>
            </a:r>
          </a:p>
          <a:p>
            <a:endParaRPr lang="en-US" dirty="0" smtClean="0"/>
          </a:p>
        </p:txBody>
      </p:sp>
      <p:pic>
        <p:nvPicPr>
          <p:cNvPr id="4" name="Picture 2" descr="http://www.pantipmarket.com/mall/center/PicBin/March2012/User63499_I2NZY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71612"/>
            <a:ext cx="3441372" cy="48179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Urban entrepreneur and 1932 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failure of </a:t>
            </a:r>
            <a:r>
              <a:rPr lang="en-US" dirty="0" err="1" smtClean="0"/>
              <a:t>Pridi’s</a:t>
            </a:r>
            <a:r>
              <a:rPr lang="en-US" dirty="0" smtClean="0"/>
              <a:t> plan led </a:t>
            </a:r>
            <a:r>
              <a:rPr lang="en-US" dirty="0"/>
              <a:t>to an alternative </a:t>
            </a:r>
            <a:r>
              <a:rPr lang="en-US" dirty="0" smtClean="0"/>
              <a:t>plan. But </a:t>
            </a:r>
            <a:r>
              <a:rPr lang="en-US" dirty="0"/>
              <a:t>the focus </a:t>
            </a:r>
            <a:r>
              <a:rPr lang="en-US" dirty="0" smtClean="0"/>
              <a:t>remained </a:t>
            </a:r>
            <a:r>
              <a:rPr lang="en-US" dirty="0"/>
              <a:t>the </a:t>
            </a:r>
            <a:r>
              <a:rPr lang="en-US" dirty="0" smtClean="0"/>
              <a:t>peasants.</a:t>
            </a:r>
            <a:endParaRPr lang="en-US" dirty="0"/>
          </a:p>
          <a:p>
            <a:pPr lvl="1"/>
            <a:r>
              <a:rPr lang="en-US" dirty="0" smtClean="0"/>
              <a:t>Siam seen as </a:t>
            </a:r>
            <a:r>
              <a:rPr lang="en-US" dirty="0"/>
              <a:t>a society of peasants </a:t>
            </a:r>
            <a:r>
              <a:rPr lang="en-US" dirty="0" err="1"/>
              <a:t>organised</a:t>
            </a:r>
            <a:r>
              <a:rPr lang="en-US" dirty="0"/>
              <a:t> by bureaucrats. </a:t>
            </a:r>
            <a:endParaRPr lang="en-US" dirty="0" smtClean="0"/>
          </a:p>
          <a:p>
            <a:pPr lvl="1"/>
            <a:r>
              <a:rPr lang="en-US" dirty="0" smtClean="0"/>
              <a:t>Domestic (Chinese) entrepreneurs </a:t>
            </a:r>
            <a:r>
              <a:rPr lang="en-US" dirty="0"/>
              <a:t>neglected or even considered the threat by the </a:t>
            </a:r>
            <a:r>
              <a:rPr lang="en-US" dirty="0" smtClean="0"/>
              <a:t>revolutionaries</a:t>
            </a:r>
          </a:p>
          <a:p>
            <a:pPr lvl="2"/>
            <a:r>
              <a:rPr lang="en-US" dirty="0"/>
              <a:t>The middlemen and Chinese seen as causing hardship to peasants. </a:t>
            </a:r>
            <a:endParaRPr lang="en-US" dirty="0" smtClean="0"/>
          </a:p>
          <a:p>
            <a:pPr lvl="2"/>
            <a:r>
              <a:rPr lang="en-US" dirty="0" smtClean="0"/>
              <a:t>State ownership </a:t>
            </a:r>
            <a:r>
              <a:rPr lang="en-US" dirty="0" err="1" smtClean="0"/>
              <a:t>favoured</a:t>
            </a:r>
            <a:r>
              <a:rPr lang="en-US" dirty="0" smtClean="0"/>
              <a:t> over private capitals. </a:t>
            </a:r>
            <a:endParaRPr lang="en-US" dirty="0"/>
          </a:p>
          <a:p>
            <a:pPr marL="914400" lvl="2" indent="0">
              <a:buNone/>
            </a:pP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1235</Words>
  <Application>Microsoft Office PowerPoint</Application>
  <PresentationFormat>On-screen Show (4:3)</PresentationFormat>
  <Paragraphs>148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Angsana New</vt:lpstr>
      <vt:lpstr>Arial</vt:lpstr>
      <vt:lpstr>Calibri</vt:lpstr>
      <vt:lpstr>Cordia New</vt:lpstr>
      <vt:lpstr>Office Theme</vt:lpstr>
      <vt:lpstr>Rice farmers and New Merchants in the Time of Revolution </vt:lpstr>
      <vt:lpstr>Topics</vt:lpstr>
      <vt:lpstr>The persistent poverty of rice farmers</vt:lpstr>
      <vt:lpstr>The question over low yields</vt:lpstr>
      <vt:lpstr>Government Exploitations of Peasants</vt:lpstr>
      <vt:lpstr>Government Exploitations of Peasants</vt:lpstr>
      <vt:lpstr>PowerPoint Presentation</vt:lpstr>
      <vt:lpstr>Merchant Exploitations of Peasants</vt:lpstr>
      <vt:lpstr>Merchant Exploitations of Peasants</vt:lpstr>
      <vt:lpstr>Merchant Exploitations of Peasants</vt:lpstr>
      <vt:lpstr>Merchant Exploitations of Peasants</vt:lpstr>
      <vt:lpstr>The new groups of businesses</vt:lpstr>
      <vt:lpstr>Rice barons</vt:lpstr>
      <vt:lpstr>Rice barons</vt:lpstr>
      <vt:lpstr>Rice barons</vt:lpstr>
      <vt:lpstr>Rice barons</vt:lpstr>
      <vt:lpstr>Urban Entrepreneurs </vt:lpstr>
      <vt:lpstr>Urban Entrepreneurs </vt:lpstr>
      <vt:lpstr>Urban Entrepreneurs </vt:lpstr>
      <vt:lpstr>Urban Entrepreneurs </vt:lpstr>
      <vt:lpstr>Pressuring the government</vt:lpstr>
      <vt:lpstr>Urban entrepreneur and 1932 revolution</vt:lpstr>
      <vt:lpstr>Pridi’s lost ambition</vt:lpstr>
      <vt:lpstr>Urban entrepreneur and 1932 revolution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Rice farmers and New Merchants in Time of Revolution</dc:title>
  <dc:creator>Thorn</dc:creator>
  <cp:lastModifiedBy>Thorn Pitidol</cp:lastModifiedBy>
  <cp:revision>19</cp:revision>
  <dcterms:created xsi:type="dcterms:W3CDTF">2015-09-21T17:09:11Z</dcterms:created>
  <dcterms:modified xsi:type="dcterms:W3CDTF">2018-09-25T11:39:43Z</dcterms:modified>
</cp:coreProperties>
</file>