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5143500" type="screen16x9"/>
  <p:notesSz cx="6858000" cy="9144000"/>
  <p:embeddedFontLst>
    <p:embeddedFont>
      <p:font typeface="Century Gothic" panose="020B050202020202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F654E62-A5A4-45D3-AB60-59B65B23658D}">
  <a:tblStyle styleId="{4F654E62-A5A4-45D3-AB60-59B65B23658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F19EE1E-8FA9-41BC-A2B2-B971329D667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66" y="14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38366189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43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40bfd9c897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40bfd9c897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4157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41d79bf797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41d79bf797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489711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40bfd9c897_0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40bfd9c897_0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0351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40aef9564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40aef9564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81994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f1af5ccc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f1af5ccc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5616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3f1af5ccca_1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3f1af5ccca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https://www.sanook.com/money/482549/</a:t>
            </a:r>
            <a:endParaRPr/>
          </a:p>
        </p:txBody>
      </p:sp>
    </p:spTree>
    <p:extLst>
      <p:ext uri="{BB962C8B-B14F-4D97-AF65-F5344CB8AC3E}">
        <p14:creationId xmlns:p14="http://schemas.microsoft.com/office/powerpoint/2010/main" val="3621317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417a1a0924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417a1a0924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https://pocketsense.com/issuing-banks-benefit-credit-cards-17201.html</a:t>
            </a:r>
            <a:endParaRPr/>
          </a:p>
        </p:txBody>
      </p:sp>
    </p:spTree>
    <p:extLst>
      <p:ext uri="{BB962C8B-B14F-4D97-AF65-F5344CB8AC3E}">
        <p14:creationId xmlns:p14="http://schemas.microsoft.com/office/powerpoint/2010/main" val="26999004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40e7a67ac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40e7a67ac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https://www.discover.com/credit-cards/resources/what-are-the-advantages-of-credit-cards/</a:t>
            </a:r>
            <a:endParaRPr/>
          </a:p>
        </p:txBody>
      </p:sp>
    </p:spTree>
    <p:extLst>
      <p:ext uri="{BB962C8B-B14F-4D97-AF65-F5344CB8AC3E}">
        <p14:creationId xmlns:p14="http://schemas.microsoft.com/office/powerpoint/2010/main" val="1044359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4164d56e75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7" name="Google Shape;397;g4164d56e7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9375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40fd198dcc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4" name="Google Shape;474;g40fd198dcc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5247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4164d56e75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3" name="Google Shape;543;g4164d56e75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38683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4164d56e75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8" name="Google Shape;608;g4164d56e75_0_1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58273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4164d56e75_0_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4164d56e75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0951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415174c849_3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415174c849_3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565945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40fd198dcc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40fd198dcc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33244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0"/>
        <p:cNvGrpSpPr/>
        <p:nvPr/>
      </p:nvGrpSpPr>
      <p:grpSpPr>
        <a:xfrm>
          <a:off x="0" y="0"/>
          <a:ext cx="0" cy="0"/>
          <a:chOff x="0" y="0"/>
          <a:chExt cx="0" cy="0"/>
        </a:xfrm>
      </p:grpSpPr>
      <p:sp>
        <p:nvSpPr>
          <p:cNvPr id="841" name="Google Shape;841;g40b48155e1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2" name="Google Shape;842;g40b48155e1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0842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6"/>
        <p:cNvGrpSpPr/>
        <p:nvPr/>
      </p:nvGrpSpPr>
      <p:grpSpPr>
        <a:xfrm>
          <a:off x="0" y="0"/>
          <a:ext cx="0" cy="0"/>
          <a:chOff x="0" y="0"/>
          <a:chExt cx="0" cy="0"/>
        </a:xfrm>
      </p:grpSpPr>
      <p:sp>
        <p:nvSpPr>
          <p:cNvPr id="887" name="Google Shape;887;g40b48155e1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8" name="Google Shape;888;g40b48155e1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40984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3"/>
        <p:cNvGrpSpPr/>
        <p:nvPr/>
      </p:nvGrpSpPr>
      <p:grpSpPr>
        <a:xfrm>
          <a:off x="0" y="0"/>
          <a:ext cx="0" cy="0"/>
          <a:chOff x="0" y="0"/>
          <a:chExt cx="0" cy="0"/>
        </a:xfrm>
      </p:grpSpPr>
      <p:sp>
        <p:nvSpPr>
          <p:cNvPr id="924" name="Google Shape;924;g40ae3029d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5" name="Google Shape;925;g40ae3029d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914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g40ae3029df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0" name="Google Shape;970;g40ae3029df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44318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6"/>
        <p:cNvGrpSpPr/>
        <p:nvPr/>
      </p:nvGrpSpPr>
      <p:grpSpPr>
        <a:xfrm>
          <a:off x="0" y="0"/>
          <a:ext cx="0" cy="0"/>
          <a:chOff x="0" y="0"/>
          <a:chExt cx="0" cy="0"/>
        </a:xfrm>
      </p:grpSpPr>
      <p:sp>
        <p:nvSpPr>
          <p:cNvPr id="1007" name="Google Shape;1007;g3f1af5ccca_3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8" name="Google Shape;1008;g3f1af5ccca_3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96242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EFEFE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hyperlink" Target="https://www.thebalance.com/checking-accounts-2385969"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6.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9.png"/><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6.png"/><Relationship Id="rId7"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34.png"/><Relationship Id="rId11" Type="http://schemas.openxmlformats.org/officeDocument/2006/relationships/image" Target="../media/image20.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7.png"/><Relationship Id="rId7" Type="http://schemas.openxmlformats.org/officeDocument/2006/relationships/image" Target="../media/image38.png"/><Relationship Id="rId12"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9.png"/><Relationship Id="rId4" Type="http://schemas.openxmlformats.org/officeDocument/2006/relationships/image" Target="../media/image28.png"/><Relationship Id="rId9"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8" Type="http://schemas.openxmlformats.org/officeDocument/2006/relationships/image" Target="../media/image50.jpg"/><Relationship Id="rId13" Type="http://schemas.openxmlformats.org/officeDocument/2006/relationships/image" Target="../media/image55.png"/><Relationship Id="rId18" Type="http://schemas.openxmlformats.org/officeDocument/2006/relationships/image" Target="../media/image60.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17" Type="http://schemas.openxmlformats.org/officeDocument/2006/relationships/image" Target="../media/image59.png"/><Relationship Id="rId2" Type="http://schemas.openxmlformats.org/officeDocument/2006/relationships/notesSlide" Target="../notesSlides/notesSlide12.xml"/><Relationship Id="rId16" Type="http://schemas.openxmlformats.org/officeDocument/2006/relationships/image" Target="../media/image58.png"/><Relationship Id="rId1" Type="http://schemas.openxmlformats.org/officeDocument/2006/relationships/slideLayout" Target="../slideLayouts/slideLayout3.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5" Type="http://schemas.openxmlformats.org/officeDocument/2006/relationships/image" Target="../media/image57.png"/><Relationship Id="rId10" Type="http://schemas.openxmlformats.org/officeDocument/2006/relationships/image" Target="../media/image52.png"/><Relationship Id="rId19" Type="http://schemas.openxmlformats.org/officeDocument/2006/relationships/image" Target="../media/image61.pn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png"/></Relationships>
</file>

<file path=ppt/slides/_rels/slide13.xml.rels><?xml version="1.0" encoding="UTF-8" standalone="yes"?>
<Relationships xmlns="http://schemas.openxmlformats.org/package/2006/relationships"><Relationship Id="rId8" Type="http://schemas.openxmlformats.org/officeDocument/2006/relationships/image" Target="../media/image50.jpg"/><Relationship Id="rId13" Type="http://schemas.openxmlformats.org/officeDocument/2006/relationships/image" Target="../media/image55.png"/><Relationship Id="rId18" Type="http://schemas.openxmlformats.org/officeDocument/2006/relationships/image" Target="../media/image60.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17" Type="http://schemas.openxmlformats.org/officeDocument/2006/relationships/image" Target="../media/image59.png"/><Relationship Id="rId2" Type="http://schemas.openxmlformats.org/officeDocument/2006/relationships/notesSlide" Target="../notesSlides/notesSlide13.xml"/><Relationship Id="rId16" Type="http://schemas.openxmlformats.org/officeDocument/2006/relationships/image" Target="../media/image58.png"/><Relationship Id="rId20" Type="http://schemas.openxmlformats.org/officeDocument/2006/relationships/image" Target="../media/image62.png"/><Relationship Id="rId1" Type="http://schemas.openxmlformats.org/officeDocument/2006/relationships/slideLayout" Target="../slideLayouts/slideLayout3.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5" Type="http://schemas.openxmlformats.org/officeDocument/2006/relationships/image" Target="../media/image57.png"/><Relationship Id="rId10" Type="http://schemas.openxmlformats.org/officeDocument/2006/relationships/image" Target="../media/image52.png"/><Relationship Id="rId19" Type="http://schemas.openxmlformats.org/officeDocument/2006/relationships/image" Target="../media/image61.png"/><Relationship Id="rId4" Type="http://schemas.openxmlformats.org/officeDocument/2006/relationships/image" Target="../media/image46.png"/><Relationship Id="rId9" Type="http://schemas.openxmlformats.org/officeDocument/2006/relationships/image" Target="../media/image51.png"/><Relationship Id="rId14" Type="http://schemas.openxmlformats.org/officeDocument/2006/relationships/image" Target="../media/image56.png"/></Relationships>
</file>

<file path=ppt/slides/_rels/slide14.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60.png"/><Relationship Id="rId18" Type="http://schemas.openxmlformats.org/officeDocument/2006/relationships/image" Target="../media/image58.png"/><Relationship Id="rId3" Type="http://schemas.openxmlformats.org/officeDocument/2006/relationships/image" Target="../media/image45.png"/><Relationship Id="rId7" Type="http://schemas.openxmlformats.org/officeDocument/2006/relationships/image" Target="../media/image51.png"/><Relationship Id="rId12" Type="http://schemas.openxmlformats.org/officeDocument/2006/relationships/image" Target="../media/image59.png"/><Relationship Id="rId17" Type="http://schemas.openxmlformats.org/officeDocument/2006/relationships/image" Target="../media/image57.png"/><Relationship Id="rId2" Type="http://schemas.openxmlformats.org/officeDocument/2006/relationships/notesSlide" Target="../notesSlides/notesSlide14.xml"/><Relationship Id="rId16" Type="http://schemas.openxmlformats.org/officeDocument/2006/relationships/image" Target="../media/image54.png"/><Relationship Id="rId1" Type="http://schemas.openxmlformats.org/officeDocument/2006/relationships/slideLayout" Target="../slideLayouts/slideLayout3.xml"/><Relationship Id="rId6" Type="http://schemas.openxmlformats.org/officeDocument/2006/relationships/image" Target="../media/image50.jpg"/><Relationship Id="rId11" Type="http://schemas.openxmlformats.org/officeDocument/2006/relationships/image" Target="../media/image56.png"/><Relationship Id="rId5" Type="http://schemas.openxmlformats.org/officeDocument/2006/relationships/image" Target="../media/image48.png"/><Relationship Id="rId15" Type="http://schemas.openxmlformats.org/officeDocument/2006/relationships/image" Target="../media/image46.png"/><Relationship Id="rId10" Type="http://schemas.openxmlformats.org/officeDocument/2006/relationships/image" Target="../media/image55.png"/><Relationship Id="rId19" Type="http://schemas.openxmlformats.org/officeDocument/2006/relationships/image" Target="../media/image49.png"/><Relationship Id="rId4" Type="http://schemas.openxmlformats.org/officeDocument/2006/relationships/image" Target="../media/image47.png"/><Relationship Id="rId9" Type="http://schemas.openxmlformats.org/officeDocument/2006/relationships/image" Target="../media/image53.png"/><Relationship Id="rId14" Type="http://schemas.openxmlformats.org/officeDocument/2006/relationships/image" Target="../media/image61.png"/></Relationships>
</file>

<file path=ppt/slides/_rels/slide1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64.png"/></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66.png"/></Relationships>
</file>

<file path=ppt/slides/_rels/slide17.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9.png"/><Relationship Id="rId7" Type="http://schemas.openxmlformats.org/officeDocument/2006/relationships/image" Target="../media/image68.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67.png"/><Relationship Id="rId5" Type="http://schemas.openxmlformats.org/officeDocument/2006/relationships/image" Target="../media/image3.png"/><Relationship Id="rId10" Type="http://schemas.openxmlformats.org/officeDocument/2006/relationships/image" Target="../media/image71.png"/><Relationship Id="rId4" Type="http://schemas.openxmlformats.org/officeDocument/2006/relationships/image" Target="../media/image26.png"/><Relationship Id="rId9" Type="http://schemas.openxmlformats.org/officeDocument/2006/relationships/image" Target="../media/image7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30.png"/><Relationship Id="rId4" Type="http://schemas.openxmlformats.org/officeDocument/2006/relationships/image" Target="../media/image72.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73.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72.png"/><Relationship Id="rId4" Type="http://schemas.openxmlformats.org/officeDocument/2006/relationships/image" Target="../media/image7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alpha val="87310"/>
          </a:srgbClr>
        </a:solidFill>
        <a:effectLst/>
      </p:bgPr>
    </p:bg>
    <p:spTree>
      <p:nvGrpSpPr>
        <p:cNvPr id="1"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2454150" y="-442750"/>
            <a:ext cx="9144000" cy="5143495"/>
          </a:xfrm>
          <a:prstGeom prst="rect">
            <a:avLst/>
          </a:prstGeom>
          <a:noFill/>
          <a:ln>
            <a:noFill/>
          </a:ln>
        </p:spPr>
      </p:pic>
      <p:sp>
        <p:nvSpPr>
          <p:cNvPr id="55" name="Google Shape;55;p13"/>
          <p:cNvSpPr/>
          <p:nvPr/>
        </p:nvSpPr>
        <p:spPr>
          <a:xfrm>
            <a:off x="0" y="0"/>
            <a:ext cx="9144000" cy="5232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13"/>
          <p:cNvSpPr/>
          <p:nvPr/>
        </p:nvSpPr>
        <p:spPr>
          <a:xfrm rot="9048927">
            <a:off x="4235994" y="3149667"/>
            <a:ext cx="7914291" cy="4593213"/>
          </a:xfrm>
          <a:prstGeom prst="rtTriangle">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13"/>
          <p:cNvSpPr txBox="1"/>
          <p:nvPr/>
        </p:nvSpPr>
        <p:spPr>
          <a:xfrm>
            <a:off x="6082450" y="3608700"/>
            <a:ext cx="3061800" cy="1389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solidFill>
                  <a:srgbClr val="F3F3F3"/>
                </a:solidFill>
                <a:latin typeface="Century Gothic"/>
                <a:ea typeface="Century Gothic"/>
                <a:cs typeface="Century Gothic"/>
                <a:sym typeface="Century Gothic"/>
              </a:rPr>
              <a:t>FN 323 CREDIT MANAGEMENT</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None/>
            </a:pP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000">
                <a:solidFill>
                  <a:srgbClr val="F3F3F3"/>
                </a:solidFill>
                <a:latin typeface="Century Gothic"/>
                <a:ea typeface="Century Gothic"/>
                <a:cs typeface="Century Gothic"/>
                <a:sym typeface="Century Gothic"/>
              </a:rPr>
              <a:t>Juthamard Jirapongmatte    5804640026</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None/>
            </a:pPr>
            <a:r>
              <a:rPr lang="en" sz="1000">
                <a:solidFill>
                  <a:srgbClr val="F3F3F3"/>
                </a:solidFill>
                <a:latin typeface="Century Gothic"/>
                <a:ea typeface="Century Gothic"/>
                <a:cs typeface="Century Gothic"/>
                <a:sym typeface="Century Gothic"/>
              </a:rPr>
              <a:t>Wasawat Sumneing                5804640349     </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000">
                <a:solidFill>
                  <a:srgbClr val="F3F3F3"/>
                </a:solidFill>
                <a:latin typeface="Century Gothic"/>
                <a:ea typeface="Century Gothic"/>
                <a:cs typeface="Century Gothic"/>
                <a:sym typeface="Century Gothic"/>
              </a:rPr>
              <a:t>Phanthitra Boonyawiwat       5804640703</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None/>
            </a:pPr>
            <a:r>
              <a:rPr lang="en" sz="1000">
                <a:solidFill>
                  <a:srgbClr val="F3F3F3"/>
                </a:solidFill>
                <a:latin typeface="Century Gothic"/>
                <a:ea typeface="Century Gothic"/>
                <a:cs typeface="Century Gothic"/>
                <a:sym typeface="Century Gothic"/>
              </a:rPr>
              <a:t>Sirapob Asawachaisuvikom  5804640737</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None/>
            </a:pPr>
            <a:r>
              <a:rPr lang="en" sz="1000">
                <a:solidFill>
                  <a:srgbClr val="F3F3F3"/>
                </a:solidFill>
                <a:latin typeface="Century Gothic"/>
                <a:ea typeface="Century Gothic"/>
                <a:cs typeface="Century Gothic"/>
                <a:sym typeface="Century Gothic"/>
              </a:rPr>
              <a:t>Tunwarat Pruksarnukul           5804641172</a:t>
            </a:r>
            <a:endParaRPr sz="1000">
              <a:solidFill>
                <a:srgbClr val="F3F3F3"/>
              </a:solidFill>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000">
                <a:solidFill>
                  <a:srgbClr val="F3F3F3"/>
                </a:solidFill>
                <a:latin typeface="Century Gothic"/>
                <a:ea typeface="Century Gothic"/>
                <a:cs typeface="Century Gothic"/>
                <a:sym typeface="Century Gothic"/>
              </a:rPr>
              <a:t>Kittitat Chunjitsavakon	           5804641438</a:t>
            </a:r>
            <a:endParaRPr sz="1000">
              <a:solidFill>
                <a:srgbClr val="F3F3F3"/>
              </a:solidFill>
              <a:latin typeface="Century Gothic"/>
              <a:ea typeface="Century Gothic"/>
              <a:cs typeface="Century Gothic"/>
              <a:sym typeface="Century Gothic"/>
            </a:endParaRPr>
          </a:p>
          <a:p>
            <a:pPr marL="0" lvl="0" indent="0" algn="l" rtl="0">
              <a:spcBef>
                <a:spcPts val="0"/>
              </a:spcBef>
              <a:spcAft>
                <a:spcPts val="0"/>
              </a:spcAft>
              <a:buNone/>
            </a:pPr>
            <a:endParaRPr sz="1000">
              <a:solidFill>
                <a:srgbClr val="F3F3F3"/>
              </a:solidFill>
              <a:latin typeface="Century Gothic"/>
              <a:ea typeface="Century Gothic"/>
              <a:cs typeface="Century Gothic"/>
              <a:sym typeface="Century Gothic"/>
            </a:endParaRPr>
          </a:p>
        </p:txBody>
      </p:sp>
      <p:sp>
        <p:nvSpPr>
          <p:cNvPr id="58" name="Google Shape;58;p13"/>
          <p:cNvSpPr txBox="1"/>
          <p:nvPr/>
        </p:nvSpPr>
        <p:spPr>
          <a:xfrm>
            <a:off x="5646250" y="689775"/>
            <a:ext cx="3986700" cy="166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b="1">
                <a:solidFill>
                  <a:srgbClr val="FFFFFF"/>
                </a:solidFill>
                <a:latin typeface="Century Gothic"/>
                <a:ea typeface="Century Gothic"/>
                <a:cs typeface="Century Gothic"/>
                <a:sym typeface="Century Gothic"/>
              </a:rPr>
              <a:t>DEBIT  CARD </a:t>
            </a:r>
            <a:endParaRPr sz="3600" b="1">
              <a:solidFill>
                <a:srgbClr val="FFFFFF"/>
              </a:solidFill>
              <a:latin typeface="Century Gothic"/>
              <a:ea typeface="Century Gothic"/>
              <a:cs typeface="Century Gothic"/>
              <a:sym typeface="Century Gothic"/>
            </a:endParaRPr>
          </a:p>
          <a:p>
            <a:pPr marL="0" lvl="0" indent="0" algn="ctr" rtl="0">
              <a:spcBef>
                <a:spcPts val="0"/>
              </a:spcBef>
              <a:spcAft>
                <a:spcPts val="0"/>
              </a:spcAft>
              <a:buNone/>
            </a:pPr>
            <a:r>
              <a:rPr lang="en" sz="3600" b="1">
                <a:solidFill>
                  <a:srgbClr val="999999"/>
                </a:solidFill>
                <a:latin typeface="Century Gothic"/>
                <a:ea typeface="Century Gothic"/>
                <a:cs typeface="Century Gothic"/>
                <a:sym typeface="Century Gothic"/>
              </a:rPr>
              <a:t>AND</a:t>
            </a:r>
            <a:r>
              <a:rPr lang="en" sz="3600" b="1">
                <a:solidFill>
                  <a:srgbClr val="FFFFFF"/>
                </a:solidFill>
                <a:latin typeface="Century Gothic"/>
                <a:ea typeface="Century Gothic"/>
                <a:cs typeface="Century Gothic"/>
                <a:sym typeface="Century Gothic"/>
              </a:rPr>
              <a:t> </a:t>
            </a:r>
            <a:endParaRPr sz="3600" b="1">
              <a:solidFill>
                <a:srgbClr val="FFFFFF"/>
              </a:solidFill>
              <a:latin typeface="Century Gothic"/>
              <a:ea typeface="Century Gothic"/>
              <a:cs typeface="Century Gothic"/>
              <a:sym typeface="Century Gothic"/>
            </a:endParaRPr>
          </a:p>
          <a:p>
            <a:pPr marL="0" lvl="0" indent="0" algn="ctr" rtl="0">
              <a:spcBef>
                <a:spcPts val="0"/>
              </a:spcBef>
              <a:spcAft>
                <a:spcPts val="0"/>
              </a:spcAft>
              <a:buNone/>
            </a:pPr>
            <a:r>
              <a:rPr lang="en" sz="3600" b="1">
                <a:solidFill>
                  <a:srgbClr val="FFFFFF"/>
                </a:solidFill>
                <a:latin typeface="Century Gothic"/>
                <a:ea typeface="Century Gothic"/>
                <a:cs typeface="Century Gothic"/>
                <a:sym typeface="Century Gothic"/>
              </a:rPr>
              <a:t>CREDIT CARD</a:t>
            </a:r>
            <a:endParaRPr sz="3600" b="1">
              <a:solidFill>
                <a:srgbClr val="FFFFFF"/>
              </a:solidFill>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62"/>
        <p:cNvGrpSpPr/>
        <p:nvPr/>
      </p:nvGrpSpPr>
      <p:grpSpPr>
        <a:xfrm>
          <a:off x="0" y="0"/>
          <a:ext cx="0" cy="0"/>
          <a:chOff x="0" y="0"/>
          <a:chExt cx="0" cy="0"/>
        </a:xfrm>
      </p:grpSpPr>
      <p:sp>
        <p:nvSpPr>
          <p:cNvPr id="63" name="Google Shape;63;p14"/>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4"/>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4"/>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4"/>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4"/>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14"/>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14"/>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70" name="Google Shape;70;p14"/>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71" name="Google Shape;71;p14"/>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72" name="Google Shape;72;p14"/>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INTRODUCTION</a:t>
            </a:r>
            <a:endParaRPr sz="800" b="1">
              <a:solidFill>
                <a:srgbClr val="FFFFFF"/>
              </a:solidFill>
              <a:latin typeface="Century Gothic"/>
              <a:ea typeface="Century Gothic"/>
              <a:cs typeface="Century Gothic"/>
              <a:sym typeface="Century Gothic"/>
            </a:endParaRPr>
          </a:p>
        </p:txBody>
      </p:sp>
      <p:sp>
        <p:nvSpPr>
          <p:cNvPr id="73" name="Google Shape;73;p14"/>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74" name="Google Shape;74;p14"/>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4"/>
          <p:cNvSpPr/>
          <p:nvPr/>
        </p:nvSpPr>
        <p:spPr>
          <a:xfrm>
            <a:off x="-314050" y="11865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4"/>
          <p:cNvSpPr/>
          <p:nvPr/>
        </p:nvSpPr>
        <p:spPr>
          <a:xfrm>
            <a:off x="-314050" y="14913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14"/>
          <p:cNvSpPr/>
          <p:nvPr/>
        </p:nvSpPr>
        <p:spPr>
          <a:xfrm>
            <a:off x="-314050" y="17961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14"/>
          <p:cNvSpPr/>
          <p:nvPr/>
        </p:nvSpPr>
        <p:spPr>
          <a:xfrm>
            <a:off x="-314050" y="21009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79" name="Google Shape;79;p14"/>
          <p:cNvSpPr/>
          <p:nvPr/>
        </p:nvSpPr>
        <p:spPr>
          <a:xfrm>
            <a:off x="-314050" y="24057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0" name="Google Shape;80;p14"/>
          <p:cNvSpPr/>
          <p:nvPr/>
        </p:nvSpPr>
        <p:spPr>
          <a:xfrm>
            <a:off x="-314050" y="27105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1" name="Google Shape;81;p14"/>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cxnSp>
        <p:nvCxnSpPr>
          <p:cNvPr id="82" name="Google Shape;82;p14"/>
          <p:cNvCxnSpPr/>
          <p:nvPr/>
        </p:nvCxnSpPr>
        <p:spPr>
          <a:xfrm>
            <a:off x="1927988" y="1745750"/>
            <a:ext cx="1276200" cy="0"/>
          </a:xfrm>
          <a:prstGeom prst="straightConnector1">
            <a:avLst/>
          </a:prstGeom>
          <a:noFill/>
          <a:ln w="28575" cap="flat" cmpd="sng">
            <a:solidFill>
              <a:srgbClr val="7D0000"/>
            </a:solidFill>
            <a:prstDash val="dash"/>
            <a:round/>
            <a:headEnd type="none" w="med" len="med"/>
            <a:tailEnd type="none" w="med" len="med"/>
          </a:ln>
        </p:spPr>
      </p:cxnSp>
      <p:sp>
        <p:nvSpPr>
          <p:cNvPr id="83" name="Google Shape;83;p14"/>
          <p:cNvSpPr txBox="1"/>
          <p:nvPr/>
        </p:nvSpPr>
        <p:spPr>
          <a:xfrm>
            <a:off x="673900" y="4659775"/>
            <a:ext cx="4205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thebalance.com</a:t>
            </a:r>
            <a:endParaRPr sz="1000" b="1">
              <a:latin typeface="Century Gothic"/>
              <a:ea typeface="Century Gothic"/>
              <a:cs typeface="Century Gothic"/>
              <a:sym typeface="Century Gothic"/>
            </a:endParaRPr>
          </a:p>
        </p:txBody>
      </p:sp>
      <p:sp>
        <p:nvSpPr>
          <p:cNvPr id="84" name="Google Shape;84;p14"/>
          <p:cNvSpPr txBox="1"/>
          <p:nvPr/>
        </p:nvSpPr>
        <p:spPr>
          <a:xfrm>
            <a:off x="6080163" y="1393113"/>
            <a:ext cx="12762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Credit Card</a:t>
            </a:r>
            <a:endParaRPr b="1">
              <a:latin typeface="Century Gothic"/>
              <a:ea typeface="Century Gothic"/>
              <a:cs typeface="Century Gothic"/>
              <a:sym typeface="Century Gothic"/>
            </a:endParaRPr>
          </a:p>
        </p:txBody>
      </p:sp>
      <p:cxnSp>
        <p:nvCxnSpPr>
          <p:cNvPr id="85" name="Google Shape;85;p14"/>
          <p:cNvCxnSpPr/>
          <p:nvPr/>
        </p:nvCxnSpPr>
        <p:spPr>
          <a:xfrm>
            <a:off x="6080163" y="1731788"/>
            <a:ext cx="1276200" cy="0"/>
          </a:xfrm>
          <a:prstGeom prst="straightConnector1">
            <a:avLst/>
          </a:prstGeom>
          <a:noFill/>
          <a:ln w="28575" cap="flat" cmpd="sng">
            <a:solidFill>
              <a:srgbClr val="7D0000"/>
            </a:solidFill>
            <a:prstDash val="dash"/>
            <a:round/>
            <a:headEnd type="none" w="med" len="med"/>
            <a:tailEnd type="none" w="med" len="med"/>
          </a:ln>
        </p:spPr>
      </p:cxnSp>
      <p:sp>
        <p:nvSpPr>
          <p:cNvPr id="86" name="Google Shape;86;p14"/>
          <p:cNvSpPr txBox="1"/>
          <p:nvPr/>
        </p:nvSpPr>
        <p:spPr>
          <a:xfrm>
            <a:off x="5036013" y="3494638"/>
            <a:ext cx="3212100" cy="366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300">
                <a:solidFill>
                  <a:srgbClr val="222222"/>
                </a:solidFill>
                <a:latin typeface="Century Gothic"/>
                <a:ea typeface="Century Gothic"/>
                <a:cs typeface="Century Gothic"/>
                <a:sym typeface="Century Gothic"/>
              </a:rPr>
              <a:t>Allow you to borrow money against </a:t>
            </a:r>
            <a:endParaRPr sz="1300">
              <a:solidFill>
                <a:srgbClr val="222222"/>
              </a:solidFill>
              <a:latin typeface="Century Gothic"/>
              <a:ea typeface="Century Gothic"/>
              <a:cs typeface="Century Gothic"/>
              <a:sym typeface="Century Gothic"/>
            </a:endParaRPr>
          </a:p>
          <a:p>
            <a:pPr marL="0" lvl="0" indent="0" algn="ctr" rtl="0">
              <a:spcBef>
                <a:spcPts val="0"/>
              </a:spcBef>
              <a:spcAft>
                <a:spcPts val="0"/>
              </a:spcAft>
              <a:buNone/>
            </a:pPr>
            <a:r>
              <a:rPr lang="en" sz="1300">
                <a:solidFill>
                  <a:srgbClr val="7D0000"/>
                </a:solidFill>
                <a:latin typeface="Century Gothic"/>
                <a:ea typeface="Century Gothic"/>
                <a:cs typeface="Century Gothic"/>
                <a:sym typeface="Century Gothic"/>
              </a:rPr>
              <a:t>a line of credit</a:t>
            </a:r>
            <a:endParaRPr>
              <a:solidFill>
                <a:srgbClr val="7D0000"/>
              </a:solidFill>
              <a:latin typeface="Century Gothic"/>
              <a:ea typeface="Century Gothic"/>
              <a:cs typeface="Century Gothic"/>
              <a:sym typeface="Century Gothic"/>
            </a:endParaRPr>
          </a:p>
        </p:txBody>
      </p:sp>
      <p:sp>
        <p:nvSpPr>
          <p:cNvPr id="87" name="Google Shape;87;p14"/>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WHAT IS DEBIT CARD AND CREDIT CARD?</a:t>
            </a:r>
            <a:endParaRPr sz="1800" b="1">
              <a:solidFill>
                <a:srgbClr val="000000"/>
              </a:solidFill>
              <a:latin typeface="Century Gothic"/>
              <a:ea typeface="Century Gothic"/>
              <a:cs typeface="Century Gothic"/>
              <a:sym typeface="Century Gothic"/>
            </a:endParaRPr>
          </a:p>
        </p:txBody>
      </p:sp>
      <p:sp>
        <p:nvSpPr>
          <p:cNvPr id="88" name="Google Shape;88;p14"/>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These two sound similar but yet different in their functionality.</a:t>
            </a:r>
            <a:br>
              <a:rPr lang="en" sz="1100">
                <a:solidFill>
                  <a:srgbClr val="B7B7B7"/>
                </a:solidFill>
                <a:latin typeface="Century Gothic"/>
                <a:ea typeface="Century Gothic"/>
                <a:cs typeface="Century Gothic"/>
                <a:sym typeface="Century Gothic"/>
              </a:rPr>
            </a:br>
            <a:endParaRPr sz="1100">
              <a:solidFill>
                <a:srgbClr val="FFFFFF"/>
              </a:solidFill>
              <a:latin typeface="Century Gothic"/>
              <a:ea typeface="Century Gothic"/>
              <a:cs typeface="Century Gothic"/>
              <a:sym typeface="Century Gothic"/>
            </a:endParaRPr>
          </a:p>
        </p:txBody>
      </p:sp>
      <p:pic>
        <p:nvPicPr>
          <p:cNvPr id="89" name="Google Shape;89;p14"/>
          <p:cNvPicPr preferRelativeResize="0"/>
          <p:nvPr/>
        </p:nvPicPr>
        <p:blipFill>
          <a:blip r:embed="rId3">
            <a:alphaModFix/>
          </a:blip>
          <a:stretch>
            <a:fillRect/>
          </a:stretch>
        </p:blipFill>
        <p:spPr>
          <a:xfrm rot="-711339">
            <a:off x="1001938" y="1187946"/>
            <a:ext cx="3280700" cy="3271809"/>
          </a:xfrm>
          <a:prstGeom prst="rect">
            <a:avLst/>
          </a:prstGeom>
          <a:noFill/>
          <a:ln>
            <a:noFill/>
          </a:ln>
        </p:spPr>
      </p:pic>
      <p:pic>
        <p:nvPicPr>
          <p:cNvPr id="90" name="Google Shape;90;p14"/>
          <p:cNvPicPr preferRelativeResize="0"/>
          <p:nvPr/>
        </p:nvPicPr>
        <p:blipFill>
          <a:blip r:embed="rId4">
            <a:alphaModFix/>
          </a:blip>
          <a:stretch>
            <a:fillRect/>
          </a:stretch>
        </p:blipFill>
        <p:spPr>
          <a:xfrm>
            <a:off x="3131738" y="2198800"/>
            <a:ext cx="1351300" cy="856739"/>
          </a:xfrm>
          <a:prstGeom prst="rect">
            <a:avLst/>
          </a:prstGeom>
          <a:noFill/>
          <a:ln>
            <a:noFill/>
          </a:ln>
        </p:spPr>
      </p:pic>
      <p:pic>
        <p:nvPicPr>
          <p:cNvPr id="91" name="Google Shape;91;p14"/>
          <p:cNvPicPr preferRelativeResize="0"/>
          <p:nvPr/>
        </p:nvPicPr>
        <p:blipFill>
          <a:blip r:embed="rId5">
            <a:alphaModFix/>
          </a:blip>
          <a:stretch>
            <a:fillRect/>
          </a:stretch>
        </p:blipFill>
        <p:spPr>
          <a:xfrm>
            <a:off x="769538" y="2198800"/>
            <a:ext cx="1351300" cy="856750"/>
          </a:xfrm>
          <a:prstGeom prst="rect">
            <a:avLst/>
          </a:prstGeom>
          <a:noFill/>
          <a:ln>
            <a:noFill/>
          </a:ln>
        </p:spPr>
      </p:pic>
      <p:pic>
        <p:nvPicPr>
          <p:cNvPr id="92" name="Google Shape;92;p14"/>
          <p:cNvPicPr preferRelativeResize="0"/>
          <p:nvPr/>
        </p:nvPicPr>
        <p:blipFill>
          <a:blip r:embed="rId6">
            <a:alphaModFix/>
          </a:blip>
          <a:stretch>
            <a:fillRect/>
          </a:stretch>
        </p:blipFill>
        <p:spPr>
          <a:xfrm>
            <a:off x="1825050" y="2277925"/>
            <a:ext cx="1482096" cy="939650"/>
          </a:xfrm>
          <a:prstGeom prst="rect">
            <a:avLst/>
          </a:prstGeom>
          <a:noFill/>
          <a:ln>
            <a:noFill/>
          </a:ln>
        </p:spPr>
      </p:pic>
      <p:sp>
        <p:nvSpPr>
          <p:cNvPr id="93" name="Google Shape;93;p14"/>
          <p:cNvSpPr txBox="1"/>
          <p:nvPr/>
        </p:nvSpPr>
        <p:spPr>
          <a:xfrm>
            <a:off x="934113" y="3326763"/>
            <a:ext cx="3727800" cy="7248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300">
                <a:solidFill>
                  <a:srgbClr val="222222"/>
                </a:solidFill>
                <a:latin typeface="Century Gothic"/>
                <a:ea typeface="Century Gothic"/>
                <a:cs typeface="Century Gothic"/>
                <a:sym typeface="Century Gothic"/>
              </a:rPr>
              <a:t>Draw money directly from your </a:t>
            </a:r>
            <a:r>
              <a:rPr lang="en" sz="1300">
                <a:solidFill>
                  <a:srgbClr val="7D0000"/>
                </a:solidFill>
                <a:uFill>
                  <a:noFill/>
                </a:uFill>
                <a:latin typeface="Century Gothic"/>
                <a:ea typeface="Century Gothic"/>
                <a:cs typeface="Century Gothic"/>
                <a:sym typeface="Century Gothic"/>
                <a:hlinkClick r:id="rId7"/>
              </a:rPr>
              <a:t>checking account</a:t>
            </a:r>
            <a:r>
              <a:rPr lang="en" sz="1300">
                <a:solidFill>
                  <a:srgbClr val="222222"/>
                </a:solidFill>
                <a:latin typeface="Century Gothic"/>
                <a:ea typeface="Century Gothic"/>
                <a:cs typeface="Century Gothic"/>
                <a:sym typeface="Century Gothic"/>
              </a:rPr>
              <a:t> when you make the purchase </a:t>
            </a:r>
            <a:endParaRPr>
              <a:latin typeface="Century Gothic"/>
              <a:ea typeface="Century Gothic"/>
              <a:cs typeface="Century Gothic"/>
              <a:sym typeface="Century Gothic"/>
            </a:endParaRPr>
          </a:p>
        </p:txBody>
      </p:sp>
      <p:sp>
        <p:nvSpPr>
          <p:cNvPr id="94" name="Google Shape;94;p14"/>
          <p:cNvSpPr txBox="1"/>
          <p:nvPr/>
        </p:nvSpPr>
        <p:spPr>
          <a:xfrm>
            <a:off x="2004188" y="1407075"/>
            <a:ext cx="12762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Debit Card</a:t>
            </a:r>
            <a:endParaRPr b="1">
              <a:latin typeface="Century Gothic"/>
              <a:ea typeface="Century Gothic"/>
              <a:cs typeface="Century Gothic"/>
              <a:sym typeface="Century Gothic"/>
            </a:endParaRPr>
          </a:p>
        </p:txBody>
      </p:sp>
      <p:pic>
        <p:nvPicPr>
          <p:cNvPr id="95" name="Google Shape;95;p14"/>
          <p:cNvPicPr preferRelativeResize="0"/>
          <p:nvPr/>
        </p:nvPicPr>
        <p:blipFill>
          <a:blip r:embed="rId3">
            <a:alphaModFix/>
          </a:blip>
          <a:stretch>
            <a:fillRect/>
          </a:stretch>
        </p:blipFill>
        <p:spPr>
          <a:xfrm rot="2700001">
            <a:off x="7045183" y="2449023"/>
            <a:ext cx="1770980" cy="1766181"/>
          </a:xfrm>
          <a:prstGeom prst="rect">
            <a:avLst/>
          </a:prstGeom>
          <a:noFill/>
          <a:ln>
            <a:noFill/>
          </a:ln>
        </p:spPr>
      </p:pic>
      <p:pic>
        <p:nvPicPr>
          <p:cNvPr id="96" name="Google Shape;96;p14"/>
          <p:cNvPicPr preferRelativeResize="0"/>
          <p:nvPr/>
        </p:nvPicPr>
        <p:blipFill>
          <a:blip r:embed="rId8">
            <a:alphaModFix/>
          </a:blip>
          <a:stretch>
            <a:fillRect/>
          </a:stretch>
        </p:blipFill>
        <p:spPr>
          <a:xfrm>
            <a:off x="7113636" y="2184850"/>
            <a:ext cx="1351304" cy="856725"/>
          </a:xfrm>
          <a:prstGeom prst="rect">
            <a:avLst/>
          </a:prstGeom>
          <a:noFill/>
          <a:ln>
            <a:noFill/>
          </a:ln>
        </p:spPr>
      </p:pic>
      <p:pic>
        <p:nvPicPr>
          <p:cNvPr id="97" name="Google Shape;97;p14"/>
          <p:cNvPicPr preferRelativeResize="0"/>
          <p:nvPr/>
        </p:nvPicPr>
        <p:blipFill>
          <a:blip r:embed="rId9">
            <a:alphaModFix/>
          </a:blip>
          <a:stretch>
            <a:fillRect/>
          </a:stretch>
        </p:blipFill>
        <p:spPr>
          <a:xfrm>
            <a:off x="4769311" y="2184838"/>
            <a:ext cx="1351300" cy="856738"/>
          </a:xfrm>
          <a:prstGeom prst="rect">
            <a:avLst/>
          </a:prstGeom>
          <a:noFill/>
          <a:ln>
            <a:noFill/>
          </a:ln>
        </p:spPr>
      </p:pic>
      <p:pic>
        <p:nvPicPr>
          <p:cNvPr id="98" name="Google Shape;98;p14"/>
          <p:cNvPicPr preferRelativeResize="0"/>
          <p:nvPr/>
        </p:nvPicPr>
        <p:blipFill>
          <a:blip r:embed="rId10">
            <a:alphaModFix/>
          </a:blip>
          <a:stretch>
            <a:fillRect/>
          </a:stretch>
        </p:blipFill>
        <p:spPr>
          <a:xfrm>
            <a:off x="5901025" y="2263963"/>
            <a:ext cx="1482075" cy="939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102"/>
        <p:cNvGrpSpPr/>
        <p:nvPr/>
      </p:nvGrpSpPr>
      <p:grpSpPr>
        <a:xfrm>
          <a:off x="0" y="0"/>
          <a:ext cx="0" cy="0"/>
          <a:chOff x="0" y="0"/>
          <a:chExt cx="0" cy="0"/>
        </a:xfrm>
      </p:grpSpPr>
      <p:pic>
        <p:nvPicPr>
          <p:cNvPr id="103" name="Google Shape;103;p15"/>
          <p:cNvPicPr preferRelativeResize="0"/>
          <p:nvPr/>
        </p:nvPicPr>
        <p:blipFill>
          <a:blip r:embed="rId3">
            <a:alphaModFix/>
          </a:blip>
          <a:stretch>
            <a:fillRect/>
          </a:stretch>
        </p:blipFill>
        <p:spPr>
          <a:xfrm>
            <a:off x="690190" y="1411938"/>
            <a:ext cx="3666623" cy="2579801"/>
          </a:xfrm>
          <a:prstGeom prst="rect">
            <a:avLst/>
          </a:prstGeom>
          <a:noFill/>
          <a:ln>
            <a:noFill/>
          </a:ln>
        </p:spPr>
      </p:pic>
      <p:pic>
        <p:nvPicPr>
          <p:cNvPr id="104" name="Google Shape;104;p15"/>
          <p:cNvPicPr preferRelativeResize="0"/>
          <p:nvPr/>
        </p:nvPicPr>
        <p:blipFill>
          <a:blip r:embed="rId3">
            <a:alphaModFix/>
          </a:blip>
          <a:stretch>
            <a:fillRect/>
          </a:stretch>
        </p:blipFill>
        <p:spPr>
          <a:xfrm rot="10800000">
            <a:off x="4259635" y="1551949"/>
            <a:ext cx="5039027" cy="2579801"/>
          </a:xfrm>
          <a:prstGeom prst="rect">
            <a:avLst/>
          </a:prstGeom>
          <a:noFill/>
          <a:ln>
            <a:noFill/>
          </a:ln>
        </p:spPr>
      </p:pic>
      <p:cxnSp>
        <p:nvCxnSpPr>
          <p:cNvPr id="105" name="Google Shape;105;p15"/>
          <p:cNvCxnSpPr/>
          <p:nvPr/>
        </p:nvCxnSpPr>
        <p:spPr>
          <a:xfrm>
            <a:off x="4642125" y="4347075"/>
            <a:ext cx="1056300" cy="0"/>
          </a:xfrm>
          <a:prstGeom prst="straightConnector1">
            <a:avLst/>
          </a:prstGeom>
          <a:noFill/>
          <a:ln w="9525" cap="flat" cmpd="sng">
            <a:solidFill>
              <a:schemeClr val="dk2"/>
            </a:solidFill>
            <a:prstDash val="solid"/>
            <a:round/>
            <a:headEnd type="none" w="med" len="med"/>
            <a:tailEnd type="oval" w="med" len="med"/>
          </a:ln>
        </p:spPr>
      </p:cxnSp>
      <p:sp>
        <p:nvSpPr>
          <p:cNvPr id="106" name="Google Shape;106;p15"/>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5"/>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5"/>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5"/>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5"/>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5"/>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5"/>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113" name="Google Shape;113;p15"/>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114" name="Google Shape;114;p15"/>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115" name="Google Shape;115;p15"/>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INTRODUCTION</a:t>
            </a:r>
            <a:endParaRPr sz="800" b="1">
              <a:solidFill>
                <a:srgbClr val="FFFFFF"/>
              </a:solidFill>
              <a:latin typeface="Century Gothic"/>
              <a:ea typeface="Century Gothic"/>
              <a:cs typeface="Century Gothic"/>
              <a:sym typeface="Century Gothic"/>
            </a:endParaRPr>
          </a:p>
        </p:txBody>
      </p:sp>
      <p:sp>
        <p:nvSpPr>
          <p:cNvPr id="116" name="Google Shape;116;p15"/>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117" name="Google Shape;117;p15"/>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5"/>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119" name="Google Shape;119;p15"/>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FORM OF FINANCIAL CARD</a:t>
            </a:r>
            <a:endParaRPr sz="1800" b="1">
              <a:solidFill>
                <a:srgbClr val="000000"/>
              </a:solidFill>
              <a:latin typeface="Century Gothic"/>
              <a:ea typeface="Century Gothic"/>
              <a:cs typeface="Century Gothic"/>
              <a:sym typeface="Century Gothic"/>
            </a:endParaRPr>
          </a:p>
        </p:txBody>
      </p:sp>
      <p:sp>
        <p:nvSpPr>
          <p:cNvPr id="120" name="Google Shape;120;p15"/>
          <p:cNvSpPr txBox="1">
            <a:spLocks noGrp="1"/>
          </p:cNvSpPr>
          <p:nvPr>
            <p:ph type="body" idx="1"/>
          </p:nvPr>
        </p:nvSpPr>
        <p:spPr>
          <a:xfrm>
            <a:off x="370270" y="328700"/>
            <a:ext cx="43458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Across generation, the card has been 80 years of using.</a:t>
            </a:r>
            <a:br>
              <a:rPr lang="en" sz="1100">
                <a:solidFill>
                  <a:srgbClr val="B7B7B7"/>
                </a:solidFill>
                <a:latin typeface="Century Gothic"/>
                <a:ea typeface="Century Gothic"/>
                <a:cs typeface="Century Gothic"/>
                <a:sym typeface="Century Gothic"/>
              </a:rPr>
            </a:br>
            <a:endParaRPr sz="1100">
              <a:solidFill>
                <a:srgbClr val="FFFFFF"/>
              </a:solidFill>
              <a:latin typeface="Century Gothic"/>
              <a:ea typeface="Century Gothic"/>
              <a:cs typeface="Century Gothic"/>
              <a:sym typeface="Century Gothic"/>
            </a:endParaRPr>
          </a:p>
        </p:txBody>
      </p:sp>
      <p:sp>
        <p:nvSpPr>
          <p:cNvPr id="121" name="Google Shape;121;p15"/>
          <p:cNvSpPr txBox="1"/>
          <p:nvPr/>
        </p:nvSpPr>
        <p:spPr>
          <a:xfrm>
            <a:off x="672275" y="4633700"/>
            <a:ext cx="34212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creditcards.com, Wikipedia, timetoast.com</a:t>
            </a:r>
            <a:endParaRPr sz="1000" b="1">
              <a:latin typeface="Century Gothic"/>
              <a:ea typeface="Century Gothic"/>
              <a:cs typeface="Century Gothic"/>
              <a:sym typeface="Century Gothic"/>
            </a:endParaRPr>
          </a:p>
        </p:txBody>
      </p:sp>
      <p:sp>
        <p:nvSpPr>
          <p:cNvPr id="122" name="Google Shape;122;p15"/>
          <p:cNvSpPr/>
          <p:nvPr/>
        </p:nvSpPr>
        <p:spPr>
          <a:xfrm>
            <a:off x="4324875" y="1067150"/>
            <a:ext cx="38400" cy="3711000"/>
          </a:xfrm>
          <a:prstGeom prst="rect">
            <a:avLst/>
          </a:prstGeom>
          <a:solidFill>
            <a:srgbClr val="7D00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5"/>
          <p:cNvSpPr/>
          <p:nvPr/>
        </p:nvSpPr>
        <p:spPr>
          <a:xfrm>
            <a:off x="4007625" y="1254900"/>
            <a:ext cx="672900" cy="672900"/>
          </a:xfrm>
          <a:prstGeom prst="ellipse">
            <a:avLst/>
          </a:prstGeom>
          <a:solidFill>
            <a:srgbClr val="FFFFFF"/>
          </a:solidFill>
          <a:ln w="38100" cap="flat" cmpd="sng">
            <a:solidFill>
              <a:srgbClr val="7D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5"/>
          <p:cNvSpPr/>
          <p:nvPr/>
        </p:nvSpPr>
        <p:spPr>
          <a:xfrm>
            <a:off x="4007625" y="2164250"/>
            <a:ext cx="672900" cy="672900"/>
          </a:xfrm>
          <a:prstGeom prst="ellipse">
            <a:avLst/>
          </a:prstGeom>
          <a:solidFill>
            <a:srgbClr val="FFFFFF"/>
          </a:solidFill>
          <a:ln w="38100" cap="flat" cmpd="sng">
            <a:solidFill>
              <a:srgbClr val="7D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5"/>
          <p:cNvSpPr/>
          <p:nvPr/>
        </p:nvSpPr>
        <p:spPr>
          <a:xfrm>
            <a:off x="4007625" y="3096063"/>
            <a:ext cx="672900" cy="672900"/>
          </a:xfrm>
          <a:prstGeom prst="ellipse">
            <a:avLst/>
          </a:prstGeom>
          <a:solidFill>
            <a:srgbClr val="FFFFFF"/>
          </a:solidFill>
          <a:ln w="38100" cap="flat" cmpd="sng">
            <a:solidFill>
              <a:srgbClr val="7D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15"/>
          <p:cNvSpPr/>
          <p:nvPr/>
        </p:nvSpPr>
        <p:spPr>
          <a:xfrm>
            <a:off x="4007625" y="4000300"/>
            <a:ext cx="672900" cy="672900"/>
          </a:xfrm>
          <a:prstGeom prst="ellipse">
            <a:avLst/>
          </a:prstGeom>
          <a:solidFill>
            <a:srgbClr val="FFFFFF"/>
          </a:solidFill>
          <a:ln w="38100" cap="flat" cmpd="sng">
            <a:solidFill>
              <a:srgbClr val="7D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15"/>
          <p:cNvSpPr txBox="1"/>
          <p:nvPr/>
        </p:nvSpPr>
        <p:spPr>
          <a:xfrm>
            <a:off x="4046025" y="1408050"/>
            <a:ext cx="596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1946</a:t>
            </a:r>
            <a:endParaRPr b="1">
              <a:latin typeface="Century Gothic"/>
              <a:ea typeface="Century Gothic"/>
              <a:cs typeface="Century Gothic"/>
              <a:sym typeface="Century Gothic"/>
            </a:endParaRPr>
          </a:p>
        </p:txBody>
      </p:sp>
      <p:sp>
        <p:nvSpPr>
          <p:cNvPr id="128" name="Google Shape;128;p15"/>
          <p:cNvSpPr txBox="1"/>
          <p:nvPr/>
        </p:nvSpPr>
        <p:spPr>
          <a:xfrm>
            <a:off x="4046025" y="2328638"/>
            <a:ext cx="596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1959</a:t>
            </a:r>
            <a:endParaRPr b="1">
              <a:latin typeface="Century Gothic"/>
              <a:ea typeface="Century Gothic"/>
              <a:cs typeface="Century Gothic"/>
              <a:sym typeface="Century Gothic"/>
            </a:endParaRPr>
          </a:p>
        </p:txBody>
      </p:sp>
      <p:sp>
        <p:nvSpPr>
          <p:cNvPr id="129" name="Google Shape;129;p15"/>
          <p:cNvSpPr txBox="1"/>
          <p:nvPr/>
        </p:nvSpPr>
        <p:spPr>
          <a:xfrm>
            <a:off x="4046025" y="3250500"/>
            <a:ext cx="596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1970</a:t>
            </a:r>
            <a:endParaRPr b="1">
              <a:latin typeface="Century Gothic"/>
              <a:ea typeface="Century Gothic"/>
              <a:cs typeface="Century Gothic"/>
              <a:sym typeface="Century Gothic"/>
            </a:endParaRPr>
          </a:p>
        </p:txBody>
      </p:sp>
      <p:sp>
        <p:nvSpPr>
          <p:cNvPr id="130" name="Google Shape;130;p15"/>
          <p:cNvSpPr txBox="1"/>
          <p:nvPr/>
        </p:nvSpPr>
        <p:spPr>
          <a:xfrm>
            <a:off x="4046025" y="4153075"/>
            <a:ext cx="596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1994</a:t>
            </a:r>
            <a:endParaRPr b="1">
              <a:latin typeface="Century Gothic"/>
              <a:ea typeface="Century Gothic"/>
              <a:cs typeface="Century Gothic"/>
              <a:sym typeface="Century Gothic"/>
            </a:endParaRPr>
          </a:p>
        </p:txBody>
      </p:sp>
      <p:cxnSp>
        <p:nvCxnSpPr>
          <p:cNvPr id="131" name="Google Shape;131;p15"/>
          <p:cNvCxnSpPr/>
          <p:nvPr/>
        </p:nvCxnSpPr>
        <p:spPr>
          <a:xfrm>
            <a:off x="4702400" y="2481600"/>
            <a:ext cx="1056300" cy="0"/>
          </a:xfrm>
          <a:prstGeom prst="straightConnector1">
            <a:avLst/>
          </a:prstGeom>
          <a:noFill/>
          <a:ln w="9525" cap="flat" cmpd="sng">
            <a:solidFill>
              <a:schemeClr val="dk2"/>
            </a:solidFill>
            <a:prstDash val="solid"/>
            <a:round/>
            <a:headEnd type="none" w="med" len="med"/>
            <a:tailEnd type="oval" w="med" len="med"/>
          </a:ln>
        </p:spPr>
      </p:cxnSp>
      <p:sp>
        <p:nvSpPr>
          <p:cNvPr id="132" name="Google Shape;132;p15"/>
          <p:cNvSpPr txBox="1"/>
          <p:nvPr/>
        </p:nvSpPr>
        <p:spPr>
          <a:xfrm>
            <a:off x="1486175" y="1840950"/>
            <a:ext cx="20670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i="1">
                <a:latin typeface="Century Gothic"/>
                <a:ea typeface="Century Gothic"/>
                <a:cs typeface="Century Gothic"/>
                <a:sym typeface="Century Gothic"/>
              </a:rPr>
              <a:t>THE FIRST BANK CARD</a:t>
            </a:r>
            <a:endParaRPr sz="1200" b="1" i="1">
              <a:latin typeface="Century Gothic"/>
              <a:ea typeface="Century Gothic"/>
              <a:cs typeface="Century Gothic"/>
              <a:sym typeface="Century Gothic"/>
            </a:endParaRPr>
          </a:p>
        </p:txBody>
      </p:sp>
      <p:sp>
        <p:nvSpPr>
          <p:cNvPr id="133" name="Google Shape;133;p15"/>
          <p:cNvSpPr txBox="1"/>
          <p:nvPr/>
        </p:nvSpPr>
        <p:spPr>
          <a:xfrm>
            <a:off x="1115075" y="2070075"/>
            <a:ext cx="2488800" cy="609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called</a:t>
            </a:r>
            <a:r>
              <a:rPr lang="en" sz="1000">
                <a:solidFill>
                  <a:srgbClr val="3F3F42"/>
                </a:solidFill>
                <a:latin typeface="Century Gothic"/>
                <a:ea typeface="Century Gothic"/>
                <a:cs typeface="Century Gothic"/>
                <a:sym typeface="Century Gothic"/>
              </a:rPr>
              <a:t> </a:t>
            </a:r>
            <a:r>
              <a:rPr lang="en" sz="1000" b="1">
                <a:solidFill>
                  <a:srgbClr val="7D0000"/>
                </a:solidFill>
                <a:latin typeface="Century Gothic"/>
                <a:ea typeface="Century Gothic"/>
                <a:cs typeface="Century Gothic"/>
                <a:sym typeface="Century Gothic"/>
              </a:rPr>
              <a:t>"Charg-it"</a:t>
            </a:r>
            <a:endParaRPr sz="1000">
              <a:solidFill>
                <a:srgbClr val="7D0000"/>
              </a:solidFill>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was introduced in 1946 </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by John Biggins. (Biggin's Bank)</a:t>
            </a:r>
            <a:endParaRPr sz="1000">
              <a:latin typeface="Century Gothic"/>
              <a:ea typeface="Century Gothic"/>
              <a:cs typeface="Century Gothic"/>
              <a:sym typeface="Century Gothic"/>
            </a:endParaRPr>
          </a:p>
        </p:txBody>
      </p:sp>
      <p:pic>
        <p:nvPicPr>
          <p:cNvPr id="134" name="Google Shape;134;p15"/>
          <p:cNvPicPr preferRelativeResize="0"/>
          <p:nvPr/>
        </p:nvPicPr>
        <p:blipFill rotWithShape="1">
          <a:blip r:embed="rId4">
            <a:alphaModFix/>
          </a:blip>
          <a:srcRect l="-1880" t="2401" r="1880" b="4505"/>
          <a:stretch/>
        </p:blipFill>
        <p:spPr>
          <a:xfrm>
            <a:off x="1706150" y="1143344"/>
            <a:ext cx="1197000" cy="731400"/>
          </a:xfrm>
          <a:prstGeom prst="roundRect">
            <a:avLst>
              <a:gd name="adj" fmla="val 16667"/>
            </a:avLst>
          </a:prstGeom>
          <a:noFill/>
          <a:ln>
            <a:noFill/>
          </a:ln>
        </p:spPr>
      </p:pic>
      <p:cxnSp>
        <p:nvCxnSpPr>
          <p:cNvPr id="135" name="Google Shape;135;p15"/>
          <p:cNvCxnSpPr/>
          <p:nvPr/>
        </p:nvCxnSpPr>
        <p:spPr>
          <a:xfrm rot="10800000">
            <a:off x="3099525" y="1598550"/>
            <a:ext cx="908100" cy="0"/>
          </a:xfrm>
          <a:prstGeom prst="straightConnector1">
            <a:avLst/>
          </a:prstGeom>
          <a:noFill/>
          <a:ln w="9525" cap="flat" cmpd="sng">
            <a:solidFill>
              <a:schemeClr val="dk2"/>
            </a:solidFill>
            <a:prstDash val="solid"/>
            <a:round/>
            <a:headEnd type="none" w="med" len="med"/>
            <a:tailEnd type="oval" w="med" len="med"/>
          </a:ln>
        </p:spPr>
      </p:cxnSp>
      <p:grpSp>
        <p:nvGrpSpPr>
          <p:cNvPr id="136" name="Google Shape;136;p15"/>
          <p:cNvGrpSpPr/>
          <p:nvPr/>
        </p:nvGrpSpPr>
        <p:grpSpPr>
          <a:xfrm>
            <a:off x="5690025" y="2285400"/>
            <a:ext cx="2593500" cy="758550"/>
            <a:chOff x="2025563" y="1472100"/>
            <a:chExt cx="2593500" cy="758550"/>
          </a:xfrm>
        </p:grpSpPr>
        <p:sp>
          <p:nvSpPr>
            <p:cNvPr id="137" name="Google Shape;137;p15"/>
            <p:cNvSpPr txBox="1"/>
            <p:nvPr/>
          </p:nvSpPr>
          <p:spPr>
            <a:xfrm>
              <a:off x="2237613" y="1472100"/>
              <a:ext cx="2253000" cy="47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i="1">
                  <a:latin typeface="Century Gothic"/>
                  <a:ea typeface="Century Gothic"/>
                  <a:cs typeface="Century Gothic"/>
                  <a:sym typeface="Century Gothic"/>
                </a:rPr>
                <a:t>AMERICAN EXPRESS UNVEILS ITS FIRST PLASTIC CARD</a:t>
              </a:r>
              <a:endParaRPr sz="1200" b="1" i="1">
                <a:latin typeface="Century Gothic"/>
                <a:ea typeface="Century Gothic"/>
                <a:cs typeface="Century Gothic"/>
                <a:sym typeface="Century Gothic"/>
              </a:endParaRPr>
            </a:p>
          </p:txBody>
        </p:sp>
        <p:sp>
          <p:nvSpPr>
            <p:cNvPr id="138" name="Google Shape;138;p15"/>
            <p:cNvSpPr txBox="1"/>
            <p:nvPr/>
          </p:nvSpPr>
          <p:spPr>
            <a:xfrm>
              <a:off x="2025563" y="1833750"/>
              <a:ext cx="2593500" cy="396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a:solidFill>
                    <a:srgbClr val="3F3F42"/>
                  </a:solidFill>
                  <a:latin typeface="Century Gothic"/>
                  <a:ea typeface="Century Gothic"/>
                  <a:cs typeface="Century Gothic"/>
                  <a:sym typeface="Century Gothic"/>
                </a:rPr>
                <a:t>which required payments in full amount at the end of the month</a:t>
              </a:r>
              <a:endParaRPr sz="1000">
                <a:latin typeface="Century Gothic"/>
                <a:ea typeface="Century Gothic"/>
                <a:cs typeface="Century Gothic"/>
                <a:sym typeface="Century Gothic"/>
              </a:endParaRPr>
            </a:p>
          </p:txBody>
        </p:sp>
      </p:grpSp>
      <p:pic>
        <p:nvPicPr>
          <p:cNvPr id="139" name="Google Shape;139;p15"/>
          <p:cNvPicPr preferRelativeResize="0"/>
          <p:nvPr/>
        </p:nvPicPr>
        <p:blipFill rotWithShape="1">
          <a:blip r:embed="rId5">
            <a:alphaModFix/>
          </a:blip>
          <a:srcRect t="2524"/>
          <a:stretch/>
        </p:blipFill>
        <p:spPr>
          <a:xfrm>
            <a:off x="6426331" y="1578575"/>
            <a:ext cx="1052100" cy="672900"/>
          </a:xfrm>
          <a:prstGeom prst="roundRect">
            <a:avLst>
              <a:gd name="adj" fmla="val 16667"/>
            </a:avLst>
          </a:prstGeom>
          <a:noFill/>
          <a:ln>
            <a:noFill/>
          </a:ln>
        </p:spPr>
      </p:pic>
      <p:pic>
        <p:nvPicPr>
          <p:cNvPr id="140" name="Google Shape;140;p15"/>
          <p:cNvPicPr preferRelativeResize="0"/>
          <p:nvPr/>
        </p:nvPicPr>
        <p:blipFill rotWithShape="1">
          <a:blip r:embed="rId6">
            <a:alphaModFix/>
          </a:blip>
          <a:srcRect l="10374" t="14165" r="11622" b="11357"/>
          <a:stretch/>
        </p:blipFill>
        <p:spPr>
          <a:xfrm>
            <a:off x="1852329" y="3083808"/>
            <a:ext cx="1014300" cy="645639"/>
          </a:xfrm>
          <a:prstGeom prst="rect">
            <a:avLst/>
          </a:prstGeom>
          <a:noFill/>
          <a:ln>
            <a:noFill/>
          </a:ln>
        </p:spPr>
      </p:pic>
      <p:grpSp>
        <p:nvGrpSpPr>
          <p:cNvPr id="141" name="Google Shape;141;p15"/>
          <p:cNvGrpSpPr/>
          <p:nvPr/>
        </p:nvGrpSpPr>
        <p:grpSpPr>
          <a:xfrm>
            <a:off x="979838" y="3649863"/>
            <a:ext cx="2649600" cy="731922"/>
            <a:chOff x="5526700" y="4880113"/>
            <a:chExt cx="2649600" cy="731922"/>
          </a:xfrm>
        </p:grpSpPr>
        <p:sp>
          <p:nvSpPr>
            <p:cNvPr id="142" name="Google Shape;142;p15"/>
            <p:cNvSpPr txBox="1"/>
            <p:nvPr/>
          </p:nvSpPr>
          <p:spPr>
            <a:xfrm>
              <a:off x="5526700" y="4880113"/>
              <a:ext cx="2649600" cy="47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I</a:t>
              </a:r>
              <a:r>
                <a:rPr lang="en" sz="1200" b="1" i="1">
                  <a:latin typeface="Century Gothic"/>
                  <a:ea typeface="Century Gothic"/>
                  <a:cs typeface="Century Gothic"/>
                  <a:sym typeface="Century Gothic"/>
                </a:rPr>
                <a:t>BM UNVEILS MAGNETIC STRIPE</a:t>
              </a:r>
              <a:endParaRPr sz="1200" b="1" i="1">
                <a:latin typeface="Century Gothic"/>
                <a:ea typeface="Century Gothic"/>
                <a:cs typeface="Century Gothic"/>
                <a:sym typeface="Century Gothic"/>
              </a:endParaRPr>
            </a:p>
          </p:txBody>
        </p:sp>
        <p:sp>
          <p:nvSpPr>
            <p:cNvPr id="143" name="Google Shape;143;p15"/>
            <p:cNvSpPr txBox="1"/>
            <p:nvPr/>
          </p:nvSpPr>
          <p:spPr>
            <a:xfrm>
              <a:off x="5608600" y="5140135"/>
              <a:ext cx="2333400" cy="471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Driven by the prevalence of</a:t>
              </a:r>
              <a:endParaRPr sz="1000">
                <a:latin typeface="Century Gothic"/>
                <a:ea typeface="Century Gothic"/>
                <a:cs typeface="Century Gothic"/>
                <a:sym typeface="Century Gothic"/>
              </a:endParaRPr>
            </a:p>
            <a:p>
              <a:pPr marL="0" lvl="0" indent="0" algn="ctr" rtl="0">
                <a:spcBef>
                  <a:spcPts val="0"/>
                </a:spcBef>
                <a:spcAft>
                  <a:spcPts val="0"/>
                </a:spcAft>
                <a:buNone/>
              </a:pPr>
              <a:r>
                <a:rPr lang="en" sz="1000">
                  <a:latin typeface="Century Gothic"/>
                  <a:ea typeface="Century Gothic"/>
                  <a:cs typeface="Century Gothic"/>
                  <a:sym typeface="Century Gothic"/>
                </a:rPr>
                <a:t> credit card fraud in the 60s</a:t>
              </a:r>
              <a:endParaRPr sz="1000">
                <a:latin typeface="Century Gothic"/>
                <a:ea typeface="Century Gothic"/>
                <a:cs typeface="Century Gothic"/>
                <a:sym typeface="Century Gothic"/>
              </a:endParaRPr>
            </a:p>
          </p:txBody>
        </p:sp>
      </p:grpSp>
      <p:cxnSp>
        <p:nvCxnSpPr>
          <p:cNvPr id="144" name="Google Shape;144;p15"/>
          <p:cNvCxnSpPr/>
          <p:nvPr/>
        </p:nvCxnSpPr>
        <p:spPr>
          <a:xfrm rot="10800000">
            <a:off x="3099525" y="3451900"/>
            <a:ext cx="908100" cy="0"/>
          </a:xfrm>
          <a:prstGeom prst="straightConnector1">
            <a:avLst/>
          </a:prstGeom>
          <a:noFill/>
          <a:ln w="9525" cap="flat" cmpd="sng">
            <a:solidFill>
              <a:schemeClr val="dk2"/>
            </a:solidFill>
            <a:prstDash val="solid"/>
            <a:round/>
            <a:headEnd type="none" w="med" len="med"/>
            <a:tailEnd type="oval" w="med" len="med"/>
          </a:ln>
        </p:spPr>
      </p:cxnSp>
      <p:pic>
        <p:nvPicPr>
          <p:cNvPr id="145" name="Google Shape;145;p15"/>
          <p:cNvPicPr preferRelativeResize="0"/>
          <p:nvPr/>
        </p:nvPicPr>
        <p:blipFill rotWithShape="1">
          <a:blip r:embed="rId7">
            <a:alphaModFix/>
          </a:blip>
          <a:srcRect t="17862" b="21461"/>
          <a:stretch/>
        </p:blipFill>
        <p:spPr>
          <a:xfrm>
            <a:off x="6445225" y="3431125"/>
            <a:ext cx="1014300" cy="625379"/>
          </a:xfrm>
          <a:prstGeom prst="rect">
            <a:avLst/>
          </a:prstGeom>
          <a:noFill/>
          <a:ln>
            <a:noFill/>
          </a:ln>
        </p:spPr>
      </p:pic>
      <p:grpSp>
        <p:nvGrpSpPr>
          <p:cNvPr id="146" name="Google Shape;146;p15"/>
          <p:cNvGrpSpPr/>
          <p:nvPr/>
        </p:nvGrpSpPr>
        <p:grpSpPr>
          <a:xfrm>
            <a:off x="5682511" y="4046846"/>
            <a:ext cx="2717198" cy="780750"/>
            <a:chOff x="-2299234" y="5066150"/>
            <a:chExt cx="2480100" cy="780750"/>
          </a:xfrm>
        </p:grpSpPr>
        <p:sp>
          <p:nvSpPr>
            <p:cNvPr id="147" name="Google Shape;147;p15"/>
            <p:cNvSpPr txBox="1"/>
            <p:nvPr/>
          </p:nvSpPr>
          <p:spPr>
            <a:xfrm>
              <a:off x="-1863307" y="5066150"/>
              <a:ext cx="1424700" cy="366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i="1">
                  <a:latin typeface="Century Gothic"/>
                  <a:ea typeface="Century Gothic"/>
                  <a:cs typeface="Century Gothic"/>
                  <a:sym typeface="Century Gothic"/>
                </a:rPr>
                <a:t>A SMART CARD</a:t>
              </a:r>
              <a:endParaRPr sz="1200" b="1" i="1">
                <a:latin typeface="Century Gothic"/>
                <a:ea typeface="Century Gothic"/>
                <a:cs typeface="Century Gothic"/>
                <a:sym typeface="Century Gothic"/>
              </a:endParaRPr>
            </a:p>
          </p:txBody>
        </p:sp>
        <p:sp>
          <p:nvSpPr>
            <p:cNvPr id="148" name="Google Shape;148;p15"/>
            <p:cNvSpPr txBox="1"/>
            <p:nvPr/>
          </p:nvSpPr>
          <p:spPr>
            <a:xfrm>
              <a:off x="-2299234" y="5237600"/>
              <a:ext cx="2480100" cy="609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a:solidFill>
                    <a:srgbClr val="222222"/>
                  </a:solidFill>
                  <a:latin typeface="Century Gothic"/>
                  <a:ea typeface="Century Gothic"/>
                  <a:cs typeface="Century Gothic"/>
                  <a:sym typeface="Century Gothic"/>
                </a:rPr>
                <a:t> A form of strong security authentication </a:t>
              </a:r>
              <a:endParaRPr sz="1000">
                <a:solidFill>
                  <a:srgbClr val="222222"/>
                </a:solidFill>
                <a:latin typeface="Century Gothic"/>
                <a:ea typeface="Century Gothic"/>
                <a:cs typeface="Century Gothic"/>
                <a:sym typeface="Century Gothic"/>
              </a:endParaRPr>
            </a:p>
            <a:p>
              <a:pPr marL="0" lvl="0" indent="0" algn="ctr" rtl="0">
                <a:spcBef>
                  <a:spcPts val="0"/>
                </a:spcBef>
                <a:spcAft>
                  <a:spcPts val="0"/>
                </a:spcAft>
                <a:buNone/>
              </a:pPr>
              <a:r>
                <a:rPr lang="en" sz="1000">
                  <a:solidFill>
                    <a:srgbClr val="222222"/>
                  </a:solidFill>
                  <a:latin typeface="Century Gothic"/>
                  <a:ea typeface="Century Gothic"/>
                  <a:cs typeface="Century Gothic"/>
                  <a:sym typeface="Century Gothic"/>
                </a:rPr>
                <a:t>for single sign-on within large companies </a:t>
              </a:r>
              <a:endParaRPr sz="1000">
                <a:solidFill>
                  <a:srgbClr val="222222"/>
                </a:solidFill>
                <a:latin typeface="Century Gothic"/>
                <a:ea typeface="Century Gothic"/>
                <a:cs typeface="Century Gothic"/>
                <a:sym typeface="Century Gothic"/>
              </a:endParaRPr>
            </a:p>
            <a:p>
              <a:pPr marL="0" lvl="0" indent="0" algn="ctr" rtl="0">
                <a:spcBef>
                  <a:spcPts val="0"/>
                </a:spcBef>
                <a:spcAft>
                  <a:spcPts val="0"/>
                </a:spcAft>
                <a:buNone/>
              </a:pPr>
              <a:r>
                <a:rPr lang="en" sz="1000">
                  <a:solidFill>
                    <a:srgbClr val="222222"/>
                  </a:solidFill>
                  <a:latin typeface="Century Gothic"/>
                  <a:ea typeface="Century Gothic"/>
                  <a:cs typeface="Century Gothic"/>
                  <a:sym typeface="Century Gothic"/>
                </a:rPr>
                <a:t>and organizations.</a:t>
              </a:r>
              <a:endParaRPr sz="1000">
                <a:latin typeface="Century Gothic"/>
                <a:ea typeface="Century Gothic"/>
                <a:cs typeface="Century Gothic"/>
                <a:sym typeface="Century Gothic"/>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152"/>
        <p:cNvGrpSpPr/>
        <p:nvPr/>
      </p:nvGrpSpPr>
      <p:grpSpPr>
        <a:xfrm>
          <a:off x="0" y="0"/>
          <a:ext cx="0" cy="0"/>
          <a:chOff x="0" y="0"/>
          <a:chExt cx="0" cy="0"/>
        </a:xfrm>
      </p:grpSpPr>
      <p:pic>
        <p:nvPicPr>
          <p:cNvPr id="153" name="Google Shape;153;p16"/>
          <p:cNvPicPr preferRelativeResize="0"/>
          <p:nvPr/>
        </p:nvPicPr>
        <p:blipFill>
          <a:blip r:embed="rId3">
            <a:alphaModFix/>
          </a:blip>
          <a:stretch>
            <a:fillRect/>
          </a:stretch>
        </p:blipFill>
        <p:spPr>
          <a:xfrm rot="10800000">
            <a:off x="2735635" y="1551949"/>
            <a:ext cx="5039027" cy="2579801"/>
          </a:xfrm>
          <a:prstGeom prst="rect">
            <a:avLst/>
          </a:prstGeom>
          <a:noFill/>
          <a:ln>
            <a:noFill/>
          </a:ln>
        </p:spPr>
      </p:pic>
      <p:pic>
        <p:nvPicPr>
          <p:cNvPr id="154" name="Google Shape;154;p16"/>
          <p:cNvPicPr preferRelativeResize="0"/>
          <p:nvPr/>
        </p:nvPicPr>
        <p:blipFill>
          <a:blip r:embed="rId3">
            <a:alphaModFix/>
          </a:blip>
          <a:stretch>
            <a:fillRect/>
          </a:stretch>
        </p:blipFill>
        <p:spPr>
          <a:xfrm>
            <a:off x="1071190" y="1411938"/>
            <a:ext cx="3666623" cy="2579801"/>
          </a:xfrm>
          <a:prstGeom prst="rect">
            <a:avLst/>
          </a:prstGeom>
          <a:noFill/>
          <a:ln>
            <a:noFill/>
          </a:ln>
        </p:spPr>
      </p:pic>
      <p:sp>
        <p:nvSpPr>
          <p:cNvPr id="155" name="Google Shape;155;p16"/>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6"/>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6"/>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6"/>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16"/>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160;p16"/>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6"/>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162" name="Google Shape;162;p16"/>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163" name="Google Shape;163;p16"/>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164" name="Google Shape;164;p16"/>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INTRODUCTION</a:t>
            </a:r>
            <a:endParaRPr sz="800" b="1">
              <a:solidFill>
                <a:srgbClr val="FFFFFF"/>
              </a:solidFill>
              <a:latin typeface="Century Gothic"/>
              <a:ea typeface="Century Gothic"/>
              <a:cs typeface="Century Gothic"/>
              <a:sym typeface="Century Gothic"/>
            </a:endParaRPr>
          </a:p>
        </p:txBody>
      </p:sp>
      <p:sp>
        <p:nvSpPr>
          <p:cNvPr id="165" name="Google Shape;165;p16"/>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166" name="Google Shape;166;p16"/>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pic>
        <p:nvPicPr>
          <p:cNvPr id="167" name="Google Shape;167;p16"/>
          <p:cNvPicPr preferRelativeResize="0"/>
          <p:nvPr/>
        </p:nvPicPr>
        <p:blipFill>
          <a:blip r:embed="rId4">
            <a:alphaModFix/>
          </a:blip>
          <a:stretch>
            <a:fillRect/>
          </a:stretch>
        </p:blipFill>
        <p:spPr>
          <a:xfrm>
            <a:off x="2178050" y="1381550"/>
            <a:ext cx="4069100" cy="2579800"/>
          </a:xfrm>
          <a:prstGeom prst="rect">
            <a:avLst/>
          </a:prstGeom>
          <a:noFill/>
          <a:ln>
            <a:noFill/>
          </a:ln>
        </p:spPr>
      </p:pic>
      <p:cxnSp>
        <p:nvCxnSpPr>
          <p:cNvPr id="168" name="Google Shape;168;p16"/>
          <p:cNvCxnSpPr/>
          <p:nvPr/>
        </p:nvCxnSpPr>
        <p:spPr>
          <a:xfrm>
            <a:off x="1376450" y="2367450"/>
            <a:ext cx="1260000" cy="0"/>
          </a:xfrm>
          <a:prstGeom prst="straightConnector1">
            <a:avLst/>
          </a:prstGeom>
          <a:noFill/>
          <a:ln w="19050" cap="flat" cmpd="sng">
            <a:solidFill>
              <a:schemeClr val="dk2"/>
            </a:solidFill>
            <a:prstDash val="solid"/>
            <a:round/>
            <a:headEnd type="oval" w="med" len="med"/>
            <a:tailEnd type="none" w="med" len="med"/>
          </a:ln>
        </p:spPr>
      </p:cxnSp>
      <p:sp>
        <p:nvSpPr>
          <p:cNvPr id="169" name="Google Shape;169;p16"/>
          <p:cNvSpPr txBox="1"/>
          <p:nvPr/>
        </p:nvSpPr>
        <p:spPr>
          <a:xfrm>
            <a:off x="294075" y="2176575"/>
            <a:ext cx="12600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Smart Chip</a:t>
            </a:r>
            <a:endParaRPr b="1">
              <a:latin typeface="Century Gothic"/>
              <a:ea typeface="Century Gothic"/>
              <a:cs typeface="Century Gothic"/>
              <a:sym typeface="Century Gothic"/>
            </a:endParaRPr>
          </a:p>
        </p:txBody>
      </p:sp>
      <p:cxnSp>
        <p:nvCxnSpPr>
          <p:cNvPr id="170" name="Google Shape;170;p16"/>
          <p:cNvCxnSpPr/>
          <p:nvPr/>
        </p:nvCxnSpPr>
        <p:spPr>
          <a:xfrm>
            <a:off x="1613375" y="3260925"/>
            <a:ext cx="1685700" cy="0"/>
          </a:xfrm>
          <a:prstGeom prst="straightConnector1">
            <a:avLst/>
          </a:prstGeom>
          <a:noFill/>
          <a:ln w="19050" cap="flat" cmpd="sng">
            <a:solidFill>
              <a:schemeClr val="dk2"/>
            </a:solidFill>
            <a:prstDash val="solid"/>
            <a:round/>
            <a:headEnd type="oval" w="med" len="med"/>
            <a:tailEnd type="none" w="med" len="med"/>
          </a:ln>
        </p:spPr>
      </p:cxnSp>
      <p:sp>
        <p:nvSpPr>
          <p:cNvPr id="171" name="Google Shape;171;p16"/>
          <p:cNvSpPr txBox="1"/>
          <p:nvPr/>
        </p:nvSpPr>
        <p:spPr>
          <a:xfrm>
            <a:off x="433050" y="3027175"/>
            <a:ext cx="1260000" cy="25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Expiry Date</a:t>
            </a:r>
            <a:endParaRPr b="1">
              <a:latin typeface="Century Gothic"/>
              <a:ea typeface="Century Gothic"/>
              <a:cs typeface="Century Gothic"/>
              <a:sym typeface="Century Gothic"/>
            </a:endParaRPr>
          </a:p>
        </p:txBody>
      </p:sp>
      <p:cxnSp>
        <p:nvCxnSpPr>
          <p:cNvPr id="172" name="Google Shape;172;p16"/>
          <p:cNvCxnSpPr/>
          <p:nvPr/>
        </p:nvCxnSpPr>
        <p:spPr>
          <a:xfrm>
            <a:off x="5834725" y="2920075"/>
            <a:ext cx="1260000" cy="0"/>
          </a:xfrm>
          <a:prstGeom prst="straightConnector1">
            <a:avLst/>
          </a:prstGeom>
          <a:noFill/>
          <a:ln w="19050" cap="flat" cmpd="sng">
            <a:solidFill>
              <a:schemeClr val="dk2"/>
            </a:solidFill>
            <a:prstDash val="solid"/>
            <a:round/>
            <a:headEnd type="none" w="med" len="med"/>
            <a:tailEnd type="oval" w="med" len="med"/>
          </a:ln>
        </p:spPr>
      </p:cxnSp>
      <p:sp>
        <p:nvSpPr>
          <p:cNvPr id="173" name="Google Shape;173;p16"/>
          <p:cNvSpPr txBox="1"/>
          <p:nvPr/>
        </p:nvSpPr>
        <p:spPr>
          <a:xfrm>
            <a:off x="7094725" y="2718400"/>
            <a:ext cx="16485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Card Number</a:t>
            </a:r>
            <a:endParaRPr b="1">
              <a:latin typeface="Century Gothic"/>
              <a:ea typeface="Century Gothic"/>
              <a:cs typeface="Century Gothic"/>
              <a:sym typeface="Century Gothic"/>
            </a:endParaRPr>
          </a:p>
        </p:txBody>
      </p:sp>
      <p:cxnSp>
        <p:nvCxnSpPr>
          <p:cNvPr id="174" name="Google Shape;174;p16"/>
          <p:cNvCxnSpPr/>
          <p:nvPr/>
        </p:nvCxnSpPr>
        <p:spPr>
          <a:xfrm>
            <a:off x="1049925" y="3576375"/>
            <a:ext cx="1685700" cy="0"/>
          </a:xfrm>
          <a:prstGeom prst="straightConnector1">
            <a:avLst/>
          </a:prstGeom>
          <a:noFill/>
          <a:ln w="19050" cap="flat" cmpd="sng">
            <a:solidFill>
              <a:schemeClr val="dk2"/>
            </a:solidFill>
            <a:prstDash val="solid"/>
            <a:round/>
            <a:headEnd type="oval" w="med" len="med"/>
            <a:tailEnd type="none" w="med" len="med"/>
          </a:ln>
        </p:spPr>
      </p:cxnSp>
      <p:sp>
        <p:nvSpPr>
          <p:cNvPr id="175" name="Google Shape;175;p16"/>
          <p:cNvSpPr txBox="1"/>
          <p:nvPr/>
        </p:nvSpPr>
        <p:spPr>
          <a:xfrm>
            <a:off x="-146150" y="3108525"/>
            <a:ext cx="1529100" cy="255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a:latin typeface="Century Gothic"/>
              <a:ea typeface="Century Gothic"/>
              <a:cs typeface="Century Gothic"/>
              <a:sym typeface="Century Gothic"/>
            </a:endParaRPr>
          </a:p>
          <a:p>
            <a:pPr marL="0" lvl="0" indent="0" algn="ctr" rtl="0">
              <a:spcBef>
                <a:spcPts val="0"/>
              </a:spcBef>
              <a:spcAft>
                <a:spcPts val="0"/>
              </a:spcAft>
              <a:buNone/>
            </a:pPr>
            <a:r>
              <a:rPr lang="en" b="1">
                <a:latin typeface="Century Gothic"/>
                <a:ea typeface="Century Gothic"/>
                <a:cs typeface="Century Gothic"/>
                <a:sym typeface="Century Gothic"/>
              </a:rPr>
              <a:t>Member </a:t>
            </a:r>
            <a:endParaRPr b="1">
              <a:latin typeface="Century Gothic"/>
              <a:ea typeface="Century Gothic"/>
              <a:cs typeface="Century Gothic"/>
              <a:sym typeface="Century Gothic"/>
            </a:endParaRPr>
          </a:p>
          <a:p>
            <a:pPr marL="0" lvl="0" indent="0" algn="ctr" rtl="0">
              <a:spcBef>
                <a:spcPts val="0"/>
              </a:spcBef>
              <a:spcAft>
                <a:spcPts val="0"/>
              </a:spcAft>
              <a:buNone/>
            </a:pPr>
            <a:r>
              <a:rPr lang="en" b="1">
                <a:latin typeface="Century Gothic"/>
                <a:ea typeface="Century Gothic"/>
                <a:cs typeface="Century Gothic"/>
                <a:sym typeface="Century Gothic"/>
              </a:rPr>
              <a:t>Name</a:t>
            </a:r>
            <a:endParaRPr b="1">
              <a:latin typeface="Century Gothic"/>
              <a:ea typeface="Century Gothic"/>
              <a:cs typeface="Century Gothic"/>
              <a:sym typeface="Century Gothic"/>
            </a:endParaRPr>
          </a:p>
        </p:txBody>
      </p:sp>
      <p:cxnSp>
        <p:nvCxnSpPr>
          <p:cNvPr id="176" name="Google Shape;176;p16"/>
          <p:cNvCxnSpPr/>
          <p:nvPr/>
        </p:nvCxnSpPr>
        <p:spPr>
          <a:xfrm>
            <a:off x="6043225" y="3572175"/>
            <a:ext cx="995400" cy="8400"/>
          </a:xfrm>
          <a:prstGeom prst="straightConnector1">
            <a:avLst/>
          </a:prstGeom>
          <a:noFill/>
          <a:ln w="19050" cap="flat" cmpd="sng">
            <a:solidFill>
              <a:schemeClr val="dk2"/>
            </a:solidFill>
            <a:prstDash val="solid"/>
            <a:round/>
            <a:headEnd type="none" w="med" len="med"/>
            <a:tailEnd type="oval" w="med" len="med"/>
          </a:ln>
        </p:spPr>
      </p:cxnSp>
      <p:sp>
        <p:nvSpPr>
          <p:cNvPr id="177" name="Google Shape;177;p16"/>
          <p:cNvSpPr txBox="1"/>
          <p:nvPr/>
        </p:nvSpPr>
        <p:spPr>
          <a:xfrm>
            <a:off x="7042250" y="3393075"/>
            <a:ext cx="2555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Card Network Logo</a:t>
            </a:r>
            <a:endParaRPr b="1">
              <a:latin typeface="Century Gothic"/>
              <a:ea typeface="Century Gothic"/>
              <a:cs typeface="Century Gothic"/>
              <a:sym typeface="Century Gothic"/>
            </a:endParaRPr>
          </a:p>
        </p:txBody>
      </p:sp>
      <p:cxnSp>
        <p:nvCxnSpPr>
          <p:cNvPr id="178" name="Google Shape;178;p16"/>
          <p:cNvCxnSpPr/>
          <p:nvPr/>
        </p:nvCxnSpPr>
        <p:spPr>
          <a:xfrm>
            <a:off x="6046850" y="1723600"/>
            <a:ext cx="1260000" cy="0"/>
          </a:xfrm>
          <a:prstGeom prst="straightConnector1">
            <a:avLst/>
          </a:prstGeom>
          <a:noFill/>
          <a:ln w="19050" cap="flat" cmpd="sng">
            <a:solidFill>
              <a:schemeClr val="dk2"/>
            </a:solidFill>
            <a:prstDash val="solid"/>
            <a:round/>
            <a:headEnd type="none" w="med" len="med"/>
            <a:tailEnd type="oval" w="med" len="med"/>
          </a:ln>
        </p:spPr>
      </p:cxnSp>
      <p:sp>
        <p:nvSpPr>
          <p:cNvPr id="179" name="Google Shape;179;p16"/>
          <p:cNvSpPr txBox="1"/>
          <p:nvPr/>
        </p:nvSpPr>
        <p:spPr>
          <a:xfrm>
            <a:off x="7306850" y="1518925"/>
            <a:ext cx="18720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b="1">
                <a:latin typeface="Century Gothic"/>
                <a:ea typeface="Century Gothic"/>
                <a:cs typeface="Century Gothic"/>
                <a:sym typeface="Century Gothic"/>
              </a:rPr>
              <a:t>Issuing Bank Logo</a:t>
            </a:r>
            <a:endParaRPr b="1">
              <a:latin typeface="Century Gothic"/>
              <a:ea typeface="Century Gothic"/>
              <a:cs typeface="Century Gothic"/>
              <a:sym typeface="Century Gothic"/>
            </a:endParaRPr>
          </a:p>
        </p:txBody>
      </p:sp>
      <p:pic>
        <p:nvPicPr>
          <p:cNvPr id="180" name="Google Shape;180;p16"/>
          <p:cNvPicPr preferRelativeResize="0"/>
          <p:nvPr/>
        </p:nvPicPr>
        <p:blipFill>
          <a:blip r:embed="rId5">
            <a:alphaModFix/>
          </a:blip>
          <a:stretch>
            <a:fillRect/>
          </a:stretch>
        </p:blipFill>
        <p:spPr>
          <a:xfrm>
            <a:off x="6966050" y="3095838"/>
            <a:ext cx="366600" cy="366600"/>
          </a:xfrm>
          <a:prstGeom prst="rect">
            <a:avLst/>
          </a:prstGeom>
          <a:noFill/>
          <a:ln>
            <a:noFill/>
          </a:ln>
        </p:spPr>
      </p:pic>
      <p:pic>
        <p:nvPicPr>
          <p:cNvPr id="181" name="Google Shape;181;p16"/>
          <p:cNvPicPr preferRelativeResize="0"/>
          <p:nvPr/>
        </p:nvPicPr>
        <p:blipFill>
          <a:blip r:embed="rId6">
            <a:alphaModFix/>
          </a:blip>
          <a:stretch>
            <a:fillRect/>
          </a:stretch>
        </p:blipFill>
        <p:spPr>
          <a:xfrm>
            <a:off x="7350700" y="3077837"/>
            <a:ext cx="366600" cy="366600"/>
          </a:xfrm>
          <a:prstGeom prst="rect">
            <a:avLst/>
          </a:prstGeom>
          <a:noFill/>
          <a:ln>
            <a:noFill/>
          </a:ln>
        </p:spPr>
      </p:pic>
      <p:pic>
        <p:nvPicPr>
          <p:cNvPr id="182" name="Google Shape;182;p16"/>
          <p:cNvPicPr preferRelativeResize="0"/>
          <p:nvPr/>
        </p:nvPicPr>
        <p:blipFill>
          <a:blip r:embed="rId7">
            <a:alphaModFix/>
          </a:blip>
          <a:stretch>
            <a:fillRect/>
          </a:stretch>
        </p:blipFill>
        <p:spPr>
          <a:xfrm>
            <a:off x="7731700" y="3077838"/>
            <a:ext cx="366600" cy="366600"/>
          </a:xfrm>
          <a:prstGeom prst="rect">
            <a:avLst/>
          </a:prstGeom>
          <a:noFill/>
          <a:ln>
            <a:noFill/>
          </a:ln>
        </p:spPr>
      </p:pic>
      <p:pic>
        <p:nvPicPr>
          <p:cNvPr id="183" name="Google Shape;183;p16"/>
          <p:cNvPicPr preferRelativeResize="0"/>
          <p:nvPr/>
        </p:nvPicPr>
        <p:blipFill>
          <a:blip r:embed="rId8">
            <a:alphaModFix/>
          </a:blip>
          <a:stretch>
            <a:fillRect/>
          </a:stretch>
        </p:blipFill>
        <p:spPr>
          <a:xfrm>
            <a:off x="8539350" y="3106750"/>
            <a:ext cx="366600" cy="366600"/>
          </a:xfrm>
          <a:prstGeom prst="rect">
            <a:avLst/>
          </a:prstGeom>
          <a:noFill/>
          <a:ln>
            <a:noFill/>
          </a:ln>
        </p:spPr>
      </p:pic>
      <p:pic>
        <p:nvPicPr>
          <p:cNvPr id="184" name="Google Shape;184;p16"/>
          <p:cNvPicPr preferRelativeResize="0"/>
          <p:nvPr/>
        </p:nvPicPr>
        <p:blipFill>
          <a:blip r:embed="rId9">
            <a:alphaModFix/>
          </a:blip>
          <a:stretch>
            <a:fillRect/>
          </a:stretch>
        </p:blipFill>
        <p:spPr>
          <a:xfrm>
            <a:off x="8135525" y="3106763"/>
            <a:ext cx="366600" cy="366600"/>
          </a:xfrm>
          <a:prstGeom prst="rect">
            <a:avLst/>
          </a:prstGeom>
          <a:noFill/>
          <a:ln>
            <a:noFill/>
          </a:ln>
        </p:spPr>
      </p:pic>
      <p:sp>
        <p:nvSpPr>
          <p:cNvPr id="185" name="Google Shape;185;p16"/>
          <p:cNvSpPr txBox="1"/>
          <p:nvPr/>
        </p:nvSpPr>
        <p:spPr>
          <a:xfrm>
            <a:off x="6754075" y="3778175"/>
            <a:ext cx="2329800" cy="7248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000">
                <a:solidFill>
                  <a:srgbClr val="242A2F"/>
                </a:solidFill>
                <a:latin typeface="Century Gothic"/>
                <a:ea typeface="Century Gothic"/>
                <a:cs typeface="Century Gothic"/>
                <a:sym typeface="Century Gothic"/>
              </a:rPr>
              <a:t>Credit card networks are </a:t>
            </a:r>
            <a:r>
              <a:rPr lang="en" sz="1000">
                <a:solidFill>
                  <a:schemeClr val="dk1"/>
                </a:solidFill>
                <a:latin typeface="Century Gothic"/>
                <a:ea typeface="Century Gothic"/>
                <a:cs typeface="Century Gothic"/>
                <a:sym typeface="Century Gothic"/>
              </a:rPr>
              <a:t>the bridge between merchants</a:t>
            </a:r>
            <a:r>
              <a:rPr lang="en" sz="1000">
                <a:solidFill>
                  <a:srgbClr val="242A2F"/>
                </a:solidFill>
                <a:latin typeface="Century Gothic"/>
                <a:ea typeface="Century Gothic"/>
                <a:cs typeface="Century Gothic"/>
                <a:sym typeface="Century Gothic"/>
              </a:rPr>
              <a:t> — the shops that accept your credit card — and the banks that issue the credit cards themselves.</a:t>
            </a:r>
            <a:endParaRPr sz="1000">
              <a:latin typeface="Century Gothic"/>
              <a:ea typeface="Century Gothic"/>
              <a:cs typeface="Century Gothic"/>
              <a:sym typeface="Century Gothic"/>
            </a:endParaRPr>
          </a:p>
        </p:txBody>
      </p:sp>
      <p:sp>
        <p:nvSpPr>
          <p:cNvPr id="186" name="Google Shape;186;p16"/>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6"/>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800" b="1">
                <a:latin typeface="Century Gothic"/>
                <a:ea typeface="Century Gothic"/>
                <a:cs typeface="Century Gothic"/>
                <a:sym typeface="Century Gothic"/>
              </a:rPr>
              <a:t>CARD COMPONENTS</a:t>
            </a:r>
            <a:endParaRPr sz="1800" b="1">
              <a:solidFill>
                <a:srgbClr val="000000"/>
              </a:solidFill>
              <a:latin typeface="Century Gothic"/>
              <a:ea typeface="Century Gothic"/>
              <a:cs typeface="Century Gothic"/>
              <a:sym typeface="Century Gothic"/>
            </a:endParaRPr>
          </a:p>
        </p:txBody>
      </p:sp>
      <p:sp>
        <p:nvSpPr>
          <p:cNvPr id="188" name="Google Shape;188;p16"/>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One little card hold more insight than you think.</a:t>
            </a:r>
            <a:br>
              <a:rPr lang="en" sz="1100">
                <a:solidFill>
                  <a:srgbClr val="B7B7B7"/>
                </a:solidFill>
                <a:latin typeface="Century Gothic"/>
                <a:ea typeface="Century Gothic"/>
                <a:cs typeface="Century Gothic"/>
                <a:sym typeface="Century Gothic"/>
              </a:rPr>
            </a:br>
            <a:r>
              <a:rPr lang="en" sz="1100">
                <a:solidFill>
                  <a:srgbClr val="B7B7B7"/>
                </a:solidFill>
                <a:latin typeface="Century Gothic"/>
                <a:ea typeface="Century Gothic"/>
                <a:cs typeface="Century Gothic"/>
                <a:sym typeface="Century Gothic"/>
              </a:rPr>
              <a:t/>
            </a:r>
            <a:br>
              <a:rPr lang="en" sz="1100">
                <a:solidFill>
                  <a:srgbClr val="B7B7B7"/>
                </a:solidFill>
                <a:latin typeface="Century Gothic"/>
                <a:ea typeface="Century Gothic"/>
                <a:cs typeface="Century Gothic"/>
                <a:sym typeface="Century Gothic"/>
              </a:rPr>
            </a:br>
            <a:endParaRPr sz="1100">
              <a:solidFill>
                <a:srgbClr val="FFFFFF"/>
              </a:solidFill>
              <a:latin typeface="Century Gothic"/>
              <a:ea typeface="Century Gothic"/>
              <a:cs typeface="Century Gothic"/>
              <a:sym typeface="Century Gothic"/>
            </a:endParaRPr>
          </a:p>
        </p:txBody>
      </p:sp>
      <p:sp>
        <p:nvSpPr>
          <p:cNvPr id="189" name="Google Shape;189;p16"/>
          <p:cNvSpPr txBox="1"/>
          <p:nvPr/>
        </p:nvSpPr>
        <p:spPr>
          <a:xfrm>
            <a:off x="673900" y="4659775"/>
            <a:ext cx="17745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finder.com</a:t>
            </a:r>
            <a:endParaRPr sz="1000" b="1">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17"/>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7"/>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7"/>
          <p:cNvSpPr/>
          <p:nvPr/>
        </p:nvSpPr>
        <p:spPr>
          <a:xfrm>
            <a:off x="8207325" y="4939800"/>
            <a:ext cx="936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7"/>
          <p:cNvSpPr/>
          <p:nvPr/>
        </p:nvSpPr>
        <p:spPr>
          <a:xfrm>
            <a:off x="0" y="4939800"/>
            <a:ext cx="3702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7"/>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7"/>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7"/>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201" name="Google Shape;201;p17"/>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202" name="Google Shape;202;p17"/>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203" name="Google Shape;203;p17"/>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204" name="Google Shape;204;p17"/>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FEATURES</a:t>
            </a:r>
            <a:endParaRPr sz="800" b="1">
              <a:solidFill>
                <a:srgbClr val="FFFFFF"/>
              </a:solidFill>
              <a:latin typeface="Century Gothic"/>
              <a:ea typeface="Century Gothic"/>
              <a:cs typeface="Century Gothic"/>
              <a:sym typeface="Century Gothic"/>
            </a:endParaRPr>
          </a:p>
        </p:txBody>
      </p:sp>
      <p:sp>
        <p:nvSpPr>
          <p:cNvPr id="205" name="Google Shape;205;p17"/>
          <p:cNvSpPr txBox="1">
            <a:spLocks noGrp="1"/>
          </p:cNvSpPr>
          <p:nvPr>
            <p:ph type="title"/>
          </p:nvPr>
        </p:nvSpPr>
        <p:spPr>
          <a:xfrm>
            <a:off x="370275" y="19100"/>
            <a:ext cx="5014500" cy="4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FEATURES OF DEBIT CARD AND CREDIT CARD</a:t>
            </a:r>
            <a:endParaRPr sz="1800" b="1">
              <a:solidFill>
                <a:srgbClr val="000000"/>
              </a:solidFill>
              <a:latin typeface="Century Gothic"/>
              <a:ea typeface="Century Gothic"/>
              <a:cs typeface="Century Gothic"/>
              <a:sym typeface="Century Gothic"/>
            </a:endParaRPr>
          </a:p>
        </p:txBody>
      </p:sp>
      <p:sp>
        <p:nvSpPr>
          <p:cNvPr id="206" name="Google Shape;206;p17"/>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7"/>
          <p:cNvSpPr txBox="1">
            <a:spLocks noGrp="1"/>
          </p:cNvSpPr>
          <p:nvPr>
            <p:ph type="title"/>
          </p:nvPr>
        </p:nvSpPr>
        <p:spPr>
          <a:xfrm>
            <a:off x="433050" y="359425"/>
            <a:ext cx="5533200" cy="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rgbClr val="B7B7B7"/>
                </a:solidFill>
                <a:latin typeface="Century Gothic"/>
                <a:ea typeface="Century Gothic"/>
                <a:cs typeface="Century Gothic"/>
                <a:sym typeface="Century Gothic"/>
              </a:rPr>
              <a:t>Debit cards and credit cards are world widely accepted, They both offer convenience and eliminate the need to carry cash. They even look similar, but in fact they provide different features.</a:t>
            </a:r>
            <a:endParaRPr sz="1100">
              <a:solidFill>
                <a:srgbClr val="B7B7B7"/>
              </a:solidFill>
              <a:latin typeface="Century Gothic"/>
              <a:ea typeface="Century Gothic"/>
              <a:cs typeface="Century Gothic"/>
              <a:sym typeface="Century Gothic"/>
            </a:endParaRPr>
          </a:p>
        </p:txBody>
      </p:sp>
      <p:pic>
        <p:nvPicPr>
          <p:cNvPr id="208" name="Google Shape;208;p17"/>
          <p:cNvPicPr preferRelativeResize="0"/>
          <p:nvPr/>
        </p:nvPicPr>
        <p:blipFill>
          <a:blip r:embed="rId3">
            <a:alphaModFix/>
          </a:blip>
          <a:stretch>
            <a:fillRect/>
          </a:stretch>
        </p:blipFill>
        <p:spPr>
          <a:xfrm>
            <a:off x="3628025" y="3230525"/>
            <a:ext cx="256032" cy="256032"/>
          </a:xfrm>
          <a:prstGeom prst="rect">
            <a:avLst/>
          </a:prstGeom>
          <a:noFill/>
          <a:ln>
            <a:noFill/>
          </a:ln>
        </p:spPr>
      </p:pic>
      <p:sp>
        <p:nvSpPr>
          <p:cNvPr id="209" name="Google Shape;209;p17"/>
          <p:cNvSpPr txBox="1"/>
          <p:nvPr/>
        </p:nvSpPr>
        <p:spPr>
          <a:xfrm>
            <a:off x="370200" y="4631100"/>
            <a:ext cx="5427600" cy="2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sanook.com, kasikornbank.com, krungsri.com, ncb.co.th</a:t>
            </a:r>
            <a:endParaRPr sz="1000" b="1">
              <a:latin typeface="Century Gothic"/>
              <a:ea typeface="Century Gothic"/>
              <a:cs typeface="Century Gothic"/>
              <a:sym typeface="Century Gothic"/>
            </a:endParaRPr>
          </a:p>
        </p:txBody>
      </p:sp>
      <p:sp>
        <p:nvSpPr>
          <p:cNvPr id="210" name="Google Shape;210;p17"/>
          <p:cNvSpPr txBox="1"/>
          <p:nvPr/>
        </p:nvSpPr>
        <p:spPr>
          <a:xfrm>
            <a:off x="3731650" y="4135375"/>
            <a:ext cx="5337300" cy="5352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r>
              <a:rPr lang="en" sz="900" b="1">
                <a:latin typeface="Century Gothic"/>
                <a:ea typeface="Century Gothic"/>
                <a:cs typeface="Century Gothic"/>
                <a:sym typeface="Century Gothic"/>
              </a:rPr>
              <a:t> * </a:t>
            </a:r>
            <a:r>
              <a:rPr lang="en" sz="900">
                <a:latin typeface="Century Gothic"/>
                <a:ea typeface="Century Gothic"/>
                <a:cs typeface="Century Gothic"/>
                <a:sym typeface="Century Gothic"/>
              </a:rPr>
              <a:t>NCB is a center to exchange the data of the clients of commercial banks </a:t>
            </a:r>
            <a:br>
              <a:rPr lang="en" sz="900">
                <a:latin typeface="Century Gothic"/>
                <a:ea typeface="Century Gothic"/>
                <a:cs typeface="Century Gothic"/>
                <a:sym typeface="Century Gothic"/>
              </a:rPr>
            </a:br>
            <a:r>
              <a:rPr lang="en" sz="900">
                <a:latin typeface="Century Gothic"/>
                <a:ea typeface="Century Gothic"/>
                <a:cs typeface="Century Gothic"/>
                <a:sym typeface="Century Gothic"/>
              </a:rPr>
              <a:t>to reduce the risk of giving a loan and prevent the damages that may happen</a:t>
            </a:r>
            <a:endParaRPr sz="900">
              <a:latin typeface="Century Gothic"/>
              <a:ea typeface="Century Gothic"/>
              <a:cs typeface="Century Gothic"/>
              <a:sym typeface="Century Gothic"/>
            </a:endParaRPr>
          </a:p>
        </p:txBody>
      </p:sp>
      <p:pic>
        <p:nvPicPr>
          <p:cNvPr id="211" name="Google Shape;211;p17"/>
          <p:cNvPicPr preferRelativeResize="0"/>
          <p:nvPr/>
        </p:nvPicPr>
        <p:blipFill>
          <a:blip r:embed="rId4">
            <a:alphaModFix amt="26000"/>
          </a:blip>
          <a:stretch>
            <a:fillRect/>
          </a:stretch>
        </p:blipFill>
        <p:spPr>
          <a:xfrm rot="-5400000">
            <a:off x="8275850" y="435625"/>
            <a:ext cx="870450" cy="870450"/>
          </a:xfrm>
          <a:prstGeom prst="rect">
            <a:avLst/>
          </a:prstGeom>
          <a:noFill/>
          <a:ln>
            <a:noFill/>
          </a:ln>
        </p:spPr>
      </p:pic>
      <p:sp>
        <p:nvSpPr>
          <p:cNvPr id="212" name="Google Shape;212;p17"/>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graphicFrame>
        <p:nvGraphicFramePr>
          <p:cNvPr id="213" name="Google Shape;213;p17"/>
          <p:cNvGraphicFramePr/>
          <p:nvPr/>
        </p:nvGraphicFramePr>
        <p:xfrm>
          <a:off x="869463" y="1239050"/>
          <a:ext cx="3000000" cy="3000000"/>
        </p:xfrm>
        <a:graphic>
          <a:graphicData uri="http://schemas.openxmlformats.org/drawingml/2006/table">
            <a:tbl>
              <a:tblPr>
                <a:noFill/>
                <a:tableStyleId>{4F654E62-A5A4-45D3-AB60-59B65B23658D}</a:tableStyleId>
              </a:tblPr>
              <a:tblGrid>
                <a:gridCol w="1449825"/>
                <a:gridCol w="2836200"/>
                <a:gridCol w="3050550"/>
              </a:tblGrid>
              <a:tr h="444850">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Features</a:t>
                      </a:r>
                      <a:endParaRPr b="1" i="1">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073763">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Debit Card</a:t>
                      </a:r>
                      <a:endParaRPr b="1" i="1">
                        <a:latin typeface="Century Gothic"/>
                        <a:ea typeface="Century Gothic"/>
                        <a:cs typeface="Century Gothic"/>
                        <a:sym typeface="Century Gothic"/>
                      </a:endParaRPr>
                    </a:p>
                  </a:txBody>
                  <a:tcPr marL="91425" marR="91425" marT="91425" marB="91425" anchor="ctr">
                    <a:lnL w="9525" cap="flat" cmpd="sng">
                      <a:solidFill>
                        <a:srgbClr val="073763">
                          <a:alpha val="0"/>
                        </a:srgbClr>
                      </a:solidFill>
                      <a:prstDash val="dash"/>
                      <a:round/>
                      <a:headEnd type="none" w="sm" len="sm"/>
                      <a:tailEnd type="none" w="sm" len="sm"/>
                    </a:lnL>
                    <a:lnR w="9525" cap="flat" cmpd="sng">
                      <a:solidFill>
                        <a:srgbClr val="990000">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Credit Card</a:t>
                      </a:r>
                      <a:endParaRPr b="1" i="1">
                        <a:latin typeface="Century Gothic"/>
                        <a:ea typeface="Century Gothic"/>
                        <a:cs typeface="Century Gothic"/>
                        <a:sym typeface="Century Gothic"/>
                      </a:endParaRPr>
                    </a:p>
                  </a:txBody>
                  <a:tcPr marL="91425" marR="91425" marT="91425" marB="91425" anchor="ctr">
                    <a:lnL w="9525" cap="flat" cmpd="sng">
                      <a:solidFill>
                        <a:srgbClr val="990000">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r>
              <a:tr h="654950">
                <a:tc>
                  <a:txBody>
                    <a:bodyPr/>
                    <a:lstStyle/>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Function</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A mean to access the funds</a:t>
                      </a:r>
                      <a:endParaRPr sz="1200">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 in your personal </a:t>
                      </a:r>
                      <a:r>
                        <a:rPr lang="en" sz="1200" b="1">
                          <a:latin typeface="Century Gothic"/>
                          <a:ea typeface="Century Gothic"/>
                          <a:cs typeface="Century Gothic"/>
                          <a:sym typeface="Century Gothic"/>
                        </a:rPr>
                        <a:t>bank account</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A tool to allow you to suddenly </a:t>
                      </a:r>
                      <a:endParaRPr sz="1200">
                        <a:latin typeface="Century Gothic"/>
                        <a:ea typeface="Century Gothic"/>
                        <a:cs typeface="Century Gothic"/>
                        <a:sym typeface="Century Gothic"/>
                      </a:endParaRPr>
                    </a:p>
                    <a:p>
                      <a:pPr marL="0" lvl="0" indent="0" algn="ctr" rtl="0">
                        <a:spcBef>
                          <a:spcPts val="0"/>
                        </a:spcBef>
                        <a:spcAft>
                          <a:spcPts val="0"/>
                        </a:spcAft>
                        <a:buNone/>
                      </a:pPr>
                      <a:r>
                        <a:rPr lang="en" sz="1200" b="1">
                          <a:latin typeface="Century Gothic"/>
                          <a:ea typeface="Century Gothic"/>
                          <a:cs typeface="Century Gothic"/>
                          <a:sym typeface="Century Gothic"/>
                        </a:rPr>
                        <a:t>borrow money</a:t>
                      </a:r>
                      <a:r>
                        <a:rPr lang="en" sz="1200">
                          <a:latin typeface="Century Gothic"/>
                          <a:ea typeface="Century Gothic"/>
                          <a:cs typeface="Century Gothic"/>
                          <a:sym typeface="Century Gothic"/>
                        </a:rPr>
                        <a:t> from a bank to make</a:t>
                      </a:r>
                      <a:endParaRPr sz="1200">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 purchases within a </a:t>
                      </a:r>
                      <a:r>
                        <a:rPr lang="en" sz="1200" b="1">
                          <a:latin typeface="Century Gothic"/>
                          <a:ea typeface="Century Gothic"/>
                          <a:cs typeface="Century Gothic"/>
                          <a:sym typeface="Century Gothic"/>
                        </a:rPr>
                        <a:t>credit line</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491625">
                <a:tc>
                  <a:txBody>
                    <a:bodyPr/>
                    <a:lstStyle/>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Qualifications</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Open an saving account + </a:t>
                      </a:r>
                      <a:endParaRPr sz="1200">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At least 15 years old</a:t>
                      </a:r>
                      <a:endParaRPr sz="1200">
                        <a:latin typeface="Century Gothic"/>
                        <a:ea typeface="Century Gothic"/>
                        <a:cs typeface="Century Gothic"/>
                        <a:sym typeface="Century Gothic"/>
                      </a:endParaRPr>
                    </a:p>
                  </a:txBody>
                  <a:tcPr marL="91425" marR="91425" marT="91425" marB="91425">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Income per month (mostly at least                </a:t>
                      </a:r>
                      <a:r>
                        <a:rPr lang="en" sz="1200" b="1">
                          <a:latin typeface="Century Gothic"/>
                          <a:ea typeface="Century Gothic"/>
                          <a:cs typeface="Century Gothic"/>
                          <a:sym typeface="Century Gothic"/>
                        </a:rPr>
                        <a:t>15,000 Baht</a:t>
                      </a:r>
                      <a:r>
                        <a:rPr lang="en" sz="1200">
                          <a:latin typeface="Century Gothic"/>
                          <a:ea typeface="Century Gothic"/>
                          <a:cs typeface="Century Gothic"/>
                          <a:sym typeface="Century Gothic"/>
                        </a:rPr>
                        <a:t>) + Between </a:t>
                      </a:r>
                      <a:r>
                        <a:rPr lang="en" sz="1200" b="1">
                          <a:latin typeface="Century Gothic"/>
                          <a:ea typeface="Century Gothic"/>
                          <a:cs typeface="Century Gothic"/>
                          <a:sym typeface="Century Gothic"/>
                        </a:rPr>
                        <a:t>20-65 years old</a:t>
                      </a:r>
                      <a:endParaRPr sz="1200" b="1">
                        <a:latin typeface="Century Gothic"/>
                        <a:ea typeface="Century Gothic"/>
                        <a:cs typeface="Century Gothic"/>
                        <a:sym typeface="Century Gothic"/>
                      </a:endParaRPr>
                    </a:p>
                  </a:txBody>
                  <a:tcPr marL="91425" marR="91425" marT="91425" marB="91425">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491625">
                <a:tc>
                  <a:txBody>
                    <a:bodyPr/>
                    <a:lstStyle/>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Credit Score</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b="1">
                          <a:latin typeface="Century Gothic"/>
                          <a:ea typeface="Century Gothic"/>
                          <a:cs typeface="Century Gothic"/>
                          <a:sym typeface="Century Gothic"/>
                        </a:rPr>
                        <a:t>Yes</a:t>
                      </a:r>
                      <a:r>
                        <a:rPr lang="en" sz="1200">
                          <a:latin typeface="Century Gothic"/>
                          <a:ea typeface="Century Gothic"/>
                          <a:cs typeface="Century Gothic"/>
                          <a:sym typeface="Century Gothic"/>
                        </a:rPr>
                        <a:t>, banks will examine your score via </a:t>
                      </a:r>
                      <a:r>
                        <a:rPr lang="en" sz="1200" b="1">
                          <a:latin typeface="Century Gothic"/>
                          <a:ea typeface="Century Gothic"/>
                          <a:cs typeface="Century Gothic"/>
                          <a:sym typeface="Century Gothic"/>
                        </a:rPr>
                        <a:t>National Credit Bureau (NCB)*</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491625">
                <a:tc>
                  <a:txBody>
                    <a:bodyPr/>
                    <a:lstStyle/>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Fees</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Entrance Fee (mostly 100 Baht)                    + Annual Fee (from 0 - 999 Baht)</a:t>
                      </a:r>
                      <a:endParaRPr sz="1200">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Annual Fee (0-50,000 Baht)</a:t>
                      </a:r>
                      <a:endParaRPr sz="1200">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r>
            </a:tbl>
          </a:graphicData>
        </a:graphic>
      </p:graphicFrame>
      <p:pic>
        <p:nvPicPr>
          <p:cNvPr id="214" name="Google Shape;214;p17"/>
          <p:cNvPicPr preferRelativeResize="0"/>
          <p:nvPr/>
        </p:nvPicPr>
        <p:blipFill>
          <a:blip r:embed="rId4">
            <a:alphaModFix amt="7000"/>
          </a:blip>
          <a:stretch>
            <a:fillRect/>
          </a:stretch>
        </p:blipFill>
        <p:spPr>
          <a:xfrm rot="5400000">
            <a:off x="0" y="2465750"/>
            <a:ext cx="2073550" cy="2073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graphicFrame>
        <p:nvGraphicFramePr>
          <p:cNvPr id="219" name="Google Shape;219;p18"/>
          <p:cNvGraphicFramePr/>
          <p:nvPr/>
        </p:nvGraphicFramePr>
        <p:xfrm>
          <a:off x="951338" y="1177900"/>
          <a:ext cx="3000000" cy="3000000"/>
        </p:xfrm>
        <a:graphic>
          <a:graphicData uri="http://schemas.openxmlformats.org/drawingml/2006/table">
            <a:tbl>
              <a:tblPr>
                <a:noFill/>
                <a:tableStyleId>{4F654E62-A5A4-45D3-AB60-59B65B23658D}</a:tableStyleId>
              </a:tblPr>
              <a:tblGrid>
                <a:gridCol w="1687625"/>
                <a:gridCol w="2370825"/>
                <a:gridCol w="3095425"/>
              </a:tblGrid>
              <a:tr h="451700">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Features</a:t>
                      </a:r>
                      <a:endParaRPr b="1" i="1">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073763">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Debit Card</a:t>
                      </a:r>
                      <a:endParaRPr b="1" i="1">
                        <a:latin typeface="Century Gothic"/>
                        <a:ea typeface="Century Gothic"/>
                        <a:cs typeface="Century Gothic"/>
                        <a:sym typeface="Century Gothic"/>
                      </a:endParaRPr>
                    </a:p>
                  </a:txBody>
                  <a:tcPr marL="91425" marR="91425" marT="91425" marB="91425" anchor="ctr">
                    <a:lnL w="9525" cap="flat" cmpd="sng">
                      <a:solidFill>
                        <a:srgbClr val="073763">
                          <a:alpha val="0"/>
                        </a:srgbClr>
                      </a:solidFill>
                      <a:prstDash val="dash"/>
                      <a:round/>
                      <a:headEnd type="none" w="sm" len="sm"/>
                      <a:tailEnd type="none" w="sm" len="sm"/>
                    </a:lnL>
                    <a:lnR w="9525" cap="flat" cmpd="sng">
                      <a:solidFill>
                        <a:srgbClr val="990000">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Credit Card</a:t>
                      </a:r>
                      <a:endParaRPr b="1" i="1">
                        <a:latin typeface="Century Gothic"/>
                        <a:ea typeface="Century Gothic"/>
                        <a:cs typeface="Century Gothic"/>
                        <a:sym typeface="Century Gothic"/>
                      </a:endParaRPr>
                    </a:p>
                  </a:txBody>
                  <a:tcPr marL="91425" marR="91425" marT="91425" marB="91425" anchor="ctr">
                    <a:lnL w="9525" cap="flat" cmpd="sng">
                      <a:solidFill>
                        <a:srgbClr val="990000">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r>
              <a:tr h="532125">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Spending limit</a:t>
                      </a:r>
                      <a:endParaRPr>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        Depends (up to 200,000 Baht) </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b="1">
                          <a:latin typeface="Century Gothic"/>
                          <a:ea typeface="Century Gothic"/>
                          <a:cs typeface="Century Gothic"/>
                          <a:sym typeface="Century Gothic"/>
                        </a:rPr>
                        <a:t>2-5 times</a:t>
                      </a:r>
                      <a:r>
                        <a:rPr lang="en" sz="1200">
                          <a:latin typeface="Century Gothic"/>
                          <a:ea typeface="Century Gothic"/>
                          <a:cs typeface="Century Gothic"/>
                          <a:sym typeface="Century Gothic"/>
                        </a:rPr>
                        <a:t> of your income</a:t>
                      </a:r>
                      <a:endParaRPr>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708900">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Repayment</a:t>
                      </a:r>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l" rtl="0">
                        <a:spcBef>
                          <a:spcPts val="0"/>
                        </a:spcBef>
                        <a:spcAft>
                          <a:spcPts val="0"/>
                        </a:spcAft>
                        <a:buNone/>
                      </a:pPr>
                      <a:endParaRPr/>
                    </a:p>
                  </a:txBody>
                  <a:tcPr marL="91425" marR="91425" marT="91425" marB="91425">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b="1">
                          <a:latin typeface="Century Gothic"/>
                          <a:ea typeface="Century Gothic"/>
                          <a:cs typeface="Century Gothic"/>
                          <a:sym typeface="Century Gothic"/>
                        </a:rPr>
                        <a:t>Full</a:t>
                      </a:r>
                      <a:r>
                        <a:rPr lang="en" sz="1200">
                          <a:latin typeface="Century Gothic"/>
                          <a:ea typeface="Century Gothic"/>
                          <a:cs typeface="Century Gothic"/>
                          <a:sym typeface="Century Gothic"/>
                        </a:rPr>
                        <a:t> amount or </a:t>
                      </a:r>
                      <a:r>
                        <a:rPr lang="en" sz="1200" b="1">
                          <a:latin typeface="Century Gothic"/>
                          <a:ea typeface="Century Gothic"/>
                          <a:cs typeface="Century Gothic"/>
                          <a:sym typeface="Century Gothic"/>
                        </a:rPr>
                        <a:t>partial</a:t>
                      </a:r>
                      <a:r>
                        <a:rPr lang="en" sz="1200">
                          <a:latin typeface="Century Gothic"/>
                          <a:ea typeface="Century Gothic"/>
                          <a:cs typeface="Century Gothic"/>
                          <a:sym typeface="Century Gothic"/>
                        </a:rPr>
                        <a:t>, but must be at least  </a:t>
                      </a:r>
                      <a:r>
                        <a:rPr lang="en" sz="1200" b="1">
                          <a:latin typeface="Century Gothic"/>
                          <a:ea typeface="Century Gothic"/>
                          <a:cs typeface="Century Gothic"/>
                          <a:sym typeface="Century Gothic"/>
                        </a:rPr>
                        <a:t>Max (10% of the amount used, 500 Baht)</a:t>
                      </a:r>
                      <a:r>
                        <a:rPr lang="en" sz="1200">
                          <a:latin typeface="Century Gothic"/>
                          <a:ea typeface="Century Gothic"/>
                          <a:cs typeface="Century Gothic"/>
                          <a:sym typeface="Century Gothic"/>
                        </a:rPr>
                        <a:t> </a:t>
                      </a:r>
                      <a:endParaRPr/>
                    </a:p>
                  </a:txBody>
                  <a:tcPr marL="91425" marR="91425" marT="91425" marB="91425">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532125">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Installment</a:t>
                      </a:r>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b="1">
                          <a:latin typeface="Century Gothic"/>
                          <a:ea typeface="Century Gothic"/>
                          <a:cs typeface="Century Gothic"/>
                          <a:sym typeface="Century Gothic"/>
                        </a:rPr>
                        <a:t>0% interest for 3 - 36 months</a:t>
                      </a:r>
                      <a:r>
                        <a:rPr lang="en" sz="1200">
                          <a:latin typeface="Century Gothic"/>
                          <a:ea typeface="Century Gothic"/>
                          <a:cs typeface="Century Gothic"/>
                          <a:sym typeface="Century Gothic"/>
                        </a:rPr>
                        <a:t> for joint-promotional items </a:t>
                      </a:r>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403225">
                <a:tc>
                  <a:txBody>
                    <a:bodyPr/>
                    <a:lstStyle/>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Grace period</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b="1">
                          <a:latin typeface="Century Gothic"/>
                          <a:ea typeface="Century Gothic"/>
                          <a:cs typeface="Century Gothic"/>
                          <a:sym typeface="Century Gothic"/>
                        </a:rPr>
                        <a:t>45-55 days</a:t>
                      </a:r>
                      <a:endParaRPr b="1"/>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532125">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Interest charged in case of default</a:t>
                      </a:r>
                      <a:endParaRPr sz="1200" b="1">
                        <a:solidFill>
                          <a:srgbClr val="434343"/>
                        </a:solidFill>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None/>
                      </a:pPr>
                      <a:endParaRPr sz="1200">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None/>
                      </a:pPr>
                      <a:r>
                        <a:rPr lang="en" sz="1200" b="1">
                          <a:latin typeface="Century Gothic"/>
                          <a:ea typeface="Century Gothic"/>
                          <a:cs typeface="Century Gothic"/>
                          <a:sym typeface="Century Gothic"/>
                        </a:rPr>
                        <a:t>Not exceed 18%</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r>
            </a:tbl>
          </a:graphicData>
        </a:graphic>
      </p:graphicFrame>
      <p:sp>
        <p:nvSpPr>
          <p:cNvPr id="220" name="Google Shape;220;p18"/>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8"/>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8"/>
          <p:cNvSpPr/>
          <p:nvPr/>
        </p:nvSpPr>
        <p:spPr>
          <a:xfrm>
            <a:off x="8207325" y="4939800"/>
            <a:ext cx="936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18"/>
          <p:cNvSpPr/>
          <p:nvPr/>
        </p:nvSpPr>
        <p:spPr>
          <a:xfrm>
            <a:off x="0" y="4939800"/>
            <a:ext cx="3702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18"/>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8"/>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8"/>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227" name="Google Shape;227;p18"/>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228" name="Google Shape;228;p18"/>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229" name="Google Shape;229;p18"/>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230" name="Google Shape;230;p18"/>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FEATURES</a:t>
            </a:r>
            <a:endParaRPr sz="800" b="1">
              <a:solidFill>
                <a:srgbClr val="FFFFFF"/>
              </a:solidFill>
              <a:latin typeface="Century Gothic"/>
              <a:ea typeface="Century Gothic"/>
              <a:cs typeface="Century Gothic"/>
              <a:sym typeface="Century Gothic"/>
            </a:endParaRPr>
          </a:p>
        </p:txBody>
      </p:sp>
      <p:sp>
        <p:nvSpPr>
          <p:cNvPr id="231" name="Google Shape;231;p18"/>
          <p:cNvSpPr txBox="1">
            <a:spLocks noGrp="1"/>
          </p:cNvSpPr>
          <p:nvPr>
            <p:ph type="title"/>
          </p:nvPr>
        </p:nvSpPr>
        <p:spPr>
          <a:xfrm>
            <a:off x="370275" y="19100"/>
            <a:ext cx="5014500" cy="4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FEATURES OF DEBIT CARD AND CREDIT CARD</a:t>
            </a:r>
            <a:endParaRPr sz="1800" b="1">
              <a:solidFill>
                <a:srgbClr val="000000"/>
              </a:solidFill>
              <a:latin typeface="Century Gothic"/>
              <a:ea typeface="Century Gothic"/>
              <a:cs typeface="Century Gothic"/>
              <a:sym typeface="Century Gothic"/>
            </a:endParaRPr>
          </a:p>
        </p:txBody>
      </p:sp>
      <p:sp>
        <p:nvSpPr>
          <p:cNvPr id="232" name="Google Shape;232;p18"/>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8"/>
          <p:cNvSpPr txBox="1">
            <a:spLocks noGrp="1"/>
          </p:cNvSpPr>
          <p:nvPr>
            <p:ph type="title"/>
          </p:nvPr>
        </p:nvSpPr>
        <p:spPr>
          <a:xfrm>
            <a:off x="509250" y="359425"/>
            <a:ext cx="5235000" cy="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rgbClr val="B7B7B7"/>
                </a:solidFill>
                <a:latin typeface="Century Gothic"/>
                <a:ea typeface="Century Gothic"/>
                <a:cs typeface="Century Gothic"/>
                <a:sym typeface="Century Gothic"/>
              </a:rPr>
              <a:t>The Bank of Thailand makes it harder to get a credit card, cut each card's limits - but lower the interest rate on payments to 'only' 18%.</a:t>
            </a:r>
            <a:endParaRPr sz="1100">
              <a:solidFill>
                <a:srgbClr val="B7B7B7"/>
              </a:solidFill>
              <a:latin typeface="Century Gothic"/>
              <a:ea typeface="Century Gothic"/>
              <a:cs typeface="Century Gothic"/>
              <a:sym typeface="Century Gothic"/>
            </a:endParaRPr>
          </a:p>
        </p:txBody>
      </p:sp>
      <p:pic>
        <p:nvPicPr>
          <p:cNvPr id="234" name="Google Shape;234;p18"/>
          <p:cNvPicPr preferRelativeResize="0"/>
          <p:nvPr/>
        </p:nvPicPr>
        <p:blipFill>
          <a:blip r:embed="rId3">
            <a:alphaModFix/>
          </a:blip>
          <a:stretch>
            <a:fillRect/>
          </a:stretch>
        </p:blipFill>
        <p:spPr>
          <a:xfrm>
            <a:off x="3684338" y="2447544"/>
            <a:ext cx="255300" cy="255300"/>
          </a:xfrm>
          <a:prstGeom prst="rect">
            <a:avLst/>
          </a:prstGeom>
          <a:noFill/>
          <a:ln>
            <a:noFill/>
          </a:ln>
        </p:spPr>
      </p:pic>
      <p:pic>
        <p:nvPicPr>
          <p:cNvPr id="235" name="Google Shape;235;p18"/>
          <p:cNvPicPr preferRelativeResize="0"/>
          <p:nvPr/>
        </p:nvPicPr>
        <p:blipFill>
          <a:blip r:embed="rId3">
            <a:alphaModFix/>
          </a:blip>
          <a:stretch>
            <a:fillRect/>
          </a:stretch>
        </p:blipFill>
        <p:spPr>
          <a:xfrm>
            <a:off x="3684338" y="2992148"/>
            <a:ext cx="255300" cy="255300"/>
          </a:xfrm>
          <a:prstGeom prst="rect">
            <a:avLst/>
          </a:prstGeom>
          <a:noFill/>
          <a:ln>
            <a:noFill/>
          </a:ln>
        </p:spPr>
      </p:pic>
      <p:pic>
        <p:nvPicPr>
          <p:cNvPr id="236" name="Google Shape;236;p18"/>
          <p:cNvPicPr preferRelativeResize="0"/>
          <p:nvPr/>
        </p:nvPicPr>
        <p:blipFill>
          <a:blip r:embed="rId3">
            <a:alphaModFix/>
          </a:blip>
          <a:stretch>
            <a:fillRect/>
          </a:stretch>
        </p:blipFill>
        <p:spPr>
          <a:xfrm>
            <a:off x="3684338" y="3986833"/>
            <a:ext cx="255300" cy="255300"/>
          </a:xfrm>
          <a:prstGeom prst="rect">
            <a:avLst/>
          </a:prstGeom>
          <a:noFill/>
          <a:ln>
            <a:noFill/>
          </a:ln>
        </p:spPr>
      </p:pic>
      <p:sp>
        <p:nvSpPr>
          <p:cNvPr id="237" name="Google Shape;237;p18"/>
          <p:cNvSpPr txBox="1"/>
          <p:nvPr/>
        </p:nvSpPr>
        <p:spPr>
          <a:xfrm>
            <a:off x="7106675" y="-7175"/>
            <a:ext cx="16485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800" b="1" i="1">
                <a:solidFill>
                  <a:srgbClr val="084075"/>
                </a:solidFill>
                <a:latin typeface="Century Gothic"/>
                <a:ea typeface="Century Gothic"/>
                <a:cs typeface="Century Gothic"/>
                <a:sym typeface="Century Gothic"/>
              </a:rPr>
              <a:t>(CONTINUE)</a:t>
            </a:r>
            <a:endParaRPr>
              <a:solidFill>
                <a:srgbClr val="084075"/>
              </a:solidFill>
            </a:endParaRPr>
          </a:p>
        </p:txBody>
      </p:sp>
      <p:sp>
        <p:nvSpPr>
          <p:cNvPr id="238" name="Google Shape;238;p18"/>
          <p:cNvSpPr txBox="1"/>
          <p:nvPr/>
        </p:nvSpPr>
        <p:spPr>
          <a:xfrm>
            <a:off x="370200" y="4631100"/>
            <a:ext cx="6105600" cy="2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kasikornbank.com, krungsri.com, bot.or.th, 1213.or.th, gobear.com, bangkokpost.com</a:t>
            </a:r>
            <a:endParaRPr sz="1000" b="1">
              <a:latin typeface="Century Gothic"/>
              <a:ea typeface="Century Gothic"/>
              <a:cs typeface="Century Gothic"/>
              <a:sym typeface="Century Gothic"/>
            </a:endParaRPr>
          </a:p>
        </p:txBody>
      </p:sp>
      <p:pic>
        <p:nvPicPr>
          <p:cNvPr id="239" name="Google Shape;239;p18"/>
          <p:cNvPicPr preferRelativeResize="0"/>
          <p:nvPr/>
        </p:nvPicPr>
        <p:blipFill>
          <a:blip r:embed="rId4">
            <a:alphaModFix amt="5000"/>
          </a:blip>
          <a:stretch>
            <a:fillRect/>
          </a:stretch>
        </p:blipFill>
        <p:spPr>
          <a:xfrm>
            <a:off x="7056076" y="2101450"/>
            <a:ext cx="2593800" cy="2593800"/>
          </a:xfrm>
          <a:prstGeom prst="rect">
            <a:avLst/>
          </a:prstGeom>
          <a:noFill/>
          <a:ln>
            <a:noFill/>
          </a:ln>
        </p:spPr>
      </p:pic>
      <p:pic>
        <p:nvPicPr>
          <p:cNvPr id="240" name="Google Shape;240;p18"/>
          <p:cNvPicPr preferRelativeResize="0"/>
          <p:nvPr/>
        </p:nvPicPr>
        <p:blipFill>
          <a:blip r:embed="rId3">
            <a:alphaModFix/>
          </a:blip>
          <a:stretch>
            <a:fillRect/>
          </a:stretch>
        </p:blipFill>
        <p:spPr>
          <a:xfrm>
            <a:off x="3684338" y="3489486"/>
            <a:ext cx="255300" cy="255300"/>
          </a:xfrm>
          <a:prstGeom prst="rect">
            <a:avLst/>
          </a:prstGeom>
          <a:noFill/>
          <a:ln>
            <a:noFill/>
          </a:ln>
        </p:spPr>
      </p:pic>
      <p:sp>
        <p:nvSpPr>
          <p:cNvPr id="241" name="Google Shape;241;p18"/>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9"/>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9"/>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9"/>
          <p:cNvSpPr/>
          <p:nvPr/>
        </p:nvSpPr>
        <p:spPr>
          <a:xfrm>
            <a:off x="8207325" y="4939800"/>
            <a:ext cx="936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19"/>
          <p:cNvSpPr/>
          <p:nvPr/>
        </p:nvSpPr>
        <p:spPr>
          <a:xfrm>
            <a:off x="0" y="4939800"/>
            <a:ext cx="3702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9"/>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9"/>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9"/>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253" name="Google Shape;253;p19"/>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254" name="Google Shape;254;p19"/>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255" name="Google Shape;255;p19"/>
          <p:cNvSpPr txBox="1"/>
          <p:nvPr/>
        </p:nvSpPr>
        <p:spPr>
          <a:xfrm>
            <a:off x="610842" y="50580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256" name="Google Shape;256;p19"/>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FEATURES</a:t>
            </a:r>
            <a:endParaRPr sz="800" b="1">
              <a:solidFill>
                <a:srgbClr val="FFFFFF"/>
              </a:solidFill>
              <a:latin typeface="Century Gothic"/>
              <a:ea typeface="Century Gothic"/>
              <a:cs typeface="Century Gothic"/>
              <a:sym typeface="Century Gothic"/>
            </a:endParaRPr>
          </a:p>
        </p:txBody>
      </p:sp>
      <p:sp>
        <p:nvSpPr>
          <p:cNvPr id="257" name="Google Shape;257;p19"/>
          <p:cNvSpPr txBox="1">
            <a:spLocks noGrp="1"/>
          </p:cNvSpPr>
          <p:nvPr>
            <p:ph type="title"/>
          </p:nvPr>
        </p:nvSpPr>
        <p:spPr>
          <a:xfrm>
            <a:off x="370275" y="19100"/>
            <a:ext cx="5014500" cy="459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FEATURES OF DEBIT CARD AND CREDIT CARD</a:t>
            </a:r>
            <a:endParaRPr sz="1800" b="1">
              <a:solidFill>
                <a:srgbClr val="000000"/>
              </a:solidFill>
              <a:latin typeface="Century Gothic"/>
              <a:ea typeface="Century Gothic"/>
              <a:cs typeface="Century Gothic"/>
              <a:sym typeface="Century Gothic"/>
            </a:endParaRPr>
          </a:p>
        </p:txBody>
      </p:sp>
      <p:sp>
        <p:nvSpPr>
          <p:cNvPr id="258" name="Google Shape;258;p19"/>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19"/>
          <p:cNvSpPr txBox="1">
            <a:spLocks noGrp="1"/>
          </p:cNvSpPr>
          <p:nvPr>
            <p:ph type="title"/>
          </p:nvPr>
        </p:nvSpPr>
        <p:spPr>
          <a:xfrm>
            <a:off x="509250" y="359425"/>
            <a:ext cx="5364000" cy="659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100">
                <a:solidFill>
                  <a:srgbClr val="B7B7B7"/>
                </a:solidFill>
                <a:latin typeface="Century Gothic"/>
                <a:ea typeface="Century Gothic"/>
                <a:cs typeface="Century Gothic"/>
                <a:sym typeface="Century Gothic"/>
              </a:rPr>
              <a:t>Nowadays, many additional services have been added into both financial cards to provide more convenient and serve the customers’ need. </a:t>
            </a:r>
            <a:endParaRPr sz="1100">
              <a:solidFill>
                <a:srgbClr val="B7B7B7"/>
              </a:solidFill>
              <a:latin typeface="Century Gothic"/>
              <a:ea typeface="Century Gothic"/>
              <a:cs typeface="Century Gothic"/>
              <a:sym typeface="Century Gothic"/>
            </a:endParaRPr>
          </a:p>
        </p:txBody>
      </p:sp>
      <p:pic>
        <p:nvPicPr>
          <p:cNvPr id="260" name="Google Shape;260;p19"/>
          <p:cNvPicPr preferRelativeResize="0"/>
          <p:nvPr/>
        </p:nvPicPr>
        <p:blipFill>
          <a:blip r:embed="rId3">
            <a:alphaModFix/>
          </a:blip>
          <a:stretch>
            <a:fillRect/>
          </a:stretch>
        </p:blipFill>
        <p:spPr>
          <a:xfrm>
            <a:off x="3622975" y="1760525"/>
            <a:ext cx="255300" cy="255300"/>
          </a:xfrm>
          <a:prstGeom prst="rect">
            <a:avLst/>
          </a:prstGeom>
          <a:noFill/>
          <a:ln>
            <a:noFill/>
          </a:ln>
        </p:spPr>
      </p:pic>
      <p:sp>
        <p:nvSpPr>
          <p:cNvPr id="261" name="Google Shape;261;p19"/>
          <p:cNvSpPr txBox="1"/>
          <p:nvPr/>
        </p:nvSpPr>
        <p:spPr>
          <a:xfrm>
            <a:off x="370200" y="4631100"/>
            <a:ext cx="7437000" cy="2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kasikornbank.com, krungsri.com, bangkokbank.com, </a:t>
            </a:r>
            <a:r>
              <a:rPr lang="en" sz="1000" b="1">
                <a:solidFill>
                  <a:schemeClr val="dk1"/>
                </a:solidFill>
                <a:latin typeface="Century Gothic"/>
                <a:ea typeface="Century Gothic"/>
                <a:cs typeface="Century Gothic"/>
                <a:sym typeface="Century Gothic"/>
              </a:rPr>
              <a:t>bot.or.th, 1213.or.th, gobear.com, bangkokpost.com</a:t>
            </a:r>
            <a:endParaRPr sz="1000" b="1">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sz="1000" b="1">
              <a:latin typeface="Century Gothic"/>
              <a:ea typeface="Century Gothic"/>
              <a:cs typeface="Century Gothic"/>
              <a:sym typeface="Century Gothic"/>
            </a:endParaRPr>
          </a:p>
        </p:txBody>
      </p:sp>
      <p:sp>
        <p:nvSpPr>
          <p:cNvPr id="262" name="Google Shape;262;p19"/>
          <p:cNvSpPr txBox="1"/>
          <p:nvPr/>
        </p:nvSpPr>
        <p:spPr>
          <a:xfrm>
            <a:off x="7106675" y="-7175"/>
            <a:ext cx="16485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800" b="1" i="1">
                <a:solidFill>
                  <a:srgbClr val="084075"/>
                </a:solidFill>
                <a:latin typeface="Century Gothic"/>
                <a:ea typeface="Century Gothic"/>
                <a:cs typeface="Century Gothic"/>
                <a:sym typeface="Century Gothic"/>
              </a:rPr>
              <a:t>(CONTINUE)</a:t>
            </a:r>
            <a:endParaRPr>
              <a:solidFill>
                <a:srgbClr val="084075"/>
              </a:solidFill>
            </a:endParaRPr>
          </a:p>
        </p:txBody>
      </p:sp>
      <p:pic>
        <p:nvPicPr>
          <p:cNvPr id="263" name="Google Shape;263;p19"/>
          <p:cNvPicPr preferRelativeResize="0"/>
          <p:nvPr/>
        </p:nvPicPr>
        <p:blipFill>
          <a:blip r:embed="rId4">
            <a:alphaModFix/>
          </a:blip>
          <a:stretch>
            <a:fillRect/>
          </a:stretch>
        </p:blipFill>
        <p:spPr>
          <a:xfrm>
            <a:off x="6882121" y="503891"/>
            <a:ext cx="370200" cy="370184"/>
          </a:xfrm>
          <a:prstGeom prst="rect">
            <a:avLst/>
          </a:prstGeom>
          <a:noFill/>
          <a:ln>
            <a:noFill/>
          </a:ln>
        </p:spPr>
      </p:pic>
      <p:pic>
        <p:nvPicPr>
          <p:cNvPr id="264" name="Google Shape;264;p19"/>
          <p:cNvPicPr preferRelativeResize="0"/>
          <p:nvPr/>
        </p:nvPicPr>
        <p:blipFill>
          <a:blip r:embed="rId5">
            <a:alphaModFix/>
          </a:blip>
          <a:stretch>
            <a:fillRect/>
          </a:stretch>
        </p:blipFill>
        <p:spPr>
          <a:xfrm>
            <a:off x="7364937" y="434129"/>
            <a:ext cx="509700" cy="509692"/>
          </a:xfrm>
          <a:prstGeom prst="rect">
            <a:avLst/>
          </a:prstGeom>
          <a:noFill/>
          <a:ln>
            <a:noFill/>
          </a:ln>
        </p:spPr>
      </p:pic>
      <p:pic>
        <p:nvPicPr>
          <p:cNvPr id="265" name="Google Shape;265;p19"/>
          <p:cNvPicPr preferRelativeResize="0"/>
          <p:nvPr/>
        </p:nvPicPr>
        <p:blipFill>
          <a:blip r:embed="rId6">
            <a:alphaModFix/>
          </a:blip>
          <a:stretch>
            <a:fillRect/>
          </a:stretch>
        </p:blipFill>
        <p:spPr>
          <a:xfrm>
            <a:off x="7942525" y="477188"/>
            <a:ext cx="459601" cy="459601"/>
          </a:xfrm>
          <a:prstGeom prst="rect">
            <a:avLst/>
          </a:prstGeom>
          <a:noFill/>
          <a:ln>
            <a:noFill/>
          </a:ln>
        </p:spPr>
      </p:pic>
      <p:pic>
        <p:nvPicPr>
          <p:cNvPr id="266" name="Google Shape;266;p19" descr="Image result for unionpay png"/>
          <p:cNvPicPr preferRelativeResize="0"/>
          <p:nvPr/>
        </p:nvPicPr>
        <p:blipFill>
          <a:blip r:embed="rId7">
            <a:alphaModFix/>
          </a:blip>
          <a:stretch>
            <a:fillRect/>
          </a:stretch>
        </p:blipFill>
        <p:spPr>
          <a:xfrm>
            <a:off x="8470025" y="524888"/>
            <a:ext cx="509700" cy="318449"/>
          </a:xfrm>
          <a:prstGeom prst="rect">
            <a:avLst/>
          </a:prstGeom>
          <a:noFill/>
          <a:ln>
            <a:noFill/>
          </a:ln>
        </p:spPr>
      </p:pic>
      <p:sp>
        <p:nvSpPr>
          <p:cNvPr id="267" name="Google Shape;267;p19"/>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pic>
        <p:nvPicPr>
          <p:cNvPr id="268" name="Google Shape;268;p19"/>
          <p:cNvPicPr preferRelativeResize="0"/>
          <p:nvPr/>
        </p:nvPicPr>
        <p:blipFill>
          <a:blip r:embed="rId8">
            <a:alphaModFix amt="5000"/>
          </a:blip>
          <a:stretch>
            <a:fillRect/>
          </a:stretch>
        </p:blipFill>
        <p:spPr>
          <a:xfrm>
            <a:off x="7942526" y="1126949"/>
            <a:ext cx="1014300" cy="1014300"/>
          </a:xfrm>
          <a:prstGeom prst="rect">
            <a:avLst/>
          </a:prstGeom>
          <a:noFill/>
          <a:ln>
            <a:noFill/>
          </a:ln>
        </p:spPr>
      </p:pic>
      <p:pic>
        <p:nvPicPr>
          <p:cNvPr id="269" name="Google Shape;269;p19"/>
          <p:cNvPicPr preferRelativeResize="0"/>
          <p:nvPr/>
        </p:nvPicPr>
        <p:blipFill>
          <a:blip r:embed="rId8">
            <a:alphaModFix amt="5000"/>
          </a:blip>
          <a:stretch>
            <a:fillRect/>
          </a:stretch>
        </p:blipFill>
        <p:spPr>
          <a:xfrm rot="-3494280">
            <a:off x="-244015" y="3220725"/>
            <a:ext cx="1296304" cy="1296302"/>
          </a:xfrm>
          <a:prstGeom prst="rect">
            <a:avLst/>
          </a:prstGeom>
          <a:noFill/>
          <a:ln>
            <a:noFill/>
          </a:ln>
        </p:spPr>
      </p:pic>
      <p:pic>
        <p:nvPicPr>
          <p:cNvPr id="270" name="Google Shape;270;p19"/>
          <p:cNvPicPr preferRelativeResize="0"/>
          <p:nvPr/>
        </p:nvPicPr>
        <p:blipFill>
          <a:blip r:embed="rId8">
            <a:alphaModFix amt="5000"/>
          </a:blip>
          <a:stretch>
            <a:fillRect/>
          </a:stretch>
        </p:blipFill>
        <p:spPr>
          <a:xfrm rot="-5400000">
            <a:off x="4716199" y="1394925"/>
            <a:ext cx="1635200" cy="1635200"/>
          </a:xfrm>
          <a:prstGeom prst="rect">
            <a:avLst/>
          </a:prstGeom>
          <a:noFill/>
          <a:ln>
            <a:noFill/>
          </a:ln>
        </p:spPr>
      </p:pic>
      <p:graphicFrame>
        <p:nvGraphicFramePr>
          <p:cNvPr id="271" name="Google Shape;271;p19"/>
          <p:cNvGraphicFramePr/>
          <p:nvPr/>
        </p:nvGraphicFramePr>
        <p:xfrm>
          <a:off x="1125563" y="1126950"/>
          <a:ext cx="3000000" cy="3000000"/>
        </p:xfrm>
        <a:graphic>
          <a:graphicData uri="http://schemas.openxmlformats.org/drawingml/2006/table">
            <a:tbl>
              <a:tblPr>
                <a:noFill/>
                <a:tableStyleId>{4F654E62-A5A4-45D3-AB60-59B65B23658D}</a:tableStyleId>
              </a:tblPr>
              <a:tblGrid>
                <a:gridCol w="1338975"/>
                <a:gridCol w="2726525"/>
                <a:gridCol w="2943975"/>
              </a:tblGrid>
              <a:tr h="446850">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Features</a:t>
                      </a:r>
                      <a:endParaRPr b="1" i="1">
                        <a:latin typeface="Century Gothic"/>
                        <a:ea typeface="Century Gothic"/>
                        <a:cs typeface="Century Gothic"/>
                        <a:sym typeface="Century Gothic"/>
                      </a:endParaRPr>
                    </a:p>
                  </a:txBody>
                  <a:tcPr marL="91425" marR="91425" marT="91425" marB="91425" anchor="ctr">
                    <a:lnL w="19050" cap="flat" cmpd="sng">
                      <a:solidFill>
                        <a:srgbClr val="666666"/>
                      </a:solidFill>
                      <a:prstDash val="dash"/>
                      <a:round/>
                      <a:headEnd type="none" w="sm" len="sm"/>
                      <a:tailEnd type="none" w="sm" len="sm"/>
                    </a:lnL>
                    <a:lnR w="9525" cap="flat" cmpd="sng">
                      <a:solidFill>
                        <a:srgbClr val="073763">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Debit Card</a:t>
                      </a:r>
                      <a:endParaRPr b="1" i="1">
                        <a:latin typeface="Century Gothic"/>
                        <a:ea typeface="Century Gothic"/>
                        <a:cs typeface="Century Gothic"/>
                        <a:sym typeface="Century Gothic"/>
                      </a:endParaRPr>
                    </a:p>
                  </a:txBody>
                  <a:tcPr marL="91425" marR="91425" marT="91425" marB="91425" anchor="ctr">
                    <a:lnL w="9525" cap="flat" cmpd="sng">
                      <a:solidFill>
                        <a:srgbClr val="073763">
                          <a:alpha val="0"/>
                        </a:srgbClr>
                      </a:solidFill>
                      <a:prstDash val="dash"/>
                      <a:round/>
                      <a:headEnd type="none" w="sm" len="sm"/>
                      <a:tailEnd type="none" w="sm" len="sm"/>
                    </a:lnL>
                    <a:lnR w="9525" cap="flat" cmpd="sng">
                      <a:solidFill>
                        <a:srgbClr val="990000">
                          <a:alpha val="0"/>
                        </a:srgbClr>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c>
                  <a:txBody>
                    <a:bodyPr/>
                    <a:lstStyle/>
                    <a:p>
                      <a:pPr marL="0" lvl="0" indent="0" algn="ctr" rtl="0">
                        <a:spcBef>
                          <a:spcPts val="0"/>
                        </a:spcBef>
                        <a:spcAft>
                          <a:spcPts val="0"/>
                        </a:spcAft>
                        <a:buNone/>
                      </a:pPr>
                      <a:r>
                        <a:rPr lang="en" b="1" i="1">
                          <a:latin typeface="Century Gothic"/>
                          <a:ea typeface="Century Gothic"/>
                          <a:cs typeface="Century Gothic"/>
                          <a:sym typeface="Century Gothic"/>
                        </a:rPr>
                        <a:t>Credit Card</a:t>
                      </a:r>
                      <a:endParaRPr b="1" i="1">
                        <a:latin typeface="Century Gothic"/>
                        <a:ea typeface="Century Gothic"/>
                        <a:cs typeface="Century Gothic"/>
                        <a:sym typeface="Century Gothic"/>
                      </a:endParaRPr>
                    </a:p>
                  </a:txBody>
                  <a:tcPr marL="91425" marR="91425" marT="91425" marB="91425" anchor="ctr">
                    <a:lnL w="9525" cap="flat" cmpd="sng">
                      <a:solidFill>
                        <a:srgbClr val="990000">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19050" cap="flat" cmpd="sng">
                      <a:solidFill>
                        <a:srgbClr val="666666"/>
                      </a:solidFill>
                      <a:prstDash val="dash"/>
                      <a:round/>
                      <a:headEnd type="none" w="sm" len="sm"/>
                      <a:tailEnd type="none" w="sm" len="sm"/>
                    </a:lnT>
                    <a:lnB w="9525" cap="flat" cmpd="sng">
                      <a:solidFill>
                        <a:srgbClr val="990000">
                          <a:alpha val="0"/>
                        </a:srgbClr>
                      </a:solidFill>
                      <a:prstDash val="dash"/>
                      <a:round/>
                      <a:headEnd type="none" w="sm" len="sm"/>
                      <a:tailEnd type="none" w="sm" len="sm"/>
                    </a:lnB>
                    <a:solidFill>
                      <a:srgbClr val="7F6000">
                        <a:alpha val="18080"/>
                      </a:srgbClr>
                    </a:solidFill>
                  </a:tcPr>
                </a:tc>
              </a:tr>
              <a:tr h="535400">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Fine charged in </a:t>
                      </a:r>
                      <a:endParaRPr sz="1200" b="1">
                        <a:solidFill>
                          <a:srgbClr val="434343"/>
                        </a:solidFill>
                        <a:latin typeface="Century Gothic"/>
                        <a:ea typeface="Century Gothic"/>
                        <a:cs typeface="Century Gothic"/>
                        <a:sym typeface="Century Gothic"/>
                      </a:endParaRPr>
                    </a:p>
                    <a:p>
                      <a:pPr marL="0" lvl="0" indent="0" algn="ctr" rtl="0">
                        <a:spcBef>
                          <a:spcPts val="0"/>
                        </a:spcBef>
                        <a:spcAft>
                          <a:spcPts val="0"/>
                        </a:spcAft>
                        <a:buNone/>
                      </a:pPr>
                      <a:r>
                        <a:rPr lang="en" sz="1200" b="1">
                          <a:solidFill>
                            <a:srgbClr val="434343"/>
                          </a:solidFill>
                          <a:latin typeface="Century Gothic"/>
                          <a:ea typeface="Century Gothic"/>
                          <a:cs typeface="Century Gothic"/>
                          <a:sym typeface="Century Gothic"/>
                        </a:rPr>
                        <a:t>case of default</a:t>
                      </a:r>
                      <a:endParaRPr sz="1200"/>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l" rtl="0">
                        <a:spcBef>
                          <a:spcPts val="0"/>
                        </a:spcBef>
                        <a:spcAft>
                          <a:spcPts val="0"/>
                        </a:spcAft>
                        <a:buNone/>
                      </a:pPr>
                      <a:endParaRPr sz="1200"/>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0 - 250 Baht</a:t>
                      </a:r>
                      <a:endParaRPr sz="1200"/>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585550">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Reward, Points, </a:t>
                      </a:r>
                      <a:endParaRPr sz="1200" b="1">
                        <a:solidFill>
                          <a:srgbClr val="434343"/>
                        </a:solidFill>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Cash Back</a:t>
                      </a:r>
                      <a:endParaRPr sz="1200"/>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Depends </a:t>
                      </a:r>
                      <a:endParaRPr sz="1200">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(Usually no)</a:t>
                      </a:r>
                      <a:endParaRPr sz="1200"/>
                    </a:p>
                  </a:txBody>
                  <a:tcPr marL="91425" marR="91425" marT="91425" marB="91425">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None/>
                      </a:pPr>
                      <a:r>
                        <a:rPr lang="en" sz="1200">
                          <a:latin typeface="Century Gothic"/>
                          <a:ea typeface="Century Gothic"/>
                          <a:cs typeface="Century Gothic"/>
                          <a:sym typeface="Century Gothic"/>
                        </a:rPr>
                        <a:t>Depends </a:t>
                      </a:r>
                      <a:endParaRPr sz="1200">
                        <a:latin typeface="Century Gothic"/>
                        <a:ea typeface="Century Gothic"/>
                        <a:cs typeface="Century Gothic"/>
                        <a:sym typeface="Century Gothic"/>
                      </a:endParaRPr>
                    </a:p>
                    <a:p>
                      <a:pPr marL="0" lvl="0" indent="0" algn="ctr" rtl="0">
                        <a:spcBef>
                          <a:spcPts val="0"/>
                        </a:spcBef>
                        <a:spcAft>
                          <a:spcPts val="0"/>
                        </a:spcAft>
                        <a:buNone/>
                      </a:pPr>
                      <a:r>
                        <a:rPr lang="en" sz="1200" b="1">
                          <a:latin typeface="Century Gothic"/>
                          <a:ea typeface="Century Gothic"/>
                          <a:cs typeface="Century Gothic"/>
                          <a:sym typeface="Century Gothic"/>
                        </a:rPr>
                        <a:t>(Mostly every 25 Baht = 1 point </a:t>
                      </a:r>
                      <a:endParaRPr sz="1200" b="1">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200" b="1">
                          <a:latin typeface="Century Gothic"/>
                          <a:ea typeface="Century Gothic"/>
                          <a:cs typeface="Century Gothic"/>
                          <a:sym typeface="Century Gothic"/>
                        </a:rPr>
                        <a:t>and 1000 points = 100 Baht)</a:t>
                      </a:r>
                      <a:endParaRPr sz="1200" b="1"/>
                    </a:p>
                  </a:txBody>
                  <a:tcPr marL="91425" marR="91425" marT="91425" marB="91425">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439525">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Additional Services</a:t>
                      </a:r>
                      <a:endParaRPr sz="1200"/>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Accident Insurance, Travel Insurance, Rabbit Card etc.</a:t>
                      </a:r>
                      <a:endParaRPr sz="1200" b="1">
                        <a:latin typeface="Century Gothic"/>
                        <a:ea typeface="Century Gothic"/>
                        <a:cs typeface="Century Gothic"/>
                        <a:sym typeface="Century Gothic"/>
                      </a:endParaRPr>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Accident Insurance, Travel Insurance, </a:t>
                      </a:r>
                      <a:endParaRPr sz="1200">
                        <a:latin typeface="Century Gothic"/>
                        <a:ea typeface="Century Gothic"/>
                        <a:cs typeface="Century Gothic"/>
                        <a:sym typeface="Century Gothic"/>
                      </a:endParaRPr>
                    </a:p>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Rabbit Card etc.</a:t>
                      </a:r>
                      <a:endParaRPr sz="1200"/>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9525" cap="flat" cmpd="sng">
                      <a:solidFill>
                        <a:srgbClr val="990000">
                          <a:alpha val="0"/>
                        </a:srgbClr>
                      </a:solidFill>
                      <a:prstDash val="dash"/>
                      <a:round/>
                      <a:headEnd type="none" w="sm" len="sm"/>
                      <a:tailEnd type="none" w="sm" len="sm"/>
                    </a:lnB>
                  </a:tcPr>
                </a:tc>
              </a:tr>
              <a:tr h="697500">
                <a:tc>
                  <a:txBody>
                    <a:bodyPr/>
                    <a:lstStyle/>
                    <a:p>
                      <a:pPr marL="0" lvl="0" indent="0" algn="ctr" rtl="0">
                        <a:spcBef>
                          <a:spcPts val="0"/>
                        </a:spcBef>
                        <a:spcAft>
                          <a:spcPts val="0"/>
                        </a:spcAft>
                        <a:buClr>
                          <a:schemeClr val="dk1"/>
                        </a:buClr>
                        <a:buSzPts val="1100"/>
                        <a:buFont typeface="Arial"/>
                        <a:buNone/>
                      </a:pPr>
                      <a:r>
                        <a:rPr lang="en" sz="1200" b="1">
                          <a:solidFill>
                            <a:srgbClr val="434343"/>
                          </a:solidFill>
                          <a:latin typeface="Century Gothic"/>
                          <a:ea typeface="Century Gothic"/>
                          <a:cs typeface="Century Gothic"/>
                          <a:sym typeface="Century Gothic"/>
                        </a:rPr>
                        <a:t>Security/ Pin</a:t>
                      </a:r>
                      <a:endParaRPr sz="1200"/>
                    </a:p>
                  </a:txBody>
                  <a:tcPr marL="91425" marR="91425" marT="91425" marB="91425" anchor="ctr">
                    <a:lnL w="19050" cap="flat" cmpd="sng">
                      <a:solidFill>
                        <a:srgbClr val="666666"/>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Usually no need to enter the pin for Visa Card and Mastercard but </a:t>
                      </a:r>
                      <a:r>
                        <a:rPr lang="en" sz="1200" b="1">
                          <a:latin typeface="Century Gothic"/>
                          <a:ea typeface="Century Gothic"/>
                          <a:cs typeface="Century Gothic"/>
                          <a:sym typeface="Century Gothic"/>
                        </a:rPr>
                        <a:t>6-digit pin is required for Unionpay card.</a:t>
                      </a:r>
                      <a:endParaRPr sz="1200" b="1"/>
                    </a:p>
                  </a:txBody>
                  <a:tcPr marL="91425" marR="91425" marT="91425" marB="91425" anchor="ctr">
                    <a:lnL w="9525" cap="flat" cmpd="sng">
                      <a:solidFill>
                        <a:srgbClr val="999999">
                          <a:alpha val="0"/>
                        </a:srgbClr>
                      </a:solidFill>
                      <a:prstDash val="dash"/>
                      <a:round/>
                      <a:headEnd type="none" w="sm" len="sm"/>
                      <a:tailEnd type="none" w="sm" len="sm"/>
                    </a:lnL>
                    <a:lnR w="9525" cap="flat" cmpd="sng">
                      <a:solidFill>
                        <a:srgbClr val="999999">
                          <a:alpha val="0"/>
                        </a:srgbClr>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c>
                  <a:txBody>
                    <a:bodyPr/>
                    <a:lstStyle/>
                    <a:p>
                      <a:pPr marL="0" lvl="0" indent="0" algn="ctr" rtl="0">
                        <a:spcBef>
                          <a:spcPts val="0"/>
                        </a:spcBef>
                        <a:spcAft>
                          <a:spcPts val="0"/>
                        </a:spcAft>
                        <a:buClr>
                          <a:schemeClr val="dk1"/>
                        </a:buClr>
                        <a:buSzPts val="1100"/>
                        <a:buFont typeface="Arial"/>
                        <a:buNone/>
                      </a:pPr>
                      <a:r>
                        <a:rPr lang="en" sz="1200">
                          <a:latin typeface="Century Gothic"/>
                          <a:ea typeface="Century Gothic"/>
                          <a:cs typeface="Century Gothic"/>
                          <a:sym typeface="Century Gothic"/>
                        </a:rPr>
                        <a:t>Usually no need to pin the password for Visa, Mastercard and JCB but </a:t>
                      </a:r>
                      <a:r>
                        <a:rPr lang="en" sz="1200" b="1">
                          <a:latin typeface="Century Gothic"/>
                          <a:ea typeface="Century Gothic"/>
                          <a:cs typeface="Century Gothic"/>
                          <a:sym typeface="Century Gothic"/>
                        </a:rPr>
                        <a:t>6-digit pin is required for Unionpay card.</a:t>
                      </a:r>
                      <a:endParaRPr sz="1200" b="1"/>
                    </a:p>
                  </a:txBody>
                  <a:tcPr marL="91425" marR="91425" marT="91425" marB="91425" anchor="ctr">
                    <a:lnL w="9525" cap="flat" cmpd="sng">
                      <a:solidFill>
                        <a:srgbClr val="999999">
                          <a:alpha val="0"/>
                        </a:srgbClr>
                      </a:solidFill>
                      <a:prstDash val="dash"/>
                      <a:round/>
                      <a:headEnd type="none" w="sm" len="sm"/>
                      <a:tailEnd type="none" w="sm" len="sm"/>
                    </a:lnL>
                    <a:lnR w="19050" cap="flat" cmpd="sng">
                      <a:solidFill>
                        <a:srgbClr val="666666"/>
                      </a:solidFill>
                      <a:prstDash val="dash"/>
                      <a:round/>
                      <a:headEnd type="none" w="sm" len="sm"/>
                      <a:tailEnd type="none" w="sm" len="sm"/>
                    </a:lnR>
                    <a:lnT w="9525" cap="flat" cmpd="sng">
                      <a:solidFill>
                        <a:srgbClr val="990000">
                          <a:alpha val="0"/>
                        </a:srgbClr>
                      </a:solidFill>
                      <a:prstDash val="dash"/>
                      <a:round/>
                      <a:headEnd type="none" w="sm" len="sm"/>
                      <a:tailEnd type="none" w="sm" len="sm"/>
                    </a:lnT>
                    <a:lnB w="19050" cap="flat" cmpd="sng">
                      <a:solidFill>
                        <a:srgbClr val="666666"/>
                      </a:solidFill>
                      <a:prstDash val="dash"/>
                      <a:round/>
                      <a:headEnd type="none" w="sm" len="sm"/>
                      <a:tailEnd type="none" w="sm" len="sm"/>
                    </a:lnB>
                  </a:tcPr>
                </a:tc>
              </a:tr>
            </a:tbl>
          </a:graphicData>
        </a:graphic>
      </p:graphicFrame>
      <p:pic>
        <p:nvPicPr>
          <p:cNvPr id="272" name="Google Shape;272;p19"/>
          <p:cNvPicPr preferRelativeResize="0"/>
          <p:nvPr/>
        </p:nvPicPr>
        <p:blipFill>
          <a:blip r:embed="rId8">
            <a:alphaModFix amt="2000"/>
          </a:blip>
          <a:stretch>
            <a:fillRect/>
          </a:stretch>
        </p:blipFill>
        <p:spPr>
          <a:xfrm rot="-1917441">
            <a:off x="2116626" y="2693125"/>
            <a:ext cx="1014300" cy="1014300"/>
          </a:xfrm>
          <a:prstGeom prst="rect">
            <a:avLst/>
          </a:prstGeom>
          <a:noFill/>
          <a:ln>
            <a:noFill/>
          </a:ln>
        </p:spPr>
      </p:pic>
      <p:pic>
        <p:nvPicPr>
          <p:cNvPr id="273" name="Google Shape;273;p19"/>
          <p:cNvPicPr preferRelativeResize="0"/>
          <p:nvPr/>
        </p:nvPicPr>
        <p:blipFill>
          <a:blip r:embed="rId8">
            <a:alphaModFix amt="2000"/>
          </a:blip>
          <a:stretch>
            <a:fillRect/>
          </a:stretch>
        </p:blipFill>
        <p:spPr>
          <a:xfrm rot="-4348216">
            <a:off x="7446340" y="3302842"/>
            <a:ext cx="1451994" cy="1452010"/>
          </a:xfrm>
          <a:prstGeom prst="rect">
            <a:avLst/>
          </a:prstGeom>
          <a:noFill/>
          <a:ln>
            <a:noFill/>
          </a:ln>
        </p:spPr>
      </p:pic>
      <p:pic>
        <p:nvPicPr>
          <p:cNvPr id="274" name="Google Shape;274;p19"/>
          <p:cNvPicPr preferRelativeResize="0"/>
          <p:nvPr/>
        </p:nvPicPr>
        <p:blipFill>
          <a:blip r:embed="rId8">
            <a:alphaModFix amt="5000"/>
          </a:blip>
          <a:stretch>
            <a:fillRect/>
          </a:stretch>
        </p:blipFill>
        <p:spPr>
          <a:xfrm rot="-815789">
            <a:off x="282100" y="1126950"/>
            <a:ext cx="1202201" cy="12022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20"/>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0"/>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0"/>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0"/>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0"/>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BENEFITS</a:t>
            </a:r>
            <a:endParaRPr sz="800" b="1">
              <a:solidFill>
                <a:srgbClr val="FFFFFF"/>
              </a:solidFill>
              <a:latin typeface="Century Gothic"/>
              <a:ea typeface="Century Gothic"/>
              <a:cs typeface="Century Gothic"/>
              <a:sym typeface="Century Gothic"/>
            </a:endParaRPr>
          </a:p>
        </p:txBody>
      </p:sp>
      <p:sp>
        <p:nvSpPr>
          <p:cNvPr id="284" name="Google Shape;284;p20"/>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285" name="Google Shape;285;p20"/>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286" name="Google Shape;286;p20"/>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287" name="Google Shape;287;p20"/>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pic>
        <p:nvPicPr>
          <p:cNvPr id="288" name="Google Shape;288;p20"/>
          <p:cNvPicPr preferRelativeResize="0"/>
          <p:nvPr/>
        </p:nvPicPr>
        <p:blipFill>
          <a:blip r:embed="rId3">
            <a:alphaModFix/>
          </a:blip>
          <a:stretch>
            <a:fillRect/>
          </a:stretch>
        </p:blipFill>
        <p:spPr>
          <a:xfrm>
            <a:off x="7189075" y="1018456"/>
            <a:ext cx="2649600" cy="2649663"/>
          </a:xfrm>
          <a:prstGeom prst="rect">
            <a:avLst/>
          </a:prstGeom>
          <a:noFill/>
          <a:ln>
            <a:noFill/>
          </a:ln>
        </p:spPr>
      </p:pic>
      <p:sp>
        <p:nvSpPr>
          <p:cNvPr id="289" name="Google Shape;289;p20"/>
          <p:cNvSpPr txBox="1"/>
          <p:nvPr/>
        </p:nvSpPr>
        <p:spPr>
          <a:xfrm>
            <a:off x="7935725" y="3707394"/>
            <a:ext cx="1411500" cy="366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a:latin typeface="Century Gothic"/>
                <a:ea typeface="Century Gothic"/>
                <a:cs typeface="Century Gothic"/>
                <a:sym typeface="Century Gothic"/>
              </a:rPr>
              <a:t>ISSUERS</a:t>
            </a:r>
            <a:endParaRPr sz="1800">
              <a:latin typeface="Century Gothic"/>
              <a:ea typeface="Century Gothic"/>
              <a:cs typeface="Century Gothic"/>
              <a:sym typeface="Century Gothic"/>
            </a:endParaRPr>
          </a:p>
        </p:txBody>
      </p:sp>
      <p:sp>
        <p:nvSpPr>
          <p:cNvPr id="290" name="Google Shape;290;p20"/>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grpSp>
        <p:nvGrpSpPr>
          <p:cNvPr id="291" name="Google Shape;291;p20"/>
          <p:cNvGrpSpPr/>
          <p:nvPr/>
        </p:nvGrpSpPr>
        <p:grpSpPr>
          <a:xfrm>
            <a:off x="3605025" y="1570825"/>
            <a:ext cx="2870788" cy="670900"/>
            <a:chOff x="4027050" y="1121250"/>
            <a:chExt cx="2870788" cy="670900"/>
          </a:xfrm>
        </p:grpSpPr>
        <p:sp>
          <p:nvSpPr>
            <p:cNvPr id="292" name="Google Shape;292;p20"/>
            <p:cNvSpPr txBox="1"/>
            <p:nvPr/>
          </p:nvSpPr>
          <p:spPr>
            <a:xfrm>
              <a:off x="4501438" y="1199704"/>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MERCHANT FEES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293" name="Google Shape;293;p20"/>
            <p:cNvGrpSpPr/>
            <p:nvPr/>
          </p:nvGrpSpPr>
          <p:grpSpPr>
            <a:xfrm>
              <a:off x="4027050" y="1121250"/>
              <a:ext cx="523500" cy="523500"/>
              <a:chOff x="4955400" y="757850"/>
              <a:chExt cx="523500" cy="523500"/>
            </a:xfrm>
          </p:grpSpPr>
          <p:sp>
            <p:nvSpPr>
              <p:cNvPr id="294" name="Google Shape;294;p20"/>
              <p:cNvSpPr/>
              <p:nvPr/>
            </p:nvSpPr>
            <p:spPr>
              <a:xfrm>
                <a:off x="4955400" y="757850"/>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95" name="Google Shape;295;p20"/>
              <p:cNvPicPr preferRelativeResize="0"/>
              <p:nvPr/>
            </p:nvPicPr>
            <p:blipFill>
              <a:blip r:embed="rId4">
                <a:alphaModFix/>
              </a:blip>
              <a:stretch>
                <a:fillRect/>
              </a:stretch>
            </p:blipFill>
            <p:spPr>
              <a:xfrm>
                <a:off x="5033850" y="836300"/>
                <a:ext cx="366600" cy="366600"/>
              </a:xfrm>
              <a:prstGeom prst="rect">
                <a:avLst/>
              </a:prstGeom>
              <a:noFill/>
              <a:ln>
                <a:noFill/>
              </a:ln>
            </p:spPr>
          </p:pic>
        </p:grpSp>
        <p:sp>
          <p:nvSpPr>
            <p:cNvPr id="296" name="Google Shape;296;p20"/>
            <p:cNvSpPr txBox="1"/>
            <p:nvPr/>
          </p:nvSpPr>
          <p:spPr>
            <a:xfrm>
              <a:off x="4550550" y="1425550"/>
              <a:ext cx="20967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merchants pay fees around 3% each time when using EDC machine</a:t>
              </a:r>
              <a:r>
                <a:rPr lang="en"/>
                <a:t> </a:t>
              </a:r>
              <a:endParaRPr/>
            </a:p>
          </p:txBody>
        </p:sp>
      </p:grpSp>
      <p:grpSp>
        <p:nvGrpSpPr>
          <p:cNvPr id="297" name="Google Shape;297;p20"/>
          <p:cNvGrpSpPr/>
          <p:nvPr/>
        </p:nvGrpSpPr>
        <p:grpSpPr>
          <a:xfrm>
            <a:off x="3605025" y="2794050"/>
            <a:ext cx="2870788" cy="677250"/>
            <a:chOff x="4027050" y="1976025"/>
            <a:chExt cx="2870788" cy="677250"/>
          </a:xfrm>
        </p:grpSpPr>
        <p:sp>
          <p:nvSpPr>
            <p:cNvPr id="298" name="Google Shape;298;p20"/>
            <p:cNvSpPr txBox="1"/>
            <p:nvPr/>
          </p:nvSpPr>
          <p:spPr>
            <a:xfrm>
              <a:off x="4501438" y="205447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INCENTIVE BENEFITS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299" name="Google Shape;299;p20"/>
            <p:cNvGrpSpPr/>
            <p:nvPr/>
          </p:nvGrpSpPr>
          <p:grpSpPr>
            <a:xfrm>
              <a:off x="4027050" y="1976025"/>
              <a:ext cx="523500" cy="523500"/>
              <a:chOff x="4027050" y="1976025"/>
              <a:chExt cx="523500" cy="523500"/>
            </a:xfrm>
          </p:grpSpPr>
          <p:sp>
            <p:nvSpPr>
              <p:cNvPr id="300" name="Google Shape;300;p20"/>
              <p:cNvSpPr/>
              <p:nvPr/>
            </p:nvSpPr>
            <p:spPr>
              <a:xfrm>
                <a:off x="4027050" y="1976025"/>
                <a:ext cx="523500" cy="523500"/>
              </a:xfrm>
              <a:prstGeom prst="ellipse">
                <a:avLst/>
              </a:prstGeom>
              <a:solidFill>
                <a:srgbClr val="7F6000">
                  <a:alpha val="180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01" name="Google Shape;301;p20"/>
              <p:cNvPicPr preferRelativeResize="0"/>
              <p:nvPr/>
            </p:nvPicPr>
            <p:blipFill>
              <a:blip r:embed="rId5">
                <a:alphaModFix/>
              </a:blip>
              <a:stretch>
                <a:fillRect/>
              </a:stretch>
            </p:blipFill>
            <p:spPr>
              <a:xfrm>
                <a:off x="4105500" y="2052586"/>
                <a:ext cx="366600" cy="366600"/>
              </a:xfrm>
              <a:prstGeom prst="rect">
                <a:avLst/>
              </a:prstGeom>
              <a:noFill/>
              <a:ln>
                <a:noFill/>
              </a:ln>
            </p:spPr>
          </p:pic>
        </p:grpSp>
        <p:sp>
          <p:nvSpPr>
            <p:cNvPr id="302" name="Google Shape;302;p20"/>
            <p:cNvSpPr txBox="1"/>
            <p:nvPr/>
          </p:nvSpPr>
          <p:spPr>
            <a:xfrm>
              <a:off x="4608550" y="2286675"/>
              <a:ext cx="20967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create incentive to customer to purchase something and get benefit for each time they spend via card</a:t>
              </a:r>
              <a:endParaRPr/>
            </a:p>
          </p:txBody>
        </p:sp>
      </p:grpSp>
      <p:grpSp>
        <p:nvGrpSpPr>
          <p:cNvPr id="303" name="Google Shape;303;p20"/>
          <p:cNvGrpSpPr/>
          <p:nvPr/>
        </p:nvGrpSpPr>
        <p:grpSpPr>
          <a:xfrm>
            <a:off x="509250" y="1583238"/>
            <a:ext cx="2950788" cy="646063"/>
            <a:chOff x="4027050" y="2827013"/>
            <a:chExt cx="2950788" cy="646063"/>
          </a:xfrm>
        </p:grpSpPr>
        <p:sp>
          <p:nvSpPr>
            <p:cNvPr id="304" name="Google Shape;304;p20"/>
            <p:cNvSpPr txBox="1"/>
            <p:nvPr/>
          </p:nvSpPr>
          <p:spPr>
            <a:xfrm>
              <a:off x="4581438" y="2907716"/>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FEES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05" name="Google Shape;305;p20"/>
            <p:cNvGrpSpPr/>
            <p:nvPr/>
          </p:nvGrpSpPr>
          <p:grpSpPr>
            <a:xfrm>
              <a:off x="4027050" y="2827013"/>
              <a:ext cx="523500" cy="523500"/>
              <a:chOff x="4027050" y="2827013"/>
              <a:chExt cx="523500" cy="523500"/>
            </a:xfrm>
          </p:grpSpPr>
          <p:sp>
            <p:nvSpPr>
              <p:cNvPr id="306" name="Google Shape;306;p20"/>
              <p:cNvSpPr/>
              <p:nvPr/>
            </p:nvSpPr>
            <p:spPr>
              <a:xfrm>
                <a:off x="4027050" y="2827013"/>
                <a:ext cx="523500" cy="523500"/>
              </a:xfrm>
              <a:prstGeom prst="ellipse">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07" name="Google Shape;307;p20"/>
              <p:cNvPicPr preferRelativeResize="0"/>
              <p:nvPr/>
            </p:nvPicPr>
            <p:blipFill>
              <a:blip r:embed="rId6">
                <a:alphaModFix/>
              </a:blip>
              <a:stretch>
                <a:fillRect/>
              </a:stretch>
            </p:blipFill>
            <p:spPr>
              <a:xfrm>
                <a:off x="4105500" y="2905475"/>
                <a:ext cx="366600" cy="366600"/>
              </a:xfrm>
              <a:prstGeom prst="rect">
                <a:avLst/>
              </a:prstGeom>
              <a:noFill/>
              <a:ln>
                <a:noFill/>
              </a:ln>
            </p:spPr>
          </p:pic>
        </p:grpSp>
        <p:sp>
          <p:nvSpPr>
            <p:cNvPr id="308" name="Google Shape;308;p20"/>
            <p:cNvSpPr txBox="1"/>
            <p:nvPr/>
          </p:nvSpPr>
          <p:spPr>
            <a:xfrm>
              <a:off x="4651275" y="3106475"/>
              <a:ext cx="20967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users pay fees for using credit card each year </a:t>
              </a:r>
              <a:endParaRPr/>
            </a:p>
          </p:txBody>
        </p:sp>
      </p:grpSp>
      <p:grpSp>
        <p:nvGrpSpPr>
          <p:cNvPr id="309" name="Google Shape;309;p20"/>
          <p:cNvGrpSpPr/>
          <p:nvPr/>
        </p:nvGrpSpPr>
        <p:grpSpPr>
          <a:xfrm>
            <a:off x="424475" y="2836063"/>
            <a:ext cx="2950800" cy="632438"/>
            <a:chOff x="4027050" y="3678025"/>
            <a:chExt cx="2950800" cy="632438"/>
          </a:xfrm>
        </p:grpSpPr>
        <p:sp>
          <p:nvSpPr>
            <p:cNvPr id="310" name="Google Shape;310;p20"/>
            <p:cNvSpPr txBox="1"/>
            <p:nvPr/>
          </p:nvSpPr>
          <p:spPr>
            <a:xfrm>
              <a:off x="4581450" y="3756466"/>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FINE INTEREST</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11" name="Google Shape;311;p20"/>
            <p:cNvGrpSpPr/>
            <p:nvPr/>
          </p:nvGrpSpPr>
          <p:grpSpPr>
            <a:xfrm>
              <a:off x="4027050" y="3678025"/>
              <a:ext cx="523500" cy="523500"/>
              <a:chOff x="4027050" y="3678025"/>
              <a:chExt cx="523500" cy="523500"/>
            </a:xfrm>
          </p:grpSpPr>
          <p:sp>
            <p:nvSpPr>
              <p:cNvPr id="312" name="Google Shape;312;p20"/>
              <p:cNvSpPr/>
              <p:nvPr/>
            </p:nvSpPr>
            <p:spPr>
              <a:xfrm>
                <a:off x="4027050" y="3678025"/>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3" name="Google Shape;313;p20"/>
              <p:cNvPicPr preferRelativeResize="0"/>
              <p:nvPr/>
            </p:nvPicPr>
            <p:blipFill>
              <a:blip r:embed="rId7">
                <a:alphaModFix/>
              </a:blip>
              <a:stretch>
                <a:fillRect/>
              </a:stretch>
            </p:blipFill>
            <p:spPr>
              <a:xfrm>
                <a:off x="4105499" y="3756475"/>
                <a:ext cx="366600" cy="366600"/>
              </a:xfrm>
              <a:prstGeom prst="rect">
                <a:avLst/>
              </a:prstGeom>
              <a:noFill/>
              <a:ln>
                <a:noFill/>
              </a:ln>
            </p:spPr>
          </p:pic>
        </p:grpSp>
        <p:sp>
          <p:nvSpPr>
            <p:cNvPr id="314" name="Google Shape;314;p20"/>
            <p:cNvSpPr txBox="1"/>
            <p:nvPr/>
          </p:nvSpPr>
          <p:spPr>
            <a:xfrm>
              <a:off x="4651300" y="3943863"/>
              <a:ext cx="20967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for a delay payment user have to pay fine around 18% (use now, pay later)</a:t>
              </a:r>
              <a:endParaRPr/>
            </a:p>
          </p:txBody>
        </p:sp>
      </p:grpSp>
      <p:sp>
        <p:nvSpPr>
          <p:cNvPr id="315" name="Google Shape;315;p20"/>
          <p:cNvSpPr txBox="1"/>
          <p:nvPr/>
        </p:nvSpPr>
        <p:spPr>
          <a:xfrm>
            <a:off x="750100" y="4695400"/>
            <a:ext cx="88668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a:t>
            </a:r>
            <a:r>
              <a:rPr lang="en" sz="1000" b="1">
                <a:solidFill>
                  <a:schemeClr val="dk1"/>
                </a:solidFill>
                <a:latin typeface="Century Gothic"/>
                <a:ea typeface="Century Gothic"/>
                <a:cs typeface="Century Gothic"/>
                <a:sym typeface="Century Gothic"/>
              </a:rPr>
              <a:t>pocketsense.com</a:t>
            </a:r>
            <a:endParaRPr sz="1000" b="1">
              <a:latin typeface="Century Gothic"/>
              <a:ea typeface="Century Gothic"/>
              <a:cs typeface="Century Gothic"/>
              <a:sym typeface="Century Gothic"/>
            </a:endParaRPr>
          </a:p>
        </p:txBody>
      </p:sp>
      <p:sp>
        <p:nvSpPr>
          <p:cNvPr id="316" name="Google Shape;316;p20"/>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0"/>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20"/>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0"/>
          <p:cNvSpPr txBox="1">
            <a:spLocks noGrp="1"/>
          </p:cNvSpPr>
          <p:nvPr>
            <p:ph type="title"/>
          </p:nvPr>
        </p:nvSpPr>
        <p:spPr>
          <a:xfrm>
            <a:off x="0" y="75"/>
            <a:ext cx="6792900" cy="516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BENEFIT OF CREDIT CARD - ISSUERS</a:t>
            </a:r>
            <a:endParaRPr sz="1800" b="1">
              <a:solidFill>
                <a:srgbClr val="000000"/>
              </a:solidFill>
              <a:latin typeface="Century Gothic"/>
              <a:ea typeface="Century Gothic"/>
              <a:cs typeface="Century Gothic"/>
              <a:sym typeface="Century Gothic"/>
            </a:endParaRPr>
          </a:p>
        </p:txBody>
      </p:sp>
      <p:sp>
        <p:nvSpPr>
          <p:cNvPr id="320" name="Google Shape;320;p20"/>
          <p:cNvSpPr txBox="1">
            <a:spLocks noGrp="1"/>
          </p:cNvSpPr>
          <p:nvPr>
            <p:ph type="body" idx="1"/>
          </p:nvPr>
        </p:nvSpPr>
        <p:spPr>
          <a:xfrm>
            <a:off x="132706" y="251675"/>
            <a:ext cx="56976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The issuer of the credit card get the profit from issuing the credit card.</a:t>
            </a:r>
            <a:endParaRPr sz="1100">
              <a:solidFill>
                <a:srgbClr val="B7B7B7"/>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1"/>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21"/>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21"/>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21"/>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21"/>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BENEFITS</a:t>
            </a:r>
            <a:endParaRPr sz="800" b="1">
              <a:solidFill>
                <a:srgbClr val="FFFFFF"/>
              </a:solidFill>
              <a:latin typeface="Century Gothic"/>
              <a:ea typeface="Century Gothic"/>
              <a:cs typeface="Century Gothic"/>
              <a:sym typeface="Century Gothic"/>
            </a:endParaRPr>
          </a:p>
        </p:txBody>
      </p:sp>
      <p:sp>
        <p:nvSpPr>
          <p:cNvPr id="330" name="Google Shape;330;p21"/>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331" name="Google Shape;331;p21"/>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332" name="Google Shape;332;p21"/>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333" name="Google Shape;333;p21"/>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334" name="Google Shape;334;p21"/>
          <p:cNvSpPr txBox="1"/>
          <p:nvPr/>
        </p:nvSpPr>
        <p:spPr>
          <a:xfrm>
            <a:off x="0" y="3350600"/>
            <a:ext cx="1119000" cy="491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USERS</a:t>
            </a:r>
            <a:endParaRPr sz="1800">
              <a:latin typeface="Century Gothic"/>
              <a:ea typeface="Century Gothic"/>
              <a:cs typeface="Century Gothic"/>
              <a:sym typeface="Century Gothic"/>
            </a:endParaRPr>
          </a:p>
        </p:txBody>
      </p:sp>
      <p:sp>
        <p:nvSpPr>
          <p:cNvPr id="335" name="Google Shape;335;p21"/>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grpSp>
        <p:nvGrpSpPr>
          <p:cNvPr id="336" name="Google Shape;336;p21"/>
          <p:cNvGrpSpPr/>
          <p:nvPr/>
        </p:nvGrpSpPr>
        <p:grpSpPr>
          <a:xfrm>
            <a:off x="2360975" y="4034575"/>
            <a:ext cx="2919900" cy="615663"/>
            <a:chOff x="6525325" y="590450"/>
            <a:chExt cx="2919900" cy="615663"/>
          </a:xfrm>
        </p:grpSpPr>
        <p:grpSp>
          <p:nvGrpSpPr>
            <p:cNvPr id="337" name="Google Shape;337;p21"/>
            <p:cNvGrpSpPr/>
            <p:nvPr/>
          </p:nvGrpSpPr>
          <p:grpSpPr>
            <a:xfrm>
              <a:off x="6525325" y="590450"/>
              <a:ext cx="2919900" cy="523500"/>
              <a:chOff x="6525325" y="590450"/>
              <a:chExt cx="2919900" cy="523500"/>
            </a:xfrm>
          </p:grpSpPr>
          <p:sp>
            <p:nvSpPr>
              <p:cNvPr id="338" name="Google Shape;338;p21"/>
              <p:cNvSpPr txBox="1"/>
              <p:nvPr/>
            </p:nvSpPr>
            <p:spPr>
              <a:xfrm>
                <a:off x="7048825" y="668891"/>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DISCOUNTS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39" name="Google Shape;339;p21"/>
              <p:cNvGrpSpPr/>
              <p:nvPr/>
            </p:nvGrpSpPr>
            <p:grpSpPr>
              <a:xfrm>
                <a:off x="6525325" y="590450"/>
                <a:ext cx="523500" cy="523500"/>
                <a:chOff x="4027050" y="3678025"/>
                <a:chExt cx="523500" cy="523500"/>
              </a:xfrm>
            </p:grpSpPr>
            <p:sp>
              <p:nvSpPr>
                <p:cNvPr id="340" name="Google Shape;340;p21"/>
                <p:cNvSpPr/>
                <p:nvPr/>
              </p:nvSpPr>
              <p:spPr>
                <a:xfrm>
                  <a:off x="4027050" y="3678025"/>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41" name="Google Shape;341;p21"/>
                <p:cNvPicPr preferRelativeResize="0"/>
                <p:nvPr/>
              </p:nvPicPr>
              <p:blipFill>
                <a:blip r:embed="rId3">
                  <a:alphaModFix/>
                </a:blip>
                <a:stretch>
                  <a:fillRect/>
                </a:stretch>
              </p:blipFill>
              <p:spPr>
                <a:xfrm>
                  <a:off x="4105500" y="3769617"/>
                  <a:ext cx="366600" cy="366600"/>
                </a:xfrm>
                <a:prstGeom prst="rect">
                  <a:avLst/>
                </a:prstGeom>
                <a:noFill/>
                <a:ln>
                  <a:noFill/>
                </a:ln>
              </p:spPr>
            </p:pic>
          </p:grpSp>
        </p:grpSp>
        <p:sp>
          <p:nvSpPr>
            <p:cNvPr id="342" name="Google Shape;342;p21"/>
            <p:cNvSpPr txBox="1"/>
            <p:nvPr/>
          </p:nvSpPr>
          <p:spPr>
            <a:xfrm>
              <a:off x="7153525" y="839513"/>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some restaurant and shop give some discount for credit user</a:t>
              </a:r>
              <a:endParaRPr/>
            </a:p>
          </p:txBody>
        </p:sp>
      </p:grpSp>
      <p:grpSp>
        <p:nvGrpSpPr>
          <p:cNvPr id="343" name="Google Shape;343;p21"/>
          <p:cNvGrpSpPr/>
          <p:nvPr/>
        </p:nvGrpSpPr>
        <p:grpSpPr>
          <a:xfrm>
            <a:off x="5345863" y="1516775"/>
            <a:ext cx="2919913" cy="616875"/>
            <a:chOff x="6525313" y="1435925"/>
            <a:chExt cx="2919913" cy="616875"/>
          </a:xfrm>
        </p:grpSpPr>
        <p:grpSp>
          <p:nvGrpSpPr>
            <p:cNvPr id="344" name="Google Shape;344;p21"/>
            <p:cNvGrpSpPr/>
            <p:nvPr/>
          </p:nvGrpSpPr>
          <p:grpSpPr>
            <a:xfrm>
              <a:off x="6525313" y="1435925"/>
              <a:ext cx="2919913" cy="523500"/>
              <a:chOff x="6525313" y="1359725"/>
              <a:chExt cx="2919913" cy="523500"/>
            </a:xfrm>
          </p:grpSpPr>
          <p:sp>
            <p:nvSpPr>
              <p:cNvPr id="345" name="Google Shape;345;p21"/>
              <p:cNvSpPr txBox="1"/>
              <p:nvPr/>
            </p:nvSpPr>
            <p:spPr>
              <a:xfrm>
                <a:off x="7048825" y="1438166"/>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CONVENIENCE</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46" name="Google Shape;346;p21"/>
              <p:cNvGrpSpPr/>
              <p:nvPr/>
            </p:nvGrpSpPr>
            <p:grpSpPr>
              <a:xfrm>
                <a:off x="6525313" y="1359725"/>
                <a:ext cx="523500" cy="523500"/>
                <a:chOff x="4094150" y="2805075"/>
                <a:chExt cx="523500" cy="523500"/>
              </a:xfrm>
            </p:grpSpPr>
            <p:sp>
              <p:nvSpPr>
                <p:cNvPr id="347" name="Google Shape;347;p21"/>
                <p:cNvSpPr/>
                <p:nvPr/>
              </p:nvSpPr>
              <p:spPr>
                <a:xfrm>
                  <a:off x="4094150" y="2805075"/>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48" name="Google Shape;348;p21"/>
                <p:cNvPicPr preferRelativeResize="0"/>
                <p:nvPr/>
              </p:nvPicPr>
              <p:blipFill>
                <a:blip r:embed="rId4">
                  <a:alphaModFix/>
                </a:blip>
                <a:stretch>
                  <a:fillRect/>
                </a:stretch>
              </p:blipFill>
              <p:spPr>
                <a:xfrm>
                  <a:off x="4172600" y="2883514"/>
                  <a:ext cx="366604" cy="366600"/>
                </a:xfrm>
                <a:prstGeom prst="rect">
                  <a:avLst/>
                </a:prstGeom>
                <a:noFill/>
                <a:ln>
                  <a:noFill/>
                </a:ln>
              </p:spPr>
            </p:pic>
          </p:grpSp>
        </p:grpSp>
        <p:sp>
          <p:nvSpPr>
            <p:cNvPr id="349" name="Google Shape;349;p21"/>
            <p:cNvSpPr txBox="1"/>
            <p:nvPr/>
          </p:nvSpPr>
          <p:spPr>
            <a:xfrm>
              <a:off x="7153525" y="168620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not necessary to hold that much cash and coin</a:t>
              </a:r>
              <a:endParaRPr/>
            </a:p>
          </p:txBody>
        </p:sp>
      </p:grpSp>
      <p:grpSp>
        <p:nvGrpSpPr>
          <p:cNvPr id="350" name="Google Shape;350;p21"/>
          <p:cNvGrpSpPr/>
          <p:nvPr/>
        </p:nvGrpSpPr>
        <p:grpSpPr>
          <a:xfrm>
            <a:off x="5345863" y="2290350"/>
            <a:ext cx="2919913" cy="627713"/>
            <a:chOff x="6525313" y="2129000"/>
            <a:chExt cx="2919913" cy="627713"/>
          </a:xfrm>
        </p:grpSpPr>
        <p:grpSp>
          <p:nvGrpSpPr>
            <p:cNvPr id="351" name="Google Shape;351;p21"/>
            <p:cNvGrpSpPr/>
            <p:nvPr/>
          </p:nvGrpSpPr>
          <p:grpSpPr>
            <a:xfrm>
              <a:off x="6525313" y="2129000"/>
              <a:ext cx="2919913" cy="523500"/>
              <a:chOff x="6525313" y="2129000"/>
              <a:chExt cx="2919913" cy="523500"/>
            </a:xfrm>
          </p:grpSpPr>
          <p:sp>
            <p:nvSpPr>
              <p:cNvPr id="352" name="Google Shape;352;p21"/>
              <p:cNvSpPr txBox="1"/>
              <p:nvPr/>
            </p:nvSpPr>
            <p:spPr>
              <a:xfrm>
                <a:off x="7048825" y="2207454"/>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REWARD POINTS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53" name="Google Shape;353;p21"/>
              <p:cNvGrpSpPr/>
              <p:nvPr/>
            </p:nvGrpSpPr>
            <p:grpSpPr>
              <a:xfrm>
                <a:off x="6525313" y="2129000"/>
                <a:ext cx="523500" cy="523500"/>
                <a:chOff x="6525313" y="2048250"/>
                <a:chExt cx="523500" cy="523500"/>
              </a:xfrm>
            </p:grpSpPr>
            <p:sp>
              <p:nvSpPr>
                <p:cNvPr id="354" name="Google Shape;354;p21"/>
                <p:cNvSpPr/>
                <p:nvPr/>
              </p:nvSpPr>
              <p:spPr>
                <a:xfrm>
                  <a:off x="6525313" y="2048250"/>
                  <a:ext cx="523500" cy="523500"/>
                </a:xfrm>
                <a:prstGeom prst="ellipse">
                  <a:avLst/>
                </a:prstGeom>
                <a:solidFill>
                  <a:srgbClr val="7F6000">
                    <a:alpha val="180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55" name="Google Shape;355;p21"/>
                <p:cNvPicPr preferRelativeResize="0"/>
                <p:nvPr/>
              </p:nvPicPr>
              <p:blipFill>
                <a:blip r:embed="rId5">
                  <a:alphaModFix/>
                </a:blip>
                <a:stretch>
                  <a:fillRect/>
                </a:stretch>
              </p:blipFill>
              <p:spPr>
                <a:xfrm>
                  <a:off x="6603775" y="2129000"/>
                  <a:ext cx="366600" cy="366600"/>
                </a:xfrm>
                <a:prstGeom prst="rect">
                  <a:avLst/>
                </a:prstGeom>
                <a:noFill/>
                <a:ln>
                  <a:noFill/>
                </a:ln>
              </p:spPr>
            </p:pic>
          </p:grpSp>
        </p:grpSp>
        <p:sp>
          <p:nvSpPr>
            <p:cNvPr id="356" name="Google Shape;356;p21"/>
            <p:cNvSpPr txBox="1"/>
            <p:nvPr/>
          </p:nvSpPr>
          <p:spPr>
            <a:xfrm>
              <a:off x="7153525" y="2390113"/>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purchase via credit card receive reward point and can exchange for some reward</a:t>
              </a:r>
              <a:endParaRPr/>
            </a:p>
          </p:txBody>
        </p:sp>
      </p:grpSp>
      <p:grpSp>
        <p:nvGrpSpPr>
          <p:cNvPr id="357" name="Google Shape;357;p21"/>
          <p:cNvGrpSpPr/>
          <p:nvPr/>
        </p:nvGrpSpPr>
        <p:grpSpPr>
          <a:xfrm>
            <a:off x="5345863" y="3344688"/>
            <a:ext cx="2919913" cy="619300"/>
            <a:chOff x="6525313" y="3126875"/>
            <a:chExt cx="2919913" cy="619300"/>
          </a:xfrm>
        </p:grpSpPr>
        <p:grpSp>
          <p:nvGrpSpPr>
            <p:cNvPr id="358" name="Google Shape;358;p21"/>
            <p:cNvGrpSpPr/>
            <p:nvPr/>
          </p:nvGrpSpPr>
          <p:grpSpPr>
            <a:xfrm>
              <a:off x="6525313" y="3126875"/>
              <a:ext cx="2919913" cy="523500"/>
              <a:chOff x="6525313" y="2898275"/>
              <a:chExt cx="2919913" cy="523500"/>
            </a:xfrm>
          </p:grpSpPr>
          <p:sp>
            <p:nvSpPr>
              <p:cNvPr id="359" name="Google Shape;359;p21"/>
              <p:cNvSpPr txBox="1"/>
              <p:nvPr/>
            </p:nvSpPr>
            <p:spPr>
              <a:xfrm>
                <a:off x="7048825" y="297672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PRIVILEGE</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360" name="Google Shape;360;p21"/>
              <p:cNvSpPr/>
              <p:nvPr/>
            </p:nvSpPr>
            <p:spPr>
              <a:xfrm>
                <a:off x="6525313" y="2898275"/>
                <a:ext cx="523500" cy="523500"/>
              </a:xfrm>
              <a:prstGeom prst="ellipse">
                <a:avLst/>
              </a:prstGeom>
              <a:solidFill>
                <a:srgbClr val="7D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1" name="Google Shape;361;p21"/>
              <p:cNvPicPr preferRelativeResize="0"/>
              <p:nvPr/>
            </p:nvPicPr>
            <p:blipFill>
              <a:blip r:embed="rId6">
                <a:alphaModFix/>
              </a:blip>
              <a:stretch>
                <a:fillRect/>
              </a:stretch>
            </p:blipFill>
            <p:spPr>
              <a:xfrm>
                <a:off x="6603775" y="2976723"/>
                <a:ext cx="366600" cy="366600"/>
              </a:xfrm>
              <a:prstGeom prst="rect">
                <a:avLst/>
              </a:prstGeom>
              <a:noFill/>
              <a:ln>
                <a:noFill/>
              </a:ln>
            </p:spPr>
          </p:pic>
        </p:grpSp>
        <p:sp>
          <p:nvSpPr>
            <p:cNvPr id="362" name="Google Shape;362;p21"/>
            <p:cNvSpPr txBox="1"/>
            <p:nvPr/>
          </p:nvSpPr>
          <p:spPr>
            <a:xfrm>
              <a:off x="7153525" y="3379575"/>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upgrade seat, lounge, priority line, parking lot </a:t>
              </a:r>
              <a:endParaRPr/>
            </a:p>
          </p:txBody>
        </p:sp>
      </p:grpSp>
      <p:grpSp>
        <p:nvGrpSpPr>
          <p:cNvPr id="363" name="Google Shape;363;p21"/>
          <p:cNvGrpSpPr/>
          <p:nvPr/>
        </p:nvGrpSpPr>
        <p:grpSpPr>
          <a:xfrm>
            <a:off x="5345863" y="4098725"/>
            <a:ext cx="2919913" cy="630138"/>
            <a:chOff x="6525313" y="3819950"/>
            <a:chExt cx="2919913" cy="630138"/>
          </a:xfrm>
        </p:grpSpPr>
        <p:grpSp>
          <p:nvGrpSpPr>
            <p:cNvPr id="364" name="Google Shape;364;p21"/>
            <p:cNvGrpSpPr/>
            <p:nvPr/>
          </p:nvGrpSpPr>
          <p:grpSpPr>
            <a:xfrm>
              <a:off x="6525313" y="3819950"/>
              <a:ext cx="2919913" cy="523500"/>
              <a:chOff x="6525313" y="3667550"/>
              <a:chExt cx="2919913" cy="523500"/>
            </a:xfrm>
          </p:grpSpPr>
          <p:sp>
            <p:nvSpPr>
              <p:cNvPr id="365" name="Google Shape;365;p21"/>
              <p:cNvSpPr txBox="1"/>
              <p:nvPr/>
            </p:nvSpPr>
            <p:spPr>
              <a:xfrm>
                <a:off x="7048825" y="376962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INSURANCE</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366" name="Google Shape;366;p21"/>
              <p:cNvGrpSpPr/>
              <p:nvPr/>
            </p:nvGrpSpPr>
            <p:grpSpPr>
              <a:xfrm>
                <a:off x="6525313" y="3667550"/>
                <a:ext cx="523500" cy="523500"/>
                <a:chOff x="6525313" y="3667550"/>
                <a:chExt cx="523500" cy="523500"/>
              </a:xfrm>
            </p:grpSpPr>
            <p:sp>
              <p:nvSpPr>
                <p:cNvPr id="367" name="Google Shape;367;p21"/>
                <p:cNvSpPr/>
                <p:nvPr/>
              </p:nvSpPr>
              <p:spPr>
                <a:xfrm>
                  <a:off x="6525313" y="3667550"/>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68" name="Google Shape;368;p21"/>
                <p:cNvPicPr preferRelativeResize="0"/>
                <p:nvPr/>
              </p:nvPicPr>
              <p:blipFill>
                <a:blip r:embed="rId7">
                  <a:alphaModFix/>
                </a:blip>
                <a:stretch>
                  <a:fillRect/>
                </a:stretch>
              </p:blipFill>
              <p:spPr>
                <a:xfrm>
                  <a:off x="6603775" y="3769624"/>
                  <a:ext cx="366600" cy="366600"/>
                </a:xfrm>
                <a:prstGeom prst="rect">
                  <a:avLst/>
                </a:prstGeom>
                <a:noFill/>
                <a:ln>
                  <a:noFill/>
                </a:ln>
              </p:spPr>
            </p:pic>
          </p:grpSp>
        </p:grpSp>
        <p:sp>
          <p:nvSpPr>
            <p:cNvPr id="369" name="Google Shape;369;p21"/>
            <p:cNvSpPr txBox="1"/>
            <p:nvPr/>
          </p:nvSpPr>
          <p:spPr>
            <a:xfrm>
              <a:off x="7153525" y="4083488"/>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provide insurance on top</a:t>
              </a:r>
              <a:endParaRPr/>
            </a:p>
          </p:txBody>
        </p:sp>
      </p:grpSp>
      <p:grpSp>
        <p:nvGrpSpPr>
          <p:cNvPr id="370" name="Google Shape;370;p21"/>
          <p:cNvGrpSpPr/>
          <p:nvPr/>
        </p:nvGrpSpPr>
        <p:grpSpPr>
          <a:xfrm>
            <a:off x="2360975" y="1471450"/>
            <a:ext cx="2919900" cy="581350"/>
            <a:chOff x="3821725" y="2451100"/>
            <a:chExt cx="2919900" cy="581350"/>
          </a:xfrm>
        </p:grpSpPr>
        <p:grpSp>
          <p:nvGrpSpPr>
            <p:cNvPr id="371" name="Google Shape;371;p21"/>
            <p:cNvGrpSpPr/>
            <p:nvPr/>
          </p:nvGrpSpPr>
          <p:grpSpPr>
            <a:xfrm>
              <a:off x="3821725" y="2451100"/>
              <a:ext cx="2919900" cy="523500"/>
              <a:chOff x="3821725" y="2451100"/>
              <a:chExt cx="2919900" cy="523500"/>
            </a:xfrm>
          </p:grpSpPr>
          <p:sp>
            <p:nvSpPr>
              <p:cNvPr id="372" name="Google Shape;372;p21"/>
              <p:cNvSpPr txBox="1"/>
              <p:nvPr/>
            </p:nvSpPr>
            <p:spPr>
              <a:xfrm>
                <a:off x="4345225" y="249137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LIQUIDITY</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373" name="Google Shape;373;p21"/>
              <p:cNvSpPr/>
              <p:nvPr/>
            </p:nvSpPr>
            <p:spPr>
              <a:xfrm>
                <a:off x="3821725" y="2451100"/>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74" name="Google Shape;374;p21"/>
              <p:cNvPicPr preferRelativeResize="0"/>
              <p:nvPr/>
            </p:nvPicPr>
            <p:blipFill>
              <a:blip r:embed="rId8">
                <a:alphaModFix/>
              </a:blip>
              <a:stretch>
                <a:fillRect/>
              </a:stretch>
            </p:blipFill>
            <p:spPr>
              <a:xfrm>
                <a:off x="3900175" y="2529550"/>
                <a:ext cx="366600" cy="366600"/>
              </a:xfrm>
              <a:prstGeom prst="rect">
                <a:avLst/>
              </a:prstGeom>
              <a:noFill/>
              <a:ln>
                <a:noFill/>
              </a:ln>
            </p:spPr>
          </p:pic>
        </p:grpSp>
        <p:sp>
          <p:nvSpPr>
            <p:cNvPr id="375" name="Google Shape;375;p21"/>
            <p:cNvSpPr txBox="1"/>
            <p:nvPr/>
          </p:nvSpPr>
          <p:spPr>
            <a:xfrm>
              <a:off x="4439900" y="266585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easy to purchase something via credit card</a:t>
              </a:r>
              <a:endParaRPr/>
            </a:p>
          </p:txBody>
        </p:sp>
      </p:grpSp>
      <p:grpSp>
        <p:nvGrpSpPr>
          <p:cNvPr id="376" name="Google Shape;376;p21"/>
          <p:cNvGrpSpPr/>
          <p:nvPr/>
        </p:nvGrpSpPr>
        <p:grpSpPr>
          <a:xfrm>
            <a:off x="2360975" y="2284863"/>
            <a:ext cx="2919900" cy="644350"/>
            <a:chOff x="3701900" y="3158200"/>
            <a:chExt cx="2919900" cy="644350"/>
          </a:xfrm>
        </p:grpSpPr>
        <p:grpSp>
          <p:nvGrpSpPr>
            <p:cNvPr id="377" name="Google Shape;377;p21"/>
            <p:cNvGrpSpPr/>
            <p:nvPr/>
          </p:nvGrpSpPr>
          <p:grpSpPr>
            <a:xfrm>
              <a:off x="3701900" y="3158200"/>
              <a:ext cx="2919900" cy="523500"/>
              <a:chOff x="3701900" y="3234400"/>
              <a:chExt cx="2919900" cy="523500"/>
            </a:xfrm>
          </p:grpSpPr>
          <p:sp>
            <p:nvSpPr>
              <p:cNvPr id="378" name="Google Shape;378;p21"/>
              <p:cNvSpPr txBox="1"/>
              <p:nvPr/>
            </p:nvSpPr>
            <p:spPr>
              <a:xfrm>
                <a:off x="4225400" y="3350204"/>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LOANS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379" name="Google Shape;379;p21"/>
              <p:cNvSpPr/>
              <p:nvPr/>
            </p:nvSpPr>
            <p:spPr>
              <a:xfrm>
                <a:off x="3701900" y="3234400"/>
                <a:ext cx="523500" cy="523500"/>
              </a:xfrm>
              <a:prstGeom prst="ellipse">
                <a:avLst/>
              </a:prstGeom>
              <a:solidFill>
                <a:srgbClr val="7F6000">
                  <a:alpha val="180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80" name="Google Shape;380;p21"/>
              <p:cNvPicPr preferRelativeResize="0"/>
              <p:nvPr/>
            </p:nvPicPr>
            <p:blipFill>
              <a:blip r:embed="rId9">
                <a:alphaModFix/>
              </a:blip>
              <a:stretch>
                <a:fillRect/>
              </a:stretch>
            </p:blipFill>
            <p:spPr>
              <a:xfrm>
                <a:off x="3780343" y="3312850"/>
                <a:ext cx="366600" cy="366600"/>
              </a:xfrm>
              <a:prstGeom prst="rect">
                <a:avLst/>
              </a:prstGeom>
              <a:noFill/>
              <a:ln>
                <a:noFill/>
              </a:ln>
            </p:spPr>
          </p:pic>
        </p:grpSp>
        <p:sp>
          <p:nvSpPr>
            <p:cNvPr id="381" name="Google Shape;381;p21"/>
            <p:cNvSpPr txBox="1"/>
            <p:nvPr/>
          </p:nvSpPr>
          <p:spPr>
            <a:xfrm>
              <a:off x="4345225" y="343595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not necessary to pay full amount in one time, use future money</a:t>
              </a:r>
              <a:endParaRPr/>
            </a:p>
          </p:txBody>
        </p:sp>
      </p:grpSp>
      <p:grpSp>
        <p:nvGrpSpPr>
          <p:cNvPr id="382" name="Google Shape;382;p21"/>
          <p:cNvGrpSpPr/>
          <p:nvPr/>
        </p:nvGrpSpPr>
        <p:grpSpPr>
          <a:xfrm>
            <a:off x="2365463" y="3175575"/>
            <a:ext cx="2913400" cy="605450"/>
            <a:chOff x="3539975" y="3891000"/>
            <a:chExt cx="2913400" cy="605450"/>
          </a:xfrm>
        </p:grpSpPr>
        <p:grpSp>
          <p:nvGrpSpPr>
            <p:cNvPr id="383" name="Google Shape;383;p21"/>
            <p:cNvGrpSpPr/>
            <p:nvPr/>
          </p:nvGrpSpPr>
          <p:grpSpPr>
            <a:xfrm>
              <a:off x="3539975" y="3891000"/>
              <a:ext cx="2913400" cy="523500"/>
              <a:chOff x="3539975" y="3891000"/>
              <a:chExt cx="2913400" cy="523500"/>
            </a:xfrm>
          </p:grpSpPr>
          <p:sp>
            <p:nvSpPr>
              <p:cNvPr id="384" name="Google Shape;384;p21"/>
              <p:cNvSpPr txBox="1"/>
              <p:nvPr/>
            </p:nvSpPr>
            <p:spPr>
              <a:xfrm>
                <a:off x="4056975" y="3969441"/>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SERVICES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385" name="Google Shape;385;p21"/>
              <p:cNvSpPr/>
              <p:nvPr/>
            </p:nvSpPr>
            <p:spPr>
              <a:xfrm>
                <a:off x="3539975" y="3891000"/>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86" name="Google Shape;386;p21"/>
              <p:cNvPicPr preferRelativeResize="0"/>
              <p:nvPr/>
            </p:nvPicPr>
            <p:blipFill>
              <a:blip r:embed="rId10">
                <a:alphaModFix/>
              </a:blip>
              <a:stretch>
                <a:fillRect/>
              </a:stretch>
            </p:blipFill>
            <p:spPr>
              <a:xfrm>
                <a:off x="3618425" y="4017700"/>
                <a:ext cx="366600" cy="366600"/>
              </a:xfrm>
              <a:prstGeom prst="rect">
                <a:avLst/>
              </a:prstGeom>
              <a:noFill/>
              <a:ln>
                <a:noFill/>
              </a:ln>
            </p:spPr>
          </p:pic>
        </p:grpSp>
        <p:sp>
          <p:nvSpPr>
            <p:cNvPr id="387" name="Google Shape;387;p21"/>
            <p:cNvSpPr txBox="1"/>
            <p:nvPr/>
          </p:nvSpPr>
          <p:spPr>
            <a:xfrm>
              <a:off x="4133400" y="412985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for further information can call call center for 24/7</a:t>
              </a:r>
              <a:endParaRPr/>
            </a:p>
          </p:txBody>
        </p:sp>
      </p:grpSp>
      <p:pic>
        <p:nvPicPr>
          <p:cNvPr id="388" name="Google Shape;388;p21"/>
          <p:cNvPicPr preferRelativeResize="0"/>
          <p:nvPr/>
        </p:nvPicPr>
        <p:blipFill>
          <a:blip r:embed="rId11">
            <a:alphaModFix/>
          </a:blip>
          <a:stretch>
            <a:fillRect/>
          </a:stretch>
        </p:blipFill>
        <p:spPr>
          <a:xfrm rot="5400000">
            <a:off x="0" y="1550975"/>
            <a:ext cx="1884950" cy="1884975"/>
          </a:xfrm>
          <a:prstGeom prst="rect">
            <a:avLst/>
          </a:prstGeom>
          <a:noFill/>
          <a:ln>
            <a:noFill/>
          </a:ln>
        </p:spPr>
      </p:pic>
      <p:sp>
        <p:nvSpPr>
          <p:cNvPr id="389" name="Google Shape;389;p21"/>
          <p:cNvSpPr txBox="1"/>
          <p:nvPr/>
        </p:nvSpPr>
        <p:spPr>
          <a:xfrm>
            <a:off x="750100" y="4695400"/>
            <a:ext cx="88668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a:t>
            </a:r>
            <a:r>
              <a:rPr lang="en" sz="1000" b="1">
                <a:solidFill>
                  <a:schemeClr val="dk1"/>
                </a:solidFill>
                <a:latin typeface="Century Gothic"/>
                <a:ea typeface="Century Gothic"/>
                <a:cs typeface="Century Gothic"/>
                <a:sym typeface="Century Gothic"/>
              </a:rPr>
              <a:t>discover.com</a:t>
            </a:r>
            <a:endParaRPr sz="1000" b="1">
              <a:latin typeface="Century Gothic"/>
              <a:ea typeface="Century Gothic"/>
              <a:cs typeface="Century Gothic"/>
              <a:sym typeface="Century Gothic"/>
            </a:endParaRPr>
          </a:p>
        </p:txBody>
      </p:sp>
      <p:sp>
        <p:nvSpPr>
          <p:cNvPr id="390" name="Google Shape;390;p21"/>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21"/>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21"/>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21"/>
          <p:cNvSpPr txBox="1">
            <a:spLocks noGrp="1"/>
          </p:cNvSpPr>
          <p:nvPr>
            <p:ph type="title"/>
          </p:nvPr>
        </p:nvSpPr>
        <p:spPr>
          <a:xfrm>
            <a:off x="167725" y="75"/>
            <a:ext cx="5955300" cy="5235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BENEFIT OF CREDIT CARD - USERS</a:t>
            </a:r>
            <a:endParaRPr sz="1800" b="1">
              <a:solidFill>
                <a:srgbClr val="000000"/>
              </a:solidFill>
              <a:latin typeface="Century Gothic"/>
              <a:ea typeface="Century Gothic"/>
              <a:cs typeface="Century Gothic"/>
              <a:sym typeface="Century Gothic"/>
            </a:endParaRPr>
          </a:p>
        </p:txBody>
      </p:sp>
      <p:sp>
        <p:nvSpPr>
          <p:cNvPr id="394" name="Google Shape;394;p21"/>
          <p:cNvSpPr txBox="1">
            <a:spLocks noGrp="1"/>
          </p:cNvSpPr>
          <p:nvPr>
            <p:ph type="body" idx="1"/>
          </p:nvPr>
        </p:nvSpPr>
        <p:spPr>
          <a:xfrm>
            <a:off x="283981" y="283225"/>
            <a:ext cx="57228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The user also get advantage from using the credit card. </a:t>
            </a:r>
            <a:endParaRPr sz="1100">
              <a:solidFill>
                <a:srgbClr val="B7B7B7"/>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sp>
        <p:nvSpPr>
          <p:cNvPr id="399" name="Google Shape;399;p22"/>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2"/>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2"/>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2"/>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22"/>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BENEFITS</a:t>
            </a:r>
            <a:endParaRPr sz="800" b="1">
              <a:solidFill>
                <a:srgbClr val="FFFFFF"/>
              </a:solidFill>
              <a:latin typeface="Century Gothic"/>
              <a:ea typeface="Century Gothic"/>
              <a:cs typeface="Century Gothic"/>
              <a:sym typeface="Century Gothic"/>
            </a:endParaRPr>
          </a:p>
        </p:txBody>
      </p:sp>
      <p:sp>
        <p:nvSpPr>
          <p:cNvPr id="404" name="Google Shape;404;p22"/>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405" name="Google Shape;405;p22"/>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406" name="Google Shape;406;p22"/>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407" name="Google Shape;407;p22"/>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408" name="Google Shape;408;p22"/>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pic>
        <p:nvPicPr>
          <p:cNvPr id="409" name="Google Shape;409;p22"/>
          <p:cNvPicPr preferRelativeResize="0"/>
          <p:nvPr/>
        </p:nvPicPr>
        <p:blipFill>
          <a:blip r:embed="rId3">
            <a:alphaModFix/>
          </a:blip>
          <a:stretch>
            <a:fillRect/>
          </a:stretch>
        </p:blipFill>
        <p:spPr>
          <a:xfrm>
            <a:off x="-1812100" y="1281056"/>
            <a:ext cx="2649600" cy="2649663"/>
          </a:xfrm>
          <a:prstGeom prst="rect">
            <a:avLst/>
          </a:prstGeom>
          <a:noFill/>
          <a:ln>
            <a:noFill/>
          </a:ln>
        </p:spPr>
      </p:pic>
      <p:sp>
        <p:nvSpPr>
          <p:cNvPr id="410" name="Google Shape;410;p22"/>
          <p:cNvSpPr txBox="1"/>
          <p:nvPr/>
        </p:nvSpPr>
        <p:spPr>
          <a:xfrm>
            <a:off x="0" y="4040944"/>
            <a:ext cx="1411500" cy="3666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ISSUERS</a:t>
            </a:r>
            <a:endParaRPr sz="1800">
              <a:latin typeface="Century Gothic"/>
              <a:ea typeface="Century Gothic"/>
              <a:cs typeface="Century Gothic"/>
              <a:sym typeface="Century Gothic"/>
            </a:endParaRPr>
          </a:p>
        </p:txBody>
      </p:sp>
      <p:grpSp>
        <p:nvGrpSpPr>
          <p:cNvPr id="411" name="Google Shape;411;p22"/>
          <p:cNvGrpSpPr/>
          <p:nvPr/>
        </p:nvGrpSpPr>
        <p:grpSpPr>
          <a:xfrm>
            <a:off x="876300" y="2194238"/>
            <a:ext cx="2870788" cy="670913"/>
            <a:chOff x="4027050" y="1121250"/>
            <a:chExt cx="2870788" cy="670913"/>
          </a:xfrm>
        </p:grpSpPr>
        <p:sp>
          <p:nvSpPr>
            <p:cNvPr id="412" name="Google Shape;412;p22"/>
            <p:cNvSpPr txBox="1"/>
            <p:nvPr/>
          </p:nvSpPr>
          <p:spPr>
            <a:xfrm>
              <a:off x="4501438" y="1199704"/>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MERCHANT FEES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13" name="Google Shape;413;p22"/>
            <p:cNvGrpSpPr/>
            <p:nvPr/>
          </p:nvGrpSpPr>
          <p:grpSpPr>
            <a:xfrm>
              <a:off x="4027050" y="1121250"/>
              <a:ext cx="523500" cy="523500"/>
              <a:chOff x="4955400" y="757850"/>
              <a:chExt cx="523500" cy="523500"/>
            </a:xfrm>
          </p:grpSpPr>
          <p:sp>
            <p:nvSpPr>
              <p:cNvPr id="414" name="Google Shape;414;p22"/>
              <p:cNvSpPr/>
              <p:nvPr/>
            </p:nvSpPr>
            <p:spPr>
              <a:xfrm>
                <a:off x="4955400" y="757850"/>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15" name="Google Shape;415;p22"/>
              <p:cNvPicPr preferRelativeResize="0"/>
              <p:nvPr/>
            </p:nvPicPr>
            <p:blipFill>
              <a:blip r:embed="rId4">
                <a:alphaModFix/>
              </a:blip>
              <a:stretch>
                <a:fillRect/>
              </a:stretch>
            </p:blipFill>
            <p:spPr>
              <a:xfrm>
                <a:off x="5033850" y="836300"/>
                <a:ext cx="366600" cy="366600"/>
              </a:xfrm>
              <a:prstGeom prst="rect">
                <a:avLst/>
              </a:prstGeom>
              <a:noFill/>
              <a:ln>
                <a:noFill/>
              </a:ln>
            </p:spPr>
          </p:pic>
        </p:grpSp>
        <p:sp>
          <p:nvSpPr>
            <p:cNvPr id="416" name="Google Shape;416;p22"/>
            <p:cNvSpPr txBox="1"/>
            <p:nvPr/>
          </p:nvSpPr>
          <p:spPr>
            <a:xfrm>
              <a:off x="4550550" y="1425563"/>
              <a:ext cx="1541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merchant pay fees around 3% each time (EDC)</a:t>
              </a:r>
              <a:r>
                <a:rPr lang="en"/>
                <a:t> </a:t>
              </a:r>
              <a:endParaRPr/>
            </a:p>
          </p:txBody>
        </p:sp>
      </p:grpSp>
      <p:grpSp>
        <p:nvGrpSpPr>
          <p:cNvPr id="417" name="Google Shape;417;p22"/>
          <p:cNvGrpSpPr/>
          <p:nvPr/>
        </p:nvGrpSpPr>
        <p:grpSpPr>
          <a:xfrm>
            <a:off x="895700" y="1407638"/>
            <a:ext cx="2950788" cy="646063"/>
            <a:chOff x="4027050" y="2827013"/>
            <a:chExt cx="2950788" cy="646063"/>
          </a:xfrm>
        </p:grpSpPr>
        <p:sp>
          <p:nvSpPr>
            <p:cNvPr id="418" name="Google Shape;418;p22"/>
            <p:cNvSpPr txBox="1"/>
            <p:nvPr/>
          </p:nvSpPr>
          <p:spPr>
            <a:xfrm>
              <a:off x="4581438" y="2907716"/>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FEES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19" name="Google Shape;419;p22"/>
            <p:cNvGrpSpPr/>
            <p:nvPr/>
          </p:nvGrpSpPr>
          <p:grpSpPr>
            <a:xfrm>
              <a:off x="4027050" y="2827013"/>
              <a:ext cx="523500" cy="523500"/>
              <a:chOff x="4027050" y="2827013"/>
              <a:chExt cx="523500" cy="523500"/>
            </a:xfrm>
          </p:grpSpPr>
          <p:sp>
            <p:nvSpPr>
              <p:cNvPr id="420" name="Google Shape;420;p22"/>
              <p:cNvSpPr/>
              <p:nvPr/>
            </p:nvSpPr>
            <p:spPr>
              <a:xfrm>
                <a:off x="4027050" y="2827013"/>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21" name="Google Shape;421;p22"/>
              <p:cNvPicPr preferRelativeResize="0"/>
              <p:nvPr/>
            </p:nvPicPr>
            <p:blipFill>
              <a:blip r:embed="rId5">
                <a:alphaModFix/>
              </a:blip>
              <a:stretch>
                <a:fillRect/>
              </a:stretch>
            </p:blipFill>
            <p:spPr>
              <a:xfrm>
                <a:off x="4105500" y="2905475"/>
                <a:ext cx="366600" cy="366600"/>
              </a:xfrm>
              <a:prstGeom prst="rect">
                <a:avLst/>
              </a:prstGeom>
              <a:noFill/>
              <a:ln>
                <a:noFill/>
              </a:ln>
            </p:spPr>
          </p:pic>
        </p:grpSp>
        <p:sp>
          <p:nvSpPr>
            <p:cNvPr id="422" name="Google Shape;422;p22"/>
            <p:cNvSpPr txBox="1"/>
            <p:nvPr/>
          </p:nvSpPr>
          <p:spPr>
            <a:xfrm>
              <a:off x="4651275" y="3106475"/>
              <a:ext cx="15351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users pay fees for using credit card each year </a:t>
              </a:r>
              <a:endParaRPr/>
            </a:p>
          </p:txBody>
        </p:sp>
      </p:grpSp>
      <p:sp>
        <p:nvSpPr>
          <p:cNvPr id="423" name="Google Shape;423;p22"/>
          <p:cNvSpPr txBox="1"/>
          <p:nvPr/>
        </p:nvSpPr>
        <p:spPr>
          <a:xfrm>
            <a:off x="750100" y="4695400"/>
            <a:ext cx="88668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a:t>
            </a:r>
            <a:r>
              <a:rPr lang="en" sz="1000" b="1">
                <a:solidFill>
                  <a:schemeClr val="dk1"/>
                </a:solidFill>
                <a:latin typeface="Century Gothic"/>
                <a:ea typeface="Century Gothic"/>
                <a:cs typeface="Century Gothic"/>
                <a:sym typeface="Century Gothic"/>
              </a:rPr>
              <a:t>discover.com, northcountrysavings.com</a:t>
            </a:r>
            <a:endParaRPr sz="1000" b="1">
              <a:solidFill>
                <a:schemeClr val="dk1"/>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chemeClr val="dk1"/>
              </a:solidFill>
              <a:latin typeface="Century Gothic"/>
              <a:ea typeface="Century Gothic"/>
              <a:cs typeface="Century Gothic"/>
              <a:sym typeface="Century Gothic"/>
            </a:endParaRPr>
          </a:p>
        </p:txBody>
      </p:sp>
      <p:sp>
        <p:nvSpPr>
          <p:cNvPr id="424" name="Google Shape;424;p22"/>
          <p:cNvSpPr/>
          <p:nvPr/>
        </p:nvSpPr>
        <p:spPr>
          <a:xfrm>
            <a:off x="-314050" y="-50"/>
            <a:ext cx="6437100" cy="10185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22"/>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22"/>
          <p:cNvSpPr/>
          <p:nvPr/>
        </p:nvSpPr>
        <p:spPr>
          <a:xfrm>
            <a:off x="6283250"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22"/>
          <p:cNvSpPr txBox="1">
            <a:spLocks noGrp="1"/>
          </p:cNvSpPr>
          <p:nvPr>
            <p:ph type="title"/>
          </p:nvPr>
        </p:nvSpPr>
        <p:spPr>
          <a:xfrm>
            <a:off x="167725" y="75"/>
            <a:ext cx="5433600" cy="516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BENEFIT OF DEBIT CARD - ISSUERS &amp; USERS</a:t>
            </a:r>
            <a:endParaRPr sz="1800" b="1">
              <a:solidFill>
                <a:srgbClr val="000000"/>
              </a:solidFill>
              <a:latin typeface="Century Gothic"/>
              <a:ea typeface="Century Gothic"/>
              <a:cs typeface="Century Gothic"/>
              <a:sym typeface="Century Gothic"/>
            </a:endParaRPr>
          </a:p>
        </p:txBody>
      </p:sp>
      <p:sp>
        <p:nvSpPr>
          <p:cNvPr id="428" name="Google Shape;428;p22"/>
          <p:cNvSpPr txBox="1">
            <a:spLocks noGrp="1"/>
          </p:cNvSpPr>
          <p:nvPr>
            <p:ph type="body" idx="1"/>
          </p:nvPr>
        </p:nvSpPr>
        <p:spPr>
          <a:xfrm>
            <a:off x="241850" y="283225"/>
            <a:ext cx="53253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The issuer of the debit card get the profit from launching the debit card.</a:t>
            </a:r>
            <a:endParaRPr sz="1100">
              <a:solidFill>
                <a:srgbClr val="B7B7B7"/>
              </a:solidFill>
              <a:latin typeface="Century Gothic"/>
              <a:ea typeface="Century Gothic"/>
              <a:cs typeface="Century Gothic"/>
              <a:sym typeface="Century Gothic"/>
            </a:endParaRPr>
          </a:p>
        </p:txBody>
      </p:sp>
      <p:pic>
        <p:nvPicPr>
          <p:cNvPr id="429" name="Google Shape;429;p22"/>
          <p:cNvPicPr preferRelativeResize="0"/>
          <p:nvPr/>
        </p:nvPicPr>
        <p:blipFill>
          <a:blip r:embed="rId6">
            <a:alphaModFix/>
          </a:blip>
          <a:stretch>
            <a:fillRect/>
          </a:stretch>
        </p:blipFill>
        <p:spPr>
          <a:xfrm rot="10800000">
            <a:off x="3283700" y="1013703"/>
            <a:ext cx="1369425" cy="1369450"/>
          </a:xfrm>
          <a:prstGeom prst="rect">
            <a:avLst/>
          </a:prstGeom>
          <a:noFill/>
          <a:ln>
            <a:noFill/>
          </a:ln>
        </p:spPr>
      </p:pic>
      <p:sp>
        <p:nvSpPr>
          <p:cNvPr id="430" name="Google Shape;430;p22"/>
          <p:cNvSpPr txBox="1"/>
          <p:nvPr/>
        </p:nvSpPr>
        <p:spPr>
          <a:xfrm>
            <a:off x="3207500" y="2419350"/>
            <a:ext cx="1119000" cy="491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USERS</a:t>
            </a:r>
            <a:endParaRPr sz="1800">
              <a:latin typeface="Century Gothic"/>
              <a:ea typeface="Century Gothic"/>
              <a:cs typeface="Century Gothic"/>
              <a:sym typeface="Century Gothic"/>
            </a:endParaRPr>
          </a:p>
        </p:txBody>
      </p:sp>
      <p:grpSp>
        <p:nvGrpSpPr>
          <p:cNvPr id="431" name="Google Shape;431;p22"/>
          <p:cNvGrpSpPr/>
          <p:nvPr/>
        </p:nvGrpSpPr>
        <p:grpSpPr>
          <a:xfrm>
            <a:off x="5995800" y="4040938"/>
            <a:ext cx="2913400" cy="627713"/>
            <a:chOff x="6433825" y="2855800"/>
            <a:chExt cx="2913400" cy="627713"/>
          </a:xfrm>
        </p:grpSpPr>
        <p:grpSp>
          <p:nvGrpSpPr>
            <p:cNvPr id="432" name="Google Shape;432;p22"/>
            <p:cNvGrpSpPr/>
            <p:nvPr/>
          </p:nvGrpSpPr>
          <p:grpSpPr>
            <a:xfrm>
              <a:off x="6433825" y="2855800"/>
              <a:ext cx="2913400" cy="523500"/>
              <a:chOff x="3539975" y="3891000"/>
              <a:chExt cx="2913400" cy="523500"/>
            </a:xfrm>
          </p:grpSpPr>
          <p:sp>
            <p:nvSpPr>
              <p:cNvPr id="433" name="Google Shape;433;p22"/>
              <p:cNvSpPr txBox="1"/>
              <p:nvPr/>
            </p:nvSpPr>
            <p:spPr>
              <a:xfrm>
                <a:off x="4056975" y="3969441"/>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SERVICES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434" name="Google Shape;434;p22"/>
              <p:cNvSpPr/>
              <p:nvPr/>
            </p:nvSpPr>
            <p:spPr>
              <a:xfrm>
                <a:off x="3539975" y="3891000"/>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35" name="Google Shape;435;p22"/>
              <p:cNvPicPr preferRelativeResize="0"/>
              <p:nvPr/>
            </p:nvPicPr>
            <p:blipFill>
              <a:blip r:embed="rId7">
                <a:alphaModFix/>
              </a:blip>
              <a:stretch>
                <a:fillRect/>
              </a:stretch>
            </p:blipFill>
            <p:spPr>
              <a:xfrm>
                <a:off x="3618425" y="4017700"/>
                <a:ext cx="366600" cy="366600"/>
              </a:xfrm>
              <a:prstGeom prst="rect">
                <a:avLst/>
              </a:prstGeom>
              <a:noFill/>
              <a:ln>
                <a:noFill/>
              </a:ln>
            </p:spPr>
          </p:pic>
        </p:grpSp>
        <p:sp>
          <p:nvSpPr>
            <p:cNvPr id="436" name="Google Shape;436;p22"/>
            <p:cNvSpPr txBox="1"/>
            <p:nvPr/>
          </p:nvSpPr>
          <p:spPr>
            <a:xfrm>
              <a:off x="7042625" y="3116913"/>
              <a:ext cx="20802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for further information can call call center for 24/7</a:t>
              </a:r>
              <a:endParaRPr/>
            </a:p>
          </p:txBody>
        </p:sp>
      </p:grpSp>
      <p:grpSp>
        <p:nvGrpSpPr>
          <p:cNvPr id="437" name="Google Shape;437;p22"/>
          <p:cNvGrpSpPr/>
          <p:nvPr/>
        </p:nvGrpSpPr>
        <p:grpSpPr>
          <a:xfrm>
            <a:off x="3283688" y="3950025"/>
            <a:ext cx="2919913" cy="609713"/>
            <a:chOff x="6525313" y="2129000"/>
            <a:chExt cx="2919913" cy="609713"/>
          </a:xfrm>
        </p:grpSpPr>
        <p:grpSp>
          <p:nvGrpSpPr>
            <p:cNvPr id="438" name="Google Shape;438;p22"/>
            <p:cNvGrpSpPr/>
            <p:nvPr/>
          </p:nvGrpSpPr>
          <p:grpSpPr>
            <a:xfrm>
              <a:off x="6525313" y="2129000"/>
              <a:ext cx="2919913" cy="523500"/>
              <a:chOff x="6525313" y="2129000"/>
              <a:chExt cx="2919913" cy="523500"/>
            </a:xfrm>
          </p:grpSpPr>
          <p:sp>
            <p:nvSpPr>
              <p:cNvPr id="439" name="Google Shape;439;p22"/>
              <p:cNvSpPr txBox="1"/>
              <p:nvPr/>
            </p:nvSpPr>
            <p:spPr>
              <a:xfrm>
                <a:off x="7048825" y="2207454"/>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REWARD POINTS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40" name="Google Shape;440;p22"/>
              <p:cNvGrpSpPr/>
              <p:nvPr/>
            </p:nvGrpSpPr>
            <p:grpSpPr>
              <a:xfrm>
                <a:off x="6525313" y="2129000"/>
                <a:ext cx="523500" cy="523500"/>
                <a:chOff x="6525313" y="2048250"/>
                <a:chExt cx="523500" cy="523500"/>
              </a:xfrm>
            </p:grpSpPr>
            <p:sp>
              <p:nvSpPr>
                <p:cNvPr id="441" name="Google Shape;441;p22"/>
                <p:cNvSpPr/>
                <p:nvPr/>
              </p:nvSpPr>
              <p:spPr>
                <a:xfrm>
                  <a:off x="6525313" y="2048250"/>
                  <a:ext cx="523500" cy="523500"/>
                </a:xfrm>
                <a:prstGeom prst="ellipse">
                  <a:avLst/>
                </a:prstGeom>
                <a:solidFill>
                  <a:srgbClr val="7F6000">
                    <a:alpha val="180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42" name="Google Shape;442;p22"/>
                <p:cNvPicPr preferRelativeResize="0"/>
                <p:nvPr/>
              </p:nvPicPr>
              <p:blipFill>
                <a:blip r:embed="rId8">
                  <a:alphaModFix/>
                </a:blip>
                <a:stretch>
                  <a:fillRect/>
                </a:stretch>
              </p:blipFill>
              <p:spPr>
                <a:xfrm>
                  <a:off x="6603775" y="2129000"/>
                  <a:ext cx="366600" cy="366600"/>
                </a:xfrm>
                <a:prstGeom prst="rect">
                  <a:avLst/>
                </a:prstGeom>
                <a:noFill/>
                <a:ln>
                  <a:noFill/>
                </a:ln>
              </p:spPr>
            </p:pic>
          </p:grpSp>
        </p:grpSp>
        <p:sp>
          <p:nvSpPr>
            <p:cNvPr id="443" name="Google Shape;443;p22"/>
            <p:cNvSpPr txBox="1"/>
            <p:nvPr/>
          </p:nvSpPr>
          <p:spPr>
            <a:xfrm>
              <a:off x="7118825" y="2372113"/>
              <a:ext cx="20988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purchase via debit card receive reward point and can exchange for some reward</a:t>
              </a:r>
              <a:endParaRPr/>
            </a:p>
          </p:txBody>
        </p:sp>
      </p:grpSp>
      <p:grpSp>
        <p:nvGrpSpPr>
          <p:cNvPr id="444" name="Google Shape;444;p22"/>
          <p:cNvGrpSpPr/>
          <p:nvPr/>
        </p:nvGrpSpPr>
        <p:grpSpPr>
          <a:xfrm>
            <a:off x="5942363" y="1194300"/>
            <a:ext cx="2919913" cy="623750"/>
            <a:chOff x="6484413" y="518050"/>
            <a:chExt cx="2919913" cy="623750"/>
          </a:xfrm>
        </p:grpSpPr>
        <p:grpSp>
          <p:nvGrpSpPr>
            <p:cNvPr id="445" name="Google Shape;445;p22"/>
            <p:cNvGrpSpPr/>
            <p:nvPr/>
          </p:nvGrpSpPr>
          <p:grpSpPr>
            <a:xfrm>
              <a:off x="6484413" y="518050"/>
              <a:ext cx="2919913" cy="523500"/>
              <a:chOff x="6525313" y="1359725"/>
              <a:chExt cx="2919913" cy="523500"/>
            </a:xfrm>
          </p:grpSpPr>
          <p:sp>
            <p:nvSpPr>
              <p:cNvPr id="446" name="Google Shape;446;p22"/>
              <p:cNvSpPr txBox="1"/>
              <p:nvPr/>
            </p:nvSpPr>
            <p:spPr>
              <a:xfrm>
                <a:off x="7048825" y="1438166"/>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CONVENIENCE</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47" name="Google Shape;447;p22"/>
              <p:cNvGrpSpPr/>
              <p:nvPr/>
            </p:nvGrpSpPr>
            <p:grpSpPr>
              <a:xfrm>
                <a:off x="6525313" y="1359725"/>
                <a:ext cx="523500" cy="523500"/>
                <a:chOff x="4094150" y="2805075"/>
                <a:chExt cx="523500" cy="523500"/>
              </a:xfrm>
            </p:grpSpPr>
            <p:sp>
              <p:nvSpPr>
                <p:cNvPr id="448" name="Google Shape;448;p22"/>
                <p:cNvSpPr/>
                <p:nvPr/>
              </p:nvSpPr>
              <p:spPr>
                <a:xfrm>
                  <a:off x="4094150" y="2805075"/>
                  <a:ext cx="523500" cy="5235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49" name="Google Shape;449;p22"/>
                <p:cNvPicPr preferRelativeResize="0"/>
                <p:nvPr/>
              </p:nvPicPr>
              <p:blipFill>
                <a:blip r:embed="rId9">
                  <a:alphaModFix/>
                </a:blip>
                <a:stretch>
                  <a:fillRect/>
                </a:stretch>
              </p:blipFill>
              <p:spPr>
                <a:xfrm>
                  <a:off x="4172600" y="2883514"/>
                  <a:ext cx="366604" cy="366600"/>
                </a:xfrm>
                <a:prstGeom prst="rect">
                  <a:avLst/>
                </a:prstGeom>
                <a:noFill/>
                <a:ln>
                  <a:noFill/>
                </a:ln>
              </p:spPr>
            </p:pic>
          </p:grpSp>
        </p:grpSp>
        <p:sp>
          <p:nvSpPr>
            <p:cNvPr id="450" name="Google Shape;450;p22"/>
            <p:cNvSpPr txBox="1"/>
            <p:nvPr/>
          </p:nvSpPr>
          <p:spPr>
            <a:xfrm>
              <a:off x="7042625" y="77520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not necessary to hold that much cash and coin</a:t>
              </a:r>
              <a:endParaRPr/>
            </a:p>
          </p:txBody>
        </p:sp>
      </p:grpSp>
      <p:grpSp>
        <p:nvGrpSpPr>
          <p:cNvPr id="451" name="Google Shape;451;p22"/>
          <p:cNvGrpSpPr/>
          <p:nvPr/>
        </p:nvGrpSpPr>
        <p:grpSpPr>
          <a:xfrm>
            <a:off x="5992538" y="2880438"/>
            <a:ext cx="2919913" cy="623300"/>
            <a:chOff x="6483313" y="3695450"/>
            <a:chExt cx="2919913" cy="623300"/>
          </a:xfrm>
        </p:grpSpPr>
        <p:grpSp>
          <p:nvGrpSpPr>
            <p:cNvPr id="452" name="Google Shape;452;p22"/>
            <p:cNvGrpSpPr/>
            <p:nvPr/>
          </p:nvGrpSpPr>
          <p:grpSpPr>
            <a:xfrm>
              <a:off x="6483313" y="3695450"/>
              <a:ext cx="2919913" cy="523500"/>
              <a:chOff x="6483313" y="3695450"/>
              <a:chExt cx="2919913" cy="523500"/>
            </a:xfrm>
          </p:grpSpPr>
          <p:sp>
            <p:nvSpPr>
              <p:cNvPr id="453" name="Google Shape;453;p22"/>
              <p:cNvSpPr txBox="1"/>
              <p:nvPr/>
            </p:nvSpPr>
            <p:spPr>
              <a:xfrm>
                <a:off x="7006825" y="378682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NO LOANS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54" name="Google Shape;454;p22"/>
              <p:cNvGrpSpPr/>
              <p:nvPr/>
            </p:nvGrpSpPr>
            <p:grpSpPr>
              <a:xfrm>
                <a:off x="6483313" y="3695450"/>
                <a:ext cx="523500" cy="523500"/>
                <a:chOff x="6406713" y="3695450"/>
                <a:chExt cx="523500" cy="523500"/>
              </a:xfrm>
            </p:grpSpPr>
            <p:sp>
              <p:nvSpPr>
                <p:cNvPr id="455" name="Google Shape;455;p22"/>
                <p:cNvSpPr/>
                <p:nvPr/>
              </p:nvSpPr>
              <p:spPr>
                <a:xfrm>
                  <a:off x="6406713" y="3695450"/>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56" name="Google Shape;456;p22"/>
                <p:cNvPicPr preferRelativeResize="0"/>
                <p:nvPr/>
              </p:nvPicPr>
              <p:blipFill>
                <a:blip r:embed="rId10">
                  <a:alphaModFix/>
                </a:blip>
                <a:stretch>
                  <a:fillRect/>
                </a:stretch>
              </p:blipFill>
              <p:spPr>
                <a:xfrm>
                  <a:off x="6483325" y="3773900"/>
                  <a:ext cx="366600" cy="366600"/>
                </a:xfrm>
                <a:prstGeom prst="rect">
                  <a:avLst/>
                </a:prstGeom>
                <a:noFill/>
                <a:ln>
                  <a:noFill/>
                </a:ln>
              </p:spPr>
            </p:pic>
          </p:grpSp>
        </p:grpSp>
        <p:sp>
          <p:nvSpPr>
            <p:cNvPr id="457" name="Google Shape;457;p22"/>
            <p:cNvSpPr txBox="1"/>
            <p:nvPr/>
          </p:nvSpPr>
          <p:spPr>
            <a:xfrm>
              <a:off x="7118825" y="3952150"/>
              <a:ext cx="22812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limited purchasing power according to amount of cash in saving account (wealth), easy to control your purchasing</a:t>
              </a:r>
              <a:endParaRPr/>
            </a:p>
          </p:txBody>
        </p:sp>
      </p:grpSp>
      <p:grpSp>
        <p:nvGrpSpPr>
          <p:cNvPr id="458" name="Google Shape;458;p22"/>
          <p:cNvGrpSpPr/>
          <p:nvPr/>
        </p:nvGrpSpPr>
        <p:grpSpPr>
          <a:xfrm>
            <a:off x="5992550" y="2083525"/>
            <a:ext cx="2919900" cy="581350"/>
            <a:chOff x="3821725" y="2451100"/>
            <a:chExt cx="2919900" cy="581350"/>
          </a:xfrm>
        </p:grpSpPr>
        <p:grpSp>
          <p:nvGrpSpPr>
            <p:cNvPr id="459" name="Google Shape;459;p22"/>
            <p:cNvGrpSpPr/>
            <p:nvPr/>
          </p:nvGrpSpPr>
          <p:grpSpPr>
            <a:xfrm>
              <a:off x="3821725" y="2451100"/>
              <a:ext cx="2919900" cy="523500"/>
              <a:chOff x="3821725" y="2451100"/>
              <a:chExt cx="2919900" cy="523500"/>
            </a:xfrm>
          </p:grpSpPr>
          <p:sp>
            <p:nvSpPr>
              <p:cNvPr id="460" name="Google Shape;460;p22"/>
              <p:cNvSpPr txBox="1"/>
              <p:nvPr/>
            </p:nvSpPr>
            <p:spPr>
              <a:xfrm>
                <a:off x="4345225" y="2491379"/>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LIQUIDITY</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sp>
            <p:nvSpPr>
              <p:cNvPr id="461" name="Google Shape;461;p22"/>
              <p:cNvSpPr/>
              <p:nvPr/>
            </p:nvSpPr>
            <p:spPr>
              <a:xfrm>
                <a:off x="3821725" y="2451100"/>
                <a:ext cx="523500" cy="523500"/>
              </a:xfrm>
              <a:prstGeom prst="ellipse">
                <a:avLst/>
              </a:prstGeom>
              <a:solidFill>
                <a:srgbClr val="7F6000">
                  <a:alpha val="1808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62" name="Google Shape;462;p22"/>
              <p:cNvPicPr preferRelativeResize="0"/>
              <p:nvPr/>
            </p:nvPicPr>
            <p:blipFill>
              <a:blip r:embed="rId11">
                <a:alphaModFix/>
              </a:blip>
              <a:stretch>
                <a:fillRect/>
              </a:stretch>
            </p:blipFill>
            <p:spPr>
              <a:xfrm>
                <a:off x="3900175" y="2529550"/>
                <a:ext cx="366600" cy="366600"/>
              </a:xfrm>
              <a:prstGeom prst="rect">
                <a:avLst/>
              </a:prstGeom>
              <a:noFill/>
              <a:ln>
                <a:noFill/>
              </a:ln>
            </p:spPr>
          </p:pic>
        </p:grpSp>
        <p:sp>
          <p:nvSpPr>
            <p:cNvPr id="463" name="Google Shape;463;p22"/>
            <p:cNvSpPr txBox="1"/>
            <p:nvPr/>
          </p:nvSpPr>
          <p:spPr>
            <a:xfrm>
              <a:off x="4439900" y="2665850"/>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easy to purchase something via credit card</a:t>
              </a:r>
              <a:endParaRPr/>
            </a:p>
          </p:txBody>
        </p:sp>
      </p:grpSp>
      <p:grpSp>
        <p:nvGrpSpPr>
          <p:cNvPr id="464" name="Google Shape;464;p22"/>
          <p:cNvGrpSpPr/>
          <p:nvPr/>
        </p:nvGrpSpPr>
        <p:grpSpPr>
          <a:xfrm>
            <a:off x="3357725" y="2930350"/>
            <a:ext cx="2919900" cy="639613"/>
            <a:chOff x="3605425" y="3064275"/>
            <a:chExt cx="2919900" cy="639613"/>
          </a:xfrm>
        </p:grpSpPr>
        <p:grpSp>
          <p:nvGrpSpPr>
            <p:cNvPr id="465" name="Google Shape;465;p22"/>
            <p:cNvGrpSpPr/>
            <p:nvPr/>
          </p:nvGrpSpPr>
          <p:grpSpPr>
            <a:xfrm>
              <a:off x="3605425" y="3064275"/>
              <a:ext cx="2919900" cy="523500"/>
              <a:chOff x="6525325" y="590450"/>
              <a:chExt cx="2919900" cy="523500"/>
            </a:xfrm>
          </p:grpSpPr>
          <p:sp>
            <p:nvSpPr>
              <p:cNvPr id="466" name="Google Shape;466;p22"/>
              <p:cNvSpPr txBox="1"/>
              <p:nvPr/>
            </p:nvSpPr>
            <p:spPr>
              <a:xfrm>
                <a:off x="7048825" y="668891"/>
                <a:ext cx="23964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DISCOUNTS</a:t>
                </a: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a:p>
                <a:pPr marL="0" lvl="0" indent="0" algn="l" rtl="0">
                  <a:spcBef>
                    <a:spcPts val="0"/>
                  </a:spcBef>
                  <a:spcAft>
                    <a:spcPts val="0"/>
                  </a:spcAft>
                  <a:buNone/>
                </a:pPr>
                <a:endParaRPr sz="1200" b="1">
                  <a:latin typeface="Century Gothic"/>
                  <a:ea typeface="Century Gothic"/>
                  <a:cs typeface="Century Gothic"/>
                  <a:sym typeface="Century Gothic"/>
                </a:endParaRPr>
              </a:p>
            </p:txBody>
          </p:sp>
          <p:grpSp>
            <p:nvGrpSpPr>
              <p:cNvPr id="467" name="Google Shape;467;p22"/>
              <p:cNvGrpSpPr/>
              <p:nvPr/>
            </p:nvGrpSpPr>
            <p:grpSpPr>
              <a:xfrm>
                <a:off x="6525325" y="590450"/>
                <a:ext cx="523500" cy="523500"/>
                <a:chOff x="4027050" y="3678025"/>
                <a:chExt cx="523500" cy="523500"/>
              </a:xfrm>
            </p:grpSpPr>
            <p:sp>
              <p:nvSpPr>
                <p:cNvPr id="468" name="Google Shape;468;p22"/>
                <p:cNvSpPr/>
                <p:nvPr/>
              </p:nvSpPr>
              <p:spPr>
                <a:xfrm>
                  <a:off x="4027050" y="3678025"/>
                  <a:ext cx="523500" cy="523500"/>
                </a:xfrm>
                <a:prstGeom prst="ellipse">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69" name="Google Shape;469;p22"/>
                <p:cNvPicPr preferRelativeResize="0"/>
                <p:nvPr/>
              </p:nvPicPr>
              <p:blipFill>
                <a:blip r:embed="rId12">
                  <a:alphaModFix/>
                </a:blip>
                <a:stretch>
                  <a:fillRect/>
                </a:stretch>
              </p:blipFill>
              <p:spPr>
                <a:xfrm>
                  <a:off x="4105500" y="3769617"/>
                  <a:ext cx="366600" cy="366600"/>
                </a:xfrm>
                <a:prstGeom prst="rect">
                  <a:avLst/>
                </a:prstGeom>
                <a:noFill/>
                <a:ln>
                  <a:noFill/>
                </a:ln>
              </p:spPr>
            </p:pic>
          </p:grpSp>
        </p:grpSp>
        <p:sp>
          <p:nvSpPr>
            <p:cNvPr id="470" name="Google Shape;470;p22"/>
            <p:cNvSpPr txBox="1"/>
            <p:nvPr/>
          </p:nvSpPr>
          <p:spPr>
            <a:xfrm>
              <a:off x="4210200" y="3337288"/>
              <a:ext cx="1959600" cy="36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some restaurant and shop give some discount for credit user</a:t>
              </a:r>
              <a:endParaRPr/>
            </a:p>
          </p:txBody>
        </p:sp>
      </p:grpSp>
      <p:cxnSp>
        <p:nvCxnSpPr>
          <p:cNvPr id="471" name="Google Shape;471;p22"/>
          <p:cNvCxnSpPr/>
          <p:nvPr/>
        </p:nvCxnSpPr>
        <p:spPr>
          <a:xfrm flipH="1">
            <a:off x="2983850" y="1328325"/>
            <a:ext cx="9900" cy="3361800"/>
          </a:xfrm>
          <a:prstGeom prst="straightConnector1">
            <a:avLst/>
          </a:prstGeom>
          <a:noFill/>
          <a:ln w="9525" cap="flat" cmpd="sng">
            <a:solidFill>
              <a:srgbClr val="222222"/>
            </a:solidFill>
            <a:prstDash val="solid"/>
            <a:round/>
            <a:headEnd type="none" w="med" len="med"/>
            <a:tailEnd type="none" w="med" len="me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475"/>
        <p:cNvGrpSpPr/>
        <p:nvPr/>
      </p:nvGrpSpPr>
      <p:grpSpPr>
        <a:xfrm>
          <a:off x="0" y="0"/>
          <a:ext cx="0" cy="0"/>
          <a:chOff x="0" y="0"/>
          <a:chExt cx="0" cy="0"/>
        </a:xfrm>
      </p:grpSpPr>
      <p:sp>
        <p:nvSpPr>
          <p:cNvPr id="476" name="Google Shape;476;p23"/>
          <p:cNvSpPr txBox="1"/>
          <p:nvPr/>
        </p:nvSpPr>
        <p:spPr>
          <a:xfrm>
            <a:off x="750100" y="4695400"/>
            <a:ext cx="88668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a:t>
            </a:r>
            <a:r>
              <a:rPr lang="en" sz="1000" b="1">
                <a:solidFill>
                  <a:schemeClr val="dk1"/>
                </a:solidFill>
                <a:latin typeface="Century Gothic"/>
                <a:ea typeface="Century Gothic"/>
                <a:cs typeface="Century Gothic"/>
                <a:sym typeface="Century Gothic"/>
              </a:rPr>
              <a:t>Euromonitor, twocents.lifehacker.com</a:t>
            </a:r>
            <a:endParaRPr sz="1000" b="1">
              <a:latin typeface="Century Gothic"/>
              <a:ea typeface="Century Gothic"/>
              <a:cs typeface="Century Gothic"/>
              <a:sym typeface="Century Gothic"/>
            </a:endParaRPr>
          </a:p>
        </p:txBody>
      </p:sp>
      <p:sp>
        <p:nvSpPr>
          <p:cNvPr id="477" name="Google Shape;477;p23"/>
          <p:cNvSpPr/>
          <p:nvPr/>
        </p:nvSpPr>
        <p:spPr>
          <a:xfrm>
            <a:off x="5570250" y="1383000"/>
            <a:ext cx="1802100" cy="1674000"/>
          </a:xfrm>
          <a:prstGeom prst="rect">
            <a:avLst/>
          </a:prstGeom>
          <a:solidFill>
            <a:srgbClr val="9E9E9E"/>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478" name="Google Shape;478;p23"/>
          <p:cNvSpPr/>
          <p:nvPr/>
        </p:nvSpPr>
        <p:spPr>
          <a:xfrm>
            <a:off x="3741450" y="1383000"/>
            <a:ext cx="1802100" cy="1674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479" name="Google Shape;479;p23"/>
          <p:cNvSpPr/>
          <p:nvPr/>
        </p:nvSpPr>
        <p:spPr>
          <a:xfrm>
            <a:off x="1912650" y="1383000"/>
            <a:ext cx="1802100" cy="1674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FFFFFF"/>
              </a:solidFill>
            </a:endParaRPr>
          </a:p>
        </p:txBody>
      </p:sp>
      <p:sp>
        <p:nvSpPr>
          <p:cNvPr id="480" name="Google Shape;480;p23"/>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23"/>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23"/>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23"/>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23"/>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23"/>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23"/>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487" name="Google Shape;487;p23"/>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488" name="Google Shape;488;p23"/>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489" name="Google Shape;489;p23"/>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23"/>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PROS AND CONS FOR CARDHOLDERS</a:t>
            </a:r>
            <a:endParaRPr sz="1800" b="1">
              <a:solidFill>
                <a:srgbClr val="000000"/>
              </a:solidFill>
              <a:latin typeface="Century Gothic"/>
              <a:ea typeface="Century Gothic"/>
              <a:cs typeface="Century Gothic"/>
              <a:sym typeface="Century Gothic"/>
            </a:endParaRPr>
          </a:p>
        </p:txBody>
      </p:sp>
      <p:sp>
        <p:nvSpPr>
          <p:cNvPr id="491" name="Google Shape;491;p23"/>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100">
                <a:solidFill>
                  <a:srgbClr val="B7B7B7"/>
                </a:solidFill>
                <a:latin typeface="Century Gothic"/>
                <a:ea typeface="Century Gothic"/>
                <a:cs typeface="Century Gothic"/>
                <a:sym typeface="Century Gothic"/>
              </a:rPr>
              <a:t>Cardholders may receive different types of feature and benefit for holding </a:t>
            </a:r>
            <a:endParaRPr sz="1100">
              <a:solidFill>
                <a:srgbClr val="B7B7B7"/>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100">
                <a:solidFill>
                  <a:srgbClr val="B7B7B7"/>
                </a:solidFill>
                <a:latin typeface="Century Gothic"/>
                <a:ea typeface="Century Gothic"/>
                <a:cs typeface="Century Gothic"/>
                <a:sym typeface="Century Gothic"/>
              </a:rPr>
              <a:t>different types of card</a:t>
            </a:r>
            <a:endParaRPr sz="1100">
              <a:solidFill>
                <a:srgbClr val="B7B7B7"/>
              </a:solidFill>
              <a:latin typeface="Century Gothic"/>
              <a:ea typeface="Century Gothic"/>
              <a:cs typeface="Century Gothic"/>
              <a:sym typeface="Century Gothic"/>
            </a:endParaRPr>
          </a:p>
        </p:txBody>
      </p:sp>
      <p:sp>
        <p:nvSpPr>
          <p:cNvPr id="492" name="Google Shape;492;p23"/>
          <p:cNvSpPr txBox="1"/>
          <p:nvPr/>
        </p:nvSpPr>
        <p:spPr>
          <a:xfrm>
            <a:off x="216700" y="1050425"/>
            <a:ext cx="22053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i="1">
                <a:latin typeface="Century Gothic"/>
                <a:ea typeface="Century Gothic"/>
                <a:cs typeface="Century Gothic"/>
                <a:sym typeface="Century Gothic"/>
              </a:rPr>
              <a:t>Credit card customers</a:t>
            </a:r>
            <a:endParaRPr b="1" i="1">
              <a:latin typeface="Century Gothic"/>
              <a:ea typeface="Century Gothic"/>
              <a:cs typeface="Century Gothic"/>
              <a:sym typeface="Century Gothic"/>
            </a:endParaRPr>
          </a:p>
        </p:txBody>
      </p:sp>
      <p:sp>
        <p:nvSpPr>
          <p:cNvPr id="493" name="Google Shape;493;p23"/>
          <p:cNvSpPr txBox="1"/>
          <p:nvPr/>
        </p:nvSpPr>
        <p:spPr>
          <a:xfrm>
            <a:off x="3578531" y="1050425"/>
            <a:ext cx="22053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i="1">
                <a:latin typeface="Century Gothic"/>
                <a:ea typeface="Century Gothic"/>
                <a:cs typeface="Century Gothic"/>
                <a:sym typeface="Century Gothic"/>
              </a:rPr>
              <a:t>Merchants</a:t>
            </a:r>
            <a:endParaRPr b="1" i="1">
              <a:latin typeface="Century Gothic"/>
              <a:ea typeface="Century Gothic"/>
              <a:cs typeface="Century Gothic"/>
              <a:sym typeface="Century Gothic"/>
            </a:endParaRPr>
          </a:p>
        </p:txBody>
      </p:sp>
      <p:sp>
        <p:nvSpPr>
          <p:cNvPr id="494" name="Google Shape;494;p23"/>
          <p:cNvSpPr txBox="1"/>
          <p:nvPr/>
        </p:nvSpPr>
        <p:spPr>
          <a:xfrm>
            <a:off x="6843561" y="1050425"/>
            <a:ext cx="22053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b="1" i="1">
                <a:latin typeface="Century Gothic"/>
                <a:ea typeface="Century Gothic"/>
                <a:cs typeface="Century Gothic"/>
                <a:sym typeface="Century Gothic"/>
              </a:rPr>
              <a:t>Debit card customers</a:t>
            </a:r>
            <a:endParaRPr b="1" i="1">
              <a:latin typeface="Century Gothic"/>
              <a:ea typeface="Century Gothic"/>
              <a:cs typeface="Century Gothic"/>
              <a:sym typeface="Century Gothic"/>
            </a:endParaRPr>
          </a:p>
        </p:txBody>
      </p:sp>
      <p:sp>
        <p:nvSpPr>
          <p:cNvPr id="495" name="Google Shape;495;p23"/>
          <p:cNvSpPr/>
          <p:nvPr/>
        </p:nvSpPr>
        <p:spPr>
          <a:xfrm>
            <a:off x="2622200" y="1071575"/>
            <a:ext cx="1139700" cy="213000"/>
          </a:xfrm>
          <a:prstGeom prst="leftRightArrow">
            <a:avLst>
              <a:gd name="adj1" fmla="val 50000"/>
              <a:gd name="adj2" fmla="val 50000"/>
            </a:avLst>
          </a:prstGeom>
          <a:solidFill>
            <a:srgbClr val="000000">
              <a:alpha val="475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23"/>
          <p:cNvSpPr/>
          <p:nvPr/>
        </p:nvSpPr>
        <p:spPr>
          <a:xfrm>
            <a:off x="5464200" y="1071575"/>
            <a:ext cx="1139700" cy="213000"/>
          </a:xfrm>
          <a:prstGeom prst="leftRightArrow">
            <a:avLst>
              <a:gd name="adj1" fmla="val 50000"/>
              <a:gd name="adj2" fmla="val 50000"/>
            </a:avLst>
          </a:prstGeom>
          <a:solidFill>
            <a:srgbClr val="000000">
              <a:alpha val="4754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97" name="Google Shape;497;p23"/>
          <p:cNvPicPr preferRelativeResize="0"/>
          <p:nvPr/>
        </p:nvPicPr>
        <p:blipFill>
          <a:blip r:embed="rId3">
            <a:alphaModFix/>
          </a:blip>
          <a:stretch>
            <a:fillRect/>
          </a:stretch>
        </p:blipFill>
        <p:spPr>
          <a:xfrm>
            <a:off x="808600" y="1406063"/>
            <a:ext cx="1014300" cy="1014300"/>
          </a:xfrm>
          <a:prstGeom prst="rect">
            <a:avLst/>
          </a:prstGeom>
          <a:noFill/>
          <a:ln>
            <a:noFill/>
          </a:ln>
        </p:spPr>
      </p:pic>
      <p:pic>
        <p:nvPicPr>
          <p:cNvPr id="498" name="Google Shape;498;p23"/>
          <p:cNvPicPr preferRelativeResize="0"/>
          <p:nvPr/>
        </p:nvPicPr>
        <p:blipFill>
          <a:blip r:embed="rId3">
            <a:alphaModFix/>
          </a:blip>
          <a:stretch>
            <a:fillRect/>
          </a:stretch>
        </p:blipFill>
        <p:spPr>
          <a:xfrm>
            <a:off x="7514200" y="1406063"/>
            <a:ext cx="1014300" cy="1014300"/>
          </a:xfrm>
          <a:prstGeom prst="rect">
            <a:avLst/>
          </a:prstGeom>
          <a:noFill/>
          <a:ln>
            <a:noFill/>
          </a:ln>
        </p:spPr>
      </p:pic>
      <p:grpSp>
        <p:nvGrpSpPr>
          <p:cNvPr id="499" name="Google Shape;499;p23"/>
          <p:cNvGrpSpPr/>
          <p:nvPr/>
        </p:nvGrpSpPr>
        <p:grpSpPr>
          <a:xfrm>
            <a:off x="1814450" y="1451063"/>
            <a:ext cx="1981200" cy="1599588"/>
            <a:chOff x="1966850" y="1451063"/>
            <a:chExt cx="1981200" cy="1599588"/>
          </a:xfrm>
        </p:grpSpPr>
        <p:sp>
          <p:nvSpPr>
            <p:cNvPr id="500" name="Google Shape;500;p23"/>
            <p:cNvSpPr txBox="1"/>
            <p:nvPr/>
          </p:nvSpPr>
          <p:spPr>
            <a:xfrm>
              <a:off x="2254050" y="1451063"/>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Credit card</a:t>
              </a:r>
              <a:endParaRPr sz="1100" b="1">
                <a:solidFill>
                  <a:srgbClr val="FFFFFF"/>
                </a:solidFill>
                <a:latin typeface="Century Gothic"/>
                <a:ea typeface="Century Gothic"/>
                <a:cs typeface="Century Gothic"/>
                <a:sym typeface="Century Gothic"/>
              </a:endParaRPr>
            </a:p>
          </p:txBody>
        </p:sp>
        <p:sp>
          <p:nvSpPr>
            <p:cNvPr id="501" name="Google Shape;501;p23"/>
            <p:cNvSpPr txBox="1"/>
            <p:nvPr/>
          </p:nvSpPr>
          <p:spPr>
            <a:xfrm>
              <a:off x="2268575" y="1738163"/>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Credit score</a:t>
              </a:r>
              <a:endParaRPr sz="1100" b="1">
                <a:solidFill>
                  <a:srgbClr val="FFFFFF"/>
                </a:solidFill>
                <a:latin typeface="Century Gothic"/>
                <a:ea typeface="Century Gothic"/>
                <a:cs typeface="Century Gothic"/>
                <a:sym typeface="Century Gothic"/>
              </a:endParaRPr>
            </a:p>
          </p:txBody>
        </p:sp>
        <p:sp>
          <p:nvSpPr>
            <p:cNvPr id="502" name="Google Shape;502;p23"/>
            <p:cNvSpPr txBox="1"/>
            <p:nvPr/>
          </p:nvSpPr>
          <p:spPr>
            <a:xfrm>
              <a:off x="2240000" y="2020888"/>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Future money</a:t>
              </a:r>
              <a:endParaRPr sz="1100" b="1">
                <a:solidFill>
                  <a:srgbClr val="FFFFFF"/>
                </a:solidFill>
                <a:latin typeface="Century Gothic"/>
                <a:ea typeface="Century Gothic"/>
                <a:cs typeface="Century Gothic"/>
                <a:sym typeface="Century Gothic"/>
              </a:endParaRPr>
            </a:p>
          </p:txBody>
        </p:sp>
        <p:sp>
          <p:nvSpPr>
            <p:cNvPr id="503" name="Google Shape;503;p23"/>
            <p:cNvSpPr txBox="1"/>
            <p:nvPr/>
          </p:nvSpPr>
          <p:spPr>
            <a:xfrm>
              <a:off x="2263250" y="2303588"/>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Interest and fees</a:t>
              </a:r>
              <a:endParaRPr sz="1100" b="1">
                <a:solidFill>
                  <a:srgbClr val="FFFFFF"/>
                </a:solidFill>
                <a:latin typeface="Century Gothic"/>
                <a:ea typeface="Century Gothic"/>
                <a:cs typeface="Century Gothic"/>
                <a:sym typeface="Century Gothic"/>
              </a:endParaRPr>
            </a:p>
          </p:txBody>
        </p:sp>
        <p:sp>
          <p:nvSpPr>
            <p:cNvPr id="504" name="Google Shape;504;p23"/>
            <p:cNvSpPr txBox="1"/>
            <p:nvPr/>
          </p:nvSpPr>
          <p:spPr>
            <a:xfrm>
              <a:off x="1966850" y="2597050"/>
              <a:ext cx="1981200" cy="453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An easy short-term loan with no question asked</a:t>
              </a:r>
              <a:endParaRPr sz="1100" b="1">
                <a:solidFill>
                  <a:srgbClr val="FFFFFF"/>
                </a:solidFill>
                <a:latin typeface="Century Gothic"/>
                <a:ea typeface="Century Gothic"/>
                <a:cs typeface="Century Gothic"/>
                <a:sym typeface="Century Gothic"/>
              </a:endParaRPr>
            </a:p>
          </p:txBody>
        </p:sp>
      </p:grpSp>
      <p:grpSp>
        <p:nvGrpSpPr>
          <p:cNvPr id="505" name="Google Shape;505;p23"/>
          <p:cNvGrpSpPr/>
          <p:nvPr/>
        </p:nvGrpSpPr>
        <p:grpSpPr>
          <a:xfrm>
            <a:off x="3790950" y="1451750"/>
            <a:ext cx="1648500" cy="1532100"/>
            <a:chOff x="3943350" y="1451750"/>
            <a:chExt cx="1648500" cy="1532100"/>
          </a:xfrm>
        </p:grpSpPr>
        <p:sp>
          <p:nvSpPr>
            <p:cNvPr id="506" name="Google Shape;506;p23"/>
            <p:cNvSpPr txBox="1"/>
            <p:nvPr/>
          </p:nvSpPr>
          <p:spPr>
            <a:xfrm>
              <a:off x="4050150" y="1451750"/>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latin typeface="Century Gothic"/>
                  <a:ea typeface="Century Gothic"/>
                  <a:cs typeface="Century Gothic"/>
                  <a:sym typeface="Century Gothic"/>
                </a:rPr>
                <a:t>Function</a:t>
              </a:r>
              <a:endParaRPr sz="1100" b="1">
                <a:latin typeface="Century Gothic"/>
                <a:ea typeface="Century Gothic"/>
                <a:cs typeface="Century Gothic"/>
                <a:sym typeface="Century Gothic"/>
              </a:endParaRPr>
            </a:p>
          </p:txBody>
        </p:sp>
        <p:sp>
          <p:nvSpPr>
            <p:cNvPr id="507" name="Google Shape;507;p23"/>
            <p:cNvSpPr txBox="1"/>
            <p:nvPr/>
          </p:nvSpPr>
          <p:spPr>
            <a:xfrm>
              <a:off x="4019550" y="1756550"/>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latin typeface="Century Gothic"/>
                  <a:ea typeface="Century Gothic"/>
                  <a:cs typeface="Century Gothic"/>
                  <a:sym typeface="Century Gothic"/>
                </a:rPr>
                <a:t>Authorization</a:t>
              </a:r>
              <a:endParaRPr sz="1100" b="1">
                <a:latin typeface="Century Gothic"/>
                <a:ea typeface="Century Gothic"/>
                <a:cs typeface="Century Gothic"/>
                <a:sym typeface="Century Gothic"/>
              </a:endParaRPr>
            </a:p>
          </p:txBody>
        </p:sp>
        <p:sp>
          <p:nvSpPr>
            <p:cNvPr id="508" name="Google Shape;508;p23"/>
            <p:cNvSpPr txBox="1"/>
            <p:nvPr/>
          </p:nvSpPr>
          <p:spPr>
            <a:xfrm>
              <a:off x="3943350" y="2061350"/>
              <a:ext cx="16485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latin typeface="Century Gothic"/>
                  <a:ea typeface="Century Gothic"/>
                  <a:cs typeface="Century Gothic"/>
                  <a:sym typeface="Century Gothic"/>
                </a:rPr>
                <a:t>Time value of money</a:t>
              </a:r>
              <a:endParaRPr sz="1100" b="1">
                <a:latin typeface="Century Gothic"/>
                <a:ea typeface="Century Gothic"/>
                <a:cs typeface="Century Gothic"/>
                <a:sym typeface="Century Gothic"/>
              </a:endParaRPr>
            </a:p>
          </p:txBody>
        </p:sp>
        <p:sp>
          <p:nvSpPr>
            <p:cNvPr id="509" name="Google Shape;509;p23"/>
            <p:cNvSpPr txBox="1"/>
            <p:nvPr/>
          </p:nvSpPr>
          <p:spPr>
            <a:xfrm>
              <a:off x="4019550" y="2322638"/>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latin typeface="Century Gothic"/>
                  <a:ea typeface="Century Gothic"/>
                  <a:cs typeface="Century Gothic"/>
                  <a:sym typeface="Century Gothic"/>
                </a:rPr>
                <a:t>Cost</a:t>
              </a:r>
              <a:endParaRPr sz="1100" b="1">
                <a:latin typeface="Century Gothic"/>
                <a:ea typeface="Century Gothic"/>
                <a:cs typeface="Century Gothic"/>
                <a:sym typeface="Century Gothic"/>
              </a:endParaRPr>
            </a:p>
          </p:txBody>
        </p:sp>
        <p:sp>
          <p:nvSpPr>
            <p:cNvPr id="510" name="Google Shape;510;p23"/>
            <p:cNvSpPr txBox="1"/>
            <p:nvPr/>
          </p:nvSpPr>
          <p:spPr>
            <a:xfrm>
              <a:off x="4019550" y="2632850"/>
              <a:ext cx="1511100" cy="351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latin typeface="Century Gothic"/>
                  <a:ea typeface="Century Gothic"/>
                  <a:cs typeface="Century Gothic"/>
                  <a:sym typeface="Century Gothic"/>
                </a:rPr>
                <a:t>Advantages of holding</a:t>
              </a:r>
              <a:endParaRPr sz="1100" b="1">
                <a:latin typeface="Century Gothic"/>
                <a:ea typeface="Century Gothic"/>
                <a:cs typeface="Century Gothic"/>
                <a:sym typeface="Century Gothic"/>
              </a:endParaRPr>
            </a:p>
          </p:txBody>
        </p:sp>
      </p:grpSp>
      <p:grpSp>
        <p:nvGrpSpPr>
          <p:cNvPr id="511" name="Google Shape;511;p23"/>
          <p:cNvGrpSpPr/>
          <p:nvPr/>
        </p:nvGrpSpPr>
        <p:grpSpPr>
          <a:xfrm>
            <a:off x="5515650" y="1451750"/>
            <a:ext cx="1971000" cy="1551175"/>
            <a:chOff x="5591850" y="1451750"/>
            <a:chExt cx="1971000" cy="1551175"/>
          </a:xfrm>
        </p:grpSpPr>
        <p:sp>
          <p:nvSpPr>
            <p:cNvPr id="512" name="Google Shape;512;p23"/>
            <p:cNvSpPr txBox="1"/>
            <p:nvPr/>
          </p:nvSpPr>
          <p:spPr>
            <a:xfrm>
              <a:off x="5835575" y="1451750"/>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Debit card</a:t>
              </a:r>
              <a:endParaRPr sz="1100" b="1">
                <a:solidFill>
                  <a:srgbClr val="FFFFFF"/>
                </a:solidFill>
                <a:latin typeface="Century Gothic"/>
                <a:ea typeface="Century Gothic"/>
                <a:cs typeface="Century Gothic"/>
                <a:sym typeface="Century Gothic"/>
              </a:endParaRPr>
            </a:p>
          </p:txBody>
        </p:sp>
        <p:sp>
          <p:nvSpPr>
            <p:cNvPr id="513" name="Google Shape;513;p23"/>
            <p:cNvSpPr txBox="1"/>
            <p:nvPr/>
          </p:nvSpPr>
          <p:spPr>
            <a:xfrm>
              <a:off x="5835575" y="1751775"/>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Personal wealth</a:t>
              </a:r>
              <a:endParaRPr sz="1100" b="1">
                <a:solidFill>
                  <a:srgbClr val="FFFFFF"/>
                </a:solidFill>
                <a:latin typeface="Century Gothic"/>
                <a:ea typeface="Century Gothic"/>
                <a:cs typeface="Century Gothic"/>
                <a:sym typeface="Century Gothic"/>
              </a:endParaRPr>
            </a:p>
          </p:txBody>
        </p:sp>
        <p:sp>
          <p:nvSpPr>
            <p:cNvPr id="514" name="Google Shape;514;p23"/>
            <p:cNvSpPr txBox="1"/>
            <p:nvPr/>
          </p:nvSpPr>
          <p:spPr>
            <a:xfrm>
              <a:off x="5835575" y="2051788"/>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Present money</a:t>
              </a:r>
              <a:endParaRPr sz="1100" b="1">
                <a:solidFill>
                  <a:srgbClr val="FFFFFF"/>
                </a:solidFill>
                <a:latin typeface="Century Gothic"/>
                <a:ea typeface="Century Gothic"/>
                <a:cs typeface="Century Gothic"/>
                <a:sym typeface="Century Gothic"/>
              </a:endParaRPr>
            </a:p>
          </p:txBody>
        </p:sp>
        <p:sp>
          <p:nvSpPr>
            <p:cNvPr id="515" name="Google Shape;515;p23"/>
            <p:cNvSpPr txBox="1"/>
            <p:nvPr/>
          </p:nvSpPr>
          <p:spPr>
            <a:xfrm>
              <a:off x="5820450" y="2331525"/>
              <a:ext cx="14349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Annual fees</a:t>
              </a:r>
              <a:endParaRPr sz="1100" b="1">
                <a:solidFill>
                  <a:srgbClr val="FFFFFF"/>
                </a:solidFill>
                <a:latin typeface="Century Gothic"/>
                <a:ea typeface="Century Gothic"/>
                <a:cs typeface="Century Gothic"/>
                <a:sym typeface="Century Gothic"/>
              </a:endParaRPr>
            </a:p>
          </p:txBody>
        </p:sp>
        <p:sp>
          <p:nvSpPr>
            <p:cNvPr id="516" name="Google Shape;516;p23"/>
            <p:cNvSpPr txBox="1"/>
            <p:nvPr/>
          </p:nvSpPr>
          <p:spPr>
            <a:xfrm>
              <a:off x="5591850" y="2636325"/>
              <a:ext cx="1971000" cy="3666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100" b="1">
                  <a:solidFill>
                    <a:srgbClr val="FFFFFF"/>
                  </a:solidFill>
                  <a:latin typeface="Century Gothic"/>
                  <a:ea typeface="Century Gothic"/>
                  <a:cs typeface="Century Gothic"/>
                  <a:sym typeface="Century Gothic"/>
                </a:rPr>
                <a:t>Easy and safe access to your personal wealth</a:t>
              </a:r>
              <a:endParaRPr sz="1100" b="1">
                <a:solidFill>
                  <a:srgbClr val="FFFFFF"/>
                </a:solidFill>
                <a:latin typeface="Century Gothic"/>
                <a:ea typeface="Century Gothic"/>
                <a:cs typeface="Century Gothic"/>
                <a:sym typeface="Century Gothic"/>
              </a:endParaRPr>
            </a:p>
          </p:txBody>
        </p:sp>
      </p:grpSp>
      <p:grpSp>
        <p:nvGrpSpPr>
          <p:cNvPr id="517" name="Google Shape;517;p23"/>
          <p:cNvGrpSpPr/>
          <p:nvPr/>
        </p:nvGrpSpPr>
        <p:grpSpPr>
          <a:xfrm>
            <a:off x="5069325" y="3475975"/>
            <a:ext cx="3578225" cy="1364100"/>
            <a:chOff x="5297925" y="3323575"/>
            <a:chExt cx="3578225" cy="1364100"/>
          </a:xfrm>
        </p:grpSpPr>
        <p:sp>
          <p:nvSpPr>
            <p:cNvPr id="518" name="Google Shape;518;p23"/>
            <p:cNvSpPr txBox="1"/>
            <p:nvPr/>
          </p:nvSpPr>
          <p:spPr>
            <a:xfrm>
              <a:off x="5405450" y="3323575"/>
              <a:ext cx="3470700" cy="1364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100">
                  <a:latin typeface="Century Gothic"/>
                  <a:ea typeface="Century Gothic"/>
                  <a:cs typeface="Century Gothic"/>
                  <a:sym typeface="Century Gothic"/>
                </a:rPr>
                <a:t>Merchants are subjected to </a:t>
              </a:r>
              <a:r>
                <a:rPr lang="en" sz="1100" b="1">
                  <a:latin typeface="Century Gothic"/>
                  <a:ea typeface="Century Gothic"/>
                  <a:cs typeface="Century Gothic"/>
                  <a:sym typeface="Century Gothic"/>
                </a:rPr>
                <a:t>fees</a:t>
              </a:r>
              <a:r>
                <a:rPr lang="en" sz="1100">
                  <a:latin typeface="Century Gothic"/>
                  <a:ea typeface="Century Gothic"/>
                  <a:cs typeface="Century Gothic"/>
                  <a:sym typeface="Century Gothic"/>
                </a:rPr>
                <a:t> on sales of goods and services</a:t>
              </a:r>
              <a:endParaRPr sz="1100">
                <a:latin typeface="Century Gothic"/>
                <a:ea typeface="Century Gothic"/>
                <a:cs typeface="Century Gothic"/>
                <a:sym typeface="Century Gothic"/>
              </a:endParaRPr>
            </a:p>
            <a:p>
              <a:pPr marL="0" lvl="0" indent="0" algn="l" rtl="0">
                <a:spcBef>
                  <a:spcPts val="0"/>
                </a:spcBef>
                <a:spcAft>
                  <a:spcPts val="0"/>
                </a:spcAft>
                <a:buNone/>
              </a:pPr>
              <a:r>
                <a:rPr lang="en" sz="1100">
                  <a:latin typeface="Century Gothic"/>
                  <a:ea typeface="Century Gothic"/>
                  <a:cs typeface="Century Gothic"/>
                  <a:sym typeface="Century Gothic"/>
                </a:rPr>
                <a:t>Cardholders are subjected to </a:t>
              </a:r>
              <a:r>
                <a:rPr lang="en" sz="1100" b="1">
                  <a:latin typeface="Century Gothic"/>
                  <a:ea typeface="Century Gothic"/>
                  <a:cs typeface="Century Gothic"/>
                  <a:sym typeface="Century Gothic"/>
                </a:rPr>
                <a:t>fees</a:t>
              </a:r>
              <a:r>
                <a:rPr lang="en" sz="1100">
                  <a:latin typeface="Century Gothic"/>
                  <a:ea typeface="Century Gothic"/>
                  <a:cs typeface="Century Gothic"/>
                  <a:sym typeface="Century Gothic"/>
                </a:rPr>
                <a:t> charged </a:t>
              </a:r>
              <a:endParaRPr sz="1100">
                <a:latin typeface="Century Gothic"/>
                <a:ea typeface="Century Gothic"/>
                <a:cs typeface="Century Gothic"/>
                <a:sym typeface="Century Gothic"/>
              </a:endParaRPr>
            </a:p>
            <a:p>
              <a:pPr marL="0" lvl="0" indent="0" algn="l" rtl="0">
                <a:spcBef>
                  <a:spcPts val="0"/>
                </a:spcBef>
                <a:spcAft>
                  <a:spcPts val="0"/>
                </a:spcAft>
                <a:buNone/>
              </a:pPr>
              <a:r>
                <a:rPr lang="en" sz="1100">
                  <a:latin typeface="Century Gothic"/>
                  <a:ea typeface="Century Gothic"/>
                  <a:cs typeface="Century Gothic"/>
                  <a:sym typeface="Century Gothic"/>
                </a:rPr>
                <a:t>by the issuing bank</a:t>
              </a:r>
              <a:endParaRPr sz="1100">
                <a:latin typeface="Century Gothic"/>
                <a:ea typeface="Century Gothic"/>
                <a:cs typeface="Century Gothic"/>
                <a:sym typeface="Century Gothic"/>
              </a:endParaRPr>
            </a:p>
            <a:p>
              <a:pPr marL="0" lvl="0" indent="0" algn="l" rtl="0">
                <a:spcBef>
                  <a:spcPts val="0"/>
                </a:spcBef>
                <a:spcAft>
                  <a:spcPts val="0"/>
                </a:spcAft>
                <a:buNone/>
              </a:pPr>
              <a:r>
                <a:rPr lang="en" sz="1100" b="1">
                  <a:latin typeface="Century Gothic"/>
                  <a:ea typeface="Century Gothic"/>
                  <a:cs typeface="Century Gothic"/>
                  <a:sym typeface="Century Gothic"/>
                </a:rPr>
                <a:t>Requiring</a:t>
              </a:r>
              <a:r>
                <a:rPr lang="en" sz="1100">
                  <a:latin typeface="Century Gothic"/>
                  <a:ea typeface="Century Gothic"/>
                  <a:cs typeface="Century Gothic"/>
                  <a:sym typeface="Century Gothic"/>
                </a:rPr>
                <a:t> money in the saving account </a:t>
              </a:r>
              <a:endParaRPr sz="1100">
                <a:latin typeface="Century Gothic"/>
                <a:ea typeface="Century Gothic"/>
                <a:cs typeface="Century Gothic"/>
                <a:sym typeface="Century Gothic"/>
              </a:endParaRPr>
            </a:p>
            <a:p>
              <a:pPr marL="0" lvl="0" indent="0" algn="l" rtl="0">
                <a:spcBef>
                  <a:spcPts val="0"/>
                </a:spcBef>
                <a:spcAft>
                  <a:spcPts val="0"/>
                </a:spcAft>
                <a:buNone/>
              </a:pPr>
              <a:r>
                <a:rPr lang="en" sz="1100">
                  <a:latin typeface="Century Gothic"/>
                  <a:ea typeface="Century Gothic"/>
                  <a:cs typeface="Century Gothic"/>
                  <a:sym typeface="Century Gothic"/>
                </a:rPr>
                <a:t>unlike credit card</a:t>
              </a:r>
              <a:endParaRPr sz="1100">
                <a:latin typeface="Century Gothic"/>
                <a:ea typeface="Century Gothic"/>
                <a:cs typeface="Century Gothic"/>
                <a:sym typeface="Century Gothic"/>
              </a:endParaRPr>
            </a:p>
            <a:p>
              <a:pPr marL="0" lvl="0" indent="0" algn="l" rtl="0">
                <a:spcBef>
                  <a:spcPts val="0"/>
                </a:spcBef>
                <a:spcAft>
                  <a:spcPts val="0"/>
                </a:spcAft>
                <a:buNone/>
              </a:pPr>
              <a:r>
                <a:rPr lang="en" sz="1100" b="1">
                  <a:latin typeface="Century Gothic"/>
                  <a:ea typeface="Century Gothic"/>
                  <a:cs typeface="Century Gothic"/>
                  <a:sym typeface="Century Gothic"/>
                </a:rPr>
                <a:t>No</a:t>
              </a:r>
              <a:r>
                <a:rPr lang="en" sz="1100">
                  <a:latin typeface="Century Gothic"/>
                  <a:ea typeface="Century Gothic"/>
                  <a:cs typeface="Century Gothic"/>
                  <a:sym typeface="Century Gothic"/>
                </a:rPr>
                <a:t> defer payment</a:t>
              </a:r>
              <a:endParaRPr sz="1100">
                <a:latin typeface="Century Gothic"/>
                <a:ea typeface="Century Gothic"/>
                <a:cs typeface="Century Gothic"/>
                <a:sym typeface="Century Gothic"/>
              </a:endParaRPr>
            </a:p>
          </p:txBody>
        </p:sp>
        <p:pic>
          <p:nvPicPr>
            <p:cNvPr id="519" name="Google Shape;519;p23"/>
            <p:cNvPicPr preferRelativeResize="0"/>
            <p:nvPr/>
          </p:nvPicPr>
          <p:blipFill>
            <a:blip r:embed="rId4">
              <a:alphaModFix/>
            </a:blip>
            <a:stretch>
              <a:fillRect/>
            </a:stretch>
          </p:blipFill>
          <p:spPr>
            <a:xfrm>
              <a:off x="5297925" y="3441200"/>
              <a:ext cx="107525" cy="107549"/>
            </a:xfrm>
            <a:prstGeom prst="rect">
              <a:avLst/>
            </a:prstGeom>
            <a:noFill/>
            <a:ln>
              <a:noFill/>
            </a:ln>
          </p:spPr>
        </p:pic>
        <p:pic>
          <p:nvPicPr>
            <p:cNvPr id="520" name="Google Shape;520;p23"/>
            <p:cNvPicPr preferRelativeResize="0"/>
            <p:nvPr/>
          </p:nvPicPr>
          <p:blipFill>
            <a:blip r:embed="rId4">
              <a:alphaModFix/>
            </a:blip>
            <a:stretch>
              <a:fillRect/>
            </a:stretch>
          </p:blipFill>
          <p:spPr>
            <a:xfrm>
              <a:off x="5297925" y="3785850"/>
              <a:ext cx="107525" cy="107549"/>
            </a:xfrm>
            <a:prstGeom prst="rect">
              <a:avLst/>
            </a:prstGeom>
            <a:noFill/>
            <a:ln>
              <a:noFill/>
            </a:ln>
          </p:spPr>
        </p:pic>
        <p:pic>
          <p:nvPicPr>
            <p:cNvPr id="521" name="Google Shape;521;p23"/>
            <p:cNvPicPr preferRelativeResize="0"/>
            <p:nvPr/>
          </p:nvPicPr>
          <p:blipFill>
            <a:blip r:embed="rId4">
              <a:alphaModFix/>
            </a:blip>
            <a:stretch>
              <a:fillRect/>
            </a:stretch>
          </p:blipFill>
          <p:spPr>
            <a:xfrm>
              <a:off x="5297925" y="4130500"/>
              <a:ext cx="107525" cy="107549"/>
            </a:xfrm>
            <a:prstGeom prst="rect">
              <a:avLst/>
            </a:prstGeom>
            <a:noFill/>
            <a:ln>
              <a:noFill/>
            </a:ln>
          </p:spPr>
        </p:pic>
        <p:pic>
          <p:nvPicPr>
            <p:cNvPr id="522" name="Google Shape;522;p23"/>
            <p:cNvPicPr preferRelativeResize="0"/>
            <p:nvPr/>
          </p:nvPicPr>
          <p:blipFill>
            <a:blip r:embed="rId4">
              <a:alphaModFix/>
            </a:blip>
            <a:stretch>
              <a:fillRect/>
            </a:stretch>
          </p:blipFill>
          <p:spPr>
            <a:xfrm>
              <a:off x="5297925" y="4475150"/>
              <a:ext cx="107525" cy="107549"/>
            </a:xfrm>
            <a:prstGeom prst="rect">
              <a:avLst/>
            </a:prstGeom>
            <a:noFill/>
            <a:ln>
              <a:noFill/>
            </a:ln>
          </p:spPr>
        </p:pic>
      </p:grpSp>
      <p:grpSp>
        <p:nvGrpSpPr>
          <p:cNvPr id="523" name="Google Shape;523;p23"/>
          <p:cNvGrpSpPr/>
          <p:nvPr/>
        </p:nvGrpSpPr>
        <p:grpSpPr>
          <a:xfrm>
            <a:off x="2680277" y="3139725"/>
            <a:ext cx="329700" cy="329700"/>
            <a:chOff x="2680277" y="3063525"/>
            <a:chExt cx="329700" cy="329700"/>
          </a:xfrm>
        </p:grpSpPr>
        <p:sp>
          <p:nvSpPr>
            <p:cNvPr id="524" name="Google Shape;524;p23"/>
            <p:cNvSpPr/>
            <p:nvPr/>
          </p:nvSpPr>
          <p:spPr>
            <a:xfrm>
              <a:off x="2680277" y="3063525"/>
              <a:ext cx="329700" cy="329700"/>
            </a:xfrm>
            <a:prstGeom prst="ellips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25" name="Google Shape;525;p23"/>
            <p:cNvPicPr preferRelativeResize="0"/>
            <p:nvPr/>
          </p:nvPicPr>
          <p:blipFill>
            <a:blip r:embed="rId5">
              <a:alphaModFix/>
            </a:blip>
            <a:stretch>
              <a:fillRect/>
            </a:stretch>
          </p:blipFill>
          <p:spPr>
            <a:xfrm>
              <a:off x="2738625" y="3110575"/>
              <a:ext cx="213000" cy="213000"/>
            </a:xfrm>
            <a:prstGeom prst="rect">
              <a:avLst/>
            </a:prstGeom>
            <a:noFill/>
            <a:ln>
              <a:noFill/>
            </a:ln>
          </p:spPr>
        </p:pic>
      </p:grpSp>
      <p:grpSp>
        <p:nvGrpSpPr>
          <p:cNvPr id="526" name="Google Shape;526;p23"/>
          <p:cNvGrpSpPr/>
          <p:nvPr/>
        </p:nvGrpSpPr>
        <p:grpSpPr>
          <a:xfrm>
            <a:off x="6585677" y="3139725"/>
            <a:ext cx="329700" cy="329700"/>
            <a:chOff x="6433277" y="3063525"/>
            <a:chExt cx="329700" cy="329700"/>
          </a:xfrm>
        </p:grpSpPr>
        <p:sp>
          <p:nvSpPr>
            <p:cNvPr id="527" name="Google Shape;527;p23"/>
            <p:cNvSpPr/>
            <p:nvPr/>
          </p:nvSpPr>
          <p:spPr>
            <a:xfrm>
              <a:off x="6433277" y="3063525"/>
              <a:ext cx="329700" cy="329700"/>
            </a:xfrm>
            <a:prstGeom prst="ellipse">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28" name="Google Shape;528;p23"/>
            <p:cNvPicPr preferRelativeResize="0"/>
            <p:nvPr/>
          </p:nvPicPr>
          <p:blipFill>
            <a:blip r:embed="rId6">
              <a:alphaModFix/>
            </a:blip>
            <a:stretch>
              <a:fillRect/>
            </a:stretch>
          </p:blipFill>
          <p:spPr>
            <a:xfrm>
              <a:off x="6475825" y="3100735"/>
              <a:ext cx="255300" cy="255300"/>
            </a:xfrm>
            <a:prstGeom prst="rect">
              <a:avLst/>
            </a:prstGeom>
            <a:noFill/>
            <a:ln>
              <a:noFill/>
            </a:ln>
          </p:spPr>
        </p:pic>
      </p:grpSp>
      <p:cxnSp>
        <p:nvCxnSpPr>
          <p:cNvPr id="529" name="Google Shape;529;p23"/>
          <p:cNvCxnSpPr/>
          <p:nvPr/>
        </p:nvCxnSpPr>
        <p:spPr>
          <a:xfrm flipH="1">
            <a:off x="4718625" y="3341325"/>
            <a:ext cx="6000" cy="1488600"/>
          </a:xfrm>
          <a:prstGeom prst="straightConnector1">
            <a:avLst/>
          </a:prstGeom>
          <a:noFill/>
          <a:ln w="28575" cap="flat" cmpd="sng">
            <a:solidFill>
              <a:srgbClr val="666666"/>
            </a:solidFill>
            <a:prstDash val="dash"/>
            <a:round/>
            <a:headEnd type="none" w="med" len="med"/>
            <a:tailEnd type="none" w="med" len="med"/>
          </a:ln>
        </p:spPr>
      </p:cxnSp>
      <p:grpSp>
        <p:nvGrpSpPr>
          <p:cNvPr id="530" name="Google Shape;530;p23"/>
          <p:cNvGrpSpPr/>
          <p:nvPr/>
        </p:nvGrpSpPr>
        <p:grpSpPr>
          <a:xfrm>
            <a:off x="1175150" y="3388000"/>
            <a:ext cx="3349425" cy="1452000"/>
            <a:chOff x="1022750" y="3235600"/>
            <a:chExt cx="3349425" cy="1452000"/>
          </a:xfrm>
        </p:grpSpPr>
        <p:sp>
          <p:nvSpPr>
            <p:cNvPr id="531" name="Google Shape;531;p23"/>
            <p:cNvSpPr txBox="1"/>
            <p:nvPr/>
          </p:nvSpPr>
          <p:spPr>
            <a:xfrm>
              <a:off x="1170575" y="3235600"/>
              <a:ext cx="3201600" cy="1452000"/>
            </a:xfrm>
            <a:prstGeom prst="rect">
              <a:avLst/>
            </a:prstGeom>
            <a:noFill/>
            <a:ln>
              <a:noFill/>
            </a:ln>
          </p:spPr>
          <p:txBody>
            <a:bodyPr spcFirstLastPara="1" wrap="square" lIns="91425" tIns="91425" rIns="91425" bIns="91425" anchor="ctr" anchorCtr="0">
              <a:noAutofit/>
            </a:bodyPr>
            <a:lstStyle/>
            <a:p>
              <a:pPr marL="0" lvl="0" indent="0" algn="just" rtl="0">
                <a:spcBef>
                  <a:spcPts val="0"/>
                </a:spcBef>
                <a:spcAft>
                  <a:spcPts val="0"/>
                </a:spcAft>
                <a:buNone/>
              </a:pPr>
              <a:r>
                <a:rPr lang="en" sz="1100">
                  <a:latin typeface="Century Gothic"/>
                  <a:ea typeface="Century Gothic"/>
                  <a:cs typeface="Century Gothic"/>
                  <a:sym typeface="Century Gothic"/>
                </a:rPr>
                <a:t>Cardholders have </a:t>
              </a:r>
              <a:r>
                <a:rPr lang="en" sz="1100" b="1">
                  <a:latin typeface="Century Gothic"/>
                  <a:ea typeface="Century Gothic"/>
                  <a:cs typeface="Century Gothic"/>
                  <a:sym typeface="Century Gothic"/>
                </a:rPr>
                <a:t>more purchasing power</a:t>
              </a:r>
              <a:endParaRPr sz="1100" b="1">
                <a:latin typeface="Century Gothic"/>
                <a:ea typeface="Century Gothic"/>
                <a:cs typeface="Century Gothic"/>
                <a:sym typeface="Century Gothic"/>
              </a:endParaRPr>
            </a:p>
            <a:p>
              <a:pPr marL="0" lvl="0" indent="0" algn="just" rtl="0">
                <a:spcBef>
                  <a:spcPts val="0"/>
                </a:spcBef>
                <a:spcAft>
                  <a:spcPts val="0"/>
                </a:spcAft>
                <a:buNone/>
              </a:pPr>
              <a:r>
                <a:rPr lang="en" sz="1100">
                  <a:latin typeface="Century Gothic"/>
                  <a:ea typeface="Century Gothic"/>
                  <a:cs typeface="Century Gothic"/>
                  <a:sym typeface="Century Gothic"/>
                </a:rPr>
                <a:t>Merchants gain </a:t>
              </a:r>
              <a:r>
                <a:rPr lang="en" sz="1100" b="1">
                  <a:latin typeface="Century Gothic"/>
                  <a:ea typeface="Century Gothic"/>
                  <a:cs typeface="Century Gothic"/>
                  <a:sym typeface="Century Gothic"/>
                </a:rPr>
                <a:t>more sales</a:t>
              </a:r>
              <a:r>
                <a:rPr lang="en" sz="1100">
                  <a:latin typeface="Century Gothic"/>
                  <a:ea typeface="Century Gothic"/>
                  <a:cs typeface="Century Gothic"/>
                  <a:sym typeface="Century Gothic"/>
                </a:rPr>
                <a:t> volume</a:t>
              </a:r>
              <a:endParaRPr sz="1100">
                <a:latin typeface="Century Gothic"/>
                <a:ea typeface="Century Gothic"/>
                <a:cs typeface="Century Gothic"/>
                <a:sym typeface="Century Gothic"/>
              </a:endParaRPr>
            </a:p>
            <a:p>
              <a:pPr marL="0" lvl="0" indent="0" algn="just" rtl="0">
                <a:spcBef>
                  <a:spcPts val="0"/>
                </a:spcBef>
                <a:spcAft>
                  <a:spcPts val="0"/>
                </a:spcAft>
                <a:buNone/>
              </a:pPr>
              <a:r>
                <a:rPr lang="en" sz="1100" b="1">
                  <a:latin typeface="Century Gothic"/>
                  <a:ea typeface="Century Gothic"/>
                  <a:cs typeface="Century Gothic"/>
                  <a:sym typeface="Century Gothic"/>
                </a:rPr>
                <a:t>More liquidity</a:t>
              </a:r>
              <a:r>
                <a:rPr lang="en" sz="1100">
                  <a:latin typeface="Century Gothic"/>
                  <a:ea typeface="Century Gothic"/>
                  <a:cs typeface="Century Gothic"/>
                  <a:sym typeface="Century Gothic"/>
                </a:rPr>
                <a:t> in the market</a:t>
              </a:r>
              <a:endParaRPr sz="1100">
                <a:latin typeface="Century Gothic"/>
                <a:ea typeface="Century Gothic"/>
                <a:cs typeface="Century Gothic"/>
                <a:sym typeface="Century Gothic"/>
              </a:endParaRPr>
            </a:p>
            <a:p>
              <a:pPr marL="0" lvl="0" indent="0" algn="just" rtl="0">
                <a:spcBef>
                  <a:spcPts val="0"/>
                </a:spcBef>
                <a:spcAft>
                  <a:spcPts val="0"/>
                </a:spcAft>
                <a:buNone/>
              </a:pPr>
              <a:r>
                <a:rPr lang="en" sz="1100" b="1">
                  <a:latin typeface="Century Gothic"/>
                  <a:ea typeface="Century Gothic"/>
                  <a:cs typeface="Century Gothic"/>
                  <a:sym typeface="Century Gothic"/>
                </a:rPr>
                <a:t>Better money management</a:t>
              </a:r>
              <a:r>
                <a:rPr lang="en" sz="1100">
                  <a:latin typeface="Century Gothic"/>
                  <a:ea typeface="Century Gothic"/>
                  <a:cs typeface="Century Gothic"/>
                  <a:sym typeface="Century Gothic"/>
                </a:rPr>
                <a:t> since we can </a:t>
              </a:r>
              <a:endParaRPr sz="1100">
                <a:latin typeface="Century Gothic"/>
                <a:ea typeface="Century Gothic"/>
                <a:cs typeface="Century Gothic"/>
                <a:sym typeface="Century Gothic"/>
              </a:endParaRPr>
            </a:p>
            <a:p>
              <a:pPr marL="0" lvl="0" indent="0" algn="just" rtl="0">
                <a:spcBef>
                  <a:spcPts val="0"/>
                </a:spcBef>
                <a:spcAft>
                  <a:spcPts val="0"/>
                </a:spcAft>
                <a:buNone/>
              </a:pPr>
              <a:r>
                <a:rPr lang="en" sz="1100">
                  <a:latin typeface="Century Gothic"/>
                  <a:ea typeface="Century Gothic"/>
                  <a:cs typeface="Century Gothic"/>
                  <a:sym typeface="Century Gothic"/>
                </a:rPr>
                <a:t>track historical transactions</a:t>
              </a:r>
              <a:endParaRPr sz="1100">
                <a:latin typeface="Century Gothic"/>
                <a:ea typeface="Century Gothic"/>
                <a:cs typeface="Century Gothic"/>
                <a:sym typeface="Century Gothic"/>
              </a:endParaRPr>
            </a:p>
            <a:p>
              <a:pPr marL="0" lvl="0" indent="0" algn="just" rtl="0">
                <a:spcBef>
                  <a:spcPts val="0"/>
                </a:spcBef>
                <a:spcAft>
                  <a:spcPts val="0"/>
                </a:spcAft>
                <a:buNone/>
              </a:pPr>
              <a:r>
                <a:rPr lang="en" sz="1100" b="1">
                  <a:latin typeface="Century Gothic"/>
                  <a:ea typeface="Century Gothic"/>
                  <a:cs typeface="Century Gothic"/>
                  <a:sym typeface="Century Gothic"/>
                </a:rPr>
                <a:t>Gain saving</a:t>
              </a:r>
              <a:r>
                <a:rPr lang="en" sz="1100">
                  <a:latin typeface="Century Gothic"/>
                  <a:ea typeface="Century Gothic"/>
                  <a:cs typeface="Century Gothic"/>
                  <a:sym typeface="Century Gothic"/>
                </a:rPr>
                <a:t> interest (no cash needed)</a:t>
              </a:r>
              <a:endParaRPr sz="1100">
                <a:latin typeface="Century Gothic"/>
                <a:ea typeface="Century Gothic"/>
                <a:cs typeface="Century Gothic"/>
                <a:sym typeface="Century Gothic"/>
              </a:endParaRPr>
            </a:p>
            <a:p>
              <a:pPr marL="0" lvl="0" indent="0" algn="just" rtl="0">
                <a:spcBef>
                  <a:spcPts val="0"/>
                </a:spcBef>
                <a:spcAft>
                  <a:spcPts val="0"/>
                </a:spcAft>
                <a:buNone/>
              </a:pPr>
              <a:r>
                <a:rPr lang="en" sz="1100">
                  <a:latin typeface="Century Gothic"/>
                  <a:ea typeface="Century Gothic"/>
                  <a:cs typeface="Century Gothic"/>
                  <a:sym typeface="Century Gothic"/>
                </a:rPr>
                <a:t>Privileges of being cardholder</a:t>
              </a:r>
              <a:endParaRPr sz="1100">
                <a:latin typeface="Century Gothic"/>
                <a:ea typeface="Century Gothic"/>
                <a:cs typeface="Century Gothic"/>
                <a:sym typeface="Century Gothic"/>
              </a:endParaRPr>
            </a:p>
          </p:txBody>
        </p:sp>
        <p:pic>
          <p:nvPicPr>
            <p:cNvPr id="532" name="Google Shape;532;p23"/>
            <p:cNvPicPr preferRelativeResize="0"/>
            <p:nvPr/>
          </p:nvPicPr>
          <p:blipFill>
            <a:blip r:embed="rId7">
              <a:alphaModFix/>
            </a:blip>
            <a:stretch>
              <a:fillRect/>
            </a:stretch>
          </p:blipFill>
          <p:spPr>
            <a:xfrm>
              <a:off x="1022750" y="3377125"/>
              <a:ext cx="128076" cy="128076"/>
            </a:xfrm>
            <a:prstGeom prst="rect">
              <a:avLst/>
            </a:prstGeom>
            <a:noFill/>
            <a:ln>
              <a:noFill/>
            </a:ln>
          </p:spPr>
        </p:pic>
        <p:pic>
          <p:nvPicPr>
            <p:cNvPr id="533" name="Google Shape;533;p23"/>
            <p:cNvPicPr preferRelativeResize="0"/>
            <p:nvPr/>
          </p:nvPicPr>
          <p:blipFill>
            <a:blip r:embed="rId7">
              <a:alphaModFix/>
            </a:blip>
            <a:stretch>
              <a:fillRect/>
            </a:stretch>
          </p:blipFill>
          <p:spPr>
            <a:xfrm>
              <a:off x="1022750" y="3539050"/>
              <a:ext cx="128076" cy="128076"/>
            </a:xfrm>
            <a:prstGeom prst="rect">
              <a:avLst/>
            </a:prstGeom>
            <a:noFill/>
            <a:ln>
              <a:noFill/>
            </a:ln>
          </p:spPr>
        </p:pic>
        <p:pic>
          <p:nvPicPr>
            <p:cNvPr id="534" name="Google Shape;534;p23"/>
            <p:cNvPicPr preferRelativeResize="0"/>
            <p:nvPr/>
          </p:nvPicPr>
          <p:blipFill>
            <a:blip r:embed="rId7">
              <a:alphaModFix/>
            </a:blip>
            <a:stretch>
              <a:fillRect/>
            </a:stretch>
          </p:blipFill>
          <p:spPr>
            <a:xfrm>
              <a:off x="1022750" y="3896250"/>
              <a:ext cx="128076" cy="128076"/>
            </a:xfrm>
            <a:prstGeom prst="rect">
              <a:avLst/>
            </a:prstGeom>
            <a:noFill/>
            <a:ln>
              <a:noFill/>
            </a:ln>
          </p:spPr>
        </p:pic>
        <p:pic>
          <p:nvPicPr>
            <p:cNvPr id="535" name="Google Shape;535;p23"/>
            <p:cNvPicPr preferRelativeResize="0"/>
            <p:nvPr/>
          </p:nvPicPr>
          <p:blipFill>
            <a:blip r:embed="rId7">
              <a:alphaModFix/>
            </a:blip>
            <a:stretch>
              <a:fillRect/>
            </a:stretch>
          </p:blipFill>
          <p:spPr>
            <a:xfrm>
              <a:off x="1022750" y="4400025"/>
              <a:ext cx="128076" cy="128076"/>
            </a:xfrm>
            <a:prstGeom prst="rect">
              <a:avLst/>
            </a:prstGeom>
            <a:noFill/>
            <a:ln>
              <a:noFill/>
            </a:ln>
          </p:spPr>
        </p:pic>
        <p:pic>
          <p:nvPicPr>
            <p:cNvPr id="536" name="Google Shape;536;p23"/>
            <p:cNvPicPr preferRelativeResize="0"/>
            <p:nvPr/>
          </p:nvPicPr>
          <p:blipFill>
            <a:blip r:embed="rId7">
              <a:alphaModFix/>
            </a:blip>
            <a:stretch>
              <a:fillRect/>
            </a:stretch>
          </p:blipFill>
          <p:spPr>
            <a:xfrm>
              <a:off x="1022750" y="3700975"/>
              <a:ext cx="128076" cy="128076"/>
            </a:xfrm>
            <a:prstGeom prst="rect">
              <a:avLst/>
            </a:prstGeom>
            <a:noFill/>
            <a:ln>
              <a:noFill/>
            </a:ln>
          </p:spPr>
        </p:pic>
      </p:grpSp>
      <p:sp>
        <p:nvSpPr>
          <p:cNvPr id="537" name="Google Shape;537;p23"/>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538" name="Google Shape;538;p23"/>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539" name="Google Shape;539;p23"/>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BENEFITS</a:t>
            </a:r>
            <a:endParaRPr sz="800" b="1">
              <a:solidFill>
                <a:srgbClr val="FFFFFF"/>
              </a:solidFill>
              <a:latin typeface="Century Gothic"/>
              <a:ea typeface="Century Gothic"/>
              <a:cs typeface="Century Gothic"/>
              <a:sym typeface="Century Gothic"/>
            </a:endParaRPr>
          </a:p>
        </p:txBody>
      </p:sp>
      <p:pic>
        <p:nvPicPr>
          <p:cNvPr id="540" name="Google Shape;540;p23"/>
          <p:cNvPicPr preferRelativeResize="0"/>
          <p:nvPr/>
        </p:nvPicPr>
        <p:blipFill>
          <a:blip r:embed="rId7">
            <a:alphaModFix/>
          </a:blip>
          <a:stretch>
            <a:fillRect/>
          </a:stretch>
        </p:blipFill>
        <p:spPr>
          <a:xfrm>
            <a:off x="1175150" y="4377250"/>
            <a:ext cx="128076" cy="12807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544"/>
        <p:cNvGrpSpPr/>
        <p:nvPr/>
      </p:nvGrpSpPr>
      <p:grpSpPr>
        <a:xfrm>
          <a:off x="0" y="0"/>
          <a:ext cx="0" cy="0"/>
          <a:chOff x="0" y="0"/>
          <a:chExt cx="0" cy="0"/>
        </a:xfrm>
      </p:grpSpPr>
      <p:sp>
        <p:nvSpPr>
          <p:cNvPr id="545" name="Google Shape;545;p24"/>
          <p:cNvSpPr/>
          <p:nvPr/>
        </p:nvSpPr>
        <p:spPr>
          <a:xfrm>
            <a:off x="3473299" y="3611575"/>
            <a:ext cx="1314600" cy="1054200"/>
          </a:xfrm>
          <a:prstGeom prst="roundRect">
            <a:avLst>
              <a:gd name="adj" fmla="val 16667"/>
            </a:avLst>
          </a:prstGeom>
          <a:noFill/>
          <a:ln w="19050" cap="flat" cmpd="sng">
            <a:solidFill>
              <a:srgbClr val="66666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24"/>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24"/>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24"/>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24"/>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24"/>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24"/>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24"/>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553" name="Google Shape;553;p24"/>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BUSINESS MODEL</a:t>
            </a:r>
            <a:endParaRPr sz="800" b="1">
              <a:solidFill>
                <a:srgbClr val="FFFFFF"/>
              </a:solidFill>
              <a:latin typeface="Century Gothic"/>
              <a:ea typeface="Century Gothic"/>
              <a:cs typeface="Century Gothic"/>
              <a:sym typeface="Century Gothic"/>
            </a:endParaRPr>
          </a:p>
        </p:txBody>
      </p:sp>
      <p:sp>
        <p:nvSpPr>
          <p:cNvPr id="554" name="Google Shape;554;p24"/>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555" name="Google Shape;555;p24"/>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556" name="Google Shape;556;p24"/>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557" name="Google Shape;557;p24"/>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24"/>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BUSINESS MODEL: CREDIT CARD SYSTEM </a:t>
            </a:r>
            <a:endParaRPr sz="1800" b="1">
              <a:solidFill>
                <a:srgbClr val="000000"/>
              </a:solidFill>
              <a:latin typeface="Century Gothic"/>
              <a:ea typeface="Century Gothic"/>
              <a:cs typeface="Century Gothic"/>
              <a:sym typeface="Century Gothic"/>
            </a:endParaRPr>
          </a:p>
        </p:txBody>
      </p:sp>
      <p:sp>
        <p:nvSpPr>
          <p:cNvPr id="559" name="Google Shape;559;p24"/>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100">
                <a:solidFill>
                  <a:srgbClr val="B7B7B7"/>
                </a:solidFill>
                <a:latin typeface="Century Gothic"/>
                <a:ea typeface="Century Gothic"/>
                <a:cs typeface="Century Gothic"/>
                <a:sym typeface="Century Gothic"/>
              </a:rPr>
              <a:t>Cardholders are subjected to authorization to prevent potential risk of fraud </a:t>
            </a:r>
            <a:endParaRPr sz="1100">
              <a:solidFill>
                <a:srgbClr val="B7B7B7"/>
              </a:solidFill>
              <a:latin typeface="Century Gothic"/>
              <a:ea typeface="Century Gothic"/>
              <a:cs typeface="Century Gothic"/>
              <a:sym typeface="Century Gothic"/>
            </a:endParaRPr>
          </a:p>
          <a:p>
            <a:pPr marL="0" lvl="0" indent="0" algn="l" rtl="0">
              <a:lnSpc>
                <a:spcPct val="100000"/>
              </a:lnSpc>
              <a:spcBef>
                <a:spcPts val="0"/>
              </a:spcBef>
              <a:spcAft>
                <a:spcPts val="0"/>
              </a:spcAft>
              <a:buNone/>
            </a:pPr>
            <a:r>
              <a:rPr lang="en" sz="1100">
                <a:solidFill>
                  <a:srgbClr val="B7B7B7"/>
                </a:solidFill>
                <a:latin typeface="Century Gothic"/>
                <a:ea typeface="Century Gothic"/>
                <a:cs typeface="Century Gothic"/>
                <a:sym typeface="Century Gothic"/>
              </a:rPr>
              <a:t>and bad debts that rely on credit score</a:t>
            </a:r>
            <a:endParaRPr sz="1100">
              <a:solidFill>
                <a:srgbClr val="B7B7B7"/>
              </a:solidFill>
              <a:latin typeface="Century Gothic"/>
              <a:ea typeface="Century Gothic"/>
              <a:cs typeface="Century Gothic"/>
              <a:sym typeface="Century Gothic"/>
            </a:endParaRPr>
          </a:p>
        </p:txBody>
      </p:sp>
      <p:sp>
        <p:nvSpPr>
          <p:cNvPr id="560" name="Google Shape;560;p24"/>
          <p:cNvSpPr txBox="1"/>
          <p:nvPr/>
        </p:nvSpPr>
        <p:spPr>
          <a:xfrm>
            <a:off x="750100" y="4695400"/>
            <a:ext cx="8474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revenuesandprofits.com</a:t>
            </a:r>
            <a:endParaRPr sz="1000" b="1">
              <a:latin typeface="Century Gothic"/>
              <a:ea typeface="Century Gothic"/>
              <a:cs typeface="Century Gothic"/>
              <a:sym typeface="Century Gothic"/>
            </a:endParaRPr>
          </a:p>
        </p:txBody>
      </p:sp>
      <p:pic>
        <p:nvPicPr>
          <p:cNvPr id="561" name="Google Shape;561;p24"/>
          <p:cNvPicPr preferRelativeResize="0"/>
          <p:nvPr/>
        </p:nvPicPr>
        <p:blipFill>
          <a:blip r:embed="rId3">
            <a:alphaModFix/>
          </a:blip>
          <a:stretch>
            <a:fillRect/>
          </a:stretch>
        </p:blipFill>
        <p:spPr>
          <a:xfrm>
            <a:off x="3556576" y="4170144"/>
            <a:ext cx="512532" cy="446731"/>
          </a:xfrm>
          <a:prstGeom prst="rect">
            <a:avLst/>
          </a:prstGeom>
          <a:noFill/>
          <a:ln>
            <a:noFill/>
          </a:ln>
        </p:spPr>
      </p:pic>
      <p:pic>
        <p:nvPicPr>
          <p:cNvPr id="562" name="Google Shape;562;p24"/>
          <p:cNvPicPr preferRelativeResize="0"/>
          <p:nvPr/>
        </p:nvPicPr>
        <p:blipFill>
          <a:blip r:embed="rId4">
            <a:alphaModFix/>
          </a:blip>
          <a:stretch>
            <a:fillRect/>
          </a:stretch>
        </p:blipFill>
        <p:spPr>
          <a:xfrm>
            <a:off x="3461325" y="1472500"/>
            <a:ext cx="479874" cy="632885"/>
          </a:xfrm>
          <a:prstGeom prst="rect">
            <a:avLst/>
          </a:prstGeom>
          <a:noFill/>
          <a:ln>
            <a:noFill/>
          </a:ln>
        </p:spPr>
      </p:pic>
      <p:pic>
        <p:nvPicPr>
          <p:cNvPr id="563" name="Google Shape;563;p24"/>
          <p:cNvPicPr preferRelativeResize="0"/>
          <p:nvPr/>
        </p:nvPicPr>
        <p:blipFill>
          <a:blip r:embed="rId5">
            <a:alphaModFix/>
          </a:blip>
          <a:stretch>
            <a:fillRect/>
          </a:stretch>
        </p:blipFill>
        <p:spPr>
          <a:xfrm>
            <a:off x="4219395" y="4237422"/>
            <a:ext cx="512532" cy="363818"/>
          </a:xfrm>
          <a:prstGeom prst="rect">
            <a:avLst/>
          </a:prstGeom>
          <a:noFill/>
          <a:ln>
            <a:noFill/>
          </a:ln>
        </p:spPr>
      </p:pic>
      <p:pic>
        <p:nvPicPr>
          <p:cNvPr id="564" name="Google Shape;564;p24"/>
          <p:cNvPicPr preferRelativeResize="0"/>
          <p:nvPr/>
        </p:nvPicPr>
        <p:blipFill>
          <a:blip r:embed="rId6">
            <a:alphaModFix/>
          </a:blip>
          <a:stretch>
            <a:fillRect/>
          </a:stretch>
        </p:blipFill>
        <p:spPr>
          <a:xfrm>
            <a:off x="3556575" y="3691976"/>
            <a:ext cx="512532" cy="389925"/>
          </a:xfrm>
          <a:prstGeom prst="rect">
            <a:avLst/>
          </a:prstGeom>
          <a:noFill/>
          <a:ln>
            <a:noFill/>
          </a:ln>
        </p:spPr>
      </p:pic>
      <p:pic>
        <p:nvPicPr>
          <p:cNvPr id="565" name="Google Shape;565;p24"/>
          <p:cNvPicPr preferRelativeResize="0"/>
          <p:nvPr/>
        </p:nvPicPr>
        <p:blipFill rotWithShape="1">
          <a:blip r:embed="rId7">
            <a:alphaModFix/>
          </a:blip>
          <a:srcRect t="19694" b="19218"/>
          <a:stretch/>
        </p:blipFill>
        <p:spPr>
          <a:xfrm>
            <a:off x="6780625" y="1444025"/>
            <a:ext cx="1968375" cy="1143820"/>
          </a:xfrm>
          <a:prstGeom prst="rect">
            <a:avLst/>
          </a:prstGeom>
          <a:noFill/>
          <a:ln>
            <a:noFill/>
          </a:ln>
        </p:spPr>
      </p:pic>
      <p:pic>
        <p:nvPicPr>
          <p:cNvPr id="566" name="Google Shape;566;p24"/>
          <p:cNvPicPr preferRelativeResize="0"/>
          <p:nvPr/>
        </p:nvPicPr>
        <p:blipFill>
          <a:blip r:embed="rId8">
            <a:alphaModFix/>
          </a:blip>
          <a:stretch>
            <a:fillRect/>
          </a:stretch>
        </p:blipFill>
        <p:spPr>
          <a:xfrm>
            <a:off x="4222670" y="3691975"/>
            <a:ext cx="512530" cy="389926"/>
          </a:xfrm>
          <a:prstGeom prst="rect">
            <a:avLst/>
          </a:prstGeom>
          <a:noFill/>
          <a:ln>
            <a:noFill/>
          </a:ln>
        </p:spPr>
      </p:pic>
      <p:pic>
        <p:nvPicPr>
          <p:cNvPr id="567" name="Google Shape;567;p24"/>
          <p:cNvPicPr preferRelativeResize="0"/>
          <p:nvPr/>
        </p:nvPicPr>
        <p:blipFill>
          <a:blip r:embed="rId9">
            <a:alphaModFix/>
          </a:blip>
          <a:stretch>
            <a:fillRect/>
          </a:stretch>
        </p:blipFill>
        <p:spPr>
          <a:xfrm>
            <a:off x="7808073" y="3711856"/>
            <a:ext cx="925925" cy="207725"/>
          </a:xfrm>
          <a:prstGeom prst="rect">
            <a:avLst/>
          </a:prstGeom>
          <a:noFill/>
          <a:ln>
            <a:noFill/>
          </a:ln>
        </p:spPr>
      </p:pic>
      <p:pic>
        <p:nvPicPr>
          <p:cNvPr id="568" name="Google Shape;568;p24"/>
          <p:cNvPicPr preferRelativeResize="0"/>
          <p:nvPr/>
        </p:nvPicPr>
        <p:blipFill>
          <a:blip r:embed="rId10">
            <a:alphaModFix/>
          </a:blip>
          <a:stretch>
            <a:fillRect/>
          </a:stretch>
        </p:blipFill>
        <p:spPr>
          <a:xfrm>
            <a:off x="7827842" y="4358097"/>
            <a:ext cx="886389" cy="252113"/>
          </a:xfrm>
          <a:prstGeom prst="rect">
            <a:avLst/>
          </a:prstGeom>
          <a:noFill/>
          <a:ln>
            <a:noFill/>
          </a:ln>
        </p:spPr>
      </p:pic>
      <p:pic>
        <p:nvPicPr>
          <p:cNvPr id="569" name="Google Shape;569;p24"/>
          <p:cNvPicPr preferRelativeResize="0"/>
          <p:nvPr/>
        </p:nvPicPr>
        <p:blipFill>
          <a:blip r:embed="rId11">
            <a:alphaModFix/>
          </a:blip>
          <a:stretch>
            <a:fillRect/>
          </a:stretch>
        </p:blipFill>
        <p:spPr>
          <a:xfrm>
            <a:off x="7827842" y="4049197"/>
            <a:ext cx="824589" cy="222712"/>
          </a:xfrm>
          <a:prstGeom prst="rect">
            <a:avLst/>
          </a:prstGeom>
          <a:noFill/>
          <a:ln>
            <a:noFill/>
          </a:ln>
        </p:spPr>
      </p:pic>
      <p:pic>
        <p:nvPicPr>
          <p:cNvPr id="570" name="Google Shape;570;p24"/>
          <p:cNvPicPr preferRelativeResize="0"/>
          <p:nvPr/>
        </p:nvPicPr>
        <p:blipFill>
          <a:blip r:embed="rId12">
            <a:alphaModFix/>
          </a:blip>
          <a:stretch>
            <a:fillRect/>
          </a:stretch>
        </p:blipFill>
        <p:spPr>
          <a:xfrm>
            <a:off x="3461325" y="2210006"/>
            <a:ext cx="627555" cy="604192"/>
          </a:xfrm>
          <a:prstGeom prst="rect">
            <a:avLst/>
          </a:prstGeom>
          <a:noFill/>
          <a:ln>
            <a:noFill/>
          </a:ln>
        </p:spPr>
      </p:pic>
      <p:pic>
        <p:nvPicPr>
          <p:cNvPr id="571" name="Google Shape;571;p24"/>
          <p:cNvPicPr preferRelativeResize="0"/>
          <p:nvPr/>
        </p:nvPicPr>
        <p:blipFill>
          <a:blip r:embed="rId13">
            <a:alphaModFix/>
          </a:blip>
          <a:stretch>
            <a:fillRect/>
          </a:stretch>
        </p:blipFill>
        <p:spPr>
          <a:xfrm>
            <a:off x="7827842" y="3337647"/>
            <a:ext cx="762808" cy="250110"/>
          </a:xfrm>
          <a:prstGeom prst="rect">
            <a:avLst/>
          </a:prstGeom>
          <a:noFill/>
          <a:ln>
            <a:noFill/>
          </a:ln>
        </p:spPr>
      </p:pic>
      <p:pic>
        <p:nvPicPr>
          <p:cNvPr id="572" name="Google Shape;572;p24"/>
          <p:cNvPicPr preferRelativeResize="0"/>
          <p:nvPr/>
        </p:nvPicPr>
        <p:blipFill rotWithShape="1">
          <a:blip r:embed="rId14">
            <a:alphaModFix/>
          </a:blip>
          <a:srcRect l="7412" t="25232" r="8455" b="21059"/>
          <a:stretch/>
        </p:blipFill>
        <p:spPr>
          <a:xfrm>
            <a:off x="6711100" y="4351610"/>
            <a:ext cx="1078858" cy="332240"/>
          </a:xfrm>
          <a:prstGeom prst="rect">
            <a:avLst/>
          </a:prstGeom>
          <a:noFill/>
          <a:ln>
            <a:noFill/>
          </a:ln>
        </p:spPr>
      </p:pic>
      <p:pic>
        <p:nvPicPr>
          <p:cNvPr id="573" name="Google Shape;573;p24"/>
          <p:cNvPicPr preferRelativeResize="0"/>
          <p:nvPr/>
        </p:nvPicPr>
        <p:blipFill>
          <a:blip r:embed="rId15">
            <a:alphaModFix/>
          </a:blip>
          <a:stretch>
            <a:fillRect/>
          </a:stretch>
        </p:blipFill>
        <p:spPr>
          <a:xfrm>
            <a:off x="4135289" y="2210006"/>
            <a:ext cx="627556" cy="604194"/>
          </a:xfrm>
          <a:prstGeom prst="rect">
            <a:avLst/>
          </a:prstGeom>
          <a:noFill/>
          <a:ln>
            <a:noFill/>
          </a:ln>
        </p:spPr>
      </p:pic>
      <p:pic>
        <p:nvPicPr>
          <p:cNvPr id="574" name="Google Shape;574;p24"/>
          <p:cNvPicPr preferRelativeResize="0"/>
          <p:nvPr/>
        </p:nvPicPr>
        <p:blipFill>
          <a:blip r:embed="rId16">
            <a:alphaModFix/>
          </a:blip>
          <a:stretch>
            <a:fillRect/>
          </a:stretch>
        </p:blipFill>
        <p:spPr>
          <a:xfrm>
            <a:off x="4059864" y="1597039"/>
            <a:ext cx="778388" cy="391500"/>
          </a:xfrm>
          <a:prstGeom prst="rect">
            <a:avLst/>
          </a:prstGeom>
          <a:noFill/>
          <a:ln>
            <a:noFill/>
          </a:ln>
        </p:spPr>
      </p:pic>
      <p:pic>
        <p:nvPicPr>
          <p:cNvPr id="575" name="Google Shape;575;p24"/>
          <p:cNvPicPr preferRelativeResize="0"/>
          <p:nvPr/>
        </p:nvPicPr>
        <p:blipFill>
          <a:blip r:embed="rId17">
            <a:alphaModFix/>
          </a:blip>
          <a:stretch>
            <a:fillRect/>
          </a:stretch>
        </p:blipFill>
        <p:spPr>
          <a:xfrm>
            <a:off x="6791162" y="3704419"/>
            <a:ext cx="951920" cy="252109"/>
          </a:xfrm>
          <a:prstGeom prst="rect">
            <a:avLst/>
          </a:prstGeom>
          <a:noFill/>
          <a:ln>
            <a:noFill/>
          </a:ln>
        </p:spPr>
      </p:pic>
      <p:pic>
        <p:nvPicPr>
          <p:cNvPr id="576" name="Google Shape;576;p24"/>
          <p:cNvPicPr preferRelativeResize="0"/>
          <p:nvPr/>
        </p:nvPicPr>
        <p:blipFill>
          <a:blip r:embed="rId17">
            <a:alphaModFix/>
          </a:blip>
          <a:stretch>
            <a:fillRect/>
          </a:stretch>
        </p:blipFill>
        <p:spPr>
          <a:xfrm>
            <a:off x="594725" y="2001238"/>
            <a:ext cx="1231175" cy="333641"/>
          </a:xfrm>
          <a:prstGeom prst="rect">
            <a:avLst/>
          </a:prstGeom>
          <a:noFill/>
          <a:ln>
            <a:noFill/>
          </a:ln>
        </p:spPr>
      </p:pic>
      <p:pic>
        <p:nvPicPr>
          <p:cNvPr id="577" name="Google Shape;577;p24"/>
          <p:cNvPicPr preferRelativeResize="0"/>
          <p:nvPr/>
        </p:nvPicPr>
        <p:blipFill>
          <a:blip r:embed="rId9">
            <a:alphaModFix/>
          </a:blip>
          <a:stretch>
            <a:fillRect/>
          </a:stretch>
        </p:blipFill>
        <p:spPr>
          <a:xfrm>
            <a:off x="730568" y="2694365"/>
            <a:ext cx="940265" cy="215835"/>
          </a:xfrm>
          <a:prstGeom prst="rect">
            <a:avLst/>
          </a:prstGeom>
          <a:noFill/>
          <a:ln>
            <a:noFill/>
          </a:ln>
        </p:spPr>
      </p:pic>
      <p:sp>
        <p:nvSpPr>
          <p:cNvPr id="578" name="Google Shape;578;p24"/>
          <p:cNvSpPr/>
          <p:nvPr/>
        </p:nvSpPr>
        <p:spPr>
          <a:xfrm rot="5400000">
            <a:off x="2400675" y="1109425"/>
            <a:ext cx="231300" cy="11844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pic>
        <p:nvPicPr>
          <p:cNvPr id="579" name="Google Shape;579;p24"/>
          <p:cNvPicPr preferRelativeResize="0"/>
          <p:nvPr/>
        </p:nvPicPr>
        <p:blipFill>
          <a:blip r:embed="rId18">
            <a:alphaModFix/>
          </a:blip>
          <a:stretch>
            <a:fillRect/>
          </a:stretch>
        </p:blipFill>
        <p:spPr>
          <a:xfrm>
            <a:off x="753421" y="2319287"/>
            <a:ext cx="940248" cy="322854"/>
          </a:xfrm>
          <a:prstGeom prst="rect">
            <a:avLst/>
          </a:prstGeom>
          <a:noFill/>
          <a:ln>
            <a:noFill/>
          </a:ln>
        </p:spPr>
      </p:pic>
      <p:pic>
        <p:nvPicPr>
          <p:cNvPr id="580" name="Google Shape;580;p24"/>
          <p:cNvPicPr preferRelativeResize="0"/>
          <p:nvPr/>
        </p:nvPicPr>
        <p:blipFill>
          <a:blip r:embed="rId18">
            <a:alphaModFix/>
          </a:blip>
          <a:stretch>
            <a:fillRect/>
          </a:stretch>
        </p:blipFill>
        <p:spPr>
          <a:xfrm>
            <a:off x="6822234" y="4014192"/>
            <a:ext cx="925911" cy="310722"/>
          </a:xfrm>
          <a:prstGeom prst="rect">
            <a:avLst/>
          </a:prstGeom>
          <a:noFill/>
          <a:ln>
            <a:noFill/>
          </a:ln>
        </p:spPr>
      </p:pic>
      <p:pic>
        <p:nvPicPr>
          <p:cNvPr id="581" name="Google Shape;581;p24"/>
          <p:cNvPicPr preferRelativeResize="0"/>
          <p:nvPr/>
        </p:nvPicPr>
        <p:blipFill>
          <a:blip r:embed="rId19">
            <a:alphaModFix/>
          </a:blip>
          <a:stretch>
            <a:fillRect/>
          </a:stretch>
        </p:blipFill>
        <p:spPr>
          <a:xfrm>
            <a:off x="6999964" y="3171300"/>
            <a:ext cx="545089" cy="515938"/>
          </a:xfrm>
          <a:prstGeom prst="rect">
            <a:avLst/>
          </a:prstGeom>
          <a:noFill/>
          <a:ln>
            <a:noFill/>
          </a:ln>
        </p:spPr>
      </p:pic>
      <p:pic>
        <p:nvPicPr>
          <p:cNvPr id="582" name="Google Shape;582;p24"/>
          <p:cNvPicPr preferRelativeResize="0"/>
          <p:nvPr/>
        </p:nvPicPr>
        <p:blipFill>
          <a:blip r:embed="rId19">
            <a:alphaModFix/>
          </a:blip>
          <a:stretch>
            <a:fillRect/>
          </a:stretch>
        </p:blipFill>
        <p:spPr>
          <a:xfrm>
            <a:off x="946781" y="1444025"/>
            <a:ext cx="553529" cy="536082"/>
          </a:xfrm>
          <a:prstGeom prst="rect">
            <a:avLst/>
          </a:prstGeom>
          <a:noFill/>
          <a:ln>
            <a:noFill/>
          </a:ln>
        </p:spPr>
      </p:pic>
      <p:sp>
        <p:nvSpPr>
          <p:cNvPr id="583" name="Google Shape;583;p24"/>
          <p:cNvSpPr/>
          <p:nvPr/>
        </p:nvSpPr>
        <p:spPr>
          <a:xfrm rot="5400000">
            <a:off x="5822175" y="974125"/>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84" name="Google Shape;584;p24"/>
          <p:cNvSpPr/>
          <p:nvPr/>
        </p:nvSpPr>
        <p:spPr>
          <a:xfrm rot="10800000">
            <a:off x="1259025" y="3369125"/>
            <a:ext cx="231300" cy="5658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85" name="Google Shape;585;p24"/>
          <p:cNvSpPr/>
          <p:nvPr/>
        </p:nvSpPr>
        <p:spPr>
          <a:xfrm rot="-5400000">
            <a:off x="1948525" y="3435000"/>
            <a:ext cx="231300" cy="20229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86" name="Google Shape;586;p24"/>
          <p:cNvSpPr/>
          <p:nvPr/>
        </p:nvSpPr>
        <p:spPr>
          <a:xfrm rot="-5400000">
            <a:off x="2118850" y="3068675"/>
            <a:ext cx="111000" cy="17178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24"/>
          <p:cNvSpPr/>
          <p:nvPr/>
        </p:nvSpPr>
        <p:spPr>
          <a:xfrm rot="10800000">
            <a:off x="974525" y="3449925"/>
            <a:ext cx="111000" cy="10509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24"/>
          <p:cNvSpPr txBox="1"/>
          <p:nvPr/>
        </p:nvSpPr>
        <p:spPr>
          <a:xfrm>
            <a:off x="496338" y="1048738"/>
            <a:ext cx="1454400" cy="382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Acquiring banks</a:t>
            </a:r>
            <a:endParaRPr sz="1200" b="1">
              <a:latin typeface="Century Gothic"/>
              <a:ea typeface="Century Gothic"/>
              <a:cs typeface="Century Gothic"/>
              <a:sym typeface="Century Gothic"/>
            </a:endParaRPr>
          </a:p>
        </p:txBody>
      </p:sp>
      <p:sp>
        <p:nvSpPr>
          <p:cNvPr id="589" name="Google Shape;589;p24"/>
          <p:cNvSpPr txBox="1"/>
          <p:nvPr/>
        </p:nvSpPr>
        <p:spPr>
          <a:xfrm>
            <a:off x="3697423" y="1095025"/>
            <a:ext cx="11787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Merchants</a:t>
            </a:r>
            <a:endParaRPr sz="1200" b="1">
              <a:latin typeface="Century Gothic"/>
              <a:ea typeface="Century Gothic"/>
              <a:cs typeface="Century Gothic"/>
              <a:sym typeface="Century Gothic"/>
            </a:endParaRPr>
          </a:p>
        </p:txBody>
      </p:sp>
      <p:sp>
        <p:nvSpPr>
          <p:cNvPr id="590" name="Google Shape;590;p24"/>
          <p:cNvSpPr txBox="1"/>
          <p:nvPr/>
        </p:nvSpPr>
        <p:spPr>
          <a:xfrm>
            <a:off x="7211822" y="1095025"/>
            <a:ext cx="11787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Cardholders</a:t>
            </a:r>
            <a:endParaRPr sz="1200" b="1">
              <a:latin typeface="Century Gothic"/>
              <a:ea typeface="Century Gothic"/>
              <a:cs typeface="Century Gothic"/>
              <a:sym typeface="Century Gothic"/>
            </a:endParaRPr>
          </a:p>
        </p:txBody>
      </p:sp>
      <p:sp>
        <p:nvSpPr>
          <p:cNvPr id="591" name="Google Shape;591;p24"/>
          <p:cNvSpPr txBox="1"/>
          <p:nvPr/>
        </p:nvSpPr>
        <p:spPr>
          <a:xfrm>
            <a:off x="3146452" y="3153375"/>
            <a:ext cx="1968300" cy="382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Credit Card </a:t>
            </a:r>
            <a:endParaRPr sz="1200" b="1">
              <a:latin typeface="Century Gothic"/>
              <a:ea typeface="Century Gothic"/>
              <a:cs typeface="Century Gothic"/>
              <a:sym typeface="Century Gothic"/>
            </a:endParaRPr>
          </a:p>
          <a:p>
            <a:pPr marL="0" lvl="0" indent="0" algn="ctr" rtl="0">
              <a:spcBef>
                <a:spcPts val="0"/>
              </a:spcBef>
              <a:spcAft>
                <a:spcPts val="0"/>
              </a:spcAft>
              <a:buNone/>
            </a:pPr>
            <a:r>
              <a:rPr lang="en" sz="1200" b="1">
                <a:latin typeface="Century Gothic"/>
                <a:ea typeface="Century Gothic"/>
                <a:cs typeface="Century Gothic"/>
                <a:sym typeface="Century Gothic"/>
              </a:rPr>
              <a:t>Companies</a:t>
            </a:r>
            <a:endParaRPr sz="1200" b="1">
              <a:latin typeface="Century Gothic"/>
              <a:ea typeface="Century Gothic"/>
              <a:cs typeface="Century Gothic"/>
              <a:sym typeface="Century Gothic"/>
            </a:endParaRPr>
          </a:p>
        </p:txBody>
      </p:sp>
      <p:sp>
        <p:nvSpPr>
          <p:cNvPr id="592" name="Google Shape;592;p24"/>
          <p:cNvSpPr/>
          <p:nvPr/>
        </p:nvSpPr>
        <p:spPr>
          <a:xfrm rot="-5395547">
            <a:off x="5860829" y="1731353"/>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93" name="Google Shape;593;p24"/>
          <p:cNvSpPr/>
          <p:nvPr/>
        </p:nvSpPr>
        <p:spPr>
          <a:xfrm rot="5400000">
            <a:off x="5597075" y="3200075"/>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94" name="Google Shape;594;p24"/>
          <p:cNvSpPr/>
          <p:nvPr/>
        </p:nvSpPr>
        <p:spPr>
          <a:xfrm rot="-5395547">
            <a:off x="5633692" y="3775803"/>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95" name="Google Shape;595;p24"/>
          <p:cNvSpPr/>
          <p:nvPr/>
        </p:nvSpPr>
        <p:spPr>
          <a:xfrm rot="-5400000">
            <a:off x="2385653" y="1893148"/>
            <a:ext cx="231300" cy="11841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596" name="Google Shape;596;p24"/>
          <p:cNvSpPr txBox="1"/>
          <p:nvPr/>
        </p:nvSpPr>
        <p:spPr>
          <a:xfrm>
            <a:off x="7227313" y="2804788"/>
            <a:ext cx="14544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Issuing banks</a:t>
            </a:r>
            <a:endParaRPr sz="1200" b="1">
              <a:latin typeface="Century Gothic"/>
              <a:ea typeface="Century Gothic"/>
              <a:cs typeface="Century Gothic"/>
              <a:sym typeface="Century Gothic"/>
            </a:endParaRPr>
          </a:p>
        </p:txBody>
      </p:sp>
      <p:sp>
        <p:nvSpPr>
          <p:cNvPr id="597" name="Google Shape;597;p24"/>
          <p:cNvSpPr txBox="1"/>
          <p:nvPr/>
        </p:nvSpPr>
        <p:spPr>
          <a:xfrm>
            <a:off x="1835175" y="1194475"/>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Transaction amount + card information</a:t>
            </a:r>
            <a:endParaRPr sz="1000">
              <a:latin typeface="Century Gothic"/>
              <a:ea typeface="Century Gothic"/>
              <a:cs typeface="Century Gothic"/>
              <a:sym typeface="Century Gothic"/>
            </a:endParaRPr>
          </a:p>
        </p:txBody>
      </p:sp>
      <p:sp>
        <p:nvSpPr>
          <p:cNvPr id="598" name="Google Shape;598;p24"/>
          <p:cNvSpPr txBox="1"/>
          <p:nvPr/>
        </p:nvSpPr>
        <p:spPr>
          <a:xfrm>
            <a:off x="1789113" y="197230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Result of authorization</a:t>
            </a:r>
            <a:endParaRPr sz="1000">
              <a:latin typeface="Century Gothic"/>
              <a:ea typeface="Century Gothic"/>
              <a:cs typeface="Century Gothic"/>
              <a:sym typeface="Century Gothic"/>
            </a:endParaRPr>
          </a:p>
        </p:txBody>
      </p:sp>
      <p:sp>
        <p:nvSpPr>
          <p:cNvPr id="599" name="Google Shape;599;p24"/>
          <p:cNvSpPr txBox="1"/>
          <p:nvPr/>
        </p:nvSpPr>
        <p:spPr>
          <a:xfrm>
            <a:off x="5113575" y="1275172"/>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Credit card payment</a:t>
            </a:r>
            <a:endParaRPr sz="1000">
              <a:latin typeface="Century Gothic"/>
              <a:ea typeface="Century Gothic"/>
              <a:cs typeface="Century Gothic"/>
              <a:sym typeface="Century Gothic"/>
            </a:endParaRPr>
          </a:p>
        </p:txBody>
      </p:sp>
      <p:sp>
        <p:nvSpPr>
          <p:cNvPr id="600" name="Google Shape;600;p24"/>
          <p:cNvSpPr txBox="1"/>
          <p:nvPr/>
        </p:nvSpPr>
        <p:spPr>
          <a:xfrm>
            <a:off x="5076175" y="2068759"/>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Goods &amp; Services</a:t>
            </a:r>
            <a:endParaRPr sz="1000">
              <a:latin typeface="Century Gothic"/>
              <a:ea typeface="Century Gothic"/>
              <a:cs typeface="Century Gothic"/>
              <a:sym typeface="Century Gothic"/>
            </a:endParaRPr>
          </a:p>
        </p:txBody>
      </p:sp>
      <p:sp>
        <p:nvSpPr>
          <p:cNvPr id="601" name="Google Shape;601;p24"/>
          <p:cNvSpPr txBox="1"/>
          <p:nvPr/>
        </p:nvSpPr>
        <p:spPr>
          <a:xfrm>
            <a:off x="1500288" y="342475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Authorization response</a:t>
            </a:r>
            <a:endParaRPr sz="1000">
              <a:latin typeface="Century Gothic"/>
              <a:ea typeface="Century Gothic"/>
              <a:cs typeface="Century Gothic"/>
              <a:sym typeface="Century Gothic"/>
            </a:endParaRPr>
          </a:p>
        </p:txBody>
      </p:sp>
      <p:sp>
        <p:nvSpPr>
          <p:cNvPr id="602" name="Google Shape;602;p24"/>
          <p:cNvSpPr txBox="1"/>
          <p:nvPr/>
        </p:nvSpPr>
        <p:spPr>
          <a:xfrm>
            <a:off x="1500301" y="3962700"/>
            <a:ext cx="16485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Transaction amount + request of authorization</a:t>
            </a:r>
            <a:endParaRPr sz="1000">
              <a:latin typeface="Century Gothic"/>
              <a:ea typeface="Century Gothic"/>
              <a:cs typeface="Century Gothic"/>
              <a:sym typeface="Century Gothic"/>
            </a:endParaRPr>
          </a:p>
        </p:txBody>
      </p:sp>
      <p:sp>
        <p:nvSpPr>
          <p:cNvPr id="603" name="Google Shape;603;p24"/>
          <p:cNvSpPr txBox="1"/>
          <p:nvPr/>
        </p:nvSpPr>
        <p:spPr>
          <a:xfrm>
            <a:off x="4985513" y="343935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Approve or deny the transaction</a:t>
            </a:r>
            <a:endParaRPr sz="1000">
              <a:latin typeface="Century Gothic"/>
              <a:ea typeface="Century Gothic"/>
              <a:cs typeface="Century Gothic"/>
              <a:sym typeface="Century Gothic"/>
            </a:endParaRPr>
          </a:p>
        </p:txBody>
      </p:sp>
      <p:sp>
        <p:nvSpPr>
          <p:cNvPr id="604" name="Google Shape;604;p24"/>
          <p:cNvSpPr txBox="1"/>
          <p:nvPr/>
        </p:nvSpPr>
        <p:spPr>
          <a:xfrm>
            <a:off x="4994300" y="4100150"/>
            <a:ext cx="16485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Authorization Request</a:t>
            </a:r>
            <a:endParaRPr sz="1000">
              <a:latin typeface="Century Gothic"/>
              <a:ea typeface="Century Gothic"/>
              <a:cs typeface="Century Gothic"/>
              <a:sym typeface="Century Gothic"/>
            </a:endParaRPr>
          </a:p>
        </p:txBody>
      </p:sp>
      <p:sp>
        <p:nvSpPr>
          <p:cNvPr id="605" name="Google Shape;605;p24"/>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609"/>
        <p:cNvGrpSpPr/>
        <p:nvPr/>
      </p:nvGrpSpPr>
      <p:grpSpPr>
        <a:xfrm>
          <a:off x="0" y="0"/>
          <a:ext cx="0" cy="0"/>
          <a:chOff x="0" y="0"/>
          <a:chExt cx="0" cy="0"/>
        </a:xfrm>
      </p:grpSpPr>
      <p:sp>
        <p:nvSpPr>
          <p:cNvPr id="610" name="Google Shape;610;p25"/>
          <p:cNvSpPr/>
          <p:nvPr/>
        </p:nvSpPr>
        <p:spPr>
          <a:xfrm>
            <a:off x="5408350" y="1319375"/>
            <a:ext cx="1078800" cy="231600"/>
          </a:xfrm>
          <a:prstGeom prst="roundRect">
            <a:avLst>
              <a:gd name="adj" fmla="val 16667"/>
            </a:avLst>
          </a:prstGeom>
          <a:noFill/>
          <a:ln w="19050" cap="flat" cmpd="sng">
            <a:solidFill>
              <a:srgbClr val="7D00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CC4125"/>
              </a:solidFill>
            </a:endParaRPr>
          </a:p>
        </p:txBody>
      </p:sp>
      <p:sp>
        <p:nvSpPr>
          <p:cNvPr id="611" name="Google Shape;611;p25"/>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25"/>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25"/>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25"/>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25"/>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25"/>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25"/>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618" name="Google Shape;618;p25"/>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BUSINESS MODEL</a:t>
            </a:r>
            <a:endParaRPr sz="800" b="1">
              <a:solidFill>
                <a:srgbClr val="FFFFFF"/>
              </a:solidFill>
              <a:latin typeface="Century Gothic"/>
              <a:ea typeface="Century Gothic"/>
              <a:cs typeface="Century Gothic"/>
              <a:sym typeface="Century Gothic"/>
            </a:endParaRPr>
          </a:p>
        </p:txBody>
      </p:sp>
      <p:sp>
        <p:nvSpPr>
          <p:cNvPr id="619" name="Google Shape;619;p25"/>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620" name="Google Shape;620;p25"/>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621" name="Google Shape;621;p25"/>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622" name="Google Shape;622;p25"/>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23" name="Google Shape;623;p25"/>
          <p:cNvPicPr preferRelativeResize="0"/>
          <p:nvPr/>
        </p:nvPicPr>
        <p:blipFill>
          <a:blip r:embed="rId3">
            <a:alphaModFix/>
          </a:blip>
          <a:stretch>
            <a:fillRect/>
          </a:stretch>
        </p:blipFill>
        <p:spPr>
          <a:xfrm>
            <a:off x="3556576" y="4170144"/>
            <a:ext cx="512532" cy="446731"/>
          </a:xfrm>
          <a:prstGeom prst="rect">
            <a:avLst/>
          </a:prstGeom>
          <a:noFill/>
          <a:ln>
            <a:noFill/>
          </a:ln>
        </p:spPr>
      </p:pic>
      <p:pic>
        <p:nvPicPr>
          <p:cNvPr id="624" name="Google Shape;624;p25"/>
          <p:cNvPicPr preferRelativeResize="0"/>
          <p:nvPr/>
        </p:nvPicPr>
        <p:blipFill>
          <a:blip r:embed="rId4">
            <a:alphaModFix/>
          </a:blip>
          <a:stretch>
            <a:fillRect/>
          </a:stretch>
        </p:blipFill>
        <p:spPr>
          <a:xfrm>
            <a:off x="3461325" y="1472500"/>
            <a:ext cx="479874" cy="632885"/>
          </a:xfrm>
          <a:prstGeom prst="rect">
            <a:avLst/>
          </a:prstGeom>
          <a:noFill/>
          <a:ln>
            <a:noFill/>
          </a:ln>
        </p:spPr>
      </p:pic>
      <p:pic>
        <p:nvPicPr>
          <p:cNvPr id="625" name="Google Shape;625;p25"/>
          <p:cNvPicPr preferRelativeResize="0"/>
          <p:nvPr/>
        </p:nvPicPr>
        <p:blipFill>
          <a:blip r:embed="rId5">
            <a:alphaModFix/>
          </a:blip>
          <a:stretch>
            <a:fillRect/>
          </a:stretch>
        </p:blipFill>
        <p:spPr>
          <a:xfrm>
            <a:off x="4219395" y="4237422"/>
            <a:ext cx="512532" cy="363818"/>
          </a:xfrm>
          <a:prstGeom prst="rect">
            <a:avLst/>
          </a:prstGeom>
          <a:noFill/>
          <a:ln>
            <a:noFill/>
          </a:ln>
        </p:spPr>
      </p:pic>
      <p:pic>
        <p:nvPicPr>
          <p:cNvPr id="626" name="Google Shape;626;p25"/>
          <p:cNvPicPr preferRelativeResize="0"/>
          <p:nvPr/>
        </p:nvPicPr>
        <p:blipFill>
          <a:blip r:embed="rId6">
            <a:alphaModFix/>
          </a:blip>
          <a:stretch>
            <a:fillRect/>
          </a:stretch>
        </p:blipFill>
        <p:spPr>
          <a:xfrm>
            <a:off x="3556575" y="3691976"/>
            <a:ext cx="512532" cy="389925"/>
          </a:xfrm>
          <a:prstGeom prst="rect">
            <a:avLst/>
          </a:prstGeom>
          <a:noFill/>
          <a:ln>
            <a:noFill/>
          </a:ln>
        </p:spPr>
      </p:pic>
      <p:pic>
        <p:nvPicPr>
          <p:cNvPr id="627" name="Google Shape;627;p25"/>
          <p:cNvPicPr preferRelativeResize="0"/>
          <p:nvPr/>
        </p:nvPicPr>
        <p:blipFill rotWithShape="1">
          <a:blip r:embed="rId7">
            <a:alphaModFix/>
          </a:blip>
          <a:srcRect t="19694" b="19218"/>
          <a:stretch/>
        </p:blipFill>
        <p:spPr>
          <a:xfrm>
            <a:off x="6780625" y="1444025"/>
            <a:ext cx="1968375" cy="1143820"/>
          </a:xfrm>
          <a:prstGeom prst="rect">
            <a:avLst/>
          </a:prstGeom>
          <a:noFill/>
          <a:ln>
            <a:noFill/>
          </a:ln>
        </p:spPr>
      </p:pic>
      <p:pic>
        <p:nvPicPr>
          <p:cNvPr id="628" name="Google Shape;628;p25"/>
          <p:cNvPicPr preferRelativeResize="0"/>
          <p:nvPr/>
        </p:nvPicPr>
        <p:blipFill>
          <a:blip r:embed="rId8">
            <a:alphaModFix/>
          </a:blip>
          <a:stretch>
            <a:fillRect/>
          </a:stretch>
        </p:blipFill>
        <p:spPr>
          <a:xfrm>
            <a:off x="4222670" y="3691975"/>
            <a:ext cx="512530" cy="389926"/>
          </a:xfrm>
          <a:prstGeom prst="rect">
            <a:avLst/>
          </a:prstGeom>
          <a:noFill/>
          <a:ln>
            <a:noFill/>
          </a:ln>
        </p:spPr>
      </p:pic>
      <p:pic>
        <p:nvPicPr>
          <p:cNvPr id="629" name="Google Shape;629;p25"/>
          <p:cNvPicPr preferRelativeResize="0"/>
          <p:nvPr/>
        </p:nvPicPr>
        <p:blipFill>
          <a:blip r:embed="rId9">
            <a:alphaModFix/>
          </a:blip>
          <a:stretch>
            <a:fillRect/>
          </a:stretch>
        </p:blipFill>
        <p:spPr>
          <a:xfrm>
            <a:off x="7808073" y="3711856"/>
            <a:ext cx="925925" cy="207725"/>
          </a:xfrm>
          <a:prstGeom prst="rect">
            <a:avLst/>
          </a:prstGeom>
          <a:noFill/>
          <a:ln>
            <a:noFill/>
          </a:ln>
        </p:spPr>
      </p:pic>
      <p:pic>
        <p:nvPicPr>
          <p:cNvPr id="630" name="Google Shape;630;p25"/>
          <p:cNvPicPr preferRelativeResize="0"/>
          <p:nvPr/>
        </p:nvPicPr>
        <p:blipFill>
          <a:blip r:embed="rId10">
            <a:alphaModFix/>
          </a:blip>
          <a:stretch>
            <a:fillRect/>
          </a:stretch>
        </p:blipFill>
        <p:spPr>
          <a:xfrm>
            <a:off x="7827842" y="4358097"/>
            <a:ext cx="886389" cy="252113"/>
          </a:xfrm>
          <a:prstGeom prst="rect">
            <a:avLst/>
          </a:prstGeom>
          <a:noFill/>
          <a:ln>
            <a:noFill/>
          </a:ln>
        </p:spPr>
      </p:pic>
      <p:pic>
        <p:nvPicPr>
          <p:cNvPr id="631" name="Google Shape;631;p25"/>
          <p:cNvPicPr preferRelativeResize="0"/>
          <p:nvPr/>
        </p:nvPicPr>
        <p:blipFill>
          <a:blip r:embed="rId11">
            <a:alphaModFix/>
          </a:blip>
          <a:stretch>
            <a:fillRect/>
          </a:stretch>
        </p:blipFill>
        <p:spPr>
          <a:xfrm>
            <a:off x="7827842" y="4049197"/>
            <a:ext cx="824589" cy="222712"/>
          </a:xfrm>
          <a:prstGeom prst="rect">
            <a:avLst/>
          </a:prstGeom>
          <a:noFill/>
          <a:ln>
            <a:noFill/>
          </a:ln>
        </p:spPr>
      </p:pic>
      <p:pic>
        <p:nvPicPr>
          <p:cNvPr id="632" name="Google Shape;632;p25"/>
          <p:cNvPicPr preferRelativeResize="0"/>
          <p:nvPr/>
        </p:nvPicPr>
        <p:blipFill>
          <a:blip r:embed="rId12">
            <a:alphaModFix/>
          </a:blip>
          <a:stretch>
            <a:fillRect/>
          </a:stretch>
        </p:blipFill>
        <p:spPr>
          <a:xfrm>
            <a:off x="3461325" y="2210006"/>
            <a:ext cx="627555" cy="604192"/>
          </a:xfrm>
          <a:prstGeom prst="rect">
            <a:avLst/>
          </a:prstGeom>
          <a:noFill/>
          <a:ln>
            <a:noFill/>
          </a:ln>
        </p:spPr>
      </p:pic>
      <p:pic>
        <p:nvPicPr>
          <p:cNvPr id="633" name="Google Shape;633;p25"/>
          <p:cNvPicPr preferRelativeResize="0"/>
          <p:nvPr/>
        </p:nvPicPr>
        <p:blipFill>
          <a:blip r:embed="rId13">
            <a:alphaModFix/>
          </a:blip>
          <a:stretch>
            <a:fillRect/>
          </a:stretch>
        </p:blipFill>
        <p:spPr>
          <a:xfrm>
            <a:off x="7827842" y="3337647"/>
            <a:ext cx="762808" cy="250110"/>
          </a:xfrm>
          <a:prstGeom prst="rect">
            <a:avLst/>
          </a:prstGeom>
          <a:noFill/>
          <a:ln>
            <a:noFill/>
          </a:ln>
        </p:spPr>
      </p:pic>
      <p:pic>
        <p:nvPicPr>
          <p:cNvPr id="634" name="Google Shape;634;p25"/>
          <p:cNvPicPr preferRelativeResize="0"/>
          <p:nvPr/>
        </p:nvPicPr>
        <p:blipFill rotWithShape="1">
          <a:blip r:embed="rId14">
            <a:alphaModFix/>
          </a:blip>
          <a:srcRect l="7412" t="25232" r="8455" b="21059"/>
          <a:stretch/>
        </p:blipFill>
        <p:spPr>
          <a:xfrm>
            <a:off x="6711100" y="4351610"/>
            <a:ext cx="1078858" cy="332240"/>
          </a:xfrm>
          <a:prstGeom prst="rect">
            <a:avLst/>
          </a:prstGeom>
          <a:noFill/>
          <a:ln>
            <a:noFill/>
          </a:ln>
        </p:spPr>
      </p:pic>
      <p:pic>
        <p:nvPicPr>
          <p:cNvPr id="635" name="Google Shape;635;p25"/>
          <p:cNvPicPr preferRelativeResize="0"/>
          <p:nvPr/>
        </p:nvPicPr>
        <p:blipFill>
          <a:blip r:embed="rId15">
            <a:alphaModFix/>
          </a:blip>
          <a:stretch>
            <a:fillRect/>
          </a:stretch>
        </p:blipFill>
        <p:spPr>
          <a:xfrm>
            <a:off x="4135289" y="2210006"/>
            <a:ext cx="627556" cy="604194"/>
          </a:xfrm>
          <a:prstGeom prst="rect">
            <a:avLst/>
          </a:prstGeom>
          <a:noFill/>
          <a:ln>
            <a:noFill/>
          </a:ln>
        </p:spPr>
      </p:pic>
      <p:pic>
        <p:nvPicPr>
          <p:cNvPr id="636" name="Google Shape;636;p25"/>
          <p:cNvPicPr preferRelativeResize="0"/>
          <p:nvPr/>
        </p:nvPicPr>
        <p:blipFill>
          <a:blip r:embed="rId16">
            <a:alphaModFix/>
          </a:blip>
          <a:stretch>
            <a:fillRect/>
          </a:stretch>
        </p:blipFill>
        <p:spPr>
          <a:xfrm>
            <a:off x="4059864" y="1597039"/>
            <a:ext cx="778388" cy="391500"/>
          </a:xfrm>
          <a:prstGeom prst="rect">
            <a:avLst/>
          </a:prstGeom>
          <a:noFill/>
          <a:ln>
            <a:noFill/>
          </a:ln>
        </p:spPr>
      </p:pic>
      <p:pic>
        <p:nvPicPr>
          <p:cNvPr id="637" name="Google Shape;637;p25"/>
          <p:cNvPicPr preferRelativeResize="0"/>
          <p:nvPr/>
        </p:nvPicPr>
        <p:blipFill>
          <a:blip r:embed="rId17">
            <a:alphaModFix/>
          </a:blip>
          <a:stretch>
            <a:fillRect/>
          </a:stretch>
        </p:blipFill>
        <p:spPr>
          <a:xfrm>
            <a:off x="6791162" y="3704419"/>
            <a:ext cx="951920" cy="252109"/>
          </a:xfrm>
          <a:prstGeom prst="rect">
            <a:avLst/>
          </a:prstGeom>
          <a:noFill/>
          <a:ln>
            <a:noFill/>
          </a:ln>
        </p:spPr>
      </p:pic>
      <p:pic>
        <p:nvPicPr>
          <p:cNvPr id="638" name="Google Shape;638;p25"/>
          <p:cNvPicPr preferRelativeResize="0"/>
          <p:nvPr/>
        </p:nvPicPr>
        <p:blipFill>
          <a:blip r:embed="rId17">
            <a:alphaModFix/>
          </a:blip>
          <a:stretch>
            <a:fillRect/>
          </a:stretch>
        </p:blipFill>
        <p:spPr>
          <a:xfrm>
            <a:off x="594725" y="2001238"/>
            <a:ext cx="1231175" cy="333641"/>
          </a:xfrm>
          <a:prstGeom prst="rect">
            <a:avLst/>
          </a:prstGeom>
          <a:noFill/>
          <a:ln>
            <a:noFill/>
          </a:ln>
        </p:spPr>
      </p:pic>
      <p:pic>
        <p:nvPicPr>
          <p:cNvPr id="639" name="Google Shape;639;p25"/>
          <p:cNvPicPr preferRelativeResize="0"/>
          <p:nvPr/>
        </p:nvPicPr>
        <p:blipFill>
          <a:blip r:embed="rId9">
            <a:alphaModFix/>
          </a:blip>
          <a:stretch>
            <a:fillRect/>
          </a:stretch>
        </p:blipFill>
        <p:spPr>
          <a:xfrm>
            <a:off x="730568" y="2694365"/>
            <a:ext cx="940265" cy="215835"/>
          </a:xfrm>
          <a:prstGeom prst="rect">
            <a:avLst/>
          </a:prstGeom>
          <a:noFill/>
          <a:ln>
            <a:noFill/>
          </a:ln>
        </p:spPr>
      </p:pic>
      <p:sp>
        <p:nvSpPr>
          <p:cNvPr id="640" name="Google Shape;640;p25"/>
          <p:cNvSpPr/>
          <p:nvPr/>
        </p:nvSpPr>
        <p:spPr>
          <a:xfrm rot="5400000">
            <a:off x="2400675" y="1109425"/>
            <a:ext cx="231300" cy="11844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pic>
        <p:nvPicPr>
          <p:cNvPr id="641" name="Google Shape;641;p25"/>
          <p:cNvPicPr preferRelativeResize="0"/>
          <p:nvPr/>
        </p:nvPicPr>
        <p:blipFill>
          <a:blip r:embed="rId18">
            <a:alphaModFix/>
          </a:blip>
          <a:stretch>
            <a:fillRect/>
          </a:stretch>
        </p:blipFill>
        <p:spPr>
          <a:xfrm>
            <a:off x="753421" y="2319287"/>
            <a:ext cx="940248" cy="322854"/>
          </a:xfrm>
          <a:prstGeom prst="rect">
            <a:avLst/>
          </a:prstGeom>
          <a:noFill/>
          <a:ln>
            <a:noFill/>
          </a:ln>
        </p:spPr>
      </p:pic>
      <p:pic>
        <p:nvPicPr>
          <p:cNvPr id="642" name="Google Shape;642;p25"/>
          <p:cNvPicPr preferRelativeResize="0"/>
          <p:nvPr/>
        </p:nvPicPr>
        <p:blipFill>
          <a:blip r:embed="rId18">
            <a:alphaModFix/>
          </a:blip>
          <a:stretch>
            <a:fillRect/>
          </a:stretch>
        </p:blipFill>
        <p:spPr>
          <a:xfrm>
            <a:off x="6822234" y="4014192"/>
            <a:ext cx="925911" cy="310722"/>
          </a:xfrm>
          <a:prstGeom prst="rect">
            <a:avLst/>
          </a:prstGeom>
          <a:noFill/>
          <a:ln>
            <a:noFill/>
          </a:ln>
        </p:spPr>
      </p:pic>
      <p:pic>
        <p:nvPicPr>
          <p:cNvPr id="643" name="Google Shape;643;p25"/>
          <p:cNvPicPr preferRelativeResize="0"/>
          <p:nvPr/>
        </p:nvPicPr>
        <p:blipFill>
          <a:blip r:embed="rId19">
            <a:alphaModFix/>
          </a:blip>
          <a:stretch>
            <a:fillRect/>
          </a:stretch>
        </p:blipFill>
        <p:spPr>
          <a:xfrm>
            <a:off x="6999964" y="3171300"/>
            <a:ext cx="545089" cy="515938"/>
          </a:xfrm>
          <a:prstGeom prst="rect">
            <a:avLst/>
          </a:prstGeom>
          <a:noFill/>
          <a:ln>
            <a:noFill/>
          </a:ln>
        </p:spPr>
      </p:pic>
      <p:pic>
        <p:nvPicPr>
          <p:cNvPr id="644" name="Google Shape;644;p25"/>
          <p:cNvPicPr preferRelativeResize="0"/>
          <p:nvPr/>
        </p:nvPicPr>
        <p:blipFill>
          <a:blip r:embed="rId19">
            <a:alphaModFix/>
          </a:blip>
          <a:stretch>
            <a:fillRect/>
          </a:stretch>
        </p:blipFill>
        <p:spPr>
          <a:xfrm>
            <a:off x="946781" y="1444025"/>
            <a:ext cx="553529" cy="536082"/>
          </a:xfrm>
          <a:prstGeom prst="rect">
            <a:avLst/>
          </a:prstGeom>
          <a:noFill/>
          <a:ln>
            <a:noFill/>
          </a:ln>
        </p:spPr>
      </p:pic>
      <p:sp>
        <p:nvSpPr>
          <p:cNvPr id="645" name="Google Shape;645;p25"/>
          <p:cNvSpPr/>
          <p:nvPr/>
        </p:nvSpPr>
        <p:spPr>
          <a:xfrm rot="5400000">
            <a:off x="5822175" y="974125"/>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46" name="Google Shape;646;p25"/>
          <p:cNvSpPr/>
          <p:nvPr/>
        </p:nvSpPr>
        <p:spPr>
          <a:xfrm rot="10800000">
            <a:off x="1259025" y="3369125"/>
            <a:ext cx="231300" cy="5658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47" name="Google Shape;647;p25"/>
          <p:cNvSpPr/>
          <p:nvPr/>
        </p:nvSpPr>
        <p:spPr>
          <a:xfrm rot="-5400000">
            <a:off x="1948525" y="3435000"/>
            <a:ext cx="231300" cy="20229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48" name="Google Shape;648;p25"/>
          <p:cNvSpPr/>
          <p:nvPr/>
        </p:nvSpPr>
        <p:spPr>
          <a:xfrm rot="-5400000">
            <a:off x="2118850" y="3068675"/>
            <a:ext cx="111000" cy="17178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25"/>
          <p:cNvSpPr/>
          <p:nvPr/>
        </p:nvSpPr>
        <p:spPr>
          <a:xfrm rot="10800000">
            <a:off x="974525" y="3449925"/>
            <a:ext cx="111000" cy="10509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25"/>
          <p:cNvSpPr txBox="1"/>
          <p:nvPr/>
        </p:nvSpPr>
        <p:spPr>
          <a:xfrm>
            <a:off x="3697423" y="1095025"/>
            <a:ext cx="11787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Merchants</a:t>
            </a:r>
            <a:endParaRPr sz="1200" b="1">
              <a:latin typeface="Century Gothic"/>
              <a:ea typeface="Century Gothic"/>
              <a:cs typeface="Century Gothic"/>
              <a:sym typeface="Century Gothic"/>
            </a:endParaRPr>
          </a:p>
        </p:txBody>
      </p:sp>
      <p:sp>
        <p:nvSpPr>
          <p:cNvPr id="651" name="Google Shape;651;p25"/>
          <p:cNvSpPr txBox="1"/>
          <p:nvPr/>
        </p:nvSpPr>
        <p:spPr>
          <a:xfrm>
            <a:off x="7211822" y="1095025"/>
            <a:ext cx="11787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Cardholders</a:t>
            </a:r>
            <a:endParaRPr sz="1200" b="1">
              <a:latin typeface="Century Gothic"/>
              <a:ea typeface="Century Gothic"/>
              <a:cs typeface="Century Gothic"/>
              <a:sym typeface="Century Gothic"/>
            </a:endParaRPr>
          </a:p>
        </p:txBody>
      </p:sp>
      <p:sp>
        <p:nvSpPr>
          <p:cNvPr id="652" name="Google Shape;652;p25"/>
          <p:cNvSpPr/>
          <p:nvPr/>
        </p:nvSpPr>
        <p:spPr>
          <a:xfrm>
            <a:off x="3473299" y="3611575"/>
            <a:ext cx="1314600" cy="1054200"/>
          </a:xfrm>
          <a:prstGeom prst="roundRect">
            <a:avLst>
              <a:gd name="adj" fmla="val 16667"/>
            </a:avLst>
          </a:prstGeom>
          <a:noFill/>
          <a:ln w="19050" cap="flat" cmpd="sng">
            <a:solidFill>
              <a:srgbClr val="66666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25"/>
          <p:cNvSpPr/>
          <p:nvPr/>
        </p:nvSpPr>
        <p:spPr>
          <a:xfrm rot="-5395547">
            <a:off x="5860829" y="1731353"/>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54" name="Google Shape;654;p25"/>
          <p:cNvSpPr/>
          <p:nvPr/>
        </p:nvSpPr>
        <p:spPr>
          <a:xfrm rot="5400000">
            <a:off x="5597075" y="3200075"/>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55" name="Google Shape;655;p25"/>
          <p:cNvSpPr/>
          <p:nvPr/>
        </p:nvSpPr>
        <p:spPr>
          <a:xfrm rot="-5395547">
            <a:off x="5633692" y="3775803"/>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56" name="Google Shape;656;p25"/>
          <p:cNvSpPr/>
          <p:nvPr/>
        </p:nvSpPr>
        <p:spPr>
          <a:xfrm rot="-5400000">
            <a:off x="2385653" y="1893148"/>
            <a:ext cx="231300" cy="11841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657" name="Google Shape;657;p25"/>
          <p:cNvSpPr txBox="1"/>
          <p:nvPr/>
        </p:nvSpPr>
        <p:spPr>
          <a:xfrm>
            <a:off x="7227313" y="2804788"/>
            <a:ext cx="14544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Issuing banks</a:t>
            </a:r>
            <a:endParaRPr sz="1200" b="1">
              <a:latin typeface="Century Gothic"/>
              <a:ea typeface="Century Gothic"/>
              <a:cs typeface="Century Gothic"/>
              <a:sym typeface="Century Gothic"/>
            </a:endParaRPr>
          </a:p>
        </p:txBody>
      </p:sp>
      <p:sp>
        <p:nvSpPr>
          <p:cNvPr id="658" name="Google Shape;658;p25"/>
          <p:cNvSpPr txBox="1"/>
          <p:nvPr/>
        </p:nvSpPr>
        <p:spPr>
          <a:xfrm>
            <a:off x="1835175" y="1194475"/>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Transaction amount + card information</a:t>
            </a:r>
            <a:endParaRPr sz="1000">
              <a:latin typeface="Century Gothic"/>
              <a:ea typeface="Century Gothic"/>
              <a:cs typeface="Century Gothic"/>
              <a:sym typeface="Century Gothic"/>
            </a:endParaRPr>
          </a:p>
        </p:txBody>
      </p:sp>
      <p:sp>
        <p:nvSpPr>
          <p:cNvPr id="659" name="Google Shape;659;p25"/>
          <p:cNvSpPr txBox="1"/>
          <p:nvPr/>
        </p:nvSpPr>
        <p:spPr>
          <a:xfrm>
            <a:off x="1789113" y="197230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Result of authorization</a:t>
            </a:r>
            <a:endParaRPr sz="1000">
              <a:latin typeface="Century Gothic"/>
              <a:ea typeface="Century Gothic"/>
              <a:cs typeface="Century Gothic"/>
              <a:sym typeface="Century Gothic"/>
            </a:endParaRPr>
          </a:p>
        </p:txBody>
      </p:sp>
      <p:sp>
        <p:nvSpPr>
          <p:cNvPr id="660" name="Google Shape;660;p25"/>
          <p:cNvSpPr txBox="1"/>
          <p:nvPr/>
        </p:nvSpPr>
        <p:spPr>
          <a:xfrm>
            <a:off x="5113575" y="1275172"/>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b="1">
                <a:solidFill>
                  <a:srgbClr val="85200C"/>
                </a:solidFill>
                <a:latin typeface="Century Gothic"/>
                <a:ea typeface="Century Gothic"/>
                <a:cs typeface="Century Gothic"/>
                <a:sym typeface="Century Gothic"/>
              </a:rPr>
              <a:t>Personal wealth</a:t>
            </a:r>
            <a:endParaRPr sz="1000" b="1">
              <a:solidFill>
                <a:srgbClr val="85200C"/>
              </a:solidFill>
              <a:latin typeface="Century Gothic"/>
              <a:ea typeface="Century Gothic"/>
              <a:cs typeface="Century Gothic"/>
              <a:sym typeface="Century Gothic"/>
            </a:endParaRPr>
          </a:p>
        </p:txBody>
      </p:sp>
      <p:sp>
        <p:nvSpPr>
          <p:cNvPr id="661" name="Google Shape;661;p25"/>
          <p:cNvSpPr txBox="1"/>
          <p:nvPr/>
        </p:nvSpPr>
        <p:spPr>
          <a:xfrm>
            <a:off x="5076175" y="2068759"/>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Goods &amp; Services</a:t>
            </a:r>
            <a:endParaRPr sz="1000">
              <a:latin typeface="Century Gothic"/>
              <a:ea typeface="Century Gothic"/>
              <a:cs typeface="Century Gothic"/>
              <a:sym typeface="Century Gothic"/>
            </a:endParaRPr>
          </a:p>
        </p:txBody>
      </p:sp>
      <p:sp>
        <p:nvSpPr>
          <p:cNvPr id="662" name="Google Shape;662;p25"/>
          <p:cNvSpPr txBox="1"/>
          <p:nvPr/>
        </p:nvSpPr>
        <p:spPr>
          <a:xfrm>
            <a:off x="1500288" y="342475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Authorization response</a:t>
            </a:r>
            <a:endParaRPr sz="1000">
              <a:latin typeface="Century Gothic"/>
              <a:ea typeface="Century Gothic"/>
              <a:cs typeface="Century Gothic"/>
              <a:sym typeface="Century Gothic"/>
            </a:endParaRPr>
          </a:p>
        </p:txBody>
      </p:sp>
      <p:sp>
        <p:nvSpPr>
          <p:cNvPr id="663" name="Google Shape;663;p25"/>
          <p:cNvSpPr txBox="1"/>
          <p:nvPr/>
        </p:nvSpPr>
        <p:spPr>
          <a:xfrm>
            <a:off x="1500301" y="3962700"/>
            <a:ext cx="16485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Transaction amount + request of authorization</a:t>
            </a:r>
            <a:endParaRPr sz="1000">
              <a:latin typeface="Century Gothic"/>
              <a:ea typeface="Century Gothic"/>
              <a:cs typeface="Century Gothic"/>
              <a:sym typeface="Century Gothic"/>
            </a:endParaRPr>
          </a:p>
        </p:txBody>
      </p:sp>
      <p:sp>
        <p:nvSpPr>
          <p:cNvPr id="664" name="Google Shape;664;p25"/>
          <p:cNvSpPr txBox="1"/>
          <p:nvPr/>
        </p:nvSpPr>
        <p:spPr>
          <a:xfrm>
            <a:off x="4985513" y="3439350"/>
            <a:ext cx="14544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Approve or deny the transaction</a:t>
            </a:r>
            <a:endParaRPr sz="1000">
              <a:latin typeface="Century Gothic"/>
              <a:ea typeface="Century Gothic"/>
              <a:cs typeface="Century Gothic"/>
              <a:sym typeface="Century Gothic"/>
            </a:endParaRPr>
          </a:p>
        </p:txBody>
      </p:sp>
      <p:sp>
        <p:nvSpPr>
          <p:cNvPr id="665" name="Google Shape;665;p25"/>
          <p:cNvSpPr txBox="1"/>
          <p:nvPr/>
        </p:nvSpPr>
        <p:spPr>
          <a:xfrm>
            <a:off x="4994300" y="4100150"/>
            <a:ext cx="1648500" cy="391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Authorization Request</a:t>
            </a:r>
            <a:endParaRPr sz="1000">
              <a:latin typeface="Century Gothic"/>
              <a:ea typeface="Century Gothic"/>
              <a:cs typeface="Century Gothic"/>
              <a:sym typeface="Century Gothic"/>
            </a:endParaRPr>
          </a:p>
        </p:txBody>
      </p:sp>
      <p:sp>
        <p:nvSpPr>
          <p:cNvPr id="666" name="Google Shape;666;p25"/>
          <p:cNvSpPr txBox="1">
            <a:spLocks noGrp="1"/>
          </p:cNvSpPr>
          <p:nvPr>
            <p:ph type="title"/>
          </p:nvPr>
        </p:nvSpPr>
        <p:spPr>
          <a:xfrm>
            <a:off x="370279" y="19100"/>
            <a:ext cx="45201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BUSINESS MODEL: DEBIT CARD SYSTEM</a:t>
            </a:r>
            <a:endParaRPr sz="1800" b="1">
              <a:solidFill>
                <a:srgbClr val="000000"/>
              </a:solidFill>
              <a:latin typeface="Century Gothic"/>
              <a:ea typeface="Century Gothic"/>
              <a:cs typeface="Century Gothic"/>
              <a:sym typeface="Century Gothic"/>
            </a:endParaRPr>
          </a:p>
        </p:txBody>
      </p:sp>
      <p:sp>
        <p:nvSpPr>
          <p:cNvPr id="667" name="Google Shape;667;p25"/>
          <p:cNvSpPr txBox="1">
            <a:spLocks noGrp="1"/>
          </p:cNvSpPr>
          <p:nvPr>
            <p:ph type="body" idx="1"/>
          </p:nvPr>
        </p:nvSpPr>
        <p:spPr>
          <a:xfrm>
            <a:off x="370271" y="327198"/>
            <a:ext cx="5199300" cy="5886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 sz="1100">
                <a:solidFill>
                  <a:srgbClr val="B7B7B7"/>
                </a:solidFill>
                <a:latin typeface="Century Gothic"/>
                <a:ea typeface="Century Gothic"/>
                <a:cs typeface="Century Gothic"/>
                <a:sym typeface="Century Gothic"/>
              </a:rPr>
              <a:t>The debit card mechanism is almost the same as credit card except the type of payment</a:t>
            </a:r>
            <a:endParaRPr sz="1100">
              <a:solidFill>
                <a:srgbClr val="B7B7B7"/>
              </a:solidFill>
              <a:latin typeface="Century Gothic"/>
              <a:ea typeface="Century Gothic"/>
              <a:cs typeface="Century Gothic"/>
              <a:sym typeface="Century Gothic"/>
            </a:endParaRPr>
          </a:p>
        </p:txBody>
      </p:sp>
      <p:pic>
        <p:nvPicPr>
          <p:cNvPr id="668" name="Google Shape;668;p25"/>
          <p:cNvPicPr preferRelativeResize="0"/>
          <p:nvPr/>
        </p:nvPicPr>
        <p:blipFill>
          <a:blip r:embed="rId20">
            <a:alphaModFix/>
          </a:blip>
          <a:stretch>
            <a:fillRect/>
          </a:stretch>
        </p:blipFill>
        <p:spPr>
          <a:xfrm>
            <a:off x="5305425" y="1064938"/>
            <a:ext cx="264275" cy="264275"/>
          </a:xfrm>
          <a:prstGeom prst="rect">
            <a:avLst/>
          </a:prstGeom>
          <a:noFill/>
          <a:ln>
            <a:noFill/>
          </a:ln>
        </p:spPr>
      </p:pic>
      <p:sp>
        <p:nvSpPr>
          <p:cNvPr id="669" name="Google Shape;669;p25"/>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670" name="Google Shape;670;p25"/>
          <p:cNvSpPr txBox="1"/>
          <p:nvPr/>
        </p:nvSpPr>
        <p:spPr>
          <a:xfrm>
            <a:off x="3146452" y="3153375"/>
            <a:ext cx="1968300" cy="382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Credit Card </a:t>
            </a:r>
            <a:endParaRPr sz="1200" b="1">
              <a:latin typeface="Century Gothic"/>
              <a:ea typeface="Century Gothic"/>
              <a:cs typeface="Century Gothic"/>
              <a:sym typeface="Century Gothic"/>
            </a:endParaRPr>
          </a:p>
          <a:p>
            <a:pPr marL="0" lvl="0" indent="0" algn="ctr" rtl="0">
              <a:spcBef>
                <a:spcPts val="0"/>
              </a:spcBef>
              <a:spcAft>
                <a:spcPts val="0"/>
              </a:spcAft>
              <a:buNone/>
            </a:pPr>
            <a:r>
              <a:rPr lang="en" sz="1200" b="1">
                <a:latin typeface="Century Gothic"/>
                <a:ea typeface="Century Gothic"/>
                <a:cs typeface="Century Gothic"/>
                <a:sym typeface="Century Gothic"/>
              </a:rPr>
              <a:t>Companies</a:t>
            </a:r>
            <a:endParaRPr sz="1200" b="1">
              <a:latin typeface="Century Gothic"/>
              <a:ea typeface="Century Gothic"/>
              <a:cs typeface="Century Gothic"/>
              <a:sym typeface="Century Gothic"/>
            </a:endParaRPr>
          </a:p>
        </p:txBody>
      </p:sp>
      <p:sp>
        <p:nvSpPr>
          <p:cNvPr id="671" name="Google Shape;671;p25"/>
          <p:cNvSpPr txBox="1"/>
          <p:nvPr/>
        </p:nvSpPr>
        <p:spPr>
          <a:xfrm>
            <a:off x="496338" y="1048738"/>
            <a:ext cx="1454400" cy="382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Acquiring banks</a:t>
            </a:r>
            <a:endParaRPr sz="1200" b="1">
              <a:latin typeface="Century Gothic"/>
              <a:ea typeface="Century Gothic"/>
              <a:cs typeface="Century Gothic"/>
              <a:sym typeface="Century Gothic"/>
            </a:endParaRPr>
          </a:p>
        </p:txBody>
      </p:sp>
      <p:sp>
        <p:nvSpPr>
          <p:cNvPr id="672" name="Google Shape;672;p25"/>
          <p:cNvSpPr txBox="1"/>
          <p:nvPr/>
        </p:nvSpPr>
        <p:spPr>
          <a:xfrm>
            <a:off x="750100" y="4695400"/>
            <a:ext cx="8474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revenuesandprofits.com</a:t>
            </a:r>
            <a:endParaRPr sz="1000" b="1">
              <a:latin typeface="Century Gothic"/>
              <a:ea typeface="Century Gothic"/>
              <a:cs typeface="Century Gothic"/>
              <a:sym typeface="Century Gothi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676"/>
        <p:cNvGrpSpPr/>
        <p:nvPr/>
      </p:nvGrpSpPr>
      <p:grpSpPr>
        <a:xfrm>
          <a:off x="0" y="0"/>
          <a:ext cx="0" cy="0"/>
          <a:chOff x="0" y="0"/>
          <a:chExt cx="0" cy="0"/>
        </a:xfrm>
      </p:grpSpPr>
      <p:sp>
        <p:nvSpPr>
          <p:cNvPr id="677" name="Google Shape;677;p26"/>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26"/>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26"/>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26"/>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26"/>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26"/>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26"/>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684" name="Google Shape;684;p26"/>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BUSINESS MODEL</a:t>
            </a:r>
            <a:endParaRPr sz="800" b="1">
              <a:solidFill>
                <a:srgbClr val="FFFFFF"/>
              </a:solidFill>
              <a:latin typeface="Century Gothic"/>
              <a:ea typeface="Century Gothic"/>
              <a:cs typeface="Century Gothic"/>
              <a:sym typeface="Century Gothic"/>
            </a:endParaRPr>
          </a:p>
        </p:txBody>
      </p:sp>
      <p:sp>
        <p:nvSpPr>
          <p:cNvPr id="685" name="Google Shape;685;p26"/>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686" name="Google Shape;686;p26"/>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687" name="Google Shape;687;p26"/>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688" name="Google Shape;688;p26"/>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26"/>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BUSINESS MODEL: THE MONEY MECHANISM </a:t>
            </a:r>
            <a:endParaRPr sz="1800" b="1">
              <a:solidFill>
                <a:srgbClr val="000000"/>
              </a:solidFill>
              <a:latin typeface="Century Gothic"/>
              <a:ea typeface="Century Gothic"/>
              <a:cs typeface="Century Gothic"/>
              <a:sym typeface="Century Gothic"/>
            </a:endParaRPr>
          </a:p>
        </p:txBody>
      </p:sp>
      <p:sp>
        <p:nvSpPr>
          <p:cNvPr id="690" name="Google Shape;690;p26"/>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What happen when one transaction occur in the credit and debit card system?</a:t>
            </a:r>
            <a:endParaRPr sz="1100">
              <a:solidFill>
                <a:srgbClr val="FFFFFF"/>
              </a:solidFill>
              <a:latin typeface="Century Gothic"/>
              <a:ea typeface="Century Gothic"/>
              <a:cs typeface="Century Gothic"/>
              <a:sym typeface="Century Gothic"/>
            </a:endParaRPr>
          </a:p>
        </p:txBody>
      </p:sp>
      <p:sp>
        <p:nvSpPr>
          <p:cNvPr id="691" name="Google Shape;691;p26"/>
          <p:cNvSpPr/>
          <p:nvPr/>
        </p:nvSpPr>
        <p:spPr>
          <a:xfrm>
            <a:off x="3625699" y="1477975"/>
            <a:ext cx="1314600" cy="1054200"/>
          </a:xfrm>
          <a:prstGeom prst="roundRect">
            <a:avLst>
              <a:gd name="adj" fmla="val 16667"/>
            </a:avLst>
          </a:prstGeom>
          <a:noFill/>
          <a:ln w="19050" cap="flat" cmpd="sng">
            <a:solidFill>
              <a:srgbClr val="66666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26"/>
          <p:cNvSpPr txBox="1"/>
          <p:nvPr/>
        </p:nvSpPr>
        <p:spPr>
          <a:xfrm>
            <a:off x="3298852" y="1019775"/>
            <a:ext cx="19683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Credit Card Companies</a:t>
            </a:r>
            <a:endParaRPr sz="1200" b="1">
              <a:latin typeface="Century Gothic"/>
              <a:ea typeface="Century Gothic"/>
              <a:cs typeface="Century Gothic"/>
              <a:sym typeface="Century Gothic"/>
            </a:endParaRPr>
          </a:p>
        </p:txBody>
      </p:sp>
      <p:pic>
        <p:nvPicPr>
          <p:cNvPr id="693" name="Google Shape;693;p26"/>
          <p:cNvPicPr preferRelativeResize="0"/>
          <p:nvPr/>
        </p:nvPicPr>
        <p:blipFill>
          <a:blip r:embed="rId3">
            <a:alphaModFix/>
          </a:blip>
          <a:stretch>
            <a:fillRect/>
          </a:stretch>
        </p:blipFill>
        <p:spPr>
          <a:xfrm>
            <a:off x="3708976" y="2036544"/>
            <a:ext cx="512532" cy="446731"/>
          </a:xfrm>
          <a:prstGeom prst="rect">
            <a:avLst/>
          </a:prstGeom>
          <a:noFill/>
          <a:ln>
            <a:noFill/>
          </a:ln>
        </p:spPr>
      </p:pic>
      <p:pic>
        <p:nvPicPr>
          <p:cNvPr id="694" name="Google Shape;694;p26"/>
          <p:cNvPicPr preferRelativeResize="0"/>
          <p:nvPr/>
        </p:nvPicPr>
        <p:blipFill>
          <a:blip r:embed="rId4">
            <a:alphaModFix/>
          </a:blip>
          <a:stretch>
            <a:fillRect/>
          </a:stretch>
        </p:blipFill>
        <p:spPr>
          <a:xfrm>
            <a:off x="4371795" y="2103822"/>
            <a:ext cx="512532" cy="363817"/>
          </a:xfrm>
          <a:prstGeom prst="rect">
            <a:avLst/>
          </a:prstGeom>
          <a:noFill/>
          <a:ln>
            <a:noFill/>
          </a:ln>
        </p:spPr>
      </p:pic>
      <p:pic>
        <p:nvPicPr>
          <p:cNvPr id="695" name="Google Shape;695;p26"/>
          <p:cNvPicPr preferRelativeResize="0"/>
          <p:nvPr/>
        </p:nvPicPr>
        <p:blipFill>
          <a:blip r:embed="rId5">
            <a:alphaModFix/>
          </a:blip>
          <a:stretch>
            <a:fillRect/>
          </a:stretch>
        </p:blipFill>
        <p:spPr>
          <a:xfrm>
            <a:off x="3708975" y="1558376"/>
            <a:ext cx="512532" cy="389925"/>
          </a:xfrm>
          <a:prstGeom prst="rect">
            <a:avLst/>
          </a:prstGeom>
          <a:noFill/>
          <a:ln>
            <a:noFill/>
          </a:ln>
        </p:spPr>
      </p:pic>
      <p:pic>
        <p:nvPicPr>
          <p:cNvPr id="696" name="Google Shape;696;p26"/>
          <p:cNvPicPr preferRelativeResize="0"/>
          <p:nvPr/>
        </p:nvPicPr>
        <p:blipFill>
          <a:blip r:embed="rId6">
            <a:alphaModFix/>
          </a:blip>
          <a:stretch>
            <a:fillRect/>
          </a:stretch>
        </p:blipFill>
        <p:spPr>
          <a:xfrm>
            <a:off x="4375070" y="1558375"/>
            <a:ext cx="512530" cy="389926"/>
          </a:xfrm>
          <a:prstGeom prst="rect">
            <a:avLst/>
          </a:prstGeom>
          <a:noFill/>
          <a:ln>
            <a:noFill/>
          </a:ln>
        </p:spPr>
      </p:pic>
      <p:pic>
        <p:nvPicPr>
          <p:cNvPr id="697" name="Google Shape;697;p26"/>
          <p:cNvPicPr preferRelativeResize="0"/>
          <p:nvPr/>
        </p:nvPicPr>
        <p:blipFill>
          <a:blip r:embed="rId7">
            <a:alphaModFix/>
          </a:blip>
          <a:stretch>
            <a:fillRect/>
          </a:stretch>
        </p:blipFill>
        <p:spPr>
          <a:xfrm>
            <a:off x="7731873" y="1959256"/>
            <a:ext cx="925925" cy="207725"/>
          </a:xfrm>
          <a:prstGeom prst="rect">
            <a:avLst/>
          </a:prstGeom>
          <a:noFill/>
          <a:ln>
            <a:noFill/>
          </a:ln>
        </p:spPr>
      </p:pic>
      <p:pic>
        <p:nvPicPr>
          <p:cNvPr id="698" name="Google Shape;698;p26"/>
          <p:cNvPicPr preferRelativeResize="0"/>
          <p:nvPr/>
        </p:nvPicPr>
        <p:blipFill>
          <a:blip r:embed="rId8">
            <a:alphaModFix/>
          </a:blip>
          <a:stretch>
            <a:fillRect/>
          </a:stretch>
        </p:blipFill>
        <p:spPr>
          <a:xfrm>
            <a:off x="7751642" y="2605497"/>
            <a:ext cx="886389" cy="252113"/>
          </a:xfrm>
          <a:prstGeom prst="rect">
            <a:avLst/>
          </a:prstGeom>
          <a:noFill/>
          <a:ln>
            <a:noFill/>
          </a:ln>
        </p:spPr>
      </p:pic>
      <p:pic>
        <p:nvPicPr>
          <p:cNvPr id="699" name="Google Shape;699;p26"/>
          <p:cNvPicPr preferRelativeResize="0"/>
          <p:nvPr/>
        </p:nvPicPr>
        <p:blipFill>
          <a:blip r:embed="rId9">
            <a:alphaModFix/>
          </a:blip>
          <a:stretch>
            <a:fillRect/>
          </a:stretch>
        </p:blipFill>
        <p:spPr>
          <a:xfrm>
            <a:off x="7751642" y="2296597"/>
            <a:ext cx="824589" cy="222712"/>
          </a:xfrm>
          <a:prstGeom prst="rect">
            <a:avLst/>
          </a:prstGeom>
          <a:noFill/>
          <a:ln>
            <a:noFill/>
          </a:ln>
        </p:spPr>
      </p:pic>
      <p:pic>
        <p:nvPicPr>
          <p:cNvPr id="700" name="Google Shape;700;p26"/>
          <p:cNvPicPr preferRelativeResize="0"/>
          <p:nvPr/>
        </p:nvPicPr>
        <p:blipFill>
          <a:blip r:embed="rId10">
            <a:alphaModFix/>
          </a:blip>
          <a:stretch>
            <a:fillRect/>
          </a:stretch>
        </p:blipFill>
        <p:spPr>
          <a:xfrm>
            <a:off x="7751642" y="1585047"/>
            <a:ext cx="762808" cy="250110"/>
          </a:xfrm>
          <a:prstGeom prst="rect">
            <a:avLst/>
          </a:prstGeom>
          <a:noFill/>
          <a:ln>
            <a:noFill/>
          </a:ln>
        </p:spPr>
      </p:pic>
      <p:pic>
        <p:nvPicPr>
          <p:cNvPr id="701" name="Google Shape;701;p26"/>
          <p:cNvPicPr preferRelativeResize="0"/>
          <p:nvPr/>
        </p:nvPicPr>
        <p:blipFill rotWithShape="1">
          <a:blip r:embed="rId11">
            <a:alphaModFix/>
          </a:blip>
          <a:srcRect l="7412" t="25232" r="8455" b="21059"/>
          <a:stretch/>
        </p:blipFill>
        <p:spPr>
          <a:xfrm>
            <a:off x="6634900" y="2599010"/>
            <a:ext cx="1078858" cy="332240"/>
          </a:xfrm>
          <a:prstGeom prst="rect">
            <a:avLst/>
          </a:prstGeom>
          <a:noFill/>
          <a:ln>
            <a:noFill/>
          </a:ln>
        </p:spPr>
      </p:pic>
      <p:pic>
        <p:nvPicPr>
          <p:cNvPr id="702" name="Google Shape;702;p26"/>
          <p:cNvPicPr preferRelativeResize="0"/>
          <p:nvPr/>
        </p:nvPicPr>
        <p:blipFill>
          <a:blip r:embed="rId12">
            <a:alphaModFix/>
          </a:blip>
          <a:stretch>
            <a:fillRect/>
          </a:stretch>
        </p:blipFill>
        <p:spPr>
          <a:xfrm>
            <a:off x="6714962" y="1951819"/>
            <a:ext cx="951920" cy="252109"/>
          </a:xfrm>
          <a:prstGeom prst="rect">
            <a:avLst/>
          </a:prstGeom>
          <a:noFill/>
          <a:ln>
            <a:noFill/>
          </a:ln>
        </p:spPr>
      </p:pic>
      <p:pic>
        <p:nvPicPr>
          <p:cNvPr id="703" name="Google Shape;703;p26"/>
          <p:cNvPicPr preferRelativeResize="0"/>
          <p:nvPr/>
        </p:nvPicPr>
        <p:blipFill>
          <a:blip r:embed="rId13">
            <a:alphaModFix/>
          </a:blip>
          <a:stretch>
            <a:fillRect/>
          </a:stretch>
        </p:blipFill>
        <p:spPr>
          <a:xfrm>
            <a:off x="6746034" y="2261592"/>
            <a:ext cx="925911" cy="310722"/>
          </a:xfrm>
          <a:prstGeom prst="rect">
            <a:avLst/>
          </a:prstGeom>
          <a:noFill/>
          <a:ln>
            <a:noFill/>
          </a:ln>
        </p:spPr>
      </p:pic>
      <p:pic>
        <p:nvPicPr>
          <p:cNvPr id="704" name="Google Shape;704;p26"/>
          <p:cNvPicPr preferRelativeResize="0"/>
          <p:nvPr/>
        </p:nvPicPr>
        <p:blipFill>
          <a:blip r:embed="rId14">
            <a:alphaModFix/>
          </a:blip>
          <a:stretch>
            <a:fillRect/>
          </a:stretch>
        </p:blipFill>
        <p:spPr>
          <a:xfrm>
            <a:off x="6923764" y="1418700"/>
            <a:ext cx="545089" cy="515938"/>
          </a:xfrm>
          <a:prstGeom prst="rect">
            <a:avLst/>
          </a:prstGeom>
          <a:noFill/>
          <a:ln>
            <a:noFill/>
          </a:ln>
        </p:spPr>
      </p:pic>
      <p:sp>
        <p:nvSpPr>
          <p:cNvPr id="705" name="Google Shape;705;p26"/>
          <p:cNvSpPr txBox="1"/>
          <p:nvPr/>
        </p:nvSpPr>
        <p:spPr>
          <a:xfrm>
            <a:off x="7151113" y="1052188"/>
            <a:ext cx="14544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Issuing banks</a:t>
            </a:r>
            <a:endParaRPr sz="1200" b="1">
              <a:latin typeface="Century Gothic"/>
              <a:ea typeface="Century Gothic"/>
              <a:cs typeface="Century Gothic"/>
              <a:sym typeface="Century Gothic"/>
            </a:endParaRPr>
          </a:p>
        </p:txBody>
      </p:sp>
      <p:pic>
        <p:nvPicPr>
          <p:cNvPr id="706" name="Google Shape;706;p26"/>
          <p:cNvPicPr preferRelativeResize="0"/>
          <p:nvPr/>
        </p:nvPicPr>
        <p:blipFill>
          <a:blip r:embed="rId12">
            <a:alphaModFix/>
          </a:blip>
          <a:stretch>
            <a:fillRect/>
          </a:stretch>
        </p:blipFill>
        <p:spPr>
          <a:xfrm>
            <a:off x="548975" y="1946788"/>
            <a:ext cx="1231175" cy="333641"/>
          </a:xfrm>
          <a:prstGeom prst="rect">
            <a:avLst/>
          </a:prstGeom>
          <a:noFill/>
          <a:ln>
            <a:noFill/>
          </a:ln>
        </p:spPr>
      </p:pic>
      <p:pic>
        <p:nvPicPr>
          <p:cNvPr id="707" name="Google Shape;707;p26"/>
          <p:cNvPicPr preferRelativeResize="0"/>
          <p:nvPr/>
        </p:nvPicPr>
        <p:blipFill>
          <a:blip r:embed="rId7">
            <a:alphaModFix/>
          </a:blip>
          <a:stretch>
            <a:fillRect/>
          </a:stretch>
        </p:blipFill>
        <p:spPr>
          <a:xfrm>
            <a:off x="684818" y="2639915"/>
            <a:ext cx="940265" cy="215835"/>
          </a:xfrm>
          <a:prstGeom prst="rect">
            <a:avLst/>
          </a:prstGeom>
          <a:noFill/>
          <a:ln>
            <a:noFill/>
          </a:ln>
        </p:spPr>
      </p:pic>
      <p:pic>
        <p:nvPicPr>
          <p:cNvPr id="708" name="Google Shape;708;p26"/>
          <p:cNvPicPr preferRelativeResize="0"/>
          <p:nvPr/>
        </p:nvPicPr>
        <p:blipFill>
          <a:blip r:embed="rId13">
            <a:alphaModFix/>
          </a:blip>
          <a:stretch>
            <a:fillRect/>
          </a:stretch>
        </p:blipFill>
        <p:spPr>
          <a:xfrm>
            <a:off x="707671" y="2264837"/>
            <a:ext cx="940248" cy="322854"/>
          </a:xfrm>
          <a:prstGeom prst="rect">
            <a:avLst/>
          </a:prstGeom>
          <a:noFill/>
          <a:ln>
            <a:noFill/>
          </a:ln>
        </p:spPr>
      </p:pic>
      <p:pic>
        <p:nvPicPr>
          <p:cNvPr id="709" name="Google Shape;709;p26"/>
          <p:cNvPicPr preferRelativeResize="0"/>
          <p:nvPr/>
        </p:nvPicPr>
        <p:blipFill>
          <a:blip r:embed="rId14">
            <a:alphaModFix/>
          </a:blip>
          <a:stretch>
            <a:fillRect/>
          </a:stretch>
        </p:blipFill>
        <p:spPr>
          <a:xfrm>
            <a:off x="901031" y="1389575"/>
            <a:ext cx="553529" cy="536082"/>
          </a:xfrm>
          <a:prstGeom prst="rect">
            <a:avLst/>
          </a:prstGeom>
          <a:noFill/>
          <a:ln>
            <a:noFill/>
          </a:ln>
        </p:spPr>
      </p:pic>
      <p:pic>
        <p:nvPicPr>
          <p:cNvPr id="710" name="Google Shape;710;p26"/>
          <p:cNvPicPr preferRelativeResize="0"/>
          <p:nvPr/>
        </p:nvPicPr>
        <p:blipFill>
          <a:blip r:embed="rId15">
            <a:alphaModFix/>
          </a:blip>
          <a:stretch>
            <a:fillRect/>
          </a:stretch>
        </p:blipFill>
        <p:spPr>
          <a:xfrm>
            <a:off x="2273100" y="3514350"/>
            <a:ext cx="429078" cy="530171"/>
          </a:xfrm>
          <a:prstGeom prst="rect">
            <a:avLst/>
          </a:prstGeom>
          <a:noFill/>
          <a:ln>
            <a:noFill/>
          </a:ln>
          <a:effectLst>
            <a:outerShdw blurRad="57150" dist="19050" dir="5400000" algn="bl" rotWithShape="0">
              <a:srgbClr val="000000">
                <a:alpha val="50000"/>
              </a:srgbClr>
            </a:outerShdw>
            <a:reflection endPos="30000" dist="38100" dir="5400000" fadeDir="5400012" sy="-100000" algn="bl" rotWithShape="0"/>
          </a:effectLst>
        </p:spPr>
      </p:pic>
      <p:pic>
        <p:nvPicPr>
          <p:cNvPr id="711" name="Google Shape;711;p26"/>
          <p:cNvPicPr preferRelativeResize="0"/>
          <p:nvPr/>
        </p:nvPicPr>
        <p:blipFill>
          <a:blip r:embed="rId16">
            <a:alphaModFix/>
          </a:blip>
          <a:stretch>
            <a:fillRect/>
          </a:stretch>
        </p:blipFill>
        <p:spPr>
          <a:xfrm>
            <a:off x="2273100" y="4132163"/>
            <a:ext cx="561128" cy="506135"/>
          </a:xfrm>
          <a:prstGeom prst="rect">
            <a:avLst/>
          </a:prstGeom>
          <a:noFill/>
          <a:ln>
            <a:noFill/>
          </a:ln>
        </p:spPr>
      </p:pic>
      <p:pic>
        <p:nvPicPr>
          <p:cNvPr id="712" name="Google Shape;712;p26"/>
          <p:cNvPicPr preferRelativeResize="0"/>
          <p:nvPr/>
        </p:nvPicPr>
        <p:blipFill>
          <a:blip r:embed="rId17">
            <a:alphaModFix/>
          </a:blip>
          <a:stretch>
            <a:fillRect/>
          </a:stretch>
        </p:blipFill>
        <p:spPr>
          <a:xfrm>
            <a:off x="2875725" y="4132163"/>
            <a:ext cx="561129" cy="506136"/>
          </a:xfrm>
          <a:prstGeom prst="rect">
            <a:avLst/>
          </a:prstGeom>
          <a:noFill/>
          <a:ln>
            <a:noFill/>
          </a:ln>
        </p:spPr>
      </p:pic>
      <p:pic>
        <p:nvPicPr>
          <p:cNvPr id="713" name="Google Shape;713;p26"/>
          <p:cNvPicPr preferRelativeResize="0"/>
          <p:nvPr/>
        </p:nvPicPr>
        <p:blipFill>
          <a:blip r:embed="rId18">
            <a:alphaModFix/>
          </a:blip>
          <a:stretch>
            <a:fillRect/>
          </a:stretch>
        </p:blipFill>
        <p:spPr>
          <a:xfrm>
            <a:off x="2808284" y="3618677"/>
            <a:ext cx="695988" cy="327963"/>
          </a:xfrm>
          <a:prstGeom prst="rect">
            <a:avLst/>
          </a:prstGeom>
          <a:noFill/>
          <a:ln>
            <a:noFill/>
          </a:ln>
        </p:spPr>
      </p:pic>
      <p:sp>
        <p:nvSpPr>
          <p:cNvPr id="714" name="Google Shape;714;p26"/>
          <p:cNvSpPr txBox="1"/>
          <p:nvPr/>
        </p:nvSpPr>
        <p:spPr>
          <a:xfrm>
            <a:off x="2433200" y="3152325"/>
            <a:ext cx="1178700" cy="31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Merchants</a:t>
            </a:r>
            <a:endParaRPr sz="1200" b="1">
              <a:latin typeface="Century Gothic"/>
              <a:ea typeface="Century Gothic"/>
              <a:cs typeface="Century Gothic"/>
              <a:sym typeface="Century Gothic"/>
            </a:endParaRPr>
          </a:p>
        </p:txBody>
      </p:sp>
      <p:sp>
        <p:nvSpPr>
          <p:cNvPr id="715" name="Google Shape;715;p26"/>
          <p:cNvSpPr txBox="1"/>
          <p:nvPr/>
        </p:nvSpPr>
        <p:spPr>
          <a:xfrm>
            <a:off x="5233935" y="3217263"/>
            <a:ext cx="1178700" cy="38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Cardholders</a:t>
            </a:r>
            <a:endParaRPr sz="1200" b="1">
              <a:latin typeface="Century Gothic"/>
              <a:ea typeface="Century Gothic"/>
              <a:cs typeface="Century Gothic"/>
              <a:sym typeface="Century Gothic"/>
            </a:endParaRPr>
          </a:p>
        </p:txBody>
      </p:sp>
      <p:pic>
        <p:nvPicPr>
          <p:cNvPr id="716" name="Google Shape;716;p26"/>
          <p:cNvPicPr preferRelativeResize="0"/>
          <p:nvPr/>
        </p:nvPicPr>
        <p:blipFill rotWithShape="1">
          <a:blip r:embed="rId19">
            <a:alphaModFix/>
          </a:blip>
          <a:srcRect t="19694" b="19218"/>
          <a:stretch/>
        </p:blipFill>
        <p:spPr>
          <a:xfrm>
            <a:off x="4837657" y="3607150"/>
            <a:ext cx="1814142" cy="1054200"/>
          </a:xfrm>
          <a:prstGeom prst="rect">
            <a:avLst/>
          </a:prstGeom>
          <a:noFill/>
          <a:ln>
            <a:noFill/>
          </a:ln>
        </p:spPr>
      </p:pic>
      <p:sp>
        <p:nvSpPr>
          <p:cNvPr id="717" name="Google Shape;717;p26"/>
          <p:cNvSpPr/>
          <p:nvPr/>
        </p:nvSpPr>
        <p:spPr>
          <a:xfrm rot="5400000">
            <a:off x="5745975" y="974125"/>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18" name="Google Shape;718;p26"/>
          <p:cNvSpPr/>
          <p:nvPr/>
        </p:nvSpPr>
        <p:spPr>
          <a:xfrm rot="-5395547">
            <a:off x="5784629" y="1731353"/>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19" name="Google Shape;719;p26"/>
          <p:cNvSpPr txBox="1"/>
          <p:nvPr/>
        </p:nvSpPr>
        <p:spPr>
          <a:xfrm>
            <a:off x="5461813" y="1327125"/>
            <a:ext cx="886500" cy="31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Pay $98.2</a:t>
            </a:r>
            <a:endParaRPr sz="1000">
              <a:latin typeface="Century Gothic"/>
              <a:ea typeface="Century Gothic"/>
              <a:cs typeface="Century Gothic"/>
              <a:sym typeface="Century Gothic"/>
            </a:endParaRPr>
          </a:p>
        </p:txBody>
      </p:sp>
      <p:sp>
        <p:nvSpPr>
          <p:cNvPr id="720" name="Google Shape;720;p26"/>
          <p:cNvSpPr txBox="1"/>
          <p:nvPr/>
        </p:nvSpPr>
        <p:spPr>
          <a:xfrm>
            <a:off x="5037363" y="1924834"/>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Charge Visa assessment fees $0.11</a:t>
            </a:r>
            <a:endParaRPr sz="1000">
              <a:latin typeface="Century Gothic"/>
              <a:ea typeface="Century Gothic"/>
              <a:cs typeface="Century Gothic"/>
              <a:sym typeface="Century Gothic"/>
            </a:endParaRPr>
          </a:p>
        </p:txBody>
      </p:sp>
      <p:sp>
        <p:nvSpPr>
          <p:cNvPr id="721" name="Google Shape;721;p26"/>
          <p:cNvSpPr/>
          <p:nvPr/>
        </p:nvSpPr>
        <p:spPr>
          <a:xfrm rot="5400000">
            <a:off x="2501762" y="956938"/>
            <a:ext cx="231300" cy="1455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22" name="Google Shape;722;p26"/>
          <p:cNvSpPr/>
          <p:nvPr/>
        </p:nvSpPr>
        <p:spPr>
          <a:xfrm rot="-5395547">
            <a:off x="2540417" y="1714165"/>
            <a:ext cx="231600" cy="14553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23" name="Google Shape;723;p26"/>
          <p:cNvSpPr txBox="1"/>
          <p:nvPr/>
        </p:nvSpPr>
        <p:spPr>
          <a:xfrm>
            <a:off x="1982563" y="1318547"/>
            <a:ext cx="1648500" cy="31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Pay $98.09 to acquirer</a:t>
            </a:r>
            <a:endParaRPr sz="1000">
              <a:latin typeface="Century Gothic"/>
              <a:ea typeface="Century Gothic"/>
              <a:cs typeface="Century Gothic"/>
              <a:sym typeface="Century Gothic"/>
            </a:endParaRPr>
          </a:p>
        </p:txBody>
      </p:sp>
      <p:sp>
        <p:nvSpPr>
          <p:cNvPr id="724" name="Google Shape;724;p26"/>
          <p:cNvSpPr txBox="1"/>
          <p:nvPr/>
        </p:nvSpPr>
        <p:spPr>
          <a:xfrm>
            <a:off x="1831963" y="2051572"/>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Pay interchange fees</a:t>
            </a:r>
            <a:endParaRPr sz="1000">
              <a:latin typeface="Century Gothic"/>
              <a:ea typeface="Century Gothic"/>
              <a:cs typeface="Century Gothic"/>
              <a:sym typeface="Century Gothic"/>
            </a:endParaRPr>
          </a:p>
        </p:txBody>
      </p:sp>
      <p:sp>
        <p:nvSpPr>
          <p:cNvPr id="725" name="Google Shape;725;p26"/>
          <p:cNvSpPr/>
          <p:nvPr/>
        </p:nvSpPr>
        <p:spPr>
          <a:xfrm rot="10800000">
            <a:off x="1182825" y="2964725"/>
            <a:ext cx="231300" cy="9702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26" name="Google Shape;726;p26"/>
          <p:cNvSpPr/>
          <p:nvPr/>
        </p:nvSpPr>
        <p:spPr>
          <a:xfrm rot="-5400000">
            <a:off x="1430875" y="3952650"/>
            <a:ext cx="231300" cy="9876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27" name="Google Shape;727;p26"/>
          <p:cNvSpPr/>
          <p:nvPr/>
        </p:nvSpPr>
        <p:spPr>
          <a:xfrm rot="-5400000">
            <a:off x="1574200" y="3537125"/>
            <a:ext cx="111000" cy="7809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26"/>
          <p:cNvSpPr/>
          <p:nvPr/>
        </p:nvSpPr>
        <p:spPr>
          <a:xfrm rot="5400000">
            <a:off x="7400725" y="3747100"/>
            <a:ext cx="111000" cy="13632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26"/>
          <p:cNvSpPr txBox="1"/>
          <p:nvPr/>
        </p:nvSpPr>
        <p:spPr>
          <a:xfrm>
            <a:off x="1378350" y="2989300"/>
            <a:ext cx="824700" cy="88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Pay merchant discount fees</a:t>
            </a:r>
            <a:endParaRPr sz="1000">
              <a:latin typeface="Century Gothic"/>
              <a:ea typeface="Century Gothic"/>
              <a:cs typeface="Century Gothic"/>
              <a:sym typeface="Century Gothic"/>
            </a:endParaRPr>
          </a:p>
          <a:p>
            <a:pPr marL="0" lvl="0" indent="0" algn="l" rtl="0">
              <a:spcBef>
                <a:spcPts val="0"/>
              </a:spcBef>
              <a:spcAft>
                <a:spcPts val="0"/>
              </a:spcAft>
              <a:buNone/>
            </a:pPr>
            <a:r>
              <a:rPr lang="en" sz="1000">
                <a:latin typeface="Century Gothic"/>
                <a:ea typeface="Century Gothic"/>
                <a:cs typeface="Century Gothic"/>
                <a:sym typeface="Century Gothic"/>
              </a:rPr>
              <a:t>$0.33</a:t>
            </a:r>
            <a:endParaRPr sz="1000">
              <a:latin typeface="Century Gothic"/>
              <a:ea typeface="Century Gothic"/>
              <a:cs typeface="Century Gothic"/>
              <a:sym typeface="Century Gothic"/>
            </a:endParaRPr>
          </a:p>
        </p:txBody>
      </p:sp>
      <p:sp>
        <p:nvSpPr>
          <p:cNvPr id="730" name="Google Shape;730;p26"/>
          <p:cNvSpPr txBox="1"/>
          <p:nvPr/>
        </p:nvSpPr>
        <p:spPr>
          <a:xfrm>
            <a:off x="99800" y="3571450"/>
            <a:ext cx="886500" cy="653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Pay $97.76 to merchant</a:t>
            </a:r>
            <a:endParaRPr sz="1000">
              <a:latin typeface="Century Gothic"/>
              <a:ea typeface="Century Gothic"/>
              <a:cs typeface="Century Gothic"/>
              <a:sym typeface="Century Gothic"/>
            </a:endParaRPr>
          </a:p>
        </p:txBody>
      </p:sp>
      <p:sp>
        <p:nvSpPr>
          <p:cNvPr id="731" name="Google Shape;731;p26"/>
          <p:cNvSpPr/>
          <p:nvPr/>
        </p:nvSpPr>
        <p:spPr>
          <a:xfrm rot="5400000">
            <a:off x="4086929" y="3425313"/>
            <a:ext cx="231300" cy="1032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32" name="Google Shape;732;p26"/>
          <p:cNvSpPr txBox="1"/>
          <p:nvPr/>
        </p:nvSpPr>
        <p:spPr>
          <a:xfrm>
            <a:off x="3834157" y="3553013"/>
            <a:ext cx="886500" cy="31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Pay $100</a:t>
            </a:r>
            <a:endParaRPr sz="1000">
              <a:latin typeface="Century Gothic"/>
              <a:ea typeface="Century Gothic"/>
              <a:cs typeface="Century Gothic"/>
              <a:sym typeface="Century Gothic"/>
            </a:endParaRPr>
          </a:p>
        </p:txBody>
      </p:sp>
      <p:sp>
        <p:nvSpPr>
          <p:cNvPr id="733" name="Google Shape;733;p26"/>
          <p:cNvSpPr txBox="1"/>
          <p:nvPr/>
        </p:nvSpPr>
        <p:spPr>
          <a:xfrm>
            <a:off x="3402138" y="4059547"/>
            <a:ext cx="1648500" cy="310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Goods &amp; Services</a:t>
            </a:r>
            <a:endParaRPr sz="1000">
              <a:latin typeface="Century Gothic"/>
              <a:ea typeface="Century Gothic"/>
              <a:cs typeface="Century Gothic"/>
              <a:sym typeface="Century Gothic"/>
            </a:endParaRPr>
          </a:p>
        </p:txBody>
      </p:sp>
      <p:sp>
        <p:nvSpPr>
          <p:cNvPr id="734" name="Google Shape;734;p26"/>
          <p:cNvSpPr/>
          <p:nvPr/>
        </p:nvSpPr>
        <p:spPr>
          <a:xfrm rot="-5400000">
            <a:off x="4118136" y="3930508"/>
            <a:ext cx="231300" cy="1032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35" name="Google Shape;735;p26"/>
          <p:cNvSpPr/>
          <p:nvPr/>
        </p:nvSpPr>
        <p:spPr>
          <a:xfrm rot="10800000">
            <a:off x="7964625" y="2964700"/>
            <a:ext cx="231300" cy="15159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36" name="Google Shape;736;p26"/>
          <p:cNvSpPr/>
          <p:nvPr/>
        </p:nvSpPr>
        <p:spPr>
          <a:xfrm rot="-10790709">
            <a:off x="986300" y="2966875"/>
            <a:ext cx="111000" cy="15339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26"/>
          <p:cNvSpPr/>
          <p:nvPr/>
        </p:nvSpPr>
        <p:spPr>
          <a:xfrm rot="5400000">
            <a:off x="7103316" y="3427213"/>
            <a:ext cx="231300" cy="1032000"/>
          </a:xfrm>
          <a:prstGeom prst="downArrow">
            <a:avLst>
              <a:gd name="adj1" fmla="val 50000"/>
              <a:gd name="adj2" fmla="val 50000"/>
            </a:avLst>
          </a:prstGeom>
          <a:solidFill>
            <a:srgbClr val="66666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738" name="Google Shape;738;p26"/>
          <p:cNvSpPr/>
          <p:nvPr/>
        </p:nvSpPr>
        <p:spPr>
          <a:xfrm rot="-10790709">
            <a:off x="7620050" y="2985000"/>
            <a:ext cx="111000" cy="1016700"/>
          </a:xfrm>
          <a:prstGeom prst="rect">
            <a:avLst/>
          </a:prstGeom>
          <a:solidFill>
            <a:srgbClr val="66666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26"/>
          <p:cNvSpPr txBox="1"/>
          <p:nvPr/>
        </p:nvSpPr>
        <p:spPr>
          <a:xfrm>
            <a:off x="6687325" y="3107450"/>
            <a:ext cx="1078800" cy="65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a:latin typeface="Century Gothic"/>
                <a:ea typeface="Century Gothic"/>
                <a:cs typeface="Century Gothic"/>
                <a:sym typeface="Century Gothic"/>
              </a:rPr>
              <a:t>Debit cardholder’s account</a:t>
            </a:r>
            <a:endParaRPr sz="1000">
              <a:latin typeface="Century Gothic"/>
              <a:ea typeface="Century Gothic"/>
              <a:cs typeface="Century Gothic"/>
              <a:sym typeface="Century Gothic"/>
            </a:endParaRPr>
          </a:p>
        </p:txBody>
      </p:sp>
      <p:sp>
        <p:nvSpPr>
          <p:cNvPr id="740" name="Google Shape;740;p26"/>
          <p:cNvSpPr txBox="1"/>
          <p:nvPr/>
        </p:nvSpPr>
        <p:spPr>
          <a:xfrm>
            <a:off x="8131125" y="3508600"/>
            <a:ext cx="951900" cy="653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000">
                <a:latin typeface="Century Gothic"/>
                <a:ea typeface="Century Gothic"/>
                <a:cs typeface="Century Gothic"/>
                <a:sym typeface="Century Gothic"/>
              </a:rPr>
              <a:t>Interchange fees $1.80</a:t>
            </a:r>
            <a:endParaRPr sz="1000">
              <a:latin typeface="Century Gothic"/>
              <a:ea typeface="Century Gothic"/>
              <a:cs typeface="Century Gothic"/>
              <a:sym typeface="Century Gothic"/>
            </a:endParaRPr>
          </a:p>
        </p:txBody>
      </p:sp>
      <p:graphicFrame>
        <p:nvGraphicFramePr>
          <p:cNvPr id="741" name="Google Shape;741;p26"/>
          <p:cNvGraphicFramePr/>
          <p:nvPr/>
        </p:nvGraphicFramePr>
        <p:xfrm>
          <a:off x="3525950" y="2665425"/>
          <a:ext cx="3000000" cy="3000000"/>
        </p:xfrm>
        <a:graphic>
          <a:graphicData uri="http://schemas.openxmlformats.org/drawingml/2006/table">
            <a:tbl>
              <a:tblPr>
                <a:noFill/>
                <a:tableStyleId>{0F19EE1E-8FA9-41BC-A2B2-B971329D6673}</a:tableStyleId>
              </a:tblPr>
              <a:tblGrid>
                <a:gridCol w="1210675"/>
                <a:gridCol w="1560500"/>
              </a:tblGrid>
              <a:tr h="714375">
                <a:tc>
                  <a:txBody>
                    <a:bodyPr/>
                    <a:lstStyle/>
                    <a:p>
                      <a:pPr marL="0" lvl="0" indent="0" algn="l" rtl="0">
                        <a:lnSpc>
                          <a:spcPct val="115000"/>
                        </a:lnSpc>
                        <a:spcBef>
                          <a:spcPts val="0"/>
                        </a:spcBef>
                        <a:spcAft>
                          <a:spcPts val="0"/>
                        </a:spcAft>
                        <a:buNone/>
                      </a:pPr>
                      <a:r>
                        <a:rPr lang="en" sz="750" b="1">
                          <a:latin typeface="Century Gothic"/>
                          <a:ea typeface="Century Gothic"/>
                          <a:cs typeface="Century Gothic"/>
                          <a:sym typeface="Century Gothic"/>
                        </a:rPr>
                        <a:t>Issuing bank</a:t>
                      </a:r>
                      <a:endParaRPr sz="750" b="1">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750" b="1">
                          <a:latin typeface="Century Gothic"/>
                          <a:ea typeface="Century Gothic"/>
                          <a:cs typeface="Century Gothic"/>
                          <a:sym typeface="Century Gothic"/>
                        </a:rPr>
                        <a:t>Acquiring bank</a:t>
                      </a:r>
                      <a:endParaRPr sz="750" b="1">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750" b="1" u="sng">
                          <a:latin typeface="Century Gothic"/>
                          <a:ea typeface="Century Gothic"/>
                          <a:cs typeface="Century Gothic"/>
                          <a:sym typeface="Century Gothic"/>
                        </a:rPr>
                        <a:t>Credit card company</a:t>
                      </a:r>
                      <a:endParaRPr sz="750" b="1" u="sng">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750" b="1">
                          <a:latin typeface="Century Gothic"/>
                          <a:ea typeface="Century Gothic"/>
                          <a:cs typeface="Century Gothic"/>
                          <a:sym typeface="Century Gothic"/>
                        </a:rPr>
                        <a:t>Total fees</a:t>
                      </a:r>
                      <a:endParaRPr sz="750" b="1">
                        <a:latin typeface="Century Gothic"/>
                        <a:ea typeface="Century Gothic"/>
                        <a:cs typeface="Century Gothic"/>
                        <a:sym typeface="Century Gothic"/>
                      </a:endParaRPr>
                    </a:p>
                  </a:txBody>
                  <a:tcPr marL="91425" marR="91425" marT="91425" marB="91425"/>
                </a:tc>
                <a:tc>
                  <a:txBody>
                    <a:bodyPr/>
                    <a:lstStyle/>
                    <a:p>
                      <a:pPr marL="0" lvl="0" indent="0" algn="l" rtl="0">
                        <a:lnSpc>
                          <a:spcPct val="115000"/>
                        </a:lnSpc>
                        <a:spcBef>
                          <a:spcPts val="0"/>
                        </a:spcBef>
                        <a:spcAft>
                          <a:spcPts val="0"/>
                        </a:spcAft>
                        <a:buNone/>
                      </a:pPr>
                      <a:r>
                        <a:rPr lang="en" sz="800" b="1">
                          <a:latin typeface="Century Gothic"/>
                          <a:ea typeface="Century Gothic"/>
                          <a:cs typeface="Century Gothic"/>
                          <a:sym typeface="Century Gothic"/>
                        </a:rPr>
                        <a:t>$1.80</a:t>
                      </a:r>
                      <a:endParaRPr sz="800" b="1">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800" b="1">
                          <a:latin typeface="Century Gothic"/>
                          <a:ea typeface="Century Gothic"/>
                          <a:cs typeface="Century Gothic"/>
                          <a:sym typeface="Century Gothic"/>
                        </a:rPr>
                        <a:t>$0.33</a:t>
                      </a:r>
                      <a:endParaRPr sz="800" b="1">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800" b="1" u="sng">
                          <a:latin typeface="Century Gothic"/>
                          <a:ea typeface="Century Gothic"/>
                          <a:cs typeface="Century Gothic"/>
                          <a:sym typeface="Century Gothic"/>
                        </a:rPr>
                        <a:t>$0.11</a:t>
                      </a:r>
                      <a:endParaRPr sz="800" b="1" u="sng">
                        <a:latin typeface="Century Gothic"/>
                        <a:ea typeface="Century Gothic"/>
                        <a:cs typeface="Century Gothic"/>
                        <a:sym typeface="Century Gothic"/>
                      </a:endParaRPr>
                    </a:p>
                    <a:p>
                      <a:pPr marL="0" lvl="0" indent="0" algn="l" rtl="0">
                        <a:lnSpc>
                          <a:spcPct val="115000"/>
                        </a:lnSpc>
                        <a:spcBef>
                          <a:spcPts val="0"/>
                        </a:spcBef>
                        <a:spcAft>
                          <a:spcPts val="0"/>
                        </a:spcAft>
                        <a:buNone/>
                      </a:pPr>
                      <a:r>
                        <a:rPr lang="en" sz="800" b="1">
                          <a:latin typeface="Century Gothic"/>
                          <a:ea typeface="Century Gothic"/>
                          <a:cs typeface="Century Gothic"/>
                          <a:sym typeface="Century Gothic"/>
                        </a:rPr>
                        <a:t>$2.24</a:t>
                      </a:r>
                      <a:endParaRPr sz="800" b="1">
                        <a:latin typeface="Century Gothic"/>
                        <a:ea typeface="Century Gothic"/>
                        <a:cs typeface="Century Gothic"/>
                        <a:sym typeface="Century Gothic"/>
                      </a:endParaRPr>
                    </a:p>
                  </a:txBody>
                  <a:tcPr marL="91425" marR="91425" marT="91425" marB="91425"/>
                </a:tc>
              </a:tr>
            </a:tbl>
          </a:graphicData>
        </a:graphic>
      </p:graphicFrame>
      <p:sp>
        <p:nvSpPr>
          <p:cNvPr id="742" name="Google Shape;742;p26"/>
          <p:cNvSpPr/>
          <p:nvPr/>
        </p:nvSpPr>
        <p:spPr>
          <a:xfrm>
            <a:off x="3480475" y="2711375"/>
            <a:ext cx="1722900" cy="653400"/>
          </a:xfrm>
          <a:prstGeom prst="roundRect">
            <a:avLst>
              <a:gd name="adj" fmla="val 16667"/>
            </a:avLst>
          </a:prstGeom>
          <a:noFill/>
          <a:ln w="9525" cap="flat" cmpd="sng">
            <a:solidFill>
              <a:srgbClr val="7D00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26"/>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744" name="Google Shape;744;p26"/>
          <p:cNvSpPr txBox="1"/>
          <p:nvPr/>
        </p:nvSpPr>
        <p:spPr>
          <a:xfrm>
            <a:off x="450575" y="1042438"/>
            <a:ext cx="1454400" cy="3822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a:latin typeface="Century Gothic"/>
                <a:ea typeface="Century Gothic"/>
                <a:cs typeface="Century Gothic"/>
                <a:sym typeface="Century Gothic"/>
              </a:rPr>
              <a:t>Acquiring banks</a:t>
            </a:r>
            <a:endParaRPr sz="1200" b="1">
              <a:latin typeface="Century Gothic"/>
              <a:ea typeface="Century Gothic"/>
              <a:cs typeface="Century Gothic"/>
              <a:sym typeface="Century Gothic"/>
            </a:endParaRPr>
          </a:p>
        </p:txBody>
      </p:sp>
      <p:sp>
        <p:nvSpPr>
          <p:cNvPr id="745" name="Google Shape;745;p26"/>
          <p:cNvSpPr txBox="1"/>
          <p:nvPr/>
        </p:nvSpPr>
        <p:spPr>
          <a:xfrm>
            <a:off x="750100" y="4695400"/>
            <a:ext cx="8474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revenuesandprofits.com</a:t>
            </a:r>
            <a:endParaRPr sz="1000" b="1">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749"/>
        <p:cNvGrpSpPr/>
        <p:nvPr/>
      </p:nvGrpSpPr>
      <p:grpSpPr>
        <a:xfrm>
          <a:off x="0" y="0"/>
          <a:ext cx="0" cy="0"/>
          <a:chOff x="0" y="0"/>
          <a:chExt cx="0" cy="0"/>
        </a:xfrm>
      </p:grpSpPr>
      <p:sp>
        <p:nvSpPr>
          <p:cNvPr id="750" name="Google Shape;750;p27"/>
          <p:cNvSpPr/>
          <p:nvPr/>
        </p:nvSpPr>
        <p:spPr>
          <a:xfrm>
            <a:off x="295000" y="1052000"/>
            <a:ext cx="8535900" cy="2501100"/>
          </a:xfrm>
          <a:prstGeom prst="roundRect">
            <a:avLst>
              <a:gd name="adj" fmla="val 0"/>
            </a:avLst>
          </a:prstGeom>
          <a:noFill/>
          <a:ln w="9525" cap="flat" cmpd="sng">
            <a:solidFill>
              <a:srgbClr val="CCCC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27"/>
          <p:cNvSpPr txBox="1"/>
          <p:nvPr/>
        </p:nvSpPr>
        <p:spPr>
          <a:xfrm>
            <a:off x="4076625" y="20184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CC0000"/>
                </a:solidFill>
                <a:latin typeface="Century Gothic"/>
                <a:ea typeface="Century Gothic"/>
                <a:cs typeface="Century Gothic"/>
                <a:sym typeface="Century Gothic"/>
              </a:rPr>
              <a:t>2.5%</a:t>
            </a:r>
            <a:endParaRPr sz="1000" b="1">
              <a:solidFill>
                <a:srgbClr val="CC0000"/>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p:txBody>
      </p:sp>
      <p:sp>
        <p:nvSpPr>
          <p:cNvPr id="752" name="Google Shape;752;p27"/>
          <p:cNvSpPr/>
          <p:nvPr/>
        </p:nvSpPr>
        <p:spPr>
          <a:xfrm>
            <a:off x="4825625" y="3781425"/>
            <a:ext cx="3924300" cy="860700"/>
          </a:xfrm>
          <a:prstGeom prst="parallelogram">
            <a:avLst>
              <a:gd name="adj" fmla="val 25000"/>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27"/>
          <p:cNvSpPr/>
          <p:nvPr/>
        </p:nvSpPr>
        <p:spPr>
          <a:xfrm>
            <a:off x="406025" y="3781425"/>
            <a:ext cx="3924300" cy="860700"/>
          </a:xfrm>
          <a:prstGeom prst="parallelogram">
            <a:avLst>
              <a:gd name="adj" fmla="val 25000"/>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27"/>
          <p:cNvSpPr txBox="1"/>
          <p:nvPr/>
        </p:nvSpPr>
        <p:spPr>
          <a:xfrm>
            <a:off x="4076625" y="18660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38761D"/>
                </a:solidFill>
                <a:latin typeface="Century Gothic"/>
                <a:ea typeface="Century Gothic"/>
                <a:cs typeface="Century Gothic"/>
                <a:sym typeface="Century Gothic"/>
              </a:rPr>
              <a:t>7.1%</a:t>
            </a:r>
            <a:endParaRPr sz="1000" b="1">
              <a:solidFill>
                <a:srgbClr val="85200C"/>
              </a:solidFill>
              <a:latin typeface="Century Gothic"/>
              <a:ea typeface="Century Gothic"/>
              <a:cs typeface="Century Gothic"/>
              <a:sym typeface="Century Gothic"/>
            </a:endParaRPr>
          </a:p>
        </p:txBody>
      </p:sp>
      <p:sp>
        <p:nvSpPr>
          <p:cNvPr id="755" name="Google Shape;755;p27"/>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27"/>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27"/>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27"/>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27"/>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27"/>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27"/>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762" name="Google Shape;762;p27"/>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BUSINESS MODEL</a:t>
            </a:r>
            <a:endParaRPr sz="800" b="1">
              <a:solidFill>
                <a:srgbClr val="FFFFFF"/>
              </a:solidFill>
              <a:latin typeface="Century Gothic"/>
              <a:ea typeface="Century Gothic"/>
              <a:cs typeface="Century Gothic"/>
              <a:sym typeface="Century Gothic"/>
            </a:endParaRPr>
          </a:p>
        </p:txBody>
      </p:sp>
      <p:sp>
        <p:nvSpPr>
          <p:cNvPr id="763" name="Google Shape;763;p27"/>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764" name="Google Shape;764;p27"/>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765" name="Google Shape;765;p27"/>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766" name="Google Shape;766;p27"/>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27"/>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BUSINESS MODEL: TRENDS OF FINANCIAL CARDS</a:t>
            </a:r>
            <a:endParaRPr sz="1800" b="1">
              <a:solidFill>
                <a:srgbClr val="000000"/>
              </a:solidFill>
              <a:latin typeface="Century Gothic"/>
              <a:ea typeface="Century Gothic"/>
              <a:cs typeface="Century Gothic"/>
              <a:sym typeface="Century Gothic"/>
            </a:endParaRPr>
          </a:p>
        </p:txBody>
      </p:sp>
      <p:sp>
        <p:nvSpPr>
          <p:cNvPr id="768" name="Google Shape;768;p27"/>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Historical trends of financial cards in the circulation 2012-2017</a:t>
            </a:r>
            <a:br>
              <a:rPr lang="en" sz="1100">
                <a:solidFill>
                  <a:srgbClr val="B7B7B7"/>
                </a:solidFill>
                <a:latin typeface="Century Gothic"/>
                <a:ea typeface="Century Gothic"/>
                <a:cs typeface="Century Gothic"/>
                <a:sym typeface="Century Gothic"/>
              </a:rPr>
            </a:br>
            <a:endParaRPr sz="1100">
              <a:solidFill>
                <a:srgbClr val="FFFFFF"/>
              </a:solidFill>
              <a:latin typeface="Century Gothic"/>
              <a:ea typeface="Century Gothic"/>
              <a:cs typeface="Century Gothic"/>
              <a:sym typeface="Century Gothic"/>
            </a:endParaRPr>
          </a:p>
        </p:txBody>
      </p:sp>
      <p:sp>
        <p:nvSpPr>
          <p:cNvPr id="769" name="Google Shape;769;p27"/>
          <p:cNvSpPr/>
          <p:nvPr/>
        </p:nvSpPr>
        <p:spPr>
          <a:xfrm>
            <a:off x="-314050" y="11865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27"/>
          <p:cNvSpPr/>
          <p:nvPr/>
        </p:nvSpPr>
        <p:spPr>
          <a:xfrm>
            <a:off x="-314050" y="14913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27"/>
          <p:cNvSpPr/>
          <p:nvPr/>
        </p:nvSpPr>
        <p:spPr>
          <a:xfrm>
            <a:off x="-314050" y="17961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27"/>
          <p:cNvSpPr/>
          <p:nvPr/>
        </p:nvSpPr>
        <p:spPr>
          <a:xfrm>
            <a:off x="-314050" y="21009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773" name="Google Shape;773;p27"/>
          <p:cNvSpPr/>
          <p:nvPr/>
        </p:nvSpPr>
        <p:spPr>
          <a:xfrm>
            <a:off x="-314050" y="24057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774" name="Google Shape;774;p27"/>
          <p:cNvSpPr/>
          <p:nvPr/>
        </p:nvSpPr>
        <p:spPr>
          <a:xfrm>
            <a:off x="-314050" y="27105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pic>
        <p:nvPicPr>
          <p:cNvPr id="775" name="Google Shape;775;p27"/>
          <p:cNvPicPr preferRelativeResize="0"/>
          <p:nvPr/>
        </p:nvPicPr>
        <p:blipFill>
          <a:blip r:embed="rId3">
            <a:alphaModFix/>
          </a:blip>
          <a:stretch>
            <a:fillRect/>
          </a:stretch>
        </p:blipFill>
        <p:spPr>
          <a:xfrm>
            <a:off x="295000" y="1052000"/>
            <a:ext cx="3867624" cy="2501100"/>
          </a:xfrm>
          <a:prstGeom prst="rect">
            <a:avLst/>
          </a:prstGeom>
          <a:noFill/>
          <a:ln>
            <a:noFill/>
          </a:ln>
        </p:spPr>
      </p:pic>
      <p:pic>
        <p:nvPicPr>
          <p:cNvPr id="776" name="Google Shape;776;p27"/>
          <p:cNvPicPr preferRelativeResize="0"/>
          <p:nvPr/>
        </p:nvPicPr>
        <p:blipFill>
          <a:blip r:embed="rId4">
            <a:alphaModFix/>
          </a:blip>
          <a:stretch>
            <a:fillRect/>
          </a:stretch>
        </p:blipFill>
        <p:spPr>
          <a:xfrm>
            <a:off x="4572000" y="1062425"/>
            <a:ext cx="3783900" cy="2501100"/>
          </a:xfrm>
          <a:prstGeom prst="rect">
            <a:avLst/>
          </a:prstGeom>
          <a:noFill/>
          <a:ln>
            <a:noFill/>
          </a:ln>
        </p:spPr>
      </p:pic>
      <p:sp>
        <p:nvSpPr>
          <p:cNvPr id="777" name="Google Shape;777;p27"/>
          <p:cNvSpPr txBox="1"/>
          <p:nvPr/>
        </p:nvSpPr>
        <p:spPr>
          <a:xfrm>
            <a:off x="435750" y="3752025"/>
            <a:ext cx="3783900" cy="928500"/>
          </a:xfrm>
          <a:prstGeom prst="rect">
            <a:avLst/>
          </a:prstGeom>
          <a:noFill/>
          <a:ln>
            <a:noFill/>
          </a:ln>
        </p:spPr>
        <p:txBody>
          <a:bodyPr spcFirstLastPara="1" wrap="square" lIns="91425" tIns="91425" rIns="91425" bIns="91425" anchor="ctr" anchorCtr="0">
            <a:noAutofit/>
          </a:bodyPr>
          <a:lstStyle/>
          <a:p>
            <a:pPr marL="457200" lvl="0" indent="-292100" algn="l" rtl="0">
              <a:spcBef>
                <a:spcPts val="0"/>
              </a:spcBef>
              <a:spcAft>
                <a:spcPts val="0"/>
              </a:spcAft>
              <a:buClr>
                <a:srgbClr val="222222"/>
              </a:buClr>
              <a:buSzPts val="1000"/>
              <a:buFont typeface="Century Gothic"/>
              <a:buChar char="●"/>
            </a:pPr>
            <a:r>
              <a:rPr lang="en" sz="1000">
                <a:solidFill>
                  <a:srgbClr val="222222"/>
                </a:solidFill>
                <a:latin typeface="Century Gothic"/>
                <a:ea typeface="Century Gothic"/>
                <a:cs typeface="Century Gothic"/>
                <a:sym typeface="Century Gothic"/>
              </a:rPr>
              <a:t>Trends of card issuing from the bank tend to </a:t>
            </a:r>
            <a:r>
              <a:rPr lang="en" sz="1000" b="1">
                <a:solidFill>
                  <a:srgbClr val="222222"/>
                </a:solidFill>
                <a:latin typeface="Century Gothic"/>
                <a:ea typeface="Century Gothic"/>
                <a:cs typeface="Century Gothic"/>
                <a:sym typeface="Century Gothic"/>
              </a:rPr>
              <a:t>increase</a:t>
            </a:r>
            <a:r>
              <a:rPr lang="en" sz="1000">
                <a:solidFill>
                  <a:srgbClr val="222222"/>
                </a:solidFill>
                <a:latin typeface="Century Gothic"/>
                <a:ea typeface="Century Gothic"/>
                <a:cs typeface="Century Gothic"/>
                <a:sym typeface="Century Gothic"/>
              </a:rPr>
              <a:t> over time</a:t>
            </a:r>
            <a:endParaRPr sz="1000">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0B5394"/>
                </a:solidFill>
                <a:latin typeface="Century Gothic"/>
                <a:ea typeface="Century Gothic"/>
                <a:cs typeface="Century Gothic"/>
                <a:sym typeface="Century Gothic"/>
              </a:rPr>
              <a:t>Bangkok Bank PCL</a:t>
            </a:r>
            <a:r>
              <a:rPr lang="en" sz="1000">
                <a:solidFill>
                  <a:srgbClr val="0B5394"/>
                </a:solidFill>
                <a:latin typeface="Century Gothic"/>
                <a:ea typeface="Century Gothic"/>
                <a:cs typeface="Century Gothic"/>
                <a:sym typeface="Century Gothic"/>
              </a:rPr>
              <a:t> </a:t>
            </a:r>
            <a:r>
              <a:rPr lang="en" sz="1000">
                <a:solidFill>
                  <a:srgbClr val="222222"/>
                </a:solidFill>
                <a:latin typeface="Century Gothic"/>
                <a:ea typeface="Century Gothic"/>
                <a:cs typeface="Century Gothic"/>
                <a:sym typeface="Century Gothic"/>
              </a:rPr>
              <a:t>issued the most financial cards in 2016</a:t>
            </a:r>
            <a:endParaRPr sz="1000">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38761D"/>
                </a:solidFill>
                <a:latin typeface="Century Gothic"/>
                <a:ea typeface="Century Gothic"/>
                <a:cs typeface="Century Gothic"/>
                <a:sym typeface="Century Gothic"/>
              </a:rPr>
              <a:t>Kasikorn Bank PCL</a:t>
            </a:r>
            <a:r>
              <a:rPr lang="en" sz="1000">
                <a:solidFill>
                  <a:srgbClr val="222222"/>
                </a:solidFill>
                <a:latin typeface="Century Gothic"/>
                <a:ea typeface="Century Gothic"/>
                <a:cs typeface="Century Gothic"/>
                <a:sym typeface="Century Gothic"/>
              </a:rPr>
              <a:t> yield the highest CAGR of 7.1%</a:t>
            </a:r>
            <a:endParaRPr sz="1000">
              <a:solidFill>
                <a:srgbClr val="222222"/>
              </a:solidFill>
              <a:latin typeface="Century Gothic"/>
              <a:ea typeface="Century Gothic"/>
              <a:cs typeface="Century Gothic"/>
              <a:sym typeface="Century Gothic"/>
            </a:endParaRPr>
          </a:p>
        </p:txBody>
      </p:sp>
      <p:sp>
        <p:nvSpPr>
          <p:cNvPr id="778" name="Google Shape;778;p27"/>
          <p:cNvSpPr txBox="1"/>
          <p:nvPr/>
        </p:nvSpPr>
        <p:spPr>
          <a:xfrm>
            <a:off x="4889125" y="3771740"/>
            <a:ext cx="3727800" cy="860700"/>
          </a:xfrm>
          <a:prstGeom prst="rect">
            <a:avLst/>
          </a:prstGeom>
          <a:noFill/>
          <a:ln>
            <a:noFill/>
          </a:ln>
        </p:spPr>
        <p:txBody>
          <a:bodyPr spcFirstLastPara="1" wrap="square" lIns="91425" tIns="91425" rIns="91425" bIns="91425" anchor="ctr" anchorCtr="0">
            <a:noAutofit/>
          </a:bodyPr>
          <a:lstStyle/>
          <a:p>
            <a:pPr marL="457200" lvl="0" indent="-292100" algn="l" rtl="0">
              <a:spcBef>
                <a:spcPts val="0"/>
              </a:spcBef>
              <a:spcAft>
                <a:spcPts val="0"/>
              </a:spcAft>
              <a:buSzPts val="1000"/>
              <a:buFont typeface="Century Gothic"/>
              <a:buChar char="●"/>
            </a:pPr>
            <a:r>
              <a:rPr lang="en" sz="1000">
                <a:solidFill>
                  <a:srgbClr val="222222"/>
                </a:solidFill>
                <a:latin typeface="Century Gothic"/>
                <a:ea typeface="Century Gothic"/>
                <a:cs typeface="Century Gothic"/>
                <a:sym typeface="Century Gothic"/>
              </a:rPr>
              <a:t>Cards in the circulation of each function tend to be either</a:t>
            </a:r>
            <a:r>
              <a:rPr lang="en" sz="1000" b="1">
                <a:solidFill>
                  <a:srgbClr val="222222"/>
                </a:solidFill>
                <a:latin typeface="Century Gothic"/>
                <a:ea typeface="Century Gothic"/>
                <a:cs typeface="Century Gothic"/>
                <a:sym typeface="Century Gothic"/>
              </a:rPr>
              <a:t> a little bit higher or relatively stable</a:t>
            </a:r>
            <a:endParaRPr sz="1000" b="1">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85200C"/>
                </a:solidFill>
                <a:latin typeface="Century Gothic"/>
                <a:ea typeface="Century Gothic"/>
                <a:cs typeface="Century Gothic"/>
                <a:sym typeface="Century Gothic"/>
              </a:rPr>
              <a:t>ATM Function</a:t>
            </a:r>
            <a:r>
              <a:rPr lang="en" sz="1000">
                <a:solidFill>
                  <a:srgbClr val="222222"/>
                </a:solidFill>
                <a:latin typeface="Century Gothic"/>
                <a:ea typeface="Century Gothic"/>
                <a:cs typeface="Century Gothic"/>
                <a:sym typeface="Century Gothic"/>
              </a:rPr>
              <a:t> is most widely used function since its can combine with other function</a:t>
            </a:r>
            <a:endParaRPr sz="1000">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CC0000"/>
                </a:solidFill>
                <a:latin typeface="Century Gothic"/>
                <a:ea typeface="Century Gothic"/>
                <a:cs typeface="Century Gothic"/>
                <a:sym typeface="Century Gothic"/>
              </a:rPr>
              <a:t>Debit Function </a:t>
            </a:r>
            <a:r>
              <a:rPr lang="en" sz="1000">
                <a:latin typeface="Century Gothic"/>
                <a:ea typeface="Century Gothic"/>
                <a:cs typeface="Century Gothic"/>
                <a:sym typeface="Century Gothic"/>
              </a:rPr>
              <a:t>yield the highest CAGR of 6.0%</a:t>
            </a:r>
            <a:endParaRPr sz="1000">
              <a:latin typeface="Century Gothic"/>
              <a:ea typeface="Century Gothic"/>
              <a:cs typeface="Century Gothic"/>
              <a:sym typeface="Century Gothic"/>
            </a:endParaRPr>
          </a:p>
        </p:txBody>
      </p:sp>
      <p:cxnSp>
        <p:nvCxnSpPr>
          <p:cNvPr id="779" name="Google Shape;779;p27"/>
          <p:cNvCxnSpPr>
            <a:stCxn id="750" idx="0"/>
            <a:endCxn id="750" idx="2"/>
          </p:cNvCxnSpPr>
          <p:nvPr/>
        </p:nvCxnSpPr>
        <p:spPr>
          <a:xfrm>
            <a:off x="4562950" y="1052000"/>
            <a:ext cx="0" cy="2501100"/>
          </a:xfrm>
          <a:prstGeom prst="straightConnector1">
            <a:avLst/>
          </a:prstGeom>
          <a:noFill/>
          <a:ln w="9525" cap="flat" cmpd="sng">
            <a:solidFill>
              <a:srgbClr val="CCCCCC"/>
            </a:solidFill>
            <a:prstDash val="dash"/>
            <a:round/>
            <a:headEnd type="none" w="med" len="med"/>
            <a:tailEnd type="none" w="med" len="med"/>
          </a:ln>
        </p:spPr>
      </p:cxnSp>
      <p:sp>
        <p:nvSpPr>
          <p:cNvPr id="780" name="Google Shape;780;p27"/>
          <p:cNvSpPr txBox="1"/>
          <p:nvPr/>
        </p:nvSpPr>
        <p:spPr>
          <a:xfrm>
            <a:off x="4076625" y="220432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999999"/>
                </a:solidFill>
                <a:latin typeface="Century Gothic"/>
                <a:ea typeface="Century Gothic"/>
                <a:cs typeface="Century Gothic"/>
                <a:sym typeface="Century Gothic"/>
              </a:rPr>
              <a:t>4.5%</a:t>
            </a:r>
            <a:endParaRPr sz="1000" b="1">
              <a:solidFill>
                <a:srgbClr val="999999"/>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D9D9D9"/>
              </a:solidFill>
              <a:latin typeface="Century Gothic"/>
              <a:ea typeface="Century Gothic"/>
              <a:cs typeface="Century Gothic"/>
              <a:sym typeface="Century Gothic"/>
            </a:endParaRPr>
          </a:p>
        </p:txBody>
      </p:sp>
      <p:sp>
        <p:nvSpPr>
          <p:cNvPr id="781" name="Google Shape;781;p27"/>
          <p:cNvSpPr txBox="1"/>
          <p:nvPr/>
        </p:nvSpPr>
        <p:spPr>
          <a:xfrm>
            <a:off x="4076625" y="16374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85200C"/>
                </a:solidFill>
                <a:latin typeface="Century Gothic"/>
                <a:ea typeface="Century Gothic"/>
                <a:cs typeface="Century Gothic"/>
                <a:sym typeface="Century Gothic"/>
              </a:rPr>
              <a:t>5.4%</a:t>
            </a:r>
            <a:endParaRPr sz="1000" b="1">
              <a:solidFill>
                <a:srgbClr val="85200C"/>
              </a:solidFill>
              <a:latin typeface="Century Gothic"/>
              <a:ea typeface="Century Gothic"/>
              <a:cs typeface="Century Gothic"/>
              <a:sym typeface="Century Gothic"/>
            </a:endParaRPr>
          </a:p>
        </p:txBody>
      </p:sp>
      <p:sp>
        <p:nvSpPr>
          <p:cNvPr id="782" name="Google Shape;782;p27"/>
          <p:cNvSpPr txBox="1"/>
          <p:nvPr/>
        </p:nvSpPr>
        <p:spPr>
          <a:xfrm>
            <a:off x="4000425" y="1408875"/>
            <a:ext cx="715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b="1">
                <a:solidFill>
                  <a:srgbClr val="434343"/>
                </a:solidFill>
                <a:latin typeface="Century Gothic"/>
                <a:ea typeface="Century Gothic"/>
                <a:cs typeface="Century Gothic"/>
                <a:sym typeface="Century Gothic"/>
              </a:rPr>
              <a:t>CAGR</a:t>
            </a:r>
            <a:endParaRPr sz="1100" b="1">
              <a:solidFill>
                <a:srgbClr val="434343"/>
              </a:solidFill>
              <a:latin typeface="Century Gothic"/>
              <a:ea typeface="Century Gothic"/>
              <a:cs typeface="Century Gothic"/>
              <a:sym typeface="Century Gothic"/>
            </a:endParaRPr>
          </a:p>
        </p:txBody>
      </p:sp>
      <p:sp>
        <p:nvSpPr>
          <p:cNvPr id="783" name="Google Shape;783;p27"/>
          <p:cNvSpPr txBox="1"/>
          <p:nvPr/>
        </p:nvSpPr>
        <p:spPr>
          <a:xfrm>
            <a:off x="8343825" y="24756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38761D"/>
                </a:solidFill>
                <a:latin typeface="Century Gothic"/>
                <a:ea typeface="Century Gothic"/>
                <a:cs typeface="Century Gothic"/>
                <a:sym typeface="Century Gothic"/>
              </a:rPr>
              <a:t>5.3%</a:t>
            </a:r>
            <a:endParaRPr sz="1000" b="1">
              <a:solidFill>
                <a:srgbClr val="85200C"/>
              </a:solidFill>
              <a:latin typeface="Century Gothic"/>
              <a:ea typeface="Century Gothic"/>
              <a:cs typeface="Century Gothic"/>
              <a:sym typeface="Century Gothic"/>
            </a:endParaRPr>
          </a:p>
        </p:txBody>
      </p:sp>
      <p:sp>
        <p:nvSpPr>
          <p:cNvPr id="784" name="Google Shape;784;p27"/>
          <p:cNvSpPr txBox="1"/>
          <p:nvPr/>
        </p:nvSpPr>
        <p:spPr>
          <a:xfrm>
            <a:off x="8343825" y="17136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85200C"/>
                </a:solidFill>
                <a:latin typeface="Century Gothic"/>
                <a:ea typeface="Century Gothic"/>
                <a:cs typeface="Century Gothic"/>
                <a:sym typeface="Century Gothic"/>
              </a:rPr>
              <a:t>2.6%</a:t>
            </a:r>
            <a:endParaRPr sz="1000" b="1">
              <a:solidFill>
                <a:srgbClr val="85200C"/>
              </a:solidFill>
              <a:latin typeface="Century Gothic"/>
              <a:ea typeface="Century Gothic"/>
              <a:cs typeface="Century Gothic"/>
              <a:sym typeface="Century Gothic"/>
            </a:endParaRPr>
          </a:p>
        </p:txBody>
      </p:sp>
      <p:sp>
        <p:nvSpPr>
          <p:cNvPr id="785" name="Google Shape;785;p27"/>
          <p:cNvSpPr txBox="1"/>
          <p:nvPr/>
        </p:nvSpPr>
        <p:spPr>
          <a:xfrm>
            <a:off x="8343825" y="159472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999999"/>
                </a:solidFill>
                <a:latin typeface="Century Gothic"/>
                <a:ea typeface="Century Gothic"/>
                <a:cs typeface="Century Gothic"/>
                <a:sym typeface="Century Gothic"/>
              </a:rPr>
              <a:t>3.1%</a:t>
            </a:r>
            <a:endParaRPr sz="1000" b="1">
              <a:solidFill>
                <a:srgbClr val="999999"/>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D9D9D9"/>
              </a:solidFill>
              <a:latin typeface="Century Gothic"/>
              <a:ea typeface="Century Gothic"/>
              <a:cs typeface="Century Gothic"/>
              <a:sym typeface="Century Gothic"/>
            </a:endParaRPr>
          </a:p>
        </p:txBody>
      </p:sp>
      <p:sp>
        <p:nvSpPr>
          <p:cNvPr id="786" name="Google Shape;786;p27"/>
          <p:cNvSpPr txBox="1"/>
          <p:nvPr/>
        </p:nvSpPr>
        <p:spPr>
          <a:xfrm>
            <a:off x="8267625" y="1408875"/>
            <a:ext cx="715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b="1">
                <a:solidFill>
                  <a:srgbClr val="434343"/>
                </a:solidFill>
                <a:latin typeface="Century Gothic"/>
                <a:ea typeface="Century Gothic"/>
                <a:cs typeface="Century Gothic"/>
                <a:sym typeface="Century Gothic"/>
              </a:rPr>
              <a:t>CAGR</a:t>
            </a:r>
            <a:endParaRPr sz="1100" b="1">
              <a:solidFill>
                <a:srgbClr val="434343"/>
              </a:solidFill>
              <a:latin typeface="Century Gothic"/>
              <a:ea typeface="Century Gothic"/>
              <a:cs typeface="Century Gothic"/>
              <a:sym typeface="Century Gothic"/>
            </a:endParaRPr>
          </a:p>
        </p:txBody>
      </p:sp>
      <p:sp>
        <p:nvSpPr>
          <p:cNvPr id="787" name="Google Shape;787;p27"/>
          <p:cNvSpPr txBox="1"/>
          <p:nvPr/>
        </p:nvSpPr>
        <p:spPr>
          <a:xfrm>
            <a:off x="8343825" y="20184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CC0000"/>
                </a:solidFill>
                <a:latin typeface="Century Gothic"/>
                <a:ea typeface="Century Gothic"/>
                <a:cs typeface="Century Gothic"/>
                <a:sym typeface="Century Gothic"/>
              </a:rPr>
              <a:t>6.0%</a:t>
            </a:r>
            <a:endParaRPr sz="1000" b="1">
              <a:solidFill>
                <a:srgbClr val="CC0000"/>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p:txBody>
      </p:sp>
      <p:sp>
        <p:nvSpPr>
          <p:cNvPr id="788" name="Google Shape;788;p27"/>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789" name="Google Shape;789;p27"/>
          <p:cNvSpPr txBox="1"/>
          <p:nvPr/>
        </p:nvSpPr>
        <p:spPr>
          <a:xfrm>
            <a:off x="-29400" y="3274575"/>
            <a:ext cx="1146300" cy="9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b="1">
                <a:latin typeface="Century Gothic"/>
                <a:ea typeface="Century Gothic"/>
                <a:cs typeface="Century Gothic"/>
                <a:sym typeface="Century Gothic"/>
              </a:rPr>
              <a:t>“</a:t>
            </a:r>
            <a:endParaRPr sz="9600" b="1">
              <a:latin typeface="Century Gothic"/>
              <a:ea typeface="Century Gothic"/>
              <a:cs typeface="Century Gothic"/>
              <a:sym typeface="Century Gothic"/>
            </a:endParaRPr>
          </a:p>
        </p:txBody>
      </p:sp>
      <p:sp>
        <p:nvSpPr>
          <p:cNvPr id="790" name="Google Shape;790;p27"/>
          <p:cNvSpPr txBox="1"/>
          <p:nvPr/>
        </p:nvSpPr>
        <p:spPr>
          <a:xfrm>
            <a:off x="8191425" y="3321400"/>
            <a:ext cx="1146300" cy="9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b="1">
                <a:latin typeface="Century Gothic"/>
                <a:ea typeface="Century Gothic"/>
                <a:cs typeface="Century Gothic"/>
                <a:sym typeface="Century Gothic"/>
              </a:rPr>
              <a:t>”</a:t>
            </a:r>
            <a:endParaRPr sz="9600" b="1">
              <a:latin typeface="Century Gothic"/>
              <a:ea typeface="Century Gothic"/>
              <a:cs typeface="Century Gothic"/>
              <a:sym typeface="Century Gothic"/>
            </a:endParaRPr>
          </a:p>
        </p:txBody>
      </p:sp>
      <p:sp>
        <p:nvSpPr>
          <p:cNvPr id="791" name="Google Shape;791;p27"/>
          <p:cNvSpPr txBox="1"/>
          <p:nvPr/>
        </p:nvSpPr>
        <p:spPr>
          <a:xfrm>
            <a:off x="750100" y="4695400"/>
            <a:ext cx="40755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Euromonitor</a:t>
            </a:r>
            <a:endParaRPr sz="1000" b="1">
              <a:latin typeface="Century Gothic"/>
              <a:ea typeface="Century Gothic"/>
              <a:cs typeface="Century Gothic"/>
              <a:sym typeface="Century Gothic"/>
            </a:endParaRPr>
          </a:p>
        </p:txBody>
      </p:sp>
      <p:sp>
        <p:nvSpPr>
          <p:cNvPr id="792" name="Google Shape;792;p27"/>
          <p:cNvSpPr txBox="1"/>
          <p:nvPr/>
        </p:nvSpPr>
        <p:spPr>
          <a:xfrm>
            <a:off x="5757000" y="4669725"/>
            <a:ext cx="33456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00">
                <a:latin typeface="Century Gothic"/>
                <a:ea typeface="Century Gothic"/>
                <a:cs typeface="Century Gothic"/>
                <a:sym typeface="Century Gothic"/>
              </a:rPr>
              <a:t>*CAGR is Compound Annual Growth Rate</a:t>
            </a:r>
            <a:endParaRPr sz="900">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FEFEF"/>
        </a:solidFill>
        <a:effectLst/>
      </p:bgPr>
    </p:bg>
    <p:spTree>
      <p:nvGrpSpPr>
        <p:cNvPr id="1" name="Shape 796"/>
        <p:cNvGrpSpPr/>
        <p:nvPr/>
      </p:nvGrpSpPr>
      <p:grpSpPr>
        <a:xfrm>
          <a:off x="0" y="0"/>
          <a:ext cx="0" cy="0"/>
          <a:chOff x="0" y="0"/>
          <a:chExt cx="0" cy="0"/>
        </a:xfrm>
      </p:grpSpPr>
      <p:pic>
        <p:nvPicPr>
          <p:cNvPr id="797" name="Google Shape;797;p28"/>
          <p:cNvPicPr preferRelativeResize="0"/>
          <p:nvPr/>
        </p:nvPicPr>
        <p:blipFill>
          <a:blip r:embed="rId3">
            <a:alphaModFix/>
          </a:blip>
          <a:stretch>
            <a:fillRect/>
          </a:stretch>
        </p:blipFill>
        <p:spPr>
          <a:xfrm>
            <a:off x="4620100" y="1033725"/>
            <a:ext cx="4325100" cy="2534600"/>
          </a:xfrm>
          <a:prstGeom prst="rect">
            <a:avLst/>
          </a:prstGeom>
          <a:noFill/>
          <a:ln>
            <a:noFill/>
          </a:ln>
        </p:spPr>
      </p:pic>
      <p:sp>
        <p:nvSpPr>
          <p:cNvPr id="798" name="Google Shape;798;p28"/>
          <p:cNvSpPr/>
          <p:nvPr/>
        </p:nvSpPr>
        <p:spPr>
          <a:xfrm>
            <a:off x="295000" y="1052000"/>
            <a:ext cx="8650200" cy="2501100"/>
          </a:xfrm>
          <a:prstGeom prst="roundRect">
            <a:avLst>
              <a:gd name="adj" fmla="val 0"/>
            </a:avLst>
          </a:prstGeom>
          <a:noFill/>
          <a:ln w="9525" cap="flat" cmpd="sng">
            <a:solidFill>
              <a:srgbClr val="CCCC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99" name="Google Shape;799;p28"/>
          <p:cNvPicPr preferRelativeResize="0"/>
          <p:nvPr/>
        </p:nvPicPr>
        <p:blipFill>
          <a:blip r:embed="rId4">
            <a:alphaModFix/>
          </a:blip>
          <a:stretch>
            <a:fillRect/>
          </a:stretch>
        </p:blipFill>
        <p:spPr>
          <a:xfrm>
            <a:off x="295000" y="1052000"/>
            <a:ext cx="4137850" cy="2501100"/>
          </a:xfrm>
          <a:prstGeom prst="rect">
            <a:avLst/>
          </a:prstGeom>
          <a:noFill/>
          <a:ln>
            <a:noFill/>
          </a:ln>
        </p:spPr>
      </p:pic>
      <p:sp>
        <p:nvSpPr>
          <p:cNvPr id="800" name="Google Shape;800;p28"/>
          <p:cNvSpPr/>
          <p:nvPr/>
        </p:nvSpPr>
        <p:spPr>
          <a:xfrm>
            <a:off x="4825625" y="3781425"/>
            <a:ext cx="3924300" cy="860700"/>
          </a:xfrm>
          <a:prstGeom prst="parallelogram">
            <a:avLst>
              <a:gd name="adj" fmla="val 25000"/>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28"/>
          <p:cNvSpPr/>
          <p:nvPr/>
        </p:nvSpPr>
        <p:spPr>
          <a:xfrm>
            <a:off x="406025" y="3781425"/>
            <a:ext cx="3924300" cy="860700"/>
          </a:xfrm>
          <a:prstGeom prst="parallelogram">
            <a:avLst>
              <a:gd name="adj" fmla="val 25000"/>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28"/>
          <p:cNvSpPr txBox="1"/>
          <p:nvPr/>
        </p:nvSpPr>
        <p:spPr>
          <a:xfrm>
            <a:off x="4000425" y="20184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38761D"/>
                </a:solidFill>
                <a:latin typeface="Century Gothic"/>
                <a:ea typeface="Century Gothic"/>
                <a:cs typeface="Century Gothic"/>
                <a:sym typeface="Century Gothic"/>
              </a:rPr>
              <a:t>7.9%</a:t>
            </a:r>
            <a:endParaRPr sz="1000" b="1">
              <a:solidFill>
                <a:srgbClr val="85200C"/>
              </a:solidFill>
              <a:latin typeface="Century Gothic"/>
              <a:ea typeface="Century Gothic"/>
              <a:cs typeface="Century Gothic"/>
              <a:sym typeface="Century Gothic"/>
            </a:endParaRPr>
          </a:p>
        </p:txBody>
      </p:sp>
      <p:sp>
        <p:nvSpPr>
          <p:cNvPr id="803" name="Google Shape;803;p28"/>
          <p:cNvSpPr txBox="1"/>
          <p:nvPr/>
        </p:nvSpPr>
        <p:spPr>
          <a:xfrm>
            <a:off x="4000425" y="2323275"/>
            <a:ext cx="619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CC0000"/>
                </a:solidFill>
                <a:latin typeface="Century Gothic"/>
                <a:ea typeface="Century Gothic"/>
                <a:cs typeface="Century Gothic"/>
                <a:sym typeface="Century Gothic"/>
              </a:rPr>
              <a:t>36.9%</a:t>
            </a:r>
            <a:endParaRPr sz="1000" b="1">
              <a:solidFill>
                <a:srgbClr val="CC0000"/>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p:txBody>
      </p:sp>
      <p:sp>
        <p:nvSpPr>
          <p:cNvPr id="804" name="Google Shape;804;p28"/>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28"/>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28"/>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28"/>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28"/>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28"/>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28"/>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811" name="Google Shape;811;p28"/>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BUSINESS MODEL</a:t>
            </a:r>
            <a:endParaRPr sz="800" b="1">
              <a:solidFill>
                <a:srgbClr val="FFFFFF"/>
              </a:solidFill>
              <a:latin typeface="Century Gothic"/>
              <a:ea typeface="Century Gothic"/>
              <a:cs typeface="Century Gothic"/>
              <a:sym typeface="Century Gothic"/>
            </a:endParaRPr>
          </a:p>
        </p:txBody>
      </p:sp>
      <p:sp>
        <p:nvSpPr>
          <p:cNvPr id="812" name="Google Shape;812;p28"/>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813" name="Google Shape;813;p28"/>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814" name="Google Shape;814;p28"/>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815" name="Google Shape;815;p28"/>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28"/>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BUSINESS MODEL: TRENDS OF FINANCIAL CARDS</a:t>
            </a:r>
            <a:endParaRPr sz="1800" b="1">
              <a:solidFill>
                <a:srgbClr val="000000"/>
              </a:solidFill>
              <a:latin typeface="Century Gothic"/>
              <a:ea typeface="Century Gothic"/>
              <a:cs typeface="Century Gothic"/>
              <a:sym typeface="Century Gothic"/>
            </a:endParaRPr>
          </a:p>
        </p:txBody>
      </p:sp>
      <p:sp>
        <p:nvSpPr>
          <p:cNvPr id="817" name="Google Shape;817;p28"/>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100">
                <a:solidFill>
                  <a:srgbClr val="B7B7B7"/>
                </a:solidFill>
                <a:latin typeface="Century Gothic"/>
                <a:ea typeface="Century Gothic"/>
                <a:cs typeface="Century Gothic"/>
                <a:sym typeface="Century Gothic"/>
              </a:rPr>
              <a:t>Historical trends of financial cards in the circulation 2012-2016</a:t>
            </a:r>
            <a:br>
              <a:rPr lang="en" sz="1100">
                <a:solidFill>
                  <a:srgbClr val="B7B7B7"/>
                </a:solidFill>
                <a:latin typeface="Century Gothic"/>
                <a:ea typeface="Century Gothic"/>
                <a:cs typeface="Century Gothic"/>
                <a:sym typeface="Century Gothic"/>
              </a:rPr>
            </a:br>
            <a:endParaRPr sz="1100">
              <a:solidFill>
                <a:srgbClr val="FFFFFF"/>
              </a:solidFill>
              <a:latin typeface="Century Gothic"/>
              <a:ea typeface="Century Gothic"/>
              <a:cs typeface="Century Gothic"/>
              <a:sym typeface="Century Gothic"/>
            </a:endParaRPr>
          </a:p>
        </p:txBody>
      </p:sp>
      <p:sp>
        <p:nvSpPr>
          <p:cNvPr id="818" name="Google Shape;818;p28"/>
          <p:cNvSpPr/>
          <p:nvPr/>
        </p:nvSpPr>
        <p:spPr>
          <a:xfrm>
            <a:off x="-314050" y="11865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28"/>
          <p:cNvSpPr/>
          <p:nvPr/>
        </p:nvSpPr>
        <p:spPr>
          <a:xfrm>
            <a:off x="-314050" y="14913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28"/>
          <p:cNvSpPr/>
          <p:nvPr/>
        </p:nvSpPr>
        <p:spPr>
          <a:xfrm>
            <a:off x="-314050" y="17961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28"/>
          <p:cNvSpPr/>
          <p:nvPr/>
        </p:nvSpPr>
        <p:spPr>
          <a:xfrm>
            <a:off x="-314050" y="21009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22" name="Google Shape;822;p28"/>
          <p:cNvSpPr/>
          <p:nvPr/>
        </p:nvSpPr>
        <p:spPr>
          <a:xfrm>
            <a:off x="-314050" y="24057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23" name="Google Shape;823;p28"/>
          <p:cNvSpPr/>
          <p:nvPr/>
        </p:nvSpPr>
        <p:spPr>
          <a:xfrm>
            <a:off x="-314050" y="27105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24" name="Google Shape;824;p28"/>
          <p:cNvSpPr txBox="1"/>
          <p:nvPr/>
        </p:nvSpPr>
        <p:spPr>
          <a:xfrm>
            <a:off x="359550" y="3752025"/>
            <a:ext cx="3859800" cy="928500"/>
          </a:xfrm>
          <a:prstGeom prst="rect">
            <a:avLst/>
          </a:prstGeom>
          <a:noFill/>
          <a:ln>
            <a:noFill/>
          </a:ln>
        </p:spPr>
        <p:txBody>
          <a:bodyPr spcFirstLastPara="1" wrap="square" lIns="91425" tIns="91425" rIns="91425" bIns="91425" anchor="ctr" anchorCtr="0">
            <a:noAutofit/>
          </a:bodyPr>
          <a:lstStyle/>
          <a:p>
            <a:pPr marL="457200" lvl="0" indent="-292100" algn="l" rtl="0">
              <a:spcBef>
                <a:spcPts val="0"/>
              </a:spcBef>
              <a:spcAft>
                <a:spcPts val="0"/>
              </a:spcAft>
              <a:buClr>
                <a:srgbClr val="222222"/>
              </a:buClr>
              <a:buSzPts val="1000"/>
              <a:buFont typeface="Century Gothic"/>
              <a:buChar char="●"/>
            </a:pPr>
            <a:r>
              <a:rPr lang="en" sz="1000">
                <a:solidFill>
                  <a:srgbClr val="222222"/>
                </a:solidFill>
                <a:latin typeface="Century Gothic"/>
                <a:ea typeface="Century Gothic"/>
                <a:cs typeface="Century Gothic"/>
                <a:sym typeface="Century Gothic"/>
              </a:rPr>
              <a:t>Financial cards by operator tend to </a:t>
            </a:r>
            <a:r>
              <a:rPr lang="en" sz="1000" b="1">
                <a:solidFill>
                  <a:srgbClr val="222222"/>
                </a:solidFill>
                <a:latin typeface="Century Gothic"/>
                <a:ea typeface="Century Gothic"/>
                <a:cs typeface="Century Gothic"/>
                <a:sym typeface="Century Gothic"/>
              </a:rPr>
              <a:t>increase</a:t>
            </a:r>
            <a:r>
              <a:rPr lang="en" sz="1000">
                <a:solidFill>
                  <a:srgbClr val="222222"/>
                </a:solidFill>
                <a:latin typeface="Century Gothic"/>
                <a:ea typeface="Century Gothic"/>
                <a:cs typeface="Century Gothic"/>
                <a:sym typeface="Century Gothic"/>
              </a:rPr>
              <a:t> over time as well</a:t>
            </a:r>
            <a:endParaRPr sz="1000">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85200C"/>
                </a:solidFill>
                <a:latin typeface="Century Gothic"/>
                <a:ea typeface="Century Gothic"/>
                <a:cs typeface="Century Gothic"/>
                <a:sym typeface="Century Gothic"/>
              </a:rPr>
              <a:t>Visa Inc</a:t>
            </a:r>
            <a:r>
              <a:rPr lang="en" sz="1000">
                <a:solidFill>
                  <a:srgbClr val="222222"/>
                </a:solidFill>
                <a:latin typeface="Century Gothic"/>
                <a:ea typeface="Century Gothic"/>
                <a:cs typeface="Century Gothic"/>
                <a:sym typeface="Century Gothic"/>
              </a:rPr>
              <a:t> operated the most financial cards from the past few years</a:t>
            </a:r>
            <a:endParaRPr sz="1000">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6AA84F"/>
                </a:solidFill>
                <a:latin typeface="Century Gothic"/>
                <a:ea typeface="Century Gothic"/>
                <a:cs typeface="Century Gothic"/>
                <a:sym typeface="Century Gothic"/>
              </a:rPr>
              <a:t>BTS Group Holdings PCL</a:t>
            </a:r>
            <a:r>
              <a:rPr lang="en" sz="1000">
                <a:solidFill>
                  <a:srgbClr val="6AA84F"/>
                </a:solidFill>
                <a:latin typeface="Century Gothic"/>
                <a:ea typeface="Century Gothic"/>
                <a:cs typeface="Century Gothic"/>
                <a:sym typeface="Century Gothic"/>
              </a:rPr>
              <a:t> </a:t>
            </a:r>
            <a:r>
              <a:rPr lang="en" sz="1000">
                <a:solidFill>
                  <a:srgbClr val="222222"/>
                </a:solidFill>
                <a:latin typeface="Century Gothic"/>
                <a:ea typeface="Century Gothic"/>
                <a:cs typeface="Century Gothic"/>
                <a:sym typeface="Century Gothic"/>
              </a:rPr>
              <a:t>yield the highest CAGR</a:t>
            </a:r>
            <a:endParaRPr sz="1000">
              <a:solidFill>
                <a:srgbClr val="222222"/>
              </a:solidFill>
              <a:latin typeface="Century Gothic"/>
              <a:ea typeface="Century Gothic"/>
              <a:cs typeface="Century Gothic"/>
              <a:sym typeface="Century Gothic"/>
            </a:endParaRPr>
          </a:p>
        </p:txBody>
      </p:sp>
      <p:sp>
        <p:nvSpPr>
          <p:cNvPr id="825" name="Google Shape;825;p28"/>
          <p:cNvSpPr txBox="1"/>
          <p:nvPr/>
        </p:nvSpPr>
        <p:spPr>
          <a:xfrm>
            <a:off x="4889125" y="3771740"/>
            <a:ext cx="3727800" cy="860700"/>
          </a:xfrm>
          <a:prstGeom prst="rect">
            <a:avLst/>
          </a:prstGeom>
          <a:noFill/>
          <a:ln>
            <a:noFill/>
          </a:ln>
        </p:spPr>
        <p:txBody>
          <a:bodyPr spcFirstLastPara="1" wrap="square" lIns="91425" tIns="91425" rIns="91425" bIns="91425" anchor="ctr" anchorCtr="0">
            <a:noAutofit/>
          </a:bodyPr>
          <a:lstStyle/>
          <a:p>
            <a:pPr marL="457200" lvl="0" indent="-292100" algn="l" rtl="0">
              <a:spcBef>
                <a:spcPts val="0"/>
              </a:spcBef>
              <a:spcAft>
                <a:spcPts val="0"/>
              </a:spcAft>
              <a:buSzPts val="1000"/>
              <a:buFont typeface="Century Gothic"/>
              <a:buChar char="●"/>
            </a:pPr>
            <a:r>
              <a:rPr lang="en" sz="1000" b="1">
                <a:solidFill>
                  <a:srgbClr val="38761D"/>
                </a:solidFill>
                <a:latin typeface="Century Gothic"/>
                <a:ea typeface="Century Gothic"/>
                <a:cs typeface="Century Gothic"/>
                <a:sym typeface="Century Gothic"/>
              </a:rPr>
              <a:t>Card operator that are MNCs</a:t>
            </a:r>
            <a:r>
              <a:rPr lang="en" sz="1000">
                <a:solidFill>
                  <a:srgbClr val="38761D"/>
                </a:solidFill>
                <a:latin typeface="Century Gothic"/>
                <a:ea typeface="Century Gothic"/>
                <a:cs typeface="Century Gothic"/>
                <a:sym typeface="Century Gothic"/>
              </a:rPr>
              <a:t> </a:t>
            </a:r>
            <a:r>
              <a:rPr lang="en" sz="1000">
                <a:solidFill>
                  <a:srgbClr val="222222"/>
                </a:solidFill>
                <a:latin typeface="Century Gothic"/>
                <a:ea typeface="Century Gothic"/>
                <a:cs typeface="Century Gothic"/>
                <a:sym typeface="Century Gothic"/>
              </a:rPr>
              <a:t>capture the highest transaction value from the past few years</a:t>
            </a:r>
            <a:endParaRPr sz="1000" b="1">
              <a:solidFill>
                <a:srgbClr val="222222"/>
              </a:solidFill>
              <a:latin typeface="Century Gothic"/>
              <a:ea typeface="Century Gothic"/>
              <a:cs typeface="Century Gothic"/>
              <a:sym typeface="Century Gothic"/>
            </a:endParaRPr>
          </a:p>
          <a:p>
            <a:pPr marL="457200" lvl="0" indent="-292100" algn="l" rtl="0">
              <a:spcBef>
                <a:spcPts val="0"/>
              </a:spcBef>
              <a:spcAft>
                <a:spcPts val="0"/>
              </a:spcAft>
              <a:buClr>
                <a:srgbClr val="222222"/>
              </a:buClr>
              <a:buSzPts val="1000"/>
              <a:buFont typeface="Century Gothic"/>
              <a:buChar char="●"/>
            </a:pPr>
            <a:r>
              <a:rPr lang="en" sz="1000" b="1">
                <a:solidFill>
                  <a:srgbClr val="85200C"/>
                </a:solidFill>
                <a:latin typeface="Century Gothic"/>
                <a:ea typeface="Century Gothic"/>
                <a:cs typeface="Century Gothic"/>
                <a:sym typeface="Century Gothic"/>
              </a:rPr>
              <a:t>Visa Inc </a:t>
            </a:r>
            <a:r>
              <a:rPr lang="en" sz="1000">
                <a:latin typeface="Century Gothic"/>
                <a:ea typeface="Century Gothic"/>
                <a:cs typeface="Century Gothic"/>
                <a:sym typeface="Century Gothic"/>
              </a:rPr>
              <a:t>operated the highest transaction value and also the highest CAGR of 7.4% from the past few years</a:t>
            </a:r>
            <a:endParaRPr sz="1000">
              <a:latin typeface="Century Gothic"/>
              <a:ea typeface="Century Gothic"/>
              <a:cs typeface="Century Gothic"/>
              <a:sym typeface="Century Gothic"/>
            </a:endParaRPr>
          </a:p>
        </p:txBody>
      </p:sp>
      <p:cxnSp>
        <p:nvCxnSpPr>
          <p:cNvPr id="826" name="Google Shape;826;p28"/>
          <p:cNvCxnSpPr>
            <a:stCxn id="798" idx="0"/>
            <a:endCxn id="798" idx="2"/>
          </p:cNvCxnSpPr>
          <p:nvPr/>
        </p:nvCxnSpPr>
        <p:spPr>
          <a:xfrm>
            <a:off x="4620100" y="1052000"/>
            <a:ext cx="0" cy="2501100"/>
          </a:xfrm>
          <a:prstGeom prst="straightConnector1">
            <a:avLst/>
          </a:prstGeom>
          <a:noFill/>
          <a:ln w="9525" cap="flat" cmpd="sng">
            <a:solidFill>
              <a:srgbClr val="CCCCCC"/>
            </a:solidFill>
            <a:prstDash val="dash"/>
            <a:round/>
            <a:headEnd type="none" w="med" len="med"/>
            <a:tailEnd type="none" w="med" len="med"/>
          </a:ln>
        </p:spPr>
      </p:cxnSp>
      <p:sp>
        <p:nvSpPr>
          <p:cNvPr id="827" name="Google Shape;827;p28"/>
          <p:cNvSpPr txBox="1"/>
          <p:nvPr/>
        </p:nvSpPr>
        <p:spPr>
          <a:xfrm>
            <a:off x="4000425" y="2509125"/>
            <a:ext cx="619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999999"/>
                </a:solidFill>
                <a:latin typeface="Century Gothic"/>
                <a:ea typeface="Century Gothic"/>
                <a:cs typeface="Century Gothic"/>
                <a:sym typeface="Century Gothic"/>
              </a:rPr>
              <a:t>10.3%</a:t>
            </a:r>
            <a:endParaRPr sz="1000" b="1">
              <a:solidFill>
                <a:srgbClr val="999999"/>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D9D9D9"/>
              </a:solidFill>
              <a:latin typeface="Century Gothic"/>
              <a:ea typeface="Century Gothic"/>
              <a:cs typeface="Century Gothic"/>
              <a:sym typeface="Century Gothic"/>
            </a:endParaRPr>
          </a:p>
        </p:txBody>
      </p:sp>
      <p:sp>
        <p:nvSpPr>
          <p:cNvPr id="828" name="Google Shape;828;p28"/>
          <p:cNvSpPr txBox="1"/>
          <p:nvPr/>
        </p:nvSpPr>
        <p:spPr>
          <a:xfrm>
            <a:off x="4000425" y="14088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85200C"/>
                </a:solidFill>
                <a:latin typeface="Century Gothic"/>
                <a:ea typeface="Century Gothic"/>
                <a:cs typeface="Century Gothic"/>
                <a:sym typeface="Century Gothic"/>
              </a:rPr>
              <a:t>5.5%</a:t>
            </a:r>
            <a:endParaRPr sz="1000" b="1">
              <a:solidFill>
                <a:srgbClr val="85200C"/>
              </a:solidFill>
              <a:latin typeface="Century Gothic"/>
              <a:ea typeface="Century Gothic"/>
              <a:cs typeface="Century Gothic"/>
              <a:sym typeface="Century Gothic"/>
            </a:endParaRPr>
          </a:p>
        </p:txBody>
      </p:sp>
      <p:sp>
        <p:nvSpPr>
          <p:cNvPr id="829" name="Google Shape;829;p28"/>
          <p:cNvSpPr txBox="1"/>
          <p:nvPr/>
        </p:nvSpPr>
        <p:spPr>
          <a:xfrm>
            <a:off x="3924225" y="1256475"/>
            <a:ext cx="715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b="1">
                <a:solidFill>
                  <a:srgbClr val="434343"/>
                </a:solidFill>
                <a:latin typeface="Century Gothic"/>
                <a:ea typeface="Century Gothic"/>
                <a:cs typeface="Century Gothic"/>
                <a:sym typeface="Century Gothic"/>
              </a:rPr>
              <a:t>CAGR</a:t>
            </a:r>
            <a:endParaRPr sz="1100" b="1">
              <a:solidFill>
                <a:srgbClr val="434343"/>
              </a:solidFill>
              <a:latin typeface="Century Gothic"/>
              <a:ea typeface="Century Gothic"/>
              <a:cs typeface="Century Gothic"/>
              <a:sym typeface="Century Gothic"/>
            </a:endParaRPr>
          </a:p>
        </p:txBody>
      </p:sp>
      <p:sp>
        <p:nvSpPr>
          <p:cNvPr id="830" name="Google Shape;830;p28"/>
          <p:cNvSpPr txBox="1"/>
          <p:nvPr/>
        </p:nvSpPr>
        <p:spPr>
          <a:xfrm>
            <a:off x="8496225" y="14850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85200C"/>
                </a:solidFill>
                <a:latin typeface="Century Gothic"/>
                <a:ea typeface="Century Gothic"/>
                <a:cs typeface="Century Gothic"/>
                <a:sym typeface="Century Gothic"/>
              </a:rPr>
              <a:t>7.4%</a:t>
            </a:r>
            <a:endParaRPr sz="1000" b="1">
              <a:solidFill>
                <a:srgbClr val="85200C"/>
              </a:solidFill>
              <a:latin typeface="Century Gothic"/>
              <a:ea typeface="Century Gothic"/>
              <a:cs typeface="Century Gothic"/>
              <a:sym typeface="Century Gothic"/>
            </a:endParaRPr>
          </a:p>
        </p:txBody>
      </p:sp>
      <p:sp>
        <p:nvSpPr>
          <p:cNvPr id="831" name="Google Shape;831;p28"/>
          <p:cNvSpPr txBox="1"/>
          <p:nvPr/>
        </p:nvSpPr>
        <p:spPr>
          <a:xfrm>
            <a:off x="8496225" y="2571750"/>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999999"/>
                </a:solidFill>
                <a:latin typeface="Century Gothic"/>
                <a:ea typeface="Century Gothic"/>
                <a:cs typeface="Century Gothic"/>
                <a:sym typeface="Century Gothic"/>
              </a:rPr>
              <a:t>3.3%</a:t>
            </a:r>
            <a:endParaRPr sz="1000" b="1">
              <a:solidFill>
                <a:srgbClr val="999999"/>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D9D9D9"/>
              </a:solidFill>
              <a:latin typeface="Century Gothic"/>
              <a:ea typeface="Century Gothic"/>
              <a:cs typeface="Century Gothic"/>
              <a:sym typeface="Century Gothic"/>
            </a:endParaRPr>
          </a:p>
        </p:txBody>
      </p:sp>
      <p:sp>
        <p:nvSpPr>
          <p:cNvPr id="832" name="Google Shape;832;p28"/>
          <p:cNvSpPr txBox="1"/>
          <p:nvPr/>
        </p:nvSpPr>
        <p:spPr>
          <a:xfrm>
            <a:off x="8420025" y="1256475"/>
            <a:ext cx="715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b="1">
                <a:solidFill>
                  <a:srgbClr val="434343"/>
                </a:solidFill>
                <a:latin typeface="Century Gothic"/>
                <a:ea typeface="Century Gothic"/>
                <a:cs typeface="Century Gothic"/>
                <a:sym typeface="Century Gothic"/>
              </a:rPr>
              <a:t>CAGR</a:t>
            </a:r>
            <a:endParaRPr sz="1100" b="1">
              <a:solidFill>
                <a:srgbClr val="434343"/>
              </a:solidFill>
              <a:latin typeface="Century Gothic"/>
              <a:ea typeface="Century Gothic"/>
              <a:cs typeface="Century Gothic"/>
              <a:sym typeface="Century Gothic"/>
            </a:endParaRPr>
          </a:p>
        </p:txBody>
      </p:sp>
      <p:sp>
        <p:nvSpPr>
          <p:cNvPr id="833" name="Google Shape;833;p28"/>
          <p:cNvSpPr txBox="1"/>
          <p:nvPr/>
        </p:nvSpPr>
        <p:spPr>
          <a:xfrm>
            <a:off x="8468025" y="2403238"/>
            <a:ext cx="6198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CC0000"/>
                </a:solidFill>
                <a:latin typeface="Century Gothic"/>
                <a:ea typeface="Century Gothic"/>
                <a:cs typeface="Century Gothic"/>
                <a:sym typeface="Century Gothic"/>
              </a:rPr>
              <a:t>-0.3%</a:t>
            </a:r>
            <a:endParaRPr sz="1000" b="1">
              <a:solidFill>
                <a:srgbClr val="CC0000"/>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000" b="1">
              <a:solidFill>
                <a:srgbClr val="85200C"/>
              </a:solidFill>
              <a:latin typeface="Century Gothic"/>
              <a:ea typeface="Century Gothic"/>
              <a:cs typeface="Century Gothic"/>
              <a:sym typeface="Century Gothic"/>
            </a:endParaRPr>
          </a:p>
        </p:txBody>
      </p:sp>
      <p:sp>
        <p:nvSpPr>
          <p:cNvPr id="834" name="Google Shape;834;p28"/>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
        <p:nvSpPr>
          <p:cNvPr id="835" name="Google Shape;835;p28"/>
          <p:cNvSpPr txBox="1"/>
          <p:nvPr/>
        </p:nvSpPr>
        <p:spPr>
          <a:xfrm>
            <a:off x="-29400" y="3274575"/>
            <a:ext cx="1146300" cy="9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b="1">
                <a:latin typeface="Century Gothic"/>
                <a:ea typeface="Century Gothic"/>
                <a:cs typeface="Century Gothic"/>
                <a:sym typeface="Century Gothic"/>
              </a:rPr>
              <a:t>“</a:t>
            </a:r>
            <a:endParaRPr sz="9600" b="1">
              <a:latin typeface="Century Gothic"/>
              <a:ea typeface="Century Gothic"/>
              <a:cs typeface="Century Gothic"/>
              <a:sym typeface="Century Gothic"/>
            </a:endParaRPr>
          </a:p>
        </p:txBody>
      </p:sp>
      <p:sp>
        <p:nvSpPr>
          <p:cNvPr id="836" name="Google Shape;836;p28"/>
          <p:cNvSpPr txBox="1"/>
          <p:nvPr/>
        </p:nvSpPr>
        <p:spPr>
          <a:xfrm>
            <a:off x="8191425" y="3321400"/>
            <a:ext cx="1146300" cy="9285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b="1">
                <a:latin typeface="Century Gothic"/>
                <a:ea typeface="Century Gothic"/>
                <a:cs typeface="Century Gothic"/>
                <a:sym typeface="Century Gothic"/>
              </a:rPr>
              <a:t>”</a:t>
            </a:r>
            <a:endParaRPr sz="9600" b="1">
              <a:latin typeface="Century Gothic"/>
              <a:ea typeface="Century Gothic"/>
              <a:cs typeface="Century Gothic"/>
              <a:sym typeface="Century Gothic"/>
            </a:endParaRPr>
          </a:p>
        </p:txBody>
      </p:sp>
      <p:sp>
        <p:nvSpPr>
          <p:cNvPr id="837" name="Google Shape;837;p28"/>
          <p:cNvSpPr txBox="1"/>
          <p:nvPr/>
        </p:nvSpPr>
        <p:spPr>
          <a:xfrm>
            <a:off x="8496225" y="2170875"/>
            <a:ext cx="479400" cy="312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solidFill>
                  <a:srgbClr val="38761D"/>
                </a:solidFill>
                <a:latin typeface="Century Gothic"/>
                <a:ea typeface="Century Gothic"/>
                <a:cs typeface="Century Gothic"/>
                <a:sym typeface="Century Gothic"/>
              </a:rPr>
              <a:t>6.2%</a:t>
            </a:r>
            <a:endParaRPr sz="1000" b="1">
              <a:solidFill>
                <a:srgbClr val="85200C"/>
              </a:solidFill>
              <a:latin typeface="Century Gothic"/>
              <a:ea typeface="Century Gothic"/>
              <a:cs typeface="Century Gothic"/>
              <a:sym typeface="Century Gothic"/>
            </a:endParaRPr>
          </a:p>
        </p:txBody>
      </p:sp>
      <p:sp>
        <p:nvSpPr>
          <p:cNvPr id="838" name="Google Shape;838;p28"/>
          <p:cNvSpPr txBox="1"/>
          <p:nvPr/>
        </p:nvSpPr>
        <p:spPr>
          <a:xfrm>
            <a:off x="750100" y="4695400"/>
            <a:ext cx="2537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Euromonitor</a:t>
            </a:r>
            <a:endParaRPr sz="1000" b="1">
              <a:latin typeface="Century Gothic"/>
              <a:ea typeface="Century Gothic"/>
              <a:cs typeface="Century Gothic"/>
              <a:sym typeface="Century Gothic"/>
            </a:endParaRPr>
          </a:p>
        </p:txBody>
      </p:sp>
      <p:sp>
        <p:nvSpPr>
          <p:cNvPr id="839" name="Google Shape;839;p28"/>
          <p:cNvSpPr txBox="1"/>
          <p:nvPr/>
        </p:nvSpPr>
        <p:spPr>
          <a:xfrm>
            <a:off x="5757000" y="4669725"/>
            <a:ext cx="3345600" cy="2553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00">
                <a:latin typeface="Century Gothic"/>
                <a:ea typeface="Century Gothic"/>
                <a:cs typeface="Century Gothic"/>
                <a:sym typeface="Century Gothic"/>
              </a:rPr>
              <a:t>*CAGR is Compound Annual Growth Rate</a:t>
            </a:r>
            <a:endParaRPr sz="900">
              <a:latin typeface="Century Gothic"/>
              <a:ea typeface="Century Gothic"/>
              <a:cs typeface="Century Gothic"/>
              <a:sym typeface="Century Goth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43"/>
        <p:cNvGrpSpPr/>
        <p:nvPr/>
      </p:nvGrpSpPr>
      <p:grpSpPr>
        <a:xfrm>
          <a:off x="0" y="0"/>
          <a:ext cx="0" cy="0"/>
          <a:chOff x="0" y="0"/>
          <a:chExt cx="0" cy="0"/>
        </a:xfrm>
      </p:grpSpPr>
      <p:pic>
        <p:nvPicPr>
          <p:cNvPr id="844" name="Google Shape;844;p29"/>
          <p:cNvPicPr preferRelativeResize="0"/>
          <p:nvPr/>
        </p:nvPicPr>
        <p:blipFill>
          <a:blip r:embed="rId3">
            <a:alphaModFix/>
          </a:blip>
          <a:stretch>
            <a:fillRect/>
          </a:stretch>
        </p:blipFill>
        <p:spPr>
          <a:xfrm>
            <a:off x="766390" y="1411938"/>
            <a:ext cx="3666623" cy="2579801"/>
          </a:xfrm>
          <a:prstGeom prst="rect">
            <a:avLst/>
          </a:prstGeom>
          <a:noFill/>
          <a:ln>
            <a:noFill/>
          </a:ln>
        </p:spPr>
      </p:pic>
      <p:pic>
        <p:nvPicPr>
          <p:cNvPr id="845" name="Google Shape;845;p29"/>
          <p:cNvPicPr preferRelativeResize="0"/>
          <p:nvPr/>
        </p:nvPicPr>
        <p:blipFill>
          <a:blip r:embed="rId3">
            <a:alphaModFix/>
          </a:blip>
          <a:stretch>
            <a:fillRect/>
          </a:stretch>
        </p:blipFill>
        <p:spPr>
          <a:xfrm rot="10800000">
            <a:off x="4412035" y="1551949"/>
            <a:ext cx="5039027" cy="2579801"/>
          </a:xfrm>
          <a:prstGeom prst="rect">
            <a:avLst/>
          </a:prstGeom>
          <a:noFill/>
          <a:ln>
            <a:noFill/>
          </a:ln>
        </p:spPr>
      </p:pic>
      <p:pic>
        <p:nvPicPr>
          <p:cNvPr id="846" name="Google Shape;846;p29"/>
          <p:cNvPicPr preferRelativeResize="0"/>
          <p:nvPr/>
        </p:nvPicPr>
        <p:blipFill>
          <a:blip r:embed="rId4">
            <a:alphaModFix amt="2000"/>
          </a:blip>
          <a:stretch>
            <a:fillRect/>
          </a:stretch>
        </p:blipFill>
        <p:spPr>
          <a:xfrm rot="-1917441">
            <a:off x="2116626" y="2693125"/>
            <a:ext cx="1014300" cy="1014300"/>
          </a:xfrm>
          <a:prstGeom prst="rect">
            <a:avLst/>
          </a:prstGeom>
          <a:noFill/>
          <a:ln>
            <a:noFill/>
          </a:ln>
        </p:spPr>
      </p:pic>
      <p:sp>
        <p:nvSpPr>
          <p:cNvPr id="847" name="Google Shape;847;p29"/>
          <p:cNvSpPr/>
          <p:nvPr/>
        </p:nvSpPr>
        <p:spPr>
          <a:xfrm>
            <a:off x="-314050" y="5007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29"/>
          <p:cNvSpPr/>
          <p:nvPr/>
        </p:nvSpPr>
        <p:spPr>
          <a:xfrm>
            <a:off x="-314050" y="8055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29"/>
          <p:cNvSpPr/>
          <p:nvPr/>
        </p:nvSpPr>
        <p:spPr>
          <a:xfrm>
            <a:off x="-314050" y="11103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29"/>
          <p:cNvSpPr/>
          <p:nvPr/>
        </p:nvSpPr>
        <p:spPr>
          <a:xfrm>
            <a:off x="-314050" y="14151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51" name="Google Shape;851;p29"/>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29"/>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853" name="Google Shape;853;p29"/>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854" name="Google Shape;854;p29"/>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855" name="Google Shape;855;p29"/>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856" name="Google Shape;856;p29"/>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EXAMPLES</a:t>
            </a:r>
            <a:endParaRPr sz="800" b="1">
              <a:solidFill>
                <a:srgbClr val="FFFFFF"/>
              </a:solidFill>
              <a:latin typeface="Century Gothic"/>
              <a:ea typeface="Century Gothic"/>
              <a:cs typeface="Century Gothic"/>
              <a:sym typeface="Century Gothic"/>
            </a:endParaRPr>
          </a:p>
        </p:txBody>
      </p:sp>
      <p:sp>
        <p:nvSpPr>
          <p:cNvPr id="857" name="Google Shape;857;p29"/>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29"/>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59" name="Google Shape;859;p29"/>
          <p:cNvPicPr preferRelativeResize="0"/>
          <p:nvPr/>
        </p:nvPicPr>
        <p:blipFill>
          <a:blip r:embed="rId5">
            <a:alphaModFix/>
          </a:blip>
          <a:stretch>
            <a:fillRect/>
          </a:stretch>
        </p:blipFill>
        <p:spPr>
          <a:xfrm>
            <a:off x="3418038" y="1932975"/>
            <a:ext cx="2234050" cy="1416388"/>
          </a:xfrm>
          <a:prstGeom prst="rect">
            <a:avLst/>
          </a:prstGeom>
          <a:noFill/>
          <a:ln>
            <a:noFill/>
          </a:ln>
        </p:spPr>
      </p:pic>
      <p:sp>
        <p:nvSpPr>
          <p:cNvPr id="860" name="Google Shape;860;p29"/>
          <p:cNvSpPr txBox="1"/>
          <p:nvPr/>
        </p:nvSpPr>
        <p:spPr>
          <a:xfrm>
            <a:off x="3097800" y="997100"/>
            <a:ext cx="3292500" cy="4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i="1">
                <a:solidFill>
                  <a:srgbClr val="A61C00"/>
                </a:solidFill>
                <a:latin typeface="Century Gothic"/>
                <a:ea typeface="Century Gothic"/>
                <a:cs typeface="Century Gothic"/>
                <a:sym typeface="Century Gothic"/>
              </a:rPr>
              <a:t>Money Matters, Make Easy</a:t>
            </a:r>
            <a:endParaRPr sz="1800" b="1" i="1">
              <a:solidFill>
                <a:srgbClr val="A61C00"/>
              </a:solidFill>
              <a:latin typeface="Century Gothic"/>
              <a:ea typeface="Century Gothic"/>
              <a:cs typeface="Century Gothic"/>
              <a:sym typeface="Century Gothic"/>
            </a:endParaRPr>
          </a:p>
        </p:txBody>
      </p:sp>
      <p:sp>
        <p:nvSpPr>
          <p:cNvPr id="861" name="Google Shape;861;p29"/>
          <p:cNvSpPr txBox="1"/>
          <p:nvPr/>
        </p:nvSpPr>
        <p:spPr>
          <a:xfrm>
            <a:off x="920250" y="1841150"/>
            <a:ext cx="1734000" cy="779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i="1">
                <a:solidFill>
                  <a:srgbClr val="A61C00"/>
                </a:solidFill>
                <a:latin typeface="Century Gothic"/>
                <a:ea typeface="Century Gothic"/>
                <a:cs typeface="Century Gothic"/>
                <a:sym typeface="Century Gothic"/>
              </a:rPr>
              <a:t>Withdraw cash</a:t>
            </a:r>
            <a:endParaRPr sz="1200" b="1" i="1">
              <a:solidFill>
                <a:srgbClr val="A61C00"/>
              </a:solidFill>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Up to 200,000 baht per day</a:t>
            </a:r>
            <a:endParaRPr sz="1200">
              <a:latin typeface="Century Gothic"/>
              <a:ea typeface="Century Gothic"/>
              <a:cs typeface="Century Gothic"/>
              <a:sym typeface="Century Gothic"/>
            </a:endParaRPr>
          </a:p>
        </p:txBody>
      </p:sp>
      <p:sp>
        <p:nvSpPr>
          <p:cNvPr id="862" name="Google Shape;862;p29"/>
          <p:cNvSpPr txBox="1"/>
          <p:nvPr/>
        </p:nvSpPr>
        <p:spPr>
          <a:xfrm>
            <a:off x="1323050" y="3561275"/>
            <a:ext cx="1889400" cy="681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i="1">
                <a:solidFill>
                  <a:srgbClr val="A61C00"/>
                </a:solidFill>
                <a:latin typeface="Century Gothic"/>
                <a:ea typeface="Century Gothic"/>
                <a:cs typeface="Century Gothic"/>
                <a:sym typeface="Century Gothic"/>
              </a:rPr>
              <a:t>Transfer fund</a:t>
            </a:r>
            <a:endParaRPr sz="1200" b="1" i="1">
              <a:solidFill>
                <a:srgbClr val="A61C00"/>
              </a:solidFill>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Up to 1,000,000 baht per day</a:t>
            </a:r>
            <a:endParaRPr sz="1200">
              <a:latin typeface="Century Gothic"/>
              <a:ea typeface="Century Gothic"/>
              <a:cs typeface="Century Gothic"/>
              <a:sym typeface="Century Gothic"/>
            </a:endParaRPr>
          </a:p>
        </p:txBody>
      </p:sp>
      <p:sp>
        <p:nvSpPr>
          <p:cNvPr id="863" name="Google Shape;863;p29"/>
          <p:cNvSpPr txBox="1"/>
          <p:nvPr/>
        </p:nvSpPr>
        <p:spPr>
          <a:xfrm>
            <a:off x="3870175" y="4068475"/>
            <a:ext cx="1821600" cy="681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i="1">
                <a:solidFill>
                  <a:srgbClr val="A61C00"/>
                </a:solidFill>
                <a:latin typeface="Century Gothic"/>
                <a:ea typeface="Century Gothic"/>
                <a:cs typeface="Century Gothic"/>
                <a:sym typeface="Century Gothic"/>
              </a:rPr>
              <a:t>Make purchases</a:t>
            </a:r>
            <a:endParaRPr sz="1200" b="1" i="1">
              <a:solidFill>
                <a:srgbClr val="A61C00"/>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Up to 200,000 baht</a:t>
            </a:r>
            <a:endParaRPr sz="1200">
              <a:latin typeface="Century Gothic"/>
              <a:ea typeface="Century Gothic"/>
              <a:cs typeface="Century Gothic"/>
              <a:sym typeface="Century Gothic"/>
            </a:endParaRPr>
          </a:p>
          <a:p>
            <a:pPr marL="0" lvl="0" indent="0" algn="l" rtl="0">
              <a:spcBef>
                <a:spcPts val="0"/>
              </a:spcBef>
              <a:spcAft>
                <a:spcPts val="0"/>
              </a:spcAft>
              <a:buNone/>
            </a:pPr>
            <a:endParaRPr sz="1200">
              <a:latin typeface="Century Gothic"/>
              <a:ea typeface="Century Gothic"/>
              <a:cs typeface="Century Gothic"/>
              <a:sym typeface="Century Gothic"/>
            </a:endParaRPr>
          </a:p>
        </p:txBody>
      </p:sp>
      <p:pic>
        <p:nvPicPr>
          <p:cNvPr id="864" name="Google Shape;864;p29"/>
          <p:cNvPicPr preferRelativeResize="0"/>
          <p:nvPr/>
        </p:nvPicPr>
        <p:blipFill>
          <a:blip r:embed="rId6">
            <a:alphaModFix/>
          </a:blip>
          <a:stretch>
            <a:fillRect/>
          </a:stretch>
        </p:blipFill>
        <p:spPr>
          <a:xfrm>
            <a:off x="4321750" y="3424300"/>
            <a:ext cx="925950" cy="925950"/>
          </a:xfrm>
          <a:prstGeom prst="rect">
            <a:avLst/>
          </a:prstGeom>
          <a:noFill/>
          <a:ln>
            <a:noFill/>
          </a:ln>
        </p:spPr>
      </p:pic>
      <p:sp>
        <p:nvSpPr>
          <p:cNvPr id="865" name="Google Shape;865;p29"/>
          <p:cNvSpPr txBox="1"/>
          <p:nvPr/>
        </p:nvSpPr>
        <p:spPr>
          <a:xfrm>
            <a:off x="6752575" y="3699825"/>
            <a:ext cx="1734000" cy="875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200" b="1" i="1">
                <a:solidFill>
                  <a:srgbClr val="A61C00"/>
                </a:solidFill>
                <a:latin typeface="Century Gothic"/>
                <a:ea typeface="Century Gothic"/>
                <a:cs typeface="Century Gothic"/>
                <a:sym typeface="Century Gothic"/>
              </a:rPr>
              <a:t>Pay bills at ATMs</a:t>
            </a:r>
            <a:endParaRPr sz="1200" b="1" i="1">
              <a:solidFill>
                <a:srgbClr val="A61C00"/>
              </a:solidFill>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To over 3,000 companies</a:t>
            </a:r>
            <a:endParaRPr sz="1200">
              <a:latin typeface="Century Gothic"/>
              <a:ea typeface="Century Gothic"/>
              <a:cs typeface="Century Gothic"/>
              <a:sym typeface="Century Gothic"/>
            </a:endParaRPr>
          </a:p>
        </p:txBody>
      </p:sp>
      <p:sp>
        <p:nvSpPr>
          <p:cNvPr id="866" name="Google Shape;866;p29"/>
          <p:cNvSpPr txBox="1"/>
          <p:nvPr/>
        </p:nvSpPr>
        <p:spPr>
          <a:xfrm>
            <a:off x="6642600" y="1917375"/>
            <a:ext cx="1648500" cy="779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200" b="1" i="1">
                <a:solidFill>
                  <a:srgbClr val="A61C00"/>
                </a:solidFill>
                <a:latin typeface="Century Gothic"/>
                <a:ea typeface="Century Gothic"/>
                <a:cs typeface="Century Gothic"/>
                <a:sym typeface="Century Gothic"/>
              </a:rPr>
              <a:t>Top up mobile</a:t>
            </a:r>
            <a:endParaRPr sz="1200" b="1" i="1">
              <a:solidFill>
                <a:srgbClr val="A61C00"/>
              </a:solidFill>
              <a:latin typeface="Century Gothic"/>
              <a:ea typeface="Century Gothic"/>
              <a:cs typeface="Century Gothic"/>
              <a:sym typeface="Century Gothic"/>
            </a:endParaRPr>
          </a:p>
          <a:p>
            <a:pPr marL="0" lvl="0" indent="0" algn="ctr" rtl="0">
              <a:spcBef>
                <a:spcPts val="0"/>
              </a:spcBef>
              <a:spcAft>
                <a:spcPts val="0"/>
              </a:spcAft>
              <a:buNone/>
            </a:pPr>
            <a:r>
              <a:rPr lang="en" sz="1200">
                <a:latin typeface="Century Gothic"/>
                <a:ea typeface="Century Gothic"/>
                <a:cs typeface="Century Gothic"/>
                <a:sym typeface="Century Gothic"/>
              </a:rPr>
              <a:t>With unlimited amount and no fee</a:t>
            </a:r>
            <a:endParaRPr sz="1200">
              <a:latin typeface="Century Gothic"/>
              <a:ea typeface="Century Gothic"/>
              <a:cs typeface="Century Gothic"/>
              <a:sym typeface="Century Gothic"/>
            </a:endParaRPr>
          </a:p>
        </p:txBody>
      </p:sp>
      <p:sp>
        <p:nvSpPr>
          <p:cNvPr id="867" name="Google Shape;867;p29"/>
          <p:cNvSpPr/>
          <p:nvPr/>
        </p:nvSpPr>
        <p:spPr>
          <a:xfrm>
            <a:off x="-314050" y="17199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68" name="Google Shape;868;p29"/>
          <p:cNvSpPr/>
          <p:nvPr/>
        </p:nvSpPr>
        <p:spPr>
          <a:xfrm>
            <a:off x="-314050" y="20247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pic>
        <p:nvPicPr>
          <p:cNvPr id="869" name="Google Shape;869;p29"/>
          <p:cNvPicPr preferRelativeResize="0"/>
          <p:nvPr/>
        </p:nvPicPr>
        <p:blipFill>
          <a:blip r:embed="rId7">
            <a:alphaModFix/>
          </a:blip>
          <a:stretch>
            <a:fillRect/>
          </a:stretch>
        </p:blipFill>
        <p:spPr>
          <a:xfrm>
            <a:off x="1322625" y="1336225"/>
            <a:ext cx="925950" cy="779400"/>
          </a:xfrm>
          <a:prstGeom prst="rect">
            <a:avLst/>
          </a:prstGeom>
          <a:noFill/>
          <a:ln>
            <a:noFill/>
          </a:ln>
        </p:spPr>
      </p:pic>
      <p:pic>
        <p:nvPicPr>
          <p:cNvPr id="870" name="Google Shape;870;p29"/>
          <p:cNvPicPr preferRelativeResize="0"/>
          <p:nvPr/>
        </p:nvPicPr>
        <p:blipFill>
          <a:blip r:embed="rId8">
            <a:alphaModFix/>
          </a:blip>
          <a:stretch>
            <a:fillRect/>
          </a:stretch>
        </p:blipFill>
        <p:spPr>
          <a:xfrm>
            <a:off x="1973750" y="3025500"/>
            <a:ext cx="724800" cy="724800"/>
          </a:xfrm>
          <a:prstGeom prst="rect">
            <a:avLst/>
          </a:prstGeom>
          <a:noFill/>
          <a:ln>
            <a:noFill/>
          </a:ln>
        </p:spPr>
      </p:pic>
      <p:pic>
        <p:nvPicPr>
          <p:cNvPr id="871" name="Google Shape;871;p29"/>
          <p:cNvPicPr preferRelativeResize="0"/>
          <p:nvPr/>
        </p:nvPicPr>
        <p:blipFill>
          <a:blip r:embed="rId9">
            <a:alphaModFix/>
          </a:blip>
          <a:stretch>
            <a:fillRect/>
          </a:stretch>
        </p:blipFill>
        <p:spPr>
          <a:xfrm>
            <a:off x="7188526" y="1338975"/>
            <a:ext cx="617400" cy="617400"/>
          </a:xfrm>
          <a:prstGeom prst="rect">
            <a:avLst/>
          </a:prstGeom>
          <a:noFill/>
          <a:ln>
            <a:noFill/>
          </a:ln>
        </p:spPr>
      </p:pic>
      <p:pic>
        <p:nvPicPr>
          <p:cNvPr id="872" name="Google Shape;872;p29"/>
          <p:cNvPicPr preferRelativeResize="0"/>
          <p:nvPr/>
        </p:nvPicPr>
        <p:blipFill>
          <a:blip r:embed="rId10">
            <a:alphaModFix/>
          </a:blip>
          <a:stretch>
            <a:fillRect/>
          </a:stretch>
        </p:blipFill>
        <p:spPr>
          <a:xfrm>
            <a:off x="7380175" y="3224700"/>
            <a:ext cx="478800" cy="478800"/>
          </a:xfrm>
          <a:prstGeom prst="rect">
            <a:avLst/>
          </a:prstGeom>
          <a:noFill/>
          <a:ln>
            <a:noFill/>
          </a:ln>
        </p:spPr>
      </p:pic>
      <p:cxnSp>
        <p:nvCxnSpPr>
          <p:cNvPr id="873" name="Google Shape;873;p29"/>
          <p:cNvCxnSpPr/>
          <p:nvPr/>
        </p:nvCxnSpPr>
        <p:spPr>
          <a:xfrm rot="10800000" flipH="1">
            <a:off x="5620800" y="1941475"/>
            <a:ext cx="1308300" cy="312000"/>
          </a:xfrm>
          <a:prstGeom prst="straightConnector1">
            <a:avLst/>
          </a:prstGeom>
          <a:noFill/>
          <a:ln w="19050" cap="flat" cmpd="sng">
            <a:solidFill>
              <a:srgbClr val="A61C00"/>
            </a:solidFill>
            <a:prstDash val="dash"/>
            <a:round/>
            <a:headEnd type="none" w="med" len="med"/>
            <a:tailEnd type="oval" w="med" len="med"/>
          </a:ln>
        </p:spPr>
      </p:cxnSp>
      <p:cxnSp>
        <p:nvCxnSpPr>
          <p:cNvPr id="874" name="Google Shape;874;p29"/>
          <p:cNvCxnSpPr/>
          <p:nvPr/>
        </p:nvCxnSpPr>
        <p:spPr>
          <a:xfrm>
            <a:off x="4183950" y="3318825"/>
            <a:ext cx="209700" cy="326700"/>
          </a:xfrm>
          <a:prstGeom prst="straightConnector1">
            <a:avLst/>
          </a:prstGeom>
          <a:noFill/>
          <a:ln w="19050" cap="flat" cmpd="sng">
            <a:solidFill>
              <a:srgbClr val="A61C00"/>
            </a:solidFill>
            <a:prstDash val="dash"/>
            <a:round/>
            <a:headEnd type="none" w="med" len="med"/>
            <a:tailEnd type="oval" w="med" len="med"/>
          </a:ln>
        </p:spPr>
      </p:cxnSp>
      <p:cxnSp>
        <p:nvCxnSpPr>
          <p:cNvPr id="875" name="Google Shape;875;p29"/>
          <p:cNvCxnSpPr/>
          <p:nvPr/>
        </p:nvCxnSpPr>
        <p:spPr>
          <a:xfrm>
            <a:off x="5620800" y="3142950"/>
            <a:ext cx="1208100" cy="588900"/>
          </a:xfrm>
          <a:prstGeom prst="straightConnector1">
            <a:avLst/>
          </a:prstGeom>
          <a:noFill/>
          <a:ln w="19050" cap="flat" cmpd="sng">
            <a:solidFill>
              <a:srgbClr val="A61C00"/>
            </a:solidFill>
            <a:prstDash val="dash"/>
            <a:round/>
            <a:headEnd type="none" w="med" len="med"/>
            <a:tailEnd type="oval" w="med" len="med"/>
          </a:ln>
        </p:spPr>
      </p:cxnSp>
      <p:cxnSp>
        <p:nvCxnSpPr>
          <p:cNvPr id="876" name="Google Shape;876;p29"/>
          <p:cNvCxnSpPr/>
          <p:nvPr/>
        </p:nvCxnSpPr>
        <p:spPr>
          <a:xfrm flipH="1">
            <a:off x="2902925" y="2839200"/>
            <a:ext cx="573900" cy="570300"/>
          </a:xfrm>
          <a:prstGeom prst="straightConnector1">
            <a:avLst/>
          </a:prstGeom>
          <a:noFill/>
          <a:ln w="19050" cap="flat" cmpd="sng">
            <a:solidFill>
              <a:srgbClr val="A61C00"/>
            </a:solidFill>
            <a:prstDash val="dash"/>
            <a:round/>
            <a:headEnd type="none" w="med" len="med"/>
            <a:tailEnd type="oval" w="med" len="med"/>
          </a:ln>
        </p:spPr>
      </p:cxnSp>
      <p:cxnSp>
        <p:nvCxnSpPr>
          <p:cNvPr id="877" name="Google Shape;877;p29"/>
          <p:cNvCxnSpPr/>
          <p:nvPr/>
        </p:nvCxnSpPr>
        <p:spPr>
          <a:xfrm rot="10800000">
            <a:off x="2474225" y="1987275"/>
            <a:ext cx="1002600" cy="158700"/>
          </a:xfrm>
          <a:prstGeom prst="straightConnector1">
            <a:avLst/>
          </a:prstGeom>
          <a:noFill/>
          <a:ln w="19050" cap="flat" cmpd="sng">
            <a:solidFill>
              <a:srgbClr val="A61C00"/>
            </a:solidFill>
            <a:prstDash val="dash"/>
            <a:round/>
            <a:headEnd type="none" w="med" len="med"/>
            <a:tailEnd type="oval" w="med" len="med"/>
          </a:ln>
        </p:spPr>
      </p:cxnSp>
      <p:sp>
        <p:nvSpPr>
          <p:cNvPr id="878" name="Google Shape;878;p29"/>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29"/>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EXAMPLE OF DEBIT CARD</a:t>
            </a:r>
            <a:endParaRPr sz="1800" b="1">
              <a:solidFill>
                <a:srgbClr val="000000"/>
              </a:solidFill>
              <a:latin typeface="Century Gothic"/>
              <a:ea typeface="Century Gothic"/>
              <a:cs typeface="Century Gothic"/>
              <a:sym typeface="Century Gothic"/>
            </a:endParaRPr>
          </a:p>
        </p:txBody>
      </p:sp>
      <p:sp>
        <p:nvSpPr>
          <p:cNvPr id="880" name="Google Shape;880;p29"/>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29"/>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29"/>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29"/>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600">
                <a:solidFill>
                  <a:srgbClr val="B7B7B7"/>
                </a:solidFill>
                <a:latin typeface="Century Gothic"/>
                <a:ea typeface="Century Gothic"/>
                <a:cs typeface="Century Gothic"/>
                <a:sym typeface="Century Gothic"/>
              </a:rPr>
              <a:t>K-DEBIT Card - </a:t>
            </a:r>
            <a:r>
              <a:rPr lang="en" sz="1600">
                <a:solidFill>
                  <a:srgbClr val="FFFFFF"/>
                </a:solidFill>
                <a:latin typeface="Century Gothic"/>
                <a:ea typeface="Century Gothic"/>
                <a:cs typeface="Century Gothic"/>
                <a:sym typeface="Century Gothic"/>
              </a:rPr>
              <a:t>BENEFITS</a:t>
            </a:r>
            <a:endParaRPr sz="1600">
              <a:solidFill>
                <a:srgbClr val="FFFFFF"/>
              </a:solidFill>
              <a:latin typeface="Century Gothic"/>
              <a:ea typeface="Century Gothic"/>
              <a:cs typeface="Century Gothic"/>
              <a:sym typeface="Century Gothic"/>
            </a:endParaRPr>
          </a:p>
        </p:txBody>
      </p:sp>
      <p:sp>
        <p:nvSpPr>
          <p:cNvPr id="884" name="Google Shape;884;p29"/>
          <p:cNvSpPr txBox="1"/>
          <p:nvPr/>
        </p:nvSpPr>
        <p:spPr>
          <a:xfrm>
            <a:off x="750100" y="4695400"/>
            <a:ext cx="2537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 Bank</a:t>
            </a:r>
            <a:endParaRPr sz="1000" b="1">
              <a:latin typeface="Century Gothic"/>
              <a:ea typeface="Century Gothic"/>
              <a:cs typeface="Century Gothic"/>
              <a:sym typeface="Century Gothic"/>
            </a:endParaRPr>
          </a:p>
        </p:txBody>
      </p:sp>
      <p:sp>
        <p:nvSpPr>
          <p:cNvPr id="885" name="Google Shape;885;p29"/>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89"/>
        <p:cNvGrpSpPr/>
        <p:nvPr/>
      </p:nvGrpSpPr>
      <p:grpSpPr>
        <a:xfrm>
          <a:off x="0" y="0"/>
          <a:ext cx="0" cy="0"/>
          <a:chOff x="0" y="0"/>
          <a:chExt cx="0" cy="0"/>
        </a:xfrm>
      </p:grpSpPr>
      <p:pic>
        <p:nvPicPr>
          <p:cNvPr id="890" name="Google Shape;890;p30"/>
          <p:cNvPicPr preferRelativeResize="0"/>
          <p:nvPr/>
        </p:nvPicPr>
        <p:blipFill>
          <a:blip r:embed="rId3">
            <a:alphaModFix/>
          </a:blip>
          <a:stretch>
            <a:fillRect/>
          </a:stretch>
        </p:blipFill>
        <p:spPr>
          <a:xfrm rot="2700001">
            <a:off x="7045183" y="2449023"/>
            <a:ext cx="1770980" cy="1766181"/>
          </a:xfrm>
          <a:prstGeom prst="rect">
            <a:avLst/>
          </a:prstGeom>
          <a:noFill/>
          <a:ln>
            <a:noFill/>
          </a:ln>
        </p:spPr>
      </p:pic>
      <p:pic>
        <p:nvPicPr>
          <p:cNvPr id="891" name="Google Shape;891;p30"/>
          <p:cNvPicPr preferRelativeResize="0"/>
          <p:nvPr/>
        </p:nvPicPr>
        <p:blipFill>
          <a:blip r:embed="rId3">
            <a:alphaModFix/>
          </a:blip>
          <a:stretch>
            <a:fillRect/>
          </a:stretch>
        </p:blipFill>
        <p:spPr>
          <a:xfrm rot="-711339">
            <a:off x="609675" y="1139309"/>
            <a:ext cx="3280700" cy="3271809"/>
          </a:xfrm>
          <a:prstGeom prst="rect">
            <a:avLst/>
          </a:prstGeom>
          <a:noFill/>
          <a:ln>
            <a:noFill/>
          </a:ln>
        </p:spPr>
      </p:pic>
      <p:sp>
        <p:nvSpPr>
          <p:cNvPr id="892" name="Google Shape;892;p30"/>
          <p:cNvSpPr/>
          <p:nvPr/>
        </p:nvSpPr>
        <p:spPr>
          <a:xfrm>
            <a:off x="-314050" y="8055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0"/>
          <p:cNvSpPr/>
          <p:nvPr/>
        </p:nvSpPr>
        <p:spPr>
          <a:xfrm>
            <a:off x="-314050" y="11103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30"/>
          <p:cNvSpPr/>
          <p:nvPr/>
        </p:nvSpPr>
        <p:spPr>
          <a:xfrm>
            <a:off x="-314050" y="14151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895" name="Google Shape;895;p30"/>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30"/>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897" name="Google Shape;897;p30"/>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898" name="Google Shape;898;p30"/>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899" name="Google Shape;899;p30"/>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900" name="Google Shape;900;p30"/>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EXAMPLES</a:t>
            </a:r>
            <a:endParaRPr sz="800" b="1">
              <a:solidFill>
                <a:srgbClr val="FFFFFF"/>
              </a:solidFill>
              <a:latin typeface="Century Gothic"/>
              <a:ea typeface="Century Gothic"/>
              <a:cs typeface="Century Gothic"/>
              <a:sym typeface="Century Gothic"/>
            </a:endParaRPr>
          </a:p>
        </p:txBody>
      </p:sp>
      <p:sp>
        <p:nvSpPr>
          <p:cNvPr id="901" name="Google Shape;901;p30"/>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30"/>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30"/>
          <p:cNvSpPr txBox="1"/>
          <p:nvPr/>
        </p:nvSpPr>
        <p:spPr>
          <a:xfrm>
            <a:off x="3097800" y="997100"/>
            <a:ext cx="3292500" cy="4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b="1" i="1">
                <a:solidFill>
                  <a:srgbClr val="85200C"/>
                </a:solidFill>
                <a:latin typeface="Century Gothic"/>
                <a:ea typeface="Century Gothic"/>
                <a:cs typeface="Century Gothic"/>
                <a:sym typeface="Century Gothic"/>
              </a:rPr>
              <a:t>Money Matters, Make Easy</a:t>
            </a:r>
            <a:endParaRPr sz="1800" b="1" i="1">
              <a:solidFill>
                <a:srgbClr val="85200C"/>
              </a:solidFill>
              <a:latin typeface="Century Gothic"/>
              <a:ea typeface="Century Gothic"/>
              <a:cs typeface="Century Gothic"/>
              <a:sym typeface="Century Gothic"/>
            </a:endParaRPr>
          </a:p>
        </p:txBody>
      </p:sp>
      <p:sp>
        <p:nvSpPr>
          <p:cNvPr id="904" name="Google Shape;904;p30"/>
          <p:cNvSpPr txBox="1"/>
          <p:nvPr/>
        </p:nvSpPr>
        <p:spPr>
          <a:xfrm>
            <a:off x="683600" y="2703050"/>
            <a:ext cx="3117900" cy="1830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i="1">
                <a:latin typeface="Century Gothic"/>
                <a:ea typeface="Century Gothic"/>
                <a:cs typeface="Century Gothic"/>
                <a:sym typeface="Century Gothic"/>
              </a:rPr>
              <a:t>Qualifications</a:t>
            </a:r>
            <a:endParaRPr sz="1200" b="1" i="1">
              <a:latin typeface="Century Gothic"/>
              <a:ea typeface="Century Gothic"/>
              <a:cs typeface="Century Gothic"/>
              <a:sym typeface="Century Gothic"/>
            </a:endParaRPr>
          </a:p>
          <a:p>
            <a:pPr marL="457200" lvl="0" indent="-304800" algn="l" rtl="0">
              <a:spcBef>
                <a:spcPts val="0"/>
              </a:spcBef>
              <a:spcAft>
                <a:spcPts val="0"/>
              </a:spcAft>
              <a:buSzPts val="1200"/>
              <a:buFont typeface="Century Gothic"/>
              <a:buChar char="●"/>
            </a:pPr>
            <a:r>
              <a:rPr lang="en" sz="1200">
                <a:latin typeface="Century Gothic"/>
                <a:ea typeface="Century Gothic"/>
                <a:cs typeface="Century Gothic"/>
                <a:sym typeface="Century Gothic"/>
              </a:rPr>
              <a:t>Age 15 or above</a:t>
            </a:r>
            <a:endParaRPr sz="1200">
              <a:latin typeface="Century Gothic"/>
              <a:ea typeface="Century Gothic"/>
              <a:cs typeface="Century Gothic"/>
              <a:sym typeface="Century Gothic"/>
            </a:endParaRPr>
          </a:p>
          <a:p>
            <a:pPr marL="457200" lvl="0" indent="-304800" algn="l" rtl="0">
              <a:spcBef>
                <a:spcPts val="0"/>
              </a:spcBef>
              <a:spcAft>
                <a:spcPts val="0"/>
              </a:spcAft>
              <a:buSzPts val="1200"/>
              <a:buFont typeface="Century Gothic"/>
              <a:buChar char="●"/>
            </a:pPr>
            <a:r>
              <a:rPr lang="en" sz="1200">
                <a:latin typeface="Century Gothic"/>
                <a:ea typeface="Century Gothic"/>
                <a:cs typeface="Century Gothic"/>
                <a:sym typeface="Century Gothic"/>
              </a:rPr>
              <a:t>Have a savings and (or) current account, whether an individual account or joint account that allows either owner to withdraw funds, or a merchant account with a single owner account</a:t>
            </a:r>
            <a:endParaRPr sz="1200">
              <a:latin typeface="Century Gothic"/>
              <a:ea typeface="Century Gothic"/>
              <a:cs typeface="Century Gothic"/>
              <a:sym typeface="Century Gothic"/>
            </a:endParaRPr>
          </a:p>
        </p:txBody>
      </p:sp>
      <p:sp>
        <p:nvSpPr>
          <p:cNvPr id="905" name="Google Shape;905;p30"/>
          <p:cNvSpPr txBox="1"/>
          <p:nvPr/>
        </p:nvSpPr>
        <p:spPr>
          <a:xfrm>
            <a:off x="4975075" y="2869400"/>
            <a:ext cx="3651300" cy="1192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Entrance fee/replacement fee</a:t>
            </a:r>
            <a:r>
              <a:rPr lang="en" sz="1200">
                <a:latin typeface="Century Gothic"/>
                <a:ea typeface="Century Gothic"/>
                <a:cs typeface="Century Gothic"/>
                <a:sym typeface="Century Gothic"/>
              </a:rPr>
              <a:t> = 100 baht</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Annual fee</a:t>
            </a:r>
            <a:r>
              <a:rPr lang="en" sz="1200">
                <a:latin typeface="Century Gothic"/>
                <a:ea typeface="Century Gothic"/>
                <a:cs typeface="Century Gothic"/>
                <a:sym typeface="Century Gothic"/>
              </a:rPr>
              <a:t> = 200 baht</a:t>
            </a:r>
            <a:endParaRPr sz="1200">
              <a:latin typeface="Century Gothic"/>
              <a:ea typeface="Century Gothic"/>
              <a:cs typeface="Century Gothic"/>
              <a:sym typeface="Century Gothic"/>
            </a:endParaRPr>
          </a:p>
          <a:p>
            <a:pPr marL="0" lvl="0" indent="0" algn="l" rtl="0">
              <a:spcBef>
                <a:spcPts val="0"/>
              </a:spcBef>
              <a:spcAft>
                <a:spcPts val="0"/>
              </a:spcAft>
              <a:buNone/>
            </a:pPr>
            <a:endParaRPr sz="1200">
              <a:latin typeface="Century Gothic"/>
              <a:ea typeface="Century Gothic"/>
              <a:cs typeface="Century Gothic"/>
              <a:sym typeface="Century Gothic"/>
            </a:endParaRPr>
          </a:p>
          <a:p>
            <a:pPr marL="0" lvl="0" indent="0" algn="ctr" rtl="0">
              <a:spcBef>
                <a:spcPts val="0"/>
              </a:spcBef>
              <a:spcAft>
                <a:spcPts val="0"/>
              </a:spcAft>
              <a:buNone/>
            </a:pPr>
            <a:endParaRPr sz="1200">
              <a:latin typeface="Century Gothic"/>
              <a:ea typeface="Century Gothic"/>
              <a:cs typeface="Century Gothic"/>
              <a:sym typeface="Century Gothic"/>
            </a:endParaRPr>
          </a:p>
        </p:txBody>
      </p:sp>
      <p:sp>
        <p:nvSpPr>
          <p:cNvPr id="906" name="Google Shape;906;p30"/>
          <p:cNvSpPr/>
          <p:nvPr/>
        </p:nvSpPr>
        <p:spPr>
          <a:xfrm>
            <a:off x="-314050" y="17199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07" name="Google Shape;907;p30"/>
          <p:cNvSpPr/>
          <p:nvPr/>
        </p:nvSpPr>
        <p:spPr>
          <a:xfrm>
            <a:off x="-314050" y="20247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08" name="Google Shape;908;p30"/>
          <p:cNvSpPr txBox="1"/>
          <p:nvPr/>
        </p:nvSpPr>
        <p:spPr>
          <a:xfrm>
            <a:off x="750100" y="4695400"/>
            <a:ext cx="2537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 Bank</a:t>
            </a:r>
            <a:endParaRPr sz="1000" b="1">
              <a:latin typeface="Century Gothic"/>
              <a:ea typeface="Century Gothic"/>
              <a:cs typeface="Century Gothic"/>
              <a:sym typeface="Century Gothic"/>
            </a:endParaRPr>
          </a:p>
        </p:txBody>
      </p:sp>
      <p:sp>
        <p:nvSpPr>
          <p:cNvPr id="909" name="Google Shape;909;p30"/>
          <p:cNvSpPr/>
          <p:nvPr/>
        </p:nvSpPr>
        <p:spPr>
          <a:xfrm>
            <a:off x="966450" y="1513100"/>
            <a:ext cx="1120200" cy="1120200"/>
          </a:xfrm>
          <a:prstGeom prst="ellipse">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10" name="Google Shape;910;p30"/>
          <p:cNvPicPr preferRelativeResize="0"/>
          <p:nvPr/>
        </p:nvPicPr>
        <p:blipFill>
          <a:blip r:embed="rId4">
            <a:alphaModFix/>
          </a:blip>
          <a:stretch>
            <a:fillRect/>
          </a:stretch>
        </p:blipFill>
        <p:spPr>
          <a:xfrm>
            <a:off x="1129425" y="1761300"/>
            <a:ext cx="724800" cy="724800"/>
          </a:xfrm>
          <a:prstGeom prst="rect">
            <a:avLst/>
          </a:prstGeom>
          <a:noFill/>
          <a:ln>
            <a:noFill/>
          </a:ln>
        </p:spPr>
      </p:pic>
      <p:sp>
        <p:nvSpPr>
          <p:cNvPr id="911" name="Google Shape;911;p30"/>
          <p:cNvSpPr/>
          <p:nvPr/>
        </p:nvSpPr>
        <p:spPr>
          <a:xfrm>
            <a:off x="4912000" y="1589300"/>
            <a:ext cx="1120200" cy="11202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12" name="Google Shape;912;p30"/>
          <p:cNvPicPr preferRelativeResize="0"/>
          <p:nvPr/>
        </p:nvPicPr>
        <p:blipFill>
          <a:blip r:embed="rId5">
            <a:alphaModFix/>
          </a:blip>
          <a:stretch>
            <a:fillRect/>
          </a:stretch>
        </p:blipFill>
        <p:spPr>
          <a:xfrm>
            <a:off x="5137400" y="1804238"/>
            <a:ext cx="662138" cy="662138"/>
          </a:xfrm>
          <a:prstGeom prst="rect">
            <a:avLst/>
          </a:prstGeom>
          <a:noFill/>
          <a:ln>
            <a:noFill/>
          </a:ln>
        </p:spPr>
      </p:pic>
      <p:sp>
        <p:nvSpPr>
          <p:cNvPr id="913" name="Google Shape;913;p30"/>
          <p:cNvSpPr txBox="1"/>
          <p:nvPr/>
        </p:nvSpPr>
        <p:spPr>
          <a:xfrm>
            <a:off x="2183625" y="1721700"/>
            <a:ext cx="2118300" cy="77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HOW TO APPLY ?</a:t>
            </a:r>
            <a:endParaRPr sz="1800">
              <a:latin typeface="Century Gothic"/>
              <a:ea typeface="Century Gothic"/>
              <a:cs typeface="Century Gothic"/>
              <a:sym typeface="Century Gothic"/>
            </a:endParaRPr>
          </a:p>
        </p:txBody>
      </p:sp>
      <p:sp>
        <p:nvSpPr>
          <p:cNvPr id="914" name="Google Shape;914;p30"/>
          <p:cNvSpPr txBox="1"/>
          <p:nvPr/>
        </p:nvSpPr>
        <p:spPr>
          <a:xfrm>
            <a:off x="6211375" y="1797900"/>
            <a:ext cx="2365200" cy="77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WHAT TO PAY ?</a:t>
            </a:r>
            <a:endParaRPr sz="1800">
              <a:latin typeface="Century Gothic"/>
              <a:ea typeface="Century Gothic"/>
              <a:cs typeface="Century Gothic"/>
              <a:sym typeface="Century Gothic"/>
            </a:endParaRPr>
          </a:p>
        </p:txBody>
      </p:sp>
      <p:sp>
        <p:nvSpPr>
          <p:cNvPr id="915" name="Google Shape;915;p30"/>
          <p:cNvSpPr/>
          <p:nvPr/>
        </p:nvSpPr>
        <p:spPr>
          <a:xfrm>
            <a:off x="-314050" y="5007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30"/>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30"/>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EXAMPLE OF DEBIT CARD</a:t>
            </a:r>
            <a:endParaRPr sz="1800" b="1">
              <a:solidFill>
                <a:srgbClr val="000000"/>
              </a:solidFill>
              <a:latin typeface="Century Gothic"/>
              <a:ea typeface="Century Gothic"/>
              <a:cs typeface="Century Gothic"/>
              <a:sym typeface="Century Gothic"/>
            </a:endParaRPr>
          </a:p>
        </p:txBody>
      </p:sp>
      <p:sp>
        <p:nvSpPr>
          <p:cNvPr id="918" name="Google Shape;918;p30"/>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30"/>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0"/>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0"/>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600">
                <a:solidFill>
                  <a:srgbClr val="B7B7B7"/>
                </a:solidFill>
                <a:latin typeface="Century Gothic"/>
                <a:ea typeface="Century Gothic"/>
                <a:cs typeface="Century Gothic"/>
                <a:sym typeface="Century Gothic"/>
              </a:rPr>
              <a:t>K-DEBIT Card - </a:t>
            </a:r>
            <a:r>
              <a:rPr lang="en" sz="1600">
                <a:solidFill>
                  <a:schemeClr val="lt1"/>
                </a:solidFill>
                <a:latin typeface="Century Gothic"/>
                <a:ea typeface="Century Gothic"/>
                <a:cs typeface="Century Gothic"/>
                <a:sym typeface="Century Gothic"/>
              </a:rPr>
              <a:t>ELIGIBILITY and FEES</a:t>
            </a:r>
            <a:endParaRPr sz="1600">
              <a:solidFill>
                <a:srgbClr val="FFFFFF"/>
              </a:solidFill>
              <a:latin typeface="Century Gothic"/>
              <a:ea typeface="Century Gothic"/>
              <a:cs typeface="Century Gothic"/>
              <a:sym typeface="Century Gothic"/>
            </a:endParaRPr>
          </a:p>
        </p:txBody>
      </p:sp>
      <p:sp>
        <p:nvSpPr>
          <p:cNvPr id="922" name="Google Shape;922;p30"/>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26"/>
        <p:cNvGrpSpPr/>
        <p:nvPr/>
      </p:nvGrpSpPr>
      <p:grpSpPr>
        <a:xfrm>
          <a:off x="0" y="0"/>
          <a:ext cx="0" cy="0"/>
          <a:chOff x="0" y="0"/>
          <a:chExt cx="0" cy="0"/>
        </a:xfrm>
      </p:grpSpPr>
      <p:pic>
        <p:nvPicPr>
          <p:cNvPr id="927" name="Google Shape;927;p31"/>
          <p:cNvPicPr preferRelativeResize="0"/>
          <p:nvPr/>
        </p:nvPicPr>
        <p:blipFill>
          <a:blip r:embed="rId3">
            <a:alphaModFix/>
          </a:blip>
          <a:stretch>
            <a:fillRect/>
          </a:stretch>
        </p:blipFill>
        <p:spPr>
          <a:xfrm rot="10800000">
            <a:off x="4412035" y="1628149"/>
            <a:ext cx="5039027" cy="2579801"/>
          </a:xfrm>
          <a:prstGeom prst="rect">
            <a:avLst/>
          </a:prstGeom>
          <a:noFill/>
          <a:ln>
            <a:noFill/>
          </a:ln>
        </p:spPr>
      </p:pic>
      <p:pic>
        <p:nvPicPr>
          <p:cNvPr id="928" name="Google Shape;928;p31"/>
          <p:cNvPicPr preferRelativeResize="0"/>
          <p:nvPr/>
        </p:nvPicPr>
        <p:blipFill>
          <a:blip r:embed="rId3">
            <a:alphaModFix/>
          </a:blip>
          <a:stretch>
            <a:fillRect/>
          </a:stretch>
        </p:blipFill>
        <p:spPr>
          <a:xfrm>
            <a:off x="766390" y="1488138"/>
            <a:ext cx="3666623" cy="2579801"/>
          </a:xfrm>
          <a:prstGeom prst="rect">
            <a:avLst/>
          </a:prstGeom>
          <a:noFill/>
          <a:ln>
            <a:noFill/>
          </a:ln>
        </p:spPr>
      </p:pic>
      <p:sp>
        <p:nvSpPr>
          <p:cNvPr id="929" name="Google Shape;929;p31"/>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1"/>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EXAMPLE OF CREDIT CARD</a:t>
            </a:r>
            <a:endParaRPr sz="1800" b="1">
              <a:solidFill>
                <a:srgbClr val="000000"/>
              </a:solidFill>
              <a:latin typeface="Century Gothic"/>
              <a:ea typeface="Century Gothic"/>
              <a:cs typeface="Century Gothic"/>
              <a:sym typeface="Century Gothic"/>
            </a:endParaRPr>
          </a:p>
        </p:txBody>
      </p:sp>
      <p:sp>
        <p:nvSpPr>
          <p:cNvPr id="931" name="Google Shape;931;p31"/>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600">
                <a:solidFill>
                  <a:srgbClr val="B7B7B7"/>
                </a:solidFill>
                <a:latin typeface="Century Gothic"/>
                <a:ea typeface="Century Gothic"/>
                <a:cs typeface="Century Gothic"/>
                <a:sym typeface="Century Gothic"/>
              </a:rPr>
              <a:t>KBank THE WISDOM card - </a:t>
            </a:r>
            <a:r>
              <a:rPr lang="en" sz="1600">
                <a:solidFill>
                  <a:srgbClr val="FFFFFF"/>
                </a:solidFill>
                <a:latin typeface="Century Gothic"/>
                <a:ea typeface="Century Gothic"/>
                <a:cs typeface="Century Gothic"/>
                <a:sym typeface="Century Gothic"/>
              </a:rPr>
              <a:t>BENEFITS</a:t>
            </a:r>
            <a:endParaRPr sz="1600">
              <a:solidFill>
                <a:srgbClr val="FFFFFF"/>
              </a:solidFill>
              <a:latin typeface="Century Gothic"/>
              <a:ea typeface="Century Gothic"/>
              <a:cs typeface="Century Gothic"/>
              <a:sym typeface="Century Gothic"/>
            </a:endParaRPr>
          </a:p>
        </p:txBody>
      </p:sp>
      <p:pic>
        <p:nvPicPr>
          <p:cNvPr id="932" name="Google Shape;932;p31"/>
          <p:cNvPicPr preferRelativeResize="0"/>
          <p:nvPr/>
        </p:nvPicPr>
        <p:blipFill>
          <a:blip r:embed="rId4">
            <a:alphaModFix/>
          </a:blip>
          <a:stretch>
            <a:fillRect/>
          </a:stretch>
        </p:blipFill>
        <p:spPr>
          <a:xfrm>
            <a:off x="3419629" y="2277792"/>
            <a:ext cx="2234050" cy="1457018"/>
          </a:xfrm>
          <a:prstGeom prst="rect">
            <a:avLst/>
          </a:prstGeom>
          <a:noFill/>
          <a:ln>
            <a:noFill/>
          </a:ln>
        </p:spPr>
      </p:pic>
      <p:sp>
        <p:nvSpPr>
          <p:cNvPr id="933" name="Google Shape;933;p31"/>
          <p:cNvSpPr txBox="1"/>
          <p:nvPr/>
        </p:nvSpPr>
        <p:spPr>
          <a:xfrm>
            <a:off x="522675" y="1207900"/>
            <a:ext cx="2855400" cy="1457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         The Symbol of your </a:t>
            </a:r>
            <a:r>
              <a:rPr lang="en" sz="1200" b="1" i="1">
                <a:solidFill>
                  <a:srgbClr val="85200C"/>
                </a:solidFill>
                <a:latin typeface="Century Gothic"/>
                <a:ea typeface="Century Gothic"/>
                <a:cs typeface="Century Gothic"/>
                <a:sym typeface="Century Gothic"/>
              </a:rPr>
              <a:t>Pleasure</a:t>
            </a: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THE WISDOM Exclusive Experience</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Privileges at Leading Hotels</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Personal Concierge Service 24 hours a day</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THE WISDOM Park and Wash</a:t>
            </a:r>
            <a:endParaRPr sz="1200">
              <a:latin typeface="Century Gothic"/>
              <a:ea typeface="Century Gothic"/>
              <a:cs typeface="Century Gothic"/>
              <a:sym typeface="Century Gothic"/>
            </a:endParaRPr>
          </a:p>
        </p:txBody>
      </p:sp>
      <p:sp>
        <p:nvSpPr>
          <p:cNvPr id="934" name="Google Shape;934;p31"/>
          <p:cNvSpPr txBox="1"/>
          <p:nvPr/>
        </p:nvSpPr>
        <p:spPr>
          <a:xfrm>
            <a:off x="510025" y="3717825"/>
            <a:ext cx="3666300" cy="107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          The Symbol of your </a:t>
            </a:r>
            <a:r>
              <a:rPr lang="en" sz="1200" b="1" i="1">
                <a:solidFill>
                  <a:srgbClr val="85200C"/>
                </a:solidFill>
                <a:latin typeface="Century Gothic"/>
                <a:ea typeface="Century Gothic"/>
                <a:cs typeface="Century Gothic"/>
                <a:sym typeface="Century Gothic"/>
              </a:rPr>
              <a:t>Wellness</a:t>
            </a: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Annual health checkup at leading hospitals</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Special Offers from BDMS Hospital Group</a:t>
            </a:r>
            <a:endParaRPr sz="1200">
              <a:latin typeface="Century Gothic"/>
              <a:ea typeface="Century Gothic"/>
              <a:cs typeface="Century Gothic"/>
              <a:sym typeface="Century Gothic"/>
            </a:endParaRPr>
          </a:p>
          <a:p>
            <a:pPr marL="0" lvl="0" indent="0" algn="l" rtl="0">
              <a:spcBef>
                <a:spcPts val="0"/>
              </a:spcBef>
              <a:spcAft>
                <a:spcPts val="0"/>
              </a:spcAft>
              <a:buNone/>
            </a:pPr>
            <a:endParaRPr sz="1200">
              <a:latin typeface="Century Gothic"/>
              <a:ea typeface="Century Gothic"/>
              <a:cs typeface="Century Gothic"/>
              <a:sym typeface="Century Gothic"/>
            </a:endParaRPr>
          </a:p>
        </p:txBody>
      </p:sp>
      <p:sp>
        <p:nvSpPr>
          <p:cNvPr id="935" name="Google Shape;935;p31"/>
          <p:cNvSpPr txBox="1"/>
          <p:nvPr/>
        </p:nvSpPr>
        <p:spPr>
          <a:xfrm>
            <a:off x="5878399" y="1175975"/>
            <a:ext cx="3158100" cy="835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          The Symbol of your </a:t>
            </a:r>
            <a:r>
              <a:rPr lang="en" sz="1200" b="1" i="1">
                <a:solidFill>
                  <a:srgbClr val="85200C"/>
                </a:solidFill>
                <a:latin typeface="Century Gothic"/>
                <a:ea typeface="Century Gothic"/>
                <a:cs typeface="Century Gothic"/>
                <a:sym typeface="Century Gothic"/>
              </a:rPr>
              <a:t>Journey</a:t>
            </a: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THE WISDOM Lounge </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Priority Pass Lounges</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Global Customer Assistance Services</a:t>
            </a:r>
            <a:endParaRPr sz="1200">
              <a:latin typeface="Century Gothic"/>
              <a:ea typeface="Century Gothic"/>
              <a:cs typeface="Century Gothic"/>
              <a:sym typeface="Century Gothic"/>
            </a:endParaRPr>
          </a:p>
        </p:txBody>
      </p:sp>
      <p:sp>
        <p:nvSpPr>
          <p:cNvPr id="936" name="Google Shape;936;p31"/>
          <p:cNvSpPr txBox="1"/>
          <p:nvPr/>
        </p:nvSpPr>
        <p:spPr>
          <a:xfrm>
            <a:off x="6087375" y="3578875"/>
            <a:ext cx="2855400" cy="1071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         The Symbol of your </a:t>
            </a:r>
            <a:r>
              <a:rPr lang="en" sz="1200" b="1" i="1">
                <a:solidFill>
                  <a:srgbClr val="85200C"/>
                </a:solidFill>
                <a:latin typeface="Century Gothic"/>
                <a:ea typeface="Century Gothic"/>
                <a:cs typeface="Century Gothic"/>
                <a:sym typeface="Century Gothic"/>
              </a:rPr>
              <a:t>Visionary</a:t>
            </a: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endParaRPr sz="1200" b="1" i="1">
              <a:solidFill>
                <a:srgbClr val="85200C"/>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Wealth Management Advisory</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K-Econ Analysis</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Fee exemptions and preferential rates for financial services</a:t>
            </a:r>
            <a:endParaRPr sz="1200">
              <a:latin typeface="Century Gothic"/>
              <a:ea typeface="Century Gothic"/>
              <a:cs typeface="Century Gothic"/>
              <a:sym typeface="Century Gothic"/>
            </a:endParaRPr>
          </a:p>
        </p:txBody>
      </p:sp>
      <p:cxnSp>
        <p:nvCxnSpPr>
          <p:cNvPr id="937" name="Google Shape;937;p31"/>
          <p:cNvCxnSpPr/>
          <p:nvPr/>
        </p:nvCxnSpPr>
        <p:spPr>
          <a:xfrm rot="10800000">
            <a:off x="2909936" y="2277602"/>
            <a:ext cx="509700" cy="233400"/>
          </a:xfrm>
          <a:prstGeom prst="straightConnector1">
            <a:avLst/>
          </a:prstGeom>
          <a:noFill/>
          <a:ln w="19050" cap="flat" cmpd="sng">
            <a:solidFill>
              <a:srgbClr val="A61C00"/>
            </a:solidFill>
            <a:prstDash val="dash"/>
            <a:round/>
            <a:headEnd type="none" w="med" len="med"/>
            <a:tailEnd type="oval" w="med" len="med"/>
          </a:ln>
        </p:spPr>
      </p:cxnSp>
      <p:cxnSp>
        <p:nvCxnSpPr>
          <p:cNvPr id="938" name="Google Shape;938;p31"/>
          <p:cNvCxnSpPr>
            <a:endCxn id="935" idx="1"/>
          </p:cNvCxnSpPr>
          <p:nvPr/>
        </p:nvCxnSpPr>
        <p:spPr>
          <a:xfrm rot="10800000" flipH="1">
            <a:off x="5375599" y="1593875"/>
            <a:ext cx="502800" cy="696900"/>
          </a:xfrm>
          <a:prstGeom prst="straightConnector1">
            <a:avLst/>
          </a:prstGeom>
          <a:noFill/>
          <a:ln w="19050" cap="flat" cmpd="sng">
            <a:solidFill>
              <a:srgbClr val="A61C00"/>
            </a:solidFill>
            <a:prstDash val="dash"/>
            <a:round/>
            <a:headEnd type="none" w="med" len="med"/>
            <a:tailEnd type="oval" w="med" len="med"/>
          </a:ln>
        </p:spPr>
      </p:cxnSp>
      <p:cxnSp>
        <p:nvCxnSpPr>
          <p:cNvPr id="939" name="Google Shape;939;p31"/>
          <p:cNvCxnSpPr/>
          <p:nvPr/>
        </p:nvCxnSpPr>
        <p:spPr>
          <a:xfrm>
            <a:off x="5653678" y="3414305"/>
            <a:ext cx="879600" cy="88200"/>
          </a:xfrm>
          <a:prstGeom prst="straightConnector1">
            <a:avLst/>
          </a:prstGeom>
          <a:noFill/>
          <a:ln w="19050" cap="flat" cmpd="sng">
            <a:solidFill>
              <a:srgbClr val="A61C00"/>
            </a:solidFill>
            <a:prstDash val="dash"/>
            <a:round/>
            <a:headEnd type="none" w="med" len="med"/>
            <a:tailEnd type="oval" w="med" len="med"/>
          </a:ln>
        </p:spPr>
      </p:cxnSp>
      <p:cxnSp>
        <p:nvCxnSpPr>
          <p:cNvPr id="940" name="Google Shape;940;p31"/>
          <p:cNvCxnSpPr/>
          <p:nvPr/>
        </p:nvCxnSpPr>
        <p:spPr>
          <a:xfrm flipH="1">
            <a:off x="2985900" y="3128989"/>
            <a:ext cx="479400" cy="663900"/>
          </a:xfrm>
          <a:prstGeom prst="straightConnector1">
            <a:avLst/>
          </a:prstGeom>
          <a:noFill/>
          <a:ln w="19050" cap="flat" cmpd="sng">
            <a:solidFill>
              <a:srgbClr val="A61C00"/>
            </a:solidFill>
            <a:prstDash val="dash"/>
            <a:round/>
            <a:headEnd type="none" w="med" len="med"/>
            <a:tailEnd type="oval" w="med" len="med"/>
          </a:ln>
        </p:spPr>
      </p:cxnSp>
      <p:sp>
        <p:nvSpPr>
          <p:cNvPr id="941" name="Google Shape;941;p31"/>
          <p:cNvSpPr/>
          <p:nvPr/>
        </p:nvSpPr>
        <p:spPr>
          <a:xfrm>
            <a:off x="-314050" y="5007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1"/>
          <p:cNvSpPr/>
          <p:nvPr/>
        </p:nvSpPr>
        <p:spPr>
          <a:xfrm>
            <a:off x="-314050" y="8055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1"/>
          <p:cNvSpPr/>
          <p:nvPr/>
        </p:nvSpPr>
        <p:spPr>
          <a:xfrm>
            <a:off x="-314050" y="11103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1"/>
          <p:cNvSpPr/>
          <p:nvPr/>
        </p:nvSpPr>
        <p:spPr>
          <a:xfrm>
            <a:off x="-314050" y="14151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45" name="Google Shape;945;p31"/>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1"/>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947" name="Google Shape;947;p31"/>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948" name="Google Shape;948;p31"/>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949" name="Google Shape;949;p31"/>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950" name="Google Shape;950;p31"/>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EXAMPLES</a:t>
            </a:r>
            <a:endParaRPr sz="800" b="1">
              <a:solidFill>
                <a:srgbClr val="FFFFFF"/>
              </a:solidFill>
              <a:latin typeface="Century Gothic"/>
              <a:ea typeface="Century Gothic"/>
              <a:cs typeface="Century Gothic"/>
              <a:sym typeface="Century Gothic"/>
            </a:endParaRPr>
          </a:p>
        </p:txBody>
      </p:sp>
      <p:sp>
        <p:nvSpPr>
          <p:cNvPr id="951" name="Google Shape;951;p31"/>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31"/>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1"/>
          <p:cNvSpPr txBox="1"/>
          <p:nvPr/>
        </p:nvSpPr>
        <p:spPr>
          <a:xfrm>
            <a:off x="750100" y="4695400"/>
            <a:ext cx="2537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 Bank</a:t>
            </a:r>
            <a:endParaRPr sz="1000" b="1">
              <a:latin typeface="Century Gothic"/>
              <a:ea typeface="Century Gothic"/>
              <a:cs typeface="Century Gothic"/>
              <a:sym typeface="Century Gothic"/>
            </a:endParaRPr>
          </a:p>
        </p:txBody>
      </p:sp>
      <p:cxnSp>
        <p:nvCxnSpPr>
          <p:cNvPr id="954" name="Google Shape;954;p31"/>
          <p:cNvCxnSpPr/>
          <p:nvPr/>
        </p:nvCxnSpPr>
        <p:spPr>
          <a:xfrm>
            <a:off x="591304" y="1558625"/>
            <a:ext cx="2538000" cy="0"/>
          </a:xfrm>
          <a:prstGeom prst="straightConnector1">
            <a:avLst/>
          </a:prstGeom>
          <a:noFill/>
          <a:ln w="19050" cap="flat" cmpd="sng">
            <a:solidFill>
              <a:schemeClr val="dk2"/>
            </a:solidFill>
            <a:prstDash val="solid"/>
            <a:round/>
            <a:headEnd type="none" w="med" len="med"/>
            <a:tailEnd type="none" w="med" len="med"/>
          </a:ln>
        </p:spPr>
      </p:cxnSp>
      <p:cxnSp>
        <p:nvCxnSpPr>
          <p:cNvPr id="955" name="Google Shape;955;p31"/>
          <p:cNvCxnSpPr/>
          <p:nvPr/>
        </p:nvCxnSpPr>
        <p:spPr>
          <a:xfrm>
            <a:off x="5996425" y="1558625"/>
            <a:ext cx="2649600" cy="0"/>
          </a:xfrm>
          <a:prstGeom prst="straightConnector1">
            <a:avLst/>
          </a:prstGeom>
          <a:noFill/>
          <a:ln w="19050" cap="flat" cmpd="sng">
            <a:solidFill>
              <a:schemeClr val="dk2"/>
            </a:solidFill>
            <a:prstDash val="solid"/>
            <a:round/>
            <a:headEnd type="none" w="med" len="med"/>
            <a:tailEnd type="none" w="med" len="med"/>
          </a:ln>
        </p:spPr>
      </p:cxnSp>
      <p:cxnSp>
        <p:nvCxnSpPr>
          <p:cNvPr id="956" name="Google Shape;956;p31"/>
          <p:cNvCxnSpPr/>
          <p:nvPr/>
        </p:nvCxnSpPr>
        <p:spPr>
          <a:xfrm>
            <a:off x="6148825" y="3920825"/>
            <a:ext cx="2649600" cy="0"/>
          </a:xfrm>
          <a:prstGeom prst="straightConnector1">
            <a:avLst/>
          </a:prstGeom>
          <a:noFill/>
          <a:ln w="19050" cap="flat" cmpd="sng">
            <a:solidFill>
              <a:schemeClr val="dk2"/>
            </a:solidFill>
            <a:prstDash val="solid"/>
            <a:round/>
            <a:headEnd type="none" w="med" len="med"/>
            <a:tailEnd type="none" w="med" len="med"/>
          </a:ln>
        </p:spPr>
      </p:cxnSp>
      <p:cxnSp>
        <p:nvCxnSpPr>
          <p:cNvPr id="957" name="Google Shape;957;p31"/>
          <p:cNvCxnSpPr/>
          <p:nvPr/>
        </p:nvCxnSpPr>
        <p:spPr>
          <a:xfrm>
            <a:off x="586225" y="4073225"/>
            <a:ext cx="2649600" cy="0"/>
          </a:xfrm>
          <a:prstGeom prst="straightConnector1">
            <a:avLst/>
          </a:prstGeom>
          <a:noFill/>
          <a:ln w="19050" cap="flat" cmpd="sng">
            <a:solidFill>
              <a:schemeClr val="dk2"/>
            </a:solidFill>
            <a:prstDash val="solid"/>
            <a:round/>
            <a:headEnd type="none" w="med" len="med"/>
            <a:tailEnd type="none" w="med" len="med"/>
          </a:ln>
        </p:spPr>
      </p:cxnSp>
      <p:sp>
        <p:nvSpPr>
          <p:cNvPr id="958" name="Google Shape;958;p31"/>
          <p:cNvSpPr/>
          <p:nvPr/>
        </p:nvSpPr>
        <p:spPr>
          <a:xfrm>
            <a:off x="-314050" y="17199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59" name="Google Shape;959;p31"/>
          <p:cNvSpPr/>
          <p:nvPr/>
        </p:nvSpPr>
        <p:spPr>
          <a:xfrm>
            <a:off x="-314050" y="20247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pic>
        <p:nvPicPr>
          <p:cNvPr id="960" name="Google Shape;960;p31"/>
          <p:cNvPicPr preferRelativeResize="0"/>
          <p:nvPr/>
        </p:nvPicPr>
        <p:blipFill>
          <a:blip r:embed="rId5">
            <a:alphaModFix/>
          </a:blip>
          <a:stretch>
            <a:fillRect/>
          </a:stretch>
        </p:blipFill>
        <p:spPr>
          <a:xfrm>
            <a:off x="586213" y="1122000"/>
            <a:ext cx="366625" cy="366625"/>
          </a:xfrm>
          <a:prstGeom prst="rect">
            <a:avLst/>
          </a:prstGeom>
          <a:noFill/>
          <a:ln>
            <a:noFill/>
          </a:ln>
        </p:spPr>
      </p:pic>
      <p:pic>
        <p:nvPicPr>
          <p:cNvPr id="961" name="Google Shape;961;p31"/>
          <p:cNvPicPr preferRelativeResize="0"/>
          <p:nvPr/>
        </p:nvPicPr>
        <p:blipFill>
          <a:blip r:embed="rId5">
            <a:alphaModFix/>
          </a:blip>
          <a:stretch>
            <a:fillRect/>
          </a:stretch>
        </p:blipFill>
        <p:spPr>
          <a:xfrm>
            <a:off x="5996413" y="1122000"/>
            <a:ext cx="366625" cy="366625"/>
          </a:xfrm>
          <a:prstGeom prst="rect">
            <a:avLst/>
          </a:prstGeom>
          <a:noFill/>
          <a:ln>
            <a:noFill/>
          </a:ln>
        </p:spPr>
      </p:pic>
      <p:pic>
        <p:nvPicPr>
          <p:cNvPr id="962" name="Google Shape;962;p31"/>
          <p:cNvPicPr preferRelativeResize="0"/>
          <p:nvPr/>
        </p:nvPicPr>
        <p:blipFill>
          <a:blip r:embed="rId5">
            <a:alphaModFix/>
          </a:blip>
          <a:stretch>
            <a:fillRect/>
          </a:stretch>
        </p:blipFill>
        <p:spPr>
          <a:xfrm>
            <a:off x="6148813" y="3528350"/>
            <a:ext cx="366625" cy="366625"/>
          </a:xfrm>
          <a:prstGeom prst="rect">
            <a:avLst/>
          </a:prstGeom>
          <a:noFill/>
          <a:ln>
            <a:noFill/>
          </a:ln>
        </p:spPr>
      </p:pic>
      <p:pic>
        <p:nvPicPr>
          <p:cNvPr id="963" name="Google Shape;963;p31"/>
          <p:cNvPicPr preferRelativeResize="0"/>
          <p:nvPr/>
        </p:nvPicPr>
        <p:blipFill>
          <a:blip r:embed="rId5">
            <a:alphaModFix/>
          </a:blip>
          <a:stretch>
            <a:fillRect/>
          </a:stretch>
        </p:blipFill>
        <p:spPr>
          <a:xfrm>
            <a:off x="636663" y="3667625"/>
            <a:ext cx="366625" cy="366625"/>
          </a:xfrm>
          <a:prstGeom prst="rect">
            <a:avLst/>
          </a:prstGeom>
          <a:noFill/>
          <a:ln>
            <a:noFill/>
          </a:ln>
        </p:spPr>
      </p:pic>
      <p:sp>
        <p:nvSpPr>
          <p:cNvPr id="964" name="Google Shape;964;p31"/>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1"/>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1"/>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1"/>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pic>
        <p:nvPicPr>
          <p:cNvPr id="972" name="Google Shape;972;p32"/>
          <p:cNvPicPr preferRelativeResize="0"/>
          <p:nvPr/>
        </p:nvPicPr>
        <p:blipFill>
          <a:blip r:embed="rId3">
            <a:alphaModFix/>
          </a:blip>
          <a:stretch>
            <a:fillRect/>
          </a:stretch>
        </p:blipFill>
        <p:spPr>
          <a:xfrm rot="2700001">
            <a:off x="7045183" y="2449023"/>
            <a:ext cx="1770980" cy="1766181"/>
          </a:xfrm>
          <a:prstGeom prst="rect">
            <a:avLst/>
          </a:prstGeom>
          <a:noFill/>
          <a:ln>
            <a:noFill/>
          </a:ln>
        </p:spPr>
      </p:pic>
      <p:pic>
        <p:nvPicPr>
          <p:cNvPr id="973" name="Google Shape;973;p32"/>
          <p:cNvPicPr preferRelativeResize="0"/>
          <p:nvPr/>
        </p:nvPicPr>
        <p:blipFill>
          <a:blip r:embed="rId3">
            <a:alphaModFix/>
          </a:blip>
          <a:stretch>
            <a:fillRect/>
          </a:stretch>
        </p:blipFill>
        <p:spPr>
          <a:xfrm rot="-711339">
            <a:off x="609675" y="1139309"/>
            <a:ext cx="3280700" cy="3271809"/>
          </a:xfrm>
          <a:prstGeom prst="rect">
            <a:avLst/>
          </a:prstGeom>
          <a:noFill/>
          <a:ln>
            <a:noFill/>
          </a:ln>
        </p:spPr>
      </p:pic>
      <p:sp>
        <p:nvSpPr>
          <p:cNvPr id="974" name="Google Shape;974;p32"/>
          <p:cNvSpPr/>
          <p:nvPr/>
        </p:nvSpPr>
        <p:spPr>
          <a:xfrm>
            <a:off x="-314050" y="805575"/>
            <a:ext cx="237600" cy="213000"/>
          </a:xfrm>
          <a:prstGeom prst="rect">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32"/>
          <p:cNvSpPr/>
          <p:nvPr/>
        </p:nvSpPr>
        <p:spPr>
          <a:xfrm>
            <a:off x="-314050" y="1110375"/>
            <a:ext cx="237600" cy="213000"/>
          </a:xfrm>
          <a:prstGeom prst="rect">
            <a:avLst/>
          </a:prstGeom>
          <a:solidFill>
            <a:srgbClr val="A61C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32"/>
          <p:cNvSpPr/>
          <p:nvPr/>
        </p:nvSpPr>
        <p:spPr>
          <a:xfrm>
            <a:off x="-314050" y="1415175"/>
            <a:ext cx="237600" cy="213000"/>
          </a:xfrm>
          <a:prstGeom prst="rect">
            <a:avLst/>
          </a:pr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77" name="Google Shape;977;p32"/>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32"/>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979" name="Google Shape;979;p32"/>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FEATURES</a:t>
            </a:r>
            <a:endParaRPr sz="800" b="1">
              <a:solidFill>
                <a:srgbClr val="999999"/>
              </a:solidFill>
              <a:latin typeface="Century Gothic"/>
              <a:ea typeface="Century Gothic"/>
              <a:cs typeface="Century Gothic"/>
              <a:sym typeface="Century Gothic"/>
            </a:endParaRPr>
          </a:p>
        </p:txBody>
      </p:sp>
      <p:sp>
        <p:nvSpPr>
          <p:cNvPr id="980" name="Google Shape;980;p32"/>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981" name="Google Shape;981;p32"/>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982" name="Google Shape;982;p32"/>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EXAMPLES</a:t>
            </a:r>
            <a:endParaRPr sz="800" b="1">
              <a:solidFill>
                <a:srgbClr val="FFFFFF"/>
              </a:solidFill>
              <a:latin typeface="Century Gothic"/>
              <a:ea typeface="Century Gothic"/>
              <a:cs typeface="Century Gothic"/>
              <a:sym typeface="Century Gothic"/>
            </a:endParaRPr>
          </a:p>
        </p:txBody>
      </p:sp>
      <p:sp>
        <p:nvSpPr>
          <p:cNvPr id="983" name="Google Shape;983;p32"/>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32"/>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32"/>
          <p:cNvSpPr txBox="1"/>
          <p:nvPr/>
        </p:nvSpPr>
        <p:spPr>
          <a:xfrm>
            <a:off x="458325" y="1561725"/>
            <a:ext cx="2614200" cy="2206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6" name="Google Shape;986;p32"/>
          <p:cNvSpPr txBox="1"/>
          <p:nvPr/>
        </p:nvSpPr>
        <p:spPr>
          <a:xfrm>
            <a:off x="567225" y="2415900"/>
            <a:ext cx="3729900" cy="196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Qualifications</a:t>
            </a:r>
            <a:endParaRPr sz="1200" b="1">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Main Card</a:t>
            </a:r>
            <a:r>
              <a:rPr lang="en" sz="1200">
                <a:latin typeface="Century Gothic"/>
                <a:ea typeface="Century Gothic"/>
                <a:cs typeface="Century Gothic"/>
                <a:sym typeface="Century Gothic"/>
              </a:rPr>
              <a:t> Applicants</a:t>
            </a:r>
            <a:endParaRPr sz="1200">
              <a:latin typeface="Century Gothic"/>
              <a:ea typeface="Century Gothic"/>
              <a:cs typeface="Century Gothic"/>
              <a:sym typeface="Century Gothic"/>
            </a:endParaRPr>
          </a:p>
          <a:p>
            <a:pPr marL="457200" lvl="0" indent="-304800" algn="l" rtl="0">
              <a:spcBef>
                <a:spcPts val="0"/>
              </a:spcBef>
              <a:spcAft>
                <a:spcPts val="0"/>
              </a:spcAft>
              <a:buSzPts val="1200"/>
              <a:buFont typeface="Century Gothic"/>
              <a:buChar char="●"/>
            </a:pPr>
            <a:r>
              <a:rPr lang="en" sz="1200">
                <a:latin typeface="Century Gothic"/>
                <a:ea typeface="Century Gothic"/>
                <a:cs typeface="Century Gothic"/>
                <a:sym typeface="Century Gothic"/>
              </a:rPr>
              <a:t>20 - 80 years of age</a:t>
            </a:r>
            <a:endParaRPr sz="1200">
              <a:latin typeface="Century Gothic"/>
              <a:ea typeface="Century Gothic"/>
              <a:cs typeface="Century Gothic"/>
              <a:sym typeface="Century Gothic"/>
            </a:endParaRPr>
          </a:p>
          <a:p>
            <a:pPr marL="457200" lvl="0" indent="-304800" algn="l" rtl="0">
              <a:spcBef>
                <a:spcPts val="0"/>
              </a:spcBef>
              <a:spcAft>
                <a:spcPts val="0"/>
              </a:spcAft>
              <a:buSzPts val="1200"/>
              <a:buFont typeface="Century Gothic"/>
              <a:buChar char="●"/>
            </a:pPr>
            <a:r>
              <a:rPr lang="en" sz="1200">
                <a:latin typeface="Century Gothic"/>
                <a:ea typeface="Century Gothic"/>
                <a:cs typeface="Century Gothic"/>
                <a:sym typeface="Century Gothic"/>
              </a:rPr>
              <a:t>Deposit / invest </a:t>
            </a:r>
            <a:r>
              <a:rPr lang="en" sz="1200" b="1" i="1">
                <a:solidFill>
                  <a:srgbClr val="85200C"/>
                </a:solidFill>
                <a:latin typeface="Century Gothic"/>
                <a:ea typeface="Century Gothic"/>
                <a:cs typeface="Century Gothic"/>
                <a:sym typeface="Century Gothic"/>
              </a:rPr>
              <a:t>at least 10 million </a:t>
            </a:r>
            <a:r>
              <a:rPr lang="en" sz="1200">
                <a:latin typeface="Century Gothic"/>
                <a:ea typeface="Century Gothic"/>
                <a:cs typeface="Century Gothic"/>
                <a:sym typeface="Century Gothic"/>
              </a:rPr>
              <a:t>baht for an average of 6 months or according to the conditions set by the bank</a:t>
            </a:r>
            <a:endParaRPr sz="1200">
              <a:latin typeface="Century Gothic"/>
              <a:ea typeface="Century Gothic"/>
              <a:cs typeface="Century Gothic"/>
              <a:sym typeface="Century Gothic"/>
            </a:endParaRPr>
          </a:p>
          <a:p>
            <a:pPr marL="457200" lvl="0" indent="0" algn="l" rtl="0">
              <a:spcBef>
                <a:spcPts val="0"/>
              </a:spcBef>
              <a:spcAft>
                <a:spcPts val="0"/>
              </a:spcAft>
              <a:buNone/>
            </a:pP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Supplementary Card </a:t>
            </a:r>
            <a:r>
              <a:rPr lang="en" sz="1200">
                <a:latin typeface="Century Gothic"/>
                <a:ea typeface="Century Gothic"/>
                <a:cs typeface="Century Gothic"/>
                <a:sym typeface="Century Gothic"/>
              </a:rPr>
              <a:t>Applicants</a:t>
            </a:r>
            <a:endParaRPr sz="1200">
              <a:latin typeface="Century Gothic"/>
              <a:ea typeface="Century Gothic"/>
              <a:cs typeface="Century Gothic"/>
              <a:sym typeface="Century Gothic"/>
            </a:endParaRPr>
          </a:p>
          <a:p>
            <a:pPr marL="457200" lvl="0" indent="-304800" algn="l" rtl="0">
              <a:spcBef>
                <a:spcPts val="0"/>
              </a:spcBef>
              <a:spcAft>
                <a:spcPts val="0"/>
              </a:spcAft>
              <a:buSzPts val="1200"/>
              <a:buFont typeface="Century Gothic"/>
              <a:buChar char="●"/>
            </a:pPr>
            <a:r>
              <a:rPr lang="en" sz="1200">
                <a:latin typeface="Century Gothic"/>
                <a:ea typeface="Century Gothic"/>
                <a:cs typeface="Century Gothic"/>
                <a:sym typeface="Century Gothic"/>
              </a:rPr>
              <a:t>15 - 80 years of age</a:t>
            </a:r>
            <a:endParaRPr sz="1200">
              <a:latin typeface="Century Gothic"/>
              <a:ea typeface="Century Gothic"/>
              <a:cs typeface="Century Gothic"/>
              <a:sym typeface="Century Gothic"/>
            </a:endParaRPr>
          </a:p>
        </p:txBody>
      </p:sp>
      <p:sp>
        <p:nvSpPr>
          <p:cNvPr id="987" name="Google Shape;987;p32"/>
          <p:cNvSpPr txBox="1"/>
          <p:nvPr/>
        </p:nvSpPr>
        <p:spPr>
          <a:xfrm>
            <a:off x="4716200" y="2375300"/>
            <a:ext cx="4567500" cy="2501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latin typeface="Century Gothic"/>
                <a:ea typeface="Century Gothic"/>
                <a:cs typeface="Century Gothic"/>
                <a:sym typeface="Century Gothic"/>
              </a:rPr>
              <a:t>Entrance fee     =</a:t>
            </a:r>
            <a:r>
              <a:rPr lang="en" sz="1200">
                <a:latin typeface="Century Gothic"/>
                <a:ea typeface="Century Gothic"/>
                <a:cs typeface="Century Gothic"/>
                <a:sym typeface="Century Gothic"/>
              </a:rPr>
              <a:t> </a:t>
            </a:r>
            <a:r>
              <a:rPr lang="en" sz="1200" b="1" i="1">
                <a:solidFill>
                  <a:srgbClr val="85200C"/>
                </a:solidFill>
                <a:latin typeface="Century Gothic"/>
                <a:ea typeface="Century Gothic"/>
                <a:cs typeface="Century Gothic"/>
                <a:sym typeface="Century Gothic"/>
              </a:rPr>
              <a:t>exempted</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Annual fee = </a:t>
            </a:r>
            <a:r>
              <a:rPr lang="en" sz="1200">
                <a:latin typeface="Century Gothic"/>
                <a:ea typeface="Century Gothic"/>
                <a:cs typeface="Century Gothic"/>
                <a:sym typeface="Century Gothic"/>
              </a:rPr>
              <a:t>30,000 baht/ year </a:t>
            </a:r>
            <a:r>
              <a:rPr lang="en" sz="1200" i="1">
                <a:solidFill>
                  <a:srgbClr val="7D0000"/>
                </a:solidFill>
                <a:latin typeface="Century Gothic"/>
                <a:ea typeface="Century Gothic"/>
                <a:cs typeface="Century Gothic"/>
                <a:sym typeface="Century Gothic"/>
              </a:rPr>
              <a:t>(will be exempted if a person deposit or invest at some amount specified by </a:t>
            </a:r>
            <a:endParaRPr sz="1200" i="1">
              <a:solidFill>
                <a:srgbClr val="7D0000"/>
              </a:solidFill>
              <a:latin typeface="Century Gothic"/>
              <a:ea typeface="Century Gothic"/>
              <a:cs typeface="Century Gothic"/>
              <a:sym typeface="Century Gothic"/>
            </a:endParaRPr>
          </a:p>
          <a:p>
            <a:pPr marL="0" lvl="0" indent="0" algn="l" rtl="0">
              <a:spcBef>
                <a:spcPts val="0"/>
              </a:spcBef>
              <a:spcAft>
                <a:spcPts val="0"/>
              </a:spcAft>
              <a:buNone/>
            </a:pPr>
            <a:r>
              <a:rPr lang="en" sz="1200" i="1">
                <a:solidFill>
                  <a:srgbClr val="7D0000"/>
                </a:solidFill>
                <a:latin typeface="Century Gothic"/>
                <a:ea typeface="Century Gothic"/>
                <a:cs typeface="Century Gothic"/>
                <a:sym typeface="Century Gothic"/>
              </a:rPr>
              <a:t>the bank)</a:t>
            </a:r>
            <a:endParaRPr sz="1000" i="1">
              <a:solidFill>
                <a:srgbClr val="7D0000"/>
              </a:solidFill>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       </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Interest rate </a:t>
            </a:r>
            <a:r>
              <a:rPr lang="en" sz="1200">
                <a:latin typeface="Century Gothic"/>
                <a:ea typeface="Century Gothic"/>
                <a:cs typeface="Century Gothic"/>
                <a:sym typeface="Century Gothic"/>
              </a:rPr>
              <a:t>= 18% per year</a:t>
            </a:r>
            <a:endParaRPr sz="1200">
              <a:latin typeface="Century Gothic"/>
              <a:ea typeface="Century Gothic"/>
              <a:cs typeface="Century Gothic"/>
              <a:sym typeface="Century Gothic"/>
            </a:endParaRPr>
          </a:p>
          <a:p>
            <a:pPr marL="0" lvl="0" indent="0" algn="l" rtl="0">
              <a:spcBef>
                <a:spcPts val="0"/>
              </a:spcBef>
              <a:spcAft>
                <a:spcPts val="0"/>
              </a:spcAft>
              <a:buNone/>
            </a:pP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Minimum installment rate </a:t>
            </a:r>
            <a:r>
              <a:rPr lang="en" sz="1200">
                <a:latin typeface="Century Gothic"/>
                <a:ea typeface="Century Gothic"/>
                <a:cs typeface="Century Gothic"/>
                <a:sym typeface="Century Gothic"/>
              </a:rPr>
              <a:t>= 10% of the amount specified </a:t>
            </a:r>
            <a:endParaRPr sz="1200">
              <a:latin typeface="Century Gothic"/>
              <a:ea typeface="Century Gothic"/>
              <a:cs typeface="Century Gothic"/>
              <a:sym typeface="Century Gothic"/>
            </a:endParaRPr>
          </a:p>
          <a:p>
            <a:pPr marL="0" lvl="0" indent="0" algn="l" rtl="0">
              <a:spcBef>
                <a:spcPts val="0"/>
              </a:spcBef>
              <a:spcAft>
                <a:spcPts val="0"/>
              </a:spcAft>
              <a:buNone/>
            </a:pPr>
            <a:r>
              <a:rPr lang="en" sz="1200">
                <a:latin typeface="Century Gothic"/>
                <a:ea typeface="Century Gothic"/>
                <a:cs typeface="Century Gothic"/>
                <a:sym typeface="Century Gothic"/>
              </a:rPr>
              <a:t>in statement or 1,000 baht per billing cycle</a:t>
            </a:r>
            <a:endParaRPr sz="1200">
              <a:latin typeface="Century Gothic"/>
              <a:ea typeface="Century Gothic"/>
              <a:cs typeface="Century Gothic"/>
              <a:sym typeface="Century Gothic"/>
            </a:endParaRPr>
          </a:p>
          <a:p>
            <a:pPr marL="0" lvl="0" indent="0" algn="l" rtl="0">
              <a:spcBef>
                <a:spcPts val="0"/>
              </a:spcBef>
              <a:spcAft>
                <a:spcPts val="0"/>
              </a:spcAft>
              <a:buNone/>
            </a:pPr>
            <a:endParaRPr sz="1200">
              <a:latin typeface="Century Gothic"/>
              <a:ea typeface="Century Gothic"/>
              <a:cs typeface="Century Gothic"/>
              <a:sym typeface="Century Gothic"/>
            </a:endParaRPr>
          </a:p>
          <a:p>
            <a:pPr marL="0" lvl="0" indent="0" algn="l" rtl="0">
              <a:spcBef>
                <a:spcPts val="0"/>
              </a:spcBef>
              <a:spcAft>
                <a:spcPts val="0"/>
              </a:spcAft>
              <a:buNone/>
            </a:pPr>
            <a:r>
              <a:rPr lang="en" sz="1200" b="1">
                <a:latin typeface="Century Gothic"/>
                <a:ea typeface="Century Gothic"/>
                <a:cs typeface="Century Gothic"/>
                <a:sym typeface="Century Gothic"/>
              </a:rPr>
              <a:t>Cash withdrawal fee </a:t>
            </a:r>
            <a:r>
              <a:rPr lang="en" sz="1200">
                <a:latin typeface="Century Gothic"/>
                <a:ea typeface="Century Gothic"/>
                <a:cs typeface="Century Gothic"/>
                <a:sym typeface="Century Gothic"/>
              </a:rPr>
              <a:t>= 3% of the amount of cash withdrawal, with at least 2,000 baht for each withdrawal</a:t>
            </a:r>
            <a:endParaRPr sz="1200">
              <a:latin typeface="Century Gothic"/>
              <a:ea typeface="Century Gothic"/>
              <a:cs typeface="Century Gothic"/>
              <a:sym typeface="Century Gothic"/>
            </a:endParaRPr>
          </a:p>
        </p:txBody>
      </p:sp>
      <p:sp>
        <p:nvSpPr>
          <p:cNvPr id="988" name="Google Shape;988;p32"/>
          <p:cNvSpPr/>
          <p:nvPr/>
        </p:nvSpPr>
        <p:spPr>
          <a:xfrm>
            <a:off x="-314050" y="1719975"/>
            <a:ext cx="237600" cy="213000"/>
          </a:xfrm>
          <a:prstGeom prst="rect">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89" name="Google Shape;989;p32"/>
          <p:cNvSpPr/>
          <p:nvPr/>
        </p:nvSpPr>
        <p:spPr>
          <a:xfrm>
            <a:off x="-314050" y="2024775"/>
            <a:ext cx="237600" cy="213000"/>
          </a:xfrm>
          <a:prstGeom prst="rect">
            <a:avLst/>
          </a:prstGeom>
          <a:solidFill>
            <a:srgbClr val="85200C">
              <a:alpha val="373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highlight>
                <a:srgbClr val="B7B7B7"/>
              </a:highlight>
            </a:endParaRPr>
          </a:p>
        </p:txBody>
      </p:sp>
      <p:sp>
        <p:nvSpPr>
          <p:cNvPr id="990" name="Google Shape;990;p32"/>
          <p:cNvSpPr txBox="1"/>
          <p:nvPr/>
        </p:nvSpPr>
        <p:spPr>
          <a:xfrm>
            <a:off x="750100" y="4695400"/>
            <a:ext cx="2537700" cy="516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000" b="1">
                <a:latin typeface="Century Gothic"/>
                <a:ea typeface="Century Gothic"/>
                <a:cs typeface="Century Gothic"/>
                <a:sym typeface="Century Gothic"/>
              </a:rPr>
              <a:t>SOURCE: Kasikorn Bank</a:t>
            </a:r>
            <a:endParaRPr sz="1000" b="1">
              <a:latin typeface="Century Gothic"/>
              <a:ea typeface="Century Gothic"/>
              <a:cs typeface="Century Gothic"/>
              <a:sym typeface="Century Gothic"/>
            </a:endParaRPr>
          </a:p>
        </p:txBody>
      </p:sp>
      <p:sp>
        <p:nvSpPr>
          <p:cNvPr id="991" name="Google Shape;991;p32"/>
          <p:cNvSpPr/>
          <p:nvPr/>
        </p:nvSpPr>
        <p:spPr>
          <a:xfrm>
            <a:off x="814050" y="1284500"/>
            <a:ext cx="1120200" cy="1120200"/>
          </a:xfrm>
          <a:prstGeom prst="ellipse">
            <a:avLst/>
          </a:prstGeom>
          <a:solidFill>
            <a:srgbClr val="860000">
              <a:alpha val="2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32"/>
          <p:cNvSpPr/>
          <p:nvPr/>
        </p:nvSpPr>
        <p:spPr>
          <a:xfrm>
            <a:off x="4912000" y="1208300"/>
            <a:ext cx="1120200" cy="1120200"/>
          </a:xfrm>
          <a:prstGeom prst="ellipse">
            <a:avLst/>
          </a:prstGeom>
          <a:solidFill>
            <a:srgbClr val="85200C">
              <a:alpha val="488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93" name="Google Shape;993;p32"/>
          <p:cNvPicPr preferRelativeResize="0"/>
          <p:nvPr/>
        </p:nvPicPr>
        <p:blipFill>
          <a:blip r:embed="rId4">
            <a:alphaModFix/>
          </a:blip>
          <a:stretch>
            <a:fillRect/>
          </a:stretch>
        </p:blipFill>
        <p:spPr>
          <a:xfrm>
            <a:off x="-6219525" y="1228300"/>
            <a:ext cx="6048375" cy="3619500"/>
          </a:xfrm>
          <a:prstGeom prst="rect">
            <a:avLst/>
          </a:prstGeom>
          <a:noFill/>
          <a:ln>
            <a:noFill/>
          </a:ln>
        </p:spPr>
      </p:pic>
      <p:sp>
        <p:nvSpPr>
          <p:cNvPr id="994" name="Google Shape;994;p32"/>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32"/>
          <p:cNvSpPr txBox="1">
            <a:spLocks noGrp="1"/>
          </p:cNvSpPr>
          <p:nvPr>
            <p:ph type="title"/>
          </p:nvPr>
        </p:nvSpPr>
        <p:spPr>
          <a:xfrm>
            <a:off x="370282" y="19092"/>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EXAMPLE OF CREDIT CARD</a:t>
            </a:r>
            <a:endParaRPr sz="1800" b="1">
              <a:solidFill>
                <a:srgbClr val="000000"/>
              </a:solidFill>
              <a:latin typeface="Century Gothic"/>
              <a:ea typeface="Century Gothic"/>
              <a:cs typeface="Century Gothic"/>
              <a:sym typeface="Century Gothic"/>
            </a:endParaRPr>
          </a:p>
        </p:txBody>
      </p:sp>
      <p:sp>
        <p:nvSpPr>
          <p:cNvPr id="996" name="Google Shape;996;p32"/>
          <p:cNvSpPr txBox="1">
            <a:spLocks noGrp="1"/>
          </p:cNvSpPr>
          <p:nvPr>
            <p:ph type="body" idx="1"/>
          </p:nvPr>
        </p:nvSpPr>
        <p:spPr>
          <a:xfrm>
            <a:off x="370265" y="327188"/>
            <a:ext cx="8795400" cy="72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600">
                <a:solidFill>
                  <a:srgbClr val="B7B7B7"/>
                </a:solidFill>
                <a:latin typeface="Century Gothic"/>
                <a:ea typeface="Century Gothic"/>
                <a:cs typeface="Century Gothic"/>
                <a:sym typeface="Century Gothic"/>
              </a:rPr>
              <a:t>KBank THE WISDOM card - </a:t>
            </a:r>
            <a:r>
              <a:rPr lang="en" sz="1600">
                <a:solidFill>
                  <a:schemeClr val="lt1"/>
                </a:solidFill>
                <a:latin typeface="Century Gothic"/>
                <a:ea typeface="Century Gothic"/>
                <a:cs typeface="Century Gothic"/>
                <a:sym typeface="Century Gothic"/>
              </a:rPr>
              <a:t>ELIGIBILITY and FEES</a:t>
            </a:r>
            <a:endParaRPr sz="1600">
              <a:solidFill>
                <a:srgbClr val="FFFFFF"/>
              </a:solidFill>
              <a:latin typeface="Century Gothic"/>
              <a:ea typeface="Century Gothic"/>
              <a:cs typeface="Century Gothic"/>
              <a:sym typeface="Century Gothic"/>
            </a:endParaRPr>
          </a:p>
        </p:txBody>
      </p:sp>
      <p:sp>
        <p:nvSpPr>
          <p:cNvPr id="997" name="Google Shape;997;p32"/>
          <p:cNvSpPr/>
          <p:nvPr/>
        </p:nvSpPr>
        <p:spPr>
          <a:xfrm>
            <a:off x="-314050" y="500775"/>
            <a:ext cx="2376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32"/>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32"/>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32"/>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32"/>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Q&amp;A</a:t>
            </a:r>
            <a:endParaRPr sz="800" b="1">
              <a:solidFill>
                <a:srgbClr val="999999"/>
              </a:solidFill>
              <a:latin typeface="Century Gothic"/>
              <a:ea typeface="Century Gothic"/>
              <a:cs typeface="Century Gothic"/>
              <a:sym typeface="Century Gothic"/>
            </a:endParaRPr>
          </a:p>
        </p:txBody>
      </p:sp>
      <p:pic>
        <p:nvPicPr>
          <p:cNvPr id="1002" name="Google Shape;1002;p32"/>
          <p:cNvPicPr preferRelativeResize="0"/>
          <p:nvPr/>
        </p:nvPicPr>
        <p:blipFill>
          <a:blip r:embed="rId5">
            <a:alphaModFix/>
          </a:blip>
          <a:stretch>
            <a:fillRect/>
          </a:stretch>
        </p:blipFill>
        <p:spPr>
          <a:xfrm>
            <a:off x="977025" y="1532700"/>
            <a:ext cx="724800" cy="724800"/>
          </a:xfrm>
          <a:prstGeom prst="rect">
            <a:avLst/>
          </a:prstGeom>
          <a:noFill/>
          <a:ln>
            <a:noFill/>
          </a:ln>
        </p:spPr>
      </p:pic>
      <p:pic>
        <p:nvPicPr>
          <p:cNvPr id="1003" name="Google Shape;1003;p32"/>
          <p:cNvPicPr preferRelativeResize="0"/>
          <p:nvPr/>
        </p:nvPicPr>
        <p:blipFill>
          <a:blip r:embed="rId6">
            <a:alphaModFix/>
          </a:blip>
          <a:stretch>
            <a:fillRect/>
          </a:stretch>
        </p:blipFill>
        <p:spPr>
          <a:xfrm>
            <a:off x="5137400" y="1423238"/>
            <a:ext cx="662138" cy="662138"/>
          </a:xfrm>
          <a:prstGeom prst="rect">
            <a:avLst/>
          </a:prstGeom>
          <a:noFill/>
          <a:ln>
            <a:noFill/>
          </a:ln>
        </p:spPr>
      </p:pic>
      <p:sp>
        <p:nvSpPr>
          <p:cNvPr id="1004" name="Google Shape;1004;p32"/>
          <p:cNvSpPr txBox="1"/>
          <p:nvPr/>
        </p:nvSpPr>
        <p:spPr>
          <a:xfrm>
            <a:off x="2031225" y="1493100"/>
            <a:ext cx="2118300" cy="77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HOW TO APPLY ?</a:t>
            </a:r>
            <a:endParaRPr sz="1800">
              <a:latin typeface="Century Gothic"/>
              <a:ea typeface="Century Gothic"/>
              <a:cs typeface="Century Gothic"/>
              <a:sym typeface="Century Gothic"/>
            </a:endParaRPr>
          </a:p>
        </p:txBody>
      </p:sp>
      <p:sp>
        <p:nvSpPr>
          <p:cNvPr id="1005" name="Google Shape;1005;p32"/>
          <p:cNvSpPr txBox="1"/>
          <p:nvPr/>
        </p:nvSpPr>
        <p:spPr>
          <a:xfrm>
            <a:off x="6211375" y="1416900"/>
            <a:ext cx="2365200" cy="7794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1800" b="1">
                <a:latin typeface="Century Gothic"/>
                <a:ea typeface="Century Gothic"/>
                <a:cs typeface="Century Gothic"/>
                <a:sym typeface="Century Gothic"/>
              </a:rPr>
              <a:t>WHAT TO PAY ?</a:t>
            </a:r>
            <a:endParaRPr sz="1800">
              <a:latin typeface="Century Gothic"/>
              <a:ea typeface="Century Gothic"/>
              <a:cs typeface="Century Gothic"/>
              <a:sym typeface="Century Gothic"/>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009"/>
        <p:cNvGrpSpPr/>
        <p:nvPr/>
      </p:nvGrpSpPr>
      <p:grpSpPr>
        <a:xfrm>
          <a:off x="0" y="0"/>
          <a:ext cx="0" cy="0"/>
          <a:chOff x="0" y="0"/>
          <a:chExt cx="0" cy="0"/>
        </a:xfrm>
      </p:grpSpPr>
      <p:sp>
        <p:nvSpPr>
          <p:cNvPr id="1010" name="Google Shape;1010;p33"/>
          <p:cNvSpPr/>
          <p:nvPr/>
        </p:nvSpPr>
        <p:spPr>
          <a:xfrm>
            <a:off x="5966125" y="0"/>
            <a:ext cx="5097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33"/>
          <p:cNvSpPr/>
          <p:nvPr/>
        </p:nvSpPr>
        <p:spPr>
          <a:xfrm>
            <a:off x="6697625" y="-7175"/>
            <a:ext cx="2649600" cy="366600"/>
          </a:xfrm>
          <a:prstGeom prst="parallelogram">
            <a:avLst>
              <a:gd name="adj" fmla="val 25000"/>
            </a:avLst>
          </a:prstGeom>
          <a:solidFill>
            <a:srgbClr val="B7B7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33"/>
          <p:cNvSpPr/>
          <p:nvPr/>
        </p:nvSpPr>
        <p:spPr>
          <a:xfrm>
            <a:off x="6301225" y="0"/>
            <a:ext cx="479400" cy="1018500"/>
          </a:xfrm>
          <a:prstGeom prst="parallelogram">
            <a:avLst>
              <a:gd name="adj" fmla="val 49937"/>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33"/>
          <p:cNvSpPr/>
          <p:nvPr/>
        </p:nvSpPr>
        <p:spPr>
          <a:xfrm>
            <a:off x="-314050" y="-35750"/>
            <a:ext cx="6437100" cy="1054200"/>
          </a:xfrm>
          <a:prstGeom prst="parallelogram">
            <a:avLst>
              <a:gd name="adj" fmla="val 25000"/>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33"/>
          <p:cNvSpPr txBox="1">
            <a:spLocks noGrp="1"/>
          </p:cNvSpPr>
          <p:nvPr>
            <p:ph type="title"/>
          </p:nvPr>
        </p:nvSpPr>
        <p:spPr>
          <a:xfrm>
            <a:off x="370282" y="19092"/>
            <a:ext cx="8795400" cy="724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1800" b="1">
                <a:solidFill>
                  <a:srgbClr val="000000"/>
                </a:solidFill>
                <a:latin typeface="Century Gothic"/>
                <a:ea typeface="Century Gothic"/>
                <a:cs typeface="Century Gothic"/>
                <a:sym typeface="Century Gothic"/>
              </a:rPr>
              <a:t>DEBIT  CARD AND CREDIT CARD</a:t>
            </a:r>
            <a:endParaRPr sz="1800" b="1">
              <a:solidFill>
                <a:srgbClr val="000000"/>
              </a:solidFill>
              <a:latin typeface="Century Gothic"/>
              <a:ea typeface="Century Gothic"/>
              <a:cs typeface="Century Gothic"/>
              <a:sym typeface="Century Gothic"/>
            </a:endParaRPr>
          </a:p>
        </p:txBody>
      </p:sp>
      <p:sp>
        <p:nvSpPr>
          <p:cNvPr id="1015" name="Google Shape;1015;p33"/>
          <p:cNvSpPr/>
          <p:nvPr/>
        </p:nvSpPr>
        <p:spPr>
          <a:xfrm>
            <a:off x="509250" y="4939800"/>
            <a:ext cx="7559100" cy="213000"/>
          </a:xfrm>
          <a:prstGeom prst="rect">
            <a:avLst/>
          </a:prstGeom>
          <a:solidFill>
            <a:srgbClr val="7D0000">
              <a:alpha val="734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33"/>
          <p:cNvSpPr txBox="1"/>
          <p:nvPr/>
        </p:nvSpPr>
        <p:spPr>
          <a:xfrm>
            <a:off x="3701909"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BENEFITS</a:t>
            </a:r>
            <a:endParaRPr sz="800" b="1">
              <a:solidFill>
                <a:srgbClr val="999999"/>
              </a:solidFill>
              <a:latin typeface="Century Gothic"/>
              <a:ea typeface="Century Gothic"/>
              <a:cs typeface="Century Gothic"/>
              <a:sym typeface="Century Gothic"/>
            </a:endParaRPr>
          </a:p>
        </p:txBody>
      </p:sp>
      <p:sp>
        <p:nvSpPr>
          <p:cNvPr id="1017" name="Google Shape;1017;p33"/>
          <p:cNvSpPr txBox="1"/>
          <p:nvPr/>
        </p:nvSpPr>
        <p:spPr>
          <a:xfrm>
            <a:off x="4955404" y="4903800"/>
            <a:ext cx="16485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BUSINESS MODEL</a:t>
            </a:r>
            <a:endParaRPr sz="800" b="1">
              <a:solidFill>
                <a:srgbClr val="999999"/>
              </a:solidFill>
              <a:latin typeface="Century Gothic"/>
              <a:ea typeface="Century Gothic"/>
              <a:cs typeface="Century Gothic"/>
              <a:sym typeface="Century Gothic"/>
            </a:endParaRPr>
          </a:p>
        </p:txBody>
      </p:sp>
      <p:sp>
        <p:nvSpPr>
          <p:cNvPr id="1018" name="Google Shape;1018;p33"/>
          <p:cNvSpPr/>
          <p:nvPr/>
        </p:nvSpPr>
        <p:spPr>
          <a:xfrm>
            <a:off x="82073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33"/>
          <p:cNvSpPr/>
          <p:nvPr/>
        </p:nvSpPr>
        <p:spPr>
          <a:xfrm>
            <a:off x="-826725" y="4939800"/>
            <a:ext cx="1197000" cy="213000"/>
          </a:xfrm>
          <a:prstGeom prst="rect">
            <a:avLst/>
          </a:prstGeom>
          <a:solidFill>
            <a:srgbClr val="85200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33"/>
          <p:cNvSpPr txBox="1"/>
          <p:nvPr/>
        </p:nvSpPr>
        <p:spPr>
          <a:xfrm>
            <a:off x="81645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FFFFFF"/>
                </a:solidFill>
                <a:latin typeface="Century Gothic"/>
                <a:ea typeface="Century Gothic"/>
                <a:cs typeface="Century Gothic"/>
                <a:sym typeface="Century Gothic"/>
              </a:rPr>
              <a:t>Q&amp;A</a:t>
            </a:r>
            <a:endParaRPr sz="800" b="1">
              <a:solidFill>
                <a:srgbClr val="FFFFFF"/>
              </a:solidFill>
              <a:latin typeface="Century Gothic"/>
              <a:ea typeface="Century Gothic"/>
              <a:cs typeface="Century Gothic"/>
              <a:sym typeface="Century Gothic"/>
            </a:endParaRPr>
          </a:p>
        </p:txBody>
      </p:sp>
      <p:sp>
        <p:nvSpPr>
          <p:cNvPr id="1021" name="Google Shape;1021;p33"/>
          <p:cNvSpPr txBox="1"/>
          <p:nvPr/>
        </p:nvSpPr>
        <p:spPr>
          <a:xfrm>
            <a:off x="6792940"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EXAMPLES</a:t>
            </a:r>
            <a:endParaRPr sz="800" b="1">
              <a:solidFill>
                <a:srgbClr val="999999"/>
              </a:solidFill>
              <a:latin typeface="Century Gothic"/>
              <a:ea typeface="Century Gothic"/>
              <a:cs typeface="Century Gothic"/>
              <a:sym typeface="Century Gothic"/>
            </a:endParaRPr>
          </a:p>
        </p:txBody>
      </p:sp>
      <p:sp>
        <p:nvSpPr>
          <p:cNvPr id="1022" name="Google Shape;1022;p33"/>
          <p:cNvSpPr txBox="1"/>
          <p:nvPr/>
        </p:nvSpPr>
        <p:spPr>
          <a:xfrm>
            <a:off x="949467"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99999"/>
                </a:solidFill>
                <a:latin typeface="Century Gothic"/>
                <a:ea typeface="Century Gothic"/>
                <a:cs typeface="Century Gothic"/>
                <a:sym typeface="Century Gothic"/>
              </a:rPr>
              <a:t>INTRODUCTION</a:t>
            </a:r>
            <a:endParaRPr sz="800" b="1">
              <a:solidFill>
                <a:srgbClr val="999999"/>
              </a:solidFill>
              <a:latin typeface="Century Gothic"/>
              <a:ea typeface="Century Gothic"/>
              <a:cs typeface="Century Gothic"/>
              <a:sym typeface="Century Gothic"/>
            </a:endParaRPr>
          </a:p>
        </p:txBody>
      </p:sp>
      <p:sp>
        <p:nvSpPr>
          <p:cNvPr id="1023" name="Google Shape;1023;p33"/>
          <p:cNvSpPr txBox="1"/>
          <p:nvPr/>
        </p:nvSpPr>
        <p:spPr>
          <a:xfrm>
            <a:off x="2360976" y="4903800"/>
            <a:ext cx="1014300" cy="255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800" b="1">
                <a:solidFill>
                  <a:srgbClr val="9E9E9E"/>
                </a:solidFill>
                <a:latin typeface="Century Gothic"/>
                <a:ea typeface="Century Gothic"/>
                <a:cs typeface="Century Gothic"/>
                <a:sym typeface="Century Gothic"/>
              </a:rPr>
              <a:t>FEATURES</a:t>
            </a:r>
            <a:endParaRPr sz="800" b="1">
              <a:solidFill>
                <a:srgbClr val="9E9E9E"/>
              </a:solidFill>
              <a:latin typeface="Century Gothic"/>
              <a:ea typeface="Century Gothic"/>
              <a:cs typeface="Century Gothic"/>
              <a:sym typeface="Century Gothic"/>
            </a:endParaRPr>
          </a:p>
        </p:txBody>
      </p:sp>
      <p:sp>
        <p:nvSpPr>
          <p:cNvPr id="1024" name="Google Shape;1024;p33"/>
          <p:cNvSpPr txBox="1"/>
          <p:nvPr/>
        </p:nvSpPr>
        <p:spPr>
          <a:xfrm>
            <a:off x="4962075" y="2051625"/>
            <a:ext cx="1431900" cy="1100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b="1">
                <a:solidFill>
                  <a:srgbClr val="7D0000"/>
                </a:solidFill>
                <a:latin typeface="Century Gothic"/>
                <a:ea typeface="Century Gothic"/>
                <a:cs typeface="Century Gothic"/>
                <a:sym typeface="Century Gothic"/>
              </a:rPr>
              <a:t>A</a:t>
            </a:r>
            <a:endParaRPr sz="9600" b="1">
              <a:solidFill>
                <a:srgbClr val="7D0000"/>
              </a:solidFill>
              <a:latin typeface="Century Gothic"/>
              <a:ea typeface="Century Gothic"/>
              <a:cs typeface="Century Gothic"/>
              <a:sym typeface="Century Gothic"/>
            </a:endParaRPr>
          </a:p>
        </p:txBody>
      </p:sp>
      <p:sp>
        <p:nvSpPr>
          <p:cNvPr id="1025" name="Google Shape;1025;p33"/>
          <p:cNvSpPr txBox="1"/>
          <p:nvPr/>
        </p:nvSpPr>
        <p:spPr>
          <a:xfrm>
            <a:off x="2933175" y="1699650"/>
            <a:ext cx="1315200" cy="1685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b="1">
                <a:solidFill>
                  <a:srgbClr val="7D0000"/>
                </a:solidFill>
                <a:latin typeface="Century Gothic"/>
                <a:ea typeface="Century Gothic"/>
                <a:cs typeface="Century Gothic"/>
                <a:sym typeface="Century Gothic"/>
              </a:rPr>
              <a:t>Q</a:t>
            </a:r>
            <a:endParaRPr sz="9600" b="1">
              <a:solidFill>
                <a:srgbClr val="7D0000"/>
              </a:solidFill>
              <a:latin typeface="Century Gothic"/>
              <a:ea typeface="Century Gothic"/>
              <a:cs typeface="Century Gothic"/>
              <a:sym typeface="Century Gothic"/>
            </a:endParaRPr>
          </a:p>
        </p:txBody>
      </p:sp>
      <p:sp>
        <p:nvSpPr>
          <p:cNvPr id="1026" name="Google Shape;1026;p33"/>
          <p:cNvSpPr txBox="1"/>
          <p:nvPr/>
        </p:nvSpPr>
        <p:spPr>
          <a:xfrm>
            <a:off x="4095975" y="2021400"/>
            <a:ext cx="1178700" cy="11007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9600" b="1">
                <a:solidFill>
                  <a:srgbClr val="666666"/>
                </a:solidFill>
                <a:latin typeface="Century Gothic"/>
                <a:ea typeface="Century Gothic"/>
                <a:cs typeface="Century Gothic"/>
                <a:sym typeface="Century Gothic"/>
              </a:rPr>
              <a:t>&amp;</a:t>
            </a:r>
            <a:endParaRPr sz="9600" b="1">
              <a:solidFill>
                <a:srgbClr val="666666"/>
              </a:solidFill>
              <a:latin typeface="Century Gothic"/>
              <a:ea typeface="Century Gothic"/>
              <a:cs typeface="Century Gothic"/>
              <a:sym typeface="Century Gothic"/>
            </a:endParaRPr>
          </a:p>
        </p:txBody>
      </p:sp>
      <p:sp>
        <p:nvSpPr>
          <p:cNvPr id="1027" name="Google Shape;1027;p33"/>
          <p:cNvSpPr txBox="1"/>
          <p:nvPr/>
        </p:nvSpPr>
        <p:spPr>
          <a:xfrm>
            <a:off x="-38975" y="2552275"/>
            <a:ext cx="5611200" cy="65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2137</Words>
  <Application>Microsoft Office PowerPoint</Application>
  <PresentationFormat>On-screen Show (16:9)</PresentationFormat>
  <Paragraphs>507</Paragraphs>
  <Slides>21</Slides>
  <Notes>21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Century Gothic</vt:lpstr>
      <vt:lpstr>Simple Light</vt:lpstr>
      <vt:lpstr>PowerPoint Presentation</vt:lpstr>
      <vt:lpstr>WHAT IS DEBIT CARD AND CREDIT CARD?</vt:lpstr>
      <vt:lpstr>FORM OF FINANCIAL CARD</vt:lpstr>
      <vt:lpstr>CARD COMPONENTS</vt:lpstr>
      <vt:lpstr>FEATURES OF DEBIT CARD AND CREDIT CARD</vt:lpstr>
      <vt:lpstr>FEATURES OF DEBIT CARD AND CREDIT CARD</vt:lpstr>
      <vt:lpstr>FEATURES OF DEBIT CARD AND CREDIT CARD</vt:lpstr>
      <vt:lpstr>BENEFIT OF CREDIT CARD - ISSUERS</vt:lpstr>
      <vt:lpstr>BENEFIT OF CREDIT CARD - USERS</vt:lpstr>
      <vt:lpstr>BENEFIT OF DEBIT CARD - ISSUERS &amp; USERS</vt:lpstr>
      <vt:lpstr>PROS AND CONS FOR CARDHOLDERS</vt:lpstr>
      <vt:lpstr>BUSINESS MODEL: CREDIT CARD SYSTEM </vt:lpstr>
      <vt:lpstr>BUSINESS MODEL: DEBIT CARD SYSTEM</vt:lpstr>
      <vt:lpstr>BUSINESS MODEL: THE MONEY MECHANISM </vt:lpstr>
      <vt:lpstr>BUSINESS MODEL: TRENDS OF FINANCIAL CARDS</vt:lpstr>
      <vt:lpstr>BUSINESS MODEL: TRENDS OF FINANCIAL CARDS</vt:lpstr>
      <vt:lpstr>EXAMPLE OF DEBIT CARD</vt:lpstr>
      <vt:lpstr>EXAMPLE OF DEBIT CARD</vt:lpstr>
      <vt:lpstr>EXAMPLE OF CREDIT CARD</vt:lpstr>
      <vt:lpstr>EXAMPLE OF CREDIT CARD</vt:lpstr>
      <vt:lpstr>DEBIT  CARD AND CREDIT CARD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Lecturer</dc:creator>
  <cp:lastModifiedBy>Lecturer</cp:lastModifiedBy>
  <cp:revision>1</cp:revision>
  <dcterms:modified xsi:type="dcterms:W3CDTF">2018-09-13T07:09:28Z</dcterms:modified>
</cp:coreProperties>
</file>