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35"/>
  </p:handoutMasterIdLst>
  <p:sldIdLst>
    <p:sldId id="256" r:id="rId2"/>
    <p:sldId id="258" r:id="rId3"/>
    <p:sldId id="309" r:id="rId4"/>
    <p:sldId id="308" r:id="rId5"/>
    <p:sldId id="260" r:id="rId6"/>
    <p:sldId id="297" r:id="rId7"/>
    <p:sldId id="261" r:id="rId8"/>
    <p:sldId id="298" r:id="rId9"/>
    <p:sldId id="262" r:id="rId10"/>
    <p:sldId id="263" r:id="rId11"/>
    <p:sldId id="267" r:id="rId12"/>
    <p:sldId id="265" r:id="rId13"/>
    <p:sldId id="299" r:id="rId14"/>
    <p:sldId id="266" r:id="rId15"/>
    <p:sldId id="268" r:id="rId16"/>
    <p:sldId id="300" r:id="rId17"/>
    <p:sldId id="269" r:id="rId18"/>
    <p:sldId id="272" r:id="rId19"/>
    <p:sldId id="301" r:id="rId20"/>
    <p:sldId id="307" r:id="rId21"/>
    <p:sldId id="281" r:id="rId22"/>
    <p:sldId id="284" r:id="rId23"/>
    <p:sldId id="283" r:id="rId24"/>
    <p:sldId id="305" r:id="rId25"/>
    <p:sldId id="285" r:id="rId26"/>
    <p:sldId id="286" r:id="rId27"/>
    <p:sldId id="287" r:id="rId28"/>
    <p:sldId id="288" r:id="rId29"/>
    <p:sldId id="289" r:id="rId30"/>
    <p:sldId id="296" r:id="rId31"/>
    <p:sldId id="290" r:id="rId32"/>
    <p:sldId id="295" r:id="rId33"/>
    <p:sldId id="293" r:id="rId34"/>
  </p:sldIdLst>
  <p:sldSz cx="9144000" cy="6858000" type="screen4x3"/>
  <p:notesSz cx="6781800" cy="992663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p:cViewPr varScale="1">
        <p:scale>
          <a:sx n="91" d="100"/>
          <a:sy n="91" d="100"/>
        </p:scale>
        <p:origin x="984" y="5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3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D46072-212D-41BE-8711-34301AB3A7C3}" type="doc">
      <dgm:prSet loTypeId="urn:microsoft.com/office/officeart/2005/8/layout/orgChart1" loCatId="hierarchy" qsTypeId="urn:microsoft.com/office/officeart/2005/8/quickstyle/simple2" qsCatId="simple" csTypeId="urn:microsoft.com/office/officeart/2005/8/colors/accent3_2" csCatId="accent3" phldr="1"/>
      <dgm:spPr/>
      <dgm:t>
        <a:bodyPr/>
        <a:lstStyle/>
        <a:p>
          <a:endParaRPr lang="en-GB"/>
        </a:p>
      </dgm:t>
    </dgm:pt>
    <dgm:pt modelId="{329D3B96-5F0B-476B-94AF-F01E05F11FB7}">
      <dgm:prSet phldrT="[Text]" custT="1"/>
      <dgm:spPr>
        <a:ln>
          <a:solidFill>
            <a:schemeClr val="tx1"/>
          </a:solidFill>
        </a:ln>
      </dgm:spPr>
      <dgm:t>
        <a:bodyPr/>
        <a:lstStyle/>
        <a:p>
          <a:r>
            <a:rPr lang="en-GB" sz="1400" dirty="0">
              <a:solidFill>
                <a:schemeClr val="tx1"/>
              </a:solidFill>
            </a:rPr>
            <a:t>Breach of other GATT provisions </a:t>
          </a:r>
        </a:p>
      </dgm:t>
    </dgm:pt>
    <dgm:pt modelId="{D72F921B-DCA6-48E0-B09B-2346491CA6B2}" type="parTrans" cxnId="{26AB0587-A613-41DA-835C-A1ABF93FB7C3}">
      <dgm:prSet/>
      <dgm:spPr/>
      <dgm:t>
        <a:bodyPr/>
        <a:lstStyle/>
        <a:p>
          <a:endParaRPr lang="en-GB"/>
        </a:p>
      </dgm:t>
    </dgm:pt>
    <dgm:pt modelId="{67C5FD9C-9A70-47AE-9B6F-75F3398CAD57}" type="sibTrans" cxnId="{26AB0587-A613-41DA-835C-A1ABF93FB7C3}">
      <dgm:prSet/>
      <dgm:spPr/>
      <dgm:t>
        <a:bodyPr/>
        <a:lstStyle/>
        <a:p>
          <a:endParaRPr lang="en-GB"/>
        </a:p>
      </dgm:t>
    </dgm:pt>
    <dgm:pt modelId="{7B0010E2-DDDC-450A-9284-D3609C951E11}" type="asst">
      <dgm:prSet phldrT="[Text]" custT="1"/>
      <dgm:spPr>
        <a:ln>
          <a:solidFill>
            <a:schemeClr val="tx1"/>
          </a:solidFill>
        </a:ln>
      </dgm:spPr>
      <dgm:t>
        <a:bodyPr/>
        <a:lstStyle/>
        <a:p>
          <a:r>
            <a:rPr lang="en-GB" sz="1400" dirty="0">
              <a:solidFill>
                <a:schemeClr val="tx1"/>
              </a:solidFill>
            </a:rPr>
            <a:t>Invoke Article XX </a:t>
          </a:r>
        </a:p>
      </dgm:t>
    </dgm:pt>
    <dgm:pt modelId="{08521D2C-EB3C-4DAF-92FC-6D9F05C691E1}" type="parTrans" cxnId="{70469BD5-F722-444D-A31B-0D8D60A81994}">
      <dgm:prSet/>
      <dgm:spPr>
        <a:ln>
          <a:solidFill>
            <a:schemeClr val="tx1"/>
          </a:solidFill>
        </a:ln>
      </dgm:spPr>
      <dgm:t>
        <a:bodyPr/>
        <a:lstStyle/>
        <a:p>
          <a:endParaRPr lang="en-GB"/>
        </a:p>
      </dgm:t>
    </dgm:pt>
    <dgm:pt modelId="{39FB6D59-EB6F-4305-B04B-C694342D1EBD}" type="sibTrans" cxnId="{70469BD5-F722-444D-A31B-0D8D60A81994}">
      <dgm:prSet/>
      <dgm:spPr/>
      <dgm:t>
        <a:bodyPr/>
        <a:lstStyle/>
        <a:p>
          <a:endParaRPr lang="en-GB"/>
        </a:p>
      </dgm:t>
    </dgm:pt>
    <dgm:pt modelId="{7FFD4D6A-C276-4E86-B86B-F9DC60536071}">
      <dgm:prSet phldrT="[Text]" custT="1"/>
      <dgm:spPr>
        <a:ln>
          <a:solidFill>
            <a:schemeClr val="tx1"/>
          </a:solidFill>
        </a:ln>
      </dgm:spPr>
      <dgm:t>
        <a:bodyPr/>
        <a:lstStyle/>
        <a:p>
          <a:r>
            <a:rPr lang="en-GB" sz="1400" dirty="0">
              <a:solidFill>
                <a:schemeClr val="tx1"/>
              </a:solidFill>
            </a:rPr>
            <a:t>Which para? </a:t>
          </a:r>
        </a:p>
      </dgm:t>
    </dgm:pt>
    <dgm:pt modelId="{E74D2493-03B0-4837-8177-CBC722805272}" type="parTrans" cxnId="{74DF8CAB-A124-41C9-8F2B-A57DBACE5B8B}">
      <dgm:prSet/>
      <dgm:spPr>
        <a:ln>
          <a:solidFill>
            <a:schemeClr val="tx1"/>
          </a:solidFill>
        </a:ln>
      </dgm:spPr>
      <dgm:t>
        <a:bodyPr/>
        <a:lstStyle/>
        <a:p>
          <a:endParaRPr lang="en-GB"/>
        </a:p>
      </dgm:t>
    </dgm:pt>
    <dgm:pt modelId="{EE1FE0DA-D8AD-47F9-A63F-548CA0966629}" type="sibTrans" cxnId="{74DF8CAB-A124-41C9-8F2B-A57DBACE5B8B}">
      <dgm:prSet/>
      <dgm:spPr/>
      <dgm:t>
        <a:bodyPr/>
        <a:lstStyle/>
        <a:p>
          <a:endParaRPr lang="en-GB"/>
        </a:p>
      </dgm:t>
    </dgm:pt>
    <dgm:pt modelId="{373B1069-2C6C-4EA3-8822-BC01264F345C}">
      <dgm:prSet phldrT="[Text]" custT="1"/>
      <dgm:spPr>
        <a:ln>
          <a:solidFill>
            <a:schemeClr val="tx1"/>
          </a:solidFill>
        </a:ln>
      </dgm:spPr>
      <dgm:t>
        <a:bodyPr/>
        <a:lstStyle/>
        <a:p>
          <a:r>
            <a:rPr lang="en-GB" sz="1400" dirty="0">
              <a:solidFill>
                <a:schemeClr val="tx1"/>
              </a:solidFill>
            </a:rPr>
            <a:t>Chapeau </a:t>
          </a:r>
          <a:r>
            <a:rPr lang="en-GB" sz="1400" b="1" i="1" dirty="0">
              <a:solidFill>
                <a:schemeClr val="tx1"/>
              </a:solidFill>
            </a:rPr>
            <a:t>(</a:t>
          </a:r>
          <a:r>
            <a:rPr lang="en-GB" sz="1200" b="1" i="1" dirty="0">
              <a:solidFill>
                <a:schemeClr val="tx1"/>
              </a:solidFill>
            </a:rPr>
            <a:t>Shrimp/Turtle) </a:t>
          </a:r>
        </a:p>
      </dgm:t>
    </dgm:pt>
    <dgm:pt modelId="{A5620416-A54E-4C28-B073-5BDA802B3FC5}" type="parTrans" cxnId="{AC2E0DC4-91E5-45C7-B60C-3A96E5F6AC1A}">
      <dgm:prSet/>
      <dgm:spPr>
        <a:ln>
          <a:solidFill>
            <a:schemeClr val="tx1"/>
          </a:solidFill>
        </a:ln>
      </dgm:spPr>
      <dgm:t>
        <a:bodyPr/>
        <a:lstStyle/>
        <a:p>
          <a:endParaRPr lang="en-GB"/>
        </a:p>
      </dgm:t>
    </dgm:pt>
    <dgm:pt modelId="{75C85020-83A7-439B-9956-CA333291FB9D}" type="sibTrans" cxnId="{AC2E0DC4-91E5-45C7-B60C-3A96E5F6AC1A}">
      <dgm:prSet/>
      <dgm:spPr/>
      <dgm:t>
        <a:bodyPr/>
        <a:lstStyle/>
        <a:p>
          <a:endParaRPr lang="en-GB"/>
        </a:p>
      </dgm:t>
    </dgm:pt>
    <dgm:pt modelId="{C05D4518-786D-4F47-8188-E4B3409069A9}" type="asst">
      <dgm:prSet custT="1"/>
      <dgm:spPr>
        <a:ln>
          <a:solidFill>
            <a:schemeClr val="tx1"/>
          </a:solidFill>
        </a:ln>
      </dgm:spPr>
      <dgm:t>
        <a:bodyPr/>
        <a:lstStyle/>
        <a:p>
          <a:r>
            <a:rPr lang="en-GB" sz="1400" dirty="0">
              <a:solidFill>
                <a:schemeClr val="tx1"/>
              </a:solidFill>
            </a:rPr>
            <a:t>What does the measure aimed to protect? </a:t>
          </a:r>
        </a:p>
      </dgm:t>
    </dgm:pt>
    <dgm:pt modelId="{1E5AB939-81FD-425A-9171-64D088BF2796}" type="parTrans" cxnId="{118C0819-F1A9-4160-A253-667AA4F71397}">
      <dgm:prSet/>
      <dgm:spPr>
        <a:ln>
          <a:solidFill>
            <a:schemeClr val="tx1"/>
          </a:solidFill>
        </a:ln>
      </dgm:spPr>
      <dgm:t>
        <a:bodyPr/>
        <a:lstStyle/>
        <a:p>
          <a:endParaRPr lang="en-GB"/>
        </a:p>
      </dgm:t>
    </dgm:pt>
    <dgm:pt modelId="{9027304A-F847-4E98-9B76-F936FFDC76A3}" type="sibTrans" cxnId="{118C0819-F1A9-4160-A253-667AA4F71397}">
      <dgm:prSet/>
      <dgm:spPr/>
      <dgm:t>
        <a:bodyPr/>
        <a:lstStyle/>
        <a:p>
          <a:endParaRPr lang="en-GB"/>
        </a:p>
      </dgm:t>
    </dgm:pt>
    <dgm:pt modelId="{FF2B13FA-5473-444D-8AF1-4F5645ED621D}">
      <dgm:prSet custT="1"/>
      <dgm:spPr>
        <a:ln>
          <a:solidFill>
            <a:schemeClr val="tx1"/>
          </a:solidFill>
        </a:ln>
      </dgm:spPr>
      <dgm:t>
        <a:bodyPr/>
        <a:lstStyle/>
        <a:p>
          <a:pPr algn="l"/>
          <a:r>
            <a:rPr lang="en-GB" sz="1400" dirty="0">
              <a:solidFill>
                <a:schemeClr val="tx1"/>
              </a:solidFill>
            </a:rPr>
            <a:t>Life + health (</a:t>
          </a:r>
          <a:r>
            <a:rPr lang="en-GB" sz="1400" b="1" i="1" dirty="0">
              <a:solidFill>
                <a:schemeClr val="tx1"/>
              </a:solidFill>
            </a:rPr>
            <a:t>Cigarettes, Asbestos)</a:t>
          </a:r>
        </a:p>
        <a:p>
          <a:pPr algn="l"/>
          <a:r>
            <a:rPr lang="en-GB" sz="1400" dirty="0">
              <a:solidFill>
                <a:schemeClr val="tx1"/>
              </a:solidFill>
            </a:rPr>
            <a:t>Law &amp; enforcement (</a:t>
          </a:r>
          <a:r>
            <a:rPr lang="en-GB" sz="1400" b="1" i="1" dirty="0">
              <a:solidFill>
                <a:schemeClr val="tx1"/>
              </a:solidFill>
            </a:rPr>
            <a:t>Beef</a:t>
          </a:r>
          <a:r>
            <a:rPr lang="en-GB" sz="1400" dirty="0">
              <a:solidFill>
                <a:schemeClr val="tx1"/>
              </a:solidFill>
            </a:rPr>
            <a:t>) </a:t>
          </a:r>
        </a:p>
        <a:p>
          <a:pPr algn="l"/>
          <a:r>
            <a:rPr lang="en-GB" sz="1400" dirty="0">
              <a:solidFill>
                <a:schemeClr val="tx1"/>
              </a:solidFill>
            </a:rPr>
            <a:t>Natural resources (evolutionary)  (</a:t>
          </a:r>
          <a:r>
            <a:rPr lang="en-GB" sz="1400" b="1" i="1" dirty="0">
              <a:solidFill>
                <a:schemeClr val="tx1"/>
              </a:solidFill>
            </a:rPr>
            <a:t>Shrimp/Turtle)</a:t>
          </a:r>
          <a:r>
            <a:rPr lang="en-GB" sz="1400" dirty="0">
              <a:solidFill>
                <a:schemeClr val="tx1"/>
              </a:solidFill>
            </a:rPr>
            <a:t>  </a:t>
          </a:r>
        </a:p>
        <a:p>
          <a:pPr algn="l"/>
          <a:r>
            <a:rPr lang="en-GB" sz="1400" dirty="0">
              <a:solidFill>
                <a:schemeClr val="tx1"/>
              </a:solidFill>
            </a:rPr>
            <a:t>Public morals,</a:t>
          </a:r>
        </a:p>
        <a:p>
          <a:pPr algn="l"/>
          <a:r>
            <a:rPr lang="en-GB" sz="1400" dirty="0">
              <a:solidFill>
                <a:schemeClr val="tx1"/>
              </a:solidFill>
            </a:rPr>
            <a:t>Other </a:t>
          </a:r>
          <a:r>
            <a:rPr lang="en-GB" sz="1400" u="sng" dirty="0">
              <a:solidFill>
                <a:schemeClr val="tx1"/>
              </a:solidFill>
            </a:rPr>
            <a:t>within</a:t>
          </a:r>
          <a:r>
            <a:rPr lang="en-GB" sz="1400" dirty="0">
              <a:solidFill>
                <a:schemeClr val="tx1"/>
              </a:solidFill>
            </a:rPr>
            <a:t> the list?  </a:t>
          </a:r>
        </a:p>
        <a:p>
          <a:pPr algn="l"/>
          <a:r>
            <a:rPr lang="en-GB" sz="1400" dirty="0">
              <a:solidFill>
                <a:schemeClr val="tx1"/>
              </a:solidFill>
            </a:rPr>
            <a:t>NB: low means-end rationality </a:t>
          </a:r>
        </a:p>
        <a:p>
          <a:pPr algn="ctr"/>
          <a:endParaRPr lang="en-GB" sz="1100" dirty="0"/>
        </a:p>
      </dgm:t>
    </dgm:pt>
    <dgm:pt modelId="{EAEEDA9E-CFB0-4BAB-871A-0AA809897D73}" type="parTrans" cxnId="{DF529525-C425-43C7-BA30-10619E43E98D}">
      <dgm:prSet/>
      <dgm:spPr>
        <a:ln>
          <a:solidFill>
            <a:schemeClr val="tx1"/>
          </a:solidFill>
        </a:ln>
      </dgm:spPr>
      <dgm:t>
        <a:bodyPr/>
        <a:lstStyle/>
        <a:p>
          <a:endParaRPr lang="en-GB"/>
        </a:p>
      </dgm:t>
    </dgm:pt>
    <dgm:pt modelId="{B9550BE5-282B-4D57-BDA3-AB0DCC81F1F3}" type="sibTrans" cxnId="{DF529525-C425-43C7-BA30-10619E43E98D}">
      <dgm:prSet/>
      <dgm:spPr/>
      <dgm:t>
        <a:bodyPr/>
        <a:lstStyle/>
        <a:p>
          <a:endParaRPr lang="en-GB"/>
        </a:p>
      </dgm:t>
    </dgm:pt>
    <dgm:pt modelId="{011F8FA9-348B-4C9E-8487-BB95CC4B8250}" type="asst">
      <dgm:prSet custT="1"/>
      <dgm:spPr>
        <a:ln>
          <a:solidFill>
            <a:schemeClr val="tx1"/>
          </a:solidFill>
        </a:ln>
      </dgm:spPr>
      <dgm:t>
        <a:bodyPr/>
        <a:lstStyle/>
        <a:p>
          <a:r>
            <a:rPr lang="en-GB" sz="1400" dirty="0">
              <a:solidFill>
                <a:schemeClr val="tx1"/>
              </a:solidFill>
            </a:rPr>
            <a:t>Necessary or relating to? </a:t>
          </a:r>
        </a:p>
      </dgm:t>
    </dgm:pt>
    <dgm:pt modelId="{5AB1335B-B022-4D04-AB2D-4FA662E58130}" type="parTrans" cxnId="{6716A6C4-9563-46ED-A247-FB581AB9E577}">
      <dgm:prSet/>
      <dgm:spPr>
        <a:ln>
          <a:solidFill>
            <a:schemeClr val="tx1"/>
          </a:solidFill>
        </a:ln>
      </dgm:spPr>
      <dgm:t>
        <a:bodyPr/>
        <a:lstStyle/>
        <a:p>
          <a:endParaRPr lang="en-GB" b="1"/>
        </a:p>
      </dgm:t>
    </dgm:pt>
    <dgm:pt modelId="{E3942A0F-F739-46FC-A177-1AB21DB5BD42}" type="sibTrans" cxnId="{6716A6C4-9563-46ED-A247-FB581AB9E577}">
      <dgm:prSet/>
      <dgm:spPr/>
      <dgm:t>
        <a:bodyPr/>
        <a:lstStyle/>
        <a:p>
          <a:endParaRPr lang="en-GB"/>
        </a:p>
      </dgm:t>
    </dgm:pt>
    <dgm:pt modelId="{EDEDEA72-CBAC-4A2A-972D-BD676AC122E6}" type="asst">
      <dgm:prSet custT="1"/>
      <dgm:spPr>
        <a:ln>
          <a:solidFill>
            <a:schemeClr val="tx1"/>
          </a:solidFill>
        </a:ln>
      </dgm:spPr>
      <dgm:t>
        <a:bodyPr/>
        <a:lstStyle/>
        <a:p>
          <a:pPr algn="l"/>
          <a:r>
            <a:rPr lang="en-GB" sz="1200" b="1" dirty="0">
              <a:solidFill>
                <a:schemeClr val="tx1"/>
              </a:solidFill>
            </a:rPr>
            <a:t>No Arbitrary discrim</a:t>
          </a:r>
        </a:p>
        <a:p>
          <a:pPr algn="l"/>
          <a:r>
            <a:rPr lang="en-GB" sz="1200" b="0" dirty="0">
              <a:solidFill>
                <a:schemeClr val="tx1"/>
              </a:solidFill>
            </a:rPr>
            <a:t>Measure must be discriminatory for objective reasons </a:t>
          </a:r>
        </a:p>
      </dgm:t>
    </dgm:pt>
    <dgm:pt modelId="{3D2091E9-8EC6-40EF-96C2-AE43E83E53A3}" type="parTrans" cxnId="{2A8FC55F-77DA-45E0-9C42-BDF08CC0ECF4}">
      <dgm:prSet/>
      <dgm:spPr>
        <a:ln>
          <a:solidFill>
            <a:schemeClr val="tx1"/>
          </a:solidFill>
        </a:ln>
      </dgm:spPr>
      <dgm:t>
        <a:bodyPr/>
        <a:lstStyle/>
        <a:p>
          <a:endParaRPr lang="en-GB"/>
        </a:p>
      </dgm:t>
    </dgm:pt>
    <dgm:pt modelId="{3EC808E2-601E-424C-8BAF-B64EE867C0F9}" type="sibTrans" cxnId="{2A8FC55F-77DA-45E0-9C42-BDF08CC0ECF4}">
      <dgm:prSet/>
      <dgm:spPr/>
      <dgm:t>
        <a:bodyPr/>
        <a:lstStyle/>
        <a:p>
          <a:endParaRPr lang="en-GB"/>
        </a:p>
      </dgm:t>
    </dgm:pt>
    <dgm:pt modelId="{669EA13F-D10F-4CE0-ABC6-6375E77C13CC}" type="asst">
      <dgm:prSet custT="1"/>
      <dgm:spPr>
        <a:ln>
          <a:solidFill>
            <a:schemeClr val="tx1"/>
          </a:solidFill>
        </a:ln>
      </dgm:spPr>
      <dgm:t>
        <a:bodyPr/>
        <a:lstStyle/>
        <a:p>
          <a:endParaRPr lang="en-GB" sz="1400" b="1" dirty="0">
            <a:solidFill>
              <a:schemeClr val="tx1"/>
            </a:solidFill>
          </a:endParaRPr>
        </a:p>
        <a:p>
          <a:endParaRPr lang="en-GB" sz="1400" b="1" dirty="0">
            <a:solidFill>
              <a:schemeClr val="tx1"/>
            </a:solidFill>
          </a:endParaRPr>
        </a:p>
        <a:p>
          <a:endParaRPr lang="en-GB" sz="1200" b="1" dirty="0">
            <a:solidFill>
              <a:schemeClr val="tx1"/>
            </a:solidFill>
          </a:endParaRPr>
        </a:p>
        <a:p>
          <a:r>
            <a:rPr lang="en-GB" sz="1200" b="1" dirty="0">
              <a:solidFill>
                <a:schemeClr val="tx1"/>
              </a:solidFill>
            </a:rPr>
            <a:t>No Unjustifiable discrim</a:t>
          </a:r>
        </a:p>
        <a:p>
          <a:r>
            <a:rPr lang="en-GB" sz="1200" b="0" dirty="0">
              <a:solidFill>
                <a:schemeClr val="tx1"/>
              </a:solidFill>
            </a:rPr>
            <a:t>The implementation of the measure must not be discrim. </a:t>
          </a:r>
        </a:p>
        <a:p>
          <a:endParaRPr lang="en-GB" sz="1400" b="1" dirty="0">
            <a:solidFill>
              <a:schemeClr val="tx1"/>
            </a:solidFill>
          </a:endParaRPr>
        </a:p>
        <a:p>
          <a:endParaRPr lang="en-GB" sz="1400" dirty="0">
            <a:solidFill>
              <a:schemeClr val="tx1"/>
            </a:solidFill>
          </a:endParaRPr>
        </a:p>
      </dgm:t>
    </dgm:pt>
    <dgm:pt modelId="{C798C63B-C45E-4806-95F7-CC8F65501A83}" type="parTrans" cxnId="{6A68C520-56CB-44F8-92CB-2979B352BED6}">
      <dgm:prSet/>
      <dgm:spPr>
        <a:ln>
          <a:solidFill>
            <a:schemeClr val="tx1"/>
          </a:solidFill>
        </a:ln>
      </dgm:spPr>
      <dgm:t>
        <a:bodyPr/>
        <a:lstStyle/>
        <a:p>
          <a:endParaRPr lang="en-GB"/>
        </a:p>
      </dgm:t>
    </dgm:pt>
    <dgm:pt modelId="{9B788144-B689-4BA9-8B38-E2BF84955148}" type="sibTrans" cxnId="{6A68C520-56CB-44F8-92CB-2979B352BED6}">
      <dgm:prSet/>
      <dgm:spPr/>
      <dgm:t>
        <a:bodyPr/>
        <a:lstStyle/>
        <a:p>
          <a:endParaRPr lang="en-GB"/>
        </a:p>
      </dgm:t>
    </dgm:pt>
    <dgm:pt modelId="{0D94209D-9FD7-4F63-9F1B-20B6A7B5886C}" type="asst">
      <dgm:prSet custT="1"/>
      <dgm:spPr>
        <a:ln>
          <a:solidFill>
            <a:schemeClr val="tx1"/>
          </a:solidFill>
        </a:ln>
      </dgm:spPr>
      <dgm:t>
        <a:bodyPr/>
        <a:lstStyle/>
        <a:p>
          <a:pPr algn="l"/>
          <a:r>
            <a:rPr lang="en-GB" sz="1200" b="1" dirty="0">
              <a:solidFill>
                <a:schemeClr val="tx1"/>
              </a:solidFill>
            </a:rPr>
            <a:t>No disguised discrim</a:t>
          </a:r>
        </a:p>
        <a:p>
          <a:pPr algn="l"/>
          <a:r>
            <a:rPr lang="en-GB" sz="1200" dirty="0">
              <a:solidFill>
                <a:schemeClr val="tx1"/>
              </a:solidFill>
            </a:rPr>
            <a:t>(</a:t>
          </a:r>
          <a:r>
            <a:rPr lang="en-GB" sz="1200" i="1" dirty="0">
              <a:solidFill>
                <a:schemeClr val="tx1"/>
              </a:solidFill>
            </a:rPr>
            <a:t>design, architecture &amp; revealing structure</a:t>
          </a:r>
          <a:r>
            <a:rPr lang="en-GB" sz="1200" dirty="0">
              <a:solidFill>
                <a:schemeClr val="tx1"/>
              </a:solidFill>
            </a:rPr>
            <a:t>) </a:t>
          </a:r>
          <a:r>
            <a:rPr lang="en-GB" sz="1200" b="1" i="1" dirty="0">
              <a:solidFill>
                <a:schemeClr val="tx1"/>
              </a:solidFill>
            </a:rPr>
            <a:t>Shrimp II </a:t>
          </a:r>
          <a:r>
            <a:rPr lang="en-GB" sz="1200" dirty="0">
              <a:solidFill>
                <a:schemeClr val="tx1"/>
              </a:solidFill>
            </a:rPr>
            <a:t>referring </a:t>
          </a:r>
        </a:p>
        <a:p>
          <a:pPr algn="l"/>
          <a:r>
            <a:rPr lang="en-GB" sz="1200" b="1" i="1" dirty="0">
              <a:solidFill>
                <a:schemeClr val="tx1"/>
              </a:solidFill>
            </a:rPr>
            <a:t>Japan Al</a:t>
          </a:r>
        </a:p>
      </dgm:t>
    </dgm:pt>
    <dgm:pt modelId="{026B4AC4-0B6B-4336-8851-F452E5B85E66}" type="parTrans" cxnId="{03E38703-E675-497B-A252-CB526F3FA275}">
      <dgm:prSet/>
      <dgm:spPr>
        <a:ln>
          <a:solidFill>
            <a:schemeClr val="tx1"/>
          </a:solidFill>
        </a:ln>
      </dgm:spPr>
      <dgm:t>
        <a:bodyPr/>
        <a:lstStyle/>
        <a:p>
          <a:endParaRPr lang="en-GB"/>
        </a:p>
      </dgm:t>
    </dgm:pt>
    <dgm:pt modelId="{E54F00A5-6313-496D-AC83-B58CE2A2361F}" type="sibTrans" cxnId="{03E38703-E675-497B-A252-CB526F3FA275}">
      <dgm:prSet/>
      <dgm:spPr/>
      <dgm:t>
        <a:bodyPr/>
        <a:lstStyle/>
        <a:p>
          <a:endParaRPr lang="en-GB"/>
        </a:p>
      </dgm:t>
    </dgm:pt>
    <dgm:pt modelId="{93C8A4A2-05CA-4BFD-89C3-CBCA6673D93F}">
      <dgm:prSet/>
      <dgm:spPr>
        <a:ln>
          <a:solidFill>
            <a:schemeClr val="tx1"/>
          </a:solidFill>
        </a:ln>
      </dgm:spPr>
      <dgm:t>
        <a:bodyPr/>
        <a:lstStyle/>
        <a:p>
          <a:r>
            <a:rPr lang="en-GB" dirty="0">
              <a:solidFill>
                <a:schemeClr val="tx1"/>
              </a:solidFill>
            </a:rPr>
            <a:t>Necessary = no less trade restrictive alternatives. (</a:t>
          </a:r>
          <a:r>
            <a:rPr lang="en-GB" b="1" i="1" dirty="0">
              <a:solidFill>
                <a:schemeClr val="tx1"/>
              </a:solidFill>
            </a:rPr>
            <a:t>Cigarettes, Beef</a:t>
          </a:r>
          <a:r>
            <a:rPr lang="en-GB" dirty="0">
              <a:solidFill>
                <a:schemeClr val="tx1"/>
              </a:solidFill>
            </a:rPr>
            <a:t>) </a:t>
          </a:r>
        </a:p>
        <a:p>
          <a:r>
            <a:rPr lang="en-GB" dirty="0">
              <a:solidFill>
                <a:schemeClr val="tx1"/>
              </a:solidFill>
            </a:rPr>
            <a:t>+ Weighing and balancing test  (</a:t>
          </a:r>
          <a:r>
            <a:rPr lang="en-GB" b="1" i="1" dirty="0">
              <a:solidFill>
                <a:schemeClr val="tx1"/>
              </a:solidFill>
            </a:rPr>
            <a:t>Beef, cf. Asbestos</a:t>
          </a:r>
          <a:r>
            <a:rPr lang="en-GB" dirty="0">
              <a:solidFill>
                <a:schemeClr val="tx1"/>
              </a:solidFill>
            </a:rPr>
            <a:t>) </a:t>
          </a:r>
        </a:p>
      </dgm:t>
    </dgm:pt>
    <dgm:pt modelId="{58515EE9-7222-4955-ABDF-DCD480D0D645}" type="parTrans" cxnId="{87981209-9312-4762-9278-584DE6B1074F}">
      <dgm:prSet/>
      <dgm:spPr>
        <a:ln>
          <a:solidFill>
            <a:schemeClr val="tx1"/>
          </a:solidFill>
        </a:ln>
      </dgm:spPr>
      <dgm:t>
        <a:bodyPr/>
        <a:lstStyle/>
        <a:p>
          <a:endParaRPr lang="en-GB"/>
        </a:p>
      </dgm:t>
    </dgm:pt>
    <dgm:pt modelId="{0709C4DF-E82E-4EE3-91C6-A4182DB733AF}" type="sibTrans" cxnId="{87981209-9312-4762-9278-584DE6B1074F}">
      <dgm:prSet/>
      <dgm:spPr/>
      <dgm:t>
        <a:bodyPr/>
        <a:lstStyle/>
        <a:p>
          <a:endParaRPr lang="en-GB"/>
        </a:p>
      </dgm:t>
    </dgm:pt>
    <dgm:pt modelId="{C8F3FCCF-C1A8-49FC-AAB9-F8A10922D3FA}">
      <dgm:prSet/>
      <dgm:spPr>
        <a:ln>
          <a:solidFill>
            <a:schemeClr val="tx1"/>
          </a:solidFill>
        </a:ln>
      </dgm:spPr>
      <dgm:t>
        <a:bodyPr/>
        <a:lstStyle/>
        <a:p>
          <a:r>
            <a:rPr lang="en-GB" dirty="0">
              <a:solidFill>
                <a:schemeClr val="tx1"/>
              </a:solidFill>
            </a:rPr>
            <a:t>Relating to = primary aimed at (means-end rationality)</a:t>
          </a:r>
        </a:p>
        <a:p>
          <a:r>
            <a:rPr lang="en-GB" b="1" i="1" dirty="0">
              <a:solidFill>
                <a:schemeClr val="tx1"/>
              </a:solidFill>
            </a:rPr>
            <a:t>Shrimp/Turtle</a:t>
          </a:r>
          <a:r>
            <a:rPr lang="en-GB" dirty="0">
              <a:solidFill>
                <a:schemeClr val="tx1"/>
              </a:solidFill>
            </a:rPr>
            <a:t>  </a:t>
          </a:r>
        </a:p>
      </dgm:t>
    </dgm:pt>
    <dgm:pt modelId="{A501FB70-1BFC-49EC-BA89-6266285F0C12}" type="parTrans" cxnId="{71282AC2-6639-443E-9B36-9D7DE5543386}">
      <dgm:prSet/>
      <dgm:spPr>
        <a:ln>
          <a:solidFill>
            <a:schemeClr val="tx1"/>
          </a:solidFill>
        </a:ln>
      </dgm:spPr>
      <dgm:t>
        <a:bodyPr/>
        <a:lstStyle/>
        <a:p>
          <a:endParaRPr lang="en-GB"/>
        </a:p>
      </dgm:t>
    </dgm:pt>
    <dgm:pt modelId="{6F102DD0-D20B-492F-9605-93C95B0C675C}" type="sibTrans" cxnId="{71282AC2-6639-443E-9B36-9D7DE5543386}">
      <dgm:prSet/>
      <dgm:spPr/>
      <dgm:t>
        <a:bodyPr/>
        <a:lstStyle/>
        <a:p>
          <a:endParaRPr lang="en-GB"/>
        </a:p>
      </dgm:t>
    </dgm:pt>
    <dgm:pt modelId="{A30E5029-8802-411E-B009-B796FF71AF85}" type="pres">
      <dgm:prSet presAssocID="{F3D46072-212D-41BE-8711-34301AB3A7C3}" presName="hierChild1" presStyleCnt="0">
        <dgm:presLayoutVars>
          <dgm:orgChart val="1"/>
          <dgm:chPref val="1"/>
          <dgm:dir/>
          <dgm:animOne val="branch"/>
          <dgm:animLvl val="lvl"/>
          <dgm:resizeHandles/>
        </dgm:presLayoutVars>
      </dgm:prSet>
      <dgm:spPr/>
    </dgm:pt>
    <dgm:pt modelId="{67B0BFA0-271F-4580-8602-34DF71E4CAA0}" type="pres">
      <dgm:prSet presAssocID="{329D3B96-5F0B-476B-94AF-F01E05F11FB7}" presName="hierRoot1" presStyleCnt="0">
        <dgm:presLayoutVars>
          <dgm:hierBranch val="init"/>
        </dgm:presLayoutVars>
      </dgm:prSet>
      <dgm:spPr/>
    </dgm:pt>
    <dgm:pt modelId="{3F2284D8-143D-4DE7-BF21-E42CE4A17D85}" type="pres">
      <dgm:prSet presAssocID="{329D3B96-5F0B-476B-94AF-F01E05F11FB7}" presName="rootComposite1" presStyleCnt="0"/>
      <dgm:spPr/>
    </dgm:pt>
    <dgm:pt modelId="{DD097B83-E413-4729-8EE7-33FFCB04699F}" type="pres">
      <dgm:prSet presAssocID="{329D3B96-5F0B-476B-94AF-F01E05F11FB7}" presName="rootText1" presStyleLbl="node0" presStyleIdx="0" presStyleCnt="1">
        <dgm:presLayoutVars>
          <dgm:chPref val="3"/>
        </dgm:presLayoutVars>
      </dgm:prSet>
      <dgm:spPr/>
    </dgm:pt>
    <dgm:pt modelId="{E3ECA0CD-4D30-4CCB-822C-B8396D31AFB7}" type="pres">
      <dgm:prSet presAssocID="{329D3B96-5F0B-476B-94AF-F01E05F11FB7}" presName="rootConnector1" presStyleLbl="node1" presStyleIdx="0" presStyleCnt="0"/>
      <dgm:spPr/>
    </dgm:pt>
    <dgm:pt modelId="{157214EF-26EF-4480-A6A3-C91DBC67EE5A}" type="pres">
      <dgm:prSet presAssocID="{329D3B96-5F0B-476B-94AF-F01E05F11FB7}" presName="hierChild2" presStyleCnt="0"/>
      <dgm:spPr/>
    </dgm:pt>
    <dgm:pt modelId="{A9E741CE-5B76-488F-A173-6574B17B313B}" type="pres">
      <dgm:prSet presAssocID="{E74D2493-03B0-4837-8177-CBC722805272}" presName="Name37" presStyleLbl="parChTrans1D2" presStyleIdx="0" presStyleCnt="3"/>
      <dgm:spPr/>
    </dgm:pt>
    <dgm:pt modelId="{E6DA2A76-A6CF-45CE-9F7B-6E6FB1D799B1}" type="pres">
      <dgm:prSet presAssocID="{7FFD4D6A-C276-4E86-B86B-F9DC60536071}" presName="hierRoot2" presStyleCnt="0">
        <dgm:presLayoutVars>
          <dgm:hierBranch val="init"/>
        </dgm:presLayoutVars>
      </dgm:prSet>
      <dgm:spPr/>
    </dgm:pt>
    <dgm:pt modelId="{23CD749F-04CC-4644-92EC-0B11326B7B88}" type="pres">
      <dgm:prSet presAssocID="{7FFD4D6A-C276-4E86-B86B-F9DC60536071}" presName="rootComposite" presStyleCnt="0"/>
      <dgm:spPr/>
    </dgm:pt>
    <dgm:pt modelId="{D83032C0-E0D1-4EB5-9451-D03A92287F9B}" type="pres">
      <dgm:prSet presAssocID="{7FFD4D6A-C276-4E86-B86B-F9DC60536071}" presName="rootText" presStyleLbl="node2" presStyleIdx="0" presStyleCnt="2" custLinFactNeighborX="-23" custLinFactNeighborY="-1230">
        <dgm:presLayoutVars>
          <dgm:chPref val="3"/>
        </dgm:presLayoutVars>
      </dgm:prSet>
      <dgm:spPr/>
    </dgm:pt>
    <dgm:pt modelId="{0EDFCE03-B668-43C9-BF5B-B7FD1B1FF5A4}" type="pres">
      <dgm:prSet presAssocID="{7FFD4D6A-C276-4E86-B86B-F9DC60536071}" presName="rootConnector" presStyleLbl="node2" presStyleIdx="0" presStyleCnt="2"/>
      <dgm:spPr/>
    </dgm:pt>
    <dgm:pt modelId="{F91C5653-E757-4133-978A-1945FF3418DA}" type="pres">
      <dgm:prSet presAssocID="{7FFD4D6A-C276-4E86-B86B-F9DC60536071}" presName="hierChild4" presStyleCnt="0"/>
      <dgm:spPr/>
    </dgm:pt>
    <dgm:pt modelId="{2DD3A02D-BFDD-4FD1-8AD0-D4DADD38D759}" type="pres">
      <dgm:prSet presAssocID="{7FFD4D6A-C276-4E86-B86B-F9DC60536071}" presName="hierChild5" presStyleCnt="0"/>
      <dgm:spPr/>
    </dgm:pt>
    <dgm:pt modelId="{E83B3FF3-6A17-4447-9879-52CBB2645BAA}" type="pres">
      <dgm:prSet presAssocID="{1E5AB939-81FD-425A-9171-64D088BF2796}" presName="Name111" presStyleLbl="parChTrans1D3" presStyleIdx="0" presStyleCnt="5"/>
      <dgm:spPr/>
    </dgm:pt>
    <dgm:pt modelId="{9CD2E815-0803-4236-9E56-57F74550A3AA}" type="pres">
      <dgm:prSet presAssocID="{C05D4518-786D-4F47-8188-E4B3409069A9}" presName="hierRoot3" presStyleCnt="0">
        <dgm:presLayoutVars>
          <dgm:hierBranch val="init"/>
        </dgm:presLayoutVars>
      </dgm:prSet>
      <dgm:spPr/>
    </dgm:pt>
    <dgm:pt modelId="{86EC971E-0715-446B-8F01-2DA540145FC5}" type="pres">
      <dgm:prSet presAssocID="{C05D4518-786D-4F47-8188-E4B3409069A9}" presName="rootComposite3" presStyleCnt="0"/>
      <dgm:spPr/>
    </dgm:pt>
    <dgm:pt modelId="{056CFEC4-4054-4C4D-8C77-206C0FF24277}" type="pres">
      <dgm:prSet presAssocID="{C05D4518-786D-4F47-8188-E4B3409069A9}" presName="rootText3" presStyleLbl="asst2" presStyleIdx="0" presStyleCnt="5" custLinFactNeighborX="-301" custLinFactNeighborY="-4763">
        <dgm:presLayoutVars>
          <dgm:chPref val="3"/>
        </dgm:presLayoutVars>
      </dgm:prSet>
      <dgm:spPr/>
    </dgm:pt>
    <dgm:pt modelId="{5EC65641-A9B6-4638-B842-B96E575B5D7F}" type="pres">
      <dgm:prSet presAssocID="{C05D4518-786D-4F47-8188-E4B3409069A9}" presName="rootConnector3" presStyleLbl="asst2" presStyleIdx="0" presStyleCnt="5"/>
      <dgm:spPr/>
    </dgm:pt>
    <dgm:pt modelId="{30801E00-71C2-43E7-A3F7-2DB2156AD67E}" type="pres">
      <dgm:prSet presAssocID="{C05D4518-786D-4F47-8188-E4B3409069A9}" presName="hierChild6" presStyleCnt="0"/>
      <dgm:spPr/>
    </dgm:pt>
    <dgm:pt modelId="{32E207F3-5BA6-4854-B424-BA2C10B461D9}" type="pres">
      <dgm:prSet presAssocID="{EAEEDA9E-CFB0-4BAB-871A-0AA809897D73}" presName="Name37" presStyleLbl="parChTrans1D4" presStyleIdx="0" presStyleCnt="3"/>
      <dgm:spPr/>
    </dgm:pt>
    <dgm:pt modelId="{49CE99AB-F72B-4F6E-A2B2-BFDBA149DDED}" type="pres">
      <dgm:prSet presAssocID="{FF2B13FA-5473-444D-8AF1-4F5645ED621D}" presName="hierRoot2" presStyleCnt="0">
        <dgm:presLayoutVars>
          <dgm:hierBranch val="init"/>
        </dgm:presLayoutVars>
      </dgm:prSet>
      <dgm:spPr/>
    </dgm:pt>
    <dgm:pt modelId="{4E049B33-2F75-4F66-96A5-D66B5615D79F}" type="pres">
      <dgm:prSet presAssocID="{FF2B13FA-5473-444D-8AF1-4F5645ED621D}" presName="rootComposite" presStyleCnt="0"/>
      <dgm:spPr/>
    </dgm:pt>
    <dgm:pt modelId="{ADE93487-77EE-4FA7-9255-C39411D40FD3}" type="pres">
      <dgm:prSet presAssocID="{FF2B13FA-5473-444D-8AF1-4F5645ED621D}" presName="rootText" presStyleLbl="node4" presStyleIdx="0" presStyleCnt="3" custScaleX="112984" custScaleY="523795">
        <dgm:presLayoutVars>
          <dgm:chPref val="3"/>
        </dgm:presLayoutVars>
      </dgm:prSet>
      <dgm:spPr/>
    </dgm:pt>
    <dgm:pt modelId="{00A74DA9-F581-45E1-B321-6CB63CE114F8}" type="pres">
      <dgm:prSet presAssocID="{FF2B13FA-5473-444D-8AF1-4F5645ED621D}" presName="rootConnector" presStyleLbl="node4" presStyleIdx="0" presStyleCnt="3"/>
      <dgm:spPr/>
    </dgm:pt>
    <dgm:pt modelId="{20EB6B12-5C3D-4BD1-BCDE-9FE8F27ACA8A}" type="pres">
      <dgm:prSet presAssocID="{FF2B13FA-5473-444D-8AF1-4F5645ED621D}" presName="hierChild4" presStyleCnt="0"/>
      <dgm:spPr/>
    </dgm:pt>
    <dgm:pt modelId="{5090C1B4-2CB7-4AEA-B6FD-9CB7C4B58C21}" type="pres">
      <dgm:prSet presAssocID="{FF2B13FA-5473-444D-8AF1-4F5645ED621D}" presName="hierChild5" presStyleCnt="0"/>
      <dgm:spPr/>
    </dgm:pt>
    <dgm:pt modelId="{07A3568A-90AD-4D9F-B1FA-9A641CA66809}" type="pres">
      <dgm:prSet presAssocID="{C05D4518-786D-4F47-8188-E4B3409069A9}" presName="hierChild7" presStyleCnt="0"/>
      <dgm:spPr/>
    </dgm:pt>
    <dgm:pt modelId="{E52F95AC-90E7-46C5-BC26-EE80C2D25A15}" type="pres">
      <dgm:prSet presAssocID="{5AB1335B-B022-4D04-AB2D-4FA662E58130}" presName="Name111" presStyleLbl="parChTrans1D3" presStyleIdx="1" presStyleCnt="5"/>
      <dgm:spPr/>
    </dgm:pt>
    <dgm:pt modelId="{4CCF36C4-DADC-4BAE-96ED-A1093855760D}" type="pres">
      <dgm:prSet presAssocID="{011F8FA9-348B-4C9E-8487-BB95CC4B8250}" presName="hierRoot3" presStyleCnt="0">
        <dgm:presLayoutVars>
          <dgm:hierBranch val="init"/>
        </dgm:presLayoutVars>
      </dgm:prSet>
      <dgm:spPr/>
    </dgm:pt>
    <dgm:pt modelId="{ECACD914-9837-45B1-9CFA-82D3C28A62F2}" type="pres">
      <dgm:prSet presAssocID="{011F8FA9-348B-4C9E-8487-BB95CC4B8250}" presName="rootComposite3" presStyleCnt="0"/>
      <dgm:spPr/>
    </dgm:pt>
    <dgm:pt modelId="{87C9C201-4524-4300-9DE1-7A7754E215B2}" type="pres">
      <dgm:prSet presAssocID="{011F8FA9-348B-4C9E-8487-BB95CC4B8250}" presName="rootText3" presStyleLbl="asst2" presStyleIdx="1" presStyleCnt="5" custLinFactNeighborX="12884" custLinFactNeighborY="-6258">
        <dgm:presLayoutVars>
          <dgm:chPref val="3"/>
        </dgm:presLayoutVars>
      </dgm:prSet>
      <dgm:spPr/>
    </dgm:pt>
    <dgm:pt modelId="{2CBDBBD3-E0B8-4F9A-891B-CA346DE5DC01}" type="pres">
      <dgm:prSet presAssocID="{011F8FA9-348B-4C9E-8487-BB95CC4B8250}" presName="rootConnector3" presStyleLbl="asst2" presStyleIdx="1" presStyleCnt="5"/>
      <dgm:spPr/>
    </dgm:pt>
    <dgm:pt modelId="{DE0D3E37-291A-4FCA-B441-B75E31871450}" type="pres">
      <dgm:prSet presAssocID="{011F8FA9-348B-4C9E-8487-BB95CC4B8250}" presName="hierChild6" presStyleCnt="0"/>
      <dgm:spPr/>
    </dgm:pt>
    <dgm:pt modelId="{8C96F29C-FF64-47CB-BA29-F4CE95DED112}" type="pres">
      <dgm:prSet presAssocID="{58515EE9-7222-4955-ABDF-DCD480D0D645}" presName="Name37" presStyleLbl="parChTrans1D4" presStyleIdx="1" presStyleCnt="3"/>
      <dgm:spPr/>
    </dgm:pt>
    <dgm:pt modelId="{CD962575-587B-4C75-BFC7-742FF2D51EB5}" type="pres">
      <dgm:prSet presAssocID="{93C8A4A2-05CA-4BFD-89C3-CBCA6673D93F}" presName="hierRoot2" presStyleCnt="0">
        <dgm:presLayoutVars>
          <dgm:hierBranch val="init"/>
        </dgm:presLayoutVars>
      </dgm:prSet>
      <dgm:spPr/>
    </dgm:pt>
    <dgm:pt modelId="{65F0466D-160A-4A47-A4C4-48B0732A99B7}" type="pres">
      <dgm:prSet presAssocID="{93C8A4A2-05CA-4BFD-89C3-CBCA6673D93F}" presName="rootComposite" presStyleCnt="0"/>
      <dgm:spPr/>
    </dgm:pt>
    <dgm:pt modelId="{A10F9BD5-3A17-42A1-A24F-D4014EDBCC1E}" type="pres">
      <dgm:prSet presAssocID="{93C8A4A2-05CA-4BFD-89C3-CBCA6673D93F}" presName="rootText" presStyleLbl="node4" presStyleIdx="1" presStyleCnt="3" custScaleY="266499">
        <dgm:presLayoutVars>
          <dgm:chPref val="3"/>
        </dgm:presLayoutVars>
      </dgm:prSet>
      <dgm:spPr/>
    </dgm:pt>
    <dgm:pt modelId="{0E6127BB-ED9A-4A0E-B807-04304617A93A}" type="pres">
      <dgm:prSet presAssocID="{93C8A4A2-05CA-4BFD-89C3-CBCA6673D93F}" presName="rootConnector" presStyleLbl="node4" presStyleIdx="1" presStyleCnt="3"/>
      <dgm:spPr/>
    </dgm:pt>
    <dgm:pt modelId="{3827D3D6-878F-42CE-A95D-CF8BF5CE975B}" type="pres">
      <dgm:prSet presAssocID="{93C8A4A2-05CA-4BFD-89C3-CBCA6673D93F}" presName="hierChild4" presStyleCnt="0"/>
      <dgm:spPr/>
    </dgm:pt>
    <dgm:pt modelId="{620D1309-FB0A-437F-B2DF-7065F1DD0FA1}" type="pres">
      <dgm:prSet presAssocID="{93C8A4A2-05CA-4BFD-89C3-CBCA6673D93F}" presName="hierChild5" presStyleCnt="0"/>
      <dgm:spPr/>
    </dgm:pt>
    <dgm:pt modelId="{484EAF7B-DA07-407A-B0A1-077C4F272F5E}" type="pres">
      <dgm:prSet presAssocID="{A501FB70-1BFC-49EC-BA89-6266285F0C12}" presName="Name37" presStyleLbl="parChTrans1D4" presStyleIdx="2" presStyleCnt="3"/>
      <dgm:spPr/>
    </dgm:pt>
    <dgm:pt modelId="{11AB9C89-BA84-4FB9-BA1A-CB1228F765D1}" type="pres">
      <dgm:prSet presAssocID="{C8F3FCCF-C1A8-49FC-AAB9-F8A10922D3FA}" presName="hierRoot2" presStyleCnt="0">
        <dgm:presLayoutVars>
          <dgm:hierBranch val="init"/>
        </dgm:presLayoutVars>
      </dgm:prSet>
      <dgm:spPr/>
    </dgm:pt>
    <dgm:pt modelId="{48365EC5-3A02-4836-87C7-2CC75AA734BA}" type="pres">
      <dgm:prSet presAssocID="{C8F3FCCF-C1A8-49FC-AAB9-F8A10922D3FA}" presName="rootComposite" presStyleCnt="0"/>
      <dgm:spPr/>
    </dgm:pt>
    <dgm:pt modelId="{5BD1EBFB-9F83-478D-BDB1-D3272AE4F886}" type="pres">
      <dgm:prSet presAssocID="{C8F3FCCF-C1A8-49FC-AAB9-F8A10922D3FA}" presName="rootText" presStyleLbl="node4" presStyleIdx="2" presStyleCnt="3" custScaleY="204485">
        <dgm:presLayoutVars>
          <dgm:chPref val="3"/>
        </dgm:presLayoutVars>
      </dgm:prSet>
      <dgm:spPr/>
    </dgm:pt>
    <dgm:pt modelId="{47203EAB-4DF8-4CAF-B5BE-99C7EFD10264}" type="pres">
      <dgm:prSet presAssocID="{C8F3FCCF-C1A8-49FC-AAB9-F8A10922D3FA}" presName="rootConnector" presStyleLbl="node4" presStyleIdx="2" presStyleCnt="3"/>
      <dgm:spPr/>
    </dgm:pt>
    <dgm:pt modelId="{B38903D3-3580-4661-B5FC-6636313F524F}" type="pres">
      <dgm:prSet presAssocID="{C8F3FCCF-C1A8-49FC-AAB9-F8A10922D3FA}" presName="hierChild4" presStyleCnt="0"/>
      <dgm:spPr/>
    </dgm:pt>
    <dgm:pt modelId="{ADDEA987-18B5-4656-B1AE-3F40FFD472D6}" type="pres">
      <dgm:prSet presAssocID="{C8F3FCCF-C1A8-49FC-AAB9-F8A10922D3FA}" presName="hierChild5" presStyleCnt="0"/>
      <dgm:spPr/>
    </dgm:pt>
    <dgm:pt modelId="{BBE5CDE8-AB25-4090-8063-5EC3C214A007}" type="pres">
      <dgm:prSet presAssocID="{011F8FA9-348B-4C9E-8487-BB95CC4B8250}" presName="hierChild7" presStyleCnt="0"/>
      <dgm:spPr/>
    </dgm:pt>
    <dgm:pt modelId="{BE691FC2-60CD-4267-8A55-2517E6565F47}" type="pres">
      <dgm:prSet presAssocID="{A5620416-A54E-4C28-B073-5BDA802B3FC5}" presName="Name37" presStyleLbl="parChTrans1D2" presStyleIdx="1" presStyleCnt="3"/>
      <dgm:spPr/>
    </dgm:pt>
    <dgm:pt modelId="{E1509ABF-21D3-4266-B095-41C5AF7A5E6C}" type="pres">
      <dgm:prSet presAssocID="{373B1069-2C6C-4EA3-8822-BC01264F345C}" presName="hierRoot2" presStyleCnt="0">
        <dgm:presLayoutVars>
          <dgm:hierBranch val="init"/>
        </dgm:presLayoutVars>
      </dgm:prSet>
      <dgm:spPr/>
    </dgm:pt>
    <dgm:pt modelId="{E50ADDA6-B688-48BE-B22F-F7EDA7D3BAA8}" type="pres">
      <dgm:prSet presAssocID="{373B1069-2C6C-4EA3-8822-BC01264F345C}" presName="rootComposite" presStyleCnt="0"/>
      <dgm:spPr/>
    </dgm:pt>
    <dgm:pt modelId="{402BF4AF-7230-4794-8060-11076023C067}" type="pres">
      <dgm:prSet presAssocID="{373B1069-2C6C-4EA3-8822-BC01264F345C}" presName="rootText" presStyleLbl="node2" presStyleIdx="1" presStyleCnt="2">
        <dgm:presLayoutVars>
          <dgm:chPref val="3"/>
        </dgm:presLayoutVars>
      </dgm:prSet>
      <dgm:spPr/>
    </dgm:pt>
    <dgm:pt modelId="{0D2A9DD8-353C-4365-8BAB-3E00F7999F09}" type="pres">
      <dgm:prSet presAssocID="{373B1069-2C6C-4EA3-8822-BC01264F345C}" presName="rootConnector" presStyleLbl="node2" presStyleIdx="1" presStyleCnt="2"/>
      <dgm:spPr/>
    </dgm:pt>
    <dgm:pt modelId="{626457BC-F12B-402B-AAB0-ABB90186165A}" type="pres">
      <dgm:prSet presAssocID="{373B1069-2C6C-4EA3-8822-BC01264F345C}" presName="hierChild4" presStyleCnt="0"/>
      <dgm:spPr/>
    </dgm:pt>
    <dgm:pt modelId="{89F460B9-0BA4-41FD-AB92-AE887054CEEB}" type="pres">
      <dgm:prSet presAssocID="{373B1069-2C6C-4EA3-8822-BC01264F345C}" presName="hierChild5" presStyleCnt="0"/>
      <dgm:spPr/>
    </dgm:pt>
    <dgm:pt modelId="{11EE56CD-09E4-4BBF-A0C7-8F17C6C7AB9A}" type="pres">
      <dgm:prSet presAssocID="{3D2091E9-8EC6-40EF-96C2-AE43E83E53A3}" presName="Name111" presStyleLbl="parChTrans1D3" presStyleIdx="2" presStyleCnt="5"/>
      <dgm:spPr/>
    </dgm:pt>
    <dgm:pt modelId="{37FFD7DE-9BD0-4F72-A2A5-56F8DAC78CC9}" type="pres">
      <dgm:prSet presAssocID="{EDEDEA72-CBAC-4A2A-972D-BD676AC122E6}" presName="hierRoot3" presStyleCnt="0">
        <dgm:presLayoutVars>
          <dgm:hierBranch val="init"/>
        </dgm:presLayoutVars>
      </dgm:prSet>
      <dgm:spPr/>
    </dgm:pt>
    <dgm:pt modelId="{95E67885-209D-42A4-BBD0-5529FABA53AF}" type="pres">
      <dgm:prSet presAssocID="{EDEDEA72-CBAC-4A2A-972D-BD676AC122E6}" presName="rootComposite3" presStyleCnt="0"/>
      <dgm:spPr/>
    </dgm:pt>
    <dgm:pt modelId="{7D058631-68F4-4B75-96B9-E1EBE2F1F8D1}" type="pres">
      <dgm:prSet presAssocID="{EDEDEA72-CBAC-4A2A-972D-BD676AC122E6}" presName="rootText3" presStyleLbl="asst2" presStyleIdx="2" presStyleCnt="5" custScaleY="137793">
        <dgm:presLayoutVars>
          <dgm:chPref val="3"/>
        </dgm:presLayoutVars>
      </dgm:prSet>
      <dgm:spPr/>
    </dgm:pt>
    <dgm:pt modelId="{BD2DD6D4-4384-4584-AFC1-AF84C1D27260}" type="pres">
      <dgm:prSet presAssocID="{EDEDEA72-CBAC-4A2A-972D-BD676AC122E6}" presName="rootConnector3" presStyleLbl="asst2" presStyleIdx="2" presStyleCnt="5"/>
      <dgm:spPr/>
    </dgm:pt>
    <dgm:pt modelId="{210D4365-DBA5-48F2-A701-128D4DDB948C}" type="pres">
      <dgm:prSet presAssocID="{EDEDEA72-CBAC-4A2A-972D-BD676AC122E6}" presName="hierChild6" presStyleCnt="0"/>
      <dgm:spPr/>
    </dgm:pt>
    <dgm:pt modelId="{E1630F8C-6F09-4148-A6C2-5339F184A687}" type="pres">
      <dgm:prSet presAssocID="{EDEDEA72-CBAC-4A2A-972D-BD676AC122E6}" presName="hierChild7" presStyleCnt="0"/>
      <dgm:spPr/>
    </dgm:pt>
    <dgm:pt modelId="{6A64BE6B-6660-4C76-9035-10006F879744}" type="pres">
      <dgm:prSet presAssocID="{C798C63B-C45E-4806-95F7-CC8F65501A83}" presName="Name111" presStyleLbl="parChTrans1D3" presStyleIdx="3" presStyleCnt="5"/>
      <dgm:spPr/>
    </dgm:pt>
    <dgm:pt modelId="{BB053600-C55A-4BC2-AD8D-BB5D7486A7F2}" type="pres">
      <dgm:prSet presAssocID="{669EA13F-D10F-4CE0-ABC6-6375E77C13CC}" presName="hierRoot3" presStyleCnt="0">
        <dgm:presLayoutVars>
          <dgm:hierBranch val="init"/>
        </dgm:presLayoutVars>
      </dgm:prSet>
      <dgm:spPr/>
    </dgm:pt>
    <dgm:pt modelId="{922E59F9-4EF9-42CF-8A3E-994C6A772990}" type="pres">
      <dgm:prSet presAssocID="{669EA13F-D10F-4CE0-ABC6-6375E77C13CC}" presName="rootComposite3" presStyleCnt="0"/>
      <dgm:spPr/>
    </dgm:pt>
    <dgm:pt modelId="{91433FF6-CE2E-4BE7-9E3C-80F019F08AFA}" type="pres">
      <dgm:prSet presAssocID="{669EA13F-D10F-4CE0-ABC6-6375E77C13CC}" presName="rootText3" presStyleLbl="asst2" presStyleIdx="3" presStyleCnt="5" custScaleX="110793" custScaleY="214471" custLinFactNeighborX="302" custLinFactNeighborY="-914">
        <dgm:presLayoutVars>
          <dgm:chPref val="3"/>
        </dgm:presLayoutVars>
      </dgm:prSet>
      <dgm:spPr/>
    </dgm:pt>
    <dgm:pt modelId="{0B2EB2CC-B1E7-4090-886B-5BF49B875F23}" type="pres">
      <dgm:prSet presAssocID="{669EA13F-D10F-4CE0-ABC6-6375E77C13CC}" presName="rootConnector3" presStyleLbl="asst2" presStyleIdx="3" presStyleCnt="5"/>
      <dgm:spPr/>
    </dgm:pt>
    <dgm:pt modelId="{5D4E8AAB-E65C-4D0B-8448-6E227DF96A72}" type="pres">
      <dgm:prSet presAssocID="{669EA13F-D10F-4CE0-ABC6-6375E77C13CC}" presName="hierChild6" presStyleCnt="0"/>
      <dgm:spPr/>
    </dgm:pt>
    <dgm:pt modelId="{7004E2FF-B4B9-4097-839D-6838D666F811}" type="pres">
      <dgm:prSet presAssocID="{669EA13F-D10F-4CE0-ABC6-6375E77C13CC}" presName="hierChild7" presStyleCnt="0"/>
      <dgm:spPr/>
    </dgm:pt>
    <dgm:pt modelId="{BE98DC84-217A-4E30-9ED1-0ABD7AB6A36D}" type="pres">
      <dgm:prSet presAssocID="{026B4AC4-0B6B-4336-8851-F452E5B85E66}" presName="Name111" presStyleLbl="parChTrans1D3" presStyleIdx="4" presStyleCnt="5"/>
      <dgm:spPr/>
    </dgm:pt>
    <dgm:pt modelId="{CA53AF29-1262-49C3-9B94-FC13338DF617}" type="pres">
      <dgm:prSet presAssocID="{0D94209D-9FD7-4F63-9F1B-20B6A7B5886C}" presName="hierRoot3" presStyleCnt="0">
        <dgm:presLayoutVars>
          <dgm:hierBranch val="init"/>
        </dgm:presLayoutVars>
      </dgm:prSet>
      <dgm:spPr/>
    </dgm:pt>
    <dgm:pt modelId="{0E636B0B-8AF0-4D56-9433-7654662EC89B}" type="pres">
      <dgm:prSet presAssocID="{0D94209D-9FD7-4F63-9F1B-20B6A7B5886C}" presName="rootComposite3" presStyleCnt="0"/>
      <dgm:spPr/>
    </dgm:pt>
    <dgm:pt modelId="{4CA64FBB-EE8F-488D-95DC-5CF6C6F8274A}" type="pres">
      <dgm:prSet presAssocID="{0D94209D-9FD7-4F63-9F1B-20B6A7B5886C}" presName="rootText3" presStyleLbl="asst2" presStyleIdx="4" presStyleCnt="5" custScaleX="113394" custScaleY="226940">
        <dgm:presLayoutVars>
          <dgm:chPref val="3"/>
        </dgm:presLayoutVars>
      </dgm:prSet>
      <dgm:spPr/>
    </dgm:pt>
    <dgm:pt modelId="{7051160B-37D0-43BB-ADCB-864F9704CF20}" type="pres">
      <dgm:prSet presAssocID="{0D94209D-9FD7-4F63-9F1B-20B6A7B5886C}" presName="rootConnector3" presStyleLbl="asst2" presStyleIdx="4" presStyleCnt="5"/>
      <dgm:spPr/>
    </dgm:pt>
    <dgm:pt modelId="{1ACCF704-58ED-44D4-A825-C4DC50A3E613}" type="pres">
      <dgm:prSet presAssocID="{0D94209D-9FD7-4F63-9F1B-20B6A7B5886C}" presName="hierChild6" presStyleCnt="0"/>
      <dgm:spPr/>
    </dgm:pt>
    <dgm:pt modelId="{9EB0FE64-CB8C-415C-B6E5-49BB8181B6C4}" type="pres">
      <dgm:prSet presAssocID="{0D94209D-9FD7-4F63-9F1B-20B6A7B5886C}" presName="hierChild7" presStyleCnt="0"/>
      <dgm:spPr/>
    </dgm:pt>
    <dgm:pt modelId="{46E10292-9008-4FC7-B2C6-32215E53B27D}" type="pres">
      <dgm:prSet presAssocID="{329D3B96-5F0B-476B-94AF-F01E05F11FB7}" presName="hierChild3" presStyleCnt="0"/>
      <dgm:spPr/>
    </dgm:pt>
    <dgm:pt modelId="{E39E8D1C-609C-4896-A077-D8F9E51C0A5B}" type="pres">
      <dgm:prSet presAssocID="{08521D2C-EB3C-4DAF-92FC-6D9F05C691E1}" presName="Name111" presStyleLbl="parChTrans1D2" presStyleIdx="2" presStyleCnt="3"/>
      <dgm:spPr/>
    </dgm:pt>
    <dgm:pt modelId="{7D38E60B-9E3F-4893-901A-672F8DB7D8B7}" type="pres">
      <dgm:prSet presAssocID="{7B0010E2-DDDC-450A-9284-D3609C951E11}" presName="hierRoot3" presStyleCnt="0">
        <dgm:presLayoutVars>
          <dgm:hierBranch val="init"/>
        </dgm:presLayoutVars>
      </dgm:prSet>
      <dgm:spPr/>
    </dgm:pt>
    <dgm:pt modelId="{A335C79D-494C-407D-9A5E-D631247FCDF3}" type="pres">
      <dgm:prSet presAssocID="{7B0010E2-DDDC-450A-9284-D3609C951E11}" presName="rootComposite3" presStyleCnt="0"/>
      <dgm:spPr/>
    </dgm:pt>
    <dgm:pt modelId="{03F4FF43-65C0-49F4-9A0D-2C0DB914A68A}" type="pres">
      <dgm:prSet presAssocID="{7B0010E2-DDDC-450A-9284-D3609C951E11}" presName="rootText3" presStyleLbl="asst1" presStyleIdx="0" presStyleCnt="1">
        <dgm:presLayoutVars>
          <dgm:chPref val="3"/>
        </dgm:presLayoutVars>
      </dgm:prSet>
      <dgm:spPr/>
    </dgm:pt>
    <dgm:pt modelId="{18484147-1892-41C7-BF4A-226D6B9D3B59}" type="pres">
      <dgm:prSet presAssocID="{7B0010E2-DDDC-450A-9284-D3609C951E11}" presName="rootConnector3" presStyleLbl="asst1" presStyleIdx="0" presStyleCnt="1"/>
      <dgm:spPr/>
    </dgm:pt>
    <dgm:pt modelId="{53601225-8641-4D6B-924D-C1EF028978E0}" type="pres">
      <dgm:prSet presAssocID="{7B0010E2-DDDC-450A-9284-D3609C951E11}" presName="hierChild6" presStyleCnt="0"/>
      <dgm:spPr/>
    </dgm:pt>
    <dgm:pt modelId="{82D8512D-8554-430C-BF3D-93A7E1D03A21}" type="pres">
      <dgm:prSet presAssocID="{7B0010E2-DDDC-450A-9284-D3609C951E11}" presName="hierChild7" presStyleCnt="0"/>
      <dgm:spPr/>
    </dgm:pt>
  </dgm:ptLst>
  <dgm:cxnLst>
    <dgm:cxn modelId="{2E7B6800-6B43-47B3-B704-4E9000B9A727}" type="presOf" srcId="{58515EE9-7222-4955-ABDF-DCD480D0D645}" destId="{8C96F29C-FF64-47CB-BA29-F4CE95DED112}" srcOrd="0" destOrd="0" presId="urn:microsoft.com/office/officeart/2005/8/layout/orgChart1"/>
    <dgm:cxn modelId="{03E38703-E675-497B-A252-CB526F3FA275}" srcId="{373B1069-2C6C-4EA3-8822-BC01264F345C}" destId="{0D94209D-9FD7-4F63-9F1B-20B6A7B5886C}" srcOrd="2" destOrd="0" parTransId="{026B4AC4-0B6B-4336-8851-F452E5B85E66}" sibTransId="{E54F00A5-6313-496D-AC83-B58CE2A2361F}"/>
    <dgm:cxn modelId="{F0DF7805-2687-4DB1-95B3-F92F68B787BB}" type="presOf" srcId="{A5620416-A54E-4C28-B073-5BDA802B3FC5}" destId="{BE691FC2-60CD-4267-8A55-2517E6565F47}" srcOrd="0" destOrd="0" presId="urn:microsoft.com/office/officeart/2005/8/layout/orgChart1"/>
    <dgm:cxn modelId="{87981209-9312-4762-9278-584DE6B1074F}" srcId="{011F8FA9-348B-4C9E-8487-BB95CC4B8250}" destId="{93C8A4A2-05CA-4BFD-89C3-CBCA6673D93F}" srcOrd="0" destOrd="0" parTransId="{58515EE9-7222-4955-ABDF-DCD480D0D645}" sibTransId="{0709C4DF-E82E-4EE3-91C6-A4182DB733AF}"/>
    <dgm:cxn modelId="{EA65C416-7288-4571-A23E-7B57F7CBD2CB}" type="presOf" srcId="{669EA13F-D10F-4CE0-ABC6-6375E77C13CC}" destId="{91433FF6-CE2E-4BE7-9E3C-80F019F08AFA}" srcOrd="0" destOrd="0" presId="urn:microsoft.com/office/officeart/2005/8/layout/orgChart1"/>
    <dgm:cxn modelId="{B838D018-F581-4733-BE37-3442898A7A8E}" type="presOf" srcId="{C798C63B-C45E-4806-95F7-CC8F65501A83}" destId="{6A64BE6B-6660-4C76-9035-10006F879744}" srcOrd="0" destOrd="0" presId="urn:microsoft.com/office/officeart/2005/8/layout/orgChart1"/>
    <dgm:cxn modelId="{118C0819-F1A9-4160-A253-667AA4F71397}" srcId="{7FFD4D6A-C276-4E86-B86B-F9DC60536071}" destId="{C05D4518-786D-4F47-8188-E4B3409069A9}" srcOrd="0" destOrd="0" parTransId="{1E5AB939-81FD-425A-9171-64D088BF2796}" sibTransId="{9027304A-F847-4E98-9B76-F936FFDC76A3}"/>
    <dgm:cxn modelId="{C254A119-0B67-4389-924F-63BA45A96BE8}" type="presOf" srcId="{7B0010E2-DDDC-450A-9284-D3609C951E11}" destId="{18484147-1892-41C7-BF4A-226D6B9D3B59}" srcOrd="1" destOrd="0" presId="urn:microsoft.com/office/officeart/2005/8/layout/orgChart1"/>
    <dgm:cxn modelId="{6A68C520-56CB-44F8-92CB-2979B352BED6}" srcId="{373B1069-2C6C-4EA3-8822-BC01264F345C}" destId="{669EA13F-D10F-4CE0-ABC6-6375E77C13CC}" srcOrd="1" destOrd="0" parTransId="{C798C63B-C45E-4806-95F7-CC8F65501A83}" sibTransId="{9B788144-B689-4BA9-8B38-E2BF84955148}"/>
    <dgm:cxn modelId="{DF529525-C425-43C7-BA30-10619E43E98D}" srcId="{C05D4518-786D-4F47-8188-E4B3409069A9}" destId="{FF2B13FA-5473-444D-8AF1-4F5645ED621D}" srcOrd="0" destOrd="0" parTransId="{EAEEDA9E-CFB0-4BAB-871A-0AA809897D73}" sibTransId="{B9550BE5-282B-4D57-BDA3-AB0DCC81F1F3}"/>
    <dgm:cxn modelId="{00AD302C-E6FC-4D91-8666-E0965A75B025}" type="presOf" srcId="{669EA13F-D10F-4CE0-ABC6-6375E77C13CC}" destId="{0B2EB2CC-B1E7-4090-886B-5BF49B875F23}" srcOrd="1" destOrd="0" presId="urn:microsoft.com/office/officeart/2005/8/layout/orgChart1"/>
    <dgm:cxn modelId="{B43CF03F-5F4A-4767-B117-F0E9AB9F39C5}" type="presOf" srcId="{EAEEDA9E-CFB0-4BAB-871A-0AA809897D73}" destId="{32E207F3-5BA6-4854-B424-BA2C10B461D9}" srcOrd="0" destOrd="0" presId="urn:microsoft.com/office/officeart/2005/8/layout/orgChart1"/>
    <dgm:cxn modelId="{2A8FC55F-77DA-45E0-9C42-BDF08CC0ECF4}" srcId="{373B1069-2C6C-4EA3-8822-BC01264F345C}" destId="{EDEDEA72-CBAC-4A2A-972D-BD676AC122E6}" srcOrd="0" destOrd="0" parTransId="{3D2091E9-8EC6-40EF-96C2-AE43E83E53A3}" sibTransId="{3EC808E2-601E-424C-8BAF-B64EE867C0F9}"/>
    <dgm:cxn modelId="{32C0864C-C185-4ABB-B753-8754490944C4}" type="presOf" srcId="{026B4AC4-0B6B-4336-8851-F452E5B85E66}" destId="{BE98DC84-217A-4E30-9ED1-0ABD7AB6A36D}" srcOrd="0" destOrd="0" presId="urn:microsoft.com/office/officeart/2005/8/layout/orgChart1"/>
    <dgm:cxn modelId="{8F80D170-E386-449F-B179-E9E29443D2DE}" type="presOf" srcId="{7FFD4D6A-C276-4E86-B86B-F9DC60536071}" destId="{0EDFCE03-B668-43C9-BF5B-B7FD1B1FF5A4}" srcOrd="1" destOrd="0" presId="urn:microsoft.com/office/officeart/2005/8/layout/orgChart1"/>
    <dgm:cxn modelId="{7ADCC852-9892-4AA1-8A04-E73E7D38627D}" type="presOf" srcId="{08521D2C-EB3C-4DAF-92FC-6D9F05C691E1}" destId="{E39E8D1C-609C-4896-A077-D8F9E51C0A5B}" srcOrd="0" destOrd="0" presId="urn:microsoft.com/office/officeart/2005/8/layout/orgChart1"/>
    <dgm:cxn modelId="{A17E8274-8409-4AF4-9EBB-015075DF5076}" type="presOf" srcId="{C8F3FCCF-C1A8-49FC-AAB9-F8A10922D3FA}" destId="{47203EAB-4DF8-4CAF-B5BE-99C7EFD10264}" srcOrd="1" destOrd="0" presId="urn:microsoft.com/office/officeart/2005/8/layout/orgChart1"/>
    <dgm:cxn modelId="{3DE69156-A113-42AE-B26A-81C1D9BD8192}" type="presOf" srcId="{93C8A4A2-05CA-4BFD-89C3-CBCA6673D93F}" destId="{0E6127BB-ED9A-4A0E-B807-04304617A93A}" srcOrd="1" destOrd="0" presId="urn:microsoft.com/office/officeart/2005/8/layout/orgChart1"/>
    <dgm:cxn modelId="{67485A78-8F2C-4E0E-9A38-863C66CAC441}" type="presOf" srcId="{EDEDEA72-CBAC-4A2A-972D-BD676AC122E6}" destId="{7D058631-68F4-4B75-96B9-E1EBE2F1F8D1}" srcOrd="0" destOrd="0" presId="urn:microsoft.com/office/officeart/2005/8/layout/orgChart1"/>
    <dgm:cxn modelId="{272D7979-4756-40DA-95E9-D2D8442B721B}" type="presOf" srcId="{E74D2493-03B0-4837-8177-CBC722805272}" destId="{A9E741CE-5B76-488F-A173-6574B17B313B}" srcOrd="0" destOrd="0" presId="urn:microsoft.com/office/officeart/2005/8/layout/orgChart1"/>
    <dgm:cxn modelId="{829FA879-BF8C-454F-B2B3-E0CF2B9B535E}" type="presOf" srcId="{C05D4518-786D-4F47-8188-E4B3409069A9}" destId="{056CFEC4-4054-4C4D-8C77-206C0FF24277}" srcOrd="0" destOrd="0" presId="urn:microsoft.com/office/officeart/2005/8/layout/orgChart1"/>
    <dgm:cxn modelId="{F9A25F5A-9765-47AB-80E9-BCBAD7C94AAC}" type="presOf" srcId="{C05D4518-786D-4F47-8188-E4B3409069A9}" destId="{5EC65641-A9B6-4638-B842-B96E575B5D7F}" srcOrd="1" destOrd="0" presId="urn:microsoft.com/office/officeart/2005/8/layout/orgChart1"/>
    <dgm:cxn modelId="{26AB0587-A613-41DA-835C-A1ABF93FB7C3}" srcId="{F3D46072-212D-41BE-8711-34301AB3A7C3}" destId="{329D3B96-5F0B-476B-94AF-F01E05F11FB7}" srcOrd="0" destOrd="0" parTransId="{D72F921B-DCA6-48E0-B09B-2346491CA6B2}" sibTransId="{67C5FD9C-9A70-47AE-9B6F-75F3398CAD57}"/>
    <dgm:cxn modelId="{C327A58A-9322-4E27-968E-2D4B19E75E94}" type="presOf" srcId="{93C8A4A2-05CA-4BFD-89C3-CBCA6673D93F}" destId="{A10F9BD5-3A17-42A1-A24F-D4014EDBCC1E}" srcOrd="0" destOrd="0" presId="urn:microsoft.com/office/officeart/2005/8/layout/orgChart1"/>
    <dgm:cxn modelId="{C7F1659A-61C5-4A21-A269-CC9000CD2C4B}" type="presOf" srcId="{FF2B13FA-5473-444D-8AF1-4F5645ED621D}" destId="{00A74DA9-F581-45E1-B321-6CB63CE114F8}" srcOrd="1" destOrd="0" presId="urn:microsoft.com/office/officeart/2005/8/layout/orgChart1"/>
    <dgm:cxn modelId="{00C995A0-C3E8-48C3-99C6-78AA2FE13FA3}" type="presOf" srcId="{A501FB70-1BFC-49EC-BA89-6266285F0C12}" destId="{484EAF7B-DA07-407A-B0A1-077C4F272F5E}" srcOrd="0" destOrd="0" presId="urn:microsoft.com/office/officeart/2005/8/layout/orgChart1"/>
    <dgm:cxn modelId="{56ED88A1-5B79-46E9-B2F3-A7116206AD38}" type="presOf" srcId="{C8F3FCCF-C1A8-49FC-AAB9-F8A10922D3FA}" destId="{5BD1EBFB-9F83-478D-BDB1-D3272AE4F886}" srcOrd="0" destOrd="0" presId="urn:microsoft.com/office/officeart/2005/8/layout/orgChart1"/>
    <dgm:cxn modelId="{FBC795A6-E451-405E-88DC-5CA1D0E54BD4}" type="presOf" srcId="{EDEDEA72-CBAC-4A2A-972D-BD676AC122E6}" destId="{BD2DD6D4-4384-4584-AFC1-AF84C1D27260}" srcOrd="1" destOrd="0" presId="urn:microsoft.com/office/officeart/2005/8/layout/orgChart1"/>
    <dgm:cxn modelId="{74DF8CAB-A124-41C9-8F2B-A57DBACE5B8B}" srcId="{329D3B96-5F0B-476B-94AF-F01E05F11FB7}" destId="{7FFD4D6A-C276-4E86-B86B-F9DC60536071}" srcOrd="1" destOrd="0" parTransId="{E74D2493-03B0-4837-8177-CBC722805272}" sibTransId="{EE1FE0DA-D8AD-47F9-A63F-548CA0966629}"/>
    <dgm:cxn modelId="{3DFB53AE-C3A1-488F-9FFC-E6E0C2FFFCFA}" type="presOf" srcId="{F3D46072-212D-41BE-8711-34301AB3A7C3}" destId="{A30E5029-8802-411E-B009-B796FF71AF85}" srcOrd="0" destOrd="0" presId="urn:microsoft.com/office/officeart/2005/8/layout/orgChart1"/>
    <dgm:cxn modelId="{28CAC3B3-4E13-4629-B1AE-F13A2DFE8850}" type="presOf" srcId="{3D2091E9-8EC6-40EF-96C2-AE43E83E53A3}" destId="{11EE56CD-09E4-4BBF-A0C7-8F17C6C7AB9A}" srcOrd="0" destOrd="0" presId="urn:microsoft.com/office/officeart/2005/8/layout/orgChart1"/>
    <dgm:cxn modelId="{DE3E92B4-4276-444C-92F1-1459A9B68328}" type="presOf" srcId="{011F8FA9-348B-4C9E-8487-BB95CC4B8250}" destId="{2CBDBBD3-E0B8-4F9A-891B-CA346DE5DC01}" srcOrd="1" destOrd="0" presId="urn:microsoft.com/office/officeart/2005/8/layout/orgChart1"/>
    <dgm:cxn modelId="{118BD1B6-79AC-417D-815A-71984E982DB1}" type="presOf" srcId="{1E5AB939-81FD-425A-9171-64D088BF2796}" destId="{E83B3FF3-6A17-4447-9879-52CBB2645BAA}" srcOrd="0" destOrd="0" presId="urn:microsoft.com/office/officeart/2005/8/layout/orgChart1"/>
    <dgm:cxn modelId="{8B0A9ABD-F194-4F04-B15C-A1F4CE7600F8}" type="presOf" srcId="{373B1069-2C6C-4EA3-8822-BC01264F345C}" destId="{402BF4AF-7230-4794-8060-11076023C067}" srcOrd="0" destOrd="0" presId="urn:microsoft.com/office/officeart/2005/8/layout/orgChart1"/>
    <dgm:cxn modelId="{798B1BBF-50DA-44F2-B405-9BC3DE57D242}" type="presOf" srcId="{0D94209D-9FD7-4F63-9F1B-20B6A7B5886C}" destId="{7051160B-37D0-43BB-ADCB-864F9704CF20}" srcOrd="1" destOrd="0" presId="urn:microsoft.com/office/officeart/2005/8/layout/orgChart1"/>
    <dgm:cxn modelId="{71282AC2-6639-443E-9B36-9D7DE5543386}" srcId="{011F8FA9-348B-4C9E-8487-BB95CC4B8250}" destId="{C8F3FCCF-C1A8-49FC-AAB9-F8A10922D3FA}" srcOrd="1" destOrd="0" parTransId="{A501FB70-1BFC-49EC-BA89-6266285F0C12}" sibTransId="{6F102DD0-D20B-492F-9605-93C95B0C675C}"/>
    <dgm:cxn modelId="{AC2E0DC4-91E5-45C7-B60C-3A96E5F6AC1A}" srcId="{329D3B96-5F0B-476B-94AF-F01E05F11FB7}" destId="{373B1069-2C6C-4EA3-8822-BC01264F345C}" srcOrd="2" destOrd="0" parTransId="{A5620416-A54E-4C28-B073-5BDA802B3FC5}" sibTransId="{75C85020-83A7-439B-9956-CA333291FB9D}"/>
    <dgm:cxn modelId="{6716A6C4-9563-46ED-A247-FB581AB9E577}" srcId="{7FFD4D6A-C276-4E86-B86B-F9DC60536071}" destId="{011F8FA9-348B-4C9E-8487-BB95CC4B8250}" srcOrd="1" destOrd="0" parTransId="{5AB1335B-B022-4D04-AB2D-4FA662E58130}" sibTransId="{E3942A0F-F739-46FC-A177-1AB21DB5BD42}"/>
    <dgm:cxn modelId="{F8AE18C7-2F4D-49F5-B5EC-A157BBC0F101}" type="presOf" srcId="{373B1069-2C6C-4EA3-8822-BC01264F345C}" destId="{0D2A9DD8-353C-4365-8BAB-3E00F7999F09}" srcOrd="1" destOrd="0" presId="urn:microsoft.com/office/officeart/2005/8/layout/orgChart1"/>
    <dgm:cxn modelId="{4A7D2BD3-BF62-4C12-95B3-9501DE495288}" type="presOf" srcId="{011F8FA9-348B-4C9E-8487-BB95CC4B8250}" destId="{87C9C201-4524-4300-9DE1-7A7754E215B2}" srcOrd="0" destOrd="0" presId="urn:microsoft.com/office/officeart/2005/8/layout/orgChart1"/>
    <dgm:cxn modelId="{70469BD5-F722-444D-A31B-0D8D60A81994}" srcId="{329D3B96-5F0B-476B-94AF-F01E05F11FB7}" destId="{7B0010E2-DDDC-450A-9284-D3609C951E11}" srcOrd="0" destOrd="0" parTransId="{08521D2C-EB3C-4DAF-92FC-6D9F05C691E1}" sibTransId="{39FB6D59-EB6F-4305-B04B-C694342D1EBD}"/>
    <dgm:cxn modelId="{555011D6-ED86-49FE-8286-73C2435946CC}" type="presOf" srcId="{0D94209D-9FD7-4F63-9F1B-20B6A7B5886C}" destId="{4CA64FBB-EE8F-488D-95DC-5CF6C6F8274A}" srcOrd="0" destOrd="0" presId="urn:microsoft.com/office/officeart/2005/8/layout/orgChart1"/>
    <dgm:cxn modelId="{352776DE-05C4-4F12-A901-68045F3DEC25}" type="presOf" srcId="{329D3B96-5F0B-476B-94AF-F01E05F11FB7}" destId="{E3ECA0CD-4D30-4CCB-822C-B8396D31AFB7}" srcOrd="1" destOrd="0" presId="urn:microsoft.com/office/officeart/2005/8/layout/orgChart1"/>
    <dgm:cxn modelId="{7F1909E0-17CA-47B8-A0D0-4D71E74F083D}" type="presOf" srcId="{7FFD4D6A-C276-4E86-B86B-F9DC60536071}" destId="{D83032C0-E0D1-4EB5-9451-D03A92287F9B}" srcOrd="0" destOrd="0" presId="urn:microsoft.com/office/officeart/2005/8/layout/orgChart1"/>
    <dgm:cxn modelId="{2FBE9BE5-30B9-488B-8939-8FA712C66009}" type="presOf" srcId="{5AB1335B-B022-4D04-AB2D-4FA662E58130}" destId="{E52F95AC-90E7-46C5-BC26-EE80C2D25A15}" srcOrd="0" destOrd="0" presId="urn:microsoft.com/office/officeart/2005/8/layout/orgChart1"/>
    <dgm:cxn modelId="{28D847E6-E4F2-46B1-82B4-5092326D0CC8}" type="presOf" srcId="{329D3B96-5F0B-476B-94AF-F01E05F11FB7}" destId="{DD097B83-E413-4729-8EE7-33FFCB04699F}" srcOrd="0" destOrd="0" presId="urn:microsoft.com/office/officeart/2005/8/layout/orgChart1"/>
    <dgm:cxn modelId="{3C5291EA-EE51-4F2C-84FC-3D477993A2E3}" type="presOf" srcId="{FF2B13FA-5473-444D-8AF1-4F5645ED621D}" destId="{ADE93487-77EE-4FA7-9255-C39411D40FD3}" srcOrd="0" destOrd="0" presId="urn:microsoft.com/office/officeart/2005/8/layout/orgChart1"/>
    <dgm:cxn modelId="{020FF6F3-E507-4AF8-8AD8-E77835A440C3}" type="presOf" srcId="{7B0010E2-DDDC-450A-9284-D3609C951E11}" destId="{03F4FF43-65C0-49F4-9A0D-2C0DB914A68A}" srcOrd="0" destOrd="0" presId="urn:microsoft.com/office/officeart/2005/8/layout/orgChart1"/>
    <dgm:cxn modelId="{85A8DDCC-CCB7-4D36-B8D2-F20C718B5126}" type="presParOf" srcId="{A30E5029-8802-411E-B009-B796FF71AF85}" destId="{67B0BFA0-271F-4580-8602-34DF71E4CAA0}" srcOrd="0" destOrd="0" presId="urn:microsoft.com/office/officeart/2005/8/layout/orgChart1"/>
    <dgm:cxn modelId="{55341453-58B0-4B97-9A63-D5D3AA4D571E}" type="presParOf" srcId="{67B0BFA0-271F-4580-8602-34DF71E4CAA0}" destId="{3F2284D8-143D-4DE7-BF21-E42CE4A17D85}" srcOrd="0" destOrd="0" presId="urn:microsoft.com/office/officeart/2005/8/layout/orgChart1"/>
    <dgm:cxn modelId="{B467E26B-4D89-4C7C-907C-29624162177F}" type="presParOf" srcId="{3F2284D8-143D-4DE7-BF21-E42CE4A17D85}" destId="{DD097B83-E413-4729-8EE7-33FFCB04699F}" srcOrd="0" destOrd="0" presId="urn:microsoft.com/office/officeart/2005/8/layout/orgChart1"/>
    <dgm:cxn modelId="{0A7CB92F-7F1A-4B68-8141-1F44785F80CD}" type="presParOf" srcId="{3F2284D8-143D-4DE7-BF21-E42CE4A17D85}" destId="{E3ECA0CD-4D30-4CCB-822C-B8396D31AFB7}" srcOrd="1" destOrd="0" presId="urn:microsoft.com/office/officeart/2005/8/layout/orgChart1"/>
    <dgm:cxn modelId="{1BA440AE-99E4-4748-9706-4BE552DD4291}" type="presParOf" srcId="{67B0BFA0-271F-4580-8602-34DF71E4CAA0}" destId="{157214EF-26EF-4480-A6A3-C91DBC67EE5A}" srcOrd="1" destOrd="0" presId="urn:microsoft.com/office/officeart/2005/8/layout/orgChart1"/>
    <dgm:cxn modelId="{F2CF09CD-9CB2-47EA-B67F-A28A34977385}" type="presParOf" srcId="{157214EF-26EF-4480-A6A3-C91DBC67EE5A}" destId="{A9E741CE-5B76-488F-A173-6574B17B313B}" srcOrd="0" destOrd="0" presId="urn:microsoft.com/office/officeart/2005/8/layout/orgChart1"/>
    <dgm:cxn modelId="{4F0A37A0-CA1C-458B-84EA-2002251456D9}" type="presParOf" srcId="{157214EF-26EF-4480-A6A3-C91DBC67EE5A}" destId="{E6DA2A76-A6CF-45CE-9F7B-6E6FB1D799B1}" srcOrd="1" destOrd="0" presId="urn:microsoft.com/office/officeart/2005/8/layout/orgChart1"/>
    <dgm:cxn modelId="{3D243407-BBED-4A4B-AFCC-4E4314FAD922}" type="presParOf" srcId="{E6DA2A76-A6CF-45CE-9F7B-6E6FB1D799B1}" destId="{23CD749F-04CC-4644-92EC-0B11326B7B88}" srcOrd="0" destOrd="0" presId="urn:microsoft.com/office/officeart/2005/8/layout/orgChart1"/>
    <dgm:cxn modelId="{9FC3F814-861D-42FE-89DA-024F7811564C}" type="presParOf" srcId="{23CD749F-04CC-4644-92EC-0B11326B7B88}" destId="{D83032C0-E0D1-4EB5-9451-D03A92287F9B}" srcOrd="0" destOrd="0" presId="urn:microsoft.com/office/officeart/2005/8/layout/orgChart1"/>
    <dgm:cxn modelId="{BFAA0CDB-97C8-4F0B-976B-0718B8BFC74F}" type="presParOf" srcId="{23CD749F-04CC-4644-92EC-0B11326B7B88}" destId="{0EDFCE03-B668-43C9-BF5B-B7FD1B1FF5A4}" srcOrd="1" destOrd="0" presId="urn:microsoft.com/office/officeart/2005/8/layout/orgChart1"/>
    <dgm:cxn modelId="{1B8757E5-3CFA-4B6E-96D8-A38883ECF84F}" type="presParOf" srcId="{E6DA2A76-A6CF-45CE-9F7B-6E6FB1D799B1}" destId="{F91C5653-E757-4133-978A-1945FF3418DA}" srcOrd="1" destOrd="0" presId="urn:microsoft.com/office/officeart/2005/8/layout/orgChart1"/>
    <dgm:cxn modelId="{679A4610-A8F2-4253-A5CB-5550037E7617}" type="presParOf" srcId="{E6DA2A76-A6CF-45CE-9F7B-6E6FB1D799B1}" destId="{2DD3A02D-BFDD-4FD1-8AD0-D4DADD38D759}" srcOrd="2" destOrd="0" presId="urn:microsoft.com/office/officeart/2005/8/layout/orgChart1"/>
    <dgm:cxn modelId="{0EA2785C-2764-4D1A-8948-59AAB2536BEE}" type="presParOf" srcId="{2DD3A02D-BFDD-4FD1-8AD0-D4DADD38D759}" destId="{E83B3FF3-6A17-4447-9879-52CBB2645BAA}" srcOrd="0" destOrd="0" presId="urn:microsoft.com/office/officeart/2005/8/layout/orgChart1"/>
    <dgm:cxn modelId="{24DA6530-A707-4E02-AD6C-542D4395D36B}" type="presParOf" srcId="{2DD3A02D-BFDD-4FD1-8AD0-D4DADD38D759}" destId="{9CD2E815-0803-4236-9E56-57F74550A3AA}" srcOrd="1" destOrd="0" presId="urn:microsoft.com/office/officeart/2005/8/layout/orgChart1"/>
    <dgm:cxn modelId="{7408F3F5-C537-451F-B19E-08DD60CBEC74}" type="presParOf" srcId="{9CD2E815-0803-4236-9E56-57F74550A3AA}" destId="{86EC971E-0715-446B-8F01-2DA540145FC5}" srcOrd="0" destOrd="0" presId="urn:microsoft.com/office/officeart/2005/8/layout/orgChart1"/>
    <dgm:cxn modelId="{D4C4E412-2E96-4DC6-BAEF-311CC00022EF}" type="presParOf" srcId="{86EC971E-0715-446B-8F01-2DA540145FC5}" destId="{056CFEC4-4054-4C4D-8C77-206C0FF24277}" srcOrd="0" destOrd="0" presId="urn:microsoft.com/office/officeart/2005/8/layout/orgChart1"/>
    <dgm:cxn modelId="{B16A66F9-7625-4829-B8A0-316715C7CF69}" type="presParOf" srcId="{86EC971E-0715-446B-8F01-2DA540145FC5}" destId="{5EC65641-A9B6-4638-B842-B96E575B5D7F}" srcOrd="1" destOrd="0" presId="urn:microsoft.com/office/officeart/2005/8/layout/orgChart1"/>
    <dgm:cxn modelId="{524ACE56-D27A-4B72-857D-67409E18C433}" type="presParOf" srcId="{9CD2E815-0803-4236-9E56-57F74550A3AA}" destId="{30801E00-71C2-43E7-A3F7-2DB2156AD67E}" srcOrd="1" destOrd="0" presId="urn:microsoft.com/office/officeart/2005/8/layout/orgChart1"/>
    <dgm:cxn modelId="{B5C38481-97F3-4153-B356-C4C350C854AB}" type="presParOf" srcId="{30801E00-71C2-43E7-A3F7-2DB2156AD67E}" destId="{32E207F3-5BA6-4854-B424-BA2C10B461D9}" srcOrd="0" destOrd="0" presId="urn:microsoft.com/office/officeart/2005/8/layout/orgChart1"/>
    <dgm:cxn modelId="{F256EF32-479B-42EC-91AE-1A71E9E0B197}" type="presParOf" srcId="{30801E00-71C2-43E7-A3F7-2DB2156AD67E}" destId="{49CE99AB-F72B-4F6E-A2B2-BFDBA149DDED}" srcOrd="1" destOrd="0" presId="urn:microsoft.com/office/officeart/2005/8/layout/orgChart1"/>
    <dgm:cxn modelId="{3A0984B9-DED2-4895-8092-481EBE1B87C3}" type="presParOf" srcId="{49CE99AB-F72B-4F6E-A2B2-BFDBA149DDED}" destId="{4E049B33-2F75-4F66-96A5-D66B5615D79F}" srcOrd="0" destOrd="0" presId="urn:microsoft.com/office/officeart/2005/8/layout/orgChart1"/>
    <dgm:cxn modelId="{27969A8A-AD7F-4281-8C80-391F606E71AB}" type="presParOf" srcId="{4E049B33-2F75-4F66-96A5-D66B5615D79F}" destId="{ADE93487-77EE-4FA7-9255-C39411D40FD3}" srcOrd="0" destOrd="0" presId="urn:microsoft.com/office/officeart/2005/8/layout/orgChart1"/>
    <dgm:cxn modelId="{8EB7A3F4-FCA2-4E25-AACF-184753FD77AC}" type="presParOf" srcId="{4E049B33-2F75-4F66-96A5-D66B5615D79F}" destId="{00A74DA9-F581-45E1-B321-6CB63CE114F8}" srcOrd="1" destOrd="0" presId="urn:microsoft.com/office/officeart/2005/8/layout/orgChart1"/>
    <dgm:cxn modelId="{A13744B8-A82B-4728-89E0-3CA7199550F3}" type="presParOf" srcId="{49CE99AB-F72B-4F6E-A2B2-BFDBA149DDED}" destId="{20EB6B12-5C3D-4BD1-BCDE-9FE8F27ACA8A}" srcOrd="1" destOrd="0" presId="urn:microsoft.com/office/officeart/2005/8/layout/orgChart1"/>
    <dgm:cxn modelId="{A0DA89C0-B9E0-4901-900A-4BDCF6E01DAA}" type="presParOf" srcId="{49CE99AB-F72B-4F6E-A2B2-BFDBA149DDED}" destId="{5090C1B4-2CB7-4AEA-B6FD-9CB7C4B58C21}" srcOrd="2" destOrd="0" presId="urn:microsoft.com/office/officeart/2005/8/layout/orgChart1"/>
    <dgm:cxn modelId="{25198963-B8DB-40B2-915F-928D69EE5964}" type="presParOf" srcId="{9CD2E815-0803-4236-9E56-57F74550A3AA}" destId="{07A3568A-90AD-4D9F-B1FA-9A641CA66809}" srcOrd="2" destOrd="0" presId="urn:microsoft.com/office/officeart/2005/8/layout/orgChart1"/>
    <dgm:cxn modelId="{A17162A6-B676-4F3B-BAF1-A4B200CE5650}" type="presParOf" srcId="{2DD3A02D-BFDD-4FD1-8AD0-D4DADD38D759}" destId="{E52F95AC-90E7-46C5-BC26-EE80C2D25A15}" srcOrd="2" destOrd="0" presId="urn:microsoft.com/office/officeart/2005/8/layout/orgChart1"/>
    <dgm:cxn modelId="{7EAFEBBA-8E5E-4E13-90D3-8592846DFCEE}" type="presParOf" srcId="{2DD3A02D-BFDD-4FD1-8AD0-D4DADD38D759}" destId="{4CCF36C4-DADC-4BAE-96ED-A1093855760D}" srcOrd="3" destOrd="0" presId="urn:microsoft.com/office/officeart/2005/8/layout/orgChart1"/>
    <dgm:cxn modelId="{40B0D577-BA94-4132-A68A-68FBA7996F2E}" type="presParOf" srcId="{4CCF36C4-DADC-4BAE-96ED-A1093855760D}" destId="{ECACD914-9837-45B1-9CFA-82D3C28A62F2}" srcOrd="0" destOrd="0" presId="urn:microsoft.com/office/officeart/2005/8/layout/orgChart1"/>
    <dgm:cxn modelId="{71B9BA02-86EE-497D-8D56-89FF2851F8F9}" type="presParOf" srcId="{ECACD914-9837-45B1-9CFA-82D3C28A62F2}" destId="{87C9C201-4524-4300-9DE1-7A7754E215B2}" srcOrd="0" destOrd="0" presId="urn:microsoft.com/office/officeart/2005/8/layout/orgChart1"/>
    <dgm:cxn modelId="{78BFD963-508F-4F92-8CFC-40688383EAA4}" type="presParOf" srcId="{ECACD914-9837-45B1-9CFA-82D3C28A62F2}" destId="{2CBDBBD3-E0B8-4F9A-891B-CA346DE5DC01}" srcOrd="1" destOrd="0" presId="urn:microsoft.com/office/officeart/2005/8/layout/orgChart1"/>
    <dgm:cxn modelId="{5AFC9208-EABF-48EA-BF47-E3913009FD3D}" type="presParOf" srcId="{4CCF36C4-DADC-4BAE-96ED-A1093855760D}" destId="{DE0D3E37-291A-4FCA-B441-B75E31871450}" srcOrd="1" destOrd="0" presId="urn:microsoft.com/office/officeart/2005/8/layout/orgChart1"/>
    <dgm:cxn modelId="{30A3206E-4A72-4B1C-968F-50FBF60FEB95}" type="presParOf" srcId="{DE0D3E37-291A-4FCA-B441-B75E31871450}" destId="{8C96F29C-FF64-47CB-BA29-F4CE95DED112}" srcOrd="0" destOrd="0" presId="urn:microsoft.com/office/officeart/2005/8/layout/orgChart1"/>
    <dgm:cxn modelId="{FEA46351-01B8-4FD8-A98E-C07AC46CF219}" type="presParOf" srcId="{DE0D3E37-291A-4FCA-B441-B75E31871450}" destId="{CD962575-587B-4C75-BFC7-742FF2D51EB5}" srcOrd="1" destOrd="0" presId="urn:microsoft.com/office/officeart/2005/8/layout/orgChart1"/>
    <dgm:cxn modelId="{D97F2F01-EE87-4A49-B007-0115FABD70F5}" type="presParOf" srcId="{CD962575-587B-4C75-BFC7-742FF2D51EB5}" destId="{65F0466D-160A-4A47-A4C4-48B0732A99B7}" srcOrd="0" destOrd="0" presId="urn:microsoft.com/office/officeart/2005/8/layout/orgChart1"/>
    <dgm:cxn modelId="{EBF7B6AE-A8D8-424A-A657-2B2C1554050E}" type="presParOf" srcId="{65F0466D-160A-4A47-A4C4-48B0732A99B7}" destId="{A10F9BD5-3A17-42A1-A24F-D4014EDBCC1E}" srcOrd="0" destOrd="0" presId="urn:microsoft.com/office/officeart/2005/8/layout/orgChart1"/>
    <dgm:cxn modelId="{FBCB1F71-9B42-4E77-9445-1964928E29B0}" type="presParOf" srcId="{65F0466D-160A-4A47-A4C4-48B0732A99B7}" destId="{0E6127BB-ED9A-4A0E-B807-04304617A93A}" srcOrd="1" destOrd="0" presId="urn:microsoft.com/office/officeart/2005/8/layout/orgChart1"/>
    <dgm:cxn modelId="{823A87EB-BE2A-4D36-A07E-B7F1450E99CD}" type="presParOf" srcId="{CD962575-587B-4C75-BFC7-742FF2D51EB5}" destId="{3827D3D6-878F-42CE-A95D-CF8BF5CE975B}" srcOrd="1" destOrd="0" presId="urn:microsoft.com/office/officeart/2005/8/layout/orgChart1"/>
    <dgm:cxn modelId="{26CA8404-A670-4FCB-BCC2-63DB240FCE67}" type="presParOf" srcId="{CD962575-587B-4C75-BFC7-742FF2D51EB5}" destId="{620D1309-FB0A-437F-B2DF-7065F1DD0FA1}" srcOrd="2" destOrd="0" presId="urn:microsoft.com/office/officeart/2005/8/layout/orgChart1"/>
    <dgm:cxn modelId="{0B818538-D92F-43C4-B444-0C46ECF2DEDF}" type="presParOf" srcId="{DE0D3E37-291A-4FCA-B441-B75E31871450}" destId="{484EAF7B-DA07-407A-B0A1-077C4F272F5E}" srcOrd="2" destOrd="0" presId="urn:microsoft.com/office/officeart/2005/8/layout/orgChart1"/>
    <dgm:cxn modelId="{7047184E-3A94-48A9-8254-13EAB9BD9A4B}" type="presParOf" srcId="{DE0D3E37-291A-4FCA-B441-B75E31871450}" destId="{11AB9C89-BA84-4FB9-BA1A-CB1228F765D1}" srcOrd="3" destOrd="0" presId="urn:microsoft.com/office/officeart/2005/8/layout/orgChart1"/>
    <dgm:cxn modelId="{07997FE0-D028-4421-BDD3-49A9BA4AC949}" type="presParOf" srcId="{11AB9C89-BA84-4FB9-BA1A-CB1228F765D1}" destId="{48365EC5-3A02-4836-87C7-2CC75AA734BA}" srcOrd="0" destOrd="0" presId="urn:microsoft.com/office/officeart/2005/8/layout/orgChart1"/>
    <dgm:cxn modelId="{024E7E3B-7E98-4968-AC1A-91451CAA981D}" type="presParOf" srcId="{48365EC5-3A02-4836-87C7-2CC75AA734BA}" destId="{5BD1EBFB-9F83-478D-BDB1-D3272AE4F886}" srcOrd="0" destOrd="0" presId="urn:microsoft.com/office/officeart/2005/8/layout/orgChart1"/>
    <dgm:cxn modelId="{3B55E7AF-CF8F-4157-B7A7-64B66B74A7EB}" type="presParOf" srcId="{48365EC5-3A02-4836-87C7-2CC75AA734BA}" destId="{47203EAB-4DF8-4CAF-B5BE-99C7EFD10264}" srcOrd="1" destOrd="0" presId="urn:microsoft.com/office/officeart/2005/8/layout/orgChart1"/>
    <dgm:cxn modelId="{A0FE519F-36C4-42B1-83E7-1E69B1103A70}" type="presParOf" srcId="{11AB9C89-BA84-4FB9-BA1A-CB1228F765D1}" destId="{B38903D3-3580-4661-B5FC-6636313F524F}" srcOrd="1" destOrd="0" presId="urn:microsoft.com/office/officeart/2005/8/layout/orgChart1"/>
    <dgm:cxn modelId="{9E265A66-95ED-4656-B6AA-DA05601BAB37}" type="presParOf" srcId="{11AB9C89-BA84-4FB9-BA1A-CB1228F765D1}" destId="{ADDEA987-18B5-4656-B1AE-3F40FFD472D6}" srcOrd="2" destOrd="0" presId="urn:microsoft.com/office/officeart/2005/8/layout/orgChart1"/>
    <dgm:cxn modelId="{AA68D6E3-F389-4CF9-856D-9A33AC519D1A}" type="presParOf" srcId="{4CCF36C4-DADC-4BAE-96ED-A1093855760D}" destId="{BBE5CDE8-AB25-4090-8063-5EC3C214A007}" srcOrd="2" destOrd="0" presId="urn:microsoft.com/office/officeart/2005/8/layout/orgChart1"/>
    <dgm:cxn modelId="{431A8E97-A6B1-4BB2-BD8F-6AED81C1AD75}" type="presParOf" srcId="{157214EF-26EF-4480-A6A3-C91DBC67EE5A}" destId="{BE691FC2-60CD-4267-8A55-2517E6565F47}" srcOrd="2" destOrd="0" presId="urn:microsoft.com/office/officeart/2005/8/layout/orgChart1"/>
    <dgm:cxn modelId="{EA8D0D3C-E30C-4A9F-9F9C-9621906F6E00}" type="presParOf" srcId="{157214EF-26EF-4480-A6A3-C91DBC67EE5A}" destId="{E1509ABF-21D3-4266-B095-41C5AF7A5E6C}" srcOrd="3" destOrd="0" presId="urn:microsoft.com/office/officeart/2005/8/layout/orgChart1"/>
    <dgm:cxn modelId="{A70890AE-6AE0-44EB-B530-502B3053D7DE}" type="presParOf" srcId="{E1509ABF-21D3-4266-B095-41C5AF7A5E6C}" destId="{E50ADDA6-B688-48BE-B22F-F7EDA7D3BAA8}" srcOrd="0" destOrd="0" presId="urn:microsoft.com/office/officeart/2005/8/layout/orgChart1"/>
    <dgm:cxn modelId="{0B8B7FCF-A777-42D6-8DEF-E8FB903ED9A9}" type="presParOf" srcId="{E50ADDA6-B688-48BE-B22F-F7EDA7D3BAA8}" destId="{402BF4AF-7230-4794-8060-11076023C067}" srcOrd="0" destOrd="0" presId="urn:microsoft.com/office/officeart/2005/8/layout/orgChart1"/>
    <dgm:cxn modelId="{61D03D97-938A-4C6C-9C32-077ECA6C20A3}" type="presParOf" srcId="{E50ADDA6-B688-48BE-B22F-F7EDA7D3BAA8}" destId="{0D2A9DD8-353C-4365-8BAB-3E00F7999F09}" srcOrd="1" destOrd="0" presId="urn:microsoft.com/office/officeart/2005/8/layout/orgChart1"/>
    <dgm:cxn modelId="{634182CD-67D8-472D-9D76-3AC3F339B8CB}" type="presParOf" srcId="{E1509ABF-21D3-4266-B095-41C5AF7A5E6C}" destId="{626457BC-F12B-402B-AAB0-ABB90186165A}" srcOrd="1" destOrd="0" presId="urn:microsoft.com/office/officeart/2005/8/layout/orgChart1"/>
    <dgm:cxn modelId="{119C474D-E2C1-44CA-9293-D672AC1972F5}" type="presParOf" srcId="{E1509ABF-21D3-4266-B095-41C5AF7A5E6C}" destId="{89F460B9-0BA4-41FD-AB92-AE887054CEEB}" srcOrd="2" destOrd="0" presId="urn:microsoft.com/office/officeart/2005/8/layout/orgChart1"/>
    <dgm:cxn modelId="{725D5D89-B6F2-461F-92A3-081D23CDEBF4}" type="presParOf" srcId="{89F460B9-0BA4-41FD-AB92-AE887054CEEB}" destId="{11EE56CD-09E4-4BBF-A0C7-8F17C6C7AB9A}" srcOrd="0" destOrd="0" presId="urn:microsoft.com/office/officeart/2005/8/layout/orgChart1"/>
    <dgm:cxn modelId="{A28B2DAD-1461-4E51-BC00-3DD97101CA6E}" type="presParOf" srcId="{89F460B9-0BA4-41FD-AB92-AE887054CEEB}" destId="{37FFD7DE-9BD0-4F72-A2A5-56F8DAC78CC9}" srcOrd="1" destOrd="0" presId="urn:microsoft.com/office/officeart/2005/8/layout/orgChart1"/>
    <dgm:cxn modelId="{553BE1C5-A549-4ACF-BCB7-30140441F52C}" type="presParOf" srcId="{37FFD7DE-9BD0-4F72-A2A5-56F8DAC78CC9}" destId="{95E67885-209D-42A4-BBD0-5529FABA53AF}" srcOrd="0" destOrd="0" presId="urn:microsoft.com/office/officeart/2005/8/layout/orgChart1"/>
    <dgm:cxn modelId="{7ECE2973-12EF-435F-BA58-A0CF685BE930}" type="presParOf" srcId="{95E67885-209D-42A4-BBD0-5529FABA53AF}" destId="{7D058631-68F4-4B75-96B9-E1EBE2F1F8D1}" srcOrd="0" destOrd="0" presId="urn:microsoft.com/office/officeart/2005/8/layout/orgChart1"/>
    <dgm:cxn modelId="{0954767F-E8E7-4ADE-8AF1-BACEA5E2EC9F}" type="presParOf" srcId="{95E67885-209D-42A4-BBD0-5529FABA53AF}" destId="{BD2DD6D4-4384-4584-AFC1-AF84C1D27260}" srcOrd="1" destOrd="0" presId="urn:microsoft.com/office/officeart/2005/8/layout/orgChart1"/>
    <dgm:cxn modelId="{0BDEEF68-9646-47BF-B09B-85FF33F61E9E}" type="presParOf" srcId="{37FFD7DE-9BD0-4F72-A2A5-56F8DAC78CC9}" destId="{210D4365-DBA5-48F2-A701-128D4DDB948C}" srcOrd="1" destOrd="0" presId="urn:microsoft.com/office/officeart/2005/8/layout/orgChart1"/>
    <dgm:cxn modelId="{453BA223-1A76-46CC-89E7-63E3A99E6209}" type="presParOf" srcId="{37FFD7DE-9BD0-4F72-A2A5-56F8DAC78CC9}" destId="{E1630F8C-6F09-4148-A6C2-5339F184A687}" srcOrd="2" destOrd="0" presId="urn:microsoft.com/office/officeart/2005/8/layout/orgChart1"/>
    <dgm:cxn modelId="{E6E6ADF5-BBFD-49C0-83D6-3F86CD4025E2}" type="presParOf" srcId="{89F460B9-0BA4-41FD-AB92-AE887054CEEB}" destId="{6A64BE6B-6660-4C76-9035-10006F879744}" srcOrd="2" destOrd="0" presId="urn:microsoft.com/office/officeart/2005/8/layout/orgChart1"/>
    <dgm:cxn modelId="{B7AAA6FE-6C9D-44FC-BAB8-B8EFE516D659}" type="presParOf" srcId="{89F460B9-0BA4-41FD-AB92-AE887054CEEB}" destId="{BB053600-C55A-4BC2-AD8D-BB5D7486A7F2}" srcOrd="3" destOrd="0" presId="urn:microsoft.com/office/officeart/2005/8/layout/orgChart1"/>
    <dgm:cxn modelId="{540EE30F-663C-43A4-A6EE-2EE3AFB1D982}" type="presParOf" srcId="{BB053600-C55A-4BC2-AD8D-BB5D7486A7F2}" destId="{922E59F9-4EF9-42CF-8A3E-994C6A772990}" srcOrd="0" destOrd="0" presId="urn:microsoft.com/office/officeart/2005/8/layout/orgChart1"/>
    <dgm:cxn modelId="{8D5AB11D-343C-4411-AF88-E22184C78FF5}" type="presParOf" srcId="{922E59F9-4EF9-42CF-8A3E-994C6A772990}" destId="{91433FF6-CE2E-4BE7-9E3C-80F019F08AFA}" srcOrd="0" destOrd="0" presId="urn:microsoft.com/office/officeart/2005/8/layout/orgChart1"/>
    <dgm:cxn modelId="{0F7064D6-DD76-4C25-A85D-214BEBAB8477}" type="presParOf" srcId="{922E59F9-4EF9-42CF-8A3E-994C6A772990}" destId="{0B2EB2CC-B1E7-4090-886B-5BF49B875F23}" srcOrd="1" destOrd="0" presId="urn:microsoft.com/office/officeart/2005/8/layout/orgChart1"/>
    <dgm:cxn modelId="{717839FC-722F-42D1-ACE9-5D150945E58D}" type="presParOf" srcId="{BB053600-C55A-4BC2-AD8D-BB5D7486A7F2}" destId="{5D4E8AAB-E65C-4D0B-8448-6E227DF96A72}" srcOrd="1" destOrd="0" presId="urn:microsoft.com/office/officeart/2005/8/layout/orgChart1"/>
    <dgm:cxn modelId="{2B8930A6-8704-42D0-9488-DA355DEF4D09}" type="presParOf" srcId="{BB053600-C55A-4BC2-AD8D-BB5D7486A7F2}" destId="{7004E2FF-B4B9-4097-839D-6838D666F811}" srcOrd="2" destOrd="0" presId="urn:microsoft.com/office/officeart/2005/8/layout/orgChart1"/>
    <dgm:cxn modelId="{DFABB9F0-07CE-4EB4-A496-DF53728F4330}" type="presParOf" srcId="{89F460B9-0BA4-41FD-AB92-AE887054CEEB}" destId="{BE98DC84-217A-4E30-9ED1-0ABD7AB6A36D}" srcOrd="4" destOrd="0" presId="urn:microsoft.com/office/officeart/2005/8/layout/orgChart1"/>
    <dgm:cxn modelId="{F9376C3D-D5CD-41C1-94C3-F6FD2219F52A}" type="presParOf" srcId="{89F460B9-0BA4-41FD-AB92-AE887054CEEB}" destId="{CA53AF29-1262-49C3-9B94-FC13338DF617}" srcOrd="5" destOrd="0" presId="urn:microsoft.com/office/officeart/2005/8/layout/orgChart1"/>
    <dgm:cxn modelId="{8F08421F-E3C7-4669-B2A7-C1EF87BB45EF}" type="presParOf" srcId="{CA53AF29-1262-49C3-9B94-FC13338DF617}" destId="{0E636B0B-8AF0-4D56-9433-7654662EC89B}" srcOrd="0" destOrd="0" presId="urn:microsoft.com/office/officeart/2005/8/layout/orgChart1"/>
    <dgm:cxn modelId="{6DF9C2FC-0279-4D93-A37B-B143FBACD8FE}" type="presParOf" srcId="{0E636B0B-8AF0-4D56-9433-7654662EC89B}" destId="{4CA64FBB-EE8F-488D-95DC-5CF6C6F8274A}" srcOrd="0" destOrd="0" presId="urn:microsoft.com/office/officeart/2005/8/layout/orgChart1"/>
    <dgm:cxn modelId="{23511CDD-1E11-4640-A09A-6F343EBECC47}" type="presParOf" srcId="{0E636B0B-8AF0-4D56-9433-7654662EC89B}" destId="{7051160B-37D0-43BB-ADCB-864F9704CF20}" srcOrd="1" destOrd="0" presId="urn:microsoft.com/office/officeart/2005/8/layout/orgChart1"/>
    <dgm:cxn modelId="{73F9F50D-FD72-4633-9B08-7D96B87B22C5}" type="presParOf" srcId="{CA53AF29-1262-49C3-9B94-FC13338DF617}" destId="{1ACCF704-58ED-44D4-A825-C4DC50A3E613}" srcOrd="1" destOrd="0" presId="urn:microsoft.com/office/officeart/2005/8/layout/orgChart1"/>
    <dgm:cxn modelId="{1E3C347E-48C4-4656-8C29-864173ADC26F}" type="presParOf" srcId="{CA53AF29-1262-49C3-9B94-FC13338DF617}" destId="{9EB0FE64-CB8C-415C-B6E5-49BB8181B6C4}" srcOrd="2" destOrd="0" presId="urn:microsoft.com/office/officeart/2005/8/layout/orgChart1"/>
    <dgm:cxn modelId="{C5757CEE-907F-40B0-9EEB-27B24EDCE303}" type="presParOf" srcId="{67B0BFA0-271F-4580-8602-34DF71E4CAA0}" destId="{46E10292-9008-4FC7-B2C6-32215E53B27D}" srcOrd="2" destOrd="0" presId="urn:microsoft.com/office/officeart/2005/8/layout/orgChart1"/>
    <dgm:cxn modelId="{7FE160DD-6BB8-4FF8-AAB9-72092237D910}" type="presParOf" srcId="{46E10292-9008-4FC7-B2C6-32215E53B27D}" destId="{E39E8D1C-609C-4896-A077-D8F9E51C0A5B}" srcOrd="0" destOrd="0" presId="urn:microsoft.com/office/officeart/2005/8/layout/orgChart1"/>
    <dgm:cxn modelId="{13DAD71B-9845-47E2-B074-F9F1F2259279}" type="presParOf" srcId="{46E10292-9008-4FC7-B2C6-32215E53B27D}" destId="{7D38E60B-9E3F-4893-901A-672F8DB7D8B7}" srcOrd="1" destOrd="0" presId="urn:microsoft.com/office/officeart/2005/8/layout/orgChart1"/>
    <dgm:cxn modelId="{E79B8883-F3D6-4B1E-936B-6AD5DAB1C553}" type="presParOf" srcId="{7D38E60B-9E3F-4893-901A-672F8DB7D8B7}" destId="{A335C79D-494C-407D-9A5E-D631247FCDF3}" srcOrd="0" destOrd="0" presId="urn:microsoft.com/office/officeart/2005/8/layout/orgChart1"/>
    <dgm:cxn modelId="{9BDE07A3-9C6B-4C4C-B93D-6F93926C112E}" type="presParOf" srcId="{A335C79D-494C-407D-9A5E-D631247FCDF3}" destId="{03F4FF43-65C0-49F4-9A0D-2C0DB914A68A}" srcOrd="0" destOrd="0" presId="urn:microsoft.com/office/officeart/2005/8/layout/orgChart1"/>
    <dgm:cxn modelId="{C9163905-A0C3-48B8-89C7-AF60C0010474}" type="presParOf" srcId="{A335C79D-494C-407D-9A5E-D631247FCDF3}" destId="{18484147-1892-41C7-BF4A-226D6B9D3B59}" srcOrd="1" destOrd="0" presId="urn:microsoft.com/office/officeart/2005/8/layout/orgChart1"/>
    <dgm:cxn modelId="{0DDDEF29-DDE0-430E-AD34-D3FC911A4C29}" type="presParOf" srcId="{7D38E60B-9E3F-4893-901A-672F8DB7D8B7}" destId="{53601225-8641-4D6B-924D-C1EF028978E0}" srcOrd="1" destOrd="0" presId="urn:microsoft.com/office/officeart/2005/8/layout/orgChart1"/>
    <dgm:cxn modelId="{65B95DFB-C0C8-467A-A99C-072798D44C05}" type="presParOf" srcId="{7D38E60B-9E3F-4893-901A-672F8DB7D8B7}" destId="{82D8512D-8554-430C-BF3D-93A7E1D03A2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9E8D1C-609C-4896-A077-D8F9E51C0A5B}">
      <dsp:nvSpPr>
        <dsp:cNvPr id="0" name=""/>
        <dsp:cNvSpPr/>
      </dsp:nvSpPr>
      <dsp:spPr>
        <a:xfrm>
          <a:off x="4862018" y="629349"/>
          <a:ext cx="131852" cy="577639"/>
        </a:xfrm>
        <a:custGeom>
          <a:avLst/>
          <a:gdLst/>
          <a:ahLst/>
          <a:cxnLst/>
          <a:rect l="0" t="0" r="0" b="0"/>
          <a:pathLst>
            <a:path>
              <a:moveTo>
                <a:pt x="131852" y="0"/>
              </a:moveTo>
              <a:lnTo>
                <a:pt x="131852" y="577639"/>
              </a:lnTo>
              <a:lnTo>
                <a:pt x="0" y="577639"/>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BE98DC84-217A-4E30-9ED1-0ABD7AB6A36D}">
      <dsp:nvSpPr>
        <dsp:cNvPr id="0" name=""/>
        <dsp:cNvSpPr/>
      </dsp:nvSpPr>
      <dsp:spPr>
        <a:xfrm>
          <a:off x="6873672" y="2412496"/>
          <a:ext cx="131852" cy="2586448"/>
        </a:xfrm>
        <a:custGeom>
          <a:avLst/>
          <a:gdLst/>
          <a:ahLst/>
          <a:cxnLst/>
          <a:rect l="0" t="0" r="0" b="0"/>
          <a:pathLst>
            <a:path>
              <a:moveTo>
                <a:pt x="131852" y="0"/>
              </a:moveTo>
              <a:lnTo>
                <a:pt x="131852" y="2586448"/>
              </a:lnTo>
              <a:lnTo>
                <a:pt x="0" y="2586448"/>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6A64BE6B-6660-4C76-9035-10006F879744}">
      <dsp:nvSpPr>
        <dsp:cNvPr id="0" name=""/>
        <dsp:cNvSpPr/>
      </dsp:nvSpPr>
      <dsp:spPr>
        <a:xfrm>
          <a:off x="7005524" y="2412496"/>
          <a:ext cx="135644" cy="931264"/>
        </a:xfrm>
        <a:custGeom>
          <a:avLst/>
          <a:gdLst/>
          <a:ahLst/>
          <a:cxnLst/>
          <a:rect l="0" t="0" r="0" b="0"/>
          <a:pathLst>
            <a:path>
              <a:moveTo>
                <a:pt x="0" y="0"/>
              </a:moveTo>
              <a:lnTo>
                <a:pt x="0" y="931264"/>
              </a:lnTo>
              <a:lnTo>
                <a:pt x="135644" y="931264"/>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11EE56CD-09E4-4BBF-A0C7-8F17C6C7AB9A}">
      <dsp:nvSpPr>
        <dsp:cNvPr id="0" name=""/>
        <dsp:cNvSpPr/>
      </dsp:nvSpPr>
      <dsp:spPr>
        <a:xfrm>
          <a:off x="6705478" y="2412496"/>
          <a:ext cx="300045" cy="696284"/>
        </a:xfrm>
        <a:custGeom>
          <a:avLst/>
          <a:gdLst/>
          <a:ahLst/>
          <a:cxnLst/>
          <a:rect l="0" t="0" r="0" b="0"/>
          <a:pathLst>
            <a:path>
              <a:moveTo>
                <a:pt x="300045" y="0"/>
              </a:moveTo>
              <a:lnTo>
                <a:pt x="300045" y="696284"/>
              </a:lnTo>
              <a:lnTo>
                <a:pt x="0" y="696284"/>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BE691FC2-60CD-4267-8A55-2517E6565F47}">
      <dsp:nvSpPr>
        <dsp:cNvPr id="0" name=""/>
        <dsp:cNvSpPr/>
      </dsp:nvSpPr>
      <dsp:spPr>
        <a:xfrm>
          <a:off x="4993871" y="629349"/>
          <a:ext cx="2011653" cy="1155278"/>
        </a:xfrm>
        <a:custGeom>
          <a:avLst/>
          <a:gdLst/>
          <a:ahLst/>
          <a:cxnLst/>
          <a:rect l="0" t="0" r="0" b="0"/>
          <a:pathLst>
            <a:path>
              <a:moveTo>
                <a:pt x="0" y="0"/>
              </a:moveTo>
              <a:lnTo>
                <a:pt x="0" y="1023425"/>
              </a:lnTo>
              <a:lnTo>
                <a:pt x="2011653" y="1023425"/>
              </a:lnTo>
              <a:lnTo>
                <a:pt x="2011653" y="1155278"/>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484EAF7B-DA07-407A-B0A1-077C4F272F5E}">
      <dsp:nvSpPr>
        <dsp:cNvPr id="0" name=""/>
        <dsp:cNvSpPr/>
      </dsp:nvSpPr>
      <dsp:spPr>
        <a:xfrm>
          <a:off x="3858007" y="3264777"/>
          <a:ext cx="91440" cy="2881913"/>
        </a:xfrm>
        <a:custGeom>
          <a:avLst/>
          <a:gdLst/>
          <a:ahLst/>
          <a:cxnLst/>
          <a:rect l="0" t="0" r="0" b="0"/>
          <a:pathLst>
            <a:path>
              <a:moveTo>
                <a:pt x="45720" y="0"/>
              </a:moveTo>
              <a:lnTo>
                <a:pt x="45720" y="2881913"/>
              </a:lnTo>
              <a:lnTo>
                <a:pt x="72291" y="2881913"/>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8C96F29C-FF64-47CB-BA29-F4CE95DED112}">
      <dsp:nvSpPr>
        <dsp:cNvPr id="0" name=""/>
        <dsp:cNvSpPr/>
      </dsp:nvSpPr>
      <dsp:spPr>
        <a:xfrm>
          <a:off x="3858007" y="3264777"/>
          <a:ext cx="91440" cy="1139628"/>
        </a:xfrm>
        <a:custGeom>
          <a:avLst/>
          <a:gdLst/>
          <a:ahLst/>
          <a:cxnLst/>
          <a:rect l="0" t="0" r="0" b="0"/>
          <a:pathLst>
            <a:path>
              <a:moveTo>
                <a:pt x="45720" y="0"/>
              </a:moveTo>
              <a:lnTo>
                <a:pt x="45720" y="1139628"/>
              </a:lnTo>
              <a:lnTo>
                <a:pt x="72291" y="1139628"/>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52F95AC-90E7-46C5-BC26-EE80C2D25A15}">
      <dsp:nvSpPr>
        <dsp:cNvPr id="0" name=""/>
        <dsp:cNvSpPr/>
      </dsp:nvSpPr>
      <dsp:spPr>
        <a:xfrm>
          <a:off x="2981928" y="2404773"/>
          <a:ext cx="293930" cy="546069"/>
        </a:xfrm>
        <a:custGeom>
          <a:avLst/>
          <a:gdLst/>
          <a:ahLst/>
          <a:cxnLst/>
          <a:rect l="0" t="0" r="0" b="0"/>
          <a:pathLst>
            <a:path>
              <a:moveTo>
                <a:pt x="0" y="0"/>
              </a:moveTo>
              <a:lnTo>
                <a:pt x="0" y="546069"/>
              </a:lnTo>
              <a:lnTo>
                <a:pt x="293930" y="546069"/>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32E207F3-5BA6-4854-B424-BA2C10B461D9}">
      <dsp:nvSpPr>
        <dsp:cNvPr id="0" name=""/>
        <dsp:cNvSpPr/>
      </dsp:nvSpPr>
      <dsp:spPr>
        <a:xfrm>
          <a:off x="1239442" y="3274164"/>
          <a:ext cx="192140" cy="1937982"/>
        </a:xfrm>
        <a:custGeom>
          <a:avLst/>
          <a:gdLst/>
          <a:ahLst/>
          <a:cxnLst/>
          <a:rect l="0" t="0" r="0" b="0"/>
          <a:pathLst>
            <a:path>
              <a:moveTo>
                <a:pt x="0" y="0"/>
              </a:moveTo>
              <a:lnTo>
                <a:pt x="0" y="1937982"/>
              </a:lnTo>
              <a:lnTo>
                <a:pt x="192140" y="1937982"/>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83B3FF3-6A17-4447-9879-52CBB2645BAA}">
      <dsp:nvSpPr>
        <dsp:cNvPr id="0" name=""/>
        <dsp:cNvSpPr/>
      </dsp:nvSpPr>
      <dsp:spPr>
        <a:xfrm>
          <a:off x="1867311" y="2404773"/>
          <a:ext cx="1114617" cy="555456"/>
        </a:xfrm>
        <a:custGeom>
          <a:avLst/>
          <a:gdLst/>
          <a:ahLst/>
          <a:cxnLst/>
          <a:rect l="0" t="0" r="0" b="0"/>
          <a:pathLst>
            <a:path>
              <a:moveTo>
                <a:pt x="1114617" y="0"/>
              </a:moveTo>
              <a:lnTo>
                <a:pt x="1114617" y="555456"/>
              </a:lnTo>
              <a:lnTo>
                <a:pt x="0" y="555456"/>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A9E741CE-5B76-488F-A173-6574B17B313B}">
      <dsp:nvSpPr>
        <dsp:cNvPr id="0" name=""/>
        <dsp:cNvSpPr/>
      </dsp:nvSpPr>
      <dsp:spPr>
        <a:xfrm>
          <a:off x="2981928" y="629349"/>
          <a:ext cx="2011942" cy="1147555"/>
        </a:xfrm>
        <a:custGeom>
          <a:avLst/>
          <a:gdLst/>
          <a:ahLst/>
          <a:cxnLst/>
          <a:rect l="0" t="0" r="0" b="0"/>
          <a:pathLst>
            <a:path>
              <a:moveTo>
                <a:pt x="2011942" y="0"/>
              </a:moveTo>
              <a:lnTo>
                <a:pt x="2011942" y="1015703"/>
              </a:lnTo>
              <a:lnTo>
                <a:pt x="0" y="1015703"/>
              </a:lnTo>
              <a:lnTo>
                <a:pt x="0" y="1147555"/>
              </a:lnTo>
            </a:path>
          </a:pathLst>
        </a:custGeom>
        <a:noFill/>
        <a:ln w="15875"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DD097B83-E413-4729-8EE7-33FFCB04699F}">
      <dsp:nvSpPr>
        <dsp:cNvPr id="0" name=""/>
        <dsp:cNvSpPr/>
      </dsp:nvSpPr>
      <dsp:spPr>
        <a:xfrm>
          <a:off x="4366002" y="1480"/>
          <a:ext cx="1255737" cy="627868"/>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Breach of other GATT provisions </a:t>
          </a:r>
        </a:p>
      </dsp:txBody>
      <dsp:txXfrm>
        <a:off x="4366002" y="1480"/>
        <a:ext cx="1255737" cy="627868"/>
      </dsp:txXfrm>
    </dsp:sp>
    <dsp:sp modelId="{D83032C0-E0D1-4EB5-9451-D03A92287F9B}">
      <dsp:nvSpPr>
        <dsp:cNvPr id="0" name=""/>
        <dsp:cNvSpPr/>
      </dsp:nvSpPr>
      <dsp:spPr>
        <a:xfrm>
          <a:off x="2354060" y="1776904"/>
          <a:ext cx="1255737" cy="627868"/>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Which para? </a:t>
          </a:r>
        </a:p>
      </dsp:txBody>
      <dsp:txXfrm>
        <a:off x="2354060" y="1776904"/>
        <a:ext cx="1255737" cy="627868"/>
      </dsp:txXfrm>
    </dsp:sp>
    <dsp:sp modelId="{056CFEC4-4054-4C4D-8C77-206C0FF24277}">
      <dsp:nvSpPr>
        <dsp:cNvPr id="0" name=""/>
        <dsp:cNvSpPr/>
      </dsp:nvSpPr>
      <dsp:spPr>
        <a:xfrm>
          <a:off x="611574" y="2646295"/>
          <a:ext cx="1255737" cy="627868"/>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What does the measure aimed to protect? </a:t>
          </a:r>
        </a:p>
      </dsp:txBody>
      <dsp:txXfrm>
        <a:off x="611574" y="2646295"/>
        <a:ext cx="1255737" cy="627868"/>
      </dsp:txXfrm>
    </dsp:sp>
    <dsp:sp modelId="{ADE93487-77EE-4FA7-9255-C39411D40FD3}">
      <dsp:nvSpPr>
        <dsp:cNvPr id="0" name=""/>
        <dsp:cNvSpPr/>
      </dsp:nvSpPr>
      <dsp:spPr>
        <a:xfrm>
          <a:off x="1431583" y="3567774"/>
          <a:ext cx="1418782" cy="3288744"/>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rPr>
            <a:t>Life + health (</a:t>
          </a:r>
          <a:r>
            <a:rPr lang="en-GB" sz="1400" b="1" i="1" kern="1200" dirty="0">
              <a:solidFill>
                <a:schemeClr val="tx1"/>
              </a:solidFill>
            </a:rPr>
            <a:t>Cigarettes, Asbestos)</a:t>
          </a:r>
        </a:p>
        <a:p>
          <a:pPr marL="0" lvl="0" indent="0" algn="l" defTabSz="622300">
            <a:lnSpc>
              <a:spcPct val="90000"/>
            </a:lnSpc>
            <a:spcBef>
              <a:spcPct val="0"/>
            </a:spcBef>
            <a:spcAft>
              <a:spcPct val="35000"/>
            </a:spcAft>
            <a:buNone/>
          </a:pPr>
          <a:r>
            <a:rPr lang="en-GB" sz="1400" kern="1200" dirty="0">
              <a:solidFill>
                <a:schemeClr val="tx1"/>
              </a:solidFill>
            </a:rPr>
            <a:t>Law &amp; enforcement (</a:t>
          </a:r>
          <a:r>
            <a:rPr lang="en-GB" sz="1400" b="1" i="1" kern="1200" dirty="0">
              <a:solidFill>
                <a:schemeClr val="tx1"/>
              </a:solidFill>
            </a:rPr>
            <a:t>Beef</a:t>
          </a:r>
          <a:r>
            <a:rPr lang="en-GB" sz="1400" kern="1200" dirty="0">
              <a:solidFill>
                <a:schemeClr val="tx1"/>
              </a:solidFill>
            </a:rPr>
            <a:t>) </a:t>
          </a:r>
        </a:p>
        <a:p>
          <a:pPr marL="0" lvl="0" indent="0" algn="l" defTabSz="622300">
            <a:lnSpc>
              <a:spcPct val="90000"/>
            </a:lnSpc>
            <a:spcBef>
              <a:spcPct val="0"/>
            </a:spcBef>
            <a:spcAft>
              <a:spcPct val="35000"/>
            </a:spcAft>
            <a:buNone/>
          </a:pPr>
          <a:r>
            <a:rPr lang="en-GB" sz="1400" kern="1200" dirty="0">
              <a:solidFill>
                <a:schemeClr val="tx1"/>
              </a:solidFill>
            </a:rPr>
            <a:t>Natural resources (evolutionary)  (</a:t>
          </a:r>
          <a:r>
            <a:rPr lang="en-GB" sz="1400" b="1" i="1" kern="1200" dirty="0">
              <a:solidFill>
                <a:schemeClr val="tx1"/>
              </a:solidFill>
            </a:rPr>
            <a:t>Shrimp/Turtle)</a:t>
          </a:r>
          <a:r>
            <a:rPr lang="en-GB" sz="1400" kern="1200" dirty="0">
              <a:solidFill>
                <a:schemeClr val="tx1"/>
              </a:solidFill>
            </a:rPr>
            <a:t>  </a:t>
          </a:r>
        </a:p>
        <a:p>
          <a:pPr marL="0" lvl="0" indent="0" algn="l" defTabSz="622300">
            <a:lnSpc>
              <a:spcPct val="90000"/>
            </a:lnSpc>
            <a:spcBef>
              <a:spcPct val="0"/>
            </a:spcBef>
            <a:spcAft>
              <a:spcPct val="35000"/>
            </a:spcAft>
            <a:buNone/>
          </a:pPr>
          <a:r>
            <a:rPr lang="en-GB" sz="1400" kern="1200" dirty="0">
              <a:solidFill>
                <a:schemeClr val="tx1"/>
              </a:solidFill>
            </a:rPr>
            <a:t>Public morals,</a:t>
          </a:r>
        </a:p>
        <a:p>
          <a:pPr marL="0" lvl="0" indent="0" algn="l" defTabSz="622300">
            <a:lnSpc>
              <a:spcPct val="90000"/>
            </a:lnSpc>
            <a:spcBef>
              <a:spcPct val="0"/>
            </a:spcBef>
            <a:spcAft>
              <a:spcPct val="35000"/>
            </a:spcAft>
            <a:buNone/>
          </a:pPr>
          <a:r>
            <a:rPr lang="en-GB" sz="1400" kern="1200" dirty="0">
              <a:solidFill>
                <a:schemeClr val="tx1"/>
              </a:solidFill>
            </a:rPr>
            <a:t>Other </a:t>
          </a:r>
          <a:r>
            <a:rPr lang="en-GB" sz="1400" u="sng" kern="1200" dirty="0">
              <a:solidFill>
                <a:schemeClr val="tx1"/>
              </a:solidFill>
            </a:rPr>
            <a:t>within</a:t>
          </a:r>
          <a:r>
            <a:rPr lang="en-GB" sz="1400" kern="1200" dirty="0">
              <a:solidFill>
                <a:schemeClr val="tx1"/>
              </a:solidFill>
            </a:rPr>
            <a:t> the list?  </a:t>
          </a:r>
        </a:p>
        <a:p>
          <a:pPr marL="0" lvl="0" indent="0" algn="l" defTabSz="622300">
            <a:lnSpc>
              <a:spcPct val="90000"/>
            </a:lnSpc>
            <a:spcBef>
              <a:spcPct val="0"/>
            </a:spcBef>
            <a:spcAft>
              <a:spcPct val="35000"/>
            </a:spcAft>
            <a:buNone/>
          </a:pPr>
          <a:r>
            <a:rPr lang="en-GB" sz="1400" kern="1200" dirty="0">
              <a:solidFill>
                <a:schemeClr val="tx1"/>
              </a:solidFill>
            </a:rPr>
            <a:t>NB: low means-end rationality </a:t>
          </a:r>
        </a:p>
        <a:p>
          <a:pPr marL="0" lvl="0" indent="0" algn="ctr" defTabSz="622300">
            <a:lnSpc>
              <a:spcPct val="90000"/>
            </a:lnSpc>
            <a:spcBef>
              <a:spcPct val="0"/>
            </a:spcBef>
            <a:spcAft>
              <a:spcPct val="35000"/>
            </a:spcAft>
            <a:buNone/>
          </a:pPr>
          <a:endParaRPr lang="en-GB" sz="1100" kern="1200" dirty="0"/>
        </a:p>
      </dsp:txBody>
      <dsp:txXfrm>
        <a:off x="1431583" y="3567774"/>
        <a:ext cx="1418782" cy="3288744"/>
      </dsp:txXfrm>
    </dsp:sp>
    <dsp:sp modelId="{87C9C201-4524-4300-9DE1-7A7754E215B2}">
      <dsp:nvSpPr>
        <dsp:cNvPr id="0" name=""/>
        <dsp:cNvSpPr/>
      </dsp:nvSpPr>
      <dsp:spPr>
        <a:xfrm>
          <a:off x="3275859" y="2636909"/>
          <a:ext cx="1255737" cy="627868"/>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Necessary or relating to? </a:t>
          </a:r>
        </a:p>
      </dsp:txBody>
      <dsp:txXfrm>
        <a:off x="3275859" y="2636909"/>
        <a:ext cx="1255737" cy="627868"/>
      </dsp:txXfrm>
    </dsp:sp>
    <dsp:sp modelId="{A10F9BD5-3A17-42A1-A24F-D4014EDBCC1E}">
      <dsp:nvSpPr>
        <dsp:cNvPr id="0" name=""/>
        <dsp:cNvSpPr/>
      </dsp:nvSpPr>
      <dsp:spPr>
        <a:xfrm>
          <a:off x="3930299" y="3567774"/>
          <a:ext cx="1255737" cy="1673263"/>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rPr>
            <a:t>Necessary = no less trade restrictive alternatives. (</a:t>
          </a:r>
          <a:r>
            <a:rPr lang="en-GB" sz="1200" b="1" i="1" kern="1200" dirty="0">
              <a:solidFill>
                <a:schemeClr val="tx1"/>
              </a:solidFill>
            </a:rPr>
            <a:t>Cigarettes, Beef</a:t>
          </a:r>
          <a:r>
            <a:rPr lang="en-GB" sz="1200" kern="1200" dirty="0">
              <a:solidFill>
                <a:schemeClr val="tx1"/>
              </a:solidFill>
            </a:rPr>
            <a:t>) </a:t>
          </a:r>
        </a:p>
        <a:p>
          <a:pPr marL="0" lvl="0" indent="0" algn="ctr" defTabSz="533400">
            <a:lnSpc>
              <a:spcPct val="90000"/>
            </a:lnSpc>
            <a:spcBef>
              <a:spcPct val="0"/>
            </a:spcBef>
            <a:spcAft>
              <a:spcPct val="35000"/>
            </a:spcAft>
            <a:buNone/>
          </a:pPr>
          <a:r>
            <a:rPr lang="en-GB" sz="1200" kern="1200" dirty="0">
              <a:solidFill>
                <a:schemeClr val="tx1"/>
              </a:solidFill>
            </a:rPr>
            <a:t>+ Weighing and balancing test  (</a:t>
          </a:r>
          <a:r>
            <a:rPr lang="en-GB" sz="1200" b="1" i="1" kern="1200" dirty="0">
              <a:solidFill>
                <a:schemeClr val="tx1"/>
              </a:solidFill>
            </a:rPr>
            <a:t>Beef, cf. Asbestos</a:t>
          </a:r>
          <a:r>
            <a:rPr lang="en-GB" sz="1200" kern="1200" dirty="0">
              <a:solidFill>
                <a:schemeClr val="tx1"/>
              </a:solidFill>
            </a:rPr>
            <a:t>) </a:t>
          </a:r>
        </a:p>
      </dsp:txBody>
      <dsp:txXfrm>
        <a:off x="3930299" y="3567774"/>
        <a:ext cx="1255737" cy="1673263"/>
      </dsp:txXfrm>
    </dsp:sp>
    <dsp:sp modelId="{5BD1EBFB-9F83-478D-BDB1-D3272AE4F886}">
      <dsp:nvSpPr>
        <dsp:cNvPr id="0" name=""/>
        <dsp:cNvSpPr/>
      </dsp:nvSpPr>
      <dsp:spPr>
        <a:xfrm>
          <a:off x="3930299" y="5504743"/>
          <a:ext cx="1255737" cy="1283897"/>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tx1"/>
              </a:solidFill>
            </a:rPr>
            <a:t>Relating to = primary aimed at (means-end rationality)</a:t>
          </a:r>
        </a:p>
        <a:p>
          <a:pPr marL="0" lvl="0" indent="0" algn="ctr" defTabSz="533400">
            <a:lnSpc>
              <a:spcPct val="90000"/>
            </a:lnSpc>
            <a:spcBef>
              <a:spcPct val="0"/>
            </a:spcBef>
            <a:spcAft>
              <a:spcPct val="35000"/>
            </a:spcAft>
            <a:buNone/>
          </a:pPr>
          <a:r>
            <a:rPr lang="en-GB" sz="1200" b="1" i="1" kern="1200" dirty="0">
              <a:solidFill>
                <a:schemeClr val="tx1"/>
              </a:solidFill>
            </a:rPr>
            <a:t>Shrimp/Turtle</a:t>
          </a:r>
          <a:r>
            <a:rPr lang="en-GB" sz="1200" kern="1200" dirty="0">
              <a:solidFill>
                <a:schemeClr val="tx1"/>
              </a:solidFill>
            </a:rPr>
            <a:t>  </a:t>
          </a:r>
        </a:p>
      </dsp:txBody>
      <dsp:txXfrm>
        <a:off x="3930299" y="5504743"/>
        <a:ext cx="1255737" cy="1283897"/>
      </dsp:txXfrm>
    </dsp:sp>
    <dsp:sp modelId="{402BF4AF-7230-4794-8060-11076023C067}">
      <dsp:nvSpPr>
        <dsp:cNvPr id="0" name=""/>
        <dsp:cNvSpPr/>
      </dsp:nvSpPr>
      <dsp:spPr>
        <a:xfrm>
          <a:off x="6377656" y="1784627"/>
          <a:ext cx="1255737" cy="627868"/>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Chapeau </a:t>
          </a:r>
          <a:r>
            <a:rPr lang="en-GB" sz="1400" b="1" i="1" kern="1200" dirty="0">
              <a:solidFill>
                <a:schemeClr val="tx1"/>
              </a:solidFill>
            </a:rPr>
            <a:t>(</a:t>
          </a:r>
          <a:r>
            <a:rPr lang="en-GB" sz="1200" b="1" i="1" kern="1200" dirty="0">
              <a:solidFill>
                <a:schemeClr val="tx1"/>
              </a:solidFill>
            </a:rPr>
            <a:t>Shrimp/Turtle) </a:t>
          </a:r>
        </a:p>
      </dsp:txBody>
      <dsp:txXfrm>
        <a:off x="6377656" y="1784627"/>
        <a:ext cx="1255737" cy="627868"/>
      </dsp:txXfrm>
    </dsp:sp>
    <dsp:sp modelId="{7D058631-68F4-4B75-96B9-E1EBE2F1F8D1}">
      <dsp:nvSpPr>
        <dsp:cNvPr id="0" name=""/>
        <dsp:cNvSpPr/>
      </dsp:nvSpPr>
      <dsp:spPr>
        <a:xfrm>
          <a:off x="5449741" y="2676201"/>
          <a:ext cx="1255737" cy="865159"/>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No Arbitrary discrim</a:t>
          </a:r>
        </a:p>
        <a:p>
          <a:pPr marL="0" lvl="0" indent="0" algn="l" defTabSz="533400">
            <a:lnSpc>
              <a:spcPct val="90000"/>
            </a:lnSpc>
            <a:spcBef>
              <a:spcPct val="0"/>
            </a:spcBef>
            <a:spcAft>
              <a:spcPct val="35000"/>
            </a:spcAft>
            <a:buNone/>
          </a:pPr>
          <a:r>
            <a:rPr lang="en-GB" sz="1200" b="0" kern="1200" dirty="0">
              <a:solidFill>
                <a:schemeClr val="tx1"/>
              </a:solidFill>
            </a:rPr>
            <a:t>Measure must be discriminatory for objective reasons </a:t>
          </a:r>
        </a:p>
      </dsp:txBody>
      <dsp:txXfrm>
        <a:off x="5449741" y="2676201"/>
        <a:ext cx="1255737" cy="865159"/>
      </dsp:txXfrm>
    </dsp:sp>
    <dsp:sp modelId="{91433FF6-CE2E-4BE7-9E3C-80F019F08AFA}">
      <dsp:nvSpPr>
        <dsp:cNvPr id="0" name=""/>
        <dsp:cNvSpPr/>
      </dsp:nvSpPr>
      <dsp:spPr>
        <a:xfrm>
          <a:off x="7141169" y="2670462"/>
          <a:ext cx="1391269" cy="1346596"/>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n-GB" sz="1400" b="1" kern="1200" dirty="0">
            <a:solidFill>
              <a:schemeClr val="tx1"/>
            </a:solidFill>
          </a:endParaRPr>
        </a:p>
        <a:p>
          <a:pPr marL="0" lvl="0" indent="0" algn="ctr" defTabSz="622300">
            <a:lnSpc>
              <a:spcPct val="90000"/>
            </a:lnSpc>
            <a:spcBef>
              <a:spcPct val="0"/>
            </a:spcBef>
            <a:spcAft>
              <a:spcPct val="35000"/>
            </a:spcAft>
            <a:buNone/>
          </a:pPr>
          <a:endParaRPr lang="en-GB" sz="1400" b="1" kern="1200" dirty="0">
            <a:solidFill>
              <a:schemeClr val="tx1"/>
            </a:solidFill>
          </a:endParaRPr>
        </a:p>
        <a:p>
          <a:pPr marL="0" lvl="0" indent="0" algn="ctr" defTabSz="622300">
            <a:lnSpc>
              <a:spcPct val="90000"/>
            </a:lnSpc>
            <a:spcBef>
              <a:spcPct val="0"/>
            </a:spcBef>
            <a:spcAft>
              <a:spcPct val="35000"/>
            </a:spcAft>
            <a:buNone/>
          </a:pPr>
          <a:endParaRPr lang="en-GB" sz="1200" b="1" kern="1200" dirty="0">
            <a:solidFill>
              <a:schemeClr val="tx1"/>
            </a:solidFill>
          </a:endParaRPr>
        </a:p>
        <a:p>
          <a:pPr marL="0" lvl="0" indent="0" algn="ctr" defTabSz="622300">
            <a:lnSpc>
              <a:spcPct val="90000"/>
            </a:lnSpc>
            <a:spcBef>
              <a:spcPct val="0"/>
            </a:spcBef>
            <a:spcAft>
              <a:spcPct val="35000"/>
            </a:spcAft>
            <a:buNone/>
          </a:pPr>
          <a:r>
            <a:rPr lang="en-GB" sz="1200" b="1" kern="1200" dirty="0">
              <a:solidFill>
                <a:schemeClr val="tx1"/>
              </a:solidFill>
            </a:rPr>
            <a:t>No Unjustifiable discrim</a:t>
          </a:r>
        </a:p>
        <a:p>
          <a:pPr marL="0" lvl="0" indent="0" algn="ctr" defTabSz="622300">
            <a:lnSpc>
              <a:spcPct val="90000"/>
            </a:lnSpc>
            <a:spcBef>
              <a:spcPct val="0"/>
            </a:spcBef>
            <a:spcAft>
              <a:spcPct val="35000"/>
            </a:spcAft>
            <a:buNone/>
          </a:pPr>
          <a:r>
            <a:rPr lang="en-GB" sz="1200" b="0" kern="1200" dirty="0">
              <a:solidFill>
                <a:schemeClr val="tx1"/>
              </a:solidFill>
            </a:rPr>
            <a:t>The implementation of the measure must not be discrim. </a:t>
          </a:r>
        </a:p>
        <a:p>
          <a:pPr marL="0" lvl="0" indent="0" algn="ctr" defTabSz="622300">
            <a:lnSpc>
              <a:spcPct val="90000"/>
            </a:lnSpc>
            <a:spcBef>
              <a:spcPct val="0"/>
            </a:spcBef>
            <a:spcAft>
              <a:spcPct val="35000"/>
            </a:spcAft>
            <a:buNone/>
          </a:pPr>
          <a:endParaRPr lang="en-GB" sz="1400" b="1" kern="1200" dirty="0">
            <a:solidFill>
              <a:schemeClr val="tx1"/>
            </a:solidFill>
          </a:endParaRPr>
        </a:p>
        <a:p>
          <a:pPr marL="0" lvl="0" indent="0" algn="ctr" defTabSz="622300">
            <a:lnSpc>
              <a:spcPct val="90000"/>
            </a:lnSpc>
            <a:spcBef>
              <a:spcPct val="0"/>
            </a:spcBef>
            <a:spcAft>
              <a:spcPct val="35000"/>
            </a:spcAft>
            <a:buNone/>
          </a:pPr>
          <a:endParaRPr lang="en-GB" sz="1400" kern="1200" dirty="0">
            <a:solidFill>
              <a:schemeClr val="tx1"/>
            </a:solidFill>
          </a:endParaRPr>
        </a:p>
      </dsp:txBody>
      <dsp:txXfrm>
        <a:off x="7141169" y="2670462"/>
        <a:ext cx="1391269" cy="1346596"/>
      </dsp:txXfrm>
    </dsp:sp>
    <dsp:sp modelId="{4CA64FBB-EE8F-488D-95DC-5CF6C6F8274A}">
      <dsp:nvSpPr>
        <dsp:cNvPr id="0" name=""/>
        <dsp:cNvSpPr/>
      </dsp:nvSpPr>
      <dsp:spPr>
        <a:xfrm>
          <a:off x="5449741" y="4286502"/>
          <a:ext cx="1423930" cy="1424885"/>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l" defTabSz="533400">
            <a:lnSpc>
              <a:spcPct val="90000"/>
            </a:lnSpc>
            <a:spcBef>
              <a:spcPct val="0"/>
            </a:spcBef>
            <a:spcAft>
              <a:spcPct val="35000"/>
            </a:spcAft>
            <a:buNone/>
          </a:pPr>
          <a:r>
            <a:rPr lang="en-GB" sz="1200" b="1" kern="1200" dirty="0">
              <a:solidFill>
                <a:schemeClr val="tx1"/>
              </a:solidFill>
            </a:rPr>
            <a:t>No disguised discrim</a:t>
          </a:r>
        </a:p>
        <a:p>
          <a:pPr marL="0" lvl="0" indent="0" algn="l" defTabSz="533400">
            <a:lnSpc>
              <a:spcPct val="90000"/>
            </a:lnSpc>
            <a:spcBef>
              <a:spcPct val="0"/>
            </a:spcBef>
            <a:spcAft>
              <a:spcPct val="35000"/>
            </a:spcAft>
            <a:buNone/>
          </a:pPr>
          <a:r>
            <a:rPr lang="en-GB" sz="1200" kern="1200" dirty="0">
              <a:solidFill>
                <a:schemeClr val="tx1"/>
              </a:solidFill>
            </a:rPr>
            <a:t>(</a:t>
          </a:r>
          <a:r>
            <a:rPr lang="en-GB" sz="1200" i="1" kern="1200" dirty="0">
              <a:solidFill>
                <a:schemeClr val="tx1"/>
              </a:solidFill>
            </a:rPr>
            <a:t>design, architecture &amp; revealing structure</a:t>
          </a:r>
          <a:r>
            <a:rPr lang="en-GB" sz="1200" kern="1200" dirty="0">
              <a:solidFill>
                <a:schemeClr val="tx1"/>
              </a:solidFill>
            </a:rPr>
            <a:t>) </a:t>
          </a:r>
          <a:r>
            <a:rPr lang="en-GB" sz="1200" b="1" i="1" kern="1200" dirty="0">
              <a:solidFill>
                <a:schemeClr val="tx1"/>
              </a:solidFill>
            </a:rPr>
            <a:t>Shrimp II </a:t>
          </a:r>
          <a:r>
            <a:rPr lang="en-GB" sz="1200" kern="1200" dirty="0">
              <a:solidFill>
                <a:schemeClr val="tx1"/>
              </a:solidFill>
            </a:rPr>
            <a:t>referring </a:t>
          </a:r>
        </a:p>
        <a:p>
          <a:pPr marL="0" lvl="0" indent="0" algn="l" defTabSz="533400">
            <a:lnSpc>
              <a:spcPct val="90000"/>
            </a:lnSpc>
            <a:spcBef>
              <a:spcPct val="0"/>
            </a:spcBef>
            <a:spcAft>
              <a:spcPct val="35000"/>
            </a:spcAft>
            <a:buNone/>
          </a:pPr>
          <a:r>
            <a:rPr lang="en-GB" sz="1200" b="1" i="1" kern="1200" dirty="0">
              <a:solidFill>
                <a:schemeClr val="tx1"/>
              </a:solidFill>
            </a:rPr>
            <a:t>Japan Al</a:t>
          </a:r>
        </a:p>
      </dsp:txBody>
      <dsp:txXfrm>
        <a:off x="5449741" y="4286502"/>
        <a:ext cx="1423930" cy="1424885"/>
      </dsp:txXfrm>
    </dsp:sp>
    <dsp:sp modelId="{03F4FF43-65C0-49F4-9A0D-2C0DB914A68A}">
      <dsp:nvSpPr>
        <dsp:cNvPr id="0" name=""/>
        <dsp:cNvSpPr/>
      </dsp:nvSpPr>
      <dsp:spPr>
        <a:xfrm>
          <a:off x="3606281" y="893054"/>
          <a:ext cx="1255737" cy="627868"/>
        </a:xfrm>
        <a:prstGeom prst="rect">
          <a:avLst/>
        </a:prstGeom>
        <a:solidFill>
          <a:schemeClr val="accent3">
            <a:hueOff val="0"/>
            <a:satOff val="0"/>
            <a:lumOff val="0"/>
            <a:alphaOff val="0"/>
          </a:schemeClr>
        </a:solidFill>
        <a:ln w="25400" cap="flat" cmpd="sng" algn="ctr">
          <a:solidFill>
            <a:schemeClr val="tx1"/>
          </a:solidFill>
          <a:prstDash val="solid"/>
        </a:ln>
        <a:effectLst>
          <a:outerShdw blurRad="63500" dist="50800" dir="5400000" sx="98000" sy="98000" rotWithShape="0">
            <a:srgbClr val="000000">
              <a:alpha val="2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Invoke Article XX </a:t>
          </a:r>
        </a:p>
      </dsp:txBody>
      <dsp:txXfrm>
        <a:off x="3606281" y="893054"/>
        <a:ext cx="1255737" cy="62786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38780"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1451" y="1"/>
            <a:ext cx="2938780" cy="496332"/>
          </a:xfrm>
          <a:prstGeom prst="rect">
            <a:avLst/>
          </a:prstGeom>
        </p:spPr>
        <p:txBody>
          <a:bodyPr vert="horz" lIns="91440" tIns="45720" rIns="91440" bIns="45720" rtlCol="0"/>
          <a:lstStyle>
            <a:lvl1pPr algn="r">
              <a:defRPr sz="1200"/>
            </a:lvl1pPr>
          </a:lstStyle>
          <a:p>
            <a:fld id="{C8718A21-33F5-44F7-97B3-AE036F7F3DDE}" type="datetimeFigureOut">
              <a:rPr lang="en-GB" smtClean="0"/>
              <a:pPr/>
              <a:t>26/10/2022</a:t>
            </a:fld>
            <a:endParaRPr lang="en-GB"/>
          </a:p>
        </p:txBody>
      </p:sp>
      <p:sp>
        <p:nvSpPr>
          <p:cNvPr id="4" name="Footer Placeholder 3"/>
          <p:cNvSpPr>
            <a:spLocks noGrp="1"/>
          </p:cNvSpPr>
          <p:nvPr>
            <p:ph type="ftr" sz="quarter" idx="2"/>
          </p:nvPr>
        </p:nvSpPr>
        <p:spPr>
          <a:xfrm>
            <a:off x="0" y="9428584"/>
            <a:ext cx="2938780"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1451" y="9428584"/>
            <a:ext cx="2938780" cy="496332"/>
          </a:xfrm>
          <a:prstGeom prst="rect">
            <a:avLst/>
          </a:prstGeom>
        </p:spPr>
        <p:txBody>
          <a:bodyPr vert="horz" lIns="91440" tIns="45720" rIns="91440" bIns="45720" rtlCol="0" anchor="b"/>
          <a:lstStyle>
            <a:lvl1pPr algn="r">
              <a:defRPr sz="1200"/>
            </a:lvl1pPr>
          </a:lstStyle>
          <a:p>
            <a:fld id="{107B03A2-88D5-43E0-9645-BFF011D1A280}" type="slidenum">
              <a:rPr lang="en-GB" smtClean="0"/>
              <a:pPr/>
              <a:t>‹#›</a:t>
            </a:fld>
            <a:endParaRPr lang="en-GB"/>
          </a:p>
        </p:txBody>
      </p:sp>
    </p:spTree>
    <p:extLst>
      <p:ext uri="{BB962C8B-B14F-4D97-AF65-F5344CB8AC3E}">
        <p14:creationId xmlns:p14="http://schemas.microsoft.com/office/powerpoint/2010/main" val="306436704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61DCBBE1-314B-45E7-A14D-E54A756E973C}" type="slidenum">
              <a:rPr lang="th-TH" smtClean="0"/>
              <a:pPr/>
              <a:t>‹#›</a:t>
            </a:fld>
            <a:endParaRPr lang="th-TH"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61DCBBE1-314B-45E7-A14D-E54A756E973C}" type="slidenum">
              <a:rPr lang="th-TH" smtClean="0"/>
              <a:pPr/>
              <a:t>‹#›</a:t>
            </a:fld>
            <a:endParaRPr lang="th-TH"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61DCBBE1-314B-45E7-A14D-E54A756E973C}" type="slidenum">
              <a:rPr lang="th-TH" smtClean="0"/>
              <a:pPr/>
              <a:t>‹#›</a:t>
            </a:fld>
            <a:endParaRPr lang="th-TH"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6" name="Footer Placeholder 5"/>
          <p:cNvSpPr>
            <a:spLocks noGrp="1"/>
          </p:cNvSpPr>
          <p:nvPr>
            <p:ph type="ftr" sz="quarter" idx="11"/>
          </p:nvPr>
        </p:nvSpPr>
        <p:spPr/>
        <p:txBody>
          <a:bodyPr/>
          <a:lstStyle/>
          <a:p>
            <a:endParaRPr lang="th-TH" dirty="0"/>
          </a:p>
        </p:txBody>
      </p:sp>
      <p:sp>
        <p:nvSpPr>
          <p:cNvPr id="7" name="Slide Number Placeholder 6"/>
          <p:cNvSpPr>
            <a:spLocks noGrp="1"/>
          </p:cNvSpPr>
          <p:nvPr>
            <p:ph type="sldNum" sz="quarter" idx="12"/>
          </p:nvPr>
        </p:nvSpPr>
        <p:spPr/>
        <p:txBody>
          <a:bodyPr/>
          <a:lstStyle/>
          <a:p>
            <a:fld id="{61DCBBE1-314B-45E7-A14D-E54A756E973C}" type="slidenum">
              <a:rPr lang="th-TH" smtClean="0"/>
              <a:pPr/>
              <a:t>‹#›</a:t>
            </a:fld>
            <a:endParaRPr lang="th-TH"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8" name="Footer Placeholder 7"/>
          <p:cNvSpPr>
            <a:spLocks noGrp="1"/>
          </p:cNvSpPr>
          <p:nvPr>
            <p:ph type="ftr" sz="quarter" idx="11"/>
          </p:nvPr>
        </p:nvSpPr>
        <p:spPr/>
        <p:txBody>
          <a:bodyPr/>
          <a:lstStyle/>
          <a:p>
            <a:endParaRPr lang="th-TH" dirty="0"/>
          </a:p>
        </p:txBody>
      </p:sp>
      <p:sp>
        <p:nvSpPr>
          <p:cNvPr id="9" name="Slide Number Placeholder 8"/>
          <p:cNvSpPr>
            <a:spLocks noGrp="1"/>
          </p:cNvSpPr>
          <p:nvPr>
            <p:ph type="sldNum" sz="quarter" idx="12"/>
          </p:nvPr>
        </p:nvSpPr>
        <p:spPr/>
        <p:txBody>
          <a:bodyPr/>
          <a:lstStyle/>
          <a:p>
            <a:fld id="{61DCBBE1-314B-45E7-A14D-E54A756E973C}" type="slidenum">
              <a:rPr lang="th-TH" smtClean="0"/>
              <a:pPr/>
              <a:t>‹#›</a:t>
            </a:fld>
            <a:endParaRPr lang="th-TH"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4" name="Footer Placeholder 3"/>
          <p:cNvSpPr>
            <a:spLocks noGrp="1"/>
          </p:cNvSpPr>
          <p:nvPr>
            <p:ph type="ftr" sz="quarter" idx="11"/>
          </p:nvPr>
        </p:nvSpPr>
        <p:spPr/>
        <p:txBody>
          <a:bodyPr/>
          <a:lstStyle/>
          <a:p>
            <a:endParaRPr lang="th-TH" dirty="0"/>
          </a:p>
        </p:txBody>
      </p:sp>
      <p:sp>
        <p:nvSpPr>
          <p:cNvPr id="5" name="Slide Number Placeholder 4"/>
          <p:cNvSpPr>
            <a:spLocks noGrp="1"/>
          </p:cNvSpPr>
          <p:nvPr>
            <p:ph type="sldNum" sz="quarter" idx="12"/>
          </p:nvPr>
        </p:nvSpPr>
        <p:spPr/>
        <p:txBody>
          <a:bodyPr/>
          <a:lstStyle/>
          <a:p>
            <a:fld id="{61DCBBE1-314B-45E7-A14D-E54A756E973C}" type="slidenum">
              <a:rPr lang="th-TH" smtClean="0"/>
              <a:pPr/>
              <a:t>‹#›</a:t>
            </a:fld>
            <a:endParaRPr lang="th-TH"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3" name="Footer Placeholder 2"/>
          <p:cNvSpPr>
            <a:spLocks noGrp="1"/>
          </p:cNvSpPr>
          <p:nvPr>
            <p:ph type="ftr" sz="quarter" idx="11"/>
          </p:nvPr>
        </p:nvSpPr>
        <p:spPr/>
        <p:txBody>
          <a:bodyPr/>
          <a:lstStyle/>
          <a:p>
            <a:endParaRPr lang="th-TH" dirty="0"/>
          </a:p>
        </p:txBody>
      </p:sp>
      <p:sp>
        <p:nvSpPr>
          <p:cNvPr id="4" name="Slide Number Placeholder 3"/>
          <p:cNvSpPr>
            <a:spLocks noGrp="1"/>
          </p:cNvSpPr>
          <p:nvPr>
            <p:ph type="sldNum" sz="quarter" idx="12"/>
          </p:nvPr>
        </p:nvSpPr>
        <p:spPr/>
        <p:txBody>
          <a:bodyPr/>
          <a:lstStyle/>
          <a:p>
            <a:fld id="{61DCBBE1-314B-45E7-A14D-E54A756E973C}" type="slidenum">
              <a:rPr lang="th-TH" smtClean="0"/>
              <a:pPr/>
              <a:t>‹#›</a:t>
            </a:fld>
            <a:endParaRPr lang="th-TH"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6" name="Footer Placeholder 5"/>
          <p:cNvSpPr>
            <a:spLocks noGrp="1"/>
          </p:cNvSpPr>
          <p:nvPr>
            <p:ph type="ftr" sz="quarter" idx="11"/>
          </p:nvPr>
        </p:nvSpPr>
        <p:spPr/>
        <p:txBody>
          <a:bodyPr/>
          <a:lstStyle/>
          <a:p>
            <a:endParaRPr lang="th-TH" dirty="0"/>
          </a:p>
        </p:txBody>
      </p:sp>
      <p:sp>
        <p:nvSpPr>
          <p:cNvPr id="7" name="Slide Number Placeholder 6"/>
          <p:cNvSpPr>
            <a:spLocks noGrp="1"/>
          </p:cNvSpPr>
          <p:nvPr>
            <p:ph type="sldNum" sz="quarter" idx="12"/>
          </p:nvPr>
        </p:nvSpPr>
        <p:spPr/>
        <p:txBody>
          <a:bodyPr/>
          <a:lstStyle/>
          <a:p>
            <a:fld id="{61DCBBE1-314B-45E7-A14D-E54A756E973C}" type="slidenum">
              <a:rPr lang="th-TH" smtClean="0"/>
              <a:pPr/>
              <a:t>‹#›</a:t>
            </a:fld>
            <a:endParaRPr lang="th-TH"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6" name="Footer Placeholder 5"/>
          <p:cNvSpPr>
            <a:spLocks noGrp="1"/>
          </p:cNvSpPr>
          <p:nvPr>
            <p:ph type="ftr" sz="quarter" idx="11"/>
          </p:nvPr>
        </p:nvSpPr>
        <p:spPr/>
        <p:txBody>
          <a:bodyPr/>
          <a:lstStyle/>
          <a:p>
            <a:endParaRPr lang="th-TH" dirty="0"/>
          </a:p>
        </p:txBody>
      </p:sp>
      <p:sp>
        <p:nvSpPr>
          <p:cNvPr id="7" name="Slide Number Placeholder 6"/>
          <p:cNvSpPr>
            <a:spLocks noGrp="1"/>
          </p:cNvSpPr>
          <p:nvPr>
            <p:ph type="sldNum" sz="quarter" idx="12"/>
          </p:nvPr>
        </p:nvSpPr>
        <p:spPr/>
        <p:txBody>
          <a:bodyPr/>
          <a:lstStyle/>
          <a:p>
            <a:fld id="{61DCBBE1-314B-45E7-A14D-E54A756E973C}" type="slidenum">
              <a:rPr lang="th-TH" smtClean="0"/>
              <a:pPr/>
              <a:t>‹#›</a:t>
            </a:fld>
            <a:endParaRPr lang="th-TH"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61DCBBE1-314B-45E7-A14D-E54A756E973C}" type="slidenum">
              <a:rPr lang="th-TH" smtClean="0"/>
              <a:pPr/>
              <a:t>‹#›</a:t>
            </a:fld>
            <a:endParaRPr lang="th-TH"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5F293D-20BF-487A-BFA7-792ABC73B8A5}"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61DCBBE1-314B-45E7-A14D-E54A756E973C}" type="slidenum">
              <a:rPr lang="th-TH" smtClean="0"/>
              <a:pPr/>
              <a:t>‹#›</a:t>
            </a:fld>
            <a:endParaRPr lang="th-TH"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3F5F293D-20BF-487A-BFA7-792ABC73B8A5}" type="datetimeFigureOut">
              <a:rPr lang="th-TH" smtClean="0"/>
              <a:pPr/>
              <a:t>26/10/65</a:t>
            </a:fld>
            <a:endParaRPr lang="th-TH"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th-TH"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61DCBBE1-314B-45E7-A14D-E54A756E973C}" type="slidenum">
              <a:rPr lang="th-TH" smtClean="0"/>
              <a:pPr/>
              <a:t>‹#›</a:t>
            </a:fld>
            <a:endParaRPr lang="th-TH"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5.jpe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cc.oulu.fi/%7Eyseppa/pics/image_venus_b.jpg"/>
          <p:cNvPicPr>
            <a:picLocks noChangeAspect="1" noChangeArrowheads="1"/>
          </p:cNvPicPr>
          <p:nvPr/>
        </p:nvPicPr>
        <p:blipFill>
          <a:blip r:embed="rId2" cstate="print">
            <a:lum contrast="-37000"/>
          </a:blip>
          <a:srcRect/>
          <a:stretch>
            <a:fillRect/>
          </a:stretch>
        </p:blipFill>
        <p:spPr bwMode="auto">
          <a:xfrm>
            <a:off x="3491880" y="3933056"/>
            <a:ext cx="2088232" cy="2924944"/>
          </a:xfrm>
          <a:prstGeom prst="rect">
            <a:avLst/>
          </a:prstGeom>
          <a:noFill/>
        </p:spPr>
      </p:pic>
      <p:pic>
        <p:nvPicPr>
          <p:cNvPr id="2052" name="Picture 4" descr="http://www.rensco.com/images/publichealth.jpg"/>
          <p:cNvPicPr>
            <a:picLocks noChangeAspect="1" noChangeArrowheads="1"/>
          </p:cNvPicPr>
          <p:nvPr/>
        </p:nvPicPr>
        <p:blipFill>
          <a:blip r:embed="rId3" cstate="print">
            <a:lum contrast="-40000"/>
          </a:blip>
          <a:srcRect/>
          <a:stretch>
            <a:fillRect/>
          </a:stretch>
        </p:blipFill>
        <p:spPr bwMode="auto">
          <a:xfrm>
            <a:off x="5580112" y="3933056"/>
            <a:ext cx="3563888" cy="2924944"/>
          </a:xfrm>
          <a:prstGeom prst="rect">
            <a:avLst/>
          </a:prstGeom>
          <a:noFill/>
        </p:spPr>
      </p:pic>
      <p:pic>
        <p:nvPicPr>
          <p:cNvPr id="2050" name="Picture 2" descr="http://www.mnn.com/sites/default/files/main_birdflu_0.jpg"/>
          <p:cNvPicPr>
            <a:picLocks noChangeAspect="1" noChangeArrowheads="1"/>
          </p:cNvPicPr>
          <p:nvPr/>
        </p:nvPicPr>
        <p:blipFill>
          <a:blip r:embed="rId4" cstate="print">
            <a:lum contrast="-46000"/>
          </a:blip>
          <a:srcRect/>
          <a:stretch>
            <a:fillRect/>
          </a:stretch>
        </p:blipFill>
        <p:spPr bwMode="auto">
          <a:xfrm>
            <a:off x="0" y="3933056"/>
            <a:ext cx="3491880" cy="2924944"/>
          </a:xfrm>
          <a:prstGeom prst="rect">
            <a:avLst/>
          </a:prstGeom>
          <a:noFill/>
        </p:spPr>
      </p:pic>
      <p:pic>
        <p:nvPicPr>
          <p:cNvPr id="1036" name="Picture 12" descr="Hawksbill Sea Turt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4536"/>
            <a:ext cx="9144000" cy="226233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1331640" y="5301208"/>
            <a:ext cx="6400800" cy="1080120"/>
          </a:xfrm>
          <a:solidFill>
            <a:schemeClr val="tx2">
              <a:lumMod val="20000"/>
              <a:lumOff val="80000"/>
            </a:schemeClr>
          </a:solidFill>
          <a:ln>
            <a:solidFill>
              <a:schemeClr val="tx1"/>
            </a:solidFill>
          </a:ln>
        </p:spPr>
        <p:txBody>
          <a:bodyPr>
            <a:normAutofit/>
          </a:bodyPr>
          <a:lstStyle/>
          <a:p>
            <a:r>
              <a:rPr lang="en-US" dirty="0">
                <a:solidFill>
                  <a:schemeClr val="tx1"/>
                </a:solidFill>
              </a:rPr>
              <a:t>By </a:t>
            </a:r>
          </a:p>
          <a:p>
            <a:r>
              <a:rPr lang="en-US" dirty="0">
                <a:solidFill>
                  <a:schemeClr val="tx1"/>
                </a:solidFill>
              </a:rPr>
              <a:t>Assistant Prof. Dr. Jaruprapa Rakpong </a:t>
            </a:r>
            <a:endParaRPr lang="th-TH" dirty="0">
              <a:solidFill>
                <a:schemeClr val="tx1"/>
              </a:solidFill>
            </a:endParaRPr>
          </a:p>
        </p:txBody>
      </p:sp>
      <p:sp>
        <p:nvSpPr>
          <p:cNvPr id="2" name="Title 1"/>
          <p:cNvSpPr>
            <a:spLocks noGrp="1"/>
          </p:cNvSpPr>
          <p:nvPr>
            <p:ph type="ctrTitle"/>
          </p:nvPr>
        </p:nvSpPr>
        <p:spPr>
          <a:xfrm>
            <a:off x="0" y="2204864"/>
            <a:ext cx="9144000" cy="1728192"/>
          </a:xfrm>
          <a:solidFill>
            <a:schemeClr val="tx2">
              <a:lumMod val="20000"/>
              <a:lumOff val="80000"/>
            </a:schemeClr>
          </a:solidFill>
        </p:spPr>
        <p:txBody>
          <a:bodyPr/>
          <a:lstStyle/>
          <a:p>
            <a:pPr algn="ctr"/>
            <a:r>
              <a:rPr lang="en-US" dirty="0">
                <a:solidFill>
                  <a:schemeClr val="tx1"/>
                </a:solidFill>
              </a:rPr>
              <a:t>Article XX GATT General Exceptions </a:t>
            </a:r>
            <a:endParaRPr lang="th-TH" dirty="0">
              <a:solidFill>
                <a:schemeClr val="tx1"/>
              </a:solidFill>
            </a:endParaRPr>
          </a:p>
        </p:txBody>
      </p:sp>
      <p:sp>
        <p:nvSpPr>
          <p:cNvPr id="4" name="AutoShape 6" descr="data:image/jpeg;base64,/9j/4AAQSkZJRgABAQAAAQABAAD/2wCEAAkGBhQSEBQUEBQWFRUVFRUVFhUUFBQUFRUXFBQYFBcVFBQXHCYeFxkkGxUWIC8gIycpLCwsFR4xNTAqNScrLCkBCQoKDgwOGg8PGi8kHyQsLCwqKi8sLCwsLSwsLCwsLCksLCksLCwsLC8sLCwsLCwsLSwsLCwsLCwsKSkpLCwpLP/AABEIALcBEwMBIgACEQEDEQH/xAAbAAACAwEBAQAAAAAAAAAAAAACAwABBAUGB//EADgQAAIBAwIDBgMGBgMBAQAAAAECEQADIRIxBEFRBRMiYXGBMpGhBkKxwdHwFCNSYnLhFTPxkoL/xAAbAQACAwEBAQAAAAAAAAAAAAABAgADBAUGB//EADARAAICAQMBBQgBBQEAAAAAAAABAhEDEiExBAUTIkFRFDJhcaGx0fCBQpHB4fEj/9oADAMBAAIRAxEAPwDerU5HrIrU1Gr28onz1m1HoxdrJ3lEHqlwAbBdo0esQenI9I4kN63KMXqwi7XH4j7SlWICCAfvEg46gbelV902FNnq0u0xr9eY4T7UoTFzw+eSv1Ej3rrLxQYSpDDqpBHzFVSxU9xtTR0FvVBerCLtTvqHdk1nSF+iS/XP76iS9SPGFTOibtLa9WQ3qA3qCxhczWb1La7WY3aE3KdQE1mjvfOgN2sxuULXasUAamPN2lvcpDXaBrlWKAob3KS70LPSmeroxIEz0lmqmalO1XKISM1JZqjPS2aroxI2QtSmaozUstViQAi1LY1RagLURkinNA1WzUpjUGRDUoC1SoNR30am6qzK1FrqpxENAeiD1mD0q92iiGGaDvEE/hSNUSr4Okj05XrncNxQcSu3mCPxrR3lVuNgaNiSTAz8vxOKydp8Hb1lb8I5C7soYDkwPMfMGK5vaXAlzqVm+7KziNpXbI3jnmuN2pw7I8MdRiZyZXaZO0RVTi0yyEE/MvjeCa3BYYYkSMqCs4kYmBPpXV+zlxQIKHWx1BvhhCBBDbxv5ZFY+wrNt1uW3WS3MCICrvPXURjrXf1qp1NAJCoTHISQABmMkx6VKbHySS8J0Vu43rhdtowfWMiNX+IWAfQZB960cVeujxWLjiYEKxA8nWMEZz5Gg4bj2Nwi4pDnf+k5wxXYTO4wY9ZkU07RSl5j+w+NBSNRLScEkwBHXbJrrLdrlcNwyp8O2QPIE6o+f0gcq1rcoONiv4Gw3ao3aym5SOK40W1k+gA5np5UqgA397Qterzj/aU8k+bH9K6XD8YHBIyBidht58qbQFxaNpu0Bu1jHGqTAZSegINH3lOoAoeblB3lJNygNynUAj2elM9AXpbNTqJA2elM9CWoCasUSEZqUWqO1KLVakAJmpbNVFqBjUGSLZqWWqi1CWqDJFlqWxqFqAtRHSITUoJqUBqO3rqw9ZmugCTgDnWNu1hsgk/3HT8vn5UJSjHkpjCUuDra65naPAkksmeZHOecdeRipxvaGgeGC2fQRvj32rDZ7Vcuup4WRJAUY3naqcko8F2LHP3kdnsZWCjUfDpBWP7s56kfnW+5fCgk7ASazJeAAzEgET4ZnMwY3omIIIOQRHzoqO2xVJ27ZXC9qhzEaREkk9CBH1rawBEEAjmCJHmCK4o7JAYZJWPcNIM+YOfnTuN7aFto0ljzjAE8pjeke3vD6U34DbwfCLbwvLVHozBonygD0Apt9AylTz+h5Gubwfbi3DAVgYk41Ae4z9K3C5Uik1sLNST8QfDWdEgEkcp5eVN5g+X0n9RSe8rm8L2hD3dchdQ/yBM+HpsPbzqSVAUW7Z2+8qJxKSQ1xFOMMSN9tgQPeuPd7YBYaAyriQwDMZkYOOfKOe9MvcOLqqTg+mY6EdQc0nvLYmmuTq/xAmJBI5Ag+46jzqnIIgiQeRrj27FxWGRHIxOGeWifhPOulrplEVqjK/ZaSCJkEHJkGDMEfnSO0eDdiNPwz8IxE5JjYyczW8vQl6bQFSaORwCXEYwIPgRp3EmSR1GN9s12i9KZqRxHFBFlp6YoqNLcLepmsvQ66x2OOV/hnG8jr9KZrp0k+BXtyO10JalF6ovT6RbDL0svQM1AWpqIEzUtmqFqWzURkQtQFqotQFqA6RZagLVRagJqDpFlqEmqJoS1AdILVVUGqpUGo6V5AykHb9M1lHZ2/i5nlyYQZrRqqw1SUFLkojKUdkLTgV0kEb5kbgwBKnltP60m92QDGk+oPpEg8uWP/K2BqVxHGhcRJ9YA6TSShCtxozyX4TKe0nUAYOk41HIKyCB5RI9qb2b2mzEh2UQAcjJnznepc4YXDIIBzqgCJgEesbGude7PuKdpEAal2HLM5HL9azNTg7XBpioTVcM9QHrJ2hwHeRkDrPPofUfn5RU4UnSJEEYiSdsTJ6xPvXV7K7KfiGITYZZjsoP4noBV+WWOOPXkdIy44TeTTjVs872PYdWOAJJVpyZU6jHTcVst9rjWVYbNAiSSJiSPcbeddCwbJuuUfUloxcDKf5rGUGh1PgIIEga8LuDiuTxnati7eixwht6BPea7pZmnA0SwbUcdZIrjx7Tw7KF/Ojrz7NzO3NL+51Rcrm8UVS8rf1HxCfIANHXcQeprcy6e8BMPZIFxNNyUDfC7akXwk4JAgHmRmsjqzhdSsg1SAYIcDZlIwR5gkb10o58Wdf8Am7OZLDkwSrIq/fqav4VNtIxseYzybetCtWbXRB61aEZbZo11NdI7yp3lTSCxxehL0o3KEvR0ksw8R2q6uRAAG0gyfOZptjiO9t+KPEJIBMwGjn5j61fEcMrgzuYyNxG340rheFCDG5ABPWJz7zVSjJS34L24OO2zJY4EI0gmJkD2Ig9d5B8q1l6XqqtVXRio8FcpOXIzXVa6XroddEWhhagLUJegLVBkgy9CTQFqEtUGohNAWqM1LJoFiRZahLUJahJoFiRZNCTVE0JNQdIKaqgmroDUdHXRBqTqqw1WGWh6mhuWlbcTQq1XqqNXyKrXAdtQMD9+/OjDUoNVhqFEasVd44q+mMY2Ek+X76V6n7OfaEWx3dwkW2kjTA0s0ZOM9J5QK8561ZasfVdKuoxSxyfPHwZp6fqO4yRyRXHPxO5Z+zpRNHBLoIvZVrpu2uJtROrxSwjwyrDDDB2NdKx9lH/iH0W0Xhb1hlPdju+I4a4VCnST4jPihs4bO2eR9n+Mshbli8CoujwuLjoc72w4MqfvD1O+1dfsLgLvCsQvEPfsNJCXjN+28RNu7PjQiQVIG23XwfUYM3TzcMj3+F7/AB/f9HtsOXHngpw/58DLwf2Vu3OCu8G3FB7Vu4Dw1+1cLXLekkm1dUGBpBiAcSdsCsXZvY1+zfurxH8y3CjvWMDiDAKubckrcHwlwQWjMnNej7E7Ls8L3n8NbFtbjamALaZAxpDHAgnAEQR5QHHXi4MdZ+XKeppseWWPxRYuTDHKtMlaPKXok6dgfWPegU+nuQPxp3aHCsrkqd8xgrJhQFB2DQTHkBtXL7V7Tt2lS6ttTc8SqSzOgDbtoJ06oXmMGCMAR6bp+11PFv7x5jqOypQyUuDsDgjpDakgzzJggwQcYI6eYpqdlkiQ4gRJhgBPUnauFwf2mLr3IHdvcKFDbQsdcRDrJiQY8A1DBI5Vrtcc4Vxc0wmD/MS4o8ZhUKsSZPXGJjanj2hklwzJk6GUOTp/8Q5AKspmYjVnTvy8xSv+KuRgKfR1/OmdncaCwDTmMDVtsPQbDJ510XdFJA1krgg6TvgQCQG+fKrfbpr0KO4ZxrnZ90bo3qBP4TWNzBzj1xXpbekNodwHOU8OlXG4i5Iyf0ianF3106gwuqpC3JXUFLGAYb4hIiRESOpqyPXP+pCd00eY1UJau43BWXJwU80PvMZX1iKw8T2KwBa2daj2YTyK8/YmtUOqxy2ugaGjBqqi1Ax/fT1odVaiaRmqhLUvVVFqgyQRah1ULGgLUB1EMmlsamqgZqA6RCaGaomhLUCxIImgJqiaEmgOkFNSgmpSho3hqMGkBqINV5mcR4apqpWqpqqC6Rwar1UkNVhqgKH6qovSw1SDEwYG5jHzqAoImd61cN2lctiEY/4kmPbpWHVVE1nz4MeaOmcbNGLLkxO4Ojv8H25cutp+EzGYM9YI/P8A99BZZSN/CJE7y0gGCMGPEPNhGdJr59btgTznrXY7J7YdXVAC2yr8RKAALKKu0CTPtMV5nruyHCLnj3Xmv3n95PQdH2mpS05OfU9JxXD6iccyMQRqiNMkRCg59NhXlPtH2SWtwIWDqByV1SQNXkVBEx98QOR9JY7TQxoMhSYJG8TLk/dzG/kMkUPF2iy+DInSImQNEnyBgZGMKeVecjGcJeE7kpY2vE0keO+zvYA7u+bri3cju0aVIAvAIXVt5yQZIw2wJBrj27jWH3/tBU6gZHv7qZkbzNemHYdxmBUASYBLoB853yMedS79j2aC6qdvFbI1QcAkrBjzrpY+9g3Np18jl5J9Pk8Ckr+aA7H4guha2y2QTofU6rbJ+L+UztKsN9Of8hMVXC9raTcBUK7DS3fnZTAgKYJbEySfKYrd2pwerhe4IEpBtsBmRvJ6GWkecjlXirnGkAi7nS0EghmWQIdZ3UzBBwfI5q/F1cclrhmWfQSx7rdHpP4s/FIBBAckTGYUQSJGPIeE5rfZ7VA8TLJA8ZDEJJaAzc5EkRETXl7nDXE/7JJKBreWCkNjUVIkiAZAzIAI5VY47wkaYBAEkkycang4boBjTPXa9ZCiXTXseuHGM+sqQxBCkKunnAbSBHWTt4jypvZPHKXZSTJEAKZkg7GMec1weze2xae4luLesppYlSpAlfGzZK4n1BAzV8JfAbvHcBFuadasZ1b94qgEgnfIAxTrKmZ5dK0d646Xc3VMEldQHiRpA8RjbIwceLauRx3Z7W8/Eh2cbeh6GtA7VV3U8QWRQpUTLEscSxEHVIBkA7cqcvaDQdZLjCvqKkGRIIg+NWGZgcq34OrcNvIxzwOPBxNVUWrVx/BgDXbyh3EyUPQnmMiD5588GquzCamrRVpDLUJahLUBamGUQ9VUTQaqrVUsfSWWodVUTQk0rY6RZNCTVFqEmlsZILVUpc1KFjUbg1EDSQ1EGq+zO4jtVVqpeqpqqA0jdVWGpWqrDUbBQ7VSb2r7p9uv7z9KvVVaqWSUlTIlTsrh5C5jlHy5+f6U3VS9VTVUWyoj3djdVaeAsEszATAgiSJDKykH2M+oHrWHVXR7IvRrHUKQOWDv6+KuT2y2ujnXw+6N/ZsV7RG/j9jVc4tZUFRajQjFAIKrsOixB3+sTXA4nt0k3le58IdbgYObRZWhUt6W1BQ4U7amKycTHd417dxGQyxGGCq0qG5TAyc4HSvLcQ7sLzniUuK7Mo1hu6tvq1ZF0YbSSF0Bt8xXj8MqjSPRSjqdyCH2keyLQJDgAsIRltsl3xaR4pmS0tpmYz4RXb4X7Tu66tSqQR/MwqOP7lbbMjE+mCK8n2nwzSWLFTCllWRbYtMGyzEKUIEgLMZ0yow1H7xWV8KUJtgt/MJTKzLaYLTJgbtAA23xyNxpmPJ08dWpLc+g8F23avAjWjPGrSDLCBBI6nO469KXb7OtuSWA1Ce6YCCpOZB/qEkiefmK+WcNxRR1YHKkHcg+Y8uYr2HB/aEM3iaFfxLnKEucA+ROx3GrrXOydOou4nRx5rVSOR2st2w1y03iSZEhiBJB7y2zSUYlQCRuZBB2qrHap0KiqGQaWJjXdDL94g8hOAMe816vieJFxXt3QsxEkBpBjM9Dggg9Oleat9hXrJd7bAlVglNRZA+JECZKhvhkwTVmHqE9p7MrnhfMeAxak3ix0ABNIbwyYBCdQfLf0zXQs8XC2roNvvNYQWoZwzR4nwZDHEcsAb4rzl9p8Z0sJkDvCSsY55YdOm0iKfwfFXFAYSVQjxLhxrkjfOQCAdsb1rMzXoeus8SLj3Lt5dCnRaYk/C4UypwTuAJ8jV8Nbm5aQhVVwiK6wEe2VLqTMePDHbOr0rzvCdo2dSEmACNStJPhcsqzvso/+yK7YfvRFwIugXLYYOgthSf5bFd2hyFMdfWrIya4KJ41Lk2WLjByu5A052IHh25gyAQeROemTtbs/QxZAdBOxyUP9J6iZE+XzJO0RdtpOkGAp3BkEgCfuj4gc4gRiK6HfOVY3PECdLN1OxJ6qY+KMkDrXS6bqnCRy82DS7R5smhJrT2jwfdtiSpypP4HzH5isZau6pqStGZIuaomgLVRajY+kMtQE1U0JNCxkgiaAmqJoS1K2OkHNSl66lJYdJtBoppQar15iOUz7wBWmyjSM1VNVBNTVRsFDNVWGpQNXNSwUN1VWqlzUmpZNIeqpqpc1CaFhoZqq0uEGRuNqVNTVSTUZxcZK0wxuLtHVt3tQE+JTAbWZCwZ8KEFN+o964P2h4K2HKS6d0jXdIAKMtx5JUkyrksFkz8A6AVrW8QDE+xgyMiDy2j0NTi1a6GcSLndlQYaUmCyuCYtEQcjBknwk14bqejl0mZr+l8fvqemwZ1nhfn5nEs23e0Amq2FJ8A/malY+K41vfGAWIgyIirvKwFxdKhSCF0kNJGknQqmPFAJECI8opPEBLOpX/m3HI1zrCgbxMhi0xM4x5VVq6qopUKgcEOO8uqxCvupkjkIJByrVIsZoZxPCl4AgMogkwquAQJBkkvJyDnlyistq9KaN9yJHXePl9T51qvFFhgQCGcEhXEF1AVhjaAWHUzmnWBLHwq02103G1KXuYIUlSNRYkiG3GknFMxaNPDdvEqobJEZOTgAAht9gAQZBgc67PZnbaBQqkDyMKSTuxJwSeszXlbHDC7OkhWG67r6ow5Ty5YqPwFwfdnzUg/7qS6Gc46knT9N/sJHqtEqbPY8Vw1i9/22xJk60hW9dQ396y2PstZZmAuXANJ1EqukHGgYAk846dJrzNviLtvYsvsRWu12/cG+fXB+Yisns+XH7r/g0e0458o3cT9nbwx4LigDIYTjOzw3tJ8qyfwxVcqyaRBJLoJP51oX7QA7hgfWR8orTw3ba9TOR8LQAeUCd6shkzx96NiyWF8SoVwJafBBkyVOVPWWHiE+/wCddO1x7wEZI5GZgkbasAYGJ9OgNYbvHhjkA+fd/mYNbvs733EFgl1barONBe4YH9OpVU4+83PpWx53jjqyQcV+/IxSwa3UJJ/T8nV4bgEupD+HAgzGQInfHoep8q4fbPZ/c3CoMqcq0gyIG8bEH06869Tx3AHh7aPcYOG0CHuopF0qWYEhVDCQFGjWTJMCK5vDfZ3h2d9d674hNvNu5kP3Ui5vdXUNOYgkDlW/pO0oaqV1/H5MU+hy405Sa+W/4PME0M11OP7BZXYWibig4JGljuJ0ycSMbSCMDIHJuAgkEEEYIIgg9CDtXajmjJWmZkgtVCTQaqpnjeo8iQyiWXpZeguNQE1RLKWqIZu1KXFSq+8Y9I6Qai1UsGrmunZkoOak0E1Jo2ChgNXNLmpNSwUHqqFqXqqTQsNBzVaqAtVaqGoOkepoNVL1VJpXImkZqq1uQQeYyD0xH5mkC5mKvVSTUckXGStDrVF2tjPxnAm7cZ7jTORHxb/Bmcbx0222wcbxKhtItoVUQJDhtO4lgwOrJmeddfVWTjeAFwg7Hmeo/WuL1PZ0YrVh8vL8HQw9W34Z/wBwLLK2gDEy4RdTsc6XUz4dMJ4dyNI3JqEnvTLAwQCu+g2xu7QPCumZG+wrJa4gFggSFjSJ+MHP3wJy+49qYt9rolQisYV8AagQSI1HEBYKrHwjc1yTeNtBbZFyIUmEOWJBBDygIhh66ZwAYx0bXEq41KcbZ3HkRyNcayO8fwxphUCtnBhRA3Y/E2MzTrPFW1AZQyAsVMxclVg7SCGJbJztjmDu6Xq5YXXkZs+BZFfmdfVQlqWtyQCOYB+dQtXo1O0cjSHrqi9XYST5DJPkKS7Urmgpb0R7lReJKtqUlT/Upg+k8x5Gs7NUrLkkppxkrXoXxTi7R6jhftrdAPeqt1lUGySikW7qhtN0g5LZiQREbV1OC4pL9zh7QniLroG4m+7XAF7pHhRbVlEan06YhhvJJI8MGoBfj22PMeh5VxcvZuO9WJ6X9Pz9Tdj6yfE1f3/B6/h+MFy23dPcMOULaCiFiottNskg6jcQqpliUjwDfl8egZWYrbkkQyuUhiutka2+FYANKyMKMAkzis9pEta70sVtm4QqhQW7wDWrEjIbSJJzz3AoeF4goyC2RohNReFdtBbD4ZXEMRBmQBtRi82L3l/K3EcMUt4/XYUBy/Agj5jBoVGMmm9JZWABA0JoUKPKBOPLpWcbA8v2K3LI5U2ZJRptIjLVKP3zqFtunzpQ365/ZqOe4yQdSp3p8qlDWSmamuRj0q+8GPOkmy3L8vl50y3aMbZzIkSPWtseo33KWlQyauazm7ueW2fw9anedTg8wfr6Ufaok0Mc1yMn95j86ItSblnUQsHccjMdRGSD1qxbBnVmIzmCTAAAG23OhLq4rgmlAJxknyEe9Os3wfl184qm4ezokM0BRKgywaPFyBIBzWJ7iofCwfYiPP7pJjPtWBdTK/Ex1CMuEzoY6x/l/qRS7jR9D9YqJZLFRhtSyI3IicY8iPaivEghSNJ2zzG+egkCr11baEqnQIb6fvNQvnG37+VU6ECMHOYPTYVXebA4EYjHuTUl1NvjYNBHacxQ6qq5cHKli5WmOZNEURpeiLiPiE9KzXTihWRv652n050k81OkMoWhtzglLB8gyDj6GKw3uzyIC5USxI+KfT2AFbuHvjUdY9vPzNar9wTkCSNug5DyFc/Ljxzbb2ZZHNkxuuTz9viRPiEHMMogqTzKjBj2I5dK0tpjTc8WlNQIkFizKfDcjKmT8QwRW/iLSt90T/UY8PqYoG7MZiNJ1coEwBuAT08qxvA09mao9VGvFsVb0hF7smCTg/EM8zz55ECtXB8KziQDEx5k9B9JPIVfCdmBM3SBtgkQI2BI+Imdh9eWviu0Qq6UI6TgeGeSjHrnritkMrhFI5+XJql4BXHXltJpDScExvOTBO2CT19K5wuwAW51XEWmfI/9qtJIA9P3mnUpcseMUl9y3aqFTuMnp+96NRFPrG28i2OR8qU1kzTUxkk7EbdeVQv1/wB5OKTX6guuClt4oGQ8j+n1quIbbmI+tATIEc/aklkvYaKfI1HxvPp8o/flQ64+L6HlH7+VAjxMc/b2x51d25gfv99aW2NW5TOOsVQQkYiPL/dLtr0xsPfrHPenKsYG/M9aW7Ge3ADWGPX5ipRMoBgxUpdSJb/Udp+yrsDS9vSQSSXjAOQViT1x1ol4ciQGEzBADhyfQiUEeeMmuQl5Tm2NaliWsEsQ2Pj8MQN45rp5g0N25dttGqJAKkZ8JERPpvj9KneJGZ4ZPZv6UbFu93hxnJMwSOUDr6+dFcj4oE5zGRPIHpXPucXk6hzIAnbbc8x0FPHEAxMnaYxkifyo69hnia3KTjQtwgAD4SIjEKIgzg4HzrJ/FNmTBOqcARjaRWj/AIu6T4AxkyORz0JxvvnmOtAOxL05Rsb6SjY35H8apdl67tctGDvjOCfnzrRw4boCScSBud4nc/rS2VQ3h1DpO8+g2r0HZ/ZSsgdzp6HxBl/uBmAecVXbew+XJGCtikvFUC6gsDJUGSemo/h5Ch4i2sTnV1x5Zz+vtWe9wigHu7upQ3w7Mp6kTBBg5HSlcS4UnM+c7z/qrdfkZ447dxHi6PukRHIwR6k71MnlP4+1c9d6alwgQPUU0Zljx1wa9+Qj1j5/vlTDYXmTjnG56x08qXYuasn9+tLa/mYgz0q95KKqd0HdtAnB29vWmLyLDAmD+o6TzqxxReBAWBvLE+ZA/e1RwN5JOZ5CBgb/AKUddi78MfbfVyEDMkYHnWXu5uGCWJ67+szn1xQXbhjSrbHkZjyOnB9j1o7TG0pOzEzODHQZxGZqtysijp4NK8Oif9p1EQdOYHSRz+lMbteMKIB39epH+6Dsd1uXgLoDDRdKhtIDXFtM1u2SAPicKPOY50y3wRcMXU6kUMlpUS01wvcCHZQSog+8ARJqpz9A9xq97f7CL5L778pMD/VZLXCaiSeW/KY6e1egPYVtcan0F747wEabaWbamTA8R7wsvLVoxvWfh+zk1W9TNoe2LsAqWVFsF7gJj4jcVlGPubGRTxnHmixY5RVJmEpgwdgT18gB1rAX8Wd+Yr1fBdii4FADki2LpVRJAucR3eWRSzRbXUBBk7RMHC1q2bEZGm3d4hWJUN4r6WLaPjPhtz5aj7l5b2DDE0rOTccR+WQfekXOoOTnMHc8vXFdjj7FscW1uNKI2iGMhiixqkxhmE//AK6UrtnhxL+FVUMe6ZRDsASPEDziCcCDGBtSyyWGMKOPZtNMny5zNW5g16DgeFR7VlG/kO123bcvbX+Yt1i63bbt4gVUKpXYyufERVcD2Hbu3VHjVZtrdDSGQ3HYAqCkt4Fk6gADicgFHNIt0ybPPyGnU0RtiRjrVxEaskifT9a7DXra8PYU21a7dt3CBotwDduG1aZrnxAr3eoKIy+8SKX232Yi6mQNcl7qKV0qqd0/dJqCrGpoDHaQ68yTQ1jd2cjUduZM+xphYbfsV0eO7JVb4S20WybI71gRoF4wDeBA7tomV/tMEiDVP2Uuq9/Lu6rYhLZPju6rothsLgDM6ZyVHnT94qB3bZgW4AQPKrtlYknP/g966vEdkWU1+Jn0/wASwYOsBbKoExHiJvMUkYIWRXP7T7PW3f7pWMALMwSrFVZxIiYYsB1AFL3l7IEsdcizwjnMnPpV1oW0FEYx1gmpT0Zu8fl9jIl4FvEDJKhtB0z0JGQZ6eXKtQvl7cXJPdrCYWFthgNS/wBw1DB3HORUqVmi+UXzStfwcjuDjUYB95FbPgAaOeDJ3BxgzH1qVKZcMMpN1ZpTtDww0aDJYDUNE/E0DFxjmJ2jlvW212gttQJCiAwlYPiGrCICM/5QNXmYlSnUmiuWKLdA3uPEZCuMa2dZ0lttI5QIOOY3NbbbPoGoEKwBSGEIsYZ4yzEGcDHzqVKFtmbIlFKvX/CZmXtErkBQTIGlQJjBLHc/Okcdwy3BqbDETM4PLIipUo6U0WpaWnE5H4T+G1dTgryt8Wj0ZCZPqBVVKpi9zVkinGx/Gdlc7ZCdRkqfQ7j0yK572Ds7AmIjxYk9Y3qVKuSMeGbezIrifb5Cfqabd4kxkSPrnp5+dSpVyLpJbFkzmBM+e87+dINlidp2zIFSpTaUJqcRpslR4hvsJ686ggDYGZ3zPWQRHlVVKrkqdAi9StmrvS6qNlRCFECQpYtyiTLH50xzOcSdOwAAAUBYAEYAA9qlSjArm3dCrXFvaGNI8QcHSG0vbnS6yMHxHy55isdmzrMmZyZMGepP7zUqVElZbreiwrpAlQfCDH6VVmwIgHPI7wBnFSpTVuF7RK4i3pGwgiQTkxMSOmeVAba6SXYbCMEz/lUqVX6jQbaXzKawM6oGMwN8TO/SKFuDZYBgT5zGYz/qd6lSpVoGt7fEpwFwRPmORJ38zWcPg+/0xUqUj5NEOLNnCWsEtkmRsMNEgknnVFQC25iJgwfQE1KlGtim25MWbx5VKlShbLKR/9k="/>
          <p:cNvSpPr>
            <a:spLocks noChangeAspect="1" noChangeArrowheads="1"/>
          </p:cNvSpPr>
          <p:nvPr/>
        </p:nvSpPr>
        <p:spPr bwMode="auto">
          <a:xfrm>
            <a:off x="190500" y="-1257300"/>
            <a:ext cx="2619375" cy="17430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dirty="0"/>
          </a:p>
        </p:txBody>
      </p:sp>
      <p:sp>
        <p:nvSpPr>
          <p:cNvPr id="5" name="AutoShape 8" descr="data:image/jpeg;base64,/9j/4AAQSkZJRgABAQAAAQABAAD/2wCEAAkGBhQSEBQUEBQWFRUVFRUVFhUUFBQUFRUXFBQYFBcVFBQXHCYeFxkkGxUWIC8gIycpLCwsFR4xNTAqNScrLCkBCQoKDgwOGg8PGi8kHyQsLCwqKi8sLCwsLSwsLCwsLCksLCksLCwsLC8sLCwsLCwsLSwsLCwsLCwsKSkpLCwpLP/AABEIALcBEwMBIgACEQEDEQH/xAAbAAACAwEBAQAAAAAAAAAAAAACAwABBAUGB//EADgQAAIBAwIDBgMGBgMBAQAAAAECEQADIRIxBEFRBRMiYXGBMpGhBkKxwdHwFCNSYnLhFTPxkoL/xAAbAQACAwEBAQAAAAAAAAAAAAABAgADBAUGB//EADARAAICAQMBBQgBBQEAAAAAAAABAhEDEiExBAUTIkFRFDJhcaGx0fCBQpHB4fEj/9oADAMBAAIRAxEAPwDerU5HrIrU1Gr28onz1m1HoxdrJ3lEHqlwAbBdo0esQenI9I4kN63KMXqwi7XH4j7SlWICCAfvEg46gbelV902FNnq0u0xr9eY4T7UoTFzw+eSv1Ej3rrLxQYSpDDqpBHzFVSxU9xtTR0FvVBerCLtTvqHdk1nSF+iS/XP76iS9SPGFTOibtLa9WQ3qA3qCxhczWb1La7WY3aE3KdQE1mjvfOgN2sxuULXasUAamPN2lvcpDXaBrlWKAob3KS70LPSmeroxIEz0lmqmalO1XKISM1JZqjPS2aroxI2QtSmaozUstViQAi1LY1RagLURkinNA1WzUpjUGRDUoC1SoNR30am6qzK1FrqpxENAeiD1mD0q92iiGGaDvEE/hSNUSr4Okj05XrncNxQcSu3mCPxrR3lVuNgaNiSTAz8vxOKydp8Hb1lb8I5C7soYDkwPMfMGK5vaXAlzqVm+7KziNpXbI3jnmuN2pw7I8MdRiZyZXaZO0RVTi0yyEE/MvjeCa3BYYYkSMqCs4kYmBPpXV+zlxQIKHWx1BvhhCBBDbxv5ZFY+wrNt1uW3WS3MCICrvPXURjrXf1qp1NAJCoTHISQABmMkx6VKbHySS8J0Vu43rhdtowfWMiNX+IWAfQZB960cVeujxWLjiYEKxA8nWMEZz5Gg4bj2Nwi4pDnf+k5wxXYTO4wY9ZkU07RSl5j+w+NBSNRLScEkwBHXbJrrLdrlcNwyp8O2QPIE6o+f0gcq1rcoONiv4Gw3ao3aym5SOK40W1k+gA5np5UqgA397Qterzj/aU8k+bH9K6XD8YHBIyBidht58qbQFxaNpu0Bu1jHGqTAZSegINH3lOoAoeblB3lJNygNynUAj2elM9AXpbNTqJA2elM9CWoCasUSEZqUWqO1KLVakAJmpbNVFqBjUGSLZqWWqi1CWqDJFlqWxqFqAtRHSITUoJqUBqO3rqw9ZmugCTgDnWNu1hsgk/3HT8vn5UJSjHkpjCUuDra65naPAkksmeZHOecdeRipxvaGgeGC2fQRvj32rDZ7Vcuup4WRJAUY3naqcko8F2LHP3kdnsZWCjUfDpBWP7s56kfnW+5fCgk7ASazJeAAzEgET4ZnMwY3omIIIOQRHzoqO2xVJ27ZXC9qhzEaREkk9CBH1rawBEEAjmCJHmCK4o7JAYZJWPcNIM+YOfnTuN7aFto0ljzjAE8pjeke3vD6U34DbwfCLbwvLVHozBonygD0Apt9AylTz+h5Gubwfbi3DAVgYk41Ae4z9K3C5Uik1sLNST8QfDWdEgEkcp5eVN5g+X0n9RSe8rm8L2hD3dchdQ/yBM+HpsPbzqSVAUW7Z2+8qJxKSQ1xFOMMSN9tgQPeuPd7YBYaAyriQwDMZkYOOfKOe9MvcOLqqTg+mY6EdQc0nvLYmmuTq/xAmJBI5Ag+46jzqnIIgiQeRrj27FxWGRHIxOGeWifhPOulrplEVqjK/ZaSCJkEHJkGDMEfnSO0eDdiNPwz8IxE5JjYyczW8vQl6bQFSaORwCXEYwIPgRp3EmSR1GN9s12i9KZqRxHFBFlp6YoqNLcLepmsvQ66x2OOV/hnG8jr9KZrp0k+BXtyO10JalF6ovT6RbDL0svQM1AWpqIEzUtmqFqWzURkQtQFqotQFqA6RZagLVRagJqDpFlqEmqJoS1AdILVVUGqpUGo6V5AykHb9M1lHZ2/i5nlyYQZrRqqw1SUFLkojKUdkLTgV0kEb5kbgwBKnltP60m92QDGk+oPpEg8uWP/K2BqVxHGhcRJ9YA6TSShCtxozyX4TKe0nUAYOk41HIKyCB5RI9qb2b2mzEh2UQAcjJnznepc4YXDIIBzqgCJgEesbGude7PuKdpEAal2HLM5HL9azNTg7XBpioTVcM9QHrJ2hwHeRkDrPPofUfn5RU4UnSJEEYiSdsTJ6xPvXV7K7KfiGITYZZjsoP4noBV+WWOOPXkdIy44TeTTjVs872PYdWOAJJVpyZU6jHTcVst9rjWVYbNAiSSJiSPcbeddCwbJuuUfUloxcDKf5rGUGh1PgIIEga8LuDiuTxnati7eixwht6BPea7pZmnA0SwbUcdZIrjx7Tw7KF/Ojrz7NzO3NL+51Rcrm8UVS8rf1HxCfIANHXcQeprcy6e8BMPZIFxNNyUDfC7akXwk4JAgHmRmsjqzhdSsg1SAYIcDZlIwR5gkb10o58Wdf8Am7OZLDkwSrIq/fqav4VNtIxseYzybetCtWbXRB61aEZbZo11NdI7yp3lTSCxxehL0o3KEvR0ksw8R2q6uRAAG0gyfOZptjiO9t+KPEJIBMwGjn5j61fEcMrgzuYyNxG340rheFCDG5ABPWJz7zVSjJS34L24OO2zJY4EI0gmJkD2Ig9d5B8q1l6XqqtVXRio8FcpOXIzXVa6XroddEWhhagLUJegLVBkgy9CTQFqEtUGohNAWqM1LJoFiRZahLUJahJoFiRZNCTVE0JNQdIKaqgmroDUdHXRBqTqqw1WGWh6mhuWlbcTQq1XqqNXyKrXAdtQMD9+/OjDUoNVhqFEasVd44q+mMY2Ek+X76V6n7OfaEWx3dwkW2kjTA0s0ZOM9J5QK8561ZasfVdKuoxSxyfPHwZp6fqO4yRyRXHPxO5Z+zpRNHBLoIvZVrpu2uJtROrxSwjwyrDDDB2NdKx9lH/iH0W0Xhb1hlPdju+I4a4VCnST4jPihs4bO2eR9n+Mshbli8CoujwuLjoc72w4MqfvD1O+1dfsLgLvCsQvEPfsNJCXjN+28RNu7PjQiQVIG23XwfUYM3TzcMj3+F7/AB/f9HtsOXHngpw/58DLwf2Vu3OCu8G3FB7Vu4Dw1+1cLXLekkm1dUGBpBiAcSdsCsXZvY1+zfurxH8y3CjvWMDiDAKubckrcHwlwQWjMnNej7E7Ls8L3n8NbFtbjamALaZAxpDHAgnAEQR5QHHXi4MdZ+XKeppseWWPxRYuTDHKtMlaPKXok6dgfWPegU+nuQPxp3aHCsrkqd8xgrJhQFB2DQTHkBtXL7V7Tt2lS6ttTc8SqSzOgDbtoJ06oXmMGCMAR6bp+11PFv7x5jqOypQyUuDsDgjpDakgzzJggwQcYI6eYpqdlkiQ4gRJhgBPUnauFwf2mLr3IHdvcKFDbQsdcRDrJiQY8A1DBI5Vrtcc4Vxc0wmD/MS4o8ZhUKsSZPXGJjanj2hklwzJk6GUOTp/8Q5AKspmYjVnTvy8xSv+KuRgKfR1/OmdncaCwDTmMDVtsPQbDJ510XdFJA1krgg6TvgQCQG+fKrfbpr0KO4ZxrnZ90bo3qBP4TWNzBzj1xXpbekNodwHOU8OlXG4i5Iyf0ianF3106gwuqpC3JXUFLGAYb4hIiRESOpqyPXP+pCd00eY1UJau43BWXJwU80PvMZX1iKw8T2KwBa2daj2YTyK8/YmtUOqxy2ugaGjBqqi1Ax/fT1odVaiaRmqhLUvVVFqgyQRah1ULGgLUB1EMmlsamqgZqA6RCaGaomhLUCxIImgJqiaEmgOkFNSgmpSho3hqMGkBqINV5mcR4apqpWqpqqC6Rwar1UkNVhqgKH6qovSw1SDEwYG5jHzqAoImd61cN2lctiEY/4kmPbpWHVVE1nz4MeaOmcbNGLLkxO4Ojv8H25cutp+EzGYM9YI/P8A99BZZSN/CJE7y0gGCMGPEPNhGdJr59btgTznrXY7J7YdXVAC2yr8RKAALKKu0CTPtMV5nruyHCLnj3Xmv3n95PQdH2mpS05OfU9JxXD6iccyMQRqiNMkRCg59NhXlPtH2SWtwIWDqByV1SQNXkVBEx98QOR9JY7TQxoMhSYJG8TLk/dzG/kMkUPF2iy+DInSImQNEnyBgZGMKeVecjGcJeE7kpY2vE0keO+zvYA7u+bri3cju0aVIAvAIXVt5yQZIw2wJBrj27jWH3/tBU6gZHv7qZkbzNemHYdxmBUASYBLoB853yMedS79j2aC6qdvFbI1QcAkrBjzrpY+9g3Np18jl5J9Pk8Ckr+aA7H4guha2y2QTofU6rbJ+L+UztKsN9Of8hMVXC9raTcBUK7DS3fnZTAgKYJbEySfKYrd2pwerhe4IEpBtsBmRvJ6GWkecjlXirnGkAi7nS0EghmWQIdZ3UzBBwfI5q/F1cclrhmWfQSx7rdHpP4s/FIBBAckTGYUQSJGPIeE5rfZ7VA8TLJA8ZDEJJaAzc5EkRETXl7nDXE/7JJKBreWCkNjUVIkiAZAzIAI5VY47wkaYBAEkkycang4boBjTPXa9ZCiXTXseuHGM+sqQxBCkKunnAbSBHWTt4jypvZPHKXZSTJEAKZkg7GMec1weze2xae4luLesppYlSpAlfGzZK4n1BAzV8JfAbvHcBFuadasZ1b94qgEgnfIAxTrKmZ5dK0d646Xc3VMEldQHiRpA8RjbIwceLauRx3Z7W8/Eh2cbeh6GtA7VV3U8QWRQpUTLEscSxEHVIBkA7cqcvaDQdZLjCvqKkGRIIg+NWGZgcq34OrcNvIxzwOPBxNVUWrVx/BgDXbyh3EyUPQnmMiD5588GquzCamrRVpDLUJahLUBamGUQ9VUTQaqrVUsfSWWodVUTQk0rY6RZNCTVFqEmlsZILVUpc1KFjUbg1EDSQ1EGq+zO4jtVVqpeqpqqA0jdVWGpWqrDUbBQ7VSb2r7p9uv7z9KvVVaqWSUlTIlTsrh5C5jlHy5+f6U3VS9VTVUWyoj3djdVaeAsEszATAgiSJDKykH2M+oHrWHVXR7IvRrHUKQOWDv6+KuT2y2ujnXw+6N/ZsV7RG/j9jVc4tZUFRajQjFAIKrsOixB3+sTXA4nt0k3le58IdbgYObRZWhUt6W1BQ4U7amKycTHd417dxGQyxGGCq0qG5TAyc4HSvLcQ7sLzniUuK7Mo1hu6tvq1ZF0YbSSF0Bt8xXj8MqjSPRSjqdyCH2keyLQJDgAsIRltsl3xaR4pmS0tpmYz4RXb4X7Tu66tSqQR/MwqOP7lbbMjE+mCK8n2nwzSWLFTCllWRbYtMGyzEKUIEgLMZ0yow1H7xWV8KUJtgt/MJTKzLaYLTJgbtAA23xyNxpmPJ08dWpLc+g8F23avAjWjPGrSDLCBBI6nO469KXb7OtuSWA1Ce6YCCpOZB/qEkiefmK+WcNxRR1YHKkHcg+Y8uYr2HB/aEM3iaFfxLnKEucA+ROx3GrrXOydOou4nRx5rVSOR2st2w1y03iSZEhiBJB7y2zSUYlQCRuZBB2qrHap0KiqGQaWJjXdDL94g8hOAMe816vieJFxXt3QsxEkBpBjM9Dggg9Oleat9hXrJd7bAlVglNRZA+JECZKhvhkwTVmHqE9p7MrnhfMeAxak3ix0ABNIbwyYBCdQfLf0zXQs8XC2roNvvNYQWoZwzR4nwZDHEcsAb4rzl9p8Z0sJkDvCSsY55YdOm0iKfwfFXFAYSVQjxLhxrkjfOQCAdsb1rMzXoeus8SLj3Lt5dCnRaYk/C4UypwTuAJ8jV8Nbm5aQhVVwiK6wEe2VLqTMePDHbOr0rzvCdo2dSEmACNStJPhcsqzvso/+yK7YfvRFwIugXLYYOgthSf5bFd2hyFMdfWrIya4KJ41Lk2WLjByu5A052IHh25gyAQeROemTtbs/QxZAdBOxyUP9J6iZE+XzJO0RdtpOkGAp3BkEgCfuj4gc4gRiK6HfOVY3PECdLN1OxJ6qY+KMkDrXS6bqnCRy82DS7R5smhJrT2jwfdtiSpypP4HzH5isZau6pqStGZIuaomgLVRajY+kMtQE1U0JNCxkgiaAmqJoS1K2OkHNSl66lJYdJtBoppQar15iOUz7wBWmyjSM1VNVBNTVRsFDNVWGpQNXNSwUN1VWqlzUmpZNIeqpqpc1CaFhoZqq0uEGRuNqVNTVSTUZxcZK0wxuLtHVt3tQE+JTAbWZCwZ8KEFN+o964P2h4K2HKS6d0jXdIAKMtx5JUkyrksFkz8A6AVrW8QDE+xgyMiDy2j0NTi1a6GcSLndlQYaUmCyuCYtEQcjBknwk14bqejl0mZr+l8fvqemwZ1nhfn5nEs23e0Amq2FJ8A/malY+K41vfGAWIgyIirvKwFxdKhSCF0kNJGknQqmPFAJECI8opPEBLOpX/m3HI1zrCgbxMhi0xM4x5VVq6qopUKgcEOO8uqxCvupkjkIJByrVIsZoZxPCl4AgMogkwquAQJBkkvJyDnlyistq9KaN9yJHXePl9T51qvFFhgQCGcEhXEF1AVhjaAWHUzmnWBLHwq02103G1KXuYIUlSNRYkiG3GknFMxaNPDdvEqobJEZOTgAAht9gAQZBgc67PZnbaBQqkDyMKSTuxJwSeszXlbHDC7OkhWG67r6ow5Ty5YqPwFwfdnzUg/7qS6Gc46knT9N/sJHqtEqbPY8Vw1i9/22xJk60hW9dQ396y2PstZZmAuXANJ1EqukHGgYAk846dJrzNviLtvYsvsRWu12/cG+fXB+Yisns+XH7r/g0e0458o3cT9nbwx4LigDIYTjOzw3tJ8qyfwxVcqyaRBJLoJP51oX7QA7hgfWR8orTw3ba9TOR8LQAeUCd6shkzx96NiyWF8SoVwJafBBkyVOVPWWHiE+/wCddO1x7wEZI5GZgkbasAYGJ9OgNYbvHhjkA+fd/mYNbvs733EFgl1barONBe4YH9OpVU4+83PpWx53jjqyQcV+/IxSwa3UJJ/T8nV4bgEupD+HAgzGQInfHoep8q4fbPZ/c3CoMqcq0gyIG8bEH06869Tx3AHh7aPcYOG0CHuopF0qWYEhVDCQFGjWTJMCK5vDfZ3h2d9d674hNvNu5kP3Ui5vdXUNOYgkDlW/pO0oaqV1/H5MU+hy405Sa+W/4PME0M11OP7BZXYWibig4JGljuJ0ycSMbSCMDIHJuAgkEEEYIIgg9CDtXajmjJWmZkgtVCTQaqpnjeo8iQyiWXpZeguNQE1RLKWqIZu1KXFSq+8Y9I6Qai1UsGrmunZkoOak0E1Jo2ChgNXNLmpNSwUHqqFqXqqTQsNBzVaqAtVaqGoOkepoNVL1VJpXImkZqq1uQQeYyD0xH5mkC5mKvVSTUckXGStDrVF2tjPxnAm7cZ7jTORHxb/Bmcbx0222wcbxKhtItoVUQJDhtO4lgwOrJmeddfVWTjeAFwg7Hmeo/WuL1PZ0YrVh8vL8HQw9W34Z/wBwLLK2gDEy4RdTsc6XUz4dMJ4dyNI3JqEnvTLAwQCu+g2xu7QPCumZG+wrJa4gFggSFjSJ+MHP3wJy+49qYt9rolQisYV8AagQSI1HEBYKrHwjc1yTeNtBbZFyIUmEOWJBBDygIhh66ZwAYx0bXEq41KcbZ3HkRyNcayO8fwxphUCtnBhRA3Y/E2MzTrPFW1AZQyAsVMxclVg7SCGJbJztjmDu6Xq5YXXkZs+BZFfmdfVQlqWtyQCOYB+dQtXo1O0cjSHrqi9XYST5DJPkKS7Urmgpb0R7lReJKtqUlT/Upg+k8x5Gs7NUrLkkppxkrXoXxTi7R6jhftrdAPeqt1lUGySikW7qhtN0g5LZiQREbV1OC4pL9zh7QniLroG4m+7XAF7pHhRbVlEan06YhhvJJI8MGoBfj22PMeh5VxcvZuO9WJ6X9Pz9Tdj6yfE1f3/B6/h+MFy23dPcMOULaCiFiottNskg6jcQqpliUjwDfl8egZWYrbkkQyuUhiutka2+FYANKyMKMAkzis9pEta70sVtm4QqhQW7wDWrEjIbSJJzz3AoeF4goyC2RohNReFdtBbD4ZXEMRBmQBtRi82L3l/K3EcMUt4/XYUBy/Agj5jBoVGMmm9JZWABA0JoUKPKBOPLpWcbA8v2K3LI5U2ZJRptIjLVKP3zqFtunzpQ365/ZqOe4yQdSp3p8qlDWSmamuRj0q+8GPOkmy3L8vl50y3aMbZzIkSPWtseo33KWlQyauazm7ueW2fw9anedTg8wfr6Ufaok0Mc1yMn95j86ItSblnUQsHccjMdRGSD1qxbBnVmIzmCTAAAG23OhLq4rgmlAJxknyEe9Os3wfl184qm4ezokM0BRKgywaPFyBIBzWJ7iofCwfYiPP7pJjPtWBdTK/Ex1CMuEzoY6x/l/qRS7jR9D9YqJZLFRhtSyI3IicY8iPaivEghSNJ2zzG+egkCr11baEqnQIb6fvNQvnG37+VU6ECMHOYPTYVXebA4EYjHuTUl1NvjYNBHacxQ6qq5cHKli5WmOZNEURpeiLiPiE9KzXTihWRv652n050k81OkMoWhtzglLB8gyDj6GKw3uzyIC5USxI+KfT2AFbuHvjUdY9vPzNar9wTkCSNug5DyFc/Ljxzbb2ZZHNkxuuTz9viRPiEHMMogqTzKjBj2I5dK0tpjTc8WlNQIkFizKfDcjKmT8QwRW/iLSt90T/UY8PqYoG7MZiNJ1coEwBuAT08qxvA09mao9VGvFsVb0hF7smCTg/EM8zz55ECtXB8KziQDEx5k9B9JPIVfCdmBM3SBtgkQI2BI+Imdh9eWviu0Qq6UI6TgeGeSjHrnritkMrhFI5+XJql4BXHXltJpDScExvOTBO2CT19K5wuwAW51XEWmfI/9qtJIA9P3mnUpcseMUl9y3aqFTuMnp+96NRFPrG28i2OR8qU1kzTUxkk7EbdeVQv1/wB5OKTX6guuClt4oGQ8j+n1quIbbmI+tATIEc/aklkvYaKfI1HxvPp8o/flQ64+L6HlH7+VAjxMc/b2x51d25gfv99aW2NW5TOOsVQQkYiPL/dLtr0xsPfrHPenKsYG/M9aW7Ge3ADWGPX5ipRMoBgxUpdSJb/Udp+yrsDS9vSQSSXjAOQViT1x1ol4ciQGEzBADhyfQiUEeeMmuQl5Tm2NaliWsEsQ2Pj8MQN45rp5g0N25dttGqJAKkZ8JERPpvj9KneJGZ4ZPZv6UbFu93hxnJMwSOUDr6+dFcj4oE5zGRPIHpXPucXk6hzIAnbbc8x0FPHEAxMnaYxkifyo69hnia3KTjQtwgAD4SIjEKIgzg4HzrJ/FNmTBOqcARjaRWj/AIu6T4AxkyORz0JxvvnmOtAOxL05Rsb6SjY35H8apdl67tctGDvjOCfnzrRw4boCScSBud4nc/rS2VQ3h1DpO8+g2r0HZ/ZSsgdzp6HxBl/uBmAecVXbew+XJGCtikvFUC6gsDJUGSemo/h5Ch4i2sTnV1x5Zz+vtWe9wigHu7upQ3w7Mp6kTBBg5HSlcS4UnM+c7z/qrdfkZ447dxHi6PukRHIwR6k71MnlP4+1c9d6alwgQPUU0Zljx1wa9+Qj1j5/vlTDYXmTjnG56x08qXYuasn9+tLa/mYgz0q95KKqd0HdtAnB29vWmLyLDAmD+o6TzqxxReBAWBvLE+ZA/e1RwN5JOZ5CBgb/AKUddi78MfbfVyEDMkYHnWXu5uGCWJ67+szn1xQXbhjSrbHkZjyOnB9j1o7TG0pOzEzODHQZxGZqtysijp4NK8Oif9p1EQdOYHSRz+lMbteMKIB39epH+6Dsd1uXgLoDDRdKhtIDXFtM1u2SAPicKPOY50y3wRcMXU6kUMlpUS01wvcCHZQSog+8ARJqpz9A9xq97f7CL5L778pMD/VZLXCaiSeW/KY6e1egPYVtcan0F747wEabaWbamTA8R7wsvLVoxvWfh+zk1W9TNoe2LsAqWVFsF7gJj4jcVlGPubGRTxnHmixY5RVJmEpgwdgT18gB1rAX8Wd+Yr1fBdii4FADki2LpVRJAucR3eWRSzRbXUBBk7RMHC1q2bEZGm3d4hWJUN4r6WLaPjPhtz5aj7l5b2DDE0rOTccR+WQfekXOoOTnMHc8vXFdjj7FscW1uNKI2iGMhiixqkxhmE//AK6UrtnhxL+FVUMe6ZRDsASPEDziCcCDGBtSyyWGMKOPZtNMny5zNW5g16DgeFR7VlG/kO123bcvbX+Yt1i63bbt4gVUKpXYyufERVcD2Hbu3VHjVZtrdDSGQ3HYAqCkt4Fk6gADicgFHNIt0ybPPyGnU0RtiRjrVxEaskifT9a7DXra8PYU21a7dt3CBotwDduG1aZrnxAr3eoKIy+8SKX232Yi6mQNcl7qKV0qqd0/dJqCrGpoDHaQ68yTQ1jd2cjUduZM+xphYbfsV0eO7JVb4S20WybI71gRoF4wDeBA7tomV/tMEiDVP2Uuq9/Lu6rYhLZPju6rothsLgDM6ZyVHnT94qB3bZgW4AQPKrtlYknP/g966vEdkWU1+Jn0/wASwYOsBbKoExHiJvMUkYIWRXP7T7PW3f7pWMALMwSrFVZxIiYYsB1AFL3l7IEsdcizwjnMnPpV1oW0FEYx1gmpT0Zu8fl9jIl4FvEDJKhtB0z0JGQZ6eXKtQvl7cXJPdrCYWFthgNS/wBw1DB3HORUqVmi+UXzStfwcjuDjUYB95FbPgAaOeDJ3BxgzH1qVKZcMMpN1ZpTtDww0aDJYDUNE/E0DFxjmJ2jlvW212gttQJCiAwlYPiGrCICM/5QNXmYlSnUmiuWKLdA3uPEZCuMa2dZ0lttI5QIOOY3NbbbPoGoEKwBSGEIsYZ4yzEGcDHzqVKFtmbIlFKvX/CZmXtErkBQTIGlQJjBLHc/Okcdwy3BqbDETM4PLIipUo6U0WpaWnE5H4T+G1dTgryt8Wj0ZCZPqBVVKpi9zVkinGx/Gdlc7ZCdRkqfQ7j0yK572Ds7AmIjxYk9Y3qVKuSMeGbezIrifb5Cfqabd4kxkSPrnp5+dSpVyLpJbFkzmBM+e87+dINlidp2zIFSpTaUJqcRpslR4hvsJ686ggDYGZ3zPWQRHlVVKrkqdAi9StmrvS6qNlRCFECQpYtyiTLH50xzOcSdOwAAAUBYAEYAA9qlSjArm3dCrXFvaGNI8QcHSG0vbnS6yMHxHy55isdmzrMmZyZMGepP7zUqVElZbreiwrpAlQfCDH6VVmwIgHPI7wBnFSpTVuF7RK4i3pGwgiQTkxMSOmeVAba6SXYbCMEz/lUqVX6jQbaXzKawM6oGMwN8TO/SKFuDZYBgT5zGYz/qd6lSpVoGt7fEpwFwRPmORJ38zWcPg+/0xUqUj5NEOLNnCWsEtkmRsMNEgknnVFQC25iJgwfQE1KlGtim25MWbx5VKlShbLKR/9k="/>
          <p:cNvSpPr>
            <a:spLocks noChangeAspect="1" noChangeArrowheads="1"/>
          </p:cNvSpPr>
          <p:nvPr/>
        </p:nvSpPr>
        <p:spPr bwMode="auto">
          <a:xfrm>
            <a:off x="342900" y="-1104900"/>
            <a:ext cx="2619375" cy="17430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dirty="0"/>
          </a:p>
        </p:txBody>
      </p:sp>
      <p:sp>
        <p:nvSpPr>
          <p:cNvPr id="6" name="AutoShape 10" descr="data:image/jpeg;base64,/9j/4AAQSkZJRgABAQAAAQABAAD/2wCEAAkGBhQSEBQUEBQWFRUVFRUVFhUUFBQUFRUXFBQYFBcVFBQXHCYeFxkkGxUWIC8gIycpLCwsFR4xNTAqNScrLCkBCQoKDgwOGg8PGi8kHyQsLCwqKi8sLCwsLSwsLCwsLCksLCksLCwsLC8sLCwsLCwsLSwsLCwsLCwsKSkpLCwpLP/AABEIALcBEwMBIgACEQEDEQH/xAAbAAACAwEBAQAAAAAAAAAAAAACAwABBAUGB//EADgQAAIBAwIDBgMGBgMBAQAAAAECEQADIRIxBEFRBRMiYXGBMpGhBkKxwdHwFCNSYnLhFTPxkoL/xAAbAQACAwEBAQAAAAAAAAAAAAABAgADBAUGB//EADARAAICAQMBBQgBBQEAAAAAAAABAhEDEiExBAUTIkFRFDJhcaGx0fCBQpHB4fEj/9oADAMBAAIRAxEAPwDerU5HrIrU1Gr28onz1m1HoxdrJ3lEHqlwAbBdo0esQenI9I4kN63KMXqwi7XH4j7SlWICCAfvEg46gbelV902FNnq0u0xr9eY4T7UoTFzw+eSv1Ej3rrLxQYSpDDqpBHzFVSxU9xtTR0FvVBerCLtTvqHdk1nSF+iS/XP76iS9SPGFTOibtLa9WQ3qA3qCxhczWb1La7WY3aE3KdQE1mjvfOgN2sxuULXasUAamPN2lvcpDXaBrlWKAob3KS70LPSmeroxIEz0lmqmalO1XKISM1JZqjPS2aroxI2QtSmaozUstViQAi1LY1RagLURkinNA1WzUpjUGRDUoC1SoNR30am6qzK1FrqpxENAeiD1mD0q92iiGGaDvEE/hSNUSr4Okj05XrncNxQcSu3mCPxrR3lVuNgaNiSTAz8vxOKydp8Hb1lb8I5C7soYDkwPMfMGK5vaXAlzqVm+7KziNpXbI3jnmuN2pw7I8MdRiZyZXaZO0RVTi0yyEE/MvjeCa3BYYYkSMqCs4kYmBPpXV+zlxQIKHWx1BvhhCBBDbxv5ZFY+wrNt1uW3WS3MCICrvPXURjrXf1qp1NAJCoTHISQABmMkx6VKbHySS8J0Vu43rhdtowfWMiNX+IWAfQZB960cVeujxWLjiYEKxA8nWMEZz5Gg4bj2Nwi4pDnf+k5wxXYTO4wY9ZkU07RSl5j+w+NBSNRLScEkwBHXbJrrLdrlcNwyp8O2QPIE6o+f0gcq1rcoONiv4Gw3ao3aym5SOK40W1k+gA5np5UqgA397Qterzj/aU8k+bH9K6XD8YHBIyBidht58qbQFxaNpu0Bu1jHGqTAZSegINH3lOoAoeblB3lJNygNynUAj2elM9AXpbNTqJA2elM9CWoCasUSEZqUWqO1KLVakAJmpbNVFqBjUGSLZqWWqi1CWqDJFlqWxqFqAtRHSITUoJqUBqO3rqw9ZmugCTgDnWNu1hsgk/3HT8vn5UJSjHkpjCUuDra65naPAkksmeZHOecdeRipxvaGgeGC2fQRvj32rDZ7Vcuup4WRJAUY3naqcko8F2LHP3kdnsZWCjUfDpBWP7s56kfnW+5fCgk7ASazJeAAzEgET4ZnMwY3omIIIOQRHzoqO2xVJ27ZXC9qhzEaREkk9CBH1rawBEEAjmCJHmCK4o7JAYZJWPcNIM+YOfnTuN7aFto0ljzjAE8pjeke3vD6U34DbwfCLbwvLVHozBonygD0Apt9AylTz+h5Gubwfbi3DAVgYk41Ae4z9K3C5Uik1sLNST8QfDWdEgEkcp5eVN5g+X0n9RSe8rm8L2hD3dchdQ/yBM+HpsPbzqSVAUW7Z2+8qJxKSQ1xFOMMSN9tgQPeuPd7YBYaAyriQwDMZkYOOfKOe9MvcOLqqTg+mY6EdQc0nvLYmmuTq/xAmJBI5Ag+46jzqnIIgiQeRrj27FxWGRHIxOGeWifhPOulrplEVqjK/ZaSCJkEHJkGDMEfnSO0eDdiNPwz8IxE5JjYyczW8vQl6bQFSaORwCXEYwIPgRp3EmSR1GN9s12i9KZqRxHFBFlp6YoqNLcLepmsvQ66x2OOV/hnG8jr9KZrp0k+BXtyO10JalF6ovT6RbDL0svQM1AWpqIEzUtmqFqWzURkQtQFqotQFqA6RZagLVRagJqDpFlqEmqJoS1AdILVVUGqpUGo6V5AykHb9M1lHZ2/i5nlyYQZrRqqw1SUFLkojKUdkLTgV0kEb5kbgwBKnltP60m92QDGk+oPpEg8uWP/K2BqVxHGhcRJ9YA6TSShCtxozyX4TKe0nUAYOk41HIKyCB5RI9qb2b2mzEh2UQAcjJnznepc4YXDIIBzqgCJgEesbGude7PuKdpEAal2HLM5HL9azNTg7XBpioTVcM9QHrJ2hwHeRkDrPPofUfn5RU4UnSJEEYiSdsTJ6xPvXV7K7KfiGITYZZjsoP4noBV+WWOOPXkdIy44TeTTjVs872PYdWOAJJVpyZU6jHTcVst9rjWVYbNAiSSJiSPcbeddCwbJuuUfUloxcDKf5rGUGh1PgIIEga8LuDiuTxnati7eixwht6BPea7pZmnA0SwbUcdZIrjx7Tw7KF/Ojrz7NzO3NL+51Rcrm8UVS8rf1HxCfIANHXcQeprcy6e8BMPZIFxNNyUDfC7akXwk4JAgHmRmsjqzhdSsg1SAYIcDZlIwR5gkb10o58Wdf8Am7OZLDkwSrIq/fqav4VNtIxseYzybetCtWbXRB61aEZbZo11NdI7yp3lTSCxxehL0o3KEvR0ksw8R2q6uRAAG0gyfOZptjiO9t+KPEJIBMwGjn5j61fEcMrgzuYyNxG340rheFCDG5ABPWJz7zVSjJS34L24OO2zJY4EI0gmJkD2Ig9d5B8q1l6XqqtVXRio8FcpOXIzXVa6XroddEWhhagLUJegLVBkgy9CTQFqEtUGohNAWqM1LJoFiRZahLUJahJoFiRZNCTVE0JNQdIKaqgmroDUdHXRBqTqqw1WGWh6mhuWlbcTQq1XqqNXyKrXAdtQMD9+/OjDUoNVhqFEasVd44q+mMY2Ek+X76V6n7OfaEWx3dwkW2kjTA0s0ZOM9J5QK8561ZasfVdKuoxSxyfPHwZp6fqO4yRyRXHPxO5Z+zpRNHBLoIvZVrpu2uJtROrxSwjwyrDDDB2NdKx9lH/iH0W0Xhb1hlPdju+I4a4VCnST4jPihs4bO2eR9n+Mshbli8CoujwuLjoc72w4MqfvD1O+1dfsLgLvCsQvEPfsNJCXjN+28RNu7PjQiQVIG23XwfUYM3TzcMj3+F7/AB/f9HtsOXHngpw/58DLwf2Vu3OCu8G3FB7Vu4Dw1+1cLXLekkm1dUGBpBiAcSdsCsXZvY1+zfurxH8y3CjvWMDiDAKubckrcHwlwQWjMnNej7E7Ls8L3n8NbFtbjamALaZAxpDHAgnAEQR5QHHXi4MdZ+XKeppseWWPxRYuTDHKtMlaPKXok6dgfWPegU+nuQPxp3aHCsrkqd8xgrJhQFB2DQTHkBtXL7V7Tt2lS6ttTc8SqSzOgDbtoJ06oXmMGCMAR6bp+11PFv7x5jqOypQyUuDsDgjpDakgzzJggwQcYI6eYpqdlkiQ4gRJhgBPUnauFwf2mLr3IHdvcKFDbQsdcRDrJiQY8A1DBI5Vrtcc4Vxc0wmD/MS4o8ZhUKsSZPXGJjanj2hklwzJk6GUOTp/8Q5AKspmYjVnTvy8xSv+KuRgKfR1/OmdncaCwDTmMDVtsPQbDJ510XdFJA1krgg6TvgQCQG+fKrfbpr0KO4ZxrnZ90bo3qBP4TWNzBzj1xXpbekNodwHOU8OlXG4i5Iyf0ianF3106gwuqpC3JXUFLGAYb4hIiRESOpqyPXP+pCd00eY1UJau43BWXJwU80PvMZX1iKw8T2KwBa2daj2YTyK8/YmtUOqxy2ugaGjBqqi1Ax/fT1odVaiaRmqhLUvVVFqgyQRah1ULGgLUB1EMmlsamqgZqA6RCaGaomhLUCxIImgJqiaEmgOkFNSgmpSho3hqMGkBqINV5mcR4apqpWqpqqC6Rwar1UkNVhqgKH6qovSw1SDEwYG5jHzqAoImd61cN2lctiEY/4kmPbpWHVVE1nz4MeaOmcbNGLLkxO4Ojv8H25cutp+EzGYM9YI/P8A99BZZSN/CJE7y0gGCMGPEPNhGdJr59btgTznrXY7J7YdXVAC2yr8RKAALKKu0CTPtMV5nruyHCLnj3Xmv3n95PQdH2mpS05OfU9JxXD6iccyMQRqiNMkRCg59NhXlPtH2SWtwIWDqByV1SQNXkVBEx98QOR9JY7TQxoMhSYJG8TLk/dzG/kMkUPF2iy+DInSImQNEnyBgZGMKeVecjGcJeE7kpY2vE0keO+zvYA7u+bri3cju0aVIAvAIXVt5yQZIw2wJBrj27jWH3/tBU6gZHv7qZkbzNemHYdxmBUASYBLoB853yMedS79j2aC6qdvFbI1QcAkrBjzrpY+9g3Np18jl5J9Pk8Ckr+aA7H4guha2y2QTofU6rbJ+L+UztKsN9Of8hMVXC9raTcBUK7DS3fnZTAgKYJbEySfKYrd2pwerhe4IEpBtsBmRvJ6GWkecjlXirnGkAi7nS0EghmWQIdZ3UzBBwfI5q/F1cclrhmWfQSx7rdHpP4s/FIBBAckTGYUQSJGPIeE5rfZ7VA8TLJA8ZDEJJaAzc5EkRETXl7nDXE/7JJKBreWCkNjUVIkiAZAzIAI5VY47wkaYBAEkkycang4boBjTPXa9ZCiXTXseuHGM+sqQxBCkKunnAbSBHWTt4jypvZPHKXZSTJEAKZkg7GMec1weze2xae4luLesppYlSpAlfGzZK4n1BAzV8JfAbvHcBFuadasZ1b94qgEgnfIAxTrKmZ5dK0d646Xc3VMEldQHiRpA8RjbIwceLauRx3Z7W8/Eh2cbeh6GtA7VV3U8QWRQpUTLEscSxEHVIBkA7cqcvaDQdZLjCvqKkGRIIg+NWGZgcq34OrcNvIxzwOPBxNVUWrVx/BgDXbyh3EyUPQnmMiD5588GquzCamrRVpDLUJahLUBamGUQ9VUTQaqrVUsfSWWodVUTQk0rY6RZNCTVFqEmlsZILVUpc1KFjUbg1EDSQ1EGq+zO4jtVVqpeqpqqA0jdVWGpWqrDUbBQ7VSb2r7p9uv7z9KvVVaqWSUlTIlTsrh5C5jlHy5+f6U3VS9VTVUWyoj3djdVaeAsEszATAgiSJDKykH2M+oHrWHVXR7IvRrHUKQOWDv6+KuT2y2ujnXw+6N/ZsV7RG/j9jVc4tZUFRajQjFAIKrsOixB3+sTXA4nt0k3le58IdbgYObRZWhUt6W1BQ4U7amKycTHd417dxGQyxGGCq0qG5TAyc4HSvLcQ7sLzniUuK7Mo1hu6tvq1ZF0YbSSF0Bt8xXj8MqjSPRSjqdyCH2keyLQJDgAsIRltsl3xaR4pmS0tpmYz4RXb4X7Tu66tSqQR/MwqOP7lbbMjE+mCK8n2nwzSWLFTCllWRbYtMGyzEKUIEgLMZ0yow1H7xWV8KUJtgt/MJTKzLaYLTJgbtAA23xyNxpmPJ08dWpLc+g8F23avAjWjPGrSDLCBBI6nO469KXb7OtuSWA1Ce6YCCpOZB/qEkiefmK+WcNxRR1YHKkHcg+Y8uYr2HB/aEM3iaFfxLnKEucA+ROx3GrrXOydOou4nRx5rVSOR2st2w1y03iSZEhiBJB7y2zSUYlQCRuZBB2qrHap0KiqGQaWJjXdDL94g8hOAMe816vieJFxXt3QsxEkBpBjM9Dggg9Oleat9hXrJd7bAlVglNRZA+JECZKhvhkwTVmHqE9p7MrnhfMeAxak3ix0ABNIbwyYBCdQfLf0zXQs8XC2roNvvNYQWoZwzR4nwZDHEcsAb4rzl9p8Z0sJkDvCSsY55YdOm0iKfwfFXFAYSVQjxLhxrkjfOQCAdsb1rMzXoeus8SLj3Lt5dCnRaYk/C4UypwTuAJ8jV8Nbm5aQhVVwiK6wEe2VLqTMePDHbOr0rzvCdo2dSEmACNStJPhcsqzvso/+yK7YfvRFwIugXLYYOgthSf5bFd2hyFMdfWrIya4KJ41Lk2WLjByu5A052IHh25gyAQeROemTtbs/QxZAdBOxyUP9J6iZE+XzJO0RdtpOkGAp3BkEgCfuj4gc4gRiK6HfOVY3PECdLN1OxJ6qY+KMkDrXS6bqnCRy82DS7R5smhJrT2jwfdtiSpypP4HzH5isZau6pqStGZIuaomgLVRajY+kMtQE1U0JNCxkgiaAmqJoS1K2OkHNSl66lJYdJtBoppQar15iOUz7wBWmyjSM1VNVBNTVRsFDNVWGpQNXNSwUN1VWqlzUmpZNIeqpqpc1CaFhoZqq0uEGRuNqVNTVSTUZxcZK0wxuLtHVt3tQE+JTAbWZCwZ8KEFN+o964P2h4K2HKS6d0jXdIAKMtx5JUkyrksFkz8A6AVrW8QDE+xgyMiDy2j0NTi1a6GcSLndlQYaUmCyuCYtEQcjBknwk14bqejl0mZr+l8fvqemwZ1nhfn5nEs23e0Amq2FJ8A/malY+K41vfGAWIgyIirvKwFxdKhSCF0kNJGknQqmPFAJECI8opPEBLOpX/m3HI1zrCgbxMhi0xM4x5VVq6qopUKgcEOO8uqxCvupkjkIJByrVIsZoZxPCl4AgMogkwquAQJBkkvJyDnlyistq9KaN9yJHXePl9T51qvFFhgQCGcEhXEF1AVhjaAWHUzmnWBLHwq02103G1KXuYIUlSNRYkiG3GknFMxaNPDdvEqobJEZOTgAAht9gAQZBgc67PZnbaBQqkDyMKSTuxJwSeszXlbHDC7OkhWG67r6ow5Ty5YqPwFwfdnzUg/7qS6Gc46knT9N/sJHqtEqbPY8Vw1i9/22xJk60hW9dQ396y2PstZZmAuXANJ1EqukHGgYAk846dJrzNviLtvYsvsRWu12/cG+fXB+Yisns+XH7r/g0e0458o3cT9nbwx4LigDIYTjOzw3tJ8qyfwxVcqyaRBJLoJP51oX7QA7hgfWR8orTw3ba9TOR8LQAeUCd6shkzx96NiyWF8SoVwJafBBkyVOVPWWHiE+/wCddO1x7wEZI5GZgkbasAYGJ9OgNYbvHhjkA+fd/mYNbvs733EFgl1barONBe4YH9OpVU4+83PpWx53jjqyQcV+/IxSwa3UJJ/T8nV4bgEupD+HAgzGQInfHoep8q4fbPZ/c3CoMqcq0gyIG8bEH06869Tx3AHh7aPcYOG0CHuopF0qWYEhVDCQFGjWTJMCK5vDfZ3h2d9d674hNvNu5kP3Ui5vdXUNOYgkDlW/pO0oaqV1/H5MU+hy405Sa+W/4PME0M11OP7BZXYWibig4JGljuJ0ycSMbSCMDIHJuAgkEEEYIIgg9CDtXajmjJWmZkgtVCTQaqpnjeo8iQyiWXpZeguNQE1RLKWqIZu1KXFSq+8Y9I6Qai1UsGrmunZkoOak0E1Jo2ChgNXNLmpNSwUHqqFqXqqTQsNBzVaqAtVaqGoOkepoNVL1VJpXImkZqq1uQQeYyD0xH5mkC5mKvVSTUckXGStDrVF2tjPxnAm7cZ7jTORHxb/Bmcbx0222wcbxKhtItoVUQJDhtO4lgwOrJmeddfVWTjeAFwg7Hmeo/WuL1PZ0YrVh8vL8HQw9W34Z/wBwLLK2gDEy4RdTsc6XUz4dMJ4dyNI3JqEnvTLAwQCu+g2xu7QPCumZG+wrJa4gFggSFjSJ+MHP3wJy+49qYt9rolQisYV8AagQSI1HEBYKrHwjc1yTeNtBbZFyIUmEOWJBBDygIhh66ZwAYx0bXEq41KcbZ3HkRyNcayO8fwxphUCtnBhRA3Y/E2MzTrPFW1AZQyAsVMxclVg7SCGJbJztjmDu6Xq5YXXkZs+BZFfmdfVQlqWtyQCOYB+dQtXo1O0cjSHrqi9XYST5DJPkKS7Urmgpb0R7lReJKtqUlT/Upg+k8x5Gs7NUrLkkppxkrXoXxTi7R6jhftrdAPeqt1lUGySikW7qhtN0g5LZiQREbV1OC4pL9zh7QniLroG4m+7XAF7pHhRbVlEan06YhhvJJI8MGoBfj22PMeh5VxcvZuO9WJ6X9Pz9Tdj6yfE1f3/B6/h+MFy23dPcMOULaCiFiottNskg6jcQqpliUjwDfl8egZWYrbkkQyuUhiutka2+FYANKyMKMAkzis9pEta70sVtm4QqhQW7wDWrEjIbSJJzz3AoeF4goyC2RohNReFdtBbD4ZXEMRBmQBtRi82L3l/K3EcMUt4/XYUBy/Agj5jBoVGMmm9JZWABA0JoUKPKBOPLpWcbA8v2K3LI5U2ZJRptIjLVKP3zqFtunzpQ365/ZqOe4yQdSp3p8qlDWSmamuRj0q+8GPOkmy3L8vl50y3aMbZzIkSPWtseo33KWlQyauazm7ueW2fw9anedTg8wfr6Ufaok0Mc1yMn95j86ItSblnUQsHccjMdRGSD1qxbBnVmIzmCTAAAG23OhLq4rgmlAJxknyEe9Os3wfl184qm4ezokM0BRKgywaPFyBIBzWJ7iofCwfYiPP7pJjPtWBdTK/Ex1CMuEzoY6x/l/qRS7jR9D9YqJZLFRhtSyI3IicY8iPaivEghSNJ2zzG+egkCr11baEqnQIb6fvNQvnG37+VU6ECMHOYPTYVXebA4EYjHuTUl1NvjYNBHacxQ6qq5cHKli5WmOZNEURpeiLiPiE9KzXTihWRv652n050k81OkMoWhtzglLB8gyDj6GKw3uzyIC5USxI+KfT2AFbuHvjUdY9vPzNar9wTkCSNug5DyFc/Ljxzbb2ZZHNkxuuTz9viRPiEHMMogqTzKjBj2I5dK0tpjTc8WlNQIkFizKfDcjKmT8QwRW/iLSt90T/UY8PqYoG7MZiNJ1coEwBuAT08qxvA09mao9VGvFsVb0hF7smCTg/EM8zz55ECtXB8KziQDEx5k9B9JPIVfCdmBM3SBtgkQI2BI+Imdh9eWviu0Qq6UI6TgeGeSjHrnritkMrhFI5+XJql4BXHXltJpDScExvOTBO2CT19K5wuwAW51XEWmfI/9qtJIA9P3mnUpcseMUl9y3aqFTuMnp+96NRFPrG28i2OR8qU1kzTUxkk7EbdeVQv1/wB5OKTX6guuClt4oGQ8j+n1quIbbmI+tATIEc/aklkvYaKfI1HxvPp8o/flQ64+L6HlH7+VAjxMc/b2x51d25gfv99aW2NW5TOOsVQQkYiPL/dLtr0xsPfrHPenKsYG/M9aW7Ge3ADWGPX5ipRMoBgxUpdSJb/Udp+yrsDS9vSQSSXjAOQViT1x1ol4ciQGEzBADhyfQiUEeeMmuQl5Tm2NaliWsEsQ2Pj8MQN45rp5g0N25dttGqJAKkZ8JERPpvj9KneJGZ4ZPZv6UbFu93hxnJMwSOUDr6+dFcj4oE5zGRPIHpXPucXk6hzIAnbbc8x0FPHEAxMnaYxkifyo69hnia3KTjQtwgAD4SIjEKIgzg4HzrJ/FNmTBOqcARjaRWj/AIu6T4AxkyORz0JxvvnmOtAOxL05Rsb6SjY35H8apdl67tctGDvjOCfnzrRw4boCScSBud4nc/rS2VQ3h1DpO8+g2r0HZ/ZSsgdzp6HxBl/uBmAecVXbew+XJGCtikvFUC6gsDJUGSemo/h5Ch4i2sTnV1x5Zz+vtWe9wigHu7upQ3w7Mp6kTBBg5HSlcS4UnM+c7z/qrdfkZ447dxHi6PukRHIwR6k71MnlP4+1c9d6alwgQPUU0Zljx1wa9+Qj1j5/vlTDYXmTjnG56x08qXYuasn9+tLa/mYgz0q95KKqd0HdtAnB29vWmLyLDAmD+o6TzqxxReBAWBvLE+ZA/e1RwN5JOZ5CBgb/AKUddi78MfbfVyEDMkYHnWXu5uGCWJ67+szn1xQXbhjSrbHkZjyOnB9j1o7TG0pOzEzODHQZxGZqtysijp4NK8Oif9p1EQdOYHSRz+lMbteMKIB39epH+6Dsd1uXgLoDDRdKhtIDXFtM1u2SAPicKPOY50y3wRcMXU6kUMlpUS01wvcCHZQSog+8ARJqpz9A9xq97f7CL5L778pMD/VZLXCaiSeW/KY6e1egPYVtcan0F747wEabaWbamTA8R7wsvLVoxvWfh+zk1W9TNoe2LsAqWVFsF7gJj4jcVlGPubGRTxnHmixY5RVJmEpgwdgT18gB1rAX8Wd+Yr1fBdii4FADki2LpVRJAucR3eWRSzRbXUBBk7RMHC1q2bEZGm3d4hWJUN4r6WLaPjPhtz5aj7l5b2DDE0rOTccR+WQfekXOoOTnMHc8vXFdjj7FscW1uNKI2iGMhiixqkxhmE//AK6UrtnhxL+FVUMe6ZRDsASPEDziCcCDGBtSyyWGMKOPZtNMny5zNW5g16DgeFR7VlG/kO123bcvbX+Yt1i63bbt4gVUKpXYyufERVcD2Hbu3VHjVZtrdDSGQ3HYAqCkt4Fk6gADicgFHNIt0ybPPyGnU0RtiRjrVxEaskifT9a7DXra8PYU21a7dt3CBotwDduG1aZrnxAr3eoKIy+8SKX232Yi6mQNcl7qKV0qqd0/dJqCrGpoDHaQ68yTQ1jd2cjUduZM+xphYbfsV0eO7JVb4S20WybI71gRoF4wDeBA7tomV/tMEiDVP2Uuq9/Lu6rYhLZPju6rothsLgDM6ZyVHnT94qB3bZgW4AQPKrtlYknP/g966vEdkWU1+Jn0/wASwYOsBbKoExHiJvMUkYIWRXP7T7PW3f7pWMALMwSrFVZxIiYYsB1AFL3l7IEsdcizwjnMnPpV1oW0FEYx1gmpT0Zu8fl9jIl4FvEDJKhtB0z0JGQZ6eXKtQvl7cXJPdrCYWFthgNS/wBw1DB3HORUqVmi+UXzStfwcjuDjUYB95FbPgAaOeDJ3BxgzH1qVKZcMMpN1ZpTtDww0aDJYDUNE/E0DFxjmJ2jlvW212gttQJCiAwlYPiGrCICM/5QNXmYlSnUmiuWKLdA3uPEZCuMa2dZ0lttI5QIOOY3NbbbPoGoEKwBSGEIsYZ4yzEGcDHzqVKFtmbIlFKvX/CZmXtErkBQTIGlQJjBLHc/Okcdwy3BqbDETM4PLIipUo6U0WpaWnE5H4T+G1dTgryt8Wj0ZCZPqBVVKpi9zVkinGx/Gdlc7ZCdRkqfQ7j0yK572Ds7AmIjxYk9Y3qVKuSMeGbezIrifb5Cfqabd4kxkSPrnp5+dSpVyLpJbFkzmBM+e87+dINlidp2zIFSpTaUJqcRpslR4hvsJ686ggDYGZ3zPWQRHlVVKrkqdAi9StmrvS6qNlRCFECQpYtyiTLH50xzOcSdOwAAAUBYAEYAA9qlSjArm3dCrXFvaGNI8QcHSG0vbnS6yMHxHy55isdmzrMmZyZMGepP7zUqVElZbreiwrpAlQfCDH6VVmwIgHPI7wBnFSpTVuF7RK4i3pGwgiQTkxMSOmeVAba6SXYbCMEz/lUqVX6jQbaXzKawM6oGMwN8TO/SKFuDZYBgT5zGYz/qd6lSpVoGt7fEpwFwRPmORJ38zWcPg+/0xUqUj5NEOLNnCWsEtkmRsMNEgknnVFQC25iJgwfQE1KlGtim25MWbx5VKlShbLKR/9k="/>
          <p:cNvSpPr>
            <a:spLocks noChangeAspect="1" noChangeArrowheads="1"/>
          </p:cNvSpPr>
          <p:nvPr/>
        </p:nvSpPr>
        <p:spPr bwMode="auto">
          <a:xfrm>
            <a:off x="495300" y="-952500"/>
            <a:ext cx="2619375" cy="17430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dirty="0"/>
          </a:p>
        </p:txBody>
      </p:sp>
      <p:sp>
        <p:nvSpPr>
          <p:cNvPr id="11" name="AutoShape 10" descr="data:image/jpeg;base64,/9j/4AAQSkZJRgABAQAAAQABAAD/2wCEAAkGBhQSEBQUEBQWFRUVFRUVFhUUFBQUFRUXFBQYFBcVFBQXHCYeFxkkGxUWIC8gIycpLCwsFR4xNTAqNScrLCkBCQoKDgwOGg8PGi8kHyQsLCwqKi8sLCwsLSwsLCwsLCksLCksLCwsLC8sLCwsLCwsLSwsLCwsLCwsKSkpLCwpLP/AABEIALcBEwMBIgACEQEDEQH/xAAbAAACAwEBAQAAAAAAAAAAAAACAwABBAUGB//EADgQAAIBAwIDBgMGBgMBAQAAAAECEQADIRIxBEFRBRMiYXGBMpGhBkKxwdHwFCNSYnLhFTPxkoL/xAAbAQACAwEBAQAAAAAAAAAAAAABAgADBAUGB//EADARAAICAQMBBQgBBQEAAAAAAAABAhEDEiExBAUTIkFRFDJhcaGx0fCBQpHB4fEj/9oADAMBAAIRAxEAPwDerU5HrIrU1Gr28onz1m1HoxdrJ3lEHqlwAbBdo0esQenI9I4kN63KMXqwi7XH4j7SlWICCAfvEg46gbelV902FNnq0u0xr9eY4T7UoTFzw+eSv1Ej3rrLxQYSpDDqpBHzFVSxU9xtTR0FvVBerCLtTvqHdk1nSF+iS/XP76iS9SPGFTOibtLa9WQ3qA3qCxhczWb1La7WY3aE3KdQE1mjvfOgN2sxuULXasUAamPN2lvcpDXaBrlWKAob3KS70LPSmeroxIEz0lmqmalO1XKISM1JZqjPS2aroxI2QtSmaozUstViQAi1LY1RagLURkinNA1WzUpjUGRDUoC1SoNR30am6qzK1FrqpxENAeiD1mD0q92iiGGaDvEE/hSNUSr4Okj05XrncNxQcSu3mCPxrR3lVuNgaNiSTAz8vxOKydp8Hb1lb8I5C7soYDkwPMfMGK5vaXAlzqVm+7KziNpXbI3jnmuN2pw7I8MdRiZyZXaZO0RVTi0yyEE/MvjeCa3BYYYkSMqCs4kYmBPpXV+zlxQIKHWx1BvhhCBBDbxv5ZFY+wrNt1uW3WS3MCICrvPXURjrXf1qp1NAJCoTHISQABmMkx6VKbHySS8J0Vu43rhdtowfWMiNX+IWAfQZB960cVeujxWLjiYEKxA8nWMEZz5Gg4bj2Nwi4pDnf+k5wxXYTO4wY9ZkU07RSl5j+w+NBSNRLScEkwBHXbJrrLdrlcNwyp8O2QPIE6o+f0gcq1rcoONiv4Gw3ao3aym5SOK40W1k+gA5np5UqgA397Qterzj/aU8k+bH9K6XD8YHBIyBidht58qbQFxaNpu0Bu1jHGqTAZSegINH3lOoAoeblB3lJNygNynUAj2elM9AXpbNTqJA2elM9CWoCasUSEZqUWqO1KLVakAJmpbNVFqBjUGSLZqWWqi1CWqDJFlqWxqFqAtRHSITUoJqUBqO3rqw9ZmugCTgDnWNu1hsgk/3HT8vn5UJSjHkpjCUuDra65naPAkksmeZHOecdeRipxvaGgeGC2fQRvj32rDZ7Vcuup4WRJAUY3naqcko8F2LHP3kdnsZWCjUfDpBWP7s56kfnW+5fCgk7ASazJeAAzEgET4ZnMwY3omIIIOQRHzoqO2xVJ27ZXC9qhzEaREkk9CBH1rawBEEAjmCJHmCK4o7JAYZJWPcNIM+YOfnTuN7aFto0ljzjAE8pjeke3vD6U34DbwfCLbwvLVHozBonygD0Apt9AylTz+h5Gubwfbi3DAVgYk41Ae4z9K3C5Uik1sLNST8QfDWdEgEkcp5eVN5g+X0n9RSe8rm8L2hD3dchdQ/yBM+HpsPbzqSVAUW7Z2+8qJxKSQ1xFOMMSN9tgQPeuPd7YBYaAyriQwDMZkYOOfKOe9MvcOLqqTg+mY6EdQc0nvLYmmuTq/xAmJBI5Ag+46jzqnIIgiQeRrj27FxWGRHIxOGeWifhPOulrplEVqjK/ZaSCJkEHJkGDMEfnSO0eDdiNPwz8IxE5JjYyczW8vQl6bQFSaORwCXEYwIPgRp3EmSR1GN9s12i9KZqRxHFBFlp6YoqNLcLepmsvQ66x2OOV/hnG8jr9KZrp0k+BXtyO10JalF6ovT6RbDL0svQM1AWpqIEzUtmqFqWzURkQtQFqotQFqA6RZagLVRagJqDpFlqEmqJoS1AdILVVUGqpUGo6V5AykHb9M1lHZ2/i5nlyYQZrRqqw1SUFLkojKUdkLTgV0kEb5kbgwBKnltP60m92QDGk+oPpEg8uWP/K2BqVxHGhcRJ9YA6TSShCtxozyX4TKe0nUAYOk41HIKyCB5RI9qb2b2mzEh2UQAcjJnznepc4YXDIIBzqgCJgEesbGude7PuKdpEAal2HLM5HL9azNTg7XBpioTVcM9QHrJ2hwHeRkDrPPofUfn5RU4UnSJEEYiSdsTJ6xPvXV7K7KfiGITYZZjsoP4noBV+WWOOPXkdIy44TeTTjVs872PYdWOAJJVpyZU6jHTcVst9rjWVYbNAiSSJiSPcbeddCwbJuuUfUloxcDKf5rGUGh1PgIIEga8LuDiuTxnati7eixwht6BPea7pZmnA0SwbUcdZIrjx7Tw7KF/Ojrz7NzO3NL+51Rcrm8UVS8rf1HxCfIANHXcQeprcy6e8BMPZIFxNNyUDfC7akXwk4JAgHmRmsjqzhdSsg1SAYIcDZlIwR5gkb10o58Wdf8Am7OZLDkwSrIq/fqav4VNtIxseYzybetCtWbXRB61aEZbZo11NdI7yp3lTSCxxehL0o3KEvR0ksw8R2q6uRAAG0gyfOZptjiO9t+KPEJIBMwGjn5j61fEcMrgzuYyNxG340rheFCDG5ABPWJz7zVSjJS34L24OO2zJY4EI0gmJkD2Ig9d5B8q1l6XqqtVXRio8FcpOXIzXVa6XroddEWhhagLUJegLVBkgy9CTQFqEtUGohNAWqM1LJoFiRZahLUJahJoFiRZNCTVE0JNQdIKaqgmroDUdHXRBqTqqw1WGWh6mhuWlbcTQq1XqqNXyKrXAdtQMD9+/OjDUoNVhqFEasVd44q+mMY2Ek+X76V6n7OfaEWx3dwkW2kjTA0s0ZOM9J5QK8561ZasfVdKuoxSxyfPHwZp6fqO4yRyRXHPxO5Z+zpRNHBLoIvZVrpu2uJtROrxSwjwyrDDDB2NdKx9lH/iH0W0Xhb1hlPdju+I4a4VCnST4jPihs4bO2eR9n+Mshbli8CoujwuLjoc72w4MqfvD1O+1dfsLgLvCsQvEPfsNJCXjN+28RNu7PjQiQVIG23XwfUYM3TzcMj3+F7/AB/f9HtsOXHngpw/58DLwf2Vu3OCu8G3FB7Vu4Dw1+1cLXLekkm1dUGBpBiAcSdsCsXZvY1+zfurxH8y3CjvWMDiDAKubckrcHwlwQWjMnNej7E7Ls8L3n8NbFtbjamALaZAxpDHAgnAEQR5QHHXi4MdZ+XKeppseWWPxRYuTDHKtMlaPKXok6dgfWPegU+nuQPxp3aHCsrkqd8xgrJhQFB2DQTHkBtXL7V7Tt2lS6ttTc8SqSzOgDbtoJ06oXmMGCMAR6bp+11PFv7x5jqOypQyUuDsDgjpDakgzzJggwQcYI6eYpqdlkiQ4gRJhgBPUnauFwf2mLr3IHdvcKFDbQsdcRDrJiQY8A1DBI5Vrtcc4Vxc0wmD/MS4o8ZhUKsSZPXGJjanj2hklwzJk6GUOTp/8Q5AKspmYjVnTvy8xSv+KuRgKfR1/OmdncaCwDTmMDVtsPQbDJ510XdFJA1krgg6TvgQCQG+fKrfbpr0KO4ZxrnZ90bo3qBP4TWNzBzj1xXpbekNodwHOU8OlXG4i5Iyf0ianF3106gwuqpC3JXUFLGAYb4hIiRESOpqyPXP+pCd00eY1UJau43BWXJwU80PvMZX1iKw8T2KwBa2daj2YTyK8/YmtUOqxy2ugaGjBqqi1Ax/fT1odVaiaRmqhLUvVVFqgyQRah1ULGgLUB1EMmlsamqgZqA6RCaGaomhLUCxIImgJqiaEmgOkFNSgmpSho3hqMGkBqINV5mcR4apqpWqpqqC6Rwar1UkNVhqgKH6qovSw1SDEwYG5jHzqAoImd61cN2lctiEY/4kmPbpWHVVE1nz4MeaOmcbNGLLkxO4Ojv8H25cutp+EzGYM9YI/P8A99BZZSN/CJE7y0gGCMGPEPNhGdJr59btgTznrXY7J7YdXVAC2yr8RKAALKKu0CTPtMV5nruyHCLnj3Xmv3n95PQdH2mpS05OfU9JxXD6iccyMQRqiNMkRCg59NhXlPtH2SWtwIWDqByV1SQNXkVBEx98QOR9JY7TQxoMhSYJG8TLk/dzG/kMkUPF2iy+DInSImQNEnyBgZGMKeVecjGcJeE7kpY2vE0keO+zvYA7u+bri3cju0aVIAvAIXVt5yQZIw2wJBrj27jWH3/tBU6gZHv7qZkbzNemHYdxmBUASYBLoB853yMedS79j2aC6qdvFbI1QcAkrBjzrpY+9g3Np18jl5J9Pk8Ckr+aA7H4guha2y2QTofU6rbJ+L+UztKsN9Of8hMVXC9raTcBUK7DS3fnZTAgKYJbEySfKYrd2pwerhe4IEpBtsBmRvJ6GWkecjlXirnGkAi7nS0EghmWQIdZ3UzBBwfI5q/F1cclrhmWfQSx7rdHpP4s/FIBBAckTGYUQSJGPIeE5rfZ7VA8TLJA8ZDEJJaAzc5EkRETXl7nDXE/7JJKBreWCkNjUVIkiAZAzIAI5VY47wkaYBAEkkycang4boBjTPXa9ZCiXTXseuHGM+sqQxBCkKunnAbSBHWTt4jypvZPHKXZSTJEAKZkg7GMec1weze2xae4luLesppYlSpAlfGzZK4n1BAzV8JfAbvHcBFuadasZ1b94qgEgnfIAxTrKmZ5dK0d646Xc3VMEldQHiRpA8RjbIwceLauRx3Z7W8/Eh2cbeh6GtA7VV3U8QWRQpUTLEscSxEHVIBkA7cqcvaDQdZLjCvqKkGRIIg+NWGZgcq34OrcNvIxzwOPBxNVUWrVx/BgDXbyh3EyUPQnmMiD5588GquzCamrRVpDLUJahLUBamGUQ9VUTQaqrVUsfSWWodVUTQk0rY6RZNCTVFqEmlsZILVUpc1KFjUbg1EDSQ1EGq+zO4jtVVqpeqpqqA0jdVWGpWqrDUbBQ7VSb2r7p9uv7z9KvVVaqWSUlTIlTsrh5C5jlHy5+f6U3VS9VTVUWyoj3djdVaeAsEszATAgiSJDKykH2M+oHrWHVXR7IvRrHUKQOWDv6+KuT2y2ujnXw+6N/ZsV7RG/j9jVc4tZUFRajQjFAIKrsOixB3+sTXA4nt0k3le58IdbgYObRZWhUt6W1BQ4U7amKycTHd417dxGQyxGGCq0qG5TAyc4HSvLcQ7sLzniUuK7Mo1hu6tvq1ZF0YbSSF0Bt8xXj8MqjSPRSjqdyCH2keyLQJDgAsIRltsl3xaR4pmS0tpmYz4RXb4X7Tu66tSqQR/MwqOP7lbbMjE+mCK8n2nwzSWLFTCllWRbYtMGyzEKUIEgLMZ0yow1H7xWV8KUJtgt/MJTKzLaYLTJgbtAA23xyNxpmPJ08dWpLc+g8F23avAjWjPGrSDLCBBI6nO469KXb7OtuSWA1Ce6YCCpOZB/qEkiefmK+WcNxRR1YHKkHcg+Y8uYr2HB/aEM3iaFfxLnKEucA+ROx3GrrXOydOou4nRx5rVSOR2st2w1y03iSZEhiBJB7y2zSUYlQCRuZBB2qrHap0KiqGQaWJjXdDL94g8hOAMe816vieJFxXt3QsxEkBpBjM9Dggg9Oleat9hXrJd7bAlVglNRZA+JECZKhvhkwTVmHqE9p7MrnhfMeAxak3ix0ABNIbwyYBCdQfLf0zXQs8XC2roNvvNYQWoZwzR4nwZDHEcsAb4rzl9p8Z0sJkDvCSsY55YdOm0iKfwfFXFAYSVQjxLhxrkjfOQCAdsb1rMzXoeus8SLj3Lt5dCnRaYk/C4UypwTuAJ8jV8Nbm5aQhVVwiK6wEe2VLqTMePDHbOr0rzvCdo2dSEmACNStJPhcsqzvso/+yK7YfvRFwIugXLYYOgthSf5bFd2hyFMdfWrIya4KJ41Lk2WLjByu5A052IHh25gyAQeROemTtbs/QxZAdBOxyUP9J6iZE+XzJO0RdtpOkGAp3BkEgCfuj4gc4gRiK6HfOVY3PECdLN1OxJ6qY+KMkDrXS6bqnCRy82DS7R5smhJrT2jwfdtiSpypP4HzH5isZau6pqStGZIuaomgLVRajY+kMtQE1U0JNCxkgiaAmqJoS1K2OkHNSl66lJYdJtBoppQar15iOUz7wBWmyjSM1VNVBNTVRsFDNVWGpQNXNSwUN1VWqlzUmpZNIeqpqpc1CaFhoZqq0uEGRuNqVNTVSTUZxcZK0wxuLtHVt3tQE+JTAbWZCwZ8KEFN+o964P2h4K2HKS6d0jXdIAKMtx5JUkyrksFkz8A6AVrW8QDE+xgyMiDy2j0NTi1a6GcSLndlQYaUmCyuCYtEQcjBknwk14bqejl0mZr+l8fvqemwZ1nhfn5nEs23e0Amq2FJ8A/malY+K41vfGAWIgyIirvKwFxdKhSCF0kNJGknQqmPFAJECI8opPEBLOpX/m3HI1zrCgbxMhi0xM4x5VVq6qopUKgcEOO8uqxCvupkjkIJByrVIsZoZxPCl4AgMogkwquAQJBkkvJyDnlyistq9KaN9yJHXePl9T51qvFFhgQCGcEhXEF1AVhjaAWHUzmnWBLHwq02103G1KXuYIUlSNRYkiG3GknFMxaNPDdvEqobJEZOTgAAht9gAQZBgc67PZnbaBQqkDyMKSTuxJwSeszXlbHDC7OkhWG67r6ow5Ty5YqPwFwfdnzUg/7qS6Gc46knT9N/sJHqtEqbPY8Vw1i9/22xJk60hW9dQ396y2PstZZmAuXANJ1EqukHGgYAk846dJrzNviLtvYsvsRWu12/cG+fXB+Yisns+XH7r/g0e0458o3cT9nbwx4LigDIYTjOzw3tJ8qyfwxVcqyaRBJLoJP51oX7QA7hgfWR8orTw3ba9TOR8LQAeUCd6shkzx96NiyWF8SoVwJafBBkyVOVPWWHiE+/wCddO1x7wEZI5GZgkbasAYGJ9OgNYbvHhjkA+fd/mYNbvs733EFgl1barONBe4YH9OpVU4+83PpWx53jjqyQcV+/IxSwa3UJJ/T8nV4bgEupD+HAgzGQInfHoep8q4fbPZ/c3CoMqcq0gyIG8bEH06869Tx3AHh7aPcYOG0CHuopF0qWYEhVDCQFGjWTJMCK5vDfZ3h2d9d674hNvNu5kP3Ui5vdXUNOYgkDlW/pO0oaqV1/H5MU+hy405Sa+W/4PME0M11OP7BZXYWibig4JGljuJ0ycSMbSCMDIHJuAgkEEEYIIgg9CDtXajmjJWmZkgtVCTQaqpnjeo8iQyiWXpZeguNQE1RLKWqIZu1KXFSq+8Y9I6Qai1UsGrmunZkoOak0E1Jo2ChgNXNLmpNSwUHqqFqXqqTQsNBzVaqAtVaqGoOkepoNVL1VJpXImkZqq1uQQeYyD0xH5mkC5mKvVSTUckXGStDrVF2tjPxnAm7cZ7jTORHxb/Bmcbx0222wcbxKhtItoVUQJDhtO4lgwOrJmeddfVWTjeAFwg7Hmeo/WuL1PZ0YrVh8vL8HQw9W34Z/wBwLLK2gDEy4RdTsc6XUz4dMJ4dyNI3JqEnvTLAwQCu+g2xu7QPCumZG+wrJa4gFggSFjSJ+MHP3wJy+49qYt9rolQisYV8AagQSI1HEBYKrHwjc1yTeNtBbZFyIUmEOWJBBDygIhh66ZwAYx0bXEq41KcbZ3HkRyNcayO8fwxphUCtnBhRA3Y/E2MzTrPFW1AZQyAsVMxclVg7SCGJbJztjmDu6Xq5YXXkZs+BZFfmdfVQlqWtyQCOYB+dQtXo1O0cjSHrqi9XYST5DJPkKS7Urmgpb0R7lReJKtqUlT/Upg+k8x5Gs7NUrLkkppxkrXoXxTi7R6jhftrdAPeqt1lUGySikW7qhtN0g5LZiQREbV1OC4pL9zh7QniLroG4m+7XAF7pHhRbVlEan06YhhvJJI8MGoBfj22PMeh5VxcvZuO9WJ6X9Pz9Tdj6yfE1f3/B6/h+MFy23dPcMOULaCiFiottNskg6jcQqpliUjwDfl8egZWYrbkkQyuUhiutka2+FYANKyMKMAkzis9pEta70sVtm4QqhQW7wDWrEjIbSJJzz3AoeF4goyC2RohNReFdtBbD4ZXEMRBmQBtRi82L3l/K3EcMUt4/XYUBy/Agj5jBoVGMmm9JZWABA0JoUKPKBOPLpWcbA8v2K3LI5U2ZJRptIjLVKP3zqFtunzpQ365/ZqOe4yQdSp3p8qlDWSmamuRj0q+8GPOkmy3L8vl50y3aMbZzIkSPWtseo33KWlQyauazm7ueW2fw9anedTg8wfr6Ufaok0Mc1yMn95j86ItSblnUQsHccjMdRGSD1qxbBnVmIzmCTAAAG23OhLq4rgmlAJxknyEe9Os3wfl184qm4ezokM0BRKgywaPFyBIBzWJ7iofCwfYiPP7pJjPtWBdTK/Ex1CMuEzoY6x/l/qRS7jR9D9YqJZLFRhtSyI3IicY8iPaivEghSNJ2zzG+egkCr11baEqnQIb6fvNQvnG37+VU6ECMHOYPTYVXebA4EYjHuTUl1NvjYNBHacxQ6qq5cHKli5WmOZNEURpeiLiPiE9KzXTihWRv652n050k81OkMoWhtzglLB8gyDj6GKw3uzyIC5USxI+KfT2AFbuHvjUdY9vPzNar9wTkCSNug5DyFc/Ljxzbb2ZZHNkxuuTz9viRPiEHMMogqTzKjBj2I5dK0tpjTc8WlNQIkFizKfDcjKmT8QwRW/iLSt90T/UY8PqYoG7MZiNJ1coEwBuAT08qxvA09mao9VGvFsVb0hF7smCTg/EM8zz55ECtXB8KziQDEx5k9B9JPIVfCdmBM3SBtgkQI2BI+Imdh9eWviu0Qq6UI6TgeGeSjHrnritkMrhFI5+XJql4BXHXltJpDScExvOTBO2CT19K5wuwAW51XEWmfI/9qtJIA9P3mnUpcseMUl9y3aqFTuMnp+96NRFPrG28i2OR8qU1kzTUxkk7EbdeVQv1/wB5OKTX6guuClt4oGQ8j+n1quIbbmI+tATIEc/aklkvYaKfI1HxvPp8o/flQ64+L6HlH7+VAjxMc/b2x51d25gfv99aW2NW5TOOsVQQkYiPL/dLtr0xsPfrHPenKsYG/M9aW7Ge3ADWGPX5ipRMoBgxUpdSJb/Udp+yrsDS9vSQSSXjAOQViT1x1ol4ciQGEzBADhyfQiUEeeMmuQl5Tm2NaliWsEsQ2Pj8MQN45rp5g0N25dttGqJAKkZ8JERPpvj9KneJGZ4ZPZv6UbFu93hxnJMwSOUDr6+dFcj4oE5zGRPIHpXPucXk6hzIAnbbc8x0FPHEAxMnaYxkifyo69hnia3KTjQtwgAD4SIjEKIgzg4HzrJ/FNmTBOqcARjaRWj/AIu6T4AxkyORz0JxvvnmOtAOxL05Rsb6SjY35H8apdl67tctGDvjOCfnzrRw4boCScSBud4nc/rS2VQ3h1DpO8+g2r0HZ/ZSsgdzp6HxBl/uBmAecVXbew+XJGCtikvFUC6gsDJUGSemo/h5Ch4i2sTnV1x5Zz+vtWe9wigHu7upQ3w7Mp6kTBBg5HSlcS4UnM+c7z/qrdfkZ447dxHi6PukRHIwR6k71MnlP4+1c9d6alwgQPUU0Zljx1wa9+Qj1j5/vlTDYXmTjnG56x08qXYuasn9+tLa/mYgz0q95KKqd0HdtAnB29vWmLyLDAmD+o6TzqxxReBAWBvLE+ZA/e1RwN5JOZ5CBgb/AKUddi78MfbfVyEDMkYHnWXu5uGCWJ67+szn1xQXbhjSrbHkZjyOnB9j1o7TG0pOzEzODHQZxGZqtysijp4NK8Oif9p1EQdOYHSRz+lMbteMKIB39epH+6Dsd1uXgLoDDRdKhtIDXFtM1u2SAPicKPOY50y3wRcMXU6kUMlpUS01wvcCHZQSog+8ARJqpz9A9xq97f7CL5L778pMD/VZLXCaiSeW/KY6e1egPYVtcan0F747wEabaWbamTA8R7wsvLVoxvWfh+zk1W9TNoe2LsAqWVFsF7gJj4jcVlGPubGRTxnHmixY5RVJmEpgwdgT18gB1rAX8Wd+Yr1fBdii4FADki2LpVRJAucR3eWRSzRbXUBBk7RMHC1q2bEZGm3d4hWJUN4r6WLaPjPhtz5aj7l5b2DDE0rOTccR+WQfekXOoOTnMHc8vXFdjj7FscW1uNKI2iGMhiixqkxhmE//AK6UrtnhxL+FVUMe6ZRDsASPEDziCcCDGBtSyyWGMKOPZtNMny5zNW5g16DgeFR7VlG/kO123bcvbX+Yt1i63bbt4gVUKpXYyufERVcD2Hbu3VHjVZtrdDSGQ3HYAqCkt4Fk6gADicgFHNIt0ybPPyGnU0RtiRjrVxEaskifT9a7DXra8PYU21a7dt3CBotwDduG1aZrnxAr3eoKIy+8SKX232Yi6mQNcl7qKV0qqd0/dJqCrGpoDHaQ68yTQ1jd2cjUduZM+xphYbfsV0eO7JVb4S20WybI71gRoF4wDeBA7tomV/tMEiDVP2Uuq9/Lu6rYhLZPju6rothsLgDM6ZyVHnT94qB3bZgW4AQPKrtlYknP/g966vEdkWU1+Jn0/wASwYOsBbKoExHiJvMUkYIWRXP7T7PW3f7pWMALMwSrFVZxIiYYsB1AFL3l7IEsdcizwjnMnPpV1oW0FEYx1gmpT0Zu8fl9jIl4FvEDJKhtB0z0JGQZ6eXKtQvl7cXJPdrCYWFthgNS/wBw1DB3HORUqVmi+UXzStfwcjuDjUYB95FbPgAaOeDJ3BxgzH1qVKZcMMpN1ZpTtDww0aDJYDUNE/E0DFxjmJ2jlvW212gttQJCiAwlYPiGrCICM/5QNXmYlSnUmiuWKLdA3uPEZCuMa2dZ0lttI5QIOOY3NbbbPoGoEKwBSGEIsYZ4yzEGcDHzqVKFtmbIlFKvX/CZmXtErkBQTIGlQJjBLHc/Okcdwy3BqbDETM4PLIipUo6U0WpaWnE5H4T+G1dTgryt8Wj0ZCZPqBVVKpi9zVkinGx/Gdlc7ZCdRkqfQ7j0yK572Ds7AmIjxYk9Y3qVKuSMeGbezIrifb5Cfqabd4kxkSPrnp5+dSpVyLpJbFkzmBM+e87+dINlidp2zIFSpTaUJqcRpslR4hvsJ686ggDYGZ3zPWQRHlVVKrkqdAi9StmrvS6qNlRCFECQpYtyiTLH50xzOcSdOwAAAUBYAEYAA9qlSjArm3dCrXFvaGNI8QcHSG0vbnS6yMHxHy55isdmzrMmZyZMGepP7zUqVElZbreiwrpAlQfCDH6VVmwIgHPI7wBnFSpTVuF7RK4i3pGwgiQTkxMSOmeVAba6SXYbCMEz/lUqVX6jQbaXzKawM6oGMwN8TO/SKFuDZYBgT5zGYz/qd6lSpVoGt7fEpwFwRPmORJ38zWcPg+/0xUqUj5NEOLNnCWsEtkmRsMNEgknnVFQC25iJgwfQE1KlGtim25MWbx5VKlShbLKR/9k="/>
          <p:cNvSpPr>
            <a:spLocks noChangeAspect="1" noChangeArrowheads="1"/>
          </p:cNvSpPr>
          <p:nvPr/>
        </p:nvSpPr>
        <p:spPr bwMode="auto">
          <a:xfrm>
            <a:off x="436252" y="-952501"/>
            <a:ext cx="2619375" cy="17430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dirty="0"/>
          </a:p>
        </p:txBody>
      </p:sp>
    </p:spTree>
    <p:extLst>
      <p:ext uri="{BB962C8B-B14F-4D97-AF65-F5344CB8AC3E}">
        <p14:creationId xmlns:p14="http://schemas.microsoft.com/office/powerpoint/2010/main" val="216237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fade">
                                      <p:cBhvr>
                                        <p:cTn id="10" dur="500"/>
                                        <p:tgtEl>
                                          <p:spTgt spid="3">
                                            <p:bg/>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1036"/>
                                        </p:tgtEl>
                                        <p:attrNameLst>
                                          <p:attrName>style.visibility</p:attrName>
                                        </p:attrNameLst>
                                      </p:cBhvr>
                                      <p:to>
                                        <p:strVal val="visible"/>
                                      </p:to>
                                    </p:set>
                                    <p:animEffect transition="in" filter="fade">
                                      <p:cBhvr>
                                        <p:cTn id="20" dur="3000"/>
                                        <p:tgtEl>
                                          <p:spTgt spid="1036"/>
                                        </p:tgtEl>
                                      </p:cBhvr>
                                    </p:animEffect>
                                  </p:childTnLst>
                                </p:cTn>
                              </p:par>
                              <p:par>
                                <p:cTn id="21" presetID="10"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fade">
                                      <p:cBhvr>
                                        <p:cTn id="23" dur="3000"/>
                                        <p:tgtEl>
                                          <p:spTgt spid="2050"/>
                                        </p:tgtEl>
                                      </p:cBhvr>
                                    </p:animEffect>
                                  </p:childTnLst>
                                </p:cTn>
                              </p:par>
                              <p:par>
                                <p:cTn id="24" presetID="10" presetClass="entr" presetSubtype="0" fill="hold" nodeType="withEffect">
                                  <p:stCondLst>
                                    <p:cond delay="0"/>
                                  </p:stCondLst>
                                  <p:childTnLst>
                                    <p:set>
                                      <p:cBhvr>
                                        <p:cTn id="25" dur="1" fill="hold">
                                          <p:stCondLst>
                                            <p:cond delay="0"/>
                                          </p:stCondLst>
                                        </p:cTn>
                                        <p:tgtEl>
                                          <p:spTgt spid="2054"/>
                                        </p:tgtEl>
                                        <p:attrNameLst>
                                          <p:attrName>style.visibility</p:attrName>
                                        </p:attrNameLst>
                                      </p:cBhvr>
                                      <p:to>
                                        <p:strVal val="visible"/>
                                      </p:to>
                                    </p:set>
                                    <p:animEffect transition="in" filter="fade">
                                      <p:cBhvr>
                                        <p:cTn id="26" dur="3000"/>
                                        <p:tgtEl>
                                          <p:spTgt spid="2054"/>
                                        </p:tgtEl>
                                      </p:cBhvr>
                                    </p:animEffect>
                                  </p:childTnLst>
                                </p:cTn>
                              </p:par>
                              <p:par>
                                <p:cTn id="27" presetID="10" presetClass="entr" presetSubtype="0" fill="hold" nodeType="withEffect">
                                  <p:stCondLst>
                                    <p:cond delay="0"/>
                                  </p:stCondLst>
                                  <p:childTnLst>
                                    <p:set>
                                      <p:cBhvr>
                                        <p:cTn id="28" dur="1" fill="hold">
                                          <p:stCondLst>
                                            <p:cond delay="0"/>
                                          </p:stCondLst>
                                        </p:cTn>
                                        <p:tgtEl>
                                          <p:spTgt spid="2052"/>
                                        </p:tgtEl>
                                        <p:attrNameLst>
                                          <p:attrName>style.visibility</p:attrName>
                                        </p:attrNameLst>
                                      </p:cBhvr>
                                      <p:to>
                                        <p:strVal val="visible"/>
                                      </p:to>
                                    </p:set>
                                    <p:animEffect transition="in" filter="fade">
                                      <p:cBhvr>
                                        <p:cTn id="29" dur="3000"/>
                                        <p:tgtEl>
                                          <p:spTgt spid="2052"/>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1" nodeType="clickEffect">
                                  <p:stCondLst>
                                    <p:cond delay="0"/>
                                  </p:stCondLst>
                                  <p:childTnLst>
                                    <p:set>
                                      <p:cBhvr>
                                        <p:cTn id="33" dur="1" fill="hold">
                                          <p:stCondLst>
                                            <p:cond delay="0"/>
                                          </p:stCondLst>
                                        </p:cTn>
                                        <p:tgtEl>
                                          <p:spTgt spid="3">
                                            <p:bg/>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1" nodeType="click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1"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1" nodeType="clickEffect">
                                  <p:stCondLst>
                                    <p:cond delay="0"/>
                                  </p:stCondLst>
                                  <p:childTnLst>
                                    <p:set>
                                      <p:cBhvr>
                                        <p:cTn id="4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3" grpId="1" build="p" animBg="1"/>
      <p:bldP spid="2" grpId="0" animBg="1"/>
      <p:bldP spid="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a:buNone/>
            </a:pPr>
            <a:r>
              <a:rPr lang="en-GB" sz="3200" dirty="0"/>
              <a:t>General Exceptions : Article XX GATT </a:t>
            </a:r>
          </a:p>
        </p:txBody>
      </p:sp>
      <p:sp>
        <p:nvSpPr>
          <p:cNvPr id="3" name="Content Placeholder 2"/>
          <p:cNvSpPr>
            <a:spLocks noGrp="1"/>
          </p:cNvSpPr>
          <p:nvPr>
            <p:ph sz="quarter" idx="13"/>
          </p:nvPr>
        </p:nvSpPr>
        <p:spPr>
          <a:xfrm>
            <a:off x="323528" y="1628800"/>
            <a:ext cx="8640960" cy="4968552"/>
          </a:xfrm>
        </p:spPr>
        <p:txBody>
          <a:bodyPr>
            <a:normAutofit fontScale="77500" lnSpcReduction="20000"/>
          </a:bodyPr>
          <a:lstStyle/>
          <a:p>
            <a:pPr>
              <a:buNone/>
            </a:pPr>
            <a:r>
              <a:rPr lang="en-GB" dirty="0"/>
              <a:t>What is it? </a:t>
            </a:r>
          </a:p>
          <a:p>
            <a:pPr>
              <a:buNone/>
            </a:pPr>
            <a:endParaRPr lang="en-GB" dirty="0"/>
          </a:p>
          <a:p>
            <a:r>
              <a:rPr lang="en-GB" dirty="0"/>
              <a:t> “An opt-out clause” for CPs’ governments</a:t>
            </a:r>
          </a:p>
          <a:p>
            <a:endParaRPr lang="en-GB" dirty="0"/>
          </a:p>
          <a:p>
            <a:r>
              <a:rPr lang="en-GB" dirty="0"/>
              <a:t>The drafters of GATT realised that although trade liberalisation is important , the WTO CPs need to pursue other policy goals as well.</a:t>
            </a:r>
          </a:p>
          <a:p>
            <a:pPr>
              <a:buNone/>
            </a:pPr>
            <a:endParaRPr lang="en-GB" dirty="0"/>
          </a:p>
          <a:p>
            <a:r>
              <a:rPr lang="en-GB" dirty="0"/>
              <a:t> Thus, they agreed that a departure from WTO obligations (MFN, NT, non-discrimination) is justifiable in certain situations  </a:t>
            </a:r>
            <a:r>
              <a:rPr lang="en-GB" b="1" u="sng" dirty="0">
                <a:solidFill>
                  <a:srgbClr val="FF0000"/>
                </a:solidFill>
              </a:rPr>
              <a:t>where  there is a greater policy goal to outweigh them</a:t>
            </a:r>
            <a:r>
              <a:rPr lang="en-GB" dirty="0"/>
              <a:t>. </a:t>
            </a:r>
          </a:p>
          <a:p>
            <a:endParaRPr lang="en-GB" dirty="0"/>
          </a:p>
          <a:p>
            <a:r>
              <a:rPr lang="en-GB" dirty="0"/>
              <a:t>Thus, the burden of proof would be on the parties seeking to use the exceptions. </a:t>
            </a:r>
          </a:p>
          <a:p>
            <a:endParaRPr lang="en-GB" dirty="0"/>
          </a:p>
          <a:p>
            <a:r>
              <a:rPr lang="en-GB" dirty="0"/>
              <a:t> By adding the general exceptions, the WTO has to balance its policy goals (esp. trade liberisation) with “other legitimate concerns” of the CPs.  </a:t>
            </a:r>
            <a:r>
              <a:rPr lang="en-GB" dirty="0">
                <a:sym typeface="Wingdings" pitchFamily="2" charset="2"/>
              </a:rPr>
              <a:t> trying to respect the CPs’ </a:t>
            </a:r>
            <a:r>
              <a:rPr lang="en-GB" dirty="0"/>
              <a:t>sovereignty (i.e. their autonomy to construct their own laws, regulations in the pursuant of their policy goals). </a:t>
            </a:r>
          </a:p>
        </p:txBody>
      </p:sp>
      <p:pic>
        <p:nvPicPr>
          <p:cNvPr id="15362" name="Picture 2" descr="http://thompsondunn.com/wp-content/uploads/2009/08/Weighing-scales-001.jpg"/>
          <p:cNvPicPr>
            <a:picLocks noChangeAspect="1" noChangeArrowheads="1"/>
          </p:cNvPicPr>
          <p:nvPr/>
        </p:nvPicPr>
        <p:blipFill>
          <a:blip r:embed="rId2" cstate="print"/>
          <a:srcRect/>
          <a:stretch>
            <a:fillRect/>
          </a:stretch>
        </p:blipFill>
        <p:spPr bwMode="auto">
          <a:xfrm>
            <a:off x="7092280" y="1049463"/>
            <a:ext cx="1728192" cy="1688916"/>
          </a:xfrm>
          <a:prstGeom prst="rect">
            <a:avLst/>
          </a:prstGeom>
          <a:solidFill>
            <a:schemeClr val="tx2">
              <a:lumMod val="20000"/>
              <a:lumOff val="80000"/>
            </a:schemeClr>
          </a:solidFill>
          <a:ln>
            <a:solidFill>
              <a:schemeClr val="tx2"/>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algn="ctr">
              <a:buNone/>
            </a:pPr>
            <a:r>
              <a:rPr lang="en-GB" dirty="0"/>
              <a:t>Other paragraphs of Article XX  </a:t>
            </a:r>
          </a:p>
        </p:txBody>
      </p:sp>
      <p:sp>
        <p:nvSpPr>
          <p:cNvPr id="3" name="Content Placeholder 2"/>
          <p:cNvSpPr>
            <a:spLocks noGrp="1"/>
          </p:cNvSpPr>
          <p:nvPr>
            <p:ph sz="quarter" idx="13"/>
          </p:nvPr>
        </p:nvSpPr>
        <p:spPr>
          <a:xfrm>
            <a:off x="323528" y="1484784"/>
            <a:ext cx="8424936" cy="4968552"/>
          </a:xfrm>
        </p:spPr>
        <p:txBody>
          <a:bodyPr>
            <a:noAutofit/>
          </a:bodyPr>
          <a:lstStyle/>
          <a:p>
            <a:r>
              <a:rPr lang="en-GB" sz="1400" dirty="0"/>
              <a:t>Subject </a:t>
            </a:r>
            <a:r>
              <a:rPr lang="en-GB" sz="1400" b="1" u="sng" dirty="0"/>
              <a:t>to the requirement</a:t>
            </a:r>
            <a:r>
              <a:rPr lang="en-GB" sz="1400" dirty="0"/>
              <a:t> that </a:t>
            </a:r>
            <a:r>
              <a:rPr lang="en-GB" sz="1400" b="1" u="sng" dirty="0"/>
              <a:t>such measures are not applied in a manner which would constitute a means of arbitrary or unjustifiable discriminatio</a:t>
            </a:r>
            <a:r>
              <a:rPr lang="en-GB" sz="1400" dirty="0"/>
              <a:t>n </a:t>
            </a:r>
            <a:r>
              <a:rPr lang="en-GB" sz="1400" b="1" u="sng" dirty="0"/>
              <a:t>between countries where the same conditions prevail</a:t>
            </a:r>
            <a:r>
              <a:rPr lang="en-GB" sz="1400" dirty="0"/>
              <a:t>, </a:t>
            </a:r>
            <a:r>
              <a:rPr lang="en-GB" sz="1400" b="1" dirty="0">
                <a:solidFill>
                  <a:srgbClr val="FF0000"/>
                </a:solidFill>
              </a:rPr>
              <a:t>or </a:t>
            </a:r>
            <a:r>
              <a:rPr lang="en-GB" sz="1400" b="1" u="sng" dirty="0"/>
              <a:t>a disguised restriction on international trade</a:t>
            </a:r>
            <a:r>
              <a:rPr lang="en-GB" sz="1400" dirty="0"/>
              <a:t>, nothing in this Agreement shall be construed to prevent the adoption or enforcement by any contracting party of measures: </a:t>
            </a:r>
          </a:p>
          <a:p>
            <a:r>
              <a:rPr lang="en-GB" sz="1400" dirty="0"/>
              <a:t>(</a:t>
            </a:r>
            <a:r>
              <a:rPr lang="en-GB" sz="1400" i="1" dirty="0"/>
              <a:t>a</a:t>
            </a:r>
            <a:r>
              <a:rPr lang="en-GB" sz="1400" dirty="0"/>
              <a:t>)      </a:t>
            </a:r>
            <a:r>
              <a:rPr lang="en-GB" sz="1400" dirty="0">
                <a:solidFill>
                  <a:schemeClr val="tx1"/>
                </a:solidFill>
              </a:rPr>
              <a:t>necessary to protect </a:t>
            </a:r>
            <a:r>
              <a:rPr lang="en-GB" sz="1400" b="1" dirty="0">
                <a:solidFill>
                  <a:schemeClr val="accent5">
                    <a:lumMod val="50000"/>
                  </a:schemeClr>
                </a:solidFill>
              </a:rPr>
              <a:t>public morals</a:t>
            </a:r>
            <a:r>
              <a:rPr lang="en-GB" sz="1400" dirty="0"/>
              <a:t>;</a:t>
            </a:r>
            <a:br>
              <a:rPr lang="en-GB" sz="1400" dirty="0"/>
            </a:br>
            <a:r>
              <a:rPr lang="en-GB" sz="1400" dirty="0"/>
              <a:t>  </a:t>
            </a:r>
          </a:p>
          <a:p>
            <a:r>
              <a:rPr lang="en-GB" sz="1400" dirty="0"/>
              <a:t>(</a:t>
            </a:r>
            <a:r>
              <a:rPr lang="en-GB" sz="1400" i="1" dirty="0"/>
              <a:t>b</a:t>
            </a:r>
            <a:r>
              <a:rPr lang="en-GB" sz="1400" dirty="0"/>
              <a:t>)     </a:t>
            </a:r>
            <a:r>
              <a:rPr lang="en-GB" sz="1400" b="1" dirty="0">
                <a:solidFill>
                  <a:srgbClr val="FF0000"/>
                </a:solidFill>
              </a:rPr>
              <a:t> necessary to protect human, animal or plant life or health;</a:t>
            </a:r>
            <a:br>
              <a:rPr lang="en-GB" sz="1400" dirty="0"/>
            </a:br>
            <a:r>
              <a:rPr lang="en-GB" sz="1400" dirty="0"/>
              <a:t>  </a:t>
            </a:r>
          </a:p>
          <a:p>
            <a:r>
              <a:rPr lang="en-GB" sz="1400" dirty="0"/>
              <a:t>(</a:t>
            </a:r>
            <a:r>
              <a:rPr lang="en-GB" sz="1400" i="1" dirty="0"/>
              <a:t>c</a:t>
            </a:r>
            <a:r>
              <a:rPr lang="en-GB" sz="1400" dirty="0"/>
              <a:t>)      relating to the importations or exportations of gold or silver;</a:t>
            </a:r>
            <a:br>
              <a:rPr lang="en-GB" sz="1400" dirty="0"/>
            </a:br>
            <a:r>
              <a:rPr lang="en-GB" sz="1400" dirty="0"/>
              <a:t>  </a:t>
            </a:r>
          </a:p>
          <a:p>
            <a:r>
              <a:rPr lang="en-GB" sz="1400" dirty="0"/>
              <a:t>(</a:t>
            </a:r>
            <a:r>
              <a:rPr lang="en-GB" sz="1400" i="1" dirty="0"/>
              <a:t>d</a:t>
            </a:r>
            <a:r>
              <a:rPr lang="en-GB" sz="1400" dirty="0"/>
              <a:t>)      necessary </a:t>
            </a:r>
            <a:r>
              <a:rPr lang="en-GB" sz="1400" b="1" dirty="0">
                <a:solidFill>
                  <a:srgbClr val="FF0000"/>
                </a:solidFill>
              </a:rPr>
              <a:t>to secure compliance with laws or regulations </a:t>
            </a:r>
            <a:r>
              <a:rPr lang="en-GB" sz="1400" dirty="0"/>
              <a:t>which </a:t>
            </a:r>
            <a:r>
              <a:rPr lang="en-GB" sz="1400" b="1" dirty="0">
                <a:solidFill>
                  <a:srgbClr val="FF0000"/>
                </a:solidFill>
              </a:rPr>
              <a:t>are not inconsistent with the provisions of this Agreement,</a:t>
            </a:r>
            <a:r>
              <a:rPr lang="en-GB" sz="1400" dirty="0"/>
              <a:t> including those relating to customs enforcement, the enforcement of monopolies operated under paragraph 4 of Article II and Article XVII, the protection of patents, trade marks and copyrights, and the prevention of deceptive practices; </a:t>
            </a:r>
          </a:p>
          <a:p>
            <a:pPr>
              <a:buNone/>
            </a:pPr>
            <a:r>
              <a:rPr lang="en-GB" sz="1400" dirty="0"/>
              <a:t>  </a:t>
            </a:r>
          </a:p>
          <a:p>
            <a:r>
              <a:rPr lang="en-GB" sz="1400" dirty="0"/>
              <a:t>(</a:t>
            </a:r>
            <a:r>
              <a:rPr lang="en-GB" sz="1400" i="1" dirty="0"/>
              <a:t>e</a:t>
            </a:r>
            <a:r>
              <a:rPr lang="en-GB" sz="1400" dirty="0"/>
              <a:t>)      relating to the products of prison labour; </a:t>
            </a:r>
          </a:p>
          <a:p>
            <a:r>
              <a:rPr lang="en-GB" sz="1400" dirty="0"/>
              <a:t>  </a:t>
            </a:r>
          </a:p>
          <a:p>
            <a:r>
              <a:rPr lang="en-GB" sz="1400" dirty="0"/>
              <a:t>(</a:t>
            </a:r>
            <a:r>
              <a:rPr lang="en-GB" sz="1400" i="1" dirty="0"/>
              <a:t>f</a:t>
            </a:r>
            <a:r>
              <a:rPr lang="en-GB" sz="1400" dirty="0"/>
              <a:t>)      imposed for the protection of </a:t>
            </a:r>
            <a:r>
              <a:rPr lang="en-GB" sz="1400" b="1" dirty="0">
                <a:solidFill>
                  <a:schemeClr val="accent5">
                    <a:lumMod val="50000"/>
                  </a:schemeClr>
                </a:solidFill>
              </a:rPr>
              <a:t>national treasures of artistic, historic or archaeological value;</a:t>
            </a:r>
            <a:br>
              <a:rPr lang="en-GB" sz="1400" dirty="0"/>
            </a:br>
            <a:r>
              <a:rPr lang="en-GB" sz="1400" dirty="0"/>
              <a:t>  </a:t>
            </a:r>
          </a:p>
          <a:p>
            <a:pPr>
              <a:buNone/>
            </a:pPr>
            <a:endParaRPr lang="en-GB" sz="1400" dirty="0"/>
          </a:p>
        </p:txBody>
      </p:sp>
    </p:spTree>
    <p:extLst>
      <p:ext uri="{BB962C8B-B14F-4D97-AF65-F5344CB8AC3E}">
        <p14:creationId xmlns:p14="http://schemas.microsoft.com/office/powerpoint/2010/main" val="2840145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algn="ctr">
              <a:buNone/>
            </a:pPr>
            <a:r>
              <a:rPr lang="en-GB" dirty="0"/>
              <a:t>Other paragraphs of Article XX  </a:t>
            </a:r>
          </a:p>
        </p:txBody>
      </p:sp>
      <p:sp>
        <p:nvSpPr>
          <p:cNvPr id="3" name="Content Placeholder 2"/>
          <p:cNvSpPr>
            <a:spLocks noGrp="1"/>
          </p:cNvSpPr>
          <p:nvPr>
            <p:ph sz="quarter" idx="13"/>
          </p:nvPr>
        </p:nvSpPr>
        <p:spPr>
          <a:xfrm>
            <a:off x="323528" y="1484784"/>
            <a:ext cx="8424936" cy="4968552"/>
          </a:xfrm>
        </p:spPr>
        <p:txBody>
          <a:bodyPr>
            <a:noAutofit/>
          </a:bodyPr>
          <a:lstStyle/>
          <a:p>
            <a:r>
              <a:rPr lang="en-GB" sz="1400" dirty="0"/>
              <a:t>Subject </a:t>
            </a:r>
            <a:r>
              <a:rPr lang="en-GB" sz="1400" b="1" u="sng" dirty="0"/>
              <a:t>to the requirement</a:t>
            </a:r>
            <a:r>
              <a:rPr lang="en-GB" sz="1400" dirty="0"/>
              <a:t> that </a:t>
            </a:r>
            <a:r>
              <a:rPr lang="en-GB" sz="1400" b="1" u="sng" dirty="0"/>
              <a:t>such measures are not applied in a manner which would constitute a means of arbitrary or unjustifiable discriminatio</a:t>
            </a:r>
            <a:r>
              <a:rPr lang="en-GB" sz="1400" dirty="0"/>
              <a:t>n </a:t>
            </a:r>
            <a:r>
              <a:rPr lang="en-GB" sz="1400" b="1" u="sng" dirty="0"/>
              <a:t>between countries where the same conditions prevail</a:t>
            </a:r>
            <a:r>
              <a:rPr lang="en-GB" sz="1400" dirty="0"/>
              <a:t>, </a:t>
            </a:r>
            <a:r>
              <a:rPr lang="en-GB" sz="1400" b="1" dirty="0">
                <a:solidFill>
                  <a:srgbClr val="FF0000"/>
                </a:solidFill>
              </a:rPr>
              <a:t>or </a:t>
            </a:r>
            <a:r>
              <a:rPr lang="en-GB" sz="1400" b="1" u="sng" dirty="0"/>
              <a:t>a disguised restriction on international trade</a:t>
            </a:r>
            <a:r>
              <a:rPr lang="en-GB" sz="1400" dirty="0"/>
              <a:t>, nothing in this Agreement shall be construed to prevent the adoption or enforcement by any contracting party of measures: </a:t>
            </a:r>
          </a:p>
          <a:p>
            <a:r>
              <a:rPr lang="en-GB" sz="1400" dirty="0"/>
              <a:t>(</a:t>
            </a:r>
            <a:r>
              <a:rPr lang="en-GB" sz="1400" i="1" dirty="0"/>
              <a:t>a</a:t>
            </a:r>
            <a:r>
              <a:rPr lang="en-GB" sz="1400" dirty="0"/>
              <a:t>)      </a:t>
            </a:r>
            <a:r>
              <a:rPr lang="en-GB" sz="1400" dirty="0">
                <a:solidFill>
                  <a:schemeClr val="tx1"/>
                </a:solidFill>
              </a:rPr>
              <a:t>necessary to protect </a:t>
            </a:r>
            <a:r>
              <a:rPr lang="en-GB" sz="1400" b="1" dirty="0">
                <a:solidFill>
                  <a:schemeClr val="accent5">
                    <a:lumMod val="50000"/>
                  </a:schemeClr>
                </a:solidFill>
              </a:rPr>
              <a:t>public morals</a:t>
            </a:r>
            <a:r>
              <a:rPr lang="en-GB" sz="1400" dirty="0"/>
              <a:t>;</a:t>
            </a:r>
            <a:br>
              <a:rPr lang="en-GB" sz="1400" dirty="0"/>
            </a:br>
            <a:r>
              <a:rPr lang="en-GB" sz="1400" dirty="0"/>
              <a:t>  </a:t>
            </a:r>
          </a:p>
          <a:p>
            <a:r>
              <a:rPr lang="en-GB" sz="1400" dirty="0"/>
              <a:t>(</a:t>
            </a:r>
            <a:r>
              <a:rPr lang="en-GB" sz="1400" i="1" dirty="0"/>
              <a:t>b</a:t>
            </a:r>
            <a:r>
              <a:rPr lang="en-GB" sz="1400" dirty="0"/>
              <a:t>)     </a:t>
            </a:r>
            <a:r>
              <a:rPr lang="en-GB" sz="1400" b="1" dirty="0">
                <a:solidFill>
                  <a:srgbClr val="FF0000"/>
                </a:solidFill>
              </a:rPr>
              <a:t> necessary to protect human, animal or plant life or health;</a:t>
            </a:r>
            <a:br>
              <a:rPr lang="en-GB" sz="1400" dirty="0"/>
            </a:br>
            <a:r>
              <a:rPr lang="en-GB" sz="1400" dirty="0"/>
              <a:t>  </a:t>
            </a:r>
          </a:p>
          <a:p>
            <a:r>
              <a:rPr lang="en-GB" sz="1400" dirty="0"/>
              <a:t>(</a:t>
            </a:r>
            <a:r>
              <a:rPr lang="en-GB" sz="1400" i="1" dirty="0"/>
              <a:t>c</a:t>
            </a:r>
            <a:r>
              <a:rPr lang="en-GB" sz="1400" dirty="0"/>
              <a:t>)      relating to the importations or exportations of gold or silver;</a:t>
            </a:r>
            <a:br>
              <a:rPr lang="en-GB" sz="1400" dirty="0"/>
            </a:br>
            <a:r>
              <a:rPr lang="en-GB" sz="1400" dirty="0"/>
              <a:t>  </a:t>
            </a:r>
          </a:p>
          <a:p>
            <a:r>
              <a:rPr lang="en-GB" sz="1400" dirty="0"/>
              <a:t>(</a:t>
            </a:r>
            <a:r>
              <a:rPr lang="en-GB" sz="1400" i="1" dirty="0"/>
              <a:t>d</a:t>
            </a:r>
            <a:r>
              <a:rPr lang="en-GB" sz="1400" dirty="0"/>
              <a:t>)    </a:t>
            </a:r>
            <a:r>
              <a:rPr lang="en-GB" sz="1400" dirty="0">
                <a:solidFill>
                  <a:schemeClr val="tx1"/>
                </a:solidFill>
              </a:rPr>
              <a:t>  necessary to secure compliance with laws or regulations which are not inconsistent with the provisions of this Agreement, including those relating to customs enforcement, the enforcement of monopolies operated under paragraph 4 of Article II and Article XVII, the protection of patents, trade marks and copyrights, and the prevention of deceptive practices; </a:t>
            </a:r>
          </a:p>
          <a:p>
            <a:pPr>
              <a:buNone/>
            </a:pPr>
            <a:r>
              <a:rPr lang="en-GB" sz="1400" dirty="0">
                <a:solidFill>
                  <a:schemeClr val="tx1"/>
                </a:solidFill>
              </a:rPr>
              <a:t>  </a:t>
            </a:r>
          </a:p>
          <a:p>
            <a:r>
              <a:rPr lang="en-GB" sz="1400" dirty="0"/>
              <a:t>(</a:t>
            </a:r>
            <a:r>
              <a:rPr lang="en-GB" sz="1400" i="1" dirty="0"/>
              <a:t>e</a:t>
            </a:r>
            <a:r>
              <a:rPr lang="en-GB" sz="1400" dirty="0"/>
              <a:t>)      relating to the products of prison labour; </a:t>
            </a:r>
          </a:p>
          <a:p>
            <a:r>
              <a:rPr lang="en-GB" sz="1400" dirty="0"/>
              <a:t>  </a:t>
            </a:r>
          </a:p>
          <a:p>
            <a:r>
              <a:rPr lang="en-GB" sz="1400" dirty="0"/>
              <a:t>(</a:t>
            </a:r>
            <a:r>
              <a:rPr lang="en-GB" sz="1400" i="1" dirty="0"/>
              <a:t>f</a:t>
            </a:r>
            <a:r>
              <a:rPr lang="en-GB" sz="1400" dirty="0"/>
              <a:t>)      imposed for the </a:t>
            </a:r>
            <a:r>
              <a:rPr lang="en-GB" sz="1400" dirty="0">
                <a:solidFill>
                  <a:schemeClr val="tx1"/>
                </a:solidFill>
              </a:rPr>
              <a:t>protection of national treasures of artistic, historic or archaeological value;</a:t>
            </a:r>
            <a:br>
              <a:rPr lang="en-GB" sz="1400" dirty="0"/>
            </a:br>
            <a:r>
              <a:rPr lang="en-GB" sz="1400" dirty="0"/>
              <a:t>  </a:t>
            </a:r>
          </a:p>
          <a:p>
            <a:pPr>
              <a:buNone/>
            </a:pPr>
            <a:endParaRPr lang="en-GB" sz="1400" dirty="0"/>
          </a:p>
        </p:txBody>
      </p:sp>
      <p:sp>
        <p:nvSpPr>
          <p:cNvPr id="4" name="Cloud Callout 3"/>
          <p:cNvSpPr/>
          <p:nvPr/>
        </p:nvSpPr>
        <p:spPr>
          <a:xfrm>
            <a:off x="2267744" y="980728"/>
            <a:ext cx="4248472" cy="1512168"/>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E.g. Import ban on child labour, blood diamonds, alcoholic beverages (Muslim countries), pornography, sex-toys etc. </a:t>
            </a:r>
          </a:p>
        </p:txBody>
      </p:sp>
      <p:sp>
        <p:nvSpPr>
          <p:cNvPr id="5" name="Cloud Callout 4"/>
          <p:cNvSpPr/>
          <p:nvPr/>
        </p:nvSpPr>
        <p:spPr>
          <a:xfrm>
            <a:off x="3635896" y="4365104"/>
            <a:ext cx="2952328" cy="1008112"/>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Can ban imports produced by prisoners</a:t>
            </a:r>
          </a:p>
        </p:txBody>
      </p:sp>
      <p:sp>
        <p:nvSpPr>
          <p:cNvPr id="6" name="Cloud Callout 5"/>
          <p:cNvSpPr/>
          <p:nvPr/>
        </p:nvSpPr>
        <p:spPr>
          <a:xfrm>
            <a:off x="6300192" y="4653136"/>
            <a:ext cx="2520280" cy="1224136"/>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Can ban imports of historical artefacts </a:t>
            </a:r>
          </a:p>
        </p:txBody>
      </p:sp>
    </p:spTree>
    <p:extLst>
      <p:ext uri="{BB962C8B-B14F-4D97-AF65-F5344CB8AC3E}">
        <p14:creationId xmlns:p14="http://schemas.microsoft.com/office/powerpoint/2010/main" val="4102240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algn="ctr">
              <a:buNone/>
            </a:pPr>
            <a:r>
              <a:rPr lang="en-GB" dirty="0"/>
              <a:t>Text of Article XX  </a:t>
            </a:r>
          </a:p>
        </p:txBody>
      </p:sp>
      <p:sp>
        <p:nvSpPr>
          <p:cNvPr id="3" name="Content Placeholder 2"/>
          <p:cNvSpPr>
            <a:spLocks noGrp="1"/>
          </p:cNvSpPr>
          <p:nvPr>
            <p:ph sz="quarter" idx="13"/>
          </p:nvPr>
        </p:nvSpPr>
        <p:spPr>
          <a:xfrm>
            <a:off x="323528" y="1556792"/>
            <a:ext cx="8424936" cy="4968552"/>
          </a:xfrm>
        </p:spPr>
        <p:txBody>
          <a:bodyPr>
            <a:noAutofit/>
          </a:bodyPr>
          <a:lstStyle/>
          <a:p>
            <a:endParaRPr lang="en-GB" sz="1400" dirty="0"/>
          </a:p>
          <a:p>
            <a:r>
              <a:rPr lang="en-GB" sz="1400" dirty="0"/>
              <a:t>(</a:t>
            </a:r>
            <a:r>
              <a:rPr lang="en-GB" sz="1400" i="1" dirty="0"/>
              <a:t>g</a:t>
            </a:r>
            <a:r>
              <a:rPr lang="en-GB" sz="1400" dirty="0"/>
              <a:t>)   </a:t>
            </a:r>
            <a:r>
              <a:rPr lang="en-GB" sz="1400" b="1" dirty="0">
                <a:solidFill>
                  <a:srgbClr val="FF0000"/>
                </a:solidFill>
              </a:rPr>
              <a:t>   relating to the conservation of exhaustible natural resources if such measures are made effective in conjunction with restrictions on domestic production or consumption</a:t>
            </a:r>
            <a:r>
              <a:rPr lang="en-GB" sz="1400" dirty="0"/>
              <a:t>;</a:t>
            </a:r>
            <a:br>
              <a:rPr lang="en-GB" sz="1400" dirty="0"/>
            </a:br>
            <a:r>
              <a:rPr lang="en-GB" sz="1400" dirty="0"/>
              <a:t>  </a:t>
            </a:r>
          </a:p>
          <a:p>
            <a:r>
              <a:rPr lang="en-GB" sz="1400" dirty="0"/>
              <a:t>(</a:t>
            </a:r>
            <a:r>
              <a:rPr lang="en-GB" sz="1400" i="1" dirty="0"/>
              <a:t>h</a:t>
            </a:r>
            <a:r>
              <a:rPr lang="en-GB" sz="1400" dirty="0"/>
              <a:t>)      undertaken in pursuance of obligations under any intergovernmental commodity agreement which conforms to criteria submitted to the CONTRACTING PARTIES and not disapproved by them or which is itself so submitted and not so disapproved;*</a:t>
            </a:r>
            <a:br>
              <a:rPr lang="en-GB" sz="1400" dirty="0"/>
            </a:br>
            <a:r>
              <a:rPr lang="en-GB" sz="1400" dirty="0"/>
              <a:t>  </a:t>
            </a:r>
          </a:p>
          <a:p>
            <a:r>
              <a:rPr lang="en-GB" sz="1400" dirty="0"/>
              <a:t>(</a:t>
            </a:r>
            <a:r>
              <a:rPr lang="en-GB" sz="1400" i="1" dirty="0"/>
              <a:t>i</a:t>
            </a:r>
            <a:r>
              <a:rPr lang="en-GB" sz="1400" dirty="0"/>
              <a:t>)      involving restrictions on exports of domestic materials necessary to ensure essential quantities of such materials to a domestic processing industry during periods when the domestic price of such materials is held below the world price as part of a governmental stabilization plan; </a:t>
            </a:r>
            <a:r>
              <a:rPr lang="en-GB" sz="1400" i="1" dirty="0"/>
              <a:t>Provided</a:t>
            </a:r>
            <a:r>
              <a:rPr lang="en-GB" sz="1400" dirty="0"/>
              <a:t> that such restrictions shall not operate to increase the exports of or the protection afforded to such domestic industry, and shall not depart from the provisions of this Agreement relating to non-discrimination;</a:t>
            </a:r>
            <a:br>
              <a:rPr lang="en-GB" sz="1400" dirty="0"/>
            </a:br>
            <a:r>
              <a:rPr lang="en-GB" sz="1400" dirty="0"/>
              <a:t>  </a:t>
            </a:r>
          </a:p>
          <a:p>
            <a:r>
              <a:rPr lang="en-GB" sz="1400" dirty="0"/>
              <a:t>(</a:t>
            </a:r>
            <a:r>
              <a:rPr lang="en-GB" sz="1400" i="1" dirty="0"/>
              <a:t>j</a:t>
            </a:r>
            <a:r>
              <a:rPr lang="en-GB" sz="1400" dirty="0"/>
              <a:t>)      essential to the acquisition or distribution of products in general or local short supply; </a:t>
            </a:r>
            <a:r>
              <a:rPr lang="en-GB" sz="1400" i="1" dirty="0"/>
              <a:t>Provided</a:t>
            </a:r>
            <a:r>
              <a:rPr lang="en-GB" sz="1400" dirty="0"/>
              <a:t> that any such measures shall be consistent with the principle that all contracting parties are entitled to an equitable share of the international supply of such products, and that any such measures, which are inconsistent with the other provisions of the Agreement shall be discontinued as soon as the conditions giving rise to them have ceased to exist. The CONTRACTING PARTIES shall review the need for this sub-paragraph not later than 30 June 1960.</a:t>
            </a:r>
          </a:p>
          <a:p>
            <a:endParaRPr lang="en-GB" sz="1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640960" cy="1008112"/>
          </a:xfrm>
          <a:ln>
            <a:solidFill>
              <a:schemeClr val="tx1"/>
            </a:solidFill>
          </a:ln>
        </p:spPr>
        <p:txBody>
          <a:bodyPr/>
          <a:lstStyle/>
          <a:p>
            <a:pPr algn="ctr">
              <a:buNone/>
            </a:pPr>
            <a:r>
              <a:rPr lang="en-GB" sz="3600" dirty="0"/>
              <a:t>The Nature and Functions of Article XX </a:t>
            </a:r>
          </a:p>
        </p:txBody>
      </p:sp>
      <p:sp>
        <p:nvSpPr>
          <p:cNvPr id="3" name="Content Placeholder 2"/>
          <p:cNvSpPr>
            <a:spLocks noGrp="1"/>
          </p:cNvSpPr>
          <p:nvPr>
            <p:ph sz="quarter" idx="13"/>
          </p:nvPr>
        </p:nvSpPr>
        <p:spPr>
          <a:xfrm>
            <a:off x="323528" y="1628800"/>
            <a:ext cx="8424936" cy="4824536"/>
          </a:xfrm>
        </p:spPr>
        <p:txBody>
          <a:bodyPr/>
          <a:lstStyle/>
          <a:p>
            <a:r>
              <a:rPr lang="en-GB" dirty="0"/>
              <a:t> Article XX will be invoked and </a:t>
            </a:r>
            <a:r>
              <a:rPr lang="en-GB" b="1" u="sng" dirty="0"/>
              <a:t>come into play </a:t>
            </a:r>
            <a:r>
              <a:rPr lang="en-GB" dirty="0"/>
              <a:t>only when the measure of the CP found </a:t>
            </a:r>
            <a:r>
              <a:rPr lang="en-GB" b="1" u="sng" dirty="0"/>
              <a:t>to be inconsistent </a:t>
            </a:r>
            <a:r>
              <a:rPr lang="en-GB" dirty="0"/>
              <a:t>with another GATT provisions.  </a:t>
            </a:r>
          </a:p>
          <a:p>
            <a:endParaRPr lang="en-GB" dirty="0"/>
          </a:p>
          <a:p>
            <a:r>
              <a:rPr lang="en-GB" dirty="0"/>
              <a:t>Regularly used (attempted in the majority of cases ) </a:t>
            </a:r>
          </a:p>
          <a:p>
            <a:endParaRPr lang="en-GB" dirty="0"/>
          </a:p>
          <a:p>
            <a:r>
              <a:rPr lang="en-GB" dirty="0"/>
              <a:t>It will be invoked </a:t>
            </a:r>
            <a:r>
              <a:rPr lang="en-GB" b="1" u="sng" dirty="0"/>
              <a:t>to justify  </a:t>
            </a:r>
            <a:r>
              <a:rPr lang="en-GB" b="1" dirty="0"/>
              <a:t>a </a:t>
            </a:r>
            <a:r>
              <a:rPr lang="en-GB" dirty="0"/>
              <a:t>GATT- inconsistent measure.  </a:t>
            </a:r>
          </a:p>
          <a:p>
            <a:endParaRPr lang="en-GB" dirty="0"/>
          </a:p>
          <a:p>
            <a:r>
              <a:rPr lang="en-GB" dirty="0"/>
              <a:t> In theory, these are </a:t>
            </a:r>
            <a:r>
              <a:rPr lang="en-GB" u="sng" dirty="0"/>
              <a:t>limited</a:t>
            </a:r>
            <a:r>
              <a:rPr lang="en-GB" dirty="0"/>
              <a:t> and </a:t>
            </a:r>
            <a:r>
              <a:rPr lang="en-GB" u="sng" dirty="0"/>
              <a:t>conditional</a:t>
            </a:r>
            <a:r>
              <a:rPr lang="en-GB" dirty="0"/>
              <a:t> exceptions </a:t>
            </a:r>
          </a:p>
        </p:txBody>
      </p:sp>
      <p:sp>
        <p:nvSpPr>
          <p:cNvPr id="8" name="Rounded Rectangle 7"/>
          <p:cNvSpPr/>
          <p:nvPr/>
        </p:nvSpPr>
        <p:spPr>
          <a:xfrm>
            <a:off x="467544" y="5949280"/>
            <a:ext cx="4320480" cy="908720"/>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Construed narrowly? </a:t>
            </a:r>
          </a:p>
        </p:txBody>
      </p:sp>
      <p:sp>
        <p:nvSpPr>
          <p:cNvPr id="9" name="Down Arrow 8"/>
          <p:cNvSpPr/>
          <p:nvPr/>
        </p:nvSpPr>
        <p:spPr>
          <a:xfrm>
            <a:off x="3131840" y="5445224"/>
            <a:ext cx="648072" cy="504056"/>
          </a:xfrm>
          <a:prstGeom prst="downArrow">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ight Arrow 9"/>
          <p:cNvSpPr/>
          <p:nvPr/>
        </p:nvSpPr>
        <p:spPr>
          <a:xfrm>
            <a:off x="5220072" y="5949280"/>
            <a:ext cx="864096"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ounded Rectangle 10"/>
          <p:cNvSpPr/>
          <p:nvPr/>
        </p:nvSpPr>
        <p:spPr>
          <a:xfrm>
            <a:off x="6300192" y="5661248"/>
            <a:ext cx="2520280" cy="1196752"/>
          </a:xfrm>
          <a:prstGeom prst="round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 practice</a:t>
            </a:r>
            <a:r>
              <a:rPr lang="en-GB" dirty="0">
                <a:solidFill>
                  <a:schemeClr val="tx1"/>
                </a:solidFill>
                <a:sym typeface="Wingdings" pitchFamily="2" charset="2"/>
              </a:rPr>
              <a:t> </a:t>
            </a:r>
            <a:r>
              <a:rPr lang="en-GB" dirty="0">
                <a:solidFill>
                  <a:schemeClr val="tx1"/>
                </a:solidFill>
              </a:rPr>
              <a:t>Not always the case!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640960" cy="1008112"/>
          </a:xfrm>
          <a:ln>
            <a:solidFill>
              <a:schemeClr val="tx1"/>
            </a:solidFill>
          </a:ln>
        </p:spPr>
        <p:txBody>
          <a:bodyPr/>
          <a:lstStyle/>
          <a:p>
            <a:pPr algn="ctr">
              <a:buNone/>
            </a:pPr>
            <a:r>
              <a:rPr lang="en-GB" sz="3600" dirty="0"/>
              <a:t>The Nature and Functions of Article XX </a:t>
            </a:r>
          </a:p>
        </p:txBody>
      </p:sp>
      <p:sp>
        <p:nvSpPr>
          <p:cNvPr id="3" name="Content Placeholder 2"/>
          <p:cNvSpPr>
            <a:spLocks noGrp="1"/>
          </p:cNvSpPr>
          <p:nvPr>
            <p:ph sz="quarter" idx="13"/>
          </p:nvPr>
        </p:nvSpPr>
        <p:spPr>
          <a:xfrm>
            <a:off x="323528" y="1628800"/>
            <a:ext cx="8424936" cy="4824536"/>
          </a:xfrm>
        </p:spPr>
        <p:txBody>
          <a:bodyPr/>
          <a:lstStyle/>
          <a:p>
            <a:r>
              <a:rPr lang="en-GB" dirty="0"/>
              <a:t> Article XX will be invoked and </a:t>
            </a:r>
            <a:r>
              <a:rPr lang="en-GB" b="1" u="sng" dirty="0"/>
              <a:t>come into play </a:t>
            </a:r>
            <a:r>
              <a:rPr lang="en-GB" dirty="0"/>
              <a:t>only when the measure of the CP found </a:t>
            </a:r>
            <a:r>
              <a:rPr lang="en-GB" b="1" u="sng" dirty="0"/>
              <a:t>to be inconsistent </a:t>
            </a:r>
            <a:r>
              <a:rPr lang="en-GB" dirty="0"/>
              <a:t>with another GATT provisions.  </a:t>
            </a:r>
          </a:p>
          <a:p>
            <a:endParaRPr lang="en-GB" dirty="0"/>
          </a:p>
          <a:p>
            <a:r>
              <a:rPr lang="en-GB" dirty="0"/>
              <a:t>Regularly used (attempted in the majority of cases ) </a:t>
            </a:r>
          </a:p>
          <a:p>
            <a:endParaRPr lang="en-GB" dirty="0"/>
          </a:p>
          <a:p>
            <a:r>
              <a:rPr lang="en-GB" dirty="0"/>
              <a:t>It will be invoked </a:t>
            </a:r>
            <a:r>
              <a:rPr lang="en-GB" b="1" u="sng" dirty="0"/>
              <a:t>to justify </a:t>
            </a:r>
            <a:r>
              <a:rPr lang="en-GB" dirty="0"/>
              <a:t>the GATT inconsistent measure.  </a:t>
            </a:r>
          </a:p>
          <a:p>
            <a:endParaRPr lang="en-GB" dirty="0"/>
          </a:p>
          <a:p>
            <a:r>
              <a:rPr lang="en-GB" dirty="0"/>
              <a:t> In theory, these are </a:t>
            </a:r>
            <a:r>
              <a:rPr lang="en-GB" u="sng" dirty="0"/>
              <a:t>limited</a:t>
            </a:r>
            <a:r>
              <a:rPr lang="en-GB" dirty="0"/>
              <a:t> and </a:t>
            </a:r>
            <a:r>
              <a:rPr lang="en-GB" u="sng" dirty="0"/>
              <a:t>conditional</a:t>
            </a:r>
            <a:r>
              <a:rPr lang="en-GB" dirty="0"/>
              <a:t> exceptions </a:t>
            </a:r>
          </a:p>
        </p:txBody>
      </p:sp>
      <p:sp>
        <p:nvSpPr>
          <p:cNvPr id="4" name="Oval Callout 3"/>
          <p:cNvSpPr/>
          <p:nvPr/>
        </p:nvSpPr>
        <p:spPr>
          <a:xfrm>
            <a:off x="3131840" y="1340768"/>
            <a:ext cx="5184576" cy="1296144"/>
          </a:xfrm>
          <a:prstGeom prst="wedgeEllipseCallou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In other words, Yes! The measure is inconsistent with GATT but it is justifiable. </a:t>
            </a:r>
          </a:p>
        </p:txBody>
      </p:sp>
      <p:sp>
        <p:nvSpPr>
          <p:cNvPr id="5" name="Oval Callout 4"/>
          <p:cNvSpPr/>
          <p:nvPr/>
        </p:nvSpPr>
        <p:spPr>
          <a:xfrm>
            <a:off x="3059832" y="4221088"/>
            <a:ext cx="2304256" cy="648072"/>
          </a:xfrm>
          <a:prstGeom prst="wedgeEllipseCallou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Exhaustive list </a:t>
            </a:r>
          </a:p>
        </p:txBody>
      </p:sp>
      <p:sp>
        <p:nvSpPr>
          <p:cNvPr id="6" name="Oval Callout 5"/>
          <p:cNvSpPr/>
          <p:nvPr/>
        </p:nvSpPr>
        <p:spPr>
          <a:xfrm>
            <a:off x="5364088" y="3645024"/>
            <a:ext cx="3312368" cy="1224136"/>
          </a:xfrm>
          <a:prstGeom prst="wedgeEllipseCallou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Exception (s) usable when certain conditions are fulfilled</a:t>
            </a:r>
          </a:p>
        </p:txBody>
      </p:sp>
      <p:sp>
        <p:nvSpPr>
          <p:cNvPr id="8" name="Rounded Rectangle 7"/>
          <p:cNvSpPr/>
          <p:nvPr/>
        </p:nvSpPr>
        <p:spPr>
          <a:xfrm>
            <a:off x="467544" y="5949280"/>
            <a:ext cx="4320480" cy="908720"/>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Construed narrowly? </a:t>
            </a:r>
          </a:p>
        </p:txBody>
      </p:sp>
      <p:sp>
        <p:nvSpPr>
          <p:cNvPr id="9" name="Down Arrow 8"/>
          <p:cNvSpPr/>
          <p:nvPr/>
        </p:nvSpPr>
        <p:spPr>
          <a:xfrm>
            <a:off x="3131840" y="5445224"/>
            <a:ext cx="648072" cy="504056"/>
          </a:xfrm>
          <a:prstGeom prst="downArrow">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ight Arrow 9"/>
          <p:cNvSpPr/>
          <p:nvPr/>
        </p:nvSpPr>
        <p:spPr>
          <a:xfrm>
            <a:off x="5220072" y="5949280"/>
            <a:ext cx="864096"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ounded Rectangle 10"/>
          <p:cNvSpPr/>
          <p:nvPr/>
        </p:nvSpPr>
        <p:spPr>
          <a:xfrm>
            <a:off x="6300192" y="5589240"/>
            <a:ext cx="2520280" cy="1268760"/>
          </a:xfrm>
          <a:prstGeom prst="round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 Practice</a:t>
            </a:r>
            <a:r>
              <a:rPr lang="en-GB" dirty="0">
                <a:solidFill>
                  <a:schemeClr val="tx1"/>
                </a:solidFill>
                <a:sym typeface="Wingdings" pitchFamily="2" charset="2"/>
              </a:rPr>
              <a:t> </a:t>
            </a:r>
            <a:r>
              <a:rPr lang="en-GB" dirty="0">
                <a:solidFill>
                  <a:schemeClr val="tx1"/>
                </a:solidFill>
              </a:rPr>
              <a:t> Not always the case!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1224136"/>
          </a:xfrm>
          <a:ln>
            <a:solidFill>
              <a:schemeClr val="tx1"/>
            </a:solidFill>
          </a:ln>
        </p:spPr>
        <p:txBody>
          <a:bodyPr/>
          <a:lstStyle/>
          <a:p>
            <a:pPr algn="l"/>
            <a:r>
              <a:rPr lang="en-GB" sz="2400" dirty="0"/>
              <a:t>Specific Exception under Art. XX GATT: Article XX (b): </a:t>
            </a:r>
            <a:br>
              <a:rPr lang="en-GB" sz="2400" dirty="0"/>
            </a:br>
            <a:r>
              <a:rPr lang="en-GB" sz="2400" dirty="0"/>
              <a:t>“measures necessary to protect human, animal or  plant life or health” </a:t>
            </a:r>
          </a:p>
        </p:txBody>
      </p:sp>
      <p:sp>
        <p:nvSpPr>
          <p:cNvPr id="3" name="Content Placeholder 2"/>
          <p:cNvSpPr>
            <a:spLocks noGrp="1"/>
          </p:cNvSpPr>
          <p:nvPr>
            <p:ph sz="quarter" idx="13"/>
          </p:nvPr>
        </p:nvSpPr>
        <p:spPr>
          <a:xfrm>
            <a:off x="323528" y="1772816"/>
            <a:ext cx="8496944" cy="4680520"/>
          </a:xfrm>
        </p:spPr>
        <p:txBody>
          <a:bodyPr/>
          <a:lstStyle/>
          <a:p>
            <a:pPr>
              <a:buNone/>
            </a:pPr>
            <a:endParaRPr lang="th-TH" sz="2400" dirty="0"/>
          </a:p>
          <a:p>
            <a:r>
              <a:rPr lang="en-GB" sz="2400" dirty="0"/>
              <a:t>(</a:t>
            </a:r>
            <a:r>
              <a:rPr lang="en-GB" sz="2400" i="1" dirty="0"/>
              <a:t>b</a:t>
            </a:r>
            <a:r>
              <a:rPr lang="en-GB" sz="2400" dirty="0"/>
              <a:t>)     </a:t>
            </a:r>
            <a:r>
              <a:rPr lang="en-GB" sz="2400" b="1" dirty="0">
                <a:solidFill>
                  <a:srgbClr val="FF0000"/>
                </a:solidFill>
              </a:rPr>
              <a:t> </a:t>
            </a:r>
            <a:r>
              <a:rPr lang="en-GB" sz="2400" b="1" u="sng" dirty="0">
                <a:solidFill>
                  <a:srgbClr val="FF0000"/>
                </a:solidFill>
              </a:rPr>
              <a:t>necessary to</a:t>
            </a:r>
            <a:r>
              <a:rPr lang="en-GB" sz="2400" b="1" dirty="0">
                <a:solidFill>
                  <a:srgbClr val="FF0000"/>
                </a:solidFill>
              </a:rPr>
              <a:t> protect human, </a:t>
            </a:r>
            <a:r>
              <a:rPr lang="en-GB" sz="2400" b="1" u="sng" dirty="0">
                <a:solidFill>
                  <a:srgbClr val="FF0000"/>
                </a:solidFill>
              </a:rPr>
              <a:t>animal or plant life or health</a:t>
            </a:r>
            <a:r>
              <a:rPr lang="en-GB" sz="2400" b="1" dirty="0">
                <a:solidFill>
                  <a:srgbClr val="FF0000"/>
                </a:solidFill>
              </a:rPr>
              <a:t>;</a:t>
            </a:r>
            <a:br>
              <a:rPr lang="en-GB" sz="2400" dirty="0"/>
            </a:br>
            <a:r>
              <a:rPr lang="en-GB" sz="2400" dirty="0"/>
              <a:t>  </a:t>
            </a:r>
          </a:p>
          <a:p>
            <a:endParaRPr lang="en-GB" dirty="0"/>
          </a:p>
        </p:txBody>
      </p:sp>
      <p:sp>
        <p:nvSpPr>
          <p:cNvPr id="6" name="Rounded Rectangle 5"/>
          <p:cNvSpPr/>
          <p:nvPr/>
        </p:nvSpPr>
        <p:spPr>
          <a:xfrm>
            <a:off x="467544" y="3717032"/>
            <a:ext cx="8208912" cy="2880320"/>
          </a:xfrm>
          <a:prstGeom prst="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solidFill>
                  <a:schemeClr val="tx1"/>
                </a:solidFill>
              </a:rPr>
              <a:t>Two tier test  (</a:t>
            </a:r>
            <a:r>
              <a:rPr lang="en-GB" sz="1800" b="1" i="1" dirty="0">
                <a:solidFill>
                  <a:schemeClr val="tx1"/>
                </a:solidFill>
              </a:rPr>
              <a:t>Thailand-Cigarettes</a:t>
            </a:r>
            <a:r>
              <a:rPr lang="en-GB" sz="1800" dirty="0">
                <a:solidFill>
                  <a:schemeClr val="tx1"/>
                </a:solidFill>
              </a:rPr>
              <a:t>) : </a:t>
            </a:r>
          </a:p>
          <a:p>
            <a:endParaRPr lang="en-GB" sz="1800" dirty="0">
              <a:solidFill>
                <a:schemeClr val="tx1"/>
              </a:solidFill>
            </a:endParaRPr>
          </a:p>
          <a:p>
            <a:pPr marL="514350" indent="-514350">
              <a:buAutoNum type="arabicParenR"/>
            </a:pPr>
            <a:r>
              <a:rPr lang="en-GB" sz="1800" dirty="0">
                <a:solidFill>
                  <a:schemeClr val="tx1"/>
                </a:solidFill>
              </a:rPr>
              <a:t>The policy respect of the measure </a:t>
            </a:r>
            <a:r>
              <a:rPr lang="en-GB" sz="1800" u="sng" dirty="0">
                <a:solidFill>
                  <a:schemeClr val="tx1"/>
                </a:solidFill>
              </a:rPr>
              <a:t>was designed to </a:t>
            </a:r>
            <a:r>
              <a:rPr lang="en-GB" sz="1800" dirty="0">
                <a:solidFill>
                  <a:schemeClr val="tx1"/>
                </a:solidFill>
              </a:rPr>
              <a:t>protect human, animal plant life or health</a:t>
            </a:r>
          </a:p>
          <a:p>
            <a:pPr marL="514350" indent="-514350"/>
            <a:endParaRPr lang="en-GB" sz="1800" dirty="0">
              <a:solidFill>
                <a:schemeClr val="tx1"/>
              </a:solidFill>
            </a:endParaRPr>
          </a:p>
          <a:p>
            <a:pPr marL="514350" indent="-514350"/>
            <a:r>
              <a:rPr lang="en-GB" sz="1800" dirty="0">
                <a:solidFill>
                  <a:schemeClr val="tx1"/>
                </a:solidFill>
              </a:rPr>
              <a:t>2) 	The inconsistent measures for which the exception was invoked were </a:t>
            </a:r>
            <a:r>
              <a:rPr lang="en-GB" sz="1800" u="sng" dirty="0">
                <a:solidFill>
                  <a:schemeClr val="tx1"/>
                </a:solidFill>
              </a:rPr>
              <a:t>necessary</a:t>
            </a:r>
            <a:r>
              <a:rPr lang="en-GB" sz="1800" dirty="0">
                <a:solidFill>
                  <a:schemeClr val="tx1"/>
                </a:solidFill>
              </a:rPr>
              <a:t> to fulfil the legitimate objective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1224136"/>
          </a:xfrm>
          <a:ln>
            <a:solidFill>
              <a:schemeClr val="tx1"/>
            </a:solidFill>
          </a:ln>
        </p:spPr>
        <p:txBody>
          <a:bodyPr/>
          <a:lstStyle/>
          <a:p>
            <a:pPr algn="l"/>
            <a:r>
              <a:rPr lang="en-GB" sz="2400" dirty="0"/>
              <a:t>Specific Exception under Art. XX GATT: Article XX (b): </a:t>
            </a:r>
            <a:br>
              <a:rPr lang="en-GB" sz="2400" dirty="0"/>
            </a:br>
            <a:r>
              <a:rPr lang="en-GB" sz="2400" dirty="0"/>
              <a:t>“measures necessary to protect human, animal or  plant life or health” </a:t>
            </a:r>
          </a:p>
        </p:txBody>
      </p:sp>
      <p:sp>
        <p:nvSpPr>
          <p:cNvPr id="3" name="Content Placeholder 2"/>
          <p:cNvSpPr>
            <a:spLocks noGrp="1"/>
          </p:cNvSpPr>
          <p:nvPr>
            <p:ph sz="quarter" idx="13"/>
          </p:nvPr>
        </p:nvSpPr>
        <p:spPr>
          <a:xfrm>
            <a:off x="323528" y="1772816"/>
            <a:ext cx="8496944" cy="4680520"/>
          </a:xfrm>
        </p:spPr>
        <p:txBody>
          <a:bodyPr/>
          <a:lstStyle/>
          <a:p>
            <a:endParaRPr lang="th-TH" sz="2400" dirty="0"/>
          </a:p>
          <a:p>
            <a:endParaRPr lang="th-TH" sz="2400" dirty="0"/>
          </a:p>
          <a:p>
            <a:r>
              <a:rPr lang="en-GB" sz="2400" dirty="0"/>
              <a:t>(</a:t>
            </a:r>
            <a:r>
              <a:rPr lang="en-GB" sz="2400" i="1" dirty="0"/>
              <a:t>b</a:t>
            </a:r>
            <a:r>
              <a:rPr lang="en-GB" sz="2400" dirty="0"/>
              <a:t>)     </a:t>
            </a:r>
            <a:r>
              <a:rPr lang="en-GB" sz="2400" b="1" dirty="0">
                <a:solidFill>
                  <a:srgbClr val="FF0000"/>
                </a:solidFill>
              </a:rPr>
              <a:t> </a:t>
            </a:r>
            <a:r>
              <a:rPr lang="en-GB" sz="2400" b="1" u="sng" dirty="0">
                <a:solidFill>
                  <a:srgbClr val="FF0000"/>
                </a:solidFill>
              </a:rPr>
              <a:t>necessary to</a:t>
            </a:r>
            <a:r>
              <a:rPr lang="en-GB" sz="2400" b="1" dirty="0">
                <a:solidFill>
                  <a:srgbClr val="FF0000"/>
                </a:solidFill>
              </a:rPr>
              <a:t> protect human, </a:t>
            </a:r>
            <a:r>
              <a:rPr lang="en-GB" sz="2400" b="1" u="sng" dirty="0">
                <a:solidFill>
                  <a:srgbClr val="FF0000"/>
                </a:solidFill>
              </a:rPr>
              <a:t>animal or plant life or health</a:t>
            </a:r>
            <a:r>
              <a:rPr lang="en-GB" sz="2400" b="1" dirty="0">
                <a:solidFill>
                  <a:srgbClr val="FF0000"/>
                </a:solidFill>
              </a:rPr>
              <a:t>;</a:t>
            </a:r>
            <a:br>
              <a:rPr lang="en-GB" sz="2400" dirty="0"/>
            </a:br>
            <a:r>
              <a:rPr lang="en-GB" sz="2400" dirty="0"/>
              <a:t>  </a:t>
            </a:r>
          </a:p>
          <a:p>
            <a:endParaRPr lang="en-GB" dirty="0"/>
          </a:p>
        </p:txBody>
      </p:sp>
      <p:sp>
        <p:nvSpPr>
          <p:cNvPr id="6" name="Rounded Rectangle 5"/>
          <p:cNvSpPr/>
          <p:nvPr/>
        </p:nvSpPr>
        <p:spPr>
          <a:xfrm>
            <a:off x="467544" y="4077072"/>
            <a:ext cx="8208912" cy="2520280"/>
          </a:xfrm>
          <a:prstGeom prst="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solidFill>
                  <a:schemeClr val="tx1"/>
                </a:solidFill>
              </a:rPr>
              <a:t>Two tier test  (</a:t>
            </a:r>
            <a:r>
              <a:rPr lang="en-GB" sz="1800" b="1" i="1" dirty="0">
                <a:solidFill>
                  <a:schemeClr val="tx1"/>
                </a:solidFill>
              </a:rPr>
              <a:t>Thailand-Cigarettes</a:t>
            </a:r>
            <a:r>
              <a:rPr lang="en-GB" sz="1800" dirty="0">
                <a:solidFill>
                  <a:schemeClr val="tx1"/>
                </a:solidFill>
              </a:rPr>
              <a:t>) : </a:t>
            </a:r>
          </a:p>
          <a:p>
            <a:endParaRPr lang="en-GB" sz="1800" dirty="0">
              <a:solidFill>
                <a:schemeClr val="tx1"/>
              </a:solidFill>
            </a:endParaRPr>
          </a:p>
          <a:p>
            <a:pPr marL="514350" indent="-514350">
              <a:buAutoNum type="arabicParenR"/>
            </a:pPr>
            <a:r>
              <a:rPr lang="en-GB" sz="1800" dirty="0">
                <a:solidFill>
                  <a:schemeClr val="tx1"/>
                </a:solidFill>
              </a:rPr>
              <a:t>The policy respect of the measure </a:t>
            </a:r>
            <a:r>
              <a:rPr lang="en-GB" sz="1800" u="sng" dirty="0">
                <a:solidFill>
                  <a:schemeClr val="tx1"/>
                </a:solidFill>
              </a:rPr>
              <a:t>was designed to </a:t>
            </a:r>
            <a:r>
              <a:rPr lang="en-GB" sz="1800" dirty="0">
                <a:solidFill>
                  <a:schemeClr val="tx1"/>
                </a:solidFill>
              </a:rPr>
              <a:t>protect human, animal plant life or health</a:t>
            </a:r>
          </a:p>
          <a:p>
            <a:pPr marL="514350" indent="-514350"/>
            <a:endParaRPr lang="en-GB" sz="1800" dirty="0">
              <a:solidFill>
                <a:schemeClr val="tx1"/>
              </a:solidFill>
            </a:endParaRPr>
          </a:p>
          <a:p>
            <a:pPr marL="514350" indent="-514350"/>
            <a:r>
              <a:rPr lang="en-GB" sz="1800" dirty="0">
                <a:solidFill>
                  <a:schemeClr val="tx1"/>
                </a:solidFill>
              </a:rPr>
              <a:t>2) 	The inconsistent measures for which the exception was invoked were </a:t>
            </a:r>
            <a:r>
              <a:rPr lang="en-GB" sz="1800" u="sng" dirty="0">
                <a:solidFill>
                  <a:schemeClr val="tx1"/>
                </a:solidFill>
              </a:rPr>
              <a:t>necessary</a:t>
            </a:r>
            <a:r>
              <a:rPr lang="en-GB" sz="1800" dirty="0">
                <a:solidFill>
                  <a:schemeClr val="tx1"/>
                </a:solidFill>
              </a:rPr>
              <a:t> to fulfil the legitimate objective </a:t>
            </a:r>
          </a:p>
        </p:txBody>
      </p:sp>
      <p:sp>
        <p:nvSpPr>
          <p:cNvPr id="7" name="Cloud Callout 6"/>
          <p:cNvSpPr/>
          <p:nvPr/>
        </p:nvSpPr>
        <p:spPr>
          <a:xfrm>
            <a:off x="6660232" y="4653136"/>
            <a:ext cx="2160240" cy="1080120"/>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solidFill>
                  <a:schemeClr val="tx1"/>
                </a:solidFill>
              </a:rPr>
              <a:t> The necessity test </a:t>
            </a:r>
          </a:p>
        </p:txBody>
      </p:sp>
      <p:sp>
        <p:nvSpPr>
          <p:cNvPr id="8" name="Cloud Callout 7"/>
          <p:cNvSpPr/>
          <p:nvPr/>
        </p:nvSpPr>
        <p:spPr>
          <a:xfrm>
            <a:off x="4716016" y="3356992"/>
            <a:ext cx="2664296" cy="1368152"/>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solidFill>
                  <a:schemeClr val="tx1"/>
                </a:solidFill>
              </a:rPr>
              <a:t>  (low) means-end rationality test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2924944"/>
            <a:ext cx="5869160" cy="3672408"/>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a:xfrm>
            <a:off x="323528" y="188640"/>
            <a:ext cx="8496944" cy="792088"/>
          </a:xfrm>
          <a:ln>
            <a:solidFill>
              <a:schemeClr val="tx1"/>
            </a:solidFill>
          </a:ln>
        </p:spPr>
        <p:txBody>
          <a:bodyPr/>
          <a:lstStyle/>
          <a:p>
            <a:r>
              <a:rPr lang="en-GB" sz="3200" dirty="0"/>
              <a:t>GATT (Art. XX(b)): Thailand-Cigarettes</a:t>
            </a:r>
          </a:p>
        </p:txBody>
      </p:sp>
      <p:sp>
        <p:nvSpPr>
          <p:cNvPr id="3" name="Content Placeholder 2"/>
          <p:cNvSpPr>
            <a:spLocks noGrp="1"/>
          </p:cNvSpPr>
          <p:nvPr>
            <p:ph sz="quarter" idx="13"/>
          </p:nvPr>
        </p:nvSpPr>
        <p:spPr>
          <a:xfrm>
            <a:off x="251520" y="1196752"/>
            <a:ext cx="6048672" cy="5400600"/>
          </a:xfrm>
        </p:spPr>
        <p:txBody>
          <a:bodyPr>
            <a:normAutofit fontScale="55000" lnSpcReduction="20000"/>
          </a:bodyPr>
          <a:lstStyle/>
          <a:p>
            <a:pPr>
              <a:buNone/>
            </a:pPr>
            <a:r>
              <a:rPr lang="en-GB" sz="2900" b="1" i="1" dirty="0"/>
              <a:t>Thailand-Cigarettes (1990)- The Old Cigarette Case</a:t>
            </a:r>
            <a:r>
              <a:rPr lang="en-GB" sz="2900" dirty="0"/>
              <a:t> </a:t>
            </a:r>
          </a:p>
          <a:p>
            <a:endParaRPr lang="en-GB" dirty="0"/>
          </a:p>
          <a:p>
            <a:r>
              <a:rPr lang="en-GB" sz="3400" dirty="0"/>
              <a:t>Thailand’s 1966  (2509) Tobacco Act, </a:t>
            </a:r>
            <a:r>
              <a:rPr lang="en-GB" sz="3400" i="1" dirty="0"/>
              <a:t>inter alia</a:t>
            </a:r>
            <a:r>
              <a:rPr lang="en-GB" sz="3400" dirty="0"/>
              <a:t>, prohibited the importation of cigarettes and other tobacco preparations, but allowed the sale of domestic cigarettes. </a:t>
            </a:r>
          </a:p>
          <a:p>
            <a:pPr>
              <a:buNone/>
            </a:pPr>
            <a:endParaRPr lang="en-GB" dirty="0"/>
          </a:p>
          <a:p>
            <a:pPr>
              <a:buNone/>
            </a:pPr>
            <a:endParaRPr lang="en-GB" sz="2900" dirty="0"/>
          </a:p>
          <a:p>
            <a:pPr>
              <a:buNone/>
            </a:pPr>
            <a:r>
              <a:rPr lang="en-GB" sz="2900" dirty="0"/>
              <a:t>S. 27 of the Tobacco Act = the importation or exportation of tobacco seeds, tobacco plants, tobacco leaves, plug tobacco, shredded tobacco and tobacco is prohibited except by licence of the Director-General of the Excise Department or a competent officer authorised by him.</a:t>
            </a:r>
          </a:p>
          <a:p>
            <a:pPr>
              <a:buNone/>
            </a:pPr>
            <a:endParaRPr lang="en-GB" sz="2900" dirty="0"/>
          </a:p>
          <a:p>
            <a:pPr>
              <a:buNone/>
            </a:pPr>
            <a:r>
              <a:rPr lang="en-GB" sz="2900" dirty="0"/>
              <a:t> S. 4 of the said Act defines tobacco as "cigarettes, cigars, other tobacco rolled for smoking, prepared shredded tobacco including chewing tobacco". </a:t>
            </a:r>
          </a:p>
          <a:p>
            <a:pPr>
              <a:buNone/>
            </a:pPr>
            <a:endParaRPr lang="en-GB" sz="2900" dirty="0"/>
          </a:p>
          <a:p>
            <a:pPr>
              <a:buNone/>
            </a:pPr>
            <a:r>
              <a:rPr lang="en-GB" sz="2900" dirty="0"/>
              <a:t>Licences have only been granted to the Thai tobacco monopoly, which has imported cigarettes only on 3 occasions since 1966; namely in 1968-70, 1976 and 1980. </a:t>
            </a:r>
          </a:p>
          <a:p>
            <a:endParaRPr lang="en-GB" dirty="0"/>
          </a:p>
          <a:p>
            <a:endParaRPr lang="en-GB" sz="2900" dirty="0"/>
          </a:p>
          <a:p>
            <a:endParaRPr lang="en-GB" sz="3400" dirty="0"/>
          </a:p>
          <a:p>
            <a:endParaRPr lang="en-GB" dirty="0"/>
          </a:p>
          <a:p>
            <a:endParaRPr lang="en-GB" dirty="0"/>
          </a:p>
          <a:p>
            <a:pPr>
              <a:buNone/>
            </a:pPr>
            <a:endParaRPr lang="en-GB" dirty="0"/>
          </a:p>
        </p:txBody>
      </p:sp>
      <p:pic>
        <p:nvPicPr>
          <p:cNvPr id="1026" name="Picture 2" descr="http://market.natui.com.au/data/69216/images/202483/20120804233928.jpg"/>
          <p:cNvPicPr>
            <a:picLocks noChangeAspect="1" noChangeArrowheads="1"/>
          </p:cNvPicPr>
          <p:nvPr/>
        </p:nvPicPr>
        <p:blipFill>
          <a:blip r:embed="rId2" cstate="print"/>
          <a:srcRect/>
          <a:stretch>
            <a:fillRect/>
          </a:stretch>
        </p:blipFill>
        <p:spPr bwMode="auto">
          <a:xfrm>
            <a:off x="6358642" y="1196753"/>
            <a:ext cx="2497326" cy="2232248"/>
          </a:xfrm>
          <a:prstGeom prst="rect">
            <a:avLst/>
          </a:prstGeom>
          <a:noFill/>
          <a:ln>
            <a:solidFill>
              <a:schemeClr val="tx1"/>
            </a:solidFill>
          </a:ln>
        </p:spPr>
      </p:pic>
      <p:pic>
        <p:nvPicPr>
          <p:cNvPr id="1028" name="Picture 4" descr="http://i112.photobucket.com/albums/n182/chet_08/cigaret/klongtip-all.gif"/>
          <p:cNvPicPr>
            <a:picLocks noChangeAspect="1" noChangeArrowheads="1"/>
          </p:cNvPicPr>
          <p:nvPr/>
        </p:nvPicPr>
        <p:blipFill>
          <a:blip r:embed="rId3" cstate="print"/>
          <a:srcRect/>
          <a:stretch>
            <a:fillRect/>
          </a:stretch>
        </p:blipFill>
        <p:spPr bwMode="auto">
          <a:xfrm>
            <a:off x="6426457" y="3789040"/>
            <a:ext cx="2717543" cy="2448272"/>
          </a:xfrm>
          <a:prstGeom prst="rect">
            <a:avLst/>
          </a:prstGeom>
          <a:noFill/>
          <a:ln>
            <a:solidFill>
              <a:schemeClr val="tx1"/>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Thailand- Cigarettes (cont’)   </a:t>
            </a:r>
          </a:p>
        </p:txBody>
      </p:sp>
      <p:sp>
        <p:nvSpPr>
          <p:cNvPr id="3" name="Content Placeholder 2"/>
          <p:cNvSpPr>
            <a:spLocks noGrp="1"/>
          </p:cNvSpPr>
          <p:nvPr>
            <p:ph sz="quarter" idx="13"/>
          </p:nvPr>
        </p:nvSpPr>
        <p:spPr>
          <a:xfrm>
            <a:off x="251520" y="1196752"/>
            <a:ext cx="7632848" cy="5400600"/>
          </a:xfrm>
        </p:spPr>
        <p:txBody>
          <a:bodyPr>
            <a:normAutofit fontScale="92500" lnSpcReduction="10000"/>
          </a:bodyPr>
          <a:lstStyle/>
          <a:p>
            <a:r>
              <a:rPr lang="en-GB" dirty="0"/>
              <a:t>The US complained that the import restrictions were inconsistent with GATT Article XI, and that they were unjustifiable under Article XX(b). </a:t>
            </a:r>
          </a:p>
          <a:p>
            <a:endParaRPr lang="en-GB" dirty="0"/>
          </a:p>
          <a:p>
            <a:r>
              <a:rPr lang="en-GB" dirty="0"/>
              <a:t>Thailand argued, </a:t>
            </a:r>
            <a:r>
              <a:rPr lang="en-GB" i="1" dirty="0"/>
              <a:t>inter alia, that the import restrictions were justified under Article XX(b) for many public health reasons because: </a:t>
            </a:r>
          </a:p>
          <a:p>
            <a:endParaRPr lang="en-GB" i="1" dirty="0"/>
          </a:p>
          <a:p>
            <a:pPr>
              <a:buNone/>
            </a:pPr>
            <a:r>
              <a:rPr lang="en-GB" i="1" dirty="0"/>
              <a:t>  - the chemicals and other additives contained in US cigarettes might make them more harmful than Thai cigarettes. </a:t>
            </a:r>
          </a:p>
          <a:p>
            <a:pPr>
              <a:buNone/>
            </a:pPr>
            <a:endParaRPr lang="en-GB" i="1" dirty="0"/>
          </a:p>
          <a:p>
            <a:pPr>
              <a:buNone/>
            </a:pPr>
            <a:r>
              <a:rPr lang="en-GB" i="1" dirty="0"/>
              <a:t> -  Opening the import cigarette market would interfere with Thailand’s attempt to reduce domestic cigarette consumption </a:t>
            </a:r>
          </a:p>
          <a:p>
            <a:endParaRPr lang="en-GB" i="1" dirty="0"/>
          </a:p>
          <a:p>
            <a:r>
              <a:rPr lang="en-GB" dirty="0"/>
              <a:t>Thailand requested the panel to consult with experts from the WHO). </a:t>
            </a:r>
            <a:endParaRPr lang="en-GB" i="1" dirty="0"/>
          </a:p>
          <a:p>
            <a:endParaRPr lang="en-GB" dirty="0"/>
          </a:p>
          <a:p>
            <a:endParaRPr lang="en-GB" dirty="0"/>
          </a:p>
          <a:p>
            <a:pPr>
              <a:buNone/>
            </a:pP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Thailand- Cigarettes cont’ </a:t>
            </a:r>
          </a:p>
        </p:txBody>
      </p:sp>
      <p:sp>
        <p:nvSpPr>
          <p:cNvPr id="3" name="Content Placeholder 2"/>
          <p:cNvSpPr>
            <a:spLocks noGrp="1"/>
          </p:cNvSpPr>
          <p:nvPr>
            <p:ph sz="quarter" idx="13"/>
          </p:nvPr>
        </p:nvSpPr>
        <p:spPr>
          <a:xfrm>
            <a:off x="251520" y="1196752"/>
            <a:ext cx="8280920" cy="5400600"/>
          </a:xfrm>
        </p:spPr>
        <p:txBody>
          <a:bodyPr>
            <a:normAutofit fontScale="85000" lnSpcReduction="20000"/>
          </a:bodyPr>
          <a:lstStyle/>
          <a:p>
            <a:r>
              <a:rPr lang="en-GB" dirty="0"/>
              <a:t>The WHO evidence supported Thailand’s claim:</a:t>
            </a:r>
          </a:p>
          <a:p>
            <a:endParaRPr lang="en-GB" dirty="0"/>
          </a:p>
          <a:p>
            <a:pPr>
              <a:buNone/>
            </a:pPr>
            <a:r>
              <a:rPr lang="en-GB" dirty="0"/>
              <a:t>	 - It indicated there were sharp differences between  </a:t>
            </a:r>
          </a:p>
          <a:p>
            <a:pPr>
              <a:buNone/>
            </a:pPr>
            <a:r>
              <a:rPr lang="en-GB" dirty="0"/>
              <a:t>   cigarettes manufactured in developing countries such </a:t>
            </a:r>
          </a:p>
          <a:p>
            <a:pPr>
              <a:buNone/>
            </a:pPr>
            <a:r>
              <a:rPr lang="en-GB" dirty="0"/>
              <a:t>   as Thailand and those available in developed countries </a:t>
            </a:r>
          </a:p>
          <a:p>
            <a:pPr>
              <a:buNone/>
            </a:pPr>
            <a:r>
              <a:rPr lang="en-GB" dirty="0"/>
              <a:t>  as the latter used additives and flavourings.</a:t>
            </a:r>
          </a:p>
          <a:p>
            <a:pPr>
              <a:buNone/>
            </a:pPr>
            <a:endParaRPr lang="en-GB" dirty="0"/>
          </a:p>
          <a:p>
            <a:pPr>
              <a:buNone/>
            </a:pPr>
            <a:r>
              <a:rPr lang="en-GB" dirty="0"/>
              <a:t>  -  The locally grown tobacco leaf was harsher than the American one.  Consequently, smoking western cigarettes had become easier for some groups who might not otherwise smoke (women and adolescents).  </a:t>
            </a:r>
          </a:p>
          <a:p>
            <a:pPr>
              <a:buNone/>
            </a:pPr>
            <a:endParaRPr lang="en-GB" dirty="0"/>
          </a:p>
          <a:p>
            <a:pPr>
              <a:buNone/>
            </a:pPr>
            <a:r>
              <a:rPr lang="en-GB" dirty="0"/>
              <a:t>   - There were a false illusion among many smokers that imported  brands were safer than the native brands (whereas, in fact, they could equally create adverse effects on health). </a:t>
            </a:r>
          </a:p>
          <a:p>
            <a:pPr>
              <a:buNone/>
            </a:pPr>
            <a:endParaRPr lang="en-GB" dirty="0"/>
          </a:p>
          <a:p>
            <a:pPr>
              <a:buNone/>
            </a:pPr>
            <a:r>
              <a:rPr lang="en-GB" dirty="0"/>
              <a:t>-    But the WHO could not provide any scientific evidence that cigarettes with additives were more harmful to health than cigarettes without the additives. </a:t>
            </a:r>
          </a:p>
        </p:txBody>
      </p:sp>
      <p:pic>
        <p:nvPicPr>
          <p:cNvPr id="22532" name="Picture 4" descr="http://t0.gstatic.com/images?q=tbn:ANd9GcS2PyKgu4_o7xjL-D7yUCJJ563E6MtiWls-yJMUNFWz6YTaz57KzLpKp6mnQw"/>
          <p:cNvPicPr>
            <a:picLocks noChangeAspect="1" noChangeArrowheads="1"/>
          </p:cNvPicPr>
          <p:nvPr/>
        </p:nvPicPr>
        <p:blipFill>
          <a:blip r:embed="rId2" cstate="print"/>
          <a:srcRect/>
          <a:stretch>
            <a:fillRect/>
          </a:stretch>
        </p:blipFill>
        <p:spPr bwMode="auto">
          <a:xfrm>
            <a:off x="6948264" y="980728"/>
            <a:ext cx="1866900" cy="2457451"/>
          </a:xfrm>
          <a:prstGeom prst="rect">
            <a:avLst/>
          </a:prstGeom>
          <a:noFill/>
          <a:ln>
            <a:solidFill>
              <a:schemeClr val="tx1"/>
            </a:solidFill>
          </a:ln>
        </p:spPr>
      </p:pic>
      <p:sp>
        <p:nvSpPr>
          <p:cNvPr id="6" name="Oval Callout 5"/>
          <p:cNvSpPr/>
          <p:nvPr/>
        </p:nvSpPr>
        <p:spPr>
          <a:xfrm>
            <a:off x="7164288" y="4869160"/>
            <a:ext cx="2195736" cy="864096"/>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Watch the space!  compare with SPS Agreement later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496944" cy="792088"/>
          </a:xfrm>
          <a:ln>
            <a:solidFill>
              <a:schemeClr val="tx1"/>
            </a:solidFill>
          </a:ln>
        </p:spPr>
        <p:txBody>
          <a:bodyPr/>
          <a:lstStyle/>
          <a:p>
            <a:r>
              <a:rPr lang="en-GB" sz="2800" dirty="0"/>
              <a:t>GATT (Art. XX(b))  Thailand –Cigarettes cont’</a:t>
            </a:r>
            <a:r>
              <a:rPr lang="en-GB" dirty="0"/>
              <a:t> </a:t>
            </a:r>
          </a:p>
        </p:txBody>
      </p:sp>
      <p:sp>
        <p:nvSpPr>
          <p:cNvPr id="3" name="Content Placeholder 2"/>
          <p:cNvSpPr>
            <a:spLocks noGrp="1"/>
          </p:cNvSpPr>
          <p:nvPr>
            <p:ph sz="quarter" idx="13"/>
          </p:nvPr>
        </p:nvSpPr>
        <p:spPr>
          <a:xfrm>
            <a:off x="251520" y="1196752"/>
            <a:ext cx="8280920" cy="5400600"/>
          </a:xfrm>
        </p:spPr>
        <p:txBody>
          <a:bodyPr>
            <a:normAutofit/>
          </a:bodyPr>
          <a:lstStyle/>
          <a:p>
            <a:pPr>
              <a:buNone/>
            </a:pPr>
            <a:endParaRPr lang="en-GB" sz="1800" dirty="0"/>
          </a:p>
          <a:p>
            <a:pPr>
              <a:buNone/>
            </a:pPr>
            <a:r>
              <a:rPr lang="en-GB" sz="1800" dirty="0"/>
              <a:t>Held: This = breach of Art XI as Thailand had not granted licences for the importation of cigarettes during the past 10 years. </a:t>
            </a:r>
          </a:p>
          <a:p>
            <a:endParaRPr lang="en-GB" dirty="0"/>
          </a:p>
        </p:txBody>
      </p:sp>
      <p:sp>
        <p:nvSpPr>
          <p:cNvPr id="5" name="Rounded Rectangle 4"/>
          <p:cNvSpPr/>
          <p:nvPr/>
        </p:nvSpPr>
        <p:spPr>
          <a:xfrm>
            <a:off x="323528" y="2996952"/>
            <a:ext cx="8077200" cy="3505200"/>
          </a:xfrm>
          <a:prstGeom prst="round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GB" sz="2000" dirty="0"/>
              <a:t>    Art. XI </a:t>
            </a:r>
            <a:r>
              <a:rPr lang="en-GB" sz="2000" u="sng" dirty="0">
                <a:solidFill>
                  <a:schemeClr val="bg1"/>
                </a:solidFill>
              </a:rPr>
              <a:t>1.  </a:t>
            </a:r>
            <a:r>
              <a:rPr lang="en-GB" sz="2200" u="sng" dirty="0">
                <a:solidFill>
                  <a:schemeClr val="bg1"/>
                </a:solidFill>
              </a:rPr>
              <a:t>No prohibitions or restrictions other than duties, taxes or other charges</a:t>
            </a:r>
            <a:r>
              <a:rPr lang="en-GB" sz="2200" dirty="0">
                <a:solidFill>
                  <a:schemeClr val="bg1"/>
                </a:solidFill>
              </a:rPr>
              <a:t>, whether made effective </a:t>
            </a:r>
            <a:r>
              <a:rPr lang="en-GB" sz="2200" u="sng" dirty="0">
                <a:solidFill>
                  <a:schemeClr val="bg1"/>
                </a:solidFill>
              </a:rPr>
              <a:t>through quotas, import or export licences or other measures</a:t>
            </a:r>
            <a:r>
              <a:rPr lang="en-GB" sz="2200" dirty="0">
                <a:solidFill>
                  <a:schemeClr val="bg1"/>
                </a:solidFill>
              </a:rPr>
              <a:t>, </a:t>
            </a:r>
            <a:r>
              <a:rPr lang="en-GB" sz="2200" u="sng" dirty="0">
                <a:solidFill>
                  <a:schemeClr val="bg1"/>
                </a:solidFill>
              </a:rPr>
              <a:t>shall be instituted or maintained </a:t>
            </a:r>
            <a:r>
              <a:rPr lang="en-GB" sz="2200" dirty="0">
                <a:solidFill>
                  <a:schemeClr val="bg1"/>
                </a:solidFill>
              </a:rPr>
              <a:t>by any contracting party </a:t>
            </a:r>
            <a:r>
              <a:rPr lang="en-GB" sz="2200" u="sng" dirty="0">
                <a:solidFill>
                  <a:schemeClr val="bg1"/>
                </a:solidFill>
              </a:rPr>
              <a:t>on the importation </a:t>
            </a:r>
            <a:r>
              <a:rPr lang="en-GB" sz="2200" dirty="0">
                <a:solidFill>
                  <a:schemeClr val="bg1"/>
                </a:solidFill>
              </a:rPr>
              <a:t>of any product of the territory of any other contracting party </a:t>
            </a:r>
            <a:r>
              <a:rPr lang="en-GB" sz="2200" u="sng" dirty="0">
                <a:solidFill>
                  <a:schemeClr val="bg1"/>
                </a:solidFill>
              </a:rPr>
              <a:t>or on the exportation </a:t>
            </a:r>
            <a:r>
              <a:rPr lang="en-GB" sz="2200" dirty="0">
                <a:solidFill>
                  <a:schemeClr val="bg1"/>
                </a:solidFill>
              </a:rPr>
              <a:t>or sale for export of any product destined for the territory of any other contracting party.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496944" cy="792088"/>
          </a:xfrm>
          <a:ln>
            <a:solidFill>
              <a:schemeClr val="tx1"/>
            </a:solidFill>
          </a:ln>
        </p:spPr>
        <p:txBody>
          <a:bodyPr/>
          <a:lstStyle/>
          <a:p>
            <a:r>
              <a:rPr lang="en-GB" sz="2800" dirty="0"/>
              <a:t>GATT (Art. XX(b))  Thailand –Cigarettes cont’</a:t>
            </a:r>
            <a:r>
              <a:rPr lang="en-GB" dirty="0"/>
              <a:t> </a:t>
            </a:r>
          </a:p>
        </p:txBody>
      </p:sp>
      <p:sp>
        <p:nvSpPr>
          <p:cNvPr id="3" name="Content Placeholder 2"/>
          <p:cNvSpPr>
            <a:spLocks noGrp="1"/>
          </p:cNvSpPr>
          <p:nvPr>
            <p:ph sz="quarter" idx="13"/>
          </p:nvPr>
        </p:nvSpPr>
        <p:spPr>
          <a:xfrm>
            <a:off x="251520" y="1196752"/>
            <a:ext cx="8280920" cy="5400600"/>
          </a:xfrm>
        </p:spPr>
        <p:txBody>
          <a:bodyPr>
            <a:normAutofit/>
          </a:bodyPr>
          <a:lstStyle/>
          <a:p>
            <a:pPr>
              <a:buNone/>
            </a:pPr>
            <a:endParaRPr lang="en-GB" sz="1800" dirty="0"/>
          </a:p>
          <a:p>
            <a:pPr>
              <a:buNone/>
            </a:pPr>
            <a:r>
              <a:rPr lang="en-GB" sz="1800" dirty="0"/>
              <a:t>Held: This = breach of Art XI as Thailand had not granted licences for the importation of cigarettes during the past 10 years. </a:t>
            </a:r>
          </a:p>
          <a:p>
            <a:endParaRPr lang="en-GB" dirty="0"/>
          </a:p>
        </p:txBody>
      </p:sp>
      <p:sp>
        <p:nvSpPr>
          <p:cNvPr id="5" name="Rounded Rectangle 4"/>
          <p:cNvSpPr/>
          <p:nvPr/>
        </p:nvSpPr>
        <p:spPr>
          <a:xfrm>
            <a:off x="323528" y="2996952"/>
            <a:ext cx="8077200" cy="3505200"/>
          </a:xfrm>
          <a:prstGeom prst="round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GB" sz="2000" dirty="0"/>
              <a:t>    Art. XI </a:t>
            </a:r>
            <a:r>
              <a:rPr lang="en-GB" sz="2000" u="sng" dirty="0">
                <a:solidFill>
                  <a:schemeClr val="bg1"/>
                </a:solidFill>
              </a:rPr>
              <a:t>1.  </a:t>
            </a:r>
            <a:r>
              <a:rPr lang="en-GB" sz="2200" u="sng" dirty="0">
                <a:solidFill>
                  <a:schemeClr val="bg1"/>
                </a:solidFill>
              </a:rPr>
              <a:t>No prohibitions or restrictions other than duties, taxes or other charges</a:t>
            </a:r>
            <a:r>
              <a:rPr lang="en-GB" sz="2200" dirty="0">
                <a:solidFill>
                  <a:schemeClr val="bg1"/>
                </a:solidFill>
              </a:rPr>
              <a:t>, whether made effective </a:t>
            </a:r>
            <a:r>
              <a:rPr lang="en-GB" sz="2200" u="sng" dirty="0">
                <a:solidFill>
                  <a:schemeClr val="bg1"/>
                </a:solidFill>
              </a:rPr>
              <a:t>through quotas, import or export licences or other measures</a:t>
            </a:r>
            <a:r>
              <a:rPr lang="en-GB" sz="2200" dirty="0">
                <a:solidFill>
                  <a:schemeClr val="bg1"/>
                </a:solidFill>
              </a:rPr>
              <a:t>, </a:t>
            </a:r>
            <a:r>
              <a:rPr lang="en-GB" sz="2200" u="sng" dirty="0">
                <a:solidFill>
                  <a:schemeClr val="bg1"/>
                </a:solidFill>
              </a:rPr>
              <a:t>shall be instituted or maintained </a:t>
            </a:r>
            <a:r>
              <a:rPr lang="en-GB" sz="2200" dirty="0">
                <a:solidFill>
                  <a:schemeClr val="bg1"/>
                </a:solidFill>
              </a:rPr>
              <a:t>by any contracting party </a:t>
            </a:r>
            <a:r>
              <a:rPr lang="en-GB" sz="2200" u="sng" dirty="0">
                <a:solidFill>
                  <a:schemeClr val="bg1"/>
                </a:solidFill>
              </a:rPr>
              <a:t>on the importation </a:t>
            </a:r>
            <a:r>
              <a:rPr lang="en-GB" sz="2200" dirty="0">
                <a:solidFill>
                  <a:schemeClr val="bg1"/>
                </a:solidFill>
              </a:rPr>
              <a:t>of any product of the territory of any other contracting party </a:t>
            </a:r>
            <a:r>
              <a:rPr lang="en-GB" sz="2200" u="sng" dirty="0">
                <a:solidFill>
                  <a:schemeClr val="bg1"/>
                </a:solidFill>
              </a:rPr>
              <a:t>or on the exportation </a:t>
            </a:r>
            <a:r>
              <a:rPr lang="en-GB" sz="2200" dirty="0">
                <a:solidFill>
                  <a:schemeClr val="bg1"/>
                </a:solidFill>
              </a:rPr>
              <a:t>or sale for export of any product destined for the territory of any other contracting party. </a:t>
            </a:r>
          </a:p>
        </p:txBody>
      </p:sp>
      <p:sp>
        <p:nvSpPr>
          <p:cNvPr id="6" name="Oval Callout 5"/>
          <p:cNvSpPr/>
          <p:nvPr/>
        </p:nvSpPr>
        <p:spPr>
          <a:xfrm>
            <a:off x="3491880" y="3068960"/>
            <a:ext cx="2520280" cy="1008112"/>
          </a:xfrm>
          <a:prstGeom prst="wedgeEllipse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Prohibition of import licenses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Thailand- Cigarettes cont’ </a:t>
            </a:r>
          </a:p>
        </p:txBody>
      </p:sp>
      <p:sp>
        <p:nvSpPr>
          <p:cNvPr id="3" name="Content Placeholder 2"/>
          <p:cNvSpPr>
            <a:spLocks noGrp="1"/>
          </p:cNvSpPr>
          <p:nvPr>
            <p:ph sz="quarter" idx="13"/>
          </p:nvPr>
        </p:nvSpPr>
        <p:spPr>
          <a:xfrm>
            <a:off x="251520" y="980728"/>
            <a:ext cx="8640960" cy="5616624"/>
          </a:xfrm>
        </p:spPr>
        <p:txBody>
          <a:bodyPr>
            <a:normAutofit/>
          </a:bodyPr>
          <a:lstStyle/>
          <a:p>
            <a:pPr>
              <a:buNone/>
            </a:pPr>
            <a:endParaRPr lang="en-GB" sz="1800" dirty="0"/>
          </a:p>
          <a:p>
            <a:pPr>
              <a:buNone/>
            </a:pPr>
            <a:r>
              <a:rPr lang="en-GB" sz="1800" b="1" u="sng" dirty="0">
                <a:solidFill>
                  <a:srgbClr val="FF0000"/>
                </a:solidFill>
              </a:rPr>
              <a:t>Whether Thailand’s measure was justifiable under Art. XX (b)</a:t>
            </a:r>
          </a:p>
          <a:p>
            <a:pPr>
              <a:buNone/>
            </a:pPr>
            <a:endParaRPr lang="en-GB" sz="1800" b="1" dirty="0">
              <a:solidFill>
                <a:srgbClr val="FF0000"/>
              </a:solidFill>
            </a:endParaRPr>
          </a:p>
          <a:p>
            <a:r>
              <a:rPr lang="en-US" sz="1800" dirty="0">
                <a:solidFill>
                  <a:schemeClr val="tx1"/>
                </a:solidFill>
              </a:rPr>
              <a:t>Not an issue that Thailand’s measure contributes to the protection of human life/health</a:t>
            </a:r>
          </a:p>
          <a:p>
            <a:endParaRPr lang="en-GB" sz="2000" dirty="0"/>
          </a:p>
          <a:p>
            <a:r>
              <a:rPr lang="en-GB" sz="1800" b="1" dirty="0">
                <a:solidFill>
                  <a:srgbClr val="FF0000"/>
                </a:solidFill>
              </a:rPr>
              <a:t> But it became an issue whether Thailand’s measure was necessary</a:t>
            </a:r>
          </a:p>
          <a:p>
            <a:pPr>
              <a:buNone/>
            </a:pPr>
            <a:r>
              <a:rPr lang="en-GB" sz="1800" b="1" dirty="0">
                <a:solidFill>
                  <a:srgbClr val="FF0000"/>
                </a:solidFill>
              </a:rPr>
              <a:t>(para 73)  </a:t>
            </a:r>
            <a:r>
              <a:rPr lang="en-GB" sz="1800" dirty="0"/>
              <a:t>Art. XX (b) clearly allowed CP to prioritise human health over trade liberalisation,  provided the measure was </a:t>
            </a:r>
            <a:r>
              <a:rPr lang="en-GB" sz="1800" u="sng" dirty="0"/>
              <a:t>"necessary”</a:t>
            </a:r>
            <a:r>
              <a:rPr lang="en-GB" sz="1800" dirty="0"/>
              <a:t>. </a:t>
            </a:r>
          </a:p>
          <a:p>
            <a:pPr>
              <a:buNone/>
            </a:pPr>
            <a:endParaRPr lang="en-GB" sz="1800" b="1" dirty="0">
              <a:solidFill>
                <a:srgbClr val="FF0000"/>
              </a:solidFill>
            </a:endParaRPr>
          </a:p>
          <a:p>
            <a:pPr>
              <a:buNone/>
            </a:pPr>
            <a:endParaRPr lang="en-GB" sz="1800" b="1" dirty="0">
              <a:solidFill>
                <a:srgbClr val="FF0000"/>
              </a:solidFill>
            </a:endParaRPr>
          </a:p>
          <a:p>
            <a:pPr>
              <a:buNone/>
            </a:pPr>
            <a:endParaRPr lang="en-GB" sz="1800" dirty="0"/>
          </a:p>
        </p:txBody>
      </p:sp>
      <p:sp>
        <p:nvSpPr>
          <p:cNvPr id="7" name="Rounded Rectangle 6"/>
          <p:cNvSpPr/>
          <p:nvPr/>
        </p:nvSpPr>
        <p:spPr>
          <a:xfrm>
            <a:off x="323528" y="4221088"/>
            <a:ext cx="8424936" cy="15121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u="sng" dirty="0"/>
              <a:t>The measure would not be necessary and consistent with Article XX </a:t>
            </a:r>
          </a:p>
          <a:p>
            <a:r>
              <a:rPr lang="en-GB" sz="2000" u="sng" dirty="0"/>
              <a:t>“if an alternative measure which it could reasonably be expected to employ and which is not inconsistent/less inconsistent with other GATT provisions is available to it” </a:t>
            </a:r>
            <a:endParaRPr lang="en-GB" sz="2000" dirty="0"/>
          </a:p>
        </p:txBody>
      </p:sp>
      <p:sp>
        <p:nvSpPr>
          <p:cNvPr id="8" name="Down Arrow 7"/>
          <p:cNvSpPr/>
          <p:nvPr/>
        </p:nvSpPr>
        <p:spPr>
          <a:xfrm>
            <a:off x="5310960" y="4077072"/>
            <a:ext cx="360040" cy="432048"/>
          </a:xfrm>
          <a:prstGeom prst="downArrow">
            <a:avLst>
              <a:gd name="adj1" fmla="val 73444"/>
              <a:gd name="adj2" fmla="val 50000"/>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467544" y="5473005"/>
            <a:ext cx="8280920" cy="1015663"/>
          </a:xfrm>
          <a:prstGeom prst="rect">
            <a:avLst/>
          </a:prstGeom>
        </p:spPr>
        <p:txBody>
          <a:bodyPr wrap="square">
            <a:spAutoFit/>
          </a:bodyPr>
          <a:lstStyle/>
          <a:p>
            <a:endParaRPr lang="en-GB" sz="2000" dirty="0"/>
          </a:p>
          <a:p>
            <a:r>
              <a:rPr lang="en-GB" sz="2000" dirty="0"/>
              <a:t>(para 76) Thailand’s measures could be seen as intended to (i)  ensure the quality and (ii) reduce the quantity of cigarettes sold in Thailand </a:t>
            </a:r>
          </a:p>
        </p:txBody>
      </p:sp>
      <p:sp>
        <p:nvSpPr>
          <p:cNvPr id="10" name="Oval Callout 9"/>
          <p:cNvSpPr/>
          <p:nvPr/>
        </p:nvSpPr>
        <p:spPr>
          <a:xfrm>
            <a:off x="6300192" y="2865512"/>
            <a:ext cx="2843808" cy="1152128"/>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 Necessity Test (no less trade restrictive alternatives)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Thailand- Cigarettes cont’ </a:t>
            </a:r>
          </a:p>
        </p:txBody>
      </p:sp>
      <p:sp>
        <p:nvSpPr>
          <p:cNvPr id="3" name="Content Placeholder 2"/>
          <p:cNvSpPr>
            <a:spLocks noGrp="1"/>
          </p:cNvSpPr>
          <p:nvPr>
            <p:ph sz="quarter" idx="13"/>
          </p:nvPr>
        </p:nvSpPr>
        <p:spPr>
          <a:xfrm>
            <a:off x="251520" y="1196752"/>
            <a:ext cx="8280920" cy="5400600"/>
          </a:xfrm>
        </p:spPr>
        <p:txBody>
          <a:bodyPr>
            <a:normAutofit/>
          </a:bodyPr>
          <a:lstStyle/>
          <a:p>
            <a:pPr>
              <a:buNone/>
            </a:pPr>
            <a:endParaRPr lang="en-GB" sz="1800" dirty="0"/>
          </a:p>
          <a:p>
            <a:r>
              <a:rPr lang="en-GB" dirty="0"/>
              <a:t>Held:  Thailand was in breach of Art. XX (b) as the measures were not necessary to protect human health, because....</a:t>
            </a:r>
          </a:p>
          <a:p>
            <a:pPr>
              <a:buNone/>
            </a:pPr>
            <a:endParaRPr lang="en-GB" dirty="0"/>
          </a:p>
          <a:p>
            <a:pPr>
              <a:buNone/>
            </a:pPr>
            <a:r>
              <a:rPr lang="en-GB" dirty="0">
                <a:solidFill>
                  <a:srgbClr val="FF0000"/>
                </a:solidFill>
              </a:rPr>
              <a:t>As to the quality</a:t>
            </a:r>
            <a:r>
              <a:rPr lang="en-GB" dirty="0">
                <a:sym typeface="Wingdings" pitchFamily="2" charset="2"/>
              </a:rPr>
              <a:t> (bad chemicals etc.) </a:t>
            </a:r>
            <a:endParaRPr lang="en-GB" dirty="0"/>
          </a:p>
          <a:p>
            <a:pPr>
              <a:buNone/>
            </a:pPr>
            <a:endParaRPr lang="en-GB" dirty="0"/>
          </a:p>
          <a:p>
            <a:pPr>
              <a:buNone/>
            </a:pPr>
            <a:r>
              <a:rPr lang="en-GB" dirty="0"/>
              <a:t>- Thailand could have introduced a labelling scheme to inform consumers about the cigarettes’ ingredients</a:t>
            </a:r>
          </a:p>
          <a:p>
            <a:pPr>
              <a:buNone/>
            </a:pPr>
            <a:endParaRPr lang="en-GB" dirty="0"/>
          </a:p>
          <a:p>
            <a:pPr>
              <a:buNone/>
            </a:pPr>
            <a:r>
              <a:rPr lang="en-GB" dirty="0">
                <a:solidFill>
                  <a:srgbClr val="FF0000"/>
                </a:solidFill>
              </a:rPr>
              <a:t>As to the quantity </a:t>
            </a:r>
            <a:r>
              <a:rPr lang="en-GB" dirty="0">
                <a:sym typeface="Wingdings" pitchFamily="2" charset="2"/>
              </a:rPr>
              <a:t> (esp. Amongst the adolescent and female smokers) </a:t>
            </a:r>
          </a:p>
          <a:p>
            <a:pPr>
              <a:buNone/>
            </a:pPr>
            <a:endParaRPr lang="en-GB" dirty="0">
              <a:sym typeface="Wingdings" pitchFamily="2" charset="2"/>
            </a:endParaRPr>
          </a:p>
          <a:p>
            <a:pPr>
              <a:buNone/>
            </a:pPr>
            <a:r>
              <a:rPr lang="en-GB" dirty="0">
                <a:sym typeface="Wingdings" pitchFamily="2" charset="2"/>
              </a:rPr>
              <a:t>- Thailand  could have an advertisement ban. </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Thailand- Cigarettes cont’ </a:t>
            </a:r>
          </a:p>
        </p:txBody>
      </p:sp>
      <p:sp>
        <p:nvSpPr>
          <p:cNvPr id="3" name="Content Placeholder 2"/>
          <p:cNvSpPr>
            <a:spLocks noGrp="1"/>
          </p:cNvSpPr>
          <p:nvPr>
            <p:ph sz="quarter" idx="13"/>
          </p:nvPr>
        </p:nvSpPr>
        <p:spPr>
          <a:xfrm>
            <a:off x="251520" y="1196752"/>
            <a:ext cx="8280920" cy="5400600"/>
          </a:xfrm>
        </p:spPr>
        <p:txBody>
          <a:bodyPr>
            <a:normAutofit/>
          </a:bodyPr>
          <a:lstStyle/>
          <a:p>
            <a:pPr>
              <a:buNone/>
            </a:pPr>
            <a:endParaRPr lang="en-GB" sz="1800" dirty="0"/>
          </a:p>
          <a:p>
            <a:r>
              <a:rPr lang="en-GB" dirty="0"/>
              <a:t>Held:  Thailand was in breach of Art. XX (b) as the measures were not necessary to protect human health, because....</a:t>
            </a:r>
          </a:p>
          <a:p>
            <a:pPr>
              <a:buNone/>
            </a:pPr>
            <a:endParaRPr lang="en-GB" dirty="0"/>
          </a:p>
          <a:p>
            <a:pPr>
              <a:buNone/>
            </a:pPr>
            <a:r>
              <a:rPr lang="en-GB" dirty="0">
                <a:solidFill>
                  <a:srgbClr val="FF0000"/>
                </a:solidFill>
              </a:rPr>
              <a:t>As to the quality</a:t>
            </a:r>
            <a:r>
              <a:rPr lang="en-GB" dirty="0">
                <a:sym typeface="Wingdings" pitchFamily="2" charset="2"/>
              </a:rPr>
              <a:t> (bad chemicals etc.) </a:t>
            </a:r>
            <a:endParaRPr lang="en-GB" dirty="0"/>
          </a:p>
          <a:p>
            <a:pPr>
              <a:buNone/>
            </a:pPr>
            <a:endParaRPr lang="en-GB" dirty="0"/>
          </a:p>
          <a:p>
            <a:pPr>
              <a:buNone/>
            </a:pPr>
            <a:r>
              <a:rPr lang="en-GB" dirty="0"/>
              <a:t>Thailand could have introduced a labelling scheme to inform consumers about the cigarettes’ ingredients</a:t>
            </a:r>
          </a:p>
          <a:p>
            <a:pPr>
              <a:buNone/>
            </a:pPr>
            <a:endParaRPr lang="en-GB" dirty="0"/>
          </a:p>
          <a:p>
            <a:pPr>
              <a:buNone/>
            </a:pPr>
            <a:r>
              <a:rPr lang="en-GB" dirty="0">
                <a:solidFill>
                  <a:schemeClr val="accent6"/>
                </a:solidFill>
              </a:rPr>
              <a:t>As to the quantity </a:t>
            </a:r>
            <a:r>
              <a:rPr lang="en-GB" dirty="0">
                <a:sym typeface="Wingdings" pitchFamily="2" charset="2"/>
              </a:rPr>
              <a:t> (esp. Amongst the adolescent and female smokers) </a:t>
            </a:r>
          </a:p>
          <a:p>
            <a:pPr>
              <a:buNone/>
            </a:pPr>
            <a:endParaRPr lang="en-GB" dirty="0">
              <a:sym typeface="Wingdings" pitchFamily="2" charset="2"/>
            </a:endParaRPr>
          </a:p>
          <a:p>
            <a:pPr>
              <a:buNone/>
            </a:pPr>
            <a:r>
              <a:rPr lang="en-GB" dirty="0">
                <a:sym typeface="Wingdings" pitchFamily="2" charset="2"/>
              </a:rPr>
              <a:t>Thailand  could have an advertisement ban. </a:t>
            </a:r>
            <a:endParaRPr lang="en-GB" dirty="0"/>
          </a:p>
        </p:txBody>
      </p:sp>
      <p:sp>
        <p:nvSpPr>
          <p:cNvPr id="8" name="Wave 7"/>
          <p:cNvSpPr/>
          <p:nvPr/>
        </p:nvSpPr>
        <p:spPr>
          <a:xfrm>
            <a:off x="827584" y="2132856"/>
            <a:ext cx="6768752" cy="2088232"/>
          </a:xfrm>
          <a:prstGeom prst="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do you think?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3200" dirty="0"/>
              <a:t>GATT (Art. XX(b)) EC-Asbestos</a:t>
            </a:r>
          </a:p>
        </p:txBody>
      </p:sp>
      <p:sp>
        <p:nvSpPr>
          <p:cNvPr id="3" name="Content Placeholder 2"/>
          <p:cNvSpPr>
            <a:spLocks noGrp="1"/>
          </p:cNvSpPr>
          <p:nvPr>
            <p:ph sz="quarter" idx="13"/>
          </p:nvPr>
        </p:nvSpPr>
        <p:spPr>
          <a:xfrm>
            <a:off x="323528" y="1628800"/>
            <a:ext cx="8424936" cy="4824536"/>
          </a:xfrm>
        </p:spPr>
        <p:txBody>
          <a:bodyPr>
            <a:normAutofit lnSpcReduction="10000"/>
          </a:bodyPr>
          <a:lstStyle/>
          <a:p>
            <a:pPr>
              <a:buNone/>
            </a:pPr>
            <a:r>
              <a:rPr lang="en-GB" u="sng" dirty="0"/>
              <a:t>EC- Asbestos</a:t>
            </a:r>
            <a:r>
              <a:rPr lang="en-GB" dirty="0"/>
              <a:t>  (2001) </a:t>
            </a:r>
          </a:p>
          <a:p>
            <a:pPr>
              <a:buNone/>
            </a:pPr>
            <a:endParaRPr lang="en-GB" dirty="0"/>
          </a:p>
          <a:p>
            <a:pPr>
              <a:buNone/>
            </a:pPr>
            <a:r>
              <a:rPr lang="en-GB" dirty="0"/>
              <a:t>Facts: </a:t>
            </a:r>
          </a:p>
          <a:p>
            <a:pPr>
              <a:buNone/>
            </a:pPr>
            <a:endParaRPr lang="en-GB" dirty="0"/>
          </a:p>
          <a:p>
            <a:r>
              <a:rPr lang="en-GB" dirty="0"/>
              <a:t>French decree banned the sale, use and import of all Asbestos fibres but not other kinds of insulated fibres</a:t>
            </a:r>
          </a:p>
          <a:p>
            <a:endParaRPr lang="en-GB" dirty="0"/>
          </a:p>
          <a:p>
            <a:r>
              <a:rPr lang="en-GB" dirty="0"/>
              <a:t>Aimed to protect public health </a:t>
            </a:r>
          </a:p>
          <a:p>
            <a:endParaRPr lang="en-GB" dirty="0"/>
          </a:p>
          <a:p>
            <a:r>
              <a:rPr lang="en-GB" dirty="0"/>
              <a:t>Canada which produced &amp; exported a lot of Asbestos fibres claimed the violation of Article III:4, arguing that Asbestos fibres and other kind of fibres were  “like products” </a:t>
            </a:r>
          </a:p>
          <a:p>
            <a:endParaRPr lang="en-GB" dirty="0"/>
          </a:p>
        </p:txBody>
      </p:sp>
      <p:pic>
        <p:nvPicPr>
          <p:cNvPr id="4" name="Picture 2" descr="http://www.lynchlawyers.com/asbestos-roofing.jpg"/>
          <p:cNvPicPr>
            <a:picLocks noChangeAspect="1" noChangeArrowheads="1"/>
          </p:cNvPicPr>
          <p:nvPr/>
        </p:nvPicPr>
        <p:blipFill>
          <a:blip r:embed="rId2" cstate="print"/>
          <a:srcRect/>
          <a:stretch>
            <a:fillRect/>
          </a:stretch>
        </p:blipFill>
        <p:spPr bwMode="auto">
          <a:xfrm>
            <a:off x="6516216" y="1196752"/>
            <a:ext cx="2178496" cy="18002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EC- Asbestos cont’ </a:t>
            </a:r>
          </a:p>
        </p:txBody>
      </p:sp>
      <p:sp>
        <p:nvSpPr>
          <p:cNvPr id="3" name="Content Placeholder 2"/>
          <p:cNvSpPr>
            <a:spLocks noGrp="1"/>
          </p:cNvSpPr>
          <p:nvPr>
            <p:ph sz="quarter" idx="13"/>
          </p:nvPr>
        </p:nvSpPr>
        <p:spPr>
          <a:xfrm>
            <a:off x="323528" y="1628800"/>
            <a:ext cx="8424936" cy="4824536"/>
          </a:xfrm>
        </p:spPr>
        <p:txBody>
          <a:bodyPr>
            <a:normAutofit fontScale="77500" lnSpcReduction="20000"/>
          </a:bodyPr>
          <a:lstStyle/>
          <a:p>
            <a:pPr>
              <a:buNone/>
            </a:pPr>
            <a:endParaRPr lang="en-GB" dirty="0"/>
          </a:p>
          <a:p>
            <a:pPr>
              <a:buNone/>
            </a:pPr>
            <a:r>
              <a:rPr lang="en-GB" dirty="0"/>
              <a:t>AB: Agreed. </a:t>
            </a:r>
          </a:p>
          <a:p>
            <a:pPr>
              <a:buNone/>
            </a:pPr>
            <a:endParaRPr lang="en-GB" dirty="0"/>
          </a:p>
          <a:p>
            <a:pPr>
              <a:buFontTx/>
              <a:buChar char="-"/>
            </a:pPr>
            <a:r>
              <a:rPr lang="en-GB" dirty="0"/>
              <a:t>Although WTO members have </a:t>
            </a:r>
            <a:r>
              <a:rPr lang="en-GB" b="1" u="sng" dirty="0">
                <a:solidFill>
                  <a:schemeClr val="accent6"/>
                </a:solidFill>
              </a:rPr>
              <a:t>a right to determine the level of health protection they consider appropriate in a given situation (</a:t>
            </a:r>
            <a:r>
              <a:rPr lang="en-GB" dirty="0"/>
              <a:t>here </a:t>
            </a:r>
            <a:r>
              <a:rPr lang="en-GB" b="1" dirty="0">
                <a:solidFill>
                  <a:schemeClr val="accent6"/>
                </a:solidFill>
              </a:rPr>
              <a:t>a total ban </a:t>
            </a:r>
            <a:r>
              <a:rPr lang="en-GB" dirty="0"/>
              <a:t>on Asbestos) (para 168), it has to also be established that there is </a:t>
            </a:r>
            <a:r>
              <a:rPr lang="en-GB" b="1" u="sng" dirty="0">
                <a:solidFill>
                  <a:schemeClr val="accent6"/>
                </a:solidFill>
              </a:rPr>
              <a:t>no alternative </a:t>
            </a:r>
            <a:r>
              <a:rPr lang="en-GB" dirty="0"/>
              <a:t>to the measure at issue that the member </a:t>
            </a:r>
            <a:r>
              <a:rPr lang="en-GB" b="1" u="sng" dirty="0">
                <a:solidFill>
                  <a:schemeClr val="accent6"/>
                </a:solidFill>
              </a:rPr>
              <a:t>could reasonably be expected to emp</a:t>
            </a:r>
            <a:r>
              <a:rPr lang="en-GB" dirty="0">
                <a:solidFill>
                  <a:schemeClr val="accent6"/>
                </a:solidFill>
              </a:rPr>
              <a:t>loy</a:t>
            </a:r>
            <a:r>
              <a:rPr lang="en-GB" dirty="0"/>
              <a:t>’. </a:t>
            </a:r>
          </a:p>
          <a:p>
            <a:pPr>
              <a:buFontTx/>
              <a:buChar char="-"/>
            </a:pPr>
            <a:endParaRPr lang="en-GB" dirty="0"/>
          </a:p>
          <a:p>
            <a:pPr>
              <a:buFontTx/>
              <a:buChar char="-"/>
            </a:pPr>
            <a:r>
              <a:rPr lang="en-GB" dirty="0"/>
              <a:t> Canada argued that a controlled use would be possible and = a less trade restrictive alternative.</a:t>
            </a:r>
          </a:p>
          <a:p>
            <a:pPr>
              <a:buFontTx/>
              <a:buChar char="-"/>
            </a:pPr>
            <a:endParaRPr lang="en-GB" dirty="0"/>
          </a:p>
          <a:p>
            <a:pPr>
              <a:buFontTx/>
              <a:buChar char="-"/>
            </a:pPr>
            <a:r>
              <a:rPr lang="en-GB" dirty="0"/>
              <a:t>But the AB held that this would not be possible to achieve the level of protection that EC wanted.  (para 174-178)</a:t>
            </a:r>
          </a:p>
          <a:p>
            <a:pPr>
              <a:buNone/>
            </a:pPr>
            <a:r>
              <a:rPr lang="en-GB" dirty="0"/>
              <a:t> </a:t>
            </a:r>
          </a:p>
          <a:p>
            <a:pPr>
              <a:buFontTx/>
              <a:buChar char="-"/>
            </a:pPr>
            <a:r>
              <a:rPr lang="en-GB" dirty="0"/>
              <a:t>Thus, the measure  ( a total import ban) would be necessary to protect human health. </a:t>
            </a:r>
          </a:p>
          <a:p>
            <a:pPr>
              <a:buNone/>
            </a:pPr>
            <a:endParaRPr lang="en-GB" dirty="0"/>
          </a:p>
          <a:p>
            <a:pPr>
              <a:buNone/>
            </a:pPr>
            <a:endParaRPr lang="en-GB" dirty="0"/>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GATT (Art. XX(b)) EC- Asbestos cont’ </a:t>
            </a:r>
          </a:p>
        </p:txBody>
      </p:sp>
      <p:sp>
        <p:nvSpPr>
          <p:cNvPr id="3" name="Content Placeholder 2"/>
          <p:cNvSpPr>
            <a:spLocks noGrp="1"/>
          </p:cNvSpPr>
          <p:nvPr>
            <p:ph sz="quarter" idx="13"/>
          </p:nvPr>
        </p:nvSpPr>
        <p:spPr>
          <a:xfrm>
            <a:off x="323528" y="1628800"/>
            <a:ext cx="8424936" cy="4824536"/>
          </a:xfrm>
        </p:spPr>
        <p:txBody>
          <a:bodyPr>
            <a:normAutofit fontScale="77500" lnSpcReduction="20000"/>
          </a:bodyPr>
          <a:lstStyle/>
          <a:p>
            <a:pPr>
              <a:buNone/>
            </a:pPr>
            <a:endParaRPr lang="en-GB" dirty="0"/>
          </a:p>
          <a:p>
            <a:pPr>
              <a:buNone/>
            </a:pPr>
            <a:r>
              <a:rPr lang="en-GB" dirty="0"/>
              <a:t>AB: Agreed. </a:t>
            </a:r>
          </a:p>
          <a:p>
            <a:pPr>
              <a:buNone/>
            </a:pPr>
            <a:endParaRPr lang="en-GB" dirty="0"/>
          </a:p>
          <a:p>
            <a:pPr>
              <a:buFontTx/>
              <a:buChar char="-"/>
            </a:pPr>
            <a:r>
              <a:rPr lang="en-GB" dirty="0"/>
              <a:t>Although WTO members have </a:t>
            </a:r>
            <a:r>
              <a:rPr lang="en-GB" b="1" u="sng" dirty="0">
                <a:solidFill>
                  <a:schemeClr val="accent6"/>
                </a:solidFill>
              </a:rPr>
              <a:t>a right to determine the level of health protection they consider appropriate in a given situation (</a:t>
            </a:r>
            <a:r>
              <a:rPr lang="en-GB" dirty="0"/>
              <a:t>here </a:t>
            </a:r>
            <a:r>
              <a:rPr lang="en-GB" b="1" dirty="0">
                <a:solidFill>
                  <a:schemeClr val="accent6"/>
                </a:solidFill>
              </a:rPr>
              <a:t>a total ban </a:t>
            </a:r>
            <a:r>
              <a:rPr lang="en-GB" dirty="0"/>
              <a:t>on Asbestos) (para 168), it has to also be established that there is </a:t>
            </a:r>
            <a:r>
              <a:rPr lang="en-GB" b="1" u="sng" dirty="0">
                <a:solidFill>
                  <a:schemeClr val="accent6"/>
                </a:solidFill>
              </a:rPr>
              <a:t>no alternative </a:t>
            </a:r>
            <a:r>
              <a:rPr lang="en-GB" dirty="0"/>
              <a:t>to the measure at issue that the member </a:t>
            </a:r>
            <a:r>
              <a:rPr lang="en-GB" b="1" u="sng" dirty="0">
                <a:solidFill>
                  <a:schemeClr val="accent6"/>
                </a:solidFill>
              </a:rPr>
              <a:t>could reasonably be expected to emp</a:t>
            </a:r>
            <a:r>
              <a:rPr lang="en-GB" dirty="0">
                <a:solidFill>
                  <a:schemeClr val="accent6"/>
                </a:solidFill>
              </a:rPr>
              <a:t>loy</a:t>
            </a:r>
            <a:r>
              <a:rPr lang="en-GB" dirty="0"/>
              <a:t>’. </a:t>
            </a:r>
          </a:p>
          <a:p>
            <a:pPr>
              <a:buFontTx/>
              <a:buChar char="-"/>
            </a:pPr>
            <a:endParaRPr lang="en-GB" dirty="0"/>
          </a:p>
          <a:p>
            <a:pPr>
              <a:buFontTx/>
              <a:buChar char="-"/>
            </a:pPr>
            <a:r>
              <a:rPr lang="en-GB" dirty="0"/>
              <a:t> Canada argued that a controlled use would be possible and = a less trade restrictive alternative.</a:t>
            </a:r>
          </a:p>
          <a:p>
            <a:pPr>
              <a:buFontTx/>
              <a:buChar char="-"/>
            </a:pPr>
            <a:endParaRPr lang="en-GB" dirty="0"/>
          </a:p>
          <a:p>
            <a:pPr>
              <a:buFontTx/>
              <a:buChar char="-"/>
            </a:pPr>
            <a:r>
              <a:rPr lang="en-GB" dirty="0"/>
              <a:t>But the AB held that this would not be possible to achieve the level of protection that EC wanted.  (para 174-178)</a:t>
            </a:r>
          </a:p>
          <a:p>
            <a:pPr>
              <a:buNone/>
            </a:pPr>
            <a:r>
              <a:rPr lang="en-GB" dirty="0"/>
              <a:t> </a:t>
            </a:r>
          </a:p>
          <a:p>
            <a:pPr>
              <a:buFontTx/>
              <a:buChar char="-"/>
            </a:pPr>
            <a:r>
              <a:rPr lang="en-GB" dirty="0"/>
              <a:t>Thus, the measure  ( a total import ban) would be necessary to protect human health. </a:t>
            </a:r>
          </a:p>
          <a:p>
            <a:pPr>
              <a:buNone/>
            </a:pPr>
            <a:endParaRPr lang="en-GB" dirty="0"/>
          </a:p>
          <a:p>
            <a:pPr>
              <a:buNone/>
            </a:pPr>
            <a:endParaRPr lang="en-GB" dirty="0"/>
          </a:p>
          <a:p>
            <a:endParaRPr lang="en-GB" dirty="0"/>
          </a:p>
        </p:txBody>
      </p:sp>
      <p:sp>
        <p:nvSpPr>
          <p:cNvPr id="4" name="Double Wave 3"/>
          <p:cNvSpPr/>
          <p:nvPr/>
        </p:nvSpPr>
        <p:spPr>
          <a:xfrm>
            <a:off x="1259632" y="2204864"/>
            <a:ext cx="6120680" cy="2736304"/>
          </a:xfrm>
          <a:prstGeom prst="double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do you think? Why is it different from Thai Cigarettes?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Article XX (g): relating to the conservation of exhaustible natural resources</a:t>
            </a:r>
          </a:p>
        </p:txBody>
      </p:sp>
      <p:sp>
        <p:nvSpPr>
          <p:cNvPr id="3" name="Content Placeholder 2"/>
          <p:cNvSpPr>
            <a:spLocks noGrp="1"/>
          </p:cNvSpPr>
          <p:nvPr>
            <p:ph sz="quarter" idx="13"/>
          </p:nvPr>
        </p:nvSpPr>
        <p:spPr>
          <a:xfrm>
            <a:off x="323528" y="1628800"/>
            <a:ext cx="8424936" cy="4824536"/>
          </a:xfrm>
        </p:spPr>
        <p:txBody>
          <a:bodyPr/>
          <a:lstStyle/>
          <a:p>
            <a:r>
              <a:rPr lang="en-US" u="sng" dirty="0"/>
              <a:t>Relating to </a:t>
            </a:r>
            <a:r>
              <a:rPr lang="en-US" dirty="0"/>
              <a:t>the conservation of </a:t>
            </a:r>
            <a:r>
              <a:rPr lang="en-US" u="sng" dirty="0"/>
              <a:t>exhaustible natural resources</a:t>
            </a:r>
            <a:r>
              <a:rPr lang="en-US" dirty="0"/>
              <a:t>. </a:t>
            </a:r>
            <a:endParaRPr lang="en-GB" dirty="0"/>
          </a:p>
        </p:txBody>
      </p:sp>
      <p:sp>
        <p:nvSpPr>
          <p:cNvPr id="4" name="Down Arrow 3"/>
          <p:cNvSpPr/>
          <p:nvPr/>
        </p:nvSpPr>
        <p:spPr>
          <a:xfrm>
            <a:off x="6456696" y="2011079"/>
            <a:ext cx="360040" cy="1296144"/>
          </a:xfrm>
          <a:prstGeom prst="down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5" name="Round Same Side Corner Rectangle 4"/>
          <p:cNvSpPr/>
          <p:nvPr/>
        </p:nvSpPr>
        <p:spPr>
          <a:xfrm>
            <a:off x="5603628" y="3422223"/>
            <a:ext cx="3024336" cy="1336073"/>
          </a:xfrm>
          <a:prstGeom prst="round2Same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rPr>
              <a:t>Prima facie, what do you think are exhaustible natural resources </a:t>
            </a:r>
            <a:endParaRPr lang="th-TH" sz="2000" dirty="0">
              <a:solidFill>
                <a:schemeClr val="tx1"/>
              </a:solidFill>
            </a:endParaRPr>
          </a:p>
        </p:txBody>
      </p:sp>
      <p:sp>
        <p:nvSpPr>
          <p:cNvPr id="6" name="Down Arrow 5"/>
          <p:cNvSpPr/>
          <p:nvPr/>
        </p:nvSpPr>
        <p:spPr>
          <a:xfrm>
            <a:off x="1115616" y="2132856"/>
            <a:ext cx="360040" cy="1152128"/>
          </a:xfrm>
          <a:prstGeom prst="down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7" name="Round Single Corner Rectangle 6"/>
          <p:cNvSpPr/>
          <p:nvPr/>
        </p:nvSpPr>
        <p:spPr>
          <a:xfrm>
            <a:off x="158699" y="3396921"/>
            <a:ext cx="2592288" cy="1224136"/>
          </a:xfrm>
          <a:prstGeom prst="round1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tx1"/>
                </a:solidFill>
              </a:rPr>
              <a:t>Similar/ different from necessary to? </a:t>
            </a:r>
            <a:endParaRPr lang="th-TH" sz="1800" dirty="0">
              <a:solidFill>
                <a:schemeClr val="tx1"/>
              </a:solidFill>
            </a:endParaRPr>
          </a:p>
        </p:txBody>
      </p:sp>
      <p:sp>
        <p:nvSpPr>
          <p:cNvPr id="8" name="Up Arrow 7"/>
          <p:cNvSpPr/>
          <p:nvPr/>
        </p:nvSpPr>
        <p:spPr>
          <a:xfrm rot="7881082">
            <a:off x="1851006" y="4831256"/>
            <a:ext cx="740076" cy="79208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Up Arrow 8"/>
          <p:cNvSpPr/>
          <p:nvPr/>
        </p:nvSpPr>
        <p:spPr>
          <a:xfrm rot="14674734">
            <a:off x="5750134" y="4866471"/>
            <a:ext cx="740076" cy="79208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0" name="Folded Corner 9"/>
          <p:cNvSpPr/>
          <p:nvPr/>
        </p:nvSpPr>
        <p:spPr>
          <a:xfrm>
            <a:off x="2762819" y="5445224"/>
            <a:ext cx="2840809" cy="1224136"/>
          </a:xfrm>
          <a:prstGeom prst="foldedCorne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Shrimp/ Turtle Case </a:t>
            </a:r>
            <a:endParaRPr lang="th-TH" dirty="0">
              <a:solidFill>
                <a:schemeClr val="tx1"/>
              </a:solidFill>
            </a:endParaRPr>
          </a:p>
        </p:txBody>
      </p:sp>
    </p:spTree>
    <p:extLst>
      <p:ext uri="{BB962C8B-B14F-4D97-AF65-F5344CB8AC3E}">
        <p14:creationId xmlns:p14="http://schemas.microsoft.com/office/powerpoint/2010/main" val="1685097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3200" dirty="0"/>
              <a:t>Article XX (g) Shrimp/Turtle Case </a:t>
            </a:r>
          </a:p>
        </p:txBody>
      </p:sp>
      <p:sp>
        <p:nvSpPr>
          <p:cNvPr id="3" name="Content Placeholder 2"/>
          <p:cNvSpPr>
            <a:spLocks noGrp="1"/>
          </p:cNvSpPr>
          <p:nvPr>
            <p:ph sz="quarter" idx="13"/>
          </p:nvPr>
        </p:nvSpPr>
        <p:spPr>
          <a:xfrm>
            <a:off x="302893" y="1207126"/>
            <a:ext cx="5760640" cy="5462233"/>
          </a:xfrm>
        </p:spPr>
        <p:txBody>
          <a:bodyPr>
            <a:normAutofit fontScale="85000" lnSpcReduction="20000"/>
          </a:bodyPr>
          <a:lstStyle/>
          <a:p>
            <a:r>
              <a:rPr lang="en-GB" dirty="0"/>
              <a:t> Malaysia, Pakistan, India, Thailand v US</a:t>
            </a:r>
          </a:p>
          <a:p>
            <a:pPr>
              <a:buNone/>
            </a:pPr>
            <a:endParaRPr lang="en-GB" dirty="0"/>
          </a:p>
          <a:p>
            <a:r>
              <a:rPr lang="en-GB" dirty="0"/>
              <a:t> US has already had a law which regulate the taking of turtles by commercial fishing </a:t>
            </a:r>
            <a:r>
              <a:rPr lang="en-GB" dirty="0">
                <a:sym typeface="Wingdings" pitchFamily="2" charset="2"/>
              </a:rPr>
              <a:t> </a:t>
            </a:r>
            <a:r>
              <a:rPr lang="en-GB" dirty="0"/>
              <a:t> using Turtle Excluder Devices  (TED). </a:t>
            </a:r>
          </a:p>
          <a:p>
            <a:pPr marL="45720" indent="0">
              <a:buNone/>
            </a:pPr>
            <a:endParaRPr lang="en-GB" dirty="0"/>
          </a:p>
          <a:p>
            <a:r>
              <a:rPr lang="en-GB" dirty="0"/>
              <a:t> US’s Section 609 of  Public Law also  prohibited: </a:t>
            </a:r>
          </a:p>
          <a:p>
            <a:endParaRPr lang="en-GB" dirty="0"/>
          </a:p>
          <a:p>
            <a:pPr marL="45720" indent="0">
              <a:buNone/>
            </a:pPr>
            <a:r>
              <a:rPr lang="en-GB" dirty="0"/>
              <a:t> - The importation of shrimp from other countries harvested with commercial fishing technology that may adversely affect sea turtles, except from some CPs which had been certified. </a:t>
            </a:r>
          </a:p>
          <a:p>
            <a:pPr marL="45720" indent="0">
              <a:buNone/>
            </a:pPr>
            <a:endParaRPr lang="en-GB" dirty="0"/>
          </a:p>
          <a:p>
            <a:pPr>
              <a:buFontTx/>
              <a:buChar char="-"/>
            </a:pPr>
            <a:r>
              <a:rPr lang="en-GB" dirty="0"/>
              <a:t>The certified countries would have had adopted regulatory programmes governing the taking of the sea turtles </a:t>
            </a:r>
            <a:r>
              <a:rPr lang="en-GB" u="sng" dirty="0">
                <a:solidFill>
                  <a:schemeClr val="accent6"/>
                </a:solidFill>
              </a:rPr>
              <a:t>comparable to that of the US</a:t>
            </a:r>
            <a:r>
              <a:rPr lang="en-GB" dirty="0"/>
              <a:t>. (must use the same technology and methods i.e. TED ) + had  the number of turtles’ mortality rates comparable to  that of U.S. vessels. </a:t>
            </a:r>
          </a:p>
          <a:p>
            <a:pPr>
              <a:buFontTx/>
              <a:buChar char="-"/>
            </a:pPr>
            <a:endParaRPr lang="en-GB" dirty="0"/>
          </a:p>
          <a:p>
            <a:pPr marL="45720" indent="0">
              <a:buNone/>
            </a:pPr>
            <a:endParaRPr lang="en-GB" dirty="0"/>
          </a:p>
        </p:txBody>
      </p:sp>
      <p:pic>
        <p:nvPicPr>
          <p:cNvPr id="4" name="Picture 12" descr="Hawksbill Sea Turt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5668" y="1268760"/>
            <a:ext cx="2915816" cy="276639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farm4.staticflickr.com/3059/3021764589_dce03977f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75668" y="4149080"/>
            <a:ext cx="2915816"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0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2800" dirty="0"/>
              <a:t>Article XX (g) Shrimp/ Turtle (cont’) </a:t>
            </a:r>
          </a:p>
        </p:txBody>
      </p:sp>
      <p:sp>
        <p:nvSpPr>
          <p:cNvPr id="3" name="Content Placeholder 2"/>
          <p:cNvSpPr>
            <a:spLocks noGrp="1"/>
          </p:cNvSpPr>
          <p:nvPr>
            <p:ph sz="quarter" idx="13"/>
          </p:nvPr>
        </p:nvSpPr>
        <p:spPr>
          <a:xfrm>
            <a:off x="323528" y="1340768"/>
            <a:ext cx="8424936" cy="5112568"/>
          </a:xfrm>
        </p:spPr>
        <p:txBody>
          <a:bodyPr>
            <a:normAutofit/>
          </a:bodyPr>
          <a:lstStyle/>
          <a:p>
            <a:r>
              <a:rPr lang="en-GB" dirty="0"/>
              <a:t> After the Panel’s report </a:t>
            </a:r>
            <a:r>
              <a:rPr lang="en-GB" dirty="0">
                <a:sym typeface="Wingdings" pitchFamily="2" charset="2"/>
              </a:rPr>
              <a:t> </a:t>
            </a:r>
            <a:r>
              <a:rPr lang="en-GB" dirty="0"/>
              <a:t>US measure was held to have violated Article XI GATT and that it could not invoke Art. XX (g). US only appealed on the latter.					</a:t>
            </a:r>
          </a:p>
          <a:p>
            <a:pPr marL="45720" indent="0">
              <a:buNone/>
            </a:pPr>
            <a:r>
              <a:rPr lang="en-GB" u="sng" dirty="0"/>
              <a:t>AB</a:t>
            </a:r>
            <a:r>
              <a:rPr lang="en-GB" dirty="0"/>
              <a:t>:   </a:t>
            </a:r>
          </a:p>
          <a:p>
            <a:r>
              <a:rPr lang="en-GB" dirty="0"/>
              <a:t>  The term natural resources in Article XX (g) included living resources such as sea turtles. </a:t>
            </a:r>
          </a:p>
          <a:p>
            <a:r>
              <a:rPr lang="en-GB" dirty="0"/>
              <a:t>But this  is unconventional as … they are renewable ( the complaining members stressed on this point).  </a:t>
            </a:r>
          </a:p>
          <a:p>
            <a:endParaRPr lang="en-GB" dirty="0"/>
          </a:p>
        </p:txBody>
      </p:sp>
      <p:sp>
        <p:nvSpPr>
          <p:cNvPr id="7" name="Curved Left Arrow 6"/>
          <p:cNvSpPr/>
          <p:nvPr/>
        </p:nvSpPr>
        <p:spPr>
          <a:xfrm>
            <a:off x="1000913" y="2700179"/>
            <a:ext cx="360040" cy="648072"/>
          </a:xfrm>
          <a:prstGeom prst="curvedLef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solidFill>
                <a:schemeClr val="tx1"/>
              </a:solidFill>
            </a:endParaRPr>
          </a:p>
        </p:txBody>
      </p:sp>
      <p:pic>
        <p:nvPicPr>
          <p:cNvPr id="2050" name="Picture 2" descr="http://24.media.tumblr.com/tumblr_mag1mhzM5L1rfwsluo1_5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6030" y="5013176"/>
            <a:ext cx="2943550" cy="165618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2" name="Picture 4" descr="http://i.ytimg.com/vi/eJP3RxzuHCo/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2194" y="5013176"/>
            <a:ext cx="2952329" cy="164037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4" name="Picture 6" descr="http://wikieducator.org/images/c/cb/Olive_ridley_hatching_out_goes_her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6764" y="5013176"/>
            <a:ext cx="1619250" cy="164036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3" name="Right Arrow 12"/>
          <p:cNvSpPr/>
          <p:nvPr/>
        </p:nvSpPr>
        <p:spPr>
          <a:xfrm>
            <a:off x="5256014" y="5609954"/>
            <a:ext cx="720080" cy="2880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Right Arrow 8"/>
          <p:cNvSpPr/>
          <p:nvPr/>
        </p:nvSpPr>
        <p:spPr>
          <a:xfrm>
            <a:off x="2914483" y="5607065"/>
            <a:ext cx="720080" cy="288032"/>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extLst>
      <p:ext uri="{BB962C8B-B14F-4D97-AF65-F5344CB8AC3E}">
        <p14:creationId xmlns:p14="http://schemas.microsoft.com/office/powerpoint/2010/main" val="1685097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marL="0" indent="0">
              <a:buNone/>
            </a:pPr>
            <a:r>
              <a:rPr lang="en-GB" sz="2800" dirty="0"/>
              <a:t>Article XX (g) Shrimp/Turtle (cont’) </a:t>
            </a:r>
          </a:p>
        </p:txBody>
      </p:sp>
      <p:sp>
        <p:nvSpPr>
          <p:cNvPr id="3" name="Content Placeholder 2"/>
          <p:cNvSpPr>
            <a:spLocks noGrp="1"/>
          </p:cNvSpPr>
          <p:nvPr>
            <p:ph sz="quarter" idx="13"/>
          </p:nvPr>
        </p:nvSpPr>
        <p:spPr>
          <a:xfrm>
            <a:off x="323528" y="1628800"/>
            <a:ext cx="8424936" cy="4824536"/>
          </a:xfrm>
        </p:spPr>
        <p:txBody>
          <a:bodyPr>
            <a:normAutofit fontScale="92500" lnSpcReduction="20000"/>
          </a:bodyPr>
          <a:lstStyle/>
          <a:p>
            <a:r>
              <a:rPr lang="en-GB" dirty="0"/>
              <a:t>  AB referred to the drafting history of Article XX (g), there </a:t>
            </a:r>
            <a:r>
              <a:rPr lang="en-GB" u="sng" dirty="0"/>
              <a:t>were discussion of mineral resources </a:t>
            </a:r>
            <a:r>
              <a:rPr lang="en-GB" dirty="0"/>
              <a:t>but AB said the wording of “natural resources ”   had to be read “by a treaty interpreter in the </a:t>
            </a:r>
            <a:r>
              <a:rPr lang="en-GB" u="sng" dirty="0"/>
              <a:t>light of contemporary concerns of the community of nations</a:t>
            </a:r>
            <a:r>
              <a:rPr lang="en-GB" dirty="0"/>
              <a:t> about the </a:t>
            </a:r>
            <a:r>
              <a:rPr lang="en-GB" u="sng" dirty="0"/>
              <a:t>protection &amp; conservation of the environment</a:t>
            </a:r>
            <a:r>
              <a:rPr lang="en-GB" dirty="0"/>
              <a:t>”.  i.e. Long gone the day where the term natural resources could only refer to exhaustible minerals or other non-living natural resources. (para 129-31)</a:t>
            </a:r>
          </a:p>
          <a:p>
            <a:endParaRPr lang="en-GB" dirty="0"/>
          </a:p>
          <a:p>
            <a:r>
              <a:rPr lang="en-GB" dirty="0"/>
              <a:t>For an evidence that sea turtles =  exhaustible natural resources, AB looked to the inclusion of sea turtles in Appendix I (Species threatened with extinction) under CITES (Convention on International Trade in Endangered Species of Wild Fauna and Flora)</a:t>
            </a:r>
          </a:p>
          <a:p>
            <a:endParaRPr lang="en-GB" dirty="0"/>
          </a:p>
          <a:p>
            <a:r>
              <a:rPr lang="en-GB" dirty="0"/>
              <a:t>AB declined to comment on the “extra-territorial” application of the US law, stating that the US was able to do so because sea turtles at issue were migrating to and from U.S. water. </a:t>
            </a:r>
          </a:p>
        </p:txBody>
      </p:sp>
    </p:spTree>
    <p:extLst>
      <p:ext uri="{BB962C8B-B14F-4D97-AF65-F5344CB8AC3E}">
        <p14:creationId xmlns:p14="http://schemas.microsoft.com/office/powerpoint/2010/main" val="1685097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marL="0" indent="0">
              <a:buNone/>
            </a:pPr>
            <a:r>
              <a:rPr lang="en-GB" sz="2800" dirty="0"/>
              <a:t>Article XX (g) Shrimp/Turtle (cont’) </a:t>
            </a:r>
          </a:p>
        </p:txBody>
      </p:sp>
      <p:sp>
        <p:nvSpPr>
          <p:cNvPr id="3" name="Content Placeholder 2"/>
          <p:cNvSpPr>
            <a:spLocks noGrp="1"/>
          </p:cNvSpPr>
          <p:nvPr>
            <p:ph sz="quarter" idx="13"/>
          </p:nvPr>
        </p:nvSpPr>
        <p:spPr>
          <a:xfrm>
            <a:off x="323528" y="1628800"/>
            <a:ext cx="8424936" cy="4824536"/>
          </a:xfrm>
        </p:spPr>
        <p:txBody>
          <a:bodyPr>
            <a:normAutofit/>
          </a:bodyPr>
          <a:lstStyle/>
          <a:p>
            <a:r>
              <a:rPr lang="en-GB" dirty="0"/>
              <a:t>  What is a minimum limit there </a:t>
            </a:r>
          </a:p>
          <a:p>
            <a:endParaRPr lang="en-GB" dirty="0">
              <a:sym typeface="Wingdings" pitchFamily="2" charset="2"/>
            </a:endParaRPr>
          </a:p>
          <a:p>
            <a:pPr marL="45720" indent="0">
              <a:buFont typeface="Wingdings"/>
              <a:buChar char="à"/>
            </a:pPr>
            <a:r>
              <a:rPr lang="en-GB" dirty="0">
                <a:sym typeface="Wingdings" pitchFamily="2" charset="2"/>
              </a:rPr>
              <a:t>the natural resources must </a:t>
            </a:r>
            <a:r>
              <a:rPr lang="en-US" sz="2400" dirty="0">
                <a:solidFill>
                  <a:schemeClr val="tx1"/>
                </a:solidFill>
              </a:rPr>
              <a:t>partly exist/stay in the countries making the claim</a:t>
            </a:r>
          </a:p>
          <a:p>
            <a:pPr marL="45720" indent="0">
              <a:buFont typeface="Wingdings"/>
              <a:buChar char="à"/>
            </a:pPr>
            <a:r>
              <a:rPr lang="en-US" sz="2400" dirty="0">
                <a:solidFill>
                  <a:schemeClr val="tx1"/>
                </a:solidFill>
                <a:sym typeface="Wingdings" pitchFamily="2" charset="2"/>
              </a:rPr>
              <a:t>can be other species , energies, forests?? What else? </a:t>
            </a:r>
            <a:endParaRPr lang="en-US" sz="2400" dirty="0">
              <a:solidFill>
                <a:schemeClr val="tx1"/>
              </a:solidFill>
            </a:endParaRPr>
          </a:p>
          <a:p>
            <a:endParaRPr lang="en-US" sz="2400" dirty="0">
              <a:solidFill>
                <a:schemeClr val="tx1"/>
              </a:solidFill>
            </a:endParaRPr>
          </a:p>
          <a:p>
            <a:r>
              <a:rPr lang="en-US" sz="2400" dirty="0">
                <a:solidFill>
                  <a:schemeClr val="tx1"/>
                </a:solidFill>
              </a:rPr>
              <a:t>What is the maximum limit </a:t>
            </a:r>
          </a:p>
          <a:p>
            <a:endParaRPr lang="en-US" sz="2400" dirty="0">
              <a:solidFill>
                <a:schemeClr val="tx1"/>
              </a:solidFill>
              <a:sym typeface="Wingdings" pitchFamily="2" charset="2"/>
            </a:endParaRPr>
          </a:p>
          <a:p>
            <a:pPr marL="45720" indent="0">
              <a:buNone/>
            </a:pPr>
            <a:r>
              <a:rPr lang="en-US" sz="2400" dirty="0">
                <a:solidFill>
                  <a:schemeClr val="tx1"/>
                </a:solidFill>
                <a:sym typeface="Wingdings" pitchFamily="2" charset="2"/>
              </a:rPr>
              <a:t></a:t>
            </a:r>
            <a:r>
              <a:rPr lang="th-TH" sz="2400" dirty="0">
                <a:solidFill>
                  <a:schemeClr val="tx1"/>
                </a:solidFill>
                <a:sym typeface="Wingdings" pitchFamily="2" charset="2"/>
              </a:rPr>
              <a:t> </a:t>
            </a:r>
            <a:r>
              <a:rPr lang="en-GB" sz="2400" dirty="0">
                <a:solidFill>
                  <a:schemeClr val="tx1"/>
                </a:solidFill>
                <a:sym typeface="Wingdings" pitchFamily="2" charset="2"/>
              </a:rPr>
              <a:t>Where the species do not migrate ?</a:t>
            </a:r>
            <a:endParaRPr lang="en-GB" dirty="0"/>
          </a:p>
        </p:txBody>
      </p:sp>
    </p:spTree>
    <p:extLst>
      <p:ext uri="{BB962C8B-B14F-4D97-AF65-F5344CB8AC3E}">
        <p14:creationId xmlns:p14="http://schemas.microsoft.com/office/powerpoint/2010/main" val="3340251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marL="0" indent="0">
              <a:buNone/>
            </a:pPr>
            <a:r>
              <a:rPr lang="en-GB" sz="2800" dirty="0"/>
              <a:t>Article XX (g) Shrimp/Turtle (cont’) </a:t>
            </a:r>
          </a:p>
        </p:txBody>
      </p:sp>
      <p:sp>
        <p:nvSpPr>
          <p:cNvPr id="3" name="Content Placeholder 2"/>
          <p:cNvSpPr>
            <a:spLocks noGrp="1"/>
          </p:cNvSpPr>
          <p:nvPr>
            <p:ph sz="quarter" idx="13"/>
          </p:nvPr>
        </p:nvSpPr>
        <p:spPr>
          <a:xfrm>
            <a:off x="323528" y="1628800"/>
            <a:ext cx="8424936" cy="4824536"/>
          </a:xfrm>
        </p:spPr>
        <p:txBody>
          <a:bodyPr>
            <a:normAutofit fontScale="92500"/>
          </a:bodyPr>
          <a:lstStyle/>
          <a:p>
            <a:r>
              <a:rPr lang="en-GB" dirty="0"/>
              <a:t>Whether Section 609 </a:t>
            </a:r>
            <a:r>
              <a:rPr lang="en-GB" u="sng" dirty="0"/>
              <a:t>related to </a:t>
            </a:r>
            <a:r>
              <a:rPr lang="en-GB" dirty="0"/>
              <a:t>the conservation of exhaustible natural resources. </a:t>
            </a:r>
          </a:p>
          <a:p>
            <a:endParaRPr lang="en-GB" dirty="0"/>
          </a:p>
          <a:p>
            <a:pPr>
              <a:buNone/>
            </a:pPr>
            <a:endParaRPr lang="en-GB" dirty="0"/>
          </a:p>
          <a:p>
            <a:r>
              <a:rPr lang="en-GB" dirty="0"/>
              <a:t>  This means “primarily aimed at”  i.e.  Must contribute to the end pursued. </a:t>
            </a:r>
          </a:p>
          <a:p>
            <a:endParaRPr lang="en-GB" dirty="0"/>
          </a:p>
          <a:p>
            <a:r>
              <a:rPr lang="en-GB" dirty="0"/>
              <a:t>  AB said Section 609 = primarily aimed at protecting sea turtles. (although this was rather indirectly as Section  609 actually aimed at changing other states’ policy relating to sea turtles).</a:t>
            </a:r>
          </a:p>
          <a:p>
            <a:pPr marL="45720" indent="0">
              <a:buNone/>
            </a:pPr>
            <a:r>
              <a:rPr lang="en-GB" dirty="0"/>
              <a:t> </a:t>
            </a:r>
          </a:p>
          <a:p>
            <a:r>
              <a:rPr lang="en-GB" dirty="0"/>
              <a:t>  AB established that in order to use Article XX, the CP also needed to satisfy the chapeau of Article XX.</a:t>
            </a:r>
          </a:p>
        </p:txBody>
      </p:sp>
      <p:sp>
        <p:nvSpPr>
          <p:cNvPr id="4" name="Down Arrow 3"/>
          <p:cNvSpPr/>
          <p:nvPr/>
        </p:nvSpPr>
        <p:spPr>
          <a:xfrm>
            <a:off x="3672167" y="2060848"/>
            <a:ext cx="288032" cy="864096"/>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5" name="Oval Callout 4"/>
          <p:cNvSpPr/>
          <p:nvPr/>
        </p:nvSpPr>
        <p:spPr>
          <a:xfrm>
            <a:off x="6516216" y="1916832"/>
            <a:ext cx="2088232" cy="864096"/>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Means-end rationality Test </a:t>
            </a:r>
            <a:endParaRPr lang="th-TH" sz="1600" dirty="0">
              <a:solidFill>
                <a:schemeClr val="tx1"/>
              </a:solidFill>
            </a:endParaRPr>
          </a:p>
        </p:txBody>
      </p:sp>
    </p:spTree>
    <p:extLst>
      <p:ext uri="{BB962C8B-B14F-4D97-AF65-F5344CB8AC3E}">
        <p14:creationId xmlns:p14="http://schemas.microsoft.com/office/powerpoint/2010/main" val="8228028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marL="0" indent="0">
              <a:buNone/>
            </a:pPr>
            <a:r>
              <a:rPr lang="en-GB" sz="2800" dirty="0"/>
              <a:t>Article XX (g) Shrimp/Turtle (cont’) </a:t>
            </a:r>
          </a:p>
        </p:txBody>
      </p:sp>
      <p:sp>
        <p:nvSpPr>
          <p:cNvPr id="3" name="Content Placeholder 2"/>
          <p:cNvSpPr>
            <a:spLocks noGrp="1"/>
          </p:cNvSpPr>
          <p:nvPr>
            <p:ph sz="quarter" idx="13"/>
          </p:nvPr>
        </p:nvSpPr>
        <p:spPr>
          <a:xfrm>
            <a:off x="323528" y="1268760"/>
            <a:ext cx="8424936" cy="5184576"/>
          </a:xfrm>
        </p:spPr>
        <p:txBody>
          <a:bodyPr>
            <a:normAutofit fontScale="92500" lnSpcReduction="10000"/>
          </a:bodyPr>
          <a:lstStyle/>
          <a:p>
            <a:pPr algn="ctr">
              <a:buNone/>
            </a:pPr>
            <a:r>
              <a:rPr lang="en-GB" dirty="0">
                <a:solidFill>
                  <a:schemeClr val="accent6"/>
                </a:solidFill>
              </a:rPr>
              <a:t>  </a:t>
            </a:r>
            <a:r>
              <a:rPr lang="en-GB" u="sng" dirty="0">
                <a:solidFill>
                  <a:schemeClr val="accent6"/>
                </a:solidFill>
              </a:rPr>
              <a:t>Chapeau of Article XX</a:t>
            </a:r>
          </a:p>
          <a:p>
            <a:pPr algn="ctr">
              <a:buNone/>
            </a:pPr>
            <a:endParaRPr lang="en-GB" u="sng" dirty="0"/>
          </a:p>
          <a:p>
            <a:pPr>
              <a:buFontTx/>
              <a:buChar char="-"/>
            </a:pPr>
            <a:r>
              <a:rPr lang="en-GB" dirty="0">
                <a:sym typeface="Wingdings" pitchFamily="2" charset="2"/>
              </a:rPr>
              <a:t> It is necessary to prevent the abuse of Article XX.  </a:t>
            </a:r>
          </a:p>
          <a:p>
            <a:pPr>
              <a:buFontTx/>
              <a:buChar char="-"/>
            </a:pPr>
            <a:endParaRPr lang="en-GB" dirty="0">
              <a:sym typeface="Wingdings" pitchFamily="2" charset="2"/>
            </a:endParaRPr>
          </a:p>
          <a:p>
            <a:pPr>
              <a:buFontTx/>
              <a:buChar char="-"/>
            </a:pPr>
            <a:r>
              <a:rPr lang="en-GB" dirty="0">
                <a:sym typeface="Wingdings" pitchFamily="2" charset="2"/>
              </a:rPr>
              <a:t>Balance the right of the MS with their duties as  WTO member. i.e. can invoke and exception but needs to do so under certain conditions. </a:t>
            </a:r>
          </a:p>
          <a:p>
            <a:pPr>
              <a:buNone/>
            </a:pPr>
            <a:endParaRPr lang="en-GB" dirty="0">
              <a:sym typeface="Wingdings" pitchFamily="2" charset="2"/>
            </a:endParaRPr>
          </a:p>
          <a:p>
            <a:pPr>
              <a:buFontTx/>
              <a:buChar char="-"/>
            </a:pPr>
            <a:r>
              <a:rPr lang="en-GB" dirty="0">
                <a:sym typeface="Wingdings" pitchFamily="2" charset="2"/>
              </a:rPr>
              <a:t> AB stated that there were criteria in the chapeau that must be fulfilled </a:t>
            </a:r>
          </a:p>
          <a:p>
            <a:pPr marL="45720" indent="0">
              <a:buNone/>
            </a:pPr>
            <a:r>
              <a:rPr lang="en-GB" dirty="0">
                <a:sym typeface="Wingdings" pitchFamily="2" charset="2"/>
              </a:rPr>
              <a:t>	i) </a:t>
            </a:r>
            <a:r>
              <a:rPr lang="en-GB" u="sng" dirty="0">
                <a:sym typeface="Wingdings" pitchFamily="2" charset="2"/>
              </a:rPr>
              <a:t>No arbitrary </a:t>
            </a:r>
            <a:r>
              <a:rPr lang="en-GB" dirty="0">
                <a:sym typeface="Wingdings" pitchFamily="2" charset="2"/>
              </a:rPr>
              <a:t>discrimination between countries where 	the same conditions prevails </a:t>
            </a:r>
          </a:p>
          <a:p>
            <a:pPr marL="45720" indent="0">
              <a:buNone/>
            </a:pPr>
            <a:r>
              <a:rPr lang="en-GB" dirty="0">
                <a:sym typeface="Wingdings" pitchFamily="2" charset="2"/>
              </a:rPr>
              <a:t>	ii) </a:t>
            </a:r>
            <a:r>
              <a:rPr lang="en-GB" u="sng" dirty="0">
                <a:sym typeface="Wingdings" pitchFamily="2" charset="2"/>
              </a:rPr>
              <a:t>No unjustifiable </a:t>
            </a:r>
            <a:r>
              <a:rPr lang="en-GB" dirty="0">
                <a:sym typeface="Wingdings" pitchFamily="2" charset="2"/>
              </a:rPr>
              <a:t>discriminations between countries 	where the same conditions prevail </a:t>
            </a:r>
          </a:p>
          <a:p>
            <a:pPr marL="45720" indent="0">
              <a:buNone/>
            </a:pPr>
            <a:r>
              <a:rPr lang="en-GB" dirty="0">
                <a:sym typeface="Wingdings" pitchFamily="2" charset="2"/>
              </a:rPr>
              <a:t>	iii) </a:t>
            </a:r>
            <a:r>
              <a:rPr lang="en-GB" u="sng" dirty="0">
                <a:sym typeface="Wingdings" pitchFamily="2" charset="2"/>
              </a:rPr>
              <a:t>No disguised restriction </a:t>
            </a:r>
            <a:r>
              <a:rPr lang="en-GB" dirty="0">
                <a:sym typeface="Wingdings" pitchFamily="2" charset="2"/>
              </a:rPr>
              <a:t>on international trade.</a:t>
            </a:r>
          </a:p>
          <a:p>
            <a:pPr marL="45720" indent="0">
              <a:buNone/>
            </a:pPr>
            <a:endParaRPr lang="en-GB" dirty="0">
              <a:sym typeface="Wingdings" pitchFamily="2" charset="2"/>
            </a:endParaRPr>
          </a:p>
        </p:txBody>
      </p:sp>
    </p:spTree>
    <p:extLst>
      <p:ext uri="{BB962C8B-B14F-4D97-AF65-F5344CB8AC3E}">
        <p14:creationId xmlns:p14="http://schemas.microsoft.com/office/powerpoint/2010/main" val="3558892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marL="0" indent="0">
              <a:buNone/>
            </a:pPr>
            <a:r>
              <a:rPr lang="en-GB" sz="2800" dirty="0"/>
              <a:t>Article XX (g) Shrimp/Turtle (cont’) </a:t>
            </a:r>
          </a:p>
        </p:txBody>
      </p:sp>
      <p:sp>
        <p:nvSpPr>
          <p:cNvPr id="3" name="Content Placeholder 2"/>
          <p:cNvSpPr>
            <a:spLocks noGrp="1"/>
          </p:cNvSpPr>
          <p:nvPr>
            <p:ph sz="quarter" idx="13"/>
          </p:nvPr>
        </p:nvSpPr>
        <p:spPr>
          <a:xfrm>
            <a:off x="323528" y="1268760"/>
            <a:ext cx="8424936" cy="5184576"/>
          </a:xfrm>
        </p:spPr>
        <p:txBody>
          <a:bodyPr>
            <a:normAutofit fontScale="92500" lnSpcReduction="20000"/>
          </a:bodyPr>
          <a:lstStyle/>
          <a:p>
            <a:pPr marL="45720" indent="0">
              <a:buNone/>
            </a:pPr>
            <a:r>
              <a:rPr lang="en-GB" u="sng" dirty="0">
                <a:sym typeface="Wingdings" pitchFamily="2" charset="2"/>
              </a:rPr>
              <a:t>Unjustifiable discrimination  </a:t>
            </a:r>
            <a:r>
              <a:rPr lang="th-TH" u="sng" dirty="0">
                <a:sym typeface="Wingdings" pitchFamily="2" charset="2"/>
              </a:rPr>
              <a:t>เป็นเลือกปฏิบัติอย่างไม่สมเหตุสมผลหรือปราศจากเหตุผลดีๆรองรับ</a:t>
            </a:r>
            <a:endParaRPr lang="en-US" u="sng" dirty="0">
              <a:sym typeface="Wingdings" pitchFamily="2" charset="2"/>
            </a:endParaRPr>
          </a:p>
          <a:p>
            <a:pPr marL="45720" indent="0">
              <a:buNone/>
            </a:pPr>
            <a:endParaRPr lang="en-US" u="sng" dirty="0">
              <a:sym typeface="Wingdings" pitchFamily="2" charset="2"/>
            </a:endParaRPr>
          </a:p>
          <a:p>
            <a:pPr marL="45720" indent="0">
              <a:buNone/>
            </a:pPr>
            <a:r>
              <a:rPr lang="en-US" dirty="0">
                <a:sym typeface="Wingdings" pitchFamily="2" charset="2"/>
              </a:rPr>
              <a:t>- Section 609 in effect = </a:t>
            </a:r>
            <a:r>
              <a:rPr lang="en-US" u="sng" dirty="0">
                <a:solidFill>
                  <a:srgbClr val="FF0000"/>
                </a:solidFill>
                <a:sym typeface="Wingdings" pitchFamily="2" charset="2"/>
              </a:rPr>
              <a:t>required all exporting members to adopt the essentially same policies</a:t>
            </a:r>
            <a:r>
              <a:rPr lang="en-US" dirty="0">
                <a:sym typeface="Wingdings" pitchFamily="2" charset="2"/>
              </a:rPr>
              <a:t>/ methods in conserving sea turtled  as enforced in the US.  No consideration that  different </a:t>
            </a:r>
            <a:r>
              <a:rPr lang="en-US" dirty="0" err="1">
                <a:sym typeface="Wingdings" pitchFamily="2" charset="2"/>
              </a:rPr>
              <a:t>courtries</a:t>
            </a:r>
            <a:r>
              <a:rPr lang="en-US" dirty="0">
                <a:sym typeface="Wingdings" pitchFamily="2" charset="2"/>
              </a:rPr>
              <a:t> would be subject to different conditions. </a:t>
            </a:r>
          </a:p>
          <a:p>
            <a:pPr>
              <a:buFontTx/>
              <a:buChar char="-"/>
            </a:pPr>
            <a:endParaRPr lang="en-US" dirty="0">
              <a:sym typeface="Wingdings" pitchFamily="2" charset="2"/>
            </a:endParaRPr>
          </a:p>
          <a:p>
            <a:pPr>
              <a:buFontTx/>
              <a:buChar char="-"/>
            </a:pPr>
            <a:r>
              <a:rPr lang="en-US" u="sng" dirty="0">
                <a:solidFill>
                  <a:srgbClr val="FF0000"/>
                </a:solidFill>
                <a:sym typeface="Wingdings" pitchFamily="2" charset="2"/>
              </a:rPr>
              <a:t>The measures adopted by the complaining members had been endorsed by numerous international agreemen</a:t>
            </a:r>
            <a:r>
              <a:rPr lang="en-US" dirty="0">
                <a:solidFill>
                  <a:srgbClr val="FF0000"/>
                </a:solidFill>
                <a:sym typeface="Wingdings" pitchFamily="2" charset="2"/>
              </a:rPr>
              <a:t>ts, but the US didn’t recognised these</a:t>
            </a:r>
            <a:r>
              <a:rPr lang="en-US" dirty="0">
                <a:sym typeface="Wingdings" pitchFamily="2" charset="2"/>
              </a:rPr>
              <a:t>.  It would be essential that the protection of highly migratory species like sea turtles would require co-operative efforts from many countries. </a:t>
            </a:r>
          </a:p>
          <a:p>
            <a:pPr>
              <a:buFontTx/>
              <a:buChar char="-"/>
            </a:pPr>
            <a:endParaRPr lang="en-US" dirty="0">
              <a:sym typeface="Wingdings" pitchFamily="2" charset="2"/>
            </a:endParaRPr>
          </a:p>
          <a:p>
            <a:pPr>
              <a:buFontTx/>
              <a:buChar char="-"/>
            </a:pPr>
            <a:r>
              <a:rPr lang="en-US" dirty="0">
                <a:sym typeface="Wingdings" pitchFamily="2" charset="2"/>
              </a:rPr>
              <a:t> </a:t>
            </a:r>
            <a:r>
              <a:rPr lang="en-US" u="sng" dirty="0">
                <a:solidFill>
                  <a:srgbClr val="FF0000"/>
                </a:solidFill>
                <a:sym typeface="Wingdings" pitchFamily="2" charset="2"/>
              </a:rPr>
              <a:t>US concluded serious bilateral /multilateral agreements with certain CPs but not the complaining members, </a:t>
            </a:r>
            <a:r>
              <a:rPr lang="en-US" dirty="0">
                <a:sym typeface="Wingdings" pitchFamily="2" charset="2"/>
              </a:rPr>
              <a:t>esp. the Inter-American Convention for the protection of turtles.  +  14 countries in Western Atlantic had a grace period of 3 years whereas others did not have this. </a:t>
            </a:r>
            <a:endParaRPr lang="en-GB" dirty="0">
              <a:sym typeface="Wingdings" pitchFamily="2" charset="2"/>
            </a:endParaRPr>
          </a:p>
        </p:txBody>
      </p:sp>
      <p:sp>
        <p:nvSpPr>
          <p:cNvPr id="4" name="Double Wave 3"/>
          <p:cNvSpPr/>
          <p:nvPr/>
        </p:nvSpPr>
        <p:spPr>
          <a:xfrm>
            <a:off x="1979712" y="5949280"/>
            <a:ext cx="4752528" cy="720080"/>
          </a:xfrm>
          <a:prstGeom prst="double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tx1"/>
                </a:solidFill>
              </a:rPr>
              <a:t>= unjustifiable discrimination </a:t>
            </a:r>
            <a:endParaRPr lang="th-TH" sz="1800" dirty="0">
              <a:solidFill>
                <a:schemeClr val="tx1"/>
              </a:solidFill>
            </a:endParaRPr>
          </a:p>
        </p:txBody>
      </p:sp>
    </p:spTree>
    <p:extLst>
      <p:ext uri="{BB962C8B-B14F-4D97-AF65-F5344CB8AC3E}">
        <p14:creationId xmlns:p14="http://schemas.microsoft.com/office/powerpoint/2010/main" val="1808983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pPr marL="0" indent="0">
              <a:buNone/>
            </a:pPr>
            <a:r>
              <a:rPr lang="en-GB" sz="2800" dirty="0"/>
              <a:t>Article XX (g) Shrimp/Turtle (cont’) </a:t>
            </a:r>
          </a:p>
        </p:txBody>
      </p:sp>
      <p:sp>
        <p:nvSpPr>
          <p:cNvPr id="3" name="Content Placeholder 2"/>
          <p:cNvSpPr>
            <a:spLocks noGrp="1"/>
          </p:cNvSpPr>
          <p:nvPr>
            <p:ph sz="quarter" idx="13"/>
          </p:nvPr>
        </p:nvSpPr>
        <p:spPr>
          <a:xfrm>
            <a:off x="323528" y="1268760"/>
            <a:ext cx="8424936" cy="5184576"/>
          </a:xfrm>
        </p:spPr>
        <p:txBody>
          <a:bodyPr>
            <a:normAutofit/>
          </a:bodyPr>
          <a:lstStyle/>
          <a:p>
            <a:pPr marL="45720" indent="0">
              <a:buNone/>
            </a:pPr>
            <a:r>
              <a:rPr lang="en-GB" u="sng" dirty="0">
                <a:sym typeface="Wingdings" pitchFamily="2" charset="2"/>
              </a:rPr>
              <a:t>Arbitrary  discrimination  </a:t>
            </a:r>
            <a:r>
              <a:rPr lang="th-TH" u="sng" dirty="0">
                <a:sym typeface="Wingdings" pitchFamily="2" charset="2"/>
              </a:rPr>
              <a:t>เป็นการเลือกปฏิบัติตามอำเภอใจ </a:t>
            </a:r>
            <a:endParaRPr lang="en-US" u="sng" dirty="0">
              <a:sym typeface="Wingdings" pitchFamily="2" charset="2"/>
            </a:endParaRPr>
          </a:p>
          <a:p>
            <a:pPr marL="45720" indent="0">
              <a:buNone/>
            </a:pPr>
            <a:endParaRPr lang="en-US" dirty="0">
              <a:sym typeface="Wingdings" pitchFamily="2" charset="2"/>
            </a:endParaRPr>
          </a:p>
          <a:p>
            <a:pPr>
              <a:buFontTx/>
              <a:buChar char="-"/>
            </a:pPr>
            <a:r>
              <a:rPr lang="en-US" dirty="0">
                <a:sym typeface="Wingdings" pitchFamily="2" charset="2"/>
              </a:rPr>
              <a:t>AB held that </a:t>
            </a:r>
            <a:r>
              <a:rPr lang="en-US" u="sng" dirty="0">
                <a:solidFill>
                  <a:schemeClr val="accent6"/>
                </a:solidFill>
                <a:sym typeface="Wingdings" pitchFamily="2" charset="2"/>
              </a:rPr>
              <a:t>rigidity and inflexibility </a:t>
            </a:r>
            <a:r>
              <a:rPr lang="en-US" dirty="0">
                <a:sym typeface="Wingdings" pitchFamily="2" charset="2"/>
              </a:rPr>
              <a:t>of the measures also constituted arbitrary discretionary as other countries wishing to export shrimps to the US  had to adopt essentially the same measures as the US although these might not be appropriate to their local conditions. </a:t>
            </a:r>
          </a:p>
          <a:p>
            <a:pPr>
              <a:buFontTx/>
              <a:buChar char="-"/>
            </a:pPr>
            <a:endParaRPr lang="en-US" dirty="0">
              <a:sym typeface="Wingdings" pitchFamily="2" charset="2"/>
            </a:endParaRPr>
          </a:p>
          <a:p>
            <a:pPr>
              <a:buFontTx/>
              <a:buChar char="-"/>
            </a:pPr>
            <a:r>
              <a:rPr lang="en-US" dirty="0">
                <a:sym typeface="Wingdings" pitchFamily="2" charset="2"/>
              </a:rPr>
              <a:t> </a:t>
            </a:r>
            <a:r>
              <a:rPr lang="en-US" u="sng" dirty="0">
                <a:solidFill>
                  <a:srgbClr val="FF0000"/>
                </a:solidFill>
                <a:sym typeface="Wingdings" pitchFamily="2" charset="2"/>
              </a:rPr>
              <a:t> Lack of transparency: no formal reasons given if rejected, no appeal procedures available</a:t>
            </a:r>
            <a:endParaRPr lang="en-US" dirty="0">
              <a:sym typeface="Wingdings" pitchFamily="2" charset="2"/>
            </a:endParaRPr>
          </a:p>
          <a:p>
            <a:pPr>
              <a:buFontTx/>
              <a:buChar char="-"/>
            </a:pPr>
            <a:endParaRPr lang="en-US" dirty="0">
              <a:sym typeface="Wingdings" pitchFamily="2" charset="2"/>
            </a:endParaRPr>
          </a:p>
          <a:p>
            <a:pPr>
              <a:buFontTx/>
              <a:buChar char="-"/>
            </a:pPr>
            <a:endParaRPr lang="en-GB" dirty="0">
              <a:sym typeface="Wingdings" pitchFamily="2" charset="2"/>
            </a:endParaRPr>
          </a:p>
        </p:txBody>
      </p:sp>
      <p:sp>
        <p:nvSpPr>
          <p:cNvPr id="4" name="Double Wave 3"/>
          <p:cNvSpPr/>
          <p:nvPr/>
        </p:nvSpPr>
        <p:spPr>
          <a:xfrm>
            <a:off x="2555776" y="5517232"/>
            <a:ext cx="4536504" cy="720080"/>
          </a:xfrm>
          <a:prstGeom prst="double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tx1"/>
                </a:solidFill>
              </a:rPr>
              <a:t>= arbitrary discrimination </a:t>
            </a:r>
            <a:endParaRPr lang="th-TH" sz="1800" dirty="0">
              <a:solidFill>
                <a:schemeClr val="tx1"/>
              </a:solidFill>
            </a:endParaRPr>
          </a:p>
        </p:txBody>
      </p:sp>
    </p:spTree>
    <p:extLst>
      <p:ext uri="{BB962C8B-B14F-4D97-AF65-F5344CB8AC3E}">
        <p14:creationId xmlns:p14="http://schemas.microsoft.com/office/powerpoint/2010/main" val="4160218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3200" dirty="0"/>
              <a:t>Article XX (g) Shrimp/Turtle Case cont’ </a:t>
            </a:r>
          </a:p>
        </p:txBody>
      </p:sp>
      <p:sp>
        <p:nvSpPr>
          <p:cNvPr id="3" name="Content Placeholder 2"/>
          <p:cNvSpPr>
            <a:spLocks noGrp="1"/>
          </p:cNvSpPr>
          <p:nvPr>
            <p:ph sz="quarter" idx="13"/>
          </p:nvPr>
        </p:nvSpPr>
        <p:spPr>
          <a:xfrm>
            <a:off x="302892" y="1207126"/>
            <a:ext cx="8445572" cy="5462233"/>
          </a:xfrm>
        </p:spPr>
        <p:txBody>
          <a:bodyPr>
            <a:normAutofit/>
          </a:bodyPr>
          <a:lstStyle/>
          <a:p>
            <a:pPr marL="45720" indent="0">
              <a:buNone/>
            </a:pPr>
            <a:r>
              <a:rPr lang="en-GB" dirty="0"/>
              <a:t>Disguised Restriction on international trade? </a:t>
            </a:r>
          </a:p>
          <a:p>
            <a:pPr marL="45720" indent="0">
              <a:buNone/>
            </a:pPr>
            <a:endParaRPr lang="en-GB" dirty="0"/>
          </a:p>
          <a:p>
            <a:pPr marL="45720" indent="0">
              <a:buNone/>
            </a:pPr>
            <a:r>
              <a:rPr lang="en-GB" dirty="0"/>
              <a:t> -    Later in  </a:t>
            </a:r>
            <a:r>
              <a:rPr lang="en-GB" b="1" i="1" dirty="0"/>
              <a:t>Shrimp/ Turtles II   </a:t>
            </a:r>
            <a:r>
              <a:rPr lang="en-GB" dirty="0"/>
              <a:t>(Article 21.5-Malaysia para 5.138-5.144)  took the approach in Japan-Alcohols to consider whether the “design, architecture and revealing structure of the measure” to see whether the measures tried to pursue the legitimate policy objective claimed or to in fact, merely  pursue trade-restrictive, protectionist objectives” </a:t>
            </a:r>
          </a:p>
          <a:p>
            <a:pPr marL="45720" indent="0">
              <a:buNone/>
            </a:pPr>
            <a:endParaRPr lang="en-GB" dirty="0"/>
          </a:p>
          <a:p>
            <a:pPr marL="45720" indent="0">
              <a:buNone/>
            </a:pPr>
            <a:r>
              <a:rPr lang="en-GB" dirty="0"/>
              <a:t>- But it was not an issue in Shrimp/Turtles I, since the measure was already found to be inconsistent with the chapeau of Art. XX GATT. </a:t>
            </a:r>
          </a:p>
        </p:txBody>
      </p:sp>
    </p:spTree>
    <p:extLst>
      <p:ext uri="{BB962C8B-B14F-4D97-AF65-F5344CB8AC3E}">
        <p14:creationId xmlns:p14="http://schemas.microsoft.com/office/powerpoint/2010/main" val="171562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496944" cy="792088"/>
          </a:xfrm>
          <a:ln>
            <a:solidFill>
              <a:schemeClr val="tx1"/>
            </a:solidFill>
          </a:ln>
        </p:spPr>
        <p:txBody>
          <a:bodyPr/>
          <a:lstStyle/>
          <a:p>
            <a:r>
              <a:rPr lang="en-GB" sz="3200" dirty="0"/>
              <a:t>Article XX (g) Shrimp/Turtle Case cont’ </a:t>
            </a:r>
          </a:p>
        </p:txBody>
      </p:sp>
      <p:sp>
        <p:nvSpPr>
          <p:cNvPr id="3" name="Content Placeholder 2"/>
          <p:cNvSpPr>
            <a:spLocks noGrp="1"/>
          </p:cNvSpPr>
          <p:nvPr>
            <p:ph sz="quarter" idx="13"/>
          </p:nvPr>
        </p:nvSpPr>
        <p:spPr>
          <a:xfrm>
            <a:off x="302892" y="1207126"/>
            <a:ext cx="8445572" cy="5462233"/>
          </a:xfrm>
        </p:spPr>
        <p:txBody>
          <a:bodyPr>
            <a:normAutofit/>
          </a:bodyPr>
          <a:lstStyle/>
          <a:p>
            <a:pPr marL="45720" indent="0">
              <a:buNone/>
            </a:pPr>
            <a:endParaRPr lang="en-GB" dirty="0"/>
          </a:p>
          <a:p>
            <a:r>
              <a:rPr lang="en-GB" dirty="0"/>
              <a:t>Although the US’s measure  satisfy the condition under Article XX (g), it did not pass the requirement in the chapeau.  </a:t>
            </a:r>
          </a:p>
          <a:p>
            <a:pPr>
              <a:buNone/>
            </a:pPr>
            <a:endParaRPr lang="en-GB" dirty="0"/>
          </a:p>
          <a:p>
            <a:pPr>
              <a:buNone/>
            </a:pPr>
            <a:endParaRPr lang="en-GB" dirty="0"/>
          </a:p>
          <a:p>
            <a:pPr>
              <a:buNone/>
            </a:pPr>
            <a:endParaRPr lang="en-GB" dirty="0"/>
          </a:p>
          <a:p>
            <a:r>
              <a:rPr lang="en-GB" dirty="0"/>
              <a:t>In other words, the US’s measures related to the conservation of exhaustible natural resources but they constituted arbitrary and unjustifiable discriminations. </a:t>
            </a:r>
          </a:p>
          <a:p>
            <a:endParaRPr lang="en-GB" dirty="0"/>
          </a:p>
          <a:p>
            <a:pPr>
              <a:buNone/>
            </a:pPr>
            <a:endParaRPr lang="en-GB" dirty="0"/>
          </a:p>
          <a:p>
            <a:pPr>
              <a:buNone/>
            </a:pPr>
            <a:endParaRPr lang="en-GB" dirty="0"/>
          </a:p>
        </p:txBody>
      </p:sp>
    </p:spTree>
    <p:extLst>
      <p:ext uri="{BB962C8B-B14F-4D97-AF65-F5344CB8AC3E}">
        <p14:creationId xmlns:p14="http://schemas.microsoft.com/office/powerpoint/2010/main" val="171562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3"/>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10" descr="http://www.inhabitat.com/wp-content/uploads/renewableturbines.jpg"/>
          <p:cNvSpPr>
            <a:spLocks noChangeAspect="1" noChangeArrowheads="1"/>
          </p:cNvSpPr>
          <p:nvPr/>
        </p:nvSpPr>
        <p:spPr bwMode="auto">
          <a:xfrm>
            <a:off x="342900" y="-2538413"/>
            <a:ext cx="5114925"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21" name="Picture 4" descr="http://www.rensco.com/images/publichealth.jpg"/>
          <p:cNvPicPr>
            <a:picLocks noChangeAspect="1" noChangeArrowheads="1"/>
          </p:cNvPicPr>
          <p:nvPr/>
        </p:nvPicPr>
        <p:blipFill>
          <a:blip r:embed="rId2" cstate="print">
            <a:lum contrast="-40000"/>
          </a:blip>
          <a:srcRect/>
          <a:stretch>
            <a:fillRect/>
          </a:stretch>
        </p:blipFill>
        <p:spPr bwMode="auto">
          <a:xfrm rot="20792484">
            <a:off x="1716712" y="211911"/>
            <a:ext cx="1361923" cy="1999482"/>
          </a:xfrm>
          <a:prstGeom prst="rect">
            <a:avLst/>
          </a:prstGeom>
          <a:noFill/>
        </p:spPr>
      </p:pic>
      <p:pic>
        <p:nvPicPr>
          <p:cNvPr id="18" name="Picture 2" descr="http://www.mnn.com/sites/default/files/main_birdflu_0.jpg"/>
          <p:cNvPicPr>
            <a:picLocks noChangeAspect="1" noChangeArrowheads="1"/>
          </p:cNvPicPr>
          <p:nvPr/>
        </p:nvPicPr>
        <p:blipFill>
          <a:blip r:embed="rId3" cstate="print">
            <a:lum contrast="-46000"/>
          </a:blip>
          <a:srcRect/>
          <a:stretch>
            <a:fillRect/>
          </a:stretch>
        </p:blipFill>
        <p:spPr bwMode="auto">
          <a:xfrm rot="20840391">
            <a:off x="881544" y="2276657"/>
            <a:ext cx="2505518" cy="1880233"/>
          </a:xfrm>
          <a:prstGeom prst="rect">
            <a:avLst/>
          </a:prstGeom>
          <a:noFill/>
        </p:spPr>
      </p:pic>
      <p:sp>
        <p:nvSpPr>
          <p:cNvPr id="7" name="Title 6"/>
          <p:cNvSpPr>
            <a:spLocks noGrp="1"/>
          </p:cNvSpPr>
          <p:nvPr>
            <p:ph type="title"/>
          </p:nvPr>
        </p:nvSpPr>
        <p:spPr>
          <a:xfrm>
            <a:off x="342900" y="260648"/>
            <a:ext cx="8229600" cy="545938"/>
          </a:xfrm>
        </p:spPr>
        <p:txBody>
          <a:bodyPr>
            <a:normAutofit fontScale="90000"/>
          </a:bodyPr>
          <a:lstStyle/>
          <a:p>
            <a:pPr algn="ctr"/>
            <a:r>
              <a:rPr lang="en-US" sz="3600" b="1" u="sng" dirty="0">
                <a:solidFill>
                  <a:srgbClr val="0070C0"/>
                </a:solidFill>
              </a:rPr>
              <a:t>   Balancing Trade and…</a:t>
            </a:r>
            <a:endParaRPr lang="th-TH" sz="3600" b="1" u="sng" dirty="0">
              <a:solidFill>
                <a:srgbClr val="0070C0"/>
              </a:solidFill>
            </a:endParaRPr>
          </a:p>
        </p:txBody>
      </p:sp>
      <p:sp>
        <p:nvSpPr>
          <p:cNvPr id="8" name="Isosceles Triangle 7"/>
          <p:cNvSpPr/>
          <p:nvPr/>
        </p:nvSpPr>
        <p:spPr>
          <a:xfrm>
            <a:off x="4404505" y="5949280"/>
            <a:ext cx="936104" cy="72008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p:nvSpPr>
        <p:spPr>
          <a:xfrm rot="20879345">
            <a:off x="1390714" y="5517932"/>
            <a:ext cx="6912768" cy="39905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b="1" dirty="0"/>
              <a:t>WTO</a:t>
            </a:r>
            <a:r>
              <a:rPr lang="en-US" sz="2400" dirty="0"/>
              <a:t> </a:t>
            </a:r>
            <a:endParaRPr lang="th-TH" sz="2400" dirty="0"/>
          </a:p>
        </p:txBody>
      </p:sp>
      <p:pic>
        <p:nvPicPr>
          <p:cNvPr id="3074" name="Picture 2" descr="http://www.imo.org/KnowledgeCentre/ShipsAndShippingFactsAndFigures/TheRoleandImportanceofInternationalShipping/PublishingImages/shipping-trade%20routes%20UNEP-Arenda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789401">
            <a:off x="5774460" y="3141119"/>
            <a:ext cx="2275147" cy="1905549"/>
          </a:xfrm>
          <a:prstGeom prst="rect">
            <a:avLst/>
          </a:prstGeom>
          <a:noFill/>
          <a:ln>
            <a:solidFill>
              <a:schemeClr val="tx2"/>
            </a:solidFill>
          </a:ln>
          <a:extLst>
            <a:ext uri="{909E8E84-426E-40DD-AFC4-6F175D3DCCD1}">
              <a14:hiddenFill xmlns:a14="http://schemas.microsoft.com/office/drawing/2010/main">
                <a:solidFill>
                  <a:srgbClr val="FFFFFF"/>
                </a:solidFill>
              </a14:hiddenFill>
            </a:ext>
          </a:extLst>
        </p:spPr>
      </p:pic>
      <p:pic>
        <p:nvPicPr>
          <p:cNvPr id="3078" name="Picture 6" descr="http://e-allmoney.com/currency/images/world_currency.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977226">
            <a:off x="5465521" y="1678415"/>
            <a:ext cx="2294319" cy="1595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1" name="AutoShape 8" descr="http://www.inhabitat.com/wp-content/uploads/renewableturbines.jpg"/>
          <p:cNvSpPr>
            <a:spLocks noChangeAspect="1" noChangeArrowheads="1"/>
          </p:cNvSpPr>
          <p:nvPr/>
        </p:nvSpPr>
        <p:spPr bwMode="auto">
          <a:xfrm>
            <a:off x="190500" y="-2690813"/>
            <a:ext cx="5114925"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14" name="TextBox 13"/>
          <p:cNvSpPr txBox="1"/>
          <p:nvPr/>
        </p:nvSpPr>
        <p:spPr>
          <a:xfrm>
            <a:off x="904803" y="3137966"/>
            <a:ext cx="7344816" cy="523220"/>
          </a:xfrm>
          <a:prstGeom prst="rect">
            <a:avLst/>
          </a:prstGeom>
          <a:solidFill>
            <a:srgbClr val="FFFF99"/>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a:t>Thank you for Attending this Class</a:t>
            </a:r>
            <a:r>
              <a:rPr lang="en-US" sz="2800" dirty="0"/>
              <a:t>!</a:t>
            </a:r>
            <a:endParaRPr lang="th-TH" sz="2800" dirty="0"/>
          </a:p>
        </p:txBody>
      </p:sp>
      <p:pic>
        <p:nvPicPr>
          <p:cNvPr id="15" name="Picture 12" descr="Hawksbill Sea Turt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811173">
            <a:off x="1238487" y="4001633"/>
            <a:ext cx="2736304" cy="20288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http://cc.oulu.fi/%7Eyseppa/pics/image_venus_b.jpg"/>
          <p:cNvPicPr>
            <a:picLocks noChangeAspect="1" noChangeArrowheads="1"/>
          </p:cNvPicPr>
          <p:nvPr/>
        </p:nvPicPr>
        <p:blipFill>
          <a:blip r:embed="rId7" cstate="print">
            <a:lum contrast="-37000"/>
          </a:blip>
          <a:srcRect/>
          <a:stretch>
            <a:fillRect/>
          </a:stretch>
        </p:blipFill>
        <p:spPr bwMode="auto">
          <a:xfrm rot="20793461">
            <a:off x="455521" y="537439"/>
            <a:ext cx="1368152" cy="1916343"/>
          </a:xfrm>
          <a:prstGeom prst="rect">
            <a:avLst/>
          </a:prstGeom>
          <a:noFill/>
        </p:spPr>
      </p:pic>
      <p:sp>
        <p:nvSpPr>
          <p:cNvPr id="13" name="AutoShape 12" descr="http://www.inhabitat.com/wp-content/uploads/renewableturbines.jpg"/>
          <p:cNvSpPr>
            <a:spLocks noChangeAspect="1" noChangeArrowheads="1"/>
          </p:cNvSpPr>
          <p:nvPr/>
        </p:nvSpPr>
        <p:spPr bwMode="auto">
          <a:xfrm>
            <a:off x="495300" y="-2386013"/>
            <a:ext cx="5114925"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30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30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30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2000"/>
                                        <p:tgtEl>
                                          <p:spTgt spid="15"/>
                                        </p:tgtEl>
                                      </p:cBhvr>
                                    </p:animEffect>
                                  </p:childTnLst>
                                </p:cTn>
                              </p:par>
                              <p:par>
                                <p:cTn id="22" presetID="10"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2000"/>
                                        <p:tgtEl>
                                          <p:spTgt spid="18"/>
                                        </p:tgtEl>
                                      </p:cBhvr>
                                    </p:animEffect>
                                  </p:childTnLst>
                                </p:cTn>
                              </p:par>
                              <p:par>
                                <p:cTn id="25" presetID="10"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2000"/>
                                        <p:tgtEl>
                                          <p:spTgt spid="20"/>
                                        </p:tgtEl>
                                      </p:cBhvr>
                                    </p:animEffect>
                                  </p:childTnLst>
                                </p:cTn>
                              </p:par>
                              <p:par>
                                <p:cTn id="28" presetID="10" presetClass="entr" presetSubtype="0"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2000"/>
                                        <p:tgtEl>
                                          <p:spTgt spid="21"/>
                                        </p:tgtEl>
                                      </p:cBhvr>
                                    </p:animEffect>
                                  </p:childTnLst>
                                </p:cTn>
                              </p:par>
                              <p:par>
                                <p:cTn id="31" presetID="10" presetClass="entr" presetSubtype="0" fill="hold" nodeType="withEffect">
                                  <p:stCondLst>
                                    <p:cond delay="0"/>
                                  </p:stCondLst>
                                  <p:childTnLst>
                                    <p:set>
                                      <p:cBhvr>
                                        <p:cTn id="32" dur="1" fill="hold">
                                          <p:stCondLst>
                                            <p:cond delay="0"/>
                                          </p:stCondLst>
                                        </p:cTn>
                                        <p:tgtEl>
                                          <p:spTgt spid="3078"/>
                                        </p:tgtEl>
                                        <p:attrNameLst>
                                          <p:attrName>style.visibility</p:attrName>
                                        </p:attrNameLst>
                                      </p:cBhvr>
                                      <p:to>
                                        <p:strVal val="visible"/>
                                      </p:to>
                                    </p:set>
                                    <p:animEffect transition="in" filter="fade">
                                      <p:cBhvr>
                                        <p:cTn id="33" dur="2000"/>
                                        <p:tgtEl>
                                          <p:spTgt spid="3078"/>
                                        </p:tgtEl>
                                      </p:cBhvr>
                                    </p:animEffect>
                                  </p:childTnLst>
                                </p:cTn>
                              </p:par>
                              <p:par>
                                <p:cTn id="34" presetID="10" presetClass="entr" presetSubtype="0" fill="hold" nodeType="withEffect">
                                  <p:stCondLst>
                                    <p:cond delay="0"/>
                                  </p:stCondLst>
                                  <p:childTnLst>
                                    <p:set>
                                      <p:cBhvr>
                                        <p:cTn id="35" dur="1" fill="hold">
                                          <p:stCondLst>
                                            <p:cond delay="0"/>
                                          </p:stCondLst>
                                        </p:cTn>
                                        <p:tgtEl>
                                          <p:spTgt spid="3074"/>
                                        </p:tgtEl>
                                        <p:attrNameLst>
                                          <p:attrName>style.visibility</p:attrName>
                                        </p:attrNameLst>
                                      </p:cBhvr>
                                      <p:to>
                                        <p:strVal val="visible"/>
                                      </p:to>
                                    </p:set>
                                    <p:animEffect transition="in" filter="fade">
                                      <p:cBhvr>
                                        <p:cTn id="36" dur="2000"/>
                                        <p:tgtEl>
                                          <p:spTgt spid="3074"/>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barn(inVertical)">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2068</TotalTime>
  <Words>3866</Words>
  <Application>Microsoft Office PowerPoint</Application>
  <PresentationFormat>นำเสนอทางหน้าจอ (4:3)</PresentationFormat>
  <Paragraphs>322</Paragraphs>
  <Slides>33</Slides>
  <Notes>0</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33</vt:i4>
      </vt:variant>
    </vt:vector>
  </HeadingPairs>
  <TitlesOfParts>
    <vt:vector size="38" baseType="lpstr">
      <vt:lpstr>Calibri</vt:lpstr>
      <vt:lpstr>Georgia</vt:lpstr>
      <vt:lpstr>Trebuchet MS</vt:lpstr>
      <vt:lpstr>Wingdings</vt:lpstr>
      <vt:lpstr>Slipstream</vt:lpstr>
      <vt:lpstr>Article XX GATT General Exceptions </vt:lpstr>
      <vt:lpstr>General Exceptions : Article XX GATT </vt:lpstr>
      <vt:lpstr>Other paragraphs of Article XX  </vt:lpstr>
      <vt:lpstr>Other paragraphs of Article XX  </vt:lpstr>
      <vt:lpstr>Text of Article XX  </vt:lpstr>
      <vt:lpstr>The Nature and Functions of Article XX </vt:lpstr>
      <vt:lpstr>The Nature and Functions of Article XX </vt:lpstr>
      <vt:lpstr>Specific Exception under Art. XX GATT: Article XX (b):  “measures necessary to protect human, animal or  plant life or health” </vt:lpstr>
      <vt:lpstr>Specific Exception under Art. XX GATT: Article XX (b):  “measures necessary to protect human, animal or  plant life or health” </vt:lpstr>
      <vt:lpstr>GATT (Art. XX(b)): Thailand-Cigarettes</vt:lpstr>
      <vt:lpstr>GATT (Art. XX(b)): Thailand- Cigarettes (cont’)   </vt:lpstr>
      <vt:lpstr>GATT (Art. XX(b)) Thailand- Cigarettes cont’ </vt:lpstr>
      <vt:lpstr>GATT (Art. XX(b))  Thailand –Cigarettes cont’ </vt:lpstr>
      <vt:lpstr>GATT (Art. XX(b))  Thailand –Cigarettes cont’ </vt:lpstr>
      <vt:lpstr>GATT (Art. XX(b)) Thailand- Cigarettes cont’ </vt:lpstr>
      <vt:lpstr>GATT (Art. XX(b)) Thailand- Cigarettes cont’ </vt:lpstr>
      <vt:lpstr>GATT (Art. XX(b)) Thailand- Cigarettes cont’ </vt:lpstr>
      <vt:lpstr>GATT (Art. XX(b)) EC-Asbestos</vt:lpstr>
      <vt:lpstr>GATT (Art. XX(b)) EC- Asbestos cont’ </vt:lpstr>
      <vt:lpstr>GATT (Art. XX(b)) EC- Asbestos cont’ </vt:lpstr>
      <vt:lpstr>Article XX (g): relating to the conservation of exhaustible natural resources</vt:lpstr>
      <vt:lpstr>Article XX (g) Shrimp/Turtle Case </vt:lpstr>
      <vt:lpstr>Article XX (g) Shrimp/ Turtle (cont’) </vt:lpstr>
      <vt:lpstr>Article XX (g) Shrimp/Turtle (cont’) </vt:lpstr>
      <vt:lpstr>Article XX (g) Shrimp/Turtle (cont’) </vt:lpstr>
      <vt:lpstr>Article XX (g) Shrimp/Turtle (cont’) </vt:lpstr>
      <vt:lpstr>Article XX (g) Shrimp/Turtle (cont’) </vt:lpstr>
      <vt:lpstr>Article XX (g) Shrimp/Turtle (cont’) </vt:lpstr>
      <vt:lpstr>Article XX (g) Shrimp/Turtle (cont’) </vt:lpstr>
      <vt:lpstr>Article XX (g) Shrimp/Turtle Case cont’ </vt:lpstr>
      <vt:lpstr>Article XX (g) Shrimp/Turtle Case cont’ </vt:lpstr>
      <vt:lpstr>งานนำเสนอ PowerPoint</vt:lpstr>
      <vt:lpstr>   Balancing Trade and…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Article XX GATT General Exceptions</dc:title>
  <dc:creator>User</dc:creator>
  <cp:lastModifiedBy>Jaruprapa Rakpong</cp:lastModifiedBy>
  <cp:revision>44</cp:revision>
  <dcterms:created xsi:type="dcterms:W3CDTF">2012-12-09T16:01:58Z</dcterms:created>
  <dcterms:modified xsi:type="dcterms:W3CDTF">2022-10-26T12:02:54Z</dcterms:modified>
</cp:coreProperties>
</file>