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57"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5" autoAdjust="0"/>
    <p:restoredTop sz="94660"/>
  </p:normalViewPr>
  <p:slideViewPr>
    <p:cSldViewPr snapToGrid="0">
      <p:cViewPr varScale="1">
        <p:scale>
          <a:sx n="79" d="100"/>
          <a:sy n="79" d="100"/>
        </p:scale>
        <p:origin x="66" y="6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56E35F6-B60A-4439-8B65-821E519FE809}" type="datetimeFigureOut">
              <a:rPr lang="en-US" smtClean="0"/>
              <a:t>7/6/2016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85E4F7-E309-4C14-98EB-17395D19D492}" type="slidenum">
              <a:rPr lang="en-US" smtClean="0"/>
              <a:t>‹#›</a:t>
            </a:fld>
            <a:endParaRPr lang="en-US"/>
          </a:p>
        </p:txBody>
      </p:sp>
    </p:spTree>
    <p:extLst>
      <p:ext uri="{BB962C8B-B14F-4D97-AF65-F5344CB8AC3E}">
        <p14:creationId xmlns:p14="http://schemas.microsoft.com/office/powerpoint/2010/main" val="3115562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56E35F6-B60A-4439-8B65-821E519FE809}" type="datetimeFigureOut">
              <a:rPr lang="en-US" smtClean="0"/>
              <a:t>7/6/2016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85E4F7-E309-4C14-98EB-17395D19D492}" type="slidenum">
              <a:rPr lang="en-US" smtClean="0"/>
              <a:t>‹#›</a:t>
            </a:fld>
            <a:endParaRPr lang="en-US"/>
          </a:p>
        </p:txBody>
      </p:sp>
    </p:spTree>
    <p:extLst>
      <p:ext uri="{BB962C8B-B14F-4D97-AF65-F5344CB8AC3E}">
        <p14:creationId xmlns:p14="http://schemas.microsoft.com/office/powerpoint/2010/main" val="25564264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56E35F6-B60A-4439-8B65-821E519FE809}" type="datetimeFigureOut">
              <a:rPr lang="en-US" smtClean="0"/>
              <a:t>7/6/2016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85E4F7-E309-4C14-98EB-17395D19D492}" type="slidenum">
              <a:rPr lang="en-US" smtClean="0"/>
              <a:t>‹#›</a:t>
            </a:fld>
            <a:endParaRPr lang="en-US"/>
          </a:p>
        </p:txBody>
      </p:sp>
    </p:spTree>
    <p:extLst>
      <p:ext uri="{BB962C8B-B14F-4D97-AF65-F5344CB8AC3E}">
        <p14:creationId xmlns:p14="http://schemas.microsoft.com/office/powerpoint/2010/main" val="35391100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56E35F6-B60A-4439-8B65-821E519FE809}" type="datetimeFigureOut">
              <a:rPr lang="en-US" smtClean="0"/>
              <a:t>7/6/2016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85E4F7-E309-4C14-98EB-17395D19D492}" type="slidenum">
              <a:rPr lang="en-US" smtClean="0"/>
              <a:t>‹#›</a:t>
            </a:fld>
            <a:endParaRPr lang="en-US"/>
          </a:p>
        </p:txBody>
      </p:sp>
    </p:spTree>
    <p:extLst>
      <p:ext uri="{BB962C8B-B14F-4D97-AF65-F5344CB8AC3E}">
        <p14:creationId xmlns:p14="http://schemas.microsoft.com/office/powerpoint/2010/main" val="88328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56E35F6-B60A-4439-8B65-821E519FE809}" type="datetimeFigureOut">
              <a:rPr lang="en-US" smtClean="0"/>
              <a:t>7/6/2016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F85E4F7-E309-4C14-98EB-17395D19D492}" type="slidenum">
              <a:rPr lang="en-US" smtClean="0"/>
              <a:t>‹#›</a:t>
            </a:fld>
            <a:endParaRPr lang="en-US"/>
          </a:p>
        </p:txBody>
      </p:sp>
    </p:spTree>
    <p:extLst>
      <p:ext uri="{BB962C8B-B14F-4D97-AF65-F5344CB8AC3E}">
        <p14:creationId xmlns:p14="http://schemas.microsoft.com/office/powerpoint/2010/main" val="32083726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56E35F6-B60A-4439-8B65-821E519FE809}" type="datetimeFigureOut">
              <a:rPr lang="en-US" smtClean="0"/>
              <a:t>7/6/2016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F85E4F7-E309-4C14-98EB-17395D19D492}" type="slidenum">
              <a:rPr lang="en-US" smtClean="0"/>
              <a:t>‹#›</a:t>
            </a:fld>
            <a:endParaRPr lang="en-US"/>
          </a:p>
        </p:txBody>
      </p:sp>
    </p:spTree>
    <p:extLst>
      <p:ext uri="{BB962C8B-B14F-4D97-AF65-F5344CB8AC3E}">
        <p14:creationId xmlns:p14="http://schemas.microsoft.com/office/powerpoint/2010/main" val="20017040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56E35F6-B60A-4439-8B65-821E519FE809}" type="datetimeFigureOut">
              <a:rPr lang="en-US" smtClean="0"/>
              <a:t>7/6/2016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F85E4F7-E309-4C14-98EB-17395D19D492}" type="slidenum">
              <a:rPr lang="en-US" smtClean="0"/>
              <a:t>‹#›</a:t>
            </a:fld>
            <a:endParaRPr lang="en-US"/>
          </a:p>
        </p:txBody>
      </p:sp>
    </p:spTree>
    <p:extLst>
      <p:ext uri="{BB962C8B-B14F-4D97-AF65-F5344CB8AC3E}">
        <p14:creationId xmlns:p14="http://schemas.microsoft.com/office/powerpoint/2010/main" val="34854033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56E35F6-B60A-4439-8B65-821E519FE809}" type="datetimeFigureOut">
              <a:rPr lang="en-US" smtClean="0"/>
              <a:t>7/6/2016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85E4F7-E309-4C14-98EB-17395D19D492}" type="slidenum">
              <a:rPr lang="en-US" smtClean="0"/>
              <a:t>‹#›</a:t>
            </a:fld>
            <a:endParaRPr lang="en-US"/>
          </a:p>
        </p:txBody>
      </p:sp>
    </p:spTree>
    <p:extLst>
      <p:ext uri="{BB962C8B-B14F-4D97-AF65-F5344CB8AC3E}">
        <p14:creationId xmlns:p14="http://schemas.microsoft.com/office/powerpoint/2010/main" val="25363968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56E35F6-B60A-4439-8B65-821E519FE809}" type="datetimeFigureOut">
              <a:rPr lang="en-US" smtClean="0"/>
              <a:t>7/6/2016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85E4F7-E309-4C14-98EB-17395D19D492}" type="slidenum">
              <a:rPr lang="en-US" smtClean="0"/>
              <a:t>‹#›</a:t>
            </a:fld>
            <a:endParaRPr lang="en-US"/>
          </a:p>
        </p:txBody>
      </p:sp>
    </p:spTree>
    <p:extLst>
      <p:ext uri="{BB962C8B-B14F-4D97-AF65-F5344CB8AC3E}">
        <p14:creationId xmlns:p14="http://schemas.microsoft.com/office/powerpoint/2010/main" val="12963404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56E35F6-B60A-4439-8B65-821E519FE809}" type="datetimeFigureOut">
              <a:rPr lang="en-US" smtClean="0"/>
              <a:t>7/6/2016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85E4F7-E309-4C14-98EB-17395D19D492}" type="slidenum">
              <a:rPr lang="en-US" smtClean="0"/>
              <a:t>‹#›</a:t>
            </a:fld>
            <a:endParaRPr lang="en-US"/>
          </a:p>
        </p:txBody>
      </p:sp>
    </p:spTree>
    <p:extLst>
      <p:ext uri="{BB962C8B-B14F-4D97-AF65-F5344CB8AC3E}">
        <p14:creationId xmlns:p14="http://schemas.microsoft.com/office/powerpoint/2010/main" val="840639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56E35F6-B60A-4439-8B65-821E519FE809}" type="datetimeFigureOut">
              <a:rPr lang="en-US" smtClean="0"/>
              <a:t>7/6/2016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85E4F7-E309-4C14-98EB-17395D19D492}" type="slidenum">
              <a:rPr lang="en-US" smtClean="0"/>
              <a:t>‹#›</a:t>
            </a:fld>
            <a:endParaRPr lang="en-US"/>
          </a:p>
        </p:txBody>
      </p:sp>
    </p:spTree>
    <p:extLst>
      <p:ext uri="{BB962C8B-B14F-4D97-AF65-F5344CB8AC3E}">
        <p14:creationId xmlns:p14="http://schemas.microsoft.com/office/powerpoint/2010/main" val="25256214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6E35F6-B60A-4439-8B65-821E519FE809}" type="datetimeFigureOut">
              <a:rPr lang="en-US" smtClean="0"/>
              <a:t>7/6/2016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85E4F7-E309-4C14-98EB-17395D19D492}" type="slidenum">
              <a:rPr lang="en-US" smtClean="0"/>
              <a:t>‹#›</a:t>
            </a:fld>
            <a:endParaRPr lang="en-US"/>
          </a:p>
        </p:txBody>
      </p:sp>
    </p:spTree>
    <p:extLst>
      <p:ext uri="{BB962C8B-B14F-4D97-AF65-F5344CB8AC3E}">
        <p14:creationId xmlns:p14="http://schemas.microsoft.com/office/powerpoint/2010/main" val="29135114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youtube.com/watch?v=0rpZz5I_ylo"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youtube.com/watch?v=Bk_ezm5gVnc"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History of Cambodia</a:t>
            </a:r>
            <a:endParaRPr lang="en-US" dirty="0"/>
          </a:p>
        </p:txBody>
      </p:sp>
      <p:sp>
        <p:nvSpPr>
          <p:cNvPr id="3" name="Subtitle 2"/>
          <p:cNvSpPr>
            <a:spLocks noGrp="1"/>
          </p:cNvSpPr>
          <p:nvPr>
            <p:ph type="subTitle" idx="1"/>
          </p:nvPr>
        </p:nvSpPr>
        <p:spPr/>
        <p:txBody>
          <a:bodyPr/>
          <a:lstStyle/>
          <a:p>
            <a:r>
              <a:rPr lang="en-US" dirty="0" smtClean="0"/>
              <a:t>Assist. Prof. Kiriya </a:t>
            </a:r>
            <a:r>
              <a:rPr lang="en-US" dirty="0" err="1" smtClean="0"/>
              <a:t>Kulkolkarn</a:t>
            </a:r>
            <a:r>
              <a:rPr lang="en-US" dirty="0" smtClean="0"/>
              <a:t>, PhD</a:t>
            </a:r>
          </a:p>
          <a:p>
            <a:r>
              <a:rPr lang="en-US" dirty="0" smtClean="0"/>
              <a:t>Faculty of Economics, </a:t>
            </a:r>
            <a:r>
              <a:rPr lang="en-US" dirty="0" err="1" smtClean="0"/>
              <a:t>Thammasat</a:t>
            </a:r>
            <a:r>
              <a:rPr lang="en-US" dirty="0" smtClean="0"/>
              <a:t> University</a:t>
            </a:r>
            <a:endParaRPr lang="en-US" dirty="0"/>
          </a:p>
        </p:txBody>
      </p:sp>
    </p:spTree>
    <p:extLst>
      <p:ext uri="{BB962C8B-B14F-4D97-AF65-F5344CB8AC3E}">
        <p14:creationId xmlns:p14="http://schemas.microsoft.com/office/powerpoint/2010/main" val="107842367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25881" y="116367"/>
            <a:ext cx="4960520" cy="6619243"/>
          </a:xfrm>
          <a:prstGeom prst="rect">
            <a:avLst/>
          </a:prstGeom>
        </p:spPr>
      </p:pic>
      <p:pic>
        <p:nvPicPr>
          <p:cNvPr id="8" name="Picture 7"/>
          <p:cNvPicPr>
            <a:picLocks noChangeAspect="1"/>
          </p:cNvPicPr>
          <p:nvPr/>
        </p:nvPicPr>
        <p:blipFill>
          <a:blip r:embed="rId3"/>
          <a:stretch>
            <a:fillRect/>
          </a:stretch>
        </p:blipFill>
        <p:spPr>
          <a:xfrm>
            <a:off x="6398545" y="116367"/>
            <a:ext cx="4658476" cy="6564563"/>
          </a:xfrm>
          <a:prstGeom prst="rect">
            <a:avLst/>
          </a:prstGeom>
        </p:spPr>
      </p:pic>
    </p:spTree>
    <p:extLst>
      <p:ext uri="{BB962C8B-B14F-4D97-AF65-F5344CB8AC3E}">
        <p14:creationId xmlns:p14="http://schemas.microsoft.com/office/powerpoint/2010/main" val="345605464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2462"/>
            <a:ext cx="10515600" cy="1325563"/>
          </a:xfrm>
        </p:spPr>
        <p:txBody>
          <a:bodyPr/>
          <a:lstStyle/>
          <a:p>
            <a:r>
              <a:rPr lang="th-TH" dirty="0" smtClean="0"/>
              <a:t>สารบัญ</a:t>
            </a:r>
            <a:endParaRPr lang="en-US" dirty="0"/>
          </a:p>
        </p:txBody>
      </p:sp>
      <p:sp>
        <p:nvSpPr>
          <p:cNvPr id="3" name="Content Placeholder 2"/>
          <p:cNvSpPr>
            <a:spLocks noGrp="1"/>
          </p:cNvSpPr>
          <p:nvPr>
            <p:ph idx="1"/>
          </p:nvPr>
        </p:nvSpPr>
        <p:spPr>
          <a:xfrm>
            <a:off x="838200" y="1335506"/>
            <a:ext cx="10515600" cy="5402178"/>
          </a:xfrm>
        </p:spPr>
        <p:txBody>
          <a:bodyPr>
            <a:normAutofit/>
          </a:bodyPr>
          <a:lstStyle/>
          <a:p>
            <a:pPr marL="0" indent="0">
              <a:buNone/>
            </a:pPr>
            <a:r>
              <a:rPr lang="th-TH" dirty="0"/>
              <a:t>1. ประเทศ</a:t>
            </a:r>
            <a:r>
              <a:rPr lang="th-TH" dirty="0" smtClean="0"/>
              <a:t>ไทย</a:t>
            </a:r>
            <a:r>
              <a:rPr lang="en-US" dirty="0" smtClean="0"/>
              <a:t>:</a:t>
            </a:r>
            <a:r>
              <a:rPr lang="th-TH" dirty="0" smtClean="0"/>
              <a:t> </a:t>
            </a:r>
            <a:r>
              <a:rPr lang="th-TH" dirty="0"/>
              <a:t>ประเทศเดียวเท่านั้นในกลุ่มอาเซียนที่ไม่ได้ตกเป็นเมืองขึ้นของตะวันตก</a:t>
            </a:r>
          </a:p>
          <a:p>
            <a:pPr marL="0" indent="0">
              <a:buNone/>
            </a:pPr>
            <a:r>
              <a:rPr lang="th-TH" dirty="0"/>
              <a:t>2. </a:t>
            </a:r>
            <a:r>
              <a:rPr lang="th-TH" dirty="0" smtClean="0"/>
              <a:t>มาเลเซีย</a:t>
            </a:r>
            <a:r>
              <a:rPr lang="en-US" dirty="0" smtClean="0"/>
              <a:t>:</a:t>
            </a:r>
            <a:r>
              <a:rPr lang="th-TH" dirty="0" smtClean="0"/>
              <a:t> </a:t>
            </a:r>
            <a:r>
              <a:rPr lang="th-TH" dirty="0"/>
              <a:t>ประเทศพัฒนาแล้วซึ่งมีความสวยงามยิ่งใหญ่ทางธรรมชาติ</a:t>
            </a:r>
          </a:p>
          <a:p>
            <a:pPr marL="0" indent="0">
              <a:buNone/>
            </a:pPr>
            <a:r>
              <a:rPr lang="th-TH" dirty="0"/>
              <a:t>3. </a:t>
            </a:r>
            <a:r>
              <a:rPr lang="th-TH" dirty="0" smtClean="0"/>
              <a:t>อินโดนีเซีย</a:t>
            </a:r>
            <a:r>
              <a:rPr lang="en-US" dirty="0" smtClean="0"/>
              <a:t>:</a:t>
            </a:r>
            <a:r>
              <a:rPr lang="th-TH" dirty="0" smtClean="0"/>
              <a:t> </a:t>
            </a:r>
            <a:r>
              <a:rPr lang="th-TH" dirty="0"/>
              <a:t>ประเทศใหญ่ที่สุดในกลุ่มอาเซียนและใหญ่เป็นที่สี่ของโลก</a:t>
            </a:r>
          </a:p>
          <a:p>
            <a:pPr marL="0" indent="0">
              <a:buNone/>
            </a:pPr>
            <a:r>
              <a:rPr lang="th-TH" dirty="0"/>
              <a:t>4. </a:t>
            </a:r>
            <a:r>
              <a:rPr lang="th-TH" dirty="0" smtClean="0"/>
              <a:t>ฟิลิปปินส์</a:t>
            </a:r>
            <a:r>
              <a:rPr lang="en-US" dirty="0" smtClean="0"/>
              <a:t>:</a:t>
            </a:r>
            <a:r>
              <a:rPr lang="th-TH" dirty="0" smtClean="0"/>
              <a:t> </a:t>
            </a:r>
            <a:r>
              <a:rPr lang="th-TH" dirty="0"/>
              <a:t>ประเทศอาเซียนที่ใกล้กับตะวันตกที่สุด</a:t>
            </a:r>
          </a:p>
          <a:p>
            <a:pPr marL="0" indent="0">
              <a:buNone/>
            </a:pPr>
            <a:r>
              <a:rPr lang="th-TH" dirty="0"/>
              <a:t>5. </a:t>
            </a:r>
            <a:r>
              <a:rPr lang="th-TH" dirty="0" smtClean="0"/>
              <a:t>บรูไน</a:t>
            </a:r>
            <a:r>
              <a:rPr lang="en-US" dirty="0" smtClean="0"/>
              <a:t>:</a:t>
            </a:r>
            <a:r>
              <a:rPr lang="th-TH" dirty="0" smtClean="0"/>
              <a:t> </a:t>
            </a:r>
            <a:r>
              <a:rPr lang="th-TH" dirty="0"/>
              <a:t>อาณาจักรน้อยแต่อุดมสมบูรณ์ไปด้วยทรัพยากรธรรมชาติ</a:t>
            </a:r>
          </a:p>
          <a:p>
            <a:pPr marL="0" indent="0">
              <a:buNone/>
            </a:pPr>
            <a:r>
              <a:rPr lang="th-TH" dirty="0"/>
              <a:t>6. </a:t>
            </a:r>
            <a:r>
              <a:rPr lang="th-TH" dirty="0" smtClean="0"/>
              <a:t>สิงคโปร์</a:t>
            </a:r>
            <a:r>
              <a:rPr lang="en-US" dirty="0" smtClean="0"/>
              <a:t>:</a:t>
            </a:r>
            <a:r>
              <a:rPr lang="th-TH" dirty="0" smtClean="0"/>
              <a:t> </a:t>
            </a:r>
            <a:r>
              <a:rPr lang="th-TH" dirty="0"/>
              <a:t>ประเทศน้อยที่ใช้เวลาเพียง 50 ปีเท่านั้นในการกลายเป็นมังกรแห่ง</a:t>
            </a:r>
            <a:r>
              <a:rPr lang="th-TH" dirty="0" err="1"/>
              <a:t>เอเซีย</a:t>
            </a:r>
            <a:endParaRPr lang="th-TH" dirty="0"/>
          </a:p>
          <a:p>
            <a:pPr marL="0" indent="0">
              <a:buNone/>
            </a:pPr>
            <a:r>
              <a:rPr lang="th-TH" dirty="0"/>
              <a:t>7. </a:t>
            </a:r>
            <a:r>
              <a:rPr lang="th-TH" dirty="0" smtClean="0"/>
              <a:t>เวียดนาม</a:t>
            </a:r>
            <a:r>
              <a:rPr lang="en-US" dirty="0" smtClean="0"/>
              <a:t>:</a:t>
            </a:r>
            <a:r>
              <a:rPr lang="th-TH" dirty="0" smtClean="0"/>
              <a:t> </a:t>
            </a:r>
            <a:r>
              <a:rPr lang="th-TH" dirty="0"/>
              <a:t>ประเทศเพื่อนมิตรของลาวมาตั้งแต่ เนินนาน</a:t>
            </a:r>
          </a:p>
          <a:p>
            <a:pPr marL="0" indent="0">
              <a:buNone/>
            </a:pPr>
            <a:r>
              <a:rPr lang="th-TH" dirty="0"/>
              <a:t>8. </a:t>
            </a:r>
            <a:r>
              <a:rPr lang="th-TH" dirty="0" smtClean="0"/>
              <a:t>ลาว</a:t>
            </a:r>
            <a:r>
              <a:rPr lang="en-US" dirty="0" smtClean="0"/>
              <a:t>:</a:t>
            </a:r>
            <a:r>
              <a:rPr lang="th-TH" dirty="0" smtClean="0"/>
              <a:t> </a:t>
            </a:r>
            <a:r>
              <a:rPr lang="th-TH" dirty="0"/>
              <a:t>ประเทศที่เติบโตไวภายหลังตกเป็นเมืองขึ้นเป็นศตวรรษ</a:t>
            </a:r>
          </a:p>
          <a:p>
            <a:pPr marL="0" indent="0">
              <a:buNone/>
            </a:pPr>
            <a:r>
              <a:rPr lang="th-TH" dirty="0"/>
              <a:t>9. </a:t>
            </a:r>
            <a:r>
              <a:rPr lang="th-TH" dirty="0" err="1"/>
              <a:t>เมียน</a:t>
            </a:r>
            <a:r>
              <a:rPr lang="th-TH" dirty="0" err="1" smtClean="0"/>
              <a:t>มา</a:t>
            </a:r>
            <a:r>
              <a:rPr lang="en-US" dirty="0" smtClean="0"/>
              <a:t>:</a:t>
            </a:r>
            <a:r>
              <a:rPr lang="th-TH" dirty="0" smtClean="0"/>
              <a:t> </a:t>
            </a:r>
            <a:r>
              <a:rPr lang="th-TH" dirty="0"/>
              <a:t>ประเทศใหญ่อันดับที่สองของกลุ่มอาเซียนโดยเนื้อที่ดินและบ้านแห่งวัด</a:t>
            </a:r>
            <a:r>
              <a:rPr lang="th-TH" dirty="0" smtClean="0"/>
              <a:t>วา</a:t>
            </a:r>
            <a:r>
              <a:rPr lang="th-TH" dirty="0"/>
              <a:t>ที่เก่าแก่</a:t>
            </a:r>
          </a:p>
          <a:p>
            <a:pPr marL="0" indent="0">
              <a:buNone/>
            </a:pPr>
            <a:r>
              <a:rPr lang="th-TH" dirty="0"/>
              <a:t>10. </a:t>
            </a:r>
            <a:r>
              <a:rPr lang="th-TH" dirty="0" smtClean="0"/>
              <a:t>กัมพูชา</a:t>
            </a:r>
            <a:r>
              <a:rPr lang="en-US" dirty="0" smtClean="0"/>
              <a:t>:</a:t>
            </a:r>
            <a:r>
              <a:rPr lang="th-TH" dirty="0" smtClean="0"/>
              <a:t> </a:t>
            </a:r>
            <a:r>
              <a:rPr lang="th-TH" dirty="0"/>
              <a:t>สมาชิกใหม่ที่สุดของกลุ่มอาเซียนเพิ่งจะฟื้นฟูจากสงครามที่</a:t>
            </a:r>
            <a:r>
              <a:rPr lang="th-TH" dirty="0" smtClean="0"/>
              <a:t>รุนแรง</a:t>
            </a:r>
            <a:endParaRPr lang="th-TH" dirty="0"/>
          </a:p>
        </p:txBody>
      </p:sp>
    </p:spTree>
    <p:extLst>
      <p:ext uri="{BB962C8B-B14F-4D97-AF65-F5344CB8AC3E}">
        <p14:creationId xmlns:p14="http://schemas.microsoft.com/office/powerpoint/2010/main" val="29259608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Year Zero: The Silent Death of Cambodia</a:t>
            </a:r>
            <a:endParaRPr lang="en-US" dirty="0"/>
          </a:p>
        </p:txBody>
      </p:sp>
      <p:sp>
        <p:nvSpPr>
          <p:cNvPr id="3" name="Content Placeholder 2"/>
          <p:cNvSpPr>
            <a:spLocks noGrp="1"/>
          </p:cNvSpPr>
          <p:nvPr>
            <p:ph idx="1"/>
          </p:nvPr>
        </p:nvSpPr>
        <p:spPr>
          <a:xfrm>
            <a:off x="838200" y="1528012"/>
            <a:ext cx="10515600" cy="5089356"/>
          </a:xfrm>
        </p:spPr>
        <p:txBody>
          <a:bodyPr>
            <a:normAutofit fontScale="85000" lnSpcReduction="20000"/>
          </a:bodyPr>
          <a:lstStyle/>
          <a:p>
            <a:r>
              <a:rPr lang="en-US" dirty="0" smtClean="0"/>
              <a:t>1979 British television documentary </a:t>
            </a:r>
          </a:p>
          <a:p>
            <a:r>
              <a:rPr lang="en-US" dirty="0" smtClean="0"/>
              <a:t>Written and presented by John </a:t>
            </a:r>
            <a:r>
              <a:rPr lang="en-US" dirty="0" err="1" smtClean="0"/>
              <a:t>Pilger</a:t>
            </a:r>
            <a:r>
              <a:rPr lang="en-US" dirty="0" smtClean="0"/>
              <a:t>, an Australian journalist.</a:t>
            </a:r>
          </a:p>
          <a:p>
            <a:r>
              <a:rPr lang="en-US" dirty="0" smtClean="0"/>
              <a:t>The 52.14-minute firm tell stories of the bombing of Cambodia by the U.S. in 1970 during the Vietnam War, the subsequent brutality and genocide that occurred when Pol Pot and his Khmer Rouge militia took over, the poverty and sufferings of the people</a:t>
            </a:r>
            <a:endParaRPr lang="th-TH" dirty="0" smtClean="0"/>
          </a:p>
          <a:p>
            <a:r>
              <a:rPr lang="en-US" dirty="0" smtClean="0"/>
              <a:t>The term Year Zero applied to the takeover of Cambodia in April 1975, by the </a:t>
            </a:r>
            <a:r>
              <a:rPr lang="en-US" dirty="0" err="1" smtClean="0"/>
              <a:t>Khmere</a:t>
            </a:r>
            <a:r>
              <a:rPr lang="en-US" dirty="0" smtClean="0"/>
              <a:t> Rouge, is an analogy to the Year One of the French Revolution Calendar. </a:t>
            </a:r>
          </a:p>
          <a:p>
            <a:r>
              <a:rPr lang="en-US" dirty="0" smtClean="0"/>
              <a:t>The Khmer Rough takeover was followed by a series of drastic revolutionary de-industrialization policies in a death toll that exceeded that of the French Reign of Terror.</a:t>
            </a:r>
          </a:p>
          <a:p>
            <a:r>
              <a:rPr lang="en-US" dirty="0"/>
              <a:t>The idea behind Year Zero is that all culture and traditions within a society must be completely destroyed or discarded and a new revolutionary culture must replace it, starting from scratch</a:t>
            </a:r>
            <a:r>
              <a:rPr lang="en-US" dirty="0" smtClean="0"/>
              <a:t>.</a:t>
            </a:r>
          </a:p>
          <a:p>
            <a:r>
              <a:rPr lang="en-US" dirty="0">
                <a:hlinkClick r:id="rId2"/>
              </a:rPr>
              <a:t>https://</a:t>
            </a:r>
            <a:r>
              <a:rPr lang="en-US" dirty="0" smtClean="0">
                <a:hlinkClick r:id="rId2"/>
              </a:rPr>
              <a:t>www.youtube.com/watch?v=0rpZz5I_ylo</a:t>
            </a:r>
            <a:endParaRPr lang="en-US" dirty="0" smtClean="0"/>
          </a:p>
        </p:txBody>
      </p:sp>
    </p:spTree>
    <p:extLst>
      <p:ext uri="{BB962C8B-B14F-4D97-AF65-F5344CB8AC3E}">
        <p14:creationId xmlns:p14="http://schemas.microsoft.com/office/powerpoint/2010/main" val="285890939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44809"/>
            <a:ext cx="10515600" cy="1325563"/>
          </a:xfrm>
        </p:spPr>
        <p:txBody>
          <a:bodyPr/>
          <a:lstStyle/>
          <a:p>
            <a:r>
              <a:rPr lang="en-US" dirty="0" smtClean="0"/>
              <a:t>Bibliography of Pol Pot</a:t>
            </a:r>
            <a:endParaRPr lang="en-US" dirty="0"/>
          </a:p>
        </p:txBody>
      </p:sp>
      <p:sp>
        <p:nvSpPr>
          <p:cNvPr id="3" name="Content Placeholder 2"/>
          <p:cNvSpPr>
            <a:spLocks noGrp="1"/>
          </p:cNvSpPr>
          <p:nvPr>
            <p:ph idx="1"/>
          </p:nvPr>
        </p:nvSpPr>
        <p:spPr>
          <a:xfrm>
            <a:off x="838200" y="1440615"/>
            <a:ext cx="10515600" cy="4351338"/>
          </a:xfrm>
        </p:spPr>
        <p:txBody>
          <a:bodyPr>
            <a:normAutofit fontScale="92500"/>
          </a:bodyPr>
          <a:lstStyle/>
          <a:p>
            <a:r>
              <a:rPr lang="en-US" dirty="0"/>
              <a:t>Cambodian head of state Pol Pot was the leader of the Khmer Rouge regime, which was responsible for the deaths of </a:t>
            </a:r>
            <a:r>
              <a:rPr lang="en-US" dirty="0" smtClean="0"/>
              <a:t>1-2 </a:t>
            </a:r>
            <a:r>
              <a:rPr lang="en-US" dirty="0"/>
              <a:t>million people through execution, starvation or overwork between 1975 and 1979</a:t>
            </a:r>
            <a:r>
              <a:rPr lang="en-US" dirty="0" smtClean="0"/>
              <a:t>.</a:t>
            </a:r>
          </a:p>
          <a:p>
            <a:r>
              <a:rPr lang="en-US" dirty="0"/>
              <a:t>Pol Pot was arrested in 1997 and died under house arrest on April 15, 1998.</a:t>
            </a:r>
            <a:endParaRPr lang="en-US" dirty="0" smtClean="0">
              <a:hlinkClick r:id="rId2"/>
            </a:endParaRPr>
          </a:p>
          <a:p>
            <a:r>
              <a:rPr lang="en-US" dirty="0" smtClean="0">
                <a:hlinkClick r:id="rId2"/>
              </a:rPr>
              <a:t>https</a:t>
            </a:r>
            <a:r>
              <a:rPr lang="en-US" dirty="0">
                <a:hlinkClick r:id="rId2"/>
              </a:rPr>
              <a:t>://</a:t>
            </a:r>
            <a:r>
              <a:rPr lang="en-US" dirty="0" smtClean="0">
                <a:hlinkClick r:id="rId2"/>
              </a:rPr>
              <a:t>www.youtube.com/watch?v=Bk_ezm5gVnc</a:t>
            </a:r>
            <a:endParaRPr lang="en-US" dirty="0" smtClean="0"/>
          </a:p>
          <a:p>
            <a:r>
              <a:rPr lang="en-US" dirty="0"/>
              <a:t>The horror of the regime was depicted in the 1984 Oscar-nominated film </a:t>
            </a:r>
            <a:r>
              <a:rPr lang="en-US" i="1" dirty="0">
                <a:solidFill>
                  <a:srgbClr val="00B050"/>
                </a:solidFill>
              </a:rPr>
              <a:t>The Killing Fields</a:t>
            </a:r>
            <a:r>
              <a:rPr lang="en-US" dirty="0"/>
              <a:t>, directed by Roland </a:t>
            </a:r>
            <a:r>
              <a:rPr lang="en-US" dirty="0" err="1" smtClean="0"/>
              <a:t>Joffé</a:t>
            </a:r>
            <a:r>
              <a:rPr lang="en-US" dirty="0" smtClean="0"/>
              <a:t>.</a:t>
            </a:r>
          </a:p>
          <a:p>
            <a:endParaRPr lang="en-US" dirty="0"/>
          </a:p>
          <a:p>
            <a:r>
              <a:rPr lang="en-US" dirty="0">
                <a:solidFill>
                  <a:srgbClr val="FF0000"/>
                </a:solidFill>
              </a:rPr>
              <a:t>H</a:t>
            </a:r>
            <a:r>
              <a:rPr lang="en-US" dirty="0" smtClean="0">
                <a:solidFill>
                  <a:srgbClr val="FF0000"/>
                </a:solidFill>
              </a:rPr>
              <a:t>istory of Cambodia significantly influences today way of lives </a:t>
            </a:r>
            <a:r>
              <a:rPr lang="en-US" smtClean="0">
                <a:solidFill>
                  <a:srgbClr val="FF0000"/>
                </a:solidFill>
              </a:rPr>
              <a:t>of Cambodians; </a:t>
            </a:r>
            <a:r>
              <a:rPr lang="en-US" dirty="0" smtClean="0">
                <a:solidFill>
                  <a:srgbClr val="FF0000"/>
                </a:solidFill>
              </a:rPr>
              <a:t>their cultures, development etc.   </a:t>
            </a:r>
          </a:p>
          <a:p>
            <a:endParaRPr lang="en-US" dirty="0"/>
          </a:p>
        </p:txBody>
      </p:sp>
    </p:spTree>
    <p:extLst>
      <p:ext uri="{BB962C8B-B14F-4D97-AF65-F5344CB8AC3E}">
        <p14:creationId xmlns:p14="http://schemas.microsoft.com/office/powerpoint/2010/main" val="36491879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History of Cambodia</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The origin of the Khmers</a:t>
            </a:r>
          </a:p>
          <a:p>
            <a:r>
              <a:rPr lang="en-US" dirty="0" smtClean="0"/>
              <a:t>The early Cambodia kingdoms (1</a:t>
            </a:r>
            <a:r>
              <a:rPr lang="en-US" baseline="30000" dirty="0" smtClean="0"/>
              <a:t>st</a:t>
            </a:r>
            <a:r>
              <a:rPr lang="en-US" dirty="0" smtClean="0"/>
              <a:t> century)</a:t>
            </a:r>
          </a:p>
          <a:p>
            <a:r>
              <a:rPr lang="en-US" dirty="0" smtClean="0"/>
              <a:t>The rise of the </a:t>
            </a:r>
            <a:r>
              <a:rPr lang="en-US" dirty="0" err="1" smtClean="0"/>
              <a:t>Ankor</a:t>
            </a:r>
            <a:r>
              <a:rPr lang="en-US" dirty="0" smtClean="0"/>
              <a:t> Empire (802)</a:t>
            </a:r>
          </a:p>
          <a:p>
            <a:r>
              <a:rPr lang="en-US" dirty="0" smtClean="0"/>
              <a:t>Decline and fall of Angkor (1600)</a:t>
            </a:r>
          </a:p>
          <a:p>
            <a:r>
              <a:rPr lang="en-US" dirty="0" smtClean="0"/>
              <a:t>The French in Cambodia</a:t>
            </a:r>
            <a:r>
              <a:rPr lang="th-TH" dirty="0" smtClean="0"/>
              <a:t> </a:t>
            </a:r>
            <a:r>
              <a:rPr lang="en-US" dirty="0" smtClean="0"/>
              <a:t>(186</a:t>
            </a:r>
            <a:r>
              <a:rPr lang="en-US" dirty="0"/>
              <a:t>3</a:t>
            </a:r>
            <a:r>
              <a:rPr lang="en-US" dirty="0" smtClean="0"/>
              <a:t>)</a:t>
            </a:r>
          </a:p>
          <a:p>
            <a:r>
              <a:rPr lang="en-US" dirty="0" smtClean="0"/>
              <a:t>The Sihanouk years (1941)</a:t>
            </a:r>
          </a:p>
          <a:p>
            <a:r>
              <a:rPr lang="en-US" dirty="0" smtClean="0"/>
              <a:t>Descent into civil war (1970)</a:t>
            </a:r>
            <a:endParaRPr lang="th-TH" dirty="0" smtClean="0"/>
          </a:p>
          <a:p>
            <a:r>
              <a:rPr lang="en-US" dirty="0" smtClean="0"/>
              <a:t>The Khmer Rouge revolution (1975 – Year zero)</a:t>
            </a:r>
          </a:p>
          <a:p>
            <a:r>
              <a:rPr lang="en-US" dirty="0" smtClean="0"/>
              <a:t>Enter the Vietnamese (1979)</a:t>
            </a:r>
          </a:p>
          <a:p>
            <a:r>
              <a:rPr lang="en-US" dirty="0" smtClean="0"/>
              <a:t>The UN comes to town (1990)</a:t>
            </a:r>
          </a:p>
          <a:p>
            <a:r>
              <a:rPr lang="en-US" dirty="0" smtClean="0"/>
              <a:t>The slow birth of peace (1998)</a:t>
            </a:r>
          </a:p>
          <a:p>
            <a:pPr marL="0" indent="0">
              <a:buNone/>
            </a:pPr>
            <a:r>
              <a:rPr lang="en-US" dirty="0" smtClean="0">
                <a:solidFill>
                  <a:srgbClr val="FF0000"/>
                </a:solidFill>
              </a:rPr>
              <a:t>2015 PM Hun </a:t>
            </a:r>
            <a:r>
              <a:rPr lang="en-US" dirty="0" err="1" smtClean="0">
                <a:solidFill>
                  <a:srgbClr val="FF0000"/>
                </a:solidFill>
              </a:rPr>
              <a:t>Sen</a:t>
            </a:r>
            <a:r>
              <a:rPr lang="en-US" dirty="0" smtClean="0">
                <a:solidFill>
                  <a:srgbClr val="FF0000"/>
                </a:solidFill>
              </a:rPr>
              <a:t> marks 30 years in power.</a:t>
            </a:r>
            <a:endParaRPr lang="en-US" dirty="0">
              <a:solidFill>
                <a:srgbClr val="FF0000"/>
              </a:solidFill>
            </a:endParaRPr>
          </a:p>
        </p:txBody>
      </p:sp>
    </p:spTree>
    <p:extLst>
      <p:ext uri="{BB962C8B-B14F-4D97-AF65-F5344CB8AC3E}">
        <p14:creationId xmlns:p14="http://schemas.microsoft.com/office/powerpoint/2010/main" val="225726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154</TotalTime>
  <Words>508</Words>
  <Application>Microsoft Office PowerPoint</Application>
  <PresentationFormat>Widescreen</PresentationFormat>
  <Paragraphs>42</Paragraphs>
  <Slides>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Angsana New</vt:lpstr>
      <vt:lpstr>Arial</vt:lpstr>
      <vt:lpstr>Calibri</vt:lpstr>
      <vt:lpstr>Calibri Light</vt:lpstr>
      <vt:lpstr>Cordia New</vt:lpstr>
      <vt:lpstr>Office Theme</vt:lpstr>
      <vt:lpstr>History of Cambodia</vt:lpstr>
      <vt:lpstr>PowerPoint Presentation</vt:lpstr>
      <vt:lpstr>สารบัญ</vt:lpstr>
      <vt:lpstr>Year Zero: The Silent Death of Cambodia</vt:lpstr>
      <vt:lpstr>Bibliography of Pol Pot</vt:lpstr>
      <vt:lpstr>History of Cambodia</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Cambodia</dc:title>
  <dc:creator>kiriya</dc:creator>
  <cp:lastModifiedBy>kiriya</cp:lastModifiedBy>
  <cp:revision>19</cp:revision>
  <dcterms:created xsi:type="dcterms:W3CDTF">2016-07-04T15:02:56Z</dcterms:created>
  <dcterms:modified xsi:type="dcterms:W3CDTF">2016-07-06T04:09:20Z</dcterms:modified>
</cp:coreProperties>
</file>