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1.xml" ContentType="application/vnd.openxmlformats-officedocument.drawingml.diagramLayout+xml"/>
  <Override PartName="/ppt/charts/chart3.xml" ContentType="application/vnd.openxmlformats-officedocument.drawingml.char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emf" ContentType="image/x-emf"/>
  <Override PartName="/ppt/diagrams/quickStyle1.xml" ContentType="application/vnd.openxmlformats-officedocument.drawingml.diagramStyl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Override PartName="/ppt/charts/chart4.xml" ContentType="application/vnd.openxmlformats-officedocument.drawingml.chart+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8"/>
  </p:notesMasterIdLst>
  <p:handoutMasterIdLst>
    <p:handoutMasterId r:id="rId59"/>
  </p:handoutMasterIdLst>
  <p:sldIdLst>
    <p:sldId id="256" r:id="rId2"/>
    <p:sldId id="288" r:id="rId3"/>
    <p:sldId id="344" r:id="rId4"/>
    <p:sldId id="379" r:id="rId5"/>
    <p:sldId id="398" r:id="rId6"/>
    <p:sldId id="348" r:id="rId7"/>
    <p:sldId id="395" r:id="rId8"/>
    <p:sldId id="349" r:id="rId9"/>
    <p:sldId id="350" r:id="rId10"/>
    <p:sldId id="351" r:id="rId11"/>
    <p:sldId id="396" r:id="rId12"/>
    <p:sldId id="352" r:id="rId13"/>
    <p:sldId id="353" r:id="rId14"/>
    <p:sldId id="393" r:id="rId15"/>
    <p:sldId id="354" r:id="rId16"/>
    <p:sldId id="355" r:id="rId17"/>
    <p:sldId id="356" r:id="rId18"/>
    <p:sldId id="357" r:id="rId19"/>
    <p:sldId id="358" r:id="rId20"/>
    <p:sldId id="378" r:id="rId21"/>
    <p:sldId id="361" r:id="rId22"/>
    <p:sldId id="362" r:id="rId23"/>
    <p:sldId id="363" r:id="rId24"/>
    <p:sldId id="364" r:id="rId25"/>
    <p:sldId id="400" r:id="rId26"/>
    <p:sldId id="366" r:id="rId27"/>
    <p:sldId id="367" r:id="rId28"/>
    <p:sldId id="365" r:id="rId29"/>
    <p:sldId id="368" r:id="rId30"/>
    <p:sldId id="369" r:id="rId31"/>
    <p:sldId id="370" r:id="rId32"/>
    <p:sldId id="359" r:id="rId33"/>
    <p:sldId id="360" r:id="rId34"/>
    <p:sldId id="373" r:id="rId35"/>
    <p:sldId id="410" r:id="rId36"/>
    <p:sldId id="409" r:id="rId37"/>
    <p:sldId id="412" r:id="rId38"/>
    <p:sldId id="376" r:id="rId39"/>
    <p:sldId id="347" r:id="rId40"/>
    <p:sldId id="321" r:id="rId41"/>
    <p:sldId id="411" r:id="rId42"/>
    <p:sldId id="388" r:id="rId43"/>
    <p:sldId id="390" r:id="rId44"/>
    <p:sldId id="391" r:id="rId45"/>
    <p:sldId id="389" r:id="rId46"/>
    <p:sldId id="392" r:id="rId47"/>
    <p:sldId id="401" r:id="rId48"/>
    <p:sldId id="402" r:id="rId49"/>
    <p:sldId id="414" r:id="rId50"/>
    <p:sldId id="403" r:id="rId51"/>
    <p:sldId id="405" r:id="rId52"/>
    <p:sldId id="404" r:id="rId53"/>
    <p:sldId id="413" r:id="rId54"/>
    <p:sldId id="421" r:id="rId55"/>
    <p:sldId id="423" r:id="rId56"/>
    <p:sldId id="424" r:id="rId57"/>
  </p:sldIdLst>
  <p:sldSz cx="9144000" cy="6858000" type="screen4x3"/>
  <p:notesSz cx="10234613" cy="7099300"/>
  <p:defaultTextStyle>
    <a:defPPr>
      <a:defRPr lang="th-TH"/>
    </a:defPPr>
    <a:lvl1pPr algn="l" rtl="0" fontAlgn="base">
      <a:spcBef>
        <a:spcPct val="0"/>
      </a:spcBef>
      <a:spcAft>
        <a:spcPct val="0"/>
      </a:spcAft>
      <a:defRPr sz="2800"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sz="2800"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sz="2800"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pitchFamily="34" charset="0"/>
        <a:ea typeface="+mn-ea"/>
        <a:cs typeface="Angsana New" pitchFamily="18" charset="-34"/>
      </a:defRPr>
    </a:lvl5pPr>
    <a:lvl6pPr marL="2286000" algn="l" defTabSz="914400" rtl="0" eaLnBrk="1" latinLnBrk="0" hangingPunct="1">
      <a:defRPr sz="2800" kern="1200">
        <a:solidFill>
          <a:schemeClr val="tx1"/>
        </a:solidFill>
        <a:latin typeface="Arial" pitchFamily="34" charset="0"/>
        <a:ea typeface="+mn-ea"/>
        <a:cs typeface="Angsana New" pitchFamily="18" charset="-34"/>
      </a:defRPr>
    </a:lvl6pPr>
    <a:lvl7pPr marL="2743200" algn="l" defTabSz="914400" rtl="0" eaLnBrk="1" latinLnBrk="0" hangingPunct="1">
      <a:defRPr sz="2800" kern="1200">
        <a:solidFill>
          <a:schemeClr val="tx1"/>
        </a:solidFill>
        <a:latin typeface="Arial" pitchFamily="34" charset="0"/>
        <a:ea typeface="+mn-ea"/>
        <a:cs typeface="Angsana New" pitchFamily="18" charset="-34"/>
      </a:defRPr>
    </a:lvl7pPr>
    <a:lvl8pPr marL="3200400" algn="l" defTabSz="914400" rtl="0" eaLnBrk="1" latinLnBrk="0" hangingPunct="1">
      <a:defRPr sz="2800" kern="1200">
        <a:solidFill>
          <a:schemeClr val="tx1"/>
        </a:solidFill>
        <a:latin typeface="Arial" pitchFamily="34" charset="0"/>
        <a:ea typeface="+mn-ea"/>
        <a:cs typeface="Angsana New" pitchFamily="18" charset="-34"/>
      </a:defRPr>
    </a:lvl8pPr>
    <a:lvl9pPr marL="3657600" algn="l" defTabSz="914400" rtl="0" eaLnBrk="1" latinLnBrk="0" hangingPunct="1">
      <a:defRPr sz="2800" kern="1200">
        <a:solidFill>
          <a:schemeClr val="tx1"/>
        </a:solidFill>
        <a:latin typeface="Arial"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62" d="100"/>
          <a:sy n="62" d="100"/>
        </p:scale>
        <p:origin x="-1020"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E:\RA%20project%20-%20strengthen%20Bank%20Regulation\4%20-%20Monthly%20data%20(1990-2010)%20-%20in%20comparison.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G:\BB%20Journal\RTU%20work\2%20RTU%20Monthly+data+(1990-2010)+-+in+comparison(1).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F:\Nanning%20Presentation.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F:\Nanning%20Presentation.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lang="en-US" sz="1800"/>
            </a:pPr>
            <a:r>
              <a:rPr lang="en-US" sz="1800" b="1" i="0" baseline="0"/>
              <a:t>Dow Jones vs. SET Composite Index - Monthly Average</a:t>
            </a:r>
          </a:p>
        </c:rich>
      </c:tx>
      <c:layout>
        <c:manualLayout>
          <c:xMode val="edge"/>
          <c:yMode val="edge"/>
          <c:x val="0.20499020260060541"/>
          <c:y val="0"/>
        </c:manualLayout>
      </c:layout>
    </c:title>
    <c:plotArea>
      <c:layout>
        <c:manualLayout>
          <c:layoutTarget val="inner"/>
          <c:xMode val="edge"/>
          <c:yMode val="edge"/>
          <c:x val="8.6571259818829627E-2"/>
          <c:y val="0.11924074525039223"/>
          <c:w val="0.82685748036234052"/>
          <c:h val="0.59317943710973386"/>
        </c:manualLayout>
      </c:layout>
      <c:lineChart>
        <c:grouping val="standard"/>
        <c:ser>
          <c:idx val="0"/>
          <c:order val="0"/>
          <c:tx>
            <c:strRef>
              <c:f>'DJ - Index &amp; Summary'!$E$1</c:f>
              <c:strCache>
                <c:ptCount val="1"/>
                <c:pt idx="0">
                  <c:v>DJ - Close</c:v>
                </c:pt>
              </c:strCache>
            </c:strRef>
          </c:tx>
          <c:spPr>
            <a:ln>
              <a:solidFill>
                <a:sysClr val="windowText" lastClr="000000"/>
              </a:solidFill>
              <a:prstDash val="solid"/>
            </a:ln>
          </c:spPr>
          <c:marker>
            <c:symbol val="none"/>
          </c:marker>
          <c:cat>
            <c:numRef>
              <c:f>'DJ - Index &amp; Summary'!$A$2:$A$248</c:f>
              <c:numCache>
                <c:formatCode>d/m/yyyy</c:formatCode>
                <c:ptCount val="247"/>
                <c:pt idx="0">
                  <c:v>32896</c:v>
                </c:pt>
                <c:pt idx="1">
                  <c:v>32905</c:v>
                </c:pt>
                <c:pt idx="2">
                  <c:v>32933</c:v>
                </c:pt>
                <c:pt idx="3">
                  <c:v>32965</c:v>
                </c:pt>
                <c:pt idx="4">
                  <c:v>32994</c:v>
                </c:pt>
                <c:pt idx="5">
                  <c:v>33025</c:v>
                </c:pt>
                <c:pt idx="6">
                  <c:v>33056</c:v>
                </c:pt>
                <c:pt idx="7">
                  <c:v>33086</c:v>
                </c:pt>
                <c:pt idx="8">
                  <c:v>33120</c:v>
                </c:pt>
                <c:pt idx="9">
                  <c:v>33147</c:v>
                </c:pt>
                <c:pt idx="10">
                  <c:v>33178</c:v>
                </c:pt>
                <c:pt idx="11">
                  <c:v>33210</c:v>
                </c:pt>
                <c:pt idx="12">
                  <c:v>33240</c:v>
                </c:pt>
                <c:pt idx="13">
                  <c:v>33270</c:v>
                </c:pt>
                <c:pt idx="14">
                  <c:v>33298</c:v>
                </c:pt>
                <c:pt idx="15">
                  <c:v>33329</c:v>
                </c:pt>
                <c:pt idx="16">
                  <c:v>33359</c:v>
                </c:pt>
                <c:pt idx="17">
                  <c:v>33392</c:v>
                </c:pt>
                <c:pt idx="18">
                  <c:v>33420</c:v>
                </c:pt>
                <c:pt idx="19">
                  <c:v>33451</c:v>
                </c:pt>
                <c:pt idx="20">
                  <c:v>33484</c:v>
                </c:pt>
                <c:pt idx="21">
                  <c:v>33512</c:v>
                </c:pt>
                <c:pt idx="22">
                  <c:v>33543</c:v>
                </c:pt>
                <c:pt idx="23">
                  <c:v>33574</c:v>
                </c:pt>
                <c:pt idx="24">
                  <c:v>33605</c:v>
                </c:pt>
                <c:pt idx="25">
                  <c:v>33637</c:v>
                </c:pt>
                <c:pt idx="26">
                  <c:v>33665</c:v>
                </c:pt>
                <c:pt idx="27">
                  <c:v>33695</c:v>
                </c:pt>
                <c:pt idx="28">
                  <c:v>33725</c:v>
                </c:pt>
                <c:pt idx="29">
                  <c:v>33756</c:v>
                </c:pt>
                <c:pt idx="30">
                  <c:v>33786</c:v>
                </c:pt>
                <c:pt idx="31">
                  <c:v>33819</c:v>
                </c:pt>
                <c:pt idx="32">
                  <c:v>33848</c:v>
                </c:pt>
                <c:pt idx="33">
                  <c:v>33878</c:v>
                </c:pt>
                <c:pt idx="34">
                  <c:v>33910</c:v>
                </c:pt>
                <c:pt idx="35">
                  <c:v>33939</c:v>
                </c:pt>
                <c:pt idx="36">
                  <c:v>33973</c:v>
                </c:pt>
                <c:pt idx="37">
                  <c:v>34001</c:v>
                </c:pt>
                <c:pt idx="38">
                  <c:v>34029</c:v>
                </c:pt>
                <c:pt idx="39">
                  <c:v>34060</c:v>
                </c:pt>
                <c:pt idx="40">
                  <c:v>34092</c:v>
                </c:pt>
                <c:pt idx="41">
                  <c:v>34121</c:v>
                </c:pt>
                <c:pt idx="42">
                  <c:v>34151</c:v>
                </c:pt>
                <c:pt idx="43">
                  <c:v>34183</c:v>
                </c:pt>
                <c:pt idx="44">
                  <c:v>34213</c:v>
                </c:pt>
                <c:pt idx="45">
                  <c:v>34243</c:v>
                </c:pt>
                <c:pt idx="46">
                  <c:v>34274</c:v>
                </c:pt>
                <c:pt idx="47">
                  <c:v>34304</c:v>
                </c:pt>
                <c:pt idx="48">
                  <c:v>34337</c:v>
                </c:pt>
                <c:pt idx="49">
                  <c:v>34366</c:v>
                </c:pt>
                <c:pt idx="50">
                  <c:v>34394</c:v>
                </c:pt>
                <c:pt idx="51">
                  <c:v>34428</c:v>
                </c:pt>
                <c:pt idx="52">
                  <c:v>34456</c:v>
                </c:pt>
                <c:pt idx="53">
                  <c:v>34486</c:v>
                </c:pt>
                <c:pt idx="54">
                  <c:v>34516</c:v>
                </c:pt>
                <c:pt idx="55">
                  <c:v>34547</c:v>
                </c:pt>
                <c:pt idx="56">
                  <c:v>34578</c:v>
                </c:pt>
                <c:pt idx="57">
                  <c:v>34610</c:v>
                </c:pt>
                <c:pt idx="58">
                  <c:v>34639</c:v>
                </c:pt>
                <c:pt idx="59">
                  <c:v>34669</c:v>
                </c:pt>
                <c:pt idx="60">
                  <c:v>34702</c:v>
                </c:pt>
                <c:pt idx="61">
                  <c:v>34731</c:v>
                </c:pt>
                <c:pt idx="62">
                  <c:v>34759</c:v>
                </c:pt>
                <c:pt idx="63">
                  <c:v>34792</c:v>
                </c:pt>
                <c:pt idx="64">
                  <c:v>34820</c:v>
                </c:pt>
                <c:pt idx="65">
                  <c:v>34851</c:v>
                </c:pt>
                <c:pt idx="66">
                  <c:v>34883</c:v>
                </c:pt>
                <c:pt idx="67">
                  <c:v>34912</c:v>
                </c:pt>
                <c:pt idx="68">
                  <c:v>34943</c:v>
                </c:pt>
                <c:pt idx="69">
                  <c:v>34974</c:v>
                </c:pt>
                <c:pt idx="70">
                  <c:v>35004</c:v>
                </c:pt>
                <c:pt idx="71">
                  <c:v>35034</c:v>
                </c:pt>
                <c:pt idx="72">
                  <c:v>35066</c:v>
                </c:pt>
                <c:pt idx="73">
                  <c:v>35096</c:v>
                </c:pt>
                <c:pt idx="74">
                  <c:v>35125</c:v>
                </c:pt>
                <c:pt idx="75">
                  <c:v>35156</c:v>
                </c:pt>
                <c:pt idx="76">
                  <c:v>35186</c:v>
                </c:pt>
                <c:pt idx="77">
                  <c:v>35219</c:v>
                </c:pt>
                <c:pt idx="78">
                  <c:v>35247</c:v>
                </c:pt>
                <c:pt idx="79">
                  <c:v>35278</c:v>
                </c:pt>
                <c:pt idx="80">
                  <c:v>35311</c:v>
                </c:pt>
                <c:pt idx="81">
                  <c:v>35339</c:v>
                </c:pt>
                <c:pt idx="82">
                  <c:v>35370</c:v>
                </c:pt>
                <c:pt idx="83">
                  <c:v>35401</c:v>
                </c:pt>
                <c:pt idx="84">
                  <c:v>35432</c:v>
                </c:pt>
                <c:pt idx="85">
                  <c:v>35464</c:v>
                </c:pt>
                <c:pt idx="86">
                  <c:v>35492</c:v>
                </c:pt>
                <c:pt idx="87">
                  <c:v>35521</c:v>
                </c:pt>
                <c:pt idx="88">
                  <c:v>35551</c:v>
                </c:pt>
                <c:pt idx="89">
                  <c:v>35583</c:v>
                </c:pt>
                <c:pt idx="90">
                  <c:v>35612</c:v>
                </c:pt>
                <c:pt idx="91">
                  <c:v>35643</c:v>
                </c:pt>
                <c:pt idx="92">
                  <c:v>35675</c:v>
                </c:pt>
                <c:pt idx="93">
                  <c:v>35704</c:v>
                </c:pt>
                <c:pt idx="94">
                  <c:v>35737</c:v>
                </c:pt>
                <c:pt idx="95">
                  <c:v>35765</c:v>
                </c:pt>
                <c:pt idx="96">
                  <c:v>35797</c:v>
                </c:pt>
                <c:pt idx="97">
                  <c:v>35828</c:v>
                </c:pt>
                <c:pt idx="98">
                  <c:v>35856</c:v>
                </c:pt>
                <c:pt idx="99">
                  <c:v>35886</c:v>
                </c:pt>
                <c:pt idx="100">
                  <c:v>35916</c:v>
                </c:pt>
                <c:pt idx="101">
                  <c:v>35947</c:v>
                </c:pt>
                <c:pt idx="102">
                  <c:v>35977</c:v>
                </c:pt>
                <c:pt idx="103">
                  <c:v>36010</c:v>
                </c:pt>
                <c:pt idx="104">
                  <c:v>36039</c:v>
                </c:pt>
                <c:pt idx="105">
                  <c:v>36069</c:v>
                </c:pt>
                <c:pt idx="106">
                  <c:v>36101</c:v>
                </c:pt>
                <c:pt idx="107">
                  <c:v>36130</c:v>
                </c:pt>
                <c:pt idx="108">
                  <c:v>36164</c:v>
                </c:pt>
                <c:pt idx="109">
                  <c:v>36192</c:v>
                </c:pt>
                <c:pt idx="110">
                  <c:v>36220</c:v>
                </c:pt>
                <c:pt idx="111">
                  <c:v>36251</c:v>
                </c:pt>
                <c:pt idx="112">
                  <c:v>36283</c:v>
                </c:pt>
                <c:pt idx="113">
                  <c:v>36312</c:v>
                </c:pt>
                <c:pt idx="114">
                  <c:v>36342</c:v>
                </c:pt>
                <c:pt idx="115">
                  <c:v>36374</c:v>
                </c:pt>
                <c:pt idx="116">
                  <c:v>36404</c:v>
                </c:pt>
                <c:pt idx="117">
                  <c:v>36434</c:v>
                </c:pt>
                <c:pt idx="118">
                  <c:v>36465</c:v>
                </c:pt>
                <c:pt idx="119">
                  <c:v>36495</c:v>
                </c:pt>
                <c:pt idx="120">
                  <c:v>36528</c:v>
                </c:pt>
                <c:pt idx="121">
                  <c:v>36557</c:v>
                </c:pt>
                <c:pt idx="122">
                  <c:v>36586</c:v>
                </c:pt>
                <c:pt idx="123">
                  <c:v>36619</c:v>
                </c:pt>
                <c:pt idx="124">
                  <c:v>36647</c:v>
                </c:pt>
                <c:pt idx="125">
                  <c:v>36678</c:v>
                </c:pt>
                <c:pt idx="126">
                  <c:v>36710</c:v>
                </c:pt>
                <c:pt idx="127">
                  <c:v>36739</c:v>
                </c:pt>
                <c:pt idx="128">
                  <c:v>36770</c:v>
                </c:pt>
                <c:pt idx="129">
                  <c:v>36801</c:v>
                </c:pt>
                <c:pt idx="130">
                  <c:v>36831</c:v>
                </c:pt>
                <c:pt idx="131">
                  <c:v>36861</c:v>
                </c:pt>
                <c:pt idx="132">
                  <c:v>36893</c:v>
                </c:pt>
                <c:pt idx="133">
                  <c:v>36923</c:v>
                </c:pt>
                <c:pt idx="134">
                  <c:v>36951</c:v>
                </c:pt>
                <c:pt idx="135">
                  <c:v>36983</c:v>
                </c:pt>
                <c:pt idx="136">
                  <c:v>37012</c:v>
                </c:pt>
                <c:pt idx="137">
                  <c:v>37043</c:v>
                </c:pt>
                <c:pt idx="138">
                  <c:v>37074</c:v>
                </c:pt>
                <c:pt idx="139">
                  <c:v>37104</c:v>
                </c:pt>
                <c:pt idx="140">
                  <c:v>37138</c:v>
                </c:pt>
                <c:pt idx="141">
                  <c:v>37165</c:v>
                </c:pt>
                <c:pt idx="142">
                  <c:v>37196</c:v>
                </c:pt>
                <c:pt idx="143">
                  <c:v>37228</c:v>
                </c:pt>
                <c:pt idx="144">
                  <c:v>37258</c:v>
                </c:pt>
                <c:pt idx="145">
                  <c:v>37288</c:v>
                </c:pt>
                <c:pt idx="146">
                  <c:v>37316</c:v>
                </c:pt>
                <c:pt idx="147">
                  <c:v>37347</c:v>
                </c:pt>
                <c:pt idx="148">
                  <c:v>37377</c:v>
                </c:pt>
                <c:pt idx="149">
                  <c:v>37410</c:v>
                </c:pt>
                <c:pt idx="150">
                  <c:v>37438</c:v>
                </c:pt>
                <c:pt idx="151">
                  <c:v>37469</c:v>
                </c:pt>
                <c:pt idx="152">
                  <c:v>37502</c:v>
                </c:pt>
                <c:pt idx="153">
                  <c:v>37530</c:v>
                </c:pt>
                <c:pt idx="154">
                  <c:v>37561</c:v>
                </c:pt>
                <c:pt idx="155">
                  <c:v>37592</c:v>
                </c:pt>
                <c:pt idx="156">
                  <c:v>37623</c:v>
                </c:pt>
                <c:pt idx="157">
                  <c:v>37655</c:v>
                </c:pt>
                <c:pt idx="158">
                  <c:v>37683</c:v>
                </c:pt>
                <c:pt idx="159">
                  <c:v>37712</c:v>
                </c:pt>
                <c:pt idx="160">
                  <c:v>37742</c:v>
                </c:pt>
                <c:pt idx="161">
                  <c:v>37774</c:v>
                </c:pt>
                <c:pt idx="162">
                  <c:v>37803</c:v>
                </c:pt>
                <c:pt idx="163">
                  <c:v>37834</c:v>
                </c:pt>
                <c:pt idx="164">
                  <c:v>37866</c:v>
                </c:pt>
                <c:pt idx="165">
                  <c:v>37895</c:v>
                </c:pt>
                <c:pt idx="166">
                  <c:v>37928</c:v>
                </c:pt>
                <c:pt idx="167">
                  <c:v>37956</c:v>
                </c:pt>
                <c:pt idx="168">
                  <c:v>37988</c:v>
                </c:pt>
                <c:pt idx="169">
                  <c:v>38019</c:v>
                </c:pt>
                <c:pt idx="170">
                  <c:v>38047</c:v>
                </c:pt>
                <c:pt idx="171">
                  <c:v>38078</c:v>
                </c:pt>
                <c:pt idx="172">
                  <c:v>38110</c:v>
                </c:pt>
                <c:pt idx="173">
                  <c:v>38139</c:v>
                </c:pt>
                <c:pt idx="174">
                  <c:v>38169</c:v>
                </c:pt>
                <c:pt idx="175">
                  <c:v>38201</c:v>
                </c:pt>
                <c:pt idx="176">
                  <c:v>38231</c:v>
                </c:pt>
                <c:pt idx="177">
                  <c:v>38261</c:v>
                </c:pt>
                <c:pt idx="178">
                  <c:v>38292</c:v>
                </c:pt>
                <c:pt idx="179">
                  <c:v>38322</c:v>
                </c:pt>
                <c:pt idx="180">
                  <c:v>38355</c:v>
                </c:pt>
                <c:pt idx="181">
                  <c:v>38384</c:v>
                </c:pt>
                <c:pt idx="182">
                  <c:v>38412</c:v>
                </c:pt>
                <c:pt idx="183">
                  <c:v>38443</c:v>
                </c:pt>
                <c:pt idx="184">
                  <c:v>38474</c:v>
                </c:pt>
                <c:pt idx="185">
                  <c:v>38504</c:v>
                </c:pt>
                <c:pt idx="186">
                  <c:v>38534</c:v>
                </c:pt>
                <c:pt idx="187">
                  <c:v>38565</c:v>
                </c:pt>
                <c:pt idx="188">
                  <c:v>38596</c:v>
                </c:pt>
                <c:pt idx="189">
                  <c:v>38628</c:v>
                </c:pt>
                <c:pt idx="190">
                  <c:v>38657</c:v>
                </c:pt>
                <c:pt idx="191">
                  <c:v>38687</c:v>
                </c:pt>
                <c:pt idx="192">
                  <c:v>38720</c:v>
                </c:pt>
                <c:pt idx="193">
                  <c:v>38749</c:v>
                </c:pt>
                <c:pt idx="194">
                  <c:v>38777</c:v>
                </c:pt>
                <c:pt idx="195">
                  <c:v>38810</c:v>
                </c:pt>
                <c:pt idx="196">
                  <c:v>38838</c:v>
                </c:pt>
                <c:pt idx="197">
                  <c:v>38869</c:v>
                </c:pt>
                <c:pt idx="198">
                  <c:v>38901</c:v>
                </c:pt>
                <c:pt idx="199">
                  <c:v>38930</c:v>
                </c:pt>
                <c:pt idx="200">
                  <c:v>38961</c:v>
                </c:pt>
                <c:pt idx="201">
                  <c:v>38992</c:v>
                </c:pt>
                <c:pt idx="202">
                  <c:v>39022</c:v>
                </c:pt>
                <c:pt idx="203">
                  <c:v>39052</c:v>
                </c:pt>
                <c:pt idx="204">
                  <c:v>39085</c:v>
                </c:pt>
                <c:pt idx="205">
                  <c:v>39114</c:v>
                </c:pt>
                <c:pt idx="206">
                  <c:v>39142</c:v>
                </c:pt>
                <c:pt idx="207">
                  <c:v>39174</c:v>
                </c:pt>
                <c:pt idx="208">
                  <c:v>39203</c:v>
                </c:pt>
                <c:pt idx="209">
                  <c:v>39234</c:v>
                </c:pt>
                <c:pt idx="210">
                  <c:v>39265</c:v>
                </c:pt>
                <c:pt idx="211">
                  <c:v>39295</c:v>
                </c:pt>
                <c:pt idx="212">
                  <c:v>39329</c:v>
                </c:pt>
                <c:pt idx="213">
                  <c:v>39356</c:v>
                </c:pt>
                <c:pt idx="214">
                  <c:v>39387</c:v>
                </c:pt>
                <c:pt idx="215">
                  <c:v>39419</c:v>
                </c:pt>
                <c:pt idx="216">
                  <c:v>39449</c:v>
                </c:pt>
                <c:pt idx="217">
                  <c:v>39479</c:v>
                </c:pt>
                <c:pt idx="218">
                  <c:v>39510</c:v>
                </c:pt>
                <c:pt idx="219">
                  <c:v>39539</c:v>
                </c:pt>
                <c:pt idx="220">
                  <c:v>39569</c:v>
                </c:pt>
                <c:pt idx="221">
                  <c:v>39601</c:v>
                </c:pt>
                <c:pt idx="222">
                  <c:v>39630</c:v>
                </c:pt>
                <c:pt idx="223">
                  <c:v>39661</c:v>
                </c:pt>
                <c:pt idx="224">
                  <c:v>39693</c:v>
                </c:pt>
                <c:pt idx="225">
                  <c:v>39722</c:v>
                </c:pt>
                <c:pt idx="226">
                  <c:v>39755</c:v>
                </c:pt>
                <c:pt idx="227">
                  <c:v>39783</c:v>
                </c:pt>
                <c:pt idx="228">
                  <c:v>39815</c:v>
                </c:pt>
                <c:pt idx="229">
                  <c:v>39846</c:v>
                </c:pt>
                <c:pt idx="230">
                  <c:v>39874</c:v>
                </c:pt>
                <c:pt idx="231">
                  <c:v>39904</c:v>
                </c:pt>
                <c:pt idx="232">
                  <c:v>39934</c:v>
                </c:pt>
                <c:pt idx="233">
                  <c:v>39965</c:v>
                </c:pt>
                <c:pt idx="234">
                  <c:v>39995</c:v>
                </c:pt>
                <c:pt idx="235">
                  <c:v>40028</c:v>
                </c:pt>
                <c:pt idx="236">
                  <c:v>40057</c:v>
                </c:pt>
                <c:pt idx="237">
                  <c:v>40087</c:v>
                </c:pt>
                <c:pt idx="238">
                  <c:v>40119</c:v>
                </c:pt>
                <c:pt idx="239">
                  <c:v>40148</c:v>
                </c:pt>
                <c:pt idx="240">
                  <c:v>40182</c:v>
                </c:pt>
                <c:pt idx="241">
                  <c:v>40210</c:v>
                </c:pt>
                <c:pt idx="242">
                  <c:v>40238</c:v>
                </c:pt>
                <c:pt idx="243">
                  <c:v>40269</c:v>
                </c:pt>
                <c:pt idx="244">
                  <c:v>40301</c:v>
                </c:pt>
                <c:pt idx="245">
                  <c:v>40330</c:v>
                </c:pt>
                <c:pt idx="246">
                  <c:v>40360</c:v>
                </c:pt>
              </c:numCache>
            </c:numRef>
          </c:cat>
          <c:val>
            <c:numRef>
              <c:f>'DJ - Index &amp; Summary'!$E$2:$E$248</c:f>
              <c:numCache>
                <c:formatCode>General</c:formatCode>
                <c:ptCount val="247"/>
                <c:pt idx="0">
                  <c:v>959.54</c:v>
                </c:pt>
                <c:pt idx="1">
                  <c:v>986.07</c:v>
                </c:pt>
                <c:pt idx="2">
                  <c:v>1012.1</c:v>
                </c:pt>
                <c:pt idx="3">
                  <c:v>979.7</c:v>
                </c:pt>
                <c:pt idx="4">
                  <c:v>1040.1599999999999</c:v>
                </c:pt>
                <c:pt idx="5">
                  <c:v>1031.07</c:v>
                </c:pt>
                <c:pt idx="6">
                  <c:v>1022.7700000000035</c:v>
                </c:pt>
                <c:pt idx="7">
                  <c:v>903.79000000000053</c:v>
                </c:pt>
                <c:pt idx="8">
                  <c:v>858.14</c:v>
                </c:pt>
                <c:pt idx="9">
                  <c:v>862.53</c:v>
                </c:pt>
                <c:pt idx="10">
                  <c:v>892.78000000000054</c:v>
                </c:pt>
                <c:pt idx="11">
                  <c:v>920.61</c:v>
                </c:pt>
                <c:pt idx="12">
                  <c:v>981.48</c:v>
                </c:pt>
                <c:pt idx="13">
                  <c:v>1031.3599999999999</c:v>
                </c:pt>
                <c:pt idx="14">
                  <c:v>1034.97</c:v>
                </c:pt>
                <c:pt idx="15">
                  <c:v>1033.52</c:v>
                </c:pt>
                <c:pt idx="16">
                  <c:v>1085.76</c:v>
                </c:pt>
                <c:pt idx="17">
                  <c:v>1030.42</c:v>
                </c:pt>
                <c:pt idx="18">
                  <c:v>1075.8</c:v>
                </c:pt>
                <c:pt idx="19">
                  <c:v>1082.06</c:v>
                </c:pt>
                <c:pt idx="20">
                  <c:v>1074.93</c:v>
                </c:pt>
                <c:pt idx="21">
                  <c:v>1110.22</c:v>
                </c:pt>
                <c:pt idx="22">
                  <c:v>1048.9000000000001</c:v>
                </c:pt>
                <c:pt idx="23">
                  <c:v>1156.82</c:v>
                </c:pt>
                <c:pt idx="24">
                  <c:v>1155.52</c:v>
                </c:pt>
                <c:pt idx="25">
                  <c:v>1179.44</c:v>
                </c:pt>
                <c:pt idx="26">
                  <c:v>1161.8</c:v>
                </c:pt>
                <c:pt idx="27">
                  <c:v>1188.5899999999999</c:v>
                </c:pt>
                <c:pt idx="28">
                  <c:v>1197.0899999999999</c:v>
                </c:pt>
                <c:pt idx="29">
                  <c:v>1165.3699999999999</c:v>
                </c:pt>
                <c:pt idx="30">
                  <c:v>1191.97</c:v>
                </c:pt>
                <c:pt idx="31">
                  <c:v>1134.55</c:v>
                </c:pt>
                <c:pt idx="32">
                  <c:v>1153.46</c:v>
                </c:pt>
                <c:pt idx="33">
                  <c:v>1164.02</c:v>
                </c:pt>
                <c:pt idx="34">
                  <c:v>1194.94</c:v>
                </c:pt>
                <c:pt idx="35">
                  <c:v>1204.55</c:v>
                </c:pt>
                <c:pt idx="36">
                  <c:v>1225.8599999999999</c:v>
                </c:pt>
                <c:pt idx="37">
                  <c:v>1252.1099999999999</c:v>
                </c:pt>
                <c:pt idx="38">
                  <c:v>1279.25</c:v>
                </c:pt>
                <c:pt idx="39">
                  <c:v>1281.93</c:v>
                </c:pt>
                <c:pt idx="40">
                  <c:v>1296.8</c:v>
                </c:pt>
                <c:pt idx="41">
                  <c:v>1292.5899999999999</c:v>
                </c:pt>
                <c:pt idx="42">
                  <c:v>1317.95</c:v>
                </c:pt>
                <c:pt idx="43">
                  <c:v>1358.57</c:v>
                </c:pt>
                <c:pt idx="44">
                  <c:v>1324.54</c:v>
                </c:pt>
                <c:pt idx="45">
                  <c:v>1367.08</c:v>
                </c:pt>
                <c:pt idx="46">
                  <c:v>1362.6299999999999</c:v>
                </c:pt>
                <c:pt idx="47">
                  <c:v>1381.03</c:v>
                </c:pt>
                <c:pt idx="48">
                  <c:v>1447.06</c:v>
                </c:pt>
                <c:pt idx="49">
                  <c:v>1380.57</c:v>
                </c:pt>
                <c:pt idx="50">
                  <c:v>1297.77</c:v>
                </c:pt>
                <c:pt idx="51">
                  <c:v>1315.91</c:v>
                </c:pt>
                <c:pt idx="52">
                  <c:v>1310.8899999999999</c:v>
                </c:pt>
                <c:pt idx="53">
                  <c:v>1269.3399999999999</c:v>
                </c:pt>
                <c:pt idx="54">
                  <c:v>1301.57</c:v>
                </c:pt>
                <c:pt idx="55">
                  <c:v>1346.73</c:v>
                </c:pt>
                <c:pt idx="56">
                  <c:v>1285.78</c:v>
                </c:pt>
                <c:pt idx="57">
                  <c:v>1307.27</c:v>
                </c:pt>
                <c:pt idx="58">
                  <c:v>1251.73</c:v>
                </c:pt>
                <c:pt idx="59">
                  <c:v>1274.4100000000001</c:v>
                </c:pt>
                <c:pt idx="60">
                  <c:v>1297.46</c:v>
                </c:pt>
                <c:pt idx="61">
                  <c:v>1356.6699999999998</c:v>
                </c:pt>
                <c:pt idx="62">
                  <c:v>1388.45</c:v>
                </c:pt>
                <c:pt idx="63">
                  <c:v>1438.8</c:v>
                </c:pt>
                <c:pt idx="64">
                  <c:v>1470.32</c:v>
                </c:pt>
                <c:pt idx="65">
                  <c:v>1506.1499999999999</c:v>
                </c:pt>
                <c:pt idx="66">
                  <c:v>1574.8899999999999</c:v>
                </c:pt>
                <c:pt idx="67">
                  <c:v>1558.12</c:v>
                </c:pt>
                <c:pt idx="68">
                  <c:v>1616.76</c:v>
                </c:pt>
                <c:pt idx="69">
                  <c:v>1605.9</c:v>
                </c:pt>
                <c:pt idx="70">
                  <c:v>1701.97</c:v>
                </c:pt>
                <c:pt idx="71">
                  <c:v>1693.21</c:v>
                </c:pt>
                <c:pt idx="72">
                  <c:v>1739.77</c:v>
                </c:pt>
                <c:pt idx="73">
                  <c:v>1774.24</c:v>
                </c:pt>
                <c:pt idx="74">
                  <c:v>1814.1399999999999</c:v>
                </c:pt>
                <c:pt idx="75">
                  <c:v>1822.96</c:v>
                </c:pt>
                <c:pt idx="76">
                  <c:v>1842.35</c:v>
                </c:pt>
                <c:pt idx="77">
                  <c:v>1843.55</c:v>
                </c:pt>
                <c:pt idx="78">
                  <c:v>1761.1599999999999</c:v>
                </c:pt>
                <c:pt idx="79">
                  <c:v>1796.28</c:v>
                </c:pt>
                <c:pt idx="80">
                  <c:v>1858.1299999999999</c:v>
                </c:pt>
                <c:pt idx="81">
                  <c:v>1909.6899999999998</c:v>
                </c:pt>
                <c:pt idx="82">
                  <c:v>2051.8300000000022</c:v>
                </c:pt>
                <c:pt idx="83">
                  <c:v>2025.83</c:v>
                </c:pt>
                <c:pt idx="84">
                  <c:v>2112.3300000000022</c:v>
                </c:pt>
                <c:pt idx="85">
                  <c:v>2117.5100000000002</c:v>
                </c:pt>
                <c:pt idx="86">
                  <c:v>2061.44</c:v>
                </c:pt>
                <c:pt idx="87">
                  <c:v>2191.3700000000022</c:v>
                </c:pt>
                <c:pt idx="88">
                  <c:v>2284.14</c:v>
                </c:pt>
                <c:pt idx="89">
                  <c:v>2360.2599999999998</c:v>
                </c:pt>
                <c:pt idx="90">
                  <c:v>2538.86</c:v>
                </c:pt>
                <c:pt idx="91">
                  <c:v>2397.25</c:v>
                </c:pt>
                <c:pt idx="92">
                  <c:v>2539.5300000000002</c:v>
                </c:pt>
                <c:pt idx="93">
                  <c:v>2446.6799999999998</c:v>
                </c:pt>
                <c:pt idx="94">
                  <c:v>2555.6</c:v>
                </c:pt>
                <c:pt idx="95">
                  <c:v>2607.3700000000022</c:v>
                </c:pt>
                <c:pt idx="96">
                  <c:v>2604.8000000000002</c:v>
                </c:pt>
                <c:pt idx="97">
                  <c:v>2746.25</c:v>
                </c:pt>
                <c:pt idx="98">
                  <c:v>2863.84</c:v>
                </c:pt>
                <c:pt idx="99">
                  <c:v>2892.27</c:v>
                </c:pt>
                <c:pt idx="100">
                  <c:v>2824.59</c:v>
                </c:pt>
                <c:pt idx="101">
                  <c:v>2877.8100000000022</c:v>
                </c:pt>
                <c:pt idx="102">
                  <c:v>2786.06</c:v>
                </c:pt>
                <c:pt idx="103">
                  <c:v>2432.2799999999997</c:v>
                </c:pt>
                <c:pt idx="104">
                  <c:v>2510.6999999999998</c:v>
                </c:pt>
                <c:pt idx="105">
                  <c:v>2692.2799999999997</c:v>
                </c:pt>
                <c:pt idx="106">
                  <c:v>2821.52</c:v>
                </c:pt>
                <c:pt idx="107">
                  <c:v>2870.8300000000022</c:v>
                </c:pt>
                <c:pt idx="108">
                  <c:v>2899.2599999999998</c:v>
                </c:pt>
                <c:pt idx="109">
                  <c:v>2876.11</c:v>
                </c:pt>
                <c:pt idx="110">
                  <c:v>2981.06</c:v>
                </c:pt>
                <c:pt idx="111">
                  <c:v>3270.3700000000022</c:v>
                </c:pt>
                <c:pt idx="112">
                  <c:v>3215.1</c:v>
                </c:pt>
                <c:pt idx="113">
                  <c:v>3262.9900000000002</c:v>
                </c:pt>
                <c:pt idx="114">
                  <c:v>3187.75</c:v>
                </c:pt>
                <c:pt idx="115">
                  <c:v>3168.42</c:v>
                </c:pt>
                <c:pt idx="116">
                  <c:v>3013.01</c:v>
                </c:pt>
                <c:pt idx="117">
                  <c:v>3130.23</c:v>
                </c:pt>
                <c:pt idx="118">
                  <c:v>3083.4900000000002</c:v>
                </c:pt>
                <c:pt idx="119">
                  <c:v>3214.38</c:v>
                </c:pt>
                <c:pt idx="120">
                  <c:v>3086.09</c:v>
                </c:pt>
                <c:pt idx="121">
                  <c:v>2853.08</c:v>
                </c:pt>
                <c:pt idx="122">
                  <c:v>3081.15</c:v>
                </c:pt>
                <c:pt idx="123">
                  <c:v>3107.71</c:v>
                </c:pt>
                <c:pt idx="124">
                  <c:v>3058.06</c:v>
                </c:pt>
                <c:pt idx="125">
                  <c:v>2990.84</c:v>
                </c:pt>
                <c:pt idx="126">
                  <c:v>3083.8100000000022</c:v>
                </c:pt>
                <c:pt idx="127">
                  <c:v>3249.8300000000022</c:v>
                </c:pt>
                <c:pt idx="128">
                  <c:v>3173.96</c:v>
                </c:pt>
                <c:pt idx="129">
                  <c:v>3269.1</c:v>
                </c:pt>
                <c:pt idx="130">
                  <c:v>3165.17</c:v>
                </c:pt>
                <c:pt idx="131">
                  <c:v>3317.61</c:v>
                </c:pt>
                <c:pt idx="132">
                  <c:v>3295.82</c:v>
                </c:pt>
                <c:pt idx="133">
                  <c:v>3211.18</c:v>
                </c:pt>
                <c:pt idx="134">
                  <c:v>3059.9700000000012</c:v>
                </c:pt>
                <c:pt idx="135">
                  <c:v>3249.05</c:v>
                </c:pt>
                <c:pt idx="136">
                  <c:v>3302.19</c:v>
                </c:pt>
                <c:pt idx="137">
                  <c:v>3142.75</c:v>
                </c:pt>
                <c:pt idx="138">
                  <c:v>3146.05</c:v>
                </c:pt>
                <c:pt idx="139">
                  <c:v>3009.21</c:v>
                </c:pt>
                <c:pt idx="140">
                  <c:v>2599.48</c:v>
                </c:pt>
                <c:pt idx="141">
                  <c:v>2625.17</c:v>
                </c:pt>
                <c:pt idx="142">
                  <c:v>2807.51</c:v>
                </c:pt>
                <c:pt idx="143">
                  <c:v>2892.23</c:v>
                </c:pt>
                <c:pt idx="144">
                  <c:v>2896.38</c:v>
                </c:pt>
                <c:pt idx="145">
                  <c:v>2918.53</c:v>
                </c:pt>
                <c:pt idx="146">
                  <c:v>3045.92</c:v>
                </c:pt>
                <c:pt idx="147">
                  <c:v>2918.79</c:v>
                </c:pt>
                <c:pt idx="148">
                  <c:v>2891.06</c:v>
                </c:pt>
                <c:pt idx="149">
                  <c:v>2743.7599999999998</c:v>
                </c:pt>
                <c:pt idx="150">
                  <c:v>2499.67</c:v>
                </c:pt>
                <c:pt idx="151">
                  <c:v>2473.13</c:v>
                </c:pt>
                <c:pt idx="152">
                  <c:v>2212.14</c:v>
                </c:pt>
                <c:pt idx="153">
                  <c:v>2339.34</c:v>
                </c:pt>
                <c:pt idx="154">
                  <c:v>2457.0100000000002</c:v>
                </c:pt>
                <c:pt idx="155">
                  <c:v>2374.96</c:v>
                </c:pt>
                <c:pt idx="156">
                  <c:v>2278.1999999999998</c:v>
                </c:pt>
                <c:pt idx="157">
                  <c:v>2200.4</c:v>
                </c:pt>
                <c:pt idx="158">
                  <c:v>2257.9</c:v>
                </c:pt>
                <c:pt idx="159">
                  <c:v>2442.71</c:v>
                </c:pt>
                <c:pt idx="160">
                  <c:v>2563.34</c:v>
                </c:pt>
                <c:pt idx="161">
                  <c:v>2576.23</c:v>
                </c:pt>
                <c:pt idx="162">
                  <c:v>2642.4500000000012</c:v>
                </c:pt>
                <c:pt idx="163">
                  <c:v>2695.1</c:v>
                </c:pt>
                <c:pt idx="164">
                  <c:v>2691.3500000000022</c:v>
                </c:pt>
                <c:pt idx="165">
                  <c:v>2843.22</c:v>
                </c:pt>
                <c:pt idx="166">
                  <c:v>2837.84</c:v>
                </c:pt>
                <c:pt idx="167">
                  <c:v>3000.75</c:v>
                </c:pt>
                <c:pt idx="168">
                  <c:v>2984.2799999999997</c:v>
                </c:pt>
                <c:pt idx="169">
                  <c:v>3016.13</c:v>
                </c:pt>
                <c:pt idx="170">
                  <c:v>2984.54</c:v>
                </c:pt>
                <c:pt idx="171">
                  <c:v>2945.94</c:v>
                </c:pt>
                <c:pt idx="172">
                  <c:v>2959.8500000000022</c:v>
                </c:pt>
                <c:pt idx="173">
                  <c:v>3072.25</c:v>
                </c:pt>
                <c:pt idx="174">
                  <c:v>3006.14</c:v>
                </c:pt>
                <c:pt idx="175">
                  <c:v>3027.55</c:v>
                </c:pt>
                <c:pt idx="176">
                  <c:v>3058.4700000000012</c:v>
                </c:pt>
                <c:pt idx="177">
                  <c:v>3152.16</c:v>
                </c:pt>
                <c:pt idx="178">
                  <c:v>3283.74</c:v>
                </c:pt>
                <c:pt idx="179">
                  <c:v>3395.82</c:v>
                </c:pt>
                <c:pt idx="180">
                  <c:v>3311.18</c:v>
                </c:pt>
                <c:pt idx="181">
                  <c:v>3408.09</c:v>
                </c:pt>
                <c:pt idx="182">
                  <c:v>3373.19</c:v>
                </c:pt>
                <c:pt idx="183">
                  <c:v>3270.3</c:v>
                </c:pt>
                <c:pt idx="184">
                  <c:v>3349.2</c:v>
                </c:pt>
                <c:pt idx="185">
                  <c:v>3330.9300000000012</c:v>
                </c:pt>
                <c:pt idx="186">
                  <c:v>3494.19</c:v>
                </c:pt>
                <c:pt idx="187">
                  <c:v>3457.21</c:v>
                </c:pt>
                <c:pt idx="188">
                  <c:v>3538.8700000000022</c:v>
                </c:pt>
                <c:pt idx="189">
                  <c:v>3479.18</c:v>
                </c:pt>
                <c:pt idx="190">
                  <c:v>3618.02</c:v>
                </c:pt>
                <c:pt idx="191">
                  <c:v>3638.06</c:v>
                </c:pt>
                <c:pt idx="192">
                  <c:v>3726.48</c:v>
                </c:pt>
                <c:pt idx="193">
                  <c:v>3764.6</c:v>
                </c:pt>
                <c:pt idx="194">
                  <c:v>3776.51</c:v>
                </c:pt>
                <c:pt idx="195">
                  <c:v>3860.3500000000022</c:v>
                </c:pt>
                <c:pt idx="196">
                  <c:v>3846.59</c:v>
                </c:pt>
                <c:pt idx="197">
                  <c:v>3931.59</c:v>
                </c:pt>
                <c:pt idx="198">
                  <c:v>3822.27</c:v>
                </c:pt>
                <c:pt idx="199">
                  <c:v>3843.66</c:v>
                </c:pt>
                <c:pt idx="200">
                  <c:v>3911.22</c:v>
                </c:pt>
                <c:pt idx="201">
                  <c:v>4088.01</c:v>
                </c:pt>
                <c:pt idx="202">
                  <c:v>4125.49</c:v>
                </c:pt>
                <c:pt idx="203">
                  <c:v>4120.96</c:v>
                </c:pt>
                <c:pt idx="204">
                  <c:v>4239.6100000000024</c:v>
                </c:pt>
                <c:pt idx="205">
                  <c:v>4213.74</c:v>
                </c:pt>
                <c:pt idx="206">
                  <c:v>4252.53</c:v>
                </c:pt>
                <c:pt idx="207">
                  <c:v>4464.8500000000004</c:v>
                </c:pt>
                <c:pt idx="208">
                  <c:v>4630.75</c:v>
                </c:pt>
                <c:pt idx="209">
                  <c:v>4497.8600000000024</c:v>
                </c:pt>
                <c:pt idx="210">
                  <c:v>4411.8600000000024</c:v>
                </c:pt>
                <c:pt idx="211">
                  <c:v>4404.17</c:v>
                </c:pt>
                <c:pt idx="212">
                  <c:v>4510.8600000000024</c:v>
                </c:pt>
                <c:pt idx="213">
                  <c:v>4598.63</c:v>
                </c:pt>
                <c:pt idx="214">
                  <c:v>4436.33</c:v>
                </c:pt>
                <c:pt idx="215">
                  <c:v>4394.05</c:v>
                </c:pt>
                <c:pt idx="216">
                  <c:v>4290.68</c:v>
                </c:pt>
                <c:pt idx="217">
                  <c:v>4129.04</c:v>
                </c:pt>
                <c:pt idx="218">
                  <c:v>4196.9399999999996</c:v>
                </c:pt>
                <c:pt idx="219">
                  <c:v>4451.22</c:v>
                </c:pt>
                <c:pt idx="220">
                  <c:v>4514.4399999999996</c:v>
                </c:pt>
                <c:pt idx="221">
                  <c:v>4161.96</c:v>
                </c:pt>
                <c:pt idx="222">
                  <c:v>4138.05</c:v>
                </c:pt>
                <c:pt idx="223">
                  <c:v>4162.03</c:v>
                </c:pt>
                <c:pt idx="224">
                  <c:v>3829.04</c:v>
                </c:pt>
                <c:pt idx="225">
                  <c:v>3286.48</c:v>
                </c:pt>
                <c:pt idx="226">
                  <c:v>3108.08</c:v>
                </c:pt>
                <c:pt idx="227">
                  <c:v>3086.07</c:v>
                </c:pt>
                <c:pt idx="228">
                  <c:v>2798.52</c:v>
                </c:pt>
                <c:pt idx="229">
                  <c:v>2434.7199999999998</c:v>
                </c:pt>
                <c:pt idx="230">
                  <c:v>2587.2399999999998</c:v>
                </c:pt>
                <c:pt idx="231">
                  <c:v>2814.3</c:v>
                </c:pt>
                <c:pt idx="232">
                  <c:v>2898.62</c:v>
                </c:pt>
                <c:pt idx="233">
                  <c:v>2925.48</c:v>
                </c:pt>
                <c:pt idx="234">
                  <c:v>3162.4500000000012</c:v>
                </c:pt>
                <c:pt idx="235">
                  <c:v>3248.86</c:v>
                </c:pt>
                <c:pt idx="236">
                  <c:v>3327.8700000000022</c:v>
                </c:pt>
                <c:pt idx="237">
                  <c:v>3256.05</c:v>
                </c:pt>
                <c:pt idx="238">
                  <c:v>3478.72</c:v>
                </c:pt>
                <c:pt idx="239">
                  <c:v>3566.68</c:v>
                </c:pt>
                <c:pt idx="240">
                  <c:v>3417.08</c:v>
                </c:pt>
                <c:pt idx="241">
                  <c:v>3504.68</c:v>
                </c:pt>
                <c:pt idx="242">
                  <c:v>3679.02</c:v>
                </c:pt>
                <c:pt idx="243">
                  <c:v>3794.61</c:v>
                </c:pt>
                <c:pt idx="244">
                  <c:v>3509.4</c:v>
                </c:pt>
                <c:pt idx="245">
                  <c:v>3357.54</c:v>
                </c:pt>
                <c:pt idx="246">
                  <c:v>3506.09</c:v>
                </c:pt>
              </c:numCache>
            </c:numRef>
          </c:val>
        </c:ser>
        <c:marker val="1"/>
        <c:axId val="62568704"/>
        <c:axId val="62582784"/>
      </c:lineChart>
      <c:lineChart>
        <c:grouping val="standard"/>
        <c:ser>
          <c:idx val="1"/>
          <c:order val="1"/>
          <c:tx>
            <c:strRef>
              <c:f>'DJ - Index &amp; Summary'!$F$1</c:f>
              <c:strCache>
                <c:ptCount val="1"/>
                <c:pt idx="0">
                  <c:v>SET (RHS)</c:v>
                </c:pt>
              </c:strCache>
            </c:strRef>
          </c:tx>
          <c:spPr>
            <a:ln w="31750">
              <a:solidFill>
                <a:schemeClr val="tx1"/>
              </a:solidFill>
              <a:prstDash val="sysDot"/>
            </a:ln>
          </c:spPr>
          <c:marker>
            <c:symbol val="square"/>
            <c:size val="4"/>
            <c:spPr>
              <a:solidFill>
                <a:srgbClr val="00B050"/>
              </a:solidFill>
            </c:spPr>
          </c:marker>
          <c:cat>
            <c:numRef>
              <c:f>'DJ - Index &amp; Summary'!$A$2:$A$248</c:f>
              <c:numCache>
                <c:formatCode>d/m/yyyy</c:formatCode>
                <c:ptCount val="247"/>
                <c:pt idx="0">
                  <c:v>32896</c:v>
                </c:pt>
                <c:pt idx="1">
                  <c:v>32905</c:v>
                </c:pt>
                <c:pt idx="2">
                  <c:v>32933</c:v>
                </c:pt>
                <c:pt idx="3">
                  <c:v>32965</c:v>
                </c:pt>
                <c:pt idx="4">
                  <c:v>32994</c:v>
                </c:pt>
                <c:pt idx="5">
                  <c:v>33025</c:v>
                </c:pt>
                <c:pt idx="6">
                  <c:v>33056</c:v>
                </c:pt>
                <c:pt idx="7">
                  <c:v>33086</c:v>
                </c:pt>
                <c:pt idx="8">
                  <c:v>33120</c:v>
                </c:pt>
                <c:pt idx="9">
                  <c:v>33147</c:v>
                </c:pt>
                <c:pt idx="10">
                  <c:v>33178</c:v>
                </c:pt>
                <c:pt idx="11">
                  <c:v>33210</c:v>
                </c:pt>
                <c:pt idx="12">
                  <c:v>33240</c:v>
                </c:pt>
                <c:pt idx="13">
                  <c:v>33270</c:v>
                </c:pt>
                <c:pt idx="14">
                  <c:v>33298</c:v>
                </c:pt>
                <c:pt idx="15">
                  <c:v>33329</c:v>
                </c:pt>
                <c:pt idx="16">
                  <c:v>33359</c:v>
                </c:pt>
                <c:pt idx="17">
                  <c:v>33392</c:v>
                </c:pt>
                <c:pt idx="18">
                  <c:v>33420</c:v>
                </c:pt>
                <c:pt idx="19">
                  <c:v>33451</c:v>
                </c:pt>
                <c:pt idx="20">
                  <c:v>33484</c:v>
                </c:pt>
                <c:pt idx="21">
                  <c:v>33512</c:v>
                </c:pt>
                <c:pt idx="22">
                  <c:v>33543</c:v>
                </c:pt>
                <c:pt idx="23">
                  <c:v>33574</c:v>
                </c:pt>
                <c:pt idx="24">
                  <c:v>33605</c:v>
                </c:pt>
                <c:pt idx="25">
                  <c:v>33637</c:v>
                </c:pt>
                <c:pt idx="26">
                  <c:v>33665</c:v>
                </c:pt>
                <c:pt idx="27">
                  <c:v>33695</c:v>
                </c:pt>
                <c:pt idx="28">
                  <c:v>33725</c:v>
                </c:pt>
                <c:pt idx="29">
                  <c:v>33756</c:v>
                </c:pt>
                <c:pt idx="30">
                  <c:v>33786</c:v>
                </c:pt>
                <c:pt idx="31">
                  <c:v>33819</c:v>
                </c:pt>
                <c:pt idx="32">
                  <c:v>33848</c:v>
                </c:pt>
                <c:pt idx="33">
                  <c:v>33878</c:v>
                </c:pt>
                <c:pt idx="34">
                  <c:v>33910</c:v>
                </c:pt>
                <c:pt idx="35">
                  <c:v>33939</c:v>
                </c:pt>
                <c:pt idx="36">
                  <c:v>33973</c:v>
                </c:pt>
                <c:pt idx="37">
                  <c:v>34001</c:v>
                </c:pt>
                <c:pt idx="38">
                  <c:v>34029</c:v>
                </c:pt>
                <c:pt idx="39">
                  <c:v>34060</c:v>
                </c:pt>
                <c:pt idx="40">
                  <c:v>34092</c:v>
                </c:pt>
                <c:pt idx="41">
                  <c:v>34121</c:v>
                </c:pt>
                <c:pt idx="42">
                  <c:v>34151</c:v>
                </c:pt>
                <c:pt idx="43">
                  <c:v>34183</c:v>
                </c:pt>
                <c:pt idx="44">
                  <c:v>34213</c:v>
                </c:pt>
                <c:pt idx="45">
                  <c:v>34243</c:v>
                </c:pt>
                <c:pt idx="46">
                  <c:v>34274</c:v>
                </c:pt>
                <c:pt idx="47">
                  <c:v>34304</c:v>
                </c:pt>
                <c:pt idx="48">
                  <c:v>34337</c:v>
                </c:pt>
                <c:pt idx="49">
                  <c:v>34366</c:v>
                </c:pt>
                <c:pt idx="50">
                  <c:v>34394</c:v>
                </c:pt>
                <c:pt idx="51">
                  <c:v>34428</c:v>
                </c:pt>
                <c:pt idx="52">
                  <c:v>34456</c:v>
                </c:pt>
                <c:pt idx="53">
                  <c:v>34486</c:v>
                </c:pt>
                <c:pt idx="54">
                  <c:v>34516</c:v>
                </c:pt>
                <c:pt idx="55">
                  <c:v>34547</c:v>
                </c:pt>
                <c:pt idx="56">
                  <c:v>34578</c:v>
                </c:pt>
                <c:pt idx="57">
                  <c:v>34610</c:v>
                </c:pt>
                <c:pt idx="58">
                  <c:v>34639</c:v>
                </c:pt>
                <c:pt idx="59">
                  <c:v>34669</c:v>
                </c:pt>
                <c:pt idx="60">
                  <c:v>34702</c:v>
                </c:pt>
                <c:pt idx="61">
                  <c:v>34731</c:v>
                </c:pt>
                <c:pt idx="62">
                  <c:v>34759</c:v>
                </c:pt>
                <c:pt idx="63">
                  <c:v>34792</c:v>
                </c:pt>
                <c:pt idx="64">
                  <c:v>34820</c:v>
                </c:pt>
                <c:pt idx="65">
                  <c:v>34851</c:v>
                </c:pt>
                <c:pt idx="66">
                  <c:v>34883</c:v>
                </c:pt>
                <c:pt idx="67">
                  <c:v>34912</c:v>
                </c:pt>
                <c:pt idx="68">
                  <c:v>34943</c:v>
                </c:pt>
                <c:pt idx="69">
                  <c:v>34974</c:v>
                </c:pt>
                <c:pt idx="70">
                  <c:v>35004</c:v>
                </c:pt>
                <c:pt idx="71">
                  <c:v>35034</c:v>
                </c:pt>
                <c:pt idx="72">
                  <c:v>35066</c:v>
                </c:pt>
                <c:pt idx="73">
                  <c:v>35096</c:v>
                </c:pt>
                <c:pt idx="74">
                  <c:v>35125</c:v>
                </c:pt>
                <c:pt idx="75">
                  <c:v>35156</c:v>
                </c:pt>
                <c:pt idx="76">
                  <c:v>35186</c:v>
                </c:pt>
                <c:pt idx="77">
                  <c:v>35219</c:v>
                </c:pt>
                <c:pt idx="78">
                  <c:v>35247</c:v>
                </c:pt>
                <c:pt idx="79">
                  <c:v>35278</c:v>
                </c:pt>
                <c:pt idx="80">
                  <c:v>35311</c:v>
                </c:pt>
                <c:pt idx="81">
                  <c:v>35339</c:v>
                </c:pt>
                <c:pt idx="82">
                  <c:v>35370</c:v>
                </c:pt>
                <c:pt idx="83">
                  <c:v>35401</c:v>
                </c:pt>
                <c:pt idx="84">
                  <c:v>35432</c:v>
                </c:pt>
                <c:pt idx="85">
                  <c:v>35464</c:v>
                </c:pt>
                <c:pt idx="86">
                  <c:v>35492</c:v>
                </c:pt>
                <c:pt idx="87">
                  <c:v>35521</c:v>
                </c:pt>
                <c:pt idx="88">
                  <c:v>35551</c:v>
                </c:pt>
                <c:pt idx="89">
                  <c:v>35583</c:v>
                </c:pt>
                <c:pt idx="90">
                  <c:v>35612</c:v>
                </c:pt>
                <c:pt idx="91">
                  <c:v>35643</c:v>
                </c:pt>
                <c:pt idx="92">
                  <c:v>35675</c:v>
                </c:pt>
                <c:pt idx="93">
                  <c:v>35704</c:v>
                </c:pt>
                <c:pt idx="94">
                  <c:v>35737</c:v>
                </c:pt>
                <c:pt idx="95">
                  <c:v>35765</c:v>
                </c:pt>
                <c:pt idx="96">
                  <c:v>35797</c:v>
                </c:pt>
                <c:pt idx="97">
                  <c:v>35828</c:v>
                </c:pt>
                <c:pt idx="98">
                  <c:v>35856</c:v>
                </c:pt>
                <c:pt idx="99">
                  <c:v>35886</c:v>
                </c:pt>
                <c:pt idx="100">
                  <c:v>35916</c:v>
                </c:pt>
                <c:pt idx="101">
                  <c:v>35947</c:v>
                </c:pt>
                <c:pt idx="102">
                  <c:v>35977</c:v>
                </c:pt>
                <c:pt idx="103">
                  <c:v>36010</c:v>
                </c:pt>
                <c:pt idx="104">
                  <c:v>36039</c:v>
                </c:pt>
                <c:pt idx="105">
                  <c:v>36069</c:v>
                </c:pt>
                <c:pt idx="106">
                  <c:v>36101</c:v>
                </c:pt>
                <c:pt idx="107">
                  <c:v>36130</c:v>
                </c:pt>
                <c:pt idx="108">
                  <c:v>36164</c:v>
                </c:pt>
                <c:pt idx="109">
                  <c:v>36192</c:v>
                </c:pt>
                <c:pt idx="110">
                  <c:v>36220</c:v>
                </c:pt>
                <c:pt idx="111">
                  <c:v>36251</c:v>
                </c:pt>
                <c:pt idx="112">
                  <c:v>36283</c:v>
                </c:pt>
                <c:pt idx="113">
                  <c:v>36312</c:v>
                </c:pt>
                <c:pt idx="114">
                  <c:v>36342</c:v>
                </c:pt>
                <c:pt idx="115">
                  <c:v>36374</c:v>
                </c:pt>
                <c:pt idx="116">
                  <c:v>36404</c:v>
                </c:pt>
                <c:pt idx="117">
                  <c:v>36434</c:v>
                </c:pt>
                <c:pt idx="118">
                  <c:v>36465</c:v>
                </c:pt>
                <c:pt idx="119">
                  <c:v>36495</c:v>
                </c:pt>
                <c:pt idx="120">
                  <c:v>36528</c:v>
                </c:pt>
                <c:pt idx="121">
                  <c:v>36557</c:v>
                </c:pt>
                <c:pt idx="122">
                  <c:v>36586</c:v>
                </c:pt>
                <c:pt idx="123">
                  <c:v>36619</c:v>
                </c:pt>
                <c:pt idx="124">
                  <c:v>36647</c:v>
                </c:pt>
                <c:pt idx="125">
                  <c:v>36678</c:v>
                </c:pt>
                <c:pt idx="126">
                  <c:v>36710</c:v>
                </c:pt>
                <c:pt idx="127">
                  <c:v>36739</c:v>
                </c:pt>
                <c:pt idx="128">
                  <c:v>36770</c:v>
                </c:pt>
                <c:pt idx="129">
                  <c:v>36801</c:v>
                </c:pt>
                <c:pt idx="130">
                  <c:v>36831</c:v>
                </c:pt>
                <c:pt idx="131">
                  <c:v>36861</c:v>
                </c:pt>
                <c:pt idx="132">
                  <c:v>36893</c:v>
                </c:pt>
                <c:pt idx="133">
                  <c:v>36923</c:v>
                </c:pt>
                <c:pt idx="134">
                  <c:v>36951</c:v>
                </c:pt>
                <c:pt idx="135">
                  <c:v>36983</c:v>
                </c:pt>
                <c:pt idx="136">
                  <c:v>37012</c:v>
                </c:pt>
                <c:pt idx="137">
                  <c:v>37043</c:v>
                </c:pt>
                <c:pt idx="138">
                  <c:v>37074</c:v>
                </c:pt>
                <c:pt idx="139">
                  <c:v>37104</c:v>
                </c:pt>
                <c:pt idx="140">
                  <c:v>37138</c:v>
                </c:pt>
                <c:pt idx="141">
                  <c:v>37165</c:v>
                </c:pt>
                <c:pt idx="142">
                  <c:v>37196</c:v>
                </c:pt>
                <c:pt idx="143">
                  <c:v>37228</c:v>
                </c:pt>
                <c:pt idx="144">
                  <c:v>37258</c:v>
                </c:pt>
                <c:pt idx="145">
                  <c:v>37288</c:v>
                </c:pt>
                <c:pt idx="146">
                  <c:v>37316</c:v>
                </c:pt>
                <c:pt idx="147">
                  <c:v>37347</c:v>
                </c:pt>
                <c:pt idx="148">
                  <c:v>37377</c:v>
                </c:pt>
                <c:pt idx="149">
                  <c:v>37410</c:v>
                </c:pt>
                <c:pt idx="150">
                  <c:v>37438</c:v>
                </c:pt>
                <c:pt idx="151">
                  <c:v>37469</c:v>
                </c:pt>
                <c:pt idx="152">
                  <c:v>37502</c:v>
                </c:pt>
                <c:pt idx="153">
                  <c:v>37530</c:v>
                </c:pt>
                <c:pt idx="154">
                  <c:v>37561</c:v>
                </c:pt>
                <c:pt idx="155">
                  <c:v>37592</c:v>
                </c:pt>
                <c:pt idx="156">
                  <c:v>37623</c:v>
                </c:pt>
                <c:pt idx="157">
                  <c:v>37655</c:v>
                </c:pt>
                <c:pt idx="158">
                  <c:v>37683</c:v>
                </c:pt>
                <c:pt idx="159">
                  <c:v>37712</c:v>
                </c:pt>
                <c:pt idx="160">
                  <c:v>37742</c:v>
                </c:pt>
                <c:pt idx="161">
                  <c:v>37774</c:v>
                </c:pt>
                <c:pt idx="162">
                  <c:v>37803</c:v>
                </c:pt>
                <c:pt idx="163">
                  <c:v>37834</c:v>
                </c:pt>
                <c:pt idx="164">
                  <c:v>37866</c:v>
                </c:pt>
                <c:pt idx="165">
                  <c:v>37895</c:v>
                </c:pt>
                <c:pt idx="166">
                  <c:v>37928</c:v>
                </c:pt>
                <c:pt idx="167">
                  <c:v>37956</c:v>
                </c:pt>
                <c:pt idx="168">
                  <c:v>37988</c:v>
                </c:pt>
                <c:pt idx="169">
                  <c:v>38019</c:v>
                </c:pt>
                <c:pt idx="170">
                  <c:v>38047</c:v>
                </c:pt>
                <c:pt idx="171">
                  <c:v>38078</c:v>
                </c:pt>
                <c:pt idx="172">
                  <c:v>38110</c:v>
                </c:pt>
                <c:pt idx="173">
                  <c:v>38139</c:v>
                </c:pt>
                <c:pt idx="174">
                  <c:v>38169</c:v>
                </c:pt>
                <c:pt idx="175">
                  <c:v>38201</c:v>
                </c:pt>
                <c:pt idx="176">
                  <c:v>38231</c:v>
                </c:pt>
                <c:pt idx="177">
                  <c:v>38261</c:v>
                </c:pt>
                <c:pt idx="178">
                  <c:v>38292</c:v>
                </c:pt>
                <c:pt idx="179">
                  <c:v>38322</c:v>
                </c:pt>
                <c:pt idx="180">
                  <c:v>38355</c:v>
                </c:pt>
                <c:pt idx="181">
                  <c:v>38384</c:v>
                </c:pt>
                <c:pt idx="182">
                  <c:v>38412</c:v>
                </c:pt>
                <c:pt idx="183">
                  <c:v>38443</c:v>
                </c:pt>
                <c:pt idx="184">
                  <c:v>38474</c:v>
                </c:pt>
                <c:pt idx="185">
                  <c:v>38504</c:v>
                </c:pt>
                <c:pt idx="186">
                  <c:v>38534</c:v>
                </c:pt>
                <c:pt idx="187">
                  <c:v>38565</c:v>
                </c:pt>
                <c:pt idx="188">
                  <c:v>38596</c:v>
                </c:pt>
                <c:pt idx="189">
                  <c:v>38628</c:v>
                </c:pt>
                <c:pt idx="190">
                  <c:v>38657</c:v>
                </c:pt>
                <c:pt idx="191">
                  <c:v>38687</c:v>
                </c:pt>
                <c:pt idx="192">
                  <c:v>38720</c:v>
                </c:pt>
                <c:pt idx="193">
                  <c:v>38749</c:v>
                </c:pt>
                <c:pt idx="194">
                  <c:v>38777</c:v>
                </c:pt>
                <c:pt idx="195">
                  <c:v>38810</c:v>
                </c:pt>
                <c:pt idx="196">
                  <c:v>38838</c:v>
                </c:pt>
                <c:pt idx="197">
                  <c:v>38869</c:v>
                </c:pt>
                <c:pt idx="198">
                  <c:v>38901</c:v>
                </c:pt>
                <c:pt idx="199">
                  <c:v>38930</c:v>
                </c:pt>
                <c:pt idx="200">
                  <c:v>38961</c:v>
                </c:pt>
                <c:pt idx="201">
                  <c:v>38992</c:v>
                </c:pt>
                <c:pt idx="202">
                  <c:v>39022</c:v>
                </c:pt>
                <c:pt idx="203">
                  <c:v>39052</c:v>
                </c:pt>
                <c:pt idx="204">
                  <c:v>39085</c:v>
                </c:pt>
                <c:pt idx="205">
                  <c:v>39114</c:v>
                </c:pt>
                <c:pt idx="206">
                  <c:v>39142</c:v>
                </c:pt>
                <c:pt idx="207">
                  <c:v>39174</c:v>
                </c:pt>
                <c:pt idx="208">
                  <c:v>39203</c:v>
                </c:pt>
                <c:pt idx="209">
                  <c:v>39234</c:v>
                </c:pt>
                <c:pt idx="210">
                  <c:v>39265</c:v>
                </c:pt>
                <c:pt idx="211">
                  <c:v>39295</c:v>
                </c:pt>
                <c:pt idx="212">
                  <c:v>39329</c:v>
                </c:pt>
                <c:pt idx="213">
                  <c:v>39356</c:v>
                </c:pt>
                <c:pt idx="214">
                  <c:v>39387</c:v>
                </c:pt>
                <c:pt idx="215">
                  <c:v>39419</c:v>
                </c:pt>
                <c:pt idx="216">
                  <c:v>39449</c:v>
                </c:pt>
                <c:pt idx="217">
                  <c:v>39479</c:v>
                </c:pt>
                <c:pt idx="218">
                  <c:v>39510</c:v>
                </c:pt>
                <c:pt idx="219">
                  <c:v>39539</c:v>
                </c:pt>
                <c:pt idx="220">
                  <c:v>39569</c:v>
                </c:pt>
                <c:pt idx="221">
                  <c:v>39601</c:v>
                </c:pt>
                <c:pt idx="222">
                  <c:v>39630</c:v>
                </c:pt>
                <c:pt idx="223">
                  <c:v>39661</c:v>
                </c:pt>
                <c:pt idx="224">
                  <c:v>39693</c:v>
                </c:pt>
                <c:pt idx="225">
                  <c:v>39722</c:v>
                </c:pt>
                <c:pt idx="226">
                  <c:v>39755</c:v>
                </c:pt>
                <c:pt idx="227">
                  <c:v>39783</c:v>
                </c:pt>
                <c:pt idx="228">
                  <c:v>39815</c:v>
                </c:pt>
                <c:pt idx="229">
                  <c:v>39846</c:v>
                </c:pt>
                <c:pt idx="230">
                  <c:v>39874</c:v>
                </c:pt>
                <c:pt idx="231">
                  <c:v>39904</c:v>
                </c:pt>
                <c:pt idx="232">
                  <c:v>39934</c:v>
                </c:pt>
                <c:pt idx="233">
                  <c:v>39965</c:v>
                </c:pt>
                <c:pt idx="234">
                  <c:v>39995</c:v>
                </c:pt>
                <c:pt idx="235">
                  <c:v>40028</c:v>
                </c:pt>
                <c:pt idx="236">
                  <c:v>40057</c:v>
                </c:pt>
                <c:pt idx="237">
                  <c:v>40087</c:v>
                </c:pt>
                <c:pt idx="238">
                  <c:v>40119</c:v>
                </c:pt>
                <c:pt idx="239">
                  <c:v>40148</c:v>
                </c:pt>
                <c:pt idx="240">
                  <c:v>40182</c:v>
                </c:pt>
                <c:pt idx="241">
                  <c:v>40210</c:v>
                </c:pt>
                <c:pt idx="242">
                  <c:v>40238</c:v>
                </c:pt>
                <c:pt idx="243">
                  <c:v>40269</c:v>
                </c:pt>
                <c:pt idx="244">
                  <c:v>40301</c:v>
                </c:pt>
                <c:pt idx="245">
                  <c:v>40330</c:v>
                </c:pt>
                <c:pt idx="246">
                  <c:v>40360</c:v>
                </c:pt>
              </c:numCache>
            </c:numRef>
          </c:cat>
          <c:val>
            <c:numRef>
              <c:f>'DJ - Index &amp; Summary'!$F$2:$F$248</c:f>
              <c:numCache>
                <c:formatCode>General</c:formatCode>
                <c:ptCount val="247"/>
                <c:pt idx="0">
                  <c:v>853.72</c:v>
                </c:pt>
                <c:pt idx="1">
                  <c:v>813.67000000000053</c:v>
                </c:pt>
                <c:pt idx="2">
                  <c:v>851.53</c:v>
                </c:pt>
                <c:pt idx="3">
                  <c:v>855.97</c:v>
                </c:pt>
                <c:pt idx="4" formatCode="#,##0.00">
                  <c:v>1000.71</c:v>
                </c:pt>
                <c:pt idx="5" formatCode="#,##0.00">
                  <c:v>1060.22</c:v>
                </c:pt>
                <c:pt idx="6" formatCode="#,##0.00">
                  <c:v>1115.73</c:v>
                </c:pt>
                <c:pt idx="7">
                  <c:v>862.75</c:v>
                </c:pt>
                <c:pt idx="8">
                  <c:v>641.55999999999949</c:v>
                </c:pt>
                <c:pt idx="9">
                  <c:v>649.37</c:v>
                </c:pt>
                <c:pt idx="10">
                  <c:v>544.29999999999995</c:v>
                </c:pt>
                <c:pt idx="11">
                  <c:v>612.85999999999797</c:v>
                </c:pt>
                <c:pt idx="12">
                  <c:v>658.47</c:v>
                </c:pt>
                <c:pt idx="13">
                  <c:v>769.13</c:v>
                </c:pt>
                <c:pt idx="14">
                  <c:v>865.74</c:v>
                </c:pt>
                <c:pt idx="15">
                  <c:v>876.01</c:v>
                </c:pt>
                <c:pt idx="16">
                  <c:v>808.19</c:v>
                </c:pt>
                <c:pt idx="17">
                  <c:v>765.21</c:v>
                </c:pt>
                <c:pt idx="18">
                  <c:v>728.7</c:v>
                </c:pt>
                <c:pt idx="19">
                  <c:v>705.65</c:v>
                </c:pt>
                <c:pt idx="20">
                  <c:v>670.79000000000053</c:v>
                </c:pt>
                <c:pt idx="21">
                  <c:v>638.83999999999946</c:v>
                </c:pt>
                <c:pt idx="22">
                  <c:v>671.07</c:v>
                </c:pt>
                <c:pt idx="23">
                  <c:v>711.35999999999797</c:v>
                </c:pt>
                <c:pt idx="24">
                  <c:v>763.44999999999948</c:v>
                </c:pt>
                <c:pt idx="25">
                  <c:v>782.84999999999798</c:v>
                </c:pt>
                <c:pt idx="26">
                  <c:v>822.72</c:v>
                </c:pt>
                <c:pt idx="27">
                  <c:v>760.97</c:v>
                </c:pt>
                <c:pt idx="28">
                  <c:v>688.83999999999946</c:v>
                </c:pt>
                <c:pt idx="29">
                  <c:v>751.44999999999948</c:v>
                </c:pt>
                <c:pt idx="30">
                  <c:v>744.42</c:v>
                </c:pt>
                <c:pt idx="31">
                  <c:v>746.51</c:v>
                </c:pt>
                <c:pt idx="32">
                  <c:v>847</c:v>
                </c:pt>
                <c:pt idx="33">
                  <c:v>940.34999999999798</c:v>
                </c:pt>
                <c:pt idx="34">
                  <c:v>865.21</c:v>
                </c:pt>
                <c:pt idx="35">
                  <c:v>893.42</c:v>
                </c:pt>
                <c:pt idx="36">
                  <c:v>974.48</c:v>
                </c:pt>
                <c:pt idx="37">
                  <c:v>937.65</c:v>
                </c:pt>
                <c:pt idx="38">
                  <c:v>865.23</c:v>
                </c:pt>
                <c:pt idx="39">
                  <c:v>845.29000000000053</c:v>
                </c:pt>
                <c:pt idx="40">
                  <c:v>825.71</c:v>
                </c:pt>
                <c:pt idx="41">
                  <c:v>877.52</c:v>
                </c:pt>
                <c:pt idx="42">
                  <c:v>928.2</c:v>
                </c:pt>
                <c:pt idx="43">
                  <c:v>963.18000000000052</c:v>
                </c:pt>
                <c:pt idx="44">
                  <c:v>971.43999999999949</c:v>
                </c:pt>
                <c:pt idx="45" formatCode="#,##0.00">
                  <c:v>1260.9100000000001</c:v>
                </c:pt>
                <c:pt idx="46" formatCode="#,##0.00">
                  <c:v>1309.95</c:v>
                </c:pt>
                <c:pt idx="47" formatCode="#,##0.00">
                  <c:v>1682.85</c:v>
                </c:pt>
                <c:pt idx="48" formatCode="#,##0.00">
                  <c:v>1493.45</c:v>
                </c:pt>
                <c:pt idx="49" formatCode="#,##0.00">
                  <c:v>1372.93</c:v>
                </c:pt>
                <c:pt idx="50" formatCode="#,##0.00">
                  <c:v>1239.99</c:v>
                </c:pt>
                <c:pt idx="51" formatCode="#,##0.00">
                  <c:v>1266.6699999999998</c:v>
                </c:pt>
                <c:pt idx="52" formatCode="#,##0.00">
                  <c:v>1356.87</c:v>
                </c:pt>
                <c:pt idx="53" formatCode="#,##0.00">
                  <c:v>1273.3399999999999</c:v>
                </c:pt>
                <c:pt idx="54" formatCode="#,##0.00">
                  <c:v>1376.8799999999999</c:v>
                </c:pt>
                <c:pt idx="55" formatCode="#,##0.00">
                  <c:v>1524.83</c:v>
                </c:pt>
                <c:pt idx="56" formatCode="#,##0.00">
                  <c:v>1485.71</c:v>
                </c:pt>
                <c:pt idx="57" formatCode="#,##0.00">
                  <c:v>1528.83</c:v>
                </c:pt>
                <c:pt idx="58" formatCode="#,##0.00">
                  <c:v>1362.44</c:v>
                </c:pt>
                <c:pt idx="59" formatCode="#,##0.00">
                  <c:v>1360.09</c:v>
                </c:pt>
                <c:pt idx="60" formatCode="#,##0.00">
                  <c:v>1217.74</c:v>
                </c:pt>
                <c:pt idx="61" formatCode="#,##0.00">
                  <c:v>1288.47</c:v>
                </c:pt>
                <c:pt idx="62" formatCode="#,##0.00">
                  <c:v>1216.6799999999998</c:v>
                </c:pt>
                <c:pt idx="63" formatCode="#,##0.00">
                  <c:v>1208.6899999999998</c:v>
                </c:pt>
                <c:pt idx="64" formatCode="#,##0.00">
                  <c:v>1392.31</c:v>
                </c:pt>
                <c:pt idx="65" formatCode="#,##0.00">
                  <c:v>1394.77</c:v>
                </c:pt>
                <c:pt idx="66" formatCode="#,##0.00">
                  <c:v>1383.1</c:v>
                </c:pt>
                <c:pt idx="67" formatCode="#,##0.00">
                  <c:v>1314.9</c:v>
                </c:pt>
                <c:pt idx="68" formatCode="#,##0.00">
                  <c:v>1294.23</c:v>
                </c:pt>
                <c:pt idx="69" formatCode="#,##0.00">
                  <c:v>1270.76</c:v>
                </c:pt>
                <c:pt idx="70" formatCode="#,##0.00">
                  <c:v>1196.6199999999999</c:v>
                </c:pt>
                <c:pt idx="71" formatCode="#,##0.00">
                  <c:v>1280.81</c:v>
                </c:pt>
                <c:pt idx="72" formatCode="#,##0.00">
                  <c:v>1410.33</c:v>
                </c:pt>
                <c:pt idx="73" formatCode="#,##0.00">
                  <c:v>1321.87</c:v>
                </c:pt>
                <c:pt idx="74" formatCode="#,##0.00">
                  <c:v>1289.73</c:v>
                </c:pt>
                <c:pt idx="75" formatCode="#,##0.00">
                  <c:v>1292.6099999999999</c:v>
                </c:pt>
                <c:pt idx="76" formatCode="#,##0.00">
                  <c:v>1311.91</c:v>
                </c:pt>
                <c:pt idx="77" formatCode="#,##0.00">
                  <c:v>1247.08</c:v>
                </c:pt>
                <c:pt idx="78" formatCode="#,##0.00">
                  <c:v>1064.04</c:v>
                </c:pt>
                <c:pt idx="79" formatCode="#,##0.00">
                  <c:v>1102.32</c:v>
                </c:pt>
                <c:pt idx="80" formatCode="#,##0.00">
                  <c:v>1099.01</c:v>
                </c:pt>
                <c:pt idx="81">
                  <c:v>910.32999999999947</c:v>
                </c:pt>
                <c:pt idx="82">
                  <c:v>925.97</c:v>
                </c:pt>
                <c:pt idx="83">
                  <c:v>831.57</c:v>
                </c:pt>
                <c:pt idx="84">
                  <c:v>788.04</c:v>
                </c:pt>
                <c:pt idx="85">
                  <c:v>727.56</c:v>
                </c:pt>
                <c:pt idx="86">
                  <c:v>705.43</c:v>
                </c:pt>
                <c:pt idx="87">
                  <c:v>661.29000000000053</c:v>
                </c:pt>
                <c:pt idx="88">
                  <c:v>566.39</c:v>
                </c:pt>
                <c:pt idx="89">
                  <c:v>527.28000000000054</c:v>
                </c:pt>
                <c:pt idx="90">
                  <c:v>665.62</c:v>
                </c:pt>
                <c:pt idx="91">
                  <c:v>502.22999999999894</c:v>
                </c:pt>
                <c:pt idx="92">
                  <c:v>544.54</c:v>
                </c:pt>
                <c:pt idx="93">
                  <c:v>447.21</c:v>
                </c:pt>
                <c:pt idx="94">
                  <c:v>395.46999999999969</c:v>
                </c:pt>
                <c:pt idx="95">
                  <c:v>372.69</c:v>
                </c:pt>
                <c:pt idx="96">
                  <c:v>495.22999999999894</c:v>
                </c:pt>
                <c:pt idx="97">
                  <c:v>528.41999999999996</c:v>
                </c:pt>
                <c:pt idx="98">
                  <c:v>459.11</c:v>
                </c:pt>
                <c:pt idx="99">
                  <c:v>412.13</c:v>
                </c:pt>
                <c:pt idx="100">
                  <c:v>325.58999999999969</c:v>
                </c:pt>
                <c:pt idx="101">
                  <c:v>267.33</c:v>
                </c:pt>
                <c:pt idx="102">
                  <c:v>266.72000000000003</c:v>
                </c:pt>
                <c:pt idx="103">
                  <c:v>214.53</c:v>
                </c:pt>
                <c:pt idx="104">
                  <c:v>253.82000000000087</c:v>
                </c:pt>
                <c:pt idx="105">
                  <c:v>331.28999999999894</c:v>
                </c:pt>
                <c:pt idx="106">
                  <c:v>362.82</c:v>
                </c:pt>
                <c:pt idx="107">
                  <c:v>355.81</c:v>
                </c:pt>
                <c:pt idx="108">
                  <c:v>363</c:v>
                </c:pt>
                <c:pt idx="109">
                  <c:v>340.94</c:v>
                </c:pt>
                <c:pt idx="110">
                  <c:v>352.01</c:v>
                </c:pt>
                <c:pt idx="111">
                  <c:v>459.35</c:v>
                </c:pt>
                <c:pt idx="112">
                  <c:v>453.6</c:v>
                </c:pt>
                <c:pt idx="113">
                  <c:v>521.77000000000055</c:v>
                </c:pt>
                <c:pt idx="114">
                  <c:v>456.81</c:v>
                </c:pt>
                <c:pt idx="115">
                  <c:v>440.27</c:v>
                </c:pt>
                <c:pt idx="116">
                  <c:v>389.48999999999899</c:v>
                </c:pt>
                <c:pt idx="117">
                  <c:v>395.55</c:v>
                </c:pt>
                <c:pt idx="118">
                  <c:v>422.12</c:v>
                </c:pt>
                <c:pt idx="119">
                  <c:v>481.91999999999899</c:v>
                </c:pt>
                <c:pt idx="120">
                  <c:v>477.57</c:v>
                </c:pt>
                <c:pt idx="121">
                  <c:v>374.32</c:v>
                </c:pt>
                <c:pt idx="122">
                  <c:v>400.32</c:v>
                </c:pt>
                <c:pt idx="123">
                  <c:v>390.4</c:v>
                </c:pt>
                <c:pt idx="124">
                  <c:v>323.28999999999894</c:v>
                </c:pt>
                <c:pt idx="125">
                  <c:v>325.69</c:v>
                </c:pt>
                <c:pt idx="126">
                  <c:v>284.67</c:v>
                </c:pt>
                <c:pt idx="127">
                  <c:v>307.83</c:v>
                </c:pt>
                <c:pt idx="128">
                  <c:v>277.28999999999894</c:v>
                </c:pt>
                <c:pt idx="129">
                  <c:v>271.83999999999969</c:v>
                </c:pt>
                <c:pt idx="130">
                  <c:v>277.91999999999899</c:v>
                </c:pt>
                <c:pt idx="131">
                  <c:v>269.19</c:v>
                </c:pt>
                <c:pt idx="132">
                  <c:v>332.77</c:v>
                </c:pt>
                <c:pt idx="133">
                  <c:v>325.2</c:v>
                </c:pt>
                <c:pt idx="134">
                  <c:v>291.94</c:v>
                </c:pt>
                <c:pt idx="135">
                  <c:v>300.63</c:v>
                </c:pt>
                <c:pt idx="136">
                  <c:v>310.13</c:v>
                </c:pt>
                <c:pt idx="137">
                  <c:v>322.55</c:v>
                </c:pt>
                <c:pt idx="138">
                  <c:v>297.69</c:v>
                </c:pt>
                <c:pt idx="139">
                  <c:v>335.57</c:v>
                </c:pt>
                <c:pt idx="140">
                  <c:v>277.04000000000002</c:v>
                </c:pt>
                <c:pt idx="141">
                  <c:v>275.08999999999969</c:v>
                </c:pt>
                <c:pt idx="142">
                  <c:v>302.62</c:v>
                </c:pt>
                <c:pt idx="143">
                  <c:v>303.85000000000002</c:v>
                </c:pt>
                <c:pt idx="144">
                  <c:v>340.82</c:v>
                </c:pt>
                <c:pt idx="145">
                  <c:v>371.81</c:v>
                </c:pt>
                <c:pt idx="146">
                  <c:v>373.95</c:v>
                </c:pt>
                <c:pt idx="147">
                  <c:v>371.41999999999899</c:v>
                </c:pt>
                <c:pt idx="148">
                  <c:v>407.96</c:v>
                </c:pt>
                <c:pt idx="149">
                  <c:v>389.1</c:v>
                </c:pt>
                <c:pt idx="150">
                  <c:v>376.02</c:v>
                </c:pt>
                <c:pt idx="151">
                  <c:v>361.16</c:v>
                </c:pt>
                <c:pt idx="152">
                  <c:v>331.78999999999894</c:v>
                </c:pt>
                <c:pt idx="153">
                  <c:v>357.21999999999969</c:v>
                </c:pt>
                <c:pt idx="154">
                  <c:v>364.9</c:v>
                </c:pt>
                <c:pt idx="155">
                  <c:v>356.47999999999894</c:v>
                </c:pt>
                <c:pt idx="156">
                  <c:v>370.01</c:v>
                </c:pt>
                <c:pt idx="157">
                  <c:v>361.32</c:v>
                </c:pt>
                <c:pt idx="158">
                  <c:v>364.55</c:v>
                </c:pt>
                <c:pt idx="159">
                  <c:v>374.63</c:v>
                </c:pt>
                <c:pt idx="160">
                  <c:v>403.82</c:v>
                </c:pt>
                <c:pt idx="161">
                  <c:v>461.82</c:v>
                </c:pt>
                <c:pt idx="162">
                  <c:v>484.11</c:v>
                </c:pt>
                <c:pt idx="163">
                  <c:v>537.71</c:v>
                </c:pt>
                <c:pt idx="164">
                  <c:v>578.98</c:v>
                </c:pt>
                <c:pt idx="165">
                  <c:v>639.44999999999948</c:v>
                </c:pt>
                <c:pt idx="166">
                  <c:v>646.03</c:v>
                </c:pt>
                <c:pt idx="167">
                  <c:v>772.15</c:v>
                </c:pt>
                <c:pt idx="168">
                  <c:v>698.9</c:v>
                </c:pt>
                <c:pt idx="169">
                  <c:v>716.3</c:v>
                </c:pt>
                <c:pt idx="170">
                  <c:v>647.29999999999995</c:v>
                </c:pt>
                <c:pt idx="171">
                  <c:v>648.15</c:v>
                </c:pt>
                <c:pt idx="172">
                  <c:v>641.04999999999939</c:v>
                </c:pt>
                <c:pt idx="173">
                  <c:v>646.64</c:v>
                </c:pt>
                <c:pt idx="174">
                  <c:v>636.70000000000005</c:v>
                </c:pt>
                <c:pt idx="175">
                  <c:v>624.59</c:v>
                </c:pt>
                <c:pt idx="176">
                  <c:v>644.66999999999996</c:v>
                </c:pt>
                <c:pt idx="177">
                  <c:v>628.16</c:v>
                </c:pt>
                <c:pt idx="178">
                  <c:v>656.73</c:v>
                </c:pt>
                <c:pt idx="179">
                  <c:v>668.1</c:v>
                </c:pt>
                <c:pt idx="180">
                  <c:v>701.91</c:v>
                </c:pt>
                <c:pt idx="181">
                  <c:v>741.55</c:v>
                </c:pt>
                <c:pt idx="182">
                  <c:v>681.49</c:v>
                </c:pt>
                <c:pt idx="183">
                  <c:v>658.88</c:v>
                </c:pt>
                <c:pt idx="184">
                  <c:v>667.55</c:v>
                </c:pt>
                <c:pt idx="185">
                  <c:v>675.5</c:v>
                </c:pt>
                <c:pt idx="186">
                  <c:v>675.67000000000053</c:v>
                </c:pt>
                <c:pt idx="187">
                  <c:v>697.84999999999798</c:v>
                </c:pt>
                <c:pt idx="188">
                  <c:v>723.23</c:v>
                </c:pt>
                <c:pt idx="189">
                  <c:v>682.62</c:v>
                </c:pt>
                <c:pt idx="190">
                  <c:v>667.75</c:v>
                </c:pt>
                <c:pt idx="191">
                  <c:v>713.73</c:v>
                </c:pt>
                <c:pt idx="192">
                  <c:v>762.63</c:v>
                </c:pt>
                <c:pt idx="193">
                  <c:v>744.05</c:v>
                </c:pt>
                <c:pt idx="194">
                  <c:v>733.25</c:v>
                </c:pt>
                <c:pt idx="195">
                  <c:v>768.29000000000053</c:v>
                </c:pt>
                <c:pt idx="196">
                  <c:v>709.43</c:v>
                </c:pt>
                <c:pt idx="197">
                  <c:v>678.13</c:v>
                </c:pt>
                <c:pt idx="198">
                  <c:v>691.49</c:v>
                </c:pt>
                <c:pt idx="199">
                  <c:v>690.9</c:v>
                </c:pt>
                <c:pt idx="200">
                  <c:v>686.1</c:v>
                </c:pt>
                <c:pt idx="201">
                  <c:v>722.45999999999947</c:v>
                </c:pt>
                <c:pt idx="202">
                  <c:v>739.06</c:v>
                </c:pt>
                <c:pt idx="203">
                  <c:v>679.83999999999946</c:v>
                </c:pt>
                <c:pt idx="204">
                  <c:v>654.04</c:v>
                </c:pt>
                <c:pt idx="205">
                  <c:v>677.13</c:v>
                </c:pt>
                <c:pt idx="206">
                  <c:v>673.71</c:v>
                </c:pt>
                <c:pt idx="207">
                  <c:v>699.16</c:v>
                </c:pt>
                <c:pt idx="208">
                  <c:v>737.4</c:v>
                </c:pt>
                <c:pt idx="209">
                  <c:v>776.79000000000053</c:v>
                </c:pt>
                <c:pt idx="210">
                  <c:v>859.76</c:v>
                </c:pt>
                <c:pt idx="211">
                  <c:v>813.21</c:v>
                </c:pt>
                <c:pt idx="212">
                  <c:v>845.5</c:v>
                </c:pt>
                <c:pt idx="213">
                  <c:v>907.28000000000054</c:v>
                </c:pt>
                <c:pt idx="214">
                  <c:v>846.43999999999949</c:v>
                </c:pt>
                <c:pt idx="215">
                  <c:v>858.1</c:v>
                </c:pt>
                <c:pt idx="216">
                  <c:v>784.23</c:v>
                </c:pt>
                <c:pt idx="217">
                  <c:v>845.76</c:v>
                </c:pt>
                <c:pt idx="218">
                  <c:v>817.03</c:v>
                </c:pt>
                <c:pt idx="219">
                  <c:v>832.44999999999948</c:v>
                </c:pt>
                <c:pt idx="220">
                  <c:v>833.65</c:v>
                </c:pt>
                <c:pt idx="221">
                  <c:v>768.59</c:v>
                </c:pt>
                <c:pt idx="222">
                  <c:v>676.31999999999948</c:v>
                </c:pt>
                <c:pt idx="223">
                  <c:v>684.43999999999949</c:v>
                </c:pt>
                <c:pt idx="224">
                  <c:v>596.54</c:v>
                </c:pt>
                <c:pt idx="225">
                  <c:v>416.53</c:v>
                </c:pt>
                <c:pt idx="226">
                  <c:v>401.84000000000032</c:v>
                </c:pt>
                <c:pt idx="227">
                  <c:v>449.96</c:v>
                </c:pt>
                <c:pt idx="228">
                  <c:v>437.69</c:v>
                </c:pt>
                <c:pt idx="229">
                  <c:v>431.52</c:v>
                </c:pt>
                <c:pt idx="230">
                  <c:v>431.5</c:v>
                </c:pt>
                <c:pt idx="231">
                  <c:v>491.69</c:v>
                </c:pt>
                <c:pt idx="232">
                  <c:v>560.41</c:v>
                </c:pt>
                <c:pt idx="233">
                  <c:v>597.48</c:v>
                </c:pt>
                <c:pt idx="234">
                  <c:v>624</c:v>
                </c:pt>
                <c:pt idx="235">
                  <c:v>653.25</c:v>
                </c:pt>
                <c:pt idx="236">
                  <c:v>717.07</c:v>
                </c:pt>
                <c:pt idx="237">
                  <c:v>685.24</c:v>
                </c:pt>
                <c:pt idx="238">
                  <c:v>689.07</c:v>
                </c:pt>
                <c:pt idx="239">
                  <c:v>734.54</c:v>
                </c:pt>
                <c:pt idx="240">
                  <c:v>696.55</c:v>
                </c:pt>
                <c:pt idx="241">
                  <c:v>721.37</c:v>
                </c:pt>
                <c:pt idx="242">
                  <c:v>787.98</c:v>
                </c:pt>
                <c:pt idx="243">
                  <c:v>763.51</c:v>
                </c:pt>
                <c:pt idx="244">
                  <c:v>750.43</c:v>
                </c:pt>
                <c:pt idx="245">
                  <c:v>797.31</c:v>
                </c:pt>
              </c:numCache>
            </c:numRef>
          </c:val>
        </c:ser>
        <c:ser>
          <c:idx val="2"/>
          <c:order val="2"/>
          <c:tx>
            <c:strRef>
              <c:f>'DJ - Index &amp; Summary'!$G$1</c:f>
              <c:strCache>
                <c:ptCount val="1"/>
                <c:pt idx="0">
                  <c:v>SET - Banking (RHS)</c:v>
                </c:pt>
              </c:strCache>
            </c:strRef>
          </c:tx>
          <c:spPr>
            <a:ln cmpd="dbl">
              <a:solidFill>
                <a:srgbClr val="FF0066"/>
              </a:solidFill>
              <a:prstDash val="sysDash"/>
            </a:ln>
          </c:spPr>
          <c:marker>
            <c:symbol val="none"/>
          </c:marker>
          <c:cat>
            <c:numRef>
              <c:f>'DJ - Index &amp; Summary'!$A$2:$A$248</c:f>
              <c:numCache>
                <c:formatCode>d/m/yyyy</c:formatCode>
                <c:ptCount val="247"/>
                <c:pt idx="0">
                  <c:v>32896</c:v>
                </c:pt>
                <c:pt idx="1">
                  <c:v>32905</c:v>
                </c:pt>
                <c:pt idx="2">
                  <c:v>32933</c:v>
                </c:pt>
                <c:pt idx="3">
                  <c:v>32965</c:v>
                </c:pt>
                <c:pt idx="4">
                  <c:v>32994</c:v>
                </c:pt>
                <c:pt idx="5">
                  <c:v>33025</c:v>
                </c:pt>
                <c:pt idx="6">
                  <c:v>33056</c:v>
                </c:pt>
                <c:pt idx="7">
                  <c:v>33086</c:v>
                </c:pt>
                <c:pt idx="8">
                  <c:v>33120</c:v>
                </c:pt>
                <c:pt idx="9">
                  <c:v>33147</c:v>
                </c:pt>
                <c:pt idx="10">
                  <c:v>33178</c:v>
                </c:pt>
                <c:pt idx="11">
                  <c:v>33210</c:v>
                </c:pt>
                <c:pt idx="12">
                  <c:v>33240</c:v>
                </c:pt>
                <c:pt idx="13">
                  <c:v>33270</c:v>
                </c:pt>
                <c:pt idx="14">
                  <c:v>33298</c:v>
                </c:pt>
                <c:pt idx="15">
                  <c:v>33329</c:v>
                </c:pt>
                <c:pt idx="16">
                  <c:v>33359</c:v>
                </c:pt>
                <c:pt idx="17">
                  <c:v>33392</c:v>
                </c:pt>
                <c:pt idx="18">
                  <c:v>33420</c:v>
                </c:pt>
                <c:pt idx="19">
                  <c:v>33451</c:v>
                </c:pt>
                <c:pt idx="20">
                  <c:v>33484</c:v>
                </c:pt>
                <c:pt idx="21">
                  <c:v>33512</c:v>
                </c:pt>
                <c:pt idx="22">
                  <c:v>33543</c:v>
                </c:pt>
                <c:pt idx="23">
                  <c:v>33574</c:v>
                </c:pt>
                <c:pt idx="24">
                  <c:v>33605</c:v>
                </c:pt>
                <c:pt idx="25">
                  <c:v>33637</c:v>
                </c:pt>
                <c:pt idx="26">
                  <c:v>33665</c:v>
                </c:pt>
                <c:pt idx="27">
                  <c:v>33695</c:v>
                </c:pt>
                <c:pt idx="28">
                  <c:v>33725</c:v>
                </c:pt>
                <c:pt idx="29">
                  <c:v>33756</c:v>
                </c:pt>
                <c:pt idx="30">
                  <c:v>33786</c:v>
                </c:pt>
                <c:pt idx="31">
                  <c:v>33819</c:v>
                </c:pt>
                <c:pt idx="32">
                  <c:v>33848</c:v>
                </c:pt>
                <c:pt idx="33">
                  <c:v>33878</c:v>
                </c:pt>
                <c:pt idx="34">
                  <c:v>33910</c:v>
                </c:pt>
                <c:pt idx="35">
                  <c:v>33939</c:v>
                </c:pt>
                <c:pt idx="36">
                  <c:v>33973</c:v>
                </c:pt>
                <c:pt idx="37">
                  <c:v>34001</c:v>
                </c:pt>
                <c:pt idx="38">
                  <c:v>34029</c:v>
                </c:pt>
                <c:pt idx="39">
                  <c:v>34060</c:v>
                </c:pt>
                <c:pt idx="40">
                  <c:v>34092</c:v>
                </c:pt>
                <c:pt idx="41">
                  <c:v>34121</c:v>
                </c:pt>
                <c:pt idx="42">
                  <c:v>34151</c:v>
                </c:pt>
                <c:pt idx="43">
                  <c:v>34183</c:v>
                </c:pt>
                <c:pt idx="44">
                  <c:v>34213</c:v>
                </c:pt>
                <c:pt idx="45">
                  <c:v>34243</c:v>
                </c:pt>
                <c:pt idx="46">
                  <c:v>34274</c:v>
                </c:pt>
                <c:pt idx="47">
                  <c:v>34304</c:v>
                </c:pt>
                <c:pt idx="48">
                  <c:v>34337</c:v>
                </c:pt>
                <c:pt idx="49">
                  <c:v>34366</c:v>
                </c:pt>
                <c:pt idx="50">
                  <c:v>34394</c:v>
                </c:pt>
                <c:pt idx="51">
                  <c:v>34428</c:v>
                </c:pt>
                <c:pt idx="52">
                  <c:v>34456</c:v>
                </c:pt>
                <c:pt idx="53">
                  <c:v>34486</c:v>
                </c:pt>
                <c:pt idx="54">
                  <c:v>34516</c:v>
                </c:pt>
                <c:pt idx="55">
                  <c:v>34547</c:v>
                </c:pt>
                <c:pt idx="56">
                  <c:v>34578</c:v>
                </c:pt>
                <c:pt idx="57">
                  <c:v>34610</c:v>
                </c:pt>
                <c:pt idx="58">
                  <c:v>34639</c:v>
                </c:pt>
                <c:pt idx="59">
                  <c:v>34669</c:v>
                </c:pt>
                <c:pt idx="60">
                  <c:v>34702</c:v>
                </c:pt>
                <c:pt idx="61">
                  <c:v>34731</c:v>
                </c:pt>
                <c:pt idx="62">
                  <c:v>34759</c:v>
                </c:pt>
                <c:pt idx="63">
                  <c:v>34792</c:v>
                </c:pt>
                <c:pt idx="64">
                  <c:v>34820</c:v>
                </c:pt>
                <c:pt idx="65">
                  <c:v>34851</c:v>
                </c:pt>
                <c:pt idx="66">
                  <c:v>34883</c:v>
                </c:pt>
                <c:pt idx="67">
                  <c:v>34912</c:v>
                </c:pt>
                <c:pt idx="68">
                  <c:v>34943</c:v>
                </c:pt>
                <c:pt idx="69">
                  <c:v>34974</c:v>
                </c:pt>
                <c:pt idx="70">
                  <c:v>35004</c:v>
                </c:pt>
                <c:pt idx="71">
                  <c:v>35034</c:v>
                </c:pt>
                <c:pt idx="72">
                  <c:v>35066</c:v>
                </c:pt>
                <c:pt idx="73">
                  <c:v>35096</c:v>
                </c:pt>
                <c:pt idx="74">
                  <c:v>35125</c:v>
                </c:pt>
                <c:pt idx="75">
                  <c:v>35156</c:v>
                </c:pt>
                <c:pt idx="76">
                  <c:v>35186</c:v>
                </c:pt>
                <c:pt idx="77">
                  <c:v>35219</c:v>
                </c:pt>
                <c:pt idx="78">
                  <c:v>35247</c:v>
                </c:pt>
                <c:pt idx="79">
                  <c:v>35278</c:v>
                </c:pt>
                <c:pt idx="80">
                  <c:v>35311</c:v>
                </c:pt>
                <c:pt idx="81">
                  <c:v>35339</c:v>
                </c:pt>
                <c:pt idx="82">
                  <c:v>35370</c:v>
                </c:pt>
                <c:pt idx="83">
                  <c:v>35401</c:v>
                </c:pt>
                <c:pt idx="84">
                  <c:v>35432</c:v>
                </c:pt>
                <c:pt idx="85">
                  <c:v>35464</c:v>
                </c:pt>
                <c:pt idx="86">
                  <c:v>35492</c:v>
                </c:pt>
                <c:pt idx="87">
                  <c:v>35521</c:v>
                </c:pt>
                <c:pt idx="88">
                  <c:v>35551</c:v>
                </c:pt>
                <c:pt idx="89">
                  <c:v>35583</c:v>
                </c:pt>
                <c:pt idx="90">
                  <c:v>35612</c:v>
                </c:pt>
                <c:pt idx="91">
                  <c:v>35643</c:v>
                </c:pt>
                <c:pt idx="92">
                  <c:v>35675</c:v>
                </c:pt>
                <c:pt idx="93">
                  <c:v>35704</c:v>
                </c:pt>
                <c:pt idx="94">
                  <c:v>35737</c:v>
                </c:pt>
                <c:pt idx="95">
                  <c:v>35765</c:v>
                </c:pt>
                <c:pt idx="96">
                  <c:v>35797</c:v>
                </c:pt>
                <c:pt idx="97">
                  <c:v>35828</c:v>
                </c:pt>
                <c:pt idx="98">
                  <c:v>35856</c:v>
                </c:pt>
                <c:pt idx="99">
                  <c:v>35886</c:v>
                </c:pt>
                <c:pt idx="100">
                  <c:v>35916</c:v>
                </c:pt>
                <c:pt idx="101">
                  <c:v>35947</c:v>
                </c:pt>
                <c:pt idx="102">
                  <c:v>35977</c:v>
                </c:pt>
                <c:pt idx="103">
                  <c:v>36010</c:v>
                </c:pt>
                <c:pt idx="104">
                  <c:v>36039</c:v>
                </c:pt>
                <c:pt idx="105">
                  <c:v>36069</c:v>
                </c:pt>
                <c:pt idx="106">
                  <c:v>36101</c:v>
                </c:pt>
                <c:pt idx="107">
                  <c:v>36130</c:v>
                </c:pt>
                <c:pt idx="108">
                  <c:v>36164</c:v>
                </c:pt>
                <c:pt idx="109">
                  <c:v>36192</c:v>
                </c:pt>
                <c:pt idx="110">
                  <c:v>36220</c:v>
                </c:pt>
                <c:pt idx="111">
                  <c:v>36251</c:v>
                </c:pt>
                <c:pt idx="112">
                  <c:v>36283</c:v>
                </c:pt>
                <c:pt idx="113">
                  <c:v>36312</c:v>
                </c:pt>
                <c:pt idx="114">
                  <c:v>36342</c:v>
                </c:pt>
                <c:pt idx="115">
                  <c:v>36374</c:v>
                </c:pt>
                <c:pt idx="116">
                  <c:v>36404</c:v>
                </c:pt>
                <c:pt idx="117">
                  <c:v>36434</c:v>
                </c:pt>
                <c:pt idx="118">
                  <c:v>36465</c:v>
                </c:pt>
                <c:pt idx="119">
                  <c:v>36495</c:v>
                </c:pt>
                <c:pt idx="120">
                  <c:v>36528</c:v>
                </c:pt>
                <c:pt idx="121">
                  <c:v>36557</c:v>
                </c:pt>
                <c:pt idx="122">
                  <c:v>36586</c:v>
                </c:pt>
                <c:pt idx="123">
                  <c:v>36619</c:v>
                </c:pt>
                <c:pt idx="124">
                  <c:v>36647</c:v>
                </c:pt>
                <c:pt idx="125">
                  <c:v>36678</c:v>
                </c:pt>
                <c:pt idx="126">
                  <c:v>36710</c:v>
                </c:pt>
                <c:pt idx="127">
                  <c:v>36739</c:v>
                </c:pt>
                <c:pt idx="128">
                  <c:v>36770</c:v>
                </c:pt>
                <c:pt idx="129">
                  <c:v>36801</c:v>
                </c:pt>
                <c:pt idx="130">
                  <c:v>36831</c:v>
                </c:pt>
                <c:pt idx="131">
                  <c:v>36861</c:v>
                </c:pt>
                <c:pt idx="132">
                  <c:v>36893</c:v>
                </c:pt>
                <c:pt idx="133">
                  <c:v>36923</c:v>
                </c:pt>
                <c:pt idx="134">
                  <c:v>36951</c:v>
                </c:pt>
                <c:pt idx="135">
                  <c:v>36983</c:v>
                </c:pt>
                <c:pt idx="136">
                  <c:v>37012</c:v>
                </c:pt>
                <c:pt idx="137">
                  <c:v>37043</c:v>
                </c:pt>
                <c:pt idx="138">
                  <c:v>37074</c:v>
                </c:pt>
                <c:pt idx="139">
                  <c:v>37104</c:v>
                </c:pt>
                <c:pt idx="140">
                  <c:v>37138</c:v>
                </c:pt>
                <c:pt idx="141">
                  <c:v>37165</c:v>
                </c:pt>
                <c:pt idx="142">
                  <c:v>37196</c:v>
                </c:pt>
                <c:pt idx="143">
                  <c:v>37228</c:v>
                </c:pt>
                <c:pt idx="144">
                  <c:v>37258</c:v>
                </c:pt>
                <c:pt idx="145">
                  <c:v>37288</c:v>
                </c:pt>
                <c:pt idx="146">
                  <c:v>37316</c:v>
                </c:pt>
                <c:pt idx="147">
                  <c:v>37347</c:v>
                </c:pt>
                <c:pt idx="148">
                  <c:v>37377</c:v>
                </c:pt>
                <c:pt idx="149">
                  <c:v>37410</c:v>
                </c:pt>
                <c:pt idx="150">
                  <c:v>37438</c:v>
                </c:pt>
                <c:pt idx="151">
                  <c:v>37469</c:v>
                </c:pt>
                <c:pt idx="152">
                  <c:v>37502</c:v>
                </c:pt>
                <c:pt idx="153">
                  <c:v>37530</c:v>
                </c:pt>
                <c:pt idx="154">
                  <c:v>37561</c:v>
                </c:pt>
                <c:pt idx="155">
                  <c:v>37592</c:v>
                </c:pt>
                <c:pt idx="156">
                  <c:v>37623</c:v>
                </c:pt>
                <c:pt idx="157">
                  <c:v>37655</c:v>
                </c:pt>
                <c:pt idx="158">
                  <c:v>37683</c:v>
                </c:pt>
                <c:pt idx="159">
                  <c:v>37712</c:v>
                </c:pt>
                <c:pt idx="160">
                  <c:v>37742</c:v>
                </c:pt>
                <c:pt idx="161">
                  <c:v>37774</c:v>
                </c:pt>
                <c:pt idx="162">
                  <c:v>37803</c:v>
                </c:pt>
                <c:pt idx="163">
                  <c:v>37834</c:v>
                </c:pt>
                <c:pt idx="164">
                  <c:v>37866</c:v>
                </c:pt>
                <c:pt idx="165">
                  <c:v>37895</c:v>
                </c:pt>
                <c:pt idx="166">
                  <c:v>37928</c:v>
                </c:pt>
                <c:pt idx="167">
                  <c:v>37956</c:v>
                </c:pt>
                <c:pt idx="168">
                  <c:v>37988</c:v>
                </c:pt>
                <c:pt idx="169">
                  <c:v>38019</c:v>
                </c:pt>
                <c:pt idx="170">
                  <c:v>38047</c:v>
                </c:pt>
                <c:pt idx="171">
                  <c:v>38078</c:v>
                </c:pt>
                <c:pt idx="172">
                  <c:v>38110</c:v>
                </c:pt>
                <c:pt idx="173">
                  <c:v>38139</c:v>
                </c:pt>
                <c:pt idx="174">
                  <c:v>38169</c:v>
                </c:pt>
                <c:pt idx="175">
                  <c:v>38201</c:v>
                </c:pt>
                <c:pt idx="176">
                  <c:v>38231</c:v>
                </c:pt>
                <c:pt idx="177">
                  <c:v>38261</c:v>
                </c:pt>
                <c:pt idx="178">
                  <c:v>38292</c:v>
                </c:pt>
                <c:pt idx="179">
                  <c:v>38322</c:v>
                </c:pt>
                <c:pt idx="180">
                  <c:v>38355</c:v>
                </c:pt>
                <c:pt idx="181">
                  <c:v>38384</c:v>
                </c:pt>
                <c:pt idx="182">
                  <c:v>38412</c:v>
                </c:pt>
                <c:pt idx="183">
                  <c:v>38443</c:v>
                </c:pt>
                <c:pt idx="184">
                  <c:v>38474</c:v>
                </c:pt>
                <c:pt idx="185">
                  <c:v>38504</c:v>
                </c:pt>
                <c:pt idx="186">
                  <c:v>38534</c:v>
                </c:pt>
                <c:pt idx="187">
                  <c:v>38565</c:v>
                </c:pt>
                <c:pt idx="188">
                  <c:v>38596</c:v>
                </c:pt>
                <c:pt idx="189">
                  <c:v>38628</c:v>
                </c:pt>
                <c:pt idx="190">
                  <c:v>38657</c:v>
                </c:pt>
                <c:pt idx="191">
                  <c:v>38687</c:v>
                </c:pt>
                <c:pt idx="192">
                  <c:v>38720</c:v>
                </c:pt>
                <c:pt idx="193">
                  <c:v>38749</c:v>
                </c:pt>
                <c:pt idx="194">
                  <c:v>38777</c:v>
                </c:pt>
                <c:pt idx="195">
                  <c:v>38810</c:v>
                </c:pt>
                <c:pt idx="196">
                  <c:v>38838</c:v>
                </c:pt>
                <c:pt idx="197">
                  <c:v>38869</c:v>
                </c:pt>
                <c:pt idx="198">
                  <c:v>38901</c:v>
                </c:pt>
                <c:pt idx="199">
                  <c:v>38930</c:v>
                </c:pt>
                <c:pt idx="200">
                  <c:v>38961</c:v>
                </c:pt>
                <c:pt idx="201">
                  <c:v>38992</c:v>
                </c:pt>
                <c:pt idx="202">
                  <c:v>39022</c:v>
                </c:pt>
                <c:pt idx="203">
                  <c:v>39052</c:v>
                </c:pt>
                <c:pt idx="204">
                  <c:v>39085</c:v>
                </c:pt>
                <c:pt idx="205">
                  <c:v>39114</c:v>
                </c:pt>
                <c:pt idx="206">
                  <c:v>39142</c:v>
                </c:pt>
                <c:pt idx="207">
                  <c:v>39174</c:v>
                </c:pt>
                <c:pt idx="208">
                  <c:v>39203</c:v>
                </c:pt>
                <c:pt idx="209">
                  <c:v>39234</c:v>
                </c:pt>
                <c:pt idx="210">
                  <c:v>39265</c:v>
                </c:pt>
                <c:pt idx="211">
                  <c:v>39295</c:v>
                </c:pt>
                <c:pt idx="212">
                  <c:v>39329</c:v>
                </c:pt>
                <c:pt idx="213">
                  <c:v>39356</c:v>
                </c:pt>
                <c:pt idx="214">
                  <c:v>39387</c:v>
                </c:pt>
                <c:pt idx="215">
                  <c:v>39419</c:v>
                </c:pt>
                <c:pt idx="216">
                  <c:v>39449</c:v>
                </c:pt>
                <c:pt idx="217">
                  <c:v>39479</c:v>
                </c:pt>
                <c:pt idx="218">
                  <c:v>39510</c:v>
                </c:pt>
                <c:pt idx="219">
                  <c:v>39539</c:v>
                </c:pt>
                <c:pt idx="220">
                  <c:v>39569</c:v>
                </c:pt>
                <c:pt idx="221">
                  <c:v>39601</c:v>
                </c:pt>
                <c:pt idx="222">
                  <c:v>39630</c:v>
                </c:pt>
                <c:pt idx="223">
                  <c:v>39661</c:v>
                </c:pt>
                <c:pt idx="224">
                  <c:v>39693</c:v>
                </c:pt>
                <c:pt idx="225">
                  <c:v>39722</c:v>
                </c:pt>
                <c:pt idx="226">
                  <c:v>39755</c:v>
                </c:pt>
                <c:pt idx="227">
                  <c:v>39783</c:v>
                </c:pt>
                <c:pt idx="228">
                  <c:v>39815</c:v>
                </c:pt>
                <c:pt idx="229">
                  <c:v>39846</c:v>
                </c:pt>
                <c:pt idx="230">
                  <c:v>39874</c:v>
                </c:pt>
                <c:pt idx="231">
                  <c:v>39904</c:v>
                </c:pt>
                <c:pt idx="232">
                  <c:v>39934</c:v>
                </c:pt>
                <c:pt idx="233">
                  <c:v>39965</c:v>
                </c:pt>
                <c:pt idx="234">
                  <c:v>39995</c:v>
                </c:pt>
                <c:pt idx="235">
                  <c:v>40028</c:v>
                </c:pt>
                <c:pt idx="236">
                  <c:v>40057</c:v>
                </c:pt>
                <c:pt idx="237">
                  <c:v>40087</c:v>
                </c:pt>
                <c:pt idx="238">
                  <c:v>40119</c:v>
                </c:pt>
                <c:pt idx="239">
                  <c:v>40148</c:v>
                </c:pt>
                <c:pt idx="240">
                  <c:v>40182</c:v>
                </c:pt>
                <c:pt idx="241">
                  <c:v>40210</c:v>
                </c:pt>
                <c:pt idx="242">
                  <c:v>40238</c:v>
                </c:pt>
                <c:pt idx="243">
                  <c:v>40269</c:v>
                </c:pt>
                <c:pt idx="244">
                  <c:v>40301</c:v>
                </c:pt>
                <c:pt idx="245">
                  <c:v>40330</c:v>
                </c:pt>
                <c:pt idx="246">
                  <c:v>40360</c:v>
                </c:pt>
              </c:numCache>
            </c:numRef>
          </c:cat>
          <c:val>
            <c:numRef>
              <c:f>'DJ - Index &amp; Summary'!$G$2:$G$248</c:f>
              <c:numCache>
                <c:formatCode>#,##0.000</c:formatCode>
                <c:ptCount val="247"/>
                <c:pt idx="0">
                  <c:v>202.52</c:v>
                </c:pt>
                <c:pt idx="1">
                  <c:v>199.73</c:v>
                </c:pt>
                <c:pt idx="2">
                  <c:v>194.73</c:v>
                </c:pt>
                <c:pt idx="3">
                  <c:v>192.44</c:v>
                </c:pt>
                <c:pt idx="4">
                  <c:v>208.41</c:v>
                </c:pt>
                <c:pt idx="5">
                  <c:v>247.23</c:v>
                </c:pt>
                <c:pt idx="6">
                  <c:v>350.74</c:v>
                </c:pt>
                <c:pt idx="7">
                  <c:v>312.85000000000002</c:v>
                </c:pt>
                <c:pt idx="8">
                  <c:v>237.34</c:v>
                </c:pt>
                <c:pt idx="9">
                  <c:v>235.33</c:v>
                </c:pt>
                <c:pt idx="10">
                  <c:v>211.70999999999998</c:v>
                </c:pt>
                <c:pt idx="11">
                  <c:v>222.99</c:v>
                </c:pt>
                <c:pt idx="12">
                  <c:v>235.78</c:v>
                </c:pt>
                <c:pt idx="13">
                  <c:v>276.45</c:v>
                </c:pt>
                <c:pt idx="14">
                  <c:v>282.47999999999894</c:v>
                </c:pt>
                <c:pt idx="15">
                  <c:v>275.56</c:v>
                </c:pt>
                <c:pt idx="16">
                  <c:v>255.57</c:v>
                </c:pt>
                <c:pt idx="17">
                  <c:v>239.83</c:v>
                </c:pt>
                <c:pt idx="18">
                  <c:v>234.37</c:v>
                </c:pt>
                <c:pt idx="19">
                  <c:v>222.58</c:v>
                </c:pt>
                <c:pt idx="20">
                  <c:v>212.85000000000107</c:v>
                </c:pt>
                <c:pt idx="21">
                  <c:v>213.20999999999998</c:v>
                </c:pt>
                <c:pt idx="22">
                  <c:v>232.10999999999999</c:v>
                </c:pt>
                <c:pt idx="23">
                  <c:v>280.60000000000002</c:v>
                </c:pt>
                <c:pt idx="24">
                  <c:v>284.02</c:v>
                </c:pt>
                <c:pt idx="25">
                  <c:v>323.31</c:v>
                </c:pt>
                <c:pt idx="26">
                  <c:v>344.26</c:v>
                </c:pt>
                <c:pt idx="27">
                  <c:v>320.98999999999899</c:v>
                </c:pt>
                <c:pt idx="28">
                  <c:v>317.39999999999969</c:v>
                </c:pt>
                <c:pt idx="29">
                  <c:v>327.86</c:v>
                </c:pt>
                <c:pt idx="30">
                  <c:v>321.52</c:v>
                </c:pt>
                <c:pt idx="31">
                  <c:v>332.56</c:v>
                </c:pt>
                <c:pt idx="32">
                  <c:v>403.75</c:v>
                </c:pt>
                <c:pt idx="33">
                  <c:v>522.20000000000005</c:v>
                </c:pt>
                <c:pt idx="34">
                  <c:v>503.98999999999899</c:v>
                </c:pt>
                <c:pt idx="35">
                  <c:v>539.41999999999996</c:v>
                </c:pt>
                <c:pt idx="36">
                  <c:v>656</c:v>
                </c:pt>
                <c:pt idx="37">
                  <c:v>666.5</c:v>
                </c:pt>
                <c:pt idx="38">
                  <c:v>605.9</c:v>
                </c:pt>
                <c:pt idx="39">
                  <c:v>641.85999999999797</c:v>
                </c:pt>
                <c:pt idx="40">
                  <c:v>608.84999999999798</c:v>
                </c:pt>
                <c:pt idx="41">
                  <c:v>644.34999999999798</c:v>
                </c:pt>
                <c:pt idx="42">
                  <c:v>663.77000000000055</c:v>
                </c:pt>
                <c:pt idx="43">
                  <c:v>678.63</c:v>
                </c:pt>
                <c:pt idx="44">
                  <c:v>686.58</c:v>
                </c:pt>
                <c:pt idx="45">
                  <c:v>861.03</c:v>
                </c:pt>
                <c:pt idx="46">
                  <c:v>903.76</c:v>
                </c:pt>
                <c:pt idx="47">
                  <c:v>1050.0899999999999</c:v>
                </c:pt>
                <c:pt idx="48">
                  <c:v>977.5</c:v>
                </c:pt>
                <c:pt idx="49">
                  <c:v>865.83999999999946</c:v>
                </c:pt>
                <c:pt idx="50">
                  <c:v>781.14</c:v>
                </c:pt>
                <c:pt idx="51">
                  <c:v>806.79000000000053</c:v>
                </c:pt>
                <c:pt idx="52">
                  <c:v>906.08</c:v>
                </c:pt>
                <c:pt idx="53">
                  <c:v>896.12</c:v>
                </c:pt>
                <c:pt idx="54">
                  <c:v>1010.7900000000005</c:v>
                </c:pt>
                <c:pt idx="55">
                  <c:v>1136.73</c:v>
                </c:pt>
                <c:pt idx="56">
                  <c:v>1099.8899999999999</c:v>
                </c:pt>
                <c:pt idx="57">
                  <c:v>1158.43</c:v>
                </c:pt>
                <c:pt idx="58">
                  <c:v>1064.04</c:v>
                </c:pt>
                <c:pt idx="59">
                  <c:v>1112.1599999999999</c:v>
                </c:pt>
                <c:pt idx="60">
                  <c:v>1008.8299999999994</c:v>
                </c:pt>
                <c:pt idx="61">
                  <c:v>1041.3</c:v>
                </c:pt>
                <c:pt idx="62">
                  <c:v>967.27000000000055</c:v>
                </c:pt>
                <c:pt idx="63">
                  <c:v>1005.3399999999979</c:v>
                </c:pt>
                <c:pt idx="64">
                  <c:v>1193.96</c:v>
                </c:pt>
                <c:pt idx="65">
                  <c:v>1212.99</c:v>
                </c:pt>
                <c:pt idx="66">
                  <c:v>1186.78</c:v>
                </c:pt>
                <c:pt idx="67">
                  <c:v>1158.99</c:v>
                </c:pt>
                <c:pt idx="68">
                  <c:v>1184.6699999999998</c:v>
                </c:pt>
                <c:pt idx="69">
                  <c:v>1199.5</c:v>
                </c:pt>
                <c:pt idx="70">
                  <c:v>1154.6499999999999</c:v>
                </c:pt>
                <c:pt idx="71">
                  <c:v>1227.4100000000001</c:v>
                </c:pt>
                <c:pt idx="72">
                  <c:v>1494.57</c:v>
                </c:pt>
                <c:pt idx="73">
                  <c:v>1345.21</c:v>
                </c:pt>
                <c:pt idx="74">
                  <c:v>1351.6699999999998</c:v>
                </c:pt>
                <c:pt idx="75">
                  <c:v>1386</c:v>
                </c:pt>
                <c:pt idx="76">
                  <c:v>1416.05</c:v>
                </c:pt>
                <c:pt idx="77">
                  <c:v>1352.5</c:v>
                </c:pt>
                <c:pt idx="78">
                  <c:v>1165.1699999999998</c:v>
                </c:pt>
                <c:pt idx="79">
                  <c:v>1237.51</c:v>
                </c:pt>
                <c:pt idx="80">
                  <c:v>1244.3899999999999</c:v>
                </c:pt>
                <c:pt idx="81">
                  <c:v>965.65</c:v>
                </c:pt>
                <c:pt idx="82">
                  <c:v>1000.8199999999994</c:v>
                </c:pt>
                <c:pt idx="83">
                  <c:v>856.43</c:v>
                </c:pt>
                <c:pt idx="84">
                  <c:v>807.25</c:v>
                </c:pt>
                <c:pt idx="85">
                  <c:v>749.78000000000054</c:v>
                </c:pt>
                <c:pt idx="86">
                  <c:v>745.17000000000053</c:v>
                </c:pt>
                <c:pt idx="87">
                  <c:v>714.27000000000055</c:v>
                </c:pt>
                <c:pt idx="88">
                  <c:v>616.69000000000005</c:v>
                </c:pt>
                <c:pt idx="89">
                  <c:v>517.01</c:v>
                </c:pt>
                <c:pt idx="90">
                  <c:v>687.98</c:v>
                </c:pt>
                <c:pt idx="91">
                  <c:v>484.55</c:v>
                </c:pt>
                <c:pt idx="92">
                  <c:v>523.6</c:v>
                </c:pt>
                <c:pt idx="93">
                  <c:v>418.09</c:v>
                </c:pt>
                <c:pt idx="94">
                  <c:v>361.68</c:v>
                </c:pt>
                <c:pt idx="95">
                  <c:v>297.37</c:v>
                </c:pt>
                <c:pt idx="96">
                  <c:v>368.64000000000038</c:v>
                </c:pt>
                <c:pt idx="97">
                  <c:v>396.72999999999894</c:v>
                </c:pt>
                <c:pt idx="98">
                  <c:v>332.31</c:v>
                </c:pt>
                <c:pt idx="99">
                  <c:v>281.10000000000002</c:v>
                </c:pt>
                <c:pt idx="100">
                  <c:v>195.73999999999998</c:v>
                </c:pt>
                <c:pt idx="101">
                  <c:v>138.25</c:v>
                </c:pt>
                <c:pt idx="102">
                  <c:v>120.99000000000002</c:v>
                </c:pt>
                <c:pt idx="103">
                  <c:v>91.86</c:v>
                </c:pt>
                <c:pt idx="104">
                  <c:v>108</c:v>
                </c:pt>
                <c:pt idx="105">
                  <c:v>194.67</c:v>
                </c:pt>
                <c:pt idx="106">
                  <c:v>263.56</c:v>
                </c:pt>
                <c:pt idx="107">
                  <c:v>262.33</c:v>
                </c:pt>
                <c:pt idx="108">
                  <c:v>257.89999999999969</c:v>
                </c:pt>
                <c:pt idx="109">
                  <c:v>239.75</c:v>
                </c:pt>
                <c:pt idx="110">
                  <c:v>259.94</c:v>
                </c:pt>
                <c:pt idx="111">
                  <c:v>377.97999999999894</c:v>
                </c:pt>
                <c:pt idx="112">
                  <c:v>369.46</c:v>
                </c:pt>
                <c:pt idx="113">
                  <c:v>374.2</c:v>
                </c:pt>
                <c:pt idx="114">
                  <c:v>286.70999999999964</c:v>
                </c:pt>
                <c:pt idx="115">
                  <c:v>267.95</c:v>
                </c:pt>
                <c:pt idx="116">
                  <c:v>234.44</c:v>
                </c:pt>
                <c:pt idx="117">
                  <c:v>242.23</c:v>
                </c:pt>
                <c:pt idx="118">
                  <c:v>256.55</c:v>
                </c:pt>
                <c:pt idx="119">
                  <c:v>309.94</c:v>
                </c:pt>
                <c:pt idx="120">
                  <c:v>310.35000000000002</c:v>
                </c:pt>
                <c:pt idx="121">
                  <c:v>214.48000000000027</c:v>
                </c:pt>
                <c:pt idx="122">
                  <c:v>234.70999999999998</c:v>
                </c:pt>
                <c:pt idx="123">
                  <c:v>231.73</c:v>
                </c:pt>
                <c:pt idx="124">
                  <c:v>178.73</c:v>
                </c:pt>
                <c:pt idx="125">
                  <c:v>178.01</c:v>
                </c:pt>
                <c:pt idx="126">
                  <c:v>145.31</c:v>
                </c:pt>
                <c:pt idx="127">
                  <c:v>154.65</c:v>
                </c:pt>
                <c:pt idx="128">
                  <c:v>141.26999999999998</c:v>
                </c:pt>
                <c:pt idx="129">
                  <c:v>144.22</c:v>
                </c:pt>
                <c:pt idx="130">
                  <c:v>144.63999999999999</c:v>
                </c:pt>
                <c:pt idx="131">
                  <c:v>141.69</c:v>
                </c:pt>
                <c:pt idx="132">
                  <c:v>198.83</c:v>
                </c:pt>
                <c:pt idx="133">
                  <c:v>192.70999999999998</c:v>
                </c:pt>
                <c:pt idx="134">
                  <c:v>166.23</c:v>
                </c:pt>
                <c:pt idx="135">
                  <c:v>177.26</c:v>
                </c:pt>
                <c:pt idx="136">
                  <c:v>170.79</c:v>
                </c:pt>
                <c:pt idx="137">
                  <c:v>170.52</c:v>
                </c:pt>
                <c:pt idx="138">
                  <c:v>145.26</c:v>
                </c:pt>
                <c:pt idx="139">
                  <c:v>169.69</c:v>
                </c:pt>
                <c:pt idx="140">
                  <c:v>127.53</c:v>
                </c:pt>
                <c:pt idx="141">
                  <c:v>130.44999999999999</c:v>
                </c:pt>
                <c:pt idx="142">
                  <c:v>151.66</c:v>
                </c:pt>
                <c:pt idx="143">
                  <c:v>151.9</c:v>
                </c:pt>
                <c:pt idx="144">
                  <c:v>171.15</c:v>
                </c:pt>
                <c:pt idx="145">
                  <c:v>194.79</c:v>
                </c:pt>
                <c:pt idx="146">
                  <c:v>173.98000000000027</c:v>
                </c:pt>
                <c:pt idx="147">
                  <c:v>181.78</c:v>
                </c:pt>
                <c:pt idx="148">
                  <c:v>199.41</c:v>
                </c:pt>
                <c:pt idx="149">
                  <c:v>184.97</c:v>
                </c:pt>
                <c:pt idx="150">
                  <c:v>176.17</c:v>
                </c:pt>
                <c:pt idx="151">
                  <c:v>172.84</c:v>
                </c:pt>
                <c:pt idx="152">
                  <c:v>149.46</c:v>
                </c:pt>
                <c:pt idx="153">
                  <c:v>160.79</c:v>
                </c:pt>
                <c:pt idx="154">
                  <c:v>157.20999999999998</c:v>
                </c:pt>
                <c:pt idx="155">
                  <c:v>144.9</c:v>
                </c:pt>
                <c:pt idx="156">
                  <c:v>161.29</c:v>
                </c:pt>
                <c:pt idx="157">
                  <c:v>156.76999999999998</c:v>
                </c:pt>
                <c:pt idx="158">
                  <c:v>157.33000000000001</c:v>
                </c:pt>
                <c:pt idx="159">
                  <c:v>161.26999999999998</c:v>
                </c:pt>
                <c:pt idx="160">
                  <c:v>170.04</c:v>
                </c:pt>
                <c:pt idx="161">
                  <c:v>173.37</c:v>
                </c:pt>
                <c:pt idx="162">
                  <c:v>183.82000000000087</c:v>
                </c:pt>
                <c:pt idx="163">
                  <c:v>203.99</c:v>
                </c:pt>
                <c:pt idx="164">
                  <c:v>207.99</c:v>
                </c:pt>
                <c:pt idx="165">
                  <c:v>211.66</c:v>
                </c:pt>
                <c:pt idx="166">
                  <c:v>210.8</c:v>
                </c:pt>
                <c:pt idx="167">
                  <c:v>277.89</c:v>
                </c:pt>
                <c:pt idx="168">
                  <c:v>240.93</c:v>
                </c:pt>
                <c:pt idx="169">
                  <c:v>242.04</c:v>
                </c:pt>
                <c:pt idx="170">
                  <c:v>228.44</c:v>
                </c:pt>
                <c:pt idx="171">
                  <c:v>234.22</c:v>
                </c:pt>
                <c:pt idx="172">
                  <c:v>213.35000000000107</c:v>
                </c:pt>
                <c:pt idx="173">
                  <c:v>217.86</c:v>
                </c:pt>
                <c:pt idx="174">
                  <c:v>216.45000000000007</c:v>
                </c:pt>
                <c:pt idx="175">
                  <c:v>213.19</c:v>
                </c:pt>
                <c:pt idx="176">
                  <c:v>213.43</c:v>
                </c:pt>
                <c:pt idx="177">
                  <c:v>212.12</c:v>
                </c:pt>
                <c:pt idx="178">
                  <c:v>237.68</c:v>
                </c:pt>
                <c:pt idx="179">
                  <c:v>235.76999999999998</c:v>
                </c:pt>
                <c:pt idx="180">
                  <c:v>248.3</c:v>
                </c:pt>
                <c:pt idx="181">
                  <c:v>258.57</c:v>
                </c:pt>
                <c:pt idx="182">
                  <c:v>234.93</c:v>
                </c:pt>
                <c:pt idx="183">
                  <c:v>229.20999999999998</c:v>
                </c:pt>
                <c:pt idx="184">
                  <c:v>241.82000000000087</c:v>
                </c:pt>
                <c:pt idx="185">
                  <c:v>237.37</c:v>
                </c:pt>
                <c:pt idx="186">
                  <c:v>238.35000000000107</c:v>
                </c:pt>
                <c:pt idx="187">
                  <c:v>246.43</c:v>
                </c:pt>
                <c:pt idx="188">
                  <c:v>256.14000000000038</c:v>
                </c:pt>
                <c:pt idx="189">
                  <c:v>241.73</c:v>
                </c:pt>
                <c:pt idx="190">
                  <c:v>242.33</c:v>
                </c:pt>
                <c:pt idx="191">
                  <c:v>264.31</c:v>
                </c:pt>
                <c:pt idx="192">
                  <c:v>282.52999999999969</c:v>
                </c:pt>
                <c:pt idx="193">
                  <c:v>288.22999999999894</c:v>
                </c:pt>
                <c:pt idx="194">
                  <c:v>278.04000000000002</c:v>
                </c:pt>
                <c:pt idx="195">
                  <c:v>285.74</c:v>
                </c:pt>
                <c:pt idx="196">
                  <c:v>258.52</c:v>
                </c:pt>
                <c:pt idx="197">
                  <c:v>250.36</c:v>
                </c:pt>
                <c:pt idx="198">
                  <c:v>248.31</c:v>
                </c:pt>
                <c:pt idx="199">
                  <c:v>254.38000000000127</c:v>
                </c:pt>
                <c:pt idx="200">
                  <c:v>258.72999999999894</c:v>
                </c:pt>
                <c:pt idx="201">
                  <c:v>279.12</c:v>
                </c:pt>
                <c:pt idx="202">
                  <c:v>291.02</c:v>
                </c:pt>
                <c:pt idx="203">
                  <c:v>252.91</c:v>
                </c:pt>
                <c:pt idx="204">
                  <c:v>245.66</c:v>
                </c:pt>
                <c:pt idx="205">
                  <c:v>256.44</c:v>
                </c:pt>
                <c:pt idx="206">
                  <c:v>261.98999999999899</c:v>
                </c:pt>
                <c:pt idx="207">
                  <c:v>261.91000000000003</c:v>
                </c:pt>
                <c:pt idx="208">
                  <c:v>268.08</c:v>
                </c:pt>
                <c:pt idx="209">
                  <c:v>286.76</c:v>
                </c:pt>
                <c:pt idx="210">
                  <c:v>309.31</c:v>
                </c:pt>
                <c:pt idx="211">
                  <c:v>293.5</c:v>
                </c:pt>
                <c:pt idx="212">
                  <c:v>294.62</c:v>
                </c:pt>
                <c:pt idx="213">
                  <c:v>315.95</c:v>
                </c:pt>
                <c:pt idx="214">
                  <c:v>292.26</c:v>
                </c:pt>
                <c:pt idx="215">
                  <c:v>290.92999999999893</c:v>
                </c:pt>
                <c:pt idx="216">
                  <c:v>269.70999999999964</c:v>
                </c:pt>
                <c:pt idx="217">
                  <c:v>296.45999999999964</c:v>
                </c:pt>
                <c:pt idx="218">
                  <c:v>297.27999999999969</c:v>
                </c:pt>
                <c:pt idx="219">
                  <c:v>300.16000000000008</c:v>
                </c:pt>
                <c:pt idx="220">
                  <c:v>293.27999999999969</c:v>
                </c:pt>
                <c:pt idx="221">
                  <c:v>256.78999999999894</c:v>
                </c:pt>
                <c:pt idx="222">
                  <c:v>235.54</c:v>
                </c:pt>
                <c:pt idx="223">
                  <c:v>248.68</c:v>
                </c:pt>
                <c:pt idx="224">
                  <c:v>210.15</c:v>
                </c:pt>
                <c:pt idx="225">
                  <c:v>149.89000000000001</c:v>
                </c:pt>
                <c:pt idx="226">
                  <c:v>136.18</c:v>
                </c:pt>
                <c:pt idx="227">
                  <c:v>141.81</c:v>
                </c:pt>
                <c:pt idx="228">
                  <c:v>145.41999999999999</c:v>
                </c:pt>
                <c:pt idx="229">
                  <c:v>149.56</c:v>
                </c:pt>
                <c:pt idx="230">
                  <c:v>148.19999999999999</c:v>
                </c:pt>
                <c:pt idx="231">
                  <c:v>173.85000000000107</c:v>
                </c:pt>
                <c:pt idx="232">
                  <c:v>197.32000000000087</c:v>
                </c:pt>
                <c:pt idx="233">
                  <c:v>229.67</c:v>
                </c:pt>
                <c:pt idx="234">
                  <c:v>247.25</c:v>
                </c:pt>
                <c:pt idx="235">
                  <c:v>248.84</c:v>
                </c:pt>
                <c:pt idx="236">
                  <c:v>274.89999999999969</c:v>
                </c:pt>
                <c:pt idx="237">
                  <c:v>259.02999999999969</c:v>
                </c:pt>
                <c:pt idx="238">
                  <c:v>284.24</c:v>
                </c:pt>
                <c:pt idx="239">
                  <c:v>291.41999999999899</c:v>
                </c:pt>
                <c:pt idx="240">
                  <c:v>275.35000000000002</c:v>
                </c:pt>
                <c:pt idx="241">
                  <c:v>287.47999999999894</c:v>
                </c:pt>
                <c:pt idx="242">
                  <c:v>325.10000000000002</c:v>
                </c:pt>
                <c:pt idx="243">
                  <c:v>297.18</c:v>
                </c:pt>
                <c:pt idx="244">
                  <c:v>293.38</c:v>
                </c:pt>
                <c:pt idx="245">
                  <c:v>319.41999999999899</c:v>
                </c:pt>
              </c:numCache>
            </c:numRef>
          </c:val>
        </c:ser>
        <c:marker val="1"/>
        <c:axId val="62585856"/>
        <c:axId val="62584320"/>
      </c:lineChart>
      <c:dateAx>
        <c:axId val="62568704"/>
        <c:scaling>
          <c:orientation val="minMax"/>
          <c:max val="40360"/>
        </c:scaling>
        <c:axPos val="b"/>
        <c:numFmt formatCode="[$-409]mmm\-yy;@" sourceLinked="0"/>
        <c:tickLblPos val="nextTo"/>
        <c:txPr>
          <a:bodyPr rot="-2700000"/>
          <a:lstStyle/>
          <a:p>
            <a:pPr>
              <a:defRPr lang="en-US" sz="1050"/>
            </a:pPr>
            <a:endParaRPr lang="en-US"/>
          </a:p>
        </c:txPr>
        <c:crossAx val="62582784"/>
        <c:crosses val="autoZero"/>
        <c:auto val="1"/>
        <c:lblOffset val="100"/>
        <c:baseTimeUnit val="days"/>
        <c:majorUnit val="6"/>
        <c:majorTimeUnit val="months"/>
      </c:dateAx>
      <c:valAx>
        <c:axId val="62582784"/>
        <c:scaling>
          <c:orientation val="minMax"/>
        </c:scaling>
        <c:axPos val="l"/>
        <c:majorGridlines/>
        <c:numFmt formatCode="General" sourceLinked="1"/>
        <c:tickLblPos val="nextTo"/>
        <c:txPr>
          <a:bodyPr/>
          <a:lstStyle/>
          <a:p>
            <a:pPr>
              <a:defRPr lang="en-US"/>
            </a:pPr>
            <a:endParaRPr lang="en-US"/>
          </a:p>
        </c:txPr>
        <c:crossAx val="62568704"/>
        <c:crosses val="autoZero"/>
        <c:crossBetween val="between"/>
      </c:valAx>
      <c:valAx>
        <c:axId val="62584320"/>
        <c:scaling>
          <c:orientation val="minMax"/>
        </c:scaling>
        <c:axPos val="r"/>
        <c:numFmt formatCode="General" sourceLinked="1"/>
        <c:tickLblPos val="nextTo"/>
        <c:txPr>
          <a:bodyPr/>
          <a:lstStyle/>
          <a:p>
            <a:pPr>
              <a:defRPr lang="en-US"/>
            </a:pPr>
            <a:endParaRPr lang="en-US"/>
          </a:p>
        </c:txPr>
        <c:crossAx val="62585856"/>
        <c:crosses val="max"/>
        <c:crossBetween val="between"/>
      </c:valAx>
      <c:dateAx>
        <c:axId val="62585856"/>
        <c:scaling>
          <c:orientation val="minMax"/>
        </c:scaling>
        <c:delete val="1"/>
        <c:axPos val="b"/>
        <c:numFmt formatCode="d/m/yyyy" sourceLinked="1"/>
        <c:tickLblPos val="none"/>
        <c:crossAx val="62584320"/>
        <c:crosses val="autoZero"/>
        <c:auto val="1"/>
        <c:lblOffset val="100"/>
        <c:baseTimeUnit val="days"/>
      </c:dateAx>
    </c:plotArea>
    <c:legend>
      <c:legendPos val="b"/>
      <c:layout>
        <c:manualLayout>
          <c:xMode val="edge"/>
          <c:yMode val="edge"/>
          <c:x val="0.15537098122655638"/>
          <c:y val="0.89384134627562684"/>
          <c:w val="0.67008592120742061"/>
          <c:h val="0.10615865372437505"/>
        </c:manualLayout>
      </c:layout>
      <c:txPr>
        <a:bodyPr/>
        <a:lstStyle/>
        <a:p>
          <a:pPr>
            <a:defRPr lang="en-US" sz="1800"/>
          </a:pPr>
          <a:endParaRPr lang="en-US"/>
        </a:p>
      </c:txPr>
    </c:legend>
    <c:plotVisOnly val="1"/>
    <c:dispBlanksAs val="gap"/>
  </c:chart>
  <c:spPr>
    <a:ln>
      <a:noFill/>
    </a:ln>
  </c:spPr>
  <c:txPr>
    <a:bodyPr/>
    <a:lstStyle/>
    <a:p>
      <a:pPr>
        <a:defRPr b="1"/>
      </a:pPr>
      <a:endParaRPr lang="en-U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en-US"/>
  <c:chart>
    <c:title>
      <c:tx>
        <c:rich>
          <a:bodyPr/>
          <a:lstStyle/>
          <a:p>
            <a:pPr>
              <a:defRPr lang="en-US" sz="1800"/>
            </a:pPr>
            <a:r>
              <a:rPr lang="en-US" sz="1800" b="1" i="0" baseline="0"/>
              <a:t>Interest rates during  the global financial crisis</a:t>
            </a:r>
          </a:p>
        </c:rich>
      </c:tx>
      <c:layout>
        <c:manualLayout>
          <c:xMode val="edge"/>
          <c:yMode val="edge"/>
          <c:x val="0.25424758948496906"/>
          <c:y val="2.3300562020456352E-2"/>
        </c:manualLayout>
      </c:layout>
    </c:title>
    <c:plotArea>
      <c:layout>
        <c:manualLayout>
          <c:layoutTarget val="inner"/>
          <c:xMode val="edge"/>
          <c:yMode val="edge"/>
          <c:x val="9.4211917954700089E-2"/>
          <c:y val="0.13382420201771436"/>
          <c:w val="0.87060911830466836"/>
          <c:h val="0.6082835648046242"/>
        </c:manualLayout>
      </c:layout>
      <c:lineChart>
        <c:grouping val="standard"/>
        <c:ser>
          <c:idx val="0"/>
          <c:order val="0"/>
          <c:tx>
            <c:strRef>
              <c:f>'Lending + Depo Rate &amp; Summary'!$G$1</c:f>
              <c:strCache>
                <c:ptCount val="1"/>
                <c:pt idx="0">
                  <c:v> TH - MLR (Minimum Lending Rate)</c:v>
                </c:pt>
              </c:strCache>
            </c:strRef>
          </c:tx>
          <c:spPr>
            <a:ln>
              <a:solidFill>
                <a:srgbClr val="FF0066"/>
              </a:solidFill>
            </a:ln>
          </c:spPr>
          <c:marker>
            <c:symbol val="triangle"/>
            <c:size val="5"/>
            <c:spPr>
              <a:solidFill>
                <a:srgbClr val="FF0066"/>
              </a:solidFill>
              <a:ln>
                <a:solidFill>
                  <a:srgbClr val="FF0066"/>
                </a:solidFill>
              </a:ln>
            </c:spPr>
          </c:marker>
          <c:cat>
            <c:numRef>
              <c:f>'Lending + Depo Rate &amp; Summary'!$A$2:$A$55</c:f>
              <c:numCache>
                <c:formatCode>[$-409]mmm\-yy;@</c:formatCode>
                <c:ptCount val="54"/>
                <c:pt idx="0">
                  <c:v>40330</c:v>
                </c:pt>
                <c:pt idx="1">
                  <c:v>40299</c:v>
                </c:pt>
                <c:pt idx="2">
                  <c:v>40269</c:v>
                </c:pt>
                <c:pt idx="3">
                  <c:v>40238</c:v>
                </c:pt>
                <c:pt idx="4">
                  <c:v>40210</c:v>
                </c:pt>
                <c:pt idx="5">
                  <c:v>40179</c:v>
                </c:pt>
                <c:pt idx="6">
                  <c:v>40148</c:v>
                </c:pt>
                <c:pt idx="7">
                  <c:v>40118</c:v>
                </c:pt>
                <c:pt idx="8">
                  <c:v>40087</c:v>
                </c:pt>
                <c:pt idx="9">
                  <c:v>40057</c:v>
                </c:pt>
                <c:pt idx="10">
                  <c:v>40026</c:v>
                </c:pt>
                <c:pt idx="11">
                  <c:v>39995</c:v>
                </c:pt>
                <c:pt idx="12">
                  <c:v>39965</c:v>
                </c:pt>
                <c:pt idx="13">
                  <c:v>39934</c:v>
                </c:pt>
                <c:pt idx="14">
                  <c:v>39904</c:v>
                </c:pt>
                <c:pt idx="15">
                  <c:v>39873</c:v>
                </c:pt>
                <c:pt idx="16">
                  <c:v>39845</c:v>
                </c:pt>
                <c:pt idx="17">
                  <c:v>39814</c:v>
                </c:pt>
                <c:pt idx="18">
                  <c:v>39783</c:v>
                </c:pt>
                <c:pt idx="19">
                  <c:v>39753</c:v>
                </c:pt>
                <c:pt idx="20">
                  <c:v>39722</c:v>
                </c:pt>
                <c:pt idx="21">
                  <c:v>39692</c:v>
                </c:pt>
                <c:pt idx="22">
                  <c:v>39661</c:v>
                </c:pt>
                <c:pt idx="23">
                  <c:v>39630</c:v>
                </c:pt>
                <c:pt idx="24">
                  <c:v>39600</c:v>
                </c:pt>
                <c:pt idx="25">
                  <c:v>39569</c:v>
                </c:pt>
                <c:pt idx="26">
                  <c:v>39539</c:v>
                </c:pt>
                <c:pt idx="27">
                  <c:v>39508</c:v>
                </c:pt>
                <c:pt idx="28">
                  <c:v>39479</c:v>
                </c:pt>
                <c:pt idx="29">
                  <c:v>39448</c:v>
                </c:pt>
                <c:pt idx="30">
                  <c:v>39417</c:v>
                </c:pt>
                <c:pt idx="31">
                  <c:v>39387</c:v>
                </c:pt>
                <c:pt idx="32">
                  <c:v>39356</c:v>
                </c:pt>
                <c:pt idx="33">
                  <c:v>39326</c:v>
                </c:pt>
                <c:pt idx="34">
                  <c:v>39295</c:v>
                </c:pt>
                <c:pt idx="35">
                  <c:v>39264</c:v>
                </c:pt>
                <c:pt idx="36">
                  <c:v>39234</c:v>
                </c:pt>
                <c:pt idx="37">
                  <c:v>39203</c:v>
                </c:pt>
                <c:pt idx="38">
                  <c:v>39173</c:v>
                </c:pt>
                <c:pt idx="39">
                  <c:v>39142</c:v>
                </c:pt>
                <c:pt idx="40">
                  <c:v>39114</c:v>
                </c:pt>
                <c:pt idx="41">
                  <c:v>39083</c:v>
                </c:pt>
                <c:pt idx="42">
                  <c:v>39052</c:v>
                </c:pt>
                <c:pt idx="43">
                  <c:v>39022</c:v>
                </c:pt>
                <c:pt idx="44">
                  <c:v>38991</c:v>
                </c:pt>
                <c:pt idx="45">
                  <c:v>38961</c:v>
                </c:pt>
                <c:pt idx="46">
                  <c:v>38930</c:v>
                </c:pt>
                <c:pt idx="47">
                  <c:v>38899</c:v>
                </c:pt>
                <c:pt idx="48">
                  <c:v>38869</c:v>
                </c:pt>
                <c:pt idx="49">
                  <c:v>38838</c:v>
                </c:pt>
                <c:pt idx="50">
                  <c:v>38808</c:v>
                </c:pt>
                <c:pt idx="51">
                  <c:v>38777</c:v>
                </c:pt>
                <c:pt idx="52">
                  <c:v>38749</c:v>
                </c:pt>
                <c:pt idx="53">
                  <c:v>38718</c:v>
                </c:pt>
              </c:numCache>
            </c:numRef>
          </c:cat>
          <c:val>
            <c:numRef>
              <c:f>'Lending + Depo Rate &amp; Summary'!$G$2:$G$55</c:f>
              <c:numCache>
                <c:formatCode>#,##0.00_);\(#,##0.00\)</c:formatCode>
                <c:ptCount val="54"/>
                <c:pt idx="0">
                  <c:v>6.05</c:v>
                </c:pt>
                <c:pt idx="1">
                  <c:v>6.05</c:v>
                </c:pt>
                <c:pt idx="2">
                  <c:v>6.05</c:v>
                </c:pt>
                <c:pt idx="3">
                  <c:v>6.05</c:v>
                </c:pt>
                <c:pt idx="4">
                  <c:v>6.05</c:v>
                </c:pt>
                <c:pt idx="5">
                  <c:v>6.05</c:v>
                </c:pt>
                <c:pt idx="6">
                  <c:v>6.05</c:v>
                </c:pt>
                <c:pt idx="7">
                  <c:v>6.05</c:v>
                </c:pt>
                <c:pt idx="8">
                  <c:v>6.05</c:v>
                </c:pt>
                <c:pt idx="9">
                  <c:v>6.05</c:v>
                </c:pt>
                <c:pt idx="10">
                  <c:v>6.05</c:v>
                </c:pt>
                <c:pt idx="11">
                  <c:v>6.05</c:v>
                </c:pt>
                <c:pt idx="12">
                  <c:v>6.05</c:v>
                </c:pt>
                <c:pt idx="13">
                  <c:v>6.05</c:v>
                </c:pt>
                <c:pt idx="14">
                  <c:v>6.25</c:v>
                </c:pt>
                <c:pt idx="15">
                  <c:v>6.25</c:v>
                </c:pt>
                <c:pt idx="16">
                  <c:v>6.5</c:v>
                </c:pt>
                <c:pt idx="17">
                  <c:v>6.6249999999999645</c:v>
                </c:pt>
                <c:pt idx="18">
                  <c:v>6.875</c:v>
                </c:pt>
                <c:pt idx="19">
                  <c:v>7.375</c:v>
                </c:pt>
                <c:pt idx="20">
                  <c:v>7.375</c:v>
                </c:pt>
                <c:pt idx="21">
                  <c:v>7.375</c:v>
                </c:pt>
                <c:pt idx="22">
                  <c:v>7.375</c:v>
                </c:pt>
                <c:pt idx="23">
                  <c:v>7.375</c:v>
                </c:pt>
                <c:pt idx="24">
                  <c:v>7.375</c:v>
                </c:pt>
                <c:pt idx="25">
                  <c:v>6.99</c:v>
                </c:pt>
                <c:pt idx="26">
                  <c:v>6.99</c:v>
                </c:pt>
                <c:pt idx="27">
                  <c:v>6.99</c:v>
                </c:pt>
                <c:pt idx="28">
                  <c:v>6.99</c:v>
                </c:pt>
                <c:pt idx="29">
                  <c:v>6.99</c:v>
                </c:pt>
                <c:pt idx="30">
                  <c:v>6.99</c:v>
                </c:pt>
                <c:pt idx="31">
                  <c:v>6.99</c:v>
                </c:pt>
                <c:pt idx="32">
                  <c:v>6.99</c:v>
                </c:pt>
                <c:pt idx="33">
                  <c:v>6.99</c:v>
                </c:pt>
                <c:pt idx="34">
                  <c:v>6.99</c:v>
                </c:pt>
                <c:pt idx="35">
                  <c:v>6.99</c:v>
                </c:pt>
                <c:pt idx="36">
                  <c:v>7.1249999999999645</c:v>
                </c:pt>
                <c:pt idx="37">
                  <c:v>7.1249999999999645</c:v>
                </c:pt>
                <c:pt idx="38">
                  <c:v>7.25</c:v>
                </c:pt>
                <c:pt idx="39">
                  <c:v>7.6249999999999645</c:v>
                </c:pt>
                <c:pt idx="40">
                  <c:v>7.75</c:v>
                </c:pt>
                <c:pt idx="41">
                  <c:v>7.75</c:v>
                </c:pt>
                <c:pt idx="42">
                  <c:v>7.75</c:v>
                </c:pt>
                <c:pt idx="43">
                  <c:v>7.75</c:v>
                </c:pt>
                <c:pt idx="44">
                  <c:v>7.75</c:v>
                </c:pt>
                <c:pt idx="45">
                  <c:v>7.75</c:v>
                </c:pt>
                <c:pt idx="46">
                  <c:v>7.75</c:v>
                </c:pt>
                <c:pt idx="47">
                  <c:v>7.6249999999999645</c:v>
                </c:pt>
                <c:pt idx="48">
                  <c:v>7.6249999999999645</c:v>
                </c:pt>
                <c:pt idx="49">
                  <c:v>7.6249999999999645</c:v>
                </c:pt>
                <c:pt idx="50">
                  <c:v>7.6249999999999645</c:v>
                </c:pt>
                <c:pt idx="51">
                  <c:v>7.375</c:v>
                </c:pt>
                <c:pt idx="52">
                  <c:v>6.875</c:v>
                </c:pt>
                <c:pt idx="53">
                  <c:v>6.875</c:v>
                </c:pt>
              </c:numCache>
            </c:numRef>
          </c:val>
        </c:ser>
        <c:ser>
          <c:idx val="1"/>
          <c:order val="1"/>
          <c:tx>
            <c:strRef>
              <c:f>'Lending + Depo Rate &amp; Summary'!$M$1</c:f>
              <c:strCache>
                <c:ptCount val="1"/>
                <c:pt idx="0">
                  <c:v>TH - Time deposits 12 mth.</c:v>
                </c:pt>
              </c:strCache>
            </c:strRef>
          </c:tx>
          <c:spPr>
            <a:ln>
              <a:solidFill>
                <a:srgbClr val="00B050"/>
              </a:solidFill>
            </a:ln>
          </c:spPr>
          <c:marker>
            <c:symbol val="star"/>
            <c:size val="5"/>
            <c:spPr>
              <a:ln>
                <a:solidFill>
                  <a:srgbClr val="00B050"/>
                </a:solidFill>
              </a:ln>
            </c:spPr>
          </c:marker>
          <c:cat>
            <c:numRef>
              <c:f>'Lending + Depo Rate &amp; Summary'!$A$2:$A$55</c:f>
              <c:numCache>
                <c:formatCode>[$-409]mmm\-yy;@</c:formatCode>
                <c:ptCount val="54"/>
                <c:pt idx="0">
                  <c:v>40330</c:v>
                </c:pt>
                <c:pt idx="1">
                  <c:v>40299</c:v>
                </c:pt>
                <c:pt idx="2">
                  <c:v>40269</c:v>
                </c:pt>
                <c:pt idx="3">
                  <c:v>40238</c:v>
                </c:pt>
                <c:pt idx="4">
                  <c:v>40210</c:v>
                </c:pt>
                <c:pt idx="5">
                  <c:v>40179</c:v>
                </c:pt>
                <c:pt idx="6">
                  <c:v>40148</c:v>
                </c:pt>
                <c:pt idx="7">
                  <c:v>40118</c:v>
                </c:pt>
                <c:pt idx="8">
                  <c:v>40087</c:v>
                </c:pt>
                <c:pt idx="9">
                  <c:v>40057</c:v>
                </c:pt>
                <c:pt idx="10">
                  <c:v>40026</c:v>
                </c:pt>
                <c:pt idx="11">
                  <c:v>39995</c:v>
                </c:pt>
                <c:pt idx="12">
                  <c:v>39965</c:v>
                </c:pt>
                <c:pt idx="13">
                  <c:v>39934</c:v>
                </c:pt>
                <c:pt idx="14">
                  <c:v>39904</c:v>
                </c:pt>
                <c:pt idx="15">
                  <c:v>39873</c:v>
                </c:pt>
                <c:pt idx="16">
                  <c:v>39845</c:v>
                </c:pt>
                <c:pt idx="17">
                  <c:v>39814</c:v>
                </c:pt>
                <c:pt idx="18">
                  <c:v>39783</c:v>
                </c:pt>
                <c:pt idx="19">
                  <c:v>39753</c:v>
                </c:pt>
                <c:pt idx="20">
                  <c:v>39722</c:v>
                </c:pt>
                <c:pt idx="21">
                  <c:v>39692</c:v>
                </c:pt>
                <c:pt idx="22">
                  <c:v>39661</c:v>
                </c:pt>
                <c:pt idx="23">
                  <c:v>39630</c:v>
                </c:pt>
                <c:pt idx="24">
                  <c:v>39600</c:v>
                </c:pt>
                <c:pt idx="25">
                  <c:v>39569</c:v>
                </c:pt>
                <c:pt idx="26">
                  <c:v>39539</c:v>
                </c:pt>
                <c:pt idx="27">
                  <c:v>39508</c:v>
                </c:pt>
                <c:pt idx="28">
                  <c:v>39479</c:v>
                </c:pt>
                <c:pt idx="29">
                  <c:v>39448</c:v>
                </c:pt>
                <c:pt idx="30">
                  <c:v>39417</c:v>
                </c:pt>
                <c:pt idx="31">
                  <c:v>39387</c:v>
                </c:pt>
                <c:pt idx="32">
                  <c:v>39356</c:v>
                </c:pt>
                <c:pt idx="33">
                  <c:v>39326</c:v>
                </c:pt>
                <c:pt idx="34">
                  <c:v>39295</c:v>
                </c:pt>
                <c:pt idx="35">
                  <c:v>39264</c:v>
                </c:pt>
                <c:pt idx="36">
                  <c:v>39234</c:v>
                </c:pt>
                <c:pt idx="37">
                  <c:v>39203</c:v>
                </c:pt>
                <c:pt idx="38">
                  <c:v>39173</c:v>
                </c:pt>
                <c:pt idx="39">
                  <c:v>39142</c:v>
                </c:pt>
                <c:pt idx="40">
                  <c:v>39114</c:v>
                </c:pt>
                <c:pt idx="41">
                  <c:v>39083</c:v>
                </c:pt>
                <c:pt idx="42">
                  <c:v>39052</c:v>
                </c:pt>
                <c:pt idx="43">
                  <c:v>39022</c:v>
                </c:pt>
                <c:pt idx="44">
                  <c:v>38991</c:v>
                </c:pt>
                <c:pt idx="45">
                  <c:v>38961</c:v>
                </c:pt>
                <c:pt idx="46">
                  <c:v>38930</c:v>
                </c:pt>
                <c:pt idx="47">
                  <c:v>38899</c:v>
                </c:pt>
                <c:pt idx="48">
                  <c:v>38869</c:v>
                </c:pt>
                <c:pt idx="49">
                  <c:v>38838</c:v>
                </c:pt>
                <c:pt idx="50">
                  <c:v>38808</c:v>
                </c:pt>
                <c:pt idx="51">
                  <c:v>38777</c:v>
                </c:pt>
                <c:pt idx="52">
                  <c:v>38749</c:v>
                </c:pt>
                <c:pt idx="53">
                  <c:v>38718</c:v>
                </c:pt>
              </c:numCache>
            </c:numRef>
          </c:cat>
          <c:val>
            <c:numRef>
              <c:f>'Lending + Depo Rate &amp; Summary'!$M$2:$M$55</c:f>
              <c:numCache>
                <c:formatCode>#,##0.00_);\(#,##0.00\)</c:formatCode>
                <c:ptCount val="54"/>
                <c:pt idx="0">
                  <c:v>0.70000000000000062</c:v>
                </c:pt>
                <c:pt idx="1">
                  <c:v>0.70000000000000062</c:v>
                </c:pt>
                <c:pt idx="2">
                  <c:v>0.70000000000000062</c:v>
                </c:pt>
                <c:pt idx="3">
                  <c:v>0.70000000000000062</c:v>
                </c:pt>
                <c:pt idx="4">
                  <c:v>0.70000000000000062</c:v>
                </c:pt>
                <c:pt idx="5">
                  <c:v>0.82500000000000062</c:v>
                </c:pt>
                <c:pt idx="6">
                  <c:v>0.82500000000000062</c:v>
                </c:pt>
                <c:pt idx="7">
                  <c:v>0.82500000000000062</c:v>
                </c:pt>
                <c:pt idx="8">
                  <c:v>0.82500000000000062</c:v>
                </c:pt>
                <c:pt idx="9">
                  <c:v>0.82500000000000062</c:v>
                </c:pt>
                <c:pt idx="10">
                  <c:v>0.82500000000000062</c:v>
                </c:pt>
                <c:pt idx="11">
                  <c:v>0.82500000000000062</c:v>
                </c:pt>
                <c:pt idx="12">
                  <c:v>0.82500000000000062</c:v>
                </c:pt>
                <c:pt idx="13">
                  <c:v>0.82500000000000062</c:v>
                </c:pt>
                <c:pt idx="14">
                  <c:v>0.82500000000000062</c:v>
                </c:pt>
                <c:pt idx="15">
                  <c:v>0.87500000000000844</c:v>
                </c:pt>
                <c:pt idx="16">
                  <c:v>1.375</c:v>
                </c:pt>
                <c:pt idx="17">
                  <c:v>1.5</c:v>
                </c:pt>
                <c:pt idx="18">
                  <c:v>1.875</c:v>
                </c:pt>
                <c:pt idx="19">
                  <c:v>2.8749999999999987</c:v>
                </c:pt>
                <c:pt idx="20">
                  <c:v>2.8749999999999987</c:v>
                </c:pt>
                <c:pt idx="21">
                  <c:v>2.8749999999999987</c:v>
                </c:pt>
                <c:pt idx="22">
                  <c:v>2.8749999999999987</c:v>
                </c:pt>
                <c:pt idx="23">
                  <c:v>2.8749999999999987</c:v>
                </c:pt>
                <c:pt idx="24">
                  <c:v>2.8749999999999987</c:v>
                </c:pt>
                <c:pt idx="25">
                  <c:v>2.3749999999999987</c:v>
                </c:pt>
                <c:pt idx="26">
                  <c:v>2.3149999999999977</c:v>
                </c:pt>
                <c:pt idx="27">
                  <c:v>2.3149999999999977</c:v>
                </c:pt>
                <c:pt idx="28">
                  <c:v>2.3149999999999977</c:v>
                </c:pt>
                <c:pt idx="29">
                  <c:v>2.3149999999999977</c:v>
                </c:pt>
                <c:pt idx="30">
                  <c:v>2.3149999999999977</c:v>
                </c:pt>
                <c:pt idx="31">
                  <c:v>2.3149999999999977</c:v>
                </c:pt>
                <c:pt idx="32">
                  <c:v>2.3149999999999977</c:v>
                </c:pt>
                <c:pt idx="33">
                  <c:v>2.5</c:v>
                </c:pt>
                <c:pt idx="34">
                  <c:v>2.3149999999999977</c:v>
                </c:pt>
                <c:pt idx="35">
                  <c:v>2.3149999999999977</c:v>
                </c:pt>
                <c:pt idx="36">
                  <c:v>2.3749999999999987</c:v>
                </c:pt>
                <c:pt idx="37">
                  <c:v>2.3749999999999987</c:v>
                </c:pt>
                <c:pt idx="38">
                  <c:v>2.8749999999999987</c:v>
                </c:pt>
                <c:pt idx="39">
                  <c:v>3.5</c:v>
                </c:pt>
                <c:pt idx="40">
                  <c:v>4</c:v>
                </c:pt>
                <c:pt idx="41">
                  <c:v>4.375</c:v>
                </c:pt>
                <c:pt idx="42">
                  <c:v>4.5</c:v>
                </c:pt>
                <c:pt idx="43">
                  <c:v>4.5</c:v>
                </c:pt>
                <c:pt idx="44">
                  <c:v>4.5</c:v>
                </c:pt>
                <c:pt idx="45">
                  <c:v>4.6249999999999645</c:v>
                </c:pt>
                <c:pt idx="46">
                  <c:v>4.6249999999999645</c:v>
                </c:pt>
                <c:pt idx="47">
                  <c:v>4.375</c:v>
                </c:pt>
                <c:pt idx="48">
                  <c:v>4.375</c:v>
                </c:pt>
                <c:pt idx="49">
                  <c:v>4.375</c:v>
                </c:pt>
                <c:pt idx="50">
                  <c:v>4.375</c:v>
                </c:pt>
                <c:pt idx="51">
                  <c:v>3.8749999999999987</c:v>
                </c:pt>
                <c:pt idx="52">
                  <c:v>3.5</c:v>
                </c:pt>
                <c:pt idx="53">
                  <c:v>3.5</c:v>
                </c:pt>
              </c:numCache>
            </c:numRef>
          </c:val>
        </c:ser>
        <c:ser>
          <c:idx val="2"/>
          <c:order val="2"/>
          <c:tx>
            <c:strRef>
              <c:f>'Lending + Depo Rate &amp; Summary'!$O$1</c:f>
              <c:strCache>
                <c:ptCount val="1"/>
                <c:pt idx="0">
                  <c:v>US - Prime Rate </c:v>
                </c:pt>
              </c:strCache>
            </c:strRef>
          </c:tx>
          <c:spPr>
            <a:ln w="38100">
              <a:solidFill>
                <a:srgbClr val="7030A0"/>
              </a:solidFill>
            </a:ln>
          </c:spPr>
          <c:marker>
            <c:symbol val="none"/>
          </c:marker>
          <c:cat>
            <c:numRef>
              <c:f>'Lending + Depo Rate &amp; Summary'!$A$2:$A$55</c:f>
              <c:numCache>
                <c:formatCode>[$-409]mmm\-yy;@</c:formatCode>
                <c:ptCount val="54"/>
                <c:pt idx="0">
                  <c:v>40330</c:v>
                </c:pt>
                <c:pt idx="1">
                  <c:v>40299</c:v>
                </c:pt>
                <c:pt idx="2">
                  <c:v>40269</c:v>
                </c:pt>
                <c:pt idx="3">
                  <c:v>40238</c:v>
                </c:pt>
                <c:pt idx="4">
                  <c:v>40210</c:v>
                </c:pt>
                <c:pt idx="5">
                  <c:v>40179</c:v>
                </c:pt>
                <c:pt idx="6">
                  <c:v>40148</c:v>
                </c:pt>
                <c:pt idx="7">
                  <c:v>40118</c:v>
                </c:pt>
                <c:pt idx="8">
                  <c:v>40087</c:v>
                </c:pt>
                <c:pt idx="9">
                  <c:v>40057</c:v>
                </c:pt>
                <c:pt idx="10">
                  <c:v>40026</c:v>
                </c:pt>
                <c:pt idx="11">
                  <c:v>39995</c:v>
                </c:pt>
                <c:pt idx="12">
                  <c:v>39965</c:v>
                </c:pt>
                <c:pt idx="13">
                  <c:v>39934</c:v>
                </c:pt>
                <c:pt idx="14">
                  <c:v>39904</c:v>
                </c:pt>
                <c:pt idx="15">
                  <c:v>39873</c:v>
                </c:pt>
                <c:pt idx="16">
                  <c:v>39845</c:v>
                </c:pt>
                <c:pt idx="17">
                  <c:v>39814</c:v>
                </c:pt>
                <c:pt idx="18">
                  <c:v>39783</c:v>
                </c:pt>
                <c:pt idx="19">
                  <c:v>39753</c:v>
                </c:pt>
                <c:pt idx="20">
                  <c:v>39722</c:v>
                </c:pt>
                <c:pt idx="21">
                  <c:v>39692</c:v>
                </c:pt>
                <c:pt idx="22">
                  <c:v>39661</c:v>
                </c:pt>
                <c:pt idx="23">
                  <c:v>39630</c:v>
                </c:pt>
                <c:pt idx="24">
                  <c:v>39600</c:v>
                </c:pt>
                <c:pt idx="25">
                  <c:v>39569</c:v>
                </c:pt>
                <c:pt idx="26">
                  <c:v>39539</c:v>
                </c:pt>
                <c:pt idx="27">
                  <c:v>39508</c:v>
                </c:pt>
                <c:pt idx="28">
                  <c:v>39479</c:v>
                </c:pt>
                <c:pt idx="29">
                  <c:v>39448</c:v>
                </c:pt>
                <c:pt idx="30">
                  <c:v>39417</c:v>
                </c:pt>
                <c:pt idx="31">
                  <c:v>39387</c:v>
                </c:pt>
                <c:pt idx="32">
                  <c:v>39356</c:v>
                </c:pt>
                <c:pt idx="33">
                  <c:v>39326</c:v>
                </c:pt>
                <c:pt idx="34">
                  <c:v>39295</c:v>
                </c:pt>
                <c:pt idx="35">
                  <c:v>39264</c:v>
                </c:pt>
                <c:pt idx="36">
                  <c:v>39234</c:v>
                </c:pt>
                <c:pt idx="37">
                  <c:v>39203</c:v>
                </c:pt>
                <c:pt idx="38">
                  <c:v>39173</c:v>
                </c:pt>
                <c:pt idx="39">
                  <c:v>39142</c:v>
                </c:pt>
                <c:pt idx="40">
                  <c:v>39114</c:v>
                </c:pt>
                <c:pt idx="41">
                  <c:v>39083</c:v>
                </c:pt>
                <c:pt idx="42">
                  <c:v>39052</c:v>
                </c:pt>
                <c:pt idx="43">
                  <c:v>39022</c:v>
                </c:pt>
                <c:pt idx="44">
                  <c:v>38991</c:v>
                </c:pt>
                <c:pt idx="45">
                  <c:v>38961</c:v>
                </c:pt>
                <c:pt idx="46">
                  <c:v>38930</c:v>
                </c:pt>
                <c:pt idx="47">
                  <c:v>38899</c:v>
                </c:pt>
                <c:pt idx="48">
                  <c:v>38869</c:v>
                </c:pt>
                <c:pt idx="49">
                  <c:v>38838</c:v>
                </c:pt>
                <c:pt idx="50">
                  <c:v>38808</c:v>
                </c:pt>
                <c:pt idx="51">
                  <c:v>38777</c:v>
                </c:pt>
                <c:pt idx="52">
                  <c:v>38749</c:v>
                </c:pt>
                <c:pt idx="53">
                  <c:v>38718</c:v>
                </c:pt>
              </c:numCache>
            </c:numRef>
          </c:cat>
          <c:val>
            <c:numRef>
              <c:f>'Lending + Depo Rate &amp; Summary'!$O$2:$O$55</c:f>
              <c:numCache>
                <c:formatCode>0.00</c:formatCode>
                <c:ptCount val="54"/>
                <c:pt idx="0">
                  <c:v>3.3000000000000003</c:v>
                </c:pt>
                <c:pt idx="1">
                  <c:v>3.3000000000000003</c:v>
                </c:pt>
                <c:pt idx="2">
                  <c:v>3.3000000000000003</c:v>
                </c:pt>
                <c:pt idx="3">
                  <c:v>3.3000000000000003</c:v>
                </c:pt>
                <c:pt idx="4">
                  <c:v>3.3000000000000003</c:v>
                </c:pt>
                <c:pt idx="5">
                  <c:v>3.3000000000000003</c:v>
                </c:pt>
                <c:pt idx="6">
                  <c:v>3.3000000000000003</c:v>
                </c:pt>
                <c:pt idx="7">
                  <c:v>3.3000000000000003</c:v>
                </c:pt>
                <c:pt idx="8">
                  <c:v>3.3000000000000003</c:v>
                </c:pt>
                <c:pt idx="9">
                  <c:v>3.3000000000000003</c:v>
                </c:pt>
                <c:pt idx="10">
                  <c:v>3.3000000000000003</c:v>
                </c:pt>
                <c:pt idx="11">
                  <c:v>3.3000000000000003</c:v>
                </c:pt>
                <c:pt idx="12">
                  <c:v>3.3000000000000003</c:v>
                </c:pt>
                <c:pt idx="13">
                  <c:v>3.3000000000000003</c:v>
                </c:pt>
                <c:pt idx="14">
                  <c:v>3.3000000000000003</c:v>
                </c:pt>
                <c:pt idx="15">
                  <c:v>3.3000000000000003</c:v>
                </c:pt>
                <c:pt idx="16">
                  <c:v>3.3000000000000003</c:v>
                </c:pt>
                <c:pt idx="17">
                  <c:v>3.3000000000000003</c:v>
                </c:pt>
                <c:pt idx="18">
                  <c:v>3.5999999999999988</c:v>
                </c:pt>
                <c:pt idx="19">
                  <c:v>4</c:v>
                </c:pt>
                <c:pt idx="20">
                  <c:v>4.5999999999999996</c:v>
                </c:pt>
                <c:pt idx="21">
                  <c:v>5</c:v>
                </c:pt>
                <c:pt idx="22">
                  <c:v>5</c:v>
                </c:pt>
                <c:pt idx="23">
                  <c:v>5</c:v>
                </c:pt>
                <c:pt idx="24">
                  <c:v>5</c:v>
                </c:pt>
                <c:pt idx="25">
                  <c:v>5</c:v>
                </c:pt>
                <c:pt idx="26">
                  <c:v>5.2</c:v>
                </c:pt>
                <c:pt idx="27">
                  <c:v>5.7</c:v>
                </c:pt>
                <c:pt idx="28">
                  <c:v>6</c:v>
                </c:pt>
                <c:pt idx="29">
                  <c:v>7.0000000000000009</c:v>
                </c:pt>
                <c:pt idx="30">
                  <c:v>7.3</c:v>
                </c:pt>
                <c:pt idx="31">
                  <c:v>7.5</c:v>
                </c:pt>
                <c:pt idx="32">
                  <c:v>7.7</c:v>
                </c:pt>
                <c:pt idx="33">
                  <c:v>8</c:v>
                </c:pt>
                <c:pt idx="34">
                  <c:v>8.3000000000000007</c:v>
                </c:pt>
                <c:pt idx="35">
                  <c:v>8.3000000000000007</c:v>
                </c:pt>
                <c:pt idx="36">
                  <c:v>8.3000000000000007</c:v>
                </c:pt>
                <c:pt idx="37">
                  <c:v>8.3000000000000007</c:v>
                </c:pt>
                <c:pt idx="38">
                  <c:v>8.3000000000000007</c:v>
                </c:pt>
                <c:pt idx="39">
                  <c:v>8.3000000000000007</c:v>
                </c:pt>
                <c:pt idx="40">
                  <c:v>8.3000000000000007</c:v>
                </c:pt>
                <c:pt idx="41">
                  <c:v>8.3000000000000007</c:v>
                </c:pt>
                <c:pt idx="42">
                  <c:v>8.3000000000000007</c:v>
                </c:pt>
                <c:pt idx="43">
                  <c:v>8.3000000000000007</c:v>
                </c:pt>
                <c:pt idx="44">
                  <c:v>8.3000000000000007</c:v>
                </c:pt>
                <c:pt idx="45">
                  <c:v>8.3000000000000007</c:v>
                </c:pt>
                <c:pt idx="46">
                  <c:v>8.3000000000000007</c:v>
                </c:pt>
                <c:pt idx="47">
                  <c:v>8.3000000000000007</c:v>
                </c:pt>
                <c:pt idx="48">
                  <c:v>8</c:v>
                </c:pt>
                <c:pt idx="49">
                  <c:v>7.9</c:v>
                </c:pt>
                <c:pt idx="50">
                  <c:v>7.8</c:v>
                </c:pt>
                <c:pt idx="51">
                  <c:v>7.5</c:v>
                </c:pt>
                <c:pt idx="52">
                  <c:v>7.5</c:v>
                </c:pt>
                <c:pt idx="53">
                  <c:v>7.3</c:v>
                </c:pt>
              </c:numCache>
            </c:numRef>
          </c:val>
        </c:ser>
        <c:marker val="1"/>
        <c:axId val="62612224"/>
        <c:axId val="62613760"/>
      </c:lineChart>
      <c:dateAx>
        <c:axId val="62612224"/>
        <c:scaling>
          <c:orientation val="minMax"/>
        </c:scaling>
        <c:axPos val="b"/>
        <c:numFmt formatCode="[$-409]mmm\-yy;@" sourceLinked="1"/>
        <c:tickLblPos val="nextTo"/>
        <c:txPr>
          <a:bodyPr rot="-2700000"/>
          <a:lstStyle/>
          <a:p>
            <a:pPr>
              <a:defRPr lang="en-US" sz="1000"/>
            </a:pPr>
            <a:endParaRPr lang="en-US"/>
          </a:p>
        </c:txPr>
        <c:crossAx val="62613760"/>
        <c:crosses val="autoZero"/>
        <c:auto val="1"/>
        <c:lblOffset val="100"/>
        <c:baseTimeUnit val="months"/>
        <c:majorUnit val="2"/>
        <c:majorTimeUnit val="months"/>
      </c:dateAx>
      <c:valAx>
        <c:axId val="62613760"/>
        <c:scaling>
          <c:orientation val="minMax"/>
        </c:scaling>
        <c:axPos val="l"/>
        <c:majorGridlines/>
        <c:numFmt formatCode="#,##0.00" sourceLinked="0"/>
        <c:tickLblPos val="nextTo"/>
        <c:txPr>
          <a:bodyPr/>
          <a:lstStyle/>
          <a:p>
            <a:pPr>
              <a:defRPr lang="en-US"/>
            </a:pPr>
            <a:endParaRPr lang="en-US"/>
          </a:p>
        </c:txPr>
        <c:crossAx val="62612224"/>
        <c:crosses val="autoZero"/>
        <c:crossBetween val="between"/>
      </c:valAx>
      <c:spPr>
        <a:solidFill>
          <a:schemeClr val="bg1">
            <a:lumMod val="95000"/>
          </a:schemeClr>
        </a:solidFill>
      </c:spPr>
    </c:plotArea>
    <c:legend>
      <c:legendPos val="b"/>
      <c:layout>
        <c:manualLayout>
          <c:xMode val="edge"/>
          <c:yMode val="edge"/>
          <c:x val="5.2469066366704169E-2"/>
          <c:y val="0.8985823435646233"/>
          <c:w val="0.94311111111111112"/>
          <c:h val="0.10141785181193193"/>
        </c:manualLayout>
      </c:layout>
      <c:txPr>
        <a:bodyPr/>
        <a:lstStyle/>
        <a:p>
          <a:pPr>
            <a:defRPr lang="en-US" sz="1400"/>
          </a:pPr>
          <a:endParaRPr lang="en-US"/>
        </a:p>
      </c:txPr>
    </c:legend>
    <c:plotVisOnly val="1"/>
    <c:dispBlanksAs val="gap"/>
  </c:chart>
  <c:spPr>
    <a:ln>
      <a:noFill/>
    </a:ln>
  </c:spPr>
  <c:txPr>
    <a:bodyPr/>
    <a:lstStyle/>
    <a:p>
      <a:pPr>
        <a:defRPr b="1"/>
      </a:pPr>
      <a:endParaRPr lang="en-US"/>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en-US"/>
  <c:chart>
    <c:title>
      <c:tx>
        <c:rich>
          <a:bodyPr/>
          <a:lstStyle/>
          <a:p>
            <a:pPr>
              <a:defRPr sz="2400"/>
            </a:pPr>
            <a:r>
              <a:rPr lang="en-US" sz="2400"/>
              <a:t>Bank Credit: China</a:t>
            </a:r>
            <a:r>
              <a:rPr lang="en-US" sz="2400" baseline="0"/>
              <a:t> and ASEAN</a:t>
            </a:r>
            <a:r>
              <a:rPr lang="en-US" sz="2400"/>
              <a:t>  </a:t>
            </a:r>
          </a:p>
        </c:rich>
      </c:tx>
      <c:layout/>
    </c:title>
    <c:plotArea>
      <c:layout/>
      <c:lineChart>
        <c:grouping val="standard"/>
        <c:ser>
          <c:idx val="0"/>
          <c:order val="0"/>
          <c:tx>
            <c:strRef>
              <c:f>'bank credit'!$E$11</c:f>
              <c:strCache>
                <c:ptCount val="1"/>
                <c:pt idx="0">
                  <c:v>China</c:v>
                </c:pt>
              </c:strCache>
            </c:strRef>
          </c:tx>
          <c:cat>
            <c:numRef>
              <c:f>'bank credit'!$F$10:$Q$10</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'bank credit'!$F$11:$Q$11</c:f>
              <c:numCache>
                <c:formatCode>0.0</c:formatCode>
                <c:ptCount val="12"/>
                <c:pt idx="0">
                  <c:v>119.67207956203683</c:v>
                </c:pt>
                <c:pt idx="1">
                  <c:v>123.00011825251724</c:v>
                </c:pt>
                <c:pt idx="2">
                  <c:v>143.45622244010519</c:v>
                </c:pt>
                <c:pt idx="3">
                  <c:v>151.87708310086123</c:v>
                </c:pt>
                <c:pt idx="4">
                  <c:v>140.36867833840003</c:v>
                </c:pt>
                <c:pt idx="5">
                  <c:v>134.29795251385889</c:v>
                </c:pt>
                <c:pt idx="6">
                  <c:v>133.48059828427716</c:v>
                </c:pt>
                <c:pt idx="7">
                  <c:v>127.78256611314387</c:v>
                </c:pt>
                <c:pt idx="8">
                  <c:v>120.80375556622896</c:v>
                </c:pt>
                <c:pt idx="9">
                  <c:v>145.07955115421976</c:v>
                </c:pt>
                <c:pt idx="10">
                  <c:v>146.27778337430163</c:v>
                </c:pt>
                <c:pt idx="11">
                  <c:v>145.89153937986637</c:v>
                </c:pt>
              </c:numCache>
            </c:numRef>
          </c:val>
        </c:ser>
        <c:ser>
          <c:idx val="1"/>
          <c:order val="1"/>
          <c:tx>
            <c:strRef>
              <c:f>'bank credit'!$E$12</c:f>
              <c:strCache>
                <c:ptCount val="1"/>
                <c:pt idx="0">
                  <c:v>Indonesia</c:v>
                </c:pt>
              </c:strCache>
            </c:strRef>
          </c:tx>
          <c:cat>
            <c:numRef>
              <c:f>'bank credit'!$F$10:$Q$10</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'bank credit'!$F$12:$Q$12</c:f>
              <c:numCache>
                <c:formatCode>0.0</c:formatCode>
                <c:ptCount val="12"/>
                <c:pt idx="0">
                  <c:v>60.676830000000002</c:v>
                </c:pt>
                <c:pt idx="1">
                  <c:v>54.467199999999998</c:v>
                </c:pt>
                <c:pt idx="2">
                  <c:v>52.393320000000003</c:v>
                </c:pt>
                <c:pt idx="3">
                  <c:v>49.204180000000001</c:v>
                </c:pt>
                <c:pt idx="4">
                  <c:v>49.62323</c:v>
                </c:pt>
                <c:pt idx="5">
                  <c:v>46.204920000000001</c:v>
                </c:pt>
                <c:pt idx="6">
                  <c:v>41.65936</c:v>
                </c:pt>
                <c:pt idx="7">
                  <c:v>40.580210000000001</c:v>
                </c:pt>
                <c:pt idx="8">
                  <c:v>36.770189999999999</c:v>
                </c:pt>
                <c:pt idx="9">
                  <c:v>36.981769999999997</c:v>
                </c:pt>
                <c:pt idx="10">
                  <c:v>36.530560000000001</c:v>
                </c:pt>
                <c:pt idx="11">
                  <c:v>38.541452258364409</c:v>
                </c:pt>
              </c:numCache>
            </c:numRef>
          </c:val>
        </c:ser>
        <c:ser>
          <c:idx val="2"/>
          <c:order val="2"/>
          <c:tx>
            <c:strRef>
              <c:f>'bank credit'!$E$13</c:f>
              <c:strCache>
                <c:ptCount val="1"/>
                <c:pt idx="0">
                  <c:v>Malaysia</c:v>
                </c:pt>
              </c:strCache>
            </c:strRef>
          </c:tx>
          <c:cat>
            <c:numRef>
              <c:f>'bank credit'!$F$10:$Q$10</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'bank credit'!$F$13:$Q$13</c:f>
              <c:numCache>
                <c:formatCode>0.0</c:formatCode>
                <c:ptCount val="12"/>
                <c:pt idx="0">
                  <c:v>138.37217000000001</c:v>
                </c:pt>
                <c:pt idx="1">
                  <c:v>146.53129999999999</c:v>
                </c:pt>
                <c:pt idx="2">
                  <c:v>143.64127999999999</c:v>
                </c:pt>
                <c:pt idx="3">
                  <c:v>139.84795</c:v>
                </c:pt>
                <c:pt idx="4">
                  <c:v>127.4836</c:v>
                </c:pt>
                <c:pt idx="5">
                  <c:v>122.41484</c:v>
                </c:pt>
                <c:pt idx="6">
                  <c:v>119.03283999999999</c:v>
                </c:pt>
                <c:pt idx="7">
                  <c:v>113.39751</c:v>
                </c:pt>
                <c:pt idx="8">
                  <c:v>114.95098</c:v>
                </c:pt>
                <c:pt idx="9">
                  <c:v>137.39850999999999</c:v>
                </c:pt>
                <c:pt idx="10">
                  <c:v>132.21975</c:v>
                </c:pt>
                <c:pt idx="11">
                  <c:v>132.05740600652146</c:v>
                </c:pt>
              </c:numCache>
            </c:numRef>
          </c:val>
        </c:ser>
        <c:ser>
          <c:idx val="3"/>
          <c:order val="3"/>
          <c:tx>
            <c:strRef>
              <c:f>'bank credit'!$E$14</c:f>
              <c:strCache>
                <c:ptCount val="1"/>
                <c:pt idx="0">
                  <c:v>Philippines</c:v>
                </c:pt>
              </c:strCache>
            </c:strRef>
          </c:tx>
          <c:cat>
            <c:numRef>
              <c:f>'bank credit'!$F$10:$Q$10</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'bank credit'!$F$14:$Q$14</c:f>
              <c:numCache>
                <c:formatCode>0.0</c:formatCode>
                <c:ptCount val="12"/>
                <c:pt idx="0">
                  <c:v>58.335209999999996</c:v>
                </c:pt>
                <c:pt idx="1">
                  <c:v>56.0563</c:v>
                </c:pt>
                <c:pt idx="2">
                  <c:v>55.089460000000003</c:v>
                </c:pt>
                <c:pt idx="3">
                  <c:v>54.337110000000003</c:v>
                </c:pt>
                <c:pt idx="4">
                  <c:v>53.981020000000001</c:v>
                </c:pt>
                <c:pt idx="5">
                  <c:v>47.246659999999999</c:v>
                </c:pt>
                <c:pt idx="6">
                  <c:v>48.248260000000002</c:v>
                </c:pt>
                <c:pt idx="7">
                  <c:v>48.345770000000002</c:v>
                </c:pt>
                <c:pt idx="8">
                  <c:v>47.442729999999997</c:v>
                </c:pt>
                <c:pt idx="9">
                  <c:v>48.714849999999998</c:v>
                </c:pt>
                <c:pt idx="10">
                  <c:v>49.231659999999998</c:v>
                </c:pt>
                <c:pt idx="11">
                  <c:v>51.838899026980158</c:v>
                </c:pt>
              </c:numCache>
            </c:numRef>
          </c:val>
        </c:ser>
        <c:ser>
          <c:idx val="4"/>
          <c:order val="4"/>
          <c:tx>
            <c:strRef>
              <c:f>'bank credit'!$E$15</c:f>
              <c:strCache>
                <c:ptCount val="1"/>
                <c:pt idx="0">
                  <c:v>Singapore</c:v>
                </c:pt>
              </c:strCache>
            </c:strRef>
          </c:tx>
          <c:cat>
            <c:numRef>
              <c:f>'bank credit'!$F$10:$Q$10</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'bank credit'!$F$15:$Q$15</c:f>
              <c:numCache>
                <c:formatCode>0.0</c:formatCode>
                <c:ptCount val="12"/>
                <c:pt idx="0">
                  <c:v>77.891995588744535</c:v>
                </c:pt>
                <c:pt idx="1">
                  <c:v>92.038048545178356</c:v>
                </c:pt>
                <c:pt idx="2">
                  <c:v>74.744222871912726</c:v>
                </c:pt>
                <c:pt idx="3">
                  <c:v>80.156603299556153</c:v>
                </c:pt>
                <c:pt idx="4">
                  <c:v>72.384638725941571</c:v>
                </c:pt>
                <c:pt idx="5">
                  <c:v>62.130868537010983</c:v>
                </c:pt>
                <c:pt idx="6">
                  <c:v>62.42448633434752</c:v>
                </c:pt>
                <c:pt idx="7">
                  <c:v>69.527153865928526</c:v>
                </c:pt>
                <c:pt idx="8">
                  <c:v>82.282574967976004</c:v>
                </c:pt>
                <c:pt idx="9">
                  <c:v>97.186908423566322</c:v>
                </c:pt>
                <c:pt idx="10">
                  <c:v>83.963129538170961</c:v>
                </c:pt>
                <c:pt idx="11">
                  <c:v>93.59228154858576</c:v>
                </c:pt>
              </c:numCache>
            </c:numRef>
          </c:val>
        </c:ser>
        <c:ser>
          <c:idx val="5"/>
          <c:order val="5"/>
          <c:tx>
            <c:strRef>
              <c:f>'bank credit'!$E$16</c:f>
              <c:strCache>
                <c:ptCount val="1"/>
                <c:pt idx="0">
                  <c:v>Thailand</c:v>
                </c:pt>
              </c:strCache>
            </c:strRef>
          </c:tx>
          <c:spPr>
            <a:ln w="44450"/>
          </c:spPr>
          <c:cat>
            <c:numRef>
              <c:f>'bank credit'!$F$10:$Q$10</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'bank credit'!$F$16:$Q$16</c:f>
              <c:numCache>
                <c:formatCode>0.0</c:formatCode>
                <c:ptCount val="12"/>
                <c:pt idx="0">
                  <c:v>138.27248</c:v>
                </c:pt>
                <c:pt idx="1">
                  <c:v>128.56963999999999</c:v>
                </c:pt>
                <c:pt idx="2">
                  <c:v>127.78113999999999</c:v>
                </c:pt>
                <c:pt idx="3">
                  <c:v>130.74878000000001</c:v>
                </c:pt>
                <c:pt idx="4">
                  <c:v>124.52914</c:v>
                </c:pt>
                <c:pt idx="5">
                  <c:v>119.18066</c:v>
                </c:pt>
                <c:pt idx="6">
                  <c:v>108.95712</c:v>
                </c:pt>
                <c:pt idx="7">
                  <c:v>131.58055999999999</c:v>
                </c:pt>
                <c:pt idx="8">
                  <c:v>130.50031000000001</c:v>
                </c:pt>
                <c:pt idx="9">
                  <c:v>137.01401000000001</c:v>
                </c:pt>
                <c:pt idx="10">
                  <c:v>135.48373000000001</c:v>
                </c:pt>
                <c:pt idx="11">
                  <c:v>150.78123916222731</c:v>
                </c:pt>
              </c:numCache>
            </c:numRef>
          </c:val>
        </c:ser>
        <c:ser>
          <c:idx val="6"/>
          <c:order val="6"/>
          <c:tx>
            <c:strRef>
              <c:f>'bank credit'!$E$17</c:f>
              <c:strCache>
                <c:ptCount val="1"/>
                <c:pt idx="0">
                  <c:v>Viet Nam </c:v>
                </c:pt>
              </c:strCache>
            </c:strRef>
          </c:tx>
          <c:cat>
            <c:numRef>
              <c:f>'bank credit'!$F$10:$Q$10</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'bank credit'!$F$17:$Q$17</c:f>
              <c:numCache>
                <c:formatCode>0.0</c:formatCode>
                <c:ptCount val="12"/>
                <c:pt idx="0">
                  <c:v>35.149419999999999</c:v>
                </c:pt>
                <c:pt idx="1">
                  <c:v>39.727049999999998</c:v>
                </c:pt>
                <c:pt idx="2">
                  <c:v>44.78884</c:v>
                </c:pt>
                <c:pt idx="3">
                  <c:v>51.80115</c:v>
                </c:pt>
                <c:pt idx="4">
                  <c:v>61.928379999999997</c:v>
                </c:pt>
                <c:pt idx="5">
                  <c:v>71.223479999999995</c:v>
                </c:pt>
                <c:pt idx="6">
                  <c:v>75.37894</c:v>
                </c:pt>
                <c:pt idx="7">
                  <c:v>96.185199999999995</c:v>
                </c:pt>
                <c:pt idx="8">
                  <c:v>94.526449999999997</c:v>
                </c:pt>
                <c:pt idx="9">
                  <c:v>123.01382</c:v>
                </c:pt>
                <c:pt idx="10">
                  <c:v>135.79426000000001</c:v>
                </c:pt>
                <c:pt idx="11">
                  <c:v>120.86228714071119</c:v>
                </c:pt>
              </c:numCache>
            </c:numRef>
          </c:val>
        </c:ser>
        <c:marker val="1"/>
        <c:axId val="97765632"/>
        <c:axId val="97983488"/>
      </c:lineChart>
      <c:catAx>
        <c:axId val="97765632"/>
        <c:scaling>
          <c:orientation val="minMax"/>
        </c:scaling>
        <c:axPos val="b"/>
        <c:numFmt formatCode="General" sourceLinked="1"/>
        <c:majorTickMark val="none"/>
        <c:tickLblPos val="nextTo"/>
        <c:txPr>
          <a:bodyPr/>
          <a:lstStyle/>
          <a:p>
            <a:pPr>
              <a:defRPr sz="1800"/>
            </a:pPr>
            <a:endParaRPr lang="en-US"/>
          </a:p>
        </c:txPr>
        <c:crossAx val="97983488"/>
        <c:crosses val="autoZero"/>
        <c:auto val="1"/>
        <c:lblAlgn val="ctr"/>
        <c:lblOffset val="100"/>
      </c:catAx>
      <c:valAx>
        <c:axId val="97983488"/>
        <c:scaling>
          <c:orientation val="minMax"/>
        </c:scaling>
        <c:axPos val="l"/>
        <c:majorGridlines/>
        <c:title>
          <c:tx>
            <c:rich>
              <a:bodyPr/>
              <a:lstStyle/>
              <a:p>
                <a:pPr>
                  <a:defRPr sz="1600"/>
                </a:pPr>
                <a:r>
                  <a:rPr lang="en-US" sz="1600"/>
                  <a:t>Percent to GDP</a:t>
                </a:r>
              </a:p>
            </c:rich>
          </c:tx>
          <c:layout/>
        </c:title>
        <c:numFmt formatCode="0.0" sourceLinked="1"/>
        <c:majorTickMark val="none"/>
        <c:tickLblPos val="nextTo"/>
        <c:crossAx val="97765632"/>
        <c:crosses val="autoZero"/>
        <c:crossBetween val="between"/>
      </c:valAx>
    </c:plotArea>
    <c:legend>
      <c:legendPos val="r"/>
      <c:layout/>
      <c:txPr>
        <a:bodyPr/>
        <a:lstStyle/>
        <a:p>
          <a:pPr>
            <a:defRPr sz="1800"/>
          </a:pPr>
          <a:endParaRPr lang="en-US"/>
        </a:p>
      </c:txPr>
    </c:legend>
    <c:plotVisOnly val="1"/>
    <c:dispBlanksAs val="gap"/>
  </c:chart>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en-US"/>
  <c:chart>
    <c:title>
      <c:tx>
        <c:rich>
          <a:bodyPr/>
          <a:lstStyle/>
          <a:p>
            <a:pPr>
              <a:defRPr sz="2800" i="1"/>
            </a:pPr>
            <a:r>
              <a:rPr lang="en-US" sz="2800" i="1"/>
              <a:t>Non-performing Loans</a:t>
            </a:r>
          </a:p>
        </c:rich>
      </c:tx>
      <c:layout/>
    </c:title>
    <c:plotArea>
      <c:layout/>
      <c:lineChart>
        <c:grouping val="standard"/>
        <c:ser>
          <c:idx val="0"/>
          <c:order val="0"/>
          <c:tx>
            <c:strRef>
              <c:f>NPL!$C$12</c:f>
              <c:strCache>
                <c:ptCount val="1"/>
                <c:pt idx="0">
                  <c:v>China</c:v>
                </c:pt>
              </c:strCache>
            </c:strRef>
          </c:tx>
          <c:cat>
            <c:numRef>
              <c:f>NPL!$D$11:$O$11</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NPL!$D$12:$O$12</c:f>
              <c:numCache>
                <c:formatCode>0.0</c:formatCode>
                <c:ptCount val="12"/>
                <c:pt idx="0">
                  <c:v>22.4</c:v>
                </c:pt>
                <c:pt idx="1">
                  <c:v>29.8</c:v>
                </c:pt>
                <c:pt idx="2">
                  <c:v>26</c:v>
                </c:pt>
                <c:pt idx="3">
                  <c:v>20.399999999999999</c:v>
                </c:pt>
                <c:pt idx="4">
                  <c:v>13.2</c:v>
                </c:pt>
                <c:pt idx="5">
                  <c:v>8.6</c:v>
                </c:pt>
                <c:pt idx="6">
                  <c:v>7.1</c:v>
                </c:pt>
                <c:pt idx="7">
                  <c:v>6.2</c:v>
                </c:pt>
                <c:pt idx="8">
                  <c:v>2.4</c:v>
                </c:pt>
                <c:pt idx="9">
                  <c:v>1.6</c:v>
                </c:pt>
                <c:pt idx="10">
                  <c:v>1.1000000000000001</c:v>
                </c:pt>
                <c:pt idx="11">
                  <c:v>1.1000000000000001</c:v>
                </c:pt>
              </c:numCache>
            </c:numRef>
          </c:val>
        </c:ser>
        <c:ser>
          <c:idx val="1"/>
          <c:order val="1"/>
          <c:tx>
            <c:strRef>
              <c:f>NPL!$C$13</c:f>
              <c:strCache>
                <c:ptCount val="1"/>
                <c:pt idx="0">
                  <c:v>Indonesia</c:v>
                </c:pt>
              </c:strCache>
            </c:strRef>
          </c:tx>
          <c:cat>
            <c:numRef>
              <c:f>NPL!$D$11:$O$11</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NPL!$D$13:$O$13</c:f>
              <c:numCache>
                <c:formatCode>0.0</c:formatCode>
                <c:ptCount val="12"/>
                <c:pt idx="0">
                  <c:v>34.4</c:v>
                </c:pt>
                <c:pt idx="1">
                  <c:v>31.9</c:v>
                </c:pt>
                <c:pt idx="2">
                  <c:v>24</c:v>
                </c:pt>
                <c:pt idx="3">
                  <c:v>6.8</c:v>
                </c:pt>
                <c:pt idx="4">
                  <c:v>4.5</c:v>
                </c:pt>
                <c:pt idx="5">
                  <c:v>7.4</c:v>
                </c:pt>
                <c:pt idx="6">
                  <c:v>6.1</c:v>
                </c:pt>
                <c:pt idx="7">
                  <c:v>4.0999999999999996</c:v>
                </c:pt>
                <c:pt idx="8">
                  <c:v>3.2</c:v>
                </c:pt>
                <c:pt idx="9">
                  <c:v>3.3</c:v>
                </c:pt>
                <c:pt idx="10">
                  <c:v>2.6</c:v>
                </c:pt>
                <c:pt idx="11">
                  <c:v>2.9</c:v>
                </c:pt>
              </c:numCache>
            </c:numRef>
          </c:val>
        </c:ser>
        <c:ser>
          <c:idx val="2"/>
          <c:order val="2"/>
          <c:tx>
            <c:strRef>
              <c:f>NPL!$C$14</c:f>
              <c:strCache>
                <c:ptCount val="1"/>
                <c:pt idx="0">
                  <c:v>Malaysia</c:v>
                </c:pt>
              </c:strCache>
            </c:strRef>
          </c:tx>
          <c:cat>
            <c:numRef>
              <c:f>NPL!$D$11:$O$11</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NPL!$D$14:$O$14</c:f>
              <c:numCache>
                <c:formatCode>0.0</c:formatCode>
                <c:ptCount val="12"/>
                <c:pt idx="0">
                  <c:v>15.4</c:v>
                </c:pt>
                <c:pt idx="1">
                  <c:v>17.8</c:v>
                </c:pt>
                <c:pt idx="2">
                  <c:v>15.9</c:v>
                </c:pt>
                <c:pt idx="3">
                  <c:v>13.9</c:v>
                </c:pt>
                <c:pt idx="4">
                  <c:v>11.7</c:v>
                </c:pt>
                <c:pt idx="5">
                  <c:v>9.6</c:v>
                </c:pt>
                <c:pt idx="6">
                  <c:v>8.5</c:v>
                </c:pt>
                <c:pt idx="7">
                  <c:v>6.5</c:v>
                </c:pt>
                <c:pt idx="8">
                  <c:v>4.8</c:v>
                </c:pt>
                <c:pt idx="9">
                  <c:v>3.6</c:v>
                </c:pt>
                <c:pt idx="10">
                  <c:v>3.4</c:v>
                </c:pt>
                <c:pt idx="11">
                  <c:v>2.9</c:v>
                </c:pt>
              </c:numCache>
            </c:numRef>
          </c:val>
        </c:ser>
        <c:ser>
          <c:idx val="3"/>
          <c:order val="3"/>
          <c:tx>
            <c:strRef>
              <c:f>NPL!$C$15</c:f>
              <c:strCache>
                <c:ptCount val="1"/>
                <c:pt idx="0">
                  <c:v>Philippines</c:v>
                </c:pt>
              </c:strCache>
            </c:strRef>
          </c:tx>
          <c:cat>
            <c:numRef>
              <c:f>NPL!$D$11:$O$11</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NPL!$D$15:$O$15</c:f>
              <c:numCache>
                <c:formatCode>0.0</c:formatCode>
                <c:ptCount val="12"/>
                <c:pt idx="0">
                  <c:v>24</c:v>
                </c:pt>
                <c:pt idx="1">
                  <c:v>27.7</c:v>
                </c:pt>
                <c:pt idx="2">
                  <c:v>26.5</c:v>
                </c:pt>
                <c:pt idx="3">
                  <c:v>16.100000000000001</c:v>
                </c:pt>
                <c:pt idx="4">
                  <c:v>14.4</c:v>
                </c:pt>
                <c:pt idx="5">
                  <c:v>10</c:v>
                </c:pt>
                <c:pt idx="6">
                  <c:v>7.5</c:v>
                </c:pt>
                <c:pt idx="7">
                  <c:v>5.8</c:v>
                </c:pt>
                <c:pt idx="8">
                  <c:v>4.5</c:v>
                </c:pt>
                <c:pt idx="9">
                  <c:v>4.0999999999999996</c:v>
                </c:pt>
                <c:pt idx="10">
                  <c:v>3.8</c:v>
                </c:pt>
                <c:pt idx="11" formatCode="General">
                  <c:v>3.5</c:v>
                </c:pt>
              </c:numCache>
            </c:numRef>
          </c:val>
        </c:ser>
        <c:ser>
          <c:idx val="4"/>
          <c:order val="4"/>
          <c:tx>
            <c:strRef>
              <c:f>NPL!$C$16</c:f>
              <c:strCache>
                <c:ptCount val="1"/>
                <c:pt idx="0">
                  <c:v>Singapore</c:v>
                </c:pt>
              </c:strCache>
            </c:strRef>
          </c:tx>
          <c:cat>
            <c:numRef>
              <c:f>NPL!$D$11:$O$11</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NPL!$D$16:$O$16</c:f>
              <c:numCache>
                <c:formatCode>0.0</c:formatCode>
                <c:ptCount val="12"/>
                <c:pt idx="0">
                  <c:v>3.4</c:v>
                </c:pt>
                <c:pt idx="1">
                  <c:v>8</c:v>
                </c:pt>
                <c:pt idx="2">
                  <c:v>7.7</c:v>
                </c:pt>
                <c:pt idx="3">
                  <c:v>6.7</c:v>
                </c:pt>
                <c:pt idx="4">
                  <c:v>5</c:v>
                </c:pt>
                <c:pt idx="5">
                  <c:v>3.8</c:v>
                </c:pt>
                <c:pt idx="6">
                  <c:v>2.8</c:v>
                </c:pt>
                <c:pt idx="7">
                  <c:v>1.5</c:v>
                </c:pt>
                <c:pt idx="8">
                  <c:v>1.7</c:v>
                </c:pt>
                <c:pt idx="9">
                  <c:v>2.4</c:v>
                </c:pt>
                <c:pt idx="10">
                  <c:v>1.8</c:v>
                </c:pt>
                <c:pt idx="11" formatCode="General">
                  <c:v>1.7</c:v>
                </c:pt>
              </c:numCache>
            </c:numRef>
          </c:val>
        </c:ser>
        <c:ser>
          <c:idx val="5"/>
          <c:order val="5"/>
          <c:tx>
            <c:strRef>
              <c:f>NPL!$C$17</c:f>
              <c:strCache>
                <c:ptCount val="1"/>
                <c:pt idx="0">
                  <c:v>Thailand</c:v>
                </c:pt>
              </c:strCache>
            </c:strRef>
          </c:tx>
          <c:cat>
            <c:numRef>
              <c:f>NPL!$D$11:$O$11</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NPL!$D$17:$O$17</c:f>
              <c:numCache>
                <c:formatCode>0.0</c:formatCode>
                <c:ptCount val="12"/>
                <c:pt idx="0">
                  <c:v>17.7</c:v>
                </c:pt>
                <c:pt idx="1">
                  <c:v>11.5</c:v>
                </c:pt>
                <c:pt idx="2">
                  <c:v>15.7</c:v>
                </c:pt>
                <c:pt idx="3">
                  <c:v>13.5</c:v>
                </c:pt>
                <c:pt idx="4">
                  <c:v>11.9</c:v>
                </c:pt>
                <c:pt idx="5">
                  <c:v>9.1</c:v>
                </c:pt>
                <c:pt idx="6">
                  <c:v>8.1</c:v>
                </c:pt>
                <c:pt idx="7">
                  <c:v>7.9</c:v>
                </c:pt>
                <c:pt idx="8">
                  <c:v>5.7</c:v>
                </c:pt>
                <c:pt idx="9">
                  <c:v>5.3</c:v>
                </c:pt>
                <c:pt idx="10">
                  <c:v>3.9</c:v>
                </c:pt>
                <c:pt idx="11">
                  <c:v>3.5</c:v>
                </c:pt>
              </c:numCache>
            </c:numRef>
          </c:val>
        </c:ser>
        <c:marker val="1"/>
        <c:axId val="50514560"/>
        <c:axId val="50517120"/>
      </c:lineChart>
      <c:catAx>
        <c:axId val="50514560"/>
        <c:scaling>
          <c:orientation val="minMax"/>
        </c:scaling>
        <c:axPos val="b"/>
        <c:numFmt formatCode="General" sourceLinked="1"/>
        <c:majorTickMark val="none"/>
        <c:tickLblPos val="nextTo"/>
        <c:crossAx val="50517120"/>
        <c:crosses val="autoZero"/>
        <c:auto val="1"/>
        <c:lblAlgn val="ctr"/>
        <c:lblOffset val="100"/>
      </c:catAx>
      <c:valAx>
        <c:axId val="50517120"/>
        <c:scaling>
          <c:orientation val="minMax"/>
        </c:scaling>
        <c:axPos val="l"/>
        <c:majorGridlines/>
        <c:title>
          <c:tx>
            <c:rich>
              <a:bodyPr/>
              <a:lstStyle/>
              <a:p>
                <a:pPr>
                  <a:defRPr sz="1400"/>
                </a:pPr>
                <a:r>
                  <a:rPr lang="en-US" sz="1400"/>
                  <a:t>% tota% total gross loans</a:t>
                </a:r>
              </a:p>
            </c:rich>
          </c:tx>
          <c:layout/>
        </c:title>
        <c:numFmt formatCode="0.0" sourceLinked="1"/>
        <c:majorTickMark val="none"/>
        <c:tickLblPos val="nextTo"/>
        <c:crossAx val="50514560"/>
        <c:crosses val="autoZero"/>
        <c:crossBetween val="between"/>
      </c:valAx>
    </c:plotArea>
    <c:legend>
      <c:legendPos val="r"/>
      <c:layout/>
      <c:txPr>
        <a:bodyPr/>
        <a:lstStyle/>
        <a:p>
          <a:pPr>
            <a:defRPr sz="1600" b="1"/>
          </a:pPr>
          <a:endParaRPr lang="en-US"/>
        </a:p>
      </c:txPr>
    </c:legend>
    <c:plotVisOnly val="1"/>
    <c:dispBlanksAs val="gap"/>
  </c:chart>
  <c:externalData r:id="rId1"/>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30AF7DF-ADBA-4BB9-B2A5-969F79086F23}" type="doc">
      <dgm:prSet loTypeId="urn:microsoft.com/office/officeart/2005/8/layout/cycle6" loCatId="relationship" qsTypeId="urn:microsoft.com/office/officeart/2005/8/quickstyle/simple1" qsCatId="simple" csTypeId="urn:microsoft.com/office/officeart/2005/8/colors/accent1_2" csCatId="accent1" phldr="1"/>
      <dgm:spPr/>
      <dgm:t>
        <a:bodyPr/>
        <a:lstStyle/>
        <a:p>
          <a:endParaRPr lang="en-US"/>
        </a:p>
      </dgm:t>
    </dgm:pt>
    <dgm:pt modelId="{074C56E3-9EF3-4FD8-824C-8B75E014E6AC}">
      <dgm:prSet phldrT="[Text]" custT="1"/>
      <dgm:spPr>
        <a:solidFill>
          <a:schemeClr val="accent5">
            <a:lumMod val="20000"/>
            <a:lumOff val="80000"/>
          </a:schemeClr>
        </a:solidFill>
      </dgm:spPr>
      <dgm:t>
        <a:bodyPr/>
        <a:lstStyle/>
        <a:p>
          <a:r>
            <a:rPr lang="en-US" sz="2400" dirty="0" smtClean="0">
              <a:solidFill>
                <a:srgbClr val="FF0000"/>
              </a:solidFill>
            </a:rPr>
            <a:t>Subprime mortgage</a:t>
          </a:r>
        </a:p>
        <a:p>
          <a:r>
            <a:rPr lang="en-US" sz="2400" dirty="0" smtClean="0">
              <a:solidFill>
                <a:srgbClr val="FF0000"/>
              </a:solidFill>
            </a:rPr>
            <a:t>Housing loans for low income households</a:t>
          </a:r>
          <a:endParaRPr lang="en-US" sz="2400" dirty="0">
            <a:solidFill>
              <a:srgbClr val="FF0000"/>
            </a:solidFill>
          </a:endParaRPr>
        </a:p>
      </dgm:t>
    </dgm:pt>
    <dgm:pt modelId="{F1C93CFF-E488-48ED-BBE0-E23FC2663F2F}" type="parTrans" cxnId="{68D8F142-FAFF-4629-AA08-AAEA964A2096}">
      <dgm:prSet/>
      <dgm:spPr/>
      <dgm:t>
        <a:bodyPr/>
        <a:lstStyle/>
        <a:p>
          <a:endParaRPr lang="en-US"/>
        </a:p>
      </dgm:t>
    </dgm:pt>
    <dgm:pt modelId="{72E04070-55AF-411B-9EF7-33CAB1726B8C}" type="sibTrans" cxnId="{68D8F142-FAFF-4629-AA08-AAEA964A2096}">
      <dgm:prSet/>
      <dgm:spPr/>
      <dgm:t>
        <a:bodyPr/>
        <a:lstStyle/>
        <a:p>
          <a:endParaRPr lang="en-US"/>
        </a:p>
      </dgm:t>
    </dgm:pt>
    <dgm:pt modelId="{E2FE90EC-26F6-4A84-B72F-7E34DA06BEAF}">
      <dgm:prSet phldrT="[Text]" custT="1"/>
      <dgm:spPr>
        <a:solidFill>
          <a:schemeClr val="accent5">
            <a:lumMod val="20000"/>
            <a:lumOff val="80000"/>
          </a:schemeClr>
        </a:solidFill>
      </dgm:spPr>
      <dgm:t>
        <a:bodyPr/>
        <a:lstStyle/>
        <a:p>
          <a:r>
            <a:rPr lang="en-US" sz="2400" dirty="0" smtClean="0">
              <a:solidFill>
                <a:srgbClr val="FF0000"/>
              </a:solidFill>
            </a:rPr>
            <a:t>CDOs</a:t>
          </a:r>
        </a:p>
        <a:p>
          <a:r>
            <a:rPr lang="en-US" sz="2400" dirty="0" smtClean="0">
              <a:solidFill>
                <a:srgbClr val="FF0000"/>
              </a:solidFill>
            </a:rPr>
            <a:t>Bundled  toxic assets, Flawed incentive system</a:t>
          </a:r>
          <a:endParaRPr lang="en-US" sz="2400" dirty="0">
            <a:solidFill>
              <a:srgbClr val="FF0000"/>
            </a:solidFill>
          </a:endParaRPr>
        </a:p>
      </dgm:t>
    </dgm:pt>
    <dgm:pt modelId="{9127AC2B-2421-459E-917C-98E6866C6AD1}" type="parTrans" cxnId="{49AF3E22-5F71-41A9-A34C-45517DEFC56A}">
      <dgm:prSet/>
      <dgm:spPr/>
      <dgm:t>
        <a:bodyPr/>
        <a:lstStyle/>
        <a:p>
          <a:endParaRPr lang="en-US"/>
        </a:p>
      </dgm:t>
    </dgm:pt>
    <dgm:pt modelId="{3539D925-F936-4332-979C-B98D85070333}" type="sibTrans" cxnId="{49AF3E22-5F71-41A9-A34C-45517DEFC56A}">
      <dgm:prSet/>
      <dgm:spPr/>
      <dgm:t>
        <a:bodyPr/>
        <a:lstStyle/>
        <a:p>
          <a:endParaRPr lang="en-US"/>
        </a:p>
      </dgm:t>
    </dgm:pt>
    <dgm:pt modelId="{4E368932-202C-4B91-A068-9F0F218357ED}">
      <dgm:prSet phldrT="[Text]" custT="1"/>
      <dgm:spPr>
        <a:solidFill>
          <a:schemeClr val="accent5">
            <a:lumMod val="20000"/>
            <a:lumOff val="80000"/>
          </a:schemeClr>
        </a:solidFill>
      </dgm:spPr>
      <dgm:t>
        <a:bodyPr/>
        <a:lstStyle/>
        <a:p>
          <a:r>
            <a:rPr lang="en-US" sz="2400" b="0" dirty="0" smtClean="0">
              <a:solidFill>
                <a:srgbClr val="FF0000"/>
              </a:solidFill>
            </a:rPr>
            <a:t>CDS</a:t>
          </a:r>
        </a:p>
        <a:p>
          <a:r>
            <a:rPr lang="en-US" sz="2400" b="0" dirty="0" smtClean="0">
              <a:solidFill>
                <a:srgbClr val="FF0000"/>
              </a:solidFill>
            </a:rPr>
            <a:t>Insurance for CDOs</a:t>
          </a:r>
        </a:p>
        <a:p>
          <a:r>
            <a:rPr lang="en-US" sz="2400" b="0" dirty="0" smtClean="0">
              <a:solidFill>
                <a:srgbClr val="FF0000"/>
              </a:solidFill>
            </a:rPr>
            <a:t>Provided by AIG</a:t>
          </a:r>
          <a:endParaRPr lang="en-US" sz="2400" b="0" dirty="0">
            <a:solidFill>
              <a:srgbClr val="FF0000"/>
            </a:solidFill>
          </a:endParaRPr>
        </a:p>
      </dgm:t>
    </dgm:pt>
    <dgm:pt modelId="{33FE773F-203D-4017-8CBD-127051DBAA88}" type="parTrans" cxnId="{96BA2A6E-7950-441E-BC7D-7ED3567974BA}">
      <dgm:prSet/>
      <dgm:spPr/>
      <dgm:t>
        <a:bodyPr/>
        <a:lstStyle/>
        <a:p>
          <a:endParaRPr lang="en-US"/>
        </a:p>
      </dgm:t>
    </dgm:pt>
    <dgm:pt modelId="{05842FA5-7EF6-4596-B814-06B7A5E56188}" type="sibTrans" cxnId="{96BA2A6E-7950-441E-BC7D-7ED3567974BA}">
      <dgm:prSet/>
      <dgm:spPr/>
      <dgm:t>
        <a:bodyPr/>
        <a:lstStyle/>
        <a:p>
          <a:endParaRPr lang="en-US"/>
        </a:p>
      </dgm:t>
    </dgm:pt>
    <dgm:pt modelId="{FA4D34AC-B594-4E9A-A8E0-0519E3F82F42}">
      <dgm:prSet phldrT="[Text]" custT="1"/>
      <dgm:spPr>
        <a:solidFill>
          <a:schemeClr val="accent5">
            <a:lumMod val="20000"/>
            <a:lumOff val="80000"/>
          </a:schemeClr>
        </a:solidFill>
        <a:ln>
          <a:solidFill>
            <a:schemeClr val="accent5">
              <a:lumMod val="20000"/>
              <a:lumOff val="80000"/>
            </a:schemeClr>
          </a:solidFill>
        </a:ln>
      </dgm:spPr>
      <dgm:t>
        <a:bodyPr/>
        <a:lstStyle/>
        <a:p>
          <a:r>
            <a:rPr lang="en-US" sz="2000" b="1" dirty="0" smtClean="0">
              <a:solidFill>
                <a:srgbClr val="FF0000"/>
              </a:solidFill>
            </a:rPr>
            <a:t>Excessive lending</a:t>
          </a:r>
        </a:p>
        <a:p>
          <a:r>
            <a:rPr lang="en-US" sz="2000" b="1" dirty="0" smtClean="0">
              <a:solidFill>
                <a:srgbClr val="FF0000"/>
              </a:solidFill>
            </a:rPr>
            <a:t>Low interest policy</a:t>
          </a:r>
        </a:p>
        <a:p>
          <a:r>
            <a:rPr lang="en-US" sz="2000" b="1" dirty="0" smtClean="0">
              <a:solidFill>
                <a:srgbClr val="FF0000"/>
              </a:solidFill>
            </a:rPr>
            <a:t>Global excess saving</a:t>
          </a:r>
        </a:p>
        <a:p>
          <a:r>
            <a:rPr lang="en-US" sz="2000" b="1" dirty="0" smtClean="0">
              <a:solidFill>
                <a:srgbClr val="FF0000"/>
              </a:solidFill>
            </a:rPr>
            <a:t>Enhanced bank Liquidity</a:t>
          </a:r>
          <a:endParaRPr lang="en-US" sz="2000" b="1" dirty="0">
            <a:solidFill>
              <a:srgbClr val="FF0000"/>
            </a:solidFill>
          </a:endParaRPr>
        </a:p>
      </dgm:t>
    </dgm:pt>
    <dgm:pt modelId="{45F40ECD-A325-4FCA-B0DB-8E1253266CE1}" type="parTrans" cxnId="{90B41E4D-064E-49EF-8728-B796AC158619}">
      <dgm:prSet/>
      <dgm:spPr/>
      <dgm:t>
        <a:bodyPr/>
        <a:lstStyle/>
        <a:p>
          <a:endParaRPr lang="en-US"/>
        </a:p>
      </dgm:t>
    </dgm:pt>
    <dgm:pt modelId="{3CBE42F2-826D-44D4-BFD1-79E52CB857FD}" type="sibTrans" cxnId="{90B41E4D-064E-49EF-8728-B796AC158619}">
      <dgm:prSet/>
      <dgm:spPr/>
      <dgm:t>
        <a:bodyPr/>
        <a:lstStyle/>
        <a:p>
          <a:endParaRPr lang="en-US"/>
        </a:p>
      </dgm:t>
    </dgm:pt>
    <dgm:pt modelId="{16EB84E1-379A-490C-9D05-D9B29FB8ED2B}">
      <dgm:prSet phldrT="[Text]" custT="1"/>
      <dgm:spPr>
        <a:solidFill>
          <a:schemeClr val="accent6">
            <a:lumMod val="20000"/>
            <a:lumOff val="80000"/>
          </a:schemeClr>
        </a:solidFill>
      </dgm:spPr>
      <dgm:t>
        <a:bodyPr/>
        <a:lstStyle/>
        <a:p>
          <a:r>
            <a:rPr lang="en-US" sz="2000" b="1" dirty="0" smtClean="0">
              <a:solidFill>
                <a:srgbClr val="FF0000"/>
              </a:solidFill>
            </a:rPr>
            <a:t>Housing bubble</a:t>
          </a:r>
        </a:p>
        <a:p>
          <a:r>
            <a:rPr lang="en-US" sz="2000" b="1" dirty="0" smtClean="0">
              <a:solidFill>
                <a:srgbClr val="FF0000"/>
              </a:solidFill>
            </a:rPr>
            <a:t>Greed and lax supervision</a:t>
          </a:r>
          <a:endParaRPr lang="en-US" sz="2000" b="1" dirty="0">
            <a:solidFill>
              <a:srgbClr val="FF0000"/>
            </a:solidFill>
          </a:endParaRPr>
        </a:p>
      </dgm:t>
    </dgm:pt>
    <dgm:pt modelId="{8C17EB9A-DEF8-43F9-AD5A-9F4323BFD1D0}" type="parTrans" cxnId="{AEB0E6D0-34EA-41ED-B4BE-35EDFACD4363}">
      <dgm:prSet/>
      <dgm:spPr/>
      <dgm:t>
        <a:bodyPr/>
        <a:lstStyle/>
        <a:p>
          <a:endParaRPr lang="en-US"/>
        </a:p>
      </dgm:t>
    </dgm:pt>
    <dgm:pt modelId="{ECB3092A-11AD-480D-A3CE-9713CF6DF6E5}" type="sibTrans" cxnId="{AEB0E6D0-34EA-41ED-B4BE-35EDFACD4363}">
      <dgm:prSet/>
      <dgm:spPr/>
      <dgm:t>
        <a:bodyPr/>
        <a:lstStyle/>
        <a:p>
          <a:endParaRPr lang="en-US"/>
        </a:p>
      </dgm:t>
    </dgm:pt>
    <dgm:pt modelId="{CCD75C3A-602F-4E2C-922D-B19F8B58F913}" type="pres">
      <dgm:prSet presAssocID="{730AF7DF-ADBA-4BB9-B2A5-969F79086F23}" presName="cycle" presStyleCnt="0">
        <dgm:presLayoutVars>
          <dgm:dir/>
          <dgm:resizeHandles val="exact"/>
        </dgm:presLayoutVars>
      </dgm:prSet>
      <dgm:spPr/>
      <dgm:t>
        <a:bodyPr/>
        <a:lstStyle/>
        <a:p>
          <a:endParaRPr lang="en-US"/>
        </a:p>
      </dgm:t>
    </dgm:pt>
    <dgm:pt modelId="{24A491B4-D23C-443C-8D86-BA89BEA6FE88}" type="pres">
      <dgm:prSet presAssocID="{074C56E3-9EF3-4FD8-824C-8B75E014E6AC}" presName="node" presStyleLbl="node1" presStyleIdx="0" presStyleCnt="5" custScaleX="211897" custScaleY="124649" custRadScaleRad="99894" custRadScaleInc="891">
        <dgm:presLayoutVars>
          <dgm:bulletEnabled val="1"/>
        </dgm:presLayoutVars>
      </dgm:prSet>
      <dgm:spPr/>
      <dgm:t>
        <a:bodyPr/>
        <a:lstStyle/>
        <a:p>
          <a:endParaRPr lang="en-US"/>
        </a:p>
      </dgm:t>
    </dgm:pt>
    <dgm:pt modelId="{658CBB92-A2BD-4A12-B0F9-D407447B733B}" type="pres">
      <dgm:prSet presAssocID="{074C56E3-9EF3-4FD8-824C-8B75E014E6AC}" presName="spNode" presStyleCnt="0"/>
      <dgm:spPr/>
    </dgm:pt>
    <dgm:pt modelId="{AA63D6A6-0209-4699-AC29-E30D96D29815}" type="pres">
      <dgm:prSet presAssocID="{72E04070-55AF-411B-9EF7-33CAB1726B8C}" presName="sibTrans" presStyleLbl="sibTrans1D1" presStyleIdx="0" presStyleCnt="5"/>
      <dgm:spPr/>
      <dgm:t>
        <a:bodyPr/>
        <a:lstStyle/>
        <a:p>
          <a:endParaRPr lang="en-US"/>
        </a:p>
      </dgm:t>
    </dgm:pt>
    <dgm:pt modelId="{6A584C78-C5C0-4450-846A-6D7A1C3CEC49}" type="pres">
      <dgm:prSet presAssocID="{E2FE90EC-26F6-4A84-B72F-7E34DA06BEAF}" presName="node" presStyleLbl="node1" presStyleIdx="1" presStyleCnt="5" custScaleX="190011" custScaleY="181315" custRadScaleRad="141094" custRadScaleInc="41754">
        <dgm:presLayoutVars>
          <dgm:bulletEnabled val="1"/>
        </dgm:presLayoutVars>
      </dgm:prSet>
      <dgm:spPr/>
      <dgm:t>
        <a:bodyPr/>
        <a:lstStyle/>
        <a:p>
          <a:endParaRPr lang="en-US"/>
        </a:p>
      </dgm:t>
    </dgm:pt>
    <dgm:pt modelId="{4562D028-E531-4B72-A087-4AB05AB95482}" type="pres">
      <dgm:prSet presAssocID="{E2FE90EC-26F6-4A84-B72F-7E34DA06BEAF}" presName="spNode" presStyleCnt="0"/>
      <dgm:spPr/>
    </dgm:pt>
    <dgm:pt modelId="{45C66109-6972-46A4-B49D-F6696E699781}" type="pres">
      <dgm:prSet presAssocID="{3539D925-F936-4332-979C-B98D85070333}" presName="sibTrans" presStyleLbl="sibTrans1D1" presStyleIdx="1" presStyleCnt="5"/>
      <dgm:spPr/>
      <dgm:t>
        <a:bodyPr/>
        <a:lstStyle/>
        <a:p>
          <a:endParaRPr lang="en-US"/>
        </a:p>
      </dgm:t>
    </dgm:pt>
    <dgm:pt modelId="{14784E1C-EED4-46AE-8CEC-21815548A2BB}" type="pres">
      <dgm:prSet presAssocID="{4E368932-202C-4B91-A068-9F0F218357ED}" presName="node" presStyleLbl="node1" presStyleIdx="2" presStyleCnt="5" custScaleX="208830" custScaleY="143231" custRadScaleRad="129369" custRadScaleInc="-38340">
        <dgm:presLayoutVars>
          <dgm:bulletEnabled val="1"/>
        </dgm:presLayoutVars>
      </dgm:prSet>
      <dgm:spPr/>
      <dgm:t>
        <a:bodyPr/>
        <a:lstStyle/>
        <a:p>
          <a:endParaRPr lang="en-US"/>
        </a:p>
      </dgm:t>
    </dgm:pt>
    <dgm:pt modelId="{F8AE1DC7-75A2-4FD4-86C1-12CAF5ADBB6E}" type="pres">
      <dgm:prSet presAssocID="{4E368932-202C-4B91-A068-9F0F218357ED}" presName="spNode" presStyleCnt="0"/>
      <dgm:spPr/>
    </dgm:pt>
    <dgm:pt modelId="{41F59949-DE1C-41D3-A16D-8CD8C8D7FE99}" type="pres">
      <dgm:prSet presAssocID="{05842FA5-7EF6-4596-B814-06B7A5E56188}" presName="sibTrans" presStyleLbl="sibTrans1D1" presStyleIdx="2" presStyleCnt="5"/>
      <dgm:spPr/>
      <dgm:t>
        <a:bodyPr/>
        <a:lstStyle/>
        <a:p>
          <a:endParaRPr lang="en-US"/>
        </a:p>
      </dgm:t>
    </dgm:pt>
    <dgm:pt modelId="{F74424E1-F39D-4FF5-ADFB-E866EA52573D}" type="pres">
      <dgm:prSet presAssocID="{FA4D34AC-B594-4E9A-A8E0-0519E3F82F42}" presName="node" presStyleLbl="node1" presStyleIdx="3" presStyleCnt="5" custScaleX="220256" custScaleY="152249" custRadScaleRad="124492" custRadScaleInc="96397">
        <dgm:presLayoutVars>
          <dgm:bulletEnabled val="1"/>
        </dgm:presLayoutVars>
      </dgm:prSet>
      <dgm:spPr/>
      <dgm:t>
        <a:bodyPr/>
        <a:lstStyle/>
        <a:p>
          <a:endParaRPr lang="en-US"/>
        </a:p>
      </dgm:t>
    </dgm:pt>
    <dgm:pt modelId="{32DCA30C-28C2-42E6-80EA-8321C7198447}" type="pres">
      <dgm:prSet presAssocID="{FA4D34AC-B594-4E9A-A8E0-0519E3F82F42}" presName="spNode" presStyleCnt="0"/>
      <dgm:spPr/>
    </dgm:pt>
    <dgm:pt modelId="{2CD7020F-C992-415F-99C6-FBBFF850E91B}" type="pres">
      <dgm:prSet presAssocID="{3CBE42F2-826D-44D4-BFD1-79E52CB857FD}" presName="sibTrans" presStyleLbl="sibTrans1D1" presStyleIdx="3" presStyleCnt="5"/>
      <dgm:spPr/>
      <dgm:t>
        <a:bodyPr/>
        <a:lstStyle/>
        <a:p>
          <a:endParaRPr lang="en-US"/>
        </a:p>
      </dgm:t>
    </dgm:pt>
    <dgm:pt modelId="{C13468A9-F225-4E22-9F7E-7FC362479DA0}" type="pres">
      <dgm:prSet presAssocID="{16EB84E1-379A-490C-9D05-D9B29FB8ED2B}" presName="node" presStyleLbl="node1" presStyleIdx="4" presStyleCnt="5" custScaleX="147957" custScaleY="151545" custRadScaleRad="150248" custRadScaleInc="-14477">
        <dgm:presLayoutVars>
          <dgm:bulletEnabled val="1"/>
        </dgm:presLayoutVars>
      </dgm:prSet>
      <dgm:spPr/>
      <dgm:t>
        <a:bodyPr/>
        <a:lstStyle/>
        <a:p>
          <a:endParaRPr lang="en-US"/>
        </a:p>
      </dgm:t>
    </dgm:pt>
    <dgm:pt modelId="{882258B7-D1D4-4F4D-8E48-3C182AC6CE0C}" type="pres">
      <dgm:prSet presAssocID="{16EB84E1-379A-490C-9D05-D9B29FB8ED2B}" presName="spNode" presStyleCnt="0"/>
      <dgm:spPr/>
    </dgm:pt>
    <dgm:pt modelId="{AFAA7696-7077-4EB5-A7F3-14AF215BC7CD}" type="pres">
      <dgm:prSet presAssocID="{ECB3092A-11AD-480D-A3CE-9713CF6DF6E5}" presName="sibTrans" presStyleLbl="sibTrans1D1" presStyleIdx="4" presStyleCnt="5"/>
      <dgm:spPr/>
      <dgm:t>
        <a:bodyPr/>
        <a:lstStyle/>
        <a:p>
          <a:endParaRPr lang="en-US"/>
        </a:p>
      </dgm:t>
    </dgm:pt>
  </dgm:ptLst>
  <dgm:cxnLst>
    <dgm:cxn modelId="{DDF1BB62-D65D-4F0E-8F4B-2DD5C125B9C1}" type="presOf" srcId="{3539D925-F936-4332-979C-B98D85070333}" destId="{45C66109-6972-46A4-B49D-F6696E699781}" srcOrd="0" destOrd="0" presId="urn:microsoft.com/office/officeart/2005/8/layout/cycle6"/>
    <dgm:cxn modelId="{96BA2A6E-7950-441E-BC7D-7ED3567974BA}" srcId="{730AF7DF-ADBA-4BB9-B2A5-969F79086F23}" destId="{4E368932-202C-4B91-A068-9F0F218357ED}" srcOrd="2" destOrd="0" parTransId="{33FE773F-203D-4017-8CBD-127051DBAA88}" sibTransId="{05842FA5-7EF6-4596-B814-06B7A5E56188}"/>
    <dgm:cxn modelId="{49AF3E22-5F71-41A9-A34C-45517DEFC56A}" srcId="{730AF7DF-ADBA-4BB9-B2A5-969F79086F23}" destId="{E2FE90EC-26F6-4A84-B72F-7E34DA06BEAF}" srcOrd="1" destOrd="0" parTransId="{9127AC2B-2421-459E-917C-98E6866C6AD1}" sibTransId="{3539D925-F936-4332-979C-B98D85070333}"/>
    <dgm:cxn modelId="{112493F6-0E9A-4319-B449-28CB49E3F1CA}" type="presOf" srcId="{05842FA5-7EF6-4596-B814-06B7A5E56188}" destId="{41F59949-DE1C-41D3-A16D-8CD8C8D7FE99}" srcOrd="0" destOrd="0" presId="urn:microsoft.com/office/officeart/2005/8/layout/cycle6"/>
    <dgm:cxn modelId="{AEB0E6D0-34EA-41ED-B4BE-35EDFACD4363}" srcId="{730AF7DF-ADBA-4BB9-B2A5-969F79086F23}" destId="{16EB84E1-379A-490C-9D05-D9B29FB8ED2B}" srcOrd="4" destOrd="0" parTransId="{8C17EB9A-DEF8-43F9-AD5A-9F4323BFD1D0}" sibTransId="{ECB3092A-11AD-480D-A3CE-9713CF6DF6E5}"/>
    <dgm:cxn modelId="{EFCF77FE-C736-40C9-81BB-4AFC5507D9D0}" type="presOf" srcId="{72E04070-55AF-411B-9EF7-33CAB1726B8C}" destId="{AA63D6A6-0209-4699-AC29-E30D96D29815}" srcOrd="0" destOrd="0" presId="urn:microsoft.com/office/officeart/2005/8/layout/cycle6"/>
    <dgm:cxn modelId="{7A2EB06C-184E-4D38-9922-1975EA626EE8}" type="presOf" srcId="{074C56E3-9EF3-4FD8-824C-8B75E014E6AC}" destId="{24A491B4-D23C-443C-8D86-BA89BEA6FE88}" srcOrd="0" destOrd="0" presId="urn:microsoft.com/office/officeart/2005/8/layout/cycle6"/>
    <dgm:cxn modelId="{30784F45-61A7-4FCC-B9E2-11648AA7C6AF}" type="presOf" srcId="{FA4D34AC-B594-4E9A-A8E0-0519E3F82F42}" destId="{F74424E1-F39D-4FF5-ADFB-E866EA52573D}" srcOrd="0" destOrd="0" presId="urn:microsoft.com/office/officeart/2005/8/layout/cycle6"/>
    <dgm:cxn modelId="{D86F076E-8125-4155-9955-DFA4CCC84513}" type="presOf" srcId="{4E368932-202C-4B91-A068-9F0F218357ED}" destId="{14784E1C-EED4-46AE-8CEC-21815548A2BB}" srcOrd="0" destOrd="0" presId="urn:microsoft.com/office/officeart/2005/8/layout/cycle6"/>
    <dgm:cxn modelId="{90B41E4D-064E-49EF-8728-B796AC158619}" srcId="{730AF7DF-ADBA-4BB9-B2A5-969F79086F23}" destId="{FA4D34AC-B594-4E9A-A8E0-0519E3F82F42}" srcOrd="3" destOrd="0" parTransId="{45F40ECD-A325-4FCA-B0DB-8E1253266CE1}" sibTransId="{3CBE42F2-826D-44D4-BFD1-79E52CB857FD}"/>
    <dgm:cxn modelId="{446B1C2D-DC82-4E70-9478-269276673BE8}" type="presOf" srcId="{730AF7DF-ADBA-4BB9-B2A5-969F79086F23}" destId="{CCD75C3A-602F-4E2C-922D-B19F8B58F913}" srcOrd="0" destOrd="0" presId="urn:microsoft.com/office/officeart/2005/8/layout/cycle6"/>
    <dgm:cxn modelId="{6309588C-5596-4236-BD83-2B1B45DE4939}" type="presOf" srcId="{E2FE90EC-26F6-4A84-B72F-7E34DA06BEAF}" destId="{6A584C78-C5C0-4450-846A-6D7A1C3CEC49}" srcOrd="0" destOrd="0" presId="urn:microsoft.com/office/officeart/2005/8/layout/cycle6"/>
    <dgm:cxn modelId="{6D659726-8471-4DF6-9B39-6741CC3FD88D}" type="presOf" srcId="{ECB3092A-11AD-480D-A3CE-9713CF6DF6E5}" destId="{AFAA7696-7077-4EB5-A7F3-14AF215BC7CD}" srcOrd="0" destOrd="0" presId="urn:microsoft.com/office/officeart/2005/8/layout/cycle6"/>
    <dgm:cxn modelId="{4DCF8DB7-D552-42A3-9994-E4CC935B6153}" type="presOf" srcId="{3CBE42F2-826D-44D4-BFD1-79E52CB857FD}" destId="{2CD7020F-C992-415F-99C6-FBBFF850E91B}" srcOrd="0" destOrd="0" presId="urn:microsoft.com/office/officeart/2005/8/layout/cycle6"/>
    <dgm:cxn modelId="{68D8F142-FAFF-4629-AA08-AAEA964A2096}" srcId="{730AF7DF-ADBA-4BB9-B2A5-969F79086F23}" destId="{074C56E3-9EF3-4FD8-824C-8B75E014E6AC}" srcOrd="0" destOrd="0" parTransId="{F1C93CFF-E488-48ED-BBE0-E23FC2663F2F}" sibTransId="{72E04070-55AF-411B-9EF7-33CAB1726B8C}"/>
    <dgm:cxn modelId="{3E95E81F-503C-4D63-90CA-5A97C381367A}" type="presOf" srcId="{16EB84E1-379A-490C-9D05-D9B29FB8ED2B}" destId="{C13468A9-F225-4E22-9F7E-7FC362479DA0}" srcOrd="0" destOrd="0" presId="urn:microsoft.com/office/officeart/2005/8/layout/cycle6"/>
    <dgm:cxn modelId="{FCD0C40E-10D3-46FF-A4E3-770E9427309C}" type="presParOf" srcId="{CCD75C3A-602F-4E2C-922D-B19F8B58F913}" destId="{24A491B4-D23C-443C-8D86-BA89BEA6FE88}" srcOrd="0" destOrd="0" presId="urn:microsoft.com/office/officeart/2005/8/layout/cycle6"/>
    <dgm:cxn modelId="{282ED5D4-3F14-458F-8EB2-14F05F870970}" type="presParOf" srcId="{CCD75C3A-602F-4E2C-922D-B19F8B58F913}" destId="{658CBB92-A2BD-4A12-B0F9-D407447B733B}" srcOrd="1" destOrd="0" presId="urn:microsoft.com/office/officeart/2005/8/layout/cycle6"/>
    <dgm:cxn modelId="{77B0B4EF-732F-463C-9F57-6ED3E3FB44FD}" type="presParOf" srcId="{CCD75C3A-602F-4E2C-922D-B19F8B58F913}" destId="{AA63D6A6-0209-4699-AC29-E30D96D29815}" srcOrd="2" destOrd="0" presId="urn:microsoft.com/office/officeart/2005/8/layout/cycle6"/>
    <dgm:cxn modelId="{21F5CD42-D045-4DC7-8261-4B6B2275B718}" type="presParOf" srcId="{CCD75C3A-602F-4E2C-922D-B19F8B58F913}" destId="{6A584C78-C5C0-4450-846A-6D7A1C3CEC49}" srcOrd="3" destOrd="0" presId="urn:microsoft.com/office/officeart/2005/8/layout/cycle6"/>
    <dgm:cxn modelId="{32C46B6C-8BAD-47FC-B189-D6C1652E7469}" type="presParOf" srcId="{CCD75C3A-602F-4E2C-922D-B19F8B58F913}" destId="{4562D028-E531-4B72-A087-4AB05AB95482}" srcOrd="4" destOrd="0" presId="urn:microsoft.com/office/officeart/2005/8/layout/cycle6"/>
    <dgm:cxn modelId="{570F937D-B2EB-481F-95A4-11594E3F484C}" type="presParOf" srcId="{CCD75C3A-602F-4E2C-922D-B19F8B58F913}" destId="{45C66109-6972-46A4-B49D-F6696E699781}" srcOrd="5" destOrd="0" presId="urn:microsoft.com/office/officeart/2005/8/layout/cycle6"/>
    <dgm:cxn modelId="{E74D554E-E846-4108-AC5E-3C950948B40D}" type="presParOf" srcId="{CCD75C3A-602F-4E2C-922D-B19F8B58F913}" destId="{14784E1C-EED4-46AE-8CEC-21815548A2BB}" srcOrd="6" destOrd="0" presId="urn:microsoft.com/office/officeart/2005/8/layout/cycle6"/>
    <dgm:cxn modelId="{79E037BA-EAF3-4511-9ACC-D2638F1AAF0C}" type="presParOf" srcId="{CCD75C3A-602F-4E2C-922D-B19F8B58F913}" destId="{F8AE1DC7-75A2-4FD4-86C1-12CAF5ADBB6E}" srcOrd="7" destOrd="0" presId="urn:microsoft.com/office/officeart/2005/8/layout/cycle6"/>
    <dgm:cxn modelId="{F9A0D87A-69C9-4FAF-9E1A-D5AD03EA5BA6}" type="presParOf" srcId="{CCD75C3A-602F-4E2C-922D-B19F8B58F913}" destId="{41F59949-DE1C-41D3-A16D-8CD8C8D7FE99}" srcOrd="8" destOrd="0" presId="urn:microsoft.com/office/officeart/2005/8/layout/cycle6"/>
    <dgm:cxn modelId="{3CE676B3-EA5F-42E1-86B3-FC18A72DDC8A}" type="presParOf" srcId="{CCD75C3A-602F-4E2C-922D-B19F8B58F913}" destId="{F74424E1-F39D-4FF5-ADFB-E866EA52573D}" srcOrd="9" destOrd="0" presId="urn:microsoft.com/office/officeart/2005/8/layout/cycle6"/>
    <dgm:cxn modelId="{D25BEEC2-4531-42BD-AA0E-A354876352E4}" type="presParOf" srcId="{CCD75C3A-602F-4E2C-922D-B19F8B58F913}" destId="{32DCA30C-28C2-42E6-80EA-8321C7198447}" srcOrd="10" destOrd="0" presId="urn:microsoft.com/office/officeart/2005/8/layout/cycle6"/>
    <dgm:cxn modelId="{C8776914-F251-44B5-8585-F1A7C458D073}" type="presParOf" srcId="{CCD75C3A-602F-4E2C-922D-B19F8B58F913}" destId="{2CD7020F-C992-415F-99C6-FBBFF850E91B}" srcOrd="11" destOrd="0" presId="urn:microsoft.com/office/officeart/2005/8/layout/cycle6"/>
    <dgm:cxn modelId="{8C55440B-CFE1-4402-9BB7-9F8B5D3E7C0A}" type="presParOf" srcId="{CCD75C3A-602F-4E2C-922D-B19F8B58F913}" destId="{C13468A9-F225-4E22-9F7E-7FC362479DA0}" srcOrd="12" destOrd="0" presId="urn:microsoft.com/office/officeart/2005/8/layout/cycle6"/>
    <dgm:cxn modelId="{5611E5E2-2A32-4222-A450-9BFCE6E7D3BC}" type="presParOf" srcId="{CCD75C3A-602F-4E2C-922D-B19F8B58F913}" destId="{882258B7-D1D4-4F4D-8E48-3C182AC6CE0C}" srcOrd="13" destOrd="0" presId="urn:microsoft.com/office/officeart/2005/8/layout/cycle6"/>
    <dgm:cxn modelId="{712417AB-0E91-4031-BD30-C4226A47F4E1}" type="presParOf" srcId="{CCD75C3A-602F-4E2C-922D-B19F8B58F913}" destId="{AFAA7696-7077-4EB5-A7F3-14AF215BC7CD}" srcOrd="14" destOrd="0" presId="urn:microsoft.com/office/officeart/2005/8/layout/cycle6"/>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4A491B4-D23C-443C-8D86-BA89BEA6FE88}">
      <dsp:nvSpPr>
        <dsp:cNvPr id="0" name=""/>
        <dsp:cNvSpPr/>
      </dsp:nvSpPr>
      <dsp:spPr>
        <a:xfrm>
          <a:off x="2390452" y="-150952"/>
          <a:ext cx="3150469" cy="1204627"/>
        </a:xfrm>
        <a:prstGeom prst="roundRect">
          <a:avLst/>
        </a:prstGeom>
        <a:solidFill>
          <a:schemeClr val="accent5">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solidFill>
                <a:srgbClr val="FF0000"/>
              </a:solidFill>
            </a:rPr>
            <a:t>Subprime mortgage</a:t>
          </a:r>
        </a:p>
        <a:p>
          <a:pPr lvl="0" algn="ctr" defTabSz="1066800">
            <a:lnSpc>
              <a:spcPct val="90000"/>
            </a:lnSpc>
            <a:spcBef>
              <a:spcPct val="0"/>
            </a:spcBef>
            <a:spcAft>
              <a:spcPct val="35000"/>
            </a:spcAft>
          </a:pPr>
          <a:r>
            <a:rPr lang="en-US" sz="2400" kern="1200" dirty="0" smtClean="0">
              <a:solidFill>
                <a:srgbClr val="FF0000"/>
              </a:solidFill>
            </a:rPr>
            <a:t>Housing loans for low income households</a:t>
          </a:r>
          <a:endParaRPr lang="en-US" sz="2400" kern="1200" dirty="0">
            <a:solidFill>
              <a:srgbClr val="FF0000"/>
            </a:solidFill>
          </a:endParaRPr>
        </a:p>
      </dsp:txBody>
      <dsp:txXfrm>
        <a:off x="2390452" y="-150952"/>
        <a:ext cx="3150469" cy="1204627"/>
      </dsp:txXfrm>
    </dsp:sp>
    <dsp:sp modelId="{AA63D6A6-0209-4699-AC29-E30D96D29815}">
      <dsp:nvSpPr>
        <dsp:cNvPr id="0" name=""/>
        <dsp:cNvSpPr/>
      </dsp:nvSpPr>
      <dsp:spPr>
        <a:xfrm>
          <a:off x="2234328" y="858976"/>
          <a:ext cx="3862868" cy="3862868"/>
        </a:xfrm>
        <a:custGeom>
          <a:avLst/>
          <a:gdLst/>
          <a:ahLst/>
          <a:cxnLst/>
          <a:rect l="0" t="0" r="0" b="0"/>
          <a:pathLst>
            <a:path>
              <a:moveTo>
                <a:pt x="2778955" y="195880"/>
              </a:moveTo>
              <a:arcTo wR="1931434" hR="1931434" stAng="17761657" swAng="471176"/>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6A584C78-C5C0-4450-846A-6D7A1C3CEC49}">
      <dsp:nvSpPr>
        <dsp:cNvPr id="0" name=""/>
        <dsp:cNvSpPr/>
      </dsp:nvSpPr>
      <dsp:spPr>
        <a:xfrm>
          <a:off x="5244706" y="1126327"/>
          <a:ext cx="2825070" cy="1752256"/>
        </a:xfrm>
        <a:prstGeom prst="roundRect">
          <a:avLst/>
        </a:prstGeom>
        <a:solidFill>
          <a:schemeClr val="accent5">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solidFill>
                <a:srgbClr val="FF0000"/>
              </a:solidFill>
            </a:rPr>
            <a:t>CDOs</a:t>
          </a:r>
        </a:p>
        <a:p>
          <a:pPr lvl="0" algn="ctr" defTabSz="1066800">
            <a:lnSpc>
              <a:spcPct val="90000"/>
            </a:lnSpc>
            <a:spcBef>
              <a:spcPct val="0"/>
            </a:spcBef>
            <a:spcAft>
              <a:spcPct val="35000"/>
            </a:spcAft>
          </a:pPr>
          <a:r>
            <a:rPr lang="en-US" sz="2400" kern="1200" dirty="0" smtClean="0">
              <a:solidFill>
                <a:srgbClr val="FF0000"/>
              </a:solidFill>
            </a:rPr>
            <a:t>Bundled  toxic assets, Flawed incentive system</a:t>
          </a:r>
          <a:endParaRPr lang="en-US" sz="2400" kern="1200" dirty="0">
            <a:solidFill>
              <a:srgbClr val="FF0000"/>
            </a:solidFill>
          </a:endParaRPr>
        </a:p>
      </dsp:txBody>
      <dsp:txXfrm>
        <a:off x="5244706" y="1126327"/>
        <a:ext cx="2825070" cy="1752256"/>
      </dsp:txXfrm>
    </dsp:sp>
    <dsp:sp modelId="{45C66109-6972-46A4-B49D-F6696E699781}">
      <dsp:nvSpPr>
        <dsp:cNvPr id="0" name=""/>
        <dsp:cNvSpPr/>
      </dsp:nvSpPr>
      <dsp:spPr>
        <a:xfrm>
          <a:off x="3298942" y="-375613"/>
          <a:ext cx="3862868" cy="3862868"/>
        </a:xfrm>
        <a:custGeom>
          <a:avLst/>
          <a:gdLst/>
          <a:ahLst/>
          <a:cxnLst/>
          <a:rect l="0" t="0" r="0" b="0"/>
          <a:pathLst>
            <a:path>
              <a:moveTo>
                <a:pt x="3334639" y="3258630"/>
              </a:moveTo>
              <a:arcTo wR="1931434" hR="1931434" stAng="2604325" swAng="1067371"/>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14784E1C-EED4-46AE-8CEC-21815548A2BB}">
      <dsp:nvSpPr>
        <dsp:cNvPr id="0" name=""/>
        <dsp:cNvSpPr/>
      </dsp:nvSpPr>
      <dsp:spPr>
        <a:xfrm>
          <a:off x="4179088" y="3251194"/>
          <a:ext cx="3104869" cy="1384206"/>
        </a:xfrm>
        <a:prstGeom prst="roundRect">
          <a:avLst/>
        </a:prstGeom>
        <a:solidFill>
          <a:schemeClr val="accent5">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0" kern="1200" dirty="0" smtClean="0">
              <a:solidFill>
                <a:srgbClr val="FF0000"/>
              </a:solidFill>
            </a:rPr>
            <a:t>CDS</a:t>
          </a:r>
        </a:p>
        <a:p>
          <a:pPr lvl="0" algn="ctr" defTabSz="1066800">
            <a:lnSpc>
              <a:spcPct val="90000"/>
            </a:lnSpc>
            <a:spcBef>
              <a:spcPct val="0"/>
            </a:spcBef>
            <a:spcAft>
              <a:spcPct val="35000"/>
            </a:spcAft>
          </a:pPr>
          <a:r>
            <a:rPr lang="en-US" sz="2400" b="0" kern="1200" dirty="0" smtClean="0">
              <a:solidFill>
                <a:srgbClr val="FF0000"/>
              </a:solidFill>
            </a:rPr>
            <a:t>Insurance for CDOs</a:t>
          </a:r>
        </a:p>
        <a:p>
          <a:pPr lvl="0" algn="ctr" defTabSz="1066800">
            <a:lnSpc>
              <a:spcPct val="90000"/>
            </a:lnSpc>
            <a:spcBef>
              <a:spcPct val="0"/>
            </a:spcBef>
            <a:spcAft>
              <a:spcPct val="35000"/>
            </a:spcAft>
          </a:pPr>
          <a:r>
            <a:rPr lang="en-US" sz="2400" b="0" kern="1200" dirty="0" smtClean="0">
              <a:solidFill>
                <a:srgbClr val="FF0000"/>
              </a:solidFill>
            </a:rPr>
            <a:t>Provided by AIG</a:t>
          </a:r>
          <a:endParaRPr lang="en-US" sz="2400" b="0" kern="1200" dirty="0">
            <a:solidFill>
              <a:srgbClr val="FF0000"/>
            </a:solidFill>
          </a:endParaRPr>
        </a:p>
      </dsp:txBody>
      <dsp:txXfrm>
        <a:off x="4179088" y="3251194"/>
        <a:ext cx="3104869" cy="1384206"/>
      </dsp:txXfrm>
    </dsp:sp>
    <dsp:sp modelId="{41F59949-DE1C-41D3-A16D-8CD8C8D7FE99}">
      <dsp:nvSpPr>
        <dsp:cNvPr id="0" name=""/>
        <dsp:cNvSpPr/>
      </dsp:nvSpPr>
      <dsp:spPr>
        <a:xfrm>
          <a:off x="1910580" y="957505"/>
          <a:ext cx="3862868" cy="3862868"/>
        </a:xfrm>
        <a:custGeom>
          <a:avLst/>
          <a:gdLst/>
          <a:ahLst/>
          <a:cxnLst/>
          <a:rect l="0" t="0" r="0" b="0"/>
          <a:pathLst>
            <a:path>
              <a:moveTo>
                <a:pt x="2737138" y="3686790"/>
              </a:moveTo>
              <a:arcTo wR="1931434" hR="1931434" stAng="3920700" swAng="3892737"/>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F74424E1-F39D-4FF5-ADFB-E866EA52573D}">
      <dsp:nvSpPr>
        <dsp:cNvPr id="0" name=""/>
        <dsp:cNvSpPr/>
      </dsp:nvSpPr>
      <dsp:spPr>
        <a:xfrm>
          <a:off x="257150" y="2878584"/>
          <a:ext cx="3274750" cy="1471357"/>
        </a:xfrm>
        <a:prstGeom prst="roundRect">
          <a:avLst/>
        </a:prstGeom>
        <a:solidFill>
          <a:schemeClr val="accent5">
            <a:lumMod val="20000"/>
            <a:lumOff val="80000"/>
          </a:schemeClr>
        </a:solidFill>
        <a:ln w="25400" cap="flat" cmpd="sng" algn="ctr">
          <a:solidFill>
            <a:schemeClr val="accent5">
              <a:lumMod val="20000"/>
              <a:lumOff val="8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solidFill>
                <a:srgbClr val="FF0000"/>
              </a:solidFill>
            </a:rPr>
            <a:t>Excessive lending</a:t>
          </a:r>
        </a:p>
        <a:p>
          <a:pPr lvl="0" algn="ctr" defTabSz="889000">
            <a:lnSpc>
              <a:spcPct val="90000"/>
            </a:lnSpc>
            <a:spcBef>
              <a:spcPct val="0"/>
            </a:spcBef>
            <a:spcAft>
              <a:spcPct val="35000"/>
            </a:spcAft>
          </a:pPr>
          <a:r>
            <a:rPr lang="en-US" sz="2000" b="1" kern="1200" dirty="0" smtClean="0">
              <a:solidFill>
                <a:srgbClr val="FF0000"/>
              </a:solidFill>
            </a:rPr>
            <a:t>Low interest policy</a:t>
          </a:r>
        </a:p>
        <a:p>
          <a:pPr lvl="0" algn="ctr" defTabSz="889000">
            <a:lnSpc>
              <a:spcPct val="90000"/>
            </a:lnSpc>
            <a:spcBef>
              <a:spcPct val="0"/>
            </a:spcBef>
            <a:spcAft>
              <a:spcPct val="35000"/>
            </a:spcAft>
          </a:pPr>
          <a:r>
            <a:rPr lang="en-US" sz="2000" b="1" kern="1200" dirty="0" smtClean="0">
              <a:solidFill>
                <a:srgbClr val="FF0000"/>
              </a:solidFill>
            </a:rPr>
            <a:t>Global excess saving</a:t>
          </a:r>
        </a:p>
        <a:p>
          <a:pPr lvl="0" algn="ctr" defTabSz="889000">
            <a:lnSpc>
              <a:spcPct val="90000"/>
            </a:lnSpc>
            <a:spcBef>
              <a:spcPct val="0"/>
            </a:spcBef>
            <a:spcAft>
              <a:spcPct val="35000"/>
            </a:spcAft>
          </a:pPr>
          <a:r>
            <a:rPr lang="en-US" sz="2000" b="1" kern="1200" dirty="0" smtClean="0">
              <a:solidFill>
                <a:srgbClr val="FF0000"/>
              </a:solidFill>
            </a:rPr>
            <a:t>Enhanced bank Liquidity</a:t>
          </a:r>
          <a:endParaRPr lang="en-US" sz="2000" b="1" kern="1200" dirty="0">
            <a:solidFill>
              <a:srgbClr val="FF0000"/>
            </a:solidFill>
          </a:endParaRPr>
        </a:p>
      </dsp:txBody>
      <dsp:txXfrm>
        <a:off x="257150" y="2878584"/>
        <a:ext cx="3274750" cy="1471357"/>
      </dsp:txXfrm>
    </dsp:sp>
    <dsp:sp modelId="{2CD7020F-C992-415F-99C6-FBBFF850E91B}">
      <dsp:nvSpPr>
        <dsp:cNvPr id="0" name=""/>
        <dsp:cNvSpPr/>
      </dsp:nvSpPr>
      <dsp:spPr>
        <a:xfrm>
          <a:off x="666428" y="-710216"/>
          <a:ext cx="3862868" cy="3862868"/>
        </a:xfrm>
        <a:custGeom>
          <a:avLst/>
          <a:gdLst/>
          <a:ahLst/>
          <a:cxnLst/>
          <a:rect l="0" t="0" r="0" b="0"/>
          <a:pathLst>
            <a:path>
              <a:moveTo>
                <a:pt x="933351" y="3584996"/>
              </a:moveTo>
              <a:arcTo wR="1931434" hR="1931434" stAng="7266899" swAng="1296414"/>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C13468A9-F225-4E22-9F7E-7FC362479DA0}">
      <dsp:nvSpPr>
        <dsp:cNvPr id="0" name=""/>
        <dsp:cNvSpPr/>
      </dsp:nvSpPr>
      <dsp:spPr>
        <a:xfrm>
          <a:off x="49395" y="920617"/>
          <a:ext cx="2199814" cy="1464554"/>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solidFill>
                <a:srgbClr val="FF0000"/>
              </a:solidFill>
            </a:rPr>
            <a:t>Housing bubble</a:t>
          </a:r>
        </a:p>
        <a:p>
          <a:pPr lvl="0" algn="ctr" defTabSz="889000">
            <a:lnSpc>
              <a:spcPct val="90000"/>
            </a:lnSpc>
            <a:spcBef>
              <a:spcPct val="0"/>
            </a:spcBef>
            <a:spcAft>
              <a:spcPct val="35000"/>
            </a:spcAft>
          </a:pPr>
          <a:r>
            <a:rPr lang="en-US" sz="2000" b="1" kern="1200" dirty="0" smtClean="0">
              <a:solidFill>
                <a:srgbClr val="FF0000"/>
              </a:solidFill>
            </a:rPr>
            <a:t>Greed and lax supervision</a:t>
          </a:r>
          <a:endParaRPr lang="en-US" sz="2000" b="1" kern="1200" dirty="0">
            <a:solidFill>
              <a:srgbClr val="FF0000"/>
            </a:solidFill>
          </a:endParaRPr>
        </a:p>
      </dsp:txBody>
      <dsp:txXfrm>
        <a:off x="49395" y="920617"/>
        <a:ext cx="2199814" cy="1464554"/>
      </dsp:txXfrm>
    </dsp:sp>
    <dsp:sp modelId="{AFAA7696-7077-4EB5-A7F3-14AF215BC7CD}">
      <dsp:nvSpPr>
        <dsp:cNvPr id="0" name=""/>
        <dsp:cNvSpPr/>
      </dsp:nvSpPr>
      <dsp:spPr>
        <a:xfrm>
          <a:off x="1225217" y="957204"/>
          <a:ext cx="3862868" cy="3862868"/>
        </a:xfrm>
        <a:custGeom>
          <a:avLst/>
          <a:gdLst/>
          <a:ahLst/>
          <a:cxnLst/>
          <a:rect l="0" t="0" r="0" b="0"/>
          <a:pathLst>
            <a:path>
              <a:moveTo>
                <a:pt x="1026917" y="224891"/>
              </a:moveTo>
              <a:arcTo wR="1931434" hR="1931434" stAng="14524507" swAng="578482"/>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435599" cy="354799"/>
          </a:xfrm>
          <a:prstGeom prst="rect">
            <a:avLst/>
          </a:prstGeom>
        </p:spPr>
        <p:txBody>
          <a:bodyPr vert="horz" lIns="94768" tIns="47384" rIns="94768" bIns="47384" rtlCol="0"/>
          <a:lstStyle>
            <a:lvl1pPr algn="l" fontAlgn="auto">
              <a:spcBef>
                <a:spcPts val="0"/>
              </a:spcBef>
              <a:spcAft>
                <a:spcPts val="0"/>
              </a:spcAft>
              <a:defRPr sz="1200">
                <a:latin typeface="+mn-lt"/>
                <a:cs typeface="+mn-cs"/>
              </a:defRPr>
            </a:lvl1pPr>
          </a:lstStyle>
          <a:p>
            <a:pPr>
              <a:defRPr/>
            </a:pPr>
            <a:endParaRPr lang="th-TH"/>
          </a:p>
        </p:txBody>
      </p:sp>
      <p:sp>
        <p:nvSpPr>
          <p:cNvPr id="3" name="Date Placeholder 2"/>
          <p:cNvSpPr>
            <a:spLocks noGrp="1"/>
          </p:cNvSpPr>
          <p:nvPr>
            <p:ph type="dt" sz="quarter" idx="1"/>
          </p:nvPr>
        </p:nvSpPr>
        <p:spPr>
          <a:xfrm>
            <a:off x="5797377" y="1"/>
            <a:ext cx="4435599" cy="354799"/>
          </a:xfrm>
          <a:prstGeom prst="rect">
            <a:avLst/>
          </a:prstGeom>
        </p:spPr>
        <p:txBody>
          <a:bodyPr vert="horz" lIns="94768" tIns="47384" rIns="94768" bIns="47384" rtlCol="0"/>
          <a:lstStyle>
            <a:lvl1pPr algn="r" fontAlgn="auto">
              <a:spcBef>
                <a:spcPts val="0"/>
              </a:spcBef>
              <a:spcAft>
                <a:spcPts val="0"/>
              </a:spcAft>
              <a:defRPr sz="1200" smtClean="0">
                <a:latin typeface="+mn-lt"/>
                <a:cs typeface="+mn-cs"/>
              </a:defRPr>
            </a:lvl1pPr>
          </a:lstStyle>
          <a:p>
            <a:pPr>
              <a:defRPr/>
            </a:pPr>
            <a:fld id="{8BB29848-AC42-4EDE-8399-6CD37F48401B}" type="datetimeFigureOut">
              <a:rPr lang="th-TH"/>
              <a:pPr>
                <a:defRPr/>
              </a:pPr>
              <a:t>07/02/57</a:t>
            </a:fld>
            <a:endParaRPr lang="th-TH"/>
          </a:p>
        </p:txBody>
      </p:sp>
      <p:sp>
        <p:nvSpPr>
          <p:cNvPr id="4" name="Footer Placeholder 3"/>
          <p:cNvSpPr>
            <a:spLocks noGrp="1"/>
          </p:cNvSpPr>
          <p:nvPr>
            <p:ph type="ftr" sz="quarter" idx="2"/>
          </p:nvPr>
        </p:nvSpPr>
        <p:spPr>
          <a:xfrm>
            <a:off x="0" y="6742844"/>
            <a:ext cx="4435599" cy="354799"/>
          </a:xfrm>
          <a:prstGeom prst="rect">
            <a:avLst/>
          </a:prstGeom>
        </p:spPr>
        <p:txBody>
          <a:bodyPr vert="horz" lIns="94768" tIns="47384" rIns="94768" bIns="47384" rtlCol="0" anchor="b"/>
          <a:lstStyle>
            <a:lvl1pPr algn="l" fontAlgn="auto">
              <a:spcBef>
                <a:spcPts val="0"/>
              </a:spcBef>
              <a:spcAft>
                <a:spcPts val="0"/>
              </a:spcAft>
              <a:defRPr sz="1200">
                <a:latin typeface="+mn-lt"/>
                <a:cs typeface="+mn-cs"/>
              </a:defRPr>
            </a:lvl1pPr>
          </a:lstStyle>
          <a:p>
            <a:pPr>
              <a:defRPr/>
            </a:pPr>
            <a:endParaRPr lang="th-TH"/>
          </a:p>
        </p:txBody>
      </p:sp>
      <p:sp>
        <p:nvSpPr>
          <p:cNvPr id="5" name="Slide Number Placeholder 4"/>
          <p:cNvSpPr>
            <a:spLocks noGrp="1"/>
          </p:cNvSpPr>
          <p:nvPr>
            <p:ph type="sldNum" sz="quarter" idx="3"/>
          </p:nvPr>
        </p:nvSpPr>
        <p:spPr>
          <a:xfrm>
            <a:off x="5797377" y="6742844"/>
            <a:ext cx="4435599" cy="354799"/>
          </a:xfrm>
          <a:prstGeom prst="rect">
            <a:avLst/>
          </a:prstGeom>
        </p:spPr>
        <p:txBody>
          <a:bodyPr vert="horz" lIns="94768" tIns="47384" rIns="94768" bIns="47384" rtlCol="0" anchor="b"/>
          <a:lstStyle>
            <a:lvl1pPr algn="r" fontAlgn="auto">
              <a:spcBef>
                <a:spcPts val="0"/>
              </a:spcBef>
              <a:spcAft>
                <a:spcPts val="0"/>
              </a:spcAft>
              <a:defRPr sz="1200" smtClean="0">
                <a:latin typeface="+mn-lt"/>
                <a:cs typeface="+mn-cs"/>
              </a:defRPr>
            </a:lvl1pPr>
          </a:lstStyle>
          <a:p>
            <a:pPr>
              <a:defRPr/>
            </a:pPr>
            <a:fld id="{DE2C7343-81FD-4B9E-A3E8-6206D3FA9F5F}" type="slidenum">
              <a:rPr lang="th-TH"/>
              <a:pPr>
                <a:defRPr/>
              </a:pPr>
              <a:t>‹#›</a:t>
            </a:fld>
            <a:endParaRPr lang="th-TH"/>
          </a:p>
        </p:txBody>
      </p:sp>
    </p:spTree>
    <p:extLst>
      <p:ext uri="{BB962C8B-B14F-4D97-AF65-F5344CB8AC3E}">
        <p14:creationId xmlns:p14="http://schemas.microsoft.com/office/powerpoint/2010/main" xmlns="" val="42438644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435599" cy="354799"/>
          </a:xfrm>
          <a:prstGeom prst="rect">
            <a:avLst/>
          </a:prstGeom>
        </p:spPr>
        <p:txBody>
          <a:bodyPr vert="horz" lIns="94768" tIns="47384" rIns="94768" bIns="47384" rtlCol="0"/>
          <a:lstStyle>
            <a:lvl1pPr algn="l" fontAlgn="auto">
              <a:spcBef>
                <a:spcPts val="0"/>
              </a:spcBef>
              <a:spcAft>
                <a:spcPts val="0"/>
              </a:spcAft>
              <a:defRPr sz="1200">
                <a:latin typeface="+mn-lt"/>
                <a:cs typeface="+mn-cs"/>
              </a:defRPr>
            </a:lvl1pPr>
          </a:lstStyle>
          <a:p>
            <a:pPr>
              <a:defRPr/>
            </a:pPr>
            <a:endParaRPr lang="th-TH"/>
          </a:p>
        </p:txBody>
      </p:sp>
      <p:sp>
        <p:nvSpPr>
          <p:cNvPr id="3" name="Date Placeholder 2"/>
          <p:cNvSpPr>
            <a:spLocks noGrp="1"/>
          </p:cNvSpPr>
          <p:nvPr>
            <p:ph type="dt" idx="1"/>
          </p:nvPr>
        </p:nvSpPr>
        <p:spPr>
          <a:xfrm>
            <a:off x="5797377" y="1"/>
            <a:ext cx="4435599" cy="354799"/>
          </a:xfrm>
          <a:prstGeom prst="rect">
            <a:avLst/>
          </a:prstGeom>
        </p:spPr>
        <p:txBody>
          <a:bodyPr vert="horz" lIns="94768" tIns="47384" rIns="94768" bIns="47384" rtlCol="0"/>
          <a:lstStyle>
            <a:lvl1pPr algn="r" fontAlgn="auto">
              <a:spcBef>
                <a:spcPts val="0"/>
              </a:spcBef>
              <a:spcAft>
                <a:spcPts val="0"/>
              </a:spcAft>
              <a:defRPr sz="1200" smtClean="0">
                <a:latin typeface="+mn-lt"/>
                <a:cs typeface="+mn-cs"/>
              </a:defRPr>
            </a:lvl1pPr>
          </a:lstStyle>
          <a:p>
            <a:pPr>
              <a:defRPr/>
            </a:pPr>
            <a:fld id="{C5C3F9A3-26BA-43D3-A6A7-86CBC338E1F1}" type="datetimeFigureOut">
              <a:rPr lang="th-TH"/>
              <a:pPr>
                <a:defRPr/>
              </a:pPr>
              <a:t>07/02/57</a:t>
            </a:fld>
            <a:endParaRPr lang="th-TH"/>
          </a:p>
        </p:txBody>
      </p:sp>
      <p:sp>
        <p:nvSpPr>
          <p:cNvPr id="4" name="Slide Image Placeholder 3"/>
          <p:cNvSpPr>
            <a:spLocks noGrp="1" noRot="1" noChangeAspect="1"/>
          </p:cNvSpPr>
          <p:nvPr>
            <p:ph type="sldImg" idx="2"/>
          </p:nvPr>
        </p:nvSpPr>
        <p:spPr>
          <a:xfrm>
            <a:off x="3341688" y="531813"/>
            <a:ext cx="3551237" cy="2663825"/>
          </a:xfrm>
          <a:prstGeom prst="rect">
            <a:avLst/>
          </a:prstGeom>
          <a:noFill/>
          <a:ln w="12700">
            <a:solidFill>
              <a:prstClr val="black"/>
            </a:solidFill>
          </a:ln>
        </p:spPr>
        <p:txBody>
          <a:bodyPr vert="horz" lIns="94768" tIns="47384" rIns="94768" bIns="47384" rtlCol="0" anchor="ctr"/>
          <a:lstStyle/>
          <a:p>
            <a:pPr lvl="0"/>
            <a:endParaRPr lang="th-TH" noProof="0"/>
          </a:p>
        </p:txBody>
      </p:sp>
      <p:sp>
        <p:nvSpPr>
          <p:cNvPr id="5" name="Notes Placeholder 4"/>
          <p:cNvSpPr>
            <a:spLocks noGrp="1"/>
          </p:cNvSpPr>
          <p:nvPr>
            <p:ph type="body" sz="quarter" idx="3"/>
          </p:nvPr>
        </p:nvSpPr>
        <p:spPr>
          <a:xfrm>
            <a:off x="1022971" y="3372251"/>
            <a:ext cx="8188672" cy="3194851"/>
          </a:xfrm>
          <a:prstGeom prst="rect">
            <a:avLst/>
          </a:prstGeom>
        </p:spPr>
        <p:txBody>
          <a:bodyPr vert="horz" lIns="94768" tIns="47384" rIns="94768" bIns="47384"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th-TH" noProof="0"/>
          </a:p>
        </p:txBody>
      </p:sp>
      <p:sp>
        <p:nvSpPr>
          <p:cNvPr id="6" name="Footer Placeholder 5"/>
          <p:cNvSpPr>
            <a:spLocks noGrp="1"/>
          </p:cNvSpPr>
          <p:nvPr>
            <p:ph type="ftr" sz="quarter" idx="4"/>
          </p:nvPr>
        </p:nvSpPr>
        <p:spPr>
          <a:xfrm>
            <a:off x="0" y="6742844"/>
            <a:ext cx="4435599" cy="354799"/>
          </a:xfrm>
          <a:prstGeom prst="rect">
            <a:avLst/>
          </a:prstGeom>
        </p:spPr>
        <p:txBody>
          <a:bodyPr vert="horz" lIns="94768" tIns="47384" rIns="94768" bIns="47384" rtlCol="0" anchor="b"/>
          <a:lstStyle>
            <a:lvl1pPr algn="l" fontAlgn="auto">
              <a:spcBef>
                <a:spcPts val="0"/>
              </a:spcBef>
              <a:spcAft>
                <a:spcPts val="0"/>
              </a:spcAft>
              <a:defRPr sz="1200">
                <a:latin typeface="+mn-lt"/>
                <a:cs typeface="+mn-cs"/>
              </a:defRPr>
            </a:lvl1pPr>
          </a:lstStyle>
          <a:p>
            <a:pPr>
              <a:defRPr/>
            </a:pPr>
            <a:endParaRPr lang="th-TH"/>
          </a:p>
        </p:txBody>
      </p:sp>
      <p:sp>
        <p:nvSpPr>
          <p:cNvPr id="7" name="Slide Number Placeholder 6"/>
          <p:cNvSpPr>
            <a:spLocks noGrp="1"/>
          </p:cNvSpPr>
          <p:nvPr>
            <p:ph type="sldNum" sz="quarter" idx="5"/>
          </p:nvPr>
        </p:nvSpPr>
        <p:spPr>
          <a:xfrm>
            <a:off x="5797377" y="6742844"/>
            <a:ext cx="4435599" cy="354799"/>
          </a:xfrm>
          <a:prstGeom prst="rect">
            <a:avLst/>
          </a:prstGeom>
        </p:spPr>
        <p:txBody>
          <a:bodyPr vert="horz" lIns="94768" tIns="47384" rIns="94768" bIns="47384" rtlCol="0" anchor="b"/>
          <a:lstStyle>
            <a:lvl1pPr algn="r" fontAlgn="auto">
              <a:spcBef>
                <a:spcPts val="0"/>
              </a:spcBef>
              <a:spcAft>
                <a:spcPts val="0"/>
              </a:spcAft>
              <a:defRPr sz="1200" smtClean="0">
                <a:latin typeface="+mn-lt"/>
                <a:cs typeface="+mn-cs"/>
              </a:defRPr>
            </a:lvl1pPr>
          </a:lstStyle>
          <a:p>
            <a:pPr>
              <a:defRPr/>
            </a:pPr>
            <a:fld id="{F23E01D4-39D4-4005-AF8C-7E10DF66D947}" type="slidenum">
              <a:rPr lang="th-TH"/>
              <a:pPr>
                <a:defRPr/>
              </a:pPr>
              <a:t>‹#›</a:t>
            </a:fld>
            <a:endParaRPr lang="th-TH"/>
          </a:p>
        </p:txBody>
      </p:sp>
    </p:spTree>
    <p:extLst>
      <p:ext uri="{BB962C8B-B14F-4D97-AF65-F5344CB8AC3E}">
        <p14:creationId xmlns:p14="http://schemas.microsoft.com/office/powerpoint/2010/main" xmlns="" val="222685491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mn-lt"/>
        <a:ea typeface="+mn-ea"/>
        <a:cs typeface="+mn-cs"/>
      </a:defRPr>
    </a:lvl1pPr>
    <a:lvl2pPr marL="457200" algn="l" rtl="0" fontAlgn="base">
      <a:spcBef>
        <a:spcPct val="30000"/>
      </a:spcBef>
      <a:spcAft>
        <a:spcPct val="0"/>
      </a:spcAft>
      <a:defRPr kern="1200">
        <a:solidFill>
          <a:schemeClr val="tx1"/>
        </a:solidFill>
        <a:latin typeface="+mn-lt"/>
        <a:ea typeface="+mn-ea"/>
        <a:cs typeface="+mn-cs"/>
      </a:defRPr>
    </a:lvl2pPr>
    <a:lvl3pPr marL="914400" algn="l" rtl="0" fontAlgn="base">
      <a:spcBef>
        <a:spcPct val="30000"/>
      </a:spcBef>
      <a:spcAft>
        <a:spcPct val="0"/>
      </a:spcAft>
      <a:defRPr kern="1200">
        <a:solidFill>
          <a:schemeClr val="tx1"/>
        </a:solidFill>
        <a:latin typeface="+mn-lt"/>
        <a:ea typeface="+mn-ea"/>
        <a:cs typeface="+mn-cs"/>
      </a:defRPr>
    </a:lvl3pPr>
    <a:lvl4pPr marL="1371600" algn="l" rtl="0" fontAlgn="base">
      <a:spcBef>
        <a:spcPct val="30000"/>
      </a:spcBef>
      <a:spcAft>
        <a:spcPct val="0"/>
      </a:spcAft>
      <a:defRPr kern="1200">
        <a:solidFill>
          <a:schemeClr val="tx1"/>
        </a:solidFill>
        <a:latin typeface="+mn-lt"/>
        <a:ea typeface="+mn-ea"/>
        <a:cs typeface="+mn-cs"/>
      </a:defRPr>
    </a:lvl4pPr>
    <a:lvl5pPr marL="1828800" algn="l" rtl="0" fontAlgn="base">
      <a:spcBef>
        <a:spcPct val="30000"/>
      </a:spcBef>
      <a:spcAft>
        <a:spcPct val="0"/>
      </a:spcAft>
      <a:defRPr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lvl1pPr>
              <a:defRPr/>
            </a:lvl1pPr>
          </a:lstStyle>
          <a:p>
            <a:pPr>
              <a:defRPr/>
            </a:pPr>
            <a:fld id="{ADCF1150-4E7D-47F9-8C83-A077F003D413}" type="datetime1">
              <a:rPr lang="th-TH"/>
              <a:pPr>
                <a:defRPr/>
              </a:pPr>
              <a:t>07/02/57</a:t>
            </a:fld>
            <a:endParaRPr lang="th-TH"/>
          </a:p>
        </p:txBody>
      </p:sp>
      <p:sp>
        <p:nvSpPr>
          <p:cNvPr id="5" name="Footer Placeholder 4"/>
          <p:cNvSpPr>
            <a:spLocks noGrp="1"/>
          </p:cNvSpPr>
          <p:nvPr>
            <p:ph type="ftr" sz="quarter" idx="11"/>
          </p:nvPr>
        </p:nvSpPr>
        <p:spPr/>
        <p:txBody>
          <a:bodyPr/>
          <a:lstStyle>
            <a:lvl1pPr>
              <a:defRPr/>
            </a:lvl1pPr>
          </a:lstStyle>
          <a:p>
            <a:pPr>
              <a:defRPr/>
            </a:pPr>
            <a:endParaRPr lang="th-TH"/>
          </a:p>
        </p:txBody>
      </p:sp>
      <p:sp>
        <p:nvSpPr>
          <p:cNvPr id="6" name="Slide Number Placeholder 5"/>
          <p:cNvSpPr>
            <a:spLocks noGrp="1"/>
          </p:cNvSpPr>
          <p:nvPr>
            <p:ph type="sldNum" sz="quarter" idx="12"/>
          </p:nvPr>
        </p:nvSpPr>
        <p:spPr/>
        <p:txBody>
          <a:bodyPr/>
          <a:lstStyle>
            <a:lvl1pPr>
              <a:defRPr/>
            </a:lvl1pPr>
          </a:lstStyle>
          <a:p>
            <a:pPr>
              <a:defRPr/>
            </a:pPr>
            <a:fld id="{46E8DBAB-112E-4793-91EE-82B4B8D019E9}" type="slidenum">
              <a:rPr lang="th-TH"/>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lvl1pPr>
              <a:defRPr/>
            </a:lvl1pPr>
          </a:lstStyle>
          <a:p>
            <a:pPr>
              <a:defRPr/>
            </a:pPr>
            <a:fld id="{245FF9B7-3E7A-476F-9EFF-79E47D63E565}" type="datetime1">
              <a:rPr lang="th-TH"/>
              <a:pPr>
                <a:defRPr/>
              </a:pPr>
              <a:t>07/02/57</a:t>
            </a:fld>
            <a:endParaRPr lang="th-TH"/>
          </a:p>
        </p:txBody>
      </p:sp>
      <p:sp>
        <p:nvSpPr>
          <p:cNvPr id="5" name="Footer Placeholder 4"/>
          <p:cNvSpPr>
            <a:spLocks noGrp="1"/>
          </p:cNvSpPr>
          <p:nvPr>
            <p:ph type="ftr" sz="quarter" idx="11"/>
          </p:nvPr>
        </p:nvSpPr>
        <p:spPr/>
        <p:txBody>
          <a:bodyPr/>
          <a:lstStyle>
            <a:lvl1pPr>
              <a:defRPr/>
            </a:lvl1pPr>
          </a:lstStyle>
          <a:p>
            <a:pPr>
              <a:defRPr/>
            </a:pPr>
            <a:endParaRPr lang="th-TH"/>
          </a:p>
        </p:txBody>
      </p:sp>
      <p:sp>
        <p:nvSpPr>
          <p:cNvPr id="6" name="Slide Number Placeholder 5"/>
          <p:cNvSpPr>
            <a:spLocks noGrp="1"/>
          </p:cNvSpPr>
          <p:nvPr>
            <p:ph type="sldNum" sz="quarter" idx="12"/>
          </p:nvPr>
        </p:nvSpPr>
        <p:spPr/>
        <p:txBody>
          <a:bodyPr/>
          <a:lstStyle>
            <a:lvl1pPr>
              <a:defRPr/>
            </a:lvl1pPr>
          </a:lstStyle>
          <a:p>
            <a:pPr>
              <a:defRPr/>
            </a:pPr>
            <a:fld id="{A92759AF-433C-45E8-893C-2CB9422052D9}" type="slidenum">
              <a:rPr lang="th-TH"/>
              <a:pPr>
                <a:defRPr/>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E10B825C-E473-4125-9E8E-BC0776C1C444}" type="datetime1">
              <a:rPr lang="th-TH"/>
              <a:pPr>
                <a:defRPr/>
              </a:pPr>
              <a:t>07/02/57</a:t>
            </a:fld>
            <a:endParaRPr lang="th-TH"/>
          </a:p>
        </p:txBody>
      </p:sp>
      <p:sp>
        <p:nvSpPr>
          <p:cNvPr id="5" name="Footer Placeholder 4"/>
          <p:cNvSpPr>
            <a:spLocks noGrp="1"/>
          </p:cNvSpPr>
          <p:nvPr>
            <p:ph type="ftr" sz="quarter" idx="11"/>
          </p:nvPr>
        </p:nvSpPr>
        <p:spPr/>
        <p:txBody>
          <a:bodyPr/>
          <a:lstStyle>
            <a:lvl1pPr>
              <a:defRPr/>
            </a:lvl1pPr>
          </a:lstStyle>
          <a:p>
            <a:pPr>
              <a:defRPr/>
            </a:pPr>
            <a:endParaRPr lang="th-TH"/>
          </a:p>
        </p:txBody>
      </p:sp>
      <p:sp>
        <p:nvSpPr>
          <p:cNvPr id="6" name="Slide Number Placeholder 5"/>
          <p:cNvSpPr>
            <a:spLocks noGrp="1"/>
          </p:cNvSpPr>
          <p:nvPr>
            <p:ph type="sldNum" sz="quarter" idx="12"/>
          </p:nvPr>
        </p:nvSpPr>
        <p:spPr/>
        <p:txBody>
          <a:bodyPr/>
          <a:lstStyle>
            <a:lvl1pPr>
              <a:defRPr/>
            </a:lvl1pPr>
          </a:lstStyle>
          <a:p>
            <a:pPr>
              <a:defRPr/>
            </a:pPr>
            <a:fld id="{C4AA12D3-F3A3-4E43-9117-2DB993F3C1EC}" type="slidenum">
              <a:rPr lang="th-TH"/>
              <a:pPr>
                <a:defRPr/>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3"/>
          <p:cNvSpPr>
            <a:spLocks noGrp="1"/>
          </p:cNvSpPr>
          <p:nvPr>
            <p:ph type="dt" sz="half" idx="10"/>
          </p:nvPr>
        </p:nvSpPr>
        <p:spPr/>
        <p:txBody>
          <a:bodyPr/>
          <a:lstStyle>
            <a:lvl1pPr>
              <a:defRPr/>
            </a:lvl1pPr>
          </a:lstStyle>
          <a:p>
            <a:pPr>
              <a:defRPr/>
            </a:pPr>
            <a:fld id="{945509AA-C23E-4DD5-B078-2497C9D11C8F}" type="datetime1">
              <a:rPr lang="th-TH"/>
              <a:pPr>
                <a:defRPr/>
              </a:pPr>
              <a:t>07/02/57</a:t>
            </a:fld>
            <a:endParaRPr lang="th-TH"/>
          </a:p>
        </p:txBody>
      </p:sp>
      <p:sp>
        <p:nvSpPr>
          <p:cNvPr id="6" name="Footer Placeholder 4"/>
          <p:cNvSpPr>
            <a:spLocks noGrp="1"/>
          </p:cNvSpPr>
          <p:nvPr>
            <p:ph type="ftr" sz="quarter" idx="11"/>
          </p:nvPr>
        </p:nvSpPr>
        <p:spPr/>
        <p:txBody>
          <a:bodyPr/>
          <a:lstStyle>
            <a:lvl1pPr>
              <a:defRPr/>
            </a:lvl1pPr>
          </a:lstStyle>
          <a:p>
            <a:pPr>
              <a:defRPr/>
            </a:pPr>
            <a:endParaRPr lang="th-TH"/>
          </a:p>
        </p:txBody>
      </p:sp>
      <p:sp>
        <p:nvSpPr>
          <p:cNvPr id="7" name="Slide Number Placeholder 5"/>
          <p:cNvSpPr>
            <a:spLocks noGrp="1"/>
          </p:cNvSpPr>
          <p:nvPr>
            <p:ph type="sldNum" sz="quarter" idx="12"/>
          </p:nvPr>
        </p:nvSpPr>
        <p:spPr/>
        <p:txBody>
          <a:bodyPr/>
          <a:lstStyle>
            <a:lvl1pPr>
              <a:defRPr/>
            </a:lvl1pPr>
          </a:lstStyle>
          <a:p>
            <a:pPr>
              <a:defRPr/>
            </a:pPr>
            <a:fld id="{4BF3B599-356A-4BAF-8E6F-CDA4ADEEAB69}" type="slidenum">
              <a:rPr lang="th-TH"/>
              <a:pPr>
                <a:defRPr/>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3"/>
          <p:cNvSpPr>
            <a:spLocks noGrp="1"/>
          </p:cNvSpPr>
          <p:nvPr>
            <p:ph type="dt" sz="half" idx="10"/>
          </p:nvPr>
        </p:nvSpPr>
        <p:spPr/>
        <p:txBody>
          <a:bodyPr/>
          <a:lstStyle>
            <a:lvl1pPr>
              <a:defRPr/>
            </a:lvl1pPr>
          </a:lstStyle>
          <a:p>
            <a:pPr>
              <a:defRPr/>
            </a:pPr>
            <a:fld id="{A3C9651B-25C3-4D5B-B5D5-E9BB292C26C6}" type="datetime1">
              <a:rPr lang="th-TH"/>
              <a:pPr>
                <a:defRPr/>
              </a:pPr>
              <a:t>07/02/57</a:t>
            </a:fld>
            <a:endParaRPr lang="th-TH"/>
          </a:p>
        </p:txBody>
      </p:sp>
      <p:sp>
        <p:nvSpPr>
          <p:cNvPr id="8" name="Footer Placeholder 4"/>
          <p:cNvSpPr>
            <a:spLocks noGrp="1"/>
          </p:cNvSpPr>
          <p:nvPr>
            <p:ph type="ftr" sz="quarter" idx="11"/>
          </p:nvPr>
        </p:nvSpPr>
        <p:spPr/>
        <p:txBody>
          <a:bodyPr/>
          <a:lstStyle>
            <a:lvl1pPr>
              <a:defRPr/>
            </a:lvl1pPr>
          </a:lstStyle>
          <a:p>
            <a:pPr>
              <a:defRPr/>
            </a:pPr>
            <a:endParaRPr lang="th-TH"/>
          </a:p>
        </p:txBody>
      </p:sp>
      <p:sp>
        <p:nvSpPr>
          <p:cNvPr id="9" name="Slide Number Placeholder 5"/>
          <p:cNvSpPr>
            <a:spLocks noGrp="1"/>
          </p:cNvSpPr>
          <p:nvPr>
            <p:ph type="sldNum" sz="quarter" idx="12"/>
          </p:nvPr>
        </p:nvSpPr>
        <p:spPr/>
        <p:txBody>
          <a:bodyPr/>
          <a:lstStyle>
            <a:lvl1pPr>
              <a:defRPr/>
            </a:lvl1pPr>
          </a:lstStyle>
          <a:p>
            <a:pPr>
              <a:defRPr/>
            </a:pPr>
            <a:fld id="{B68CFC8B-2923-44D4-86FE-41EF5625072D}" type="slidenum">
              <a:rPr lang="th-TH"/>
              <a:pPr>
                <a:defRPr/>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3"/>
          <p:cNvSpPr>
            <a:spLocks noGrp="1"/>
          </p:cNvSpPr>
          <p:nvPr>
            <p:ph type="dt" sz="half" idx="10"/>
          </p:nvPr>
        </p:nvSpPr>
        <p:spPr/>
        <p:txBody>
          <a:bodyPr/>
          <a:lstStyle>
            <a:lvl1pPr>
              <a:defRPr/>
            </a:lvl1pPr>
          </a:lstStyle>
          <a:p>
            <a:pPr>
              <a:defRPr/>
            </a:pPr>
            <a:fld id="{4BE22763-2EF3-41D1-87E2-B9ED594D7F6A}" type="datetime1">
              <a:rPr lang="th-TH"/>
              <a:pPr>
                <a:defRPr/>
              </a:pPr>
              <a:t>07/02/57</a:t>
            </a:fld>
            <a:endParaRPr lang="th-TH"/>
          </a:p>
        </p:txBody>
      </p:sp>
      <p:sp>
        <p:nvSpPr>
          <p:cNvPr id="4" name="Footer Placeholder 4"/>
          <p:cNvSpPr>
            <a:spLocks noGrp="1"/>
          </p:cNvSpPr>
          <p:nvPr>
            <p:ph type="ftr" sz="quarter" idx="11"/>
          </p:nvPr>
        </p:nvSpPr>
        <p:spPr/>
        <p:txBody>
          <a:bodyPr/>
          <a:lstStyle>
            <a:lvl1pPr>
              <a:defRPr/>
            </a:lvl1pPr>
          </a:lstStyle>
          <a:p>
            <a:pPr>
              <a:defRPr/>
            </a:pPr>
            <a:endParaRPr lang="th-TH"/>
          </a:p>
        </p:txBody>
      </p:sp>
      <p:sp>
        <p:nvSpPr>
          <p:cNvPr id="5" name="Slide Number Placeholder 5"/>
          <p:cNvSpPr>
            <a:spLocks noGrp="1"/>
          </p:cNvSpPr>
          <p:nvPr>
            <p:ph type="sldNum" sz="quarter" idx="12"/>
          </p:nvPr>
        </p:nvSpPr>
        <p:spPr/>
        <p:txBody>
          <a:bodyPr/>
          <a:lstStyle>
            <a:lvl1pPr>
              <a:defRPr/>
            </a:lvl1pPr>
          </a:lstStyle>
          <a:p>
            <a:pPr>
              <a:defRPr/>
            </a:pPr>
            <a:fld id="{6905BD3D-3E5F-4D05-9C58-BE1350EFCEFD}" type="slidenum">
              <a:rPr lang="th-TH"/>
              <a:pPr>
                <a:defRPr/>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F0B423A-9284-490E-AA14-ADF16A619311}" type="datetime1">
              <a:rPr lang="th-TH"/>
              <a:pPr>
                <a:defRPr/>
              </a:pPr>
              <a:t>07/02/57</a:t>
            </a:fld>
            <a:endParaRPr lang="th-TH"/>
          </a:p>
        </p:txBody>
      </p:sp>
      <p:sp>
        <p:nvSpPr>
          <p:cNvPr id="3" name="Footer Placeholder 4"/>
          <p:cNvSpPr>
            <a:spLocks noGrp="1"/>
          </p:cNvSpPr>
          <p:nvPr>
            <p:ph type="ftr" sz="quarter" idx="11"/>
          </p:nvPr>
        </p:nvSpPr>
        <p:spPr/>
        <p:txBody>
          <a:bodyPr/>
          <a:lstStyle>
            <a:lvl1pPr>
              <a:defRPr/>
            </a:lvl1pPr>
          </a:lstStyle>
          <a:p>
            <a:pPr>
              <a:defRPr/>
            </a:pPr>
            <a:endParaRPr lang="th-TH"/>
          </a:p>
        </p:txBody>
      </p:sp>
      <p:sp>
        <p:nvSpPr>
          <p:cNvPr id="4" name="Slide Number Placeholder 5"/>
          <p:cNvSpPr>
            <a:spLocks noGrp="1"/>
          </p:cNvSpPr>
          <p:nvPr>
            <p:ph type="sldNum" sz="quarter" idx="12"/>
          </p:nvPr>
        </p:nvSpPr>
        <p:spPr/>
        <p:txBody>
          <a:bodyPr/>
          <a:lstStyle>
            <a:lvl1pPr>
              <a:defRPr/>
            </a:lvl1pPr>
          </a:lstStyle>
          <a:p>
            <a:pPr>
              <a:defRPr/>
            </a:pPr>
            <a:fld id="{8381DEFB-A4EE-4A57-9FDC-255C5AF2315F}" type="slidenum">
              <a:rPr lang="th-TH"/>
              <a:pPr>
                <a:defRPr/>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C57FA64-238C-422D-8AB3-875141A5EE08}" type="datetime1">
              <a:rPr lang="th-TH"/>
              <a:pPr>
                <a:defRPr/>
              </a:pPr>
              <a:t>07/02/57</a:t>
            </a:fld>
            <a:endParaRPr lang="th-TH"/>
          </a:p>
        </p:txBody>
      </p:sp>
      <p:sp>
        <p:nvSpPr>
          <p:cNvPr id="6" name="Footer Placeholder 4"/>
          <p:cNvSpPr>
            <a:spLocks noGrp="1"/>
          </p:cNvSpPr>
          <p:nvPr>
            <p:ph type="ftr" sz="quarter" idx="11"/>
          </p:nvPr>
        </p:nvSpPr>
        <p:spPr/>
        <p:txBody>
          <a:bodyPr/>
          <a:lstStyle>
            <a:lvl1pPr>
              <a:defRPr/>
            </a:lvl1pPr>
          </a:lstStyle>
          <a:p>
            <a:pPr>
              <a:defRPr/>
            </a:pPr>
            <a:endParaRPr lang="th-TH"/>
          </a:p>
        </p:txBody>
      </p:sp>
      <p:sp>
        <p:nvSpPr>
          <p:cNvPr id="7" name="Slide Number Placeholder 5"/>
          <p:cNvSpPr>
            <a:spLocks noGrp="1"/>
          </p:cNvSpPr>
          <p:nvPr>
            <p:ph type="sldNum" sz="quarter" idx="12"/>
          </p:nvPr>
        </p:nvSpPr>
        <p:spPr/>
        <p:txBody>
          <a:bodyPr/>
          <a:lstStyle>
            <a:lvl1pPr>
              <a:defRPr/>
            </a:lvl1pPr>
          </a:lstStyle>
          <a:p>
            <a:pPr>
              <a:defRPr/>
            </a:pPr>
            <a:fld id="{87ED6E65-37EC-4EAB-B2BE-C354A0E63350}" type="slidenum">
              <a:rPr lang="th-TH"/>
              <a:pPr>
                <a:defRPr/>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h-TH"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0190A18-8B16-41B1-9633-3AA49021FA7D}" type="datetime1">
              <a:rPr lang="th-TH"/>
              <a:pPr>
                <a:defRPr/>
              </a:pPr>
              <a:t>07/02/57</a:t>
            </a:fld>
            <a:endParaRPr lang="th-TH"/>
          </a:p>
        </p:txBody>
      </p:sp>
      <p:sp>
        <p:nvSpPr>
          <p:cNvPr id="6" name="Footer Placeholder 4"/>
          <p:cNvSpPr>
            <a:spLocks noGrp="1"/>
          </p:cNvSpPr>
          <p:nvPr>
            <p:ph type="ftr" sz="quarter" idx="11"/>
          </p:nvPr>
        </p:nvSpPr>
        <p:spPr/>
        <p:txBody>
          <a:bodyPr/>
          <a:lstStyle>
            <a:lvl1pPr>
              <a:defRPr/>
            </a:lvl1pPr>
          </a:lstStyle>
          <a:p>
            <a:pPr>
              <a:defRPr/>
            </a:pPr>
            <a:endParaRPr lang="th-TH"/>
          </a:p>
        </p:txBody>
      </p:sp>
      <p:sp>
        <p:nvSpPr>
          <p:cNvPr id="7" name="Slide Number Placeholder 5"/>
          <p:cNvSpPr>
            <a:spLocks noGrp="1"/>
          </p:cNvSpPr>
          <p:nvPr>
            <p:ph type="sldNum" sz="quarter" idx="12"/>
          </p:nvPr>
        </p:nvSpPr>
        <p:spPr/>
        <p:txBody>
          <a:bodyPr/>
          <a:lstStyle>
            <a:lvl1pPr>
              <a:defRPr/>
            </a:lvl1pPr>
          </a:lstStyle>
          <a:p>
            <a:pPr>
              <a:defRPr/>
            </a:pPr>
            <a:fld id="{94E4DE23-F8D2-4B50-BE8E-0BC716C83106}" type="slidenum">
              <a:rPr lang="th-TH"/>
              <a:pPr>
                <a:defRPr/>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lvl1pPr>
              <a:defRPr/>
            </a:lvl1pPr>
          </a:lstStyle>
          <a:p>
            <a:pPr>
              <a:defRPr/>
            </a:pPr>
            <a:fld id="{516E243B-F3E6-4EAA-84B0-7D6D9AE8CCBA}" type="datetime1">
              <a:rPr lang="th-TH"/>
              <a:pPr>
                <a:defRPr/>
              </a:pPr>
              <a:t>07/02/57</a:t>
            </a:fld>
            <a:endParaRPr lang="th-TH"/>
          </a:p>
        </p:txBody>
      </p:sp>
      <p:sp>
        <p:nvSpPr>
          <p:cNvPr id="5" name="Footer Placeholder 4"/>
          <p:cNvSpPr>
            <a:spLocks noGrp="1"/>
          </p:cNvSpPr>
          <p:nvPr>
            <p:ph type="ftr" sz="quarter" idx="11"/>
          </p:nvPr>
        </p:nvSpPr>
        <p:spPr/>
        <p:txBody>
          <a:bodyPr/>
          <a:lstStyle>
            <a:lvl1pPr>
              <a:defRPr/>
            </a:lvl1pPr>
          </a:lstStyle>
          <a:p>
            <a:pPr>
              <a:defRPr/>
            </a:pPr>
            <a:endParaRPr lang="th-TH"/>
          </a:p>
        </p:txBody>
      </p:sp>
      <p:sp>
        <p:nvSpPr>
          <p:cNvPr id="6" name="Slide Number Placeholder 5"/>
          <p:cNvSpPr>
            <a:spLocks noGrp="1"/>
          </p:cNvSpPr>
          <p:nvPr>
            <p:ph type="sldNum" sz="quarter" idx="12"/>
          </p:nvPr>
        </p:nvSpPr>
        <p:spPr/>
        <p:txBody>
          <a:bodyPr/>
          <a:lstStyle>
            <a:lvl1pPr>
              <a:defRPr/>
            </a:lvl1pPr>
          </a:lstStyle>
          <a:p>
            <a:pPr>
              <a:defRPr/>
            </a:pPr>
            <a:fld id="{BEBC7138-1923-4BC0-A078-3750D73A24BA}" type="slidenum">
              <a:rPr lang="th-TH"/>
              <a:pPr>
                <a:defRPr/>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lvl1pPr>
              <a:defRPr/>
            </a:lvl1pPr>
          </a:lstStyle>
          <a:p>
            <a:pPr>
              <a:defRPr/>
            </a:pPr>
            <a:fld id="{BCAB7EA0-E20F-4560-AB5E-067BECD060CB}" type="datetime1">
              <a:rPr lang="th-TH"/>
              <a:pPr>
                <a:defRPr/>
              </a:pPr>
              <a:t>07/02/57</a:t>
            </a:fld>
            <a:endParaRPr lang="th-TH"/>
          </a:p>
        </p:txBody>
      </p:sp>
      <p:sp>
        <p:nvSpPr>
          <p:cNvPr id="5" name="Footer Placeholder 4"/>
          <p:cNvSpPr>
            <a:spLocks noGrp="1"/>
          </p:cNvSpPr>
          <p:nvPr>
            <p:ph type="ftr" sz="quarter" idx="11"/>
          </p:nvPr>
        </p:nvSpPr>
        <p:spPr/>
        <p:txBody>
          <a:bodyPr/>
          <a:lstStyle>
            <a:lvl1pPr>
              <a:defRPr/>
            </a:lvl1pPr>
          </a:lstStyle>
          <a:p>
            <a:pPr>
              <a:defRPr/>
            </a:pPr>
            <a:endParaRPr lang="th-TH"/>
          </a:p>
        </p:txBody>
      </p:sp>
      <p:sp>
        <p:nvSpPr>
          <p:cNvPr id="6" name="Slide Number Placeholder 5"/>
          <p:cNvSpPr>
            <a:spLocks noGrp="1"/>
          </p:cNvSpPr>
          <p:nvPr>
            <p:ph type="sldNum" sz="quarter" idx="12"/>
          </p:nvPr>
        </p:nvSpPr>
        <p:spPr/>
        <p:txBody>
          <a:bodyPr/>
          <a:lstStyle>
            <a:lvl1pPr>
              <a:defRPr/>
            </a:lvl1pPr>
          </a:lstStyle>
          <a:p>
            <a:pPr>
              <a:defRPr/>
            </a:pPr>
            <a:fld id="{4A056E63-1F1F-4ADC-8D84-F172143E64A3}" type="slidenum">
              <a:rPr lang="th-TH"/>
              <a:pPr>
                <a:defRPr/>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th-TH" smtClean="0"/>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8C1D71D4-E9D9-46C4-9390-D2BA1371CDB0}" type="datetime1">
              <a:rPr lang="th-TH"/>
              <a:pPr>
                <a:defRPr/>
              </a:pPr>
              <a:t>07/02/57</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67213FCC-A36C-496B-B1E9-AF7EEF8D8524}" type="slidenum">
              <a:rPr lang="th-TH"/>
              <a:pPr>
                <a:defRPr/>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cs typeface="Angsana New" pitchFamily="18" charset="-34"/>
        </a:defRPr>
      </a:lvl2pPr>
      <a:lvl3pPr algn="ctr" rtl="0" fontAlgn="base">
        <a:spcBef>
          <a:spcPct val="0"/>
        </a:spcBef>
        <a:spcAft>
          <a:spcPct val="0"/>
        </a:spcAft>
        <a:defRPr sz="4400">
          <a:solidFill>
            <a:schemeClr val="tx1"/>
          </a:solidFill>
          <a:latin typeface="Calibri" pitchFamily="34" charset="0"/>
          <a:cs typeface="Angsana New" pitchFamily="18" charset="-34"/>
        </a:defRPr>
      </a:lvl3pPr>
      <a:lvl4pPr algn="ctr" rtl="0" fontAlgn="base">
        <a:spcBef>
          <a:spcPct val="0"/>
        </a:spcBef>
        <a:spcAft>
          <a:spcPct val="0"/>
        </a:spcAft>
        <a:defRPr sz="4400">
          <a:solidFill>
            <a:schemeClr val="tx1"/>
          </a:solidFill>
          <a:latin typeface="Calibri" pitchFamily="34" charset="0"/>
          <a:cs typeface="Angsana New" pitchFamily="18" charset="-34"/>
        </a:defRPr>
      </a:lvl4pPr>
      <a:lvl5pPr algn="ctr" rtl="0" fontAlgn="base">
        <a:spcBef>
          <a:spcPct val="0"/>
        </a:spcBef>
        <a:spcAft>
          <a:spcPct val="0"/>
        </a:spcAft>
        <a:defRPr sz="4400">
          <a:solidFill>
            <a:schemeClr val="tx1"/>
          </a:solidFill>
          <a:latin typeface="Calibri" pitchFamily="34" charset="0"/>
          <a:cs typeface="Angsana New" pitchFamily="18" charset="-34"/>
        </a:defRPr>
      </a:lvl5pPr>
      <a:lvl6pPr marL="457200" algn="ctr" rtl="0" fontAlgn="base">
        <a:spcBef>
          <a:spcPct val="0"/>
        </a:spcBef>
        <a:spcAft>
          <a:spcPct val="0"/>
        </a:spcAft>
        <a:defRPr sz="4400">
          <a:solidFill>
            <a:schemeClr val="tx1"/>
          </a:solidFill>
          <a:latin typeface="Calibri" pitchFamily="34" charset="0"/>
          <a:cs typeface="Angsana New" pitchFamily="18" charset="-34"/>
        </a:defRPr>
      </a:lvl6pPr>
      <a:lvl7pPr marL="914400" algn="ctr" rtl="0" fontAlgn="base">
        <a:spcBef>
          <a:spcPct val="0"/>
        </a:spcBef>
        <a:spcAft>
          <a:spcPct val="0"/>
        </a:spcAft>
        <a:defRPr sz="4400">
          <a:solidFill>
            <a:schemeClr val="tx1"/>
          </a:solidFill>
          <a:latin typeface="Calibri" pitchFamily="34" charset="0"/>
          <a:cs typeface="Angsana New" pitchFamily="18" charset="-34"/>
        </a:defRPr>
      </a:lvl7pPr>
      <a:lvl8pPr marL="1371600" algn="ctr" rtl="0" fontAlgn="base">
        <a:spcBef>
          <a:spcPct val="0"/>
        </a:spcBef>
        <a:spcAft>
          <a:spcPct val="0"/>
        </a:spcAft>
        <a:defRPr sz="4400">
          <a:solidFill>
            <a:schemeClr val="tx1"/>
          </a:solidFill>
          <a:latin typeface="Calibri" pitchFamily="34" charset="0"/>
          <a:cs typeface="Angsana New" pitchFamily="18" charset="-34"/>
        </a:defRPr>
      </a:lvl8pPr>
      <a:lvl9pPr marL="1828800" algn="ctr" rtl="0" fontAlgn="base">
        <a:spcBef>
          <a:spcPct val="0"/>
        </a:spcBef>
        <a:spcAft>
          <a:spcPct val="0"/>
        </a:spcAft>
        <a:defRPr sz="4400">
          <a:solidFill>
            <a:schemeClr val="tx1"/>
          </a:solidFill>
          <a:latin typeface="Calibri" pitchFamily="34" charset="0"/>
          <a:cs typeface="Angsana New" pitchFamily="18" charset="-34"/>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ctrTitle"/>
          </p:nvPr>
        </p:nvSpPr>
        <p:spPr>
          <a:xfrm>
            <a:off x="714348" y="857232"/>
            <a:ext cx="7772400" cy="2500330"/>
          </a:xfrm>
        </p:spPr>
        <p:txBody>
          <a:bodyPr/>
          <a:lstStyle/>
          <a:p>
            <a:r>
              <a:rPr lang="en-US" sz="3600" dirty="0" smtClean="0">
                <a:cs typeface="Angsana New" pitchFamily="18" charset="-34"/>
              </a:rPr>
              <a:t/>
            </a:r>
            <a:br>
              <a:rPr lang="en-US" sz="3600" dirty="0" smtClean="0">
                <a:cs typeface="Angsana New" pitchFamily="18" charset="-34"/>
              </a:rPr>
            </a:br>
            <a:r>
              <a:rPr lang="en-US" sz="3600" dirty="0" smtClean="0">
                <a:cs typeface="Angsana New" pitchFamily="18" charset="-34"/>
              </a:rPr>
              <a:t/>
            </a:r>
            <a:br>
              <a:rPr lang="en-US" sz="3600" dirty="0" smtClean="0">
                <a:cs typeface="Angsana New" pitchFamily="18" charset="-34"/>
              </a:rPr>
            </a:br>
            <a:r>
              <a:rPr lang="en-US" sz="3600" dirty="0" smtClean="0">
                <a:cs typeface="Angsana New" pitchFamily="18" charset="-34"/>
              </a:rPr>
              <a:t/>
            </a:r>
            <a:br>
              <a:rPr lang="en-US" sz="3600" dirty="0" smtClean="0">
                <a:cs typeface="Angsana New" pitchFamily="18" charset="-34"/>
              </a:rPr>
            </a:br>
            <a:r>
              <a:rPr lang="en-US" sz="2800" dirty="0" smtClean="0">
                <a:latin typeface="Arial Black" pitchFamily="34" charset="0"/>
                <a:cs typeface="Angsana New" pitchFamily="18" charset="-34"/>
              </a:rPr>
              <a:t>The Global Financial Crisis</a:t>
            </a:r>
            <a:br>
              <a:rPr lang="en-US" sz="2800" dirty="0" smtClean="0">
                <a:latin typeface="Arial Black" pitchFamily="34" charset="0"/>
                <a:cs typeface="Angsana New" pitchFamily="18" charset="-34"/>
              </a:rPr>
            </a:br>
            <a:r>
              <a:rPr lang="en-US" sz="2800" dirty="0" smtClean="0">
                <a:latin typeface="Arial Black" pitchFamily="34" charset="0"/>
              </a:rPr>
              <a:t>Causes, Consequences, and Lessons</a:t>
            </a:r>
            <a:r>
              <a:rPr lang="en-US" sz="3600" dirty="0" smtClean="0">
                <a:latin typeface="Arial Black" pitchFamily="34" charset="0"/>
              </a:rPr>
              <a:t/>
            </a:r>
            <a:br>
              <a:rPr lang="en-US" sz="3600" dirty="0" smtClean="0">
                <a:latin typeface="Arial Black" pitchFamily="34" charset="0"/>
              </a:rPr>
            </a:br>
            <a:r>
              <a:rPr lang="en-US" dirty="0" smtClean="0">
                <a:latin typeface="Arial Black" pitchFamily="34" charset="0"/>
              </a:rPr>
              <a:t/>
            </a:r>
            <a:br>
              <a:rPr lang="en-US" dirty="0" smtClean="0">
                <a:latin typeface="Arial Black" pitchFamily="34" charset="0"/>
              </a:rPr>
            </a:br>
            <a:r>
              <a:rPr lang="en-US" dirty="0" smtClean="0">
                <a:cs typeface="Angsana New" pitchFamily="18" charset="-34"/>
              </a:rPr>
              <a:t/>
            </a:r>
            <a:br>
              <a:rPr lang="en-US" dirty="0" smtClean="0">
                <a:cs typeface="Angsana New" pitchFamily="18" charset="-34"/>
              </a:rPr>
            </a:br>
            <a:r>
              <a:rPr lang="en-US" dirty="0" smtClean="0">
                <a:cs typeface="Angsana New" pitchFamily="18" charset="-34"/>
              </a:rPr>
              <a:t/>
            </a:r>
            <a:br>
              <a:rPr lang="en-US" dirty="0" smtClean="0">
                <a:cs typeface="Angsana New" pitchFamily="18" charset="-34"/>
              </a:rPr>
            </a:br>
            <a:endParaRPr lang="th-TH" dirty="0" smtClean="0"/>
          </a:p>
        </p:txBody>
      </p:sp>
      <p:sp>
        <p:nvSpPr>
          <p:cNvPr id="3" name="Subtitle 2"/>
          <p:cNvSpPr>
            <a:spLocks noGrp="1"/>
          </p:cNvSpPr>
          <p:nvPr>
            <p:ph type="subTitle" idx="1"/>
          </p:nvPr>
        </p:nvSpPr>
        <p:spPr>
          <a:xfrm>
            <a:off x="1371600" y="3143248"/>
            <a:ext cx="6400800" cy="2495552"/>
          </a:xfrm>
        </p:spPr>
        <p:txBody>
          <a:bodyPr rtlCol="0">
            <a:normAutofit/>
          </a:bodyPr>
          <a:lstStyle/>
          <a:p>
            <a:pPr fontAlgn="auto">
              <a:spcAft>
                <a:spcPts val="0"/>
              </a:spcAft>
              <a:defRPr/>
            </a:pPr>
            <a:endParaRPr lang="en-US" dirty="0" smtClean="0"/>
          </a:p>
          <a:p>
            <a:pPr fontAlgn="auto">
              <a:spcAft>
                <a:spcPts val="0"/>
              </a:spcAft>
              <a:defRPr/>
            </a:pPr>
            <a:r>
              <a:rPr lang="en-US" dirty="0" err="1" smtClean="0"/>
              <a:t>Bhanupong</a:t>
            </a:r>
            <a:endParaRPr lang="en-US" dirty="0" smtClean="0"/>
          </a:p>
          <a:p>
            <a:pPr fontAlgn="auto">
              <a:spcAft>
                <a:spcPts val="0"/>
              </a:spcAft>
              <a:defRPr/>
            </a:pPr>
            <a:r>
              <a:rPr lang="en-US" smtClean="0"/>
              <a:t>Lecture 8</a:t>
            </a:r>
            <a:endParaRPr lang="th-TH"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US" dirty="0" smtClean="0">
                <a:cs typeface="Angsana New" pitchFamily="18" charset="-34"/>
              </a:rPr>
              <a:t>Outline</a:t>
            </a:r>
          </a:p>
        </p:txBody>
      </p:sp>
      <p:sp>
        <p:nvSpPr>
          <p:cNvPr id="8195" name="Content Placeholder 2"/>
          <p:cNvSpPr>
            <a:spLocks noGrp="1"/>
          </p:cNvSpPr>
          <p:nvPr>
            <p:ph idx="1"/>
          </p:nvPr>
        </p:nvSpPr>
        <p:spPr/>
        <p:txBody>
          <a:bodyPr/>
          <a:lstStyle/>
          <a:p>
            <a:pPr>
              <a:buNone/>
            </a:pPr>
            <a:r>
              <a:rPr lang="en-US" dirty="0" smtClean="0">
                <a:cs typeface="Cordia New" pitchFamily="34" charset="-34"/>
              </a:rPr>
              <a:t>1.  Global financial crisis in 2008</a:t>
            </a:r>
          </a:p>
          <a:p>
            <a:pPr>
              <a:buNone/>
            </a:pPr>
            <a:r>
              <a:rPr lang="en-US" dirty="0" smtClean="0">
                <a:cs typeface="Cordia New" pitchFamily="34" charset="-34"/>
              </a:rPr>
              <a:t>2. Impact on Thailand</a:t>
            </a:r>
          </a:p>
          <a:p>
            <a:pPr>
              <a:buNone/>
            </a:pPr>
            <a:r>
              <a:rPr lang="en-US" dirty="0" smtClean="0">
                <a:cs typeface="Cordia New" pitchFamily="34" charset="-34"/>
              </a:rPr>
              <a:t>3. Recovery in Asia</a:t>
            </a:r>
          </a:p>
          <a:p>
            <a:pPr>
              <a:buNone/>
            </a:pPr>
            <a:r>
              <a:rPr lang="en-US" dirty="0" smtClean="0">
                <a:cs typeface="Cordia New" pitchFamily="34" charset="-34"/>
              </a:rPr>
              <a:t>4. Lessons </a:t>
            </a:r>
          </a:p>
          <a:p>
            <a:pPr>
              <a:buNone/>
            </a:pPr>
            <a:r>
              <a:rPr lang="en-US" dirty="0" smtClean="0">
                <a:cs typeface="Cordia New" pitchFamily="34" charset="-34"/>
              </a:rPr>
              <a:t>5. </a:t>
            </a:r>
            <a:r>
              <a:rPr lang="en-US" dirty="0" err="1" smtClean="0">
                <a:cs typeface="Cordia New" pitchFamily="34" charset="-34"/>
              </a:rPr>
              <a:t>Minsky</a:t>
            </a:r>
            <a:r>
              <a:rPr lang="en-US" dirty="0" smtClean="0">
                <a:cs typeface="Cordia New" pitchFamily="34" charset="-34"/>
              </a:rPr>
              <a:t> </a:t>
            </a:r>
            <a:r>
              <a:rPr lang="en-US" dirty="0" smtClean="0">
                <a:cs typeface="Cordia New" pitchFamily="34" charset="-34"/>
              </a:rPr>
              <a:t>moment</a:t>
            </a:r>
          </a:p>
          <a:p>
            <a:pPr>
              <a:buNone/>
            </a:pPr>
            <a:r>
              <a:rPr lang="en-US" dirty="0" smtClean="0">
                <a:cs typeface="Cordia New" pitchFamily="34" charset="-34"/>
              </a:rPr>
              <a:t>6. The shape of things to come</a:t>
            </a:r>
            <a:endParaRPr lang="en-US" dirty="0" smtClean="0">
              <a:cs typeface="Cordia New" pitchFamily="34" charset="-34"/>
            </a:endParaRPr>
          </a:p>
        </p:txBody>
      </p:sp>
      <p:sp>
        <p:nvSpPr>
          <p:cNvPr id="4" name="Slide Number Placeholder 3"/>
          <p:cNvSpPr>
            <a:spLocks noGrp="1"/>
          </p:cNvSpPr>
          <p:nvPr>
            <p:ph type="sldNum" sz="quarter" idx="12"/>
          </p:nvPr>
        </p:nvSpPr>
        <p:spPr/>
        <p:txBody>
          <a:bodyPr/>
          <a:lstStyle/>
          <a:p>
            <a:pPr>
              <a:defRPr/>
            </a:pPr>
            <a:fld id="{F9349C25-4403-488A-81A0-A010958BF57E}" type="slidenum">
              <a:rPr lang="th-TH"/>
              <a:pPr>
                <a:defRPr/>
              </a:pPr>
              <a:t>2</a:t>
            </a:fld>
            <a:endParaRPr lang="th-TH"/>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1. The global financial crisis </a:t>
            </a:r>
            <a:r>
              <a:rPr lang="en-US" sz="3200" dirty="0" smtClean="0"/>
              <a:t/>
            </a:r>
            <a:br>
              <a:rPr lang="en-US" sz="3200" dirty="0" smtClean="0"/>
            </a:br>
            <a:r>
              <a:rPr lang="en-US" sz="3200" dirty="0" smtClean="0"/>
              <a:t>While it was brewing in 2007</a:t>
            </a:r>
            <a:endParaRPr lang="en-US" sz="3200" dirty="0"/>
          </a:p>
        </p:txBody>
      </p:sp>
      <p:sp>
        <p:nvSpPr>
          <p:cNvPr id="3" name="Content Placeholder 2"/>
          <p:cNvSpPr>
            <a:spLocks noGrp="1"/>
          </p:cNvSpPr>
          <p:nvPr>
            <p:ph idx="1"/>
          </p:nvPr>
        </p:nvSpPr>
        <p:spPr/>
        <p:txBody>
          <a:bodyPr/>
          <a:lstStyle/>
          <a:p>
            <a:pPr eaLnBrk="1" fontAlgn="auto" hangingPunct="1">
              <a:spcAft>
                <a:spcPts val="0"/>
              </a:spcAft>
              <a:defRPr/>
            </a:pPr>
            <a:r>
              <a:rPr lang="en-US" sz="2800" dirty="0" smtClean="0">
                <a:solidFill>
                  <a:srgbClr val="FF0000"/>
                </a:solidFill>
              </a:rPr>
              <a:t>March 16, 2007</a:t>
            </a:r>
          </a:p>
          <a:p>
            <a:pPr eaLnBrk="1" fontAlgn="auto" hangingPunct="1">
              <a:spcAft>
                <a:spcPts val="0"/>
              </a:spcAft>
              <a:buNone/>
              <a:defRPr/>
            </a:pPr>
            <a:r>
              <a:rPr lang="en-US" sz="2800" b="1" dirty="0" smtClean="0"/>
              <a:t>     Bear Stearns </a:t>
            </a:r>
            <a:r>
              <a:rPr lang="en-US" sz="2800" dirty="0" smtClean="0"/>
              <a:t> (an investment bank) was bought by JPMorgan Chase &amp; Co. in a deal orchestrated by and backed up by the government following a </a:t>
            </a:r>
            <a:r>
              <a:rPr lang="en-US" sz="2800" b="1" i="1" dirty="0" smtClean="0"/>
              <a:t>sharp decline in shares </a:t>
            </a:r>
            <a:r>
              <a:rPr lang="en-US" sz="2800" dirty="0" smtClean="0"/>
              <a:t>and a collapse in confidence in the company.</a:t>
            </a:r>
          </a:p>
          <a:p>
            <a:pPr eaLnBrk="1" fontAlgn="auto" hangingPunct="1">
              <a:spcAft>
                <a:spcPts val="0"/>
              </a:spcAft>
              <a:defRPr/>
            </a:pPr>
            <a:r>
              <a:rPr lang="en-US" sz="2800" dirty="0" smtClean="0"/>
              <a:t> </a:t>
            </a:r>
            <a:r>
              <a:rPr lang="en-US" sz="2800" dirty="0" smtClean="0">
                <a:solidFill>
                  <a:srgbClr val="FF0000"/>
                </a:solidFill>
              </a:rPr>
              <a:t>July 11, 2007</a:t>
            </a:r>
          </a:p>
          <a:p>
            <a:pPr eaLnBrk="1" fontAlgn="auto" hangingPunct="1">
              <a:spcAft>
                <a:spcPts val="0"/>
              </a:spcAft>
              <a:buNone/>
              <a:defRPr/>
            </a:pPr>
            <a:r>
              <a:rPr lang="en-US" sz="2800" dirty="0" smtClean="0">
                <a:solidFill>
                  <a:srgbClr val="FF0000"/>
                </a:solidFill>
              </a:rPr>
              <a:t>     </a:t>
            </a:r>
            <a:r>
              <a:rPr lang="en-US" sz="2800" dirty="0" smtClean="0"/>
              <a:t>Federal regulators seized </a:t>
            </a:r>
            <a:r>
              <a:rPr lang="en-US" sz="2800" b="1" dirty="0" err="1" smtClean="0"/>
              <a:t>IndyMac</a:t>
            </a:r>
            <a:r>
              <a:rPr lang="en-US" sz="2800" b="1" dirty="0" smtClean="0"/>
              <a:t> Bank </a:t>
            </a:r>
            <a:r>
              <a:rPr lang="en-US" sz="2800" dirty="0" smtClean="0"/>
              <a:t>after it succumbed to the pressures of </a:t>
            </a:r>
            <a:r>
              <a:rPr lang="en-US" sz="2800" b="1" i="1" dirty="0" smtClean="0"/>
              <a:t>tighter credit, tumbling home prices</a:t>
            </a:r>
            <a:r>
              <a:rPr lang="en-US" sz="2800" dirty="0" smtClean="0"/>
              <a:t> and rising </a:t>
            </a:r>
            <a:r>
              <a:rPr lang="en-US" sz="2800" b="1" i="1" dirty="0" smtClean="0"/>
              <a:t>foreclosures</a:t>
            </a:r>
            <a:r>
              <a:rPr lang="en-US" sz="2800" dirty="0" smtClean="0"/>
              <a:t>.  </a:t>
            </a:r>
          </a:p>
          <a:p>
            <a:pPr eaLnBrk="1" fontAlgn="auto" hangingPunct="1">
              <a:spcAft>
                <a:spcPts val="0"/>
              </a:spcAft>
              <a:buNone/>
              <a:defRPr/>
            </a:pPr>
            <a:r>
              <a:rPr lang="en-US" sz="2800" dirty="0" smtClean="0"/>
              <a:t>    </a:t>
            </a:r>
            <a:r>
              <a:rPr lang="en-US" sz="2800" dirty="0" err="1" smtClean="0"/>
              <a:t>IndyMac</a:t>
            </a:r>
            <a:r>
              <a:rPr lang="en-US" sz="2800" dirty="0" smtClean="0"/>
              <a:t> is the largest thrift ever to fail in the U.S.</a:t>
            </a:r>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3</a:t>
            </a:fld>
            <a:endParaRPr lang="th-TH"/>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Timeline of the crisis</a:t>
            </a:r>
            <a:br>
              <a:rPr lang="en-US" sz="3600" dirty="0" smtClean="0"/>
            </a:br>
            <a:r>
              <a:rPr lang="en-US" sz="3600" dirty="0" smtClean="0"/>
              <a:t>The crisis took some years in the making</a:t>
            </a:r>
            <a:endParaRPr lang="en-US" sz="3600" dirty="0"/>
          </a:p>
        </p:txBody>
      </p:sp>
      <p:sp>
        <p:nvSpPr>
          <p:cNvPr id="3" name="Content Placeholder 2"/>
          <p:cNvSpPr>
            <a:spLocks noGrp="1"/>
          </p:cNvSpPr>
          <p:nvPr>
            <p:ph idx="1"/>
          </p:nvPr>
        </p:nvSpPr>
        <p:spPr>
          <a:xfrm>
            <a:off x="571472" y="1357298"/>
            <a:ext cx="8229600" cy="4525963"/>
          </a:xfrm>
        </p:spPr>
        <p:txBody>
          <a:bodyPr/>
          <a:lstStyle/>
          <a:p>
            <a:pPr eaLnBrk="1" fontAlgn="auto" hangingPunct="1">
              <a:spcAft>
                <a:spcPts val="0"/>
              </a:spcAft>
              <a:defRPr/>
            </a:pPr>
            <a:r>
              <a:rPr lang="en-US" dirty="0" smtClean="0"/>
              <a:t> </a:t>
            </a:r>
            <a:r>
              <a:rPr lang="en-US" dirty="0" smtClean="0">
                <a:solidFill>
                  <a:srgbClr val="FF0000"/>
                </a:solidFill>
              </a:rPr>
              <a:t>September 7, 2007</a:t>
            </a:r>
            <a:r>
              <a:rPr lang="en-US" dirty="0" smtClean="0"/>
              <a:t>. </a:t>
            </a:r>
          </a:p>
          <a:p>
            <a:pPr eaLnBrk="1" fontAlgn="auto" hangingPunct="1">
              <a:spcAft>
                <a:spcPts val="0"/>
              </a:spcAft>
              <a:buNone/>
              <a:defRPr/>
            </a:pPr>
            <a:r>
              <a:rPr lang="en-US" dirty="0" smtClean="0"/>
              <a:t>     In a bid to stabilize the nation's troubled housing market, the US government seized control of </a:t>
            </a:r>
            <a:r>
              <a:rPr lang="en-US" b="1" dirty="0" smtClean="0"/>
              <a:t>Fannie Mae </a:t>
            </a:r>
            <a:r>
              <a:rPr lang="en-US" dirty="0" smtClean="0"/>
              <a:t>and</a:t>
            </a:r>
            <a:r>
              <a:rPr lang="en-US" b="1" dirty="0" smtClean="0"/>
              <a:t> Freddie Mac</a:t>
            </a:r>
          </a:p>
          <a:p>
            <a:pPr eaLnBrk="1" fontAlgn="auto" hangingPunct="1">
              <a:spcAft>
                <a:spcPts val="0"/>
              </a:spcAft>
              <a:buNone/>
              <a:defRPr/>
            </a:pPr>
            <a:endParaRPr lang="en-US" b="1" dirty="0" smtClean="0"/>
          </a:p>
          <a:p>
            <a:pPr eaLnBrk="1" fontAlgn="auto" hangingPunct="1">
              <a:spcAft>
                <a:spcPts val="0"/>
              </a:spcAft>
              <a:buNone/>
              <a:defRPr/>
            </a:pPr>
            <a:r>
              <a:rPr lang="en-US" b="1" dirty="0" smtClean="0"/>
              <a:t>    </a:t>
            </a:r>
            <a:r>
              <a:rPr lang="en-US" dirty="0" smtClean="0"/>
              <a:t>These two publicly traded companies  together hold or guarantee about half the  mortgage loans in USA.</a:t>
            </a:r>
          </a:p>
          <a:p>
            <a:pPr eaLnBrk="1" fontAlgn="auto" hangingPunct="1">
              <a:spcAft>
                <a:spcPts val="0"/>
              </a:spcAft>
              <a:buNone/>
              <a:defRPr/>
            </a:pPr>
            <a:endParaRPr lang="en-US" dirty="0" smtClean="0"/>
          </a:p>
          <a:p>
            <a:pPr eaLnBrk="1" fontAlgn="auto" hangingPunct="1">
              <a:spcAft>
                <a:spcPts val="0"/>
              </a:spcAft>
              <a:buNone/>
              <a:defRPr/>
            </a:pPr>
            <a:endParaRPr lang="en-US" dirty="0" smtClean="0"/>
          </a:p>
          <a:p>
            <a:pPr eaLnBrk="1" fontAlgn="auto" hangingPunct="1">
              <a:spcAft>
                <a:spcPts val="0"/>
              </a:spcAft>
              <a:buNone/>
              <a:defRPr/>
            </a:pPr>
            <a:endParaRPr lang="en-US" dirty="0" smtClean="0"/>
          </a:p>
          <a:p>
            <a:pPr fontAlgn="auto">
              <a:spcAft>
                <a:spcPts val="0"/>
              </a:spcAft>
              <a:defRPr/>
            </a:pPr>
            <a:endParaRPr lang="en-US" dirty="0" smtClean="0"/>
          </a:p>
          <a:p>
            <a:pPr eaLnBrk="1" fontAlgn="auto" hangingPunct="1">
              <a:spcAft>
                <a:spcPts val="0"/>
              </a:spcAft>
              <a:defRPr/>
            </a:pPr>
            <a:endParaRPr lang="en-US" dirty="0" smtClean="0"/>
          </a:p>
          <a:p>
            <a:endParaRPr lang="en-US" sz="2400"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4</a:t>
            </a:fld>
            <a:endParaRPr lang="th-TH"/>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Lehman Brothers Debacle </a:t>
            </a:r>
            <a:endParaRPr lang="th-TH" dirty="0"/>
          </a:p>
        </p:txBody>
      </p:sp>
      <p:sp>
        <p:nvSpPr>
          <p:cNvPr id="3" name="Content Placeholder 2"/>
          <p:cNvSpPr>
            <a:spLocks noGrp="1"/>
          </p:cNvSpPr>
          <p:nvPr>
            <p:ph idx="1"/>
          </p:nvPr>
        </p:nvSpPr>
        <p:spPr/>
        <p:txBody>
          <a:bodyPr/>
          <a:lstStyle/>
          <a:p>
            <a:r>
              <a:rPr lang="en-US" sz="2800" dirty="0" smtClean="0">
                <a:solidFill>
                  <a:srgbClr val="FF0000"/>
                </a:solidFill>
              </a:rPr>
              <a:t>September 15, 2008</a:t>
            </a:r>
            <a:r>
              <a:rPr lang="en-US" sz="2400" dirty="0" smtClean="0"/>
              <a:t>: Lehman Brothers filed for bankruptcy</a:t>
            </a:r>
          </a:p>
          <a:p>
            <a:r>
              <a:rPr lang="en-US" sz="2400" dirty="0" smtClean="0"/>
              <a:t>Lehman Brothers International (Europe)—LBIE, the London subsidiary of Lehman Brothers Holdings, New York—closed for business, leaving 839,000 failed transactions totaling billions of dollars hanging in the air. </a:t>
            </a:r>
          </a:p>
          <a:p>
            <a:r>
              <a:rPr lang="en-US" sz="2400" dirty="0" smtClean="0"/>
              <a:t>PricewaterhouseCoopers (PWC), the administrator, was still trying to sort out most of them, which relate to over 100 separate units of LBIE.</a:t>
            </a:r>
          </a:p>
          <a:p>
            <a:r>
              <a:rPr lang="en-US" sz="2400" dirty="0" smtClean="0"/>
              <a:t> It has managed to pay claims of around $13 billion (£8 billion) but wants the American parent to settle up to $100 billion more.</a:t>
            </a:r>
          </a:p>
          <a:p>
            <a:endParaRPr lang="th-TH" sz="2400"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5</a:t>
            </a:fld>
            <a:endParaRPr lang="th-TH"/>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period of low interest rates</a:t>
            </a:r>
            <a:endParaRPr lang="en-US" dirty="0"/>
          </a:p>
        </p:txBody>
      </p:sp>
      <p:sp>
        <p:nvSpPr>
          <p:cNvPr id="3" name="Content Placeholder 2"/>
          <p:cNvSpPr>
            <a:spLocks noGrp="1"/>
          </p:cNvSpPr>
          <p:nvPr>
            <p:ph idx="1"/>
          </p:nvPr>
        </p:nvSpPr>
        <p:spPr>
          <a:xfrm>
            <a:off x="428596" y="1357298"/>
            <a:ext cx="8229600" cy="4525963"/>
          </a:xfrm>
        </p:spPr>
        <p:txBody>
          <a:bodyPr/>
          <a:lstStyle/>
          <a:p>
            <a:pPr eaLnBrk="1" fontAlgn="auto" hangingPunct="1">
              <a:spcAft>
                <a:spcPts val="0"/>
              </a:spcAft>
              <a:defRPr/>
            </a:pPr>
            <a:r>
              <a:rPr lang="en-US" dirty="0" smtClean="0"/>
              <a:t>In 2002, to spur US economy which was experiencing a </a:t>
            </a:r>
            <a:r>
              <a:rPr lang="en-US" b="1" i="1" dirty="0" smtClean="0"/>
              <a:t>mild recession </a:t>
            </a:r>
            <a:r>
              <a:rPr lang="en-US" dirty="0" smtClean="0"/>
              <a:t>as a result of the bursting of the dot.com  bubble and the terrorist attack in 2001, the Fed decided to lower interest rates. </a:t>
            </a:r>
          </a:p>
          <a:p>
            <a:pPr eaLnBrk="1" fontAlgn="auto" hangingPunct="1">
              <a:spcAft>
                <a:spcPts val="0"/>
              </a:spcAft>
              <a:defRPr/>
            </a:pPr>
            <a:r>
              <a:rPr lang="en-US" dirty="0" smtClean="0"/>
              <a:t>Cheap credit and lax lending policies encouraged consumers to purchase new homes and take out additional mortgage loans for personal consumption like buying a new car or going on vacation.</a:t>
            </a:r>
          </a:p>
          <a:p>
            <a:pPr eaLnBrk="1" fontAlgn="auto" hangingPunct="1">
              <a:spcAft>
                <a:spcPts val="0"/>
              </a:spcAft>
              <a:buNone/>
              <a:defRPr/>
            </a:pPr>
            <a:r>
              <a:rPr lang="en-US" sz="2400" dirty="0" smtClean="0"/>
              <a:t> </a:t>
            </a:r>
            <a:endParaRPr lang="en-US" sz="2400"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6</a:t>
            </a:fld>
            <a:endParaRPr lang="th-TH"/>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The Fed Monetary easing began in 2002</a:t>
            </a:r>
            <a:br>
              <a:rPr lang="en-US" sz="3600" dirty="0" smtClean="0"/>
            </a:br>
            <a:r>
              <a:rPr lang="en-US" sz="3600" dirty="0" smtClean="0"/>
              <a:t>Notice the interest rate differential</a:t>
            </a:r>
            <a:endParaRPr lang="th-TH" sz="3600"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7</a:t>
            </a:fld>
            <a:endParaRPr lang="th-TH"/>
          </a:p>
        </p:txBody>
      </p:sp>
      <p:pic>
        <p:nvPicPr>
          <p:cNvPr id="5" name="Picture 2"/>
          <p:cNvPicPr>
            <a:picLocks noGrp="1" noChangeAspect="1" noChangeArrowheads="1"/>
          </p:cNvPicPr>
          <p:nvPr>
            <p:ph idx="1"/>
          </p:nvPr>
        </p:nvPicPr>
        <p:blipFill>
          <a:blip r:embed="rId2" cstate="print"/>
          <a:srcRect/>
          <a:stretch>
            <a:fillRect/>
          </a:stretch>
        </p:blipFill>
        <p:spPr bwMode="auto">
          <a:xfrm>
            <a:off x="1285852" y="1641306"/>
            <a:ext cx="6500858" cy="4443750"/>
          </a:xfrm>
          <a:prstGeom prst="rect">
            <a:avLst/>
          </a:prstGeom>
          <a:noFill/>
          <a:ln w="9525">
            <a:noFill/>
            <a:miter lim="800000"/>
            <a:headEnd/>
            <a:tailEnd/>
          </a:ln>
          <a:effectLst/>
        </p:spPr>
      </p:pic>
      <p:pic>
        <p:nvPicPr>
          <p:cNvPr id="6" name="Picture 2"/>
          <p:cNvPicPr>
            <a:picLocks noChangeAspect="1" noChangeArrowheads="1"/>
          </p:cNvPicPr>
          <p:nvPr/>
        </p:nvPicPr>
        <p:blipFill>
          <a:blip r:embed="rId2" cstate="print"/>
          <a:srcRect/>
          <a:stretch>
            <a:fillRect/>
          </a:stretch>
        </p:blipFill>
        <p:spPr bwMode="auto">
          <a:xfrm>
            <a:off x="1285852" y="1643050"/>
            <a:ext cx="6500858" cy="44437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8686800" cy="1296974"/>
          </a:xfrm>
        </p:spPr>
        <p:txBody>
          <a:bodyPr/>
          <a:lstStyle/>
          <a:p>
            <a:r>
              <a:rPr lang="en-US" sz="3200" dirty="0" smtClean="0">
                <a:cs typeface="Angsana New" pitchFamily="18" charset="-34"/>
              </a:rPr>
              <a:t>How the </a:t>
            </a:r>
            <a:r>
              <a:rPr lang="en-US" sz="3200" b="1" i="1" dirty="0" smtClean="0">
                <a:cs typeface="Angsana New" pitchFamily="18" charset="-34"/>
              </a:rPr>
              <a:t>subprime</a:t>
            </a:r>
            <a:r>
              <a:rPr lang="en-US" sz="3200" dirty="0" smtClean="0">
                <a:cs typeface="Angsana New" pitchFamily="18" charset="-34"/>
              </a:rPr>
              <a:t> mortgage market was created</a:t>
            </a:r>
            <a:endParaRPr lang="en-US" sz="3200" dirty="0"/>
          </a:p>
        </p:txBody>
      </p:sp>
      <p:sp>
        <p:nvSpPr>
          <p:cNvPr id="3" name="Content Placeholder 2"/>
          <p:cNvSpPr>
            <a:spLocks noGrp="1"/>
          </p:cNvSpPr>
          <p:nvPr>
            <p:ph idx="1"/>
          </p:nvPr>
        </p:nvSpPr>
        <p:spPr/>
        <p:txBody>
          <a:bodyPr/>
          <a:lstStyle/>
          <a:p>
            <a:pPr eaLnBrk="1" fontAlgn="auto" hangingPunct="1">
              <a:spcAft>
                <a:spcPts val="0"/>
              </a:spcAft>
              <a:defRPr/>
            </a:pPr>
            <a:r>
              <a:rPr lang="en-US" dirty="0" smtClean="0"/>
              <a:t>Banks provided loans even to borrowers who had </a:t>
            </a:r>
            <a:r>
              <a:rPr lang="en-US" b="1" dirty="0" smtClean="0"/>
              <a:t>questionable ability </a:t>
            </a:r>
            <a:r>
              <a:rPr lang="en-US" dirty="0" smtClean="0"/>
              <a:t>to repay such loans. </a:t>
            </a:r>
          </a:p>
          <a:p>
            <a:pPr eaLnBrk="1" fontAlgn="auto" hangingPunct="1">
              <a:spcAft>
                <a:spcPts val="0"/>
              </a:spcAft>
              <a:defRPr/>
            </a:pPr>
            <a:r>
              <a:rPr lang="en-US" dirty="0" smtClean="0"/>
              <a:t>Thus, the </a:t>
            </a:r>
            <a:r>
              <a:rPr lang="en-US" b="1" dirty="0" smtClean="0"/>
              <a:t>subprime</a:t>
            </a:r>
            <a:r>
              <a:rPr lang="en-US" dirty="0" smtClean="0"/>
              <a:t> mortgage market was created.</a:t>
            </a:r>
          </a:p>
          <a:p>
            <a:r>
              <a:rPr lang="en-US" dirty="0" smtClean="0"/>
              <a:t>Subprime mortgage loans carry </a:t>
            </a:r>
            <a:r>
              <a:rPr lang="en-US" b="1" i="1" dirty="0" smtClean="0"/>
              <a:t>adjustable mortgage rates </a:t>
            </a:r>
            <a:r>
              <a:rPr lang="en-US" dirty="0" smtClean="0"/>
              <a:t>where borrowers initially  pay interest </a:t>
            </a:r>
            <a:r>
              <a:rPr lang="en-US" b="1" i="1" dirty="0" smtClean="0"/>
              <a:t>below</a:t>
            </a:r>
            <a:r>
              <a:rPr lang="en-US" dirty="0" smtClean="0"/>
              <a:t> the market rate for a pre-determined period and pay </a:t>
            </a:r>
            <a:r>
              <a:rPr lang="en-US" b="1" i="1" dirty="0" smtClean="0"/>
              <a:t>market rates  </a:t>
            </a:r>
            <a:r>
              <a:rPr lang="en-US" dirty="0" smtClean="0"/>
              <a:t>for the rest of the period of the mortgage.</a:t>
            </a:r>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8</a:t>
            </a:fld>
            <a:endParaRPr lang="th-TH"/>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Securitization</a:t>
            </a:r>
            <a:endParaRPr lang="en-US" dirty="0"/>
          </a:p>
        </p:txBody>
      </p:sp>
      <p:sp>
        <p:nvSpPr>
          <p:cNvPr id="3" name="Content Placeholder 2"/>
          <p:cNvSpPr>
            <a:spLocks noGrp="1"/>
          </p:cNvSpPr>
          <p:nvPr>
            <p:ph idx="1"/>
          </p:nvPr>
        </p:nvSpPr>
        <p:spPr/>
        <p:txBody>
          <a:bodyPr/>
          <a:lstStyle/>
          <a:p>
            <a:pPr eaLnBrk="1" hangingPunct="1"/>
            <a:r>
              <a:rPr lang="en-US" dirty="0" smtClean="0">
                <a:cs typeface="Cordia New" pitchFamily="34" charset="-34"/>
              </a:rPr>
              <a:t>The aggressive expansion of the subprime market in years 2003-2005 was fueled by </a:t>
            </a:r>
            <a:r>
              <a:rPr lang="en-US" b="1" dirty="0" smtClean="0">
                <a:cs typeface="Cordia New" pitchFamily="34" charset="-34"/>
              </a:rPr>
              <a:t>securitization</a:t>
            </a:r>
            <a:r>
              <a:rPr lang="en-US" dirty="0" smtClean="0">
                <a:cs typeface="Cordia New" pitchFamily="34" charset="-34"/>
              </a:rPr>
              <a:t>.</a:t>
            </a:r>
          </a:p>
          <a:p>
            <a:pPr eaLnBrk="1" hangingPunct="1"/>
            <a:r>
              <a:rPr lang="en-US" dirty="0" smtClean="0">
                <a:cs typeface="Cordia New" pitchFamily="34" charset="-34"/>
              </a:rPr>
              <a:t>It is the process of taking an illiquid asset, or group of assets, and through </a:t>
            </a:r>
            <a:r>
              <a:rPr lang="en-US" b="1" i="1" dirty="0" smtClean="0">
                <a:cs typeface="Cordia New" pitchFamily="34" charset="-34"/>
              </a:rPr>
              <a:t>financial engineering</a:t>
            </a:r>
            <a:r>
              <a:rPr lang="en-US" dirty="0" smtClean="0">
                <a:cs typeface="Cordia New" pitchFamily="34" charset="-34"/>
              </a:rPr>
              <a:t>, transforming them into a security.</a:t>
            </a:r>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9</a:t>
            </a:fld>
            <a:endParaRPr lang="th-TH"/>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Collateralized Debt Obligations( CDOs)</a:t>
            </a:r>
            <a:endParaRPr lang="en-US" sz="4000" dirty="0"/>
          </a:p>
        </p:txBody>
      </p:sp>
      <p:sp>
        <p:nvSpPr>
          <p:cNvPr id="3" name="Content Placeholder 2"/>
          <p:cNvSpPr>
            <a:spLocks noGrp="1"/>
          </p:cNvSpPr>
          <p:nvPr>
            <p:ph idx="1"/>
          </p:nvPr>
        </p:nvSpPr>
        <p:spPr>
          <a:xfrm>
            <a:off x="500034" y="1357298"/>
            <a:ext cx="8186766" cy="4768865"/>
          </a:xfrm>
        </p:spPr>
        <p:txBody>
          <a:bodyPr/>
          <a:lstStyle/>
          <a:p>
            <a:pPr eaLnBrk="1" fontAlgn="auto" hangingPunct="1">
              <a:spcAft>
                <a:spcPts val="0"/>
              </a:spcAft>
              <a:defRPr/>
            </a:pPr>
            <a:r>
              <a:rPr lang="en-US" dirty="0" smtClean="0"/>
              <a:t>A typical example of securitization is a mortgage-backed security,  which is a type of asset-backed security that is secured by a collection of mortgages. </a:t>
            </a:r>
          </a:p>
          <a:p>
            <a:pPr eaLnBrk="1" fontAlgn="auto" hangingPunct="1">
              <a:spcAft>
                <a:spcPts val="0"/>
              </a:spcAft>
              <a:defRPr/>
            </a:pPr>
            <a:r>
              <a:rPr lang="en-US" dirty="0" smtClean="0"/>
              <a:t> Investment banks, such as Bear Sterns came up with CDO’s (Collateralized Debt Obligations) which are sophisticated financial tools that </a:t>
            </a:r>
            <a:r>
              <a:rPr lang="en-US" b="1" i="1" dirty="0" smtClean="0"/>
              <a:t>repackage</a:t>
            </a:r>
            <a:r>
              <a:rPr lang="en-US" dirty="0" smtClean="0"/>
              <a:t> individual loans into a product that can be sold on the secondary market. </a:t>
            </a:r>
          </a:p>
          <a:p>
            <a:endParaRPr lang="en-US" sz="2000"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10</a:t>
            </a:fld>
            <a:endParaRPr lang="th-TH"/>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357166"/>
            <a:ext cx="8229600" cy="1143000"/>
          </a:xfrm>
        </p:spPr>
        <p:txBody>
          <a:bodyPr/>
          <a:lstStyle/>
          <a:p>
            <a:r>
              <a:rPr lang="en-US" sz="3600" dirty="0" smtClean="0"/>
              <a:t/>
            </a:r>
            <a:br>
              <a:rPr lang="en-US" sz="3600" dirty="0" smtClean="0"/>
            </a:br>
            <a:r>
              <a:rPr lang="en-US" sz="3600" dirty="0" smtClean="0"/>
              <a:t>In financial laboratories, there are financial engineering processes</a:t>
            </a:r>
            <a:endParaRPr lang="th-TH" sz="3600" dirty="0"/>
          </a:p>
        </p:txBody>
      </p:sp>
      <p:sp>
        <p:nvSpPr>
          <p:cNvPr id="3" name="Content Placeholder 2"/>
          <p:cNvSpPr>
            <a:spLocks noGrp="1"/>
          </p:cNvSpPr>
          <p:nvPr>
            <p:ph idx="1"/>
          </p:nvPr>
        </p:nvSpPr>
        <p:spPr>
          <a:xfrm>
            <a:off x="500034" y="2071678"/>
            <a:ext cx="8186766" cy="4054485"/>
          </a:xfrm>
        </p:spPr>
        <p:txBody>
          <a:bodyPr/>
          <a:lstStyle/>
          <a:p>
            <a:pPr eaLnBrk="1" fontAlgn="auto" hangingPunct="1">
              <a:spcAft>
                <a:spcPts val="0"/>
              </a:spcAft>
              <a:defRPr/>
            </a:pPr>
            <a:r>
              <a:rPr lang="en-US" dirty="0" smtClean="0"/>
              <a:t>These sophisticated financial packages consist of auto loans, credit card debt, or corporate debt. </a:t>
            </a:r>
          </a:p>
          <a:p>
            <a:pPr eaLnBrk="1" fontAlgn="auto" hangingPunct="1">
              <a:spcAft>
                <a:spcPts val="0"/>
              </a:spcAft>
              <a:defRPr/>
            </a:pPr>
            <a:r>
              <a:rPr lang="en-US" dirty="0" smtClean="0"/>
              <a:t>They are called collateralized because they have some types of collateral behind them.</a:t>
            </a:r>
          </a:p>
          <a:p>
            <a:pPr eaLnBrk="1" fontAlgn="auto" hangingPunct="1">
              <a:spcAft>
                <a:spcPts val="0"/>
              </a:spcAft>
              <a:defRPr/>
            </a:pPr>
            <a:r>
              <a:rPr lang="en-US" dirty="0" smtClean="0"/>
              <a:t>CDOs are in effect a financial WMD. </a:t>
            </a:r>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11</a:t>
            </a:fld>
            <a:endParaRPr lang="th-TH"/>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CDOs and market liquidity</a:t>
            </a:r>
            <a:endParaRPr lang="en-US" dirty="0"/>
          </a:p>
        </p:txBody>
      </p:sp>
      <p:sp>
        <p:nvSpPr>
          <p:cNvPr id="3" name="Content Placeholder 2"/>
          <p:cNvSpPr>
            <a:spLocks noGrp="1"/>
          </p:cNvSpPr>
          <p:nvPr>
            <p:ph idx="1"/>
          </p:nvPr>
        </p:nvSpPr>
        <p:spPr/>
        <p:txBody>
          <a:bodyPr/>
          <a:lstStyle/>
          <a:p>
            <a:pPr eaLnBrk="1" fontAlgn="auto" hangingPunct="1">
              <a:spcAft>
                <a:spcPts val="0"/>
              </a:spcAft>
              <a:defRPr/>
            </a:pPr>
            <a:r>
              <a:rPr lang="en-US" dirty="0" smtClean="0"/>
              <a:t>CDOs were created to provide more liquidity in the economy.</a:t>
            </a:r>
          </a:p>
          <a:p>
            <a:pPr eaLnBrk="1" fontAlgn="auto" hangingPunct="1">
              <a:spcAft>
                <a:spcPts val="0"/>
              </a:spcAft>
              <a:defRPr/>
            </a:pPr>
            <a:r>
              <a:rPr lang="en-US" dirty="0" smtClean="0"/>
              <a:t>It allows banks and corporations to sell off debt, which frees up more capital to invest or loan. </a:t>
            </a:r>
          </a:p>
          <a:p>
            <a:pPr eaLnBrk="1" fontAlgn="auto" hangingPunct="1">
              <a:spcAft>
                <a:spcPts val="0"/>
              </a:spcAft>
              <a:defRPr/>
            </a:pPr>
            <a:r>
              <a:rPr lang="en-US" dirty="0" smtClean="0"/>
              <a:t>The creation of CDOs is one reason why the U.S. economy has been so robust in the last five years.</a:t>
            </a:r>
          </a:p>
          <a:p>
            <a:pPr eaLnBrk="1" fontAlgn="auto" hangingPunct="1">
              <a:spcAft>
                <a:spcPts val="0"/>
              </a:spcAft>
              <a:defRPr/>
            </a:pPr>
            <a:endParaRPr lang="en-US" dirty="0" smtClean="0"/>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12</a:t>
            </a:fld>
            <a:endParaRPr lang="th-TH"/>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972452" cy="796908"/>
          </a:xfrm>
        </p:spPr>
        <p:txBody>
          <a:bodyPr/>
          <a:lstStyle/>
          <a:p>
            <a:r>
              <a:rPr lang="en-US" dirty="0" smtClean="0"/>
              <a:t>Downside risks</a:t>
            </a:r>
            <a:endParaRPr lang="en-US" dirty="0"/>
          </a:p>
        </p:txBody>
      </p:sp>
      <p:sp>
        <p:nvSpPr>
          <p:cNvPr id="3" name="Content Placeholder 2"/>
          <p:cNvSpPr>
            <a:spLocks noGrp="1"/>
          </p:cNvSpPr>
          <p:nvPr>
            <p:ph idx="1"/>
          </p:nvPr>
        </p:nvSpPr>
        <p:spPr>
          <a:xfrm>
            <a:off x="642910" y="1214422"/>
            <a:ext cx="8229600" cy="4525963"/>
          </a:xfrm>
        </p:spPr>
        <p:txBody>
          <a:bodyPr/>
          <a:lstStyle/>
          <a:p>
            <a:pPr eaLnBrk="1" fontAlgn="auto" hangingPunct="1">
              <a:spcAft>
                <a:spcPts val="0"/>
              </a:spcAft>
              <a:defRPr/>
            </a:pPr>
            <a:r>
              <a:rPr lang="en-US" dirty="0" smtClean="0"/>
              <a:t>However, the downside of CDOs is that it allows the originators of the loans to avoid having to collect on them when they become due, since the loans are now owned by other investors. </a:t>
            </a:r>
          </a:p>
          <a:p>
            <a:pPr eaLnBrk="1" fontAlgn="auto" hangingPunct="1">
              <a:spcAft>
                <a:spcPts val="0"/>
              </a:spcAft>
              <a:defRPr/>
            </a:pPr>
            <a:r>
              <a:rPr lang="en-US" dirty="0" smtClean="0"/>
              <a:t>This may make them </a:t>
            </a:r>
            <a:r>
              <a:rPr lang="en-US" b="1" dirty="0" smtClean="0"/>
              <a:t>less disciplined </a:t>
            </a:r>
            <a:r>
              <a:rPr lang="en-US" dirty="0" smtClean="0"/>
              <a:t>in adhering to strict lending standards.</a:t>
            </a:r>
          </a:p>
          <a:p>
            <a:pPr eaLnBrk="1" fontAlgn="auto" hangingPunct="1">
              <a:spcAft>
                <a:spcPts val="0"/>
              </a:spcAft>
              <a:defRPr/>
            </a:pPr>
            <a:r>
              <a:rPr lang="en-US" dirty="0" smtClean="0"/>
              <a:t>Another downside is that they are so complex that often the buyers aren't really sure what they are buying. </a:t>
            </a:r>
            <a:endParaRPr lang="en-US" sz="2400" dirty="0" smtClean="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13</a:t>
            </a:fld>
            <a:endParaRPr lang="th-TH"/>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Buyers beware</a:t>
            </a:r>
            <a:endParaRPr lang="en-US" dirty="0"/>
          </a:p>
        </p:txBody>
      </p:sp>
      <p:sp>
        <p:nvSpPr>
          <p:cNvPr id="3" name="Content Placeholder 2"/>
          <p:cNvSpPr>
            <a:spLocks noGrp="1"/>
          </p:cNvSpPr>
          <p:nvPr>
            <p:ph idx="1"/>
          </p:nvPr>
        </p:nvSpPr>
        <p:spPr>
          <a:xfrm>
            <a:off x="714348" y="1643050"/>
            <a:ext cx="8158162" cy="4097335"/>
          </a:xfrm>
        </p:spPr>
        <p:txBody>
          <a:bodyPr/>
          <a:lstStyle/>
          <a:p>
            <a:pPr eaLnBrk="1" fontAlgn="auto" hangingPunct="1">
              <a:spcAft>
                <a:spcPts val="0"/>
              </a:spcAft>
              <a:defRPr/>
            </a:pPr>
            <a:r>
              <a:rPr lang="en-US" dirty="0" smtClean="0"/>
              <a:t>They often rely on their trust of the bank selling the CDOs without doing enough research to be sure the package is really worth the price. </a:t>
            </a:r>
          </a:p>
          <a:p>
            <a:pPr fontAlgn="auto">
              <a:spcAft>
                <a:spcPts val="0"/>
              </a:spcAft>
              <a:defRPr/>
            </a:pPr>
            <a:r>
              <a:rPr lang="en-US" dirty="0" smtClean="0"/>
              <a:t>Some Thai banks did not buy them because they did not understand their complexity.</a:t>
            </a:r>
          </a:p>
          <a:p>
            <a:pPr eaLnBrk="1" fontAlgn="auto" hangingPunct="1">
              <a:spcAft>
                <a:spcPts val="0"/>
              </a:spcAft>
              <a:defRPr/>
            </a:pPr>
            <a:endParaRPr lang="en-US" dirty="0" smtClean="0"/>
          </a:p>
          <a:p>
            <a:endParaRPr lang="en-US" sz="2400"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14</a:t>
            </a:fld>
            <a:endParaRPr lang="th-TH"/>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696200" cy="792162"/>
          </a:xfrm>
        </p:spPr>
        <p:txBody>
          <a:bodyPr/>
          <a:lstStyle/>
          <a:p>
            <a:r>
              <a:rPr lang="en-US" dirty="0" smtClean="0"/>
              <a:t>Liquidity crisis in 2007</a:t>
            </a:r>
            <a:endParaRPr lang="en-US" dirty="0"/>
          </a:p>
        </p:txBody>
      </p:sp>
      <p:sp>
        <p:nvSpPr>
          <p:cNvPr id="3" name="Content Placeholder 2"/>
          <p:cNvSpPr>
            <a:spLocks noGrp="1"/>
          </p:cNvSpPr>
          <p:nvPr>
            <p:ph idx="1"/>
          </p:nvPr>
        </p:nvSpPr>
        <p:spPr>
          <a:xfrm>
            <a:off x="500034" y="1214422"/>
            <a:ext cx="8286808" cy="4857784"/>
          </a:xfrm>
        </p:spPr>
        <p:txBody>
          <a:bodyPr/>
          <a:lstStyle/>
          <a:p>
            <a:pPr eaLnBrk="1" fontAlgn="auto" hangingPunct="1">
              <a:spcAft>
                <a:spcPts val="0"/>
              </a:spcAft>
              <a:defRPr/>
            </a:pPr>
            <a:r>
              <a:rPr lang="en-US" dirty="0" smtClean="0"/>
              <a:t>CDOs became widely popular (thus  contributing further to the expansion of mortgage loans) among investors who were attracted by their high return. </a:t>
            </a:r>
          </a:p>
          <a:p>
            <a:pPr eaLnBrk="1" fontAlgn="auto" hangingPunct="1">
              <a:spcAft>
                <a:spcPts val="0"/>
              </a:spcAft>
              <a:defRPr/>
            </a:pPr>
            <a:r>
              <a:rPr lang="en-US" dirty="0" smtClean="0"/>
              <a:t>The opaqueness and complexity of CDOs can cause a market panic if something happens to make sellers lose their trust in the product. </a:t>
            </a:r>
          </a:p>
          <a:p>
            <a:pPr eaLnBrk="1" fontAlgn="auto" hangingPunct="1">
              <a:spcAft>
                <a:spcPts val="0"/>
              </a:spcAft>
              <a:defRPr/>
            </a:pPr>
            <a:r>
              <a:rPr lang="en-US" dirty="0" smtClean="0"/>
              <a:t>This then makes the CDOs difficult to resell. </a:t>
            </a:r>
          </a:p>
          <a:p>
            <a:pPr eaLnBrk="1" fontAlgn="auto" hangingPunct="1">
              <a:spcAft>
                <a:spcPts val="0"/>
              </a:spcAft>
              <a:defRPr/>
            </a:pPr>
            <a:r>
              <a:rPr lang="en-US" dirty="0" smtClean="0"/>
              <a:t>This difficulty helped cause the 2007 banking liquidity crisis.</a:t>
            </a:r>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15</a:t>
            </a:fld>
            <a:endParaRPr lang="th-TH"/>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Credit Default Swap (CDS)</a:t>
            </a:r>
            <a:endParaRPr lang="en-US" dirty="0"/>
          </a:p>
        </p:txBody>
      </p:sp>
      <p:sp>
        <p:nvSpPr>
          <p:cNvPr id="3" name="Content Placeholder 2"/>
          <p:cNvSpPr>
            <a:spLocks noGrp="1"/>
          </p:cNvSpPr>
          <p:nvPr>
            <p:ph idx="1"/>
          </p:nvPr>
        </p:nvSpPr>
        <p:spPr/>
        <p:txBody>
          <a:bodyPr/>
          <a:lstStyle/>
          <a:p>
            <a:pPr eaLnBrk="1" hangingPunct="1"/>
            <a:r>
              <a:rPr lang="en-US" dirty="0" smtClean="0">
                <a:cs typeface="Cordia New" pitchFamily="34" charset="-34"/>
              </a:rPr>
              <a:t>CDS is an insurance policy against a bond default, a financial instrument for swapping the risk of debt default. </a:t>
            </a:r>
          </a:p>
          <a:p>
            <a:pPr eaLnBrk="1" hangingPunct="1"/>
            <a:r>
              <a:rPr lang="en-US" dirty="0" smtClean="0">
                <a:cs typeface="Cordia New" pitchFamily="34" charset="-34"/>
              </a:rPr>
              <a:t>The widespread availability of CDS written by  issuers, primarily AIG, enhanced CDO’s appeal.</a:t>
            </a:r>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16</a:t>
            </a:fld>
            <a:endParaRPr lang="th-TH"/>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buyer of CDS</a:t>
            </a:r>
            <a:endParaRPr lang="en-US" dirty="0"/>
          </a:p>
        </p:txBody>
      </p:sp>
      <p:sp>
        <p:nvSpPr>
          <p:cNvPr id="3" name="Content Placeholder 2"/>
          <p:cNvSpPr>
            <a:spLocks noGrp="1"/>
          </p:cNvSpPr>
          <p:nvPr>
            <p:ph idx="1"/>
          </p:nvPr>
        </p:nvSpPr>
        <p:spPr/>
        <p:txBody>
          <a:bodyPr/>
          <a:lstStyle/>
          <a:p>
            <a:pPr eaLnBrk="1" fontAlgn="auto" hangingPunct="1">
              <a:spcAft>
                <a:spcPts val="0"/>
              </a:spcAft>
              <a:defRPr/>
            </a:pPr>
            <a:r>
              <a:rPr lang="en-US" dirty="0" smtClean="0"/>
              <a:t>Credit default swaps may be used for emerging market bonds, mortgage backed securities, corporate bonds and local government bonds.</a:t>
            </a:r>
          </a:p>
          <a:p>
            <a:pPr eaLnBrk="1" fontAlgn="auto" hangingPunct="1">
              <a:spcAft>
                <a:spcPts val="0"/>
              </a:spcAft>
              <a:defRPr/>
            </a:pPr>
            <a:r>
              <a:rPr lang="en-US" dirty="0" smtClean="0"/>
              <a:t>The buyer of a credit default swap pays a premium for effectively insuring against a debt default. </a:t>
            </a:r>
          </a:p>
          <a:p>
            <a:pPr eaLnBrk="1" fontAlgn="auto" hangingPunct="1">
              <a:spcAft>
                <a:spcPts val="0"/>
              </a:spcAft>
              <a:defRPr/>
            </a:pPr>
            <a:r>
              <a:rPr lang="en-US" dirty="0" smtClean="0"/>
              <a:t>The buyer receives a lump sum payment if the debt instrument is defaulted. </a:t>
            </a:r>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17</a:t>
            </a:fld>
            <a:endParaRPr lang="th-TH"/>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seller of CDS</a:t>
            </a:r>
            <a:endParaRPr lang="en-US" dirty="0"/>
          </a:p>
        </p:txBody>
      </p:sp>
      <p:sp>
        <p:nvSpPr>
          <p:cNvPr id="3" name="Content Placeholder 2"/>
          <p:cNvSpPr>
            <a:spLocks noGrp="1"/>
          </p:cNvSpPr>
          <p:nvPr>
            <p:ph idx="1"/>
          </p:nvPr>
        </p:nvSpPr>
        <p:spPr/>
        <p:txBody>
          <a:bodyPr/>
          <a:lstStyle/>
          <a:p>
            <a:pPr eaLnBrk="1" hangingPunct="1"/>
            <a:r>
              <a:rPr lang="en-US" dirty="0" smtClean="0">
                <a:cs typeface="Cordia New" pitchFamily="34" charset="-34"/>
              </a:rPr>
              <a:t>The seller (AIG) of a credit default swap receives monthly payments from the buyer.</a:t>
            </a:r>
          </a:p>
          <a:p>
            <a:pPr eaLnBrk="1" hangingPunct="1"/>
            <a:r>
              <a:rPr lang="en-US" dirty="0" smtClean="0">
                <a:cs typeface="Cordia New" pitchFamily="34" charset="-34"/>
              </a:rPr>
              <a:t> If the debt instrument defaults, AIG has to pay the agreed amount to the buyer of the credit default swap. </a:t>
            </a:r>
          </a:p>
          <a:p>
            <a:pPr eaLnBrk="1" hangingPunct="1"/>
            <a:r>
              <a:rPr lang="en-US" dirty="0" smtClean="0">
                <a:cs typeface="Cordia New" pitchFamily="34" charset="-34"/>
              </a:rPr>
              <a:t>AIG wrote more than $2.7 trillion in derivatives contracts.  Investors used one kind-CDS—to hedge against bonds going bad.</a:t>
            </a:r>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18</a:t>
            </a:fld>
            <a:endParaRPr lang="th-TH"/>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Triple A rating?</a:t>
            </a:r>
            <a:endParaRPr lang="en-US" dirty="0"/>
          </a:p>
        </p:txBody>
      </p:sp>
      <p:sp>
        <p:nvSpPr>
          <p:cNvPr id="3" name="Content Placeholder 2"/>
          <p:cNvSpPr>
            <a:spLocks noGrp="1"/>
          </p:cNvSpPr>
          <p:nvPr>
            <p:ph idx="1"/>
          </p:nvPr>
        </p:nvSpPr>
        <p:spPr>
          <a:xfrm>
            <a:off x="500034" y="1357298"/>
            <a:ext cx="8229600" cy="4525963"/>
          </a:xfrm>
        </p:spPr>
        <p:txBody>
          <a:bodyPr/>
          <a:lstStyle/>
          <a:p>
            <a:pPr eaLnBrk="1" fontAlgn="auto" hangingPunct="1">
              <a:spcAft>
                <a:spcPts val="0"/>
              </a:spcAft>
              <a:defRPr/>
            </a:pPr>
            <a:r>
              <a:rPr lang="en-US" dirty="0" smtClean="0"/>
              <a:t>Banks bought the swaps, reassured by AIG’s AAA debt rating to manipulate capital requirements.</a:t>
            </a:r>
          </a:p>
          <a:p>
            <a:pPr eaLnBrk="1" fontAlgn="auto" hangingPunct="1">
              <a:spcAft>
                <a:spcPts val="0"/>
              </a:spcAft>
              <a:defRPr/>
            </a:pPr>
            <a:r>
              <a:rPr lang="en-US" dirty="0" smtClean="0"/>
              <a:t>When the bonds AIG insured against started to tank and the issuer’s own rating was cut, it all came crushing down.</a:t>
            </a:r>
          </a:p>
          <a:p>
            <a:pPr eaLnBrk="1" fontAlgn="auto" hangingPunct="1">
              <a:spcAft>
                <a:spcPts val="0"/>
              </a:spcAft>
              <a:defRPr/>
            </a:pPr>
            <a:r>
              <a:rPr lang="en-US" dirty="0" smtClean="0"/>
              <a:t>AIG has $300 billion in potential CDS losses. Yet AIG has book value of only $50 billion. If AIG has to pay out on those contracts, it will go bankrupt six times over.</a:t>
            </a:r>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19</a:t>
            </a:fld>
            <a:endParaRPr lang="th-TH"/>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cs typeface="Angsana New" pitchFamily="18" charset="-34"/>
              </a:rPr>
              <a:t>A perfect recipe for the financial crisis</a:t>
            </a:r>
            <a:endParaRPr lang="en-US" sz="4000"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20</a:t>
            </a:fld>
            <a:endParaRPr lang="th-TH"/>
          </a:p>
        </p:txBody>
      </p:sp>
      <p:graphicFrame>
        <p:nvGraphicFramePr>
          <p:cNvPr id="5" name="Content Placeholder 4"/>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urved Left Arrow 5"/>
          <p:cNvSpPr/>
          <p:nvPr/>
        </p:nvSpPr>
        <p:spPr>
          <a:xfrm>
            <a:off x="6000760" y="1500174"/>
            <a:ext cx="1071570" cy="1714512"/>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schemeClr val="tx1"/>
              </a:solidFill>
            </a:endParaRPr>
          </a:p>
        </p:txBody>
      </p:sp>
      <p:sp>
        <p:nvSpPr>
          <p:cNvPr id="7" name="Curved Left Arrow 6"/>
          <p:cNvSpPr/>
          <p:nvPr/>
        </p:nvSpPr>
        <p:spPr>
          <a:xfrm>
            <a:off x="7643834" y="4429132"/>
            <a:ext cx="731520" cy="1216152"/>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schemeClr val="tx1"/>
              </a:solidFill>
            </a:endParaRPr>
          </a:p>
        </p:txBody>
      </p:sp>
      <p:sp>
        <p:nvSpPr>
          <p:cNvPr id="9" name="Left Arrow Callout 8"/>
          <p:cNvSpPr/>
          <p:nvPr/>
        </p:nvSpPr>
        <p:spPr>
          <a:xfrm>
            <a:off x="3714744" y="5643578"/>
            <a:ext cx="1000132" cy="928694"/>
          </a:xfrm>
          <a:prstGeom prst="lef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0" name="Up Arrow 9"/>
          <p:cNvSpPr/>
          <p:nvPr/>
        </p:nvSpPr>
        <p:spPr>
          <a:xfrm>
            <a:off x="714348" y="3929066"/>
            <a:ext cx="428628" cy="114300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3" name="Bent Arrow 12"/>
          <p:cNvSpPr/>
          <p:nvPr/>
        </p:nvSpPr>
        <p:spPr>
          <a:xfrm>
            <a:off x="2000232" y="1857364"/>
            <a:ext cx="813816" cy="868680"/>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schemeClr val="tx1"/>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Causes of the financial crisis:</a:t>
            </a:r>
            <a:br>
              <a:rPr lang="en-US" dirty="0" smtClean="0"/>
            </a:br>
            <a:r>
              <a:rPr lang="en-US" sz="3600" dirty="0" smtClean="0"/>
              <a:t>Imports or homemade?</a:t>
            </a:r>
            <a:endParaRPr lang="en-US" dirty="0"/>
          </a:p>
        </p:txBody>
      </p:sp>
      <p:sp>
        <p:nvSpPr>
          <p:cNvPr id="3" name="Content Placeholder 2"/>
          <p:cNvSpPr>
            <a:spLocks noGrp="1"/>
          </p:cNvSpPr>
          <p:nvPr>
            <p:ph idx="1"/>
          </p:nvPr>
        </p:nvSpPr>
        <p:spPr/>
        <p:txBody>
          <a:bodyPr/>
          <a:lstStyle/>
          <a:p>
            <a:pPr eaLnBrk="1" fontAlgn="auto" hangingPunct="1">
              <a:spcAft>
                <a:spcPts val="0"/>
              </a:spcAft>
              <a:buNone/>
              <a:defRPr/>
            </a:pPr>
            <a:r>
              <a:rPr lang="en-US" sz="2800" dirty="0" smtClean="0"/>
              <a:t>(1) a U.S. monetary policy that remained expansionary  for too long after the 2002 recession, or </a:t>
            </a:r>
          </a:p>
          <a:p>
            <a:pPr eaLnBrk="1" fontAlgn="auto" hangingPunct="1">
              <a:spcAft>
                <a:spcPts val="0"/>
              </a:spcAft>
              <a:buNone/>
              <a:defRPr/>
            </a:pPr>
            <a:r>
              <a:rPr lang="en-US" sz="2800" dirty="0" smtClean="0"/>
              <a:t>(2) excess saving outside the United States that drove down global interest rates to levels that fueled the speculation. </a:t>
            </a:r>
          </a:p>
          <a:p>
            <a:pPr eaLnBrk="1" fontAlgn="auto" hangingPunct="1">
              <a:spcAft>
                <a:spcPts val="0"/>
              </a:spcAft>
              <a:defRPr/>
            </a:pPr>
            <a:r>
              <a:rPr lang="en-US" sz="2800" dirty="0" smtClean="0"/>
              <a:t>While both of these hypotheses could serve to explain the consequent bubble in U.S. asset prices, they do not provide an immediate explanation as to why defaults in a relatively </a:t>
            </a:r>
            <a:r>
              <a:rPr lang="en-US" sz="2800" b="1" dirty="0" smtClean="0"/>
              <a:t>small</a:t>
            </a:r>
            <a:r>
              <a:rPr lang="en-US" sz="2800" dirty="0" smtClean="0"/>
              <a:t> portion of the credit markets (sub-prime mortgages) had such catastrophic system-wide consequences.</a:t>
            </a:r>
            <a:endParaRPr lang="en-US" sz="2800"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21</a:t>
            </a:fld>
            <a:endParaRPr lang="th-TH"/>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Who is to blame?</a:t>
            </a:r>
            <a:endParaRPr lang="en-US" dirty="0"/>
          </a:p>
        </p:txBody>
      </p:sp>
      <p:sp>
        <p:nvSpPr>
          <p:cNvPr id="3" name="Content Placeholder 2"/>
          <p:cNvSpPr>
            <a:spLocks noGrp="1"/>
          </p:cNvSpPr>
          <p:nvPr>
            <p:ph idx="1"/>
          </p:nvPr>
        </p:nvSpPr>
        <p:spPr/>
        <p:txBody>
          <a:bodyPr/>
          <a:lstStyle/>
          <a:p>
            <a:pPr eaLnBrk="1" fontAlgn="auto" hangingPunct="1">
              <a:spcAft>
                <a:spcPts val="0"/>
              </a:spcAft>
              <a:defRPr/>
            </a:pPr>
            <a:r>
              <a:rPr lang="en-US" dirty="0" smtClean="0"/>
              <a:t>Purchasers of the mortgage-backed securities in the secondary market also failed to accurately evaluate the quality of the underlying assets and to understand the risks involved. </a:t>
            </a:r>
          </a:p>
          <a:p>
            <a:pPr eaLnBrk="1" fontAlgn="auto" hangingPunct="1">
              <a:spcAft>
                <a:spcPts val="0"/>
              </a:spcAft>
              <a:defRPr/>
            </a:pPr>
            <a:r>
              <a:rPr lang="en-US" dirty="0" smtClean="0"/>
              <a:t>The complexity and lack of transparency of the instruments contributed to the problem. </a:t>
            </a:r>
          </a:p>
          <a:p>
            <a:pPr eaLnBrk="1" fontAlgn="auto" hangingPunct="1">
              <a:spcAft>
                <a:spcPts val="0"/>
              </a:spcAft>
              <a:defRPr/>
            </a:pPr>
            <a:r>
              <a:rPr lang="en-US" dirty="0" smtClean="0"/>
              <a:t>Similar mistakes  were made by the rating agencies (Standard &amp; </a:t>
            </a:r>
            <a:r>
              <a:rPr lang="en-US" dirty="0" err="1" smtClean="0"/>
              <a:t>Poors</a:t>
            </a:r>
            <a:r>
              <a:rPr lang="en-US" dirty="0" smtClean="0"/>
              <a:t>, Moody)</a:t>
            </a:r>
            <a:endParaRPr lang="th-TH" dirty="0" smtClean="0"/>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22</a:t>
            </a:fld>
            <a:endParaRPr lang="th-TH"/>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Before the bubble burst</a:t>
            </a:r>
            <a:endParaRPr lang="en-US" sz="4000" dirty="0"/>
          </a:p>
        </p:txBody>
      </p:sp>
      <p:sp>
        <p:nvSpPr>
          <p:cNvPr id="3" name="Content Placeholder 2"/>
          <p:cNvSpPr>
            <a:spLocks noGrp="1"/>
          </p:cNvSpPr>
          <p:nvPr>
            <p:ph idx="1"/>
          </p:nvPr>
        </p:nvSpPr>
        <p:spPr>
          <a:xfrm>
            <a:off x="914400" y="1357298"/>
            <a:ext cx="8229600" cy="4525963"/>
          </a:xfrm>
        </p:spPr>
        <p:txBody>
          <a:bodyPr/>
          <a:lstStyle/>
          <a:p>
            <a:pPr eaLnBrk="1" hangingPunct="1">
              <a:buNone/>
            </a:pPr>
            <a:r>
              <a:rPr lang="en-US" dirty="0" smtClean="0"/>
              <a:t>Residential estate price-income ratio</a:t>
            </a:r>
            <a:br>
              <a:rPr lang="en-US" dirty="0" smtClean="0"/>
            </a:br>
            <a:r>
              <a:rPr lang="en-US" sz="2400" dirty="0" smtClean="0"/>
              <a:t>(% change between 1997 and 2007)</a:t>
            </a:r>
            <a:endParaRPr lang="en-US" dirty="0" smtClean="0">
              <a:cs typeface="Cordia New" pitchFamily="34" charset="-34"/>
            </a:endParaRPr>
          </a:p>
          <a:p>
            <a:pPr eaLnBrk="1" hangingPunct="1">
              <a:buNone/>
            </a:pPr>
            <a:r>
              <a:rPr lang="en-US" dirty="0" smtClean="0">
                <a:cs typeface="Cordia New" pitchFamily="34" charset="-34"/>
              </a:rPr>
              <a:t>UK    	            93.9</a:t>
            </a:r>
          </a:p>
          <a:p>
            <a:pPr eaLnBrk="1" hangingPunct="1">
              <a:buNone/>
            </a:pPr>
            <a:r>
              <a:rPr lang="en-US" dirty="0" smtClean="0">
                <a:cs typeface="Cordia New" pitchFamily="34" charset="-34"/>
              </a:rPr>
              <a:t>USA 	           23.4</a:t>
            </a:r>
          </a:p>
          <a:p>
            <a:pPr eaLnBrk="1" hangingPunct="1">
              <a:buNone/>
            </a:pPr>
            <a:r>
              <a:rPr lang="en-US" dirty="0" smtClean="0">
                <a:cs typeface="Cordia New" pitchFamily="34" charset="-34"/>
              </a:rPr>
              <a:t>Spain	           67.3</a:t>
            </a:r>
          </a:p>
          <a:p>
            <a:pPr eaLnBrk="1" hangingPunct="1">
              <a:buNone/>
            </a:pPr>
            <a:r>
              <a:rPr lang="en-US" dirty="0" smtClean="0">
                <a:cs typeface="Cordia New" pitchFamily="34" charset="-34"/>
              </a:rPr>
              <a:t>Sweden	 62.0</a:t>
            </a:r>
          </a:p>
          <a:p>
            <a:pPr eaLnBrk="1" hangingPunct="1">
              <a:buNone/>
            </a:pPr>
            <a:r>
              <a:rPr lang="en-US" dirty="0" smtClean="0">
                <a:cs typeface="Cordia New" pitchFamily="34" charset="-34"/>
              </a:rPr>
              <a:t>Ireland	 86.1</a:t>
            </a:r>
          </a:p>
          <a:p>
            <a:pPr eaLnBrk="1" hangingPunct="1">
              <a:buNone/>
            </a:pPr>
            <a:r>
              <a:rPr lang="en-US" dirty="0" smtClean="0">
                <a:cs typeface="Cordia New" pitchFamily="34" charset="-34"/>
              </a:rPr>
              <a:t>Japan	-28.4</a:t>
            </a:r>
            <a:endParaRPr lang="th-TH" dirty="0" smtClean="0"/>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23</a:t>
            </a:fld>
            <a:endParaRPr lang="th-TH"/>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25470"/>
          </a:xfrm>
        </p:spPr>
        <p:txBody>
          <a:bodyPr/>
          <a:lstStyle/>
          <a:p>
            <a:r>
              <a:rPr lang="en-US" dirty="0" smtClean="0">
                <a:cs typeface="Angsana New" pitchFamily="18" charset="-34"/>
              </a:rPr>
              <a:t>Flawed incentives and regulations</a:t>
            </a:r>
            <a:endParaRPr lang="en-US" dirty="0"/>
          </a:p>
        </p:txBody>
      </p:sp>
      <p:sp>
        <p:nvSpPr>
          <p:cNvPr id="3" name="Content Placeholder 2"/>
          <p:cNvSpPr>
            <a:spLocks noGrp="1"/>
          </p:cNvSpPr>
          <p:nvPr>
            <p:ph idx="1"/>
          </p:nvPr>
        </p:nvSpPr>
        <p:spPr>
          <a:xfrm>
            <a:off x="500034" y="1071546"/>
            <a:ext cx="8229600" cy="4525963"/>
          </a:xfrm>
        </p:spPr>
        <p:txBody>
          <a:bodyPr/>
          <a:lstStyle/>
          <a:p>
            <a:pPr lvl="0" fontAlgn="auto">
              <a:spcAft>
                <a:spcPts val="0"/>
              </a:spcAft>
              <a:defRPr/>
            </a:pPr>
            <a:r>
              <a:rPr lang="en-US" sz="3600" dirty="0" smtClean="0">
                <a:solidFill>
                  <a:prstClr val="black"/>
                </a:solidFill>
              </a:rPr>
              <a:t>A low level of global interest rates  may have helped create the conditions for the asset price boom in housing markets and  the speculative excesses. </a:t>
            </a:r>
          </a:p>
          <a:p>
            <a:pPr lvl="0" fontAlgn="auto">
              <a:spcAft>
                <a:spcPts val="0"/>
              </a:spcAft>
              <a:defRPr/>
            </a:pPr>
            <a:r>
              <a:rPr lang="en-US" sz="3600" dirty="0" smtClean="0">
                <a:solidFill>
                  <a:prstClr val="black"/>
                </a:solidFill>
              </a:rPr>
              <a:t>However, the flawed incentives and regulatory structure within the United States were far more fundamental. </a:t>
            </a:r>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24</a:t>
            </a:fld>
            <a:endParaRPr lang="th-TH"/>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real WMD</a:t>
            </a:r>
            <a:endParaRPr lang="th-TH" dirty="0"/>
          </a:p>
        </p:txBody>
      </p:sp>
      <p:sp>
        <p:nvSpPr>
          <p:cNvPr id="3" name="Content Placeholder 2"/>
          <p:cNvSpPr>
            <a:spLocks noGrp="1"/>
          </p:cNvSpPr>
          <p:nvPr>
            <p:ph idx="1"/>
          </p:nvPr>
        </p:nvSpPr>
        <p:spPr/>
        <p:txBody>
          <a:bodyPr/>
          <a:lstStyle/>
          <a:p>
            <a:pPr lvl="0"/>
            <a:r>
              <a:rPr lang="en-US" dirty="0" smtClean="0">
                <a:solidFill>
                  <a:prstClr val="black"/>
                </a:solidFill>
              </a:rPr>
              <a:t>The promotion of new financial innovations without a rigorous effort to evaluate their implications for systemic risk, a compensation system that emphasized high immediate returns, and a compliant financial regulatory structure all stand out as important direct contributors</a:t>
            </a:r>
            <a:r>
              <a:rPr lang="en-US" sz="2800" dirty="0" smtClean="0">
                <a:solidFill>
                  <a:prstClr val="black"/>
                </a:solidFill>
              </a:rPr>
              <a:t>. </a:t>
            </a:r>
          </a:p>
          <a:p>
            <a:endParaRPr lang="th-TH"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25</a:t>
            </a:fld>
            <a:endParaRPr lang="th-TH"/>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Distorted incentive system</a:t>
            </a:r>
            <a:endParaRPr lang="en-US" dirty="0"/>
          </a:p>
        </p:txBody>
      </p:sp>
      <p:sp>
        <p:nvSpPr>
          <p:cNvPr id="3" name="Content Placeholder 2"/>
          <p:cNvSpPr>
            <a:spLocks noGrp="1"/>
          </p:cNvSpPr>
          <p:nvPr>
            <p:ph idx="1"/>
          </p:nvPr>
        </p:nvSpPr>
        <p:spPr/>
        <p:txBody>
          <a:bodyPr/>
          <a:lstStyle/>
          <a:p>
            <a:pPr eaLnBrk="1" fontAlgn="auto" hangingPunct="1">
              <a:spcAft>
                <a:spcPts val="0"/>
              </a:spcAft>
              <a:defRPr/>
            </a:pPr>
            <a:r>
              <a:rPr lang="en-US" sz="2800" dirty="0" smtClean="0"/>
              <a:t>Low real interest rates were a global phenomenon, and a large number of European economies experienced housing price increases of greater magnitude than the United States. </a:t>
            </a:r>
          </a:p>
          <a:p>
            <a:pPr eaLnBrk="1" fontAlgn="auto" hangingPunct="1">
              <a:spcAft>
                <a:spcPts val="0"/>
              </a:spcAft>
              <a:defRPr/>
            </a:pPr>
            <a:r>
              <a:rPr lang="en-US" sz="2800" dirty="0" smtClean="0"/>
              <a:t>But the distorted incentives of the private securitized mortgage market were largely American. </a:t>
            </a:r>
          </a:p>
          <a:p>
            <a:pPr eaLnBrk="1" fontAlgn="auto" hangingPunct="1">
              <a:spcAft>
                <a:spcPts val="0"/>
              </a:spcAft>
              <a:defRPr/>
            </a:pPr>
            <a:r>
              <a:rPr lang="en-US" sz="2800" dirty="0" smtClean="0"/>
              <a:t>It is difficult to explain the crisis in terms of macroeconomic conditions without reference  to the </a:t>
            </a:r>
            <a:r>
              <a:rPr lang="en-US" sz="2800" i="1" dirty="0" smtClean="0"/>
              <a:t>microeconomic distortions </a:t>
            </a:r>
            <a:r>
              <a:rPr lang="en-US" sz="2800" dirty="0" smtClean="0"/>
              <a:t>in the U.S. financial system.</a:t>
            </a:r>
            <a:endParaRPr lang="th-TH" sz="2800" dirty="0" smtClean="0"/>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26</a:t>
            </a:fld>
            <a:endParaRPr lang="th-TH"/>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972452" cy="796908"/>
          </a:xfrm>
        </p:spPr>
        <p:txBody>
          <a:bodyPr/>
          <a:lstStyle/>
          <a:p>
            <a:r>
              <a:rPr lang="en-US" dirty="0" smtClean="0"/>
              <a:t>Too big to fail</a:t>
            </a:r>
            <a:endParaRPr lang="en-US" dirty="0"/>
          </a:p>
        </p:txBody>
      </p:sp>
      <p:sp>
        <p:nvSpPr>
          <p:cNvPr id="3" name="Content Placeholder 2"/>
          <p:cNvSpPr>
            <a:spLocks noGrp="1"/>
          </p:cNvSpPr>
          <p:nvPr>
            <p:ph idx="1"/>
          </p:nvPr>
        </p:nvSpPr>
        <p:spPr>
          <a:xfrm>
            <a:off x="500034" y="1285860"/>
            <a:ext cx="8229600" cy="4525963"/>
          </a:xfrm>
        </p:spPr>
        <p:txBody>
          <a:bodyPr/>
          <a:lstStyle/>
          <a:p>
            <a:pPr eaLnBrk="1" hangingPunct="1"/>
            <a:r>
              <a:rPr lang="en-US" dirty="0" smtClean="0">
                <a:cs typeface="Cordia New" pitchFamily="34" charset="-34"/>
              </a:rPr>
              <a:t>Years of unregulated and risky deals exposed AIG to catastrophic losses.</a:t>
            </a:r>
          </a:p>
          <a:p>
            <a:pPr eaLnBrk="1" hangingPunct="1"/>
            <a:r>
              <a:rPr lang="en-US" dirty="0" smtClean="0">
                <a:cs typeface="Cordia New" pitchFamily="34" charset="-34"/>
              </a:rPr>
              <a:t>It paid $165 million in retention bonuses to executives to the same people who helped created the mess, which cost the U.S tax payers $170 billion—and counting.</a:t>
            </a:r>
          </a:p>
          <a:p>
            <a:pPr eaLnBrk="1" hangingPunct="1"/>
            <a:r>
              <a:rPr lang="en-US" dirty="0" smtClean="0">
                <a:cs typeface="Cordia New" pitchFamily="34" charset="-34"/>
              </a:rPr>
              <a:t>In the case of Thailand, </a:t>
            </a:r>
            <a:r>
              <a:rPr lang="en-US" i="1" dirty="0" smtClean="0">
                <a:cs typeface="Cordia New" pitchFamily="34" charset="-34"/>
              </a:rPr>
              <a:t>“Ministry of Finance cannot allow banks to go bankrupt” </a:t>
            </a:r>
            <a:r>
              <a:rPr lang="en-US" dirty="0" smtClean="0">
                <a:cs typeface="Cordia New" pitchFamily="34" charset="-34"/>
              </a:rPr>
              <a:t>said</a:t>
            </a:r>
            <a:r>
              <a:rPr lang="en-US" i="1" dirty="0" smtClean="0">
                <a:cs typeface="Cordia New" pitchFamily="34" charset="-34"/>
              </a:rPr>
              <a:t> </a:t>
            </a:r>
            <a:r>
              <a:rPr lang="en-US" dirty="0" smtClean="0">
                <a:cs typeface="Cordia New" pitchFamily="34" charset="-34"/>
              </a:rPr>
              <a:t>Permanent Secretary of the Ministry of Finance (September 2007)</a:t>
            </a:r>
            <a:endParaRPr lang="th-TH" dirty="0" smtClean="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27</a:t>
            </a:fld>
            <a:endParaRPr lang="th-TH"/>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House price bubbles and the financial panic</a:t>
            </a:r>
            <a:endParaRPr lang="en-US" dirty="0"/>
          </a:p>
        </p:txBody>
      </p:sp>
      <p:sp>
        <p:nvSpPr>
          <p:cNvPr id="3" name="Content Placeholder 2"/>
          <p:cNvSpPr>
            <a:spLocks noGrp="1"/>
          </p:cNvSpPr>
          <p:nvPr>
            <p:ph idx="1"/>
          </p:nvPr>
        </p:nvSpPr>
        <p:spPr/>
        <p:txBody>
          <a:bodyPr/>
          <a:lstStyle/>
          <a:p>
            <a:pPr eaLnBrk="1" hangingPunct="1"/>
            <a:r>
              <a:rPr lang="en-US" dirty="0" smtClean="0">
                <a:cs typeface="Cordia New" pitchFamily="34" charset="-34"/>
              </a:rPr>
              <a:t>The housing price bubble burst in mid-2006 and both housing  prices and housing starts began a long period of contraction. </a:t>
            </a:r>
          </a:p>
          <a:p>
            <a:pPr eaLnBrk="1" hangingPunct="1"/>
            <a:r>
              <a:rPr lang="en-US" dirty="0" smtClean="0">
                <a:cs typeface="Cordia New" pitchFamily="34" charset="-34"/>
              </a:rPr>
              <a:t>With declining  home prices, borrowers were unable to refinance their loans and default rates soared.</a:t>
            </a:r>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28</a:t>
            </a:fld>
            <a:endParaRPr lang="th-TH"/>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Economist’s house price indicator</a:t>
            </a:r>
            <a:br>
              <a:rPr lang="en-US" dirty="0" smtClean="0"/>
            </a:br>
            <a:r>
              <a:rPr lang="en-US" dirty="0" err="1" smtClean="0"/>
              <a:t>Minsky</a:t>
            </a:r>
            <a:r>
              <a:rPr lang="en-US" dirty="0" smtClean="0"/>
              <a:t> moment: </a:t>
            </a:r>
            <a:r>
              <a:rPr lang="en-US" sz="2800" dirty="0" smtClean="0"/>
              <a:t>March 2009  (%y-o-y)</a:t>
            </a:r>
            <a:endParaRPr lang="en-US" dirty="0"/>
          </a:p>
        </p:txBody>
      </p:sp>
      <p:pic>
        <p:nvPicPr>
          <p:cNvPr id="5" name="Content Placeholder 4" descr="Picture1.png"/>
          <p:cNvPicPr>
            <a:picLocks noGrp="1" noChangeAspect="1"/>
          </p:cNvPicPr>
          <p:nvPr>
            <p:ph idx="1"/>
          </p:nvPr>
        </p:nvPicPr>
        <p:blipFill>
          <a:blip r:embed="rId2" cstate="print"/>
          <a:stretch>
            <a:fillRect/>
          </a:stretch>
        </p:blipFill>
        <p:spPr>
          <a:xfrm>
            <a:off x="631143" y="1600200"/>
            <a:ext cx="7881714" cy="4525963"/>
          </a:xfrm>
        </p:spPr>
      </p:pic>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29</a:t>
            </a:fld>
            <a:endParaRPr lang="th-TH"/>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Bank credit and asset prices in Japan</a:t>
            </a:r>
            <a:endParaRPr lang="en-US" sz="4000"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30</a:t>
            </a:fld>
            <a:endParaRPr lang="th-TH"/>
          </a:p>
        </p:txBody>
      </p:sp>
      <p:pic>
        <p:nvPicPr>
          <p:cNvPr id="5" name="Picture 2"/>
          <p:cNvPicPr>
            <a:picLocks noGrp="1" noChangeAspect="1" noChangeArrowheads="1"/>
          </p:cNvPicPr>
          <p:nvPr>
            <p:ph idx="1"/>
          </p:nvPr>
        </p:nvPicPr>
        <p:blipFill>
          <a:blip r:embed="rId2" cstate="print"/>
          <a:srcRect/>
          <a:stretch>
            <a:fillRect/>
          </a:stretch>
        </p:blipFill>
        <p:spPr bwMode="auto">
          <a:xfrm>
            <a:off x="2135249" y="1830681"/>
            <a:ext cx="4873501" cy="406500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Stock market crash in China</a:t>
            </a:r>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31</a:t>
            </a:fld>
            <a:endParaRPr lang="th-TH"/>
          </a:p>
        </p:txBody>
      </p:sp>
      <p:pic>
        <p:nvPicPr>
          <p:cNvPr id="5" name="Picture 2"/>
          <p:cNvPicPr>
            <a:picLocks noGrp="1" noChangeAspect="1" noChangeArrowheads="1"/>
          </p:cNvPicPr>
          <p:nvPr>
            <p:ph idx="1"/>
          </p:nvPr>
        </p:nvPicPr>
        <p:blipFill>
          <a:blip r:embed="rId2" cstate="print"/>
          <a:srcRect/>
          <a:stretch>
            <a:fillRect/>
          </a:stretch>
        </p:blipFill>
        <p:spPr bwMode="auto">
          <a:xfrm>
            <a:off x="1533359" y="1600200"/>
            <a:ext cx="6077282" cy="45259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Stock market crash in the US</a:t>
            </a:r>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32</a:t>
            </a:fld>
            <a:endParaRPr lang="th-TH"/>
          </a:p>
        </p:txBody>
      </p:sp>
      <p:pic>
        <p:nvPicPr>
          <p:cNvPr id="5" name="Picture 8" descr=" "/>
          <p:cNvPicPr>
            <a:picLocks noGrp="1" noChangeAspect="1" noChangeArrowheads="1"/>
          </p:cNvPicPr>
          <p:nvPr>
            <p:ph idx="1"/>
          </p:nvPr>
        </p:nvPicPr>
        <p:blipFill>
          <a:blip r:embed="rId2" cstate="print"/>
          <a:srcRect/>
          <a:stretch>
            <a:fillRect/>
          </a:stretch>
        </p:blipFill>
        <p:spPr bwMode="auto">
          <a:xfrm>
            <a:off x="785786" y="1714488"/>
            <a:ext cx="7640795" cy="4259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Global implications</a:t>
            </a:r>
            <a:endParaRPr lang="en-US" dirty="0"/>
          </a:p>
        </p:txBody>
      </p:sp>
      <p:sp>
        <p:nvSpPr>
          <p:cNvPr id="3" name="Content Placeholder 2"/>
          <p:cNvSpPr>
            <a:spLocks noGrp="1"/>
          </p:cNvSpPr>
          <p:nvPr>
            <p:ph idx="1"/>
          </p:nvPr>
        </p:nvSpPr>
        <p:spPr/>
        <p:txBody>
          <a:bodyPr/>
          <a:lstStyle/>
          <a:p>
            <a:pPr eaLnBrk="1" hangingPunct="1"/>
            <a:r>
              <a:rPr lang="en-US" i="1" dirty="0" smtClean="0">
                <a:cs typeface="Cordia New" pitchFamily="34" charset="-34"/>
              </a:rPr>
              <a:t>An end to the consumption binge of the last decade should be  </a:t>
            </a:r>
            <a:r>
              <a:rPr lang="en-US" dirty="0" smtClean="0">
                <a:cs typeface="Cordia New" pitchFamily="34" charset="-34"/>
              </a:rPr>
              <a:t>good news for the U.S. economy. </a:t>
            </a:r>
          </a:p>
          <a:p>
            <a:pPr eaLnBrk="1" hangingPunct="1"/>
            <a:r>
              <a:rPr lang="en-US" dirty="0" smtClean="0">
                <a:cs typeface="Cordia New" pitchFamily="34" charset="-34"/>
              </a:rPr>
              <a:t>Realignment away from a focus on domestic  consumption would imply a shift of resources toward the export sector and a gradual reduction in the U.S. current account imbalance to more sustainable levels.</a:t>
            </a:r>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33</a:t>
            </a:fld>
            <a:endParaRPr lang="th-TH"/>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Impact on Thailand</a:t>
            </a:r>
            <a:endParaRPr lang="en-US" dirty="0"/>
          </a:p>
        </p:txBody>
      </p:sp>
      <p:sp>
        <p:nvSpPr>
          <p:cNvPr id="3" name="Content Placeholder 2"/>
          <p:cNvSpPr>
            <a:spLocks noGrp="1"/>
          </p:cNvSpPr>
          <p:nvPr>
            <p:ph idx="1"/>
          </p:nvPr>
        </p:nvSpPr>
        <p:spPr/>
        <p:txBody>
          <a:bodyPr/>
          <a:lstStyle/>
          <a:p>
            <a:pPr eaLnBrk="1" fontAlgn="auto" hangingPunct="1">
              <a:spcAft>
                <a:spcPts val="0"/>
              </a:spcAft>
              <a:defRPr/>
            </a:pPr>
            <a:r>
              <a:rPr lang="en-US" sz="2800" dirty="0" smtClean="0"/>
              <a:t>The impact of  US financial crisis and the ensuing economic recession on Thailand is evident </a:t>
            </a:r>
          </a:p>
          <a:p>
            <a:pPr eaLnBrk="1" fontAlgn="auto" hangingPunct="1">
              <a:spcAft>
                <a:spcPts val="0"/>
              </a:spcAft>
              <a:defRPr/>
            </a:pPr>
            <a:r>
              <a:rPr lang="en-US" sz="2800" b="1" dirty="0" smtClean="0"/>
              <a:t>Negative economic growth</a:t>
            </a:r>
            <a:r>
              <a:rPr lang="en-US" sz="2800" dirty="0" smtClean="0"/>
              <a:t>: According to Thailand’s Finance Ministry, the Thai economy might contract by as much as 3% in 2009 if no additional stimulus is implemented. </a:t>
            </a:r>
            <a:r>
              <a:rPr lang="en-US" sz="2800" i="1" dirty="0" smtClean="0"/>
              <a:t>What is the actual growth figure?</a:t>
            </a:r>
          </a:p>
          <a:p>
            <a:pPr eaLnBrk="1" fontAlgn="auto" hangingPunct="1">
              <a:spcAft>
                <a:spcPts val="0"/>
              </a:spcAft>
              <a:defRPr/>
            </a:pPr>
            <a:r>
              <a:rPr lang="en-US" sz="2800" b="1" dirty="0" smtClean="0"/>
              <a:t>Lower exports</a:t>
            </a:r>
            <a:r>
              <a:rPr lang="en-US" sz="2800" dirty="0" smtClean="0"/>
              <a:t>:  The US is Thailand’s number one export market accounting for a total  18% of total exports. With  the US economy in recession, demand for Thai products declined. </a:t>
            </a:r>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34</a:t>
            </a:fld>
            <a:endParaRPr lang="th-TH"/>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Impact on Thai banks</a:t>
            </a:r>
            <a:endParaRPr lang="th-TH" dirty="0"/>
          </a:p>
        </p:txBody>
      </p:sp>
      <p:sp>
        <p:nvSpPr>
          <p:cNvPr id="3" name="Content Placeholder 2"/>
          <p:cNvSpPr>
            <a:spLocks noGrp="1"/>
          </p:cNvSpPr>
          <p:nvPr>
            <p:ph idx="1"/>
          </p:nvPr>
        </p:nvSpPr>
        <p:spPr/>
        <p:txBody>
          <a:bodyPr/>
          <a:lstStyle/>
          <a:p>
            <a:pPr eaLnBrk="1" hangingPunct="1"/>
            <a:r>
              <a:rPr lang="en-US" dirty="0" smtClean="0">
                <a:cs typeface="Cordia New" pitchFamily="34" charset="-34"/>
              </a:rPr>
              <a:t>Although the US financial crisis has led to a world wide recession and also affected other financial markets elsewhere, Thailand’s financial sector remained stable. </a:t>
            </a:r>
          </a:p>
          <a:p>
            <a:pPr eaLnBrk="1" hangingPunct="1"/>
            <a:r>
              <a:rPr lang="en-US" dirty="0" smtClean="0">
                <a:cs typeface="Cordia New" pitchFamily="34" charset="-34"/>
              </a:rPr>
              <a:t>Thai banks have </a:t>
            </a:r>
            <a:r>
              <a:rPr lang="en-US" b="1" dirty="0" smtClean="0">
                <a:cs typeface="Cordia New" pitchFamily="34" charset="-34"/>
              </a:rPr>
              <a:t>minimal</a:t>
            </a:r>
            <a:r>
              <a:rPr lang="en-US" dirty="0" smtClean="0">
                <a:cs typeface="Cordia New" pitchFamily="34" charset="-34"/>
              </a:rPr>
              <a:t> exposure to the US </a:t>
            </a:r>
            <a:r>
              <a:rPr lang="en-US" b="1" i="1" dirty="0" smtClean="0">
                <a:cs typeface="Cordia New" pitchFamily="34" charset="-34"/>
              </a:rPr>
              <a:t>toxic assets </a:t>
            </a:r>
            <a:r>
              <a:rPr lang="en-US" dirty="0" smtClean="0">
                <a:cs typeface="Cordia New" pitchFamily="34" charset="-34"/>
              </a:rPr>
              <a:t>(in the form of CDO’s).  </a:t>
            </a:r>
          </a:p>
          <a:p>
            <a:endParaRPr lang="th-TH"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35</a:t>
            </a:fld>
            <a:endParaRPr lang="th-TH"/>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36</a:t>
            </a:fld>
            <a:endParaRPr lang="th-TH"/>
          </a:p>
        </p:txBody>
      </p:sp>
      <p:graphicFrame>
        <p:nvGraphicFramePr>
          <p:cNvPr id="5" name="Chart 4"/>
          <p:cNvGraphicFramePr/>
          <p:nvPr/>
        </p:nvGraphicFramePr>
        <p:xfrm>
          <a:off x="928662" y="500042"/>
          <a:ext cx="7286676" cy="6000792"/>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381DEFB-A4EE-4A57-9FDC-255C5AF2315F}" type="slidenum">
              <a:rPr lang="th-TH" smtClean="0"/>
              <a:pPr>
                <a:defRPr/>
              </a:pPr>
              <a:t>37</a:t>
            </a:fld>
            <a:endParaRPr lang="th-TH"/>
          </a:p>
        </p:txBody>
      </p:sp>
      <p:graphicFrame>
        <p:nvGraphicFramePr>
          <p:cNvPr id="3" name="Chart 2"/>
          <p:cNvGraphicFramePr/>
          <p:nvPr/>
        </p:nvGraphicFramePr>
        <p:xfrm>
          <a:off x="1000100" y="714356"/>
          <a:ext cx="7000924" cy="5286412"/>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What you don’t know may </a:t>
            </a:r>
            <a:r>
              <a:rPr lang="en-US" sz="3600" dirty="0" smtClean="0"/>
              <a:t>not hurt </a:t>
            </a:r>
            <a:r>
              <a:rPr lang="en-US" sz="3600" dirty="0" smtClean="0"/>
              <a:t>you</a:t>
            </a:r>
            <a:endParaRPr lang="en-US" sz="3600" dirty="0"/>
          </a:p>
        </p:txBody>
      </p:sp>
      <p:sp>
        <p:nvSpPr>
          <p:cNvPr id="3" name="Content Placeholder 2"/>
          <p:cNvSpPr>
            <a:spLocks noGrp="1"/>
          </p:cNvSpPr>
          <p:nvPr>
            <p:ph idx="1"/>
          </p:nvPr>
        </p:nvSpPr>
        <p:spPr/>
        <p:txBody>
          <a:bodyPr/>
          <a:lstStyle/>
          <a:p>
            <a:pPr eaLnBrk="1" fontAlgn="auto" hangingPunct="1">
              <a:spcAft>
                <a:spcPts val="0"/>
              </a:spcAft>
              <a:defRPr/>
            </a:pPr>
            <a:r>
              <a:rPr lang="en-US" sz="2800" dirty="0" smtClean="0"/>
              <a:t>Some banks like Bangkok Bank, </a:t>
            </a:r>
            <a:r>
              <a:rPr lang="en-US" sz="2800" dirty="0" err="1" smtClean="0"/>
              <a:t>BankThai</a:t>
            </a:r>
            <a:r>
              <a:rPr lang="en-US" sz="2800" dirty="0" smtClean="0"/>
              <a:t> , Krung Thai Bank and Bank of </a:t>
            </a:r>
            <a:r>
              <a:rPr lang="en-US" sz="2800" dirty="0" err="1" smtClean="0"/>
              <a:t>Ayudhya</a:t>
            </a:r>
            <a:r>
              <a:rPr lang="en-US" sz="2800" dirty="0" smtClean="0"/>
              <a:t>  purchased CDO’s in the amounts of US$101 million , US$ 260 million, US$160 million and US$ 85 million respectively.</a:t>
            </a:r>
          </a:p>
          <a:p>
            <a:pPr eaLnBrk="1" fontAlgn="auto" hangingPunct="1">
              <a:spcAft>
                <a:spcPts val="0"/>
              </a:spcAft>
              <a:defRPr/>
            </a:pPr>
            <a:r>
              <a:rPr lang="en-US" sz="2800" dirty="0" smtClean="0"/>
              <a:t>US banks have limited presence in Thailand where only Citibank and JP Morgan Chase have full branch operations. </a:t>
            </a:r>
          </a:p>
          <a:p>
            <a:pPr eaLnBrk="1" fontAlgn="auto" hangingPunct="1">
              <a:spcAft>
                <a:spcPts val="0"/>
              </a:spcAft>
              <a:defRPr/>
            </a:pPr>
            <a:r>
              <a:rPr lang="en-US" sz="2800" dirty="0" smtClean="0"/>
              <a:t>These foreign banks have less than one percent share of total bank loans in Thailand in 2007.</a:t>
            </a:r>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38</a:t>
            </a:fld>
            <a:endParaRPr lang="th-TH"/>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Shrinking world trade</a:t>
            </a:r>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39</a:t>
            </a:fld>
            <a:endParaRPr lang="th-TH"/>
          </a:p>
        </p:txBody>
      </p:sp>
      <p:pic>
        <p:nvPicPr>
          <p:cNvPr id="5" name="Picture 2" descr=" "/>
          <p:cNvPicPr>
            <a:picLocks noGrp="1" noChangeAspect="1" noChangeArrowheads="1"/>
          </p:cNvPicPr>
          <p:nvPr>
            <p:ph idx="1"/>
          </p:nvPr>
        </p:nvPicPr>
        <p:blipFill>
          <a:blip r:embed="rId2" cstate="print"/>
          <a:srcRect/>
          <a:stretch>
            <a:fillRect/>
          </a:stretch>
        </p:blipFill>
        <p:spPr bwMode="auto">
          <a:xfrm>
            <a:off x="1785918" y="1321720"/>
            <a:ext cx="5143536" cy="415233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US" smtClean="0">
                <a:cs typeface="Angsana New" pitchFamily="18" charset="-34"/>
              </a:rPr>
              <a:t>Collapse of output</a:t>
            </a:r>
            <a:br>
              <a:rPr lang="en-US" smtClean="0">
                <a:cs typeface="Angsana New" pitchFamily="18" charset="-34"/>
              </a:rPr>
            </a:br>
            <a:r>
              <a:rPr lang="en-US" sz="2200" smtClean="0">
                <a:cs typeface="Angsana New" pitchFamily="18" charset="-34"/>
              </a:rPr>
              <a:t>Trend of manufacturing output</a:t>
            </a:r>
            <a:endParaRPr lang="th-TH" sz="2200" smtClean="0"/>
          </a:p>
        </p:txBody>
      </p:sp>
      <p:sp>
        <p:nvSpPr>
          <p:cNvPr id="4" name="Slide Number Placeholder 3"/>
          <p:cNvSpPr>
            <a:spLocks noGrp="1"/>
          </p:cNvSpPr>
          <p:nvPr>
            <p:ph type="sldNum" sz="quarter" idx="12"/>
          </p:nvPr>
        </p:nvSpPr>
        <p:spPr/>
        <p:txBody>
          <a:bodyPr/>
          <a:lstStyle/>
          <a:p>
            <a:pPr>
              <a:defRPr/>
            </a:pPr>
            <a:fld id="{03903A4B-73E4-4B3D-80CA-29A98D424487}" type="slidenum">
              <a:rPr lang="th-TH"/>
              <a:pPr>
                <a:defRPr/>
              </a:pPr>
              <a:t>40</a:t>
            </a:fld>
            <a:endParaRPr lang="th-TH"/>
          </a:p>
        </p:txBody>
      </p:sp>
      <p:pic>
        <p:nvPicPr>
          <p:cNvPr id="10244" name="Picture 2"/>
          <p:cNvPicPr>
            <a:picLocks noGrp="1" noChangeAspect="1" noChangeArrowheads="1"/>
          </p:cNvPicPr>
          <p:nvPr>
            <p:ph idx="1"/>
          </p:nvPr>
        </p:nvPicPr>
        <p:blipFill>
          <a:blip r:embed="rId2" cstate="print"/>
          <a:srcRect/>
          <a:stretch>
            <a:fillRect/>
          </a:stretch>
        </p:blipFill>
        <p:spPr>
          <a:xfrm>
            <a:off x="1000125" y="1624013"/>
            <a:ext cx="7358063" cy="4478337"/>
          </a:xfr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Rising unemployment</a:t>
            </a:r>
            <a:endParaRPr lang="th-TH" dirty="0"/>
          </a:p>
        </p:txBody>
      </p:sp>
      <p:sp>
        <p:nvSpPr>
          <p:cNvPr id="3" name="Content Placeholder 2"/>
          <p:cNvSpPr>
            <a:spLocks noGrp="1"/>
          </p:cNvSpPr>
          <p:nvPr>
            <p:ph idx="1"/>
          </p:nvPr>
        </p:nvSpPr>
        <p:spPr/>
        <p:txBody>
          <a:bodyPr/>
          <a:lstStyle/>
          <a:p>
            <a:pPr eaLnBrk="1" fontAlgn="auto" hangingPunct="1">
              <a:spcAft>
                <a:spcPts val="0"/>
              </a:spcAft>
              <a:defRPr/>
            </a:pPr>
            <a:r>
              <a:rPr lang="en-US" b="1" dirty="0" smtClean="0"/>
              <a:t>Higher unemployment</a:t>
            </a:r>
            <a:r>
              <a:rPr lang="en-US" dirty="0" smtClean="0"/>
              <a:t>: With lower demand, manufacturing activities slowed resulting in a number of companies to reduce or shut-down their operations. </a:t>
            </a:r>
          </a:p>
          <a:p>
            <a:pPr eaLnBrk="1" fontAlgn="auto" hangingPunct="1">
              <a:spcAft>
                <a:spcPts val="0"/>
              </a:spcAft>
              <a:defRPr/>
            </a:pPr>
            <a:r>
              <a:rPr lang="en-US" dirty="0" smtClean="0"/>
              <a:t>It was </a:t>
            </a:r>
            <a:r>
              <a:rPr lang="en-US" b="1" i="1" dirty="0" smtClean="0"/>
              <a:t>estimated</a:t>
            </a:r>
            <a:r>
              <a:rPr lang="en-US" dirty="0" smtClean="0"/>
              <a:t> that, in 2009, in the worst case, there will be 1.5 million unemployed in Thailand or 2.5% of the total workforce, an increase from 1.5% from previous year.</a:t>
            </a:r>
          </a:p>
          <a:p>
            <a:endParaRPr lang="en-US" dirty="0" smtClean="0"/>
          </a:p>
          <a:p>
            <a:endParaRPr lang="th-TH"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41</a:t>
            </a:fld>
            <a:endParaRPr lang="th-TH"/>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3. The V-shaped recovery in Asia: 2009</a:t>
            </a:r>
            <a:endParaRPr lang="en-US" dirty="0"/>
          </a:p>
        </p:txBody>
      </p:sp>
      <p:sp>
        <p:nvSpPr>
          <p:cNvPr id="4" name="Content Placeholder 3"/>
          <p:cNvSpPr>
            <a:spLocks noGrp="1"/>
          </p:cNvSpPr>
          <p:nvPr>
            <p:ph idx="1"/>
          </p:nvPr>
        </p:nvSpPr>
        <p:spPr/>
        <p:txBody>
          <a:bodyPr/>
          <a:lstStyle/>
          <a:p>
            <a:r>
              <a:rPr lang="en-US" sz="2800" dirty="0" smtClean="0"/>
              <a:t>Asia’s emerging economies probably grew at an average annualized rate of over 10% in the </a:t>
            </a:r>
            <a:r>
              <a:rPr lang="en-US" sz="2800" b="1" dirty="0" smtClean="0"/>
              <a:t>second</a:t>
            </a:r>
            <a:r>
              <a:rPr lang="en-US" sz="2800" dirty="0" smtClean="0"/>
              <a:t> quarter 2009, while America’s GDP fell by 1%. </a:t>
            </a:r>
          </a:p>
          <a:p>
            <a:r>
              <a:rPr lang="en-US" sz="2800" dirty="0" smtClean="0"/>
              <a:t>The second-quarter GDP figures showed an impressive bounce. </a:t>
            </a:r>
          </a:p>
          <a:p>
            <a:r>
              <a:rPr lang="en-US" sz="2800" dirty="0" smtClean="0"/>
              <a:t>Comparing the second quarter with the first at an annualized rate, China’s GDP grew by 15%, South Korea’s by almost 10%, Singapore’s soared by 21% and Indonesia’s managed a respectable 5%. </a:t>
            </a:r>
          </a:p>
        </p:txBody>
      </p:sp>
      <p:sp>
        <p:nvSpPr>
          <p:cNvPr id="2" name="Slide Number Placeholder 1"/>
          <p:cNvSpPr>
            <a:spLocks noGrp="1"/>
          </p:cNvSpPr>
          <p:nvPr>
            <p:ph type="sldNum" sz="quarter" idx="12"/>
          </p:nvPr>
        </p:nvSpPr>
        <p:spPr/>
        <p:txBody>
          <a:bodyPr/>
          <a:lstStyle/>
          <a:p>
            <a:pPr>
              <a:defRPr/>
            </a:pPr>
            <a:fld id="{8381DEFB-A4EE-4A57-9FDC-255C5AF2315F}" type="slidenum">
              <a:rPr lang="th-TH" smtClean="0"/>
              <a:pPr>
                <a:defRPr/>
              </a:pPr>
              <a:t>42</a:t>
            </a:fld>
            <a:endParaRPr lang="th-TH"/>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43</a:t>
            </a:fld>
            <a:endParaRPr lang="th-TH"/>
          </a:p>
        </p:txBody>
      </p:sp>
      <p:sp>
        <p:nvSpPr>
          <p:cNvPr id="3" name="Content Placeholder 2"/>
          <p:cNvSpPr>
            <a:spLocks noGrp="1"/>
          </p:cNvSpPr>
          <p:nvPr>
            <p:ph idx="4294967295"/>
          </p:nvPr>
        </p:nvSpPr>
        <p:spPr>
          <a:xfrm>
            <a:off x="642910" y="428604"/>
            <a:ext cx="8229600" cy="4525963"/>
          </a:xfrm>
        </p:spPr>
        <p:txBody>
          <a:bodyPr/>
          <a:lstStyle/>
          <a:p>
            <a:r>
              <a:rPr lang="en-US" sz="2800" dirty="0" smtClean="0"/>
              <a:t>Average growth figures conceal big differences within Asia over the past year. </a:t>
            </a:r>
          </a:p>
          <a:p>
            <a:r>
              <a:rPr lang="en-US" sz="2800" dirty="0" smtClean="0"/>
              <a:t>China, India and Indonesia were among </a:t>
            </a:r>
            <a:r>
              <a:rPr lang="en-US" sz="2800" b="1" dirty="0" smtClean="0"/>
              <a:t>the few </a:t>
            </a:r>
            <a:r>
              <a:rPr lang="en-US" sz="2800" dirty="0" smtClean="0"/>
              <a:t>economies in the world that continued to expand throughout the global downturn (though China’s virtually stalled late last year). </a:t>
            </a:r>
          </a:p>
          <a:p>
            <a:r>
              <a:rPr lang="en-US" sz="2800" dirty="0" smtClean="0"/>
              <a:t>But the smaller, more open Asian economies were badly hit. </a:t>
            </a:r>
          </a:p>
          <a:p>
            <a:r>
              <a:rPr lang="en-US" sz="2800" dirty="0" smtClean="0"/>
              <a:t>Between September and March real GDP fell by an average annualized rate of 13% in Hong Kong, Malaysia, South Korea, Singapore, Taiwan and Thailand. </a:t>
            </a:r>
          </a:p>
          <a:p>
            <a:endParaRPr lang="en-US" sz="2400"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i="1" dirty="0" smtClean="0"/>
              <a:t/>
            </a:r>
            <a:br>
              <a:rPr lang="en-US" sz="4000" i="1" dirty="0" smtClean="0"/>
            </a:br>
            <a:r>
              <a:rPr lang="en-US" sz="2400" b="1" dirty="0" smtClean="0"/>
              <a:t>On the rebound</a:t>
            </a:r>
            <a:r>
              <a:rPr lang="en-US" sz="2400" dirty="0" smtClean="0"/>
              <a:t/>
            </a:r>
            <a:br>
              <a:rPr lang="en-US" sz="2400" dirty="0" smtClean="0"/>
            </a:br>
            <a:r>
              <a:rPr lang="en-US" sz="2400" dirty="0" smtClean="0"/>
              <a:t>Aug 13th 2009 </a:t>
            </a:r>
            <a:br>
              <a:rPr lang="en-US" sz="2400" dirty="0" smtClean="0"/>
            </a:br>
            <a:r>
              <a:rPr lang="en-US" sz="2400" dirty="0" smtClean="0"/>
              <a:t>From The Economist print edition</a:t>
            </a:r>
            <a:r>
              <a:rPr lang="en-US" sz="4000" dirty="0" smtClean="0"/>
              <a:t/>
            </a:r>
            <a:br>
              <a:rPr lang="en-US" sz="4000" dirty="0" smtClean="0"/>
            </a:br>
            <a:r>
              <a:rPr lang="en-US" sz="4000" i="1" dirty="0" smtClean="0"/>
              <a:t/>
            </a:r>
            <a:br>
              <a:rPr lang="en-US" sz="4000" i="1" dirty="0" smtClean="0"/>
            </a:br>
            <a:endParaRPr lang="en-US" sz="2000" dirty="0"/>
          </a:p>
        </p:txBody>
      </p:sp>
      <p:pic>
        <p:nvPicPr>
          <p:cNvPr id="5" name="Content Placeholder 4" descr="V-shaped recovery.gif"/>
          <p:cNvPicPr>
            <a:picLocks noGrp="1" noChangeAspect="1"/>
          </p:cNvPicPr>
          <p:nvPr>
            <p:ph idx="1"/>
          </p:nvPr>
        </p:nvPicPr>
        <p:blipFill>
          <a:blip r:embed="rId2" cstate="print"/>
          <a:stretch>
            <a:fillRect/>
          </a:stretch>
        </p:blipFill>
        <p:spPr>
          <a:xfrm>
            <a:off x="2643174" y="1994631"/>
            <a:ext cx="4214842" cy="4083128"/>
          </a:xfrm>
        </p:spPr>
      </p:pic>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44</a:t>
            </a:fld>
            <a:endParaRPr lang="th-TH"/>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Widening gap</a:t>
            </a:r>
            <a:endParaRPr lang="en-US" dirty="0"/>
          </a:p>
        </p:txBody>
      </p:sp>
      <p:sp>
        <p:nvSpPr>
          <p:cNvPr id="4" name="Content Placeholder 3"/>
          <p:cNvSpPr>
            <a:spLocks noGrp="1"/>
          </p:cNvSpPr>
          <p:nvPr>
            <p:ph idx="1"/>
          </p:nvPr>
        </p:nvSpPr>
        <p:spPr/>
        <p:txBody>
          <a:bodyPr/>
          <a:lstStyle/>
          <a:p>
            <a:r>
              <a:rPr lang="en-US" dirty="0" smtClean="0"/>
              <a:t>In 2009 as a whole, recent forecasts suggest that emerging Asia could grow by at least 5%, while the G7 economies contract by 3.5%</a:t>
            </a:r>
          </a:p>
          <a:p>
            <a:r>
              <a:rPr lang="en-US" dirty="0" smtClean="0"/>
              <a:t> The growth gap between the two has never been wider. </a:t>
            </a:r>
          </a:p>
          <a:p>
            <a:r>
              <a:rPr lang="en-US" dirty="0" smtClean="0"/>
              <a:t>How have these export-dependent economies managed to decouple from the developed world? </a:t>
            </a:r>
          </a:p>
          <a:p>
            <a:r>
              <a:rPr lang="en-US" dirty="0" smtClean="0"/>
              <a:t>Can the recovery last?</a:t>
            </a:r>
            <a:endParaRPr lang="en-US" dirty="0"/>
          </a:p>
        </p:txBody>
      </p:sp>
      <p:sp>
        <p:nvSpPr>
          <p:cNvPr id="2" name="Slide Number Placeholder 1"/>
          <p:cNvSpPr>
            <a:spLocks noGrp="1"/>
          </p:cNvSpPr>
          <p:nvPr>
            <p:ph type="sldNum" sz="quarter" idx="12"/>
          </p:nvPr>
        </p:nvSpPr>
        <p:spPr/>
        <p:txBody>
          <a:bodyPr/>
          <a:lstStyle/>
          <a:p>
            <a:pPr>
              <a:defRPr/>
            </a:pPr>
            <a:fld id="{8381DEFB-A4EE-4A57-9FDC-255C5AF2315F}" type="slidenum">
              <a:rPr lang="th-TH" smtClean="0"/>
              <a:pPr>
                <a:defRPr/>
              </a:pPr>
              <a:t>45</a:t>
            </a:fld>
            <a:endParaRPr lang="th-TH"/>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Monetary policy challenge</a:t>
            </a:r>
            <a:endParaRPr lang="en-US" sz="3600" dirty="0"/>
          </a:p>
        </p:txBody>
      </p:sp>
      <p:sp>
        <p:nvSpPr>
          <p:cNvPr id="5" name="Content Placeholder 4"/>
          <p:cNvSpPr>
            <a:spLocks noGrp="1"/>
          </p:cNvSpPr>
          <p:nvPr>
            <p:ph idx="1"/>
          </p:nvPr>
        </p:nvSpPr>
        <p:spPr/>
        <p:txBody>
          <a:bodyPr/>
          <a:lstStyle/>
          <a:p>
            <a:r>
              <a:rPr lang="en-US" dirty="0" smtClean="0"/>
              <a:t>How to sustain a robust recovery without blowing up </a:t>
            </a:r>
            <a:r>
              <a:rPr lang="en-US" dirty="0" smtClean="0"/>
              <a:t>bubbles? </a:t>
            </a:r>
            <a:endParaRPr lang="en-US" dirty="0" smtClean="0"/>
          </a:p>
          <a:p>
            <a:r>
              <a:rPr lang="en-US" dirty="0" smtClean="0"/>
              <a:t>There are growing concerns that a flood of liquidity is fuelling asset-price bubbles, which could destabilize economies when they burst. </a:t>
            </a:r>
            <a:endParaRPr lang="th-TH"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46</a:t>
            </a:fld>
            <a:endParaRPr lang="th-TH"/>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5. Hyman </a:t>
            </a:r>
            <a:r>
              <a:rPr lang="en-US" dirty="0" err="1" smtClean="0"/>
              <a:t>Minsky</a:t>
            </a:r>
            <a:endParaRPr lang="en-US" dirty="0"/>
          </a:p>
        </p:txBody>
      </p:sp>
      <p:sp>
        <p:nvSpPr>
          <p:cNvPr id="3" name="Content Placeholder 2"/>
          <p:cNvSpPr>
            <a:spLocks noGrp="1"/>
          </p:cNvSpPr>
          <p:nvPr>
            <p:ph idx="1"/>
          </p:nvPr>
        </p:nvSpPr>
        <p:spPr>
          <a:xfrm>
            <a:off x="500034" y="1142984"/>
            <a:ext cx="8186766" cy="4983179"/>
          </a:xfrm>
        </p:spPr>
        <p:txBody>
          <a:bodyPr/>
          <a:lstStyle/>
          <a:p>
            <a:pPr>
              <a:buNone/>
            </a:pPr>
            <a:r>
              <a:rPr lang="en-US" sz="2400" b="1" i="1" dirty="0" smtClean="0">
                <a:latin typeface="MS PMincho" pitchFamily="18" charset="-128"/>
                <a:ea typeface="MS PMincho" pitchFamily="18" charset="-128"/>
                <a:cs typeface="Times New Roman" pitchFamily="18" charset="0"/>
              </a:rPr>
              <a:t>Long periods of economic stability </a:t>
            </a:r>
            <a:r>
              <a:rPr lang="en-US" sz="2400" b="1" i="1" dirty="0" smtClean="0">
                <a:solidFill>
                  <a:srgbClr val="FF0000"/>
                </a:solidFill>
                <a:latin typeface="MS PMincho" pitchFamily="18" charset="-128"/>
                <a:ea typeface="MS PMincho" pitchFamily="18" charset="-128"/>
                <a:cs typeface="Times New Roman" pitchFamily="18" charset="0"/>
              </a:rPr>
              <a:t>trick</a:t>
            </a:r>
            <a:r>
              <a:rPr lang="en-US" sz="2400" b="1" i="1" dirty="0" smtClean="0">
                <a:latin typeface="MS PMincho" pitchFamily="18" charset="-128"/>
                <a:ea typeface="MS PMincho" pitchFamily="18" charset="-128"/>
                <a:cs typeface="Times New Roman" pitchFamily="18" charset="0"/>
              </a:rPr>
              <a:t> people into taking on more risk, borrow excessively and overpay for assets</a:t>
            </a:r>
          </a:p>
          <a:p>
            <a:pPr algn="ctr">
              <a:buNone/>
            </a:pPr>
            <a:endParaRPr lang="en-US" sz="2800" dirty="0" smtClean="0">
              <a:latin typeface="Tahoma" pitchFamily="34" charset="0"/>
              <a:ea typeface="MS PMincho" pitchFamily="18" charset="-128"/>
              <a:cs typeface="Tahoma" pitchFamily="34" charset="0"/>
            </a:endParaRPr>
          </a:p>
          <a:p>
            <a:pPr algn="ctr">
              <a:buNone/>
            </a:pPr>
            <a:r>
              <a:rPr lang="en-US" sz="2800" b="1" dirty="0" smtClean="0">
                <a:latin typeface="Tahoma" pitchFamily="34" charset="0"/>
                <a:ea typeface="MS PMincho" pitchFamily="18" charset="-128"/>
                <a:cs typeface="Tahoma" pitchFamily="34" charset="0"/>
              </a:rPr>
              <a:t>Five stages in </a:t>
            </a:r>
            <a:r>
              <a:rPr lang="en-US" sz="2800" b="1" dirty="0" err="1" smtClean="0">
                <a:latin typeface="Tahoma" pitchFamily="34" charset="0"/>
                <a:ea typeface="MS PMincho" pitchFamily="18" charset="-128"/>
                <a:cs typeface="Tahoma" pitchFamily="34" charset="0"/>
              </a:rPr>
              <a:t>Minsky</a:t>
            </a:r>
            <a:r>
              <a:rPr lang="en-US" sz="2800" b="1" dirty="0" smtClean="0">
                <a:latin typeface="Tahoma" pitchFamily="34" charset="0"/>
                <a:ea typeface="MS PMincho" pitchFamily="18" charset="-128"/>
                <a:cs typeface="Tahoma" pitchFamily="34" charset="0"/>
              </a:rPr>
              <a:t> model</a:t>
            </a:r>
          </a:p>
          <a:p>
            <a:pPr marL="609600" indent="-609600">
              <a:lnSpc>
                <a:spcPct val="120000"/>
              </a:lnSpc>
              <a:buNone/>
            </a:pPr>
            <a:r>
              <a:rPr lang="en-US" sz="2800" i="1" dirty="0" smtClean="0">
                <a:latin typeface="Times New Roman" pitchFamily="18" charset="0"/>
                <a:ea typeface="MS PMincho" pitchFamily="18" charset="-128"/>
                <a:cs typeface="Times New Roman" pitchFamily="18" charset="0"/>
              </a:rPr>
              <a:t>1. Displacement</a:t>
            </a:r>
            <a:r>
              <a:rPr lang="en-US" sz="2800" dirty="0" smtClean="0">
                <a:latin typeface="Times New Roman" pitchFamily="18" charset="0"/>
                <a:ea typeface="MS PMincho" pitchFamily="18" charset="-128"/>
                <a:cs typeface="Times New Roman" pitchFamily="18" charset="0"/>
              </a:rPr>
              <a:t>: investors are excited about significant change in economic policy, an invention such as internet, or oil discovery.</a:t>
            </a:r>
          </a:p>
          <a:p>
            <a:pPr marL="609600" indent="-609600">
              <a:lnSpc>
                <a:spcPct val="120000"/>
              </a:lnSpc>
              <a:buNone/>
            </a:pPr>
            <a:r>
              <a:rPr lang="en-US" sz="2800" i="1" dirty="0" smtClean="0">
                <a:latin typeface="Times New Roman" pitchFamily="18" charset="0"/>
                <a:ea typeface="MS PMincho" pitchFamily="18" charset="-128"/>
                <a:cs typeface="Times New Roman" pitchFamily="18" charset="0"/>
              </a:rPr>
              <a:t>2. Boom</a:t>
            </a:r>
            <a:r>
              <a:rPr lang="en-US" sz="2800" dirty="0" smtClean="0">
                <a:latin typeface="Times New Roman" pitchFamily="18" charset="0"/>
                <a:ea typeface="MS PMincho" pitchFamily="18" charset="-128"/>
                <a:cs typeface="Times New Roman" pitchFamily="18" charset="0"/>
              </a:rPr>
              <a:t>: investors borrow excessively for expected high returns (Tulip mania)</a:t>
            </a:r>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47</a:t>
            </a:fld>
            <a:endParaRPr lang="th-TH"/>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From euphoria to panic</a:t>
            </a:r>
            <a:endParaRPr lang="en-US" dirty="0"/>
          </a:p>
        </p:txBody>
      </p:sp>
      <p:sp>
        <p:nvSpPr>
          <p:cNvPr id="3" name="Content Placeholder 2"/>
          <p:cNvSpPr>
            <a:spLocks noGrp="1"/>
          </p:cNvSpPr>
          <p:nvPr>
            <p:ph idx="1"/>
          </p:nvPr>
        </p:nvSpPr>
        <p:spPr>
          <a:xfrm>
            <a:off x="571472" y="1285860"/>
            <a:ext cx="8115328" cy="4840303"/>
          </a:xfrm>
        </p:spPr>
        <p:txBody>
          <a:bodyPr/>
          <a:lstStyle/>
          <a:p>
            <a:pPr marL="609600" indent="-609600">
              <a:lnSpc>
                <a:spcPct val="120000"/>
              </a:lnSpc>
              <a:buNone/>
            </a:pPr>
            <a:r>
              <a:rPr lang="en-US" sz="3600" i="1" dirty="0" smtClean="0">
                <a:latin typeface="Times New Roman" pitchFamily="18" charset="0"/>
                <a:ea typeface="MS Gothic" pitchFamily="49" charset="-128"/>
                <a:cs typeface="Times New Roman" pitchFamily="18" charset="0"/>
              </a:rPr>
              <a:t>3. Euphoria</a:t>
            </a:r>
            <a:r>
              <a:rPr lang="en-US" sz="3600" dirty="0" smtClean="0">
                <a:latin typeface="Times New Roman" pitchFamily="18" charset="0"/>
                <a:ea typeface="MS Gothic" pitchFamily="49" charset="-128"/>
                <a:cs typeface="Times New Roman" pitchFamily="18" charset="0"/>
              </a:rPr>
              <a:t>: excessive lending and credit extension to ever more untrustworthy borrowers and the creation of many types of financial instruments.</a:t>
            </a:r>
          </a:p>
          <a:p>
            <a:pPr marL="609600" indent="-609600">
              <a:lnSpc>
                <a:spcPct val="120000"/>
              </a:lnSpc>
              <a:buNone/>
            </a:pPr>
            <a:r>
              <a:rPr lang="en-US" sz="3600" i="1" dirty="0" smtClean="0">
                <a:latin typeface="Times New Roman" pitchFamily="18" charset="0"/>
                <a:ea typeface="MS Gothic" pitchFamily="49" charset="-128"/>
                <a:cs typeface="Times New Roman" pitchFamily="18" charset="0"/>
              </a:rPr>
              <a:t>4. Profit taking</a:t>
            </a:r>
            <a:r>
              <a:rPr lang="en-US" sz="3600" dirty="0" smtClean="0">
                <a:latin typeface="Times New Roman" pitchFamily="18" charset="0"/>
                <a:ea typeface="MS Gothic" pitchFamily="49" charset="-128"/>
                <a:cs typeface="Times New Roman" pitchFamily="18" charset="0"/>
              </a:rPr>
              <a:t>: smart traders start to cash in their profits at the top of the market.</a:t>
            </a:r>
          </a:p>
          <a:p>
            <a:pPr marL="609600" indent="-609600">
              <a:lnSpc>
                <a:spcPct val="120000"/>
              </a:lnSpc>
              <a:buNone/>
            </a:pPr>
            <a:r>
              <a:rPr lang="en-US" sz="3600" dirty="0" smtClean="0">
                <a:latin typeface="Times New Roman" pitchFamily="18" charset="0"/>
                <a:ea typeface="MS Gothic" pitchFamily="49" charset="-128"/>
                <a:cs typeface="Times New Roman" pitchFamily="18" charset="0"/>
              </a:rPr>
              <a:t>5. </a:t>
            </a:r>
            <a:r>
              <a:rPr lang="en-US" sz="3600" i="1" dirty="0" smtClean="0">
                <a:latin typeface="Times New Roman" pitchFamily="18" charset="0"/>
                <a:ea typeface="MS Gothic" pitchFamily="49" charset="-128"/>
                <a:cs typeface="Times New Roman" pitchFamily="18" charset="0"/>
              </a:rPr>
              <a:t>Panic</a:t>
            </a:r>
          </a:p>
          <a:p>
            <a:pPr marL="609600" indent="-609600">
              <a:lnSpc>
                <a:spcPct val="120000"/>
              </a:lnSpc>
              <a:buNone/>
            </a:pPr>
            <a:endParaRPr lang="en-US" sz="2800" dirty="0" smtClean="0">
              <a:latin typeface="Times New Roman" pitchFamily="18" charset="0"/>
              <a:ea typeface="MS Gothic" pitchFamily="49" charset="-128"/>
              <a:cs typeface="Times New Roman" pitchFamily="18" charset="0"/>
            </a:endParaRPr>
          </a:p>
          <a:p>
            <a:endParaRPr lang="en-US" sz="2400" dirty="0" smtClean="0"/>
          </a:p>
          <a:p>
            <a:endParaRPr lang="en-US" sz="2400"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48</a:t>
            </a:fld>
            <a:endParaRPr lang="th-TH"/>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latin typeface="Times New Roman" pitchFamily="18" charset="0"/>
                <a:cs typeface="Times New Roman" pitchFamily="18" charset="0"/>
              </a:rPr>
              <a:t>5. Panic</a:t>
            </a:r>
            <a:endParaRPr lang="th-TH" i="1" dirty="0">
              <a:latin typeface="Times New Roman" pitchFamily="18" charset="0"/>
            </a:endParaRPr>
          </a:p>
        </p:txBody>
      </p:sp>
      <p:sp>
        <p:nvSpPr>
          <p:cNvPr id="3" name="Content Placeholder 2"/>
          <p:cNvSpPr>
            <a:spLocks noGrp="1"/>
          </p:cNvSpPr>
          <p:nvPr>
            <p:ph idx="1"/>
          </p:nvPr>
        </p:nvSpPr>
        <p:spPr>
          <a:xfrm>
            <a:off x="571472" y="1142984"/>
            <a:ext cx="8115328" cy="4983179"/>
          </a:xfrm>
        </p:spPr>
        <p:txBody>
          <a:bodyPr/>
          <a:lstStyle/>
          <a:p>
            <a:pPr marL="609600" indent="-609600">
              <a:lnSpc>
                <a:spcPct val="120000"/>
              </a:lnSpc>
              <a:buAutoNum type="arabicPeriod"/>
            </a:pPr>
            <a:r>
              <a:rPr lang="en-US" b="1" dirty="0" smtClean="0">
                <a:latin typeface="+mj-lt"/>
                <a:ea typeface="MS Gothic" pitchFamily="49" charset="-128"/>
                <a:cs typeface="Times New Roman" pitchFamily="18" charset="0"/>
              </a:rPr>
              <a:t>Uncertainty occurs;</a:t>
            </a:r>
          </a:p>
          <a:p>
            <a:pPr marL="609600" indent="-609600">
              <a:lnSpc>
                <a:spcPct val="120000"/>
              </a:lnSpc>
              <a:buAutoNum type="arabicPeriod"/>
            </a:pPr>
            <a:r>
              <a:rPr lang="en-US" b="1" dirty="0" smtClean="0">
                <a:latin typeface="+mj-lt"/>
                <a:ea typeface="MS Gothic" pitchFamily="49" charset="-128"/>
                <a:cs typeface="Times New Roman" pitchFamily="18" charset="0"/>
              </a:rPr>
              <a:t>Property &amp; stock prices</a:t>
            </a:r>
            <a:r>
              <a:rPr lang="th-TH" b="1" dirty="0" smtClean="0">
                <a:latin typeface="+mj-lt"/>
                <a:ea typeface="MS Gothic" pitchFamily="49" charset="-128"/>
                <a:cs typeface="Times New Roman" pitchFamily="18" charset="0"/>
              </a:rPr>
              <a:t> </a:t>
            </a:r>
            <a:r>
              <a:rPr lang="en-US" b="1" dirty="0" smtClean="0">
                <a:latin typeface="+mj-lt"/>
                <a:ea typeface="MS Gothic" pitchFamily="49" charset="-128"/>
                <a:cs typeface="Times New Roman" pitchFamily="18" charset="0"/>
              </a:rPr>
              <a:t>fall;</a:t>
            </a:r>
          </a:p>
          <a:p>
            <a:pPr marL="609600" indent="-609600">
              <a:lnSpc>
                <a:spcPct val="120000"/>
              </a:lnSpc>
              <a:buAutoNum type="arabicPeriod" startAt="3"/>
            </a:pPr>
            <a:r>
              <a:rPr lang="en-US" b="1" dirty="0" smtClean="0">
                <a:latin typeface="+mj-lt"/>
                <a:ea typeface="MS Gothic" pitchFamily="49" charset="-128"/>
                <a:cs typeface="Times New Roman" pitchFamily="18" charset="0"/>
              </a:rPr>
              <a:t>Liquidity in financial markets drops; </a:t>
            </a:r>
          </a:p>
          <a:p>
            <a:pPr marL="609600" indent="-609600">
              <a:lnSpc>
                <a:spcPct val="120000"/>
              </a:lnSpc>
              <a:buNone/>
            </a:pPr>
            <a:r>
              <a:rPr lang="en-US" b="1" dirty="0" smtClean="0">
                <a:latin typeface="+mj-lt"/>
                <a:ea typeface="MS Gothic" pitchFamily="49" charset="-128"/>
                <a:cs typeface="Times New Roman" pitchFamily="18" charset="0"/>
              </a:rPr>
              <a:t>4.   Value of securities sinks sharply, </a:t>
            </a:r>
          </a:p>
          <a:p>
            <a:pPr marL="609600" indent="-609600">
              <a:lnSpc>
                <a:spcPct val="120000"/>
              </a:lnSpc>
              <a:buNone/>
            </a:pPr>
            <a:r>
              <a:rPr lang="en-US" b="1" dirty="0" smtClean="0">
                <a:latin typeface="+mj-lt"/>
                <a:ea typeface="MS Gothic" pitchFamily="49" charset="-128"/>
                <a:cs typeface="Times New Roman" pitchFamily="18" charset="0"/>
              </a:rPr>
              <a:t>5.  Purchasing power disappears, </a:t>
            </a:r>
          </a:p>
          <a:p>
            <a:pPr marL="609600" indent="-609600">
              <a:lnSpc>
                <a:spcPct val="120000"/>
              </a:lnSpc>
              <a:buNone/>
            </a:pPr>
            <a:r>
              <a:rPr lang="en-US" b="1" dirty="0" smtClean="0">
                <a:latin typeface="+mj-lt"/>
                <a:ea typeface="MS Gothic" pitchFamily="49" charset="-128"/>
                <a:cs typeface="Times New Roman" pitchFamily="18" charset="0"/>
              </a:rPr>
              <a:t>6.  Unemployment rises.</a:t>
            </a:r>
          </a:p>
          <a:p>
            <a:pPr marL="609600" indent="-609600">
              <a:lnSpc>
                <a:spcPct val="120000"/>
              </a:lnSpc>
              <a:buNone/>
            </a:pPr>
            <a:r>
              <a:rPr lang="en-US" b="1" dirty="0" smtClean="0">
                <a:latin typeface="+mj-lt"/>
                <a:ea typeface="MS Gothic" pitchFamily="49" charset="-128"/>
                <a:cs typeface="Times New Roman" pitchFamily="18" charset="0"/>
              </a:rPr>
              <a:t>7.  Then came </a:t>
            </a:r>
            <a:r>
              <a:rPr lang="en-US" b="1" dirty="0" err="1" smtClean="0">
                <a:latin typeface="+mj-lt"/>
                <a:ea typeface="MS Gothic" pitchFamily="49" charset="-128"/>
                <a:cs typeface="Times New Roman" pitchFamily="18" charset="0"/>
              </a:rPr>
              <a:t>Ponzi</a:t>
            </a:r>
            <a:r>
              <a:rPr lang="en-US" b="1" dirty="0" smtClean="0">
                <a:latin typeface="+mj-lt"/>
                <a:ea typeface="MS Gothic" pitchFamily="49" charset="-128"/>
                <a:cs typeface="Times New Roman" pitchFamily="18" charset="0"/>
              </a:rPr>
              <a:t> borrowers</a:t>
            </a:r>
            <a:endParaRPr lang="th-TH" b="1" dirty="0">
              <a:latin typeface="+mj-lt"/>
            </a:endParaRPr>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49</a:t>
            </a:fld>
            <a:endParaRPr lang="th-TH"/>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Ponzi</a:t>
            </a:r>
            <a:r>
              <a:rPr lang="en-US" dirty="0" smtClean="0"/>
              <a:t> borrowers</a:t>
            </a:r>
            <a:endParaRPr lang="en-US" dirty="0"/>
          </a:p>
        </p:txBody>
      </p:sp>
      <p:sp>
        <p:nvSpPr>
          <p:cNvPr id="3" name="Content Placeholder 2"/>
          <p:cNvSpPr>
            <a:spLocks noGrp="1"/>
          </p:cNvSpPr>
          <p:nvPr>
            <p:ph idx="1"/>
          </p:nvPr>
        </p:nvSpPr>
        <p:spPr/>
        <p:txBody>
          <a:bodyPr/>
          <a:lstStyle/>
          <a:p>
            <a:pPr>
              <a:buFontTx/>
              <a:buBlip>
                <a:blip r:embed="rId2"/>
              </a:buBlip>
            </a:pPr>
            <a:r>
              <a:rPr lang="en-US" dirty="0" smtClean="0">
                <a:ea typeface="MS Gothic" pitchFamily="49" charset="-128"/>
                <a:cs typeface="Times New Roman" pitchFamily="18" charset="0"/>
              </a:rPr>
              <a:t>During the panic stage, many people become </a:t>
            </a:r>
            <a:r>
              <a:rPr lang="en-US" i="1" dirty="0" err="1" smtClean="0">
                <a:ea typeface="MS Gothic" pitchFamily="49" charset="-128"/>
                <a:cs typeface="Times New Roman" pitchFamily="18" charset="0"/>
              </a:rPr>
              <a:t>Ponzi</a:t>
            </a:r>
            <a:r>
              <a:rPr lang="en-US" dirty="0" smtClean="0">
                <a:ea typeface="MS Gothic" pitchFamily="49" charset="-128"/>
                <a:cs typeface="Times New Roman" pitchFamily="18" charset="0"/>
              </a:rPr>
              <a:t> borrowers, </a:t>
            </a:r>
          </a:p>
          <a:p>
            <a:pPr>
              <a:buFontTx/>
              <a:buBlip>
                <a:blip r:embed="rId2"/>
              </a:buBlip>
            </a:pPr>
            <a:r>
              <a:rPr lang="en-US" dirty="0" smtClean="0">
                <a:ea typeface="MS Gothic" pitchFamily="49" charset="-128"/>
                <a:cs typeface="Times New Roman" pitchFamily="18" charset="0"/>
              </a:rPr>
              <a:t>They are the borrowers who can repay neither the interest nor the original debt. </a:t>
            </a:r>
          </a:p>
          <a:p>
            <a:pPr>
              <a:buFontTx/>
              <a:buBlip>
                <a:blip r:embed="rId2"/>
              </a:buBlip>
            </a:pPr>
            <a:r>
              <a:rPr lang="en-US" dirty="0" smtClean="0">
                <a:ea typeface="MS Gothic" pitchFamily="49" charset="-128"/>
                <a:cs typeface="Times New Roman" pitchFamily="18" charset="0"/>
              </a:rPr>
              <a:t>They rely entirely on rising asset prices to allow them to keep on refinancing their debt.</a:t>
            </a:r>
          </a:p>
          <a:p>
            <a:pPr>
              <a:buFontTx/>
              <a:buBlip>
                <a:blip r:embed="rId2"/>
              </a:buBlip>
            </a:pPr>
            <a:r>
              <a:rPr lang="en-US" dirty="0" smtClean="0">
                <a:ea typeface="MS Gothic" pitchFamily="49" charset="-128"/>
                <a:cs typeface="Times New Roman" pitchFamily="18" charset="0"/>
              </a:rPr>
              <a:t>They borrow more in order to pay old debts.</a:t>
            </a:r>
          </a:p>
          <a:p>
            <a:pPr>
              <a:buFontTx/>
              <a:buBlip>
                <a:blip r:embed="rId2"/>
              </a:buBlip>
            </a:pPr>
            <a:r>
              <a:rPr lang="en-US" dirty="0" smtClean="0">
                <a:ea typeface="MS Gothic" pitchFamily="49" charset="-128"/>
                <a:cs typeface="Times New Roman" pitchFamily="18" charset="0"/>
              </a:rPr>
              <a:t>Substituting new debts for old debts.</a:t>
            </a:r>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50</a:t>
            </a:fld>
            <a:endParaRPr lang="th-TH"/>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Minsky</a:t>
            </a:r>
            <a:r>
              <a:rPr lang="en-US" dirty="0" smtClean="0"/>
              <a:t> Moment</a:t>
            </a:r>
            <a:endParaRPr lang="en-US" dirty="0"/>
          </a:p>
        </p:txBody>
      </p:sp>
      <p:sp>
        <p:nvSpPr>
          <p:cNvPr id="3" name="Content Placeholder 2"/>
          <p:cNvSpPr>
            <a:spLocks noGrp="1"/>
          </p:cNvSpPr>
          <p:nvPr>
            <p:ph idx="1"/>
          </p:nvPr>
        </p:nvSpPr>
        <p:spPr>
          <a:xfrm>
            <a:off x="642910" y="1285860"/>
            <a:ext cx="8043890" cy="4840303"/>
          </a:xfrm>
        </p:spPr>
        <p:txBody>
          <a:bodyPr/>
          <a:lstStyle/>
          <a:p>
            <a:pPr>
              <a:buFontTx/>
              <a:buBlip>
                <a:blip r:embed="rId2"/>
              </a:buBlip>
            </a:pPr>
            <a:r>
              <a:rPr lang="en-US" dirty="0" smtClean="0">
                <a:ea typeface="MS Gothic" pitchFamily="49" charset="-128"/>
                <a:cs typeface="Times New Roman" pitchFamily="18" charset="0"/>
              </a:rPr>
              <a:t>All 5 stages eventually lead to </a:t>
            </a:r>
            <a:r>
              <a:rPr lang="en-US" b="1" dirty="0" err="1" smtClean="0">
                <a:ea typeface="MS Gothic" pitchFamily="49" charset="-128"/>
                <a:cs typeface="Times New Roman" pitchFamily="18" charset="0"/>
              </a:rPr>
              <a:t>Minsky</a:t>
            </a:r>
            <a:r>
              <a:rPr lang="en-US" b="1" dirty="0" smtClean="0">
                <a:ea typeface="MS Gothic" pitchFamily="49" charset="-128"/>
                <a:cs typeface="Times New Roman" pitchFamily="18" charset="0"/>
              </a:rPr>
              <a:t> moment</a:t>
            </a:r>
            <a:r>
              <a:rPr lang="en-US" dirty="0" smtClean="0">
                <a:ea typeface="MS Gothic" pitchFamily="49" charset="-128"/>
                <a:cs typeface="Times New Roman" pitchFamily="18" charset="0"/>
              </a:rPr>
              <a:t> - the time when ‘</a:t>
            </a:r>
            <a:r>
              <a:rPr lang="en-US" b="1" dirty="0" smtClean="0">
                <a:ea typeface="MS Gothic" pitchFamily="49" charset="-128"/>
                <a:cs typeface="Times New Roman" pitchFamily="18" charset="0"/>
              </a:rPr>
              <a:t>over-indebted investors</a:t>
            </a:r>
            <a:r>
              <a:rPr lang="en-US" dirty="0" smtClean="0">
                <a:ea typeface="MS Gothic" pitchFamily="49" charset="-128"/>
                <a:cs typeface="Times New Roman" pitchFamily="18" charset="0"/>
              </a:rPr>
              <a:t>’ are forced to sell their securities even the good ones in order to pay off the mountains of debt they took on to acquire those investments, resulting in sharp declines in financial markets, lack of liquidity and a call for government’s help </a:t>
            </a:r>
          </a:p>
          <a:p>
            <a:pPr>
              <a:buBlip>
                <a:blip r:embed="rId2"/>
              </a:buBlip>
            </a:pPr>
            <a:r>
              <a:rPr lang="en-US" dirty="0" smtClean="0">
                <a:ea typeface="MS Gothic" pitchFamily="49" charset="-128"/>
                <a:cs typeface="Times New Roman" pitchFamily="18" charset="0"/>
              </a:rPr>
              <a:t>This is exactly what happened to the U.S. economy during the sub-prime crisis</a:t>
            </a:r>
          </a:p>
          <a:p>
            <a:pPr>
              <a:buFontTx/>
              <a:buBlip>
                <a:blip r:embed="rId2"/>
              </a:buBlip>
            </a:pPr>
            <a:endParaRPr lang="en-US" dirty="0" smtClean="0">
              <a:latin typeface="Times New Roman" pitchFamily="18" charset="0"/>
              <a:ea typeface="MS Gothic" pitchFamily="49" charset="-128"/>
              <a:cs typeface="Times New Roman" pitchFamily="18" charset="0"/>
            </a:endParaRPr>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51</a:t>
            </a:fld>
            <a:endParaRPr lang="th-TH"/>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questions</a:t>
            </a:r>
            <a:endParaRPr lang="en-US" dirty="0"/>
          </a:p>
        </p:txBody>
      </p:sp>
      <p:sp>
        <p:nvSpPr>
          <p:cNvPr id="3" name="Content Placeholder 2"/>
          <p:cNvSpPr>
            <a:spLocks noGrp="1"/>
          </p:cNvSpPr>
          <p:nvPr>
            <p:ph idx="1"/>
          </p:nvPr>
        </p:nvSpPr>
        <p:spPr/>
        <p:txBody>
          <a:bodyPr/>
          <a:lstStyle/>
          <a:p>
            <a:r>
              <a:rPr lang="en-US" dirty="0" smtClean="0"/>
              <a:t>“Both financial crises in Thailand and the US stemmed from similar causes” State whether you agree or disagree with the above statement. Give brief reasons.</a:t>
            </a:r>
          </a:p>
          <a:p>
            <a:r>
              <a:rPr lang="en-US" dirty="0" smtClean="0"/>
              <a:t>Will the Thai economy soon experience </a:t>
            </a:r>
            <a:r>
              <a:rPr lang="en-US" dirty="0" err="1" smtClean="0"/>
              <a:t>Minsky</a:t>
            </a:r>
            <a:r>
              <a:rPr lang="en-US" dirty="0" smtClean="0"/>
              <a:t> moment?</a:t>
            </a:r>
          </a:p>
          <a:p>
            <a:pPr>
              <a:buNone/>
            </a:pPr>
            <a:r>
              <a:rPr lang="en-US" dirty="0" smtClean="0"/>
              <a:t>    </a:t>
            </a:r>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52</a:t>
            </a:fld>
            <a:endParaRPr lang="th-TH"/>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Conclusions</a:t>
            </a:r>
            <a:endParaRPr lang="th-TH" dirty="0"/>
          </a:p>
        </p:txBody>
      </p:sp>
      <p:sp>
        <p:nvSpPr>
          <p:cNvPr id="3" name="Content Placeholder 2"/>
          <p:cNvSpPr>
            <a:spLocks noGrp="1"/>
          </p:cNvSpPr>
          <p:nvPr>
            <p:ph idx="1"/>
          </p:nvPr>
        </p:nvSpPr>
        <p:spPr>
          <a:xfrm>
            <a:off x="500034" y="1357298"/>
            <a:ext cx="8186766" cy="4768865"/>
          </a:xfrm>
        </p:spPr>
        <p:txBody>
          <a:bodyPr/>
          <a:lstStyle/>
          <a:p>
            <a:pPr fontAlgn="auto">
              <a:spcAft>
                <a:spcPts val="0"/>
              </a:spcAft>
              <a:defRPr/>
            </a:pPr>
            <a:r>
              <a:rPr lang="en-US" sz="2800" dirty="0" smtClean="0"/>
              <a:t>Although the 1997 and 2009 crises are different, some Asian countries were able to rebound in a V-shaped recovery.</a:t>
            </a:r>
          </a:p>
          <a:p>
            <a:pPr fontAlgn="auto">
              <a:spcAft>
                <a:spcPts val="0"/>
              </a:spcAft>
              <a:defRPr/>
            </a:pPr>
            <a:r>
              <a:rPr lang="en-US" sz="2800" dirty="0" smtClean="0"/>
              <a:t>Asian countries have learned their lessons well from the 1997 financial meltdown.</a:t>
            </a:r>
          </a:p>
          <a:p>
            <a:pPr lvl="0" fontAlgn="auto">
              <a:spcAft>
                <a:spcPts val="0"/>
              </a:spcAft>
              <a:defRPr/>
            </a:pPr>
            <a:r>
              <a:rPr lang="en-US" sz="2800" dirty="0" smtClean="0">
                <a:solidFill>
                  <a:prstClr val="black"/>
                </a:solidFill>
              </a:rPr>
              <a:t>The global financial crisis in 2009 affected Thailand indirectly through export shortfall.</a:t>
            </a:r>
            <a:endParaRPr lang="en-US" sz="2800" dirty="0" smtClean="0"/>
          </a:p>
          <a:p>
            <a:pPr fontAlgn="auto">
              <a:spcAft>
                <a:spcPts val="0"/>
              </a:spcAft>
              <a:defRPr/>
            </a:pPr>
            <a:r>
              <a:rPr lang="en-US" sz="2800" dirty="0" smtClean="0"/>
              <a:t>Fiscal policies can be an effective means of influencing government popularity (e.g. Democratic Party of Japan), but its sustainability is in question.</a:t>
            </a:r>
          </a:p>
          <a:p>
            <a:pPr fontAlgn="auto">
              <a:spcAft>
                <a:spcPts val="0"/>
              </a:spcAft>
              <a:defRPr/>
            </a:pPr>
            <a:r>
              <a:rPr lang="en-US" sz="2800" b="1" i="1" dirty="0" smtClean="0">
                <a:solidFill>
                  <a:srgbClr val="FF0000"/>
                </a:solidFill>
              </a:rPr>
              <a:t>Overindulgence has a price.</a:t>
            </a:r>
            <a:endParaRPr lang="th-TH" sz="2800" b="1" i="1" dirty="0">
              <a:solidFill>
                <a:srgbClr val="FF0000"/>
              </a:solidFill>
            </a:endParaRPr>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53</a:t>
            </a:fld>
            <a:endParaRPr lang="th-TH"/>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54</a:t>
            </a:fld>
            <a:endParaRPr lang="th-TH"/>
          </a:p>
        </p:txBody>
      </p:sp>
      <p:sp>
        <p:nvSpPr>
          <p:cNvPr id="6" name="Title 5"/>
          <p:cNvSpPr>
            <a:spLocks noGrp="1"/>
          </p:cNvSpPr>
          <p:nvPr>
            <p:ph type="title" idx="4294967295"/>
          </p:nvPr>
        </p:nvSpPr>
        <p:spPr>
          <a:xfrm>
            <a:off x="0" y="274638"/>
            <a:ext cx="8229600" cy="1143000"/>
          </a:xfrm>
        </p:spPr>
        <p:txBody>
          <a:bodyPr/>
          <a:lstStyle/>
          <a:p>
            <a:r>
              <a:rPr lang="en-US" sz="3600" dirty="0" smtClean="0"/>
              <a:t>Impact of the GFC: Q42007 to Q2 2011</a:t>
            </a:r>
            <a:endParaRPr lang="en-US" sz="3600" dirty="0"/>
          </a:p>
        </p:txBody>
      </p:sp>
      <p:pic>
        <p:nvPicPr>
          <p:cNvPr id="5" name="Picture 4" descr="http://media.economist.com/sites/default/files/imagecache/original-size/20110820_WOC435.gif"/>
          <p:cNvPicPr/>
          <p:nvPr/>
        </p:nvPicPr>
        <p:blipFill>
          <a:blip r:embed="rId2" cstate="print"/>
          <a:srcRect/>
          <a:stretch>
            <a:fillRect/>
          </a:stretch>
        </p:blipFill>
        <p:spPr bwMode="auto">
          <a:xfrm>
            <a:off x="381000" y="1828800"/>
            <a:ext cx="8305800" cy="471487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381DEFB-A4EE-4A57-9FDC-255C5AF2315F}" type="slidenum">
              <a:rPr lang="th-TH" smtClean="0"/>
              <a:pPr>
                <a:defRPr/>
              </a:pPr>
              <a:t>55</a:t>
            </a:fld>
            <a:endParaRPr lang="th-TH"/>
          </a:p>
        </p:txBody>
      </p:sp>
      <p:graphicFrame>
        <p:nvGraphicFramePr>
          <p:cNvPr id="3" name="Chart 2"/>
          <p:cNvGraphicFramePr/>
          <p:nvPr/>
        </p:nvGraphicFramePr>
        <p:xfrm>
          <a:off x="304800" y="381000"/>
          <a:ext cx="8534400" cy="61722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381DEFB-A4EE-4A57-9FDC-255C5AF2315F}" type="slidenum">
              <a:rPr lang="th-TH" smtClean="0"/>
              <a:pPr>
                <a:defRPr/>
              </a:pPr>
              <a:t>56</a:t>
            </a:fld>
            <a:endParaRPr lang="th-TH"/>
          </a:p>
        </p:txBody>
      </p:sp>
      <p:sp>
        <p:nvSpPr>
          <p:cNvPr id="4" name="Title 3"/>
          <p:cNvSpPr>
            <a:spLocks noGrp="1"/>
          </p:cNvSpPr>
          <p:nvPr>
            <p:ph type="title" idx="4294967295"/>
          </p:nvPr>
        </p:nvSpPr>
        <p:spPr>
          <a:xfrm>
            <a:off x="0" y="274638"/>
            <a:ext cx="8229600" cy="1143000"/>
          </a:xfrm>
        </p:spPr>
        <p:txBody>
          <a:bodyPr/>
          <a:lstStyle/>
          <a:p>
            <a:r>
              <a:rPr lang="en-US" dirty="0" smtClean="0"/>
              <a:t>Keep calm, carry on</a:t>
            </a:r>
            <a:endParaRPr lang="en-US" dirty="0"/>
          </a:p>
        </p:txBody>
      </p:sp>
      <p:graphicFrame>
        <p:nvGraphicFramePr>
          <p:cNvPr id="3" name="Chart 2"/>
          <p:cNvGraphicFramePr/>
          <p:nvPr/>
        </p:nvGraphicFramePr>
        <p:xfrm>
          <a:off x="457200" y="1433512"/>
          <a:ext cx="8229599" cy="5043488"/>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1265</TotalTime>
  <Words>2596</Words>
  <Application>Microsoft Office PowerPoint</Application>
  <PresentationFormat>On-screen Show (4:3)</PresentationFormat>
  <Paragraphs>268</Paragraphs>
  <Slides>56</Slides>
  <Notes>0</Notes>
  <HiddenSlides>0</HiddenSlides>
  <MMClips>0</MMClips>
  <ScaleCrop>false</ScaleCrop>
  <HeadingPairs>
    <vt:vector size="4" baseType="variant">
      <vt:variant>
        <vt:lpstr>Theme</vt:lpstr>
      </vt:variant>
      <vt:variant>
        <vt:i4>1</vt:i4>
      </vt:variant>
      <vt:variant>
        <vt:lpstr>Slide Titles</vt:lpstr>
      </vt:variant>
      <vt:variant>
        <vt:i4>56</vt:i4>
      </vt:variant>
    </vt:vector>
  </HeadingPairs>
  <TitlesOfParts>
    <vt:vector size="57" baseType="lpstr">
      <vt:lpstr>Office Theme</vt:lpstr>
      <vt:lpstr>   The Global Financial Crisis Causes, Consequences, and Lessons    </vt:lpstr>
      <vt:lpstr>Outline</vt:lpstr>
      <vt:lpstr>1. The global financial crisis  While it was brewing in 2007</vt:lpstr>
      <vt:lpstr>Timeline of the crisis The crisis took some years in the making</vt:lpstr>
      <vt:lpstr>Lehman Brothers Debacle </vt:lpstr>
      <vt:lpstr>The period of low interest rates</vt:lpstr>
      <vt:lpstr>The Fed Monetary easing began in 2002 Notice the interest rate differential</vt:lpstr>
      <vt:lpstr>How the subprime mortgage market was created</vt:lpstr>
      <vt:lpstr>Securitization</vt:lpstr>
      <vt:lpstr>Collateralized Debt Obligations( CDOs)</vt:lpstr>
      <vt:lpstr> In financial laboratories, there are financial engineering processes</vt:lpstr>
      <vt:lpstr>CDOs and market liquidity</vt:lpstr>
      <vt:lpstr>Downside risks</vt:lpstr>
      <vt:lpstr>Buyers beware</vt:lpstr>
      <vt:lpstr>Liquidity crisis in 2007</vt:lpstr>
      <vt:lpstr>Credit Default Swap (CDS)</vt:lpstr>
      <vt:lpstr>The buyer of CDS</vt:lpstr>
      <vt:lpstr>The seller of CDS</vt:lpstr>
      <vt:lpstr>Triple A rating?</vt:lpstr>
      <vt:lpstr>A perfect recipe for the financial crisis</vt:lpstr>
      <vt:lpstr>Causes of the financial crisis: Imports or homemade?</vt:lpstr>
      <vt:lpstr>Who is to blame?</vt:lpstr>
      <vt:lpstr>Before the bubble burst</vt:lpstr>
      <vt:lpstr>Flawed incentives and regulations</vt:lpstr>
      <vt:lpstr>The real WMD</vt:lpstr>
      <vt:lpstr>Distorted incentive system</vt:lpstr>
      <vt:lpstr>Too big to fail</vt:lpstr>
      <vt:lpstr>House price bubbles and the financial panic</vt:lpstr>
      <vt:lpstr>Economist’s house price indicator Minsky moment: March 2009  (%y-o-y)</vt:lpstr>
      <vt:lpstr>Bank credit and asset prices in Japan</vt:lpstr>
      <vt:lpstr>Stock market crash in China</vt:lpstr>
      <vt:lpstr>Stock market crash in the US</vt:lpstr>
      <vt:lpstr>Global implications</vt:lpstr>
      <vt:lpstr>2. Impact on Thailand</vt:lpstr>
      <vt:lpstr>Impact on Thai banks</vt:lpstr>
      <vt:lpstr>Slide 36</vt:lpstr>
      <vt:lpstr>Slide 37</vt:lpstr>
      <vt:lpstr>What you don’t know may not hurt you</vt:lpstr>
      <vt:lpstr>Shrinking world trade</vt:lpstr>
      <vt:lpstr>Collapse of output Trend of manufacturing output</vt:lpstr>
      <vt:lpstr>Rising unemployment</vt:lpstr>
      <vt:lpstr>3. The V-shaped recovery in Asia: 2009</vt:lpstr>
      <vt:lpstr>Slide 43</vt:lpstr>
      <vt:lpstr> On the rebound Aug 13th 2009  From The Economist print edition  </vt:lpstr>
      <vt:lpstr>Widening gap</vt:lpstr>
      <vt:lpstr>Monetary policy challenge</vt:lpstr>
      <vt:lpstr>5. Hyman Minsky</vt:lpstr>
      <vt:lpstr>From euphoria to panic</vt:lpstr>
      <vt:lpstr>5. Panic</vt:lpstr>
      <vt:lpstr>Ponzi borrowers</vt:lpstr>
      <vt:lpstr>Minsky Moment</vt:lpstr>
      <vt:lpstr>Review questions</vt:lpstr>
      <vt:lpstr>Conclusions</vt:lpstr>
      <vt:lpstr>Impact of the GFC: Q42007 to Q2 2011</vt:lpstr>
      <vt:lpstr>Slide 55</vt:lpstr>
      <vt:lpstr>Keep calm, carry on</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Fiscal Policy in a fragile democratic Thai society</dc:title>
  <dc:creator>iLLuSioN</dc:creator>
  <cp:lastModifiedBy>bhanupong</cp:lastModifiedBy>
  <cp:revision>188</cp:revision>
  <dcterms:created xsi:type="dcterms:W3CDTF">2009-06-18T02:44:12Z</dcterms:created>
  <dcterms:modified xsi:type="dcterms:W3CDTF">2014-02-07T06:57:00Z</dcterms:modified>
</cp:coreProperties>
</file>