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3" r:id="rId1"/>
  </p:sldMasterIdLst>
  <p:notesMasterIdLst>
    <p:notesMasterId r:id="rId31"/>
  </p:notesMasterIdLst>
  <p:sldIdLst>
    <p:sldId id="359" r:id="rId2"/>
    <p:sldId id="258" r:id="rId3"/>
    <p:sldId id="322" r:id="rId4"/>
    <p:sldId id="323" r:id="rId5"/>
    <p:sldId id="346" r:id="rId6"/>
    <p:sldId id="347" r:id="rId7"/>
    <p:sldId id="348" r:id="rId8"/>
    <p:sldId id="324" r:id="rId9"/>
    <p:sldId id="342" r:id="rId10"/>
    <p:sldId id="351" r:id="rId11"/>
    <p:sldId id="354" r:id="rId12"/>
    <p:sldId id="325" r:id="rId13"/>
    <p:sldId id="326" r:id="rId14"/>
    <p:sldId id="338" r:id="rId15"/>
    <p:sldId id="335" r:id="rId16"/>
    <p:sldId id="327" r:id="rId17"/>
    <p:sldId id="349" r:id="rId18"/>
    <p:sldId id="339" r:id="rId19"/>
    <p:sldId id="336" r:id="rId20"/>
    <p:sldId id="337" r:id="rId21"/>
    <p:sldId id="340" r:id="rId22"/>
    <p:sldId id="350" r:id="rId23"/>
    <p:sldId id="328" r:id="rId24"/>
    <p:sldId id="341" r:id="rId25"/>
    <p:sldId id="352" r:id="rId26"/>
    <p:sldId id="353" r:id="rId27"/>
    <p:sldId id="330" r:id="rId28"/>
    <p:sldId id="360" r:id="rId29"/>
    <p:sldId id="361"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892" autoAdjust="0"/>
  </p:normalViewPr>
  <p:slideViewPr>
    <p:cSldViewPr>
      <p:cViewPr>
        <p:scale>
          <a:sx n="74" d="100"/>
          <a:sy n="74" d="100"/>
        </p:scale>
        <p:origin x="-396" y="-4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15.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14.xml"/><Relationship Id="rId12" Type="http://schemas.openxmlformats.org/officeDocument/2006/relationships/slide" Target="slides/slide20.xml"/><Relationship Id="rId2" Type="http://schemas.openxmlformats.org/officeDocument/2006/relationships/slide" Target="slides/slide3.xml"/><Relationship Id="rId16" Type="http://schemas.openxmlformats.org/officeDocument/2006/relationships/slide" Target="slides/slide27.xml"/><Relationship Id="rId1" Type="http://schemas.openxmlformats.org/officeDocument/2006/relationships/slide" Target="slides/slide2.xml"/><Relationship Id="rId6" Type="http://schemas.openxmlformats.org/officeDocument/2006/relationships/slide" Target="slides/slide13.xml"/><Relationship Id="rId11" Type="http://schemas.openxmlformats.org/officeDocument/2006/relationships/slide" Target="slides/slide19.xml"/><Relationship Id="rId5" Type="http://schemas.openxmlformats.org/officeDocument/2006/relationships/slide" Target="slides/slide12.xml"/><Relationship Id="rId15" Type="http://schemas.openxmlformats.org/officeDocument/2006/relationships/slide" Target="slides/slide24.xml"/><Relationship Id="rId10" Type="http://schemas.openxmlformats.org/officeDocument/2006/relationships/slide" Target="slides/slide18.xml"/><Relationship Id="rId4" Type="http://schemas.openxmlformats.org/officeDocument/2006/relationships/slide" Target="slides/slide8.xml"/><Relationship Id="rId9" Type="http://schemas.openxmlformats.org/officeDocument/2006/relationships/slide" Target="slides/slide16.xml"/><Relationship Id="rId14"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239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239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7B31B690-AA41-7444-9689-6839999E554E}" type="slidenum">
              <a:rPr lang="en-US" altLang="en-US"/>
              <a:pPr/>
              <a:t>‹#›</a:t>
            </a:fld>
            <a:endParaRPr lang="th-TH" altLang="en-US"/>
          </a:p>
        </p:txBody>
      </p:sp>
    </p:spTree>
    <p:extLst>
      <p:ext uri="{BB962C8B-B14F-4D97-AF65-F5344CB8AC3E}">
        <p14:creationId xmlns:p14="http://schemas.microsoft.com/office/powerpoint/2010/main" val="17621288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E3728244-0B5B-654F-A5C9-F9780C16E133}" type="slidenum">
              <a:rPr lang="en-US" altLang="en-US"/>
              <a:pPr/>
              <a:t>‹#›</a:t>
            </a:fld>
            <a:endParaRPr lang="th-TH" altLang="en-US">
              <a:cs typeface="LilyUPC" charset="0"/>
            </a:endParaRPr>
          </a:p>
        </p:txBody>
      </p:sp>
    </p:spTree>
    <p:extLst>
      <p:ext uri="{BB962C8B-B14F-4D97-AF65-F5344CB8AC3E}">
        <p14:creationId xmlns:p14="http://schemas.microsoft.com/office/powerpoint/2010/main" val="14735126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B490335-1E1C-B442-966E-570C9B2AAF0D}" type="slidenum">
              <a:rPr lang="en-US" altLang="en-US"/>
              <a:pPr/>
              <a:t>‹#›</a:t>
            </a:fld>
            <a:endParaRPr lang="th-TH" altLang="en-US">
              <a:cs typeface="LilyUPC" charset="0"/>
            </a:endParaRPr>
          </a:p>
        </p:txBody>
      </p:sp>
    </p:spTree>
    <p:extLst>
      <p:ext uri="{BB962C8B-B14F-4D97-AF65-F5344CB8AC3E}">
        <p14:creationId xmlns:p14="http://schemas.microsoft.com/office/powerpoint/2010/main" val="15193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B7D5938C-6232-2144-871D-2E39EA93EAF8}" type="slidenum">
              <a:rPr lang="en-US" altLang="en-US"/>
              <a:pPr/>
              <a:t>‹#›</a:t>
            </a:fld>
            <a:endParaRPr lang="th-TH" altLang="en-US">
              <a:cs typeface="LilyUPC" charset="0"/>
            </a:endParaRPr>
          </a:p>
        </p:txBody>
      </p:sp>
    </p:spTree>
    <p:extLst>
      <p:ext uri="{BB962C8B-B14F-4D97-AF65-F5344CB8AC3E}">
        <p14:creationId xmlns:p14="http://schemas.microsoft.com/office/powerpoint/2010/main" val="54577538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19498AC6-3386-DE4E-B4A7-7049FB2D843A}" type="slidenum">
              <a:rPr lang="en-US" altLang="en-US"/>
              <a:pPr/>
              <a:t>‹#›</a:t>
            </a:fld>
            <a:endParaRPr lang="th-TH" altLang="en-US">
              <a:cs typeface="LilyUPC" charset="0"/>
            </a:endParaRPr>
          </a:p>
        </p:txBody>
      </p:sp>
    </p:spTree>
    <p:extLst>
      <p:ext uri="{BB962C8B-B14F-4D97-AF65-F5344CB8AC3E}">
        <p14:creationId xmlns:p14="http://schemas.microsoft.com/office/powerpoint/2010/main" val="19488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7119A0FD-1D0A-184D-B41A-F6E22164C0D7}" type="slidenum">
              <a:rPr lang="en-US" altLang="en-US"/>
              <a:pPr/>
              <a:t>‹#›</a:t>
            </a:fld>
            <a:endParaRPr lang="th-TH" altLang="en-US">
              <a:cs typeface="LilyUPC" charset="0"/>
            </a:endParaRPr>
          </a:p>
        </p:txBody>
      </p:sp>
    </p:spTree>
    <p:extLst>
      <p:ext uri="{BB962C8B-B14F-4D97-AF65-F5344CB8AC3E}">
        <p14:creationId xmlns:p14="http://schemas.microsoft.com/office/powerpoint/2010/main" val="492204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F99E06E0-C121-E241-8C9E-0DD6855F93D7}" type="slidenum">
              <a:rPr lang="en-US" altLang="en-US"/>
              <a:pPr/>
              <a:t>‹#›</a:t>
            </a:fld>
            <a:endParaRPr lang="th-TH" altLang="en-US">
              <a:cs typeface="LilyUPC" charset="0"/>
            </a:endParaRPr>
          </a:p>
        </p:txBody>
      </p:sp>
    </p:spTree>
    <p:extLst>
      <p:ext uri="{BB962C8B-B14F-4D97-AF65-F5344CB8AC3E}">
        <p14:creationId xmlns:p14="http://schemas.microsoft.com/office/powerpoint/2010/main" val="370678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D4324FBA-408A-A046-B1E7-B8BACF55FD89}" type="slidenum">
              <a:rPr lang="en-US" altLang="en-US"/>
              <a:pPr/>
              <a:t>‹#›</a:t>
            </a:fld>
            <a:endParaRPr lang="th-TH" altLang="en-US">
              <a:cs typeface="LilyUPC" charset="0"/>
            </a:endParaRPr>
          </a:p>
        </p:txBody>
      </p:sp>
    </p:spTree>
    <p:extLst>
      <p:ext uri="{BB962C8B-B14F-4D97-AF65-F5344CB8AC3E}">
        <p14:creationId xmlns:p14="http://schemas.microsoft.com/office/powerpoint/2010/main" val="146229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AA815C58-E32D-714C-8FA8-640A3C7F8F2F}" type="slidenum">
              <a:rPr lang="en-US" altLang="en-US"/>
              <a:pPr/>
              <a:t>‹#›</a:t>
            </a:fld>
            <a:endParaRPr lang="th-TH" altLang="en-US">
              <a:cs typeface="LilyUPC" charset="0"/>
            </a:endParaRPr>
          </a:p>
        </p:txBody>
      </p:sp>
    </p:spTree>
    <p:extLst>
      <p:ext uri="{BB962C8B-B14F-4D97-AF65-F5344CB8AC3E}">
        <p14:creationId xmlns:p14="http://schemas.microsoft.com/office/powerpoint/2010/main" val="944172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C72814C0-B436-6240-AC9C-B33522AF5CAB}" type="slidenum">
              <a:rPr lang="en-US" altLang="en-US"/>
              <a:pPr/>
              <a:t>‹#›</a:t>
            </a:fld>
            <a:endParaRPr lang="th-TH" altLang="en-US">
              <a:cs typeface="LilyUPC" charset="0"/>
            </a:endParaRPr>
          </a:p>
        </p:txBody>
      </p:sp>
    </p:spTree>
    <p:extLst>
      <p:ext uri="{BB962C8B-B14F-4D97-AF65-F5344CB8AC3E}">
        <p14:creationId xmlns:p14="http://schemas.microsoft.com/office/powerpoint/2010/main" val="94432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F2A32062-3A5D-944E-9C42-489136B15CEB}" type="slidenum">
              <a:rPr lang="en-US" altLang="en-US"/>
              <a:pPr/>
              <a:t>‹#›</a:t>
            </a:fld>
            <a:endParaRPr lang="th-TH" altLang="en-US">
              <a:cs typeface="LilyUPC" charset="0"/>
            </a:endParaRPr>
          </a:p>
        </p:txBody>
      </p:sp>
    </p:spTree>
    <p:extLst>
      <p:ext uri="{BB962C8B-B14F-4D97-AF65-F5344CB8AC3E}">
        <p14:creationId xmlns:p14="http://schemas.microsoft.com/office/powerpoint/2010/main" val="951090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0DF24197-67DC-ED44-A0CC-DF1D5A6C89DF}" type="slidenum">
              <a:rPr lang="en-US" altLang="en-US"/>
              <a:pPr/>
              <a:t>‹#›</a:t>
            </a:fld>
            <a:endParaRPr lang="th-TH" altLang="en-US">
              <a:cs typeface="LilyUPC" charset="0"/>
            </a:endParaRPr>
          </a:p>
        </p:txBody>
      </p:sp>
    </p:spTree>
    <p:extLst>
      <p:ext uri="{BB962C8B-B14F-4D97-AF65-F5344CB8AC3E}">
        <p14:creationId xmlns:p14="http://schemas.microsoft.com/office/powerpoint/2010/main" val="1260442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62283D3-8758-2C4E-AA50-1CBB2C322C5E}" type="slidenum">
              <a:rPr lang="en-US" altLang="en-US"/>
              <a:pPr/>
              <a:t>‹#›</a:t>
            </a:fld>
            <a:endParaRPr lang="th-TH" altLang="en-US">
              <a:cs typeface="LilyUPC" charset="0"/>
            </a:endParaRPr>
          </a:p>
        </p:txBody>
      </p:sp>
    </p:spTree>
    <p:extLst>
      <p:ext uri="{BB962C8B-B14F-4D97-AF65-F5344CB8AC3E}">
        <p14:creationId xmlns:p14="http://schemas.microsoft.com/office/powerpoint/2010/main" val="1302710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A9C61680-6494-C94B-A921-F2DA178C88C9}"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5" r:id="rId1"/>
    <p:sldLayoutId id="2147483758" r:id="rId2"/>
    <p:sldLayoutId id="2147483766" r:id="rId3"/>
    <p:sldLayoutId id="2147483759" r:id="rId4"/>
    <p:sldLayoutId id="2147483760" r:id="rId5"/>
    <p:sldLayoutId id="2147483761" r:id="rId6"/>
    <p:sldLayoutId id="2147483762" r:id="rId7"/>
    <p:sldLayoutId id="2147483767" r:id="rId8"/>
    <p:sldLayoutId id="2147483768" r:id="rId9"/>
    <p:sldLayoutId id="2147483763" r:id="rId10"/>
    <p:sldLayoutId id="2147483764" r:id="rId11"/>
    <p:sldLayoutId id="2147483769" r:id="rId12"/>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solidFill>
                  <a:schemeClr val="bg1"/>
                </a:solidFill>
              </a:rPr>
              <a:t>MK </a:t>
            </a:r>
            <a:r>
              <a:rPr lang="en-US" altLang="en-US" sz="4000"/>
              <a:t>312 Marketing Management</a:t>
            </a:r>
          </a:p>
          <a:p>
            <a:pPr algn="ctr" eaLnBrk="1" hangingPunct="1"/>
            <a:r>
              <a:rPr lang="en-US" altLang="en-US" sz="4000"/>
              <a:t>By </a:t>
            </a:r>
          </a:p>
          <a:p>
            <a:pPr algn="ctr" eaLnBrk="1" hangingPunct="1"/>
            <a:r>
              <a:rPr lang="en-US" altLang="en-US" sz="4000"/>
              <a:t>Aj. Suwalya K.</a:t>
            </a:r>
            <a:endParaRPr lang="en-US" altLang="en-US" sz="3600"/>
          </a:p>
          <a:p>
            <a:pPr algn="ctr" eaLnBrk="1" hangingPunct="1">
              <a:lnSpc>
                <a:spcPct val="70000"/>
              </a:lnSpc>
              <a:spcBef>
                <a:spcPct val="50000"/>
              </a:spcBef>
            </a:pPr>
            <a:endParaRPr lang="en-US" altLang="en-US" sz="2800" b="1"/>
          </a:p>
        </p:txBody>
      </p:sp>
      <p:pic>
        <p:nvPicPr>
          <p:cNvPr id="717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991" y="398722"/>
            <a:ext cx="1816517" cy="2274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3066478" y="1673823"/>
            <a:ext cx="3317875" cy="172402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outerShdw>
                </a:effectLst>
                <a:latin typeface="Georgia" pitchFamily="18" charset="0"/>
                <a:cs typeface="Arial" pitchFamily="34" charset="0"/>
              </a:rPr>
              <a:t>Chapter</a:t>
            </a:r>
            <a:r>
              <a:rPr lang="en-US" sz="4400" b="1" dirty="0">
                <a:solidFill>
                  <a:schemeClr val="bg1"/>
                </a:solidFill>
                <a:latin typeface="Georgia" pitchFamily="18" charset="0"/>
                <a:cs typeface="Arial" pitchFamily="34" charset="0"/>
              </a:rPr>
              <a:t> 6</a:t>
            </a:r>
          </a:p>
          <a:p>
            <a:pPr>
              <a:defRPr/>
            </a:pPr>
            <a:r>
              <a:rPr lang="en-US" b="1" dirty="0">
                <a:solidFill>
                  <a:schemeClr val="bg1"/>
                </a:solidFill>
                <a:latin typeface="Georgia" pitchFamily="18" charset="0"/>
                <a:cs typeface="Arial" pitchFamily="34" charset="0"/>
              </a:rPr>
              <a:t>The Segmentation Process</a:t>
            </a:r>
          </a:p>
          <a:p>
            <a:pPr>
              <a:defRPr/>
            </a:pPr>
            <a:endParaRPr lang="th-TH" sz="4400" b="1" dirty="0">
              <a:solidFill>
                <a:schemeClr val="bg1"/>
              </a:solidFill>
              <a:latin typeface="Georgia" pitchFamily="18" charset="0"/>
              <a:cs typeface="Angsana New" pitchFamily="18" charset="-34"/>
            </a:endParaRPr>
          </a:p>
        </p:txBody>
      </p:sp>
      <p:pic>
        <p:nvPicPr>
          <p:cNvPr id="5" name="Picture 4"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295400" y="228600"/>
            <a:ext cx="6858000" cy="762000"/>
          </a:xfrm>
        </p:spPr>
        <p:txBody>
          <a:bodyPr/>
          <a:lstStyle/>
          <a:p>
            <a:pPr eaLnBrk="1" hangingPunct="1"/>
            <a:r>
              <a:rPr lang="en-GB" altLang="en-US" sz="3500"/>
              <a:t>Ch. 6 - Learning objectives</a:t>
            </a:r>
            <a:endParaRPr lang="en-US" altLang="en-US" sz="3500"/>
          </a:p>
        </p:txBody>
      </p:sp>
      <p:sp>
        <p:nvSpPr>
          <p:cNvPr id="6160" name="Rectangle 16"/>
          <p:cNvSpPr>
            <a:spLocks noChangeArrowheads="1"/>
          </p:cNvSpPr>
          <p:nvPr/>
        </p:nvSpPr>
        <p:spPr bwMode="auto">
          <a:xfrm>
            <a:off x="539750" y="1447800"/>
            <a:ext cx="8280400"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400">
                <a:solidFill>
                  <a:srgbClr val="000000"/>
                </a:solidFill>
                <a:ea typeface="Arial" charset="0"/>
                <a:cs typeface="Arial" charset="0"/>
              </a:rPr>
              <a:t>■</a:t>
            </a:r>
            <a:r>
              <a:rPr lang="da-DK" sz="2400">
                <a:solidFill>
                  <a:srgbClr val="000000"/>
                </a:solidFill>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understand the advantages of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describe the steps involved in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explain the STP process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criteria for successful segmentation in</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B2C and B2B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ways of segmenting global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possible barriers to implementing segmentation in the organization.</a:t>
            </a:r>
          </a:p>
          <a:p>
            <a:pPr eaLnBrk="0" hangingPunct="0">
              <a:spcBef>
                <a:spcPct val="50000"/>
              </a:spcBef>
              <a:defRPr/>
            </a:pPr>
            <a:endParaRPr lang="en-US"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0825" y="-315913"/>
            <a:ext cx="7543800" cy="1295401"/>
          </a:xfrm>
        </p:spPr>
        <p:txBody>
          <a:bodyPr/>
          <a:lstStyle/>
          <a:p>
            <a:pPr eaLnBrk="1" hangingPunct="1"/>
            <a:r>
              <a:rPr lang="en-GB" altLang="en-US" sz="3000">
                <a:solidFill>
                  <a:srgbClr val="7B9899"/>
                </a:solidFill>
              </a:rPr>
              <a:t>Purpose and definition of segmentation</a:t>
            </a:r>
          </a:p>
        </p:txBody>
      </p:sp>
      <p:pic>
        <p:nvPicPr>
          <p:cNvPr id="94217" name="Picture 9" descr="p'ja16"/>
          <p:cNvPicPr>
            <a:picLocks noGrp="1" noChangeAspect="1" noChangeArrowheads="1"/>
          </p:cNvPicPr>
          <p:nvPr>
            <p:ph sz="quarter" idx="1"/>
          </p:nvPr>
        </p:nvPicPr>
        <p:blipFill>
          <a:blip r:embed="rId2"/>
          <a:stretch>
            <a:fillRect/>
          </a:stretch>
        </p:blipFill>
        <p:spPr>
          <a:xfrm>
            <a:off x="5175511" y="1439290"/>
            <a:ext cx="3636963" cy="4572000"/>
          </a:xfrm>
          <a:effectLst>
            <a:outerShdw blurRad="292100" dist="139700" dir="2700000" algn="tl" rotWithShape="0">
              <a:srgbClr val="333333">
                <a:alpha val="65000"/>
              </a:srgbClr>
            </a:outerShdw>
          </a:effectLst>
        </p:spPr>
      </p:pic>
      <p:sp>
        <p:nvSpPr>
          <p:cNvPr id="94211" name="Rectangle 3"/>
          <p:cNvSpPr>
            <a:spLocks noChangeArrowheads="1"/>
          </p:cNvSpPr>
          <p:nvPr/>
        </p:nvSpPr>
        <p:spPr bwMode="auto">
          <a:xfrm>
            <a:off x="323850" y="1844675"/>
            <a:ext cx="4679950" cy="4078039"/>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200">
                <a:solidFill>
                  <a:srgbClr val="000000"/>
                </a:solidFill>
                <a:ea typeface="Arial" charset="0"/>
                <a:cs typeface="Arial" charset="0"/>
              </a:rPr>
              <a:t> Segmentation is really a </a:t>
            </a:r>
            <a:r>
              <a:rPr lang="en-GB" sz="2200" b="1">
                <a:solidFill>
                  <a:srgbClr val="FF3300"/>
                </a:solidFill>
                <a:effectLst>
                  <a:outerShdw blurRad="38100" dist="38100" dir="2700000" algn="tl">
                    <a:srgbClr val="C0C0C0"/>
                  </a:outerShdw>
                </a:effectLst>
                <a:ea typeface="Arial" charset="0"/>
                <a:cs typeface="Arial" charset="0"/>
              </a:rPr>
              <a:t>process of aggregation.</a:t>
            </a:r>
            <a:r>
              <a:rPr lang="en-GB" sz="2200">
                <a:solidFill>
                  <a:srgbClr val="000000"/>
                </a:solidFill>
                <a:ea typeface="Arial" charset="0"/>
                <a:cs typeface="Arial" charset="0"/>
              </a:rPr>
              <a:t> The idea is to pull together groups of customers who resemble each other on some meaningful dimensions.</a:t>
            </a:r>
          </a:p>
          <a:p>
            <a:pPr eaLnBrk="0" hangingPunct="0">
              <a:spcBef>
                <a:spcPct val="50000"/>
              </a:spcBef>
              <a:buFontTx/>
              <a:buChar char="•"/>
              <a:defRPr/>
            </a:pPr>
            <a:r>
              <a:rPr lang="en-GB" sz="2200">
                <a:solidFill>
                  <a:srgbClr val="000000"/>
                </a:solidFill>
                <a:ea typeface="Arial" charset="0"/>
                <a:cs typeface="Arial" charset="0"/>
              </a:rPr>
              <a:t> Segmentation is the strategy of </a:t>
            </a:r>
            <a:r>
              <a:rPr lang="en-GB" sz="2200" b="1">
                <a:solidFill>
                  <a:srgbClr val="FF3300"/>
                </a:solidFill>
                <a:effectLst>
                  <a:outerShdw blurRad="38100" dist="38100" dir="2700000" algn="tl">
                    <a:srgbClr val="C0C0C0"/>
                  </a:outerShdw>
                </a:effectLst>
                <a:ea typeface="Arial" charset="0"/>
                <a:cs typeface="Arial" charset="0"/>
              </a:rPr>
              <a:t>developing different marketing programmes for different customer groups or segments</a:t>
            </a:r>
            <a:r>
              <a:rPr lang="en-GB" sz="2200">
                <a:solidFill>
                  <a:srgbClr val="000000"/>
                </a:solidFill>
                <a:ea typeface="Arial" charset="0"/>
                <a:cs typeface="Arial" charset="0"/>
              </a:rPr>
              <a:t>. It recognizes heterogeneity in the market</a:t>
            </a:r>
            <a:r>
              <a:rPr lang="en-GB" sz="2800">
                <a:solidFill>
                  <a:srgbClr val="000000"/>
                </a:solidFill>
                <a:ea typeface="Arial" charset="0"/>
                <a:cs typeface="Arial" charset="0"/>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458788"/>
            <a:ext cx="7543800" cy="1295401"/>
          </a:xfrm>
        </p:spPr>
        <p:txBody>
          <a:bodyPr/>
          <a:lstStyle/>
          <a:p>
            <a:pPr eaLnBrk="1" hangingPunct="1"/>
            <a:r>
              <a:rPr lang="en-GB" altLang="en-US" sz="3000">
                <a:solidFill>
                  <a:srgbClr val="7B9899"/>
                </a:solidFill>
              </a:rPr>
              <a:t>Segmentation process</a:t>
            </a:r>
          </a:p>
        </p:txBody>
      </p:sp>
      <p:pic>
        <p:nvPicPr>
          <p:cNvPr id="95241" name="Picture 9" descr="political-map-of-thailand"/>
          <p:cNvPicPr>
            <a:picLocks noGrp="1" noChangeAspect="1" noChangeArrowheads="1"/>
          </p:cNvPicPr>
          <p:nvPr>
            <p:ph sz="quarter" idx="1"/>
          </p:nvPr>
        </p:nvPicPr>
        <p:blipFill>
          <a:blip r:embed="rId2" cstate="print"/>
          <a:srcRect/>
          <a:stretch>
            <a:fillRect/>
          </a:stretch>
        </p:blipFill>
        <p:spPr>
          <a:xfrm>
            <a:off x="6858016" y="214290"/>
            <a:ext cx="1026870" cy="1214422"/>
          </a:xfrm>
          <a:effectLst>
            <a:softEdge rad="112500"/>
          </a:effectLst>
        </p:spPr>
      </p:pic>
      <p:sp>
        <p:nvSpPr>
          <p:cNvPr id="95235" name="Rectangle 3"/>
          <p:cNvSpPr>
            <a:spLocks noChangeArrowheads="1"/>
          </p:cNvSpPr>
          <p:nvPr/>
        </p:nvSpPr>
        <p:spPr bwMode="auto">
          <a:xfrm>
            <a:off x="642938" y="1571625"/>
            <a:ext cx="8058150" cy="4848225"/>
          </a:xfrm>
          <a:prstGeom prst="rect">
            <a:avLst/>
          </a:prstGeom>
          <a:solidFill>
            <a:schemeClr val="bg1">
              <a:alpha val="64999"/>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800">
                <a:solidFill>
                  <a:srgbClr val="000000"/>
                </a:solidFill>
                <a:ea typeface="Arial" charset="0"/>
                <a:cs typeface="Arial" charset="0"/>
              </a:rPr>
              <a:t>In segmentation, you need to </a:t>
            </a:r>
            <a:r>
              <a:rPr lang="en-GB" sz="2800">
                <a:solidFill>
                  <a:srgbClr val="FF3300"/>
                </a:solidFill>
                <a:effectLst>
                  <a:outerShdw blurRad="38100" dist="38100" dir="2700000" algn="tl">
                    <a:srgbClr val="C0C0C0"/>
                  </a:outerShdw>
                </a:effectLst>
                <a:ea typeface="Arial" charset="0"/>
                <a:cs typeface="Arial" charset="0"/>
              </a:rPr>
              <a:t>identify</a:t>
            </a:r>
            <a:r>
              <a:rPr lang="en-GB" sz="2800">
                <a:solidFill>
                  <a:srgbClr val="000000"/>
                </a:solidFill>
                <a:ea typeface="Arial" charset="0"/>
                <a:cs typeface="Arial" charset="0"/>
              </a:rPr>
              <a:t> the best ways to segment a market and then pin down the characteristics of each group -this second step is called </a:t>
            </a:r>
            <a:r>
              <a:rPr lang="en-GB" sz="2800">
                <a:solidFill>
                  <a:srgbClr val="FF3300"/>
                </a:solidFill>
                <a:effectLst>
                  <a:outerShdw blurRad="38100" dist="38100" dir="2700000" algn="tl">
                    <a:srgbClr val="C0C0C0"/>
                  </a:outerShdw>
                </a:effectLst>
                <a:ea typeface="Arial" charset="0"/>
                <a:cs typeface="Arial" charset="0"/>
              </a:rPr>
              <a:t>profiling.</a:t>
            </a:r>
            <a:endParaRPr lang="en-GB" sz="2800">
              <a:solidFill>
                <a:srgbClr val="000000"/>
              </a:solidFill>
              <a:ea typeface="Arial" charset="0"/>
              <a:cs typeface="Arial" charset="0"/>
            </a:endParaRPr>
          </a:p>
          <a:p>
            <a:pPr eaLnBrk="0" hangingPunct="0">
              <a:spcBef>
                <a:spcPct val="50000"/>
              </a:spcBef>
              <a:defRPr/>
            </a:pPr>
            <a:r>
              <a:rPr lang="en-GB" sz="2800">
                <a:solidFill>
                  <a:srgbClr val="000000"/>
                </a:solidFill>
                <a:ea typeface="Arial" charset="0"/>
                <a:cs typeface="Arial" charset="0"/>
              </a:rPr>
              <a:t>Next, you must </a:t>
            </a:r>
            <a:r>
              <a:rPr lang="en-GB" sz="2800">
                <a:solidFill>
                  <a:srgbClr val="FF3300"/>
                </a:solidFill>
                <a:effectLst>
                  <a:outerShdw blurRad="38100" dist="38100" dir="2700000" algn="tl">
                    <a:srgbClr val="C0C0C0"/>
                  </a:outerShdw>
                </a:effectLst>
                <a:ea typeface="Arial" charset="0"/>
                <a:cs typeface="Arial" charset="0"/>
              </a:rPr>
              <a:t>evaluate </a:t>
            </a:r>
            <a:r>
              <a:rPr lang="en-GB" sz="2800">
                <a:solidFill>
                  <a:srgbClr val="000000"/>
                </a:solidFill>
                <a:ea typeface="Arial" charset="0"/>
                <a:cs typeface="Arial" charset="0"/>
              </a:rPr>
              <a:t>the attractiveness of the segments and select the most appropriate target markets. </a:t>
            </a:r>
          </a:p>
          <a:p>
            <a:pPr eaLnBrk="0" hangingPunct="0">
              <a:spcBef>
                <a:spcPct val="50000"/>
              </a:spcBef>
              <a:defRPr/>
            </a:pPr>
            <a:r>
              <a:rPr lang="en-GB" sz="2800">
                <a:solidFill>
                  <a:srgbClr val="000000"/>
                </a:solidFill>
                <a:ea typeface="Arial" charset="0"/>
                <a:cs typeface="Arial" charset="0"/>
              </a:rPr>
              <a:t>Finally, you need to </a:t>
            </a:r>
            <a:r>
              <a:rPr lang="en-GB" sz="2800">
                <a:solidFill>
                  <a:srgbClr val="FF3300"/>
                </a:solidFill>
                <a:effectLst>
                  <a:outerShdw blurRad="38100" dist="38100" dir="2700000" algn="tl">
                    <a:srgbClr val="C0C0C0"/>
                  </a:outerShdw>
                </a:effectLst>
                <a:ea typeface="Arial" charset="0"/>
                <a:cs typeface="Arial" charset="0"/>
              </a:rPr>
              <a:t>position</a:t>
            </a:r>
            <a:r>
              <a:rPr lang="en-GB" sz="2800">
                <a:solidFill>
                  <a:srgbClr val="000000"/>
                </a:solidFill>
                <a:ea typeface="Arial" charset="0"/>
                <a:cs typeface="Arial" charset="0"/>
              </a:rPr>
              <a:t> your product or service relative to competitive offerings within the chosen market segments.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85750" y="0"/>
            <a:ext cx="7543800" cy="1295400"/>
          </a:xfrm>
        </p:spPr>
        <p:txBody>
          <a:bodyPr/>
          <a:lstStyle/>
          <a:p>
            <a:pPr eaLnBrk="1" hangingPunct="1"/>
            <a:r>
              <a:rPr lang="en-US" altLang="en-US"/>
              <a:t>Benefits of Segmentation</a:t>
            </a:r>
            <a:endParaRPr lang="th-TH" altLang="en-US"/>
          </a:p>
        </p:txBody>
      </p:sp>
      <p:sp>
        <p:nvSpPr>
          <p:cNvPr id="125955" name="Rectangle 3"/>
          <p:cNvSpPr>
            <a:spLocks noGrp="1" noChangeArrowheads="1"/>
          </p:cNvSpPr>
          <p:nvPr>
            <p:ph type="body" sz="half" idx="1"/>
          </p:nvPr>
        </p:nvSpPr>
        <p:spPr>
          <a:xfrm>
            <a:off x="487572" y="2192283"/>
            <a:ext cx="7570787" cy="4411662"/>
          </a:xfrm>
          <a:solidFill>
            <a:schemeClr val="bg1">
              <a:alpha val="41000"/>
            </a:schemeClr>
          </a:solidFill>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Segmentation is a particularly useful approach to marketing for smaller company. It allows </a:t>
            </a:r>
            <a:r>
              <a:rPr lang="en-US" smtClean="0">
                <a:solidFill>
                  <a:srgbClr val="FF3300"/>
                </a:solidFill>
                <a:effectLst>
                  <a:outerShdw blurRad="38100" dist="38100" dir="2700000" algn="tl">
                    <a:srgbClr val="C0C0C0"/>
                  </a:outerShdw>
                </a:effectLst>
                <a:latin typeface="Arial" charset="0"/>
                <a:ea typeface="Arial" charset="0"/>
                <a:cs typeface="Arial" charset="0"/>
              </a:rPr>
              <a:t>target markets to be matched to the company competencies</a:t>
            </a:r>
            <a:r>
              <a:rPr lang="en-US" smtClean="0">
                <a:latin typeface="Arial" charset="0"/>
                <a:ea typeface="Arial" charset="0"/>
                <a:cs typeface="Arial" charset="0"/>
              </a:rPr>
              <a:t> and makes it more likely that the smaller company can create a defensible niche in the market.</a:t>
            </a:r>
          </a:p>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It helps to </a:t>
            </a:r>
            <a:r>
              <a:rPr lang="en-US" smtClean="0">
                <a:solidFill>
                  <a:srgbClr val="FF3300"/>
                </a:solidFill>
                <a:effectLst>
                  <a:outerShdw blurRad="38100" dist="38100" dir="2700000" algn="tl">
                    <a:srgbClr val="C0C0C0"/>
                  </a:outerShdw>
                </a:effectLst>
                <a:latin typeface="Arial" charset="0"/>
                <a:ea typeface="Arial" charset="0"/>
                <a:cs typeface="Arial" charset="0"/>
              </a:rPr>
              <a:t>identify gaps in the market</a:t>
            </a:r>
            <a:r>
              <a:rPr lang="en-US" smtClean="0">
                <a:latin typeface="Arial" charset="0"/>
                <a:ea typeface="Arial" charset="0"/>
                <a:cs typeface="Arial" charset="0"/>
              </a:rPr>
              <a:t> ie. unserved or underserved segments. These can act as targets for new product development or the extension of the existing product or service range.</a:t>
            </a:r>
            <a:endParaRPr lang="th-TH" smtClean="0">
              <a:latin typeface="Arial" charset="0"/>
              <a:ea typeface="Arial" charset="0"/>
              <a:cs typeface="Arial" charset="0"/>
            </a:endParaRPr>
          </a:p>
        </p:txBody>
      </p:sp>
      <p:pic>
        <p:nvPicPr>
          <p:cNvPr id="125956" name="Picture 4" descr="wj014"/>
          <p:cNvPicPr>
            <a:picLocks noGrp="1" noChangeAspect="1" noChangeArrowheads="1"/>
          </p:cNvPicPr>
          <p:nvPr>
            <p:ph sz="half" idx="2"/>
          </p:nvPr>
        </p:nvPicPr>
        <p:blipFill>
          <a:blip r:embed="rId2" cstate="print"/>
          <a:srcRect/>
          <a:stretch>
            <a:fillRect/>
          </a:stretch>
        </p:blipFill>
        <p:spPr>
          <a:xfrm>
            <a:off x="6500826" y="428604"/>
            <a:ext cx="2404821" cy="1335075"/>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6979" name="Rectangle 3"/>
          <p:cNvSpPr>
            <a:spLocks noGrp="1" noChangeArrowheads="1"/>
          </p:cNvSpPr>
          <p:nvPr>
            <p:ph type="body" sz="half" idx="1"/>
          </p:nvPr>
        </p:nvSpPr>
        <p:spPr>
          <a:xfrm>
            <a:off x="2625231" y="1783986"/>
            <a:ext cx="6048375" cy="4411663"/>
          </a:xfrm>
          <a:solidFill>
            <a:schemeClr val="bg1">
              <a:alpha val="50000"/>
            </a:schemeClr>
          </a:solidFill>
          <a:ln w="57150">
            <a:solidFill>
              <a:srgbClr val="FFCC00"/>
            </a:solidFill>
          </a:ln>
        </p:spPr>
        <p:txBody>
          <a:bodyPr>
            <a:normAutofit/>
          </a:bodyPr>
          <a:lstStyle/>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In mature or declining markets it may be possible to identify specific segments that are still in growth.  </a:t>
            </a:r>
            <a:r>
              <a:rPr lang="en-US" sz="2200" smtClean="0">
                <a:solidFill>
                  <a:srgbClr val="FF3300"/>
                </a:solidFill>
                <a:effectLst>
                  <a:outerShdw blurRad="38100" dist="38100" dir="2700000" algn="tl">
                    <a:srgbClr val="C0C0C0"/>
                  </a:outerShdw>
                </a:effectLst>
                <a:latin typeface="Arial" charset="0"/>
                <a:ea typeface="Arial" charset="0"/>
                <a:cs typeface="Arial" charset="0"/>
              </a:rPr>
              <a:t>Concentrating on growth segments when the overall market is declining is a major strategy in the later stages of the product life cycle.</a:t>
            </a:r>
          </a:p>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Segmentation enables the </a:t>
            </a:r>
            <a:r>
              <a:rPr lang="en-US" sz="2200" smtClean="0">
                <a:solidFill>
                  <a:srgbClr val="FF3300"/>
                </a:solidFill>
                <a:effectLst>
                  <a:outerShdw blurRad="38100" dist="38100" dir="2700000" algn="tl">
                    <a:srgbClr val="C0C0C0"/>
                  </a:outerShdw>
                </a:effectLst>
                <a:latin typeface="Arial" charset="0"/>
                <a:ea typeface="Arial" charset="0"/>
                <a:cs typeface="Arial" charset="0"/>
              </a:rPr>
              <a:t>marketer to match the product or service</a:t>
            </a:r>
            <a:r>
              <a:rPr lang="en-US" sz="2200" smtClean="0">
                <a:latin typeface="Arial" charset="0"/>
                <a:ea typeface="Arial" charset="0"/>
                <a:cs typeface="Arial" charset="0"/>
              </a:rPr>
              <a:t> more closely to the needs of the target market. In this way a stronger competitive position can be built.</a:t>
            </a:r>
          </a:p>
          <a:p>
            <a:pPr marL="274320" indent="-274320" eaLnBrk="1" fontAlgn="auto" hangingPunct="1">
              <a:spcBef>
                <a:spcPts val="580"/>
              </a:spcBef>
              <a:spcAft>
                <a:spcPts val="0"/>
              </a:spcAft>
              <a:buFont typeface="Wingdings" pitchFamily="2" charset="2"/>
              <a:buNone/>
              <a:defRPr/>
            </a:pPr>
            <a:endParaRPr lang="th-TH" sz="2200" smtClean="0">
              <a:latin typeface="Arial" charset="0"/>
              <a:ea typeface="Arial" charset="0"/>
              <a:cs typeface="Arial" charset="0"/>
            </a:endParaRPr>
          </a:p>
        </p:txBody>
      </p:sp>
      <p:pic>
        <p:nvPicPr>
          <p:cNvPr id="126980" name="Picture 4" descr="picja05"/>
          <p:cNvPicPr>
            <a:picLocks noGrp="1" noChangeAspect="1" noChangeArrowheads="1"/>
          </p:cNvPicPr>
          <p:nvPr>
            <p:ph sz="half" idx="2"/>
          </p:nvPr>
        </p:nvPicPr>
        <p:blipFill>
          <a:blip r:embed="rId2"/>
          <a:srcRect/>
          <a:stretch>
            <a:fillRect/>
          </a:stretch>
        </p:blipFill>
        <p:spPr>
          <a:xfrm>
            <a:off x="642938" y="2428875"/>
            <a:ext cx="1714500" cy="2255838"/>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8003" name="Rectangle 3"/>
          <p:cNvSpPr>
            <a:spLocks noGrp="1" noChangeArrowheads="1"/>
          </p:cNvSpPr>
          <p:nvPr>
            <p:ph type="body" sz="half" idx="1"/>
          </p:nvPr>
        </p:nvSpPr>
        <p:spPr>
          <a:xfrm>
            <a:off x="928688" y="1643063"/>
            <a:ext cx="7067550" cy="4233862"/>
          </a:xfrm>
          <a:solidFill>
            <a:schemeClr val="bg1">
              <a:alpha val="50999"/>
            </a:schemeClr>
          </a:solidFill>
        </p:spPr>
        <p:txBody>
          <a:bodyPr>
            <a:normAutofit/>
          </a:bodyPr>
          <a:lstStyle/>
          <a:p>
            <a:pPr marL="274320" indent="-274320" eaLnBrk="1" fontAlgn="auto" hangingPunct="1">
              <a:spcBef>
                <a:spcPts val="580"/>
              </a:spcBef>
              <a:spcAft>
                <a:spcPts val="0"/>
              </a:spcAft>
              <a:buFont typeface="Wingdings 2"/>
              <a:buChar char=""/>
              <a:defRPr/>
            </a:pPr>
            <a:r>
              <a:rPr lang="en-US" smtClean="0">
                <a:effectLst>
                  <a:outerShdw blurRad="38100" dist="38100" dir="2700000" algn="tl">
                    <a:srgbClr val="C0C0C0"/>
                  </a:outerShdw>
                </a:effectLst>
                <a:latin typeface="Arial" charset="0"/>
                <a:ea typeface="Arial" charset="0"/>
                <a:cs typeface="Arial" charset="0"/>
              </a:rPr>
              <a:t>The </a:t>
            </a:r>
            <a:r>
              <a:rPr lang="en-US" sz="3200" smtClean="0">
                <a:solidFill>
                  <a:srgbClr val="FF3300"/>
                </a:solidFill>
                <a:effectLst>
                  <a:outerShdw blurRad="38100" dist="38100" dir="2700000" algn="tl">
                    <a:srgbClr val="C0C0C0"/>
                  </a:outerShdw>
                </a:effectLst>
                <a:latin typeface="Arial" charset="0"/>
                <a:ea typeface="Arial" charset="0"/>
                <a:cs typeface="Arial" charset="0"/>
              </a:rPr>
              <a:t>dangers </a:t>
            </a:r>
            <a:r>
              <a:rPr lang="en-US" smtClean="0">
                <a:effectLst>
                  <a:outerShdw blurRad="38100" dist="38100" dir="2700000" algn="tl">
                    <a:srgbClr val="C0C0C0"/>
                  </a:outerShdw>
                </a:effectLst>
                <a:latin typeface="Arial" charset="0"/>
                <a:ea typeface="Arial" charset="0"/>
                <a:cs typeface="Arial" charset="0"/>
              </a:rPr>
              <a:t>of not segmenting the market when competitors do so should also be emphasized.  The competitive advantage noted above can be lost to competitors if the company fails to take advantage of them.  </a:t>
            </a:r>
          </a:p>
          <a:p>
            <a:pPr marL="274320" indent="-274320" eaLnBrk="1" fontAlgn="auto" hangingPunct="1">
              <a:spcBef>
                <a:spcPts val="580"/>
              </a:spcBef>
              <a:spcAft>
                <a:spcPts val="0"/>
              </a:spcAft>
              <a:buFont typeface="Wingdings 2"/>
              <a:buChar char=""/>
              <a:defRPr/>
            </a:pPr>
            <a:r>
              <a:rPr lang="en-US" sz="2000" smtClean="0">
                <a:effectLst>
                  <a:outerShdw blurRad="38100" dist="38100" dir="2700000" algn="tl">
                    <a:srgbClr val="C0C0C0"/>
                  </a:outerShdw>
                </a:effectLst>
                <a:latin typeface="Arial" charset="0"/>
                <a:ea typeface="Arial" charset="0"/>
                <a:cs typeface="Arial" charset="0"/>
              </a:rPr>
              <a:t>A company practicing a mass marketing strategy in a clearly segmented market against competitors operating a focused strategy can find itself falling between many stools.</a:t>
            </a:r>
            <a:endParaRPr lang="th-TH" sz="20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3000">
                <a:solidFill>
                  <a:srgbClr val="7B9899"/>
                </a:solidFill>
              </a:rPr>
              <a:t>Components of useful segmentation</a:t>
            </a:r>
          </a:p>
        </p:txBody>
      </p:sp>
      <p:sp>
        <p:nvSpPr>
          <p:cNvPr id="96259" name="Rectangle 3"/>
          <p:cNvSpPr>
            <a:spLocks noChangeArrowheads="1"/>
          </p:cNvSpPr>
          <p:nvPr/>
        </p:nvSpPr>
        <p:spPr bwMode="auto">
          <a:xfrm>
            <a:off x="304800" y="1721527"/>
            <a:ext cx="8382000" cy="4585871"/>
          </a:xfrm>
          <a:prstGeom prst="rect">
            <a:avLst/>
          </a:prstGeom>
          <a:solidFill>
            <a:schemeClr val="bg1">
              <a:alpha val="39000"/>
            </a:schemeClr>
          </a:solidFill>
          <a:ln w="9525">
            <a:noFill/>
            <a:miter lim="800000"/>
            <a:headEnd/>
            <a:tailEnd/>
          </a:ln>
          <a:effectLst/>
        </p:spPr>
        <p:txBody>
          <a:bodyPr>
            <a:spAutoFit/>
          </a:bodyPr>
          <a:lstStyle/>
          <a:p>
            <a:pPr marL="457200" indent="-457200" eaLnBrk="0" hangingPunct="0">
              <a:spcBef>
                <a:spcPct val="50000"/>
              </a:spcBef>
              <a:buFontTx/>
              <a:buAutoNum type="arabicPeriod"/>
              <a:defRPr/>
            </a:pPr>
            <a:r>
              <a:rPr lang="en-US" sz="2400">
                <a:solidFill>
                  <a:srgbClr val="000000"/>
                </a:solidFill>
                <a:ea typeface="Arial" charset="0"/>
                <a:cs typeface="Arial" charset="0"/>
              </a:rPr>
              <a:t>For segmentation to be useful customers must </a:t>
            </a:r>
            <a:r>
              <a:rPr lang="en-US" sz="2800">
                <a:solidFill>
                  <a:srgbClr val="FF3300"/>
                </a:solidFill>
                <a:effectLst>
                  <a:outerShdw blurRad="38100" dist="38100" dir="2700000" algn="tl">
                    <a:srgbClr val="C0C0C0"/>
                  </a:outerShdw>
                </a:effectLst>
                <a:ea typeface="Arial" charset="0"/>
                <a:cs typeface="Arial" charset="0"/>
              </a:rPr>
              <a:t>differ from one another</a:t>
            </a:r>
            <a:r>
              <a:rPr lang="en-US" sz="2400">
                <a:solidFill>
                  <a:srgbClr val="000000"/>
                </a:solidFill>
                <a:ea typeface="Arial" charset="0"/>
                <a:cs typeface="Arial" charset="0"/>
              </a:rPr>
              <a:t> in some</a:t>
            </a:r>
            <a:r>
              <a:rPr lang="da-DK" sz="2400">
                <a:solidFill>
                  <a:srgbClr val="000000"/>
                </a:solidFill>
                <a:ea typeface="Arial" charset="0"/>
                <a:cs typeface="Arial" charset="0"/>
              </a:rPr>
              <a:t> </a:t>
            </a:r>
            <a:r>
              <a:rPr lang="en-US" sz="2400">
                <a:solidFill>
                  <a:srgbClr val="000000"/>
                </a:solidFill>
                <a:ea typeface="Arial" charset="0"/>
                <a:cs typeface="Arial" charset="0"/>
              </a:rPr>
              <a:t>important respect, and this can be used to divide the total market. If they were not</a:t>
            </a:r>
            <a:r>
              <a:rPr lang="da-DK" sz="2400">
                <a:solidFill>
                  <a:srgbClr val="000000"/>
                </a:solidFill>
                <a:ea typeface="Arial" charset="0"/>
                <a:cs typeface="Arial" charset="0"/>
              </a:rPr>
              <a:t> </a:t>
            </a:r>
            <a:r>
              <a:rPr lang="en-US" sz="2400">
                <a:solidFill>
                  <a:srgbClr val="000000"/>
                </a:solidFill>
                <a:ea typeface="Arial" charset="0"/>
                <a:cs typeface="Arial" charset="0"/>
              </a:rPr>
              <a:t>different in some significant way, if they were totally homogeneous, then there</a:t>
            </a:r>
            <a:r>
              <a:rPr lang="da-DK" sz="2400">
                <a:solidFill>
                  <a:srgbClr val="000000"/>
                </a:solidFill>
                <a:ea typeface="Arial" charset="0"/>
                <a:cs typeface="Arial" charset="0"/>
              </a:rPr>
              <a:t> </a:t>
            </a:r>
            <a:r>
              <a:rPr lang="en-US" sz="2400">
                <a:solidFill>
                  <a:srgbClr val="000000"/>
                </a:solidFill>
                <a:ea typeface="Arial" charset="0"/>
                <a:cs typeface="Arial" charset="0"/>
              </a:rPr>
              <a:t>would be no need or basis on which to segment the market.</a:t>
            </a:r>
            <a:endParaRPr lang="da-DK" sz="2400">
              <a:solidFill>
                <a:srgbClr val="000000"/>
              </a:solidFill>
              <a:ea typeface="Arial" charset="0"/>
              <a:cs typeface="Arial" charset="0"/>
            </a:endParaRPr>
          </a:p>
          <a:p>
            <a:pPr marL="457200" indent="-457200" eaLnBrk="0" hangingPunct="0">
              <a:spcBef>
                <a:spcPct val="50000"/>
              </a:spcBef>
              <a:buFontTx/>
              <a:buAutoNum type="arabicPeriod"/>
              <a:defRPr/>
            </a:pPr>
            <a:r>
              <a:rPr lang="en-US" sz="2400">
                <a:solidFill>
                  <a:srgbClr val="000000"/>
                </a:solidFill>
                <a:ea typeface="Arial" charset="0"/>
                <a:cs typeface="Arial" charset="0"/>
              </a:rPr>
              <a:t>The operational use of segmentation usually requires that segment targets can b</a:t>
            </a:r>
            <a:r>
              <a:rPr lang="da-DK" sz="2400">
                <a:solidFill>
                  <a:srgbClr val="000000"/>
                </a:solidFill>
                <a:ea typeface="Arial" charset="0"/>
                <a:cs typeface="Arial" charset="0"/>
              </a:rPr>
              <a:t>e </a:t>
            </a:r>
            <a:r>
              <a:rPr lang="en-US" sz="2800">
                <a:solidFill>
                  <a:srgbClr val="FF3300"/>
                </a:solidFill>
                <a:effectLst>
                  <a:outerShdw blurRad="38100" dist="38100" dir="2700000" algn="tl">
                    <a:srgbClr val="C0C0C0"/>
                  </a:outerShdw>
                </a:effectLst>
                <a:ea typeface="Arial" charset="0"/>
                <a:cs typeface="Arial" charset="0"/>
              </a:rPr>
              <a:t>identified by measurable characteristics</a:t>
            </a:r>
            <a:r>
              <a:rPr lang="en-US" sz="2400">
                <a:solidFill>
                  <a:srgbClr val="000000"/>
                </a:solidFill>
                <a:ea typeface="Arial" charset="0"/>
                <a:cs typeface="Arial" charset="0"/>
              </a:rPr>
              <a:t> to enable their potential value as a target</a:t>
            </a:r>
            <a:r>
              <a:rPr lang="da-DK" sz="2400">
                <a:solidFill>
                  <a:srgbClr val="000000"/>
                </a:solidFill>
                <a:ea typeface="Arial" charset="0"/>
                <a:cs typeface="Arial" charset="0"/>
              </a:rPr>
              <a:t> </a:t>
            </a:r>
            <a:r>
              <a:rPr lang="en-US" sz="2400">
                <a:solidFill>
                  <a:srgbClr val="000000"/>
                </a:solidFill>
                <a:ea typeface="Arial" charset="0"/>
                <a:cs typeface="Arial" charset="0"/>
              </a:rPr>
              <a:t>market to be estimated and for the segment to be identified.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625" y="-285750"/>
            <a:ext cx="7543800" cy="1295400"/>
          </a:xfrm>
        </p:spPr>
        <p:txBody>
          <a:bodyPr/>
          <a:lstStyle/>
          <a:p>
            <a:pPr eaLnBrk="1" hangingPunct="1"/>
            <a:r>
              <a:rPr lang="en-GB" altLang="en-US" sz="3000"/>
              <a:t>Components of useful segmentation</a:t>
            </a:r>
          </a:p>
        </p:txBody>
      </p:sp>
      <p:sp>
        <p:nvSpPr>
          <p:cNvPr id="22531" name="Rectangle 3"/>
          <p:cNvSpPr>
            <a:spLocks noGrp="1" noChangeArrowheads="1"/>
          </p:cNvSpPr>
          <p:nvPr>
            <p:ph type="body" sz="half" idx="1"/>
          </p:nvPr>
        </p:nvSpPr>
        <p:spPr>
          <a:xfrm>
            <a:off x="3327503" y="1748852"/>
            <a:ext cx="5042006" cy="4686009"/>
          </a:xfrm>
          <a:solidFill>
            <a:schemeClr val="bg1">
              <a:alpha val="52940"/>
            </a:schemeClr>
          </a:solidFill>
          <a:ln w="76200">
            <a:solidFill>
              <a:srgbClr val="339966"/>
            </a:solidFill>
          </a:ln>
        </p:spPr>
        <p:txBody>
          <a:bodyPr>
            <a:noAutofit/>
          </a:bodyPr>
          <a:lstStyle/>
          <a:p>
            <a:pPr marL="609600" indent="-609600" eaLnBrk="1" fontAlgn="auto" hangingPunct="1">
              <a:spcBef>
                <a:spcPct val="50000"/>
              </a:spcBef>
              <a:spcAft>
                <a:spcPts val="0"/>
              </a:spcAft>
              <a:buClr>
                <a:srgbClr val="000000"/>
              </a:buClr>
              <a:buFontTx/>
              <a:buAutoNum type="arabicPeriod" startAt="3"/>
              <a:defRPr/>
            </a:pPr>
            <a:r>
              <a:rPr lang="en-US" dirty="0" smtClean="0">
                <a:solidFill>
                  <a:srgbClr val="000000"/>
                </a:solidFill>
                <a:latin typeface="Arial" charset="0"/>
                <a:ea typeface="Arial" charset="0"/>
                <a:cs typeface="Arial" charset="0"/>
              </a:rPr>
              <a:t>The effective application of segmentation strategy also requires that selected segment</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be</a:t>
            </a:r>
            <a:r>
              <a:rPr lang="en-US" dirty="0" smtClean="0">
                <a:solidFill>
                  <a:srgbClr val="FF3300"/>
                </a:solidFill>
                <a:latin typeface="Arial" charset="0"/>
                <a:ea typeface="Arial" charset="0"/>
                <a:cs typeface="Arial" charset="0"/>
              </a:rPr>
              <a:t> isolated</a:t>
            </a:r>
            <a:r>
              <a:rPr lang="en-US" dirty="0" smtClean="0">
                <a:solidFill>
                  <a:srgbClr val="000000"/>
                </a:solidFill>
                <a:latin typeface="Arial" charset="0"/>
                <a:ea typeface="Arial" charset="0"/>
                <a:cs typeface="Arial" charset="0"/>
              </a:rPr>
              <a:t> from the remainder of the market, enabling them to be targeted</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with a distinct market offering. Where segments are not distinct they do not form</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a clear target for the company’s marketing efforts.</a:t>
            </a:r>
          </a:p>
          <a:p>
            <a:pPr marL="609600" indent="-609600" eaLnBrk="1" fontAlgn="auto" hangingPunct="1">
              <a:spcBef>
                <a:spcPts val="580"/>
              </a:spcBef>
              <a:spcAft>
                <a:spcPts val="0"/>
              </a:spcAft>
              <a:buFont typeface="Wingdings 2"/>
              <a:buChar char=""/>
              <a:defRPr/>
            </a:pPr>
            <a:endParaRPr lang="en-GB" dirty="0" smtClean="0">
              <a:latin typeface="Arial" charset="0"/>
              <a:ea typeface="Arial" charset="0"/>
              <a:cs typeface="Arial" charset="0"/>
            </a:endParaRPr>
          </a:p>
        </p:txBody>
      </p:sp>
      <p:pic>
        <p:nvPicPr>
          <p:cNvPr id="114697" name="Picture 9" descr="Myswm21"/>
          <p:cNvPicPr>
            <a:picLocks noGrp="1" noChangeAspect="1" noChangeArrowheads="1"/>
          </p:cNvPicPr>
          <p:nvPr>
            <p:ph sz="half" idx="2"/>
          </p:nvPr>
        </p:nvPicPr>
        <p:blipFill>
          <a:blip r:embed="rId2" cstate="print"/>
          <a:srcRect/>
          <a:stretch>
            <a:fillRect/>
          </a:stretch>
        </p:blipFill>
        <p:spPr>
          <a:xfrm>
            <a:off x="357158" y="2000240"/>
            <a:ext cx="2660373" cy="4097344"/>
          </a:xfrm>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z="2700">
                <a:solidFill>
                  <a:srgbClr val="7B9899"/>
                </a:solidFill>
              </a:rPr>
              <a:t>Bases of segmentation should fulfill the following criteria</a:t>
            </a:r>
            <a:endParaRPr lang="th-TH" altLang="en-US" sz="2700">
              <a:solidFill>
                <a:srgbClr val="7B9899"/>
              </a:solidFill>
            </a:endParaRPr>
          </a:p>
        </p:txBody>
      </p:sp>
      <p:sp>
        <p:nvSpPr>
          <p:cNvPr id="132099" name="Rectangle 3"/>
          <p:cNvSpPr>
            <a:spLocks noGrp="1" noChangeArrowheads="1"/>
          </p:cNvSpPr>
          <p:nvPr>
            <p:ph sz="quarter" idx="1"/>
          </p:nvPr>
        </p:nvSpPr>
        <p:spPr>
          <a:xfrm>
            <a:off x="395288" y="1916113"/>
            <a:ext cx="8229600" cy="5138737"/>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Measurability/identifiability:</a:t>
            </a:r>
            <a:r>
              <a:rPr lang="en-US" sz="2100" smtClean="0">
                <a:latin typeface="Arial" charset="0"/>
                <a:ea typeface="Arial" charset="0"/>
                <a:cs typeface="Arial" charset="0"/>
              </a:rPr>
              <a:t> the base(s) used to segment a market should ideally lead to ease of identification(who is in each segment) and measurability (how large is each segment)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Accessibility:</a:t>
            </a:r>
            <a:r>
              <a:rPr lang="en-US" sz="2100" smtClean="0">
                <a:latin typeface="Arial" charset="0"/>
                <a:ea typeface="Arial" charset="0"/>
                <a:cs typeface="Arial" charset="0"/>
              </a:rPr>
              <a:t> the base(s) used to segment a market should ideally lead to marketers being able to reach selected market targets with their marketing effort.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Substantiality:</a:t>
            </a:r>
            <a:r>
              <a:rPr lang="en-US" sz="2100" smtClean="0">
                <a:latin typeface="Arial" charset="0"/>
                <a:ea typeface="Arial" charset="0"/>
                <a:cs typeface="Arial" charset="0"/>
              </a:rPr>
              <a:t> the base(s) used to segment markets should ideally lead to segments that are sufficiently large for it to be worthwhile serving them as distinct market targets.</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Meaningfulness:</a:t>
            </a:r>
            <a:r>
              <a:rPr lang="en-US" sz="2100" smtClean="0">
                <a:latin typeface="Arial" charset="0"/>
                <a:ea typeface="Arial" charset="0"/>
                <a:cs typeface="Arial" charset="0"/>
              </a:rPr>
              <a:t> the base(s) used to segment markets must lead to segments that have different preferences/needs and show clear variations in market behavior/response to marketing efforts</a:t>
            </a:r>
            <a:endParaRPr lang="th-TH" sz="210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795432" y="-189329"/>
            <a:ext cx="7543800" cy="1295401"/>
          </a:xfrm>
        </p:spPr>
        <p:txBody>
          <a:bodyPr/>
          <a:lstStyle/>
          <a:p>
            <a:pPr eaLnBrk="1" hangingPunct="1"/>
            <a:r>
              <a:rPr lang="en-US" altLang="en-US"/>
              <a:t>STP Process</a:t>
            </a:r>
            <a:endParaRPr lang="th-TH" altLang="en-US"/>
          </a:p>
        </p:txBody>
      </p:sp>
      <p:sp>
        <p:nvSpPr>
          <p:cNvPr id="135171" name="Rectangle 3"/>
          <p:cNvSpPr>
            <a:spLocks noGrp="1" noChangeArrowheads="1"/>
          </p:cNvSpPr>
          <p:nvPr>
            <p:ph type="body" sz="half" idx="1"/>
          </p:nvPr>
        </p:nvSpPr>
        <p:spPr>
          <a:xfrm>
            <a:off x="1760954" y="1106072"/>
            <a:ext cx="7020784" cy="5182927"/>
          </a:xfrm>
          <a:solidFill>
            <a:schemeClr val="bg1">
              <a:alpha val="53999"/>
            </a:schemeClr>
          </a:solidFill>
          <a:ln w="76200" cmpd="tri">
            <a:solidFill>
              <a:srgbClr val="FF0000"/>
            </a:solidFill>
          </a:ln>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200" smtClean="0">
                <a:effectLst>
                  <a:outerShdw blurRad="38100" dist="38100" dir="2700000" algn="tl">
                    <a:srgbClr val="C0C0C0"/>
                  </a:outerShdw>
                </a:effectLst>
                <a:latin typeface="Arial" charset="0"/>
                <a:ea typeface="Arial" charset="0"/>
                <a:cs typeface="Arial" charset="0"/>
              </a:rPr>
              <a:t>Segmentation is the firs part of the STP Process which consists of:</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Segmentation:</a:t>
            </a:r>
            <a:r>
              <a:rPr lang="en-US" smtClean="0">
                <a:latin typeface="Arial" charset="0"/>
                <a:ea typeface="Arial" charset="0"/>
                <a:cs typeface="Arial" charset="0"/>
              </a:rPr>
              <a:t> identifying the most productive bases for dividing a market, identifying the customers in different segments and developing segment descriptions.</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Targeting markets:</a:t>
            </a:r>
            <a:r>
              <a:rPr lang="en-US" smtClean="0">
                <a:latin typeface="Arial" charset="0"/>
                <a:ea typeface="Arial" charset="0"/>
                <a:cs typeface="Arial" charset="0"/>
              </a:rPr>
              <a:t> evaluating the attractiveness of different market segments, parts of segments(niches) or groups of segments, and choosing which should be targets for marketing.</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Positioning:</a:t>
            </a:r>
            <a:r>
              <a:rPr lang="en-US" smtClean="0">
                <a:latin typeface="Arial" charset="0"/>
                <a:ea typeface="Arial" charset="0"/>
                <a:cs typeface="Arial" charset="0"/>
              </a:rPr>
              <a:t> identifying the positioning of competitors( in the market and the target segments or niches), to develop the firm’s won positioning strategy.</a:t>
            </a:r>
            <a:endParaRPr lang="th-TH" smtClean="0">
              <a:latin typeface="Arial" charset="0"/>
              <a:ea typeface="Arial" charset="0"/>
              <a:cs typeface="Arial" charset="0"/>
            </a:endParaRPr>
          </a:p>
        </p:txBody>
      </p:sp>
      <p:pic>
        <p:nvPicPr>
          <p:cNvPr id="135175" name="Picture 7" descr="Slife087"/>
          <p:cNvPicPr>
            <a:picLocks noGrp="1" noChangeAspect="1" noChangeArrowheads="1"/>
          </p:cNvPicPr>
          <p:nvPr>
            <p:ph sz="half" idx="2"/>
          </p:nvPr>
        </p:nvPicPr>
        <p:blipFill>
          <a:blip r:embed="rId2"/>
          <a:srcRect/>
          <a:stretch>
            <a:fillRect/>
          </a:stretch>
        </p:blipFill>
        <p:spPr>
          <a:xfrm>
            <a:off x="464150" y="315575"/>
            <a:ext cx="1053996" cy="1580994"/>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3400" y="0"/>
            <a:ext cx="7848600" cy="762000"/>
          </a:xfrm>
        </p:spPr>
        <p:txBody>
          <a:bodyPr/>
          <a:lstStyle/>
          <a:p>
            <a:pPr eaLnBrk="1" hangingPunct="1"/>
            <a:r>
              <a:rPr lang="en-GB" altLang="en-US" sz="3000"/>
              <a:t>The STP approach to segmentation</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071563"/>
            <a:ext cx="82804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2196" y="709613"/>
            <a:ext cx="8534400" cy="801037"/>
          </a:xfrm>
        </p:spPr>
        <p:txBody>
          <a:bodyPr/>
          <a:lstStyle/>
          <a:p>
            <a:pPr eaLnBrk="1" hangingPunct="1"/>
            <a:r>
              <a:rPr lang="en-GB" altLang="en-US" sz="3000">
                <a:solidFill>
                  <a:srgbClr val="7B9899"/>
                </a:solidFill>
              </a:rPr>
              <a:t>Segmenting B2C markets</a:t>
            </a:r>
          </a:p>
        </p:txBody>
      </p:sp>
      <p:pic>
        <p:nvPicPr>
          <p:cNvPr id="98310" name="Picture 6" descr="uni05"/>
          <p:cNvPicPr>
            <a:picLocks noGrp="1" noChangeAspect="1" noChangeArrowheads="1"/>
          </p:cNvPicPr>
          <p:nvPr>
            <p:ph sz="quarter" idx="1"/>
          </p:nvPr>
        </p:nvPicPr>
        <p:blipFill>
          <a:blip r:embed="rId2"/>
          <a:stretch>
            <a:fillRect/>
          </a:stretch>
        </p:blipFill>
        <p:spPr>
          <a:xfrm>
            <a:off x="6760368" y="342900"/>
            <a:ext cx="1566863" cy="1677283"/>
          </a:xfrm>
          <a:effectLst>
            <a:outerShdw blurRad="292100" dist="139700" dir="2700000" algn="tl" rotWithShape="0">
              <a:srgbClr val="333333">
                <a:alpha val="65000"/>
              </a:srgbClr>
            </a:outerShdw>
          </a:effectLst>
        </p:spPr>
      </p:pic>
      <p:sp>
        <p:nvSpPr>
          <p:cNvPr id="19460"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19461"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98309" name="Rectangle 5"/>
          <p:cNvSpPr>
            <a:spLocks noChangeArrowheads="1"/>
          </p:cNvSpPr>
          <p:nvPr/>
        </p:nvSpPr>
        <p:spPr bwMode="auto">
          <a:xfrm>
            <a:off x="285750" y="1928813"/>
            <a:ext cx="6572250" cy="4586287"/>
          </a:xfrm>
          <a:prstGeom prst="rect">
            <a:avLst/>
          </a:prstGeom>
          <a:solidFill>
            <a:schemeClr val="bg1">
              <a:alpha val="50999"/>
            </a:schemeClr>
          </a:solidFill>
          <a:ln w="9525">
            <a:noFill/>
            <a:miter lim="800000"/>
            <a:headEnd/>
            <a:tailEnd/>
          </a:ln>
          <a:effectLst/>
        </p:spPr>
        <p:txBody>
          <a:bodyPr/>
          <a:lstStyle/>
          <a:p>
            <a:pPr marL="342900" indent="-342900" eaLnBrk="0" hangingPunct="0">
              <a:spcBef>
                <a:spcPct val="20000"/>
              </a:spcBef>
              <a:defRPr/>
            </a:pPr>
            <a:r>
              <a:rPr lang="en-GB" sz="3200" u="sng">
                <a:solidFill>
                  <a:srgbClr val="FF3300"/>
                </a:solidFill>
                <a:effectLst>
                  <a:outerShdw blurRad="38100" dist="38100" dir="2700000" algn="tl">
                    <a:srgbClr val="C0C0C0"/>
                  </a:outerShdw>
                </a:effectLst>
                <a:ea typeface="Arial" charset="0"/>
                <a:cs typeface="Arial" charset="0"/>
              </a:rPr>
              <a:t>Bases for segmentation:</a:t>
            </a:r>
          </a:p>
          <a:p>
            <a:pPr marL="342900" indent="-342900" eaLnBrk="0" hangingPunct="0">
              <a:spcBef>
                <a:spcPct val="20000"/>
              </a:spcBef>
              <a:buFontTx/>
              <a:buChar char="•"/>
              <a:defRPr/>
            </a:pPr>
            <a:r>
              <a:rPr lang="en-GB" sz="3200">
                <a:solidFill>
                  <a:srgbClr val="000000"/>
                </a:solidFill>
                <a:effectLst>
                  <a:outerShdw blurRad="38100" dist="38100" dir="2700000" algn="tl">
                    <a:srgbClr val="C0C0C0"/>
                  </a:outerShdw>
                </a:effectLst>
                <a:ea typeface="Arial" charset="0"/>
                <a:cs typeface="Arial" charset="0"/>
              </a:rPr>
              <a:t>Socio-demographic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Gender</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Age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FLC (Family Life Cycle)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Occupation / social class</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Subculture</a:t>
            </a:r>
          </a:p>
          <a:p>
            <a:pPr marL="342900" indent="-342900" eaLnBrk="0" hangingPunct="0">
              <a:spcBef>
                <a:spcPct val="20000"/>
              </a:spcBef>
              <a:defRPr/>
            </a:pPr>
            <a:endParaRPr lang="en-GB"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Segmenting B2C markets </a:t>
            </a:r>
          </a:p>
        </p:txBody>
      </p:sp>
      <p:sp>
        <p:nvSpPr>
          <p:cNvPr id="2048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048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048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928688"/>
            <a:ext cx="5689600" cy="560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28650" y="202407"/>
            <a:ext cx="7848600" cy="762000"/>
          </a:xfrm>
        </p:spPr>
        <p:txBody>
          <a:bodyPr/>
          <a:lstStyle/>
          <a:p>
            <a:pPr eaLnBrk="1" hangingPunct="1"/>
            <a:r>
              <a:rPr lang="en-GB" altLang="en-US" sz="3000"/>
              <a:t>Segmenting B2C markets </a:t>
            </a:r>
          </a:p>
        </p:txBody>
      </p:sp>
      <p:sp>
        <p:nvSpPr>
          <p:cNvPr id="21507"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1508"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150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008937"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ChangeArrowheads="1"/>
          </p:cNvSpPr>
          <p:nvPr/>
        </p:nvSpPr>
        <p:spPr bwMode="auto">
          <a:xfrm>
            <a:off x="533400" y="1487307"/>
            <a:ext cx="7178493" cy="4181475"/>
          </a:xfrm>
          <a:prstGeom prst="rect">
            <a:avLst/>
          </a:prstGeom>
          <a:noFill/>
          <a:ln w="9525">
            <a:noFill/>
            <a:miter lim="800000"/>
            <a:headEnd/>
            <a:tailEnd/>
          </a:ln>
          <a:effectLst/>
        </p:spPr>
        <p:txBody>
          <a:bodyPr/>
          <a:lstStyle/>
          <a:p>
            <a:pPr marL="342900" indent="-342900" eaLnBrk="0" hangingPunct="0">
              <a:spcBef>
                <a:spcPct val="20000"/>
              </a:spcBef>
              <a:defRPr/>
            </a:pPr>
            <a:r>
              <a:rPr lang="en-GB" sz="3200" b="1" dirty="0">
                <a:solidFill>
                  <a:srgbClr val="FF3300"/>
                </a:solidFill>
                <a:ea typeface="Arial" charset="0"/>
                <a:cs typeface="Arial" charset="0"/>
              </a:rPr>
              <a:t>Bases for segmentation (cont.):</a:t>
            </a: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Personality characteristics</a:t>
            </a:r>
          </a:p>
          <a:p>
            <a:pPr marL="742950" lvl="1" indent="-285750" eaLnBrk="0" hangingPunct="0">
              <a:spcBef>
                <a:spcPct val="20000"/>
              </a:spcBef>
              <a:buFontTx/>
              <a:buChar char="–"/>
              <a:defRPr/>
            </a:pPr>
            <a:r>
              <a:rPr lang="en-GB" sz="2800" dirty="0">
                <a:solidFill>
                  <a:srgbClr val="000000"/>
                </a:solidFill>
                <a:ea typeface="Arial" charset="0"/>
                <a:cs typeface="Arial" charset="0"/>
              </a:rPr>
              <a:t> Lifestyle characteristics</a:t>
            </a:r>
            <a:endParaRPr lang="en-GB" sz="3200" dirty="0">
              <a:solidFill>
                <a:srgbClr val="000000"/>
              </a:solidFill>
              <a:ea typeface="Arial" charset="0"/>
              <a:cs typeface="Arial" charset="0"/>
            </a:endParaRP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Occasions for purchase</a:t>
            </a:r>
          </a:p>
          <a:p>
            <a:pPr marL="742950" lvl="1" indent="-285750" eaLnBrk="0" hangingPunct="0">
              <a:spcBef>
                <a:spcPct val="20000"/>
              </a:spcBef>
              <a:buFontTx/>
              <a:buChar char="–"/>
              <a:defRPr/>
            </a:pPr>
            <a:r>
              <a:rPr lang="en-GB" sz="2800" dirty="0">
                <a:solidFill>
                  <a:srgbClr val="000000"/>
                </a:solidFill>
                <a:ea typeface="Arial" charset="0"/>
                <a:cs typeface="Arial" charset="0"/>
              </a:rPr>
              <a:t> Usage segmentation (heavy-, light-, non-users)</a:t>
            </a:r>
          </a:p>
          <a:p>
            <a:pPr marL="742950" lvl="1" indent="-285750" eaLnBrk="0" hangingPunct="0">
              <a:spcBef>
                <a:spcPct val="20000"/>
              </a:spcBef>
              <a:buFontTx/>
              <a:buChar char="–"/>
              <a:defRPr/>
            </a:pPr>
            <a:r>
              <a:rPr lang="en-GB" sz="2800" dirty="0">
                <a:solidFill>
                  <a:srgbClr val="000000"/>
                </a:solidFill>
                <a:ea typeface="Arial" charset="0"/>
                <a:cs typeface="Arial" charset="0"/>
              </a:rPr>
              <a:t> Benefit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Behavioural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Innovators / opinion leaders</a:t>
            </a:r>
          </a:p>
          <a:p>
            <a:pPr marL="342900" indent="-342900" eaLnBrk="0" hangingPunct="0">
              <a:spcBef>
                <a:spcPct val="20000"/>
              </a:spcBef>
              <a:defRPr/>
            </a:pPr>
            <a:endParaRPr lang="en-GB" sz="3200" dirty="0">
              <a:solidFill>
                <a:srgbClr val="000000"/>
              </a:solidFill>
              <a:ea typeface="Arial" charset="0"/>
              <a:cs typeface="Arial" charset="0"/>
            </a:endParaRPr>
          </a:p>
        </p:txBody>
      </p:sp>
      <p:sp>
        <p:nvSpPr>
          <p:cNvPr id="22531" name="Rectangle 5"/>
          <p:cNvSpPr>
            <a:spLocks noGrp="1" noChangeArrowheads="1"/>
          </p:cNvSpPr>
          <p:nvPr>
            <p:ph type="title"/>
          </p:nvPr>
        </p:nvSpPr>
        <p:spPr>
          <a:xfrm>
            <a:off x="708285" y="428604"/>
            <a:ext cx="7848600" cy="762000"/>
          </a:xfrm>
          <a:noFill/>
        </p:spPr>
        <p:txBody>
          <a:bodyPr anchor="ctr"/>
          <a:lstStyle/>
          <a:p>
            <a:pPr eaLnBrk="1" hangingPunct="1"/>
            <a:r>
              <a:rPr lang="en-GB" altLang="en-US" sz="3000"/>
              <a:t>Segmenting B2C markets </a:t>
            </a:r>
          </a:p>
        </p:txBody>
      </p:sp>
      <p:pic>
        <p:nvPicPr>
          <p:cNvPr id="99339" name="Picture 11" descr="Food085"/>
          <p:cNvPicPr>
            <a:picLocks noGrp="1" noChangeAspect="1" noChangeArrowheads="1"/>
          </p:cNvPicPr>
          <p:nvPr>
            <p:ph sz="half" idx="2"/>
          </p:nvPr>
        </p:nvPicPr>
        <p:blipFill>
          <a:blip r:embed="rId2" cstate="print"/>
          <a:stretch>
            <a:fillRect/>
          </a:stretch>
        </p:blipFill>
        <p:spPr>
          <a:xfrm>
            <a:off x="7143768" y="428604"/>
            <a:ext cx="1610258" cy="1850746"/>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98242" y="569548"/>
            <a:ext cx="8534400" cy="758825"/>
          </a:xfrm>
        </p:spPr>
        <p:txBody>
          <a:bodyPr>
            <a:normAutofit fontScale="90000"/>
          </a:bodyPr>
          <a:lstStyle/>
          <a:p>
            <a:pPr eaLnBrk="1" fontAlgn="auto" hangingPunct="1">
              <a:spcAft>
                <a:spcPts val="0"/>
              </a:spcAft>
              <a:defRPr/>
            </a:pPr>
            <a:r>
              <a:rPr lang="en-US" sz="3200" smtClean="0">
                <a:solidFill>
                  <a:srgbClr val="7B9899"/>
                </a:solidFill>
              </a:rPr>
              <a:t>Exhibit 6.1 The use of occasion-based segmentation at Coca-Cola</a:t>
            </a:r>
            <a:endParaRPr lang="th-TH" sz="3200" smtClean="0">
              <a:solidFill>
                <a:srgbClr val="7B9899"/>
              </a:solidFill>
            </a:endParaRPr>
          </a:p>
        </p:txBody>
      </p:sp>
      <p:pic>
        <p:nvPicPr>
          <p:cNvPr id="129031" name="Picture 7" descr="adver15"/>
          <p:cNvPicPr>
            <a:picLocks noGrp="1" noChangeAspect="1" noChangeArrowheads="1"/>
          </p:cNvPicPr>
          <p:nvPr>
            <p:ph sz="quarter" idx="1"/>
          </p:nvPr>
        </p:nvPicPr>
        <p:blipFill>
          <a:blip r:embed="rId2"/>
          <a:stretch>
            <a:fillRect/>
          </a:stretch>
        </p:blipFill>
        <p:spPr>
          <a:xfrm>
            <a:off x="1731754" y="2307080"/>
            <a:ext cx="5667375" cy="3752850"/>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4579"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4580"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4581"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63" y="857250"/>
            <a:ext cx="5292725"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560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560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560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68413"/>
            <a:ext cx="8526462"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pic>
        <p:nvPicPr>
          <p:cNvPr id="26627" name="Picture 6" descr="uni08"/>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859463" y="1719263"/>
            <a:ext cx="1616075" cy="4411662"/>
          </a:xfrm>
          <a:noFill/>
        </p:spPr>
      </p:pic>
      <p:sp>
        <p:nvSpPr>
          <p:cNvPr id="26628"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6629"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09573" name="Rectangle 5"/>
          <p:cNvSpPr>
            <a:spLocks noChangeArrowheads="1"/>
          </p:cNvSpPr>
          <p:nvPr/>
        </p:nvSpPr>
        <p:spPr bwMode="auto">
          <a:xfrm>
            <a:off x="971550" y="1412875"/>
            <a:ext cx="3455988"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333399"/>
                </a:solidFill>
                <a:effectLst>
                  <a:outerShdw blurRad="38100" dist="38100" dir="2700000" algn="tl">
                    <a:srgbClr val="C0C0C0"/>
                  </a:outerShdw>
                </a:effectLst>
                <a:ea typeface="Arial" charset="0"/>
                <a:cs typeface="Arial" charset="0"/>
              </a:rPr>
              <a:t>Marketers of industrial goods, like those for consumer products, can</a:t>
            </a:r>
            <a:r>
              <a:rPr lang="da-DK" sz="2400">
                <a:solidFill>
                  <a:srgbClr val="333399"/>
                </a:solidFill>
                <a:effectLst>
                  <a:outerShdw blurRad="38100" dist="38100" dir="2700000" algn="tl">
                    <a:srgbClr val="C0C0C0"/>
                  </a:outerShdw>
                </a:effectLst>
                <a:ea typeface="Arial" charset="0"/>
                <a:cs typeface="Arial" charset="0"/>
              </a:rPr>
              <a:t> </a:t>
            </a:r>
            <a:r>
              <a:rPr lang="en-US" sz="2400">
                <a:solidFill>
                  <a:srgbClr val="333399"/>
                </a:solidFill>
                <a:effectLst>
                  <a:outerShdw blurRad="38100" dist="38100" dir="2700000" algn="tl">
                    <a:srgbClr val="C0C0C0"/>
                  </a:outerShdw>
                </a:effectLst>
                <a:ea typeface="Arial" charset="0"/>
                <a:cs typeface="Arial" charset="0"/>
              </a:rPr>
              <a:t>segment markets according to the individuals involved </a:t>
            </a:r>
            <a:r>
              <a:rPr lang="en-US" sz="2400">
                <a:solidFill>
                  <a:srgbClr val="FF3300"/>
                </a:solidFill>
                <a:effectLst>
                  <a:outerShdw blurRad="38100" dist="38100" dir="2700000" algn="tl">
                    <a:srgbClr val="C0C0C0"/>
                  </a:outerShdw>
                </a:effectLst>
                <a:ea typeface="Arial" charset="0"/>
                <a:cs typeface="Arial" charset="0"/>
              </a:rPr>
              <a:t>in a purchase in terms of</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buyer/seller similarity, buyer motivation, individual perceptions and risk-management</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strategies.</a:t>
            </a:r>
            <a:endParaRPr lang="da-DK" sz="240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da-DK"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625" y="381000"/>
            <a:ext cx="7848601" cy="1305394"/>
          </a:xfrm>
        </p:spPr>
        <p:txBody>
          <a:bodyPr/>
          <a:lstStyle/>
          <a:p>
            <a:pPr eaLnBrk="1" hangingPunct="1"/>
            <a:r>
              <a:rPr lang="en-GB" altLang="en-US" sz="3000"/>
              <a:t>Segmenting B2B markets </a:t>
            </a:r>
          </a:p>
        </p:txBody>
      </p:sp>
      <p:pic>
        <p:nvPicPr>
          <p:cNvPr id="112646" name="Picture 6"/>
          <p:cNvPicPr>
            <a:picLocks noGrp="1" noChangeAspect="1" noChangeArrowheads="1"/>
          </p:cNvPicPr>
          <p:nvPr>
            <p:ph sz="half" idx="2"/>
          </p:nvPr>
        </p:nvPicPr>
        <p:blipFill>
          <a:blip r:embed="rId2">
            <a:lum bright="12000"/>
          </a:blip>
          <a:srcRect/>
          <a:stretch>
            <a:fillRect/>
          </a:stretch>
        </p:blipFill>
        <p:spPr>
          <a:xfrm>
            <a:off x="5786438" y="214313"/>
            <a:ext cx="2928937" cy="1909762"/>
          </a:xfrm>
          <a:effectLst>
            <a:outerShdw blurRad="292100" dist="139700" dir="2700000" algn="tl" rotWithShape="0">
              <a:srgbClr val="333333">
                <a:alpha val="65000"/>
              </a:srgbClr>
            </a:outerShdw>
          </a:effectLst>
        </p:spPr>
      </p:pic>
      <p:sp>
        <p:nvSpPr>
          <p:cNvPr id="27652"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7653"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12645" name="Rectangle 5"/>
          <p:cNvSpPr>
            <a:spLocks noChangeArrowheads="1"/>
          </p:cNvSpPr>
          <p:nvPr/>
        </p:nvSpPr>
        <p:spPr bwMode="auto">
          <a:xfrm>
            <a:off x="685800" y="2773180"/>
            <a:ext cx="7848600" cy="3722688"/>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FF3300"/>
                </a:solidFill>
                <a:effectLst>
                  <a:outerShdw blurRad="38100" dist="38100" dir="2700000" algn="tl">
                    <a:srgbClr val="C0C0C0"/>
                  </a:outerShdw>
                </a:effectLst>
                <a:ea typeface="Arial" charset="0"/>
                <a:cs typeface="Arial" charset="0"/>
              </a:rPr>
              <a:t>For example, purchasing officers may differ in the degree to which they shop around and look at numerous alternative suppliers, and dual-source important products and services, as opposed to relying on informal contacts for information and remaining loyal to existing personal contracts</a:t>
            </a:r>
          </a:p>
          <a:p>
            <a:pPr eaLnBrk="0" hangingPunct="0">
              <a:spcBef>
                <a:spcPct val="50000"/>
              </a:spcBef>
              <a:defRPr/>
            </a:pPr>
            <a:endParaRPr lang="en-GB" sz="28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28625" y="142875"/>
            <a:ext cx="7543800" cy="1295400"/>
          </a:xfrm>
        </p:spPr>
        <p:txBody>
          <a:bodyPr/>
          <a:lstStyle/>
          <a:p>
            <a:pPr eaLnBrk="1" hangingPunct="1"/>
            <a:r>
              <a:rPr lang="en-US" altLang="en-US" sz="3500">
                <a:solidFill>
                  <a:srgbClr val="7B9899"/>
                </a:solidFill>
              </a:rPr>
              <a:t>Exhibti 6.2 Cadbury’s segmentation strategy in chocolate confectionery</a:t>
            </a:r>
            <a:endParaRPr lang="th-TH" altLang="en-US" sz="3500">
              <a:solidFill>
                <a:srgbClr val="7B9899"/>
              </a:solidFill>
            </a:endParaRPr>
          </a:p>
        </p:txBody>
      </p:sp>
      <p:pic>
        <p:nvPicPr>
          <p:cNvPr id="131083" name="Picture 11" descr="Slife012"/>
          <p:cNvPicPr>
            <a:picLocks noGrp="1" noChangeAspect="1" noChangeArrowheads="1"/>
          </p:cNvPicPr>
          <p:nvPr>
            <p:ph sz="quarter" idx="1"/>
          </p:nvPr>
        </p:nvPicPr>
        <p:blipFill>
          <a:blip r:embed="rId2"/>
          <a:srcRect/>
          <a:stretch>
            <a:fillRect/>
          </a:stretch>
        </p:blipFill>
        <p:spPr>
          <a:xfrm>
            <a:off x="250825" y="1700213"/>
            <a:ext cx="8424863" cy="4824412"/>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68313" y="333375"/>
            <a:ext cx="7848600" cy="762000"/>
          </a:xfrm>
        </p:spPr>
        <p:txBody>
          <a:bodyPr/>
          <a:lstStyle/>
          <a:p>
            <a:pPr eaLnBrk="1" hangingPunct="1"/>
            <a:r>
              <a:rPr lang="en-GB" altLang="en-US" sz="3000"/>
              <a:t>Segmenting international markets</a:t>
            </a:r>
          </a:p>
        </p:txBody>
      </p:sp>
      <p:pic>
        <p:nvPicPr>
          <p:cNvPr id="100358" name="Picture 6" descr="farest02"/>
          <p:cNvPicPr>
            <a:picLocks noGrp="1" noChangeAspect="1" noChangeArrowheads="1"/>
          </p:cNvPicPr>
          <p:nvPr>
            <p:ph sz="half" idx="2"/>
          </p:nvPr>
        </p:nvPicPr>
        <p:blipFill>
          <a:blip r:embed="rId2"/>
          <a:srcRect/>
          <a:stretch>
            <a:fillRect/>
          </a:stretch>
        </p:blipFill>
        <p:spPr>
          <a:xfrm>
            <a:off x="285750" y="1857375"/>
            <a:ext cx="3398838" cy="4071938"/>
          </a:xfrm>
          <a:effectLst>
            <a:outerShdw blurRad="292100" dist="139700" dir="2700000" algn="tl" rotWithShape="0">
              <a:srgbClr val="333333">
                <a:alpha val="65000"/>
              </a:srgbClr>
            </a:outerShdw>
          </a:effectLst>
        </p:spPr>
      </p:pic>
      <p:sp>
        <p:nvSpPr>
          <p:cNvPr id="100355" name="Rectangle 3"/>
          <p:cNvSpPr>
            <a:spLocks noChangeArrowheads="1"/>
          </p:cNvSpPr>
          <p:nvPr/>
        </p:nvSpPr>
        <p:spPr bwMode="auto">
          <a:xfrm>
            <a:off x="3811172" y="1366291"/>
            <a:ext cx="5143500" cy="5262563"/>
          </a:xfrm>
          <a:prstGeom prst="rect">
            <a:avLst/>
          </a:prstGeom>
          <a:solidFill>
            <a:schemeClr val="bg1">
              <a:alpha val="67999"/>
            </a:schemeClr>
          </a:solidFill>
          <a:ln w="57150" cmpd="thickThin">
            <a:solidFill>
              <a:srgbClr val="FF0000"/>
            </a:solidFill>
            <a:miter lim="800000"/>
            <a:headEnd/>
            <a:tailEnd/>
          </a:ln>
          <a:effectLst/>
        </p:spPr>
        <p:txBody>
          <a:bodyPr>
            <a:spAutoFit/>
          </a:bodyPr>
          <a:lstStyle/>
          <a:p>
            <a:pPr eaLnBrk="0" hangingPunct="0">
              <a:spcBef>
                <a:spcPct val="50000"/>
              </a:spcBef>
              <a:defRPr/>
            </a:pPr>
            <a:r>
              <a:rPr lang="en-US" sz="2800">
                <a:solidFill>
                  <a:srgbClr val="333399"/>
                </a:solidFill>
                <a:effectLst>
                  <a:outerShdw blurRad="38100" dist="38100" dir="2700000" algn="tl">
                    <a:srgbClr val="C0C0C0"/>
                  </a:outerShdw>
                </a:effectLst>
                <a:ea typeface="Arial" charset="0"/>
                <a:cs typeface="Arial" charset="0"/>
              </a:rPr>
              <a:t>The assessment of international marketing opportunities usually begins with a</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screening process that involves gathering relevant information on each country and</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filtering out the less desirable countries. A ‘top-down’ model for selecting foreign</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markets is shown in Hollensen (2004)</a:t>
            </a:r>
            <a:r>
              <a:rPr lang="da-DK" sz="2800">
                <a:solidFill>
                  <a:srgbClr val="333399"/>
                </a:solidFill>
                <a:effectLst>
                  <a:outerShdw blurRad="38100" dist="38100" dir="2700000" algn="tl">
                    <a:srgbClr val="C0C0C0"/>
                  </a:outerShdw>
                </a:effectLst>
                <a:ea typeface="Arial" charset="0"/>
                <a:cs typeface="Arial" charset="0"/>
              </a:rPr>
              <a:t>, p. 232 (ISBN 0-273-67839-6)</a:t>
            </a:r>
            <a:r>
              <a:rPr lang="en-US" sz="2800">
                <a:solidFill>
                  <a:srgbClr val="333399"/>
                </a:solidFill>
                <a:effectLst>
                  <a:outerShdw blurRad="38100" dist="38100" dir="2700000" algn="tl">
                    <a:srgbClr val="C0C0C0"/>
                  </a:outerShdw>
                </a:effectLst>
                <a:ea typeface="Arial" charset="0"/>
                <a:cs typeface="Arial" charset="0"/>
              </a:rPr>
              <a:t>. </a:t>
            </a:r>
            <a:endParaRPr lang="da-DK" sz="280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sz="3000">
                <a:solidFill>
                  <a:srgbClr val="7B9899"/>
                </a:solidFill>
              </a:rPr>
              <a:t>Segmenting international markets</a:t>
            </a:r>
          </a:p>
        </p:txBody>
      </p:sp>
      <p:pic>
        <p:nvPicPr>
          <p:cNvPr id="113670" name="Picture 6" descr="farest33"/>
          <p:cNvPicPr>
            <a:picLocks noGrp="1" noChangeAspect="1" noChangeArrowheads="1"/>
          </p:cNvPicPr>
          <p:nvPr>
            <p:ph sz="quarter" idx="1"/>
          </p:nvPr>
        </p:nvPicPr>
        <p:blipFill>
          <a:blip r:embed="rId2"/>
          <a:stretch>
            <a:fillRect/>
          </a:stretch>
        </p:blipFill>
        <p:spPr>
          <a:xfrm>
            <a:off x="6500813" y="1857375"/>
            <a:ext cx="2438400" cy="3657600"/>
          </a:xfrm>
          <a:effectLst>
            <a:outerShdw blurRad="292100" dist="139700" dir="2700000" algn="tl" rotWithShape="0">
              <a:srgbClr val="333333">
                <a:alpha val="65000"/>
              </a:srgbClr>
            </a:outerShdw>
          </a:effectLst>
        </p:spPr>
      </p:pic>
      <p:sp>
        <p:nvSpPr>
          <p:cNvPr id="113667" name="Rectangle 3"/>
          <p:cNvSpPr>
            <a:spLocks noChangeArrowheads="1"/>
          </p:cNvSpPr>
          <p:nvPr/>
        </p:nvSpPr>
        <p:spPr bwMode="auto">
          <a:xfrm>
            <a:off x="623420" y="2043191"/>
            <a:ext cx="5500687" cy="3000821"/>
          </a:xfrm>
          <a:prstGeom prst="rect">
            <a:avLst/>
          </a:prstGeom>
          <a:solidFill>
            <a:schemeClr val="bg1">
              <a:alpha val="32001"/>
            </a:schemeClr>
          </a:solidFill>
          <a:ln w="57150">
            <a:solidFill>
              <a:srgbClr val="FF0000"/>
            </a:solidFill>
            <a:miter lim="800000"/>
            <a:headEnd/>
            <a:tailEnd/>
          </a:ln>
          <a:effectLst/>
        </p:spPr>
        <p:txBody>
          <a:bodyPr>
            <a:spAutoFit/>
          </a:bodyPr>
          <a:lstStyle/>
          <a:p>
            <a:pPr eaLnBrk="0" hangingPunct="0">
              <a:spcBef>
                <a:spcPct val="50000"/>
              </a:spcBef>
              <a:defRPr/>
            </a:pPr>
            <a:r>
              <a:rPr lang="en-GB">
                <a:effectLst>
                  <a:outerShdw blurRad="38100" dist="38100" dir="2700000" algn="tl">
                    <a:srgbClr val="C0C0C0"/>
                  </a:outerShdw>
                </a:effectLst>
                <a:ea typeface="Arial" charset="0"/>
                <a:cs typeface="Arial" charset="0"/>
              </a:rPr>
              <a:t>The Hollensen (2004) model includes a series of four filters to screen out countries. </a:t>
            </a:r>
          </a:p>
          <a:p>
            <a:pPr eaLnBrk="0" hangingPunct="0">
              <a:spcBef>
                <a:spcPct val="50000"/>
              </a:spcBef>
              <a:defRPr/>
            </a:pPr>
            <a:r>
              <a:rPr lang="en-GB">
                <a:effectLst>
                  <a:outerShdw blurRad="38100" dist="38100" dir="2700000" algn="tl">
                    <a:srgbClr val="C0C0C0"/>
                  </a:outerShdw>
                </a:effectLst>
                <a:ea typeface="Arial" charset="0"/>
                <a:cs typeface="Arial" charset="0"/>
              </a:rPr>
              <a:t>The overwhelming number of market opportunities makes it necessary to break the process down into a series of steps. </a:t>
            </a:r>
          </a:p>
          <a:p>
            <a:pPr eaLnBrk="0" hangingPunct="0">
              <a:spcBef>
                <a:spcPct val="50000"/>
              </a:spcBef>
              <a:defRPr/>
            </a:pPr>
            <a:r>
              <a:rPr lang="en-GB">
                <a:effectLst>
                  <a:outerShdw blurRad="38100" dist="38100" dir="2700000" algn="tl">
                    <a:srgbClr val="C0C0C0"/>
                  </a:outerShdw>
                </a:effectLst>
                <a:ea typeface="Arial" charset="0"/>
                <a:cs typeface="Arial" charset="0"/>
              </a:rPr>
              <a:t>Although a firm does not want to miss a potential opportunity, it cannot conduct extensive market research studies in every country of the world.</a:t>
            </a:r>
          </a:p>
          <a:p>
            <a:pPr eaLnBrk="0" hangingPunct="0">
              <a:spcBef>
                <a:spcPct val="50000"/>
              </a:spcBef>
              <a:defRPr/>
            </a:pPr>
            <a:endParaRPr lang="en-GB">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71500" y="0"/>
            <a:ext cx="7543800" cy="1295400"/>
          </a:xfrm>
        </p:spPr>
        <p:txBody>
          <a:bodyPr/>
          <a:lstStyle/>
          <a:p>
            <a:pPr eaLnBrk="1" hangingPunct="1"/>
            <a:r>
              <a:rPr lang="en-US" altLang="en-US" sz="2400"/>
              <a:t>Segmentation, targeting, positioning</a:t>
            </a:r>
            <a:endParaRPr lang="th-TH" altLang="en-US" sz="2400"/>
          </a:p>
        </p:txBody>
      </p:sp>
      <p:sp>
        <p:nvSpPr>
          <p:cNvPr id="133123" name="Rectangle 3"/>
          <p:cNvSpPr>
            <a:spLocks noGrp="1" noChangeArrowheads="1"/>
          </p:cNvSpPr>
          <p:nvPr>
            <p:ph type="body" sz="half" idx="1"/>
          </p:nvPr>
        </p:nvSpPr>
        <p:spPr>
          <a:xfrm>
            <a:off x="411293" y="1727993"/>
            <a:ext cx="5051425" cy="4411663"/>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In segmentation, targeting and positioning, </a:t>
            </a:r>
            <a:r>
              <a:rPr lang="en-US" smtClean="0">
                <a:solidFill>
                  <a:schemeClr val="hlink"/>
                </a:solidFill>
                <a:effectLst>
                  <a:outerShdw blurRad="38100" dist="38100" dir="2700000" algn="tl">
                    <a:srgbClr val="C0C0C0"/>
                  </a:outerShdw>
                </a:effectLst>
                <a:latin typeface="Arial" charset="0"/>
                <a:ea typeface="Arial" charset="0"/>
                <a:cs typeface="Arial" charset="0"/>
              </a:rPr>
              <a:t>we are seeking we are seeking to identify distinct subsets of customers in the total market for a product.</a:t>
            </a:r>
            <a:r>
              <a:rPr lang="en-US" smtClean="0">
                <a:solidFill>
                  <a:srgbClr val="FF3300"/>
                </a:solidFill>
                <a:effectLst>
                  <a:outerShdw blurRad="38100" dist="38100" dir="2700000" algn="tl">
                    <a:srgbClr val="C0C0C0"/>
                  </a:outerShdw>
                </a:effectLst>
                <a:latin typeface="Arial" charset="0"/>
                <a:ea typeface="Arial" charset="0"/>
                <a:cs typeface="Arial" charset="0"/>
              </a:rPr>
              <a:t>  Any subset might eventually be selected as a market target, and on that basis a distinctive marketing mix will be developed:</a:t>
            </a:r>
            <a:endParaRPr lang="th-TH"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33124" name="Picture 4" descr="wj015"/>
          <p:cNvPicPr>
            <a:picLocks noGrp="1" noChangeAspect="1" noChangeArrowheads="1"/>
          </p:cNvPicPr>
          <p:nvPr>
            <p:ph sz="half" idx="2"/>
          </p:nvPr>
        </p:nvPicPr>
        <p:blipFill>
          <a:blip r:embed="rId2"/>
          <a:srcRect/>
          <a:stretch>
            <a:fillRect/>
          </a:stretch>
        </p:blipFill>
        <p:spPr>
          <a:xfrm>
            <a:off x="5857875" y="142875"/>
            <a:ext cx="3132138" cy="6429375"/>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63" y="-142875"/>
            <a:ext cx="7543800" cy="1295400"/>
          </a:xfrm>
        </p:spPr>
        <p:txBody>
          <a:bodyPr>
            <a:normAutofit fontScale="90000"/>
          </a:bodyPr>
          <a:lstStyle/>
          <a:p>
            <a:pPr eaLnBrk="1" fontAlgn="auto" hangingPunct="1">
              <a:spcAft>
                <a:spcPts val="0"/>
              </a:spcAft>
              <a:defRPr/>
            </a:pPr>
            <a:r>
              <a:rPr lang="en-US" smtClean="0"/>
              <a:t>Segmentation, targeting, positioning</a:t>
            </a:r>
            <a:endParaRPr lang="th-TH" smtClean="0"/>
          </a:p>
        </p:txBody>
      </p:sp>
      <p:sp>
        <p:nvSpPr>
          <p:cNvPr id="134147" name="Rectangle 3"/>
          <p:cNvSpPr>
            <a:spLocks noGrp="1" noChangeArrowheads="1"/>
          </p:cNvSpPr>
          <p:nvPr>
            <p:ph type="body" sz="half" idx="1"/>
          </p:nvPr>
        </p:nvSpPr>
        <p:spPr>
          <a:xfrm>
            <a:off x="2411413" y="1557338"/>
            <a:ext cx="6192837" cy="4411662"/>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better understanding of customers, their needs and wants.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A better understanding of competition and the kind of competitive advantage to pursue.</a:t>
            </a:r>
          </a:p>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more effective use of company resources.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The development of more effective marketing plans.</a:t>
            </a:r>
            <a:endParaRPr lang="th-TH" smtClean="0">
              <a:solidFill>
                <a:schemeClr val="hlink"/>
              </a:solidFill>
              <a:effectLst>
                <a:outerShdw blurRad="38100" dist="38100" dir="2700000" algn="tl">
                  <a:srgbClr val="C0C0C0"/>
                </a:outerShdw>
              </a:effectLst>
              <a:latin typeface="Arial" charset="0"/>
              <a:ea typeface="Arial" charset="0"/>
              <a:cs typeface="Arial" charset="0"/>
            </a:endParaRPr>
          </a:p>
        </p:txBody>
      </p:sp>
      <p:pic>
        <p:nvPicPr>
          <p:cNvPr id="32772" name="Picture 4" descr="peter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4076700"/>
            <a:ext cx="2305050" cy="2409825"/>
          </a:xfr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altLang="en-US" sz="3000"/>
              <a:t>Positioning</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453437" cy="468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4819" name="ตัวยึดเนื้อหา 2"/>
          <p:cNvSpPr>
            <a:spLocks noGrp="1"/>
          </p:cNvSpPr>
          <p:nvPr>
            <p:ph sz="quarter" idx="1"/>
          </p:nvPr>
        </p:nvSpPr>
        <p:spPr>
          <a:xfrm>
            <a:off x="732019" y="1542556"/>
            <a:ext cx="8137161" cy="4525963"/>
          </a:xfrm>
        </p:spPr>
        <p:txBody>
          <a:bodyPr/>
          <a:lstStyle/>
          <a:p>
            <a:pPr eaLnBrk="1" hangingPunct="1">
              <a:buFont typeface="Wingdings 2" charset="2"/>
              <a:buNone/>
            </a:pPr>
            <a:r>
              <a:rPr lang="en-US" altLang="en-US">
                <a:latin typeface="Arial" charset="0"/>
                <a:ea typeface="Arial" charset="0"/>
                <a:cs typeface="Arial" charset="0"/>
              </a:rPr>
              <a:t>Positioning  Statement:</a:t>
            </a:r>
          </a:p>
          <a:p>
            <a:pPr eaLnBrk="1" hangingPunct="1">
              <a:buFont typeface="Wingdings 2" charset="2"/>
              <a:buNone/>
            </a:pPr>
            <a:r>
              <a:rPr lang="en-US" altLang="en-US">
                <a:latin typeface="Arial" charset="0"/>
                <a:ea typeface="Arial" charset="0"/>
                <a:cs typeface="Arial" charset="0"/>
              </a:rPr>
              <a:t> </a:t>
            </a:r>
          </a:p>
          <a:p>
            <a:pPr eaLnBrk="1" hangingPunct="1">
              <a:buFont typeface="Wingdings 2" charset="2"/>
              <a:buNone/>
            </a:pPr>
            <a:r>
              <a:rPr lang="en-US" altLang="en-US" sz="2400">
                <a:latin typeface="Arial" charset="0"/>
                <a:ea typeface="Arial" charset="0"/>
                <a:cs typeface="Arial" charset="0"/>
              </a:rPr>
              <a:t>We are (name of brand).</a:t>
            </a:r>
          </a:p>
          <a:p>
            <a:pPr eaLnBrk="1" hangingPunct="1">
              <a:buFont typeface="Wingdings 2" charset="2"/>
              <a:buNone/>
            </a:pPr>
            <a:r>
              <a:rPr lang="en-US" altLang="en-US" sz="2400">
                <a:latin typeface="Arial" charset="0"/>
                <a:ea typeface="Arial" charset="0"/>
                <a:cs typeface="Arial" charset="0"/>
              </a:rPr>
              <a:t>We produce (type of offering) for (target consumer)</a:t>
            </a:r>
          </a:p>
          <a:p>
            <a:pPr eaLnBrk="1" hangingPunct="1">
              <a:buFont typeface="Wingdings 2" charset="2"/>
              <a:buNone/>
            </a:pPr>
            <a:r>
              <a:rPr lang="en-US" altLang="en-US" sz="2400">
                <a:latin typeface="Arial" charset="0"/>
                <a:ea typeface="Arial" charset="0"/>
                <a:cs typeface="Arial" charset="0"/>
              </a:rPr>
              <a:t>This market offering provides benefits that</a:t>
            </a:r>
          </a:p>
          <a:p>
            <a:pPr eaLnBrk="1" hangingPunct="1">
              <a:buFont typeface="Wingdings 2" charset="2"/>
              <a:buNone/>
            </a:pPr>
            <a:r>
              <a:rPr lang="en-US" altLang="en-US" sz="2400">
                <a:latin typeface="Arial" charset="0"/>
                <a:ea typeface="Arial" charset="0"/>
                <a:cs typeface="Arial" charset="0"/>
              </a:rPr>
              <a:t>satisfy(consumer needs)</a:t>
            </a:r>
          </a:p>
          <a:p>
            <a:pPr eaLnBrk="1" hangingPunct="1">
              <a:buFont typeface="Wingdings 2" charset="2"/>
              <a:buNone/>
            </a:pPr>
            <a:r>
              <a:rPr lang="en-US" altLang="en-US" sz="2400">
                <a:latin typeface="Arial" charset="0"/>
                <a:ea typeface="Arial" charset="0"/>
                <a:cs typeface="Arial" charset="0"/>
              </a:rPr>
              <a:t>Our offering uniquely attracts our target consumer</a:t>
            </a:r>
          </a:p>
          <a:p>
            <a:pPr eaLnBrk="1" hangingPunct="1">
              <a:buFont typeface="Wingdings 2" charset="2"/>
              <a:buNone/>
            </a:pPr>
            <a:r>
              <a:rPr lang="en-US" altLang="en-US" sz="2400">
                <a:latin typeface="Arial" charset="0"/>
                <a:ea typeface="Arial" charset="0"/>
                <a:cs typeface="Arial" charset="0"/>
              </a:rPr>
              <a:t>Because (source of competitive uniqueness).</a:t>
            </a:r>
          </a:p>
          <a:p>
            <a:pPr eaLnBrk="1" hangingPunct="1">
              <a:buFont typeface="Wingdings 2" charset="2"/>
              <a:buNone/>
            </a:pPr>
            <a:r>
              <a:rPr lang="en-US" altLang="en-US" sz="2400">
                <a:latin typeface="Arial" charset="0"/>
                <a:ea typeface="Arial" charset="0"/>
                <a:cs typeface="Arial" charset="0"/>
              </a:rPr>
              <a:t>Our benefits differ from competitors’ benefits in the</a:t>
            </a:r>
          </a:p>
          <a:p>
            <a:pPr eaLnBrk="1" hangingPunct="1">
              <a:buFont typeface="Wingdings 2" charset="2"/>
              <a:buNone/>
            </a:pPr>
            <a:r>
              <a:rPr lang="en-US" altLang="en-US" sz="2400">
                <a:latin typeface="Arial" charset="0"/>
                <a:ea typeface="Arial" charset="0"/>
                <a:cs typeface="Arial" charset="0"/>
              </a:rPr>
              <a:t>Following way(s): (points of differentiation).</a:t>
            </a:r>
          </a:p>
          <a:p>
            <a:pPr eaLnBrk="1" hangingPunct="1">
              <a:buFont typeface="Wingdings 2" charset="2"/>
              <a:buNone/>
            </a:pPr>
            <a:endParaRPr lang="th-TH" altLang="en-US" sz="240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5843" name="ตัวยึดเนื้อหา 2"/>
          <p:cNvSpPr>
            <a:spLocks noGrp="1"/>
          </p:cNvSpPr>
          <p:nvPr>
            <p:ph sz="quarter" idx="1"/>
          </p:nvPr>
        </p:nvSpPr>
        <p:spPr>
          <a:xfrm>
            <a:off x="826957" y="1660160"/>
            <a:ext cx="7772400" cy="4572000"/>
          </a:xfrm>
        </p:spPr>
        <p:txBody>
          <a:bodyPr/>
          <a:lstStyle/>
          <a:p>
            <a:pPr algn="ctr" eaLnBrk="1" hangingPunct="1">
              <a:lnSpc>
                <a:spcPct val="80000"/>
              </a:lnSpc>
              <a:buFont typeface="Wingdings 2" charset="2"/>
              <a:buNone/>
            </a:pPr>
            <a:r>
              <a:rPr lang="en-US" altLang="en-US" sz="2100">
                <a:latin typeface="Arial" charset="0"/>
                <a:ea typeface="Arial" charset="0"/>
                <a:cs typeface="Arial" charset="0"/>
              </a:rPr>
              <a:t>Gatorade</a:t>
            </a:r>
          </a:p>
          <a:p>
            <a:pPr algn="ctr" eaLnBrk="1" hangingPunct="1">
              <a:lnSpc>
                <a:spcPct val="80000"/>
              </a:lnSpc>
              <a:buFont typeface="Wingdings 2" charset="2"/>
              <a:buNone/>
            </a:pP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We are Gatorade.  We produce sports drinks for physical </a:t>
            </a:r>
          </a:p>
          <a:p>
            <a:pPr eaLnBrk="1" hangingPunct="1">
              <a:lnSpc>
                <a:spcPct val="80000"/>
              </a:lnSpc>
              <a:buFont typeface="Wingdings 2" charset="2"/>
              <a:buNone/>
            </a:pPr>
            <a:r>
              <a:rPr lang="en-US" altLang="en-US" sz="2100">
                <a:latin typeface="Arial" charset="0"/>
                <a:ea typeface="Arial" charset="0"/>
                <a:cs typeface="Arial" charset="0"/>
              </a:rPr>
              <a:t>activity enthusiasts who consider themselves to be </a:t>
            </a:r>
          </a:p>
          <a:p>
            <a:pPr eaLnBrk="1" hangingPunct="1">
              <a:lnSpc>
                <a:spcPct val="80000"/>
              </a:lnSpc>
              <a:buFont typeface="Wingdings 2" charset="2"/>
              <a:buNone/>
            </a:pPr>
            <a:r>
              <a:rPr lang="en-US" altLang="en-US" sz="2100" u="sng">
                <a:latin typeface="Arial" charset="0"/>
                <a:ea typeface="Arial" charset="0"/>
                <a:cs typeface="Arial" charset="0"/>
              </a:rPr>
              <a:t>accomplished, but not necessarily competitive, athletes.</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This market offering provides </a:t>
            </a:r>
            <a:r>
              <a:rPr lang="en-US" altLang="en-US" sz="2100" u="sng">
                <a:latin typeface="Arial" charset="0"/>
                <a:ea typeface="Arial" charset="0"/>
                <a:cs typeface="Arial" charset="0"/>
              </a:rPr>
              <a:t>benefits that satisfy our </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Consumer’s need to quench thirst in a healthy and fun</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(but not frivolous)way.</a:t>
            </a:r>
            <a:r>
              <a:rPr lang="en-US" altLang="en-US" sz="2100">
                <a:latin typeface="Arial" charset="0"/>
                <a:ea typeface="Arial" charset="0"/>
                <a:cs typeface="Arial" charset="0"/>
              </a:rPr>
              <a:t>  Our offering uniquely attracts</a:t>
            </a:r>
          </a:p>
          <a:p>
            <a:pPr eaLnBrk="1" hangingPunct="1">
              <a:lnSpc>
                <a:spcPct val="80000"/>
              </a:lnSpc>
              <a:buFont typeface="Wingdings 2" charset="2"/>
              <a:buNone/>
            </a:pPr>
            <a:r>
              <a:rPr lang="en-US" altLang="en-US" sz="2100">
                <a:latin typeface="Arial" charset="0"/>
                <a:ea typeface="Arial" charset="0"/>
                <a:cs typeface="Arial" charset="0"/>
              </a:rPr>
              <a:t>Our target consumer </a:t>
            </a:r>
            <a:r>
              <a:rPr lang="en-US" altLang="en-US" sz="2100" u="sng">
                <a:latin typeface="Arial" charset="0"/>
                <a:ea typeface="Arial" charset="0"/>
                <a:cs typeface="Arial" charset="0"/>
              </a:rPr>
              <a:t>because it is absorbed in the body</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12 times faster than water</a:t>
            </a:r>
            <a:r>
              <a:rPr lang="en-US" altLang="en-US" sz="2100">
                <a:latin typeface="Arial" charset="0"/>
                <a:ea typeface="Arial" charset="0"/>
                <a:cs typeface="Arial" charset="0"/>
              </a:rPr>
              <a:t> and because it is heavily promoted</a:t>
            </a:r>
          </a:p>
          <a:p>
            <a:pPr eaLnBrk="1" hangingPunct="1">
              <a:lnSpc>
                <a:spcPct val="80000"/>
              </a:lnSpc>
              <a:buFont typeface="Wingdings 2" charset="2"/>
              <a:buNone/>
            </a:pPr>
            <a:r>
              <a:rPr lang="en-US" altLang="en-US" sz="2100">
                <a:latin typeface="Arial" charset="0"/>
                <a:ea typeface="Arial" charset="0"/>
                <a:cs typeface="Arial" charset="0"/>
              </a:rPr>
              <a:t>Using imagery of everyday athletes working up a sweat.</a:t>
            </a:r>
          </a:p>
          <a:p>
            <a:pPr eaLnBrk="1" hangingPunct="1">
              <a:lnSpc>
                <a:spcPct val="80000"/>
              </a:lnSpc>
              <a:buFont typeface="Wingdings 2" charset="2"/>
              <a:buNone/>
            </a:pPr>
            <a:r>
              <a:rPr lang="en-US" altLang="en-US" sz="2100">
                <a:latin typeface="Arial" charset="0"/>
                <a:ea typeface="Arial" charset="0"/>
                <a:cs typeface="Arial" charset="0"/>
              </a:rPr>
              <a:t>Our benefits differ from competitors’ benefits in the following</a:t>
            </a:r>
          </a:p>
          <a:p>
            <a:pPr eaLnBrk="1" hangingPunct="1">
              <a:lnSpc>
                <a:spcPct val="80000"/>
              </a:lnSpc>
              <a:buFont typeface="Wingdings 2" charset="2"/>
              <a:buNone/>
            </a:pPr>
            <a:r>
              <a:rPr lang="en-US" altLang="en-US" sz="2100">
                <a:latin typeface="Arial" charset="0"/>
                <a:ea typeface="Arial" charset="0"/>
                <a:cs typeface="Arial" charset="0"/>
              </a:rPr>
              <a:t> ways: </a:t>
            </a:r>
            <a:r>
              <a:rPr lang="en-US" altLang="en-US" sz="2100" u="sng">
                <a:latin typeface="Arial" charset="0"/>
                <a:ea typeface="Arial" charset="0"/>
                <a:cs typeface="Arial" charset="0"/>
              </a:rPr>
              <a:t>fun, scientifically-backed quenching.</a:t>
            </a:r>
            <a:endParaRPr lang="en-US" altLang="en-US" sz="2100">
              <a:latin typeface="Arial" charset="0"/>
              <a:ea typeface="Arial" charset="0"/>
              <a:cs typeface="Arial" charset="0"/>
            </a:endParaRPr>
          </a:p>
          <a:p>
            <a:pPr eaLnBrk="1" hangingPunct="1">
              <a:lnSpc>
                <a:spcPct val="80000"/>
              </a:lnSpc>
              <a:buFont typeface="Wingdings 2" charset="2"/>
              <a:buNone/>
            </a:pPr>
            <a:endParaRPr lang="th-TH" altLang="en-US" sz="210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844</TotalTime>
  <Words>1314</Words>
  <Application>Microsoft Office PowerPoint</Application>
  <PresentationFormat>On-screen Show (4:3)</PresentationFormat>
  <Paragraphs>112</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Equity</vt:lpstr>
      <vt:lpstr>PowerPoint Presentation</vt:lpstr>
      <vt:lpstr>Ch. 6 - Learning objectives</vt:lpstr>
      <vt:lpstr>Purpose and definition of segmentation</vt:lpstr>
      <vt:lpstr>Segmentation process</vt:lpstr>
      <vt:lpstr>Benefits of Segmentation</vt:lpstr>
      <vt:lpstr>Benefits of Segmentation</vt:lpstr>
      <vt:lpstr>Benefits of Segmentation</vt:lpstr>
      <vt:lpstr>Components of useful segmentation</vt:lpstr>
      <vt:lpstr>Components of useful segmentation</vt:lpstr>
      <vt:lpstr>Bases of segmentation should fulfill the following criteria</vt:lpstr>
      <vt:lpstr>STP Process</vt:lpstr>
      <vt:lpstr>The STP approach to segmentation</vt:lpstr>
      <vt:lpstr>Segmenting B2C markets</vt:lpstr>
      <vt:lpstr>Segmenting B2C markets </vt:lpstr>
      <vt:lpstr>Segmenting B2C markets </vt:lpstr>
      <vt:lpstr>Segmenting B2C markets </vt:lpstr>
      <vt:lpstr>Exhibit 6.1 The use of occasion-based segmentation at Coca-Cola</vt:lpstr>
      <vt:lpstr>Segmenting B2B markets</vt:lpstr>
      <vt:lpstr>Segmenting B2B markets</vt:lpstr>
      <vt:lpstr>Segmenting B2B markets</vt:lpstr>
      <vt:lpstr>Segmenting B2B markets </vt:lpstr>
      <vt:lpstr>Exhibti 6.2 Cadbury’s segmentation strategy in chocolate confectionery</vt:lpstr>
      <vt:lpstr>Segmenting international markets</vt:lpstr>
      <vt:lpstr>Segmenting international markets</vt:lpstr>
      <vt:lpstr>Segmentation, targeting, positioning</vt:lpstr>
      <vt:lpstr>Segmentation, targeting, positioning</vt:lpstr>
      <vt:lpstr>Positioning</vt:lpstr>
      <vt:lpstr>Positioning &amp; differentiation</vt:lpstr>
      <vt:lpstr>Positioning &amp; differentiation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83</cp:revision>
  <cp:lastPrinted>2002-02-04T10:35:13Z</cp:lastPrinted>
  <dcterms:created xsi:type="dcterms:W3CDTF">2003-06-03T08:20:16Z</dcterms:created>
  <dcterms:modified xsi:type="dcterms:W3CDTF">2016-09-26T10:06:30Z</dcterms:modified>
</cp:coreProperties>
</file>