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5" r:id="rId3"/>
    <p:sldId id="263" r:id="rId4"/>
    <p:sldId id="264" r:id="rId5"/>
    <p:sldId id="261" r:id="rId6"/>
    <p:sldId id="262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AA423B-66D3-422B-AD88-EA584FE35022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F13FF6-699A-483D-B388-F31858242BB3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61290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EF073A3-F8E1-41D0-BF2C-DF4C7CD583C7}" type="slidenum">
              <a:rPr lang="en-US" sz="1200" smtClean="0"/>
              <a:pPr eaLnBrk="1" hangingPunct="1"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B4BCEB2-B752-4021-AEA9-6BDAABD91510}" type="slidenum">
              <a:rPr lang="en-US" sz="1200" smtClean="0"/>
              <a:pPr eaLnBrk="1" hangingPunct="1"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83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18089B5E-1380-4BC1-9179-605D192B9145}" type="slidenum">
              <a:rPr lang="en-US" sz="1200" smtClean="0"/>
              <a:pPr eaLnBrk="1" hangingPunct="1"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4604FD8-A477-4810-9B41-016212A7EC85}" type="slidenum">
              <a:rPr lang="en-US" sz="1200" smtClean="0"/>
              <a:pPr eaLnBrk="1" hangingPunct="1"/>
              <a:t>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8CE1CB79-033F-4E59-8268-F97EB095412E}" type="slidenum">
              <a:rPr lang="en-US" sz="1200" smtClean="0"/>
              <a:pPr eaLnBrk="1" hangingPunct="1"/>
              <a:t>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ACDBA5CC-9628-4D4B-9ECB-B61C3910E6EC}" type="slidenum">
              <a:rPr lang="en-US" sz="1200" smtClean="0"/>
              <a:pPr eaLnBrk="1" hangingPunct="1"/>
              <a:t>6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5777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8658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2923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4469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5230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7382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872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30774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8015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89336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26773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152400"/>
            <a:ext cx="7696200" cy="5334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ศ.350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BA27A8-5D53-4BC6-AAC6-562B384182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42565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B794F-32C3-4225-BD59-F08D0E109917}" type="datetimeFigureOut">
              <a:rPr lang="th-TH" smtClean="0"/>
              <a:t>08/09/54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BB3E7-131A-462D-89F1-A41D16136D3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3811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ChangeArrowheads="1"/>
          </p:cNvSpPr>
          <p:nvPr/>
        </p:nvSpPr>
        <p:spPr bwMode="auto">
          <a:xfrm>
            <a:off x="0" y="3465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0" y="34131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0" y="3276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0" y="33321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752600" y="2193925"/>
            <a:ext cx="2362200" cy="1104900"/>
            <a:chOff x="1056" y="1248"/>
            <a:chExt cx="1536" cy="702"/>
          </a:xfrm>
        </p:grpSpPr>
        <p:sp>
          <p:nvSpPr>
            <p:cNvPr id="22648" name="Arc 8"/>
            <p:cNvSpPr>
              <a:spLocks/>
            </p:cNvSpPr>
            <p:nvPr/>
          </p:nvSpPr>
          <p:spPr bwMode="auto">
            <a:xfrm rot="10200000">
              <a:off x="1056" y="1248"/>
              <a:ext cx="1056" cy="6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649" name="Text Box 9"/>
            <p:cNvSpPr txBox="1">
              <a:spLocks noChangeArrowheads="1"/>
            </p:cNvSpPr>
            <p:nvPr/>
          </p:nvSpPr>
          <p:spPr bwMode="auto">
            <a:xfrm>
              <a:off x="2208" y="1776"/>
              <a:ext cx="384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 b="1">
                  <a:latin typeface="Comic Sans MS" pitchFamily="66" charset="0"/>
                  <a:cs typeface="Angsana New" pitchFamily="18" charset="-34"/>
                </a:rPr>
                <a:t>CIC</a:t>
              </a:r>
              <a:r>
                <a:rPr lang="en-US" sz="1200" b="1" baseline="30000">
                  <a:latin typeface="Comic Sans MS" pitchFamily="66" charset="0"/>
                  <a:cs typeface="Angsana New" pitchFamily="18" charset="-34"/>
                </a:rPr>
                <a:t>A</a:t>
              </a:r>
              <a:r>
                <a:rPr lang="en-US" sz="1200" b="1" baseline="-25000">
                  <a:latin typeface="Comic Sans MS" pitchFamily="66" charset="0"/>
                  <a:cs typeface="Angsana New" pitchFamily="18" charset="-34"/>
                </a:rPr>
                <a:t>0</a:t>
              </a:r>
              <a:endParaRPr lang="th-TH" sz="12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22535" name="Group 10"/>
          <p:cNvGrpSpPr>
            <a:grpSpLocks/>
          </p:cNvGrpSpPr>
          <p:nvPr/>
        </p:nvGrpSpPr>
        <p:grpSpPr bwMode="auto">
          <a:xfrm>
            <a:off x="4953000" y="1381125"/>
            <a:ext cx="3276600" cy="3089275"/>
            <a:chOff x="3120" y="816"/>
            <a:chExt cx="2064" cy="1824"/>
          </a:xfrm>
        </p:grpSpPr>
        <p:sp>
          <p:nvSpPr>
            <p:cNvPr id="22646" name="Line 11"/>
            <p:cNvSpPr>
              <a:spLocks noChangeShapeType="1"/>
            </p:cNvSpPr>
            <p:nvPr/>
          </p:nvSpPr>
          <p:spPr bwMode="auto">
            <a:xfrm>
              <a:off x="3120" y="816"/>
              <a:ext cx="0" cy="18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47" name="Line 12"/>
            <p:cNvSpPr>
              <a:spLocks noChangeShapeType="1"/>
            </p:cNvSpPr>
            <p:nvPr/>
          </p:nvSpPr>
          <p:spPr bwMode="auto">
            <a:xfrm>
              <a:off x="3120" y="2640"/>
              <a:ext cx="20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22536" name="Text Box 13"/>
          <p:cNvSpPr txBox="1">
            <a:spLocks noChangeArrowheads="1"/>
          </p:cNvSpPr>
          <p:nvPr/>
        </p:nvSpPr>
        <p:spPr bwMode="auto">
          <a:xfrm>
            <a:off x="4800600" y="1057275"/>
            <a:ext cx="2444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Y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22537" name="Text Box 14"/>
          <p:cNvSpPr txBox="1">
            <a:spLocks noChangeArrowheads="1"/>
          </p:cNvSpPr>
          <p:nvPr/>
        </p:nvSpPr>
        <p:spPr bwMode="auto">
          <a:xfrm>
            <a:off x="8305800" y="4144963"/>
            <a:ext cx="2444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X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1371600" y="2682875"/>
            <a:ext cx="3063875" cy="1149350"/>
            <a:chOff x="864" y="1584"/>
            <a:chExt cx="1930" cy="679"/>
          </a:xfrm>
        </p:grpSpPr>
        <p:sp>
          <p:nvSpPr>
            <p:cNvPr id="22644" name="Line 22"/>
            <p:cNvSpPr>
              <a:spLocks noChangeShapeType="1"/>
            </p:cNvSpPr>
            <p:nvPr/>
          </p:nvSpPr>
          <p:spPr bwMode="auto">
            <a:xfrm>
              <a:off x="864" y="1584"/>
              <a:ext cx="1680" cy="57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45" name="Text Box 23"/>
            <p:cNvSpPr txBox="1">
              <a:spLocks noChangeArrowheads="1"/>
            </p:cNvSpPr>
            <p:nvPr/>
          </p:nvSpPr>
          <p:spPr bwMode="auto">
            <a:xfrm>
              <a:off x="2544" y="2064"/>
              <a:ext cx="250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chemeClr val="tx2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chemeClr val="tx2"/>
                  </a:solidFill>
                  <a:latin typeface="Comic Sans MS" pitchFamily="66" charset="0"/>
                  <a:cs typeface="Angsana New" pitchFamily="18" charset="-34"/>
                </a:rPr>
                <a:t>0</a:t>
              </a:r>
              <a:endParaRPr lang="th-TH" sz="1600" b="1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096" name="Text Box 24"/>
          <p:cNvSpPr txBox="1">
            <a:spLocks noChangeArrowheads="1"/>
          </p:cNvSpPr>
          <p:nvPr/>
        </p:nvSpPr>
        <p:spPr bwMode="auto">
          <a:xfrm>
            <a:off x="2133600" y="3089275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A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0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5" name="Group 25"/>
          <p:cNvGrpSpPr>
            <a:grpSpLocks/>
          </p:cNvGrpSpPr>
          <p:nvPr/>
        </p:nvGrpSpPr>
        <p:grpSpPr bwMode="auto">
          <a:xfrm>
            <a:off x="5029200" y="2547938"/>
            <a:ext cx="3597275" cy="1951037"/>
            <a:chOff x="3120" y="1488"/>
            <a:chExt cx="2266" cy="1152"/>
          </a:xfrm>
        </p:grpSpPr>
        <p:sp>
          <p:nvSpPr>
            <p:cNvPr id="22642" name="Line 26"/>
            <p:cNvSpPr>
              <a:spLocks noChangeShapeType="1"/>
            </p:cNvSpPr>
            <p:nvPr/>
          </p:nvSpPr>
          <p:spPr bwMode="auto">
            <a:xfrm rot="10800000" flipV="1">
              <a:off x="3120" y="1632"/>
              <a:ext cx="2016" cy="10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43" name="Text Box 27"/>
            <p:cNvSpPr txBox="1">
              <a:spLocks noChangeArrowheads="1"/>
            </p:cNvSpPr>
            <p:nvPr/>
          </p:nvSpPr>
          <p:spPr bwMode="auto">
            <a:xfrm>
              <a:off x="5136" y="1488"/>
              <a:ext cx="250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chemeClr val="tx2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chemeClr val="tx2"/>
                  </a:solidFill>
                  <a:latin typeface="Comic Sans MS" pitchFamily="66" charset="0"/>
                  <a:cs typeface="Angsana New" pitchFamily="18" charset="-34"/>
                </a:rPr>
                <a:t>0</a:t>
              </a:r>
              <a:endParaRPr lang="th-TH" sz="1600" b="1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6" name="Group 28"/>
          <p:cNvGrpSpPr>
            <a:grpSpLocks/>
          </p:cNvGrpSpPr>
          <p:nvPr/>
        </p:nvGrpSpPr>
        <p:grpSpPr bwMode="auto">
          <a:xfrm>
            <a:off x="1676400" y="1870075"/>
            <a:ext cx="2362200" cy="1139825"/>
            <a:chOff x="1056" y="1248"/>
            <a:chExt cx="1536" cy="695"/>
          </a:xfrm>
        </p:grpSpPr>
        <p:sp>
          <p:nvSpPr>
            <p:cNvPr id="22640" name="Arc 29"/>
            <p:cNvSpPr>
              <a:spLocks/>
            </p:cNvSpPr>
            <p:nvPr/>
          </p:nvSpPr>
          <p:spPr bwMode="auto">
            <a:xfrm rot="10200000">
              <a:off x="1056" y="1248"/>
              <a:ext cx="1056" cy="6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641" name="Text Box 30"/>
            <p:cNvSpPr txBox="1">
              <a:spLocks noChangeArrowheads="1"/>
            </p:cNvSpPr>
            <p:nvPr/>
          </p:nvSpPr>
          <p:spPr bwMode="auto">
            <a:xfrm>
              <a:off x="2208" y="1776"/>
              <a:ext cx="384" cy="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 b="1">
                  <a:latin typeface="Comic Sans MS" pitchFamily="66" charset="0"/>
                  <a:cs typeface="Angsana New" pitchFamily="18" charset="-34"/>
                </a:rPr>
                <a:t>CIC</a:t>
              </a:r>
              <a:r>
                <a:rPr lang="en-US" sz="1200" b="1" baseline="30000">
                  <a:latin typeface="Comic Sans MS" pitchFamily="66" charset="0"/>
                  <a:cs typeface="Angsana New" pitchFamily="18" charset="-34"/>
                </a:rPr>
                <a:t>A</a:t>
              </a:r>
              <a:r>
                <a:rPr lang="en-US" sz="1200" b="1" baseline="-25000">
                  <a:latin typeface="Comic Sans MS" pitchFamily="66" charset="0"/>
                  <a:cs typeface="Angsana New" pitchFamily="18" charset="-34"/>
                </a:rPr>
                <a:t>1</a:t>
              </a:r>
              <a:endParaRPr lang="th-TH" sz="12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7" name="Group 31"/>
          <p:cNvGrpSpPr>
            <a:grpSpLocks/>
          </p:cNvGrpSpPr>
          <p:nvPr/>
        </p:nvGrpSpPr>
        <p:grpSpPr bwMode="auto">
          <a:xfrm>
            <a:off x="1143000" y="1951038"/>
            <a:ext cx="2911475" cy="2206625"/>
            <a:chOff x="912" y="1296"/>
            <a:chExt cx="1834" cy="1303"/>
          </a:xfrm>
        </p:grpSpPr>
        <p:sp>
          <p:nvSpPr>
            <p:cNvPr id="22638" name="Line 32"/>
            <p:cNvSpPr>
              <a:spLocks noChangeShapeType="1"/>
            </p:cNvSpPr>
            <p:nvPr/>
          </p:nvSpPr>
          <p:spPr bwMode="auto">
            <a:xfrm>
              <a:off x="912" y="1296"/>
              <a:ext cx="1632" cy="120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39" name="Text Box 33"/>
            <p:cNvSpPr txBox="1">
              <a:spLocks noChangeArrowheads="1"/>
            </p:cNvSpPr>
            <p:nvPr/>
          </p:nvSpPr>
          <p:spPr bwMode="auto">
            <a:xfrm>
              <a:off x="2496" y="2400"/>
              <a:ext cx="250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chemeClr val="hlink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chemeClr val="hlink"/>
                  </a:solidFill>
                  <a:latin typeface="Comic Sans MS" pitchFamily="66" charset="0"/>
                  <a:cs typeface="Angsana New" pitchFamily="18" charset="-34"/>
                </a:rPr>
                <a:t>1</a:t>
              </a:r>
              <a:endParaRPr lang="th-TH" sz="1600" b="1">
                <a:solidFill>
                  <a:schemeClr val="hlink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06" name="Text Box 34"/>
          <p:cNvSpPr txBox="1">
            <a:spLocks noChangeArrowheads="1"/>
          </p:cNvSpPr>
          <p:nvPr/>
        </p:nvSpPr>
        <p:spPr bwMode="auto">
          <a:xfrm>
            <a:off x="2743200" y="3352800"/>
            <a:ext cx="685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A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1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4953000" y="1870075"/>
            <a:ext cx="3505200" cy="2600325"/>
            <a:chOff x="3120" y="816"/>
            <a:chExt cx="2074" cy="1824"/>
          </a:xfrm>
        </p:grpSpPr>
        <p:sp>
          <p:nvSpPr>
            <p:cNvPr id="22636" name="Line 36"/>
            <p:cNvSpPr>
              <a:spLocks noChangeShapeType="1"/>
            </p:cNvSpPr>
            <p:nvPr/>
          </p:nvSpPr>
          <p:spPr bwMode="auto">
            <a:xfrm flipV="1">
              <a:off x="3120" y="960"/>
              <a:ext cx="1872" cy="168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37" name="Text Box 37"/>
            <p:cNvSpPr txBox="1">
              <a:spLocks noChangeArrowheads="1"/>
            </p:cNvSpPr>
            <p:nvPr/>
          </p:nvSpPr>
          <p:spPr bwMode="auto">
            <a:xfrm>
              <a:off x="4944" y="816"/>
              <a:ext cx="250" cy="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chemeClr val="hlink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chemeClr val="hlink"/>
                  </a:solidFill>
                  <a:latin typeface="Comic Sans MS" pitchFamily="66" charset="0"/>
                  <a:cs typeface="Angsana New" pitchFamily="18" charset="-34"/>
                </a:rPr>
                <a:t>1</a:t>
              </a:r>
              <a:endParaRPr lang="th-TH" sz="1600" b="1">
                <a:solidFill>
                  <a:schemeClr val="hlink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9" name="Group 38"/>
          <p:cNvGrpSpPr>
            <a:grpSpLocks/>
          </p:cNvGrpSpPr>
          <p:nvPr/>
        </p:nvGrpSpPr>
        <p:grpSpPr bwMode="auto">
          <a:xfrm>
            <a:off x="1905000" y="2600325"/>
            <a:ext cx="990600" cy="731838"/>
            <a:chOff x="1248" y="1200"/>
            <a:chExt cx="624" cy="432"/>
          </a:xfrm>
        </p:grpSpPr>
        <p:sp>
          <p:nvSpPr>
            <p:cNvPr id="22634" name="Line 39"/>
            <p:cNvSpPr>
              <a:spLocks noChangeShapeType="1"/>
            </p:cNvSpPr>
            <p:nvPr/>
          </p:nvSpPr>
          <p:spPr bwMode="auto">
            <a:xfrm flipH="1">
              <a:off x="1248" y="1200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35" name="Line 40"/>
            <p:cNvSpPr>
              <a:spLocks noChangeShapeType="1"/>
            </p:cNvSpPr>
            <p:nvPr/>
          </p:nvSpPr>
          <p:spPr bwMode="auto">
            <a:xfrm>
              <a:off x="1248" y="1632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1113" name="Text Box 41"/>
          <p:cNvSpPr txBox="1">
            <a:spLocks noChangeArrowheads="1"/>
          </p:cNvSpPr>
          <p:nvPr/>
        </p:nvSpPr>
        <p:spPr bwMode="auto">
          <a:xfrm>
            <a:off x="1600200" y="3200400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  <a:cs typeface="Angsana New" pitchFamily="18" charset="-34"/>
              </a:rPr>
              <a:t>O</a:t>
            </a:r>
            <a:r>
              <a:rPr lang="en-US" sz="1400" b="1" baseline="-25000">
                <a:latin typeface="Comic Sans MS" pitchFamily="66" charset="0"/>
                <a:cs typeface="Angsana New" pitchFamily="18" charset="-34"/>
              </a:rPr>
              <a:t>1</a:t>
            </a:r>
            <a:endParaRPr lang="th-TH" sz="14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0" name="Group 42"/>
          <p:cNvGrpSpPr>
            <a:grpSpLocks/>
          </p:cNvGrpSpPr>
          <p:nvPr/>
        </p:nvGrpSpPr>
        <p:grpSpPr bwMode="auto">
          <a:xfrm>
            <a:off x="4953000" y="3738563"/>
            <a:ext cx="992188" cy="731837"/>
            <a:chOff x="3359" y="2112"/>
            <a:chExt cx="625" cy="432"/>
          </a:xfrm>
        </p:grpSpPr>
        <p:sp>
          <p:nvSpPr>
            <p:cNvPr id="22632" name="Line 43"/>
            <p:cNvSpPr>
              <a:spLocks noChangeShapeType="1"/>
            </p:cNvSpPr>
            <p:nvPr/>
          </p:nvSpPr>
          <p:spPr bwMode="auto">
            <a:xfrm rot="10800000" flipH="1">
              <a:off x="3984" y="2112"/>
              <a:ext cx="0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33" name="Line 44"/>
            <p:cNvSpPr>
              <a:spLocks noChangeShapeType="1"/>
            </p:cNvSpPr>
            <p:nvPr/>
          </p:nvSpPr>
          <p:spPr bwMode="auto">
            <a:xfrm rot="10800000">
              <a:off x="3359" y="2112"/>
              <a:ext cx="62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11" name="Group 45"/>
          <p:cNvGrpSpPr>
            <a:grpSpLocks/>
          </p:cNvGrpSpPr>
          <p:nvPr/>
        </p:nvGrpSpPr>
        <p:grpSpPr bwMode="auto">
          <a:xfrm>
            <a:off x="4572000" y="3495675"/>
            <a:ext cx="1600200" cy="1311275"/>
            <a:chOff x="2880" y="2064"/>
            <a:chExt cx="1008" cy="775"/>
          </a:xfrm>
        </p:grpSpPr>
        <p:sp>
          <p:nvSpPr>
            <p:cNvPr id="22630" name="Text Box 46"/>
            <p:cNvSpPr txBox="1">
              <a:spLocks noChangeArrowheads="1"/>
            </p:cNvSpPr>
            <p:nvPr/>
          </p:nvSpPr>
          <p:spPr bwMode="auto">
            <a:xfrm>
              <a:off x="3600" y="2640"/>
              <a:ext cx="288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x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1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  <p:sp>
          <p:nvSpPr>
            <p:cNvPr id="22631" name="Text Box 47"/>
            <p:cNvSpPr txBox="1">
              <a:spLocks noChangeArrowheads="1"/>
            </p:cNvSpPr>
            <p:nvPr/>
          </p:nvSpPr>
          <p:spPr bwMode="auto">
            <a:xfrm>
              <a:off x="2880" y="2064"/>
              <a:ext cx="336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y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1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12" name="Group 48"/>
          <p:cNvGrpSpPr>
            <a:grpSpLocks/>
          </p:cNvGrpSpPr>
          <p:nvPr/>
        </p:nvGrpSpPr>
        <p:grpSpPr bwMode="auto">
          <a:xfrm>
            <a:off x="457200" y="2600325"/>
            <a:ext cx="3048000" cy="1789113"/>
            <a:chOff x="288" y="1536"/>
            <a:chExt cx="1920" cy="1056"/>
          </a:xfrm>
        </p:grpSpPr>
        <p:sp>
          <p:nvSpPr>
            <p:cNvPr id="22628" name="Arc 49"/>
            <p:cNvSpPr>
              <a:spLocks/>
            </p:cNvSpPr>
            <p:nvPr/>
          </p:nvSpPr>
          <p:spPr bwMode="auto">
            <a:xfrm>
              <a:off x="720" y="1680"/>
              <a:ext cx="1488" cy="9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629" name="Text Box 50"/>
            <p:cNvSpPr txBox="1">
              <a:spLocks noChangeArrowheads="1"/>
            </p:cNvSpPr>
            <p:nvPr/>
          </p:nvSpPr>
          <p:spPr bwMode="auto">
            <a:xfrm>
              <a:off x="288" y="1536"/>
              <a:ext cx="432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PPC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A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23" name="Text Box 51"/>
          <p:cNvSpPr txBox="1">
            <a:spLocks noChangeArrowheads="1"/>
          </p:cNvSpPr>
          <p:nvPr/>
        </p:nvSpPr>
        <p:spPr bwMode="auto">
          <a:xfrm>
            <a:off x="1752600" y="2193925"/>
            <a:ext cx="609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1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3" name="Group 52"/>
          <p:cNvGrpSpPr>
            <a:grpSpLocks/>
          </p:cNvGrpSpPr>
          <p:nvPr/>
        </p:nvGrpSpPr>
        <p:grpSpPr bwMode="auto">
          <a:xfrm>
            <a:off x="1981200" y="1870075"/>
            <a:ext cx="2362200" cy="960438"/>
            <a:chOff x="1056" y="1248"/>
            <a:chExt cx="1536" cy="740"/>
          </a:xfrm>
        </p:grpSpPr>
        <p:sp>
          <p:nvSpPr>
            <p:cNvPr id="22626" name="Arc 53"/>
            <p:cNvSpPr>
              <a:spLocks/>
            </p:cNvSpPr>
            <p:nvPr/>
          </p:nvSpPr>
          <p:spPr bwMode="auto">
            <a:xfrm rot="10200000">
              <a:off x="1056" y="1248"/>
              <a:ext cx="1056" cy="67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627" name="Text Box 54"/>
            <p:cNvSpPr txBox="1">
              <a:spLocks noChangeArrowheads="1"/>
            </p:cNvSpPr>
            <p:nvPr/>
          </p:nvSpPr>
          <p:spPr bwMode="auto">
            <a:xfrm>
              <a:off x="2208" y="1777"/>
              <a:ext cx="384" cy="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 b="1">
                  <a:latin typeface="Comic Sans MS" pitchFamily="66" charset="0"/>
                  <a:cs typeface="Angsana New" pitchFamily="18" charset="-34"/>
                </a:rPr>
                <a:t>CIC</a:t>
              </a:r>
              <a:r>
                <a:rPr lang="en-US" sz="1200" b="1" baseline="30000">
                  <a:latin typeface="Comic Sans MS" pitchFamily="66" charset="0"/>
                  <a:cs typeface="Angsana New" pitchFamily="18" charset="-34"/>
                </a:rPr>
                <a:t>A</a:t>
              </a:r>
              <a:r>
                <a:rPr lang="en-US" sz="1200" b="1" baseline="-25000">
                  <a:latin typeface="Comic Sans MS" pitchFamily="66" charset="0"/>
                  <a:cs typeface="Angsana New" pitchFamily="18" charset="-34"/>
                </a:rPr>
                <a:t>2</a:t>
              </a:r>
              <a:endParaRPr lang="th-TH" sz="12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27" name="Text Box 55"/>
          <p:cNvSpPr txBox="1">
            <a:spLocks noChangeArrowheads="1"/>
          </p:cNvSpPr>
          <p:nvPr/>
        </p:nvSpPr>
        <p:spPr bwMode="auto">
          <a:xfrm>
            <a:off x="1905000" y="1951038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2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4" name="Group 56"/>
          <p:cNvGrpSpPr>
            <a:grpSpLocks/>
          </p:cNvGrpSpPr>
          <p:nvPr/>
        </p:nvGrpSpPr>
        <p:grpSpPr bwMode="auto">
          <a:xfrm>
            <a:off x="1447800" y="1625600"/>
            <a:ext cx="2743200" cy="2938463"/>
            <a:chOff x="1200" y="432"/>
            <a:chExt cx="1728" cy="1735"/>
          </a:xfrm>
        </p:grpSpPr>
        <p:sp>
          <p:nvSpPr>
            <p:cNvPr id="22624" name="Line 57"/>
            <p:cNvSpPr>
              <a:spLocks noChangeShapeType="1"/>
            </p:cNvSpPr>
            <p:nvPr/>
          </p:nvSpPr>
          <p:spPr bwMode="auto">
            <a:xfrm>
              <a:off x="1200" y="432"/>
              <a:ext cx="1584" cy="1680"/>
            </a:xfrm>
            <a:prstGeom prst="line">
              <a:avLst/>
            </a:prstGeom>
            <a:noFill/>
            <a:ln w="19050">
              <a:solidFill>
                <a:srgbClr val="FF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25" name="Text Box 58"/>
            <p:cNvSpPr txBox="1">
              <a:spLocks noChangeArrowheads="1"/>
            </p:cNvSpPr>
            <p:nvPr/>
          </p:nvSpPr>
          <p:spPr bwMode="auto">
            <a:xfrm>
              <a:off x="2688" y="1968"/>
              <a:ext cx="240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rgbClr val="CC0099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rgbClr val="CC0099"/>
                  </a:solidFill>
                  <a:latin typeface="Comic Sans MS" pitchFamily="66" charset="0"/>
                  <a:cs typeface="Angsana New" pitchFamily="18" charset="-34"/>
                </a:rPr>
                <a:t>2</a:t>
              </a:r>
              <a:endParaRPr lang="th-TH" sz="1600" b="1">
                <a:solidFill>
                  <a:srgbClr val="CC0099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31" name="Text Box 59"/>
          <p:cNvSpPr txBox="1">
            <a:spLocks noChangeArrowheads="1"/>
          </p:cNvSpPr>
          <p:nvPr/>
        </p:nvSpPr>
        <p:spPr bwMode="auto">
          <a:xfrm>
            <a:off x="2971800" y="3576638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A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2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5" name="Group 60"/>
          <p:cNvGrpSpPr>
            <a:grpSpLocks/>
          </p:cNvGrpSpPr>
          <p:nvPr/>
        </p:nvGrpSpPr>
        <p:grpSpPr bwMode="auto">
          <a:xfrm>
            <a:off x="2057400" y="2357438"/>
            <a:ext cx="1066800" cy="1219200"/>
            <a:chOff x="2016" y="336"/>
            <a:chExt cx="672" cy="720"/>
          </a:xfrm>
        </p:grpSpPr>
        <p:sp>
          <p:nvSpPr>
            <p:cNvPr id="22622" name="Line 61"/>
            <p:cNvSpPr>
              <a:spLocks noChangeShapeType="1"/>
            </p:cNvSpPr>
            <p:nvPr/>
          </p:nvSpPr>
          <p:spPr bwMode="auto">
            <a:xfrm>
              <a:off x="2016" y="336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23" name="Line 62"/>
            <p:cNvSpPr>
              <a:spLocks noChangeShapeType="1"/>
            </p:cNvSpPr>
            <p:nvPr/>
          </p:nvSpPr>
          <p:spPr bwMode="auto">
            <a:xfrm flipV="1">
              <a:off x="2016" y="105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1135" name="Text Box 63"/>
          <p:cNvSpPr txBox="1">
            <a:spLocks noChangeArrowheads="1"/>
          </p:cNvSpPr>
          <p:nvPr/>
        </p:nvSpPr>
        <p:spPr bwMode="auto">
          <a:xfrm>
            <a:off x="1752600" y="3505200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  <a:cs typeface="Angsana New" pitchFamily="18" charset="-34"/>
              </a:rPr>
              <a:t>O</a:t>
            </a:r>
            <a:r>
              <a:rPr lang="en-US" sz="1400" b="1" baseline="-25000">
                <a:latin typeface="Comic Sans MS" pitchFamily="66" charset="0"/>
                <a:cs typeface="Angsana New" pitchFamily="18" charset="-34"/>
              </a:rPr>
              <a:t>2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6" name="Group 64"/>
          <p:cNvGrpSpPr>
            <a:grpSpLocks/>
          </p:cNvGrpSpPr>
          <p:nvPr/>
        </p:nvGrpSpPr>
        <p:grpSpPr bwMode="auto">
          <a:xfrm>
            <a:off x="4953000" y="3200400"/>
            <a:ext cx="1143000" cy="1239838"/>
            <a:chOff x="3888" y="720"/>
            <a:chExt cx="720" cy="732"/>
          </a:xfrm>
        </p:grpSpPr>
        <p:sp>
          <p:nvSpPr>
            <p:cNvPr id="22620" name="Line 65"/>
            <p:cNvSpPr>
              <a:spLocks noChangeShapeType="1"/>
            </p:cNvSpPr>
            <p:nvPr/>
          </p:nvSpPr>
          <p:spPr bwMode="auto">
            <a:xfrm rot="10800000">
              <a:off x="4602" y="732"/>
              <a:ext cx="0" cy="7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21" name="Line 66"/>
            <p:cNvSpPr>
              <a:spLocks noChangeShapeType="1"/>
            </p:cNvSpPr>
            <p:nvPr/>
          </p:nvSpPr>
          <p:spPr bwMode="auto">
            <a:xfrm rot="10800000" flipV="1">
              <a:off x="3888" y="720"/>
              <a:ext cx="72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1139" name="Text Box 67"/>
          <p:cNvSpPr txBox="1">
            <a:spLocks noChangeArrowheads="1"/>
          </p:cNvSpPr>
          <p:nvPr/>
        </p:nvSpPr>
        <p:spPr bwMode="auto">
          <a:xfrm>
            <a:off x="5943600" y="4470400"/>
            <a:ext cx="5334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2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40" name="Text Box 68"/>
          <p:cNvSpPr txBox="1">
            <a:spLocks noChangeArrowheads="1"/>
          </p:cNvSpPr>
          <p:nvPr/>
        </p:nvSpPr>
        <p:spPr bwMode="auto">
          <a:xfrm>
            <a:off x="4572000" y="3016250"/>
            <a:ext cx="762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y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2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17" name="Group 69"/>
          <p:cNvGrpSpPr>
            <a:grpSpLocks/>
          </p:cNvGrpSpPr>
          <p:nvPr/>
        </p:nvGrpSpPr>
        <p:grpSpPr bwMode="auto">
          <a:xfrm>
            <a:off x="4876800" y="1219200"/>
            <a:ext cx="3200400" cy="3290888"/>
            <a:chOff x="3120" y="768"/>
            <a:chExt cx="2064" cy="2025"/>
          </a:xfrm>
        </p:grpSpPr>
        <p:sp>
          <p:nvSpPr>
            <p:cNvPr id="22618" name="Line 70"/>
            <p:cNvSpPr>
              <a:spLocks noChangeShapeType="1"/>
            </p:cNvSpPr>
            <p:nvPr/>
          </p:nvSpPr>
          <p:spPr bwMode="auto">
            <a:xfrm rot="10800000" flipV="1">
              <a:off x="3120" y="912"/>
              <a:ext cx="1836" cy="1881"/>
            </a:xfrm>
            <a:prstGeom prst="line">
              <a:avLst/>
            </a:prstGeom>
            <a:noFill/>
            <a:ln w="19050">
              <a:solidFill>
                <a:srgbClr val="CC00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19" name="Text Box 71"/>
            <p:cNvSpPr txBox="1">
              <a:spLocks noChangeArrowheads="1"/>
            </p:cNvSpPr>
            <p:nvPr/>
          </p:nvSpPr>
          <p:spPr bwMode="auto">
            <a:xfrm>
              <a:off x="4848" y="768"/>
              <a:ext cx="336" cy="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rgbClr val="CC0099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rgbClr val="CC0099"/>
                  </a:solidFill>
                  <a:latin typeface="Comic Sans MS" pitchFamily="66" charset="0"/>
                  <a:cs typeface="Angsana New" pitchFamily="18" charset="-34"/>
                </a:rPr>
                <a:t>2</a:t>
              </a:r>
              <a:endParaRPr lang="th-TH" sz="1600" b="1">
                <a:solidFill>
                  <a:srgbClr val="CC0099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18" name="Group 72"/>
          <p:cNvGrpSpPr>
            <a:grpSpLocks/>
          </p:cNvGrpSpPr>
          <p:nvPr/>
        </p:nvGrpSpPr>
        <p:grpSpPr bwMode="auto">
          <a:xfrm>
            <a:off x="1905000" y="1138238"/>
            <a:ext cx="2133600" cy="3749675"/>
            <a:chOff x="1248" y="768"/>
            <a:chExt cx="1344" cy="2215"/>
          </a:xfrm>
        </p:grpSpPr>
        <p:sp>
          <p:nvSpPr>
            <p:cNvPr id="22616" name="Line 73"/>
            <p:cNvSpPr>
              <a:spLocks noChangeShapeType="1"/>
            </p:cNvSpPr>
            <p:nvPr/>
          </p:nvSpPr>
          <p:spPr bwMode="auto">
            <a:xfrm>
              <a:off x="1248" y="768"/>
              <a:ext cx="1200" cy="206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17" name="Text Box 74"/>
            <p:cNvSpPr txBox="1">
              <a:spLocks noChangeArrowheads="1"/>
            </p:cNvSpPr>
            <p:nvPr/>
          </p:nvSpPr>
          <p:spPr bwMode="auto">
            <a:xfrm>
              <a:off x="2352" y="2784"/>
              <a:ext cx="240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rgbClr val="0000FF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rgbClr val="0000FF"/>
                  </a:solidFill>
                  <a:latin typeface="Comic Sans MS" pitchFamily="66" charset="0"/>
                  <a:cs typeface="Angsana New" pitchFamily="18" charset="-34"/>
                </a:rPr>
                <a:t>3</a:t>
              </a:r>
              <a:endParaRPr lang="th-TH" sz="16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19" name="Group 75"/>
          <p:cNvGrpSpPr>
            <a:grpSpLocks/>
          </p:cNvGrpSpPr>
          <p:nvPr/>
        </p:nvGrpSpPr>
        <p:grpSpPr bwMode="auto">
          <a:xfrm>
            <a:off x="2286000" y="1544638"/>
            <a:ext cx="2057400" cy="787400"/>
            <a:chOff x="1344" y="672"/>
            <a:chExt cx="1296" cy="465"/>
          </a:xfrm>
        </p:grpSpPr>
        <p:sp>
          <p:nvSpPr>
            <p:cNvPr id="22614" name="Arc 76"/>
            <p:cNvSpPr>
              <a:spLocks/>
            </p:cNvSpPr>
            <p:nvPr/>
          </p:nvSpPr>
          <p:spPr bwMode="auto">
            <a:xfrm rot="10200000">
              <a:off x="1344" y="672"/>
              <a:ext cx="891" cy="46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615" name="Text Box 77"/>
            <p:cNvSpPr txBox="1">
              <a:spLocks noChangeArrowheads="1"/>
            </p:cNvSpPr>
            <p:nvPr/>
          </p:nvSpPr>
          <p:spPr bwMode="auto">
            <a:xfrm>
              <a:off x="2256" y="960"/>
              <a:ext cx="384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 b="1">
                  <a:latin typeface="Comic Sans MS" pitchFamily="66" charset="0"/>
                  <a:cs typeface="Angsana New" pitchFamily="18" charset="-34"/>
                </a:rPr>
                <a:t>CIC</a:t>
              </a:r>
              <a:r>
                <a:rPr lang="en-US" sz="1200" b="1" baseline="30000">
                  <a:latin typeface="Comic Sans MS" pitchFamily="66" charset="0"/>
                  <a:cs typeface="Angsana New" pitchFamily="18" charset="-34"/>
                </a:rPr>
                <a:t>A</a:t>
              </a:r>
              <a:r>
                <a:rPr lang="en-US" sz="1200" b="1" baseline="-25000">
                  <a:latin typeface="Comic Sans MS" pitchFamily="66" charset="0"/>
                  <a:cs typeface="Angsana New" pitchFamily="18" charset="-34"/>
                </a:rPr>
                <a:t>3</a:t>
              </a:r>
              <a:endParaRPr lang="th-TH" sz="10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50" name="Text Box 78"/>
          <p:cNvSpPr txBox="1">
            <a:spLocks noChangeArrowheads="1"/>
          </p:cNvSpPr>
          <p:nvPr/>
        </p:nvSpPr>
        <p:spPr bwMode="auto">
          <a:xfrm>
            <a:off x="3124200" y="3902075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A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3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51" name="Text Box 79"/>
          <p:cNvSpPr txBox="1">
            <a:spLocks noChangeArrowheads="1"/>
          </p:cNvSpPr>
          <p:nvPr/>
        </p:nvSpPr>
        <p:spPr bwMode="auto">
          <a:xfrm>
            <a:off x="2209800" y="1544638"/>
            <a:ext cx="457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C</a:t>
            </a:r>
            <a:r>
              <a:rPr lang="en-US" sz="1600" b="1" baseline="-25000">
                <a:latin typeface="Comic Sans MS" pitchFamily="66" charset="0"/>
                <a:cs typeface="Angsana New" pitchFamily="18" charset="-34"/>
              </a:rPr>
              <a:t>3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20" name="Group 80"/>
          <p:cNvGrpSpPr>
            <a:grpSpLocks/>
          </p:cNvGrpSpPr>
          <p:nvPr/>
        </p:nvGrpSpPr>
        <p:grpSpPr bwMode="auto">
          <a:xfrm>
            <a:off x="4953000" y="406400"/>
            <a:ext cx="2319338" cy="4064000"/>
            <a:chOff x="3120" y="240"/>
            <a:chExt cx="1461" cy="2400"/>
          </a:xfrm>
        </p:grpSpPr>
        <p:sp>
          <p:nvSpPr>
            <p:cNvPr id="22612" name="Line 81"/>
            <p:cNvSpPr>
              <a:spLocks noChangeShapeType="1"/>
            </p:cNvSpPr>
            <p:nvPr/>
          </p:nvSpPr>
          <p:spPr bwMode="auto">
            <a:xfrm rot="10800000" flipV="1">
              <a:off x="3120" y="384"/>
              <a:ext cx="1248" cy="2256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13" name="Text Box 82"/>
            <p:cNvSpPr txBox="1">
              <a:spLocks noChangeArrowheads="1"/>
            </p:cNvSpPr>
            <p:nvPr/>
          </p:nvSpPr>
          <p:spPr bwMode="auto">
            <a:xfrm>
              <a:off x="4320" y="240"/>
              <a:ext cx="261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solidFill>
                    <a:srgbClr val="0000FF"/>
                  </a:solidFill>
                  <a:latin typeface="Comic Sans MS" pitchFamily="66" charset="0"/>
                  <a:cs typeface="Angsana New" pitchFamily="18" charset="-34"/>
                </a:rPr>
                <a:t>p</a:t>
              </a:r>
              <a:r>
                <a:rPr lang="en-US" sz="1600" b="1" baseline="-25000">
                  <a:solidFill>
                    <a:srgbClr val="0000FF"/>
                  </a:solidFill>
                  <a:latin typeface="Comic Sans MS" pitchFamily="66" charset="0"/>
                  <a:cs typeface="Angsana New" pitchFamily="18" charset="-34"/>
                </a:rPr>
                <a:t>3</a:t>
              </a:r>
              <a:endParaRPr lang="th-TH" sz="1600" b="1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22566" name="Group 124"/>
          <p:cNvGrpSpPr>
            <a:grpSpLocks/>
          </p:cNvGrpSpPr>
          <p:nvPr/>
        </p:nvGrpSpPr>
        <p:grpSpPr bwMode="auto">
          <a:xfrm>
            <a:off x="914400" y="1066800"/>
            <a:ext cx="3657600" cy="3689350"/>
            <a:chOff x="576" y="672"/>
            <a:chExt cx="2304" cy="2324"/>
          </a:xfrm>
        </p:grpSpPr>
        <p:grpSp>
          <p:nvGrpSpPr>
            <p:cNvPr id="22606" name="Group 16"/>
            <p:cNvGrpSpPr>
              <a:grpSpLocks/>
            </p:cNvGrpSpPr>
            <p:nvPr/>
          </p:nvGrpSpPr>
          <p:grpSpPr bwMode="auto">
            <a:xfrm>
              <a:off x="720" y="877"/>
              <a:ext cx="2016" cy="1893"/>
              <a:chOff x="720" y="816"/>
              <a:chExt cx="2016" cy="1776"/>
            </a:xfrm>
          </p:grpSpPr>
          <p:sp>
            <p:nvSpPr>
              <p:cNvPr id="22610" name="Line 17"/>
              <p:cNvSpPr>
                <a:spLocks noChangeShapeType="1"/>
              </p:cNvSpPr>
              <p:nvPr/>
            </p:nvSpPr>
            <p:spPr bwMode="auto">
              <a:xfrm>
                <a:off x="720" y="816"/>
                <a:ext cx="0" cy="177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  <p:sp>
            <p:nvSpPr>
              <p:cNvPr id="22611" name="Line 18"/>
              <p:cNvSpPr>
                <a:spLocks noChangeShapeType="1"/>
              </p:cNvSpPr>
              <p:nvPr/>
            </p:nvSpPr>
            <p:spPr bwMode="auto">
              <a:xfrm>
                <a:off x="720" y="2592"/>
                <a:ext cx="201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th-TH"/>
              </a:p>
            </p:txBody>
          </p:sp>
        </p:grpSp>
        <p:sp>
          <p:nvSpPr>
            <p:cNvPr id="22607" name="Text Box 19"/>
            <p:cNvSpPr txBox="1">
              <a:spLocks noChangeArrowheads="1"/>
            </p:cNvSpPr>
            <p:nvPr/>
          </p:nvSpPr>
          <p:spPr bwMode="auto">
            <a:xfrm>
              <a:off x="624" y="672"/>
              <a:ext cx="19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Y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  <p:sp>
          <p:nvSpPr>
            <p:cNvPr id="22608" name="Text Box 20"/>
            <p:cNvSpPr txBox="1">
              <a:spLocks noChangeArrowheads="1"/>
            </p:cNvSpPr>
            <p:nvPr/>
          </p:nvSpPr>
          <p:spPr bwMode="auto">
            <a:xfrm>
              <a:off x="2726" y="2592"/>
              <a:ext cx="15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X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  <p:sp>
          <p:nvSpPr>
            <p:cNvPr id="22609" name="Text Box 83"/>
            <p:cNvSpPr txBox="1">
              <a:spLocks noChangeArrowheads="1"/>
            </p:cNvSpPr>
            <p:nvPr/>
          </p:nvSpPr>
          <p:spPr bwMode="auto">
            <a:xfrm>
              <a:off x="576" y="2784"/>
              <a:ext cx="192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O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22567" name="Text Box 84"/>
          <p:cNvSpPr txBox="1">
            <a:spLocks noChangeArrowheads="1"/>
          </p:cNvSpPr>
          <p:nvPr/>
        </p:nvSpPr>
        <p:spPr bwMode="auto">
          <a:xfrm flipH="1">
            <a:off x="4724400" y="4495800"/>
            <a:ext cx="30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>
                <a:latin typeface="Comic Sans MS" pitchFamily="66" charset="0"/>
                <a:cs typeface="Angsana New" pitchFamily="18" charset="-34"/>
              </a:rPr>
              <a:t>O</a:t>
            </a: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23" name="Group 85"/>
          <p:cNvGrpSpPr>
            <a:grpSpLocks/>
          </p:cNvGrpSpPr>
          <p:nvPr/>
        </p:nvGrpSpPr>
        <p:grpSpPr bwMode="auto">
          <a:xfrm>
            <a:off x="2286000" y="1870075"/>
            <a:ext cx="1066800" cy="2032000"/>
            <a:chOff x="1776" y="96"/>
            <a:chExt cx="672" cy="1200"/>
          </a:xfrm>
        </p:grpSpPr>
        <p:sp>
          <p:nvSpPr>
            <p:cNvPr id="22604" name="Line 86"/>
            <p:cNvSpPr>
              <a:spLocks noChangeShapeType="1"/>
            </p:cNvSpPr>
            <p:nvPr/>
          </p:nvSpPr>
          <p:spPr bwMode="auto">
            <a:xfrm>
              <a:off x="1776" y="96"/>
              <a:ext cx="0" cy="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05" name="Line 87"/>
            <p:cNvSpPr>
              <a:spLocks noChangeShapeType="1"/>
            </p:cNvSpPr>
            <p:nvPr/>
          </p:nvSpPr>
          <p:spPr bwMode="auto">
            <a:xfrm>
              <a:off x="1776" y="1296"/>
              <a:ext cx="67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1160" name="Text Box 88"/>
          <p:cNvSpPr txBox="1">
            <a:spLocks noChangeArrowheads="1"/>
          </p:cNvSpPr>
          <p:nvPr/>
        </p:nvSpPr>
        <p:spPr bwMode="auto">
          <a:xfrm rot="10703196" flipV="1">
            <a:off x="2055813" y="3886200"/>
            <a:ext cx="60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  <a:cs typeface="Angsana New" pitchFamily="18" charset="-34"/>
              </a:rPr>
              <a:t>O</a:t>
            </a:r>
            <a:r>
              <a:rPr lang="en-US" sz="1400" b="1" baseline="-25000">
                <a:latin typeface="Comic Sans MS" pitchFamily="66" charset="0"/>
                <a:cs typeface="Angsana New" pitchFamily="18" charset="-34"/>
              </a:rPr>
              <a:t>3</a:t>
            </a:r>
            <a:endParaRPr lang="th-TH" sz="1400" b="1">
              <a:latin typeface="Comic Sans MS" pitchFamily="66" charset="0"/>
              <a:cs typeface="Angsana New" pitchFamily="18" charset="-34"/>
            </a:endParaRPr>
          </a:p>
        </p:txBody>
      </p:sp>
      <p:grpSp>
        <p:nvGrpSpPr>
          <p:cNvPr id="24" name="Group 89"/>
          <p:cNvGrpSpPr>
            <a:grpSpLocks/>
          </p:cNvGrpSpPr>
          <p:nvPr/>
        </p:nvGrpSpPr>
        <p:grpSpPr bwMode="auto">
          <a:xfrm>
            <a:off x="4953000" y="2438400"/>
            <a:ext cx="1066800" cy="2032000"/>
            <a:chOff x="3744" y="576"/>
            <a:chExt cx="672" cy="1200"/>
          </a:xfrm>
        </p:grpSpPr>
        <p:sp>
          <p:nvSpPr>
            <p:cNvPr id="22602" name="Line 90"/>
            <p:cNvSpPr>
              <a:spLocks noChangeShapeType="1"/>
            </p:cNvSpPr>
            <p:nvPr/>
          </p:nvSpPr>
          <p:spPr bwMode="auto">
            <a:xfrm rot="10800000">
              <a:off x="4416" y="576"/>
              <a:ext cx="0" cy="12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  <p:sp>
          <p:nvSpPr>
            <p:cNvPr id="22603" name="Line 91"/>
            <p:cNvSpPr>
              <a:spLocks noChangeShapeType="1"/>
            </p:cNvSpPr>
            <p:nvPr/>
          </p:nvSpPr>
          <p:spPr bwMode="auto">
            <a:xfrm rot="10800000">
              <a:off x="3744" y="576"/>
              <a:ext cx="67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25" name="Group 92"/>
          <p:cNvGrpSpPr>
            <a:grpSpLocks/>
          </p:cNvGrpSpPr>
          <p:nvPr/>
        </p:nvGrpSpPr>
        <p:grpSpPr bwMode="auto">
          <a:xfrm>
            <a:off x="4572000" y="2276475"/>
            <a:ext cx="1828800" cy="2693988"/>
            <a:chOff x="2880" y="1344"/>
            <a:chExt cx="1152" cy="1591"/>
          </a:xfrm>
        </p:grpSpPr>
        <p:sp>
          <p:nvSpPr>
            <p:cNvPr id="22600" name="Text Box 93"/>
            <p:cNvSpPr txBox="1">
              <a:spLocks noChangeArrowheads="1"/>
            </p:cNvSpPr>
            <p:nvPr/>
          </p:nvSpPr>
          <p:spPr bwMode="auto">
            <a:xfrm>
              <a:off x="3696" y="2736"/>
              <a:ext cx="336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x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3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  <p:sp>
          <p:nvSpPr>
            <p:cNvPr id="22601" name="Text Box 94"/>
            <p:cNvSpPr txBox="1">
              <a:spLocks noChangeArrowheads="1"/>
            </p:cNvSpPr>
            <p:nvPr/>
          </p:nvSpPr>
          <p:spPr bwMode="auto">
            <a:xfrm>
              <a:off x="2880" y="1344"/>
              <a:ext cx="336" cy="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y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3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grpSp>
        <p:nvGrpSpPr>
          <p:cNvPr id="26" name="Group 95"/>
          <p:cNvGrpSpPr>
            <a:grpSpLocks/>
          </p:cNvGrpSpPr>
          <p:nvPr/>
        </p:nvGrpSpPr>
        <p:grpSpPr bwMode="auto">
          <a:xfrm>
            <a:off x="4495800" y="1295400"/>
            <a:ext cx="1600200" cy="3235325"/>
            <a:chOff x="2592" y="624"/>
            <a:chExt cx="1255" cy="2055"/>
          </a:xfrm>
        </p:grpSpPr>
        <p:sp>
          <p:nvSpPr>
            <p:cNvPr id="22598" name="Arc 96"/>
            <p:cNvSpPr>
              <a:spLocks/>
            </p:cNvSpPr>
            <p:nvPr/>
          </p:nvSpPr>
          <p:spPr bwMode="auto">
            <a:xfrm rot="6600000">
              <a:off x="2312" y="1144"/>
              <a:ext cx="1815" cy="1255"/>
            </a:xfrm>
            <a:custGeom>
              <a:avLst/>
              <a:gdLst>
                <a:gd name="T0" fmla="*/ 0 w 38301"/>
                <a:gd name="T1" fmla="*/ 0 h 21600"/>
                <a:gd name="T2" fmla="*/ 0 w 38301"/>
                <a:gd name="T3" fmla="*/ 0 h 21600"/>
                <a:gd name="T4" fmla="*/ 0 w 38301"/>
                <a:gd name="T5" fmla="*/ 0 h 21600"/>
                <a:gd name="T6" fmla="*/ 0 60000 65536"/>
                <a:gd name="T7" fmla="*/ 0 60000 65536"/>
                <a:gd name="T8" fmla="*/ 0 60000 65536"/>
                <a:gd name="T9" fmla="*/ 0 w 38301"/>
                <a:gd name="T10" fmla="*/ 0 h 21600"/>
                <a:gd name="T11" fmla="*/ 38301 w 38301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8301" h="21600" fill="none" extrusionOk="0">
                  <a:moveTo>
                    <a:pt x="-1" y="17356"/>
                  </a:moveTo>
                  <a:cubicBezTo>
                    <a:pt x="2021" y="7263"/>
                    <a:pt x="10885" y="-1"/>
                    <a:pt x="21179" y="0"/>
                  </a:cubicBezTo>
                  <a:cubicBezTo>
                    <a:pt x="27885" y="0"/>
                    <a:pt x="34211" y="3115"/>
                    <a:pt x="38300" y="8431"/>
                  </a:cubicBezTo>
                </a:path>
                <a:path w="38301" h="21600" stroke="0" extrusionOk="0">
                  <a:moveTo>
                    <a:pt x="-1" y="17356"/>
                  </a:moveTo>
                  <a:cubicBezTo>
                    <a:pt x="2021" y="7263"/>
                    <a:pt x="10885" y="-1"/>
                    <a:pt x="21179" y="0"/>
                  </a:cubicBezTo>
                  <a:cubicBezTo>
                    <a:pt x="27885" y="0"/>
                    <a:pt x="34211" y="3115"/>
                    <a:pt x="38300" y="8431"/>
                  </a:cubicBezTo>
                  <a:lnTo>
                    <a:pt x="21179" y="21600"/>
                  </a:lnTo>
                  <a:lnTo>
                    <a:pt x="-1" y="17356"/>
                  </a:lnTo>
                  <a:close/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2599" name="Text Box 97"/>
            <p:cNvSpPr txBox="1">
              <a:spLocks noChangeArrowheads="1"/>
            </p:cNvSpPr>
            <p:nvPr/>
          </p:nvSpPr>
          <p:spPr bwMode="auto">
            <a:xfrm>
              <a:off x="3168" y="624"/>
              <a:ext cx="419" cy="2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600" b="1">
                  <a:latin typeface="Comic Sans MS" pitchFamily="66" charset="0"/>
                  <a:cs typeface="Angsana New" pitchFamily="18" charset="-34"/>
                </a:rPr>
                <a:t>O</a:t>
              </a:r>
              <a:r>
                <a:rPr lang="en-US" sz="1600" b="1" baseline="-25000">
                  <a:latin typeface="Comic Sans MS" pitchFamily="66" charset="0"/>
                  <a:cs typeface="Angsana New" pitchFamily="18" charset="-34"/>
                </a:rPr>
                <a:t>A</a:t>
              </a:r>
              <a:endParaRPr lang="th-TH" sz="1600" b="1">
                <a:latin typeface="Comic Sans MS" pitchFamily="66" charset="0"/>
                <a:cs typeface="Angsana New" pitchFamily="18" charset="-34"/>
              </a:endParaRPr>
            </a:p>
          </p:txBody>
        </p:sp>
      </p:grpSp>
      <p:sp>
        <p:nvSpPr>
          <p:cNvPr id="131170" name="Text Box 98"/>
          <p:cNvSpPr txBox="1">
            <a:spLocks noChangeArrowheads="1"/>
          </p:cNvSpPr>
          <p:nvPr/>
        </p:nvSpPr>
        <p:spPr bwMode="auto">
          <a:xfrm>
            <a:off x="152400" y="0"/>
            <a:ext cx="8077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Derivation of Offer Curve </a:t>
            </a:r>
          </a:p>
        </p:txBody>
      </p:sp>
      <p:sp>
        <p:nvSpPr>
          <p:cNvPr id="131172" name="AutoShape 100"/>
          <p:cNvSpPr>
            <a:spLocks noChangeArrowheads="1"/>
          </p:cNvSpPr>
          <p:nvPr/>
        </p:nvSpPr>
        <p:spPr bwMode="auto">
          <a:xfrm>
            <a:off x="1905000" y="2519363"/>
            <a:ext cx="90488" cy="80962"/>
          </a:xfrm>
          <a:prstGeom prst="flowChartConnector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73" name="AutoShape 101"/>
          <p:cNvSpPr>
            <a:spLocks noChangeArrowheads="1"/>
          </p:cNvSpPr>
          <p:nvPr/>
        </p:nvSpPr>
        <p:spPr bwMode="auto">
          <a:xfrm>
            <a:off x="2057400" y="2276475"/>
            <a:ext cx="76200" cy="80963"/>
          </a:xfrm>
          <a:prstGeom prst="flowChartConnector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74" name="AutoShape 102"/>
          <p:cNvSpPr>
            <a:spLocks noChangeArrowheads="1"/>
          </p:cNvSpPr>
          <p:nvPr/>
        </p:nvSpPr>
        <p:spPr bwMode="auto">
          <a:xfrm>
            <a:off x="1905000" y="3332163"/>
            <a:ext cx="74613" cy="76200"/>
          </a:xfrm>
          <a:prstGeom prst="flowChartConnector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75" name="AutoShape 103"/>
          <p:cNvSpPr>
            <a:spLocks noChangeArrowheads="1"/>
          </p:cNvSpPr>
          <p:nvPr/>
        </p:nvSpPr>
        <p:spPr bwMode="auto">
          <a:xfrm rot="10800000" flipH="1">
            <a:off x="5943600" y="2438400"/>
            <a:ext cx="76200" cy="80963"/>
          </a:xfrm>
          <a:prstGeom prst="flowChartConnector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rot="10800000" wrap="none" anchor="ctr"/>
          <a:lstStyle/>
          <a:p>
            <a:pPr algn="ctr">
              <a:spcBef>
                <a:spcPct val="50000"/>
              </a:spcBef>
            </a:pP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76" name="AutoShape 104"/>
          <p:cNvSpPr>
            <a:spLocks noChangeArrowheads="1"/>
          </p:cNvSpPr>
          <p:nvPr/>
        </p:nvSpPr>
        <p:spPr bwMode="auto">
          <a:xfrm rot="10800000" flipH="1">
            <a:off x="5867400" y="3738563"/>
            <a:ext cx="74613" cy="76200"/>
          </a:xfrm>
          <a:prstGeom prst="flowChartConnector">
            <a:avLst/>
          </a:prstGeom>
          <a:solidFill>
            <a:srgbClr val="00FFFF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77" name="AutoShape 105"/>
          <p:cNvSpPr>
            <a:spLocks noChangeArrowheads="1"/>
          </p:cNvSpPr>
          <p:nvPr/>
        </p:nvSpPr>
        <p:spPr bwMode="auto">
          <a:xfrm>
            <a:off x="2286000" y="3006725"/>
            <a:ext cx="76200" cy="8255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78" name="AutoShape 106"/>
          <p:cNvSpPr>
            <a:spLocks noChangeArrowheads="1"/>
          </p:cNvSpPr>
          <p:nvPr/>
        </p:nvSpPr>
        <p:spPr bwMode="auto">
          <a:xfrm rot="10800000" flipH="1">
            <a:off x="3124200" y="3581400"/>
            <a:ext cx="90488" cy="79375"/>
          </a:xfrm>
          <a:prstGeom prst="flowChartConnector">
            <a:avLst/>
          </a:prstGeom>
          <a:solidFill>
            <a:srgbClr val="FF00FF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rot="10800000" wrap="none" anchor="ctr"/>
          <a:lstStyle/>
          <a:p>
            <a:pPr algn="ctr">
              <a:spcBef>
                <a:spcPct val="50000"/>
              </a:spcBef>
            </a:pP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79" name="AutoShape 107"/>
          <p:cNvSpPr>
            <a:spLocks noChangeArrowheads="1"/>
          </p:cNvSpPr>
          <p:nvPr/>
        </p:nvSpPr>
        <p:spPr bwMode="auto">
          <a:xfrm flipH="1">
            <a:off x="2895600" y="3332163"/>
            <a:ext cx="76200" cy="80962"/>
          </a:xfrm>
          <a:prstGeom prst="flowChartConnector">
            <a:avLst/>
          </a:prstGeom>
          <a:solidFill>
            <a:srgbClr val="00FFFF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80" name="AutoShape 108"/>
          <p:cNvSpPr>
            <a:spLocks noChangeArrowheads="1"/>
          </p:cNvSpPr>
          <p:nvPr/>
        </p:nvSpPr>
        <p:spPr bwMode="auto">
          <a:xfrm rot="10800000" flipH="1">
            <a:off x="3352800" y="3902075"/>
            <a:ext cx="76200" cy="80963"/>
          </a:xfrm>
          <a:prstGeom prst="flowChartConnector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rot="10800000" wrap="none" anchor="ctr"/>
          <a:lstStyle/>
          <a:p>
            <a:pPr algn="ctr">
              <a:spcBef>
                <a:spcPct val="50000"/>
              </a:spcBef>
            </a:pP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81" name="AutoShape 109"/>
          <p:cNvSpPr>
            <a:spLocks noChangeArrowheads="1"/>
          </p:cNvSpPr>
          <p:nvPr/>
        </p:nvSpPr>
        <p:spPr bwMode="auto">
          <a:xfrm rot="10800000" flipH="1">
            <a:off x="2286000" y="1870075"/>
            <a:ext cx="76200" cy="80963"/>
          </a:xfrm>
          <a:prstGeom prst="flowChartConnector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rot="10800000" wrap="none" anchor="ctr"/>
          <a:lstStyle/>
          <a:p>
            <a:pPr algn="ctr">
              <a:spcBef>
                <a:spcPct val="50000"/>
              </a:spcBef>
            </a:pP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82" name="AutoShape 110"/>
          <p:cNvSpPr>
            <a:spLocks noChangeArrowheads="1"/>
          </p:cNvSpPr>
          <p:nvPr/>
        </p:nvSpPr>
        <p:spPr bwMode="auto">
          <a:xfrm rot="10800000" flipH="1">
            <a:off x="2286000" y="3886200"/>
            <a:ext cx="76200" cy="82550"/>
          </a:xfrm>
          <a:prstGeom prst="flowChartConnector">
            <a:avLst/>
          </a:prstGeom>
          <a:solidFill>
            <a:srgbClr val="00FF00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rot="10800000" wrap="none" anchor="ctr"/>
          <a:lstStyle/>
          <a:p>
            <a:pPr algn="ctr">
              <a:spcBef>
                <a:spcPct val="50000"/>
              </a:spcBef>
            </a:pPr>
            <a:endParaRPr lang="th-TH" sz="1600" b="1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22585" name="Text Box 111"/>
          <p:cNvSpPr txBox="1">
            <a:spLocks noChangeArrowheads="1"/>
          </p:cNvSpPr>
          <p:nvPr/>
        </p:nvSpPr>
        <p:spPr bwMode="auto">
          <a:xfrm>
            <a:off x="4017963" y="484188"/>
            <a:ext cx="2095500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2000">
                <a:latin typeface="Cordia New" pitchFamily="34" charset="-34"/>
                <a:cs typeface="Cordia New" pitchFamily="34" charset="-34"/>
              </a:rPr>
              <a:t>I</a:t>
            </a:r>
            <a:r>
              <a:rPr lang="en-US" sz="1600">
                <a:latin typeface="Comic Sans MS" pitchFamily="66" charset="0"/>
                <a:cs typeface="Cordia New" pitchFamily="34" charset="-34"/>
              </a:rPr>
              <a:t>mport good of A</a:t>
            </a:r>
            <a:r>
              <a:rPr lang="th-TH" sz="1800">
                <a:latin typeface="Comic Sans MS" pitchFamily="66" charset="0"/>
                <a:cs typeface="Cordia New" pitchFamily="34" charset="-34"/>
              </a:rPr>
              <a:t> </a:t>
            </a:r>
            <a:endParaRPr lang="en-US" sz="1800">
              <a:latin typeface="Comic Sans MS" pitchFamily="66" charset="0"/>
              <a:cs typeface="Cordia New" pitchFamily="34" charset="-34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1600">
                <a:latin typeface="Comic Sans MS" pitchFamily="66" charset="0"/>
                <a:cs typeface="Cordia New" pitchFamily="34" charset="-34"/>
              </a:rPr>
              <a:t>Export good of B</a:t>
            </a:r>
            <a:endParaRPr lang="th-TH" sz="200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22586" name="Text Box 112"/>
          <p:cNvSpPr txBox="1">
            <a:spLocks noChangeArrowheads="1"/>
          </p:cNvSpPr>
          <p:nvPr/>
        </p:nvSpPr>
        <p:spPr bwMode="auto">
          <a:xfrm>
            <a:off x="6705600" y="4572000"/>
            <a:ext cx="21336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1800">
                <a:latin typeface="Comic Sans MS" pitchFamily="66" charset="0"/>
                <a:cs typeface="Angsana New" pitchFamily="18" charset="-34"/>
              </a:rPr>
              <a:t>Export good of A</a:t>
            </a:r>
            <a:endParaRPr lang="en-US" sz="2000">
              <a:latin typeface="Cordia New" pitchFamily="34" charset="-34"/>
              <a:cs typeface="Cordia New" pitchFamily="34" charset="-34"/>
            </a:endParaRP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en-US" sz="1800">
                <a:latin typeface="Comic Sans MS" pitchFamily="66" charset="0"/>
                <a:cs typeface="Cordia New" pitchFamily="34" charset="-34"/>
              </a:rPr>
              <a:t>Import good of B</a:t>
            </a:r>
            <a:endParaRPr lang="en-US" sz="18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31185" name="AutoShape 113"/>
          <p:cNvSpPr>
            <a:spLocks noChangeArrowheads="1"/>
          </p:cNvSpPr>
          <p:nvPr/>
        </p:nvSpPr>
        <p:spPr bwMode="auto">
          <a:xfrm>
            <a:off x="2057400" y="3581400"/>
            <a:ext cx="74613" cy="76200"/>
          </a:xfrm>
          <a:prstGeom prst="flowChartConnector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86" name="AutoShape 114"/>
          <p:cNvSpPr>
            <a:spLocks noChangeArrowheads="1"/>
          </p:cNvSpPr>
          <p:nvPr/>
        </p:nvSpPr>
        <p:spPr bwMode="auto">
          <a:xfrm rot="10800000" flipH="1">
            <a:off x="4876800" y="4419600"/>
            <a:ext cx="74613" cy="76200"/>
          </a:xfrm>
          <a:prstGeom prst="flowChartConnector">
            <a:avLst/>
          </a:prstGeom>
          <a:solidFill>
            <a:srgbClr val="FF0000"/>
          </a:solidFill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87" name="AutoShape 115"/>
          <p:cNvSpPr>
            <a:spLocks noChangeArrowheads="1"/>
          </p:cNvSpPr>
          <p:nvPr/>
        </p:nvSpPr>
        <p:spPr bwMode="auto">
          <a:xfrm>
            <a:off x="6019800" y="3200400"/>
            <a:ext cx="76200" cy="80963"/>
          </a:xfrm>
          <a:prstGeom prst="flowChartConnector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88" name="Text Box 116"/>
          <p:cNvSpPr txBox="1">
            <a:spLocks noChangeArrowheads="1"/>
          </p:cNvSpPr>
          <p:nvPr/>
        </p:nvSpPr>
        <p:spPr bwMode="auto">
          <a:xfrm>
            <a:off x="5715000" y="3810000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</a:rPr>
              <a:t>D</a:t>
            </a:r>
            <a:r>
              <a:rPr lang="en-US" sz="1400" b="1" baseline="-25000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1</a:t>
            </a:r>
          </a:p>
        </p:txBody>
      </p: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6019800" y="3200400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</a:rPr>
              <a:t>D</a:t>
            </a:r>
            <a:r>
              <a:rPr lang="en-US" sz="1400" b="1" baseline="-25000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2</a:t>
            </a:r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6019800" y="2362200"/>
            <a:ext cx="457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b="1">
                <a:latin typeface="Comic Sans MS" pitchFamily="66" charset="0"/>
              </a:rPr>
              <a:t>D</a:t>
            </a:r>
            <a:r>
              <a:rPr lang="en-US" sz="1400" b="1" baseline="-25000"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3</a:t>
            </a:r>
          </a:p>
        </p:txBody>
      </p:sp>
      <p:sp>
        <p:nvSpPr>
          <p:cNvPr id="131191" name="Text Box 119"/>
          <p:cNvSpPr txBox="1">
            <a:spLocks noChangeArrowheads="1"/>
          </p:cNvSpPr>
          <p:nvPr/>
        </p:nvSpPr>
        <p:spPr bwMode="auto">
          <a:xfrm>
            <a:off x="268288" y="4887913"/>
            <a:ext cx="38862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OO</a:t>
            </a:r>
            <a:r>
              <a:rPr lang="en-US" sz="2400" b="1" baseline="-25000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A </a:t>
            </a:r>
            <a:r>
              <a:rPr lang="en-US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= </a:t>
            </a:r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Cordia New" pitchFamily="34" charset="-34"/>
              </a:rPr>
              <a:t>offer curve of country A</a:t>
            </a:r>
          </a:p>
        </p:txBody>
      </p:sp>
      <p:sp>
        <p:nvSpPr>
          <p:cNvPr id="131192" name="Text Box 120"/>
          <p:cNvSpPr txBox="1">
            <a:spLocks noChangeArrowheads="1"/>
          </p:cNvSpPr>
          <p:nvPr/>
        </p:nvSpPr>
        <p:spPr bwMode="auto">
          <a:xfrm>
            <a:off x="268288" y="5468938"/>
            <a:ext cx="8570912" cy="49847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550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th-TH" sz="2400" b="1" dirty="0">
                <a:solidFill>
                  <a:srgbClr val="0000FF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Every point on offer curve show equilibrium level of production and consumption at different relative price</a:t>
            </a:r>
            <a:r>
              <a:rPr lang="th-TH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      </a:t>
            </a:r>
            <a:endParaRPr lang="en-US" sz="2400" b="1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31193" name="Text Box 121"/>
          <p:cNvSpPr txBox="1">
            <a:spLocks noChangeArrowheads="1"/>
          </p:cNvSpPr>
          <p:nvPr/>
        </p:nvSpPr>
        <p:spPr bwMode="auto">
          <a:xfrm>
            <a:off x="266700" y="6019800"/>
            <a:ext cx="5715000" cy="461963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lang="en-US" sz="2400" b="1" dirty="0">
                <a:solidFill>
                  <a:srgbClr val="006600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At point O in figure</a:t>
            </a:r>
            <a:r>
              <a:rPr lang="th-TH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2, relative price (terms of trade) = P</a:t>
            </a:r>
            <a:r>
              <a:rPr lang="en-US" sz="24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dia New" pitchFamily="34" charset="-34"/>
                <a:cs typeface="Cordia New" pitchFamily="34" charset="-34"/>
              </a:rPr>
              <a:t>0</a:t>
            </a:r>
          </a:p>
        </p:txBody>
      </p:sp>
      <p:sp>
        <p:nvSpPr>
          <p:cNvPr id="131194" name="AutoShape 122"/>
          <p:cNvSpPr>
            <a:spLocks noChangeArrowheads="1"/>
          </p:cNvSpPr>
          <p:nvPr/>
        </p:nvSpPr>
        <p:spPr bwMode="auto">
          <a:xfrm>
            <a:off x="6113463" y="6172200"/>
            <a:ext cx="228600" cy="1524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1195" name="Text Box 123"/>
          <p:cNvSpPr txBox="1">
            <a:spLocks noChangeArrowheads="1"/>
          </p:cNvSpPr>
          <p:nvPr/>
        </p:nvSpPr>
        <p:spPr bwMode="auto">
          <a:xfrm>
            <a:off x="6400800" y="6049963"/>
            <a:ext cx="1716088" cy="461962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Cordia New" pitchFamily="34" charset="-34"/>
              </a:rPr>
              <a:t>No trade</a:t>
            </a:r>
          </a:p>
        </p:txBody>
      </p:sp>
    </p:spTree>
    <p:extLst>
      <p:ext uri="{BB962C8B-B14F-4D97-AF65-F5344CB8AC3E}">
        <p14:creationId xmlns:p14="http://schemas.microsoft.com/office/powerpoint/2010/main" val="179127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1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1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1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1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1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1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31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31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31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31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31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31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31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31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13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13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13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131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 nodeType="clickPar">
                      <p:stCondLst>
                        <p:cond delay="indefinite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131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 nodeType="clickPar">
                      <p:stCondLst>
                        <p:cond delay="indefinite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131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 nodeType="clickPar">
                      <p:stCondLst>
                        <p:cond delay="indefinite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500"/>
                                        <p:tgtEl>
                                          <p:spTgt spid="131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 nodeType="clickPar">
                      <p:stCondLst>
                        <p:cond delay="indefinite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 nodeType="clickPar">
                      <p:stCondLst>
                        <p:cond delay="indefinite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2" dur="500"/>
                                        <p:tgtEl>
                                          <p:spTgt spid="131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500"/>
                                        <p:tgtEl>
                                          <p:spTgt spid="131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 nodeType="clickPar">
                      <p:stCondLst>
                        <p:cond delay="indefinite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 nodeType="clickPar">
                      <p:stCondLst>
                        <p:cond delay="indefinite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 nodeType="clickPar">
                      <p:stCondLst>
                        <p:cond delay="indefinite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500"/>
                                        <p:tgtEl>
                                          <p:spTgt spid="131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 nodeType="clickPar">
                      <p:stCondLst>
                        <p:cond delay="indefinite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 nodeType="clickPar">
                      <p:stCondLst>
                        <p:cond delay="indefinite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 nodeType="clickPar">
                      <p:stCondLst>
                        <p:cond delay="indefinite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2" dur="500"/>
                                        <p:tgtEl>
                                          <p:spTgt spid="13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 nodeType="clickPar">
                      <p:stCondLst>
                        <p:cond delay="indefinite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7" dur="500"/>
                                        <p:tgtEl>
                                          <p:spTgt spid="131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 nodeType="clickPar">
                      <p:stCondLst>
                        <p:cond delay="indefinite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500"/>
                                        <p:tgtEl>
                                          <p:spTgt spid="13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 nodeType="clickPar">
                      <p:stCondLst>
                        <p:cond delay="indefinite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7" dur="500"/>
                                        <p:tgtEl>
                                          <p:spTgt spid="131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 nodeType="clickPar">
                      <p:stCondLst>
                        <p:cond delay="indefinite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2" dur="500"/>
                                        <p:tgtEl>
                                          <p:spTgt spid="13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96" grpId="0"/>
      <p:bldP spid="131106" grpId="0"/>
      <p:bldP spid="131113" grpId="0"/>
      <p:bldP spid="131123" grpId="0"/>
      <p:bldP spid="131127" grpId="0"/>
      <p:bldP spid="131131" grpId="0"/>
      <p:bldP spid="131140" grpId="0"/>
      <p:bldP spid="131150" grpId="0"/>
      <p:bldP spid="131151" grpId="0"/>
      <p:bldP spid="131160" grpId="0"/>
      <p:bldP spid="131172" grpId="0" animBg="1"/>
      <p:bldP spid="131173" grpId="0" animBg="1"/>
      <p:bldP spid="131174" grpId="0" animBg="1"/>
      <p:bldP spid="131175" grpId="0" animBg="1"/>
      <p:bldP spid="131176" grpId="0" animBg="1"/>
      <p:bldP spid="131177" grpId="0" animBg="1"/>
      <p:bldP spid="131178" grpId="0" animBg="1"/>
      <p:bldP spid="131179" grpId="0" animBg="1"/>
      <p:bldP spid="131180" grpId="0" animBg="1"/>
      <p:bldP spid="131181" grpId="0" animBg="1"/>
      <p:bldP spid="131182" grpId="0" animBg="1"/>
      <p:bldP spid="131185" grpId="0" animBg="1"/>
      <p:bldP spid="131186" grpId="0" animBg="1"/>
      <p:bldP spid="131187" grpId="0" animBg="1"/>
      <p:bldP spid="131188" grpId="0"/>
      <p:bldP spid="131189" grpId="0"/>
      <p:bldP spid="131190" grpId="0"/>
      <p:bldP spid="131191" grpId="0" animBg="1"/>
      <p:bldP spid="131192" grpId="0" animBg="1"/>
      <p:bldP spid="131193" grpId="0" animBg="1"/>
      <p:bldP spid="131194" grpId="0" animBg="1"/>
      <p:bldP spid="13119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691704-ADF7-484D-B18C-DC00827E97B1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838200" y="1905000"/>
            <a:ext cx="6858000" cy="4081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228600" y="990600"/>
            <a:ext cx="84582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44513" indent="-544513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Every point on </a:t>
            </a:r>
            <a:r>
              <a:rPr lang="en-US" sz="2400" b="1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offer curve shows </a:t>
            </a: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equilibrium level of production and consumption at different level of relative price (terms of trade)</a:t>
            </a:r>
          </a:p>
          <a:p>
            <a:pPr>
              <a:spcBef>
                <a:spcPct val="20000"/>
              </a:spcBef>
              <a:defRPr/>
            </a:pPr>
            <a:endParaRPr lang="th-TH" sz="140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n-US" sz="2400" dirty="0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At point </a:t>
            </a:r>
            <a:r>
              <a:rPr lang="en-US" sz="2400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0</a:t>
            </a:r>
            <a:r>
              <a:rPr lang="en-US" sz="2400" dirty="0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 in Figure </a:t>
            </a:r>
            <a:r>
              <a:rPr lang="en-US" sz="2400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2</a:t>
            </a:r>
            <a:r>
              <a:rPr lang="en-US" sz="2400" dirty="0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 relative price = </a:t>
            </a:r>
            <a:r>
              <a:rPr lang="en-US" sz="2400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P</a:t>
            </a:r>
            <a:r>
              <a:rPr lang="en-US" sz="2400" baseline="-25000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0</a:t>
            </a:r>
            <a:endParaRPr lang="th-TH" sz="2400" baseline="-25000" dirty="0">
              <a:solidFill>
                <a:schemeClr val="tx2"/>
              </a:solidFill>
              <a:latin typeface="Comic Sans MS" pitchFamily="66" charset="0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defRPr/>
            </a:pPr>
            <a:endParaRPr lang="th-TH" sz="2000" b="1" baseline="-25000" dirty="0">
              <a:solidFill>
                <a:schemeClr val="tx2"/>
              </a:solidFill>
              <a:latin typeface="Angsana New" pitchFamily="18" charset="-34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buFontTx/>
              <a:buBlip>
                <a:blip r:embed="rId3"/>
              </a:buBlip>
              <a:defRPr/>
            </a:pP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A’s</a:t>
            </a:r>
            <a:r>
              <a:rPr lang="th-TH" sz="3200" b="1" dirty="0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b="1" dirty="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offer curve</a:t>
            </a:r>
            <a:r>
              <a:rPr lang="en-US" sz="3200" b="1" dirty="0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bows towards the axis with A’s import good on it</a:t>
            </a:r>
            <a:r>
              <a:rPr lang="th-TH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can be explained through </a:t>
            </a:r>
            <a:r>
              <a:rPr lang="en-US" sz="2400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3</a:t>
            </a:r>
            <a:r>
              <a:rPr lang="en-US" sz="2400" dirty="0">
                <a:solidFill>
                  <a:srgbClr val="006600"/>
                </a:solidFill>
                <a:latin typeface="Comic Sans MS" pitchFamily="66" charset="0"/>
                <a:cs typeface="Angsana New" pitchFamily="18" charset="-34"/>
              </a:rPr>
              <a:t> effects (that will finally affect trade level) when terms of trade changes</a:t>
            </a:r>
          </a:p>
          <a:p>
            <a:pPr>
              <a:spcBef>
                <a:spcPct val="20000"/>
              </a:spcBef>
              <a:defRPr/>
            </a:pPr>
            <a:endParaRPr lang="th-TH" sz="1600" b="1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defRPr/>
            </a:pPr>
            <a:r>
              <a:rPr lang="th-TH" sz="3200" b="1" baseline="-25000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sz="3200" b="1" baseline="-25000" dirty="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	</a:t>
            </a:r>
            <a:r>
              <a:rPr lang="th-TH" sz="2400" baseline="-25000" dirty="0">
                <a:solidFill>
                  <a:srgbClr val="0000FF"/>
                </a:solidFill>
                <a:latin typeface="Comic Sans MS" pitchFamily="66" charset="0"/>
                <a:cs typeface="Angsana New" pitchFamily="18" charset="-34"/>
              </a:rPr>
              <a:t>              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- </a:t>
            </a:r>
            <a:r>
              <a:rPr lang="th-TH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Production effect</a:t>
            </a:r>
            <a:endParaRPr lang="th-TH" sz="2400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defRPr/>
            </a:pPr>
            <a:r>
              <a:rPr lang="th-TH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		         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- </a:t>
            </a:r>
            <a:r>
              <a:rPr lang="th-TH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Substitution effect</a:t>
            </a:r>
            <a:endParaRPr lang="th-TH" sz="2400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defRPr/>
            </a:pPr>
            <a:r>
              <a:rPr lang="th-TH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                           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-</a:t>
            </a:r>
            <a:r>
              <a:rPr lang="th-TH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4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 Income effect</a:t>
            </a:r>
            <a:endParaRPr lang="th-TH" sz="2400" baseline="-25000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Angsana New" pitchFamily="18" charset="-34"/>
            </a:endParaRPr>
          </a:p>
          <a:p>
            <a:pPr marL="544513" indent="-544513">
              <a:spcBef>
                <a:spcPct val="20000"/>
              </a:spcBef>
              <a:defRPr/>
            </a:pPr>
            <a:r>
              <a:rPr lang="en-US" sz="3200" b="1" baseline="-25000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endParaRPr lang="th-TH" sz="3200" b="1" baseline="-25000" dirty="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152400" y="304800"/>
            <a:ext cx="8077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2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Note</a:t>
            </a:r>
          </a:p>
        </p:txBody>
      </p:sp>
      <p:sp>
        <p:nvSpPr>
          <p:cNvPr id="23558" name="Rectangle 5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3559" name="Rectangle 6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3560" name="Rectangle 7"/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3561" name="Rectangle 8"/>
          <p:cNvSpPr>
            <a:spLocks noChangeArrowheads="1"/>
          </p:cNvSpPr>
          <p:nvPr/>
        </p:nvSpPr>
        <p:spPr bwMode="auto">
          <a:xfrm>
            <a:off x="0" y="3124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135181" name="AutoShape 13"/>
          <p:cNvSpPr>
            <a:spLocks noChangeArrowheads="1"/>
          </p:cNvSpPr>
          <p:nvPr/>
        </p:nvSpPr>
        <p:spPr bwMode="auto">
          <a:xfrm>
            <a:off x="6596063" y="2498725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5182" name="Text Box 14"/>
          <p:cNvSpPr txBox="1">
            <a:spLocks noChangeArrowheads="1"/>
          </p:cNvSpPr>
          <p:nvPr/>
        </p:nvSpPr>
        <p:spPr bwMode="auto">
          <a:xfrm>
            <a:off x="7239000" y="2484438"/>
            <a:ext cx="1600200" cy="461962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No trade</a:t>
            </a:r>
          </a:p>
        </p:txBody>
      </p:sp>
    </p:spTree>
    <p:extLst>
      <p:ext uri="{BB962C8B-B14F-4D97-AF65-F5344CB8AC3E}">
        <p14:creationId xmlns:p14="http://schemas.microsoft.com/office/powerpoint/2010/main" val="380793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5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5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5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5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5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5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5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5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1" grpId="0" animBg="1"/>
      <p:bldP spid="13518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B82567-9B14-4632-9861-93FB0EB8EDA2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7467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Production Effect</a:t>
            </a: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175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4582" name="Rectangle 7"/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136204" name="Object 12"/>
          <p:cNvGraphicFramePr>
            <a:graphicFrameLocks noChangeAspect="1"/>
          </p:cNvGraphicFramePr>
          <p:nvPr>
            <p:ph/>
          </p:nvPr>
        </p:nvGraphicFramePr>
        <p:xfrm>
          <a:off x="1136650" y="849313"/>
          <a:ext cx="46831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4" imgW="241195" imgH="431613" progId="Equation.3">
                  <p:embed/>
                </p:oleObj>
              </mc:Choice>
              <mc:Fallback>
                <p:oleObj name="Equation" r:id="rId4" imgW="241195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849313"/>
                        <a:ext cx="468313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6207" name="Line 15"/>
          <p:cNvSpPr>
            <a:spLocks noChangeShapeType="1"/>
          </p:cNvSpPr>
          <p:nvPr/>
        </p:nvSpPr>
        <p:spPr bwMode="auto">
          <a:xfrm flipV="1">
            <a:off x="1636713" y="944563"/>
            <a:ext cx="0" cy="6096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11" name="Text Box 19"/>
          <p:cNvSpPr txBox="1">
            <a:spLocks noChangeArrowheads="1"/>
          </p:cNvSpPr>
          <p:nvPr/>
        </p:nvSpPr>
        <p:spPr bwMode="auto">
          <a:xfrm>
            <a:off x="63500" y="1727200"/>
            <a:ext cx="2616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That means</a:t>
            </a: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</a:p>
          <a:p>
            <a:pPr>
              <a:defRPr/>
            </a:pP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X</a:t>
            </a:r>
            <a:r>
              <a:rPr lang="th-TH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</a:t>
            </a:r>
            <a:r>
              <a:rPr lang="th-TH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or</a:t>
            </a: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Y</a:t>
            </a:r>
            <a:endParaRPr lang="en-US" sz="360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6212" name="Text Box 20"/>
          <p:cNvSpPr txBox="1">
            <a:spLocks noChangeArrowheads="1"/>
          </p:cNvSpPr>
          <p:nvPr/>
        </p:nvSpPr>
        <p:spPr bwMode="auto">
          <a:xfrm>
            <a:off x="49213" y="874713"/>
            <a:ext cx="10922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When</a:t>
            </a:r>
          </a:p>
        </p:txBody>
      </p:sp>
      <p:sp>
        <p:nvSpPr>
          <p:cNvPr id="136213" name="Line 21"/>
          <p:cNvSpPr>
            <a:spLocks noChangeShapeType="1"/>
          </p:cNvSpPr>
          <p:nvPr/>
        </p:nvSpPr>
        <p:spPr bwMode="auto">
          <a:xfrm>
            <a:off x="1995488" y="2392363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16" name="Line 24"/>
          <p:cNvSpPr>
            <a:spLocks noChangeShapeType="1"/>
          </p:cNvSpPr>
          <p:nvPr/>
        </p:nvSpPr>
        <p:spPr bwMode="auto">
          <a:xfrm flipV="1">
            <a:off x="838200" y="2368550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17" name="AutoShape 25"/>
          <p:cNvSpPr>
            <a:spLocks noChangeArrowheads="1"/>
          </p:cNvSpPr>
          <p:nvPr/>
        </p:nvSpPr>
        <p:spPr bwMode="auto">
          <a:xfrm>
            <a:off x="1766888" y="1146175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6218" name="Text Box 26"/>
          <p:cNvSpPr txBox="1">
            <a:spLocks noChangeArrowheads="1"/>
          </p:cNvSpPr>
          <p:nvPr/>
        </p:nvSpPr>
        <p:spPr bwMode="auto">
          <a:xfrm>
            <a:off x="1519238" y="3146425"/>
            <a:ext cx="1409700" cy="101600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Price of import good</a:t>
            </a:r>
          </a:p>
        </p:txBody>
      </p:sp>
      <p:sp>
        <p:nvSpPr>
          <p:cNvPr id="136219" name="Text Box 27"/>
          <p:cNvSpPr txBox="1">
            <a:spLocks noChangeArrowheads="1"/>
          </p:cNvSpPr>
          <p:nvPr/>
        </p:nvSpPr>
        <p:spPr bwMode="auto">
          <a:xfrm>
            <a:off x="31750" y="3146425"/>
            <a:ext cx="1339850" cy="1016000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0033"/>
                </a:solidFill>
                <a:latin typeface="Comic Sans MS" pitchFamily="66" charset="0"/>
                <a:cs typeface="Angsana New" pitchFamily="18" charset="-34"/>
              </a:rPr>
              <a:t>Price of export good</a:t>
            </a:r>
          </a:p>
        </p:txBody>
      </p:sp>
      <p:sp>
        <p:nvSpPr>
          <p:cNvPr id="136220" name="Text Box 28"/>
          <p:cNvSpPr txBox="1">
            <a:spLocks noChangeArrowheads="1"/>
          </p:cNvSpPr>
          <p:nvPr/>
        </p:nvSpPr>
        <p:spPr bwMode="auto">
          <a:xfrm>
            <a:off x="2341563" y="944563"/>
            <a:ext cx="6499225" cy="6461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</a:t>
            </a:r>
            <a:r>
              <a:rPr lang="en-US" sz="3600" b="1">
                <a:solidFill>
                  <a:srgbClr val="CC0066"/>
                </a:solidFill>
                <a:latin typeface="Angsana New" pitchFamily="18" charset="-34"/>
                <a:cs typeface="Angsana New" pitchFamily="18" charset="-34"/>
              </a:rPr>
              <a:t>production of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  </a:t>
            </a:r>
            <a:r>
              <a:rPr lang="en-US" sz="3600" b="1">
                <a:solidFill>
                  <a:srgbClr val="CC0066"/>
                </a:solidFill>
                <a:latin typeface="Angsana New" pitchFamily="18" charset="-34"/>
                <a:cs typeface="Angsana New" pitchFamily="18" charset="-34"/>
              </a:rPr>
              <a:t>  production of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Y</a:t>
            </a:r>
          </a:p>
        </p:txBody>
      </p:sp>
      <p:sp>
        <p:nvSpPr>
          <p:cNvPr id="136221" name="Line 29"/>
          <p:cNvSpPr>
            <a:spLocks noChangeShapeType="1"/>
          </p:cNvSpPr>
          <p:nvPr/>
        </p:nvSpPr>
        <p:spPr bwMode="auto">
          <a:xfrm flipV="1">
            <a:off x="6248400" y="1122363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22" name="Line 30"/>
          <p:cNvSpPr>
            <a:spLocks noChangeShapeType="1"/>
          </p:cNvSpPr>
          <p:nvPr/>
        </p:nvSpPr>
        <p:spPr bwMode="auto">
          <a:xfrm>
            <a:off x="8610600" y="1069975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6858000" y="228600"/>
            <a:ext cx="1981200" cy="579438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993300"/>
                </a:solidFill>
                <a:latin typeface="Angsana New" pitchFamily="18" charset="-34"/>
                <a:cs typeface="Angsana New" pitchFamily="18" charset="-34"/>
              </a:rPr>
              <a:t>(Specialization)</a:t>
            </a:r>
          </a:p>
        </p:txBody>
      </p:sp>
      <p:sp>
        <p:nvSpPr>
          <p:cNvPr id="136225" name="Text Box 33"/>
          <p:cNvSpPr txBox="1">
            <a:spLocks noChangeArrowheads="1"/>
          </p:cNvSpPr>
          <p:nvPr/>
        </p:nvSpPr>
        <p:spPr bwMode="auto">
          <a:xfrm>
            <a:off x="2538413" y="1970088"/>
            <a:ext cx="6608762" cy="120015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amount of</a:t>
            </a:r>
            <a:r>
              <a:rPr lang="th-TH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 </a:t>
            </a: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available for export                        import of</a:t>
            </a:r>
            <a:r>
              <a:rPr lang="th-TH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Y</a:t>
            </a:r>
          </a:p>
        </p:txBody>
      </p:sp>
      <p:sp>
        <p:nvSpPr>
          <p:cNvPr id="136226" name="Line 34"/>
          <p:cNvSpPr>
            <a:spLocks noChangeShapeType="1"/>
          </p:cNvSpPr>
          <p:nvPr/>
        </p:nvSpPr>
        <p:spPr bwMode="auto">
          <a:xfrm flipV="1">
            <a:off x="8610600" y="2136775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4343400" y="2635250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5029200" y="3363913"/>
            <a:ext cx="304800" cy="457200"/>
          </a:xfrm>
          <a:prstGeom prst="down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4191000" y="4056063"/>
            <a:ext cx="2286000" cy="647700"/>
          </a:xfrm>
          <a:prstGeom prst="rect">
            <a:avLst/>
          </a:prstGeom>
          <a:solidFill>
            <a:srgbClr val="CC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Trade expands</a:t>
            </a:r>
          </a:p>
        </p:txBody>
      </p:sp>
      <p:sp>
        <p:nvSpPr>
          <p:cNvPr id="136224" name="AutoShape 32"/>
          <p:cNvSpPr>
            <a:spLocks noChangeArrowheads="1"/>
          </p:cNvSpPr>
          <p:nvPr/>
        </p:nvSpPr>
        <p:spPr bwMode="auto">
          <a:xfrm>
            <a:off x="5021263" y="1562100"/>
            <a:ext cx="304800" cy="457200"/>
          </a:xfrm>
          <a:prstGeom prst="down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5056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7" grpId="0" animBg="1"/>
      <p:bldP spid="136211" grpId="0"/>
      <p:bldP spid="136213" grpId="0" animBg="1"/>
      <p:bldP spid="136216" grpId="0" animBg="1"/>
      <p:bldP spid="136217" grpId="0" animBg="1"/>
      <p:bldP spid="136218" grpId="0" animBg="1"/>
      <p:bldP spid="136219" grpId="0" animBg="1"/>
      <p:bldP spid="136220" grpId="0" animBg="1"/>
      <p:bldP spid="136221" grpId="0" animBg="1"/>
      <p:bldP spid="136222" grpId="0" animBg="1"/>
      <p:bldP spid="136223" grpId="0" animBg="1"/>
      <p:bldP spid="136225" grpId="0" animBg="1"/>
      <p:bldP spid="136226" grpId="0" animBg="1"/>
      <p:bldP spid="136227" grpId="0" animBg="1"/>
      <p:bldP spid="136229" grpId="0" animBg="1"/>
      <p:bldP spid="136230" grpId="0" animBg="1"/>
      <p:bldP spid="1362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8204F-363D-4BAC-BB28-527BA4A73D31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138244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7467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Substitution Effect</a:t>
            </a:r>
          </a:p>
        </p:txBody>
      </p:sp>
      <p:sp>
        <p:nvSpPr>
          <p:cNvPr id="25604" name="Rectangle 5"/>
          <p:cNvSpPr>
            <a:spLocks noChangeArrowheads="1"/>
          </p:cNvSpPr>
          <p:nvPr/>
        </p:nvSpPr>
        <p:spPr bwMode="auto">
          <a:xfrm>
            <a:off x="-68263" y="3187700"/>
            <a:ext cx="9144001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5606" name="Rectangle 7"/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138248" name="Object 8"/>
          <p:cNvGraphicFramePr>
            <a:graphicFrameLocks noChangeAspect="1"/>
          </p:cNvGraphicFramePr>
          <p:nvPr>
            <p:ph/>
          </p:nvPr>
        </p:nvGraphicFramePr>
        <p:xfrm>
          <a:off x="936625" y="862013"/>
          <a:ext cx="46831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4" imgW="241195" imgH="431613" progId="Equation.3">
                  <p:embed/>
                </p:oleObj>
              </mc:Choice>
              <mc:Fallback>
                <p:oleObj name="Equation" r:id="rId4" imgW="241195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625" y="862013"/>
                        <a:ext cx="468313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8249" name="Line 9"/>
          <p:cNvSpPr>
            <a:spLocks noChangeShapeType="1"/>
          </p:cNvSpPr>
          <p:nvPr/>
        </p:nvSpPr>
        <p:spPr bwMode="auto">
          <a:xfrm flipV="1">
            <a:off x="1524000" y="903288"/>
            <a:ext cx="0" cy="6096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0" y="1900238"/>
            <a:ext cx="24384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That means</a:t>
            </a:r>
            <a:endParaRPr lang="th-TH" sz="4000" b="1" dirty="0">
              <a:solidFill>
                <a:srgbClr val="00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  <a:p>
            <a:pPr>
              <a:defRPr/>
            </a:pPr>
            <a:r>
              <a:rPr lang="th-TH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40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X</a:t>
            </a:r>
            <a:r>
              <a:rPr lang="th-TH" sz="40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40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</a:t>
            </a:r>
            <a:r>
              <a:rPr lang="th-TH" sz="40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or</a:t>
            </a:r>
            <a:r>
              <a:rPr lang="th-TH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40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40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Y</a:t>
            </a:r>
            <a:endParaRPr lang="en-US" sz="400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8251" name="Text Box 11"/>
          <p:cNvSpPr txBox="1">
            <a:spLocks noChangeArrowheads="1"/>
          </p:cNvSpPr>
          <p:nvPr/>
        </p:nvSpPr>
        <p:spPr bwMode="auto">
          <a:xfrm>
            <a:off x="0" y="895350"/>
            <a:ext cx="9906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When</a:t>
            </a:r>
          </a:p>
        </p:txBody>
      </p:sp>
      <p:sp>
        <p:nvSpPr>
          <p:cNvPr id="138252" name="Line 12"/>
          <p:cNvSpPr>
            <a:spLocks noChangeShapeType="1"/>
          </p:cNvSpPr>
          <p:nvPr/>
        </p:nvSpPr>
        <p:spPr bwMode="auto">
          <a:xfrm>
            <a:off x="2125663" y="2640013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53" name="Line 13"/>
          <p:cNvSpPr>
            <a:spLocks noChangeShapeType="1"/>
          </p:cNvSpPr>
          <p:nvPr/>
        </p:nvSpPr>
        <p:spPr bwMode="auto">
          <a:xfrm flipV="1">
            <a:off x="838200" y="2640013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54" name="AutoShape 14"/>
          <p:cNvSpPr>
            <a:spLocks noChangeArrowheads="1"/>
          </p:cNvSpPr>
          <p:nvPr/>
        </p:nvSpPr>
        <p:spPr bwMode="auto">
          <a:xfrm>
            <a:off x="1668463" y="1128713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8255" name="Text Box 15"/>
          <p:cNvSpPr txBox="1">
            <a:spLocks noChangeArrowheads="1"/>
          </p:cNvSpPr>
          <p:nvPr/>
        </p:nvSpPr>
        <p:spPr bwMode="auto">
          <a:xfrm>
            <a:off x="1352550" y="3733800"/>
            <a:ext cx="1238250" cy="101600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Price of import good</a:t>
            </a:r>
          </a:p>
        </p:txBody>
      </p:sp>
      <p:sp>
        <p:nvSpPr>
          <p:cNvPr id="138256" name="Text Box 16"/>
          <p:cNvSpPr txBox="1">
            <a:spLocks noChangeArrowheads="1"/>
          </p:cNvSpPr>
          <p:nvPr/>
        </p:nvSpPr>
        <p:spPr bwMode="auto">
          <a:xfrm>
            <a:off x="0" y="3733800"/>
            <a:ext cx="1219200" cy="1016000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0033"/>
                </a:solidFill>
                <a:latin typeface="Comic Sans MS" pitchFamily="66" charset="0"/>
                <a:cs typeface="Angsana New" pitchFamily="18" charset="-34"/>
              </a:rPr>
              <a:t>Price of export good</a:t>
            </a:r>
          </a:p>
        </p:txBody>
      </p:sp>
      <p:sp>
        <p:nvSpPr>
          <p:cNvPr id="138257" name="Text Box 17"/>
          <p:cNvSpPr txBox="1">
            <a:spLocks noChangeArrowheads="1"/>
          </p:cNvSpPr>
          <p:nvPr/>
        </p:nvSpPr>
        <p:spPr bwMode="auto">
          <a:xfrm>
            <a:off x="2362200" y="957263"/>
            <a:ext cx="6781800" cy="647700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 </a:t>
            </a:r>
            <a:r>
              <a:rPr lang="en-US" sz="3600" b="1">
                <a:solidFill>
                  <a:srgbClr val="CC0099"/>
                </a:solidFill>
                <a:latin typeface="Angsana New" pitchFamily="18" charset="-34"/>
                <a:cs typeface="Angsana New" pitchFamily="18" charset="-34"/>
              </a:rPr>
              <a:t>consumption of</a:t>
            </a:r>
            <a:r>
              <a:rPr lang="th-TH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</a:t>
            </a:r>
            <a:r>
              <a:rPr lang="th-TH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  </a:t>
            </a:r>
            <a:r>
              <a:rPr lang="en-US" sz="3600" b="1">
                <a:solidFill>
                  <a:srgbClr val="CC0099"/>
                </a:solidFill>
                <a:latin typeface="Angsana New" pitchFamily="18" charset="-34"/>
                <a:cs typeface="Angsana New" pitchFamily="18" charset="-34"/>
              </a:rPr>
              <a:t>consumption of</a:t>
            </a:r>
            <a:r>
              <a:rPr lang="th-TH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Y</a:t>
            </a:r>
          </a:p>
        </p:txBody>
      </p:sp>
      <p:sp>
        <p:nvSpPr>
          <p:cNvPr id="138258" name="Line 18"/>
          <p:cNvSpPr>
            <a:spLocks noChangeShapeType="1"/>
          </p:cNvSpPr>
          <p:nvPr/>
        </p:nvSpPr>
        <p:spPr bwMode="auto">
          <a:xfrm flipV="1">
            <a:off x="8915400" y="1090613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59" name="Line 19"/>
          <p:cNvSpPr>
            <a:spLocks noChangeShapeType="1"/>
          </p:cNvSpPr>
          <p:nvPr/>
        </p:nvSpPr>
        <p:spPr bwMode="auto">
          <a:xfrm>
            <a:off x="6400800" y="990600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60" name="Text Box 20"/>
          <p:cNvSpPr txBox="1">
            <a:spLocks noChangeArrowheads="1"/>
          </p:cNvSpPr>
          <p:nvPr/>
        </p:nvSpPr>
        <p:spPr bwMode="auto">
          <a:xfrm>
            <a:off x="5791200" y="1630363"/>
            <a:ext cx="3124200" cy="6461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600" b="1">
                <a:solidFill>
                  <a:srgbClr val="993300"/>
                </a:solidFill>
                <a:latin typeface="Angsana New" pitchFamily="18" charset="-34"/>
                <a:cs typeface="Angsana New" pitchFamily="18" charset="-34"/>
              </a:rPr>
              <a:t>(substitute X by Y)</a:t>
            </a:r>
          </a:p>
        </p:txBody>
      </p:sp>
      <p:sp>
        <p:nvSpPr>
          <p:cNvPr id="138261" name="AutoShape 21"/>
          <p:cNvSpPr>
            <a:spLocks noChangeArrowheads="1"/>
          </p:cNvSpPr>
          <p:nvPr/>
        </p:nvSpPr>
        <p:spPr bwMode="auto">
          <a:xfrm>
            <a:off x="5203825" y="1819275"/>
            <a:ext cx="304800" cy="457200"/>
          </a:xfrm>
          <a:prstGeom prst="down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38262" name="Text Box 22"/>
          <p:cNvSpPr txBox="1">
            <a:spLocks noChangeArrowheads="1"/>
          </p:cNvSpPr>
          <p:nvPr/>
        </p:nvSpPr>
        <p:spPr bwMode="auto">
          <a:xfrm>
            <a:off x="2855913" y="2459038"/>
            <a:ext cx="6262687" cy="120015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amount of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 </a:t>
            </a: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available for export       import of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Y</a:t>
            </a:r>
          </a:p>
        </p:txBody>
      </p:sp>
      <p:sp>
        <p:nvSpPr>
          <p:cNvPr id="138263" name="Line 23"/>
          <p:cNvSpPr>
            <a:spLocks noChangeShapeType="1"/>
          </p:cNvSpPr>
          <p:nvPr/>
        </p:nvSpPr>
        <p:spPr bwMode="auto">
          <a:xfrm flipV="1">
            <a:off x="8929688" y="2560638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64" name="Line 24"/>
          <p:cNvSpPr>
            <a:spLocks noChangeShapeType="1"/>
          </p:cNvSpPr>
          <p:nvPr/>
        </p:nvSpPr>
        <p:spPr bwMode="auto">
          <a:xfrm flipV="1">
            <a:off x="4572000" y="3124200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8265" name="AutoShape 25"/>
          <p:cNvSpPr>
            <a:spLocks noChangeArrowheads="1"/>
          </p:cNvSpPr>
          <p:nvPr/>
        </p:nvSpPr>
        <p:spPr bwMode="auto">
          <a:xfrm>
            <a:off x="5203825" y="3733800"/>
            <a:ext cx="304800" cy="457200"/>
          </a:xfrm>
          <a:prstGeom prst="down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38266" name="Text Box 26"/>
          <p:cNvSpPr txBox="1">
            <a:spLocks noChangeArrowheads="1"/>
          </p:cNvSpPr>
          <p:nvPr/>
        </p:nvSpPr>
        <p:spPr bwMode="auto">
          <a:xfrm>
            <a:off x="4348163" y="4287838"/>
            <a:ext cx="2320925" cy="646112"/>
          </a:xfrm>
          <a:prstGeom prst="rect">
            <a:avLst/>
          </a:prstGeom>
          <a:solidFill>
            <a:srgbClr val="CC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Trade expands</a:t>
            </a:r>
          </a:p>
        </p:txBody>
      </p:sp>
    </p:spTree>
    <p:extLst>
      <p:ext uri="{BB962C8B-B14F-4D97-AF65-F5344CB8AC3E}">
        <p14:creationId xmlns:p14="http://schemas.microsoft.com/office/powerpoint/2010/main" val="1181524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8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8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8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8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8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8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38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38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9" grpId="0" animBg="1"/>
      <p:bldP spid="138250" grpId="0"/>
      <p:bldP spid="138252" grpId="0" animBg="1"/>
      <p:bldP spid="138253" grpId="0" animBg="1"/>
      <p:bldP spid="138254" grpId="0" animBg="1"/>
      <p:bldP spid="138255" grpId="0" animBg="1"/>
      <p:bldP spid="138256" grpId="0" animBg="1"/>
      <p:bldP spid="138257" grpId="0" animBg="1"/>
      <p:bldP spid="138258" grpId="0" animBg="1"/>
      <p:bldP spid="138259" grpId="0" animBg="1"/>
      <p:bldP spid="138260" grpId="0" animBg="1"/>
      <p:bldP spid="138261" grpId="0" animBg="1"/>
      <p:bldP spid="138262" grpId="0" animBg="1"/>
      <p:bldP spid="138263" grpId="0" animBg="1"/>
      <p:bldP spid="138264" grpId="0" animBg="1"/>
      <p:bldP spid="138265" grpId="0" animBg="1"/>
      <p:bldP spid="13826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83D59E-812A-4A97-B3AF-4BF706407C77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39267" name="Rectangle 3"/>
          <p:cNvSpPr>
            <a:spLocks noChangeArrowheads="1"/>
          </p:cNvSpPr>
          <p:nvPr/>
        </p:nvSpPr>
        <p:spPr bwMode="auto">
          <a:xfrm>
            <a:off x="165100" y="990600"/>
            <a:ext cx="8153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44513" indent="-544513">
              <a:spcBef>
                <a:spcPct val="20000"/>
              </a:spcBef>
              <a:defRPr/>
            </a:pPr>
            <a:r>
              <a:rPr lang="en-US" sz="3200" b="1" baseline="-2500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endParaRPr lang="th-TH" sz="3200" b="1" baseline="-25000">
              <a:solidFill>
                <a:srgbClr val="66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7467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ngsana New" pitchFamily="18" charset="-34"/>
              </a:rPr>
              <a:t>Income Effect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3249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0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h-TH"/>
          </a:p>
        </p:txBody>
      </p:sp>
      <p:graphicFrame>
        <p:nvGraphicFramePr>
          <p:cNvPr id="139272" name="Object 8"/>
          <p:cNvGraphicFramePr>
            <a:graphicFrameLocks noChangeAspect="1"/>
          </p:cNvGraphicFramePr>
          <p:nvPr>
            <p:ph/>
          </p:nvPr>
        </p:nvGraphicFramePr>
        <p:xfrm>
          <a:off x="1365250" y="1295400"/>
          <a:ext cx="46831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4" imgW="241195" imgH="431613" progId="Equation.3">
                  <p:embed/>
                </p:oleObj>
              </mc:Choice>
              <mc:Fallback>
                <p:oleObj name="Equation" r:id="rId4" imgW="241195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0" y="1295400"/>
                        <a:ext cx="468313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9273" name="Line 9"/>
          <p:cNvSpPr>
            <a:spLocks noChangeShapeType="1"/>
          </p:cNvSpPr>
          <p:nvPr/>
        </p:nvSpPr>
        <p:spPr bwMode="auto">
          <a:xfrm flipV="1">
            <a:off x="2133600" y="1371600"/>
            <a:ext cx="0" cy="6096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74" name="Text Box 10"/>
          <p:cNvSpPr txBox="1">
            <a:spLocks noChangeArrowheads="1"/>
          </p:cNvSpPr>
          <p:nvPr/>
        </p:nvSpPr>
        <p:spPr bwMode="auto">
          <a:xfrm>
            <a:off x="152400" y="2171700"/>
            <a:ext cx="2438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That means </a:t>
            </a:r>
          </a:p>
          <a:p>
            <a:pPr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X</a:t>
            </a:r>
            <a:r>
              <a:rPr lang="th-TH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    </a:t>
            </a:r>
            <a:r>
              <a:rPr lang="th-TH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or</a:t>
            </a: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3600" b="1" baseline="-2500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Y</a:t>
            </a:r>
            <a:endParaRPr lang="en-US" sz="3600" dirty="0">
              <a:solidFill>
                <a:srgbClr val="0066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9275" name="Text Box 11"/>
          <p:cNvSpPr txBox="1">
            <a:spLocks noChangeArrowheads="1"/>
          </p:cNvSpPr>
          <p:nvPr/>
        </p:nvSpPr>
        <p:spPr bwMode="auto">
          <a:xfrm>
            <a:off x="228600" y="1309688"/>
            <a:ext cx="1016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3600" b="1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When</a:t>
            </a:r>
          </a:p>
        </p:txBody>
      </p:sp>
      <p:sp>
        <p:nvSpPr>
          <p:cNvPr id="139276" name="Line 12"/>
          <p:cNvSpPr>
            <a:spLocks noChangeShapeType="1"/>
          </p:cNvSpPr>
          <p:nvPr/>
        </p:nvSpPr>
        <p:spPr bwMode="auto">
          <a:xfrm>
            <a:off x="1981200" y="2824163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77" name="Line 13"/>
          <p:cNvSpPr>
            <a:spLocks noChangeShapeType="1"/>
          </p:cNvSpPr>
          <p:nvPr/>
        </p:nvSpPr>
        <p:spPr bwMode="auto">
          <a:xfrm flipV="1">
            <a:off x="762000" y="2824163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78" name="AutoShape 14"/>
          <p:cNvSpPr>
            <a:spLocks noChangeArrowheads="1"/>
          </p:cNvSpPr>
          <p:nvPr/>
        </p:nvSpPr>
        <p:spPr bwMode="auto">
          <a:xfrm>
            <a:off x="2644775" y="147955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39279" name="Text Box 15"/>
          <p:cNvSpPr txBox="1">
            <a:spLocks noChangeArrowheads="1"/>
          </p:cNvSpPr>
          <p:nvPr/>
        </p:nvSpPr>
        <p:spPr bwMode="auto">
          <a:xfrm>
            <a:off x="1371600" y="3751263"/>
            <a:ext cx="1219200" cy="1016000"/>
          </a:xfrm>
          <a:prstGeom prst="rect">
            <a:avLst/>
          </a:prstGeom>
          <a:solidFill>
            <a:srgbClr val="CC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chemeClr val="tx2"/>
                </a:solidFill>
                <a:latin typeface="Comic Sans MS" pitchFamily="66" charset="0"/>
                <a:cs typeface="Angsana New" pitchFamily="18" charset="-34"/>
              </a:rPr>
              <a:t>Price of import good</a:t>
            </a:r>
          </a:p>
        </p:txBody>
      </p:sp>
      <p:sp>
        <p:nvSpPr>
          <p:cNvPr id="139280" name="Text Box 16"/>
          <p:cNvSpPr txBox="1">
            <a:spLocks noChangeArrowheads="1"/>
          </p:cNvSpPr>
          <p:nvPr/>
        </p:nvSpPr>
        <p:spPr bwMode="auto">
          <a:xfrm>
            <a:off x="0" y="3733800"/>
            <a:ext cx="1244600" cy="1016000"/>
          </a:xfrm>
          <a:prstGeom prst="rect">
            <a:avLst/>
          </a:prstGeom>
          <a:solidFill>
            <a:srgbClr val="FF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>
                <a:solidFill>
                  <a:srgbClr val="660033"/>
                </a:solidFill>
                <a:latin typeface="Comic Sans MS" pitchFamily="66" charset="0"/>
                <a:cs typeface="Angsana New" pitchFamily="18" charset="-34"/>
              </a:rPr>
              <a:t>Price of export good</a:t>
            </a:r>
          </a:p>
        </p:txBody>
      </p:sp>
      <p:sp>
        <p:nvSpPr>
          <p:cNvPr id="139281" name="Text Box 17"/>
          <p:cNvSpPr txBox="1">
            <a:spLocks noChangeArrowheads="1"/>
          </p:cNvSpPr>
          <p:nvPr/>
        </p:nvSpPr>
        <p:spPr bwMode="auto">
          <a:xfrm>
            <a:off x="3492500" y="1250950"/>
            <a:ext cx="5351463" cy="6461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When</a:t>
            </a:r>
            <a:r>
              <a:rPr lang="th-TH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P</a:t>
            </a:r>
            <a:r>
              <a:rPr lang="en-US" sz="3600" b="1" baseline="-2500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 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 , </a:t>
            </a:r>
            <a:r>
              <a:rPr lang="en-US" sz="36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</a:t>
            </a:r>
            <a:r>
              <a:rPr lang="en-US" sz="36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Real income </a:t>
            </a:r>
          </a:p>
        </p:txBody>
      </p:sp>
      <p:sp>
        <p:nvSpPr>
          <p:cNvPr id="139282" name="Line 18"/>
          <p:cNvSpPr>
            <a:spLocks noChangeShapeType="1"/>
          </p:cNvSpPr>
          <p:nvPr/>
        </p:nvSpPr>
        <p:spPr bwMode="auto">
          <a:xfrm flipV="1">
            <a:off x="4891088" y="1371600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85" name="AutoShape 21"/>
          <p:cNvSpPr>
            <a:spLocks noChangeArrowheads="1"/>
          </p:cNvSpPr>
          <p:nvPr/>
        </p:nvSpPr>
        <p:spPr bwMode="auto">
          <a:xfrm>
            <a:off x="5688013" y="1951038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39286" name="Text Box 22"/>
          <p:cNvSpPr txBox="1">
            <a:spLocks noChangeArrowheads="1"/>
          </p:cNvSpPr>
          <p:nvPr/>
        </p:nvSpPr>
        <p:spPr bwMode="auto">
          <a:xfrm>
            <a:off x="3276600" y="4191000"/>
            <a:ext cx="5783263" cy="584200"/>
          </a:xfrm>
          <a:prstGeom prst="rect">
            <a:avLst/>
          </a:prstGeom>
          <a:solidFill>
            <a:srgbClr val="CC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amount of </a:t>
            </a: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X </a:t>
            </a: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available for export</a:t>
            </a:r>
            <a:endParaRPr lang="en-US" sz="3200" b="1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9291" name="Line 27"/>
          <p:cNvSpPr>
            <a:spLocks noChangeShapeType="1"/>
          </p:cNvSpPr>
          <p:nvPr/>
        </p:nvSpPr>
        <p:spPr bwMode="auto">
          <a:xfrm flipV="1">
            <a:off x="8610600" y="1317625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92" name="Text Box 28"/>
          <p:cNvSpPr txBox="1">
            <a:spLocks noChangeArrowheads="1"/>
          </p:cNvSpPr>
          <p:nvPr/>
        </p:nvSpPr>
        <p:spPr bwMode="auto">
          <a:xfrm>
            <a:off x="4724400" y="2346325"/>
            <a:ext cx="2819400" cy="57943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If X is a Normal Good </a:t>
            </a:r>
            <a:endParaRPr lang="en-US" sz="3200" b="1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9293" name="Text Box 29"/>
          <p:cNvSpPr txBox="1">
            <a:spLocks noChangeArrowheads="1"/>
          </p:cNvSpPr>
          <p:nvPr/>
        </p:nvSpPr>
        <p:spPr bwMode="auto">
          <a:xfrm>
            <a:off x="2620963" y="2989263"/>
            <a:ext cx="6438900" cy="584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When real income    consumption of X in country A</a:t>
            </a: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</a:t>
            </a:r>
          </a:p>
        </p:txBody>
      </p:sp>
      <p:sp>
        <p:nvSpPr>
          <p:cNvPr id="139288" name="Line 24"/>
          <p:cNvSpPr>
            <a:spLocks noChangeShapeType="1"/>
          </p:cNvSpPr>
          <p:nvPr/>
        </p:nvSpPr>
        <p:spPr bwMode="auto">
          <a:xfrm flipV="1">
            <a:off x="8853488" y="3090863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87" name="Line 23"/>
          <p:cNvSpPr>
            <a:spLocks noChangeShapeType="1"/>
          </p:cNvSpPr>
          <p:nvPr/>
        </p:nvSpPr>
        <p:spPr bwMode="auto">
          <a:xfrm flipV="1">
            <a:off x="4891088" y="3071813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9294" name="AutoShape 30"/>
          <p:cNvSpPr>
            <a:spLocks noChangeArrowheads="1"/>
          </p:cNvSpPr>
          <p:nvPr/>
        </p:nvSpPr>
        <p:spPr bwMode="auto">
          <a:xfrm>
            <a:off x="5334000" y="3733800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th-TH"/>
          </a:p>
        </p:txBody>
      </p:sp>
      <p:sp>
        <p:nvSpPr>
          <p:cNvPr id="139295" name="Line 31"/>
          <p:cNvSpPr>
            <a:spLocks noChangeShapeType="1"/>
          </p:cNvSpPr>
          <p:nvPr/>
        </p:nvSpPr>
        <p:spPr bwMode="auto">
          <a:xfrm>
            <a:off x="8853488" y="4292600"/>
            <a:ext cx="0" cy="3810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108156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9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9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9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9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9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9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9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9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9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9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9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39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39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9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39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39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39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39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39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39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3" grpId="0" animBg="1"/>
      <p:bldP spid="139274" grpId="0"/>
      <p:bldP spid="139276" grpId="0" animBg="1"/>
      <p:bldP spid="139277" grpId="0" animBg="1"/>
      <p:bldP spid="139278" grpId="0" animBg="1"/>
      <p:bldP spid="139279" grpId="0" animBg="1"/>
      <p:bldP spid="139280" grpId="0" animBg="1"/>
      <p:bldP spid="139281" grpId="0" animBg="1"/>
      <p:bldP spid="139282" grpId="0" animBg="1"/>
      <p:bldP spid="139285" grpId="0" animBg="1"/>
      <p:bldP spid="139286" grpId="0" animBg="1"/>
      <p:bldP spid="139291" grpId="0" animBg="1"/>
      <p:bldP spid="139292" grpId="0" animBg="1"/>
      <p:bldP spid="139293" grpId="0" animBg="1"/>
      <p:bldP spid="139288" grpId="0" animBg="1"/>
      <p:bldP spid="139287" grpId="0" animBg="1"/>
      <p:bldP spid="139294" grpId="0" animBg="1"/>
      <p:bldP spid="13929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746FA7-0F10-4CC2-AFBB-5992C8178F2A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Text Box 28"/>
          <p:cNvSpPr txBox="1">
            <a:spLocks noChangeArrowheads="1"/>
          </p:cNvSpPr>
          <p:nvPr/>
        </p:nvSpPr>
        <p:spPr bwMode="auto">
          <a:xfrm>
            <a:off x="319088" y="971550"/>
            <a:ext cx="1828800" cy="57943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From P</a:t>
            </a:r>
            <a:r>
              <a:rPr lang="en-US" sz="3200" b="1" baseline="-2500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1</a:t>
            </a: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 to P</a:t>
            </a:r>
            <a:r>
              <a:rPr lang="en-US" sz="3200" b="1" baseline="-25000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2</a:t>
            </a:r>
          </a:p>
        </p:txBody>
      </p:sp>
      <p:sp>
        <p:nvSpPr>
          <p:cNvPr id="6" name="Right Arrow 5"/>
          <p:cNvSpPr/>
          <p:nvPr/>
        </p:nvSpPr>
        <p:spPr>
          <a:xfrm>
            <a:off x="2212975" y="1146175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2649538" y="971550"/>
            <a:ext cx="3711575" cy="57943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Offer curve is upward sloping </a:t>
            </a:r>
            <a:endParaRPr lang="en-US" sz="3200" b="1" baseline="-2500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304800" y="1741488"/>
            <a:ext cx="5170488" cy="584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Country A’s Export of X     import of Y </a:t>
            </a:r>
            <a:endParaRPr lang="en-US" sz="3200" b="1" baseline="-25000">
              <a:solidFill>
                <a:srgbClr val="0000FF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Line 23"/>
          <p:cNvSpPr>
            <a:spLocks noChangeShapeType="1"/>
          </p:cNvSpPr>
          <p:nvPr/>
        </p:nvSpPr>
        <p:spPr bwMode="auto">
          <a:xfrm flipV="1">
            <a:off x="3411538" y="1843088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3" name="Line 23"/>
          <p:cNvSpPr>
            <a:spLocks noChangeShapeType="1"/>
          </p:cNvSpPr>
          <p:nvPr/>
        </p:nvSpPr>
        <p:spPr bwMode="auto">
          <a:xfrm flipV="1">
            <a:off x="5100638" y="1843088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15" name="Text Box 28"/>
          <p:cNvSpPr txBox="1">
            <a:spLocks noChangeArrowheads="1"/>
          </p:cNvSpPr>
          <p:nvPr/>
        </p:nvSpPr>
        <p:spPr bwMode="auto">
          <a:xfrm>
            <a:off x="5864225" y="1749425"/>
            <a:ext cx="2209800" cy="58578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Trade expands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6465888" y="1146175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8" name="Right Arrow 17"/>
          <p:cNvSpPr/>
          <p:nvPr/>
        </p:nvSpPr>
        <p:spPr>
          <a:xfrm>
            <a:off x="5519738" y="18669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9" name="Text Box 28"/>
          <p:cNvSpPr txBox="1">
            <a:spLocks noChangeArrowheads="1"/>
          </p:cNvSpPr>
          <p:nvPr/>
        </p:nvSpPr>
        <p:spPr bwMode="auto">
          <a:xfrm>
            <a:off x="304800" y="2514600"/>
            <a:ext cx="8153400" cy="584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00FF"/>
                </a:solidFill>
                <a:latin typeface="Angsana New" pitchFamily="18" charset="-34"/>
                <a:cs typeface="Angsana New" pitchFamily="18" charset="-34"/>
              </a:rPr>
              <a:t>That means Production Effect + Substitution Effect &gt; Income Effect</a:t>
            </a:r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319088" y="3581400"/>
            <a:ext cx="1828800" cy="57943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From P</a:t>
            </a:r>
            <a:r>
              <a:rPr lang="en-US" sz="3200" b="1" baseline="-25000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2</a:t>
            </a: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 to P</a:t>
            </a:r>
            <a:r>
              <a:rPr lang="en-US" sz="3200" b="1" baseline="-25000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3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2286000" y="3757613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22" name="Text Box 28"/>
          <p:cNvSpPr txBox="1">
            <a:spLocks noChangeArrowheads="1"/>
          </p:cNvSpPr>
          <p:nvPr/>
        </p:nvSpPr>
        <p:spPr bwMode="auto">
          <a:xfrm>
            <a:off x="2706688" y="3581400"/>
            <a:ext cx="3711575" cy="57943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Offer curve has negative slope</a:t>
            </a:r>
            <a:endParaRPr lang="en-US" sz="3200" b="1" baseline="-25000">
              <a:solidFill>
                <a:srgbClr val="66006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6632575" y="3757613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24" name="Text Box 28"/>
          <p:cNvSpPr txBox="1">
            <a:spLocks noChangeArrowheads="1"/>
          </p:cNvSpPr>
          <p:nvPr/>
        </p:nvSpPr>
        <p:spPr bwMode="auto">
          <a:xfrm>
            <a:off x="319088" y="4318000"/>
            <a:ext cx="5170487" cy="585788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Country A’s Export of X     import of Y </a:t>
            </a:r>
            <a:endParaRPr lang="en-US" sz="3200" b="1" baseline="-25000">
              <a:solidFill>
                <a:srgbClr val="660066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5" name="Line 21"/>
          <p:cNvSpPr>
            <a:spLocks noChangeShapeType="1"/>
          </p:cNvSpPr>
          <p:nvPr/>
        </p:nvSpPr>
        <p:spPr bwMode="auto">
          <a:xfrm>
            <a:off x="3367088" y="4383088"/>
            <a:ext cx="0" cy="457200"/>
          </a:xfrm>
          <a:prstGeom prst="line">
            <a:avLst/>
          </a:prstGeom>
          <a:noFill/>
          <a:ln w="2540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304800" y="5237163"/>
            <a:ext cx="8153400" cy="584200"/>
          </a:xfrm>
          <a:prstGeom prst="rect">
            <a:avLst/>
          </a:prstGeom>
          <a:solidFill>
            <a:srgbClr val="CCE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660066"/>
                </a:solidFill>
                <a:latin typeface="Angsana New" pitchFamily="18" charset="-34"/>
                <a:cs typeface="Angsana New" pitchFamily="18" charset="-34"/>
              </a:rPr>
              <a:t>That means Production Effect + Substitution Effect &lt; Income Effect</a:t>
            </a:r>
          </a:p>
        </p:txBody>
      </p:sp>
      <p:sp>
        <p:nvSpPr>
          <p:cNvPr id="27668" name="TextBox 29"/>
          <p:cNvSpPr txBox="1">
            <a:spLocks noChangeArrowheads="1"/>
          </p:cNvSpPr>
          <p:nvPr/>
        </p:nvSpPr>
        <p:spPr bwMode="auto">
          <a:xfrm>
            <a:off x="319088" y="304800"/>
            <a:ext cx="73771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2400"/>
              <a:t>Notes on the effects from changes in relative price</a:t>
            </a:r>
            <a:endParaRPr lang="th-TH" sz="2400"/>
          </a:p>
        </p:txBody>
      </p:sp>
      <p:sp>
        <p:nvSpPr>
          <p:cNvPr id="30" name="Line 23"/>
          <p:cNvSpPr>
            <a:spLocks noChangeShapeType="1"/>
          </p:cNvSpPr>
          <p:nvPr/>
        </p:nvSpPr>
        <p:spPr bwMode="auto">
          <a:xfrm flipV="1">
            <a:off x="5083175" y="4383088"/>
            <a:ext cx="0" cy="38100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55473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9" grpId="0" animBg="1"/>
      <p:bldP spid="3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379</Words>
  <Application>Microsoft Office PowerPoint</Application>
  <PresentationFormat>On-screen Show (4:3)</PresentationFormat>
  <Paragraphs>120</Paragraphs>
  <Slides>6</Slides>
  <Notes>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Microsoft Equation 3.0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Toshiba</dc:creator>
  <cp:lastModifiedBy>Toshiba</cp:lastModifiedBy>
  <cp:revision>1</cp:revision>
  <dcterms:created xsi:type="dcterms:W3CDTF">2011-09-07T19:30:54Z</dcterms:created>
  <dcterms:modified xsi:type="dcterms:W3CDTF">2011-09-07T19:36:15Z</dcterms:modified>
</cp:coreProperties>
</file>