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2" r:id="rId8"/>
    <p:sldId id="265" r:id="rId9"/>
    <p:sldId id="266" r:id="rId10"/>
    <p:sldId id="267" r:id="rId11"/>
    <p:sldId id="268" r:id="rId12"/>
    <p:sldId id="263" r:id="rId13"/>
    <p:sldId id="264" r:id="rId14"/>
    <p:sldId id="269" r:id="rId15"/>
    <p:sldId id="270" r:id="rId16"/>
    <p:sldId id="271" r:id="rId17"/>
    <p:sldId id="272" r:id="rId18"/>
    <p:sldId id="281" r:id="rId19"/>
    <p:sldId id="273" r:id="rId20"/>
    <p:sldId id="274" r:id="rId21"/>
    <p:sldId id="275" r:id="rId22"/>
    <p:sldId id="276" r:id="rId23"/>
    <p:sldId id="277" r:id="rId24"/>
    <p:sldId id="278" r:id="rId25"/>
    <p:sldId id="279" r:id="rId26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370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58BC4-9AD5-42D2-9FF3-E5D048C71E30}" type="datetimeFigureOut">
              <a:rPr lang="en-US" smtClean="0"/>
              <a:pPr/>
              <a:t>2/27/2014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94B9D-A1DF-4873-A777-9833715C93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15162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58BC4-9AD5-42D2-9FF3-E5D048C71E30}" type="datetimeFigureOut">
              <a:rPr lang="en-US" smtClean="0"/>
              <a:pPr/>
              <a:t>2/27/2014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94B9D-A1DF-4873-A777-9833715C93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74785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58BC4-9AD5-42D2-9FF3-E5D048C71E30}" type="datetimeFigureOut">
              <a:rPr lang="en-US" smtClean="0"/>
              <a:pPr/>
              <a:t>2/27/2014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94B9D-A1DF-4873-A777-9833715C93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65232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58BC4-9AD5-42D2-9FF3-E5D048C71E30}" type="datetimeFigureOut">
              <a:rPr lang="en-US" smtClean="0"/>
              <a:pPr/>
              <a:t>2/27/2014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94B9D-A1DF-4873-A777-9833715C93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02027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58BC4-9AD5-42D2-9FF3-E5D048C71E30}" type="datetimeFigureOut">
              <a:rPr lang="en-US" smtClean="0"/>
              <a:pPr/>
              <a:t>2/27/2014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94B9D-A1DF-4873-A777-9833715C93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30026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58BC4-9AD5-42D2-9FF3-E5D048C71E30}" type="datetimeFigureOut">
              <a:rPr lang="en-US" smtClean="0"/>
              <a:pPr/>
              <a:t>2/27/2014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94B9D-A1DF-4873-A777-9833715C93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28145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58BC4-9AD5-42D2-9FF3-E5D048C71E30}" type="datetimeFigureOut">
              <a:rPr lang="en-US" smtClean="0"/>
              <a:pPr/>
              <a:t>2/27/2014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94B9D-A1DF-4873-A777-9833715C93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41525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58BC4-9AD5-42D2-9FF3-E5D048C71E30}" type="datetimeFigureOut">
              <a:rPr lang="en-US" smtClean="0"/>
              <a:pPr/>
              <a:t>2/27/2014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94B9D-A1DF-4873-A777-9833715C93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0400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58BC4-9AD5-42D2-9FF3-E5D048C71E30}" type="datetimeFigureOut">
              <a:rPr lang="en-US" smtClean="0"/>
              <a:pPr/>
              <a:t>2/27/2014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94B9D-A1DF-4873-A777-9833715C93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13524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58BC4-9AD5-42D2-9FF3-E5D048C71E30}" type="datetimeFigureOut">
              <a:rPr lang="en-US" smtClean="0"/>
              <a:pPr/>
              <a:t>2/27/2014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94B9D-A1DF-4873-A777-9833715C93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590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58BC4-9AD5-42D2-9FF3-E5D048C71E30}" type="datetimeFigureOut">
              <a:rPr lang="en-US" smtClean="0"/>
              <a:pPr/>
              <a:t>2/27/2014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94B9D-A1DF-4873-A777-9833715C93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98601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A58BC4-9AD5-42D2-9FF3-E5D048C71E30}" type="datetimeFigureOut">
              <a:rPr lang="en-US" smtClean="0"/>
              <a:pPr/>
              <a:t>2/27/2014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E94B9D-A1DF-4873-A777-9833715C93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47469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600200"/>
            <a:ext cx="7772400" cy="1470025"/>
          </a:xfrm>
        </p:spPr>
        <p:txBody>
          <a:bodyPr/>
          <a:lstStyle/>
          <a:p>
            <a:r>
              <a:rPr lang="en-US" b="1" dirty="0" smtClean="0"/>
              <a:t>Tutorial on Using GTAP 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895600"/>
            <a:ext cx="6400800" cy="1752600"/>
          </a:xfrm>
        </p:spPr>
        <p:txBody>
          <a:bodyPr/>
          <a:lstStyle/>
          <a:p>
            <a:r>
              <a:rPr lang="en-US" dirty="0" err="1" smtClean="0"/>
              <a:t>Nattapong</a:t>
            </a:r>
            <a:r>
              <a:rPr lang="en-US" dirty="0" smtClean="0"/>
              <a:t> </a:t>
            </a:r>
            <a:r>
              <a:rPr lang="en-US" dirty="0" err="1" smtClean="0"/>
              <a:t>Puttanapong</a:t>
            </a:r>
            <a:r>
              <a:rPr lang="en-US" dirty="0" smtClean="0"/>
              <a:t>, Ph.D.</a:t>
            </a:r>
            <a:endParaRPr lang="en-US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2590800" y="54102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2000" dirty="0" smtClean="0"/>
              <a:t>EE 459</a:t>
            </a:r>
          </a:p>
          <a:p>
            <a:pPr algn="r"/>
            <a:r>
              <a:rPr lang="en-US" sz="2000" dirty="0" smtClean="0"/>
              <a:t>Semester </a:t>
            </a:r>
            <a:r>
              <a:rPr lang="en-US" sz="2000" dirty="0" smtClean="0"/>
              <a:t>2 </a:t>
            </a:r>
            <a:r>
              <a:rPr lang="en-US" sz="2000" dirty="0" smtClean="0"/>
              <a:t>/ 2013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2997249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667000"/>
            <a:ext cx="8229600" cy="1143000"/>
          </a:xfrm>
        </p:spPr>
        <p:txBody>
          <a:bodyPr/>
          <a:lstStyle/>
          <a:p>
            <a:r>
              <a:rPr lang="en-US" b="1" dirty="0" smtClean="0"/>
              <a:t>STEP 1 : GTAP - Installation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xmlns="" val="1116383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81000"/>
            <a:ext cx="8991600" cy="6591959"/>
          </a:xfrm>
        </p:spPr>
      </p:pic>
      <p:sp>
        <p:nvSpPr>
          <p:cNvPr id="5" name="Oval 4"/>
          <p:cNvSpPr/>
          <p:nvPr/>
        </p:nvSpPr>
        <p:spPr>
          <a:xfrm>
            <a:off x="2514600" y="2971800"/>
            <a:ext cx="1143000" cy="228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2514600" y="3200400"/>
            <a:ext cx="1143000" cy="228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3657600" y="3086100"/>
            <a:ext cx="1295400" cy="7239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 flipV="1">
            <a:off x="2895600" y="3466635"/>
            <a:ext cx="1295400" cy="7239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029200" y="3581400"/>
            <a:ext cx="3657600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Unzip and install </a:t>
            </a:r>
            <a:r>
              <a:rPr lang="en-US" dirty="0" err="1" smtClean="0"/>
              <a:t>GTAPAgg</a:t>
            </a:r>
            <a:r>
              <a:rPr lang="en-US" dirty="0" smtClean="0"/>
              <a:t> version 6.0 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379640" y="4188676"/>
            <a:ext cx="4078559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Unzip and install </a:t>
            </a:r>
            <a:r>
              <a:rPr lang="en-US" dirty="0" err="1" smtClean="0"/>
              <a:t>RunGTAP</a:t>
            </a:r>
            <a:r>
              <a:rPr lang="en-US" dirty="0" smtClean="0"/>
              <a:t> version 3.59 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743200" y="4800600"/>
            <a:ext cx="5486400" cy="646331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/>
              <a:t>Note: </a:t>
            </a:r>
            <a:r>
              <a:rPr lang="en-US" dirty="0" smtClean="0"/>
              <a:t>Indeed we use only 2 programs in GTAP’s package to analyze the impact of FTA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16928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19400"/>
            <a:ext cx="90678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STEP 2 : Using </a:t>
            </a:r>
            <a:r>
              <a:rPr lang="en-US" b="1" dirty="0" err="1" smtClean="0"/>
              <a:t>GTAPAgg</a:t>
            </a:r>
            <a:r>
              <a:rPr lang="en-US" b="1" dirty="0" smtClean="0"/>
              <a:t> to Re-arrange Global Trade Data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xmlns="" val="2960280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343400"/>
            <a:ext cx="8229600" cy="1143000"/>
          </a:xfrm>
        </p:spPr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" y="457200"/>
            <a:ext cx="8839200" cy="6858001"/>
          </a:xfrm>
        </p:spPr>
      </p:pic>
      <p:sp>
        <p:nvSpPr>
          <p:cNvPr id="5" name="TextBox 4"/>
          <p:cNvSpPr txBox="1"/>
          <p:nvPr/>
        </p:nvSpPr>
        <p:spPr>
          <a:xfrm>
            <a:off x="2743200" y="3581400"/>
            <a:ext cx="5791200" cy="147732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Note : Since we are using the </a:t>
            </a:r>
            <a:r>
              <a:rPr lang="en-US" dirty="0"/>
              <a:t>s</a:t>
            </a:r>
            <a:r>
              <a:rPr lang="en-US" dirty="0" smtClean="0"/>
              <a:t>tudent version, there is a limitation on the size of data that we can use for GTAP’s simulation. Specifically, we can modify the database to:</a:t>
            </a:r>
          </a:p>
          <a:p>
            <a:r>
              <a:rPr lang="en-US" dirty="0" smtClean="0"/>
              <a:t>   (1) Not more than 10 categories of products</a:t>
            </a:r>
          </a:p>
          <a:p>
            <a:r>
              <a:rPr lang="en-US" dirty="0"/>
              <a:t> </a:t>
            </a:r>
            <a:r>
              <a:rPr lang="en-US" dirty="0" smtClean="0"/>
              <a:t>  (2) Not more than 10 sectors of products </a:t>
            </a:r>
            <a:endParaRPr lang="en-US" dirty="0"/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5562600" y="2743200"/>
            <a:ext cx="1524000" cy="685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8" name="Oval 7"/>
          <p:cNvSpPr/>
          <p:nvPr/>
        </p:nvSpPr>
        <p:spPr>
          <a:xfrm>
            <a:off x="3276600" y="1905000"/>
            <a:ext cx="3810000" cy="1181100"/>
          </a:xfrm>
          <a:prstGeom prst="ellipse">
            <a:avLst/>
          </a:prstGeom>
          <a:noFill/>
          <a:ln w="508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2743200" y="838200"/>
            <a:ext cx="1206190" cy="1066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2667000" y="1143000"/>
            <a:ext cx="1219200" cy="1066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886200" y="528935"/>
            <a:ext cx="5105400" cy="9233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In this FTA analysis, we will set the new aggregation of regions and that of sectors. The aggregation process can be started by clicking on these buttons.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1303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171" y="609600"/>
            <a:ext cx="9105900" cy="7284721"/>
          </a:xfrm>
        </p:spPr>
      </p:pic>
      <p:sp>
        <p:nvSpPr>
          <p:cNvPr id="2" name="Oval 1"/>
          <p:cNvSpPr/>
          <p:nvPr/>
        </p:nvSpPr>
        <p:spPr>
          <a:xfrm>
            <a:off x="76200" y="4038600"/>
            <a:ext cx="1295400" cy="1600200"/>
          </a:xfrm>
          <a:prstGeom prst="ellipse">
            <a:avLst/>
          </a:prstGeom>
          <a:noFill/>
          <a:ln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" name="Straight Arrow Connector 4"/>
          <p:cNvCxnSpPr/>
          <p:nvPr/>
        </p:nvCxnSpPr>
        <p:spPr>
          <a:xfrm flipH="1" flipV="1">
            <a:off x="1219200" y="5486400"/>
            <a:ext cx="990600" cy="457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514600" y="5638800"/>
            <a:ext cx="5257800" cy="9233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Set up the group of countries :  in </a:t>
            </a:r>
            <a:r>
              <a:rPr lang="en-US" dirty="0" smtClean="0"/>
              <a:t>this example, </a:t>
            </a:r>
            <a:r>
              <a:rPr lang="en-US" dirty="0" smtClean="0"/>
              <a:t>we classify countries into 3 groups (Thailand, EU and Rest of the World)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85788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1373" y="685800"/>
            <a:ext cx="9182100" cy="7345681"/>
          </a:xfrm>
        </p:spPr>
      </p:pic>
      <p:sp>
        <p:nvSpPr>
          <p:cNvPr id="5" name="Oval 4"/>
          <p:cNvSpPr/>
          <p:nvPr/>
        </p:nvSpPr>
        <p:spPr>
          <a:xfrm>
            <a:off x="76200" y="4038600"/>
            <a:ext cx="1295400" cy="2895600"/>
          </a:xfrm>
          <a:prstGeom prst="ellipse">
            <a:avLst/>
          </a:prstGeom>
          <a:noFill/>
          <a:ln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1440366" y="5497551"/>
            <a:ext cx="990600" cy="457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514600" y="5638800"/>
            <a:ext cx="5257800" cy="9233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Set up the group of sectors:  in this analysis, we classify sectors of production into 10 groups (see the details of creating new groups in the following slides)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32700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US" b="1" dirty="0" smtClean="0">
                <a:solidFill>
                  <a:schemeClr val="accent1"/>
                </a:solidFill>
              </a:rPr>
              <a:t>Sector Aggregation</a:t>
            </a:r>
            <a:endParaRPr lang="en-US" b="1" dirty="0">
              <a:solidFill>
                <a:schemeClr val="accent1"/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954277969"/>
              </p:ext>
            </p:extLst>
          </p:nvPr>
        </p:nvGraphicFramePr>
        <p:xfrm>
          <a:off x="152400" y="1371600"/>
          <a:ext cx="8686801" cy="528223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76046"/>
                <a:gridCol w="3172146"/>
                <a:gridCol w="976046"/>
                <a:gridCol w="3562563"/>
              </a:tblGrid>
              <a:tr h="188649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</a:rPr>
                        <a:t>Original List of Sectors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>
                          <a:effectLst/>
                        </a:rPr>
                        <a:t>New List of Sectors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930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u="none" strike="noStrike">
                          <a:effectLst/>
                        </a:rPr>
                        <a:t>Number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u="none" strike="noStrike" dirty="0">
                          <a:effectLst/>
                        </a:rPr>
                        <a:t>Name of Sector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u="none" strike="noStrike">
                          <a:effectLst/>
                        </a:rPr>
                        <a:t>Number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u="none" strike="noStrike" dirty="0">
                          <a:effectLst/>
                        </a:rPr>
                        <a:t>Name of Sector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>
                    <a:solidFill>
                      <a:schemeClr val="accent1"/>
                    </a:solidFill>
                  </a:tcPr>
                </a:tc>
              </a:tr>
              <a:tr h="188649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Paddy rice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Grains and Crops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</a:tr>
              <a:tr h="188649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Wheat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Grains and Crops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</a:tr>
              <a:tr h="188649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Cereal grains nec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Grains and Crops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</a:tr>
              <a:tr h="293012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Vegetables, fruit, nuts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Grains and Crops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</a:tr>
              <a:tr h="188649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Oil seeds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Grains and Crops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</a:tr>
              <a:tr h="293012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Sugar cane, sugar beet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</a:rPr>
                        <a:t>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Grains and Crops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</a:tr>
              <a:tr h="188649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Plant-based fibers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Grains and Crops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</a:tr>
              <a:tr h="188649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Crops nec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Grains and Crops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</a:tr>
              <a:tr h="293012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Bovine cattle, sheep and goats, horses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MeatLstk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</a:tr>
              <a:tr h="188649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10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Animal products nec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MeatLstk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</a:tr>
              <a:tr h="188649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11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Raw milk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MeatLstk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</a:tr>
              <a:tr h="293012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12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Wool, silk-worm cocoons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MeatLstk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</a:tr>
              <a:tr h="188649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13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Forestry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Extraction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</a:tr>
              <a:tr h="188649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14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Fishing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Extraction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</a:tr>
              <a:tr h="188649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15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Coal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Extraction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</a:tr>
              <a:tr h="188649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16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Oil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Extraction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</a:tr>
              <a:tr h="188649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17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Gas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Extraction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</a:tr>
              <a:tr h="188649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18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Minerals nec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Extraction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</a:tr>
              <a:tr h="293012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19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Bovine meat products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MeatLstk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</a:tr>
              <a:tr h="188649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20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Meat products nec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</a:rPr>
                        <a:t>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</a:rPr>
                        <a:t>MeatLstk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920" marR="6920" marT="692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6792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b="1" dirty="0">
                <a:solidFill>
                  <a:schemeClr val="accent1"/>
                </a:solidFill>
              </a:rPr>
              <a:t>Sector </a:t>
            </a:r>
            <a:r>
              <a:rPr lang="en-US" b="1" dirty="0" smtClean="0">
                <a:solidFill>
                  <a:schemeClr val="accent1"/>
                </a:solidFill>
              </a:rPr>
              <a:t>Aggregation (Cont’d)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848548522"/>
              </p:ext>
            </p:extLst>
          </p:nvPr>
        </p:nvGraphicFramePr>
        <p:xfrm>
          <a:off x="0" y="1295395"/>
          <a:ext cx="9144001" cy="534929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8200"/>
                <a:gridCol w="3311180"/>
                <a:gridCol w="1032220"/>
                <a:gridCol w="3962401"/>
              </a:tblGrid>
              <a:tr h="228605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</a:rPr>
                        <a:t>Original List of Sectors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>
                          <a:effectLst/>
                        </a:rPr>
                        <a:t>New List of Sectors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3223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u="none" strike="noStrike">
                          <a:effectLst/>
                        </a:rPr>
                        <a:t>Number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u="none" strike="noStrike" dirty="0">
                          <a:effectLst/>
                        </a:rPr>
                        <a:t>Name of Sector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u="none" strike="noStrike">
                          <a:effectLst/>
                        </a:rPr>
                        <a:t>Number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u="none" strike="noStrike" dirty="0">
                          <a:effectLst/>
                        </a:rPr>
                        <a:t>Name of Sector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>
                    <a:solidFill>
                      <a:schemeClr val="accent1"/>
                    </a:solidFill>
                  </a:tcPr>
                </a:tc>
              </a:tr>
              <a:tr h="232238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21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Vegetable oils and fats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</a:rPr>
                        <a:t>ProcFood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</a:tr>
              <a:tr h="232238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22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Dairy products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ProcFood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</a:tr>
              <a:tr h="232238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23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Processed rice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Grains and Crops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</a:tr>
              <a:tr h="232238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24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Sugar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ProcFood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</a:tr>
              <a:tr h="232238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25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Food products nec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ProcFood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</a:tr>
              <a:tr h="313468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26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Beverages and tobacco products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ProcFood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</a:tr>
              <a:tr h="232238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27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Textiles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TextWapp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</a:tr>
              <a:tr h="232238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28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Wearing apparel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TextWapp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</a:tr>
              <a:tr h="232238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29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Leather products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LightMnfc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</a:tr>
              <a:tr h="232238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30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Wood products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</a:rPr>
                        <a:t>LightMnfc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</a:tr>
              <a:tr h="313468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31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Paper products, publishing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</a:rPr>
                        <a:t>LightMnfc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</a:tr>
              <a:tr h="232238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32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Petroleum, coal products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</a:rPr>
                        <a:t>HeavyMnfc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</a:tr>
              <a:tr h="313468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33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Chemical, rubber, plastic products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HeavyMnfc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</a:tr>
              <a:tr h="232238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34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Mineral products nec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HeavyMnfc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</a:tr>
              <a:tr h="232238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35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Ferrous metals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HeavyMnfc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</a:tr>
              <a:tr h="232238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36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Metals nec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</a:rPr>
                        <a:t>HeavyMnfc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</a:tr>
              <a:tr h="232238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37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Metal products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HeavyMnfc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</a:tr>
              <a:tr h="232238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38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Motor vehicles and parts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HeavyMnfc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</a:tr>
              <a:tr h="232238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39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Transport equipment nec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</a:rPr>
                        <a:t>HeavyMnfc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</a:tr>
              <a:tr h="232238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40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Electronic equipment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</a:rPr>
                        <a:t>HeavyMnfc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6598" marR="6598" marT="6598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4614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accent1"/>
                </a:solidFill>
              </a:rPr>
              <a:t>Sector Aggregation (Cont’d)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24012385"/>
              </p:ext>
            </p:extLst>
          </p:nvPr>
        </p:nvGraphicFramePr>
        <p:xfrm>
          <a:off x="0" y="1524000"/>
          <a:ext cx="9144000" cy="50506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81538"/>
                <a:gridCol w="3790462"/>
                <a:gridCol w="806822"/>
                <a:gridCol w="3765178"/>
              </a:tblGrid>
              <a:tr h="157001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600" b="1" u="none" strike="noStrike" dirty="0">
                          <a:effectLst/>
                        </a:rPr>
                        <a:t>Original List of Sectors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600" b="1" u="none" strike="noStrike">
                          <a:effectLst/>
                        </a:rPr>
                        <a:t>New List of Sectors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43622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1" u="none" strike="noStrike">
                          <a:effectLst/>
                        </a:rPr>
                        <a:t>Number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1" u="none" strike="noStrike" dirty="0">
                          <a:effectLst/>
                        </a:rPr>
                        <a:t>Name of Sector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1" u="none" strike="noStrike">
                          <a:effectLst/>
                        </a:rPr>
                        <a:t>Number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1" u="none" strike="noStrike" dirty="0">
                          <a:effectLst/>
                        </a:rPr>
                        <a:t>Name of Sector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>
                    <a:solidFill>
                      <a:schemeClr val="accent1"/>
                    </a:solidFill>
                  </a:tcPr>
                </a:tc>
              </a:tr>
              <a:tr h="481831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41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Machinery and equipment </a:t>
                      </a:r>
                      <a:r>
                        <a:rPr lang="en-US" sz="1400" u="none" strike="noStrike" dirty="0" err="1">
                          <a:effectLst/>
                        </a:rPr>
                        <a:t>nec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</a:rPr>
                        <a:t>HeavyMnfc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</a:tr>
              <a:tr h="243622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42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Manufactures nec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LightMnfc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</a:tr>
              <a:tr h="157001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43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Electricity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Util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</a:tr>
              <a:tr h="362727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44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Gas manufacture, distribution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Util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</a:tr>
              <a:tr h="157001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45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Water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Util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</a:tr>
              <a:tr h="157001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46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Construction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10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Util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</a:tr>
              <a:tr h="157001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47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Trade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TransComm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</a:tr>
              <a:tr h="157001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48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Transport nec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TransComm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</a:tr>
              <a:tr h="243622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49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Water transport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TransComm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</a:tr>
              <a:tr h="157001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50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Air transport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TransComm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</a:tr>
              <a:tr h="243622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51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Communication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TransComm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</a:tr>
              <a:tr h="243622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52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Financial services nec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10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OthServices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</a:tr>
              <a:tr h="157001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53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Insurance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10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OthServices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</a:tr>
              <a:tr h="243622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54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Business services nec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10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OthServices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</a:tr>
              <a:tr h="362727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55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Recreational and other services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10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OthServices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</a:tr>
              <a:tr h="600935"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56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Public Administration, Defense, Education, Health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10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</a:rPr>
                        <a:t>OthServices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ordia New"/>
                      </a:endParaRPr>
                    </a:p>
                  </a:txBody>
                  <a:tcPr marL="5414" marR="5414" marT="5414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62482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161" y="990600"/>
            <a:ext cx="9119839" cy="6949441"/>
          </a:xfrm>
        </p:spPr>
      </p:pic>
      <p:cxnSp>
        <p:nvCxnSpPr>
          <p:cNvPr id="5" name="Straight Arrow Connector 4"/>
          <p:cNvCxnSpPr/>
          <p:nvPr/>
        </p:nvCxnSpPr>
        <p:spPr>
          <a:xfrm flipH="1">
            <a:off x="2912327" y="2953215"/>
            <a:ext cx="1219200" cy="457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728224" y="2298031"/>
            <a:ext cx="5257800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After finishing the new regional and </a:t>
            </a:r>
            <a:r>
              <a:rPr lang="en-US" dirty="0" err="1" smtClean="0"/>
              <a:t>sectoral</a:t>
            </a:r>
            <a:r>
              <a:rPr lang="en-US" dirty="0" smtClean="0"/>
              <a:t> aggregation, save the new setting.</a:t>
            </a:r>
            <a:endParaRPr lang="en-US" dirty="0"/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2795239" y="3674327"/>
            <a:ext cx="1453376" cy="3642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743200" y="4114800"/>
            <a:ext cx="5257800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Then click on this button to create the aggregated database for GTAP.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3289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76200" y="1066800"/>
            <a:ext cx="9220200" cy="7376161"/>
          </a:xfrm>
        </p:spPr>
      </p:pic>
      <p:sp>
        <p:nvSpPr>
          <p:cNvPr id="3" name="Oval 2"/>
          <p:cNvSpPr/>
          <p:nvPr/>
        </p:nvSpPr>
        <p:spPr>
          <a:xfrm>
            <a:off x="2743200" y="4419600"/>
            <a:ext cx="2209800" cy="685800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" name="Straight Arrow Connector 4"/>
          <p:cNvCxnSpPr>
            <a:endCxn id="3" idx="4"/>
          </p:cNvCxnSpPr>
          <p:nvPr/>
        </p:nvCxnSpPr>
        <p:spPr>
          <a:xfrm flipH="1" flipV="1">
            <a:off x="3848100" y="5105400"/>
            <a:ext cx="577076" cy="97387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863076" y="6133171"/>
            <a:ext cx="4452124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Save the new database (it will be created in the zip-file format)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67846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43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STEP 3 : Opening the New Database in </a:t>
            </a:r>
            <a:r>
              <a:rPr lang="en-US" b="1" dirty="0" err="1" smtClean="0"/>
              <a:t>RunGTAP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3624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1066800"/>
            <a:ext cx="8496300" cy="6797041"/>
          </a:xfrm>
        </p:spPr>
      </p:pic>
      <p:sp>
        <p:nvSpPr>
          <p:cNvPr id="5" name="Oval 4"/>
          <p:cNvSpPr/>
          <p:nvPr/>
        </p:nvSpPr>
        <p:spPr>
          <a:xfrm>
            <a:off x="503663" y="1143000"/>
            <a:ext cx="2209800" cy="685800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2713464" y="594655"/>
            <a:ext cx="867936" cy="8721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048000" y="225323"/>
            <a:ext cx="4452124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On the top menu, select “Version </a:t>
            </a:r>
            <a:r>
              <a:rPr lang="en-US" dirty="0" smtClean="0">
                <a:sym typeface="Wingdings" panose="05000000000000000000" pitchFamily="2" charset="2"/>
              </a:rPr>
              <a:t> New”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716664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0470" y="0"/>
            <a:ext cx="3072253" cy="222189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0208" y="2364889"/>
            <a:ext cx="3051809" cy="22071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8349" y="4659351"/>
            <a:ext cx="3055526" cy="220980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1295400" y="1905000"/>
            <a:ext cx="700712" cy="304800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04250" y="3316044"/>
            <a:ext cx="1119749" cy="304800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1295400" y="4267200"/>
            <a:ext cx="700712" cy="304800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404250" y="6096000"/>
            <a:ext cx="700712" cy="304800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Arrow Connector 10"/>
          <p:cNvCxnSpPr>
            <a:endCxn id="3" idx="7"/>
          </p:cNvCxnSpPr>
          <p:nvPr/>
        </p:nvCxnSpPr>
        <p:spPr>
          <a:xfrm flipH="1">
            <a:off x="1893495" y="1676400"/>
            <a:ext cx="2297505" cy="27323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1523999" y="3195207"/>
            <a:ext cx="2297505" cy="27323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1996113" y="3331825"/>
            <a:ext cx="3414087" cy="107199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1104963" y="5120235"/>
            <a:ext cx="3009837" cy="112816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196576" y="1353234"/>
            <a:ext cx="4452124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To start this process, click on “Next”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3840088" y="2946712"/>
            <a:ext cx="4808611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Then, select “New aggregation” and click “Next”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4018332" y="4953000"/>
            <a:ext cx="4808611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Click on “Locate ZIP” to identify the location of the new aggregated database which we have just create.</a:t>
            </a:r>
            <a:endParaRPr lang="en-US" dirty="0"/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1814974" y="6553200"/>
            <a:ext cx="2381602" cy="2311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3" name="Down Arrow 22"/>
          <p:cNvSpPr/>
          <p:nvPr/>
        </p:nvSpPr>
        <p:spPr>
          <a:xfrm>
            <a:off x="341945" y="1905000"/>
            <a:ext cx="481628" cy="7935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Down Arrow 23"/>
          <p:cNvSpPr/>
          <p:nvPr/>
        </p:nvSpPr>
        <p:spPr>
          <a:xfrm>
            <a:off x="341945" y="4326672"/>
            <a:ext cx="481628" cy="7935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4191000" y="6299466"/>
            <a:ext cx="4452124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Then, click on “Next”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3276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3400" y="1066800"/>
            <a:ext cx="5268148" cy="3810000"/>
          </a:xfrm>
        </p:spPr>
      </p:pic>
      <p:sp>
        <p:nvSpPr>
          <p:cNvPr id="5" name="Oval 4"/>
          <p:cNvSpPr/>
          <p:nvPr/>
        </p:nvSpPr>
        <p:spPr>
          <a:xfrm>
            <a:off x="381000" y="3276600"/>
            <a:ext cx="1371600" cy="533400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362200" y="3358634"/>
            <a:ext cx="4452124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The last step is to confirm to use the new database.  Click on “FINISH” button.</a:t>
            </a:r>
            <a:endParaRPr lang="en-US" dirty="0"/>
          </a:p>
        </p:txBody>
      </p:sp>
      <p:cxnSp>
        <p:nvCxnSpPr>
          <p:cNvPr id="7" name="Straight Arrow Connector 6"/>
          <p:cNvCxnSpPr>
            <a:endCxn id="5" idx="6"/>
          </p:cNvCxnSpPr>
          <p:nvPr/>
        </p:nvCxnSpPr>
        <p:spPr>
          <a:xfrm flipH="1">
            <a:off x="1752600" y="3543300"/>
            <a:ext cx="6096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9740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4600"/>
            <a:ext cx="8229600" cy="1143000"/>
          </a:xfrm>
        </p:spPr>
        <p:txBody>
          <a:bodyPr>
            <a:normAutofit/>
          </a:bodyPr>
          <a:lstStyle/>
          <a:p>
            <a:r>
              <a:rPr lang="en-US" b="1" dirty="0"/>
              <a:t>STEP </a:t>
            </a:r>
            <a:r>
              <a:rPr lang="en-US" b="1" dirty="0" smtClean="0"/>
              <a:t>4 :Running the Simulation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13835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04800"/>
            <a:ext cx="9144000" cy="7036594"/>
          </a:xfrm>
        </p:spPr>
      </p:pic>
      <p:sp>
        <p:nvSpPr>
          <p:cNvPr id="5" name="Oval 4"/>
          <p:cNvSpPr/>
          <p:nvPr/>
        </p:nvSpPr>
        <p:spPr>
          <a:xfrm>
            <a:off x="5105400" y="665719"/>
            <a:ext cx="1295400" cy="304800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2286000" y="1059624"/>
            <a:ext cx="1295400" cy="304800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1981200" y="1447800"/>
            <a:ext cx="7086600" cy="457200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2133600" y="1886415"/>
            <a:ext cx="1143000" cy="381000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6695378" y="2276707"/>
            <a:ext cx="1143000" cy="381000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228600" y="2801742"/>
            <a:ext cx="1600200" cy="381000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304800" y="473102"/>
            <a:ext cx="3962400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1.  Select “</a:t>
            </a:r>
            <a:r>
              <a:rPr lang="en-US" dirty="0" err="1" smtClean="0"/>
              <a:t>tms</a:t>
            </a:r>
            <a:r>
              <a:rPr lang="en-US" dirty="0" smtClean="0"/>
              <a:t>”  (the import tax)</a:t>
            </a:r>
            <a:endParaRPr lang="en-US" dirty="0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1371600" y="833141"/>
            <a:ext cx="914400" cy="37888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5181600" y="3505200"/>
            <a:ext cx="3962400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2.Specify that this will be applied to all commodities that are exported from Thailand to EU</a:t>
            </a:r>
            <a:endParaRPr lang="en-US" dirty="0"/>
          </a:p>
        </p:txBody>
      </p:sp>
      <p:cxnSp>
        <p:nvCxnSpPr>
          <p:cNvPr id="19" name="Straight Arrow Connector 18"/>
          <p:cNvCxnSpPr/>
          <p:nvPr/>
        </p:nvCxnSpPr>
        <p:spPr>
          <a:xfrm flipH="1" flipV="1">
            <a:off x="5334000" y="1905000"/>
            <a:ext cx="1676400" cy="1600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 flipV="1">
            <a:off x="2438400" y="2267416"/>
            <a:ext cx="1600200" cy="241981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4191000" y="2467208"/>
            <a:ext cx="2504378" cy="222002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2438400" y="4687229"/>
            <a:ext cx="4572000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3.Specify that the new rate of import tax is 0.0</a:t>
            </a:r>
          </a:p>
        </p:txBody>
      </p:sp>
      <p:cxnSp>
        <p:nvCxnSpPr>
          <p:cNvPr id="28" name="Straight Arrow Connector 27"/>
          <p:cNvCxnSpPr/>
          <p:nvPr/>
        </p:nvCxnSpPr>
        <p:spPr>
          <a:xfrm flipH="1" flipV="1">
            <a:off x="685800" y="3182743"/>
            <a:ext cx="152400" cy="260845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304800" y="5825995"/>
            <a:ext cx="4876800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4. Add this set up as a shock to the model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Example : zero tax due to the free trade agreement between Thailand and EU</a:t>
            </a:r>
            <a:endParaRPr lang="en-US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1018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5312" y="762000"/>
            <a:ext cx="9182100" cy="7345681"/>
          </a:xfrm>
        </p:spPr>
      </p:pic>
      <p:sp>
        <p:nvSpPr>
          <p:cNvPr id="5" name="TextBox 4"/>
          <p:cNvSpPr txBox="1"/>
          <p:nvPr/>
        </p:nvSpPr>
        <p:spPr>
          <a:xfrm>
            <a:off x="443260" y="1981200"/>
            <a:ext cx="5076593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Repeat the same steps to specify the shock of zero tariff rate on all commodities that Thailand imports from EU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-18585" y="3733800"/>
            <a:ext cx="4971585" cy="533400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28600" y="4953000"/>
            <a:ext cx="5076593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Then, there are 2 shocks in the list that are ready to be applied to the model.</a:t>
            </a:r>
            <a:endParaRPr lang="en-US" dirty="0"/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2614496" y="4295103"/>
            <a:ext cx="0" cy="65789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Example : zero tax due to the free trade agreement between Thailand and EU</a:t>
            </a:r>
            <a:endParaRPr lang="en-US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875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150" y="838200"/>
            <a:ext cx="9086850" cy="7269481"/>
          </a:xfrm>
        </p:spPr>
      </p:pic>
      <p:sp>
        <p:nvSpPr>
          <p:cNvPr id="5" name="Oval 4"/>
          <p:cNvSpPr/>
          <p:nvPr/>
        </p:nvSpPr>
        <p:spPr>
          <a:xfrm>
            <a:off x="6400800" y="1143000"/>
            <a:ext cx="1295400" cy="304800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152400" y="2743200"/>
            <a:ext cx="1295400" cy="304800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038600" y="304800"/>
            <a:ext cx="4419600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Click on ‘Solve’ tab</a:t>
            </a:r>
            <a:endParaRPr lang="en-US" dirty="0"/>
          </a:p>
        </p:txBody>
      </p:sp>
      <p:cxnSp>
        <p:nvCxnSpPr>
          <p:cNvPr id="8" name="Straight Arrow Connector 7"/>
          <p:cNvCxnSpPr>
            <a:endCxn id="5" idx="1"/>
          </p:cNvCxnSpPr>
          <p:nvPr/>
        </p:nvCxnSpPr>
        <p:spPr>
          <a:xfrm>
            <a:off x="5105400" y="674132"/>
            <a:ext cx="1485107" cy="51350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2400" y="3733800"/>
            <a:ext cx="4419600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Then click on ‘Solve’ button to start the simulation</a:t>
            </a:r>
            <a:endParaRPr lang="en-US" dirty="0"/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914400" y="3048000"/>
            <a:ext cx="381000" cy="685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Example : zero tax due to the free trade agreement between Thailand and EU</a:t>
            </a:r>
            <a:endParaRPr lang="en-US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3484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514600"/>
            <a:ext cx="89154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STEP 5 : Reading the Simulation Results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xmlns="" val="85259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04800"/>
            <a:ext cx="9144000" cy="7315201"/>
          </a:xfrm>
        </p:spPr>
      </p:pic>
      <p:sp>
        <p:nvSpPr>
          <p:cNvPr id="3" name="Oval 2"/>
          <p:cNvSpPr/>
          <p:nvPr/>
        </p:nvSpPr>
        <p:spPr>
          <a:xfrm>
            <a:off x="7696200" y="381000"/>
            <a:ext cx="1371600" cy="762000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5867400" y="609600"/>
            <a:ext cx="1852032" cy="304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327710" y="240268"/>
            <a:ext cx="4419600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Click on ‘Results’ tab</a:t>
            </a:r>
            <a:endParaRPr lang="en-US" dirty="0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381000" y="4876800"/>
            <a:ext cx="398656" cy="1066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28600" y="4415135"/>
            <a:ext cx="6564816" cy="12003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All macro variables are listed on this page. For example, the Real GDP of all countries can be shown be clicking on this line.  Hence, read the values of “</a:t>
            </a:r>
            <a:r>
              <a:rPr lang="en-US" dirty="0" err="1" smtClean="0"/>
              <a:t>qgdp</a:t>
            </a:r>
            <a:r>
              <a:rPr lang="en-US" dirty="0" smtClean="0"/>
              <a:t>” (Real GDP) and “</a:t>
            </a:r>
            <a:r>
              <a:rPr lang="en-US" dirty="0" err="1" smtClean="0"/>
              <a:t>pgdp</a:t>
            </a:r>
            <a:r>
              <a:rPr lang="en-US" dirty="0" smtClean="0"/>
              <a:t>” (Aggregate Price Index).  These values have to be included in your analysis.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05108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52400" y="212617"/>
            <a:ext cx="9296400" cy="7437121"/>
          </a:xfrm>
        </p:spPr>
      </p:pic>
      <p:cxnSp>
        <p:nvCxnSpPr>
          <p:cNvPr id="5" name="Straight Arrow Connector 4"/>
          <p:cNvCxnSpPr/>
          <p:nvPr/>
        </p:nvCxnSpPr>
        <p:spPr>
          <a:xfrm flipH="1" flipV="1">
            <a:off x="609600" y="990600"/>
            <a:ext cx="1143000" cy="13716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914400" y="2667000"/>
            <a:ext cx="838200" cy="9144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600200" y="1923871"/>
            <a:ext cx="7010400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To read the detailed result of a specific country, click on this drop-down menu and then select the country.  For example,  if we select “Thailand”,  the program will then show the list of </a:t>
            </a:r>
            <a:r>
              <a:rPr lang="en-US" dirty="0" err="1" smtClean="0"/>
              <a:t>sectoral</a:t>
            </a:r>
            <a:r>
              <a:rPr lang="en-US" dirty="0" smtClean="0"/>
              <a:t> variables of Thailand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7132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85800"/>
            <a:ext cx="9144000" cy="7315201"/>
          </a:xfrm>
        </p:spPr>
      </p:pic>
      <p:sp>
        <p:nvSpPr>
          <p:cNvPr id="5" name="TextBox 4"/>
          <p:cNvSpPr txBox="1"/>
          <p:nvPr/>
        </p:nvSpPr>
        <p:spPr>
          <a:xfrm>
            <a:off x="457200" y="3124200"/>
            <a:ext cx="7239000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In this analysis, we want to see the impacts on the export of each sector.  Click on “</a:t>
            </a:r>
            <a:r>
              <a:rPr lang="en-US" dirty="0" err="1" smtClean="0"/>
              <a:t>qxs</a:t>
            </a:r>
            <a:r>
              <a:rPr lang="en-US" dirty="0" smtClean="0"/>
              <a:t>”.</a:t>
            </a:r>
            <a:endParaRPr lang="en-US" dirty="0"/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990600" y="3770531"/>
            <a:ext cx="1752600" cy="110626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43209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9737" y="-178594"/>
            <a:ext cx="9144000" cy="7036594"/>
          </a:xfrm>
        </p:spPr>
      </p:pic>
      <p:sp>
        <p:nvSpPr>
          <p:cNvPr id="12" name="Oval 11"/>
          <p:cNvSpPr/>
          <p:nvPr/>
        </p:nvSpPr>
        <p:spPr>
          <a:xfrm>
            <a:off x="2667000" y="762000"/>
            <a:ext cx="990600" cy="2133600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533400" y="3429000"/>
            <a:ext cx="7086600" cy="12003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In this analysis, we want to see the impacts on exports from Thailand to EU.  Therefore, the % change of </a:t>
            </a:r>
            <a:r>
              <a:rPr lang="en-US" dirty="0" err="1" smtClean="0"/>
              <a:t>sectoral</a:t>
            </a:r>
            <a:r>
              <a:rPr lang="en-US" dirty="0" smtClean="0"/>
              <a:t> exports from Thailand to EU is shown in this column.  [Note : the above simulation result is not the correct answer to this analysis]</a:t>
            </a:r>
            <a:endParaRPr lang="en-US" dirty="0"/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3162300" y="2895600"/>
            <a:ext cx="266700" cy="5334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-152400" y="6330173"/>
            <a:ext cx="4800600" cy="527827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Arrow Connector 16"/>
          <p:cNvCxnSpPr/>
          <p:nvPr/>
        </p:nvCxnSpPr>
        <p:spPr>
          <a:xfrm flipH="1">
            <a:off x="3429000" y="6019800"/>
            <a:ext cx="762000" cy="31037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600200" y="5649049"/>
            <a:ext cx="5498016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The bottom frame shows  the definition of this variable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5157439" y="704850"/>
            <a:ext cx="3200400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To see the simulation result in 6 decimal places, select “6” </a:t>
            </a:r>
            <a:endParaRPr lang="en-US" dirty="0"/>
          </a:p>
        </p:txBody>
      </p:sp>
      <p:cxnSp>
        <p:nvCxnSpPr>
          <p:cNvPr id="22" name="Straight Arrow Connector 21"/>
          <p:cNvCxnSpPr/>
          <p:nvPr/>
        </p:nvCxnSpPr>
        <p:spPr>
          <a:xfrm flipH="1" flipV="1">
            <a:off x="4215858" y="495300"/>
            <a:ext cx="965742" cy="4191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7049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1093</Words>
  <Application>Microsoft Office PowerPoint</Application>
  <PresentationFormat>On-screen Show (4:3)</PresentationFormat>
  <Paragraphs>290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Tutorial on Using GTAP </vt:lpstr>
      <vt:lpstr>STEP 1 : GTAP - Installation </vt:lpstr>
      <vt:lpstr>Slide 3</vt:lpstr>
      <vt:lpstr>STEP 2 : Using GTAPAgg to Re-arrange Global Trade Data </vt:lpstr>
      <vt:lpstr>Slide 5</vt:lpstr>
      <vt:lpstr>Slide 6</vt:lpstr>
      <vt:lpstr>Slide 7</vt:lpstr>
      <vt:lpstr>Sector Aggregation</vt:lpstr>
      <vt:lpstr>Sector Aggregation (Cont’d)</vt:lpstr>
      <vt:lpstr>Sector Aggregation (Cont’d)</vt:lpstr>
      <vt:lpstr>Slide 11</vt:lpstr>
      <vt:lpstr>Slide 12</vt:lpstr>
      <vt:lpstr>STEP 3 : Opening the New Database in RunGTAP</vt:lpstr>
      <vt:lpstr>Slide 14</vt:lpstr>
      <vt:lpstr>Slide 15</vt:lpstr>
      <vt:lpstr>Slide 16</vt:lpstr>
      <vt:lpstr>STEP 4 :Running the Simulation</vt:lpstr>
      <vt:lpstr>Slide 18</vt:lpstr>
      <vt:lpstr>Slide 19</vt:lpstr>
      <vt:lpstr>Slide 20</vt:lpstr>
      <vt:lpstr>STEP 5 : Reading the Simulation Results</vt:lpstr>
      <vt:lpstr>Slide 22</vt:lpstr>
      <vt:lpstr>Slide 23</vt:lpstr>
      <vt:lpstr>Slide 24</vt:lpstr>
      <vt:lpstr>Slide 25</vt:lpstr>
    </vt:vector>
  </TitlesOfParts>
  <Company>Office Black Edition - tum0r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</dc:creator>
  <cp:lastModifiedBy>NAT</cp:lastModifiedBy>
  <cp:revision>29</cp:revision>
  <cp:lastPrinted>2013-09-27T22:05:32Z</cp:lastPrinted>
  <dcterms:created xsi:type="dcterms:W3CDTF">2013-09-26T22:47:21Z</dcterms:created>
  <dcterms:modified xsi:type="dcterms:W3CDTF">2014-02-27T14:36:08Z</dcterms:modified>
</cp:coreProperties>
</file>