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8" r:id="rId18"/>
    <p:sldId id="273" r:id="rId19"/>
    <p:sldId id="277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0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2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51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89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83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842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7852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025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417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465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032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084E8-584F-48DC-995B-461EE6299D81}" type="datetimeFigureOut">
              <a:rPr lang="en-US" smtClean="0"/>
              <a:t>8/20/2018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30743-7081-4E3C-8D13-38D6A6FE9B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833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18589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US" dirty="0" smtClean="0"/>
              <a:t>Ayutthaya: Production and Society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EE301</a:t>
            </a:r>
          </a:p>
          <a:p>
            <a:r>
              <a:rPr lang="en-US" dirty="0" smtClean="0"/>
              <a:t>Thorn Pitidol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5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Population </a:t>
            </a:r>
          </a:p>
          <a:p>
            <a:r>
              <a:rPr lang="en-US" dirty="0"/>
              <a:t>Agricultural Production</a:t>
            </a:r>
          </a:p>
          <a:p>
            <a:r>
              <a:rPr lang="en-US" dirty="0"/>
              <a:t>An Urban Society</a:t>
            </a:r>
          </a:p>
          <a:p>
            <a:r>
              <a:rPr lang="en-US" dirty="0"/>
              <a:t>Family, Religion and Identity</a:t>
            </a:r>
          </a:p>
        </p:txBody>
      </p:sp>
    </p:spTree>
    <p:extLst>
      <p:ext uri="{BB962C8B-B14F-4D97-AF65-F5344CB8AC3E}">
        <p14:creationId xmlns:p14="http://schemas.microsoft.com/office/powerpoint/2010/main" val="41500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How many people lived in Siam during 17th Century Ayutthaya?</a:t>
            </a:r>
            <a:endParaRPr lang="en-US" dirty="0"/>
          </a:p>
          <a:p>
            <a:r>
              <a:rPr lang="en-US" i="1" dirty="0"/>
              <a:t>Was Ayutthaya a peasant society?</a:t>
            </a:r>
            <a:endParaRPr lang="en-US" dirty="0"/>
          </a:p>
          <a:p>
            <a:r>
              <a:rPr lang="en-US" i="1" dirty="0"/>
              <a:t>What drove Ayutthaya's culture?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91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 </a:t>
            </a:r>
            <a:r>
              <a:rPr lang="en-US" dirty="0" err="1"/>
              <a:t>Loubere</a:t>
            </a:r>
            <a:r>
              <a:rPr lang="en-US" dirty="0"/>
              <a:t> account from 1687-88 estimated Siam population to be around 1.9 millions</a:t>
            </a:r>
          </a:p>
          <a:p>
            <a:pPr lvl="1"/>
            <a:r>
              <a:rPr lang="en-US" dirty="0"/>
              <a:t>Most likely only covered </a:t>
            </a:r>
            <a:r>
              <a:rPr lang="en-US" dirty="0" err="1"/>
              <a:t>Chaophraya</a:t>
            </a:r>
            <a:r>
              <a:rPr lang="en-US" dirty="0"/>
              <a:t> plain</a:t>
            </a:r>
          </a:p>
          <a:p>
            <a:r>
              <a:rPr lang="en-US" dirty="0"/>
              <a:t>Later estimates</a:t>
            </a:r>
          </a:p>
          <a:p>
            <a:pPr lvl="1"/>
            <a:r>
              <a:rPr lang="en-US" dirty="0"/>
              <a:t>1718: </a:t>
            </a:r>
            <a:r>
              <a:rPr lang="en-US" dirty="0" smtClean="0"/>
              <a:t>3 </a:t>
            </a:r>
            <a:r>
              <a:rPr lang="en-US" dirty="0"/>
              <a:t>millions, 1820: 2.8 millions, 1900s, 3 </a:t>
            </a:r>
            <a:r>
              <a:rPr lang="en-US" dirty="0" smtClean="0"/>
              <a:t>millions</a:t>
            </a:r>
          </a:p>
          <a:p>
            <a:pPr lvl="1"/>
            <a:endParaRPr lang="en-US" dirty="0"/>
          </a:p>
          <a:p>
            <a:r>
              <a:rPr lang="en-US" sz="3200" dirty="0"/>
              <a:t>Siam - "mountainous, woody, and </a:t>
            </a:r>
            <a:r>
              <a:rPr lang="en-US" sz="3200" dirty="0" err="1"/>
              <a:t>mourish</a:t>
            </a:r>
            <a:r>
              <a:rPr lang="en-US" sz="3200" dirty="0"/>
              <a:t>"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816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Population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84416"/>
            <a:ext cx="10515600" cy="504701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Why low population density in mainland Southeast Asia?</a:t>
            </a:r>
          </a:p>
          <a:p>
            <a:pPr lvl="1"/>
            <a:r>
              <a:rPr lang="en-US" sz="2800" dirty="0"/>
              <a:t>Not because of scarcity of food, not low birth rates</a:t>
            </a:r>
          </a:p>
          <a:p>
            <a:pPr lvl="1"/>
            <a:r>
              <a:rPr lang="en-US" sz="2800" dirty="0"/>
              <a:t>Most likely due to high death rates</a:t>
            </a:r>
          </a:p>
          <a:p>
            <a:pPr lvl="1"/>
            <a:endParaRPr lang="en-US" dirty="0" smtClean="0"/>
          </a:p>
          <a:p>
            <a:r>
              <a:rPr lang="en-US" dirty="0"/>
              <a:t>What caused death?</a:t>
            </a:r>
          </a:p>
          <a:p>
            <a:pPr lvl="1"/>
            <a:r>
              <a:rPr lang="en-US" dirty="0"/>
              <a:t>Ancient </a:t>
            </a:r>
            <a:r>
              <a:rPr lang="en-US" dirty="0" smtClean="0"/>
              <a:t>endemics: Smallpox and cholera </a:t>
            </a:r>
            <a:endParaRPr lang="th-TH" dirty="0" smtClean="0"/>
          </a:p>
          <a:p>
            <a:pPr lvl="3"/>
            <a:r>
              <a:rPr lang="en-US" sz="1200" dirty="0"/>
              <a:t>https://www.youtube.com/watch?v=xT8vz1p2utk</a:t>
            </a:r>
            <a:endParaRPr lang="en-US" sz="1200" dirty="0"/>
          </a:p>
          <a:p>
            <a:pPr lvl="2"/>
            <a:r>
              <a:rPr lang="en-US" dirty="0"/>
              <a:t>Cities </a:t>
            </a:r>
            <a:r>
              <a:rPr lang="en-US" dirty="0" smtClean="0"/>
              <a:t>destroyed:  </a:t>
            </a:r>
            <a:r>
              <a:rPr lang="en-US" dirty="0" err="1"/>
              <a:t>Chiangsaen</a:t>
            </a:r>
            <a:r>
              <a:rPr lang="en-US" dirty="0"/>
              <a:t>, </a:t>
            </a:r>
            <a:r>
              <a:rPr lang="en-US" dirty="0" err="1"/>
              <a:t>Nakorn</a:t>
            </a:r>
            <a:r>
              <a:rPr lang="en-US" dirty="0"/>
              <a:t> Sri </a:t>
            </a:r>
            <a:r>
              <a:rPr lang="en-US" dirty="0" err="1"/>
              <a:t>Thammarat</a:t>
            </a:r>
            <a:r>
              <a:rPr lang="en-US" dirty="0"/>
              <a:t>, </a:t>
            </a:r>
            <a:r>
              <a:rPr lang="en-US" dirty="0" err="1"/>
              <a:t>Lamphun</a:t>
            </a:r>
            <a:endParaRPr lang="en-US" dirty="0"/>
          </a:p>
          <a:p>
            <a:r>
              <a:rPr lang="en-US" dirty="0" smtClean="0"/>
              <a:t>Dangers </a:t>
            </a:r>
            <a:r>
              <a:rPr lang="en-US" dirty="0"/>
              <a:t>of tropical forests</a:t>
            </a:r>
          </a:p>
          <a:p>
            <a:pPr lvl="1"/>
            <a:r>
              <a:rPr lang="en-US" dirty="0" smtClean="0"/>
              <a:t>“</a:t>
            </a:r>
            <a:r>
              <a:rPr lang="en-US" dirty="0" err="1" smtClean="0"/>
              <a:t>Muang</a:t>
            </a:r>
            <a:r>
              <a:rPr lang="en-US" dirty="0"/>
              <a:t>" </a:t>
            </a:r>
            <a:r>
              <a:rPr lang="en-US" dirty="0" smtClean="0"/>
              <a:t>VS “Pa</a:t>
            </a:r>
            <a:r>
              <a:rPr lang="en-US" dirty="0"/>
              <a:t>"</a:t>
            </a:r>
          </a:p>
          <a:p>
            <a:pPr lvl="1"/>
            <a:r>
              <a:rPr lang="en-US" dirty="0"/>
              <a:t>High chance of death when travelling through forests, especially during wars</a:t>
            </a:r>
          </a:p>
          <a:p>
            <a:pPr lvl="1"/>
            <a:r>
              <a:rPr lang="en-US" dirty="0"/>
              <a:t>Late history of forest clearance in Siam </a:t>
            </a:r>
          </a:p>
          <a:p>
            <a:pPr lvl="2"/>
            <a:r>
              <a:rPr lang="en-US" dirty="0"/>
              <a:t>No open plains to live away from forests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19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Puzzle: assumptions of early Siam as agrarian society actually hard to find in historical sources</a:t>
            </a:r>
          </a:p>
          <a:p>
            <a:pPr lvl="1"/>
            <a:r>
              <a:rPr lang="en-US" sz="2800" dirty="0"/>
              <a:t>Laws paid little attention to land, livestock, irrigation</a:t>
            </a:r>
          </a:p>
          <a:p>
            <a:pPr lvl="1"/>
            <a:r>
              <a:rPr lang="en-US" sz="2800" dirty="0"/>
              <a:t>Peasants and </a:t>
            </a:r>
            <a:r>
              <a:rPr lang="en-US" sz="2800" dirty="0" smtClean="0"/>
              <a:t>villages </a:t>
            </a:r>
            <a:r>
              <a:rPr lang="en-US" sz="2800" dirty="0"/>
              <a:t>missing from literacy </a:t>
            </a:r>
            <a:r>
              <a:rPr lang="en-US" sz="2800" dirty="0" smtClean="0"/>
              <a:t>works</a:t>
            </a:r>
          </a:p>
          <a:p>
            <a:pPr lvl="1"/>
            <a:endParaRPr lang="en-US" sz="2800" dirty="0"/>
          </a:p>
          <a:p>
            <a:r>
              <a:rPr lang="en-US" sz="3200" dirty="0"/>
              <a:t>Why? </a:t>
            </a:r>
            <a:endParaRPr lang="en-US" sz="3200" dirty="0" smtClean="0"/>
          </a:p>
          <a:p>
            <a:pPr lvl="1"/>
            <a:r>
              <a:rPr lang="en-US" sz="2800" dirty="0" smtClean="0"/>
              <a:t>Likely because there </a:t>
            </a:r>
            <a:r>
              <a:rPr lang="en-US" sz="2800" dirty="0"/>
              <a:t>was no need for agricultural surplus to be </a:t>
            </a:r>
            <a:r>
              <a:rPr lang="en-US" sz="2800" dirty="0" smtClean="0"/>
              <a:t>created from having agrarian society </a:t>
            </a:r>
            <a:endParaRPr lang="en-US" sz="2800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1654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Easy </a:t>
            </a:r>
            <a:r>
              <a:rPr lang="en-US" dirty="0"/>
              <a:t>cultivation</a:t>
            </a:r>
          </a:p>
          <a:p>
            <a:pPr lvl="1"/>
            <a:r>
              <a:rPr lang="en-US" sz="2800" dirty="0" err="1"/>
              <a:t>Garvaise</a:t>
            </a:r>
            <a:r>
              <a:rPr lang="en-US" sz="2800" dirty="0"/>
              <a:t>: "The country is very fertile and, without needing great </a:t>
            </a:r>
            <a:r>
              <a:rPr lang="en-US" sz="2800" dirty="0" err="1"/>
              <a:t>labour</a:t>
            </a:r>
            <a:r>
              <a:rPr lang="en-US" sz="2800" dirty="0"/>
              <a:t> for cultivation, anything that one may plant </a:t>
            </a:r>
            <a:r>
              <a:rPr lang="en-US" sz="2800" dirty="0" err="1"/>
              <a:t>fouishes</a:t>
            </a:r>
            <a:r>
              <a:rPr lang="en-US" sz="2800" dirty="0"/>
              <a:t>"</a:t>
            </a:r>
          </a:p>
          <a:p>
            <a:pPr lvl="1"/>
            <a:r>
              <a:rPr lang="en-US" sz="2800" dirty="0"/>
              <a:t>Only period of intense </a:t>
            </a:r>
            <a:r>
              <a:rPr lang="en-US" sz="2800" dirty="0" err="1"/>
              <a:t>labour</a:t>
            </a:r>
            <a:r>
              <a:rPr lang="en-US" sz="2800" dirty="0"/>
              <a:t> was harvesting</a:t>
            </a:r>
          </a:p>
          <a:p>
            <a:pPr lvl="1"/>
            <a:r>
              <a:rPr lang="en-US" sz="2800" dirty="0"/>
              <a:t>Yield per unit of land low, but yield per unit of </a:t>
            </a:r>
            <a:r>
              <a:rPr lang="en-US" sz="2800" dirty="0" err="1"/>
              <a:t>labour</a:t>
            </a:r>
            <a:r>
              <a:rPr lang="en-US" sz="2800" dirty="0"/>
              <a:t> was high</a:t>
            </a:r>
          </a:p>
          <a:p>
            <a:pPr lvl="1"/>
            <a:r>
              <a:rPr lang="en-US" sz="2800" dirty="0"/>
              <a:t>And plenty supplies of food from hunting, fishing, and gathering </a:t>
            </a:r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89792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high availability of food, there was no need for settlements dedicated to agriculture</a:t>
            </a:r>
          </a:p>
          <a:p>
            <a:pPr lvl="1"/>
            <a:r>
              <a:rPr lang="en-US" dirty="0"/>
              <a:t>People could live in urban area and travel to </a:t>
            </a:r>
            <a:r>
              <a:rPr lang="en-US" i="1" dirty="0"/>
              <a:t>"</a:t>
            </a:r>
            <a:r>
              <a:rPr lang="en-US" i="1" dirty="0" err="1"/>
              <a:t>thung</a:t>
            </a:r>
            <a:r>
              <a:rPr lang="en-US" i="1" dirty="0"/>
              <a:t>" </a:t>
            </a:r>
            <a:r>
              <a:rPr lang="en-US" dirty="0"/>
              <a:t>(rice growing plain).</a:t>
            </a:r>
          </a:p>
          <a:p>
            <a:pPr lvl="1"/>
            <a:r>
              <a:rPr lang="en-US" dirty="0"/>
              <a:t>Rice growing tract stretched along rivers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/>
              <a:t>Although laws stated land belong to the king, practices could be different</a:t>
            </a:r>
          </a:p>
          <a:p>
            <a:pPr lvl="1"/>
            <a:r>
              <a:rPr lang="en-US" dirty="0"/>
              <a:t>Clauses for selling of land, and for managing disputes</a:t>
            </a:r>
          </a:p>
          <a:p>
            <a:pPr lvl="1"/>
            <a:r>
              <a:rPr lang="en-US" dirty="0"/>
              <a:t>Yet, taxes from land were not important, likely indicates…</a:t>
            </a:r>
          </a:p>
          <a:p>
            <a:endParaRPr lang="en-US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51739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Agricultural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sum, together with low population density, Ayutthaya was urban society  </a:t>
            </a:r>
          </a:p>
          <a:p>
            <a:pPr lvl="1"/>
            <a:r>
              <a:rPr lang="en-US" sz="2800" dirty="0"/>
              <a:t>No need for majority of population to engage in agriculture, </a:t>
            </a:r>
          </a:p>
          <a:p>
            <a:pPr lvl="1"/>
            <a:r>
              <a:rPr lang="en-US" sz="2800" dirty="0"/>
              <a:t>Land abundance close to city</a:t>
            </a:r>
          </a:p>
          <a:p>
            <a:pPr lvl="1"/>
            <a:r>
              <a:rPr lang="en-US" sz="2800" dirty="0"/>
              <a:t>Dangers from forest encourage close clustering in urban </a:t>
            </a:r>
            <a:r>
              <a:rPr lang="en-US" sz="2800" dirty="0" smtClean="0"/>
              <a:t>area</a:t>
            </a:r>
          </a:p>
          <a:p>
            <a:pPr marL="457200" lvl="1" indent="0">
              <a:buNone/>
            </a:pPr>
            <a:endParaRPr lang="en-US" sz="2800" dirty="0" smtClean="0"/>
          </a:p>
          <a:p>
            <a:pPr marL="457200" lvl="1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3200" i="1" dirty="0" smtClean="0"/>
              <a:t>Question: What present view would this perspective directly challenge?</a:t>
            </a:r>
            <a:endParaRPr lang="en-US" sz="3200" i="1" dirty="0"/>
          </a:p>
          <a:p>
            <a:endParaRPr lang="en-US" dirty="0"/>
          </a:p>
          <a:p>
            <a:pPr lvl="1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0313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Cities and their population</a:t>
            </a:r>
          </a:p>
          <a:p>
            <a:pPr lvl="1"/>
            <a:r>
              <a:rPr lang="en-US" dirty="0"/>
              <a:t>Ayutthaya - 150,000 to 200,000 (</a:t>
            </a:r>
            <a:r>
              <a:rPr lang="en-US" dirty="0" err="1"/>
              <a:t>A.Reid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But likely too low, ignored some occupied areas outside the island</a:t>
            </a:r>
          </a:p>
          <a:p>
            <a:pPr lvl="1"/>
            <a:r>
              <a:rPr lang="en-US" dirty="0"/>
              <a:t>Also did not count people living on the water (boats)</a:t>
            </a:r>
          </a:p>
          <a:p>
            <a:pPr lvl="1"/>
            <a:r>
              <a:rPr lang="en-US" dirty="0"/>
              <a:t>More likely, 250,000</a:t>
            </a:r>
          </a:p>
          <a:p>
            <a:r>
              <a:rPr lang="en-US" dirty="0"/>
              <a:t>Other towns- </a:t>
            </a:r>
            <a:r>
              <a:rPr lang="en-US" dirty="0" err="1"/>
              <a:t>mueang</a:t>
            </a:r>
            <a:r>
              <a:rPr lang="en-US" dirty="0"/>
              <a:t> of 1st, 2nd, and 3rd class</a:t>
            </a:r>
          </a:p>
          <a:p>
            <a:pPr lvl="1"/>
            <a:r>
              <a:rPr lang="en-US" dirty="0" err="1"/>
              <a:t>Pitsanulok</a:t>
            </a:r>
            <a:r>
              <a:rPr lang="en-US" dirty="0"/>
              <a:t>, </a:t>
            </a:r>
            <a:r>
              <a:rPr lang="en-US" dirty="0" err="1"/>
              <a:t>Kampheangphet</a:t>
            </a:r>
            <a:r>
              <a:rPr lang="en-US" dirty="0"/>
              <a:t>, </a:t>
            </a:r>
            <a:r>
              <a:rPr lang="en-US" dirty="0" err="1"/>
              <a:t>Lopburi</a:t>
            </a:r>
            <a:r>
              <a:rPr lang="en-US" dirty="0"/>
              <a:t>, Korat, </a:t>
            </a:r>
            <a:r>
              <a:rPr lang="en-US" dirty="0" err="1"/>
              <a:t>Nakornsawan</a:t>
            </a:r>
            <a:r>
              <a:rPr lang="en-US" dirty="0"/>
              <a:t>, Bangkok, etc.</a:t>
            </a:r>
          </a:p>
          <a:p>
            <a:pPr lvl="1"/>
            <a:r>
              <a:rPr lang="en-US" dirty="0"/>
              <a:t>Est population of 50,000 each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56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Then </a:t>
            </a:r>
            <a:r>
              <a:rPr lang="en-US" dirty="0"/>
              <a:t>small towns, and settlements along waterways, account for the rest of population.</a:t>
            </a:r>
          </a:p>
          <a:p>
            <a:pPr lvl="1"/>
            <a:r>
              <a:rPr lang="en-US" dirty="0" err="1"/>
              <a:t>Heeck</a:t>
            </a:r>
            <a:r>
              <a:rPr lang="en-US" dirty="0"/>
              <a:t> - </a:t>
            </a:r>
            <a:r>
              <a:rPr lang="en-US" dirty="0" err="1"/>
              <a:t>strech</a:t>
            </a:r>
            <a:r>
              <a:rPr lang="en-US" dirty="0"/>
              <a:t> from Ayutthaya and Bangkok lined with "many large and small villages, hamlets, and other </a:t>
            </a:r>
            <a:r>
              <a:rPr lang="en-US" dirty="0" smtClean="0"/>
              <a:t>settlements“</a:t>
            </a:r>
          </a:p>
          <a:p>
            <a:pPr lvl="1"/>
            <a:endParaRPr lang="en-US" dirty="0"/>
          </a:p>
          <a:p>
            <a:r>
              <a:rPr lang="en-US" sz="3200" dirty="0" smtClean="0"/>
              <a:t>Ayutthaya society is </a:t>
            </a:r>
            <a:r>
              <a:rPr lang="en-US" sz="3200" b="1" dirty="0" smtClean="0"/>
              <a:t>“not </a:t>
            </a:r>
            <a:r>
              <a:rPr lang="en-US" sz="3200" b="1" dirty="0"/>
              <a:t>semi subsistent rice growing villages of peasant society, but riverside ribbon </a:t>
            </a:r>
            <a:r>
              <a:rPr lang="en-US" sz="3200" b="1" dirty="0" smtClean="0"/>
              <a:t>urbanism”</a:t>
            </a:r>
            <a:endParaRPr lang="en-US" sz="3200" b="1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0109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 Urban society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What did people do in the cities?</a:t>
            </a:r>
          </a:p>
          <a:p>
            <a:pPr lvl="1"/>
            <a:r>
              <a:rPr lang="en-US" dirty="0"/>
              <a:t>Van Vliet </a:t>
            </a:r>
            <a:r>
              <a:rPr lang="en-US" i="1" dirty="0"/>
              <a:t>"the people earn their living by trade, court services, navigating with the junks, barges, and </a:t>
            </a:r>
            <a:r>
              <a:rPr lang="en-US" i="1" dirty="0" err="1"/>
              <a:t>prauws</a:t>
            </a:r>
            <a:r>
              <a:rPr lang="en-US" i="1" dirty="0"/>
              <a:t>, fishery and industries, and handicrafts…"</a:t>
            </a:r>
          </a:p>
          <a:p>
            <a:pPr lvl="1"/>
            <a:r>
              <a:rPr lang="en-US" dirty="0" smtClean="0"/>
              <a:t>La </a:t>
            </a:r>
            <a:r>
              <a:rPr lang="en-US" dirty="0" err="1"/>
              <a:t>Loubere</a:t>
            </a:r>
            <a:r>
              <a:rPr lang="en-US" dirty="0"/>
              <a:t> </a:t>
            </a:r>
            <a:r>
              <a:rPr lang="en-US" i="1" dirty="0"/>
              <a:t>"the most general Professions at Siam are Fishing for the common people, and </a:t>
            </a:r>
            <a:r>
              <a:rPr lang="en-US" i="1" dirty="0" err="1"/>
              <a:t>Marchandize</a:t>
            </a:r>
            <a:r>
              <a:rPr lang="en-US" i="1" dirty="0"/>
              <a:t> for those that have wherewith to follow it"</a:t>
            </a:r>
          </a:p>
          <a:p>
            <a:endParaRPr lang="en-US" dirty="0"/>
          </a:p>
          <a:p>
            <a:r>
              <a:rPr lang="en-US" dirty="0"/>
              <a:t>Productions</a:t>
            </a:r>
          </a:p>
          <a:p>
            <a:pPr lvl="1"/>
            <a:r>
              <a:rPr lang="en-US" dirty="0"/>
              <a:t>Fishery </a:t>
            </a:r>
            <a:r>
              <a:rPr lang="en-US" dirty="0" smtClean="0"/>
              <a:t>equipment, </a:t>
            </a:r>
            <a:r>
              <a:rPr lang="en-US" dirty="0"/>
              <a:t>potteries, stuffs for royal and religion ceremonies</a:t>
            </a:r>
          </a:p>
          <a:p>
            <a:pPr lvl="1"/>
            <a:r>
              <a:rPr lang="en-US" dirty="0"/>
              <a:t>And everyday goods such as house components, furniture, baskets, etc.</a:t>
            </a:r>
          </a:p>
          <a:p>
            <a:pPr lvl="1"/>
            <a:r>
              <a:rPr lang="en-US" dirty="0"/>
              <a:t>Productions reflected from neighborhoods' names </a:t>
            </a:r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14505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Intertwined with a system of military recruitments  </a:t>
            </a:r>
          </a:p>
          <a:p>
            <a:pPr lvl="1"/>
            <a:r>
              <a:rPr lang="en-US" dirty="0"/>
              <a:t>Possibly originated from China</a:t>
            </a:r>
          </a:p>
          <a:p>
            <a:r>
              <a:rPr lang="en-US" dirty="0"/>
              <a:t>With the decline of wars after 1600, the conscription system continued, and became general servitude </a:t>
            </a:r>
          </a:p>
          <a:p>
            <a:pPr lvl="1"/>
            <a:r>
              <a:rPr lang="en-US" dirty="0"/>
              <a:t>Common people divided under quartermasters. </a:t>
            </a:r>
          </a:p>
          <a:p>
            <a:pPr lvl="1"/>
            <a:r>
              <a:rPr lang="en-US" dirty="0"/>
              <a:t>All male registered at 16. Counted every year.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1397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/>
              <a:t>Phrai</a:t>
            </a:r>
            <a:r>
              <a:rPr lang="en-US" i="1" dirty="0"/>
              <a:t> </a:t>
            </a:r>
            <a:r>
              <a:rPr lang="en-US" i="1" dirty="0" err="1"/>
              <a:t>luang</a:t>
            </a:r>
            <a:r>
              <a:rPr lang="en-US" i="1" dirty="0"/>
              <a:t> </a:t>
            </a:r>
            <a:r>
              <a:rPr lang="en-US" dirty="0"/>
              <a:t>required to work for King on alternate months</a:t>
            </a:r>
          </a:p>
          <a:p>
            <a:pPr lvl="1"/>
            <a:r>
              <a:rPr lang="en-US" dirty="0"/>
              <a:t>Constructions, manning of ships, facilities, warehouses, collection of goods for exports.</a:t>
            </a:r>
          </a:p>
          <a:p>
            <a:r>
              <a:rPr lang="en-US" i="1" dirty="0" err="1"/>
              <a:t>Phrai-som</a:t>
            </a:r>
            <a:r>
              <a:rPr lang="en-US" i="1" dirty="0"/>
              <a:t> </a:t>
            </a:r>
            <a:r>
              <a:rPr lang="en-US" dirty="0"/>
              <a:t>under control of nobles. </a:t>
            </a:r>
          </a:p>
          <a:p>
            <a:pPr lvl="1"/>
            <a:r>
              <a:rPr lang="en-US" dirty="0"/>
              <a:t>Also a system providing protections</a:t>
            </a:r>
          </a:p>
          <a:p>
            <a:r>
              <a:rPr lang="en-US" i="1" dirty="0"/>
              <a:t>Slaves (That) </a:t>
            </a:r>
            <a:r>
              <a:rPr lang="en-US" dirty="0"/>
              <a:t>- include war captives, those failing to pay debts, or face punishments</a:t>
            </a:r>
          </a:p>
          <a:p>
            <a:pPr lvl="1"/>
            <a:r>
              <a:rPr lang="en-US" dirty="0"/>
              <a:t>Could be way to escape </a:t>
            </a:r>
            <a:r>
              <a:rPr lang="en-US" dirty="0" err="1"/>
              <a:t>Phrai</a:t>
            </a:r>
            <a:r>
              <a:rPr lang="en-US" dirty="0"/>
              <a:t> and to raise capitals to enter business</a:t>
            </a:r>
          </a:p>
          <a:p>
            <a:pPr lvl="1"/>
            <a:r>
              <a:rPr lang="en-US" dirty="0"/>
              <a:t>La </a:t>
            </a:r>
            <a:r>
              <a:rPr lang="en-US" dirty="0" err="1"/>
              <a:t>Loubere</a:t>
            </a:r>
            <a:r>
              <a:rPr lang="en-US" dirty="0"/>
              <a:t> "liberty often times more burdensome than servitude"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793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Servitude </a:t>
            </a:r>
            <a:r>
              <a:rPr lang="en-US" i="1" dirty="0" smtClean="0"/>
              <a:t>(</a:t>
            </a:r>
            <a:r>
              <a:rPr lang="en-US" i="1" dirty="0" err="1" smtClean="0"/>
              <a:t>Phrai</a:t>
            </a:r>
            <a:r>
              <a:rPr lang="en-US" i="1" dirty="0" smtClean="0"/>
              <a:t>) in Ayutthaya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Kings and nobles were "man-lords" not "land-lords", and the struggle to control </a:t>
            </a:r>
            <a:r>
              <a:rPr lang="en-US" sz="3200" dirty="0" err="1"/>
              <a:t>labour</a:t>
            </a:r>
            <a:r>
              <a:rPr lang="en-US" sz="3200" dirty="0"/>
              <a:t> was crucial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6510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Two worlds </a:t>
            </a:r>
            <a:r>
              <a:rPr lang="en-US" sz="3200" dirty="0" smtClean="0"/>
              <a:t>of gender </a:t>
            </a:r>
            <a:endParaRPr lang="en-US" sz="3200" dirty="0"/>
          </a:p>
          <a:p>
            <a:r>
              <a:rPr lang="en-US" sz="3200" dirty="0"/>
              <a:t>For commoners: female families and loose males</a:t>
            </a:r>
          </a:p>
          <a:p>
            <a:pPr lvl="1"/>
            <a:r>
              <a:rPr lang="en-US" dirty="0"/>
              <a:t>Women are at the center of families. Women not only progenitors, care-givers, and but also managers of property and providers of income</a:t>
            </a:r>
          </a:p>
          <a:p>
            <a:pPr lvl="2"/>
            <a:r>
              <a:rPr lang="en-US" dirty="0"/>
              <a:t>"All affairs are managed by wives"</a:t>
            </a:r>
          </a:p>
          <a:p>
            <a:pPr lvl="1"/>
            <a:r>
              <a:rPr lang="en-US" dirty="0"/>
              <a:t>Culture of open sexuality on women side. </a:t>
            </a:r>
          </a:p>
          <a:p>
            <a:pPr lvl="1"/>
            <a:r>
              <a:rPr lang="en-US" dirty="0"/>
              <a:t>Men not tightly attached to family, they travel away, and later became monks, soldiers, traders, and bandits.  </a:t>
            </a:r>
          </a:p>
          <a:p>
            <a:pPr lvl="1"/>
            <a:r>
              <a:rPr lang="en-US" dirty="0"/>
              <a:t>As men mobile and highly unreliable, female sustained the family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1028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Khun</a:t>
            </a:r>
            <a:r>
              <a:rPr lang="en-US" i="1" dirty="0" smtClean="0"/>
              <a:t> Chang </a:t>
            </a:r>
            <a:r>
              <a:rPr lang="en-US" i="1" dirty="0" err="1" smtClean="0"/>
              <a:t>Khun</a:t>
            </a:r>
            <a:r>
              <a:rPr lang="en-US" i="1" dirty="0" smtClean="0"/>
              <a:t> </a:t>
            </a:r>
            <a:r>
              <a:rPr lang="en-US" i="1" dirty="0" err="1" smtClean="0"/>
              <a:t>Phaen</a:t>
            </a:r>
            <a:endParaRPr lang="en-US" dirty="0"/>
          </a:p>
        </p:txBody>
      </p:sp>
      <p:pic>
        <p:nvPicPr>
          <p:cNvPr id="1026" name="Picture 2" descr="khunpan03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44" y="1825625"/>
            <a:ext cx="773571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363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Two worlds </a:t>
            </a:r>
            <a:r>
              <a:rPr lang="en-US" sz="3200" dirty="0" smtClean="0"/>
              <a:t>of gender </a:t>
            </a:r>
            <a:endParaRPr lang="en-US" sz="3200" dirty="0"/>
          </a:p>
          <a:p>
            <a:r>
              <a:rPr lang="en-US" sz="3200" dirty="0"/>
              <a:t>For nobles: male dominance and women submission</a:t>
            </a:r>
          </a:p>
          <a:p>
            <a:pPr lvl="1"/>
            <a:r>
              <a:rPr lang="en-US" dirty="0"/>
              <a:t>Going up </a:t>
            </a:r>
            <a:r>
              <a:rPr lang="en-US" dirty="0" smtClean="0"/>
              <a:t>the social </a:t>
            </a:r>
            <a:r>
              <a:rPr lang="en-US" dirty="0"/>
              <a:t>scale, different picture of patriarchy, privilege male, and constraints on women</a:t>
            </a:r>
          </a:p>
          <a:p>
            <a:pPr lvl="1"/>
            <a:r>
              <a:rPr lang="en-US" dirty="0"/>
              <a:t>Men with absolute rights over wives and children, and also can have many wives</a:t>
            </a:r>
          </a:p>
          <a:p>
            <a:pPr lvl="1"/>
            <a:r>
              <a:rPr lang="en-US" dirty="0"/>
              <a:t>Unrestrained female sexuality seen as a source of chaos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808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 smtClean="0"/>
              <a:t>Khun</a:t>
            </a:r>
            <a:r>
              <a:rPr lang="en-US" i="1" dirty="0" smtClean="0"/>
              <a:t> Chang </a:t>
            </a:r>
            <a:r>
              <a:rPr lang="en-US" i="1" dirty="0" err="1" smtClean="0"/>
              <a:t>Khun</a:t>
            </a:r>
            <a:r>
              <a:rPr lang="en-US" i="1" dirty="0" smtClean="0"/>
              <a:t> </a:t>
            </a:r>
            <a:r>
              <a:rPr lang="en-US" i="1" dirty="0" err="1" smtClean="0"/>
              <a:t>Phaen</a:t>
            </a:r>
            <a:endParaRPr lang="en-US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4169" y="1881806"/>
            <a:ext cx="3333750" cy="44481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483" y="1881806"/>
            <a:ext cx="2978048" cy="4384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3889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Buddhism</a:t>
            </a:r>
          </a:p>
          <a:p>
            <a:pPr lvl="1"/>
            <a:r>
              <a:rPr lang="en-US" sz="2800" dirty="0"/>
              <a:t>Theravada Buddhism. Buddhism co-existed with other beliefs (Hindu and supernatural)</a:t>
            </a:r>
          </a:p>
          <a:p>
            <a:pPr lvl="1"/>
            <a:r>
              <a:rPr lang="en-US" sz="2800" dirty="0"/>
              <a:t>Buddhism embedded in everyday living. </a:t>
            </a:r>
          </a:p>
          <a:p>
            <a:pPr lvl="2"/>
            <a:r>
              <a:rPr lang="en-US" sz="2400" dirty="0"/>
              <a:t>Many attended ceremonies, large festivals</a:t>
            </a:r>
          </a:p>
          <a:p>
            <a:pPr lvl="2"/>
            <a:r>
              <a:rPr lang="en-US" sz="2400" dirty="0"/>
              <a:t>Beliefs: happiness in the present is a reward for virtue in the past --&gt; hence merit makings</a:t>
            </a:r>
          </a:p>
          <a:p>
            <a:pPr lvl="1"/>
            <a:r>
              <a:rPr lang="en-US" sz="2800" dirty="0"/>
              <a:t>Temples also served as school and dispensary (pharmacy)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42980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Identity</a:t>
            </a:r>
          </a:p>
          <a:p>
            <a:pPr lvl="1"/>
            <a:r>
              <a:rPr lang="en-US" sz="3200" dirty="0"/>
              <a:t>Cosmopolitanism had crucial impact</a:t>
            </a:r>
          </a:p>
          <a:p>
            <a:pPr lvl="2"/>
            <a:r>
              <a:rPr lang="en-US" sz="2800" dirty="0" err="1"/>
              <a:t>Portugese</a:t>
            </a:r>
            <a:r>
              <a:rPr lang="en-US" sz="2800" dirty="0"/>
              <a:t>, Japanese, Moors, Chinese, Indian, Spanish, Malays, Lao, Khmer, Mon</a:t>
            </a:r>
          </a:p>
          <a:p>
            <a:pPr lvl="1"/>
            <a:r>
              <a:rPr lang="en-US" sz="3200" dirty="0"/>
              <a:t>Languages</a:t>
            </a:r>
          </a:p>
          <a:p>
            <a:pPr lvl="2"/>
            <a:r>
              <a:rPr lang="en-US" sz="2800" dirty="0"/>
              <a:t>At least three medium languages: Malay, Persian, and </a:t>
            </a:r>
            <a:r>
              <a:rPr lang="en-US" sz="2800" dirty="0" err="1"/>
              <a:t>Portugese</a:t>
            </a:r>
            <a:endParaRPr lang="en-US" sz="2800" dirty="0"/>
          </a:p>
          <a:p>
            <a:pPr lvl="2"/>
            <a:r>
              <a:rPr lang="en-US" sz="2800" dirty="0"/>
              <a:t>Many people would have been knowledgeable in more than one languages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4878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Family, Religion, and Identity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How identity </a:t>
            </a:r>
            <a:r>
              <a:rPr lang="en-US" sz="3200" dirty="0"/>
              <a:t>differed from the present</a:t>
            </a:r>
          </a:p>
          <a:p>
            <a:pPr lvl="1"/>
            <a:r>
              <a:rPr lang="en-US" sz="3200" dirty="0"/>
              <a:t>People were defined by where they come from and what they spoke, and not membership of a nation</a:t>
            </a:r>
          </a:p>
          <a:p>
            <a:pPr lvl="1"/>
            <a:r>
              <a:rPr lang="en-US" sz="3200" dirty="0"/>
              <a:t>No stress on Siam being uniquely Thai. </a:t>
            </a:r>
          </a:p>
          <a:p>
            <a:pPr lvl="1"/>
            <a:r>
              <a:rPr lang="en-US" sz="3200" dirty="0"/>
              <a:t>Celebrating inclusion, not exclusion. For example:  multi-languages chanting by monks. 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1359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1106</Words>
  <Application>Microsoft Office PowerPoint</Application>
  <PresentationFormat>Widescreen</PresentationFormat>
  <Paragraphs>136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Cordia New</vt:lpstr>
      <vt:lpstr>Office Theme</vt:lpstr>
      <vt:lpstr>Ayutthaya: Production and Society</vt:lpstr>
      <vt:lpstr>Topics</vt:lpstr>
      <vt:lpstr>Questions</vt:lpstr>
      <vt:lpstr>Population</vt:lpstr>
      <vt:lpstr>Population</vt:lpstr>
      <vt:lpstr>Agricultural Production</vt:lpstr>
      <vt:lpstr>Agricultural Production</vt:lpstr>
      <vt:lpstr>Agricultural Production</vt:lpstr>
      <vt:lpstr>Agricultural Production</vt:lpstr>
      <vt:lpstr>An Urban society</vt:lpstr>
      <vt:lpstr>An Urban society</vt:lpstr>
      <vt:lpstr>An Urban society</vt:lpstr>
      <vt:lpstr>Servitude (Phrai) in Ayutthaya</vt:lpstr>
      <vt:lpstr>Servitude (Phrai) in Ayutthaya</vt:lpstr>
      <vt:lpstr>Servitude (Phrai) in Ayutthaya</vt:lpstr>
      <vt:lpstr>Family, Religion, and Identity</vt:lpstr>
      <vt:lpstr>Khun Chang Khun Phaen</vt:lpstr>
      <vt:lpstr>Family, Religion, and Identity</vt:lpstr>
      <vt:lpstr>Khun Chang Khun Phaen</vt:lpstr>
      <vt:lpstr>Family, Religion, and Identity</vt:lpstr>
      <vt:lpstr>Family, Religion, and Identity</vt:lpstr>
      <vt:lpstr>Family, Religion, and Identity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Ayutthaya: Production and Society</dc:title>
  <dc:creator>Thorn Pitidol</dc:creator>
  <cp:lastModifiedBy>Thorn Pitidol</cp:lastModifiedBy>
  <cp:revision>6</cp:revision>
  <dcterms:created xsi:type="dcterms:W3CDTF">2018-08-20T11:29:17Z</dcterms:created>
  <dcterms:modified xsi:type="dcterms:W3CDTF">2018-08-20T12:03:34Z</dcterms:modified>
</cp:coreProperties>
</file>