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9" r:id="rId6"/>
    <p:sldId id="262" r:id="rId7"/>
    <p:sldId id="263" r:id="rId8"/>
    <p:sldId id="266" r:id="rId9"/>
    <p:sldId id="292" r:id="rId10"/>
    <p:sldId id="293" r:id="rId11"/>
    <p:sldId id="267" r:id="rId12"/>
    <p:sldId id="264" r:id="rId13"/>
    <p:sldId id="290" r:id="rId14"/>
    <p:sldId id="291" r:id="rId15"/>
    <p:sldId id="268" r:id="rId16"/>
    <p:sldId id="278" r:id="rId17"/>
    <p:sldId id="280" r:id="rId18"/>
    <p:sldId id="283" r:id="rId19"/>
    <p:sldId id="289" r:id="rId20"/>
    <p:sldId id="279" r:id="rId21"/>
    <p:sldId id="281" r:id="rId22"/>
    <p:sldId id="270" r:id="rId23"/>
    <p:sldId id="271" r:id="rId24"/>
    <p:sldId id="272" r:id="rId25"/>
    <p:sldId id="273" r:id="rId26"/>
    <p:sldId id="276" r:id="rId27"/>
    <p:sldId id="274" r:id="rId28"/>
    <p:sldId id="282" r:id="rId29"/>
    <p:sldId id="285" r:id="rId30"/>
    <p:sldId id="287" r:id="rId31"/>
    <p:sldId id="288" r:id="rId32"/>
    <p:sldId id="286" r:id="rId33"/>
    <p:sldId id="284" r:id="rId34"/>
    <p:sldId id="275" r:id="rId35"/>
    <p:sldId id="277" r:id="rId36"/>
    <p:sldId id="265" r:id="rId3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585A-644B-438E-B0A4-24C679FC6C49}" type="datetimeFigureOut">
              <a:rPr lang="th-TH" smtClean="0"/>
              <a:t>16/08/56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585A-644B-438E-B0A4-24C679FC6C49}" type="datetimeFigureOut">
              <a:rPr lang="th-TH" smtClean="0"/>
              <a:t>17/08/56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585A-644B-438E-B0A4-24C679FC6C49}" type="datetimeFigureOut">
              <a:rPr lang="th-TH" smtClean="0"/>
              <a:t>17/08/56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585A-644B-438E-B0A4-24C679FC6C49}" type="datetimeFigureOut">
              <a:rPr lang="th-TH" smtClean="0"/>
              <a:t>17/08/56</a:t>
            </a:fld>
            <a:endParaRPr lang="th-TH" dirty="0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585A-644B-438E-B0A4-24C679FC6C49}" type="datetimeFigureOut">
              <a:rPr lang="th-TH" smtClean="0"/>
              <a:t>17/08/56</a:t>
            </a:fld>
            <a:endParaRPr lang="th-TH" dirty="0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585A-644B-438E-B0A4-24C679FC6C49}" type="datetimeFigureOut">
              <a:rPr lang="th-TH" smtClean="0"/>
              <a:t>17/08/56</a:t>
            </a:fld>
            <a:endParaRPr lang="th-TH" dirty="0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585A-644B-438E-B0A4-24C679FC6C49}" type="datetimeFigureOut">
              <a:rPr lang="th-TH" smtClean="0"/>
              <a:t>17/08/56</a:t>
            </a:fld>
            <a:endParaRPr lang="th-TH" dirty="0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585A-644B-438E-B0A4-24C679FC6C49}" type="datetimeFigureOut">
              <a:rPr lang="th-TH" smtClean="0"/>
              <a:t>17/08/56</a:t>
            </a:fld>
            <a:endParaRPr lang="th-TH" dirty="0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585A-644B-438E-B0A4-24C679FC6C49}" type="datetimeFigureOut">
              <a:rPr lang="th-TH" smtClean="0"/>
              <a:t>17/08/56</a:t>
            </a:fld>
            <a:endParaRPr lang="th-TH" dirty="0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585A-644B-438E-B0A4-24C679FC6C49}" type="datetimeFigureOut">
              <a:rPr lang="th-TH" smtClean="0"/>
              <a:t>17/08/56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585A-644B-438E-B0A4-24C679FC6C49}" type="datetimeFigureOut">
              <a:rPr lang="th-TH" smtClean="0"/>
              <a:t>17/08/56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8585A-644B-438E-B0A4-24C679FC6C49}" type="datetimeFigureOut">
              <a:rPr lang="th-TH" smtClean="0"/>
              <a:t>16/08/56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5D741-5AA7-4D50-BC0B-1CABDA793BF0}" type="slidenum">
              <a:rPr lang="th-TH" smtClean="0"/>
              <a:t>‹#›</a:t>
            </a:fld>
            <a:endParaRPr lang="th-TH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0" y="3000372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026" name="Picture 2" descr="http://t2.gstatic.com/images?q=tbn:ANd9GcSTAIEmnD12Kue0pd5cEqAlW7Ov3wLTRq0IMg8rD1L9E8whAlB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4929198"/>
            <a:ext cx="2919414" cy="1685925"/>
          </a:xfrm>
          <a:prstGeom prst="rect">
            <a:avLst/>
          </a:prstGeom>
          <a:noFill/>
        </p:spPr>
      </p:pic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214414" y="1500174"/>
            <a:ext cx="7772400" cy="1470025"/>
          </a:xfrm>
          <a:effectLst>
            <a:reflection blurRad="6350" stA="50000" endA="300" endPos="55000" dir="5400000" sy="-100000" algn="bl" rotWithShape="0"/>
          </a:effectLst>
        </p:spPr>
        <p:txBody>
          <a:bodyPr/>
          <a:lstStyle/>
          <a:p>
            <a:pPr algn="r"/>
            <a:r>
              <a:rPr lang="en-US" b="1" dirty="0" smtClean="0">
                <a:latin typeface="Century Gothic" pitchFamily="34" charset="0"/>
              </a:rPr>
              <a:t>TU100 </a:t>
            </a:r>
            <a:br>
              <a:rPr lang="en-US" b="1" dirty="0" smtClean="0">
                <a:latin typeface="Century Gothic" pitchFamily="34" charset="0"/>
              </a:rPr>
            </a:br>
            <a:r>
              <a:rPr lang="en-US" dirty="0" smtClean="0">
                <a:latin typeface="Century Gothic" pitchFamily="34" charset="0"/>
              </a:rPr>
              <a:t>Civic Education</a:t>
            </a:r>
            <a:endParaRPr lang="th-TH" dirty="0">
              <a:latin typeface="Century Gothic" pitchFamily="34" charset="0"/>
            </a:endParaRPr>
          </a:p>
        </p:txBody>
      </p:sp>
      <p:pic>
        <p:nvPicPr>
          <p:cNvPr id="1028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0725" y="4929198"/>
            <a:ext cx="2364349" cy="16287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785926"/>
            <a:ext cx="7134225" cy="416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285720" y="1714488"/>
            <a:ext cx="85725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latin typeface="Century Gothic" pitchFamily="34" charset="0"/>
              </a:rPr>
              <a:t>We </a:t>
            </a:r>
            <a:r>
              <a:rPr lang="en-US" dirty="0">
                <a:latin typeface="Century Gothic" pitchFamily="34" charset="0"/>
              </a:rPr>
              <a:t>may – and we must – choose the values that we think are important </a:t>
            </a:r>
            <a:r>
              <a:rPr lang="en-US" dirty="0" smtClean="0">
                <a:latin typeface="Century Gothic" pitchFamily="34" charset="0"/>
              </a:rPr>
              <a:t>and meaningful </a:t>
            </a:r>
            <a:r>
              <a:rPr lang="en-US" dirty="0">
                <a:latin typeface="Century Gothic" pitchFamily="34" charset="0"/>
              </a:rPr>
              <a:t>for us. </a:t>
            </a:r>
            <a:endParaRPr lang="en-US" dirty="0" smtClean="0">
              <a:latin typeface="Century Gothic" pitchFamily="34" charset="0"/>
            </a:endParaRPr>
          </a:p>
          <a:p>
            <a:pPr algn="ctr"/>
            <a:endParaRPr lang="en-US" dirty="0" smtClean="0">
              <a:latin typeface="Century Gothic" pitchFamily="34" charset="0"/>
            </a:endParaRPr>
          </a:p>
          <a:p>
            <a:pPr algn="ctr"/>
            <a:r>
              <a:rPr lang="en-US" dirty="0" smtClean="0">
                <a:latin typeface="Century Gothic" pitchFamily="34" charset="0"/>
              </a:rPr>
              <a:t>In </a:t>
            </a:r>
            <a:r>
              <a:rPr lang="en-US" dirty="0">
                <a:latin typeface="Century Gothic" pitchFamily="34" charset="0"/>
              </a:rPr>
              <a:t>making such choices, we are using our </a:t>
            </a:r>
            <a:r>
              <a:rPr lang="en-US" b="1" dirty="0">
                <a:latin typeface="Century Gothic" pitchFamily="34" charset="0"/>
              </a:rPr>
              <a:t>freedom of person</a:t>
            </a:r>
            <a:r>
              <a:rPr lang="en-US" dirty="0">
                <a:latin typeface="Century Gothic" pitchFamily="34" charset="0"/>
              </a:rPr>
              <a:t>, thought and </a:t>
            </a:r>
            <a:r>
              <a:rPr lang="en-US" dirty="0" smtClean="0">
                <a:latin typeface="Century Gothic" pitchFamily="34" charset="0"/>
              </a:rPr>
              <a:t>belief and </a:t>
            </a:r>
            <a:r>
              <a:rPr lang="en-US" dirty="0">
                <a:latin typeface="Century Gothic" pitchFamily="34" charset="0"/>
              </a:rPr>
              <a:t>also our freedom of expression when we confess to our views in public. </a:t>
            </a:r>
          </a:p>
          <a:p>
            <a:pPr algn="ctr"/>
            <a:endParaRPr lang="en-US" dirty="0" smtClean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285720" y="1714488"/>
            <a:ext cx="85725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4800" dirty="0" smtClean="0">
              <a:latin typeface="Century Gothic" pitchFamily="34" charset="0"/>
            </a:endParaRPr>
          </a:p>
          <a:p>
            <a:pPr algn="ctr"/>
            <a:r>
              <a:rPr lang="en-US" sz="4800" dirty="0" smtClean="0">
                <a:latin typeface="Century Gothic" pitchFamily="34" charset="0"/>
              </a:rPr>
              <a:t>“</a:t>
            </a:r>
            <a:r>
              <a:rPr lang="en-US" sz="4800" b="1" dirty="0" smtClean="0">
                <a:latin typeface="Century Gothic" pitchFamily="34" charset="0"/>
              </a:rPr>
              <a:t>Rights</a:t>
            </a:r>
            <a:r>
              <a:rPr lang="en-US" sz="4800" dirty="0" smtClean="0">
                <a:latin typeface="Century Gothic" pitchFamily="34" charset="0"/>
              </a:rPr>
              <a:t>” </a:t>
            </a:r>
          </a:p>
          <a:p>
            <a:pPr algn="ctr"/>
            <a:r>
              <a:rPr lang="en-US" sz="4800" dirty="0" smtClean="0">
                <a:latin typeface="Century Gothic" pitchFamily="34" charset="0"/>
              </a:rPr>
              <a:t>the </a:t>
            </a:r>
            <a:r>
              <a:rPr lang="en-US" sz="4800" dirty="0">
                <a:latin typeface="Century Gothic" pitchFamily="34" charset="0"/>
              </a:rPr>
              <a:t>freedom of person or the </a:t>
            </a:r>
            <a:r>
              <a:rPr lang="en-US" sz="4800" dirty="0" smtClean="0">
                <a:latin typeface="Century Gothic" pitchFamily="34" charset="0"/>
              </a:rPr>
              <a:t>individual</a:t>
            </a:r>
            <a:endParaRPr lang="th-TH" sz="48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285720" y="1714488"/>
            <a:ext cx="85725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600" dirty="0" smtClean="0">
              <a:latin typeface="Century Gothic" pitchFamily="34" charset="0"/>
            </a:endParaRPr>
          </a:p>
          <a:p>
            <a:pPr algn="ctr"/>
            <a:r>
              <a:rPr lang="en-US" sz="3600" b="1" dirty="0">
                <a:latin typeface="Century Gothic" pitchFamily="34" charset="0"/>
              </a:rPr>
              <a:t>Human rights </a:t>
            </a:r>
            <a:endParaRPr lang="en-US" sz="3600" b="1" dirty="0" smtClean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are </a:t>
            </a:r>
            <a:r>
              <a:rPr lang="en-US" sz="3600" dirty="0">
                <a:latin typeface="Century Gothic" pitchFamily="34" charset="0"/>
              </a:rPr>
              <a:t>fundamental </a:t>
            </a:r>
            <a:r>
              <a:rPr lang="en-US" sz="3600" dirty="0" smtClean="0">
                <a:latin typeface="Century Gothic" pitchFamily="34" charset="0"/>
              </a:rPr>
              <a:t>rights, which </a:t>
            </a:r>
            <a:r>
              <a:rPr lang="en-US" sz="3600" dirty="0">
                <a:latin typeface="Century Gothic" pitchFamily="34" charset="0"/>
              </a:rPr>
              <a:t>means no authority needs to grant these rights or is in a position </a:t>
            </a:r>
            <a:endParaRPr lang="en-US" sz="3600" dirty="0" smtClean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to </a:t>
            </a:r>
            <a:r>
              <a:rPr lang="en-US" sz="3600" dirty="0">
                <a:latin typeface="Century Gothic" pitchFamily="34" charset="0"/>
              </a:rPr>
              <a:t>take them away from</a:t>
            </a:r>
            <a:endParaRPr lang="th-TH" sz="36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285720" y="1714488"/>
            <a:ext cx="85725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200" dirty="0" smtClean="0">
              <a:latin typeface="Century Gothic" pitchFamily="34" charset="0"/>
            </a:endParaRPr>
          </a:p>
          <a:p>
            <a:pPr algn="ctr"/>
            <a:r>
              <a:rPr lang="en-US" sz="3200" dirty="0">
                <a:latin typeface="Century Gothic" pitchFamily="34" charset="0"/>
              </a:rPr>
              <a:t>From a </a:t>
            </a:r>
            <a:r>
              <a:rPr lang="en-US" sz="3200" b="1" dirty="0">
                <a:latin typeface="Century Gothic" pitchFamily="34" charset="0"/>
              </a:rPr>
              <a:t>different point of view</a:t>
            </a:r>
            <a:r>
              <a:rPr lang="en-US" sz="3200" dirty="0">
                <a:latin typeface="Century Gothic" pitchFamily="34" charset="0"/>
              </a:rPr>
              <a:t>, from the needs of society as a whole, </a:t>
            </a:r>
            <a:endParaRPr lang="en-US" sz="3200" dirty="0" smtClean="0">
              <a:latin typeface="Century Gothic" pitchFamily="34" charset="0"/>
            </a:endParaRPr>
          </a:p>
          <a:p>
            <a:pPr algn="ctr"/>
            <a:endParaRPr lang="en-US" sz="3200" dirty="0">
              <a:latin typeface="Century Gothic" pitchFamily="34" charset="0"/>
            </a:endParaRPr>
          </a:p>
          <a:p>
            <a:pPr algn="ctr"/>
            <a:r>
              <a:rPr lang="en-US" sz="3200" dirty="0" smtClean="0">
                <a:latin typeface="Century Gothic" pitchFamily="34" charset="0"/>
              </a:rPr>
              <a:t>we </a:t>
            </a:r>
            <a:r>
              <a:rPr lang="en-US" sz="3200" dirty="0">
                <a:latin typeface="Century Gothic" pitchFamily="34" charset="0"/>
              </a:rPr>
              <a:t>find that freedom of </a:t>
            </a:r>
            <a:r>
              <a:rPr lang="en-US" sz="3200" dirty="0" smtClean="0">
                <a:latin typeface="Century Gothic" pitchFamily="34" charset="0"/>
              </a:rPr>
              <a:t>the individual </a:t>
            </a:r>
            <a:r>
              <a:rPr lang="en-US" sz="3200" dirty="0">
                <a:latin typeface="Century Gothic" pitchFamily="34" charset="0"/>
              </a:rPr>
              <a:t>will lead to a </a:t>
            </a:r>
            <a:r>
              <a:rPr lang="en-US" sz="3200" b="1" dirty="0">
                <a:latin typeface="Century Gothic" pitchFamily="34" charset="0"/>
              </a:rPr>
              <a:t>pluralistic society</a:t>
            </a:r>
            <a:r>
              <a:rPr lang="en-US" sz="3200" dirty="0">
                <a:latin typeface="Century Gothic" pitchFamily="34" charset="0"/>
              </a:rPr>
              <a:t>, </a:t>
            </a:r>
            <a:endParaRPr lang="en-US" sz="3200" dirty="0" smtClean="0">
              <a:latin typeface="Century Gothic" pitchFamily="34" charset="0"/>
            </a:endParaRPr>
          </a:p>
          <a:p>
            <a:pPr algn="ctr"/>
            <a:r>
              <a:rPr lang="en-US" sz="3200" dirty="0" smtClean="0">
                <a:latin typeface="Century Gothic" pitchFamily="34" charset="0"/>
              </a:rPr>
              <a:t>with </a:t>
            </a:r>
            <a:r>
              <a:rPr lang="en-US" sz="3200" dirty="0">
                <a:latin typeface="Century Gothic" pitchFamily="34" charset="0"/>
              </a:rPr>
              <a:t>its members adhering to different values </a:t>
            </a:r>
            <a:r>
              <a:rPr lang="en-US" sz="3200" dirty="0" smtClean="0">
                <a:latin typeface="Century Gothic" pitchFamily="34" charset="0"/>
              </a:rPr>
              <a:t>and beliefs</a:t>
            </a:r>
            <a:r>
              <a:rPr lang="en-US" sz="3200" dirty="0">
                <a:latin typeface="Century Gothic" pitchFamily="34" charset="0"/>
              </a:rPr>
              <a:t>.</a:t>
            </a:r>
            <a:endParaRPr lang="th-TH" sz="32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285720" y="1714488"/>
            <a:ext cx="85725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200" dirty="0" smtClean="0">
              <a:latin typeface="Century Gothic" pitchFamily="34" charset="0"/>
            </a:endParaRPr>
          </a:p>
          <a:p>
            <a:pPr algn="ctr"/>
            <a:endParaRPr lang="en-US" sz="3200" dirty="0" smtClean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which values our community rely on?</a:t>
            </a:r>
          </a:p>
          <a:p>
            <a:pPr algn="ctr"/>
            <a:endParaRPr lang="en-US" sz="3600" b="1" dirty="0" smtClean="0">
              <a:latin typeface="Century Gothic" pitchFamily="34" charset="0"/>
            </a:endParaRPr>
          </a:p>
          <a:p>
            <a:pPr algn="ctr"/>
            <a:r>
              <a:rPr lang="en-US" sz="3600" dirty="0">
                <a:latin typeface="Century Gothic" pitchFamily="34" charset="0"/>
              </a:rPr>
              <a:t>In a </a:t>
            </a:r>
            <a:r>
              <a:rPr lang="en-US" sz="3600" b="1" dirty="0">
                <a:latin typeface="Century Gothic" pitchFamily="34" charset="0"/>
              </a:rPr>
              <a:t>democratic</a:t>
            </a:r>
            <a:r>
              <a:rPr lang="en-US" sz="3600" dirty="0">
                <a:latin typeface="Century Gothic" pitchFamily="34" charset="0"/>
              </a:rPr>
              <a:t> community, </a:t>
            </a:r>
            <a:endParaRPr lang="en-US" sz="3600" dirty="0" smtClean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no </a:t>
            </a:r>
            <a:r>
              <a:rPr lang="en-US" sz="3600" dirty="0">
                <a:latin typeface="Century Gothic" pitchFamily="34" charset="0"/>
              </a:rPr>
              <a:t>individual or authority has the right to define values for all</a:t>
            </a:r>
          </a:p>
          <a:p>
            <a:pPr algn="ctr"/>
            <a:endParaRPr lang="en-US" sz="3200" dirty="0">
              <a:latin typeface="Century Gothic" pitchFamily="34" charset="0"/>
            </a:endParaRPr>
          </a:p>
          <a:p>
            <a:pPr algn="ctr"/>
            <a:endParaRPr lang="th-TH" sz="32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285720" y="1714488"/>
            <a:ext cx="857256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600" b="1" dirty="0" smtClean="0">
              <a:latin typeface="Century Gothic" pitchFamily="34" charset="0"/>
            </a:endParaRPr>
          </a:p>
          <a:p>
            <a:pPr algn="ctr"/>
            <a:endParaRPr lang="en-US" sz="3600" b="1" dirty="0" smtClean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Pluralism </a:t>
            </a:r>
            <a:r>
              <a:rPr lang="en-US" sz="3600" dirty="0">
                <a:latin typeface="Century Gothic" pitchFamily="34" charset="0"/>
              </a:rPr>
              <a:t>can be a source </a:t>
            </a:r>
            <a:r>
              <a:rPr lang="en-US" sz="3600" dirty="0" smtClean="0">
                <a:latin typeface="Century Gothic" pitchFamily="34" charset="0"/>
              </a:rPr>
              <a:t>of</a:t>
            </a:r>
          </a:p>
          <a:p>
            <a:pPr algn="ctr"/>
            <a:r>
              <a:rPr lang="en-US" sz="4800" b="1" dirty="0" smtClean="0">
                <a:solidFill>
                  <a:srgbClr val="C00000"/>
                </a:solidFill>
                <a:latin typeface="Century Gothic" pitchFamily="34" charset="0"/>
              </a:rPr>
              <a:t>conflict</a:t>
            </a:r>
            <a:endParaRPr lang="en-US" sz="4800" b="1" dirty="0" smtClean="0">
              <a:latin typeface="Century Gothic" pitchFamily="34" charset="0"/>
            </a:endParaRPr>
          </a:p>
          <a:p>
            <a:pPr algn="ctr"/>
            <a:endParaRPr lang="en-US" sz="4800" b="1" dirty="0" smtClean="0">
              <a:solidFill>
                <a:srgbClr val="C00000"/>
              </a:solidFill>
              <a:latin typeface="Century Gothic" pitchFamily="34" charset="0"/>
            </a:endParaRPr>
          </a:p>
          <a:p>
            <a:pPr algn="ctr"/>
            <a:endParaRPr lang="en-US" sz="3600" b="1" dirty="0">
              <a:latin typeface="Century Gothic" pitchFamily="34" charset="0"/>
            </a:endParaRPr>
          </a:p>
          <a:p>
            <a:pPr algn="ctr"/>
            <a:endParaRPr lang="en-US" sz="3200" dirty="0">
              <a:latin typeface="Century Gothic" pitchFamily="34" charset="0"/>
            </a:endParaRPr>
          </a:p>
          <a:p>
            <a:pPr algn="ctr"/>
            <a:endParaRPr lang="th-TH" sz="32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285720" y="913418"/>
            <a:ext cx="857256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600" b="1" dirty="0" smtClean="0">
              <a:latin typeface="Century Gothic" pitchFamily="34" charset="0"/>
            </a:endParaRPr>
          </a:p>
          <a:p>
            <a:pPr algn="ctr"/>
            <a:endParaRPr lang="en-US" sz="3600" b="1" dirty="0" smtClean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In a democratic </a:t>
            </a:r>
            <a:r>
              <a:rPr lang="en-US" sz="3600" dirty="0">
                <a:latin typeface="Century Gothic" pitchFamily="34" charset="0"/>
              </a:rPr>
              <a:t>society, argument and controversy, even quarrel and</a:t>
            </a:r>
          </a:p>
          <a:p>
            <a:pPr algn="ctr"/>
            <a:r>
              <a:rPr lang="en-US" sz="3600" dirty="0">
                <a:latin typeface="Century Gothic" pitchFamily="34" charset="0"/>
              </a:rPr>
              <a:t>conflict, are nothing to be feared but should be seen as something normal, even useful in democratic</a:t>
            </a:r>
          </a:p>
          <a:p>
            <a:pPr algn="ctr"/>
            <a:r>
              <a:rPr lang="en-US" sz="3600" dirty="0">
                <a:latin typeface="Century Gothic" pitchFamily="34" charset="0"/>
              </a:rPr>
              <a:t>decision making</a:t>
            </a:r>
            <a:endParaRPr lang="en-US" sz="4800" b="1" dirty="0" smtClean="0">
              <a:latin typeface="Century Gothic" pitchFamily="34" charset="0"/>
            </a:endParaRPr>
          </a:p>
          <a:p>
            <a:pPr algn="ctr"/>
            <a:endParaRPr lang="en-US" sz="4800" b="1" dirty="0" smtClean="0">
              <a:solidFill>
                <a:srgbClr val="C00000"/>
              </a:solidFill>
              <a:latin typeface="Century Gothic" pitchFamily="34" charset="0"/>
            </a:endParaRPr>
          </a:p>
          <a:p>
            <a:pPr algn="ctr"/>
            <a:endParaRPr lang="en-US" sz="3600" b="1" dirty="0">
              <a:latin typeface="Century Gothic" pitchFamily="34" charset="0"/>
            </a:endParaRPr>
          </a:p>
          <a:p>
            <a:pPr algn="ctr"/>
            <a:endParaRPr lang="en-US" sz="3200" dirty="0">
              <a:latin typeface="Century Gothic" pitchFamily="34" charset="0"/>
            </a:endParaRPr>
          </a:p>
          <a:p>
            <a:pPr algn="ctr"/>
            <a:endParaRPr lang="th-TH" sz="32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285720" y="913418"/>
            <a:ext cx="857256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600" b="1" dirty="0" smtClean="0">
              <a:latin typeface="Century Gothic" pitchFamily="34" charset="0"/>
            </a:endParaRPr>
          </a:p>
          <a:p>
            <a:pPr algn="ctr"/>
            <a:endParaRPr lang="en-US" sz="3600" b="1" dirty="0" smtClean="0">
              <a:latin typeface="Century Gothic" pitchFamily="34" charset="0"/>
            </a:endParaRPr>
          </a:p>
          <a:p>
            <a:pPr algn="ctr"/>
            <a:r>
              <a:rPr lang="en-US" sz="3600" dirty="0">
                <a:latin typeface="Century Gothic" pitchFamily="34" charset="0"/>
              </a:rPr>
              <a:t>Controversy and conflict are not harmful if set in and supported by a culture of argument, conflict</a:t>
            </a:r>
          </a:p>
          <a:p>
            <a:pPr algn="ctr"/>
            <a:r>
              <a:rPr lang="en-US" sz="3600" dirty="0">
                <a:latin typeface="Century Gothic" pitchFamily="34" charset="0"/>
              </a:rPr>
              <a:t>resolution and </a:t>
            </a:r>
            <a:r>
              <a:rPr lang="en-US" sz="3600" dirty="0" smtClean="0">
                <a:latin typeface="Century Gothic" pitchFamily="34" charset="0"/>
              </a:rPr>
              <a:t>compromise</a:t>
            </a:r>
            <a:endParaRPr lang="en-US" sz="4800" b="1" dirty="0" smtClean="0">
              <a:latin typeface="Century Gothic" pitchFamily="34" charset="0"/>
            </a:endParaRPr>
          </a:p>
          <a:p>
            <a:pPr algn="ctr"/>
            <a:endParaRPr lang="en-US" sz="4800" b="1" dirty="0" smtClean="0">
              <a:solidFill>
                <a:srgbClr val="C00000"/>
              </a:solidFill>
              <a:latin typeface="Century Gothic" pitchFamily="34" charset="0"/>
            </a:endParaRPr>
          </a:p>
          <a:p>
            <a:pPr algn="ctr"/>
            <a:endParaRPr lang="en-US" sz="3600" b="1" dirty="0">
              <a:latin typeface="Century Gothic" pitchFamily="34" charset="0"/>
            </a:endParaRPr>
          </a:p>
          <a:p>
            <a:pPr algn="ctr"/>
            <a:endParaRPr lang="en-US" sz="3200" dirty="0">
              <a:latin typeface="Century Gothic" pitchFamily="34" charset="0"/>
            </a:endParaRPr>
          </a:p>
          <a:p>
            <a:pPr algn="ctr"/>
            <a:endParaRPr lang="th-TH" sz="32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285720" y="1428736"/>
            <a:ext cx="857256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600" b="1" dirty="0" smtClean="0">
              <a:latin typeface="Century Gothic" pitchFamily="34" charset="0"/>
            </a:endParaRPr>
          </a:p>
          <a:p>
            <a:pPr algn="ctr"/>
            <a:r>
              <a:rPr lang="en-US" sz="3600" dirty="0">
                <a:latin typeface="Century Gothic" pitchFamily="34" charset="0"/>
              </a:rPr>
              <a:t>citizens will negotiate a minimum agreement on certain values. </a:t>
            </a:r>
            <a:endParaRPr lang="en-US" sz="3600" dirty="0" smtClean="0">
              <a:latin typeface="Century Gothic" pitchFamily="34" charset="0"/>
            </a:endParaRPr>
          </a:p>
          <a:p>
            <a:pPr algn="ctr"/>
            <a:endParaRPr lang="en-US" sz="3600" dirty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it </a:t>
            </a:r>
            <a:r>
              <a:rPr lang="en-US" sz="3600" dirty="0">
                <a:latin typeface="Century Gothic" pitchFamily="34" charset="0"/>
              </a:rPr>
              <a:t>is </a:t>
            </a:r>
            <a:r>
              <a:rPr lang="en-US" sz="3600" b="1" dirty="0">
                <a:latin typeface="Century Gothic" pitchFamily="34" charset="0"/>
              </a:rPr>
              <a:t>not</a:t>
            </a:r>
            <a:r>
              <a:rPr lang="en-US" sz="3600" dirty="0">
                <a:latin typeface="Century Gothic" pitchFamily="34" charset="0"/>
              </a:rPr>
              <a:t> </a:t>
            </a:r>
            <a:r>
              <a:rPr lang="en-US" sz="3600" dirty="0" smtClean="0">
                <a:latin typeface="Century Gothic" pitchFamily="34" charset="0"/>
              </a:rPr>
              <a:t>someone’s </a:t>
            </a:r>
            <a:r>
              <a:rPr lang="en-US" sz="3600" dirty="0">
                <a:latin typeface="Century Gothic" pitchFamily="34" charset="0"/>
              </a:rPr>
              <a:t>business to define values in terms of political correctness or a particular party, belief </a:t>
            </a:r>
            <a:r>
              <a:rPr lang="en-US" sz="3600" dirty="0" smtClean="0">
                <a:latin typeface="Century Gothic" pitchFamily="34" charset="0"/>
              </a:rPr>
              <a:t>or ideology</a:t>
            </a:r>
            <a:endParaRPr lang="en-US" sz="4800" b="1" dirty="0" smtClean="0">
              <a:solidFill>
                <a:srgbClr val="C00000"/>
              </a:solidFill>
              <a:latin typeface="Century Gothic" pitchFamily="34" charset="0"/>
            </a:endParaRPr>
          </a:p>
          <a:p>
            <a:pPr algn="ctr"/>
            <a:endParaRPr lang="en-US" sz="3600" b="1" dirty="0">
              <a:latin typeface="Century Gothic" pitchFamily="34" charset="0"/>
            </a:endParaRPr>
          </a:p>
          <a:p>
            <a:pPr algn="ctr"/>
            <a:endParaRPr lang="en-US" sz="3200" dirty="0">
              <a:latin typeface="Century Gothic" pitchFamily="34" charset="0"/>
            </a:endParaRPr>
          </a:p>
          <a:p>
            <a:pPr algn="ctr"/>
            <a:endParaRPr lang="th-TH" sz="32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357158" y="928670"/>
            <a:ext cx="85725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200" dirty="0" smtClean="0">
              <a:latin typeface="Century Gothic" pitchFamily="34" charset="0"/>
            </a:endParaRPr>
          </a:p>
          <a:p>
            <a:pPr algn="ctr"/>
            <a:endParaRPr lang="en-US" sz="3200" dirty="0" smtClean="0">
              <a:latin typeface="Century Gothic" pitchFamily="34" charset="0"/>
            </a:endParaRPr>
          </a:p>
          <a:p>
            <a:pPr algn="ctr"/>
            <a:r>
              <a:rPr lang="en-US" sz="3600" dirty="0">
                <a:latin typeface="Century Gothic" pitchFamily="34" charset="0"/>
              </a:rPr>
              <a:t>if the members of a society succeed in agreeing on the rules of</a:t>
            </a:r>
          </a:p>
          <a:p>
            <a:pPr algn="ctr"/>
            <a:r>
              <a:rPr lang="en-US" sz="3600" b="1" dirty="0">
                <a:latin typeface="Century Gothic" pitchFamily="34" charset="0"/>
              </a:rPr>
              <a:t>peaceful, non-violent </a:t>
            </a:r>
            <a:endParaRPr lang="en-US" sz="3600" b="1" dirty="0" smtClean="0">
              <a:latin typeface="Century Gothic" pitchFamily="34" charset="0"/>
            </a:endParaRPr>
          </a:p>
          <a:p>
            <a:pPr algn="ctr"/>
            <a:r>
              <a:rPr lang="en-US" sz="3600" b="1" dirty="0" smtClean="0">
                <a:latin typeface="Century Gothic" pitchFamily="34" charset="0"/>
              </a:rPr>
              <a:t>argument </a:t>
            </a:r>
            <a:r>
              <a:rPr lang="en-US" sz="3600" b="1" dirty="0">
                <a:latin typeface="Century Gothic" pitchFamily="34" charset="0"/>
              </a:rPr>
              <a:t>and decision making</a:t>
            </a:r>
            <a:r>
              <a:rPr lang="en-US" sz="3600" dirty="0">
                <a:latin typeface="Century Gothic" pitchFamily="34" charset="0"/>
              </a:rPr>
              <a:t>, </a:t>
            </a:r>
            <a:endParaRPr lang="en-US" sz="3600" dirty="0" smtClean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they </a:t>
            </a:r>
            <a:r>
              <a:rPr lang="en-US" sz="3600" dirty="0">
                <a:latin typeface="Century Gothic" pitchFamily="34" charset="0"/>
              </a:rPr>
              <a:t>can deal with a lot of controversy </a:t>
            </a:r>
            <a:r>
              <a:rPr lang="en-US" sz="3600" dirty="0" smtClean="0">
                <a:latin typeface="Century Gothic" pitchFamily="34" charset="0"/>
              </a:rPr>
              <a:t>in their </a:t>
            </a:r>
            <a:r>
              <a:rPr lang="en-US" sz="3600" dirty="0">
                <a:latin typeface="Century Gothic" pitchFamily="34" charset="0"/>
              </a:rPr>
              <a:t>views and interests</a:t>
            </a:r>
            <a:endParaRPr lang="en-US" sz="3600" b="1" dirty="0">
              <a:latin typeface="Century Gothic" pitchFamily="34" charset="0"/>
            </a:endParaRPr>
          </a:p>
          <a:p>
            <a:pPr algn="ctr"/>
            <a:endParaRPr lang="en-US" sz="3200" dirty="0">
              <a:latin typeface="Century Gothic" pitchFamily="34" charset="0"/>
            </a:endParaRPr>
          </a:p>
          <a:p>
            <a:pPr algn="ctr"/>
            <a:endParaRPr lang="th-TH" sz="32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9" name="สี่เหลี่ยมผืนผ้า 8"/>
          <p:cNvSpPr/>
          <p:nvPr/>
        </p:nvSpPr>
        <p:spPr>
          <a:xfrm>
            <a:off x="642910" y="2143116"/>
            <a:ext cx="79296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600" dirty="0" smtClean="0">
              <a:latin typeface="Century Gothic" pitchFamily="34" charset="0"/>
            </a:endParaRPr>
          </a:p>
          <a:p>
            <a:pPr algn="ctr"/>
            <a:r>
              <a:rPr lang="en-US" sz="3600" b="1" dirty="0" smtClean="0">
                <a:latin typeface="Century Gothic" pitchFamily="34" charset="0"/>
              </a:rPr>
              <a:t>Democratic Attitude</a:t>
            </a:r>
          </a:p>
          <a:p>
            <a:pPr algn="ctr"/>
            <a:endParaRPr lang="en-US" sz="3600" dirty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keep </a:t>
            </a:r>
            <a:r>
              <a:rPr lang="en-US" sz="3600" dirty="0">
                <a:latin typeface="Century Gothic" pitchFamily="34" charset="0"/>
              </a:rPr>
              <a:t>the windows and doors open</a:t>
            </a:r>
            <a:endParaRPr lang="th-TH" sz="36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71472" y="3000372"/>
            <a:ext cx="81439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entury Gothic" pitchFamily="34" charset="0"/>
              </a:rPr>
              <a:t>“Everyone has the right to </a:t>
            </a:r>
            <a:r>
              <a:rPr lang="en-US" sz="3200" dirty="0" smtClean="0">
                <a:latin typeface="Century Gothic" pitchFamily="34" charset="0"/>
              </a:rPr>
              <a:t>be heard</a:t>
            </a:r>
            <a:r>
              <a:rPr lang="en-US" sz="3200" dirty="0">
                <a:latin typeface="Century Gothic" pitchFamily="34" charset="0"/>
              </a:rPr>
              <a:t>.” </a:t>
            </a:r>
            <a:endParaRPr lang="en-US" sz="3200" dirty="0" smtClean="0">
              <a:latin typeface="Century Gothic" pitchFamily="34" charset="0"/>
            </a:endParaRPr>
          </a:p>
          <a:p>
            <a:pPr algn="ctr"/>
            <a:r>
              <a:rPr lang="en-US" sz="3200" dirty="0" smtClean="0">
                <a:latin typeface="Century Gothic" pitchFamily="34" charset="0"/>
              </a:rPr>
              <a:t>“</a:t>
            </a:r>
            <a:r>
              <a:rPr lang="en-US" sz="3200" dirty="0">
                <a:latin typeface="Century Gothic" pitchFamily="34" charset="0"/>
              </a:rPr>
              <a:t>We have a responsibility to listen.”</a:t>
            </a:r>
            <a:endParaRPr lang="th-TH" sz="32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285720" y="1768982"/>
            <a:ext cx="857256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200" dirty="0" smtClean="0">
              <a:latin typeface="Century Gothic" pitchFamily="34" charset="0"/>
            </a:endParaRPr>
          </a:p>
          <a:p>
            <a:pPr algn="ctr"/>
            <a:endParaRPr lang="en-US" sz="3200" dirty="0" smtClean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Rights may </a:t>
            </a:r>
            <a:r>
              <a:rPr lang="en-US" sz="3600" dirty="0">
                <a:latin typeface="Century Gothic" pitchFamily="34" charset="0"/>
              </a:rPr>
              <a:t>be violated, and therefore need to be protected by </a:t>
            </a:r>
            <a:r>
              <a:rPr lang="en-US" sz="3600" b="1" dirty="0">
                <a:latin typeface="Century Gothic" pitchFamily="34" charset="0"/>
              </a:rPr>
              <a:t>laws and means of enforcement</a:t>
            </a:r>
          </a:p>
          <a:p>
            <a:pPr algn="ctr"/>
            <a:endParaRPr lang="th-TH" sz="32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785926"/>
            <a:ext cx="6000792" cy="4274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85720" y="1857364"/>
            <a:ext cx="850112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entury Gothic" pitchFamily="34" charset="0"/>
              </a:rPr>
              <a:t>Who has made </a:t>
            </a:r>
            <a:r>
              <a:rPr lang="en-US" sz="3200" b="1" dirty="0">
                <a:latin typeface="Century Gothic" pitchFamily="34" charset="0"/>
              </a:rPr>
              <a:t>the rules of this game</a:t>
            </a:r>
            <a:r>
              <a:rPr lang="en-US" sz="3200" dirty="0">
                <a:latin typeface="Century Gothic" pitchFamily="34" charset="0"/>
              </a:rPr>
              <a:t>? </a:t>
            </a:r>
            <a:r>
              <a:rPr lang="en-US" sz="3200" dirty="0" smtClean="0">
                <a:latin typeface="Century Gothic" pitchFamily="34" charset="0"/>
              </a:rPr>
              <a:t>The official </a:t>
            </a:r>
            <a:r>
              <a:rPr lang="en-US" sz="3200" dirty="0">
                <a:latin typeface="Century Gothic" pitchFamily="34" charset="0"/>
              </a:rPr>
              <a:t>symbol of the law refers to the </a:t>
            </a:r>
            <a:r>
              <a:rPr lang="en-US" sz="3200" b="1" dirty="0">
                <a:latin typeface="Century Gothic" pitchFamily="34" charset="0"/>
              </a:rPr>
              <a:t>state</a:t>
            </a:r>
            <a:r>
              <a:rPr lang="en-US" sz="3200" dirty="0">
                <a:latin typeface="Century Gothic" pitchFamily="34" charset="0"/>
              </a:rPr>
              <a:t> and </a:t>
            </a:r>
            <a:r>
              <a:rPr lang="en-US" sz="3200" b="1" dirty="0">
                <a:latin typeface="Century Gothic" pitchFamily="34" charset="0"/>
              </a:rPr>
              <a:t>the rule of law</a:t>
            </a:r>
            <a:r>
              <a:rPr lang="en-US" sz="3200" dirty="0">
                <a:latin typeface="Century Gothic" pitchFamily="34" charset="0"/>
              </a:rPr>
              <a:t>. </a:t>
            </a:r>
            <a:endParaRPr lang="en-US" sz="3200" dirty="0" smtClean="0">
              <a:latin typeface="Century Gothic" pitchFamily="34" charset="0"/>
            </a:endParaRPr>
          </a:p>
          <a:p>
            <a:pPr algn="ctr"/>
            <a:endParaRPr lang="en-US" sz="2400" dirty="0" smtClean="0">
              <a:latin typeface="Century Gothic" pitchFamily="34" charset="0"/>
            </a:endParaRPr>
          </a:p>
          <a:p>
            <a:pPr algn="ctr"/>
            <a:r>
              <a:rPr lang="en-US" sz="2400" dirty="0" smtClean="0">
                <a:latin typeface="Century Gothic" pitchFamily="34" charset="0"/>
              </a:rPr>
              <a:t>The </a:t>
            </a:r>
            <a:r>
              <a:rPr lang="en-US" sz="2400" dirty="0">
                <a:latin typeface="Century Gothic" pitchFamily="34" charset="0"/>
              </a:rPr>
              <a:t>state may consist of </a:t>
            </a:r>
            <a:r>
              <a:rPr lang="en-US" sz="2400" dirty="0" smtClean="0">
                <a:latin typeface="Century Gothic" pitchFamily="34" charset="0"/>
              </a:rPr>
              <a:t>institutions sharing </a:t>
            </a:r>
            <a:r>
              <a:rPr lang="en-US" sz="2400" dirty="0">
                <a:latin typeface="Century Gothic" pitchFamily="34" charset="0"/>
              </a:rPr>
              <a:t>power and controlling each other in a system of checks and balances – </a:t>
            </a:r>
            <a:r>
              <a:rPr lang="en-US" sz="2400" dirty="0" smtClean="0">
                <a:latin typeface="Century Gothic" pitchFamily="34" charset="0"/>
              </a:rPr>
              <a:t>parliament, government </a:t>
            </a:r>
            <a:r>
              <a:rPr lang="en-US" sz="2400" dirty="0">
                <a:latin typeface="Century Gothic" pitchFamily="34" charset="0"/>
              </a:rPr>
              <a:t>and law courts.</a:t>
            </a:r>
            <a:endParaRPr lang="th-TH" sz="24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pic>
        <p:nvPicPr>
          <p:cNvPr id="40962" name="Picture 2" descr="http://ualbertalaw.typepad.com/.a/6a00d834979b7d53ef0120a5b7ac56970c-800wi"/>
          <p:cNvPicPr>
            <a:picLocks noChangeAspect="1" noChangeArrowheads="1"/>
          </p:cNvPicPr>
          <p:nvPr/>
        </p:nvPicPr>
        <p:blipFill>
          <a:blip r:embed="rId3"/>
          <a:srcRect l="8065" t="7937" r="3225" b="3438"/>
          <a:stretch>
            <a:fillRect/>
          </a:stretch>
        </p:blipFill>
        <p:spPr bwMode="auto">
          <a:xfrm>
            <a:off x="1214414" y="1500174"/>
            <a:ext cx="6786610" cy="51670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500694" y="2285992"/>
            <a:ext cx="3132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Century Gothic" pitchFamily="34" charset="0"/>
              </a:rPr>
              <a:t>Dictatorship?</a:t>
            </a:r>
            <a:endParaRPr lang="th-TH" sz="3600" dirty="0">
              <a:latin typeface="Century Gothic" pitchFamily="34" charset="0"/>
            </a:endParaRPr>
          </a:p>
        </p:txBody>
      </p:sp>
      <p:pic>
        <p:nvPicPr>
          <p:cNvPr id="47108" name="Picture 4" descr="20070426002502te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285992"/>
            <a:ext cx="4762500" cy="2857500"/>
          </a:xfrm>
          <a:prstGeom prst="rect">
            <a:avLst/>
          </a:prstGeom>
          <a:noFill/>
        </p:spPr>
      </p:pic>
      <p:pic>
        <p:nvPicPr>
          <p:cNvPr id="47106" name="Picture 2" descr="http://breakingnews.nationchannel.com/app_news/attachment/692439/13765421481376542253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3643314"/>
            <a:ext cx="4857784" cy="2732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57158" y="1718131"/>
            <a:ext cx="850112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Century Gothic" pitchFamily="34" charset="0"/>
              </a:rPr>
              <a:t>Are the rules </a:t>
            </a:r>
            <a:r>
              <a:rPr lang="en-US" sz="4000" b="1" dirty="0" smtClean="0">
                <a:latin typeface="Century Gothic" pitchFamily="34" charset="0"/>
              </a:rPr>
              <a:t>fair</a:t>
            </a:r>
            <a:r>
              <a:rPr lang="en-US" sz="4000" dirty="0" smtClean="0">
                <a:latin typeface="Century Gothic" pitchFamily="34" charset="0"/>
              </a:rPr>
              <a:t> enough?</a:t>
            </a:r>
          </a:p>
          <a:p>
            <a:pPr algn="ctr"/>
            <a:r>
              <a:rPr lang="en-US" dirty="0">
                <a:latin typeface="Century Gothic" pitchFamily="34" charset="0"/>
              </a:rPr>
              <a:t>however, human rights may be</a:t>
            </a:r>
          </a:p>
          <a:p>
            <a:pPr algn="ctr"/>
            <a:r>
              <a:rPr lang="en-US" dirty="0">
                <a:latin typeface="Century Gothic" pitchFamily="34" charset="0"/>
              </a:rPr>
              <a:t>violated by fellow citizens or even by </a:t>
            </a:r>
            <a:endParaRPr lang="en-US" dirty="0" smtClean="0">
              <a:latin typeface="Century Gothic" pitchFamily="34" charset="0"/>
            </a:endParaRPr>
          </a:p>
          <a:p>
            <a:pPr algn="ctr"/>
            <a:r>
              <a:rPr lang="en-US" dirty="0" smtClean="0">
                <a:latin typeface="Century Gothic" pitchFamily="34" charset="0"/>
              </a:rPr>
              <a:t>an </a:t>
            </a:r>
            <a:r>
              <a:rPr lang="en-US" dirty="0">
                <a:latin typeface="Century Gothic" pitchFamily="34" charset="0"/>
              </a:rPr>
              <a:t>unfair law itself</a:t>
            </a:r>
          </a:p>
          <a:p>
            <a:pPr algn="ctr"/>
            <a:endParaRPr lang="en-US" dirty="0">
              <a:latin typeface="Century Gothic" pitchFamily="34" charset="0"/>
            </a:endParaRPr>
          </a:p>
          <a:p>
            <a:pPr algn="ctr"/>
            <a:r>
              <a:rPr lang="en-US" sz="3600" b="1" dirty="0" smtClean="0">
                <a:latin typeface="Century Gothic" pitchFamily="34" charset="0"/>
              </a:rPr>
              <a:t>Making Justice Work!</a:t>
            </a:r>
          </a:p>
          <a:p>
            <a:pPr algn="ctr"/>
            <a:r>
              <a:rPr lang="en-US" dirty="0" smtClean="0">
                <a:latin typeface="Century Gothic" pitchFamily="34" charset="0"/>
              </a:rPr>
              <a:t>Whose </a:t>
            </a:r>
            <a:r>
              <a:rPr lang="en-US" dirty="0">
                <a:latin typeface="Century Gothic" pitchFamily="34" charset="0"/>
              </a:rPr>
              <a:t>human rights are protected by the law? Are anybody’s human </a:t>
            </a:r>
            <a:r>
              <a:rPr lang="en-US" dirty="0" smtClean="0">
                <a:latin typeface="Century Gothic" pitchFamily="34" charset="0"/>
              </a:rPr>
              <a:t>rights being </a:t>
            </a:r>
            <a:r>
              <a:rPr lang="en-US" dirty="0">
                <a:latin typeface="Century Gothic" pitchFamily="34" charset="0"/>
              </a:rPr>
              <a:t>violated – and by whom</a:t>
            </a:r>
            <a:r>
              <a:rPr lang="en-US" dirty="0" smtClean="0">
                <a:latin typeface="Century Gothic" pitchFamily="34" charset="0"/>
              </a:rPr>
              <a:t>?</a:t>
            </a:r>
          </a:p>
          <a:p>
            <a:pPr algn="ctr"/>
            <a:endParaRPr lang="en-US" dirty="0">
              <a:latin typeface="Century Gothic" pitchFamily="34" charset="0"/>
            </a:endParaRPr>
          </a:p>
          <a:p>
            <a:pPr algn="ctr"/>
            <a:endParaRPr lang="th-TH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85720" y="2000240"/>
            <a:ext cx="85011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Century Gothic" pitchFamily="34" charset="0"/>
              </a:rPr>
              <a:t>the law must strike a </a:t>
            </a:r>
            <a:r>
              <a:rPr lang="en-US" sz="3600" b="1" dirty="0">
                <a:latin typeface="Century Gothic" pitchFamily="34" charset="0"/>
              </a:rPr>
              <a:t>balance</a:t>
            </a:r>
            <a:r>
              <a:rPr lang="en-US" sz="3600" dirty="0">
                <a:latin typeface="Century Gothic" pitchFamily="34" charset="0"/>
              </a:rPr>
              <a:t> between the rights of the individual citizens and </a:t>
            </a:r>
            <a:r>
              <a:rPr lang="en-US" sz="3600" dirty="0" smtClean="0">
                <a:latin typeface="Century Gothic" pitchFamily="34" charset="0"/>
              </a:rPr>
              <a:t>define the </a:t>
            </a:r>
            <a:r>
              <a:rPr lang="en-US" sz="3600" b="1" dirty="0">
                <a:latin typeface="Century Gothic" pitchFamily="34" charset="0"/>
              </a:rPr>
              <a:t>limits</a:t>
            </a:r>
            <a:r>
              <a:rPr lang="en-US" sz="3600" dirty="0">
                <a:latin typeface="Century Gothic" pitchFamily="34" charset="0"/>
              </a:rPr>
              <a:t> of an individual’s human rights to protect the rights of others</a:t>
            </a:r>
          </a:p>
          <a:p>
            <a:pPr algn="ctr"/>
            <a:endParaRPr lang="th-TH" sz="36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285720" y="785794"/>
            <a:ext cx="8572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200" dirty="0" smtClean="0">
              <a:latin typeface="Century Gothic" pitchFamily="34" charset="0"/>
            </a:endParaRPr>
          </a:p>
          <a:p>
            <a:pPr algn="ctr"/>
            <a:endParaRPr lang="en-US" sz="3200" dirty="0" smtClean="0">
              <a:latin typeface="Century Gothic" pitchFamily="34" charset="0"/>
            </a:endParaRPr>
          </a:p>
          <a:p>
            <a:pPr algn="ctr"/>
            <a:r>
              <a:rPr lang="en-US" sz="3200" dirty="0">
                <a:latin typeface="Century Gothic" pitchFamily="34" charset="0"/>
              </a:rPr>
              <a:t>Perceiving others</a:t>
            </a:r>
            <a:endParaRPr lang="th-TH" sz="3200" dirty="0">
              <a:latin typeface="Century Gothic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2428868"/>
            <a:ext cx="5319812" cy="3852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9" name="สี่เหลี่ยมผืนผ้า 8"/>
          <p:cNvSpPr/>
          <p:nvPr/>
        </p:nvSpPr>
        <p:spPr>
          <a:xfrm>
            <a:off x="214282" y="2071678"/>
            <a:ext cx="864399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latin typeface="Century Gothic" pitchFamily="34" charset="0"/>
              </a:rPr>
              <a:t>We all direct our magnifying </a:t>
            </a:r>
            <a:r>
              <a:rPr lang="en-US" sz="3600" dirty="0" smtClean="0">
                <a:latin typeface="Century Gothic" pitchFamily="34" charset="0"/>
              </a:rPr>
              <a:t>glasses at </a:t>
            </a:r>
            <a:r>
              <a:rPr lang="en-US" sz="3600" dirty="0">
                <a:latin typeface="Century Gothic" pitchFamily="34" charset="0"/>
              </a:rPr>
              <a:t>other people and store their images in our minds</a:t>
            </a:r>
            <a:r>
              <a:rPr lang="en-US" sz="3600" dirty="0" smtClean="0">
                <a:latin typeface="Century Gothic" pitchFamily="34" charset="0"/>
              </a:rPr>
              <a:t>.</a:t>
            </a:r>
          </a:p>
          <a:p>
            <a:pPr algn="ctr"/>
            <a:r>
              <a:rPr lang="en-US" sz="3600" dirty="0" smtClean="0">
                <a:latin typeface="Century Gothic" pitchFamily="34" charset="0"/>
              </a:rPr>
              <a:t>“</a:t>
            </a:r>
            <a:r>
              <a:rPr lang="en-US" sz="3600" b="1" dirty="0" smtClean="0">
                <a:latin typeface="Century Gothic" pitchFamily="34" charset="0"/>
              </a:rPr>
              <a:t>Stereotypes</a:t>
            </a:r>
            <a:r>
              <a:rPr lang="en-US" sz="3600" dirty="0" smtClean="0">
                <a:latin typeface="Century Gothic" pitchFamily="34" charset="0"/>
              </a:rPr>
              <a:t>”</a:t>
            </a:r>
          </a:p>
          <a:p>
            <a:pPr algn="ctr"/>
            <a:endParaRPr lang="en-US" sz="3600" dirty="0">
              <a:latin typeface="Century Gothic" pitchFamily="34" charset="0"/>
            </a:endParaRPr>
          </a:p>
          <a:p>
            <a:pPr algn="ctr"/>
            <a:r>
              <a:rPr lang="en-US" sz="3600" dirty="0">
                <a:latin typeface="Century Gothic" pitchFamily="34" charset="0"/>
              </a:rPr>
              <a:t>We judge people by these mental images</a:t>
            </a:r>
            <a:endParaRPr lang="th-TH" sz="36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9" name="สี่เหลี่ยมผืนผ้า 8"/>
          <p:cNvSpPr/>
          <p:nvPr/>
        </p:nvSpPr>
        <p:spPr>
          <a:xfrm>
            <a:off x="214282" y="2071678"/>
            <a:ext cx="864399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atin typeface="Century Gothic" pitchFamily="34" charset="0"/>
              </a:rPr>
              <a:t>It may be wrong or </a:t>
            </a:r>
            <a:r>
              <a:rPr lang="en-US" sz="3600" b="1" dirty="0" smtClean="0">
                <a:latin typeface="Century Gothic" pitchFamily="34" charset="0"/>
              </a:rPr>
              <a:t>true</a:t>
            </a:r>
          </a:p>
          <a:p>
            <a:pPr algn="ctr"/>
            <a:endParaRPr lang="en-US" sz="3600" dirty="0">
              <a:latin typeface="Century Gothic" pitchFamily="34" charset="0"/>
            </a:endParaRPr>
          </a:p>
          <a:p>
            <a:pPr algn="ctr"/>
            <a:r>
              <a:rPr lang="en-US" sz="3600" dirty="0">
                <a:latin typeface="Century Gothic" pitchFamily="34" charset="0"/>
              </a:rPr>
              <a:t>the differences between perception</a:t>
            </a:r>
          </a:p>
          <a:p>
            <a:pPr algn="ctr"/>
            <a:r>
              <a:rPr lang="en-US" sz="3600" dirty="0">
                <a:latin typeface="Century Gothic" pitchFamily="34" charset="0"/>
              </a:rPr>
              <a:t>and reality do not seem to present a problem</a:t>
            </a:r>
            <a:endParaRPr lang="th-TH" sz="36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9" name="สี่เหลี่ยมผืนผ้า 8"/>
          <p:cNvSpPr/>
          <p:nvPr/>
        </p:nvSpPr>
        <p:spPr>
          <a:xfrm>
            <a:off x="214282" y="2071678"/>
            <a:ext cx="86439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latin typeface="Century Gothic" pitchFamily="34" charset="0"/>
              </a:rPr>
              <a:t>stereotypes turn into </a:t>
            </a:r>
            <a:r>
              <a:rPr lang="en-US" sz="3600" b="1" dirty="0">
                <a:latin typeface="Century Gothic" pitchFamily="34" charset="0"/>
              </a:rPr>
              <a:t>prejudices</a:t>
            </a:r>
            <a:r>
              <a:rPr lang="en-US" sz="3600" dirty="0">
                <a:latin typeface="Century Gothic" pitchFamily="34" charset="0"/>
              </a:rPr>
              <a:t>, particularly negative ones, </a:t>
            </a:r>
            <a:endParaRPr lang="en-US" sz="3600" dirty="0" smtClean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they </a:t>
            </a:r>
            <a:r>
              <a:rPr lang="en-US" sz="3600" dirty="0">
                <a:latin typeface="Century Gothic" pitchFamily="34" charset="0"/>
              </a:rPr>
              <a:t>may </a:t>
            </a:r>
            <a:r>
              <a:rPr lang="en-US" sz="3600" dirty="0" smtClean="0">
                <a:latin typeface="Century Gothic" pitchFamily="34" charset="0"/>
              </a:rPr>
              <a:t>sow disruption </a:t>
            </a:r>
            <a:r>
              <a:rPr lang="en-US" sz="3600" dirty="0">
                <a:latin typeface="Century Gothic" pitchFamily="34" charset="0"/>
              </a:rPr>
              <a:t>and hostility in </a:t>
            </a:r>
            <a:r>
              <a:rPr lang="en-US" sz="3600" dirty="0" smtClean="0">
                <a:latin typeface="Century Gothic" pitchFamily="34" charset="0"/>
              </a:rPr>
              <a:t>society</a:t>
            </a:r>
          </a:p>
          <a:p>
            <a:pPr algn="ctr"/>
            <a:endParaRPr lang="en-US" sz="3600" dirty="0">
              <a:latin typeface="Century Gothic" pitchFamily="34" charset="0"/>
            </a:endParaRPr>
          </a:p>
          <a:p>
            <a:pPr algn="ctr"/>
            <a:r>
              <a:rPr lang="en-US" sz="4400" b="1" dirty="0" smtClean="0">
                <a:latin typeface="Century Gothic" pitchFamily="34" charset="0"/>
              </a:rPr>
              <a:t>Discrimination</a:t>
            </a:r>
            <a:endParaRPr lang="th-TH" sz="4400" b="1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pic>
        <p:nvPicPr>
          <p:cNvPr id="16386" name="Picture 2" descr="http://alphadesigner.com/wp-content/uploads/asia-according-to-usa-468x33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571612"/>
            <a:ext cx="6929486" cy="4945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9" name="สี่เหลี่ยมผืนผ้า 8"/>
          <p:cNvSpPr/>
          <p:nvPr/>
        </p:nvSpPr>
        <p:spPr>
          <a:xfrm>
            <a:off x="214282" y="2714620"/>
            <a:ext cx="8643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>
                <a:latin typeface="Century Gothic" pitchFamily="34" charset="0"/>
              </a:rPr>
              <a:t>How can we aware our own </a:t>
            </a:r>
            <a:r>
              <a:rPr lang="en-US" sz="3600" b="1" dirty="0" smtClean="0">
                <a:latin typeface="Century Gothic" pitchFamily="34" charset="0"/>
              </a:rPr>
              <a:t>prejudices</a:t>
            </a:r>
            <a:r>
              <a:rPr lang="en-US" sz="3600" dirty="0" smtClean="0">
                <a:latin typeface="Century Gothic" pitchFamily="34" charset="0"/>
              </a:rPr>
              <a:t>?</a:t>
            </a:r>
            <a:endParaRPr lang="th-TH" sz="36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9" name="สี่เหลี่ยมผืนผ้า 8"/>
          <p:cNvSpPr/>
          <p:nvPr/>
        </p:nvSpPr>
        <p:spPr>
          <a:xfrm>
            <a:off x="285720" y="1785926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Century Gothic" pitchFamily="34" charset="0"/>
              </a:rPr>
              <a:t>Taking a part in a society?</a:t>
            </a:r>
            <a:endParaRPr lang="th-TH" sz="3600" b="1" dirty="0">
              <a:latin typeface="Century Gothic" pitchFamily="34" charset="0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4410194"/>
            <a:ext cx="3529608" cy="2447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4" name="Picture 4" descr="http://t0.gstatic.com/images?q=tbn:ANd9GcTewYVwPX-5QMCSwsYNAw4IsCDimeCAtp31ep1zg36hu2FaODbTN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285992"/>
            <a:ext cx="2238375" cy="2047876"/>
          </a:xfrm>
          <a:prstGeom prst="rect">
            <a:avLst/>
          </a:prstGeom>
          <a:noFill/>
        </p:spPr>
      </p:pic>
      <p:pic>
        <p:nvPicPr>
          <p:cNvPr id="35846" name="Picture 6" descr="http://www.bluestemprairie.com/.a/6a00d834516a0869e2017c325637c0970b-300w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4572008"/>
            <a:ext cx="1470107" cy="1762115"/>
          </a:xfrm>
          <a:prstGeom prst="rect">
            <a:avLst/>
          </a:prstGeom>
          <a:noFill/>
        </p:spPr>
      </p:pic>
      <p:sp>
        <p:nvSpPr>
          <p:cNvPr id="35848" name="AutoShape 8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0" name="AutoShape 10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2" name="AutoShape 12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35854" name="Picture 14" descr="http://www.blogtalkradio.com/pics/hostpics/0c0c7b7b-53d6-4a29-a112-83abbb3d86a7btr_logo1.jpg"/>
          <p:cNvPicPr>
            <a:picLocks noChangeAspect="1" noChangeArrowheads="1"/>
          </p:cNvPicPr>
          <p:nvPr/>
        </p:nvPicPr>
        <p:blipFill>
          <a:blip r:embed="rId6">
            <a:grayscl/>
          </a:blip>
          <a:srcRect/>
          <a:stretch>
            <a:fillRect/>
          </a:stretch>
        </p:blipFill>
        <p:spPr bwMode="auto">
          <a:xfrm>
            <a:off x="5929322" y="3071810"/>
            <a:ext cx="3214694" cy="3214694"/>
          </a:xfrm>
          <a:prstGeom prst="rect">
            <a:avLst/>
          </a:prstGeom>
          <a:noFill/>
        </p:spPr>
      </p:pic>
      <p:pic>
        <p:nvPicPr>
          <p:cNvPr id="35856" name="Picture 16" descr="http://benton.lphamo.org/VOLUNTEER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14546" y="3000372"/>
            <a:ext cx="3709907" cy="1533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9" name="สี่เหลี่ยมผืนผ้า 8"/>
          <p:cNvSpPr/>
          <p:nvPr/>
        </p:nvSpPr>
        <p:spPr>
          <a:xfrm>
            <a:off x="285720" y="1785926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Century Gothic" pitchFamily="34" charset="0"/>
              </a:rPr>
              <a:t>Taking a part in a society?</a:t>
            </a:r>
            <a:endParaRPr lang="th-TH" sz="3600" b="1" dirty="0">
              <a:latin typeface="Century Gothic" pitchFamily="34" charset="0"/>
            </a:endParaRPr>
          </a:p>
        </p:txBody>
      </p:sp>
      <p:sp>
        <p:nvSpPr>
          <p:cNvPr id="35848" name="AutoShape 8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0" name="AutoShape 10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2" name="AutoShape 12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3010" name="Picture 2" descr="http://www.banmuang.co.th/wp-content/uploads/2012/09/%E0%B8%84%E0%B8%AD%E0%B8%A3%E0%B8%B1%E0%B8%9A%E0%B8%8A%E0%B8%B1%E0%B9%88%E0%B8%9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643182"/>
            <a:ext cx="3780155" cy="2962267"/>
          </a:xfrm>
          <a:prstGeom prst="rect">
            <a:avLst/>
          </a:prstGeom>
          <a:noFill/>
        </p:spPr>
      </p:pic>
      <p:pic>
        <p:nvPicPr>
          <p:cNvPr id="43014" name="Picture 6" descr="http://www.oknation.net/blog/home/blog_data/3/3/images/pai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571744"/>
            <a:ext cx="4762500" cy="3571875"/>
          </a:xfrm>
          <a:prstGeom prst="rect">
            <a:avLst/>
          </a:prstGeom>
          <a:noFill/>
        </p:spPr>
      </p:pic>
      <p:pic>
        <p:nvPicPr>
          <p:cNvPr id="43012" name="Picture 4" descr="http://p3.s1sf.com/ns/0/ui/240/1202945/140813614_1376495648__medium.jpg"/>
          <p:cNvPicPr>
            <a:picLocks noChangeAspect="1" noChangeArrowheads="1"/>
          </p:cNvPicPr>
          <p:nvPr/>
        </p:nvPicPr>
        <p:blipFill>
          <a:blip r:embed="rId5"/>
          <a:srcRect l="16981" r="10848"/>
          <a:stretch>
            <a:fillRect/>
          </a:stretch>
        </p:blipFill>
        <p:spPr bwMode="auto">
          <a:xfrm>
            <a:off x="3286116" y="4500570"/>
            <a:ext cx="2914665" cy="22859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9" name="สี่เหลี่ยมผืนผ้า 8"/>
          <p:cNvSpPr/>
          <p:nvPr/>
        </p:nvSpPr>
        <p:spPr>
          <a:xfrm>
            <a:off x="285720" y="1785926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Century Gothic" pitchFamily="34" charset="0"/>
              </a:rPr>
              <a:t>Taking a part in a society?</a:t>
            </a:r>
            <a:endParaRPr lang="th-TH" sz="3600" b="1" dirty="0">
              <a:latin typeface="Century Gothic" pitchFamily="34" charset="0"/>
            </a:endParaRPr>
          </a:p>
        </p:txBody>
      </p:sp>
      <p:sp>
        <p:nvSpPr>
          <p:cNvPr id="35848" name="AutoShape 8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0" name="AutoShape 10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2" name="AutoShape 12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5058" name="AutoShape 2" descr="http://t3.gstatic.com/images?q=tbn:ANd9GcQPro6Xgdln-Qbrcet-nNlnva2ubj_Jds-5Zw-1bZ0jkNTNrM7D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pSp>
        <p:nvGrpSpPr>
          <p:cNvPr id="15" name="กลุ่ม 14"/>
          <p:cNvGrpSpPr/>
          <p:nvPr/>
        </p:nvGrpSpPr>
        <p:grpSpPr>
          <a:xfrm>
            <a:off x="1500166" y="2857496"/>
            <a:ext cx="5572164" cy="3031257"/>
            <a:chOff x="1500166" y="2857496"/>
            <a:chExt cx="5572164" cy="3031257"/>
          </a:xfrm>
        </p:grpSpPr>
        <p:pic>
          <p:nvPicPr>
            <p:cNvPr id="45060" name="Picture 4" descr="http://board.postjung.com/data/626/626851-topic-ix-3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500166" y="2857496"/>
              <a:ext cx="5572164" cy="3031257"/>
            </a:xfrm>
            <a:prstGeom prst="rect">
              <a:avLst/>
            </a:prstGeom>
            <a:noFill/>
          </p:spPr>
        </p:pic>
        <p:sp>
          <p:nvSpPr>
            <p:cNvPr id="14" name="สี่เหลี่ยมผืนผ้า 13"/>
            <p:cNvSpPr/>
            <p:nvPr/>
          </p:nvSpPr>
          <p:spPr>
            <a:xfrm>
              <a:off x="5214942" y="4429132"/>
              <a:ext cx="1000132" cy="28575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35848" name="AutoShape 8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0" name="AutoShape 10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2" name="AutoShape 12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5058" name="AutoShape 2" descr="http://t3.gstatic.com/images?q=tbn:ANd9GcQPro6Xgdln-Qbrcet-nNlnva2ubj_Jds-5Zw-1bZ0jkNTNrM7D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6082" name="Picture 2" descr="http://www.matichon.co.th/online/2013/07/13751447351375144807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2357430"/>
            <a:ext cx="5857916" cy="3932126"/>
          </a:xfrm>
          <a:prstGeom prst="rect">
            <a:avLst/>
          </a:prstGeom>
          <a:noFill/>
        </p:spPr>
      </p:pic>
      <p:sp>
        <p:nvSpPr>
          <p:cNvPr id="15" name="สี่เหลี่ยมผืนผ้า 14"/>
          <p:cNvSpPr/>
          <p:nvPr/>
        </p:nvSpPr>
        <p:spPr>
          <a:xfrm>
            <a:off x="285720" y="1643050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Century Gothic" pitchFamily="34" charset="0"/>
              </a:rPr>
              <a:t>Social responsibility?</a:t>
            </a:r>
            <a:endParaRPr lang="th-TH" sz="3600" b="1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35848" name="AutoShape 8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0" name="AutoShape 10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2" name="AutoShape 12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1986" name="Picture 2" descr="http://my.hsj.org/DesktopModules/ASNE/ASNE.Newspapers/ResizeImage.aspx?url=http://s3.amazonaws.com/asnemedia/portals/2/data/news_images/b9s9aLv2zm_librarycartoon.jpg&amp;width=300&amp;height=300&amp;format=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643182"/>
            <a:ext cx="5000660" cy="3227699"/>
          </a:xfrm>
          <a:prstGeom prst="rect">
            <a:avLst/>
          </a:prstGeom>
          <a:noFill/>
        </p:spPr>
      </p:pic>
      <p:sp>
        <p:nvSpPr>
          <p:cNvPr id="10" name="สี่เหลี่ยมผืนผ้า 9"/>
          <p:cNvSpPr/>
          <p:nvPr/>
        </p:nvSpPr>
        <p:spPr>
          <a:xfrm>
            <a:off x="285720" y="1643050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Century Gothic" pitchFamily="34" charset="0"/>
              </a:rPr>
              <a:t>Social responsibility?</a:t>
            </a:r>
            <a:endParaRPr lang="th-TH" sz="3600" b="1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9" name="สี่เหลี่ยมผืนผ้า 8"/>
          <p:cNvSpPr/>
          <p:nvPr/>
        </p:nvSpPr>
        <p:spPr>
          <a:xfrm>
            <a:off x="285720" y="1643050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Century Gothic" pitchFamily="34" charset="0"/>
              </a:rPr>
              <a:t>Social responsibility?</a:t>
            </a:r>
            <a:endParaRPr lang="th-TH" sz="3600" b="1" dirty="0">
              <a:latin typeface="Century Gothic" pitchFamily="34" charset="0"/>
            </a:endParaRPr>
          </a:p>
        </p:txBody>
      </p:sp>
      <p:sp>
        <p:nvSpPr>
          <p:cNvPr id="35848" name="AutoShape 8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0" name="AutoShape 10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5852" name="AutoShape 12" descr="data:image/jpeg;base64,/9j/4AAQSkZJRgABAQAAAQABAAD/2wCEAAkGBhMRERUSExQVFRIVGBcVFBgVGBYUFRUVGBUVGBgYFhUYGyYeFxojHRcVHy8gIycpLCwsFx4xNTAqNSYrLyoBCQoKDgwOGg8PGiwkHyQsLCstKSwpNSwqLCksLywsLC4tLCwsLCwsLC8sMCwpLCwsKiwsLCksLCwsKSwsLCksKf/AABEIAOEA4QMBIgACEQEDEQH/xAAcAAEAAgIDAQAAAAAAAAAAAAAABAUDBgECBwj/xABFEAACAQMCAgcDCQUGBQUAAAABAgMABBESIQUxBhMiQVFhcQeBkRQjMkJSYnKCoTNDc5KyJDRjorHBFVOD0eEWRMPS8P/EABoBAQADAQEBAAAAAAAAAAAAAAABAgMEBQb/xAAvEQACAgEDAgIKAgMBAAAAAAAAAQIRAxIhMQRBUWEFEyIycYGRsdHwweEjQqFi/9oADAMBAAIRAxEAPwD3GlKUApSlAK4zVfxzj8FnEZp3CIOXezH7KrzY+VeIdMPa3c3ZMcBNvb8sKfnXH33HIfdX3k1nPIocnZ03R5Oofs8eJ630i9oVlZZWWUNIP3cfbf0IGy/mIrz3i3t4lORbW6KO5pSXP8q4A+JryomuK5ZZ5Pg9/D6Kww972mbdd+1biUn/ALgoPCNEX9dOf1qvbp3xA7/LLj3SMP0BqhpWWuXidy6bCuIL6Gy2/tH4knK7lP4tL/1g1fcN9t19GfnVimHflerb4ocf5a88pUrJJdys+kwT5gvoe9cC9tVnMQswe3Y97duP+dRke9QK322u0kUPGyujbqykMpHkRsa+Sat+j3Su5sX128hUc2U7xv8AiQ7H15+dbR6h/wCx5ef0RF74nXk+D6lpWk9B/ahBf4ifENz9gnsyfw2PP8J39edbqDXXGSkrR4GXFPFLTNUzmlKVJmKUpQClKUApSlAKUpQClKUApSlAKUpQCqXpV0ph4fAZpT5Ig+lI/cq/7nuFWV/fJBG8sjBY0UsxPcAMmvmrpp0tk4jctK2RGMrCn2Ez/UeZPj5AVllyaF5nf0PRvqJ7+6ufwR+k/Sie/mM0zeIRB9CNfsqP9TzPfVPXNcV57be7Pr4QjBKMVSFKUoWFKUoBSlc0BxSucVN4ZwSe5JWCGSUjGdClsZ5ZI2HI86JWQ5KKtkNHIIIJBG4I2II5EHxr2z2Y+075RptLpvn+UUh/e/db/E8/revPzHivQa7tYTNOiRgY7LSR9YckDaMEk89/KqFHIIIJBG4I2II5EHuNaRlLGzjz4cXWQpP4NdmfXQNc1pPsw6b/AC+30SH+0wgCT/EX6sgHnyPn6it2r0IyUlaPkMuKWKbhLlClKVJmKUpQClKUApSlAKUpQClKUApSsVzOsaM7HCqCzHwUDJPwFAeTe27pTulgjYB0yT//ABofL65/LWgnomNGpZ43wqSN+6Tqndk1B5iuSGXGMDc1W8d4s11cS3Dc5XLY8Afor7hge6ui8RlZRECSNPVAADJUy9bp5ZPb3HfXnympSbZ9jg6eWHFGMHXj/JfdJejCW8WYwzaT23xI3J3jOSEESLqXYamY5HKtWq14nwq8RA9xFcKnc0qSBcnzYYBpwzo689vc3CsuLYIzqc6mDsVyu2MDBJyao1b2RtikoQuUr35+JU1zWxdC+j0d688Tlg628kkOkgAyoBgNkbjfPdyqJ0R4eJ762iIyryxhgdwVDAsCPQGii3XmXeaK1f8AncqKnpwGdrdroRMbdW0NIMFQ23PfI5jfGNx41uHTjhsN3G99aIqdRI0F1EgAChWKxTBRyDKAD5+hrP7PuPvDw2+ChX6lo52jcArJE/zcyHPdpXn6c+Rsob0znl1UniU4Le0mmahw3o609rc3KuB8m6ssmDqZZG05B7gN6seh/BoGjuLy6UvBaqnzanSZZZDhFLDcLkb48RW6dGejkUvyh7IlrO8t5YmjJ7drcABlRx4fS0t6eROp9Br2J4rrh87iIXSoY5G2VJo2LKGPcDtv5edX0U1+7mMuoeSM0r2a+KXf58kqx4rbXyyQvw0JlT1MljG7SpJ9XUM4cHvzj/cdvZcGaW8sixiae3dQdwUljO2cbjGpvgatuj3DuIcPKfKrgW/D4HMhAkjPXb6tEap25NZ2wfE+lUH/AKhhtONtdxN1lv1rPlO9JVOsAHG4LsMeIqeGmzP31PHj3VWqbatfHvxsQuJ8K4fHG5F89xcY7IjhZY9X3nkOSPMVrNbhL0j4ZGxMPDzIxJIa5mYgZOf2SdnHvrUJGyScAZJOByHkKxlXY7+n1V7Sfzr+C26J9IXsbqO4XOFOHUfXjOzL8OXmAe6vqC0uVkRZEOpHUMpHIqwyD8DXyRXvXsW48Z7EwsctbtpH8NssnwOtfRRW/Ty30nl+l8FxWVdtn8D0KlKV2HzgpSlAKUpQClKUApSlAKUpQCtR9qvEup4XOQcNIFiH52Ab/Lqrbq8z9u9xizhT7U2T+WN//sKpkdRZ1dHDXngvM8PNbr0EbqLW/vkANxbpEsJI1dWZXKtIAdsgDn6+JrSq2Dob0lW0kkWVDJbToYp0HMoeTL94b/E8udcEHTPrepi5Y2o78beKvdfQzcJ6aX5Z4g73PygGMxTa5lYtt2VJ2b0q29lqYvJ7OZCRPDLC8ZJUl03K5G6nAcZ7q6cOvOFWMouoZLi5lTLQxPGIlV8bGV/rY+6PdWsWHSGaG6F4pHXB2kyRlSzatWR4HUaunpatnO4etjOMI0mvCt/6N06I9NYEvoI4bC3gV5BGzkvLMA/Z2kYjG5GdvGsHRDhwteNTasBbT5TJvsMKGVf0dTWiy3TNIZOTli+V7OGLasrjlvyrrNOzsWdizHcliWJPiSdyaqsnF9i76Re1TrUqff7m8cJ9qUgmCyxW62b5SeKGFUDIwwT3sSMk899x31U8N4/DZz3YiDTW08UsChvm20vjSWyDuvLz8qruHdFru43it5nB+sEbT/ORpHxrLwfojcXUc7wqG+T4MiZ+cOdX0Fx2saW28ts0ubHqunje9LZNX57fMxdHuk1xYyGS3fSzDSwIDKw7sqdjg7jw+NVsshZix5kknAAGScnAFW3Rngi3UksZZldYJpIwMdqSNdQQ57iA3LwqZ0c4taI0KS2aSEuolkkkkI0F9ysQIUEKe/PLNQk3SbNZTjBycY29ro1ustxaPHgOjJqUMNQK5U8mGeYPjWxdN+KSieazKwxwxTNpWKGOIdkkISVXUeye899VfGeNtciAMDmCFYck5LBWcg8hgANpA8FG5qGki0Jykk62fn9CyXoaqBPlN3BbSSKGWNxI7hWGVMuhSIsjfc5xVRxrg8lpM0EoGtcbqdSsCAVZW71III9a2XifGLWZklvbO4Wd44yXilCLKoXQsio6HAIUcjjaq3pLweFIYLq3aUwz9YumfSZEeIqCNS7Mu4wR4VaUVWxhiyz1JTvfyVX5NfPk12vRPYjxLq79os7TRMMfeQhx+mv4153Wzeza40cUtT4yaf51Zf8AeoxupI16uGvBNeTPpelKV6R8QKUpQClKUApSlAKUpQClKUAryz29r8xbHu6xx8U/8GvU6889uFnr4erj93MhPoyun+rLWeX3GdnQuuoh8TwalKV5x9oWXD+js88M08Sao4ADKQRkA55LzOACTjkBUG2tmkdY1GXdlRR4sxAA+JFehdFLa6i4fBNbqhzdSSyGR0ijMaRLFocuwBVtUo7/ANKqekXC14few3UGl7VpFmhKMHUGOQF4tanBKkY9Meda6KSZwR6lucobd6+XZ/deR1vk4dZyG3aCS6kjOmaXrjCusbMIkVTkA5GWO5HhUSGe3teIW81tIZIA8UvbGHQFhrjk2wWUZGRscirHjfCZ4b1rq3hFzBOzywMYvlETCXJwVwe2pJGDvleVSem0btYW5uGjF3FIwkiVY42ijmXVGrIgABAizjmNYzU138DKM09KtvUqe/8AHbw7cmTpbwS4a5mFzxCJIhI+hZrh5H6ssSvzEYYjskbECoPQacpJewQykloJGhdNSFpLdhLGwB3GQrbHx3rtxy64fdOlzLcTdY8UIlihhy3WpGqtmSRlXfHcDVPb8citbuO4s0cLGDtcMHLkh1bV1YUAFW5Dw50bSlYhCU8WindeFK0bh0SuIr68guowsV8jj5TEMLHcxsCsksQ7pArMWTv3Irz/AIzYmC4mh/5cjp/KxAPwAqPDcMjh0JVlIZSpIKkbgg8xil1dPK7SSMXdjlmY5JPiSapKVo6sWB45tp7VVeH9GwdPrhZbiO4VlYz28Ej6SDpk6sI6sByOUzg+Na1XOg4zg45Z7snkM+Ox+FdoIS7BF3ZiFA8STgfqaq3bs2xxWOCjfBe2nTJxCkMsFvcLFkRGdGLopOdIZHUlc9xzUDjXH5bplMhUKg0xoiiOONeeEQbD/U1H4nw9oJnhbBaNipK7qcHmp7weYPgasr7gqC3R4yTKsaSTqSCNEpJR0HcADGrDxdT3nFrk9jJRxQaklz/P2KOr/oGueJWn8aM/Bs1Q1tvsptOs4rb+Ca3P5Y2x+pFRD3kW6l1hm/J/Y+jxSlK9M+GFKUoBSlKAUpSgFKUoBSlKAVR9NuE/KrC4hAyzRkr+NO2v6qKvK4NQ1aotCThJSXY+RKVs3tF6O/Ir+VAMRueti8NDknA/C2pfcK1ivMap0fdY8iyQU13LjjPGVlgtIUUgW8bK2rHakeRnYjHduBvvtUaPjcotmtcgws4lwQCVcDGUP1cjY451zwzhyyiR3k0JEqs2FLsQzhOyuQObDmRzqRBw23mPVwySdadkEqIqyN3KCrnQx5DOQTgEip3e5n/jj7LXDvjvyRLLjM8IKxTSxqeYjd0B9QpGaiO5JyTknck7knv3qwt7ZWtpjgdZG8TZ3z1Z1o4x+Joq7cbUEQSAftIUz3dqMtC3vPVA/mo06LKUdVJfvJFsOHtMxVSo0qXYswVVVcZJJ9Ry3rPPw+FFObhXfuWJJGBPm7hAB5gNWXowQbmNG2WXVAxG+BMrR5x5awfdXV5LVMgRzSNyy7rEoP8ADRWP+elKispS11v8v7Mr8DVrNLiNiXBkEyHGyqygOmOYGuMNnlrU8s4zdDlQTmSQBo407QYZHzrpBnHiBKWH4a68KvWS3ZlxqhlR8EZUpKjxyqw71bTGpHeGrLxCGOO1Z4m7FzImgZy8axq5kjfv7LvHg/WAU9+BZVyZScmnjfd1/X0MnA5eqS8t5QWQBTKoxn5qXq2KZ5OvWlx5pg7E1g4bw8wXgJIZYla4Vh9GRI42ljYeTFVGO45B3BpNxOP5W8ucxzRt1mkZw00Hb27ysrH+Wo1vx0rbvCV1EjTG+cGNWdHkX7ytoG3cSxH0jS19Bpk7aXvVfzVf8OOODUYZOZkhjz+KPMB95MWffVxxHidvb3bFUlkeP5kgukcTLHGIWUqFYuhCkc12PdWuHiD6Y1/5RZkPeNRVvgCMj1NYJZSxLMcsSSSeZJOSajV4GnqbpS4Vr9+RL4taIjgxNqicB48kFgpJGl8cnUgqfHGRsRXpHsH4TmWe5I2RREp+8xDN8Aq/zVpPQS0gl4hAlzjqWYghtlZtLaFY+BbSPPOO+vogcGWEarZEjI5ooEccg8GCjAbwfGR5jIrbDC3qPL9JdU8cPUeK5LOSQKCxIAAySTgADmSe4VCW+kfeOLs9zSMY8+aqFZviBWAXC3MirvpQa5FYYIcNhEceRDNjxCEZHO2rsPnCA3EHj3ljwve0bdYqjxYaVYDzAIHfipyOCMg5B3BG4Irmq+xXq5XiH0MCRB9nUWDKPIMNX58cgKAsKUpQClKUApSlAKUpQClKhSpMhLIRIpOdD4Vh5I4GMeTD8woDVfar0Q+XWuuMZuIMugHN1x209SACPNQO+vnqvrCDiSM2g5ST7DjSx/D3P6qSK8e9rXs+MLte26/MuczKP3bk7uB9hjz8D5Hblz479pHu+i+sUf8ADP5fg0To92nki/5sMqD8QXrE/wA8aVDsbd3lRIwTIzAJjnqzsfdzz3YrrZXbQyJIuNSMrrncZUgjI7xUuXj0hVkURxIwwwiRY9S96s4Gth5FiK5k0e7JSt6e5PW4R7u7VSOrmFyEPIHBaaPHq0afGo8PVy2yI8yRNHI+NYkYmN1jI0hEbOGV+ePp1T0pqHqvB+H4J0/VRlWhkd3Ug5aMRqMYI09tid/ECpVzxqEuzpaxgszN848kmCxJwFBRcb7AqapqVFlvVp8/v0M8t4zFjsuv6QQBFIyCBpXAxkA48RWClKguklwKUpQkUpVt0Z6NTX9wsEI3O7Mfoxp3s3l/qcCiV7IrKSgnKXCL72YdGVubpZZx/ZoiMlh2Hl5pGSdvMg88AfWr3aOQ25CsSYScIx3MZPJHJ+r3Bj6HuJ44D0ehtLZbaNfm1GDkAlyfpM/iT/45VzJYtGCIxriOxic8h3iNjyGPqN2e4FRXo44aFR8b1nUvqMmrt2Ml3ZEN10WBLgBgdhKozhWPcRk4buye4kGRZ3ayLkZGDhgdmVhzVh3Ef9iMgg1WWPEBH2SSYshRqyHgY8o5Qd9J+qx9MnYmZd2jButix1gGCDssij6reB54bu8wSK0OMnVAt21zyMPooqx5+9ks/wAMoPXI7qrY+LXE4OIXjUEq+lonlBHMYLjQeXc3PbmDVtwx4zGBHsq9kqQQynmQwbfVvnfnnO+c0BLpSlAKUpQClKUApSlAKUpQGKe2VxpdQynuIyKhScPdQQjB0IwY5ssCDzAk3YD8WseQqypQHgvT32cGFjNbIyod2hbcp/CYZEqfdB1Dwxy89Ir65liDAhgCDzBAIPqDzrQelXsdtrrVJATbzHfbtRMfvJns+qkehrlyYL3ie70fpTStGb6/k8DpWw9I+gd5Y5M0RMY/ex9uLHiWAyn5gK1+uVxa5Pfx5YZFcHZxSuaVBocUrmlAcUqZwzhE1y+iCJ5G8EUtj1I2UeZr07op7EGJEl82kc+qjOWPk8g2HoufUVeMJS4ObP1WLAvbfy7mhdFeh9xxCXRCvZGOskbOiMeZ7z4KNz+tfQnRPolDw+ERRDJO8jn6cjeJ8B4DkPiTZ8O4bFbxiKFFjjXkqjAH/c+ffUmu3HiUPifMdZ10+odcR8PyKUpWp55EvuGJKNxhsEBhjUAeY3BDKe9WBB7xVXa3kls4hm7UZBaOVckKFKgrIDllA1Lhtx3E8qv6gzf3mL+HN/VBQGO0YPO0kf0NAVmxgSMG2x46RkZ5drGdjjvGMXL474kJ8yHkAPw/2qfUFP7038JP65KAnUpSgFKUoBSlKAUpSgFcZqLxYkQSEc9JxvjfHj3VA4tdyhVOgLhiQdWrcRyEdkAZ3A2qG6LKNlzmmapbjh0SQGRf2ioZBLnLlgurUz82B7wdiDjGKwXAdgbdSQ6O8g3+qoEkYz4a5I18who3RKjZsOaZqv4bOJXeUZ04RVH5dZPr2wPyVFlso0klZY1ykSOuw2YGc5A8eyvwFLI09i5Narxj2Z2NwS3Uojnc6QVUnzCFT/KR55qxm4dEtuZV/aKnWCb94WC6tRfmQfDlg4xirmM5AzsaNJ7MtGUobxbX/Dyu89j1oD22uIfvKyzQ+8lAyfm28zWNfYNE2Ct4xU7g9WpyPIh969aqDJwoAloiYmO50Y0sfvRnsn12PnVPVQ8DpXX9Qv8Adnnlv7BbcfTuZm/CqJ/qGq+4b7I+Gw7mEykd8rsw/lGFPwrZPlskf7VMj7cQLL+aPdl92oeJFS4LhXUMjBlPIqQR8RRY4rsVn1uefM39vsdLSyjiUJGiog5KihVHuG1Z6UrQ5ORSlKAUpSgFQZv7zF/Dm/qgqdVPc34+UJoDSlUlVhHhtLFocBmJCqey3MjlQFxUFP7038JP65KxzXU6KZGWPQN2VSxcKNyQ2ACcZ7OB613ibNyxHIxJ/XJQE+lKUApSlAKUpQClKUB0liDAqdwdj6VxJCGxkZwdQ8jvv+tZKUBAXhEQxsdIOoLqcoDnIxHnSMHcDGB3VIW2QOZMdsqFJ7yqkkD4sf8A9itQ6VwCSW4jJYK68NU6SVYBr2UEqRyOO+sNxxCQzRwTH+0Qx3Qc8utQwjq5lHgwByO5lYeFU1UdCwuSu/2rN2trZI10oNK5Y4GebMWP6k12EQ1FsdogAnyBYj+pvjWhLwsJw6ST5LbxH5IcSxsGkYmNc5HVLjPM9o1s/SlsQoeQ+UWmfT5VDU2VePdK+XRLXhEQxsdIOoLqfqwQcjEedOx3AxgGp2a1Tpg/zmAdxZX5/S3ANQ5uEdXaTSfI7aEi1mxJGwZ8mFu7qV59+9LJWPUk2+f3xN3zTWK0Vp2g+T2cjE4nt3tnY7yQawChPe8eQD4qUPjWbh/DLaWxa6uNpSJJJp/30MiM2dD806srpCjbs4wcnLUHhrdv/humaiTcMRiXXMbnmydkn8Qxpf8AMDWqrw3r7i6b5JBcduIBp20OP7LAdOnqWwN8925O1bnEmFAAAAAAA5DHcPKpTsznHTRC+USx/TXrF+3GO0PxRE5/lJJ+yKlW12kgyjBhyOOYPgRzB8jvWaotzw5HOrBVxsHU6XHlqHMeRyPKpKEqlV+uaPmOuTxGElHquyv6jT6GpFrfpJnSdx9JTlWX8SHBX3igJFR7276tRgamYhUXOMsfE9wABJPgDseVSKh8UhJTUoy8ZEiDxK81/MNS/moCvEMhdVuiGVyQojJWIHBOh1+k2QDuSQcHsrtmwkvIocIOYHZjQZbHkijYeewrrfQi4gIU/SUNGwJGG2ZGyNxvjlXbhSx9UrRqFDDJGN9Xfq8WByDnfIoCrm4hNPrjEEiRglH3hLsMAkA9bhAQw37Rwe48pvCNTNK7gK4YR6VOVVFUMoBwMn5wknHfjkATlttp5V7mEcnvIZD+ka/GluNNxKO5ljf39tD+ipQE6lKUApSlAKUpQClKUApSlARZ+FxOxZkBZuryT39U5eP+ViSPWk/C4ncSMil1VkDEbhXxqGfA4FSqUJtkaXh0bRGEoDEV6sr3aMY0+mNqiRdGbZQw6sEOpRwzO6spxkFXJHcKtKVFEqTXDK226O28YcLGPnF0OWLOzJgjSWYk6dztnG9Y4uitsuQI9irIQXkIKspVhgtjBBIq2pSkNcvEi3XD4n0F0U9UweMn6jKCAwPdsTUJuA2krdd1cbFmDEg5RnGMMyg6GYYG5BOw8Ki9JkV5rWKXBgeRg6n6DyCNmiRxyIJDEKdiVXnVV0ltoIhOsChZmW2d0UaYf70gRnCjsudxnmVXvwKhs1hFukm9/wA0bFd9G7aRzI6dt8aiGdS2FCjIVhk4AHuqxiUKAo5KAMZzgY2rVeIXMy3dq9wIUjX5Q2Ud3wBAxJOpFwAM1X9H710uknkilj+XaxIZAoTrMl7YDDE7RBo+QycVGon1UnG2+35/hG96xjOdq6yXCqQCwBbZQSASfLPOvNIXa14dHExJguYoXhJ36ucmNpISfsv2nXz1r9mr63sY5hdu8MU8/XyRyCYhdEKn5sBiraF6vQ4AG5YnnTUTLBp3vazbmmUcyB6kCsE9lHKASASPosDhl/C6nI9xrR+Gxi5eBkhhnX5IuPlTdYQBM6gh+qbUTjngZ2reOG2+iJV0Rx4H0Iv2a7k9nsrt7hVk7M8mPRt3MOiaPkeuXwbCyj0bZX9Dp9TWa24kjnTkq/Mow0uPPSeY8xkedSqw3Nokgw6hhzGe4+IPMHzG9SZEbh3YZ4e5TrT+G+SB7mDrjwC0tOxK8f1W+dT3nEg9zEN/1Ki3PDp0ZZIXDlcjRMTujYyomAJG4UgsGO3PeubK7LzBpgIpApRIzz7RUsdZAWQ9ldlzjByd9gJVx2biM/aWRPf2HX9Felz2Z4m+0JI/eQrj9I2+NOKbCN/sSp/nPVH9JDTi2yo/2JIz7iwRv8rtQE6lKUApSlAKUpQClKUApSlAKUpQClKUApSlAYLuySVSkiq6NzVgGU9+4NR7fgUEaGNYowjEMwCjDMCCC3iQQME+AqfShNvgjXfDo5RiRFcYYdoBtmGlhv3EbHxFd57RXADqGAKsARnDKQykeBBAIPlWalBZDl4fD1SxMidUNIVCBoBUgoAp22IGPQVgvODWs0mZIonlAGdSqW05OnV3lchsZ22NZeNShItbHCo0bMfBVlQk/DNVL61kU/RnuVcDxTDR42/w0JPmwP2qgvG+UyRecOsCAZEtyFDAFtGFGdTAHuGST76sOG9SqiOHQEXOFQjA3ydh5n9arI4QICi7LJKI1H3FZY8efzcRNS1V2nkZGUBQkfaUtuAXOMOuP2i/CgfFNk2e+RASzKADpOSPpEZA9cb450hvkddSupGdOQR9L7Pkdxtzqm4Pgyl3ILsrPGcachpZAxUEn6iwA7nG3jXLSq9yGUjQXVdXc8kcc2QDyYjUoz4xkfV2WNPYup7pE+kyr6kDw8fUfGsC3EM4KBo5B3jKuOfh61Gkuh1skmcrBGQcfaPbcZ8QqR/zCpnDYCkSKeYVQfxY3PxzUlapEO84S+hkikOkjGmTLgHuKv8ASUg4O+obcqiSX8kgEM6CAsQHYtqRxkHETYwS2MYYgjPI4rYK6yRhgQQCDsQdwR5jvoVO1Kgf8NMf7F9A+w2Xj9wzlPykDyNBxTRtMvV/ezqiP/UwNP5wvvoCfSuFbNc0ApSlAKUpQClKUApSlAKUpQClKUApSlAKUpQHDKCMHcVwUHPvFdqUB16sbbcuXlWKe5SMZYhQWVcnvZiFHxOKz1T8RiaaTQFDIiHVqYr2pAVGCFOSE1/zihKVvcsJIo37DKracHBAIGQcbEeRqPPewhdDDK5CYEbuuQ2kLspGQRjFQ+HcRCseuYI+hQxY6VZ4y6vpJwD3N6ODXZN4lbBw0+sbEdlpyQceYwffUIvp8SxtGjZSqABRsV06cZAbBUgY2YHl311k4nGuNySdWAqs7dk6W7KgnAO2eVRYLdzJMRIyjWuwVD+5i3yymonCpliZ+tONZbS74UNpmmyM7AHtasd+rbkcSNKLQcVjwCCTkkABXZsr9IFQMqR5gUXi0Z5E5BwRpfVnAONGNXIg8uW9ViZknLxHSrE4YrqD6UQFhuNjsAe/R4Yrm3idbnDnU2onUBpGnqTpGnfGDq9c1FjSiyh4tGxABbLEqNSOoLLnIBZQM9ltvI+FZ+vUsUz2gAxHgpJAJ9cH4GoMFoJIWRsjMkpBGxUidyrA9xBAI9KycHgxEHY5kkAeRsYyxUd3cAMADuAHrQq0geFBd4WMR+yBmM+sfIeq6T51x/xBo/2yaR9tMvH6n6ye8YH2qsKVJU6RShgGUgqdwQcgjyI513qFJwtcloyYnO5KYAY/eQ9lvUjPmKyWrS5KyBT4OhIB9UO6n3n1oCTSlKAUpSgFKUoBSlKAUpSgFKUoBSlKAUpSgFcYrmlAcaaYrmlAcYpprmlAcYpiuaUBxiuaUoBSlKAUpSgFKUoBSlKAUpSgFKUoBSlKAUpSgFKUoBSlKAUpSgFKUoBSlKAUpSgFKUoBSlKAUpSgFKUoD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1988" name="AutoShape 4" descr="http://t3.gstatic.com/images?q=tbn:ANd9GcROXIqFFwumMjrLlvYVRMU9kNHByK4bHaSXIQqNESmOY_CvhdfmW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1990" name="AutoShape 6" descr="http://t3.gstatic.com/images?q=tbn:ANd9GcROXIqFFwumMjrLlvYVRMU9kNHByK4bHaSXIQqNESmOY_CvhdfmW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1992" name="Picture 8" descr="http://t2.gstatic.com/images?q=tbn:ANd9GcQeZZUyOj4aFGT22KA1c6pCIK553DQUitCgHM9wfiz2sogPknAms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4000504"/>
            <a:ext cx="4071966" cy="2223508"/>
          </a:xfrm>
          <a:prstGeom prst="rect">
            <a:avLst/>
          </a:prstGeom>
          <a:noFill/>
        </p:spPr>
      </p:pic>
      <p:pic>
        <p:nvPicPr>
          <p:cNvPr id="41994" name="Picture 10" descr="http://t0.gstatic.com/images?q=tbn:ANd9GcQqYlsSL90w31wHO9EyMCckCfjeqLDkMWRuX8pYTzh1X5LpHraHv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3223766"/>
            <a:ext cx="3571900" cy="23769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42910" y="1857364"/>
            <a:ext cx="81439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400" b="1" dirty="0" smtClean="0">
                <a:latin typeface="Century Gothic" pitchFamily="34" charset="0"/>
              </a:rPr>
              <a:t>Think</a:t>
            </a:r>
            <a:r>
              <a:rPr lang="en-US" sz="4400" dirty="0" smtClean="0">
                <a:latin typeface="Century Gothic" pitchFamily="34" charset="0"/>
              </a:rPr>
              <a:t> critically</a:t>
            </a:r>
          </a:p>
          <a:p>
            <a:pPr algn="r"/>
            <a:r>
              <a:rPr lang="en-US" sz="4400" b="1" dirty="0" smtClean="0">
                <a:latin typeface="Century Gothic" pitchFamily="34" charset="0"/>
              </a:rPr>
              <a:t>Listen</a:t>
            </a:r>
            <a:r>
              <a:rPr lang="en-US" sz="4400" dirty="0" smtClean="0">
                <a:latin typeface="Century Gothic" pitchFamily="34" charset="0"/>
              </a:rPr>
              <a:t> sincerely</a:t>
            </a:r>
          </a:p>
          <a:p>
            <a:pPr algn="r"/>
            <a:r>
              <a:rPr lang="en-US" sz="4400" b="1" dirty="0" smtClean="0">
                <a:latin typeface="Century Gothic" pitchFamily="34" charset="0"/>
              </a:rPr>
              <a:t>Discuss</a:t>
            </a:r>
            <a:r>
              <a:rPr lang="en-US" sz="4400" dirty="0" smtClean="0">
                <a:latin typeface="Century Gothic" pitchFamily="34" charset="0"/>
              </a:rPr>
              <a:t> respectfully</a:t>
            </a:r>
          </a:p>
          <a:p>
            <a:pPr algn="r"/>
            <a:r>
              <a:rPr lang="en-US" sz="4400" b="1" dirty="0" smtClean="0">
                <a:latin typeface="Century Gothic" pitchFamily="34" charset="0"/>
              </a:rPr>
              <a:t>Argue</a:t>
            </a:r>
            <a:r>
              <a:rPr lang="en-US" sz="4400" dirty="0" smtClean="0">
                <a:latin typeface="Century Gothic" pitchFamily="34" charset="0"/>
              </a:rPr>
              <a:t> logically</a:t>
            </a:r>
          </a:p>
          <a:p>
            <a:pPr algn="r"/>
            <a:r>
              <a:rPr lang="en-US" sz="4400" b="1" dirty="0" smtClean="0">
                <a:latin typeface="Century Gothic" pitchFamily="34" charset="0"/>
              </a:rPr>
              <a:t>Make a change </a:t>
            </a:r>
            <a:r>
              <a:rPr lang="en-US" sz="4400" dirty="0" smtClean="0">
                <a:latin typeface="Century Gothic" pitchFamily="34" charset="0"/>
              </a:rPr>
              <a:t>creatively</a:t>
            </a:r>
            <a:endParaRPr lang="en-US" sz="4400" dirty="0" smtClean="0">
              <a:latin typeface="Century Gothic" pitchFamily="34" charset="0"/>
            </a:endParaRPr>
          </a:p>
          <a:p>
            <a:pPr algn="r"/>
            <a:r>
              <a:rPr lang="en-US" sz="4400" b="1" dirty="0" smtClean="0">
                <a:latin typeface="Century Gothic" pitchFamily="34" charset="0"/>
              </a:rPr>
              <a:t>Act</a:t>
            </a:r>
            <a:r>
              <a:rPr lang="en-US" sz="4400" dirty="0" smtClean="0">
                <a:latin typeface="Century Gothic" pitchFamily="34" charset="0"/>
              </a:rPr>
              <a:t> collectively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71472" y="2714620"/>
            <a:ext cx="81439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entury Gothic" pitchFamily="34" charset="0"/>
              </a:rPr>
              <a:t>democracy begins with </a:t>
            </a:r>
            <a:r>
              <a:rPr lang="en-US" sz="3200" b="1" dirty="0">
                <a:latin typeface="Century Gothic" pitchFamily="34" charset="0"/>
              </a:rPr>
              <a:t>me</a:t>
            </a:r>
            <a:r>
              <a:rPr lang="en-US" sz="3200" dirty="0">
                <a:latin typeface="Century Gothic" pitchFamily="34" charset="0"/>
              </a:rPr>
              <a:t> </a:t>
            </a:r>
            <a:r>
              <a:rPr lang="en-US" sz="3200" dirty="0" smtClean="0">
                <a:latin typeface="Century Gothic" pitchFamily="34" charset="0"/>
              </a:rPr>
              <a:t>and </a:t>
            </a:r>
            <a:r>
              <a:rPr lang="en-US" sz="3200" b="1" dirty="0" smtClean="0">
                <a:latin typeface="Century Gothic" pitchFamily="34" charset="0"/>
              </a:rPr>
              <a:t>you...</a:t>
            </a:r>
            <a:endParaRPr lang="th-TH" sz="3200" b="1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-32" y="214290"/>
            <a:ext cx="9144000" cy="12144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657384" y="285752"/>
            <a:ext cx="7772400" cy="114298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TU100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Civic Education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pic>
        <p:nvPicPr>
          <p:cNvPr id="7" name="Picture 4" descr="http://t2.gstatic.com/images?q=tbn:ANd9GcS0jyO-EQgBzlkFZWSTFIppTmHFZWWpAaDl2baPQjrmy8NdGue8JQ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300004"/>
            <a:ext cx="1742182" cy="1200170"/>
          </a:xfrm>
          <a:prstGeom prst="rect">
            <a:avLst/>
          </a:prstGeom>
          <a:noFill/>
        </p:spPr>
      </p:pic>
      <p:sp>
        <p:nvSpPr>
          <p:cNvPr id="8" name="สี่เหลี่ยมผืนผ้า 7"/>
          <p:cNvSpPr/>
          <p:nvPr/>
        </p:nvSpPr>
        <p:spPr>
          <a:xfrm>
            <a:off x="357158" y="1500174"/>
            <a:ext cx="857256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200" dirty="0" smtClean="0">
              <a:latin typeface="Century Gothic" pitchFamily="34" charset="0"/>
            </a:endParaRPr>
          </a:p>
          <a:p>
            <a:pPr algn="ctr"/>
            <a:endParaRPr lang="en-US" sz="3200" dirty="0" smtClean="0">
              <a:latin typeface="Century Gothic" pitchFamily="34" charset="0"/>
            </a:endParaRPr>
          </a:p>
          <a:p>
            <a:pPr algn="ctr"/>
            <a:r>
              <a:rPr lang="en-US" sz="3600" dirty="0">
                <a:latin typeface="Century Gothic" pitchFamily="34" charset="0"/>
              </a:rPr>
              <a:t>the micro-society of a school class </a:t>
            </a:r>
            <a:endParaRPr lang="en-US" sz="3600" dirty="0" smtClean="0">
              <a:latin typeface="Century Gothic" pitchFamily="34" charset="0"/>
            </a:endParaRPr>
          </a:p>
          <a:p>
            <a:pPr algn="ctr"/>
            <a:endParaRPr lang="en-US" sz="3600" dirty="0">
              <a:latin typeface="Century Gothic" pitchFamily="34" charset="0"/>
            </a:endParaRPr>
          </a:p>
          <a:p>
            <a:pPr algn="ctr"/>
            <a:r>
              <a:rPr lang="en-US" sz="3600" dirty="0" smtClean="0">
                <a:latin typeface="Century Gothic" pitchFamily="34" charset="0"/>
              </a:rPr>
              <a:t>and </a:t>
            </a:r>
            <a:r>
              <a:rPr lang="en-US" sz="3600" dirty="0">
                <a:latin typeface="Century Gothic" pitchFamily="34" charset="0"/>
              </a:rPr>
              <a:t>in society as </a:t>
            </a:r>
            <a:r>
              <a:rPr lang="en-US" sz="3600" dirty="0" smtClean="0">
                <a:latin typeface="Century Gothic" pitchFamily="34" charset="0"/>
              </a:rPr>
              <a:t>a whole</a:t>
            </a:r>
            <a:endParaRPr lang="en-US" sz="3200" dirty="0">
              <a:latin typeface="Century Gothic" pitchFamily="34" charset="0"/>
            </a:endParaRPr>
          </a:p>
          <a:p>
            <a:pPr algn="ctr"/>
            <a:endParaRPr lang="th-TH" sz="32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690</Words>
  <Application>Microsoft Office PowerPoint</Application>
  <PresentationFormat>นำเสนอทางหน้าจอ (4:3)</PresentationFormat>
  <Paragraphs>142</Paragraphs>
  <Slides>36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36</vt:i4>
      </vt:variant>
    </vt:vector>
  </HeadingPairs>
  <TitlesOfParts>
    <vt:vector size="37" baseType="lpstr">
      <vt:lpstr>ชุดรูปแบบของ Office</vt:lpstr>
      <vt:lpstr>TU100  Civic Education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TU100  Civic Education</dc:title>
  <dc:creator>My Documents</dc:creator>
  <cp:lastModifiedBy>My Documents</cp:lastModifiedBy>
  <cp:revision>38</cp:revision>
  <dcterms:created xsi:type="dcterms:W3CDTF">2013-08-16T16:53:29Z</dcterms:created>
  <dcterms:modified xsi:type="dcterms:W3CDTF">2013-08-17T02:01:09Z</dcterms:modified>
</cp:coreProperties>
</file>