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4" r:id="rId1"/>
  </p:sldMasterIdLst>
  <p:notesMasterIdLst>
    <p:notesMasterId r:id="rId63"/>
  </p:notesMasterIdLst>
  <p:handoutMasterIdLst>
    <p:handoutMasterId r:id="rId64"/>
  </p:handoutMasterIdLst>
  <p:sldIdLst>
    <p:sldId id="477" r:id="rId2"/>
    <p:sldId id="502" r:id="rId3"/>
    <p:sldId id="503" r:id="rId4"/>
    <p:sldId id="504" r:id="rId5"/>
    <p:sldId id="505" r:id="rId6"/>
    <p:sldId id="634" r:id="rId7"/>
    <p:sldId id="506" r:id="rId8"/>
    <p:sldId id="507" r:id="rId9"/>
    <p:sldId id="619" r:id="rId10"/>
    <p:sldId id="508" r:id="rId11"/>
    <p:sldId id="509" r:id="rId12"/>
    <p:sldId id="630" r:id="rId13"/>
    <p:sldId id="631" r:id="rId14"/>
    <p:sldId id="515" r:id="rId15"/>
    <p:sldId id="518" r:id="rId16"/>
    <p:sldId id="636" r:id="rId17"/>
    <p:sldId id="519" r:id="rId18"/>
    <p:sldId id="520" r:id="rId19"/>
    <p:sldId id="522" r:id="rId20"/>
    <p:sldId id="523" r:id="rId21"/>
    <p:sldId id="524" r:id="rId22"/>
    <p:sldId id="525" r:id="rId23"/>
    <p:sldId id="526" r:id="rId24"/>
    <p:sldId id="527" r:id="rId25"/>
    <p:sldId id="528" r:id="rId26"/>
    <p:sldId id="529" r:id="rId27"/>
    <p:sldId id="530" r:id="rId28"/>
    <p:sldId id="532" r:id="rId29"/>
    <p:sldId id="535" r:id="rId30"/>
    <p:sldId id="538" r:id="rId31"/>
    <p:sldId id="545" r:id="rId32"/>
    <p:sldId id="546" r:id="rId33"/>
    <p:sldId id="552" r:id="rId34"/>
    <p:sldId id="553" r:id="rId35"/>
    <p:sldId id="556" r:id="rId36"/>
    <p:sldId id="557" r:id="rId37"/>
    <p:sldId id="622" r:id="rId38"/>
    <p:sldId id="559" r:id="rId39"/>
    <p:sldId id="632" r:id="rId40"/>
    <p:sldId id="562" r:id="rId41"/>
    <p:sldId id="565" r:id="rId42"/>
    <p:sldId id="566" r:id="rId43"/>
    <p:sldId id="573" r:id="rId44"/>
    <p:sldId id="575" r:id="rId45"/>
    <p:sldId id="612" r:id="rId46"/>
    <p:sldId id="613" r:id="rId47"/>
    <p:sldId id="577" r:id="rId48"/>
    <p:sldId id="578" r:id="rId49"/>
    <p:sldId id="584" r:id="rId50"/>
    <p:sldId id="585" r:id="rId51"/>
    <p:sldId id="587" r:id="rId52"/>
    <p:sldId id="589" r:id="rId53"/>
    <p:sldId id="590" r:id="rId54"/>
    <p:sldId id="591" r:id="rId55"/>
    <p:sldId id="592" r:id="rId56"/>
    <p:sldId id="593" r:id="rId57"/>
    <p:sldId id="597" r:id="rId58"/>
    <p:sldId id="599" r:id="rId59"/>
    <p:sldId id="600" r:id="rId60"/>
    <p:sldId id="602" r:id="rId61"/>
    <p:sldId id="483" r:id="rId6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D4A97E"/>
    <a:srgbClr val="000000"/>
    <a:srgbClr val="ECECEC"/>
    <a:srgbClr val="777777"/>
    <a:srgbClr val="AC1CC0"/>
    <a:srgbClr val="EEFC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7" autoAdjust="0"/>
    <p:restoredTop sz="94636" autoAdjust="0"/>
  </p:normalViewPr>
  <p:slideViewPr>
    <p:cSldViewPr>
      <p:cViewPr>
        <p:scale>
          <a:sx n="75" d="100"/>
          <a:sy n="75" d="100"/>
        </p:scale>
        <p:origin x="-2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21.emf"/><Relationship Id="rId4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image" Target="../media/image3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8DF8B9C3-B034-4A91-AF3A-D422B2B702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8B554EFF-2A02-4E14-BBE3-1FB5D10888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lIns="92075" tIns="46038" rIns="92075" bIns="46038" anchor="ctr">
            <a:spAutoFit/>
          </a:bodyPr>
          <a:lstStyle/>
          <a:p>
            <a:pPr algn="r" eaLnBrk="0" hangingPunct="0">
              <a:defRPr/>
            </a:pPr>
            <a:fld id="{5BF47CC7-694E-4414-9C8D-6841BAC644BF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pPr algn="r" eaLnBrk="0" hangingPunct="0">
                <a:defRPr/>
              </a:pPr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621A97-EEF2-48C5-B1D6-A002B2DB8F34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27770F6D-C782-434E-9C7B-8CE7A033F4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6389A9AD-991A-4165-B2D4-D799DC7CE2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650257D1-9655-4CD4-98A9-33A7D7C8ED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CE3F7927-4980-4769-A018-5DD634B14E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80397FCB-C14C-4240-9C9D-BAB9BF8F8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DA8906B0-5403-4B67-873E-6786F37F65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9D943D45-3242-4126-BE2C-9DA03AE2BB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C1A24BDD-83B9-4C5A-8C38-E07C2255C9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677DBCC3-A89D-4FE3-972B-252C531866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AAD4F6B6-120C-44B1-A875-268DB13D6E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5C4D95FA-E991-47FF-B4D1-CD919A0CA1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10-</a:t>
            </a:r>
            <a:fld id="{EB81E2EA-F9BC-4B99-BD31-2682CF6EBA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8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10-</a:t>
            </a:r>
            <a:fld id="{B3BBFDDB-DD7B-4620-B116-5CAA66F8CA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1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3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6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6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5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4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399" cy="296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3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77" r:id="rId2"/>
    <p:sldLayoutId id="2147483676" r:id="rId3"/>
    <p:sldLayoutId id="2147483675" r:id="rId4"/>
    <p:sldLayoutId id="2147483674" r:id="rId5"/>
    <p:sldLayoutId id="2147483673" r:id="rId6"/>
    <p:sldLayoutId id="2147483672" r:id="rId7"/>
    <p:sldLayoutId id="2147483671" r:id="rId8"/>
    <p:sldLayoutId id="2147483670" r:id="rId9"/>
    <p:sldLayoutId id="2147483669" r:id="rId10"/>
    <p:sldLayoutId id="2147483668" r:id="rId11"/>
    <p:sldLayoutId id="2147483667" r:id="rId12"/>
    <p:sldLayoutId id="2147483666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4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7.bin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nb.com/" TargetMode="External"/><Relationship Id="rId3" Type="http://schemas.openxmlformats.org/officeDocument/2006/relationships/hyperlink" Target="http://www.cvs.com/" TargetMode="External"/><Relationship Id="rId7" Type="http://schemas.openxmlformats.org/officeDocument/2006/relationships/hyperlink" Target="http://www.hoovers.com/" TargetMode="External"/><Relationship Id="rId2" Type="http://schemas.openxmlformats.org/officeDocument/2006/relationships/hyperlink" Target="http://www.walgreen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sec.gov/" TargetMode="External"/><Relationship Id="rId5" Type="http://schemas.openxmlformats.org/officeDocument/2006/relationships/hyperlink" Target="http://www.longs.com/" TargetMode="External"/><Relationship Id="rId4" Type="http://schemas.openxmlformats.org/officeDocument/2006/relationships/hyperlink" Target="http://www.riteaid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eaLnBrk="0" hangingPunct="0"/>
            <a:endParaRPr lang="en-US" sz="2400"/>
          </a:p>
        </p:txBody>
      </p:sp>
      <p:sp>
        <p:nvSpPr>
          <p:cNvPr id="17410" name="Text Box 10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1" name="Rectangle 1032"/>
          <p:cNvSpPr txBox="1">
            <a:spLocks noChangeArrowheads="1"/>
          </p:cNvSpPr>
          <p:nvPr/>
        </p:nvSpPr>
        <p:spPr bwMode="auto">
          <a:xfrm>
            <a:off x="76200" y="152400"/>
            <a:ext cx="8991600" cy="12954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b="1" dirty="0" smtClean="0"/>
              <a:t>Chapter 10: </a:t>
            </a:r>
            <a:r>
              <a:rPr lang="en-US" b="1" dirty="0"/>
              <a:t>Analysis of Financial </a:t>
            </a:r>
            <a:r>
              <a:rPr lang="en-US" b="1" dirty="0" smtClean="0"/>
              <a:t>Statements</a:t>
            </a:r>
            <a:endParaRPr lang="en-US" b="1" dirty="0"/>
          </a:p>
        </p:txBody>
      </p:sp>
      <p:sp>
        <p:nvSpPr>
          <p:cNvPr id="17414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7415" name="Straight Connector 8"/>
          <p:cNvCxnSpPr>
            <a:cxnSpLocks noChangeShapeType="1"/>
          </p:cNvCxnSpPr>
          <p:nvPr/>
        </p:nvCxnSpPr>
        <p:spPr bwMode="auto">
          <a:xfrm>
            <a:off x="6172200" y="7162800"/>
            <a:ext cx="3810000" cy="0"/>
          </a:xfrm>
          <a:prstGeom prst="line">
            <a:avLst/>
          </a:prstGeom>
          <a:noFill/>
          <a:ln w="12700" algn="ctr">
            <a:solidFill>
              <a:srgbClr val="DFBE9D"/>
            </a:solidFill>
            <a:round/>
            <a:headEnd type="none" w="sm" len="sm"/>
            <a:tailEnd type="none" w="sm" len="sm"/>
          </a:ln>
        </p:spPr>
      </p:cxnSp>
      <p:cxnSp>
        <p:nvCxnSpPr>
          <p:cNvPr id="17416" name="Straight Connector 9"/>
          <p:cNvCxnSpPr>
            <a:cxnSpLocks noChangeShapeType="1"/>
          </p:cNvCxnSpPr>
          <p:nvPr/>
        </p:nvCxnSpPr>
        <p:spPr bwMode="auto">
          <a:xfrm>
            <a:off x="6324600" y="7315200"/>
            <a:ext cx="3810000" cy="0"/>
          </a:xfrm>
          <a:prstGeom prst="line">
            <a:avLst/>
          </a:prstGeom>
          <a:noFill/>
          <a:ln w="12700" algn="ctr">
            <a:solidFill>
              <a:srgbClr val="DFBE9D"/>
            </a:solidFill>
            <a:round/>
            <a:headEnd type="none" w="sm" len="sm"/>
            <a:tailEnd type="none" w="sm" len="sm"/>
          </a:ln>
        </p:spPr>
      </p:cxnSp>
      <p:sp>
        <p:nvSpPr>
          <p:cNvPr id="12" name="Rounded Rectangle 11"/>
          <p:cNvSpPr/>
          <p:nvPr/>
        </p:nvSpPr>
        <p:spPr bwMode="auto">
          <a:xfrm>
            <a:off x="1600200" y="22098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pPr>
              <a:defRPr/>
            </a:pPr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>
              <a:defRPr/>
            </a:pP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cxnSp>
        <p:nvCxnSpPr>
          <p:cNvPr id="17418" name="Straight Connector 13"/>
          <p:cNvCxnSpPr>
            <a:cxnSpLocks noChangeShapeType="1"/>
            <a:stCxn id="12" idx="1"/>
            <a:endCxn id="12" idx="1"/>
          </p:cNvCxnSpPr>
          <p:nvPr/>
        </p:nvCxnSpPr>
        <p:spPr bwMode="auto">
          <a:xfrm>
            <a:off x="1600200" y="3733800"/>
            <a:ext cx="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</p:cxnSp>
      <p:cxnSp>
        <p:nvCxnSpPr>
          <p:cNvPr id="17419" name="Straight Connector 15"/>
          <p:cNvCxnSpPr>
            <a:cxnSpLocks noChangeShapeType="1"/>
          </p:cNvCxnSpPr>
          <p:nvPr/>
        </p:nvCxnSpPr>
        <p:spPr bwMode="auto">
          <a:xfrm>
            <a:off x="1600200" y="3581400"/>
            <a:ext cx="3810000" cy="0"/>
          </a:xfrm>
          <a:prstGeom prst="line">
            <a:avLst/>
          </a:prstGeom>
          <a:noFill/>
          <a:ln w="12700" algn="ctr">
            <a:solidFill>
              <a:srgbClr val="D4A97E"/>
            </a:solidFill>
            <a:round/>
            <a:headEnd type="none" w="sm" len="sm"/>
            <a:tailEnd type="none" w="sm" len="sm"/>
          </a:ln>
        </p:spPr>
      </p:cxnSp>
      <p:cxnSp>
        <p:nvCxnSpPr>
          <p:cNvPr id="17420" name="Straight Connector 17"/>
          <p:cNvCxnSpPr>
            <a:cxnSpLocks noChangeShapeType="1"/>
          </p:cNvCxnSpPr>
          <p:nvPr/>
        </p:nvCxnSpPr>
        <p:spPr bwMode="auto">
          <a:xfrm>
            <a:off x="7010400" y="3581400"/>
            <a:ext cx="685800" cy="0"/>
          </a:xfrm>
          <a:prstGeom prst="line">
            <a:avLst/>
          </a:prstGeom>
          <a:noFill/>
          <a:ln w="12700" algn="ctr">
            <a:solidFill>
              <a:srgbClr val="D4A97E"/>
            </a:solidFill>
            <a:round/>
            <a:headEnd type="none" w="sm" len="sm"/>
            <a:tailEnd type="none" w="sm" len="sm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Major Financial Statements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Corporate shareholder annual and quarterly  reports must include</a:t>
            </a:r>
          </a:p>
          <a:p>
            <a:pPr lvl="1"/>
            <a:r>
              <a:rPr lang="en-US" smtClean="0"/>
              <a:t>Balance sheet</a:t>
            </a:r>
          </a:p>
          <a:p>
            <a:pPr lvl="1"/>
            <a:r>
              <a:rPr lang="en-US" smtClean="0"/>
              <a:t>Income statement</a:t>
            </a:r>
          </a:p>
          <a:p>
            <a:pPr lvl="1"/>
            <a:r>
              <a:rPr lang="en-US" smtClean="0"/>
              <a:t>Statement of cash flows</a:t>
            </a:r>
          </a:p>
          <a:p>
            <a:r>
              <a:rPr lang="en-US" smtClean="0"/>
              <a:t>Reports filed with Securities and Exchange Commission (SEC)</a:t>
            </a:r>
          </a:p>
          <a:p>
            <a:pPr lvl="1"/>
            <a:r>
              <a:rPr lang="en-US" smtClean="0"/>
              <a:t>10-K </a:t>
            </a:r>
          </a:p>
          <a:p>
            <a:pPr lvl="1"/>
            <a:r>
              <a:rPr lang="en-US" smtClean="0"/>
              <a:t>10-Q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09D30B63-065F-44C3-B872-F784960FBC16}" type="slidenum">
              <a:rPr lang="en-US">
                <a:cs typeface="Arial" charset="0"/>
              </a:rPr>
              <a:pPr/>
              <a:t>2</a:t>
            </a:fld>
            <a:endParaRPr lang="en-US">
              <a:cs typeface="Arial" charset="0"/>
            </a:endParaRPr>
          </a:p>
        </p:txBody>
      </p:sp>
      <p:sp>
        <p:nvSpPr>
          <p:cNvPr id="194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534400" cy="116205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Generally Accepted Accounting Principles (GAAP)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924800" cy="4876800"/>
          </a:xfrm>
        </p:spPr>
        <p:txBody>
          <a:bodyPr/>
          <a:lstStyle/>
          <a:p>
            <a:r>
              <a:rPr lang="en-US" smtClean="0"/>
              <a:t>Formulated by the Financial Accounting Standards Board (FASB)</a:t>
            </a:r>
          </a:p>
          <a:p>
            <a:r>
              <a:rPr lang="en-US" smtClean="0"/>
              <a:t>Provides some choices of accounting principles</a:t>
            </a:r>
          </a:p>
          <a:p>
            <a:r>
              <a:rPr lang="en-US" smtClean="0"/>
              <a:t>Financial statements footnotes must disclose which accounting principles are used by the firm</a:t>
            </a: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FF03D492-611E-46B5-92DA-122D36147B7C}" type="slidenum">
              <a:rPr lang="en-US">
                <a:cs typeface="Arial" charset="0"/>
              </a:rPr>
              <a:pPr/>
              <a:t>3</a:t>
            </a:fld>
            <a:endParaRPr lang="en-US">
              <a:cs typeface="Arial" charset="0"/>
            </a:endParaRPr>
          </a:p>
        </p:txBody>
      </p:sp>
      <p:sp>
        <p:nvSpPr>
          <p:cNvPr id="204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Balance Sheet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Shows resources (assets) of the firm and how it has financed these resources</a:t>
            </a:r>
          </a:p>
          <a:p>
            <a:r>
              <a:rPr lang="en-US" smtClean="0"/>
              <a:t>Indicates current and fixed assets available at a point in time</a:t>
            </a:r>
          </a:p>
          <a:p>
            <a:r>
              <a:rPr lang="en-US" smtClean="0"/>
              <a:t>Financing is indicated by its mixture of current liabilities, long-term liabilities, and owners’ equity</a:t>
            </a:r>
          </a:p>
          <a:p>
            <a:r>
              <a:rPr lang="en-US" smtClean="0"/>
              <a:t>Exhibit 10.1 shows the balance sheet for Walgreen Co. for 2006 through 2010</a:t>
            </a:r>
          </a:p>
        </p:txBody>
      </p:sp>
      <p:sp>
        <p:nvSpPr>
          <p:cNvPr id="215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3FDAA419-4A41-4547-8254-38B69D91F306}" type="slidenum">
              <a:rPr lang="en-US">
                <a:cs typeface="Arial" charset="0"/>
              </a:rPr>
              <a:pPr/>
              <a:t>4</a:t>
            </a:fld>
            <a:endParaRPr lang="en-US">
              <a:cs typeface="Arial" charset="0"/>
            </a:endParaRPr>
          </a:p>
        </p:txBody>
      </p:sp>
      <p:sp>
        <p:nvSpPr>
          <p:cNvPr id="215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Income Statement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Contains information on the profitability of the firm during some period of time, in contrast to the balance sheet at a fixed point in time</a:t>
            </a:r>
          </a:p>
          <a:p>
            <a:r>
              <a:rPr lang="en-US" smtClean="0"/>
              <a:t>Indicates the flow of sales, expenses, and earnings during the time period</a:t>
            </a:r>
          </a:p>
          <a:p>
            <a:r>
              <a:rPr lang="en-US" smtClean="0"/>
              <a:t>Exhibit 10.2 shows the income statement for Walgreen Co. for years 2006 through 2010</a:t>
            </a: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7CC49CA2-011A-442C-8AF1-EC5DA35C90CC}" type="slidenum">
              <a:rPr lang="en-US">
                <a:cs typeface="Arial" charset="0"/>
              </a:rPr>
              <a:pPr/>
              <a:t>5</a:t>
            </a:fld>
            <a:endParaRPr lang="en-US">
              <a:cs typeface="Arial" charset="0"/>
            </a:endParaRPr>
          </a:p>
        </p:txBody>
      </p:sp>
      <p:sp>
        <p:nvSpPr>
          <p:cNvPr id="225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10.2</a:t>
            </a:r>
            <a:endParaRPr lang="en-US" dirty="0"/>
          </a:p>
        </p:txBody>
      </p:sp>
      <p:sp>
        <p:nvSpPr>
          <p:cNvPr id="23554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B58B3706-817F-4D74-AFFF-8811DA0B6A04}" type="slidenum">
              <a:rPr lang="en-US">
                <a:cs typeface="Arial" charset="0"/>
              </a:rPr>
              <a:pPr/>
              <a:t>6</a:t>
            </a:fld>
            <a:endParaRPr lang="en-US">
              <a:cs typeface="Arial" charset="0"/>
            </a:endParaRPr>
          </a:p>
        </p:txBody>
      </p:sp>
      <p:pic>
        <p:nvPicPr>
          <p:cNvPr id="23556" name="Picture 2" descr="C:\LB-FIN650\LB-FIN650Edit\JPG files of exhibits\Ch 10\Reilly10e_Exhibit10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95400"/>
            <a:ext cx="8180388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Statement of Cash Flows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4695825"/>
          </a:xfrm>
        </p:spPr>
        <p:txBody>
          <a:bodyPr/>
          <a:lstStyle/>
          <a:p>
            <a:r>
              <a:rPr lang="en-US" smtClean="0"/>
              <a:t>Shows the effects on the firm’s cash flow of income flows and changes in various items on the balance sheet (See Exhibit 10.3) </a:t>
            </a:r>
          </a:p>
          <a:p>
            <a:pPr lvl="1"/>
            <a:r>
              <a:rPr lang="en-US" smtClean="0"/>
              <a:t>Cash Flow from Operating Activities: </a:t>
            </a:r>
            <a:r>
              <a:rPr lang="en-US" smtClean="0">
                <a:cs typeface="Times New Roman" pitchFamily="18" charset="0"/>
              </a:rPr>
              <a:t>the sources and uses of cash that arise from the normal operations of a firm</a:t>
            </a:r>
          </a:p>
          <a:p>
            <a:pPr lvl="1"/>
            <a:r>
              <a:rPr lang="en-US" smtClean="0"/>
              <a:t>Cash Flow from Investing Activities: </a:t>
            </a:r>
            <a:r>
              <a:rPr lang="en-US" smtClean="0">
                <a:cs typeface="Times New Roman" pitchFamily="18" charset="0"/>
              </a:rPr>
              <a:t>change in gross plant and equipment plus the change in the investment account</a:t>
            </a:r>
          </a:p>
          <a:p>
            <a:pPr lvl="1"/>
            <a:r>
              <a:rPr lang="en-US" smtClean="0"/>
              <a:t>Cash Flow from Financing Activities</a:t>
            </a:r>
            <a:r>
              <a:rPr lang="en-US" smtClean="0">
                <a:cs typeface="Times New Roman" pitchFamily="18" charset="0"/>
              </a:rPr>
              <a:t>: financing sources minus financing uses</a:t>
            </a:r>
            <a:endParaRPr lang="en-US" smtClean="0"/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D22C3675-E563-4AF3-8BDF-B556E24FB0EE}" type="slidenum">
              <a:rPr lang="en-US">
                <a:cs typeface="Arial" charset="0"/>
              </a:rPr>
              <a:pPr/>
              <a:t>7</a:t>
            </a:fld>
            <a:endParaRPr lang="en-US">
              <a:cs typeface="Arial" charset="0"/>
            </a:endParaRPr>
          </a:p>
        </p:txBody>
      </p:sp>
      <p:sp>
        <p:nvSpPr>
          <p:cNvPr id="245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914400"/>
          </a:xfrm>
        </p:spPr>
        <p:txBody>
          <a:bodyPr/>
          <a:lstStyle/>
          <a:p>
            <a:pPr>
              <a:defRPr/>
            </a:pPr>
            <a:r>
              <a:rPr lang="en-US" b="1"/>
              <a:t>Measures of Cash Flow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46482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Cash flow from operations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Traditional cash flow equals net income plus depreciation expense and deferred taxes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Also adjust for changes in operating assets and liabilities that use or provide cash</a:t>
            </a:r>
          </a:p>
          <a:p>
            <a:pPr>
              <a:lnSpc>
                <a:spcPct val="110000"/>
              </a:lnSpc>
            </a:pPr>
            <a:r>
              <a:rPr lang="en-US" smtClean="0"/>
              <a:t>Free cash flow recognizes that some investing and financing activities are critical to ongoing success of the firm and the following: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Capital expenditures 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Disposition of properties and equipment</a:t>
            </a:r>
          </a:p>
          <a:p>
            <a:pPr>
              <a:lnSpc>
                <a:spcPct val="110000"/>
              </a:lnSpc>
            </a:pPr>
            <a:endParaRPr lang="en-US" smtClean="0"/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E47A95B3-3A2A-4FD3-BC03-0ECF56CCCE06}" type="slidenum">
              <a:rPr lang="en-US">
                <a:cs typeface="Arial" charset="0"/>
              </a:rPr>
              <a:pPr/>
              <a:t>8</a:t>
            </a:fld>
            <a:endParaRPr lang="en-US">
              <a:cs typeface="Arial" charset="0"/>
            </a:endParaRPr>
          </a:p>
        </p:txBody>
      </p:sp>
      <p:sp>
        <p:nvSpPr>
          <p:cNvPr id="256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Measures of Cash Flow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848600" cy="4953000"/>
          </a:xfrm>
        </p:spPr>
        <p:txBody>
          <a:bodyPr/>
          <a:lstStyle/>
          <a:p>
            <a:r>
              <a:rPr lang="en-US" smtClean="0"/>
              <a:t>EBITDA: The widely-used EBITDA (earnings before interest, taxes, depreciation, and amortization) measure of cash flow is extremely liberal </a:t>
            </a:r>
          </a:p>
          <a:p>
            <a:pPr lvl="1"/>
            <a:r>
              <a:rPr lang="en-US" smtClean="0"/>
              <a:t>It does not consider any adjustments noted previously, specifically the following: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Depreciation and amortization 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Interest expense 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Taxes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working capital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capital expenditures</a:t>
            </a:r>
          </a:p>
          <a:p>
            <a:pPr lvl="1"/>
            <a:endParaRPr lang="en-US" smtClean="0"/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0E5C8732-542B-4ACD-944A-31288EFD399D}" type="slidenum">
              <a:rPr lang="en-US">
                <a:cs typeface="Arial" charset="0"/>
              </a:rPr>
              <a:pPr/>
              <a:t>9</a:t>
            </a:fld>
            <a:endParaRPr lang="en-US">
              <a:cs typeface="Arial" charset="0"/>
            </a:endParaRPr>
          </a:p>
        </p:txBody>
      </p:sp>
      <p:sp>
        <p:nvSpPr>
          <p:cNvPr id="266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8683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/>
              <a:t>Purpose of </a:t>
            </a:r>
            <a:br>
              <a:rPr lang="en-US" b="1"/>
            </a:br>
            <a:r>
              <a:rPr lang="en-US" b="1"/>
              <a:t>Financial Statement Analysis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It seeks to evaluate the current management performance and to provide insights that will help project future management performance, specifically in the following three areas: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Profitability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Efficiency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Risk</a:t>
            </a:r>
          </a:p>
        </p:txBody>
      </p:sp>
      <p:sp>
        <p:nvSpPr>
          <p:cNvPr id="2765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43839197-6144-402D-85DD-A92C7905EBC1}" type="slidenum">
              <a:rPr lang="en-US">
                <a:cs typeface="Arial" charset="0"/>
              </a:rPr>
              <a:pPr/>
              <a:t>10</a:t>
            </a:fld>
            <a:endParaRPr lang="en-US">
              <a:cs typeface="Arial" charset="0"/>
            </a:endParaRPr>
          </a:p>
        </p:txBody>
      </p:sp>
      <p:sp>
        <p:nvSpPr>
          <p:cNvPr id="2765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Analysis of Financial Ratios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4876800"/>
          </a:xfrm>
        </p:spPr>
        <p:txBody>
          <a:bodyPr/>
          <a:lstStyle/>
          <a:p>
            <a:r>
              <a:rPr lang="en-US" smtClean="0"/>
              <a:t>Ratios are more informative that raw numbers</a:t>
            </a:r>
          </a:p>
          <a:p>
            <a:pPr lvl="1"/>
            <a:r>
              <a:rPr lang="en-US" smtClean="0"/>
              <a:t>Ratios provide meaningful relationships between individual values in the financial statements</a:t>
            </a:r>
          </a:p>
          <a:p>
            <a:r>
              <a:rPr lang="en-US" smtClean="0"/>
              <a:t>Importance of relative financial ratios: Compare a firm’s financial ratios to other entities</a:t>
            </a:r>
          </a:p>
          <a:p>
            <a:pPr lvl="1"/>
            <a:r>
              <a:rPr lang="en-US" smtClean="0"/>
              <a:t>The aggregate economy</a:t>
            </a:r>
          </a:p>
          <a:p>
            <a:pPr lvl="1"/>
            <a:r>
              <a:rPr lang="en-US" smtClean="0"/>
              <a:t>Its industry or industries</a:t>
            </a:r>
          </a:p>
          <a:p>
            <a:pPr lvl="1"/>
            <a:r>
              <a:rPr lang="en-US" smtClean="0"/>
              <a:t>Its major competitors within the industry</a:t>
            </a:r>
          </a:p>
          <a:p>
            <a:pPr lvl="1"/>
            <a:r>
              <a:rPr lang="en-US" smtClean="0"/>
              <a:t>Its past performance (time-series analysis)</a:t>
            </a:r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DEA7D667-DC58-4C8E-9F54-2C97164EF9E1}" type="slidenum">
              <a:rPr lang="en-US">
                <a:cs typeface="Arial" charset="0"/>
              </a:rPr>
              <a:pPr/>
              <a:t>11</a:t>
            </a:fld>
            <a:endParaRPr lang="en-US">
              <a:cs typeface="Arial" charset="0"/>
            </a:endParaRPr>
          </a:p>
        </p:txBody>
      </p:sp>
      <p:sp>
        <p:nvSpPr>
          <p:cNvPr id="286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Analysis of Financial Ratios</a:t>
            </a:r>
          </a:p>
        </p:txBody>
      </p:sp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029200"/>
          </a:xfrm>
        </p:spPr>
        <p:txBody>
          <a:bodyPr/>
          <a:lstStyle/>
          <a:p>
            <a:pPr eaLnBrk="0" hangingPunct="0"/>
            <a:r>
              <a:rPr lang="en-US" smtClean="0"/>
              <a:t>Comparison to the Aggregate Economy </a:t>
            </a:r>
          </a:p>
          <a:p>
            <a:pPr lvl="1"/>
            <a:r>
              <a:rPr lang="en-US" smtClean="0"/>
              <a:t>Most firms are influenced by economic expansions and contractions in the business cycle</a:t>
            </a:r>
          </a:p>
          <a:p>
            <a:pPr lvl="1"/>
            <a:r>
              <a:rPr lang="en-US" smtClean="0"/>
              <a:t>Analysis helps you estimate the future performance of the firm during subsequent business cycles</a:t>
            </a:r>
          </a:p>
          <a:p>
            <a:r>
              <a:rPr lang="en-US" smtClean="0"/>
              <a:t>Comparison to the Industry</a:t>
            </a:r>
          </a:p>
          <a:p>
            <a:pPr lvl="1"/>
            <a:r>
              <a:rPr lang="en-US" smtClean="0"/>
              <a:t>Most popular comparison</a:t>
            </a:r>
          </a:p>
          <a:p>
            <a:pPr lvl="1"/>
            <a:r>
              <a:rPr lang="en-US" smtClean="0"/>
              <a:t>Different industries affect the firms within them differently, but the relationship is always significant</a:t>
            </a:r>
          </a:p>
          <a:p>
            <a:pPr lvl="1"/>
            <a:r>
              <a:rPr lang="en-US" smtClean="0"/>
              <a:t>The industry effect is strongest for industries with homogenous products</a:t>
            </a:r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4701385E-51A1-45AF-87DA-72FC1D9D36FF}" type="slidenum">
              <a:rPr lang="en-US">
                <a:cs typeface="Arial" charset="0"/>
              </a:rPr>
              <a:pPr/>
              <a:t>12</a:t>
            </a:fld>
            <a:endParaRPr lang="en-US">
              <a:cs typeface="Arial" charset="0"/>
            </a:endParaRPr>
          </a:p>
        </p:txBody>
      </p:sp>
      <p:sp>
        <p:nvSpPr>
          <p:cNvPr id="297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Analysis of Financial Ratios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029200"/>
          </a:xfrm>
        </p:spPr>
        <p:txBody>
          <a:bodyPr/>
          <a:lstStyle/>
          <a:p>
            <a:pPr eaLnBrk="0" hangingPunct="0">
              <a:lnSpc>
                <a:spcPct val="110000"/>
              </a:lnSpc>
            </a:pPr>
            <a:r>
              <a:rPr lang="en-US" smtClean="0"/>
              <a:t>Comparison to its Major Competitors 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Industry averages may not be representative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Select a subset of competitors to compare to using cross-sectional analysis, or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Construct a composite industry average from industries the firm operates in</a:t>
            </a:r>
          </a:p>
          <a:p>
            <a:pPr>
              <a:lnSpc>
                <a:spcPct val="110000"/>
              </a:lnSpc>
            </a:pPr>
            <a:r>
              <a:rPr lang="en-US" smtClean="0"/>
              <a:t>Comparison to its Own Historical Records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Determine whether it is progressing or declining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Helpful for estimating future performance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Consider trends as well as averages over time</a:t>
            </a: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73991A66-9CD6-43C2-B983-8B3B2EC1B4C7}" type="slidenum">
              <a:rPr lang="en-US">
                <a:cs typeface="Arial" charset="0"/>
              </a:rPr>
              <a:pPr/>
              <a:t>13</a:t>
            </a:fld>
            <a:endParaRPr lang="en-US">
              <a:cs typeface="Arial" charset="0"/>
            </a:endParaRPr>
          </a:p>
        </p:txBody>
      </p:sp>
      <p:sp>
        <p:nvSpPr>
          <p:cNvPr id="307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458200" cy="914400"/>
          </a:xfrm>
        </p:spPr>
        <p:txBody>
          <a:bodyPr/>
          <a:lstStyle/>
          <a:p>
            <a:pPr>
              <a:defRPr/>
            </a:pPr>
            <a:r>
              <a:rPr lang="en-US" b="1"/>
              <a:t>Computation of Financial Ratios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The Five Categories</a:t>
            </a:r>
          </a:p>
          <a:p>
            <a:pPr lvl="1"/>
            <a:r>
              <a:rPr lang="en-US" smtClean="0"/>
              <a:t>Common size statements</a:t>
            </a:r>
          </a:p>
          <a:p>
            <a:pPr lvl="1"/>
            <a:r>
              <a:rPr lang="en-US" smtClean="0"/>
              <a:t>Internal liquidity (solvency)</a:t>
            </a:r>
          </a:p>
          <a:p>
            <a:pPr lvl="1"/>
            <a:r>
              <a:rPr lang="en-US" smtClean="0"/>
              <a:t>Operating performance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Operating efficiency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Operating profitability</a:t>
            </a:r>
          </a:p>
          <a:p>
            <a:pPr lvl="1"/>
            <a:r>
              <a:rPr lang="en-US" smtClean="0"/>
              <a:t>Risk analysis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Business risk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Financial risk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External liquidity risky </a:t>
            </a:r>
          </a:p>
          <a:p>
            <a:pPr lvl="1"/>
            <a:r>
              <a:rPr lang="en-US" smtClean="0"/>
              <a:t>Growth analysis</a:t>
            </a:r>
          </a:p>
        </p:txBody>
      </p:sp>
      <p:sp>
        <p:nvSpPr>
          <p:cNvPr id="317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ECF05133-C138-47B0-8277-CBBD0B2147C0}" type="slidenum">
              <a:rPr lang="en-US">
                <a:cs typeface="Arial" charset="0"/>
              </a:rPr>
              <a:pPr/>
              <a:t>14</a:t>
            </a:fld>
            <a:endParaRPr lang="en-US">
              <a:cs typeface="Arial" charset="0"/>
            </a:endParaRPr>
          </a:p>
        </p:txBody>
      </p:sp>
      <p:sp>
        <p:nvSpPr>
          <p:cNvPr id="3174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Common Size Statements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95400"/>
            <a:ext cx="8458200" cy="4953000"/>
          </a:xfrm>
        </p:spPr>
        <p:txBody>
          <a:bodyPr/>
          <a:lstStyle/>
          <a:p>
            <a:r>
              <a:rPr lang="en-US" smtClean="0"/>
              <a:t>Normalize balance sheets and income statement items to allow easier comparison of different size firms</a:t>
            </a:r>
          </a:p>
          <a:p>
            <a:r>
              <a:rPr lang="en-US" smtClean="0"/>
              <a:t>Common size statements also give insight into a firm’s financial condition</a:t>
            </a:r>
          </a:p>
          <a:p>
            <a:r>
              <a:rPr lang="en-US" smtClean="0"/>
              <a:t>A common size balance sheet expresses accounts as a percentage of total assets (Exhibit 10.4 for Walgreen Co. from 2006 to 2010)</a:t>
            </a:r>
          </a:p>
          <a:p>
            <a:r>
              <a:rPr lang="en-US" smtClean="0"/>
              <a:t>A common size income statement expresses all items as a percentage of sales (Exhibit 10.5 for Walgreen Co. for 2006 through 2010)</a:t>
            </a:r>
          </a:p>
        </p:txBody>
      </p:sp>
      <p:sp>
        <p:nvSpPr>
          <p:cNvPr id="327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38A61552-CB5C-43A6-A0CA-3F66DCFA0FE8}" type="slidenum">
              <a:rPr lang="en-US">
                <a:cs typeface="Arial" charset="0"/>
              </a:rPr>
              <a:pPr/>
              <a:t>15</a:t>
            </a:fld>
            <a:endParaRPr lang="en-US">
              <a:cs typeface="Arial" charset="0"/>
            </a:endParaRPr>
          </a:p>
        </p:txBody>
      </p:sp>
      <p:sp>
        <p:nvSpPr>
          <p:cNvPr id="327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Exhibit </a:t>
            </a:r>
            <a:r>
              <a:rPr lang="en-US" b="1" dirty="0" smtClean="0"/>
              <a:t>10.5</a:t>
            </a:r>
            <a:endParaRPr lang="en-US" dirty="0"/>
          </a:p>
        </p:txBody>
      </p:sp>
      <p:sp>
        <p:nvSpPr>
          <p:cNvPr id="33794" name="Footer Placeholder 2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6B21CC4D-60FB-44CB-81A0-FFC160C4DC5B}" type="slidenum">
              <a:rPr lang="en-US">
                <a:cs typeface="Arial" charset="0"/>
              </a:rPr>
              <a:pPr/>
              <a:t>16</a:t>
            </a:fld>
            <a:endParaRPr lang="en-US">
              <a:cs typeface="Arial" charset="0"/>
            </a:endParaRPr>
          </a:p>
        </p:txBody>
      </p:sp>
      <p:pic>
        <p:nvPicPr>
          <p:cNvPr id="33796" name="Picture 2" descr="C:\LB-FIN650\LB-FIN650Edit\JPG files of exhibits\Ch 10\Reilly10e_Exhibit10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0"/>
            <a:ext cx="86058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Evaluating Internal Liquidity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4876800"/>
          </a:xfrm>
        </p:spPr>
        <p:txBody>
          <a:bodyPr/>
          <a:lstStyle/>
          <a:p>
            <a:r>
              <a:rPr lang="en-US" smtClean="0"/>
              <a:t>Internal liquidity (solvency) ratios indicate the ability to meet future short-term financial obligations</a:t>
            </a:r>
          </a:p>
          <a:p>
            <a:r>
              <a:rPr lang="en-US" smtClean="0"/>
              <a:t>They compare near-term financial obligations, such as accounts payable or notes payable, to current assets or cash flows that will be available to meet these obligations.</a:t>
            </a:r>
          </a:p>
          <a:p>
            <a:r>
              <a:rPr lang="en-US" smtClean="0"/>
              <a:t>Current Ratio: Examines the relationship between current assets and current liabilities</a:t>
            </a:r>
          </a:p>
        </p:txBody>
      </p:sp>
      <p:sp>
        <p:nvSpPr>
          <p:cNvPr id="348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E1FC0643-2092-4E41-A9F4-31E0AF96C68C}" type="slidenum">
              <a:rPr lang="en-US">
                <a:cs typeface="Arial" charset="0"/>
              </a:rPr>
              <a:pPr/>
              <a:t>17</a:t>
            </a:fld>
            <a:endParaRPr lang="en-US">
              <a:cs typeface="Arial" charset="0"/>
            </a:endParaRPr>
          </a:p>
        </p:txBody>
      </p:sp>
      <p:grpSp>
        <p:nvGrpSpPr>
          <p:cNvPr id="546835" name="Group 19"/>
          <p:cNvGrpSpPr>
            <a:grpSpLocks/>
          </p:cNvGrpSpPr>
          <p:nvPr/>
        </p:nvGrpSpPr>
        <p:grpSpPr bwMode="auto">
          <a:xfrm>
            <a:off x="1828800" y="5334000"/>
            <a:ext cx="5867400" cy="1066800"/>
            <a:chOff x="1152" y="3360"/>
            <a:chExt cx="3696" cy="672"/>
          </a:xfrm>
        </p:grpSpPr>
        <p:sp>
          <p:nvSpPr>
            <p:cNvPr id="34822" name="AutoShape 6"/>
            <p:cNvSpPr>
              <a:spLocks noChangeAspect="1" noChangeArrowheads="1" noTextEdit="1"/>
            </p:cNvSpPr>
            <p:nvPr/>
          </p:nvSpPr>
          <p:spPr bwMode="auto">
            <a:xfrm>
              <a:off x="1152" y="3360"/>
              <a:ext cx="3696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23" name="Line 8"/>
            <p:cNvSpPr>
              <a:spLocks noChangeShapeType="1"/>
            </p:cNvSpPr>
            <p:nvPr/>
          </p:nvSpPr>
          <p:spPr bwMode="auto">
            <a:xfrm>
              <a:off x="2880" y="3648"/>
              <a:ext cx="1935" cy="1"/>
            </a:xfrm>
            <a:prstGeom prst="line">
              <a:avLst/>
            </a:prstGeom>
            <a:noFill/>
            <a:ln w="17463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824" name="Rectangle 11"/>
            <p:cNvSpPr>
              <a:spLocks noChangeArrowheads="1"/>
            </p:cNvSpPr>
            <p:nvPr/>
          </p:nvSpPr>
          <p:spPr bwMode="auto">
            <a:xfrm>
              <a:off x="2928" y="3648"/>
              <a:ext cx="1671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Cambria Math" pitchFamily="18" charset="0"/>
                </a:rPr>
                <a:t>Current Liabilities </a:t>
              </a:r>
            </a:p>
          </p:txBody>
        </p:sp>
        <p:sp>
          <p:nvSpPr>
            <p:cNvPr id="34825" name="Rectangle 12"/>
            <p:cNvSpPr>
              <a:spLocks noChangeArrowheads="1"/>
            </p:cNvSpPr>
            <p:nvPr/>
          </p:nvSpPr>
          <p:spPr bwMode="auto">
            <a:xfrm>
              <a:off x="3920" y="3376"/>
              <a:ext cx="57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Cambria Math" pitchFamily="18" charset="0"/>
                </a:rPr>
                <a:t>Assets</a:t>
              </a:r>
            </a:p>
          </p:txBody>
        </p:sp>
        <p:sp>
          <p:nvSpPr>
            <p:cNvPr id="34826" name="Rectangle 13"/>
            <p:cNvSpPr>
              <a:spLocks noChangeArrowheads="1"/>
            </p:cNvSpPr>
            <p:nvPr/>
          </p:nvSpPr>
          <p:spPr bwMode="auto">
            <a:xfrm>
              <a:off x="3064" y="3376"/>
              <a:ext cx="74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Cambria Math" pitchFamily="18" charset="0"/>
                </a:rPr>
                <a:t>Current </a:t>
              </a:r>
            </a:p>
          </p:txBody>
        </p:sp>
        <p:sp>
          <p:nvSpPr>
            <p:cNvPr id="34827" name="Rectangle 14"/>
            <p:cNvSpPr>
              <a:spLocks noChangeArrowheads="1"/>
            </p:cNvSpPr>
            <p:nvPr/>
          </p:nvSpPr>
          <p:spPr bwMode="auto">
            <a:xfrm>
              <a:off x="2798" y="3540"/>
              <a:ext cx="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Cambria Math" pitchFamily="18" charset="0"/>
                </a:rPr>
                <a:t> </a:t>
              </a:r>
            </a:p>
          </p:txBody>
        </p:sp>
        <p:sp>
          <p:nvSpPr>
            <p:cNvPr id="34828" name="Rectangle 15"/>
            <p:cNvSpPr>
              <a:spLocks noChangeArrowheads="1"/>
            </p:cNvSpPr>
            <p:nvPr/>
          </p:nvSpPr>
          <p:spPr bwMode="auto">
            <a:xfrm>
              <a:off x="2602" y="3540"/>
              <a:ext cx="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Cambria Math" pitchFamily="18" charset="0"/>
                </a:rPr>
                <a:t> </a:t>
              </a:r>
            </a:p>
          </p:txBody>
        </p:sp>
        <p:sp>
          <p:nvSpPr>
            <p:cNvPr id="34829" name="Rectangle 17"/>
            <p:cNvSpPr>
              <a:spLocks noChangeArrowheads="1"/>
            </p:cNvSpPr>
            <p:nvPr/>
          </p:nvSpPr>
          <p:spPr bwMode="auto">
            <a:xfrm>
              <a:off x="1344" y="3504"/>
              <a:ext cx="125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Cambria Math" pitchFamily="18" charset="0"/>
                </a:rPr>
                <a:t>Current Ratio </a:t>
              </a:r>
            </a:p>
          </p:txBody>
        </p:sp>
        <p:sp>
          <p:nvSpPr>
            <p:cNvPr id="34830" name="Rectangle 18"/>
            <p:cNvSpPr>
              <a:spLocks noChangeArrowheads="1"/>
            </p:cNvSpPr>
            <p:nvPr/>
          </p:nvSpPr>
          <p:spPr bwMode="auto">
            <a:xfrm>
              <a:off x="2663" y="3511"/>
              <a:ext cx="157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Cambria Math" pitchFamily="18" charset="0"/>
                </a:rPr>
                <a:t>=</a:t>
              </a:r>
            </a:p>
          </p:txBody>
        </p:sp>
      </p:grpSp>
      <p:sp>
        <p:nvSpPr>
          <p:cNvPr id="34821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Evaluating Internal Liquidity</a:t>
            </a:r>
          </a:p>
        </p:txBody>
      </p:sp>
      <p:sp>
        <p:nvSpPr>
          <p:cNvPr id="547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Quick Ratio: Adjusts current assets by removing less liquid assets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pPr>
              <a:spcBef>
                <a:spcPts val="2400"/>
              </a:spcBef>
            </a:pPr>
            <a:r>
              <a:rPr lang="en-US" smtClean="0"/>
              <a:t>Cash Ratio: The most conservative liquidity ratio</a:t>
            </a:r>
          </a:p>
          <a:p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r>
              <a:rPr lang="en-US" smtClean="0"/>
              <a:t>	</a:t>
            </a:r>
          </a:p>
        </p:txBody>
      </p:sp>
      <p:sp>
        <p:nvSpPr>
          <p:cNvPr id="35843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7195DEED-C2A6-425B-8288-98C33B5545C6}" type="slidenum">
              <a:rPr lang="en-US">
                <a:cs typeface="Arial" charset="0"/>
              </a:rPr>
              <a:pPr/>
              <a:t>18</a:t>
            </a:fld>
            <a:endParaRPr lang="en-US">
              <a:cs typeface="Arial" charset="0"/>
            </a:endParaRPr>
          </a:p>
        </p:txBody>
      </p:sp>
      <p:sp>
        <p:nvSpPr>
          <p:cNvPr id="358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57200" y="2438400"/>
            <a:ext cx="8686800" cy="1243097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  <p:sp>
        <p:nvSpPr>
          <p:cNvPr id="18" name="TextBox 1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00200" y="4800600"/>
            <a:ext cx="6364242" cy="852221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Evaluating Internal Liquidity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772400" cy="4343400"/>
          </a:xfrm>
        </p:spPr>
        <p:txBody>
          <a:bodyPr/>
          <a:lstStyle/>
          <a:p>
            <a:r>
              <a:rPr lang="en-US" smtClean="0"/>
              <a:t>Receivables Turnover: Examines the quality of accounts receivable</a:t>
            </a:r>
          </a:p>
        </p:txBody>
      </p:sp>
      <p:sp>
        <p:nvSpPr>
          <p:cNvPr id="368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0C54A1AD-5448-40FC-8BEA-F8E788912431}" type="slidenum">
              <a:rPr lang="en-US">
                <a:cs typeface="Arial" charset="0"/>
              </a:rPr>
              <a:pPr/>
              <a:t>19</a:t>
            </a:fld>
            <a:endParaRPr lang="en-US">
              <a:cs typeface="Arial" charset="0"/>
            </a:endParaRPr>
          </a:p>
        </p:txBody>
      </p:sp>
      <p:sp>
        <p:nvSpPr>
          <p:cNvPr id="549893" name="Rectangle 5"/>
          <p:cNvSpPr>
            <a:spLocks noChangeArrowheads="1"/>
          </p:cNvSpPr>
          <p:nvPr/>
        </p:nvSpPr>
        <p:spPr bwMode="auto">
          <a:xfrm>
            <a:off x="990600" y="3429000"/>
            <a:ext cx="77724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1313" indent="-341313">
              <a:spcBef>
                <a:spcPct val="50000"/>
              </a:spcBef>
              <a:buFontTx/>
              <a:buChar char="•"/>
            </a:pPr>
            <a:r>
              <a:rPr lang="en-US" sz="2800"/>
              <a:t>Receivables turnover can be converted into an average collection period</a:t>
            </a:r>
          </a:p>
          <a:p>
            <a:pPr marL="341313" indent="-341313">
              <a:spcBef>
                <a:spcPct val="50000"/>
              </a:spcBef>
              <a:buFontTx/>
              <a:buChar char="•"/>
            </a:pPr>
            <a:endParaRPr lang="en-US" sz="2800"/>
          </a:p>
        </p:txBody>
      </p:sp>
      <p:sp>
        <p:nvSpPr>
          <p:cNvPr id="3686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0" name="TextBox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90600" y="2362200"/>
            <a:ext cx="7221016" cy="986104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  <p:sp>
        <p:nvSpPr>
          <p:cNvPr id="11" name="TextBox 1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524000" y="4762498"/>
            <a:ext cx="5689378" cy="1252331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9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89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Evaluating Internal Liquidity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4114800"/>
          </a:xfrm>
        </p:spPr>
        <p:txBody>
          <a:bodyPr/>
          <a:lstStyle/>
          <a:p>
            <a:r>
              <a:rPr lang="en-US" smtClean="0"/>
              <a:t>Inventory Turnover: Relates inventory to sales or cost of goods sold (CGS)</a:t>
            </a: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BA151B15-D51D-4F95-8803-8A52903EC424}" type="slidenum">
              <a:rPr lang="en-US">
                <a:cs typeface="Arial" charset="0"/>
              </a:rPr>
              <a:pPr/>
              <a:t>20</a:t>
            </a:fld>
            <a:endParaRPr lang="en-US">
              <a:cs typeface="Arial" charset="0"/>
            </a:endParaRPr>
          </a:p>
        </p:txBody>
      </p:sp>
      <p:sp>
        <p:nvSpPr>
          <p:cNvPr id="550917" name="Rectangle 5"/>
          <p:cNvSpPr>
            <a:spLocks noChangeArrowheads="1"/>
          </p:cNvSpPr>
          <p:nvPr/>
        </p:nvSpPr>
        <p:spPr bwMode="auto">
          <a:xfrm>
            <a:off x="1143000" y="3581400"/>
            <a:ext cx="7772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1313" indent="-341313">
              <a:spcBef>
                <a:spcPct val="50000"/>
              </a:spcBef>
              <a:buFontTx/>
              <a:buChar char="•"/>
            </a:pPr>
            <a:r>
              <a:rPr lang="en-US" sz="2800"/>
              <a:t>Given the turnover values, you can compute the average inventory processing time</a:t>
            </a:r>
          </a:p>
          <a:p>
            <a:pPr marL="341313" indent="-341313">
              <a:spcBef>
                <a:spcPct val="50000"/>
              </a:spcBef>
            </a:pPr>
            <a:r>
              <a:rPr lang="en-US" sz="2400"/>
              <a:t>		</a:t>
            </a:r>
            <a:endParaRPr lang="en-US" sz="2800"/>
          </a:p>
        </p:txBody>
      </p:sp>
      <p:sp>
        <p:nvSpPr>
          <p:cNvPr id="3789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8" name="TextBox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43000" y="2362200"/>
            <a:ext cx="6634317" cy="987001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524000" y="4691256"/>
            <a:ext cx="6150179" cy="1320683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0917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Evaluating Internal Liquidity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848600" cy="4572000"/>
          </a:xfrm>
        </p:spPr>
        <p:txBody>
          <a:bodyPr/>
          <a:lstStyle/>
          <a:p>
            <a:r>
              <a:rPr lang="en-US" smtClean="0"/>
              <a:t>Cash Conversion Cycle: Combines information from the receivables turnover, inventory turnover, and accounts payable turnover. 			</a:t>
            </a:r>
          </a:p>
        </p:txBody>
      </p:sp>
      <p:sp>
        <p:nvSpPr>
          <p:cNvPr id="389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935E42C5-D93E-4696-B1EA-6C5199A5EDE7}" type="slidenum">
              <a:rPr lang="en-US">
                <a:cs typeface="Arial" charset="0"/>
              </a:rPr>
              <a:pPr/>
              <a:t>21</a:t>
            </a:fld>
            <a:endParaRPr lang="en-US">
              <a:cs typeface="Arial" charset="0"/>
            </a:endParaRPr>
          </a:p>
        </p:txBody>
      </p:sp>
      <p:sp>
        <p:nvSpPr>
          <p:cNvPr id="551940" name="Rectangle 4"/>
          <p:cNvSpPr>
            <a:spLocks noChangeArrowheads="1"/>
          </p:cNvSpPr>
          <p:nvPr/>
        </p:nvSpPr>
        <p:spPr bwMode="auto">
          <a:xfrm>
            <a:off x="1905000" y="3810000"/>
            <a:ext cx="5562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1313" indent="-341313" algn="r">
              <a:spcBef>
                <a:spcPct val="20000"/>
              </a:spcBef>
            </a:pPr>
            <a:endParaRPr lang="en-US" sz="2800"/>
          </a:p>
        </p:txBody>
      </p:sp>
      <p:sp>
        <p:nvSpPr>
          <p:cNvPr id="3891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7" name="TextBox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76400" y="3429000"/>
            <a:ext cx="6400800" cy="1556388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1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1940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Evaluating Operating Performance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1534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Ratios that measure how well management is operating a business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Operating Efficiency Ratios: Examine how the management uses its assets and capital, measured in terms of sales dollars generated by asset or capital categories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Operating Profitability Ratios: Analyze profits as a percentage of sales and as a percentage of the assets and capital employed</a:t>
            </a:r>
          </a:p>
        </p:txBody>
      </p:sp>
      <p:sp>
        <p:nvSpPr>
          <p:cNvPr id="399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ADFC086E-F23A-4C06-9EF4-96605FA742A1}" type="slidenum">
              <a:rPr lang="en-US">
                <a:cs typeface="Arial" charset="0"/>
              </a:rPr>
              <a:pPr/>
              <a:t>22</a:t>
            </a:fld>
            <a:endParaRPr lang="en-US">
              <a:cs typeface="Arial" charset="0"/>
            </a:endParaRPr>
          </a:p>
        </p:txBody>
      </p:sp>
      <p:sp>
        <p:nvSpPr>
          <p:cNvPr id="399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Efficiency Ratios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382000" cy="4876800"/>
          </a:xfrm>
        </p:spPr>
        <p:txBody>
          <a:bodyPr/>
          <a:lstStyle/>
          <a:p>
            <a:pPr>
              <a:lnSpc>
                <a:spcPts val="3800"/>
              </a:lnSpc>
            </a:pPr>
            <a:r>
              <a:rPr lang="en-US" smtClean="0"/>
              <a:t>Total Asset Turnover: The total asset turnover ratio indicates the effectiveness of a firm’s use of its total asset base (net assets equals gross assets minus depreciation on fixed assets)</a:t>
            </a:r>
          </a:p>
        </p:txBody>
      </p:sp>
      <p:sp>
        <p:nvSpPr>
          <p:cNvPr id="409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4877675C-C90E-434E-90EF-50990BA35C24}" type="slidenum">
              <a:rPr lang="en-US">
                <a:cs typeface="Arial" charset="0"/>
              </a:rPr>
              <a:pPr/>
              <a:t>23</a:t>
            </a:fld>
            <a:endParaRPr lang="en-US">
              <a:cs typeface="Arial" charset="0"/>
            </a:endParaRPr>
          </a:p>
        </p:txBody>
      </p:sp>
      <p:sp>
        <p:nvSpPr>
          <p:cNvPr id="409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7" name="TextBox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38200" y="3810000"/>
            <a:ext cx="7235506" cy="922304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Efficiency Ratios</a:t>
            </a:r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772400" cy="4876800"/>
          </a:xfrm>
        </p:spPr>
        <p:txBody>
          <a:bodyPr/>
          <a:lstStyle/>
          <a:p>
            <a:r>
              <a:rPr lang="en-US" smtClean="0"/>
              <a:t>Net Fixed Asset Turnover: Reflects utilization of fixed assets</a:t>
            </a:r>
          </a:p>
          <a:p>
            <a:endParaRPr lang="en-US" smtClean="0"/>
          </a:p>
          <a:p>
            <a:endParaRPr lang="en-US" smtClean="0"/>
          </a:p>
          <a:p>
            <a:pPr>
              <a:lnSpc>
                <a:spcPts val="3900"/>
              </a:lnSpc>
            </a:pPr>
            <a:r>
              <a:rPr lang="en-US" smtClean="0"/>
              <a:t>Equity turnover examines turnover for capital component</a:t>
            </a:r>
          </a:p>
          <a:p>
            <a:endParaRPr lang="en-US" smtClean="0"/>
          </a:p>
        </p:txBody>
      </p:sp>
      <p:sp>
        <p:nvSpPr>
          <p:cNvPr id="41987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CF614F5E-65DA-4543-BF77-9E02476450B6}" type="slidenum">
              <a:rPr lang="en-US">
                <a:cs typeface="Arial" charset="0"/>
              </a:rPr>
              <a:pPr/>
              <a:t>24</a:t>
            </a:fld>
            <a:endParaRPr lang="en-US">
              <a:cs typeface="Arial" charset="0"/>
            </a:endParaRPr>
          </a:p>
        </p:txBody>
      </p:sp>
      <p:sp>
        <p:nvSpPr>
          <p:cNvPr id="4198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8" name="TextBox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79500" y="2209800"/>
            <a:ext cx="7176195" cy="922304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  <p:sp>
        <p:nvSpPr>
          <p:cNvPr id="10" name="TextBox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905000" y="4572000"/>
            <a:ext cx="5222134" cy="922304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382000" cy="4876800"/>
          </a:xfrm>
        </p:spPr>
        <p:txBody>
          <a:bodyPr/>
          <a:lstStyle/>
          <a:p>
            <a:r>
              <a:rPr lang="en-US" smtClean="0"/>
              <a:t>Operating profitability ratios measure</a:t>
            </a:r>
          </a:p>
          <a:p>
            <a:pPr lvl="1"/>
            <a:r>
              <a:rPr lang="en-US" smtClean="0"/>
              <a:t>The rate of profit on sales (profit margin)</a:t>
            </a:r>
          </a:p>
          <a:p>
            <a:pPr lvl="1"/>
            <a:r>
              <a:rPr lang="en-US" smtClean="0"/>
              <a:t>The percentage return on capital</a:t>
            </a:r>
          </a:p>
        </p:txBody>
      </p:sp>
      <p:sp>
        <p:nvSpPr>
          <p:cNvPr id="430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202B7F02-21E0-4DEE-9615-54B1F6490028}" type="slidenum">
              <a:rPr lang="en-US">
                <a:cs typeface="Arial" charset="0"/>
              </a:rPr>
              <a:pPr/>
              <a:t>25</a:t>
            </a:fld>
            <a:endParaRPr lang="en-US">
              <a:cs typeface="Arial" charset="0"/>
            </a:endParaRPr>
          </a:p>
        </p:txBody>
      </p:sp>
      <p:sp>
        <p:nvSpPr>
          <p:cNvPr id="430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Gross Profit Margin: Measures the rate of profit on sales (gross profit equals net sales minus the cost of goods sold)</a:t>
            </a:r>
          </a:p>
        </p:txBody>
      </p:sp>
      <p:sp>
        <p:nvSpPr>
          <p:cNvPr id="440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7C775CBB-FDA4-41D7-82C7-F96600AFA5BC}" type="slidenum">
              <a:rPr lang="en-US">
                <a:cs typeface="Arial" charset="0"/>
              </a:rPr>
              <a:pPr/>
              <a:t>26</a:t>
            </a:fld>
            <a:endParaRPr lang="en-US">
              <a:cs typeface="Arial" charset="0"/>
            </a:endParaRPr>
          </a:p>
        </p:txBody>
      </p:sp>
      <p:sp>
        <p:nvSpPr>
          <p:cNvPr id="557062" name="Rectangle 6"/>
          <p:cNvSpPr>
            <a:spLocks noChangeArrowheads="1"/>
          </p:cNvSpPr>
          <p:nvPr/>
        </p:nvSpPr>
        <p:spPr bwMode="auto">
          <a:xfrm>
            <a:off x="914400" y="4191000"/>
            <a:ext cx="7924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/>
              <a:t>Net profit margin relates net income to sales</a:t>
            </a:r>
          </a:p>
        </p:txBody>
      </p:sp>
      <p:sp>
        <p:nvSpPr>
          <p:cNvPr id="4403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52600" y="5029200"/>
            <a:ext cx="5154744" cy="898964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  <p:sp>
        <p:nvSpPr>
          <p:cNvPr id="10" name="TextBox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00200" y="2819400"/>
            <a:ext cx="5542671" cy="911468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706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3058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Operating Profit Margin: Measures the rate of profit on sales after operating expenses (operating profit is gross profit minus sales, general and administrative (SG + A) expenses)</a:t>
            </a:r>
          </a:p>
        </p:txBody>
      </p:sp>
      <p:sp>
        <p:nvSpPr>
          <p:cNvPr id="450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447CF0AD-3C0E-4FFE-84BC-77956D34BBFB}" type="slidenum">
              <a:rPr lang="en-US">
                <a:cs typeface="Arial" charset="0"/>
              </a:rPr>
              <a:pPr/>
              <a:t>27</a:t>
            </a:fld>
            <a:endParaRPr lang="en-US">
              <a:cs typeface="Arial" charset="0"/>
            </a:endParaRPr>
          </a:p>
        </p:txBody>
      </p:sp>
      <p:sp>
        <p:nvSpPr>
          <p:cNvPr id="450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7" name="TextBox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68399" y="3886200"/>
            <a:ext cx="6397136" cy="853054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Return on Total Capital: Relates the firm’s earnings to all capital in the enterprise</a:t>
            </a:r>
          </a:p>
        </p:txBody>
      </p:sp>
      <p:sp>
        <p:nvSpPr>
          <p:cNvPr id="460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54806D31-1477-4CC8-A226-D5A31E235759}" type="slidenum">
              <a:rPr lang="en-US">
                <a:cs typeface="Arial" charset="0"/>
              </a:rPr>
              <a:pPr/>
              <a:t>28</a:t>
            </a:fld>
            <a:endParaRPr lang="en-US">
              <a:cs typeface="Arial" charset="0"/>
            </a:endParaRPr>
          </a:p>
        </p:txBody>
      </p:sp>
      <p:sp>
        <p:nvSpPr>
          <p:cNvPr id="560136" name="Rectangle 8"/>
          <p:cNvSpPr>
            <a:spLocks noChangeArrowheads="1"/>
          </p:cNvSpPr>
          <p:nvPr/>
        </p:nvSpPr>
        <p:spPr bwMode="auto">
          <a:xfrm>
            <a:off x="501650" y="3276600"/>
            <a:ext cx="7924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/>
              <a:t>Return on Owner’s Equity (ROE): Indicates the rate of return earned on the capital provided by the stockholders</a:t>
            </a:r>
            <a:r>
              <a:rPr lang="en-US" sz="2400"/>
              <a:t>  </a:t>
            </a:r>
          </a:p>
        </p:txBody>
      </p:sp>
      <p:sp>
        <p:nvSpPr>
          <p:cNvPr id="46085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94473" y="2286000"/>
            <a:ext cx="7832593" cy="911596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  <p:sp>
        <p:nvSpPr>
          <p:cNvPr id="10" name="TextBox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85800" y="5029200"/>
            <a:ext cx="7809317" cy="859274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013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The DuPont System: It divides the ROE ratio into several component ratios that provide insights into the causes of a firm’s ROE and any changes in it</a:t>
            </a:r>
          </a:p>
        </p:txBody>
      </p:sp>
      <p:sp>
        <p:nvSpPr>
          <p:cNvPr id="47107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96312188-710B-43BB-9E88-DBAF9534CB07}" type="slidenum">
              <a:rPr lang="en-US">
                <a:cs typeface="Arial" charset="0"/>
              </a:rPr>
              <a:pPr/>
              <a:t>29</a:t>
            </a:fld>
            <a:endParaRPr lang="en-US">
              <a:cs typeface="Arial" charset="0"/>
            </a:endParaRPr>
          </a:p>
        </p:txBody>
      </p:sp>
      <p:grpSp>
        <p:nvGrpSpPr>
          <p:cNvPr id="563231" name="Group 31"/>
          <p:cNvGrpSpPr>
            <a:grpSpLocks/>
          </p:cNvGrpSpPr>
          <p:nvPr/>
        </p:nvGrpSpPr>
        <p:grpSpPr bwMode="auto">
          <a:xfrm>
            <a:off x="1524000" y="5029200"/>
            <a:ext cx="6321425" cy="801688"/>
            <a:chOff x="1440" y="2839"/>
            <a:chExt cx="3982" cy="505"/>
          </a:xfrm>
        </p:grpSpPr>
        <p:sp>
          <p:nvSpPr>
            <p:cNvPr id="47111" name="Text Box 27"/>
            <p:cNvSpPr txBox="1">
              <a:spLocks noChangeArrowheads="1"/>
            </p:cNvSpPr>
            <p:nvPr/>
          </p:nvSpPr>
          <p:spPr bwMode="auto">
            <a:xfrm>
              <a:off x="1718" y="2839"/>
              <a:ext cx="3704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en-US" sz="2400"/>
                <a:t> </a:t>
              </a:r>
              <a:r>
                <a:rPr lang="en-US" sz="2400" b="1">
                  <a:latin typeface="Times New Roman" pitchFamily="18" charset="0"/>
                </a:rPr>
                <a:t>  </a:t>
              </a:r>
              <a:r>
                <a:rPr lang="en-US" sz="2400">
                  <a:latin typeface="Times New Roman" pitchFamily="18" charset="0"/>
                </a:rPr>
                <a:t> Profit       Total Asset       Financial</a:t>
              </a:r>
            </a:p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   Margin      Turnover         Leverage</a:t>
              </a:r>
              <a:endParaRPr lang="en-US" sz="2400"/>
            </a:p>
          </p:txBody>
        </p:sp>
        <p:sp>
          <p:nvSpPr>
            <p:cNvPr id="563228" name="Text Box 28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 bwMode="auto">
            <a:xfrm>
              <a:off x="1440" y="2848"/>
              <a:ext cx="278" cy="368"/>
            </a:xfrm>
            <a:prstGeom prst="rect">
              <a:avLst/>
            </a:prstGeom>
            <a:blipFill rotWithShape="1">
              <a:blip r:embed="rId2" cstate="print"/>
              <a:stretch>
                <a:fillRect/>
              </a:stretch>
            </a:blipFill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/>
            <a:lstStyle/>
            <a:p>
              <a:pPr eaLnBrk="0" hangingPunct="0">
                <a:defRPr/>
              </a:pPr>
              <a:r>
                <a:rPr lang="en-US">
                  <a:noFill/>
                  <a:cs typeface="+mn-cs"/>
                </a:rPr>
                <a:t> </a:t>
              </a:r>
            </a:p>
          </p:txBody>
        </p:sp>
        <p:sp>
          <p:nvSpPr>
            <p:cNvPr id="47113" name="Text Box 29"/>
            <p:cNvSpPr txBox="1">
              <a:spLocks noChangeArrowheads="1"/>
            </p:cNvSpPr>
            <p:nvPr/>
          </p:nvSpPr>
          <p:spPr bwMode="auto">
            <a:xfrm>
              <a:off x="3638" y="2928"/>
              <a:ext cx="27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2400"/>
                <a:t>x</a:t>
              </a:r>
            </a:p>
          </p:txBody>
        </p:sp>
        <p:sp>
          <p:nvSpPr>
            <p:cNvPr id="47114" name="Text Box 30"/>
            <p:cNvSpPr txBox="1">
              <a:spLocks noChangeArrowheads="1"/>
            </p:cNvSpPr>
            <p:nvPr/>
          </p:nvSpPr>
          <p:spPr bwMode="auto">
            <a:xfrm>
              <a:off x="2446" y="2888"/>
              <a:ext cx="27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2400"/>
                <a:t>x</a:t>
              </a:r>
            </a:p>
          </p:txBody>
        </p:sp>
      </p:grpSp>
      <p:sp>
        <p:nvSpPr>
          <p:cNvPr id="4710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2" name="TextBox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62000" y="3124200"/>
            <a:ext cx="8153400" cy="1694053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 eaLnBrk="0" hangingPunct="0">
              <a:defRPr/>
            </a:pPr>
            <a:r>
              <a:rPr lang="en-US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4813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46482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An extended DuPont System provides additional insights into the effect of financial leverage on the firm and pinpoints the effect of income taxes on ROE</a:t>
            </a:r>
          </a:p>
          <a:p>
            <a:pPr>
              <a:lnSpc>
                <a:spcPct val="110000"/>
              </a:lnSpc>
            </a:pPr>
            <a:r>
              <a:rPr lang="en-US" smtClean="0"/>
              <a:t>We begin with the operating profit margin (EBIT divided by sales) and introduce additional ratios to derive an ROE value</a:t>
            </a:r>
          </a:p>
          <a:p>
            <a:pPr>
              <a:lnSpc>
                <a:spcPct val="110000"/>
              </a:lnSpc>
            </a:pPr>
            <a:r>
              <a:rPr lang="en-US" smtClean="0"/>
              <a:t>As shown on the next page, it involves four equations to “reach” ROE</a:t>
            </a:r>
          </a:p>
        </p:txBody>
      </p:sp>
      <p:sp>
        <p:nvSpPr>
          <p:cNvPr id="481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E1D90927-07BD-4E40-8A8D-6F59FE0C1430}" type="slidenum">
              <a:rPr lang="en-US">
                <a:cs typeface="Arial" charset="0"/>
              </a:rPr>
              <a:pPr/>
              <a:t>30</a:t>
            </a:fld>
            <a:endParaRPr lang="en-US">
              <a:cs typeface="Arial" charset="0"/>
            </a:endParaRPr>
          </a:p>
        </p:txBody>
      </p:sp>
      <p:sp>
        <p:nvSpPr>
          <p:cNvPr id="481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69646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8F3E9080-2EF2-4563-9009-7695D7033BEE}" type="slidenum">
              <a:rPr lang="en-US">
                <a:cs typeface="Arial" charset="0"/>
              </a:rPr>
              <a:pPr/>
              <a:t>31</a:t>
            </a:fld>
            <a:endParaRPr lang="en-US">
              <a:cs typeface="Arial" charset="0"/>
            </a:endParaRPr>
          </a:p>
        </p:txBody>
      </p:sp>
      <p:grpSp>
        <p:nvGrpSpPr>
          <p:cNvPr id="696466" name="Group 8"/>
          <p:cNvGrpSpPr>
            <a:grpSpLocks/>
          </p:cNvGrpSpPr>
          <p:nvPr/>
        </p:nvGrpSpPr>
        <p:grpSpPr bwMode="auto">
          <a:xfrm>
            <a:off x="762000" y="1447800"/>
            <a:ext cx="8153400" cy="4343400"/>
            <a:chOff x="0" y="1075"/>
            <a:chExt cx="5760" cy="2957"/>
          </a:xfrm>
        </p:grpSpPr>
        <p:graphicFrame>
          <p:nvGraphicFramePr>
            <p:cNvPr id="696460" name="Object 1164"/>
            <p:cNvGraphicFramePr>
              <a:graphicFrameLocks noChangeAspect="1"/>
            </p:cNvGraphicFramePr>
            <p:nvPr/>
          </p:nvGraphicFramePr>
          <p:xfrm>
            <a:off x="1285" y="1075"/>
            <a:ext cx="3177" cy="560"/>
          </p:xfrm>
          <a:graphic>
            <a:graphicData uri="http://schemas.openxmlformats.org/presentationml/2006/ole">
              <p:oleObj spid="_x0000_s696460" name="Equation" r:id="rId3" imgW="3132000" imgH="506160" progId="Equation.3">
                <p:embed/>
              </p:oleObj>
            </a:graphicData>
          </a:graphic>
        </p:graphicFrame>
        <p:graphicFrame>
          <p:nvGraphicFramePr>
            <p:cNvPr id="696461" name="Object 1165"/>
            <p:cNvGraphicFramePr>
              <a:graphicFrameLocks noChangeAspect="1"/>
            </p:cNvGraphicFramePr>
            <p:nvPr/>
          </p:nvGraphicFramePr>
          <p:xfrm>
            <a:off x="672" y="1920"/>
            <a:ext cx="4430" cy="560"/>
          </p:xfrm>
          <a:graphic>
            <a:graphicData uri="http://schemas.openxmlformats.org/presentationml/2006/ole">
              <p:oleObj spid="_x0000_s696461" name="Equation" r:id="rId4" imgW="4374000" imgH="506160" progId="Equation.3">
                <p:embed/>
              </p:oleObj>
            </a:graphicData>
          </a:graphic>
        </p:graphicFrame>
        <p:graphicFrame>
          <p:nvGraphicFramePr>
            <p:cNvPr id="696462" name="Object 1166"/>
            <p:cNvGraphicFramePr>
              <a:graphicFrameLocks noChangeAspect="1"/>
            </p:cNvGraphicFramePr>
            <p:nvPr/>
          </p:nvGraphicFramePr>
          <p:xfrm>
            <a:off x="0" y="2732"/>
            <a:ext cx="5760" cy="580"/>
          </p:xfrm>
          <a:graphic>
            <a:graphicData uri="http://schemas.openxmlformats.org/presentationml/2006/ole">
              <p:oleObj spid="_x0000_s696462" name="Equation" r:id="rId5" imgW="5872680" imgH="544320" progId="Equation.3">
                <p:embed/>
              </p:oleObj>
            </a:graphicData>
          </a:graphic>
        </p:graphicFrame>
        <p:graphicFrame>
          <p:nvGraphicFramePr>
            <p:cNvPr id="696463" name="Object 1167"/>
            <p:cNvGraphicFramePr>
              <a:graphicFrameLocks noChangeAspect="1"/>
            </p:cNvGraphicFramePr>
            <p:nvPr/>
          </p:nvGraphicFramePr>
          <p:xfrm>
            <a:off x="106" y="3436"/>
            <a:ext cx="5548" cy="596"/>
          </p:xfrm>
          <a:graphic>
            <a:graphicData uri="http://schemas.openxmlformats.org/presentationml/2006/ole">
              <p:oleObj spid="_x0000_s696463" name="Equation" r:id="rId6" imgW="5656680" imgH="556920" progId="Equation.3">
                <p:embed/>
              </p:oleObj>
            </a:graphicData>
          </a:graphic>
        </p:graphicFrame>
      </p:grpSp>
      <p:sp>
        <p:nvSpPr>
          <p:cNvPr id="69646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Operating Profitability Ratios</a:t>
            </a:r>
          </a:p>
        </p:txBody>
      </p:sp>
      <p:sp>
        <p:nvSpPr>
          <p:cNvPr id="57465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990600"/>
          </a:xfrm>
        </p:spPr>
        <p:txBody>
          <a:bodyPr/>
          <a:lstStyle/>
          <a:p>
            <a:r>
              <a:rPr lang="en-US" smtClean="0"/>
              <a:t>In summary, there are five components of return on equity (ROE)</a:t>
            </a:r>
          </a:p>
        </p:txBody>
      </p:sp>
      <p:sp>
        <p:nvSpPr>
          <p:cNvPr id="57465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EE447094-7015-4C16-B65C-5B29D4F3406B}" type="slidenum">
              <a:rPr lang="en-US">
                <a:cs typeface="Arial" charset="0"/>
              </a:rPr>
              <a:pPr/>
              <a:t>32</a:t>
            </a:fld>
            <a:endParaRPr lang="en-US">
              <a:cs typeface="Arial" charset="0"/>
            </a:endParaRPr>
          </a:p>
        </p:txBody>
      </p:sp>
      <p:grpSp>
        <p:nvGrpSpPr>
          <p:cNvPr id="574658" name="Group 5"/>
          <p:cNvGrpSpPr>
            <a:grpSpLocks/>
          </p:cNvGrpSpPr>
          <p:nvPr/>
        </p:nvGrpSpPr>
        <p:grpSpPr bwMode="auto">
          <a:xfrm>
            <a:off x="1600200" y="2286000"/>
            <a:ext cx="6835775" cy="4038600"/>
            <a:chOff x="864" y="1056"/>
            <a:chExt cx="4594" cy="3014"/>
          </a:xfrm>
        </p:grpSpPr>
        <p:graphicFrame>
          <p:nvGraphicFramePr>
            <p:cNvPr id="574650" name="Object 186"/>
            <p:cNvGraphicFramePr>
              <a:graphicFrameLocks noChangeAspect="1"/>
            </p:cNvGraphicFramePr>
            <p:nvPr/>
          </p:nvGraphicFramePr>
          <p:xfrm>
            <a:off x="864" y="1056"/>
            <a:ext cx="3213" cy="560"/>
          </p:xfrm>
          <a:graphic>
            <a:graphicData uri="http://schemas.openxmlformats.org/presentationml/2006/ole">
              <p:oleObj spid="_x0000_s574650" name="Equation" r:id="rId3" imgW="3172680" imgH="506160" progId="Equation.3">
                <p:embed/>
              </p:oleObj>
            </a:graphicData>
          </a:graphic>
        </p:graphicFrame>
        <p:graphicFrame>
          <p:nvGraphicFramePr>
            <p:cNvPr id="574651" name="Object 187"/>
            <p:cNvGraphicFramePr>
              <a:graphicFrameLocks noChangeAspect="1"/>
            </p:cNvGraphicFramePr>
            <p:nvPr/>
          </p:nvGraphicFramePr>
          <p:xfrm>
            <a:off x="864" y="1632"/>
            <a:ext cx="3504" cy="560"/>
          </p:xfrm>
          <a:graphic>
            <a:graphicData uri="http://schemas.openxmlformats.org/presentationml/2006/ole">
              <p:oleObj spid="_x0000_s574651" name="Equation" r:id="rId4" imgW="3456000" imgH="506160" progId="Equation.3">
                <p:embed/>
              </p:oleObj>
            </a:graphicData>
          </a:graphic>
        </p:graphicFrame>
        <p:graphicFrame>
          <p:nvGraphicFramePr>
            <p:cNvPr id="574652" name="Object 188"/>
            <p:cNvGraphicFramePr>
              <a:graphicFrameLocks noChangeAspect="1"/>
            </p:cNvGraphicFramePr>
            <p:nvPr/>
          </p:nvGraphicFramePr>
          <p:xfrm>
            <a:off x="864" y="2256"/>
            <a:ext cx="3885" cy="560"/>
          </p:xfrm>
          <a:graphic>
            <a:graphicData uri="http://schemas.openxmlformats.org/presentationml/2006/ole">
              <p:oleObj spid="_x0000_s574652" name="Equation" r:id="rId5" imgW="3834000" imgH="506160" progId="Equation.3">
                <p:embed/>
              </p:oleObj>
            </a:graphicData>
          </a:graphic>
        </p:graphicFrame>
        <p:graphicFrame>
          <p:nvGraphicFramePr>
            <p:cNvPr id="574653" name="Object 189"/>
            <p:cNvGraphicFramePr>
              <a:graphicFrameLocks noChangeAspect="1"/>
            </p:cNvGraphicFramePr>
            <p:nvPr/>
          </p:nvGraphicFramePr>
          <p:xfrm>
            <a:off x="864" y="2832"/>
            <a:ext cx="4594" cy="598"/>
          </p:xfrm>
          <a:graphic>
            <a:graphicData uri="http://schemas.openxmlformats.org/presentationml/2006/ole">
              <p:oleObj spid="_x0000_s574653" name="Equation" r:id="rId6" imgW="4536000" imgH="544320" progId="Equation.3">
                <p:embed/>
              </p:oleObj>
            </a:graphicData>
          </a:graphic>
        </p:graphicFrame>
        <p:graphicFrame>
          <p:nvGraphicFramePr>
            <p:cNvPr id="574654" name="Object 190"/>
            <p:cNvGraphicFramePr>
              <a:graphicFrameLocks noChangeAspect="1"/>
            </p:cNvGraphicFramePr>
            <p:nvPr/>
          </p:nvGraphicFramePr>
          <p:xfrm>
            <a:off x="864" y="3504"/>
            <a:ext cx="4128" cy="566"/>
          </p:xfrm>
          <a:graphic>
            <a:graphicData uri="http://schemas.openxmlformats.org/presentationml/2006/ole">
              <p:oleObj spid="_x0000_s574654" name="Equation" r:id="rId7" imgW="4455000" imgH="556920" progId="Equation.3">
                <p:embed/>
              </p:oleObj>
            </a:graphicData>
          </a:graphic>
        </p:graphicFrame>
      </p:grpSp>
      <p:sp>
        <p:nvSpPr>
          <p:cNvPr id="57465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Risk Analysis</a:t>
            </a:r>
          </a:p>
        </p:txBody>
      </p:sp>
      <p:sp>
        <p:nvSpPr>
          <p:cNvPr id="6983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Risk analysis examines the uncertainty of income flows for the total firm and for the individual sources of capital</a:t>
            </a:r>
          </a:p>
          <a:p>
            <a:pPr lvl="1"/>
            <a:r>
              <a:rPr lang="en-US" smtClean="0"/>
              <a:t>Debt</a:t>
            </a:r>
          </a:p>
          <a:p>
            <a:pPr lvl="1"/>
            <a:r>
              <a:rPr lang="en-US" smtClean="0"/>
              <a:t>Preferred stock</a:t>
            </a:r>
          </a:p>
          <a:p>
            <a:pPr lvl="1"/>
            <a:r>
              <a:rPr lang="en-US" smtClean="0"/>
              <a:t>Common stock</a:t>
            </a:r>
          </a:p>
        </p:txBody>
      </p:sp>
      <p:sp>
        <p:nvSpPr>
          <p:cNvPr id="6983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8A184E2B-0167-4BA4-BA7B-985C2F03FC37}" type="slidenum">
              <a:rPr lang="en-US">
                <a:cs typeface="Arial" charset="0"/>
              </a:rPr>
              <a:pPr/>
              <a:t>33</a:t>
            </a:fld>
            <a:endParaRPr lang="en-US">
              <a:cs typeface="Arial" charset="0"/>
            </a:endParaRPr>
          </a:p>
        </p:txBody>
      </p:sp>
      <p:sp>
        <p:nvSpPr>
          <p:cNvPr id="6983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Risk Analysis</a:t>
            </a:r>
          </a:p>
        </p:txBody>
      </p:sp>
      <p:sp>
        <p:nvSpPr>
          <p:cNvPr id="699394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495800"/>
          </a:xfrm>
        </p:spPr>
        <p:txBody>
          <a:bodyPr/>
          <a:lstStyle/>
          <a:p>
            <a:r>
              <a:rPr lang="en-US" smtClean="0"/>
              <a:t>Total risk of a firm has two components:</a:t>
            </a:r>
          </a:p>
          <a:p>
            <a:pPr lvl="1"/>
            <a:r>
              <a:rPr lang="en-US" smtClean="0"/>
              <a:t>Business risk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The uncertainty of income caused by the firm’s industry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Generally measured by the variability of the firm’s operating income over time</a:t>
            </a:r>
            <a:endParaRPr lang="en-US" sz="2000" smtClean="0"/>
          </a:p>
          <a:p>
            <a:pPr lvl="1"/>
            <a:r>
              <a:rPr lang="en-US" smtClean="0"/>
              <a:t>Financial risk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Additional uncertainty of returns to equity holders due to a firm’s use of fixed obligation debt securities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The acceptable level of financial risk for a firm depends on its business risk</a:t>
            </a:r>
            <a:r>
              <a:rPr lang="en-US" smtClean="0"/>
              <a:t> </a:t>
            </a:r>
          </a:p>
        </p:txBody>
      </p:sp>
      <p:sp>
        <p:nvSpPr>
          <p:cNvPr id="6993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3CD640E5-B288-4129-B411-F596FDF382E6}" type="slidenum">
              <a:rPr lang="en-US">
                <a:cs typeface="Arial" charset="0"/>
              </a:rPr>
              <a:pPr/>
              <a:t>34</a:t>
            </a:fld>
            <a:endParaRPr lang="en-US">
              <a:cs typeface="Arial" charset="0"/>
            </a:endParaRPr>
          </a:p>
        </p:txBody>
      </p:sp>
      <p:sp>
        <p:nvSpPr>
          <p:cNvPr id="69939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Business Risk</a:t>
            </a:r>
          </a:p>
        </p:txBody>
      </p:sp>
      <p:sp>
        <p:nvSpPr>
          <p:cNvPr id="70041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5257800"/>
          </a:xfrm>
        </p:spPr>
        <p:txBody>
          <a:bodyPr/>
          <a:lstStyle/>
          <a:p>
            <a:r>
              <a:rPr lang="en-US" smtClean="0"/>
              <a:t>Two factors contribute to the variability of operating earnings</a:t>
            </a:r>
          </a:p>
          <a:p>
            <a:pPr lvl="1"/>
            <a:r>
              <a:rPr lang="en-US" smtClean="0"/>
              <a:t>Sales variability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Sales variability is the prime determinant of operating earnings variability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The variability of sales is mainly caused by a firm’s industry and is largely outside the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control of management</a:t>
            </a:r>
          </a:p>
          <a:p>
            <a:pPr lvl="1"/>
            <a:r>
              <a:rPr lang="en-US" smtClean="0"/>
              <a:t>Operating leverage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Greater operating leverage (caused by a higher proportion of fixed production costs) makes the operating earnings series more volatile relative to the sales</a:t>
            </a:r>
          </a:p>
        </p:txBody>
      </p:sp>
      <p:sp>
        <p:nvSpPr>
          <p:cNvPr id="7004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8F4E80FA-E61C-48EA-AFEF-DBFC09DDA222}" type="slidenum">
              <a:rPr lang="en-US">
                <a:cs typeface="Arial" charset="0"/>
              </a:rPr>
              <a:pPr/>
              <a:t>35</a:t>
            </a:fld>
            <a:endParaRPr lang="en-US">
              <a:cs typeface="Arial" charset="0"/>
            </a:endParaRPr>
          </a:p>
        </p:txBody>
      </p:sp>
      <p:sp>
        <p:nvSpPr>
          <p:cNvPr id="7004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Financial Risk</a:t>
            </a:r>
          </a:p>
        </p:txBody>
      </p:sp>
      <p:sp>
        <p:nvSpPr>
          <p:cNvPr id="7014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Bonds interest payments come before earnings are available to stockholders</a:t>
            </a:r>
          </a:p>
          <a:p>
            <a:r>
              <a:rPr lang="en-US" smtClean="0"/>
              <a:t>These are fixed obligations</a:t>
            </a:r>
          </a:p>
          <a:p>
            <a:r>
              <a:rPr lang="en-US" smtClean="0"/>
              <a:t>Similar to fixed production costs, these lead to larger earnings during good times, and lower earnings during a business decline</a:t>
            </a:r>
          </a:p>
          <a:p>
            <a:r>
              <a:rPr lang="en-US" smtClean="0"/>
              <a:t>This debt financing increases the financial risk and possibility of default</a:t>
            </a:r>
          </a:p>
        </p:txBody>
      </p:sp>
      <p:sp>
        <p:nvSpPr>
          <p:cNvPr id="7014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6EF9C30F-3E87-4961-8C6D-B2C08D0B153E}" type="slidenum">
              <a:rPr lang="en-US">
                <a:cs typeface="Arial" charset="0"/>
              </a:rPr>
              <a:pPr/>
              <a:t>36</a:t>
            </a:fld>
            <a:endParaRPr lang="en-US">
              <a:cs typeface="Arial" charset="0"/>
            </a:endParaRPr>
          </a:p>
        </p:txBody>
      </p:sp>
      <p:sp>
        <p:nvSpPr>
          <p:cNvPr id="7014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Financial Risk</a:t>
            </a:r>
          </a:p>
        </p:txBody>
      </p:sp>
      <p:sp>
        <p:nvSpPr>
          <p:cNvPr id="7024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Relationship between business risk and financial risk</a:t>
            </a:r>
          </a:p>
          <a:p>
            <a:pPr lvl="1"/>
            <a:r>
              <a:rPr lang="en-US" smtClean="0"/>
              <a:t>Acceptable level of financial risk for a firm depends on its business risk</a:t>
            </a:r>
          </a:p>
          <a:p>
            <a:r>
              <a:rPr lang="en-US" smtClean="0"/>
              <a:t>The three sets of financial ratios to measure financial risk</a:t>
            </a:r>
          </a:p>
          <a:p>
            <a:pPr lvl="1"/>
            <a:r>
              <a:rPr lang="en-US" smtClean="0"/>
              <a:t>Balance sheet ratios</a:t>
            </a:r>
          </a:p>
          <a:p>
            <a:pPr lvl="1"/>
            <a:r>
              <a:rPr lang="en-US" smtClean="0"/>
              <a:t>Earnings and Cash Flow Coverage Ratios</a:t>
            </a:r>
          </a:p>
          <a:p>
            <a:pPr lvl="1"/>
            <a:r>
              <a:rPr lang="en-US" smtClean="0"/>
              <a:t>Cash Flow–Outstanding Debt Ratios</a:t>
            </a:r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7024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BC2992DE-4E25-413B-A827-7808553428FF}" type="slidenum">
              <a:rPr lang="en-US">
                <a:cs typeface="Arial" charset="0"/>
              </a:rPr>
              <a:pPr/>
              <a:t>37</a:t>
            </a:fld>
            <a:endParaRPr lang="en-US">
              <a:cs typeface="Arial" charset="0"/>
            </a:endParaRPr>
          </a:p>
        </p:txBody>
      </p:sp>
      <p:sp>
        <p:nvSpPr>
          <p:cNvPr id="7024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Balance Sheet Ratios</a:t>
            </a:r>
          </a:p>
        </p:txBody>
      </p:sp>
      <p:sp>
        <p:nvSpPr>
          <p:cNvPr id="58782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848600" cy="4876800"/>
          </a:xfrm>
        </p:spPr>
        <p:txBody>
          <a:bodyPr/>
          <a:lstStyle/>
          <a:p>
            <a:r>
              <a:rPr lang="en-US" smtClean="0"/>
              <a:t>Proportion of Debt (Balance Sheet) Ratios: Indicate what proportion of the firm’s capital is derived from debt compared to other sources of capital, such as preferred stock, common stock, and retained earnings</a:t>
            </a:r>
          </a:p>
          <a:p>
            <a:r>
              <a:rPr lang="en-US" smtClean="0"/>
              <a:t>Debt-Equity Ratio</a:t>
            </a:r>
          </a:p>
        </p:txBody>
      </p:sp>
      <p:graphicFrame>
        <p:nvGraphicFramePr>
          <p:cNvPr id="587818" name="Object 42"/>
          <p:cNvGraphicFramePr>
            <a:graphicFrameLocks noGrp="1" noChangeAspect="1"/>
          </p:cNvGraphicFramePr>
          <p:nvPr>
            <p:ph sz="half" idx="2"/>
          </p:nvPr>
        </p:nvGraphicFramePr>
        <p:xfrm>
          <a:off x="1601788" y="4191000"/>
          <a:ext cx="6548437" cy="960438"/>
        </p:xfrm>
        <a:graphic>
          <a:graphicData uri="http://schemas.openxmlformats.org/presentationml/2006/ole">
            <p:oleObj spid="_x0000_s587818" name="Equation" r:id="rId3" imgW="4036680" imgH="544320" progId="Equation.3">
              <p:embed/>
            </p:oleObj>
          </a:graphicData>
        </a:graphic>
      </p:graphicFrame>
      <p:sp>
        <p:nvSpPr>
          <p:cNvPr id="587821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93A9EB95-0B17-4517-801E-3DF79133C58C}" type="slidenum">
              <a:rPr lang="en-US">
                <a:cs typeface="Arial" charset="0"/>
              </a:rPr>
              <a:pPr/>
              <a:t>38</a:t>
            </a:fld>
            <a:endParaRPr lang="en-US">
              <a:cs typeface="Arial" charset="0"/>
            </a:endParaRPr>
          </a:p>
        </p:txBody>
      </p:sp>
      <p:sp>
        <p:nvSpPr>
          <p:cNvPr id="58782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Balance Sheet Ratios</a:t>
            </a:r>
          </a:p>
        </p:txBody>
      </p:sp>
      <p:sp>
        <p:nvSpPr>
          <p:cNvPr id="70451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848600" cy="4876800"/>
          </a:xfrm>
        </p:spPr>
        <p:txBody>
          <a:bodyPr/>
          <a:lstStyle/>
          <a:p>
            <a:r>
              <a:rPr lang="en-US" smtClean="0"/>
              <a:t>Proportion of Debt (Balance Sheet) Ratios: Indicate what proportion of the firm’s capital is derived from debt compared to other sources of capital, such as preferred stock, common stock, and retained earnings</a:t>
            </a:r>
          </a:p>
          <a:p>
            <a:r>
              <a:rPr lang="en-US" smtClean="0"/>
              <a:t>Debt-Equity Ratio</a:t>
            </a:r>
          </a:p>
        </p:txBody>
      </p:sp>
      <p:sp>
        <p:nvSpPr>
          <p:cNvPr id="70451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E037D270-1063-47BA-8A77-AB554D6AC338}" type="slidenum">
              <a:rPr lang="en-US">
                <a:cs typeface="Arial" charset="0"/>
              </a:rPr>
              <a:pPr/>
              <a:t>39</a:t>
            </a:fld>
            <a:endParaRPr lang="en-US">
              <a:cs typeface="Arial" charset="0"/>
            </a:endParaRPr>
          </a:p>
        </p:txBody>
      </p:sp>
      <p:sp>
        <p:nvSpPr>
          <p:cNvPr id="70451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Balance Sheet Ratios</a:t>
            </a:r>
          </a:p>
        </p:txBody>
      </p:sp>
      <p:sp>
        <p:nvSpPr>
          <p:cNvPr id="59089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Long-Term Debt/Total Capital Ratio: Indicates the proportion of long-term capital derived from long-term debt capital</a:t>
            </a:r>
          </a:p>
        </p:txBody>
      </p:sp>
      <p:graphicFrame>
        <p:nvGraphicFramePr>
          <p:cNvPr id="590891" name="Object 43"/>
          <p:cNvGraphicFramePr>
            <a:graphicFrameLocks noGrp="1" noChangeAspect="1"/>
          </p:cNvGraphicFramePr>
          <p:nvPr>
            <p:ph sz="half" idx="2"/>
          </p:nvPr>
        </p:nvGraphicFramePr>
        <p:xfrm>
          <a:off x="2320925" y="3124200"/>
          <a:ext cx="4654550" cy="1562100"/>
        </p:xfrm>
        <a:graphic>
          <a:graphicData uri="http://schemas.openxmlformats.org/presentationml/2006/ole">
            <p:oleObj spid="_x0000_s590891" name="Equation" r:id="rId3" imgW="2673000" imgH="835200" progId="Equation.3">
              <p:embed/>
            </p:oleObj>
          </a:graphicData>
        </a:graphic>
      </p:graphicFrame>
      <p:sp>
        <p:nvSpPr>
          <p:cNvPr id="590894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BFE670CA-434B-44F6-8836-0646152ECDDE}" type="slidenum">
              <a:rPr lang="en-US">
                <a:cs typeface="Arial" charset="0"/>
              </a:rPr>
              <a:pPr/>
              <a:t>40</a:t>
            </a:fld>
            <a:endParaRPr lang="en-US">
              <a:cs typeface="Arial" charset="0"/>
            </a:endParaRPr>
          </a:p>
        </p:txBody>
      </p:sp>
      <p:sp>
        <p:nvSpPr>
          <p:cNvPr id="590895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2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Balance Sheet Ratios</a:t>
            </a:r>
          </a:p>
        </p:txBody>
      </p:sp>
      <p:sp>
        <p:nvSpPr>
          <p:cNvPr id="59396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Total Debt-Total Capital Ratios: Compare total debt (current liabilities plus long-term liabilities) to total capital (total debt plus total equity)</a:t>
            </a:r>
          </a:p>
        </p:txBody>
      </p:sp>
      <p:sp>
        <p:nvSpPr>
          <p:cNvPr id="59396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F721C40D-E7C3-41D2-8264-7C9C64CF0934}" type="slidenum">
              <a:rPr lang="en-US">
                <a:cs typeface="Arial" charset="0"/>
              </a:rPr>
              <a:pPr/>
              <a:t>41</a:t>
            </a:fld>
            <a:endParaRPr lang="en-US">
              <a:cs typeface="Arial" charset="0"/>
            </a:endParaRPr>
          </a:p>
        </p:txBody>
      </p:sp>
      <p:graphicFrame>
        <p:nvGraphicFramePr>
          <p:cNvPr id="593924" name="Object 43"/>
          <p:cNvGraphicFramePr>
            <a:graphicFrameLocks noChangeAspect="1"/>
          </p:cNvGraphicFramePr>
          <p:nvPr/>
        </p:nvGraphicFramePr>
        <p:xfrm>
          <a:off x="2057400" y="2971800"/>
          <a:ext cx="5638800" cy="1676400"/>
        </p:xfrm>
        <a:graphic>
          <a:graphicData uri="http://schemas.openxmlformats.org/presentationml/2006/ole">
            <p:oleObj spid="_x0000_s593963" name="Equation" r:id="rId3" imgW="2740680" imgH="835200" progId="Equation.3">
              <p:embed/>
            </p:oleObj>
          </a:graphicData>
        </a:graphic>
      </p:graphicFrame>
      <p:sp>
        <p:nvSpPr>
          <p:cNvPr id="59396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Earnings or Cash Flow Ratios</a:t>
            </a:r>
          </a:p>
        </p:txBody>
      </p:sp>
      <p:sp>
        <p:nvSpPr>
          <p:cNvPr id="5950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Earnings or Cash Flow Ratios: Relate the flow of earnings or cash available to meet the required interest and lease payments </a:t>
            </a:r>
          </a:p>
          <a:p>
            <a:r>
              <a:rPr lang="en-US" smtClean="0"/>
              <a:t>Interest Coverage Ratio</a:t>
            </a:r>
          </a:p>
        </p:txBody>
      </p:sp>
      <p:sp>
        <p:nvSpPr>
          <p:cNvPr id="59502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FB4CC1A2-87BD-421F-AE49-708B4B0123C1}" type="slidenum">
              <a:rPr lang="en-US">
                <a:cs typeface="Arial" charset="0"/>
              </a:rPr>
              <a:pPr/>
              <a:t>42</a:t>
            </a:fld>
            <a:endParaRPr lang="en-US">
              <a:cs typeface="Arial" charset="0"/>
            </a:endParaRPr>
          </a:p>
        </p:txBody>
      </p:sp>
      <p:graphicFrame>
        <p:nvGraphicFramePr>
          <p:cNvPr id="594949" name="Object 77"/>
          <p:cNvGraphicFramePr>
            <a:graphicFrameLocks noChangeAspect="1"/>
          </p:cNvGraphicFramePr>
          <p:nvPr/>
        </p:nvGraphicFramePr>
        <p:xfrm>
          <a:off x="1676400" y="3505200"/>
          <a:ext cx="6076950" cy="950913"/>
        </p:xfrm>
        <a:graphic>
          <a:graphicData uri="http://schemas.openxmlformats.org/presentationml/2006/ole">
            <p:oleObj spid="_x0000_s595021" name="Equation" r:id="rId3" imgW="3780000" imgH="544320" progId="Equation.3">
              <p:embed/>
            </p:oleObj>
          </a:graphicData>
        </a:graphic>
      </p:graphicFrame>
      <p:graphicFrame>
        <p:nvGraphicFramePr>
          <p:cNvPr id="594950" name="Object 78"/>
          <p:cNvGraphicFramePr>
            <a:graphicFrameLocks noChangeAspect="1"/>
          </p:cNvGraphicFramePr>
          <p:nvPr/>
        </p:nvGraphicFramePr>
        <p:xfrm>
          <a:off x="1639888" y="4687888"/>
          <a:ext cx="6911975" cy="950912"/>
        </p:xfrm>
        <a:graphic>
          <a:graphicData uri="http://schemas.openxmlformats.org/presentationml/2006/ole">
            <p:oleObj spid="_x0000_s595022" name="Equation" r:id="rId4" imgW="4306680" imgH="544320" progId="Equation.3">
              <p:embed/>
            </p:oleObj>
          </a:graphicData>
        </a:graphic>
      </p:graphicFrame>
      <p:sp>
        <p:nvSpPr>
          <p:cNvPr id="59502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Earnings or Cash Flow Ratios</a:t>
            </a:r>
          </a:p>
        </p:txBody>
      </p:sp>
      <p:sp>
        <p:nvSpPr>
          <p:cNvPr id="60215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Cash Flow Coverage Ratios: Relate the flow of cash available from operations to either interest expense, total fixed charges, or the face value of outstanding debt</a:t>
            </a:r>
          </a:p>
        </p:txBody>
      </p:sp>
      <p:graphicFrame>
        <p:nvGraphicFramePr>
          <p:cNvPr id="602156" name="Object 44"/>
          <p:cNvGraphicFramePr>
            <a:graphicFrameLocks noGrp="1" noChangeAspect="1"/>
          </p:cNvGraphicFramePr>
          <p:nvPr>
            <p:ph sz="half" idx="2"/>
          </p:nvPr>
        </p:nvGraphicFramePr>
        <p:xfrm>
          <a:off x="1106488" y="3429000"/>
          <a:ext cx="7615237" cy="1447800"/>
        </p:xfrm>
        <a:graphic>
          <a:graphicData uri="http://schemas.openxmlformats.org/presentationml/2006/ole">
            <p:oleObj spid="_x0000_s602156" name="Equation" r:id="rId3" imgW="4725000" imgH="835200" progId="Equation.3">
              <p:embed/>
            </p:oleObj>
          </a:graphicData>
        </a:graphic>
      </p:graphicFrame>
      <p:sp>
        <p:nvSpPr>
          <p:cNvPr id="602159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1B1E952C-F497-4F80-8384-0BCED8858FB6}" type="slidenum">
              <a:rPr lang="en-US">
                <a:cs typeface="Arial" charset="0"/>
              </a:rPr>
              <a:pPr/>
              <a:t>43</a:t>
            </a:fld>
            <a:endParaRPr lang="en-US">
              <a:cs typeface="Arial" charset="0"/>
            </a:endParaRPr>
          </a:p>
        </p:txBody>
      </p:sp>
      <p:sp>
        <p:nvSpPr>
          <p:cNvPr id="6021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Cash Flow–Outstanding Debt Ratios</a:t>
            </a:r>
          </a:p>
        </p:txBody>
      </p:sp>
      <p:sp>
        <p:nvSpPr>
          <p:cNvPr id="604243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924800" cy="1905000"/>
          </a:xfrm>
        </p:spPr>
        <p:txBody>
          <a:bodyPr/>
          <a:lstStyle/>
          <a:p>
            <a:pPr marL="342900" indent="-342900"/>
            <a:r>
              <a:rPr lang="en-US" smtClean="0"/>
              <a:t>Cash Flow–Long-Term Debt Ratio</a:t>
            </a:r>
          </a:p>
        </p:txBody>
      </p:sp>
      <p:graphicFrame>
        <p:nvGraphicFramePr>
          <p:cNvPr id="604240" name="Object 80"/>
          <p:cNvGraphicFramePr>
            <a:graphicFrameLocks noGrp="1" noChangeAspect="1"/>
          </p:cNvGraphicFramePr>
          <p:nvPr>
            <p:ph sz="half" idx="2"/>
          </p:nvPr>
        </p:nvGraphicFramePr>
        <p:xfrm>
          <a:off x="1600200" y="4191000"/>
          <a:ext cx="7315200" cy="1158875"/>
        </p:xfrm>
        <a:graphic>
          <a:graphicData uri="http://schemas.openxmlformats.org/presentationml/2006/ole">
            <p:oleObj spid="_x0000_s604240" name="Equation" r:id="rId3" imgW="5440680" imgH="797400" progId="Equation.3">
              <p:embed/>
            </p:oleObj>
          </a:graphicData>
        </a:graphic>
      </p:graphicFrame>
      <p:sp>
        <p:nvSpPr>
          <p:cNvPr id="604244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34A6A64B-8C86-4EE2-A856-BF065EE8411B}" type="slidenum">
              <a:rPr lang="en-US">
                <a:cs typeface="Arial" charset="0"/>
              </a:rPr>
              <a:pPr/>
              <a:t>44</a:t>
            </a:fld>
            <a:endParaRPr lang="en-US">
              <a:cs typeface="Arial" charset="0"/>
            </a:endParaRPr>
          </a:p>
        </p:txBody>
      </p:sp>
      <p:graphicFrame>
        <p:nvGraphicFramePr>
          <p:cNvPr id="604163" name="Object 81"/>
          <p:cNvGraphicFramePr>
            <a:graphicFrameLocks noChangeAspect="1"/>
          </p:cNvGraphicFramePr>
          <p:nvPr/>
        </p:nvGraphicFramePr>
        <p:xfrm>
          <a:off x="1457325" y="1981200"/>
          <a:ext cx="7381875" cy="1143000"/>
        </p:xfrm>
        <a:graphic>
          <a:graphicData uri="http://schemas.openxmlformats.org/presentationml/2006/ole">
            <p:oleObj spid="_x0000_s604241" name="Equation" r:id="rId4" imgW="5440680" imgH="835200" progId="Equation.3">
              <p:embed/>
            </p:oleObj>
          </a:graphicData>
        </a:graphic>
      </p:graphicFrame>
      <p:sp>
        <p:nvSpPr>
          <p:cNvPr id="604245" name="Rectangle 7"/>
          <p:cNvSpPr>
            <a:spLocks noChangeArrowheads="1"/>
          </p:cNvSpPr>
          <p:nvPr/>
        </p:nvSpPr>
        <p:spPr bwMode="auto">
          <a:xfrm>
            <a:off x="914400" y="3429000"/>
            <a:ext cx="8001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/>
              <a:t>Cash Flow–Total Debt Ratio</a:t>
            </a:r>
          </a:p>
        </p:txBody>
      </p:sp>
      <p:sp>
        <p:nvSpPr>
          <p:cNvPr id="60424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External Market Liquidity</a:t>
            </a:r>
          </a:p>
        </p:txBody>
      </p:sp>
      <p:sp>
        <p:nvSpPr>
          <p:cNvPr id="7106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External Market Liquidity Defined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External market Liquidity is the ability to buy or sell an asset quickly with little price change from a prior transaction assuming no new information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External market liquidity is a source of risk to investors</a:t>
            </a:r>
          </a:p>
        </p:txBody>
      </p:sp>
      <p:sp>
        <p:nvSpPr>
          <p:cNvPr id="7106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0D503B7F-BA85-43D4-B786-9D9B3ECFE27E}" type="slidenum">
              <a:rPr lang="en-US">
                <a:cs typeface="Arial" charset="0"/>
              </a:rPr>
              <a:pPr/>
              <a:t>45</a:t>
            </a:fld>
            <a:endParaRPr lang="en-US">
              <a:cs typeface="Arial" charset="0"/>
            </a:endParaRPr>
          </a:p>
        </p:txBody>
      </p:sp>
      <p:sp>
        <p:nvSpPr>
          <p:cNvPr id="7106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External Market Liquidity</a:t>
            </a:r>
          </a:p>
        </p:txBody>
      </p:sp>
      <p:sp>
        <p:nvSpPr>
          <p:cNvPr id="7116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Determinants of Market Liquidity</a:t>
            </a:r>
          </a:p>
          <a:p>
            <a:pPr lvl="1"/>
            <a:r>
              <a:rPr lang="en-US" smtClean="0"/>
              <a:t>The most important determinant of external market</a:t>
            </a:r>
          </a:p>
          <a:p>
            <a:pPr lvl="1"/>
            <a:r>
              <a:rPr lang="en-US" smtClean="0"/>
              <a:t>liquidity is the number of shares or the dollar value of shares traded</a:t>
            </a:r>
          </a:p>
          <a:p>
            <a:pPr lvl="1"/>
            <a:r>
              <a:rPr lang="en-US" smtClean="0"/>
              <a:t>Trading turnover (percentage of outstanding shares traded during a period of time) </a:t>
            </a:r>
          </a:p>
          <a:p>
            <a:pPr lvl="1"/>
            <a:r>
              <a:rPr lang="en-US" smtClean="0"/>
              <a:t>A measure of market liquidity is the bid-ask spread</a:t>
            </a:r>
          </a:p>
          <a:p>
            <a:pPr lvl="1"/>
            <a:r>
              <a:rPr lang="en-US" smtClean="0"/>
              <a:t>Certain corporate variables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Total market value of outstanding securities 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Number of security owners</a:t>
            </a:r>
          </a:p>
          <a:p>
            <a:pPr lvl="1"/>
            <a:endParaRPr lang="en-US" smtClean="0"/>
          </a:p>
        </p:txBody>
      </p:sp>
      <p:sp>
        <p:nvSpPr>
          <p:cNvPr id="7116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F0B838F0-0F35-4F12-BA24-8890763EC375}" type="slidenum">
              <a:rPr lang="en-US">
                <a:cs typeface="Arial" charset="0"/>
              </a:rPr>
              <a:pPr/>
              <a:t>46</a:t>
            </a:fld>
            <a:endParaRPr lang="en-US">
              <a:cs typeface="Arial" charset="0"/>
            </a:endParaRPr>
          </a:p>
        </p:txBody>
      </p:sp>
      <p:sp>
        <p:nvSpPr>
          <p:cNvPr id="7116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Analysis of Growth Potential</a:t>
            </a:r>
          </a:p>
        </p:txBody>
      </p:sp>
      <p:sp>
        <p:nvSpPr>
          <p:cNvPr id="7127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Importance of Growth Analysis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Sustainable growth potential analysis examines ratio that indicate how fast a firm should grow.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Creditors are interested in the firm’s ability to pay future obligations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Value of a firm depends on its future growth in earnings and dividends</a:t>
            </a:r>
          </a:p>
        </p:txBody>
      </p:sp>
      <p:sp>
        <p:nvSpPr>
          <p:cNvPr id="7127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78FFD018-8C45-4A07-BB55-43E8A849ED35}" type="slidenum">
              <a:rPr lang="en-US">
                <a:cs typeface="Arial" charset="0"/>
              </a:rPr>
              <a:pPr/>
              <a:t>47</a:t>
            </a:fld>
            <a:endParaRPr lang="en-US">
              <a:cs typeface="Arial" charset="0"/>
            </a:endParaRPr>
          </a:p>
        </p:txBody>
      </p:sp>
      <p:sp>
        <p:nvSpPr>
          <p:cNvPr id="7127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Analysis of Growth Potential</a:t>
            </a:r>
          </a:p>
        </p:txBody>
      </p:sp>
      <p:sp>
        <p:nvSpPr>
          <p:cNvPr id="713730" name="Rectangle 1027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5181600"/>
          </a:xfrm>
        </p:spPr>
        <p:txBody>
          <a:bodyPr/>
          <a:lstStyle/>
          <a:p>
            <a:r>
              <a:rPr lang="en-US" smtClean="0"/>
              <a:t>Determinants of Growth</a:t>
            </a:r>
          </a:p>
          <a:p>
            <a:pPr lvl="1"/>
            <a:r>
              <a:rPr lang="en-US" smtClean="0"/>
              <a:t>Resources retained and reinvested in the entity</a:t>
            </a:r>
          </a:p>
          <a:p>
            <a:pPr lvl="1"/>
            <a:r>
              <a:rPr lang="en-US" smtClean="0"/>
              <a:t>Rate of return earned on the resources retained</a:t>
            </a:r>
          </a:p>
          <a:p>
            <a:endParaRPr lang="en-US" smtClean="0"/>
          </a:p>
          <a:p>
            <a:pPr lvl="1">
              <a:lnSpc>
                <a:spcPct val="190000"/>
              </a:lnSpc>
              <a:buFontTx/>
              <a:buNone/>
            </a:pPr>
            <a:r>
              <a:rPr lang="en-US" smtClean="0"/>
              <a:t>= RR x ROE</a:t>
            </a:r>
          </a:p>
          <a:p>
            <a:pPr lvl="1">
              <a:buFontTx/>
              <a:buNone/>
            </a:pPr>
            <a:r>
              <a:rPr lang="en-US" sz="2000" smtClean="0"/>
              <a:t>where:</a:t>
            </a:r>
          </a:p>
          <a:p>
            <a:pPr lvl="1">
              <a:buFontTx/>
              <a:buNone/>
            </a:pPr>
            <a:r>
              <a:rPr lang="en-US" sz="2000" smtClean="0"/>
              <a:t>g = potential growth rate</a:t>
            </a:r>
          </a:p>
          <a:p>
            <a:pPr lvl="1">
              <a:buFontTx/>
              <a:buNone/>
            </a:pPr>
            <a:r>
              <a:rPr lang="en-US" sz="2000" smtClean="0"/>
              <a:t>RR = the retention rate of earnings</a:t>
            </a:r>
          </a:p>
          <a:p>
            <a:pPr lvl="1">
              <a:buFontTx/>
              <a:buNone/>
            </a:pPr>
            <a:r>
              <a:rPr lang="en-US" sz="2000" smtClean="0"/>
              <a:t>ROE = the firm’s return on equity</a:t>
            </a:r>
          </a:p>
          <a:p>
            <a:pPr lvl="1">
              <a:buFontTx/>
              <a:buNone/>
            </a:pPr>
            <a:endParaRPr lang="en-US" smtClean="0"/>
          </a:p>
        </p:txBody>
      </p:sp>
      <p:sp>
        <p:nvSpPr>
          <p:cNvPr id="7137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6713A8B1-2BAD-41D1-9A5B-697CCAE9C1ED}" type="slidenum">
              <a:rPr lang="en-US">
                <a:cs typeface="Arial" charset="0"/>
              </a:rPr>
              <a:pPr/>
              <a:t>48</a:t>
            </a:fld>
            <a:endParaRPr lang="en-US">
              <a:cs typeface="Arial" charset="0"/>
            </a:endParaRPr>
          </a:p>
        </p:txBody>
      </p:sp>
      <p:grpSp>
        <p:nvGrpSpPr>
          <p:cNvPr id="713732" name="Group 1032"/>
          <p:cNvGrpSpPr>
            <a:grpSpLocks noChangeAspect="1"/>
          </p:cNvGrpSpPr>
          <p:nvPr/>
        </p:nvGrpSpPr>
        <p:grpSpPr bwMode="auto">
          <a:xfrm>
            <a:off x="1143000" y="2895600"/>
            <a:ext cx="7696200" cy="511175"/>
            <a:chOff x="528" y="2573"/>
            <a:chExt cx="5328" cy="307"/>
          </a:xfrm>
        </p:grpSpPr>
        <p:sp>
          <p:nvSpPr>
            <p:cNvPr id="713734" name="AutoShape 1031"/>
            <p:cNvSpPr>
              <a:spLocks noChangeAspect="1" noChangeArrowheads="1" noTextEdit="1"/>
            </p:cNvSpPr>
            <p:nvPr/>
          </p:nvSpPr>
          <p:spPr bwMode="auto">
            <a:xfrm>
              <a:off x="528" y="2592"/>
              <a:ext cx="532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3735" name="Rectangle 1033"/>
            <p:cNvSpPr>
              <a:spLocks noChangeArrowheads="1"/>
            </p:cNvSpPr>
            <p:nvPr/>
          </p:nvSpPr>
          <p:spPr bwMode="auto">
            <a:xfrm>
              <a:off x="5175" y="2599"/>
              <a:ext cx="633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Equity</a:t>
              </a:r>
              <a:endParaRPr lang="en-US"/>
            </a:p>
          </p:txBody>
        </p:sp>
        <p:sp>
          <p:nvSpPr>
            <p:cNvPr id="713736" name="Rectangle 1034"/>
            <p:cNvSpPr>
              <a:spLocks noChangeArrowheads="1"/>
            </p:cNvSpPr>
            <p:nvPr/>
          </p:nvSpPr>
          <p:spPr bwMode="auto">
            <a:xfrm>
              <a:off x="4884" y="2599"/>
              <a:ext cx="297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on </a:t>
              </a:r>
              <a:endParaRPr lang="en-US"/>
            </a:p>
          </p:txBody>
        </p:sp>
        <p:sp>
          <p:nvSpPr>
            <p:cNvPr id="713737" name="Rectangle 1035"/>
            <p:cNvSpPr>
              <a:spLocks noChangeArrowheads="1"/>
            </p:cNvSpPr>
            <p:nvPr/>
          </p:nvSpPr>
          <p:spPr bwMode="auto">
            <a:xfrm>
              <a:off x="4191" y="2599"/>
              <a:ext cx="706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Return </a:t>
              </a:r>
              <a:endParaRPr lang="en-US"/>
            </a:p>
          </p:txBody>
        </p:sp>
        <p:sp>
          <p:nvSpPr>
            <p:cNvPr id="713738" name="Rectangle 1036"/>
            <p:cNvSpPr>
              <a:spLocks noChangeArrowheads="1"/>
            </p:cNvSpPr>
            <p:nvPr/>
          </p:nvSpPr>
          <p:spPr bwMode="auto">
            <a:xfrm>
              <a:off x="4136" y="2599"/>
              <a:ext cx="59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 </a:t>
              </a:r>
              <a:endParaRPr lang="en-US"/>
            </a:p>
          </p:txBody>
        </p:sp>
        <p:sp>
          <p:nvSpPr>
            <p:cNvPr id="713739" name="Rectangle 1037"/>
            <p:cNvSpPr>
              <a:spLocks noChangeArrowheads="1"/>
            </p:cNvSpPr>
            <p:nvPr/>
          </p:nvSpPr>
          <p:spPr bwMode="auto">
            <a:xfrm>
              <a:off x="3981" y="2599"/>
              <a:ext cx="59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 </a:t>
              </a:r>
              <a:endParaRPr lang="en-US"/>
            </a:p>
          </p:txBody>
        </p:sp>
        <p:sp>
          <p:nvSpPr>
            <p:cNvPr id="713740" name="Rectangle 1038"/>
            <p:cNvSpPr>
              <a:spLocks noChangeArrowheads="1"/>
            </p:cNvSpPr>
            <p:nvPr/>
          </p:nvSpPr>
          <p:spPr bwMode="auto">
            <a:xfrm>
              <a:off x="3148" y="2599"/>
              <a:ext cx="844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Retained</a:t>
              </a:r>
              <a:endParaRPr lang="en-US"/>
            </a:p>
          </p:txBody>
        </p:sp>
        <p:sp>
          <p:nvSpPr>
            <p:cNvPr id="713741" name="Rectangle 1039"/>
            <p:cNvSpPr>
              <a:spLocks noChangeArrowheads="1"/>
            </p:cNvSpPr>
            <p:nvPr/>
          </p:nvSpPr>
          <p:spPr bwMode="auto">
            <a:xfrm>
              <a:off x="3092" y="2599"/>
              <a:ext cx="59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 </a:t>
              </a:r>
              <a:endParaRPr lang="en-US"/>
            </a:p>
          </p:txBody>
        </p:sp>
        <p:sp>
          <p:nvSpPr>
            <p:cNvPr id="713742" name="Rectangle 1040"/>
            <p:cNvSpPr>
              <a:spLocks noChangeArrowheads="1"/>
            </p:cNvSpPr>
            <p:nvPr/>
          </p:nvSpPr>
          <p:spPr bwMode="auto">
            <a:xfrm>
              <a:off x="2263" y="2599"/>
              <a:ext cx="844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Earnings</a:t>
              </a:r>
              <a:endParaRPr lang="en-US"/>
            </a:p>
          </p:txBody>
        </p:sp>
        <p:sp>
          <p:nvSpPr>
            <p:cNvPr id="713743" name="Rectangle 1041"/>
            <p:cNvSpPr>
              <a:spLocks noChangeArrowheads="1"/>
            </p:cNvSpPr>
            <p:nvPr/>
          </p:nvSpPr>
          <p:spPr bwMode="auto">
            <a:xfrm>
              <a:off x="2208" y="2599"/>
              <a:ext cx="60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 </a:t>
              </a:r>
              <a:endParaRPr lang="en-US"/>
            </a:p>
          </p:txBody>
        </p:sp>
        <p:sp>
          <p:nvSpPr>
            <p:cNvPr id="713744" name="Rectangle 1042"/>
            <p:cNvSpPr>
              <a:spLocks noChangeArrowheads="1"/>
            </p:cNvSpPr>
            <p:nvPr/>
          </p:nvSpPr>
          <p:spPr bwMode="auto">
            <a:xfrm>
              <a:off x="1987" y="2599"/>
              <a:ext cx="198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of</a:t>
              </a:r>
              <a:endParaRPr lang="en-US"/>
            </a:p>
          </p:txBody>
        </p:sp>
        <p:sp>
          <p:nvSpPr>
            <p:cNvPr id="713745" name="Rectangle 1043"/>
            <p:cNvSpPr>
              <a:spLocks noChangeArrowheads="1"/>
            </p:cNvSpPr>
            <p:nvPr/>
          </p:nvSpPr>
          <p:spPr bwMode="auto">
            <a:xfrm>
              <a:off x="1935" y="2599"/>
              <a:ext cx="59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 </a:t>
              </a:r>
              <a:endParaRPr lang="en-US"/>
            </a:p>
          </p:txBody>
        </p:sp>
        <p:sp>
          <p:nvSpPr>
            <p:cNvPr id="713746" name="Rectangle 1044"/>
            <p:cNvSpPr>
              <a:spLocks noChangeArrowheads="1"/>
            </p:cNvSpPr>
            <p:nvPr/>
          </p:nvSpPr>
          <p:spPr bwMode="auto">
            <a:xfrm>
              <a:off x="914" y="2599"/>
              <a:ext cx="1042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Percentage</a:t>
              </a:r>
              <a:endParaRPr lang="en-US"/>
            </a:p>
          </p:txBody>
        </p:sp>
        <p:sp>
          <p:nvSpPr>
            <p:cNvPr id="713747" name="Rectangle 1045"/>
            <p:cNvSpPr>
              <a:spLocks noChangeArrowheads="1"/>
            </p:cNvSpPr>
            <p:nvPr/>
          </p:nvSpPr>
          <p:spPr bwMode="auto">
            <a:xfrm>
              <a:off x="674" y="2599"/>
              <a:ext cx="60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 </a:t>
              </a:r>
              <a:endParaRPr lang="en-US"/>
            </a:p>
          </p:txBody>
        </p:sp>
        <p:sp>
          <p:nvSpPr>
            <p:cNvPr id="713748" name="Rectangle 1046"/>
            <p:cNvSpPr>
              <a:spLocks noChangeArrowheads="1"/>
            </p:cNvSpPr>
            <p:nvPr/>
          </p:nvSpPr>
          <p:spPr bwMode="auto">
            <a:xfrm>
              <a:off x="560" y="2599"/>
              <a:ext cx="119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g</a:t>
              </a:r>
              <a:endParaRPr lang="en-US"/>
            </a:p>
          </p:txBody>
        </p:sp>
        <p:sp>
          <p:nvSpPr>
            <p:cNvPr id="713749" name="Rectangle 1047"/>
            <p:cNvSpPr>
              <a:spLocks noChangeArrowheads="1"/>
            </p:cNvSpPr>
            <p:nvPr/>
          </p:nvSpPr>
          <p:spPr bwMode="auto">
            <a:xfrm>
              <a:off x="4021" y="2573"/>
              <a:ext cx="130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´</a:t>
              </a:r>
              <a:endParaRPr lang="en-US"/>
            </a:p>
          </p:txBody>
        </p:sp>
        <p:sp>
          <p:nvSpPr>
            <p:cNvPr id="713750" name="Rectangle 1048"/>
            <p:cNvSpPr>
              <a:spLocks noChangeArrowheads="1"/>
            </p:cNvSpPr>
            <p:nvPr/>
          </p:nvSpPr>
          <p:spPr bwMode="auto">
            <a:xfrm>
              <a:off x="730" y="2573"/>
              <a:ext cx="131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sp>
        <p:nvSpPr>
          <p:cNvPr id="71373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Comparative Analysis of Ratios</a:t>
            </a:r>
          </a:p>
        </p:txBody>
      </p:sp>
      <p:sp>
        <p:nvSpPr>
          <p:cNvPr id="7147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Internal liquidity</a:t>
            </a:r>
          </a:p>
          <a:p>
            <a:pPr lvl="1"/>
            <a:r>
              <a:rPr lang="en-US" smtClean="0"/>
              <a:t>Current ratio, quick ratio, and cash ratio</a:t>
            </a:r>
          </a:p>
          <a:p>
            <a:r>
              <a:rPr lang="en-US" smtClean="0"/>
              <a:t>Operating performance</a:t>
            </a:r>
          </a:p>
          <a:p>
            <a:pPr lvl="1"/>
            <a:r>
              <a:rPr lang="en-US" smtClean="0"/>
              <a:t>Efficiency ratios and profitability ratios</a:t>
            </a:r>
          </a:p>
          <a:p>
            <a:r>
              <a:rPr lang="en-US" smtClean="0"/>
              <a:t>Risk Analysis</a:t>
            </a:r>
          </a:p>
          <a:p>
            <a:r>
              <a:rPr lang="en-US" smtClean="0"/>
              <a:t>Growth analysis</a:t>
            </a:r>
          </a:p>
        </p:txBody>
      </p:sp>
      <p:sp>
        <p:nvSpPr>
          <p:cNvPr id="7147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3D4BC2AF-7382-4582-9C05-74E3CEAEFE97}" type="slidenum">
              <a:rPr lang="en-US">
                <a:cs typeface="Arial" charset="0"/>
              </a:rPr>
              <a:pPr/>
              <a:t>49</a:t>
            </a:fld>
            <a:endParaRPr lang="en-US">
              <a:cs typeface="Arial" charset="0"/>
            </a:endParaRPr>
          </a:p>
        </p:txBody>
      </p:sp>
      <p:sp>
        <p:nvSpPr>
          <p:cNvPr id="7147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/>
              <a:t>Analysis of </a:t>
            </a:r>
            <a:br>
              <a:rPr lang="en-US" b="1"/>
            </a:br>
            <a:r>
              <a:rPr lang="en-US" b="1"/>
              <a:t>Non-U.S. Financial Statements</a:t>
            </a:r>
          </a:p>
        </p:txBody>
      </p:sp>
      <p:sp>
        <p:nvSpPr>
          <p:cNvPr id="7157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Statement formats will be different</a:t>
            </a:r>
          </a:p>
          <a:p>
            <a:r>
              <a:rPr lang="en-US" smtClean="0"/>
              <a:t>Differences in accounting principles</a:t>
            </a:r>
          </a:p>
          <a:p>
            <a:r>
              <a:rPr lang="en-US" smtClean="0"/>
              <a:t>Ratio analysis will reflect local accounting practices</a:t>
            </a:r>
          </a:p>
        </p:txBody>
      </p:sp>
      <p:sp>
        <p:nvSpPr>
          <p:cNvPr id="7157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23BDC765-9671-4BB6-BF83-674B462C8CAA}" type="slidenum">
              <a:rPr lang="en-US">
                <a:cs typeface="Arial" charset="0"/>
              </a:rPr>
              <a:pPr/>
              <a:t>50</a:t>
            </a:fld>
            <a:endParaRPr lang="en-US">
              <a:cs typeface="Arial" charset="0"/>
            </a:endParaRPr>
          </a:p>
        </p:txBody>
      </p:sp>
      <p:sp>
        <p:nvSpPr>
          <p:cNvPr id="7157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The Quality of Financial Statements</a:t>
            </a:r>
          </a:p>
        </p:txBody>
      </p:sp>
      <p:sp>
        <p:nvSpPr>
          <p:cNvPr id="7168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High-quality balance sheets typically have </a:t>
            </a:r>
          </a:p>
          <a:p>
            <a:pPr lvl="1"/>
            <a:r>
              <a:rPr lang="en-US" smtClean="0"/>
              <a:t>Conservative use of debt</a:t>
            </a:r>
          </a:p>
          <a:p>
            <a:pPr lvl="1"/>
            <a:r>
              <a:rPr lang="en-US" smtClean="0"/>
              <a:t>Assets with market value greater than book</a:t>
            </a:r>
          </a:p>
          <a:p>
            <a:pPr lvl="1"/>
            <a:r>
              <a:rPr lang="en-US" smtClean="0"/>
              <a:t>No liabilities off the balance sheet</a:t>
            </a:r>
          </a:p>
          <a:p>
            <a:r>
              <a:rPr lang="en-US" smtClean="0"/>
              <a:t>High-quality income statements reflect</a:t>
            </a:r>
          </a:p>
          <a:p>
            <a:pPr lvl="1"/>
            <a:r>
              <a:rPr lang="en-US" smtClean="0"/>
              <a:t>Repeatable earnings</a:t>
            </a:r>
          </a:p>
          <a:p>
            <a:pPr lvl="1"/>
            <a:r>
              <a:rPr lang="en-US" smtClean="0"/>
              <a:t>Uses of conservative accounting principles</a:t>
            </a:r>
          </a:p>
          <a:p>
            <a:r>
              <a:rPr lang="en-US" smtClean="0"/>
              <a:t>Footnotes</a:t>
            </a:r>
          </a:p>
          <a:p>
            <a:pPr lvl="1"/>
            <a:r>
              <a:rPr lang="en-US" smtClean="0"/>
              <a:t>Provide information on how the firm handles balances sheet and income items</a:t>
            </a:r>
          </a:p>
        </p:txBody>
      </p:sp>
      <p:sp>
        <p:nvSpPr>
          <p:cNvPr id="7168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BDBC8331-3997-4DAC-8594-D4E1A26271CC}" type="slidenum">
              <a:rPr lang="en-US">
                <a:cs typeface="Arial" charset="0"/>
              </a:rPr>
              <a:pPr/>
              <a:t>51</a:t>
            </a:fld>
            <a:endParaRPr lang="en-US">
              <a:cs typeface="Arial" charset="0"/>
            </a:endParaRPr>
          </a:p>
        </p:txBody>
      </p:sp>
      <p:sp>
        <p:nvSpPr>
          <p:cNvPr id="7168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/>
              <a:t>The Value of </a:t>
            </a:r>
            <a:br>
              <a:rPr lang="en-US" b="1"/>
            </a:br>
            <a:r>
              <a:rPr lang="en-US" b="1"/>
              <a:t>Financial Statement Analysis</a:t>
            </a:r>
          </a:p>
        </p:txBody>
      </p:sp>
      <p:sp>
        <p:nvSpPr>
          <p:cNvPr id="7178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Financial statements, by their nature, are backward-looking</a:t>
            </a:r>
          </a:p>
          <a:p>
            <a:r>
              <a:rPr lang="en-US" smtClean="0"/>
              <a:t>An efficient market will have already incorporated these past results into security prices, so why analyze the statements?</a:t>
            </a:r>
          </a:p>
          <a:p>
            <a:r>
              <a:rPr lang="en-US" smtClean="0"/>
              <a:t>Analysis provides knowledge of a firm’s operating and financial structure</a:t>
            </a:r>
          </a:p>
          <a:p>
            <a:r>
              <a:rPr lang="en-US" smtClean="0"/>
              <a:t>This aids in estimating future returns</a:t>
            </a:r>
          </a:p>
        </p:txBody>
      </p:sp>
      <p:sp>
        <p:nvSpPr>
          <p:cNvPr id="7178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CA373CF4-41AA-49A5-A310-CB484872E819}" type="slidenum">
              <a:rPr lang="en-US">
                <a:cs typeface="Arial" charset="0"/>
              </a:rPr>
              <a:pPr/>
              <a:t>52</a:t>
            </a:fld>
            <a:endParaRPr lang="en-US">
              <a:cs typeface="Arial" charset="0"/>
            </a:endParaRPr>
          </a:p>
        </p:txBody>
      </p:sp>
      <p:sp>
        <p:nvSpPr>
          <p:cNvPr id="7178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Specific Uses of Financial Ratios</a:t>
            </a:r>
          </a:p>
        </p:txBody>
      </p:sp>
      <p:sp>
        <p:nvSpPr>
          <p:cNvPr id="71885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4876800"/>
          </a:xfrm>
        </p:spPr>
        <p:txBody>
          <a:bodyPr/>
          <a:lstStyle/>
          <a:p>
            <a:r>
              <a:rPr lang="en-US" smtClean="0"/>
              <a:t>Stock Valuation Models</a:t>
            </a:r>
          </a:p>
          <a:p>
            <a:r>
              <a:rPr lang="en-US" smtClean="0"/>
              <a:t>Estimating the Ratings on Bonds</a:t>
            </a:r>
          </a:p>
          <a:p>
            <a:r>
              <a:rPr lang="en-US" smtClean="0"/>
              <a:t>Predicting Insolvency (Bankruptcy)</a:t>
            </a:r>
          </a:p>
          <a:p>
            <a:r>
              <a:rPr lang="en-US" smtClean="0"/>
              <a:t>Limitations of Financial Ratios</a:t>
            </a:r>
          </a:p>
        </p:txBody>
      </p:sp>
      <p:sp>
        <p:nvSpPr>
          <p:cNvPr id="71885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0B613CCC-2D93-4CD8-809E-77DEDAE13705}" type="slidenum">
              <a:rPr lang="en-US">
                <a:cs typeface="Arial" charset="0"/>
              </a:rPr>
              <a:pPr/>
              <a:t>53</a:t>
            </a:fld>
            <a:endParaRPr lang="en-US">
              <a:cs typeface="Arial" charset="0"/>
            </a:endParaRPr>
          </a:p>
        </p:txBody>
      </p:sp>
      <p:sp>
        <p:nvSpPr>
          <p:cNvPr id="71885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Stock Valuation Models</a:t>
            </a:r>
          </a:p>
        </p:txBody>
      </p:sp>
      <p:sp>
        <p:nvSpPr>
          <p:cNvPr id="719874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4495800"/>
          </a:xfrm>
        </p:spPr>
        <p:txBody>
          <a:bodyPr/>
          <a:lstStyle/>
          <a:p>
            <a:r>
              <a:rPr lang="en-US" smtClean="0"/>
              <a:t>Valuation models attempt to derive a value based upon one of several cash flow or relative valuation models</a:t>
            </a:r>
          </a:p>
          <a:p>
            <a:r>
              <a:rPr lang="en-US" smtClean="0"/>
              <a:t>All valuation models are influenced by:</a:t>
            </a:r>
          </a:p>
          <a:p>
            <a:pPr lvl="1"/>
            <a:r>
              <a:rPr lang="en-US" smtClean="0"/>
              <a:t>Expected growth rate of earnings, cash flows,  or dividends</a:t>
            </a:r>
          </a:p>
          <a:p>
            <a:pPr lvl="1"/>
            <a:r>
              <a:rPr lang="en-US" smtClean="0"/>
              <a:t>Required rate of return on the stock</a:t>
            </a:r>
          </a:p>
          <a:p>
            <a:r>
              <a:rPr lang="en-US" smtClean="0"/>
              <a:t>Financial ratios can help in estimating these critical inputs</a:t>
            </a:r>
          </a:p>
        </p:txBody>
      </p:sp>
      <p:sp>
        <p:nvSpPr>
          <p:cNvPr id="7198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53291E7A-D5AE-4FB3-97D7-A0763BF411BB}" type="slidenum">
              <a:rPr lang="en-US">
                <a:cs typeface="Arial" charset="0"/>
              </a:rPr>
              <a:pPr/>
              <a:t>54</a:t>
            </a:fld>
            <a:endParaRPr lang="en-US">
              <a:cs typeface="Arial" charset="0"/>
            </a:endParaRPr>
          </a:p>
        </p:txBody>
      </p:sp>
      <p:sp>
        <p:nvSpPr>
          <p:cNvPr id="7198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Stock Valuation Models</a:t>
            </a:r>
          </a:p>
        </p:txBody>
      </p:sp>
      <p:sp>
        <p:nvSpPr>
          <p:cNvPr id="72089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772400" cy="48006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Financial Ratios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1. Average debt/equity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2. Average interest coverage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3. Average dividend payout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4. Average return on equity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5. Average retention rate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6. Average market price to book value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7. Average market price to cash flow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8. Average market price to sales</a:t>
            </a:r>
          </a:p>
        </p:txBody>
      </p:sp>
      <p:sp>
        <p:nvSpPr>
          <p:cNvPr id="7208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AA00DCD4-CB08-4F66-9BE1-E6E9950E89BD}" type="slidenum">
              <a:rPr lang="en-US">
                <a:cs typeface="Arial" charset="0"/>
              </a:rPr>
              <a:pPr/>
              <a:t>55</a:t>
            </a:fld>
            <a:endParaRPr lang="en-US">
              <a:cs typeface="Arial" charset="0"/>
            </a:endParaRPr>
          </a:p>
        </p:txBody>
      </p:sp>
      <p:sp>
        <p:nvSpPr>
          <p:cNvPr id="7209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Stock Valuation Models</a:t>
            </a:r>
          </a:p>
        </p:txBody>
      </p:sp>
      <p:sp>
        <p:nvSpPr>
          <p:cNvPr id="7219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Variability Measures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1. Coefficient of variation of operating earnings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2. Coefficient of variation of sales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3. Coefficient of variation of net income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4. Systematic risk (beta)</a:t>
            </a:r>
          </a:p>
          <a:p>
            <a:pPr>
              <a:lnSpc>
                <a:spcPct val="110000"/>
              </a:lnSpc>
            </a:pPr>
            <a:r>
              <a:rPr lang="en-US" smtClean="0"/>
              <a:t>Nonratio Variables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1. Average growth rate of earnings</a:t>
            </a:r>
          </a:p>
        </p:txBody>
      </p:sp>
      <p:sp>
        <p:nvSpPr>
          <p:cNvPr id="7219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DF70E5E2-88E7-47B6-9AA2-B30434821E5A}" type="slidenum">
              <a:rPr lang="en-US">
                <a:cs typeface="Arial" charset="0"/>
              </a:rPr>
              <a:pPr/>
              <a:t>56</a:t>
            </a:fld>
            <a:endParaRPr lang="en-US">
              <a:cs typeface="Arial" charset="0"/>
            </a:endParaRPr>
          </a:p>
        </p:txBody>
      </p:sp>
      <p:sp>
        <p:nvSpPr>
          <p:cNvPr id="7219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 smtClean="0"/>
              <a:t>Estimating </a:t>
            </a:r>
            <a:r>
              <a:rPr lang="en-US" sz="3200" b="1"/>
              <a:t>the Ratings on Bond</a:t>
            </a:r>
          </a:p>
        </p:txBody>
      </p:sp>
      <p:sp>
        <p:nvSpPr>
          <p:cNvPr id="722946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4876800"/>
          </a:xfrm>
        </p:spPr>
        <p:txBody>
          <a:bodyPr/>
          <a:lstStyle/>
          <a:p>
            <a:r>
              <a:rPr lang="en-US" smtClean="0"/>
              <a:t>Financial Ratios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1. </a:t>
            </a:r>
            <a:r>
              <a:rPr lang="en-US" sz="1800" smtClean="0"/>
              <a:t>Long-term debt/total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2. Total debt/total capital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3. Net income plus depreciation (cash flow)/long term senior debt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4. Cash flow/total debt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5. Net income plus interest/interest expense (fixed charge coverage)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6. Cash flow/interest expense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7. Market value of stock/par value of bonds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8. Net operating profit/sales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9. Net income/owners’ equity (ROE)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10. Net income/total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11. Working capital/sales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1800" smtClean="0"/>
              <a:t>12. Sales/net worth (equity turnover)</a:t>
            </a:r>
          </a:p>
          <a:p>
            <a:pPr lvl="1">
              <a:buFontTx/>
              <a:buNone/>
            </a:pPr>
            <a:endParaRPr lang="en-US" sz="1800" smtClean="0"/>
          </a:p>
        </p:txBody>
      </p:sp>
      <p:sp>
        <p:nvSpPr>
          <p:cNvPr id="7229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F805F34C-0678-47AE-83EC-E63A80938013}" type="slidenum">
              <a:rPr lang="en-US">
                <a:cs typeface="Arial" charset="0"/>
              </a:rPr>
              <a:pPr/>
              <a:t>57</a:t>
            </a:fld>
            <a:endParaRPr lang="en-US">
              <a:cs typeface="Arial" charset="0"/>
            </a:endParaRPr>
          </a:p>
        </p:txBody>
      </p:sp>
      <p:sp>
        <p:nvSpPr>
          <p:cNvPr id="72294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Estimating the Ratings on Bond</a:t>
            </a:r>
          </a:p>
        </p:txBody>
      </p:sp>
      <p:sp>
        <p:nvSpPr>
          <p:cNvPr id="62873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848600" cy="4343400"/>
          </a:xfrm>
        </p:spPr>
        <p:txBody>
          <a:bodyPr/>
          <a:lstStyle/>
          <a:p>
            <a:pPr>
              <a:defRPr/>
            </a:pPr>
            <a:r>
              <a:rPr lang="en-US" dirty="0"/>
              <a:t>Variability Ratios</a:t>
            </a:r>
          </a:p>
          <a:p>
            <a:pPr lvl="1">
              <a:buFontTx/>
              <a:buNone/>
              <a:defRPr/>
            </a:pPr>
            <a:r>
              <a:rPr lang="en-US" dirty="0"/>
              <a:t>  1. Coefficient of variation (CV) of net earnings</a:t>
            </a:r>
          </a:p>
          <a:p>
            <a:pPr lvl="1">
              <a:buFontTx/>
              <a:buNone/>
              <a:defRPr/>
            </a:pPr>
            <a:r>
              <a:rPr lang="en-US" dirty="0"/>
              <a:t>  2. Coefficient of variation of return on assets</a:t>
            </a:r>
          </a:p>
          <a:p>
            <a:pPr>
              <a:defRPr/>
            </a:pPr>
            <a:r>
              <a:rPr lang="en-US" dirty="0" err="1"/>
              <a:t>Nonratio</a:t>
            </a:r>
            <a:r>
              <a:rPr lang="en-US" dirty="0"/>
              <a:t> variables</a:t>
            </a:r>
          </a:p>
          <a:p>
            <a:pPr lvl="1" indent="-119063">
              <a:buFontTx/>
              <a:buNone/>
              <a:defRPr/>
            </a:pPr>
            <a:r>
              <a:rPr lang="en-US" dirty="0"/>
              <a:t>1. Subordination of the issue</a:t>
            </a:r>
          </a:p>
          <a:p>
            <a:pPr lvl="1" indent="-119063">
              <a:buFontTx/>
              <a:buNone/>
              <a:defRPr/>
            </a:pPr>
            <a:r>
              <a:rPr lang="en-US" dirty="0"/>
              <a:t>2. Size of the firm (total assets)</a:t>
            </a:r>
          </a:p>
          <a:p>
            <a:pPr lvl="1" indent="-119063">
              <a:buFontTx/>
              <a:buNone/>
              <a:defRPr/>
            </a:pPr>
            <a:r>
              <a:rPr lang="en-US" dirty="0"/>
              <a:t>3. Issue size</a:t>
            </a:r>
          </a:p>
          <a:p>
            <a:pPr lvl="1" indent="-119063">
              <a:buFontTx/>
              <a:buNone/>
              <a:defRPr/>
            </a:pPr>
            <a:r>
              <a:rPr lang="en-US" dirty="0"/>
              <a:t>4. Par value of all publicly traded bonds of the firm</a:t>
            </a:r>
          </a:p>
        </p:txBody>
      </p:sp>
      <p:sp>
        <p:nvSpPr>
          <p:cNvPr id="7239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CD817516-7D0D-497F-BE1A-99CB498F6EB8}" type="slidenum">
              <a:rPr lang="en-US">
                <a:cs typeface="Arial" charset="0"/>
              </a:rPr>
              <a:pPr/>
              <a:t>58</a:t>
            </a:fld>
            <a:endParaRPr lang="en-US">
              <a:cs typeface="Arial" charset="0"/>
            </a:endParaRPr>
          </a:p>
        </p:txBody>
      </p:sp>
      <p:sp>
        <p:nvSpPr>
          <p:cNvPr id="7239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Predicting Insolvency (Bankruptcy)</a:t>
            </a:r>
          </a:p>
        </p:txBody>
      </p:sp>
      <p:sp>
        <p:nvSpPr>
          <p:cNvPr id="72499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924800" cy="4876800"/>
          </a:xfrm>
        </p:spPr>
        <p:txBody>
          <a:bodyPr/>
          <a:lstStyle/>
          <a:p>
            <a:r>
              <a:rPr lang="en-US" smtClean="0"/>
              <a:t>Financial Ratios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mtClean="0"/>
              <a:t>1. </a:t>
            </a:r>
            <a:r>
              <a:rPr lang="en-US" sz="2000" smtClean="0"/>
              <a:t>Cash flow/total debt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2. Cash flow/long-term debt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3. Sales/total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4. Net income/total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5. EBIT/total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6. Total debt/total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7. Market value of stock/book value of debt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8. Working capital/total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9. Retained earnings/total assets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10. Current ratio</a:t>
            </a:r>
          </a:p>
          <a:p>
            <a:pPr lvl="1">
              <a:lnSpc>
                <a:spcPct val="110000"/>
              </a:lnSpc>
              <a:buFontTx/>
              <a:buNone/>
            </a:pPr>
            <a:r>
              <a:rPr lang="en-US" sz="2000" smtClean="0"/>
              <a:t>11. Working capital/sales</a:t>
            </a:r>
          </a:p>
        </p:txBody>
      </p:sp>
      <p:sp>
        <p:nvSpPr>
          <p:cNvPr id="7249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A953DA84-1FF2-4EE8-A38A-EA3B037E3D8E}" type="slidenum">
              <a:rPr lang="en-US">
                <a:cs typeface="Arial" charset="0"/>
              </a:rPr>
              <a:pPr/>
              <a:t>59</a:t>
            </a:fld>
            <a:endParaRPr lang="en-US">
              <a:cs typeface="Arial" charset="0"/>
            </a:endParaRPr>
          </a:p>
        </p:txBody>
      </p:sp>
      <p:sp>
        <p:nvSpPr>
          <p:cNvPr id="72499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Limitations of Financial Ratios</a:t>
            </a:r>
          </a:p>
        </p:txBody>
      </p:sp>
      <p:sp>
        <p:nvSpPr>
          <p:cNvPr id="726018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924800" cy="4800600"/>
          </a:xfrm>
        </p:spPr>
        <p:txBody>
          <a:bodyPr/>
          <a:lstStyle/>
          <a:p>
            <a:r>
              <a:rPr lang="en-US" smtClean="0"/>
              <a:t>Accounting treatments may vary among firms, especially among non-U.S. firms</a:t>
            </a:r>
          </a:p>
          <a:p>
            <a:r>
              <a:rPr lang="en-US" smtClean="0"/>
              <a:t>Firms may have have divisions operating in different industries making it difficult to derive industry ratios</a:t>
            </a:r>
          </a:p>
          <a:p>
            <a:r>
              <a:rPr lang="en-US" smtClean="0"/>
              <a:t>Results may not be consistent</a:t>
            </a:r>
          </a:p>
          <a:p>
            <a:r>
              <a:rPr lang="en-US" smtClean="0"/>
              <a:t>Ratios outside an industry range may be cause for concern</a:t>
            </a:r>
          </a:p>
        </p:txBody>
      </p:sp>
      <p:sp>
        <p:nvSpPr>
          <p:cNvPr id="7260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2AF648F4-D700-4532-9682-B414F48BEDFA}" type="slidenum">
              <a:rPr lang="en-US">
                <a:cs typeface="Arial" charset="0"/>
              </a:rPr>
              <a:pPr/>
              <a:t>60</a:t>
            </a:fld>
            <a:endParaRPr lang="en-US">
              <a:cs typeface="Arial" charset="0"/>
            </a:endParaRPr>
          </a:p>
        </p:txBody>
      </p:sp>
      <p:sp>
        <p:nvSpPr>
          <p:cNvPr id="7260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/>
              <a:t>The Internet Investments Online</a:t>
            </a:r>
          </a:p>
        </p:txBody>
      </p:sp>
      <p:sp>
        <p:nvSpPr>
          <p:cNvPr id="727042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143000" y="1371600"/>
            <a:ext cx="7467600" cy="3352800"/>
          </a:xfrm>
        </p:spPr>
        <p:txBody>
          <a:bodyPr/>
          <a:lstStyle/>
          <a:p>
            <a:r>
              <a:rPr lang="en-US" sz="2400" smtClean="0">
                <a:hlinkClick r:id="rId2"/>
              </a:rPr>
              <a:t>http://www.walgreens.com</a:t>
            </a:r>
            <a:endParaRPr lang="en-US" sz="2400" smtClean="0"/>
          </a:p>
          <a:p>
            <a:r>
              <a:rPr lang="en-US" sz="2400" smtClean="0">
                <a:hlinkClick r:id="rId3"/>
              </a:rPr>
              <a:t>http://www.cvs.com</a:t>
            </a:r>
            <a:endParaRPr lang="en-US" sz="2400" smtClean="0"/>
          </a:p>
          <a:p>
            <a:r>
              <a:rPr lang="en-US" sz="2400" smtClean="0">
                <a:hlinkClick r:id="rId4"/>
              </a:rPr>
              <a:t>http://www.riteaid.com</a:t>
            </a:r>
            <a:endParaRPr lang="en-US" sz="2400" smtClean="0"/>
          </a:p>
          <a:p>
            <a:r>
              <a:rPr lang="en-US" sz="2400" smtClean="0">
                <a:hlinkClick r:id="rId5"/>
              </a:rPr>
              <a:t>http://www.longs.com</a:t>
            </a:r>
            <a:endParaRPr lang="en-US" sz="2400" smtClean="0"/>
          </a:p>
          <a:p>
            <a:r>
              <a:rPr lang="en-US" sz="2400" smtClean="0">
                <a:hlinkClick r:id="rId6"/>
              </a:rPr>
              <a:t>http://www.sec.gov</a:t>
            </a:r>
            <a:endParaRPr lang="en-US" sz="2400" smtClean="0"/>
          </a:p>
          <a:p>
            <a:r>
              <a:rPr lang="en-US" sz="2400" smtClean="0">
                <a:hlinkClick r:id="rId7"/>
              </a:rPr>
              <a:t>http://www.hoovers.com</a:t>
            </a:r>
            <a:endParaRPr lang="en-US" sz="2400" smtClean="0"/>
          </a:p>
          <a:p>
            <a:r>
              <a:rPr lang="en-US" sz="2400" smtClean="0">
                <a:hlinkClick r:id="rId8"/>
              </a:rPr>
              <a:t>http://www.dnb.com</a:t>
            </a:r>
            <a:endParaRPr lang="en-US" sz="2400" smtClean="0"/>
          </a:p>
          <a:p>
            <a:endParaRPr lang="en-US" sz="2400" smtClean="0"/>
          </a:p>
        </p:txBody>
      </p:sp>
      <p:sp>
        <p:nvSpPr>
          <p:cNvPr id="727043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10-</a:t>
            </a:r>
            <a:fld id="{614601A2-7852-454C-894D-2325A8B1CE96}" type="slidenum">
              <a:rPr lang="en-US">
                <a:cs typeface="Arial" charset="0"/>
              </a:rPr>
              <a:pPr/>
              <a:t>61</a:t>
            </a:fld>
            <a:endParaRPr lang="en-US">
              <a:cs typeface="Arial" charset="0"/>
            </a:endParaRPr>
          </a:p>
        </p:txBody>
      </p:sp>
      <p:sp>
        <p:nvSpPr>
          <p:cNvPr id="7270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2226</TotalTime>
  <Pages>8</Pages>
  <Words>3868</Words>
  <Application>Microsoft Office PowerPoint</Application>
  <PresentationFormat>On-screen Show (4:3)</PresentationFormat>
  <Paragraphs>486</Paragraphs>
  <Slides>61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71" baseType="lpstr">
      <vt:lpstr>Arial</vt:lpstr>
      <vt:lpstr>Times New Roman</vt:lpstr>
      <vt:lpstr>Bookman Old Style</vt:lpstr>
      <vt:lpstr>FrankRuehl</vt:lpstr>
      <vt:lpstr>Wingdings</vt:lpstr>
      <vt:lpstr>Cambria Math</vt:lpstr>
      <vt:lpstr>Symbol</vt:lpstr>
      <vt:lpstr>SampleChapter5.YulongMa</vt:lpstr>
      <vt:lpstr>SampleChapter5.YulongMa</vt:lpstr>
      <vt:lpstr>Equation</vt:lpstr>
      <vt:lpstr>Slide 1</vt:lpstr>
      <vt:lpstr>Major Financial Statements</vt:lpstr>
      <vt:lpstr>Generally Accepted Accounting Principles (GAAP)</vt:lpstr>
      <vt:lpstr>Balance Sheet</vt:lpstr>
      <vt:lpstr>Income Statement</vt:lpstr>
      <vt:lpstr>Exhibit 10.2</vt:lpstr>
      <vt:lpstr>Statement of Cash Flows</vt:lpstr>
      <vt:lpstr>Measures of Cash Flow</vt:lpstr>
      <vt:lpstr>Measures of Cash Flow</vt:lpstr>
      <vt:lpstr>Purpose of  Financial Statement Analysis</vt:lpstr>
      <vt:lpstr>Analysis of Financial Ratios</vt:lpstr>
      <vt:lpstr>Analysis of Financial Ratios</vt:lpstr>
      <vt:lpstr>Analysis of Financial Ratios</vt:lpstr>
      <vt:lpstr>Computation of Financial Ratios</vt:lpstr>
      <vt:lpstr>Common Size Statements</vt:lpstr>
      <vt:lpstr>Exhibit 10.5</vt:lpstr>
      <vt:lpstr>Evaluating Internal Liquidity</vt:lpstr>
      <vt:lpstr>Evaluating Internal Liquidity</vt:lpstr>
      <vt:lpstr>Evaluating Internal Liquidity</vt:lpstr>
      <vt:lpstr>Evaluating Internal Liquidity</vt:lpstr>
      <vt:lpstr>Evaluating Internal Liquidity</vt:lpstr>
      <vt:lpstr>Evaluating Operating Performance</vt:lpstr>
      <vt:lpstr>Operating Efficiency Ratios</vt:lpstr>
      <vt:lpstr>Operating Efficiency Ratios</vt:lpstr>
      <vt:lpstr>Operating Profitability Ratios</vt:lpstr>
      <vt:lpstr>Operating Profitability Ratios</vt:lpstr>
      <vt:lpstr>Operating Profitability Ratios</vt:lpstr>
      <vt:lpstr>Operating Profitability Ratios</vt:lpstr>
      <vt:lpstr>Operating Profitability Ratios</vt:lpstr>
      <vt:lpstr>Operating Profitability Ratios</vt:lpstr>
      <vt:lpstr>Operating Profitability Ratios</vt:lpstr>
      <vt:lpstr>Operating Profitability Ratios</vt:lpstr>
      <vt:lpstr>Risk Analysis</vt:lpstr>
      <vt:lpstr>Risk Analysis</vt:lpstr>
      <vt:lpstr>Business Risk</vt:lpstr>
      <vt:lpstr>Financial Risk</vt:lpstr>
      <vt:lpstr>Financial Risk</vt:lpstr>
      <vt:lpstr>Balance Sheet Ratios</vt:lpstr>
      <vt:lpstr>Balance Sheet Ratios</vt:lpstr>
      <vt:lpstr>Balance Sheet Ratios</vt:lpstr>
      <vt:lpstr>Balance Sheet Ratios</vt:lpstr>
      <vt:lpstr>Earnings or Cash Flow Ratios</vt:lpstr>
      <vt:lpstr>Earnings or Cash Flow Ratios</vt:lpstr>
      <vt:lpstr>Cash Flow–Outstanding Debt Ratios</vt:lpstr>
      <vt:lpstr>External Market Liquidity</vt:lpstr>
      <vt:lpstr>External Market Liquidity</vt:lpstr>
      <vt:lpstr>Analysis of Growth Potential</vt:lpstr>
      <vt:lpstr>Analysis of Growth Potential</vt:lpstr>
      <vt:lpstr>Comparative Analysis of Ratios</vt:lpstr>
      <vt:lpstr>Analysis of  Non-U.S. Financial Statements</vt:lpstr>
      <vt:lpstr>The Quality of Financial Statements</vt:lpstr>
      <vt:lpstr>The Value of  Financial Statement Analysis</vt:lpstr>
      <vt:lpstr>Specific Uses of Financial Ratios</vt:lpstr>
      <vt:lpstr>Stock Valuation Models</vt:lpstr>
      <vt:lpstr>Stock Valuation Models</vt:lpstr>
      <vt:lpstr>Stock Valuation Models</vt:lpstr>
      <vt:lpstr>Estimating the Ratings on Bond</vt:lpstr>
      <vt:lpstr>Estimating the Ratings on Bond</vt:lpstr>
      <vt:lpstr>Predicting Insolvency (Bankruptcy)</vt:lpstr>
      <vt:lpstr>Limitations of Financial Ratios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Analysis of Financial Statements</dc:subject>
  <dc:creator>Frank K. Reilly &amp; Keith C. Brown</dc:creator>
  <cp:keywords>Lecture</cp:keywords>
  <dc:description/>
  <cp:lastModifiedBy>1192541</cp:lastModifiedBy>
  <cp:revision>157</cp:revision>
  <cp:lastPrinted>1998-08-13T04:13:10Z</cp:lastPrinted>
  <dcterms:created xsi:type="dcterms:W3CDTF">1998-10-24T16:58:48Z</dcterms:created>
  <dcterms:modified xsi:type="dcterms:W3CDTF">2012-10-11T04:17:14Z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 Brace College Publishers</vt:lpwstr>
  </property>
  <property fmtid="{D5CDD505-2E9C-101B-9397-08002B2CF9AE}" pid="3" name="Editor">
    <vt:lpwstr>Terri House</vt:lpwstr>
  </property>
</Properties>
</file>