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1.xml" ContentType="application/vnd.openxmlformats-officedocument.drawingml.diagramLayout+xml"/>
  <Override PartName="/ppt/diagrams/data2.xml" ContentType="application/vnd.openxmlformats-officedocument.drawingml.diagramData+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diagrams/quickStyle1.xml" ContentType="application/vnd.openxmlformats-officedocument.drawingml.diagramStyl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Override PartName="/ppt/diagrams/layout2.xml" ContentType="application/vnd.openxmlformats-officedocument.drawingml.diagram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diagrams/data1.xml" ContentType="application/vnd.openxmlformats-officedocument.drawingml.diagramData+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72"/>
  </p:notesMasterIdLst>
  <p:sldIdLst>
    <p:sldId id="256" r:id="rId2"/>
    <p:sldId id="257" r:id="rId3"/>
    <p:sldId id="258" r:id="rId4"/>
    <p:sldId id="286" r:id="rId5"/>
    <p:sldId id="262" r:id="rId6"/>
    <p:sldId id="259" r:id="rId7"/>
    <p:sldId id="269" r:id="rId8"/>
    <p:sldId id="281" r:id="rId9"/>
    <p:sldId id="282" r:id="rId10"/>
    <p:sldId id="283" r:id="rId11"/>
    <p:sldId id="284" r:id="rId12"/>
    <p:sldId id="270" r:id="rId13"/>
    <p:sldId id="287" r:id="rId14"/>
    <p:sldId id="288" r:id="rId15"/>
    <p:sldId id="289" r:id="rId16"/>
    <p:sldId id="290" r:id="rId17"/>
    <p:sldId id="291" r:id="rId18"/>
    <p:sldId id="271" r:id="rId19"/>
    <p:sldId id="292" r:id="rId20"/>
    <p:sldId id="293" r:id="rId21"/>
    <p:sldId id="301" r:id="rId22"/>
    <p:sldId id="294" r:id="rId23"/>
    <p:sldId id="272" r:id="rId24"/>
    <p:sldId id="295" r:id="rId25"/>
    <p:sldId id="273" r:id="rId26"/>
    <p:sldId id="260" r:id="rId27"/>
    <p:sldId id="263" r:id="rId28"/>
    <p:sldId id="264" r:id="rId29"/>
    <p:sldId id="296" r:id="rId30"/>
    <p:sldId id="265" r:id="rId31"/>
    <p:sldId id="302" r:id="rId32"/>
    <p:sldId id="303" r:id="rId33"/>
    <p:sldId id="304" r:id="rId34"/>
    <p:sldId id="305" r:id="rId35"/>
    <p:sldId id="306" r:id="rId36"/>
    <p:sldId id="307" r:id="rId37"/>
    <p:sldId id="308" r:id="rId38"/>
    <p:sldId id="309" r:id="rId39"/>
    <p:sldId id="310" r:id="rId40"/>
    <p:sldId id="266" r:id="rId41"/>
    <p:sldId id="267" r:id="rId42"/>
    <p:sldId id="312" r:id="rId43"/>
    <p:sldId id="268" r:id="rId44"/>
    <p:sldId id="311" r:id="rId45"/>
    <p:sldId id="313" r:id="rId46"/>
    <p:sldId id="314" r:id="rId47"/>
    <p:sldId id="261" r:id="rId48"/>
    <p:sldId id="319" r:id="rId49"/>
    <p:sldId id="320" r:id="rId50"/>
    <p:sldId id="321" r:id="rId51"/>
    <p:sldId id="322" r:id="rId52"/>
    <p:sldId id="323" r:id="rId53"/>
    <p:sldId id="324" r:id="rId54"/>
    <p:sldId id="274" r:id="rId55"/>
    <p:sldId id="279" r:id="rId56"/>
    <p:sldId id="280" r:id="rId57"/>
    <p:sldId id="278" r:id="rId58"/>
    <p:sldId id="275" r:id="rId59"/>
    <p:sldId id="276" r:id="rId60"/>
    <p:sldId id="297" r:id="rId61"/>
    <p:sldId id="298" r:id="rId62"/>
    <p:sldId id="299" r:id="rId63"/>
    <p:sldId id="300" r:id="rId64"/>
    <p:sldId id="277" r:id="rId65"/>
    <p:sldId id="318" r:id="rId66"/>
    <p:sldId id="317" r:id="rId67"/>
    <p:sldId id="315" r:id="rId68"/>
    <p:sldId id="316" r:id="rId69"/>
    <p:sldId id="285" r:id="rId70"/>
    <p:sldId id="325" r:id="rId71"/>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8" d="100"/>
          <a:sy n="78" d="100"/>
        </p:scale>
        <p:origin x="-1146" y="-8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F40DC9B-A502-4D03-8F85-6984649EB296}" type="doc">
      <dgm:prSet loTypeId="urn:microsoft.com/office/officeart/2005/8/layout/chart3" loCatId="cycle" qsTypeId="urn:microsoft.com/office/officeart/2005/8/quickstyle/simple1" qsCatId="simple" csTypeId="urn:microsoft.com/office/officeart/2005/8/colors/accent1_2" csCatId="accent1" phldr="1"/>
      <dgm:spPr/>
    </dgm:pt>
    <dgm:pt modelId="{0D4FAA89-2BE2-4DEE-B159-EE74F803E538}">
      <dgm:prSet phldrT="[Text]"/>
      <dgm:spPr/>
      <dgm:t>
        <a:bodyPr/>
        <a:lstStyle/>
        <a:p>
          <a:r>
            <a:rPr lang="en-US" dirty="0" smtClean="0">
              <a:solidFill>
                <a:schemeClr val="tx1"/>
              </a:solidFill>
            </a:rPr>
            <a:t>TT&amp;T</a:t>
          </a:r>
        </a:p>
        <a:p>
          <a:r>
            <a:rPr lang="en-US" dirty="0" smtClean="0">
              <a:solidFill>
                <a:schemeClr val="tx1"/>
              </a:solidFill>
            </a:rPr>
            <a:t>13.52</a:t>
          </a:r>
          <a:endParaRPr lang="th-TH" dirty="0">
            <a:solidFill>
              <a:schemeClr val="tx1"/>
            </a:solidFill>
          </a:endParaRPr>
        </a:p>
      </dgm:t>
    </dgm:pt>
    <dgm:pt modelId="{3C64E256-97F8-4283-8F84-C1F361B08B1A}" type="parTrans" cxnId="{BE8E1EF2-8D69-4E41-AD2B-E6125571EFDA}">
      <dgm:prSet/>
      <dgm:spPr/>
      <dgm:t>
        <a:bodyPr/>
        <a:lstStyle/>
        <a:p>
          <a:endParaRPr lang="th-TH">
            <a:solidFill>
              <a:schemeClr val="tx1"/>
            </a:solidFill>
          </a:endParaRPr>
        </a:p>
      </dgm:t>
    </dgm:pt>
    <dgm:pt modelId="{F15C9427-3C21-48CA-9118-832E68ACC83D}" type="sibTrans" cxnId="{BE8E1EF2-8D69-4E41-AD2B-E6125571EFDA}">
      <dgm:prSet/>
      <dgm:spPr/>
      <dgm:t>
        <a:bodyPr/>
        <a:lstStyle/>
        <a:p>
          <a:endParaRPr lang="th-TH">
            <a:solidFill>
              <a:schemeClr val="tx1"/>
            </a:solidFill>
          </a:endParaRPr>
        </a:p>
      </dgm:t>
    </dgm:pt>
    <dgm:pt modelId="{A63B74F6-A8E5-4029-9B3E-8232BCA50AD5}">
      <dgm:prSet phldrT="[Text]"/>
      <dgm:spPr/>
      <dgm:t>
        <a:bodyPr/>
        <a:lstStyle/>
        <a:p>
          <a:r>
            <a:rPr lang="en-US" dirty="0" smtClean="0">
              <a:solidFill>
                <a:schemeClr val="tx1"/>
              </a:solidFill>
            </a:rPr>
            <a:t>TRUE</a:t>
          </a:r>
        </a:p>
        <a:p>
          <a:r>
            <a:rPr lang="en-US" dirty="0" smtClean="0">
              <a:solidFill>
                <a:schemeClr val="tx1"/>
              </a:solidFill>
            </a:rPr>
            <a:t>27.53</a:t>
          </a:r>
          <a:endParaRPr lang="th-TH" dirty="0">
            <a:solidFill>
              <a:schemeClr val="tx1"/>
            </a:solidFill>
          </a:endParaRPr>
        </a:p>
      </dgm:t>
    </dgm:pt>
    <dgm:pt modelId="{2AC0CA52-B167-47FE-B0E4-68F2E99E8CD9}" type="parTrans" cxnId="{971B0AE2-2273-4086-9254-64715DF98A30}">
      <dgm:prSet/>
      <dgm:spPr/>
      <dgm:t>
        <a:bodyPr/>
        <a:lstStyle/>
        <a:p>
          <a:endParaRPr lang="th-TH">
            <a:solidFill>
              <a:schemeClr val="tx1"/>
            </a:solidFill>
          </a:endParaRPr>
        </a:p>
      </dgm:t>
    </dgm:pt>
    <dgm:pt modelId="{041997A6-4385-4ECF-94E8-F09484723192}" type="sibTrans" cxnId="{971B0AE2-2273-4086-9254-64715DF98A30}">
      <dgm:prSet/>
      <dgm:spPr/>
      <dgm:t>
        <a:bodyPr/>
        <a:lstStyle/>
        <a:p>
          <a:endParaRPr lang="th-TH">
            <a:solidFill>
              <a:schemeClr val="tx1"/>
            </a:solidFill>
          </a:endParaRPr>
        </a:p>
      </dgm:t>
    </dgm:pt>
    <dgm:pt modelId="{0A36E160-D945-4839-8529-D7BF1E56F112}">
      <dgm:prSet phldrT="[Text]"/>
      <dgm:spPr/>
      <dgm:t>
        <a:bodyPr/>
        <a:lstStyle/>
        <a:p>
          <a:r>
            <a:rPr lang="en-US" dirty="0" smtClean="0">
              <a:solidFill>
                <a:schemeClr val="tx1"/>
              </a:solidFill>
            </a:rPr>
            <a:t>TOT 58.95</a:t>
          </a:r>
          <a:endParaRPr lang="th-TH" dirty="0">
            <a:solidFill>
              <a:schemeClr val="tx1"/>
            </a:solidFill>
          </a:endParaRPr>
        </a:p>
      </dgm:t>
    </dgm:pt>
    <dgm:pt modelId="{0371892A-ADE3-4C1D-B247-AF40714C4E38}" type="parTrans" cxnId="{28AFA83D-333C-4C5E-BEA3-F06E176382A2}">
      <dgm:prSet/>
      <dgm:spPr/>
      <dgm:t>
        <a:bodyPr/>
        <a:lstStyle/>
        <a:p>
          <a:endParaRPr lang="th-TH">
            <a:solidFill>
              <a:schemeClr val="tx1"/>
            </a:solidFill>
          </a:endParaRPr>
        </a:p>
      </dgm:t>
    </dgm:pt>
    <dgm:pt modelId="{57742C24-A36F-4421-9CF0-7D2379CCC5A9}" type="sibTrans" cxnId="{28AFA83D-333C-4C5E-BEA3-F06E176382A2}">
      <dgm:prSet/>
      <dgm:spPr/>
      <dgm:t>
        <a:bodyPr/>
        <a:lstStyle/>
        <a:p>
          <a:endParaRPr lang="th-TH">
            <a:solidFill>
              <a:schemeClr val="tx1"/>
            </a:solidFill>
          </a:endParaRPr>
        </a:p>
      </dgm:t>
    </dgm:pt>
    <dgm:pt modelId="{501956B3-3C76-4856-9E0F-A2394C511DE7}" type="pres">
      <dgm:prSet presAssocID="{DF40DC9B-A502-4D03-8F85-6984649EB296}" presName="compositeShape" presStyleCnt="0">
        <dgm:presLayoutVars>
          <dgm:chMax val="7"/>
          <dgm:dir/>
          <dgm:resizeHandles val="exact"/>
        </dgm:presLayoutVars>
      </dgm:prSet>
      <dgm:spPr/>
    </dgm:pt>
    <dgm:pt modelId="{8E9BC3DA-B150-45C6-92D1-FF03720289D6}" type="pres">
      <dgm:prSet presAssocID="{DF40DC9B-A502-4D03-8F85-6984649EB296}" presName="wedge1" presStyleLbl="node1" presStyleIdx="0" presStyleCnt="3"/>
      <dgm:spPr/>
      <dgm:t>
        <a:bodyPr/>
        <a:lstStyle/>
        <a:p>
          <a:endParaRPr lang="th-TH"/>
        </a:p>
      </dgm:t>
    </dgm:pt>
    <dgm:pt modelId="{B220454F-E311-44C8-8A07-92ADF34BF3BB}" type="pres">
      <dgm:prSet presAssocID="{DF40DC9B-A502-4D03-8F85-6984649EB296}" presName="wedge1Tx" presStyleLbl="node1" presStyleIdx="0" presStyleCnt="3">
        <dgm:presLayoutVars>
          <dgm:chMax val="0"/>
          <dgm:chPref val="0"/>
          <dgm:bulletEnabled val="1"/>
        </dgm:presLayoutVars>
      </dgm:prSet>
      <dgm:spPr/>
      <dgm:t>
        <a:bodyPr/>
        <a:lstStyle/>
        <a:p>
          <a:endParaRPr lang="th-TH"/>
        </a:p>
      </dgm:t>
    </dgm:pt>
    <dgm:pt modelId="{DCD4B7D5-E6EF-45EF-8484-5F79E756EC79}" type="pres">
      <dgm:prSet presAssocID="{DF40DC9B-A502-4D03-8F85-6984649EB296}" presName="wedge2" presStyleLbl="node1" presStyleIdx="1" presStyleCnt="3"/>
      <dgm:spPr/>
      <dgm:t>
        <a:bodyPr/>
        <a:lstStyle/>
        <a:p>
          <a:endParaRPr lang="th-TH"/>
        </a:p>
      </dgm:t>
    </dgm:pt>
    <dgm:pt modelId="{C0367D0D-56E3-4A78-A940-CEDA1C4D1EF4}" type="pres">
      <dgm:prSet presAssocID="{DF40DC9B-A502-4D03-8F85-6984649EB296}" presName="wedge2Tx" presStyleLbl="node1" presStyleIdx="1" presStyleCnt="3">
        <dgm:presLayoutVars>
          <dgm:chMax val="0"/>
          <dgm:chPref val="0"/>
          <dgm:bulletEnabled val="1"/>
        </dgm:presLayoutVars>
      </dgm:prSet>
      <dgm:spPr/>
      <dgm:t>
        <a:bodyPr/>
        <a:lstStyle/>
        <a:p>
          <a:endParaRPr lang="th-TH"/>
        </a:p>
      </dgm:t>
    </dgm:pt>
    <dgm:pt modelId="{C7B9030A-7B1A-41DA-84EA-94DD63842B92}" type="pres">
      <dgm:prSet presAssocID="{DF40DC9B-A502-4D03-8F85-6984649EB296}" presName="wedge3" presStyleLbl="node1" presStyleIdx="2" presStyleCnt="3"/>
      <dgm:spPr/>
      <dgm:t>
        <a:bodyPr/>
        <a:lstStyle/>
        <a:p>
          <a:endParaRPr lang="th-TH"/>
        </a:p>
      </dgm:t>
    </dgm:pt>
    <dgm:pt modelId="{2932BE45-4804-46B8-9D23-E5FF099BF90D}" type="pres">
      <dgm:prSet presAssocID="{DF40DC9B-A502-4D03-8F85-6984649EB296}" presName="wedge3Tx" presStyleLbl="node1" presStyleIdx="2" presStyleCnt="3">
        <dgm:presLayoutVars>
          <dgm:chMax val="0"/>
          <dgm:chPref val="0"/>
          <dgm:bulletEnabled val="1"/>
        </dgm:presLayoutVars>
      </dgm:prSet>
      <dgm:spPr/>
      <dgm:t>
        <a:bodyPr/>
        <a:lstStyle/>
        <a:p>
          <a:endParaRPr lang="th-TH"/>
        </a:p>
      </dgm:t>
    </dgm:pt>
  </dgm:ptLst>
  <dgm:cxnLst>
    <dgm:cxn modelId="{28AFA83D-333C-4C5E-BEA3-F06E176382A2}" srcId="{DF40DC9B-A502-4D03-8F85-6984649EB296}" destId="{0A36E160-D945-4839-8529-D7BF1E56F112}" srcOrd="2" destOrd="0" parTransId="{0371892A-ADE3-4C1D-B247-AF40714C4E38}" sibTransId="{57742C24-A36F-4421-9CF0-7D2379CCC5A9}"/>
    <dgm:cxn modelId="{BE8E1EF2-8D69-4E41-AD2B-E6125571EFDA}" srcId="{DF40DC9B-A502-4D03-8F85-6984649EB296}" destId="{0D4FAA89-2BE2-4DEE-B159-EE74F803E538}" srcOrd="0" destOrd="0" parTransId="{3C64E256-97F8-4283-8F84-C1F361B08B1A}" sibTransId="{F15C9427-3C21-48CA-9118-832E68ACC83D}"/>
    <dgm:cxn modelId="{A89CD364-56A1-4144-B905-89CEA7A21496}" type="presOf" srcId="{A63B74F6-A8E5-4029-9B3E-8232BCA50AD5}" destId="{DCD4B7D5-E6EF-45EF-8484-5F79E756EC79}" srcOrd="0" destOrd="0" presId="urn:microsoft.com/office/officeart/2005/8/layout/chart3"/>
    <dgm:cxn modelId="{6B91EFF9-B1E4-4987-8CD0-0EB188390FC5}" type="presOf" srcId="{0D4FAA89-2BE2-4DEE-B159-EE74F803E538}" destId="{B220454F-E311-44C8-8A07-92ADF34BF3BB}" srcOrd="1" destOrd="0" presId="urn:microsoft.com/office/officeart/2005/8/layout/chart3"/>
    <dgm:cxn modelId="{89BC870D-0D73-4BF1-8C62-3DDFB0C5860D}" type="presOf" srcId="{0A36E160-D945-4839-8529-D7BF1E56F112}" destId="{2932BE45-4804-46B8-9D23-E5FF099BF90D}" srcOrd="1" destOrd="0" presId="urn:microsoft.com/office/officeart/2005/8/layout/chart3"/>
    <dgm:cxn modelId="{CBD50C38-997D-4AEC-865D-0F9C825E8CF1}" type="presOf" srcId="{0D4FAA89-2BE2-4DEE-B159-EE74F803E538}" destId="{8E9BC3DA-B150-45C6-92D1-FF03720289D6}" srcOrd="0" destOrd="0" presId="urn:microsoft.com/office/officeart/2005/8/layout/chart3"/>
    <dgm:cxn modelId="{AFD75F89-ECF9-42F6-BDA3-27D9017ABBAA}" type="presOf" srcId="{0A36E160-D945-4839-8529-D7BF1E56F112}" destId="{C7B9030A-7B1A-41DA-84EA-94DD63842B92}" srcOrd="0" destOrd="0" presId="urn:microsoft.com/office/officeart/2005/8/layout/chart3"/>
    <dgm:cxn modelId="{971B0AE2-2273-4086-9254-64715DF98A30}" srcId="{DF40DC9B-A502-4D03-8F85-6984649EB296}" destId="{A63B74F6-A8E5-4029-9B3E-8232BCA50AD5}" srcOrd="1" destOrd="0" parTransId="{2AC0CA52-B167-47FE-B0E4-68F2E99E8CD9}" sibTransId="{041997A6-4385-4ECF-94E8-F09484723192}"/>
    <dgm:cxn modelId="{75C4BBDB-6D69-4B50-83D3-C86B7C6F8F05}" type="presOf" srcId="{DF40DC9B-A502-4D03-8F85-6984649EB296}" destId="{501956B3-3C76-4856-9E0F-A2394C511DE7}" srcOrd="0" destOrd="0" presId="urn:microsoft.com/office/officeart/2005/8/layout/chart3"/>
    <dgm:cxn modelId="{BD357C04-E4A4-4BBE-A834-8C32A025E207}" type="presOf" srcId="{A63B74F6-A8E5-4029-9B3E-8232BCA50AD5}" destId="{C0367D0D-56E3-4A78-A940-CEDA1C4D1EF4}" srcOrd="1" destOrd="0" presId="urn:microsoft.com/office/officeart/2005/8/layout/chart3"/>
    <dgm:cxn modelId="{60A62AE0-048D-4615-B86F-87C4C5A5411F}" type="presParOf" srcId="{501956B3-3C76-4856-9E0F-A2394C511DE7}" destId="{8E9BC3DA-B150-45C6-92D1-FF03720289D6}" srcOrd="0" destOrd="0" presId="urn:microsoft.com/office/officeart/2005/8/layout/chart3"/>
    <dgm:cxn modelId="{372FD809-37D5-41E6-8B3D-F371BDC54B9D}" type="presParOf" srcId="{501956B3-3C76-4856-9E0F-A2394C511DE7}" destId="{B220454F-E311-44C8-8A07-92ADF34BF3BB}" srcOrd="1" destOrd="0" presId="urn:microsoft.com/office/officeart/2005/8/layout/chart3"/>
    <dgm:cxn modelId="{0E9A7C3C-6194-4443-8575-FC7A898ADEFA}" type="presParOf" srcId="{501956B3-3C76-4856-9E0F-A2394C511DE7}" destId="{DCD4B7D5-E6EF-45EF-8484-5F79E756EC79}" srcOrd="2" destOrd="0" presId="urn:microsoft.com/office/officeart/2005/8/layout/chart3"/>
    <dgm:cxn modelId="{0A1AE15C-29D5-435B-B934-ACC0C146AE1F}" type="presParOf" srcId="{501956B3-3C76-4856-9E0F-A2394C511DE7}" destId="{C0367D0D-56E3-4A78-A940-CEDA1C4D1EF4}" srcOrd="3" destOrd="0" presId="urn:microsoft.com/office/officeart/2005/8/layout/chart3"/>
    <dgm:cxn modelId="{B21700AA-0661-4CFA-AE9C-AFE213B0A5B9}" type="presParOf" srcId="{501956B3-3C76-4856-9E0F-A2394C511DE7}" destId="{C7B9030A-7B1A-41DA-84EA-94DD63842B92}" srcOrd="4" destOrd="0" presId="urn:microsoft.com/office/officeart/2005/8/layout/chart3"/>
    <dgm:cxn modelId="{E933D492-202E-489D-ACB0-D93F2E52BC47}" type="presParOf" srcId="{501956B3-3C76-4856-9E0F-A2394C511DE7}" destId="{2932BE45-4804-46B8-9D23-E5FF099BF90D}" srcOrd="5" destOrd="0" presId="urn:microsoft.com/office/officeart/2005/8/layout/chart3"/>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4168A5E-D7BB-4D32-B98E-CCA775833A7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th-TH"/>
        </a:p>
      </dgm:t>
    </dgm:pt>
    <dgm:pt modelId="{87FF89D6-485F-4911-BE50-72B97782607D}">
      <dgm:prSet phldrT="[Text]"/>
      <dgm:spPr/>
      <dgm:t>
        <a:bodyPr/>
        <a:lstStyle/>
        <a:p>
          <a:r>
            <a:rPr lang="en-US" dirty="0" smtClean="0"/>
            <a:t>Wholesale Market</a:t>
          </a:r>
          <a:endParaRPr lang="th-TH" dirty="0"/>
        </a:p>
      </dgm:t>
    </dgm:pt>
    <dgm:pt modelId="{692A712B-5E60-4E19-8249-6EB1FF2C35FE}" type="parTrans" cxnId="{8AF1BD14-5338-4F27-8BCB-989EC8408406}">
      <dgm:prSet/>
      <dgm:spPr/>
      <dgm:t>
        <a:bodyPr/>
        <a:lstStyle/>
        <a:p>
          <a:endParaRPr lang="th-TH"/>
        </a:p>
      </dgm:t>
    </dgm:pt>
    <dgm:pt modelId="{CD0F12F8-5BD6-4769-A782-E1A363657B86}" type="sibTrans" cxnId="{8AF1BD14-5338-4F27-8BCB-989EC8408406}">
      <dgm:prSet/>
      <dgm:spPr/>
      <dgm:t>
        <a:bodyPr/>
        <a:lstStyle/>
        <a:p>
          <a:endParaRPr lang="th-TH"/>
        </a:p>
      </dgm:t>
    </dgm:pt>
    <dgm:pt modelId="{2EF398FB-3AF9-40A4-AE68-56411C279E79}">
      <dgm:prSet phldrT="[Text]"/>
      <dgm:spPr/>
      <dgm:t>
        <a:bodyPr/>
        <a:lstStyle/>
        <a:p>
          <a:r>
            <a:rPr lang="en-US" dirty="0" smtClean="0"/>
            <a:t>Less Competitive</a:t>
          </a:r>
          <a:endParaRPr lang="th-TH" dirty="0"/>
        </a:p>
      </dgm:t>
    </dgm:pt>
    <dgm:pt modelId="{0A53304E-EF8C-4551-ABB4-60ECB2C6EE99}" type="parTrans" cxnId="{0F5947B4-A876-4EFA-8AB9-980EB7F42939}">
      <dgm:prSet/>
      <dgm:spPr/>
      <dgm:t>
        <a:bodyPr/>
        <a:lstStyle/>
        <a:p>
          <a:endParaRPr lang="th-TH"/>
        </a:p>
      </dgm:t>
    </dgm:pt>
    <dgm:pt modelId="{17AC03A5-AFFA-47BE-B164-332AFD86D73E}" type="sibTrans" cxnId="{0F5947B4-A876-4EFA-8AB9-980EB7F42939}">
      <dgm:prSet/>
      <dgm:spPr/>
      <dgm:t>
        <a:bodyPr/>
        <a:lstStyle/>
        <a:p>
          <a:endParaRPr lang="th-TH"/>
        </a:p>
      </dgm:t>
    </dgm:pt>
    <dgm:pt modelId="{A8ACC61E-9DB2-4D84-ADA5-2B6A099F9135}">
      <dgm:prSet phldrT="[Text]"/>
      <dgm:spPr/>
      <dgm:t>
        <a:bodyPr/>
        <a:lstStyle/>
        <a:p>
          <a:r>
            <a:rPr lang="en-US" dirty="0" smtClean="0"/>
            <a:t>Retail Market</a:t>
          </a:r>
          <a:endParaRPr lang="th-TH" dirty="0"/>
        </a:p>
      </dgm:t>
    </dgm:pt>
    <dgm:pt modelId="{47F454D1-106D-40CA-BDF3-565C48D6B443}" type="parTrans" cxnId="{4AE9E89C-372D-474C-B2EF-8DD4F2795BAA}">
      <dgm:prSet/>
      <dgm:spPr/>
      <dgm:t>
        <a:bodyPr/>
        <a:lstStyle/>
        <a:p>
          <a:endParaRPr lang="th-TH"/>
        </a:p>
      </dgm:t>
    </dgm:pt>
    <dgm:pt modelId="{29D6F321-EB8E-4B90-B69A-4A0E60CE0CCD}" type="sibTrans" cxnId="{4AE9E89C-372D-474C-B2EF-8DD4F2795BAA}">
      <dgm:prSet/>
      <dgm:spPr/>
      <dgm:t>
        <a:bodyPr/>
        <a:lstStyle/>
        <a:p>
          <a:endParaRPr lang="th-TH"/>
        </a:p>
      </dgm:t>
    </dgm:pt>
    <dgm:pt modelId="{43B680D6-6E6B-4A79-B6D7-34D59CAB5EC1}">
      <dgm:prSet phldrT="[Text]"/>
      <dgm:spPr/>
      <dgm:t>
        <a:bodyPr/>
        <a:lstStyle/>
        <a:p>
          <a:r>
            <a:rPr lang="en-US" dirty="0" smtClean="0"/>
            <a:t>Higher Competitive</a:t>
          </a:r>
          <a:endParaRPr lang="th-TH" dirty="0"/>
        </a:p>
      </dgm:t>
    </dgm:pt>
    <dgm:pt modelId="{4704F5D5-25B3-453A-88E9-1B9044F8FAA7}" type="parTrans" cxnId="{2D8716FE-5BEB-44FB-A453-DB4344CEB800}">
      <dgm:prSet/>
      <dgm:spPr/>
      <dgm:t>
        <a:bodyPr/>
        <a:lstStyle/>
        <a:p>
          <a:endParaRPr lang="th-TH"/>
        </a:p>
      </dgm:t>
    </dgm:pt>
    <dgm:pt modelId="{FB1500E3-E633-4EAC-BCD8-8AB7D6541B57}" type="sibTrans" cxnId="{2D8716FE-5BEB-44FB-A453-DB4344CEB800}">
      <dgm:prSet/>
      <dgm:spPr/>
      <dgm:t>
        <a:bodyPr/>
        <a:lstStyle/>
        <a:p>
          <a:endParaRPr lang="th-TH"/>
        </a:p>
      </dgm:t>
    </dgm:pt>
    <dgm:pt modelId="{57AE93E0-6D69-4B73-B2AB-7A5E9789536D}" type="pres">
      <dgm:prSet presAssocID="{04168A5E-D7BB-4D32-B98E-CCA775833A71}" presName="linear" presStyleCnt="0">
        <dgm:presLayoutVars>
          <dgm:animLvl val="lvl"/>
          <dgm:resizeHandles val="exact"/>
        </dgm:presLayoutVars>
      </dgm:prSet>
      <dgm:spPr/>
      <dgm:t>
        <a:bodyPr/>
        <a:lstStyle/>
        <a:p>
          <a:endParaRPr lang="th-TH"/>
        </a:p>
      </dgm:t>
    </dgm:pt>
    <dgm:pt modelId="{1A4F823F-210E-4F48-AAD3-00B0354FF0FD}" type="pres">
      <dgm:prSet presAssocID="{87FF89D6-485F-4911-BE50-72B97782607D}" presName="parentText" presStyleLbl="node1" presStyleIdx="0" presStyleCnt="2" custLinFactNeighborX="-1852" custLinFactNeighborY="-770">
        <dgm:presLayoutVars>
          <dgm:chMax val="0"/>
          <dgm:bulletEnabled val="1"/>
        </dgm:presLayoutVars>
      </dgm:prSet>
      <dgm:spPr/>
      <dgm:t>
        <a:bodyPr/>
        <a:lstStyle/>
        <a:p>
          <a:endParaRPr lang="th-TH"/>
        </a:p>
      </dgm:t>
    </dgm:pt>
    <dgm:pt modelId="{1A9A1C17-FB6E-4997-BACB-1F4C984A4512}" type="pres">
      <dgm:prSet presAssocID="{87FF89D6-485F-4911-BE50-72B97782607D}" presName="childText" presStyleLbl="revTx" presStyleIdx="0" presStyleCnt="2">
        <dgm:presLayoutVars>
          <dgm:bulletEnabled val="1"/>
        </dgm:presLayoutVars>
      </dgm:prSet>
      <dgm:spPr/>
      <dgm:t>
        <a:bodyPr/>
        <a:lstStyle/>
        <a:p>
          <a:endParaRPr lang="th-TH"/>
        </a:p>
      </dgm:t>
    </dgm:pt>
    <dgm:pt modelId="{60AB9E03-C01C-42EB-83AF-65F21713C8DA}" type="pres">
      <dgm:prSet presAssocID="{A8ACC61E-9DB2-4D84-ADA5-2B6A099F9135}" presName="parentText" presStyleLbl="node1" presStyleIdx="1" presStyleCnt="2">
        <dgm:presLayoutVars>
          <dgm:chMax val="0"/>
          <dgm:bulletEnabled val="1"/>
        </dgm:presLayoutVars>
      </dgm:prSet>
      <dgm:spPr/>
      <dgm:t>
        <a:bodyPr/>
        <a:lstStyle/>
        <a:p>
          <a:endParaRPr lang="th-TH"/>
        </a:p>
      </dgm:t>
    </dgm:pt>
    <dgm:pt modelId="{5B9302AF-68A3-4035-B1B0-2C31BAE3F407}" type="pres">
      <dgm:prSet presAssocID="{A8ACC61E-9DB2-4D84-ADA5-2B6A099F9135}" presName="childText" presStyleLbl="revTx" presStyleIdx="1" presStyleCnt="2">
        <dgm:presLayoutVars>
          <dgm:bulletEnabled val="1"/>
        </dgm:presLayoutVars>
      </dgm:prSet>
      <dgm:spPr/>
      <dgm:t>
        <a:bodyPr/>
        <a:lstStyle/>
        <a:p>
          <a:endParaRPr lang="th-TH"/>
        </a:p>
      </dgm:t>
    </dgm:pt>
  </dgm:ptLst>
  <dgm:cxnLst>
    <dgm:cxn modelId="{59570907-162F-47AE-9F47-A48F050CDF8E}" type="presOf" srcId="{04168A5E-D7BB-4D32-B98E-CCA775833A71}" destId="{57AE93E0-6D69-4B73-B2AB-7A5E9789536D}" srcOrd="0" destOrd="0" presId="urn:microsoft.com/office/officeart/2005/8/layout/vList2"/>
    <dgm:cxn modelId="{4AE9E89C-372D-474C-B2EF-8DD4F2795BAA}" srcId="{04168A5E-D7BB-4D32-B98E-CCA775833A71}" destId="{A8ACC61E-9DB2-4D84-ADA5-2B6A099F9135}" srcOrd="1" destOrd="0" parTransId="{47F454D1-106D-40CA-BDF3-565C48D6B443}" sibTransId="{29D6F321-EB8E-4B90-B69A-4A0E60CE0CCD}"/>
    <dgm:cxn modelId="{BDF1A6D7-E803-4FC4-8CFD-628A8C4A80AA}" type="presOf" srcId="{2EF398FB-3AF9-40A4-AE68-56411C279E79}" destId="{1A9A1C17-FB6E-4997-BACB-1F4C984A4512}" srcOrd="0" destOrd="0" presId="urn:microsoft.com/office/officeart/2005/8/layout/vList2"/>
    <dgm:cxn modelId="{D5DA7BB4-0056-433A-9D10-56634E03ABD7}" type="presOf" srcId="{87FF89D6-485F-4911-BE50-72B97782607D}" destId="{1A4F823F-210E-4F48-AAD3-00B0354FF0FD}" srcOrd="0" destOrd="0" presId="urn:microsoft.com/office/officeart/2005/8/layout/vList2"/>
    <dgm:cxn modelId="{0F5947B4-A876-4EFA-8AB9-980EB7F42939}" srcId="{87FF89D6-485F-4911-BE50-72B97782607D}" destId="{2EF398FB-3AF9-40A4-AE68-56411C279E79}" srcOrd="0" destOrd="0" parTransId="{0A53304E-EF8C-4551-ABB4-60ECB2C6EE99}" sibTransId="{17AC03A5-AFFA-47BE-B164-332AFD86D73E}"/>
    <dgm:cxn modelId="{C7CA44B9-8402-4E02-9E69-FBC3CEF89710}" type="presOf" srcId="{A8ACC61E-9DB2-4D84-ADA5-2B6A099F9135}" destId="{60AB9E03-C01C-42EB-83AF-65F21713C8DA}" srcOrd="0" destOrd="0" presId="urn:microsoft.com/office/officeart/2005/8/layout/vList2"/>
    <dgm:cxn modelId="{2D8716FE-5BEB-44FB-A453-DB4344CEB800}" srcId="{A8ACC61E-9DB2-4D84-ADA5-2B6A099F9135}" destId="{43B680D6-6E6B-4A79-B6D7-34D59CAB5EC1}" srcOrd="0" destOrd="0" parTransId="{4704F5D5-25B3-453A-88E9-1B9044F8FAA7}" sibTransId="{FB1500E3-E633-4EAC-BCD8-8AB7D6541B57}"/>
    <dgm:cxn modelId="{6F0ED0CC-36C1-4EF5-83AE-B2DD5F16EE15}" type="presOf" srcId="{43B680D6-6E6B-4A79-B6D7-34D59CAB5EC1}" destId="{5B9302AF-68A3-4035-B1B0-2C31BAE3F407}" srcOrd="0" destOrd="0" presId="urn:microsoft.com/office/officeart/2005/8/layout/vList2"/>
    <dgm:cxn modelId="{8AF1BD14-5338-4F27-8BCB-989EC8408406}" srcId="{04168A5E-D7BB-4D32-B98E-CCA775833A71}" destId="{87FF89D6-485F-4911-BE50-72B97782607D}" srcOrd="0" destOrd="0" parTransId="{692A712B-5E60-4E19-8249-6EB1FF2C35FE}" sibTransId="{CD0F12F8-5BD6-4769-A782-E1A363657B86}"/>
    <dgm:cxn modelId="{ABFCC37C-2D11-4882-9201-F089DAB9EFDD}" type="presParOf" srcId="{57AE93E0-6D69-4B73-B2AB-7A5E9789536D}" destId="{1A4F823F-210E-4F48-AAD3-00B0354FF0FD}" srcOrd="0" destOrd="0" presId="urn:microsoft.com/office/officeart/2005/8/layout/vList2"/>
    <dgm:cxn modelId="{192BA540-0D12-4F00-B827-7574BC0CC566}" type="presParOf" srcId="{57AE93E0-6D69-4B73-B2AB-7A5E9789536D}" destId="{1A9A1C17-FB6E-4997-BACB-1F4C984A4512}" srcOrd="1" destOrd="0" presId="urn:microsoft.com/office/officeart/2005/8/layout/vList2"/>
    <dgm:cxn modelId="{AD3684AA-7CD8-4DE1-878E-DC158A32E7F9}" type="presParOf" srcId="{57AE93E0-6D69-4B73-B2AB-7A5E9789536D}" destId="{60AB9E03-C01C-42EB-83AF-65F21713C8DA}" srcOrd="2" destOrd="0" presId="urn:microsoft.com/office/officeart/2005/8/layout/vList2"/>
    <dgm:cxn modelId="{C5E7D000-B810-4860-849C-BDFAC2CBA827}" type="presParOf" srcId="{57AE93E0-6D69-4B73-B2AB-7A5E9789536D}" destId="{5B9302AF-68A3-4035-B1B0-2C31BAE3F407}" srcOrd="3"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8E9BC3DA-B150-45C6-92D1-FF03720289D6}">
      <dsp:nvSpPr>
        <dsp:cNvPr id="0" name=""/>
        <dsp:cNvSpPr/>
      </dsp:nvSpPr>
      <dsp:spPr>
        <a:xfrm>
          <a:off x="2311882" y="305502"/>
          <a:ext cx="3801808" cy="3801808"/>
        </a:xfrm>
        <a:prstGeom prst="pie">
          <a:avLst>
            <a:gd name="adj1" fmla="val 16200000"/>
            <a:gd name="adj2" fmla="val 18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1333500">
            <a:lnSpc>
              <a:spcPct val="90000"/>
            </a:lnSpc>
            <a:spcBef>
              <a:spcPct val="0"/>
            </a:spcBef>
            <a:spcAft>
              <a:spcPct val="35000"/>
            </a:spcAft>
          </a:pPr>
          <a:r>
            <a:rPr lang="en-US" sz="3000" kern="1200" dirty="0" smtClean="0">
              <a:solidFill>
                <a:schemeClr val="tx1"/>
              </a:solidFill>
            </a:rPr>
            <a:t>TT&amp;T</a:t>
          </a:r>
        </a:p>
        <a:p>
          <a:pPr lvl="0" algn="ctr" defTabSz="1333500">
            <a:lnSpc>
              <a:spcPct val="90000"/>
            </a:lnSpc>
            <a:spcBef>
              <a:spcPct val="0"/>
            </a:spcBef>
            <a:spcAft>
              <a:spcPct val="35000"/>
            </a:spcAft>
          </a:pPr>
          <a:r>
            <a:rPr lang="en-US" sz="3000" kern="1200" dirty="0" smtClean="0">
              <a:solidFill>
                <a:schemeClr val="tx1"/>
              </a:solidFill>
            </a:rPr>
            <a:t>13.52</a:t>
          </a:r>
          <a:endParaRPr lang="th-TH" sz="3000" kern="1200" dirty="0">
            <a:solidFill>
              <a:schemeClr val="tx1"/>
            </a:solidFill>
          </a:endParaRPr>
        </a:p>
      </dsp:txBody>
      <dsp:txXfrm>
        <a:off x="4378889" y="1007026"/>
        <a:ext cx="1289899" cy="1267269"/>
      </dsp:txXfrm>
    </dsp:sp>
    <dsp:sp modelId="{DCD4B7D5-E6EF-45EF-8484-5F79E756EC79}">
      <dsp:nvSpPr>
        <dsp:cNvPr id="0" name=""/>
        <dsp:cNvSpPr/>
      </dsp:nvSpPr>
      <dsp:spPr>
        <a:xfrm>
          <a:off x="2115908" y="418651"/>
          <a:ext cx="3801808" cy="3801808"/>
        </a:xfrm>
        <a:prstGeom prst="pie">
          <a:avLst>
            <a:gd name="adj1" fmla="val 1800000"/>
            <a:gd name="adj2" fmla="val 90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1333500">
            <a:lnSpc>
              <a:spcPct val="90000"/>
            </a:lnSpc>
            <a:spcBef>
              <a:spcPct val="0"/>
            </a:spcBef>
            <a:spcAft>
              <a:spcPct val="35000"/>
            </a:spcAft>
          </a:pPr>
          <a:r>
            <a:rPr lang="en-US" sz="3000" kern="1200" dirty="0" smtClean="0">
              <a:solidFill>
                <a:schemeClr val="tx1"/>
              </a:solidFill>
            </a:rPr>
            <a:t>TRUE</a:t>
          </a:r>
        </a:p>
        <a:p>
          <a:pPr lvl="0" algn="ctr" defTabSz="1333500">
            <a:lnSpc>
              <a:spcPct val="90000"/>
            </a:lnSpc>
            <a:spcBef>
              <a:spcPct val="0"/>
            </a:spcBef>
            <a:spcAft>
              <a:spcPct val="35000"/>
            </a:spcAft>
          </a:pPr>
          <a:r>
            <a:rPr lang="en-US" sz="3000" kern="1200" dirty="0" smtClean="0">
              <a:solidFill>
                <a:schemeClr val="tx1"/>
              </a:solidFill>
            </a:rPr>
            <a:t>27.53</a:t>
          </a:r>
          <a:endParaRPr lang="th-TH" sz="3000" kern="1200" dirty="0">
            <a:solidFill>
              <a:schemeClr val="tx1"/>
            </a:solidFill>
          </a:endParaRPr>
        </a:p>
      </dsp:txBody>
      <dsp:txXfrm>
        <a:off x="3156879" y="2817411"/>
        <a:ext cx="1719865" cy="1176750"/>
      </dsp:txXfrm>
    </dsp:sp>
    <dsp:sp modelId="{C7B9030A-7B1A-41DA-84EA-94DD63842B92}">
      <dsp:nvSpPr>
        <dsp:cNvPr id="0" name=""/>
        <dsp:cNvSpPr/>
      </dsp:nvSpPr>
      <dsp:spPr>
        <a:xfrm>
          <a:off x="2115908" y="418651"/>
          <a:ext cx="3801808" cy="3801808"/>
        </a:xfrm>
        <a:prstGeom prst="pie">
          <a:avLst>
            <a:gd name="adj1" fmla="val 90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1333500">
            <a:lnSpc>
              <a:spcPct val="90000"/>
            </a:lnSpc>
            <a:spcBef>
              <a:spcPct val="0"/>
            </a:spcBef>
            <a:spcAft>
              <a:spcPct val="35000"/>
            </a:spcAft>
          </a:pPr>
          <a:r>
            <a:rPr lang="en-US" sz="3000" kern="1200" dirty="0" smtClean="0">
              <a:solidFill>
                <a:schemeClr val="tx1"/>
              </a:solidFill>
            </a:rPr>
            <a:t>TOT 58.95</a:t>
          </a:r>
          <a:endParaRPr lang="th-TH" sz="3000" kern="1200" dirty="0">
            <a:solidFill>
              <a:schemeClr val="tx1"/>
            </a:solidFill>
          </a:endParaRPr>
        </a:p>
      </dsp:txBody>
      <dsp:txXfrm>
        <a:off x="2523245" y="1165435"/>
        <a:ext cx="1289899" cy="1267269"/>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1A4F823F-210E-4F48-AAD3-00B0354FF0FD}">
      <dsp:nvSpPr>
        <dsp:cNvPr id="0" name=""/>
        <dsp:cNvSpPr/>
      </dsp:nvSpPr>
      <dsp:spPr>
        <a:xfrm>
          <a:off x="0" y="0"/>
          <a:ext cx="8229600" cy="141529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4310" tIns="194310" rIns="194310" bIns="194310" numCol="1" spcCol="1270" anchor="ctr" anchorCtr="0">
          <a:noAutofit/>
        </a:bodyPr>
        <a:lstStyle/>
        <a:p>
          <a:pPr lvl="0" algn="l" defTabSz="2266950">
            <a:lnSpc>
              <a:spcPct val="90000"/>
            </a:lnSpc>
            <a:spcBef>
              <a:spcPct val="0"/>
            </a:spcBef>
            <a:spcAft>
              <a:spcPct val="35000"/>
            </a:spcAft>
          </a:pPr>
          <a:r>
            <a:rPr lang="en-US" sz="5100" kern="1200" dirty="0" smtClean="0"/>
            <a:t>Wholesale Market</a:t>
          </a:r>
          <a:endParaRPr lang="th-TH" sz="5100" kern="1200" dirty="0"/>
        </a:p>
      </dsp:txBody>
      <dsp:txXfrm>
        <a:off x="0" y="0"/>
        <a:ext cx="8229600" cy="1415297"/>
      </dsp:txXfrm>
    </dsp:sp>
    <dsp:sp modelId="{1A9A1C17-FB6E-4997-BACB-1F4C984A4512}">
      <dsp:nvSpPr>
        <dsp:cNvPr id="0" name=""/>
        <dsp:cNvSpPr/>
      </dsp:nvSpPr>
      <dsp:spPr>
        <a:xfrm>
          <a:off x="0" y="1418421"/>
          <a:ext cx="8229600" cy="8445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64770" rIns="362712" bIns="64770" numCol="1" spcCol="1270" anchor="t" anchorCtr="0">
          <a:noAutofit/>
        </a:bodyPr>
        <a:lstStyle/>
        <a:p>
          <a:pPr marL="285750" lvl="1" indent="-285750" algn="l" defTabSz="1778000">
            <a:lnSpc>
              <a:spcPct val="90000"/>
            </a:lnSpc>
            <a:spcBef>
              <a:spcPct val="0"/>
            </a:spcBef>
            <a:spcAft>
              <a:spcPct val="20000"/>
            </a:spcAft>
            <a:buChar char="••"/>
          </a:pPr>
          <a:r>
            <a:rPr lang="en-US" sz="4000" kern="1200" dirty="0" smtClean="0"/>
            <a:t>Less Competitive</a:t>
          </a:r>
          <a:endParaRPr lang="th-TH" sz="4000" kern="1200" dirty="0"/>
        </a:p>
      </dsp:txBody>
      <dsp:txXfrm>
        <a:off x="0" y="1418421"/>
        <a:ext cx="8229600" cy="844560"/>
      </dsp:txXfrm>
    </dsp:sp>
    <dsp:sp modelId="{60AB9E03-C01C-42EB-83AF-65F21713C8DA}">
      <dsp:nvSpPr>
        <dsp:cNvPr id="0" name=""/>
        <dsp:cNvSpPr/>
      </dsp:nvSpPr>
      <dsp:spPr>
        <a:xfrm>
          <a:off x="0" y="2262981"/>
          <a:ext cx="8229600" cy="141529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4310" tIns="194310" rIns="194310" bIns="194310" numCol="1" spcCol="1270" anchor="ctr" anchorCtr="0">
          <a:noAutofit/>
        </a:bodyPr>
        <a:lstStyle/>
        <a:p>
          <a:pPr lvl="0" algn="l" defTabSz="2266950">
            <a:lnSpc>
              <a:spcPct val="90000"/>
            </a:lnSpc>
            <a:spcBef>
              <a:spcPct val="0"/>
            </a:spcBef>
            <a:spcAft>
              <a:spcPct val="35000"/>
            </a:spcAft>
          </a:pPr>
          <a:r>
            <a:rPr lang="en-US" sz="5100" kern="1200" dirty="0" smtClean="0"/>
            <a:t>Retail Market</a:t>
          </a:r>
          <a:endParaRPr lang="th-TH" sz="5100" kern="1200" dirty="0"/>
        </a:p>
      </dsp:txBody>
      <dsp:txXfrm>
        <a:off x="0" y="2262981"/>
        <a:ext cx="8229600" cy="1415297"/>
      </dsp:txXfrm>
    </dsp:sp>
    <dsp:sp modelId="{5B9302AF-68A3-4035-B1B0-2C31BAE3F407}">
      <dsp:nvSpPr>
        <dsp:cNvPr id="0" name=""/>
        <dsp:cNvSpPr/>
      </dsp:nvSpPr>
      <dsp:spPr>
        <a:xfrm>
          <a:off x="0" y="3678279"/>
          <a:ext cx="8229600" cy="8445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64770" rIns="362712" bIns="64770" numCol="1" spcCol="1270" anchor="t" anchorCtr="0">
          <a:noAutofit/>
        </a:bodyPr>
        <a:lstStyle/>
        <a:p>
          <a:pPr marL="285750" lvl="1" indent="-285750" algn="l" defTabSz="1778000">
            <a:lnSpc>
              <a:spcPct val="90000"/>
            </a:lnSpc>
            <a:spcBef>
              <a:spcPct val="0"/>
            </a:spcBef>
            <a:spcAft>
              <a:spcPct val="20000"/>
            </a:spcAft>
            <a:buChar char="••"/>
          </a:pPr>
          <a:r>
            <a:rPr lang="en-US" sz="4000" kern="1200" dirty="0" smtClean="0"/>
            <a:t>Higher Competitive</a:t>
          </a:r>
          <a:endParaRPr lang="th-TH" sz="4000" kern="1200" dirty="0"/>
        </a:p>
      </dsp:txBody>
      <dsp:txXfrm>
        <a:off x="0" y="3678279"/>
        <a:ext cx="8229600" cy="844560"/>
      </dsp:txXfrm>
    </dsp:sp>
  </dsp:spTree>
</dsp:drawing>
</file>

<file path=ppt/diagrams/layout1.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834B070-6519-47D7-AF7C-24B0558FE6E9}" type="datetimeFigureOut">
              <a:rPr lang="th-TH" smtClean="0"/>
              <a:pPr/>
              <a:t>08/03/55</a:t>
            </a:fld>
            <a:endParaRPr lang="th-TH"/>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E91C641-9AA7-4E48-84F3-7C2F73D2ACBB}" type="slidenum">
              <a:rPr lang="th-TH" smtClean="0"/>
              <a:pPr/>
              <a:t>‹#›</a:t>
            </a:fld>
            <a:endParaRPr lang="th-TH"/>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82F41CF5-ADDF-48CA-9FF5-7C936E7FD4EE}" type="datetime1">
              <a:rPr lang="th-TH" smtClean="0"/>
              <a:pPr/>
              <a:t>08/03/55</a:t>
            </a:fld>
            <a:endParaRPr lang="th-TH"/>
          </a:p>
        </p:txBody>
      </p:sp>
      <p:sp>
        <p:nvSpPr>
          <p:cNvPr id="5" name="Footer Placeholder 4"/>
          <p:cNvSpPr>
            <a:spLocks noGrp="1"/>
          </p:cNvSpPr>
          <p:nvPr>
            <p:ph type="ftr" sz="quarter" idx="11"/>
          </p:nvPr>
        </p:nvSpPr>
        <p:spPr/>
        <p:txBody>
          <a:bodyPr/>
          <a:lstStyle/>
          <a:p>
            <a:r>
              <a:rPr lang="en-US" smtClean="0"/>
              <a:t>Chanin Mephokee                 </a:t>
            </a:r>
            <a:endParaRPr lang="th-TH"/>
          </a:p>
        </p:txBody>
      </p:sp>
      <p:sp>
        <p:nvSpPr>
          <p:cNvPr id="6" name="Slide Number Placeholder 5"/>
          <p:cNvSpPr>
            <a:spLocks noGrp="1"/>
          </p:cNvSpPr>
          <p:nvPr>
            <p:ph type="sldNum" sz="quarter" idx="12"/>
          </p:nvPr>
        </p:nvSpPr>
        <p:spPr/>
        <p:txBody>
          <a:bodyPr/>
          <a:lstStyle/>
          <a:p>
            <a:fld id="{E7B31787-BFA5-42D6-AE4D-8ADF776C99F1}"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C02A8F95-2AE5-41B0-A6B0-F086F3EED70B}" type="datetime1">
              <a:rPr lang="th-TH" smtClean="0"/>
              <a:pPr/>
              <a:t>08/03/55</a:t>
            </a:fld>
            <a:endParaRPr lang="th-TH"/>
          </a:p>
        </p:txBody>
      </p:sp>
      <p:sp>
        <p:nvSpPr>
          <p:cNvPr id="5" name="Footer Placeholder 4"/>
          <p:cNvSpPr>
            <a:spLocks noGrp="1"/>
          </p:cNvSpPr>
          <p:nvPr>
            <p:ph type="ftr" sz="quarter" idx="11"/>
          </p:nvPr>
        </p:nvSpPr>
        <p:spPr/>
        <p:txBody>
          <a:bodyPr/>
          <a:lstStyle/>
          <a:p>
            <a:r>
              <a:rPr lang="en-US" smtClean="0"/>
              <a:t>Chanin Mephokee                 </a:t>
            </a:r>
            <a:endParaRPr lang="th-TH"/>
          </a:p>
        </p:txBody>
      </p:sp>
      <p:sp>
        <p:nvSpPr>
          <p:cNvPr id="6" name="Slide Number Placeholder 5"/>
          <p:cNvSpPr>
            <a:spLocks noGrp="1"/>
          </p:cNvSpPr>
          <p:nvPr>
            <p:ph type="sldNum" sz="quarter" idx="12"/>
          </p:nvPr>
        </p:nvSpPr>
        <p:spPr/>
        <p:txBody>
          <a:bodyPr/>
          <a:lstStyle/>
          <a:p>
            <a:fld id="{E7B31787-BFA5-42D6-AE4D-8ADF776C99F1}"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94FEB14-6CD0-457B-BE54-E3EEBF86998F}" type="datetime1">
              <a:rPr lang="th-TH" smtClean="0"/>
              <a:pPr/>
              <a:t>08/03/55</a:t>
            </a:fld>
            <a:endParaRPr lang="th-TH"/>
          </a:p>
        </p:txBody>
      </p:sp>
      <p:sp>
        <p:nvSpPr>
          <p:cNvPr id="5" name="Footer Placeholder 4"/>
          <p:cNvSpPr>
            <a:spLocks noGrp="1"/>
          </p:cNvSpPr>
          <p:nvPr>
            <p:ph type="ftr" sz="quarter" idx="11"/>
          </p:nvPr>
        </p:nvSpPr>
        <p:spPr/>
        <p:txBody>
          <a:bodyPr/>
          <a:lstStyle/>
          <a:p>
            <a:r>
              <a:rPr lang="en-US" smtClean="0"/>
              <a:t>Chanin Mephokee                 </a:t>
            </a:r>
            <a:endParaRPr lang="th-TH"/>
          </a:p>
        </p:txBody>
      </p:sp>
      <p:sp>
        <p:nvSpPr>
          <p:cNvPr id="6" name="Slide Number Placeholder 5"/>
          <p:cNvSpPr>
            <a:spLocks noGrp="1"/>
          </p:cNvSpPr>
          <p:nvPr>
            <p:ph type="sldNum" sz="quarter" idx="12"/>
          </p:nvPr>
        </p:nvSpPr>
        <p:spPr/>
        <p:txBody>
          <a:bodyPr/>
          <a:lstStyle/>
          <a:p>
            <a:fld id="{E7B31787-BFA5-42D6-AE4D-8ADF776C99F1}"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13E84A0B-C8E4-4D9F-8369-C875615F9591}" type="datetime1">
              <a:rPr lang="th-TH" smtClean="0"/>
              <a:pPr/>
              <a:t>08/03/55</a:t>
            </a:fld>
            <a:endParaRPr lang="th-TH"/>
          </a:p>
        </p:txBody>
      </p:sp>
      <p:sp>
        <p:nvSpPr>
          <p:cNvPr id="6" name="Footer Placeholder 5"/>
          <p:cNvSpPr>
            <a:spLocks noGrp="1"/>
          </p:cNvSpPr>
          <p:nvPr>
            <p:ph type="ftr" sz="quarter" idx="11"/>
          </p:nvPr>
        </p:nvSpPr>
        <p:spPr/>
        <p:txBody>
          <a:bodyPr/>
          <a:lstStyle/>
          <a:p>
            <a:r>
              <a:rPr lang="en-US" smtClean="0"/>
              <a:t>Chanin Mephokee                 </a:t>
            </a:r>
            <a:endParaRPr lang="th-TH"/>
          </a:p>
        </p:txBody>
      </p:sp>
      <p:sp>
        <p:nvSpPr>
          <p:cNvPr id="7" name="Slide Number Placeholder 6"/>
          <p:cNvSpPr>
            <a:spLocks noGrp="1"/>
          </p:cNvSpPr>
          <p:nvPr>
            <p:ph type="sldNum" sz="quarter" idx="12"/>
          </p:nvPr>
        </p:nvSpPr>
        <p:spPr/>
        <p:txBody>
          <a:bodyPr/>
          <a:lstStyle/>
          <a:p>
            <a:fld id="{E7B31787-BFA5-42D6-AE4D-8ADF776C99F1}"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6FA9B447-BEAA-4E6E-B3DC-A6F0DA1CBA38}" type="datetime1">
              <a:rPr lang="th-TH" smtClean="0"/>
              <a:pPr/>
              <a:t>08/03/55</a:t>
            </a:fld>
            <a:endParaRPr lang="th-TH"/>
          </a:p>
        </p:txBody>
      </p:sp>
      <p:sp>
        <p:nvSpPr>
          <p:cNvPr id="8" name="Footer Placeholder 7"/>
          <p:cNvSpPr>
            <a:spLocks noGrp="1"/>
          </p:cNvSpPr>
          <p:nvPr>
            <p:ph type="ftr" sz="quarter" idx="11"/>
          </p:nvPr>
        </p:nvSpPr>
        <p:spPr/>
        <p:txBody>
          <a:bodyPr/>
          <a:lstStyle/>
          <a:p>
            <a:r>
              <a:rPr lang="en-US" smtClean="0"/>
              <a:t>Chanin Mephokee                 </a:t>
            </a:r>
            <a:endParaRPr lang="th-TH"/>
          </a:p>
        </p:txBody>
      </p:sp>
      <p:sp>
        <p:nvSpPr>
          <p:cNvPr id="9" name="Slide Number Placeholder 8"/>
          <p:cNvSpPr>
            <a:spLocks noGrp="1"/>
          </p:cNvSpPr>
          <p:nvPr>
            <p:ph type="sldNum" sz="quarter" idx="12"/>
          </p:nvPr>
        </p:nvSpPr>
        <p:spPr/>
        <p:txBody>
          <a:bodyPr/>
          <a:lstStyle/>
          <a:p>
            <a:fld id="{E7B31787-BFA5-42D6-AE4D-8ADF776C99F1}"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19A630EC-83B3-4BFD-8294-5E445F551D18}" type="datetime1">
              <a:rPr lang="th-TH" smtClean="0"/>
              <a:pPr/>
              <a:t>08/03/55</a:t>
            </a:fld>
            <a:endParaRPr lang="th-TH"/>
          </a:p>
        </p:txBody>
      </p:sp>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A9AB6E-38AA-4C1E-93A2-C453BDC5056F}" type="datetime1">
              <a:rPr lang="th-TH" smtClean="0"/>
              <a:pPr/>
              <a:t>08/03/55</a:t>
            </a:fld>
            <a:endParaRPr lang="th-TH"/>
          </a:p>
        </p:txBody>
      </p:sp>
      <p:sp>
        <p:nvSpPr>
          <p:cNvPr id="3" name="Footer Placeholder 2"/>
          <p:cNvSpPr>
            <a:spLocks noGrp="1"/>
          </p:cNvSpPr>
          <p:nvPr>
            <p:ph type="ftr" sz="quarter" idx="11"/>
          </p:nvPr>
        </p:nvSpPr>
        <p:spPr/>
        <p:txBody>
          <a:bodyPr/>
          <a:lstStyle/>
          <a:p>
            <a:r>
              <a:rPr lang="en-US" smtClean="0"/>
              <a:t>Chanin Mephokee                 </a:t>
            </a:r>
            <a:endParaRPr lang="th-TH"/>
          </a:p>
        </p:txBody>
      </p:sp>
      <p:sp>
        <p:nvSpPr>
          <p:cNvPr id="4" name="Slide Number Placeholder 3"/>
          <p:cNvSpPr>
            <a:spLocks noGrp="1"/>
          </p:cNvSpPr>
          <p:nvPr>
            <p:ph type="sldNum" sz="quarter" idx="12"/>
          </p:nvPr>
        </p:nvSpPr>
        <p:spPr/>
        <p:txBody>
          <a:bodyPr/>
          <a:lstStyle/>
          <a:p>
            <a:fld id="{E7B31787-BFA5-42D6-AE4D-8ADF776C99F1}"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75650BF-92CF-43B6-A52B-4195DA5E80A7}" type="datetime1">
              <a:rPr lang="th-TH" smtClean="0"/>
              <a:pPr/>
              <a:t>08/03/55</a:t>
            </a:fld>
            <a:endParaRPr lang="th-TH"/>
          </a:p>
        </p:txBody>
      </p:sp>
      <p:sp>
        <p:nvSpPr>
          <p:cNvPr id="6" name="Footer Placeholder 5"/>
          <p:cNvSpPr>
            <a:spLocks noGrp="1"/>
          </p:cNvSpPr>
          <p:nvPr>
            <p:ph type="ftr" sz="quarter" idx="11"/>
          </p:nvPr>
        </p:nvSpPr>
        <p:spPr/>
        <p:txBody>
          <a:bodyPr/>
          <a:lstStyle/>
          <a:p>
            <a:r>
              <a:rPr lang="en-US" smtClean="0"/>
              <a:t>Chanin Mephokee                 </a:t>
            </a:r>
            <a:endParaRPr lang="th-TH"/>
          </a:p>
        </p:txBody>
      </p:sp>
      <p:sp>
        <p:nvSpPr>
          <p:cNvPr id="7" name="Slide Number Placeholder 6"/>
          <p:cNvSpPr>
            <a:spLocks noGrp="1"/>
          </p:cNvSpPr>
          <p:nvPr>
            <p:ph type="sldNum" sz="quarter" idx="12"/>
          </p:nvPr>
        </p:nvSpPr>
        <p:spPr/>
        <p:txBody>
          <a:bodyPr/>
          <a:lstStyle/>
          <a:p>
            <a:fld id="{E7B31787-BFA5-42D6-AE4D-8ADF776C99F1}"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7915A81-AD91-4E96-812B-026811C34AE0}" type="datetime1">
              <a:rPr lang="th-TH" smtClean="0"/>
              <a:pPr/>
              <a:t>08/03/55</a:t>
            </a:fld>
            <a:endParaRPr lang="th-TH"/>
          </a:p>
        </p:txBody>
      </p:sp>
      <p:sp>
        <p:nvSpPr>
          <p:cNvPr id="6" name="Footer Placeholder 5"/>
          <p:cNvSpPr>
            <a:spLocks noGrp="1"/>
          </p:cNvSpPr>
          <p:nvPr>
            <p:ph type="ftr" sz="quarter" idx="11"/>
          </p:nvPr>
        </p:nvSpPr>
        <p:spPr/>
        <p:txBody>
          <a:bodyPr/>
          <a:lstStyle/>
          <a:p>
            <a:r>
              <a:rPr lang="en-US" smtClean="0"/>
              <a:t>Chanin Mephokee                 </a:t>
            </a:r>
            <a:endParaRPr lang="th-TH"/>
          </a:p>
        </p:txBody>
      </p:sp>
      <p:sp>
        <p:nvSpPr>
          <p:cNvPr id="7" name="Slide Number Placeholder 6"/>
          <p:cNvSpPr>
            <a:spLocks noGrp="1"/>
          </p:cNvSpPr>
          <p:nvPr>
            <p:ph type="sldNum" sz="quarter" idx="12"/>
          </p:nvPr>
        </p:nvSpPr>
        <p:spPr/>
        <p:txBody>
          <a:bodyPr/>
          <a:lstStyle/>
          <a:p>
            <a:fld id="{E7B31787-BFA5-42D6-AE4D-8ADF776C99F1}"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FABB891F-FCEE-4F9F-BC5B-3015C9505FAD}" type="datetime1">
              <a:rPr lang="th-TH" smtClean="0"/>
              <a:pPr/>
              <a:t>08/03/55</a:t>
            </a:fld>
            <a:endParaRPr lang="th-TH"/>
          </a:p>
        </p:txBody>
      </p:sp>
      <p:sp>
        <p:nvSpPr>
          <p:cNvPr id="5" name="Footer Placeholder 4"/>
          <p:cNvSpPr>
            <a:spLocks noGrp="1"/>
          </p:cNvSpPr>
          <p:nvPr>
            <p:ph type="ftr" sz="quarter" idx="11"/>
          </p:nvPr>
        </p:nvSpPr>
        <p:spPr/>
        <p:txBody>
          <a:bodyPr/>
          <a:lstStyle/>
          <a:p>
            <a:r>
              <a:rPr lang="en-US" smtClean="0"/>
              <a:t>Chanin Mephokee                 </a:t>
            </a:r>
            <a:endParaRPr lang="th-TH"/>
          </a:p>
        </p:txBody>
      </p:sp>
      <p:sp>
        <p:nvSpPr>
          <p:cNvPr id="6" name="Slide Number Placeholder 5"/>
          <p:cNvSpPr>
            <a:spLocks noGrp="1"/>
          </p:cNvSpPr>
          <p:nvPr>
            <p:ph type="sldNum" sz="quarter" idx="12"/>
          </p:nvPr>
        </p:nvSpPr>
        <p:spPr/>
        <p:txBody>
          <a:bodyPr/>
          <a:lstStyle/>
          <a:p>
            <a:fld id="{E7B31787-BFA5-42D6-AE4D-8ADF776C99F1}"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AA5E39FF-9657-41A4-B66E-35428908D2C8}" type="datetime1">
              <a:rPr lang="th-TH" smtClean="0"/>
              <a:pPr/>
              <a:t>08/03/55</a:t>
            </a:fld>
            <a:endParaRPr lang="th-TH"/>
          </a:p>
        </p:txBody>
      </p:sp>
      <p:sp>
        <p:nvSpPr>
          <p:cNvPr id="5" name="Footer Placeholder 4"/>
          <p:cNvSpPr>
            <a:spLocks noGrp="1"/>
          </p:cNvSpPr>
          <p:nvPr>
            <p:ph type="ftr" sz="quarter" idx="11"/>
          </p:nvPr>
        </p:nvSpPr>
        <p:spPr/>
        <p:txBody>
          <a:bodyPr/>
          <a:lstStyle/>
          <a:p>
            <a:r>
              <a:rPr lang="en-US" smtClean="0"/>
              <a:t>Chanin Mephokee                 </a:t>
            </a:r>
            <a:endParaRPr lang="th-TH"/>
          </a:p>
        </p:txBody>
      </p:sp>
      <p:sp>
        <p:nvSpPr>
          <p:cNvPr id="6" name="Slide Number Placeholder 5"/>
          <p:cNvSpPr>
            <a:spLocks noGrp="1"/>
          </p:cNvSpPr>
          <p:nvPr>
            <p:ph type="sldNum" sz="quarter" idx="12"/>
          </p:nvPr>
        </p:nvSpPr>
        <p:spPr/>
        <p:txBody>
          <a:bodyPr/>
          <a:lstStyle/>
          <a:p>
            <a:fld id="{E7B31787-BFA5-42D6-AE4D-8ADF776C99F1}"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D216F2E-A45D-4745-8FE6-B78C49CD7EB5}" type="datetime1">
              <a:rPr lang="th-TH" smtClean="0"/>
              <a:pPr/>
              <a:t>08/03/55</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Chanin Mephokee                 </a:t>
            </a:r>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B31787-BFA5-42D6-AE4D-8ADF776C99F1}"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Telecommunication Industry</a:t>
            </a:r>
            <a:endParaRPr lang="th-TH" dirty="0"/>
          </a:p>
        </p:txBody>
      </p:sp>
      <p:sp>
        <p:nvSpPr>
          <p:cNvPr id="3" name="Subtitle 2"/>
          <p:cNvSpPr>
            <a:spLocks noGrp="1"/>
          </p:cNvSpPr>
          <p:nvPr>
            <p:ph type="subTitle" idx="1"/>
          </p:nvPr>
        </p:nvSpPr>
        <p:spPr/>
        <p:txBody>
          <a:bodyPr/>
          <a:lstStyle/>
          <a:p>
            <a:r>
              <a:rPr lang="en-US" dirty="0" err="1" smtClean="0"/>
              <a:t>Chanin</a:t>
            </a:r>
            <a:r>
              <a:rPr lang="en-US" dirty="0" smtClean="0"/>
              <a:t> </a:t>
            </a:r>
            <a:r>
              <a:rPr lang="en-US" dirty="0" err="1" smtClean="0"/>
              <a:t>Mephokee</a:t>
            </a:r>
            <a:endParaRPr lang="en-US" dirty="0" smtClean="0"/>
          </a:p>
          <a:p>
            <a:r>
              <a:rPr lang="en-US" dirty="0" smtClean="0"/>
              <a:t>EE/EC 488</a:t>
            </a:r>
            <a:endParaRPr lang="th-TH" dirty="0"/>
          </a:p>
        </p:txBody>
      </p:sp>
      <p:sp>
        <p:nvSpPr>
          <p:cNvPr id="5" name="Footer Placeholder 4"/>
          <p:cNvSpPr>
            <a:spLocks noGrp="1"/>
          </p:cNvSpPr>
          <p:nvPr>
            <p:ph type="ftr" sz="quarter" idx="11"/>
          </p:nvPr>
        </p:nvSpPr>
        <p:spPr/>
        <p:txBody>
          <a:bodyPr/>
          <a:lstStyle/>
          <a:p>
            <a:r>
              <a:rPr lang="en-US" smtClean="0"/>
              <a:t>Chanin Mephokee                 </a:t>
            </a:r>
            <a:endParaRPr lang="th-TH"/>
          </a:p>
        </p:txBody>
      </p:sp>
      <p:sp>
        <p:nvSpPr>
          <p:cNvPr id="4" name="Slide Number Placeholder 3"/>
          <p:cNvSpPr>
            <a:spLocks noGrp="1"/>
          </p:cNvSpPr>
          <p:nvPr>
            <p:ph type="sldNum" sz="quarter" idx="12"/>
          </p:nvPr>
        </p:nvSpPr>
        <p:spPr/>
        <p:txBody>
          <a:bodyPr/>
          <a:lstStyle/>
          <a:p>
            <a:fld id="{E7B31787-BFA5-42D6-AE4D-8ADF776C99F1}" type="slidenum">
              <a:rPr lang="th-TH" smtClean="0"/>
              <a:pPr/>
              <a:t>1</a:t>
            </a:fld>
            <a:endParaRPr lang="th-TH"/>
          </a:p>
        </p:txBody>
      </p:sp>
      <p:pic>
        <p:nvPicPr>
          <p:cNvPr id="1026" name="Picture 2" descr="C:\Program Files\Microsoft Office\MEDIA\CAGCAT10\j0300520.gif"/>
          <p:cNvPicPr>
            <a:picLocks noChangeAspect="1" noChangeArrowheads="1" noCrop="1"/>
          </p:cNvPicPr>
          <p:nvPr/>
        </p:nvPicPr>
        <p:blipFill>
          <a:blip r:embed="rId2" cstate="print"/>
          <a:srcRect/>
          <a:stretch>
            <a:fillRect/>
          </a:stretch>
        </p:blipFill>
        <p:spPr bwMode="auto">
          <a:xfrm>
            <a:off x="838200" y="3657600"/>
            <a:ext cx="1828800" cy="1572768"/>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Outlines</a:t>
            </a:r>
            <a:endParaRPr lang="th-TH" dirty="0"/>
          </a:p>
        </p:txBody>
      </p:sp>
      <p:sp>
        <p:nvSpPr>
          <p:cNvPr id="3" name="Content Placeholder 2"/>
          <p:cNvSpPr>
            <a:spLocks noGrp="1"/>
          </p:cNvSpPr>
          <p:nvPr>
            <p:ph idx="1"/>
          </p:nvPr>
        </p:nvSpPr>
        <p:spPr/>
        <p:txBody>
          <a:bodyPr/>
          <a:lstStyle/>
          <a:p>
            <a:r>
              <a:rPr lang="en-US" dirty="0" smtClean="0"/>
              <a:t>Market Definition</a:t>
            </a:r>
          </a:p>
          <a:p>
            <a:r>
              <a:rPr lang="en-US" dirty="0" smtClean="0"/>
              <a:t>SCP Paradigm</a:t>
            </a:r>
          </a:p>
          <a:p>
            <a:r>
              <a:rPr lang="en-US" dirty="0" smtClean="0"/>
              <a:t>Regulations</a:t>
            </a:r>
            <a:endParaRPr lang="th-TH" dirty="0"/>
          </a:p>
        </p:txBody>
      </p:sp>
      <p:sp>
        <p:nvSpPr>
          <p:cNvPr id="5" name="Footer Placeholder 4"/>
          <p:cNvSpPr>
            <a:spLocks noGrp="1"/>
          </p:cNvSpPr>
          <p:nvPr>
            <p:ph type="ftr" sz="quarter" idx="11"/>
          </p:nvPr>
        </p:nvSpPr>
        <p:spPr/>
        <p:txBody>
          <a:bodyPr/>
          <a:lstStyle/>
          <a:p>
            <a:r>
              <a:rPr lang="en-US" smtClean="0"/>
              <a:t>Chanin Mephokee                 </a:t>
            </a:r>
            <a:endParaRPr lang="th-TH"/>
          </a:p>
        </p:txBody>
      </p:sp>
      <p:sp>
        <p:nvSpPr>
          <p:cNvPr id="4" name="Slide Number Placeholder 3"/>
          <p:cNvSpPr>
            <a:spLocks noGrp="1"/>
          </p:cNvSpPr>
          <p:nvPr>
            <p:ph type="sldNum" sz="quarter" idx="12"/>
          </p:nvPr>
        </p:nvSpPr>
        <p:spPr/>
        <p:txBody>
          <a:bodyPr/>
          <a:lstStyle/>
          <a:p>
            <a:fld id="{E7B31787-BFA5-42D6-AE4D-8ADF776C99F1}" type="slidenum">
              <a:rPr lang="th-TH" smtClean="0"/>
              <a:pPr/>
              <a:t>2</a:t>
            </a:fld>
            <a:endParaRPr lang="th-TH"/>
          </a:p>
        </p:txBody>
      </p:sp>
      <p:pic>
        <p:nvPicPr>
          <p:cNvPr id="2050" name="Picture 2" descr="C:\Program Files\Microsoft Office\MEDIA\CAGCAT10\j0196400.wmf"/>
          <p:cNvPicPr>
            <a:picLocks noChangeAspect="1" noChangeArrowheads="1"/>
          </p:cNvPicPr>
          <p:nvPr/>
        </p:nvPicPr>
        <p:blipFill>
          <a:blip r:embed="rId2" cstate="print"/>
          <a:srcRect/>
          <a:stretch>
            <a:fillRect/>
          </a:stretch>
        </p:blipFill>
        <p:spPr bwMode="auto">
          <a:xfrm>
            <a:off x="3724351" y="2522829"/>
            <a:ext cx="1695298" cy="1812341"/>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Relevant Market</a:t>
            </a:r>
            <a:endParaRPr lang="th-TH" dirty="0"/>
          </a:p>
        </p:txBody>
      </p:sp>
      <p:sp>
        <p:nvSpPr>
          <p:cNvPr id="3" name="Content Placeholder 2"/>
          <p:cNvSpPr>
            <a:spLocks noGrp="1"/>
          </p:cNvSpPr>
          <p:nvPr>
            <p:ph idx="1"/>
          </p:nvPr>
        </p:nvSpPr>
        <p:spPr/>
        <p:txBody>
          <a:bodyPr/>
          <a:lstStyle/>
          <a:p>
            <a:r>
              <a:rPr lang="en-US" dirty="0" smtClean="0"/>
              <a:t>How can we know product X and product Y are in the same market?</a:t>
            </a:r>
            <a:endParaRPr lang="th-TH" dirty="0"/>
          </a:p>
        </p:txBody>
      </p:sp>
      <p:sp>
        <p:nvSpPr>
          <p:cNvPr id="5" name="Footer Placeholder 4"/>
          <p:cNvSpPr>
            <a:spLocks noGrp="1"/>
          </p:cNvSpPr>
          <p:nvPr>
            <p:ph type="ftr" sz="quarter" idx="11"/>
          </p:nvPr>
        </p:nvSpPr>
        <p:spPr/>
        <p:txBody>
          <a:bodyPr/>
          <a:lstStyle/>
          <a:p>
            <a:r>
              <a:rPr lang="en-US" smtClean="0"/>
              <a:t>Chanin Mephokee                 </a:t>
            </a:r>
            <a:endParaRPr lang="th-TH"/>
          </a:p>
        </p:txBody>
      </p:sp>
      <p:sp>
        <p:nvSpPr>
          <p:cNvPr id="4" name="Slide Number Placeholder 3"/>
          <p:cNvSpPr>
            <a:spLocks noGrp="1"/>
          </p:cNvSpPr>
          <p:nvPr>
            <p:ph type="sldNum" sz="quarter" idx="12"/>
          </p:nvPr>
        </p:nvSpPr>
        <p:spPr/>
        <p:txBody>
          <a:bodyPr/>
          <a:lstStyle/>
          <a:p>
            <a:fld id="{E7B31787-BFA5-42D6-AE4D-8ADF776C99F1}" type="slidenum">
              <a:rPr lang="th-TH" smtClean="0"/>
              <a:pPr/>
              <a:t>3</a:t>
            </a:fld>
            <a:endParaRPr lang="th-TH"/>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Elasticity of Demand</a:t>
            </a:r>
            <a:endParaRPr lang="th-TH" dirty="0"/>
          </a:p>
        </p:txBody>
      </p:sp>
      <p:sp>
        <p:nvSpPr>
          <p:cNvPr id="3" name="Content Placeholder 2"/>
          <p:cNvSpPr>
            <a:spLocks noGrp="1"/>
          </p:cNvSpPr>
          <p:nvPr>
            <p:ph idx="1"/>
          </p:nvPr>
        </p:nvSpPr>
        <p:spPr/>
        <p:txBody>
          <a:bodyPr/>
          <a:lstStyle/>
          <a:p>
            <a:r>
              <a:rPr lang="en-US" dirty="0" smtClean="0"/>
              <a:t>Low price elasticity</a:t>
            </a:r>
          </a:p>
          <a:p>
            <a:pPr lvl="1"/>
            <a:r>
              <a:rPr lang="en-US" dirty="0" smtClean="0"/>
              <a:t>If low, then stop.</a:t>
            </a:r>
          </a:p>
          <a:p>
            <a:pPr lvl="1"/>
            <a:r>
              <a:rPr lang="en-US" dirty="0" smtClean="0"/>
              <a:t>If high, then adding more product</a:t>
            </a:r>
          </a:p>
          <a:p>
            <a:r>
              <a:rPr lang="en-US" dirty="0" smtClean="0"/>
              <a:t>High  positive cross-price elasticity</a:t>
            </a:r>
          </a:p>
          <a:p>
            <a:pPr lvl="1"/>
            <a:r>
              <a:rPr lang="en-US" dirty="0" smtClean="0"/>
              <a:t>If highly positive then include.</a:t>
            </a:r>
          </a:p>
          <a:p>
            <a:r>
              <a:rPr lang="en-US" dirty="0" smtClean="0"/>
              <a:t>Recheck price elasticity</a:t>
            </a:r>
          </a:p>
          <a:p>
            <a:pPr>
              <a:buNone/>
            </a:pPr>
            <a:endParaRPr lang="en-US" dirty="0" smtClean="0"/>
          </a:p>
          <a:p>
            <a:pPr lvl="1">
              <a:buNone/>
            </a:pPr>
            <a:endParaRPr lang="en-US" dirty="0" smtClean="0"/>
          </a:p>
          <a:p>
            <a:pPr lvl="1">
              <a:buNone/>
            </a:pPr>
            <a:endParaRPr lang="th-TH" dirty="0"/>
          </a:p>
        </p:txBody>
      </p:sp>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4</a:t>
            </a:fld>
            <a:endParaRPr lang="th-TH"/>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Telecom. Markets</a:t>
            </a:r>
            <a:endParaRPr lang="th-TH" dirty="0"/>
          </a:p>
        </p:txBody>
      </p:sp>
      <p:sp>
        <p:nvSpPr>
          <p:cNvPr id="3" name="Content Placeholder 2"/>
          <p:cNvSpPr>
            <a:spLocks noGrp="1"/>
          </p:cNvSpPr>
          <p:nvPr>
            <p:ph idx="1"/>
          </p:nvPr>
        </p:nvSpPr>
        <p:spPr/>
        <p:txBody>
          <a:bodyPr>
            <a:normAutofit fontScale="92500" lnSpcReduction="10000"/>
          </a:bodyPr>
          <a:lstStyle/>
          <a:p>
            <a:r>
              <a:rPr lang="en-US" dirty="0" smtClean="0"/>
              <a:t>Upstream Market</a:t>
            </a:r>
          </a:p>
          <a:p>
            <a:pPr lvl="1"/>
            <a:r>
              <a:rPr lang="en-US" dirty="0" smtClean="0"/>
              <a:t>Domestic Fixed- Telephone Network</a:t>
            </a:r>
          </a:p>
          <a:p>
            <a:pPr lvl="1"/>
            <a:r>
              <a:rPr lang="en-US" dirty="0" smtClean="0"/>
              <a:t>Domestic Mobile-Telephone Network</a:t>
            </a:r>
          </a:p>
          <a:p>
            <a:pPr lvl="1"/>
            <a:r>
              <a:rPr lang="en-US" dirty="0" smtClean="0"/>
              <a:t>International Telephone Gateway</a:t>
            </a:r>
          </a:p>
          <a:p>
            <a:pPr lvl="1"/>
            <a:r>
              <a:rPr lang="en-US" dirty="0" smtClean="0"/>
              <a:t>International Internet Gateway</a:t>
            </a:r>
          </a:p>
          <a:p>
            <a:r>
              <a:rPr lang="en-US" dirty="0" smtClean="0"/>
              <a:t>Downstream Market</a:t>
            </a:r>
          </a:p>
          <a:p>
            <a:pPr lvl="1"/>
            <a:r>
              <a:rPr lang="en-US" dirty="0" smtClean="0"/>
              <a:t>Domestic Fixed-line Service</a:t>
            </a:r>
          </a:p>
          <a:p>
            <a:pPr lvl="1"/>
            <a:r>
              <a:rPr lang="en-US" dirty="0" smtClean="0"/>
              <a:t>Domestic Mobile Telephone Service</a:t>
            </a:r>
          </a:p>
          <a:p>
            <a:pPr lvl="1"/>
            <a:r>
              <a:rPr lang="en-US" dirty="0" smtClean="0"/>
              <a:t>International Telephone Service</a:t>
            </a:r>
          </a:p>
          <a:p>
            <a:pPr lvl="1"/>
            <a:r>
              <a:rPr lang="en-US" dirty="0" smtClean="0"/>
              <a:t>Internet Service</a:t>
            </a:r>
            <a:endParaRPr lang="th-TH" dirty="0"/>
          </a:p>
        </p:txBody>
      </p:sp>
      <p:sp>
        <p:nvSpPr>
          <p:cNvPr id="5" name="Footer Placeholder 4"/>
          <p:cNvSpPr>
            <a:spLocks noGrp="1"/>
          </p:cNvSpPr>
          <p:nvPr>
            <p:ph type="ftr" sz="quarter" idx="11"/>
          </p:nvPr>
        </p:nvSpPr>
        <p:spPr/>
        <p:txBody>
          <a:bodyPr/>
          <a:lstStyle/>
          <a:p>
            <a:r>
              <a:rPr lang="en-US" smtClean="0"/>
              <a:t>Chanin Mephokee                 </a:t>
            </a:r>
            <a:endParaRPr lang="th-TH"/>
          </a:p>
        </p:txBody>
      </p:sp>
      <p:sp>
        <p:nvSpPr>
          <p:cNvPr id="4" name="Slide Number Placeholder 3"/>
          <p:cNvSpPr>
            <a:spLocks noGrp="1"/>
          </p:cNvSpPr>
          <p:nvPr>
            <p:ph type="sldNum" sz="quarter" idx="12"/>
          </p:nvPr>
        </p:nvSpPr>
        <p:spPr/>
        <p:txBody>
          <a:bodyPr/>
          <a:lstStyle/>
          <a:p>
            <a:fld id="{E7B31787-BFA5-42D6-AE4D-8ADF776C99F1}" type="slidenum">
              <a:rPr lang="th-TH" smtClean="0"/>
              <a:pPr/>
              <a:t>5</a:t>
            </a:fld>
            <a:endParaRPr lang="th-TH"/>
          </a:p>
        </p:txBody>
      </p:sp>
      <p:pic>
        <p:nvPicPr>
          <p:cNvPr id="2050" name="Picture 2" descr="C:\Program Files\Microsoft Office\MEDIA\CAGCAT10\j0332268.wmf"/>
          <p:cNvPicPr>
            <a:picLocks noChangeAspect="1" noChangeArrowheads="1"/>
          </p:cNvPicPr>
          <p:nvPr/>
        </p:nvPicPr>
        <p:blipFill>
          <a:blip r:embed="rId2" cstate="print"/>
          <a:srcRect/>
          <a:stretch>
            <a:fillRect/>
          </a:stretch>
        </p:blipFill>
        <p:spPr bwMode="auto">
          <a:xfrm>
            <a:off x="6934200" y="4495800"/>
            <a:ext cx="1600200" cy="1808683"/>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Market Structure</a:t>
            </a:r>
            <a:endParaRPr lang="th-TH" dirty="0"/>
          </a:p>
        </p:txBody>
      </p:sp>
      <p:sp>
        <p:nvSpPr>
          <p:cNvPr id="3" name="Content Placeholder 2"/>
          <p:cNvSpPr>
            <a:spLocks noGrp="1"/>
          </p:cNvSpPr>
          <p:nvPr>
            <p:ph idx="1"/>
          </p:nvPr>
        </p:nvSpPr>
        <p:spPr/>
        <p:txBody>
          <a:bodyPr/>
          <a:lstStyle/>
          <a:p>
            <a:r>
              <a:rPr lang="en-US" dirty="0" smtClean="0"/>
              <a:t>Players</a:t>
            </a:r>
          </a:p>
          <a:p>
            <a:r>
              <a:rPr lang="en-US" dirty="0" smtClean="0"/>
              <a:t>Products</a:t>
            </a:r>
          </a:p>
          <a:p>
            <a:r>
              <a:rPr lang="en-US" dirty="0" smtClean="0"/>
              <a:t>Barriers to Entry</a:t>
            </a:r>
          </a:p>
          <a:p>
            <a:r>
              <a:rPr lang="en-US" dirty="0" smtClean="0"/>
              <a:t>Information</a:t>
            </a:r>
            <a:endParaRPr lang="th-TH" dirty="0"/>
          </a:p>
        </p:txBody>
      </p:sp>
      <p:sp>
        <p:nvSpPr>
          <p:cNvPr id="5" name="Footer Placeholder 4"/>
          <p:cNvSpPr>
            <a:spLocks noGrp="1"/>
          </p:cNvSpPr>
          <p:nvPr>
            <p:ph type="ftr" sz="quarter" idx="11"/>
          </p:nvPr>
        </p:nvSpPr>
        <p:spPr/>
        <p:txBody>
          <a:bodyPr/>
          <a:lstStyle/>
          <a:p>
            <a:r>
              <a:rPr lang="en-US" smtClean="0"/>
              <a:t>Chanin Mephokee                 </a:t>
            </a:r>
            <a:endParaRPr lang="th-TH"/>
          </a:p>
        </p:txBody>
      </p:sp>
      <p:sp>
        <p:nvSpPr>
          <p:cNvPr id="4" name="Slide Number Placeholder 3"/>
          <p:cNvSpPr>
            <a:spLocks noGrp="1"/>
          </p:cNvSpPr>
          <p:nvPr>
            <p:ph type="sldNum" sz="quarter" idx="12"/>
          </p:nvPr>
        </p:nvSpPr>
        <p:spPr/>
        <p:txBody>
          <a:bodyPr/>
          <a:lstStyle/>
          <a:p>
            <a:fld id="{E7B31787-BFA5-42D6-AE4D-8ADF776C99F1}" type="slidenum">
              <a:rPr lang="th-TH" smtClean="0"/>
              <a:pPr/>
              <a:t>6</a:t>
            </a:fld>
            <a:endParaRPr lang="th-TH"/>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Domestic fixed-line telephone service</a:t>
            </a:r>
            <a:endParaRPr lang="th-TH" dirty="0"/>
          </a:p>
        </p:txBody>
      </p:sp>
      <p:sp>
        <p:nvSpPr>
          <p:cNvPr id="3" name="Content Placeholder 2"/>
          <p:cNvSpPr>
            <a:spLocks noGrp="1"/>
          </p:cNvSpPr>
          <p:nvPr>
            <p:ph idx="1"/>
          </p:nvPr>
        </p:nvSpPr>
        <p:spPr/>
        <p:txBody>
          <a:bodyPr/>
          <a:lstStyle/>
          <a:p>
            <a:r>
              <a:rPr lang="en-US" dirty="0" smtClean="0"/>
              <a:t>Players</a:t>
            </a:r>
          </a:p>
          <a:p>
            <a:pPr lvl="1"/>
            <a:r>
              <a:rPr lang="en-US" dirty="0" smtClean="0"/>
              <a:t>5 service providers; TOT, TRUE, TT&amp;T, TTTBB, TUC</a:t>
            </a:r>
          </a:p>
          <a:p>
            <a:pPr lvl="1"/>
            <a:r>
              <a:rPr lang="en-US" dirty="0" smtClean="0"/>
              <a:t>TRUE and TT&amp;T under the “built-transfer-operate” contract with TOT.</a:t>
            </a:r>
            <a:endParaRPr lang="th-TH" dirty="0"/>
          </a:p>
        </p:txBody>
      </p:sp>
      <p:sp>
        <p:nvSpPr>
          <p:cNvPr id="5" name="Footer Placeholder 4"/>
          <p:cNvSpPr>
            <a:spLocks noGrp="1"/>
          </p:cNvSpPr>
          <p:nvPr>
            <p:ph type="ftr" sz="quarter" idx="11"/>
          </p:nvPr>
        </p:nvSpPr>
        <p:spPr/>
        <p:txBody>
          <a:bodyPr/>
          <a:lstStyle/>
          <a:p>
            <a:r>
              <a:rPr lang="en-US" smtClean="0"/>
              <a:t>Chanin Mephokee                 </a:t>
            </a:r>
            <a:endParaRPr lang="th-TH"/>
          </a:p>
        </p:txBody>
      </p:sp>
      <p:sp>
        <p:nvSpPr>
          <p:cNvPr id="4" name="Slide Number Placeholder 3"/>
          <p:cNvSpPr>
            <a:spLocks noGrp="1"/>
          </p:cNvSpPr>
          <p:nvPr>
            <p:ph type="sldNum" sz="quarter" idx="12"/>
          </p:nvPr>
        </p:nvSpPr>
        <p:spPr/>
        <p:txBody>
          <a:bodyPr/>
          <a:lstStyle/>
          <a:p>
            <a:fld id="{E7B31787-BFA5-42D6-AE4D-8ADF776C99F1}" type="slidenum">
              <a:rPr lang="th-TH" smtClean="0"/>
              <a:pPr/>
              <a:t>7</a:t>
            </a:fld>
            <a:endParaRPr lang="th-TH"/>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Subscribers</a:t>
            </a:r>
            <a:endParaRPr lang="th-TH" dirty="0"/>
          </a:p>
        </p:txBody>
      </p:sp>
      <p:graphicFrame>
        <p:nvGraphicFramePr>
          <p:cNvPr id="6" name="Content Placeholder 5"/>
          <p:cNvGraphicFramePr>
            <a:graphicFrameLocks noGrp="1"/>
          </p:cNvGraphicFramePr>
          <p:nvPr>
            <p:ph idx="1"/>
          </p:nvPr>
        </p:nvGraphicFramePr>
        <p:xfrm>
          <a:off x="457200" y="1600200"/>
          <a:ext cx="8229600" cy="2072640"/>
        </p:xfrm>
        <a:graphic>
          <a:graphicData uri="http://schemas.openxmlformats.org/drawingml/2006/table">
            <a:tbl>
              <a:tblPr firstRow="1" bandRow="1">
                <a:tableStyleId>{5C22544A-7EE6-4342-B048-85BDC9FD1C3A}</a:tableStyleId>
              </a:tblPr>
              <a:tblGrid>
                <a:gridCol w="2743200"/>
                <a:gridCol w="2743200"/>
                <a:gridCol w="2743200"/>
              </a:tblGrid>
              <a:tr h="370840">
                <a:tc>
                  <a:txBody>
                    <a:bodyPr/>
                    <a:lstStyle/>
                    <a:p>
                      <a:endParaRPr lang="th-TH" dirty="0"/>
                    </a:p>
                  </a:txBody>
                  <a:tcPr/>
                </a:tc>
                <a:tc>
                  <a:txBody>
                    <a:bodyPr/>
                    <a:lstStyle/>
                    <a:p>
                      <a:endParaRPr lang="th-TH"/>
                    </a:p>
                  </a:txBody>
                  <a:tcPr/>
                </a:tc>
                <a:tc>
                  <a:txBody>
                    <a:bodyPr/>
                    <a:lstStyle/>
                    <a:p>
                      <a:r>
                        <a:rPr lang="en-US" dirty="0" err="1" smtClean="0"/>
                        <a:t>YoY</a:t>
                      </a:r>
                      <a:r>
                        <a:rPr lang="en-US" dirty="0" smtClean="0"/>
                        <a:t> (%)</a:t>
                      </a:r>
                      <a:endParaRPr lang="th-TH" dirty="0"/>
                    </a:p>
                  </a:txBody>
                  <a:tcPr/>
                </a:tc>
              </a:tr>
              <a:tr h="370840">
                <a:tc>
                  <a:txBody>
                    <a:bodyPr/>
                    <a:lstStyle/>
                    <a:p>
                      <a:r>
                        <a:rPr lang="en-US" dirty="0" smtClean="0"/>
                        <a:t>Whole Kingdom</a:t>
                      </a:r>
                      <a:endParaRPr lang="th-TH" dirty="0"/>
                    </a:p>
                  </a:txBody>
                  <a:tcPr/>
                </a:tc>
                <a:tc>
                  <a:txBody>
                    <a:bodyPr/>
                    <a:lstStyle/>
                    <a:p>
                      <a:r>
                        <a:rPr lang="en-US" dirty="0" smtClean="0"/>
                        <a:t>6,726,576</a:t>
                      </a:r>
                      <a:endParaRPr lang="th-TH" dirty="0"/>
                    </a:p>
                  </a:txBody>
                  <a:tcPr/>
                </a:tc>
                <a:tc>
                  <a:txBody>
                    <a:bodyPr/>
                    <a:lstStyle/>
                    <a:p>
                      <a:r>
                        <a:rPr lang="en-US" dirty="0" smtClean="0"/>
                        <a:t>- 3.33</a:t>
                      </a:r>
                      <a:endParaRPr lang="th-TH" dirty="0"/>
                    </a:p>
                  </a:txBody>
                  <a:tcPr/>
                </a:tc>
              </a:tr>
              <a:tr h="370840">
                <a:tc>
                  <a:txBody>
                    <a:bodyPr/>
                    <a:lstStyle/>
                    <a:p>
                      <a:r>
                        <a:rPr lang="en-US" dirty="0" smtClean="0"/>
                        <a:t>BKK Metro</a:t>
                      </a:r>
                      <a:endParaRPr lang="th-TH" dirty="0"/>
                    </a:p>
                  </a:txBody>
                  <a:tcPr/>
                </a:tc>
                <a:tc>
                  <a:txBody>
                    <a:bodyPr/>
                    <a:lstStyle/>
                    <a:p>
                      <a:r>
                        <a:rPr lang="en-US" dirty="0" smtClean="0"/>
                        <a:t>3,460,099</a:t>
                      </a:r>
                      <a:endParaRPr lang="th-TH" dirty="0"/>
                    </a:p>
                  </a:txBody>
                  <a:tcPr/>
                </a:tc>
                <a:tc>
                  <a:txBody>
                    <a:bodyPr/>
                    <a:lstStyle/>
                    <a:p>
                      <a:r>
                        <a:rPr lang="en-US" dirty="0" smtClean="0"/>
                        <a:t>-1.89</a:t>
                      </a:r>
                      <a:endParaRPr lang="th-TH" dirty="0"/>
                    </a:p>
                  </a:txBody>
                  <a:tcPr/>
                </a:tc>
              </a:tr>
              <a:tr h="370840">
                <a:tc>
                  <a:txBody>
                    <a:bodyPr/>
                    <a:lstStyle/>
                    <a:p>
                      <a:r>
                        <a:rPr lang="en-US" dirty="0" smtClean="0"/>
                        <a:t>Provincial</a:t>
                      </a:r>
                      <a:endParaRPr lang="th-TH" dirty="0"/>
                    </a:p>
                  </a:txBody>
                  <a:tcPr/>
                </a:tc>
                <a:tc>
                  <a:txBody>
                    <a:bodyPr/>
                    <a:lstStyle/>
                    <a:p>
                      <a:r>
                        <a:rPr lang="en-US" dirty="0" smtClean="0"/>
                        <a:t>3,266,477</a:t>
                      </a:r>
                      <a:endParaRPr lang="th-TH" dirty="0"/>
                    </a:p>
                  </a:txBody>
                  <a:tcPr/>
                </a:tc>
                <a:tc>
                  <a:txBody>
                    <a:bodyPr/>
                    <a:lstStyle/>
                    <a:p>
                      <a:r>
                        <a:rPr lang="en-US" dirty="0" smtClean="0"/>
                        <a:t>-4.81</a:t>
                      </a:r>
                      <a:endParaRPr lang="th-TH" dirty="0"/>
                    </a:p>
                  </a:txBody>
                  <a:tcPr/>
                </a:tc>
              </a:tr>
            </a:tbl>
          </a:graphicData>
        </a:graphic>
      </p:graphicFrame>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8</a:t>
            </a:fld>
            <a:endParaRPr lang="th-TH"/>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Market Share (%)</a:t>
            </a:r>
            <a:endParaRPr lang="th-TH" dirty="0"/>
          </a:p>
        </p:txBody>
      </p:sp>
      <p:graphicFrame>
        <p:nvGraphicFramePr>
          <p:cNvPr id="6" name="Content Placeholder 5"/>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9</a:t>
            </a:fld>
            <a:endParaRPr lang="th-TH"/>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Herfindahl</a:t>
            </a:r>
            <a:r>
              <a:rPr lang="en-US" dirty="0" smtClean="0"/>
              <a:t>-Hirschman Index</a:t>
            </a:r>
            <a:br>
              <a:rPr lang="en-US" dirty="0" smtClean="0"/>
            </a:br>
            <a:r>
              <a:rPr lang="en-US" dirty="0" smtClean="0"/>
              <a:t>(2011)</a:t>
            </a:r>
            <a:endParaRPr lang="th-TH" dirty="0"/>
          </a:p>
        </p:txBody>
      </p:sp>
      <p:graphicFrame>
        <p:nvGraphicFramePr>
          <p:cNvPr id="6" name="Content Placeholder 5"/>
          <p:cNvGraphicFramePr>
            <a:graphicFrameLocks noGrp="1"/>
          </p:cNvGraphicFramePr>
          <p:nvPr>
            <p:ph idx="1"/>
          </p:nvPr>
        </p:nvGraphicFramePr>
        <p:xfrm>
          <a:off x="457200" y="1600200"/>
          <a:ext cx="8229600" cy="4525963"/>
        </p:xfrm>
        <a:graphic>
          <a:graphicData uri="http://schemas.openxmlformats.org/drawingml/2006/table">
            <a:tbl>
              <a:tblPr firstRow="1" bandRow="1">
                <a:tableStyleId>{5C22544A-7EE6-4342-B048-85BDC9FD1C3A}</a:tableStyleId>
              </a:tblPr>
              <a:tblGrid>
                <a:gridCol w="4114800"/>
                <a:gridCol w="4114800"/>
              </a:tblGrid>
              <a:tr h="370840">
                <a:tc>
                  <a:txBody>
                    <a:bodyPr/>
                    <a:lstStyle/>
                    <a:p>
                      <a:endParaRPr lang="th-TH" dirty="0"/>
                    </a:p>
                  </a:txBody>
                  <a:tcPr/>
                </a:tc>
                <a:tc>
                  <a:txBody>
                    <a:bodyPr/>
                    <a:lstStyle/>
                    <a:p>
                      <a:endParaRPr lang="th-TH"/>
                    </a:p>
                  </a:txBody>
                  <a:tcPr/>
                </a:tc>
              </a:tr>
              <a:tr h="370840">
                <a:tc>
                  <a:txBody>
                    <a:bodyPr/>
                    <a:lstStyle/>
                    <a:p>
                      <a:r>
                        <a:rPr lang="en-US" dirty="0" smtClean="0"/>
                        <a:t>Whole Kingdom</a:t>
                      </a:r>
                      <a:endParaRPr lang="th-TH" dirty="0"/>
                    </a:p>
                  </a:txBody>
                  <a:tcPr/>
                </a:tc>
                <a:tc>
                  <a:txBody>
                    <a:bodyPr/>
                    <a:lstStyle/>
                    <a:p>
                      <a:r>
                        <a:rPr lang="en-US" dirty="0" smtClean="0"/>
                        <a:t>4,415</a:t>
                      </a:r>
                      <a:endParaRPr lang="th-TH" dirty="0"/>
                    </a:p>
                  </a:txBody>
                  <a:tcPr/>
                </a:tc>
              </a:tr>
              <a:tr h="370840">
                <a:tc>
                  <a:txBody>
                    <a:bodyPr/>
                    <a:lstStyle/>
                    <a:p>
                      <a:r>
                        <a:rPr lang="en-US" dirty="0" smtClean="0"/>
                        <a:t>BKK Metro</a:t>
                      </a:r>
                      <a:endParaRPr lang="th-TH" dirty="0"/>
                    </a:p>
                  </a:txBody>
                  <a:tcPr/>
                </a:tc>
                <a:tc>
                  <a:txBody>
                    <a:bodyPr/>
                    <a:lstStyle/>
                    <a:p>
                      <a:r>
                        <a:rPr lang="en-US" dirty="0" smtClean="0"/>
                        <a:t>5,025</a:t>
                      </a:r>
                      <a:endParaRPr lang="th-TH" dirty="0"/>
                    </a:p>
                  </a:txBody>
                  <a:tcPr/>
                </a:tc>
              </a:tr>
              <a:tr h="370840">
                <a:tc>
                  <a:txBody>
                    <a:bodyPr/>
                    <a:lstStyle/>
                    <a:p>
                      <a:r>
                        <a:rPr lang="en-US" dirty="0" smtClean="0"/>
                        <a:t>Provincial</a:t>
                      </a:r>
                      <a:endParaRPr lang="th-TH" dirty="0"/>
                    </a:p>
                  </a:txBody>
                  <a:tcPr/>
                </a:tc>
                <a:tc>
                  <a:txBody>
                    <a:bodyPr/>
                    <a:lstStyle/>
                    <a:p>
                      <a:r>
                        <a:rPr lang="en-US" dirty="0" smtClean="0"/>
                        <a:t>5,981</a:t>
                      </a:r>
                      <a:endParaRPr lang="th-TH" dirty="0"/>
                    </a:p>
                  </a:txBody>
                  <a:tcPr/>
                </a:tc>
              </a:tr>
            </a:tbl>
          </a:graphicData>
        </a:graphic>
      </p:graphicFrame>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10</a:t>
            </a:fld>
            <a:endParaRPr lang="th-TH"/>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Average Revenue Per User</a:t>
            </a:r>
            <a:br>
              <a:rPr lang="en-US" dirty="0" smtClean="0"/>
            </a:br>
            <a:r>
              <a:rPr lang="en-US" sz="3600" dirty="0" smtClean="0"/>
              <a:t>(2011)</a:t>
            </a:r>
            <a:endParaRPr lang="th-TH" sz="3600" dirty="0"/>
          </a:p>
        </p:txBody>
      </p:sp>
      <p:sp>
        <p:nvSpPr>
          <p:cNvPr id="3" name="Content Placeholder 2"/>
          <p:cNvSpPr>
            <a:spLocks noGrp="1"/>
          </p:cNvSpPr>
          <p:nvPr>
            <p:ph idx="1"/>
          </p:nvPr>
        </p:nvSpPr>
        <p:spPr/>
        <p:txBody>
          <a:bodyPr/>
          <a:lstStyle/>
          <a:p>
            <a:r>
              <a:rPr lang="en-US" dirty="0" smtClean="0"/>
              <a:t>ARPU = 274 Baht per number</a:t>
            </a:r>
          </a:p>
          <a:p>
            <a:r>
              <a:rPr lang="en-US" dirty="0" smtClean="0"/>
              <a:t>-3.52% (</a:t>
            </a:r>
            <a:r>
              <a:rPr lang="en-US" dirty="0" err="1" smtClean="0"/>
              <a:t>YoY</a:t>
            </a:r>
            <a:r>
              <a:rPr lang="en-US" dirty="0" smtClean="0"/>
              <a:t>)</a:t>
            </a:r>
            <a:endParaRPr lang="th-TH" dirty="0"/>
          </a:p>
        </p:txBody>
      </p:sp>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11</a:t>
            </a:fld>
            <a:endParaRPr lang="th-TH"/>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Mobile telephone service</a:t>
            </a:r>
            <a:endParaRPr lang="th-TH" dirty="0"/>
          </a:p>
        </p:txBody>
      </p:sp>
      <p:sp>
        <p:nvSpPr>
          <p:cNvPr id="3" name="Content Placeholder 2"/>
          <p:cNvSpPr>
            <a:spLocks noGrp="1"/>
          </p:cNvSpPr>
          <p:nvPr>
            <p:ph idx="1"/>
          </p:nvPr>
        </p:nvSpPr>
        <p:spPr/>
        <p:txBody>
          <a:bodyPr/>
          <a:lstStyle/>
          <a:p>
            <a:r>
              <a:rPr lang="en-US" dirty="0" smtClean="0"/>
              <a:t>Firms with Networks</a:t>
            </a:r>
          </a:p>
          <a:p>
            <a:pPr lvl="1"/>
            <a:r>
              <a:rPr lang="en-US" dirty="0" smtClean="0"/>
              <a:t>AIS</a:t>
            </a:r>
          </a:p>
          <a:p>
            <a:pPr lvl="1"/>
            <a:r>
              <a:rPr lang="en-US" dirty="0" smtClean="0"/>
              <a:t>DTAC</a:t>
            </a:r>
          </a:p>
          <a:p>
            <a:pPr lvl="1"/>
            <a:r>
              <a:rPr lang="en-US" dirty="0" smtClean="0"/>
              <a:t>DPC</a:t>
            </a:r>
          </a:p>
          <a:p>
            <a:pPr lvl="1"/>
            <a:r>
              <a:rPr lang="en-US" dirty="0" smtClean="0"/>
              <a:t>TMV</a:t>
            </a:r>
          </a:p>
          <a:p>
            <a:pPr lvl="1"/>
            <a:r>
              <a:rPr lang="en-US" dirty="0" smtClean="0"/>
              <a:t>Hutch ( Real Move Com.)</a:t>
            </a:r>
          </a:p>
          <a:p>
            <a:pPr lvl="1"/>
            <a:r>
              <a:rPr lang="en-US" dirty="0" smtClean="0"/>
              <a:t>CAT CDMA</a:t>
            </a:r>
          </a:p>
          <a:p>
            <a:pPr lvl="1"/>
            <a:r>
              <a:rPr lang="en-US" dirty="0" smtClean="0"/>
              <a:t>TOT 3G</a:t>
            </a:r>
            <a:endParaRPr lang="th-TH" dirty="0"/>
          </a:p>
        </p:txBody>
      </p:sp>
      <p:sp>
        <p:nvSpPr>
          <p:cNvPr id="5" name="Footer Placeholder 4"/>
          <p:cNvSpPr>
            <a:spLocks noGrp="1"/>
          </p:cNvSpPr>
          <p:nvPr>
            <p:ph type="ftr" sz="quarter" idx="11"/>
          </p:nvPr>
        </p:nvSpPr>
        <p:spPr/>
        <p:txBody>
          <a:bodyPr/>
          <a:lstStyle/>
          <a:p>
            <a:r>
              <a:rPr lang="en-US" smtClean="0"/>
              <a:t>Chanin Mephokee                 </a:t>
            </a:r>
            <a:endParaRPr lang="th-TH"/>
          </a:p>
        </p:txBody>
      </p:sp>
      <p:sp>
        <p:nvSpPr>
          <p:cNvPr id="4" name="Slide Number Placeholder 3"/>
          <p:cNvSpPr>
            <a:spLocks noGrp="1"/>
          </p:cNvSpPr>
          <p:nvPr>
            <p:ph type="sldNum" sz="quarter" idx="12"/>
          </p:nvPr>
        </p:nvSpPr>
        <p:spPr/>
        <p:txBody>
          <a:bodyPr/>
          <a:lstStyle/>
          <a:p>
            <a:fld id="{E7B31787-BFA5-42D6-AE4D-8ADF776C99F1}" type="slidenum">
              <a:rPr lang="th-TH" smtClean="0"/>
              <a:pPr/>
              <a:t>12</a:t>
            </a:fld>
            <a:endParaRPr lang="th-TH"/>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smtClean="0"/>
              <a:t>Mobile Visual Network Operators (MVNOs)</a:t>
            </a:r>
          </a:p>
          <a:p>
            <a:pPr lvl="1"/>
            <a:r>
              <a:rPr lang="en-US" dirty="0" err="1" smtClean="0"/>
              <a:t>i</a:t>
            </a:r>
            <a:r>
              <a:rPr lang="en-US" dirty="0" smtClean="0"/>
              <a:t>-Mobile 3G</a:t>
            </a:r>
          </a:p>
          <a:p>
            <a:pPr lvl="1"/>
            <a:r>
              <a:rPr lang="en-US" dirty="0" err="1" smtClean="0"/>
              <a:t>i-KooL</a:t>
            </a:r>
            <a:r>
              <a:rPr lang="en-US" dirty="0" smtClean="0"/>
              <a:t>  3G</a:t>
            </a:r>
          </a:p>
          <a:p>
            <a:pPr lvl="1"/>
            <a:r>
              <a:rPr lang="en-US" dirty="0" smtClean="0"/>
              <a:t>IEC 3G</a:t>
            </a:r>
          </a:p>
          <a:p>
            <a:pPr lvl="1"/>
            <a:r>
              <a:rPr lang="en-US" dirty="0" smtClean="0"/>
              <a:t>MOJO 3G</a:t>
            </a:r>
          </a:p>
          <a:p>
            <a:pPr lvl="1"/>
            <a:r>
              <a:rPr lang="en-US" dirty="0" smtClean="0"/>
              <a:t>365</a:t>
            </a:r>
          </a:p>
          <a:p>
            <a:pPr lvl="1">
              <a:buNone/>
            </a:pPr>
            <a:r>
              <a:rPr lang="en-US" dirty="0" smtClean="0"/>
              <a:t>All are under joint- venture contract with TOT3G.</a:t>
            </a:r>
          </a:p>
          <a:p>
            <a:pPr lvl="1"/>
            <a:endParaRPr lang="en-US" dirty="0" smtClean="0"/>
          </a:p>
          <a:p>
            <a:pPr lvl="1"/>
            <a:endParaRPr lang="th-TH" dirty="0"/>
          </a:p>
        </p:txBody>
      </p:sp>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13</a:t>
            </a:fld>
            <a:endParaRPr lang="th-TH"/>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Mobile subscribers</a:t>
            </a:r>
            <a:endParaRPr lang="th-TH" dirty="0"/>
          </a:p>
        </p:txBody>
      </p:sp>
      <p:graphicFrame>
        <p:nvGraphicFramePr>
          <p:cNvPr id="6" name="Content Placeholder 5"/>
          <p:cNvGraphicFramePr>
            <a:graphicFrameLocks noGrp="1"/>
          </p:cNvGraphicFramePr>
          <p:nvPr>
            <p:ph idx="1"/>
          </p:nvPr>
        </p:nvGraphicFramePr>
        <p:xfrm>
          <a:off x="457200" y="1600200"/>
          <a:ext cx="8229600" cy="4525963"/>
        </p:xfrm>
        <a:graphic>
          <a:graphicData uri="http://schemas.openxmlformats.org/drawingml/2006/table">
            <a:tbl>
              <a:tblPr firstRow="1" bandRow="1">
                <a:tableStyleId>{5C22544A-7EE6-4342-B048-85BDC9FD1C3A}</a:tableStyleId>
              </a:tblPr>
              <a:tblGrid>
                <a:gridCol w="2057400"/>
                <a:gridCol w="2057400"/>
                <a:gridCol w="2057400"/>
                <a:gridCol w="2057400"/>
              </a:tblGrid>
              <a:tr h="370840">
                <a:tc>
                  <a:txBody>
                    <a:bodyPr/>
                    <a:lstStyle/>
                    <a:p>
                      <a:endParaRPr lang="th-TH" dirty="0"/>
                    </a:p>
                  </a:txBody>
                  <a:tcPr/>
                </a:tc>
                <a:tc>
                  <a:txBody>
                    <a:bodyPr/>
                    <a:lstStyle/>
                    <a:p>
                      <a:r>
                        <a:rPr lang="en-US" dirty="0" smtClean="0"/>
                        <a:t>Q2/2554</a:t>
                      </a:r>
                      <a:endParaRPr lang="th-TH" dirty="0"/>
                    </a:p>
                  </a:txBody>
                  <a:tcPr/>
                </a:tc>
                <a:tc>
                  <a:txBody>
                    <a:bodyPr/>
                    <a:lstStyle/>
                    <a:p>
                      <a:r>
                        <a:rPr lang="en-US" dirty="0" smtClean="0"/>
                        <a:t>Q2/2553</a:t>
                      </a:r>
                      <a:endParaRPr lang="th-TH" dirty="0"/>
                    </a:p>
                  </a:txBody>
                  <a:tcPr/>
                </a:tc>
                <a:tc>
                  <a:txBody>
                    <a:bodyPr/>
                    <a:lstStyle/>
                    <a:p>
                      <a:r>
                        <a:rPr lang="en-US" dirty="0" smtClean="0"/>
                        <a:t>Y-o-Y%</a:t>
                      </a:r>
                      <a:endParaRPr lang="th-TH" dirty="0"/>
                    </a:p>
                  </a:txBody>
                  <a:tcPr/>
                </a:tc>
              </a:tr>
              <a:tr h="370840">
                <a:tc>
                  <a:txBody>
                    <a:bodyPr/>
                    <a:lstStyle/>
                    <a:p>
                      <a:r>
                        <a:rPr lang="en-US" dirty="0" smtClean="0"/>
                        <a:t>Total</a:t>
                      </a:r>
                      <a:endParaRPr lang="th-TH" dirty="0"/>
                    </a:p>
                  </a:txBody>
                  <a:tcPr/>
                </a:tc>
                <a:tc>
                  <a:txBody>
                    <a:bodyPr/>
                    <a:lstStyle/>
                    <a:p>
                      <a:r>
                        <a:rPr lang="en-US" dirty="0" smtClean="0"/>
                        <a:t>74,592,012</a:t>
                      </a:r>
                      <a:endParaRPr lang="th-TH" dirty="0"/>
                    </a:p>
                  </a:txBody>
                  <a:tcPr/>
                </a:tc>
                <a:tc>
                  <a:txBody>
                    <a:bodyPr/>
                    <a:lstStyle/>
                    <a:p>
                      <a:r>
                        <a:rPr lang="en-US" dirty="0" smtClean="0"/>
                        <a:t>68,704,964</a:t>
                      </a:r>
                      <a:endParaRPr lang="th-TH" dirty="0"/>
                    </a:p>
                  </a:txBody>
                  <a:tcPr/>
                </a:tc>
                <a:tc>
                  <a:txBody>
                    <a:bodyPr/>
                    <a:lstStyle/>
                    <a:p>
                      <a:r>
                        <a:rPr lang="en-US" dirty="0" smtClean="0"/>
                        <a:t>8.57</a:t>
                      </a:r>
                      <a:endParaRPr lang="th-TH" dirty="0"/>
                    </a:p>
                  </a:txBody>
                  <a:tcPr/>
                </a:tc>
              </a:tr>
              <a:tr h="370840">
                <a:tc>
                  <a:txBody>
                    <a:bodyPr/>
                    <a:lstStyle/>
                    <a:p>
                      <a:r>
                        <a:rPr lang="en-US" dirty="0" smtClean="0"/>
                        <a:t>Pre-paid</a:t>
                      </a:r>
                      <a:endParaRPr lang="th-TH" dirty="0"/>
                    </a:p>
                  </a:txBody>
                  <a:tcPr/>
                </a:tc>
                <a:tc>
                  <a:txBody>
                    <a:bodyPr/>
                    <a:lstStyle/>
                    <a:p>
                      <a:r>
                        <a:rPr lang="en-US" dirty="0" smtClean="0"/>
                        <a:t>67,129,494</a:t>
                      </a:r>
                      <a:endParaRPr lang="th-TH" dirty="0"/>
                    </a:p>
                  </a:txBody>
                  <a:tcPr/>
                </a:tc>
                <a:tc>
                  <a:txBody>
                    <a:bodyPr/>
                    <a:lstStyle/>
                    <a:p>
                      <a:r>
                        <a:rPr lang="en-US" dirty="0" smtClean="0"/>
                        <a:t>61,615,449</a:t>
                      </a:r>
                      <a:endParaRPr lang="th-TH" dirty="0"/>
                    </a:p>
                  </a:txBody>
                  <a:tcPr/>
                </a:tc>
                <a:tc>
                  <a:txBody>
                    <a:bodyPr/>
                    <a:lstStyle/>
                    <a:p>
                      <a:r>
                        <a:rPr lang="en-US" dirty="0" smtClean="0"/>
                        <a:t>8.95</a:t>
                      </a:r>
                      <a:endParaRPr lang="th-TH" dirty="0"/>
                    </a:p>
                  </a:txBody>
                  <a:tcPr/>
                </a:tc>
              </a:tr>
              <a:tr h="370840">
                <a:tc>
                  <a:txBody>
                    <a:bodyPr/>
                    <a:lstStyle/>
                    <a:p>
                      <a:r>
                        <a:rPr lang="en-US" dirty="0" smtClean="0"/>
                        <a:t>Post-paid</a:t>
                      </a:r>
                      <a:endParaRPr lang="th-TH" dirty="0"/>
                    </a:p>
                  </a:txBody>
                  <a:tcPr/>
                </a:tc>
                <a:tc>
                  <a:txBody>
                    <a:bodyPr/>
                    <a:lstStyle/>
                    <a:p>
                      <a:r>
                        <a:rPr lang="en-US" dirty="0" smtClean="0"/>
                        <a:t>7,462,518</a:t>
                      </a:r>
                      <a:endParaRPr lang="th-TH" dirty="0"/>
                    </a:p>
                  </a:txBody>
                  <a:tcPr/>
                </a:tc>
                <a:tc>
                  <a:txBody>
                    <a:bodyPr/>
                    <a:lstStyle/>
                    <a:p>
                      <a:r>
                        <a:rPr lang="en-US" dirty="0" smtClean="0"/>
                        <a:t>7,089,515</a:t>
                      </a:r>
                      <a:endParaRPr lang="th-TH" dirty="0"/>
                    </a:p>
                  </a:txBody>
                  <a:tcPr/>
                </a:tc>
                <a:tc>
                  <a:txBody>
                    <a:bodyPr/>
                    <a:lstStyle/>
                    <a:p>
                      <a:r>
                        <a:rPr lang="en-US" dirty="0" smtClean="0"/>
                        <a:t>5.26</a:t>
                      </a:r>
                      <a:endParaRPr lang="th-TH" dirty="0"/>
                    </a:p>
                  </a:txBody>
                  <a:tcPr/>
                </a:tc>
              </a:tr>
            </a:tbl>
          </a:graphicData>
        </a:graphic>
      </p:graphicFrame>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14</a:t>
            </a:fld>
            <a:endParaRPr lang="th-TH"/>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Market Shares</a:t>
            </a:r>
            <a:endParaRPr lang="th-TH" dirty="0"/>
          </a:p>
        </p:txBody>
      </p:sp>
      <p:graphicFrame>
        <p:nvGraphicFramePr>
          <p:cNvPr id="6" name="Content Placeholder 5"/>
          <p:cNvGraphicFramePr>
            <a:graphicFrameLocks noGrp="1"/>
          </p:cNvGraphicFramePr>
          <p:nvPr>
            <p:ph idx="1"/>
          </p:nvPr>
        </p:nvGraphicFramePr>
        <p:xfrm>
          <a:off x="457200" y="1600200"/>
          <a:ext cx="8229600" cy="4525963"/>
        </p:xfrm>
        <a:graphic>
          <a:graphicData uri="http://schemas.openxmlformats.org/drawingml/2006/table">
            <a:tbl>
              <a:tblPr firstRow="1" bandRow="1">
                <a:tableStyleId>{5C22544A-7EE6-4342-B048-85BDC9FD1C3A}</a:tableStyleId>
              </a:tblPr>
              <a:tblGrid>
                <a:gridCol w="4114800"/>
                <a:gridCol w="4114800"/>
              </a:tblGrid>
              <a:tr h="370840">
                <a:tc>
                  <a:txBody>
                    <a:bodyPr/>
                    <a:lstStyle/>
                    <a:p>
                      <a:r>
                        <a:rPr lang="en-US" dirty="0" smtClean="0"/>
                        <a:t>AIS</a:t>
                      </a:r>
                      <a:endParaRPr lang="th-TH" dirty="0"/>
                    </a:p>
                  </a:txBody>
                  <a:tcPr/>
                </a:tc>
                <a:tc>
                  <a:txBody>
                    <a:bodyPr/>
                    <a:lstStyle/>
                    <a:p>
                      <a:r>
                        <a:rPr lang="en-US" dirty="0" smtClean="0"/>
                        <a:t>43.43</a:t>
                      </a:r>
                      <a:endParaRPr lang="th-TH" dirty="0"/>
                    </a:p>
                  </a:txBody>
                  <a:tcPr/>
                </a:tc>
              </a:tr>
              <a:tr h="370840">
                <a:tc>
                  <a:txBody>
                    <a:bodyPr/>
                    <a:lstStyle/>
                    <a:p>
                      <a:r>
                        <a:rPr lang="en-US" dirty="0" smtClean="0"/>
                        <a:t>DTAC</a:t>
                      </a:r>
                      <a:endParaRPr lang="th-TH" dirty="0"/>
                    </a:p>
                  </a:txBody>
                  <a:tcPr/>
                </a:tc>
                <a:tc>
                  <a:txBody>
                    <a:bodyPr/>
                    <a:lstStyle/>
                    <a:p>
                      <a:r>
                        <a:rPr lang="en-US" dirty="0" smtClean="0"/>
                        <a:t>30.47</a:t>
                      </a:r>
                      <a:endParaRPr lang="th-TH" dirty="0"/>
                    </a:p>
                  </a:txBody>
                  <a:tcPr/>
                </a:tc>
              </a:tr>
              <a:tr h="370840">
                <a:tc>
                  <a:txBody>
                    <a:bodyPr/>
                    <a:lstStyle/>
                    <a:p>
                      <a:r>
                        <a:rPr lang="en-US" dirty="0" smtClean="0"/>
                        <a:t>True Move</a:t>
                      </a:r>
                      <a:endParaRPr lang="th-TH" dirty="0"/>
                    </a:p>
                  </a:txBody>
                  <a:tcPr/>
                </a:tc>
                <a:tc>
                  <a:txBody>
                    <a:bodyPr/>
                    <a:lstStyle/>
                    <a:p>
                      <a:r>
                        <a:rPr lang="en-US" dirty="0" smtClean="0"/>
                        <a:t>24.04</a:t>
                      </a:r>
                      <a:endParaRPr lang="th-TH" dirty="0"/>
                    </a:p>
                  </a:txBody>
                  <a:tcPr/>
                </a:tc>
              </a:tr>
              <a:tr h="370840">
                <a:tc>
                  <a:txBody>
                    <a:bodyPr/>
                    <a:lstStyle/>
                    <a:p>
                      <a:r>
                        <a:rPr lang="en-US" dirty="0" smtClean="0"/>
                        <a:t>Hutch</a:t>
                      </a:r>
                      <a:endParaRPr lang="th-TH" dirty="0"/>
                    </a:p>
                  </a:txBody>
                  <a:tcPr/>
                </a:tc>
                <a:tc>
                  <a:txBody>
                    <a:bodyPr/>
                    <a:lstStyle/>
                    <a:p>
                      <a:r>
                        <a:rPr lang="en-US" dirty="0" smtClean="0"/>
                        <a:t>0.08</a:t>
                      </a:r>
                      <a:endParaRPr lang="th-TH" dirty="0"/>
                    </a:p>
                  </a:txBody>
                  <a:tcPr/>
                </a:tc>
              </a:tr>
              <a:tr h="370840">
                <a:tc>
                  <a:txBody>
                    <a:bodyPr/>
                    <a:lstStyle/>
                    <a:p>
                      <a:r>
                        <a:rPr lang="en-US" dirty="0" smtClean="0"/>
                        <a:t>CAT</a:t>
                      </a:r>
                      <a:endParaRPr lang="th-TH" dirty="0"/>
                    </a:p>
                  </a:txBody>
                  <a:tcPr/>
                </a:tc>
                <a:tc>
                  <a:txBody>
                    <a:bodyPr/>
                    <a:lstStyle/>
                    <a:p>
                      <a:r>
                        <a:rPr lang="en-US" dirty="0" smtClean="0"/>
                        <a:t>0.59</a:t>
                      </a:r>
                      <a:endParaRPr lang="th-TH" dirty="0"/>
                    </a:p>
                  </a:txBody>
                  <a:tcPr/>
                </a:tc>
              </a:tr>
              <a:tr h="370840">
                <a:tc>
                  <a:txBody>
                    <a:bodyPr/>
                    <a:lstStyle/>
                    <a:p>
                      <a:r>
                        <a:rPr lang="en-US" dirty="0" smtClean="0"/>
                        <a:t>TOT</a:t>
                      </a:r>
                      <a:endParaRPr lang="th-TH" dirty="0"/>
                    </a:p>
                  </a:txBody>
                  <a:tcPr/>
                </a:tc>
                <a:tc>
                  <a:txBody>
                    <a:bodyPr/>
                    <a:lstStyle/>
                    <a:p>
                      <a:r>
                        <a:rPr lang="en-US" dirty="0" smtClean="0"/>
                        <a:t>0.55</a:t>
                      </a:r>
                      <a:endParaRPr lang="th-TH" dirty="0"/>
                    </a:p>
                  </a:txBody>
                  <a:tcPr/>
                </a:tc>
              </a:tr>
            </a:tbl>
          </a:graphicData>
        </a:graphic>
      </p:graphicFrame>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15</a:t>
            </a:fld>
            <a:endParaRPr lang="th-TH"/>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Herfindahl-Hischman</a:t>
            </a:r>
            <a:r>
              <a:rPr lang="en-US" dirty="0" smtClean="0"/>
              <a:t> Index</a:t>
            </a:r>
            <a:endParaRPr lang="th-TH" dirty="0"/>
          </a:p>
        </p:txBody>
      </p:sp>
      <p:graphicFrame>
        <p:nvGraphicFramePr>
          <p:cNvPr id="6" name="Content Placeholder 5"/>
          <p:cNvGraphicFramePr>
            <a:graphicFrameLocks noGrp="1"/>
          </p:cNvGraphicFramePr>
          <p:nvPr>
            <p:ph idx="1"/>
          </p:nvPr>
        </p:nvGraphicFramePr>
        <p:xfrm>
          <a:off x="457200" y="1600200"/>
          <a:ext cx="8229600" cy="4525963"/>
        </p:xfrm>
        <a:graphic>
          <a:graphicData uri="http://schemas.openxmlformats.org/drawingml/2006/table">
            <a:tbl>
              <a:tblPr firstRow="1" bandRow="1">
                <a:tableStyleId>{5C22544A-7EE6-4342-B048-85BDC9FD1C3A}</a:tableStyleId>
              </a:tblPr>
              <a:tblGrid>
                <a:gridCol w="4114800"/>
                <a:gridCol w="4114800"/>
              </a:tblGrid>
              <a:tr h="370840">
                <a:tc>
                  <a:txBody>
                    <a:bodyPr/>
                    <a:lstStyle/>
                    <a:p>
                      <a:r>
                        <a:rPr lang="en-US" dirty="0" smtClean="0"/>
                        <a:t>Q2</a:t>
                      </a:r>
                      <a:endParaRPr lang="th-TH" dirty="0"/>
                    </a:p>
                  </a:txBody>
                  <a:tcPr/>
                </a:tc>
                <a:tc>
                  <a:txBody>
                    <a:bodyPr/>
                    <a:lstStyle/>
                    <a:p>
                      <a:endParaRPr lang="th-TH"/>
                    </a:p>
                  </a:txBody>
                  <a:tcPr/>
                </a:tc>
              </a:tr>
              <a:tr h="370840">
                <a:tc>
                  <a:txBody>
                    <a:bodyPr/>
                    <a:lstStyle/>
                    <a:p>
                      <a:r>
                        <a:rPr lang="en-US" dirty="0" smtClean="0"/>
                        <a:t>2552</a:t>
                      </a:r>
                      <a:endParaRPr lang="th-TH" dirty="0"/>
                    </a:p>
                  </a:txBody>
                  <a:tcPr/>
                </a:tc>
                <a:tc>
                  <a:txBody>
                    <a:bodyPr/>
                    <a:lstStyle/>
                    <a:p>
                      <a:r>
                        <a:rPr lang="en-US" dirty="0" smtClean="0"/>
                        <a:t>3,359</a:t>
                      </a:r>
                      <a:endParaRPr lang="th-TH" dirty="0"/>
                    </a:p>
                  </a:txBody>
                  <a:tcPr/>
                </a:tc>
              </a:tr>
              <a:tr h="370840">
                <a:tc>
                  <a:txBody>
                    <a:bodyPr/>
                    <a:lstStyle/>
                    <a:p>
                      <a:r>
                        <a:rPr lang="en-US" dirty="0" smtClean="0"/>
                        <a:t>2553</a:t>
                      </a:r>
                      <a:endParaRPr lang="th-TH" dirty="0"/>
                    </a:p>
                  </a:txBody>
                  <a:tcPr/>
                </a:tc>
                <a:tc>
                  <a:txBody>
                    <a:bodyPr/>
                    <a:lstStyle/>
                    <a:p>
                      <a:r>
                        <a:rPr lang="en-US" dirty="0" smtClean="0"/>
                        <a:t>3,373</a:t>
                      </a:r>
                      <a:endParaRPr lang="th-TH" dirty="0"/>
                    </a:p>
                  </a:txBody>
                  <a:tcPr/>
                </a:tc>
              </a:tr>
              <a:tr h="370840">
                <a:tc>
                  <a:txBody>
                    <a:bodyPr/>
                    <a:lstStyle/>
                    <a:p>
                      <a:r>
                        <a:rPr lang="en-US" dirty="0" smtClean="0"/>
                        <a:t>2554</a:t>
                      </a:r>
                      <a:endParaRPr lang="th-TH" dirty="0"/>
                    </a:p>
                  </a:txBody>
                  <a:tcPr/>
                </a:tc>
                <a:tc>
                  <a:txBody>
                    <a:bodyPr/>
                    <a:lstStyle/>
                    <a:p>
                      <a:r>
                        <a:rPr lang="en-US" dirty="0" smtClean="0"/>
                        <a:t>3,394</a:t>
                      </a:r>
                      <a:endParaRPr lang="th-TH" dirty="0"/>
                    </a:p>
                  </a:txBody>
                  <a:tcPr/>
                </a:tc>
              </a:tr>
              <a:tr h="370840">
                <a:tc>
                  <a:txBody>
                    <a:bodyPr/>
                    <a:lstStyle/>
                    <a:p>
                      <a:endParaRPr lang="th-TH"/>
                    </a:p>
                  </a:txBody>
                  <a:tcPr/>
                </a:tc>
                <a:tc>
                  <a:txBody>
                    <a:bodyPr/>
                    <a:lstStyle/>
                    <a:p>
                      <a:endParaRPr lang="th-TH"/>
                    </a:p>
                  </a:txBody>
                  <a:tcPr/>
                </a:tc>
              </a:tr>
            </a:tbl>
          </a:graphicData>
        </a:graphic>
      </p:graphicFrame>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16</a:t>
            </a:fld>
            <a:endParaRPr lang="th-TH"/>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ARPU</a:t>
            </a:r>
            <a:endParaRPr lang="th-TH" dirty="0"/>
          </a:p>
        </p:txBody>
      </p:sp>
      <p:graphicFrame>
        <p:nvGraphicFramePr>
          <p:cNvPr id="6" name="Content Placeholder 5"/>
          <p:cNvGraphicFramePr>
            <a:graphicFrameLocks noGrp="1"/>
          </p:cNvGraphicFramePr>
          <p:nvPr>
            <p:ph idx="1"/>
          </p:nvPr>
        </p:nvGraphicFramePr>
        <p:xfrm>
          <a:off x="457200" y="1600200"/>
          <a:ext cx="8229600" cy="4525963"/>
        </p:xfrm>
        <a:graphic>
          <a:graphicData uri="http://schemas.openxmlformats.org/drawingml/2006/table">
            <a:tbl>
              <a:tblPr firstRow="1" bandRow="1">
                <a:tableStyleId>{5C22544A-7EE6-4342-B048-85BDC9FD1C3A}</a:tableStyleId>
              </a:tblPr>
              <a:tblGrid>
                <a:gridCol w="2057400"/>
                <a:gridCol w="2057400"/>
                <a:gridCol w="2057400"/>
                <a:gridCol w="2057400"/>
              </a:tblGrid>
              <a:tr h="370840">
                <a:tc>
                  <a:txBody>
                    <a:bodyPr/>
                    <a:lstStyle/>
                    <a:p>
                      <a:endParaRPr lang="th-TH" dirty="0"/>
                    </a:p>
                  </a:txBody>
                  <a:tcPr/>
                </a:tc>
                <a:tc>
                  <a:txBody>
                    <a:bodyPr/>
                    <a:lstStyle/>
                    <a:p>
                      <a:r>
                        <a:rPr lang="en-US" dirty="0" smtClean="0"/>
                        <a:t>Q2/54</a:t>
                      </a:r>
                      <a:endParaRPr lang="th-TH" dirty="0"/>
                    </a:p>
                  </a:txBody>
                  <a:tcPr/>
                </a:tc>
                <a:tc>
                  <a:txBody>
                    <a:bodyPr/>
                    <a:lstStyle/>
                    <a:p>
                      <a:r>
                        <a:rPr lang="en-US" dirty="0" smtClean="0"/>
                        <a:t>Q2/53</a:t>
                      </a:r>
                      <a:endParaRPr lang="th-TH" dirty="0"/>
                    </a:p>
                  </a:txBody>
                  <a:tcPr/>
                </a:tc>
                <a:tc>
                  <a:txBody>
                    <a:bodyPr/>
                    <a:lstStyle/>
                    <a:p>
                      <a:r>
                        <a:rPr lang="en-US" dirty="0" smtClean="0"/>
                        <a:t>Y-o-Y %</a:t>
                      </a:r>
                      <a:endParaRPr lang="th-TH" dirty="0"/>
                    </a:p>
                  </a:txBody>
                  <a:tcPr/>
                </a:tc>
              </a:tr>
              <a:tr h="370840">
                <a:tc>
                  <a:txBody>
                    <a:bodyPr/>
                    <a:lstStyle/>
                    <a:p>
                      <a:r>
                        <a:rPr lang="en-US" dirty="0" smtClean="0"/>
                        <a:t>Pre-paid</a:t>
                      </a:r>
                      <a:endParaRPr lang="th-TH" dirty="0"/>
                    </a:p>
                  </a:txBody>
                  <a:tcPr/>
                </a:tc>
                <a:tc>
                  <a:txBody>
                    <a:bodyPr/>
                    <a:lstStyle/>
                    <a:p>
                      <a:r>
                        <a:rPr lang="en-US" dirty="0" smtClean="0"/>
                        <a:t>156</a:t>
                      </a:r>
                      <a:endParaRPr lang="th-TH" dirty="0"/>
                    </a:p>
                  </a:txBody>
                  <a:tcPr/>
                </a:tc>
                <a:tc>
                  <a:txBody>
                    <a:bodyPr/>
                    <a:lstStyle/>
                    <a:p>
                      <a:r>
                        <a:rPr lang="en-US" dirty="0" smtClean="0"/>
                        <a:t>154</a:t>
                      </a:r>
                      <a:endParaRPr lang="th-TH" dirty="0"/>
                    </a:p>
                  </a:txBody>
                  <a:tcPr/>
                </a:tc>
                <a:tc>
                  <a:txBody>
                    <a:bodyPr/>
                    <a:lstStyle/>
                    <a:p>
                      <a:r>
                        <a:rPr lang="en-US" dirty="0" smtClean="0"/>
                        <a:t>1.30</a:t>
                      </a:r>
                      <a:endParaRPr lang="th-TH" dirty="0"/>
                    </a:p>
                  </a:txBody>
                  <a:tcPr/>
                </a:tc>
              </a:tr>
              <a:tr h="370840">
                <a:tc>
                  <a:txBody>
                    <a:bodyPr/>
                    <a:lstStyle/>
                    <a:p>
                      <a:r>
                        <a:rPr lang="en-US" dirty="0" smtClean="0"/>
                        <a:t>Post-paid</a:t>
                      </a:r>
                      <a:endParaRPr lang="th-TH" dirty="0"/>
                    </a:p>
                  </a:txBody>
                  <a:tcPr/>
                </a:tc>
                <a:tc>
                  <a:txBody>
                    <a:bodyPr/>
                    <a:lstStyle/>
                    <a:p>
                      <a:r>
                        <a:rPr lang="en-US" dirty="0" smtClean="0"/>
                        <a:t>586</a:t>
                      </a:r>
                      <a:endParaRPr lang="th-TH" dirty="0"/>
                    </a:p>
                  </a:txBody>
                  <a:tcPr/>
                </a:tc>
                <a:tc>
                  <a:txBody>
                    <a:bodyPr/>
                    <a:lstStyle/>
                    <a:p>
                      <a:r>
                        <a:rPr lang="en-US" dirty="0" smtClean="0"/>
                        <a:t>575</a:t>
                      </a:r>
                      <a:endParaRPr lang="th-TH" dirty="0"/>
                    </a:p>
                  </a:txBody>
                  <a:tcPr/>
                </a:tc>
                <a:tc>
                  <a:txBody>
                    <a:bodyPr/>
                    <a:lstStyle/>
                    <a:p>
                      <a:r>
                        <a:rPr lang="en-US" dirty="0" smtClean="0"/>
                        <a:t>1.91</a:t>
                      </a:r>
                      <a:endParaRPr lang="th-TH" dirty="0"/>
                    </a:p>
                  </a:txBody>
                  <a:tcPr/>
                </a:tc>
              </a:tr>
              <a:tr h="370840">
                <a:tc>
                  <a:txBody>
                    <a:bodyPr/>
                    <a:lstStyle/>
                    <a:p>
                      <a:r>
                        <a:rPr lang="en-US" dirty="0" smtClean="0"/>
                        <a:t>average</a:t>
                      </a:r>
                      <a:endParaRPr lang="th-TH" dirty="0"/>
                    </a:p>
                  </a:txBody>
                  <a:tcPr/>
                </a:tc>
                <a:tc>
                  <a:txBody>
                    <a:bodyPr/>
                    <a:lstStyle/>
                    <a:p>
                      <a:r>
                        <a:rPr lang="en-US" dirty="0" smtClean="0"/>
                        <a:t>198</a:t>
                      </a:r>
                      <a:endParaRPr lang="th-TH" dirty="0"/>
                    </a:p>
                  </a:txBody>
                  <a:tcPr/>
                </a:tc>
                <a:tc>
                  <a:txBody>
                    <a:bodyPr/>
                    <a:lstStyle/>
                    <a:p>
                      <a:r>
                        <a:rPr lang="en-US" dirty="0" smtClean="0"/>
                        <a:t>195</a:t>
                      </a:r>
                      <a:endParaRPr lang="th-TH" dirty="0"/>
                    </a:p>
                  </a:txBody>
                  <a:tcPr/>
                </a:tc>
                <a:tc>
                  <a:txBody>
                    <a:bodyPr/>
                    <a:lstStyle/>
                    <a:p>
                      <a:r>
                        <a:rPr lang="en-US" dirty="0" smtClean="0"/>
                        <a:t>1.54</a:t>
                      </a:r>
                      <a:endParaRPr lang="th-TH" dirty="0"/>
                    </a:p>
                  </a:txBody>
                  <a:tcPr/>
                </a:tc>
              </a:tr>
            </a:tbl>
          </a:graphicData>
        </a:graphic>
      </p:graphicFrame>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17</a:t>
            </a:fld>
            <a:endParaRPr lang="th-TH"/>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Internet service</a:t>
            </a:r>
            <a:endParaRPr lang="th-TH" dirty="0"/>
          </a:p>
        </p:txBody>
      </p:sp>
      <p:sp>
        <p:nvSpPr>
          <p:cNvPr id="3" name="Content Placeholder 2"/>
          <p:cNvSpPr>
            <a:spLocks noGrp="1"/>
          </p:cNvSpPr>
          <p:nvPr>
            <p:ph idx="1"/>
          </p:nvPr>
        </p:nvSpPr>
        <p:spPr/>
        <p:txBody>
          <a:bodyPr/>
          <a:lstStyle/>
          <a:p>
            <a:r>
              <a:rPr lang="en-US" dirty="0" smtClean="0"/>
              <a:t>High-speed ISPs</a:t>
            </a:r>
          </a:p>
          <a:p>
            <a:pPr lvl="1"/>
            <a:r>
              <a:rPr lang="en-US" dirty="0" smtClean="0"/>
              <a:t>TOT</a:t>
            </a:r>
          </a:p>
          <a:p>
            <a:pPr lvl="1"/>
            <a:r>
              <a:rPr lang="en-US" dirty="0" smtClean="0"/>
              <a:t>True Internet</a:t>
            </a:r>
          </a:p>
          <a:p>
            <a:pPr lvl="1"/>
            <a:r>
              <a:rPr lang="en-US" dirty="0" smtClean="0"/>
              <a:t>3BB</a:t>
            </a:r>
            <a:endParaRPr lang="th-TH" dirty="0"/>
          </a:p>
        </p:txBody>
      </p:sp>
      <p:sp>
        <p:nvSpPr>
          <p:cNvPr id="5" name="Footer Placeholder 4"/>
          <p:cNvSpPr>
            <a:spLocks noGrp="1"/>
          </p:cNvSpPr>
          <p:nvPr>
            <p:ph type="ftr" sz="quarter" idx="11"/>
          </p:nvPr>
        </p:nvSpPr>
        <p:spPr/>
        <p:txBody>
          <a:bodyPr/>
          <a:lstStyle/>
          <a:p>
            <a:r>
              <a:rPr lang="en-US" smtClean="0"/>
              <a:t>Chanin Mephokee                 </a:t>
            </a:r>
            <a:endParaRPr lang="th-TH"/>
          </a:p>
        </p:txBody>
      </p:sp>
      <p:sp>
        <p:nvSpPr>
          <p:cNvPr id="4" name="Slide Number Placeholder 3"/>
          <p:cNvSpPr>
            <a:spLocks noGrp="1"/>
          </p:cNvSpPr>
          <p:nvPr>
            <p:ph type="sldNum" sz="quarter" idx="12"/>
          </p:nvPr>
        </p:nvSpPr>
        <p:spPr/>
        <p:txBody>
          <a:bodyPr/>
          <a:lstStyle/>
          <a:p>
            <a:fld id="{E7B31787-BFA5-42D6-AE4D-8ADF776C99F1}" type="slidenum">
              <a:rPr lang="th-TH" smtClean="0"/>
              <a:pPr/>
              <a:t>18</a:t>
            </a:fld>
            <a:endParaRPr lang="th-TH"/>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Subscribers</a:t>
            </a:r>
            <a:br>
              <a:rPr lang="en-US" dirty="0" smtClean="0"/>
            </a:br>
            <a:r>
              <a:rPr lang="en-US" sz="3100" dirty="0" smtClean="0"/>
              <a:t>(Million registers)</a:t>
            </a:r>
            <a:endParaRPr lang="th-TH" sz="3100" dirty="0"/>
          </a:p>
        </p:txBody>
      </p:sp>
      <p:graphicFrame>
        <p:nvGraphicFramePr>
          <p:cNvPr id="6" name="Content Placeholder 5"/>
          <p:cNvGraphicFramePr>
            <a:graphicFrameLocks noGrp="1"/>
          </p:cNvGraphicFramePr>
          <p:nvPr>
            <p:ph idx="1"/>
          </p:nvPr>
        </p:nvGraphicFramePr>
        <p:xfrm>
          <a:off x="457200" y="1600200"/>
          <a:ext cx="8229600" cy="4525963"/>
        </p:xfrm>
        <a:graphic>
          <a:graphicData uri="http://schemas.openxmlformats.org/drawingml/2006/table">
            <a:tbl>
              <a:tblPr firstRow="1" bandRow="1">
                <a:tableStyleId>{5C22544A-7EE6-4342-B048-85BDC9FD1C3A}</a:tableStyleId>
              </a:tblPr>
              <a:tblGrid>
                <a:gridCol w="2057400"/>
                <a:gridCol w="2057400"/>
                <a:gridCol w="2057400"/>
                <a:gridCol w="2057400"/>
              </a:tblGrid>
              <a:tr h="370840">
                <a:tc>
                  <a:txBody>
                    <a:bodyPr/>
                    <a:lstStyle/>
                    <a:p>
                      <a:endParaRPr lang="th-TH" dirty="0"/>
                    </a:p>
                  </a:txBody>
                  <a:tcPr/>
                </a:tc>
                <a:tc>
                  <a:txBody>
                    <a:bodyPr/>
                    <a:lstStyle/>
                    <a:p>
                      <a:r>
                        <a:rPr lang="en-US" dirty="0" smtClean="0"/>
                        <a:t>Q2/54</a:t>
                      </a:r>
                      <a:endParaRPr lang="th-TH" dirty="0"/>
                    </a:p>
                  </a:txBody>
                  <a:tcPr/>
                </a:tc>
                <a:tc>
                  <a:txBody>
                    <a:bodyPr/>
                    <a:lstStyle/>
                    <a:p>
                      <a:r>
                        <a:rPr lang="en-US" dirty="0" smtClean="0"/>
                        <a:t>Q2/53</a:t>
                      </a:r>
                      <a:endParaRPr lang="th-TH" dirty="0"/>
                    </a:p>
                  </a:txBody>
                  <a:tcPr/>
                </a:tc>
                <a:tc>
                  <a:txBody>
                    <a:bodyPr/>
                    <a:lstStyle/>
                    <a:p>
                      <a:r>
                        <a:rPr lang="en-US" dirty="0" smtClean="0"/>
                        <a:t>Y-o-Y%</a:t>
                      </a:r>
                      <a:endParaRPr lang="th-TH" dirty="0"/>
                    </a:p>
                  </a:txBody>
                  <a:tcPr/>
                </a:tc>
              </a:tr>
              <a:tr h="370840">
                <a:tc>
                  <a:txBody>
                    <a:bodyPr/>
                    <a:lstStyle/>
                    <a:p>
                      <a:endParaRPr lang="th-TH" dirty="0"/>
                    </a:p>
                  </a:txBody>
                  <a:tcPr/>
                </a:tc>
                <a:tc>
                  <a:txBody>
                    <a:bodyPr/>
                    <a:lstStyle/>
                    <a:p>
                      <a:r>
                        <a:rPr lang="en-US" dirty="0" smtClean="0"/>
                        <a:t>3.48</a:t>
                      </a:r>
                      <a:endParaRPr lang="th-TH" dirty="0"/>
                    </a:p>
                  </a:txBody>
                  <a:tcPr/>
                </a:tc>
                <a:tc>
                  <a:txBody>
                    <a:bodyPr/>
                    <a:lstStyle/>
                    <a:p>
                      <a:r>
                        <a:rPr lang="en-US" dirty="0" smtClean="0"/>
                        <a:t>3.34</a:t>
                      </a:r>
                      <a:endParaRPr lang="th-TH" dirty="0"/>
                    </a:p>
                  </a:txBody>
                  <a:tcPr/>
                </a:tc>
                <a:tc>
                  <a:txBody>
                    <a:bodyPr/>
                    <a:lstStyle/>
                    <a:p>
                      <a:r>
                        <a:rPr lang="en-US" dirty="0" smtClean="0"/>
                        <a:t>4.19</a:t>
                      </a:r>
                      <a:endParaRPr lang="th-TH" dirty="0"/>
                    </a:p>
                  </a:txBody>
                  <a:tcPr/>
                </a:tc>
              </a:tr>
            </a:tbl>
          </a:graphicData>
        </a:graphic>
      </p:graphicFrame>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19</a:t>
            </a:fld>
            <a:endParaRPr lang="th-TH"/>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Market Shares</a:t>
            </a:r>
            <a:endParaRPr lang="th-TH" dirty="0"/>
          </a:p>
        </p:txBody>
      </p:sp>
      <p:graphicFrame>
        <p:nvGraphicFramePr>
          <p:cNvPr id="6" name="Content Placeholder 5"/>
          <p:cNvGraphicFramePr>
            <a:graphicFrameLocks noGrp="1"/>
          </p:cNvGraphicFramePr>
          <p:nvPr>
            <p:ph idx="1"/>
          </p:nvPr>
        </p:nvGraphicFramePr>
        <p:xfrm>
          <a:off x="457200" y="1600200"/>
          <a:ext cx="8229600" cy="4525963"/>
        </p:xfrm>
        <a:graphic>
          <a:graphicData uri="http://schemas.openxmlformats.org/drawingml/2006/table">
            <a:tbl>
              <a:tblPr firstRow="1" bandRow="1">
                <a:tableStyleId>{5C22544A-7EE6-4342-B048-85BDC9FD1C3A}</a:tableStyleId>
              </a:tblPr>
              <a:tblGrid>
                <a:gridCol w="4114800"/>
                <a:gridCol w="4114800"/>
              </a:tblGrid>
              <a:tr h="370840">
                <a:tc>
                  <a:txBody>
                    <a:bodyPr/>
                    <a:lstStyle/>
                    <a:p>
                      <a:endParaRPr lang="th-TH" dirty="0"/>
                    </a:p>
                  </a:txBody>
                  <a:tcPr/>
                </a:tc>
                <a:tc>
                  <a:txBody>
                    <a:bodyPr/>
                    <a:lstStyle/>
                    <a:p>
                      <a:r>
                        <a:rPr lang="en-US" dirty="0" smtClean="0"/>
                        <a:t>%</a:t>
                      </a:r>
                      <a:endParaRPr lang="th-TH" dirty="0"/>
                    </a:p>
                  </a:txBody>
                  <a:tcPr/>
                </a:tc>
              </a:tr>
              <a:tr h="370840">
                <a:tc>
                  <a:txBody>
                    <a:bodyPr/>
                    <a:lstStyle/>
                    <a:p>
                      <a:r>
                        <a:rPr lang="en-US" dirty="0" smtClean="0"/>
                        <a:t>True Internet</a:t>
                      </a:r>
                      <a:endParaRPr lang="th-TH" dirty="0"/>
                    </a:p>
                  </a:txBody>
                  <a:tcPr/>
                </a:tc>
                <a:tc>
                  <a:txBody>
                    <a:bodyPr/>
                    <a:lstStyle/>
                    <a:p>
                      <a:r>
                        <a:rPr lang="en-US" dirty="0" smtClean="0"/>
                        <a:t>36.00</a:t>
                      </a:r>
                      <a:endParaRPr lang="th-TH" dirty="0"/>
                    </a:p>
                  </a:txBody>
                  <a:tcPr/>
                </a:tc>
              </a:tr>
              <a:tr h="370840">
                <a:tc>
                  <a:txBody>
                    <a:bodyPr/>
                    <a:lstStyle/>
                    <a:p>
                      <a:r>
                        <a:rPr lang="en-US" dirty="0" smtClean="0"/>
                        <a:t>TOT</a:t>
                      </a:r>
                      <a:endParaRPr lang="th-TH" dirty="0"/>
                    </a:p>
                  </a:txBody>
                  <a:tcPr/>
                </a:tc>
                <a:tc>
                  <a:txBody>
                    <a:bodyPr/>
                    <a:lstStyle/>
                    <a:p>
                      <a:r>
                        <a:rPr lang="en-US" dirty="0" smtClean="0"/>
                        <a:t>34.42</a:t>
                      </a:r>
                      <a:endParaRPr lang="th-TH" dirty="0"/>
                    </a:p>
                  </a:txBody>
                  <a:tcPr/>
                </a:tc>
              </a:tr>
              <a:tr h="370840">
                <a:tc>
                  <a:txBody>
                    <a:bodyPr/>
                    <a:lstStyle/>
                    <a:p>
                      <a:r>
                        <a:rPr lang="en-US" dirty="0" smtClean="0"/>
                        <a:t>3BB</a:t>
                      </a:r>
                      <a:endParaRPr lang="th-TH" dirty="0"/>
                    </a:p>
                  </a:txBody>
                  <a:tcPr/>
                </a:tc>
                <a:tc>
                  <a:txBody>
                    <a:bodyPr/>
                    <a:lstStyle/>
                    <a:p>
                      <a:r>
                        <a:rPr lang="en-US" dirty="0" smtClean="0"/>
                        <a:t>26.47</a:t>
                      </a:r>
                      <a:endParaRPr lang="th-TH" dirty="0"/>
                    </a:p>
                  </a:txBody>
                  <a:tcPr/>
                </a:tc>
              </a:tr>
              <a:tr h="370840">
                <a:tc>
                  <a:txBody>
                    <a:bodyPr/>
                    <a:lstStyle/>
                    <a:p>
                      <a:r>
                        <a:rPr lang="en-US" dirty="0" smtClean="0"/>
                        <a:t>The rest</a:t>
                      </a:r>
                      <a:endParaRPr lang="th-TH" dirty="0"/>
                    </a:p>
                  </a:txBody>
                  <a:tcPr/>
                </a:tc>
                <a:tc>
                  <a:txBody>
                    <a:bodyPr/>
                    <a:lstStyle/>
                    <a:p>
                      <a:r>
                        <a:rPr lang="en-US" dirty="0" smtClean="0"/>
                        <a:t>3.12</a:t>
                      </a:r>
                      <a:endParaRPr lang="th-TH" dirty="0"/>
                    </a:p>
                  </a:txBody>
                  <a:tcPr/>
                </a:tc>
              </a:tr>
            </a:tbl>
          </a:graphicData>
        </a:graphic>
      </p:graphicFrame>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20</a:t>
            </a:fld>
            <a:endParaRPr lang="th-TH"/>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HHI</a:t>
            </a:r>
            <a:endParaRPr lang="th-TH" dirty="0"/>
          </a:p>
        </p:txBody>
      </p:sp>
      <p:sp>
        <p:nvSpPr>
          <p:cNvPr id="3" name="Content Placeholder 2"/>
          <p:cNvSpPr>
            <a:spLocks noGrp="1"/>
          </p:cNvSpPr>
          <p:nvPr>
            <p:ph idx="1"/>
          </p:nvPr>
        </p:nvSpPr>
        <p:spPr/>
        <p:txBody>
          <a:bodyPr/>
          <a:lstStyle/>
          <a:p>
            <a:r>
              <a:rPr lang="en-US" dirty="0" smtClean="0"/>
              <a:t>HHI = 3,191</a:t>
            </a:r>
            <a:endParaRPr lang="th-TH" dirty="0"/>
          </a:p>
        </p:txBody>
      </p:sp>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21</a:t>
            </a:fld>
            <a:endParaRPr lang="th-TH"/>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ARPU</a:t>
            </a:r>
            <a:endParaRPr lang="th-TH" dirty="0"/>
          </a:p>
        </p:txBody>
      </p:sp>
      <p:graphicFrame>
        <p:nvGraphicFramePr>
          <p:cNvPr id="6" name="Content Placeholder 5"/>
          <p:cNvGraphicFramePr>
            <a:graphicFrameLocks noGrp="1"/>
          </p:cNvGraphicFramePr>
          <p:nvPr>
            <p:ph idx="1"/>
          </p:nvPr>
        </p:nvGraphicFramePr>
        <p:xfrm>
          <a:off x="457200" y="1600200"/>
          <a:ext cx="8229600" cy="4525963"/>
        </p:xfrm>
        <a:graphic>
          <a:graphicData uri="http://schemas.openxmlformats.org/drawingml/2006/table">
            <a:tbl>
              <a:tblPr firstRow="1" bandRow="1">
                <a:tableStyleId>{5C22544A-7EE6-4342-B048-85BDC9FD1C3A}</a:tableStyleId>
              </a:tblPr>
              <a:tblGrid>
                <a:gridCol w="2057400"/>
                <a:gridCol w="2057400"/>
                <a:gridCol w="2057400"/>
                <a:gridCol w="2057400"/>
              </a:tblGrid>
              <a:tr h="370840">
                <a:tc>
                  <a:txBody>
                    <a:bodyPr/>
                    <a:lstStyle/>
                    <a:p>
                      <a:endParaRPr lang="th-TH" dirty="0"/>
                    </a:p>
                  </a:txBody>
                  <a:tcPr/>
                </a:tc>
                <a:tc>
                  <a:txBody>
                    <a:bodyPr/>
                    <a:lstStyle/>
                    <a:p>
                      <a:r>
                        <a:rPr lang="en-US" dirty="0" smtClean="0"/>
                        <a:t>Q2/54</a:t>
                      </a:r>
                      <a:endParaRPr lang="th-TH" dirty="0"/>
                    </a:p>
                  </a:txBody>
                  <a:tcPr/>
                </a:tc>
                <a:tc>
                  <a:txBody>
                    <a:bodyPr/>
                    <a:lstStyle/>
                    <a:p>
                      <a:r>
                        <a:rPr lang="en-US" dirty="0" smtClean="0"/>
                        <a:t>Q2/53</a:t>
                      </a:r>
                      <a:endParaRPr lang="th-TH" dirty="0"/>
                    </a:p>
                  </a:txBody>
                  <a:tcPr/>
                </a:tc>
                <a:tc>
                  <a:txBody>
                    <a:bodyPr/>
                    <a:lstStyle/>
                    <a:p>
                      <a:r>
                        <a:rPr lang="en-US" dirty="0" smtClean="0"/>
                        <a:t>Y-o-Y%</a:t>
                      </a:r>
                      <a:endParaRPr lang="th-TH" dirty="0"/>
                    </a:p>
                  </a:txBody>
                  <a:tcPr/>
                </a:tc>
              </a:tr>
              <a:tr h="370840">
                <a:tc>
                  <a:txBody>
                    <a:bodyPr/>
                    <a:lstStyle/>
                    <a:p>
                      <a:r>
                        <a:rPr lang="en-US" dirty="0" smtClean="0"/>
                        <a:t>Broadband</a:t>
                      </a:r>
                      <a:endParaRPr lang="th-TH" dirty="0"/>
                    </a:p>
                  </a:txBody>
                  <a:tcPr/>
                </a:tc>
                <a:tc>
                  <a:txBody>
                    <a:bodyPr/>
                    <a:lstStyle/>
                    <a:p>
                      <a:r>
                        <a:rPr lang="en-US" dirty="0" smtClean="0"/>
                        <a:t>702</a:t>
                      </a:r>
                      <a:endParaRPr lang="th-TH" dirty="0"/>
                    </a:p>
                  </a:txBody>
                  <a:tcPr/>
                </a:tc>
                <a:tc>
                  <a:txBody>
                    <a:bodyPr/>
                    <a:lstStyle/>
                    <a:p>
                      <a:r>
                        <a:rPr lang="en-US" dirty="0" smtClean="0"/>
                        <a:t>699</a:t>
                      </a:r>
                      <a:endParaRPr lang="th-TH" dirty="0"/>
                    </a:p>
                  </a:txBody>
                  <a:tcPr/>
                </a:tc>
                <a:tc>
                  <a:txBody>
                    <a:bodyPr/>
                    <a:lstStyle/>
                    <a:p>
                      <a:r>
                        <a:rPr lang="en-US" dirty="0" smtClean="0"/>
                        <a:t>0.43</a:t>
                      </a:r>
                      <a:endParaRPr lang="th-TH" dirty="0"/>
                    </a:p>
                  </a:txBody>
                  <a:tcPr/>
                </a:tc>
              </a:tr>
            </a:tbl>
          </a:graphicData>
        </a:graphic>
      </p:graphicFrame>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22</a:t>
            </a:fld>
            <a:endParaRPr lang="th-TH"/>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smtClean="0"/>
              <a:t>International long-distance telephone service</a:t>
            </a:r>
            <a:endParaRPr lang="th-TH" sz="2800" dirty="0"/>
          </a:p>
        </p:txBody>
      </p:sp>
      <p:sp>
        <p:nvSpPr>
          <p:cNvPr id="3" name="Content Placeholder 2"/>
          <p:cNvSpPr>
            <a:spLocks noGrp="1"/>
          </p:cNvSpPr>
          <p:nvPr>
            <p:ph idx="1"/>
          </p:nvPr>
        </p:nvSpPr>
        <p:spPr/>
        <p:txBody>
          <a:bodyPr/>
          <a:lstStyle/>
          <a:p>
            <a:r>
              <a:rPr lang="en-US" dirty="0" smtClean="0"/>
              <a:t>International Direct Dialing (IDD)</a:t>
            </a:r>
          </a:p>
          <a:p>
            <a:r>
              <a:rPr lang="en-US" dirty="0" smtClean="0"/>
              <a:t>VoIP</a:t>
            </a:r>
          </a:p>
          <a:p>
            <a:r>
              <a:rPr lang="en-US" dirty="0" smtClean="0"/>
              <a:t>International Calling Card</a:t>
            </a:r>
            <a:endParaRPr lang="th-TH" dirty="0"/>
          </a:p>
        </p:txBody>
      </p:sp>
      <p:sp>
        <p:nvSpPr>
          <p:cNvPr id="5" name="Footer Placeholder 4"/>
          <p:cNvSpPr>
            <a:spLocks noGrp="1"/>
          </p:cNvSpPr>
          <p:nvPr>
            <p:ph type="ftr" sz="quarter" idx="11"/>
          </p:nvPr>
        </p:nvSpPr>
        <p:spPr/>
        <p:txBody>
          <a:bodyPr/>
          <a:lstStyle/>
          <a:p>
            <a:r>
              <a:rPr lang="en-US" smtClean="0"/>
              <a:t>Chanin Mephokee                 </a:t>
            </a:r>
            <a:endParaRPr lang="th-TH"/>
          </a:p>
        </p:txBody>
      </p:sp>
      <p:sp>
        <p:nvSpPr>
          <p:cNvPr id="4" name="Slide Number Placeholder 3"/>
          <p:cNvSpPr>
            <a:spLocks noGrp="1"/>
          </p:cNvSpPr>
          <p:nvPr>
            <p:ph type="sldNum" sz="quarter" idx="12"/>
          </p:nvPr>
        </p:nvSpPr>
        <p:spPr/>
        <p:txBody>
          <a:bodyPr/>
          <a:lstStyle/>
          <a:p>
            <a:fld id="{E7B31787-BFA5-42D6-AE4D-8ADF776C99F1}" type="slidenum">
              <a:rPr lang="th-TH" smtClean="0"/>
              <a:pPr/>
              <a:t>23</a:t>
            </a:fld>
            <a:endParaRPr lang="th-TH"/>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IDD Providers</a:t>
            </a:r>
            <a:endParaRPr lang="th-TH" dirty="0"/>
          </a:p>
        </p:txBody>
      </p:sp>
      <p:graphicFrame>
        <p:nvGraphicFramePr>
          <p:cNvPr id="6" name="Content Placeholder 5"/>
          <p:cNvGraphicFramePr>
            <a:graphicFrameLocks noGrp="1"/>
          </p:cNvGraphicFramePr>
          <p:nvPr>
            <p:ph idx="1"/>
          </p:nvPr>
        </p:nvGraphicFramePr>
        <p:xfrm>
          <a:off x="457200" y="1600200"/>
          <a:ext cx="8229600" cy="4525963"/>
        </p:xfrm>
        <a:graphic>
          <a:graphicData uri="http://schemas.openxmlformats.org/drawingml/2006/table">
            <a:tbl>
              <a:tblPr firstRow="1" bandRow="1">
                <a:tableStyleId>{5C22544A-7EE6-4342-B048-85BDC9FD1C3A}</a:tableStyleId>
              </a:tblPr>
              <a:tblGrid>
                <a:gridCol w="4114800"/>
                <a:gridCol w="4114800"/>
              </a:tblGrid>
              <a:tr h="370840">
                <a:tc>
                  <a:txBody>
                    <a:bodyPr/>
                    <a:lstStyle/>
                    <a:p>
                      <a:endParaRPr lang="th-TH" dirty="0"/>
                    </a:p>
                  </a:txBody>
                  <a:tcPr/>
                </a:tc>
                <a:tc>
                  <a:txBody>
                    <a:bodyPr/>
                    <a:lstStyle/>
                    <a:p>
                      <a:endParaRPr lang="th-TH"/>
                    </a:p>
                  </a:txBody>
                  <a:tcPr/>
                </a:tc>
              </a:tr>
              <a:tr h="370840">
                <a:tc>
                  <a:txBody>
                    <a:bodyPr/>
                    <a:lstStyle/>
                    <a:p>
                      <a:r>
                        <a:rPr lang="en-US" dirty="0" smtClean="0"/>
                        <a:t>CAT</a:t>
                      </a:r>
                      <a:endParaRPr lang="th-TH" dirty="0"/>
                    </a:p>
                  </a:txBody>
                  <a:tcPr/>
                </a:tc>
                <a:tc>
                  <a:txBody>
                    <a:bodyPr/>
                    <a:lstStyle/>
                    <a:p>
                      <a:r>
                        <a:rPr lang="en-US" dirty="0" smtClean="0"/>
                        <a:t>001, 100</a:t>
                      </a:r>
                      <a:endParaRPr lang="th-TH" dirty="0"/>
                    </a:p>
                  </a:txBody>
                  <a:tcPr/>
                </a:tc>
              </a:tr>
              <a:tr h="370840">
                <a:tc>
                  <a:txBody>
                    <a:bodyPr/>
                    <a:lstStyle/>
                    <a:p>
                      <a:r>
                        <a:rPr lang="en-US" dirty="0" smtClean="0"/>
                        <a:t>TOT</a:t>
                      </a:r>
                      <a:endParaRPr lang="th-TH" dirty="0"/>
                    </a:p>
                  </a:txBody>
                  <a:tcPr/>
                </a:tc>
                <a:tc>
                  <a:txBody>
                    <a:bodyPr/>
                    <a:lstStyle/>
                    <a:p>
                      <a:r>
                        <a:rPr lang="en-US" dirty="0" smtClean="0"/>
                        <a:t>007</a:t>
                      </a:r>
                      <a:endParaRPr lang="th-TH" dirty="0"/>
                    </a:p>
                  </a:txBody>
                  <a:tcPr/>
                </a:tc>
              </a:tr>
              <a:tr h="370840">
                <a:tc>
                  <a:txBody>
                    <a:bodyPr/>
                    <a:lstStyle/>
                    <a:p>
                      <a:r>
                        <a:rPr lang="en-US" dirty="0" smtClean="0"/>
                        <a:t>DTAC</a:t>
                      </a:r>
                      <a:endParaRPr lang="th-TH" dirty="0"/>
                    </a:p>
                  </a:txBody>
                  <a:tcPr/>
                </a:tc>
                <a:tc>
                  <a:txBody>
                    <a:bodyPr/>
                    <a:lstStyle/>
                    <a:p>
                      <a:r>
                        <a:rPr lang="en-US" dirty="0" smtClean="0"/>
                        <a:t>004</a:t>
                      </a:r>
                      <a:endParaRPr lang="th-TH" dirty="0"/>
                    </a:p>
                  </a:txBody>
                  <a:tcPr/>
                </a:tc>
              </a:tr>
              <a:tr h="370840">
                <a:tc>
                  <a:txBody>
                    <a:bodyPr/>
                    <a:lstStyle/>
                    <a:p>
                      <a:r>
                        <a:rPr lang="en-US" dirty="0" smtClean="0"/>
                        <a:t>AIN</a:t>
                      </a:r>
                      <a:endParaRPr lang="th-TH" dirty="0"/>
                    </a:p>
                  </a:txBody>
                  <a:tcPr/>
                </a:tc>
                <a:tc>
                  <a:txBody>
                    <a:bodyPr/>
                    <a:lstStyle/>
                    <a:p>
                      <a:r>
                        <a:rPr lang="en-US" dirty="0" smtClean="0"/>
                        <a:t>005</a:t>
                      </a:r>
                      <a:endParaRPr lang="th-TH" dirty="0"/>
                    </a:p>
                  </a:txBody>
                  <a:tcPr/>
                </a:tc>
              </a:tr>
              <a:tr h="370840">
                <a:tc>
                  <a:txBody>
                    <a:bodyPr/>
                    <a:lstStyle/>
                    <a:p>
                      <a:r>
                        <a:rPr lang="en-US" dirty="0" smtClean="0"/>
                        <a:t>TIC</a:t>
                      </a:r>
                      <a:endParaRPr lang="th-TH" dirty="0"/>
                    </a:p>
                  </a:txBody>
                  <a:tcPr/>
                </a:tc>
                <a:tc>
                  <a:txBody>
                    <a:bodyPr/>
                    <a:lstStyle/>
                    <a:p>
                      <a:r>
                        <a:rPr lang="en-US" dirty="0" smtClean="0"/>
                        <a:t>006</a:t>
                      </a:r>
                      <a:endParaRPr lang="th-TH" dirty="0"/>
                    </a:p>
                  </a:txBody>
                  <a:tcPr/>
                </a:tc>
              </a:tr>
              <a:tr h="370840">
                <a:tc>
                  <a:txBody>
                    <a:bodyPr/>
                    <a:lstStyle/>
                    <a:p>
                      <a:r>
                        <a:rPr lang="en-US" dirty="0" err="1" smtClean="0"/>
                        <a:t>TripleT</a:t>
                      </a:r>
                      <a:endParaRPr lang="th-TH" dirty="0"/>
                    </a:p>
                  </a:txBody>
                  <a:tcPr/>
                </a:tc>
                <a:tc>
                  <a:txBody>
                    <a:bodyPr/>
                    <a:lstStyle/>
                    <a:p>
                      <a:r>
                        <a:rPr lang="en-US" dirty="0" smtClean="0"/>
                        <a:t>102</a:t>
                      </a:r>
                      <a:endParaRPr lang="th-TH" dirty="0"/>
                    </a:p>
                  </a:txBody>
                  <a:tcPr/>
                </a:tc>
              </a:tr>
            </a:tbl>
          </a:graphicData>
        </a:graphic>
      </p:graphicFrame>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24</a:t>
            </a:fld>
            <a:endParaRPr lang="th-TH"/>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Wholesale Markets</a:t>
            </a:r>
            <a:endParaRPr lang="th-TH" dirty="0"/>
          </a:p>
        </p:txBody>
      </p:sp>
      <p:sp>
        <p:nvSpPr>
          <p:cNvPr id="3" name="Content Placeholder 2"/>
          <p:cNvSpPr>
            <a:spLocks noGrp="1"/>
          </p:cNvSpPr>
          <p:nvPr>
            <p:ph idx="1"/>
          </p:nvPr>
        </p:nvSpPr>
        <p:spPr/>
        <p:txBody>
          <a:bodyPr/>
          <a:lstStyle/>
          <a:p>
            <a:r>
              <a:rPr lang="en-US" dirty="0" smtClean="0"/>
              <a:t>Fixed-line Domestic Network</a:t>
            </a:r>
          </a:p>
          <a:p>
            <a:r>
              <a:rPr lang="en-US" dirty="0" smtClean="0"/>
              <a:t>Mobile Domestic Network</a:t>
            </a:r>
          </a:p>
          <a:p>
            <a:r>
              <a:rPr lang="en-US" dirty="0" smtClean="0"/>
              <a:t>International Telephone Gateway</a:t>
            </a:r>
          </a:p>
          <a:p>
            <a:r>
              <a:rPr lang="en-US" dirty="0" smtClean="0"/>
              <a:t>International Internet Gateway</a:t>
            </a:r>
            <a:endParaRPr lang="th-TH" dirty="0"/>
          </a:p>
        </p:txBody>
      </p:sp>
      <p:sp>
        <p:nvSpPr>
          <p:cNvPr id="5" name="Footer Placeholder 4"/>
          <p:cNvSpPr>
            <a:spLocks noGrp="1"/>
          </p:cNvSpPr>
          <p:nvPr>
            <p:ph type="ftr" sz="quarter" idx="11"/>
          </p:nvPr>
        </p:nvSpPr>
        <p:spPr/>
        <p:txBody>
          <a:bodyPr/>
          <a:lstStyle/>
          <a:p>
            <a:r>
              <a:rPr lang="en-US" smtClean="0"/>
              <a:t>Chanin Mephokee                 </a:t>
            </a:r>
            <a:endParaRPr lang="th-TH"/>
          </a:p>
        </p:txBody>
      </p:sp>
      <p:sp>
        <p:nvSpPr>
          <p:cNvPr id="4" name="Slide Number Placeholder 3"/>
          <p:cNvSpPr>
            <a:spLocks noGrp="1"/>
          </p:cNvSpPr>
          <p:nvPr>
            <p:ph type="sldNum" sz="quarter" idx="12"/>
          </p:nvPr>
        </p:nvSpPr>
        <p:spPr/>
        <p:txBody>
          <a:bodyPr/>
          <a:lstStyle/>
          <a:p>
            <a:fld id="{E7B31787-BFA5-42D6-AE4D-8ADF776C99F1}" type="slidenum">
              <a:rPr lang="th-TH" smtClean="0"/>
              <a:pPr/>
              <a:t>25</a:t>
            </a:fld>
            <a:endParaRPr lang="th-TH"/>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Conducts</a:t>
            </a:r>
            <a:endParaRPr lang="th-TH" dirty="0"/>
          </a:p>
        </p:txBody>
      </p:sp>
      <p:sp>
        <p:nvSpPr>
          <p:cNvPr id="3" name="Content Placeholder 2"/>
          <p:cNvSpPr>
            <a:spLocks noGrp="1"/>
          </p:cNvSpPr>
          <p:nvPr>
            <p:ph idx="1"/>
          </p:nvPr>
        </p:nvSpPr>
        <p:spPr/>
        <p:txBody>
          <a:bodyPr/>
          <a:lstStyle/>
          <a:p>
            <a:r>
              <a:rPr lang="en-US" dirty="0" smtClean="0"/>
              <a:t>Pricing</a:t>
            </a:r>
          </a:p>
          <a:p>
            <a:r>
              <a:rPr lang="en-US" dirty="0" smtClean="0"/>
              <a:t>Non-pricing</a:t>
            </a:r>
            <a:endParaRPr lang="th-TH" dirty="0"/>
          </a:p>
        </p:txBody>
      </p:sp>
      <p:sp>
        <p:nvSpPr>
          <p:cNvPr id="5" name="Footer Placeholder 4"/>
          <p:cNvSpPr>
            <a:spLocks noGrp="1"/>
          </p:cNvSpPr>
          <p:nvPr>
            <p:ph type="ftr" sz="quarter" idx="11"/>
          </p:nvPr>
        </p:nvSpPr>
        <p:spPr/>
        <p:txBody>
          <a:bodyPr/>
          <a:lstStyle/>
          <a:p>
            <a:r>
              <a:rPr lang="en-US" smtClean="0"/>
              <a:t>Chanin Mephokee                 </a:t>
            </a:r>
            <a:endParaRPr lang="th-TH"/>
          </a:p>
        </p:txBody>
      </p:sp>
      <p:sp>
        <p:nvSpPr>
          <p:cNvPr id="4" name="Slide Number Placeholder 3"/>
          <p:cNvSpPr>
            <a:spLocks noGrp="1"/>
          </p:cNvSpPr>
          <p:nvPr>
            <p:ph type="sldNum" sz="quarter" idx="12"/>
          </p:nvPr>
        </p:nvSpPr>
        <p:spPr/>
        <p:txBody>
          <a:bodyPr/>
          <a:lstStyle/>
          <a:p>
            <a:fld id="{E7B31787-BFA5-42D6-AE4D-8ADF776C99F1}" type="slidenum">
              <a:rPr lang="th-TH" smtClean="0"/>
              <a:pPr/>
              <a:t>26</a:t>
            </a:fld>
            <a:endParaRPr lang="th-TH"/>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Incentives</a:t>
            </a:r>
            <a:endParaRPr lang="th-TH" dirty="0"/>
          </a:p>
        </p:txBody>
      </p:sp>
      <p:sp>
        <p:nvSpPr>
          <p:cNvPr id="3" name="Content Placeholder 2"/>
          <p:cNvSpPr>
            <a:spLocks noGrp="1"/>
          </p:cNvSpPr>
          <p:nvPr>
            <p:ph idx="1"/>
          </p:nvPr>
        </p:nvSpPr>
        <p:spPr/>
        <p:txBody>
          <a:bodyPr/>
          <a:lstStyle/>
          <a:p>
            <a:r>
              <a:rPr lang="en-US" dirty="0" smtClean="0"/>
              <a:t>Seeking market power</a:t>
            </a:r>
          </a:p>
          <a:p>
            <a:r>
              <a:rPr lang="en-US" dirty="0" smtClean="0"/>
              <a:t>Exercising market power</a:t>
            </a:r>
            <a:endParaRPr lang="th-TH" dirty="0"/>
          </a:p>
        </p:txBody>
      </p:sp>
      <p:sp>
        <p:nvSpPr>
          <p:cNvPr id="5" name="Footer Placeholder 4"/>
          <p:cNvSpPr>
            <a:spLocks noGrp="1"/>
          </p:cNvSpPr>
          <p:nvPr>
            <p:ph type="ftr" sz="quarter" idx="11"/>
          </p:nvPr>
        </p:nvSpPr>
        <p:spPr/>
        <p:txBody>
          <a:bodyPr/>
          <a:lstStyle/>
          <a:p>
            <a:r>
              <a:rPr lang="en-US" smtClean="0"/>
              <a:t>Chanin Mephokee                 </a:t>
            </a:r>
            <a:endParaRPr lang="th-TH"/>
          </a:p>
        </p:txBody>
      </p:sp>
      <p:sp>
        <p:nvSpPr>
          <p:cNvPr id="4" name="Slide Number Placeholder 3"/>
          <p:cNvSpPr>
            <a:spLocks noGrp="1"/>
          </p:cNvSpPr>
          <p:nvPr>
            <p:ph type="sldNum" sz="quarter" idx="12"/>
          </p:nvPr>
        </p:nvSpPr>
        <p:spPr/>
        <p:txBody>
          <a:bodyPr/>
          <a:lstStyle/>
          <a:p>
            <a:fld id="{E7B31787-BFA5-42D6-AE4D-8ADF776C99F1}" type="slidenum">
              <a:rPr lang="th-TH" smtClean="0"/>
              <a:pPr/>
              <a:t>27</a:t>
            </a:fld>
            <a:endParaRPr lang="th-TH"/>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Anti-competition Conducts</a:t>
            </a:r>
            <a:endParaRPr lang="th-TH" dirty="0"/>
          </a:p>
        </p:txBody>
      </p:sp>
      <p:sp>
        <p:nvSpPr>
          <p:cNvPr id="3" name="Content Placeholder 2"/>
          <p:cNvSpPr>
            <a:spLocks noGrp="1"/>
          </p:cNvSpPr>
          <p:nvPr>
            <p:ph idx="1"/>
          </p:nvPr>
        </p:nvSpPr>
        <p:spPr/>
        <p:txBody>
          <a:bodyPr/>
          <a:lstStyle/>
          <a:p>
            <a:r>
              <a:rPr lang="en-US" dirty="0" smtClean="0"/>
              <a:t>Vertical Leveraging</a:t>
            </a:r>
          </a:p>
          <a:p>
            <a:r>
              <a:rPr lang="en-US" dirty="0" smtClean="0"/>
              <a:t>Horizontal Leveraging</a:t>
            </a:r>
          </a:p>
          <a:p>
            <a:r>
              <a:rPr lang="en-US" dirty="0" smtClean="0"/>
              <a:t>Single market Dominance</a:t>
            </a:r>
          </a:p>
          <a:p>
            <a:r>
              <a:rPr lang="en-US" dirty="0" smtClean="0"/>
              <a:t>Termination</a:t>
            </a:r>
            <a:endParaRPr lang="th-TH" dirty="0"/>
          </a:p>
        </p:txBody>
      </p:sp>
      <p:sp>
        <p:nvSpPr>
          <p:cNvPr id="5" name="Footer Placeholder 4"/>
          <p:cNvSpPr>
            <a:spLocks noGrp="1"/>
          </p:cNvSpPr>
          <p:nvPr>
            <p:ph type="ftr" sz="quarter" idx="11"/>
          </p:nvPr>
        </p:nvSpPr>
        <p:spPr/>
        <p:txBody>
          <a:bodyPr/>
          <a:lstStyle/>
          <a:p>
            <a:r>
              <a:rPr lang="en-US" smtClean="0"/>
              <a:t>Chanin Mephokee                 </a:t>
            </a:r>
            <a:endParaRPr lang="th-TH"/>
          </a:p>
        </p:txBody>
      </p:sp>
      <p:sp>
        <p:nvSpPr>
          <p:cNvPr id="4" name="Slide Number Placeholder 3"/>
          <p:cNvSpPr>
            <a:spLocks noGrp="1"/>
          </p:cNvSpPr>
          <p:nvPr>
            <p:ph type="sldNum" sz="quarter" idx="12"/>
          </p:nvPr>
        </p:nvSpPr>
        <p:spPr/>
        <p:txBody>
          <a:bodyPr/>
          <a:lstStyle/>
          <a:p>
            <a:fld id="{E7B31787-BFA5-42D6-AE4D-8ADF776C99F1}" type="slidenum">
              <a:rPr lang="th-TH" smtClean="0"/>
              <a:pPr/>
              <a:t>28</a:t>
            </a:fld>
            <a:endParaRPr lang="th-TH"/>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Seeking Monopoly Power</a:t>
            </a:r>
            <a:endParaRPr lang="th-TH" dirty="0"/>
          </a:p>
        </p:txBody>
      </p:sp>
      <p:graphicFrame>
        <p:nvGraphicFramePr>
          <p:cNvPr id="6" name="Content Placeholder 5"/>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29</a:t>
            </a:fld>
            <a:endParaRPr lang="th-TH"/>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Vertical Leveraging</a:t>
            </a:r>
            <a:endParaRPr lang="th-TH" dirty="0"/>
          </a:p>
        </p:txBody>
      </p:sp>
      <p:sp>
        <p:nvSpPr>
          <p:cNvPr id="3" name="Content Placeholder 2"/>
          <p:cNvSpPr>
            <a:spLocks noGrp="1"/>
          </p:cNvSpPr>
          <p:nvPr>
            <p:ph idx="1"/>
          </p:nvPr>
        </p:nvSpPr>
        <p:spPr/>
        <p:txBody>
          <a:bodyPr>
            <a:normAutofit fontScale="92500" lnSpcReduction="10000"/>
          </a:bodyPr>
          <a:lstStyle/>
          <a:p>
            <a:r>
              <a:rPr lang="en-US" dirty="0" smtClean="0">
                <a:solidFill>
                  <a:srgbClr val="FF0000"/>
                </a:solidFill>
              </a:rPr>
              <a:t>Refusal to deal/denial of access</a:t>
            </a:r>
          </a:p>
          <a:p>
            <a:r>
              <a:rPr lang="en-US" dirty="0" smtClean="0">
                <a:solidFill>
                  <a:srgbClr val="FF0000"/>
                </a:solidFill>
              </a:rPr>
              <a:t>Discriminatory use or withholding of information</a:t>
            </a:r>
          </a:p>
          <a:p>
            <a:r>
              <a:rPr lang="en-US" dirty="0" smtClean="0">
                <a:solidFill>
                  <a:srgbClr val="FF0000"/>
                </a:solidFill>
              </a:rPr>
              <a:t>Delaying tactics</a:t>
            </a:r>
          </a:p>
          <a:p>
            <a:r>
              <a:rPr lang="en-US" dirty="0" smtClean="0">
                <a:solidFill>
                  <a:srgbClr val="FF0000"/>
                </a:solidFill>
              </a:rPr>
              <a:t>Bundling/tying</a:t>
            </a:r>
          </a:p>
          <a:p>
            <a:r>
              <a:rPr lang="en-US" dirty="0" smtClean="0">
                <a:solidFill>
                  <a:srgbClr val="FF0000"/>
                </a:solidFill>
              </a:rPr>
              <a:t>Undue requirements</a:t>
            </a:r>
          </a:p>
          <a:p>
            <a:r>
              <a:rPr lang="en-US" dirty="0" smtClean="0">
                <a:solidFill>
                  <a:srgbClr val="FF0000"/>
                </a:solidFill>
              </a:rPr>
              <a:t>Quality discrimination</a:t>
            </a:r>
          </a:p>
          <a:p>
            <a:r>
              <a:rPr lang="en-US" dirty="0" smtClean="0">
                <a:solidFill>
                  <a:srgbClr val="FF0000"/>
                </a:solidFill>
              </a:rPr>
              <a:t>Strategic design of product</a:t>
            </a:r>
          </a:p>
          <a:p>
            <a:r>
              <a:rPr lang="en-US" dirty="0" smtClean="0">
                <a:solidFill>
                  <a:schemeClr val="tx2">
                    <a:lumMod val="75000"/>
                  </a:schemeClr>
                </a:solidFill>
              </a:rPr>
              <a:t>Price discrimination</a:t>
            </a:r>
          </a:p>
          <a:p>
            <a:r>
              <a:rPr lang="en-US" dirty="0" smtClean="0">
                <a:solidFill>
                  <a:schemeClr val="tx2">
                    <a:lumMod val="75000"/>
                  </a:schemeClr>
                </a:solidFill>
              </a:rPr>
              <a:t>Cross-subsidization</a:t>
            </a:r>
          </a:p>
          <a:p>
            <a:r>
              <a:rPr lang="en-US" dirty="0" smtClean="0">
                <a:solidFill>
                  <a:schemeClr val="tx2">
                    <a:lumMod val="75000"/>
                  </a:schemeClr>
                </a:solidFill>
              </a:rPr>
              <a:t>Predatory pricing</a:t>
            </a:r>
            <a:endParaRPr lang="th-TH" dirty="0">
              <a:solidFill>
                <a:schemeClr val="tx2">
                  <a:lumMod val="75000"/>
                </a:schemeClr>
              </a:solidFill>
            </a:endParaRPr>
          </a:p>
        </p:txBody>
      </p:sp>
      <p:sp>
        <p:nvSpPr>
          <p:cNvPr id="5" name="Footer Placeholder 4"/>
          <p:cNvSpPr>
            <a:spLocks noGrp="1"/>
          </p:cNvSpPr>
          <p:nvPr>
            <p:ph type="ftr" sz="quarter" idx="11"/>
          </p:nvPr>
        </p:nvSpPr>
        <p:spPr/>
        <p:txBody>
          <a:bodyPr/>
          <a:lstStyle/>
          <a:p>
            <a:r>
              <a:rPr lang="en-US" smtClean="0"/>
              <a:t>Chanin Mephokee                 </a:t>
            </a:r>
            <a:endParaRPr lang="th-TH"/>
          </a:p>
        </p:txBody>
      </p:sp>
      <p:sp>
        <p:nvSpPr>
          <p:cNvPr id="4" name="Slide Number Placeholder 3"/>
          <p:cNvSpPr>
            <a:spLocks noGrp="1"/>
          </p:cNvSpPr>
          <p:nvPr>
            <p:ph type="sldNum" sz="quarter" idx="12"/>
          </p:nvPr>
        </p:nvSpPr>
        <p:spPr/>
        <p:txBody>
          <a:bodyPr/>
          <a:lstStyle/>
          <a:p>
            <a:fld id="{E7B31787-BFA5-42D6-AE4D-8ADF776C99F1}" type="slidenum">
              <a:rPr lang="th-TH" smtClean="0"/>
              <a:pPr/>
              <a:t>30</a:t>
            </a:fld>
            <a:endParaRPr lang="th-TH"/>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smtClean="0"/>
              <a:t>Refusal to deal/denial of access</a:t>
            </a:r>
            <a:endParaRPr lang="th-TH" sz="4400" dirty="0"/>
          </a:p>
        </p:txBody>
      </p:sp>
      <p:sp>
        <p:nvSpPr>
          <p:cNvPr id="3" name="Content Placeholder 2"/>
          <p:cNvSpPr>
            <a:spLocks noGrp="1"/>
          </p:cNvSpPr>
          <p:nvPr>
            <p:ph idx="1"/>
          </p:nvPr>
        </p:nvSpPr>
        <p:spPr/>
        <p:txBody>
          <a:bodyPr/>
          <a:lstStyle/>
          <a:p>
            <a:r>
              <a:rPr lang="en-US" dirty="0" smtClean="0"/>
              <a:t>A firm with SMP on the wholesale market may attempt to leverage its market power by denying access to or refusing to deal with undertaking operating downstream and competing with the incumbent’s retail affiliate.</a:t>
            </a:r>
            <a:endParaRPr lang="th-TH" dirty="0"/>
          </a:p>
        </p:txBody>
      </p:sp>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31</a:t>
            </a:fld>
            <a:endParaRPr lang="th-TH"/>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Discriminatory use or withholding of information</a:t>
            </a:r>
            <a:endParaRPr lang="th-TH" sz="3200" dirty="0"/>
          </a:p>
        </p:txBody>
      </p:sp>
      <p:sp>
        <p:nvSpPr>
          <p:cNvPr id="3" name="Content Placeholder 2"/>
          <p:cNvSpPr>
            <a:spLocks noGrp="1"/>
          </p:cNvSpPr>
          <p:nvPr>
            <p:ph idx="1"/>
          </p:nvPr>
        </p:nvSpPr>
        <p:spPr/>
        <p:txBody>
          <a:bodyPr/>
          <a:lstStyle/>
          <a:p>
            <a:endParaRPr lang="th-TH"/>
          </a:p>
        </p:txBody>
      </p:sp>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32</a:t>
            </a:fld>
            <a:endParaRPr lang="th-TH"/>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Delay Tactics</a:t>
            </a:r>
            <a:endParaRPr lang="th-TH" dirty="0"/>
          </a:p>
        </p:txBody>
      </p:sp>
      <p:sp>
        <p:nvSpPr>
          <p:cNvPr id="3" name="Content Placeholder 2"/>
          <p:cNvSpPr>
            <a:spLocks noGrp="1"/>
          </p:cNvSpPr>
          <p:nvPr>
            <p:ph idx="1"/>
          </p:nvPr>
        </p:nvSpPr>
        <p:spPr/>
        <p:txBody>
          <a:bodyPr/>
          <a:lstStyle/>
          <a:p>
            <a:endParaRPr lang="th-TH"/>
          </a:p>
        </p:txBody>
      </p:sp>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33</a:t>
            </a:fld>
            <a:endParaRPr lang="th-TH"/>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Bundling/Tying</a:t>
            </a:r>
            <a:endParaRPr lang="th-TH" dirty="0"/>
          </a:p>
        </p:txBody>
      </p:sp>
      <p:sp>
        <p:nvSpPr>
          <p:cNvPr id="3" name="Content Placeholder 2"/>
          <p:cNvSpPr>
            <a:spLocks noGrp="1"/>
          </p:cNvSpPr>
          <p:nvPr>
            <p:ph idx="1"/>
          </p:nvPr>
        </p:nvSpPr>
        <p:spPr/>
        <p:txBody>
          <a:bodyPr/>
          <a:lstStyle/>
          <a:p>
            <a:endParaRPr lang="th-TH"/>
          </a:p>
        </p:txBody>
      </p:sp>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34</a:t>
            </a:fld>
            <a:endParaRPr lang="th-TH"/>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Undue requirements</a:t>
            </a:r>
            <a:endParaRPr lang="th-TH" dirty="0"/>
          </a:p>
        </p:txBody>
      </p:sp>
      <p:sp>
        <p:nvSpPr>
          <p:cNvPr id="3" name="Content Placeholder 2"/>
          <p:cNvSpPr>
            <a:spLocks noGrp="1"/>
          </p:cNvSpPr>
          <p:nvPr>
            <p:ph idx="1"/>
          </p:nvPr>
        </p:nvSpPr>
        <p:spPr/>
        <p:txBody>
          <a:bodyPr/>
          <a:lstStyle/>
          <a:p>
            <a:endParaRPr lang="th-TH"/>
          </a:p>
        </p:txBody>
      </p:sp>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35</a:t>
            </a:fld>
            <a:endParaRPr lang="th-TH"/>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Strategic design of product characteristics</a:t>
            </a:r>
            <a:endParaRPr lang="th-TH" sz="3600" dirty="0"/>
          </a:p>
        </p:txBody>
      </p:sp>
      <p:sp>
        <p:nvSpPr>
          <p:cNvPr id="3" name="Content Placeholder 2"/>
          <p:cNvSpPr>
            <a:spLocks noGrp="1"/>
          </p:cNvSpPr>
          <p:nvPr>
            <p:ph idx="1"/>
          </p:nvPr>
        </p:nvSpPr>
        <p:spPr/>
        <p:txBody>
          <a:bodyPr/>
          <a:lstStyle/>
          <a:p>
            <a:endParaRPr lang="th-TH"/>
          </a:p>
        </p:txBody>
      </p:sp>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36</a:t>
            </a:fld>
            <a:endParaRPr lang="th-TH"/>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Discrimination</a:t>
            </a:r>
            <a:endParaRPr lang="th-TH" dirty="0"/>
          </a:p>
        </p:txBody>
      </p:sp>
      <p:sp>
        <p:nvSpPr>
          <p:cNvPr id="3" name="Content Placeholder 2"/>
          <p:cNvSpPr>
            <a:spLocks noGrp="1"/>
          </p:cNvSpPr>
          <p:nvPr>
            <p:ph idx="1"/>
          </p:nvPr>
        </p:nvSpPr>
        <p:spPr/>
        <p:txBody>
          <a:bodyPr/>
          <a:lstStyle/>
          <a:p>
            <a:endParaRPr lang="th-TH"/>
          </a:p>
        </p:txBody>
      </p:sp>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37</a:t>
            </a:fld>
            <a:endParaRPr lang="th-TH"/>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Cross-subsidization</a:t>
            </a:r>
            <a:endParaRPr lang="th-TH" dirty="0"/>
          </a:p>
        </p:txBody>
      </p:sp>
      <p:sp>
        <p:nvSpPr>
          <p:cNvPr id="3" name="Content Placeholder 2"/>
          <p:cNvSpPr>
            <a:spLocks noGrp="1"/>
          </p:cNvSpPr>
          <p:nvPr>
            <p:ph idx="1"/>
          </p:nvPr>
        </p:nvSpPr>
        <p:spPr/>
        <p:txBody>
          <a:bodyPr/>
          <a:lstStyle/>
          <a:p>
            <a:r>
              <a:rPr lang="en-US" dirty="0" smtClean="0"/>
              <a:t>Involved two prices in two markets. Whereas in one market (the SMP market) a price above costs is charged, in the other market (the market where the SMP-position is leverage to) a price below costs (predatory pricing) is charged.</a:t>
            </a:r>
          </a:p>
          <a:p>
            <a:r>
              <a:rPr lang="en-US" dirty="0" smtClean="0"/>
              <a:t>If the market where the high price is charged is a wholesale market and the market where the predatory price is charged is a retail market and the dominant firm is vertically integrated, cross-subsidization will result in a margin squeeze.</a:t>
            </a:r>
            <a:endParaRPr lang="th-TH" dirty="0"/>
          </a:p>
        </p:txBody>
      </p:sp>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38</a:t>
            </a:fld>
            <a:endParaRPr lang="th-TH"/>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Predatory Pricing</a:t>
            </a:r>
            <a:endParaRPr lang="th-TH" dirty="0"/>
          </a:p>
        </p:txBody>
      </p:sp>
      <p:sp>
        <p:nvSpPr>
          <p:cNvPr id="3" name="Content Placeholder 2"/>
          <p:cNvSpPr>
            <a:spLocks noGrp="1"/>
          </p:cNvSpPr>
          <p:nvPr>
            <p:ph idx="1"/>
          </p:nvPr>
        </p:nvSpPr>
        <p:spPr/>
        <p:txBody>
          <a:bodyPr/>
          <a:lstStyle/>
          <a:p>
            <a:r>
              <a:rPr lang="en-US" dirty="0" smtClean="0"/>
              <a:t>Where a dominate firm sells a service below costs of production for a sustained period of time, with the intention of deterring entry, or putting a rival out of business, enabling the dominant firm to further increase its market power and later its accumulated profits.</a:t>
            </a:r>
          </a:p>
          <a:p>
            <a:r>
              <a:rPr lang="en-US" dirty="0" smtClean="0"/>
              <a:t>Consumers will benefit in the short run from low prices but will suffer in the long run from the elimination of competitors.</a:t>
            </a:r>
          </a:p>
          <a:p>
            <a:r>
              <a:rPr lang="en-US" dirty="0" smtClean="0"/>
              <a:t>In practice, predation is hard to prove.</a:t>
            </a:r>
            <a:endParaRPr lang="th-TH" dirty="0"/>
          </a:p>
        </p:txBody>
      </p:sp>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39</a:t>
            </a:fld>
            <a:endParaRPr lang="th-TH"/>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Horizontal Leveraging</a:t>
            </a:r>
            <a:endParaRPr lang="th-TH" dirty="0"/>
          </a:p>
        </p:txBody>
      </p:sp>
      <p:sp>
        <p:nvSpPr>
          <p:cNvPr id="3" name="Content Placeholder 2"/>
          <p:cNvSpPr>
            <a:spLocks noGrp="1"/>
          </p:cNvSpPr>
          <p:nvPr>
            <p:ph idx="1"/>
          </p:nvPr>
        </p:nvSpPr>
        <p:spPr/>
        <p:txBody>
          <a:bodyPr/>
          <a:lstStyle/>
          <a:p>
            <a:r>
              <a:rPr lang="en-US" dirty="0" smtClean="0"/>
              <a:t>Bundling/tying</a:t>
            </a:r>
          </a:p>
          <a:p>
            <a:r>
              <a:rPr lang="en-US" dirty="0" smtClean="0"/>
              <a:t>Cross-subsidization</a:t>
            </a:r>
            <a:endParaRPr lang="th-TH" dirty="0"/>
          </a:p>
        </p:txBody>
      </p:sp>
      <p:sp>
        <p:nvSpPr>
          <p:cNvPr id="5" name="Footer Placeholder 4"/>
          <p:cNvSpPr>
            <a:spLocks noGrp="1"/>
          </p:cNvSpPr>
          <p:nvPr>
            <p:ph type="ftr" sz="quarter" idx="11"/>
          </p:nvPr>
        </p:nvSpPr>
        <p:spPr/>
        <p:txBody>
          <a:bodyPr/>
          <a:lstStyle/>
          <a:p>
            <a:r>
              <a:rPr lang="en-US" smtClean="0"/>
              <a:t>Chanin Mephokee                 </a:t>
            </a:r>
            <a:endParaRPr lang="th-TH"/>
          </a:p>
        </p:txBody>
      </p:sp>
      <p:sp>
        <p:nvSpPr>
          <p:cNvPr id="4" name="Slide Number Placeholder 3"/>
          <p:cNvSpPr>
            <a:spLocks noGrp="1"/>
          </p:cNvSpPr>
          <p:nvPr>
            <p:ph type="sldNum" sz="quarter" idx="12"/>
          </p:nvPr>
        </p:nvSpPr>
        <p:spPr/>
        <p:txBody>
          <a:bodyPr/>
          <a:lstStyle/>
          <a:p>
            <a:fld id="{E7B31787-BFA5-42D6-AE4D-8ADF776C99F1}" type="slidenum">
              <a:rPr lang="th-TH" smtClean="0"/>
              <a:pPr/>
              <a:t>40</a:t>
            </a:fld>
            <a:endParaRPr lang="th-TH"/>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Single market dominance</a:t>
            </a:r>
            <a:endParaRPr lang="th-TH" dirty="0"/>
          </a:p>
        </p:txBody>
      </p:sp>
      <p:sp>
        <p:nvSpPr>
          <p:cNvPr id="3" name="Content Placeholder 2"/>
          <p:cNvSpPr>
            <a:spLocks noGrp="1"/>
          </p:cNvSpPr>
          <p:nvPr>
            <p:ph idx="1"/>
          </p:nvPr>
        </p:nvSpPr>
        <p:spPr/>
        <p:txBody>
          <a:bodyPr>
            <a:normAutofit/>
          </a:bodyPr>
          <a:lstStyle/>
          <a:p>
            <a:r>
              <a:rPr lang="en-US" dirty="0" smtClean="0">
                <a:solidFill>
                  <a:srgbClr val="C00000"/>
                </a:solidFill>
              </a:rPr>
              <a:t>Strategic design of product to raise consumers’ switching costs</a:t>
            </a:r>
          </a:p>
          <a:p>
            <a:r>
              <a:rPr lang="en-US" dirty="0" smtClean="0">
                <a:solidFill>
                  <a:srgbClr val="C00000"/>
                </a:solidFill>
              </a:rPr>
              <a:t>Contract term to raise consumers’ switching cost</a:t>
            </a:r>
          </a:p>
          <a:p>
            <a:r>
              <a:rPr lang="en-US" dirty="0" smtClean="0">
                <a:solidFill>
                  <a:srgbClr val="C00000"/>
                </a:solidFill>
              </a:rPr>
              <a:t>Exclusive dealing</a:t>
            </a:r>
          </a:p>
          <a:p>
            <a:r>
              <a:rPr lang="en-US" dirty="0" smtClean="0">
                <a:solidFill>
                  <a:srgbClr val="C00000"/>
                </a:solidFill>
              </a:rPr>
              <a:t>Over investment</a:t>
            </a:r>
          </a:p>
          <a:p>
            <a:r>
              <a:rPr lang="en-US" dirty="0" smtClean="0"/>
              <a:t>Predatory pricing</a:t>
            </a:r>
          </a:p>
          <a:p>
            <a:r>
              <a:rPr lang="en-US" dirty="0" smtClean="0"/>
              <a:t>Excessive pricing</a:t>
            </a:r>
          </a:p>
          <a:p>
            <a:r>
              <a:rPr lang="en-US" dirty="0" smtClean="0"/>
              <a:t>Price discrimination</a:t>
            </a:r>
          </a:p>
          <a:p>
            <a:endParaRPr lang="en-US" dirty="0" smtClean="0"/>
          </a:p>
          <a:p>
            <a:endParaRPr lang="th-TH" dirty="0"/>
          </a:p>
        </p:txBody>
      </p:sp>
      <p:sp>
        <p:nvSpPr>
          <p:cNvPr id="5" name="Footer Placeholder 4"/>
          <p:cNvSpPr>
            <a:spLocks noGrp="1"/>
          </p:cNvSpPr>
          <p:nvPr>
            <p:ph type="ftr" sz="quarter" idx="11"/>
          </p:nvPr>
        </p:nvSpPr>
        <p:spPr/>
        <p:txBody>
          <a:bodyPr/>
          <a:lstStyle/>
          <a:p>
            <a:r>
              <a:rPr lang="en-US" smtClean="0"/>
              <a:t>Chanin Mephokee                 </a:t>
            </a:r>
            <a:endParaRPr lang="th-TH"/>
          </a:p>
        </p:txBody>
      </p:sp>
      <p:sp>
        <p:nvSpPr>
          <p:cNvPr id="4" name="Slide Number Placeholder 3"/>
          <p:cNvSpPr>
            <a:spLocks noGrp="1"/>
          </p:cNvSpPr>
          <p:nvPr>
            <p:ph type="sldNum" sz="quarter" idx="12"/>
          </p:nvPr>
        </p:nvSpPr>
        <p:spPr/>
        <p:txBody>
          <a:bodyPr/>
          <a:lstStyle/>
          <a:p>
            <a:fld id="{E7B31787-BFA5-42D6-AE4D-8ADF776C99F1}" type="slidenum">
              <a:rPr lang="th-TH" smtClean="0"/>
              <a:pPr/>
              <a:t>41</a:t>
            </a:fld>
            <a:endParaRPr lang="th-TH"/>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Exclusive dealing</a:t>
            </a:r>
            <a:endParaRPr lang="th-TH" dirty="0"/>
          </a:p>
        </p:txBody>
      </p:sp>
      <p:sp>
        <p:nvSpPr>
          <p:cNvPr id="3" name="Content Placeholder 2"/>
          <p:cNvSpPr>
            <a:spLocks noGrp="1"/>
          </p:cNvSpPr>
          <p:nvPr>
            <p:ph idx="1"/>
          </p:nvPr>
        </p:nvSpPr>
        <p:spPr/>
        <p:txBody>
          <a:bodyPr/>
          <a:lstStyle/>
          <a:p>
            <a:r>
              <a:rPr lang="en-US" dirty="0" smtClean="0"/>
              <a:t>The SMP firm on the wholesale market has an exclusive contract with a retailer, stating that the retailer is allowed to buy only from the SMP firm.</a:t>
            </a:r>
          </a:p>
          <a:p>
            <a:r>
              <a:rPr lang="en-US" dirty="0" smtClean="0"/>
              <a:t>The SMP firm on the retail market has an exclusive contract with the wholesale company stating that this company is only allowed to sell its products to the SMP undertaking.</a:t>
            </a:r>
            <a:endParaRPr lang="th-TH" dirty="0"/>
          </a:p>
        </p:txBody>
      </p:sp>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42</a:t>
            </a:fld>
            <a:endParaRPr lang="th-TH"/>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Termination</a:t>
            </a:r>
            <a:endParaRPr lang="th-TH" dirty="0"/>
          </a:p>
        </p:txBody>
      </p:sp>
      <p:sp>
        <p:nvSpPr>
          <p:cNvPr id="3" name="Content Placeholder 2"/>
          <p:cNvSpPr>
            <a:spLocks noGrp="1"/>
          </p:cNvSpPr>
          <p:nvPr>
            <p:ph idx="1"/>
          </p:nvPr>
        </p:nvSpPr>
        <p:spPr/>
        <p:txBody>
          <a:bodyPr/>
          <a:lstStyle/>
          <a:p>
            <a:r>
              <a:rPr lang="en-US" dirty="0" smtClean="0"/>
              <a:t>Tacit collusion</a:t>
            </a:r>
          </a:p>
          <a:p>
            <a:r>
              <a:rPr lang="en-US" dirty="0" smtClean="0"/>
              <a:t>Excessive pricing</a:t>
            </a:r>
          </a:p>
          <a:p>
            <a:r>
              <a:rPr lang="en-US" dirty="0" smtClean="0"/>
              <a:t>Price discrimination</a:t>
            </a:r>
          </a:p>
          <a:p>
            <a:r>
              <a:rPr lang="en-US" dirty="0" smtClean="0"/>
              <a:t>Refusal to deal/denial to interconnect</a:t>
            </a:r>
            <a:endParaRPr lang="th-TH" dirty="0"/>
          </a:p>
        </p:txBody>
      </p:sp>
      <p:sp>
        <p:nvSpPr>
          <p:cNvPr id="5" name="Footer Placeholder 4"/>
          <p:cNvSpPr>
            <a:spLocks noGrp="1"/>
          </p:cNvSpPr>
          <p:nvPr>
            <p:ph type="ftr" sz="quarter" idx="11"/>
          </p:nvPr>
        </p:nvSpPr>
        <p:spPr/>
        <p:txBody>
          <a:bodyPr/>
          <a:lstStyle/>
          <a:p>
            <a:r>
              <a:rPr lang="en-US" smtClean="0"/>
              <a:t>Chanin Mephokee                 </a:t>
            </a:r>
            <a:endParaRPr lang="th-TH"/>
          </a:p>
        </p:txBody>
      </p:sp>
      <p:sp>
        <p:nvSpPr>
          <p:cNvPr id="4" name="Slide Number Placeholder 3"/>
          <p:cNvSpPr>
            <a:spLocks noGrp="1"/>
          </p:cNvSpPr>
          <p:nvPr>
            <p:ph type="sldNum" sz="quarter" idx="12"/>
          </p:nvPr>
        </p:nvSpPr>
        <p:spPr/>
        <p:txBody>
          <a:bodyPr/>
          <a:lstStyle/>
          <a:p>
            <a:fld id="{E7B31787-BFA5-42D6-AE4D-8ADF776C99F1}" type="slidenum">
              <a:rPr lang="th-TH" smtClean="0"/>
              <a:pPr/>
              <a:t>43</a:t>
            </a:fld>
            <a:endParaRPr lang="th-TH"/>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Two cases</a:t>
            </a:r>
            <a:endParaRPr lang="th-TH" dirty="0"/>
          </a:p>
        </p:txBody>
      </p:sp>
      <p:sp>
        <p:nvSpPr>
          <p:cNvPr id="3" name="Content Placeholder 2"/>
          <p:cNvSpPr>
            <a:spLocks noGrp="1"/>
          </p:cNvSpPr>
          <p:nvPr>
            <p:ph idx="1"/>
          </p:nvPr>
        </p:nvSpPr>
        <p:spPr/>
        <p:txBody>
          <a:bodyPr/>
          <a:lstStyle/>
          <a:p>
            <a:r>
              <a:rPr lang="en-US" dirty="0" smtClean="0"/>
              <a:t>The case of interconnection between networks which are competing for customers at the retail  market, such as F2F or M2M.</a:t>
            </a:r>
          </a:p>
          <a:p>
            <a:r>
              <a:rPr lang="en-US" dirty="0" smtClean="0"/>
              <a:t>The case of F2M or M2F</a:t>
            </a:r>
            <a:endParaRPr lang="th-TH" dirty="0"/>
          </a:p>
        </p:txBody>
      </p:sp>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44</a:t>
            </a:fld>
            <a:endParaRPr lang="th-TH"/>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Excessive pricing</a:t>
            </a:r>
            <a:endParaRPr lang="th-TH" dirty="0"/>
          </a:p>
        </p:txBody>
      </p:sp>
      <p:sp>
        <p:nvSpPr>
          <p:cNvPr id="3" name="Content Placeholder 2"/>
          <p:cNvSpPr>
            <a:spLocks noGrp="1"/>
          </p:cNvSpPr>
          <p:nvPr>
            <p:ph idx="1"/>
          </p:nvPr>
        </p:nvSpPr>
        <p:spPr/>
        <p:txBody>
          <a:bodyPr/>
          <a:lstStyle/>
          <a:p>
            <a:r>
              <a:rPr lang="en-US" dirty="0" smtClean="0"/>
              <a:t>The network operators may have significant market power over the termination calls on their network. Operators have incentive to charge an excessive price on their termination services.</a:t>
            </a:r>
            <a:endParaRPr lang="th-TH" dirty="0"/>
          </a:p>
        </p:txBody>
      </p:sp>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45</a:t>
            </a:fld>
            <a:endParaRPr lang="th-TH"/>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Possible Effects</a:t>
            </a:r>
            <a:endParaRPr lang="th-TH" dirty="0"/>
          </a:p>
        </p:txBody>
      </p:sp>
      <p:sp>
        <p:nvSpPr>
          <p:cNvPr id="3" name="Content Placeholder 2"/>
          <p:cNvSpPr>
            <a:spLocks noGrp="1"/>
          </p:cNvSpPr>
          <p:nvPr>
            <p:ph idx="1"/>
          </p:nvPr>
        </p:nvSpPr>
        <p:spPr/>
        <p:txBody>
          <a:bodyPr/>
          <a:lstStyle/>
          <a:p>
            <a:r>
              <a:rPr lang="en-US" dirty="0" smtClean="0"/>
              <a:t>First Mover Advantage</a:t>
            </a:r>
          </a:p>
          <a:p>
            <a:r>
              <a:rPr lang="en-US" dirty="0" smtClean="0"/>
              <a:t>Margin Squeeze</a:t>
            </a:r>
          </a:p>
          <a:p>
            <a:r>
              <a:rPr lang="en-US" dirty="0" smtClean="0"/>
              <a:t>Raising rival’s costs</a:t>
            </a:r>
          </a:p>
          <a:p>
            <a:r>
              <a:rPr lang="en-US" dirty="0" smtClean="0"/>
              <a:t>Restriction of competitors’ sales</a:t>
            </a:r>
          </a:p>
          <a:p>
            <a:r>
              <a:rPr lang="en-US" dirty="0" smtClean="0"/>
              <a:t>Foreclosure</a:t>
            </a:r>
          </a:p>
          <a:p>
            <a:r>
              <a:rPr lang="en-US" dirty="0" smtClean="0"/>
              <a:t>Negative welfare effects</a:t>
            </a:r>
          </a:p>
          <a:p>
            <a:endParaRPr lang="th-TH" dirty="0"/>
          </a:p>
        </p:txBody>
      </p:sp>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46</a:t>
            </a:fld>
            <a:endParaRPr lang="th-TH"/>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Performance</a:t>
            </a:r>
            <a:endParaRPr lang="th-TH" dirty="0"/>
          </a:p>
        </p:txBody>
      </p:sp>
      <p:sp>
        <p:nvSpPr>
          <p:cNvPr id="3" name="Content Placeholder 2"/>
          <p:cNvSpPr>
            <a:spLocks noGrp="1"/>
          </p:cNvSpPr>
          <p:nvPr>
            <p:ph idx="1"/>
          </p:nvPr>
        </p:nvSpPr>
        <p:spPr/>
        <p:txBody>
          <a:bodyPr/>
          <a:lstStyle/>
          <a:p>
            <a:r>
              <a:rPr lang="en-US" dirty="0" smtClean="0"/>
              <a:t>Profit rates   </a:t>
            </a:r>
          </a:p>
          <a:p>
            <a:r>
              <a:rPr lang="en-US" dirty="0" smtClean="0"/>
              <a:t>Efficiency</a:t>
            </a:r>
          </a:p>
          <a:p>
            <a:r>
              <a:rPr lang="en-US" dirty="0" smtClean="0"/>
              <a:t>Fairness</a:t>
            </a:r>
          </a:p>
          <a:p>
            <a:endParaRPr lang="th-TH" dirty="0"/>
          </a:p>
        </p:txBody>
      </p:sp>
      <p:sp>
        <p:nvSpPr>
          <p:cNvPr id="5" name="Footer Placeholder 4"/>
          <p:cNvSpPr>
            <a:spLocks noGrp="1"/>
          </p:cNvSpPr>
          <p:nvPr>
            <p:ph type="ftr" sz="quarter" idx="11"/>
          </p:nvPr>
        </p:nvSpPr>
        <p:spPr/>
        <p:txBody>
          <a:bodyPr/>
          <a:lstStyle/>
          <a:p>
            <a:r>
              <a:rPr lang="en-US" smtClean="0"/>
              <a:t>Chanin Mephokee                 </a:t>
            </a:r>
            <a:endParaRPr lang="th-TH"/>
          </a:p>
        </p:txBody>
      </p:sp>
      <p:sp>
        <p:nvSpPr>
          <p:cNvPr id="4" name="Slide Number Placeholder 3"/>
          <p:cNvSpPr>
            <a:spLocks noGrp="1"/>
          </p:cNvSpPr>
          <p:nvPr>
            <p:ph type="sldNum" sz="quarter" idx="12"/>
          </p:nvPr>
        </p:nvSpPr>
        <p:spPr/>
        <p:txBody>
          <a:bodyPr/>
          <a:lstStyle/>
          <a:p>
            <a:fld id="{E7B31787-BFA5-42D6-AE4D-8ADF776C99F1}" type="slidenum">
              <a:rPr lang="th-TH" smtClean="0"/>
              <a:pPr/>
              <a:t>47</a:t>
            </a:fld>
            <a:endParaRPr lang="th-TH"/>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Financial Ratio: AIS</a:t>
            </a:r>
            <a:endParaRPr lang="th-TH" dirty="0"/>
          </a:p>
        </p:txBody>
      </p:sp>
      <p:sp>
        <p:nvSpPr>
          <p:cNvPr id="3" name="Content Placeholder 2"/>
          <p:cNvSpPr>
            <a:spLocks noGrp="1"/>
          </p:cNvSpPr>
          <p:nvPr>
            <p:ph idx="1"/>
          </p:nvPr>
        </p:nvSpPr>
        <p:spPr/>
        <p:txBody>
          <a:bodyPr/>
          <a:lstStyle/>
          <a:p>
            <a:r>
              <a:rPr lang="en-US" dirty="0" smtClean="0"/>
              <a:t>Liquidity Ratio</a:t>
            </a:r>
          </a:p>
          <a:p>
            <a:r>
              <a:rPr lang="en-US" dirty="0" smtClean="0"/>
              <a:t>Profitability Ratio</a:t>
            </a:r>
          </a:p>
          <a:p>
            <a:r>
              <a:rPr lang="en-US" dirty="0" smtClean="0"/>
              <a:t>Efficiency Ratio</a:t>
            </a:r>
          </a:p>
          <a:p>
            <a:r>
              <a:rPr lang="en-US" dirty="0" smtClean="0"/>
              <a:t>Financial Policy Ratio</a:t>
            </a:r>
            <a:endParaRPr lang="th-TH" dirty="0"/>
          </a:p>
        </p:txBody>
      </p:sp>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48</a:t>
            </a:fld>
            <a:endParaRPr lang="th-TH"/>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Liquidity Ratio</a:t>
            </a:r>
            <a:endParaRPr lang="th-TH" dirty="0"/>
          </a:p>
        </p:txBody>
      </p:sp>
      <p:graphicFrame>
        <p:nvGraphicFramePr>
          <p:cNvPr id="6" name="Content Placeholder 5"/>
          <p:cNvGraphicFramePr>
            <a:graphicFrameLocks noGrp="1"/>
          </p:cNvGraphicFramePr>
          <p:nvPr>
            <p:ph idx="1"/>
          </p:nvPr>
        </p:nvGraphicFramePr>
        <p:xfrm>
          <a:off x="457200" y="1600200"/>
          <a:ext cx="8229600" cy="4525963"/>
        </p:xfrm>
        <a:graphic>
          <a:graphicData uri="http://schemas.openxmlformats.org/drawingml/2006/table">
            <a:tbl>
              <a:tblPr firstRow="1" bandRow="1">
                <a:tableStyleId>{5C22544A-7EE6-4342-B048-85BDC9FD1C3A}</a:tableStyleId>
              </a:tblPr>
              <a:tblGrid>
                <a:gridCol w="3352800"/>
                <a:gridCol w="1524000"/>
                <a:gridCol w="1600200"/>
                <a:gridCol w="1752600"/>
              </a:tblGrid>
              <a:tr h="370840">
                <a:tc>
                  <a:txBody>
                    <a:bodyPr/>
                    <a:lstStyle/>
                    <a:p>
                      <a:endParaRPr lang="th-TH" dirty="0"/>
                    </a:p>
                  </a:txBody>
                  <a:tcPr/>
                </a:tc>
                <a:tc>
                  <a:txBody>
                    <a:bodyPr/>
                    <a:lstStyle/>
                    <a:p>
                      <a:r>
                        <a:rPr lang="en-US" dirty="0" smtClean="0"/>
                        <a:t>2551</a:t>
                      </a:r>
                      <a:endParaRPr lang="th-TH" dirty="0"/>
                    </a:p>
                  </a:txBody>
                  <a:tcPr/>
                </a:tc>
                <a:tc>
                  <a:txBody>
                    <a:bodyPr/>
                    <a:lstStyle/>
                    <a:p>
                      <a:r>
                        <a:rPr lang="en-US" dirty="0" smtClean="0"/>
                        <a:t>2552</a:t>
                      </a:r>
                      <a:endParaRPr lang="th-TH" dirty="0"/>
                    </a:p>
                  </a:txBody>
                  <a:tcPr/>
                </a:tc>
                <a:tc>
                  <a:txBody>
                    <a:bodyPr/>
                    <a:lstStyle/>
                    <a:p>
                      <a:r>
                        <a:rPr lang="en-US" dirty="0" smtClean="0"/>
                        <a:t>2553</a:t>
                      </a:r>
                      <a:endParaRPr lang="th-TH" dirty="0"/>
                    </a:p>
                  </a:txBody>
                  <a:tcPr/>
                </a:tc>
              </a:tr>
              <a:tr h="370840">
                <a:tc>
                  <a:txBody>
                    <a:bodyPr/>
                    <a:lstStyle/>
                    <a:p>
                      <a:r>
                        <a:rPr lang="en-US" dirty="0" smtClean="0"/>
                        <a:t>Current Ratio (times)</a:t>
                      </a:r>
                      <a:endParaRPr lang="th-TH" dirty="0"/>
                    </a:p>
                  </a:txBody>
                  <a:tcPr/>
                </a:tc>
                <a:tc>
                  <a:txBody>
                    <a:bodyPr/>
                    <a:lstStyle/>
                    <a:p>
                      <a:r>
                        <a:rPr lang="en-US" dirty="0" smtClean="0"/>
                        <a:t>1.08</a:t>
                      </a:r>
                      <a:endParaRPr lang="th-TH" dirty="0"/>
                    </a:p>
                  </a:txBody>
                  <a:tcPr/>
                </a:tc>
                <a:tc>
                  <a:txBody>
                    <a:bodyPr/>
                    <a:lstStyle/>
                    <a:p>
                      <a:r>
                        <a:rPr lang="en-US" dirty="0" smtClean="0"/>
                        <a:t>2.03</a:t>
                      </a:r>
                      <a:endParaRPr lang="th-TH" dirty="0"/>
                    </a:p>
                  </a:txBody>
                  <a:tcPr/>
                </a:tc>
                <a:tc>
                  <a:txBody>
                    <a:bodyPr/>
                    <a:lstStyle/>
                    <a:p>
                      <a:r>
                        <a:rPr lang="en-US" dirty="0" smtClean="0"/>
                        <a:t>0.73</a:t>
                      </a:r>
                      <a:endParaRPr lang="th-TH" dirty="0"/>
                    </a:p>
                  </a:txBody>
                  <a:tcPr/>
                </a:tc>
              </a:tr>
              <a:tr h="370840">
                <a:tc>
                  <a:txBody>
                    <a:bodyPr/>
                    <a:lstStyle/>
                    <a:p>
                      <a:r>
                        <a:rPr lang="en-US" dirty="0" smtClean="0"/>
                        <a:t>Quick Ratio</a:t>
                      </a:r>
                    </a:p>
                    <a:p>
                      <a:r>
                        <a:rPr lang="en-US" dirty="0" smtClean="0"/>
                        <a:t>(times)</a:t>
                      </a:r>
                      <a:endParaRPr lang="th-TH" dirty="0"/>
                    </a:p>
                  </a:txBody>
                  <a:tcPr/>
                </a:tc>
                <a:tc>
                  <a:txBody>
                    <a:bodyPr/>
                    <a:lstStyle/>
                    <a:p>
                      <a:r>
                        <a:rPr lang="en-US" dirty="0" smtClean="0"/>
                        <a:t>0.84</a:t>
                      </a:r>
                      <a:endParaRPr lang="th-TH" dirty="0"/>
                    </a:p>
                  </a:txBody>
                  <a:tcPr/>
                </a:tc>
                <a:tc>
                  <a:txBody>
                    <a:bodyPr/>
                    <a:lstStyle/>
                    <a:p>
                      <a:r>
                        <a:rPr lang="en-US" dirty="0" smtClean="0"/>
                        <a:t>1.82</a:t>
                      </a:r>
                      <a:endParaRPr lang="th-TH" dirty="0"/>
                    </a:p>
                  </a:txBody>
                  <a:tcPr/>
                </a:tc>
                <a:tc>
                  <a:txBody>
                    <a:bodyPr/>
                    <a:lstStyle/>
                    <a:p>
                      <a:r>
                        <a:rPr lang="en-US" dirty="0" smtClean="0"/>
                        <a:t>0.57</a:t>
                      </a:r>
                      <a:endParaRPr lang="th-TH" dirty="0"/>
                    </a:p>
                  </a:txBody>
                  <a:tcPr/>
                </a:tc>
              </a:tr>
              <a:tr h="370840">
                <a:tc>
                  <a:txBody>
                    <a:bodyPr/>
                    <a:lstStyle/>
                    <a:p>
                      <a:r>
                        <a:rPr lang="en-US" dirty="0" smtClean="0"/>
                        <a:t>Inventory Turnover Ratio</a:t>
                      </a:r>
                      <a:endParaRPr lang="th-TH" dirty="0"/>
                    </a:p>
                  </a:txBody>
                  <a:tcPr/>
                </a:tc>
                <a:tc>
                  <a:txBody>
                    <a:bodyPr/>
                    <a:lstStyle/>
                    <a:p>
                      <a:r>
                        <a:rPr lang="en-US" dirty="0" smtClean="0"/>
                        <a:t>8.11</a:t>
                      </a:r>
                      <a:endParaRPr lang="th-TH" dirty="0"/>
                    </a:p>
                  </a:txBody>
                  <a:tcPr/>
                </a:tc>
                <a:tc>
                  <a:txBody>
                    <a:bodyPr/>
                    <a:lstStyle/>
                    <a:p>
                      <a:r>
                        <a:rPr lang="en-US" dirty="0" smtClean="0"/>
                        <a:t>5.95</a:t>
                      </a:r>
                      <a:endParaRPr lang="th-TH" dirty="0"/>
                    </a:p>
                  </a:txBody>
                  <a:tcPr/>
                </a:tc>
                <a:tc>
                  <a:txBody>
                    <a:bodyPr/>
                    <a:lstStyle/>
                    <a:p>
                      <a:r>
                        <a:rPr lang="en-US" dirty="0" smtClean="0"/>
                        <a:t>10.36</a:t>
                      </a:r>
                      <a:endParaRPr lang="th-TH" dirty="0"/>
                    </a:p>
                  </a:txBody>
                  <a:tcPr/>
                </a:tc>
              </a:tr>
              <a:tr h="370840">
                <a:tc>
                  <a:txBody>
                    <a:bodyPr/>
                    <a:lstStyle/>
                    <a:p>
                      <a:r>
                        <a:rPr lang="en-US" dirty="0" smtClean="0"/>
                        <a:t>Days Sales Outstanding</a:t>
                      </a:r>
                    </a:p>
                    <a:p>
                      <a:r>
                        <a:rPr lang="en-US" dirty="0" smtClean="0"/>
                        <a:t>(days)</a:t>
                      </a:r>
                      <a:endParaRPr lang="th-TH" dirty="0"/>
                    </a:p>
                  </a:txBody>
                  <a:tcPr/>
                </a:tc>
                <a:tc>
                  <a:txBody>
                    <a:bodyPr/>
                    <a:lstStyle/>
                    <a:p>
                      <a:r>
                        <a:rPr lang="en-US" dirty="0" smtClean="0"/>
                        <a:t>44</a:t>
                      </a:r>
                      <a:endParaRPr lang="th-TH" dirty="0"/>
                    </a:p>
                  </a:txBody>
                  <a:tcPr/>
                </a:tc>
                <a:tc>
                  <a:txBody>
                    <a:bodyPr/>
                    <a:lstStyle/>
                    <a:p>
                      <a:r>
                        <a:rPr lang="en-US" dirty="0" smtClean="0"/>
                        <a:t>61</a:t>
                      </a:r>
                      <a:endParaRPr lang="th-TH" dirty="0"/>
                    </a:p>
                  </a:txBody>
                  <a:tcPr/>
                </a:tc>
                <a:tc>
                  <a:txBody>
                    <a:bodyPr/>
                    <a:lstStyle/>
                    <a:p>
                      <a:r>
                        <a:rPr lang="en-US" dirty="0" smtClean="0"/>
                        <a:t>35</a:t>
                      </a:r>
                      <a:endParaRPr lang="th-TH" dirty="0"/>
                    </a:p>
                  </a:txBody>
                  <a:tcPr/>
                </a:tc>
              </a:tr>
            </a:tbl>
          </a:graphicData>
        </a:graphic>
      </p:graphicFrame>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49</a:t>
            </a:fld>
            <a:endParaRPr lang="th-TH"/>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Profitability Ratio</a:t>
            </a:r>
            <a:endParaRPr lang="th-TH" dirty="0"/>
          </a:p>
        </p:txBody>
      </p:sp>
      <p:graphicFrame>
        <p:nvGraphicFramePr>
          <p:cNvPr id="6" name="Content Placeholder 5"/>
          <p:cNvGraphicFramePr>
            <a:graphicFrameLocks noGrp="1"/>
          </p:cNvGraphicFramePr>
          <p:nvPr>
            <p:ph idx="1"/>
          </p:nvPr>
        </p:nvGraphicFramePr>
        <p:xfrm>
          <a:off x="457200" y="1600200"/>
          <a:ext cx="8229600" cy="4525963"/>
        </p:xfrm>
        <a:graphic>
          <a:graphicData uri="http://schemas.openxmlformats.org/drawingml/2006/table">
            <a:tbl>
              <a:tblPr firstRow="1" bandRow="1">
                <a:tableStyleId>{5C22544A-7EE6-4342-B048-85BDC9FD1C3A}</a:tableStyleId>
              </a:tblPr>
              <a:tblGrid>
                <a:gridCol w="2895600"/>
                <a:gridCol w="1752600"/>
                <a:gridCol w="1524000"/>
                <a:gridCol w="2057400"/>
              </a:tblGrid>
              <a:tr h="506809">
                <a:tc>
                  <a:txBody>
                    <a:bodyPr/>
                    <a:lstStyle/>
                    <a:p>
                      <a:endParaRPr lang="th-TH" dirty="0"/>
                    </a:p>
                  </a:txBody>
                  <a:tcPr/>
                </a:tc>
                <a:tc>
                  <a:txBody>
                    <a:bodyPr/>
                    <a:lstStyle/>
                    <a:p>
                      <a:r>
                        <a:rPr lang="en-US" dirty="0" smtClean="0"/>
                        <a:t>2551</a:t>
                      </a:r>
                      <a:endParaRPr lang="th-TH" dirty="0"/>
                    </a:p>
                  </a:txBody>
                  <a:tcPr/>
                </a:tc>
                <a:tc>
                  <a:txBody>
                    <a:bodyPr/>
                    <a:lstStyle/>
                    <a:p>
                      <a:r>
                        <a:rPr lang="en-US" dirty="0" smtClean="0"/>
                        <a:t>2552</a:t>
                      </a:r>
                      <a:endParaRPr lang="th-TH" dirty="0"/>
                    </a:p>
                  </a:txBody>
                  <a:tcPr/>
                </a:tc>
                <a:tc>
                  <a:txBody>
                    <a:bodyPr/>
                    <a:lstStyle/>
                    <a:p>
                      <a:r>
                        <a:rPr lang="en-US" dirty="0" smtClean="0"/>
                        <a:t>2553</a:t>
                      </a:r>
                      <a:endParaRPr lang="th-TH" dirty="0"/>
                    </a:p>
                  </a:txBody>
                  <a:tcPr/>
                </a:tc>
              </a:tr>
              <a:tr h="506809">
                <a:tc>
                  <a:txBody>
                    <a:bodyPr/>
                    <a:lstStyle/>
                    <a:p>
                      <a:r>
                        <a:rPr lang="en-US" dirty="0" smtClean="0"/>
                        <a:t>Profit Margin on Sales (%)</a:t>
                      </a:r>
                      <a:endParaRPr lang="th-TH" dirty="0"/>
                    </a:p>
                  </a:txBody>
                  <a:tcPr/>
                </a:tc>
                <a:tc>
                  <a:txBody>
                    <a:bodyPr/>
                    <a:lstStyle/>
                    <a:p>
                      <a:r>
                        <a:rPr lang="en-US" dirty="0" smtClean="0"/>
                        <a:t>34.98</a:t>
                      </a:r>
                      <a:endParaRPr lang="th-TH" dirty="0"/>
                    </a:p>
                  </a:txBody>
                  <a:tcPr/>
                </a:tc>
                <a:tc>
                  <a:txBody>
                    <a:bodyPr/>
                    <a:lstStyle/>
                    <a:p>
                      <a:r>
                        <a:rPr lang="en-US" dirty="0" smtClean="0"/>
                        <a:t>35.19</a:t>
                      </a:r>
                      <a:endParaRPr lang="th-TH" dirty="0"/>
                    </a:p>
                  </a:txBody>
                  <a:tcPr/>
                </a:tc>
                <a:tc>
                  <a:txBody>
                    <a:bodyPr/>
                    <a:lstStyle/>
                    <a:p>
                      <a:r>
                        <a:rPr lang="en-US" dirty="0" smtClean="0"/>
                        <a:t>38.26</a:t>
                      </a:r>
                      <a:endParaRPr lang="th-TH" dirty="0"/>
                    </a:p>
                  </a:txBody>
                  <a:tcPr/>
                </a:tc>
              </a:tr>
              <a:tr h="506809">
                <a:tc>
                  <a:txBody>
                    <a:bodyPr/>
                    <a:lstStyle/>
                    <a:p>
                      <a:r>
                        <a:rPr lang="en-US" dirty="0" smtClean="0"/>
                        <a:t>Basic Earning Power (%)</a:t>
                      </a:r>
                      <a:endParaRPr lang="th-TH" dirty="0"/>
                    </a:p>
                  </a:txBody>
                  <a:tcPr/>
                </a:tc>
                <a:tc>
                  <a:txBody>
                    <a:bodyPr/>
                    <a:lstStyle/>
                    <a:p>
                      <a:r>
                        <a:rPr lang="en-US" dirty="0" smtClean="0"/>
                        <a:t>25.00</a:t>
                      </a:r>
                      <a:endParaRPr lang="th-TH" dirty="0"/>
                    </a:p>
                  </a:txBody>
                  <a:tcPr/>
                </a:tc>
                <a:tc>
                  <a:txBody>
                    <a:bodyPr/>
                    <a:lstStyle/>
                    <a:p>
                      <a:r>
                        <a:rPr lang="en-US" dirty="0" smtClean="0"/>
                        <a:t>25.38</a:t>
                      </a:r>
                      <a:endParaRPr lang="th-TH" dirty="0"/>
                    </a:p>
                  </a:txBody>
                  <a:tcPr/>
                </a:tc>
                <a:tc>
                  <a:txBody>
                    <a:bodyPr/>
                    <a:lstStyle/>
                    <a:p>
                      <a:r>
                        <a:rPr lang="en-US" dirty="0" smtClean="0"/>
                        <a:t>29.44</a:t>
                      </a:r>
                      <a:endParaRPr lang="th-TH" dirty="0"/>
                    </a:p>
                  </a:txBody>
                  <a:tcPr/>
                </a:tc>
              </a:tr>
              <a:tr h="506809">
                <a:tc>
                  <a:txBody>
                    <a:bodyPr/>
                    <a:lstStyle/>
                    <a:p>
                      <a:r>
                        <a:rPr lang="en-US" dirty="0" smtClean="0"/>
                        <a:t>ROE (%)</a:t>
                      </a:r>
                      <a:endParaRPr lang="th-TH" dirty="0"/>
                    </a:p>
                  </a:txBody>
                  <a:tcPr/>
                </a:tc>
                <a:tc>
                  <a:txBody>
                    <a:bodyPr/>
                    <a:lstStyle/>
                    <a:p>
                      <a:r>
                        <a:rPr lang="en-US" dirty="0" smtClean="0"/>
                        <a:t>22.04</a:t>
                      </a:r>
                      <a:endParaRPr lang="th-TH" dirty="0"/>
                    </a:p>
                  </a:txBody>
                  <a:tcPr/>
                </a:tc>
                <a:tc>
                  <a:txBody>
                    <a:bodyPr/>
                    <a:lstStyle/>
                    <a:p>
                      <a:r>
                        <a:rPr lang="en-US" dirty="0" smtClean="0"/>
                        <a:t>23.48</a:t>
                      </a:r>
                      <a:endParaRPr lang="th-TH" dirty="0"/>
                    </a:p>
                  </a:txBody>
                  <a:tcPr/>
                </a:tc>
                <a:tc>
                  <a:txBody>
                    <a:bodyPr/>
                    <a:lstStyle/>
                    <a:p>
                      <a:r>
                        <a:rPr lang="en-US" dirty="0" smtClean="0"/>
                        <a:t>36.27</a:t>
                      </a:r>
                      <a:endParaRPr lang="th-TH" dirty="0"/>
                    </a:p>
                  </a:txBody>
                  <a:tcPr/>
                </a:tc>
              </a:tr>
            </a:tbl>
          </a:graphicData>
        </a:graphic>
      </p:graphicFrame>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50</a:t>
            </a:fld>
            <a:endParaRPr lang="th-TH"/>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Efficiency Ratio</a:t>
            </a:r>
            <a:endParaRPr lang="th-TH" dirty="0"/>
          </a:p>
        </p:txBody>
      </p:sp>
      <p:graphicFrame>
        <p:nvGraphicFramePr>
          <p:cNvPr id="6" name="Content Placeholder 5"/>
          <p:cNvGraphicFramePr>
            <a:graphicFrameLocks noGrp="1"/>
          </p:cNvGraphicFramePr>
          <p:nvPr>
            <p:ph idx="1"/>
          </p:nvPr>
        </p:nvGraphicFramePr>
        <p:xfrm>
          <a:off x="381000" y="1905000"/>
          <a:ext cx="8382000" cy="1752600"/>
        </p:xfrm>
        <a:graphic>
          <a:graphicData uri="http://schemas.openxmlformats.org/drawingml/2006/table">
            <a:tbl>
              <a:tblPr firstRow="1" bandRow="1">
                <a:tableStyleId>{5C22544A-7EE6-4342-B048-85BDC9FD1C3A}</a:tableStyleId>
              </a:tblPr>
              <a:tblGrid>
                <a:gridCol w="3498574"/>
                <a:gridCol w="1384852"/>
                <a:gridCol w="1749287"/>
                <a:gridCol w="1749287"/>
              </a:tblGrid>
              <a:tr h="370840">
                <a:tc>
                  <a:txBody>
                    <a:bodyPr/>
                    <a:lstStyle/>
                    <a:p>
                      <a:endParaRPr lang="th-TH" dirty="0"/>
                    </a:p>
                  </a:txBody>
                  <a:tcPr/>
                </a:tc>
                <a:tc>
                  <a:txBody>
                    <a:bodyPr/>
                    <a:lstStyle/>
                    <a:p>
                      <a:r>
                        <a:rPr lang="en-US" dirty="0" smtClean="0"/>
                        <a:t>2551</a:t>
                      </a:r>
                      <a:endParaRPr lang="th-TH" dirty="0"/>
                    </a:p>
                  </a:txBody>
                  <a:tcPr/>
                </a:tc>
                <a:tc>
                  <a:txBody>
                    <a:bodyPr/>
                    <a:lstStyle/>
                    <a:p>
                      <a:r>
                        <a:rPr lang="en-US" dirty="0" smtClean="0"/>
                        <a:t>2552</a:t>
                      </a:r>
                      <a:endParaRPr lang="th-TH" dirty="0"/>
                    </a:p>
                  </a:txBody>
                  <a:tcPr/>
                </a:tc>
                <a:tc>
                  <a:txBody>
                    <a:bodyPr/>
                    <a:lstStyle/>
                    <a:p>
                      <a:r>
                        <a:rPr lang="en-US" dirty="0" smtClean="0"/>
                        <a:t>2553</a:t>
                      </a:r>
                      <a:endParaRPr lang="th-TH" dirty="0"/>
                    </a:p>
                  </a:txBody>
                  <a:tcPr/>
                </a:tc>
              </a:tr>
              <a:tr h="370840">
                <a:tc>
                  <a:txBody>
                    <a:bodyPr/>
                    <a:lstStyle/>
                    <a:p>
                      <a:r>
                        <a:rPr lang="en-US" dirty="0" smtClean="0"/>
                        <a:t>ROA (%)</a:t>
                      </a:r>
                      <a:endParaRPr lang="th-TH" dirty="0"/>
                    </a:p>
                  </a:txBody>
                  <a:tcPr/>
                </a:tc>
                <a:tc>
                  <a:txBody>
                    <a:bodyPr/>
                    <a:lstStyle/>
                    <a:p>
                      <a:r>
                        <a:rPr lang="en-US" dirty="0" smtClean="0"/>
                        <a:t>12.77</a:t>
                      </a:r>
                      <a:endParaRPr lang="th-TH" dirty="0"/>
                    </a:p>
                  </a:txBody>
                  <a:tcPr/>
                </a:tc>
                <a:tc>
                  <a:txBody>
                    <a:bodyPr/>
                    <a:lstStyle/>
                    <a:p>
                      <a:r>
                        <a:rPr lang="en-US" dirty="0" smtClean="0"/>
                        <a:t>13.48</a:t>
                      </a:r>
                      <a:endParaRPr lang="th-TH" dirty="0"/>
                    </a:p>
                  </a:txBody>
                  <a:tcPr/>
                </a:tc>
                <a:tc>
                  <a:txBody>
                    <a:bodyPr/>
                    <a:lstStyle/>
                    <a:p>
                      <a:r>
                        <a:rPr lang="en-US" dirty="0" smtClean="0"/>
                        <a:t>18.47</a:t>
                      </a:r>
                      <a:endParaRPr lang="th-TH" dirty="0"/>
                    </a:p>
                  </a:txBody>
                  <a:tcPr/>
                </a:tc>
              </a:tr>
              <a:tr h="370840">
                <a:tc>
                  <a:txBody>
                    <a:bodyPr/>
                    <a:lstStyle/>
                    <a:p>
                      <a:r>
                        <a:rPr lang="en-US" dirty="0" smtClean="0"/>
                        <a:t>ROFA(%)</a:t>
                      </a:r>
                      <a:endParaRPr lang="th-TH" dirty="0"/>
                    </a:p>
                  </a:txBody>
                  <a:tcPr/>
                </a:tc>
                <a:tc>
                  <a:txBody>
                    <a:bodyPr/>
                    <a:lstStyle/>
                    <a:p>
                      <a:r>
                        <a:rPr lang="en-US" dirty="0" smtClean="0"/>
                        <a:t>40.73</a:t>
                      </a:r>
                      <a:endParaRPr lang="th-TH" dirty="0"/>
                    </a:p>
                  </a:txBody>
                  <a:tcPr/>
                </a:tc>
                <a:tc>
                  <a:txBody>
                    <a:bodyPr/>
                    <a:lstStyle/>
                    <a:p>
                      <a:r>
                        <a:rPr lang="en-US" dirty="0" smtClean="0"/>
                        <a:t>47.67</a:t>
                      </a:r>
                      <a:endParaRPr lang="th-TH" dirty="0"/>
                    </a:p>
                  </a:txBody>
                  <a:tcPr/>
                </a:tc>
                <a:tc>
                  <a:txBody>
                    <a:bodyPr/>
                    <a:lstStyle/>
                    <a:p>
                      <a:r>
                        <a:rPr lang="en-US" dirty="0" smtClean="0"/>
                        <a:t>61.53</a:t>
                      </a:r>
                      <a:endParaRPr lang="th-TH" dirty="0"/>
                    </a:p>
                  </a:txBody>
                  <a:tcPr/>
                </a:tc>
              </a:tr>
              <a:tr h="370840">
                <a:tc>
                  <a:txBody>
                    <a:bodyPr/>
                    <a:lstStyle/>
                    <a:p>
                      <a:r>
                        <a:rPr lang="en-US" dirty="0" smtClean="0"/>
                        <a:t>Total Assets Turnover Ratio (times)</a:t>
                      </a:r>
                      <a:endParaRPr lang="th-TH" dirty="0"/>
                    </a:p>
                  </a:txBody>
                  <a:tcPr/>
                </a:tc>
                <a:tc>
                  <a:txBody>
                    <a:bodyPr/>
                    <a:lstStyle/>
                    <a:p>
                      <a:r>
                        <a:rPr lang="en-US" dirty="0" smtClean="0"/>
                        <a:t>0.86</a:t>
                      </a:r>
                      <a:endParaRPr lang="th-TH" dirty="0"/>
                    </a:p>
                  </a:txBody>
                  <a:tcPr/>
                </a:tc>
                <a:tc>
                  <a:txBody>
                    <a:bodyPr/>
                    <a:lstStyle/>
                    <a:p>
                      <a:r>
                        <a:rPr lang="en-US" dirty="0" smtClean="0"/>
                        <a:t>0.81</a:t>
                      </a:r>
                      <a:endParaRPr lang="th-TH" dirty="0"/>
                    </a:p>
                  </a:txBody>
                  <a:tcPr/>
                </a:tc>
                <a:tc>
                  <a:txBody>
                    <a:bodyPr/>
                    <a:lstStyle/>
                    <a:p>
                      <a:r>
                        <a:rPr lang="en-US" dirty="0" smtClean="0"/>
                        <a:t>1.00</a:t>
                      </a:r>
                      <a:endParaRPr lang="th-TH" dirty="0"/>
                    </a:p>
                  </a:txBody>
                  <a:tcPr/>
                </a:tc>
              </a:tr>
            </a:tbl>
          </a:graphicData>
        </a:graphic>
      </p:graphicFrame>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51</a:t>
            </a:fld>
            <a:endParaRPr lang="th-TH"/>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Financial Policy Ratio</a:t>
            </a:r>
            <a:endParaRPr lang="th-TH" sz="4000" dirty="0"/>
          </a:p>
        </p:txBody>
      </p:sp>
      <p:graphicFrame>
        <p:nvGraphicFramePr>
          <p:cNvPr id="6" name="Content Placeholder 5"/>
          <p:cNvGraphicFramePr>
            <a:graphicFrameLocks noGrp="1"/>
          </p:cNvGraphicFramePr>
          <p:nvPr>
            <p:ph idx="1"/>
          </p:nvPr>
        </p:nvGraphicFramePr>
        <p:xfrm>
          <a:off x="457200" y="1600200"/>
          <a:ext cx="8229600" cy="4525963"/>
        </p:xfrm>
        <a:graphic>
          <a:graphicData uri="http://schemas.openxmlformats.org/drawingml/2006/table">
            <a:tbl>
              <a:tblPr firstRow="1" bandRow="1">
                <a:tableStyleId>{5C22544A-7EE6-4342-B048-85BDC9FD1C3A}</a:tableStyleId>
              </a:tblPr>
              <a:tblGrid>
                <a:gridCol w="2057400"/>
                <a:gridCol w="2057400"/>
                <a:gridCol w="2057400"/>
                <a:gridCol w="2057400"/>
              </a:tblGrid>
              <a:tr h="370840">
                <a:tc>
                  <a:txBody>
                    <a:bodyPr/>
                    <a:lstStyle/>
                    <a:p>
                      <a:endParaRPr lang="th-TH" dirty="0"/>
                    </a:p>
                  </a:txBody>
                  <a:tcPr/>
                </a:tc>
                <a:tc>
                  <a:txBody>
                    <a:bodyPr/>
                    <a:lstStyle/>
                    <a:p>
                      <a:r>
                        <a:rPr lang="en-US" dirty="0" smtClean="0"/>
                        <a:t>2551</a:t>
                      </a:r>
                      <a:endParaRPr lang="th-TH" dirty="0"/>
                    </a:p>
                  </a:txBody>
                  <a:tcPr/>
                </a:tc>
                <a:tc>
                  <a:txBody>
                    <a:bodyPr/>
                    <a:lstStyle/>
                    <a:p>
                      <a:r>
                        <a:rPr lang="en-US" dirty="0" smtClean="0"/>
                        <a:t>2552</a:t>
                      </a:r>
                      <a:endParaRPr lang="th-TH" dirty="0"/>
                    </a:p>
                  </a:txBody>
                  <a:tcPr/>
                </a:tc>
                <a:tc>
                  <a:txBody>
                    <a:bodyPr/>
                    <a:lstStyle/>
                    <a:p>
                      <a:r>
                        <a:rPr lang="en-US" dirty="0" smtClean="0"/>
                        <a:t>2553</a:t>
                      </a:r>
                      <a:endParaRPr lang="th-TH" dirty="0"/>
                    </a:p>
                  </a:txBody>
                  <a:tcPr/>
                </a:tc>
              </a:tr>
              <a:tr h="370840">
                <a:tc>
                  <a:txBody>
                    <a:bodyPr/>
                    <a:lstStyle/>
                    <a:p>
                      <a:r>
                        <a:rPr lang="en-US" dirty="0" smtClean="0"/>
                        <a:t>Debt Equity Ratio</a:t>
                      </a:r>
                      <a:r>
                        <a:rPr lang="en-US" baseline="0" dirty="0" smtClean="0"/>
                        <a:t> (times)</a:t>
                      </a:r>
                      <a:endParaRPr lang="th-TH" dirty="0"/>
                    </a:p>
                  </a:txBody>
                  <a:tcPr/>
                </a:tc>
                <a:tc>
                  <a:txBody>
                    <a:bodyPr/>
                    <a:lstStyle/>
                    <a:p>
                      <a:r>
                        <a:rPr lang="en-US" dirty="0" smtClean="0"/>
                        <a:t>0.74</a:t>
                      </a:r>
                      <a:endParaRPr lang="th-TH" dirty="0"/>
                    </a:p>
                  </a:txBody>
                  <a:tcPr/>
                </a:tc>
                <a:tc>
                  <a:txBody>
                    <a:bodyPr/>
                    <a:lstStyle/>
                    <a:p>
                      <a:r>
                        <a:rPr lang="en-US" dirty="0" smtClean="0"/>
                        <a:t>0.74</a:t>
                      </a:r>
                      <a:endParaRPr lang="th-TH" dirty="0"/>
                    </a:p>
                  </a:txBody>
                  <a:tcPr/>
                </a:tc>
                <a:tc>
                  <a:txBody>
                    <a:bodyPr/>
                    <a:lstStyle/>
                    <a:p>
                      <a:r>
                        <a:rPr lang="en-US" dirty="0" smtClean="0"/>
                        <a:t>1.35</a:t>
                      </a:r>
                      <a:endParaRPr lang="th-TH" dirty="0"/>
                    </a:p>
                  </a:txBody>
                  <a:tcPr/>
                </a:tc>
              </a:tr>
              <a:tr h="370840">
                <a:tc>
                  <a:txBody>
                    <a:bodyPr/>
                    <a:lstStyle/>
                    <a:p>
                      <a:r>
                        <a:rPr lang="en-US" dirty="0" smtClean="0"/>
                        <a:t>Times Interest Earned (times)</a:t>
                      </a:r>
                      <a:endParaRPr lang="th-TH" dirty="0"/>
                    </a:p>
                  </a:txBody>
                  <a:tcPr/>
                </a:tc>
                <a:tc>
                  <a:txBody>
                    <a:bodyPr/>
                    <a:lstStyle/>
                    <a:p>
                      <a:r>
                        <a:rPr lang="en-US" dirty="0" smtClean="0"/>
                        <a:t>29.87</a:t>
                      </a:r>
                      <a:endParaRPr lang="th-TH" dirty="0"/>
                    </a:p>
                  </a:txBody>
                  <a:tcPr/>
                </a:tc>
                <a:tc>
                  <a:txBody>
                    <a:bodyPr/>
                    <a:lstStyle/>
                    <a:p>
                      <a:r>
                        <a:rPr lang="en-US" dirty="0" smtClean="0"/>
                        <a:t>26.60</a:t>
                      </a:r>
                      <a:endParaRPr lang="th-TH" dirty="0"/>
                    </a:p>
                  </a:txBody>
                  <a:tcPr/>
                </a:tc>
                <a:tc>
                  <a:txBody>
                    <a:bodyPr/>
                    <a:lstStyle/>
                    <a:p>
                      <a:r>
                        <a:rPr lang="en-US" dirty="0" smtClean="0"/>
                        <a:t>32.55</a:t>
                      </a:r>
                      <a:endParaRPr lang="th-TH" dirty="0"/>
                    </a:p>
                  </a:txBody>
                  <a:tcPr/>
                </a:tc>
              </a:tr>
            </a:tbl>
          </a:graphicData>
        </a:graphic>
      </p:graphicFrame>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52</a:t>
            </a:fld>
            <a:endParaRPr lang="th-TH"/>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Common Stock</a:t>
            </a:r>
            <a:endParaRPr lang="th-TH" dirty="0"/>
          </a:p>
        </p:txBody>
      </p:sp>
      <p:graphicFrame>
        <p:nvGraphicFramePr>
          <p:cNvPr id="6" name="Content Placeholder 5"/>
          <p:cNvGraphicFramePr>
            <a:graphicFrameLocks noGrp="1"/>
          </p:cNvGraphicFramePr>
          <p:nvPr>
            <p:ph idx="1"/>
          </p:nvPr>
        </p:nvGraphicFramePr>
        <p:xfrm>
          <a:off x="457200" y="1600200"/>
          <a:ext cx="8229600" cy="4525963"/>
        </p:xfrm>
        <a:graphic>
          <a:graphicData uri="http://schemas.openxmlformats.org/drawingml/2006/table">
            <a:tbl>
              <a:tblPr firstRow="1" bandRow="1">
                <a:tableStyleId>{5C22544A-7EE6-4342-B048-85BDC9FD1C3A}</a:tableStyleId>
              </a:tblPr>
              <a:tblGrid>
                <a:gridCol w="2438400"/>
                <a:gridCol w="1676400"/>
                <a:gridCol w="2057400"/>
                <a:gridCol w="2057400"/>
              </a:tblGrid>
              <a:tr h="370840">
                <a:tc>
                  <a:txBody>
                    <a:bodyPr/>
                    <a:lstStyle/>
                    <a:p>
                      <a:endParaRPr lang="th-TH" dirty="0"/>
                    </a:p>
                  </a:txBody>
                  <a:tcPr/>
                </a:tc>
                <a:tc>
                  <a:txBody>
                    <a:bodyPr/>
                    <a:lstStyle/>
                    <a:p>
                      <a:r>
                        <a:rPr lang="en-US" dirty="0" smtClean="0"/>
                        <a:t>2551</a:t>
                      </a:r>
                      <a:endParaRPr lang="th-TH" dirty="0"/>
                    </a:p>
                  </a:txBody>
                  <a:tcPr/>
                </a:tc>
                <a:tc>
                  <a:txBody>
                    <a:bodyPr/>
                    <a:lstStyle/>
                    <a:p>
                      <a:r>
                        <a:rPr lang="en-US" dirty="0" smtClean="0"/>
                        <a:t>2552</a:t>
                      </a:r>
                      <a:endParaRPr lang="th-TH" dirty="0"/>
                    </a:p>
                  </a:txBody>
                  <a:tcPr/>
                </a:tc>
                <a:tc>
                  <a:txBody>
                    <a:bodyPr/>
                    <a:lstStyle/>
                    <a:p>
                      <a:r>
                        <a:rPr lang="en-US" dirty="0" smtClean="0"/>
                        <a:t>2553</a:t>
                      </a:r>
                      <a:endParaRPr lang="th-TH" dirty="0"/>
                    </a:p>
                  </a:txBody>
                  <a:tcPr/>
                </a:tc>
              </a:tr>
              <a:tr h="370840">
                <a:tc>
                  <a:txBody>
                    <a:bodyPr/>
                    <a:lstStyle/>
                    <a:p>
                      <a:r>
                        <a:rPr lang="en-US" dirty="0" smtClean="0"/>
                        <a:t>Value per Share</a:t>
                      </a:r>
                    </a:p>
                    <a:p>
                      <a:r>
                        <a:rPr lang="en-US" dirty="0" smtClean="0"/>
                        <a:t>(baht)</a:t>
                      </a:r>
                      <a:endParaRPr lang="th-TH" dirty="0"/>
                    </a:p>
                  </a:txBody>
                  <a:tcPr/>
                </a:tc>
                <a:tc>
                  <a:txBody>
                    <a:bodyPr/>
                    <a:lstStyle/>
                    <a:p>
                      <a:r>
                        <a:rPr lang="en-US" dirty="0" smtClean="0"/>
                        <a:t>24.80</a:t>
                      </a:r>
                      <a:endParaRPr lang="th-TH" dirty="0"/>
                    </a:p>
                  </a:txBody>
                  <a:tcPr/>
                </a:tc>
                <a:tc>
                  <a:txBody>
                    <a:bodyPr/>
                    <a:lstStyle/>
                    <a:p>
                      <a:r>
                        <a:rPr lang="en-US" dirty="0" smtClean="0"/>
                        <a:t>24.23</a:t>
                      </a:r>
                      <a:endParaRPr lang="th-TH" dirty="0"/>
                    </a:p>
                  </a:txBody>
                  <a:tcPr/>
                </a:tc>
                <a:tc>
                  <a:txBody>
                    <a:bodyPr/>
                    <a:lstStyle/>
                    <a:p>
                      <a:r>
                        <a:rPr lang="en-US" dirty="0" smtClean="0"/>
                        <a:t>13.98</a:t>
                      </a:r>
                      <a:endParaRPr lang="th-TH" dirty="0"/>
                    </a:p>
                  </a:txBody>
                  <a:tcPr/>
                </a:tc>
              </a:tr>
              <a:tr h="370840">
                <a:tc>
                  <a:txBody>
                    <a:bodyPr/>
                    <a:lstStyle/>
                    <a:p>
                      <a:r>
                        <a:rPr lang="en-US" dirty="0" smtClean="0"/>
                        <a:t>Earning per Share</a:t>
                      </a:r>
                    </a:p>
                    <a:p>
                      <a:r>
                        <a:rPr lang="en-US" dirty="0" smtClean="0"/>
                        <a:t>(baht)</a:t>
                      </a:r>
                      <a:endParaRPr lang="th-TH" dirty="0"/>
                    </a:p>
                  </a:txBody>
                  <a:tcPr/>
                </a:tc>
                <a:tc>
                  <a:txBody>
                    <a:bodyPr/>
                    <a:lstStyle/>
                    <a:p>
                      <a:r>
                        <a:rPr lang="en-US" dirty="0" smtClean="0"/>
                        <a:t>5.54</a:t>
                      </a:r>
                      <a:endParaRPr lang="th-TH" dirty="0"/>
                    </a:p>
                  </a:txBody>
                  <a:tcPr/>
                </a:tc>
                <a:tc>
                  <a:txBody>
                    <a:bodyPr/>
                    <a:lstStyle/>
                    <a:p>
                      <a:r>
                        <a:rPr lang="en-US" dirty="0" smtClean="0"/>
                        <a:t>5.76</a:t>
                      </a:r>
                      <a:endParaRPr lang="th-TH" dirty="0"/>
                    </a:p>
                  </a:txBody>
                  <a:tcPr/>
                </a:tc>
                <a:tc>
                  <a:txBody>
                    <a:bodyPr/>
                    <a:lstStyle/>
                    <a:p>
                      <a:r>
                        <a:rPr lang="en-US" dirty="0" smtClean="0"/>
                        <a:t>6.92</a:t>
                      </a:r>
                      <a:endParaRPr lang="th-TH" dirty="0"/>
                    </a:p>
                  </a:txBody>
                  <a:tcPr/>
                </a:tc>
              </a:tr>
              <a:tr h="370840">
                <a:tc>
                  <a:txBody>
                    <a:bodyPr/>
                    <a:lstStyle/>
                    <a:p>
                      <a:r>
                        <a:rPr lang="en-US" dirty="0" smtClean="0"/>
                        <a:t>Dividend per Share</a:t>
                      </a:r>
                    </a:p>
                    <a:p>
                      <a:r>
                        <a:rPr lang="en-US" dirty="0" smtClean="0"/>
                        <a:t>(baht)</a:t>
                      </a:r>
                      <a:endParaRPr lang="th-TH" dirty="0"/>
                    </a:p>
                  </a:txBody>
                  <a:tcPr/>
                </a:tc>
                <a:tc>
                  <a:txBody>
                    <a:bodyPr/>
                    <a:lstStyle/>
                    <a:p>
                      <a:r>
                        <a:rPr lang="en-US" dirty="0" smtClean="0"/>
                        <a:t>6.30</a:t>
                      </a:r>
                      <a:endParaRPr lang="th-TH" dirty="0"/>
                    </a:p>
                  </a:txBody>
                  <a:tcPr/>
                </a:tc>
                <a:tc>
                  <a:txBody>
                    <a:bodyPr/>
                    <a:lstStyle/>
                    <a:p>
                      <a:r>
                        <a:rPr lang="en-US" dirty="0" smtClean="0"/>
                        <a:t>6.30</a:t>
                      </a:r>
                      <a:endParaRPr lang="th-TH" dirty="0"/>
                    </a:p>
                  </a:txBody>
                  <a:tcPr/>
                </a:tc>
                <a:tc>
                  <a:txBody>
                    <a:bodyPr/>
                    <a:lstStyle/>
                    <a:p>
                      <a:r>
                        <a:rPr lang="en-US" dirty="0" smtClean="0"/>
                        <a:t>6.30</a:t>
                      </a:r>
                      <a:endParaRPr lang="th-TH" dirty="0"/>
                    </a:p>
                  </a:txBody>
                  <a:tcPr/>
                </a:tc>
              </a:tr>
            </a:tbl>
          </a:graphicData>
        </a:graphic>
      </p:graphicFrame>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53</a:t>
            </a:fld>
            <a:endParaRPr lang="th-TH"/>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Key Characteristics</a:t>
            </a:r>
            <a:endParaRPr lang="th-TH" dirty="0"/>
          </a:p>
        </p:txBody>
      </p:sp>
      <p:sp>
        <p:nvSpPr>
          <p:cNvPr id="3" name="Content Placeholder 2"/>
          <p:cNvSpPr>
            <a:spLocks noGrp="1"/>
          </p:cNvSpPr>
          <p:nvPr>
            <p:ph idx="1"/>
          </p:nvPr>
        </p:nvSpPr>
        <p:spPr/>
        <p:txBody>
          <a:bodyPr/>
          <a:lstStyle/>
          <a:p>
            <a:pPr>
              <a:buNone/>
            </a:pPr>
            <a:r>
              <a:rPr lang="en-US" dirty="0" smtClean="0"/>
              <a:t>                 </a:t>
            </a:r>
          </a:p>
          <a:p>
            <a:pPr>
              <a:buNone/>
            </a:pPr>
            <a:endParaRPr lang="en-US" dirty="0"/>
          </a:p>
          <a:p>
            <a:pPr>
              <a:buNone/>
            </a:pPr>
            <a:r>
              <a:rPr lang="en-US" dirty="0" smtClean="0"/>
              <a:t>         </a:t>
            </a:r>
            <a:r>
              <a:rPr lang="en-US" sz="5400" dirty="0" smtClean="0"/>
              <a:t>High Barriers to Entry</a:t>
            </a:r>
            <a:endParaRPr lang="th-TH" sz="5400" dirty="0"/>
          </a:p>
        </p:txBody>
      </p:sp>
      <p:sp>
        <p:nvSpPr>
          <p:cNvPr id="5" name="Footer Placeholder 4"/>
          <p:cNvSpPr>
            <a:spLocks noGrp="1"/>
          </p:cNvSpPr>
          <p:nvPr>
            <p:ph type="ftr" sz="quarter" idx="11"/>
          </p:nvPr>
        </p:nvSpPr>
        <p:spPr/>
        <p:txBody>
          <a:bodyPr/>
          <a:lstStyle/>
          <a:p>
            <a:r>
              <a:rPr lang="en-US" smtClean="0"/>
              <a:t>Chanin Mephokee                 </a:t>
            </a:r>
            <a:endParaRPr lang="th-TH"/>
          </a:p>
        </p:txBody>
      </p:sp>
      <p:sp>
        <p:nvSpPr>
          <p:cNvPr id="4" name="Slide Number Placeholder 3"/>
          <p:cNvSpPr>
            <a:spLocks noGrp="1"/>
          </p:cNvSpPr>
          <p:nvPr>
            <p:ph type="sldNum" sz="quarter" idx="12"/>
          </p:nvPr>
        </p:nvSpPr>
        <p:spPr/>
        <p:txBody>
          <a:bodyPr/>
          <a:lstStyle/>
          <a:p>
            <a:fld id="{E7B31787-BFA5-42D6-AE4D-8ADF776C99F1}" type="slidenum">
              <a:rPr lang="th-TH" smtClean="0"/>
              <a:pPr/>
              <a:t>54</a:t>
            </a:fld>
            <a:endParaRPr lang="th-TH"/>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Demand side Features</a:t>
            </a:r>
            <a:endParaRPr lang="th-TH" dirty="0"/>
          </a:p>
        </p:txBody>
      </p:sp>
      <p:sp>
        <p:nvSpPr>
          <p:cNvPr id="3" name="Content Placeholder 2"/>
          <p:cNvSpPr>
            <a:spLocks noGrp="1"/>
          </p:cNvSpPr>
          <p:nvPr>
            <p:ph idx="1"/>
          </p:nvPr>
        </p:nvSpPr>
        <p:spPr/>
        <p:txBody>
          <a:bodyPr/>
          <a:lstStyle/>
          <a:p>
            <a:r>
              <a:rPr lang="en-US" dirty="0" smtClean="0"/>
              <a:t>High switching costs</a:t>
            </a:r>
          </a:p>
          <a:p>
            <a:r>
              <a:rPr lang="en-US" dirty="0" smtClean="0"/>
              <a:t>Network Effect</a:t>
            </a:r>
          </a:p>
          <a:p>
            <a:r>
              <a:rPr lang="en-US" dirty="0" smtClean="0"/>
              <a:t>Lack of customer information</a:t>
            </a:r>
          </a:p>
          <a:p>
            <a:r>
              <a:rPr lang="en-US" dirty="0" smtClean="0"/>
              <a:t> Price inelasticity of demand</a:t>
            </a:r>
          </a:p>
          <a:p>
            <a:endParaRPr lang="th-TH" dirty="0"/>
          </a:p>
        </p:txBody>
      </p:sp>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55</a:t>
            </a:fld>
            <a:endParaRPr lang="th-TH"/>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Supply side Features</a:t>
            </a:r>
            <a:endParaRPr lang="th-TH" dirty="0"/>
          </a:p>
        </p:txBody>
      </p:sp>
      <p:sp>
        <p:nvSpPr>
          <p:cNvPr id="3" name="Content Placeholder 2"/>
          <p:cNvSpPr>
            <a:spLocks noGrp="1"/>
          </p:cNvSpPr>
          <p:nvPr>
            <p:ph idx="1"/>
          </p:nvPr>
        </p:nvSpPr>
        <p:spPr/>
        <p:txBody>
          <a:bodyPr>
            <a:normAutofit/>
          </a:bodyPr>
          <a:lstStyle/>
          <a:p>
            <a:r>
              <a:rPr lang="en-US" dirty="0" smtClean="0"/>
              <a:t>Sunk cost</a:t>
            </a:r>
          </a:p>
          <a:p>
            <a:r>
              <a:rPr lang="en-US" dirty="0" smtClean="0"/>
              <a:t>Licensing restrictions</a:t>
            </a:r>
          </a:p>
          <a:p>
            <a:r>
              <a:rPr lang="en-US" dirty="0" smtClean="0"/>
              <a:t>First mover advantages</a:t>
            </a:r>
          </a:p>
          <a:p>
            <a:r>
              <a:rPr lang="en-US" dirty="0" smtClean="0"/>
              <a:t>Control of essential facilities</a:t>
            </a:r>
          </a:p>
          <a:p>
            <a:r>
              <a:rPr lang="en-US" dirty="0" smtClean="0"/>
              <a:t>Exclusive rights on specific technologies</a:t>
            </a:r>
          </a:p>
          <a:p>
            <a:r>
              <a:rPr lang="en-US" dirty="0" smtClean="0"/>
              <a:t>Access to financial capital</a:t>
            </a:r>
          </a:p>
          <a:p>
            <a:r>
              <a:rPr lang="en-US" dirty="0" smtClean="0"/>
              <a:t>Economies of scale and scope</a:t>
            </a:r>
          </a:p>
          <a:p>
            <a:r>
              <a:rPr lang="en-US" dirty="0" smtClean="0"/>
              <a:t>Vertical integration</a:t>
            </a:r>
            <a:endParaRPr lang="th-TH" dirty="0"/>
          </a:p>
        </p:txBody>
      </p:sp>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56</a:t>
            </a:fld>
            <a:endParaRPr lang="th-TH"/>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do we need a regulator?</a:t>
            </a:r>
            <a:endParaRPr lang="th-TH" dirty="0"/>
          </a:p>
        </p:txBody>
      </p:sp>
      <p:sp>
        <p:nvSpPr>
          <p:cNvPr id="3" name="Content Placeholder 2"/>
          <p:cNvSpPr>
            <a:spLocks noGrp="1"/>
          </p:cNvSpPr>
          <p:nvPr>
            <p:ph idx="1"/>
          </p:nvPr>
        </p:nvSpPr>
        <p:spPr/>
        <p:txBody>
          <a:bodyPr>
            <a:normAutofit/>
          </a:bodyPr>
          <a:lstStyle/>
          <a:p>
            <a:r>
              <a:rPr lang="en-US" dirty="0" smtClean="0"/>
              <a:t>To promote competition, ensuring the best price, choice and quality for consumers through effective competition, efficient investment in infrastructure and resource management.</a:t>
            </a:r>
          </a:p>
          <a:p>
            <a:r>
              <a:rPr lang="en-US" dirty="0" smtClean="0"/>
              <a:t>To contribute to the development of the market</a:t>
            </a:r>
          </a:p>
          <a:p>
            <a:r>
              <a:rPr lang="en-US" dirty="0" smtClean="0"/>
              <a:t>To ensure universal access and protecting the rights of consumers.</a:t>
            </a:r>
            <a:endParaRPr lang="th-TH" dirty="0"/>
          </a:p>
        </p:txBody>
      </p:sp>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57</a:t>
            </a:fld>
            <a:endParaRPr lang="th-TH"/>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What should we do, as a regulator?</a:t>
            </a:r>
            <a:endParaRPr lang="th-TH" dirty="0"/>
          </a:p>
        </p:txBody>
      </p:sp>
      <p:sp>
        <p:nvSpPr>
          <p:cNvPr id="3" name="Content Placeholder 2"/>
          <p:cNvSpPr>
            <a:spLocks noGrp="1"/>
          </p:cNvSpPr>
          <p:nvPr>
            <p:ph idx="1"/>
          </p:nvPr>
        </p:nvSpPr>
        <p:spPr/>
        <p:txBody>
          <a:bodyPr/>
          <a:lstStyle/>
          <a:p>
            <a:r>
              <a:rPr lang="en-US" dirty="0" smtClean="0"/>
              <a:t>Ex Ante</a:t>
            </a:r>
          </a:p>
          <a:p>
            <a:r>
              <a:rPr lang="en-US" dirty="0" smtClean="0"/>
              <a:t>Ex Post</a:t>
            </a:r>
            <a:endParaRPr lang="th-TH" dirty="0"/>
          </a:p>
        </p:txBody>
      </p:sp>
      <p:sp>
        <p:nvSpPr>
          <p:cNvPr id="5" name="Footer Placeholder 4"/>
          <p:cNvSpPr>
            <a:spLocks noGrp="1"/>
          </p:cNvSpPr>
          <p:nvPr>
            <p:ph type="ftr" sz="quarter" idx="11"/>
          </p:nvPr>
        </p:nvSpPr>
        <p:spPr/>
        <p:txBody>
          <a:bodyPr/>
          <a:lstStyle/>
          <a:p>
            <a:r>
              <a:rPr lang="en-US" smtClean="0"/>
              <a:t>Chanin Mephokee                 </a:t>
            </a:r>
            <a:endParaRPr lang="th-TH"/>
          </a:p>
        </p:txBody>
      </p:sp>
      <p:sp>
        <p:nvSpPr>
          <p:cNvPr id="4" name="Slide Number Placeholder 3"/>
          <p:cNvSpPr>
            <a:spLocks noGrp="1"/>
          </p:cNvSpPr>
          <p:nvPr>
            <p:ph type="sldNum" sz="quarter" idx="12"/>
          </p:nvPr>
        </p:nvSpPr>
        <p:spPr/>
        <p:txBody>
          <a:bodyPr/>
          <a:lstStyle/>
          <a:p>
            <a:fld id="{E7B31787-BFA5-42D6-AE4D-8ADF776C99F1}" type="slidenum">
              <a:rPr lang="th-TH" smtClean="0"/>
              <a:pPr/>
              <a:t>58</a:t>
            </a:fld>
            <a:endParaRPr lang="th-TH"/>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 Ante</a:t>
            </a:r>
            <a:endParaRPr lang="th-TH" dirty="0"/>
          </a:p>
        </p:txBody>
      </p:sp>
      <p:sp>
        <p:nvSpPr>
          <p:cNvPr id="3" name="Content Placeholder 2"/>
          <p:cNvSpPr>
            <a:spLocks noGrp="1"/>
          </p:cNvSpPr>
          <p:nvPr>
            <p:ph idx="1"/>
          </p:nvPr>
        </p:nvSpPr>
        <p:spPr/>
        <p:txBody>
          <a:bodyPr/>
          <a:lstStyle/>
          <a:p>
            <a:r>
              <a:rPr lang="en-US" dirty="0" smtClean="0"/>
              <a:t>Do not allow to have a firm with SMP in the market</a:t>
            </a:r>
          </a:p>
          <a:p>
            <a:pPr lvl="1"/>
            <a:r>
              <a:rPr lang="en-US" dirty="0" smtClean="0"/>
              <a:t>SMP definition</a:t>
            </a:r>
          </a:p>
          <a:p>
            <a:pPr lvl="1"/>
            <a:r>
              <a:rPr lang="en-US" dirty="0" smtClean="0"/>
              <a:t>M&amp;A</a:t>
            </a:r>
          </a:p>
        </p:txBody>
      </p:sp>
      <p:sp>
        <p:nvSpPr>
          <p:cNvPr id="5" name="Footer Placeholder 4"/>
          <p:cNvSpPr>
            <a:spLocks noGrp="1"/>
          </p:cNvSpPr>
          <p:nvPr>
            <p:ph type="ftr" sz="quarter" idx="11"/>
          </p:nvPr>
        </p:nvSpPr>
        <p:spPr/>
        <p:txBody>
          <a:bodyPr/>
          <a:lstStyle/>
          <a:p>
            <a:r>
              <a:rPr lang="en-US" smtClean="0"/>
              <a:t>Chanin Mephokee                 </a:t>
            </a:r>
            <a:endParaRPr lang="th-TH"/>
          </a:p>
        </p:txBody>
      </p:sp>
      <p:sp>
        <p:nvSpPr>
          <p:cNvPr id="4" name="Slide Number Placeholder 3"/>
          <p:cNvSpPr>
            <a:spLocks noGrp="1"/>
          </p:cNvSpPr>
          <p:nvPr>
            <p:ph type="sldNum" sz="quarter" idx="12"/>
          </p:nvPr>
        </p:nvSpPr>
        <p:spPr/>
        <p:txBody>
          <a:bodyPr/>
          <a:lstStyle/>
          <a:p>
            <a:fld id="{E7B31787-BFA5-42D6-AE4D-8ADF776C99F1}" type="slidenum">
              <a:rPr lang="th-TH" smtClean="0"/>
              <a:pPr/>
              <a:t>59</a:t>
            </a:fld>
            <a:endParaRPr lang="th-TH"/>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ATT&amp;T and T-Mobile</a:t>
            </a:r>
            <a:endParaRPr lang="th-TH" dirty="0"/>
          </a:p>
        </p:txBody>
      </p:sp>
      <p:sp>
        <p:nvSpPr>
          <p:cNvPr id="3" name="Content Placeholder 2"/>
          <p:cNvSpPr>
            <a:spLocks noGrp="1"/>
          </p:cNvSpPr>
          <p:nvPr>
            <p:ph idx="1"/>
          </p:nvPr>
        </p:nvSpPr>
        <p:spPr/>
        <p:txBody>
          <a:bodyPr/>
          <a:lstStyle/>
          <a:p>
            <a:r>
              <a:rPr lang="en-US" dirty="0" smtClean="0"/>
              <a:t>In late November, the Federal Communication Commission nixed ATT&amp;T’s 39 billion bid for wireless rival T-Mobile. In 109-page report, the FCC argued that the deal, which the justice Department also challenged, would curtail innovation, raise prices and eliminate jobs. </a:t>
            </a:r>
            <a:endParaRPr lang="th-TH" dirty="0"/>
          </a:p>
        </p:txBody>
      </p:sp>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60</a:t>
            </a:fld>
            <a:endParaRPr lang="th-TH"/>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Facts</a:t>
            </a:r>
            <a:endParaRPr lang="th-TH" dirty="0"/>
          </a:p>
        </p:txBody>
      </p:sp>
      <p:sp>
        <p:nvSpPr>
          <p:cNvPr id="3" name="Content Placeholder 2"/>
          <p:cNvSpPr>
            <a:spLocks noGrp="1"/>
          </p:cNvSpPr>
          <p:nvPr>
            <p:ph idx="1"/>
          </p:nvPr>
        </p:nvSpPr>
        <p:spPr/>
        <p:txBody>
          <a:bodyPr/>
          <a:lstStyle/>
          <a:p>
            <a:pPr marL="514350" indent="-514350">
              <a:buAutoNum type="arabicPeriod"/>
            </a:pPr>
            <a:r>
              <a:rPr lang="en-US" dirty="0" smtClean="0"/>
              <a:t>The US consumers pay less per minute for cell-phone use than those elsewhere, thanks to unlimited-calling plans and the fact that Americans are cell-phone addicts.</a:t>
            </a:r>
          </a:p>
          <a:p>
            <a:pPr marL="514350" indent="-514350">
              <a:buAutoNum type="arabicPeriod"/>
            </a:pPr>
            <a:r>
              <a:rPr lang="en-US" dirty="0" smtClean="0"/>
              <a:t>T-Mobile is the first carrier who introduced unlimited plans.</a:t>
            </a:r>
            <a:endParaRPr lang="th-TH" dirty="0"/>
          </a:p>
        </p:txBody>
      </p:sp>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61</a:t>
            </a:fld>
            <a:endParaRPr lang="th-TH"/>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While Thai consumers pay 3.3 cents per minute</a:t>
            </a:r>
            <a:endParaRPr lang="th-TH" sz="3200" dirty="0"/>
          </a:p>
        </p:txBody>
      </p:sp>
      <p:graphicFrame>
        <p:nvGraphicFramePr>
          <p:cNvPr id="6" name="Content Placeholder 5"/>
          <p:cNvGraphicFramePr>
            <a:graphicFrameLocks noGrp="1"/>
          </p:cNvGraphicFramePr>
          <p:nvPr>
            <p:ph idx="1"/>
          </p:nvPr>
        </p:nvGraphicFramePr>
        <p:xfrm>
          <a:off x="457200" y="1600200"/>
          <a:ext cx="8229600" cy="4525963"/>
        </p:xfrm>
        <a:graphic>
          <a:graphicData uri="http://schemas.openxmlformats.org/drawingml/2006/table">
            <a:tbl>
              <a:tblPr firstRow="1" bandRow="1">
                <a:tableStyleId>{5C22544A-7EE6-4342-B048-85BDC9FD1C3A}</a:tableStyleId>
              </a:tblPr>
              <a:tblGrid>
                <a:gridCol w="4114800"/>
                <a:gridCol w="4114800"/>
              </a:tblGrid>
              <a:tr h="370840">
                <a:tc>
                  <a:txBody>
                    <a:bodyPr/>
                    <a:lstStyle/>
                    <a:p>
                      <a:endParaRPr lang="th-TH" dirty="0"/>
                    </a:p>
                  </a:txBody>
                  <a:tcPr/>
                </a:tc>
                <a:tc>
                  <a:txBody>
                    <a:bodyPr/>
                    <a:lstStyle/>
                    <a:p>
                      <a:r>
                        <a:rPr lang="en-US" dirty="0" smtClean="0"/>
                        <a:t>Cents per Minute</a:t>
                      </a:r>
                      <a:endParaRPr lang="th-TH" dirty="0"/>
                    </a:p>
                  </a:txBody>
                  <a:tcPr/>
                </a:tc>
              </a:tr>
              <a:tr h="370840">
                <a:tc>
                  <a:txBody>
                    <a:bodyPr/>
                    <a:lstStyle/>
                    <a:p>
                      <a:r>
                        <a:rPr lang="en-US" dirty="0" smtClean="0"/>
                        <a:t>US</a:t>
                      </a:r>
                      <a:endParaRPr lang="th-TH" dirty="0"/>
                    </a:p>
                  </a:txBody>
                  <a:tcPr/>
                </a:tc>
                <a:tc>
                  <a:txBody>
                    <a:bodyPr/>
                    <a:lstStyle/>
                    <a:p>
                      <a:r>
                        <a:rPr lang="en-US" dirty="0" smtClean="0"/>
                        <a:t>4</a:t>
                      </a:r>
                      <a:endParaRPr lang="th-TH" dirty="0"/>
                    </a:p>
                  </a:txBody>
                  <a:tcPr/>
                </a:tc>
              </a:tr>
              <a:tr h="370840">
                <a:tc>
                  <a:txBody>
                    <a:bodyPr/>
                    <a:lstStyle/>
                    <a:p>
                      <a:r>
                        <a:rPr lang="en-US" dirty="0" smtClean="0"/>
                        <a:t>Canada</a:t>
                      </a:r>
                      <a:endParaRPr lang="th-TH" dirty="0"/>
                    </a:p>
                  </a:txBody>
                  <a:tcPr/>
                </a:tc>
                <a:tc>
                  <a:txBody>
                    <a:bodyPr/>
                    <a:lstStyle/>
                    <a:p>
                      <a:r>
                        <a:rPr lang="en-US" dirty="0" smtClean="0"/>
                        <a:t>9</a:t>
                      </a:r>
                      <a:endParaRPr lang="th-TH" dirty="0"/>
                    </a:p>
                  </a:txBody>
                  <a:tcPr/>
                </a:tc>
              </a:tr>
              <a:tr h="370840">
                <a:tc>
                  <a:txBody>
                    <a:bodyPr/>
                    <a:lstStyle/>
                    <a:p>
                      <a:r>
                        <a:rPr lang="en-US" dirty="0" smtClean="0"/>
                        <a:t>UK</a:t>
                      </a:r>
                      <a:endParaRPr lang="th-TH" dirty="0"/>
                    </a:p>
                  </a:txBody>
                  <a:tcPr/>
                </a:tc>
                <a:tc>
                  <a:txBody>
                    <a:bodyPr/>
                    <a:lstStyle/>
                    <a:p>
                      <a:r>
                        <a:rPr lang="en-US" dirty="0" smtClean="0"/>
                        <a:t>11</a:t>
                      </a:r>
                      <a:endParaRPr lang="th-TH" dirty="0"/>
                    </a:p>
                  </a:txBody>
                  <a:tcPr/>
                </a:tc>
              </a:tr>
              <a:tr h="370840">
                <a:tc>
                  <a:txBody>
                    <a:bodyPr/>
                    <a:lstStyle/>
                    <a:p>
                      <a:r>
                        <a:rPr lang="en-US" dirty="0" smtClean="0"/>
                        <a:t>Italy</a:t>
                      </a:r>
                      <a:endParaRPr lang="th-TH" dirty="0"/>
                    </a:p>
                  </a:txBody>
                  <a:tcPr/>
                </a:tc>
                <a:tc>
                  <a:txBody>
                    <a:bodyPr/>
                    <a:lstStyle/>
                    <a:p>
                      <a:r>
                        <a:rPr lang="en-US" dirty="0" smtClean="0"/>
                        <a:t>15</a:t>
                      </a:r>
                      <a:endParaRPr lang="th-TH" dirty="0"/>
                    </a:p>
                  </a:txBody>
                  <a:tcPr/>
                </a:tc>
              </a:tr>
              <a:tr h="370840">
                <a:tc>
                  <a:txBody>
                    <a:bodyPr/>
                    <a:lstStyle/>
                    <a:p>
                      <a:r>
                        <a:rPr lang="en-US" dirty="0" smtClean="0"/>
                        <a:t>Germany</a:t>
                      </a:r>
                      <a:endParaRPr lang="th-TH" dirty="0"/>
                    </a:p>
                  </a:txBody>
                  <a:tcPr/>
                </a:tc>
                <a:tc>
                  <a:txBody>
                    <a:bodyPr/>
                    <a:lstStyle/>
                    <a:p>
                      <a:r>
                        <a:rPr lang="en-US" dirty="0" smtClean="0"/>
                        <a:t>16</a:t>
                      </a:r>
                      <a:endParaRPr lang="th-TH" dirty="0"/>
                    </a:p>
                  </a:txBody>
                  <a:tcPr/>
                </a:tc>
              </a:tr>
              <a:tr h="370840">
                <a:tc>
                  <a:txBody>
                    <a:bodyPr/>
                    <a:lstStyle/>
                    <a:p>
                      <a:r>
                        <a:rPr lang="en-US" dirty="0" smtClean="0"/>
                        <a:t>Japan</a:t>
                      </a:r>
                      <a:endParaRPr lang="th-TH" dirty="0"/>
                    </a:p>
                  </a:txBody>
                  <a:tcPr/>
                </a:tc>
                <a:tc>
                  <a:txBody>
                    <a:bodyPr/>
                    <a:lstStyle/>
                    <a:p>
                      <a:r>
                        <a:rPr lang="en-US" dirty="0" smtClean="0"/>
                        <a:t>25</a:t>
                      </a:r>
                      <a:endParaRPr lang="th-TH" dirty="0"/>
                    </a:p>
                  </a:txBody>
                  <a:tcPr/>
                </a:tc>
              </a:tr>
            </a:tbl>
          </a:graphicData>
        </a:graphic>
      </p:graphicFrame>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62</a:t>
            </a:fld>
            <a:endParaRPr lang="th-TH"/>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Q#1</a:t>
            </a:r>
            <a:endParaRPr lang="th-TH" dirty="0"/>
          </a:p>
        </p:txBody>
      </p:sp>
      <p:sp>
        <p:nvSpPr>
          <p:cNvPr id="3" name="Content Placeholder 2"/>
          <p:cNvSpPr>
            <a:spLocks noGrp="1"/>
          </p:cNvSpPr>
          <p:nvPr>
            <p:ph idx="1"/>
          </p:nvPr>
        </p:nvSpPr>
        <p:spPr/>
        <p:txBody>
          <a:bodyPr/>
          <a:lstStyle/>
          <a:p>
            <a:r>
              <a:rPr lang="en-US" dirty="0" smtClean="0"/>
              <a:t>What is an incentive of ATT&amp;T to buy T-Mobile?</a:t>
            </a:r>
          </a:p>
          <a:p>
            <a:r>
              <a:rPr lang="en-US" dirty="0" smtClean="0"/>
              <a:t>If you were a regulator, should you nix this merger? Why?</a:t>
            </a:r>
            <a:endParaRPr lang="th-TH" dirty="0"/>
          </a:p>
        </p:txBody>
      </p:sp>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63</a:t>
            </a:fld>
            <a:endParaRPr lang="th-TH"/>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 Post</a:t>
            </a:r>
            <a:endParaRPr lang="th-TH" dirty="0"/>
          </a:p>
        </p:txBody>
      </p:sp>
      <p:sp>
        <p:nvSpPr>
          <p:cNvPr id="3" name="Content Placeholder 2"/>
          <p:cNvSpPr>
            <a:spLocks noGrp="1"/>
          </p:cNvSpPr>
          <p:nvPr>
            <p:ph idx="1"/>
          </p:nvPr>
        </p:nvSpPr>
        <p:spPr/>
        <p:txBody>
          <a:bodyPr/>
          <a:lstStyle/>
          <a:p>
            <a:r>
              <a:rPr lang="en-US" dirty="0" smtClean="0"/>
              <a:t>It’s OK to have SMP but his conduct must be controlled</a:t>
            </a:r>
          </a:p>
          <a:p>
            <a:r>
              <a:rPr lang="en-US" dirty="0" smtClean="0"/>
              <a:t>Principles for imposing remedies</a:t>
            </a:r>
          </a:p>
          <a:p>
            <a:pPr lvl="1"/>
            <a:r>
              <a:rPr lang="en-US" dirty="0" smtClean="0"/>
              <a:t>Transparency Obligation</a:t>
            </a:r>
          </a:p>
          <a:p>
            <a:pPr lvl="1"/>
            <a:r>
              <a:rPr lang="en-US" dirty="0" smtClean="0"/>
              <a:t>Non-discrimination</a:t>
            </a:r>
          </a:p>
          <a:p>
            <a:pPr lvl="1"/>
            <a:r>
              <a:rPr lang="en-US" dirty="0" smtClean="0"/>
              <a:t>Accounting separation</a:t>
            </a:r>
          </a:p>
          <a:p>
            <a:pPr lvl="1"/>
            <a:r>
              <a:rPr lang="en-US" dirty="0" smtClean="0"/>
              <a:t>Access Obligation</a:t>
            </a:r>
          </a:p>
          <a:p>
            <a:pPr lvl="1"/>
            <a:r>
              <a:rPr lang="en-US" dirty="0" smtClean="0"/>
              <a:t>Price control and cost accounting</a:t>
            </a:r>
          </a:p>
          <a:p>
            <a:pPr lvl="1"/>
            <a:endParaRPr lang="en-US" dirty="0" smtClean="0"/>
          </a:p>
        </p:txBody>
      </p:sp>
      <p:sp>
        <p:nvSpPr>
          <p:cNvPr id="5" name="Footer Placeholder 4"/>
          <p:cNvSpPr>
            <a:spLocks noGrp="1"/>
          </p:cNvSpPr>
          <p:nvPr>
            <p:ph type="ftr" sz="quarter" idx="11"/>
          </p:nvPr>
        </p:nvSpPr>
        <p:spPr/>
        <p:txBody>
          <a:bodyPr/>
          <a:lstStyle/>
          <a:p>
            <a:r>
              <a:rPr lang="en-US" smtClean="0"/>
              <a:t>Chanin Mephokee                 </a:t>
            </a:r>
            <a:endParaRPr lang="th-TH"/>
          </a:p>
        </p:txBody>
      </p:sp>
      <p:sp>
        <p:nvSpPr>
          <p:cNvPr id="4" name="Slide Number Placeholder 3"/>
          <p:cNvSpPr>
            <a:spLocks noGrp="1"/>
          </p:cNvSpPr>
          <p:nvPr>
            <p:ph type="sldNum" sz="quarter" idx="12"/>
          </p:nvPr>
        </p:nvSpPr>
        <p:spPr/>
        <p:txBody>
          <a:bodyPr/>
          <a:lstStyle/>
          <a:p>
            <a:fld id="{E7B31787-BFA5-42D6-AE4D-8ADF776C99F1}" type="slidenum">
              <a:rPr lang="th-TH" smtClean="0"/>
              <a:pPr/>
              <a:t>64</a:t>
            </a:fld>
            <a:endParaRPr lang="th-TH"/>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Non-discrimination</a:t>
            </a:r>
            <a:endParaRPr lang="th-TH" dirty="0"/>
          </a:p>
        </p:txBody>
      </p:sp>
      <p:sp>
        <p:nvSpPr>
          <p:cNvPr id="3" name="Content Placeholder 2"/>
          <p:cNvSpPr>
            <a:spLocks noGrp="1"/>
          </p:cNvSpPr>
          <p:nvPr>
            <p:ph idx="1"/>
          </p:nvPr>
        </p:nvSpPr>
        <p:spPr/>
        <p:txBody>
          <a:bodyPr/>
          <a:lstStyle/>
          <a:p>
            <a:r>
              <a:rPr lang="en-US" dirty="0" smtClean="0"/>
              <a:t>Not to discriminate in favor of the regulated firm’s own subsidiaries or partners.</a:t>
            </a:r>
            <a:endParaRPr lang="th-TH" dirty="0"/>
          </a:p>
        </p:txBody>
      </p:sp>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65</a:t>
            </a:fld>
            <a:endParaRPr lang="th-TH"/>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Accounting Separation</a:t>
            </a:r>
            <a:endParaRPr lang="th-TH" dirty="0"/>
          </a:p>
        </p:txBody>
      </p:sp>
      <p:sp>
        <p:nvSpPr>
          <p:cNvPr id="3" name="Content Placeholder 2"/>
          <p:cNvSpPr>
            <a:spLocks noGrp="1"/>
          </p:cNvSpPr>
          <p:nvPr>
            <p:ph idx="1"/>
          </p:nvPr>
        </p:nvSpPr>
        <p:spPr/>
        <p:txBody>
          <a:bodyPr/>
          <a:lstStyle/>
          <a:p>
            <a:r>
              <a:rPr lang="en-US" dirty="0" smtClean="0"/>
              <a:t>Transparency in transfer prices to the firm own downstream operation.</a:t>
            </a:r>
          </a:p>
          <a:p>
            <a:r>
              <a:rPr lang="en-US" dirty="0" smtClean="0"/>
              <a:t>To prevent unfair cross-subsidization.</a:t>
            </a:r>
            <a:endParaRPr lang="th-TH" dirty="0"/>
          </a:p>
        </p:txBody>
      </p:sp>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66</a:t>
            </a:fld>
            <a:endParaRPr lang="th-TH"/>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Access</a:t>
            </a:r>
            <a:endParaRPr lang="th-TH" dirty="0"/>
          </a:p>
        </p:txBody>
      </p:sp>
      <p:sp>
        <p:nvSpPr>
          <p:cNvPr id="3" name="Content Placeholder 2"/>
          <p:cNvSpPr>
            <a:spLocks noGrp="1"/>
          </p:cNvSpPr>
          <p:nvPr>
            <p:ph idx="1"/>
          </p:nvPr>
        </p:nvSpPr>
        <p:spPr/>
        <p:txBody>
          <a:bodyPr/>
          <a:lstStyle/>
          <a:p>
            <a:r>
              <a:rPr lang="en-US" dirty="0" smtClean="0"/>
              <a:t>Obligation to meet reasonable requests for access or interconnection or use specific network elements.</a:t>
            </a:r>
            <a:endParaRPr lang="th-TH" dirty="0"/>
          </a:p>
        </p:txBody>
      </p:sp>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67</a:t>
            </a:fld>
            <a:endParaRPr lang="th-TH"/>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control</a:t>
            </a:r>
            <a:endParaRPr lang="th-TH" dirty="0"/>
          </a:p>
        </p:txBody>
      </p:sp>
      <p:sp>
        <p:nvSpPr>
          <p:cNvPr id="3" name="Content Placeholder 2"/>
          <p:cNvSpPr>
            <a:spLocks noGrp="1"/>
          </p:cNvSpPr>
          <p:nvPr>
            <p:ph idx="1"/>
          </p:nvPr>
        </p:nvSpPr>
        <p:spPr/>
        <p:txBody>
          <a:bodyPr/>
          <a:lstStyle/>
          <a:p>
            <a:r>
              <a:rPr lang="en-US" dirty="0" smtClean="0"/>
              <a:t>Wholesale Market; cost-oriented access charges</a:t>
            </a:r>
          </a:p>
          <a:p>
            <a:r>
              <a:rPr lang="en-US" dirty="0" smtClean="0"/>
              <a:t>Retail Market: retail prices (Price-cap regulation or Rate of Return Regulation)</a:t>
            </a:r>
            <a:endParaRPr lang="th-TH" dirty="0"/>
          </a:p>
        </p:txBody>
      </p:sp>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68</a:t>
            </a:fld>
            <a:endParaRPr lang="th-TH"/>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Q#2</a:t>
            </a:r>
            <a:endParaRPr lang="th-TH" dirty="0"/>
          </a:p>
        </p:txBody>
      </p:sp>
      <p:sp>
        <p:nvSpPr>
          <p:cNvPr id="3" name="Content Placeholder 2"/>
          <p:cNvSpPr>
            <a:spLocks noGrp="1"/>
          </p:cNvSpPr>
          <p:nvPr>
            <p:ph idx="1"/>
          </p:nvPr>
        </p:nvSpPr>
        <p:spPr/>
        <p:txBody>
          <a:bodyPr/>
          <a:lstStyle/>
          <a:p>
            <a:r>
              <a:rPr lang="en-US" dirty="0" smtClean="0"/>
              <a:t>If you were a MVNO and would like to enter Thai mobile market, what are the current conduct of existing firms that create barriers to entry (to you</a:t>
            </a:r>
            <a:r>
              <a:rPr lang="en-US" dirty="0" smtClean="0"/>
              <a:t>)?</a:t>
            </a:r>
          </a:p>
          <a:p>
            <a:r>
              <a:rPr lang="en-US" dirty="0" smtClean="0"/>
              <a:t>Suggest the strategies for </a:t>
            </a:r>
            <a:r>
              <a:rPr lang="en-US" smtClean="0"/>
              <a:t>new entrant </a:t>
            </a:r>
            <a:r>
              <a:rPr lang="en-US" dirty="0" smtClean="0"/>
              <a:t>to enter </a:t>
            </a:r>
            <a:r>
              <a:rPr lang="en-US" smtClean="0"/>
              <a:t>this market.</a:t>
            </a:r>
            <a:endParaRPr lang="th-TH" dirty="0"/>
          </a:p>
        </p:txBody>
      </p:sp>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69</a:t>
            </a:fld>
            <a:endParaRPr lang="th-TH"/>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End</a:t>
            </a:r>
            <a:endParaRPr lang="th-TH" dirty="0"/>
          </a:p>
        </p:txBody>
      </p:sp>
      <p:pic>
        <p:nvPicPr>
          <p:cNvPr id="1026" name="Picture 2" descr="C:\Program Files\Microsoft Office\MEDIA\CAGCAT10\j0332268.wmf"/>
          <p:cNvPicPr>
            <a:picLocks noGrp="1" noChangeAspect="1" noChangeArrowheads="1"/>
          </p:cNvPicPr>
          <p:nvPr>
            <p:ph idx="1"/>
          </p:nvPr>
        </p:nvPicPr>
        <p:blipFill>
          <a:blip r:embed="rId2" cstate="print"/>
          <a:srcRect/>
          <a:stretch>
            <a:fillRect/>
          </a:stretch>
        </p:blipFill>
        <p:spPr bwMode="auto">
          <a:xfrm>
            <a:off x="3429000" y="2579582"/>
            <a:ext cx="2514600" cy="2842216"/>
          </a:xfrm>
          <a:prstGeom prst="rect">
            <a:avLst/>
          </a:prstGeom>
          <a:noFill/>
        </p:spPr>
      </p:pic>
      <p:sp>
        <p:nvSpPr>
          <p:cNvPr id="4" name="Footer Placeholder 3"/>
          <p:cNvSpPr>
            <a:spLocks noGrp="1"/>
          </p:cNvSpPr>
          <p:nvPr>
            <p:ph type="ftr" sz="quarter" idx="11"/>
          </p:nvPr>
        </p:nvSpPr>
        <p:spPr/>
        <p:txBody>
          <a:bodyPr/>
          <a:lstStyle/>
          <a:p>
            <a:r>
              <a:rPr lang="en-US" smtClean="0"/>
              <a:t>Chanin Mephokee                 </a:t>
            </a:r>
            <a:endParaRPr lang="th-TH"/>
          </a:p>
        </p:txBody>
      </p:sp>
      <p:sp>
        <p:nvSpPr>
          <p:cNvPr id="5" name="Slide Number Placeholder 4"/>
          <p:cNvSpPr>
            <a:spLocks noGrp="1"/>
          </p:cNvSpPr>
          <p:nvPr>
            <p:ph type="sldNum" sz="quarter" idx="12"/>
          </p:nvPr>
        </p:nvSpPr>
        <p:spPr/>
        <p:txBody>
          <a:bodyPr/>
          <a:lstStyle/>
          <a:p>
            <a:fld id="{E7B31787-BFA5-42D6-AE4D-8ADF776C99F1}" type="slidenum">
              <a:rPr lang="th-TH" smtClean="0"/>
              <a:pPr/>
              <a:t>70</a:t>
            </a:fld>
            <a:endParaRPr lang="th-TH"/>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417</TotalTime>
  <Words>1641</Words>
  <Application>Microsoft Office PowerPoint</Application>
  <PresentationFormat>On-screen Show (4:3)</PresentationFormat>
  <Paragraphs>567</Paragraphs>
  <Slides>70</Slides>
  <Notes>0</Notes>
  <HiddenSlides>0</HiddenSlides>
  <MMClips>0</MMClips>
  <ScaleCrop>false</ScaleCrop>
  <HeadingPairs>
    <vt:vector size="4" baseType="variant">
      <vt:variant>
        <vt:lpstr>Theme</vt:lpstr>
      </vt:variant>
      <vt:variant>
        <vt:i4>1</vt:i4>
      </vt:variant>
      <vt:variant>
        <vt:lpstr>Slide Titles</vt:lpstr>
      </vt:variant>
      <vt:variant>
        <vt:i4>70</vt:i4>
      </vt:variant>
    </vt:vector>
  </HeadingPairs>
  <TitlesOfParts>
    <vt:vector size="71" baseType="lpstr">
      <vt:lpstr>Office Theme</vt:lpstr>
      <vt:lpstr>Telecommunication Industry</vt:lpstr>
      <vt:lpstr>Outlines</vt:lpstr>
      <vt:lpstr>Relevant Market</vt:lpstr>
      <vt:lpstr>Elasticity of Demand</vt:lpstr>
      <vt:lpstr>Telecom. Markets</vt:lpstr>
      <vt:lpstr>Market Structure</vt:lpstr>
      <vt:lpstr>Domestic fixed-line telephone service</vt:lpstr>
      <vt:lpstr>Subscribers</vt:lpstr>
      <vt:lpstr>Market Share (%)</vt:lpstr>
      <vt:lpstr>Herfindahl-Hirschman Index (2011)</vt:lpstr>
      <vt:lpstr>Average Revenue Per User (2011)</vt:lpstr>
      <vt:lpstr>Mobile telephone service</vt:lpstr>
      <vt:lpstr>Slide 13</vt:lpstr>
      <vt:lpstr>Mobile subscribers</vt:lpstr>
      <vt:lpstr>Market Shares</vt:lpstr>
      <vt:lpstr>Herfindahl-Hischman Index</vt:lpstr>
      <vt:lpstr>ARPU</vt:lpstr>
      <vt:lpstr>Internet service</vt:lpstr>
      <vt:lpstr>Subscribers (Million registers)</vt:lpstr>
      <vt:lpstr>Market Shares</vt:lpstr>
      <vt:lpstr>HHI</vt:lpstr>
      <vt:lpstr>ARPU</vt:lpstr>
      <vt:lpstr>International long-distance telephone service</vt:lpstr>
      <vt:lpstr>IDD Providers</vt:lpstr>
      <vt:lpstr>Wholesale Markets</vt:lpstr>
      <vt:lpstr>Conducts</vt:lpstr>
      <vt:lpstr>Incentives</vt:lpstr>
      <vt:lpstr>Anti-competition Conducts</vt:lpstr>
      <vt:lpstr>Seeking Monopoly Power</vt:lpstr>
      <vt:lpstr>Vertical Leveraging</vt:lpstr>
      <vt:lpstr>Refusal to deal/denial of access</vt:lpstr>
      <vt:lpstr>Discriminatory use or withholding of information</vt:lpstr>
      <vt:lpstr>Delay Tactics</vt:lpstr>
      <vt:lpstr>Bundling/Tying</vt:lpstr>
      <vt:lpstr>Undue requirements</vt:lpstr>
      <vt:lpstr>Strategic design of product characteristics</vt:lpstr>
      <vt:lpstr>Price Discrimination</vt:lpstr>
      <vt:lpstr>Cross-subsidization</vt:lpstr>
      <vt:lpstr>Predatory Pricing</vt:lpstr>
      <vt:lpstr>Horizontal Leveraging</vt:lpstr>
      <vt:lpstr>Single market dominance</vt:lpstr>
      <vt:lpstr>Exclusive dealing</vt:lpstr>
      <vt:lpstr>Termination</vt:lpstr>
      <vt:lpstr>Two cases</vt:lpstr>
      <vt:lpstr>Excessive pricing</vt:lpstr>
      <vt:lpstr>Possible Effects</vt:lpstr>
      <vt:lpstr>Performance</vt:lpstr>
      <vt:lpstr>Financial Ratio: AIS</vt:lpstr>
      <vt:lpstr>Liquidity Ratio</vt:lpstr>
      <vt:lpstr>Profitability Ratio</vt:lpstr>
      <vt:lpstr>Efficiency Ratio</vt:lpstr>
      <vt:lpstr>Financial Policy Ratio</vt:lpstr>
      <vt:lpstr>Common Stock</vt:lpstr>
      <vt:lpstr>Key Characteristics</vt:lpstr>
      <vt:lpstr>Demand side Features</vt:lpstr>
      <vt:lpstr>Supply side Features</vt:lpstr>
      <vt:lpstr>Why do we need a regulator?</vt:lpstr>
      <vt:lpstr>What should we do, as a regulator?</vt:lpstr>
      <vt:lpstr>Ex Ante</vt:lpstr>
      <vt:lpstr>ATT&amp;T and T-Mobile</vt:lpstr>
      <vt:lpstr>Facts</vt:lpstr>
      <vt:lpstr>While Thai consumers pay 3.3 cents per minute</vt:lpstr>
      <vt:lpstr>Q#1</vt:lpstr>
      <vt:lpstr>Ex Post</vt:lpstr>
      <vt:lpstr>Non-discrimination</vt:lpstr>
      <vt:lpstr>Accounting Separation</vt:lpstr>
      <vt:lpstr>Access</vt:lpstr>
      <vt:lpstr>Price control</vt:lpstr>
      <vt:lpstr>Q#2</vt:lpstr>
      <vt:lpstr>The End</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Telecommunication Industry</dc:title>
  <dc:creator>Chanin</dc:creator>
  <cp:lastModifiedBy>Chanin</cp:lastModifiedBy>
  <cp:revision>71</cp:revision>
  <dcterms:created xsi:type="dcterms:W3CDTF">2012-01-09T03:45:24Z</dcterms:created>
  <dcterms:modified xsi:type="dcterms:W3CDTF">2012-03-08T08:34:03Z</dcterms:modified>
</cp:coreProperties>
</file>